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97" r:id="rId5"/>
    <p:sldId id="257" r:id="rId6"/>
    <p:sldId id="337" r:id="rId7"/>
    <p:sldId id="298" r:id="rId8"/>
    <p:sldId id="310" r:id="rId9"/>
    <p:sldId id="358" r:id="rId10"/>
    <p:sldId id="312" r:id="rId11"/>
    <p:sldId id="313" r:id="rId12"/>
    <p:sldId id="314" r:id="rId13"/>
    <p:sldId id="315" r:id="rId14"/>
    <p:sldId id="336" r:id="rId15"/>
    <p:sldId id="338" r:id="rId16"/>
    <p:sldId id="325" r:id="rId17"/>
    <p:sldId id="326" r:id="rId18"/>
    <p:sldId id="322" r:id="rId19"/>
    <p:sldId id="318" r:id="rId20"/>
    <p:sldId id="341" r:id="rId21"/>
    <p:sldId id="343" r:id="rId22"/>
    <p:sldId id="339" r:id="rId23"/>
    <p:sldId id="340" r:id="rId24"/>
    <p:sldId id="333" r:id="rId25"/>
    <p:sldId id="342" r:id="rId26"/>
    <p:sldId id="29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iBSTools</a:t>
            </a:r>
            <a:r>
              <a:rPr lang="zh-CN" altLang="en-US"/>
              <a:t>：</a:t>
            </a:r>
            <a:r>
              <a:rPr lang="zh-CN" altLang="en-US"/>
              <a:t>基于甲基化组大数据开发了识别潜在转录活性调控区域的计算工具iBSTools，获2014年CSHA海报奖</a:t>
            </a:r>
            <a:endParaRPr lang="zh-CN" altLang="en-US"/>
          </a:p>
          <a:p>
            <a:r>
              <a:rPr lang="zh-CN" altLang="en-US"/>
              <a:t>应用该算法于多种癌症类型大样本DNA 甲基化组数据，识别大样本泛癌超高甲基化峡谷等标记物，揭示其激活Homeobox基因的致癌新机制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布莱斯帕斯卡传记：发明了第一款数字计算器Pascaline</a:t>
            </a:r>
            <a:endParaRPr lang="zh-CN" altLang="en-US"/>
          </a:p>
          <a:p>
            <a:r>
              <a:rPr lang="zh-CN" altLang="en-US"/>
              <a:t>https://baijiahao.baidu.com/s?id=1618635386026460004&amp;wfr=spider&amp;for=pc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https://en.wikipedia.org/wiki/Pascal%27s_calculator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主板图片来自于https://en.wikipedia.org/wiki/Motherboard</a:t>
            </a:r>
            <a:br>
              <a:rPr lang="zh-CN" altLang="en-US"/>
            </a:br>
            <a:r>
              <a:rPr lang="en-US" altLang="zh-CN"/>
              <a:t>PC</a:t>
            </a:r>
            <a:r>
              <a:rPr lang="zh-CN" altLang="en-US"/>
              <a:t>图片来自于https://en.wikipedia.org/wiki/Personal_computer#:~:text=A%20personal%20computer%20(PC)%20is,a%20computer%20expert%20or%20technician.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计算机组成部分的图来自于《</a:t>
            </a:r>
            <a:r>
              <a:rPr lang="en-US" altLang="zh-CN"/>
              <a:t>C</a:t>
            </a:r>
            <a:r>
              <a:rPr lang="zh-CN" altLang="en-US"/>
              <a:t>语言的科学与艺术》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  <a:endParaRPr lang="zh-CN" altLang="en-US" sz="3600" b="1">
              <a:solidFill>
                <a:srgbClr val="821E36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  <a:endParaRPr lang="en-US" altLang="zh-CN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  <a:endParaRPr lang="zh-CN" altLang="en-US"/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1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1166495" y="2834640"/>
            <a:ext cx="10053955" cy="991870"/>
          </a:xfrm>
        </p:spPr>
        <p:txBody>
          <a:bodyPr>
            <a:norm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生物医学编程技术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7"/>
          <p:cNvSpPr>
            <a:spLocks noGrp="1"/>
          </p:cNvSpPr>
          <p:nvPr/>
        </p:nvSpPr>
        <p:spPr>
          <a:xfrm>
            <a:off x="1433195" y="1523365"/>
            <a:ext cx="10053955" cy="991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+mj-cs"/>
              </a:defRPr>
            </a:lvl1pPr>
          </a:lstStyle>
          <a:p>
            <a:endParaRPr lang="zh-CN" altLang="en-US" sz="4800">
              <a:solidFill>
                <a:schemeClr val="tx1"/>
              </a:solidFill>
              <a:uFillTx/>
              <a:ea typeface="黑体" panose="02010609060101010101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4294967295"/>
          </p:nvPr>
        </p:nvSpPr>
        <p:spPr>
          <a:xfrm>
            <a:off x="4005580" y="3995420"/>
            <a:ext cx="4083685" cy="66484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    导  论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22265" y="539750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王心宇</a:t>
            </a:r>
            <a:endParaRPr lang="zh-CN" altLang="en-US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4915" y="6088380"/>
            <a:ext cx="5043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眼视光学院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生物医学工程学院</a:t>
            </a:r>
            <a:r>
              <a:rPr lang="en-US" altLang="zh-CN" sz="28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生物医学编程技术</a:t>
            </a:r>
            <a:endParaRPr lang="zh-CN" altLang="en-US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755140"/>
            <a:ext cx="4166870" cy="437134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p>
            <a:r>
              <a:rPr lang="zh-CN" altLang="en-US" sz="2400" b="1">
                <a:solidFill>
                  <a:srgbClr val="821E36"/>
                </a:solidFill>
              </a:rPr>
              <a:t>知识体系</a:t>
            </a:r>
            <a:endParaRPr lang="zh-CN" altLang="en-US" sz="2400" b="1"/>
          </a:p>
          <a:p>
            <a:pPr lvl="1"/>
            <a:r>
              <a:rPr lang="en-US" altLang="zh-CN" sz="2160"/>
              <a:t>Python</a:t>
            </a:r>
            <a:r>
              <a:rPr lang="zh-CN" altLang="en-US" sz="2160"/>
              <a:t>语法</a:t>
            </a:r>
            <a:endParaRPr lang="zh-CN" altLang="en-US" sz="2160"/>
          </a:p>
          <a:p>
            <a:pPr lvl="1"/>
            <a:r>
              <a:rPr lang="zh-CN" altLang="en-US" sz="2160"/>
              <a:t>基本数据结构</a:t>
            </a:r>
            <a:endParaRPr lang="zh-CN" altLang="en-US" sz="2160"/>
          </a:p>
          <a:p>
            <a:pPr lvl="1" algn="l">
              <a:buClrTx/>
              <a:buSzTx/>
            </a:pPr>
            <a:r>
              <a:rPr lang="en-US" altLang="zh-CN" sz="2160"/>
              <a:t>基础统计</a:t>
            </a:r>
            <a:endParaRPr lang="en-US" altLang="zh-CN" sz="2160"/>
          </a:p>
          <a:p>
            <a:pPr lvl="1" algn="l">
              <a:buClrTx/>
              <a:buSzTx/>
            </a:pPr>
            <a:r>
              <a:rPr lang="en-US" altLang="zh-CN" sz="2160"/>
              <a:t>R</a:t>
            </a:r>
            <a:r>
              <a:rPr lang="zh-CN" altLang="en-US" sz="2160"/>
              <a:t>语法</a:t>
            </a:r>
            <a:endParaRPr lang="en-US" altLang="zh-CN" sz="2160"/>
          </a:p>
          <a:p>
            <a:r>
              <a:rPr lang="zh-CN" altLang="en-US" sz="2400" b="1">
                <a:solidFill>
                  <a:srgbClr val="821E36"/>
                </a:solidFill>
              </a:rPr>
              <a:t>技能</a:t>
            </a:r>
            <a:endParaRPr lang="zh-CN" altLang="en-US" sz="2400"/>
          </a:p>
          <a:p>
            <a:pPr lvl="1"/>
            <a:r>
              <a:rPr lang="zh-CN" altLang="en-US" sz="2160"/>
              <a:t>文本处理</a:t>
            </a:r>
            <a:endParaRPr lang="zh-CN" altLang="en-US" sz="2160"/>
          </a:p>
          <a:p>
            <a:pPr lvl="1"/>
            <a:r>
              <a:rPr lang="zh-CN" altLang="en-US" sz="2160"/>
              <a:t>绘图</a:t>
            </a:r>
            <a:endParaRPr lang="zh-CN" altLang="en-US" sz="2160"/>
          </a:p>
          <a:p>
            <a:r>
              <a:rPr lang="zh-CN" altLang="en-US" sz="2400" b="1">
                <a:solidFill>
                  <a:srgbClr val="821E36"/>
                </a:solidFill>
              </a:rPr>
              <a:t>成果</a:t>
            </a:r>
            <a:endParaRPr lang="zh-CN" altLang="en-US" sz="2400"/>
          </a:p>
          <a:p>
            <a:pPr lvl="1"/>
            <a:r>
              <a:rPr lang="zh-CN" altLang="en-US" sz="2160"/>
              <a:t>应用</a:t>
            </a:r>
            <a:r>
              <a:rPr lang="en-US" altLang="zh-CN" sz="2160"/>
              <a:t>Python</a:t>
            </a:r>
            <a:r>
              <a:rPr lang="zh-CN" altLang="en-US" sz="2160"/>
              <a:t>解决实际问题</a:t>
            </a:r>
            <a:endParaRPr lang="zh-CN" altLang="en-US" sz="2160"/>
          </a:p>
          <a:p>
            <a:pPr lvl="1"/>
            <a:r>
              <a:rPr lang="zh-CN" altLang="en-US" sz="2160"/>
              <a:t>应用</a:t>
            </a:r>
            <a:r>
              <a:rPr lang="en-US" altLang="zh-CN" sz="2160"/>
              <a:t>R</a:t>
            </a:r>
            <a:r>
              <a:rPr lang="zh-CN" altLang="en-US" sz="2160"/>
              <a:t>解决实际问题</a:t>
            </a:r>
            <a:endParaRPr lang="zh-CN" altLang="en-US" sz="2160"/>
          </a:p>
        </p:txBody>
      </p:sp>
      <p:sp>
        <p:nvSpPr>
          <p:cNvPr id="10" name="文本框 9"/>
          <p:cNvSpPr txBox="1"/>
          <p:nvPr/>
        </p:nvSpPr>
        <p:spPr>
          <a:xfrm>
            <a:off x="825500" y="125666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u="sng">
                <a:sym typeface="+mn-ea"/>
              </a:rPr>
              <a:t>生物医学编程技术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592695" y="2899410"/>
            <a:ext cx="2454910" cy="3263265"/>
            <a:chOff x="12856" y="3461"/>
            <a:chExt cx="3227" cy="5139"/>
          </a:xfrm>
        </p:grpSpPr>
        <p:sp>
          <p:nvSpPr>
            <p:cNvPr id="11" name="文本框 10"/>
            <p:cNvSpPr txBox="1"/>
            <p:nvPr/>
          </p:nvSpPr>
          <p:spPr>
            <a:xfrm>
              <a:off x="13306" y="3461"/>
              <a:ext cx="2327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3600" b="1">
                  <a:solidFill>
                    <a:srgbClr val="821E36"/>
                  </a:solidFill>
                  <a:sym typeface="+mn-ea"/>
                </a:rPr>
                <a:t>实践！</a:t>
              </a:r>
              <a:endPara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306" y="5017"/>
              <a:ext cx="2327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4800" b="1">
                  <a:solidFill>
                    <a:srgbClr val="821E36"/>
                  </a:solidFill>
                  <a:sym typeface="+mn-ea"/>
                </a:rPr>
                <a:t>实践！</a:t>
              </a:r>
              <a:endParaRPr lang="zh-CN" altLang="en-US" sz="48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56" y="6857"/>
              <a:ext cx="3227" cy="17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6600" b="1">
                  <a:solidFill>
                    <a:srgbClr val="821E36"/>
                  </a:solidFill>
                  <a:sym typeface="+mn-ea"/>
                </a:rPr>
                <a:t>实践！</a:t>
              </a:r>
              <a:endParaRPr lang="zh-CN" altLang="en-US" sz="6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858000" y="1704340"/>
            <a:ext cx="30645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生物医学编程技术是一门工具学科，最重要的有三点：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生物医学编程技术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500" y="1307465"/>
            <a:ext cx="2926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课程安排及考核形式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6745" y="2085975"/>
            <a:ext cx="2954020" cy="3758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57845" y="1612900"/>
            <a:ext cx="2790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R 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教材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可买二手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2060575"/>
            <a:ext cx="59842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学时：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理论学时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(8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次理论课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实验学时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(6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次实验课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周次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2-9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endParaRPr lang="en-US" alt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考核形式：</a:t>
            </a:r>
            <a:endParaRPr lang="en-US" altLang="zh-CN" sz="24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期末考试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将在两部分上完课的最后一节实验课上以</a:t>
            </a:r>
            <a:r>
              <a:rPr lang="en-US" altLang="zh-CN" sz="24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实验报告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的形式进行考核。</a:t>
            </a:r>
            <a:endParaRPr lang="en-US" alt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平时分：其他报告、随堂检测等。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生物医学编程技术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9300" y="130746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教学目标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000" y="2060575"/>
            <a:ext cx="103498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能够与日常的工作学习中有意识地去自我提升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终身学习、自我学习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能够掌握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相关基础知识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，能使用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解决问题</a:t>
            </a:r>
            <a:endParaRPr lang="en-US" altLang="zh-CN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编程中遇到的问题，可以熟练使用搜索引擎、请教他人、查阅书籍资料等多种手段来解决问题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230" y="5328285"/>
            <a:ext cx="8213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知乎</a:t>
            </a:r>
            <a:r>
              <a:rPr lang="en-US" altLang="zh-CN" sz="20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-学 Python 都用来干嘛的？</a:t>
            </a:r>
            <a:endParaRPr lang="en-US" altLang="zh-CN" sz="2000" u="sng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https://www.zhihu.com/question/34098079/answer/1035327167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390900" y="2819400"/>
            <a:ext cx="5391785" cy="1066800"/>
            <a:chOff x="4740" y="4440"/>
            <a:chExt cx="8491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二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5888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计算机科学导论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计算机科学导论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485" y="123888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计算机发展历史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588" name="内容占位符 24587" descr="SchnGerst_f0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5485" y="3159760"/>
            <a:ext cx="4459605" cy="2934335"/>
          </a:xfrm>
        </p:spPr>
      </p:pic>
      <p:pic>
        <p:nvPicPr>
          <p:cNvPr id="33799" name="内容占位符 33798" descr="SchnGerst_f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90" y="2524760"/>
            <a:ext cx="5012690" cy="3353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72465" y="1943100"/>
            <a:ext cx="523113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1642年，第一台数字计算器Pascaline</a:t>
            </a:r>
            <a:endParaRPr lang="zh-CN" altLang="en-US" sz="2400">
              <a:uFillTx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algn="l"/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可做加法、减法</a:t>
            </a:r>
            <a:endParaRPr lang="zh-CN" altLang="en-US" sz="2400">
              <a:uFillTx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algn="l"/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法国，布莱士·帕斯卡(1623-1662)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055" y="6094095"/>
            <a:ext cx="221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压强单位：帕斯卡</a:t>
            </a:r>
            <a:endParaRPr lang="zh-CN" altLang="en-US" sz="2000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0" y="1943100"/>
            <a:ext cx="48406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1946</a:t>
            </a:r>
            <a:r>
              <a:rPr lang="zh-CN" altLang="en-US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年，第一台数字计算机</a:t>
            </a:r>
            <a:r>
              <a:rPr lang="en-US" altLang="zh-CN" sz="2400">
                <a:uFillTx/>
                <a:latin typeface="Arial" panose="020B0604020202020204" pitchFamily="34" charset="0"/>
                <a:ea typeface="黑体" panose="02010609060101010101" charset="-122"/>
                <a:sym typeface="+mn-ea"/>
              </a:rPr>
              <a:t>ENIAC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8410" y="5912485"/>
            <a:ext cx="55702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关于第一台计算机的争议：</a:t>
            </a:r>
            <a:endParaRPr lang="zh-CN" altLang="en-US" sz="2400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24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阿塔纳索夫-贝瑞计算机</a:t>
            </a:r>
            <a:r>
              <a:rPr lang="en-US" altLang="zh-CN" sz="24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(ABC</a:t>
            </a:r>
            <a:r>
              <a:rPr lang="zh-CN" altLang="en-US" sz="24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计算机</a:t>
            </a:r>
            <a:r>
              <a:rPr lang="en-US" altLang="zh-CN" sz="24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)</a:t>
            </a:r>
            <a:endParaRPr lang="en-US" altLang="zh-CN" sz="2400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计算机科学导论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485" y="123888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计算机发展历史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465" y="1943100"/>
            <a:ext cx="74275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1946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- 1981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计算机系统结构阶段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1972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语言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1982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- 2007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      互联网时代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1982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  </a:t>
            </a:r>
            <a:r>
              <a:rPr lang="en-US" altLang="zh-CN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TCP/IP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协议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1989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语言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1995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语言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2008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至今            复杂信息系统阶段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2008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年  安卓开源移动操作系统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9455" y="5939155"/>
            <a:ext cx="8173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计算机科学是一门非常年轻又发展非常迅速的学科。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3650" y="522478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移动互联网</a:t>
            </a:r>
            <a:endParaRPr lang="zh-CN" altLang="en-US" sz="2400" i="1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3650" y="343535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互联网</a:t>
            </a:r>
            <a:endParaRPr lang="zh-CN" altLang="en-US" sz="2400" i="1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58125" y="5939155"/>
            <a:ext cx="2967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821E36"/>
                </a:solidFill>
                <a:sym typeface="+mn-ea"/>
              </a:rPr>
              <a:t>开源精神</a:t>
            </a:r>
            <a:r>
              <a:rPr lang="zh-CN" altLang="en-US" sz="2400">
                <a:solidFill>
                  <a:srgbClr val="821E36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&amp;</a:t>
            </a:r>
            <a:r>
              <a:rPr lang="en-US" altLang="zh-CN" sz="2400">
                <a:solidFill>
                  <a:srgbClr val="821E36"/>
                </a:solidFill>
                <a:sym typeface="+mn-ea"/>
              </a:rPr>
              <a:t> </a:t>
            </a:r>
            <a:r>
              <a:rPr lang="zh-CN" altLang="en-US" sz="2400" b="1">
                <a:solidFill>
                  <a:srgbClr val="821E36"/>
                </a:solidFill>
                <a:sym typeface="+mn-ea"/>
              </a:rPr>
              <a:t>群策群力</a:t>
            </a:r>
            <a:endParaRPr lang="zh-CN" altLang="en-US" sz="24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计算机科学导论 </a:t>
            </a:r>
            <a:r>
              <a:rPr lang="en-US" altLang="zh-CN">
                <a:sym typeface="+mn-ea"/>
              </a:rPr>
              <a:t>- </a:t>
            </a:r>
            <a:r>
              <a:rPr lang="zh-CN" altLang="zh-CN">
                <a:sym typeface="+mn-ea"/>
              </a:rPr>
              <a:t>计算机组成</a:t>
            </a:r>
            <a:endParaRPr lang="zh-CN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1670050"/>
            <a:ext cx="3260090" cy="2444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170" y="11512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主板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4294505"/>
            <a:ext cx="2609850" cy="2133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5170" y="4507865"/>
            <a:ext cx="792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个人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电脑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780" y="6428105"/>
            <a:ext cx="4247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GPU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CPU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、显卡、硬盘、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U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盘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……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10" y="1824990"/>
            <a:ext cx="5401310" cy="30949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52110" y="137160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四大组成部分</a:t>
            </a:r>
            <a:r>
              <a:rPr lang="zh-CN" altLang="en-US" sz="2400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2400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5910" y="4893310"/>
            <a:ext cx="66401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CPU (</a:t>
            </a:r>
            <a:r>
              <a:rPr lang="zh-CN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四核处理器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运行多快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内存（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8G 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运行多大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同时运行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APP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辅助存储器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硬盘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(128G -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存多少电影、照片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Input/Output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设备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键盘、</a:t>
            </a:r>
            <a:r>
              <a:rPr lang="zh-CN" altLang="en-US" sz="240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麦克风、喇叭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、屏幕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 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输入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Input(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外界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-&gt;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计算机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，输出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Output(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计算机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-&gt;</a:t>
            </a:r>
            <a:r>
              <a:rPr lang="zh-CN" altLang="en-US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外界</a:t>
            </a:r>
            <a:r>
              <a:rPr lang="en-US" altLang="zh-CN" sz="20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20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35805" y="5289550"/>
            <a:ext cx="792480" cy="460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 anchor="t">
            <a:spAutoFit/>
          </a:bodyPr>
          <a:p>
            <a:r>
              <a:rPr lang="zh-CN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手机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357630"/>
            <a:ext cx="9048750" cy="53860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计算机科学导论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摩尔定律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4585" y="3060065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摩尔定律</a:t>
            </a:r>
            <a:endParaRPr lang="en-US" altLang="zh-CN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8135" y="3937000"/>
            <a:ext cx="3637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单位面积集成电路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上可容纳</a:t>
            </a:r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晶体管的数量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约每两年翻一番。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计算机科学导论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编程语言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91055" y="125349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编译性语言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81800" y="125349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解释性语言</a:t>
            </a:r>
            <a:endParaRPr lang="zh-CN" altLang="en-US" sz="2400" b="1" u="sng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2360" y="1834515"/>
            <a:ext cx="4458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先将源代码(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程序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)编译生成机器语言(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二进制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)，再由机器运行。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C++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Pasca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7140" y="1834515"/>
            <a:ext cx="5092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不需要在运行前编译，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以文本格式存储，会在运行时边编译边运行。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Perl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等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997835"/>
            <a:ext cx="4617085" cy="2164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5636260"/>
            <a:ext cx="3872230" cy="608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26490" y="5161915"/>
            <a:ext cx="4857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gcc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编译，生成二进制文件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hello.out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0" y="2969895"/>
            <a:ext cx="3933825" cy="1133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90" y="4817110"/>
            <a:ext cx="2943225" cy="428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99200" y="42570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直接运行：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6343015"/>
            <a:ext cx="2505075" cy="3333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990" y="5421630"/>
            <a:ext cx="2324100" cy="38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1965" y="294005"/>
            <a:ext cx="2444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叫计算机做事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6760" y="6235065"/>
            <a:ext cx="4093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扩展：</a:t>
            </a:r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自然语言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vs. </a:t>
            </a:r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编程语言</a:t>
            </a:r>
            <a:endParaRPr lang="zh-CN" altLang="en-US" sz="2400" u="sng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计算机科学导论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程序编写方法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5485" y="1828165"/>
            <a:ext cx="99548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u="sng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IPO</a:t>
            </a:r>
            <a:r>
              <a:rPr lang="zh-CN" altLang="en-US" sz="24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Input, Process, Output</a:t>
            </a:r>
            <a:endParaRPr lang="en-US" altLang="zh-CN" sz="2400" b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b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输入、处理、输出</a:t>
            </a:r>
            <a:endParaRPr lang="zh-CN" altLang="en-US" sz="24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输入：键盘输入、鼠标输入、文件输入、内部参数输入等。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处理：对输入进行一系列的处理。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输出：屏幕输出、图形输出、文件输出等。</a:t>
            </a:r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492615" y="1936115"/>
            <a:ext cx="1715770" cy="3830320"/>
            <a:chOff x="14949" y="3753"/>
            <a:chExt cx="2702" cy="6032"/>
          </a:xfrm>
        </p:grpSpPr>
        <p:grpSp>
          <p:nvGrpSpPr>
            <p:cNvPr id="3" name="组合 2"/>
            <p:cNvGrpSpPr/>
            <p:nvPr/>
          </p:nvGrpSpPr>
          <p:grpSpPr>
            <a:xfrm>
              <a:off x="15336" y="4767"/>
              <a:ext cx="1962" cy="4744"/>
              <a:chOff x="15336" y="4767"/>
              <a:chExt cx="1962" cy="474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336" y="6485"/>
                <a:ext cx="1962" cy="11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</a:rPr>
                  <a:t>处理</a:t>
                </a: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右箭头 20"/>
              <p:cNvSpPr/>
              <p:nvPr/>
            </p:nvSpPr>
            <p:spPr>
              <a:xfrm rot="5400000">
                <a:off x="15946" y="5443"/>
                <a:ext cx="767" cy="104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 rot="5400000">
                <a:off x="15946" y="7696"/>
                <a:ext cx="767" cy="1041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5693" y="4767"/>
                <a:ext cx="1248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</a:rPr>
                  <a:t>输入</a:t>
                </a:r>
                <a:endPara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5706" y="8787"/>
                <a:ext cx="1248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uFillTx/>
                    <a:latin typeface="Arial" panose="020B0604020202020204" pitchFamily="34" charset="0"/>
                    <a:ea typeface="黑体" panose="02010609060101010101" charset="-122"/>
                  </a:rPr>
                  <a:t>输出</a:t>
                </a:r>
                <a:endPara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4949" y="4613"/>
              <a:ext cx="2702" cy="5173"/>
            </a:xfrm>
            <a:prstGeom prst="rect">
              <a:avLst/>
            </a:prstGeom>
            <a:noFill/>
            <a:ln w="19050">
              <a:solidFill>
                <a:srgbClr val="821E3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666" y="3753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程序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个人简介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5485" y="1445260"/>
            <a:ext cx="89458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生物医学大数据研究所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研究方向：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1)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生物医学大数据算法开发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2)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复杂疾病的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遗传和表观遗传调控机制研究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联系方式：</a:t>
            </a:r>
            <a:endParaRPr lang="zh-CN" altLang="en-US" sz="2400" b="1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Email: wangxinyuhs@126.com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手机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: 15104577045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地址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: </a:t>
            </a: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生物医药科研楼北楼1407</a:t>
            </a: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46010" y="1584960"/>
            <a:ext cx="4542790" cy="5107305"/>
            <a:chOff x="11726" y="2496"/>
            <a:chExt cx="7154" cy="8043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726" y="2496"/>
              <a:ext cx="6506" cy="758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1786" y="10057"/>
              <a:ext cx="709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i="1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https://github.com/methylation/iBSTools.git</a:t>
              </a:r>
              <a:endParaRPr lang="zh-CN" altLang="en-US" sz="1400" i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38525" y="2819400"/>
            <a:ext cx="4678680" cy="1066800"/>
            <a:chOff x="4740" y="4440"/>
            <a:chExt cx="7368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三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4765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Python</a:t>
              </a:r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简介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385" y="1538605"/>
            <a:ext cx="63938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Python作者，Guido von Rossum</a:t>
            </a:r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，荷兰</a:t>
            </a:r>
            <a:endParaRPr 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1989年，为了打发圣诞节假期，Guido开始写Python语言的编译/解释器。</a:t>
            </a: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Python来自Guido所挚爱的电视剧Monty Python's Flying Circus</a:t>
            </a:r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世界各地的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程序员将蟒蛇作为该语言的吉祥物。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(Python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是蟒蛇的英文单词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4937125"/>
            <a:ext cx="3686175" cy="1238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70" y="1409065"/>
            <a:ext cx="3695700" cy="490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3870" y="1522095"/>
            <a:ext cx="4630420" cy="5210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55" y="1157605"/>
            <a:ext cx="3169920" cy="352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385" y="1538605"/>
            <a:ext cx="54991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年，IEEE(电气和电子工程师协会)综合Stack Overflow等数据资源，Python综合评分排行第一。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Python在人工智能领域中拥有大量的库，如Keras、TensorFlow等。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Python特点：交互性强、可读性强、可扩展性好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0" y="4937125"/>
            <a:ext cx="3686175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Python2 vs. Python3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0420" y="1891665"/>
            <a:ext cx="88195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2008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年，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3.x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发布第一个主版本。  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2010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年，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 2.x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系列发布了最后一个版本。 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	    (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不再更新，慢慢退出历史舞台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Python2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Python3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有一些些微的差别，如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print()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函数、整数类型等。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Python3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Python2</a:t>
            </a:r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不兼容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！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在未来的工作和学习中，将采用</a:t>
            </a:r>
            <a:r>
              <a:rPr lang="en-US" altLang="zh-CN" sz="24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Python3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7210" y="1584325"/>
            <a:ext cx="10515600" cy="4859655"/>
          </a:xfrm>
        </p:spPr>
        <p:txBody>
          <a:bodyPr/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专业与课程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计算机科学导论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endParaRPr lang="zh-CN" altLang="en-US" sz="2400" b="1">
              <a:solidFill>
                <a:srgbClr val="821E3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591185" y="294005"/>
            <a:ext cx="1803400" cy="527050"/>
          </a:xfrm>
        </p:spPr>
        <p:txBody>
          <a:bodyPr>
            <a:noAutofit/>
          </a:bodyPr>
          <a:p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本章目录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438525" y="2819400"/>
            <a:ext cx="4375785" cy="1066800"/>
            <a:chOff x="4740" y="4440"/>
            <a:chExt cx="6891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一</a:t>
                </a:r>
                <a:endParaRPr lang="zh-CN" altLang="en-US" sz="3600" b="1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4288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4000" b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专业与课程</a:t>
              </a:r>
              <a:endParaRPr lang="zh-CN" altLang="en-US" sz="4000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 </a:t>
            </a:r>
            <a:r>
              <a:rPr lang="en-US" altLang="zh-CN"/>
              <a:t>- </a:t>
            </a:r>
            <a:r>
              <a:rPr lang="zh-CN" altLang="en-US"/>
              <a:t>新医科、新工科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8200" y="1501140"/>
            <a:ext cx="10515600" cy="4714240"/>
          </a:xfrm>
        </p:spPr>
        <p:txBody>
          <a:bodyPr>
            <a:normAutofit/>
          </a:bodyPr>
          <a:p>
            <a:r>
              <a:rPr lang="en-US" altLang="zh-CN" sz="2400"/>
              <a:t>35</a:t>
            </a:r>
            <a:r>
              <a:rPr lang="zh-CN" altLang="en-US" sz="2400"/>
              <a:t>人：新医科</a:t>
            </a:r>
            <a:r>
              <a:rPr lang="en-US" altLang="zh-CN" sz="2400"/>
              <a:t>20</a:t>
            </a:r>
            <a:r>
              <a:rPr lang="zh-CN" altLang="en-US" sz="2400"/>
              <a:t> </a:t>
            </a:r>
            <a:r>
              <a:rPr lang="en-US" altLang="zh-CN" sz="2400"/>
              <a:t>+ </a:t>
            </a:r>
            <a:r>
              <a:rPr lang="zh-CN" altLang="en-US" sz="2400"/>
              <a:t>新工科</a:t>
            </a:r>
            <a:r>
              <a:rPr lang="en-US" altLang="zh-CN" sz="2400"/>
              <a:t>15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 b="1">
                <a:solidFill>
                  <a:srgbClr val="821E36"/>
                </a:solidFill>
              </a:rPr>
              <a:t>新医科：</a:t>
            </a:r>
            <a:endParaRPr lang="zh-CN" altLang="en-US" sz="2400" b="1">
              <a:solidFill>
                <a:srgbClr val="821E36"/>
              </a:solidFill>
            </a:endParaRPr>
          </a:p>
          <a:p>
            <a:r>
              <a:rPr lang="zh-CN" altLang="en-US" sz="2400"/>
              <a:t>以培养高素质临床医师、有学术领导力的临床科学家为目标，强化临床诊疗需求与生物材料、医学工程、</a:t>
            </a:r>
            <a:r>
              <a:rPr lang="zh-CN" altLang="en-US" sz="2400" b="1"/>
              <a:t>生物医学信息学</a:t>
            </a:r>
            <a:r>
              <a:rPr lang="zh-CN" altLang="en-US" sz="2400"/>
              <a:t>的医理工深度融合。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>
                <a:solidFill>
                  <a:srgbClr val="821E36"/>
                </a:solidFill>
              </a:rPr>
              <a:t>新工科：</a:t>
            </a:r>
            <a:endParaRPr lang="zh-CN" altLang="en-US" sz="2400" b="1">
              <a:solidFill>
                <a:srgbClr val="821E36"/>
              </a:solidFill>
            </a:endParaRPr>
          </a:p>
          <a:p>
            <a:r>
              <a:rPr lang="zh-CN" altLang="en-US" sz="2400"/>
              <a:t>围绕眼视光医学和临床医学发展需求，强化眼视光临床诊疗需求与生物材料、医学工程、</a:t>
            </a:r>
            <a:r>
              <a:rPr lang="zh-CN" altLang="en-US" sz="2400" b="1"/>
              <a:t>生物医学信息学</a:t>
            </a:r>
            <a:r>
              <a:rPr lang="zh-CN" altLang="en-US" sz="2400"/>
              <a:t>的深度融合，培养根基扎实、一专多能、特色鲜明的专业人才。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新医科、新工科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98500" y="2935605"/>
            <a:ext cx="10515600" cy="3465830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821E36"/>
                </a:solidFill>
              </a:rPr>
              <a:t>未来发展方向：</a:t>
            </a:r>
            <a:endParaRPr lang="zh-CN" altLang="en-US" sz="2400" b="1">
              <a:solidFill>
                <a:srgbClr val="821E36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临床医师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科研工作者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工程师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其他</a:t>
            </a:r>
            <a:r>
              <a:rPr lang="en-US" altLang="zh-CN" sz="2400"/>
              <a:t>(自我认识-擅长、爱好、机遇)</a:t>
            </a:r>
            <a:endParaRPr lang="en-US" altLang="zh-CN" sz="2400"/>
          </a:p>
        </p:txBody>
      </p:sp>
      <p:grpSp>
        <p:nvGrpSpPr>
          <p:cNvPr id="12" name="组合 11"/>
          <p:cNvGrpSpPr/>
          <p:nvPr/>
        </p:nvGrpSpPr>
        <p:grpSpPr>
          <a:xfrm>
            <a:off x="6537325" y="3535045"/>
            <a:ext cx="2456815" cy="2429510"/>
            <a:chOff x="10711" y="2928"/>
            <a:chExt cx="3869" cy="3826"/>
          </a:xfrm>
        </p:grpSpPr>
        <p:sp>
          <p:nvSpPr>
            <p:cNvPr id="10" name="右箭头 9"/>
            <p:cNvSpPr/>
            <p:nvPr/>
          </p:nvSpPr>
          <p:spPr>
            <a:xfrm>
              <a:off x="10711" y="2928"/>
              <a:ext cx="277" cy="382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492" y="4341"/>
              <a:ext cx="3088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800" b="1">
                  <a:solidFill>
                    <a:srgbClr val="821E36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知识劳动者</a:t>
              </a:r>
              <a:endParaRPr lang="zh-CN" altLang="en-US" sz="28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8500" y="1517015"/>
            <a:ext cx="88036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本学期课程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专业导论、</a:t>
            </a:r>
            <a:r>
              <a:rPr lang="en-US" altLang="zh-CN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生物医学编程技术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、英语、医用化学、中国近代史纲要、高等数学、体育、医学细胞生物学、(眼科学导论)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新医科、新工科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137650" y="2784475"/>
            <a:ext cx="2641600" cy="2645410"/>
            <a:chOff x="13880" y="6493"/>
            <a:chExt cx="4160" cy="416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19" y="6493"/>
              <a:ext cx="2701" cy="2692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4040" y="9934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880" y="9225"/>
              <a:ext cx="4000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彼得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·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德鲁克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  <a:p>
              <a:pPr algn="ctr"/>
              <a:r>
                <a:rPr lang="zh-CN" altLang="en-US" sz="2400">
                  <a:uFillTx/>
                  <a:latin typeface="Arial" panose="020B0604020202020204" pitchFamily="34" charset="0"/>
                  <a:ea typeface="黑体" panose="02010609060101010101" charset="-122"/>
                  <a:sym typeface="+mn-ea"/>
                </a:rPr>
                <a:t>现代管理学之父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46760" y="1403350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知识劳动者</a:t>
            </a:r>
            <a:endParaRPr lang="zh-CN" altLang="en-US" sz="2800" b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6265" y="6197600"/>
            <a:ext cx="5753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—— 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德鲁克文集（第一卷）：个人的管理</a:t>
            </a:r>
            <a:endParaRPr lang="zh-CN" altLang="en-US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3440" y="1452880"/>
            <a:ext cx="45948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我做什么，怎么做，才能有所作为。</a:t>
            </a:r>
            <a:endParaRPr lang="en-US" altLang="zh-CN" sz="2000" b="1">
              <a:solidFill>
                <a:srgbClr val="821E36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6760" y="2082800"/>
            <a:ext cx="840867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20世纪初期，每个国家有90%或95%的劳动人口是体力劳动者——农民及其雇用的帮工、佣工、工厂的工人、矿工以及建筑工人等。……</a:t>
            </a:r>
            <a:r>
              <a:rPr lang="en-US" altLang="zh-CN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体力劳动者不需要技能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，而知识劳动者具备的特点：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拥有自己的生产资料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，因为他们拥有自己的知识(储存在自己的大脑里，流动便利)。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工作寿命(可能)长于用人组织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知识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是一种迥然不同于早期任何一种资源的资源。知识只有</a:t>
            </a:r>
            <a:r>
              <a:rPr lang="en-US" altLang="zh-CN" sz="24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</a:t>
            </a:r>
            <a:r>
              <a:rPr lang="en-US" altLang="zh-CN" sz="2400" b="1" u="sng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高度专业化的情况下才能实际存在</a:t>
            </a:r>
            <a:r>
              <a: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。(一名脑外科医生之所以存在，是因为他是脑外科方面的专家。)</a:t>
            </a:r>
            <a:endParaRPr lang="en-US" altLang="zh-CN" sz="240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新医科、新工科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17040"/>
            <a:ext cx="3328670" cy="437134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p>
            <a:r>
              <a:rPr lang="zh-CN" altLang="en-US" sz="2400" b="1">
                <a:solidFill>
                  <a:srgbClr val="821E36"/>
                </a:solidFill>
              </a:rPr>
              <a:t>知识体系</a:t>
            </a:r>
            <a:endParaRPr lang="zh-CN" altLang="en-US" sz="2400" b="1"/>
          </a:p>
          <a:p>
            <a:pPr lvl="1"/>
            <a:r>
              <a:rPr lang="zh-CN" altLang="en-US" sz="2160"/>
              <a:t>生物材料</a:t>
            </a:r>
            <a:endParaRPr lang="zh-CN" altLang="en-US" sz="2160"/>
          </a:p>
          <a:p>
            <a:pPr lvl="1"/>
            <a:r>
              <a:rPr lang="zh-CN" altLang="en-US" sz="2160"/>
              <a:t>医学工程</a:t>
            </a:r>
            <a:r>
              <a:rPr lang="en-US" altLang="zh-CN" sz="2160"/>
              <a:t>/</a:t>
            </a:r>
            <a:r>
              <a:rPr lang="zh-CN" altLang="en-US" sz="2160">
                <a:sym typeface="+mn-ea"/>
              </a:rPr>
              <a:t>临床医学</a:t>
            </a:r>
            <a:endParaRPr lang="zh-CN" altLang="en-US" sz="2160"/>
          </a:p>
          <a:p>
            <a:pPr lvl="1"/>
            <a:r>
              <a:rPr lang="zh-CN" altLang="en-US" sz="2160" u="sng"/>
              <a:t>生物医学信息学</a:t>
            </a:r>
            <a:endParaRPr lang="zh-CN" altLang="en-US" sz="2160"/>
          </a:p>
          <a:p>
            <a:pPr lvl="1"/>
            <a:r>
              <a:rPr lang="en-US" altLang="zh-CN" sz="2160"/>
              <a:t>……</a:t>
            </a:r>
            <a:endParaRPr lang="zh-CN" altLang="en-US" sz="2400"/>
          </a:p>
          <a:p>
            <a:r>
              <a:rPr lang="zh-CN" altLang="en-US" sz="2400" b="1">
                <a:solidFill>
                  <a:srgbClr val="821E36"/>
                </a:solidFill>
              </a:rPr>
              <a:t>技能</a:t>
            </a:r>
            <a:endParaRPr lang="zh-CN" altLang="en-US" sz="2400"/>
          </a:p>
          <a:p>
            <a:pPr lvl="1"/>
            <a:endParaRPr lang="zh-CN" altLang="en-US" sz="2160"/>
          </a:p>
          <a:p>
            <a:r>
              <a:rPr lang="zh-CN" altLang="en-US" sz="2400" b="1">
                <a:solidFill>
                  <a:srgbClr val="821E36"/>
                </a:solidFill>
              </a:rPr>
              <a:t>成果</a:t>
            </a:r>
            <a:endParaRPr lang="zh-CN" altLang="en-US" sz="2400"/>
          </a:p>
          <a:p>
            <a:pPr lvl="1"/>
            <a:endParaRPr lang="zh-CN" altLang="en-US" sz="2160"/>
          </a:p>
        </p:txBody>
      </p:sp>
      <p:sp>
        <p:nvSpPr>
          <p:cNvPr id="7" name="文本框 6"/>
          <p:cNvSpPr txBox="1"/>
          <p:nvPr/>
        </p:nvSpPr>
        <p:spPr>
          <a:xfrm>
            <a:off x="797560" y="121729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新医科</a:t>
            </a:r>
            <a:r>
              <a: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、</a:t>
            </a:r>
            <a:r>
              <a:rPr lang="zh-CN" altLang="en-US" sz="2400" u="sng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新工科</a:t>
            </a:r>
            <a:endParaRPr lang="zh-CN" altLang="en-US" sz="2400" u="sng">
              <a:solidFill>
                <a:schemeClr val="tx1"/>
              </a:solidFill>
              <a:uFillTx/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331335" y="1217295"/>
            <a:ext cx="3669665" cy="4871085"/>
            <a:chOff x="6821" y="1917"/>
            <a:chExt cx="5779" cy="7671"/>
          </a:xfrm>
        </p:grpSpPr>
        <p:sp>
          <p:nvSpPr>
            <p:cNvPr id="5" name="文本占位符 8"/>
            <p:cNvSpPr>
              <a:spLocks noGrp="1"/>
            </p:cNvSpPr>
            <p:nvPr/>
          </p:nvSpPr>
          <p:spPr>
            <a:xfrm>
              <a:off x="7340" y="2704"/>
              <a:ext cx="5260" cy="688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solidFill>
                    <a:schemeClr val="tx1"/>
                  </a:solidFill>
                </a:rPr>
                <a:t>知识体系</a:t>
              </a:r>
              <a:endParaRPr lang="zh-CN" altLang="en-US" sz="2400" b="1"/>
            </a:p>
            <a:p>
              <a:pPr lvl="1"/>
              <a:r>
                <a:rPr lang="zh-CN" altLang="en-US" sz="2400"/>
                <a:t>数据挖掘</a:t>
              </a:r>
              <a:endParaRPr lang="zh-CN" altLang="en-US" sz="2400"/>
            </a:p>
            <a:p>
              <a:pPr lvl="1"/>
              <a:r>
                <a:rPr lang="zh-CN" altLang="en-US" sz="2400" u="sng"/>
                <a:t>计算机编程</a:t>
              </a:r>
              <a:endParaRPr lang="zh-CN" altLang="en-US" sz="2400"/>
            </a:p>
            <a:p>
              <a:pPr lvl="1"/>
              <a:r>
                <a:rPr lang="zh-CN" altLang="en-US" sz="2400"/>
                <a:t>统计分析</a:t>
              </a:r>
              <a:endParaRPr lang="zh-CN" altLang="en-US" sz="2400"/>
            </a:p>
            <a:p>
              <a:pPr lvl="1"/>
              <a:r>
                <a:rPr lang="zh-CN" altLang="en-US" sz="2400"/>
                <a:t>分子生物学</a:t>
              </a:r>
              <a:endParaRPr lang="zh-CN" altLang="en-US" sz="2400"/>
            </a:p>
            <a:p>
              <a:pPr lvl="1"/>
              <a:r>
                <a:rPr lang="en-US" altLang="zh-CN" sz="2400"/>
                <a:t>……</a:t>
              </a:r>
              <a:endParaRPr lang="zh-CN" altLang="en-US" sz="2400"/>
            </a:p>
            <a:p>
              <a:r>
                <a:rPr lang="zh-CN" altLang="en-US" sz="2400" b="1">
                  <a:solidFill>
                    <a:schemeClr val="tx1"/>
                  </a:solidFill>
                </a:rPr>
                <a:t>技能</a:t>
              </a:r>
              <a:endParaRPr lang="zh-CN" altLang="en-US" sz="2400"/>
            </a:p>
            <a:p>
              <a:pPr lvl="1"/>
              <a:r>
                <a:rPr lang="en-US" altLang="zh-CN" sz="2160"/>
                <a:t>Python</a:t>
              </a:r>
              <a:r>
                <a:rPr lang="zh-CN" altLang="en-US" sz="2160"/>
                <a:t>，</a:t>
              </a:r>
              <a:r>
                <a:rPr lang="en-US" altLang="zh-CN" sz="2160"/>
                <a:t>R</a:t>
              </a:r>
              <a:r>
                <a:rPr lang="zh-CN" altLang="en-US" sz="2160"/>
                <a:t>，</a:t>
              </a:r>
              <a:r>
                <a:rPr lang="en-US" altLang="zh-CN" sz="2160"/>
                <a:t>…</a:t>
              </a:r>
              <a:endParaRPr lang="zh-CN" altLang="en-US" sz="2160"/>
            </a:p>
            <a:p>
              <a:r>
                <a:rPr lang="zh-CN" altLang="en-US" sz="2400" b="1">
                  <a:solidFill>
                    <a:schemeClr val="tx1"/>
                  </a:solidFill>
                </a:rPr>
                <a:t>成果</a:t>
              </a:r>
              <a:endParaRPr lang="zh-CN" altLang="en-US" sz="2400"/>
            </a:p>
            <a:p>
              <a:pPr lvl="1"/>
              <a:endParaRPr lang="zh-CN" altLang="en-US" sz="216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256" y="1917"/>
              <a:ext cx="364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u="sng">
                  <a:sym typeface="+mn-ea"/>
                </a:rPr>
                <a:t>生物医学信息学</a:t>
              </a:r>
              <a:endParaRPr lang="zh-CN" altLang="en-US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821" y="4886"/>
              <a:ext cx="300" cy="25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15300" y="1256665"/>
            <a:ext cx="3670300" cy="4831715"/>
            <a:chOff x="12780" y="1979"/>
            <a:chExt cx="5780" cy="7609"/>
          </a:xfrm>
        </p:grpSpPr>
        <p:sp>
          <p:nvSpPr>
            <p:cNvPr id="8" name="文本占位符 8"/>
            <p:cNvSpPr>
              <a:spLocks noGrp="1"/>
            </p:cNvSpPr>
            <p:nvPr/>
          </p:nvSpPr>
          <p:spPr>
            <a:xfrm>
              <a:off x="13300" y="2704"/>
              <a:ext cx="5260" cy="688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u="none" strike="noStrike" kern="1200" cap="none" spc="0" normalizeH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>
                  <a:solidFill>
                    <a:schemeClr val="tx1"/>
                  </a:solidFill>
                </a:rPr>
                <a:t>知识体系</a:t>
              </a:r>
              <a:endParaRPr lang="zh-CN" altLang="en-US" sz="2400" b="1"/>
            </a:p>
            <a:p>
              <a:pPr lvl="1"/>
              <a:r>
                <a:rPr lang="zh-CN" altLang="en-US" sz="2400"/>
                <a:t>组学测序</a:t>
              </a:r>
              <a:endParaRPr lang="zh-CN" altLang="en-US" sz="2400"/>
            </a:p>
            <a:p>
              <a:pPr lvl="1"/>
              <a:r>
                <a:rPr lang="zh-CN" altLang="en-US" sz="2400"/>
                <a:t>表观遗传学</a:t>
              </a:r>
              <a:endParaRPr lang="zh-CN" altLang="en-US" sz="2400"/>
            </a:p>
            <a:p>
              <a:pPr lvl="1"/>
              <a:r>
                <a:rPr lang="en-US" altLang="zh-CN" sz="2400"/>
                <a:t>……</a:t>
              </a:r>
              <a:endParaRPr lang="zh-CN" altLang="en-US" sz="2400"/>
            </a:p>
            <a:p>
              <a:r>
                <a:rPr lang="zh-CN" altLang="en-US" sz="2400" b="1">
                  <a:solidFill>
                    <a:schemeClr val="tx1"/>
                  </a:solidFill>
                </a:rPr>
                <a:t>技能</a:t>
              </a:r>
              <a:endParaRPr lang="zh-CN" altLang="en-US" sz="2400"/>
            </a:p>
            <a:p>
              <a:pPr lvl="1"/>
              <a:r>
                <a:rPr lang="zh-CN" altLang="en-US" sz="2160"/>
                <a:t>测序数据处理</a:t>
              </a:r>
              <a:endParaRPr lang="zh-CN" altLang="en-US" sz="2160"/>
            </a:p>
            <a:p>
              <a:pPr lvl="1"/>
              <a:r>
                <a:rPr lang="zh-CN" altLang="en-US" sz="2160"/>
                <a:t>绘图、分析、写作</a:t>
              </a:r>
              <a:endParaRPr lang="zh-CN" altLang="en-US" sz="2160"/>
            </a:p>
            <a:p>
              <a:pPr lvl="1"/>
              <a:r>
                <a:rPr lang="en-US" altLang="zh-CN" sz="2160"/>
                <a:t>……</a:t>
              </a:r>
              <a:endParaRPr lang="zh-CN" altLang="en-US" sz="2160"/>
            </a:p>
            <a:p>
              <a:r>
                <a:rPr lang="zh-CN" altLang="en-US" sz="2400" b="1">
                  <a:solidFill>
                    <a:schemeClr val="tx1"/>
                  </a:solidFill>
                </a:rPr>
                <a:t>成果</a:t>
              </a:r>
              <a:endParaRPr lang="zh-CN" altLang="en-US" sz="2400"/>
            </a:p>
            <a:p>
              <a:pPr lvl="1"/>
              <a:r>
                <a:rPr lang="zh-CN" altLang="en-US" sz="2160">
                  <a:sym typeface="+mn-ea"/>
                </a:rPr>
                <a:t>学术成果</a:t>
              </a:r>
              <a:endParaRPr lang="zh-CN" altLang="en-US" sz="2160">
                <a:sym typeface="+mn-ea"/>
              </a:endParaRPr>
            </a:p>
            <a:p>
              <a:pPr lvl="1"/>
              <a:r>
                <a:rPr lang="zh-CN" altLang="en-US" sz="2160">
                  <a:sym typeface="+mn-ea"/>
                </a:rPr>
                <a:t>算法工具</a:t>
              </a:r>
              <a:endParaRPr lang="zh-CN" altLang="en-US" sz="216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20" y="1979"/>
              <a:ext cx="4581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u="sng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医学信息科研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(</a:t>
              </a:r>
              <a:r>
                <a:rPr lang="zh-CN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个人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Arial" panose="020B0604020202020204" pitchFamily="34" charset="0"/>
                  <a:ea typeface="黑体" panose="02010609060101010101" charset="-122"/>
                </a:rPr>
                <a:t>)</a:t>
              </a:r>
              <a:endParaRPr lang="en-US" altLang="zh-CN" sz="240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2780" y="4886"/>
              <a:ext cx="300" cy="252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专业与课程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生物医学编程技术</a:t>
            </a:r>
            <a:endParaRPr lang="zh-CN" altLang="en-US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501140"/>
            <a:ext cx="10515600" cy="5067300"/>
          </a:xfrm>
        </p:spPr>
        <p:txBody>
          <a:bodyPr>
            <a:normAutofit/>
          </a:bodyPr>
          <a:p>
            <a:r>
              <a:rPr lang="zh-CN" altLang="en-US" sz="2400" b="1">
                <a:solidFill>
                  <a:srgbClr val="821E36"/>
                </a:solidFill>
              </a:rPr>
              <a:t>生物医学编程技术：</a:t>
            </a:r>
            <a:endParaRPr lang="zh-CN" altLang="en-US" sz="2400" b="1">
              <a:solidFill>
                <a:srgbClr val="821E36"/>
              </a:solidFill>
            </a:endParaRPr>
          </a:p>
          <a:p>
            <a:pPr lvl="1"/>
            <a:r>
              <a:rPr lang="en-US" altLang="zh-CN" sz="2160"/>
              <a:t>Python - </a:t>
            </a:r>
            <a:r>
              <a:rPr lang="zh-CN" altLang="en-US" sz="2160"/>
              <a:t>数据结构及文本处理</a:t>
            </a:r>
            <a:r>
              <a:rPr lang="en-US" altLang="zh-CN" sz="2160"/>
              <a:t> (</a:t>
            </a:r>
            <a:r>
              <a:rPr lang="zh-CN" altLang="en-US" sz="2160"/>
              <a:t>授课教师：</a:t>
            </a:r>
            <a:r>
              <a:rPr lang="zh-CN" altLang="en-US" sz="2160"/>
              <a:t>王心宇 博士</a:t>
            </a:r>
            <a:r>
              <a:rPr lang="en-US" altLang="zh-CN" sz="2160"/>
              <a:t>)</a:t>
            </a:r>
            <a:endParaRPr lang="en-US" altLang="zh-CN" sz="2160"/>
          </a:p>
          <a:p>
            <a:pPr lvl="1"/>
            <a:r>
              <a:rPr lang="en-US" altLang="zh-CN" sz="2160"/>
              <a:t>R - </a:t>
            </a:r>
            <a:r>
              <a:rPr lang="zh-CN" altLang="en-US" sz="2160"/>
              <a:t>统计分析及绘图</a:t>
            </a:r>
            <a:r>
              <a:rPr lang="en-US" altLang="zh-CN" sz="2160"/>
              <a:t> (</a:t>
            </a:r>
            <a:r>
              <a:rPr lang="zh-CN" altLang="en-US" sz="2160"/>
              <a:t>授课教师：马云龙 博士</a:t>
            </a:r>
            <a:r>
              <a:rPr lang="en-US" altLang="zh-CN" sz="2160"/>
              <a:t>)</a:t>
            </a:r>
            <a:endParaRPr lang="en-US" altLang="zh-CN" sz="2160"/>
          </a:p>
          <a:p>
            <a:pPr lvl="1"/>
            <a:endParaRPr lang="en-US" altLang="zh-CN" sz="2160"/>
          </a:p>
          <a:p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后续课程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/>
              <a:t>生物医学数据挖掘</a:t>
            </a:r>
            <a:endParaRPr lang="en-US" altLang="zh-CN" sz="2400"/>
          </a:p>
          <a:p>
            <a:r>
              <a:rPr lang="en-US" altLang="zh-CN" sz="2400"/>
              <a:t>生物医学数据统计分析</a:t>
            </a:r>
            <a:endParaRPr lang="en-US" altLang="zh-CN" sz="2400"/>
          </a:p>
          <a:p>
            <a:r>
              <a:rPr lang="en-US" altLang="zh-CN" sz="2400"/>
              <a:t>生物医学信息学</a:t>
            </a:r>
            <a:endParaRPr lang="en-US" altLang="zh-CN" sz="2400"/>
          </a:p>
          <a:p>
            <a:r>
              <a:rPr lang="en-US" altLang="zh-CN" sz="2400"/>
              <a:t>……</a:t>
            </a:r>
            <a:endParaRPr lang="en-US" altLang="zh-CN" sz="2400"/>
          </a:p>
        </p:txBody>
      </p:sp>
      <p:sp>
        <p:nvSpPr>
          <p:cNvPr id="14" name="文本占位符 8"/>
          <p:cNvSpPr>
            <a:spLocks noGrp="1"/>
          </p:cNvSpPr>
          <p:nvPr/>
        </p:nvSpPr>
        <p:spPr>
          <a:xfrm>
            <a:off x="850900" y="4364355"/>
            <a:ext cx="10515600" cy="240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/>
          </a:p>
        </p:txBody>
      </p:sp>
      <p:grpSp>
        <p:nvGrpSpPr>
          <p:cNvPr id="6" name="组合 5"/>
          <p:cNvGrpSpPr/>
          <p:nvPr/>
        </p:nvGrpSpPr>
        <p:grpSpPr>
          <a:xfrm>
            <a:off x="1055370" y="2897505"/>
            <a:ext cx="10157460" cy="607695"/>
            <a:chOff x="2394" y="8618"/>
            <a:chExt cx="15996" cy="957"/>
          </a:xfrm>
        </p:grpSpPr>
        <p:sp>
          <p:nvSpPr>
            <p:cNvPr id="3" name="文本框 2"/>
            <p:cNvSpPr txBox="1"/>
            <p:nvPr/>
          </p:nvSpPr>
          <p:spPr>
            <a:xfrm>
              <a:off x="2394" y="8753"/>
              <a:ext cx="1049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 b="1" i="1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数据科学闯天下，左手Python右手R。</a:t>
              </a:r>
              <a:endParaRPr lang="zh-CN" altLang="en-US" sz="2800" b="1" i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84" y="8618"/>
              <a:ext cx="3870" cy="85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30" y="8761"/>
              <a:ext cx="1260" cy="585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7066280" y="4903470"/>
            <a:ext cx="2214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b="1">
                <a:solidFill>
                  <a:srgbClr val="821E3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信息时代</a:t>
            </a:r>
            <a:endParaRPr lang="zh-CN" altLang="en-US" sz="4000" b="1">
              <a:solidFill>
                <a:srgbClr val="821E3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933,&quot;width&quot;:1933}"/>
</p:tagLst>
</file>

<file path=ppt/tags/tag2.xml><?xml version="1.0" encoding="utf-8"?>
<p:tagLst xmlns:p="http://schemas.openxmlformats.org/presentationml/2006/main">
  <p:tag name="KSO_WM_UNIT_PLACING_PICTURE_USER_VIEWPORT" val="{&quot;height&quot;:7581,&quot;width&quot;:6506}"/>
</p:tagLst>
</file>

<file path=ppt/tags/tag3.xml><?xml version="1.0" encoding="utf-8"?>
<p:tagLst xmlns:p="http://schemas.openxmlformats.org/presentationml/2006/main">
  <p:tag name="REFSHAPE" val="570269036"/>
  <p:tag name="KSO_WM_UNIT_PLACING_PICTURE_USER_VIEWPORT" val="{&quot;height&quot;:17520,&quot;width&quot;:155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2919</Words>
  <Application>WPS 演示</Application>
  <PresentationFormat>宽屏</PresentationFormat>
  <Paragraphs>321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黑体</vt:lpstr>
      <vt:lpstr>Segoe UI Semilight</vt:lpstr>
      <vt:lpstr>Segoe UI</vt:lpstr>
      <vt:lpstr>Calibri</vt:lpstr>
      <vt:lpstr>Arial Unicode MS</vt:lpstr>
      <vt:lpstr>Office 主题</vt:lpstr>
      <vt:lpstr>生物医学编程技术</vt:lpstr>
      <vt:lpstr>个人简介</vt:lpstr>
      <vt:lpstr>本章目录</vt:lpstr>
      <vt:lpstr>PowerPoint 演示文稿</vt:lpstr>
      <vt:lpstr>专业与课程 - 新医科、新工科</vt:lpstr>
      <vt:lpstr>专业与课程 - 新医科、新工科</vt:lpstr>
      <vt:lpstr>专业与课程 - 新医科、新工科</vt:lpstr>
      <vt:lpstr>专业与课程 - 新医科、新工科</vt:lpstr>
      <vt:lpstr>专业与课程 - 生物医学编程技术</vt:lpstr>
      <vt:lpstr>专业与课程 - 生物医学编程技术</vt:lpstr>
      <vt:lpstr>专业与课程 - 生物医学编程技术</vt:lpstr>
      <vt:lpstr>专业与课程 - 生物医学编程技术</vt:lpstr>
      <vt:lpstr>PowerPoint 演示文稿</vt:lpstr>
      <vt:lpstr>计算机科学导论</vt:lpstr>
      <vt:lpstr>计算机科学导论</vt:lpstr>
      <vt:lpstr>计算机科学导论 - 计算机组成</vt:lpstr>
      <vt:lpstr>计算机科学导论 - 摩尔定律</vt:lpstr>
      <vt:lpstr>计算机科学导论 - 编程语言</vt:lpstr>
      <vt:lpstr>计算机科学导论 - 程序编写方法</vt:lpstr>
      <vt:lpstr>PowerPoint 演示文稿</vt:lpstr>
      <vt:lpstr>Python</vt:lpstr>
      <vt:lpstr>Python</vt:lpstr>
      <vt:lpstr>Python2 vs. Python3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王心宇</cp:lastModifiedBy>
  <cp:revision>2116</cp:revision>
  <dcterms:created xsi:type="dcterms:W3CDTF">2020-06-25T17:21:00Z</dcterms:created>
  <dcterms:modified xsi:type="dcterms:W3CDTF">2022-03-05T02:53:13Z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97A1BD4375934C13A5B2B42FDD25C60C</vt:lpwstr>
  </property>
</Properties>
</file>