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393" r:id="rId6"/>
    <p:sldId id="298" r:id="rId7"/>
    <p:sldId id="420" r:id="rId8"/>
    <p:sldId id="423" r:id="rId9"/>
    <p:sldId id="422" r:id="rId10"/>
    <p:sldId id="432" r:id="rId11"/>
    <p:sldId id="438" r:id="rId12"/>
    <p:sldId id="406" r:id="rId13"/>
    <p:sldId id="429" r:id="rId14"/>
    <p:sldId id="430" r:id="rId15"/>
    <p:sldId id="431" r:id="rId16"/>
    <p:sldId id="428" r:id="rId17"/>
    <p:sldId id="425" r:id="rId18"/>
    <p:sldId id="426" r:id="rId19"/>
    <p:sldId id="427" r:id="rId20"/>
    <p:sldId id="437" r:id="rId21"/>
    <p:sldId id="440" r:id="rId22"/>
    <p:sldId id="442" r:id="rId23"/>
    <p:sldId id="443" r:id="rId24"/>
    <p:sldId id="441" r:id="rId25"/>
    <p:sldId id="436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数据结构与算法的定义来自于《Java数据结构和算法(第二版)》的序言中，中国电力出版社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图片引用 https://www.quora.com/What-is-the-role-of-memory-in-a-computer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7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生物医学编程技术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3175635" y="4138930"/>
            <a:ext cx="5968365" cy="739140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第三章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6090920" cy="1066800"/>
            <a:chOff x="4740" y="4440"/>
            <a:chExt cx="9592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二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98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列表</a:t>
              </a:r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数组</a:t>
              </a:r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单个数据</a:t>
            </a:r>
            <a:r>
              <a:rPr lang="en-US" altLang="zh-CN"/>
              <a:t> -&gt; </a:t>
            </a:r>
            <a:r>
              <a:rPr lang="zh-CN" altLang="en-US"/>
              <a:t>存储多个数据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995" y="2089150"/>
            <a:ext cx="9993630" cy="4160520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12495" y="145986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计算机内存空间</a:t>
            </a:r>
            <a:endParaRPr lang="zh-CN" altLang="en-US" sz="2400"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 rot="0">
            <a:off x="1362075" y="3209290"/>
            <a:ext cx="1668145" cy="966470"/>
            <a:chOff x="1837" y="4999"/>
            <a:chExt cx="2627" cy="1522"/>
          </a:xfrm>
        </p:grpSpPr>
        <p:grpSp>
          <p:nvGrpSpPr>
            <p:cNvPr id="6" name="组合 5"/>
            <p:cNvGrpSpPr/>
            <p:nvPr/>
          </p:nvGrpSpPr>
          <p:grpSpPr>
            <a:xfrm>
              <a:off x="1837" y="4999"/>
              <a:ext cx="2627" cy="1472"/>
              <a:chOff x="1837" y="4999"/>
              <a:chExt cx="2627" cy="1472"/>
            </a:xfrm>
          </p:grpSpPr>
          <p:sp>
            <p:nvSpPr>
              <p:cNvPr id="20" name="剪去单角的矩形 19"/>
              <p:cNvSpPr/>
              <p:nvPr/>
            </p:nvSpPr>
            <p:spPr>
              <a:xfrm>
                <a:off x="1837" y="5118"/>
                <a:ext cx="2627" cy="1353"/>
              </a:xfrm>
              <a:prstGeom prst="snip1Rect">
                <a:avLst/>
              </a:prstGeom>
              <a:noFill/>
              <a:ln w="19050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837" y="4999"/>
                <a:ext cx="151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学生</a:t>
                </a:r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1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25" name="直接连接符 24"/>
              <p:cNvCxnSpPr>
                <a:stCxn id="20" idx="2"/>
                <a:endCxn id="20" idx="0"/>
              </p:cNvCxnSpPr>
              <p:nvPr/>
            </p:nvCxnSpPr>
            <p:spPr>
              <a:xfrm>
                <a:off x="1837" y="5795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1878" y="579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张三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77770" y="238950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单个数据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8560" y="3070225"/>
            <a:ext cx="4311650" cy="2406015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26070" y="238950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多个数据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rot="0">
            <a:off x="7660005" y="3070225"/>
            <a:ext cx="1668780" cy="2247900"/>
            <a:chOff x="1836" y="4999"/>
            <a:chExt cx="2628" cy="3540"/>
          </a:xfrm>
        </p:grpSpPr>
        <p:grpSp>
          <p:nvGrpSpPr>
            <p:cNvPr id="38" name="组合 37"/>
            <p:cNvGrpSpPr/>
            <p:nvPr/>
          </p:nvGrpSpPr>
          <p:grpSpPr>
            <a:xfrm>
              <a:off x="1836" y="4999"/>
              <a:ext cx="2628" cy="3540"/>
              <a:chOff x="1836" y="4999"/>
              <a:chExt cx="2628" cy="3540"/>
            </a:xfrm>
          </p:grpSpPr>
          <p:sp>
            <p:nvSpPr>
              <p:cNvPr id="39" name="剪去单角的矩形 38"/>
              <p:cNvSpPr/>
              <p:nvPr/>
            </p:nvSpPr>
            <p:spPr>
              <a:xfrm>
                <a:off x="1837" y="5118"/>
                <a:ext cx="2627" cy="3421"/>
              </a:xfrm>
              <a:prstGeom prst="snip1Rect">
                <a:avLst/>
              </a:prstGeom>
              <a:noFill/>
              <a:ln w="19050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837" y="4999"/>
                <a:ext cx="1836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2020</a:t>
                </a:r>
                <a:r>
                  <a:rPr lang="zh-CN" altLang="en-US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班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1836" y="5796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836" y="6740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36" y="7600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1878" y="585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张三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23230" y="1487170"/>
            <a:ext cx="5363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例：存储单个人姓名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=&gt;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存储班级姓名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0">
            <a:off x="3343275" y="3209290"/>
            <a:ext cx="1668145" cy="966470"/>
            <a:chOff x="1837" y="4999"/>
            <a:chExt cx="2627" cy="1522"/>
          </a:xfrm>
        </p:grpSpPr>
        <p:grpSp>
          <p:nvGrpSpPr>
            <p:cNvPr id="45" name="组合 44"/>
            <p:cNvGrpSpPr/>
            <p:nvPr/>
          </p:nvGrpSpPr>
          <p:grpSpPr>
            <a:xfrm>
              <a:off x="1837" y="4999"/>
              <a:ext cx="2627" cy="1472"/>
              <a:chOff x="1837" y="4999"/>
              <a:chExt cx="2627" cy="1472"/>
            </a:xfrm>
          </p:grpSpPr>
          <p:sp>
            <p:nvSpPr>
              <p:cNvPr id="46" name="剪去单角的矩形 45"/>
              <p:cNvSpPr/>
              <p:nvPr/>
            </p:nvSpPr>
            <p:spPr>
              <a:xfrm>
                <a:off x="1837" y="5118"/>
                <a:ext cx="2627" cy="1353"/>
              </a:xfrm>
              <a:prstGeom prst="snip1Rect">
                <a:avLst/>
              </a:prstGeom>
              <a:noFill/>
              <a:ln w="19050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37" y="4999"/>
                <a:ext cx="151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学生</a:t>
                </a:r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2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48" name="直接连接符 47"/>
              <p:cNvCxnSpPr>
                <a:stCxn id="46" idx="2"/>
                <a:endCxn id="46" idx="0"/>
              </p:cNvCxnSpPr>
              <p:nvPr/>
            </p:nvCxnSpPr>
            <p:spPr>
              <a:xfrm>
                <a:off x="1837" y="5795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1878" y="579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李四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0">
            <a:off x="2211705" y="4352290"/>
            <a:ext cx="1668145" cy="966470"/>
            <a:chOff x="1837" y="4999"/>
            <a:chExt cx="2627" cy="1522"/>
          </a:xfrm>
        </p:grpSpPr>
        <p:grpSp>
          <p:nvGrpSpPr>
            <p:cNvPr id="51" name="组合 50"/>
            <p:cNvGrpSpPr/>
            <p:nvPr/>
          </p:nvGrpSpPr>
          <p:grpSpPr>
            <a:xfrm>
              <a:off x="1837" y="4999"/>
              <a:ext cx="2627" cy="1472"/>
              <a:chOff x="1837" y="4999"/>
              <a:chExt cx="2627" cy="1472"/>
            </a:xfrm>
          </p:grpSpPr>
          <p:sp>
            <p:nvSpPr>
              <p:cNvPr id="52" name="剪去单角的矩形 51"/>
              <p:cNvSpPr/>
              <p:nvPr/>
            </p:nvSpPr>
            <p:spPr>
              <a:xfrm>
                <a:off x="1837" y="5118"/>
                <a:ext cx="2627" cy="1353"/>
              </a:xfrm>
              <a:prstGeom prst="snip1Rect">
                <a:avLst/>
              </a:prstGeom>
              <a:noFill/>
              <a:ln w="19050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837" y="4999"/>
                <a:ext cx="151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学生</a:t>
                </a:r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3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54" name="直接连接符 53"/>
              <p:cNvCxnSpPr>
                <a:stCxn id="52" idx="2"/>
                <a:endCxn id="52" idx="0"/>
              </p:cNvCxnSpPr>
              <p:nvPr/>
            </p:nvCxnSpPr>
            <p:spPr>
              <a:xfrm>
                <a:off x="1837" y="5795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878" y="579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王五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701280" y="4182110"/>
            <a:ext cx="10083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李四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16520" y="4787265"/>
            <a:ext cx="10083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王五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040" y="2994660"/>
            <a:ext cx="6101080" cy="36048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85" y="3597275"/>
            <a:ext cx="31705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计算机主要组成部分：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1. CPU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内存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3.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辅助存储器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4. I/O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设备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5485" y="1186180"/>
            <a:ext cx="9398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数据结构：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数据在计算机存储空间(内存或磁盘)中的安排方式。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算法：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软件程序用来操作这些结构中的数据的过程。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8175" y="2646680"/>
            <a:ext cx="51295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程序  =  数据结构  +  算法</a:t>
            </a:r>
            <a:endParaRPr lang="zh-CN" altLang="en-US" sz="3200" u="sng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60290" y="5755640"/>
            <a:ext cx="1765935" cy="368300"/>
          </a:xfrm>
          <a:prstGeom prst="rect">
            <a:avLst/>
          </a:prstGeom>
          <a:noFill/>
          <a:ln>
            <a:solidFill>
              <a:srgbClr val="821E36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双击一个程序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38895" y="238506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存储更复杂的数据</a:t>
            </a:r>
            <a:endParaRPr lang="zh-CN" altLang="en-US" sz="2400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数据结构的内容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2715" y="1096010"/>
            <a:ext cx="8178800" cy="5428615"/>
            <a:chOff x="850" y="1885"/>
            <a:chExt cx="12880" cy="8549"/>
          </a:xfrm>
        </p:grpSpPr>
        <p:sp>
          <p:nvSpPr>
            <p:cNvPr id="62472" name="文本框 62471"/>
            <p:cNvSpPr txBox="1"/>
            <p:nvPr/>
          </p:nvSpPr>
          <p:spPr>
            <a:xfrm>
              <a:off x="3250" y="1885"/>
              <a:ext cx="2159" cy="4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spcBef>
                  <a:spcPct val="20000"/>
                </a:spcBef>
              </a:pPr>
              <a:endParaRPr lang="zh-CN" altLang="en-US" sz="2000" dirty="0"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821E36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数组</a:t>
              </a:r>
              <a:endParaRPr lang="zh-CN" altLang="en-US" sz="2000" dirty="0">
                <a:solidFill>
                  <a:srgbClr val="821E36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</a:rPr>
                <a:t>栈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  <a:sym typeface="+mn-ea"/>
                </a:rPr>
                <a:t>线性表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algn="l">
                <a:spcBef>
                  <a:spcPct val="20000"/>
                </a:spcBef>
              </a:pPr>
              <a:endParaRPr lang="zh-CN" altLang="en-US" sz="2000" dirty="0"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</a:rPr>
                <a:t>队列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000" dirty="0">
                  <a:latin typeface="黑体" panose="02010609060101010101" charset="-122"/>
                  <a:ea typeface="黑体" panose="02010609060101010101" charset="-122"/>
                </a:rPr>
                <a:t>串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</a:endParaRPr>
            </a:p>
            <a:p>
              <a:pPr algn="l">
                <a:spcBef>
                  <a:spcPct val="20000"/>
                </a:spcBef>
              </a:pPr>
              <a:endParaRPr lang="zh-CN" altLang="en-US" sz="20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0" y="2535"/>
              <a:ext cx="12880" cy="7899"/>
              <a:chOff x="850" y="2535"/>
              <a:chExt cx="12880" cy="7899"/>
            </a:xfrm>
          </p:grpSpPr>
          <p:sp>
            <p:nvSpPr>
              <p:cNvPr id="62494" name="文本框 62493"/>
              <p:cNvSpPr txBox="1"/>
              <p:nvPr/>
            </p:nvSpPr>
            <p:spPr>
              <a:xfrm>
                <a:off x="11690" y="4345"/>
                <a:ext cx="2040" cy="20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静态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动态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哈希表</a:t>
                </a:r>
                <a:endParaRPr lang="zh-CN" altLang="en-US" sz="20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96" name="文本框 62495"/>
              <p:cNvSpPr txBox="1"/>
              <p:nvPr/>
            </p:nvSpPr>
            <p:spPr>
              <a:xfrm>
                <a:off x="11690" y="7105"/>
                <a:ext cx="1560" cy="20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内部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外部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67" name="文本框 62466"/>
              <p:cNvSpPr txBox="1"/>
              <p:nvPr/>
            </p:nvSpPr>
            <p:spPr>
              <a:xfrm>
                <a:off x="850" y="4645"/>
                <a:ext cx="840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charset="-122"/>
                    <a:ea typeface="黑体" panose="02010609060101010101" charset="-122"/>
                  </a:rPr>
                  <a:t>数据结构</a:t>
                </a:r>
                <a:endParaRPr lang="zh-CN" altLang="en-US" sz="2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68" name="文本框 62467"/>
              <p:cNvSpPr txBox="1"/>
              <p:nvPr/>
            </p:nvSpPr>
            <p:spPr>
              <a:xfrm>
                <a:off x="2170" y="3205"/>
                <a:ext cx="960" cy="20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线性结构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69" name="文本框 62468"/>
              <p:cNvSpPr txBox="1"/>
              <p:nvPr/>
            </p:nvSpPr>
            <p:spPr>
              <a:xfrm>
                <a:off x="2170" y="6445"/>
                <a:ext cx="720" cy="25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非线性结构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70" name="左大括号 62469"/>
              <p:cNvSpPr/>
              <p:nvPr/>
            </p:nvSpPr>
            <p:spPr>
              <a:xfrm>
                <a:off x="1570" y="4285"/>
                <a:ext cx="360" cy="360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71" name="左大括号 62470"/>
              <p:cNvSpPr/>
              <p:nvPr/>
            </p:nvSpPr>
            <p:spPr>
              <a:xfrm>
                <a:off x="2890" y="2725"/>
                <a:ext cx="360" cy="30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77" name="右中括号 62476"/>
              <p:cNvSpPr/>
              <p:nvPr/>
            </p:nvSpPr>
            <p:spPr>
              <a:xfrm>
                <a:off x="8605" y="2838"/>
                <a:ext cx="120" cy="842"/>
              </a:xfrm>
              <a:prstGeom prst="rightBracket">
                <a:avLst>
                  <a:gd name="adj" fmla="val 9166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78" name="直接连接符 62477"/>
              <p:cNvSpPr/>
              <p:nvPr/>
            </p:nvSpPr>
            <p:spPr>
              <a:xfrm>
                <a:off x="9010" y="3240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2479" name="文本框 62478"/>
              <p:cNvSpPr txBox="1"/>
              <p:nvPr/>
            </p:nvSpPr>
            <p:spPr>
              <a:xfrm>
                <a:off x="9625" y="2655"/>
                <a:ext cx="1680" cy="1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两种存储结构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0" name="左大括号 62479"/>
              <p:cNvSpPr/>
              <p:nvPr/>
            </p:nvSpPr>
            <p:spPr>
              <a:xfrm>
                <a:off x="11185" y="2655"/>
                <a:ext cx="120" cy="120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1" name="文本框 62480"/>
              <p:cNvSpPr txBox="1"/>
              <p:nvPr/>
            </p:nvSpPr>
            <p:spPr>
              <a:xfrm>
                <a:off x="11425" y="2535"/>
                <a:ext cx="2160" cy="1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顺序存储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链式存储</a:t>
                </a:r>
                <a:endPara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2" name="左大括号 62481"/>
              <p:cNvSpPr/>
              <p:nvPr/>
            </p:nvSpPr>
            <p:spPr>
              <a:xfrm>
                <a:off x="3009" y="6786"/>
                <a:ext cx="120" cy="2280"/>
              </a:xfrm>
              <a:prstGeom prst="leftBrace">
                <a:avLst>
                  <a:gd name="adj1" fmla="val 15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3" name="文本框 62482"/>
              <p:cNvSpPr txBox="1"/>
              <p:nvPr/>
            </p:nvSpPr>
            <p:spPr>
              <a:xfrm>
                <a:off x="3131" y="6495"/>
                <a:ext cx="2160" cy="30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25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树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5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5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5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5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图</a:t>
                </a:r>
                <a:endParaRPr lang="zh-CN" altLang="en-US" sz="20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4" name="左大括号 62483"/>
              <p:cNvSpPr/>
              <p:nvPr/>
            </p:nvSpPr>
            <p:spPr>
              <a:xfrm>
                <a:off x="3850" y="6085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5" name="文本框 62484"/>
              <p:cNvSpPr txBox="1"/>
              <p:nvPr/>
            </p:nvSpPr>
            <p:spPr>
              <a:xfrm>
                <a:off x="4090" y="5965"/>
                <a:ext cx="4320" cy="17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2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二叉树的遍历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树和森林</a:t>
                </a:r>
                <a:endParaRPr lang="zh-CN" altLang="en-US" sz="2000" u="sng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哈夫曼树及哈夫曼编码</a:t>
                </a:r>
                <a:endParaRPr lang="zh-CN" altLang="en-US" sz="20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6" name="左大括号 62485"/>
              <p:cNvSpPr/>
              <p:nvPr/>
            </p:nvSpPr>
            <p:spPr>
              <a:xfrm>
                <a:off x="3850" y="8125"/>
                <a:ext cx="120" cy="2160"/>
              </a:xfrm>
              <a:prstGeom prst="leftBrace">
                <a:avLst>
                  <a:gd name="adj1" fmla="val 150000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7" name="文本框 62486"/>
              <p:cNvSpPr txBox="1"/>
              <p:nvPr/>
            </p:nvSpPr>
            <p:spPr>
              <a:xfrm>
                <a:off x="4108" y="7867"/>
                <a:ext cx="4560" cy="25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图的存储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/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图的遍历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/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最小生成树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/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拓扑排序和关键路径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/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最短路径</a:t>
                </a:r>
                <a:endParaRPr lang="zh-CN" altLang="en-US" sz="20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88" name="直接连接符 62487"/>
              <p:cNvSpPr/>
              <p:nvPr/>
            </p:nvSpPr>
            <p:spPr>
              <a:xfrm>
                <a:off x="8170" y="2725"/>
                <a:ext cx="1320" cy="4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89" name="直接连接符 62488"/>
              <p:cNvSpPr/>
              <p:nvPr/>
            </p:nvSpPr>
            <p:spPr>
              <a:xfrm flipH="1">
                <a:off x="7930" y="6925"/>
                <a:ext cx="1560" cy="33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0" name="文本框 62489"/>
              <p:cNvSpPr txBox="1"/>
              <p:nvPr/>
            </p:nvSpPr>
            <p:spPr>
              <a:xfrm>
                <a:off x="10490" y="5065"/>
                <a:ext cx="2760" cy="35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查找</a:t>
                </a: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endParaRPr lang="zh-CN" altLang="en-US" sz="2000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charset="-122"/>
                    <a:ea typeface="黑体" panose="02010609060101010101" charset="-122"/>
                  </a:rPr>
                  <a:t>排序</a:t>
                </a:r>
                <a:endParaRPr lang="zh-CN" altLang="en-US" sz="20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91" name="直接连接符 62490"/>
              <p:cNvSpPr/>
              <p:nvPr/>
            </p:nvSpPr>
            <p:spPr>
              <a:xfrm>
                <a:off x="9490" y="6925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2492" name="左大括号 62491"/>
              <p:cNvSpPr/>
              <p:nvPr/>
            </p:nvSpPr>
            <p:spPr>
              <a:xfrm>
                <a:off x="10250" y="5425"/>
                <a:ext cx="240" cy="3000"/>
              </a:xfrm>
              <a:prstGeom prst="leftBrace">
                <a:avLst>
                  <a:gd name="adj1" fmla="val 1041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93" name="左大括号 62492"/>
              <p:cNvSpPr/>
              <p:nvPr/>
            </p:nvSpPr>
            <p:spPr>
              <a:xfrm>
                <a:off x="11556" y="4465"/>
                <a:ext cx="120" cy="1920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2495" name="左大括号 62494"/>
              <p:cNvSpPr/>
              <p:nvPr/>
            </p:nvSpPr>
            <p:spPr>
              <a:xfrm>
                <a:off x="11625" y="7345"/>
                <a:ext cx="120" cy="1680"/>
              </a:xfrm>
              <a:prstGeom prst="leftBrace">
                <a:avLst>
                  <a:gd name="adj1" fmla="val 11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4810" y="2568"/>
                <a:ext cx="4680" cy="2082"/>
                <a:chOff x="4741" y="3417"/>
                <a:chExt cx="4680" cy="2082"/>
              </a:xfrm>
            </p:grpSpPr>
            <p:sp>
              <p:nvSpPr>
                <p:cNvPr id="6" name="左大括号 5"/>
                <p:cNvSpPr/>
                <p:nvPr/>
              </p:nvSpPr>
              <p:spPr>
                <a:xfrm>
                  <a:off x="4741" y="4233"/>
                  <a:ext cx="120" cy="1080"/>
                </a:xfrm>
                <a:prstGeom prst="leftBrace">
                  <a:avLst>
                    <a:gd name="adj1" fmla="val 75000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810" y="4140"/>
                  <a:ext cx="2400" cy="13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黑体" panose="02010609060101010101" charset="-122"/>
                      <a:ea typeface="黑体" panose="02010609060101010101" charset="-122"/>
                    </a:rPr>
                    <a:t>链表</a:t>
                  </a:r>
                  <a:endParaRPr lang="zh-CN" altLang="en-US" sz="2000" dirty="0"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 algn="l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黑体" panose="02010609060101010101" charset="-122"/>
                      <a:ea typeface="黑体" panose="02010609060101010101" charset="-122"/>
                    </a:rPr>
                    <a:t>顺序表</a:t>
                  </a:r>
                  <a:endParaRPr lang="zh-CN" altLang="en-US" sz="20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>
                  <a:off x="6301" y="3777"/>
                  <a:ext cx="120" cy="1320"/>
                </a:xfrm>
                <a:prstGeom prst="leftBrace">
                  <a:avLst>
                    <a:gd name="adj1" fmla="val 91666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421" y="3417"/>
                  <a:ext cx="3000" cy="20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黑体" panose="02010609060101010101" charset="-122"/>
                      <a:ea typeface="黑体" panose="02010609060101010101" charset="-122"/>
                    </a:rPr>
                    <a:t>单链表</a:t>
                  </a:r>
                  <a:endParaRPr lang="zh-CN" altLang="en-US" sz="2000" dirty="0"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 algn="l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黑体" panose="02010609060101010101" charset="-122"/>
                      <a:ea typeface="黑体" panose="02010609060101010101" charset="-122"/>
                    </a:rPr>
                    <a:t>双向链表</a:t>
                  </a:r>
                  <a:endParaRPr lang="zh-CN" altLang="en-US" sz="2000" dirty="0"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 algn="l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黑体" panose="02010609060101010101" charset="-122"/>
                      <a:ea typeface="黑体" panose="02010609060101010101" charset="-122"/>
                    </a:rPr>
                    <a:t>循环链表</a:t>
                  </a:r>
                  <a:endParaRPr lang="zh-CN" altLang="en-US" sz="200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   组</a:t>
            </a:r>
            <a:r>
              <a:rPr lang="en-US" altLang="zh-CN"/>
              <a:t> (Python</a:t>
            </a:r>
            <a:r>
              <a:rPr lang="zh-CN" altLang="en-US"/>
              <a:t>中的列表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8200" y="1501140"/>
            <a:ext cx="10515600" cy="272034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zh-CN" altLang="en-US" sz="2400"/>
              <a:t>数组(array)是由一组元素(如数字)所组成的数据结构，每个元素均由数组索引(index)标记。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 b="1" u="sng">
                <a:solidFill>
                  <a:srgbClr val="821E36"/>
                </a:solidFill>
              </a:rPr>
              <a:t>数组的基本操作</a:t>
            </a:r>
            <a:r>
              <a:rPr lang="zh-CN" altLang="en-US" sz="2400"/>
              <a:t>：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存：插入一个新的数据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取：访问特定的数据</a:t>
            </a: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/>
              <a:t>删除：删除特定的数据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5310" y="4284980"/>
            <a:ext cx="5257800" cy="17716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20415" y="5872480"/>
            <a:ext cx="31705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一维数组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7630" y="4281805"/>
            <a:ext cx="39801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数组应用实例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：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存储前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6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个质数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质数数组 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= [2, 3, 5, 7, 11, 13]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第一个元素：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2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第二个元素：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3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……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4160" y="3555365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小区 房号</a:t>
            </a:r>
            <a:endParaRPr lang="zh-CN" altLang="zh-CN" sz="24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285" y="6337300"/>
            <a:ext cx="4794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中，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数组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几乎等价于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列表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实现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列表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的创建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7725" y="1302385"/>
            <a:ext cx="10433685" cy="542925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Python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中，可以使用多种方式来创建列表：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821E36"/>
                </a:solidFill>
                <a:latin typeface="Arial" panose="020B0604020202020204" pitchFamily="34" charset="0"/>
              </a:rPr>
              <a:t>一、直接创建</a:t>
            </a:r>
            <a:endParaRPr lang="zh-CN" altLang="en-US" sz="2400" b="1">
              <a:solidFill>
                <a:srgbClr val="821E36"/>
              </a:solidFill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直接创建一个有</a:t>
            </a:r>
            <a:r>
              <a:rPr lang="en-US" altLang="zh-CN" sz="2400">
                <a:latin typeface="Arial" panose="020B0604020202020204" pitchFamily="34" charset="0"/>
              </a:rPr>
              <a:t>6</a:t>
            </a:r>
            <a:r>
              <a:rPr lang="zh-CN" altLang="en-US" sz="2400">
                <a:latin typeface="Arial" panose="020B0604020202020204" pitchFamily="34" charset="0"/>
              </a:rPr>
              <a:t>个元素的质数列表</a:t>
            </a:r>
            <a:r>
              <a:rPr lang="en-US" altLang="zh-CN" sz="2400">
                <a:latin typeface="Arial" panose="020B0604020202020204" pitchFamily="34" charset="0"/>
              </a:rPr>
              <a:t>(</a:t>
            </a:r>
            <a:r>
              <a:rPr lang="zh-CN" altLang="en-US" sz="2400">
                <a:latin typeface="Arial" panose="020B0604020202020204" pitchFamily="34" charset="0"/>
              </a:rPr>
              <a:t>数组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，列表名为</a:t>
            </a:r>
            <a:r>
              <a:rPr lang="en-US" altLang="zh-CN" sz="2400">
                <a:latin typeface="Arial" panose="020B0604020202020204" pitchFamily="34" charset="0"/>
              </a:rPr>
              <a:t>prime_number</a:t>
            </a:r>
            <a:r>
              <a:rPr lang="zh-CN" altLang="en-US" sz="2400">
                <a:latin typeface="Arial" panose="020B0604020202020204" pitchFamily="34" charset="0"/>
              </a:rPr>
              <a:t>。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/>
            <a:r>
              <a:rPr lang="zh-CN" altLang="en-US" sz="2400">
                <a:latin typeface="Arial" panose="020B0604020202020204" pitchFamily="34" charset="0"/>
              </a:rPr>
              <a:t>输入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列表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</a:rPr>
              <a:t>数组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名 可以查看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列表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数组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里面的元素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140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en-US" sz="2400" b="1">
                <a:solidFill>
                  <a:srgbClr val="821E36"/>
                </a:solidFill>
                <a:latin typeface="Arial" panose="020B0604020202020204" pitchFamily="34" charset="0"/>
              </a:rPr>
              <a:t>二、先定义再赋值</a:t>
            </a:r>
            <a:endParaRPr lang="zh-CN" altLang="en-US" sz="2400" b="1">
              <a:solidFill>
                <a:srgbClr val="821E36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en-US" sz="2400">
                <a:latin typeface="Arial" panose="020B0604020202020204" pitchFamily="34" charset="0"/>
              </a:rPr>
              <a:t>先创建一个名为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prime_number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的</a:t>
            </a:r>
            <a:r>
              <a:rPr lang="zh-CN" altLang="en-US" sz="2400">
                <a:latin typeface="Arial" panose="020B0604020202020204" pitchFamily="34" charset="0"/>
              </a:rPr>
              <a:t>质数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列表</a:t>
            </a:r>
            <a:r>
              <a:rPr lang="zh-CN" altLang="en-US" sz="2400">
                <a:latin typeface="Arial" panose="020B0604020202020204" pitchFamily="34" charset="0"/>
              </a:rPr>
              <a:t>，再使用</a:t>
            </a:r>
            <a:r>
              <a:rPr lang="en-US" altLang="zh-CN" sz="2400">
                <a:latin typeface="Arial" panose="020B0604020202020204" pitchFamily="34" charset="0"/>
              </a:rPr>
              <a:t>append</a:t>
            </a:r>
            <a:r>
              <a:rPr lang="zh-CN" altLang="en-US" sz="2400">
                <a:latin typeface="Arial" panose="020B0604020202020204" pitchFamily="34" charset="0"/>
              </a:rPr>
              <a:t>依次添加元素。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0"/>
            <a:endParaRPr lang="zh-CN" altLang="en-US" sz="24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3022600"/>
            <a:ext cx="5778500" cy="1420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5408295"/>
            <a:ext cx="4515485" cy="1149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实现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列表的存取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705485" y="1693545"/>
            <a:ext cx="5739765" cy="45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zh-CN" altLang="en-US" sz="2400">
                <a:sym typeface="+mn-ea"/>
              </a:rPr>
              <a:t>列表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数组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zh-CN" altLang="en-US" sz="240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添加元素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append(): 在列表后面添加一个元素 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extend(): 在列表后面一次添加多个元素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insert(): 在特定位置添加一个元素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altLang="en-US" sz="240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列表下标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访问列表元素：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注：Python中列表下标从0开始。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语法：数组名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下标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3985" y="5784850"/>
            <a:ext cx="3545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列表的创建、存取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9255" y="1531620"/>
            <a:ext cx="3585845" cy="2647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4501515"/>
            <a:ext cx="3611245" cy="2062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实现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列表元素的修改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743585" y="1445260"/>
            <a:ext cx="6226810" cy="432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删除列表的特定元素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pop(): 移除最后一个元素并返回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del()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: 删除列表里特定下标的元素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remove(): 移除列表里的特定元素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使用列表下标</a:t>
            </a:r>
            <a:r>
              <a:rPr lang="zh-CN" altLang="en-US" sz="240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修改元素的值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注：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Python中列表下标从0开始。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语法：列表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[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下标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] = 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  <a:sym typeface="+mn-ea"/>
              </a:rPr>
              <a:t>新值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endParaRPr lang="zh-CN" altLang="en-US" sz="2400"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32650" y="5643245"/>
            <a:ext cx="3241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列表元素的修改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6440" y="1486535"/>
            <a:ext cx="3397250" cy="3606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4740275"/>
            <a:ext cx="2969260" cy="1889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  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3585" y="1790700"/>
            <a:ext cx="90525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数据在计算机存储空间(内存或磁盘)中的安排方式即为数据结构。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数组(array)是由一组元素(如数字)所组成的数据结构。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Python中，可以创建列表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，并使用下标访问列表的元素。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中有多种方法对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列表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数组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进行插入、删除等修改操作。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7807960" cy="1066800"/>
            <a:chOff x="4740" y="4440"/>
            <a:chExt cx="12296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三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9693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分支结构</a:t>
              </a:r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- if/else</a:t>
              </a:r>
              <a:endParaRPr lang="en-US" altLang="zh-CN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4056380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文件读写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创建、存取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分支结构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if/else 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3640" y="1748790"/>
            <a:ext cx="2875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教材章节：</a:t>
            </a:r>
            <a:b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分析数据列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解析数据记录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>
                <a:uFillTx/>
                <a:cs typeface="微软雅黑" panose="020B0503020204020204" charset="-122"/>
                <a:sym typeface="+mn-ea"/>
              </a:rPr>
              <a:t>分支结构</a:t>
            </a:r>
            <a:r>
              <a:rPr lang="en-US" altLang="zh-CN"/>
              <a:t> - if/else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3605" y="1337945"/>
            <a:ext cx="4701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4.3.1_boolean_operators.py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2132965"/>
            <a:ext cx="105632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>
                <a:uFillTx/>
                <a:cs typeface="微软雅黑" panose="020B0503020204020204" charset="-122"/>
                <a:sym typeface="+mn-ea"/>
              </a:rPr>
              <a:t>分支结构</a:t>
            </a:r>
            <a:r>
              <a:rPr lang="en-US" altLang="zh-CN"/>
              <a:t> - </a:t>
            </a:r>
            <a:r>
              <a:rPr lang="zh-CN" altLang="en-US"/>
              <a:t>布尔值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3605" y="1337945"/>
            <a:ext cx="94729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布尔值：只有两个值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真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(True)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(False)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1993900"/>
            <a:ext cx="3483610" cy="2797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5175250"/>
            <a:ext cx="9829800" cy="1000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18580" y="1833245"/>
            <a:ext cx="4446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and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：两个都为真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：至少一个真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not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：非真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=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假，非假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=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真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0" y="3067685"/>
            <a:ext cx="377888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基础语法 </a:t>
            </a:r>
            <a:r>
              <a:rPr lang="en-US" altLang="zh-CN"/>
              <a:t>- </a:t>
            </a:r>
            <a:r>
              <a:rPr lang="zh-CN" altLang="en-US"/>
              <a:t>分支结构 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61425" y="616775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4.3.1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211705"/>
            <a:ext cx="6667500" cy="376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3605" y="1337945"/>
            <a:ext cx="4701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4.3.1-2_if_elif_else.py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9405" y="2333625"/>
            <a:ext cx="37598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if: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elif: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else: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从上往下依次判断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5485" y="1555750"/>
            <a:ext cx="10492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一、阅读：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第三章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第四章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重点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4.3.1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4.3.2)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二、实践：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PPT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中演示代码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练习教材示例及测试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(3.5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自测题：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3.3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。案例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4.2.2)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5694680" cy="1066800"/>
            <a:chOff x="4740" y="4440"/>
            <a:chExt cx="89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一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3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文件读写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r>
              <a:rPr lang="zh-CN" altLang="en-US"/>
              <a:t>文件读写</a:t>
            </a:r>
            <a:r>
              <a:rPr lang="en-US" altLang="zh-CN"/>
              <a:t> - </a:t>
            </a:r>
            <a:r>
              <a:rPr lang="zh-CN" altLang="en-US"/>
              <a:t>计算树突长度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5485" y="1210310"/>
            <a:ext cx="108743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Managing_Your_Biological_Data_with_Python_3-master\03-data_columns\neuron_lengths.py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2295" y="1715770"/>
            <a:ext cx="770064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4"/>
          <p:cNvSpPr>
            <a:spLocks noGrp="1"/>
          </p:cNvSpPr>
          <p:nvPr/>
        </p:nvSpPr>
        <p:spPr>
          <a:xfrm>
            <a:off x="1284605" y="1365885"/>
            <a:ext cx="10515600" cy="4271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line in open('neuron_data.txt'): 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length = float(line.strip())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data.append(length)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input = open("neuron_data.txt", "r")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line in input: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length = float(line.strip())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data.append(length)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60">
                <a:latin typeface="Arial" panose="020B0604020202020204" pitchFamily="34" charset="0"/>
                <a:cs typeface="Arial" panose="020B0604020202020204" pitchFamily="34" charset="0"/>
              </a:rPr>
              <a:t>infile.close()</a:t>
            </a:r>
            <a:endParaRPr lang="en-US" altLang="zh-CN" sz="216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3015" y="1473200"/>
            <a:ext cx="4832985" cy="155384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文本读写</a:t>
            </a:r>
            <a:r>
              <a:rPr lang="en-US" altLang="zh-CN"/>
              <a:t> - </a:t>
            </a:r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84605" y="3455035"/>
            <a:ext cx="5429250" cy="357505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7300" y="5723255"/>
            <a:ext cx="797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文件打开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操作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文件关闭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open(&lt;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文件路径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打开模式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&gt;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1900" y="274383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文件路径：在硬盘上的位置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13855" y="4063365"/>
            <a:ext cx="53822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打开模式：两种模式，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read(r), write(w)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 flipV="1">
            <a:off x="4828540" y="2974340"/>
            <a:ext cx="1483360" cy="526415"/>
          </a:xfrm>
          <a:prstGeom prst="line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3" idx="1"/>
          </p:cNvCxnSpPr>
          <p:nvPr/>
        </p:nvCxnSpPr>
        <p:spPr>
          <a:xfrm>
            <a:off x="5824855" y="3780155"/>
            <a:ext cx="889000" cy="513715"/>
          </a:xfrm>
          <a:prstGeom prst="line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650490" y="1685925"/>
            <a:ext cx="3308985" cy="454660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1195" y="2453005"/>
            <a:ext cx="487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者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价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6345" y="3379470"/>
            <a:ext cx="4942205" cy="216154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16688" y="6182360"/>
            <a:ext cx="53295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交互模式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- readlines()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4"/>
          <p:cNvSpPr>
            <a:spLocks noGrp="1"/>
          </p:cNvSpPr>
          <p:nvPr/>
        </p:nvSpPr>
        <p:spPr>
          <a:xfrm>
            <a:off x="1284605" y="1365885"/>
            <a:ext cx="10515600" cy="4271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 = open("results.txt","w")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output.write("number of dendritic lengths : %4i \n"%(n_items))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output.write("total dendritic length      : %6.1f \n"%(total))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output.write("shortest dendritic length   : %7.2f \n"%(shortest))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output.write("longest dendritic length    : %7.2f \n"%(longest))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output.write("%37.2f\n%37.2f"%(data[-2], data[-3]))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output.close()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文本读写</a:t>
            </a:r>
            <a:r>
              <a:rPr lang="en-US" altLang="zh-CN"/>
              <a:t> - </a:t>
            </a:r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7300" y="1365885"/>
            <a:ext cx="5429250" cy="357505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7300" y="5723255"/>
            <a:ext cx="797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文件打开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操作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文件关闭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open(&lt;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文件路径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打开模式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&gt;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61530" y="12630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文件路径：在硬盘上的位置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38111" y="3879215"/>
            <a:ext cx="36601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交互模式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- write()</a:t>
            </a:r>
            <a:endParaRPr lang="en-US" altLang="zh-CN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4605" y="3888105"/>
            <a:ext cx="5429250" cy="357505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84605" y="4801235"/>
            <a:ext cx="27806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write() vs. print()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72330" y="4801235"/>
            <a:ext cx="5483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write()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输出到文件，而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print()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输出到屏幕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4"/>
          <p:cNvSpPr>
            <a:spLocks noGrp="1"/>
          </p:cNvSpPr>
          <p:nvPr/>
        </p:nvSpPr>
        <p:spPr>
          <a:xfrm>
            <a:off x="1284605" y="1365885"/>
            <a:ext cx="10515600" cy="4271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 = open("results.txt","w")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output.write("number of dendritic lengths : </a:t>
            </a:r>
            <a:r>
              <a:rPr lang="en-US" altLang="zh-CN" sz="2400" b="1">
                <a:solidFill>
                  <a:srgbClr val="821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%4i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\n"%(n_items))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output.write("total dendritic length      : </a:t>
            </a:r>
            <a:r>
              <a:rPr lang="en-US" altLang="zh-CN" sz="2400" b="1">
                <a:solidFill>
                  <a:srgbClr val="821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%6.1f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\n"%(total))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output.write("shortest dendritic length   : </a:t>
            </a:r>
            <a:r>
              <a:rPr lang="en-US" altLang="zh-CN" sz="2400" b="1">
                <a:solidFill>
                  <a:srgbClr val="821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%7.2f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\n"%(shortest))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output.write("longest dendritic length    : </a:t>
            </a:r>
            <a:r>
              <a:rPr lang="en-US" altLang="zh-CN" sz="2400" b="1">
                <a:solidFill>
                  <a:srgbClr val="821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%7.2f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\n"%(longest))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output.write("%37.2f\n%37.2f"%(data[-2], data[-3]))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output.close()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文本读写</a:t>
            </a:r>
            <a:r>
              <a:rPr lang="en-US" altLang="zh-CN"/>
              <a:t> - </a:t>
            </a:r>
            <a:r>
              <a:rPr lang="zh-CN" altLang="en-US"/>
              <a:t>格式化输出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61530" y="12630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文件路径：在硬盘上的位置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2128" y="3989070"/>
            <a:ext cx="42271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交互模式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- print(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"%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45270" y="398907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3.3.5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rcRect t="1083"/>
          <a:stretch>
            <a:fillRect/>
          </a:stretch>
        </p:blipFill>
        <p:spPr>
          <a:xfrm>
            <a:off x="1407160" y="4474210"/>
            <a:ext cx="6355080" cy="22612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972425" y="52857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格式转换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4"/>
          <p:cNvSpPr>
            <a:spLocks noGrp="1"/>
          </p:cNvSpPr>
          <p:nvPr/>
        </p:nvSpPr>
        <p:spPr>
          <a:xfrm>
            <a:off x="1284605" y="1365885"/>
            <a:ext cx="10515600" cy="541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= []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line in open('neuron_data.txt'):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>
              <a:buClrTx/>
              <a:buSz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	length = float(line.strip())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6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data.append(length)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n_items = len(data)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total = sum(data)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shortest = min(data)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longest = max(data)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data.sort()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文本读写</a:t>
            </a:r>
            <a:r>
              <a:rPr lang="en-US" altLang="zh-CN"/>
              <a:t> - </a:t>
            </a:r>
            <a:r>
              <a:rPr lang="zh-CN" altLang="en-US"/>
              <a:t>读入数据存入列表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15000" y="1353820"/>
            <a:ext cx="229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创建空列表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data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13651" y="5835015"/>
            <a:ext cx="29362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列表基本操作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45270" y="434149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3.3.7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  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3585" y="1428750"/>
            <a:ext cx="90525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存在磁盘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硬盘的文本数据需读入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(open)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后才可以进行操作处理。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将文本数据读入后，可存入列表后进行操作，再将列表中的数据输出到文本文件中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(write())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1420" y="3902075"/>
            <a:ext cx="4608830" cy="2451100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34745" y="34417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i="1">
                <a:sym typeface="+mn-ea"/>
              </a:rPr>
              <a:t>内存空间</a:t>
            </a:r>
            <a:endParaRPr lang="zh-CN" altLang="en-US" sz="2400" i="1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5015" y="3902075"/>
            <a:ext cx="2908300" cy="1783715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79615" y="3441700"/>
            <a:ext cx="2501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i="1">
                <a:sym typeface="+mn-ea"/>
              </a:rPr>
              <a:t>辅助存储器</a:t>
            </a:r>
            <a:r>
              <a:rPr lang="en-US" altLang="zh-CN" sz="2400" i="1">
                <a:sym typeface="+mn-ea"/>
              </a:rPr>
              <a:t>(</a:t>
            </a:r>
            <a:r>
              <a:rPr lang="zh-CN" altLang="en-US" sz="2400" i="1">
                <a:sym typeface="+mn-ea"/>
              </a:rPr>
              <a:t>硬盘</a:t>
            </a:r>
            <a:r>
              <a:rPr lang="en-US" altLang="zh-CN" sz="2400" i="1">
                <a:sym typeface="+mn-ea"/>
              </a:rPr>
              <a:t>)</a:t>
            </a:r>
            <a:endParaRPr lang="en-US" altLang="zh-CN" sz="2400" i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9485" y="4303395"/>
            <a:ext cx="2516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"neuron_data.txt"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0">
            <a:off x="1527810" y="4028440"/>
            <a:ext cx="3089910" cy="966470"/>
            <a:chOff x="1837" y="4999"/>
            <a:chExt cx="4866" cy="152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37" y="4999"/>
              <a:ext cx="4866" cy="1472"/>
              <a:chOff x="1837" y="4999"/>
              <a:chExt cx="4866" cy="1472"/>
            </a:xfrm>
          </p:grpSpPr>
          <p:sp>
            <p:nvSpPr>
              <p:cNvPr id="20" name="剪去单角的矩形 19"/>
              <p:cNvSpPr/>
              <p:nvPr/>
            </p:nvSpPr>
            <p:spPr>
              <a:xfrm>
                <a:off x="1837" y="5118"/>
                <a:ext cx="4866" cy="1353"/>
              </a:xfrm>
              <a:prstGeom prst="snip1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837" y="4999"/>
                <a:ext cx="1329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input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25" name="直接连接符 24"/>
              <p:cNvCxnSpPr>
                <a:stCxn id="20" idx="2"/>
                <a:endCxn id="20" idx="0"/>
              </p:cNvCxnSpPr>
              <p:nvPr/>
            </p:nvCxnSpPr>
            <p:spPr>
              <a:xfrm>
                <a:off x="1837" y="5795"/>
                <a:ext cx="48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1878" y="5796"/>
              <a:ext cx="44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"myopia_test.txt",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读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endParaRPr>
            </a:p>
          </p:txBody>
        </p:sp>
      </p:grpSp>
      <p:cxnSp>
        <p:nvCxnSpPr>
          <p:cNvPr id="13" name="直接箭头连接符 12"/>
          <p:cNvCxnSpPr>
            <a:stCxn id="9" idx="1"/>
          </p:cNvCxnSpPr>
          <p:nvPr/>
        </p:nvCxnSpPr>
        <p:spPr>
          <a:xfrm flipH="1">
            <a:off x="4719320" y="4533900"/>
            <a:ext cx="2590165" cy="177800"/>
          </a:xfrm>
          <a:prstGeom prst="straightConnector1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166620" y="4994910"/>
            <a:ext cx="805815" cy="309880"/>
          </a:xfrm>
          <a:prstGeom prst="straightConnector1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 rot="0">
            <a:off x="1496695" y="5304790"/>
            <a:ext cx="1339104" cy="966470"/>
            <a:chOff x="1837" y="4999"/>
            <a:chExt cx="4209" cy="1522"/>
          </a:xfrm>
        </p:grpSpPr>
        <p:grpSp>
          <p:nvGrpSpPr>
            <p:cNvPr id="8" name="组合 7"/>
            <p:cNvGrpSpPr/>
            <p:nvPr/>
          </p:nvGrpSpPr>
          <p:grpSpPr>
            <a:xfrm>
              <a:off x="1837" y="4999"/>
              <a:ext cx="4209" cy="1472"/>
              <a:chOff x="1837" y="4999"/>
              <a:chExt cx="4209" cy="1472"/>
            </a:xfrm>
          </p:grpSpPr>
          <p:sp>
            <p:nvSpPr>
              <p:cNvPr id="10" name="剪去单角的矩形 9"/>
              <p:cNvSpPr/>
              <p:nvPr/>
            </p:nvSpPr>
            <p:spPr>
              <a:xfrm>
                <a:off x="1837" y="5118"/>
                <a:ext cx="3533" cy="1353"/>
              </a:xfrm>
              <a:prstGeom prst="snip1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837" y="4999"/>
                <a:ext cx="4209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data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16" name="直接连接符 15"/>
              <p:cNvCxnSpPr>
                <a:stCxn id="10" idx="2"/>
                <a:endCxn id="10" idx="0"/>
              </p:cNvCxnSpPr>
              <p:nvPr/>
            </p:nvCxnSpPr>
            <p:spPr>
              <a:xfrm>
                <a:off x="1837" y="5795"/>
                <a:ext cx="3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1878" y="5796"/>
              <a:ext cx="48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2703195" y="5784850"/>
            <a:ext cx="570865" cy="12065"/>
          </a:xfrm>
          <a:prstGeom prst="straightConnector1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0">
            <a:off x="3310255" y="5267960"/>
            <a:ext cx="2117725" cy="966470"/>
            <a:chOff x="1837" y="4999"/>
            <a:chExt cx="3335" cy="1522"/>
          </a:xfrm>
        </p:grpSpPr>
        <p:grpSp>
          <p:nvGrpSpPr>
            <p:cNvPr id="22" name="组合 21"/>
            <p:cNvGrpSpPr/>
            <p:nvPr/>
          </p:nvGrpSpPr>
          <p:grpSpPr>
            <a:xfrm>
              <a:off x="1837" y="4999"/>
              <a:ext cx="3253" cy="1472"/>
              <a:chOff x="1837" y="4999"/>
              <a:chExt cx="3253" cy="1472"/>
            </a:xfrm>
          </p:grpSpPr>
          <p:sp>
            <p:nvSpPr>
              <p:cNvPr id="23" name="剪去单角的矩形 22"/>
              <p:cNvSpPr/>
              <p:nvPr/>
            </p:nvSpPr>
            <p:spPr>
              <a:xfrm>
                <a:off x="1837" y="5118"/>
                <a:ext cx="3253" cy="1353"/>
              </a:xfrm>
              <a:prstGeom prst="snip1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837" y="4999"/>
                <a:ext cx="1622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output</a:t>
                </a:r>
                <a:endPara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3" idx="0"/>
              </p:cNvCxnSpPr>
              <p:nvPr/>
            </p:nvCxnSpPr>
            <p:spPr>
              <a:xfrm>
                <a:off x="1837" y="5795"/>
                <a:ext cx="32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/>
            <p:cNvSpPr txBox="1"/>
            <p:nvPr/>
          </p:nvSpPr>
          <p:spPr>
            <a:xfrm>
              <a:off x="1878" y="5796"/>
              <a:ext cx="329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"results.txt",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写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V="1">
            <a:off x="5407660" y="5262880"/>
            <a:ext cx="1967230" cy="509905"/>
          </a:xfrm>
          <a:prstGeom prst="straightConnector1">
            <a:avLst/>
          </a:prstGeom>
          <a:ln w="19050">
            <a:solidFill>
              <a:srgbClr val="821E3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6640" y="5068570"/>
            <a:ext cx="17024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results.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txt"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ags/tag2.xml><?xml version="1.0" encoding="utf-8"?>
<p:tagLst xmlns:p="http://schemas.openxmlformats.org/presentationml/2006/main">
  <p:tag name="KSO_WM_UNIT_PLACING_PICTURE_USER_VIEWPORT" val="{&quot;height&quot;:9885,&quot;width&quot;:15855}"/>
</p:tagLst>
</file>

<file path=ppt/tags/tag3.xml><?xml version="1.0" encoding="utf-8"?>
<p:tagLst xmlns:p="http://schemas.openxmlformats.org/presentationml/2006/main">
  <p:tag name="KSO_WM_UNIT_PLACING_PICTURE_USER_VIEWPORT" val="{&quot;height&quot;:2790,&quot;width&quot;:82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WPS 演示</Application>
  <PresentationFormat>宽屏</PresentationFormat>
  <Paragraphs>360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生物医学编程技术</vt:lpstr>
      <vt:lpstr>本章目录</vt:lpstr>
      <vt:lpstr>PowerPoint 演示文稿</vt:lpstr>
      <vt:lpstr>Python Shell窗口</vt:lpstr>
      <vt:lpstr>文本读写</vt:lpstr>
      <vt:lpstr>Python文本读写 - 写</vt:lpstr>
      <vt:lpstr>Python文本读写 - 读</vt:lpstr>
      <vt:lpstr>Python文本读写 - 格式化输出</vt:lpstr>
      <vt:lpstr>小  结</vt:lpstr>
      <vt:lpstr>PowerPoint 演示文稿</vt:lpstr>
      <vt:lpstr>单个数据 -&gt; 存储多个数据</vt:lpstr>
      <vt:lpstr>数据结构</vt:lpstr>
      <vt:lpstr>数据结构的内容</vt:lpstr>
      <vt:lpstr>数   组</vt:lpstr>
      <vt:lpstr>Python实现 - 数组的创建</vt:lpstr>
      <vt:lpstr>Python实现 - 数组的存取</vt:lpstr>
      <vt:lpstr>Python实现 - 数组元素的修改</vt:lpstr>
      <vt:lpstr>小  结</vt:lpstr>
      <vt:lpstr>PowerPoint 演示文稿</vt:lpstr>
      <vt:lpstr>Python基础语法 - 分支结构 if</vt:lpstr>
      <vt:lpstr>Python分支结构 - if/else</vt:lpstr>
      <vt:lpstr>Python基础语法 - 分支结构 if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2640</cp:revision>
  <dcterms:created xsi:type="dcterms:W3CDTF">2020-06-25T17:21:00Z</dcterms:created>
  <dcterms:modified xsi:type="dcterms:W3CDTF">2022-03-05T06:26:46Z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09853B65F6E64008BCAC676C6BF74B2A</vt:lpwstr>
  </property>
</Properties>
</file>