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57" r:id="rId5"/>
    <p:sldId id="393" r:id="rId6"/>
    <p:sldId id="298" r:id="rId7"/>
    <p:sldId id="396" r:id="rId8"/>
    <p:sldId id="386" r:id="rId9"/>
    <p:sldId id="398" r:id="rId10"/>
    <p:sldId id="380" r:id="rId11"/>
    <p:sldId id="400" r:id="rId12"/>
    <p:sldId id="402" r:id="rId13"/>
    <p:sldId id="404" r:id="rId14"/>
    <p:sldId id="407" r:id="rId15"/>
    <p:sldId id="406" r:id="rId16"/>
    <p:sldId id="410" r:id="rId17"/>
    <p:sldId id="405" r:id="rId18"/>
    <p:sldId id="412" r:id="rId19"/>
    <p:sldId id="409" r:id="rId20"/>
    <p:sldId id="414" r:id="rId21"/>
    <p:sldId id="408" r:id="rId22"/>
    <p:sldId id="394" r:id="rId23"/>
    <p:sldId id="395" r:id="rId24"/>
    <p:sldId id="29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E36"/>
    <a:srgbClr val="EC9857"/>
    <a:srgbClr val="809352"/>
    <a:srgbClr val="8D4743"/>
    <a:srgbClr val="5D6F4B"/>
    <a:srgbClr val="05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610" y="2642235"/>
            <a:ext cx="4462145" cy="157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23055" y="2829560"/>
            <a:ext cx="409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感谢各位专家！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敬请批评指正！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280800"/>
            <a:ext cx="12191365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endParaRPr lang="zh-CN" altLang="en-US" sz="1900"/>
          </a:p>
        </p:txBody>
      </p:sp>
      <p:sp>
        <p:nvSpPr>
          <p:cNvPr id="13" name="椭圆 12"/>
          <p:cNvSpPr/>
          <p:nvPr userDrawn="1"/>
        </p:nvSpPr>
        <p:spPr>
          <a:xfrm>
            <a:off x="11044555" y="22860"/>
            <a:ext cx="1001395" cy="10013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4305" y="395605"/>
            <a:ext cx="3061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  <a:sym typeface="+mn-ea"/>
              </a:rPr>
              <a:t>Wenzhou Medical University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635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哈尔滨医科大学logo (2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2725" y="976630"/>
            <a:ext cx="1606550" cy="160655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-317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21E36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5293995" y="1112520"/>
            <a:ext cx="1603375" cy="160337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小标题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标题 7"/>
          <p:cNvSpPr>
            <a:spLocks noGrp="1"/>
          </p:cNvSpPr>
          <p:nvPr userDrawn="1"/>
        </p:nvSpPr>
        <p:spPr>
          <a:xfrm>
            <a:off x="572135" y="1094105"/>
            <a:ext cx="1803400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30885" y="306705"/>
            <a:ext cx="414655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结果 - 结论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哈尔滨医科大学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Harbin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29" name="图片 28" descr="哈尔滨医科大学logo (2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4545" y="0"/>
            <a:ext cx="1227455" cy="1227455"/>
          </a:xfrm>
          <a:prstGeom prst="rect">
            <a:avLst/>
          </a:prstGeom>
        </p:spPr>
      </p:pic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335" y="281305"/>
            <a:ext cx="8909050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温州医科大学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Wenzhou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05485" y="294005"/>
            <a:ext cx="9994265" cy="527050"/>
          </a:xfrm>
        </p:spPr>
        <p:txBody>
          <a:bodyPr>
            <a:noAutofit/>
          </a:bodyPr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9685" y="1065530"/>
            <a:ext cx="12245975" cy="33020"/>
          </a:xfrm>
          <a:prstGeom prst="line">
            <a:avLst/>
          </a:prstGeom>
          <a:ln w="28575" cmpd="sng">
            <a:solidFill>
              <a:srgbClr val="821E3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7"/>
          <p:cNvSpPr>
            <a:spLocks noGrp="1"/>
          </p:cNvSpPr>
          <p:nvPr/>
        </p:nvSpPr>
        <p:spPr>
          <a:xfrm>
            <a:off x="1433195" y="1523365"/>
            <a:ext cx="10053955" cy="991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endParaRPr lang="zh-CN" altLang="en-US" sz="4800">
              <a:solidFill>
                <a:schemeClr val="tx1"/>
              </a:solidFill>
              <a:uFillTx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2265" y="53975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王心宇</a:t>
            </a:r>
            <a:endParaRPr lang="zh-CN" altLang="en-US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915" y="6088380"/>
            <a:ext cx="5043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眼视光学院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生物医学工程学院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7"/>
          <p:cNvSpPr/>
          <p:nvPr>
            <p:ph type="title"/>
          </p:nvPr>
        </p:nvSpPr>
        <p:spPr>
          <a:xfrm>
            <a:off x="1166495" y="2834640"/>
            <a:ext cx="10053955" cy="991870"/>
          </a:xfrm>
        </p:spPr>
        <p:txBody>
          <a:bodyPr>
            <a:norm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生物医学编程技术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4294967295"/>
          </p:nvPr>
        </p:nvSpPr>
        <p:spPr>
          <a:xfrm>
            <a:off x="3659505" y="3994150"/>
            <a:ext cx="4802505" cy="101155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第二章  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r>
              <a:rPr lang="en-US" altLang="zh-CN"/>
              <a:t> - </a:t>
            </a:r>
            <a:r>
              <a:rPr lang="zh-CN" altLang="en-US"/>
              <a:t>数字（整数型、浮点型</a:t>
            </a:r>
            <a:r>
              <a:rPr lang="en-US" altLang="zh-CN"/>
              <a:t>)</a:t>
            </a:r>
            <a:r>
              <a:rPr lang="zh-CN" altLang="en-US"/>
              <a:t>、字符型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32345" y="5622290"/>
            <a:ext cx="29362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各种类型变量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2665730"/>
            <a:ext cx="3314700" cy="102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665730"/>
            <a:ext cx="2209800" cy="216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3886200"/>
            <a:ext cx="2085975" cy="2133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095" y="1257300"/>
            <a:ext cx="10279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变量可以指定不同的数据类型，这些变量可以存储整数，小数或字符等。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将值存入变量后，可以使用变量名调用。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可以使用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type()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可以查看变量类型。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56575" y="2409190"/>
            <a:ext cx="16903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int(</a:t>
            </a:r>
            <a:r>
              <a:rPr lang="en-US" altLang="zh-CN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int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eger)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float(</a:t>
            </a:r>
            <a:r>
              <a:rPr lang="en-US" altLang="zh-CN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float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str(</a:t>
            </a:r>
            <a:r>
              <a:rPr lang="en-US" altLang="zh-CN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str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ing)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74090" y="6267450"/>
            <a:ext cx="105422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https://www.runoob.com/python/python-variable-types.html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导入模块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3095" y="1438275"/>
            <a:ext cx="94691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模块中包含函数和变量，可以方便地重复使用代码。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标准库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(Python Standard Library)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可以直接通过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import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导入。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没在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标准库中的必须先安装然后才能导入。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1275" y="3115945"/>
            <a:ext cx="48291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模块中的函数必须要导入模块后才能使用，否则会报错误。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        name ’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模块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’ is not defined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调用方式：模块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.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函数名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892425"/>
            <a:ext cx="5153025" cy="2933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65975" y="5507990"/>
            <a:ext cx="29362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随机数生成包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随机生成学号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其他程序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33095" y="1438275"/>
            <a:ext cx="34893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1.4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示例：例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1.1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1.2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1.5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自测题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855" y="6117590"/>
            <a:ext cx="114642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https://github.com/raymonwu/Managing_Your_Biological_Data_with_Python_3/tree/master/01-the_Python_shell</a:t>
            </a:r>
            <a:endParaRPr lang="en-US" altLang="zh-CN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2849880"/>
            <a:ext cx="10715625" cy="2724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3690" y="2333625"/>
            <a:ext cx="162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程序名</a:t>
            </a:r>
            <a:r>
              <a:rPr lang="en-US" altLang="zh-CN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.py </a:t>
            </a:r>
            <a:endParaRPr lang="en-US" altLang="zh-CN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5225" y="2333625"/>
            <a:ext cx="282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后缀名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.py (</a:t>
            </a:r>
            <a:r>
              <a:rPr lang="en-US" altLang="zh-CN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.py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thon)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009900" y="2819400"/>
            <a:ext cx="6202680" cy="1066800"/>
            <a:chOff x="4740" y="4440"/>
            <a:chExt cx="9768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二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7165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命令行模式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计算氨基酸频率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3095" y="1438275"/>
            <a:ext cx="883983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DNA - RNA 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氨基酸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蛋白质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该氨基酸序列中有多少个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C(半胱氨酸,</a:t>
            </a:r>
            <a:r>
              <a:rPr lang="en-US" altLang="zh-CN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C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ysteine)?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氨基酸计数：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氨基酸数目少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手数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氨基酸数目多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(&gt;1000) 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手数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-&gt;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编程实现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更快速、更准确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6285" y="2746375"/>
            <a:ext cx="8139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CCCHAJEAFIELAKJNFVLAIFEJLIEFJDCCCEFLEFJ</a:t>
            </a:r>
            <a:endParaRPr lang="en-US" altLang="zh-CN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计算氨基酸频率</a:t>
            </a:r>
            <a:r>
              <a:rPr lang="en-US" altLang="zh-CN"/>
              <a:t> - 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1463040"/>
            <a:ext cx="11058525" cy="4924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12760" y="6397625"/>
            <a:ext cx="3241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命令行模式运行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485" y="6387465"/>
            <a:ext cx="7043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程序名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.py  eg. python count_aminoacids.py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458595"/>
            <a:ext cx="8750935" cy="3159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5128895"/>
            <a:ext cx="8750300" cy="5645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11385" y="27178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多行注释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1385" y="5180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单行注释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循环结构 </a:t>
            </a:r>
            <a:r>
              <a:rPr lang="en-US" altLang="zh-CN">
                <a:sym typeface="+mn-ea"/>
              </a:rPr>
              <a:t>for</a:t>
            </a:r>
            <a:endParaRPr lang="zh-CN" altLang="en-US"/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705485" y="1365885"/>
            <a:ext cx="11289665" cy="427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#Example: count_aminoacids.py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insulin = "GIVEQCCTSICSLYQLENYCNFVNQHLCGSHLVEALYLVCGERGFFYTPKT"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in_my = "SJJAKDJAKNCNZMNCNAIUEQIJDAKLMCZNBADIOEQ8RIIOOKALQZ"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for amino_acid in "ACDEFGHIKLMNPQRSTVWY":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number = insulin.count(amino_acid)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print (amino_acid, number)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4060" y="2527935"/>
            <a:ext cx="7199630" cy="1263015"/>
          </a:xfrm>
          <a:prstGeom prst="rect">
            <a:avLst/>
          </a:prstGeom>
          <a:noFill/>
          <a:ln w="19050">
            <a:solidFill>
              <a:srgbClr val="821E3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80375" y="2816860"/>
            <a:ext cx="175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for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循环结构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485" y="4563745"/>
            <a:ext cx="797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for</a:t>
            </a:r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语句：  </a:t>
            </a:r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for &lt;</a:t>
            </a:r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循环变量</a:t>
            </a:r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&gt;</a:t>
            </a:r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 </a:t>
            </a:r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in &lt;</a:t>
            </a:r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遍历结构</a:t>
            </a:r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&gt;</a:t>
            </a:r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:</a:t>
            </a:r>
            <a:endParaRPr lang="en-US" altLang="zh-CN" sz="2400">
              <a:uFillTx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algn="l"/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		&lt;</a:t>
            </a:r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语句块</a:t>
            </a:r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&gt;</a:t>
            </a:r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 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0375" y="3277235"/>
            <a:ext cx="2757170" cy="1198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对于字符串里的每一字符，重复运行代码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6585" y="5186045"/>
            <a:ext cx="2552065" cy="14052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87790" y="575373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注意缩进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 - </a:t>
            </a:r>
            <a:r>
              <a:rPr lang="zh-CN" altLang="en-US"/>
              <a:t>打印到屏幕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1585595"/>
            <a:ext cx="9912985" cy="2573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4674870"/>
            <a:ext cx="8421370" cy="17913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5173" y="1189990"/>
            <a:ext cx="12553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2000" b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python3</a:t>
            </a:r>
            <a:endParaRPr lang="en-US" sz="2000" b="1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5173" y="4199890"/>
            <a:ext cx="12553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2000" b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python2</a:t>
            </a:r>
            <a:endParaRPr lang="en-US" sz="2000" b="1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5185" y="4786630"/>
            <a:ext cx="2113915" cy="1568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print(“abc”)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print(234)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print(“A baby”)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...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009900" y="2819400"/>
            <a:ext cx="5710555" cy="1066800"/>
            <a:chOff x="4740" y="4440"/>
            <a:chExt cx="8993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三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6390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 - </a:t>
              </a:r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字符串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7210" y="1584325"/>
            <a:ext cx="10515600" cy="3424555"/>
          </a:xfrm>
        </p:spPr>
        <p:txBody>
          <a:bodyPr/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Shell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窗口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fontAlgn="auto">
              <a:lnSpc>
                <a:spcPct val="150000"/>
              </a:lnSpc>
              <a:buClrTx/>
              <a:buSzTx/>
            </a:pPr>
            <a:r>
              <a:rPr lang="zh-CN" altLang="en-US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en-US" altLang="zh-CN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216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1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命令行模式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-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2400">
                <a:solidFill>
                  <a:srgbClr val="821E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591185" y="294005"/>
            <a:ext cx="1803400" cy="527050"/>
          </a:xfrm>
        </p:spPr>
        <p:txBody>
          <a:bodyPr>
            <a:noAutofit/>
          </a:bodyPr>
          <a:p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本章目录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3640" y="1748790"/>
            <a:ext cx="35191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教材章节：</a:t>
            </a:r>
            <a:b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</a:b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Python Shell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章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第一个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程序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基础语法 </a:t>
            </a:r>
            <a:r>
              <a:rPr lang="en-US" altLang="zh-CN"/>
              <a:t>- </a:t>
            </a:r>
            <a:r>
              <a:rPr lang="zh-CN" altLang="en-US"/>
              <a:t>字符串 </a:t>
            </a:r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05485" y="2687955"/>
            <a:ext cx="9730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该代码将屏幕输入的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“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一串字母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”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存入变量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temp_str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中，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temp_str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的类型为字符串。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type(temp_str)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可以查看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temp_str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的类型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85800" y="2190750"/>
            <a:ext cx="8936990" cy="5651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temp_str = input()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7085" y="4264025"/>
            <a:ext cx="4608830" cy="1705610"/>
          </a:xfrm>
          <a:prstGeom prst="rect">
            <a:avLst/>
          </a:prstGeom>
          <a:noFill/>
          <a:ln w="19050">
            <a:solidFill>
              <a:srgbClr val="821E3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193165" y="4752340"/>
            <a:ext cx="1667510" cy="905510"/>
            <a:chOff x="1879" y="7204"/>
            <a:chExt cx="2626" cy="1426"/>
          </a:xfrm>
        </p:grpSpPr>
        <p:sp>
          <p:nvSpPr>
            <p:cNvPr id="20" name="剪去单角的矩形 19"/>
            <p:cNvSpPr/>
            <p:nvPr/>
          </p:nvSpPr>
          <p:spPr>
            <a:xfrm>
              <a:off x="1879" y="7278"/>
              <a:ext cx="2627" cy="1353"/>
            </a:xfrm>
            <a:prstGeom prst="snip1Rect">
              <a:avLst/>
            </a:prstGeom>
            <a:noFill/>
            <a:ln w="19050">
              <a:solidFill>
                <a:srgbClr val="821E3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879" y="7204"/>
              <a:ext cx="2155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temp_str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>
              <a:stCxn id="20" idx="2"/>
              <a:endCxn id="20" idx="0"/>
            </p:cNvCxnSpPr>
            <p:nvPr/>
          </p:nvCxnSpPr>
          <p:spPr>
            <a:xfrm>
              <a:off x="1879" y="7975"/>
              <a:ext cx="2627" cy="0"/>
            </a:xfrm>
            <a:prstGeom prst="line">
              <a:avLst/>
            </a:prstGeom>
            <a:ln w="19050">
              <a:solidFill>
                <a:srgbClr val="821E3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5795010" y="4291965"/>
            <a:ext cx="14020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屏幕输入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键盘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1999615" y="4559300"/>
            <a:ext cx="3795395" cy="838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0410" y="3803650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i="1">
                <a:sym typeface="+mn-ea"/>
              </a:rPr>
              <a:t>计算机内存空间</a:t>
            </a:r>
            <a:endParaRPr lang="zh-CN" altLang="en-US" sz="2400" i="1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95010" y="4264025"/>
            <a:ext cx="1549400" cy="1705610"/>
          </a:xfrm>
          <a:prstGeom prst="rect">
            <a:avLst/>
          </a:prstGeom>
          <a:noFill/>
          <a:ln w="19050">
            <a:solidFill>
              <a:srgbClr val="821E3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95010" y="3803650"/>
            <a:ext cx="11887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i="1">
                <a:sym typeface="+mn-ea"/>
              </a:rPr>
              <a:t>I/O</a:t>
            </a:r>
            <a:r>
              <a:rPr lang="zh-CN" altLang="en-US" sz="2400" i="1">
                <a:sym typeface="+mn-ea"/>
              </a:rPr>
              <a:t>设备</a:t>
            </a:r>
            <a:endParaRPr lang="zh-CN" altLang="en-US" sz="2400" i="1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2825" y="3200400"/>
            <a:ext cx="2715895" cy="571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0410" y="1265555"/>
            <a:ext cx="9730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字母等文本信息在计算机科学用字符串来表示。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中用两个单引号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(')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或两个双引号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(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表示。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0" y="1743075"/>
            <a:ext cx="1000125" cy="44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1743075"/>
            <a:ext cx="1257300" cy="457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90" y="1752600"/>
            <a:ext cx="1514475" cy="4476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286750" y="4650740"/>
            <a:ext cx="29362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字符串创建、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字符串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vs.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数字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基础语法 </a:t>
            </a:r>
            <a:r>
              <a:rPr lang="en-US" altLang="zh-CN"/>
              <a:t>- </a:t>
            </a:r>
            <a:r>
              <a:rPr lang="zh-CN" altLang="en-US"/>
              <a:t>字符串 </a:t>
            </a:r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85800" y="1276350"/>
            <a:ext cx="10749915" cy="55810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字符串的下标从</a:t>
            </a:r>
            <a:r>
              <a:rPr lang="en-US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开始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，表示从右往左的下标。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字符串切片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截取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temp_str[0:-1]  #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从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第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个字符到倒数第一个字符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不包含倒数第一个字符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temp_str[-1]     #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最后一个字符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字符串连接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合并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"Hello" + "World"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"Hello{}".format("World")  #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这种写法是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对象的一种写法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后面详细介绍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字符串查找：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"Hello".index("H"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其他：字符串长度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len(temp_str)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、大小写转换等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3735" y="1958975"/>
            <a:ext cx="3241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字符串基本操作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3115" y="2053590"/>
            <a:ext cx="997585" cy="4603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</a:t>
            </a:r>
            <a:r>
              <a:rPr lang="en-US" altLang="zh-CN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82F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</a:t>
            </a:r>
            <a:endParaRPr lang="en-US" altLang="zh-CN" sz="2400" b="1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4760" y="280225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b="1" i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前闭后开</a:t>
            </a:r>
            <a:endParaRPr lang="zh-CN" altLang="zh-CN" b="1" i="1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009900" y="2819400"/>
            <a:ext cx="6005195" cy="1066800"/>
            <a:chOff x="4740" y="4440"/>
            <a:chExt cx="9457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一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6854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 shell</a:t>
              </a:r>
              <a:r>
                <a:rPr lang="zh-CN" altLang="en-US" sz="4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窗口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</a:t>
            </a:r>
            <a:r>
              <a:rPr lang="en-US" altLang="zh-CN"/>
              <a:t> Shell</a:t>
            </a:r>
            <a:r>
              <a:rPr lang="zh-CN" altLang="en-US"/>
              <a:t>窗口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1615" y="1902460"/>
            <a:ext cx="6305550" cy="1847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50010" y="4223385"/>
            <a:ext cx="95865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两种使用模式：</a:t>
            </a:r>
            <a:endParaRPr lang="en-US" altLang="zh-CN" sz="240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交互模式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(Python shell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窗口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，多用于测试语句、练习等。</a:t>
            </a:r>
            <a:endParaRPr lang="en-US" altLang="zh-CN" sz="240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命令行模式：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 a.py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Windows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下，在命令行工具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(cmd)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里输入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可打开。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Python</a:t>
            </a:r>
            <a:r>
              <a:rPr lang="en-US" altLang="zh-CN">
                <a:sym typeface="+mn-ea"/>
              </a:rPr>
              <a:t> Shell</a:t>
            </a:r>
            <a:r>
              <a:rPr lang="zh-CN" altLang="en-US">
                <a:sym typeface="+mn-ea"/>
              </a:rPr>
              <a:t>窗口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计算器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2172970"/>
            <a:ext cx="2733675" cy="160972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723900" y="1454150"/>
            <a:ext cx="10515600" cy="1130300"/>
          </a:xfrm>
        </p:spPr>
        <p:txBody>
          <a:bodyPr/>
          <a:p>
            <a:r>
              <a:rPr lang="zh-CN" altLang="en-US" sz="2400"/>
              <a:t>可以使用</a:t>
            </a:r>
            <a:r>
              <a:rPr lang="en-US" altLang="zh-CN" sz="2400"/>
              <a:t>Python Shell</a:t>
            </a:r>
            <a:r>
              <a:rPr lang="zh-CN" altLang="en-US" sz="2400"/>
              <a:t>窗口作为计算器使用</a:t>
            </a:r>
            <a:endParaRPr lang="zh-CN" altLang="en-US" sz="2400"/>
          </a:p>
          <a:p>
            <a:endParaRPr lang="zh-CN" altLang="en-US" sz="216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723900" y="3957320"/>
            <a:ext cx="4353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log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等运算需要导入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math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模块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95" y="4592320"/>
            <a:ext cx="4914900" cy="2085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10325" y="4592320"/>
            <a:ext cx="4829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未导入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math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模块直接使用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math.log2()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会报错误：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name ’math’ is not defined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ATP</a:t>
            </a:r>
            <a:r>
              <a:rPr lang="zh-CN" altLang="en-US">
                <a:sym typeface="+mn-ea"/>
              </a:rPr>
              <a:t>水解的△</a:t>
            </a:r>
            <a:r>
              <a:rPr lang="en-US" altLang="zh-CN">
                <a:sym typeface="+mn-ea"/>
              </a:rPr>
              <a:t>G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3900" y="1454150"/>
            <a:ext cx="10515600" cy="1666875"/>
          </a:xfrm>
        </p:spPr>
        <p:txBody>
          <a:bodyPr/>
          <a:p>
            <a:r>
              <a:rPr lang="zh-CN" altLang="en-US" sz="2400"/>
              <a:t>可以使用</a:t>
            </a:r>
            <a:r>
              <a:rPr lang="en-US" altLang="zh-CN" sz="2400"/>
              <a:t>Python Shell</a:t>
            </a:r>
            <a:r>
              <a:rPr lang="zh-CN" altLang="en-US" sz="2400"/>
              <a:t>窗口作为计算器使用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3706495"/>
            <a:ext cx="9753600" cy="2124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20" y="2112645"/>
            <a:ext cx="7096125" cy="800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19755" y="2912745"/>
            <a:ext cx="5952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deltaG0 + R * T * math.log(ADP * Pi / ATP)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4900" y="228219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公式：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4900" y="291528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代码：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扩展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ATP</a:t>
            </a:r>
            <a:r>
              <a:rPr lang="zh-CN" altLang="en-US">
                <a:sym typeface="+mn-ea"/>
              </a:rPr>
              <a:t>水解的△</a:t>
            </a:r>
            <a:r>
              <a:rPr lang="en-US" altLang="zh-CN">
                <a:sym typeface="+mn-ea"/>
              </a:rPr>
              <a:t>G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1218565"/>
            <a:ext cx="7096125" cy="80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2690" y="6161405"/>
            <a:ext cx="93452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https://ulbld.lf1.cuni.cz/file/1429/calculations-in-bioenergetics.pdf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2018665"/>
            <a:ext cx="5943600" cy="3867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07555" y="2795270"/>
            <a:ext cx="253682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：通用气体常数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T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：温度 (K)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en-US" altLang="zh-CN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T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emperature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91880" y="1855470"/>
            <a:ext cx="222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i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问题：</a:t>
            </a:r>
            <a:r>
              <a:rPr lang="en-US" altLang="zh-CN" b="1" i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</a:t>
            </a:r>
            <a:r>
              <a:rPr lang="zh-CN" altLang="en-US" b="1" i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b="1" i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T</a:t>
            </a:r>
            <a:r>
              <a:rPr lang="zh-CN" altLang="en-US" b="1" i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是什么</a:t>
            </a:r>
            <a:r>
              <a:rPr lang="en-US" altLang="zh-CN" b="1" i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?</a:t>
            </a:r>
            <a:endParaRPr lang="en-US" altLang="zh-CN" b="1" i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</a:t>
            </a:r>
            <a:r>
              <a:rPr lang="en-US" altLang="zh-CN"/>
              <a:t> - </a:t>
            </a:r>
            <a:r>
              <a:rPr lang="zh-CN" altLang="en-US"/>
              <a:t>计算</a:t>
            </a:r>
            <a:r>
              <a:rPr lang="en-US" altLang="zh-CN"/>
              <a:t>ATP</a:t>
            </a:r>
            <a:r>
              <a:rPr lang="zh-CN" altLang="en-US"/>
              <a:t>水解的△</a:t>
            </a:r>
            <a:r>
              <a:rPr lang="en-US" altLang="zh-CN"/>
              <a:t>G (deltag.py)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05485" y="5947410"/>
            <a:ext cx="10515600" cy="699770"/>
          </a:xfrm>
        </p:spPr>
        <p:txBody>
          <a:bodyPr/>
          <a:p>
            <a:pPr marL="0" indent="0">
              <a:buNone/>
            </a:pPr>
            <a:r>
              <a:rPr lang="zh-CN" altLang="en-US"/>
              <a:t>https://github.com/raymonwu/Managing_Your_Biological_Data_with_Python_3/blob/master/01-the_Python_shell/deltag.py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800" y="1448435"/>
            <a:ext cx="10620375" cy="4324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13780" y="259397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注释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23305" y="428117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语句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91550" y="4650740"/>
            <a:ext cx="23266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代码运行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r>
              <a:rPr lang="en-US" altLang="zh-CN"/>
              <a:t> - </a:t>
            </a:r>
            <a:r>
              <a:t>deltag.py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267700" y="4424045"/>
            <a:ext cx="1717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演示 </a:t>
            </a:r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2328545"/>
            <a:ext cx="5305425" cy="2181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1435" y="177800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变量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6485" y="177800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数值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5586095"/>
            <a:ext cx="8448675" cy="476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5945" y="4895215"/>
            <a:ext cx="601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将值存入变量后，可以使用变量名调用。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5485" y="1349375"/>
            <a:ext cx="5173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等号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(=)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可以将数值存入某个变量里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86855" y="1868170"/>
            <a:ext cx="5308600" cy="2047875"/>
            <a:chOff x="6705" y="6459"/>
            <a:chExt cx="8360" cy="3225"/>
          </a:xfrm>
        </p:grpSpPr>
        <p:sp>
          <p:nvSpPr>
            <p:cNvPr id="21" name="矩形 20"/>
            <p:cNvSpPr/>
            <p:nvPr/>
          </p:nvSpPr>
          <p:spPr>
            <a:xfrm>
              <a:off x="6810" y="7184"/>
              <a:ext cx="4618" cy="2500"/>
            </a:xfrm>
            <a:prstGeom prst="rect">
              <a:avLst/>
            </a:prstGeom>
            <a:noFill/>
            <a:ln w="19050">
              <a:solidFill>
                <a:srgbClr val="821E3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7418" y="7953"/>
              <a:ext cx="2627" cy="1427"/>
              <a:chOff x="1879" y="7204"/>
              <a:chExt cx="2627" cy="1427"/>
            </a:xfrm>
          </p:grpSpPr>
          <p:sp>
            <p:nvSpPr>
              <p:cNvPr id="20" name="剪去单角的矩形 19"/>
              <p:cNvSpPr/>
              <p:nvPr/>
            </p:nvSpPr>
            <p:spPr>
              <a:xfrm>
                <a:off x="1879" y="7278"/>
                <a:ext cx="2627" cy="1353"/>
              </a:xfrm>
              <a:prstGeom prst="snip1Rect">
                <a:avLst/>
              </a:prstGeom>
              <a:noFill/>
              <a:ln w="19050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879" y="7204"/>
                <a:ext cx="1185" cy="72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24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ATP</a:t>
                </a:r>
                <a:endPara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直接连接符 24"/>
              <p:cNvCxnSpPr>
                <a:stCxn id="20" idx="2"/>
                <a:endCxn id="20" idx="0"/>
              </p:cNvCxnSpPr>
              <p:nvPr/>
            </p:nvCxnSpPr>
            <p:spPr>
              <a:xfrm>
                <a:off x="1879" y="7975"/>
                <a:ext cx="2627" cy="0"/>
              </a:xfrm>
              <a:prstGeom prst="line">
                <a:avLst/>
              </a:prstGeom>
              <a:ln w="19050">
                <a:solidFill>
                  <a:srgbClr val="821E3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12625" y="7228"/>
              <a:ext cx="2208" cy="130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>
                  <a:sym typeface="+mn-ea"/>
                </a:rPr>
                <a:t>屏幕输入</a:t>
              </a:r>
              <a:endParaRPr lang="zh-CN" altLang="en-US" sz="2400">
                <a:sym typeface="+mn-ea"/>
              </a:endParaRPr>
            </a:p>
            <a:p>
              <a:pPr algn="l"/>
              <a:r>
                <a:rPr lang="en-US" altLang="zh-CN" sz="2400">
                  <a:sym typeface="+mn-ea"/>
                </a:rPr>
                <a:t>(</a:t>
              </a:r>
              <a:r>
                <a:rPr lang="zh-CN" altLang="en-US" sz="2400">
                  <a:sym typeface="+mn-ea"/>
                </a:rPr>
                <a:t>键盘</a:t>
              </a:r>
              <a:r>
                <a:rPr lang="en-US" altLang="zh-CN" sz="2400">
                  <a:sym typeface="+mn-ea"/>
                </a:rPr>
                <a:t>)</a:t>
              </a:r>
              <a:endParaRPr lang="en-US" altLang="zh-CN" sz="2400">
                <a:sym typeface="+mn-ea"/>
              </a:endParaRPr>
            </a:p>
          </p:txBody>
        </p:sp>
        <p:cxnSp>
          <p:nvCxnSpPr>
            <p:cNvPr id="27" name="直接箭头连接符 26"/>
            <p:cNvCxnSpPr>
              <a:stCxn id="14" idx="1"/>
            </p:cNvCxnSpPr>
            <p:nvPr/>
          </p:nvCxnSpPr>
          <p:spPr>
            <a:xfrm flipH="1">
              <a:off x="8783" y="7931"/>
              <a:ext cx="3842" cy="1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705" y="6459"/>
              <a:ext cx="364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 i="1">
                  <a:sym typeface="+mn-ea"/>
                </a:rPr>
                <a:t>计算机内存空间</a:t>
              </a:r>
              <a:endParaRPr lang="zh-CN" altLang="en-US" sz="2400" i="1"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625" y="7184"/>
              <a:ext cx="2440" cy="1493"/>
            </a:xfrm>
            <a:prstGeom prst="rect">
              <a:avLst/>
            </a:prstGeom>
            <a:noFill/>
            <a:ln w="19050">
              <a:solidFill>
                <a:srgbClr val="821E3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625" y="6459"/>
              <a:ext cx="1872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400" i="1">
                  <a:sym typeface="+mn-ea"/>
                </a:rPr>
                <a:t>I/O</a:t>
              </a:r>
              <a:r>
                <a:rPr lang="zh-CN" altLang="en-US" sz="2400" i="1">
                  <a:sym typeface="+mn-ea"/>
                </a:rPr>
                <a:t>设备</a:t>
              </a:r>
              <a:endParaRPr lang="zh-CN" altLang="en-US" sz="2400" i="1">
                <a:sym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33,&quot;width&quot;:1933}"/>
</p:tagLst>
</file>

<file path=ppt/tags/tag2.xml><?xml version="1.0" encoding="utf-8"?>
<p:tagLst xmlns:p="http://schemas.openxmlformats.org/presentationml/2006/main">
  <p:tag name="KSO_WM_UNIT_PLACING_PICTURE_USER_VIEWPORT" val="{&quot;height&quot;:6810,&quot;width&quot;:1672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821E36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zh-CN" sz="2400">
            <a:solidFill>
              <a:schemeClr val="tx1"/>
            </a:solidFill>
            <a:uFillTx/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2509</Words>
  <Application>WPS 演示</Application>
  <PresentationFormat>宽屏</PresentationFormat>
  <Paragraphs>242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黑体</vt:lpstr>
      <vt:lpstr>Segoe UI Semilight</vt:lpstr>
      <vt:lpstr>Segoe UI</vt:lpstr>
      <vt:lpstr>Calibri</vt:lpstr>
      <vt:lpstr>Arial Unicode MS</vt:lpstr>
      <vt:lpstr>Office 主题</vt:lpstr>
      <vt:lpstr>生物医学编程技术</vt:lpstr>
      <vt:lpstr>本章目录</vt:lpstr>
      <vt:lpstr>PowerPoint 演示文稿</vt:lpstr>
      <vt:lpstr>Python Shell窗口</vt:lpstr>
      <vt:lpstr>Python Shell窗口 - 计算器</vt:lpstr>
      <vt:lpstr>案例 - 计算ATP水解的△G</vt:lpstr>
      <vt:lpstr>扩展 - 计算ATP水解的△G</vt:lpstr>
      <vt:lpstr>程序 - 计算ATP水解的△G (deltag.py)</vt:lpstr>
      <vt:lpstr>变量 - deltag.py</vt:lpstr>
      <vt:lpstr>变量 - 数字（整数型、浮点型)、字符型</vt:lpstr>
      <vt:lpstr>导入模块</vt:lpstr>
      <vt:lpstr>其他程序</vt:lpstr>
      <vt:lpstr>PowerPoint 演示文稿</vt:lpstr>
      <vt:lpstr>计算氨基酸频率</vt:lpstr>
      <vt:lpstr>计算氨基酸频率 - 程序</vt:lpstr>
      <vt:lpstr>注释</vt:lpstr>
      <vt:lpstr>循环结构 for</vt:lpstr>
      <vt:lpstr>print - 打印到屏幕</vt:lpstr>
      <vt:lpstr>PowerPoint 演示文稿</vt:lpstr>
      <vt:lpstr>Python基础语法 - 字符串 String</vt:lpstr>
      <vt:lpstr>Python基础语法 - 字符串 String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王心宇</cp:lastModifiedBy>
  <cp:revision>2465</cp:revision>
  <dcterms:created xsi:type="dcterms:W3CDTF">2020-06-25T17:21:00Z</dcterms:created>
  <dcterms:modified xsi:type="dcterms:W3CDTF">2022-03-05T03:04:56Z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09853B65F6E64008BCAC676C6BF74B2A</vt:lpwstr>
  </property>
</Properties>
</file>