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7" r:id="rId2"/>
    <p:sldId id="257" r:id="rId3"/>
    <p:sldId id="393" r:id="rId4"/>
    <p:sldId id="504" r:id="rId5"/>
    <p:sldId id="503" r:id="rId6"/>
    <p:sldId id="506" r:id="rId7"/>
    <p:sldId id="509" r:id="rId8"/>
    <p:sldId id="513" r:id="rId9"/>
    <p:sldId id="511" r:id="rId10"/>
    <p:sldId id="510" r:id="rId11"/>
    <p:sldId id="512" r:id="rId12"/>
    <p:sldId id="508" r:id="rId13"/>
    <p:sldId id="502" r:id="rId14"/>
    <p:sldId id="496" r:id="rId15"/>
    <p:sldId id="495" r:id="rId16"/>
    <p:sldId id="497" r:id="rId17"/>
    <p:sldId id="515" r:id="rId18"/>
    <p:sldId id="498" r:id="rId19"/>
    <p:sldId id="499" r:id="rId20"/>
    <p:sldId id="516" r:id="rId21"/>
    <p:sldId id="517" r:id="rId22"/>
    <p:sldId id="29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1E36"/>
    <a:srgbClr val="EC9857"/>
    <a:srgbClr val="809352"/>
    <a:srgbClr val="8D4743"/>
    <a:srgbClr val="5D6F4B"/>
    <a:srgbClr val="0553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67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 haojun" userId="74a248f44b843b5f" providerId="LiveId" clId="{7F5695A6-F938-45ED-822A-8FE83E088998}"/>
    <pc:docChg chg="modSld sldOrd">
      <pc:chgData name="sun haojun" userId="74a248f44b843b5f" providerId="LiveId" clId="{7F5695A6-F938-45ED-822A-8FE83E088998}" dt="2023-02-27T13:15:21.448" v="3"/>
      <pc:docMkLst>
        <pc:docMk/>
      </pc:docMkLst>
      <pc:sldChg chg="ord">
        <pc:chgData name="sun haojun" userId="74a248f44b843b5f" providerId="LiveId" clId="{7F5695A6-F938-45ED-822A-8FE83E088998}" dt="2023-02-27T13:15:21.448" v="3"/>
        <pc:sldMkLst>
          <pc:docMk/>
          <pc:sldMk cId="0" sldId="257"/>
        </pc:sldMkLst>
      </pc:sldChg>
      <pc:sldChg chg="ord">
        <pc:chgData name="sun haojun" userId="74a248f44b843b5f" providerId="LiveId" clId="{7F5695A6-F938-45ED-822A-8FE83E088998}" dt="2023-02-27T13:15:18.860" v="1"/>
        <pc:sldMkLst>
          <pc:docMk/>
          <pc:sldMk cId="0" sldId="3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Motif co-regulation and co-operativity are common mechanisms in transcriptional, post-transcriptional and post-translational regulation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https://zhuanlan.zhihu.com/p/105038620</a:t>
            </a:r>
          </a:p>
          <a:p>
            <a:r>
              <a:rPr lang="zh-CN" altLang="en-US"/>
              <a:t>python正则表达式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0" y="0"/>
            <a:ext cx="12192635" cy="333375"/>
          </a:xfrm>
          <a:prstGeom prst="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6524625"/>
            <a:ext cx="12192635" cy="333375"/>
          </a:xfrm>
          <a:prstGeom prst="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9" name="图片 8" descr="图片1"/>
          <p:cNvPicPr>
            <a:picLocks noChangeAspect="1"/>
          </p:cNvPicPr>
          <p:nvPr userDrawn="1"/>
        </p:nvPicPr>
        <p:blipFill>
          <a:blip r:embed="rId2"/>
          <a:stretch>
            <a:fillRect/>
          </a:stretch>
        </p:blipFill>
        <p:spPr>
          <a:xfrm>
            <a:off x="3864610" y="2642235"/>
            <a:ext cx="4462145" cy="157289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文本框 5"/>
          <p:cNvSpPr txBox="1"/>
          <p:nvPr userDrawn="1"/>
        </p:nvSpPr>
        <p:spPr>
          <a:xfrm>
            <a:off x="4123055" y="2829560"/>
            <a:ext cx="4096385" cy="1198880"/>
          </a:xfrm>
          <a:prstGeom prst="rect">
            <a:avLst/>
          </a:prstGeom>
          <a:noFill/>
        </p:spPr>
        <p:txBody>
          <a:bodyPr wrap="square" rtlCol="0" anchor="t">
            <a:spAutoFit/>
          </a:bodyPr>
          <a:lstStyle/>
          <a:p>
            <a:pPr algn="ctr"/>
            <a:r>
              <a:rPr lang="zh-CN" altLang="en-US" sz="3600" b="1">
                <a:solidFill>
                  <a:srgbClr val="821E36"/>
                </a:solidFill>
                <a:uFillTx/>
                <a:latin typeface="Arial" panose="020B0604020202020204" pitchFamily="34" charset="0"/>
                <a:ea typeface="黑体" panose="02010609060101010101" charset="-122"/>
              </a:rPr>
              <a:t>感谢各位专家！</a:t>
            </a:r>
          </a:p>
          <a:p>
            <a:pPr algn="ctr"/>
            <a:r>
              <a:rPr lang="zh-CN" altLang="en-US" sz="3600" b="1">
                <a:solidFill>
                  <a:srgbClr val="821E36"/>
                </a:solidFill>
                <a:uFillTx/>
                <a:latin typeface="Arial" panose="020B0604020202020204" pitchFamily="34" charset="0"/>
                <a:ea typeface="黑体" panose="02010609060101010101" charset="-122"/>
              </a:rPr>
              <a:t>敬请批评指正！</a:t>
            </a:r>
          </a:p>
        </p:txBody>
      </p:sp>
      <p:sp>
        <p:nvSpPr>
          <p:cNvPr id="7" name="矩形 6"/>
          <p:cNvSpPr/>
          <p:nvPr userDrawn="1"/>
        </p:nvSpPr>
        <p:spPr>
          <a:xfrm>
            <a:off x="0" y="0"/>
            <a:ext cx="12192635" cy="333375"/>
          </a:xfrm>
          <a:prstGeom prst="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6524625"/>
            <a:ext cx="12192635" cy="333375"/>
          </a:xfrm>
          <a:prstGeom prst="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10" name="标题 9"/>
          <p:cNvSpPr>
            <a:spLocks noGrp="1"/>
          </p:cNvSpPr>
          <p:nvPr>
            <p:ph type="title"/>
          </p:nvPr>
        </p:nvSpPr>
        <p:spPr>
          <a:xfrm>
            <a:off x="1166495" y="2933065"/>
            <a:ext cx="10053955" cy="991870"/>
          </a:xfrm>
        </p:spPr>
        <p:txBody>
          <a:bodyPr anchor="b"/>
          <a:lstStyle>
            <a:lvl1pPr algn="ctr">
              <a:defRPr sz="4800" u="none" strike="noStrike" kern="1200" cap="none" spc="0" normalizeH="0">
                <a:solidFill>
                  <a:schemeClr val="tx1"/>
                </a:solidFill>
                <a:uFillTx/>
                <a:latin typeface="Arial" panose="020B0604020202020204" pitchFamily="34" charset="0"/>
                <a:ea typeface="黑体" panose="02010609060101010101" charset="-122"/>
              </a:defRPr>
            </a:lvl1pPr>
          </a:lstStyle>
          <a:p>
            <a:r>
              <a:rPr lang="zh-CN" altLang="en-US"/>
              <a:t>单击此处编辑母版标题样式</a:t>
            </a:r>
          </a:p>
        </p:txBody>
      </p:sp>
      <p:sp>
        <p:nvSpPr>
          <p:cNvPr id="12" name="矩形 11"/>
          <p:cNvSpPr/>
          <p:nvPr userDrawn="1"/>
        </p:nvSpPr>
        <p:spPr>
          <a:xfrm>
            <a:off x="0" y="280800"/>
            <a:ext cx="12191365" cy="550545"/>
          </a:xfrm>
          <a:prstGeom prst="rect">
            <a:avLst/>
          </a:prstGeom>
          <a:solidFill>
            <a:srgbClr val="821E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sp>
        <p:nvSpPr>
          <p:cNvPr id="13" name="椭圆 12"/>
          <p:cNvSpPr/>
          <p:nvPr userDrawn="1"/>
        </p:nvSpPr>
        <p:spPr>
          <a:xfrm>
            <a:off x="11044555" y="22860"/>
            <a:ext cx="1001395" cy="1001395"/>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154305" y="395605"/>
            <a:ext cx="3061335" cy="368300"/>
          </a:xfrm>
          <a:prstGeom prst="rect">
            <a:avLst/>
          </a:prstGeom>
          <a:noFill/>
        </p:spPr>
        <p:txBody>
          <a:bodyPr wrap="none" rtlCol="0" anchor="t">
            <a:spAutoFit/>
          </a:bodyPr>
          <a:lstStyle/>
          <a:p>
            <a:pPr algn="r"/>
            <a:r>
              <a:rPr lang="en-US" altLang="zh-CN">
                <a:solidFill>
                  <a:schemeClr val="bg1"/>
                </a:solidFill>
                <a:uFillTx/>
                <a:latin typeface="Arial" panose="020B0604020202020204" pitchFamily="34" charset="0"/>
                <a:ea typeface="黑体" panose="02010609060101010101" charset="-122"/>
                <a:cs typeface="Segoe UI Semilight" panose="020B0402040204020203" pitchFamily="34" charset="0"/>
                <a:sym typeface="+mn-ea"/>
              </a:rPr>
              <a:t>Wenzhou Medical University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等腰三角形 7"/>
          <p:cNvSpPr/>
          <p:nvPr userDrawn="1"/>
        </p:nvSpPr>
        <p:spPr>
          <a:xfrm rot="10800000">
            <a:off x="635" y="-635"/>
            <a:ext cx="12192000" cy="2263775"/>
          </a:xfrm>
          <a:prstGeom prst="triangle">
            <a:avLst>
              <a:gd name="adj" fmla="val 49394"/>
            </a:avLst>
          </a:prstGeom>
          <a:solidFill>
            <a:srgbClr val="05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哈尔滨医科大学logo (2)"/>
          <p:cNvPicPr>
            <a:picLocks noChangeAspect="1"/>
          </p:cNvPicPr>
          <p:nvPr userDrawn="1"/>
        </p:nvPicPr>
        <p:blipFill>
          <a:blip r:embed="rId2"/>
          <a:stretch>
            <a:fillRect/>
          </a:stretch>
        </p:blipFill>
        <p:spPr>
          <a:xfrm>
            <a:off x="5292725" y="976630"/>
            <a:ext cx="1606550" cy="1606550"/>
          </a:xfrm>
          <a:prstGeom prst="rect">
            <a:avLst/>
          </a:prstGeom>
        </p:spPr>
      </p:pic>
      <p:sp>
        <p:nvSpPr>
          <p:cNvPr id="10" name="标题 9"/>
          <p:cNvSpPr>
            <a:spLocks noGrp="1"/>
          </p:cNvSpPr>
          <p:nvPr>
            <p:ph type="title"/>
          </p:nvPr>
        </p:nvSpPr>
        <p:spPr>
          <a:xfrm>
            <a:off x="1166495" y="2933065"/>
            <a:ext cx="10053955" cy="991870"/>
          </a:xfrm>
        </p:spPr>
        <p:txBody>
          <a:bodyPr anchor="b"/>
          <a:lstStyle>
            <a:lvl1pPr algn="ctr">
              <a:defRPr sz="4800" u="none" strike="noStrike" kern="1200" cap="none" spc="0" normalizeH="0">
                <a:solidFill>
                  <a:schemeClr val="tx1"/>
                </a:solidFill>
                <a:uFillTx/>
                <a:latin typeface="Arial" panose="020B0604020202020204" pitchFamily="34" charset="0"/>
                <a:ea typeface="黑体" panose="02010609060101010101" charset="-122"/>
              </a:defRPr>
            </a:lvl1p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8" name="等腰三角形 7"/>
          <p:cNvSpPr/>
          <p:nvPr userDrawn="1"/>
        </p:nvSpPr>
        <p:spPr>
          <a:xfrm rot="10800000">
            <a:off x="-317" y="-635"/>
            <a:ext cx="12192000" cy="2263775"/>
          </a:xfrm>
          <a:prstGeom prst="triangle">
            <a:avLst>
              <a:gd name="adj" fmla="val 49394"/>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1E36"/>
              </a:solidFill>
            </a:endParaRPr>
          </a:p>
        </p:txBody>
      </p:sp>
      <p:sp>
        <p:nvSpPr>
          <p:cNvPr id="10" name="标题 9"/>
          <p:cNvSpPr>
            <a:spLocks noGrp="1"/>
          </p:cNvSpPr>
          <p:nvPr>
            <p:ph type="title"/>
          </p:nvPr>
        </p:nvSpPr>
        <p:spPr>
          <a:xfrm>
            <a:off x="1166495" y="2933065"/>
            <a:ext cx="10053955" cy="991870"/>
          </a:xfrm>
        </p:spPr>
        <p:txBody>
          <a:bodyPr anchor="b"/>
          <a:lstStyle>
            <a:lvl1pPr algn="ctr">
              <a:defRPr sz="4800" u="none" strike="noStrike" kern="1200" cap="none" spc="0" normalizeH="0">
                <a:solidFill>
                  <a:schemeClr val="tx1"/>
                </a:solidFill>
                <a:uFillTx/>
                <a:latin typeface="Arial" panose="020B0604020202020204" pitchFamily="34" charset="0"/>
                <a:ea typeface="黑体" panose="02010609060101010101" charset="-122"/>
              </a:defRPr>
            </a:lvl1pPr>
          </a:lstStyle>
          <a:p>
            <a:r>
              <a:rPr lang="zh-CN" altLang="en-US"/>
              <a:t>单击此处编辑母版标题样式</a:t>
            </a:r>
          </a:p>
        </p:txBody>
      </p:sp>
      <p:sp>
        <p:nvSpPr>
          <p:cNvPr id="3" name="椭圆 2"/>
          <p:cNvSpPr/>
          <p:nvPr userDrawn="1"/>
        </p:nvSpPr>
        <p:spPr>
          <a:xfrm>
            <a:off x="5293995" y="1112520"/>
            <a:ext cx="1603375" cy="1603375"/>
          </a:xfrm>
          <a:prstGeom prst="ellipse">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5" name="矩形 24"/>
          <p:cNvSpPr/>
          <p:nvPr userDrawn="1"/>
        </p:nvSpPr>
        <p:spPr>
          <a:xfrm>
            <a:off x="2172057" y="281305"/>
            <a:ext cx="10019943" cy="550800"/>
          </a:xfrm>
          <a:prstGeom prst="rect">
            <a:avLst/>
          </a:prstGeom>
          <a:solidFill>
            <a:srgbClr val="0553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sp>
        <p:nvSpPr>
          <p:cNvPr id="8" name="标题 7"/>
          <p:cNvSpPr>
            <a:spLocks noGrp="1"/>
          </p:cNvSpPr>
          <p:nvPr>
            <p:ph type="title" hasCustomPrompt="1"/>
          </p:nvPr>
        </p:nvSpPr>
        <p:spPr>
          <a:xfrm>
            <a:off x="565785" y="294005"/>
            <a:ext cx="1803400" cy="527050"/>
          </a:xfrm>
        </p:spPr>
        <p:txBody>
          <a:bodyPr/>
          <a:lstStyle>
            <a:lvl1pPr>
              <a:defRPr sz="2800">
                <a:latin typeface="黑体" panose="02010609060101010101" charset="-122"/>
                <a:ea typeface="黑体" panose="02010609060101010101" charset="-122"/>
              </a:defRPr>
            </a:lvl1pPr>
          </a:lstStyle>
          <a:p>
            <a:r>
              <a:rPr lang="zh-CN" altLang="en-US"/>
              <a:t>小标题</a:t>
            </a:r>
          </a:p>
        </p:txBody>
      </p:sp>
      <p:sp>
        <p:nvSpPr>
          <p:cNvPr id="9" name="文本占位符 8"/>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Arial" panose="020B0604020202020204" pitchFamily="34" charset="0"/>
                <a:ea typeface="黑体" panose="02010609060101010101" charset="-122"/>
              </a:defRPr>
            </a:lvl1pPr>
            <a:lvl2pPr>
              <a:defRPr sz="1800" u="none" strike="noStrike" kern="1200" cap="none" spc="0" normalizeH="0">
                <a:solidFill>
                  <a:schemeClr val="tx1"/>
                </a:solidFill>
                <a:uFillTx/>
                <a:latin typeface="Arial" panose="020B0604020202020204" pitchFamily="34" charset="0"/>
                <a:ea typeface="黑体" panose="02010609060101010101" charset="-122"/>
              </a:defRPr>
            </a:lvl2pPr>
            <a:lvl3pPr>
              <a:defRPr sz="1600" u="none" strike="noStrike" kern="1200" cap="none" spc="0" normalizeH="0">
                <a:solidFill>
                  <a:schemeClr val="tx1"/>
                </a:solidFill>
                <a:uFillTx/>
                <a:latin typeface="Arial" panose="020B0604020202020204" pitchFamily="34" charset="0"/>
                <a:ea typeface="黑体" panose="02010609060101010101" charset="-122"/>
              </a:defRPr>
            </a:lvl3pPr>
            <a:lvl4pPr>
              <a:defRPr sz="1400" u="none" strike="noStrike" kern="1200" cap="none" spc="0" normalizeH="0">
                <a:solidFill>
                  <a:schemeClr val="tx1"/>
                </a:solidFill>
                <a:uFillTx/>
                <a:latin typeface="Arial" panose="020B0604020202020204" pitchFamily="34" charset="0"/>
                <a:ea typeface="黑体" panose="02010609060101010101" charset="-122"/>
              </a:defRPr>
            </a:lvl4pPr>
            <a:lvl5pPr>
              <a:defRPr sz="1400" u="none" strike="noStrike" kern="1200" cap="none" spc="0" normalizeH="0">
                <a:solidFill>
                  <a:schemeClr val="tx1"/>
                </a:solidFill>
                <a:uFillTx/>
                <a:latin typeface="Arial" panose="020B0604020202020204" pitchFamily="34" charset="0"/>
                <a:ea typeface="黑体" panose="02010609060101010101"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标题 7"/>
          <p:cNvSpPr>
            <a:spLocks noGrp="1"/>
          </p:cNvSpPr>
          <p:nvPr userDrawn="1"/>
        </p:nvSpPr>
        <p:spPr>
          <a:xfrm>
            <a:off x="0" y="304800"/>
            <a:ext cx="572400" cy="550800"/>
          </a:xfrm>
          <a:prstGeom prst="rect">
            <a:avLst/>
          </a:prstGeom>
          <a:solidFill>
            <a:srgbClr val="0553A7"/>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endParaRPr lang="zh-CN" altLang="en-US">
              <a:solidFill>
                <a:schemeClr val="bg1"/>
              </a:solidFill>
            </a:endParaRPr>
          </a:p>
        </p:txBody>
      </p:sp>
      <p:sp>
        <p:nvSpPr>
          <p:cNvPr id="11" name="标题 7"/>
          <p:cNvSpPr>
            <a:spLocks noGrp="1"/>
          </p:cNvSpPr>
          <p:nvPr userDrawn="1"/>
        </p:nvSpPr>
        <p:spPr>
          <a:xfrm>
            <a:off x="572135" y="1094105"/>
            <a:ext cx="1803400" cy="527050"/>
          </a:xfrm>
          <a:prstGeom prst="rect">
            <a:avLst/>
          </a:prstGeom>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8" name="标题 7"/>
          <p:cNvSpPr>
            <a:spLocks noGrp="1"/>
          </p:cNvSpPr>
          <p:nvPr>
            <p:ph type="title" hasCustomPrompt="1"/>
          </p:nvPr>
        </p:nvSpPr>
        <p:spPr>
          <a:xfrm>
            <a:off x="730885" y="306705"/>
            <a:ext cx="4146550" cy="527050"/>
          </a:xfrm>
        </p:spPr>
        <p:txBody>
          <a:bodyPr/>
          <a:lstStyle>
            <a:lvl1pPr>
              <a:defRPr sz="2800">
                <a:latin typeface="黑体" panose="02010609060101010101" charset="-122"/>
                <a:ea typeface="黑体" panose="02010609060101010101" charset="-122"/>
              </a:defRPr>
            </a:lvl1pPr>
          </a:lstStyle>
          <a:p>
            <a:r>
              <a:rPr lang="zh-CN" altLang="en-US"/>
              <a:t>结果 - 结论</a:t>
            </a:r>
          </a:p>
        </p:txBody>
      </p:sp>
      <p:sp>
        <p:nvSpPr>
          <p:cNvPr id="10" name="标题 7"/>
          <p:cNvSpPr>
            <a:spLocks noGrp="1"/>
          </p:cNvSpPr>
          <p:nvPr userDrawn="1"/>
        </p:nvSpPr>
        <p:spPr>
          <a:xfrm>
            <a:off x="0" y="304800"/>
            <a:ext cx="572400" cy="550800"/>
          </a:xfrm>
          <a:prstGeom prst="rect">
            <a:avLst/>
          </a:prstGeom>
          <a:solidFill>
            <a:srgbClr val="821E36"/>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endParaRPr lang="zh-CN" altLang="en-US">
              <a:solidFill>
                <a:schemeClr val="bg1"/>
              </a:solidFill>
            </a:endParaRPr>
          </a:p>
        </p:txBody>
      </p:sp>
      <p:sp>
        <p:nvSpPr>
          <p:cNvPr id="9" name="文本占位符 8"/>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Arial" panose="020B0604020202020204" pitchFamily="34" charset="0"/>
                <a:ea typeface="黑体" panose="02010609060101010101" charset="-122"/>
              </a:defRPr>
            </a:lvl1pPr>
            <a:lvl2pPr>
              <a:defRPr sz="1800" u="none" strike="noStrike" kern="1200" cap="none" spc="0" normalizeH="0">
                <a:solidFill>
                  <a:schemeClr val="tx1"/>
                </a:solidFill>
                <a:uFillTx/>
                <a:latin typeface="Arial" panose="020B0604020202020204" pitchFamily="34" charset="0"/>
                <a:ea typeface="黑体" panose="02010609060101010101" charset="-122"/>
              </a:defRPr>
            </a:lvl2pPr>
            <a:lvl3pPr>
              <a:defRPr sz="1600" u="none" strike="noStrike" kern="1200" cap="none" spc="0" normalizeH="0">
                <a:solidFill>
                  <a:schemeClr val="tx1"/>
                </a:solidFill>
                <a:uFillTx/>
                <a:latin typeface="Arial" panose="020B0604020202020204" pitchFamily="34" charset="0"/>
                <a:ea typeface="黑体" panose="02010609060101010101" charset="-122"/>
              </a:defRPr>
            </a:lvl3pPr>
            <a:lvl4pPr>
              <a:defRPr sz="1400" u="none" strike="noStrike" kern="1200" cap="none" spc="0" normalizeH="0">
                <a:solidFill>
                  <a:schemeClr val="tx1"/>
                </a:solidFill>
                <a:uFillTx/>
                <a:latin typeface="Arial" panose="020B0604020202020204" pitchFamily="34" charset="0"/>
                <a:ea typeface="黑体" panose="02010609060101010101" charset="-122"/>
              </a:defRPr>
            </a:lvl4pPr>
            <a:lvl5pPr>
              <a:defRPr sz="1400" u="none" strike="noStrike" kern="1200" cap="none" spc="0" normalizeH="0">
                <a:solidFill>
                  <a:schemeClr val="tx1"/>
                </a:solidFill>
                <a:uFillTx/>
                <a:latin typeface="Arial" panose="020B0604020202020204" pitchFamily="34" charset="0"/>
                <a:ea typeface="黑体" panose="02010609060101010101"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5" name="矩形 24"/>
          <p:cNvSpPr/>
          <p:nvPr userDrawn="1"/>
        </p:nvSpPr>
        <p:spPr>
          <a:xfrm>
            <a:off x="2172057" y="281305"/>
            <a:ext cx="10019943" cy="550800"/>
          </a:xfrm>
          <a:prstGeom prst="rect">
            <a:avLst/>
          </a:prstGeom>
          <a:solidFill>
            <a:srgbClr val="0553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sp>
        <p:nvSpPr>
          <p:cNvPr id="8" name="标题 7"/>
          <p:cNvSpPr>
            <a:spLocks noGrp="1"/>
          </p:cNvSpPr>
          <p:nvPr>
            <p:ph type="title" hasCustomPrompt="1"/>
          </p:nvPr>
        </p:nvSpPr>
        <p:spPr>
          <a:xfrm>
            <a:off x="565785" y="294005"/>
            <a:ext cx="1803400" cy="527050"/>
          </a:xfrm>
        </p:spPr>
        <p:txBody>
          <a:bodyPr/>
          <a:lstStyle>
            <a:lvl1pPr>
              <a:defRPr sz="2800">
                <a:latin typeface="黑体" panose="02010609060101010101" charset="-122"/>
                <a:ea typeface="黑体" panose="02010609060101010101" charset="-122"/>
              </a:defRPr>
            </a:lvl1pPr>
          </a:lstStyle>
          <a:p>
            <a:r>
              <a:rPr lang="zh-CN" altLang="en-US"/>
              <a:t>研究背景</a:t>
            </a:r>
          </a:p>
        </p:txBody>
      </p:sp>
      <p:sp>
        <p:nvSpPr>
          <p:cNvPr id="28" name="文本框 27"/>
          <p:cNvSpPr txBox="1"/>
          <p:nvPr userDrawn="1"/>
        </p:nvSpPr>
        <p:spPr>
          <a:xfrm>
            <a:off x="7515860" y="287655"/>
            <a:ext cx="3375025" cy="551815"/>
          </a:xfrm>
          <a:prstGeom prst="rect">
            <a:avLst/>
          </a:prstGeom>
          <a:noFill/>
        </p:spPr>
        <p:txBody>
          <a:bodyPr wrap="square" lIns="91438" tIns="45719" rIns="91438" bIns="45719" rtlCol="0">
            <a:spAutoFit/>
          </a:bodyPr>
          <a:lstStyle/>
          <a:p>
            <a:pPr algn="r"/>
            <a:r>
              <a:rPr lang="zh-CN" altLang="en-US" sz="1500">
                <a:solidFill>
                  <a:schemeClr val="bg1"/>
                </a:solidFill>
                <a:uFillTx/>
                <a:latin typeface="Arial" panose="020B0604020202020204" pitchFamily="34" charset="0"/>
                <a:ea typeface="黑体" panose="02010609060101010101" charset="-122"/>
                <a:cs typeface="Segoe UI Semilight" panose="020B0402040204020203" pitchFamily="34" charset="0"/>
              </a:rPr>
              <a:t>哈尔滨医科大学 </a:t>
            </a:r>
            <a:endParaRPr lang="en-US" altLang="zh-CN" sz="1500">
              <a:solidFill>
                <a:schemeClr val="bg1"/>
              </a:solidFill>
              <a:uFillTx/>
              <a:latin typeface="Arial" panose="020B0604020202020204" pitchFamily="34" charset="0"/>
              <a:ea typeface="黑体" panose="02010609060101010101" charset="-122"/>
              <a:cs typeface="Segoe UI Semilight" panose="020B0402040204020203" pitchFamily="34" charset="0"/>
            </a:endParaRPr>
          </a:p>
          <a:p>
            <a:pPr algn="r"/>
            <a:r>
              <a:rPr lang="en-US" altLang="zh-CN" sz="1500">
                <a:solidFill>
                  <a:schemeClr val="bg1"/>
                </a:solidFill>
                <a:uFillTx/>
                <a:latin typeface="Arial" panose="020B0604020202020204" pitchFamily="34" charset="0"/>
                <a:ea typeface="黑体" panose="02010609060101010101" charset="-122"/>
                <a:cs typeface="Segoe UI Semilight" panose="020B0402040204020203" pitchFamily="34" charset="0"/>
              </a:rPr>
              <a:t>Harbin Medical University</a:t>
            </a:r>
          </a:p>
        </p:txBody>
      </p:sp>
      <p:pic>
        <p:nvPicPr>
          <p:cNvPr id="29" name="图片 28" descr="哈尔滨医科大学logo (2)"/>
          <p:cNvPicPr>
            <a:picLocks noChangeAspect="1"/>
          </p:cNvPicPr>
          <p:nvPr userDrawn="1">
            <p:custDataLst>
              <p:tags r:id="rId1"/>
            </p:custDataLst>
          </p:nvPr>
        </p:nvPicPr>
        <p:blipFill>
          <a:blip r:embed="rId3"/>
          <a:stretch>
            <a:fillRect/>
          </a:stretch>
        </p:blipFill>
        <p:spPr>
          <a:xfrm>
            <a:off x="10964545" y="0"/>
            <a:ext cx="1227455" cy="1227455"/>
          </a:xfrm>
          <a:prstGeom prst="rect">
            <a:avLst/>
          </a:prstGeom>
        </p:spPr>
      </p:pic>
      <p:sp>
        <p:nvSpPr>
          <p:cNvPr id="10" name="标题 7"/>
          <p:cNvSpPr>
            <a:spLocks noGrp="1"/>
          </p:cNvSpPr>
          <p:nvPr userDrawn="1"/>
        </p:nvSpPr>
        <p:spPr>
          <a:xfrm>
            <a:off x="0" y="304800"/>
            <a:ext cx="572400" cy="550800"/>
          </a:xfrm>
          <a:prstGeom prst="rect">
            <a:avLst/>
          </a:prstGeom>
          <a:solidFill>
            <a:srgbClr val="0553A7"/>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r>
              <a:rPr lang="zh-CN" altLang="en-US">
                <a:solidFill>
                  <a:schemeClr val="bg1"/>
                </a:solidFill>
              </a:rPr>
              <a:t>一</a:t>
            </a:r>
          </a:p>
        </p:txBody>
      </p:sp>
      <p:sp>
        <p:nvSpPr>
          <p:cNvPr id="2" name="文本占位符 1"/>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Arial" panose="020B0604020202020204" pitchFamily="34" charset="0"/>
                <a:ea typeface="黑体" panose="02010609060101010101" charset="-122"/>
              </a:defRPr>
            </a:lvl1pPr>
            <a:lvl2pPr>
              <a:defRPr sz="1800" u="none" strike="noStrike" kern="1200" cap="none" spc="0" normalizeH="0">
                <a:solidFill>
                  <a:schemeClr val="tx1"/>
                </a:solidFill>
                <a:uFillTx/>
                <a:latin typeface="Arial" panose="020B0604020202020204" pitchFamily="34" charset="0"/>
                <a:ea typeface="黑体" panose="02010609060101010101" charset="-122"/>
              </a:defRPr>
            </a:lvl2pPr>
            <a:lvl3pPr>
              <a:defRPr sz="1600" u="none" strike="noStrike" kern="1200" cap="none" spc="0" normalizeH="0">
                <a:solidFill>
                  <a:schemeClr val="tx1"/>
                </a:solidFill>
                <a:uFillTx/>
                <a:latin typeface="Arial" panose="020B0604020202020204" pitchFamily="34" charset="0"/>
                <a:ea typeface="黑体" panose="02010609060101010101" charset="-122"/>
              </a:defRPr>
            </a:lvl3pPr>
            <a:lvl4pPr>
              <a:defRPr sz="1400" u="none" strike="noStrike" kern="1200" cap="none" spc="0" normalizeH="0">
                <a:solidFill>
                  <a:schemeClr val="tx1"/>
                </a:solidFill>
                <a:uFillTx/>
                <a:latin typeface="Arial" panose="020B0604020202020204" pitchFamily="34" charset="0"/>
                <a:ea typeface="黑体" panose="02010609060101010101" charset="-122"/>
              </a:defRPr>
            </a:lvl4pPr>
            <a:lvl5pPr>
              <a:defRPr sz="1400" u="none" strike="noStrike" kern="1200" cap="none" spc="0" normalizeH="0">
                <a:solidFill>
                  <a:schemeClr val="tx1"/>
                </a:solidFill>
                <a:uFillTx/>
                <a:latin typeface="Arial" panose="020B0604020202020204" pitchFamily="34" charset="0"/>
                <a:ea typeface="黑体" panose="02010609060101010101"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5" name="矩形 24"/>
          <p:cNvSpPr/>
          <p:nvPr userDrawn="1"/>
        </p:nvSpPr>
        <p:spPr>
          <a:xfrm>
            <a:off x="2172335" y="281305"/>
            <a:ext cx="8909050" cy="550545"/>
          </a:xfrm>
          <a:prstGeom prst="rect">
            <a:avLst/>
          </a:prstGeom>
          <a:solidFill>
            <a:srgbClr val="821E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900"/>
          </a:p>
        </p:txBody>
      </p:sp>
      <p:sp>
        <p:nvSpPr>
          <p:cNvPr id="8" name="标题 7"/>
          <p:cNvSpPr>
            <a:spLocks noGrp="1"/>
          </p:cNvSpPr>
          <p:nvPr>
            <p:ph type="title" hasCustomPrompt="1"/>
          </p:nvPr>
        </p:nvSpPr>
        <p:spPr>
          <a:xfrm>
            <a:off x="565785" y="294005"/>
            <a:ext cx="1803400" cy="527050"/>
          </a:xfrm>
        </p:spPr>
        <p:txBody>
          <a:bodyPr/>
          <a:lstStyle>
            <a:lvl1pPr>
              <a:defRPr sz="2800">
                <a:latin typeface="黑体" panose="02010609060101010101" charset="-122"/>
                <a:ea typeface="黑体" panose="02010609060101010101" charset="-122"/>
              </a:defRPr>
            </a:lvl1pPr>
          </a:lstStyle>
          <a:p>
            <a:r>
              <a:rPr lang="zh-CN" altLang="en-US"/>
              <a:t>研究背景</a:t>
            </a:r>
          </a:p>
        </p:txBody>
      </p:sp>
      <p:sp>
        <p:nvSpPr>
          <p:cNvPr id="28" name="文本框 27"/>
          <p:cNvSpPr txBox="1"/>
          <p:nvPr userDrawn="1"/>
        </p:nvSpPr>
        <p:spPr>
          <a:xfrm>
            <a:off x="7515860" y="287655"/>
            <a:ext cx="3375025" cy="551815"/>
          </a:xfrm>
          <a:prstGeom prst="rect">
            <a:avLst/>
          </a:prstGeom>
          <a:noFill/>
        </p:spPr>
        <p:txBody>
          <a:bodyPr wrap="square" lIns="91438" tIns="45719" rIns="91438" bIns="45719" rtlCol="0">
            <a:spAutoFit/>
          </a:bodyPr>
          <a:lstStyle/>
          <a:p>
            <a:pPr algn="r"/>
            <a:r>
              <a:rPr lang="zh-CN" altLang="en-US" sz="1500">
                <a:solidFill>
                  <a:schemeClr val="bg1"/>
                </a:solidFill>
                <a:uFillTx/>
                <a:latin typeface="Arial" panose="020B0604020202020204" pitchFamily="34" charset="0"/>
                <a:ea typeface="黑体" panose="02010609060101010101" charset="-122"/>
                <a:cs typeface="Segoe UI Semilight" panose="020B0402040204020203" pitchFamily="34" charset="0"/>
              </a:rPr>
              <a:t>温州医科大学 </a:t>
            </a:r>
            <a:endParaRPr lang="en-US" altLang="zh-CN" sz="1500">
              <a:solidFill>
                <a:schemeClr val="bg1"/>
              </a:solidFill>
              <a:uFillTx/>
              <a:latin typeface="Arial" panose="020B0604020202020204" pitchFamily="34" charset="0"/>
              <a:ea typeface="黑体" panose="02010609060101010101" charset="-122"/>
              <a:cs typeface="Segoe UI Semilight" panose="020B0402040204020203" pitchFamily="34" charset="0"/>
            </a:endParaRPr>
          </a:p>
          <a:p>
            <a:pPr algn="r"/>
            <a:r>
              <a:rPr lang="en-US" altLang="zh-CN" sz="1500">
                <a:solidFill>
                  <a:schemeClr val="bg1"/>
                </a:solidFill>
                <a:uFillTx/>
                <a:latin typeface="Arial" panose="020B0604020202020204" pitchFamily="34" charset="0"/>
                <a:ea typeface="黑体" panose="02010609060101010101" charset="-122"/>
                <a:cs typeface="Segoe UI Semilight" panose="020B0402040204020203" pitchFamily="34" charset="0"/>
              </a:rPr>
              <a:t>Wenzhou Medical University</a:t>
            </a:r>
          </a:p>
        </p:txBody>
      </p:sp>
      <p:pic>
        <p:nvPicPr>
          <p:cNvPr id="9" name="Picture 1"/>
          <p:cNvPicPr>
            <a:picLocks noChangeAspect="1"/>
          </p:cNvPicPr>
          <p:nvPr userDrawn="1"/>
        </p:nvPicPr>
        <p:blipFill>
          <a:blip r:embed="rId2" cstate="print"/>
          <a:stretch>
            <a:fillRect/>
          </a:stretch>
        </p:blipFill>
        <p:spPr>
          <a:xfrm>
            <a:off x="11202764" y="113665"/>
            <a:ext cx="900000" cy="900000"/>
          </a:xfrm>
          <a:prstGeom prst="rect">
            <a:avLst/>
          </a:prstGeom>
        </p:spPr>
      </p:pic>
      <p:sp>
        <p:nvSpPr>
          <p:cNvPr id="11" name="标题 7"/>
          <p:cNvSpPr>
            <a:spLocks noGrp="1"/>
          </p:cNvSpPr>
          <p:nvPr userDrawn="1"/>
        </p:nvSpPr>
        <p:spPr>
          <a:xfrm>
            <a:off x="0" y="280800"/>
            <a:ext cx="572400" cy="550800"/>
          </a:xfrm>
          <a:prstGeom prst="rect">
            <a:avLst/>
          </a:prstGeom>
          <a:solidFill>
            <a:srgbClr val="821E36"/>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endParaRPr lang="zh-CN" altLang="en-US">
              <a:solidFill>
                <a:schemeClr val="bg1"/>
              </a:solidFill>
            </a:endParaRPr>
          </a:p>
        </p:txBody>
      </p:sp>
      <p:sp>
        <p:nvSpPr>
          <p:cNvPr id="2" name="文本占位符 1"/>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Arial" panose="020B0604020202020204" pitchFamily="34" charset="0"/>
                <a:ea typeface="黑体" panose="02010609060101010101" charset="-122"/>
              </a:defRPr>
            </a:lvl1pPr>
            <a:lvl2pPr>
              <a:defRPr sz="1800" u="none" strike="noStrike" kern="1200" cap="none" spc="0" normalizeH="0">
                <a:solidFill>
                  <a:schemeClr val="tx1"/>
                </a:solidFill>
                <a:uFillTx/>
                <a:latin typeface="Arial" panose="020B0604020202020204" pitchFamily="34" charset="0"/>
                <a:ea typeface="黑体" panose="02010609060101010101" charset="-122"/>
              </a:defRPr>
            </a:lvl2pPr>
            <a:lvl3pPr>
              <a:defRPr sz="1600" u="none" strike="noStrike" kern="1200" cap="none" spc="0" normalizeH="0">
                <a:solidFill>
                  <a:schemeClr val="tx1"/>
                </a:solidFill>
                <a:uFillTx/>
                <a:latin typeface="Arial" panose="020B0604020202020204" pitchFamily="34" charset="0"/>
                <a:ea typeface="黑体" panose="02010609060101010101" charset="-122"/>
              </a:defRPr>
            </a:lvl3pPr>
            <a:lvl4pPr>
              <a:defRPr sz="1400" u="none" strike="noStrike" kern="1200" cap="none" spc="0" normalizeH="0">
                <a:solidFill>
                  <a:schemeClr val="tx1"/>
                </a:solidFill>
                <a:uFillTx/>
                <a:latin typeface="Arial" panose="020B0604020202020204" pitchFamily="34" charset="0"/>
                <a:ea typeface="黑体" panose="02010609060101010101" charset="-122"/>
              </a:defRPr>
            </a:lvl4pPr>
            <a:lvl5pPr>
              <a:defRPr sz="1400" u="none" strike="noStrike" kern="1200" cap="none" spc="0" normalizeH="0">
                <a:solidFill>
                  <a:schemeClr val="tx1"/>
                </a:solidFill>
                <a:uFillTx/>
                <a:latin typeface="Arial" panose="020B0604020202020204" pitchFamily="34" charset="0"/>
                <a:ea typeface="黑体" panose="02010609060101010101"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8" name="标题 7"/>
          <p:cNvSpPr>
            <a:spLocks noGrp="1"/>
          </p:cNvSpPr>
          <p:nvPr>
            <p:ph type="title" hasCustomPrompt="1"/>
          </p:nvPr>
        </p:nvSpPr>
        <p:spPr>
          <a:xfrm>
            <a:off x="705485" y="294005"/>
            <a:ext cx="9994265" cy="527050"/>
          </a:xfrm>
        </p:spPr>
        <p:txBody>
          <a:bodyPr>
            <a:noAutofit/>
          </a:bodyPr>
          <a:lstStyle>
            <a:lvl1pPr>
              <a:defRPr sz="2800" b="1">
                <a:latin typeface="微软雅黑" panose="020B0503020204020204" charset="-122"/>
                <a:ea typeface="微软雅黑" panose="020B0503020204020204" charset="-122"/>
              </a:defRPr>
            </a:lvl1pPr>
          </a:lstStyle>
          <a:p>
            <a:endParaRPr lang="zh-CN" altLang="en-US"/>
          </a:p>
        </p:txBody>
      </p:sp>
      <p:pic>
        <p:nvPicPr>
          <p:cNvPr id="9" name="Picture 1"/>
          <p:cNvPicPr>
            <a:picLocks noChangeAspect="1"/>
          </p:cNvPicPr>
          <p:nvPr userDrawn="1"/>
        </p:nvPicPr>
        <p:blipFill>
          <a:blip r:embed="rId2" cstate="print"/>
          <a:stretch>
            <a:fillRect/>
          </a:stretch>
        </p:blipFill>
        <p:spPr>
          <a:xfrm>
            <a:off x="11202764" y="113665"/>
            <a:ext cx="900000" cy="900000"/>
          </a:xfrm>
          <a:prstGeom prst="rect">
            <a:avLst/>
          </a:prstGeom>
        </p:spPr>
      </p:pic>
      <p:sp>
        <p:nvSpPr>
          <p:cNvPr id="11" name="标题 7"/>
          <p:cNvSpPr>
            <a:spLocks noGrp="1"/>
          </p:cNvSpPr>
          <p:nvPr userDrawn="1"/>
        </p:nvSpPr>
        <p:spPr>
          <a:xfrm>
            <a:off x="0" y="280800"/>
            <a:ext cx="572400" cy="550800"/>
          </a:xfrm>
          <a:prstGeom prst="rect">
            <a:avLst/>
          </a:prstGeom>
          <a:solidFill>
            <a:srgbClr val="821E36"/>
          </a:solidFill>
        </p:spPr>
        <p:txBody>
          <a:bodyPr vert="horz" lIns="91440" tIns="45720" rIns="91440" bIns="45720" rtlCol="0" anchor="ctr">
            <a:normAutofit/>
          </a:bodyPr>
          <a:lstStyle>
            <a:lvl1pPr>
              <a:defRPr sz="2800">
                <a:latin typeface="黑体" panose="02010609060101010101" charset="-122"/>
                <a:ea typeface="黑体" panose="02010609060101010101" charset="-122"/>
              </a:defRPr>
            </a:lvl1pPr>
          </a:lstStyle>
          <a:p>
            <a:pPr algn="ctr"/>
            <a:endParaRPr lang="zh-CN" altLang="en-US">
              <a:solidFill>
                <a:schemeClr val="bg1"/>
              </a:solidFill>
            </a:endParaRPr>
          </a:p>
        </p:txBody>
      </p:sp>
      <p:sp>
        <p:nvSpPr>
          <p:cNvPr id="2" name="文本占位符 1"/>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lvl1pPr>
              <a:defRPr sz="2000" u="none" strike="noStrike" kern="1200" cap="none" spc="0" normalizeH="0">
                <a:solidFill>
                  <a:schemeClr val="tx1"/>
                </a:solidFill>
                <a:uFillTx/>
                <a:latin typeface="微软雅黑" panose="020B0503020204020204" charset="-122"/>
                <a:ea typeface="微软雅黑" panose="020B0503020204020204" charset="-122"/>
              </a:defRPr>
            </a:lvl1pPr>
            <a:lvl2pPr>
              <a:defRPr sz="1800" u="none" strike="noStrike" kern="1200" cap="none" spc="0" normalizeH="0">
                <a:solidFill>
                  <a:schemeClr val="tx1"/>
                </a:solidFill>
                <a:uFillTx/>
                <a:latin typeface="微软雅黑" panose="020B0503020204020204" charset="-122"/>
                <a:ea typeface="微软雅黑" panose="020B0503020204020204" charset="-122"/>
              </a:defRPr>
            </a:lvl2pPr>
            <a:lvl3pPr>
              <a:defRPr sz="1600" u="none" strike="noStrike" kern="1200" cap="none" spc="0" normalizeH="0">
                <a:solidFill>
                  <a:schemeClr val="tx1"/>
                </a:solidFill>
                <a:uFillTx/>
                <a:latin typeface="微软雅黑" panose="020B0503020204020204" charset="-122"/>
                <a:ea typeface="微软雅黑" panose="020B0503020204020204" charset="-122"/>
              </a:defRPr>
            </a:lvl3pPr>
            <a:lvl4pPr>
              <a:defRPr sz="1400" u="none" strike="noStrike" kern="1200" cap="none" spc="0" normalizeH="0">
                <a:solidFill>
                  <a:schemeClr val="tx1"/>
                </a:solidFill>
                <a:uFillTx/>
                <a:latin typeface="微软雅黑" panose="020B0503020204020204" charset="-122"/>
                <a:ea typeface="微软雅黑" panose="020B0503020204020204" charset="-122"/>
              </a:defRPr>
            </a:lvl4pPr>
            <a:lvl5pPr>
              <a:defRPr sz="1400" u="none" strike="noStrike" kern="1200" cap="none" spc="0" normalizeH="0">
                <a:solidFill>
                  <a:schemeClr val="tx1"/>
                </a:solidFill>
                <a:uFillTx/>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3" name="直接连接符 2"/>
          <p:cNvCxnSpPr/>
          <p:nvPr/>
        </p:nvCxnSpPr>
        <p:spPr>
          <a:xfrm>
            <a:off x="-19685" y="1065530"/>
            <a:ext cx="12245975" cy="33020"/>
          </a:xfrm>
          <a:prstGeom prst="line">
            <a:avLst/>
          </a:prstGeom>
          <a:ln w="28575" cmpd="sng">
            <a:solidFill>
              <a:srgbClr val="821E36"/>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7"/>
          <p:cNvSpPr>
            <a:spLocks noGrp="1"/>
          </p:cNvSpPr>
          <p:nvPr/>
        </p:nvSpPr>
        <p:spPr>
          <a:xfrm>
            <a:off x="1433195" y="1523365"/>
            <a:ext cx="10053955" cy="9918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u="none" strike="noStrike" kern="1200" cap="none" spc="0" normalizeH="0">
                <a:solidFill>
                  <a:schemeClr val="tx1"/>
                </a:solidFill>
                <a:uFillTx/>
                <a:latin typeface="Arial" panose="020B0604020202020204" pitchFamily="34" charset="0"/>
                <a:ea typeface="黑体" panose="02010609060101010101" charset="-122"/>
                <a:cs typeface="+mj-cs"/>
              </a:defRPr>
            </a:lvl1pPr>
          </a:lstStyle>
          <a:p>
            <a:endParaRPr lang="zh-CN" altLang="en-US" sz="4800">
              <a:solidFill>
                <a:schemeClr val="tx1"/>
              </a:solidFill>
              <a:uFillTx/>
              <a:ea typeface="黑体" panose="02010609060101010101" charset="-122"/>
            </a:endParaRPr>
          </a:p>
        </p:txBody>
      </p:sp>
      <p:sp>
        <p:nvSpPr>
          <p:cNvPr id="5" name="文本框 4"/>
          <p:cNvSpPr txBox="1"/>
          <p:nvPr/>
        </p:nvSpPr>
        <p:spPr>
          <a:xfrm>
            <a:off x="5422265" y="5397500"/>
            <a:ext cx="1249680" cy="521970"/>
          </a:xfrm>
          <a:prstGeom prst="rect">
            <a:avLst/>
          </a:prstGeom>
          <a:noFill/>
        </p:spPr>
        <p:txBody>
          <a:bodyPr wrap="none" rtlCol="0">
            <a:spAutoFit/>
          </a:bodyPr>
          <a:lstStyle/>
          <a:p>
            <a:r>
              <a:rPr lang="zh-CN" altLang="en-US" sz="2800">
                <a:solidFill>
                  <a:schemeClr val="tx1"/>
                </a:solidFill>
                <a:uFillTx/>
                <a:latin typeface="微软雅黑" panose="020B0503020204020204" charset="-122"/>
                <a:ea typeface="微软雅黑" panose="020B0503020204020204" charset="-122"/>
              </a:rPr>
              <a:t>王心宇</a:t>
            </a:r>
          </a:p>
        </p:txBody>
      </p:sp>
      <p:sp>
        <p:nvSpPr>
          <p:cNvPr id="4" name="文本框 3"/>
          <p:cNvSpPr txBox="1"/>
          <p:nvPr/>
        </p:nvSpPr>
        <p:spPr>
          <a:xfrm>
            <a:off x="3764915" y="6088380"/>
            <a:ext cx="5043170" cy="521970"/>
          </a:xfrm>
          <a:prstGeom prst="rect">
            <a:avLst/>
          </a:prstGeom>
          <a:noFill/>
        </p:spPr>
        <p:txBody>
          <a:bodyPr wrap="none" rtlCol="0">
            <a:spAutoFit/>
          </a:bodyPr>
          <a:lstStyle/>
          <a:p>
            <a:r>
              <a:rPr lang="zh-CN" altLang="en-US" sz="2800">
                <a:solidFill>
                  <a:schemeClr val="tx1"/>
                </a:solidFill>
                <a:uFillTx/>
                <a:latin typeface="微软雅黑" panose="020B0503020204020204" charset="-122"/>
                <a:ea typeface="微软雅黑" panose="020B0503020204020204" charset="-122"/>
              </a:rPr>
              <a:t>眼视光学院</a:t>
            </a:r>
            <a:r>
              <a:rPr lang="en-US" altLang="zh-CN" sz="2800">
                <a:solidFill>
                  <a:schemeClr val="tx1"/>
                </a:solidFill>
                <a:uFillTx/>
                <a:latin typeface="微软雅黑" panose="020B0503020204020204" charset="-122"/>
                <a:ea typeface="微软雅黑" panose="020B0503020204020204" charset="-122"/>
              </a:rPr>
              <a:t>(</a:t>
            </a:r>
            <a:r>
              <a:rPr lang="zh-CN" altLang="en-US" sz="2800">
                <a:solidFill>
                  <a:schemeClr val="tx1"/>
                </a:solidFill>
                <a:uFillTx/>
                <a:latin typeface="微软雅黑" panose="020B0503020204020204" charset="-122"/>
                <a:ea typeface="微软雅黑" panose="020B0503020204020204" charset="-122"/>
              </a:rPr>
              <a:t>生物医学工程学院</a:t>
            </a:r>
            <a:r>
              <a:rPr lang="en-US" altLang="zh-CN" sz="2800">
                <a:solidFill>
                  <a:schemeClr val="tx1"/>
                </a:solidFill>
                <a:uFillTx/>
                <a:latin typeface="微软雅黑" panose="020B0503020204020204" charset="-122"/>
                <a:ea typeface="微软雅黑" panose="020B0503020204020204" charset="-122"/>
              </a:rPr>
              <a:t>)</a:t>
            </a:r>
          </a:p>
        </p:txBody>
      </p:sp>
      <p:sp>
        <p:nvSpPr>
          <p:cNvPr id="8" name="标题 7"/>
          <p:cNvSpPr>
            <a:spLocks noGrp="1"/>
          </p:cNvSpPr>
          <p:nvPr>
            <p:ph type="title"/>
          </p:nvPr>
        </p:nvSpPr>
        <p:spPr>
          <a:xfrm>
            <a:off x="1166495" y="2834640"/>
            <a:ext cx="10053955" cy="991870"/>
          </a:xfrm>
        </p:spPr>
        <p:txBody>
          <a:bodyPr>
            <a:normAutofit/>
          </a:bodyPr>
          <a:lstStyle/>
          <a:p>
            <a:r>
              <a:rPr lang="zh-CN" altLang="en-US" b="1">
                <a:latin typeface="微软雅黑" panose="020B0503020204020204" charset="-122"/>
                <a:ea typeface="微软雅黑" panose="020B0503020204020204" charset="-122"/>
              </a:rPr>
              <a:t>生物医学编程技术</a:t>
            </a:r>
          </a:p>
        </p:txBody>
      </p:sp>
      <p:sp>
        <p:nvSpPr>
          <p:cNvPr id="9" name="副标题 8"/>
          <p:cNvSpPr>
            <a:spLocks noGrp="1"/>
          </p:cNvSpPr>
          <p:nvPr>
            <p:ph type="subTitle" idx="4294967295"/>
          </p:nvPr>
        </p:nvSpPr>
        <p:spPr>
          <a:xfrm>
            <a:off x="3175635" y="4138930"/>
            <a:ext cx="5968365" cy="739140"/>
          </a:xfrm>
        </p:spPr>
        <p:txBody>
          <a:bodyPr>
            <a:normAutofit/>
          </a:bodyPr>
          <a:lstStyle/>
          <a:p>
            <a:pPr marL="0" indent="0" algn="ctr">
              <a:buNone/>
            </a:pPr>
            <a:r>
              <a:rPr lang="zh-CN" altLang="en-US" sz="3200">
                <a:latin typeface="微软雅黑" panose="020B0503020204020204" charset="-122"/>
                <a:ea typeface="微软雅黑" panose="020B0503020204020204" charset="-122"/>
                <a:cs typeface="微软雅黑" panose="020B0503020204020204" charset="-122"/>
              </a:rPr>
              <a:t>第五章    </a:t>
            </a:r>
            <a:r>
              <a:rPr lang="en-US" altLang="zh-CN" sz="3200">
                <a:latin typeface="微软雅黑" panose="020B0503020204020204" charset="-122"/>
                <a:ea typeface="微软雅黑" panose="020B0503020204020204" charset="-122"/>
                <a:cs typeface="微软雅黑" panose="020B0503020204020204" charset="-122"/>
              </a:rPr>
              <a:t>Python</a:t>
            </a:r>
            <a:r>
              <a:rPr lang="zh-CN" altLang="en-US" sz="3200">
                <a:latin typeface="微软雅黑" panose="020B0503020204020204" charset="-122"/>
                <a:ea typeface="微软雅黑" panose="020B0503020204020204" charset="-122"/>
                <a:cs typeface="微软雅黑" panose="020B0503020204020204" charset="-122"/>
              </a:rPr>
              <a:t>其他常见应用</a:t>
            </a:r>
            <a:endParaRPr lang="en-US" altLang="zh-CN" sz="32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正则表达式</a:t>
            </a:r>
            <a:r>
              <a:rPr lang="en-US" altLang="zh-CN">
                <a:sym typeface="+mn-ea"/>
              </a:rPr>
              <a:t> - </a:t>
            </a:r>
            <a:r>
              <a:rPr lang="zh-CN" altLang="en-US">
                <a:sym typeface="+mn-ea"/>
              </a:rPr>
              <a:t>常见符号含义</a:t>
            </a:r>
          </a:p>
        </p:txBody>
      </p:sp>
      <p:sp>
        <p:nvSpPr>
          <p:cNvPr id="3" name="文本占位符 2"/>
          <p:cNvSpPr>
            <a:spLocks noGrp="1"/>
          </p:cNvSpPr>
          <p:nvPr>
            <p:ph type="body" idx="1"/>
          </p:nvPr>
        </p:nvSpPr>
        <p:spPr>
          <a:xfrm>
            <a:off x="838200" y="1566545"/>
            <a:ext cx="10515600" cy="5049520"/>
          </a:xfrm>
        </p:spPr>
        <p:txBody>
          <a:bodyPr>
            <a:normAutofit fontScale="90000"/>
          </a:bodyPr>
          <a:lstStyle/>
          <a:p>
            <a:pPr fontAlgn="auto">
              <a:lnSpc>
                <a:spcPct val="150000"/>
              </a:lnSpc>
              <a:spcBef>
                <a:spcPts val="1400"/>
              </a:spcBef>
            </a:pPr>
            <a:r>
              <a:rPr lang="en-US" altLang="zh-CN" sz="2400" b="1"/>
              <a:t>[]</a:t>
            </a:r>
            <a:r>
              <a:rPr lang="en-US" altLang="zh-CN" sz="2400"/>
              <a:t> </a:t>
            </a:r>
            <a:r>
              <a:rPr lang="zh-CN" altLang="en-US" sz="2400"/>
              <a:t>：中括号任意字符出现，即算匹配。常用</a:t>
            </a:r>
            <a:r>
              <a:rPr lang="en-US" altLang="zh-CN" sz="2400"/>
              <a:t>[a-z]</a:t>
            </a:r>
            <a:r>
              <a:rPr lang="zh-CN" altLang="en-US" sz="2400"/>
              <a:t>匹配字母，</a:t>
            </a:r>
            <a:r>
              <a:rPr lang="en-US" altLang="zh-CN" sz="2400"/>
              <a:t>[0-9]</a:t>
            </a:r>
            <a:r>
              <a:rPr lang="zh-CN" altLang="en-US" sz="2400"/>
              <a:t>匹配整数</a:t>
            </a:r>
          </a:p>
          <a:p>
            <a:pPr fontAlgn="auto">
              <a:lnSpc>
                <a:spcPct val="150000"/>
              </a:lnSpc>
              <a:spcBef>
                <a:spcPts val="1400"/>
              </a:spcBef>
            </a:pPr>
            <a:r>
              <a:rPr lang="en-US" altLang="zh-CN" sz="2400" b="1"/>
              <a:t>^</a:t>
            </a:r>
            <a:r>
              <a:rPr lang="zh-CN" altLang="en-US" sz="2400"/>
              <a:t>：行首批配，</a:t>
            </a:r>
            <a:r>
              <a:rPr lang="en-US" altLang="zh-CN" sz="2400"/>
              <a:t>$</a:t>
            </a:r>
            <a:r>
              <a:rPr lang="zh-CN" altLang="en-US" sz="2400"/>
              <a:t>：行末匹配</a:t>
            </a:r>
            <a:endParaRPr lang="en-US" altLang="zh-CN" sz="2400"/>
          </a:p>
          <a:p>
            <a:pPr fontAlgn="auto">
              <a:lnSpc>
                <a:spcPct val="150000"/>
              </a:lnSpc>
              <a:spcBef>
                <a:spcPts val="1400"/>
              </a:spcBef>
            </a:pPr>
            <a:r>
              <a:rPr lang="en-US" altLang="zh-CN" sz="2400" b="1"/>
              <a:t>.</a:t>
            </a:r>
            <a:r>
              <a:rPr lang="zh-CN" altLang="en-US" sz="2400"/>
              <a:t>：通配符，匹配除转义字符外的字符。</a:t>
            </a:r>
          </a:p>
          <a:p>
            <a:pPr fontAlgn="auto">
              <a:lnSpc>
                <a:spcPct val="150000"/>
              </a:lnSpc>
              <a:spcBef>
                <a:spcPts val="1400"/>
              </a:spcBef>
            </a:pPr>
            <a:r>
              <a:rPr lang="en-US" altLang="zh-CN" sz="2400" b="1"/>
              <a:t>*,+,?</a:t>
            </a:r>
            <a:r>
              <a:rPr lang="zh-CN" altLang="en-US" sz="2400"/>
              <a:t>：匹配次数。</a:t>
            </a:r>
            <a:r>
              <a:rPr lang="en-US" altLang="zh-CN" sz="2400"/>
              <a:t>*</a:t>
            </a:r>
            <a:r>
              <a:rPr lang="zh-CN" altLang="en-US" sz="2400"/>
              <a:t>表示匹配零次或多次，</a:t>
            </a:r>
            <a:r>
              <a:rPr lang="en-US" altLang="zh-CN" sz="2400"/>
              <a:t>+</a:t>
            </a:r>
            <a:r>
              <a:rPr lang="zh-CN" altLang="en-US" sz="2400"/>
              <a:t>表示匹配一次或多次，</a:t>
            </a:r>
            <a:r>
              <a:rPr lang="en-US" altLang="zh-CN" sz="2400"/>
              <a:t>?</a:t>
            </a:r>
            <a:r>
              <a:rPr lang="zh-CN" altLang="en-US" sz="2400"/>
              <a:t>匹配</a:t>
            </a:r>
            <a:r>
              <a:rPr lang="en-US" altLang="zh-CN" sz="2400"/>
              <a:t>0</a:t>
            </a:r>
            <a:r>
              <a:rPr lang="zh-CN" altLang="en-US" sz="2400"/>
              <a:t>次或</a:t>
            </a:r>
            <a:r>
              <a:rPr lang="en-US" altLang="zh-CN" sz="2400"/>
              <a:t>1</a:t>
            </a:r>
            <a:r>
              <a:rPr lang="zh-CN" altLang="en-US" sz="2400"/>
              <a:t>次。</a:t>
            </a:r>
          </a:p>
          <a:p>
            <a:pPr lvl="1" fontAlgn="auto">
              <a:lnSpc>
                <a:spcPct val="150000"/>
              </a:lnSpc>
            </a:pPr>
            <a:r>
              <a:rPr lang="zh-CN" altLang="en-US" sz="2160"/>
              <a:t>贪婪模式</a:t>
            </a:r>
            <a:r>
              <a:rPr lang="en-US" altLang="zh-CN" sz="2160"/>
              <a:t>(*</a:t>
            </a:r>
            <a:r>
              <a:rPr lang="zh-CN" altLang="en-US" sz="2160"/>
              <a:t>，</a:t>
            </a:r>
            <a:r>
              <a:rPr lang="en-US" altLang="zh-CN" sz="2160"/>
              <a:t>+)</a:t>
            </a:r>
            <a:r>
              <a:rPr lang="zh-CN" altLang="en-US" sz="2160"/>
              <a:t>：尽可能多地匹配；非贪婪模式</a:t>
            </a:r>
            <a:r>
              <a:rPr lang="en-US" altLang="zh-CN" sz="2160"/>
              <a:t>(?)</a:t>
            </a:r>
            <a:r>
              <a:rPr lang="zh-CN" altLang="en-US" sz="2160"/>
              <a:t>：只匹配一次。</a:t>
            </a:r>
          </a:p>
          <a:p>
            <a:pPr fontAlgn="auto">
              <a:lnSpc>
                <a:spcPct val="150000"/>
              </a:lnSpc>
            </a:pPr>
            <a:r>
              <a:rPr lang="zh-CN" altLang="en-US" sz="2400"/>
              <a:t>这些规则，使得在数据处理、解读网页时很实用</a:t>
            </a:r>
            <a:r>
              <a:rPr lang="en-US" altLang="zh-CN" sz="2400"/>
              <a:t> —— </a:t>
            </a:r>
            <a:r>
              <a:rPr lang="zh-CN" altLang="en-US" sz="2400"/>
              <a:t>可以灵活地提取任何想要的字符。</a:t>
            </a:r>
            <a:endParaRPr lang="en-US" altLang="zh-CN" sz="2400"/>
          </a:p>
        </p:txBody>
      </p:sp>
      <p:sp>
        <p:nvSpPr>
          <p:cNvPr id="4" name="文本框 3"/>
          <p:cNvSpPr txBox="1"/>
          <p:nvPr/>
        </p:nvSpPr>
        <p:spPr>
          <a:xfrm>
            <a:off x="9446895" y="5815330"/>
            <a:ext cx="1470025" cy="460375"/>
          </a:xfrm>
          <a:prstGeom prst="rect">
            <a:avLst/>
          </a:prstGeom>
          <a:noFill/>
        </p:spPr>
        <p:txBody>
          <a:bodyPr wrap="none" rtlCol="0">
            <a:spAutoFit/>
          </a:bodyPr>
          <a:lstStyle/>
          <a:p>
            <a:r>
              <a:rPr lang="zh-CN" altLang="en-US" sz="2400">
                <a:solidFill>
                  <a:schemeClr val="tx1"/>
                </a:solidFill>
                <a:uFillTx/>
                <a:latin typeface="Arial" panose="020B0604020202020204" pitchFamily="34" charset="0"/>
                <a:ea typeface="微软雅黑" panose="020B0503020204020204" charset="-122"/>
              </a:rPr>
              <a:t>教材</a:t>
            </a:r>
            <a:r>
              <a:rPr lang="en-US" altLang="zh-CN" sz="2400">
                <a:solidFill>
                  <a:schemeClr val="tx1"/>
                </a:solidFill>
                <a:uFillTx/>
                <a:latin typeface="Arial" panose="020B0604020202020204" pitchFamily="34" charset="0"/>
                <a:ea typeface="微软雅黑" panose="020B0503020204020204" charset="-122"/>
              </a:rPr>
              <a:t>9.3.4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正则表达式</a:t>
            </a:r>
          </a:p>
        </p:txBody>
      </p:sp>
      <p:sp>
        <p:nvSpPr>
          <p:cNvPr id="5" name="文本框 4"/>
          <p:cNvSpPr txBox="1"/>
          <p:nvPr/>
        </p:nvSpPr>
        <p:spPr>
          <a:xfrm>
            <a:off x="827405" y="1319530"/>
            <a:ext cx="9750425" cy="737235"/>
          </a:xfrm>
          <a:prstGeom prst="rect">
            <a:avLst/>
          </a:prstGeom>
          <a:noFill/>
        </p:spPr>
        <p:txBody>
          <a:bodyPr wrap="square" rtlCol="0" anchor="t">
            <a:spAutoFit/>
          </a:bodyPr>
          <a:lstStyle/>
          <a:p>
            <a:r>
              <a:rPr lang="zh-CN" altLang="en-US" sz="2400">
                <a:solidFill>
                  <a:schemeClr val="tx1"/>
                </a:solidFill>
                <a:uFillTx/>
                <a:latin typeface="Arial" panose="020B0604020202020204" pitchFamily="34" charset="0"/>
                <a:ea typeface="微软雅黑" panose="020B0503020204020204" charset="-122"/>
              </a:rPr>
              <a:t>一个肿瘤数据信息的实例：</a:t>
            </a:r>
            <a:endParaRPr lang="en-US" altLang="zh-CN" sz="2400">
              <a:solidFill>
                <a:schemeClr val="tx1"/>
              </a:solidFill>
              <a:uFillTx/>
              <a:latin typeface="Arial" panose="020B0604020202020204" pitchFamily="34" charset="0"/>
              <a:ea typeface="微软雅黑" panose="020B0503020204020204" charset="-122"/>
            </a:endParaRPr>
          </a:p>
          <a:p>
            <a:r>
              <a:rPr lang="en-US" altLang="zh-CN">
                <a:solidFill>
                  <a:schemeClr val="tx1"/>
                </a:solidFill>
                <a:uFillTx/>
                <a:latin typeface="Arial" panose="020B0604020202020204" pitchFamily="34" charset="0"/>
                <a:ea typeface="微软雅黑" panose="020B0503020204020204" charset="-122"/>
              </a:rPr>
              <a:t>https://www.ncbi.nlm.nih.gov/geo/query/acc.cgi?acc=GSM3444552</a:t>
            </a:r>
          </a:p>
        </p:txBody>
      </p:sp>
      <p:pic>
        <p:nvPicPr>
          <p:cNvPr id="6" name="图片 5"/>
          <p:cNvPicPr>
            <a:picLocks noChangeAspect="1"/>
          </p:cNvPicPr>
          <p:nvPr/>
        </p:nvPicPr>
        <p:blipFill>
          <a:blip r:embed="rId2"/>
          <a:stretch>
            <a:fillRect/>
          </a:stretch>
        </p:blipFill>
        <p:spPr>
          <a:xfrm>
            <a:off x="922655" y="2259330"/>
            <a:ext cx="6350000" cy="4195445"/>
          </a:xfrm>
          <a:prstGeom prst="rect">
            <a:avLst/>
          </a:prstGeom>
        </p:spPr>
      </p:pic>
      <p:pic>
        <p:nvPicPr>
          <p:cNvPr id="7" name="图片 6"/>
          <p:cNvPicPr>
            <a:picLocks noChangeAspect="1"/>
          </p:cNvPicPr>
          <p:nvPr/>
        </p:nvPicPr>
        <p:blipFill>
          <a:blip r:embed="rId3"/>
          <a:stretch>
            <a:fillRect/>
          </a:stretch>
        </p:blipFill>
        <p:spPr>
          <a:xfrm>
            <a:off x="5022850" y="2728595"/>
            <a:ext cx="7038975" cy="1933575"/>
          </a:xfrm>
          <a:prstGeom prst="rect">
            <a:avLst/>
          </a:prstGeom>
        </p:spPr>
      </p:pic>
      <p:sp>
        <p:nvSpPr>
          <p:cNvPr id="9" name="文本框 8"/>
          <p:cNvSpPr txBox="1"/>
          <p:nvPr/>
        </p:nvSpPr>
        <p:spPr>
          <a:xfrm>
            <a:off x="5215890" y="5175250"/>
            <a:ext cx="6652260" cy="460375"/>
          </a:xfrm>
          <a:prstGeom prst="rect">
            <a:avLst/>
          </a:prstGeom>
          <a:noFill/>
        </p:spPr>
        <p:txBody>
          <a:bodyPr wrap="square" rtlCol="0" anchor="t">
            <a:spAutoFit/>
          </a:bodyPr>
          <a:lstStyle/>
          <a:p>
            <a:r>
              <a:rPr lang="en-US" altLang="zh-CN" sz="2400">
                <a:solidFill>
                  <a:schemeClr val="tx1"/>
                </a:solidFill>
                <a:uFillTx/>
                <a:latin typeface="Arial" panose="020B0604020202020204" pitchFamily="34" charset="0"/>
                <a:ea typeface="微软雅黑" panose="020B0503020204020204" charset="-122"/>
              </a:rPr>
              <a:t>"subtype</a:t>
            </a:r>
            <a:r>
              <a:rPr lang="en-US" altLang="zh-CN" sz="2400">
                <a:solidFill>
                  <a:srgbClr val="C00000"/>
                </a:solidFill>
                <a:uFillTx/>
                <a:latin typeface="Arial" panose="020B0604020202020204" pitchFamily="34" charset="0"/>
                <a:ea typeface="微软雅黑" panose="020B0503020204020204" charset="-122"/>
              </a:rPr>
              <a:t>: </a:t>
            </a:r>
            <a:r>
              <a:rPr lang="en-US" altLang="zh-CN" sz="2400">
                <a:solidFill>
                  <a:schemeClr val="tx1"/>
                </a:solidFill>
                <a:uFillTx/>
                <a:latin typeface="Arial" panose="020B0604020202020204" pitchFamily="34" charset="0"/>
                <a:ea typeface="微软雅黑" panose="020B0503020204020204" charset="-122"/>
              </a:rPr>
              <a:t>RTK_I</a:t>
            </a:r>
            <a:r>
              <a:rPr lang="en-US" altLang="zh-CN" sz="2400">
                <a:solidFill>
                  <a:srgbClr val="C00000"/>
                </a:solidFill>
                <a:uFillTx/>
                <a:latin typeface="Arial" panose="020B0604020202020204" pitchFamily="34" charset="0"/>
                <a:ea typeface="微软雅黑" panose="020B0503020204020204" charset="-122"/>
              </a:rPr>
              <a:t>\n</a:t>
            </a:r>
            <a:r>
              <a:rPr lang="en-US" altLang="zh-CN" sz="2400">
                <a:solidFill>
                  <a:schemeClr val="tx1"/>
                </a:solidFill>
                <a:uFillTx/>
                <a:latin typeface="Arial" panose="020B0604020202020204" pitchFamily="34" charset="0"/>
                <a:ea typeface="微软雅黑" panose="020B0503020204020204" charset="-122"/>
              </a:rPr>
              <a:t>gender</a:t>
            </a:r>
            <a:r>
              <a:rPr lang="en-US" altLang="zh-CN" sz="2400">
                <a:solidFill>
                  <a:srgbClr val="C00000"/>
                </a:solidFill>
                <a:uFillTx/>
                <a:latin typeface="Arial" panose="020B0604020202020204" pitchFamily="34" charset="0"/>
                <a:ea typeface="微软雅黑" panose="020B0503020204020204" charset="-122"/>
              </a:rPr>
              <a:t>: </a:t>
            </a:r>
            <a:r>
              <a:rPr lang="en-US" altLang="zh-CN" sz="2400">
                <a:solidFill>
                  <a:schemeClr val="tx1"/>
                </a:solidFill>
                <a:uFillTx/>
                <a:latin typeface="Arial" panose="020B0604020202020204" pitchFamily="34" charset="0"/>
                <a:ea typeface="微软雅黑" panose="020B0503020204020204" charset="-122"/>
              </a:rPr>
              <a:t>female</a:t>
            </a:r>
            <a:r>
              <a:rPr lang="en-US" altLang="zh-CN" sz="2400">
                <a:solidFill>
                  <a:srgbClr val="C00000"/>
                </a:solidFill>
                <a:uFillTx/>
                <a:latin typeface="Arial" panose="020B0604020202020204" pitchFamily="34" charset="0"/>
                <a:ea typeface="微软雅黑" panose="020B0503020204020204" charset="-122"/>
              </a:rPr>
              <a:t>\n</a:t>
            </a:r>
            <a:r>
              <a:rPr lang="en-US" altLang="zh-CN" sz="2400">
                <a:solidFill>
                  <a:schemeClr val="tx1"/>
                </a:solidFill>
                <a:uFillTx/>
                <a:latin typeface="Arial" panose="020B0604020202020204" pitchFamily="34" charset="0"/>
                <a:ea typeface="微软雅黑" panose="020B0503020204020204" charset="-122"/>
              </a:rPr>
              <a:t>age</a:t>
            </a:r>
            <a:r>
              <a:rPr lang="en-US" altLang="zh-CN" sz="2400">
                <a:solidFill>
                  <a:srgbClr val="C00000"/>
                </a:solidFill>
                <a:uFillTx/>
                <a:latin typeface="Arial" panose="020B0604020202020204" pitchFamily="34" charset="0"/>
                <a:ea typeface="微软雅黑" panose="020B0503020204020204" charset="-122"/>
              </a:rPr>
              <a:t>: </a:t>
            </a:r>
            <a:r>
              <a:rPr lang="en-US" altLang="zh-CN" sz="2400">
                <a:solidFill>
                  <a:schemeClr val="tx1"/>
                </a:solidFill>
                <a:uFillTx/>
                <a:latin typeface="Arial" panose="020B0604020202020204" pitchFamily="34" charset="0"/>
                <a:ea typeface="微软雅黑" panose="020B0503020204020204" charset="-122"/>
              </a:rPr>
              <a:t>51</a:t>
            </a:r>
            <a:r>
              <a:rPr lang="en-US" altLang="zh-CN" sz="2400">
                <a:solidFill>
                  <a:srgbClr val="C00000"/>
                </a:solidFill>
                <a:uFillTx/>
                <a:latin typeface="Arial" panose="020B0604020202020204" pitchFamily="34" charset="0"/>
                <a:ea typeface="微软雅黑" panose="020B0503020204020204" charset="-122"/>
              </a:rPr>
              <a:t>\n</a:t>
            </a:r>
            <a:r>
              <a:rPr lang="en-US" altLang="zh-CN" sz="2400">
                <a:solidFill>
                  <a:schemeClr val="tx1"/>
                </a:solidFill>
                <a:uFillTx/>
                <a:latin typeface="Arial" panose="020B0604020202020204" pitchFamily="34" charset="0"/>
                <a:ea typeface="微软雅黑" panose="020B0503020204020204" charset="-122"/>
              </a:rPr>
              <a:t>"</a:t>
            </a:r>
          </a:p>
        </p:txBody>
      </p:sp>
      <p:sp>
        <p:nvSpPr>
          <p:cNvPr id="10" name="文本框 9"/>
          <p:cNvSpPr txBox="1"/>
          <p:nvPr/>
        </p:nvSpPr>
        <p:spPr>
          <a:xfrm>
            <a:off x="6612255" y="5801995"/>
            <a:ext cx="1040765" cy="460375"/>
          </a:xfrm>
          <a:prstGeom prst="rect">
            <a:avLst/>
          </a:prstGeom>
          <a:noFill/>
        </p:spPr>
        <p:txBody>
          <a:bodyPr wrap="none" rtlCol="0">
            <a:spAutoFit/>
          </a:bodyPr>
          <a:lstStyle/>
          <a:p>
            <a:r>
              <a:rPr lang="en-US" altLang="zh-CN" sz="2400">
                <a:solidFill>
                  <a:schemeClr val="tx1"/>
                </a:solidFill>
                <a:uFillTx/>
                <a:latin typeface="Arial" panose="020B0604020202020204" pitchFamily="34" charset="0"/>
                <a:ea typeface="微软雅黑" panose="020B0503020204020204" charset="-122"/>
              </a:rPr>
              <a:t>RTK_I</a:t>
            </a:r>
          </a:p>
        </p:txBody>
      </p:sp>
      <p:sp>
        <p:nvSpPr>
          <p:cNvPr id="11" name="文本框 10"/>
          <p:cNvSpPr txBox="1"/>
          <p:nvPr/>
        </p:nvSpPr>
        <p:spPr>
          <a:xfrm>
            <a:off x="8761730" y="5801995"/>
            <a:ext cx="1097915" cy="460375"/>
          </a:xfrm>
          <a:prstGeom prst="rect">
            <a:avLst/>
          </a:prstGeom>
          <a:noFill/>
        </p:spPr>
        <p:txBody>
          <a:bodyPr wrap="none" rtlCol="0">
            <a:spAutoFit/>
          </a:bodyPr>
          <a:lstStyle/>
          <a:p>
            <a:r>
              <a:rPr lang="en-US" altLang="zh-CN" sz="2400">
                <a:solidFill>
                  <a:schemeClr val="tx1"/>
                </a:solidFill>
                <a:uFillTx/>
                <a:latin typeface="Arial" panose="020B0604020202020204" pitchFamily="34" charset="0"/>
                <a:ea typeface="微软雅黑" panose="020B0503020204020204" charset="-122"/>
              </a:rPr>
              <a:t>female</a:t>
            </a:r>
          </a:p>
        </p:txBody>
      </p:sp>
      <p:sp>
        <p:nvSpPr>
          <p:cNvPr id="12" name="文本框 11"/>
          <p:cNvSpPr txBox="1"/>
          <p:nvPr/>
        </p:nvSpPr>
        <p:spPr>
          <a:xfrm>
            <a:off x="10619740" y="5801995"/>
            <a:ext cx="521970" cy="460375"/>
          </a:xfrm>
          <a:prstGeom prst="rect">
            <a:avLst/>
          </a:prstGeom>
          <a:noFill/>
        </p:spPr>
        <p:txBody>
          <a:bodyPr wrap="none" rtlCol="0">
            <a:spAutoFit/>
          </a:bodyPr>
          <a:lstStyle/>
          <a:p>
            <a:r>
              <a:rPr lang="en-US" altLang="zh-CN" sz="2400">
                <a:solidFill>
                  <a:schemeClr val="tx1"/>
                </a:solidFill>
                <a:uFillTx/>
                <a:latin typeface="Arial" panose="020B0604020202020204" pitchFamily="34" charset="0"/>
                <a:ea typeface="微软雅黑" panose="020B0503020204020204" charset="-122"/>
              </a:rPr>
              <a:t>51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 - Notepad++</a:t>
            </a:r>
          </a:p>
        </p:txBody>
      </p:sp>
      <p:sp>
        <p:nvSpPr>
          <p:cNvPr id="3" name="文本占位符 2"/>
          <p:cNvSpPr>
            <a:spLocks noGrp="1"/>
          </p:cNvSpPr>
          <p:nvPr>
            <p:ph type="body" idx="1"/>
          </p:nvPr>
        </p:nvSpPr>
        <p:spPr>
          <a:xfrm>
            <a:off x="838200" y="1386205"/>
            <a:ext cx="10515600" cy="1999615"/>
          </a:xfrm>
        </p:spPr>
        <p:txBody>
          <a:bodyPr>
            <a:normAutofit/>
          </a:bodyPr>
          <a:lstStyle/>
          <a:p>
            <a:r>
              <a:rPr lang="zh-CN" altLang="en-US" sz="2400"/>
              <a:t>正则表达式在很多程序语言、编辑器里都存在，具体语法可能稍有差别，但内核一致。</a:t>
            </a:r>
          </a:p>
          <a:p>
            <a:r>
              <a:rPr lang="zh-CN" altLang="en-US" sz="2400"/>
              <a:t>例：在</a:t>
            </a:r>
            <a:r>
              <a:rPr lang="en-US" altLang="zh-CN" sz="2400"/>
              <a:t>Notepad++</a:t>
            </a:r>
            <a:r>
              <a:rPr lang="zh-CN" altLang="en-US" sz="2400"/>
              <a:t>里使用正则表达式</a:t>
            </a:r>
            <a:endParaRPr lang="en-US" altLang="zh-CN" sz="2400"/>
          </a:p>
        </p:txBody>
      </p:sp>
      <p:pic>
        <p:nvPicPr>
          <p:cNvPr id="4" name="图片 3"/>
          <p:cNvPicPr>
            <a:picLocks noChangeAspect="1"/>
          </p:cNvPicPr>
          <p:nvPr/>
        </p:nvPicPr>
        <p:blipFill>
          <a:blip r:embed="rId2"/>
          <a:stretch>
            <a:fillRect/>
          </a:stretch>
        </p:blipFill>
        <p:spPr>
          <a:xfrm>
            <a:off x="2445385" y="2905125"/>
            <a:ext cx="7019925" cy="3600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09900" y="2819400"/>
            <a:ext cx="6407785" cy="1066800"/>
            <a:chOff x="4740" y="4440"/>
            <a:chExt cx="10091" cy="1680"/>
          </a:xfrm>
        </p:grpSpPr>
        <p:grpSp>
          <p:nvGrpSpPr>
            <p:cNvPr id="7" name="组合 6"/>
            <p:cNvGrpSpPr/>
            <p:nvPr/>
          </p:nvGrpSpPr>
          <p:grpSpPr>
            <a:xfrm>
              <a:off x="4740" y="4440"/>
              <a:ext cx="1920" cy="1680"/>
              <a:chOff x="5100" y="4280"/>
              <a:chExt cx="1920" cy="1680"/>
            </a:xfrm>
          </p:grpSpPr>
          <p:sp>
            <p:nvSpPr>
              <p:cNvPr id="6" name="圆角矩形 5"/>
              <p:cNvSpPr/>
              <p:nvPr/>
            </p:nvSpPr>
            <p:spPr>
              <a:xfrm>
                <a:off x="5580" y="4280"/>
                <a:ext cx="1440" cy="1440"/>
              </a:xfrm>
              <a:prstGeom prst="roundRect">
                <a:avLst/>
              </a:prstGeom>
              <a:noFill/>
              <a:ln w="28575">
                <a:solidFill>
                  <a:srgbClr val="821E3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100" y="4520"/>
                <a:ext cx="1440" cy="1440"/>
              </a:xfrm>
              <a:prstGeom prst="round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t>二</a:t>
                </a:r>
              </a:p>
            </p:txBody>
          </p:sp>
        </p:grpSp>
        <p:sp>
          <p:nvSpPr>
            <p:cNvPr id="8" name="文本框 7"/>
            <p:cNvSpPr txBox="1"/>
            <p:nvPr/>
          </p:nvSpPr>
          <p:spPr>
            <a:xfrm>
              <a:off x="7343" y="4680"/>
              <a:ext cx="7488" cy="1113"/>
            </a:xfrm>
            <a:prstGeom prst="rect">
              <a:avLst/>
            </a:prstGeom>
            <a:noFill/>
          </p:spPr>
          <p:txBody>
            <a:bodyPr wrap="none" rtlCol="0" anchor="t">
              <a:spAutoFit/>
            </a:bodyPr>
            <a:lstStyle/>
            <a:p>
              <a:pPr algn="l"/>
              <a:r>
                <a:rPr lang="zh-CN" altLang="en-US" sz="4000" b="1">
                  <a:solidFill>
                    <a:schemeClr val="tx1"/>
                  </a:solidFill>
                  <a:uFillTx/>
                  <a:latin typeface="微软雅黑" panose="020B0503020204020204" charset="-122"/>
                  <a:ea typeface="微软雅黑" panose="020B0503020204020204" charset="-122"/>
                  <a:cs typeface="微软雅黑" panose="020B0503020204020204" charset="-122"/>
                  <a:sym typeface="+mn-ea"/>
                </a:rPr>
                <a:t>其他常见</a:t>
              </a:r>
              <a:r>
                <a:rPr lang="zh-CN" altLang="en-US" sz="4000" b="1">
                  <a:uFillTx/>
                  <a:latin typeface="微软雅黑" panose="020B0503020204020204" charset="-122"/>
                  <a:ea typeface="微软雅黑" panose="020B0503020204020204" charset="-122"/>
                  <a:cs typeface="微软雅黑" panose="020B0503020204020204" charset="-122"/>
                  <a:sym typeface="+mn-ea"/>
                </a:rPr>
                <a:t>概念及</a:t>
              </a:r>
              <a:r>
                <a:rPr lang="zh-CN" altLang="en-US" sz="4000" b="1">
                  <a:solidFill>
                    <a:schemeClr val="tx1"/>
                  </a:solidFill>
                  <a:uFillTx/>
                  <a:latin typeface="微软雅黑" panose="020B0503020204020204" charset="-122"/>
                  <a:ea typeface="微软雅黑" panose="020B0503020204020204" charset="-122"/>
                  <a:cs typeface="微软雅黑" panose="020B0503020204020204" charset="-122"/>
                  <a:sym typeface="+mn-ea"/>
                </a:rPr>
                <a:t>应用</a:t>
              </a:r>
              <a:endParaRPr lang="en-US" altLang="zh-CN" sz="4000" b="1">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面向对象</a:t>
            </a:r>
          </a:p>
        </p:txBody>
      </p:sp>
      <p:sp>
        <p:nvSpPr>
          <p:cNvPr id="3" name="文本占位符 2"/>
          <p:cNvSpPr>
            <a:spLocks noGrp="1"/>
          </p:cNvSpPr>
          <p:nvPr>
            <p:ph type="body" idx="1"/>
          </p:nvPr>
        </p:nvSpPr>
        <p:spPr>
          <a:xfrm>
            <a:off x="762000" y="1463675"/>
            <a:ext cx="10553700" cy="4351655"/>
          </a:xfrm>
        </p:spPr>
        <p:txBody>
          <a:bodyPr/>
          <a:lstStyle/>
          <a:p>
            <a:r>
              <a:rPr lang="zh-CN" altLang="en-US"/>
              <a:t>类</a:t>
            </a:r>
            <a:r>
              <a:rPr lang="en-US" altLang="zh-CN">
                <a:sym typeface="+mn-ea"/>
              </a:rPr>
              <a:t>(class)</a:t>
            </a:r>
            <a:r>
              <a:rPr lang="zh-CN" altLang="en-US"/>
              <a:t>是某一类对象</a:t>
            </a:r>
            <a:r>
              <a:rPr lang="en-US" altLang="zh-CN">
                <a:sym typeface="+mn-ea"/>
              </a:rPr>
              <a:t>(object)</a:t>
            </a:r>
            <a:r>
              <a:rPr lang="zh-CN" altLang="en-US"/>
              <a:t>的概括。每个对象是类的实例。</a:t>
            </a:r>
          </a:p>
          <a:p>
            <a:r>
              <a:rPr lang="zh-CN" altLang="en-US"/>
              <a:t>例如：</a:t>
            </a:r>
          </a:p>
          <a:p>
            <a:pPr lvl="1"/>
            <a:r>
              <a:rPr lang="zh-CN" altLang="en-US"/>
              <a:t>类： 人； 对象：张三、李四、</a:t>
            </a:r>
            <a:r>
              <a:rPr lang="en-US" altLang="zh-CN"/>
              <a:t>…</a:t>
            </a:r>
          </a:p>
          <a:p>
            <a:pPr lvl="1"/>
            <a:r>
              <a:rPr lang="zh-CN" altLang="en-US"/>
              <a:t>类： 车； 对象：轿车、卡车、</a:t>
            </a:r>
            <a:r>
              <a:rPr lang="en-US" altLang="zh-CN"/>
              <a:t>…</a:t>
            </a:r>
          </a:p>
          <a:p>
            <a:pPr lvl="1"/>
            <a:r>
              <a:rPr lang="zh-CN" altLang="en-US"/>
              <a:t>类：列表； 对象：</a:t>
            </a:r>
            <a:r>
              <a:rPr lang="en-US" altLang="zh-CN"/>
              <a:t>[1,2,3]</a:t>
            </a:r>
            <a:r>
              <a:rPr lang="zh-CN" altLang="en-US"/>
              <a:t>、 </a:t>
            </a:r>
            <a:r>
              <a:rPr lang="en-US" altLang="zh-CN"/>
              <a:t>['a', 'b', 'c']</a:t>
            </a:r>
            <a:r>
              <a:rPr lang="zh-CN" altLang="en-US"/>
              <a:t>、</a:t>
            </a:r>
            <a:r>
              <a:rPr lang="en-US" altLang="zh-CN"/>
              <a:t>…</a:t>
            </a:r>
          </a:p>
          <a:p>
            <a:pPr lvl="1"/>
            <a:r>
              <a:rPr lang="en-US" altLang="zh-CN"/>
              <a:t>Python</a:t>
            </a:r>
            <a:r>
              <a:rPr lang="zh-CN" altLang="en-US"/>
              <a:t>中可以使用</a:t>
            </a:r>
            <a:r>
              <a:rPr lang="en-US" altLang="zh-CN"/>
              <a:t>type()</a:t>
            </a:r>
            <a:r>
              <a:rPr lang="zh-CN" altLang="en-US">
                <a:sym typeface="+mn-ea"/>
              </a:rPr>
              <a:t>函数查看类的类型。</a:t>
            </a:r>
          </a:p>
          <a:p>
            <a:pPr lvl="1"/>
            <a:endParaRPr lang="zh-CN" altLang="en-US"/>
          </a:p>
          <a:p>
            <a:pPr lvl="0"/>
            <a:r>
              <a:rPr lang="zh-CN" altLang="en-US"/>
              <a:t>有的函数是必须要某一类对象才可以调用。</a:t>
            </a:r>
            <a:r>
              <a:rPr lang="zh-CN" altLang="en-US" b="1">
                <a:solidFill>
                  <a:srgbClr val="821E36"/>
                </a:solidFill>
              </a:rPr>
              <a:t>对象</a:t>
            </a:r>
            <a:r>
              <a:rPr lang="en-US" altLang="zh-CN" b="1">
                <a:solidFill>
                  <a:srgbClr val="821E36"/>
                </a:solidFill>
              </a:rPr>
              <a:t>.</a:t>
            </a:r>
            <a:r>
              <a:rPr lang="zh-CN" altLang="en-US" b="1">
                <a:solidFill>
                  <a:srgbClr val="821E36"/>
                </a:solidFill>
              </a:rPr>
              <a:t>函数</a:t>
            </a:r>
            <a:r>
              <a:rPr lang="en-US" altLang="zh-CN" b="1">
                <a:solidFill>
                  <a:srgbClr val="821E36"/>
                </a:solidFill>
              </a:rPr>
              <a:t>()</a:t>
            </a:r>
            <a:endParaRPr lang="zh-CN" altLang="en-US">
              <a:solidFill>
                <a:srgbClr val="821E36"/>
              </a:solidFill>
            </a:endParaRPr>
          </a:p>
          <a:p>
            <a:pPr lvl="1"/>
            <a:r>
              <a:rPr lang="zh-CN" altLang="en-US" sz="1800"/>
              <a:t>比如之前使用到的</a:t>
            </a:r>
            <a:r>
              <a:rPr lang="en-US" altLang="zh-CN" sz="1800"/>
              <a:t>split()</a:t>
            </a:r>
            <a:r>
              <a:rPr lang="zh-CN" altLang="en-US" sz="1800"/>
              <a:t>和</a:t>
            </a:r>
            <a:r>
              <a:rPr lang="en-US" altLang="zh-CN" sz="1800"/>
              <a:t>rstrip()</a:t>
            </a:r>
            <a:r>
              <a:rPr lang="zh-CN" altLang="en-US" sz="1800"/>
              <a:t>都是字符串才可以使用的函数</a:t>
            </a:r>
          </a:p>
          <a:p>
            <a:pPr lvl="1"/>
            <a:endParaRPr lang="zh-CN" altLang="en-US"/>
          </a:p>
          <a:p>
            <a:pPr lvl="0"/>
            <a:endParaRPr lang="zh-CN" altLang="en-US"/>
          </a:p>
        </p:txBody>
      </p:sp>
      <p:pic>
        <p:nvPicPr>
          <p:cNvPr id="4" name="图片 3"/>
          <p:cNvPicPr>
            <a:picLocks noChangeAspect="1"/>
          </p:cNvPicPr>
          <p:nvPr/>
        </p:nvPicPr>
        <p:blipFill>
          <a:blip r:embed="rId3"/>
          <a:stretch>
            <a:fillRect/>
          </a:stretch>
        </p:blipFill>
        <p:spPr>
          <a:xfrm>
            <a:off x="8429625" y="1539240"/>
            <a:ext cx="2886075" cy="2419350"/>
          </a:xfrm>
          <a:prstGeom prst="rect">
            <a:avLst/>
          </a:prstGeom>
        </p:spPr>
      </p:pic>
      <p:pic>
        <p:nvPicPr>
          <p:cNvPr id="5" name="图片 4"/>
          <p:cNvPicPr>
            <a:picLocks noChangeAspect="1"/>
          </p:cNvPicPr>
          <p:nvPr/>
        </p:nvPicPr>
        <p:blipFill>
          <a:blip r:embed="rId4"/>
          <a:stretch>
            <a:fillRect/>
          </a:stretch>
        </p:blipFill>
        <p:spPr>
          <a:xfrm>
            <a:off x="1518285" y="4618355"/>
            <a:ext cx="6040120" cy="2028825"/>
          </a:xfrm>
          <a:prstGeom prst="rect">
            <a:avLst/>
          </a:prstGeom>
        </p:spPr>
      </p:pic>
      <p:sp>
        <p:nvSpPr>
          <p:cNvPr id="6" name="文本框 5"/>
          <p:cNvSpPr txBox="1"/>
          <p:nvPr/>
        </p:nvSpPr>
        <p:spPr>
          <a:xfrm>
            <a:off x="8429625" y="4466590"/>
            <a:ext cx="2381885" cy="1938020"/>
          </a:xfrm>
          <a:prstGeom prst="rect">
            <a:avLst/>
          </a:prstGeom>
          <a:noFill/>
        </p:spPr>
        <p:txBody>
          <a:bodyPr wrap="none" rtlCol="0" anchor="t">
            <a:spAutoFit/>
          </a:bodyPr>
          <a:lstStyle/>
          <a:p>
            <a:pPr algn="l"/>
            <a:r>
              <a:rPr lang="zh-CN" altLang="en-US" sz="2000">
                <a:uFillTx/>
                <a:latin typeface="Arial" panose="020B0604020202020204" pitchFamily="34" charset="0"/>
                <a:ea typeface="微软雅黑" panose="020B0503020204020204" charset="-122"/>
                <a:sym typeface="+mn-ea"/>
              </a:rPr>
              <a:t>先前的例子：</a:t>
            </a:r>
            <a:endParaRPr lang="en-US" altLang="zh-CN" sz="2000">
              <a:uFillTx/>
              <a:latin typeface="Arial" panose="020B0604020202020204" pitchFamily="34" charset="0"/>
              <a:ea typeface="微软雅黑" panose="020B0503020204020204" charset="-122"/>
              <a:sym typeface="+mn-ea"/>
            </a:endParaRPr>
          </a:p>
          <a:p>
            <a:pPr algn="l"/>
            <a:r>
              <a:rPr lang="en-US" altLang="zh-CN" sz="2000">
                <a:uFillTx/>
                <a:latin typeface="Arial" panose="020B0604020202020204" pitchFamily="34" charset="0"/>
                <a:ea typeface="微软雅黑" panose="020B0503020204020204" charset="-122"/>
                <a:sym typeface="+mn-ea"/>
              </a:rPr>
              <a:t>re.compile(‘[ST]Q’)</a:t>
            </a:r>
            <a:endParaRPr lang="zh-CN" altLang="en-US" sz="2000">
              <a:uFillTx/>
              <a:latin typeface="Arial" panose="020B0604020202020204" pitchFamily="34" charset="0"/>
              <a:ea typeface="微软雅黑" panose="020B0503020204020204" charset="-122"/>
              <a:sym typeface="+mn-ea"/>
            </a:endParaRPr>
          </a:p>
          <a:p>
            <a:pPr algn="l"/>
            <a:r>
              <a:rPr lang="en-US" altLang="zh-CN" sz="2000">
                <a:uFillTx/>
                <a:latin typeface="Arial" panose="020B0604020202020204" pitchFamily="34" charset="0"/>
                <a:ea typeface="微软雅黑" panose="020B0503020204020204" charset="-122"/>
                <a:sym typeface="+mn-ea"/>
              </a:rPr>
              <a:t>pattern.search(seq)</a:t>
            </a:r>
          </a:p>
          <a:p>
            <a:pPr algn="l"/>
            <a:endParaRPr lang="en-US" altLang="zh-CN" sz="2000">
              <a:solidFill>
                <a:schemeClr val="tx1"/>
              </a:solidFill>
              <a:uFillTx/>
              <a:latin typeface="Arial" panose="020B0604020202020204" pitchFamily="34" charset="0"/>
              <a:ea typeface="微软雅黑" panose="020B0503020204020204" charset="-122"/>
              <a:sym typeface="+mn-ea"/>
            </a:endParaRPr>
          </a:p>
          <a:p>
            <a:pPr algn="l"/>
            <a:r>
              <a:rPr lang="en-US" altLang="zh-CN" sz="2000">
                <a:solidFill>
                  <a:schemeClr val="tx1"/>
                </a:solidFill>
                <a:uFillTx/>
                <a:latin typeface="Arial" panose="020B0604020202020204" pitchFamily="34" charset="0"/>
                <a:ea typeface="微软雅黑" panose="020B0503020204020204" charset="-122"/>
                <a:sym typeface="+mn-ea"/>
              </a:rPr>
              <a:t>math.log()</a:t>
            </a:r>
          </a:p>
          <a:p>
            <a:pPr algn="l"/>
            <a:r>
              <a:rPr lang="en-US" altLang="zh-CN" sz="2000">
                <a:solidFill>
                  <a:schemeClr val="tx1"/>
                </a:solidFill>
                <a:uFillTx/>
                <a:latin typeface="Arial" panose="020B0604020202020204" pitchFamily="34" charset="0"/>
                <a:ea typeface="微软雅黑" panose="020B0503020204020204" charset="-122"/>
                <a:sym typeface="+mn-ea"/>
              </a:rPr>
              <a:t>outfile.write()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自定义函数</a:t>
            </a:r>
          </a:p>
        </p:txBody>
      </p:sp>
      <p:sp>
        <p:nvSpPr>
          <p:cNvPr id="10" name="文本占位符 9"/>
          <p:cNvSpPr>
            <a:spLocks noGrp="1"/>
          </p:cNvSpPr>
          <p:nvPr>
            <p:ph type="body" idx="1"/>
          </p:nvPr>
        </p:nvSpPr>
        <p:spPr>
          <a:xfrm>
            <a:off x="705485" y="1188720"/>
            <a:ext cx="7298690" cy="1414780"/>
          </a:xfrm>
        </p:spPr>
        <p:txBody>
          <a:bodyPr>
            <a:normAutofit/>
          </a:bodyPr>
          <a:lstStyle/>
          <a:p>
            <a:pPr marL="0" indent="0" algn="l" fontAlgn="auto">
              <a:lnSpc>
                <a:spcPct val="100000"/>
              </a:lnSpc>
              <a:buNone/>
            </a:pPr>
            <a:r>
              <a:rPr lang="zh-CN" altLang="en-US"/>
              <a:t>函数是一段具有特定功能、可重用的语句组。</a:t>
            </a:r>
          </a:p>
          <a:p>
            <a:pPr marL="0" indent="0" algn="l" fontAlgn="auto">
              <a:lnSpc>
                <a:spcPct val="100000"/>
              </a:lnSpc>
              <a:buNone/>
            </a:pPr>
            <a:r>
              <a:rPr lang="en-US" altLang="zh-CN"/>
              <a:t>def </a:t>
            </a:r>
            <a:r>
              <a:rPr lang="zh-CN" altLang="en-US"/>
              <a:t>函数名</a:t>
            </a:r>
            <a:r>
              <a:rPr lang="en-US" altLang="zh-CN"/>
              <a:t>(</a:t>
            </a:r>
            <a:r>
              <a:rPr lang="zh-CN" altLang="en-US"/>
              <a:t>传入参数</a:t>
            </a:r>
            <a:r>
              <a:rPr lang="en-US" altLang="zh-CN"/>
              <a:t>)</a:t>
            </a:r>
            <a:r>
              <a:rPr lang="zh-CN" altLang="en-US"/>
              <a:t>：</a:t>
            </a:r>
          </a:p>
          <a:p>
            <a:pPr marL="0" indent="0" algn="l" fontAlgn="auto">
              <a:lnSpc>
                <a:spcPct val="100000"/>
              </a:lnSpc>
              <a:buNone/>
            </a:pPr>
            <a:r>
              <a:rPr lang="en-US" altLang="zh-CN"/>
              <a:t>	return </a:t>
            </a:r>
            <a:r>
              <a:rPr lang="zh-CN" altLang="en-US"/>
              <a:t>函数输出值</a:t>
            </a:r>
          </a:p>
        </p:txBody>
      </p:sp>
      <p:sp>
        <p:nvSpPr>
          <p:cNvPr id="6" name="文本框 5"/>
          <p:cNvSpPr txBox="1"/>
          <p:nvPr/>
        </p:nvSpPr>
        <p:spPr>
          <a:xfrm>
            <a:off x="5320030" y="2806700"/>
            <a:ext cx="3084830" cy="3476625"/>
          </a:xfrm>
          <a:prstGeom prst="rect">
            <a:avLst/>
          </a:prstGeom>
          <a:noFill/>
        </p:spPr>
        <p:txBody>
          <a:bodyPr wrap="square" rtlCol="0">
            <a:spAutoFit/>
          </a:bodyPr>
          <a:lstStyle/>
          <a:p>
            <a:r>
              <a:rPr lang="en-US" sz="2000">
                <a:solidFill>
                  <a:schemeClr val="tx1"/>
                </a:solidFill>
                <a:uFillTx/>
                <a:latin typeface="Arial" panose="020B0604020202020204" pitchFamily="34" charset="0"/>
                <a:ea typeface="黑体" panose="02010609060101010101" charset="-122"/>
              </a:rPr>
              <a:t>sum_a = get_sum(a)</a:t>
            </a:r>
          </a:p>
          <a:p>
            <a:r>
              <a:rPr lang="zh-CN" altLang="en-US" sz="2000">
                <a:solidFill>
                  <a:schemeClr val="tx1"/>
                </a:solidFill>
                <a:uFillTx/>
                <a:latin typeface="Arial" panose="020B0604020202020204" pitchFamily="34" charset="0"/>
                <a:ea typeface="黑体" panose="02010609060101010101" charset="-122"/>
              </a:rPr>
              <a:t>等价于</a:t>
            </a:r>
          </a:p>
          <a:p>
            <a:endParaRPr lang="zh-CN" altLang="en-US" sz="2000">
              <a:solidFill>
                <a:schemeClr val="tx1"/>
              </a:solidFill>
              <a:uFillTx/>
              <a:latin typeface="Arial" panose="020B0604020202020204" pitchFamily="34" charset="0"/>
              <a:ea typeface="黑体" panose="02010609060101010101" charset="-122"/>
            </a:endParaRPr>
          </a:p>
          <a:p>
            <a:r>
              <a:rPr lang="en-US" altLang="zh-CN" sz="2000">
                <a:solidFill>
                  <a:schemeClr val="tx1"/>
                </a:solidFill>
                <a:uFillTx/>
                <a:latin typeface="Arial" panose="020B0604020202020204" pitchFamily="34" charset="0"/>
                <a:ea typeface="黑体" panose="02010609060101010101" charset="-122"/>
              </a:rPr>
              <a:t>list = a</a:t>
            </a:r>
          </a:p>
          <a:p>
            <a:r>
              <a:rPr lang="en-US" altLang="zh-CN" sz="2000">
                <a:solidFill>
                  <a:schemeClr val="tx1"/>
                </a:solidFill>
                <a:uFillTx/>
                <a:latin typeface="Arial" panose="020B0604020202020204" pitchFamily="34" charset="0"/>
                <a:ea typeface="黑体" panose="02010609060101010101" charset="-122"/>
              </a:rPr>
              <a:t>sum = 0</a:t>
            </a:r>
          </a:p>
          <a:p>
            <a:r>
              <a:rPr lang="en-US" altLang="zh-CN" sz="2000">
                <a:solidFill>
                  <a:schemeClr val="tx1"/>
                </a:solidFill>
                <a:uFillTx/>
                <a:latin typeface="Arial" panose="020B0604020202020204" pitchFamily="34" charset="0"/>
                <a:ea typeface="黑体" panose="02010609060101010101" charset="-122"/>
              </a:rPr>
              <a:t>for i in list:</a:t>
            </a:r>
          </a:p>
          <a:p>
            <a:r>
              <a:rPr lang="zh-CN" altLang="en-US" sz="2000">
                <a:solidFill>
                  <a:schemeClr val="tx1"/>
                </a:solidFill>
                <a:uFillTx/>
                <a:latin typeface="Arial" panose="020B0604020202020204" pitchFamily="34" charset="0"/>
                <a:ea typeface="黑体" panose="02010609060101010101" charset="-122"/>
              </a:rPr>
              <a:t>    </a:t>
            </a:r>
            <a:r>
              <a:rPr lang="en-US" altLang="zh-CN" sz="2000">
                <a:solidFill>
                  <a:schemeClr val="tx1"/>
                </a:solidFill>
                <a:uFillTx/>
                <a:latin typeface="Arial" panose="020B0604020202020204" pitchFamily="34" charset="0"/>
                <a:ea typeface="黑体" panose="02010609060101010101" charset="-122"/>
              </a:rPr>
              <a:t>sum = sum + i</a:t>
            </a:r>
          </a:p>
          <a:p>
            <a:r>
              <a:rPr lang="en-US" altLang="zh-CN" sz="2000">
                <a:solidFill>
                  <a:schemeClr val="tx1"/>
                </a:solidFill>
                <a:uFillTx/>
                <a:latin typeface="Arial" panose="020B0604020202020204" pitchFamily="34" charset="0"/>
                <a:ea typeface="黑体" panose="02010609060101010101" charset="-122"/>
              </a:rPr>
              <a:t>sum_a = sum</a:t>
            </a:r>
            <a:endParaRPr lang="zh-CN" altLang="en-US" sz="2000">
              <a:solidFill>
                <a:schemeClr val="tx1"/>
              </a:solidFill>
              <a:uFillTx/>
              <a:latin typeface="Arial" panose="020B0604020202020204" pitchFamily="34" charset="0"/>
              <a:ea typeface="黑体" panose="02010609060101010101" charset="-122"/>
            </a:endParaRPr>
          </a:p>
          <a:p>
            <a:endParaRPr lang="zh-CN" altLang="en-US" sz="2000">
              <a:solidFill>
                <a:schemeClr val="tx1"/>
              </a:solidFill>
              <a:uFillTx/>
              <a:latin typeface="Arial" panose="020B0604020202020204" pitchFamily="34" charset="0"/>
              <a:ea typeface="黑体" panose="02010609060101010101" charset="-122"/>
            </a:endParaRPr>
          </a:p>
          <a:p>
            <a:endParaRPr lang="en-US" altLang="zh-CN" sz="2000">
              <a:solidFill>
                <a:schemeClr val="tx1"/>
              </a:solidFill>
              <a:uFillTx/>
              <a:latin typeface="Arial" panose="020B0604020202020204" pitchFamily="34" charset="0"/>
              <a:ea typeface="黑体" panose="02010609060101010101" charset="-122"/>
            </a:endParaRPr>
          </a:p>
          <a:p>
            <a:endParaRPr lang="en-US" altLang="zh-CN" sz="2000">
              <a:solidFill>
                <a:schemeClr val="tx1"/>
              </a:solidFill>
              <a:uFillTx/>
              <a:latin typeface="Arial" panose="020B0604020202020204" pitchFamily="34" charset="0"/>
              <a:ea typeface="黑体" panose="02010609060101010101" charset="-122"/>
            </a:endParaRPr>
          </a:p>
        </p:txBody>
      </p:sp>
      <p:pic>
        <p:nvPicPr>
          <p:cNvPr id="8" name="图片 7"/>
          <p:cNvPicPr>
            <a:picLocks noChangeAspect="1"/>
          </p:cNvPicPr>
          <p:nvPr/>
        </p:nvPicPr>
        <p:blipFill>
          <a:blip r:embed="rId2"/>
          <a:stretch>
            <a:fillRect/>
          </a:stretch>
        </p:blipFill>
        <p:spPr>
          <a:xfrm>
            <a:off x="705485" y="2806700"/>
            <a:ext cx="3952875" cy="3219450"/>
          </a:xfrm>
          <a:prstGeom prst="rect">
            <a:avLst/>
          </a:prstGeom>
        </p:spPr>
      </p:pic>
      <p:sp>
        <p:nvSpPr>
          <p:cNvPr id="14" name="矩形 13"/>
          <p:cNvSpPr/>
          <p:nvPr/>
        </p:nvSpPr>
        <p:spPr>
          <a:xfrm>
            <a:off x="5377180" y="4083685"/>
            <a:ext cx="2024380" cy="927735"/>
          </a:xfrm>
          <a:prstGeom prst="rect">
            <a:avLst/>
          </a:prstGeom>
          <a:noFill/>
          <a:ln w="19050">
            <a:solidFill>
              <a:srgbClr val="821E36"/>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627620" y="4083685"/>
            <a:ext cx="2824480" cy="706755"/>
          </a:xfrm>
          <a:prstGeom prst="rect">
            <a:avLst/>
          </a:prstGeom>
          <a:noFill/>
        </p:spPr>
        <p:txBody>
          <a:bodyPr wrap="square" rtlCol="0">
            <a:spAutoFit/>
          </a:bodyPr>
          <a:lstStyle/>
          <a:p>
            <a:r>
              <a:rPr lang="zh-CN" altLang="en-US" sz="2000">
                <a:solidFill>
                  <a:schemeClr val="tx1"/>
                </a:solidFill>
                <a:uFillTx/>
                <a:latin typeface="Arial" panose="020B0604020202020204" pitchFamily="34" charset="0"/>
                <a:ea typeface="黑体" panose="02010609060101010101" charset="-122"/>
              </a:rPr>
              <a:t>将这一段代码，</a:t>
            </a:r>
          </a:p>
          <a:p>
            <a:r>
              <a:rPr lang="zh-CN" altLang="en-US" sz="2000">
                <a:solidFill>
                  <a:schemeClr val="tx1"/>
                </a:solidFill>
                <a:uFillTx/>
                <a:latin typeface="Arial" panose="020B0604020202020204" pitchFamily="34" charset="0"/>
                <a:ea typeface="黑体" panose="02010609060101010101" charset="-122"/>
              </a:rPr>
              <a:t>抽象成函数</a:t>
            </a:r>
            <a:r>
              <a:rPr lang="en-US" altLang="zh-CN" sz="2000">
                <a:solidFill>
                  <a:schemeClr val="tx1"/>
                </a:solidFill>
                <a:uFillTx/>
                <a:latin typeface="Arial" panose="020B0604020202020204" pitchFamily="34" charset="0"/>
                <a:ea typeface="黑体" panose="02010609060101010101" charset="-122"/>
              </a:rPr>
              <a:t>get_sum</a:t>
            </a:r>
          </a:p>
        </p:txBody>
      </p:sp>
      <p:sp>
        <p:nvSpPr>
          <p:cNvPr id="12" name="文本框 11"/>
          <p:cNvSpPr txBox="1"/>
          <p:nvPr/>
        </p:nvSpPr>
        <p:spPr>
          <a:xfrm>
            <a:off x="9787255" y="5726430"/>
            <a:ext cx="1565275" cy="706755"/>
          </a:xfrm>
          <a:prstGeom prst="rect">
            <a:avLst/>
          </a:prstGeom>
          <a:noFill/>
        </p:spPr>
        <p:txBody>
          <a:bodyPr wrap="none" rtlCol="0">
            <a:spAutoFit/>
          </a:bodyPr>
          <a:lstStyle/>
          <a:p>
            <a:pPr algn="ctr"/>
            <a:r>
              <a:rPr lang="zh-CN" altLang="en-US" sz="2000">
                <a:solidFill>
                  <a:schemeClr val="tx1"/>
                </a:solidFill>
                <a:uFillTx/>
                <a:latin typeface="Arial" panose="020B0604020202020204" pitchFamily="34" charset="0"/>
                <a:ea typeface="黑体" panose="02010609060101010101" charset="-122"/>
              </a:rPr>
              <a:t>教材</a:t>
            </a:r>
            <a:r>
              <a:rPr lang="en-US" altLang="zh-CN" sz="2000">
                <a:solidFill>
                  <a:schemeClr val="tx1"/>
                </a:solidFill>
                <a:uFillTx/>
                <a:latin typeface="Arial" panose="020B0604020202020204" pitchFamily="34" charset="0"/>
                <a:ea typeface="黑体" panose="02010609060101010101" charset="-122"/>
              </a:rPr>
              <a:t>-</a:t>
            </a:r>
            <a:r>
              <a:rPr lang="zh-CN" altLang="en-US" sz="2000">
                <a:solidFill>
                  <a:schemeClr val="tx1"/>
                </a:solidFill>
                <a:uFillTx/>
                <a:latin typeface="Arial" panose="020B0604020202020204" pitchFamily="34" charset="0"/>
                <a:ea typeface="黑体" panose="02010609060101010101" charset="-122"/>
              </a:rPr>
              <a:t>第</a:t>
            </a:r>
            <a:r>
              <a:rPr lang="en-US" altLang="zh-CN" sz="2000">
                <a:solidFill>
                  <a:schemeClr val="tx1"/>
                </a:solidFill>
                <a:uFillTx/>
                <a:latin typeface="Arial" panose="020B0604020202020204" pitchFamily="34" charset="0"/>
                <a:ea typeface="黑体" panose="02010609060101010101" charset="-122"/>
              </a:rPr>
              <a:t>10</a:t>
            </a:r>
            <a:r>
              <a:rPr lang="zh-CN" altLang="en-US" sz="2000">
                <a:solidFill>
                  <a:schemeClr val="tx1"/>
                </a:solidFill>
                <a:uFillTx/>
                <a:latin typeface="Arial" panose="020B0604020202020204" pitchFamily="34" charset="0"/>
                <a:ea typeface="黑体" panose="02010609060101010101" charset="-122"/>
              </a:rPr>
              <a:t>章</a:t>
            </a:r>
          </a:p>
          <a:p>
            <a:pPr algn="ctr"/>
            <a:r>
              <a:rPr lang="en-US" altLang="zh-CN" sz="2000">
                <a:solidFill>
                  <a:schemeClr val="tx1"/>
                </a:solidFill>
                <a:uFillTx/>
                <a:latin typeface="Arial" panose="020B0604020202020204" pitchFamily="34" charset="0"/>
                <a:ea typeface="黑体" panose="02010609060101010101" charset="-122"/>
              </a:rPr>
              <a:t>10.3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网络爬虫</a:t>
            </a:r>
          </a:p>
        </p:txBody>
      </p:sp>
      <p:sp>
        <p:nvSpPr>
          <p:cNvPr id="3" name="文本占位符 2"/>
          <p:cNvSpPr>
            <a:spLocks noGrp="1"/>
          </p:cNvSpPr>
          <p:nvPr>
            <p:ph type="body" idx="1"/>
          </p:nvPr>
        </p:nvSpPr>
        <p:spPr>
          <a:xfrm>
            <a:off x="838200" y="1386205"/>
            <a:ext cx="10515600" cy="4351338"/>
          </a:xfrm>
        </p:spPr>
        <p:txBody>
          <a:bodyPr/>
          <a:lstStyle/>
          <a:p>
            <a:r>
              <a:rPr lang="zh-CN" altLang="en-US"/>
              <a:t>Python可以从网站中(网站地址URL)抓取网页信息，进而可以对互联网中的信息进行爬虫。</a:t>
            </a:r>
          </a:p>
          <a:p>
            <a:r>
              <a:rPr lang="zh-CN" altLang="en-US"/>
              <a:t>Python中，可以使用requests等包从网页中获取网页信息。</a:t>
            </a:r>
          </a:p>
        </p:txBody>
      </p:sp>
      <p:sp>
        <p:nvSpPr>
          <p:cNvPr id="5" name="文本框 4"/>
          <p:cNvSpPr txBox="1"/>
          <p:nvPr/>
        </p:nvSpPr>
        <p:spPr>
          <a:xfrm>
            <a:off x="8383270" y="2543810"/>
            <a:ext cx="3331845" cy="1014730"/>
          </a:xfrm>
          <a:prstGeom prst="rect">
            <a:avLst/>
          </a:prstGeom>
          <a:noFill/>
        </p:spPr>
        <p:txBody>
          <a:bodyPr wrap="none" rtlCol="0">
            <a:spAutoFit/>
          </a:bodyPr>
          <a:lstStyle/>
          <a:p>
            <a:pPr algn="l"/>
            <a:r>
              <a:rPr lang="en-US" altLang="zh-CN" sz="2000">
                <a:uFillTx/>
                <a:latin typeface="微软雅黑" panose="020B0503020204020204" charset="-122"/>
                <a:ea typeface="微软雅黑" panose="020B0503020204020204" charset="-122"/>
                <a:sym typeface="+mn-ea"/>
              </a:rPr>
              <a:t>python get_html.py</a:t>
            </a:r>
            <a:endParaRPr lang="en-US" altLang="zh-CN" sz="2000">
              <a:solidFill>
                <a:schemeClr val="tx1"/>
              </a:solidFill>
              <a:uFillTx/>
              <a:latin typeface="微软雅黑" panose="020B0503020204020204" charset="-122"/>
              <a:ea typeface="微软雅黑" panose="020B0503020204020204" charset="-122"/>
            </a:endParaRPr>
          </a:p>
          <a:p>
            <a:pPr algn="l"/>
            <a:r>
              <a:rPr lang="en-US" altLang="zh-CN" sz="2000">
                <a:solidFill>
                  <a:schemeClr val="tx1"/>
                </a:solidFill>
                <a:uFillTx/>
                <a:latin typeface="微软雅黑" panose="020B0503020204020204" charset="-122"/>
                <a:ea typeface="微软雅黑" panose="020B0503020204020204" charset="-122"/>
              </a:rPr>
              <a:t>python get_mp3.py</a:t>
            </a:r>
          </a:p>
          <a:p>
            <a:pPr algn="l"/>
            <a:r>
              <a:rPr lang="en-US" altLang="zh-CN" sz="2000">
                <a:solidFill>
                  <a:schemeClr val="tx1"/>
                </a:solidFill>
                <a:uFillTx/>
                <a:latin typeface="微软雅黑" panose="020B0503020204020204" charset="-122"/>
                <a:ea typeface="微软雅黑" panose="020B0503020204020204" charset="-122"/>
              </a:rPr>
              <a:t>python get_batch_mp3.py</a:t>
            </a:r>
          </a:p>
        </p:txBody>
      </p:sp>
      <p:pic>
        <p:nvPicPr>
          <p:cNvPr id="6" name="图片 5"/>
          <p:cNvPicPr>
            <a:picLocks noChangeAspect="1"/>
          </p:cNvPicPr>
          <p:nvPr/>
        </p:nvPicPr>
        <p:blipFill>
          <a:blip r:embed="rId2"/>
          <a:stretch>
            <a:fillRect/>
          </a:stretch>
        </p:blipFill>
        <p:spPr>
          <a:xfrm>
            <a:off x="1191895" y="2228850"/>
            <a:ext cx="6817995" cy="2049145"/>
          </a:xfrm>
          <a:prstGeom prst="rect">
            <a:avLst/>
          </a:prstGeom>
        </p:spPr>
      </p:pic>
      <p:pic>
        <p:nvPicPr>
          <p:cNvPr id="7" name="图片 6"/>
          <p:cNvPicPr>
            <a:picLocks noChangeAspect="1"/>
          </p:cNvPicPr>
          <p:nvPr/>
        </p:nvPicPr>
        <p:blipFill>
          <a:blip r:embed="rId3"/>
          <a:stretch>
            <a:fillRect/>
          </a:stretch>
        </p:blipFill>
        <p:spPr>
          <a:xfrm>
            <a:off x="1191895" y="4389755"/>
            <a:ext cx="8295640" cy="2067560"/>
          </a:xfrm>
          <a:prstGeom prst="rect">
            <a:avLst/>
          </a:prstGeom>
        </p:spPr>
      </p:pic>
      <p:sp>
        <p:nvSpPr>
          <p:cNvPr id="8" name="文本框 7"/>
          <p:cNvSpPr txBox="1"/>
          <p:nvPr/>
        </p:nvSpPr>
        <p:spPr>
          <a:xfrm>
            <a:off x="9512300" y="4375785"/>
            <a:ext cx="2540000" cy="1938020"/>
          </a:xfrm>
          <a:prstGeom prst="rect">
            <a:avLst/>
          </a:prstGeom>
          <a:noFill/>
        </p:spPr>
        <p:txBody>
          <a:bodyPr wrap="square" rtlCol="0" anchor="t">
            <a:spAutoFit/>
          </a:bodyPr>
          <a:lstStyle/>
          <a:p>
            <a:r>
              <a:rPr lang="zh-CN" altLang="en-US" sz="2000">
                <a:solidFill>
                  <a:schemeClr val="tx1"/>
                </a:solidFill>
                <a:uFillTx/>
                <a:latin typeface="微软雅黑" panose="020B0503020204020204" charset="-122"/>
                <a:ea typeface="微软雅黑" panose="020B0503020204020204" charset="-122"/>
              </a:rPr>
              <a:t>一定要</a:t>
            </a:r>
            <a:r>
              <a:rPr lang="zh-CN" altLang="en-US" sz="2000" b="1">
                <a:solidFill>
                  <a:srgbClr val="821E36"/>
                </a:solidFill>
                <a:uFillTx/>
                <a:latin typeface="微软雅黑" panose="020B0503020204020204" charset="-122"/>
                <a:ea typeface="微软雅黑" panose="020B0503020204020204" charset="-122"/>
              </a:rPr>
              <a:t>注意控制访问频率</a:t>
            </a:r>
            <a:r>
              <a:rPr lang="zh-CN" altLang="en-US" sz="2000">
                <a:solidFill>
                  <a:schemeClr val="tx1"/>
                </a:solidFill>
                <a:uFillTx/>
                <a:latin typeface="微软雅黑" panose="020B0503020204020204" charset="-122"/>
                <a:ea typeface="微软雅黑" panose="020B0503020204020204" charset="-122"/>
              </a:rPr>
              <a:t>，访问过快会被服务器认为是机器人，进而会导致被封IP，建议设置为1分钟访问一次</a:t>
            </a:r>
          </a:p>
        </p:txBody>
      </p:sp>
      <p:sp>
        <p:nvSpPr>
          <p:cNvPr id="9" name="文本框 8"/>
          <p:cNvSpPr txBox="1"/>
          <p:nvPr/>
        </p:nvSpPr>
        <p:spPr>
          <a:xfrm>
            <a:off x="6957060" y="5481320"/>
            <a:ext cx="2329815" cy="1014730"/>
          </a:xfrm>
          <a:prstGeom prst="rect">
            <a:avLst/>
          </a:prstGeom>
          <a:noFill/>
        </p:spPr>
        <p:txBody>
          <a:bodyPr wrap="square" rtlCol="0">
            <a:spAutoFit/>
          </a:bodyPr>
          <a:lstStyle/>
          <a:p>
            <a:r>
              <a:rPr lang="zh-CN" altLang="en-US" sz="2000">
                <a:solidFill>
                  <a:schemeClr val="bg1"/>
                </a:solidFill>
                <a:uFillTx/>
                <a:latin typeface="微软雅黑" panose="020B0503020204020204" charset="-122"/>
                <a:ea typeface="微软雅黑" panose="020B0503020204020204" charset="-122"/>
              </a:rPr>
              <a:t>欺骗网易云服务器，</a:t>
            </a:r>
          </a:p>
          <a:p>
            <a:r>
              <a:rPr lang="zh-CN" altLang="en-US" sz="2000">
                <a:solidFill>
                  <a:schemeClr val="bg1"/>
                </a:solidFill>
                <a:uFillTx/>
                <a:latin typeface="微软雅黑" panose="020B0503020204020204" charset="-122"/>
                <a:ea typeface="微软雅黑" panose="020B0503020204020204" charset="-122"/>
              </a:rPr>
              <a:t>让它视作是浏览器发的请求</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网络爬虫</a:t>
            </a:r>
            <a:endParaRPr lang="en-US" altLang="zh-CN">
              <a:sym typeface="+mn-ea"/>
            </a:endParaRPr>
          </a:p>
        </p:txBody>
      </p:sp>
      <p:pic>
        <p:nvPicPr>
          <p:cNvPr id="2" name="图片 1"/>
          <p:cNvPicPr>
            <a:picLocks noChangeAspect="1"/>
          </p:cNvPicPr>
          <p:nvPr/>
        </p:nvPicPr>
        <p:blipFill>
          <a:blip r:embed="rId2"/>
          <a:stretch>
            <a:fillRect/>
          </a:stretch>
        </p:blipFill>
        <p:spPr>
          <a:xfrm>
            <a:off x="894080" y="1347470"/>
            <a:ext cx="8225790" cy="5220970"/>
          </a:xfrm>
          <a:prstGeom prst="rect">
            <a:avLst/>
          </a:prstGeom>
        </p:spPr>
      </p:pic>
      <p:sp>
        <p:nvSpPr>
          <p:cNvPr id="12" name="文本框 11"/>
          <p:cNvSpPr txBox="1"/>
          <p:nvPr/>
        </p:nvSpPr>
        <p:spPr>
          <a:xfrm>
            <a:off x="9857740" y="5726430"/>
            <a:ext cx="1424305" cy="706755"/>
          </a:xfrm>
          <a:prstGeom prst="rect">
            <a:avLst/>
          </a:prstGeom>
          <a:noFill/>
        </p:spPr>
        <p:txBody>
          <a:bodyPr wrap="none" rtlCol="0">
            <a:spAutoFit/>
          </a:bodyPr>
          <a:lstStyle/>
          <a:p>
            <a:pPr algn="ctr"/>
            <a:r>
              <a:rPr lang="zh-CN" altLang="en-US" sz="2000">
                <a:solidFill>
                  <a:schemeClr val="tx1"/>
                </a:solidFill>
                <a:uFillTx/>
                <a:latin typeface="Arial" panose="020B0604020202020204" pitchFamily="34" charset="0"/>
                <a:ea typeface="黑体" panose="02010609060101010101" charset="-122"/>
              </a:rPr>
              <a:t>教材</a:t>
            </a:r>
            <a:r>
              <a:rPr lang="en-US" altLang="zh-CN" sz="2000">
                <a:solidFill>
                  <a:schemeClr val="tx1"/>
                </a:solidFill>
                <a:uFillTx/>
                <a:latin typeface="Arial" panose="020B0604020202020204" pitchFamily="34" charset="0"/>
                <a:ea typeface="黑体" panose="02010609060101010101" charset="-122"/>
              </a:rPr>
              <a:t>-</a:t>
            </a:r>
            <a:r>
              <a:rPr lang="zh-CN" altLang="en-US" sz="2000">
                <a:solidFill>
                  <a:schemeClr val="tx1"/>
                </a:solidFill>
                <a:uFillTx/>
                <a:latin typeface="Arial" panose="020B0604020202020204" pitchFamily="34" charset="0"/>
                <a:ea typeface="黑体" panose="02010609060101010101" charset="-122"/>
              </a:rPr>
              <a:t>第</a:t>
            </a:r>
            <a:r>
              <a:rPr lang="en-US" altLang="zh-CN" sz="2000">
                <a:solidFill>
                  <a:schemeClr val="tx1"/>
                </a:solidFill>
                <a:uFillTx/>
                <a:latin typeface="Arial" panose="020B0604020202020204" pitchFamily="34" charset="0"/>
                <a:ea typeface="黑体" panose="02010609060101010101" charset="-122"/>
              </a:rPr>
              <a:t>9</a:t>
            </a:r>
            <a:r>
              <a:rPr lang="zh-CN" altLang="en-US" sz="2000">
                <a:solidFill>
                  <a:schemeClr val="tx1"/>
                </a:solidFill>
                <a:uFillTx/>
                <a:latin typeface="Arial" panose="020B0604020202020204" pitchFamily="34" charset="0"/>
                <a:ea typeface="黑体" panose="02010609060101010101" charset="-122"/>
              </a:rPr>
              <a:t>章</a:t>
            </a:r>
          </a:p>
          <a:p>
            <a:pPr algn="ctr"/>
            <a:r>
              <a:rPr lang="zh-CN" altLang="en-US" sz="2000">
                <a:solidFill>
                  <a:schemeClr val="tx1"/>
                </a:solidFill>
                <a:uFillTx/>
                <a:latin typeface="Arial" panose="020B0604020202020204" pitchFamily="34" charset="0"/>
                <a:ea typeface="黑体" panose="02010609060101010101" charset="-122"/>
              </a:rPr>
              <a:t>例</a:t>
            </a:r>
            <a:r>
              <a:rPr lang="en-US" altLang="zh-CN" sz="2000">
                <a:solidFill>
                  <a:schemeClr val="tx1"/>
                </a:solidFill>
                <a:uFillTx/>
                <a:latin typeface="Arial" panose="020B0604020202020204" pitchFamily="34" charset="0"/>
                <a:ea typeface="黑体" panose="02010609060101010101" charset="-122"/>
              </a:rPr>
              <a:t>9.4(P98)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算法优化</a:t>
            </a:r>
          </a:p>
        </p:txBody>
      </p:sp>
      <p:sp>
        <p:nvSpPr>
          <p:cNvPr id="3" name="文本占位符 2"/>
          <p:cNvSpPr>
            <a:spLocks noGrp="1"/>
          </p:cNvSpPr>
          <p:nvPr>
            <p:ph type="body" idx="1"/>
          </p:nvPr>
        </p:nvSpPr>
        <p:spPr>
          <a:xfrm>
            <a:off x="838200" y="1581785"/>
            <a:ext cx="10515600" cy="4351338"/>
          </a:xfrm>
        </p:spPr>
        <p:txBody>
          <a:bodyPr/>
          <a:lstStyle/>
          <a:p>
            <a:r>
              <a:rPr lang="zh-CN" altLang="en-US" sz="2400"/>
              <a:t>程序运行时间与算法、程序的写法高度相关。</a:t>
            </a:r>
            <a:r>
              <a:rPr lang="en-US" altLang="zh-CN" sz="2400"/>
              <a:t>(</a:t>
            </a:r>
            <a:r>
              <a:rPr lang="zh-CN" altLang="en-US" sz="2400"/>
              <a:t>在文本处理时，通常时间超过几个小时的时候就可以考虑着手优化一下算法</a:t>
            </a:r>
            <a:r>
              <a:rPr lang="en-US" altLang="zh-CN" sz="2400"/>
              <a:t>)</a:t>
            </a:r>
          </a:p>
          <a:p>
            <a:r>
              <a:rPr lang="zh-CN" altLang="en-US" sz="2400"/>
              <a:t>一般可以从这样几个方面优化：</a:t>
            </a:r>
          </a:p>
          <a:p>
            <a:pPr lvl="1"/>
            <a:r>
              <a:rPr lang="zh-CN" altLang="en-US" sz="2000"/>
              <a:t>优化计算过程，避免不必要的运算</a:t>
            </a:r>
          </a:p>
          <a:p>
            <a:pPr lvl="1"/>
            <a:r>
              <a:rPr lang="zh-CN" altLang="en-US" sz="2000"/>
              <a:t>选取合适的数据结构，降低存、取的时间</a:t>
            </a:r>
          </a:p>
          <a:p>
            <a:pPr lvl="1"/>
            <a:r>
              <a:rPr lang="zh-CN" altLang="en-US" sz="2000"/>
              <a:t>选择合适的程序语句和写法</a:t>
            </a:r>
          </a:p>
          <a:p>
            <a:pPr lvl="0"/>
            <a:endParaRPr lang="zh-CN" altLang="en-US" sz="2220"/>
          </a:p>
          <a:p>
            <a:pPr lvl="0"/>
            <a:r>
              <a:rPr lang="zh-CN" altLang="en-US" sz="2220"/>
              <a:t>例： 不同的字符串连接方法运行速度差距可能到数十倍甚至数百上千倍，见str_concat.py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命令行工具</a:t>
            </a:r>
          </a:p>
        </p:txBody>
      </p:sp>
      <p:sp>
        <p:nvSpPr>
          <p:cNvPr id="3" name="文本占位符 2"/>
          <p:cNvSpPr>
            <a:spLocks noGrp="1"/>
          </p:cNvSpPr>
          <p:nvPr>
            <p:ph type="body" idx="1"/>
          </p:nvPr>
        </p:nvSpPr>
        <p:spPr>
          <a:xfrm>
            <a:off x="838200" y="1749425"/>
            <a:ext cx="10515600" cy="3095625"/>
          </a:xfrm>
        </p:spPr>
        <p:txBody>
          <a:bodyPr>
            <a:normAutofit lnSpcReduction="10000"/>
          </a:bodyPr>
          <a:lstStyle/>
          <a:p>
            <a:r>
              <a:rPr lang="zh-CN" altLang="en-US" sz="2400"/>
              <a:t>之前所有程序都是在Python程序中设置的参数，如果输入更改，每次都需要更改py文件。</a:t>
            </a:r>
          </a:p>
          <a:p>
            <a:r>
              <a:rPr lang="zh-CN" altLang="en-US" sz="2400"/>
              <a:t>可以将</a:t>
            </a:r>
            <a:r>
              <a:rPr lang="en-US" altLang="zh-CN" sz="2400"/>
              <a:t>python</a:t>
            </a:r>
            <a:r>
              <a:rPr lang="zh-CN" altLang="en-US" sz="2400"/>
              <a:t>程序写成命令行工具，可以将参数从命令行传入到程序内部，而不用去修改</a:t>
            </a:r>
            <a:r>
              <a:rPr lang="en-US" altLang="zh-CN" sz="2400"/>
              <a:t>python</a:t>
            </a:r>
            <a:r>
              <a:rPr lang="zh-CN" altLang="en-US" sz="2400"/>
              <a:t>程序。</a:t>
            </a:r>
          </a:p>
          <a:p>
            <a:r>
              <a:rPr lang="zh-CN" altLang="en-US" sz="2400"/>
              <a:t>例：head.py是一个查看文件前n行的程序，可以将n行和文件名作为参数传入，这样就可以直接在命令行输入参数运行，而不需要使用去修改python程序。 （类似于</a:t>
            </a:r>
            <a:r>
              <a:rPr lang="en-US" altLang="zh-CN" sz="2400"/>
              <a:t>Linux Shell</a:t>
            </a:r>
            <a:r>
              <a:rPr lang="zh-CN" altLang="en-US" sz="2400"/>
              <a:t>命令和</a:t>
            </a:r>
            <a:r>
              <a:rPr lang="en-US" altLang="zh-CN" sz="2400"/>
              <a:t>Windows dos</a:t>
            </a:r>
            <a:r>
              <a:rPr lang="zh-CN" altLang="en-US" sz="2400"/>
              <a:t>命令）</a:t>
            </a:r>
          </a:p>
        </p:txBody>
      </p:sp>
      <p:sp>
        <p:nvSpPr>
          <p:cNvPr id="4" name="文本框 3"/>
          <p:cNvSpPr txBox="1"/>
          <p:nvPr/>
        </p:nvSpPr>
        <p:spPr>
          <a:xfrm>
            <a:off x="2327910" y="4845685"/>
            <a:ext cx="7277100" cy="521970"/>
          </a:xfrm>
          <a:prstGeom prst="rect">
            <a:avLst/>
          </a:prstGeom>
          <a:noFill/>
        </p:spPr>
        <p:txBody>
          <a:bodyPr wrap="none" rtlCol="0" anchor="t">
            <a:spAutoFit/>
          </a:bodyPr>
          <a:lstStyle/>
          <a:p>
            <a:pPr marL="0" indent="0">
              <a:buNone/>
            </a:pPr>
            <a:r>
              <a:rPr lang="zh-CN" altLang="en-US" sz="2800">
                <a:sym typeface="+mn-ea"/>
              </a:rPr>
              <a:t>python head.py -n </a:t>
            </a:r>
            <a:r>
              <a:rPr lang="zh-CN" altLang="en-US" sz="2800" b="1">
                <a:solidFill>
                  <a:srgbClr val="821E36"/>
                </a:solidFill>
                <a:sym typeface="+mn-ea"/>
              </a:rPr>
              <a:t>5</a:t>
            </a:r>
            <a:r>
              <a:rPr lang="zh-CN" altLang="en-US" sz="2800">
                <a:sym typeface="+mn-ea"/>
              </a:rPr>
              <a:t> -f </a:t>
            </a:r>
            <a:r>
              <a:rPr lang="zh-CN" altLang="en-US" sz="2800" b="1">
                <a:solidFill>
                  <a:srgbClr val="821E36"/>
                </a:solidFill>
                <a:sym typeface="+mn-ea"/>
              </a:rPr>
              <a:t>..\\Data\\myopia_test.txt</a:t>
            </a:r>
            <a:endParaRPr lang="zh-CN" altLang="en-US" sz="2800" b="1">
              <a:solidFill>
                <a:srgbClr val="821E36"/>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537210" y="1584325"/>
            <a:ext cx="10515600" cy="4056380"/>
          </a:xfrm>
        </p:spPr>
        <p:txBody>
          <a:bodyPr>
            <a:normAutofit/>
          </a:bodyPr>
          <a:lstStyle/>
          <a:p>
            <a:pPr algn="l" fontAlgn="auto">
              <a:lnSpc>
                <a:spcPct val="150000"/>
              </a:lnSpc>
              <a:buClrTx/>
              <a:buSzTx/>
            </a:pPr>
            <a:r>
              <a:rPr lang="en-US" altLang="zh-CN" sz="2400">
                <a:latin typeface="微软雅黑" panose="020B0503020204020204" charset="-122"/>
                <a:ea typeface="微软雅黑" panose="020B0503020204020204" charset="-122"/>
                <a:cs typeface="微软雅黑" panose="020B0503020204020204" charset="-122"/>
                <a:sym typeface="+mn-ea"/>
              </a:rPr>
              <a:t>Python</a:t>
            </a:r>
            <a:r>
              <a:rPr lang="zh-CN" altLang="en-US" sz="2400">
                <a:latin typeface="微软雅黑" panose="020B0503020204020204" charset="-122"/>
                <a:ea typeface="微软雅黑" panose="020B0503020204020204" charset="-122"/>
                <a:cs typeface="微软雅黑" panose="020B0503020204020204" charset="-122"/>
                <a:sym typeface="+mn-ea"/>
              </a:rPr>
              <a:t>正则表达式</a:t>
            </a:r>
            <a:r>
              <a:rPr lang="en-US" altLang="zh-CN" sz="2400">
                <a:latin typeface="微软雅黑" panose="020B0503020204020204" charset="-122"/>
                <a:ea typeface="微软雅黑" panose="020B0503020204020204" charset="-122"/>
                <a:cs typeface="微软雅黑" panose="020B0503020204020204" charset="-122"/>
                <a:sym typeface="+mn-ea"/>
              </a:rPr>
              <a:t> </a:t>
            </a:r>
            <a:r>
              <a:rPr lang="en-US" altLang="zh-CN" sz="2400">
                <a:solidFill>
                  <a:srgbClr val="821E36"/>
                </a:solidFill>
                <a:latin typeface="微软雅黑" panose="020B0503020204020204" charset="-122"/>
                <a:ea typeface="微软雅黑" panose="020B0503020204020204" charset="-122"/>
                <a:cs typeface="微软雅黑" panose="020B0503020204020204" charset="-122"/>
                <a:sym typeface="+mn-ea"/>
              </a:rPr>
              <a:t>(</a:t>
            </a:r>
            <a:r>
              <a:rPr lang="zh-CN" altLang="en-US" sz="2400">
                <a:solidFill>
                  <a:srgbClr val="821E36"/>
                </a:solidFill>
                <a:latin typeface="微软雅黑" panose="020B0503020204020204" charset="-122"/>
                <a:ea typeface="微软雅黑" panose="020B0503020204020204" charset="-122"/>
                <a:cs typeface="微软雅黑" panose="020B0503020204020204" charset="-122"/>
                <a:sym typeface="+mn-ea"/>
              </a:rPr>
              <a:t>重点</a:t>
            </a:r>
            <a:r>
              <a:rPr lang="en-US" altLang="zh-CN" sz="2400">
                <a:solidFill>
                  <a:srgbClr val="821E36"/>
                </a:solidFill>
                <a:latin typeface="微软雅黑" panose="020B0503020204020204" charset="-122"/>
                <a:ea typeface="微软雅黑" panose="020B0503020204020204" charset="-122"/>
                <a:cs typeface="微软雅黑" panose="020B0503020204020204" charset="-122"/>
                <a:sym typeface="+mn-ea"/>
              </a:rPr>
              <a:t>)</a:t>
            </a:r>
            <a:endParaRPr lang="zh-CN" altLang="en-US" sz="2160">
              <a:latin typeface="微软雅黑" panose="020B0503020204020204" charset="-122"/>
              <a:ea typeface="微软雅黑" panose="020B0503020204020204" charset="-122"/>
              <a:cs typeface="微软雅黑" panose="020B0503020204020204" charset="-122"/>
            </a:endParaRPr>
          </a:p>
          <a:p>
            <a:pPr algn="l" fontAlgn="auto">
              <a:lnSpc>
                <a:spcPct val="150000"/>
              </a:lnSpc>
              <a:buClrTx/>
              <a:buSzTx/>
            </a:pPr>
            <a:r>
              <a:rPr sz="2400">
                <a:latin typeface="微软雅黑" panose="020B0503020204020204" charset="-122"/>
                <a:ea typeface="微软雅黑" panose="020B0503020204020204" charset="-122"/>
                <a:cs typeface="微软雅黑" panose="020B0503020204020204" charset="-122"/>
                <a:sym typeface="+mn-ea"/>
              </a:rPr>
              <a:t>其他常见概念及应用</a:t>
            </a:r>
          </a:p>
          <a:p>
            <a:pPr lvl="1" algn="l" fontAlgn="auto">
              <a:lnSpc>
                <a:spcPct val="150000"/>
              </a:lnSpc>
              <a:buClrTx/>
              <a:buSzTx/>
            </a:pPr>
            <a:r>
              <a:rPr lang="zh-CN" sz="2160">
                <a:latin typeface="微软雅黑" panose="020B0503020204020204" charset="-122"/>
                <a:ea typeface="微软雅黑" panose="020B0503020204020204" charset="-122"/>
                <a:cs typeface="微软雅黑" panose="020B0503020204020204" charset="-122"/>
                <a:sym typeface="+mn-ea"/>
              </a:rPr>
              <a:t>自定义函数</a:t>
            </a:r>
          </a:p>
          <a:p>
            <a:pPr lvl="1" algn="l" fontAlgn="auto">
              <a:lnSpc>
                <a:spcPct val="150000"/>
              </a:lnSpc>
              <a:buClrTx/>
              <a:buSzTx/>
            </a:pPr>
            <a:r>
              <a:rPr lang="zh-CN" sz="2160">
                <a:latin typeface="微软雅黑" panose="020B0503020204020204" charset="-122"/>
                <a:ea typeface="微软雅黑" panose="020B0503020204020204" charset="-122"/>
                <a:cs typeface="微软雅黑" panose="020B0503020204020204" charset="-122"/>
                <a:sym typeface="+mn-ea"/>
              </a:rPr>
              <a:t>网络爬虫</a:t>
            </a:r>
          </a:p>
          <a:p>
            <a:pPr lvl="1" algn="l" fontAlgn="auto">
              <a:lnSpc>
                <a:spcPct val="150000"/>
              </a:lnSpc>
              <a:buClrTx/>
              <a:buSzTx/>
            </a:pPr>
            <a:endParaRPr lang="zh-CN" sz="2160">
              <a:latin typeface="微软雅黑" panose="020B0503020204020204" charset="-122"/>
              <a:ea typeface="微软雅黑" panose="020B0503020204020204" charset="-122"/>
              <a:cs typeface="微软雅黑" panose="020B0503020204020204" charset="-122"/>
              <a:sym typeface="+mn-ea"/>
            </a:endParaRPr>
          </a:p>
        </p:txBody>
      </p:sp>
      <p:sp>
        <p:nvSpPr>
          <p:cNvPr id="2" name="标题 1"/>
          <p:cNvSpPr>
            <a:spLocks noGrp="1"/>
          </p:cNvSpPr>
          <p:nvPr>
            <p:ph type="title"/>
          </p:nvPr>
        </p:nvSpPr>
        <p:spPr>
          <a:xfrm>
            <a:off x="591185" y="294005"/>
            <a:ext cx="1803400" cy="527050"/>
          </a:xfrm>
        </p:spPr>
        <p:txBody>
          <a:bodyPr>
            <a:noAutofit/>
          </a:bodyPr>
          <a:lstStyle/>
          <a:p>
            <a:r>
              <a:rPr lang="zh-CN" altLang="zh-CN" b="1">
                <a:latin typeface="微软雅黑" panose="020B0503020204020204" charset="-122"/>
                <a:ea typeface="微软雅黑" panose="020B0503020204020204" charset="-122"/>
                <a:sym typeface="+mn-ea"/>
              </a:rPr>
              <a:t>本章目录</a:t>
            </a:r>
          </a:p>
        </p:txBody>
      </p:sp>
      <p:sp>
        <p:nvSpPr>
          <p:cNvPr id="3" name="文本框 2"/>
          <p:cNvSpPr txBox="1"/>
          <p:nvPr/>
        </p:nvSpPr>
        <p:spPr>
          <a:xfrm>
            <a:off x="7533640" y="1748790"/>
            <a:ext cx="3789680" cy="2306955"/>
          </a:xfrm>
          <a:prstGeom prst="rect">
            <a:avLst/>
          </a:prstGeom>
          <a:noFill/>
        </p:spPr>
        <p:txBody>
          <a:bodyPr wrap="none" rtlCol="0">
            <a:spAutoFit/>
          </a:bodyPr>
          <a:lstStyle/>
          <a:p>
            <a:pPr algn="l"/>
            <a:r>
              <a:rPr lang="zh-CN" altLang="en-US" sz="2400">
                <a:solidFill>
                  <a:schemeClr val="tx1"/>
                </a:solidFill>
                <a:uFillTx/>
                <a:latin typeface="Arial" panose="020B0604020202020204" pitchFamily="34" charset="0"/>
                <a:ea typeface="微软雅黑" panose="020B0503020204020204" charset="-122"/>
              </a:rPr>
              <a:t>教材章节：</a:t>
            </a:r>
            <a:br>
              <a:rPr lang="zh-CN" altLang="en-US" sz="2400">
                <a:solidFill>
                  <a:schemeClr val="tx1"/>
                </a:solidFill>
                <a:uFillTx/>
                <a:latin typeface="Arial" panose="020B0604020202020204" pitchFamily="34" charset="0"/>
                <a:ea typeface="微软雅黑" panose="020B0503020204020204" charset="-122"/>
              </a:rPr>
            </a:br>
            <a:r>
              <a:rPr lang="zh-CN" altLang="en-US" sz="2400">
                <a:solidFill>
                  <a:schemeClr val="tx1"/>
                </a:solidFill>
                <a:uFillTx/>
                <a:latin typeface="Arial" panose="020B0604020202020204" pitchFamily="34" charset="0"/>
                <a:ea typeface="微软雅黑" panose="020B0503020204020204" charset="-122"/>
              </a:rPr>
              <a:t>第</a:t>
            </a:r>
            <a:r>
              <a:rPr lang="en-US" altLang="zh-CN" sz="2400">
                <a:solidFill>
                  <a:schemeClr val="tx1"/>
                </a:solidFill>
                <a:uFillTx/>
                <a:latin typeface="Arial" panose="020B0604020202020204" pitchFamily="34" charset="0"/>
                <a:ea typeface="微软雅黑" panose="020B0503020204020204" charset="-122"/>
              </a:rPr>
              <a:t>9</a:t>
            </a:r>
            <a:r>
              <a:rPr lang="zh-CN" altLang="en-US" sz="2400">
                <a:solidFill>
                  <a:schemeClr val="tx1"/>
                </a:solidFill>
                <a:uFillTx/>
                <a:latin typeface="Arial" panose="020B0604020202020204" pitchFamily="34" charset="0"/>
                <a:ea typeface="微软雅黑" panose="020B0503020204020204" charset="-122"/>
              </a:rPr>
              <a:t>章</a:t>
            </a:r>
            <a:r>
              <a:rPr lang="en-US" altLang="zh-CN" sz="2400">
                <a:solidFill>
                  <a:schemeClr val="tx1"/>
                </a:solidFill>
                <a:uFillTx/>
                <a:latin typeface="Arial" panose="020B0604020202020204" pitchFamily="34" charset="0"/>
                <a:ea typeface="微软雅黑" panose="020B0503020204020204" charset="-122"/>
              </a:rPr>
              <a:t> </a:t>
            </a:r>
            <a:r>
              <a:rPr lang="zh-CN" altLang="en-US" sz="2400">
                <a:solidFill>
                  <a:schemeClr val="tx1"/>
                </a:solidFill>
                <a:uFillTx/>
                <a:latin typeface="Arial" panose="020B0604020202020204" pitchFamily="34" charset="0"/>
                <a:ea typeface="微软雅黑" panose="020B0503020204020204" charset="-122"/>
              </a:rPr>
              <a:t>模式匹配和文本挖掘</a:t>
            </a:r>
            <a:endParaRPr lang="en-US" altLang="zh-CN" sz="2400">
              <a:solidFill>
                <a:schemeClr val="tx1"/>
              </a:solidFill>
              <a:uFillTx/>
              <a:latin typeface="Arial" panose="020B0604020202020204" pitchFamily="34" charset="0"/>
              <a:ea typeface="微软雅黑" panose="020B0503020204020204" charset="-122"/>
            </a:endParaRPr>
          </a:p>
          <a:p>
            <a:pPr algn="l"/>
            <a:r>
              <a:rPr lang="zh-CN" altLang="zh-CN" sz="2400">
                <a:solidFill>
                  <a:schemeClr val="tx1"/>
                </a:solidFill>
                <a:uFillTx/>
                <a:latin typeface="Arial" panose="020B0604020202020204" pitchFamily="34" charset="0"/>
                <a:ea typeface="微软雅黑" panose="020B0503020204020204" charset="-122"/>
              </a:rPr>
              <a:t>第</a:t>
            </a:r>
            <a:r>
              <a:rPr lang="en-US" altLang="zh-CN" sz="2400">
                <a:solidFill>
                  <a:schemeClr val="tx1"/>
                </a:solidFill>
                <a:uFillTx/>
                <a:latin typeface="Arial" panose="020B0604020202020204" pitchFamily="34" charset="0"/>
                <a:ea typeface="微软雅黑" panose="020B0503020204020204" charset="-122"/>
              </a:rPr>
              <a:t>10</a:t>
            </a:r>
            <a:r>
              <a:rPr lang="zh-CN" altLang="zh-CN" sz="2400">
                <a:solidFill>
                  <a:schemeClr val="tx1"/>
                </a:solidFill>
                <a:uFillTx/>
                <a:latin typeface="Arial" panose="020B0604020202020204" pitchFamily="34" charset="0"/>
                <a:ea typeface="微软雅黑" panose="020B0503020204020204" charset="-122"/>
              </a:rPr>
              <a:t>章</a:t>
            </a:r>
            <a:r>
              <a:rPr lang="en-US" altLang="zh-CN" sz="2400">
                <a:solidFill>
                  <a:schemeClr val="tx1"/>
                </a:solidFill>
                <a:uFillTx/>
                <a:latin typeface="Arial" panose="020B0604020202020204" pitchFamily="34" charset="0"/>
                <a:ea typeface="微软雅黑" panose="020B0503020204020204" charset="-122"/>
              </a:rPr>
              <a:t> </a:t>
            </a:r>
            <a:r>
              <a:rPr lang="zh-CN" altLang="en-US" sz="2400">
                <a:solidFill>
                  <a:schemeClr val="tx1"/>
                </a:solidFill>
                <a:uFillTx/>
                <a:latin typeface="Arial" panose="020B0604020202020204" pitchFamily="34" charset="0"/>
                <a:ea typeface="微软雅黑" panose="020B0503020204020204" charset="-122"/>
              </a:rPr>
              <a:t>将程序划分为函数</a:t>
            </a:r>
          </a:p>
          <a:p>
            <a:pPr algn="l"/>
            <a:r>
              <a:rPr lang="zh-CN" altLang="en-US" sz="2400">
                <a:solidFill>
                  <a:schemeClr val="tx1"/>
                </a:solidFill>
                <a:uFillTx/>
                <a:latin typeface="Arial" panose="020B0604020202020204" pitchFamily="34" charset="0"/>
                <a:ea typeface="微软雅黑" panose="020B0503020204020204" charset="-122"/>
              </a:rPr>
              <a:t>第</a:t>
            </a:r>
            <a:r>
              <a:rPr lang="en-US" altLang="zh-CN" sz="2400">
                <a:solidFill>
                  <a:schemeClr val="tx1"/>
                </a:solidFill>
                <a:uFillTx/>
                <a:latin typeface="Arial" panose="020B0604020202020204" pitchFamily="34" charset="0"/>
                <a:ea typeface="微软雅黑" panose="020B0503020204020204" charset="-122"/>
              </a:rPr>
              <a:t>12</a:t>
            </a:r>
            <a:r>
              <a:rPr lang="zh-CN" altLang="en-US" sz="2400">
                <a:solidFill>
                  <a:schemeClr val="tx1"/>
                </a:solidFill>
                <a:uFillTx/>
                <a:latin typeface="Arial" panose="020B0604020202020204" pitchFamily="34" charset="0"/>
                <a:ea typeface="微软雅黑" panose="020B0503020204020204" charset="-122"/>
              </a:rPr>
              <a:t>章</a:t>
            </a:r>
            <a:r>
              <a:rPr lang="en-US" altLang="zh-CN" sz="2400">
                <a:solidFill>
                  <a:schemeClr val="tx1"/>
                </a:solidFill>
                <a:uFillTx/>
                <a:latin typeface="Arial" panose="020B0604020202020204" pitchFamily="34" charset="0"/>
                <a:ea typeface="微软雅黑" panose="020B0503020204020204" charset="-122"/>
              </a:rPr>
              <a:t> </a:t>
            </a:r>
            <a:r>
              <a:rPr lang="zh-CN" altLang="en-US" sz="2400">
                <a:solidFill>
                  <a:schemeClr val="tx1"/>
                </a:solidFill>
                <a:uFillTx/>
                <a:latin typeface="Arial" panose="020B0604020202020204" pitchFamily="34" charset="0"/>
                <a:ea typeface="微软雅黑" panose="020B0503020204020204" charset="-122"/>
              </a:rPr>
              <a:t>调试</a:t>
            </a:r>
          </a:p>
          <a:p>
            <a:pPr algn="l"/>
            <a:r>
              <a:rPr lang="zh-CN" altLang="en-US" sz="2400">
                <a:uFillTx/>
                <a:latin typeface="Arial" panose="020B0604020202020204" pitchFamily="34" charset="0"/>
                <a:ea typeface="微软雅黑" panose="020B0503020204020204" charset="-122"/>
                <a:sym typeface="+mn-ea"/>
              </a:rPr>
              <a:t>第</a:t>
            </a:r>
            <a:r>
              <a:rPr lang="en-US" altLang="zh-CN" sz="2400">
                <a:uFillTx/>
                <a:latin typeface="Arial" panose="020B0604020202020204" pitchFamily="34" charset="0"/>
                <a:ea typeface="微软雅黑" panose="020B0503020204020204" charset="-122"/>
                <a:sym typeface="+mn-ea"/>
              </a:rPr>
              <a:t>15</a:t>
            </a:r>
            <a:r>
              <a:rPr lang="zh-CN" altLang="en-US" sz="2400">
                <a:uFillTx/>
                <a:latin typeface="Arial" panose="020B0604020202020204" pitchFamily="34" charset="0"/>
                <a:ea typeface="微软雅黑" panose="020B0503020204020204" charset="-122"/>
                <a:sym typeface="+mn-ea"/>
              </a:rPr>
              <a:t>章</a:t>
            </a:r>
            <a:r>
              <a:rPr lang="en-US" altLang="zh-CN" sz="2400">
                <a:uFillTx/>
                <a:latin typeface="Arial" panose="020B0604020202020204" pitchFamily="34" charset="0"/>
                <a:ea typeface="微软雅黑" panose="020B0503020204020204" charset="-122"/>
                <a:sym typeface="+mn-ea"/>
              </a:rPr>
              <a:t> </a:t>
            </a:r>
            <a:r>
              <a:rPr lang="zh-CN" altLang="en-US" sz="2400">
                <a:uFillTx/>
                <a:latin typeface="Arial" panose="020B0604020202020204" pitchFamily="34" charset="0"/>
                <a:ea typeface="微软雅黑" panose="020B0503020204020204" charset="-122"/>
                <a:sym typeface="+mn-ea"/>
              </a:rPr>
              <a:t>编写良好的程序</a:t>
            </a:r>
            <a:endParaRPr lang="zh-CN" altLang="en-US" sz="2400">
              <a:solidFill>
                <a:schemeClr val="tx1"/>
              </a:solidFill>
              <a:uFillTx/>
              <a:latin typeface="Arial" panose="020B0604020202020204" pitchFamily="34" charset="0"/>
              <a:ea typeface="微软雅黑" panose="020B0503020204020204" charset="-122"/>
            </a:endParaRPr>
          </a:p>
          <a:p>
            <a:endParaRPr lang="zh-CN" altLang="en-US" sz="2400">
              <a:solidFill>
                <a:schemeClr val="tx1"/>
              </a:solidFill>
              <a:uFillTx/>
              <a:latin typeface="Arial" panose="020B0604020202020204" pitchFamily="34" charset="0"/>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程序调试</a:t>
            </a:r>
            <a:r>
              <a:rPr lang="en-US" altLang="zh-CN"/>
              <a:t> - Debugging</a:t>
            </a:r>
          </a:p>
        </p:txBody>
      </p:sp>
      <p:pic>
        <p:nvPicPr>
          <p:cNvPr id="4" name="图片 3"/>
          <p:cNvPicPr>
            <a:picLocks noChangeAspect="1"/>
          </p:cNvPicPr>
          <p:nvPr/>
        </p:nvPicPr>
        <p:blipFill>
          <a:blip r:embed="rId2"/>
          <a:stretch>
            <a:fillRect/>
          </a:stretch>
        </p:blipFill>
        <p:spPr>
          <a:xfrm>
            <a:off x="2204085" y="1779905"/>
            <a:ext cx="7610475" cy="4133850"/>
          </a:xfrm>
          <a:prstGeom prst="rect">
            <a:avLst/>
          </a:prstGeom>
        </p:spPr>
      </p:pic>
      <p:sp>
        <p:nvSpPr>
          <p:cNvPr id="12" name="文本框 11"/>
          <p:cNvSpPr txBox="1"/>
          <p:nvPr/>
        </p:nvSpPr>
        <p:spPr>
          <a:xfrm>
            <a:off x="7633335" y="6169025"/>
            <a:ext cx="3181985" cy="398780"/>
          </a:xfrm>
          <a:prstGeom prst="rect">
            <a:avLst/>
          </a:prstGeom>
          <a:noFill/>
        </p:spPr>
        <p:txBody>
          <a:bodyPr wrap="square" rtlCol="0">
            <a:spAutoFit/>
          </a:bodyPr>
          <a:lstStyle/>
          <a:p>
            <a:pPr algn="ctr"/>
            <a:r>
              <a:rPr lang="zh-CN" altLang="en-US" sz="2000">
                <a:solidFill>
                  <a:schemeClr val="tx1"/>
                </a:solidFill>
                <a:uFillTx/>
                <a:latin typeface="Arial" panose="020B0604020202020204" pitchFamily="34" charset="0"/>
                <a:ea typeface="黑体" panose="02010609060101010101" charset="-122"/>
              </a:rPr>
              <a:t>导读</a:t>
            </a:r>
            <a:r>
              <a:rPr lang="en-US" altLang="zh-CN" sz="2000">
                <a:solidFill>
                  <a:schemeClr val="tx1"/>
                </a:solidFill>
                <a:uFillTx/>
                <a:latin typeface="Arial" panose="020B0604020202020204" pitchFamily="34" charset="0"/>
                <a:ea typeface="黑体" panose="02010609060101010101" charset="-122"/>
              </a:rPr>
              <a:t> </a:t>
            </a:r>
            <a:r>
              <a:rPr lang="zh-CN" altLang="en-US" sz="2000">
                <a:solidFill>
                  <a:schemeClr val="tx1"/>
                </a:solidFill>
                <a:uFillTx/>
                <a:latin typeface="Arial" panose="020B0604020202020204" pitchFamily="34" charset="0"/>
                <a:ea typeface="黑体" panose="02010609060101010101" charset="-122"/>
              </a:rPr>
              <a:t>教材</a:t>
            </a:r>
            <a:r>
              <a:rPr lang="en-US" altLang="zh-CN" sz="2000">
                <a:solidFill>
                  <a:schemeClr val="tx1"/>
                </a:solidFill>
                <a:uFillTx/>
                <a:latin typeface="Arial" panose="020B0604020202020204" pitchFamily="34" charset="0"/>
                <a:ea typeface="黑体" panose="02010609060101010101" charset="-122"/>
              </a:rPr>
              <a:t>-</a:t>
            </a:r>
            <a:r>
              <a:rPr lang="zh-CN" altLang="en-US" sz="2000">
                <a:solidFill>
                  <a:schemeClr val="tx1"/>
                </a:solidFill>
                <a:uFillTx/>
                <a:latin typeface="Arial" panose="020B0604020202020204" pitchFamily="34" charset="0"/>
                <a:ea typeface="黑体" panose="02010609060101010101" charset="-122"/>
              </a:rPr>
              <a:t>第</a:t>
            </a:r>
            <a:r>
              <a:rPr lang="en-US" altLang="zh-CN" sz="2000">
                <a:solidFill>
                  <a:schemeClr val="tx1"/>
                </a:solidFill>
                <a:uFillTx/>
                <a:latin typeface="Arial" panose="020B0604020202020204" pitchFamily="34" charset="0"/>
                <a:ea typeface="黑体" panose="02010609060101010101" charset="-122"/>
              </a:rPr>
              <a:t>12</a:t>
            </a:r>
            <a:r>
              <a:rPr lang="zh-CN" altLang="en-US" sz="2000">
                <a:solidFill>
                  <a:schemeClr val="tx1"/>
                </a:solidFill>
                <a:uFillTx/>
                <a:latin typeface="Arial" panose="020B0604020202020204" pitchFamily="34" charset="0"/>
                <a:ea typeface="黑体" panose="02010609060101010101" charset="-122"/>
              </a:rPr>
              <a:t>章</a:t>
            </a:r>
            <a:endParaRPr lang="en-US" altLang="zh-CN" sz="2000">
              <a:solidFill>
                <a:schemeClr val="tx1"/>
              </a:solidFill>
              <a:uFillTx/>
              <a:latin typeface="Arial" panose="020B0604020202020204" pitchFamily="34" charset="0"/>
              <a:ea typeface="黑体" panose="0201060906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软件工程</a:t>
            </a:r>
          </a:p>
        </p:txBody>
      </p:sp>
      <p:sp>
        <p:nvSpPr>
          <p:cNvPr id="12" name="文本框 11"/>
          <p:cNvSpPr txBox="1"/>
          <p:nvPr/>
        </p:nvSpPr>
        <p:spPr>
          <a:xfrm>
            <a:off x="7633335" y="6169025"/>
            <a:ext cx="3181985" cy="398780"/>
          </a:xfrm>
          <a:prstGeom prst="rect">
            <a:avLst/>
          </a:prstGeom>
          <a:noFill/>
        </p:spPr>
        <p:txBody>
          <a:bodyPr wrap="square" rtlCol="0">
            <a:spAutoFit/>
          </a:bodyPr>
          <a:lstStyle/>
          <a:p>
            <a:pPr algn="ctr"/>
            <a:r>
              <a:rPr lang="zh-CN" altLang="en-US" sz="2000">
                <a:solidFill>
                  <a:schemeClr val="tx1"/>
                </a:solidFill>
                <a:uFillTx/>
                <a:latin typeface="Arial" panose="020B0604020202020204" pitchFamily="34" charset="0"/>
                <a:ea typeface="黑体" panose="02010609060101010101" charset="-122"/>
              </a:rPr>
              <a:t>导读</a:t>
            </a:r>
            <a:r>
              <a:rPr lang="en-US" altLang="zh-CN" sz="2000">
                <a:solidFill>
                  <a:schemeClr val="tx1"/>
                </a:solidFill>
                <a:uFillTx/>
                <a:latin typeface="Arial" panose="020B0604020202020204" pitchFamily="34" charset="0"/>
                <a:ea typeface="黑体" panose="02010609060101010101" charset="-122"/>
              </a:rPr>
              <a:t> </a:t>
            </a:r>
            <a:r>
              <a:rPr lang="zh-CN" altLang="en-US" sz="2000">
                <a:solidFill>
                  <a:schemeClr val="tx1"/>
                </a:solidFill>
                <a:uFillTx/>
                <a:latin typeface="Arial" panose="020B0604020202020204" pitchFamily="34" charset="0"/>
                <a:ea typeface="黑体" panose="02010609060101010101" charset="-122"/>
              </a:rPr>
              <a:t>教材</a:t>
            </a:r>
            <a:r>
              <a:rPr lang="en-US" altLang="zh-CN" sz="2000">
                <a:solidFill>
                  <a:schemeClr val="tx1"/>
                </a:solidFill>
                <a:uFillTx/>
                <a:latin typeface="Arial" panose="020B0604020202020204" pitchFamily="34" charset="0"/>
                <a:ea typeface="黑体" panose="02010609060101010101" charset="-122"/>
              </a:rPr>
              <a:t>-</a:t>
            </a:r>
            <a:r>
              <a:rPr lang="zh-CN" altLang="en-US" sz="2000">
                <a:solidFill>
                  <a:schemeClr val="tx1"/>
                </a:solidFill>
                <a:uFillTx/>
                <a:latin typeface="Arial" panose="020B0604020202020204" pitchFamily="34" charset="0"/>
                <a:ea typeface="黑体" panose="02010609060101010101" charset="-122"/>
              </a:rPr>
              <a:t>第</a:t>
            </a:r>
            <a:r>
              <a:rPr lang="en-US" altLang="zh-CN" sz="2000">
                <a:solidFill>
                  <a:schemeClr val="tx1"/>
                </a:solidFill>
                <a:uFillTx/>
                <a:latin typeface="Arial" panose="020B0604020202020204" pitchFamily="34" charset="0"/>
                <a:ea typeface="黑体" panose="02010609060101010101" charset="-122"/>
              </a:rPr>
              <a:t>15</a:t>
            </a:r>
            <a:r>
              <a:rPr lang="zh-CN" altLang="en-US" sz="2000">
                <a:solidFill>
                  <a:schemeClr val="tx1"/>
                </a:solidFill>
                <a:uFillTx/>
                <a:latin typeface="Arial" panose="020B0604020202020204" pitchFamily="34" charset="0"/>
                <a:ea typeface="黑体" panose="02010609060101010101" charset="-122"/>
              </a:rPr>
              <a:t>章</a:t>
            </a:r>
            <a:endParaRPr lang="en-US" altLang="zh-CN" sz="2000">
              <a:solidFill>
                <a:schemeClr val="tx1"/>
              </a:solidFill>
              <a:uFillTx/>
              <a:latin typeface="Arial" panose="020B0604020202020204" pitchFamily="34" charset="0"/>
              <a:ea typeface="黑体" panose="02010609060101010101" charset="-122"/>
            </a:endParaRPr>
          </a:p>
        </p:txBody>
      </p:sp>
      <p:sp>
        <p:nvSpPr>
          <p:cNvPr id="4" name="文本占位符 3"/>
          <p:cNvSpPr>
            <a:spLocks noGrp="1"/>
          </p:cNvSpPr>
          <p:nvPr>
            <p:ph type="body" idx="1"/>
          </p:nvPr>
        </p:nvSpPr>
        <p:spPr>
          <a:xfrm>
            <a:off x="838200" y="1749425"/>
            <a:ext cx="10515600" cy="4274820"/>
          </a:xfrm>
        </p:spPr>
        <p:txBody>
          <a:bodyPr>
            <a:normAutofit lnSpcReduction="10000"/>
          </a:bodyPr>
          <a:lstStyle/>
          <a:p>
            <a:r>
              <a:rPr lang="zh-CN" altLang="en-US" sz="2800"/>
              <a:t>编程的准则</a:t>
            </a:r>
            <a:r>
              <a:rPr lang="en-US" altLang="zh-CN" sz="2800"/>
              <a:t>(Dogma of Programming)</a:t>
            </a:r>
            <a:r>
              <a:rPr lang="zh-CN" altLang="en-US" sz="2800"/>
              <a:t>：</a:t>
            </a:r>
          </a:p>
          <a:p>
            <a:pPr lvl="1"/>
            <a:r>
              <a:rPr lang="zh-CN" altLang="en-US" sz="2520"/>
              <a:t>首先，正确完成程序。</a:t>
            </a:r>
          </a:p>
          <a:p>
            <a:pPr lvl="1"/>
            <a:r>
              <a:rPr lang="zh-CN" altLang="en-US" sz="2520"/>
              <a:t>其次，完善简化程序。</a:t>
            </a:r>
          </a:p>
          <a:p>
            <a:pPr lvl="1"/>
            <a:r>
              <a:rPr lang="zh-CN" altLang="en-US" sz="2520"/>
              <a:t>最后，仅在确有必要时提高程序运行速度。</a:t>
            </a:r>
          </a:p>
          <a:p>
            <a:pPr lvl="1"/>
            <a:endParaRPr lang="zh-CN" altLang="en-US" sz="2520"/>
          </a:p>
          <a:p>
            <a:pPr lvl="0"/>
            <a:r>
              <a:rPr lang="zh-CN" altLang="en-US" sz="2800"/>
              <a:t>这个程序应该做什么</a:t>
            </a:r>
            <a:r>
              <a:rPr lang="en-US" altLang="zh-CN" sz="2800"/>
              <a:t>?</a:t>
            </a:r>
          </a:p>
          <a:p>
            <a:pPr lvl="1"/>
            <a:r>
              <a:rPr lang="zh-CN" altLang="en-US" sz="2520"/>
              <a:t>输入</a:t>
            </a:r>
          </a:p>
          <a:p>
            <a:pPr lvl="1"/>
            <a:r>
              <a:rPr lang="zh-CN" altLang="en-US" sz="2520"/>
              <a:t>输出</a:t>
            </a:r>
          </a:p>
          <a:p>
            <a:pPr lvl="1"/>
            <a:r>
              <a:rPr lang="zh-CN" altLang="en-US" sz="2520"/>
              <a:t>输入和输出之间会发生什么</a:t>
            </a:r>
          </a:p>
          <a:p>
            <a:endParaRPr lang="zh-CN"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09900" y="2819400"/>
            <a:ext cx="6202680" cy="1066800"/>
            <a:chOff x="4740" y="4440"/>
            <a:chExt cx="9768" cy="1680"/>
          </a:xfrm>
        </p:grpSpPr>
        <p:grpSp>
          <p:nvGrpSpPr>
            <p:cNvPr id="7" name="组合 6"/>
            <p:cNvGrpSpPr/>
            <p:nvPr/>
          </p:nvGrpSpPr>
          <p:grpSpPr>
            <a:xfrm>
              <a:off x="4740" y="4440"/>
              <a:ext cx="1920" cy="1680"/>
              <a:chOff x="5100" y="4280"/>
              <a:chExt cx="1920" cy="1680"/>
            </a:xfrm>
          </p:grpSpPr>
          <p:sp>
            <p:nvSpPr>
              <p:cNvPr id="6" name="圆角矩形 5"/>
              <p:cNvSpPr/>
              <p:nvPr/>
            </p:nvSpPr>
            <p:spPr>
              <a:xfrm>
                <a:off x="5580" y="4280"/>
                <a:ext cx="1440" cy="1440"/>
              </a:xfrm>
              <a:prstGeom prst="roundRect">
                <a:avLst/>
              </a:prstGeom>
              <a:noFill/>
              <a:ln w="28575">
                <a:solidFill>
                  <a:srgbClr val="821E3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100" y="4520"/>
                <a:ext cx="1440" cy="1440"/>
              </a:xfrm>
              <a:prstGeom prst="roundRect">
                <a:avLst/>
              </a:prstGeom>
              <a:solidFill>
                <a:srgbClr val="821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t>一</a:t>
                </a:r>
              </a:p>
            </p:txBody>
          </p:sp>
        </p:grpSp>
        <p:sp>
          <p:nvSpPr>
            <p:cNvPr id="8" name="文本框 7"/>
            <p:cNvSpPr txBox="1"/>
            <p:nvPr/>
          </p:nvSpPr>
          <p:spPr>
            <a:xfrm>
              <a:off x="7343" y="4680"/>
              <a:ext cx="7165" cy="1113"/>
            </a:xfrm>
            <a:prstGeom prst="rect">
              <a:avLst/>
            </a:prstGeom>
            <a:noFill/>
          </p:spPr>
          <p:txBody>
            <a:bodyPr wrap="none" rtlCol="0" anchor="t">
              <a:spAutoFit/>
            </a:bodyPr>
            <a:lstStyle/>
            <a:p>
              <a:pPr algn="l"/>
              <a:r>
                <a:rPr lang="en-US" altLang="zh-CN" sz="4000" b="1">
                  <a:latin typeface="微软雅黑" panose="020B0503020204020204" charset="-122"/>
                  <a:ea typeface="微软雅黑" panose="020B0503020204020204" charset="-122"/>
                  <a:cs typeface="微软雅黑" panose="020B0503020204020204" charset="-122"/>
                  <a:sym typeface="+mn-ea"/>
                </a:rPr>
                <a:t>Python</a:t>
              </a:r>
              <a:r>
                <a:rPr lang="zh-CN" altLang="en-US" sz="4000" b="1">
                  <a:latin typeface="微软雅黑" panose="020B0503020204020204" charset="-122"/>
                  <a:ea typeface="微软雅黑" panose="020B0503020204020204" charset="-122"/>
                  <a:cs typeface="微软雅黑" panose="020B0503020204020204" charset="-122"/>
                  <a:sym typeface="+mn-ea"/>
                </a:rPr>
                <a:t>正则表达式</a:t>
              </a:r>
              <a:endParaRPr lang="zh-CN" altLang="en-US" sz="4000" b="1">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正则表达式</a:t>
            </a:r>
            <a:endParaRPr lang="zh-CN" altLang="en-US"/>
          </a:p>
        </p:txBody>
      </p:sp>
      <p:sp>
        <p:nvSpPr>
          <p:cNvPr id="3" name="文本占位符 2"/>
          <p:cNvSpPr>
            <a:spLocks noGrp="1"/>
          </p:cNvSpPr>
          <p:nvPr>
            <p:ph type="body" idx="1"/>
          </p:nvPr>
        </p:nvSpPr>
        <p:spPr>
          <a:xfrm>
            <a:off x="838200" y="1483360"/>
            <a:ext cx="10515600" cy="4351338"/>
          </a:xfrm>
        </p:spPr>
        <p:txBody>
          <a:bodyPr/>
          <a:lstStyle/>
          <a:p>
            <a:r>
              <a:rPr lang="zh-CN" altLang="en-US"/>
              <a:t>问题</a:t>
            </a:r>
            <a:r>
              <a:rPr lang="en-US" altLang="zh-CN"/>
              <a:t>(9.2.1)</a:t>
            </a:r>
            <a:r>
              <a:rPr lang="zh-CN" altLang="en-US"/>
              <a:t>：</a:t>
            </a:r>
          </a:p>
          <a:p>
            <a:pPr lvl="1"/>
            <a:r>
              <a:rPr lang="zh-CN" altLang="en-US"/>
              <a:t>从蛋白质序列里搜索蛋白质的序列功能模体</a:t>
            </a:r>
            <a:r>
              <a:rPr lang="en-US" altLang="zh-CN"/>
              <a:t>(motif)</a:t>
            </a:r>
          </a:p>
          <a:p>
            <a:pPr lvl="1"/>
            <a:r>
              <a:rPr lang="zh-CN" altLang="en-US"/>
              <a:t>当已知蛋白质氨基酸序列，判断其是否具有某个模体。</a:t>
            </a:r>
            <a:endParaRPr lang="en-US" altLang="zh-CN"/>
          </a:p>
        </p:txBody>
      </p:sp>
      <p:pic>
        <p:nvPicPr>
          <p:cNvPr id="5" name="图片 4"/>
          <p:cNvPicPr>
            <a:picLocks noChangeAspect="1"/>
          </p:cNvPicPr>
          <p:nvPr/>
        </p:nvPicPr>
        <p:blipFill>
          <a:blip r:embed="rId3"/>
          <a:stretch>
            <a:fillRect/>
          </a:stretch>
        </p:blipFill>
        <p:spPr>
          <a:xfrm>
            <a:off x="414020" y="2755900"/>
            <a:ext cx="11363960" cy="3667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正则表达式</a:t>
            </a:r>
          </a:p>
        </p:txBody>
      </p:sp>
      <p:pic>
        <p:nvPicPr>
          <p:cNvPr id="6" name="图片 5"/>
          <p:cNvPicPr>
            <a:picLocks noChangeAspect="1"/>
          </p:cNvPicPr>
          <p:nvPr>
            <p:custDataLst>
              <p:tags r:id="rId1"/>
            </p:custDataLst>
          </p:nvPr>
        </p:nvPicPr>
        <p:blipFill>
          <a:blip r:embed="rId3"/>
          <a:stretch>
            <a:fillRect/>
          </a:stretch>
        </p:blipFill>
        <p:spPr>
          <a:xfrm>
            <a:off x="1116965" y="2395855"/>
            <a:ext cx="8048625" cy="3876675"/>
          </a:xfrm>
          <a:prstGeom prst="rect">
            <a:avLst/>
          </a:prstGeom>
        </p:spPr>
      </p:pic>
      <p:sp>
        <p:nvSpPr>
          <p:cNvPr id="8" name="文本框 7"/>
          <p:cNvSpPr txBox="1"/>
          <p:nvPr/>
        </p:nvSpPr>
        <p:spPr>
          <a:xfrm>
            <a:off x="7929245" y="6391275"/>
            <a:ext cx="3446780" cy="368300"/>
          </a:xfrm>
          <a:prstGeom prst="rect">
            <a:avLst/>
          </a:prstGeom>
          <a:noFill/>
        </p:spPr>
        <p:txBody>
          <a:bodyPr wrap="none" rtlCol="0">
            <a:spAutoFit/>
          </a:bodyPr>
          <a:lstStyle/>
          <a:p>
            <a:pPr algn="l"/>
            <a:r>
              <a:rPr lang="en-US" altLang="zh-CN">
                <a:solidFill>
                  <a:schemeClr val="tx1"/>
                </a:solidFill>
                <a:uFillTx/>
                <a:latin typeface="Arial" panose="020B0604020202020204" pitchFamily="34" charset="0"/>
                <a:ea typeface="微软雅黑" panose="020B0503020204020204" charset="-122"/>
              </a:rPr>
              <a:t>9.2.2_find_sequence_pattern.py</a:t>
            </a:r>
          </a:p>
        </p:txBody>
      </p:sp>
      <p:sp>
        <p:nvSpPr>
          <p:cNvPr id="9" name="文本占位符 8"/>
          <p:cNvSpPr>
            <a:spLocks noGrp="1"/>
          </p:cNvSpPr>
          <p:nvPr>
            <p:ph type="body" idx="1"/>
          </p:nvPr>
        </p:nvSpPr>
        <p:spPr>
          <a:xfrm>
            <a:off x="860425" y="1253490"/>
            <a:ext cx="10515600" cy="4351338"/>
          </a:xfrm>
        </p:spPr>
        <p:txBody>
          <a:bodyPr/>
          <a:lstStyle/>
          <a:p>
            <a:r>
              <a:rPr lang="zh-CN" altLang="en-US"/>
              <a:t>问题</a:t>
            </a:r>
            <a:r>
              <a:rPr lang="en-US" altLang="zh-CN"/>
              <a:t>(9.2.1)</a:t>
            </a:r>
            <a:r>
              <a:rPr lang="zh-CN" altLang="en-US"/>
              <a:t>：</a:t>
            </a:r>
          </a:p>
          <a:p>
            <a:pPr lvl="1"/>
            <a:r>
              <a:rPr lang="zh-CN" altLang="en-US"/>
              <a:t>从蛋白质序列里搜索蛋白质的序列功能模体</a:t>
            </a:r>
            <a:r>
              <a:rPr lang="en-US" altLang="zh-CN"/>
              <a:t>(motif)</a:t>
            </a:r>
          </a:p>
          <a:p>
            <a:pPr lvl="1"/>
            <a:r>
              <a:rPr lang="zh-CN" altLang="en-US"/>
              <a:t>即当已知蛋白质氨基酸序列，判断其是否具有某个模体</a:t>
            </a:r>
            <a:r>
              <a:rPr lang="en-US" altLang="zh-CN"/>
              <a:t>(</a:t>
            </a:r>
            <a:r>
              <a:rPr lang="zh-CN" altLang="en-US"/>
              <a:t>包含某类字符的组合</a:t>
            </a:r>
            <a:r>
              <a:rPr lang="en-US" altLang="zh-CN"/>
              <a:t>)</a:t>
            </a:r>
            <a:r>
              <a:rPr lang="zh-CN" altLang="en-US"/>
              <a:t>。</a:t>
            </a:r>
            <a:endParaRPr lang="en-US" altLang="zh-CN"/>
          </a:p>
        </p:txBody>
      </p:sp>
      <p:sp>
        <p:nvSpPr>
          <p:cNvPr id="10" name="文本框 9"/>
          <p:cNvSpPr txBox="1"/>
          <p:nvPr/>
        </p:nvSpPr>
        <p:spPr>
          <a:xfrm>
            <a:off x="9144000" y="2372360"/>
            <a:ext cx="2732405" cy="2553335"/>
          </a:xfrm>
          <a:prstGeom prst="rect">
            <a:avLst/>
          </a:prstGeom>
          <a:noFill/>
        </p:spPr>
        <p:txBody>
          <a:bodyPr wrap="none" rtlCol="0">
            <a:spAutoFit/>
          </a:bodyPr>
          <a:lstStyle/>
          <a:p>
            <a:pPr algn="l"/>
            <a:r>
              <a:rPr lang="en-US" altLang="zh-CN" sz="2000">
                <a:solidFill>
                  <a:schemeClr val="tx1"/>
                </a:solidFill>
                <a:uFillTx/>
                <a:latin typeface="Arial" panose="020B0604020202020204" pitchFamily="34" charset="0"/>
                <a:ea typeface="微软雅黑" panose="020B0503020204020204" charset="-122"/>
              </a:rPr>
              <a:t>import re</a:t>
            </a:r>
          </a:p>
          <a:p>
            <a:pPr algn="l"/>
            <a:r>
              <a:rPr lang="en-US" altLang="zh-CN" sz="2000">
                <a:solidFill>
                  <a:schemeClr val="tx1"/>
                </a:solidFill>
                <a:uFillTx/>
                <a:latin typeface="Arial" panose="020B0604020202020204" pitchFamily="34" charset="0"/>
                <a:ea typeface="微软雅黑" panose="020B0503020204020204" charset="-122"/>
              </a:rPr>
              <a:t>re.compile(‘[ST]Q’)</a:t>
            </a:r>
          </a:p>
          <a:p>
            <a:pPr algn="l"/>
            <a:r>
              <a:rPr lang="en-US" altLang="zh-CN" sz="2000">
                <a:solidFill>
                  <a:schemeClr val="tx1"/>
                </a:solidFill>
                <a:uFillTx/>
                <a:latin typeface="Arial" panose="020B0604020202020204" pitchFamily="34" charset="0"/>
                <a:ea typeface="微软雅黑" panose="020B0503020204020204" charset="-122"/>
              </a:rPr>
              <a:t>pattern.search(seq)</a:t>
            </a:r>
          </a:p>
          <a:p>
            <a:pPr algn="l"/>
            <a:endParaRPr lang="en-US" altLang="zh-CN" sz="2000">
              <a:solidFill>
                <a:schemeClr val="tx1"/>
              </a:solidFill>
              <a:uFillTx/>
              <a:latin typeface="Arial" panose="020B0604020202020204" pitchFamily="34" charset="0"/>
              <a:ea typeface="微软雅黑" panose="020B0503020204020204" charset="-122"/>
            </a:endParaRPr>
          </a:p>
          <a:p>
            <a:pPr algn="l"/>
            <a:r>
              <a:rPr lang="zh-CN" altLang="en-US" sz="2000">
                <a:solidFill>
                  <a:schemeClr val="tx1"/>
                </a:solidFill>
                <a:uFillTx/>
                <a:latin typeface="Arial" panose="020B0604020202020204" pitchFamily="34" charset="0"/>
                <a:ea typeface="微软雅黑" panose="020B0503020204020204" charset="-122"/>
              </a:rPr>
              <a:t>等价于</a:t>
            </a:r>
          </a:p>
          <a:p>
            <a:pPr algn="l"/>
            <a:endParaRPr lang="zh-CN" altLang="en-US" sz="2000">
              <a:solidFill>
                <a:schemeClr val="tx1"/>
              </a:solidFill>
              <a:uFillTx/>
              <a:latin typeface="Arial" panose="020B0604020202020204" pitchFamily="34" charset="0"/>
              <a:ea typeface="微软雅黑" panose="020B0503020204020204" charset="-122"/>
            </a:endParaRPr>
          </a:p>
          <a:p>
            <a:pPr algn="l"/>
            <a:r>
              <a:rPr lang="en-US" altLang="zh-CN" sz="2000">
                <a:solidFill>
                  <a:schemeClr val="tx1"/>
                </a:solidFill>
                <a:uFillTx/>
                <a:latin typeface="Arial" panose="020B0604020202020204" pitchFamily="34" charset="0"/>
                <a:ea typeface="微软雅黑" panose="020B0503020204020204" charset="-122"/>
              </a:rPr>
              <a:t>import re</a:t>
            </a:r>
            <a:endParaRPr lang="zh-CN" altLang="en-US" sz="2000">
              <a:solidFill>
                <a:schemeClr val="tx1"/>
              </a:solidFill>
              <a:uFillTx/>
              <a:latin typeface="Arial" panose="020B0604020202020204" pitchFamily="34" charset="0"/>
              <a:ea typeface="微软雅黑" panose="020B0503020204020204" charset="-122"/>
            </a:endParaRPr>
          </a:p>
          <a:p>
            <a:pPr algn="l"/>
            <a:r>
              <a:rPr lang="zh-CN" altLang="en-US" sz="2000">
                <a:solidFill>
                  <a:schemeClr val="tx1"/>
                </a:solidFill>
                <a:uFillTx/>
                <a:latin typeface="Arial" panose="020B0604020202020204" pitchFamily="34" charset="0"/>
                <a:ea typeface="微软雅黑" panose="020B0503020204020204" charset="-122"/>
              </a:rPr>
              <a:t>re.search(r'[ST]Q',seq)</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正则表达式</a:t>
            </a:r>
            <a:endParaRPr lang="zh-CN" altLang="en-US"/>
          </a:p>
        </p:txBody>
      </p:sp>
      <p:sp>
        <p:nvSpPr>
          <p:cNvPr id="3" name="文本占位符 2"/>
          <p:cNvSpPr>
            <a:spLocks noGrp="1"/>
          </p:cNvSpPr>
          <p:nvPr>
            <p:ph type="body" idx="1"/>
          </p:nvPr>
        </p:nvSpPr>
        <p:spPr>
          <a:xfrm>
            <a:off x="838200" y="1553845"/>
            <a:ext cx="10515600" cy="4351338"/>
          </a:xfrm>
        </p:spPr>
        <p:txBody>
          <a:bodyPr/>
          <a:lstStyle/>
          <a:p>
            <a:r>
              <a:rPr lang="en-US" altLang="zh-CN" sz="2400">
                <a:latin typeface="Arial" panose="020B0604020202020204" pitchFamily="34" charset="0"/>
                <a:sym typeface="+mn-ea"/>
              </a:rPr>
              <a:t>re.compile(‘[ST]Q’)</a:t>
            </a:r>
            <a:endParaRPr lang="en-US" altLang="zh-CN" sz="2400">
              <a:solidFill>
                <a:schemeClr val="tx1"/>
              </a:solidFill>
              <a:uFillTx/>
              <a:latin typeface="Arial" panose="020B0604020202020204" pitchFamily="34" charset="0"/>
              <a:ea typeface="微软雅黑" panose="020B0503020204020204" charset="-122"/>
            </a:endParaRPr>
          </a:p>
          <a:p>
            <a:pPr lvl="1"/>
            <a:r>
              <a:rPr lang="zh-CN" altLang="en-US" sz="2000"/>
              <a:t>将字符串</a:t>
            </a:r>
            <a:r>
              <a:rPr lang="en-US" altLang="zh-CN" sz="2000">
                <a:latin typeface="Arial" panose="020B0604020202020204" pitchFamily="34" charset="0"/>
                <a:sym typeface="+mn-ea"/>
              </a:rPr>
              <a:t>‘[ST]Q’</a:t>
            </a:r>
            <a:r>
              <a:rPr lang="zh-CN" altLang="en-US" sz="2000">
                <a:latin typeface="Arial" panose="020B0604020202020204" pitchFamily="34" charset="0"/>
                <a:sym typeface="+mn-ea"/>
              </a:rPr>
              <a:t>转换成</a:t>
            </a:r>
            <a:r>
              <a:rPr lang="zh-CN" altLang="en-US" sz="2000" b="1">
                <a:latin typeface="Arial" panose="020B0604020202020204" pitchFamily="34" charset="0"/>
                <a:sym typeface="+mn-ea"/>
              </a:rPr>
              <a:t>正则表达对象</a:t>
            </a:r>
            <a:r>
              <a:rPr lang="zh-CN" altLang="en-US" sz="2000">
                <a:latin typeface="Arial" panose="020B0604020202020204" pitchFamily="34" charset="0"/>
                <a:sym typeface="+mn-ea"/>
              </a:rPr>
              <a:t>。</a:t>
            </a:r>
          </a:p>
          <a:p>
            <a:pPr lvl="0"/>
            <a:endParaRPr lang="zh-CN" altLang="en-US" sz="2400">
              <a:latin typeface="Arial" panose="020B0604020202020204" pitchFamily="34" charset="0"/>
              <a:sym typeface="+mn-ea"/>
            </a:endParaRPr>
          </a:p>
          <a:p>
            <a:pPr lvl="0"/>
            <a:r>
              <a:rPr lang="en-US" altLang="zh-CN" sz="2400">
                <a:latin typeface="Arial" panose="020B0604020202020204" pitchFamily="34" charset="0"/>
                <a:sym typeface="+mn-ea"/>
              </a:rPr>
              <a:t>re.search(‘[ST]Q’, seq) </a:t>
            </a:r>
            <a:r>
              <a:rPr lang="zh-CN" altLang="en-US" sz="2400">
                <a:latin typeface="Arial" panose="020B0604020202020204" pitchFamily="34" charset="0"/>
                <a:sym typeface="+mn-ea"/>
              </a:rPr>
              <a:t>及</a:t>
            </a:r>
            <a:r>
              <a:rPr lang="en-US" altLang="zh-CN" sz="2400">
                <a:latin typeface="Arial" panose="020B0604020202020204" pitchFamily="34" charset="0"/>
                <a:sym typeface="+mn-ea"/>
              </a:rPr>
              <a:t> re.search(r‘[ST]Q’, seq)</a:t>
            </a:r>
          </a:p>
          <a:p>
            <a:pPr lvl="1"/>
            <a:r>
              <a:rPr lang="zh-CN" altLang="en-US" sz="2000">
                <a:latin typeface="Arial" panose="020B0604020202020204" pitchFamily="34" charset="0"/>
                <a:sym typeface="+mn-ea"/>
              </a:rPr>
              <a:t>搜索</a:t>
            </a:r>
            <a:r>
              <a:rPr lang="en-US" altLang="zh-CN" sz="2000">
                <a:latin typeface="Arial" panose="020B0604020202020204" pitchFamily="34" charset="0"/>
                <a:sym typeface="+mn-ea"/>
              </a:rPr>
              <a:t>seq</a:t>
            </a:r>
            <a:r>
              <a:rPr lang="zh-CN" altLang="en-US" sz="2000">
                <a:latin typeface="Arial" panose="020B0604020202020204" pitchFamily="34" charset="0"/>
                <a:sym typeface="+mn-ea"/>
              </a:rPr>
              <a:t>里的满足</a:t>
            </a:r>
            <a:r>
              <a:rPr lang="en-US" altLang="zh-CN" sz="2000">
                <a:latin typeface="Arial" panose="020B0604020202020204" pitchFamily="34" charset="0"/>
                <a:sym typeface="+mn-ea"/>
              </a:rPr>
              <a:t>’[ST]Q’</a:t>
            </a:r>
            <a:r>
              <a:rPr lang="zh-CN" altLang="en-US" sz="2000">
                <a:latin typeface="Arial" panose="020B0604020202020204" pitchFamily="34" charset="0"/>
                <a:sym typeface="+mn-ea"/>
              </a:rPr>
              <a:t>的位置</a:t>
            </a:r>
            <a:endParaRPr lang="en-US" altLang="zh-CN" sz="2000">
              <a:latin typeface="Arial" panose="020B0604020202020204" pitchFamily="34" charset="0"/>
              <a:sym typeface="+mn-ea"/>
            </a:endParaRPr>
          </a:p>
          <a:p>
            <a:pPr lvl="0"/>
            <a:endParaRPr lang="zh-CN" altLang="en-US" sz="2400">
              <a:latin typeface="Arial" panose="020B0604020202020204" pitchFamily="34" charset="0"/>
              <a:sym typeface="+mn-ea"/>
            </a:endParaRPr>
          </a:p>
          <a:p>
            <a:pPr lvl="0"/>
            <a:r>
              <a:rPr lang="en-US" altLang="zh-CN" sz="2400">
                <a:latin typeface="Arial" panose="020B0604020202020204" pitchFamily="34" charset="0"/>
                <a:sym typeface="+mn-ea"/>
              </a:rPr>
              <a:t>r‘[ST]Q’</a:t>
            </a:r>
            <a:r>
              <a:rPr lang="zh-CN" altLang="en-US" sz="2400">
                <a:latin typeface="Arial" panose="020B0604020202020204" pitchFamily="34" charset="0"/>
                <a:sym typeface="+mn-ea"/>
              </a:rPr>
              <a:t>中的</a:t>
            </a:r>
            <a:r>
              <a:rPr lang="en-US" altLang="zh-CN" sz="2400" b="1">
                <a:latin typeface="Arial" panose="020B0604020202020204" pitchFamily="34" charset="0"/>
                <a:sym typeface="+mn-ea"/>
              </a:rPr>
              <a:t>r</a:t>
            </a:r>
            <a:r>
              <a:rPr lang="zh-CN" altLang="en-US" sz="2400">
                <a:latin typeface="Arial" panose="020B0604020202020204" pitchFamily="34" charset="0"/>
                <a:sym typeface="+mn-ea"/>
              </a:rPr>
              <a:t>表示</a:t>
            </a:r>
            <a:r>
              <a:rPr lang="en-US" altLang="zh-CN" sz="2400" b="1">
                <a:latin typeface="Arial" panose="020B0604020202020204" pitchFamily="34" charset="0"/>
                <a:sym typeface="+mn-ea"/>
              </a:rPr>
              <a:t>r</a:t>
            </a:r>
            <a:r>
              <a:rPr lang="en-US" altLang="zh-CN" sz="2400">
                <a:latin typeface="Arial" panose="020B0604020202020204" pitchFamily="34" charset="0"/>
                <a:sym typeface="+mn-ea"/>
              </a:rPr>
              <a:t>aw string</a:t>
            </a:r>
            <a:r>
              <a:rPr lang="zh-CN" altLang="en-US" sz="2400">
                <a:latin typeface="Arial" panose="020B0604020202020204" pitchFamily="34" charset="0"/>
                <a:sym typeface="+mn-ea"/>
              </a:rPr>
              <a:t>。</a:t>
            </a:r>
            <a:r>
              <a:rPr lang="en-US" altLang="zh-CN" sz="2400">
                <a:latin typeface="Arial" panose="020B0604020202020204" pitchFamily="34" charset="0"/>
                <a:sym typeface="+mn-ea"/>
              </a:rPr>
              <a:t> </a:t>
            </a:r>
            <a:r>
              <a:rPr lang="zh-CN" altLang="en-US" sz="2400">
                <a:latin typeface="Arial" panose="020B0604020202020204" pitchFamily="34" charset="0"/>
                <a:sym typeface="+mn-ea"/>
              </a:rPr>
              <a:t>主要影响反斜杠</a:t>
            </a:r>
            <a:r>
              <a:rPr lang="en-US" altLang="zh-CN" sz="2400">
                <a:latin typeface="Arial" panose="020B0604020202020204" pitchFamily="34" charset="0"/>
                <a:sym typeface="+mn-ea"/>
              </a:rPr>
              <a:t>\</a:t>
            </a:r>
            <a:r>
              <a:rPr lang="zh-CN" altLang="en-US" sz="2400">
                <a:latin typeface="Arial" panose="020B0604020202020204" pitchFamily="34" charset="0"/>
                <a:sym typeface="+mn-ea"/>
              </a:rPr>
              <a:t>的匹配，</a:t>
            </a:r>
            <a:r>
              <a:rPr lang="zh-CN" altLang="en-US" sz="2400" u="sng">
                <a:latin typeface="Arial" panose="020B0604020202020204" pitchFamily="34" charset="0"/>
                <a:sym typeface="+mn-ea"/>
              </a:rPr>
              <a:t>大多数情况下加不加都可以</a:t>
            </a:r>
            <a:r>
              <a:rPr lang="zh-CN" altLang="en-US" sz="2400">
                <a:latin typeface="Arial" panose="020B0604020202020204" pitchFamily="34" charset="0"/>
                <a:sym typeface="+mn-ea"/>
              </a:rPr>
              <a:t>。</a:t>
            </a:r>
          </a:p>
          <a:p>
            <a:pPr lvl="0"/>
            <a:endParaRPr lang="zh-CN" altLang="en-US" sz="2400">
              <a:latin typeface="Arial" panose="020B0604020202020204" pitchFamily="34" charset="0"/>
              <a:sym typeface="+mn-ea"/>
            </a:endParaRPr>
          </a:p>
        </p:txBody>
      </p:sp>
      <p:pic>
        <p:nvPicPr>
          <p:cNvPr id="4" name="图片 3"/>
          <p:cNvPicPr>
            <a:picLocks noChangeAspect="1"/>
          </p:cNvPicPr>
          <p:nvPr/>
        </p:nvPicPr>
        <p:blipFill>
          <a:blip r:embed="rId3"/>
          <a:stretch>
            <a:fillRect/>
          </a:stretch>
        </p:blipFill>
        <p:spPr>
          <a:xfrm>
            <a:off x="6562725" y="1639570"/>
            <a:ext cx="5072380" cy="704850"/>
          </a:xfrm>
          <a:prstGeom prst="rect">
            <a:avLst/>
          </a:prstGeom>
        </p:spPr>
      </p:pic>
      <p:pic>
        <p:nvPicPr>
          <p:cNvPr id="5" name="图片 4"/>
          <p:cNvPicPr>
            <a:picLocks noChangeAspect="1"/>
          </p:cNvPicPr>
          <p:nvPr/>
        </p:nvPicPr>
        <p:blipFill>
          <a:blip r:embed="rId4"/>
          <a:stretch>
            <a:fillRect/>
          </a:stretch>
        </p:blipFill>
        <p:spPr>
          <a:xfrm>
            <a:off x="1119505" y="4926330"/>
            <a:ext cx="6686550" cy="1371600"/>
          </a:xfrm>
          <a:prstGeom prst="rect">
            <a:avLst/>
          </a:prstGeom>
        </p:spPr>
      </p:pic>
      <p:sp>
        <p:nvSpPr>
          <p:cNvPr id="6" name="文本框 5"/>
          <p:cNvSpPr txBox="1"/>
          <p:nvPr/>
        </p:nvSpPr>
        <p:spPr>
          <a:xfrm>
            <a:off x="8032115" y="5000625"/>
            <a:ext cx="3602990" cy="460375"/>
          </a:xfrm>
          <a:prstGeom prst="rect">
            <a:avLst/>
          </a:prstGeom>
          <a:noFill/>
        </p:spPr>
        <p:txBody>
          <a:bodyPr wrap="none" rtlCol="0">
            <a:spAutoFit/>
          </a:bodyPr>
          <a:lstStyle/>
          <a:p>
            <a:r>
              <a:rPr lang="zh-CN" altLang="en-US" sz="2400">
                <a:solidFill>
                  <a:schemeClr val="tx1"/>
                </a:solidFill>
                <a:uFillTx/>
                <a:latin typeface="Arial" panose="020B0604020202020204" pitchFamily="34" charset="0"/>
                <a:ea typeface="微软雅黑" panose="020B0503020204020204" charset="-122"/>
              </a:rPr>
              <a:t>若使用</a:t>
            </a:r>
            <a:r>
              <a:rPr lang="en-US" altLang="zh-CN" sz="2400">
                <a:solidFill>
                  <a:schemeClr val="tx1"/>
                </a:solidFill>
                <a:uFillTx/>
                <a:latin typeface="Arial" panose="020B0604020202020204" pitchFamily="34" charset="0"/>
                <a:ea typeface="微软雅黑" panose="020B0503020204020204" charset="-122"/>
              </a:rPr>
              <a:t>”\\”</a:t>
            </a:r>
            <a:r>
              <a:rPr lang="zh-CN" altLang="en-US" sz="2400">
                <a:solidFill>
                  <a:schemeClr val="tx1"/>
                </a:solidFill>
                <a:uFillTx/>
                <a:latin typeface="Arial" panose="020B0604020202020204" pitchFamily="34" charset="0"/>
                <a:ea typeface="微软雅黑" panose="020B0503020204020204" charset="-122"/>
              </a:rPr>
              <a:t>匹配则会报错。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正则表达式语法</a:t>
            </a:r>
            <a:endParaRPr lang="zh-CN" altLang="en-US"/>
          </a:p>
        </p:txBody>
      </p:sp>
      <p:sp>
        <p:nvSpPr>
          <p:cNvPr id="3" name="文本占位符 2"/>
          <p:cNvSpPr>
            <a:spLocks noGrp="1"/>
          </p:cNvSpPr>
          <p:nvPr>
            <p:ph type="body" idx="1"/>
          </p:nvPr>
        </p:nvSpPr>
        <p:spPr>
          <a:xfrm>
            <a:off x="838200" y="1386205"/>
            <a:ext cx="10515600" cy="1211580"/>
          </a:xfrm>
        </p:spPr>
        <p:txBody>
          <a:bodyPr/>
          <a:lstStyle/>
          <a:p>
            <a:r>
              <a:rPr lang="en-US" altLang="zh-CN" sz="2400"/>
              <a:t>re.search(pattern, string, flags=0) </a:t>
            </a:r>
            <a:r>
              <a:rPr lang="zh-CN" altLang="en-US" sz="2400"/>
              <a:t>返回</a:t>
            </a:r>
            <a:r>
              <a:rPr lang="en-US" altLang="zh-CN" sz="2400"/>
              <a:t>string</a:t>
            </a:r>
            <a:r>
              <a:rPr lang="zh-CN" altLang="en-US" sz="2400"/>
              <a:t>中满足</a:t>
            </a:r>
            <a:r>
              <a:rPr lang="en-US" altLang="zh-CN" sz="2400"/>
              <a:t>pattern</a:t>
            </a:r>
            <a:r>
              <a:rPr lang="zh-CN" altLang="en-US" sz="2400"/>
              <a:t>的匹配信息</a:t>
            </a:r>
          </a:p>
        </p:txBody>
      </p:sp>
      <p:pic>
        <p:nvPicPr>
          <p:cNvPr id="4" name="图片 3"/>
          <p:cNvPicPr>
            <a:picLocks noChangeAspect="1"/>
          </p:cNvPicPr>
          <p:nvPr/>
        </p:nvPicPr>
        <p:blipFill>
          <a:blip r:embed="rId3"/>
          <a:stretch>
            <a:fillRect/>
          </a:stretch>
        </p:blipFill>
        <p:spPr>
          <a:xfrm>
            <a:off x="1724025" y="1922780"/>
            <a:ext cx="8743950" cy="1581150"/>
          </a:xfrm>
          <a:prstGeom prst="rect">
            <a:avLst/>
          </a:prstGeom>
        </p:spPr>
      </p:pic>
      <p:sp>
        <p:nvSpPr>
          <p:cNvPr id="6" name="文本占位符 2"/>
          <p:cNvSpPr>
            <a:spLocks noGrp="1"/>
          </p:cNvSpPr>
          <p:nvPr/>
        </p:nvSpPr>
        <p:spPr>
          <a:xfrm>
            <a:off x="838200" y="3808730"/>
            <a:ext cx="10515600" cy="1211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u="none" strike="noStrike" kern="1200" cap="none" spc="0" normalizeH="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u="none" strike="noStrike" kern="1200" cap="none" spc="0" normalizeH="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u="none" strike="noStrike" kern="1200" cap="none" spc="0" normalizeH="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u="none" strike="noStrike" kern="1200" cap="none" spc="0" normalizeH="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u="none" strike="noStrike" kern="1200" cap="none" spc="0" normalizeH="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a:t>re.</a:t>
            </a:r>
            <a:r>
              <a:rPr lang="en-US" altLang="zh-CN" sz="2400">
                <a:sym typeface="+mn-ea"/>
              </a:rPr>
              <a:t>search</a:t>
            </a:r>
            <a:r>
              <a:rPr lang="en-US" altLang="zh-CN" sz="2400"/>
              <a:t>(pattern, string</a:t>
            </a:r>
            <a:r>
              <a:rPr lang="en-US" altLang="zh-CN" sz="2400">
                <a:sym typeface="+mn-ea"/>
              </a:rPr>
              <a:t>, flags=0</a:t>
            </a:r>
            <a:r>
              <a:rPr lang="en-US" altLang="zh-CN" sz="2400"/>
              <a:t>) </a:t>
            </a:r>
            <a:r>
              <a:rPr lang="zh-CN" altLang="en-US" sz="2400"/>
              <a:t>返回的是一个匹配对象</a:t>
            </a:r>
            <a:r>
              <a:rPr lang="en-US" altLang="zh-CN" sz="2400"/>
              <a:t>(Match Object)</a:t>
            </a:r>
          </a:p>
        </p:txBody>
      </p:sp>
      <p:pic>
        <p:nvPicPr>
          <p:cNvPr id="7" name="图片 6"/>
          <p:cNvPicPr>
            <a:picLocks noChangeAspect="1"/>
          </p:cNvPicPr>
          <p:nvPr/>
        </p:nvPicPr>
        <p:blipFill>
          <a:blip r:embed="rId4"/>
          <a:stretch>
            <a:fillRect/>
          </a:stretch>
        </p:blipFill>
        <p:spPr>
          <a:xfrm>
            <a:off x="838200" y="4234815"/>
            <a:ext cx="6296025" cy="561975"/>
          </a:xfrm>
          <a:prstGeom prst="rect">
            <a:avLst/>
          </a:prstGeom>
        </p:spPr>
      </p:pic>
      <p:pic>
        <p:nvPicPr>
          <p:cNvPr id="8" name="图片 7"/>
          <p:cNvPicPr>
            <a:picLocks noChangeAspect="1"/>
          </p:cNvPicPr>
          <p:nvPr/>
        </p:nvPicPr>
        <p:blipFill>
          <a:blip r:embed="rId5"/>
          <a:stretch>
            <a:fillRect/>
          </a:stretch>
        </p:blipFill>
        <p:spPr>
          <a:xfrm>
            <a:off x="7256145" y="4234815"/>
            <a:ext cx="4410075" cy="2409825"/>
          </a:xfrm>
          <a:prstGeom prst="rect">
            <a:avLst/>
          </a:prstGeom>
        </p:spPr>
      </p:pic>
      <p:sp>
        <p:nvSpPr>
          <p:cNvPr id="13" name="文本框 12"/>
          <p:cNvSpPr txBox="1"/>
          <p:nvPr/>
        </p:nvSpPr>
        <p:spPr>
          <a:xfrm>
            <a:off x="1604645" y="5024755"/>
            <a:ext cx="5067935" cy="1568450"/>
          </a:xfrm>
          <a:prstGeom prst="rect">
            <a:avLst/>
          </a:prstGeom>
          <a:noFill/>
        </p:spPr>
        <p:txBody>
          <a:bodyPr wrap="square" rtlCol="0">
            <a:spAutoFit/>
          </a:bodyPr>
          <a:lstStyle/>
          <a:p>
            <a:r>
              <a:rPr lang="zh-CN" altLang="en-US" sz="2400">
                <a:solidFill>
                  <a:schemeClr val="tx1"/>
                </a:solidFill>
                <a:uFillTx/>
                <a:latin typeface="Arial" panose="020B0604020202020204" pitchFamily="34" charset="0"/>
                <a:ea typeface="微软雅黑" panose="020B0503020204020204" charset="-122"/>
              </a:rPr>
              <a:t>①</a:t>
            </a:r>
            <a:r>
              <a:rPr lang="en-US" altLang="zh-CN" sz="2400">
                <a:solidFill>
                  <a:schemeClr val="tx1"/>
                </a:solidFill>
                <a:uFillTx/>
                <a:latin typeface="Arial" panose="020B0604020202020204" pitchFamily="34" charset="0"/>
                <a:ea typeface="微软雅黑" panose="020B0503020204020204" charset="-122"/>
              </a:rPr>
              <a:t> </a:t>
            </a:r>
            <a:r>
              <a:rPr lang="zh-CN" altLang="en-US" sz="2400">
                <a:solidFill>
                  <a:schemeClr val="tx1"/>
                </a:solidFill>
                <a:uFillTx/>
                <a:latin typeface="Arial" panose="020B0604020202020204" pitchFamily="34" charset="0"/>
                <a:ea typeface="微软雅黑" panose="020B0503020204020204" charset="-122"/>
              </a:rPr>
              <a:t>可以进一步使用匹配对象的函数获取其中的值。</a:t>
            </a:r>
          </a:p>
          <a:p>
            <a:r>
              <a:rPr lang="zh-CN" altLang="en-US" sz="2400">
                <a:solidFill>
                  <a:schemeClr val="tx1"/>
                </a:solidFill>
                <a:uFillTx/>
                <a:latin typeface="Arial" panose="020B0604020202020204" pitchFamily="34" charset="0"/>
                <a:ea typeface="微软雅黑" panose="020B0503020204020204" charset="-122"/>
              </a:rPr>
              <a:t>②</a:t>
            </a:r>
            <a:r>
              <a:rPr lang="en-US" altLang="zh-CN" sz="2400">
                <a:solidFill>
                  <a:schemeClr val="tx1"/>
                </a:solidFill>
                <a:uFillTx/>
                <a:latin typeface="Arial" panose="020B0604020202020204" pitchFamily="34" charset="0"/>
                <a:ea typeface="微软雅黑" panose="020B0503020204020204" charset="-122"/>
              </a:rPr>
              <a:t> flags</a:t>
            </a:r>
            <a:r>
              <a:rPr lang="zh-CN" altLang="en-US" sz="2400">
                <a:solidFill>
                  <a:schemeClr val="tx1"/>
                </a:solidFill>
                <a:uFillTx/>
                <a:latin typeface="Arial" panose="020B0604020202020204" pitchFamily="34" charset="0"/>
                <a:ea typeface="微软雅黑" panose="020B0503020204020204" charset="-122"/>
              </a:rPr>
              <a:t>可以控制匹配方式，如大小写等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正则表达式语法</a:t>
            </a:r>
            <a:endParaRPr lang="zh-CN" altLang="en-US"/>
          </a:p>
        </p:txBody>
      </p:sp>
      <p:graphicFrame>
        <p:nvGraphicFramePr>
          <p:cNvPr id="7" name="表格 6"/>
          <p:cNvGraphicFramePr/>
          <p:nvPr>
            <p:custDataLst>
              <p:tags r:id="rId1"/>
            </p:custDataLst>
          </p:nvPr>
        </p:nvGraphicFramePr>
        <p:xfrm>
          <a:off x="1665605" y="2237740"/>
          <a:ext cx="8073390" cy="4330700"/>
        </p:xfrm>
        <a:graphic>
          <a:graphicData uri="http://schemas.openxmlformats.org/drawingml/2006/table">
            <a:tbl>
              <a:tblPr firstRow="1" bandRow="1">
                <a:tableStyleId>{BDBED569-4797-4DF1-A0F4-6AAB3CD982D8}</a:tableStyleId>
              </a:tblPr>
              <a:tblGrid>
                <a:gridCol w="2133600">
                  <a:extLst>
                    <a:ext uri="{9D8B030D-6E8A-4147-A177-3AD203B41FA5}">
                      <a16:colId xmlns:a16="http://schemas.microsoft.com/office/drawing/2014/main" val="20000"/>
                    </a:ext>
                  </a:extLst>
                </a:gridCol>
                <a:gridCol w="5939790">
                  <a:extLst>
                    <a:ext uri="{9D8B030D-6E8A-4147-A177-3AD203B41FA5}">
                      <a16:colId xmlns:a16="http://schemas.microsoft.com/office/drawing/2014/main" val="20001"/>
                    </a:ext>
                  </a:extLst>
                </a:gridCol>
              </a:tblGrid>
              <a:tr h="752475">
                <a:tc>
                  <a:txBody>
                    <a:bodyPr/>
                    <a:lstStyle/>
                    <a:p>
                      <a:pPr indent="0">
                        <a:buNone/>
                      </a:pPr>
                      <a:r>
                        <a:rPr lang="en-US" altLang="en-US" sz="2400"/>
                        <a:t>flags</a:t>
                      </a:r>
                      <a:r>
                        <a:rPr lang="zh-CN" altLang="en-US" sz="2400"/>
                        <a:t>参数</a:t>
                      </a:r>
                    </a:p>
                  </a:txBody>
                  <a:tcPr marL="12700" marR="12700" marT="12700" anchor="ctr"/>
                </a:tc>
                <a:tc>
                  <a:txBody>
                    <a:bodyPr/>
                    <a:lstStyle/>
                    <a:p>
                      <a:pPr indent="0">
                        <a:buNone/>
                      </a:pPr>
                      <a:r>
                        <a:rPr lang="zh-CN" altLang="en-US" sz="2400"/>
                        <a:t>说明</a:t>
                      </a:r>
                    </a:p>
                  </a:txBody>
                  <a:tcPr marL="12700" marR="12700" marT="12700" anchor="ctr"/>
                </a:tc>
                <a:extLst>
                  <a:ext uri="{0D108BD9-81ED-4DB2-BD59-A6C34878D82A}">
                    <a16:rowId xmlns:a16="http://schemas.microsoft.com/office/drawing/2014/main" val="10000"/>
                  </a:ext>
                </a:extLst>
              </a:tr>
              <a:tr h="424180">
                <a:tc>
                  <a:txBody>
                    <a:bodyPr/>
                    <a:lstStyle/>
                    <a:p>
                      <a:pPr indent="0">
                        <a:buNone/>
                      </a:pPr>
                      <a:r>
                        <a:rPr lang="en-US" sz="2400" b="1">
                          <a:solidFill>
                            <a:srgbClr val="C00000"/>
                          </a:solidFill>
                        </a:rPr>
                        <a:t>re.I</a:t>
                      </a:r>
                      <a:endParaRPr lang="en-US" altLang="en-US" sz="2400" b="1">
                        <a:solidFill>
                          <a:srgbClr val="C00000"/>
                        </a:solidFill>
                      </a:endParaRPr>
                    </a:p>
                  </a:txBody>
                  <a:tcPr marL="12700" marR="12700" marT="12700" anchor="ctr"/>
                </a:tc>
                <a:tc>
                  <a:txBody>
                    <a:bodyPr/>
                    <a:lstStyle/>
                    <a:p>
                      <a:pPr indent="0">
                        <a:buNone/>
                      </a:pPr>
                      <a:r>
                        <a:rPr lang="zh-CN" sz="2400"/>
                        <a:t>使匹配对大小写不敏感</a:t>
                      </a:r>
                      <a:endParaRPr lang="zh-CN" altLang="en-US" sz="2400"/>
                    </a:p>
                  </a:txBody>
                  <a:tcPr marL="12700" marR="12700" marT="12700" anchor="ctr"/>
                </a:tc>
                <a:extLst>
                  <a:ext uri="{0D108BD9-81ED-4DB2-BD59-A6C34878D82A}">
                    <a16:rowId xmlns:a16="http://schemas.microsoft.com/office/drawing/2014/main" val="10001"/>
                  </a:ext>
                </a:extLst>
              </a:tr>
              <a:tr h="574675">
                <a:tc>
                  <a:txBody>
                    <a:bodyPr/>
                    <a:lstStyle/>
                    <a:p>
                      <a:pPr indent="0">
                        <a:buNone/>
                      </a:pPr>
                      <a:r>
                        <a:rPr lang="en-US" sz="2400"/>
                        <a:t>re.L</a:t>
                      </a:r>
                      <a:endParaRPr lang="en-US" altLang="en-US" sz="2400"/>
                    </a:p>
                  </a:txBody>
                  <a:tcPr marL="12700" marR="12700" marT="12700" anchor="ctr"/>
                </a:tc>
                <a:tc>
                  <a:txBody>
                    <a:bodyPr/>
                    <a:lstStyle/>
                    <a:p>
                      <a:pPr indent="0">
                        <a:buNone/>
                      </a:pPr>
                      <a:r>
                        <a:rPr lang="zh-CN" sz="2400"/>
                        <a:t>做本地化识别（locale-aware）匹配</a:t>
                      </a:r>
                      <a:endParaRPr lang="zh-CN" altLang="en-US" sz="2400"/>
                    </a:p>
                  </a:txBody>
                  <a:tcPr marL="12700" marR="12700" marT="12700" anchor="ctr"/>
                </a:tc>
                <a:extLst>
                  <a:ext uri="{0D108BD9-81ED-4DB2-BD59-A6C34878D82A}">
                    <a16:rowId xmlns:a16="http://schemas.microsoft.com/office/drawing/2014/main" val="10002"/>
                  </a:ext>
                </a:extLst>
              </a:tr>
              <a:tr h="424180">
                <a:tc>
                  <a:txBody>
                    <a:bodyPr/>
                    <a:lstStyle/>
                    <a:p>
                      <a:pPr indent="0">
                        <a:buNone/>
                      </a:pPr>
                      <a:r>
                        <a:rPr lang="en-US" sz="2400" b="1">
                          <a:solidFill>
                            <a:srgbClr val="C00000"/>
                          </a:solidFill>
                        </a:rPr>
                        <a:t>re.M</a:t>
                      </a:r>
                      <a:endParaRPr lang="en-US" altLang="en-US" sz="2400" b="1">
                        <a:solidFill>
                          <a:srgbClr val="C00000"/>
                        </a:solidFill>
                      </a:endParaRPr>
                    </a:p>
                  </a:txBody>
                  <a:tcPr marL="12700" marR="12700" marT="12700" anchor="ctr"/>
                </a:tc>
                <a:tc>
                  <a:txBody>
                    <a:bodyPr/>
                    <a:lstStyle/>
                    <a:p>
                      <a:pPr indent="0">
                        <a:buNone/>
                      </a:pPr>
                      <a:r>
                        <a:rPr lang="zh-CN" sz="2400"/>
                        <a:t>多行匹配，影响 ^ 和 $</a:t>
                      </a:r>
                      <a:endParaRPr lang="zh-CN" altLang="en-US" sz="2400"/>
                    </a:p>
                  </a:txBody>
                  <a:tcPr marL="12700" marR="12700" marT="12700" anchor="ctr"/>
                </a:tc>
                <a:extLst>
                  <a:ext uri="{0D108BD9-81ED-4DB2-BD59-A6C34878D82A}">
                    <a16:rowId xmlns:a16="http://schemas.microsoft.com/office/drawing/2014/main" val="10003"/>
                  </a:ext>
                </a:extLst>
              </a:tr>
              <a:tr h="467360">
                <a:tc>
                  <a:txBody>
                    <a:bodyPr/>
                    <a:lstStyle/>
                    <a:p>
                      <a:pPr indent="0">
                        <a:buNone/>
                      </a:pPr>
                      <a:r>
                        <a:rPr lang="en-US" sz="2400"/>
                        <a:t>re.S</a:t>
                      </a:r>
                      <a:endParaRPr lang="en-US" altLang="en-US" sz="2400"/>
                    </a:p>
                  </a:txBody>
                  <a:tcPr marL="12700" marR="12700" marT="12700" anchor="ctr"/>
                </a:tc>
                <a:tc>
                  <a:txBody>
                    <a:bodyPr/>
                    <a:lstStyle/>
                    <a:p>
                      <a:pPr indent="0">
                        <a:buNone/>
                      </a:pPr>
                      <a:r>
                        <a:rPr lang="zh-CN" sz="2400"/>
                        <a:t>使 . 匹配包括换行在内的所有字符</a:t>
                      </a:r>
                      <a:endParaRPr lang="zh-CN" altLang="en-US" sz="2400"/>
                    </a:p>
                  </a:txBody>
                  <a:tcPr marL="12700" marR="12700" marT="12700" anchor="ctr"/>
                </a:tc>
                <a:extLst>
                  <a:ext uri="{0D108BD9-81ED-4DB2-BD59-A6C34878D82A}">
                    <a16:rowId xmlns:a16="http://schemas.microsoft.com/office/drawing/2014/main" val="10004"/>
                  </a:ext>
                </a:extLst>
              </a:tr>
              <a:tr h="790575">
                <a:tc>
                  <a:txBody>
                    <a:bodyPr/>
                    <a:lstStyle/>
                    <a:p>
                      <a:pPr indent="0">
                        <a:buNone/>
                      </a:pPr>
                      <a:r>
                        <a:rPr lang="en-US" sz="2400"/>
                        <a:t>re.U</a:t>
                      </a:r>
                      <a:endParaRPr lang="en-US" altLang="en-US" sz="2400"/>
                    </a:p>
                  </a:txBody>
                  <a:tcPr marL="12700" marR="12700" marT="12700" anchor="ctr"/>
                </a:tc>
                <a:tc>
                  <a:txBody>
                    <a:bodyPr/>
                    <a:lstStyle/>
                    <a:p>
                      <a:pPr indent="0">
                        <a:buNone/>
                      </a:pPr>
                      <a:r>
                        <a:rPr lang="zh-CN" sz="2400"/>
                        <a:t>根据Unicode字符集解析字符。这个标志影响 \w, \W, \b, \B.</a:t>
                      </a:r>
                      <a:endParaRPr lang="zh-CN" altLang="en-US" sz="2400"/>
                    </a:p>
                  </a:txBody>
                  <a:tcPr marL="12700" marR="12700" marT="12700" anchor="ctr"/>
                </a:tc>
                <a:extLst>
                  <a:ext uri="{0D108BD9-81ED-4DB2-BD59-A6C34878D82A}">
                    <a16:rowId xmlns:a16="http://schemas.microsoft.com/office/drawing/2014/main" val="10005"/>
                  </a:ext>
                </a:extLst>
              </a:tr>
              <a:tr h="897255">
                <a:tc>
                  <a:txBody>
                    <a:bodyPr/>
                    <a:lstStyle/>
                    <a:p>
                      <a:pPr indent="0">
                        <a:buNone/>
                      </a:pPr>
                      <a:r>
                        <a:rPr lang="en-US" sz="2400"/>
                        <a:t>re.X</a:t>
                      </a:r>
                      <a:endParaRPr lang="en-US" altLang="en-US" sz="2400"/>
                    </a:p>
                  </a:txBody>
                  <a:tcPr marL="12700" marR="12700" marT="12700" anchor="ctr"/>
                </a:tc>
                <a:tc>
                  <a:txBody>
                    <a:bodyPr/>
                    <a:lstStyle/>
                    <a:p>
                      <a:pPr indent="0">
                        <a:buNone/>
                      </a:pPr>
                      <a:r>
                        <a:rPr lang="zh-CN" sz="2400"/>
                        <a:t>该标志通过给予你更灵活的格式以便你将正则表达式写得更易于理解。</a:t>
                      </a:r>
                      <a:endParaRPr lang="zh-CN" altLang="en-US" sz="2400"/>
                    </a:p>
                  </a:txBody>
                  <a:tcPr marL="12700" marR="12700" marT="12700" anchor="ctr"/>
                </a:tc>
                <a:extLst>
                  <a:ext uri="{0D108BD9-81ED-4DB2-BD59-A6C34878D82A}">
                    <a16:rowId xmlns:a16="http://schemas.microsoft.com/office/drawing/2014/main" val="10006"/>
                  </a:ext>
                </a:extLst>
              </a:tr>
            </a:tbl>
          </a:graphicData>
        </a:graphic>
      </p:graphicFrame>
      <p:sp>
        <p:nvSpPr>
          <p:cNvPr id="8" name="文本占位符 2"/>
          <p:cNvSpPr>
            <a:spLocks noGrp="1"/>
          </p:cNvSpPr>
          <p:nvPr/>
        </p:nvSpPr>
        <p:spPr>
          <a:xfrm>
            <a:off x="705485" y="1601470"/>
            <a:ext cx="10515600" cy="1211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u="none" strike="noStrike" kern="1200" cap="none" spc="0" normalizeH="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u="none" strike="noStrike" kern="1200" cap="none" spc="0" normalizeH="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u="none" strike="noStrike" kern="1200" cap="none" spc="0" normalizeH="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u="none" strike="noStrike" kern="1200" cap="none" spc="0" normalizeH="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u="none" strike="noStrike" kern="1200" cap="none" spc="0" normalizeH="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a:t>re.</a:t>
            </a:r>
            <a:r>
              <a:rPr lang="en-US" altLang="zh-CN" sz="2400">
                <a:sym typeface="+mn-ea"/>
              </a:rPr>
              <a:t>search</a:t>
            </a:r>
            <a:r>
              <a:rPr lang="en-US" altLang="zh-CN" sz="2400"/>
              <a:t>(pattern, string</a:t>
            </a:r>
            <a:r>
              <a:rPr lang="en-US" altLang="zh-CN" sz="2400">
                <a:sym typeface="+mn-ea"/>
              </a:rPr>
              <a:t>, flags=0</a:t>
            </a:r>
            <a:r>
              <a:rPr lang="en-US" altLang="zh-CN" sz="2400"/>
              <a:t>) </a:t>
            </a:r>
            <a:r>
              <a:rPr lang="zh-CN" altLang="en-US" sz="2400"/>
              <a:t>的</a:t>
            </a:r>
            <a:r>
              <a:rPr lang="en-US" altLang="zh-CN" sz="2400"/>
              <a:t>flags</a:t>
            </a:r>
            <a:r>
              <a:rPr lang="zh-CN" altLang="en-US" sz="2400"/>
              <a:t>参数中，最常用的是</a:t>
            </a:r>
            <a:r>
              <a:rPr lang="en-US" altLang="zh-CN" sz="2400"/>
              <a:t>re.l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正则表达式语法</a:t>
            </a:r>
            <a:endParaRPr lang="zh-CN" altLang="en-US"/>
          </a:p>
        </p:txBody>
      </p:sp>
      <p:sp>
        <p:nvSpPr>
          <p:cNvPr id="4" name="文本占位符 3"/>
          <p:cNvSpPr>
            <a:spLocks noGrp="1"/>
          </p:cNvSpPr>
          <p:nvPr>
            <p:ph type="body" idx="1"/>
          </p:nvPr>
        </p:nvSpPr>
        <p:spPr>
          <a:xfrm>
            <a:off x="838200" y="1386205"/>
            <a:ext cx="10515600" cy="5097780"/>
          </a:xfrm>
        </p:spPr>
        <p:txBody>
          <a:bodyPr/>
          <a:lstStyle/>
          <a:p>
            <a:r>
              <a:rPr lang="en-US" altLang="zh-CN" sz="2400"/>
              <a:t>re.match(pattern, string) </a:t>
            </a:r>
            <a:r>
              <a:rPr lang="zh-CN" altLang="en-US" sz="2400"/>
              <a:t>返回</a:t>
            </a:r>
            <a:r>
              <a:rPr lang="en-US" altLang="zh-CN" sz="2400"/>
              <a:t>string</a:t>
            </a:r>
            <a:r>
              <a:rPr lang="zh-CN" altLang="en-US" sz="2400"/>
              <a:t>中满足</a:t>
            </a:r>
            <a:r>
              <a:rPr lang="en-US" altLang="zh-CN" sz="2400"/>
              <a:t>pattern</a:t>
            </a:r>
            <a:r>
              <a:rPr lang="zh-CN" altLang="en-US" sz="2400"/>
              <a:t>的匹配信息</a:t>
            </a:r>
            <a:r>
              <a:rPr lang="en-US" altLang="zh-CN" sz="2400"/>
              <a:t>(</a:t>
            </a:r>
            <a:r>
              <a:rPr lang="zh-CN" altLang="en-US" sz="2400"/>
              <a:t>行首匹配</a:t>
            </a:r>
            <a:r>
              <a:rPr lang="en-US" altLang="zh-CN" sz="2400"/>
              <a:t>)</a:t>
            </a:r>
          </a:p>
          <a:p>
            <a:pPr lvl="1"/>
            <a:r>
              <a:rPr lang="zh-CN" altLang="en-US" sz="2160"/>
              <a:t>功能被</a:t>
            </a:r>
            <a:r>
              <a:rPr lang="en-US" altLang="zh-CN" sz="2160"/>
              <a:t>re.search()</a:t>
            </a:r>
            <a:r>
              <a:rPr lang="zh-CN" altLang="en-US" sz="2160"/>
              <a:t>覆盖，多数情况下可以不使用。</a:t>
            </a:r>
          </a:p>
          <a:p>
            <a:pPr lvl="1"/>
            <a:endParaRPr lang="en-US" altLang="zh-CN" sz="2160"/>
          </a:p>
          <a:p>
            <a:endParaRPr lang="en-US" altLang="zh-CN" sz="2400"/>
          </a:p>
          <a:p>
            <a:endParaRPr lang="en-US" altLang="zh-CN" sz="2400"/>
          </a:p>
          <a:p>
            <a:r>
              <a:rPr lang="en-US" altLang="zh-CN" sz="2400"/>
              <a:t>re.sub() </a:t>
            </a:r>
            <a:r>
              <a:rPr lang="zh-CN" altLang="en-US" sz="2400"/>
              <a:t>字符串替换，比字符串替换str.replace</a:t>
            </a:r>
            <a:r>
              <a:rPr lang="en-US" altLang="zh-CN" sz="2400"/>
              <a:t>()</a:t>
            </a:r>
            <a:r>
              <a:rPr lang="zh-CN" altLang="en-US" sz="2400"/>
              <a:t>功能更强大。</a:t>
            </a:r>
            <a:endParaRPr lang="zh-CN" altLang="en-US" sz="2160"/>
          </a:p>
          <a:p>
            <a:endParaRPr lang="zh-CN" altLang="en-US" sz="2400"/>
          </a:p>
          <a:p>
            <a:r>
              <a:rPr lang="en-US" altLang="zh-CN" sz="2400"/>
              <a:t>re.compile() </a:t>
            </a:r>
            <a:r>
              <a:rPr lang="zh-CN" altLang="en-US" sz="2400"/>
              <a:t>编译正则表达式，多数情况下可以不使用。</a:t>
            </a:r>
          </a:p>
          <a:p>
            <a:r>
              <a:rPr lang="en-US" altLang="zh-CN" sz="2400"/>
              <a:t>re.findall() </a:t>
            </a:r>
            <a:r>
              <a:rPr lang="zh-CN" altLang="en-US" sz="2400"/>
              <a:t>将字符串中所有的匹配位置全部输出。</a:t>
            </a:r>
          </a:p>
          <a:p>
            <a:pPr lvl="1"/>
            <a:r>
              <a:rPr lang="zh-CN" altLang="en-US" sz="2160"/>
              <a:t>结合小括号提取关键字符很常用。</a:t>
            </a:r>
          </a:p>
          <a:p>
            <a:endParaRPr lang="en-US" altLang="zh-CN" sz="2400"/>
          </a:p>
          <a:p>
            <a:endParaRPr lang="en-US" altLang="zh-CN" sz="2400"/>
          </a:p>
        </p:txBody>
      </p:sp>
      <p:pic>
        <p:nvPicPr>
          <p:cNvPr id="6" name="图片 5"/>
          <p:cNvPicPr>
            <a:picLocks noChangeAspect="1"/>
          </p:cNvPicPr>
          <p:nvPr/>
        </p:nvPicPr>
        <p:blipFill>
          <a:blip r:embed="rId3"/>
          <a:stretch>
            <a:fillRect/>
          </a:stretch>
        </p:blipFill>
        <p:spPr>
          <a:xfrm>
            <a:off x="5607685" y="2185035"/>
            <a:ext cx="5934075" cy="1333500"/>
          </a:xfrm>
          <a:prstGeom prst="rect">
            <a:avLst/>
          </a:prstGeom>
        </p:spPr>
      </p:pic>
      <p:pic>
        <p:nvPicPr>
          <p:cNvPr id="7" name="图片 6"/>
          <p:cNvPicPr>
            <a:picLocks noChangeAspect="1"/>
          </p:cNvPicPr>
          <p:nvPr/>
        </p:nvPicPr>
        <p:blipFill>
          <a:blip r:embed="rId4"/>
          <a:stretch>
            <a:fillRect/>
          </a:stretch>
        </p:blipFill>
        <p:spPr>
          <a:xfrm>
            <a:off x="1661160" y="5671185"/>
            <a:ext cx="5981700" cy="5524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33,&quot;width&quot;:1933}"/>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05,&quot;width&quot;:12675}"/>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3026439f-a86e-451a-b8ce-b69dcf472ae4}"/>
  <p:tag name="TABLE_ENDDRAG_ORIGIN_RECT" val="635*339"/>
  <p:tag name="TABLE_ENDDRAG_RECT" val="175*178*635*3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rgbClr val="821E36"/>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lang="en-US" altLang="zh-CN" sz="2400">
            <a:solidFill>
              <a:schemeClr val="tx1"/>
            </a:solidFill>
            <a:uFillTx/>
            <a:latin typeface="Arial" panose="020B0604020202020204" pitchFamily="34" charset="0"/>
            <a:ea typeface="微软雅黑"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1417</Words>
  <Application>Microsoft Office PowerPoint</Application>
  <PresentationFormat>宽屏</PresentationFormat>
  <Paragraphs>167</Paragraphs>
  <Slides>22</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黑体</vt:lpstr>
      <vt:lpstr>微软雅黑</vt:lpstr>
      <vt:lpstr>Arial</vt:lpstr>
      <vt:lpstr>Calibri</vt:lpstr>
      <vt:lpstr>Office 主题</vt:lpstr>
      <vt:lpstr>生物医学编程技术</vt:lpstr>
      <vt:lpstr>本章目录</vt:lpstr>
      <vt:lpstr>PowerPoint 演示文稿</vt:lpstr>
      <vt:lpstr>正则表达式</vt:lpstr>
      <vt:lpstr>正则表达式</vt:lpstr>
      <vt:lpstr>正则表达式</vt:lpstr>
      <vt:lpstr>正则表达式语法</vt:lpstr>
      <vt:lpstr>正则表达式语法</vt:lpstr>
      <vt:lpstr>正则表达式语法</vt:lpstr>
      <vt:lpstr>正则表达式 - 常见符号含义</vt:lpstr>
      <vt:lpstr>正则表达式</vt:lpstr>
      <vt:lpstr>正则表达式 - Notepad++</vt:lpstr>
      <vt:lpstr>PowerPoint 演示文稿</vt:lpstr>
      <vt:lpstr>面向对象</vt:lpstr>
      <vt:lpstr>自定义函数</vt:lpstr>
      <vt:lpstr>网络爬虫</vt:lpstr>
      <vt:lpstr>网络爬虫</vt:lpstr>
      <vt:lpstr>算法优化</vt:lpstr>
      <vt:lpstr>命令行工具</vt:lpstr>
      <vt:lpstr>程序调试 - Debugging</vt:lpstr>
      <vt:lpstr>软件工程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生物医学编程技术</dc:title>
  <dc:creator>Administrator</dc:creator>
  <cp:lastModifiedBy>haojun sun</cp:lastModifiedBy>
  <cp:revision>3085</cp:revision>
  <dcterms:created xsi:type="dcterms:W3CDTF">2020-06-25T17:21:00Z</dcterms:created>
  <dcterms:modified xsi:type="dcterms:W3CDTF">2023-02-27T13:15:27Z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09853B65F6E64008BCAC676C6BF74B2A</vt:lpwstr>
  </property>
</Properties>
</file>