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393" r:id="rId6"/>
    <p:sldId id="298" r:id="rId7"/>
    <p:sldId id="455" r:id="rId8"/>
    <p:sldId id="456" r:id="rId9"/>
    <p:sldId id="459" r:id="rId10"/>
    <p:sldId id="461" r:id="rId11"/>
    <p:sldId id="463" r:id="rId12"/>
    <p:sldId id="464" r:id="rId13"/>
    <p:sldId id="465" r:id="rId14"/>
    <p:sldId id="466" r:id="rId15"/>
    <p:sldId id="480" r:id="rId16"/>
    <p:sldId id="406" r:id="rId17"/>
    <p:sldId id="467" r:id="rId18"/>
    <p:sldId id="468" r:id="rId19"/>
    <p:sldId id="469" r:id="rId20"/>
    <p:sldId id="470" r:id="rId21"/>
    <p:sldId id="471" r:id="rId22"/>
    <p:sldId id="473" r:id="rId23"/>
    <p:sldId id="454" r:id="rId24"/>
    <p:sldId id="440" r:id="rId25"/>
    <p:sldId id="442" r:id="rId26"/>
    <p:sldId id="477" r:id="rId27"/>
    <p:sldId id="478" r:id="rId28"/>
    <p:sldId id="436" r:id="rId29"/>
    <p:sldId id="29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https://www.khanacademy.org/science/ap-biology/gene-expression-and-regulation/translation/a/the-genetic-code-discovery-and-properties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7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生物医学编程技术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3175635" y="4138930"/>
            <a:ext cx="5968365" cy="739140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第四章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950" y="1203325"/>
            <a:ext cx="8093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将多行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序列存入字符串变量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①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判断是否为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名称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②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将各行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碱基序列连接起来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6950" y="2553335"/>
            <a:ext cx="6143625" cy="129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9010" y="4474210"/>
            <a:ext cx="61442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line.startwith(‘&gt;’) 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等价于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line[0] == ‘&gt;’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line.strip()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去掉字符串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line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的前后空白符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空格；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tab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键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\t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；换行符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\r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\n)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1450" y="2970530"/>
            <a:ext cx="860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5.2.2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75" y="4474210"/>
            <a:ext cx="2847975" cy="16097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773604" y="3264535"/>
            <a:ext cx="15436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程序编写</a:t>
            </a:r>
            <a:b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 b="1" i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(Notepad++)</a:t>
            </a:r>
            <a:endParaRPr lang="en-US" altLang="zh-CN" sz="1600" b="1" i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6950" y="1203325"/>
            <a:ext cx="10351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转为氨基酸序列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①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遍历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每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个碱基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②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3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个碱基转为对应密码子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需要碱基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密码子对应表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2973070"/>
            <a:ext cx="9725025" cy="3638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00415" y="2432685"/>
            <a:ext cx="2299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碱基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密码子对应表</a:t>
            </a:r>
            <a:endParaRPr lang="zh-CN" altLang="en-US" sz="2000" i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23850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字典实现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6950" y="1203325"/>
            <a:ext cx="10351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转为氨基酸序列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①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遍历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每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个碱基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 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②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3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个碱基转为对应密码子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需要碱基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密码子对应表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2574290"/>
            <a:ext cx="9029700" cy="130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9330" y="4265295"/>
            <a:ext cx="110045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range(1, len(rna), 3) :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生成一个起始为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，终止为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字符长度，步长为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的序列。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list( range() 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可以将其转为列表查看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rna[i:(i + 3)]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：取字符串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中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个到第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i+3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个字符。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见第二章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Python入门-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整合各部分内容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424305"/>
            <a:ext cx="707707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6598920" cy="1066800"/>
            <a:chOff x="4740" y="4440"/>
            <a:chExt cx="10392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二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778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字典</a:t>
              </a:r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哈希表</a:t>
              </a:r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字典</a:t>
            </a:r>
            <a:r>
              <a:rPr lang="en-US" altLang="zh-CN"/>
              <a:t>(</a:t>
            </a:r>
            <a:r>
              <a:rPr lang="zh-CN" altLang="en-US"/>
              <a:t>哈希表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8995" y="3003550"/>
            <a:ext cx="9993630" cy="3284220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8820" y="246316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计算机内存空间</a:t>
            </a:r>
            <a:endParaRPr lang="zh-CN" altLang="en-US" sz="24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70405" y="3138805"/>
            <a:ext cx="1752600" cy="2928620"/>
            <a:chOff x="12063" y="3763"/>
            <a:chExt cx="2760" cy="4612"/>
          </a:xfrm>
        </p:grpSpPr>
        <p:sp>
          <p:nvSpPr>
            <p:cNvPr id="29" name="文本框 28"/>
            <p:cNvSpPr txBox="1"/>
            <p:nvPr/>
          </p:nvSpPr>
          <p:spPr>
            <a:xfrm>
              <a:off x="12482" y="3763"/>
              <a:ext cx="2341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数组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列表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 rot="0">
              <a:off x="12063" y="4835"/>
              <a:ext cx="2628" cy="3540"/>
              <a:chOff x="1836" y="4999"/>
              <a:chExt cx="2628" cy="354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836" y="4999"/>
                <a:ext cx="2628" cy="3540"/>
                <a:chOff x="1836" y="4999"/>
                <a:chExt cx="2628" cy="3540"/>
              </a:xfrm>
            </p:grpSpPr>
            <p:sp>
              <p:nvSpPr>
                <p:cNvPr id="39" name="剪去单角的矩形 38"/>
                <p:cNvSpPr/>
                <p:nvPr/>
              </p:nvSpPr>
              <p:spPr>
                <a:xfrm>
                  <a:off x="1837" y="5118"/>
                  <a:ext cx="2627" cy="3421"/>
                </a:xfrm>
                <a:prstGeom prst="snip1Rect">
                  <a:avLst/>
                </a:prstGeom>
                <a:noFill/>
                <a:ln w="19050">
                  <a:solidFill>
                    <a:srgbClr val="821E3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837" y="4999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24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2020</a:t>
                  </a:r>
                  <a:r>
                    <a:rPr lang="zh-CN" altLang="en-US" sz="24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班</a:t>
                  </a:r>
                  <a:endPara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836" y="5796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1836" y="6740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1836" y="7600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本框 41"/>
              <p:cNvSpPr txBox="1"/>
              <p:nvPr/>
            </p:nvSpPr>
            <p:spPr>
              <a:xfrm>
                <a:off x="1878" y="5856"/>
                <a:ext cx="158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"</a:t>
                </a:r>
                <a:r>
                  <a:rPr lang="zh-CN" altLang="en-US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张三</a:t>
                </a:r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"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2128" y="658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李四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152" y="7539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王五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176770" y="3138805"/>
            <a:ext cx="1791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哈希表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字典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820" y="1471295"/>
            <a:ext cx="104406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00000"/>
              </a:lnSpc>
            </a:pPr>
            <a:r>
              <a:rPr lang="zh-CN" altLang="en-US" sz="2400">
                <a:sym typeface="+mn-ea"/>
              </a:rPr>
              <a:t>哈希表(</a:t>
            </a:r>
            <a:r>
              <a:rPr lang="en-US" altLang="zh-CN" sz="2400">
                <a:sym typeface="+mn-ea"/>
              </a:rPr>
              <a:t>Hash table</a:t>
            </a:r>
            <a:r>
              <a:rPr lang="zh-CN" altLang="en-US" sz="2400">
                <a:sym typeface="+mn-ea"/>
              </a:rPr>
              <a:t>)是键</a:t>
            </a:r>
            <a:r>
              <a:rPr lang="en-US" altLang="zh-CN" sz="2400">
                <a:sym typeface="+mn-ea"/>
              </a:rPr>
              <a:t>(key)</a:t>
            </a:r>
            <a:r>
              <a:rPr lang="zh-CN" altLang="en-US" sz="2400">
                <a:sym typeface="+mn-ea"/>
              </a:rPr>
              <a:t>与值</a:t>
            </a:r>
            <a:r>
              <a:rPr lang="en-US" altLang="zh-CN" sz="2400">
                <a:sym typeface="+mn-ea"/>
              </a:rPr>
              <a:t>(value)</a:t>
            </a:r>
            <a:r>
              <a:rPr lang="zh-CN" altLang="en-US" sz="2400">
                <a:sym typeface="+mn-ea"/>
              </a:rPr>
              <a:t>组成的数据结构，每个</a:t>
            </a:r>
            <a:r>
              <a:rPr lang="zh-CN" altLang="en-US" sz="2400">
                <a:sym typeface="+mn-ea"/>
              </a:rPr>
              <a:t>键</a:t>
            </a:r>
            <a:r>
              <a:rPr lang="zh-CN" altLang="en-US" sz="2400">
                <a:sym typeface="+mn-ea"/>
              </a:rPr>
              <a:t>对应一个</a:t>
            </a:r>
            <a:r>
              <a:rPr lang="zh-CN" altLang="en-US" sz="2400">
                <a:sym typeface="+mn-ea"/>
              </a:rPr>
              <a:t>值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2400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键到值的映射函数为哈希函数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106160" y="3467100"/>
            <a:ext cx="4058285" cy="2600960"/>
            <a:chOff x="9616" y="5460"/>
            <a:chExt cx="6391" cy="4096"/>
          </a:xfrm>
        </p:grpSpPr>
        <p:sp>
          <p:nvSpPr>
            <p:cNvPr id="7" name="矩形 6"/>
            <p:cNvSpPr/>
            <p:nvPr/>
          </p:nvSpPr>
          <p:spPr>
            <a:xfrm>
              <a:off x="9616" y="6134"/>
              <a:ext cx="6391" cy="3422"/>
            </a:xfrm>
            <a:prstGeom prst="rect">
              <a:avLst/>
            </a:prstGeom>
            <a:noFill/>
            <a:ln w="19050">
              <a:solidFill>
                <a:srgbClr val="821E36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325" y="6785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张三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345" y="8722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李四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325" y="7761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王五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311" y="6785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202001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31" y="8723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202002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11" y="7761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202003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cxnSp>
          <p:nvCxnSpPr>
            <p:cNvPr id="18" name="直接箭头连接符 17"/>
            <p:cNvCxnSpPr>
              <a:stCxn id="13" idx="3"/>
              <a:endCxn id="8" idx="1"/>
            </p:cNvCxnSpPr>
            <p:nvPr/>
          </p:nvCxnSpPr>
          <p:spPr>
            <a:xfrm>
              <a:off x="12201" y="7148"/>
              <a:ext cx="1124" cy="0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3"/>
              <a:endCxn id="9" idx="1"/>
            </p:cNvCxnSpPr>
            <p:nvPr/>
          </p:nvCxnSpPr>
          <p:spPr>
            <a:xfrm flipV="1">
              <a:off x="12221" y="9085"/>
              <a:ext cx="1124" cy="1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10" idx="1"/>
            </p:cNvCxnSpPr>
            <p:nvPr/>
          </p:nvCxnSpPr>
          <p:spPr>
            <a:xfrm>
              <a:off x="12201" y="8124"/>
              <a:ext cx="1124" cy="0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986" y="5460"/>
              <a:ext cx="183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2020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班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30" name="剪去单角的矩形 29"/>
            <p:cNvSpPr/>
            <p:nvPr/>
          </p:nvSpPr>
          <p:spPr>
            <a:xfrm>
              <a:off x="9616" y="5540"/>
              <a:ext cx="2627" cy="594"/>
            </a:xfrm>
            <a:prstGeom prst="snip1Rect">
              <a:avLst/>
            </a:prstGeom>
            <a:noFill/>
            <a:ln w="19050">
              <a:solidFill>
                <a:srgbClr val="821E3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903085" y="3844925"/>
            <a:ext cx="605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key</a:t>
            </a:r>
            <a:endParaRPr lang="en-US" altLang="zh-CN" sz="2000" b="1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49640" y="3844925"/>
            <a:ext cx="831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value</a:t>
            </a:r>
            <a:endParaRPr lang="en-US" altLang="zh-CN" sz="2000" b="1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6160" y="2103120"/>
            <a:ext cx="4490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中，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哈希表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被称为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字典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r>
              <a:rPr lang="en-US" altLang="zh-CN"/>
              <a:t>(</a:t>
            </a:r>
            <a:r>
              <a:rPr lang="zh-CN" altLang="en-US"/>
              <a:t>数组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vs. </a:t>
            </a:r>
            <a:r>
              <a:rPr lang="zh-CN" altLang="en-US"/>
              <a:t>字典</a:t>
            </a:r>
            <a:r>
              <a:rPr lang="en-US" altLang="zh-CN"/>
              <a:t>(</a:t>
            </a:r>
            <a:r>
              <a:rPr lang="zh-CN" altLang="en-US"/>
              <a:t>哈希表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705485" y="1693545"/>
            <a:ext cx="5739765" cy="45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数组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按索引存取非常快</a:t>
            </a:r>
            <a:endParaRPr lang="zh-CN" altLang="en-US" sz="2160">
              <a:solidFill>
                <a:srgbClr val="821E36"/>
              </a:solidFill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查找慢 </a:t>
            </a:r>
            <a:r>
              <a:rPr lang="en-US" altLang="zh-CN" sz="2160"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需要遍历整个数组</a:t>
            </a:r>
            <a:r>
              <a:rPr lang="en-US" altLang="zh-CN" sz="2160"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16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修改慢 </a:t>
            </a:r>
            <a:r>
              <a:rPr lang="en-US" altLang="zh-CN" sz="2160"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插入慢、删除慢</a:t>
            </a:r>
            <a:r>
              <a:rPr lang="en-US" altLang="zh-CN" sz="2160"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16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 sz="2160"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字典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哈希表</a:t>
            </a:r>
            <a:r>
              <a:rPr lang="en-US" altLang="zh-CN" sz="2400"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按键值存取快</a:t>
            </a:r>
            <a:endParaRPr lang="zh-CN" altLang="en-US" sz="2160" b="1">
              <a:solidFill>
                <a:srgbClr val="821E36"/>
              </a:solidFill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插入快</a:t>
            </a:r>
            <a:endParaRPr lang="zh-CN" altLang="en-US" sz="2160" b="1">
              <a:solidFill>
                <a:srgbClr val="821E36"/>
              </a:solidFill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 b="1">
                <a:solidFill>
                  <a:srgbClr val="821E36"/>
                </a:solidFill>
                <a:ea typeface="微软雅黑" panose="020B0503020204020204" charset="-122"/>
                <a:cs typeface="微软雅黑" panose="020B0503020204020204" charset="-122"/>
              </a:rPr>
              <a:t>按键值查找非常快</a:t>
            </a:r>
            <a:endParaRPr lang="zh-CN" altLang="en-US" sz="2160" b="1">
              <a:solidFill>
                <a:srgbClr val="821E36"/>
              </a:solidFill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删除慢</a:t>
            </a:r>
            <a:endParaRPr lang="zh-CN" altLang="en-US" sz="2160"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160">
                <a:ea typeface="微软雅黑" panose="020B0503020204020204" charset="-122"/>
                <a:cs typeface="微软雅黑" panose="020B0503020204020204" charset="-122"/>
              </a:rPr>
              <a:t>对存储空间使用不充分</a:t>
            </a:r>
            <a:endParaRPr lang="zh-CN" altLang="en-US" sz="2160"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zh-CN" altLang="en-US" sz="2400"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71205" y="1424940"/>
            <a:ext cx="1668780" cy="2247900"/>
            <a:chOff x="12063" y="4835"/>
            <a:chExt cx="2628" cy="3540"/>
          </a:xfrm>
        </p:grpSpPr>
        <p:grpSp>
          <p:nvGrpSpPr>
            <p:cNvPr id="15" name="组合 14"/>
            <p:cNvGrpSpPr/>
            <p:nvPr/>
          </p:nvGrpSpPr>
          <p:grpSpPr>
            <a:xfrm rot="0">
              <a:off x="12063" y="4835"/>
              <a:ext cx="2628" cy="3540"/>
              <a:chOff x="1836" y="4999"/>
              <a:chExt cx="2628" cy="354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836" y="4999"/>
                <a:ext cx="2628" cy="3540"/>
                <a:chOff x="1836" y="4999"/>
                <a:chExt cx="2628" cy="3540"/>
              </a:xfrm>
            </p:grpSpPr>
            <p:sp>
              <p:nvSpPr>
                <p:cNvPr id="23" name="剪去单角的矩形 22"/>
                <p:cNvSpPr/>
                <p:nvPr/>
              </p:nvSpPr>
              <p:spPr>
                <a:xfrm>
                  <a:off x="1837" y="5118"/>
                  <a:ext cx="2627" cy="3421"/>
                </a:xfrm>
                <a:prstGeom prst="snip1Rect">
                  <a:avLst/>
                </a:prstGeom>
                <a:noFill/>
                <a:ln w="19050">
                  <a:solidFill>
                    <a:srgbClr val="821E3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837" y="4999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24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2020</a:t>
                  </a:r>
                  <a:r>
                    <a:rPr lang="zh-CN" altLang="en-US" sz="2400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班</a:t>
                  </a:r>
                  <a:endPara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  <a:cs typeface="Arial" panose="020B0604020202020204" pitchFamily="34" charset="0"/>
                    <a:sym typeface="+mn-ea"/>
                  </a:endParaRPr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>
                  <a:off x="1836" y="5796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836" y="6740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1836" y="7600"/>
                  <a:ext cx="2627" cy="0"/>
                </a:xfrm>
                <a:prstGeom prst="line">
                  <a:avLst/>
                </a:prstGeom>
                <a:ln w="19050">
                  <a:solidFill>
                    <a:srgbClr val="821E3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878" y="5856"/>
                <a:ext cx="158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"</a:t>
                </a:r>
                <a:r>
                  <a:rPr lang="zh-CN" altLang="en-US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张三</a:t>
                </a:r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"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2128" y="6586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李四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152" y="7539"/>
              <a:ext cx="158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王五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45250" y="3924300"/>
            <a:ext cx="4057650" cy="2600960"/>
            <a:chOff x="9616" y="5460"/>
            <a:chExt cx="6390" cy="4096"/>
          </a:xfrm>
        </p:grpSpPr>
        <p:sp>
          <p:nvSpPr>
            <p:cNvPr id="34" name="矩形 33"/>
            <p:cNvSpPr/>
            <p:nvPr/>
          </p:nvSpPr>
          <p:spPr>
            <a:xfrm>
              <a:off x="9616" y="6134"/>
              <a:ext cx="6391" cy="3422"/>
            </a:xfrm>
            <a:prstGeom prst="rect">
              <a:avLst/>
            </a:prstGeom>
            <a:noFill/>
            <a:ln w="19050">
              <a:solidFill>
                <a:srgbClr val="821E36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325" y="6525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张三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345" y="8462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李四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325" y="7501"/>
              <a:ext cx="1588" cy="725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王五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"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311" y="6525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202001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331" y="8463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202002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311" y="7501"/>
              <a:ext cx="18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202003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cxnSp>
          <p:nvCxnSpPr>
            <p:cNvPr id="47" name="直接箭头连接符 46"/>
            <p:cNvCxnSpPr>
              <a:stCxn id="44" idx="3"/>
              <a:endCxn id="35" idx="1"/>
            </p:cNvCxnSpPr>
            <p:nvPr/>
          </p:nvCxnSpPr>
          <p:spPr>
            <a:xfrm>
              <a:off x="12201" y="6868"/>
              <a:ext cx="1124" cy="0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5" idx="3"/>
              <a:endCxn id="36" idx="1"/>
            </p:cNvCxnSpPr>
            <p:nvPr/>
          </p:nvCxnSpPr>
          <p:spPr>
            <a:xfrm flipV="1">
              <a:off x="12221" y="8805"/>
              <a:ext cx="1124" cy="1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6" idx="3"/>
              <a:endCxn id="43" idx="1"/>
            </p:cNvCxnSpPr>
            <p:nvPr/>
          </p:nvCxnSpPr>
          <p:spPr>
            <a:xfrm>
              <a:off x="12201" y="7864"/>
              <a:ext cx="1124" cy="0"/>
            </a:xfrm>
            <a:prstGeom prst="straightConnector1">
              <a:avLst/>
            </a:prstGeom>
            <a:ln w="19050">
              <a:solidFill>
                <a:srgbClr val="821E3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9986" y="5460"/>
              <a:ext cx="183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2020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班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51" name="剪去单角的矩形 50"/>
            <p:cNvSpPr/>
            <p:nvPr/>
          </p:nvSpPr>
          <p:spPr>
            <a:xfrm>
              <a:off x="9616" y="5540"/>
              <a:ext cx="2627" cy="594"/>
            </a:xfrm>
            <a:prstGeom prst="snip1Rect">
              <a:avLst/>
            </a:prstGeom>
            <a:noFill/>
            <a:ln w="19050">
              <a:solidFill>
                <a:srgbClr val="821E3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993380" y="1981835"/>
            <a:ext cx="35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0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3380" y="2565400"/>
            <a:ext cx="35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1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993380" y="3141980"/>
            <a:ext cx="35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2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字典</a:t>
            </a:r>
            <a:r>
              <a:rPr lang="en-US" altLang="zh-CN"/>
              <a:t>(</a:t>
            </a:r>
            <a:r>
              <a:rPr lang="zh-CN" altLang="en-US"/>
              <a:t>哈希表</a:t>
            </a:r>
            <a:r>
              <a:rPr lang="en-US" altLang="zh-CN"/>
              <a:t>)</a:t>
            </a:r>
            <a:r>
              <a:rPr lang="zh-CN" altLang="en-US"/>
              <a:t>实现 </a:t>
            </a:r>
            <a:r>
              <a:rPr lang="en-US" altLang="zh-CN"/>
              <a:t>- </a:t>
            </a:r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2625" y="1226185"/>
            <a:ext cx="10433685" cy="46545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Python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中，字典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哈希表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以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{}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表示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。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可以使用多种方式来创建：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821E36"/>
                </a:solidFill>
                <a:latin typeface="Arial" panose="020B0604020202020204" pitchFamily="34" charset="0"/>
                <a:sym typeface="+mn-ea"/>
              </a:rPr>
              <a:t>一、直接创建</a:t>
            </a:r>
            <a:endParaRPr lang="zh-CN" altLang="en-US" sz="2400" b="1">
              <a:solidFill>
                <a:srgbClr val="821E3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直接创建一个有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个元素的哈希表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字典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，字典名为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grade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。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/>
            <a:r>
              <a:rPr lang="zh-CN" altLang="en-US" sz="2400">
                <a:latin typeface="Arial" panose="020B0604020202020204" pitchFamily="34" charset="0"/>
                <a:sym typeface="+mn-ea"/>
              </a:rPr>
              <a:t>输入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哈希表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字典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名 可以查看字典里面的元素。 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类似于数组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lvl="1"/>
            <a:endParaRPr lang="zh-CN" altLang="en-US" sz="240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en-US" sz="2400" b="1">
                <a:solidFill>
                  <a:srgbClr val="821E36"/>
                </a:solidFill>
                <a:latin typeface="Arial" panose="020B0604020202020204" pitchFamily="34" charset="0"/>
                <a:sym typeface="+mn-ea"/>
              </a:rPr>
              <a:t>二、先定义再赋值</a:t>
            </a:r>
            <a:endParaRPr lang="zh-CN" altLang="en-US" sz="2400" b="1">
              <a:solidFill>
                <a:srgbClr val="821E36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en-US" sz="2400">
                <a:latin typeface="Arial" panose="020B0604020202020204" pitchFamily="34" charset="0"/>
                <a:sym typeface="+mn-ea"/>
              </a:rPr>
              <a:t>先创建一个名为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grade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的空字典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，再赋值。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zh-CN" altLang="en-US" sz="240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2785745"/>
            <a:ext cx="11160760" cy="940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699000"/>
            <a:ext cx="9446260" cy="2007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字典实现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取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82725"/>
            <a:ext cx="10515600" cy="4351338"/>
          </a:xfrm>
        </p:spPr>
        <p:txBody>
          <a:bodyPr/>
          <a:p>
            <a:r>
              <a:rPr lang="zh-CN" altLang="en-US" sz="2400"/>
              <a:t>可以直接使用键来获取键对应的值：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可以使用</a:t>
            </a:r>
            <a:r>
              <a:rPr lang="en-US" altLang="zh-CN" sz="2400"/>
              <a:t>keys()</a:t>
            </a:r>
            <a:r>
              <a:rPr lang="zh-CN" altLang="en-US" sz="2400"/>
              <a:t>、</a:t>
            </a:r>
            <a:r>
              <a:rPr lang="en-US" altLang="zh-CN" sz="2400"/>
              <a:t>values()</a:t>
            </a:r>
            <a:r>
              <a:rPr lang="zh-CN" altLang="en-US" sz="2400"/>
              <a:t>等函数获取哈希表</a:t>
            </a:r>
            <a:r>
              <a:rPr lang="en-US" altLang="zh-CN" sz="2400"/>
              <a:t>(</a:t>
            </a:r>
            <a:r>
              <a:rPr lang="zh-CN" altLang="en-US" sz="2400"/>
              <a:t>字典</a:t>
            </a:r>
            <a:r>
              <a:rPr lang="en-US" altLang="zh-CN" sz="2400"/>
              <a:t>)</a:t>
            </a:r>
            <a:r>
              <a:rPr lang="zh-CN" altLang="en-US" sz="2400"/>
              <a:t>中的所有键、值</a:t>
            </a:r>
            <a:endParaRPr lang="zh-CN" altLang="en-US" sz="2400"/>
          </a:p>
          <a:p>
            <a:pPr lvl="1"/>
            <a:r>
              <a:rPr lang="zh-CN" altLang="en-US" sz="2400"/>
              <a:t>这里都是面向对象的一种写法：  字典名</a:t>
            </a:r>
            <a:r>
              <a:rPr lang="en-US" altLang="zh-CN" sz="2400"/>
              <a:t>.</a:t>
            </a:r>
            <a:r>
              <a:rPr lang="zh-CN" altLang="en-US" sz="2400"/>
              <a:t>函数</a:t>
            </a:r>
            <a:r>
              <a:rPr lang="en-US" altLang="zh-CN" sz="2400"/>
              <a:t>()</a:t>
            </a:r>
            <a:endParaRPr lang="en-US" altLang="zh-CN" sz="2400"/>
          </a:p>
          <a:p>
            <a:pPr lvl="1"/>
            <a:r>
              <a:rPr lang="zh-CN" altLang="en-US" sz="2400"/>
              <a:t>简单理解为 这些函数是这个对象才可以使用的</a:t>
            </a:r>
            <a:r>
              <a:rPr lang="en-US" altLang="zh-CN" sz="2400"/>
              <a:t>(</a:t>
            </a:r>
            <a:r>
              <a:rPr lang="zh-CN" altLang="en-US" sz="2400"/>
              <a:t>不可以直接使用</a:t>
            </a:r>
            <a:r>
              <a:rPr lang="en-US" altLang="zh-CN" sz="2400"/>
              <a:t>)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2009775"/>
            <a:ext cx="3714750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5031740"/>
            <a:ext cx="77057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字典实现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36725"/>
            <a:ext cx="10515600" cy="4351338"/>
          </a:xfrm>
        </p:spPr>
        <p:txBody>
          <a:bodyPr/>
          <a:p>
            <a:r>
              <a:rPr lang="zh-CN" altLang="en-US"/>
              <a:t>配合</a:t>
            </a:r>
            <a:r>
              <a:rPr lang="en-US" altLang="zh-CN"/>
              <a:t>for</a:t>
            </a:r>
            <a:r>
              <a:rPr lang="zh-CN" altLang="en-US"/>
              <a:t>循环可以遍历整个哈希表</a:t>
            </a:r>
            <a:r>
              <a:rPr lang="en-US" altLang="zh-CN"/>
              <a:t>(</a:t>
            </a:r>
            <a:r>
              <a:rPr lang="zh-CN" altLang="en-US"/>
              <a:t>字典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2489200"/>
            <a:ext cx="3667125" cy="2143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70" y="2489200"/>
            <a:ext cx="62198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4056380"/>
          </a:xfrm>
        </p:spPr>
        <p:txBody>
          <a:bodyPr>
            <a:normAutofit lnSpcReduction="20000"/>
          </a:bodyPr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文件处理实例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哈希表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创建、存取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其他常用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文本处理操作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</a:t>
            </a: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循环、数据排序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3640" y="1748790"/>
            <a:ext cx="2265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教材章节：</a:t>
            </a:r>
            <a:b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搜索数据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过滤数据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数据排序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哈希表的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实现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判断键是否存在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36725"/>
            <a:ext cx="10515600" cy="2302510"/>
          </a:xfrm>
        </p:spPr>
        <p:txBody>
          <a:bodyPr/>
          <a:p>
            <a:r>
              <a:rPr lang="zh-CN" altLang="en-US"/>
              <a:t>使用</a:t>
            </a:r>
            <a:r>
              <a:rPr lang="en-US" altLang="zh-CN"/>
              <a:t>in</a:t>
            </a:r>
            <a:r>
              <a:rPr lang="zh-CN" altLang="en-US"/>
              <a:t>可以快速判断某个键是否存在。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2256790"/>
            <a:ext cx="6724650" cy="130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1460" y="2590165"/>
            <a:ext cx="3305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5.2.2_translate_rna.py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990" y="4294505"/>
            <a:ext cx="101022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可以利用去判断某个元素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变量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是否在某个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元素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变量</a:t>
            </a:r>
            <a:r>
              <a:rPr lang="en-US" altLang="zh-CN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集合中。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例如判断某个学生是否在该班级中。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列表判断某个元素是否在该列表中存在需要遍历，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而字典判断</a:t>
            </a:r>
            <a:r>
              <a:rPr lang="zh-CN" altLang="en-US" sz="20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某个元素是否在该字典键中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不需要遍历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故在元素多时，字典速度会更快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思考：列表</a:t>
            </a:r>
            <a:r>
              <a:rPr lang="en-US" altLang="zh-CN"/>
              <a:t> vs. </a:t>
            </a:r>
            <a:r>
              <a:rPr lang="zh-CN" altLang="en-US"/>
              <a:t>字典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2395220"/>
            <a:ext cx="9725025" cy="3638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4740" y="1581150"/>
            <a:ext cx="759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为什么使用字典比列表存储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碱基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密码子对应表更合适？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69490" y="2819400"/>
            <a:ext cx="8742680" cy="1066800"/>
            <a:chOff x="4740" y="4440"/>
            <a:chExt cx="137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三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111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其他常用</a:t>
              </a:r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文本处理操作</a:t>
              </a:r>
              <a:endParaRPr lang="en-US" altLang="zh-CN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>
                <a:uFillTx/>
                <a:cs typeface="微软雅黑" panose="020B0503020204020204" charset="-122"/>
                <a:sym typeface="+mn-ea"/>
              </a:rPr>
              <a:t>分支结构</a:t>
            </a:r>
            <a:r>
              <a:rPr lang="en-US" altLang="zh-CN"/>
              <a:t> - while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3605" y="1337945"/>
            <a:ext cx="93186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5.3.2_while_example.py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对应教材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5.3.3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while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循环是另外一种常用的循环语句。与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循环无本质差异，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循环适合已知循环次数的问题，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while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循环适合未知循环次数的问题。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while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判断条件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执行语句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4384040"/>
            <a:ext cx="244792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35" y="4014470"/>
            <a:ext cx="7905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Python-</a:t>
            </a:r>
            <a:r>
              <a:rPr lang="zh-CN" altLang="en-US"/>
              <a:t>对数据集进行操作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2255520"/>
            <a:ext cx="4524375" cy="2600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4840" y="160655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合并两个数据集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2505" y="160655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比较两个数据集差异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2255520"/>
            <a:ext cx="4314825" cy="4143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0415" y="5727065"/>
            <a:ext cx="2536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6.3.2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6.3.3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Python-</a:t>
            </a:r>
            <a:r>
              <a:rPr lang="zh-CN" altLang="en-US">
                <a:sym typeface="+mn-ea"/>
              </a:rPr>
              <a:t>数据排序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90280" y="5774690"/>
            <a:ext cx="2569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8.3.1, 8.3.4, 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8.3.5, 8.3.6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696085"/>
            <a:ext cx="3190875" cy="3083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2895" y="11772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列表排序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1105" y="11772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字典排序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1696085"/>
            <a:ext cx="5219700" cy="3623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7810" y="507174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字符串排序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" y="5688330"/>
            <a:ext cx="7244080" cy="10026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5485" y="1555750"/>
            <a:ext cx="104921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一、阅读：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第五章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第六章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重点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6.3.1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6.3.2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6.3.3)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，第七章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(7.2)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，第八章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(8.3)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二、实践：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PPT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中演示代码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练习教材示例及测试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练习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文本处理的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常用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语句，了解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可以实现哪些处理过程，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有需要的时候再查阅资料。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6710680" cy="1066800"/>
            <a:chOff x="4740" y="4440"/>
            <a:chExt cx="105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一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79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文件处理实例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26000" y="4300855"/>
            <a:ext cx="346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RNA序列翻译氨基酸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5092065"/>
            <a:ext cx="302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章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搜索数据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5.2.2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RNA</a:t>
            </a:r>
            <a:r>
              <a:rPr lang="zh-CN" altLang="en-US"/>
              <a:t>序列翻译氨基酸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6800" y="1502410"/>
            <a:ext cx="6781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DNA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2915" y="1502410"/>
            <a:ext cx="6781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RNA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83145" y="1502410"/>
            <a:ext cx="9702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Protein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4284980" y="1714500"/>
            <a:ext cx="1254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6221095" y="1714500"/>
            <a:ext cx="1162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3305" y="1502410"/>
            <a:ext cx="254000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中心法则</a:t>
            </a:r>
            <a:endParaRPr lang="zh-CN" altLang="en-US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5335" y="1329055"/>
            <a:ext cx="5892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6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转录</a:t>
            </a:r>
            <a:endParaRPr lang="zh-CN" altLang="en-US" sz="16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8420" y="1329055"/>
            <a:ext cx="5892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6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翻译</a:t>
            </a:r>
            <a:endParaRPr lang="zh-CN" altLang="en-US" sz="16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3145" y="2012315"/>
            <a:ext cx="1447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20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个氨基酸序列</a:t>
            </a:r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2100" y="2012315"/>
            <a:ext cx="993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A, U, C, G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74720" y="2012315"/>
            <a:ext cx="904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A,T, C, G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305" y="3221990"/>
            <a:ext cx="4767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latin typeface="Arial" panose="020B0604020202020204" pitchFamily="34" charset="0"/>
                <a:ea typeface="微软雅黑" panose="020B0503020204020204" charset="-122"/>
              </a:rPr>
              <a:t>问题：</a:t>
            </a:r>
            <a:endParaRPr lang="zh-CN" altLang="en-US" sz="2400" b="1">
              <a:solidFill>
                <a:srgbClr val="821E36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对于一条或多条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序列，如何获取其对应的氨基酸序列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?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f5de6355003ee322782b26404ef0733a1d1a61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095" y="2405380"/>
            <a:ext cx="4888865" cy="4189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Human RNA sequence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5485" y="1384300"/>
            <a:ext cx="8769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https://www.ncbi.nlm.nih.gov/genome/guide/human/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3505" y="2270760"/>
            <a:ext cx="8981440" cy="3723640"/>
            <a:chOff x="2144" y="3002"/>
            <a:chExt cx="14144" cy="5864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144" y="3002"/>
              <a:ext cx="14145" cy="586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731" y="5706"/>
              <a:ext cx="189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i="1">
                  <a:solidFill>
                    <a:srgbClr val="821E36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113M</a:t>
              </a:r>
              <a:endParaRPr lang="en-US" altLang="zh-CN" sz="2400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Human RNA sequence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835150"/>
            <a:ext cx="7884795" cy="423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15400" y="1958975"/>
            <a:ext cx="27882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共</a:t>
            </a: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163377</a:t>
            </a: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条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因文件太大，取前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1000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条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，作为教学输入文件。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885" y="1288415"/>
            <a:ext cx="6219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GRCh38_latest_rna.fna.gz</a:t>
            </a:r>
            <a:endParaRPr lang="en-US" altLang="zh-CN" b="1" i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62099" y="4923790"/>
            <a:ext cx="21024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RNA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序列数据</a:t>
            </a:r>
            <a:b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 b="1" i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(Notepad++)</a:t>
            </a:r>
            <a:endParaRPr lang="en-US" altLang="zh-CN" sz="1600" b="1" i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43975" y="4355465"/>
            <a:ext cx="2759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human_1000_rna.fasta</a:t>
            </a:r>
            <a:endParaRPr lang="en-US" altLang="zh-CN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问题拆解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05485" y="1231900"/>
            <a:ext cx="10316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问题目标：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希望把人类所有的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对应的蛋白质氨基酸序列输出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8400" y="2430780"/>
            <a:ext cx="3738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取前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1000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序列作为测试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 i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680970" y="2748915"/>
            <a:ext cx="1784985" cy="7048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485" y="3446145"/>
            <a:ext cx="10316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目标拆解：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将每个</a:t>
            </a:r>
            <a:r>
              <a:rPr lang="en-US" altLang="zh-CN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序列的</a:t>
            </a:r>
            <a:r>
              <a:rPr lang="en-US" altLang="zh-CN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序列转换成氨基酸序列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重复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1000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次操作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 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(for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循环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问题拆解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05485" y="1231900"/>
            <a:ext cx="10316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子目标：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将每个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序列的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RNA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序列转换成氨基酸序列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485" y="2415540"/>
            <a:ext cx="10316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目标拆解：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打开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序列文件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将多行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序列存入字符串变量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①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判断是否为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名称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②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将各行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碱基序列连接起来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转为氨基酸序列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①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遍历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每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个碱基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②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3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个碱基转为对应密码子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需要碱基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密码子对应表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输出对应氨基酸序列文件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7255" y="2032000"/>
            <a:ext cx="3061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取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序列作为测试</a:t>
            </a:r>
            <a:r>
              <a:rPr lang="en-US" altLang="zh-CN" sz="2000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 i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485" y="1305560"/>
            <a:ext cx="10316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代码实现：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打开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序列文件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将多行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序列存入字符串变量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①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判断是否为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名称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②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将各行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碱基序列连接起来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转为氨基酸序列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①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遍历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RNA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序列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每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个碱基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②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3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个碱基转为对应密码子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需要碱基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密码子对应表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输出对应氨基酸序列文件</a:t>
            </a:r>
            <a:endParaRPr lang="zh-CN" altLang="en-US" sz="2400">
              <a:solidFill>
                <a:schemeClr val="bg1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4805" y="1679575"/>
            <a:ext cx="5011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在新手阶段，上来尽量不要直接写代码，需做好</a:t>
            </a: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程序设计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+ </a:t>
            </a: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核心代码测试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可利用交互模式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ags/tag2.xml><?xml version="1.0" encoding="utf-8"?>
<p:tagLst xmlns:p="http://schemas.openxmlformats.org/presentationml/2006/main">
  <p:tag name="KSO_WM_UNIT_PLACING_PICTURE_USER_VIEWPORT" val="{&quot;height&quot;:5865,&quot;width&quot;:14145}"/>
</p:tagLst>
</file>

<file path=ppt/tags/tag3.xml><?xml version="1.0" encoding="utf-8"?>
<p:tagLst xmlns:p="http://schemas.openxmlformats.org/presentationml/2006/main">
  <p:tag name="KSO_WM_UNIT_PLACING_PICTURE_USER_VIEWPORT" val="{&quot;height&quot;:2040,&quot;width&quot;:967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</Words>
  <Application>WPS 演示</Application>
  <PresentationFormat>宽屏</PresentationFormat>
  <Paragraphs>326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生物医学编程技术</vt:lpstr>
      <vt:lpstr>本章目录</vt:lpstr>
      <vt:lpstr>PowerPoint 演示文稿</vt:lpstr>
      <vt:lpstr>Python文件读写 - 计算树突长度</vt:lpstr>
      <vt:lpstr>PowerPoint 演示文稿</vt:lpstr>
      <vt:lpstr>Human RNA sequence</vt:lpstr>
      <vt:lpstr>PowerPoint 演示文稿</vt:lpstr>
      <vt:lpstr>问题拆解(一)</vt:lpstr>
      <vt:lpstr>问题拆解(二)</vt:lpstr>
      <vt:lpstr>PowerPoint 演示文稿</vt:lpstr>
      <vt:lpstr>PowerPoint 演示文稿</vt:lpstr>
      <vt:lpstr>代码实现(二)</vt:lpstr>
      <vt:lpstr>PowerPoint 演示文稿</vt:lpstr>
      <vt:lpstr>PowerPoint 演示文稿</vt:lpstr>
      <vt:lpstr>哈希表</vt:lpstr>
      <vt:lpstr>数组 vs. 哈希表</vt:lpstr>
      <vt:lpstr>哈希表的Python实现 - 创建</vt:lpstr>
      <vt:lpstr>哈希表的Python实现 - 取</vt:lpstr>
      <vt:lpstr>哈希表的Python实现 - 遍历哈希表</vt:lpstr>
      <vt:lpstr>哈希表的Python实现 - 遍历哈希表</vt:lpstr>
      <vt:lpstr>PowerPoint 演示文稿</vt:lpstr>
      <vt:lpstr>PowerPoint 演示文稿</vt:lpstr>
      <vt:lpstr>Python分支结构 - if/else</vt:lpstr>
      <vt:lpstr>PowerPoint 演示文稿</vt:lpstr>
      <vt:lpstr>PowerPoint 演示文稿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2894</cp:revision>
  <dcterms:created xsi:type="dcterms:W3CDTF">2020-06-25T17:21:00Z</dcterms:created>
  <dcterms:modified xsi:type="dcterms:W3CDTF">2022-03-19T11:42:22Z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09853B65F6E64008BCAC676C6BF74B2A</vt:lpwstr>
  </property>
</Properties>
</file>