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67" r:id="rId2"/>
    <p:sldId id="519" r:id="rId3"/>
    <p:sldId id="520" r:id="rId4"/>
    <p:sldId id="522" r:id="rId5"/>
    <p:sldId id="560" r:id="rId6"/>
    <p:sldId id="559" r:id="rId7"/>
    <p:sldId id="521" r:id="rId8"/>
    <p:sldId id="561" r:id="rId9"/>
    <p:sldId id="558" r:id="rId10"/>
    <p:sldId id="523" r:id="rId11"/>
    <p:sldId id="524" r:id="rId12"/>
    <p:sldId id="525" r:id="rId13"/>
    <p:sldId id="527" r:id="rId14"/>
    <p:sldId id="543" r:id="rId15"/>
    <p:sldId id="526" r:id="rId16"/>
    <p:sldId id="528" r:id="rId17"/>
    <p:sldId id="529" r:id="rId18"/>
    <p:sldId id="530" r:id="rId19"/>
    <p:sldId id="532" r:id="rId20"/>
    <p:sldId id="531" r:id="rId21"/>
    <p:sldId id="545" r:id="rId22"/>
    <p:sldId id="546" r:id="rId23"/>
    <p:sldId id="547" r:id="rId24"/>
    <p:sldId id="548" r:id="rId25"/>
    <p:sldId id="533" r:id="rId26"/>
    <p:sldId id="549" r:id="rId27"/>
    <p:sldId id="551" r:id="rId28"/>
    <p:sldId id="550" r:id="rId29"/>
    <p:sldId id="537" r:id="rId30"/>
    <p:sldId id="552" r:id="rId31"/>
    <p:sldId id="553" r:id="rId32"/>
    <p:sldId id="538" r:id="rId33"/>
    <p:sldId id="539" r:id="rId34"/>
    <p:sldId id="554" r:id="rId35"/>
    <p:sldId id="555" r:id="rId36"/>
    <p:sldId id="541" r:id="rId37"/>
    <p:sldId id="556" r:id="rId38"/>
    <p:sldId id="557" r:id="rId39"/>
    <p:sldId id="542" r:id="rId40"/>
    <p:sldId id="540" r:id="rId41"/>
    <p:sldId id="296"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08CA596-F83B-42C5-8736-086ABF9B63FC}">
          <p14:sldIdLst>
            <p14:sldId id="267"/>
          </p14:sldIdLst>
        </p14:section>
        <p14:section name="深度学习" id="{AEED3B51-EEAE-48AE-90D3-30F6D9962DC6}">
          <p14:sldIdLst>
            <p14:sldId id="519"/>
            <p14:sldId id="520"/>
            <p14:sldId id="522"/>
            <p14:sldId id="560"/>
            <p14:sldId id="559"/>
            <p14:sldId id="521"/>
            <p14:sldId id="561"/>
            <p14:sldId id="558"/>
            <p14:sldId id="523"/>
            <p14:sldId id="524"/>
            <p14:sldId id="525"/>
            <p14:sldId id="527"/>
            <p14:sldId id="543"/>
            <p14:sldId id="526"/>
            <p14:sldId id="528"/>
            <p14:sldId id="529"/>
            <p14:sldId id="530"/>
            <p14:sldId id="532"/>
            <p14:sldId id="531"/>
            <p14:sldId id="545"/>
            <p14:sldId id="546"/>
            <p14:sldId id="547"/>
            <p14:sldId id="548"/>
            <p14:sldId id="533"/>
            <p14:sldId id="549"/>
            <p14:sldId id="551"/>
            <p14:sldId id="550"/>
            <p14:sldId id="537"/>
            <p14:sldId id="552"/>
            <p14:sldId id="553"/>
            <p14:sldId id="538"/>
            <p14:sldId id="539"/>
            <p14:sldId id="554"/>
            <p14:sldId id="555"/>
            <p14:sldId id="541"/>
            <p14:sldId id="556"/>
            <p14:sldId id="557"/>
            <p14:sldId id="542"/>
            <p14:sldId id="540"/>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1E36"/>
    <a:srgbClr val="EC9857"/>
    <a:srgbClr val="809352"/>
    <a:srgbClr val="8D4743"/>
    <a:srgbClr val="5D6F4B"/>
    <a:srgbClr val="0553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18CA7-E3BC-42D2-8FBA-F8016026DCD1}" v="1" dt="2023-04-04T01:04:10.008"/>
    <p1510:client id="{80C4EEB8-02B8-47E3-AF00-CCBE49408AE6}" v="3" dt="2023-04-03T01:43:2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7" autoAdjust="0"/>
    <p:restoredTop sz="87137" autoAdjust="0"/>
  </p:normalViewPr>
  <p:slideViewPr>
    <p:cSldViewPr snapToGrid="0">
      <p:cViewPr varScale="1">
        <p:scale>
          <a:sx n="80" d="100"/>
          <a:sy n="80" d="100"/>
        </p:scale>
        <p:origin x="6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 haojun" userId="74a248f44b843b5f" providerId="LiveId" clId="{48A18CA7-E3BC-42D2-8FBA-F8016026DCD1}"/>
    <pc:docChg chg="modSld">
      <pc:chgData name="sun haojun" userId="74a248f44b843b5f" providerId="LiveId" clId="{48A18CA7-E3BC-42D2-8FBA-F8016026DCD1}" dt="2023-04-04T01:38:40.880" v="9" actId="20577"/>
      <pc:docMkLst>
        <pc:docMk/>
      </pc:docMkLst>
      <pc:sldChg chg="addSp">
        <pc:chgData name="sun haojun" userId="74a248f44b843b5f" providerId="LiveId" clId="{48A18CA7-E3BC-42D2-8FBA-F8016026DCD1}" dt="2023-04-04T01:04:10.007" v="0"/>
        <pc:sldMkLst>
          <pc:docMk/>
          <pc:sldMk cId="993524148" sldId="522"/>
        </pc:sldMkLst>
        <pc:inkChg chg="add">
          <ac:chgData name="sun haojun" userId="74a248f44b843b5f" providerId="LiveId" clId="{48A18CA7-E3BC-42D2-8FBA-F8016026DCD1}" dt="2023-04-04T01:04:10.007" v="0"/>
          <ac:inkMkLst>
            <pc:docMk/>
            <pc:sldMk cId="993524148" sldId="522"/>
            <ac:inkMk id="2" creationId="{EFF245D4-0146-1E04-BBA9-9D05341F5674}"/>
          </ac:inkMkLst>
        </pc:inkChg>
      </pc:sldChg>
      <pc:sldChg chg="modNotesTx">
        <pc:chgData name="sun haojun" userId="74a248f44b843b5f" providerId="LiveId" clId="{48A18CA7-E3BC-42D2-8FBA-F8016026DCD1}" dt="2023-04-04T01:38:40.880" v="9" actId="20577"/>
        <pc:sldMkLst>
          <pc:docMk/>
          <pc:sldMk cId="1708206355" sldId="523"/>
        </pc:sldMkLst>
      </pc:sldChg>
      <pc:sldChg chg="modNotesTx">
        <pc:chgData name="sun haojun" userId="74a248f44b843b5f" providerId="LiveId" clId="{48A18CA7-E3BC-42D2-8FBA-F8016026DCD1}" dt="2023-04-04T01:38:35.605" v="8" actId="20577"/>
        <pc:sldMkLst>
          <pc:docMk/>
          <pc:sldMk cId="2245057793" sldId="525"/>
        </pc:sldMkLst>
      </pc:sldChg>
      <pc:sldChg chg="modNotesTx">
        <pc:chgData name="sun haojun" userId="74a248f44b843b5f" providerId="LiveId" clId="{48A18CA7-E3BC-42D2-8FBA-F8016026DCD1}" dt="2023-04-04T01:38:26.286" v="4" actId="20577"/>
        <pc:sldMkLst>
          <pc:docMk/>
          <pc:sldMk cId="2781248752" sldId="526"/>
        </pc:sldMkLst>
      </pc:sldChg>
      <pc:sldChg chg="modNotesTx">
        <pc:chgData name="sun haojun" userId="74a248f44b843b5f" providerId="LiveId" clId="{48A18CA7-E3BC-42D2-8FBA-F8016026DCD1}" dt="2023-04-04T01:38:31.805" v="6" actId="20577"/>
        <pc:sldMkLst>
          <pc:docMk/>
          <pc:sldMk cId="1525613576" sldId="527"/>
        </pc:sldMkLst>
      </pc:sldChg>
      <pc:sldChg chg="modNotesTx">
        <pc:chgData name="sun haojun" userId="74a248f44b843b5f" providerId="LiveId" clId="{48A18CA7-E3BC-42D2-8FBA-F8016026DCD1}" dt="2023-04-04T01:38:23.247" v="3" actId="20577"/>
        <pc:sldMkLst>
          <pc:docMk/>
          <pc:sldMk cId="2411709460" sldId="528"/>
        </pc:sldMkLst>
      </pc:sldChg>
      <pc:sldChg chg="modNotesTx">
        <pc:chgData name="sun haojun" userId="74a248f44b843b5f" providerId="LiveId" clId="{48A18CA7-E3BC-42D2-8FBA-F8016026DCD1}" dt="2023-04-04T01:38:21.001" v="2" actId="20577"/>
        <pc:sldMkLst>
          <pc:docMk/>
          <pc:sldMk cId="3465660873" sldId="529"/>
        </pc:sldMkLst>
      </pc:sldChg>
      <pc:sldChg chg="modNotesTx">
        <pc:chgData name="sun haojun" userId="74a248f44b843b5f" providerId="LiveId" clId="{48A18CA7-E3BC-42D2-8FBA-F8016026DCD1}" dt="2023-04-04T01:38:17.752" v="1" actId="20577"/>
        <pc:sldMkLst>
          <pc:docMk/>
          <pc:sldMk cId="3852596949" sldId="530"/>
        </pc:sldMkLst>
      </pc:sldChg>
      <pc:sldChg chg="modNotesTx">
        <pc:chgData name="sun haojun" userId="74a248f44b843b5f" providerId="LiveId" clId="{48A18CA7-E3BC-42D2-8FBA-F8016026DCD1}" dt="2023-04-04T01:38:28.792" v="5" actId="20577"/>
        <pc:sldMkLst>
          <pc:docMk/>
          <pc:sldMk cId="2113296840" sldId="543"/>
        </pc:sldMkLst>
      </pc:sldChg>
      <pc:sldChg chg="addSp">
        <pc:chgData name="sun haojun" userId="74a248f44b843b5f" providerId="LiveId" clId="{48A18CA7-E3BC-42D2-8FBA-F8016026DCD1}" dt="2023-04-04T01:04:10.007" v="0"/>
        <pc:sldMkLst>
          <pc:docMk/>
          <pc:sldMk cId="4247259007" sldId="558"/>
        </pc:sldMkLst>
        <pc:inkChg chg="add">
          <ac:chgData name="sun haojun" userId="74a248f44b843b5f" providerId="LiveId" clId="{48A18CA7-E3BC-42D2-8FBA-F8016026DCD1}" dt="2023-04-04T01:04:10.007" v="0"/>
          <ac:inkMkLst>
            <pc:docMk/>
            <pc:sldMk cId="4247259007" sldId="558"/>
            <ac:inkMk id="2" creationId="{9BCAB89C-63CB-29A3-061A-FD25C0675735}"/>
          </ac:inkMkLst>
        </pc:inkChg>
      </pc:sldChg>
    </pc:docChg>
  </pc:docChgLst>
  <pc:docChgLst>
    <pc:chgData name="sun haojun" userId="74a248f44b843b5f" providerId="LiveId" clId="{80C4EEB8-02B8-47E3-AF00-CCBE49408AE6}"/>
    <pc:docChg chg="modSld">
      <pc:chgData name="sun haojun" userId="74a248f44b843b5f" providerId="LiveId" clId="{80C4EEB8-02B8-47E3-AF00-CCBE49408AE6}" dt="2023-04-03T01:43:23.937" v="5"/>
      <pc:docMkLst>
        <pc:docMk/>
      </pc:docMkLst>
      <pc:sldChg chg="modSp mod">
        <pc:chgData name="sun haojun" userId="74a248f44b843b5f" providerId="LiveId" clId="{80C4EEB8-02B8-47E3-AF00-CCBE49408AE6}" dt="2023-04-03T01:43:23.937" v="5"/>
        <pc:sldMkLst>
          <pc:docMk/>
          <pc:sldMk cId="0" sldId="267"/>
        </pc:sldMkLst>
        <pc:spChg chg="mod">
          <ac:chgData name="sun haojun" userId="74a248f44b843b5f" providerId="LiveId" clId="{80C4EEB8-02B8-47E3-AF00-CCBE49408AE6}" dt="2023-04-03T01:43:23.937" v="5"/>
          <ac:spMkLst>
            <pc:docMk/>
            <pc:sldMk cId="0" sldId="267"/>
            <ac:spMk id="9"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4160" units="cm"/>
          <inkml:channel name="Y" type="integer" max="1400" units="cm"/>
          <inkml:channel name="T" type="integer" max="2.14748E9" units="dev"/>
        </inkml:traceFormat>
        <inkml:channelProperties>
          <inkml:channelProperty channel="X" name="resolution" value="137.74834" units="1/cm"/>
          <inkml:channelProperty channel="Y" name="resolution" value="74.46809" units="1/cm"/>
          <inkml:channelProperty channel="T" name="resolution" value="1" units="1/dev"/>
        </inkml:channelProperties>
      </inkml:inkSource>
      <inkml:timestamp xml:id="ts0" timeString="2023-04-04T00:56:58.146"/>
    </inkml:context>
    <inkml:brush xml:id="br0">
      <inkml:brushProperty name="width" value="0.05292" units="cm"/>
      <inkml:brushProperty name="height" value="0.05292" units="cm"/>
      <inkml:brushProperty name="color" value="#FF0000"/>
    </inkml:brush>
  </inkml:definitions>
  <inkml:trace contextRef="#ctx0" brushRef="#br0">11642 7003 0,'-18'0'15,"-17"0"16,17 0-31,-52 17 16,52 1-16,-123 17 16,-18 18-1,71-35 1,17-1 0,36 1-1,0 17 1,-36 36-1,36 35 1,0 35 0,35 0-1,0-35 1,35-36 0,-17-34 15,-1-36-16,36 17 1,53-34 0,70-19-1,-35-17 1,-17 0 0,-54-35-1,-34 0 1,-1 35-1,-35-53 1,-106-229 15,-17 194-15,-1 35 15,54 53-15,-19 36-1,-16-19 1,-54 36 0,18 0-1,53 0 1,52 0 0,36-17 46,-17 17-46,-1-71-16,-35-17 15,0 0 1,53 17 0,0 89 124,0 0-140,0-1 16,0 18-16,0-17 0,0 106 15,36-1 1,-36-17 0,17-53-1,-17 0 1,18 0 15,-1-18-15,1 18-1,0 17 1,17 1 0,0-1-1,18-34 1,-35-1 0,-1-35-1,36 0 1,18 0-1,-18 0 1,-18-18 0,36-17-1,17-18 1,18-53 15,-18 18-15,-18-18-1,1 36 1,-53-1 0,-18 18-1,0-17 1,0-1 0,-18 54-1,-17 17 1,-36 0-1,18 0 1,-17 0 0,17 0-1,0 35 1,18 53 15,-1 36-15,36 34-1,53-52 1,-18-53 0,1-53 15,17 0-15,35-71-1,18-34 1,17-1-1,-105 106-15,35-53 16,-36 18 0</inkml:trace>
  <inkml:trace contextRef="#ctx0" brushRef="#br0" timeOffset="2068.82">16669 3634 0,'0'17'32,"0"1"-32,0 0 0,35 123 15,0 70 1,-35-193-16,53 335 15,0 17 1,35-52 15,-35-89-15,-35-106 0,0-34-1,-18-72-15,35 89 16,-18 0-1,1 35 1,0 18 0,17 17-1,-17 18 1,35 36 0,-1 16-1,1 19 1,0 53-1,0 17 1,-18-88 0,18-36-1,-35-17 17,0-53-17,17 18 1,-35-18-1,18 18 1,-18 53 0,0-18-1,0 70 1,0 1 0,0 88-1,0-1 1,0-87-1,-18-36 1,18-52 15,0-36-31,0-35 32,0 17-17,0 18 1,0 18-1,0 17 1,-18 36 0,1-53-1,-1 70 1,0-52 0,18 52-1,-17 0 1,-1-53-1,0-17 1,1-35 0,-1 17 15,1 0-15,-19 18-1,19-1 1,-1-52-1,-17-35 1,17 17 0,0 71-1,1 0 1,-1-36 0,1-17-1,17-53 1,-18 0-1,18-18 1,0-70 47,0 17-63</inkml:trace>
  <inkml:trace contextRef="#ctx0" brushRef="#br0" timeOffset="5489.1">12806 7091 0,'17'0'94,"-17"-18"-94,106-17 31,-88 17-31,35-17 16,-35 17-16,70-35 15,18-17 1,-18 17 0,-18 18-1,1-18 1,-1-18 0,1 18 15,-1 0-16,-34 18 1,17-18 0,-18 18-1,18-18 1,17-35 0,19 17-1,-19 1 1,18-1-1,18 1 1,0-19 0,-18 36-1,0 1 1,1-1 0,-36 35 15,-1 0-16,19-17 1,-18 17 0,-18 1-1,18-1 1,0 1 0,0-1-1,-18 0 1</inkml:trace>
  <inkml:trace contextRef="#ctx0" brushRef="#br0" timeOffset="11641.71">12982 7250 0,'0'35'31,"18"-35"-31,-18 17 0,18 1 0,70 70 15,106 18 17,141 71-17,123 70 1,-122-71 0,-72-35-1,-140-88 1,-89-18-1,-17-35 48,-18 18-63,17-1 16,18 19-1,1-1 1,-36-17-16,35 17 15,53 18 17,-17 17-17,-36-52 1,0 17 0,1-35-1,34 0 1,-17 0-1,-35 0 1,-1 0 62,1 0-62</inkml:trace>
  <inkml:trace contextRef="#ctx0" brushRef="#br0" timeOffset="13495.25">12524 6809 0,'0'17'0,"70"195"32,-52-194-32,105 264 15,71 71 1,53 70-1,71 35 1,-54-175 0,-87-72-1,-160-211-15,89 124 16,-35-18 0,-18-18-1,35 88 16,35 18-15,18 53 0,1-70-1,-37-36 1,-16-18 0,-37-17-1,143 141 16,-107-176-15,0-1 0,-35-35-1,-36 1 1,19 17 0,17-1-1,-53-34-15,53 53 31,-18-1-15,0-17 0,36 0-1,17 53 1,-18 17 0,1-34-1,-53-72 1</inkml:trace>
  <inkml:trace contextRef="#ctx0" brushRef="#br0" timeOffset="15303.47">12418 7673 0,'0'18'16,"-36"158"0,36-158-16,0 17 15,0 194 1,18 194-1,88 195 1,88 87 0,35-34-1,54 70 1,-19-106 0,-70-159-1,-35-53 1,-36-158-1,-70-89 1,0-35 0,-18 18-1,36 35 1,-18-35 0,18-18 15,-54-71-16,36 19 1,35 52 0,-88-124-16,159 124 15,70 36 1,89-36 0,-71-71-1,-88-70 1,-142 0 46,1 0-62,17-70 16,18-1 0,-18-17-1,1 0 16,-36 70-31,52-70 16,1 0 0,36-53-1,-37 53 1,-34 70 0,-18 0 77,18 18-93,-18-17 16,17-1 15,1 18-31,0-35 0,17-53 31,-17 88-31,-18-18 0,52-105 16,-16-54 0,-19 1-1,-17 70 1,0-18 0,-17 36-1,17 18 1,-18 52-1</inkml:trace>
  <inkml:trace contextRef="#ctx0" brushRef="#br0" timeOffset="31775.34">17127 8396 0</inkml:trace>
  <inkml:trace contextRef="#ctx0" brushRef="#br0" timeOffset="32844.56">17251 11412 0</inkml:trace>
  <inkml:trace contextRef="#ctx0" brushRef="#br0" timeOffset="33182.99">18292 13917 0,'0'0'0</inkml:trace>
  <inkml:trace contextRef="#ctx0" brushRef="#br0" timeOffset="38540.12">13000 7514 0,'18'0'15,"-18"-17"1,35-19-16,-18 19 0,107-107 15,35-52 1,123-36 0,71-70-1,-1 0 17,-193 105-17,-71 89 1,-35 17-1,-17 19 1,-19 52 0</inkml:trace>
  <inkml:trace contextRef="#ctx0" brushRef="#br0" timeOffset="39286.23">12965 9878 0,'17'0'31,"1"0"-31,0-18 0,176-158 15,246-195 1,72-175 0,-71 16-1,-53-69 17,-70 34-32,-54 107 31,-158 281-16,-71 142 1</inkml:trace>
  <inkml:trace contextRef="#ctx0" brushRef="#br0" timeOffset="41021.48">12136 13776 0,'0'18'0,"17"-18"47,-17-18-31,0 0-16,177-140 15,140-178 1,212-299 0,142-264-1,-54 17 1,18-71 0,-18-87-1,-88 123 1,-141 35-1,-158 352 1,-124 195 0,-36 141-1,-17 18 17,0 52-17,-18-17 1,1 18-1,-1 17 1,-18 18 0,19 17-1,-19 18 1,1 18 0,-18 17-1,0 1 1,0-19-1,18-52 1,-18 35 0,0 36-1,-18 17 32,0 0-47,-87 0 16,-19 0-1,-17 17 1,0 36 0,0 35-1,-36 54 1,54-37 0,52 1-1,18-53 1,53-35-1,-35 17 1,0 36 0,-18-1-1,0 18 17,18-35-17,35-35 1,0 0 78,-18 17-94,18-18 0,-18 19 15,-17 70 1,35-89-16,-70 107 31,17-1-31,35-88 31,0-17-15</inkml:trace>
</inkml:ink>
</file>

<file path=ppt/ink/ink2.xml><?xml version="1.0" encoding="utf-8"?>
<inkml:ink xmlns:inkml="http://www.w3.org/2003/InkML">
  <inkml:definitions>
    <inkml:context xml:id="ctx0">
      <inkml:inkSource xml:id="inkSrc0">
        <inkml:traceFormat>
          <inkml:channel name="X" type="integer" max="4160" units="cm"/>
          <inkml:channel name="Y" type="integer" max="1400" units="cm"/>
          <inkml:channel name="T" type="integer" max="2.14748E9" units="dev"/>
        </inkml:traceFormat>
        <inkml:channelProperties>
          <inkml:channelProperty channel="X" name="resolution" value="137.74834" units="1/cm"/>
          <inkml:channelProperty channel="Y" name="resolution" value="74.46809" units="1/cm"/>
          <inkml:channelProperty channel="T" name="resolution" value="1" units="1/dev"/>
        </inkml:channelProperties>
      </inkml:inkSource>
      <inkml:timestamp xml:id="ts0" timeString="2023-04-04T01:03:59.372"/>
    </inkml:context>
    <inkml:brush xml:id="br0">
      <inkml:brushProperty name="width" value="0.05292" units="cm"/>
      <inkml:brushProperty name="height" value="0.05292" units="cm"/>
      <inkml:brushProperty name="color" value="#FF0000"/>
    </inkml:brush>
  </inkml:definitions>
  <inkml:trace contextRef="#ctx0" brushRef="#br0">18898 6107 0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084561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11654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721103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24618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665103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13597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0416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96173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00160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18306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52921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681018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593000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84030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691184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719201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047894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23198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010878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4157622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98103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442582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264149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4254490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870344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6147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621058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398263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51154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4243852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0177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30876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18954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142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uFillTx/>
                <a:latin typeface="Arial" panose="020B0604020202020204" pitchFamily="34" charset="0"/>
                <a:ea typeface="微软雅黑" panose="020B0503020204020204" charset="-122"/>
              </a:rPr>
              <a:t>想要了解卷积神经网络的执行过程，需要一些前置知识</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卷积神经网络通常用于图片识别，循环神经网络 </a:t>
            </a:r>
            <a:r>
              <a:rPr lang="en-US" altLang="zh-CN" dirty="0"/>
              <a:t>(RNN)</a:t>
            </a:r>
            <a:r>
              <a:rPr lang="zh-CN" altLang="en-US" dirty="0"/>
              <a:t>具有记忆功能，通常用于自然语言处理，生成对抗网络通常用于生成新的样本</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9274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105875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92918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0" y="0"/>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6524625"/>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9" name="图片 8" descr="图片1"/>
          <p:cNvPicPr>
            <a:picLocks noChangeAspect="1"/>
          </p:cNvPicPr>
          <p:nvPr userDrawn="1"/>
        </p:nvPicPr>
        <p:blipFill>
          <a:blip r:embed="rId2"/>
          <a:stretch>
            <a:fillRect/>
          </a:stretch>
        </p:blipFill>
        <p:spPr>
          <a:xfrm>
            <a:off x="3864610" y="2642235"/>
            <a:ext cx="4462145" cy="157289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文本框 5"/>
          <p:cNvSpPr txBox="1"/>
          <p:nvPr userDrawn="1"/>
        </p:nvSpPr>
        <p:spPr>
          <a:xfrm>
            <a:off x="4123055" y="2829560"/>
            <a:ext cx="4096385" cy="1198880"/>
          </a:xfrm>
          <a:prstGeom prst="rect">
            <a:avLst/>
          </a:prstGeom>
          <a:noFill/>
        </p:spPr>
        <p:txBody>
          <a:bodyPr wrap="square" rtlCol="0" anchor="t">
            <a:spAutoFit/>
          </a:bodyPr>
          <a:lstStyle/>
          <a:p>
            <a:pPr algn="ctr"/>
            <a:r>
              <a:rPr lang="zh-CN" altLang="en-US" sz="3600" b="1">
                <a:solidFill>
                  <a:srgbClr val="821E36"/>
                </a:solidFill>
                <a:uFillTx/>
                <a:latin typeface="Arial" panose="020B0604020202020204" pitchFamily="34" charset="0"/>
                <a:ea typeface="黑体" panose="02010609060101010101" charset="-122"/>
              </a:rPr>
              <a:t>感谢各位专家！</a:t>
            </a:r>
          </a:p>
          <a:p>
            <a:pPr algn="ctr"/>
            <a:r>
              <a:rPr lang="zh-CN" altLang="en-US" sz="3600" b="1">
                <a:solidFill>
                  <a:srgbClr val="821E36"/>
                </a:solidFill>
                <a:uFillTx/>
                <a:latin typeface="Arial" panose="020B0604020202020204" pitchFamily="34" charset="0"/>
                <a:ea typeface="黑体" panose="02010609060101010101" charset="-122"/>
              </a:rPr>
              <a:t>敬请批评指正！</a:t>
            </a:r>
          </a:p>
        </p:txBody>
      </p:sp>
      <p:sp>
        <p:nvSpPr>
          <p:cNvPr id="7" name="矩形 6"/>
          <p:cNvSpPr/>
          <p:nvPr userDrawn="1"/>
        </p:nvSpPr>
        <p:spPr>
          <a:xfrm>
            <a:off x="0" y="0"/>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6524625"/>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10" name="标题 9"/>
          <p:cNvSpPr>
            <a:spLocks noGrp="1"/>
          </p:cNvSpPr>
          <p:nvPr>
            <p:ph type="title"/>
          </p:nvPr>
        </p:nvSpPr>
        <p:spPr>
          <a:xfrm>
            <a:off x="1166495" y="2933065"/>
            <a:ext cx="10053955" cy="991870"/>
          </a:xfrm>
        </p:spPr>
        <p:txBody>
          <a:bodyPr anchor="b"/>
          <a:lstStyle>
            <a:lvl1pPr algn="ctr">
              <a:defRPr sz="4800" u="none" strike="noStrike" kern="1200" cap="none" spc="0" normalizeH="0">
                <a:solidFill>
                  <a:schemeClr val="tx1"/>
                </a:solidFill>
                <a:uFillTx/>
                <a:latin typeface="Arial" panose="020B0604020202020204" pitchFamily="34" charset="0"/>
                <a:ea typeface="黑体" panose="02010609060101010101" charset="-122"/>
              </a:defRPr>
            </a:lvl1pPr>
          </a:lstStyle>
          <a:p>
            <a:r>
              <a:rPr lang="zh-CN" altLang="en-US"/>
              <a:t>单击此处编辑母版标题样式</a:t>
            </a:r>
          </a:p>
        </p:txBody>
      </p:sp>
      <p:sp>
        <p:nvSpPr>
          <p:cNvPr id="12" name="矩形 11"/>
          <p:cNvSpPr/>
          <p:nvPr userDrawn="1"/>
        </p:nvSpPr>
        <p:spPr>
          <a:xfrm>
            <a:off x="0" y="280800"/>
            <a:ext cx="12191365" cy="550545"/>
          </a:xfrm>
          <a:prstGeom prst="rect">
            <a:avLst/>
          </a:prstGeom>
          <a:solidFill>
            <a:srgbClr val="821E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13" name="椭圆 12"/>
          <p:cNvSpPr/>
          <p:nvPr userDrawn="1"/>
        </p:nvSpPr>
        <p:spPr>
          <a:xfrm>
            <a:off x="11044555" y="22860"/>
            <a:ext cx="1001395" cy="1001395"/>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154305" y="395605"/>
            <a:ext cx="3061335" cy="368300"/>
          </a:xfrm>
          <a:prstGeom prst="rect">
            <a:avLst/>
          </a:prstGeom>
          <a:noFill/>
        </p:spPr>
        <p:txBody>
          <a:bodyPr wrap="none" rtlCol="0" anchor="t">
            <a:spAutoFit/>
          </a:bodyPr>
          <a:lstStyle/>
          <a:p>
            <a:pPr algn="r"/>
            <a:r>
              <a:rPr lang="en-US" altLang="zh-CN">
                <a:solidFill>
                  <a:schemeClr val="bg1"/>
                </a:solidFill>
                <a:uFillTx/>
                <a:latin typeface="Arial" panose="020B0604020202020204" pitchFamily="34" charset="0"/>
                <a:ea typeface="黑体" panose="02010609060101010101" charset="-122"/>
                <a:cs typeface="Segoe UI Semilight" panose="020B0402040204020203" pitchFamily="34" charset="0"/>
                <a:sym typeface="+mn-ea"/>
              </a:rPr>
              <a:t>Wenzhou Medical University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等腰三角形 7"/>
          <p:cNvSpPr/>
          <p:nvPr userDrawn="1"/>
        </p:nvSpPr>
        <p:spPr>
          <a:xfrm rot="10800000">
            <a:off x="635" y="-635"/>
            <a:ext cx="12192000" cy="2263775"/>
          </a:xfrm>
          <a:prstGeom prst="triangle">
            <a:avLst>
              <a:gd name="adj" fmla="val 49394"/>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哈尔滨医科大学logo (2)"/>
          <p:cNvPicPr>
            <a:picLocks noChangeAspect="1"/>
          </p:cNvPicPr>
          <p:nvPr userDrawn="1"/>
        </p:nvPicPr>
        <p:blipFill>
          <a:blip r:embed="rId2"/>
          <a:stretch>
            <a:fillRect/>
          </a:stretch>
        </p:blipFill>
        <p:spPr>
          <a:xfrm>
            <a:off x="5292725" y="976630"/>
            <a:ext cx="1606550" cy="1606550"/>
          </a:xfrm>
          <a:prstGeom prst="rect">
            <a:avLst/>
          </a:prstGeom>
        </p:spPr>
      </p:pic>
      <p:sp>
        <p:nvSpPr>
          <p:cNvPr id="10" name="标题 9"/>
          <p:cNvSpPr>
            <a:spLocks noGrp="1"/>
          </p:cNvSpPr>
          <p:nvPr>
            <p:ph type="title"/>
          </p:nvPr>
        </p:nvSpPr>
        <p:spPr>
          <a:xfrm>
            <a:off x="1166495" y="2933065"/>
            <a:ext cx="10053955" cy="991870"/>
          </a:xfrm>
        </p:spPr>
        <p:txBody>
          <a:bodyPr anchor="b"/>
          <a:lstStyle>
            <a:lvl1pPr algn="ctr">
              <a:defRPr sz="4800" u="none" strike="noStrike" kern="1200" cap="none" spc="0" normalizeH="0">
                <a:solidFill>
                  <a:schemeClr val="tx1"/>
                </a:solidFill>
                <a:uFillTx/>
                <a:latin typeface="Arial" panose="020B0604020202020204" pitchFamily="34" charset="0"/>
                <a:ea typeface="黑体" panose="02010609060101010101" charset="-122"/>
              </a:defRPr>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8" name="等腰三角形 7"/>
          <p:cNvSpPr/>
          <p:nvPr userDrawn="1"/>
        </p:nvSpPr>
        <p:spPr>
          <a:xfrm rot="10800000">
            <a:off x="-317" y="-635"/>
            <a:ext cx="12192000" cy="2263775"/>
          </a:xfrm>
          <a:prstGeom prst="triangle">
            <a:avLst>
              <a:gd name="adj" fmla="val 49394"/>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1E36"/>
              </a:solidFill>
            </a:endParaRPr>
          </a:p>
        </p:txBody>
      </p:sp>
      <p:sp>
        <p:nvSpPr>
          <p:cNvPr id="10" name="标题 9"/>
          <p:cNvSpPr>
            <a:spLocks noGrp="1"/>
          </p:cNvSpPr>
          <p:nvPr>
            <p:ph type="title"/>
          </p:nvPr>
        </p:nvSpPr>
        <p:spPr>
          <a:xfrm>
            <a:off x="1166495" y="2933065"/>
            <a:ext cx="10053955" cy="991870"/>
          </a:xfrm>
        </p:spPr>
        <p:txBody>
          <a:bodyPr anchor="b"/>
          <a:lstStyle>
            <a:lvl1pPr algn="ctr">
              <a:defRPr sz="4800" u="none" strike="noStrike" kern="1200" cap="none" spc="0" normalizeH="0">
                <a:solidFill>
                  <a:schemeClr val="tx1"/>
                </a:solidFill>
                <a:uFillTx/>
                <a:latin typeface="Arial" panose="020B0604020202020204" pitchFamily="34" charset="0"/>
                <a:ea typeface="黑体" panose="02010609060101010101" charset="-122"/>
              </a:defRPr>
            </a:lvl1pPr>
          </a:lstStyle>
          <a:p>
            <a:r>
              <a:rPr lang="zh-CN" altLang="en-US"/>
              <a:t>单击此处编辑母版标题样式</a:t>
            </a:r>
          </a:p>
        </p:txBody>
      </p:sp>
      <p:sp>
        <p:nvSpPr>
          <p:cNvPr id="3" name="椭圆 2"/>
          <p:cNvSpPr/>
          <p:nvPr userDrawn="1"/>
        </p:nvSpPr>
        <p:spPr>
          <a:xfrm>
            <a:off x="5293995" y="1112520"/>
            <a:ext cx="1603375" cy="1603375"/>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5" name="矩形 24"/>
          <p:cNvSpPr/>
          <p:nvPr userDrawn="1"/>
        </p:nvSpPr>
        <p:spPr>
          <a:xfrm>
            <a:off x="2172057" y="281305"/>
            <a:ext cx="10019943" cy="550800"/>
          </a:xfrm>
          <a:prstGeom prst="rect">
            <a:avLst/>
          </a:prstGeom>
          <a:solidFill>
            <a:srgbClr val="0553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8" name="标题 7"/>
          <p:cNvSpPr>
            <a:spLocks noGrp="1"/>
          </p:cNvSpPr>
          <p:nvPr>
            <p:ph type="title" hasCustomPrompt="1"/>
          </p:nvPr>
        </p:nvSpPr>
        <p:spPr>
          <a:xfrm>
            <a:off x="565785" y="294005"/>
            <a:ext cx="1803400" cy="527050"/>
          </a:xfrm>
        </p:spPr>
        <p:txBody>
          <a:bodyPr/>
          <a:lstStyle>
            <a:lvl1pPr>
              <a:defRPr sz="2800">
                <a:latin typeface="黑体" panose="02010609060101010101" charset="-122"/>
                <a:ea typeface="黑体" panose="02010609060101010101" charset="-122"/>
              </a:defRPr>
            </a:lvl1pPr>
          </a:lstStyle>
          <a:p>
            <a:r>
              <a:rPr lang="zh-CN" altLang="en-US"/>
              <a:t>小标题</a:t>
            </a:r>
          </a:p>
        </p:txBody>
      </p:sp>
      <p:sp>
        <p:nvSpPr>
          <p:cNvPr id="9" name="文本占位符 8"/>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标题 7"/>
          <p:cNvSpPr>
            <a:spLocks noGrp="1"/>
          </p:cNvSpPr>
          <p:nvPr userDrawn="1"/>
        </p:nvSpPr>
        <p:spPr>
          <a:xfrm>
            <a:off x="0" y="304800"/>
            <a:ext cx="572400" cy="550800"/>
          </a:xfrm>
          <a:prstGeom prst="rect">
            <a:avLst/>
          </a:prstGeom>
          <a:solidFill>
            <a:srgbClr val="0553A7"/>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11" name="标题 7"/>
          <p:cNvSpPr>
            <a:spLocks noGrp="1"/>
          </p:cNvSpPr>
          <p:nvPr userDrawn="1"/>
        </p:nvSpPr>
        <p:spPr>
          <a:xfrm>
            <a:off x="572135" y="1094105"/>
            <a:ext cx="1803400" cy="527050"/>
          </a:xfrm>
          <a:prstGeom prst="rect">
            <a:avLst/>
          </a:prstGeom>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标题 7"/>
          <p:cNvSpPr>
            <a:spLocks noGrp="1"/>
          </p:cNvSpPr>
          <p:nvPr>
            <p:ph type="title" hasCustomPrompt="1"/>
          </p:nvPr>
        </p:nvSpPr>
        <p:spPr>
          <a:xfrm>
            <a:off x="730885" y="306705"/>
            <a:ext cx="4146550" cy="527050"/>
          </a:xfrm>
        </p:spPr>
        <p:txBody>
          <a:bodyPr/>
          <a:lstStyle>
            <a:lvl1pPr>
              <a:defRPr sz="2800">
                <a:latin typeface="黑体" panose="02010609060101010101" charset="-122"/>
                <a:ea typeface="黑体" panose="02010609060101010101" charset="-122"/>
              </a:defRPr>
            </a:lvl1pPr>
          </a:lstStyle>
          <a:p>
            <a:r>
              <a:rPr lang="zh-CN" altLang="en-US"/>
              <a:t>结果 - 结论</a:t>
            </a:r>
          </a:p>
        </p:txBody>
      </p:sp>
      <p:sp>
        <p:nvSpPr>
          <p:cNvPr id="10" name="标题 7"/>
          <p:cNvSpPr>
            <a:spLocks noGrp="1"/>
          </p:cNvSpPr>
          <p:nvPr userDrawn="1"/>
        </p:nvSpPr>
        <p:spPr>
          <a:xfrm>
            <a:off x="0" y="304800"/>
            <a:ext cx="572400" cy="550800"/>
          </a:xfrm>
          <a:prstGeom prst="rect">
            <a:avLst/>
          </a:prstGeom>
          <a:solidFill>
            <a:srgbClr val="821E36"/>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9" name="文本占位符 8"/>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5" name="矩形 24"/>
          <p:cNvSpPr/>
          <p:nvPr userDrawn="1"/>
        </p:nvSpPr>
        <p:spPr>
          <a:xfrm>
            <a:off x="2172057" y="281305"/>
            <a:ext cx="10019943" cy="550800"/>
          </a:xfrm>
          <a:prstGeom prst="rect">
            <a:avLst/>
          </a:prstGeom>
          <a:solidFill>
            <a:srgbClr val="0553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8" name="标题 7"/>
          <p:cNvSpPr>
            <a:spLocks noGrp="1"/>
          </p:cNvSpPr>
          <p:nvPr>
            <p:ph type="title" hasCustomPrompt="1"/>
          </p:nvPr>
        </p:nvSpPr>
        <p:spPr>
          <a:xfrm>
            <a:off x="565785" y="294005"/>
            <a:ext cx="1803400" cy="527050"/>
          </a:xfrm>
        </p:spPr>
        <p:txBody>
          <a:bodyPr/>
          <a:lstStyle>
            <a:lvl1pPr>
              <a:defRPr sz="2800">
                <a:latin typeface="黑体" panose="02010609060101010101" charset="-122"/>
                <a:ea typeface="黑体" panose="02010609060101010101" charset="-122"/>
              </a:defRPr>
            </a:lvl1pPr>
          </a:lstStyle>
          <a:p>
            <a:r>
              <a:rPr lang="zh-CN" altLang="en-US"/>
              <a:t>研究背景</a:t>
            </a:r>
          </a:p>
        </p:txBody>
      </p:sp>
      <p:sp>
        <p:nvSpPr>
          <p:cNvPr id="28" name="文本框 27"/>
          <p:cNvSpPr txBox="1"/>
          <p:nvPr userDrawn="1"/>
        </p:nvSpPr>
        <p:spPr>
          <a:xfrm>
            <a:off x="7515860" y="287655"/>
            <a:ext cx="3375025" cy="551815"/>
          </a:xfrm>
          <a:prstGeom prst="rect">
            <a:avLst/>
          </a:prstGeom>
          <a:noFill/>
        </p:spPr>
        <p:txBody>
          <a:bodyPr wrap="square" lIns="91438" tIns="45719" rIns="91438" bIns="45719" rtlCol="0">
            <a:spAutoFit/>
          </a:bodyPr>
          <a:lstStyle/>
          <a:p>
            <a:pPr algn="r"/>
            <a:r>
              <a:rPr lang="zh-CN" altLang="en-US" sz="1500">
                <a:solidFill>
                  <a:schemeClr val="bg1"/>
                </a:solidFill>
                <a:uFillTx/>
                <a:latin typeface="Arial" panose="020B0604020202020204" pitchFamily="34" charset="0"/>
                <a:ea typeface="黑体" panose="02010609060101010101" charset="-122"/>
                <a:cs typeface="Segoe UI Semilight" panose="020B0402040204020203" pitchFamily="34" charset="0"/>
              </a:rPr>
              <a:t>哈尔滨医科大学 </a:t>
            </a:r>
            <a:endPar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endParaRPr>
          </a:p>
          <a:p>
            <a:pPr algn="r"/>
            <a:r>
              <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rPr>
              <a:t>Harbin Medical University</a:t>
            </a:r>
          </a:p>
        </p:txBody>
      </p:sp>
      <p:pic>
        <p:nvPicPr>
          <p:cNvPr id="29" name="图片 28" descr="哈尔滨医科大学logo (2)"/>
          <p:cNvPicPr>
            <a:picLocks noChangeAspect="1"/>
          </p:cNvPicPr>
          <p:nvPr userDrawn="1">
            <p:custDataLst>
              <p:tags r:id="rId1"/>
            </p:custDataLst>
          </p:nvPr>
        </p:nvPicPr>
        <p:blipFill>
          <a:blip r:embed="rId3"/>
          <a:stretch>
            <a:fillRect/>
          </a:stretch>
        </p:blipFill>
        <p:spPr>
          <a:xfrm>
            <a:off x="10964545" y="0"/>
            <a:ext cx="1227455" cy="1227455"/>
          </a:xfrm>
          <a:prstGeom prst="rect">
            <a:avLst/>
          </a:prstGeom>
        </p:spPr>
      </p:pic>
      <p:sp>
        <p:nvSpPr>
          <p:cNvPr id="10" name="标题 7"/>
          <p:cNvSpPr>
            <a:spLocks noGrp="1"/>
          </p:cNvSpPr>
          <p:nvPr userDrawn="1"/>
        </p:nvSpPr>
        <p:spPr>
          <a:xfrm>
            <a:off x="0" y="304800"/>
            <a:ext cx="572400" cy="550800"/>
          </a:xfrm>
          <a:prstGeom prst="rect">
            <a:avLst/>
          </a:prstGeom>
          <a:solidFill>
            <a:srgbClr val="0553A7"/>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r>
              <a:rPr lang="zh-CN" altLang="en-US">
                <a:solidFill>
                  <a:schemeClr val="bg1"/>
                </a:solidFill>
              </a:rPr>
              <a:t>一</a:t>
            </a:r>
          </a:p>
        </p:txBody>
      </p:sp>
      <p:sp>
        <p:nvSpPr>
          <p:cNvPr id="2" name="文本占位符 1"/>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5" name="矩形 24"/>
          <p:cNvSpPr/>
          <p:nvPr userDrawn="1"/>
        </p:nvSpPr>
        <p:spPr>
          <a:xfrm>
            <a:off x="2172335" y="281305"/>
            <a:ext cx="8909050" cy="550545"/>
          </a:xfrm>
          <a:prstGeom prst="rect">
            <a:avLst/>
          </a:prstGeom>
          <a:solidFill>
            <a:srgbClr val="821E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8" name="标题 7"/>
          <p:cNvSpPr>
            <a:spLocks noGrp="1"/>
          </p:cNvSpPr>
          <p:nvPr>
            <p:ph type="title" hasCustomPrompt="1"/>
          </p:nvPr>
        </p:nvSpPr>
        <p:spPr>
          <a:xfrm>
            <a:off x="565785" y="294005"/>
            <a:ext cx="1803400" cy="527050"/>
          </a:xfrm>
        </p:spPr>
        <p:txBody>
          <a:bodyPr/>
          <a:lstStyle>
            <a:lvl1pPr>
              <a:defRPr sz="2800">
                <a:latin typeface="黑体" panose="02010609060101010101" charset="-122"/>
                <a:ea typeface="黑体" panose="02010609060101010101" charset="-122"/>
              </a:defRPr>
            </a:lvl1pPr>
          </a:lstStyle>
          <a:p>
            <a:r>
              <a:rPr lang="zh-CN" altLang="en-US"/>
              <a:t>研究背景</a:t>
            </a:r>
          </a:p>
        </p:txBody>
      </p:sp>
      <p:sp>
        <p:nvSpPr>
          <p:cNvPr id="28" name="文本框 27"/>
          <p:cNvSpPr txBox="1"/>
          <p:nvPr userDrawn="1"/>
        </p:nvSpPr>
        <p:spPr>
          <a:xfrm>
            <a:off x="7515860" y="287655"/>
            <a:ext cx="3375025" cy="551815"/>
          </a:xfrm>
          <a:prstGeom prst="rect">
            <a:avLst/>
          </a:prstGeom>
          <a:noFill/>
        </p:spPr>
        <p:txBody>
          <a:bodyPr wrap="square" lIns="91438" tIns="45719" rIns="91438" bIns="45719" rtlCol="0">
            <a:spAutoFit/>
          </a:bodyPr>
          <a:lstStyle/>
          <a:p>
            <a:pPr algn="r"/>
            <a:r>
              <a:rPr lang="zh-CN" altLang="en-US" sz="1500">
                <a:solidFill>
                  <a:schemeClr val="bg1"/>
                </a:solidFill>
                <a:uFillTx/>
                <a:latin typeface="Arial" panose="020B0604020202020204" pitchFamily="34" charset="0"/>
                <a:ea typeface="黑体" panose="02010609060101010101" charset="-122"/>
                <a:cs typeface="Segoe UI Semilight" panose="020B0402040204020203" pitchFamily="34" charset="0"/>
              </a:rPr>
              <a:t>温州医科大学 </a:t>
            </a:r>
            <a:endPar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endParaRPr>
          </a:p>
          <a:p>
            <a:pPr algn="r"/>
            <a:r>
              <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rPr>
              <a:t>Wenzhou Medical University</a:t>
            </a:r>
          </a:p>
        </p:txBody>
      </p:sp>
      <p:pic>
        <p:nvPicPr>
          <p:cNvPr id="9" name="Picture 1"/>
          <p:cNvPicPr>
            <a:picLocks noChangeAspect="1"/>
          </p:cNvPicPr>
          <p:nvPr userDrawn="1"/>
        </p:nvPicPr>
        <p:blipFill>
          <a:blip r:embed="rId2" cstate="print"/>
          <a:stretch>
            <a:fillRect/>
          </a:stretch>
        </p:blipFill>
        <p:spPr>
          <a:xfrm>
            <a:off x="11202764" y="113665"/>
            <a:ext cx="900000" cy="900000"/>
          </a:xfrm>
          <a:prstGeom prst="rect">
            <a:avLst/>
          </a:prstGeom>
        </p:spPr>
      </p:pic>
      <p:sp>
        <p:nvSpPr>
          <p:cNvPr id="11" name="标题 7"/>
          <p:cNvSpPr>
            <a:spLocks noGrp="1"/>
          </p:cNvSpPr>
          <p:nvPr userDrawn="1"/>
        </p:nvSpPr>
        <p:spPr>
          <a:xfrm>
            <a:off x="0" y="280800"/>
            <a:ext cx="572400" cy="550800"/>
          </a:xfrm>
          <a:prstGeom prst="rect">
            <a:avLst/>
          </a:prstGeom>
          <a:solidFill>
            <a:srgbClr val="821E36"/>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2" name="文本占位符 1"/>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8" name="标题 7"/>
          <p:cNvSpPr>
            <a:spLocks noGrp="1"/>
          </p:cNvSpPr>
          <p:nvPr>
            <p:ph type="title" hasCustomPrompt="1"/>
          </p:nvPr>
        </p:nvSpPr>
        <p:spPr>
          <a:xfrm>
            <a:off x="705485" y="294005"/>
            <a:ext cx="9994265" cy="527050"/>
          </a:xfrm>
        </p:spPr>
        <p:txBody>
          <a:bodyPr>
            <a:noAutofit/>
          </a:bodyPr>
          <a:lstStyle>
            <a:lvl1pPr>
              <a:defRPr sz="2800" b="1">
                <a:latin typeface="微软雅黑" panose="020B0503020204020204" charset="-122"/>
                <a:ea typeface="微软雅黑" panose="020B0503020204020204" charset="-122"/>
              </a:defRPr>
            </a:lvl1pPr>
          </a:lstStyle>
          <a:p>
            <a:endParaRPr lang="zh-CN" altLang="en-US"/>
          </a:p>
        </p:txBody>
      </p:sp>
      <p:pic>
        <p:nvPicPr>
          <p:cNvPr id="9" name="Picture 1"/>
          <p:cNvPicPr>
            <a:picLocks noChangeAspect="1"/>
          </p:cNvPicPr>
          <p:nvPr userDrawn="1"/>
        </p:nvPicPr>
        <p:blipFill>
          <a:blip r:embed="rId2" cstate="print"/>
          <a:stretch>
            <a:fillRect/>
          </a:stretch>
        </p:blipFill>
        <p:spPr>
          <a:xfrm>
            <a:off x="11202764" y="113665"/>
            <a:ext cx="900000" cy="900000"/>
          </a:xfrm>
          <a:prstGeom prst="rect">
            <a:avLst/>
          </a:prstGeom>
        </p:spPr>
      </p:pic>
      <p:sp>
        <p:nvSpPr>
          <p:cNvPr id="11" name="标题 7"/>
          <p:cNvSpPr>
            <a:spLocks noGrp="1"/>
          </p:cNvSpPr>
          <p:nvPr userDrawn="1"/>
        </p:nvSpPr>
        <p:spPr>
          <a:xfrm>
            <a:off x="0" y="280800"/>
            <a:ext cx="572400" cy="550800"/>
          </a:xfrm>
          <a:prstGeom prst="rect">
            <a:avLst/>
          </a:prstGeom>
          <a:solidFill>
            <a:srgbClr val="821E36"/>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2" name="文本占位符 1"/>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微软雅黑" panose="020B0503020204020204" charset="-122"/>
                <a:ea typeface="微软雅黑" panose="020B0503020204020204" charset="-122"/>
              </a:defRPr>
            </a:lvl1pPr>
            <a:lvl2pPr>
              <a:defRPr sz="1800" u="none" strike="noStrike" kern="1200" cap="none" spc="0" normalizeH="0">
                <a:solidFill>
                  <a:schemeClr val="tx1"/>
                </a:solidFill>
                <a:uFillTx/>
                <a:latin typeface="微软雅黑" panose="020B0503020204020204" charset="-122"/>
                <a:ea typeface="微软雅黑" panose="020B0503020204020204" charset="-122"/>
              </a:defRPr>
            </a:lvl2pPr>
            <a:lvl3pPr>
              <a:defRPr sz="1600" u="none" strike="noStrike" kern="1200" cap="none" spc="0" normalizeH="0">
                <a:solidFill>
                  <a:schemeClr val="tx1"/>
                </a:solidFill>
                <a:uFillTx/>
                <a:latin typeface="微软雅黑" panose="020B0503020204020204" charset="-122"/>
                <a:ea typeface="微软雅黑" panose="020B0503020204020204" charset="-122"/>
              </a:defRPr>
            </a:lvl3pPr>
            <a:lvl4pPr>
              <a:defRPr sz="1400" u="none" strike="noStrike" kern="1200" cap="none" spc="0" normalizeH="0">
                <a:solidFill>
                  <a:schemeClr val="tx1"/>
                </a:solidFill>
                <a:uFillTx/>
                <a:latin typeface="微软雅黑" panose="020B0503020204020204" charset="-122"/>
                <a:ea typeface="微软雅黑" panose="020B0503020204020204" charset="-122"/>
              </a:defRPr>
            </a:lvl4pPr>
            <a:lvl5pPr>
              <a:defRPr sz="1400" u="none" strike="noStrike" kern="1200" cap="none" spc="0" normalizeH="0">
                <a:solidFill>
                  <a:schemeClr val="tx1"/>
                </a:solidFill>
                <a:uFillTx/>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3" name="直接连接符 2"/>
          <p:cNvCxnSpPr/>
          <p:nvPr/>
        </p:nvCxnSpPr>
        <p:spPr>
          <a:xfrm>
            <a:off x="-19685" y="1065530"/>
            <a:ext cx="12245975" cy="33020"/>
          </a:xfrm>
          <a:prstGeom prst="line">
            <a:avLst/>
          </a:prstGeom>
          <a:ln w="28575" cmpd="sng">
            <a:solidFill>
              <a:srgbClr val="821E36"/>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slideLayout" Target="../slideLayouts/slideLayout9.xml"/><Relationship Id="rId4" Type="http://schemas.openxmlformats.org/officeDocument/2006/relationships/tags" Target="../tags/tag6.xml"/><Relationship Id="rId9"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069022" y="2026204"/>
            <a:ext cx="10053955" cy="991870"/>
          </a:xfrm>
        </p:spPr>
        <p:txBody>
          <a:bodyPr>
            <a:normAutofit/>
          </a:bodyPr>
          <a:lstStyle/>
          <a:p>
            <a:r>
              <a:rPr lang="zh-CN" altLang="en-US" b="1" dirty="0">
                <a:latin typeface="微软雅黑" panose="020B0503020204020204" charset="-122"/>
                <a:ea typeface="微软雅黑" panose="020B0503020204020204" charset="-122"/>
              </a:rPr>
              <a:t>大数据实训课程</a:t>
            </a:r>
          </a:p>
        </p:txBody>
      </p:sp>
      <p:sp>
        <p:nvSpPr>
          <p:cNvPr id="9" name="副标题 8"/>
          <p:cNvSpPr>
            <a:spLocks noGrp="1"/>
          </p:cNvSpPr>
          <p:nvPr>
            <p:ph type="subTitle" idx="4294967295"/>
          </p:nvPr>
        </p:nvSpPr>
        <p:spPr>
          <a:xfrm>
            <a:off x="3659505" y="3382309"/>
            <a:ext cx="4802505" cy="1011555"/>
          </a:xfrm>
        </p:spPr>
        <p:txBody>
          <a:bodyPr>
            <a:normAutofit/>
          </a:bodyPr>
          <a:lstStyle/>
          <a:p>
            <a:pPr marL="0" indent="0" algn="ctr">
              <a:buNone/>
            </a:pPr>
            <a:r>
              <a:rPr lang="zh-CN" altLang="en-US" sz="3200" dirty="0">
                <a:latin typeface="微软雅黑" panose="020B0503020204020204" charset="-122"/>
                <a:ea typeface="微软雅黑" panose="020B0503020204020204" charset="-122"/>
                <a:cs typeface="微软雅黑" panose="020B0503020204020204" charset="-122"/>
              </a:rPr>
              <a:t>第六章    深度学习入门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卷积神经网络组成</a:t>
            </a:r>
            <a:endParaRPr lang="en-US" altLang="zh-CN" dirty="0"/>
          </a:p>
        </p:txBody>
      </p:sp>
      <p:sp>
        <p:nvSpPr>
          <p:cNvPr id="3" name="文本框 2">
            <a:extLst>
              <a:ext uri="{FF2B5EF4-FFF2-40B4-BE49-F238E27FC236}">
                <a16:creationId xmlns:a16="http://schemas.microsoft.com/office/drawing/2014/main" id="{03A54870-B068-5A7E-22D9-A045BA7D33A0}"/>
              </a:ext>
            </a:extLst>
          </p:cNvPr>
          <p:cNvSpPr txBox="1"/>
          <p:nvPr/>
        </p:nvSpPr>
        <p:spPr>
          <a:xfrm>
            <a:off x="375705" y="3357606"/>
            <a:ext cx="2396012" cy="830997"/>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卷积神经网络（物理层面）</a:t>
            </a:r>
          </a:p>
        </p:txBody>
      </p:sp>
      <p:sp>
        <p:nvSpPr>
          <p:cNvPr id="2" name="左大括号 1">
            <a:extLst>
              <a:ext uri="{FF2B5EF4-FFF2-40B4-BE49-F238E27FC236}">
                <a16:creationId xmlns:a16="http://schemas.microsoft.com/office/drawing/2014/main" id="{708068D4-257C-9E12-6E49-A3E17913E365}"/>
              </a:ext>
            </a:extLst>
          </p:cNvPr>
          <p:cNvSpPr/>
          <p:nvPr/>
        </p:nvSpPr>
        <p:spPr>
          <a:xfrm>
            <a:off x="2474000" y="2204785"/>
            <a:ext cx="416719" cy="3185362"/>
          </a:xfrm>
          <a:prstGeom prst="leftBrace">
            <a:avLst>
              <a:gd name="adj1" fmla="val 29121"/>
              <a:gd name="adj2" fmla="val 50000"/>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A536358-F222-8FA7-6A65-2127E9680D44}"/>
              </a:ext>
            </a:extLst>
          </p:cNvPr>
          <p:cNvSpPr txBox="1"/>
          <p:nvPr/>
        </p:nvSpPr>
        <p:spPr>
          <a:xfrm>
            <a:off x="3131176" y="2090885"/>
            <a:ext cx="1314449"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输入层</a:t>
            </a:r>
          </a:p>
        </p:txBody>
      </p:sp>
      <p:sp>
        <p:nvSpPr>
          <p:cNvPr id="11" name="文本框 10">
            <a:extLst>
              <a:ext uri="{FF2B5EF4-FFF2-40B4-BE49-F238E27FC236}">
                <a16:creationId xmlns:a16="http://schemas.microsoft.com/office/drawing/2014/main" id="{2552CDFE-DF24-8011-5C73-C8C6C1A3A4FD}"/>
              </a:ext>
            </a:extLst>
          </p:cNvPr>
          <p:cNvSpPr txBox="1"/>
          <p:nvPr/>
        </p:nvSpPr>
        <p:spPr>
          <a:xfrm>
            <a:off x="3159155" y="5000439"/>
            <a:ext cx="1315402"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输出层</a:t>
            </a:r>
          </a:p>
        </p:txBody>
      </p:sp>
      <p:sp>
        <p:nvSpPr>
          <p:cNvPr id="12" name="文本框 11">
            <a:extLst>
              <a:ext uri="{FF2B5EF4-FFF2-40B4-BE49-F238E27FC236}">
                <a16:creationId xmlns:a16="http://schemas.microsoft.com/office/drawing/2014/main" id="{37F56917-CDCF-7E93-7689-8C6BB0A698E3}"/>
              </a:ext>
            </a:extLst>
          </p:cNvPr>
          <p:cNvSpPr txBox="1"/>
          <p:nvPr/>
        </p:nvSpPr>
        <p:spPr>
          <a:xfrm>
            <a:off x="3131176" y="2628786"/>
            <a:ext cx="1315403"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卷积层</a:t>
            </a:r>
          </a:p>
        </p:txBody>
      </p:sp>
      <p:sp>
        <p:nvSpPr>
          <p:cNvPr id="13" name="文本框 12">
            <a:extLst>
              <a:ext uri="{FF2B5EF4-FFF2-40B4-BE49-F238E27FC236}">
                <a16:creationId xmlns:a16="http://schemas.microsoft.com/office/drawing/2014/main" id="{3BBBA98F-247F-0480-D9AF-D9695B73AC9E}"/>
              </a:ext>
            </a:extLst>
          </p:cNvPr>
          <p:cNvSpPr txBox="1"/>
          <p:nvPr/>
        </p:nvSpPr>
        <p:spPr>
          <a:xfrm>
            <a:off x="3159154" y="3724171"/>
            <a:ext cx="1315403"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池化层</a:t>
            </a:r>
          </a:p>
        </p:txBody>
      </p:sp>
      <p:sp>
        <p:nvSpPr>
          <p:cNvPr id="14" name="文本框 13">
            <a:extLst>
              <a:ext uri="{FF2B5EF4-FFF2-40B4-BE49-F238E27FC236}">
                <a16:creationId xmlns:a16="http://schemas.microsoft.com/office/drawing/2014/main" id="{66282CF9-55E1-340F-0030-0D5F3378753B}"/>
              </a:ext>
            </a:extLst>
          </p:cNvPr>
          <p:cNvSpPr txBox="1"/>
          <p:nvPr/>
        </p:nvSpPr>
        <p:spPr>
          <a:xfrm>
            <a:off x="3131176" y="4362468"/>
            <a:ext cx="1612821"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全连接层</a:t>
            </a:r>
          </a:p>
        </p:txBody>
      </p:sp>
      <p:sp>
        <p:nvSpPr>
          <p:cNvPr id="16" name="文本框 15">
            <a:extLst>
              <a:ext uri="{FF2B5EF4-FFF2-40B4-BE49-F238E27FC236}">
                <a16:creationId xmlns:a16="http://schemas.microsoft.com/office/drawing/2014/main" id="{C90AAE2D-4B24-E750-3AD2-63DF70333349}"/>
              </a:ext>
            </a:extLst>
          </p:cNvPr>
          <p:cNvSpPr txBox="1"/>
          <p:nvPr/>
        </p:nvSpPr>
        <p:spPr>
          <a:xfrm>
            <a:off x="3159156" y="3168210"/>
            <a:ext cx="1612821"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激活层</a:t>
            </a:r>
          </a:p>
        </p:txBody>
      </p:sp>
      <p:sp>
        <p:nvSpPr>
          <p:cNvPr id="33" name="文本框 32">
            <a:extLst>
              <a:ext uri="{FF2B5EF4-FFF2-40B4-BE49-F238E27FC236}">
                <a16:creationId xmlns:a16="http://schemas.microsoft.com/office/drawing/2014/main" id="{89345562-0351-E56F-A3B5-86B1586BCEAD}"/>
              </a:ext>
            </a:extLst>
          </p:cNvPr>
          <p:cNvSpPr txBox="1"/>
          <p:nvPr/>
        </p:nvSpPr>
        <p:spPr>
          <a:xfrm>
            <a:off x="5176954" y="3398873"/>
            <a:ext cx="2396012" cy="830997"/>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卷积神经网络（逻辑层面）</a:t>
            </a:r>
          </a:p>
        </p:txBody>
      </p:sp>
      <p:sp>
        <p:nvSpPr>
          <p:cNvPr id="34" name="左大括号 33">
            <a:extLst>
              <a:ext uri="{FF2B5EF4-FFF2-40B4-BE49-F238E27FC236}">
                <a16:creationId xmlns:a16="http://schemas.microsoft.com/office/drawing/2014/main" id="{10D59489-3D0B-8B85-B84C-7C26EA3D0E2B}"/>
              </a:ext>
            </a:extLst>
          </p:cNvPr>
          <p:cNvSpPr/>
          <p:nvPr/>
        </p:nvSpPr>
        <p:spPr>
          <a:xfrm>
            <a:off x="7227272" y="2750125"/>
            <a:ext cx="329801" cy="2272461"/>
          </a:xfrm>
          <a:prstGeom prst="leftBrace">
            <a:avLst>
              <a:gd name="adj1" fmla="val 56853"/>
              <a:gd name="adj2" fmla="val 50000"/>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CE3E9B6-DD23-5023-A4DA-BD4D00235BC3}"/>
              </a:ext>
            </a:extLst>
          </p:cNvPr>
          <p:cNvSpPr txBox="1"/>
          <p:nvPr/>
        </p:nvSpPr>
        <p:spPr>
          <a:xfrm>
            <a:off x="9268471" y="2750125"/>
            <a:ext cx="1648657"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池化函数</a:t>
            </a:r>
          </a:p>
        </p:txBody>
      </p:sp>
      <p:sp>
        <p:nvSpPr>
          <p:cNvPr id="36" name="文本框 35">
            <a:extLst>
              <a:ext uri="{FF2B5EF4-FFF2-40B4-BE49-F238E27FC236}">
                <a16:creationId xmlns:a16="http://schemas.microsoft.com/office/drawing/2014/main" id="{0A02289F-2DB3-BD3F-A020-8AD38C4C9D9F}"/>
              </a:ext>
            </a:extLst>
          </p:cNvPr>
          <p:cNvSpPr txBox="1"/>
          <p:nvPr/>
        </p:nvSpPr>
        <p:spPr>
          <a:xfrm>
            <a:off x="9281247" y="2152072"/>
            <a:ext cx="1648657"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激活函数</a:t>
            </a:r>
          </a:p>
        </p:txBody>
      </p:sp>
      <p:sp>
        <p:nvSpPr>
          <p:cNvPr id="37" name="文本框 36">
            <a:extLst>
              <a:ext uri="{FF2B5EF4-FFF2-40B4-BE49-F238E27FC236}">
                <a16:creationId xmlns:a16="http://schemas.microsoft.com/office/drawing/2014/main" id="{BC773AF8-8E75-5283-7618-CAAFC870CB30}"/>
              </a:ext>
            </a:extLst>
          </p:cNvPr>
          <p:cNvSpPr txBox="1"/>
          <p:nvPr/>
        </p:nvSpPr>
        <p:spPr>
          <a:xfrm>
            <a:off x="9281246" y="1565359"/>
            <a:ext cx="1949530"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卷积核函数</a:t>
            </a:r>
          </a:p>
        </p:txBody>
      </p:sp>
      <p:sp>
        <p:nvSpPr>
          <p:cNvPr id="40" name="文本框 39">
            <a:extLst>
              <a:ext uri="{FF2B5EF4-FFF2-40B4-BE49-F238E27FC236}">
                <a16:creationId xmlns:a16="http://schemas.microsoft.com/office/drawing/2014/main" id="{C5162938-8E1F-C044-7F38-8CBDD8CEC24D}"/>
              </a:ext>
            </a:extLst>
          </p:cNvPr>
          <p:cNvSpPr txBox="1"/>
          <p:nvPr/>
        </p:nvSpPr>
        <p:spPr>
          <a:xfrm>
            <a:off x="7557072" y="2494705"/>
            <a:ext cx="1423299"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前向传播</a:t>
            </a:r>
          </a:p>
        </p:txBody>
      </p:sp>
      <p:sp>
        <p:nvSpPr>
          <p:cNvPr id="41" name="文本框 40">
            <a:extLst>
              <a:ext uri="{FF2B5EF4-FFF2-40B4-BE49-F238E27FC236}">
                <a16:creationId xmlns:a16="http://schemas.microsoft.com/office/drawing/2014/main" id="{8381E21C-4FA0-6AE9-CF07-AF9F314BF25B}"/>
              </a:ext>
            </a:extLst>
          </p:cNvPr>
          <p:cNvSpPr txBox="1"/>
          <p:nvPr/>
        </p:nvSpPr>
        <p:spPr>
          <a:xfrm>
            <a:off x="7464941" y="4663559"/>
            <a:ext cx="1423299"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反向传播</a:t>
            </a:r>
          </a:p>
        </p:txBody>
      </p:sp>
      <p:sp>
        <p:nvSpPr>
          <p:cNvPr id="42" name="文本框 41">
            <a:extLst>
              <a:ext uri="{FF2B5EF4-FFF2-40B4-BE49-F238E27FC236}">
                <a16:creationId xmlns:a16="http://schemas.microsoft.com/office/drawing/2014/main" id="{1233C622-4C5B-7A85-A2FD-0C912775132E}"/>
              </a:ext>
            </a:extLst>
          </p:cNvPr>
          <p:cNvSpPr txBox="1"/>
          <p:nvPr/>
        </p:nvSpPr>
        <p:spPr>
          <a:xfrm>
            <a:off x="9297138" y="3387291"/>
            <a:ext cx="1949530"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全连接函数</a:t>
            </a:r>
          </a:p>
        </p:txBody>
      </p:sp>
      <p:sp>
        <p:nvSpPr>
          <p:cNvPr id="43" name="左大括号 42">
            <a:extLst>
              <a:ext uri="{FF2B5EF4-FFF2-40B4-BE49-F238E27FC236}">
                <a16:creationId xmlns:a16="http://schemas.microsoft.com/office/drawing/2014/main" id="{F0FD7EA9-80AD-4951-A19D-60ED152BF00A}"/>
              </a:ext>
            </a:extLst>
          </p:cNvPr>
          <p:cNvSpPr/>
          <p:nvPr/>
        </p:nvSpPr>
        <p:spPr>
          <a:xfrm>
            <a:off x="8919294" y="1754007"/>
            <a:ext cx="377844" cy="1951250"/>
          </a:xfrm>
          <a:prstGeom prst="leftBrace">
            <a:avLst>
              <a:gd name="adj1" fmla="val 32534"/>
              <a:gd name="adj2" fmla="val 50000"/>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左大括号 43">
            <a:extLst>
              <a:ext uri="{FF2B5EF4-FFF2-40B4-BE49-F238E27FC236}">
                <a16:creationId xmlns:a16="http://schemas.microsoft.com/office/drawing/2014/main" id="{14B35206-FB38-4F82-2001-66FBC2E4D937}"/>
              </a:ext>
            </a:extLst>
          </p:cNvPr>
          <p:cNvSpPr/>
          <p:nvPr/>
        </p:nvSpPr>
        <p:spPr>
          <a:xfrm>
            <a:off x="8880419" y="4256421"/>
            <a:ext cx="416719" cy="1378653"/>
          </a:xfrm>
          <a:prstGeom prst="leftBrace">
            <a:avLst>
              <a:gd name="adj1" fmla="val 33019"/>
              <a:gd name="adj2" fmla="val 50000"/>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02D6E1F2-AC17-560C-667B-BEFC53B51A67}"/>
              </a:ext>
            </a:extLst>
          </p:cNvPr>
          <p:cNvSpPr txBox="1"/>
          <p:nvPr/>
        </p:nvSpPr>
        <p:spPr>
          <a:xfrm>
            <a:off x="9344128" y="4025589"/>
            <a:ext cx="1949530"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损失函数</a:t>
            </a:r>
          </a:p>
        </p:txBody>
      </p:sp>
      <p:sp>
        <p:nvSpPr>
          <p:cNvPr id="47" name="文本框 46">
            <a:extLst>
              <a:ext uri="{FF2B5EF4-FFF2-40B4-BE49-F238E27FC236}">
                <a16:creationId xmlns:a16="http://schemas.microsoft.com/office/drawing/2014/main" id="{B09BDDD6-FEE9-3A7D-8297-3C0BE5511390}"/>
              </a:ext>
            </a:extLst>
          </p:cNvPr>
          <p:cNvSpPr txBox="1"/>
          <p:nvPr/>
        </p:nvSpPr>
        <p:spPr>
          <a:xfrm>
            <a:off x="9344128" y="5325640"/>
            <a:ext cx="1949530"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优化函数</a:t>
            </a:r>
          </a:p>
        </p:txBody>
      </p:sp>
    </p:spTree>
    <p:extLst>
      <p:ext uri="{BB962C8B-B14F-4D97-AF65-F5344CB8AC3E}">
        <p14:creationId xmlns:p14="http://schemas.microsoft.com/office/powerpoint/2010/main" val="170820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dirty="0"/>
              <a:t>输入层</a:t>
            </a:r>
            <a:endParaRPr lang="en-US" altLang="zh-CN" dirty="0"/>
          </a:p>
        </p:txBody>
      </p:sp>
      <p:sp>
        <p:nvSpPr>
          <p:cNvPr id="7" name="文本框 6">
            <a:extLst>
              <a:ext uri="{FF2B5EF4-FFF2-40B4-BE49-F238E27FC236}">
                <a16:creationId xmlns:a16="http://schemas.microsoft.com/office/drawing/2014/main" id="{05284148-B4D9-2291-2811-3F306AFE9D80}"/>
              </a:ext>
            </a:extLst>
          </p:cNvPr>
          <p:cNvSpPr txBox="1"/>
          <p:nvPr/>
        </p:nvSpPr>
        <p:spPr>
          <a:xfrm>
            <a:off x="1713053" y="1673467"/>
            <a:ext cx="7442522" cy="369332"/>
          </a:xfrm>
          <a:prstGeom prst="rect">
            <a:avLst/>
          </a:prstGeom>
          <a:noFill/>
        </p:spPr>
        <p:txBody>
          <a:bodyPr wrap="square">
            <a:spAutoFit/>
          </a:bodyPr>
          <a:lstStyle/>
          <a:p>
            <a:r>
              <a:rPr lang="zh-CN" altLang="en-US" b="0" i="0" dirty="0">
                <a:solidFill>
                  <a:srgbClr val="212529"/>
                </a:solidFill>
                <a:effectLst/>
                <a:latin typeface="Georgia" panose="02040502050405020303" pitchFamily="18" charset="0"/>
              </a:rPr>
              <a:t>输入层：</a:t>
            </a:r>
            <a:r>
              <a:rPr lang="en-US" altLang="zh-CN" b="0" i="0" dirty="0">
                <a:solidFill>
                  <a:srgbClr val="212529"/>
                </a:solidFill>
                <a:effectLst/>
                <a:latin typeface="Georgia" panose="02040502050405020303" pitchFamily="18" charset="0"/>
              </a:rPr>
              <a:t>CNN</a:t>
            </a:r>
            <a:r>
              <a:rPr lang="zh-CN" altLang="en-US" b="0" i="0" dirty="0">
                <a:solidFill>
                  <a:srgbClr val="212529"/>
                </a:solidFill>
                <a:effectLst/>
                <a:latin typeface="Georgia" panose="02040502050405020303" pitchFamily="18" charset="0"/>
              </a:rPr>
              <a:t>的输入为原始图像，三维（</a:t>
            </a:r>
            <a:r>
              <a:rPr lang="en-US" altLang="zh-CN" b="0" i="0" dirty="0">
                <a:solidFill>
                  <a:srgbClr val="212529"/>
                </a:solidFill>
                <a:effectLst/>
                <a:latin typeface="Georgia" panose="02040502050405020303" pitchFamily="18" charset="0"/>
              </a:rPr>
              <a:t>RGB</a:t>
            </a:r>
            <a:r>
              <a:rPr lang="zh-CN" altLang="en-US" b="0" i="0" dirty="0">
                <a:solidFill>
                  <a:srgbClr val="212529"/>
                </a:solidFill>
                <a:effectLst/>
                <a:latin typeface="Georgia" panose="02040502050405020303" pitchFamily="18" charset="0"/>
              </a:rPr>
              <a:t>）</a:t>
            </a:r>
            <a:r>
              <a:rPr lang="zh-CN" altLang="en-US" b="1" i="0" dirty="0">
                <a:solidFill>
                  <a:srgbClr val="212529"/>
                </a:solidFill>
                <a:effectLst/>
                <a:latin typeface="Georgia" panose="02040502050405020303" pitchFamily="18" charset="0"/>
              </a:rPr>
              <a:t>张量（</a:t>
            </a:r>
            <a:r>
              <a:rPr lang="en-US" altLang="zh-CN" b="1" i="0" dirty="0">
                <a:solidFill>
                  <a:srgbClr val="212529"/>
                </a:solidFill>
                <a:effectLst/>
                <a:latin typeface="Georgia" panose="02040502050405020303" pitchFamily="18" charset="0"/>
              </a:rPr>
              <a:t>tensor</a:t>
            </a:r>
            <a:r>
              <a:rPr lang="zh-CN" altLang="en-US" b="1" i="0" dirty="0">
                <a:solidFill>
                  <a:srgbClr val="212529"/>
                </a:solidFill>
                <a:effectLst/>
                <a:latin typeface="Georgia" panose="02040502050405020303" pitchFamily="18" charset="0"/>
              </a:rPr>
              <a:t>）</a:t>
            </a:r>
            <a:endParaRPr lang="zh-CN" altLang="en-US" b="1" dirty="0"/>
          </a:p>
        </p:txBody>
      </p:sp>
      <p:sp>
        <p:nvSpPr>
          <p:cNvPr id="9" name="文本框 8">
            <a:extLst>
              <a:ext uri="{FF2B5EF4-FFF2-40B4-BE49-F238E27FC236}">
                <a16:creationId xmlns:a16="http://schemas.microsoft.com/office/drawing/2014/main" id="{CFBD6E11-1F14-EEA7-C2DA-BE07EB957EAA}"/>
              </a:ext>
            </a:extLst>
          </p:cNvPr>
          <p:cNvSpPr txBox="1"/>
          <p:nvPr/>
        </p:nvSpPr>
        <p:spPr>
          <a:xfrm>
            <a:off x="1713053" y="2525879"/>
            <a:ext cx="2419109" cy="369332"/>
          </a:xfrm>
          <a:prstGeom prst="rect">
            <a:avLst/>
          </a:prstGeom>
          <a:noFill/>
        </p:spPr>
        <p:txBody>
          <a:bodyPr wrap="square">
            <a:spAutoFit/>
          </a:bodyPr>
          <a:lstStyle/>
          <a:p>
            <a:r>
              <a:rPr lang="zh-CN" altLang="en-US" dirty="0"/>
              <a:t>张量是一个多维数组</a:t>
            </a:r>
          </a:p>
        </p:txBody>
      </p:sp>
      <p:graphicFrame>
        <p:nvGraphicFramePr>
          <p:cNvPr id="17" name="表格 16">
            <a:extLst>
              <a:ext uri="{FF2B5EF4-FFF2-40B4-BE49-F238E27FC236}">
                <a16:creationId xmlns:a16="http://schemas.microsoft.com/office/drawing/2014/main" id="{06A6414A-24A3-33C1-5ACC-E0B7AB2680CB}"/>
              </a:ext>
            </a:extLst>
          </p:cNvPr>
          <p:cNvGraphicFramePr>
            <a:graphicFrameLocks noGrp="1"/>
          </p:cNvGraphicFramePr>
          <p:nvPr>
            <p:extLst>
              <p:ext uri="{D42A27DB-BD31-4B8C-83A1-F6EECF244321}">
                <p14:modId xmlns:p14="http://schemas.microsoft.com/office/powerpoint/2010/main" val="3622549334"/>
              </p:ext>
            </p:extLst>
          </p:nvPr>
        </p:nvGraphicFramePr>
        <p:xfrm>
          <a:off x="2468973" y="3081413"/>
          <a:ext cx="7080800" cy="2103120"/>
        </p:xfrm>
        <a:graphic>
          <a:graphicData uri="http://schemas.openxmlformats.org/drawingml/2006/table">
            <a:tbl>
              <a:tblPr/>
              <a:tblGrid>
                <a:gridCol w="3540400">
                  <a:extLst>
                    <a:ext uri="{9D8B030D-6E8A-4147-A177-3AD203B41FA5}">
                      <a16:colId xmlns:a16="http://schemas.microsoft.com/office/drawing/2014/main" val="764739457"/>
                    </a:ext>
                  </a:extLst>
                </a:gridCol>
                <a:gridCol w="3540400">
                  <a:extLst>
                    <a:ext uri="{9D8B030D-6E8A-4147-A177-3AD203B41FA5}">
                      <a16:colId xmlns:a16="http://schemas.microsoft.com/office/drawing/2014/main" val="3869270989"/>
                    </a:ext>
                  </a:extLst>
                </a:gridCol>
              </a:tblGrid>
              <a:tr h="0">
                <a:tc>
                  <a:txBody>
                    <a:bodyPr/>
                    <a:lstStyle/>
                    <a:p>
                      <a:pPr algn="l" fontAlgn="b"/>
                      <a:r>
                        <a:rPr lang="zh-CN" altLang="en-US">
                          <a:effectLst/>
                        </a:rPr>
                        <a:t>张量维度</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zh-CN" altLang="en-US">
                          <a:effectLst/>
                        </a:rPr>
                        <a:t>代表含义</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0719763"/>
                  </a:ext>
                </a:extLst>
              </a:tr>
              <a:tr h="0">
                <a:tc>
                  <a:txBody>
                    <a:bodyPr/>
                    <a:lstStyle/>
                    <a:p>
                      <a:pPr fontAlgn="t"/>
                      <a:r>
                        <a:rPr lang="en-US" altLang="zh-CN" dirty="0">
                          <a:effectLst/>
                        </a:rPr>
                        <a:t>0</a:t>
                      </a:r>
                      <a:r>
                        <a:rPr lang="zh-CN" altLang="en-US" dirty="0">
                          <a:effectLst/>
                        </a:rPr>
                        <a:t>维张量</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zh-CN" altLang="en-US">
                          <a:effectLst/>
                        </a:rPr>
                        <a:t>代表的是标量（数字）</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92825441"/>
                  </a:ext>
                </a:extLst>
              </a:tr>
              <a:tr h="0">
                <a:tc>
                  <a:txBody>
                    <a:bodyPr/>
                    <a:lstStyle/>
                    <a:p>
                      <a:pPr fontAlgn="t"/>
                      <a:r>
                        <a:rPr lang="en-US" altLang="zh-CN">
                          <a:effectLst/>
                        </a:rPr>
                        <a:t>1</a:t>
                      </a:r>
                      <a:r>
                        <a:rPr lang="zh-CN" altLang="en-US">
                          <a:effectLst/>
                        </a:rPr>
                        <a:t>维张量</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zh-CN" altLang="en-US">
                          <a:effectLst/>
                        </a:rPr>
                        <a:t>代表的是向量</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77190"/>
                  </a:ext>
                </a:extLst>
              </a:tr>
              <a:tr h="0">
                <a:tc>
                  <a:txBody>
                    <a:bodyPr/>
                    <a:lstStyle/>
                    <a:p>
                      <a:pPr fontAlgn="t"/>
                      <a:r>
                        <a:rPr lang="en-US" altLang="zh-CN">
                          <a:effectLst/>
                        </a:rPr>
                        <a:t>2</a:t>
                      </a:r>
                      <a:r>
                        <a:rPr lang="zh-CN" altLang="en-US">
                          <a:effectLst/>
                        </a:rPr>
                        <a:t>维张量</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zh-CN" altLang="en-US">
                          <a:effectLst/>
                        </a:rPr>
                        <a:t>代表的是矩阵</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12258777"/>
                  </a:ext>
                </a:extLst>
              </a:tr>
              <a:tr h="0">
                <a:tc>
                  <a:txBody>
                    <a:bodyPr/>
                    <a:lstStyle/>
                    <a:p>
                      <a:pPr fontAlgn="t"/>
                      <a:r>
                        <a:rPr lang="en-US" altLang="zh-CN" dirty="0">
                          <a:effectLst/>
                        </a:rPr>
                        <a:t>3</a:t>
                      </a:r>
                      <a:r>
                        <a:rPr lang="zh-CN" altLang="en-US" dirty="0">
                          <a:effectLst/>
                        </a:rPr>
                        <a:t>维张量</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zh-CN" altLang="en-US" dirty="0">
                          <a:effectLst/>
                        </a:rPr>
                        <a:t>时间序列数据 股价 文本数据 单张彩色图片</a:t>
                      </a:r>
                      <a:r>
                        <a:rPr lang="en-US" altLang="zh-CN" dirty="0">
                          <a:effectLst/>
                        </a:rPr>
                        <a:t>(</a:t>
                      </a:r>
                      <a:r>
                        <a:rPr lang="en-US" altLang="zh-CN" b="1" dirty="0">
                          <a:effectLst/>
                        </a:rPr>
                        <a:t>RGB</a:t>
                      </a:r>
                      <a:r>
                        <a:rPr lang="en-US" altLang="zh-CN" dirty="0">
                          <a:effectLst/>
                        </a:rPr>
                        <a:t>)</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47066282"/>
                  </a:ext>
                </a:extLst>
              </a:tr>
            </a:tbl>
          </a:graphicData>
        </a:graphic>
      </p:graphicFrame>
      <p:sp>
        <p:nvSpPr>
          <p:cNvPr id="19" name="文本框 18">
            <a:extLst>
              <a:ext uri="{FF2B5EF4-FFF2-40B4-BE49-F238E27FC236}">
                <a16:creationId xmlns:a16="http://schemas.microsoft.com/office/drawing/2014/main" id="{D5F463B9-96BF-00F2-EBAE-0F3B05F0C26B}"/>
              </a:ext>
            </a:extLst>
          </p:cNvPr>
          <p:cNvSpPr txBox="1"/>
          <p:nvPr/>
        </p:nvSpPr>
        <p:spPr>
          <a:xfrm>
            <a:off x="983848" y="5762011"/>
            <a:ext cx="9715902" cy="369332"/>
          </a:xfrm>
          <a:prstGeom prst="rect">
            <a:avLst/>
          </a:prstGeom>
          <a:noFill/>
        </p:spPr>
        <p:txBody>
          <a:bodyPr wrap="square">
            <a:spAutoFit/>
          </a:bodyPr>
          <a:lstStyle/>
          <a:p>
            <a:r>
              <a:rPr lang="zh-CN" altLang="en-US" b="0" i="0" dirty="0">
                <a:solidFill>
                  <a:srgbClr val="333333"/>
                </a:solidFill>
                <a:effectLst/>
                <a:latin typeface="-apple-system"/>
              </a:rPr>
              <a:t>在深度学习中，我们经常一次性要处理很多张图片，这意味着，我们将用到</a:t>
            </a:r>
            <a:r>
              <a:rPr lang="en-US" altLang="zh-CN" b="0" i="0" dirty="0">
                <a:solidFill>
                  <a:srgbClr val="333333"/>
                </a:solidFill>
                <a:effectLst/>
                <a:latin typeface="-apple-system"/>
              </a:rPr>
              <a:t>4D</a:t>
            </a:r>
            <a:r>
              <a:rPr lang="zh-CN" altLang="en-US" b="0" i="0" dirty="0">
                <a:solidFill>
                  <a:srgbClr val="333333"/>
                </a:solidFill>
                <a:effectLst/>
                <a:latin typeface="-apple-system"/>
              </a:rPr>
              <a:t>张量 </a:t>
            </a:r>
            <a:r>
              <a:rPr lang="en-US" altLang="zh-CN" dirty="0">
                <a:solidFill>
                  <a:srgbClr val="333333"/>
                </a:solidFill>
                <a:latin typeface="-apple-system"/>
                <a:sym typeface="Wingdings" panose="05000000000000000000" pitchFamily="2" charset="2"/>
              </a:rPr>
              <a:t>(</a:t>
            </a:r>
            <a:r>
              <a:rPr lang="en-US" altLang="zh-CN" dirty="0">
                <a:solidFill>
                  <a:srgbClr val="FF0000"/>
                </a:solidFill>
                <a:latin typeface="-apple-system"/>
                <a:sym typeface="Wingdings" panose="05000000000000000000" pitchFamily="2" charset="2"/>
              </a:rPr>
              <a:t>B</a:t>
            </a:r>
            <a:r>
              <a:rPr lang="en-US" altLang="zh-CN" dirty="0">
                <a:solidFill>
                  <a:srgbClr val="333333"/>
                </a:solidFill>
                <a:latin typeface="-apple-system"/>
                <a:sym typeface="Wingdings" panose="05000000000000000000" pitchFamily="2" charset="2"/>
              </a:rPr>
              <a:t>, C, H, W)</a:t>
            </a:r>
            <a:endParaRPr lang="zh-CN" altLang="en-US" dirty="0"/>
          </a:p>
        </p:txBody>
      </p:sp>
    </p:spTree>
    <p:extLst>
      <p:ext uri="{BB962C8B-B14F-4D97-AF65-F5344CB8AC3E}">
        <p14:creationId xmlns:p14="http://schemas.microsoft.com/office/powerpoint/2010/main" val="408956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dirty="0"/>
              <a:t>输入层</a:t>
            </a:r>
            <a:endParaRPr lang="en-US" altLang="zh-CN" dirty="0"/>
          </a:p>
        </p:txBody>
      </p:sp>
      <p:sp>
        <p:nvSpPr>
          <p:cNvPr id="3" name="文本框 2">
            <a:extLst>
              <a:ext uri="{FF2B5EF4-FFF2-40B4-BE49-F238E27FC236}">
                <a16:creationId xmlns:a16="http://schemas.microsoft.com/office/drawing/2014/main" id="{7536E666-B281-E0DF-2887-0F226CBE4F41}"/>
              </a:ext>
            </a:extLst>
          </p:cNvPr>
          <p:cNvSpPr txBox="1"/>
          <p:nvPr/>
        </p:nvSpPr>
        <p:spPr>
          <a:xfrm>
            <a:off x="1883499" y="2337335"/>
            <a:ext cx="6136104" cy="369332"/>
          </a:xfrm>
          <a:prstGeom prst="rect">
            <a:avLst/>
          </a:prstGeom>
          <a:noFill/>
        </p:spPr>
        <p:txBody>
          <a:bodyPr wrap="square">
            <a:spAutoFit/>
          </a:bodyPr>
          <a:lstStyle/>
          <a:p>
            <a:r>
              <a:rPr lang="zh-CN" altLang="en-US" sz="1800" dirty="0">
                <a:solidFill>
                  <a:schemeClr val="tx1"/>
                </a:solidFill>
                <a:uFillTx/>
                <a:latin typeface="Arial" panose="020B0604020202020204" pitchFamily="34" charset="0"/>
                <a:ea typeface="微软雅黑" panose="020B0503020204020204" charset="-122"/>
              </a:rPr>
              <a:t>数据增强定义：一种利用算法来扩展训练样本的技术</a:t>
            </a:r>
            <a:endParaRPr lang="zh-CN" altLang="en-US" dirty="0"/>
          </a:p>
        </p:txBody>
      </p:sp>
      <p:sp>
        <p:nvSpPr>
          <p:cNvPr id="5" name="文本框 4">
            <a:extLst>
              <a:ext uri="{FF2B5EF4-FFF2-40B4-BE49-F238E27FC236}">
                <a16:creationId xmlns:a16="http://schemas.microsoft.com/office/drawing/2014/main" id="{6192D50A-CF41-CC2C-179C-533D6FF4CF07}"/>
              </a:ext>
            </a:extLst>
          </p:cNvPr>
          <p:cNvSpPr txBox="1"/>
          <p:nvPr/>
        </p:nvSpPr>
        <p:spPr>
          <a:xfrm>
            <a:off x="1883499" y="3603678"/>
            <a:ext cx="6136104" cy="1754326"/>
          </a:xfrm>
          <a:prstGeom prst="rect">
            <a:avLst/>
          </a:prstGeom>
          <a:noFill/>
        </p:spPr>
        <p:txBody>
          <a:bodyPr wrap="square">
            <a:spAutoFit/>
          </a:bodyPr>
          <a:lstStyle/>
          <a:p>
            <a:r>
              <a:rPr lang="zh-CN" altLang="en-US" b="0" i="0" dirty="0">
                <a:effectLst/>
                <a:latin typeface="-apple-system"/>
              </a:rPr>
              <a:t>常用的数据增强方法如下：</a:t>
            </a:r>
            <a:br>
              <a:rPr lang="zh-CN" altLang="en-US" dirty="0"/>
            </a:br>
            <a:r>
              <a:rPr lang="en-US" altLang="zh-CN" b="0" i="0" dirty="0">
                <a:effectLst/>
                <a:latin typeface="-apple-system"/>
              </a:rPr>
              <a:t>1.</a:t>
            </a:r>
            <a:r>
              <a:rPr lang="zh-CN" altLang="en-US" b="0" i="0" dirty="0">
                <a:effectLst/>
                <a:latin typeface="-apple-system"/>
              </a:rPr>
              <a:t>对图片进行一定比例缩放</a:t>
            </a:r>
            <a:br>
              <a:rPr lang="zh-CN" altLang="en-US" dirty="0"/>
            </a:br>
            <a:r>
              <a:rPr lang="en-US" altLang="zh-CN" b="0" i="0" dirty="0">
                <a:effectLst/>
                <a:latin typeface="-apple-system"/>
              </a:rPr>
              <a:t>2.</a:t>
            </a:r>
            <a:r>
              <a:rPr lang="zh-CN" altLang="en-US" b="0" i="0" dirty="0">
                <a:effectLst/>
                <a:latin typeface="-apple-system"/>
              </a:rPr>
              <a:t>对图片进行随机位置的截取</a:t>
            </a:r>
            <a:br>
              <a:rPr lang="zh-CN" altLang="en-US" dirty="0"/>
            </a:br>
            <a:r>
              <a:rPr lang="en-US" altLang="zh-CN" b="0" i="0" dirty="0">
                <a:effectLst/>
                <a:latin typeface="-apple-system"/>
              </a:rPr>
              <a:t>3.</a:t>
            </a:r>
            <a:r>
              <a:rPr lang="zh-CN" altLang="en-US" b="0" i="0" dirty="0">
                <a:effectLst/>
                <a:latin typeface="-apple-system"/>
              </a:rPr>
              <a:t>对图片进行随机的水平和竖直翻转</a:t>
            </a:r>
            <a:br>
              <a:rPr lang="zh-CN" altLang="en-US" dirty="0"/>
            </a:br>
            <a:r>
              <a:rPr lang="en-US" altLang="zh-CN" b="0" i="0" dirty="0">
                <a:effectLst/>
                <a:latin typeface="-apple-system"/>
              </a:rPr>
              <a:t>4.</a:t>
            </a:r>
            <a:r>
              <a:rPr lang="zh-CN" altLang="en-US" b="0" i="0" dirty="0">
                <a:effectLst/>
                <a:latin typeface="-apple-system"/>
              </a:rPr>
              <a:t>对图片进行随机角度的旋转</a:t>
            </a:r>
            <a:br>
              <a:rPr lang="zh-CN" altLang="en-US" dirty="0"/>
            </a:br>
            <a:r>
              <a:rPr lang="en-US" altLang="zh-CN" b="0" i="0" dirty="0">
                <a:effectLst/>
                <a:latin typeface="-apple-system"/>
              </a:rPr>
              <a:t>5.</a:t>
            </a:r>
            <a:r>
              <a:rPr lang="zh-CN" altLang="en-US" b="0" i="0" dirty="0">
                <a:effectLst/>
                <a:latin typeface="-apple-system"/>
              </a:rPr>
              <a:t>对图片进行亮度、对比度和颜色的随机变化</a:t>
            </a:r>
            <a:endParaRPr lang="zh-CN" altLang="en-US" dirty="0"/>
          </a:p>
        </p:txBody>
      </p:sp>
      <p:sp>
        <p:nvSpPr>
          <p:cNvPr id="6" name="文本框 5">
            <a:extLst>
              <a:ext uri="{FF2B5EF4-FFF2-40B4-BE49-F238E27FC236}">
                <a16:creationId xmlns:a16="http://schemas.microsoft.com/office/drawing/2014/main" id="{3B1AC175-EF7F-41E3-E6DA-1CA0D597B8C3}"/>
              </a:ext>
            </a:extLst>
          </p:cNvPr>
          <p:cNvSpPr txBox="1"/>
          <p:nvPr/>
        </p:nvSpPr>
        <p:spPr>
          <a:xfrm>
            <a:off x="1883499" y="2970506"/>
            <a:ext cx="6136104" cy="369332"/>
          </a:xfrm>
          <a:prstGeom prst="rect">
            <a:avLst/>
          </a:prstGeom>
          <a:noFill/>
        </p:spPr>
        <p:txBody>
          <a:bodyPr wrap="square">
            <a:spAutoFit/>
          </a:bodyPr>
          <a:lstStyle/>
          <a:p>
            <a:r>
              <a:rPr lang="zh-CN" altLang="en-US" sz="1800" dirty="0">
                <a:solidFill>
                  <a:schemeClr val="tx1"/>
                </a:solidFill>
                <a:uFillTx/>
                <a:latin typeface="Arial" panose="020B0604020202020204" pitchFamily="34" charset="0"/>
                <a:ea typeface="微软雅黑" panose="020B0503020204020204" charset="-122"/>
              </a:rPr>
              <a:t>数据增强意义：缓解模型的过拟合，增加训练样本</a:t>
            </a:r>
            <a:endParaRPr lang="zh-CN" altLang="en-US" dirty="0"/>
          </a:p>
        </p:txBody>
      </p:sp>
      <p:sp>
        <p:nvSpPr>
          <p:cNvPr id="8" name="文本框 7">
            <a:extLst>
              <a:ext uri="{FF2B5EF4-FFF2-40B4-BE49-F238E27FC236}">
                <a16:creationId xmlns:a16="http://schemas.microsoft.com/office/drawing/2014/main" id="{5AC3A75F-A162-B5ED-81E5-2AAEAE9D0066}"/>
              </a:ext>
            </a:extLst>
          </p:cNvPr>
          <p:cNvSpPr txBox="1"/>
          <p:nvPr/>
        </p:nvSpPr>
        <p:spPr>
          <a:xfrm>
            <a:off x="705485" y="1791874"/>
            <a:ext cx="6603174"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在进入卷积层之前，通常要经过数据增强</a:t>
            </a:r>
          </a:p>
        </p:txBody>
      </p:sp>
    </p:spTree>
    <p:extLst>
      <p:ext uri="{BB962C8B-B14F-4D97-AF65-F5344CB8AC3E}">
        <p14:creationId xmlns:p14="http://schemas.microsoft.com/office/powerpoint/2010/main" val="224505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dirty="0"/>
              <a:t>卷积层</a:t>
            </a:r>
            <a:endParaRPr lang="en-US" altLang="zh-CN" dirty="0"/>
          </a:p>
        </p:txBody>
      </p:sp>
      <p:sp>
        <p:nvSpPr>
          <p:cNvPr id="11" name="文本框 10">
            <a:extLst>
              <a:ext uri="{FF2B5EF4-FFF2-40B4-BE49-F238E27FC236}">
                <a16:creationId xmlns:a16="http://schemas.microsoft.com/office/drawing/2014/main" id="{E3B218C4-EF98-1740-F5A8-EDFB5B989A90}"/>
              </a:ext>
            </a:extLst>
          </p:cNvPr>
          <p:cNvSpPr txBox="1"/>
          <p:nvPr/>
        </p:nvSpPr>
        <p:spPr>
          <a:xfrm>
            <a:off x="1039546" y="4603088"/>
            <a:ext cx="9471633" cy="1477328"/>
          </a:xfrm>
          <a:prstGeom prst="rect">
            <a:avLst/>
          </a:prstGeom>
          <a:noFill/>
        </p:spPr>
        <p:txBody>
          <a:bodyPr wrap="square">
            <a:spAutoFit/>
          </a:bodyPr>
          <a:lstStyle/>
          <a:p>
            <a:pPr algn="l">
              <a:buFont typeface="+mj-lt"/>
              <a:buAutoNum type="arabicPeriod"/>
            </a:pPr>
            <a:r>
              <a:rPr lang="zh-CN" altLang="en-US" b="0" i="0" dirty="0">
                <a:solidFill>
                  <a:srgbClr val="374151"/>
                </a:solidFill>
                <a:effectLst/>
                <a:latin typeface="Söhne"/>
              </a:rPr>
              <a:t>卷积层的作用</a:t>
            </a:r>
          </a:p>
          <a:p>
            <a:pPr marL="742950" lvl="1" indent="-285750" algn="l">
              <a:buFont typeface="+mj-lt"/>
              <a:buAutoNum type="arabicPeriod"/>
            </a:pPr>
            <a:r>
              <a:rPr lang="zh-CN" altLang="en-US" b="0" i="0" dirty="0">
                <a:solidFill>
                  <a:srgbClr val="374151"/>
                </a:solidFill>
                <a:effectLst/>
                <a:latin typeface="Söhne"/>
              </a:rPr>
              <a:t>卷积层是</a:t>
            </a:r>
            <a:r>
              <a:rPr lang="en-US" altLang="zh-CN" b="0" i="0" dirty="0">
                <a:solidFill>
                  <a:srgbClr val="374151"/>
                </a:solidFill>
                <a:effectLst/>
                <a:latin typeface="Söhne"/>
              </a:rPr>
              <a:t>CNN</a:t>
            </a:r>
            <a:r>
              <a:rPr lang="zh-CN" altLang="en-US" b="0" i="0" dirty="0">
                <a:solidFill>
                  <a:srgbClr val="374151"/>
                </a:solidFill>
                <a:effectLst/>
                <a:latin typeface="Söhne"/>
              </a:rPr>
              <a:t>中最基础的结构之一，它可以从输入图像中提取特征。</a:t>
            </a:r>
          </a:p>
          <a:p>
            <a:pPr marL="742950" lvl="1" indent="-285750" algn="l">
              <a:buFont typeface="+mj-lt"/>
              <a:buAutoNum type="arabicPeriod"/>
            </a:pPr>
            <a:r>
              <a:rPr lang="zh-CN" altLang="en-US" b="0" i="0" dirty="0">
                <a:solidFill>
                  <a:srgbClr val="374151"/>
                </a:solidFill>
                <a:effectLst/>
                <a:latin typeface="Söhne"/>
              </a:rPr>
              <a:t>卷积层通过卷积操作对输入图像进行滤波，将输入图像的局部区域与卷积核做点积，得到卷积层的输出。</a:t>
            </a:r>
          </a:p>
          <a:p>
            <a:pPr marL="742950" lvl="1" indent="-285750" algn="l">
              <a:buFont typeface="+mj-lt"/>
              <a:buAutoNum type="arabicPeriod"/>
            </a:pPr>
            <a:r>
              <a:rPr lang="zh-CN" altLang="en-US" b="0" i="0" dirty="0">
                <a:solidFill>
                  <a:srgbClr val="374151"/>
                </a:solidFill>
                <a:effectLst/>
                <a:latin typeface="Söhne"/>
              </a:rPr>
              <a:t>卷积层的输出是一个张量，其中的每个元素表示输入图像的一个特征。</a:t>
            </a:r>
          </a:p>
        </p:txBody>
      </p:sp>
      <p:pic>
        <p:nvPicPr>
          <p:cNvPr id="12" name="Picture 10" descr="AlexNet - Notes on AI">
            <a:extLst>
              <a:ext uri="{FF2B5EF4-FFF2-40B4-BE49-F238E27FC236}">
                <a16:creationId xmlns:a16="http://schemas.microsoft.com/office/drawing/2014/main" id="{A9FD0E7E-2697-A606-A935-B15A5E9FD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915" y="1564886"/>
            <a:ext cx="6884000" cy="2637378"/>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2F50AF11-18FD-D540-FC95-82B44A733EC3}"/>
              </a:ext>
            </a:extLst>
          </p:cNvPr>
          <p:cNvSpPr/>
          <p:nvPr/>
        </p:nvSpPr>
        <p:spPr>
          <a:xfrm>
            <a:off x="3555460" y="2411783"/>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98A435D-EA2A-6CF2-8921-E5E838B307AE}"/>
              </a:ext>
            </a:extLst>
          </p:cNvPr>
          <p:cNvSpPr/>
          <p:nvPr/>
        </p:nvSpPr>
        <p:spPr>
          <a:xfrm>
            <a:off x="4296387" y="2422192"/>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B85D908-86C8-7DB3-546A-242D5E7FA0C0}"/>
              </a:ext>
            </a:extLst>
          </p:cNvPr>
          <p:cNvSpPr/>
          <p:nvPr/>
        </p:nvSpPr>
        <p:spPr>
          <a:xfrm>
            <a:off x="5069673" y="2411782"/>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04FBC4F-4B50-06BA-80F0-B89F244F91E4}"/>
              </a:ext>
            </a:extLst>
          </p:cNvPr>
          <p:cNvSpPr/>
          <p:nvPr/>
        </p:nvSpPr>
        <p:spPr>
          <a:xfrm>
            <a:off x="5842959" y="2411781"/>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78E326B-0093-CC67-2381-8C6AEA4B6ECC}"/>
              </a:ext>
            </a:extLst>
          </p:cNvPr>
          <p:cNvSpPr/>
          <p:nvPr/>
        </p:nvSpPr>
        <p:spPr>
          <a:xfrm>
            <a:off x="6616245" y="2411780"/>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561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dirty="0"/>
              <a:t>卷积层</a:t>
            </a:r>
            <a:endParaRPr lang="en-US" altLang="zh-CN" dirty="0"/>
          </a:p>
        </p:txBody>
      </p:sp>
      <p:pic>
        <p:nvPicPr>
          <p:cNvPr id="9" name="Picture 4">
            <a:extLst>
              <a:ext uri="{FF2B5EF4-FFF2-40B4-BE49-F238E27FC236}">
                <a16:creationId xmlns:a16="http://schemas.microsoft.com/office/drawing/2014/main" id="{A4B2292A-0B50-96AE-CD7B-AF33F31FCB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527" y="1207267"/>
            <a:ext cx="3681293" cy="267145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3B218C4-EF98-1740-F5A8-EDFB5B989A90}"/>
              </a:ext>
            </a:extLst>
          </p:cNvPr>
          <p:cNvSpPr txBox="1"/>
          <p:nvPr/>
        </p:nvSpPr>
        <p:spPr>
          <a:xfrm>
            <a:off x="1111696" y="3810631"/>
            <a:ext cx="9598953" cy="2585323"/>
          </a:xfrm>
          <a:prstGeom prst="rect">
            <a:avLst/>
          </a:prstGeom>
          <a:noFill/>
        </p:spPr>
        <p:txBody>
          <a:bodyPr wrap="square">
            <a:spAutoFit/>
          </a:bodyPr>
          <a:lstStyle/>
          <a:p>
            <a:pPr algn="l">
              <a:buFont typeface="+mj-lt"/>
              <a:buAutoNum type="arabicPeriod"/>
            </a:pPr>
            <a:r>
              <a:rPr lang="zh-CN" altLang="en-US" b="0" i="0" dirty="0">
                <a:solidFill>
                  <a:srgbClr val="374151"/>
                </a:solidFill>
                <a:effectLst/>
                <a:latin typeface="Söhne"/>
              </a:rPr>
              <a:t>卷积操作</a:t>
            </a:r>
          </a:p>
          <a:p>
            <a:pPr marL="742950" lvl="1" indent="-285750" algn="l">
              <a:buFont typeface="+mj-lt"/>
              <a:buAutoNum type="arabicPeriod"/>
            </a:pPr>
            <a:r>
              <a:rPr lang="zh-CN" altLang="en-US" b="0" i="0" dirty="0">
                <a:solidFill>
                  <a:srgbClr val="374151"/>
                </a:solidFill>
                <a:effectLst/>
                <a:latin typeface="Söhne"/>
              </a:rPr>
              <a:t>卷积操作是卷积层的核心，它可以用于从输入图像中提取特征。</a:t>
            </a:r>
          </a:p>
          <a:p>
            <a:pPr marL="742950" lvl="1" indent="-285750" algn="l">
              <a:buFont typeface="+mj-lt"/>
              <a:buAutoNum type="arabicPeriod"/>
            </a:pPr>
            <a:r>
              <a:rPr lang="zh-CN" altLang="en-US" b="0" i="0" dirty="0">
                <a:solidFill>
                  <a:srgbClr val="374151"/>
                </a:solidFill>
                <a:effectLst/>
                <a:latin typeface="Söhne"/>
              </a:rPr>
              <a:t>卷积操作是一种线性运算，它将输入图像与卷积核进行卷积计算，得到卷积层的输出。</a:t>
            </a:r>
          </a:p>
          <a:p>
            <a:pPr marL="742950" lvl="1" indent="-285750" algn="l">
              <a:buFont typeface="+mj-lt"/>
              <a:buAutoNum type="arabicPeriod"/>
            </a:pPr>
            <a:r>
              <a:rPr lang="zh-CN" altLang="en-US" b="0" i="0" dirty="0">
                <a:solidFill>
                  <a:srgbClr val="374151"/>
                </a:solidFill>
                <a:effectLst/>
                <a:latin typeface="Söhne"/>
              </a:rPr>
              <a:t>卷积操作可以通过卷积核中的权重来学习特征，这些权重可以通过反向传播算法进行优化。</a:t>
            </a:r>
          </a:p>
          <a:p>
            <a:pPr algn="l">
              <a:buFont typeface="+mj-lt"/>
              <a:buAutoNum type="arabicPeriod"/>
            </a:pPr>
            <a:r>
              <a:rPr lang="zh-CN" altLang="en-US" b="0" i="0" dirty="0">
                <a:solidFill>
                  <a:srgbClr val="374151"/>
                </a:solidFill>
                <a:effectLst/>
                <a:latin typeface="Söhne"/>
              </a:rPr>
              <a:t>卷积核</a:t>
            </a:r>
          </a:p>
          <a:p>
            <a:pPr marL="742950" lvl="1" indent="-285750" algn="l">
              <a:buFont typeface="+mj-lt"/>
              <a:buAutoNum type="arabicPeriod"/>
            </a:pPr>
            <a:r>
              <a:rPr lang="zh-CN" altLang="en-US" b="0" i="0" dirty="0">
                <a:solidFill>
                  <a:srgbClr val="374151"/>
                </a:solidFill>
                <a:effectLst/>
                <a:latin typeface="Söhne"/>
              </a:rPr>
              <a:t>卷积核是卷积操作中的一组权重，用于从输入图像中提取特定的特征。</a:t>
            </a:r>
          </a:p>
          <a:p>
            <a:pPr marL="742950" lvl="1" indent="-285750" algn="l">
              <a:buFont typeface="+mj-lt"/>
              <a:buAutoNum type="arabicPeriod"/>
            </a:pPr>
            <a:r>
              <a:rPr lang="zh-CN" altLang="en-US" b="0" i="0" dirty="0">
                <a:solidFill>
                  <a:srgbClr val="374151"/>
                </a:solidFill>
                <a:effectLst/>
                <a:latin typeface="Söhne"/>
              </a:rPr>
              <a:t>卷积核通常是一个小的二维张量，它可以通过训练来学习合适的权重。</a:t>
            </a:r>
          </a:p>
          <a:p>
            <a:pPr marL="742950" lvl="1" indent="-285750" algn="l">
              <a:buFont typeface="+mj-lt"/>
              <a:buAutoNum type="arabicPeriod"/>
            </a:pPr>
            <a:r>
              <a:rPr lang="zh-CN" altLang="en-US" b="0" i="0" dirty="0">
                <a:solidFill>
                  <a:srgbClr val="374151"/>
                </a:solidFill>
                <a:effectLst/>
                <a:latin typeface="Söhne"/>
              </a:rPr>
              <a:t>卷积层通常包含多个卷积核，每个卷积核用于提取输入图像中的一种特征。</a:t>
            </a:r>
          </a:p>
        </p:txBody>
      </p:sp>
    </p:spTree>
    <p:extLst>
      <p:ext uri="{BB962C8B-B14F-4D97-AF65-F5344CB8AC3E}">
        <p14:creationId xmlns:p14="http://schemas.microsoft.com/office/powerpoint/2010/main" val="211329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激活层</a:t>
            </a:r>
          </a:p>
        </p:txBody>
      </p:sp>
      <p:sp>
        <p:nvSpPr>
          <p:cNvPr id="7" name="文本框 6">
            <a:extLst>
              <a:ext uri="{FF2B5EF4-FFF2-40B4-BE49-F238E27FC236}">
                <a16:creationId xmlns:a16="http://schemas.microsoft.com/office/drawing/2014/main" id="{735A8CB2-0E8B-76E8-8F4C-D1753A2E0EA1}"/>
              </a:ext>
            </a:extLst>
          </p:cNvPr>
          <p:cNvSpPr txBox="1"/>
          <p:nvPr/>
        </p:nvSpPr>
        <p:spPr>
          <a:xfrm>
            <a:off x="1023161" y="4022915"/>
            <a:ext cx="10329018" cy="2541080"/>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激活函数的作用</a:t>
            </a:r>
          </a:p>
          <a:p>
            <a:pPr marL="742950" lvl="1" indent="-285750" algn="l">
              <a:lnSpc>
                <a:spcPct val="150000"/>
              </a:lnSpc>
              <a:buFont typeface="+mj-lt"/>
              <a:buAutoNum type="arabicPeriod"/>
            </a:pPr>
            <a:r>
              <a:rPr lang="zh-CN" altLang="en-US" b="0" i="0" dirty="0">
                <a:solidFill>
                  <a:srgbClr val="374151"/>
                </a:solidFill>
                <a:effectLst/>
                <a:latin typeface="Söhne"/>
              </a:rPr>
              <a:t>激活函数是卷积神经网络中非常重要的一部分，它可以在卷积层的输出上引入非线性变换。</a:t>
            </a:r>
          </a:p>
          <a:p>
            <a:pPr marL="742950" lvl="1" indent="-285750" algn="l">
              <a:lnSpc>
                <a:spcPct val="150000"/>
              </a:lnSpc>
              <a:buFont typeface="+mj-lt"/>
              <a:buAutoNum type="arabicPeriod"/>
            </a:pPr>
            <a:r>
              <a:rPr lang="zh-CN" altLang="en-US" b="0" i="0" dirty="0">
                <a:solidFill>
                  <a:srgbClr val="374151"/>
                </a:solidFill>
                <a:effectLst/>
                <a:latin typeface="Söhne"/>
              </a:rPr>
              <a:t>激活函数可以帮助神经网络更好地拟合非线性数据，并提高神经网络的表示能力。</a:t>
            </a:r>
          </a:p>
          <a:p>
            <a:pPr algn="l">
              <a:lnSpc>
                <a:spcPct val="150000"/>
              </a:lnSpc>
              <a:buFont typeface="+mj-lt"/>
              <a:buAutoNum type="arabicPeriod"/>
            </a:pPr>
            <a:r>
              <a:rPr lang="zh-CN" altLang="en-US" b="0" i="0" dirty="0">
                <a:solidFill>
                  <a:srgbClr val="374151"/>
                </a:solidFill>
                <a:effectLst/>
                <a:latin typeface="Söhne"/>
              </a:rPr>
              <a:t>激活函数的问题和解决方法</a:t>
            </a:r>
          </a:p>
          <a:p>
            <a:pPr marL="742950" lvl="1" indent="-285750" algn="l">
              <a:lnSpc>
                <a:spcPct val="150000"/>
              </a:lnSpc>
              <a:buFont typeface="+mj-lt"/>
              <a:buAutoNum type="arabicPeriod"/>
            </a:pPr>
            <a:r>
              <a:rPr lang="zh-CN" altLang="en-US" b="0" i="0" dirty="0">
                <a:solidFill>
                  <a:srgbClr val="374151"/>
                </a:solidFill>
                <a:effectLst/>
                <a:latin typeface="Söhne"/>
              </a:rPr>
              <a:t>激活函数也存在一些问题，例如：梯度消失、梯度爆炸等。</a:t>
            </a:r>
          </a:p>
          <a:p>
            <a:pPr marL="742950" lvl="1" indent="-285750" algn="l">
              <a:lnSpc>
                <a:spcPct val="150000"/>
              </a:lnSpc>
              <a:buFont typeface="+mj-lt"/>
              <a:buAutoNum type="arabicPeriod"/>
            </a:pPr>
            <a:r>
              <a:rPr lang="zh-CN" altLang="en-US" b="0" i="0" dirty="0">
                <a:solidFill>
                  <a:srgbClr val="374151"/>
                </a:solidFill>
                <a:effectLst/>
                <a:latin typeface="Söhne"/>
              </a:rPr>
              <a:t>针对这些问题，可以采用一些方法来解决，例如：使用</a:t>
            </a:r>
            <a:r>
              <a:rPr lang="en-US" altLang="zh-CN" b="0" i="0" dirty="0" err="1">
                <a:solidFill>
                  <a:srgbClr val="374151"/>
                </a:solidFill>
                <a:effectLst/>
                <a:latin typeface="Söhne"/>
              </a:rPr>
              <a:t>ReLU</a:t>
            </a:r>
            <a:r>
              <a:rPr lang="zh-CN" altLang="en-US" b="0" i="0" dirty="0">
                <a:solidFill>
                  <a:srgbClr val="374151"/>
                </a:solidFill>
                <a:effectLst/>
                <a:latin typeface="Söhne"/>
              </a:rPr>
              <a:t>或其变种、使用批标准化等方法。</a:t>
            </a:r>
          </a:p>
        </p:txBody>
      </p:sp>
      <p:grpSp>
        <p:nvGrpSpPr>
          <p:cNvPr id="15" name="组合 14">
            <a:extLst>
              <a:ext uri="{FF2B5EF4-FFF2-40B4-BE49-F238E27FC236}">
                <a16:creationId xmlns:a16="http://schemas.microsoft.com/office/drawing/2014/main" id="{BC3602A7-EE4C-A1A8-1829-D4BD11F14D3C}"/>
              </a:ext>
            </a:extLst>
          </p:cNvPr>
          <p:cNvGrpSpPr/>
          <p:nvPr/>
        </p:nvGrpSpPr>
        <p:grpSpPr>
          <a:xfrm>
            <a:off x="2308638" y="1273056"/>
            <a:ext cx="6767268" cy="2637378"/>
            <a:chOff x="2308638" y="1273056"/>
            <a:chExt cx="6767268" cy="2637378"/>
          </a:xfrm>
        </p:grpSpPr>
        <p:pic>
          <p:nvPicPr>
            <p:cNvPr id="9" name="Picture 10" descr="AlexNet - Notes on AI">
              <a:extLst>
                <a:ext uri="{FF2B5EF4-FFF2-40B4-BE49-F238E27FC236}">
                  <a16:creationId xmlns:a16="http://schemas.microsoft.com/office/drawing/2014/main" id="{79BCBD13-941D-9620-668F-63138A3AE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638" y="1273056"/>
              <a:ext cx="6767268" cy="2637378"/>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71ED172E-370E-D12F-EC28-CF4FE7900BE6}"/>
                </a:ext>
              </a:extLst>
            </p:cNvPr>
            <p:cNvSpPr/>
            <p:nvPr/>
          </p:nvSpPr>
          <p:spPr>
            <a:xfrm>
              <a:off x="3594370" y="2061587"/>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D4846AB-14BF-3EDD-490A-DC9D4C1CA108}"/>
                </a:ext>
              </a:extLst>
            </p:cNvPr>
            <p:cNvSpPr/>
            <p:nvPr/>
          </p:nvSpPr>
          <p:spPr>
            <a:xfrm>
              <a:off x="4314218" y="2061587"/>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F3A6FC0-DFDC-FDD3-FD86-F74FD23E911E}"/>
                </a:ext>
              </a:extLst>
            </p:cNvPr>
            <p:cNvSpPr/>
            <p:nvPr/>
          </p:nvSpPr>
          <p:spPr>
            <a:xfrm>
              <a:off x="5072978" y="2071315"/>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A2FF29D-441B-F18D-8E9F-85FB3BBA96DF}"/>
                </a:ext>
              </a:extLst>
            </p:cNvPr>
            <p:cNvSpPr/>
            <p:nvPr/>
          </p:nvSpPr>
          <p:spPr>
            <a:xfrm>
              <a:off x="5846328" y="2071315"/>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E60CCC7-FDC7-F4F2-A563-FF4F7F38A1E9}"/>
                </a:ext>
              </a:extLst>
            </p:cNvPr>
            <p:cNvSpPr/>
            <p:nvPr/>
          </p:nvSpPr>
          <p:spPr>
            <a:xfrm>
              <a:off x="6614809" y="2061587"/>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8124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05485" y="441735"/>
            <a:ext cx="9994265" cy="527050"/>
          </a:xfrm>
        </p:spPr>
        <p:txBody>
          <a:bodyPr/>
          <a:lstStyle/>
          <a:p>
            <a:r>
              <a:rPr lang="zh-CN" altLang="en-US" dirty="0"/>
              <a:t>卷积神经网络</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池化层</a:t>
            </a:r>
            <a:br>
              <a:rPr lang="zh-CN" altLang="en-US" sz="2800" dirty="0">
                <a:solidFill>
                  <a:schemeClr val="tx1"/>
                </a:solidFill>
                <a:uFillTx/>
                <a:latin typeface="Arial" panose="020B0604020202020204" pitchFamily="34" charset="0"/>
                <a:ea typeface="微软雅黑" panose="020B0503020204020204" charset="-122"/>
              </a:rPr>
            </a:br>
            <a:endParaRPr lang="en-US" altLang="zh-CN" dirty="0"/>
          </a:p>
        </p:txBody>
      </p:sp>
      <p:sp>
        <p:nvSpPr>
          <p:cNvPr id="7" name="文本框 6">
            <a:extLst>
              <a:ext uri="{FF2B5EF4-FFF2-40B4-BE49-F238E27FC236}">
                <a16:creationId xmlns:a16="http://schemas.microsoft.com/office/drawing/2014/main" id="{EE757986-D15F-06F5-0ED0-63E803A22850}"/>
              </a:ext>
            </a:extLst>
          </p:cNvPr>
          <p:cNvSpPr txBox="1"/>
          <p:nvPr/>
        </p:nvSpPr>
        <p:spPr>
          <a:xfrm>
            <a:off x="1213930" y="3809261"/>
            <a:ext cx="9764139" cy="2956579"/>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池化的作用</a:t>
            </a:r>
          </a:p>
          <a:p>
            <a:pPr marL="742950" lvl="1" indent="-285750" algn="l">
              <a:lnSpc>
                <a:spcPct val="150000"/>
              </a:lnSpc>
              <a:buFont typeface="+mj-lt"/>
              <a:buAutoNum type="arabicPeriod"/>
            </a:pPr>
            <a:r>
              <a:rPr lang="zh-CN" altLang="en-US" b="0" i="0" dirty="0">
                <a:solidFill>
                  <a:srgbClr val="374151"/>
                </a:solidFill>
                <a:effectLst/>
                <a:latin typeface="Söhne"/>
              </a:rPr>
              <a:t>池化是卷积神经网络中的一种重要结构，可以在卷积层输出的特征图上进行降采样操作，减少特征图的尺寸和计算量。</a:t>
            </a:r>
          </a:p>
          <a:p>
            <a:pPr marL="742950" lvl="1" indent="-285750" algn="l">
              <a:lnSpc>
                <a:spcPct val="150000"/>
              </a:lnSpc>
              <a:buFont typeface="+mj-lt"/>
              <a:buAutoNum type="arabicPeriod"/>
            </a:pPr>
            <a:r>
              <a:rPr lang="zh-CN" altLang="en-US" b="0" i="0" dirty="0">
                <a:solidFill>
                  <a:srgbClr val="374151"/>
                </a:solidFill>
                <a:effectLst/>
                <a:latin typeface="Söhne"/>
              </a:rPr>
              <a:t>池化可以使得神经网络对输入数据的位置变化更加稳定，具有一定的平移不变性。</a:t>
            </a:r>
          </a:p>
          <a:p>
            <a:pPr algn="l">
              <a:lnSpc>
                <a:spcPct val="150000"/>
              </a:lnSpc>
              <a:buFont typeface="+mj-lt"/>
              <a:buAutoNum type="arabicPeriod"/>
            </a:pPr>
            <a:r>
              <a:rPr lang="zh-CN" altLang="en-US" b="0" i="0" dirty="0">
                <a:solidFill>
                  <a:srgbClr val="374151"/>
                </a:solidFill>
                <a:effectLst/>
                <a:latin typeface="Söhne"/>
              </a:rPr>
              <a:t>池化的优缺点</a:t>
            </a:r>
          </a:p>
          <a:p>
            <a:pPr marL="742950" lvl="1" indent="-285750" algn="l">
              <a:lnSpc>
                <a:spcPct val="150000"/>
              </a:lnSpc>
              <a:buFont typeface="+mj-lt"/>
              <a:buAutoNum type="arabicPeriod"/>
            </a:pPr>
            <a:r>
              <a:rPr lang="zh-CN" altLang="en-US" b="0" i="0" dirty="0">
                <a:solidFill>
                  <a:srgbClr val="374151"/>
                </a:solidFill>
                <a:effectLst/>
                <a:latin typeface="Söhne"/>
              </a:rPr>
              <a:t>池化可以减少特征图的尺寸和计算量，同时也可以提高神经网络对位置变化的稳定性。</a:t>
            </a:r>
          </a:p>
          <a:p>
            <a:pPr marL="742950" lvl="1" indent="-285750" algn="l">
              <a:lnSpc>
                <a:spcPct val="150000"/>
              </a:lnSpc>
              <a:buFont typeface="+mj-lt"/>
              <a:buAutoNum type="arabicPeriod"/>
            </a:pPr>
            <a:r>
              <a:rPr lang="zh-CN" altLang="en-US" b="0" i="0" dirty="0">
                <a:solidFill>
                  <a:srgbClr val="374151"/>
                </a:solidFill>
                <a:effectLst/>
                <a:latin typeface="Söhne"/>
              </a:rPr>
              <a:t>但是池化也会造成信息丢失和模糊化的问题，可能会影响神经网络的性能。</a:t>
            </a:r>
          </a:p>
        </p:txBody>
      </p:sp>
      <p:grpSp>
        <p:nvGrpSpPr>
          <p:cNvPr id="9" name="组合 8">
            <a:extLst>
              <a:ext uri="{FF2B5EF4-FFF2-40B4-BE49-F238E27FC236}">
                <a16:creationId xmlns:a16="http://schemas.microsoft.com/office/drawing/2014/main" id="{653CCB1D-1E27-D24E-8336-0F0B83470B0D}"/>
              </a:ext>
            </a:extLst>
          </p:cNvPr>
          <p:cNvGrpSpPr/>
          <p:nvPr/>
        </p:nvGrpSpPr>
        <p:grpSpPr>
          <a:xfrm>
            <a:off x="2318983" y="1214689"/>
            <a:ext cx="6767268" cy="2637378"/>
            <a:chOff x="2318983" y="1214689"/>
            <a:chExt cx="6767268" cy="2637378"/>
          </a:xfrm>
        </p:grpSpPr>
        <p:pic>
          <p:nvPicPr>
            <p:cNvPr id="10" name="Picture 10" descr="AlexNet - Notes on AI">
              <a:extLst>
                <a:ext uri="{FF2B5EF4-FFF2-40B4-BE49-F238E27FC236}">
                  <a16:creationId xmlns:a16="http://schemas.microsoft.com/office/drawing/2014/main" id="{8984B11C-028E-B229-7738-F3C6E8041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983" y="1214689"/>
              <a:ext cx="6767268" cy="2637378"/>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FB5933D7-42D7-3AF7-DC83-BA3A32215B05}"/>
                </a:ext>
              </a:extLst>
            </p:cNvPr>
            <p:cNvSpPr/>
            <p:nvPr/>
          </p:nvSpPr>
          <p:spPr>
            <a:xfrm>
              <a:off x="3776768" y="2061587"/>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0B9815E-B478-DF83-29A7-EE7CDC9FE707}"/>
                </a:ext>
              </a:extLst>
            </p:cNvPr>
            <p:cNvSpPr/>
            <p:nvPr/>
          </p:nvSpPr>
          <p:spPr>
            <a:xfrm>
              <a:off x="4501475" y="2061587"/>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3FE5C22-5190-556D-5272-90C90DBC8012}"/>
                </a:ext>
              </a:extLst>
            </p:cNvPr>
            <p:cNvSpPr/>
            <p:nvPr/>
          </p:nvSpPr>
          <p:spPr>
            <a:xfrm>
              <a:off x="5250500" y="2049912"/>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7D5296-21E0-9B0F-E327-E157E87F4FA9}"/>
                </a:ext>
              </a:extLst>
            </p:cNvPr>
            <p:cNvSpPr/>
            <p:nvPr/>
          </p:nvSpPr>
          <p:spPr>
            <a:xfrm>
              <a:off x="6021427" y="2071315"/>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FBC95BF-90EC-3A05-D7CA-CB9ABDDCC0B1}"/>
                </a:ext>
              </a:extLst>
            </p:cNvPr>
            <p:cNvSpPr/>
            <p:nvPr/>
          </p:nvSpPr>
          <p:spPr>
            <a:xfrm>
              <a:off x="6789908" y="2061587"/>
              <a:ext cx="14591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170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dirty="0"/>
              <a:t>全连接层</a:t>
            </a:r>
            <a:endParaRPr lang="en-US" altLang="zh-CN" dirty="0"/>
          </a:p>
        </p:txBody>
      </p:sp>
      <p:sp>
        <p:nvSpPr>
          <p:cNvPr id="7" name="文本框 6">
            <a:extLst>
              <a:ext uri="{FF2B5EF4-FFF2-40B4-BE49-F238E27FC236}">
                <a16:creationId xmlns:a16="http://schemas.microsoft.com/office/drawing/2014/main" id="{7AFC2EDE-DE48-25D7-312E-4F751F969DE4}"/>
              </a:ext>
            </a:extLst>
          </p:cNvPr>
          <p:cNvSpPr txBox="1"/>
          <p:nvPr/>
        </p:nvSpPr>
        <p:spPr>
          <a:xfrm>
            <a:off x="366859" y="3485923"/>
            <a:ext cx="11458281" cy="3372077"/>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全连接层的作用</a:t>
            </a:r>
          </a:p>
          <a:p>
            <a:pPr marL="742950" lvl="1" indent="-285750" algn="l">
              <a:lnSpc>
                <a:spcPct val="150000"/>
              </a:lnSpc>
              <a:buFont typeface="+mj-lt"/>
              <a:buAutoNum type="arabicPeriod"/>
            </a:pPr>
            <a:r>
              <a:rPr lang="zh-CN" altLang="en-US" b="0" i="0" dirty="0">
                <a:solidFill>
                  <a:srgbClr val="374151"/>
                </a:solidFill>
                <a:effectLst/>
                <a:latin typeface="Söhne"/>
              </a:rPr>
              <a:t>全连接层是卷积神经网络中的一种结构，用于将卷积层和池化层的输出特征图展平为一维向量，然后连接一个或多个全连接层进行分类或回归任务。</a:t>
            </a:r>
          </a:p>
          <a:p>
            <a:pPr marL="742950" lvl="1" indent="-285750" algn="l">
              <a:lnSpc>
                <a:spcPct val="150000"/>
              </a:lnSpc>
              <a:buFont typeface="+mj-lt"/>
              <a:buAutoNum type="arabicPeriod"/>
            </a:pPr>
            <a:r>
              <a:rPr lang="zh-CN" altLang="en-US" b="0" i="0" dirty="0">
                <a:solidFill>
                  <a:srgbClr val="374151"/>
                </a:solidFill>
                <a:effectLst/>
                <a:latin typeface="Söhne"/>
              </a:rPr>
              <a:t>全连接层可以实现特征的组合和抽象，对于输入的非线性关系可以进行更加复杂的建模。</a:t>
            </a:r>
          </a:p>
          <a:p>
            <a:pPr algn="l">
              <a:lnSpc>
                <a:spcPct val="150000"/>
              </a:lnSpc>
              <a:buFont typeface="+mj-lt"/>
              <a:buAutoNum type="arabicPeriod"/>
            </a:pPr>
            <a:r>
              <a:rPr lang="zh-CN" altLang="en-US" b="0" i="0" dirty="0">
                <a:solidFill>
                  <a:srgbClr val="374151"/>
                </a:solidFill>
                <a:effectLst/>
                <a:latin typeface="Söhne"/>
              </a:rPr>
              <a:t>全连接层和卷积层的对比</a:t>
            </a:r>
          </a:p>
          <a:p>
            <a:pPr marL="742950" lvl="1" indent="-285750" algn="l">
              <a:lnSpc>
                <a:spcPct val="150000"/>
              </a:lnSpc>
              <a:buFont typeface="+mj-lt"/>
              <a:buAutoNum type="arabicPeriod"/>
            </a:pPr>
            <a:r>
              <a:rPr lang="zh-CN" altLang="en-US" b="0" i="0" dirty="0">
                <a:solidFill>
                  <a:srgbClr val="374151"/>
                </a:solidFill>
                <a:effectLst/>
                <a:latin typeface="Söhne"/>
              </a:rPr>
              <a:t>卷积层和池化层可以提取局部特征并保留空间信息，但是没有考虑全局关系，不能进行特征的组合和抽象。</a:t>
            </a:r>
          </a:p>
          <a:p>
            <a:pPr marL="742950" lvl="1" indent="-285750" algn="l">
              <a:lnSpc>
                <a:spcPct val="150000"/>
              </a:lnSpc>
              <a:buFont typeface="+mj-lt"/>
              <a:buAutoNum type="arabicPeriod"/>
            </a:pPr>
            <a:r>
              <a:rPr lang="zh-CN" altLang="en-US" b="0" i="0" dirty="0">
                <a:solidFill>
                  <a:srgbClr val="374151"/>
                </a:solidFill>
                <a:effectLst/>
                <a:latin typeface="Söhne"/>
              </a:rPr>
              <a:t>全连接层可以对卷积层和池化层的输出特征进行全局关系的建模，实现特征的组合和抽象，但是参数较多，容易造成过拟合的问题。</a:t>
            </a:r>
          </a:p>
        </p:txBody>
      </p:sp>
      <p:pic>
        <p:nvPicPr>
          <p:cNvPr id="9" name="Picture 10" descr="AlexNet - Notes on AI">
            <a:extLst>
              <a:ext uri="{FF2B5EF4-FFF2-40B4-BE49-F238E27FC236}">
                <a16:creationId xmlns:a16="http://schemas.microsoft.com/office/drawing/2014/main" id="{EC7E5E0F-727D-5AB6-78D1-6AE773982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732" y="1156324"/>
            <a:ext cx="6835362" cy="2637378"/>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7FD40FBE-94D5-07E2-E47F-8F575F15485E}"/>
              </a:ext>
            </a:extLst>
          </p:cNvPr>
          <p:cNvSpPr/>
          <p:nvPr/>
        </p:nvSpPr>
        <p:spPr>
          <a:xfrm>
            <a:off x="7500026" y="1761783"/>
            <a:ext cx="31128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B4660EC-8C09-F95F-7B78-B55CC0CED30A}"/>
              </a:ext>
            </a:extLst>
          </p:cNvPr>
          <p:cNvSpPr/>
          <p:nvPr/>
        </p:nvSpPr>
        <p:spPr>
          <a:xfrm>
            <a:off x="8200417" y="1761783"/>
            <a:ext cx="31128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566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输出层</a:t>
            </a:r>
            <a:endParaRPr lang="en-US" altLang="zh-CN" dirty="0"/>
          </a:p>
        </p:txBody>
      </p:sp>
      <p:sp>
        <p:nvSpPr>
          <p:cNvPr id="7" name="文本框 6">
            <a:extLst>
              <a:ext uri="{FF2B5EF4-FFF2-40B4-BE49-F238E27FC236}">
                <a16:creationId xmlns:a16="http://schemas.microsoft.com/office/drawing/2014/main" id="{0045B056-1F2D-CBCD-3CB9-D148CF161709}"/>
              </a:ext>
            </a:extLst>
          </p:cNvPr>
          <p:cNvSpPr txBox="1"/>
          <p:nvPr/>
        </p:nvSpPr>
        <p:spPr>
          <a:xfrm>
            <a:off x="1055681" y="4724992"/>
            <a:ext cx="10063034" cy="1294585"/>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输出层的作用</a:t>
            </a:r>
          </a:p>
          <a:p>
            <a:pPr marL="742950" lvl="1" indent="-285750" algn="l">
              <a:lnSpc>
                <a:spcPct val="150000"/>
              </a:lnSpc>
              <a:buFont typeface="+mj-lt"/>
              <a:buAutoNum type="arabicPeriod"/>
            </a:pPr>
            <a:r>
              <a:rPr lang="zh-CN" altLang="en-US" b="0" i="0" dirty="0">
                <a:solidFill>
                  <a:srgbClr val="374151"/>
                </a:solidFill>
                <a:effectLst/>
                <a:latin typeface="Söhne"/>
              </a:rPr>
              <a:t>输出层是卷积神经网络中的最后一层，用于产生网络的最终输出，比如分类或回归的结果。</a:t>
            </a:r>
          </a:p>
          <a:p>
            <a:pPr marL="742950" lvl="1" indent="-285750" algn="l">
              <a:lnSpc>
                <a:spcPct val="150000"/>
              </a:lnSpc>
              <a:buFont typeface="+mj-lt"/>
              <a:buAutoNum type="arabicPeriod"/>
            </a:pPr>
            <a:r>
              <a:rPr lang="zh-CN" altLang="en-US" b="0" i="0" dirty="0">
                <a:solidFill>
                  <a:srgbClr val="374151"/>
                </a:solidFill>
                <a:effectLst/>
                <a:latin typeface="Söhne"/>
              </a:rPr>
              <a:t>输出层的类型和参数设置会影响网络的性能和训练效果。</a:t>
            </a:r>
          </a:p>
        </p:txBody>
      </p:sp>
      <p:pic>
        <p:nvPicPr>
          <p:cNvPr id="9" name="Picture 10" descr="AlexNet - Notes on AI">
            <a:extLst>
              <a:ext uri="{FF2B5EF4-FFF2-40B4-BE49-F238E27FC236}">
                <a16:creationId xmlns:a16="http://schemas.microsoft.com/office/drawing/2014/main" id="{FFFA2F77-0811-33AE-89AC-04F4FABBC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936" y="1380061"/>
            <a:ext cx="6835362" cy="2637378"/>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1329AF7A-4C26-7E5E-DFEA-F41CC10B1AB4}"/>
              </a:ext>
            </a:extLst>
          </p:cNvPr>
          <p:cNvSpPr/>
          <p:nvPr/>
        </p:nvSpPr>
        <p:spPr>
          <a:xfrm>
            <a:off x="8735441" y="2043886"/>
            <a:ext cx="311285" cy="924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2596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输出层</a:t>
            </a:r>
            <a:endParaRPr lang="en-US" altLang="zh-CN" dirty="0"/>
          </a:p>
        </p:txBody>
      </p:sp>
      <p:sp>
        <p:nvSpPr>
          <p:cNvPr id="3" name="文本框 2">
            <a:extLst>
              <a:ext uri="{FF2B5EF4-FFF2-40B4-BE49-F238E27FC236}">
                <a16:creationId xmlns:a16="http://schemas.microsoft.com/office/drawing/2014/main" id="{AB6C3018-5206-B21D-FD27-937589539043}"/>
              </a:ext>
            </a:extLst>
          </p:cNvPr>
          <p:cNvSpPr txBox="1"/>
          <p:nvPr/>
        </p:nvSpPr>
        <p:spPr>
          <a:xfrm>
            <a:off x="531013" y="2032604"/>
            <a:ext cx="11129974" cy="4203074"/>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分类任务的输出层</a:t>
            </a:r>
          </a:p>
          <a:p>
            <a:pPr marL="742950" lvl="1" indent="-285750" algn="l">
              <a:lnSpc>
                <a:spcPct val="150000"/>
              </a:lnSpc>
              <a:buFont typeface="+mj-lt"/>
              <a:buAutoNum type="arabicPeriod"/>
            </a:pPr>
            <a:r>
              <a:rPr lang="zh-CN" altLang="en-US" b="0" i="0" dirty="0">
                <a:solidFill>
                  <a:srgbClr val="374151"/>
                </a:solidFill>
                <a:effectLst/>
                <a:latin typeface="Söhne"/>
              </a:rPr>
              <a:t>在分类任务中，常用的输出层类型是</a:t>
            </a:r>
            <a:r>
              <a:rPr lang="en-US" altLang="zh-CN" b="0" i="0" dirty="0" err="1">
                <a:solidFill>
                  <a:srgbClr val="374151"/>
                </a:solidFill>
                <a:effectLst/>
                <a:latin typeface="Söhne"/>
              </a:rPr>
              <a:t>softmax</a:t>
            </a:r>
            <a:r>
              <a:rPr lang="zh-CN" altLang="en-US" b="0" i="0" dirty="0">
                <a:solidFill>
                  <a:srgbClr val="374151"/>
                </a:solidFill>
                <a:effectLst/>
                <a:latin typeface="Söhne"/>
              </a:rPr>
              <a:t>层，它可以将网络输出的结果转换成一个概率分布，表示每个类别的概率。</a:t>
            </a:r>
          </a:p>
          <a:p>
            <a:pPr marL="742950" lvl="1" indent="-285750" algn="l">
              <a:lnSpc>
                <a:spcPct val="150000"/>
              </a:lnSpc>
              <a:buFont typeface="+mj-lt"/>
              <a:buAutoNum type="arabicPeriod"/>
            </a:pPr>
            <a:r>
              <a:rPr lang="en-US" altLang="zh-CN" b="0" i="0" dirty="0" err="1">
                <a:solidFill>
                  <a:srgbClr val="374151"/>
                </a:solidFill>
                <a:effectLst/>
                <a:latin typeface="Söhne"/>
              </a:rPr>
              <a:t>softmax</a:t>
            </a:r>
            <a:r>
              <a:rPr lang="zh-CN" altLang="en-US" b="0" i="0" dirty="0">
                <a:solidFill>
                  <a:srgbClr val="374151"/>
                </a:solidFill>
                <a:effectLst/>
                <a:latin typeface="Söhne"/>
              </a:rPr>
              <a:t>层的参数是一个权重矩阵，用于将网络的最后一层特征向量映射到每个类别的得分上。</a:t>
            </a:r>
          </a:p>
          <a:p>
            <a:pPr algn="l">
              <a:lnSpc>
                <a:spcPct val="150000"/>
              </a:lnSpc>
              <a:buFont typeface="+mj-lt"/>
              <a:buAutoNum type="arabicPeriod"/>
            </a:pPr>
            <a:r>
              <a:rPr lang="zh-CN" altLang="en-US" b="0" i="0" dirty="0">
                <a:solidFill>
                  <a:srgbClr val="374151"/>
                </a:solidFill>
                <a:effectLst/>
                <a:latin typeface="Söhne"/>
              </a:rPr>
              <a:t>回归任务的输出层</a:t>
            </a:r>
          </a:p>
          <a:p>
            <a:pPr marL="742950" lvl="1" indent="-285750" algn="l">
              <a:lnSpc>
                <a:spcPct val="150000"/>
              </a:lnSpc>
              <a:buFont typeface="+mj-lt"/>
              <a:buAutoNum type="arabicPeriod"/>
            </a:pPr>
            <a:r>
              <a:rPr lang="zh-CN" altLang="en-US" b="0" i="0" dirty="0">
                <a:solidFill>
                  <a:srgbClr val="374151"/>
                </a:solidFill>
                <a:effectLst/>
                <a:latin typeface="Söhne"/>
              </a:rPr>
              <a:t>在回归任务中，常用的输出层类型是线性层或者具有一定非线性能力的激活函数，比如</a:t>
            </a:r>
            <a:r>
              <a:rPr lang="en-US" altLang="zh-CN" b="0" i="0" dirty="0">
                <a:solidFill>
                  <a:srgbClr val="374151"/>
                </a:solidFill>
                <a:effectLst/>
                <a:latin typeface="Söhne"/>
              </a:rPr>
              <a:t>tanh</a:t>
            </a:r>
            <a:r>
              <a:rPr lang="zh-CN" altLang="en-US" b="0" i="0" dirty="0">
                <a:solidFill>
                  <a:srgbClr val="374151"/>
                </a:solidFill>
                <a:effectLst/>
                <a:latin typeface="Söhne"/>
              </a:rPr>
              <a:t>或</a:t>
            </a:r>
            <a:r>
              <a:rPr lang="en-US" altLang="zh-CN" b="0" i="0" dirty="0" err="1">
                <a:solidFill>
                  <a:srgbClr val="374151"/>
                </a:solidFill>
                <a:effectLst/>
                <a:latin typeface="Söhne"/>
              </a:rPr>
              <a:t>ReLU</a:t>
            </a:r>
            <a:r>
              <a:rPr lang="zh-CN" altLang="en-US" b="0" i="0" dirty="0">
                <a:solidFill>
                  <a:srgbClr val="374151"/>
                </a:solidFill>
                <a:effectLst/>
                <a:latin typeface="Söhne"/>
              </a:rPr>
              <a:t>等。</a:t>
            </a:r>
          </a:p>
          <a:p>
            <a:pPr marL="742950" lvl="1" indent="-285750" algn="l">
              <a:lnSpc>
                <a:spcPct val="150000"/>
              </a:lnSpc>
              <a:buFont typeface="+mj-lt"/>
              <a:buAutoNum type="arabicPeriod"/>
            </a:pPr>
            <a:r>
              <a:rPr lang="zh-CN" altLang="en-US" b="0" i="0" dirty="0">
                <a:solidFill>
                  <a:srgbClr val="374151"/>
                </a:solidFill>
                <a:effectLst/>
                <a:latin typeface="Söhne"/>
              </a:rPr>
              <a:t>输出层的参数通常是一个向量或矩阵，用于将网络的最后一层特征向量映射到回归值或目标值上。</a:t>
            </a:r>
            <a:endParaRPr lang="en-US" altLang="zh-CN" b="0" i="0" dirty="0">
              <a:solidFill>
                <a:srgbClr val="374151"/>
              </a:solidFill>
              <a:effectLst/>
              <a:latin typeface="Söhne"/>
            </a:endParaRPr>
          </a:p>
          <a:p>
            <a:pPr algn="l">
              <a:lnSpc>
                <a:spcPct val="150000"/>
              </a:lnSpc>
              <a:buFont typeface="+mj-lt"/>
              <a:buAutoNum type="arabicPeriod"/>
            </a:pPr>
            <a:r>
              <a:rPr lang="zh-CN" altLang="en-US" b="0" i="0" dirty="0">
                <a:solidFill>
                  <a:srgbClr val="374151"/>
                </a:solidFill>
                <a:effectLst/>
                <a:latin typeface="Söhne"/>
              </a:rPr>
              <a:t>输出层的优缺点</a:t>
            </a:r>
          </a:p>
          <a:p>
            <a:pPr marL="742950" lvl="1" indent="-285750" algn="l">
              <a:lnSpc>
                <a:spcPct val="150000"/>
              </a:lnSpc>
              <a:buFont typeface="+mj-lt"/>
              <a:buAutoNum type="arabicPeriod"/>
            </a:pPr>
            <a:r>
              <a:rPr lang="zh-CN" altLang="en-US" b="0" i="0" dirty="0">
                <a:solidFill>
                  <a:srgbClr val="374151"/>
                </a:solidFill>
                <a:effectLst/>
                <a:latin typeface="Söhne"/>
              </a:rPr>
              <a:t>输出层的类型和参数设置会直接影响网络的性能和训练效果。</a:t>
            </a:r>
          </a:p>
          <a:p>
            <a:pPr marL="742950" lvl="1" indent="-285750" algn="l">
              <a:lnSpc>
                <a:spcPct val="150000"/>
              </a:lnSpc>
              <a:buFont typeface="+mj-lt"/>
              <a:buAutoNum type="arabicPeriod"/>
            </a:pPr>
            <a:r>
              <a:rPr lang="zh-CN" altLang="en-US" b="0" i="0" dirty="0">
                <a:solidFill>
                  <a:srgbClr val="374151"/>
                </a:solidFill>
                <a:effectLst/>
                <a:latin typeface="Söhne"/>
              </a:rPr>
              <a:t>不同的输出层类型和参数设置适用于不同的任务类型和数据集，需要进行合理的选择和调整。</a:t>
            </a:r>
          </a:p>
        </p:txBody>
      </p:sp>
    </p:spTree>
    <p:extLst>
      <p:ext uri="{BB962C8B-B14F-4D97-AF65-F5344CB8AC3E}">
        <p14:creationId xmlns:p14="http://schemas.microsoft.com/office/powerpoint/2010/main" val="399862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深度学习与机器学习的差异</a:t>
            </a:r>
            <a:endParaRPr lang="en-US" altLang="zh-CN"/>
          </a:p>
        </p:txBody>
      </p:sp>
      <p:sp>
        <p:nvSpPr>
          <p:cNvPr id="2" name="矩形 1"/>
          <p:cNvSpPr/>
          <p:nvPr/>
        </p:nvSpPr>
        <p:spPr>
          <a:xfrm>
            <a:off x="5940081" y="2190965"/>
            <a:ext cx="2244725" cy="11531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模型</a:t>
            </a:r>
          </a:p>
        </p:txBody>
      </p:sp>
      <p:cxnSp>
        <p:nvCxnSpPr>
          <p:cNvPr id="6" name="直接箭头连接符 5"/>
          <p:cNvCxnSpPr>
            <a:stCxn id="2" idx="3"/>
          </p:cNvCxnSpPr>
          <p:nvPr/>
        </p:nvCxnSpPr>
        <p:spPr>
          <a:xfrm>
            <a:off x="8184806" y="2767545"/>
            <a:ext cx="1102995" cy="0"/>
          </a:xfrm>
          <a:prstGeom prst="straightConnector1">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13" idx="3"/>
          </p:cNvCxnSpPr>
          <p:nvPr>
            <p:custDataLst>
              <p:tags r:id="rId1"/>
            </p:custDataLst>
          </p:nvPr>
        </p:nvCxnSpPr>
        <p:spPr>
          <a:xfrm>
            <a:off x="4336706" y="2767545"/>
            <a:ext cx="1391920" cy="0"/>
          </a:xfrm>
          <a:prstGeom prst="straightConnector1">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2"/>
            </p:custDataLst>
          </p:nvPr>
        </p:nvSpPr>
        <p:spPr>
          <a:xfrm>
            <a:off x="9432581" y="2580855"/>
            <a:ext cx="723900" cy="309245"/>
          </a:xfrm>
          <a:prstGeom prst="rect">
            <a:avLst/>
          </a:prstGeom>
          <a:noFill/>
        </p:spPr>
        <p:txBody>
          <a:bodyPr wrap="square" rtlCol="0" anchor="t">
            <a:noAutofit/>
          </a:bodyPr>
          <a:lstStyle/>
          <a:p>
            <a:r>
              <a:rPr lang="zh-CN" altLang="en-US">
                <a:sym typeface="+mn-ea"/>
              </a:rPr>
              <a:t>输出</a:t>
            </a:r>
            <a:endParaRPr lang="zh-CN" altLang="en-US" sz="2400">
              <a:solidFill>
                <a:schemeClr val="tx1"/>
              </a:solidFill>
              <a:uFillTx/>
              <a:latin typeface="Arial" panose="020B0604020202020204" pitchFamily="34" charset="0"/>
              <a:ea typeface="微软雅黑" panose="020B0503020204020204" charset="-122"/>
              <a:sym typeface="+mn-ea"/>
            </a:endParaRPr>
          </a:p>
        </p:txBody>
      </p:sp>
      <p:sp>
        <p:nvSpPr>
          <p:cNvPr id="13" name="文本框 12"/>
          <p:cNvSpPr txBox="1"/>
          <p:nvPr/>
        </p:nvSpPr>
        <p:spPr>
          <a:xfrm>
            <a:off x="3457866" y="2537040"/>
            <a:ext cx="878840" cy="460375"/>
          </a:xfrm>
          <a:prstGeom prst="rect">
            <a:avLst/>
          </a:prstGeom>
          <a:noFill/>
        </p:spPr>
        <p:txBody>
          <a:bodyPr wrap="square" rtlCol="0">
            <a:spAutoFit/>
          </a:bodyPr>
          <a:lstStyle/>
          <a:p>
            <a:r>
              <a:rPr lang="zh-CN" altLang="en-US" sz="2400">
                <a:solidFill>
                  <a:schemeClr val="tx1"/>
                </a:solidFill>
                <a:uFillTx/>
                <a:latin typeface="Arial" panose="020B0604020202020204" pitchFamily="34" charset="0"/>
                <a:ea typeface="微软雅黑" panose="020B0503020204020204" charset="-122"/>
              </a:rPr>
              <a:t>输入</a:t>
            </a:r>
            <a:endParaRPr lang="en-US" altLang="zh-CN" sz="2400">
              <a:solidFill>
                <a:schemeClr val="tx1"/>
              </a:solidFill>
              <a:uFillTx/>
              <a:latin typeface="Arial" panose="020B0604020202020204" pitchFamily="34" charset="0"/>
              <a:ea typeface="微软雅黑" panose="020B0503020204020204" charset="-122"/>
            </a:endParaRPr>
          </a:p>
        </p:txBody>
      </p:sp>
      <p:sp>
        <p:nvSpPr>
          <p:cNvPr id="14" name="文本框 13"/>
          <p:cNvSpPr txBox="1"/>
          <p:nvPr/>
        </p:nvSpPr>
        <p:spPr>
          <a:xfrm>
            <a:off x="1842426" y="2521800"/>
            <a:ext cx="1706880" cy="460375"/>
          </a:xfrm>
          <a:prstGeom prst="rect">
            <a:avLst/>
          </a:prstGeom>
          <a:noFill/>
        </p:spPr>
        <p:txBody>
          <a:bodyPr wrap="none" rtlCol="0">
            <a:spAutoFit/>
          </a:bodyPr>
          <a:lstStyle/>
          <a:p>
            <a:r>
              <a:rPr lang="zh-CN" altLang="en-US" sz="2400" dirty="0">
                <a:solidFill>
                  <a:schemeClr val="tx1"/>
                </a:solidFill>
                <a:uFillTx/>
                <a:latin typeface="Arial" panose="020B0604020202020204" pitchFamily="34" charset="0"/>
                <a:ea typeface="微软雅黑" panose="020B0503020204020204" charset="-122"/>
              </a:rPr>
              <a:t>机器学习：</a:t>
            </a:r>
          </a:p>
        </p:txBody>
      </p:sp>
      <p:sp>
        <p:nvSpPr>
          <p:cNvPr id="15" name="文本框 14"/>
          <p:cNvSpPr txBox="1"/>
          <p:nvPr/>
        </p:nvSpPr>
        <p:spPr>
          <a:xfrm>
            <a:off x="4336706" y="1773770"/>
            <a:ext cx="1223645" cy="830997"/>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提取</a:t>
            </a:r>
            <a:r>
              <a:rPr lang="zh-CN" altLang="en-US" sz="2400" dirty="0">
                <a:solidFill>
                  <a:srgbClr val="FF0000"/>
                </a:solidFill>
                <a:latin typeface="Arial" panose="020B0604020202020204" pitchFamily="34" charset="0"/>
                <a:ea typeface="微软雅黑" panose="020B0503020204020204" charset="-122"/>
              </a:rPr>
              <a:t>浅层</a:t>
            </a:r>
            <a:r>
              <a:rPr lang="zh-CN" altLang="en-US" sz="2400" dirty="0">
                <a:solidFill>
                  <a:schemeClr val="tx1"/>
                </a:solidFill>
                <a:uFillTx/>
                <a:latin typeface="Arial" panose="020B0604020202020204" pitchFamily="34" charset="0"/>
                <a:ea typeface="微软雅黑" panose="020B0503020204020204" charset="-122"/>
              </a:rPr>
              <a:t>特征</a:t>
            </a:r>
          </a:p>
        </p:txBody>
      </p:sp>
      <p:sp>
        <p:nvSpPr>
          <p:cNvPr id="16" name="矩形 15"/>
          <p:cNvSpPr/>
          <p:nvPr>
            <p:custDataLst>
              <p:tags r:id="rId3"/>
            </p:custDataLst>
          </p:nvPr>
        </p:nvSpPr>
        <p:spPr>
          <a:xfrm>
            <a:off x="5891821" y="4525860"/>
            <a:ext cx="2244725" cy="11531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a:t>
            </a:r>
          </a:p>
        </p:txBody>
      </p:sp>
      <p:cxnSp>
        <p:nvCxnSpPr>
          <p:cNvPr id="17" name="直接箭头连接符 16"/>
          <p:cNvCxnSpPr>
            <a:stCxn id="16" idx="3"/>
          </p:cNvCxnSpPr>
          <p:nvPr>
            <p:custDataLst>
              <p:tags r:id="rId4"/>
            </p:custDataLst>
          </p:nvPr>
        </p:nvCxnSpPr>
        <p:spPr>
          <a:xfrm>
            <a:off x="8136546" y="5102440"/>
            <a:ext cx="1102995" cy="0"/>
          </a:xfrm>
          <a:prstGeom prst="straightConnector1">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0" idx="3"/>
          </p:cNvCxnSpPr>
          <p:nvPr>
            <p:custDataLst>
              <p:tags r:id="rId5"/>
            </p:custDataLst>
          </p:nvPr>
        </p:nvCxnSpPr>
        <p:spPr>
          <a:xfrm>
            <a:off x="4288446" y="5102440"/>
            <a:ext cx="1391920" cy="0"/>
          </a:xfrm>
          <a:prstGeom prst="straightConnector1">
            <a:avLst/>
          </a:prstGeom>
          <a:ln w="19050">
            <a:solidFill>
              <a:srgbClr val="821E36"/>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6"/>
            </p:custDataLst>
          </p:nvPr>
        </p:nvSpPr>
        <p:spPr>
          <a:xfrm>
            <a:off x="9384321" y="4915750"/>
            <a:ext cx="723900" cy="309245"/>
          </a:xfrm>
          <a:prstGeom prst="rect">
            <a:avLst/>
          </a:prstGeom>
          <a:noFill/>
        </p:spPr>
        <p:txBody>
          <a:bodyPr wrap="square" rtlCol="0" anchor="t">
            <a:noAutofit/>
          </a:bodyPr>
          <a:lstStyle/>
          <a:p>
            <a:r>
              <a:rPr lang="zh-CN" altLang="en-US">
                <a:sym typeface="+mn-ea"/>
              </a:rPr>
              <a:t>输出</a:t>
            </a:r>
            <a:endParaRPr lang="zh-CN" altLang="en-US" sz="2400">
              <a:solidFill>
                <a:schemeClr val="tx1"/>
              </a:solidFill>
              <a:uFillTx/>
              <a:latin typeface="Arial" panose="020B0604020202020204" pitchFamily="34" charset="0"/>
              <a:ea typeface="微软雅黑" panose="020B0503020204020204" charset="-122"/>
              <a:sym typeface="+mn-ea"/>
            </a:endParaRPr>
          </a:p>
        </p:txBody>
      </p:sp>
      <p:sp>
        <p:nvSpPr>
          <p:cNvPr id="20" name="文本框 19"/>
          <p:cNvSpPr txBox="1"/>
          <p:nvPr>
            <p:custDataLst>
              <p:tags r:id="rId7"/>
            </p:custDataLst>
          </p:nvPr>
        </p:nvSpPr>
        <p:spPr>
          <a:xfrm>
            <a:off x="3409606" y="4871935"/>
            <a:ext cx="878840" cy="460375"/>
          </a:xfrm>
          <a:prstGeom prst="rect">
            <a:avLst/>
          </a:prstGeom>
          <a:noFill/>
        </p:spPr>
        <p:txBody>
          <a:bodyPr wrap="square" rtlCol="0">
            <a:spAutoFit/>
          </a:bodyPr>
          <a:lstStyle/>
          <a:p>
            <a:r>
              <a:rPr lang="zh-CN" altLang="en-US" sz="2400">
                <a:solidFill>
                  <a:schemeClr val="tx1"/>
                </a:solidFill>
                <a:uFillTx/>
                <a:latin typeface="Arial" panose="020B0604020202020204" pitchFamily="34" charset="0"/>
                <a:ea typeface="微软雅黑" panose="020B0503020204020204" charset="-122"/>
              </a:rPr>
              <a:t>输入</a:t>
            </a:r>
            <a:endParaRPr lang="en-US" altLang="zh-CN" sz="2400">
              <a:solidFill>
                <a:schemeClr val="tx1"/>
              </a:solidFill>
              <a:uFillTx/>
              <a:latin typeface="Arial" panose="020B0604020202020204" pitchFamily="34" charset="0"/>
              <a:ea typeface="微软雅黑" panose="020B0503020204020204" charset="-122"/>
            </a:endParaRPr>
          </a:p>
        </p:txBody>
      </p:sp>
      <p:sp>
        <p:nvSpPr>
          <p:cNvPr id="21" name="文本框 20"/>
          <p:cNvSpPr txBox="1"/>
          <p:nvPr>
            <p:custDataLst>
              <p:tags r:id="rId8"/>
            </p:custDataLst>
          </p:nvPr>
        </p:nvSpPr>
        <p:spPr>
          <a:xfrm>
            <a:off x="1794166" y="4856695"/>
            <a:ext cx="1706880" cy="460375"/>
          </a:xfrm>
          <a:prstGeom prst="rect">
            <a:avLst/>
          </a:prstGeom>
          <a:noFill/>
        </p:spPr>
        <p:txBody>
          <a:bodyPr wrap="none" rtlCol="0">
            <a:spAutoFit/>
          </a:bodyPr>
          <a:lstStyle/>
          <a:p>
            <a:r>
              <a:rPr lang="zh-CN" altLang="en-US" sz="2400" dirty="0">
                <a:solidFill>
                  <a:schemeClr val="tx1"/>
                </a:solidFill>
                <a:uFillTx/>
                <a:latin typeface="Arial" panose="020B0604020202020204" pitchFamily="34" charset="0"/>
                <a:ea typeface="微软雅黑" panose="020B0503020204020204" charset="-122"/>
              </a:rPr>
              <a:t>深度学习：</a:t>
            </a:r>
          </a:p>
        </p:txBody>
      </p:sp>
      <p:sp>
        <p:nvSpPr>
          <p:cNvPr id="22" name="文本框 21"/>
          <p:cNvSpPr txBox="1"/>
          <p:nvPr>
            <p:custDataLst>
              <p:tags r:id="rId9"/>
            </p:custDataLst>
          </p:nvPr>
        </p:nvSpPr>
        <p:spPr>
          <a:xfrm>
            <a:off x="4288446" y="4108665"/>
            <a:ext cx="1223645" cy="82994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提取</a:t>
            </a:r>
            <a:r>
              <a:rPr lang="zh-CN" altLang="en-US" sz="2400" dirty="0">
                <a:solidFill>
                  <a:srgbClr val="FF0000"/>
                </a:solidFill>
                <a:uFillTx/>
                <a:latin typeface="Arial" panose="020B0604020202020204" pitchFamily="34" charset="0"/>
                <a:ea typeface="微软雅黑" panose="020B0503020204020204" charset="-122"/>
              </a:rPr>
              <a:t>深层</a:t>
            </a:r>
            <a:r>
              <a:rPr lang="zh-CN" altLang="en-US" sz="2400" dirty="0">
                <a:solidFill>
                  <a:schemeClr val="tx1"/>
                </a:solidFill>
                <a:uFillTx/>
                <a:latin typeface="Arial" panose="020B0604020202020204" pitchFamily="34" charset="0"/>
                <a:ea typeface="微软雅黑" panose="020B0503020204020204" charset="-122"/>
              </a:rPr>
              <a:t>特征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卷积核函数</a:t>
            </a:r>
            <a:endParaRPr lang="en-US" altLang="zh-CN" dirty="0"/>
          </a:p>
        </p:txBody>
      </p:sp>
      <p:sp>
        <p:nvSpPr>
          <p:cNvPr id="10" name="文本框 9">
            <a:extLst>
              <a:ext uri="{FF2B5EF4-FFF2-40B4-BE49-F238E27FC236}">
                <a16:creationId xmlns:a16="http://schemas.microsoft.com/office/drawing/2014/main" id="{0224180D-D0C2-940B-EAD5-EDB341B30FCF}"/>
              </a:ext>
            </a:extLst>
          </p:cNvPr>
          <p:cNvSpPr txBox="1"/>
          <p:nvPr/>
        </p:nvSpPr>
        <p:spPr>
          <a:xfrm>
            <a:off x="825412" y="1909304"/>
            <a:ext cx="10478128" cy="3787575"/>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卷积核函数的作用</a:t>
            </a:r>
          </a:p>
          <a:p>
            <a:pPr marL="742950" lvl="1" indent="-285750" algn="l">
              <a:lnSpc>
                <a:spcPct val="150000"/>
              </a:lnSpc>
              <a:buFont typeface="+mj-lt"/>
              <a:buAutoNum type="arabicPeriod"/>
            </a:pPr>
            <a:r>
              <a:rPr lang="zh-CN" altLang="en-US" b="0" i="0" dirty="0">
                <a:solidFill>
                  <a:srgbClr val="374151"/>
                </a:solidFill>
                <a:effectLst/>
                <a:latin typeface="Söhne"/>
              </a:rPr>
              <a:t>卷积核函数是卷积神经网络中用于提取特征的关键组件之一。</a:t>
            </a:r>
          </a:p>
          <a:p>
            <a:pPr marL="742950" lvl="1" indent="-285750" algn="l">
              <a:lnSpc>
                <a:spcPct val="150000"/>
              </a:lnSpc>
              <a:buFont typeface="+mj-lt"/>
              <a:buAutoNum type="arabicPeriod"/>
            </a:pPr>
            <a:r>
              <a:rPr lang="zh-CN" altLang="en-US" b="0" i="0" dirty="0">
                <a:solidFill>
                  <a:srgbClr val="374151"/>
                </a:solidFill>
                <a:effectLst/>
                <a:latin typeface="Söhne"/>
              </a:rPr>
              <a:t>它可以在特征图上滑动，对不同的局部区域进行特征提取和组合。</a:t>
            </a:r>
          </a:p>
          <a:p>
            <a:pPr algn="l">
              <a:lnSpc>
                <a:spcPct val="150000"/>
              </a:lnSpc>
              <a:buFont typeface="+mj-lt"/>
              <a:buAutoNum type="arabicPeriod"/>
            </a:pPr>
            <a:r>
              <a:rPr lang="zh-CN" altLang="en-US" b="0" i="0" dirty="0">
                <a:solidFill>
                  <a:srgbClr val="374151"/>
                </a:solidFill>
                <a:effectLst/>
                <a:latin typeface="Söhne"/>
              </a:rPr>
              <a:t>卷积核函数的定义</a:t>
            </a:r>
          </a:p>
          <a:p>
            <a:pPr marL="742950" lvl="1" indent="-285750" algn="l">
              <a:lnSpc>
                <a:spcPct val="150000"/>
              </a:lnSpc>
              <a:buFont typeface="+mj-lt"/>
              <a:buAutoNum type="arabicPeriod"/>
            </a:pPr>
            <a:r>
              <a:rPr lang="zh-CN" altLang="en-US" b="0" i="0" dirty="0">
                <a:solidFill>
                  <a:srgbClr val="374151"/>
                </a:solidFill>
                <a:effectLst/>
                <a:latin typeface="Söhne"/>
              </a:rPr>
              <a:t>卷积核函数通常是一个方形矩阵，大小可以是任意的奇数，比如</a:t>
            </a:r>
            <a:r>
              <a:rPr lang="en-US" altLang="zh-CN" b="0" i="0" dirty="0">
                <a:solidFill>
                  <a:srgbClr val="374151"/>
                </a:solidFill>
                <a:effectLst/>
                <a:latin typeface="Söhne"/>
              </a:rPr>
              <a:t>3x3</a:t>
            </a:r>
            <a:r>
              <a:rPr lang="zh-CN" altLang="en-US" b="0" i="0" dirty="0">
                <a:solidFill>
                  <a:srgbClr val="374151"/>
                </a:solidFill>
                <a:effectLst/>
                <a:latin typeface="Söhne"/>
              </a:rPr>
              <a:t>、</a:t>
            </a:r>
            <a:r>
              <a:rPr lang="en-US" altLang="zh-CN" b="0" i="0" dirty="0">
                <a:solidFill>
                  <a:srgbClr val="374151"/>
                </a:solidFill>
                <a:effectLst/>
                <a:latin typeface="Söhne"/>
              </a:rPr>
              <a:t>5x5</a:t>
            </a:r>
            <a:r>
              <a:rPr lang="zh-CN" altLang="en-US" b="0" i="0" dirty="0">
                <a:solidFill>
                  <a:srgbClr val="374151"/>
                </a:solidFill>
                <a:effectLst/>
                <a:latin typeface="Söhne"/>
              </a:rPr>
              <a:t>等。</a:t>
            </a:r>
          </a:p>
          <a:p>
            <a:pPr marL="742950" lvl="1" indent="-285750" algn="l">
              <a:lnSpc>
                <a:spcPct val="150000"/>
              </a:lnSpc>
              <a:buFont typeface="+mj-lt"/>
              <a:buAutoNum type="arabicPeriod"/>
            </a:pPr>
            <a:r>
              <a:rPr lang="zh-CN" altLang="en-US" b="0" i="0" dirty="0">
                <a:solidFill>
                  <a:srgbClr val="374151"/>
                </a:solidFill>
                <a:effectLst/>
                <a:latin typeface="Söhne"/>
              </a:rPr>
              <a:t>卷积核函数中的每个元素都代表了一个特定的权重值，用于计算特征图上每个位置的输出值。</a:t>
            </a:r>
          </a:p>
          <a:p>
            <a:pPr algn="l">
              <a:lnSpc>
                <a:spcPct val="150000"/>
              </a:lnSpc>
              <a:buFont typeface="+mj-lt"/>
              <a:buAutoNum type="arabicPeriod"/>
            </a:pPr>
            <a:r>
              <a:rPr lang="zh-CN" altLang="en-US" b="0" i="0" dirty="0">
                <a:solidFill>
                  <a:srgbClr val="374151"/>
                </a:solidFill>
                <a:effectLst/>
                <a:latin typeface="Söhne"/>
              </a:rPr>
              <a:t>卷积核函数的类型</a:t>
            </a:r>
          </a:p>
          <a:p>
            <a:pPr marL="742950" lvl="1" indent="-285750" algn="l">
              <a:lnSpc>
                <a:spcPct val="150000"/>
              </a:lnSpc>
              <a:buFont typeface="+mj-lt"/>
              <a:buAutoNum type="arabicPeriod"/>
            </a:pPr>
            <a:r>
              <a:rPr lang="zh-CN" altLang="en-US" b="0" i="0" dirty="0">
                <a:solidFill>
                  <a:srgbClr val="374151"/>
                </a:solidFill>
                <a:effectLst/>
                <a:latin typeface="Söhne"/>
              </a:rPr>
              <a:t>常用的卷积核函数包括：边缘检测、模糊、锐化、浮雕等。</a:t>
            </a:r>
          </a:p>
          <a:p>
            <a:pPr marL="742950" lvl="1" indent="-285750" algn="l">
              <a:lnSpc>
                <a:spcPct val="150000"/>
              </a:lnSpc>
              <a:buFont typeface="+mj-lt"/>
              <a:buAutoNum type="arabicPeriod"/>
            </a:pPr>
            <a:r>
              <a:rPr lang="zh-CN" altLang="en-US" b="0" i="0" dirty="0">
                <a:solidFill>
                  <a:srgbClr val="374151"/>
                </a:solidFill>
                <a:effectLst/>
                <a:latin typeface="Söhne"/>
              </a:rPr>
              <a:t>卷积核函数的类型和参数设置会影响网络的特征提取能力和训练效果。</a:t>
            </a:r>
          </a:p>
        </p:txBody>
      </p:sp>
    </p:spTree>
    <p:extLst>
      <p:ext uri="{BB962C8B-B14F-4D97-AF65-F5344CB8AC3E}">
        <p14:creationId xmlns:p14="http://schemas.microsoft.com/office/powerpoint/2010/main" val="25107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卷积核函数</a:t>
            </a:r>
            <a:endParaRPr lang="en-US" altLang="zh-CN" dirty="0"/>
          </a:p>
        </p:txBody>
      </p:sp>
      <p:pic>
        <p:nvPicPr>
          <p:cNvPr id="3" name="图片 2">
            <a:extLst>
              <a:ext uri="{FF2B5EF4-FFF2-40B4-BE49-F238E27FC236}">
                <a16:creationId xmlns:a16="http://schemas.microsoft.com/office/drawing/2014/main" id="{793FD151-3BE9-61B1-1ECB-D8970280B7E7}"/>
              </a:ext>
            </a:extLst>
          </p:cNvPr>
          <p:cNvPicPr>
            <a:picLocks noChangeAspect="1"/>
          </p:cNvPicPr>
          <p:nvPr/>
        </p:nvPicPr>
        <p:blipFill>
          <a:blip r:embed="rId3"/>
          <a:stretch>
            <a:fillRect/>
          </a:stretch>
        </p:blipFill>
        <p:spPr>
          <a:xfrm>
            <a:off x="1122125" y="1672730"/>
            <a:ext cx="9714286" cy="4504762"/>
          </a:xfrm>
          <a:prstGeom prst="rect">
            <a:avLst/>
          </a:prstGeom>
        </p:spPr>
      </p:pic>
    </p:spTree>
    <p:extLst>
      <p:ext uri="{BB962C8B-B14F-4D97-AF65-F5344CB8AC3E}">
        <p14:creationId xmlns:p14="http://schemas.microsoft.com/office/powerpoint/2010/main" val="140900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卷积核函数</a:t>
            </a:r>
            <a:endParaRPr lang="en-US" altLang="zh-CN" dirty="0"/>
          </a:p>
        </p:txBody>
      </p:sp>
      <p:pic>
        <p:nvPicPr>
          <p:cNvPr id="3" name="图片 2">
            <a:extLst>
              <a:ext uri="{FF2B5EF4-FFF2-40B4-BE49-F238E27FC236}">
                <a16:creationId xmlns:a16="http://schemas.microsoft.com/office/drawing/2014/main" id="{F126B229-F4B1-C2A1-BA4D-C72A0FC80E53}"/>
              </a:ext>
            </a:extLst>
          </p:cNvPr>
          <p:cNvPicPr>
            <a:picLocks noChangeAspect="1"/>
          </p:cNvPicPr>
          <p:nvPr/>
        </p:nvPicPr>
        <p:blipFill>
          <a:blip r:embed="rId3"/>
          <a:stretch>
            <a:fillRect/>
          </a:stretch>
        </p:blipFill>
        <p:spPr>
          <a:xfrm>
            <a:off x="1288180" y="1677084"/>
            <a:ext cx="9323809" cy="4457143"/>
          </a:xfrm>
          <a:prstGeom prst="rect">
            <a:avLst/>
          </a:prstGeom>
        </p:spPr>
      </p:pic>
    </p:spTree>
    <p:extLst>
      <p:ext uri="{BB962C8B-B14F-4D97-AF65-F5344CB8AC3E}">
        <p14:creationId xmlns:p14="http://schemas.microsoft.com/office/powerpoint/2010/main" val="31403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卷积核函数</a:t>
            </a:r>
            <a:endParaRPr lang="en-US" altLang="zh-CN" dirty="0"/>
          </a:p>
        </p:txBody>
      </p:sp>
      <p:pic>
        <p:nvPicPr>
          <p:cNvPr id="3" name="图片 2">
            <a:extLst>
              <a:ext uri="{FF2B5EF4-FFF2-40B4-BE49-F238E27FC236}">
                <a16:creationId xmlns:a16="http://schemas.microsoft.com/office/drawing/2014/main" id="{7615A8D8-1F0C-013D-FE94-A0D3669F94C8}"/>
              </a:ext>
            </a:extLst>
          </p:cNvPr>
          <p:cNvPicPr>
            <a:picLocks noChangeAspect="1"/>
          </p:cNvPicPr>
          <p:nvPr/>
        </p:nvPicPr>
        <p:blipFill>
          <a:blip r:embed="rId3"/>
          <a:stretch>
            <a:fillRect/>
          </a:stretch>
        </p:blipFill>
        <p:spPr>
          <a:xfrm>
            <a:off x="1749881" y="1707082"/>
            <a:ext cx="8380952" cy="4533333"/>
          </a:xfrm>
          <a:prstGeom prst="rect">
            <a:avLst/>
          </a:prstGeom>
        </p:spPr>
      </p:pic>
    </p:spTree>
    <p:extLst>
      <p:ext uri="{BB962C8B-B14F-4D97-AF65-F5344CB8AC3E}">
        <p14:creationId xmlns:p14="http://schemas.microsoft.com/office/powerpoint/2010/main" val="187247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sz="2800" dirty="0">
                <a:solidFill>
                  <a:schemeClr val="tx1"/>
                </a:solidFill>
                <a:uFillTx/>
                <a:latin typeface="Arial" panose="020B0604020202020204" pitchFamily="34" charset="0"/>
                <a:ea typeface="微软雅黑" panose="020B0503020204020204" charset="-122"/>
              </a:rPr>
              <a:t>卷积核函数</a:t>
            </a:r>
            <a:endParaRPr lang="en-US" altLang="zh-CN" dirty="0"/>
          </a:p>
        </p:txBody>
      </p:sp>
      <p:pic>
        <p:nvPicPr>
          <p:cNvPr id="3" name="图片 2">
            <a:extLst>
              <a:ext uri="{FF2B5EF4-FFF2-40B4-BE49-F238E27FC236}">
                <a16:creationId xmlns:a16="http://schemas.microsoft.com/office/drawing/2014/main" id="{65EEEC71-CD13-00FB-02E4-A118C4BE1548}"/>
              </a:ext>
            </a:extLst>
          </p:cNvPr>
          <p:cNvPicPr>
            <a:picLocks noChangeAspect="1"/>
          </p:cNvPicPr>
          <p:nvPr/>
        </p:nvPicPr>
        <p:blipFill>
          <a:blip r:embed="rId3"/>
          <a:stretch>
            <a:fillRect/>
          </a:stretch>
        </p:blipFill>
        <p:spPr>
          <a:xfrm>
            <a:off x="1213620" y="1713882"/>
            <a:ext cx="9628571" cy="4714286"/>
          </a:xfrm>
          <a:prstGeom prst="rect">
            <a:avLst/>
          </a:prstGeom>
        </p:spPr>
      </p:pic>
    </p:spTree>
    <p:extLst>
      <p:ext uri="{BB962C8B-B14F-4D97-AF65-F5344CB8AC3E}">
        <p14:creationId xmlns:p14="http://schemas.microsoft.com/office/powerpoint/2010/main" val="3036688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激活函数</a:t>
            </a:r>
            <a:endParaRPr lang="en-US" altLang="zh-CN" dirty="0">
              <a:latin typeface="Arial" panose="020B0604020202020204" pitchFamily="34" charset="0"/>
            </a:endParaRPr>
          </a:p>
        </p:txBody>
      </p:sp>
      <p:sp>
        <p:nvSpPr>
          <p:cNvPr id="7" name="文本框 6">
            <a:extLst>
              <a:ext uri="{FF2B5EF4-FFF2-40B4-BE49-F238E27FC236}">
                <a16:creationId xmlns:a16="http://schemas.microsoft.com/office/drawing/2014/main" id="{67E57ED8-C1E6-0FF8-7D95-D8B1A82D9982}"/>
              </a:ext>
            </a:extLst>
          </p:cNvPr>
          <p:cNvSpPr txBox="1"/>
          <p:nvPr/>
        </p:nvSpPr>
        <p:spPr>
          <a:xfrm>
            <a:off x="948709" y="1948215"/>
            <a:ext cx="10294581" cy="4203074"/>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激活函数的作用</a:t>
            </a:r>
          </a:p>
          <a:p>
            <a:pPr marL="742950" lvl="1" indent="-285750" algn="l">
              <a:lnSpc>
                <a:spcPct val="150000"/>
              </a:lnSpc>
              <a:buFont typeface="+mj-lt"/>
              <a:buAutoNum type="arabicPeriod"/>
            </a:pPr>
            <a:r>
              <a:rPr lang="zh-CN" altLang="en-US" b="0" i="0" dirty="0">
                <a:solidFill>
                  <a:srgbClr val="374151"/>
                </a:solidFill>
                <a:effectLst/>
                <a:latin typeface="Söhne"/>
              </a:rPr>
              <a:t>激活函数是神经网络中用于引入非线性变换的函数。</a:t>
            </a:r>
          </a:p>
          <a:p>
            <a:pPr marL="742950" lvl="1" indent="-285750" algn="l">
              <a:lnSpc>
                <a:spcPct val="150000"/>
              </a:lnSpc>
              <a:buFont typeface="+mj-lt"/>
              <a:buAutoNum type="arabicPeriod"/>
            </a:pPr>
            <a:r>
              <a:rPr lang="zh-CN" altLang="en-US" b="0" i="0" dirty="0">
                <a:solidFill>
                  <a:srgbClr val="374151"/>
                </a:solidFill>
                <a:effectLst/>
                <a:latin typeface="Söhne"/>
              </a:rPr>
              <a:t>它可以帮助神经网络学习更加复杂的函数映射关系，提高模型的拟合能力和表达能力。</a:t>
            </a:r>
          </a:p>
          <a:p>
            <a:pPr algn="l">
              <a:lnSpc>
                <a:spcPct val="150000"/>
              </a:lnSpc>
              <a:buFont typeface="+mj-lt"/>
              <a:buAutoNum type="arabicPeriod"/>
            </a:pPr>
            <a:r>
              <a:rPr lang="zh-CN" altLang="en-US" b="0" i="0" dirty="0">
                <a:solidFill>
                  <a:srgbClr val="374151"/>
                </a:solidFill>
                <a:effectLst/>
                <a:latin typeface="Söhne"/>
              </a:rPr>
              <a:t>常见的激活函数</a:t>
            </a:r>
          </a:p>
          <a:p>
            <a:pPr marL="742950" lvl="1" indent="-285750" algn="l">
              <a:lnSpc>
                <a:spcPct val="150000"/>
              </a:lnSpc>
              <a:buFont typeface="+mj-lt"/>
              <a:buAutoNum type="arabicPeriod"/>
            </a:pPr>
            <a:r>
              <a:rPr lang="zh-CN" altLang="en-US" b="0" i="0" dirty="0">
                <a:solidFill>
                  <a:srgbClr val="374151"/>
                </a:solidFill>
                <a:effectLst/>
                <a:latin typeface="Söhne"/>
              </a:rPr>
              <a:t>常用的激活函数包括：</a:t>
            </a:r>
            <a:r>
              <a:rPr lang="en-US" altLang="zh-CN" b="0" i="0" dirty="0">
                <a:solidFill>
                  <a:srgbClr val="374151"/>
                </a:solidFill>
                <a:effectLst/>
                <a:latin typeface="Söhne"/>
              </a:rPr>
              <a:t>sigmoid</a:t>
            </a:r>
            <a:r>
              <a:rPr lang="zh-CN" altLang="en-US" b="0" i="0" dirty="0">
                <a:solidFill>
                  <a:srgbClr val="374151"/>
                </a:solidFill>
                <a:effectLst/>
                <a:latin typeface="Söhne"/>
              </a:rPr>
              <a:t>函数、</a:t>
            </a:r>
            <a:r>
              <a:rPr lang="en-US" altLang="zh-CN" b="0" i="0" dirty="0" err="1">
                <a:solidFill>
                  <a:srgbClr val="374151"/>
                </a:solidFill>
                <a:effectLst/>
                <a:latin typeface="Söhne"/>
              </a:rPr>
              <a:t>ReLU</a:t>
            </a:r>
            <a:r>
              <a:rPr lang="zh-CN" altLang="en-US" b="0" i="0" dirty="0">
                <a:solidFill>
                  <a:srgbClr val="374151"/>
                </a:solidFill>
                <a:effectLst/>
                <a:latin typeface="Söhne"/>
              </a:rPr>
              <a:t>函数、</a:t>
            </a:r>
            <a:r>
              <a:rPr lang="en-US" altLang="zh-CN" b="0" i="0" dirty="0">
                <a:solidFill>
                  <a:srgbClr val="374151"/>
                </a:solidFill>
                <a:effectLst/>
                <a:latin typeface="Söhne"/>
              </a:rPr>
              <a:t>Leaky </a:t>
            </a:r>
            <a:r>
              <a:rPr lang="en-US" altLang="zh-CN" b="0" i="0" dirty="0" err="1">
                <a:solidFill>
                  <a:srgbClr val="374151"/>
                </a:solidFill>
                <a:effectLst/>
                <a:latin typeface="Söhne"/>
              </a:rPr>
              <a:t>ReLU</a:t>
            </a:r>
            <a:r>
              <a:rPr lang="zh-CN" altLang="en-US" b="0" i="0" dirty="0">
                <a:solidFill>
                  <a:srgbClr val="374151"/>
                </a:solidFill>
                <a:effectLst/>
                <a:latin typeface="Söhne"/>
              </a:rPr>
              <a:t>函数、</a:t>
            </a:r>
            <a:r>
              <a:rPr lang="en-US" altLang="zh-CN" b="0" i="0" dirty="0">
                <a:solidFill>
                  <a:srgbClr val="374151"/>
                </a:solidFill>
                <a:effectLst/>
                <a:latin typeface="Söhne"/>
              </a:rPr>
              <a:t>tanh</a:t>
            </a:r>
            <a:r>
              <a:rPr lang="zh-CN" altLang="en-US" b="0" i="0" dirty="0">
                <a:solidFill>
                  <a:srgbClr val="374151"/>
                </a:solidFill>
                <a:effectLst/>
                <a:latin typeface="Söhne"/>
              </a:rPr>
              <a:t>函数等。</a:t>
            </a:r>
          </a:p>
          <a:p>
            <a:pPr marL="742950" lvl="1" indent="-285750" algn="l">
              <a:lnSpc>
                <a:spcPct val="150000"/>
              </a:lnSpc>
              <a:buFont typeface="+mj-lt"/>
              <a:buAutoNum type="arabicPeriod"/>
            </a:pPr>
            <a:r>
              <a:rPr lang="zh-CN" altLang="en-US" b="0" i="0" dirty="0">
                <a:solidFill>
                  <a:srgbClr val="374151"/>
                </a:solidFill>
                <a:effectLst/>
                <a:latin typeface="Söhne"/>
              </a:rPr>
              <a:t>每个激活函数都有不同的特点和应用场景，需要根据具体情况进行选择和调整。</a:t>
            </a:r>
          </a:p>
          <a:p>
            <a:pPr algn="l">
              <a:lnSpc>
                <a:spcPct val="150000"/>
              </a:lnSpc>
              <a:buFont typeface="+mj-lt"/>
              <a:buAutoNum type="arabicPeriod"/>
            </a:pPr>
            <a:r>
              <a:rPr lang="zh-CN" altLang="en-US" b="0" i="0" dirty="0">
                <a:solidFill>
                  <a:srgbClr val="374151"/>
                </a:solidFill>
                <a:effectLst/>
                <a:latin typeface="Söhne"/>
              </a:rPr>
              <a:t>激活函数的优缺点</a:t>
            </a:r>
          </a:p>
          <a:p>
            <a:pPr marL="742950" lvl="1" indent="-285750" algn="l">
              <a:lnSpc>
                <a:spcPct val="150000"/>
              </a:lnSpc>
              <a:buFont typeface="+mj-lt"/>
              <a:buAutoNum type="arabicPeriod"/>
            </a:pPr>
            <a:r>
              <a:rPr lang="zh-CN" altLang="en-US" b="0" i="0" dirty="0">
                <a:solidFill>
                  <a:srgbClr val="374151"/>
                </a:solidFill>
                <a:effectLst/>
                <a:latin typeface="Söhne"/>
              </a:rPr>
              <a:t>不同的激活函数具有不同的优缺点，需要根据具体情况进行选择和调整。</a:t>
            </a:r>
          </a:p>
          <a:p>
            <a:pPr marL="742950" lvl="1" indent="-285750" algn="l">
              <a:lnSpc>
                <a:spcPct val="150000"/>
              </a:lnSpc>
              <a:buFont typeface="+mj-lt"/>
              <a:buAutoNum type="arabicPeriod"/>
            </a:pPr>
            <a:r>
              <a:rPr lang="zh-CN" altLang="en-US" b="0" i="0" dirty="0">
                <a:solidFill>
                  <a:srgbClr val="374151"/>
                </a:solidFill>
                <a:effectLst/>
                <a:latin typeface="Söhne"/>
              </a:rPr>
              <a:t>例如，</a:t>
            </a:r>
            <a:r>
              <a:rPr lang="en-US" altLang="zh-CN" b="0" i="0" dirty="0">
                <a:solidFill>
                  <a:srgbClr val="374151"/>
                </a:solidFill>
                <a:effectLst/>
                <a:latin typeface="Söhne"/>
              </a:rPr>
              <a:t>sigmoid</a:t>
            </a:r>
            <a:r>
              <a:rPr lang="zh-CN" altLang="en-US" b="0" i="0" dirty="0">
                <a:solidFill>
                  <a:srgbClr val="374151"/>
                </a:solidFill>
                <a:effectLst/>
                <a:latin typeface="Söhne"/>
              </a:rPr>
              <a:t>函数具有光滑的导数和良好的数学性质，但容易发生梯度消失的问题，而</a:t>
            </a:r>
            <a:r>
              <a:rPr lang="en-US" altLang="zh-CN" b="0" i="0" dirty="0" err="1">
                <a:solidFill>
                  <a:srgbClr val="374151"/>
                </a:solidFill>
                <a:effectLst/>
                <a:latin typeface="Söhne"/>
              </a:rPr>
              <a:t>ReLU</a:t>
            </a:r>
            <a:r>
              <a:rPr lang="zh-CN" altLang="en-US" b="0" i="0" dirty="0">
                <a:solidFill>
                  <a:srgbClr val="374151"/>
                </a:solidFill>
                <a:effectLst/>
                <a:latin typeface="Söhne"/>
              </a:rPr>
              <a:t>函数则不容易出现梯度消失的问题，但在一定条件下可能会出现“神经元死亡”的问题。</a:t>
            </a:r>
          </a:p>
        </p:txBody>
      </p:sp>
    </p:spTree>
    <p:extLst>
      <p:ext uri="{BB962C8B-B14F-4D97-AF65-F5344CB8AC3E}">
        <p14:creationId xmlns:p14="http://schemas.microsoft.com/office/powerpoint/2010/main" val="25206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激活函数</a:t>
            </a:r>
            <a:r>
              <a:rPr lang="en-US" altLang="zh-CN" dirty="0">
                <a:latin typeface="Arial" panose="020B0604020202020204" pitchFamily="34" charset="0"/>
              </a:rPr>
              <a:t>-</a:t>
            </a:r>
            <a:r>
              <a:rPr lang="en-US" altLang="zh-CN" b="0" i="0" dirty="0">
                <a:solidFill>
                  <a:srgbClr val="374151"/>
                </a:solidFill>
                <a:effectLst/>
                <a:latin typeface="Söhne"/>
              </a:rPr>
              <a:t> </a:t>
            </a:r>
            <a:r>
              <a:rPr lang="en-US" altLang="zh-CN" dirty="0">
                <a:latin typeface="Arial" panose="020B0604020202020204" pitchFamily="34" charset="0"/>
              </a:rPr>
              <a:t>sigmoid</a:t>
            </a:r>
            <a:r>
              <a:rPr lang="zh-CN" altLang="en-US" dirty="0">
                <a:latin typeface="Arial" panose="020B0604020202020204" pitchFamily="34" charset="0"/>
              </a:rPr>
              <a:t>函数</a:t>
            </a:r>
            <a:endParaRPr lang="en-US" altLang="zh-CN" dirty="0">
              <a:latin typeface="Arial" panose="020B0604020202020204" pitchFamily="34" charset="0"/>
            </a:endParaRPr>
          </a:p>
        </p:txBody>
      </p:sp>
      <p:pic>
        <p:nvPicPr>
          <p:cNvPr id="3" name="图片 2">
            <a:extLst>
              <a:ext uri="{FF2B5EF4-FFF2-40B4-BE49-F238E27FC236}">
                <a16:creationId xmlns:a16="http://schemas.microsoft.com/office/drawing/2014/main" id="{0E336F94-9BE2-3317-EA85-D06E468A9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549" y="1809958"/>
            <a:ext cx="4853333" cy="3238083"/>
          </a:xfrm>
          <a:prstGeom prst="rect">
            <a:avLst/>
          </a:prstGeom>
        </p:spPr>
      </p:pic>
      <p:pic>
        <p:nvPicPr>
          <p:cNvPr id="6" name="图片 5">
            <a:extLst>
              <a:ext uri="{FF2B5EF4-FFF2-40B4-BE49-F238E27FC236}">
                <a16:creationId xmlns:a16="http://schemas.microsoft.com/office/drawing/2014/main" id="{7AFC7CE8-586E-D5CF-C993-BE457F629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05" y="1729732"/>
            <a:ext cx="5258172" cy="3238083"/>
          </a:xfrm>
          <a:prstGeom prst="rect">
            <a:avLst/>
          </a:prstGeom>
        </p:spPr>
      </p:pic>
      <p:sp>
        <p:nvSpPr>
          <p:cNvPr id="9" name="文本框 8">
            <a:extLst>
              <a:ext uri="{FF2B5EF4-FFF2-40B4-BE49-F238E27FC236}">
                <a16:creationId xmlns:a16="http://schemas.microsoft.com/office/drawing/2014/main" id="{39E7A570-5464-93E7-2C05-830360AF666D}"/>
              </a:ext>
            </a:extLst>
          </p:cNvPr>
          <p:cNvSpPr txBox="1"/>
          <p:nvPr/>
        </p:nvSpPr>
        <p:spPr>
          <a:xfrm>
            <a:off x="1070044" y="5309425"/>
            <a:ext cx="9713919" cy="1294585"/>
          </a:xfrm>
          <a:prstGeom prst="rect">
            <a:avLst/>
          </a:prstGeom>
          <a:noFill/>
        </p:spPr>
        <p:txBody>
          <a:bodyPr wrap="square">
            <a:spAutoFit/>
          </a:bodyPr>
          <a:lstStyle/>
          <a:p>
            <a:pPr lvl="1">
              <a:lnSpc>
                <a:spcPct val="150000"/>
              </a:lnSpc>
            </a:pPr>
            <a:r>
              <a:rPr lang="zh-CN" altLang="en-US" dirty="0">
                <a:solidFill>
                  <a:srgbClr val="374151"/>
                </a:solidFill>
                <a:latin typeface="Söhne"/>
              </a:rPr>
              <a:t>函数值 </a:t>
            </a:r>
            <a:r>
              <a:rPr lang="en-US" altLang="zh-CN" dirty="0">
                <a:solidFill>
                  <a:srgbClr val="374151"/>
                </a:solidFill>
                <a:latin typeface="Söhne"/>
              </a:rPr>
              <a:t>S(x) </a:t>
            </a:r>
            <a:r>
              <a:rPr lang="zh-CN" altLang="en-US" dirty="0">
                <a:solidFill>
                  <a:srgbClr val="374151"/>
                </a:solidFill>
                <a:latin typeface="Söhne"/>
              </a:rPr>
              <a:t>的值域为 </a:t>
            </a:r>
            <a:r>
              <a:rPr lang="en-US" altLang="zh-CN" dirty="0">
                <a:solidFill>
                  <a:srgbClr val="374151"/>
                </a:solidFill>
                <a:latin typeface="Söhne"/>
              </a:rPr>
              <a:t>(0, 1)</a:t>
            </a:r>
            <a:r>
              <a:rPr lang="zh-CN" altLang="en-US" dirty="0">
                <a:solidFill>
                  <a:srgbClr val="374151"/>
                </a:solidFill>
                <a:latin typeface="Söhne"/>
              </a:rPr>
              <a:t>，常用于二分类问题，函数平滑，易于求导。但是作为激活函数，其计算量大，反向传播求误差梯度时，求导有除法，容易出现梯度消失的情况，在输入接近于正无穷或负无穷时，梯度趋近于 </a:t>
            </a:r>
            <a:r>
              <a:rPr lang="en-US" altLang="zh-CN" dirty="0">
                <a:solidFill>
                  <a:srgbClr val="374151"/>
                </a:solidFill>
                <a:latin typeface="Söhne"/>
              </a:rPr>
              <a:t>0</a:t>
            </a:r>
            <a:r>
              <a:rPr lang="zh-CN" altLang="en-US" dirty="0">
                <a:solidFill>
                  <a:srgbClr val="374151"/>
                </a:solidFill>
                <a:latin typeface="Söhne"/>
              </a:rPr>
              <a:t>，发生梯度弥散。</a:t>
            </a:r>
          </a:p>
        </p:txBody>
      </p:sp>
    </p:spTree>
    <p:extLst>
      <p:ext uri="{BB962C8B-B14F-4D97-AF65-F5344CB8AC3E}">
        <p14:creationId xmlns:p14="http://schemas.microsoft.com/office/powerpoint/2010/main" val="2984348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激活函数</a:t>
            </a:r>
            <a:r>
              <a:rPr lang="en-US" altLang="zh-CN" dirty="0">
                <a:latin typeface="Arial" panose="020B0604020202020204" pitchFamily="34" charset="0"/>
              </a:rPr>
              <a:t>-tanh</a:t>
            </a:r>
            <a:r>
              <a:rPr lang="zh-CN" altLang="en-US" dirty="0">
                <a:latin typeface="Arial" panose="020B0604020202020204" pitchFamily="34" charset="0"/>
              </a:rPr>
              <a:t>函数</a:t>
            </a:r>
            <a:endParaRPr lang="en-US" altLang="zh-CN" dirty="0">
              <a:latin typeface="Arial" panose="020B0604020202020204" pitchFamily="34" charset="0"/>
            </a:endParaRPr>
          </a:p>
        </p:txBody>
      </p:sp>
      <p:pic>
        <p:nvPicPr>
          <p:cNvPr id="6" name="图片 5">
            <a:extLst>
              <a:ext uri="{FF2B5EF4-FFF2-40B4-BE49-F238E27FC236}">
                <a16:creationId xmlns:a16="http://schemas.microsoft.com/office/drawing/2014/main" id="{37ECFB02-D9C0-15D5-E503-2FF43CD0C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4198" y="1467575"/>
            <a:ext cx="4492763" cy="2484787"/>
          </a:xfrm>
          <a:prstGeom prst="rect">
            <a:avLst/>
          </a:prstGeom>
        </p:spPr>
      </p:pic>
      <p:pic>
        <p:nvPicPr>
          <p:cNvPr id="11" name="图片 10">
            <a:extLst>
              <a:ext uri="{FF2B5EF4-FFF2-40B4-BE49-F238E27FC236}">
                <a16:creationId xmlns:a16="http://schemas.microsoft.com/office/drawing/2014/main" id="{9AA71C2D-F6B2-0A45-0316-01E2FFF16881}"/>
              </a:ext>
            </a:extLst>
          </p:cNvPr>
          <p:cNvPicPr>
            <a:picLocks noChangeAspect="1"/>
          </p:cNvPicPr>
          <p:nvPr/>
        </p:nvPicPr>
        <p:blipFill>
          <a:blip r:embed="rId4"/>
          <a:stretch>
            <a:fillRect/>
          </a:stretch>
        </p:blipFill>
        <p:spPr>
          <a:xfrm>
            <a:off x="1122508" y="1833501"/>
            <a:ext cx="3828871" cy="1413462"/>
          </a:xfrm>
          <a:prstGeom prst="rect">
            <a:avLst/>
          </a:prstGeom>
        </p:spPr>
      </p:pic>
      <p:sp>
        <p:nvSpPr>
          <p:cNvPr id="13" name="文本框 12">
            <a:extLst>
              <a:ext uri="{FF2B5EF4-FFF2-40B4-BE49-F238E27FC236}">
                <a16:creationId xmlns:a16="http://schemas.microsoft.com/office/drawing/2014/main" id="{58FF546D-96FE-01E4-A1B3-52AC1D93B06F}"/>
              </a:ext>
            </a:extLst>
          </p:cNvPr>
          <p:cNvSpPr txBox="1"/>
          <p:nvPr/>
        </p:nvSpPr>
        <p:spPr>
          <a:xfrm>
            <a:off x="700793" y="4411176"/>
            <a:ext cx="10546810" cy="2446824"/>
          </a:xfrm>
          <a:prstGeom prst="rect">
            <a:avLst/>
          </a:prstGeom>
          <a:noFill/>
        </p:spPr>
        <p:txBody>
          <a:bodyPr wrap="square">
            <a:spAutoFit/>
          </a:bodyPr>
          <a:lstStyle/>
          <a:p>
            <a:pPr marL="742950" lvl="1" indent="-285750">
              <a:lnSpc>
                <a:spcPct val="150000"/>
              </a:lnSpc>
              <a:buFont typeface="+mj-lt"/>
              <a:buAutoNum type="arabicPeriod"/>
            </a:pPr>
            <a:r>
              <a:rPr lang="en-US" altLang="zh-CN" dirty="0">
                <a:solidFill>
                  <a:srgbClr val="374151"/>
                </a:solidFill>
                <a:latin typeface="Söhne"/>
              </a:rPr>
              <a:t>tanh</a:t>
            </a:r>
            <a:r>
              <a:rPr lang="zh-CN" altLang="en-US" dirty="0">
                <a:solidFill>
                  <a:srgbClr val="374151"/>
                </a:solidFill>
                <a:latin typeface="Söhne"/>
              </a:rPr>
              <a:t>函数图像和</a:t>
            </a:r>
            <a:r>
              <a:rPr lang="en-US" altLang="zh-CN" dirty="0">
                <a:solidFill>
                  <a:srgbClr val="374151"/>
                </a:solidFill>
                <a:latin typeface="Söhne"/>
              </a:rPr>
              <a:t>sigmoid</a:t>
            </a:r>
            <a:r>
              <a:rPr lang="zh-CN" altLang="en-US" dirty="0">
                <a:solidFill>
                  <a:srgbClr val="374151"/>
                </a:solidFill>
                <a:latin typeface="Söhne"/>
              </a:rPr>
              <a:t>函数非常像，其实就是直接在竖直方向拉伸两倍，然后在y轴向下平移了1个单位，使得函数的中心回到了0，然后在水平方向上拉伸两倍。tanh(x)=2sigmoid(2</a:t>
            </a:r>
            <a:r>
              <a:rPr lang="en-US" altLang="zh-CN" dirty="0">
                <a:solidFill>
                  <a:srgbClr val="374151"/>
                </a:solidFill>
                <a:latin typeface="Söhne"/>
              </a:rPr>
              <a:t>x</a:t>
            </a:r>
            <a:r>
              <a:rPr lang="zh-CN" altLang="en-US" dirty="0">
                <a:solidFill>
                  <a:srgbClr val="374151"/>
                </a:solidFill>
                <a:latin typeface="Söhne"/>
              </a:rPr>
              <a:t>)−1t。解决了sigmoid函数收敛变慢的问题，相对于sigmoid提高了收敛速度。</a:t>
            </a:r>
            <a:endParaRPr lang="en-US" altLang="zh-CN" dirty="0">
              <a:solidFill>
                <a:srgbClr val="374151"/>
              </a:solidFill>
              <a:latin typeface="Söhne"/>
            </a:endParaRPr>
          </a:p>
          <a:p>
            <a:pPr marL="742950" lvl="1" indent="-285750">
              <a:lnSpc>
                <a:spcPct val="150000"/>
              </a:lnSpc>
              <a:buFont typeface="+mj-lt"/>
              <a:buAutoNum type="arabicPeriod"/>
            </a:pPr>
            <a:r>
              <a:rPr lang="zh-CN" altLang="en-US" dirty="0">
                <a:solidFill>
                  <a:srgbClr val="374151"/>
                </a:solidFill>
                <a:latin typeface="Söhne"/>
              </a:rPr>
              <a:t>其他特点都是类似的，根据函数值求导数值简单，但是指数的计算复杂。梯度消失的特点依旧保留，因为两边的饱和性使得梯度消失，进而难以训练。</a:t>
            </a:r>
          </a:p>
          <a:p>
            <a:endParaRPr lang="zh-CN" altLang="en-US" dirty="0"/>
          </a:p>
        </p:txBody>
      </p:sp>
    </p:spTree>
    <p:extLst>
      <p:ext uri="{BB962C8B-B14F-4D97-AF65-F5344CB8AC3E}">
        <p14:creationId xmlns:p14="http://schemas.microsoft.com/office/powerpoint/2010/main" val="1556805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激活函数</a:t>
            </a:r>
            <a:r>
              <a:rPr lang="en-US" altLang="zh-CN" dirty="0">
                <a:latin typeface="Arial" panose="020B0604020202020204" pitchFamily="34" charset="0"/>
              </a:rPr>
              <a:t>-</a:t>
            </a:r>
            <a:r>
              <a:rPr lang="en-US" altLang="zh-CN" b="0" i="0" dirty="0">
                <a:solidFill>
                  <a:srgbClr val="374151"/>
                </a:solidFill>
                <a:effectLst/>
                <a:latin typeface="Söhne"/>
              </a:rPr>
              <a:t> </a:t>
            </a:r>
            <a:r>
              <a:rPr lang="en-US" altLang="zh-CN" dirty="0" err="1">
                <a:latin typeface="Arial" panose="020B0604020202020204" pitchFamily="34" charset="0"/>
              </a:rPr>
              <a:t>ReLU</a:t>
            </a:r>
            <a:r>
              <a:rPr lang="zh-CN" altLang="en-US" dirty="0">
                <a:latin typeface="Arial" panose="020B0604020202020204" pitchFamily="34" charset="0"/>
              </a:rPr>
              <a:t>函数</a:t>
            </a:r>
            <a:endParaRPr lang="en-US" altLang="zh-CN" dirty="0">
              <a:latin typeface="Arial" panose="020B0604020202020204" pitchFamily="34" charset="0"/>
            </a:endParaRPr>
          </a:p>
        </p:txBody>
      </p:sp>
      <p:sp>
        <p:nvSpPr>
          <p:cNvPr id="3" name="文本框 2">
            <a:extLst>
              <a:ext uri="{FF2B5EF4-FFF2-40B4-BE49-F238E27FC236}">
                <a16:creationId xmlns:a16="http://schemas.microsoft.com/office/drawing/2014/main" id="{C2313553-C735-46DC-4A94-0C7CFCDA56BE}"/>
              </a:ext>
            </a:extLst>
          </p:cNvPr>
          <p:cNvSpPr txBox="1"/>
          <p:nvPr/>
        </p:nvSpPr>
        <p:spPr>
          <a:xfrm>
            <a:off x="1786559" y="1481872"/>
            <a:ext cx="3577346" cy="400110"/>
          </a:xfrm>
          <a:prstGeom prst="rect">
            <a:avLst/>
          </a:prstGeom>
          <a:noFill/>
        </p:spPr>
        <p:txBody>
          <a:bodyPr wrap="square">
            <a:spAutoFit/>
          </a:bodyPr>
          <a:lstStyle/>
          <a:p>
            <a:r>
              <a:rPr lang="en-US" altLang="zh-CN" sz="2000" b="0" i="0" dirty="0">
                <a:solidFill>
                  <a:srgbClr val="4D4D4D"/>
                </a:solidFill>
                <a:effectLst/>
                <a:latin typeface="KaTeX_Main"/>
              </a:rPr>
              <a:t>f(x)=max(0,x)</a:t>
            </a:r>
            <a:endParaRPr lang="zh-CN" altLang="en-US" sz="2000" dirty="0"/>
          </a:p>
        </p:txBody>
      </p:sp>
      <p:pic>
        <p:nvPicPr>
          <p:cNvPr id="6" name="图片 5">
            <a:extLst>
              <a:ext uri="{FF2B5EF4-FFF2-40B4-BE49-F238E27FC236}">
                <a16:creationId xmlns:a16="http://schemas.microsoft.com/office/drawing/2014/main" id="{80FC214D-3BF1-E087-AD1C-4F6A47D00A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4866" y="1025065"/>
            <a:ext cx="3024412" cy="1713833"/>
          </a:xfrm>
          <a:prstGeom prst="rect">
            <a:avLst/>
          </a:prstGeom>
        </p:spPr>
      </p:pic>
      <p:sp>
        <p:nvSpPr>
          <p:cNvPr id="9" name="文本框 8">
            <a:extLst>
              <a:ext uri="{FF2B5EF4-FFF2-40B4-BE49-F238E27FC236}">
                <a16:creationId xmlns:a16="http://schemas.microsoft.com/office/drawing/2014/main" id="{7C38DAEE-6BAF-015D-AFC3-A8929FD2E5B0}"/>
              </a:ext>
            </a:extLst>
          </p:cNvPr>
          <p:cNvSpPr txBox="1"/>
          <p:nvPr/>
        </p:nvSpPr>
        <p:spPr>
          <a:xfrm>
            <a:off x="282825" y="2654926"/>
            <a:ext cx="10773492" cy="4203074"/>
          </a:xfrm>
          <a:prstGeom prst="rect">
            <a:avLst/>
          </a:prstGeom>
          <a:noFill/>
        </p:spPr>
        <p:txBody>
          <a:bodyPr wrap="square">
            <a:spAutoFit/>
          </a:bodyPr>
          <a:lstStyle/>
          <a:p>
            <a:pPr>
              <a:lnSpc>
                <a:spcPct val="150000"/>
              </a:lnSpc>
            </a:pPr>
            <a:r>
              <a:rPr lang="zh-CN" altLang="en-US" dirty="0">
                <a:solidFill>
                  <a:srgbClr val="374151"/>
                </a:solidFill>
                <a:latin typeface="Söhne"/>
              </a:rPr>
              <a:t>相比于传统的神经网络激活函数，诸如逻辑函数（Logistic sigmoid）和tanh等双曲函数，ReLU函数有着以下几方面的优势：</a:t>
            </a:r>
            <a:endParaRPr lang="en-US" altLang="zh-CN" dirty="0">
              <a:solidFill>
                <a:srgbClr val="374151"/>
              </a:solidFill>
              <a:latin typeface="Söhne"/>
            </a:endParaRPr>
          </a:p>
          <a:p>
            <a:pPr marL="342900" indent="-342900">
              <a:lnSpc>
                <a:spcPct val="150000"/>
              </a:lnSpc>
              <a:buFont typeface="+mj-lt"/>
              <a:buAutoNum type="arabicPeriod"/>
            </a:pPr>
            <a:r>
              <a:rPr lang="zh-CN" altLang="en-US" dirty="0">
                <a:solidFill>
                  <a:srgbClr val="374151"/>
                </a:solidFill>
                <a:latin typeface="Söhne"/>
              </a:rPr>
              <a:t>仿生物学原理：相关大脑方面的研究表明生物神经元的讯息编码通常是比较分散及稀疏的。通常情况下，大脑中在同一时间大概只有1%-4%的神经元处于活跃状态。使用线性修正以及正规化;（regularization）可以对机器神经网络中神经元的活跃度（即输出为正值）进行调试；相比之下，逻辑函数在输入为0时达到 0.5，即已经是半饱和的稳定状态，不够符合实际生物学对模拟神经网络的期望。不过需要指出的是，一般情况下，在一个使用ReLU的神经网络中大概有50%的神经元处于激活态。</a:t>
            </a:r>
            <a:endParaRPr lang="en-US" altLang="zh-CN" dirty="0">
              <a:solidFill>
                <a:srgbClr val="374151"/>
              </a:solidFill>
              <a:latin typeface="Söhne"/>
            </a:endParaRPr>
          </a:p>
          <a:p>
            <a:pPr marL="342900" indent="-342900">
              <a:lnSpc>
                <a:spcPct val="150000"/>
              </a:lnSpc>
              <a:buFont typeface="+mj-lt"/>
              <a:buAutoNum type="arabicPeriod"/>
            </a:pPr>
            <a:r>
              <a:rPr lang="zh-CN" altLang="en-US" dirty="0">
                <a:solidFill>
                  <a:srgbClr val="374151"/>
                </a:solidFill>
                <a:latin typeface="Söhne"/>
              </a:rPr>
              <a:t>更加有效率的梯度下降以及反向传播：避免了梯度爆炸和梯度消失问题;</a:t>
            </a:r>
            <a:endParaRPr lang="en-US" altLang="zh-CN" dirty="0">
              <a:solidFill>
                <a:srgbClr val="374151"/>
              </a:solidFill>
              <a:latin typeface="Söhne"/>
            </a:endParaRPr>
          </a:p>
          <a:p>
            <a:pPr marL="342900" indent="-342900">
              <a:lnSpc>
                <a:spcPct val="150000"/>
              </a:lnSpc>
              <a:buFont typeface="+mj-lt"/>
              <a:buAutoNum type="arabicPeriod"/>
            </a:pPr>
            <a:r>
              <a:rPr lang="zh-CN" altLang="en-US" dirty="0">
                <a:solidFill>
                  <a:srgbClr val="374151"/>
                </a:solidFill>
                <a:latin typeface="Söhne"/>
              </a:rPr>
              <a:t>简化计算过程：没有了其他复杂激活函数中诸如指数函数的影响；同时活跃度的分散性使得神经网络整体计算成本下降</a:t>
            </a:r>
          </a:p>
        </p:txBody>
      </p:sp>
    </p:spTree>
    <p:extLst>
      <p:ext uri="{BB962C8B-B14F-4D97-AF65-F5344CB8AC3E}">
        <p14:creationId xmlns:p14="http://schemas.microsoft.com/office/powerpoint/2010/main" val="366566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池化函数</a:t>
            </a:r>
            <a:endParaRPr lang="en-US" altLang="zh-CN" dirty="0">
              <a:latin typeface="Arial" panose="020B0604020202020204" pitchFamily="34" charset="0"/>
            </a:endParaRPr>
          </a:p>
        </p:txBody>
      </p:sp>
      <p:sp>
        <p:nvSpPr>
          <p:cNvPr id="3" name="文本框 2">
            <a:extLst>
              <a:ext uri="{FF2B5EF4-FFF2-40B4-BE49-F238E27FC236}">
                <a16:creationId xmlns:a16="http://schemas.microsoft.com/office/drawing/2014/main" id="{4A0A591B-CDA0-7C9E-0DFF-20656027A136}"/>
              </a:ext>
            </a:extLst>
          </p:cNvPr>
          <p:cNvSpPr txBox="1"/>
          <p:nvPr/>
        </p:nvSpPr>
        <p:spPr>
          <a:xfrm>
            <a:off x="1202603" y="1647509"/>
            <a:ext cx="9786794" cy="4618572"/>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池化函数的作用</a:t>
            </a:r>
          </a:p>
          <a:p>
            <a:pPr marL="742950" lvl="1" indent="-285750" algn="l">
              <a:lnSpc>
                <a:spcPct val="150000"/>
              </a:lnSpc>
              <a:buFont typeface="+mj-lt"/>
              <a:buAutoNum type="arabicPeriod"/>
            </a:pPr>
            <a:r>
              <a:rPr lang="zh-CN" altLang="en-US" b="0" i="0" dirty="0">
                <a:solidFill>
                  <a:srgbClr val="374151"/>
                </a:solidFill>
                <a:effectLst/>
                <a:latin typeface="Söhne"/>
              </a:rPr>
              <a:t>池化函数是卷积神经网络中的一种操作，用于对特征图进行下采样，减小特征图的维度和计算量。</a:t>
            </a:r>
          </a:p>
          <a:p>
            <a:pPr marL="742950" lvl="1" indent="-285750" algn="l">
              <a:lnSpc>
                <a:spcPct val="150000"/>
              </a:lnSpc>
              <a:buFont typeface="+mj-lt"/>
              <a:buAutoNum type="arabicPeriod"/>
            </a:pPr>
            <a:r>
              <a:rPr lang="zh-CN" altLang="en-US" b="0" i="0" dirty="0">
                <a:solidFill>
                  <a:srgbClr val="374151"/>
                </a:solidFill>
                <a:effectLst/>
                <a:latin typeface="Söhne"/>
              </a:rPr>
              <a:t>池化函数也可以帮助网络学习到更加鲁棒的特征表示，提高模型的泛化能力。</a:t>
            </a:r>
          </a:p>
          <a:p>
            <a:pPr algn="l">
              <a:lnSpc>
                <a:spcPct val="150000"/>
              </a:lnSpc>
              <a:buFont typeface="+mj-lt"/>
              <a:buAutoNum type="arabicPeriod"/>
            </a:pPr>
            <a:r>
              <a:rPr lang="zh-CN" altLang="en-US" b="0" i="0" dirty="0">
                <a:solidFill>
                  <a:srgbClr val="374151"/>
                </a:solidFill>
                <a:effectLst/>
                <a:latin typeface="Söhne"/>
              </a:rPr>
              <a:t>常见的池化函数</a:t>
            </a:r>
          </a:p>
          <a:p>
            <a:pPr marL="742950" lvl="1" indent="-285750" algn="l">
              <a:lnSpc>
                <a:spcPct val="150000"/>
              </a:lnSpc>
              <a:buFont typeface="+mj-lt"/>
              <a:buAutoNum type="arabicPeriod"/>
            </a:pPr>
            <a:r>
              <a:rPr lang="zh-CN" altLang="en-US" b="0" i="0" dirty="0">
                <a:solidFill>
                  <a:srgbClr val="374151"/>
                </a:solidFill>
                <a:effectLst/>
                <a:latin typeface="Söhne"/>
              </a:rPr>
              <a:t>常用的池化函数包括：最大池化函数、平均池化函数、</a:t>
            </a:r>
            <a:r>
              <a:rPr lang="en-US" altLang="zh-CN" b="0" i="0" dirty="0">
                <a:solidFill>
                  <a:srgbClr val="374151"/>
                </a:solidFill>
                <a:effectLst/>
                <a:latin typeface="Söhne"/>
              </a:rPr>
              <a:t>L2</a:t>
            </a:r>
            <a:r>
              <a:rPr lang="zh-CN" altLang="en-US" b="0" i="0" dirty="0">
                <a:solidFill>
                  <a:srgbClr val="374151"/>
                </a:solidFill>
                <a:effectLst/>
                <a:latin typeface="Söhne"/>
              </a:rPr>
              <a:t>池化函数等。</a:t>
            </a:r>
          </a:p>
          <a:p>
            <a:pPr marL="742950" lvl="1" indent="-285750" algn="l">
              <a:lnSpc>
                <a:spcPct val="150000"/>
              </a:lnSpc>
              <a:buFont typeface="+mj-lt"/>
              <a:buAutoNum type="arabicPeriod"/>
            </a:pPr>
            <a:r>
              <a:rPr lang="zh-CN" altLang="en-US" b="0" i="0" dirty="0">
                <a:solidFill>
                  <a:srgbClr val="374151"/>
                </a:solidFill>
                <a:effectLst/>
                <a:latin typeface="Söhne"/>
              </a:rPr>
              <a:t>每个池化函数都有不同的特点和应用场景，需要根据具体情况进行选择和调整。</a:t>
            </a:r>
          </a:p>
          <a:p>
            <a:pPr algn="l">
              <a:lnSpc>
                <a:spcPct val="150000"/>
              </a:lnSpc>
              <a:buFont typeface="+mj-lt"/>
              <a:buAutoNum type="arabicPeriod"/>
            </a:pPr>
            <a:r>
              <a:rPr lang="zh-CN" altLang="en-US" b="0" i="0" dirty="0">
                <a:solidFill>
                  <a:srgbClr val="374151"/>
                </a:solidFill>
                <a:effectLst/>
                <a:latin typeface="Söhne"/>
              </a:rPr>
              <a:t>池化函数的优缺点</a:t>
            </a:r>
          </a:p>
          <a:p>
            <a:pPr marL="742950" lvl="1" indent="-285750" algn="l">
              <a:lnSpc>
                <a:spcPct val="150000"/>
              </a:lnSpc>
              <a:buFont typeface="+mj-lt"/>
              <a:buAutoNum type="arabicPeriod"/>
            </a:pPr>
            <a:r>
              <a:rPr lang="zh-CN" altLang="en-US" b="0" i="0" dirty="0">
                <a:solidFill>
                  <a:srgbClr val="374151"/>
                </a:solidFill>
                <a:effectLst/>
                <a:latin typeface="Söhne"/>
              </a:rPr>
              <a:t>不同的池化函数具有不同的优缺点，需要根据具体情况进行选择和调整。</a:t>
            </a:r>
          </a:p>
          <a:p>
            <a:pPr marL="742950" lvl="1" indent="-285750" algn="l">
              <a:lnSpc>
                <a:spcPct val="150000"/>
              </a:lnSpc>
              <a:buFont typeface="+mj-lt"/>
              <a:buAutoNum type="arabicPeriod"/>
            </a:pPr>
            <a:r>
              <a:rPr lang="zh-CN" altLang="en-US" b="0" i="0" dirty="0">
                <a:solidFill>
                  <a:srgbClr val="374151"/>
                </a:solidFill>
                <a:effectLst/>
                <a:latin typeface="Söhne"/>
              </a:rPr>
              <a:t>例如，最大池化函数可以保留最显著的特征，但容易导致信息损失和空间不变性；平均池化函数可以平滑特征图，但容易淹没细节和边缘信息。</a:t>
            </a:r>
          </a:p>
        </p:txBody>
      </p:sp>
    </p:spTree>
    <p:extLst>
      <p:ext uri="{BB962C8B-B14F-4D97-AF65-F5344CB8AC3E}">
        <p14:creationId xmlns:p14="http://schemas.microsoft.com/office/powerpoint/2010/main" val="329096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深度学习与机器学习的优劣</a:t>
            </a:r>
            <a:endParaRPr lang="en-US" altLang="zh-CN"/>
          </a:p>
        </p:txBody>
      </p:sp>
      <p:graphicFrame>
        <p:nvGraphicFramePr>
          <p:cNvPr id="3" name="表格 2"/>
          <p:cNvGraphicFramePr/>
          <p:nvPr>
            <p:custDataLst>
              <p:tags r:id="rId1"/>
            </p:custDataLst>
            <p:extLst>
              <p:ext uri="{D42A27DB-BD31-4B8C-83A1-F6EECF244321}">
                <p14:modId xmlns:p14="http://schemas.microsoft.com/office/powerpoint/2010/main" val="2562909646"/>
              </p:ext>
            </p:extLst>
          </p:nvPr>
        </p:nvGraphicFramePr>
        <p:xfrm>
          <a:off x="2205990" y="1624781"/>
          <a:ext cx="7780020" cy="3896360"/>
        </p:xfrm>
        <a:graphic>
          <a:graphicData uri="http://schemas.openxmlformats.org/drawingml/2006/table">
            <a:tbl>
              <a:tblPr firstRow="1" bandRow="1">
                <a:tableStyleId>{5202B0CA-FC54-4496-8BCA-5EF66A818D29}</a:tableStyleId>
              </a:tblPr>
              <a:tblGrid>
                <a:gridCol w="1296670">
                  <a:extLst>
                    <a:ext uri="{9D8B030D-6E8A-4147-A177-3AD203B41FA5}">
                      <a16:colId xmlns:a16="http://schemas.microsoft.com/office/drawing/2014/main" val="20000"/>
                    </a:ext>
                  </a:extLst>
                </a:gridCol>
                <a:gridCol w="1296670">
                  <a:extLst>
                    <a:ext uri="{9D8B030D-6E8A-4147-A177-3AD203B41FA5}">
                      <a16:colId xmlns:a16="http://schemas.microsoft.com/office/drawing/2014/main" val="20001"/>
                    </a:ext>
                  </a:extLst>
                </a:gridCol>
                <a:gridCol w="1296670">
                  <a:extLst>
                    <a:ext uri="{9D8B030D-6E8A-4147-A177-3AD203B41FA5}">
                      <a16:colId xmlns:a16="http://schemas.microsoft.com/office/drawing/2014/main" val="20002"/>
                    </a:ext>
                  </a:extLst>
                </a:gridCol>
                <a:gridCol w="1296670">
                  <a:extLst>
                    <a:ext uri="{9D8B030D-6E8A-4147-A177-3AD203B41FA5}">
                      <a16:colId xmlns:a16="http://schemas.microsoft.com/office/drawing/2014/main" val="20003"/>
                    </a:ext>
                  </a:extLst>
                </a:gridCol>
                <a:gridCol w="1296670">
                  <a:extLst>
                    <a:ext uri="{9D8B030D-6E8A-4147-A177-3AD203B41FA5}">
                      <a16:colId xmlns:a16="http://schemas.microsoft.com/office/drawing/2014/main" val="20004"/>
                    </a:ext>
                  </a:extLst>
                </a:gridCol>
                <a:gridCol w="1296670">
                  <a:extLst>
                    <a:ext uri="{9D8B030D-6E8A-4147-A177-3AD203B41FA5}">
                      <a16:colId xmlns:a16="http://schemas.microsoft.com/office/drawing/2014/main" val="20005"/>
                    </a:ext>
                  </a:extLst>
                </a:gridCol>
              </a:tblGrid>
              <a:tr h="1198245">
                <a:tc>
                  <a:txBody>
                    <a:bodyPr/>
                    <a:lstStyle/>
                    <a:p>
                      <a:pPr algn="ctr">
                        <a:buNone/>
                      </a:pPr>
                      <a:r>
                        <a:rPr lang="zh-CN" altLang="en-US" dirty="0"/>
                        <a:t>策略</a:t>
                      </a:r>
                    </a:p>
                  </a:txBody>
                  <a:tcPr anchor="ctr"/>
                </a:tc>
                <a:tc>
                  <a:txBody>
                    <a:bodyPr/>
                    <a:lstStyle/>
                    <a:p>
                      <a:pPr algn="ctr">
                        <a:buNone/>
                      </a:pPr>
                      <a:r>
                        <a:rPr lang="zh-CN" altLang="en-US" dirty="0"/>
                        <a:t>数据集</a:t>
                      </a:r>
                    </a:p>
                  </a:txBody>
                  <a:tcPr anchor="ctr"/>
                </a:tc>
                <a:tc>
                  <a:txBody>
                    <a:bodyPr/>
                    <a:lstStyle/>
                    <a:p>
                      <a:pPr algn="ctr">
                        <a:buNone/>
                      </a:pPr>
                      <a:r>
                        <a:rPr lang="zh-CN" altLang="en-US"/>
                        <a:t>解释性</a:t>
                      </a:r>
                    </a:p>
                  </a:txBody>
                  <a:tcPr anchor="ctr"/>
                </a:tc>
                <a:tc>
                  <a:txBody>
                    <a:bodyPr/>
                    <a:lstStyle/>
                    <a:p>
                      <a:pPr algn="ctr">
                        <a:buNone/>
                      </a:pPr>
                      <a:r>
                        <a:rPr lang="zh-CN" altLang="en-US"/>
                        <a:t>提取高维特征</a:t>
                      </a:r>
                    </a:p>
                  </a:txBody>
                  <a:tcPr anchor="ctr"/>
                </a:tc>
                <a:tc>
                  <a:txBody>
                    <a:bodyPr/>
                    <a:lstStyle/>
                    <a:p>
                      <a:pPr algn="ctr">
                        <a:buNone/>
                      </a:pPr>
                      <a:r>
                        <a:rPr lang="zh-CN" altLang="en-US"/>
                        <a:t>反向传播对模型优化</a:t>
                      </a:r>
                    </a:p>
                  </a:txBody>
                  <a:tcPr anchor="ctr"/>
                </a:tc>
                <a:tc>
                  <a:txBody>
                    <a:bodyPr/>
                    <a:lstStyle/>
                    <a:p>
                      <a:pPr algn="ctr">
                        <a:buNone/>
                      </a:pPr>
                      <a:r>
                        <a:rPr lang="en-US" altLang="zh-CN" dirty="0"/>
                        <a:t>GPU</a:t>
                      </a:r>
                      <a:r>
                        <a:rPr lang="zh-CN" altLang="en-US" dirty="0"/>
                        <a:t>加速运算</a:t>
                      </a:r>
                    </a:p>
                  </a:txBody>
                  <a:tcPr anchor="ctr"/>
                </a:tc>
                <a:extLst>
                  <a:ext uri="{0D108BD9-81ED-4DB2-BD59-A6C34878D82A}">
                    <a16:rowId xmlns:a16="http://schemas.microsoft.com/office/drawing/2014/main" val="10000"/>
                  </a:ext>
                </a:extLst>
              </a:tr>
              <a:tr h="1349375">
                <a:tc>
                  <a:txBody>
                    <a:bodyPr/>
                    <a:lstStyle/>
                    <a:p>
                      <a:pPr algn="ctr">
                        <a:buNone/>
                      </a:pPr>
                      <a:r>
                        <a:rPr lang="zh-CN" altLang="en-US"/>
                        <a:t>机器学习</a:t>
                      </a:r>
                    </a:p>
                  </a:txBody>
                  <a:tcPr anchor="ctr"/>
                </a:tc>
                <a:tc>
                  <a:txBody>
                    <a:bodyPr/>
                    <a:lstStyle/>
                    <a:p>
                      <a:pPr algn="ctr">
                        <a:buNone/>
                      </a:pPr>
                      <a:r>
                        <a:rPr lang="zh-CN" altLang="en-US"/>
                        <a:t>小</a:t>
                      </a:r>
                    </a:p>
                  </a:txBody>
                  <a:tcPr anchor="ctr"/>
                </a:tc>
                <a:tc>
                  <a:txBody>
                    <a:bodyPr/>
                    <a:lstStyle/>
                    <a:p>
                      <a:pPr algn="ctr">
                        <a:buNone/>
                      </a:pPr>
                      <a:r>
                        <a:rPr lang="zh-CN" altLang="en-US" dirty="0"/>
                        <a:t>强</a:t>
                      </a:r>
                    </a:p>
                  </a:txBody>
                  <a:tcPr anchor="ctr"/>
                </a:tc>
                <a:tc>
                  <a:txBody>
                    <a:bodyPr/>
                    <a:lstStyle/>
                    <a:p>
                      <a:pPr algn="ctr">
                        <a:buNone/>
                      </a:pPr>
                      <a:r>
                        <a:rPr lang="zh-CN" altLang="en-US" dirty="0"/>
                        <a:t>否</a:t>
                      </a:r>
                    </a:p>
                  </a:txBody>
                  <a:tcPr anchor="ctr"/>
                </a:tc>
                <a:tc>
                  <a:txBody>
                    <a:bodyPr/>
                    <a:lstStyle/>
                    <a:p>
                      <a:pPr algn="ctr">
                        <a:buNone/>
                      </a:pPr>
                      <a:r>
                        <a:rPr lang="zh-CN" altLang="en-US" dirty="0"/>
                        <a:t>否</a:t>
                      </a:r>
                    </a:p>
                  </a:txBody>
                  <a:tcPr anchor="ctr"/>
                </a:tc>
                <a:tc>
                  <a:txBody>
                    <a:bodyPr/>
                    <a:lstStyle/>
                    <a:p>
                      <a:pPr algn="ctr">
                        <a:buNone/>
                      </a:pPr>
                      <a:r>
                        <a:rPr lang="zh-CN" altLang="en-US" dirty="0"/>
                        <a:t>否</a:t>
                      </a:r>
                    </a:p>
                  </a:txBody>
                  <a:tcPr anchor="ctr"/>
                </a:tc>
                <a:extLst>
                  <a:ext uri="{0D108BD9-81ED-4DB2-BD59-A6C34878D82A}">
                    <a16:rowId xmlns:a16="http://schemas.microsoft.com/office/drawing/2014/main" val="10001"/>
                  </a:ext>
                </a:extLst>
              </a:tr>
              <a:tr h="1348740">
                <a:tc>
                  <a:txBody>
                    <a:bodyPr/>
                    <a:lstStyle/>
                    <a:p>
                      <a:pPr algn="ctr">
                        <a:buNone/>
                      </a:pPr>
                      <a:r>
                        <a:rPr lang="zh-CN" altLang="en-US"/>
                        <a:t>深度学习</a:t>
                      </a:r>
                    </a:p>
                  </a:txBody>
                  <a:tcPr anchor="ctr"/>
                </a:tc>
                <a:tc>
                  <a:txBody>
                    <a:bodyPr/>
                    <a:lstStyle/>
                    <a:p>
                      <a:pPr algn="ctr">
                        <a:buNone/>
                      </a:pPr>
                      <a:r>
                        <a:rPr lang="zh-CN" altLang="en-US"/>
                        <a:t>大</a:t>
                      </a:r>
                    </a:p>
                  </a:txBody>
                  <a:tcPr anchor="ctr"/>
                </a:tc>
                <a:tc>
                  <a:txBody>
                    <a:bodyPr/>
                    <a:lstStyle/>
                    <a:p>
                      <a:pPr algn="ctr">
                        <a:buNone/>
                      </a:pPr>
                      <a:r>
                        <a:rPr lang="zh-CN" altLang="en-US" dirty="0"/>
                        <a:t>弱</a:t>
                      </a:r>
                    </a:p>
                  </a:txBody>
                  <a:tcPr anchor="ctr"/>
                </a:tc>
                <a:tc>
                  <a:txBody>
                    <a:bodyPr/>
                    <a:lstStyle/>
                    <a:p>
                      <a:pPr algn="ctr">
                        <a:buNone/>
                      </a:pPr>
                      <a:r>
                        <a:rPr lang="zh-CN" altLang="en-US" dirty="0"/>
                        <a:t>是</a:t>
                      </a:r>
                    </a:p>
                  </a:txBody>
                  <a:tcPr anchor="ctr"/>
                </a:tc>
                <a:tc>
                  <a:txBody>
                    <a:bodyPr/>
                    <a:lstStyle/>
                    <a:p>
                      <a:pPr algn="ctr">
                        <a:buNone/>
                      </a:pPr>
                      <a:r>
                        <a:rPr lang="zh-CN" altLang="en-US" dirty="0"/>
                        <a:t>是</a:t>
                      </a:r>
                    </a:p>
                  </a:txBody>
                  <a:tcPr anchor="ctr"/>
                </a:tc>
                <a:tc>
                  <a:txBody>
                    <a:bodyPr/>
                    <a:lstStyle/>
                    <a:p>
                      <a:pPr algn="ctr">
                        <a:buNone/>
                      </a:pPr>
                      <a:r>
                        <a:rPr lang="zh-CN" altLang="en-US" dirty="0"/>
                        <a:t>是</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池化函数</a:t>
            </a:r>
            <a:r>
              <a:rPr lang="en-US" altLang="zh-CN" dirty="0">
                <a:latin typeface="Arial" panose="020B0604020202020204" pitchFamily="34" charset="0"/>
              </a:rPr>
              <a:t>-</a:t>
            </a:r>
            <a:r>
              <a:rPr lang="zh-CN" altLang="en-US" dirty="0">
                <a:latin typeface="Arial" panose="020B0604020202020204" pitchFamily="34" charset="0"/>
              </a:rPr>
              <a:t>最大池化</a:t>
            </a:r>
            <a:endParaRPr lang="en-US" altLang="zh-CN" dirty="0">
              <a:latin typeface="Arial" panose="020B0604020202020204" pitchFamily="34" charset="0"/>
            </a:endParaRPr>
          </a:p>
        </p:txBody>
      </p:sp>
      <p:pic>
        <p:nvPicPr>
          <p:cNvPr id="5" name="图片 4">
            <a:extLst>
              <a:ext uri="{FF2B5EF4-FFF2-40B4-BE49-F238E27FC236}">
                <a16:creationId xmlns:a16="http://schemas.microsoft.com/office/drawing/2014/main" id="{D7BD1E07-C4C3-FEB6-6411-E71D9A8DE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712" y="1328332"/>
            <a:ext cx="7648575" cy="5076825"/>
          </a:xfrm>
          <a:prstGeom prst="rect">
            <a:avLst/>
          </a:prstGeom>
        </p:spPr>
      </p:pic>
    </p:spTree>
    <p:extLst>
      <p:ext uri="{BB962C8B-B14F-4D97-AF65-F5344CB8AC3E}">
        <p14:creationId xmlns:p14="http://schemas.microsoft.com/office/powerpoint/2010/main" val="133381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池化函数</a:t>
            </a:r>
            <a:r>
              <a:rPr lang="en-US" altLang="zh-CN" dirty="0">
                <a:latin typeface="Arial" panose="020B0604020202020204" pitchFamily="34" charset="0"/>
              </a:rPr>
              <a:t>-</a:t>
            </a:r>
            <a:r>
              <a:rPr lang="zh-CN" altLang="en-US" dirty="0">
                <a:latin typeface="Arial" panose="020B0604020202020204" pitchFamily="34" charset="0"/>
              </a:rPr>
              <a:t>均值池化</a:t>
            </a:r>
            <a:endParaRPr lang="en-US" altLang="zh-CN" dirty="0">
              <a:latin typeface="Arial" panose="020B0604020202020204" pitchFamily="34" charset="0"/>
            </a:endParaRPr>
          </a:p>
        </p:txBody>
      </p:sp>
      <p:grpSp>
        <p:nvGrpSpPr>
          <p:cNvPr id="6" name="组合 5">
            <a:extLst>
              <a:ext uri="{FF2B5EF4-FFF2-40B4-BE49-F238E27FC236}">
                <a16:creationId xmlns:a16="http://schemas.microsoft.com/office/drawing/2014/main" id="{A8830BAE-1865-7747-7E53-BB662CBA11DA}"/>
              </a:ext>
            </a:extLst>
          </p:cNvPr>
          <p:cNvGrpSpPr/>
          <p:nvPr/>
        </p:nvGrpSpPr>
        <p:grpSpPr>
          <a:xfrm>
            <a:off x="1831446" y="1363995"/>
            <a:ext cx="8276190" cy="5200000"/>
            <a:chOff x="1831446" y="1363995"/>
            <a:chExt cx="8276190" cy="5200000"/>
          </a:xfrm>
        </p:grpSpPr>
        <p:pic>
          <p:nvPicPr>
            <p:cNvPr id="3" name="图片 2">
              <a:extLst>
                <a:ext uri="{FF2B5EF4-FFF2-40B4-BE49-F238E27FC236}">
                  <a16:creationId xmlns:a16="http://schemas.microsoft.com/office/drawing/2014/main" id="{B5605B62-5655-9A45-994D-2275E3DD7CFC}"/>
                </a:ext>
              </a:extLst>
            </p:cNvPr>
            <p:cNvPicPr>
              <a:picLocks noChangeAspect="1"/>
            </p:cNvPicPr>
            <p:nvPr/>
          </p:nvPicPr>
          <p:blipFill>
            <a:blip r:embed="rId3"/>
            <a:stretch>
              <a:fillRect/>
            </a:stretch>
          </p:blipFill>
          <p:spPr>
            <a:xfrm>
              <a:off x="1831446" y="1363995"/>
              <a:ext cx="8276190" cy="5200000"/>
            </a:xfrm>
            <a:prstGeom prst="rect">
              <a:avLst/>
            </a:prstGeom>
          </p:spPr>
        </p:pic>
        <p:sp>
          <p:nvSpPr>
            <p:cNvPr id="5" name="矩形 4">
              <a:extLst>
                <a:ext uri="{FF2B5EF4-FFF2-40B4-BE49-F238E27FC236}">
                  <a16:creationId xmlns:a16="http://schemas.microsoft.com/office/drawing/2014/main" id="{6B0C873E-2E5E-D364-1FD8-704B7CEDA7DB}"/>
                </a:ext>
              </a:extLst>
            </p:cNvPr>
            <p:cNvSpPr/>
            <p:nvPr/>
          </p:nvSpPr>
          <p:spPr>
            <a:xfrm>
              <a:off x="6750996" y="5963055"/>
              <a:ext cx="2733472" cy="600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8483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前向传播</a:t>
            </a:r>
            <a:r>
              <a:rPr lang="en-US" altLang="zh-CN" dirty="0"/>
              <a:t>-</a:t>
            </a:r>
            <a:r>
              <a:rPr lang="zh-CN" altLang="en-US" dirty="0">
                <a:latin typeface="Arial" panose="020B0604020202020204" pitchFamily="34" charset="0"/>
              </a:rPr>
              <a:t>全连接函数</a:t>
            </a:r>
            <a:endParaRPr lang="en-US" altLang="zh-CN" dirty="0">
              <a:latin typeface="Arial" panose="020B0604020202020204" pitchFamily="34" charset="0"/>
            </a:endParaRPr>
          </a:p>
        </p:txBody>
      </p:sp>
      <p:sp>
        <p:nvSpPr>
          <p:cNvPr id="3" name="文本框 2">
            <a:extLst>
              <a:ext uri="{FF2B5EF4-FFF2-40B4-BE49-F238E27FC236}">
                <a16:creationId xmlns:a16="http://schemas.microsoft.com/office/drawing/2014/main" id="{350AE73B-28F8-2D65-A489-80E5E8668F93}"/>
              </a:ext>
            </a:extLst>
          </p:cNvPr>
          <p:cNvSpPr txBox="1"/>
          <p:nvPr/>
        </p:nvSpPr>
        <p:spPr>
          <a:xfrm>
            <a:off x="1063984" y="1727642"/>
            <a:ext cx="9772629" cy="4618572"/>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全连接函数的作用</a:t>
            </a:r>
          </a:p>
          <a:p>
            <a:pPr marL="742950" lvl="1" indent="-285750" algn="l">
              <a:lnSpc>
                <a:spcPct val="150000"/>
              </a:lnSpc>
              <a:buFont typeface="+mj-lt"/>
              <a:buAutoNum type="arabicPeriod"/>
            </a:pPr>
            <a:r>
              <a:rPr lang="zh-CN" altLang="en-US" b="0" i="0" dirty="0">
                <a:solidFill>
                  <a:srgbClr val="374151"/>
                </a:solidFill>
                <a:effectLst/>
                <a:latin typeface="Söhne"/>
              </a:rPr>
              <a:t>全连接函数是卷积神经网络中的一种操作，用于将前一层的所有神经元与后一层的所有神经元相连。</a:t>
            </a:r>
          </a:p>
          <a:p>
            <a:pPr marL="742950" lvl="1" indent="-285750" algn="l">
              <a:lnSpc>
                <a:spcPct val="150000"/>
              </a:lnSpc>
              <a:buFont typeface="+mj-lt"/>
              <a:buAutoNum type="arabicPeriod"/>
            </a:pPr>
            <a:r>
              <a:rPr lang="zh-CN" altLang="en-US" b="0" i="0" dirty="0">
                <a:solidFill>
                  <a:srgbClr val="374151"/>
                </a:solidFill>
                <a:effectLst/>
                <a:latin typeface="Söhne"/>
              </a:rPr>
              <a:t>全连接函数可以将不同的特征进行组合和整合，提高模型的分类和预测能力。</a:t>
            </a:r>
          </a:p>
          <a:p>
            <a:pPr algn="l">
              <a:lnSpc>
                <a:spcPct val="150000"/>
              </a:lnSpc>
              <a:buFont typeface="+mj-lt"/>
              <a:buAutoNum type="arabicPeriod"/>
            </a:pPr>
            <a:r>
              <a:rPr lang="zh-CN" altLang="en-US" b="0" i="0" dirty="0">
                <a:solidFill>
                  <a:srgbClr val="374151"/>
                </a:solidFill>
                <a:effectLst/>
                <a:latin typeface="Söhne"/>
              </a:rPr>
              <a:t>全连接函数的实现</a:t>
            </a:r>
          </a:p>
          <a:p>
            <a:pPr marL="742950" lvl="1" indent="-285750" algn="l">
              <a:lnSpc>
                <a:spcPct val="150000"/>
              </a:lnSpc>
              <a:buFont typeface="+mj-lt"/>
              <a:buAutoNum type="arabicPeriod"/>
            </a:pPr>
            <a:r>
              <a:rPr lang="zh-CN" altLang="en-US" b="0" i="0" dirty="0">
                <a:solidFill>
                  <a:srgbClr val="374151"/>
                </a:solidFill>
                <a:effectLst/>
                <a:latin typeface="Söhne"/>
              </a:rPr>
              <a:t>全连接函数通常采用矩阵乘法和加法来实现。</a:t>
            </a:r>
          </a:p>
          <a:p>
            <a:pPr marL="742950" lvl="1" indent="-285750" algn="l">
              <a:lnSpc>
                <a:spcPct val="150000"/>
              </a:lnSpc>
              <a:buFont typeface="+mj-lt"/>
              <a:buAutoNum type="arabicPeriod"/>
            </a:pPr>
            <a:r>
              <a:rPr lang="zh-CN" altLang="en-US" b="0" i="0" dirty="0">
                <a:solidFill>
                  <a:srgbClr val="374151"/>
                </a:solidFill>
                <a:effectLst/>
                <a:latin typeface="Söhne"/>
              </a:rPr>
              <a:t>矩阵乘法将前一层的神经元值与权重矩阵相乘，得到后一层的神经元值。</a:t>
            </a:r>
          </a:p>
          <a:p>
            <a:pPr marL="742950" lvl="1" indent="-285750" algn="l">
              <a:lnSpc>
                <a:spcPct val="150000"/>
              </a:lnSpc>
              <a:buFont typeface="+mj-lt"/>
              <a:buAutoNum type="arabicPeriod"/>
            </a:pPr>
            <a:r>
              <a:rPr lang="zh-CN" altLang="en-US" b="0" i="0" dirty="0">
                <a:solidFill>
                  <a:srgbClr val="374151"/>
                </a:solidFill>
                <a:effectLst/>
                <a:latin typeface="Söhne"/>
              </a:rPr>
              <a:t>加法则将偏置值加到后一层的神经元上。</a:t>
            </a:r>
          </a:p>
          <a:p>
            <a:pPr algn="l">
              <a:lnSpc>
                <a:spcPct val="150000"/>
              </a:lnSpc>
              <a:buFont typeface="+mj-lt"/>
              <a:buAutoNum type="arabicPeriod"/>
            </a:pPr>
            <a:r>
              <a:rPr lang="zh-CN" altLang="en-US" b="0" i="0" dirty="0">
                <a:solidFill>
                  <a:srgbClr val="374151"/>
                </a:solidFill>
                <a:effectLst/>
                <a:latin typeface="Söhne"/>
              </a:rPr>
              <a:t>全连接函数的优缺点</a:t>
            </a:r>
          </a:p>
          <a:p>
            <a:pPr marL="742950" lvl="1" indent="-285750" algn="l">
              <a:lnSpc>
                <a:spcPct val="150000"/>
              </a:lnSpc>
              <a:buFont typeface="+mj-lt"/>
              <a:buAutoNum type="arabicPeriod"/>
            </a:pPr>
            <a:r>
              <a:rPr lang="zh-CN" altLang="en-US" b="0" i="0" dirty="0">
                <a:solidFill>
                  <a:srgbClr val="374151"/>
                </a:solidFill>
                <a:effectLst/>
                <a:latin typeface="Söhne"/>
              </a:rPr>
              <a:t>全连接函数可以充分利用前一层的所有特征信息，提高模型的分类和预测能力。</a:t>
            </a:r>
          </a:p>
          <a:p>
            <a:pPr marL="742950" lvl="1" indent="-285750" algn="l">
              <a:lnSpc>
                <a:spcPct val="150000"/>
              </a:lnSpc>
              <a:buFont typeface="+mj-lt"/>
              <a:buAutoNum type="arabicPeriod"/>
            </a:pPr>
            <a:r>
              <a:rPr lang="zh-CN" altLang="en-US" b="0" i="0" dirty="0">
                <a:solidFill>
                  <a:srgbClr val="374151"/>
                </a:solidFill>
                <a:effectLst/>
                <a:latin typeface="Söhne"/>
              </a:rPr>
              <a:t>但全连接函数也容易导致过拟合问题，需要通过正则化等手段来避免。</a:t>
            </a:r>
          </a:p>
        </p:txBody>
      </p:sp>
    </p:spTree>
    <p:extLst>
      <p:ext uri="{BB962C8B-B14F-4D97-AF65-F5344CB8AC3E}">
        <p14:creationId xmlns:p14="http://schemas.microsoft.com/office/powerpoint/2010/main" val="159994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损失函数</a:t>
            </a:r>
            <a:endParaRPr lang="en-US" altLang="zh-CN" dirty="0">
              <a:latin typeface="Arial" panose="020B0604020202020204" pitchFamily="34" charset="0"/>
            </a:endParaRPr>
          </a:p>
        </p:txBody>
      </p:sp>
      <p:sp>
        <p:nvSpPr>
          <p:cNvPr id="3" name="文本框 2">
            <a:extLst>
              <a:ext uri="{FF2B5EF4-FFF2-40B4-BE49-F238E27FC236}">
                <a16:creationId xmlns:a16="http://schemas.microsoft.com/office/drawing/2014/main" id="{42A777DB-D27D-7241-823C-F660ECCA0D44}"/>
              </a:ext>
            </a:extLst>
          </p:cNvPr>
          <p:cNvSpPr txBox="1"/>
          <p:nvPr/>
        </p:nvSpPr>
        <p:spPr>
          <a:xfrm>
            <a:off x="705485" y="1950500"/>
            <a:ext cx="10953345" cy="3787575"/>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损失函数的作用</a:t>
            </a:r>
          </a:p>
          <a:p>
            <a:pPr marL="742950" lvl="1" indent="-285750" algn="l">
              <a:lnSpc>
                <a:spcPct val="150000"/>
              </a:lnSpc>
              <a:buFont typeface="+mj-lt"/>
              <a:buAutoNum type="arabicPeriod"/>
            </a:pPr>
            <a:r>
              <a:rPr lang="zh-CN" altLang="en-US" b="0" i="0" dirty="0">
                <a:solidFill>
                  <a:srgbClr val="374151"/>
                </a:solidFill>
                <a:effectLst/>
                <a:latin typeface="Söhne"/>
              </a:rPr>
              <a:t>损失函数是卷积神经网络中的一种函数，用于衡量模型预测结果与真实结果之间的差距。</a:t>
            </a:r>
          </a:p>
          <a:p>
            <a:pPr marL="742950" lvl="1" indent="-285750" algn="l">
              <a:lnSpc>
                <a:spcPct val="150000"/>
              </a:lnSpc>
              <a:buFont typeface="+mj-lt"/>
              <a:buAutoNum type="arabicPeriod"/>
            </a:pPr>
            <a:r>
              <a:rPr lang="zh-CN" altLang="en-US" b="0" i="0" dirty="0">
                <a:solidFill>
                  <a:srgbClr val="374151"/>
                </a:solidFill>
                <a:effectLst/>
                <a:latin typeface="Söhne"/>
              </a:rPr>
              <a:t>损失函数可以用来指导模型的训练过程，优化模型参数，使得模型的预测结果更加接近真实结果。</a:t>
            </a:r>
          </a:p>
          <a:p>
            <a:pPr algn="l">
              <a:lnSpc>
                <a:spcPct val="150000"/>
              </a:lnSpc>
              <a:buFont typeface="+mj-lt"/>
              <a:buAutoNum type="arabicPeriod"/>
            </a:pPr>
            <a:r>
              <a:rPr lang="zh-CN" altLang="en-US" b="0" i="0" dirty="0">
                <a:solidFill>
                  <a:srgbClr val="374151"/>
                </a:solidFill>
                <a:effectLst/>
                <a:latin typeface="Söhne"/>
              </a:rPr>
              <a:t>常见的损失函数类型</a:t>
            </a:r>
          </a:p>
          <a:p>
            <a:pPr marL="742950" lvl="1" indent="-285750" algn="l">
              <a:lnSpc>
                <a:spcPct val="150000"/>
              </a:lnSpc>
              <a:buFont typeface="+mj-lt"/>
              <a:buAutoNum type="arabicPeriod"/>
            </a:pPr>
            <a:r>
              <a:rPr lang="zh-CN" altLang="en-US" b="0" i="0" dirty="0">
                <a:solidFill>
                  <a:srgbClr val="374151"/>
                </a:solidFill>
                <a:effectLst/>
                <a:latin typeface="Söhne"/>
              </a:rPr>
              <a:t>均方误差损失函数（</a:t>
            </a:r>
            <a:r>
              <a:rPr lang="en-US" altLang="zh-CN" b="0" i="0" dirty="0">
                <a:solidFill>
                  <a:srgbClr val="374151"/>
                </a:solidFill>
                <a:effectLst/>
                <a:latin typeface="Söhne"/>
              </a:rPr>
              <a:t>Mean Square Error, MSE</a:t>
            </a:r>
            <a:r>
              <a:rPr lang="zh-CN" altLang="en-US" b="0" i="0" dirty="0">
                <a:solidFill>
                  <a:srgbClr val="374151"/>
                </a:solidFill>
                <a:effectLst/>
                <a:latin typeface="Söhne"/>
              </a:rPr>
              <a:t>）：用于回归问题，衡量模型预测值与真实值之间的平方误差。</a:t>
            </a:r>
          </a:p>
          <a:p>
            <a:pPr marL="742950" lvl="1" indent="-285750" algn="l">
              <a:lnSpc>
                <a:spcPct val="150000"/>
              </a:lnSpc>
              <a:buFont typeface="+mj-lt"/>
              <a:buAutoNum type="arabicPeriod"/>
            </a:pPr>
            <a:r>
              <a:rPr lang="zh-CN" altLang="en-US" b="0" i="0" dirty="0">
                <a:solidFill>
                  <a:srgbClr val="374151"/>
                </a:solidFill>
                <a:effectLst/>
                <a:latin typeface="Söhne"/>
              </a:rPr>
              <a:t>交叉熵损失函数（</a:t>
            </a:r>
            <a:r>
              <a:rPr lang="en-US" altLang="zh-CN" b="0" i="0" dirty="0">
                <a:solidFill>
                  <a:srgbClr val="374151"/>
                </a:solidFill>
                <a:effectLst/>
                <a:latin typeface="Söhne"/>
              </a:rPr>
              <a:t>Cross Entropy, CE</a:t>
            </a:r>
            <a:r>
              <a:rPr lang="zh-CN" altLang="en-US" b="0" i="0" dirty="0">
                <a:solidFill>
                  <a:srgbClr val="374151"/>
                </a:solidFill>
                <a:effectLst/>
                <a:latin typeface="Söhne"/>
              </a:rPr>
              <a:t>）：用于分类问题，衡量模型预测结果与真实结果之间的差异。</a:t>
            </a:r>
          </a:p>
          <a:p>
            <a:pPr marL="742950" lvl="1" indent="-285750" algn="l">
              <a:lnSpc>
                <a:spcPct val="150000"/>
              </a:lnSpc>
              <a:buFont typeface="+mj-lt"/>
              <a:buAutoNum type="arabicPeriod"/>
            </a:pPr>
            <a:r>
              <a:rPr lang="zh-CN" altLang="en-US" b="0" i="0" dirty="0">
                <a:solidFill>
                  <a:srgbClr val="374151"/>
                </a:solidFill>
                <a:effectLst/>
                <a:latin typeface="Söhne"/>
              </a:rPr>
              <a:t>对数损失函数（</a:t>
            </a:r>
            <a:r>
              <a:rPr lang="en-US" altLang="zh-CN" b="0" i="0" dirty="0">
                <a:solidFill>
                  <a:srgbClr val="374151"/>
                </a:solidFill>
                <a:effectLst/>
                <a:latin typeface="Söhne"/>
              </a:rPr>
              <a:t>Log Loss</a:t>
            </a:r>
            <a:r>
              <a:rPr lang="zh-CN" altLang="en-US" b="0" i="0" dirty="0">
                <a:solidFill>
                  <a:srgbClr val="374151"/>
                </a:solidFill>
                <a:effectLst/>
                <a:latin typeface="Söhne"/>
              </a:rPr>
              <a:t>）：与交叉熵损失函数类似，用于二分类问题，衡量模型预测结果与真实结果之间的差异。</a:t>
            </a:r>
          </a:p>
        </p:txBody>
      </p:sp>
    </p:spTree>
    <p:extLst>
      <p:ext uri="{BB962C8B-B14F-4D97-AF65-F5344CB8AC3E}">
        <p14:creationId xmlns:p14="http://schemas.microsoft.com/office/powerpoint/2010/main" val="2594186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443FEBC-A2EF-2378-181C-A7222FEC153C}"/>
              </a:ext>
            </a:extLst>
          </p:cNvPr>
          <p:cNvPicPr>
            <a:picLocks noChangeAspect="1"/>
          </p:cNvPicPr>
          <p:nvPr/>
        </p:nvPicPr>
        <p:blipFill>
          <a:blip r:embed="rId3"/>
          <a:stretch>
            <a:fillRect/>
          </a:stretch>
        </p:blipFill>
        <p:spPr>
          <a:xfrm>
            <a:off x="1023836" y="5832725"/>
            <a:ext cx="4793304" cy="978370"/>
          </a:xfrm>
          <a:prstGeom prst="rect">
            <a:avLst/>
          </a:prstGeom>
        </p:spPr>
      </p:pic>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损失函数</a:t>
            </a:r>
            <a:endParaRPr lang="en-US" altLang="zh-CN" dirty="0">
              <a:latin typeface="Arial" panose="020B0604020202020204" pitchFamily="34" charset="0"/>
            </a:endParaRPr>
          </a:p>
        </p:txBody>
      </p:sp>
      <p:pic>
        <p:nvPicPr>
          <p:cNvPr id="2" name="图片 1">
            <a:extLst>
              <a:ext uri="{FF2B5EF4-FFF2-40B4-BE49-F238E27FC236}">
                <a16:creationId xmlns:a16="http://schemas.microsoft.com/office/drawing/2014/main" id="{24EEFFFE-F34A-8D0C-902A-89FD9076E4B2}"/>
              </a:ext>
            </a:extLst>
          </p:cNvPr>
          <p:cNvPicPr>
            <a:picLocks noChangeAspect="1"/>
          </p:cNvPicPr>
          <p:nvPr/>
        </p:nvPicPr>
        <p:blipFill>
          <a:blip r:embed="rId4"/>
          <a:stretch>
            <a:fillRect/>
          </a:stretch>
        </p:blipFill>
        <p:spPr>
          <a:xfrm>
            <a:off x="1023836" y="2643675"/>
            <a:ext cx="4044274" cy="891004"/>
          </a:xfrm>
          <a:prstGeom prst="rect">
            <a:avLst/>
          </a:prstGeom>
        </p:spPr>
      </p:pic>
      <p:sp>
        <p:nvSpPr>
          <p:cNvPr id="7" name="文本框 6">
            <a:extLst>
              <a:ext uri="{FF2B5EF4-FFF2-40B4-BE49-F238E27FC236}">
                <a16:creationId xmlns:a16="http://schemas.microsoft.com/office/drawing/2014/main" id="{5BBDAD30-054D-63C5-046F-8101DAD7FCA0}"/>
              </a:ext>
            </a:extLst>
          </p:cNvPr>
          <p:cNvSpPr txBox="1"/>
          <p:nvPr/>
        </p:nvSpPr>
        <p:spPr>
          <a:xfrm>
            <a:off x="1023836" y="1349090"/>
            <a:ext cx="8869194" cy="1294585"/>
          </a:xfrm>
          <a:prstGeom prst="rect">
            <a:avLst/>
          </a:prstGeom>
          <a:noFill/>
        </p:spPr>
        <p:txBody>
          <a:bodyPr wrap="square">
            <a:spAutoFit/>
          </a:bodyPr>
          <a:lstStyle/>
          <a:p>
            <a:pPr algn="l">
              <a:lnSpc>
                <a:spcPct val="150000"/>
              </a:lnSpc>
            </a:pPr>
            <a:r>
              <a:rPr lang="en-US" altLang="zh-CN" b="1" i="0" dirty="0">
                <a:solidFill>
                  <a:srgbClr val="121212"/>
                </a:solidFill>
                <a:effectLst/>
                <a:latin typeface="-apple-system"/>
              </a:rPr>
              <a:t>MAE(L1 loss)</a:t>
            </a:r>
          </a:p>
          <a:p>
            <a:pPr algn="l">
              <a:lnSpc>
                <a:spcPct val="150000"/>
              </a:lnSpc>
            </a:pPr>
            <a:r>
              <a:rPr lang="zh-CN" altLang="en-US" b="0" i="0" dirty="0">
                <a:solidFill>
                  <a:srgbClr val="121212"/>
                </a:solidFill>
                <a:effectLst/>
                <a:latin typeface="-apple-system"/>
              </a:rPr>
              <a:t>平均绝对误差（</a:t>
            </a:r>
            <a:r>
              <a:rPr lang="en-US" altLang="zh-CN" b="0" i="0" dirty="0">
                <a:solidFill>
                  <a:srgbClr val="121212"/>
                </a:solidFill>
                <a:effectLst/>
                <a:latin typeface="-apple-system"/>
              </a:rPr>
              <a:t>MAE</a:t>
            </a:r>
            <a:r>
              <a:rPr lang="zh-CN" altLang="en-US" b="0" i="0" dirty="0">
                <a:solidFill>
                  <a:srgbClr val="121212"/>
                </a:solidFill>
                <a:effectLst/>
                <a:latin typeface="-apple-system"/>
              </a:rPr>
              <a:t>）损失，也称</a:t>
            </a:r>
            <a:r>
              <a:rPr lang="en-US" altLang="zh-CN" b="0" i="0" dirty="0">
                <a:solidFill>
                  <a:srgbClr val="121212"/>
                </a:solidFill>
                <a:effectLst/>
                <a:latin typeface="-apple-system"/>
              </a:rPr>
              <a:t>L1</a:t>
            </a:r>
            <a:r>
              <a:rPr lang="zh-CN" altLang="en-US" b="0" i="0" dirty="0">
                <a:solidFill>
                  <a:srgbClr val="121212"/>
                </a:solidFill>
                <a:effectLst/>
                <a:latin typeface="-apple-system"/>
              </a:rPr>
              <a:t>范数损失，计算实际值和预测值之间绝对差之和的平均值。</a:t>
            </a:r>
          </a:p>
        </p:txBody>
      </p:sp>
      <p:sp>
        <p:nvSpPr>
          <p:cNvPr id="9" name="文本框 8">
            <a:extLst>
              <a:ext uri="{FF2B5EF4-FFF2-40B4-BE49-F238E27FC236}">
                <a16:creationId xmlns:a16="http://schemas.microsoft.com/office/drawing/2014/main" id="{3711374C-824D-1B78-0AEA-97F08339D478}"/>
              </a:ext>
            </a:extLst>
          </p:cNvPr>
          <p:cNvSpPr txBox="1"/>
          <p:nvPr/>
        </p:nvSpPr>
        <p:spPr>
          <a:xfrm>
            <a:off x="1023836" y="3342837"/>
            <a:ext cx="9024836" cy="879087"/>
          </a:xfrm>
          <a:prstGeom prst="rect">
            <a:avLst/>
          </a:prstGeom>
          <a:noFill/>
        </p:spPr>
        <p:txBody>
          <a:bodyPr wrap="square">
            <a:spAutoFit/>
          </a:bodyPr>
          <a:lstStyle/>
          <a:p>
            <a:pPr>
              <a:lnSpc>
                <a:spcPct val="150000"/>
              </a:lnSpc>
            </a:pPr>
            <a:r>
              <a:rPr lang="zh-CN" altLang="en-US" b="0" i="0" dirty="0">
                <a:solidFill>
                  <a:srgbClr val="121212"/>
                </a:solidFill>
                <a:effectLst/>
                <a:latin typeface="-apple-system"/>
              </a:rPr>
              <a:t>适用于回归问题，</a:t>
            </a:r>
            <a:r>
              <a:rPr lang="en-US" altLang="zh-CN" b="0" i="0" dirty="0">
                <a:solidFill>
                  <a:srgbClr val="121212"/>
                </a:solidFill>
                <a:effectLst/>
                <a:latin typeface="-apple-system"/>
              </a:rPr>
              <a:t>MAE loss</a:t>
            </a:r>
            <a:r>
              <a:rPr lang="zh-CN" altLang="en-US" b="0" i="0" dirty="0">
                <a:solidFill>
                  <a:srgbClr val="121212"/>
                </a:solidFill>
                <a:effectLst/>
                <a:latin typeface="-apple-system"/>
              </a:rPr>
              <a:t>对异常值更具鲁棒性，尤其是当目标变量的分布有离群值时（小值或大值与平均值相差很大）。</a:t>
            </a:r>
            <a:endParaRPr lang="zh-CN" altLang="en-US" dirty="0"/>
          </a:p>
        </p:txBody>
      </p:sp>
      <p:sp>
        <p:nvSpPr>
          <p:cNvPr id="11" name="文本框 10">
            <a:extLst>
              <a:ext uri="{FF2B5EF4-FFF2-40B4-BE49-F238E27FC236}">
                <a16:creationId xmlns:a16="http://schemas.microsoft.com/office/drawing/2014/main" id="{9A7997AB-38FA-CD44-5575-363598845617}"/>
              </a:ext>
            </a:extLst>
          </p:cNvPr>
          <p:cNvSpPr txBox="1"/>
          <p:nvPr/>
        </p:nvSpPr>
        <p:spPr>
          <a:xfrm>
            <a:off x="1023836" y="4221924"/>
            <a:ext cx="8869194" cy="1710084"/>
          </a:xfrm>
          <a:prstGeom prst="rect">
            <a:avLst/>
          </a:prstGeom>
          <a:noFill/>
        </p:spPr>
        <p:txBody>
          <a:bodyPr wrap="square">
            <a:spAutoFit/>
          </a:bodyPr>
          <a:lstStyle/>
          <a:p>
            <a:pPr algn="l">
              <a:lnSpc>
                <a:spcPct val="150000"/>
              </a:lnSpc>
            </a:pPr>
            <a:r>
              <a:rPr lang="en-US" altLang="zh-CN" b="1" i="0" dirty="0">
                <a:solidFill>
                  <a:srgbClr val="121212"/>
                </a:solidFill>
                <a:effectLst/>
                <a:latin typeface="-apple-system"/>
              </a:rPr>
              <a:t>MSE(L2 loss)</a:t>
            </a:r>
          </a:p>
          <a:p>
            <a:pPr algn="l">
              <a:lnSpc>
                <a:spcPct val="150000"/>
              </a:lnSpc>
            </a:pPr>
            <a:r>
              <a:rPr lang="zh-CN" altLang="en-US" b="0" i="0" dirty="0">
                <a:solidFill>
                  <a:srgbClr val="121212"/>
                </a:solidFill>
                <a:effectLst/>
                <a:latin typeface="-apple-system"/>
              </a:rPr>
              <a:t>均方误差（</a:t>
            </a:r>
            <a:r>
              <a:rPr lang="en-US" altLang="zh-CN" b="0" i="0" dirty="0">
                <a:solidFill>
                  <a:srgbClr val="121212"/>
                </a:solidFill>
                <a:effectLst/>
                <a:latin typeface="-apple-system"/>
              </a:rPr>
              <a:t>MSE</a:t>
            </a:r>
            <a:r>
              <a:rPr lang="zh-CN" altLang="en-US" b="0" i="0" dirty="0">
                <a:solidFill>
                  <a:srgbClr val="121212"/>
                </a:solidFill>
                <a:effectLst/>
                <a:latin typeface="-apple-system"/>
              </a:rPr>
              <a:t>）损失，也称为</a:t>
            </a:r>
            <a:r>
              <a:rPr lang="en-US" altLang="zh-CN" b="0" i="0" dirty="0">
                <a:solidFill>
                  <a:srgbClr val="121212"/>
                </a:solidFill>
                <a:effectLst/>
                <a:latin typeface="-apple-system"/>
              </a:rPr>
              <a:t>L2</a:t>
            </a:r>
            <a:r>
              <a:rPr lang="zh-CN" altLang="en-US" b="0" i="0" dirty="0">
                <a:solidFill>
                  <a:srgbClr val="121212"/>
                </a:solidFill>
                <a:effectLst/>
                <a:latin typeface="-apple-system"/>
              </a:rPr>
              <a:t>范数损失，计算实际值和预测值之间平方差的平均值。</a:t>
            </a:r>
          </a:p>
          <a:p>
            <a:pPr algn="l">
              <a:lnSpc>
                <a:spcPct val="150000"/>
              </a:lnSpc>
            </a:pPr>
            <a:r>
              <a:rPr lang="zh-CN" altLang="en-US" b="0" i="0" dirty="0">
                <a:solidFill>
                  <a:srgbClr val="121212"/>
                </a:solidFill>
                <a:effectLst/>
                <a:latin typeface="-apple-system"/>
              </a:rPr>
              <a:t>平方意味着较大的误差比较小的误差会产生更大的惩罚，所以</a:t>
            </a:r>
            <a:r>
              <a:rPr lang="en-US" altLang="zh-CN" b="0" i="0" dirty="0">
                <a:solidFill>
                  <a:srgbClr val="121212"/>
                </a:solidFill>
                <a:effectLst/>
                <a:latin typeface="-apple-system"/>
              </a:rPr>
              <a:t>MSE</a:t>
            </a:r>
            <a:r>
              <a:rPr lang="zh-CN" altLang="en-US" b="0" i="0" dirty="0">
                <a:solidFill>
                  <a:srgbClr val="121212"/>
                </a:solidFill>
                <a:effectLst/>
                <a:latin typeface="-apple-system"/>
              </a:rPr>
              <a:t>的收敛速度要比</a:t>
            </a:r>
            <a:r>
              <a:rPr lang="en-US" altLang="zh-CN" b="0" i="0" dirty="0">
                <a:solidFill>
                  <a:srgbClr val="121212"/>
                </a:solidFill>
                <a:effectLst/>
                <a:latin typeface="-apple-system"/>
              </a:rPr>
              <a:t>L1-loss</a:t>
            </a:r>
            <a:r>
              <a:rPr lang="zh-CN" altLang="en-US" b="0" i="0" dirty="0">
                <a:solidFill>
                  <a:srgbClr val="121212"/>
                </a:solidFill>
                <a:effectLst/>
                <a:latin typeface="-apple-system"/>
              </a:rPr>
              <a:t>要快得多。但是，</a:t>
            </a:r>
            <a:r>
              <a:rPr lang="en-US" altLang="zh-CN" b="0" i="0" dirty="0">
                <a:solidFill>
                  <a:srgbClr val="121212"/>
                </a:solidFill>
                <a:effectLst/>
                <a:latin typeface="-apple-system"/>
              </a:rPr>
              <a:t>L2 Loss</a:t>
            </a:r>
            <a:r>
              <a:rPr lang="zh-CN" altLang="en-US" b="0" i="0" dirty="0">
                <a:solidFill>
                  <a:srgbClr val="121212"/>
                </a:solidFill>
                <a:effectLst/>
                <a:latin typeface="-apple-system"/>
              </a:rPr>
              <a:t>对异常点更敏感，鲁棒性差于</a:t>
            </a:r>
            <a:r>
              <a:rPr lang="en-US" altLang="zh-CN" b="0" i="0" dirty="0">
                <a:solidFill>
                  <a:srgbClr val="121212"/>
                </a:solidFill>
                <a:effectLst/>
                <a:latin typeface="-apple-system"/>
              </a:rPr>
              <a:t>L1</a:t>
            </a:r>
            <a:r>
              <a:rPr lang="zh-CN" altLang="en-US" b="0" i="0" dirty="0">
                <a:solidFill>
                  <a:srgbClr val="121212"/>
                </a:solidFill>
                <a:effectLst/>
                <a:latin typeface="-apple-system"/>
              </a:rPr>
              <a:t>。</a:t>
            </a:r>
          </a:p>
        </p:txBody>
      </p:sp>
    </p:spTree>
    <p:extLst>
      <p:ext uri="{BB962C8B-B14F-4D97-AF65-F5344CB8AC3E}">
        <p14:creationId xmlns:p14="http://schemas.microsoft.com/office/powerpoint/2010/main" val="263691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损失函数</a:t>
            </a:r>
            <a:endParaRPr lang="en-US" altLang="zh-CN" dirty="0">
              <a:latin typeface="Arial" panose="020B0604020202020204" pitchFamily="34" charset="0"/>
            </a:endParaRPr>
          </a:p>
        </p:txBody>
      </p:sp>
      <p:sp>
        <p:nvSpPr>
          <p:cNvPr id="5" name="文本框 4">
            <a:extLst>
              <a:ext uri="{FF2B5EF4-FFF2-40B4-BE49-F238E27FC236}">
                <a16:creationId xmlns:a16="http://schemas.microsoft.com/office/drawing/2014/main" id="{32083D23-7951-FD1B-35FB-F0D2DDAD1D8B}"/>
              </a:ext>
            </a:extLst>
          </p:cNvPr>
          <p:cNvSpPr txBox="1"/>
          <p:nvPr/>
        </p:nvSpPr>
        <p:spPr>
          <a:xfrm>
            <a:off x="1083194" y="1480121"/>
            <a:ext cx="9733963" cy="2541080"/>
          </a:xfrm>
          <a:prstGeom prst="rect">
            <a:avLst/>
          </a:prstGeom>
          <a:noFill/>
        </p:spPr>
        <p:txBody>
          <a:bodyPr wrap="square">
            <a:spAutoFit/>
          </a:bodyPr>
          <a:lstStyle/>
          <a:p>
            <a:pPr algn="l">
              <a:lnSpc>
                <a:spcPct val="150000"/>
              </a:lnSpc>
            </a:pPr>
            <a:r>
              <a:rPr lang="en-US" altLang="zh-CN" b="1" i="0" dirty="0">
                <a:solidFill>
                  <a:srgbClr val="121212"/>
                </a:solidFill>
                <a:effectLst/>
                <a:latin typeface="-apple-system"/>
              </a:rPr>
              <a:t>Cross Entropy Loss</a:t>
            </a:r>
          </a:p>
          <a:p>
            <a:pPr algn="l">
              <a:lnSpc>
                <a:spcPct val="150000"/>
              </a:lnSpc>
            </a:pPr>
            <a:r>
              <a:rPr lang="zh-CN" altLang="en-US" b="0" i="0" dirty="0">
                <a:solidFill>
                  <a:srgbClr val="121212"/>
                </a:solidFill>
                <a:effectLst/>
                <a:latin typeface="-apple-system"/>
              </a:rPr>
              <a:t>交叉熵损失函数计算所提供的一组数据或随机变量的两个概率分布之间的差异。</a:t>
            </a:r>
          </a:p>
          <a:p>
            <a:pPr algn="l">
              <a:lnSpc>
                <a:spcPct val="150000"/>
              </a:lnSpc>
            </a:pPr>
            <a:r>
              <a:rPr lang="zh-CN" altLang="en-US" b="0" i="0" dirty="0">
                <a:solidFill>
                  <a:srgbClr val="121212"/>
                </a:solidFill>
                <a:effectLst/>
                <a:latin typeface="-apple-system"/>
              </a:rPr>
              <a:t>因为交叉熵描述了两个概率分布的差异，然而神经网络输出的是向量，并不是概率分布的形式。所以需要 </a:t>
            </a:r>
            <a:r>
              <a:rPr lang="en-US" altLang="zh-CN" b="0" i="0" dirty="0" err="1">
                <a:solidFill>
                  <a:srgbClr val="121212"/>
                </a:solidFill>
                <a:effectLst/>
                <a:latin typeface="-apple-system"/>
              </a:rPr>
              <a:t>softmax</a:t>
            </a:r>
            <a:r>
              <a:rPr lang="zh-CN" altLang="en-US" b="0" i="0" dirty="0">
                <a:solidFill>
                  <a:srgbClr val="121212"/>
                </a:solidFill>
                <a:effectLst/>
                <a:latin typeface="-apple-system"/>
              </a:rPr>
              <a:t>激活函数将一个向量进行“归一化”成概率分布的形式，再采用交叉熵损失函数计算 </a:t>
            </a:r>
            <a:r>
              <a:rPr lang="en-US" altLang="zh-CN" b="0" i="0" dirty="0">
                <a:solidFill>
                  <a:srgbClr val="121212"/>
                </a:solidFill>
                <a:effectLst/>
                <a:latin typeface="-apple-system"/>
              </a:rPr>
              <a:t>loss</a:t>
            </a:r>
            <a:r>
              <a:rPr lang="zh-CN" altLang="en-US" b="0" i="0" dirty="0">
                <a:solidFill>
                  <a:srgbClr val="121212"/>
                </a:solidFill>
                <a:effectLst/>
                <a:latin typeface="-apple-system"/>
              </a:rPr>
              <a:t>。</a:t>
            </a:r>
          </a:p>
          <a:p>
            <a:pPr algn="l">
              <a:lnSpc>
                <a:spcPct val="150000"/>
              </a:lnSpc>
            </a:pPr>
            <a:r>
              <a:rPr lang="zh-CN" altLang="en-US" b="0" i="0" dirty="0">
                <a:solidFill>
                  <a:srgbClr val="121212"/>
                </a:solidFill>
                <a:effectLst/>
                <a:latin typeface="-apple-system"/>
              </a:rPr>
              <a:t>本质上也是一种对数似然函数，可用于二分类和多分类任务中。</a:t>
            </a:r>
          </a:p>
        </p:txBody>
      </p:sp>
      <p:pic>
        <p:nvPicPr>
          <p:cNvPr id="7" name="图片 6">
            <a:extLst>
              <a:ext uri="{FF2B5EF4-FFF2-40B4-BE49-F238E27FC236}">
                <a16:creationId xmlns:a16="http://schemas.microsoft.com/office/drawing/2014/main" id="{C547E2E7-ECC3-A7AC-F6A7-F2984458C0C6}"/>
              </a:ext>
            </a:extLst>
          </p:cNvPr>
          <p:cNvPicPr>
            <a:picLocks noChangeAspect="1"/>
          </p:cNvPicPr>
          <p:nvPr/>
        </p:nvPicPr>
        <p:blipFill>
          <a:blip r:embed="rId3"/>
          <a:stretch>
            <a:fillRect/>
          </a:stretch>
        </p:blipFill>
        <p:spPr>
          <a:xfrm>
            <a:off x="6571034" y="4639002"/>
            <a:ext cx="5205714" cy="1043549"/>
          </a:xfrm>
          <a:prstGeom prst="rect">
            <a:avLst/>
          </a:prstGeom>
        </p:spPr>
      </p:pic>
      <p:pic>
        <p:nvPicPr>
          <p:cNvPr id="9" name="图片 8">
            <a:extLst>
              <a:ext uri="{FF2B5EF4-FFF2-40B4-BE49-F238E27FC236}">
                <a16:creationId xmlns:a16="http://schemas.microsoft.com/office/drawing/2014/main" id="{4A89BB53-D221-30B0-E16E-54726C85794B}"/>
              </a:ext>
            </a:extLst>
          </p:cNvPr>
          <p:cNvPicPr>
            <a:picLocks noChangeAspect="1"/>
          </p:cNvPicPr>
          <p:nvPr/>
        </p:nvPicPr>
        <p:blipFill>
          <a:blip r:embed="rId4"/>
          <a:stretch>
            <a:fillRect/>
          </a:stretch>
        </p:blipFill>
        <p:spPr>
          <a:xfrm>
            <a:off x="565162" y="4680267"/>
            <a:ext cx="5474524" cy="738877"/>
          </a:xfrm>
          <a:prstGeom prst="rect">
            <a:avLst/>
          </a:prstGeom>
        </p:spPr>
      </p:pic>
      <p:sp>
        <p:nvSpPr>
          <p:cNvPr id="11" name="文本框 10">
            <a:extLst>
              <a:ext uri="{FF2B5EF4-FFF2-40B4-BE49-F238E27FC236}">
                <a16:creationId xmlns:a16="http://schemas.microsoft.com/office/drawing/2014/main" id="{DF40B235-B928-572B-7F2B-EAC51BCB123C}"/>
              </a:ext>
            </a:extLst>
          </p:cNvPr>
          <p:cNvSpPr txBox="1"/>
          <p:nvPr/>
        </p:nvSpPr>
        <p:spPr>
          <a:xfrm>
            <a:off x="2136728" y="5682551"/>
            <a:ext cx="1107996" cy="461665"/>
          </a:xfrm>
          <a:prstGeom prst="rect">
            <a:avLst/>
          </a:prstGeom>
          <a:noFill/>
        </p:spPr>
        <p:txBody>
          <a:bodyPr wrap="none" rtlCol="0">
            <a:spAutoFit/>
          </a:bodyPr>
          <a:lstStyle/>
          <a:p>
            <a:r>
              <a:rPr lang="zh-CN" altLang="en-US" sz="2400" dirty="0">
                <a:solidFill>
                  <a:schemeClr val="tx1"/>
                </a:solidFill>
                <a:uFillTx/>
                <a:latin typeface="Arial" panose="020B0604020202020204" pitchFamily="34" charset="0"/>
                <a:ea typeface="微软雅黑" panose="020B0503020204020204" charset="-122"/>
              </a:rPr>
              <a:t>二分类</a:t>
            </a:r>
          </a:p>
        </p:txBody>
      </p:sp>
      <p:sp>
        <p:nvSpPr>
          <p:cNvPr id="12" name="文本框 11">
            <a:extLst>
              <a:ext uri="{FF2B5EF4-FFF2-40B4-BE49-F238E27FC236}">
                <a16:creationId xmlns:a16="http://schemas.microsoft.com/office/drawing/2014/main" id="{DC44AAA1-1405-399A-A2CA-CD22518ADECA}"/>
              </a:ext>
            </a:extLst>
          </p:cNvPr>
          <p:cNvSpPr txBox="1"/>
          <p:nvPr/>
        </p:nvSpPr>
        <p:spPr>
          <a:xfrm>
            <a:off x="8689928" y="5682550"/>
            <a:ext cx="1415772" cy="461665"/>
          </a:xfrm>
          <a:prstGeom prst="rect">
            <a:avLst/>
          </a:prstGeom>
          <a:noFill/>
        </p:spPr>
        <p:txBody>
          <a:bodyPr wrap="none" rtlCol="0">
            <a:spAutoFit/>
          </a:bodyPr>
          <a:lstStyle/>
          <a:p>
            <a:r>
              <a:rPr lang="zh-CN" altLang="en-US" sz="2400" dirty="0">
                <a:solidFill>
                  <a:schemeClr val="tx1"/>
                </a:solidFill>
                <a:uFillTx/>
                <a:latin typeface="Arial" panose="020B0604020202020204" pitchFamily="34" charset="0"/>
                <a:ea typeface="微软雅黑" panose="020B0503020204020204" charset="-122"/>
              </a:rPr>
              <a:t>多二分类</a:t>
            </a:r>
          </a:p>
        </p:txBody>
      </p:sp>
    </p:spTree>
    <p:extLst>
      <p:ext uri="{BB962C8B-B14F-4D97-AF65-F5344CB8AC3E}">
        <p14:creationId xmlns:p14="http://schemas.microsoft.com/office/powerpoint/2010/main" val="2705988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损失函数</a:t>
            </a:r>
            <a:endParaRPr lang="en-US" altLang="zh-CN" dirty="0">
              <a:latin typeface="Arial" panose="020B0604020202020204" pitchFamily="34" charset="0"/>
            </a:endParaRPr>
          </a:p>
        </p:txBody>
      </p:sp>
      <p:sp>
        <p:nvSpPr>
          <p:cNvPr id="3" name="文本框 2">
            <a:extLst>
              <a:ext uri="{FF2B5EF4-FFF2-40B4-BE49-F238E27FC236}">
                <a16:creationId xmlns:a16="http://schemas.microsoft.com/office/drawing/2014/main" id="{42A777DB-D27D-7241-823C-F660ECCA0D44}"/>
              </a:ext>
            </a:extLst>
          </p:cNvPr>
          <p:cNvSpPr txBox="1"/>
          <p:nvPr/>
        </p:nvSpPr>
        <p:spPr>
          <a:xfrm>
            <a:off x="664724" y="2018595"/>
            <a:ext cx="11527276" cy="3372077"/>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损失函数的优化</a:t>
            </a:r>
          </a:p>
          <a:p>
            <a:pPr marL="742950" lvl="1" indent="-285750" algn="l">
              <a:lnSpc>
                <a:spcPct val="150000"/>
              </a:lnSpc>
              <a:buFont typeface="+mj-lt"/>
              <a:buAutoNum type="arabicPeriod"/>
            </a:pPr>
            <a:r>
              <a:rPr lang="zh-CN" altLang="en-US" b="0" i="0" dirty="0">
                <a:solidFill>
                  <a:srgbClr val="374151"/>
                </a:solidFill>
                <a:effectLst/>
                <a:latin typeface="Söhne"/>
              </a:rPr>
              <a:t>损失函数的优化是卷积神经网络中的关键问题，可以通过梯度下降等方法来实现。</a:t>
            </a:r>
          </a:p>
          <a:p>
            <a:pPr marL="742950" lvl="1" indent="-285750" algn="l">
              <a:lnSpc>
                <a:spcPct val="150000"/>
              </a:lnSpc>
              <a:buFont typeface="+mj-lt"/>
              <a:buAutoNum type="arabicPeriod"/>
            </a:pPr>
            <a:r>
              <a:rPr lang="zh-CN" altLang="en-US" b="0" i="0" dirty="0">
                <a:solidFill>
                  <a:srgbClr val="374151"/>
                </a:solidFill>
                <a:effectLst/>
                <a:latin typeface="Söhne"/>
              </a:rPr>
              <a:t>梯度下降可以根据损失函数的梯度方向更新模型的参数，使得损失函数值不断减小。</a:t>
            </a:r>
          </a:p>
          <a:p>
            <a:pPr marL="742950" lvl="1" indent="-285750" algn="l">
              <a:lnSpc>
                <a:spcPct val="150000"/>
              </a:lnSpc>
              <a:buFont typeface="+mj-lt"/>
              <a:buAutoNum type="arabicPeriod"/>
            </a:pPr>
            <a:r>
              <a:rPr lang="zh-CN" altLang="en-US" b="0" i="0" dirty="0">
                <a:solidFill>
                  <a:srgbClr val="374151"/>
                </a:solidFill>
                <a:effectLst/>
                <a:latin typeface="Söhne"/>
              </a:rPr>
              <a:t>常见的梯度下降算法包括随机梯度下降（</a:t>
            </a:r>
            <a:r>
              <a:rPr lang="en-US" altLang="zh-CN" b="0" i="0" dirty="0">
                <a:solidFill>
                  <a:srgbClr val="374151"/>
                </a:solidFill>
                <a:effectLst/>
                <a:latin typeface="Söhne"/>
              </a:rPr>
              <a:t>Stochastic Gradient Descent, SGD</a:t>
            </a:r>
            <a:r>
              <a:rPr lang="zh-CN" altLang="en-US" b="0" i="0" dirty="0">
                <a:solidFill>
                  <a:srgbClr val="374151"/>
                </a:solidFill>
                <a:effectLst/>
                <a:latin typeface="Söhne"/>
              </a:rPr>
              <a:t>）、动量梯度下降（</a:t>
            </a:r>
            <a:r>
              <a:rPr lang="en-US" altLang="zh-CN" b="0" i="0" dirty="0">
                <a:solidFill>
                  <a:srgbClr val="374151"/>
                </a:solidFill>
                <a:effectLst/>
                <a:latin typeface="Söhne"/>
              </a:rPr>
              <a:t>Momentum Gradient Descent</a:t>
            </a:r>
            <a:r>
              <a:rPr lang="zh-CN" altLang="en-US" b="0" i="0" dirty="0">
                <a:solidFill>
                  <a:srgbClr val="374151"/>
                </a:solidFill>
                <a:effectLst/>
                <a:latin typeface="Söhne"/>
              </a:rPr>
              <a:t>）、自适应学习率梯度下降（</a:t>
            </a:r>
            <a:r>
              <a:rPr lang="en-US" altLang="zh-CN" b="0" i="0" dirty="0">
                <a:solidFill>
                  <a:srgbClr val="374151"/>
                </a:solidFill>
                <a:effectLst/>
                <a:latin typeface="Söhne"/>
              </a:rPr>
              <a:t>Adaptive Learning Rate Gradient Descent</a:t>
            </a:r>
            <a:r>
              <a:rPr lang="zh-CN" altLang="en-US" b="0" i="0" dirty="0">
                <a:solidFill>
                  <a:srgbClr val="374151"/>
                </a:solidFill>
                <a:effectLst/>
                <a:latin typeface="Söhne"/>
              </a:rPr>
              <a:t>）等。</a:t>
            </a:r>
          </a:p>
          <a:p>
            <a:pPr algn="l">
              <a:lnSpc>
                <a:spcPct val="150000"/>
              </a:lnSpc>
              <a:buFont typeface="+mj-lt"/>
              <a:buAutoNum type="arabicPeriod"/>
            </a:pPr>
            <a:r>
              <a:rPr lang="zh-CN" altLang="en-US" b="0" i="0" dirty="0">
                <a:solidFill>
                  <a:srgbClr val="374151"/>
                </a:solidFill>
                <a:effectLst/>
                <a:latin typeface="Söhne"/>
              </a:rPr>
              <a:t>损失函数的评价指标</a:t>
            </a:r>
          </a:p>
          <a:p>
            <a:pPr marL="742950" lvl="1" indent="-285750" algn="l">
              <a:lnSpc>
                <a:spcPct val="150000"/>
              </a:lnSpc>
              <a:buFont typeface="+mj-lt"/>
              <a:buAutoNum type="arabicPeriod"/>
            </a:pPr>
            <a:r>
              <a:rPr lang="zh-CN" altLang="en-US" b="0" i="0" dirty="0">
                <a:solidFill>
                  <a:srgbClr val="374151"/>
                </a:solidFill>
                <a:effectLst/>
                <a:latin typeface="Söhne"/>
              </a:rPr>
              <a:t>在模型训练和优化过程中，需要对损失函数的结果进行评估，以确定模型的训练效果。</a:t>
            </a:r>
          </a:p>
          <a:p>
            <a:pPr marL="742950" lvl="1" indent="-285750" algn="l">
              <a:lnSpc>
                <a:spcPct val="150000"/>
              </a:lnSpc>
              <a:buFont typeface="+mj-lt"/>
              <a:buAutoNum type="arabicPeriod"/>
            </a:pPr>
            <a:r>
              <a:rPr lang="zh-CN" altLang="en-US" b="0" i="0" dirty="0">
                <a:solidFill>
                  <a:srgbClr val="374151"/>
                </a:solidFill>
                <a:effectLst/>
                <a:latin typeface="Söhne"/>
              </a:rPr>
              <a:t>常见的评价指标包括准确率（</a:t>
            </a:r>
            <a:r>
              <a:rPr lang="en-US" altLang="zh-CN" b="0" i="0" dirty="0">
                <a:solidFill>
                  <a:srgbClr val="374151"/>
                </a:solidFill>
                <a:effectLst/>
                <a:latin typeface="Söhne"/>
              </a:rPr>
              <a:t>Accuracy</a:t>
            </a:r>
            <a:r>
              <a:rPr lang="zh-CN" altLang="en-US" b="0" i="0" dirty="0">
                <a:solidFill>
                  <a:srgbClr val="374151"/>
                </a:solidFill>
                <a:effectLst/>
                <a:latin typeface="Söhne"/>
              </a:rPr>
              <a:t>）、精确率（</a:t>
            </a:r>
            <a:r>
              <a:rPr lang="en-US" altLang="zh-CN" b="0" i="0" dirty="0">
                <a:solidFill>
                  <a:srgbClr val="374151"/>
                </a:solidFill>
                <a:effectLst/>
                <a:latin typeface="Söhne"/>
              </a:rPr>
              <a:t>Precision</a:t>
            </a:r>
            <a:r>
              <a:rPr lang="zh-CN" altLang="en-US" b="0" i="0" dirty="0">
                <a:solidFill>
                  <a:srgbClr val="374151"/>
                </a:solidFill>
                <a:effectLst/>
                <a:latin typeface="Söhne"/>
              </a:rPr>
              <a:t>）、召回率（</a:t>
            </a:r>
            <a:r>
              <a:rPr lang="en-US" altLang="zh-CN" b="0" i="0" dirty="0">
                <a:solidFill>
                  <a:srgbClr val="374151"/>
                </a:solidFill>
                <a:effectLst/>
                <a:latin typeface="Söhne"/>
              </a:rPr>
              <a:t>Recall</a:t>
            </a:r>
            <a:r>
              <a:rPr lang="zh-CN" altLang="en-US" b="0" i="0" dirty="0">
                <a:solidFill>
                  <a:srgbClr val="374151"/>
                </a:solidFill>
                <a:effectLst/>
                <a:latin typeface="Söhne"/>
              </a:rPr>
              <a:t>）、</a:t>
            </a:r>
            <a:r>
              <a:rPr lang="en-US" altLang="zh-CN" b="0" i="0" dirty="0">
                <a:solidFill>
                  <a:srgbClr val="374151"/>
                </a:solidFill>
                <a:effectLst/>
                <a:latin typeface="Söhne"/>
              </a:rPr>
              <a:t>F1</a:t>
            </a:r>
            <a:r>
              <a:rPr lang="zh-CN" altLang="en-US" b="0" i="0" dirty="0">
                <a:solidFill>
                  <a:srgbClr val="374151"/>
                </a:solidFill>
                <a:effectLst/>
                <a:latin typeface="Söhne"/>
              </a:rPr>
              <a:t>值等。</a:t>
            </a:r>
          </a:p>
        </p:txBody>
      </p:sp>
    </p:spTree>
    <p:extLst>
      <p:ext uri="{BB962C8B-B14F-4D97-AF65-F5344CB8AC3E}">
        <p14:creationId xmlns:p14="http://schemas.microsoft.com/office/powerpoint/2010/main" val="3018077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评价指标</a:t>
            </a:r>
            <a:endParaRPr lang="en-US" altLang="zh-CN" dirty="0">
              <a:latin typeface="Arial" panose="020B0604020202020204" pitchFamily="34" charset="0"/>
            </a:endParaRPr>
          </a:p>
        </p:txBody>
      </p:sp>
      <p:pic>
        <p:nvPicPr>
          <p:cNvPr id="5" name="图片 4">
            <a:extLst>
              <a:ext uri="{FF2B5EF4-FFF2-40B4-BE49-F238E27FC236}">
                <a16:creationId xmlns:a16="http://schemas.microsoft.com/office/drawing/2014/main" id="{FB2D4AEB-72A6-6962-F520-84627B622254}"/>
              </a:ext>
            </a:extLst>
          </p:cNvPr>
          <p:cNvPicPr>
            <a:picLocks noChangeAspect="1"/>
          </p:cNvPicPr>
          <p:nvPr/>
        </p:nvPicPr>
        <p:blipFill rotWithShape="1">
          <a:blip r:embed="rId3">
            <a:extLst>
              <a:ext uri="{28A0092B-C50C-407E-A947-70E740481C1C}">
                <a14:useLocalDpi xmlns:a14="http://schemas.microsoft.com/office/drawing/2010/main" val="0"/>
              </a:ext>
            </a:extLst>
          </a:blip>
          <a:srcRect b="5775"/>
          <a:stretch/>
        </p:blipFill>
        <p:spPr>
          <a:xfrm>
            <a:off x="664723" y="1781833"/>
            <a:ext cx="4012430" cy="3780717"/>
          </a:xfrm>
          <a:prstGeom prst="rect">
            <a:avLst/>
          </a:prstGeom>
        </p:spPr>
      </p:pic>
      <p:sp>
        <p:nvSpPr>
          <p:cNvPr id="7" name="文本框 6">
            <a:extLst>
              <a:ext uri="{FF2B5EF4-FFF2-40B4-BE49-F238E27FC236}">
                <a16:creationId xmlns:a16="http://schemas.microsoft.com/office/drawing/2014/main" id="{86F4068C-3071-73BA-77BB-E6A16EFB8D8A}"/>
              </a:ext>
            </a:extLst>
          </p:cNvPr>
          <p:cNvSpPr txBox="1"/>
          <p:nvPr/>
        </p:nvSpPr>
        <p:spPr>
          <a:xfrm>
            <a:off x="5041360" y="2190473"/>
            <a:ext cx="6398368" cy="3372077"/>
          </a:xfrm>
          <a:prstGeom prst="rect">
            <a:avLst/>
          </a:prstGeom>
          <a:noFill/>
        </p:spPr>
        <p:txBody>
          <a:bodyPr wrap="square">
            <a:spAutoFit/>
          </a:bodyPr>
          <a:lstStyle/>
          <a:p>
            <a:pPr>
              <a:lnSpc>
                <a:spcPct val="150000"/>
              </a:lnSpc>
            </a:pPr>
            <a:r>
              <a:rPr lang="zh-CN" altLang="en-US" dirty="0"/>
              <a:t>True Positive（TP）：真正类。样本的真实类别是正类，并且模型识别的结果也是正类。</a:t>
            </a:r>
            <a:endParaRPr lang="en-US" altLang="zh-CN" dirty="0"/>
          </a:p>
          <a:p>
            <a:pPr>
              <a:lnSpc>
                <a:spcPct val="150000"/>
              </a:lnSpc>
            </a:pPr>
            <a:r>
              <a:rPr lang="zh-CN" altLang="en-US" dirty="0"/>
              <a:t>False Negative（FN）：假负类。样本的真实类别是正类，但是模型将其识别为负类。</a:t>
            </a:r>
            <a:endParaRPr lang="en-US" altLang="zh-CN" dirty="0"/>
          </a:p>
          <a:p>
            <a:pPr>
              <a:lnSpc>
                <a:spcPct val="150000"/>
              </a:lnSpc>
            </a:pPr>
            <a:r>
              <a:rPr lang="zh-CN" altLang="en-US" dirty="0"/>
              <a:t>False Positive（FP）：假正类。样本的真实类别是负类，但是模型将其识别为正类。</a:t>
            </a:r>
            <a:endParaRPr lang="en-US" altLang="zh-CN" dirty="0"/>
          </a:p>
          <a:p>
            <a:pPr>
              <a:lnSpc>
                <a:spcPct val="150000"/>
              </a:lnSpc>
            </a:pPr>
            <a:r>
              <a:rPr lang="zh-CN" altLang="en-US" dirty="0"/>
              <a:t>True Negative（TN）：真负类。样本的真实类别是负类，并且模型将其识别为负类。</a:t>
            </a:r>
          </a:p>
        </p:txBody>
      </p:sp>
    </p:spTree>
    <p:extLst>
      <p:ext uri="{BB962C8B-B14F-4D97-AF65-F5344CB8AC3E}">
        <p14:creationId xmlns:p14="http://schemas.microsoft.com/office/powerpoint/2010/main" val="16985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评价指标</a:t>
            </a:r>
            <a:endParaRPr lang="en-US" altLang="zh-CN" dirty="0">
              <a:latin typeface="Arial" panose="020B0604020202020204" pitchFamily="34" charset="0"/>
            </a:endParaRPr>
          </a:p>
        </p:txBody>
      </p:sp>
      <p:sp>
        <p:nvSpPr>
          <p:cNvPr id="3" name="文本框 2">
            <a:extLst>
              <a:ext uri="{FF2B5EF4-FFF2-40B4-BE49-F238E27FC236}">
                <a16:creationId xmlns:a16="http://schemas.microsoft.com/office/drawing/2014/main" id="{0ACB8198-8FB4-AFBC-6970-1E52D74452C5}"/>
              </a:ext>
            </a:extLst>
          </p:cNvPr>
          <p:cNvSpPr txBox="1"/>
          <p:nvPr/>
        </p:nvSpPr>
        <p:spPr>
          <a:xfrm>
            <a:off x="274921" y="1447341"/>
            <a:ext cx="11486515" cy="5034070"/>
          </a:xfrm>
          <a:prstGeom prst="rect">
            <a:avLst/>
          </a:prstGeom>
          <a:noFill/>
        </p:spPr>
        <p:txBody>
          <a:bodyPr wrap="square">
            <a:spAutoFit/>
          </a:bodyPr>
          <a:lstStyle/>
          <a:p>
            <a:pPr>
              <a:lnSpc>
                <a:spcPct val="150000"/>
              </a:lnSpc>
            </a:pPr>
            <a:r>
              <a:rPr lang="zh-CN" altLang="en-US" dirty="0"/>
              <a:t>精确率（Accuracy）精确率是最常用的分类性能指标。可以用来表示模型的精度，即模型识别正确的个数/样本的总个数。一般情况下，模型的精度越高，说明模型的效果越好。</a:t>
            </a:r>
            <a:endParaRPr lang="en-US" altLang="zh-CN" dirty="0"/>
          </a:p>
          <a:p>
            <a:pPr>
              <a:lnSpc>
                <a:spcPct val="150000"/>
              </a:lnSpc>
            </a:pPr>
            <a:r>
              <a:rPr lang="zh-CN" altLang="en-US" dirty="0"/>
              <a:t>Accuracy = (TP+TN)/(TP+FN+FP+TN)</a:t>
            </a:r>
            <a:endParaRPr lang="en-US" altLang="zh-CN" dirty="0"/>
          </a:p>
          <a:p>
            <a:pPr>
              <a:lnSpc>
                <a:spcPct val="150000"/>
              </a:lnSpc>
            </a:pPr>
            <a:r>
              <a:rPr lang="zh-CN" altLang="en-US" dirty="0"/>
              <a:t>正确率或者准确率（Precision）又称为查准率，表示在模型识别为正类的样本中，真正为正类的样本所占的比例。一般情况下，查准率越高，说明模型的效果越好。</a:t>
            </a:r>
            <a:endParaRPr lang="en-US" altLang="zh-CN" dirty="0"/>
          </a:p>
          <a:p>
            <a:pPr>
              <a:lnSpc>
                <a:spcPct val="150000"/>
              </a:lnSpc>
            </a:pPr>
            <a:r>
              <a:rPr lang="zh-CN" altLang="en-US" dirty="0"/>
              <a:t>Precision = TP/(TP+FP)</a:t>
            </a:r>
            <a:endParaRPr lang="en-US" altLang="zh-CN" dirty="0"/>
          </a:p>
          <a:p>
            <a:pPr>
              <a:lnSpc>
                <a:spcPct val="150000"/>
              </a:lnSpc>
            </a:pPr>
            <a:r>
              <a:rPr lang="zh-CN" altLang="en-US" dirty="0"/>
              <a:t>召回率（Recall）又称为查全率，召回率表现出在实际正样本中，分类器能预测出多少。</a:t>
            </a:r>
            <a:endParaRPr lang="en-US" altLang="zh-CN" dirty="0"/>
          </a:p>
          <a:p>
            <a:pPr>
              <a:lnSpc>
                <a:spcPct val="150000"/>
              </a:lnSpc>
            </a:pPr>
            <a:r>
              <a:rPr lang="zh-CN" altLang="en-US" dirty="0"/>
              <a:t>Recall（召回率） = Sensitivity（敏感指标，True Positive Rate，TPR）= 查全率</a:t>
            </a:r>
            <a:endParaRPr lang="en-US" altLang="zh-CN" dirty="0"/>
          </a:p>
          <a:p>
            <a:pPr>
              <a:lnSpc>
                <a:spcPct val="150000"/>
              </a:lnSpc>
            </a:pPr>
            <a:r>
              <a:rPr lang="zh-CN" altLang="en-US" dirty="0"/>
              <a:t>表示的是，模型正确识别出为正类的样本的数量占总的正类样本数量的比值。一般情况下，Recall越高，说明有更多的正类样本被模型预测正确，模型的效果越好。</a:t>
            </a:r>
            <a:endParaRPr lang="en-US" altLang="zh-CN" dirty="0"/>
          </a:p>
          <a:p>
            <a:pPr>
              <a:lnSpc>
                <a:spcPct val="150000"/>
              </a:lnSpc>
            </a:pPr>
            <a:r>
              <a:rPr lang="zh-CN" altLang="en-US" dirty="0"/>
              <a:t>Recall = TP/(TP+FN)</a:t>
            </a:r>
            <a:endParaRPr lang="en-US" altLang="zh-CN" dirty="0"/>
          </a:p>
          <a:p>
            <a:pPr>
              <a:lnSpc>
                <a:spcPct val="150000"/>
              </a:lnSpc>
            </a:pPr>
            <a:r>
              <a:rPr lang="zh-CN" altLang="en-US" dirty="0"/>
              <a:t>查准率和查全率是一对矛盾的指标。一般来说，查准率高时，查全率旺旺偏低；二查全率高时，查准率往往偏低。</a:t>
            </a:r>
          </a:p>
        </p:txBody>
      </p:sp>
    </p:spTree>
    <p:extLst>
      <p:ext uri="{BB962C8B-B14F-4D97-AF65-F5344CB8AC3E}">
        <p14:creationId xmlns:p14="http://schemas.microsoft.com/office/powerpoint/2010/main" val="330041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优化函数</a:t>
            </a:r>
            <a:endParaRPr lang="en-US" altLang="zh-CN" dirty="0">
              <a:latin typeface="Arial" panose="020B0604020202020204" pitchFamily="34" charset="0"/>
            </a:endParaRPr>
          </a:p>
        </p:txBody>
      </p:sp>
      <p:sp>
        <p:nvSpPr>
          <p:cNvPr id="7" name="文本框 6">
            <a:extLst>
              <a:ext uri="{FF2B5EF4-FFF2-40B4-BE49-F238E27FC236}">
                <a16:creationId xmlns:a16="http://schemas.microsoft.com/office/drawing/2014/main" id="{67E57ED8-C1E6-0FF8-7D95-D8B1A82D9982}"/>
              </a:ext>
            </a:extLst>
          </p:cNvPr>
          <p:cNvSpPr txBox="1"/>
          <p:nvPr/>
        </p:nvSpPr>
        <p:spPr>
          <a:xfrm>
            <a:off x="705485" y="1385260"/>
            <a:ext cx="10612876" cy="5034070"/>
          </a:xfrm>
          <a:prstGeom prst="rect">
            <a:avLst/>
          </a:prstGeom>
          <a:noFill/>
        </p:spPr>
        <p:txBody>
          <a:bodyPr wrap="square">
            <a:spAutoFit/>
          </a:bodyPr>
          <a:lstStyle/>
          <a:p>
            <a:pPr algn="l">
              <a:lnSpc>
                <a:spcPct val="150000"/>
              </a:lnSpc>
              <a:buFont typeface="+mj-lt"/>
              <a:buAutoNum type="arabicPeriod"/>
            </a:pPr>
            <a:r>
              <a:rPr lang="zh-CN" altLang="en-US" b="0" i="0" dirty="0">
                <a:solidFill>
                  <a:srgbClr val="374151"/>
                </a:solidFill>
                <a:effectLst/>
                <a:latin typeface="Söhne"/>
              </a:rPr>
              <a:t>优化函数的作用</a:t>
            </a:r>
          </a:p>
          <a:p>
            <a:pPr marL="742950" lvl="1" indent="-285750" algn="l">
              <a:lnSpc>
                <a:spcPct val="150000"/>
              </a:lnSpc>
              <a:buFont typeface="+mj-lt"/>
              <a:buAutoNum type="arabicPeriod"/>
            </a:pPr>
            <a:r>
              <a:rPr lang="zh-CN" altLang="en-US" b="0" i="0" dirty="0">
                <a:solidFill>
                  <a:srgbClr val="374151"/>
                </a:solidFill>
                <a:effectLst/>
                <a:latin typeface="Söhne"/>
              </a:rPr>
              <a:t>优化函数是卷积神经网络中的一种函数，用于调整模型参数，以最小化损失函数值。</a:t>
            </a:r>
          </a:p>
          <a:p>
            <a:pPr marL="742950" lvl="1" indent="-285750" algn="l">
              <a:lnSpc>
                <a:spcPct val="150000"/>
              </a:lnSpc>
              <a:buFont typeface="+mj-lt"/>
              <a:buAutoNum type="arabicPeriod"/>
            </a:pPr>
            <a:r>
              <a:rPr lang="zh-CN" altLang="en-US" b="0" i="0" dirty="0">
                <a:solidFill>
                  <a:srgbClr val="374151"/>
                </a:solidFill>
                <a:effectLst/>
                <a:latin typeface="Söhne"/>
              </a:rPr>
              <a:t>优化函数可以帮助模型更快、更准确地收敛到最优解，提高模型的训练效率和性能。</a:t>
            </a:r>
          </a:p>
          <a:p>
            <a:pPr algn="l">
              <a:lnSpc>
                <a:spcPct val="150000"/>
              </a:lnSpc>
              <a:buFont typeface="+mj-lt"/>
              <a:buAutoNum type="arabicPeriod"/>
            </a:pPr>
            <a:r>
              <a:rPr lang="zh-CN" altLang="en-US" b="0" i="0" dirty="0">
                <a:solidFill>
                  <a:srgbClr val="374151"/>
                </a:solidFill>
                <a:effectLst/>
                <a:latin typeface="Söhne"/>
              </a:rPr>
              <a:t>常见的优化函数类型</a:t>
            </a:r>
          </a:p>
          <a:p>
            <a:pPr marL="742950" lvl="1" indent="-285750" algn="l">
              <a:lnSpc>
                <a:spcPct val="150000"/>
              </a:lnSpc>
              <a:buFont typeface="+mj-lt"/>
              <a:buAutoNum type="arabicPeriod"/>
            </a:pPr>
            <a:r>
              <a:rPr lang="zh-CN" altLang="en-US" b="0" i="0" dirty="0">
                <a:solidFill>
                  <a:srgbClr val="374151"/>
                </a:solidFill>
                <a:effectLst/>
                <a:latin typeface="Söhne"/>
              </a:rPr>
              <a:t>随机梯度下降优化函数（</a:t>
            </a:r>
            <a:r>
              <a:rPr lang="en-US" altLang="zh-CN" b="0" i="0" dirty="0">
                <a:solidFill>
                  <a:srgbClr val="374151"/>
                </a:solidFill>
                <a:effectLst/>
                <a:latin typeface="Söhne"/>
              </a:rPr>
              <a:t>Stochastic Gradient Descent, SGD</a:t>
            </a:r>
            <a:r>
              <a:rPr lang="zh-CN" altLang="en-US" b="0" i="0" dirty="0">
                <a:solidFill>
                  <a:srgbClr val="374151"/>
                </a:solidFill>
                <a:effectLst/>
                <a:latin typeface="Söhne"/>
              </a:rPr>
              <a:t>）：是最基本的优化函数之一，根据损失函数的梯度方向更新模型参数，使得损失函数值不断减小。</a:t>
            </a:r>
          </a:p>
          <a:p>
            <a:pPr marL="742950" lvl="1" indent="-285750" algn="l">
              <a:lnSpc>
                <a:spcPct val="150000"/>
              </a:lnSpc>
              <a:buFont typeface="+mj-lt"/>
              <a:buAutoNum type="arabicPeriod"/>
            </a:pPr>
            <a:r>
              <a:rPr lang="zh-CN" altLang="en-US" b="0" i="0" dirty="0">
                <a:solidFill>
                  <a:srgbClr val="374151"/>
                </a:solidFill>
                <a:effectLst/>
                <a:latin typeface="Söhne"/>
              </a:rPr>
              <a:t>动量优化函数（</a:t>
            </a:r>
            <a:r>
              <a:rPr lang="en-US" altLang="zh-CN" b="0" i="0" dirty="0">
                <a:solidFill>
                  <a:srgbClr val="374151"/>
                </a:solidFill>
                <a:effectLst/>
                <a:latin typeface="Söhne"/>
              </a:rPr>
              <a:t>Momentum</a:t>
            </a:r>
            <a:r>
              <a:rPr lang="zh-CN" altLang="en-US" b="0" i="0" dirty="0">
                <a:solidFill>
                  <a:srgbClr val="374151"/>
                </a:solidFill>
                <a:effectLst/>
                <a:latin typeface="Söhne"/>
              </a:rPr>
              <a:t>）：在随机梯度下降的基础上，增加了动量项，使得模型在更新参数时可以保持一定的惯性，加速模型的收敛。</a:t>
            </a:r>
          </a:p>
          <a:p>
            <a:pPr marL="742950" lvl="1" indent="-285750" algn="l">
              <a:lnSpc>
                <a:spcPct val="150000"/>
              </a:lnSpc>
              <a:buFont typeface="+mj-lt"/>
              <a:buAutoNum type="arabicPeriod"/>
            </a:pPr>
            <a:r>
              <a:rPr lang="zh-CN" altLang="en-US" b="0" i="0" dirty="0">
                <a:solidFill>
                  <a:srgbClr val="374151"/>
                </a:solidFill>
                <a:effectLst/>
                <a:latin typeface="Söhne"/>
              </a:rPr>
              <a:t>自适应学习率优化函数（</a:t>
            </a:r>
            <a:r>
              <a:rPr lang="en-US" altLang="zh-CN" b="0" i="0" dirty="0">
                <a:solidFill>
                  <a:srgbClr val="374151"/>
                </a:solidFill>
                <a:effectLst/>
                <a:latin typeface="Söhne"/>
              </a:rPr>
              <a:t>Adaptive Learning Rate</a:t>
            </a:r>
            <a:r>
              <a:rPr lang="zh-CN" altLang="en-US" b="0" i="0" dirty="0">
                <a:solidFill>
                  <a:srgbClr val="374151"/>
                </a:solidFill>
                <a:effectLst/>
                <a:latin typeface="Söhne"/>
              </a:rPr>
              <a:t>）：根据损失函数值的变化来调整学习率的大小，以提高模型的训练效率和性能。</a:t>
            </a:r>
          </a:p>
          <a:p>
            <a:pPr marL="742950" lvl="1" indent="-285750" algn="l">
              <a:lnSpc>
                <a:spcPct val="150000"/>
              </a:lnSpc>
              <a:buFont typeface="+mj-lt"/>
              <a:buAutoNum type="arabicPeriod"/>
            </a:pPr>
            <a:r>
              <a:rPr lang="en-US" altLang="zh-CN" b="0" i="0" dirty="0">
                <a:solidFill>
                  <a:srgbClr val="374151"/>
                </a:solidFill>
                <a:effectLst/>
                <a:latin typeface="Söhne"/>
              </a:rPr>
              <a:t>Adam</a:t>
            </a:r>
            <a:r>
              <a:rPr lang="zh-CN" altLang="en-US" b="0" i="0" dirty="0">
                <a:solidFill>
                  <a:srgbClr val="374151"/>
                </a:solidFill>
                <a:effectLst/>
                <a:latin typeface="Söhne"/>
              </a:rPr>
              <a:t>优化函数：是一种自适应学习率优化函数，综合考虑了动量项和学习率调整，可以更加有效地优化模型参数。</a:t>
            </a:r>
          </a:p>
        </p:txBody>
      </p:sp>
    </p:spTree>
    <p:extLst>
      <p:ext uri="{BB962C8B-B14F-4D97-AF65-F5344CB8AC3E}">
        <p14:creationId xmlns:p14="http://schemas.microsoft.com/office/powerpoint/2010/main" val="17474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神经网络一般形式</a:t>
            </a:r>
            <a:endParaRPr lang="en-US" altLang="zh-CN" dirty="0"/>
          </a:p>
        </p:txBody>
      </p:sp>
      <p:pic>
        <p:nvPicPr>
          <p:cNvPr id="6" name="图片 5" descr="图示&#10;&#10;描述已自动生成">
            <a:extLst>
              <a:ext uri="{FF2B5EF4-FFF2-40B4-BE49-F238E27FC236}">
                <a16:creationId xmlns:a16="http://schemas.microsoft.com/office/drawing/2014/main" id="{B3358D37-329A-426A-764C-7A6B7C7231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6324" y="1538711"/>
            <a:ext cx="8554533" cy="494004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EFF245D4-0146-1E04-BBA9-9D05341F5674}"/>
                  </a:ext>
                </a:extLst>
              </p14:cNvPr>
              <p14:cNvContentPartPr/>
              <p14:nvPr/>
            </p14:nvContentPartPr>
            <p14:xfrm>
              <a:off x="3759120" y="1308240"/>
              <a:ext cx="2826360" cy="4267440"/>
            </p14:xfrm>
          </p:contentPart>
        </mc:Choice>
        <mc:Fallback>
          <p:pic>
            <p:nvPicPr>
              <p:cNvPr id="2" name="墨迹 1">
                <a:extLst>
                  <a:ext uri="{FF2B5EF4-FFF2-40B4-BE49-F238E27FC236}">
                    <a16:creationId xmlns:a16="http://schemas.microsoft.com/office/drawing/2014/main" id="{EFF245D4-0146-1E04-BBA9-9D05341F5674}"/>
                  </a:ext>
                </a:extLst>
              </p:cNvPr>
              <p:cNvPicPr/>
              <p:nvPr/>
            </p:nvPicPr>
            <p:blipFill>
              <a:blip r:embed="rId5"/>
              <a:stretch>
                <a:fillRect/>
              </a:stretch>
            </p:blipFill>
            <p:spPr>
              <a:xfrm>
                <a:off x="3749760" y="1298880"/>
                <a:ext cx="2845080" cy="4286160"/>
              </a:xfrm>
              <a:prstGeom prst="rect">
                <a:avLst/>
              </a:prstGeom>
            </p:spPr>
          </p:pic>
        </mc:Fallback>
      </mc:AlternateContent>
    </p:spTree>
    <p:extLst>
      <p:ext uri="{BB962C8B-B14F-4D97-AF65-F5344CB8AC3E}">
        <p14:creationId xmlns:p14="http://schemas.microsoft.com/office/powerpoint/2010/main" val="993524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a:solidFill>
                  <a:schemeClr val="tx1"/>
                </a:solidFill>
                <a:uFillTx/>
                <a:latin typeface="Arial" panose="020B0604020202020204" pitchFamily="34" charset="0"/>
                <a:ea typeface="微软雅黑" panose="020B0503020204020204" charset="-122"/>
              </a:rPr>
              <a:t>反向传播</a:t>
            </a:r>
            <a:r>
              <a:rPr lang="en-US" altLang="zh-CN" dirty="0"/>
              <a:t>-</a:t>
            </a:r>
            <a:r>
              <a:rPr lang="zh-CN" altLang="en-US" dirty="0">
                <a:latin typeface="Arial" panose="020B0604020202020204" pitchFamily="34" charset="0"/>
              </a:rPr>
              <a:t>优化函数</a:t>
            </a:r>
            <a:endParaRPr lang="en-US" altLang="zh-CN" dirty="0">
              <a:latin typeface="Arial" panose="020B0604020202020204" pitchFamily="34" charset="0"/>
            </a:endParaRPr>
          </a:p>
        </p:txBody>
      </p:sp>
      <p:sp>
        <p:nvSpPr>
          <p:cNvPr id="7" name="文本框 6">
            <a:extLst>
              <a:ext uri="{FF2B5EF4-FFF2-40B4-BE49-F238E27FC236}">
                <a16:creationId xmlns:a16="http://schemas.microsoft.com/office/drawing/2014/main" id="{67E57ED8-C1E6-0FF8-7D95-D8B1A82D9982}"/>
              </a:ext>
            </a:extLst>
          </p:cNvPr>
          <p:cNvSpPr txBox="1"/>
          <p:nvPr/>
        </p:nvSpPr>
        <p:spPr>
          <a:xfrm>
            <a:off x="1099226" y="1920280"/>
            <a:ext cx="9435829" cy="3372077"/>
          </a:xfrm>
          <a:prstGeom prst="rect">
            <a:avLst/>
          </a:prstGeom>
          <a:noFill/>
        </p:spPr>
        <p:txBody>
          <a:bodyPr wrap="square">
            <a:spAutoFit/>
          </a:bodyPr>
          <a:lstStyle/>
          <a:p>
            <a:pPr algn="l">
              <a:lnSpc>
                <a:spcPct val="150000"/>
              </a:lnSpc>
            </a:pPr>
            <a:endParaRPr lang="zh-CN" altLang="en-US" b="0" i="0" dirty="0">
              <a:solidFill>
                <a:srgbClr val="374151"/>
              </a:solidFill>
              <a:effectLst/>
              <a:latin typeface="Söhne"/>
            </a:endParaRPr>
          </a:p>
          <a:p>
            <a:pPr algn="l">
              <a:lnSpc>
                <a:spcPct val="150000"/>
              </a:lnSpc>
              <a:buFont typeface="+mj-lt"/>
              <a:buAutoNum type="arabicPeriod"/>
            </a:pPr>
            <a:r>
              <a:rPr lang="zh-CN" altLang="en-US" b="0" i="0" dirty="0">
                <a:solidFill>
                  <a:srgbClr val="374151"/>
                </a:solidFill>
                <a:effectLst/>
                <a:latin typeface="Söhne"/>
              </a:rPr>
              <a:t>优化函数的调参技巧</a:t>
            </a:r>
          </a:p>
          <a:p>
            <a:pPr marL="742950" lvl="1" indent="-285750" algn="l">
              <a:lnSpc>
                <a:spcPct val="150000"/>
              </a:lnSpc>
              <a:buFont typeface="+mj-lt"/>
              <a:buAutoNum type="arabicPeriod"/>
            </a:pPr>
            <a:r>
              <a:rPr lang="zh-CN" altLang="en-US" b="0" i="0" dirty="0">
                <a:solidFill>
                  <a:srgbClr val="374151"/>
                </a:solidFill>
                <a:effectLst/>
                <a:latin typeface="Söhne"/>
              </a:rPr>
              <a:t>在实际应用中，需要根据任务类型、数据集的特点和模型的复杂程度等因素来选择合适的优化函数类型和参数设置。</a:t>
            </a:r>
          </a:p>
          <a:p>
            <a:pPr marL="742950" lvl="1" indent="-285750" algn="l">
              <a:lnSpc>
                <a:spcPct val="150000"/>
              </a:lnSpc>
              <a:buFont typeface="+mj-lt"/>
              <a:buAutoNum type="arabicPeriod"/>
            </a:pPr>
            <a:r>
              <a:rPr lang="zh-CN" altLang="en-US" b="0" i="0" dirty="0">
                <a:solidFill>
                  <a:srgbClr val="374151"/>
                </a:solidFill>
                <a:effectLst/>
                <a:latin typeface="Söhne"/>
              </a:rPr>
              <a:t>常见的调参技巧包括设置合适的学习率、调整动量项的大小、增加学习率衰减因子等。</a:t>
            </a:r>
          </a:p>
          <a:p>
            <a:pPr algn="l">
              <a:lnSpc>
                <a:spcPct val="150000"/>
              </a:lnSpc>
              <a:buFont typeface="+mj-lt"/>
              <a:buAutoNum type="arabicPeriod"/>
            </a:pPr>
            <a:r>
              <a:rPr lang="zh-CN" altLang="en-US" b="0" i="0" dirty="0">
                <a:solidFill>
                  <a:srgbClr val="374151"/>
                </a:solidFill>
                <a:effectLst/>
                <a:latin typeface="Söhne"/>
              </a:rPr>
              <a:t>优化函数的评价指标</a:t>
            </a:r>
          </a:p>
          <a:p>
            <a:pPr marL="742950" lvl="1" indent="-285750" algn="l">
              <a:lnSpc>
                <a:spcPct val="150000"/>
              </a:lnSpc>
              <a:buFont typeface="+mj-lt"/>
              <a:buAutoNum type="arabicPeriod"/>
            </a:pPr>
            <a:r>
              <a:rPr lang="zh-CN" altLang="en-US" b="0" i="0" dirty="0">
                <a:solidFill>
                  <a:srgbClr val="374151"/>
                </a:solidFill>
                <a:effectLst/>
                <a:latin typeface="Söhne"/>
              </a:rPr>
              <a:t>在模型训练和优化过程中，需要对优化函数的结果进行评估，以确定模型的训练效果。</a:t>
            </a:r>
          </a:p>
          <a:p>
            <a:pPr marL="742950" lvl="1" indent="-285750" algn="l">
              <a:lnSpc>
                <a:spcPct val="150000"/>
              </a:lnSpc>
              <a:buFont typeface="+mj-lt"/>
              <a:buAutoNum type="arabicPeriod"/>
            </a:pPr>
            <a:r>
              <a:rPr lang="zh-CN" altLang="en-US" b="0" i="0" dirty="0">
                <a:solidFill>
                  <a:srgbClr val="374151"/>
                </a:solidFill>
                <a:effectLst/>
                <a:latin typeface="Söhne"/>
              </a:rPr>
              <a:t>常见的评价指标包括损失函数值、训练时间、模型精度等。</a:t>
            </a:r>
          </a:p>
        </p:txBody>
      </p:sp>
    </p:spTree>
    <p:extLst>
      <p:ext uri="{BB962C8B-B14F-4D97-AF65-F5344CB8AC3E}">
        <p14:creationId xmlns:p14="http://schemas.microsoft.com/office/powerpoint/2010/main" val="3078943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神经网络一般形式</a:t>
            </a:r>
            <a:endParaRPr lang="en-US" altLang="zh-CN" dirty="0"/>
          </a:p>
        </p:txBody>
      </p:sp>
      <p:pic>
        <p:nvPicPr>
          <p:cNvPr id="1034" name="Picture 10">
            <a:extLst>
              <a:ext uri="{FF2B5EF4-FFF2-40B4-BE49-F238E27FC236}">
                <a16:creationId xmlns:a16="http://schemas.microsoft.com/office/drawing/2014/main" id="{BE178812-A28A-B322-88A2-8D8BA5070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1497200"/>
            <a:ext cx="64198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10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神经网络一般形式</a:t>
            </a:r>
            <a:endParaRPr lang="en-US" altLang="zh-CN" dirty="0"/>
          </a:p>
        </p:txBody>
      </p:sp>
      <p:pic>
        <p:nvPicPr>
          <p:cNvPr id="1038" name="Picture 14">
            <a:extLst>
              <a:ext uri="{FF2B5EF4-FFF2-40B4-BE49-F238E27FC236}">
                <a16:creationId xmlns:a16="http://schemas.microsoft.com/office/drawing/2014/main" id="{E2D5D36E-465E-C268-6BEB-C75CCAE46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091" y="1405906"/>
            <a:ext cx="9109770" cy="404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深度学习</a:t>
            </a:r>
            <a:endParaRPr lang="en-US" altLang="zh-CN" dirty="0"/>
          </a:p>
        </p:txBody>
      </p:sp>
      <p:sp>
        <p:nvSpPr>
          <p:cNvPr id="6" name="文本框 5">
            <a:extLst>
              <a:ext uri="{FF2B5EF4-FFF2-40B4-BE49-F238E27FC236}">
                <a16:creationId xmlns:a16="http://schemas.microsoft.com/office/drawing/2014/main" id="{4F3B8044-54E0-169C-F8DE-215E315CC8CF}"/>
              </a:ext>
            </a:extLst>
          </p:cNvPr>
          <p:cNvSpPr txBox="1"/>
          <p:nvPr/>
        </p:nvSpPr>
        <p:spPr>
          <a:xfrm>
            <a:off x="1208868" y="1821061"/>
            <a:ext cx="9647695" cy="369332"/>
          </a:xfrm>
          <a:prstGeom prst="rect">
            <a:avLst/>
          </a:prstGeom>
          <a:noFill/>
        </p:spPr>
        <p:txBody>
          <a:bodyPr wrap="square">
            <a:spAutoFit/>
          </a:bodyPr>
          <a:lstStyle/>
          <a:p>
            <a:r>
              <a:rPr lang="zh-CN" altLang="en-US" dirty="0"/>
              <a:t>深度学习的神经网络主要包括三大类：</a:t>
            </a:r>
            <a:r>
              <a:rPr lang="zh-CN" altLang="en-US" dirty="0">
                <a:solidFill>
                  <a:srgbClr val="FF0000"/>
                </a:solidFill>
              </a:rPr>
              <a:t>卷积神经网络</a:t>
            </a:r>
            <a:r>
              <a:rPr lang="zh-CN" altLang="en-US" dirty="0"/>
              <a:t>、生成对抗网络和循环神经网络</a:t>
            </a:r>
          </a:p>
        </p:txBody>
      </p:sp>
      <p:pic>
        <p:nvPicPr>
          <p:cNvPr id="1026" name="Picture 2" descr="卷积神经网络---分类问题- Heretic0224 - 博客园">
            <a:extLst>
              <a:ext uri="{FF2B5EF4-FFF2-40B4-BE49-F238E27FC236}">
                <a16:creationId xmlns:a16="http://schemas.microsoft.com/office/drawing/2014/main" id="{2F762EE4-6039-B657-0B72-6469B9C42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123" y="2626386"/>
            <a:ext cx="3755922" cy="140464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7D409C1-2FEC-6402-882B-D8C99DB97C21}"/>
              </a:ext>
            </a:extLst>
          </p:cNvPr>
          <p:cNvSpPr txBox="1"/>
          <p:nvPr/>
        </p:nvSpPr>
        <p:spPr>
          <a:xfrm>
            <a:off x="1208868" y="3045314"/>
            <a:ext cx="2242255" cy="369332"/>
          </a:xfrm>
          <a:prstGeom prst="rect">
            <a:avLst/>
          </a:prstGeom>
          <a:noFill/>
        </p:spPr>
        <p:txBody>
          <a:bodyPr wrap="square">
            <a:spAutoFit/>
          </a:bodyPr>
          <a:lstStyle/>
          <a:p>
            <a:r>
              <a:rPr lang="zh-CN" altLang="en-US" dirty="0"/>
              <a:t>卷积神经网络（</a:t>
            </a:r>
            <a:r>
              <a:rPr lang="en-US" altLang="zh-CN" dirty="0"/>
              <a:t>CNN</a:t>
            </a:r>
            <a:r>
              <a:rPr lang="zh-CN" altLang="en-US" dirty="0"/>
              <a:t>）</a:t>
            </a:r>
          </a:p>
        </p:txBody>
      </p:sp>
      <p:pic>
        <p:nvPicPr>
          <p:cNvPr id="1030" name="Picture 6" descr="循环神经网络（RNN）、长短时记忆网络（LSTM）及（GRU）模型_gru神经网络模型_不正经的蒙娜丽莎的博客-CSDN博客">
            <a:extLst>
              <a:ext uri="{FF2B5EF4-FFF2-40B4-BE49-F238E27FC236}">
                <a16:creationId xmlns:a16="http://schemas.microsoft.com/office/drawing/2014/main" id="{CBE32958-7373-F1A9-2622-665D6617CF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4598" y="3622089"/>
            <a:ext cx="3469404" cy="134123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5A6858D-21A9-7B29-9BF7-D8151A8C0A7D}"/>
              </a:ext>
            </a:extLst>
          </p:cNvPr>
          <p:cNvSpPr txBox="1"/>
          <p:nvPr/>
        </p:nvSpPr>
        <p:spPr>
          <a:xfrm>
            <a:off x="8364335" y="3005733"/>
            <a:ext cx="2169930" cy="369332"/>
          </a:xfrm>
          <a:prstGeom prst="rect">
            <a:avLst/>
          </a:prstGeom>
          <a:noFill/>
        </p:spPr>
        <p:txBody>
          <a:bodyPr wrap="square">
            <a:spAutoFit/>
          </a:bodyPr>
          <a:lstStyle/>
          <a:p>
            <a:r>
              <a:rPr lang="zh-CN" altLang="en-US" dirty="0"/>
              <a:t>循环神经网络 </a:t>
            </a:r>
            <a:r>
              <a:rPr lang="en-US" altLang="zh-CN" dirty="0"/>
              <a:t>(RNN)</a:t>
            </a:r>
            <a:endParaRPr lang="zh-CN" altLang="en-US" dirty="0"/>
          </a:p>
        </p:txBody>
      </p:sp>
      <p:pic>
        <p:nvPicPr>
          <p:cNvPr id="1032" name="Picture 8" descr="U-Net GAN Explained | Papers With Code">
            <a:extLst>
              <a:ext uri="{FF2B5EF4-FFF2-40B4-BE49-F238E27FC236}">
                <a16:creationId xmlns:a16="http://schemas.microsoft.com/office/drawing/2014/main" id="{8824D0BF-2575-A5E3-7354-A8EE9ED2F1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5228" y="4695642"/>
            <a:ext cx="2752725" cy="166687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96CC7D51-7005-5751-E116-41AD62484F28}"/>
              </a:ext>
            </a:extLst>
          </p:cNvPr>
          <p:cNvSpPr txBox="1"/>
          <p:nvPr/>
        </p:nvSpPr>
        <p:spPr>
          <a:xfrm>
            <a:off x="1208868" y="5205913"/>
            <a:ext cx="2242255" cy="369332"/>
          </a:xfrm>
          <a:prstGeom prst="rect">
            <a:avLst/>
          </a:prstGeom>
          <a:noFill/>
        </p:spPr>
        <p:txBody>
          <a:bodyPr wrap="square">
            <a:spAutoFit/>
          </a:bodyPr>
          <a:lstStyle/>
          <a:p>
            <a:r>
              <a:rPr lang="zh-CN" altLang="en-US" dirty="0"/>
              <a:t>生成对抗网络（</a:t>
            </a:r>
            <a:r>
              <a:rPr lang="en-US" altLang="zh-CN" dirty="0"/>
              <a:t>GAN</a:t>
            </a:r>
            <a:r>
              <a:rPr lang="zh-CN" altLang="en-US" dirty="0"/>
              <a:t>）</a:t>
            </a:r>
          </a:p>
        </p:txBody>
      </p:sp>
    </p:spTree>
    <p:extLst>
      <p:ext uri="{BB962C8B-B14F-4D97-AF65-F5344CB8AC3E}">
        <p14:creationId xmlns:p14="http://schemas.microsoft.com/office/powerpoint/2010/main" val="216620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神经网络一般形式</a:t>
            </a:r>
            <a:endParaRPr lang="en-US" altLang="zh-CN" dirty="0"/>
          </a:p>
        </p:txBody>
      </p:sp>
      <p:pic>
        <p:nvPicPr>
          <p:cNvPr id="2050" name="Picture 2">
            <a:extLst>
              <a:ext uri="{FF2B5EF4-FFF2-40B4-BE49-F238E27FC236}">
                <a16:creationId xmlns:a16="http://schemas.microsoft.com/office/drawing/2014/main" id="{5CFF4EAB-67A1-4605-AA40-487610686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23" y="1789275"/>
            <a:ext cx="11406753" cy="41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85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卷积神经网络一般展现形式</a:t>
            </a:r>
            <a:endParaRPr lang="en-US" altLang="zh-CN" dirty="0"/>
          </a:p>
        </p:txBody>
      </p:sp>
      <p:pic>
        <p:nvPicPr>
          <p:cNvPr id="2056" name="Picture 8" descr="Best deep CNN architectures and their principles: from AlexNet to  EfficientNet | AI Summer">
            <a:extLst>
              <a:ext uri="{FF2B5EF4-FFF2-40B4-BE49-F238E27FC236}">
                <a16:creationId xmlns:a16="http://schemas.microsoft.com/office/drawing/2014/main" id="{86EA0D46-E578-066A-C6D9-4931936AC9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037" r="66011"/>
          <a:stretch/>
        </p:blipFill>
        <p:spPr bwMode="auto">
          <a:xfrm>
            <a:off x="8913995" y="1854090"/>
            <a:ext cx="1853132" cy="39888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lexNet - Notes on AI">
            <a:extLst>
              <a:ext uri="{FF2B5EF4-FFF2-40B4-BE49-F238E27FC236}">
                <a16:creationId xmlns:a16="http://schemas.microsoft.com/office/drawing/2014/main" id="{3A27F6FF-5FEA-5301-45F4-E81983A5F5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779" y="2946214"/>
            <a:ext cx="6390322" cy="263737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3A54870-B068-5A7E-22D9-A045BA7D33A0}"/>
              </a:ext>
            </a:extLst>
          </p:cNvPr>
          <p:cNvSpPr txBox="1"/>
          <p:nvPr/>
        </p:nvSpPr>
        <p:spPr>
          <a:xfrm>
            <a:off x="1267779" y="1977390"/>
            <a:ext cx="5658801" cy="461665"/>
          </a:xfrm>
          <a:prstGeom prst="rect">
            <a:avLst/>
          </a:prstGeom>
          <a:noFill/>
        </p:spPr>
        <p:txBody>
          <a:bodyPr wrap="square" rtlCol="0">
            <a:spAutoFit/>
          </a:bodyPr>
          <a:lstStyle/>
          <a:p>
            <a:r>
              <a:rPr lang="zh-CN" altLang="en-US" sz="2400" dirty="0">
                <a:solidFill>
                  <a:schemeClr val="tx1"/>
                </a:solidFill>
                <a:uFillTx/>
                <a:latin typeface="Arial" panose="020B0604020202020204" pitchFamily="34" charset="0"/>
                <a:ea typeface="微软雅黑" panose="020B0503020204020204" charset="-122"/>
              </a:rPr>
              <a:t>卷积神经网络展示的一般形式：</a:t>
            </a:r>
          </a:p>
        </p:txBody>
      </p:sp>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9BCAB89C-63CB-29A3-061A-FD25C0675735}"/>
                  </a:ext>
                </a:extLst>
              </p14:cNvPr>
              <p14:cNvContentPartPr/>
              <p14:nvPr/>
            </p14:nvContentPartPr>
            <p14:xfrm>
              <a:off x="6803280" y="2198520"/>
              <a:ext cx="360" cy="360"/>
            </p14:xfrm>
          </p:contentPart>
        </mc:Choice>
        <mc:Fallback>
          <p:pic>
            <p:nvPicPr>
              <p:cNvPr id="2" name="墨迹 1">
                <a:extLst>
                  <a:ext uri="{FF2B5EF4-FFF2-40B4-BE49-F238E27FC236}">
                    <a16:creationId xmlns:a16="http://schemas.microsoft.com/office/drawing/2014/main" id="{9BCAB89C-63CB-29A3-061A-FD25C0675735}"/>
                  </a:ext>
                </a:extLst>
              </p:cNvPr>
              <p:cNvPicPr/>
              <p:nvPr/>
            </p:nvPicPr>
            <p:blipFill>
              <a:blip r:embed="rId6"/>
              <a:stretch>
                <a:fillRect/>
              </a:stretch>
            </p:blipFill>
            <p:spPr>
              <a:xfrm>
                <a:off x="6793920" y="2189160"/>
                <a:ext cx="19080" cy="19080"/>
              </a:xfrm>
              <a:prstGeom prst="rect">
                <a:avLst/>
              </a:prstGeom>
            </p:spPr>
          </p:pic>
        </mc:Fallback>
      </mc:AlternateContent>
    </p:spTree>
    <p:extLst>
      <p:ext uri="{BB962C8B-B14F-4D97-AF65-F5344CB8AC3E}">
        <p14:creationId xmlns:p14="http://schemas.microsoft.com/office/powerpoint/2010/main" val="4247259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a33bdab-d1ef-459b-b02e-6c61fb67801d"/>
  <p:tag name="COMMONDATA" val="eyJoZGlkIjoiMDc0ZWI5NDdkYjNhOTk4MmFjMTA2MGFhYmUxZDljZD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165eea51-dfeb-4c92-ad65-913e3347505a}"/>
  <p:tag name="TABLE_ENDDRAG_ORIGIN_RECT" val="816*306"/>
  <p:tag name="TABLE_ENDDRAG_RECT" val="82*143*816*306"/>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33,&quot;width&quot;:193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rgbClr val="821E36"/>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lang="en-US" altLang="zh-CN" sz="2400">
            <a:solidFill>
              <a:schemeClr val="tx1"/>
            </a:solidFill>
            <a:uFillTx/>
            <a:latin typeface="Arial" panose="020B0604020202020204" pitchFamily="34" charset="0"/>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3601</TotalTime>
  <Words>4100</Words>
  <Application>Microsoft Office PowerPoint</Application>
  <PresentationFormat>宽屏</PresentationFormat>
  <Paragraphs>309</Paragraphs>
  <Slides>41</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-apple-system</vt:lpstr>
      <vt:lpstr>KaTeX_Main</vt:lpstr>
      <vt:lpstr>Söhne</vt:lpstr>
      <vt:lpstr>黑体</vt:lpstr>
      <vt:lpstr>微软雅黑</vt:lpstr>
      <vt:lpstr>Arial</vt:lpstr>
      <vt:lpstr>Calibri</vt:lpstr>
      <vt:lpstr>Georgia</vt:lpstr>
      <vt:lpstr>Office 主题</vt:lpstr>
      <vt:lpstr>大数据实训课程</vt:lpstr>
      <vt:lpstr>深度学习与机器学习的差异</vt:lpstr>
      <vt:lpstr>深度学习与机器学习的优劣</vt:lpstr>
      <vt:lpstr>神经网络一般形式</vt:lpstr>
      <vt:lpstr>神经网络一般形式</vt:lpstr>
      <vt:lpstr>神经网络一般形式</vt:lpstr>
      <vt:lpstr>深度学习</vt:lpstr>
      <vt:lpstr>神经网络一般形式</vt:lpstr>
      <vt:lpstr>卷积神经网络一般展现形式</vt:lpstr>
      <vt:lpstr>卷积神经网络组成</vt:lpstr>
      <vt:lpstr>卷积神经网络-输入层</vt:lpstr>
      <vt:lpstr>卷积神经网络-输入层</vt:lpstr>
      <vt:lpstr>卷积神经网络-卷积层</vt:lpstr>
      <vt:lpstr>卷积神经网络-卷积层</vt:lpstr>
      <vt:lpstr>激活层</vt:lpstr>
      <vt:lpstr>卷积神经网络-池化层 </vt:lpstr>
      <vt:lpstr>卷积神经网络-全连接层</vt:lpstr>
      <vt:lpstr>卷积神经网络-输出层</vt:lpstr>
      <vt:lpstr>卷积神经网络-输出层</vt:lpstr>
      <vt:lpstr>前向传播-卷积核函数</vt:lpstr>
      <vt:lpstr>前向传播-卷积核函数</vt:lpstr>
      <vt:lpstr>前向传播-卷积核函数</vt:lpstr>
      <vt:lpstr>前向传播-卷积核函数</vt:lpstr>
      <vt:lpstr>前向传播-卷积核函数</vt:lpstr>
      <vt:lpstr>前向传播-激活函数</vt:lpstr>
      <vt:lpstr>前向传播-激活函数- sigmoid函数</vt:lpstr>
      <vt:lpstr>前向传播-激活函数-tanh函数</vt:lpstr>
      <vt:lpstr>前向传播-激活函数- ReLU函数</vt:lpstr>
      <vt:lpstr>前向传播-池化函数</vt:lpstr>
      <vt:lpstr>前向传播-池化函数-最大池化</vt:lpstr>
      <vt:lpstr>前向传播-池化函数-均值池化</vt:lpstr>
      <vt:lpstr>前向传播-全连接函数</vt:lpstr>
      <vt:lpstr>反向传播-损失函数</vt:lpstr>
      <vt:lpstr>反向传播-损失函数</vt:lpstr>
      <vt:lpstr>反向传播-损失函数</vt:lpstr>
      <vt:lpstr>反向传播-损失函数</vt:lpstr>
      <vt:lpstr>反向传播-评价指标</vt:lpstr>
      <vt:lpstr>反向传播-评价指标</vt:lpstr>
      <vt:lpstr>反向传播-优化函数</vt:lpstr>
      <vt:lpstr>反向传播-优化函数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大数据实训课程</dc:title>
  <dc:creator>Administrator</dc:creator>
  <cp:lastModifiedBy>sun haojun</cp:lastModifiedBy>
  <cp:revision>2493</cp:revision>
  <dcterms:created xsi:type="dcterms:W3CDTF">2020-06-25T17:21:00Z</dcterms:created>
  <dcterms:modified xsi:type="dcterms:W3CDTF">2023-04-04T01:38:45Z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09853B65F6E64008BCAC676C6BF74B2A</vt:lpwstr>
  </property>
</Properties>
</file>