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85" r:id="rId6"/>
    <p:sldId id="258" r:id="rId7"/>
    <p:sldId id="259" r:id="rId8"/>
    <p:sldId id="257" r:id="rId9"/>
    <p:sldId id="278" r:id="rId10"/>
    <p:sldId id="286" r:id="rId11"/>
    <p:sldId id="279" r:id="rId12"/>
    <p:sldId id="281" r:id="rId13"/>
    <p:sldId id="289" r:id="rId14"/>
    <p:sldId id="280" r:id="rId15"/>
    <p:sldId id="282" r:id="rId16"/>
    <p:sldId id="284" r:id="rId17"/>
    <p:sldId id="261" r:id="rId18"/>
    <p:sldId id="283" r:id="rId19"/>
    <p:sldId id="288" r:id="rId20"/>
    <p:sldId id="287"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92F0A2-29F7-47C0-8674-7CAFFF89A215}">
          <p14:sldIdLst>
            <p14:sldId id="256"/>
          </p14:sldIdLst>
        </p14:section>
        <p14:section name="Untitled Section" id="{870FFFBF-A951-4C36-ACE4-027A72280618}">
          <p14:sldIdLst>
            <p14:sldId id="285"/>
            <p14:sldId id="258"/>
            <p14:sldId id="259"/>
            <p14:sldId id="257"/>
            <p14:sldId id="278"/>
            <p14:sldId id="286"/>
            <p14:sldId id="279"/>
            <p14:sldId id="281"/>
            <p14:sldId id="289"/>
            <p14:sldId id="280"/>
            <p14:sldId id="282"/>
            <p14:sldId id="284"/>
            <p14:sldId id="261"/>
            <p14:sldId id="283"/>
            <p14:sldId id="288"/>
            <p14:sldId id="287"/>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7C"/>
    <a:srgbClr val="FE5E61"/>
    <a:srgbClr val="F96555"/>
    <a:srgbClr val="FA8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9DBE2-3B9B-49B7-A6FB-0FD0D785CC03}" v="150" dt="2025-03-05T01:53:43.778"/>
    <p1510:client id="{188F86B7-F446-E2F0-8670-79B55C84C6D1}" v="2377" dt="2025-03-05T00:15:54.347"/>
    <p1510:client id="{1D072F6B-CA48-225D-9213-D8677CD56293}" v="20" dt="2025-03-05T01:46:41.476"/>
    <p1510:client id="{738A08F7-54FB-44F3-867A-BE8BA3D81B95}" v="1890" dt="2025-03-05T16:01:05.048"/>
    <p1510:client id="{AC141EE1-B47F-4962-AF44-8728EDDD7F73}" v="733" dt="2025-03-05T06:25:06.827"/>
    <p1510:client id="{B284AFD7-C866-2AA8-4CC4-778FDAEF9D98}" v="266" dt="2025-03-05T04:08:57.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26"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5B181-1792-431A-B18A-2085692FD22C}"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88239-CC67-46E9-89C0-9324284FBECE}" type="slidenum">
              <a:rPr lang="en-US" smtClean="0"/>
              <a:t>‹#›</a:t>
            </a:fld>
            <a:endParaRPr lang="en-US"/>
          </a:p>
        </p:txBody>
      </p:sp>
    </p:spTree>
    <p:extLst>
      <p:ext uri="{BB962C8B-B14F-4D97-AF65-F5344CB8AC3E}">
        <p14:creationId xmlns:p14="http://schemas.microsoft.com/office/powerpoint/2010/main" val="314615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C345-7500-F1CE-9462-D7CD665B0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04B92E-A38F-8A95-26CD-2689D0EC4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C111B-23C0-3F20-9F25-259815E304EB}"/>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5" name="Footer Placeholder 4">
            <a:extLst>
              <a:ext uri="{FF2B5EF4-FFF2-40B4-BE49-F238E27FC236}">
                <a16:creationId xmlns:a16="http://schemas.microsoft.com/office/drawing/2014/main" id="{7ACDDA9F-4326-6C39-9583-CAEDA9B09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5F315-8D9D-71C0-FA3F-8F7F6C8C0C67}"/>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23946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3D92-BBA0-E345-9DFB-DF4AA503C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50DEB6-F8C0-EF5D-42A3-D5CEF0E7CF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70B2-BE3C-2932-3E2F-E396F628AE1A}"/>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5" name="Footer Placeholder 4">
            <a:extLst>
              <a:ext uri="{FF2B5EF4-FFF2-40B4-BE49-F238E27FC236}">
                <a16:creationId xmlns:a16="http://schemas.microsoft.com/office/drawing/2014/main" id="{0AC5A5EA-E983-5642-E65A-CEEBDCC91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8D60A-5420-65B7-B12E-2B8126C048CB}"/>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201649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FB5B4-23BC-BFF0-69D8-FA9D45091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EDD62-2800-9734-41B9-28FE137CC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8E8A-BA48-0270-0A88-B0DCB5A81161}"/>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5" name="Footer Placeholder 4">
            <a:extLst>
              <a:ext uri="{FF2B5EF4-FFF2-40B4-BE49-F238E27FC236}">
                <a16:creationId xmlns:a16="http://schemas.microsoft.com/office/drawing/2014/main" id="{03FBF588-3851-2AEA-A819-9C1DCE5D3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16B75-5FE9-C468-73C9-AB11C1E3B2CD}"/>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43244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EB77-FE6D-CF83-DB75-8A101E82B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4F5E4-59D9-EDEF-8950-9ABD71C69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423FB-84FB-5FBE-544C-73CEA99A3394}"/>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5" name="Footer Placeholder 4">
            <a:extLst>
              <a:ext uri="{FF2B5EF4-FFF2-40B4-BE49-F238E27FC236}">
                <a16:creationId xmlns:a16="http://schemas.microsoft.com/office/drawing/2014/main" id="{064AE9F6-FA8C-BC4A-4322-A2B1A8254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0A913-0A84-4290-B31B-78716C1AE7D8}"/>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105569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25D0-DF3F-AF1F-7363-B271D3DF7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1516B-D478-5D57-3C46-7121C4856A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F6DA1-CA43-1C2C-72D8-247542F93D67}"/>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5" name="Footer Placeholder 4">
            <a:extLst>
              <a:ext uri="{FF2B5EF4-FFF2-40B4-BE49-F238E27FC236}">
                <a16:creationId xmlns:a16="http://schemas.microsoft.com/office/drawing/2014/main" id="{4A5980A6-FE42-4B20-833A-AD292DC0E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2795D-CA56-3894-C0AF-1B97365CE0D4}"/>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9274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76ED-44A3-9F3A-C4C2-BDCF00356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16FDF-5118-2684-92D0-E8D884F606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202C5B-50EE-8839-456A-55B99B395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F6D49-A6EB-35A3-CB3B-8EDC4057A376}"/>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6" name="Footer Placeholder 5">
            <a:extLst>
              <a:ext uri="{FF2B5EF4-FFF2-40B4-BE49-F238E27FC236}">
                <a16:creationId xmlns:a16="http://schemas.microsoft.com/office/drawing/2014/main" id="{ECE3858B-CDCE-BCBF-D8D2-0269E1125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3881F-DCAB-C0D2-2045-2B1BC5DBD695}"/>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266637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87AC-D60C-072D-B8B8-46FE76283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E6944-5A3B-A146-F9ED-9E878A247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07593-C0C4-E8E9-4E81-C0E98E7E7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48C049-A008-73B8-15D4-95A8E9270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13D03-286B-E694-E876-FE83AB26D4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EDBD66-9DBA-5712-E43E-A10B5ACC5963}"/>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8" name="Footer Placeholder 7">
            <a:extLst>
              <a:ext uri="{FF2B5EF4-FFF2-40B4-BE49-F238E27FC236}">
                <a16:creationId xmlns:a16="http://schemas.microsoft.com/office/drawing/2014/main" id="{21EA411B-BF8D-C2D8-FFFC-6B2CEABEE1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4343AD-96D3-3D99-34D1-CB0C65CC9E3F}"/>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19226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D3F2-3931-DF6A-8EF4-CA8B7BEF1D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1D54A-9F4B-222E-D3DA-395338C15726}"/>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4" name="Footer Placeholder 3">
            <a:extLst>
              <a:ext uri="{FF2B5EF4-FFF2-40B4-BE49-F238E27FC236}">
                <a16:creationId xmlns:a16="http://schemas.microsoft.com/office/drawing/2014/main" id="{D5A9FBE1-BFFA-E1D2-E5C1-A88FE6FCA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484DB-3738-0F91-8ED4-2379A212C1E1}"/>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47689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8320B-EE11-9C04-2E7C-9B8E00AC76CF}"/>
              </a:ext>
            </a:extLst>
          </p:cNvPr>
          <p:cNvSpPr>
            <a:spLocks noGrp="1"/>
          </p:cNvSpPr>
          <p:nvPr>
            <p:ph type="dt" sz="half" idx="10"/>
          </p:nvPr>
        </p:nvSpPr>
        <p:spPr/>
        <p:txBody>
          <a:bodyPr/>
          <a:lstStyle>
            <a:lvl1pPr>
              <a:defRPr/>
            </a:lvl1pPr>
          </a:lstStyle>
          <a:p>
            <a:r>
              <a:rPr lang="en-US"/>
              <a:t>3/5/2025</a:t>
            </a:r>
          </a:p>
        </p:txBody>
      </p:sp>
      <p:sp>
        <p:nvSpPr>
          <p:cNvPr id="3" name="Footer Placeholder 2">
            <a:extLst>
              <a:ext uri="{FF2B5EF4-FFF2-40B4-BE49-F238E27FC236}">
                <a16:creationId xmlns:a16="http://schemas.microsoft.com/office/drawing/2014/main" id="{CFFAB245-9D71-FBCF-0258-A839F4B10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A511A-E981-1045-3366-90F2FBAE048C}"/>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418622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0872-B1F6-9503-E2E4-53EB4D163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8B9F57-F86D-F3EE-961E-41DE1FCBD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C3F1B3-716D-3F59-035A-AB37A360A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D7C67-94A1-0234-F1BA-A279AD40F1EE}"/>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6" name="Footer Placeholder 5">
            <a:extLst>
              <a:ext uri="{FF2B5EF4-FFF2-40B4-BE49-F238E27FC236}">
                <a16:creationId xmlns:a16="http://schemas.microsoft.com/office/drawing/2014/main" id="{A879BE48-0D07-58B4-73CA-01E93A5C8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8B9E2-FE95-FF9B-67B6-4A20B16C5DA6}"/>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101133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8B6-208B-0D65-29D8-09005AB0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A29E6-58BD-2269-7F91-69BE5D2ED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AA1680-6FDC-89BD-B6DF-F4279580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7D7B6-B260-E50A-69AB-71986706E576}"/>
              </a:ext>
            </a:extLst>
          </p:cNvPr>
          <p:cNvSpPr>
            <a:spLocks noGrp="1"/>
          </p:cNvSpPr>
          <p:nvPr>
            <p:ph type="dt" sz="half" idx="10"/>
          </p:nvPr>
        </p:nvSpPr>
        <p:spPr/>
        <p:txBody>
          <a:bodyPr/>
          <a:lstStyle/>
          <a:p>
            <a:fld id="{AD772B8A-C981-4167-97B2-9389764143AA}" type="datetimeFigureOut">
              <a:rPr lang="en-US" smtClean="0"/>
              <a:t>4/30/2025</a:t>
            </a:fld>
            <a:endParaRPr lang="en-US"/>
          </a:p>
        </p:txBody>
      </p:sp>
      <p:sp>
        <p:nvSpPr>
          <p:cNvPr id="6" name="Footer Placeholder 5">
            <a:extLst>
              <a:ext uri="{FF2B5EF4-FFF2-40B4-BE49-F238E27FC236}">
                <a16:creationId xmlns:a16="http://schemas.microsoft.com/office/drawing/2014/main" id="{25AECB09-7B92-B1AC-F437-47E59AC13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7CD93-4012-DF5A-BA10-5667135EAD70}"/>
              </a:ext>
            </a:extLst>
          </p:cNvPr>
          <p:cNvSpPr>
            <a:spLocks noGrp="1"/>
          </p:cNvSpPr>
          <p:nvPr>
            <p:ph type="sldNum" sz="quarter" idx="12"/>
          </p:nvPr>
        </p:nvSpPr>
        <p:spPr/>
        <p:txBody>
          <a:bodyPr/>
          <a:lstStyle/>
          <a:p>
            <a:fld id="{4BED0224-5707-4E83-A02E-79E6BE0EA2AA}" type="slidenum">
              <a:rPr lang="en-US" smtClean="0"/>
              <a:t>‹#›</a:t>
            </a:fld>
            <a:endParaRPr lang="en-US"/>
          </a:p>
        </p:txBody>
      </p:sp>
    </p:spTree>
    <p:extLst>
      <p:ext uri="{BB962C8B-B14F-4D97-AF65-F5344CB8AC3E}">
        <p14:creationId xmlns:p14="http://schemas.microsoft.com/office/powerpoint/2010/main" val="186115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D8BB6-51E4-061D-C861-38459888E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349B51-6A3D-4B41-3996-0307BCC96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ED15B-9895-CCF5-64EE-C06D2653C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3/5/2025</a:t>
            </a:r>
          </a:p>
        </p:txBody>
      </p:sp>
      <p:sp>
        <p:nvSpPr>
          <p:cNvPr id="5" name="Footer Placeholder 4">
            <a:extLst>
              <a:ext uri="{FF2B5EF4-FFF2-40B4-BE49-F238E27FC236}">
                <a16:creationId xmlns:a16="http://schemas.microsoft.com/office/drawing/2014/main" id="{160D20F8-7C4F-EFD6-E9B4-7D167A871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DF94580-186B-7AEF-A772-2917C5412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ED0224-5707-4E83-A02E-79E6BE0EA2AA}" type="slidenum">
              <a:rPr lang="en-US" smtClean="0"/>
              <a:t>‹#›</a:t>
            </a:fld>
            <a:endParaRPr lang="en-US"/>
          </a:p>
        </p:txBody>
      </p:sp>
    </p:spTree>
    <p:extLst>
      <p:ext uri="{BB962C8B-B14F-4D97-AF65-F5344CB8AC3E}">
        <p14:creationId xmlns:p14="http://schemas.microsoft.com/office/powerpoint/2010/main" val="3993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5E6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54DF-7FBC-61F6-0A81-BF70E1ABE762}"/>
              </a:ext>
            </a:extLst>
          </p:cNvPr>
          <p:cNvSpPr>
            <a:spLocks noGrp="1"/>
          </p:cNvSpPr>
          <p:nvPr>
            <p:ph type="ctrTitle"/>
          </p:nvPr>
        </p:nvSpPr>
        <p:spPr>
          <a:xfrm>
            <a:off x="2627382" y="391498"/>
            <a:ext cx="9144001" cy="1772596"/>
          </a:xfrm>
        </p:spPr>
        <p:txBody>
          <a:bodyPr>
            <a:normAutofit/>
          </a:bodyPr>
          <a:lstStyle/>
          <a:p>
            <a:r>
              <a:rPr lang="en-US" sz="5000" b="1" dirty="0">
                <a:solidFill>
                  <a:schemeClr val="bg1"/>
                </a:solidFill>
                <a:latin typeface="EB Garamond" panose="00000500000000000000" pitchFamily="2" charset="0"/>
                <a:ea typeface="EB Garamond" panose="00000500000000000000" pitchFamily="2" charset="0"/>
              </a:rPr>
              <a:t>CS3300 – Introduction to Software Engineering </a:t>
            </a:r>
          </a:p>
        </p:txBody>
      </p:sp>
      <p:sp>
        <p:nvSpPr>
          <p:cNvPr id="12" name="Rectangle 11">
            <a:extLst>
              <a:ext uri="{FF2B5EF4-FFF2-40B4-BE49-F238E27FC236}">
                <a16:creationId xmlns:a16="http://schemas.microsoft.com/office/drawing/2014/main" id="{800D1410-E248-86C5-CDF1-AE9EBDB355C0}"/>
              </a:ext>
            </a:extLst>
          </p:cNvPr>
          <p:cNvSpPr/>
          <p:nvPr/>
        </p:nvSpPr>
        <p:spPr>
          <a:xfrm>
            <a:off x="3240333" y="2295830"/>
            <a:ext cx="8025214" cy="756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a:extLst>
              <a:ext uri="{FF2B5EF4-FFF2-40B4-BE49-F238E27FC236}">
                <a16:creationId xmlns:a16="http://schemas.microsoft.com/office/drawing/2014/main" id="{EB443607-D30A-C683-C4BA-9052CC95EB8A}"/>
              </a:ext>
            </a:extLst>
          </p:cNvPr>
          <p:cNvSpPr/>
          <p:nvPr/>
        </p:nvSpPr>
        <p:spPr>
          <a:xfrm>
            <a:off x="0" y="0"/>
            <a:ext cx="2136949" cy="16296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CD98DB-5A25-36F4-FA4F-013FF57C04E9}"/>
              </a:ext>
            </a:extLst>
          </p:cNvPr>
          <p:cNvSpPr/>
          <p:nvPr/>
        </p:nvSpPr>
        <p:spPr>
          <a:xfrm>
            <a:off x="0" y="1409532"/>
            <a:ext cx="1267837" cy="11802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903AAD-DB73-A958-5558-64A445E051C7}"/>
              </a:ext>
            </a:extLst>
          </p:cNvPr>
          <p:cNvSpPr/>
          <p:nvPr/>
        </p:nvSpPr>
        <p:spPr>
          <a:xfrm>
            <a:off x="710119" y="2295830"/>
            <a:ext cx="1118681" cy="130620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1660368-2D35-8BB2-C49C-C385649E724B}"/>
              </a:ext>
            </a:extLst>
          </p:cNvPr>
          <p:cNvSpPr/>
          <p:nvPr/>
        </p:nvSpPr>
        <p:spPr>
          <a:xfrm>
            <a:off x="327498" y="3429000"/>
            <a:ext cx="940339" cy="11802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BC60B1-3096-D192-6173-960E14C2A159}"/>
              </a:ext>
            </a:extLst>
          </p:cNvPr>
          <p:cNvSpPr/>
          <p:nvPr/>
        </p:nvSpPr>
        <p:spPr>
          <a:xfrm>
            <a:off x="901430" y="4268179"/>
            <a:ext cx="830093" cy="130620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D0864A-7B9F-FECF-E5DF-AE56E178ECB3}"/>
              </a:ext>
            </a:extLst>
          </p:cNvPr>
          <p:cNvSpPr/>
          <p:nvPr/>
        </p:nvSpPr>
        <p:spPr>
          <a:xfrm>
            <a:off x="376139" y="5969506"/>
            <a:ext cx="551232" cy="54204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36C9B6-69A7-A449-F04C-1B0E3F51259E}"/>
              </a:ext>
            </a:extLst>
          </p:cNvPr>
          <p:cNvSpPr txBox="1"/>
          <p:nvPr/>
        </p:nvSpPr>
        <p:spPr>
          <a:xfrm>
            <a:off x="3737046" y="2788926"/>
            <a:ext cx="692467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latin typeface="EB Garamond"/>
                <a:ea typeface="EB Garamond"/>
              </a:rPr>
              <a:t>John Doe Portfolio</a:t>
            </a:r>
            <a:endParaRPr lang="en-US" dirty="0"/>
          </a:p>
          <a:p>
            <a:pPr algn="ctr"/>
            <a:r>
              <a:rPr lang="en-US" sz="3200" b="1" dirty="0">
                <a:solidFill>
                  <a:schemeClr val="bg1"/>
                </a:solidFill>
                <a:latin typeface="EB Garamond"/>
                <a:ea typeface="EB Garamond"/>
              </a:rPr>
              <a:t>March 5th, 2025</a:t>
            </a:r>
          </a:p>
        </p:txBody>
      </p:sp>
      <p:sp>
        <p:nvSpPr>
          <p:cNvPr id="4" name="Rectangle 3">
            <a:extLst>
              <a:ext uri="{FF2B5EF4-FFF2-40B4-BE49-F238E27FC236}">
                <a16:creationId xmlns:a16="http://schemas.microsoft.com/office/drawing/2014/main" id="{59E08B5A-B92B-B524-B283-791B4BDA411F}"/>
              </a:ext>
            </a:extLst>
          </p:cNvPr>
          <p:cNvSpPr/>
          <p:nvPr/>
        </p:nvSpPr>
        <p:spPr>
          <a:xfrm>
            <a:off x="3990831" y="4125272"/>
            <a:ext cx="6509973" cy="767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TextBox 6">
            <a:extLst>
              <a:ext uri="{FF2B5EF4-FFF2-40B4-BE49-F238E27FC236}">
                <a16:creationId xmlns:a16="http://schemas.microsoft.com/office/drawing/2014/main" id="{D553E92B-AAC5-D85A-C70D-3C2B226AB44C}"/>
              </a:ext>
            </a:extLst>
          </p:cNvPr>
          <p:cNvSpPr txBox="1"/>
          <p:nvPr/>
        </p:nvSpPr>
        <p:spPr>
          <a:xfrm>
            <a:off x="3737046" y="4465512"/>
            <a:ext cx="69246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latin typeface="EB Garamond"/>
                <a:ea typeface="EB Garamond"/>
              </a:rPr>
              <a:t>Department of Computer Science</a:t>
            </a:r>
          </a:p>
          <a:p>
            <a:pPr algn="ctr"/>
            <a:r>
              <a:rPr lang="en-US" sz="2000" b="1" dirty="0">
                <a:solidFill>
                  <a:schemeClr val="bg1"/>
                </a:solidFill>
                <a:latin typeface="EB Garamond"/>
                <a:ea typeface="EB Garamond"/>
              </a:rPr>
              <a:t>University of Colorado, Colorado Springs</a:t>
            </a:r>
          </a:p>
          <a:p>
            <a:pPr algn="ctr"/>
            <a:r>
              <a:rPr lang="en-US" sz="2000" b="1" dirty="0">
                <a:solidFill>
                  <a:schemeClr val="bg1"/>
                </a:solidFill>
                <a:latin typeface="EB Garamond"/>
                <a:ea typeface="EB Garamond"/>
              </a:rPr>
              <a:t>Spring 2025</a:t>
            </a:r>
          </a:p>
        </p:txBody>
      </p:sp>
    </p:spTree>
    <p:extLst>
      <p:ext uri="{BB962C8B-B14F-4D97-AF65-F5344CB8AC3E}">
        <p14:creationId xmlns:p14="http://schemas.microsoft.com/office/powerpoint/2010/main" val="148738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A2EC-2AA6-A26C-FA5E-E2FD18539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E1E73-C394-A4F3-02FB-7FF12C7C3F89}"/>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Known Bugs</a:t>
            </a:r>
          </a:p>
        </p:txBody>
      </p:sp>
      <p:sp>
        <p:nvSpPr>
          <p:cNvPr id="3" name="Content Placeholder 2">
            <a:extLst>
              <a:ext uri="{FF2B5EF4-FFF2-40B4-BE49-F238E27FC236}">
                <a16:creationId xmlns:a16="http://schemas.microsoft.com/office/drawing/2014/main" id="{F6084F8B-0B4C-54BA-B86C-12E61D30408F}"/>
              </a:ext>
            </a:extLst>
          </p:cNvPr>
          <p:cNvSpPr>
            <a:spLocks noGrp="1"/>
          </p:cNvSpPr>
          <p:nvPr>
            <p:ph idx="1"/>
          </p:nvPr>
        </p:nvSpPr>
        <p:spPr>
          <a:xfrm>
            <a:off x="676275" y="1087688"/>
            <a:ext cx="10696575" cy="4684713"/>
          </a:xfrm>
        </p:spPr>
        <p:txBody>
          <a:bodyPr vert="horz" lIns="91440" tIns="45720" rIns="91440" bIns="45720" rtlCol="0" anchor="t">
            <a:normAutofit fontScale="92500" lnSpcReduction="10000"/>
          </a:bodyPr>
          <a:lstStyle/>
          <a:p>
            <a:pPr marL="571500" indent="-571500">
              <a:lnSpc>
                <a:spcPct val="150000"/>
              </a:lnSpc>
            </a:pPr>
            <a:r>
              <a:rPr lang="en-US" sz="3600" dirty="0">
                <a:latin typeface="EB Garamond"/>
                <a:ea typeface="EB Garamond"/>
              </a:rPr>
              <a:t>Even with extensive coding, we finished our project with a couple of known bugs: </a:t>
            </a:r>
          </a:p>
          <a:p>
            <a:pPr marL="1485900" lvl="2" indent="-571500">
              <a:lnSpc>
                <a:spcPct val="150000"/>
              </a:lnSpc>
            </a:pPr>
            <a:r>
              <a:rPr lang="en-US" sz="2800" dirty="0">
                <a:latin typeface="EB Garamond"/>
                <a:ea typeface="EB Garamond"/>
              </a:rPr>
              <a:t>Tic Tac Toe game doesn’t end after a winner is decided. </a:t>
            </a:r>
          </a:p>
          <a:p>
            <a:pPr marL="1485900" lvl="2" indent="-571500">
              <a:lnSpc>
                <a:spcPct val="150000"/>
              </a:lnSpc>
            </a:pPr>
            <a:r>
              <a:rPr lang="en-US" sz="2800" dirty="0">
                <a:latin typeface="EB Garamond"/>
                <a:ea typeface="EB Garamond"/>
              </a:rPr>
              <a:t>Snake  and Blackjack games have issues with being embedded on a site hosted by GitHub Pages</a:t>
            </a:r>
          </a:p>
          <a:p>
            <a:pPr marL="1485900" lvl="2" indent="-571500">
              <a:lnSpc>
                <a:spcPct val="150000"/>
              </a:lnSpc>
            </a:pPr>
            <a:r>
              <a:rPr lang="en-US" sz="2800" dirty="0">
                <a:latin typeface="EB Garamond"/>
                <a:ea typeface="EB Garamond"/>
              </a:rPr>
              <a:t>Hill Cipher program can encrypt messages but is unable to decrypt them.</a:t>
            </a:r>
          </a:p>
        </p:txBody>
      </p:sp>
      <p:sp>
        <p:nvSpPr>
          <p:cNvPr id="4" name="Rectangle 3">
            <a:extLst>
              <a:ext uri="{FF2B5EF4-FFF2-40B4-BE49-F238E27FC236}">
                <a16:creationId xmlns:a16="http://schemas.microsoft.com/office/drawing/2014/main" id="{8BA58C35-025D-C4EB-8789-4F8AA51A4EAB}"/>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81B97A-1561-719A-183C-F3664E20E6AB}"/>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F4230883-F0E6-6E86-BF2B-4684B2A33ED9}"/>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3297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3444D-72F4-92B4-BC5B-FC02827FA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D89F99-EF53-6D2A-B25D-F8A0D4DEE9EE}"/>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Metrics</a:t>
            </a:r>
          </a:p>
        </p:txBody>
      </p:sp>
      <p:sp>
        <p:nvSpPr>
          <p:cNvPr id="3" name="Content Placeholder 2">
            <a:extLst>
              <a:ext uri="{FF2B5EF4-FFF2-40B4-BE49-F238E27FC236}">
                <a16:creationId xmlns:a16="http://schemas.microsoft.com/office/drawing/2014/main" id="{923866AB-577A-ABF9-65DC-6B50AF6E313E}"/>
              </a:ext>
            </a:extLst>
          </p:cNvPr>
          <p:cNvSpPr>
            <a:spLocks noGrp="1"/>
          </p:cNvSpPr>
          <p:nvPr>
            <p:ph idx="1"/>
          </p:nvPr>
        </p:nvSpPr>
        <p:spPr>
          <a:xfrm>
            <a:off x="676275" y="1087688"/>
            <a:ext cx="10696575" cy="4684713"/>
          </a:xfrm>
        </p:spPr>
        <p:txBody>
          <a:bodyPr vert="horz" lIns="91440" tIns="45720" rIns="91440" bIns="45720" rtlCol="0" anchor="t">
            <a:normAutofit/>
          </a:bodyPr>
          <a:lstStyle/>
          <a:p>
            <a:pPr marL="571500" indent="-571500">
              <a:lnSpc>
                <a:spcPct val="150000"/>
              </a:lnSpc>
            </a:pPr>
            <a:endParaRPr lang="en-US" sz="3600" dirty="0">
              <a:latin typeface="EB Garamond"/>
              <a:ea typeface="EB Garamond"/>
            </a:endParaRPr>
          </a:p>
        </p:txBody>
      </p:sp>
      <p:sp>
        <p:nvSpPr>
          <p:cNvPr id="4" name="Rectangle 3">
            <a:extLst>
              <a:ext uri="{FF2B5EF4-FFF2-40B4-BE49-F238E27FC236}">
                <a16:creationId xmlns:a16="http://schemas.microsoft.com/office/drawing/2014/main" id="{15978FBE-68D3-551B-DBAC-7C0F167C6611}"/>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7294D3-63C8-E7E0-DBCB-468D64BBD0B1}"/>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439431F1-BC14-00C4-225A-1ECEC147AF7C}"/>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152341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BD967-1C01-7E12-971A-3DB431120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B25CB-3E56-AA1E-D067-451E8D1F49EC}"/>
              </a:ext>
            </a:extLst>
          </p:cNvPr>
          <p:cNvSpPr>
            <a:spLocks noGrp="1"/>
          </p:cNvSpPr>
          <p:nvPr>
            <p:ph type="title"/>
          </p:nvPr>
        </p:nvSpPr>
        <p:spPr>
          <a:xfrm>
            <a:off x="-1" y="0"/>
            <a:ext cx="7218948"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Software Engineering Tools</a:t>
            </a:r>
          </a:p>
        </p:txBody>
      </p:sp>
      <p:sp>
        <p:nvSpPr>
          <p:cNvPr id="4" name="Rectangle 3">
            <a:extLst>
              <a:ext uri="{FF2B5EF4-FFF2-40B4-BE49-F238E27FC236}">
                <a16:creationId xmlns:a16="http://schemas.microsoft.com/office/drawing/2014/main" id="{4DEF959D-C3A7-7E2A-589F-00B0FF277CE1}"/>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8F51EC1-8F89-98AB-ACF2-5B1311187F86}"/>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0B4D2A85-E24E-F58B-CB13-2240D4C1C2E2}"/>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
        <p:nvSpPr>
          <p:cNvPr id="6" name="Content Placeholder 2">
            <a:extLst>
              <a:ext uri="{FF2B5EF4-FFF2-40B4-BE49-F238E27FC236}">
                <a16:creationId xmlns:a16="http://schemas.microsoft.com/office/drawing/2014/main" id="{E3C4BD1E-1F38-5CD6-B19B-4AE69A08EE62}"/>
              </a:ext>
            </a:extLst>
          </p:cNvPr>
          <p:cNvSpPr>
            <a:spLocks noGrp="1"/>
          </p:cNvSpPr>
          <p:nvPr>
            <p:ph idx="1"/>
          </p:nvPr>
        </p:nvSpPr>
        <p:spPr>
          <a:xfrm>
            <a:off x="676275" y="1087438"/>
            <a:ext cx="10696575" cy="4684712"/>
          </a:xfrm>
          <a:prstGeom prst="rect">
            <a:avLst/>
          </a:prstGeom>
        </p:spPr>
        <p:txBody>
          <a:bodyPr vert="horz" lIns="91440" tIns="45720" rIns="91440" bIns="45720" numCol="2"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EB Garamond" panose="00000500000000000000" pitchFamily="2" charset="0"/>
              <a:ea typeface="EB Garamond" panose="00000500000000000000" pitchFamily="2" charset="0"/>
            </a:endParaRPr>
          </a:p>
          <a:p>
            <a:r>
              <a:rPr lang="en-US" dirty="0">
                <a:latin typeface="EB Garamond" panose="00000500000000000000" pitchFamily="2" charset="0"/>
                <a:ea typeface="EB Garamond" panose="00000500000000000000" pitchFamily="2" charset="0"/>
              </a:rPr>
              <a:t>Web Development</a:t>
            </a:r>
          </a:p>
          <a:p>
            <a:pPr lvl="2">
              <a:buFont typeface="Wingdings" panose="05000000000000000000" pitchFamily="2" charset="2"/>
              <a:buChar char="§"/>
            </a:pPr>
            <a:r>
              <a:rPr lang="en-US" dirty="0">
                <a:latin typeface="EB Garamond"/>
                <a:ea typeface="EB Garamond"/>
              </a:rPr>
              <a:t>Visual Studio Code (IDE)</a:t>
            </a:r>
            <a:endParaRPr lang="en-US" dirty="0">
              <a:latin typeface="EB Garamond" panose="00000500000000000000" pitchFamily="2" charset="0"/>
              <a:ea typeface="EB Garamond" panose="00000500000000000000" pitchFamily="2" charset="0"/>
            </a:endParaRPr>
          </a:p>
          <a:p>
            <a:pPr lvl="2">
              <a:buFont typeface="Wingdings" panose="05000000000000000000" pitchFamily="2" charset="2"/>
              <a:buChar char="§"/>
            </a:pPr>
            <a:r>
              <a:rPr lang="en-US" dirty="0">
                <a:latin typeface="EB Garamond" panose="00000500000000000000" pitchFamily="2" charset="0"/>
                <a:ea typeface="EB Garamond" panose="00000500000000000000" pitchFamily="2" charset="0"/>
              </a:rPr>
              <a:t>HTML5 ( Hypertext Markup Language 5)</a:t>
            </a:r>
          </a:p>
          <a:p>
            <a:pPr lvl="2">
              <a:buFont typeface="Wingdings" panose="05000000000000000000" pitchFamily="2" charset="2"/>
              <a:buChar char="§"/>
            </a:pPr>
            <a:r>
              <a:rPr lang="en-US" dirty="0">
                <a:latin typeface="EB Garamond" panose="00000500000000000000" pitchFamily="2" charset="0"/>
                <a:ea typeface="EB Garamond" panose="00000500000000000000" pitchFamily="2" charset="0"/>
              </a:rPr>
              <a:t>CSS ( Cascading Style sheet –Version 4.15- )</a:t>
            </a:r>
          </a:p>
          <a:p>
            <a:pPr lvl="2">
              <a:buFont typeface="Wingdings" panose="05000000000000000000" pitchFamily="2" charset="2"/>
              <a:buChar char="§"/>
            </a:pPr>
            <a:r>
              <a:rPr lang="en-US" dirty="0">
                <a:latin typeface="EB Garamond"/>
                <a:ea typeface="EB Garamond"/>
              </a:rPr>
              <a:t>JavaScript – ECMAScript 2023 </a:t>
            </a:r>
          </a:p>
          <a:p>
            <a:pPr lvl="2">
              <a:buFont typeface="Wingdings" panose="05000000000000000000" pitchFamily="2" charset="2"/>
              <a:buChar char="§"/>
            </a:pPr>
            <a:r>
              <a:rPr lang="en-US" dirty="0">
                <a:latin typeface="EB Garamond"/>
                <a:ea typeface="EB Garamond"/>
              </a:rPr>
              <a:t>Python</a:t>
            </a:r>
          </a:p>
          <a:p>
            <a:pPr marL="914400" lvl="2" indent="0">
              <a:buNone/>
            </a:pPr>
            <a:endParaRPr lang="en-US" dirty="0">
              <a:latin typeface="EB Garamond"/>
              <a:ea typeface="EB Garamond"/>
            </a:endParaRPr>
          </a:p>
          <a:p>
            <a:r>
              <a:rPr lang="en-US" dirty="0">
                <a:latin typeface="EB Garamond"/>
                <a:ea typeface="EB Garamond"/>
              </a:rPr>
              <a:t>Git/GitHub</a:t>
            </a:r>
            <a:endParaRPr lang="en-US" dirty="0"/>
          </a:p>
          <a:p>
            <a:pPr lvl="2">
              <a:buFont typeface="Wingdings" panose="05000000000000000000" pitchFamily="2" charset="2"/>
              <a:buChar char="§"/>
            </a:pPr>
            <a:r>
              <a:rPr lang="en-US" dirty="0">
                <a:latin typeface="EB Garamond"/>
                <a:ea typeface="EB Garamond"/>
              </a:rPr>
              <a:t>GitHub Pages (Host)</a:t>
            </a:r>
          </a:p>
          <a:p>
            <a:pPr lvl="2">
              <a:buFont typeface="Wingdings" panose="05000000000000000000" pitchFamily="2" charset="2"/>
              <a:buChar char="§"/>
            </a:pPr>
            <a:r>
              <a:rPr lang="en-US" dirty="0">
                <a:latin typeface="EB Garamond"/>
                <a:ea typeface="EB Garamond"/>
              </a:rPr>
              <a:t>Version Control</a:t>
            </a:r>
            <a:endParaRPr lang="en-US" dirty="0">
              <a:latin typeface="EB Garamond" panose="00000500000000000000" pitchFamily="2" charset="0"/>
              <a:ea typeface="EB Garamond" panose="00000500000000000000" pitchFamily="2" charset="0"/>
            </a:endParaRPr>
          </a:p>
          <a:p>
            <a:pPr marL="914400" lvl="2" indent="0">
              <a:buNone/>
            </a:pPr>
            <a:endParaRPr lang="en-US" dirty="0">
              <a:latin typeface="EB Garamond" panose="00000500000000000000" pitchFamily="2" charset="0"/>
              <a:ea typeface="EB Garamond" panose="00000500000000000000" pitchFamily="2" charset="0"/>
            </a:endParaRPr>
          </a:p>
          <a:p>
            <a:pPr marL="0" indent="0">
              <a:buNone/>
            </a:pPr>
            <a:endParaRPr lang="en-US" dirty="0">
              <a:latin typeface="EB Garamond"/>
              <a:ea typeface="EB Garamond"/>
            </a:endParaRPr>
          </a:p>
          <a:p>
            <a:r>
              <a:rPr lang="en-US" dirty="0">
                <a:latin typeface="EB Garamond"/>
                <a:ea typeface="EB Garamond"/>
              </a:rPr>
              <a:t>Third Party</a:t>
            </a:r>
          </a:p>
          <a:p>
            <a:pPr lvl="2">
              <a:buFont typeface="Wingdings,Sans-Serif" panose="020B0604020202020204" pitchFamily="34" charset="0"/>
              <a:buChar char="§"/>
            </a:pPr>
            <a:r>
              <a:rPr lang="en-US" dirty="0">
                <a:latin typeface="EB Garamond"/>
                <a:ea typeface="EB Garamond"/>
              </a:rPr>
              <a:t>Go Daddy (DNS Provider)</a:t>
            </a:r>
          </a:p>
          <a:p>
            <a:pPr lvl="2">
              <a:buFont typeface="Wingdings,Sans-Serif" panose="020B0604020202020204" pitchFamily="34" charset="0"/>
              <a:buChar char="§"/>
            </a:pPr>
            <a:r>
              <a:rPr lang="en-US" dirty="0" err="1">
                <a:latin typeface="EB Garamond"/>
                <a:ea typeface="EB Garamond"/>
              </a:rPr>
              <a:t>FormSpree</a:t>
            </a:r>
            <a:r>
              <a:rPr lang="en-US" dirty="0">
                <a:latin typeface="EB Garamond"/>
                <a:ea typeface="EB Garamond"/>
              </a:rPr>
              <a:t> (Contact Me)</a:t>
            </a:r>
          </a:p>
          <a:p>
            <a:pPr marL="0" indent="0">
              <a:buNone/>
            </a:pPr>
            <a:endParaRPr lang="en-US" dirty="0">
              <a:latin typeface="EB Garamond"/>
              <a:ea typeface="EB Garamond"/>
            </a:endParaRPr>
          </a:p>
          <a:p>
            <a:pPr marL="0" indent="0">
              <a:buNone/>
            </a:pPr>
            <a:endParaRPr lang="en-US" dirty="0">
              <a:latin typeface="EB Garamond"/>
              <a:ea typeface="EB Garamond"/>
            </a:endParaRPr>
          </a:p>
          <a:p>
            <a:r>
              <a:rPr lang="en-US" dirty="0">
                <a:latin typeface="EB Garamond"/>
                <a:ea typeface="EB Garamond"/>
              </a:rPr>
              <a:t>Testing [TBD]</a:t>
            </a:r>
          </a:p>
          <a:p>
            <a:pPr lvl="2">
              <a:buFont typeface="Wingdings" panose="020B0604020202020204" pitchFamily="34" charset="0"/>
              <a:buChar char="§"/>
            </a:pPr>
            <a:r>
              <a:rPr lang="en-US" dirty="0">
                <a:latin typeface="EB Garamond"/>
                <a:ea typeface="EB Garamond"/>
              </a:rPr>
              <a:t>Manual</a:t>
            </a:r>
          </a:p>
          <a:p>
            <a:endParaRPr lang="en-US" dirty="0">
              <a:latin typeface="EB Garamond" panose="00000500000000000000" pitchFamily="2" charset="0"/>
              <a:ea typeface="EB Garamond" panose="00000500000000000000" pitchFamily="2" charset="0"/>
            </a:endParaRPr>
          </a:p>
          <a:p>
            <a:pPr marL="0" indent="0">
              <a:buNone/>
            </a:pPr>
            <a:r>
              <a:rPr lang="en-US" dirty="0">
                <a:latin typeface="EB Garamond"/>
                <a:ea typeface="EB Garamond"/>
              </a:rPr>
              <a:t>	</a:t>
            </a:r>
            <a:r>
              <a:rPr lang="en-US" dirty="0"/>
              <a:t>	</a:t>
            </a:r>
          </a:p>
        </p:txBody>
      </p:sp>
      <p:pic>
        <p:nvPicPr>
          <p:cNvPr id="3076" name="Picture 4" descr="Github Logo - Free social media icons">
            <a:extLst>
              <a:ext uri="{FF2B5EF4-FFF2-40B4-BE49-F238E27FC236}">
                <a16:creationId xmlns:a16="http://schemas.microsoft.com/office/drawing/2014/main" id="{AB5B6F99-F5CE-5DAD-8E2B-C007F26A1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588" y="4063556"/>
            <a:ext cx="1443552" cy="144355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 photo description available.">
            <a:extLst>
              <a:ext uri="{FF2B5EF4-FFF2-40B4-BE49-F238E27FC236}">
                <a16:creationId xmlns:a16="http://schemas.microsoft.com/office/drawing/2014/main" id="{921912D3-1CC3-8BD3-5348-892E933EB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338" y="364074"/>
            <a:ext cx="1443552" cy="144355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oDaddy v2&quot; Icon - Download for free – Iconduck">
            <a:extLst>
              <a:ext uri="{FF2B5EF4-FFF2-40B4-BE49-F238E27FC236}">
                <a16:creationId xmlns:a16="http://schemas.microsoft.com/office/drawing/2014/main" id="{222FCD81-FFE3-21C7-FAB5-9C1C4D1E6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219" y="364074"/>
            <a:ext cx="1443552" cy="144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46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880D3-83D1-2EFD-A91F-21D88A90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251BB-55D3-3EBC-8ACD-6408D7B13731}"/>
              </a:ext>
            </a:extLst>
          </p:cNvPr>
          <p:cNvSpPr>
            <a:spLocks noGrp="1"/>
          </p:cNvSpPr>
          <p:nvPr>
            <p:ph type="title"/>
          </p:nvPr>
        </p:nvSpPr>
        <p:spPr>
          <a:xfrm>
            <a:off x="-1" y="0"/>
            <a:ext cx="7940843"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Ethics Observation(s):</a:t>
            </a:r>
          </a:p>
        </p:txBody>
      </p:sp>
      <p:sp>
        <p:nvSpPr>
          <p:cNvPr id="3" name="Content Placeholder 2">
            <a:extLst>
              <a:ext uri="{FF2B5EF4-FFF2-40B4-BE49-F238E27FC236}">
                <a16:creationId xmlns:a16="http://schemas.microsoft.com/office/drawing/2014/main" id="{C9AB30BE-FCFD-19A2-056E-EBA7E3238618}"/>
              </a:ext>
            </a:extLst>
          </p:cNvPr>
          <p:cNvSpPr>
            <a:spLocks noGrp="1"/>
          </p:cNvSpPr>
          <p:nvPr>
            <p:ph idx="1"/>
          </p:nvPr>
        </p:nvSpPr>
        <p:spPr>
          <a:xfrm>
            <a:off x="676275" y="1087688"/>
            <a:ext cx="10696575" cy="4684713"/>
          </a:xfrm>
        </p:spPr>
        <p:txBody>
          <a:bodyPr vert="horz" lIns="91440" tIns="45720" rIns="91440" bIns="45720" rtlCol="0" anchor="t">
            <a:normAutofit/>
          </a:bodyPr>
          <a:lstStyle/>
          <a:p>
            <a:pPr marL="571500" indent="-571500">
              <a:lnSpc>
                <a:spcPct val="150000"/>
              </a:lnSpc>
            </a:pPr>
            <a:endParaRPr lang="en-US" sz="3600" dirty="0">
              <a:latin typeface="EB Garamond"/>
              <a:ea typeface="EB Garamond"/>
            </a:endParaRPr>
          </a:p>
        </p:txBody>
      </p:sp>
      <p:sp>
        <p:nvSpPr>
          <p:cNvPr id="4" name="Rectangle 3">
            <a:extLst>
              <a:ext uri="{FF2B5EF4-FFF2-40B4-BE49-F238E27FC236}">
                <a16:creationId xmlns:a16="http://schemas.microsoft.com/office/drawing/2014/main" id="{A17F940F-73E9-C5C9-9F03-1EF1B06D1A8F}"/>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97D89E-707F-AF17-5E78-467AF0CE518B}"/>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191662CA-DEFF-CE87-E87D-FE4942BB0737}"/>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308297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B8AD-9D21-1ED8-BE5A-6BA7996A7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E900E-BC6C-B6CB-8039-6D8C7204D7CD}"/>
              </a:ext>
            </a:extLst>
          </p:cNvPr>
          <p:cNvSpPr>
            <a:spLocks noGrp="1"/>
          </p:cNvSpPr>
          <p:nvPr>
            <p:ph type="title"/>
          </p:nvPr>
        </p:nvSpPr>
        <p:spPr>
          <a:xfrm>
            <a:off x="0" y="8262"/>
            <a:ext cx="7601803" cy="734101"/>
          </a:xfrm>
        </p:spPr>
        <p:txBody>
          <a:bodyPr>
            <a:normAutofit fontScale="90000"/>
          </a:bodyPr>
          <a:lstStyle/>
          <a:p>
            <a:r>
              <a:rPr lang="en-US" b="1" u="sng">
                <a:solidFill>
                  <a:srgbClr val="FE5E61"/>
                </a:solidFill>
                <a:latin typeface="EB Garamond" panose="00000500000000000000" pitchFamily="2" charset="0"/>
                <a:ea typeface="EB Garamond" panose="00000500000000000000" pitchFamily="2" charset="0"/>
              </a:rPr>
              <a:t>Software Engineering Principles:</a:t>
            </a:r>
          </a:p>
        </p:txBody>
      </p:sp>
      <p:sp>
        <p:nvSpPr>
          <p:cNvPr id="3" name="Content Placeholder 2">
            <a:extLst>
              <a:ext uri="{FF2B5EF4-FFF2-40B4-BE49-F238E27FC236}">
                <a16:creationId xmlns:a16="http://schemas.microsoft.com/office/drawing/2014/main" id="{BB79DC53-A0AB-5BB5-B84D-C0CEDB159E2F}"/>
              </a:ext>
            </a:extLst>
          </p:cNvPr>
          <p:cNvSpPr>
            <a:spLocks noGrp="1"/>
          </p:cNvSpPr>
          <p:nvPr>
            <p:ph idx="1"/>
          </p:nvPr>
        </p:nvSpPr>
        <p:spPr>
          <a:xfrm>
            <a:off x="278473" y="2810458"/>
            <a:ext cx="3949462" cy="3691885"/>
          </a:xfrm>
        </p:spPr>
        <p:txBody>
          <a:bodyPr>
            <a:normAutofit lnSpcReduction="10000"/>
          </a:bodyPr>
          <a:lstStyle/>
          <a:p>
            <a:pPr marL="0" indent="0" algn="ctr" rtl="0">
              <a:spcAft>
                <a:spcPts val="1200"/>
              </a:spcAft>
              <a:buNone/>
            </a:pPr>
            <a:br>
              <a:rPr lang="en-US" sz="2400" b="0" dirty="0">
                <a:effectLst/>
                <a:latin typeface="EB Garamond" panose="00000500000000000000" pitchFamily="2" charset="0"/>
                <a:ea typeface="EB Garamond" panose="00000500000000000000" pitchFamily="2" charset="0"/>
              </a:rPr>
            </a:br>
            <a:r>
              <a:rPr lang="en-US" sz="2400" b="1" i="0" u="none" strike="noStrike" dirty="0">
                <a:solidFill>
                  <a:srgbClr val="5E696C"/>
                </a:solidFill>
                <a:effectLst/>
                <a:latin typeface="EB Garamond" panose="00000500000000000000" pitchFamily="2" charset="0"/>
                <a:ea typeface="EB Garamond" panose="00000500000000000000" pitchFamily="2" charset="0"/>
              </a:rPr>
              <a:t>Judgment: </a:t>
            </a:r>
            <a:endParaRPr lang="en-US" sz="2400" b="0" dirty="0">
              <a:effectLst/>
              <a:latin typeface="EB Garamond" panose="00000500000000000000" pitchFamily="2" charset="0"/>
              <a:ea typeface="EB Garamond" panose="00000500000000000000" pitchFamily="2" charset="0"/>
            </a:endParaRPr>
          </a:p>
          <a:p>
            <a:r>
              <a:rPr lang="en-US" sz="2400" b="0" i="0" u="none" strike="noStrike" dirty="0">
                <a:solidFill>
                  <a:srgbClr val="5E696C"/>
                </a:solidFill>
                <a:effectLst/>
                <a:latin typeface="EB Garamond" panose="00000500000000000000" pitchFamily="2" charset="0"/>
                <a:ea typeface="EB Garamond" panose="00000500000000000000" pitchFamily="2" charset="0"/>
              </a:rPr>
              <a:t>As software engineers, we maintained a level of integrity and independence within our professional judgment. We prioritized website accessibility, making thoughtful design and content decisions throughout the development process.</a:t>
            </a:r>
            <a:endParaRPr lang="en-US" sz="2400" dirty="0">
              <a:latin typeface="EB Garamond" panose="00000500000000000000" pitchFamily="2" charset="0"/>
              <a:ea typeface="EB Garamond" panose="00000500000000000000" pitchFamily="2" charset="0"/>
            </a:endParaRPr>
          </a:p>
        </p:txBody>
      </p:sp>
      <p:sp>
        <p:nvSpPr>
          <p:cNvPr id="4" name="Rectangle 3">
            <a:extLst>
              <a:ext uri="{FF2B5EF4-FFF2-40B4-BE49-F238E27FC236}">
                <a16:creationId xmlns:a16="http://schemas.microsoft.com/office/drawing/2014/main" id="{1E2A5A5E-29D3-5E26-9CC6-3CA0B8173518}"/>
              </a:ext>
            </a:extLst>
          </p:cNvPr>
          <p:cNvSpPr/>
          <p:nvPr/>
        </p:nvSpPr>
        <p:spPr>
          <a:xfrm>
            <a:off x="0" y="667787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0D241B82-9BF7-86EE-C9A9-E72BF60C7033}"/>
              </a:ext>
            </a:extLst>
          </p:cNvPr>
          <p:cNvSpPr txBox="1">
            <a:spLocks/>
          </p:cNvSpPr>
          <p:nvPr/>
        </p:nvSpPr>
        <p:spPr>
          <a:xfrm>
            <a:off x="4341205" y="3033051"/>
            <a:ext cx="3622862" cy="3644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spcAft>
                <a:spcPts val="1200"/>
              </a:spcAft>
              <a:buNone/>
            </a:pPr>
            <a:r>
              <a:rPr lang="en-US" sz="2400" b="1" i="0" u="none" strike="noStrike" dirty="0">
                <a:solidFill>
                  <a:srgbClr val="5E696C"/>
                </a:solidFill>
                <a:effectLst/>
                <a:latin typeface="EB Garamond" panose="00000500000000000000" pitchFamily="2" charset="0"/>
                <a:ea typeface="EB Garamond" panose="00000500000000000000" pitchFamily="2" charset="0"/>
              </a:rPr>
              <a:t>Public: </a:t>
            </a:r>
            <a:endParaRPr lang="en-US" sz="2400" b="0" dirty="0">
              <a:effectLst/>
              <a:latin typeface="EB Garamond" panose="00000500000000000000" pitchFamily="2" charset="0"/>
              <a:ea typeface="EB Garamond" panose="00000500000000000000" pitchFamily="2" charset="0"/>
            </a:endParaRPr>
          </a:p>
          <a:p>
            <a:pPr rtl="0">
              <a:spcAft>
                <a:spcPts val="1200"/>
              </a:spcAft>
            </a:pPr>
            <a:r>
              <a:rPr lang="en-US" sz="2400" b="0" i="0" u="none" strike="noStrike" dirty="0">
                <a:solidFill>
                  <a:srgbClr val="5E696C"/>
                </a:solidFill>
                <a:effectLst/>
                <a:latin typeface="EB Garamond" panose="00000500000000000000" pitchFamily="2" charset="0"/>
                <a:ea typeface="EB Garamond" panose="00000500000000000000" pitchFamily="2" charset="0"/>
              </a:rPr>
              <a:t>We acted in the interest of the public by offering a level of transparency regarding link redirection and source code availability.</a:t>
            </a:r>
            <a:endParaRPr lang="en-US" sz="2400" b="0" dirty="0">
              <a:effectLst/>
              <a:latin typeface="EB Garamond" panose="00000500000000000000" pitchFamily="2" charset="0"/>
              <a:ea typeface="EB Garamond" panose="00000500000000000000" pitchFamily="2" charset="0"/>
            </a:endParaRPr>
          </a:p>
        </p:txBody>
      </p:sp>
      <p:pic>
        <p:nvPicPr>
          <p:cNvPr id="9" name="Picture 8">
            <a:extLst>
              <a:ext uri="{FF2B5EF4-FFF2-40B4-BE49-F238E27FC236}">
                <a16:creationId xmlns:a16="http://schemas.microsoft.com/office/drawing/2014/main" id="{6AA609C5-4F49-23F9-578F-6FEC12027CAA}"/>
              </a:ext>
            </a:extLst>
          </p:cNvPr>
          <p:cNvPicPr>
            <a:picLocks noChangeAspect="1"/>
          </p:cNvPicPr>
          <p:nvPr/>
        </p:nvPicPr>
        <p:blipFill>
          <a:blip r:embed="rId2"/>
          <a:stretch>
            <a:fillRect/>
          </a:stretch>
        </p:blipFill>
        <p:spPr>
          <a:xfrm>
            <a:off x="1497718" y="957771"/>
            <a:ext cx="1397757" cy="1397757"/>
          </a:xfrm>
          <a:prstGeom prst="rect">
            <a:avLst/>
          </a:prstGeom>
        </p:spPr>
      </p:pic>
      <p:pic>
        <p:nvPicPr>
          <p:cNvPr id="11" name="Picture 10">
            <a:extLst>
              <a:ext uri="{FF2B5EF4-FFF2-40B4-BE49-F238E27FC236}">
                <a16:creationId xmlns:a16="http://schemas.microsoft.com/office/drawing/2014/main" id="{5CCB4C04-49DC-3308-332D-C934048781BF}"/>
              </a:ext>
            </a:extLst>
          </p:cNvPr>
          <p:cNvPicPr>
            <a:picLocks noChangeAspect="1"/>
          </p:cNvPicPr>
          <p:nvPr/>
        </p:nvPicPr>
        <p:blipFill>
          <a:blip r:embed="rId3"/>
          <a:stretch>
            <a:fillRect/>
          </a:stretch>
        </p:blipFill>
        <p:spPr>
          <a:xfrm>
            <a:off x="5374481" y="1080292"/>
            <a:ext cx="1397757" cy="1397757"/>
          </a:xfrm>
          <a:prstGeom prst="rect">
            <a:avLst/>
          </a:prstGeom>
        </p:spPr>
      </p:pic>
      <p:sp>
        <p:nvSpPr>
          <p:cNvPr id="6" name="TextBox 5">
            <a:extLst>
              <a:ext uri="{FF2B5EF4-FFF2-40B4-BE49-F238E27FC236}">
                <a16:creationId xmlns:a16="http://schemas.microsoft.com/office/drawing/2014/main" id="{EE6D22FD-DB13-3D7D-172A-106C9D9E23C0}"/>
              </a:ext>
            </a:extLst>
          </p:cNvPr>
          <p:cNvSpPr txBox="1"/>
          <p:nvPr/>
        </p:nvSpPr>
        <p:spPr>
          <a:xfrm>
            <a:off x="5190143" y="6430143"/>
            <a:ext cx="1003801" cy="369332"/>
          </a:xfrm>
          <a:prstGeom prst="rect">
            <a:avLst/>
          </a:prstGeom>
          <a:solidFill>
            <a:schemeClr val="bg1"/>
          </a:solidFill>
          <a:ln>
            <a:solidFill>
              <a:schemeClr val="tx1"/>
            </a:solidFill>
          </a:ln>
        </p:spPr>
        <p:txBody>
          <a:bodyPr wrap="none" lIns="91440" tIns="45720" rIns="91440" bIns="45720" rtlCol="0" anchor="t">
            <a:spAutoFit/>
          </a:bodyPr>
          <a:lstStyle/>
          <a:p>
            <a:r>
              <a:rPr lang="en-US" dirty="0">
                <a:latin typeface="EB Garamond"/>
                <a:ea typeface="EB Garamond"/>
              </a:rPr>
              <a:t>Presenter</a:t>
            </a:r>
            <a:endParaRPr lang="en-US" dirty="0">
              <a:latin typeface="EB Garamond" panose="00000500000000000000" pitchFamily="2" charset="0"/>
              <a:ea typeface="EB Garamond" panose="00000500000000000000" pitchFamily="2" charset="0"/>
            </a:endParaRPr>
          </a:p>
        </p:txBody>
      </p:sp>
      <p:sp>
        <p:nvSpPr>
          <p:cNvPr id="8" name="TextBox 7">
            <a:extLst>
              <a:ext uri="{FF2B5EF4-FFF2-40B4-BE49-F238E27FC236}">
                <a16:creationId xmlns:a16="http://schemas.microsoft.com/office/drawing/2014/main" id="{E1A468F7-0C7D-33A5-CC7C-EFE6E2F1A072}"/>
              </a:ext>
            </a:extLst>
          </p:cNvPr>
          <p:cNvSpPr txBox="1"/>
          <p:nvPr/>
        </p:nvSpPr>
        <p:spPr>
          <a:xfrm>
            <a:off x="2031455" y="6430143"/>
            <a:ext cx="134203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07 May 2025</a:t>
            </a:r>
          </a:p>
        </p:txBody>
      </p:sp>
      <p:sp>
        <p:nvSpPr>
          <p:cNvPr id="10" name="Content Placeholder 2">
            <a:extLst>
              <a:ext uri="{FF2B5EF4-FFF2-40B4-BE49-F238E27FC236}">
                <a16:creationId xmlns:a16="http://schemas.microsoft.com/office/drawing/2014/main" id="{D58AAF60-DD67-1973-63C7-C8769F84D1EB}"/>
              </a:ext>
            </a:extLst>
          </p:cNvPr>
          <p:cNvSpPr txBox="1">
            <a:spLocks/>
          </p:cNvSpPr>
          <p:nvPr/>
        </p:nvSpPr>
        <p:spPr>
          <a:xfrm>
            <a:off x="8077337" y="3040777"/>
            <a:ext cx="3949462" cy="3389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200"/>
              </a:spcAft>
              <a:buFont typeface="Arial" panose="020B0604020202020204" pitchFamily="34" charset="0"/>
              <a:buNone/>
            </a:pPr>
            <a:r>
              <a:rPr lang="en-US" sz="2400" b="1" dirty="0">
                <a:solidFill>
                  <a:srgbClr val="5E696C"/>
                </a:solidFill>
                <a:latin typeface="EB Garamond" panose="00000500000000000000" pitchFamily="2" charset="0"/>
                <a:ea typeface="EB Garamond" panose="00000500000000000000" pitchFamily="2" charset="0"/>
              </a:rPr>
              <a:t>Management:</a:t>
            </a:r>
            <a:endParaRPr lang="en-US" sz="2400" dirty="0">
              <a:latin typeface="EB Garamond" panose="00000500000000000000" pitchFamily="2" charset="0"/>
              <a:ea typeface="EB Garamond" panose="00000500000000000000" pitchFamily="2" charset="0"/>
            </a:endParaRPr>
          </a:p>
          <a:p>
            <a:pPr>
              <a:spcAft>
                <a:spcPts val="1200"/>
              </a:spcAft>
            </a:pPr>
            <a:r>
              <a:rPr lang="en-US" sz="2400" dirty="0">
                <a:solidFill>
                  <a:srgbClr val="5E696C"/>
                </a:solidFill>
                <a:latin typeface="EB Garamond" panose="00000500000000000000" pitchFamily="2" charset="0"/>
              </a:rPr>
              <a:t>We upheld an ethical approach to the management of software development and maintenance, encouraging responsible decision-making and accountability throughout the development and upkeep of the website.</a:t>
            </a:r>
          </a:p>
        </p:txBody>
      </p:sp>
      <p:pic>
        <p:nvPicPr>
          <p:cNvPr id="12" name="Picture 11">
            <a:extLst>
              <a:ext uri="{FF2B5EF4-FFF2-40B4-BE49-F238E27FC236}">
                <a16:creationId xmlns:a16="http://schemas.microsoft.com/office/drawing/2014/main" id="{E5EC478A-8F57-F39D-5D43-C8D5E8481F4C}"/>
              </a:ext>
            </a:extLst>
          </p:cNvPr>
          <p:cNvPicPr>
            <a:picLocks noChangeAspect="1"/>
          </p:cNvPicPr>
          <p:nvPr/>
        </p:nvPicPr>
        <p:blipFill>
          <a:blip r:embed="rId4"/>
          <a:stretch>
            <a:fillRect/>
          </a:stretch>
        </p:blipFill>
        <p:spPr>
          <a:xfrm>
            <a:off x="9580203" y="957067"/>
            <a:ext cx="1397757" cy="1397757"/>
          </a:xfrm>
          <a:prstGeom prst="rect">
            <a:avLst/>
          </a:prstGeom>
        </p:spPr>
      </p:pic>
      <p:sp>
        <p:nvSpPr>
          <p:cNvPr id="14" name="Oval 13">
            <a:extLst>
              <a:ext uri="{FF2B5EF4-FFF2-40B4-BE49-F238E27FC236}">
                <a16:creationId xmlns:a16="http://schemas.microsoft.com/office/drawing/2014/main" id="{47DE646B-7ECD-5AD5-A9B1-5E0C6D711908}"/>
              </a:ext>
            </a:extLst>
          </p:cNvPr>
          <p:cNvSpPr/>
          <p:nvPr/>
        </p:nvSpPr>
        <p:spPr>
          <a:xfrm>
            <a:off x="1214040" y="781783"/>
            <a:ext cx="1965111" cy="1992923"/>
          </a:xfrm>
          <a:prstGeom prst="ellipse">
            <a:avLst/>
          </a:prstGeom>
          <a:noFill/>
          <a:ln w="38100">
            <a:solidFill>
              <a:srgbClr val="FF66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B95164-0D21-3916-14F7-7C4C539E71D3}"/>
              </a:ext>
            </a:extLst>
          </p:cNvPr>
          <p:cNvSpPr/>
          <p:nvPr/>
        </p:nvSpPr>
        <p:spPr>
          <a:xfrm>
            <a:off x="5152221" y="742363"/>
            <a:ext cx="1965111" cy="1992923"/>
          </a:xfrm>
          <a:prstGeom prst="ellipse">
            <a:avLst/>
          </a:prstGeom>
          <a:noFill/>
          <a:ln w="38100">
            <a:solidFill>
              <a:srgbClr val="FF66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D83F74C-38B3-EAD4-B70C-1FBFBBF2F935}"/>
              </a:ext>
            </a:extLst>
          </p:cNvPr>
          <p:cNvSpPr/>
          <p:nvPr/>
        </p:nvSpPr>
        <p:spPr>
          <a:xfrm>
            <a:off x="9296525" y="742363"/>
            <a:ext cx="1965111" cy="1992923"/>
          </a:xfrm>
          <a:prstGeom prst="ellipse">
            <a:avLst/>
          </a:prstGeom>
          <a:noFill/>
          <a:ln w="38100">
            <a:solidFill>
              <a:srgbClr val="FF66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F5A82-6A55-F180-2184-ECD8A00F7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058AB3-969E-9ED6-87F2-5F2A4E144215}"/>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Project Risk Management</a:t>
            </a:r>
          </a:p>
        </p:txBody>
      </p:sp>
      <p:graphicFrame>
        <p:nvGraphicFramePr>
          <p:cNvPr id="6" name="Content Placeholder 5">
            <a:extLst>
              <a:ext uri="{FF2B5EF4-FFF2-40B4-BE49-F238E27FC236}">
                <a16:creationId xmlns:a16="http://schemas.microsoft.com/office/drawing/2014/main" id="{7873BB62-D1EF-6446-E744-FBA809807A7A}"/>
              </a:ext>
            </a:extLst>
          </p:cNvPr>
          <p:cNvGraphicFramePr>
            <a:graphicFrameLocks noGrp="1"/>
          </p:cNvGraphicFramePr>
          <p:nvPr>
            <p:ph idx="1"/>
            <p:extLst>
              <p:ext uri="{D42A27DB-BD31-4B8C-83A1-F6EECF244321}">
                <p14:modId xmlns:p14="http://schemas.microsoft.com/office/powerpoint/2010/main" val="2524388449"/>
              </p:ext>
            </p:extLst>
          </p:nvPr>
        </p:nvGraphicFramePr>
        <p:xfrm>
          <a:off x="747711" y="997163"/>
          <a:ext cx="10696575" cy="4748115"/>
        </p:xfrm>
        <a:graphic>
          <a:graphicData uri="http://schemas.openxmlformats.org/drawingml/2006/table">
            <a:tbl>
              <a:tblPr/>
              <a:tblGrid>
                <a:gridCol w="4125056">
                  <a:extLst>
                    <a:ext uri="{9D8B030D-6E8A-4147-A177-3AD203B41FA5}">
                      <a16:colId xmlns:a16="http://schemas.microsoft.com/office/drawing/2014/main" val="1936982027"/>
                    </a:ext>
                  </a:extLst>
                </a:gridCol>
                <a:gridCol w="1178588">
                  <a:extLst>
                    <a:ext uri="{9D8B030D-6E8A-4147-A177-3AD203B41FA5}">
                      <a16:colId xmlns:a16="http://schemas.microsoft.com/office/drawing/2014/main" val="3076856990"/>
                    </a:ext>
                  </a:extLst>
                </a:gridCol>
                <a:gridCol w="1169659">
                  <a:extLst>
                    <a:ext uri="{9D8B030D-6E8A-4147-A177-3AD203B41FA5}">
                      <a16:colId xmlns:a16="http://schemas.microsoft.com/office/drawing/2014/main" val="544960197"/>
                    </a:ext>
                  </a:extLst>
                </a:gridCol>
                <a:gridCol w="4223272">
                  <a:extLst>
                    <a:ext uri="{9D8B030D-6E8A-4147-A177-3AD203B41FA5}">
                      <a16:colId xmlns:a16="http://schemas.microsoft.com/office/drawing/2014/main" val="1081475081"/>
                    </a:ext>
                  </a:extLst>
                </a:gridCol>
              </a:tblGrid>
              <a:tr h="538103">
                <a:tc>
                  <a:txBody>
                    <a:bodyPr/>
                    <a:lstStyle/>
                    <a:p>
                      <a:pPr algn="ctr" fontAlgn="base">
                        <a:lnSpc>
                          <a:spcPts val="3825"/>
                        </a:lnSpc>
                        <a:buNone/>
                      </a:pPr>
                      <a:r>
                        <a:rPr lang="en-US" sz="3000" b="1" i="0" dirty="0">
                          <a:solidFill>
                            <a:srgbClr val="000000"/>
                          </a:solidFill>
                          <a:effectLst/>
                          <a:latin typeface="EB Garamond" panose="00000500000000000000" pitchFamily="2" charset="0"/>
                        </a:rPr>
                        <a:t>RISK​</a:t>
                      </a:r>
                      <a:endParaRPr lang="en-US" sz="1700" b="1" i="0" dirty="0">
                        <a:solidFill>
                          <a:srgbClr val="000000"/>
                        </a:solidFill>
                        <a:effectLst/>
                      </a:endParaRPr>
                    </a:p>
                  </a:txBody>
                  <a:tcPr marL="85715" marR="85715" marT="42858" marB="42858" anchor="ctr">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18621" cap="flat" cmpd="sng" algn="ctr">
                      <a:solidFill>
                        <a:srgbClr val="196B24"/>
                      </a:solidFill>
                      <a:prstDash val="solid"/>
                      <a:round/>
                      <a:headEnd type="none" w="med" len="med"/>
                      <a:tailEnd type="none" w="med" len="med"/>
                    </a:lnB>
                    <a:solidFill>
                      <a:srgbClr val="FFFFFF"/>
                    </a:solidFill>
                  </a:tcPr>
                </a:tc>
                <a:tc>
                  <a:txBody>
                    <a:bodyPr/>
                    <a:lstStyle/>
                    <a:p>
                      <a:pPr algn="ctr" fontAlgn="base">
                        <a:lnSpc>
                          <a:spcPts val="2850"/>
                        </a:lnSpc>
                        <a:buNone/>
                      </a:pPr>
                      <a:r>
                        <a:rPr lang="en-US" sz="2200" b="1" i="0">
                          <a:solidFill>
                            <a:srgbClr val="000000"/>
                          </a:solidFill>
                          <a:effectLst/>
                          <a:latin typeface="EB Garamond" panose="00000500000000000000" pitchFamily="2" charset="0"/>
                        </a:rPr>
                        <a:t>Prob.​</a:t>
                      </a:r>
                      <a:endParaRPr lang="en-US" sz="1700" b="1" i="0">
                        <a:solidFill>
                          <a:srgbClr val="000000"/>
                        </a:solidFill>
                        <a:effectLst/>
                      </a:endParaRPr>
                    </a:p>
                  </a:txBody>
                  <a:tcPr marL="85715" marR="85715" marT="42858" marB="42858" anchor="ctr">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18621" cap="flat" cmpd="sng" algn="ctr">
                      <a:solidFill>
                        <a:srgbClr val="196B24"/>
                      </a:solidFill>
                      <a:prstDash val="solid"/>
                      <a:round/>
                      <a:headEnd type="none" w="med" len="med"/>
                      <a:tailEnd type="none" w="med" len="med"/>
                    </a:lnB>
                    <a:solidFill>
                      <a:srgbClr val="FFFFFF"/>
                    </a:solidFill>
                  </a:tcPr>
                </a:tc>
                <a:tc>
                  <a:txBody>
                    <a:bodyPr/>
                    <a:lstStyle/>
                    <a:p>
                      <a:pPr algn="ctr" fontAlgn="base">
                        <a:lnSpc>
                          <a:spcPts val="2850"/>
                        </a:lnSpc>
                        <a:buNone/>
                      </a:pPr>
                      <a:r>
                        <a:rPr lang="en-US" sz="2200" b="1" i="0">
                          <a:solidFill>
                            <a:srgbClr val="000000"/>
                          </a:solidFill>
                          <a:effectLst/>
                          <a:latin typeface="EB Garamond" panose="00000500000000000000" pitchFamily="2" charset="0"/>
                        </a:rPr>
                        <a:t>Impact​</a:t>
                      </a:r>
                      <a:endParaRPr lang="en-US" sz="1700" b="1" i="0">
                        <a:solidFill>
                          <a:srgbClr val="000000"/>
                        </a:solidFill>
                        <a:effectLst/>
                      </a:endParaRPr>
                    </a:p>
                  </a:txBody>
                  <a:tcPr marL="85715" marR="85715" marT="42858" marB="42858" anchor="ctr">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18621" cap="flat" cmpd="sng" algn="ctr">
                      <a:solidFill>
                        <a:srgbClr val="196B24"/>
                      </a:solidFill>
                      <a:prstDash val="solid"/>
                      <a:round/>
                      <a:headEnd type="none" w="med" len="med"/>
                      <a:tailEnd type="none" w="med" len="med"/>
                    </a:lnB>
                    <a:solidFill>
                      <a:srgbClr val="FFFFFF"/>
                    </a:solidFill>
                  </a:tcPr>
                </a:tc>
                <a:tc>
                  <a:txBody>
                    <a:bodyPr/>
                    <a:lstStyle/>
                    <a:p>
                      <a:pPr algn="ctr" fontAlgn="base">
                        <a:lnSpc>
                          <a:spcPts val="3825"/>
                        </a:lnSpc>
                        <a:buNone/>
                      </a:pPr>
                      <a:r>
                        <a:rPr lang="en-US" sz="3000" b="1" i="0">
                          <a:solidFill>
                            <a:srgbClr val="000000"/>
                          </a:solidFill>
                          <a:effectLst/>
                          <a:latin typeface="EB Garamond" panose="00000500000000000000" pitchFamily="2" charset="0"/>
                        </a:rPr>
                        <a:t>Mitigation ​</a:t>
                      </a:r>
                      <a:endParaRPr lang="en-US" sz="1700" b="1" i="0">
                        <a:solidFill>
                          <a:srgbClr val="000000"/>
                        </a:solidFill>
                        <a:effectLst/>
                      </a:endParaRPr>
                    </a:p>
                  </a:txBody>
                  <a:tcPr marL="85715" marR="85715" marT="42858" marB="42858" anchor="ctr">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18621" cap="flat" cmpd="sng" algn="ctr">
                      <a:solidFill>
                        <a:srgbClr val="196B24"/>
                      </a:solidFill>
                      <a:prstDash val="solid"/>
                      <a:round/>
                      <a:headEnd type="none" w="med" len="med"/>
                      <a:tailEnd type="none" w="med" len="med"/>
                    </a:lnB>
                    <a:solidFill>
                      <a:srgbClr val="FFFFFF"/>
                    </a:solidFill>
                  </a:tcPr>
                </a:tc>
                <a:extLst>
                  <a:ext uri="{0D108BD9-81ED-4DB2-BD59-A6C34878D82A}">
                    <a16:rowId xmlns:a16="http://schemas.microsoft.com/office/drawing/2014/main" val="1792585296"/>
                  </a:ext>
                </a:extLst>
              </a:tr>
              <a:tr h="1573534">
                <a:tc>
                  <a:txBody>
                    <a:bodyPr/>
                    <a:lstStyle/>
                    <a:p>
                      <a:pPr algn="l" fontAlgn="base">
                        <a:lnSpc>
                          <a:spcPts val="3225"/>
                        </a:lnSpc>
                        <a:buNone/>
                      </a:pPr>
                      <a:r>
                        <a:rPr lang="en-US" sz="1700" b="0" i="0" dirty="0">
                          <a:solidFill>
                            <a:srgbClr val="000000"/>
                          </a:solidFill>
                          <a:effectLst/>
                          <a:latin typeface="EB Garamond" panose="00000500000000000000" pitchFamily="2" charset="0"/>
                        </a:rPr>
                        <a:t>Scheduling Conflicts (Person)​</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18621"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a:solidFill>
                            <a:srgbClr val="000000"/>
                          </a:solidFill>
                          <a:effectLst/>
                          <a:latin typeface="EB Garamond" panose="00000500000000000000" pitchFamily="2" charset="0"/>
                        </a:rPr>
                        <a:t>High​</a:t>
                      </a:r>
                      <a:endParaRPr lang="en-US" sz="1700" b="0" i="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18621"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a:solidFill>
                            <a:srgbClr val="000000"/>
                          </a:solidFill>
                          <a:effectLst/>
                          <a:latin typeface="EB Garamond" panose="00000500000000000000" pitchFamily="2" charset="0"/>
                        </a:rPr>
                        <a:t>Medium-Low​</a:t>
                      </a:r>
                      <a:endParaRPr lang="en-US" sz="1700" b="0" i="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18621"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a:solidFill>
                            <a:srgbClr val="000000"/>
                          </a:solidFill>
                          <a:effectLst/>
                          <a:latin typeface="EB Garamond" panose="00000500000000000000" pitchFamily="2" charset="0"/>
                        </a:rPr>
                        <a:t>Ensuring open communication. When we cannot meet in person, making sure that we’re using alternative communication (Discord, text, etc.).​</a:t>
                      </a:r>
                      <a:endParaRPr lang="en-US" sz="1700" b="0" i="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18621"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extLst>
                  <a:ext uri="{0D108BD9-81ED-4DB2-BD59-A6C34878D82A}">
                    <a16:rowId xmlns:a16="http://schemas.microsoft.com/office/drawing/2014/main" val="347225942"/>
                  </a:ext>
                </a:extLst>
              </a:tr>
              <a:tr h="1192576">
                <a:tc>
                  <a:txBody>
                    <a:bodyPr/>
                    <a:lstStyle/>
                    <a:p>
                      <a:pPr algn="l" fontAlgn="base">
                        <a:lnSpc>
                          <a:spcPts val="3225"/>
                        </a:lnSpc>
                        <a:buNone/>
                      </a:pPr>
                      <a:r>
                        <a:rPr lang="en-US" sz="1700" b="0" i="0" dirty="0">
                          <a:solidFill>
                            <a:srgbClr val="000000"/>
                          </a:solidFill>
                          <a:effectLst/>
                          <a:latin typeface="EB Garamond" panose="00000500000000000000" pitchFamily="2" charset="0"/>
                        </a:rPr>
                        <a:t>Scope Creep (Project)​</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dirty="0">
                          <a:solidFill>
                            <a:srgbClr val="000000"/>
                          </a:solidFill>
                          <a:effectLst/>
                          <a:latin typeface="EB Garamond" panose="00000500000000000000" pitchFamily="2" charset="0"/>
                        </a:rPr>
                        <a:t>Medium​</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dirty="0">
                          <a:solidFill>
                            <a:srgbClr val="000000"/>
                          </a:solidFill>
                          <a:effectLst/>
                          <a:latin typeface="EB Garamond" panose="00000500000000000000" pitchFamily="2" charset="0"/>
                        </a:rPr>
                        <a:t>High​</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dirty="0">
                          <a:solidFill>
                            <a:srgbClr val="000000"/>
                          </a:solidFill>
                          <a:effectLst/>
                          <a:latin typeface="EB Garamond" panose="00000500000000000000" pitchFamily="2" charset="0"/>
                        </a:rPr>
                        <a:t>Stay true to the Requirements Spreadsheet and don’t work outside of necessary constraints before there is available time.​</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extLst>
                  <a:ext uri="{0D108BD9-81ED-4DB2-BD59-A6C34878D82A}">
                    <a16:rowId xmlns:a16="http://schemas.microsoft.com/office/drawing/2014/main" val="2418089402"/>
                  </a:ext>
                </a:extLst>
              </a:tr>
              <a:tr h="1192576">
                <a:tc>
                  <a:txBody>
                    <a:bodyPr/>
                    <a:lstStyle/>
                    <a:p>
                      <a:pPr algn="l" fontAlgn="base">
                        <a:lnSpc>
                          <a:spcPts val="3225"/>
                        </a:lnSpc>
                        <a:buNone/>
                      </a:pPr>
                      <a:r>
                        <a:rPr lang="en-US" sz="1700" b="0" i="0" dirty="0">
                          <a:solidFill>
                            <a:srgbClr val="000000"/>
                          </a:solidFill>
                          <a:effectLst/>
                          <a:latin typeface="EB Garamond" panose="00000500000000000000" pitchFamily="2" charset="0"/>
                        </a:rPr>
                        <a:t>Programmer is unable to finish requirements by the corresponding due dates (Person)​</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a:solidFill>
                            <a:srgbClr val="000000"/>
                          </a:solidFill>
                          <a:effectLst/>
                          <a:latin typeface="EB Garamond" panose="00000500000000000000" pitchFamily="2" charset="0"/>
                        </a:rPr>
                        <a:t>Medium​</a:t>
                      </a:r>
                      <a:endParaRPr lang="en-US" sz="1700" b="0" i="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dirty="0">
                          <a:solidFill>
                            <a:srgbClr val="000000"/>
                          </a:solidFill>
                          <a:effectLst/>
                          <a:latin typeface="EB Garamond" panose="00000500000000000000" pitchFamily="2" charset="0"/>
                        </a:rPr>
                        <a:t>Medium​</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tc>
                  <a:txBody>
                    <a:bodyPr/>
                    <a:lstStyle/>
                    <a:p>
                      <a:pPr algn="l" fontAlgn="base">
                        <a:lnSpc>
                          <a:spcPts val="3225"/>
                        </a:lnSpc>
                        <a:buNone/>
                      </a:pPr>
                      <a:r>
                        <a:rPr lang="en-US" sz="1700" b="0" i="0" dirty="0">
                          <a:solidFill>
                            <a:srgbClr val="000000"/>
                          </a:solidFill>
                          <a:effectLst/>
                          <a:latin typeface="EB Garamond" panose="00000500000000000000" pitchFamily="2" charset="0"/>
                        </a:rPr>
                        <a:t>Other programmers can come in to assist in the completion of the requirements to keep the schedule intact.​</a:t>
                      </a:r>
                      <a:endParaRPr lang="en-US" sz="1700" b="0" i="0" dirty="0">
                        <a:solidFill>
                          <a:srgbClr val="000000"/>
                        </a:solidFill>
                        <a:effectLst/>
                      </a:endParaRPr>
                    </a:p>
                  </a:txBody>
                  <a:tcPr marL="85715" marR="85715" marT="42858" marB="42858">
                    <a:lnL w="9525" cap="flat" cmpd="sng" algn="ctr">
                      <a:solidFill>
                        <a:srgbClr val="196B24"/>
                      </a:solidFill>
                      <a:prstDash val="solid"/>
                      <a:round/>
                      <a:headEnd type="none" w="med" len="med"/>
                      <a:tailEnd type="none" w="med" len="med"/>
                    </a:lnL>
                    <a:lnR w="9525" cap="flat" cmpd="sng" algn="ctr">
                      <a:solidFill>
                        <a:srgbClr val="196B24"/>
                      </a:solidFill>
                      <a:prstDash val="solid"/>
                      <a:round/>
                      <a:headEnd type="none" w="med" len="med"/>
                      <a:tailEnd type="none" w="med" len="med"/>
                    </a:lnR>
                    <a:lnT w="9525" cap="flat" cmpd="sng" algn="ctr">
                      <a:solidFill>
                        <a:srgbClr val="196B24"/>
                      </a:solidFill>
                      <a:prstDash val="solid"/>
                      <a:round/>
                      <a:headEnd type="none" w="med" len="med"/>
                      <a:tailEnd type="none" w="med" len="med"/>
                    </a:lnT>
                    <a:lnB w="9525" cap="flat" cmpd="sng" algn="ctr">
                      <a:solidFill>
                        <a:srgbClr val="196B24"/>
                      </a:solidFill>
                      <a:prstDash val="solid"/>
                      <a:round/>
                      <a:headEnd type="none" w="med" len="med"/>
                      <a:tailEnd type="none" w="med" len="med"/>
                    </a:lnB>
                    <a:noFill/>
                  </a:tcPr>
                </a:tc>
                <a:extLst>
                  <a:ext uri="{0D108BD9-81ED-4DB2-BD59-A6C34878D82A}">
                    <a16:rowId xmlns:a16="http://schemas.microsoft.com/office/drawing/2014/main" val="467819210"/>
                  </a:ext>
                </a:extLst>
              </a:tr>
            </a:tbl>
          </a:graphicData>
        </a:graphic>
      </p:graphicFrame>
      <p:sp>
        <p:nvSpPr>
          <p:cNvPr id="4" name="Rectangle 3">
            <a:extLst>
              <a:ext uri="{FF2B5EF4-FFF2-40B4-BE49-F238E27FC236}">
                <a16:creationId xmlns:a16="http://schemas.microsoft.com/office/drawing/2014/main" id="{DB85E347-F508-0F20-4554-43257C41216A}"/>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4D80B7-B516-FBA2-24E9-A1F625714B66}"/>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0839C3C1-008F-6A9B-D6C0-38970B976D2D}"/>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
        <p:nvSpPr>
          <p:cNvPr id="8" name="Rectangle 1">
            <a:extLst>
              <a:ext uri="{FF2B5EF4-FFF2-40B4-BE49-F238E27FC236}">
                <a16:creationId xmlns:a16="http://schemas.microsoft.com/office/drawing/2014/main" id="{E21CD486-18D8-71FF-8D71-71FA6B2EC1C3}"/>
              </a:ext>
            </a:extLst>
          </p:cNvPr>
          <p:cNvSpPr>
            <a:spLocks noChangeArrowheads="1"/>
          </p:cNvSpPr>
          <p:nvPr/>
        </p:nvSpPr>
        <p:spPr bwMode="auto">
          <a:xfrm>
            <a:off x="676275" y="1055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821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0211-C4D4-9971-6CDA-73C7A27E0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28C81-8E5D-38B8-DA38-F2D0E84E1549}"/>
              </a:ext>
            </a:extLst>
          </p:cNvPr>
          <p:cNvSpPr>
            <a:spLocks noGrp="1"/>
          </p:cNvSpPr>
          <p:nvPr>
            <p:ph type="title"/>
          </p:nvPr>
        </p:nvSpPr>
        <p:spPr>
          <a:xfrm>
            <a:off x="-1" y="0"/>
            <a:ext cx="6488349" cy="898358"/>
          </a:xfrm>
        </p:spPr>
        <p:txBody>
          <a:bodyPr>
            <a:noAutofit/>
          </a:bodyPr>
          <a:lstStyle/>
          <a:p>
            <a:endParaRPr lang="en-US" b="1" dirty="0">
              <a:solidFill>
                <a:srgbClr val="FE5E61"/>
              </a:solidFill>
              <a:latin typeface="EB Garamond" panose="00000500000000000000" pitchFamily="2" charset="0"/>
              <a:ea typeface="EB Garamond" panose="00000500000000000000" pitchFamily="2" charset="0"/>
            </a:endParaRPr>
          </a:p>
        </p:txBody>
      </p:sp>
      <p:sp>
        <p:nvSpPr>
          <p:cNvPr id="3" name="Content Placeholder 2">
            <a:extLst>
              <a:ext uri="{FF2B5EF4-FFF2-40B4-BE49-F238E27FC236}">
                <a16:creationId xmlns:a16="http://schemas.microsoft.com/office/drawing/2014/main" id="{72A52878-FF03-2D47-B94D-80D19C275288}"/>
              </a:ext>
            </a:extLst>
          </p:cNvPr>
          <p:cNvSpPr>
            <a:spLocks noGrp="1"/>
          </p:cNvSpPr>
          <p:nvPr>
            <p:ph idx="1"/>
          </p:nvPr>
        </p:nvSpPr>
        <p:spPr>
          <a:xfrm>
            <a:off x="676275" y="1087688"/>
            <a:ext cx="10696575" cy="4684713"/>
          </a:xfrm>
        </p:spPr>
        <p:txBody>
          <a:bodyPr vert="horz" lIns="91440" tIns="45720" rIns="91440" bIns="45720" rtlCol="0" anchor="t">
            <a:normAutofit/>
          </a:bodyPr>
          <a:lstStyle/>
          <a:p>
            <a:pPr marL="571500" indent="-571500">
              <a:lnSpc>
                <a:spcPct val="150000"/>
              </a:lnSpc>
            </a:pPr>
            <a:endParaRPr lang="en-US" sz="3600" dirty="0">
              <a:latin typeface="EB Garamond"/>
              <a:ea typeface="EB Garamond"/>
            </a:endParaRPr>
          </a:p>
        </p:txBody>
      </p:sp>
      <p:sp>
        <p:nvSpPr>
          <p:cNvPr id="4" name="Rectangle 3">
            <a:extLst>
              <a:ext uri="{FF2B5EF4-FFF2-40B4-BE49-F238E27FC236}">
                <a16:creationId xmlns:a16="http://schemas.microsoft.com/office/drawing/2014/main" id="{C11F9B2C-D4B7-77BC-D8F5-44A387988803}"/>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8F97E6-6C35-5157-3119-FB4EDB3FCADB}"/>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33084087-8B45-9F50-E50E-16E048407D3A}"/>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220968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F4B0A-1806-7AB8-53AD-AEAF892E9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47295-F6FC-5631-1F60-4C1E8CFC2BDA}"/>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Project Completion</a:t>
            </a:r>
          </a:p>
        </p:txBody>
      </p:sp>
      <p:sp>
        <p:nvSpPr>
          <p:cNvPr id="3" name="Content Placeholder 2">
            <a:extLst>
              <a:ext uri="{FF2B5EF4-FFF2-40B4-BE49-F238E27FC236}">
                <a16:creationId xmlns:a16="http://schemas.microsoft.com/office/drawing/2014/main" id="{9FDF0584-FA3F-EF11-7452-5ADCC9966958}"/>
              </a:ext>
            </a:extLst>
          </p:cNvPr>
          <p:cNvSpPr>
            <a:spLocks noGrp="1"/>
          </p:cNvSpPr>
          <p:nvPr>
            <p:ph idx="1"/>
          </p:nvPr>
        </p:nvSpPr>
        <p:spPr>
          <a:xfrm>
            <a:off x="676275" y="1087688"/>
            <a:ext cx="10696575" cy="4960186"/>
          </a:xfrm>
        </p:spPr>
        <p:txBody>
          <a:bodyPr vert="horz" lIns="91440" tIns="45720" rIns="91440" bIns="45720" rtlCol="0" anchor="t">
            <a:noAutofit/>
          </a:bodyPr>
          <a:lstStyle/>
          <a:p>
            <a:pPr algn="l" rtl="0" fontAlgn="base">
              <a:lnSpc>
                <a:spcPct val="150000"/>
              </a:lnSpc>
              <a:buFont typeface="Arial" panose="020B0604020202020204" pitchFamily="34" charset="0"/>
              <a:buChar char="•"/>
            </a:pPr>
            <a:r>
              <a:rPr lang="en-US" sz="2000" b="0" i="0" u="none" strike="noStrike" dirty="0">
                <a:solidFill>
                  <a:srgbClr val="000000"/>
                </a:solidFill>
                <a:effectLst/>
                <a:latin typeface="EB Garamond" panose="00000500000000000000" pitchFamily="2" charset="0"/>
                <a:ea typeface="EB Garamond" panose="00000500000000000000" pitchFamily="2" charset="0"/>
              </a:rPr>
              <a:t>Functional Portfolio Website:</a:t>
            </a:r>
            <a:endParaRPr lang="en-US" sz="2000" b="0" i="0" dirty="0">
              <a:solidFill>
                <a:srgbClr val="000000"/>
              </a:solidFill>
              <a:effectLst/>
              <a:latin typeface="EB Garamond" panose="00000500000000000000" pitchFamily="2" charset="0"/>
              <a:ea typeface="EB Garamond" panose="00000500000000000000" pitchFamily="2" charset="0"/>
            </a:endParaRPr>
          </a:p>
          <a:p>
            <a:pPr lvl="1"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The main page and all sub-projects are fully developed. Integration testing and refactoring is required.</a:t>
            </a:r>
            <a:endParaRPr lang="en-US" sz="2000" dirty="0">
              <a:solidFill>
                <a:srgbClr val="000000"/>
              </a:solidFill>
              <a:latin typeface="EB Garamond" panose="00000500000000000000" pitchFamily="2" charset="0"/>
              <a:ea typeface="EB Garamond" panose="00000500000000000000" pitchFamily="2" charset="0"/>
            </a:endParaRPr>
          </a:p>
          <a:p>
            <a:pPr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Testing is Complete:</a:t>
            </a:r>
            <a:r>
              <a:rPr lang="en-US" sz="2000" b="0" i="0" dirty="0">
                <a:solidFill>
                  <a:srgbClr val="000000"/>
                </a:solidFill>
                <a:effectLst/>
                <a:latin typeface="EB Garamond" panose="00000500000000000000" pitchFamily="2" charset="0"/>
                <a:ea typeface="EB Garamond" panose="00000500000000000000" pitchFamily="2" charset="0"/>
              </a:rPr>
              <a:t>​</a:t>
            </a:r>
          </a:p>
          <a:p>
            <a:pPr lvl="1"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Most unit, integration, and user tests were successfully passed.</a:t>
            </a:r>
            <a:r>
              <a:rPr lang="en-US" sz="2000" b="0" i="0" dirty="0">
                <a:solidFill>
                  <a:srgbClr val="000000"/>
                </a:solidFill>
                <a:effectLst/>
                <a:latin typeface="EB Garamond" panose="00000500000000000000" pitchFamily="2" charset="0"/>
                <a:ea typeface="EB Garamond" panose="00000500000000000000" pitchFamily="2" charset="0"/>
              </a:rPr>
              <a:t>​</a:t>
            </a:r>
          </a:p>
          <a:p>
            <a:pPr algn="l" rtl="0" fontAlgn="base">
              <a:lnSpc>
                <a:spcPct val="150000"/>
              </a:lnSpc>
              <a:buFont typeface="Arial" panose="020B0604020202020204" pitchFamily="34" charset="0"/>
              <a:buChar char="•"/>
            </a:pPr>
            <a:r>
              <a:rPr lang="en-US" sz="2000" b="0" i="0" u="none" strike="noStrike" dirty="0">
                <a:solidFill>
                  <a:srgbClr val="000000"/>
                </a:solidFill>
                <a:effectLst/>
                <a:latin typeface="EB Garamond" panose="00000500000000000000" pitchFamily="2" charset="0"/>
                <a:ea typeface="EB Garamond" panose="00000500000000000000" pitchFamily="2" charset="0"/>
              </a:rPr>
              <a:t>Documentation is Finalized:</a:t>
            </a:r>
            <a:r>
              <a:rPr lang="en-US" sz="2000" b="0" i="0" dirty="0">
                <a:solidFill>
                  <a:srgbClr val="000000"/>
                </a:solidFill>
                <a:effectLst/>
                <a:latin typeface="EB Garamond" panose="00000500000000000000" pitchFamily="2" charset="0"/>
                <a:ea typeface="EB Garamond" panose="00000500000000000000" pitchFamily="2" charset="0"/>
              </a:rPr>
              <a:t>​</a:t>
            </a:r>
          </a:p>
          <a:p>
            <a:pPr lvl="1"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The project includes a complete and up-to-date README file outlining setup, purpose, and usage. Additional documentation supports maintainability and future updates.</a:t>
            </a:r>
          </a:p>
          <a:p>
            <a:pPr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Deployment is Successful:</a:t>
            </a:r>
            <a:r>
              <a:rPr lang="en-US" sz="2000" b="0" i="0" dirty="0">
                <a:solidFill>
                  <a:srgbClr val="000000"/>
                </a:solidFill>
                <a:effectLst/>
                <a:latin typeface="EB Garamond" panose="00000500000000000000" pitchFamily="2" charset="0"/>
                <a:ea typeface="EB Garamond" panose="00000500000000000000" pitchFamily="2" charset="0"/>
              </a:rPr>
              <a:t>​</a:t>
            </a:r>
          </a:p>
          <a:p>
            <a:pPr lvl="1" fontAlgn="base">
              <a:lnSpc>
                <a:spcPct val="150000"/>
              </a:lnSpc>
            </a:pPr>
            <a:r>
              <a:rPr lang="en-US" sz="2000" b="0" i="0" u="none" strike="noStrike" dirty="0">
                <a:solidFill>
                  <a:srgbClr val="000000"/>
                </a:solidFill>
                <a:effectLst/>
                <a:latin typeface="EB Garamond" panose="00000500000000000000" pitchFamily="2" charset="0"/>
                <a:ea typeface="EB Garamond" panose="00000500000000000000" pitchFamily="2" charset="0"/>
              </a:rPr>
              <a:t>The website is live on GitHub Pages.</a:t>
            </a:r>
            <a:endParaRPr lang="en-US" sz="2000" b="0" i="0" dirty="0">
              <a:solidFill>
                <a:srgbClr val="000000"/>
              </a:solidFill>
              <a:effectLst/>
              <a:latin typeface="EB Garamond" panose="00000500000000000000" pitchFamily="2" charset="0"/>
              <a:ea typeface="EB Garamond" panose="00000500000000000000" pitchFamily="2" charset="0"/>
            </a:endParaRPr>
          </a:p>
        </p:txBody>
      </p:sp>
      <p:sp>
        <p:nvSpPr>
          <p:cNvPr id="4" name="Rectangle 3">
            <a:extLst>
              <a:ext uri="{FF2B5EF4-FFF2-40B4-BE49-F238E27FC236}">
                <a16:creationId xmlns:a16="http://schemas.microsoft.com/office/drawing/2014/main" id="{FD9DC311-A0F8-5D08-FBEB-86F72E0B23A8}"/>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BB9F7E-DFA4-F2BE-5A19-48AA24ABB9A5}"/>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1FC49167-CD56-9A98-A807-194E60F00F06}"/>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196189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5E61"/>
        </a:solidFill>
        <a:effectLst/>
      </p:bgPr>
    </p:bg>
    <p:spTree>
      <p:nvGrpSpPr>
        <p:cNvPr id="1" name="">
          <a:extLst>
            <a:ext uri="{FF2B5EF4-FFF2-40B4-BE49-F238E27FC236}">
              <a16:creationId xmlns:a16="http://schemas.microsoft.com/office/drawing/2014/main" id="{6A503F74-0CA1-8FD4-850A-64D0F63BC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C34F3-7B20-5E78-1853-24DF8F7BC965}"/>
              </a:ext>
            </a:extLst>
          </p:cNvPr>
          <p:cNvSpPr>
            <a:spLocks noGrp="1"/>
          </p:cNvSpPr>
          <p:nvPr>
            <p:ph type="ctrTitle"/>
          </p:nvPr>
        </p:nvSpPr>
        <p:spPr>
          <a:xfrm>
            <a:off x="1813890" y="1602828"/>
            <a:ext cx="9144001" cy="1772596"/>
          </a:xfrm>
        </p:spPr>
        <p:txBody>
          <a:bodyPr>
            <a:normAutofit/>
          </a:bodyPr>
          <a:lstStyle/>
          <a:p>
            <a:r>
              <a:rPr lang="en-US" sz="5000" b="1" dirty="0">
                <a:solidFill>
                  <a:schemeClr val="bg1"/>
                </a:solidFill>
                <a:latin typeface="EB Garamond"/>
                <a:ea typeface="EB Garamond"/>
              </a:rPr>
              <a:t>Demonstration?</a:t>
            </a:r>
            <a:endParaRPr lang="en-US" sz="5000" b="1" dirty="0">
              <a:solidFill>
                <a:schemeClr val="bg1"/>
              </a:solidFill>
              <a:latin typeface="EB Garamond" panose="00000500000000000000" pitchFamily="2" charset="0"/>
              <a:ea typeface="EB Garamond" panose="00000500000000000000" pitchFamily="2" charset="0"/>
            </a:endParaRPr>
          </a:p>
        </p:txBody>
      </p:sp>
      <p:sp>
        <p:nvSpPr>
          <p:cNvPr id="12" name="Rectangle 11">
            <a:extLst>
              <a:ext uri="{FF2B5EF4-FFF2-40B4-BE49-F238E27FC236}">
                <a16:creationId xmlns:a16="http://schemas.microsoft.com/office/drawing/2014/main" id="{4FB01A26-6272-21E1-DC1A-E20A74DCB026}"/>
              </a:ext>
            </a:extLst>
          </p:cNvPr>
          <p:cNvSpPr/>
          <p:nvPr/>
        </p:nvSpPr>
        <p:spPr>
          <a:xfrm>
            <a:off x="2426839" y="3375424"/>
            <a:ext cx="8025214" cy="756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F087A-40E8-0CB2-FE2F-B6D7A350BDED}"/>
              </a:ext>
            </a:extLst>
          </p:cNvPr>
          <p:cNvSpPr/>
          <p:nvPr/>
        </p:nvSpPr>
        <p:spPr>
          <a:xfrm>
            <a:off x="0" y="0"/>
            <a:ext cx="2136949" cy="16296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51B79B-C80B-57EC-ADD7-928645E16FD7}"/>
              </a:ext>
            </a:extLst>
          </p:cNvPr>
          <p:cNvSpPr/>
          <p:nvPr/>
        </p:nvSpPr>
        <p:spPr>
          <a:xfrm>
            <a:off x="0" y="1409532"/>
            <a:ext cx="1267837" cy="11802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04CD47-74B8-9DE6-E990-907F82B85D87}"/>
              </a:ext>
            </a:extLst>
          </p:cNvPr>
          <p:cNvSpPr/>
          <p:nvPr/>
        </p:nvSpPr>
        <p:spPr>
          <a:xfrm>
            <a:off x="710119" y="2295830"/>
            <a:ext cx="1118681" cy="130620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CC04C9-BF9D-475B-BC4E-474BFEE53480}"/>
              </a:ext>
            </a:extLst>
          </p:cNvPr>
          <p:cNvSpPr/>
          <p:nvPr/>
        </p:nvSpPr>
        <p:spPr>
          <a:xfrm>
            <a:off x="327498" y="3429000"/>
            <a:ext cx="940339" cy="118028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6414FA-E85A-C3CE-8F85-EA28C38592E3}"/>
              </a:ext>
            </a:extLst>
          </p:cNvPr>
          <p:cNvSpPr/>
          <p:nvPr/>
        </p:nvSpPr>
        <p:spPr>
          <a:xfrm>
            <a:off x="901430" y="4268179"/>
            <a:ext cx="830093" cy="130620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9F3AB7-C345-93D4-7855-258B8F63F962}"/>
              </a:ext>
            </a:extLst>
          </p:cNvPr>
          <p:cNvSpPr/>
          <p:nvPr/>
        </p:nvSpPr>
        <p:spPr>
          <a:xfrm>
            <a:off x="376139" y="5969506"/>
            <a:ext cx="551232" cy="54204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22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B4FF5-396A-CD0A-A83A-9D1115B36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0C80C-A1A3-4124-DE59-1D03CDB35F19}"/>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Team Members and Roles:</a:t>
            </a:r>
          </a:p>
        </p:txBody>
      </p:sp>
      <p:sp>
        <p:nvSpPr>
          <p:cNvPr id="3" name="Content Placeholder 2">
            <a:extLst>
              <a:ext uri="{FF2B5EF4-FFF2-40B4-BE49-F238E27FC236}">
                <a16:creationId xmlns:a16="http://schemas.microsoft.com/office/drawing/2014/main" id="{38E1F4E2-B29A-29DD-79FD-3408F1509253}"/>
              </a:ext>
            </a:extLst>
          </p:cNvPr>
          <p:cNvSpPr>
            <a:spLocks noGrp="1"/>
          </p:cNvSpPr>
          <p:nvPr>
            <p:ph idx="1"/>
          </p:nvPr>
        </p:nvSpPr>
        <p:spPr>
          <a:xfrm>
            <a:off x="676275" y="1087688"/>
            <a:ext cx="10696575" cy="4684713"/>
          </a:xfrm>
        </p:spPr>
        <p:txBody>
          <a:bodyPr vert="horz" lIns="91440" tIns="45720" rIns="91440" bIns="45720" rtlCol="0" anchor="t">
            <a:normAutofit/>
          </a:bodyPr>
          <a:lstStyle/>
          <a:p>
            <a:pPr marL="571500" indent="-571500">
              <a:lnSpc>
                <a:spcPct val="150000"/>
              </a:lnSpc>
            </a:pPr>
            <a:r>
              <a:rPr lang="en-US" sz="3600" dirty="0">
                <a:latin typeface="EB Garamond"/>
                <a:ea typeface="EB Garamond"/>
              </a:rPr>
              <a:t>Jack Dodge – Developer, Tester, Product Owner</a:t>
            </a:r>
          </a:p>
          <a:p>
            <a:pPr marL="571500" indent="-571500">
              <a:lnSpc>
                <a:spcPct val="150000"/>
              </a:lnSpc>
            </a:pPr>
            <a:r>
              <a:rPr lang="en-US" sz="3600" dirty="0">
                <a:latin typeface="EB Garamond"/>
                <a:ea typeface="EB Garamond"/>
              </a:rPr>
              <a:t>West Manison – Developer, Tester, Test Coordinator</a:t>
            </a:r>
          </a:p>
          <a:p>
            <a:pPr marL="571500" indent="-571500">
              <a:lnSpc>
                <a:spcPct val="150000"/>
              </a:lnSpc>
            </a:pPr>
            <a:r>
              <a:rPr lang="en-US" sz="3600" dirty="0">
                <a:latin typeface="EB Garamond"/>
                <a:ea typeface="EB Garamond"/>
              </a:rPr>
              <a:t>George morales – Developer, Tester, Lead-Tech Writer </a:t>
            </a:r>
          </a:p>
          <a:p>
            <a:pPr marL="571500" indent="-571500">
              <a:lnSpc>
                <a:spcPct val="150000"/>
              </a:lnSpc>
            </a:pPr>
            <a:r>
              <a:rPr lang="en-US" sz="3600" dirty="0">
                <a:latin typeface="EB Garamond"/>
                <a:ea typeface="EB Garamond"/>
              </a:rPr>
              <a:t>Sebastian Sanchez – Developer, Tester, UI/UX Lead</a:t>
            </a:r>
          </a:p>
        </p:txBody>
      </p:sp>
      <p:sp>
        <p:nvSpPr>
          <p:cNvPr id="4" name="Rectangle 3">
            <a:extLst>
              <a:ext uri="{FF2B5EF4-FFF2-40B4-BE49-F238E27FC236}">
                <a16:creationId xmlns:a16="http://schemas.microsoft.com/office/drawing/2014/main" id="{982A782F-8538-FC83-8FC4-FF226E8F71C8}"/>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453DE9-3FC3-195C-9794-AFF8A07E6264}"/>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6ECA8FF4-F703-32A0-9768-4A91B457B020}"/>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388982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204E5-054C-0FB4-55A6-B223A150C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A1FF7-D025-932B-6BA2-BB864B6D42DF}"/>
              </a:ext>
            </a:extLst>
          </p:cNvPr>
          <p:cNvSpPr>
            <a:spLocks noGrp="1"/>
          </p:cNvSpPr>
          <p:nvPr>
            <p:ph type="title"/>
          </p:nvPr>
        </p:nvSpPr>
        <p:spPr>
          <a:xfrm>
            <a:off x="0" y="0"/>
            <a:ext cx="5825247" cy="734101"/>
          </a:xfrm>
        </p:spPr>
        <p:txBody>
          <a:bodyPr/>
          <a:lstStyle/>
          <a:p>
            <a:r>
              <a:rPr lang="en-US" b="1" u="sng">
                <a:solidFill>
                  <a:srgbClr val="FE5E61"/>
                </a:solidFill>
                <a:latin typeface="EB Garamond"/>
                <a:ea typeface="EB Garamond"/>
              </a:rPr>
              <a:t>Project Introduction:</a:t>
            </a:r>
          </a:p>
        </p:txBody>
      </p:sp>
      <p:sp>
        <p:nvSpPr>
          <p:cNvPr id="3" name="Content Placeholder 2">
            <a:extLst>
              <a:ext uri="{FF2B5EF4-FFF2-40B4-BE49-F238E27FC236}">
                <a16:creationId xmlns:a16="http://schemas.microsoft.com/office/drawing/2014/main" id="{891E5184-B660-605D-C31E-52332C4CE180}"/>
              </a:ext>
            </a:extLst>
          </p:cNvPr>
          <p:cNvSpPr>
            <a:spLocks noGrp="1"/>
          </p:cNvSpPr>
          <p:nvPr>
            <p:ph idx="1"/>
          </p:nvPr>
        </p:nvSpPr>
        <p:spPr>
          <a:xfrm>
            <a:off x="579517" y="1710169"/>
            <a:ext cx="11032958" cy="3109421"/>
          </a:xfrm>
        </p:spPr>
        <p:txBody>
          <a:bodyPr vert="horz" lIns="91440" tIns="45720" rIns="91440" bIns="45720" rtlCol="0" anchor="t">
            <a:noAutofit/>
          </a:bodyPr>
          <a:lstStyle/>
          <a:p>
            <a:pPr marL="0" indent="0" algn="ctr">
              <a:lnSpc>
                <a:spcPct val="170000"/>
              </a:lnSpc>
              <a:buNone/>
            </a:pPr>
            <a:r>
              <a:rPr lang="en-US" sz="2400" dirty="0">
                <a:solidFill>
                  <a:schemeClr val="bg2">
                    <a:lumMod val="49000"/>
                  </a:schemeClr>
                </a:solidFill>
                <a:latin typeface="EB Garamond"/>
                <a:ea typeface="+mn-lt"/>
                <a:cs typeface="+mn-lt"/>
              </a:rPr>
              <a:t>We developed a visually appealing and responsive portfolio website that effectively showcased John Doe's projects, experience, and skills. The website featured a dynamic home page and four distinct project pages, allowing users to navigate seamlessly and access detailed information about each project. Our goal was to create an engaging user experience that highlighted John Doe’s expertise and professional achievements.</a:t>
            </a:r>
          </a:p>
        </p:txBody>
      </p:sp>
      <p:sp>
        <p:nvSpPr>
          <p:cNvPr id="4" name="Rectangle 3">
            <a:extLst>
              <a:ext uri="{FF2B5EF4-FFF2-40B4-BE49-F238E27FC236}">
                <a16:creationId xmlns:a16="http://schemas.microsoft.com/office/drawing/2014/main" id="{A0F97035-4FAA-19B3-5078-9F2F8EA6AC04}"/>
              </a:ext>
            </a:extLst>
          </p:cNvPr>
          <p:cNvSpPr/>
          <p:nvPr/>
        </p:nvSpPr>
        <p:spPr>
          <a:xfrm>
            <a:off x="0"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DF0DBB-F1E0-A91D-9EE5-DA829378A874}"/>
              </a:ext>
            </a:extLst>
          </p:cNvPr>
          <p:cNvSpPr txBox="1"/>
          <p:nvPr/>
        </p:nvSpPr>
        <p:spPr>
          <a:xfrm>
            <a:off x="3487416" y="1067195"/>
            <a:ext cx="5218281" cy="646331"/>
          </a:xfrm>
          <a:prstGeom prst="rect">
            <a:avLst/>
          </a:prstGeom>
          <a:noFill/>
        </p:spPr>
        <p:txBody>
          <a:bodyPr wrap="square" lIns="91440" tIns="45720" rIns="91440" bIns="45720" rtlCol="0" anchor="t">
            <a:spAutoFit/>
          </a:bodyPr>
          <a:lstStyle/>
          <a:p>
            <a:pPr algn="ctr"/>
            <a:r>
              <a:rPr lang="en-US" sz="3600" b="1">
                <a:latin typeface="EB Garamond"/>
                <a:ea typeface="EB Garamond"/>
              </a:rPr>
              <a:t>John Doe Portfolio</a:t>
            </a:r>
          </a:p>
        </p:txBody>
      </p:sp>
      <p:sp>
        <p:nvSpPr>
          <p:cNvPr id="6" name="TextBox 5">
            <a:extLst>
              <a:ext uri="{FF2B5EF4-FFF2-40B4-BE49-F238E27FC236}">
                <a16:creationId xmlns:a16="http://schemas.microsoft.com/office/drawing/2014/main" id="{3D627618-544F-26BF-88DE-B60C0E42D30B}"/>
              </a:ext>
            </a:extLst>
          </p:cNvPr>
          <p:cNvSpPr txBox="1"/>
          <p:nvPr/>
        </p:nvSpPr>
        <p:spPr>
          <a:xfrm>
            <a:off x="5594098" y="6430143"/>
            <a:ext cx="1200970" cy="369332"/>
          </a:xfrm>
          <a:prstGeom prst="rect">
            <a:avLst/>
          </a:prstGeom>
          <a:solidFill>
            <a:schemeClr val="bg1"/>
          </a:solidFill>
          <a:ln>
            <a:solidFill>
              <a:schemeClr val="tx1"/>
            </a:solidFill>
          </a:ln>
        </p:spPr>
        <p:txBody>
          <a:bodyPr wrap="none" rtlCol="0">
            <a:spAutoFit/>
          </a:bodyPr>
          <a:lstStyle/>
          <a:p>
            <a:r>
              <a:rPr lang="en-US">
                <a:latin typeface="EB Garamond" panose="00000500000000000000" pitchFamily="2" charset="0"/>
                <a:ea typeface="EB Garamond" panose="00000500000000000000" pitchFamily="2" charset="0"/>
              </a:rPr>
              <a:t>Jack Dodge</a:t>
            </a:r>
          </a:p>
        </p:txBody>
      </p:sp>
      <p:sp>
        <p:nvSpPr>
          <p:cNvPr id="7" name="TextBox 6">
            <a:extLst>
              <a:ext uri="{FF2B5EF4-FFF2-40B4-BE49-F238E27FC236}">
                <a16:creationId xmlns:a16="http://schemas.microsoft.com/office/drawing/2014/main" id="{2DFCDBFB-EDEE-8C91-0579-1842509E67A4}"/>
              </a:ext>
            </a:extLst>
          </p:cNvPr>
          <p:cNvSpPr txBox="1"/>
          <p:nvPr/>
        </p:nvSpPr>
        <p:spPr>
          <a:xfrm>
            <a:off x="2031455" y="6430143"/>
            <a:ext cx="1531188" cy="369332"/>
          </a:xfrm>
          <a:prstGeom prst="rect">
            <a:avLst/>
          </a:prstGeom>
          <a:solidFill>
            <a:schemeClr val="bg1"/>
          </a:solidFill>
          <a:ln>
            <a:solidFill>
              <a:schemeClr val="tx1"/>
            </a:solidFill>
          </a:ln>
        </p:spPr>
        <p:txBody>
          <a:bodyPr wrap="none" rtlCol="0">
            <a:spAutoFit/>
          </a:bodyPr>
          <a:lstStyle/>
          <a:p>
            <a:r>
              <a:rPr lang="en-US">
                <a:latin typeface="EB Garamond" panose="00000500000000000000" pitchFamily="2" charset="0"/>
                <a:ea typeface="EB Garamond" panose="00000500000000000000" pitchFamily="2" charset="0"/>
              </a:rPr>
              <a:t>05 March 2025</a:t>
            </a:r>
          </a:p>
        </p:txBody>
      </p:sp>
    </p:spTree>
    <p:extLst>
      <p:ext uri="{BB962C8B-B14F-4D97-AF65-F5344CB8AC3E}">
        <p14:creationId xmlns:p14="http://schemas.microsoft.com/office/powerpoint/2010/main" val="70707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A2A11-BA95-7942-8BBF-B9875F866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B97F3-B25B-7732-50D3-D5BC05E4755B}"/>
              </a:ext>
            </a:extLst>
          </p:cNvPr>
          <p:cNvSpPr>
            <a:spLocks noGrp="1"/>
          </p:cNvSpPr>
          <p:nvPr>
            <p:ph type="title"/>
          </p:nvPr>
        </p:nvSpPr>
        <p:spPr>
          <a:xfrm>
            <a:off x="0" y="0"/>
            <a:ext cx="5825247" cy="734101"/>
          </a:xfrm>
        </p:spPr>
        <p:txBody>
          <a:bodyPr/>
          <a:lstStyle/>
          <a:p>
            <a:r>
              <a:rPr lang="en-US" b="1" u="sng">
                <a:solidFill>
                  <a:srgbClr val="FE5E61"/>
                </a:solidFill>
                <a:latin typeface="EB Garamond" panose="00000500000000000000" pitchFamily="2" charset="0"/>
                <a:ea typeface="EB Garamond" panose="00000500000000000000" pitchFamily="2" charset="0"/>
              </a:rPr>
              <a:t>Problem Statement:</a:t>
            </a:r>
          </a:p>
        </p:txBody>
      </p:sp>
      <p:sp>
        <p:nvSpPr>
          <p:cNvPr id="4" name="Rectangle 3">
            <a:extLst>
              <a:ext uri="{FF2B5EF4-FFF2-40B4-BE49-F238E27FC236}">
                <a16:creationId xmlns:a16="http://schemas.microsoft.com/office/drawing/2014/main" id="{497BEF3E-7D9C-A561-B9AA-575F04C34225}"/>
              </a:ext>
            </a:extLst>
          </p:cNvPr>
          <p:cNvSpPr/>
          <p:nvPr/>
        </p:nvSpPr>
        <p:spPr>
          <a:xfrm>
            <a:off x="0"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20D5B8-7C1D-B722-62AF-5B95BE6BF6E3}"/>
              </a:ext>
            </a:extLst>
          </p:cNvPr>
          <p:cNvSpPr txBox="1"/>
          <p:nvPr/>
        </p:nvSpPr>
        <p:spPr>
          <a:xfrm>
            <a:off x="457556" y="1389041"/>
            <a:ext cx="11314983" cy="584775"/>
          </a:xfrm>
          <a:prstGeom prst="rect">
            <a:avLst/>
          </a:prstGeom>
          <a:noFill/>
        </p:spPr>
        <p:txBody>
          <a:bodyPr wrap="square" lIns="91440" tIns="45720" rIns="91440" bIns="45720" rtlCol="0" anchor="t">
            <a:spAutoFit/>
          </a:bodyPr>
          <a:lstStyle/>
          <a:p>
            <a:r>
              <a:rPr lang="en-US" sz="3200">
                <a:latin typeface="EB Garamond"/>
                <a:ea typeface="EB Garamond"/>
              </a:rPr>
              <a:t>How does someone stand out in a competitive and evolving job market?</a:t>
            </a:r>
          </a:p>
        </p:txBody>
      </p:sp>
      <p:sp>
        <p:nvSpPr>
          <p:cNvPr id="6" name="TextBox 5">
            <a:extLst>
              <a:ext uri="{FF2B5EF4-FFF2-40B4-BE49-F238E27FC236}">
                <a16:creationId xmlns:a16="http://schemas.microsoft.com/office/drawing/2014/main" id="{97134B37-D2D7-B21E-3121-C2303DCA6FDB}"/>
              </a:ext>
            </a:extLst>
          </p:cNvPr>
          <p:cNvSpPr txBox="1"/>
          <p:nvPr/>
        </p:nvSpPr>
        <p:spPr>
          <a:xfrm>
            <a:off x="5594098" y="6430143"/>
            <a:ext cx="1582484" cy="369332"/>
          </a:xfrm>
          <a:prstGeom prst="rect">
            <a:avLst/>
          </a:prstGeom>
          <a:solidFill>
            <a:schemeClr val="bg1"/>
          </a:solidFill>
          <a:ln>
            <a:solidFill>
              <a:schemeClr val="tx1"/>
            </a:solidFill>
          </a:ln>
        </p:spPr>
        <p:txBody>
          <a:bodyPr wrap="none" rtlCol="0">
            <a:spAutoFit/>
          </a:bodyPr>
          <a:lstStyle/>
          <a:p>
            <a:r>
              <a:rPr lang="en-US">
                <a:latin typeface="EB Garamond" panose="00000500000000000000" pitchFamily="2" charset="0"/>
                <a:ea typeface="EB Garamond" panose="00000500000000000000" pitchFamily="2" charset="0"/>
              </a:rPr>
              <a:t>George Morales</a:t>
            </a:r>
          </a:p>
        </p:txBody>
      </p:sp>
      <p:sp>
        <p:nvSpPr>
          <p:cNvPr id="9" name="TextBox 8">
            <a:extLst>
              <a:ext uri="{FF2B5EF4-FFF2-40B4-BE49-F238E27FC236}">
                <a16:creationId xmlns:a16="http://schemas.microsoft.com/office/drawing/2014/main" id="{8E2E807A-11E3-5148-79F5-DD12BAF265C3}"/>
              </a:ext>
            </a:extLst>
          </p:cNvPr>
          <p:cNvSpPr txBox="1"/>
          <p:nvPr/>
        </p:nvSpPr>
        <p:spPr>
          <a:xfrm>
            <a:off x="1130955" y="2203694"/>
            <a:ext cx="9979327" cy="2585323"/>
          </a:xfrm>
          <a:prstGeom prst="rect">
            <a:avLst/>
          </a:prstGeom>
          <a:noFill/>
        </p:spPr>
        <p:txBody>
          <a:bodyPr wrap="square" lIns="91440" tIns="45720" rIns="91440" bIns="45720" rtlCol="0" anchor="t">
            <a:spAutoFit/>
          </a:bodyPr>
          <a:lstStyle/>
          <a:p>
            <a:pPr>
              <a:lnSpc>
                <a:spcPct val="150000"/>
              </a:lnSpc>
            </a:pPr>
            <a:r>
              <a:rPr lang="en-US" sz="2400" dirty="0">
                <a:solidFill>
                  <a:schemeClr val="bg2">
                    <a:lumMod val="49000"/>
                  </a:schemeClr>
                </a:solidFill>
                <a:latin typeface="EB Garamond"/>
                <a:ea typeface="EB Garamond"/>
              </a:rPr>
              <a:t>Our answer: differentiation. A portfolio website dedicated to a job-seeker’s projects, CV, and other important information allow a job-seeker to stand out. A portfolio is a demonstrable product that allows for hiring-managers and others who may be interested, to quickly identify skills, interests, and experience.</a:t>
            </a:r>
            <a:endParaRPr lang="en-US" dirty="0">
              <a:solidFill>
                <a:schemeClr val="bg2">
                  <a:lumMod val="49000"/>
                </a:schemeClr>
              </a:solidFill>
              <a:latin typeface="EB Garamond"/>
              <a:ea typeface="EB Garamond"/>
            </a:endParaRPr>
          </a:p>
          <a:p>
            <a:endParaRPr lang="en-US" dirty="0"/>
          </a:p>
        </p:txBody>
      </p:sp>
      <p:sp>
        <p:nvSpPr>
          <p:cNvPr id="3" name="TextBox 2">
            <a:extLst>
              <a:ext uri="{FF2B5EF4-FFF2-40B4-BE49-F238E27FC236}">
                <a16:creationId xmlns:a16="http://schemas.microsoft.com/office/drawing/2014/main" id="{DE34B6D6-DD6D-A13E-2EC4-FCC2708130D3}"/>
              </a:ext>
            </a:extLst>
          </p:cNvPr>
          <p:cNvSpPr txBox="1"/>
          <p:nvPr/>
        </p:nvSpPr>
        <p:spPr>
          <a:xfrm>
            <a:off x="2031455" y="6430143"/>
            <a:ext cx="1531188" cy="369332"/>
          </a:xfrm>
          <a:prstGeom prst="rect">
            <a:avLst/>
          </a:prstGeom>
          <a:solidFill>
            <a:schemeClr val="bg1"/>
          </a:solidFill>
          <a:ln>
            <a:solidFill>
              <a:schemeClr val="tx1"/>
            </a:solidFill>
          </a:ln>
        </p:spPr>
        <p:txBody>
          <a:bodyPr wrap="none" rtlCol="0">
            <a:spAutoFit/>
          </a:bodyPr>
          <a:lstStyle/>
          <a:p>
            <a:r>
              <a:rPr lang="en-US">
                <a:latin typeface="EB Garamond" panose="00000500000000000000" pitchFamily="2" charset="0"/>
                <a:ea typeface="EB Garamond" panose="00000500000000000000" pitchFamily="2" charset="0"/>
              </a:rPr>
              <a:t>05 March 2025</a:t>
            </a:r>
          </a:p>
        </p:txBody>
      </p:sp>
    </p:spTree>
    <p:extLst>
      <p:ext uri="{BB962C8B-B14F-4D97-AF65-F5344CB8AC3E}">
        <p14:creationId xmlns:p14="http://schemas.microsoft.com/office/powerpoint/2010/main" val="246952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9D91-3230-958F-8080-174B112D8CAF}"/>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Architecture Diagram</a:t>
            </a:r>
          </a:p>
        </p:txBody>
      </p:sp>
      <p:sp>
        <p:nvSpPr>
          <p:cNvPr id="3" name="Content Placeholder 2">
            <a:extLst>
              <a:ext uri="{FF2B5EF4-FFF2-40B4-BE49-F238E27FC236}">
                <a16:creationId xmlns:a16="http://schemas.microsoft.com/office/drawing/2014/main" id="{36F69D32-976F-3D50-5F0B-01CF99CE469B}"/>
              </a:ext>
            </a:extLst>
          </p:cNvPr>
          <p:cNvSpPr>
            <a:spLocks noGrp="1"/>
          </p:cNvSpPr>
          <p:nvPr>
            <p:ph idx="1"/>
          </p:nvPr>
        </p:nvSpPr>
        <p:spPr>
          <a:xfrm>
            <a:off x="8165228" y="1087688"/>
            <a:ext cx="3549694" cy="4684713"/>
          </a:xfrm>
        </p:spPr>
        <p:txBody>
          <a:bodyPr vert="horz" lIns="91440" tIns="45720" rIns="91440" bIns="45720" rtlCol="0" anchor="t">
            <a:normAutofit fontScale="92500" lnSpcReduction="20000"/>
          </a:bodyPr>
          <a:lstStyle/>
          <a:p>
            <a:pPr marL="571500" indent="-571500">
              <a:lnSpc>
                <a:spcPct val="150000"/>
              </a:lnSpc>
            </a:pPr>
            <a:r>
              <a:rPr lang="en-US" sz="3600" dirty="0">
                <a:latin typeface="EB Garamond"/>
                <a:ea typeface="EB Garamond"/>
              </a:rPr>
              <a:t>The architecture diagram for our project is fairly straightforward since GitHub Pages is a static site host.</a:t>
            </a:r>
          </a:p>
        </p:txBody>
      </p:sp>
      <p:sp>
        <p:nvSpPr>
          <p:cNvPr id="4" name="Rectangle 3">
            <a:extLst>
              <a:ext uri="{FF2B5EF4-FFF2-40B4-BE49-F238E27FC236}">
                <a16:creationId xmlns:a16="http://schemas.microsoft.com/office/drawing/2014/main" id="{FCAC9C3A-2990-8FD8-0F7F-B55377EDAF41}"/>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AE6FC4-8150-2FA6-AE90-949EADC63CEF}"/>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7A526C39-BF35-2D0B-107C-D0EEE8B2E277}"/>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pic>
        <p:nvPicPr>
          <p:cNvPr id="8" name="Picture 7" descr="A diagram of a computer network&#10;&#10;AI-generated content may be incorrect.">
            <a:extLst>
              <a:ext uri="{FF2B5EF4-FFF2-40B4-BE49-F238E27FC236}">
                <a16:creationId xmlns:a16="http://schemas.microsoft.com/office/drawing/2014/main" id="{BC154AC7-7226-2E79-A064-22E6C6936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16" y="898358"/>
            <a:ext cx="7860012" cy="5160009"/>
          </a:xfrm>
          <a:prstGeom prst="rect">
            <a:avLst/>
          </a:prstGeom>
        </p:spPr>
      </p:pic>
    </p:spTree>
    <p:extLst>
      <p:ext uri="{BB962C8B-B14F-4D97-AF65-F5344CB8AC3E}">
        <p14:creationId xmlns:p14="http://schemas.microsoft.com/office/powerpoint/2010/main" val="175193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48D39-F1F7-9FF0-1C4C-C32B28141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C61D3-49AA-178A-F651-D1E49C84C863}"/>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Software Design Diagram</a:t>
            </a:r>
          </a:p>
        </p:txBody>
      </p:sp>
      <p:sp>
        <p:nvSpPr>
          <p:cNvPr id="4" name="Rectangle 3">
            <a:extLst>
              <a:ext uri="{FF2B5EF4-FFF2-40B4-BE49-F238E27FC236}">
                <a16:creationId xmlns:a16="http://schemas.microsoft.com/office/drawing/2014/main" id="{81FFC2DF-6E66-7B71-089B-B41BA3707BBC}"/>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BE8E69D-9867-FB50-3355-31953BA9D842}"/>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0605E4FE-AB98-B162-FD11-2EA7787215FF}"/>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pic>
        <p:nvPicPr>
          <p:cNvPr id="6" name="Picture 5" descr="A diagram of a company&#10;&#10;AI-generated content may be incorrect.">
            <a:extLst>
              <a:ext uri="{FF2B5EF4-FFF2-40B4-BE49-F238E27FC236}">
                <a16:creationId xmlns:a16="http://schemas.microsoft.com/office/drawing/2014/main" id="{1AEF83E9-E76E-7046-DFCB-B623CF5C5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176"/>
            <a:ext cx="12192000" cy="5423647"/>
          </a:xfrm>
          <a:prstGeom prst="rect">
            <a:avLst/>
          </a:prstGeom>
        </p:spPr>
      </p:pic>
    </p:spTree>
    <p:extLst>
      <p:ext uri="{BB962C8B-B14F-4D97-AF65-F5344CB8AC3E}">
        <p14:creationId xmlns:p14="http://schemas.microsoft.com/office/powerpoint/2010/main" val="94118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55D00-72E3-9DC7-7DE0-014D8BDF2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5481B-8744-BD39-A329-47E7A0C197F6}"/>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Perspective User Model</a:t>
            </a:r>
          </a:p>
        </p:txBody>
      </p:sp>
      <p:pic>
        <p:nvPicPr>
          <p:cNvPr id="8" name="Content Placeholder 7">
            <a:extLst>
              <a:ext uri="{FF2B5EF4-FFF2-40B4-BE49-F238E27FC236}">
                <a16:creationId xmlns:a16="http://schemas.microsoft.com/office/drawing/2014/main" id="{411E4507-E4C7-D28F-8A5A-5C28CFDE3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5738" y="263205"/>
            <a:ext cx="5085630" cy="6159099"/>
          </a:xfrm>
        </p:spPr>
      </p:pic>
      <p:sp>
        <p:nvSpPr>
          <p:cNvPr id="4" name="Rectangle 3">
            <a:extLst>
              <a:ext uri="{FF2B5EF4-FFF2-40B4-BE49-F238E27FC236}">
                <a16:creationId xmlns:a16="http://schemas.microsoft.com/office/drawing/2014/main" id="{A687422D-ABDF-8C34-D431-1C59C1A220A4}"/>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6CD4E8-5D91-7D7B-1661-36F3221BD05B}"/>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5756D482-838D-2BED-112E-1DC762D59177}"/>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pic>
        <p:nvPicPr>
          <p:cNvPr id="9" name="Camera 8">
            <a:extLst>
              <a:ext uri="{FF2B5EF4-FFF2-40B4-BE49-F238E27FC236}">
                <a16:creationId xmlns:a16="http://schemas.microsoft.com/office/drawing/2014/main" id="{83E6A064-8466-BDC5-C196-8BCEE0FDECB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
        <p:nvSpPr>
          <p:cNvPr id="10" name="TextBox 9">
            <a:extLst>
              <a:ext uri="{FF2B5EF4-FFF2-40B4-BE49-F238E27FC236}">
                <a16:creationId xmlns:a16="http://schemas.microsoft.com/office/drawing/2014/main" id="{7B77DDCB-2DB3-66CE-A4E8-8CFEA837B177}"/>
              </a:ext>
            </a:extLst>
          </p:cNvPr>
          <p:cNvSpPr txBox="1"/>
          <p:nvPr/>
        </p:nvSpPr>
        <p:spPr>
          <a:xfrm>
            <a:off x="446355" y="898358"/>
            <a:ext cx="5889045" cy="5199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EB Garamond" panose="00000500000000000000" pitchFamily="2" charset="0"/>
                <a:ea typeface="EB Garamond" panose="00000500000000000000" pitchFamily="2" charset="0"/>
              </a:rPr>
              <a:t>User’s access internet from personal device and can then access GitHub’s webhosting service.</a:t>
            </a:r>
          </a:p>
          <a:p>
            <a:pPr marL="457200" indent="-457200">
              <a:lnSpc>
                <a:spcPct val="150000"/>
              </a:lnSpc>
              <a:buFont typeface="Arial" panose="020B0604020202020204" pitchFamily="34" charset="0"/>
              <a:buChar char="•"/>
            </a:pPr>
            <a:r>
              <a:rPr lang="en-US" sz="2800" dirty="0">
                <a:latin typeface="EB Garamond" panose="00000500000000000000" pitchFamily="2" charset="0"/>
                <a:ea typeface="EB Garamond" panose="00000500000000000000" pitchFamily="2" charset="0"/>
              </a:rPr>
              <a:t>User interacts with a host of static pages, one of which redirects to a third party (for the contact me page) and then returns to the static pages hosted by GitHub</a:t>
            </a:r>
          </a:p>
        </p:txBody>
      </p:sp>
    </p:spTree>
    <p:extLst>
      <p:ext uri="{BB962C8B-B14F-4D97-AF65-F5344CB8AC3E}">
        <p14:creationId xmlns:p14="http://schemas.microsoft.com/office/powerpoint/2010/main" val="239479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A85D4-EECB-1437-2910-0C5EF0059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78690-60F9-3BC4-ACED-35BB7052E159}"/>
              </a:ext>
            </a:extLst>
          </p:cNvPr>
          <p:cNvSpPr>
            <a:spLocks noGrp="1"/>
          </p:cNvSpPr>
          <p:nvPr>
            <p:ph type="title"/>
          </p:nvPr>
        </p:nvSpPr>
        <p:spPr>
          <a:xfrm>
            <a:off x="-1" y="0"/>
            <a:ext cx="7090612"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Configuration Management</a:t>
            </a:r>
          </a:p>
        </p:txBody>
      </p:sp>
      <p:sp>
        <p:nvSpPr>
          <p:cNvPr id="3" name="Content Placeholder 2">
            <a:extLst>
              <a:ext uri="{FF2B5EF4-FFF2-40B4-BE49-F238E27FC236}">
                <a16:creationId xmlns:a16="http://schemas.microsoft.com/office/drawing/2014/main" id="{CDEC6139-2386-11D5-18E0-052415D9CEDE}"/>
              </a:ext>
            </a:extLst>
          </p:cNvPr>
          <p:cNvSpPr>
            <a:spLocks noGrp="1"/>
          </p:cNvSpPr>
          <p:nvPr>
            <p:ph idx="1"/>
          </p:nvPr>
        </p:nvSpPr>
        <p:spPr>
          <a:xfrm>
            <a:off x="676275" y="1087688"/>
            <a:ext cx="10696575" cy="4684713"/>
          </a:xfrm>
        </p:spPr>
        <p:txBody>
          <a:bodyPr vert="horz" lIns="91440" tIns="45720" rIns="91440" bIns="45720" rtlCol="0" anchor="t">
            <a:normAutofit/>
          </a:bodyPr>
          <a:lstStyle/>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Version Control</a:t>
            </a:r>
            <a:r>
              <a:rPr lang="en-US" b="0" i="0" u="none" strike="noStrike" dirty="0">
                <a:solidFill>
                  <a:srgbClr val="000000"/>
                </a:solidFill>
                <a:effectLst/>
                <a:latin typeface="EB Garamond" panose="00000500000000000000" pitchFamily="2" charset="0"/>
              </a:rPr>
              <a:t>: GitHub</a:t>
            </a:r>
            <a:r>
              <a:rPr lang="en-US" b="0" i="0" dirty="0">
                <a:solidFill>
                  <a:srgbClr val="000000"/>
                </a:solidFill>
                <a:effectLst/>
                <a:latin typeface="EB Garamond" panose="00000500000000000000" pitchFamily="2" charset="0"/>
              </a:rPr>
              <a:t>​</a:t>
            </a:r>
            <a:endParaRPr lang="en-US" b="0" i="0" dirty="0">
              <a:solidFill>
                <a:srgbClr val="000000"/>
              </a:solidFill>
              <a:effectLst/>
              <a:latin typeface="Arial" panose="020B0604020202020204" pitchFamily="34" charset="0"/>
            </a:endParaRPr>
          </a:p>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Dependencies</a:t>
            </a:r>
            <a:r>
              <a:rPr lang="en-US" b="0" i="0" u="none" strike="noStrike" dirty="0">
                <a:solidFill>
                  <a:srgbClr val="000000"/>
                </a:solidFill>
                <a:effectLst/>
                <a:latin typeface="EB Garamond" panose="00000500000000000000" pitchFamily="2" charset="0"/>
              </a:rPr>
              <a:t>: Front-End Libraries/Frameworks, GitHub Pages (static pages only)</a:t>
            </a:r>
            <a:r>
              <a:rPr lang="en-US" b="0" i="0" dirty="0">
                <a:solidFill>
                  <a:srgbClr val="000000"/>
                </a:solidFill>
                <a:effectLst/>
                <a:latin typeface="EB Garamond" panose="00000500000000000000" pitchFamily="2" charset="0"/>
              </a:rPr>
              <a:t>​</a:t>
            </a:r>
            <a:endParaRPr lang="en-US" b="0" i="0" dirty="0">
              <a:solidFill>
                <a:srgbClr val="000000"/>
              </a:solidFill>
              <a:effectLst/>
              <a:latin typeface="Arial" panose="020B0604020202020204" pitchFamily="34" charset="0"/>
            </a:endParaRPr>
          </a:p>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Testing</a:t>
            </a:r>
            <a:r>
              <a:rPr lang="en-US" b="0" i="0" u="none" strike="noStrike" dirty="0">
                <a:solidFill>
                  <a:srgbClr val="000000"/>
                </a:solidFill>
                <a:effectLst/>
                <a:latin typeface="EB Garamond" panose="00000500000000000000" pitchFamily="2" charset="0"/>
              </a:rPr>
              <a:t>: Manual Testing</a:t>
            </a:r>
            <a:r>
              <a:rPr lang="en-US" b="0" i="0" dirty="0">
                <a:solidFill>
                  <a:srgbClr val="000000"/>
                </a:solidFill>
                <a:effectLst/>
                <a:latin typeface="EB Garamond" panose="00000500000000000000" pitchFamily="2" charset="0"/>
              </a:rPr>
              <a:t>​</a:t>
            </a:r>
            <a:endParaRPr lang="en-US" b="0" i="0" dirty="0">
              <a:solidFill>
                <a:srgbClr val="000000"/>
              </a:solidFill>
              <a:effectLst/>
              <a:latin typeface="Arial" panose="020B0604020202020204" pitchFamily="34" charset="0"/>
            </a:endParaRPr>
          </a:p>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Deployment</a:t>
            </a:r>
            <a:r>
              <a:rPr lang="en-US" b="0" i="0" u="none" strike="noStrike" dirty="0">
                <a:solidFill>
                  <a:srgbClr val="000000"/>
                </a:solidFill>
                <a:effectLst/>
                <a:latin typeface="EB Garamond" panose="00000500000000000000" pitchFamily="2" charset="0"/>
              </a:rPr>
              <a:t>: GitHub Pages, DNS Provider, Thid Part</a:t>
            </a:r>
            <a:r>
              <a:rPr lang="en-US" dirty="0">
                <a:solidFill>
                  <a:srgbClr val="000000"/>
                </a:solidFill>
                <a:latin typeface="EB Garamond" panose="00000500000000000000" pitchFamily="2" charset="0"/>
              </a:rPr>
              <a:t>y Form Service. </a:t>
            </a:r>
          </a:p>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Documentation</a:t>
            </a:r>
            <a:r>
              <a:rPr lang="en-US" b="0" i="0" u="none" strike="noStrike" dirty="0">
                <a:solidFill>
                  <a:srgbClr val="000000"/>
                </a:solidFill>
                <a:effectLst/>
                <a:latin typeface="EB Garamond" panose="00000500000000000000" pitchFamily="2" charset="0"/>
              </a:rPr>
              <a:t>: README.md, Code Comments, Project Wiki (GitHub)</a:t>
            </a:r>
            <a:r>
              <a:rPr lang="en-US" b="0" i="0" dirty="0">
                <a:solidFill>
                  <a:srgbClr val="000000"/>
                </a:solidFill>
                <a:effectLst/>
                <a:latin typeface="EB Garamond" panose="00000500000000000000" pitchFamily="2" charset="0"/>
              </a:rPr>
              <a:t>​</a:t>
            </a:r>
            <a:endParaRPr lang="en-US" b="0" i="0" dirty="0">
              <a:solidFill>
                <a:srgbClr val="000000"/>
              </a:solidFill>
              <a:effectLst/>
              <a:latin typeface="Arial" panose="020B0604020202020204" pitchFamily="34" charset="0"/>
            </a:endParaRPr>
          </a:p>
          <a:p>
            <a:pPr algn="l" rtl="0" fontAlgn="base">
              <a:lnSpc>
                <a:spcPts val="3450"/>
              </a:lnSpc>
              <a:buFont typeface="Arial" panose="020B0604020202020204" pitchFamily="34" charset="0"/>
              <a:buChar char="•"/>
            </a:pPr>
            <a:r>
              <a:rPr lang="en-US" b="1" i="0" u="none" strike="noStrike" dirty="0">
                <a:solidFill>
                  <a:srgbClr val="000000"/>
                </a:solidFill>
                <a:effectLst/>
                <a:latin typeface="EB Garamond" panose="00000500000000000000" pitchFamily="2" charset="0"/>
              </a:rPr>
              <a:t>Licensing</a:t>
            </a:r>
            <a:r>
              <a:rPr lang="en-US" b="0" i="0" u="none" strike="noStrike" dirty="0">
                <a:solidFill>
                  <a:srgbClr val="000000"/>
                </a:solidFill>
                <a:effectLst/>
                <a:latin typeface="EB Garamond" panose="00000500000000000000" pitchFamily="2" charset="0"/>
              </a:rPr>
              <a:t>: MIT License</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61DB66AB-CDF3-CBD1-3BA4-437414AFE91B}"/>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874703E-32CE-2F50-A0AC-0FA515FD6CF1}"/>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4D047CF3-C41D-7D15-6BA5-F46A71EB6B84}"/>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408660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2C0F-9CD4-62D0-BED2-6281D748F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82CEA-2A2F-5808-DD1C-4CFE3E102FF2}"/>
              </a:ext>
            </a:extLst>
          </p:cNvPr>
          <p:cNvSpPr>
            <a:spLocks noGrp="1"/>
          </p:cNvSpPr>
          <p:nvPr>
            <p:ph type="title"/>
          </p:nvPr>
        </p:nvSpPr>
        <p:spPr>
          <a:xfrm>
            <a:off x="-1" y="0"/>
            <a:ext cx="6488349" cy="898358"/>
          </a:xfrm>
        </p:spPr>
        <p:txBody>
          <a:bodyPr>
            <a:noAutofit/>
          </a:bodyPr>
          <a:lstStyle/>
          <a:p>
            <a:r>
              <a:rPr lang="en-US" b="1" dirty="0">
                <a:solidFill>
                  <a:srgbClr val="FE5E61"/>
                </a:solidFill>
                <a:latin typeface="EB Garamond" panose="00000500000000000000" pitchFamily="2" charset="0"/>
                <a:ea typeface="EB Garamond" panose="00000500000000000000" pitchFamily="2" charset="0"/>
              </a:rPr>
              <a:t>Testing (V&amp;V)</a:t>
            </a:r>
          </a:p>
        </p:txBody>
      </p:sp>
      <p:sp>
        <p:nvSpPr>
          <p:cNvPr id="3" name="Content Placeholder 2">
            <a:extLst>
              <a:ext uri="{FF2B5EF4-FFF2-40B4-BE49-F238E27FC236}">
                <a16:creationId xmlns:a16="http://schemas.microsoft.com/office/drawing/2014/main" id="{1C26D128-A37A-6CAD-C5D5-4E8C99186B41}"/>
              </a:ext>
            </a:extLst>
          </p:cNvPr>
          <p:cNvSpPr>
            <a:spLocks noGrp="1"/>
          </p:cNvSpPr>
          <p:nvPr>
            <p:ph idx="1"/>
          </p:nvPr>
        </p:nvSpPr>
        <p:spPr>
          <a:xfrm>
            <a:off x="676275" y="1087688"/>
            <a:ext cx="10696575" cy="4684713"/>
          </a:xfrm>
        </p:spPr>
        <p:txBody>
          <a:bodyPr vert="horz" lIns="91440" tIns="45720" rIns="91440" bIns="45720" rtlCol="0" anchor="t">
            <a:normAutofit/>
          </a:bodyPr>
          <a:lstStyle/>
          <a:p>
            <a:pPr marL="571500" indent="-571500">
              <a:lnSpc>
                <a:spcPct val="150000"/>
              </a:lnSpc>
            </a:pPr>
            <a:r>
              <a:rPr lang="en-US" sz="3600" dirty="0">
                <a:latin typeface="EB Garamond"/>
                <a:ea typeface="EB Garamond"/>
              </a:rPr>
              <a:t>Test Driven Development [TDD]</a:t>
            </a:r>
          </a:p>
          <a:p>
            <a:pPr marL="1028700" lvl="1" indent="-571500">
              <a:lnSpc>
                <a:spcPct val="150000"/>
              </a:lnSpc>
            </a:pPr>
            <a:r>
              <a:rPr lang="en-US" sz="3200" dirty="0">
                <a:latin typeface="EB Garamond"/>
                <a:ea typeface="EB Garamond"/>
              </a:rPr>
              <a:t>Manual testing was led by each team member for their own assigned subproject. </a:t>
            </a:r>
          </a:p>
          <a:p>
            <a:pPr marL="1028700" lvl="1" indent="-571500">
              <a:lnSpc>
                <a:spcPct val="150000"/>
              </a:lnSpc>
            </a:pPr>
            <a:r>
              <a:rPr lang="en-US" sz="3200" dirty="0">
                <a:latin typeface="EB Garamond"/>
                <a:ea typeface="EB Garamond"/>
              </a:rPr>
              <a:t>&lt;NEED IMAGE&gt;</a:t>
            </a:r>
          </a:p>
        </p:txBody>
      </p:sp>
      <p:sp>
        <p:nvSpPr>
          <p:cNvPr id="4" name="Rectangle 3">
            <a:extLst>
              <a:ext uri="{FF2B5EF4-FFF2-40B4-BE49-F238E27FC236}">
                <a16:creationId xmlns:a16="http://schemas.microsoft.com/office/drawing/2014/main" id="{E298BE49-2C39-79AD-8863-BC44756A2E18}"/>
              </a:ext>
            </a:extLst>
          </p:cNvPr>
          <p:cNvSpPr/>
          <p:nvPr/>
        </p:nvSpPr>
        <p:spPr>
          <a:xfrm>
            <a:off x="-1" y="6614809"/>
            <a:ext cx="12192000" cy="243191"/>
          </a:xfrm>
          <a:prstGeom prst="rect">
            <a:avLst/>
          </a:prstGeom>
          <a:solidFill>
            <a:srgbClr val="FE5E6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392C24C-91E8-148E-5850-58DBFF09F724}"/>
              </a:ext>
            </a:extLst>
          </p:cNvPr>
          <p:cNvSpPr txBox="1"/>
          <p:nvPr/>
        </p:nvSpPr>
        <p:spPr>
          <a:xfrm>
            <a:off x="5594098" y="6430143"/>
            <a:ext cx="728084"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Name</a:t>
            </a:r>
          </a:p>
        </p:txBody>
      </p:sp>
      <p:sp>
        <p:nvSpPr>
          <p:cNvPr id="5" name="TextBox 4">
            <a:extLst>
              <a:ext uri="{FF2B5EF4-FFF2-40B4-BE49-F238E27FC236}">
                <a16:creationId xmlns:a16="http://schemas.microsoft.com/office/drawing/2014/main" id="{C0410292-118A-961B-73D5-F0C2D163EA2A}"/>
              </a:ext>
            </a:extLst>
          </p:cNvPr>
          <p:cNvSpPr txBox="1"/>
          <p:nvPr/>
        </p:nvSpPr>
        <p:spPr>
          <a:xfrm>
            <a:off x="2031455" y="6430143"/>
            <a:ext cx="612668" cy="369332"/>
          </a:xfrm>
          <a:prstGeom prst="rect">
            <a:avLst/>
          </a:prstGeom>
          <a:solidFill>
            <a:schemeClr val="bg1"/>
          </a:solidFill>
          <a:ln>
            <a:solidFill>
              <a:schemeClr val="tx1"/>
            </a:solidFill>
          </a:ln>
        </p:spPr>
        <p:txBody>
          <a:bodyPr wrap="none" rtlCol="0">
            <a:spAutoFit/>
          </a:bodyPr>
          <a:lstStyle/>
          <a:p>
            <a:r>
              <a:rPr lang="en-US" dirty="0">
                <a:latin typeface="EB Garamond" panose="00000500000000000000" pitchFamily="2" charset="0"/>
                <a:ea typeface="EB Garamond" panose="00000500000000000000" pitchFamily="2" charset="0"/>
              </a:rPr>
              <a:t>Date</a:t>
            </a:r>
          </a:p>
        </p:txBody>
      </p:sp>
    </p:spTree>
    <p:extLst>
      <p:ext uri="{BB962C8B-B14F-4D97-AF65-F5344CB8AC3E}">
        <p14:creationId xmlns:p14="http://schemas.microsoft.com/office/powerpoint/2010/main" val="1974687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36A5488FF3914287EE64018993C202" ma:contentTypeVersion="14" ma:contentTypeDescription="Create a new document." ma:contentTypeScope="" ma:versionID="ac011f3bbec9840af9e457523cea10db">
  <xsd:schema xmlns:xsd="http://www.w3.org/2001/XMLSchema" xmlns:xs="http://www.w3.org/2001/XMLSchema" xmlns:p="http://schemas.microsoft.com/office/2006/metadata/properties" xmlns:ns3="13ff1bab-4769-433b-887e-aafb5391e712" xmlns:ns4="321aa1e2-ece3-4db8-866f-99c9ff5f174f" targetNamespace="http://schemas.microsoft.com/office/2006/metadata/properties" ma:root="true" ma:fieldsID="147e52241c906e7cb508fc2c920d1e35" ns3:_="" ns4:_="">
    <xsd:import namespace="13ff1bab-4769-433b-887e-aafb5391e712"/>
    <xsd:import namespace="321aa1e2-ece3-4db8-866f-99c9ff5f174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ff1bab-4769-433b-887e-aafb5391e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1aa1e2-ece3-4db8-866f-99c9ff5f174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3ff1bab-4769-433b-887e-aafb5391e712" xsi:nil="true"/>
  </documentManagement>
</p:properties>
</file>

<file path=customXml/itemProps1.xml><?xml version="1.0" encoding="utf-8"?>
<ds:datastoreItem xmlns:ds="http://schemas.openxmlformats.org/officeDocument/2006/customXml" ds:itemID="{65525922-5AA1-4147-994C-42F002C9920A}">
  <ds:schemaRefs>
    <ds:schemaRef ds:uri="13ff1bab-4769-433b-887e-aafb5391e712"/>
    <ds:schemaRef ds:uri="321aa1e2-ece3-4db8-866f-99c9ff5f17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7D81689-5A9E-4B2F-99F3-AD6CFA2AE90B}">
  <ds:schemaRefs>
    <ds:schemaRef ds:uri="http://schemas.microsoft.com/sharepoint/v3/contenttype/forms"/>
  </ds:schemaRefs>
</ds:datastoreItem>
</file>

<file path=customXml/itemProps3.xml><?xml version="1.0" encoding="utf-8"?>
<ds:datastoreItem xmlns:ds="http://schemas.openxmlformats.org/officeDocument/2006/customXml" ds:itemID="{43C57BCB-4048-4813-9E3A-7B9B126D99DF}">
  <ds:schemaRefs>
    <ds:schemaRef ds:uri="13ff1bab-4769-433b-887e-aafb5391e712"/>
    <ds:schemaRef ds:uri="321aa1e2-ece3-4db8-866f-99c9ff5f17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74</TotalTime>
  <Words>837</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EB Garamond</vt:lpstr>
      <vt:lpstr>Times New Roman</vt:lpstr>
      <vt:lpstr>Wingdings</vt:lpstr>
      <vt:lpstr>Wingdings,Sans-Serif</vt:lpstr>
      <vt:lpstr>Office Theme</vt:lpstr>
      <vt:lpstr>CS3300 – Introduction to Software Engineering </vt:lpstr>
      <vt:lpstr>Team Members and Roles:</vt:lpstr>
      <vt:lpstr>Project Introduction:</vt:lpstr>
      <vt:lpstr>Problem Statement:</vt:lpstr>
      <vt:lpstr>Architecture Diagram</vt:lpstr>
      <vt:lpstr>Software Design Diagram</vt:lpstr>
      <vt:lpstr>Perspective User Model</vt:lpstr>
      <vt:lpstr>Configuration Management</vt:lpstr>
      <vt:lpstr>Testing (V&amp;V)</vt:lpstr>
      <vt:lpstr>Known Bugs</vt:lpstr>
      <vt:lpstr>Metrics</vt:lpstr>
      <vt:lpstr>Software Engineering Tools</vt:lpstr>
      <vt:lpstr>Ethics Observation(s):</vt:lpstr>
      <vt:lpstr>Software Engineering Principles:</vt:lpstr>
      <vt:lpstr>Project Risk Management</vt:lpstr>
      <vt:lpstr>PowerPoint Presentation</vt:lpstr>
      <vt:lpstr>Project Completion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Sebastian Sanchesz</dc:creator>
  <cp:lastModifiedBy>West Manison</cp:lastModifiedBy>
  <cp:revision>6</cp:revision>
  <dcterms:created xsi:type="dcterms:W3CDTF">2025-02-24T18:04:03Z</dcterms:created>
  <dcterms:modified xsi:type="dcterms:W3CDTF">2025-04-30T07:34:39Z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0x0101004936A5488FF3914287EE64018993C202</vt:lpwstr>
  </property>
</Properties>
</file>