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56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7E41330-DB0D-4F09-BC43-921670B88006}">
  <a:tblStyle styleId="{27E41330-DB0D-4F09-BC43-921670B8800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812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va Mustafic" userId="f7156205e030183d" providerId="LiveId" clId="{B4874548-3F2F-48DB-9D04-1205DC81E115}"/>
    <pc:docChg chg="modSld">
      <pc:chgData name="Eva Mustafic" userId="f7156205e030183d" providerId="LiveId" clId="{B4874548-3F2F-48DB-9D04-1205DC81E115}" dt="2022-03-03T14:33:00.010" v="1" actId="1076"/>
      <pc:docMkLst>
        <pc:docMk/>
      </pc:docMkLst>
      <pc:sldChg chg="modSp mod">
        <pc:chgData name="Eva Mustafic" userId="f7156205e030183d" providerId="LiveId" clId="{B4874548-3F2F-48DB-9D04-1205DC81E115}" dt="2022-03-03T14:33:00.010" v="1" actId="1076"/>
        <pc:sldMkLst>
          <pc:docMk/>
          <pc:sldMk cId="0" sldId="256"/>
        </pc:sldMkLst>
        <pc:spChg chg="mod">
          <ac:chgData name="Eva Mustafic" userId="f7156205e030183d" providerId="LiveId" clId="{B4874548-3F2F-48DB-9D04-1205DC81E115}" dt="2022-03-03T14:33:00.010" v="1" actId="1076"/>
          <ac:spMkLst>
            <pc:docMk/>
            <pc:sldMk cId="0" sldId="256"/>
            <ac:spMk id="60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17f97b3842_1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g117f97b3842_1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17f97b3842_1_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17f97b3842_1_1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17f97b3842_1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g117f97b3842_1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17f97b3842_1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g117f97b3842_1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17f97b3842_1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g117f97b3842_1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17f97b3842_1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g117f97b3842_1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16a4cc450e_2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16a4cc450e_2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1401b32be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1401b32be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1401b32bea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1401b32bea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1401b32bea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1401b32bea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16f9999835_2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16f9999835_2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1401b32bea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1401b32bea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16a4cc450e_2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16a4cc450e_2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17f97b384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117f97b384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17f97b3842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117f97b3842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17f97b384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117f97b384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17d508213c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117d508213c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16a4cc450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116a4cc450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6f9999835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6f9999835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1401b32bea_2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1401b32bea_2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1401b32bea_2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1401b32bea_2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1401b32bea_2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1401b32bea_2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1401b32bea_2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1401b32bea_2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17f97b3842_1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g117f97b3842_1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17f97b3842_1_1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17f97b3842_1_1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200150" y="1790058"/>
            <a:ext cx="6743700" cy="123444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285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1396" y="3264408"/>
            <a:ext cx="5101209" cy="929921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3DDA2-BD3C-43E6-A5F7-0943AE544E7F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92821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3DDA2-BD3C-43E6-A5F7-0943AE544E7F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4700234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9834" y="702945"/>
            <a:ext cx="973956" cy="373761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3352" y="702945"/>
            <a:ext cx="4648867" cy="373761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3DDA2-BD3C-43E6-A5F7-0943AE544E7F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9835773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45124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43247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200150" y="1790058"/>
            <a:ext cx="6743700" cy="123444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285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1396" y="3264349"/>
            <a:ext cx="5101209" cy="94881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3DDA2-BD3C-43E6-A5F7-0943AE544E7F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928192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6434" y="1978533"/>
            <a:ext cx="3203828" cy="23264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3737" y="1978533"/>
            <a:ext cx="3202685" cy="23264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3DDA2-BD3C-43E6-A5F7-0943AE544E7F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63902278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7577" y="1735075"/>
            <a:ext cx="3202686" cy="528065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425" b="0" cap="all" spc="75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342900" indent="0">
              <a:buNone/>
              <a:defRPr sz="1425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87577" y="2357438"/>
            <a:ext cx="3202686" cy="19475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737" y="2357438"/>
            <a:ext cx="3190113" cy="1947582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753737" y="1735075"/>
            <a:ext cx="3202686" cy="528065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425" b="0" cap="all" spc="75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342900" indent="0">
              <a:buNone/>
              <a:defRPr sz="1425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3DDA2-BD3C-43E6-A5F7-0943AE544E7F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019936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3DDA2-BD3C-43E6-A5F7-0943AE544E7F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78426517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3DDA2-BD3C-43E6-A5F7-0943AE544E7F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85213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03504" y="1682871"/>
            <a:ext cx="3364992" cy="856123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165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2060" y="603504"/>
            <a:ext cx="3611880" cy="3936492"/>
          </a:xfrm>
        </p:spPr>
        <p:txBody>
          <a:bodyPr>
            <a:normAutofit/>
          </a:bodyPr>
          <a:lstStyle>
            <a:lvl1pPr>
              <a:defRPr sz="1425">
                <a:solidFill>
                  <a:schemeClr val="tx1"/>
                </a:solidFill>
              </a:defRPr>
            </a:lvl1pPr>
            <a:lvl2pPr>
              <a:defRPr sz="12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6676" y="2662439"/>
            <a:ext cx="2846070" cy="164552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3DDA2-BD3C-43E6-A5F7-0943AE544E7F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603504" y="4677156"/>
            <a:ext cx="3843598" cy="24003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090943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" y="0"/>
            <a:ext cx="4571999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06392" y="1682871"/>
            <a:ext cx="3371249" cy="85098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165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72000" y="0"/>
            <a:ext cx="4576573" cy="51435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24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6676" y="2662439"/>
            <a:ext cx="2846070" cy="1645528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1A03DDA2-BD3C-43E6-A5F7-0943AE544E7F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03504" y="4677156"/>
            <a:ext cx="3843598" cy="24003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2030358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1673352" y="723519"/>
            <a:ext cx="5797296" cy="89154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3352" y="1978534"/>
            <a:ext cx="5797296" cy="23264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866072" y="4679112"/>
            <a:ext cx="2065310" cy="2429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A03DDA2-BD3C-43E6-A5F7-0943AE544E7F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00150" y="4677156"/>
            <a:ext cx="4425892" cy="2400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88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69192" y="4663440"/>
            <a:ext cx="274320" cy="27432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825" spc="0" baseline="0">
                <a:solidFill>
                  <a:srgbClr val="FFFFFF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70061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</p:sldLayoutIdLst>
  <p:hf sldNum="0" hdr="0" ftr="0" dt="0"/>
  <p:txStyles>
    <p:titleStyle>
      <a:lvl1pPr algn="ctr" defTabSz="685800" rtl="0" eaLnBrk="1" latinLnBrk="0" hangingPunct="1">
        <a:lnSpc>
          <a:spcPct val="90000"/>
        </a:lnSpc>
        <a:spcBef>
          <a:spcPct val="0"/>
        </a:spcBef>
        <a:buNone/>
        <a:defRPr sz="2100" kern="1200" cap="all" spc="15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3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290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1435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68580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85725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984647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113235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43013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412081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ctrTitle"/>
          </p:nvPr>
        </p:nvSpPr>
        <p:spPr>
          <a:xfrm>
            <a:off x="1200150" y="1679221"/>
            <a:ext cx="6743700" cy="123444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Midterm Review</a:t>
            </a:r>
            <a:endParaRPr dirty="0"/>
          </a:p>
        </p:txBody>
      </p:sp>
      <p:sp>
        <p:nvSpPr>
          <p:cNvPr id="61" name="Google Shape;61;p14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>
            <a:spLocks noGrp="1"/>
          </p:cNvSpPr>
          <p:nvPr>
            <p:ph type="title"/>
          </p:nvPr>
        </p:nvSpPr>
        <p:spPr>
          <a:xfrm>
            <a:off x="458425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 sz="2500"/>
              <a:t>Step Function</a:t>
            </a:r>
            <a:endParaRPr sz="2500"/>
          </a:p>
        </p:txBody>
      </p:sp>
      <p:sp>
        <p:nvSpPr>
          <p:cNvPr id="118" name="Google Shape;118;p23"/>
          <p:cNvSpPr txBox="1">
            <a:spLocks noGrp="1"/>
          </p:cNvSpPr>
          <p:nvPr>
            <p:ph idx="1"/>
          </p:nvPr>
        </p:nvSpPr>
        <p:spPr>
          <a:xfrm>
            <a:off x="458425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70C0"/>
                </a:solidFill>
              </a:rPr>
              <a:t>Polynomial Regression </a:t>
            </a:r>
            <a:endParaRPr sz="1800"/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B050"/>
                </a:solidFill>
              </a:rPr>
              <a:t>Step Function</a:t>
            </a:r>
            <a:endParaRPr sz="1800">
              <a:solidFill>
                <a:srgbClr val="00B050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1800">
              <a:solidFill>
                <a:srgbClr val="00B050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800"/>
              <a:t>Cuts feature range into distinct regions</a:t>
            </a:r>
            <a:endParaRPr sz="1800"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1200"/>
              </a:spcAft>
              <a:buClr>
                <a:schemeClr val="dk1"/>
              </a:buClr>
              <a:buSzPts val="2100"/>
              <a:buNone/>
            </a:pPr>
            <a:endParaRPr sz="1100"/>
          </a:p>
        </p:txBody>
      </p:sp>
      <p:pic>
        <p:nvPicPr>
          <p:cNvPr id="119" name="Google Shape;11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76528" y="1229300"/>
            <a:ext cx="3497250" cy="3914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>
            <a:spLocks noGrp="1"/>
          </p:cNvSpPr>
          <p:nvPr>
            <p:ph type="title"/>
          </p:nvPr>
        </p:nvSpPr>
        <p:spPr>
          <a:xfrm>
            <a:off x="465850" y="273844"/>
            <a:ext cx="7886700" cy="994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 sz="2500"/>
              <a:t>Step Function </a:t>
            </a:r>
            <a:endParaRPr sz="2500"/>
          </a:p>
        </p:txBody>
      </p:sp>
      <p:sp>
        <p:nvSpPr>
          <p:cNvPr id="125" name="Google Shape;125;p24"/>
          <p:cNvSpPr txBox="1">
            <a:spLocks noGrp="1"/>
          </p:cNvSpPr>
          <p:nvPr>
            <p:ph idx="1"/>
          </p:nvPr>
        </p:nvSpPr>
        <p:spPr>
          <a:xfrm>
            <a:off x="465850" y="1369219"/>
            <a:ext cx="7886700" cy="32634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sz="1800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/>
              <a:t>Continuous feature X is converted to an </a:t>
            </a:r>
            <a:br>
              <a:rPr lang="en" sz="1800"/>
            </a:br>
            <a:r>
              <a:rPr lang="en" sz="1800"/>
              <a:t>ordered categorical feature </a:t>
            </a:r>
            <a:endParaRPr sz="1800"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800"/>
          </a:p>
        </p:txBody>
      </p:sp>
      <p:pic>
        <p:nvPicPr>
          <p:cNvPr id="126" name="Google Shape;12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24200" y="2631075"/>
            <a:ext cx="2957000" cy="2512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7300" y="1464875"/>
            <a:ext cx="4689725" cy="75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>
            <a:spLocks noGrp="1"/>
          </p:cNvSpPr>
          <p:nvPr>
            <p:ph type="title"/>
          </p:nvPr>
        </p:nvSpPr>
        <p:spPr>
          <a:xfrm>
            <a:off x="458450" y="27179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 sz="2500"/>
              <a:t>Regression Splines</a:t>
            </a:r>
            <a:endParaRPr sz="2500"/>
          </a:p>
        </p:txBody>
      </p:sp>
      <p:sp>
        <p:nvSpPr>
          <p:cNvPr id="133" name="Google Shape;133;p25"/>
          <p:cNvSpPr txBox="1">
            <a:spLocks noGrp="1"/>
          </p:cNvSpPr>
          <p:nvPr>
            <p:ph idx="1"/>
          </p:nvPr>
        </p:nvSpPr>
        <p:spPr>
          <a:xfrm>
            <a:off x="458450" y="136716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Splines will generally produce stable estimates</a:t>
            </a:r>
            <a:endParaRPr sz="180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 </a:t>
            </a:r>
            <a:endParaRPr sz="1800"/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800"/>
              <a:t>Fits lines and polynomials over</a:t>
            </a:r>
            <a:br>
              <a:rPr lang="en" sz="1800"/>
            </a:br>
            <a:r>
              <a:rPr lang="en" sz="1800"/>
              <a:t>different regions of X</a:t>
            </a:r>
            <a:endParaRPr sz="1800"/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sz="1800"/>
          </a:p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2100"/>
              <a:buNone/>
            </a:pPr>
            <a:r>
              <a:rPr lang="en" sz="1800"/>
              <a:t>Constrained Splines have a</a:t>
            </a:r>
            <a:br>
              <a:rPr lang="en" sz="1800"/>
            </a:br>
            <a:r>
              <a:rPr lang="en" sz="1800"/>
              <a:t>fitted continuous line</a:t>
            </a:r>
            <a:endParaRPr sz="1800"/>
          </a:p>
        </p:txBody>
      </p:sp>
      <p:pic>
        <p:nvPicPr>
          <p:cNvPr id="134" name="Google Shape;134;p25" descr="Graphical user interface, chart, scatter chart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08500" y="1714925"/>
            <a:ext cx="4665301" cy="342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6"/>
          <p:cNvSpPr txBox="1">
            <a:spLocks noGrp="1"/>
          </p:cNvSpPr>
          <p:nvPr>
            <p:ph type="title"/>
          </p:nvPr>
        </p:nvSpPr>
        <p:spPr>
          <a:xfrm>
            <a:off x="458425" y="2886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 sz="2500"/>
              <a:t>B-Splines vs. Natural Splines</a:t>
            </a:r>
            <a:endParaRPr sz="2500"/>
          </a:p>
        </p:txBody>
      </p:sp>
      <p:sp>
        <p:nvSpPr>
          <p:cNvPr id="140" name="Google Shape;140;p26"/>
          <p:cNvSpPr txBox="1">
            <a:spLocks noGrp="1"/>
          </p:cNvSpPr>
          <p:nvPr>
            <p:ph idx="1"/>
          </p:nvPr>
        </p:nvSpPr>
        <p:spPr>
          <a:xfrm>
            <a:off x="458425" y="13840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1778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B-Spline = Regression Spline,  bs() in R </a:t>
            </a:r>
            <a:br>
              <a:rPr lang="en" sz="1800"/>
            </a:br>
            <a:endParaRPr sz="1800"/>
          </a:p>
          <a:p>
            <a:pPr marL="17780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800"/>
              <a:t>Natural Spline = Regression Spline for fitting outer ranges of X, ns() </a:t>
            </a:r>
            <a:endParaRPr sz="1800"/>
          </a:p>
          <a:p>
            <a:pPr marL="457200" lvl="0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en" sz="1800"/>
              <a:t>additional boundary constraints and linear functions</a:t>
            </a:r>
            <a:endParaRPr sz="1800"/>
          </a:p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en" sz="1800"/>
              <a:t>improved Confidence Interval</a:t>
            </a:r>
            <a:endParaRPr sz="1800"/>
          </a:p>
          <a:p>
            <a:pPr marL="17780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800"/>
              <a:t>B-Spline DF</a:t>
            </a:r>
            <a:r>
              <a:rPr lang="en" sz="1100"/>
              <a:t>									</a:t>
            </a:r>
            <a:r>
              <a:rPr lang="en" sz="1800"/>
              <a:t>Natural Spline DF</a:t>
            </a:r>
            <a:endParaRPr sz="1800"/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sz="1100"/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1200"/>
              </a:spcAft>
              <a:buClr>
                <a:schemeClr val="dk1"/>
              </a:buClr>
              <a:buSzPts val="2100"/>
              <a:buNone/>
            </a:pPr>
            <a:endParaRPr sz="1100"/>
          </a:p>
        </p:txBody>
      </p:sp>
      <p:pic>
        <p:nvPicPr>
          <p:cNvPr id="141" name="Google Shape;141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84025" y="3300913"/>
            <a:ext cx="2693200" cy="166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66181" y="3300913"/>
            <a:ext cx="2978944" cy="16644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7"/>
          <p:cNvSpPr txBox="1">
            <a:spLocks noGrp="1"/>
          </p:cNvSpPr>
          <p:nvPr>
            <p:ph type="title"/>
          </p:nvPr>
        </p:nvSpPr>
        <p:spPr>
          <a:xfrm>
            <a:off x="458425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 sz="2500"/>
              <a:t>Knots and Model Selection </a:t>
            </a:r>
            <a:endParaRPr sz="2500"/>
          </a:p>
        </p:txBody>
      </p:sp>
      <p:sp>
        <p:nvSpPr>
          <p:cNvPr id="148" name="Google Shape;148;p27"/>
          <p:cNvSpPr txBox="1">
            <a:spLocks noGrp="1"/>
          </p:cNvSpPr>
          <p:nvPr>
            <p:ph idx="1"/>
          </p:nvPr>
        </p:nvSpPr>
        <p:spPr>
          <a:xfrm>
            <a:off x="458425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Determine amount of knots by:</a:t>
            </a:r>
            <a:endParaRPr sz="1800"/>
          </a:p>
          <a:p>
            <a:pPr marL="723900" lvl="1" indent="-3810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AutoNum type="arabicPeriod"/>
            </a:pPr>
            <a:r>
              <a:rPr lang="en" sz="1800"/>
              <a:t>Selecting “df” value based on polynomial factor</a:t>
            </a:r>
            <a:endParaRPr sz="1800"/>
          </a:p>
          <a:p>
            <a:pPr marL="723900" lvl="1" indent="-3810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AutoNum type="arabicPeriod"/>
            </a:pPr>
            <a:r>
              <a:rPr lang="en" sz="1800"/>
              <a:t>Plot the MSE vs a model range of increasing df</a:t>
            </a:r>
            <a:endParaRPr sz="1800"/>
          </a:p>
          <a:p>
            <a:pPr marL="723900" lvl="1" indent="-3810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AutoNum type="arabicPeriod"/>
            </a:pPr>
            <a:r>
              <a:rPr lang="en" sz="1800"/>
              <a:t>Cross-Validation, cv.lm() or </a:t>
            </a:r>
            <a:br>
              <a:rPr lang="en" sz="1800"/>
            </a:br>
            <a:r>
              <a:rPr lang="en" sz="1800"/>
              <a:t>cv.glm()</a:t>
            </a:r>
            <a:endParaRPr sz="1800"/>
          </a:p>
          <a:p>
            <a:pPr marL="723900" lvl="1" indent="-266700" algn="l" rtl="0">
              <a:lnSpc>
                <a:spcPct val="90000"/>
              </a:lnSpc>
              <a:spcBef>
                <a:spcPts val="400"/>
              </a:spcBef>
              <a:spcAft>
                <a:spcPts val="120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100"/>
          </a:p>
        </p:txBody>
      </p:sp>
      <p:pic>
        <p:nvPicPr>
          <p:cNvPr id="149" name="Google Shape;149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73922" y="2416150"/>
            <a:ext cx="4899851" cy="2727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8"/>
          <p:cNvSpPr txBox="1">
            <a:spLocks noGrp="1"/>
          </p:cNvSpPr>
          <p:nvPr>
            <p:ph type="title"/>
          </p:nvPr>
        </p:nvSpPr>
        <p:spPr>
          <a:xfrm>
            <a:off x="347425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 sz="2500"/>
              <a:t>Smoothing Splines</a:t>
            </a:r>
            <a:endParaRPr sz="2500"/>
          </a:p>
        </p:txBody>
      </p:sp>
      <p:sp>
        <p:nvSpPr>
          <p:cNvPr id="155" name="Google Shape;155;p28"/>
          <p:cNvSpPr txBox="1">
            <a:spLocks noGrp="1"/>
          </p:cNvSpPr>
          <p:nvPr>
            <p:ph idx="1"/>
          </p:nvPr>
        </p:nvSpPr>
        <p:spPr>
          <a:xfrm>
            <a:off x="347425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Prevent overfit by “smoothing” a regression spline</a:t>
            </a:r>
            <a:endParaRPr sz="1800"/>
          </a:p>
          <a:p>
            <a:pPr marL="457200" lvl="0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en" sz="1800"/>
              <a:t>smoothness penalty function determines slope at every knot</a:t>
            </a:r>
            <a:endParaRPr sz="1800"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1200"/>
              </a:spcAft>
              <a:buClr>
                <a:schemeClr val="dk1"/>
              </a:buClr>
              <a:buSzPts val="2100"/>
              <a:buNone/>
            </a:pPr>
            <a:endParaRPr sz="1100"/>
          </a:p>
        </p:txBody>
      </p:sp>
      <p:pic>
        <p:nvPicPr>
          <p:cNvPr id="156" name="Google Shape;156;p28" descr="Chart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73475" y="2459342"/>
            <a:ext cx="4789303" cy="26841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9"/>
          <p:cNvSpPr txBox="1">
            <a:spLocks noGrp="1"/>
          </p:cNvSpPr>
          <p:nvPr>
            <p:ph type="title"/>
          </p:nvPr>
        </p:nvSpPr>
        <p:spPr>
          <a:xfrm>
            <a:off x="347425" y="259044"/>
            <a:ext cx="7886700" cy="994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 sz="2500"/>
              <a:t>Smoothing Splines: Lambda</a:t>
            </a:r>
            <a:endParaRPr/>
          </a:p>
        </p:txBody>
      </p:sp>
      <p:sp>
        <p:nvSpPr>
          <p:cNvPr id="162" name="Google Shape;162;p29"/>
          <p:cNvSpPr txBox="1">
            <a:spLocks noGrp="1"/>
          </p:cNvSpPr>
          <p:nvPr>
            <p:ph idx="1"/>
          </p:nvPr>
        </p:nvSpPr>
        <p:spPr>
          <a:xfrm>
            <a:off x="347425" y="1354419"/>
            <a:ext cx="7886700" cy="32634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800"/>
              <a:t>Lambda </a:t>
            </a:r>
            <a:endParaRPr sz="1800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en" sz="1800"/>
              <a:t>Tuning parameter of smoothness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en" sz="1800"/>
              <a:t>Controls effective DF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en" sz="1800"/>
              <a:t>Select with cross validation</a:t>
            </a:r>
            <a:endParaRPr sz="1800"/>
          </a:p>
        </p:txBody>
      </p:sp>
      <p:pic>
        <p:nvPicPr>
          <p:cNvPr id="163" name="Google Shape;16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4782" y="1354425"/>
            <a:ext cx="3519345" cy="3263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0"/>
          <p:cNvSpPr txBox="1">
            <a:spLocks noGrp="1"/>
          </p:cNvSpPr>
          <p:nvPr>
            <p:ph type="title"/>
          </p:nvPr>
        </p:nvSpPr>
        <p:spPr>
          <a:xfrm>
            <a:off x="311700" y="3956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Local Regression</a:t>
            </a:r>
            <a:endParaRPr/>
          </a:p>
        </p:txBody>
      </p:sp>
      <p:sp>
        <p:nvSpPr>
          <p:cNvPr id="169" name="Google Shape;169;p3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170" name="Google Shape;17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67075"/>
            <a:ext cx="5721801" cy="2793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30"/>
          <p:cNvSpPr txBox="1"/>
          <p:nvPr/>
        </p:nvSpPr>
        <p:spPr>
          <a:xfrm>
            <a:off x="6180100" y="1313025"/>
            <a:ext cx="2652300" cy="23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Idea:</a:t>
            </a:r>
            <a:r>
              <a:rPr lang="en"/>
              <a:t>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Fit regression models in small localized regions using only nearby data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Weighted Least Squares: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points closest to the target point should be weighted more, and should contribute more to the slope of the line. </a:t>
            </a:r>
            <a:endParaRPr/>
          </a:p>
        </p:txBody>
      </p:sp>
      <p:sp>
        <p:nvSpPr>
          <p:cNvPr id="172" name="Google Shape;172;p30"/>
          <p:cNvSpPr txBox="1"/>
          <p:nvPr/>
        </p:nvSpPr>
        <p:spPr>
          <a:xfrm>
            <a:off x="789550" y="2869500"/>
            <a:ext cx="2517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colored points are used to find the line of best fit in the small region (red line)</a:t>
            </a:r>
            <a:endParaRPr dirty="0"/>
          </a:p>
        </p:txBody>
      </p:sp>
      <p:sp>
        <p:nvSpPr>
          <p:cNvPr id="173" name="Google Shape;173;p30"/>
          <p:cNvSpPr txBox="1"/>
          <p:nvPr/>
        </p:nvSpPr>
        <p:spPr>
          <a:xfrm>
            <a:off x="552850" y="1067075"/>
            <a:ext cx="2754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Weighted Least Squares</a:t>
            </a:r>
            <a:endParaRPr/>
          </a:p>
        </p:txBody>
      </p:sp>
      <p:cxnSp>
        <p:nvCxnSpPr>
          <p:cNvPr id="174" name="Google Shape;174;p30"/>
          <p:cNvCxnSpPr/>
          <p:nvPr/>
        </p:nvCxnSpPr>
        <p:spPr>
          <a:xfrm rot="10800000" flipH="1">
            <a:off x="1085950" y="1510550"/>
            <a:ext cx="49500" cy="404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5" name="Google Shape;175;p30"/>
          <p:cNvCxnSpPr/>
          <p:nvPr/>
        </p:nvCxnSpPr>
        <p:spPr>
          <a:xfrm>
            <a:off x="1135450" y="2626050"/>
            <a:ext cx="167700" cy="30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76" name="Google Shape;176;p30"/>
          <p:cNvSpPr txBox="1"/>
          <p:nvPr/>
        </p:nvSpPr>
        <p:spPr>
          <a:xfrm>
            <a:off x="454125" y="3998300"/>
            <a:ext cx="8213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Repeating this process for the x axis points gives estimated function in orange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Local Regression: Choices</a:t>
            </a:r>
            <a:endParaRPr/>
          </a:p>
        </p:txBody>
      </p:sp>
      <p:sp>
        <p:nvSpPr>
          <p:cNvPr id="182" name="Google Shape;182;p3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400" dirty="0"/>
              <a:t>Weight Function</a:t>
            </a:r>
            <a:endParaRPr sz="14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400" dirty="0"/>
              <a:t>Type of Model (Degree)</a:t>
            </a:r>
            <a:endParaRPr sz="1400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 sz="1400" dirty="0"/>
              <a:t>linear regression</a:t>
            </a:r>
            <a:endParaRPr sz="1400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 sz="1400" dirty="0"/>
              <a:t>n degrees polynomial</a:t>
            </a:r>
            <a:endParaRPr sz="14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183" name="Google Shape;18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0125" y="2420125"/>
            <a:ext cx="3643451" cy="2484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79500" y="2420125"/>
            <a:ext cx="3475517" cy="248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Local Regression: Choices</a:t>
            </a:r>
            <a:endParaRPr/>
          </a:p>
        </p:txBody>
      </p:sp>
      <p:sp>
        <p:nvSpPr>
          <p:cNvPr id="189" name="Google Shape;189;p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237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3. Span Size</a:t>
            </a:r>
            <a:endParaRPr sz="1600" dirty="0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AutoNum type="alphaLcPeriod"/>
            </a:pPr>
            <a:r>
              <a:rPr lang="en" sz="1600" dirty="0"/>
              <a:t>Large span ends up with very smooth estimate</a:t>
            </a:r>
            <a:endParaRPr sz="16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" sz="1600" dirty="0"/>
              <a:t>Small span makes very noisy estimate</a:t>
            </a:r>
            <a:endParaRPr sz="1600" dirty="0"/>
          </a:p>
        </p:txBody>
      </p:sp>
      <p:pic>
        <p:nvPicPr>
          <p:cNvPr id="190" name="Google Shape;19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20450" y="1096700"/>
            <a:ext cx="4855692" cy="3416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Concepts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Chapter 6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Chapter 7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Chapter 8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 Functions and Output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Kahoot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Generalized Additive Models (GAMs)</a:t>
            </a:r>
            <a:endParaRPr/>
          </a:p>
        </p:txBody>
      </p:sp>
      <p:sp>
        <p:nvSpPr>
          <p:cNvPr id="197" name="Google Shape;197;p3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64"/>
              <a:t>The previous one focuses on a </a:t>
            </a:r>
            <a:r>
              <a:rPr lang="en" sz="2164" b="1"/>
              <a:t>single</a:t>
            </a:r>
            <a:r>
              <a:rPr lang="en" sz="2164"/>
              <a:t> predictor at a time</a:t>
            </a:r>
            <a:endParaRPr sz="2164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164"/>
              <a:t>GAMs work with </a:t>
            </a:r>
            <a:r>
              <a:rPr lang="en" sz="2164" b="1"/>
              <a:t>multiple</a:t>
            </a:r>
            <a:r>
              <a:rPr lang="en" sz="2164"/>
              <a:t> predictors</a:t>
            </a:r>
            <a:endParaRPr sz="2164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164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164" b="1"/>
              <a:t>Idea:</a:t>
            </a:r>
            <a:endParaRPr sz="2164" b="1"/>
          </a:p>
          <a:p>
            <a:pPr marL="457200" lvl="0" indent="-355727" algn="l" rtl="0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 sz="2164"/>
              <a:t>Derived from multi-linear regression model</a:t>
            </a:r>
            <a:endParaRPr sz="2164"/>
          </a:p>
          <a:p>
            <a:pPr marL="457200" lvl="0" indent="-355727" algn="l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2164"/>
              <a:t>Replace all the linear terms with arbitrary functions f()  (allows non-linear functions)</a:t>
            </a:r>
            <a:endParaRPr sz="2164"/>
          </a:p>
          <a:p>
            <a:pPr marL="457200" lvl="0" indent="-355727" algn="l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2164"/>
              <a:t>Maintains additivity</a:t>
            </a:r>
            <a:endParaRPr sz="2164"/>
          </a:p>
          <a:p>
            <a:pPr marL="457200" lvl="0" indent="-355727" algn="l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2164"/>
              <a:t>Allows numeric &amp; categorical features</a:t>
            </a:r>
            <a:endParaRPr/>
          </a:p>
        </p:txBody>
      </p:sp>
      <p:pic>
        <p:nvPicPr>
          <p:cNvPr id="198" name="Google Shape;19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4725" y="2040600"/>
            <a:ext cx="5111051" cy="42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R Commands</a:t>
            </a:r>
            <a:endParaRPr/>
          </a:p>
        </p:txBody>
      </p:sp>
      <p:pic>
        <p:nvPicPr>
          <p:cNvPr id="204" name="Google Shape;204;p34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tretch/>
        </p:blipFill>
        <p:spPr>
          <a:xfrm>
            <a:off x="1542849" y="1152525"/>
            <a:ext cx="6058301" cy="341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Chapter 8: Tree-Based Methods</a:t>
            </a:r>
            <a:endParaRPr/>
          </a:p>
        </p:txBody>
      </p:sp>
      <p:sp>
        <p:nvSpPr>
          <p:cNvPr id="210" name="Google Shape;210;p3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Decision Tree: A type of supervised model used to categorize or make predictions based on how a previous set of questions were answered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Regression Tree: Leaf nodes are numeric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Classification Tree: Leaf nodes are categorical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Tree: Steps</a:t>
            </a:r>
            <a:endParaRPr/>
          </a:p>
        </p:txBody>
      </p:sp>
      <p:sp>
        <p:nvSpPr>
          <p:cNvPr id="216" name="Google Shape;216;p3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For each split, individually calculate the purity score of each node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Calculate the purity score of each split as the weighted average purity score of child nodes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Select the split with the best purity score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Repeat until you achieve homogeneous nodes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Tree: Measuring Purity</a:t>
            </a:r>
            <a:endParaRPr/>
          </a:p>
        </p:txBody>
      </p:sp>
      <p:sp>
        <p:nvSpPr>
          <p:cNvPr id="222" name="Google Shape;222;p3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Gini Impurity</a:t>
            </a:r>
            <a:endParaRPr/>
          </a:p>
          <a:p>
            <a:pPr marL="9144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0.5 is maximal inequality, 0 is maximal purity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Entropy</a:t>
            </a:r>
            <a:endParaRPr/>
          </a:p>
          <a:p>
            <a:pPr marL="9144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1 is maximal inequality, 0 is maximal purity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223" name="Google Shape;223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0362" y="1867146"/>
            <a:ext cx="1238125" cy="46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4025" y="3499644"/>
            <a:ext cx="2710800" cy="41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 Commands</a:t>
            </a:r>
            <a:endParaRPr/>
          </a:p>
        </p:txBody>
      </p:sp>
      <p:pic>
        <p:nvPicPr>
          <p:cNvPr id="230" name="Google Shape;230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363" y="1819299"/>
            <a:ext cx="8285276" cy="150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3000"/>
              <a:t>Quick R Review</a:t>
            </a:r>
            <a:endParaRPr sz="3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Subset Selection</a:t>
            </a:r>
            <a:endParaRPr b="1"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Best Subset</a:t>
            </a:r>
            <a:r>
              <a:rPr lang="en"/>
              <a:t> - Fit a separate least squares regression for every possible combination of the p features (total of 2^p models)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/>
              <a:t>Forward </a:t>
            </a:r>
            <a:r>
              <a:rPr lang="en"/>
              <a:t>- Begin with no features and add one feature at a time (k) until all features (p) are in the model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/>
              <a:t>Backward </a:t>
            </a:r>
            <a:r>
              <a:rPr lang="en"/>
              <a:t>- Begin with all p features and remove the least useful feature at a time (k) one at a time until no feature remain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Advantages and Disadvantages </a:t>
            </a:r>
            <a:endParaRPr/>
          </a:p>
        </p:txBody>
      </p:sp>
      <p:graphicFrame>
        <p:nvGraphicFramePr>
          <p:cNvPr id="79" name="Google Shape;79;p17"/>
          <p:cNvGraphicFramePr/>
          <p:nvPr/>
        </p:nvGraphicFramePr>
        <p:xfrm>
          <a:off x="132575" y="1427950"/>
          <a:ext cx="8878825" cy="2548725"/>
        </p:xfrm>
        <a:graphic>
          <a:graphicData uri="http://schemas.openxmlformats.org/drawingml/2006/table">
            <a:tbl>
              <a:tblPr>
                <a:noFill/>
                <a:tableStyleId>{27E41330-DB0D-4F09-BC43-921670B88006}</a:tableStyleId>
              </a:tblPr>
              <a:tblGrid>
                <a:gridCol w="757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16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17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87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251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Best Subset</a:t>
                      </a:r>
                      <a:endParaRPr b="1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Forward</a:t>
                      </a:r>
                      <a:endParaRPr b="1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Backward</a:t>
                      </a:r>
                      <a:endParaRPr b="1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617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Pros</a:t>
                      </a:r>
                      <a:endParaRPr b="1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Easy to Understand</a:t>
                      </a:r>
                      <a:endParaRPr/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Absolute Best Model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Computationally efficient</a:t>
                      </a:r>
                      <a:endParaRPr/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Can be run when n &lt; p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Computationally efficient</a:t>
                      </a:r>
                      <a:endParaRPr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617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Cons</a:t>
                      </a:r>
                      <a:endParaRPr b="1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Computationally intense 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Final model is not always the best model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Final model is not always the best model</a:t>
                      </a:r>
                      <a:endParaRPr/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Cannot be run when n &lt; p</a:t>
                      </a:r>
                      <a:endParaRPr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Shrinkage Methods</a:t>
            </a:r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Ridge - Shrinks the beta coefficient towards zero (but not zero)</a:t>
            </a:r>
            <a:endParaRPr/>
          </a:p>
          <a:p>
            <a:pPr marL="457200" lvl="0" indent="-325755" algn="l" rtl="0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Use when most features in the model are useful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Lasso - Shrinks the beta coefficient towards zero (while allowing zero)</a:t>
            </a:r>
            <a:endParaRPr/>
          </a:p>
          <a:p>
            <a:pPr marL="457200" lvl="0" indent="-325755" algn="l" rtl="0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Use when model includes a lot of useless features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Must Choose a Lambda.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Tuning - Trying different lambda values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Use 10-fold cross-validation to pick lambda with lowest variance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86" name="Google Shape;8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7850" y="3816388"/>
            <a:ext cx="5248275" cy="75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Dimension Reduction</a:t>
            </a:r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Principal Components Regression (PCR) - Unsupervised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Only uses X features to extract components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Partial Least Squares (PLS) - Supervised alternative to PCR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Identify new X features using the response Y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Place highest weight on features most strongly related to Y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 Commands</a:t>
            </a:r>
            <a:endParaRPr/>
          </a:p>
        </p:txBody>
      </p:sp>
      <p:pic>
        <p:nvPicPr>
          <p:cNvPr id="98" name="Google Shape;9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76550"/>
            <a:ext cx="8839200" cy="31651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92014" y="2061806"/>
            <a:ext cx="5481962" cy="3027521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21"/>
          <p:cNvSpPr txBox="1">
            <a:spLocks noGrp="1"/>
          </p:cNvSpPr>
          <p:nvPr>
            <p:ph type="title"/>
          </p:nvPr>
        </p:nvSpPr>
        <p:spPr>
          <a:xfrm>
            <a:off x="258625" y="2664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 sz="2500"/>
              <a:t>Polynomial Regression </a:t>
            </a:r>
            <a:endParaRPr sz="2500"/>
          </a:p>
        </p:txBody>
      </p:sp>
      <p:sp>
        <p:nvSpPr>
          <p:cNvPr id="105" name="Google Shape;105;p21"/>
          <p:cNvSpPr txBox="1">
            <a:spLocks noGrp="1"/>
          </p:cNvSpPr>
          <p:nvPr>
            <p:ph idx="1"/>
          </p:nvPr>
        </p:nvSpPr>
        <p:spPr>
          <a:xfrm>
            <a:off x="258625" y="13618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Extends the linear model feature space </a:t>
            </a:r>
            <a:endParaRPr sz="1800"/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800"/>
              <a:t>Raises predictor variables to a power</a:t>
            </a:r>
            <a:endParaRPr sz="1800"/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1800"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1200"/>
              </a:spcAft>
              <a:buClr>
                <a:schemeClr val="dk1"/>
              </a:buClr>
              <a:buSzPts val="2100"/>
              <a:buNone/>
            </a:pPr>
            <a:endParaRPr sz="11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>
            <a:spLocks noGrp="1"/>
          </p:cNvSpPr>
          <p:nvPr>
            <p:ph type="title"/>
          </p:nvPr>
        </p:nvSpPr>
        <p:spPr>
          <a:xfrm>
            <a:off x="347450" y="273844"/>
            <a:ext cx="7886700" cy="994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 sz="2500"/>
              <a:t>Polynomial Regression </a:t>
            </a:r>
            <a:endParaRPr sz="2500"/>
          </a:p>
        </p:txBody>
      </p:sp>
      <p:sp>
        <p:nvSpPr>
          <p:cNvPr id="111" name="Google Shape;111;p22"/>
          <p:cNvSpPr txBox="1">
            <a:spLocks noGrp="1"/>
          </p:cNvSpPr>
          <p:nvPr>
            <p:ph idx="1"/>
          </p:nvPr>
        </p:nvSpPr>
        <p:spPr>
          <a:xfrm>
            <a:off x="347450" y="1369219"/>
            <a:ext cx="7886700" cy="32634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/>
              <a:t>Nonlinear  model – increased flexibility of fit</a:t>
            </a:r>
            <a:endParaRPr sz="18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/>
              <a:t>Basis Function</a:t>
            </a:r>
            <a:endParaRPr sz="1800"/>
          </a:p>
        </p:txBody>
      </p:sp>
      <p:pic>
        <p:nvPicPr>
          <p:cNvPr id="112" name="Google Shape;11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7450" y="2828375"/>
            <a:ext cx="4991100" cy="102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0</TotalTime>
  <Words>753</Words>
  <Application>Microsoft Office PowerPoint</Application>
  <PresentationFormat>On-screen Show (16:9)</PresentationFormat>
  <Paragraphs>137</Paragraphs>
  <Slides>26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Gill Sans MT</vt:lpstr>
      <vt:lpstr>Parcel</vt:lpstr>
      <vt:lpstr>Midterm Review</vt:lpstr>
      <vt:lpstr>Agenda</vt:lpstr>
      <vt:lpstr>Subset Selection</vt:lpstr>
      <vt:lpstr>Advantages and Disadvantages </vt:lpstr>
      <vt:lpstr>Shrinkage Methods</vt:lpstr>
      <vt:lpstr>Dimension Reduction</vt:lpstr>
      <vt:lpstr>R Commands</vt:lpstr>
      <vt:lpstr>Polynomial Regression </vt:lpstr>
      <vt:lpstr>Polynomial Regression </vt:lpstr>
      <vt:lpstr>Step Function</vt:lpstr>
      <vt:lpstr>Step Function </vt:lpstr>
      <vt:lpstr>Regression Splines</vt:lpstr>
      <vt:lpstr>B-Splines vs. Natural Splines</vt:lpstr>
      <vt:lpstr>Knots and Model Selection </vt:lpstr>
      <vt:lpstr>Smoothing Splines</vt:lpstr>
      <vt:lpstr>Smoothing Splines: Lambda</vt:lpstr>
      <vt:lpstr>Local Regression</vt:lpstr>
      <vt:lpstr>Local Regression: Choices</vt:lpstr>
      <vt:lpstr>Local Regression: Choices</vt:lpstr>
      <vt:lpstr>Generalized Additive Models (GAMs)</vt:lpstr>
      <vt:lpstr>R Commands</vt:lpstr>
      <vt:lpstr>Chapter 8: Tree-Based Methods</vt:lpstr>
      <vt:lpstr>Tree: Steps</vt:lpstr>
      <vt:lpstr>Tree: Measuring Purity</vt:lpstr>
      <vt:lpstr>R Commands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Midterm Review</dc:title>
  <dc:creator>Eva Mustafic</dc:creator>
  <cp:lastModifiedBy>Eva Mustafic</cp:lastModifiedBy>
  <cp:revision>1</cp:revision>
  <dcterms:modified xsi:type="dcterms:W3CDTF">2022-03-03T14:33:01Z</dcterms:modified>
</cp:coreProperties>
</file>