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448" r:id="rId3"/>
    <p:sldId id="312" r:id="rId4"/>
    <p:sldId id="435" r:id="rId5"/>
    <p:sldId id="452" r:id="rId6"/>
    <p:sldId id="459" r:id="rId7"/>
    <p:sldId id="453" r:id="rId8"/>
    <p:sldId id="454" r:id="rId9"/>
    <p:sldId id="472" r:id="rId10"/>
    <p:sldId id="466" r:id="rId11"/>
    <p:sldId id="463" r:id="rId12"/>
    <p:sldId id="464" r:id="rId13"/>
    <p:sldId id="467" r:id="rId14"/>
    <p:sldId id="468" r:id="rId15"/>
    <p:sldId id="469" r:id="rId16"/>
    <p:sldId id="470" r:id="rId17"/>
    <p:sldId id="471" r:id="rId18"/>
    <p:sldId id="473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3666" autoAdjust="0"/>
  </p:normalViewPr>
  <p:slideViewPr>
    <p:cSldViewPr snapToGrid="0" showGuides="1">
      <p:cViewPr varScale="1">
        <p:scale>
          <a:sx n="95" d="100"/>
          <a:sy n="95" d="100"/>
        </p:scale>
        <p:origin x="-1158" y="-90"/>
      </p:cViewPr>
      <p:guideLst>
        <p:guide orient="horz" pos="2182"/>
        <p:guide pos="384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48532-7FAB-4C4C-B739-37C708022BD5}" type="datetimeFigureOut">
              <a:rPr lang="zh-CN" altLang="en-US" smtClean="0"/>
              <a:pPr/>
              <a:t>2021/4/9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EA4A5-DCBD-48B8-AC7A-9E4F42C17B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EA4A5-DCBD-48B8-AC7A-9E4F42C17B7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EA4A5-DCBD-48B8-AC7A-9E4F42C17B7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EA4A5-DCBD-48B8-AC7A-9E4F42C17B7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EA4A5-DCBD-48B8-AC7A-9E4F42C17B7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EA4A5-DCBD-48B8-AC7A-9E4F42C17B7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EA4A5-DCBD-48B8-AC7A-9E4F42C17B7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EA4A5-DCBD-48B8-AC7A-9E4F42C17B7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EA4A5-DCBD-48B8-AC7A-9E4F42C17B7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1DE1C0-B014-4007-81F3-5C1DCF8495CD}" type="datetimeFigureOut">
              <a:rPr lang="zh-CN" altLang="en-US" smtClean="0"/>
              <a:pPr/>
              <a:t>2021/4/9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4B128C-096D-4EE1-A624-A2EB45FB16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294063" y="1938218"/>
            <a:ext cx="3664230" cy="3664231"/>
          </a:xfrm>
          <a:custGeom>
            <a:avLst/>
            <a:gdLst>
              <a:gd name="connsiteX0" fmla="*/ 1832115 w 3664230"/>
              <a:gd name="connsiteY0" fmla="*/ 0 h 3664231"/>
              <a:gd name="connsiteX1" fmla="*/ 2170512 w 3664230"/>
              <a:gd name="connsiteY1" fmla="*/ 140169 h 3664231"/>
              <a:gd name="connsiteX2" fmla="*/ 3524062 w 3664230"/>
              <a:gd name="connsiteY2" fmla="*/ 1493719 h 3664231"/>
              <a:gd name="connsiteX3" fmla="*/ 3524062 w 3664230"/>
              <a:gd name="connsiteY3" fmla="*/ 2170513 h 3664231"/>
              <a:gd name="connsiteX4" fmla="*/ 2170513 w 3664230"/>
              <a:gd name="connsiteY4" fmla="*/ 3524062 h 3664231"/>
              <a:gd name="connsiteX5" fmla="*/ 1493718 w 3664230"/>
              <a:gd name="connsiteY5" fmla="*/ 3524062 h 3664231"/>
              <a:gd name="connsiteX6" fmla="*/ 140169 w 3664230"/>
              <a:gd name="connsiteY6" fmla="*/ 2170513 h 3664231"/>
              <a:gd name="connsiteX7" fmla="*/ 140169 w 3664230"/>
              <a:gd name="connsiteY7" fmla="*/ 1493718 h 3664231"/>
              <a:gd name="connsiteX8" fmla="*/ 1493718 w 3664230"/>
              <a:gd name="connsiteY8" fmla="*/ 140169 h 3664231"/>
              <a:gd name="connsiteX9" fmla="*/ 1832115 w 3664230"/>
              <a:gd name="connsiteY9" fmla="*/ 0 h 3664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64230" h="3664231">
                <a:moveTo>
                  <a:pt x="1832115" y="0"/>
                </a:moveTo>
                <a:cubicBezTo>
                  <a:pt x="1954591" y="0"/>
                  <a:pt x="2077066" y="46723"/>
                  <a:pt x="2170512" y="140169"/>
                </a:cubicBezTo>
                <a:lnTo>
                  <a:pt x="3524062" y="1493719"/>
                </a:lnTo>
                <a:cubicBezTo>
                  <a:pt x="3710953" y="1680611"/>
                  <a:pt x="3710953" y="1983621"/>
                  <a:pt x="3524062" y="2170513"/>
                </a:cubicBezTo>
                <a:lnTo>
                  <a:pt x="2170513" y="3524062"/>
                </a:lnTo>
                <a:cubicBezTo>
                  <a:pt x="1983621" y="3710954"/>
                  <a:pt x="1680610" y="3710954"/>
                  <a:pt x="1493718" y="3524062"/>
                </a:cubicBezTo>
                <a:lnTo>
                  <a:pt x="140169" y="2170513"/>
                </a:lnTo>
                <a:cubicBezTo>
                  <a:pt x="-46723" y="1983621"/>
                  <a:pt x="-46723" y="1680610"/>
                  <a:pt x="140169" y="1493718"/>
                </a:cubicBezTo>
                <a:lnTo>
                  <a:pt x="1493718" y="140169"/>
                </a:lnTo>
                <a:cubicBezTo>
                  <a:pt x="1587164" y="46723"/>
                  <a:pt x="1709639" y="0"/>
                  <a:pt x="1832115" y="0"/>
                </a:cubicBezTo>
                <a:close/>
              </a:path>
            </a:pathLst>
          </a:custGeom>
          <a:gradFill>
            <a:gsLst>
              <a:gs pos="100000">
                <a:srgbClr val="E4E4E4"/>
              </a:gs>
              <a:gs pos="0">
                <a:schemeClr val="bg1">
                  <a:lumMod val="65000"/>
                </a:schemeClr>
              </a:gs>
            </a:gsLst>
            <a:lin ang="0" scaled="0"/>
          </a:gradFill>
          <a:ln w="11747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ECECEC"/>
                </a:gs>
              </a:gsLst>
              <a:lin ang="0" scaled="0"/>
              <a:tileRect/>
            </a:gradFill>
          </a:ln>
          <a:effectLst>
            <a:innerShdw blurRad="393700" dist="1905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800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596515" y="2111131"/>
            <a:ext cx="1779822" cy="2647478"/>
          </a:xfrm>
          <a:custGeom>
            <a:avLst/>
            <a:gdLst>
              <a:gd name="connsiteX0" fmla="*/ 0 w 1779822"/>
              <a:gd name="connsiteY0" fmla="*/ 0 h 2647478"/>
              <a:gd name="connsiteX1" fmla="*/ 1779822 w 1779822"/>
              <a:gd name="connsiteY1" fmla="*/ 0 h 2647478"/>
              <a:gd name="connsiteX2" fmla="*/ 1779822 w 1779822"/>
              <a:gd name="connsiteY2" fmla="*/ 2647478 h 2647478"/>
              <a:gd name="connsiteX3" fmla="*/ 0 w 1779822"/>
              <a:gd name="connsiteY3" fmla="*/ 2647478 h 2647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9822" h="2647478">
                <a:moveTo>
                  <a:pt x="0" y="0"/>
                </a:moveTo>
                <a:lnTo>
                  <a:pt x="1779822" y="0"/>
                </a:lnTo>
                <a:lnTo>
                  <a:pt x="1779822" y="2647478"/>
                </a:lnTo>
                <a:lnTo>
                  <a:pt x="0" y="2647478"/>
                </a:lnTo>
                <a:close/>
              </a:path>
            </a:pathLst>
          </a:cu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008784" y="2111131"/>
            <a:ext cx="1779822" cy="2647478"/>
          </a:xfrm>
          <a:custGeom>
            <a:avLst/>
            <a:gdLst>
              <a:gd name="connsiteX0" fmla="*/ 0 w 1779822"/>
              <a:gd name="connsiteY0" fmla="*/ 0 h 2647478"/>
              <a:gd name="connsiteX1" fmla="*/ 1779822 w 1779822"/>
              <a:gd name="connsiteY1" fmla="*/ 0 h 2647478"/>
              <a:gd name="connsiteX2" fmla="*/ 1779822 w 1779822"/>
              <a:gd name="connsiteY2" fmla="*/ 2647478 h 2647478"/>
              <a:gd name="connsiteX3" fmla="*/ 0 w 1779822"/>
              <a:gd name="connsiteY3" fmla="*/ 2647478 h 2647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9822" h="2647478">
                <a:moveTo>
                  <a:pt x="0" y="0"/>
                </a:moveTo>
                <a:lnTo>
                  <a:pt x="1779822" y="0"/>
                </a:lnTo>
                <a:lnTo>
                  <a:pt x="1779822" y="2647478"/>
                </a:lnTo>
                <a:lnTo>
                  <a:pt x="0" y="2647478"/>
                </a:lnTo>
                <a:close/>
              </a:path>
            </a:pathLst>
          </a:cu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421053" y="2111131"/>
            <a:ext cx="1779822" cy="2647478"/>
          </a:xfrm>
          <a:custGeom>
            <a:avLst/>
            <a:gdLst>
              <a:gd name="connsiteX0" fmla="*/ 0 w 1779822"/>
              <a:gd name="connsiteY0" fmla="*/ 0 h 2647478"/>
              <a:gd name="connsiteX1" fmla="*/ 1779822 w 1779822"/>
              <a:gd name="connsiteY1" fmla="*/ 0 h 2647478"/>
              <a:gd name="connsiteX2" fmla="*/ 1779822 w 1779822"/>
              <a:gd name="connsiteY2" fmla="*/ 2647478 h 2647478"/>
              <a:gd name="connsiteX3" fmla="*/ 0 w 1779822"/>
              <a:gd name="connsiteY3" fmla="*/ 2647478 h 2647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9822" h="2647478">
                <a:moveTo>
                  <a:pt x="0" y="0"/>
                </a:moveTo>
                <a:lnTo>
                  <a:pt x="1779822" y="0"/>
                </a:lnTo>
                <a:lnTo>
                  <a:pt x="1779822" y="2647478"/>
                </a:lnTo>
                <a:lnTo>
                  <a:pt x="0" y="2647478"/>
                </a:lnTo>
                <a:close/>
              </a:path>
            </a:pathLst>
          </a:cu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833321" y="2111131"/>
            <a:ext cx="1779822" cy="2647478"/>
          </a:xfrm>
          <a:custGeom>
            <a:avLst/>
            <a:gdLst>
              <a:gd name="connsiteX0" fmla="*/ 0 w 1779822"/>
              <a:gd name="connsiteY0" fmla="*/ 0 h 2647478"/>
              <a:gd name="connsiteX1" fmla="*/ 1779822 w 1779822"/>
              <a:gd name="connsiteY1" fmla="*/ 0 h 2647478"/>
              <a:gd name="connsiteX2" fmla="*/ 1779822 w 1779822"/>
              <a:gd name="connsiteY2" fmla="*/ 2647478 h 2647478"/>
              <a:gd name="connsiteX3" fmla="*/ 0 w 1779822"/>
              <a:gd name="connsiteY3" fmla="*/ 2647478 h 2647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9822" h="2647478">
                <a:moveTo>
                  <a:pt x="0" y="0"/>
                </a:moveTo>
                <a:lnTo>
                  <a:pt x="1779822" y="0"/>
                </a:lnTo>
                <a:lnTo>
                  <a:pt x="1779822" y="2647478"/>
                </a:lnTo>
                <a:lnTo>
                  <a:pt x="0" y="2647478"/>
                </a:lnTo>
                <a:close/>
              </a:path>
            </a:pathLst>
          </a:cu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216348" y="1857375"/>
            <a:ext cx="4791075" cy="2495550"/>
          </a:xfrm>
          <a:custGeom>
            <a:avLst/>
            <a:gdLst>
              <a:gd name="connsiteX0" fmla="*/ 0 w 4791075"/>
              <a:gd name="connsiteY0" fmla="*/ 0 h 2495550"/>
              <a:gd name="connsiteX1" fmla="*/ 4791075 w 4791075"/>
              <a:gd name="connsiteY1" fmla="*/ 0 h 2495550"/>
              <a:gd name="connsiteX2" fmla="*/ 4791075 w 4791075"/>
              <a:gd name="connsiteY2" fmla="*/ 2495550 h 2495550"/>
              <a:gd name="connsiteX3" fmla="*/ 0 w 4791075"/>
              <a:gd name="connsiteY3" fmla="*/ 2495550 h 249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1075" h="2495550">
                <a:moveTo>
                  <a:pt x="0" y="0"/>
                </a:moveTo>
                <a:lnTo>
                  <a:pt x="4791075" y="0"/>
                </a:lnTo>
                <a:lnTo>
                  <a:pt x="4791075" y="2495550"/>
                </a:lnTo>
                <a:lnTo>
                  <a:pt x="0" y="2495550"/>
                </a:lnTo>
                <a:close/>
              </a:path>
            </a:pathLst>
          </a:cu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7131050" y="1616075"/>
            <a:ext cx="3905250" cy="3905250"/>
          </a:xfrm>
          <a:custGeom>
            <a:avLst/>
            <a:gdLst>
              <a:gd name="connsiteX0" fmla="*/ 1952625 w 3905250"/>
              <a:gd name="connsiteY0" fmla="*/ 0 h 3905250"/>
              <a:gd name="connsiteX1" fmla="*/ 3905250 w 3905250"/>
              <a:gd name="connsiteY1" fmla="*/ 1952625 h 3905250"/>
              <a:gd name="connsiteX2" fmla="*/ 1952625 w 3905250"/>
              <a:gd name="connsiteY2" fmla="*/ 3905250 h 3905250"/>
              <a:gd name="connsiteX3" fmla="*/ 0 w 3905250"/>
              <a:gd name="connsiteY3" fmla="*/ 1952625 h 3905250"/>
              <a:gd name="connsiteX4" fmla="*/ 1952625 w 3905250"/>
              <a:gd name="connsiteY4" fmla="*/ 0 h 390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50" h="3905250">
                <a:moveTo>
                  <a:pt x="1952625" y="0"/>
                </a:moveTo>
                <a:cubicBezTo>
                  <a:pt x="3031030" y="0"/>
                  <a:pt x="3905250" y="874220"/>
                  <a:pt x="3905250" y="1952625"/>
                </a:cubicBezTo>
                <a:cubicBezTo>
                  <a:pt x="3905250" y="3031030"/>
                  <a:pt x="3031030" y="3905250"/>
                  <a:pt x="1952625" y="3905250"/>
                </a:cubicBezTo>
                <a:cubicBezTo>
                  <a:pt x="874220" y="3905250"/>
                  <a:pt x="0" y="3031030"/>
                  <a:pt x="0" y="1952625"/>
                </a:cubicBezTo>
                <a:cubicBezTo>
                  <a:pt x="0" y="874220"/>
                  <a:pt x="874220" y="0"/>
                  <a:pt x="1952625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2700000" scaled="1"/>
          </a:gradFill>
          <a:ln w="285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1397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4292201" y="1825847"/>
            <a:ext cx="3610344" cy="3610344"/>
          </a:xfrm>
          <a:custGeom>
            <a:avLst/>
            <a:gdLst>
              <a:gd name="connsiteX0" fmla="*/ 1805172 w 3610344"/>
              <a:gd name="connsiteY0" fmla="*/ 0 h 3610344"/>
              <a:gd name="connsiteX1" fmla="*/ 3610344 w 3610344"/>
              <a:gd name="connsiteY1" fmla="*/ 1805172 h 3610344"/>
              <a:gd name="connsiteX2" fmla="*/ 1805172 w 3610344"/>
              <a:gd name="connsiteY2" fmla="*/ 3610344 h 3610344"/>
              <a:gd name="connsiteX3" fmla="*/ 0 w 3610344"/>
              <a:gd name="connsiteY3" fmla="*/ 1805172 h 3610344"/>
              <a:gd name="connsiteX4" fmla="*/ 1805172 w 3610344"/>
              <a:gd name="connsiteY4" fmla="*/ 0 h 3610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0344" h="3610344">
                <a:moveTo>
                  <a:pt x="1805172" y="0"/>
                </a:moveTo>
                <a:cubicBezTo>
                  <a:pt x="2802141" y="0"/>
                  <a:pt x="3610344" y="808203"/>
                  <a:pt x="3610344" y="1805172"/>
                </a:cubicBezTo>
                <a:cubicBezTo>
                  <a:pt x="3610344" y="2802141"/>
                  <a:pt x="2802141" y="3610344"/>
                  <a:pt x="1805172" y="3610344"/>
                </a:cubicBezTo>
                <a:cubicBezTo>
                  <a:pt x="808203" y="3610344"/>
                  <a:pt x="0" y="2802141"/>
                  <a:pt x="0" y="1805172"/>
                </a:cubicBezTo>
                <a:cubicBezTo>
                  <a:pt x="0" y="808203"/>
                  <a:pt x="808203" y="0"/>
                  <a:pt x="1805172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2700000" scaled="1"/>
          </a:gradFill>
          <a:ln w="28575">
            <a:noFill/>
          </a:ln>
          <a:effectLst>
            <a:outerShdw blurRad="1397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8157022" y="1663022"/>
            <a:ext cx="1334347" cy="1191069"/>
          </a:xfrm>
          <a:custGeom>
            <a:avLst/>
            <a:gdLst>
              <a:gd name="connsiteX0" fmla="*/ 393879 w 1334347"/>
              <a:gd name="connsiteY0" fmla="*/ 0 h 1191069"/>
              <a:gd name="connsiteX1" fmla="*/ 941203 w 1334347"/>
              <a:gd name="connsiteY1" fmla="*/ 0 h 1191069"/>
              <a:gd name="connsiteX2" fmla="*/ 1046758 w 1334347"/>
              <a:gd name="connsiteY2" fmla="*/ 60629 h 1191069"/>
              <a:gd name="connsiteX3" fmla="*/ 1320420 w 1334347"/>
              <a:gd name="connsiteY3" fmla="*/ 534906 h 1191069"/>
              <a:gd name="connsiteX4" fmla="*/ 1320420 w 1334347"/>
              <a:gd name="connsiteY4" fmla="*/ 656164 h 1191069"/>
              <a:gd name="connsiteX5" fmla="*/ 1046758 w 1334347"/>
              <a:gd name="connsiteY5" fmla="*/ 1130440 h 1191069"/>
              <a:gd name="connsiteX6" fmla="*/ 941203 w 1334347"/>
              <a:gd name="connsiteY6" fmla="*/ 1191069 h 1191069"/>
              <a:gd name="connsiteX7" fmla="*/ 393879 w 1334347"/>
              <a:gd name="connsiteY7" fmla="*/ 1191069 h 1191069"/>
              <a:gd name="connsiteX8" fmla="*/ 288323 w 1334347"/>
              <a:gd name="connsiteY8" fmla="*/ 1130440 h 1191069"/>
              <a:gd name="connsiteX9" fmla="*/ 14661 w 1334347"/>
              <a:gd name="connsiteY9" fmla="*/ 656164 h 1191069"/>
              <a:gd name="connsiteX10" fmla="*/ 14661 w 1334347"/>
              <a:gd name="connsiteY10" fmla="*/ 534906 h 1191069"/>
              <a:gd name="connsiteX11" fmla="*/ 288323 w 1334347"/>
              <a:gd name="connsiteY11" fmla="*/ 60629 h 1191069"/>
              <a:gd name="connsiteX12" fmla="*/ 393879 w 1334347"/>
              <a:gd name="connsiteY12" fmla="*/ 0 h 1191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34347" h="1191069">
                <a:moveTo>
                  <a:pt x="393879" y="0"/>
                </a:moveTo>
                <a:lnTo>
                  <a:pt x="941203" y="0"/>
                </a:lnTo>
                <a:cubicBezTo>
                  <a:pt x="979320" y="0"/>
                  <a:pt x="1027211" y="27381"/>
                  <a:pt x="1046758" y="60629"/>
                </a:cubicBezTo>
                <a:cubicBezTo>
                  <a:pt x="1320420" y="534906"/>
                  <a:pt x="1320420" y="534906"/>
                  <a:pt x="1320420" y="534906"/>
                </a:cubicBezTo>
                <a:cubicBezTo>
                  <a:pt x="1338990" y="568154"/>
                  <a:pt x="1338990" y="622916"/>
                  <a:pt x="1320420" y="656164"/>
                </a:cubicBezTo>
                <a:cubicBezTo>
                  <a:pt x="1046758" y="1130440"/>
                  <a:pt x="1046758" y="1130440"/>
                  <a:pt x="1046758" y="1130440"/>
                </a:cubicBezTo>
                <a:cubicBezTo>
                  <a:pt x="1027211" y="1163688"/>
                  <a:pt x="979320" y="1191069"/>
                  <a:pt x="941203" y="1191069"/>
                </a:cubicBezTo>
                <a:cubicBezTo>
                  <a:pt x="393879" y="1191069"/>
                  <a:pt x="393879" y="1191069"/>
                  <a:pt x="393879" y="1191069"/>
                </a:cubicBezTo>
                <a:cubicBezTo>
                  <a:pt x="354784" y="1191069"/>
                  <a:pt x="307871" y="1163688"/>
                  <a:pt x="288323" y="1130440"/>
                </a:cubicBezTo>
                <a:cubicBezTo>
                  <a:pt x="14661" y="656164"/>
                  <a:pt x="14661" y="656164"/>
                  <a:pt x="14661" y="656164"/>
                </a:cubicBezTo>
                <a:cubicBezTo>
                  <a:pt x="-4886" y="622916"/>
                  <a:pt x="-4886" y="568154"/>
                  <a:pt x="14661" y="534906"/>
                </a:cubicBezTo>
                <a:cubicBezTo>
                  <a:pt x="288323" y="60629"/>
                  <a:pt x="288323" y="60629"/>
                  <a:pt x="288323" y="60629"/>
                </a:cubicBezTo>
                <a:cubicBezTo>
                  <a:pt x="307871" y="27381"/>
                  <a:pt x="354784" y="0"/>
                  <a:pt x="393879" y="0"/>
                </a:cubicBezTo>
                <a:close/>
              </a:path>
            </a:pathLst>
          </a:custGeom>
          <a:solidFill>
            <a:srgbClr val="00AF92"/>
          </a:solidFill>
          <a:ln w="25400">
            <a:gradFill flip="none" rotWithShape="1">
              <a:gsLst>
                <a:gs pos="0">
                  <a:schemeClr val="tx2">
                    <a:lumMod val="75000"/>
                  </a:schemeClr>
                </a:gs>
                <a:gs pos="100000">
                  <a:schemeClr val="tx2"/>
                </a:gs>
              </a:gsLst>
              <a:lin ang="2700000" scaled="1"/>
              <a:tileRect/>
            </a:gradFill>
          </a:ln>
          <a:effectLst>
            <a:outerShdw blurRad="38100" dist="25400" dir="2700000" algn="tl" rotWithShape="0">
              <a:prstClr val="black">
                <a:alpha val="34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>
            <a:lvl1pPr>
              <a:defRPr lang="zh-CN" altLang="en-US" sz="1800">
                <a:solidFill>
                  <a:prstClr val="black"/>
                </a:solidFill>
              </a:defRPr>
            </a:lvl1pPr>
          </a:lstStyle>
          <a:p>
            <a:pPr marL="0" lvl="0"/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6337196" y="3614939"/>
            <a:ext cx="1996339" cy="1781978"/>
          </a:xfrm>
          <a:custGeom>
            <a:avLst/>
            <a:gdLst>
              <a:gd name="connsiteX0" fmla="*/ 589288 w 1996339"/>
              <a:gd name="connsiteY0" fmla="*/ 0 h 1781978"/>
              <a:gd name="connsiteX1" fmla="*/ 1408149 w 1996339"/>
              <a:gd name="connsiteY1" fmla="*/ 0 h 1781978"/>
              <a:gd name="connsiteX2" fmla="*/ 1566072 w 1996339"/>
              <a:gd name="connsiteY2" fmla="*/ 90708 h 1781978"/>
              <a:gd name="connsiteX3" fmla="*/ 1975502 w 1996339"/>
              <a:gd name="connsiteY3" fmla="*/ 800281 h 1781978"/>
              <a:gd name="connsiteX4" fmla="*/ 1975502 w 1996339"/>
              <a:gd name="connsiteY4" fmla="*/ 981697 h 1781978"/>
              <a:gd name="connsiteX5" fmla="*/ 1566072 w 1996339"/>
              <a:gd name="connsiteY5" fmla="*/ 1691270 h 1781978"/>
              <a:gd name="connsiteX6" fmla="*/ 1408149 w 1996339"/>
              <a:gd name="connsiteY6" fmla="*/ 1781978 h 1781978"/>
              <a:gd name="connsiteX7" fmla="*/ 589288 w 1996339"/>
              <a:gd name="connsiteY7" fmla="*/ 1781978 h 1781978"/>
              <a:gd name="connsiteX8" fmla="*/ 431365 w 1996339"/>
              <a:gd name="connsiteY8" fmla="*/ 1691270 h 1781978"/>
              <a:gd name="connsiteX9" fmla="*/ 21934 w 1996339"/>
              <a:gd name="connsiteY9" fmla="*/ 981697 h 1781978"/>
              <a:gd name="connsiteX10" fmla="*/ 21934 w 1996339"/>
              <a:gd name="connsiteY10" fmla="*/ 800281 h 1781978"/>
              <a:gd name="connsiteX11" fmla="*/ 431365 w 1996339"/>
              <a:gd name="connsiteY11" fmla="*/ 90708 h 1781978"/>
              <a:gd name="connsiteX12" fmla="*/ 589288 w 1996339"/>
              <a:gd name="connsiteY12" fmla="*/ 0 h 178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96339" h="1781978">
                <a:moveTo>
                  <a:pt x="589288" y="0"/>
                </a:moveTo>
                <a:lnTo>
                  <a:pt x="1408149" y="0"/>
                </a:lnTo>
                <a:cubicBezTo>
                  <a:pt x="1465177" y="0"/>
                  <a:pt x="1536827" y="40965"/>
                  <a:pt x="1566072" y="90708"/>
                </a:cubicBezTo>
                <a:cubicBezTo>
                  <a:pt x="1975502" y="800281"/>
                  <a:pt x="1975502" y="800281"/>
                  <a:pt x="1975502" y="800281"/>
                </a:cubicBezTo>
                <a:cubicBezTo>
                  <a:pt x="2003285" y="850024"/>
                  <a:pt x="2003285" y="931954"/>
                  <a:pt x="1975502" y="981697"/>
                </a:cubicBezTo>
                <a:cubicBezTo>
                  <a:pt x="1566072" y="1691270"/>
                  <a:pt x="1566072" y="1691270"/>
                  <a:pt x="1566072" y="1691270"/>
                </a:cubicBezTo>
                <a:cubicBezTo>
                  <a:pt x="1536827" y="1741013"/>
                  <a:pt x="1465177" y="1781978"/>
                  <a:pt x="1408149" y="1781978"/>
                </a:cubicBezTo>
                <a:cubicBezTo>
                  <a:pt x="589288" y="1781978"/>
                  <a:pt x="589288" y="1781978"/>
                  <a:pt x="589288" y="1781978"/>
                </a:cubicBezTo>
                <a:cubicBezTo>
                  <a:pt x="530798" y="1781978"/>
                  <a:pt x="460610" y="1741013"/>
                  <a:pt x="431365" y="1691270"/>
                </a:cubicBezTo>
                <a:cubicBezTo>
                  <a:pt x="21934" y="981697"/>
                  <a:pt x="21934" y="981697"/>
                  <a:pt x="21934" y="981697"/>
                </a:cubicBezTo>
                <a:cubicBezTo>
                  <a:pt x="-7311" y="931954"/>
                  <a:pt x="-7311" y="850024"/>
                  <a:pt x="21934" y="800281"/>
                </a:cubicBezTo>
                <a:cubicBezTo>
                  <a:pt x="431365" y="90708"/>
                  <a:pt x="431365" y="90708"/>
                  <a:pt x="431365" y="90708"/>
                </a:cubicBezTo>
                <a:cubicBezTo>
                  <a:pt x="460610" y="40965"/>
                  <a:pt x="530798" y="0"/>
                  <a:pt x="589288" y="0"/>
                </a:cubicBezTo>
                <a:close/>
              </a:path>
            </a:pathLst>
          </a:custGeom>
          <a:solidFill>
            <a:srgbClr val="00AF92"/>
          </a:solidFill>
          <a:ln w="25400">
            <a:gradFill flip="none" rotWithShape="1">
              <a:gsLst>
                <a:gs pos="0">
                  <a:schemeClr val="tx2">
                    <a:lumMod val="75000"/>
                  </a:schemeClr>
                </a:gs>
                <a:gs pos="100000">
                  <a:schemeClr val="tx2"/>
                </a:gs>
              </a:gsLst>
              <a:lin ang="2700000" scaled="1"/>
              <a:tileRect/>
            </a:gradFill>
          </a:ln>
          <a:effectLst>
            <a:outerShdw blurRad="38100" dist="25400" dir="2700000" algn="tl" rotWithShape="0">
              <a:prstClr val="black">
                <a:alpha val="34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>
            <a:lvl1pPr>
              <a:defRPr lang="zh-CN" altLang="en-US" sz="1800" dirty="0">
                <a:solidFill>
                  <a:prstClr val="black"/>
                </a:solidFill>
              </a:defRPr>
            </a:lvl1pPr>
          </a:lstStyle>
          <a:p>
            <a:pPr marL="0" lvl="0"/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6953628" y="502686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8157022" y="1663022"/>
            <a:ext cx="1334347" cy="1191069"/>
          </a:xfrm>
          <a:custGeom>
            <a:avLst/>
            <a:gdLst>
              <a:gd name="connsiteX0" fmla="*/ 393879 w 1334347"/>
              <a:gd name="connsiteY0" fmla="*/ 0 h 1191069"/>
              <a:gd name="connsiteX1" fmla="*/ 941203 w 1334347"/>
              <a:gd name="connsiteY1" fmla="*/ 0 h 1191069"/>
              <a:gd name="connsiteX2" fmla="*/ 1046758 w 1334347"/>
              <a:gd name="connsiteY2" fmla="*/ 60629 h 1191069"/>
              <a:gd name="connsiteX3" fmla="*/ 1320420 w 1334347"/>
              <a:gd name="connsiteY3" fmla="*/ 534906 h 1191069"/>
              <a:gd name="connsiteX4" fmla="*/ 1320420 w 1334347"/>
              <a:gd name="connsiteY4" fmla="*/ 656164 h 1191069"/>
              <a:gd name="connsiteX5" fmla="*/ 1046758 w 1334347"/>
              <a:gd name="connsiteY5" fmla="*/ 1130440 h 1191069"/>
              <a:gd name="connsiteX6" fmla="*/ 941203 w 1334347"/>
              <a:gd name="connsiteY6" fmla="*/ 1191069 h 1191069"/>
              <a:gd name="connsiteX7" fmla="*/ 393879 w 1334347"/>
              <a:gd name="connsiteY7" fmla="*/ 1191069 h 1191069"/>
              <a:gd name="connsiteX8" fmla="*/ 288323 w 1334347"/>
              <a:gd name="connsiteY8" fmla="*/ 1130440 h 1191069"/>
              <a:gd name="connsiteX9" fmla="*/ 14661 w 1334347"/>
              <a:gd name="connsiteY9" fmla="*/ 656164 h 1191069"/>
              <a:gd name="connsiteX10" fmla="*/ 14661 w 1334347"/>
              <a:gd name="connsiteY10" fmla="*/ 534906 h 1191069"/>
              <a:gd name="connsiteX11" fmla="*/ 288323 w 1334347"/>
              <a:gd name="connsiteY11" fmla="*/ 60629 h 1191069"/>
              <a:gd name="connsiteX12" fmla="*/ 393879 w 1334347"/>
              <a:gd name="connsiteY12" fmla="*/ 0 h 1191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34347" h="1191069">
                <a:moveTo>
                  <a:pt x="393879" y="0"/>
                </a:moveTo>
                <a:lnTo>
                  <a:pt x="941203" y="0"/>
                </a:lnTo>
                <a:cubicBezTo>
                  <a:pt x="979320" y="0"/>
                  <a:pt x="1027211" y="27381"/>
                  <a:pt x="1046758" y="60629"/>
                </a:cubicBezTo>
                <a:cubicBezTo>
                  <a:pt x="1320420" y="534906"/>
                  <a:pt x="1320420" y="534906"/>
                  <a:pt x="1320420" y="534906"/>
                </a:cubicBezTo>
                <a:cubicBezTo>
                  <a:pt x="1338990" y="568154"/>
                  <a:pt x="1338990" y="622916"/>
                  <a:pt x="1320420" y="656164"/>
                </a:cubicBezTo>
                <a:cubicBezTo>
                  <a:pt x="1046758" y="1130440"/>
                  <a:pt x="1046758" y="1130440"/>
                  <a:pt x="1046758" y="1130440"/>
                </a:cubicBezTo>
                <a:cubicBezTo>
                  <a:pt x="1027211" y="1163688"/>
                  <a:pt x="979320" y="1191069"/>
                  <a:pt x="941203" y="1191069"/>
                </a:cubicBezTo>
                <a:cubicBezTo>
                  <a:pt x="393879" y="1191069"/>
                  <a:pt x="393879" y="1191069"/>
                  <a:pt x="393879" y="1191069"/>
                </a:cubicBezTo>
                <a:cubicBezTo>
                  <a:pt x="354784" y="1191069"/>
                  <a:pt x="307871" y="1163688"/>
                  <a:pt x="288323" y="1130440"/>
                </a:cubicBezTo>
                <a:cubicBezTo>
                  <a:pt x="14661" y="656164"/>
                  <a:pt x="14661" y="656164"/>
                  <a:pt x="14661" y="656164"/>
                </a:cubicBezTo>
                <a:cubicBezTo>
                  <a:pt x="-4886" y="622916"/>
                  <a:pt x="-4886" y="568154"/>
                  <a:pt x="14661" y="534906"/>
                </a:cubicBezTo>
                <a:cubicBezTo>
                  <a:pt x="288323" y="60629"/>
                  <a:pt x="288323" y="60629"/>
                  <a:pt x="288323" y="60629"/>
                </a:cubicBezTo>
                <a:cubicBezTo>
                  <a:pt x="307871" y="27381"/>
                  <a:pt x="354784" y="0"/>
                  <a:pt x="393879" y="0"/>
                </a:cubicBezTo>
                <a:close/>
              </a:path>
            </a:pathLst>
          </a:custGeom>
          <a:solidFill>
            <a:srgbClr val="00AF92"/>
          </a:solidFill>
          <a:ln w="25400">
            <a:gradFill flip="none" rotWithShape="1">
              <a:gsLst>
                <a:gs pos="0">
                  <a:schemeClr val="tx2">
                    <a:lumMod val="75000"/>
                  </a:schemeClr>
                </a:gs>
                <a:gs pos="100000">
                  <a:schemeClr val="tx2"/>
                </a:gs>
              </a:gsLst>
              <a:lin ang="2700000" scaled="1"/>
              <a:tileRect/>
            </a:gradFill>
          </a:ln>
          <a:effectLst>
            <a:outerShdw blurRad="38100" dist="25400" dir="2700000" algn="tl" rotWithShape="0">
              <a:prstClr val="black">
                <a:alpha val="34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>
            <a:lvl1pPr>
              <a:defRPr lang="zh-CN" altLang="en-US" sz="1800">
                <a:solidFill>
                  <a:prstClr val="black"/>
                </a:solidFill>
              </a:defRPr>
            </a:lvl1pPr>
          </a:lstStyle>
          <a:p>
            <a:pPr marL="0" lvl="0"/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6337196" y="3614939"/>
            <a:ext cx="1996339" cy="1781978"/>
          </a:xfrm>
          <a:custGeom>
            <a:avLst/>
            <a:gdLst>
              <a:gd name="connsiteX0" fmla="*/ 589288 w 1996339"/>
              <a:gd name="connsiteY0" fmla="*/ 0 h 1781978"/>
              <a:gd name="connsiteX1" fmla="*/ 1408149 w 1996339"/>
              <a:gd name="connsiteY1" fmla="*/ 0 h 1781978"/>
              <a:gd name="connsiteX2" fmla="*/ 1566072 w 1996339"/>
              <a:gd name="connsiteY2" fmla="*/ 90708 h 1781978"/>
              <a:gd name="connsiteX3" fmla="*/ 1975502 w 1996339"/>
              <a:gd name="connsiteY3" fmla="*/ 800281 h 1781978"/>
              <a:gd name="connsiteX4" fmla="*/ 1975502 w 1996339"/>
              <a:gd name="connsiteY4" fmla="*/ 981697 h 1781978"/>
              <a:gd name="connsiteX5" fmla="*/ 1566072 w 1996339"/>
              <a:gd name="connsiteY5" fmla="*/ 1691270 h 1781978"/>
              <a:gd name="connsiteX6" fmla="*/ 1408149 w 1996339"/>
              <a:gd name="connsiteY6" fmla="*/ 1781978 h 1781978"/>
              <a:gd name="connsiteX7" fmla="*/ 589288 w 1996339"/>
              <a:gd name="connsiteY7" fmla="*/ 1781978 h 1781978"/>
              <a:gd name="connsiteX8" fmla="*/ 431365 w 1996339"/>
              <a:gd name="connsiteY8" fmla="*/ 1691270 h 1781978"/>
              <a:gd name="connsiteX9" fmla="*/ 21934 w 1996339"/>
              <a:gd name="connsiteY9" fmla="*/ 981697 h 1781978"/>
              <a:gd name="connsiteX10" fmla="*/ 21934 w 1996339"/>
              <a:gd name="connsiteY10" fmla="*/ 800281 h 1781978"/>
              <a:gd name="connsiteX11" fmla="*/ 431365 w 1996339"/>
              <a:gd name="connsiteY11" fmla="*/ 90708 h 1781978"/>
              <a:gd name="connsiteX12" fmla="*/ 589288 w 1996339"/>
              <a:gd name="connsiteY12" fmla="*/ 0 h 178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96339" h="1781978">
                <a:moveTo>
                  <a:pt x="589288" y="0"/>
                </a:moveTo>
                <a:lnTo>
                  <a:pt x="1408149" y="0"/>
                </a:lnTo>
                <a:cubicBezTo>
                  <a:pt x="1465177" y="0"/>
                  <a:pt x="1536827" y="40965"/>
                  <a:pt x="1566072" y="90708"/>
                </a:cubicBezTo>
                <a:cubicBezTo>
                  <a:pt x="1975502" y="800281"/>
                  <a:pt x="1975502" y="800281"/>
                  <a:pt x="1975502" y="800281"/>
                </a:cubicBezTo>
                <a:cubicBezTo>
                  <a:pt x="2003285" y="850024"/>
                  <a:pt x="2003285" y="931954"/>
                  <a:pt x="1975502" y="981697"/>
                </a:cubicBezTo>
                <a:cubicBezTo>
                  <a:pt x="1566072" y="1691270"/>
                  <a:pt x="1566072" y="1691270"/>
                  <a:pt x="1566072" y="1691270"/>
                </a:cubicBezTo>
                <a:cubicBezTo>
                  <a:pt x="1536827" y="1741013"/>
                  <a:pt x="1465177" y="1781978"/>
                  <a:pt x="1408149" y="1781978"/>
                </a:cubicBezTo>
                <a:cubicBezTo>
                  <a:pt x="589288" y="1781978"/>
                  <a:pt x="589288" y="1781978"/>
                  <a:pt x="589288" y="1781978"/>
                </a:cubicBezTo>
                <a:cubicBezTo>
                  <a:pt x="530798" y="1781978"/>
                  <a:pt x="460610" y="1741013"/>
                  <a:pt x="431365" y="1691270"/>
                </a:cubicBezTo>
                <a:cubicBezTo>
                  <a:pt x="21934" y="981697"/>
                  <a:pt x="21934" y="981697"/>
                  <a:pt x="21934" y="981697"/>
                </a:cubicBezTo>
                <a:cubicBezTo>
                  <a:pt x="-7311" y="931954"/>
                  <a:pt x="-7311" y="850024"/>
                  <a:pt x="21934" y="800281"/>
                </a:cubicBezTo>
                <a:cubicBezTo>
                  <a:pt x="431365" y="90708"/>
                  <a:pt x="431365" y="90708"/>
                  <a:pt x="431365" y="90708"/>
                </a:cubicBezTo>
                <a:cubicBezTo>
                  <a:pt x="460610" y="40965"/>
                  <a:pt x="530798" y="0"/>
                  <a:pt x="589288" y="0"/>
                </a:cubicBezTo>
                <a:close/>
              </a:path>
            </a:pathLst>
          </a:custGeom>
          <a:solidFill>
            <a:srgbClr val="00AF92"/>
          </a:solidFill>
          <a:ln w="25400">
            <a:gradFill flip="none" rotWithShape="1">
              <a:gsLst>
                <a:gs pos="0">
                  <a:schemeClr val="tx2">
                    <a:lumMod val="75000"/>
                  </a:schemeClr>
                </a:gs>
                <a:gs pos="100000">
                  <a:schemeClr val="tx2"/>
                </a:gs>
              </a:gsLst>
              <a:lin ang="2700000" scaled="1"/>
              <a:tileRect/>
            </a:gradFill>
          </a:ln>
          <a:effectLst>
            <a:outerShdw blurRad="38100" dist="25400" dir="2700000" algn="tl" rotWithShape="0">
              <a:prstClr val="black">
                <a:alpha val="34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>
            <a:lvl1pPr>
              <a:defRPr lang="zh-CN" altLang="en-US" sz="1800" dirty="0">
                <a:solidFill>
                  <a:prstClr val="black"/>
                </a:solidFill>
              </a:defRPr>
            </a:lvl1pPr>
          </a:lstStyle>
          <a:p>
            <a:pPr marL="0" lvl="0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989832" y="1806972"/>
            <a:ext cx="2236815" cy="2236814"/>
          </a:xfrm>
          <a:custGeom>
            <a:avLst/>
            <a:gdLst>
              <a:gd name="connsiteX0" fmla="*/ 1118408 w 2236815"/>
              <a:gd name="connsiteY0" fmla="*/ 0 h 2236814"/>
              <a:gd name="connsiteX1" fmla="*/ 1263838 w 2236815"/>
              <a:gd name="connsiteY1" fmla="*/ 60240 h 2236814"/>
              <a:gd name="connsiteX2" fmla="*/ 2176576 w 2236815"/>
              <a:gd name="connsiteY2" fmla="*/ 972977 h 2236814"/>
              <a:gd name="connsiteX3" fmla="*/ 2176576 w 2236815"/>
              <a:gd name="connsiteY3" fmla="*/ 1263839 h 2236814"/>
              <a:gd name="connsiteX4" fmla="*/ 1263839 w 2236815"/>
              <a:gd name="connsiteY4" fmla="*/ 2176576 h 2236814"/>
              <a:gd name="connsiteX5" fmla="*/ 972978 w 2236815"/>
              <a:gd name="connsiteY5" fmla="*/ 2176576 h 2236814"/>
              <a:gd name="connsiteX6" fmla="*/ 60240 w 2236815"/>
              <a:gd name="connsiteY6" fmla="*/ 1263838 h 2236814"/>
              <a:gd name="connsiteX7" fmla="*/ 60240 w 2236815"/>
              <a:gd name="connsiteY7" fmla="*/ 972977 h 2236814"/>
              <a:gd name="connsiteX8" fmla="*/ 972977 w 2236815"/>
              <a:gd name="connsiteY8" fmla="*/ 60240 h 2236814"/>
              <a:gd name="connsiteX9" fmla="*/ 1118408 w 2236815"/>
              <a:gd name="connsiteY9" fmla="*/ 0 h 2236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6815" h="2236814">
                <a:moveTo>
                  <a:pt x="1118408" y="0"/>
                </a:moveTo>
                <a:cubicBezTo>
                  <a:pt x="1171043" y="0"/>
                  <a:pt x="1223679" y="20080"/>
                  <a:pt x="1263838" y="60240"/>
                </a:cubicBezTo>
                <a:lnTo>
                  <a:pt x="2176576" y="972977"/>
                </a:lnTo>
                <a:cubicBezTo>
                  <a:pt x="2256895" y="1053296"/>
                  <a:pt x="2256895" y="1183520"/>
                  <a:pt x="2176576" y="1263839"/>
                </a:cubicBezTo>
                <a:lnTo>
                  <a:pt x="1263839" y="2176576"/>
                </a:lnTo>
                <a:cubicBezTo>
                  <a:pt x="1183520" y="2256894"/>
                  <a:pt x="1053297" y="2256894"/>
                  <a:pt x="972978" y="2176576"/>
                </a:cubicBezTo>
                <a:lnTo>
                  <a:pt x="60240" y="1263838"/>
                </a:lnTo>
                <a:cubicBezTo>
                  <a:pt x="-20079" y="1183519"/>
                  <a:pt x="-20079" y="1053295"/>
                  <a:pt x="60240" y="972977"/>
                </a:cubicBezTo>
                <a:lnTo>
                  <a:pt x="972977" y="60240"/>
                </a:lnTo>
                <a:cubicBezTo>
                  <a:pt x="1013137" y="20080"/>
                  <a:pt x="1065772" y="0"/>
                  <a:pt x="1118408" y="0"/>
                </a:cubicBezTo>
                <a:close/>
              </a:path>
            </a:pathLst>
          </a:custGeom>
          <a:gradFill>
            <a:gsLst>
              <a:gs pos="100000">
                <a:srgbClr val="F5F5F5"/>
              </a:gs>
              <a:gs pos="0">
                <a:schemeClr val="bg1">
                  <a:lumMod val="85000"/>
                </a:schemeClr>
              </a:gs>
            </a:gsLst>
            <a:lin ang="0" scaled="0"/>
          </a:gradFill>
          <a:ln w="22225"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800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3599951" y="1806972"/>
            <a:ext cx="2236815" cy="2236814"/>
          </a:xfrm>
          <a:custGeom>
            <a:avLst/>
            <a:gdLst>
              <a:gd name="connsiteX0" fmla="*/ 1118408 w 2236815"/>
              <a:gd name="connsiteY0" fmla="*/ 0 h 2236814"/>
              <a:gd name="connsiteX1" fmla="*/ 1263839 w 2236815"/>
              <a:gd name="connsiteY1" fmla="*/ 60240 h 2236814"/>
              <a:gd name="connsiteX2" fmla="*/ 2176576 w 2236815"/>
              <a:gd name="connsiteY2" fmla="*/ 972977 h 2236814"/>
              <a:gd name="connsiteX3" fmla="*/ 2176576 w 2236815"/>
              <a:gd name="connsiteY3" fmla="*/ 1263839 h 2236814"/>
              <a:gd name="connsiteX4" fmla="*/ 1263839 w 2236815"/>
              <a:gd name="connsiteY4" fmla="*/ 2176576 h 2236814"/>
              <a:gd name="connsiteX5" fmla="*/ 972978 w 2236815"/>
              <a:gd name="connsiteY5" fmla="*/ 2176576 h 2236814"/>
              <a:gd name="connsiteX6" fmla="*/ 60240 w 2236815"/>
              <a:gd name="connsiteY6" fmla="*/ 1263838 h 2236814"/>
              <a:gd name="connsiteX7" fmla="*/ 60240 w 2236815"/>
              <a:gd name="connsiteY7" fmla="*/ 972977 h 2236814"/>
              <a:gd name="connsiteX8" fmla="*/ 972977 w 2236815"/>
              <a:gd name="connsiteY8" fmla="*/ 60240 h 2236814"/>
              <a:gd name="connsiteX9" fmla="*/ 1118408 w 2236815"/>
              <a:gd name="connsiteY9" fmla="*/ 0 h 2236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6815" h="2236814">
                <a:moveTo>
                  <a:pt x="1118408" y="0"/>
                </a:moveTo>
                <a:cubicBezTo>
                  <a:pt x="1171044" y="0"/>
                  <a:pt x="1223679" y="20080"/>
                  <a:pt x="1263839" y="60240"/>
                </a:cubicBezTo>
                <a:lnTo>
                  <a:pt x="2176576" y="972977"/>
                </a:lnTo>
                <a:cubicBezTo>
                  <a:pt x="2256895" y="1053296"/>
                  <a:pt x="2256895" y="1183520"/>
                  <a:pt x="2176576" y="1263839"/>
                </a:cubicBezTo>
                <a:lnTo>
                  <a:pt x="1263839" y="2176576"/>
                </a:lnTo>
                <a:cubicBezTo>
                  <a:pt x="1183520" y="2256894"/>
                  <a:pt x="1053297" y="2256894"/>
                  <a:pt x="972978" y="2176576"/>
                </a:cubicBezTo>
                <a:lnTo>
                  <a:pt x="60240" y="1263838"/>
                </a:lnTo>
                <a:cubicBezTo>
                  <a:pt x="-20079" y="1183519"/>
                  <a:pt x="-20079" y="1053295"/>
                  <a:pt x="60240" y="972977"/>
                </a:cubicBezTo>
                <a:lnTo>
                  <a:pt x="972977" y="60240"/>
                </a:lnTo>
                <a:cubicBezTo>
                  <a:pt x="1013137" y="20080"/>
                  <a:pt x="1065772" y="0"/>
                  <a:pt x="1118408" y="0"/>
                </a:cubicBezTo>
                <a:close/>
              </a:path>
            </a:pathLst>
          </a:custGeom>
          <a:gradFill>
            <a:gsLst>
              <a:gs pos="100000">
                <a:srgbClr val="F5F5F5"/>
              </a:gs>
              <a:gs pos="0">
                <a:schemeClr val="bg1">
                  <a:lumMod val="85000"/>
                </a:schemeClr>
              </a:gs>
            </a:gsLst>
            <a:lin ang="0" scaled="0"/>
          </a:gradFill>
          <a:ln w="22225"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800" dirty="0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6210070" y="1806972"/>
            <a:ext cx="2236815" cy="2236814"/>
          </a:xfrm>
          <a:custGeom>
            <a:avLst/>
            <a:gdLst>
              <a:gd name="connsiteX0" fmla="*/ 1118408 w 2236815"/>
              <a:gd name="connsiteY0" fmla="*/ 0 h 2236814"/>
              <a:gd name="connsiteX1" fmla="*/ 1263839 w 2236815"/>
              <a:gd name="connsiteY1" fmla="*/ 60240 h 2236814"/>
              <a:gd name="connsiteX2" fmla="*/ 2176576 w 2236815"/>
              <a:gd name="connsiteY2" fmla="*/ 972977 h 2236814"/>
              <a:gd name="connsiteX3" fmla="*/ 2176576 w 2236815"/>
              <a:gd name="connsiteY3" fmla="*/ 1263839 h 2236814"/>
              <a:gd name="connsiteX4" fmla="*/ 1263839 w 2236815"/>
              <a:gd name="connsiteY4" fmla="*/ 2176576 h 2236814"/>
              <a:gd name="connsiteX5" fmla="*/ 972978 w 2236815"/>
              <a:gd name="connsiteY5" fmla="*/ 2176576 h 2236814"/>
              <a:gd name="connsiteX6" fmla="*/ 60240 w 2236815"/>
              <a:gd name="connsiteY6" fmla="*/ 1263838 h 2236814"/>
              <a:gd name="connsiteX7" fmla="*/ 60240 w 2236815"/>
              <a:gd name="connsiteY7" fmla="*/ 972977 h 2236814"/>
              <a:gd name="connsiteX8" fmla="*/ 972977 w 2236815"/>
              <a:gd name="connsiteY8" fmla="*/ 60240 h 2236814"/>
              <a:gd name="connsiteX9" fmla="*/ 1118408 w 2236815"/>
              <a:gd name="connsiteY9" fmla="*/ 0 h 2236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6815" h="2236814">
                <a:moveTo>
                  <a:pt x="1118408" y="0"/>
                </a:moveTo>
                <a:cubicBezTo>
                  <a:pt x="1171044" y="0"/>
                  <a:pt x="1223679" y="20080"/>
                  <a:pt x="1263839" y="60240"/>
                </a:cubicBezTo>
                <a:lnTo>
                  <a:pt x="2176576" y="972977"/>
                </a:lnTo>
                <a:cubicBezTo>
                  <a:pt x="2256895" y="1053296"/>
                  <a:pt x="2256895" y="1183520"/>
                  <a:pt x="2176576" y="1263839"/>
                </a:cubicBezTo>
                <a:lnTo>
                  <a:pt x="1263839" y="2176576"/>
                </a:lnTo>
                <a:cubicBezTo>
                  <a:pt x="1183520" y="2256894"/>
                  <a:pt x="1053297" y="2256894"/>
                  <a:pt x="972978" y="2176576"/>
                </a:cubicBezTo>
                <a:lnTo>
                  <a:pt x="60240" y="1263838"/>
                </a:lnTo>
                <a:cubicBezTo>
                  <a:pt x="-20079" y="1183519"/>
                  <a:pt x="-20079" y="1053295"/>
                  <a:pt x="60240" y="972977"/>
                </a:cubicBezTo>
                <a:lnTo>
                  <a:pt x="972977" y="60240"/>
                </a:lnTo>
                <a:cubicBezTo>
                  <a:pt x="1013137" y="20080"/>
                  <a:pt x="1065772" y="0"/>
                  <a:pt x="1118408" y="0"/>
                </a:cubicBezTo>
                <a:close/>
              </a:path>
            </a:pathLst>
          </a:custGeom>
          <a:gradFill>
            <a:gsLst>
              <a:gs pos="100000">
                <a:srgbClr val="F5F5F5"/>
              </a:gs>
              <a:gs pos="0">
                <a:schemeClr val="bg1">
                  <a:lumMod val="85000"/>
                </a:schemeClr>
              </a:gs>
            </a:gsLst>
            <a:lin ang="0" scaled="0"/>
          </a:gradFill>
          <a:ln w="22225"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800" dirty="0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8820188" y="1806972"/>
            <a:ext cx="2236815" cy="2236814"/>
          </a:xfrm>
          <a:custGeom>
            <a:avLst/>
            <a:gdLst>
              <a:gd name="connsiteX0" fmla="*/ 1118408 w 2236815"/>
              <a:gd name="connsiteY0" fmla="*/ 0 h 2236814"/>
              <a:gd name="connsiteX1" fmla="*/ 1263838 w 2236815"/>
              <a:gd name="connsiteY1" fmla="*/ 60240 h 2236814"/>
              <a:gd name="connsiteX2" fmla="*/ 2176576 w 2236815"/>
              <a:gd name="connsiteY2" fmla="*/ 972977 h 2236814"/>
              <a:gd name="connsiteX3" fmla="*/ 2176576 w 2236815"/>
              <a:gd name="connsiteY3" fmla="*/ 1263839 h 2236814"/>
              <a:gd name="connsiteX4" fmla="*/ 1263839 w 2236815"/>
              <a:gd name="connsiteY4" fmla="*/ 2176576 h 2236814"/>
              <a:gd name="connsiteX5" fmla="*/ 972978 w 2236815"/>
              <a:gd name="connsiteY5" fmla="*/ 2176576 h 2236814"/>
              <a:gd name="connsiteX6" fmla="*/ 60240 w 2236815"/>
              <a:gd name="connsiteY6" fmla="*/ 1263838 h 2236814"/>
              <a:gd name="connsiteX7" fmla="*/ 60240 w 2236815"/>
              <a:gd name="connsiteY7" fmla="*/ 972977 h 2236814"/>
              <a:gd name="connsiteX8" fmla="*/ 972977 w 2236815"/>
              <a:gd name="connsiteY8" fmla="*/ 60240 h 2236814"/>
              <a:gd name="connsiteX9" fmla="*/ 1118408 w 2236815"/>
              <a:gd name="connsiteY9" fmla="*/ 0 h 2236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6815" h="2236814">
                <a:moveTo>
                  <a:pt x="1118408" y="0"/>
                </a:moveTo>
                <a:cubicBezTo>
                  <a:pt x="1171043" y="0"/>
                  <a:pt x="1223678" y="20080"/>
                  <a:pt x="1263838" y="60240"/>
                </a:cubicBezTo>
                <a:lnTo>
                  <a:pt x="2176576" y="972977"/>
                </a:lnTo>
                <a:cubicBezTo>
                  <a:pt x="2256895" y="1053296"/>
                  <a:pt x="2256895" y="1183520"/>
                  <a:pt x="2176576" y="1263839"/>
                </a:cubicBezTo>
                <a:lnTo>
                  <a:pt x="1263839" y="2176576"/>
                </a:lnTo>
                <a:cubicBezTo>
                  <a:pt x="1183520" y="2256894"/>
                  <a:pt x="1053297" y="2256894"/>
                  <a:pt x="972978" y="2176576"/>
                </a:cubicBezTo>
                <a:lnTo>
                  <a:pt x="60240" y="1263838"/>
                </a:lnTo>
                <a:cubicBezTo>
                  <a:pt x="-20079" y="1183519"/>
                  <a:pt x="-20079" y="1053295"/>
                  <a:pt x="60240" y="972977"/>
                </a:cubicBezTo>
                <a:lnTo>
                  <a:pt x="972977" y="60240"/>
                </a:lnTo>
                <a:cubicBezTo>
                  <a:pt x="1013137" y="20080"/>
                  <a:pt x="1065772" y="0"/>
                  <a:pt x="1118408" y="0"/>
                </a:cubicBezTo>
                <a:close/>
              </a:path>
            </a:pathLst>
          </a:custGeom>
          <a:gradFill>
            <a:gsLst>
              <a:gs pos="100000">
                <a:srgbClr val="F5F5F5"/>
              </a:gs>
              <a:gs pos="0">
                <a:schemeClr val="bg1">
                  <a:lumMod val="85000"/>
                </a:schemeClr>
              </a:gs>
            </a:gsLst>
            <a:lin ang="0" scaled="0"/>
          </a:gradFill>
          <a:ln w="22225"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800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4730153" y="2120078"/>
            <a:ext cx="2660890" cy="2660890"/>
          </a:xfrm>
          <a:custGeom>
            <a:avLst/>
            <a:gdLst>
              <a:gd name="connsiteX0" fmla="*/ 1330445 w 2660890"/>
              <a:gd name="connsiteY0" fmla="*/ 0 h 2660890"/>
              <a:gd name="connsiteX1" fmla="*/ 2660890 w 2660890"/>
              <a:gd name="connsiteY1" fmla="*/ 1330445 h 2660890"/>
              <a:gd name="connsiteX2" fmla="*/ 1330445 w 2660890"/>
              <a:gd name="connsiteY2" fmla="*/ 2660890 h 2660890"/>
              <a:gd name="connsiteX3" fmla="*/ 0 w 2660890"/>
              <a:gd name="connsiteY3" fmla="*/ 1330445 h 2660890"/>
              <a:gd name="connsiteX4" fmla="*/ 1330445 w 2660890"/>
              <a:gd name="connsiteY4" fmla="*/ 0 h 266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0890" h="2660890">
                <a:moveTo>
                  <a:pt x="1330445" y="0"/>
                </a:moveTo>
                <a:cubicBezTo>
                  <a:pt x="2065229" y="0"/>
                  <a:pt x="2660890" y="595661"/>
                  <a:pt x="2660890" y="1330445"/>
                </a:cubicBezTo>
                <a:cubicBezTo>
                  <a:pt x="2660890" y="2065229"/>
                  <a:pt x="2065229" y="2660890"/>
                  <a:pt x="1330445" y="2660890"/>
                </a:cubicBezTo>
                <a:cubicBezTo>
                  <a:pt x="595661" y="2660890"/>
                  <a:pt x="0" y="2065229"/>
                  <a:pt x="0" y="1330445"/>
                </a:cubicBezTo>
                <a:cubicBezTo>
                  <a:pt x="0" y="595661"/>
                  <a:pt x="595661" y="0"/>
                  <a:pt x="1330445" y="0"/>
                </a:cubicBezTo>
                <a:close/>
              </a:path>
            </a:pathLst>
          </a:custGeom>
          <a:gradFill>
            <a:gsLst>
              <a:gs pos="100000">
                <a:srgbClr val="F7F7F7"/>
              </a:gs>
              <a:gs pos="0">
                <a:srgbClr val="B0B0B0"/>
              </a:gs>
            </a:gsLst>
            <a:lin ang="2700000" scaled="1"/>
          </a:gradFill>
          <a:ln w="635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1397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800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789956" y="2175877"/>
            <a:ext cx="984994" cy="984994"/>
          </a:xfrm>
          <a:custGeom>
            <a:avLst/>
            <a:gdLst>
              <a:gd name="connsiteX0" fmla="*/ 492497 w 984994"/>
              <a:gd name="connsiteY0" fmla="*/ 0 h 984994"/>
              <a:gd name="connsiteX1" fmla="*/ 984994 w 984994"/>
              <a:gd name="connsiteY1" fmla="*/ 492497 h 984994"/>
              <a:gd name="connsiteX2" fmla="*/ 492497 w 984994"/>
              <a:gd name="connsiteY2" fmla="*/ 984994 h 984994"/>
              <a:gd name="connsiteX3" fmla="*/ 0 w 984994"/>
              <a:gd name="connsiteY3" fmla="*/ 492497 h 984994"/>
              <a:gd name="connsiteX4" fmla="*/ 492497 w 984994"/>
              <a:gd name="connsiteY4" fmla="*/ 0 h 984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4994" h="984994">
                <a:moveTo>
                  <a:pt x="492497" y="0"/>
                </a:moveTo>
                <a:cubicBezTo>
                  <a:pt x="764496" y="0"/>
                  <a:pt x="984994" y="220498"/>
                  <a:pt x="984994" y="492497"/>
                </a:cubicBezTo>
                <a:cubicBezTo>
                  <a:pt x="984994" y="764496"/>
                  <a:pt x="764496" y="984994"/>
                  <a:pt x="492497" y="984994"/>
                </a:cubicBezTo>
                <a:cubicBezTo>
                  <a:pt x="220498" y="984994"/>
                  <a:pt x="0" y="764496"/>
                  <a:pt x="0" y="492497"/>
                </a:cubicBezTo>
                <a:cubicBezTo>
                  <a:pt x="0" y="220498"/>
                  <a:pt x="220498" y="0"/>
                  <a:pt x="492497" y="0"/>
                </a:cubicBezTo>
                <a:close/>
              </a:path>
            </a:pathLst>
          </a:cu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1789956" y="3903077"/>
            <a:ext cx="984994" cy="984994"/>
          </a:xfrm>
          <a:custGeom>
            <a:avLst/>
            <a:gdLst>
              <a:gd name="connsiteX0" fmla="*/ 492497 w 984994"/>
              <a:gd name="connsiteY0" fmla="*/ 0 h 984994"/>
              <a:gd name="connsiteX1" fmla="*/ 984994 w 984994"/>
              <a:gd name="connsiteY1" fmla="*/ 492497 h 984994"/>
              <a:gd name="connsiteX2" fmla="*/ 492497 w 984994"/>
              <a:gd name="connsiteY2" fmla="*/ 984994 h 984994"/>
              <a:gd name="connsiteX3" fmla="*/ 0 w 984994"/>
              <a:gd name="connsiteY3" fmla="*/ 492497 h 984994"/>
              <a:gd name="connsiteX4" fmla="*/ 492497 w 984994"/>
              <a:gd name="connsiteY4" fmla="*/ 0 h 984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4994" h="984994">
                <a:moveTo>
                  <a:pt x="492497" y="0"/>
                </a:moveTo>
                <a:cubicBezTo>
                  <a:pt x="764496" y="0"/>
                  <a:pt x="984994" y="220498"/>
                  <a:pt x="984994" y="492497"/>
                </a:cubicBezTo>
                <a:cubicBezTo>
                  <a:pt x="984994" y="764496"/>
                  <a:pt x="764496" y="984994"/>
                  <a:pt x="492497" y="984994"/>
                </a:cubicBezTo>
                <a:cubicBezTo>
                  <a:pt x="220498" y="984994"/>
                  <a:pt x="0" y="764496"/>
                  <a:pt x="0" y="492497"/>
                </a:cubicBezTo>
                <a:cubicBezTo>
                  <a:pt x="0" y="220498"/>
                  <a:pt x="220498" y="0"/>
                  <a:pt x="492497" y="0"/>
                </a:cubicBezTo>
                <a:close/>
              </a:path>
            </a:pathLst>
          </a:cu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 dirty="0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6447226" y="2175877"/>
            <a:ext cx="984994" cy="984994"/>
          </a:xfrm>
          <a:custGeom>
            <a:avLst/>
            <a:gdLst>
              <a:gd name="connsiteX0" fmla="*/ 492497 w 984994"/>
              <a:gd name="connsiteY0" fmla="*/ 0 h 984994"/>
              <a:gd name="connsiteX1" fmla="*/ 984994 w 984994"/>
              <a:gd name="connsiteY1" fmla="*/ 492497 h 984994"/>
              <a:gd name="connsiteX2" fmla="*/ 492497 w 984994"/>
              <a:gd name="connsiteY2" fmla="*/ 984994 h 984994"/>
              <a:gd name="connsiteX3" fmla="*/ 0 w 984994"/>
              <a:gd name="connsiteY3" fmla="*/ 492497 h 984994"/>
              <a:gd name="connsiteX4" fmla="*/ 492497 w 984994"/>
              <a:gd name="connsiteY4" fmla="*/ 0 h 984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4994" h="984994">
                <a:moveTo>
                  <a:pt x="492497" y="0"/>
                </a:moveTo>
                <a:cubicBezTo>
                  <a:pt x="764496" y="0"/>
                  <a:pt x="984994" y="220498"/>
                  <a:pt x="984994" y="492497"/>
                </a:cubicBezTo>
                <a:cubicBezTo>
                  <a:pt x="984994" y="764496"/>
                  <a:pt x="764496" y="984994"/>
                  <a:pt x="492497" y="984994"/>
                </a:cubicBezTo>
                <a:cubicBezTo>
                  <a:pt x="220498" y="984994"/>
                  <a:pt x="0" y="764496"/>
                  <a:pt x="0" y="492497"/>
                </a:cubicBezTo>
                <a:cubicBezTo>
                  <a:pt x="0" y="220498"/>
                  <a:pt x="220498" y="0"/>
                  <a:pt x="492497" y="0"/>
                </a:cubicBezTo>
                <a:close/>
              </a:path>
            </a:pathLst>
          </a:cu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447226" y="3903077"/>
            <a:ext cx="984994" cy="984994"/>
          </a:xfrm>
          <a:custGeom>
            <a:avLst/>
            <a:gdLst>
              <a:gd name="connsiteX0" fmla="*/ 492497 w 984994"/>
              <a:gd name="connsiteY0" fmla="*/ 0 h 984994"/>
              <a:gd name="connsiteX1" fmla="*/ 984994 w 984994"/>
              <a:gd name="connsiteY1" fmla="*/ 492497 h 984994"/>
              <a:gd name="connsiteX2" fmla="*/ 492497 w 984994"/>
              <a:gd name="connsiteY2" fmla="*/ 984994 h 984994"/>
              <a:gd name="connsiteX3" fmla="*/ 0 w 984994"/>
              <a:gd name="connsiteY3" fmla="*/ 492497 h 984994"/>
              <a:gd name="connsiteX4" fmla="*/ 492497 w 984994"/>
              <a:gd name="connsiteY4" fmla="*/ 0 h 984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4994" h="984994">
                <a:moveTo>
                  <a:pt x="492497" y="0"/>
                </a:moveTo>
                <a:cubicBezTo>
                  <a:pt x="764496" y="0"/>
                  <a:pt x="984994" y="220498"/>
                  <a:pt x="984994" y="492497"/>
                </a:cubicBezTo>
                <a:cubicBezTo>
                  <a:pt x="984994" y="764496"/>
                  <a:pt x="764496" y="984994"/>
                  <a:pt x="492497" y="984994"/>
                </a:cubicBezTo>
                <a:cubicBezTo>
                  <a:pt x="220498" y="984994"/>
                  <a:pt x="0" y="764496"/>
                  <a:pt x="0" y="492497"/>
                </a:cubicBezTo>
                <a:cubicBezTo>
                  <a:pt x="0" y="220498"/>
                  <a:pt x="220498" y="0"/>
                  <a:pt x="492497" y="0"/>
                </a:cubicBezTo>
                <a:close/>
              </a:path>
            </a:pathLst>
          </a:cu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310725" y="1106305"/>
            <a:ext cx="1468876" cy="3058964"/>
            <a:chOff x="2310725" y="1149485"/>
            <a:chExt cx="1468876" cy="3058964"/>
          </a:xfrm>
        </p:grpSpPr>
        <p:grpSp>
          <p:nvGrpSpPr>
            <p:cNvPr id="2" name="组合 1"/>
            <p:cNvGrpSpPr/>
            <p:nvPr/>
          </p:nvGrpSpPr>
          <p:grpSpPr>
            <a:xfrm>
              <a:off x="2310725" y="1149485"/>
              <a:ext cx="1468876" cy="1468876"/>
              <a:chOff x="2310725" y="1149485"/>
              <a:chExt cx="1468876" cy="1468876"/>
            </a:xfrm>
          </p:grpSpPr>
          <p:sp>
            <p:nvSpPr>
              <p:cNvPr id="225" name="椭圆 224"/>
              <p:cNvSpPr/>
              <p:nvPr/>
            </p:nvSpPr>
            <p:spPr>
              <a:xfrm>
                <a:off x="2310725" y="1149485"/>
                <a:ext cx="1468876" cy="1468876"/>
              </a:xfrm>
              <a:prstGeom prst="ellipse">
                <a:avLst/>
              </a:prstGeom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2700000" scaled="1"/>
              </a:gradFill>
              <a:ln w="6350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397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1" name="文本框 230"/>
              <p:cNvSpPr txBox="1"/>
              <p:nvPr/>
            </p:nvSpPr>
            <p:spPr>
              <a:xfrm>
                <a:off x="2606582" y="1417624"/>
                <a:ext cx="87716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9050">
                  <a:extrusionClr>
                    <a:schemeClr val="bg1"/>
                  </a:extrusionClr>
                  <a:contourClr>
                    <a:schemeClr val="bg1"/>
                  </a:contourClr>
                </a:sp3d>
              </a:bodyPr>
              <a:lstStyle/>
              <a:p>
                <a:pPr algn="ctr"/>
                <a:r>
                  <a:rPr lang="zh-CN" altLang="en-US" sz="5400" b="1" dirty="0" smtClean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四</a:t>
                </a:r>
                <a:endParaRPr lang="zh-CN" altLang="en-US" sz="54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41" name="椭圆 40"/>
            <p:cNvSpPr/>
            <p:nvPr/>
          </p:nvSpPr>
          <p:spPr>
            <a:xfrm>
              <a:off x="2310725" y="2739573"/>
              <a:ext cx="1468876" cy="1468876"/>
            </a:xfrm>
            <a:prstGeom prst="ellipse">
              <a:avLst/>
            </a:prstGeom>
            <a:noFill/>
            <a:ln w="63500">
              <a:noFill/>
            </a:ln>
            <a:effectLst>
              <a:outerShdw blurRad="1397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344617" y="1106305"/>
            <a:ext cx="1468876" cy="3058964"/>
            <a:chOff x="4344617" y="1149485"/>
            <a:chExt cx="1468876" cy="3058964"/>
          </a:xfrm>
        </p:grpSpPr>
        <p:grpSp>
          <p:nvGrpSpPr>
            <p:cNvPr id="3" name="组合 2"/>
            <p:cNvGrpSpPr/>
            <p:nvPr/>
          </p:nvGrpSpPr>
          <p:grpSpPr>
            <a:xfrm>
              <a:off x="4344617" y="1149485"/>
              <a:ext cx="1468876" cy="1468876"/>
              <a:chOff x="4344617" y="1149485"/>
              <a:chExt cx="1468876" cy="1468876"/>
            </a:xfrm>
          </p:grpSpPr>
          <p:sp>
            <p:nvSpPr>
              <p:cNvPr id="226" name="椭圆 225"/>
              <p:cNvSpPr/>
              <p:nvPr/>
            </p:nvSpPr>
            <p:spPr>
              <a:xfrm>
                <a:off x="4344617" y="1149485"/>
                <a:ext cx="1468876" cy="1468876"/>
              </a:xfrm>
              <a:prstGeom prst="ellipse">
                <a:avLst/>
              </a:prstGeom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2700000" scaled="1"/>
              </a:gradFill>
              <a:ln w="6350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397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2" name="文本框 231"/>
              <p:cNvSpPr txBox="1"/>
              <p:nvPr/>
            </p:nvSpPr>
            <p:spPr>
              <a:xfrm>
                <a:off x="4644717" y="1417624"/>
                <a:ext cx="87716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9050">
                  <a:extrusionClr>
                    <a:schemeClr val="bg1"/>
                  </a:extrusionClr>
                  <a:contourClr>
                    <a:schemeClr val="bg1"/>
                  </a:contourClr>
                </a:sp3d>
              </a:bodyPr>
              <a:lstStyle/>
              <a:p>
                <a:pPr algn="ctr"/>
                <a:r>
                  <a:rPr lang="zh-CN" altLang="en-US" sz="5400" b="1" dirty="0" smtClean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月</a:t>
                </a:r>
                <a:endParaRPr lang="zh-CN" altLang="en-US" sz="54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44" name="椭圆 43"/>
            <p:cNvSpPr/>
            <p:nvPr/>
          </p:nvSpPr>
          <p:spPr>
            <a:xfrm>
              <a:off x="4344617" y="2739573"/>
              <a:ext cx="1468876" cy="1468876"/>
            </a:xfrm>
            <a:prstGeom prst="ellipse">
              <a:avLst/>
            </a:prstGeom>
            <a:noFill/>
            <a:ln w="63500">
              <a:noFill/>
            </a:ln>
            <a:effectLst>
              <a:outerShdw blurRad="1397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378509" y="1106305"/>
            <a:ext cx="1468876" cy="3058964"/>
            <a:chOff x="6378509" y="1149485"/>
            <a:chExt cx="1468876" cy="3058964"/>
          </a:xfrm>
        </p:grpSpPr>
        <p:grpSp>
          <p:nvGrpSpPr>
            <p:cNvPr id="4" name="组合 3"/>
            <p:cNvGrpSpPr/>
            <p:nvPr/>
          </p:nvGrpSpPr>
          <p:grpSpPr>
            <a:xfrm>
              <a:off x="6378509" y="1149485"/>
              <a:ext cx="1468876" cy="1468876"/>
              <a:chOff x="6378509" y="1149485"/>
              <a:chExt cx="1468876" cy="1468876"/>
            </a:xfrm>
          </p:grpSpPr>
          <p:sp>
            <p:nvSpPr>
              <p:cNvPr id="227" name="椭圆 226"/>
              <p:cNvSpPr/>
              <p:nvPr/>
            </p:nvSpPr>
            <p:spPr>
              <a:xfrm>
                <a:off x="6378509" y="1149485"/>
                <a:ext cx="1468876" cy="1468876"/>
              </a:xfrm>
              <a:prstGeom prst="ellipse">
                <a:avLst/>
              </a:prstGeom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2700000" scaled="1"/>
              </a:gradFill>
              <a:ln w="6350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397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3" name="文本框 232"/>
              <p:cNvSpPr txBox="1"/>
              <p:nvPr/>
            </p:nvSpPr>
            <p:spPr>
              <a:xfrm>
                <a:off x="6674366" y="1417624"/>
                <a:ext cx="87716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9050">
                  <a:extrusionClr>
                    <a:schemeClr val="bg1"/>
                  </a:extrusionClr>
                  <a:contourClr>
                    <a:schemeClr val="bg1"/>
                  </a:contourClr>
                </a:sp3d>
              </a:bodyPr>
              <a:lstStyle/>
              <a:p>
                <a:pPr algn="ctr"/>
                <a:r>
                  <a:rPr lang="zh-CN" altLang="en-US" sz="5400" b="1" dirty="0" smtClean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汇</a:t>
                </a:r>
                <a:endParaRPr lang="zh-CN" altLang="en-US" sz="54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47" name="椭圆 46"/>
            <p:cNvSpPr/>
            <p:nvPr/>
          </p:nvSpPr>
          <p:spPr>
            <a:xfrm>
              <a:off x="6378509" y="2739573"/>
              <a:ext cx="1468876" cy="1468876"/>
            </a:xfrm>
            <a:prstGeom prst="ellipse">
              <a:avLst/>
            </a:prstGeom>
            <a:noFill/>
            <a:ln w="63500">
              <a:noFill/>
            </a:ln>
            <a:effectLst>
              <a:outerShdw blurRad="1397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12400" y="1106305"/>
            <a:ext cx="1468876" cy="3058964"/>
            <a:chOff x="8412400" y="1149485"/>
            <a:chExt cx="1468876" cy="3058964"/>
          </a:xfrm>
        </p:grpSpPr>
        <p:grpSp>
          <p:nvGrpSpPr>
            <p:cNvPr id="5" name="组合 4"/>
            <p:cNvGrpSpPr/>
            <p:nvPr/>
          </p:nvGrpSpPr>
          <p:grpSpPr>
            <a:xfrm>
              <a:off x="8412400" y="1149485"/>
              <a:ext cx="1468876" cy="1468876"/>
              <a:chOff x="8412400" y="1149485"/>
              <a:chExt cx="1468876" cy="1468876"/>
            </a:xfrm>
          </p:grpSpPr>
          <p:sp>
            <p:nvSpPr>
              <p:cNvPr id="228" name="椭圆 227"/>
              <p:cNvSpPr/>
              <p:nvPr/>
            </p:nvSpPr>
            <p:spPr>
              <a:xfrm>
                <a:off x="8412400" y="1149485"/>
                <a:ext cx="1468876" cy="1468876"/>
              </a:xfrm>
              <a:prstGeom prst="ellipse">
                <a:avLst/>
              </a:prstGeom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2700000" scaled="1"/>
              </a:gradFill>
              <a:ln w="6350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397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4" name="文本框 233"/>
              <p:cNvSpPr txBox="1"/>
              <p:nvPr/>
            </p:nvSpPr>
            <p:spPr>
              <a:xfrm>
                <a:off x="8708257" y="1417624"/>
                <a:ext cx="87716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9050">
                  <a:extrusionClr>
                    <a:schemeClr val="bg1"/>
                  </a:extrusionClr>
                  <a:contourClr>
                    <a:schemeClr val="bg1"/>
                  </a:contourClr>
                </a:sp3d>
              </a:bodyPr>
              <a:lstStyle/>
              <a:p>
                <a:pPr algn="ctr"/>
                <a:r>
                  <a:rPr lang="zh-CN" altLang="en-US" sz="5400" b="1" dirty="0" smtClean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报</a:t>
                </a:r>
                <a:endParaRPr lang="zh-CN" altLang="en-US" sz="54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50" name="椭圆 49"/>
            <p:cNvSpPr/>
            <p:nvPr/>
          </p:nvSpPr>
          <p:spPr>
            <a:xfrm>
              <a:off x="8412400" y="2739573"/>
              <a:ext cx="1468876" cy="1468876"/>
            </a:xfrm>
            <a:prstGeom prst="ellipse">
              <a:avLst/>
            </a:prstGeom>
            <a:noFill/>
            <a:ln w="63500">
              <a:noFill/>
            </a:ln>
            <a:effectLst>
              <a:outerShdw blurRad="1397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419600" y="4365625"/>
            <a:ext cx="339344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1200"/>
              </a:spcAft>
            </a:pPr>
            <a:r>
              <a:rPr lang="zh-CN" altLang="en-US" sz="2800" b="1" dirty="0" smtClean="0"/>
              <a:t>陈俊儒</a:t>
            </a:r>
            <a:endParaRPr lang="en-US" altLang="zh-CN" sz="2800" b="1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1025" y="1085850"/>
            <a:ext cx="11258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分析各种修改参数后的变化</a:t>
            </a:r>
            <a:r>
              <a:rPr lang="en-US" altLang="zh-CN" dirty="0" smtClean="0"/>
              <a:t>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运行时间：</a:t>
            </a:r>
            <a:r>
              <a:rPr lang="en-US" altLang="zh-CN" dirty="0" smtClean="0"/>
              <a:t>15s</a:t>
            </a:r>
          </a:p>
          <a:p>
            <a:r>
              <a:rPr lang="en-US" altLang="zh-CN" dirty="0" smtClean="0"/>
              <a:t>12.</a:t>
            </a:r>
            <a:r>
              <a:rPr lang="zh-CN" altLang="en-US" dirty="0" smtClean="0"/>
              <a:t>最大最小拥塞窗口数：</a:t>
            </a:r>
            <a:r>
              <a:rPr lang="en-US" altLang="zh-CN" dirty="0" smtClean="0"/>
              <a:t>MAX_CWND = 5000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MIN_CWND = 4</a:t>
            </a:r>
          </a:p>
          <a:p>
            <a:r>
              <a:rPr lang="en-US" altLang="zh-CN" dirty="0" smtClean="0"/>
              <a:t>13.</a:t>
            </a:r>
            <a:r>
              <a:rPr lang="zh-CN" altLang="en-US" dirty="0" smtClean="0"/>
              <a:t>最大最小速率：</a:t>
            </a:r>
            <a:r>
              <a:rPr lang="en-US" altLang="zh-CN" dirty="0" smtClean="0"/>
              <a:t>MAX_RATE = 1000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MIN_RATE = 40</a:t>
            </a:r>
          </a:p>
          <a:p>
            <a:r>
              <a:rPr lang="en-US" altLang="zh-CN" dirty="0" smtClean="0"/>
              <a:t>14. REWARD_SCALE = 0.001</a:t>
            </a:r>
          </a:p>
          <a:p>
            <a:r>
              <a:rPr lang="en-US" altLang="zh-CN" dirty="0" smtClean="0"/>
              <a:t>15.</a:t>
            </a:r>
            <a:r>
              <a:rPr lang="zh-CN" altLang="en-US" dirty="0" smtClean="0"/>
              <a:t>延迟惩罚：</a:t>
            </a:r>
            <a:r>
              <a:rPr lang="en-US" altLang="zh-CN" dirty="0" smtClean="0"/>
              <a:t>LATENCY_PENALTY = 1.0</a:t>
            </a:r>
          </a:p>
          <a:p>
            <a:r>
              <a:rPr lang="en-US" altLang="zh-CN" dirty="0" smtClean="0"/>
              <a:t>16.</a:t>
            </a:r>
            <a:r>
              <a:rPr lang="zh-CN" altLang="en-US" dirty="0" smtClean="0"/>
              <a:t>丢包惩罚：</a:t>
            </a:r>
            <a:r>
              <a:rPr lang="en-US" altLang="zh-CN" dirty="0" smtClean="0"/>
              <a:t>LOSS_PENALTY = 1.0</a:t>
            </a:r>
          </a:p>
          <a:p>
            <a:r>
              <a:rPr lang="en-US" altLang="zh-CN" dirty="0" smtClean="0"/>
              <a:t>17.</a:t>
            </a:r>
            <a:r>
              <a:rPr lang="zh-CN" altLang="en-US" dirty="0" smtClean="0"/>
              <a:t>最大最小队列数：</a:t>
            </a:r>
            <a:r>
              <a:rPr lang="en-US" altLang="zh-CN" dirty="0" smtClean="0"/>
              <a:t>55</a:t>
            </a:r>
          </a:p>
          <a:p>
            <a:r>
              <a:rPr lang="en-US" altLang="zh-CN" dirty="0" smtClean="0"/>
              <a:t>18.Log</a:t>
            </a:r>
            <a:r>
              <a:rPr lang="zh-CN" altLang="en-US" dirty="0" smtClean="0"/>
              <a:t>文件最大行数：</a:t>
            </a:r>
            <a:r>
              <a:rPr lang="en-US" altLang="zh-CN" dirty="0" smtClean="0"/>
              <a:t>4000</a:t>
            </a:r>
            <a:endParaRPr lang="zh-CN" altLang="en-US" dirty="0"/>
          </a:p>
        </p:txBody>
      </p:sp>
      <p:sp>
        <p:nvSpPr>
          <p:cNvPr id="4" name="文本框 1"/>
          <p:cNvSpPr txBox="1"/>
          <p:nvPr/>
        </p:nvSpPr>
        <p:spPr>
          <a:xfrm>
            <a:off x="391497" y="329350"/>
            <a:ext cx="1108760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defTabSz="964565">
              <a:defRPr sz="3600" b="1"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</a:lstStyle>
          <a:p>
            <a:r>
              <a:rPr lang="en-US" altLang="zh-CN" dirty="0" smtClean="0"/>
              <a:t>solution1——Reno</a:t>
            </a:r>
            <a:endParaRPr lang="zh-CN" altLang="en-US" dirty="0" smtClean="0"/>
          </a:p>
        </p:txBody>
      </p:sp>
      <p:pic>
        <p:nvPicPr>
          <p:cNvPr id="33794" name="Picture 2" descr="C:\Users\Administrator\Desktop\Meet-Deadline-Requirements-Challenge-master\output\emulator-analysi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2001" y="4338000"/>
            <a:ext cx="4199999" cy="2520000"/>
          </a:xfrm>
          <a:prstGeom prst="rect">
            <a:avLst/>
          </a:prstGeom>
          <a:noFill/>
        </p:spPr>
      </p:pic>
      <p:pic>
        <p:nvPicPr>
          <p:cNvPr id="33795" name="Picture 3" descr="C:\Users\Administrator\Desktop\Meet-Deadline-Requirements-Challenge-master\output\rate_chang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2000" y="0"/>
            <a:ext cx="4200000" cy="2520000"/>
          </a:xfrm>
          <a:prstGeom prst="rect">
            <a:avLst/>
          </a:prstGeom>
          <a:noFill/>
        </p:spPr>
      </p:pic>
      <p:pic>
        <p:nvPicPr>
          <p:cNvPr id="33796" name="Picture 4" descr="C:\Users\Administrator\AppData\Roaming\Tencent\Users\1295655672\QQ\WinTemp\RichOle\{MI_QGT}MNU[O3{GOBHXK1Z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2505075" cy="3448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"/>
          <p:cNvSpPr txBox="1"/>
          <p:nvPr/>
        </p:nvSpPr>
        <p:spPr>
          <a:xfrm>
            <a:off x="391497" y="329350"/>
            <a:ext cx="1108760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defTabSz="964565">
              <a:defRPr sz="3600" b="1"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</a:lstStyle>
          <a:p>
            <a:r>
              <a:rPr lang="en-US" altLang="zh-CN" dirty="0" smtClean="0"/>
              <a:t>solution2——</a:t>
            </a:r>
            <a:r>
              <a:rPr lang="en-US" altLang="zh-CN" dirty="0" err="1" smtClean="0"/>
              <a:t>rl_tensorflow</a:t>
            </a:r>
            <a:endParaRPr lang="zh-CN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52450" y="1095375"/>
            <a:ext cx="112585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分析各种修改参数后的变化</a:t>
            </a:r>
            <a:r>
              <a:rPr lang="en-US" altLang="zh-CN" dirty="0" smtClean="0"/>
              <a:t>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运行时间：</a:t>
            </a:r>
            <a:r>
              <a:rPr lang="en-US" altLang="zh-CN" dirty="0" smtClean="0"/>
              <a:t>15s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最大段数：</a:t>
            </a:r>
            <a:r>
              <a:rPr lang="en-US" altLang="zh-CN" dirty="0" smtClean="0"/>
              <a:t> MAX_EPISODE = 3000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片段奖励阈值：</a:t>
            </a:r>
            <a:r>
              <a:rPr lang="en-US" altLang="zh-CN" dirty="0" smtClean="0"/>
              <a:t>DISPLAY_REWARD_THRESHOLD = 200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一个片段上最大时间步长：</a:t>
            </a:r>
            <a:r>
              <a:rPr lang="en-US" altLang="zh-CN" dirty="0" smtClean="0"/>
              <a:t> MAX_EP_STEPS = 1000</a:t>
            </a:r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渲染是否花费时间：</a:t>
            </a:r>
            <a:r>
              <a:rPr lang="en-US" altLang="zh-CN" dirty="0" smtClean="0"/>
              <a:t>RENDER = False</a:t>
            </a:r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折扣系数：</a:t>
            </a:r>
            <a:r>
              <a:rPr lang="en-US" altLang="zh-CN" dirty="0" smtClean="0"/>
              <a:t>gamma=0.9</a:t>
            </a:r>
          </a:p>
          <a:p>
            <a:r>
              <a:rPr lang="en-US" altLang="zh-CN" dirty="0" smtClean="0"/>
              <a:t>7.Actor</a:t>
            </a:r>
            <a:r>
              <a:rPr lang="zh-CN" altLang="en-US" dirty="0" smtClean="0"/>
              <a:t>学习速率：</a:t>
            </a:r>
            <a:r>
              <a:rPr lang="en-US" altLang="zh-CN" dirty="0" smtClean="0"/>
              <a:t> LR_A = 0.001</a:t>
            </a:r>
          </a:p>
          <a:p>
            <a:r>
              <a:rPr lang="en-US" altLang="zh-CN" dirty="0" smtClean="0"/>
              <a:t>8.Critic</a:t>
            </a:r>
            <a:r>
              <a:rPr lang="zh-CN" altLang="en-US" dirty="0" smtClean="0"/>
              <a:t>学习速率：</a:t>
            </a:r>
            <a:r>
              <a:rPr lang="en-US" altLang="zh-CN" dirty="0" smtClean="0"/>
              <a:t> LR_C = 0.01</a:t>
            </a:r>
          </a:p>
          <a:p>
            <a:r>
              <a:rPr lang="en-US" altLang="zh-CN" dirty="0" smtClean="0"/>
              <a:t>9.</a:t>
            </a:r>
            <a:r>
              <a:rPr lang="zh-CN" altLang="en-US" dirty="0" smtClean="0"/>
              <a:t>初始发送速率：</a:t>
            </a:r>
            <a:r>
              <a:rPr lang="en-US" altLang="zh-CN" dirty="0" err="1" smtClean="0"/>
              <a:t>send_rate</a:t>
            </a:r>
            <a:r>
              <a:rPr lang="en-US" altLang="zh-CN" dirty="0" smtClean="0"/>
              <a:t> = 40.0</a:t>
            </a:r>
          </a:p>
          <a:p>
            <a:r>
              <a:rPr lang="en-US" altLang="zh-CN" dirty="0" smtClean="0"/>
              <a:t>10.</a:t>
            </a:r>
            <a:r>
              <a:rPr lang="zh-CN" altLang="en-US" dirty="0" smtClean="0"/>
              <a:t>初始拥塞窗口数：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cwnd</a:t>
            </a:r>
            <a:r>
              <a:rPr lang="en-US" altLang="zh-CN" dirty="0" smtClean="0"/>
              <a:t> = 5000</a:t>
            </a:r>
          </a:p>
          <a:p>
            <a:r>
              <a:rPr lang="en-US" altLang="zh-CN" dirty="0" smtClean="0"/>
              <a:t>11.a=0</a:t>
            </a:r>
            <a:r>
              <a:rPr lang="zh-CN" altLang="en-US" dirty="0" smtClean="0"/>
              <a:t>时</a:t>
            </a:r>
            <a:r>
              <a:rPr lang="en-US" altLang="zh-CN" dirty="0" smtClean="0"/>
              <a:t>send_rate+10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a=1</a:t>
            </a:r>
            <a:r>
              <a:rPr lang="zh-CN" altLang="en-US" dirty="0" smtClean="0"/>
              <a:t>时不变，</a:t>
            </a:r>
            <a:r>
              <a:rPr lang="en-US" altLang="zh-CN" dirty="0" smtClean="0"/>
              <a:t>a=2</a:t>
            </a:r>
            <a:r>
              <a:rPr lang="zh-CN" altLang="en-US" dirty="0" smtClean="0"/>
              <a:t>时</a:t>
            </a:r>
            <a:r>
              <a:rPr lang="en-US" altLang="zh-CN" dirty="0" smtClean="0"/>
              <a:t>send_rate-10</a:t>
            </a:r>
          </a:p>
          <a:p>
            <a:r>
              <a:rPr lang="en-US" altLang="zh-CN" dirty="0" smtClean="0"/>
              <a:t>12.</a:t>
            </a:r>
            <a:r>
              <a:rPr lang="zh-CN" altLang="en-US" dirty="0" smtClean="0"/>
              <a:t>最大最小拥塞窗口数：</a:t>
            </a:r>
            <a:r>
              <a:rPr lang="en-US" altLang="zh-CN" dirty="0" smtClean="0"/>
              <a:t>MAX_CWND = 5000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MIN_CWND = 4</a:t>
            </a:r>
          </a:p>
          <a:p>
            <a:r>
              <a:rPr lang="en-US" altLang="zh-CN" dirty="0" smtClean="0"/>
              <a:t>13.</a:t>
            </a:r>
            <a:r>
              <a:rPr lang="zh-CN" altLang="en-US" dirty="0" smtClean="0"/>
              <a:t>最大最小速率：</a:t>
            </a:r>
            <a:r>
              <a:rPr lang="en-US" altLang="zh-CN" dirty="0" smtClean="0"/>
              <a:t>MAX_RATE = 1000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MIN_RATE = 40</a:t>
            </a:r>
          </a:p>
          <a:p>
            <a:r>
              <a:rPr lang="en-US" altLang="zh-CN" dirty="0" smtClean="0"/>
              <a:t>14. REWARD_SCALE = 0.001</a:t>
            </a:r>
          </a:p>
          <a:p>
            <a:r>
              <a:rPr lang="en-US" altLang="zh-CN" dirty="0" smtClean="0"/>
              <a:t>15.</a:t>
            </a:r>
            <a:r>
              <a:rPr lang="zh-CN" altLang="en-US" dirty="0" smtClean="0"/>
              <a:t>延迟惩罚：</a:t>
            </a:r>
            <a:r>
              <a:rPr lang="en-US" altLang="zh-CN" dirty="0" smtClean="0"/>
              <a:t>LATENCY_PENALTY = 1.0</a:t>
            </a:r>
          </a:p>
          <a:p>
            <a:r>
              <a:rPr lang="en-US" altLang="zh-CN" dirty="0" smtClean="0"/>
              <a:t>16.</a:t>
            </a:r>
            <a:r>
              <a:rPr lang="zh-CN" altLang="en-US" dirty="0" smtClean="0"/>
              <a:t>丢包惩罚：</a:t>
            </a:r>
            <a:r>
              <a:rPr lang="en-US" altLang="zh-CN" dirty="0" smtClean="0"/>
              <a:t>LOSS_PENALTY = 1.0</a:t>
            </a:r>
          </a:p>
          <a:p>
            <a:r>
              <a:rPr lang="en-US" altLang="zh-CN" dirty="0" smtClean="0"/>
              <a:t>17.</a:t>
            </a:r>
            <a:r>
              <a:rPr lang="zh-CN" altLang="en-US" dirty="0" smtClean="0"/>
              <a:t>最大最小队列数：</a:t>
            </a:r>
            <a:r>
              <a:rPr lang="en-US" altLang="zh-CN" dirty="0" smtClean="0"/>
              <a:t>55</a:t>
            </a:r>
          </a:p>
          <a:p>
            <a:r>
              <a:rPr lang="en-US" altLang="zh-CN" dirty="0" smtClean="0"/>
              <a:t>18.Log</a:t>
            </a:r>
            <a:r>
              <a:rPr lang="zh-CN" altLang="en-US" dirty="0" smtClean="0"/>
              <a:t>文件最大行数：</a:t>
            </a:r>
            <a:r>
              <a:rPr lang="en-US" altLang="zh-CN" dirty="0" smtClean="0"/>
              <a:t>4000</a:t>
            </a:r>
            <a:endParaRPr lang="zh-CN" altLang="en-US" dirty="0"/>
          </a:p>
        </p:txBody>
      </p:sp>
      <p:sp>
        <p:nvSpPr>
          <p:cNvPr id="6" name="双大括号 5"/>
          <p:cNvSpPr/>
          <p:nvPr/>
        </p:nvSpPr>
        <p:spPr>
          <a:xfrm>
            <a:off x="228600" y="2009775"/>
            <a:ext cx="7067550" cy="26670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15200" y="3181350"/>
            <a:ext cx="243840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277100" y="1666875"/>
            <a:ext cx="243840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run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534275" y="5210176"/>
            <a:ext cx="3962400" cy="923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/>
              <a:t>C:\ProgramData\Anaconda2\envs\python3\Lib\site-packages\simple_emulator\config\constant</a:t>
            </a:r>
            <a:endParaRPr lang="zh-CN" altLang="en-US" sz="1200" b="1" dirty="0"/>
          </a:p>
        </p:txBody>
      </p:sp>
      <p:sp>
        <p:nvSpPr>
          <p:cNvPr id="12" name="双大括号 11"/>
          <p:cNvSpPr/>
          <p:nvPr/>
        </p:nvSpPr>
        <p:spPr>
          <a:xfrm>
            <a:off x="295274" y="4800600"/>
            <a:ext cx="7210425" cy="180975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C:\Users\Administrator\Desktop\Meet-Deadline-Requirements-Challenge-master\output\rate_chang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2000" y="0"/>
            <a:ext cx="4200000" cy="2520000"/>
          </a:xfrm>
          <a:prstGeom prst="rect">
            <a:avLst/>
          </a:prstGeom>
          <a:noFill/>
        </p:spPr>
      </p:pic>
      <p:pic>
        <p:nvPicPr>
          <p:cNvPr id="1030" name="Picture 6" descr="C:\Users\Administrator\AppData\Roaming\Tencent\Users\1295655672\QQ\WinTemp\RichOle\T9[O4UR9%{2H]1%8KV(X9I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724150" cy="3524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"/>
          <p:cNvSpPr txBox="1"/>
          <p:nvPr/>
        </p:nvSpPr>
        <p:spPr>
          <a:xfrm>
            <a:off x="391497" y="329350"/>
            <a:ext cx="1108760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defTabSz="964565">
              <a:defRPr sz="3600" b="1"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</a:lstStyle>
          <a:p>
            <a:r>
              <a:rPr lang="en-US" altLang="zh-CN" dirty="0" smtClean="0"/>
              <a:t>solution2——</a:t>
            </a:r>
            <a:r>
              <a:rPr lang="en-US" altLang="zh-CN" dirty="0" err="1" smtClean="0"/>
              <a:t>rl_tensorflow</a:t>
            </a:r>
            <a:endParaRPr lang="zh-CN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52450" y="1095375"/>
            <a:ext cx="112585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分析各种修改参数后的变化</a:t>
            </a:r>
            <a:r>
              <a:rPr lang="en-US" altLang="zh-CN" dirty="0" smtClean="0"/>
              <a:t>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运行时间：</a:t>
            </a:r>
            <a:r>
              <a:rPr lang="en-US" altLang="zh-CN" dirty="0" smtClean="0"/>
              <a:t>15s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最大段数：</a:t>
            </a:r>
            <a:r>
              <a:rPr lang="en-US" altLang="zh-CN" dirty="0" smtClean="0"/>
              <a:t> MAX_EPISODE = 3000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片段奖励阈值：</a:t>
            </a:r>
            <a:r>
              <a:rPr lang="en-US" altLang="zh-CN" dirty="0" smtClean="0"/>
              <a:t>DISPLAY_REWARD_THRESHOLD = 200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一个片段上最大时间步长：</a:t>
            </a:r>
            <a:r>
              <a:rPr lang="en-US" altLang="zh-CN" dirty="0" smtClean="0"/>
              <a:t> MAX_EP_STEPS = 1000</a:t>
            </a:r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渲染是否花费时间：</a:t>
            </a:r>
            <a:r>
              <a:rPr lang="en-US" altLang="zh-CN" dirty="0" smtClean="0"/>
              <a:t>RENDER = False</a:t>
            </a:r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折扣系数：</a:t>
            </a:r>
            <a:r>
              <a:rPr lang="en-US" altLang="zh-CN" dirty="0" smtClean="0"/>
              <a:t>gamma=0.9</a:t>
            </a:r>
          </a:p>
          <a:p>
            <a:r>
              <a:rPr lang="en-US" altLang="zh-CN" dirty="0" smtClean="0"/>
              <a:t>7.Actor</a:t>
            </a:r>
            <a:r>
              <a:rPr lang="zh-CN" altLang="en-US" dirty="0" smtClean="0"/>
              <a:t>学习速率：</a:t>
            </a:r>
            <a:r>
              <a:rPr lang="en-US" altLang="zh-CN" dirty="0" smtClean="0"/>
              <a:t> LR_A = 0.001</a:t>
            </a:r>
          </a:p>
          <a:p>
            <a:r>
              <a:rPr lang="en-US" altLang="zh-CN" dirty="0" smtClean="0"/>
              <a:t>8.Critic</a:t>
            </a:r>
            <a:r>
              <a:rPr lang="zh-CN" altLang="en-US" dirty="0" smtClean="0"/>
              <a:t>学习速率：</a:t>
            </a:r>
            <a:r>
              <a:rPr lang="en-US" altLang="zh-CN" dirty="0" smtClean="0"/>
              <a:t> LR_C = 0.01</a:t>
            </a:r>
          </a:p>
          <a:p>
            <a:r>
              <a:rPr lang="en-US" altLang="zh-CN" dirty="0" smtClean="0"/>
              <a:t>9.</a:t>
            </a:r>
            <a:r>
              <a:rPr lang="zh-CN" altLang="en-US" dirty="0" smtClean="0"/>
              <a:t>初始发送速率：</a:t>
            </a:r>
            <a:r>
              <a:rPr lang="en-US" altLang="zh-CN" dirty="0" err="1" smtClean="0"/>
              <a:t>send_rate</a:t>
            </a:r>
            <a:r>
              <a:rPr lang="en-US" altLang="zh-CN" dirty="0" smtClean="0"/>
              <a:t> = 40.0</a:t>
            </a:r>
          </a:p>
          <a:p>
            <a:r>
              <a:rPr lang="en-US" altLang="zh-CN" dirty="0" smtClean="0"/>
              <a:t>10.</a:t>
            </a:r>
            <a:r>
              <a:rPr lang="zh-CN" altLang="en-US" dirty="0" smtClean="0"/>
              <a:t>初始拥塞窗口数：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cwnd</a:t>
            </a:r>
            <a:r>
              <a:rPr lang="en-US" altLang="zh-CN" dirty="0" smtClean="0"/>
              <a:t> = 5000</a:t>
            </a:r>
          </a:p>
          <a:p>
            <a:r>
              <a:rPr lang="en-US" altLang="zh-CN" dirty="0" smtClean="0"/>
              <a:t>11.a=0</a:t>
            </a:r>
            <a:r>
              <a:rPr lang="zh-CN" altLang="en-US" dirty="0" smtClean="0"/>
              <a:t>时</a:t>
            </a:r>
            <a:r>
              <a:rPr lang="en-US" altLang="zh-CN" dirty="0" smtClean="0"/>
              <a:t>send_rate+</a:t>
            </a:r>
            <a:r>
              <a:rPr lang="en-US" altLang="zh-CN" dirty="0" smtClean="0">
                <a:solidFill>
                  <a:srgbClr val="FF0000"/>
                </a:solidFill>
              </a:rPr>
              <a:t>20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a=1</a:t>
            </a:r>
            <a:r>
              <a:rPr lang="zh-CN" altLang="en-US" dirty="0" smtClean="0"/>
              <a:t>时不变，</a:t>
            </a:r>
            <a:r>
              <a:rPr lang="en-US" altLang="zh-CN" dirty="0" smtClean="0"/>
              <a:t>a=2</a:t>
            </a:r>
            <a:r>
              <a:rPr lang="zh-CN" altLang="en-US" dirty="0" smtClean="0"/>
              <a:t>时</a:t>
            </a:r>
            <a:r>
              <a:rPr lang="en-US" altLang="zh-CN" dirty="0" smtClean="0"/>
              <a:t>send_rate-10</a:t>
            </a:r>
          </a:p>
          <a:p>
            <a:r>
              <a:rPr lang="en-US" altLang="zh-CN" dirty="0" smtClean="0"/>
              <a:t>12.</a:t>
            </a:r>
            <a:r>
              <a:rPr lang="zh-CN" altLang="en-US" dirty="0" smtClean="0"/>
              <a:t>最大最小拥塞窗口数：</a:t>
            </a:r>
            <a:r>
              <a:rPr lang="en-US" altLang="zh-CN" dirty="0" smtClean="0"/>
              <a:t>MAX_CWND = 5000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MIN_CWND = 4</a:t>
            </a:r>
          </a:p>
          <a:p>
            <a:r>
              <a:rPr lang="en-US" altLang="zh-CN" dirty="0" smtClean="0"/>
              <a:t>13.</a:t>
            </a:r>
            <a:r>
              <a:rPr lang="zh-CN" altLang="en-US" dirty="0" smtClean="0"/>
              <a:t>最大最小速率：</a:t>
            </a:r>
            <a:r>
              <a:rPr lang="en-US" altLang="zh-CN" dirty="0" smtClean="0"/>
              <a:t>MAX_RATE = 1000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MIN_RATE = 40</a:t>
            </a:r>
          </a:p>
          <a:p>
            <a:r>
              <a:rPr lang="en-US" altLang="zh-CN" dirty="0" smtClean="0"/>
              <a:t>14. REWARD_SCALE = 0.001</a:t>
            </a:r>
          </a:p>
          <a:p>
            <a:r>
              <a:rPr lang="en-US" altLang="zh-CN" dirty="0" smtClean="0"/>
              <a:t>15.</a:t>
            </a:r>
            <a:r>
              <a:rPr lang="zh-CN" altLang="en-US" dirty="0" smtClean="0"/>
              <a:t>延迟惩罚：</a:t>
            </a:r>
            <a:r>
              <a:rPr lang="en-US" altLang="zh-CN" dirty="0" smtClean="0"/>
              <a:t>LATENCY_PENALTY = 1.0</a:t>
            </a:r>
          </a:p>
          <a:p>
            <a:r>
              <a:rPr lang="en-US" altLang="zh-CN" dirty="0" smtClean="0"/>
              <a:t>16.</a:t>
            </a:r>
            <a:r>
              <a:rPr lang="zh-CN" altLang="en-US" dirty="0" smtClean="0"/>
              <a:t>丢包惩罚：</a:t>
            </a:r>
            <a:r>
              <a:rPr lang="en-US" altLang="zh-CN" dirty="0" smtClean="0"/>
              <a:t>LOSS_PENALTY = 1.0</a:t>
            </a:r>
          </a:p>
          <a:p>
            <a:r>
              <a:rPr lang="en-US" altLang="zh-CN" dirty="0" smtClean="0"/>
              <a:t>17.</a:t>
            </a:r>
            <a:r>
              <a:rPr lang="zh-CN" altLang="en-US" dirty="0" smtClean="0"/>
              <a:t>最大最小队列数：</a:t>
            </a:r>
            <a:r>
              <a:rPr lang="en-US" altLang="zh-CN" dirty="0" smtClean="0"/>
              <a:t>55</a:t>
            </a:r>
          </a:p>
          <a:p>
            <a:r>
              <a:rPr lang="en-US" altLang="zh-CN" dirty="0" smtClean="0"/>
              <a:t>18.Log</a:t>
            </a:r>
            <a:r>
              <a:rPr lang="zh-CN" altLang="en-US" dirty="0" smtClean="0"/>
              <a:t>文件最大行数：</a:t>
            </a:r>
            <a:r>
              <a:rPr lang="en-US" altLang="zh-CN" dirty="0" smtClean="0"/>
              <a:t>4000</a:t>
            </a:r>
            <a:endParaRPr lang="zh-CN" altLang="en-US" dirty="0"/>
          </a:p>
        </p:txBody>
      </p:sp>
      <p:sp>
        <p:nvSpPr>
          <p:cNvPr id="6" name="双大括号 5"/>
          <p:cNvSpPr/>
          <p:nvPr/>
        </p:nvSpPr>
        <p:spPr>
          <a:xfrm>
            <a:off x="228600" y="2009775"/>
            <a:ext cx="7067550" cy="26670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15200" y="3181350"/>
            <a:ext cx="243840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277100" y="1666875"/>
            <a:ext cx="243840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run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534275" y="5210176"/>
            <a:ext cx="3962400" cy="923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/>
              <a:t>C:\ProgramData\Anaconda2\envs\python3\Lib\site-packages\simple_emulator\config\constant</a:t>
            </a:r>
            <a:endParaRPr lang="zh-CN" altLang="en-US" sz="1200" b="1" dirty="0"/>
          </a:p>
        </p:txBody>
      </p:sp>
      <p:sp>
        <p:nvSpPr>
          <p:cNvPr id="12" name="双大括号 11"/>
          <p:cNvSpPr/>
          <p:nvPr/>
        </p:nvSpPr>
        <p:spPr>
          <a:xfrm>
            <a:off x="295274" y="4800600"/>
            <a:ext cx="7210425" cy="180975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C:\Users\Administrator\Desktop\Meet-Deadline-Requirements-Challenge-master\output\rate_chang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2000" y="0"/>
            <a:ext cx="4200000" cy="2520000"/>
          </a:xfrm>
          <a:prstGeom prst="rect">
            <a:avLst/>
          </a:prstGeom>
          <a:noFill/>
        </p:spPr>
      </p:pic>
      <p:pic>
        <p:nvPicPr>
          <p:cNvPr id="2051" name="Picture 3" descr="C:\Users\Administrator\Desktop\Meet-Deadline-Requirements-Challenge-master\output\OYW)70]OU17T($~ST14@9Y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762250" cy="3524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"/>
          <p:cNvSpPr txBox="1"/>
          <p:nvPr/>
        </p:nvSpPr>
        <p:spPr>
          <a:xfrm>
            <a:off x="391497" y="329350"/>
            <a:ext cx="1108760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defTabSz="964565">
              <a:defRPr sz="3600" b="1"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</a:lstStyle>
          <a:p>
            <a:r>
              <a:rPr lang="en-US" altLang="zh-CN" dirty="0" smtClean="0"/>
              <a:t>solution2——</a:t>
            </a:r>
            <a:r>
              <a:rPr lang="en-US" altLang="zh-CN" dirty="0" err="1" smtClean="0"/>
              <a:t>rl_tensorflow</a:t>
            </a:r>
            <a:endParaRPr lang="zh-CN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52450" y="1095375"/>
            <a:ext cx="112585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分析各种修改参数后的变化</a:t>
            </a:r>
            <a:r>
              <a:rPr lang="en-US" altLang="zh-CN" dirty="0" smtClean="0"/>
              <a:t>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运行时间：</a:t>
            </a:r>
            <a:r>
              <a:rPr lang="en-US" altLang="zh-CN" dirty="0" smtClean="0"/>
              <a:t>15s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最大段数：</a:t>
            </a:r>
            <a:r>
              <a:rPr lang="en-US" altLang="zh-CN" dirty="0" smtClean="0"/>
              <a:t> MAX_EPISODE = 3000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片段奖励阈值：</a:t>
            </a:r>
            <a:r>
              <a:rPr lang="en-US" altLang="zh-CN" dirty="0" smtClean="0"/>
              <a:t>DISPLAY_REWARD_THRESHOLD = 200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一个片段上最大时间步长：</a:t>
            </a:r>
            <a:r>
              <a:rPr lang="en-US" altLang="zh-CN" dirty="0" smtClean="0"/>
              <a:t> MAX_EP_STEPS = 1000</a:t>
            </a:r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渲染是否花费时间：</a:t>
            </a:r>
            <a:r>
              <a:rPr lang="en-US" altLang="zh-CN" dirty="0" smtClean="0"/>
              <a:t>RENDER = False</a:t>
            </a:r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折扣系数：</a:t>
            </a:r>
            <a:r>
              <a:rPr lang="en-US" altLang="zh-CN" dirty="0" smtClean="0"/>
              <a:t>gamma=0.9</a:t>
            </a:r>
          </a:p>
          <a:p>
            <a:r>
              <a:rPr lang="en-US" altLang="zh-CN" dirty="0" smtClean="0"/>
              <a:t>7.Actor</a:t>
            </a:r>
            <a:r>
              <a:rPr lang="zh-CN" altLang="en-US" dirty="0" smtClean="0"/>
              <a:t>学习速率：</a:t>
            </a:r>
            <a:r>
              <a:rPr lang="en-US" altLang="zh-CN" dirty="0" smtClean="0"/>
              <a:t> LR_A = 0.001</a:t>
            </a:r>
          </a:p>
          <a:p>
            <a:r>
              <a:rPr lang="en-US" altLang="zh-CN" dirty="0" smtClean="0"/>
              <a:t>8.Critic</a:t>
            </a:r>
            <a:r>
              <a:rPr lang="zh-CN" altLang="en-US" dirty="0" smtClean="0"/>
              <a:t>学习速率：</a:t>
            </a:r>
            <a:r>
              <a:rPr lang="en-US" altLang="zh-CN" dirty="0" smtClean="0"/>
              <a:t> LR_C = 0.01</a:t>
            </a:r>
          </a:p>
          <a:p>
            <a:r>
              <a:rPr lang="en-US" altLang="zh-CN" dirty="0" smtClean="0"/>
              <a:t>9.</a:t>
            </a:r>
            <a:r>
              <a:rPr lang="zh-CN" altLang="en-US" dirty="0" smtClean="0"/>
              <a:t>初始发送速率：</a:t>
            </a:r>
            <a:r>
              <a:rPr lang="en-US" altLang="zh-CN" dirty="0" err="1" smtClean="0"/>
              <a:t>send_rate</a:t>
            </a:r>
            <a:r>
              <a:rPr lang="en-US" altLang="zh-CN" dirty="0" smtClean="0"/>
              <a:t> = 40.0</a:t>
            </a:r>
          </a:p>
          <a:p>
            <a:r>
              <a:rPr lang="en-US" altLang="zh-CN" dirty="0" smtClean="0"/>
              <a:t>10.</a:t>
            </a:r>
            <a:r>
              <a:rPr lang="zh-CN" altLang="en-US" dirty="0" smtClean="0"/>
              <a:t>初始拥塞窗口数：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cwnd</a:t>
            </a:r>
            <a:r>
              <a:rPr lang="en-US" altLang="zh-CN" dirty="0" smtClean="0"/>
              <a:t> = 5000</a:t>
            </a:r>
          </a:p>
          <a:p>
            <a:r>
              <a:rPr lang="en-US" altLang="zh-CN" dirty="0" smtClean="0"/>
              <a:t>11.a=0</a:t>
            </a:r>
            <a:r>
              <a:rPr lang="zh-CN" altLang="en-US" dirty="0" smtClean="0"/>
              <a:t>时</a:t>
            </a:r>
            <a:r>
              <a:rPr lang="en-US" altLang="zh-CN" dirty="0" smtClean="0"/>
              <a:t>send_rate+</a:t>
            </a:r>
            <a:r>
              <a:rPr lang="en-US" altLang="zh-CN" dirty="0" smtClean="0">
                <a:solidFill>
                  <a:srgbClr val="FF0000"/>
                </a:solidFill>
              </a:rPr>
              <a:t>40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a=1</a:t>
            </a:r>
            <a:r>
              <a:rPr lang="zh-CN" altLang="en-US" dirty="0" smtClean="0"/>
              <a:t>时不变，</a:t>
            </a:r>
            <a:r>
              <a:rPr lang="en-US" altLang="zh-CN" dirty="0" smtClean="0"/>
              <a:t>a=2</a:t>
            </a:r>
            <a:r>
              <a:rPr lang="zh-CN" altLang="en-US" dirty="0" smtClean="0"/>
              <a:t>时</a:t>
            </a:r>
            <a:r>
              <a:rPr lang="en-US" altLang="zh-CN" dirty="0" smtClean="0"/>
              <a:t>send_rate-10</a:t>
            </a:r>
          </a:p>
          <a:p>
            <a:r>
              <a:rPr lang="en-US" altLang="zh-CN" dirty="0" smtClean="0"/>
              <a:t>12.</a:t>
            </a:r>
            <a:r>
              <a:rPr lang="zh-CN" altLang="en-US" dirty="0" smtClean="0"/>
              <a:t>最大最小拥塞窗口数：</a:t>
            </a:r>
            <a:r>
              <a:rPr lang="en-US" altLang="zh-CN" dirty="0" smtClean="0"/>
              <a:t>MAX_CWND = 5000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MIN_CWND = 4</a:t>
            </a:r>
          </a:p>
          <a:p>
            <a:r>
              <a:rPr lang="en-US" altLang="zh-CN" dirty="0" smtClean="0"/>
              <a:t>13.</a:t>
            </a:r>
            <a:r>
              <a:rPr lang="zh-CN" altLang="en-US" dirty="0" smtClean="0"/>
              <a:t>最大最小速率：</a:t>
            </a:r>
            <a:r>
              <a:rPr lang="en-US" altLang="zh-CN" dirty="0" smtClean="0"/>
              <a:t>MAX_RATE = 1000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MIN_RATE = 40</a:t>
            </a:r>
          </a:p>
          <a:p>
            <a:r>
              <a:rPr lang="en-US" altLang="zh-CN" dirty="0" smtClean="0"/>
              <a:t>14. REWARD_SCALE = 0.001</a:t>
            </a:r>
          </a:p>
          <a:p>
            <a:r>
              <a:rPr lang="en-US" altLang="zh-CN" dirty="0" smtClean="0"/>
              <a:t>15.</a:t>
            </a:r>
            <a:r>
              <a:rPr lang="zh-CN" altLang="en-US" dirty="0" smtClean="0"/>
              <a:t>延迟惩罚：</a:t>
            </a:r>
            <a:r>
              <a:rPr lang="en-US" altLang="zh-CN" dirty="0" smtClean="0"/>
              <a:t>LATENCY_PENALTY = 1.0</a:t>
            </a:r>
          </a:p>
          <a:p>
            <a:r>
              <a:rPr lang="en-US" altLang="zh-CN" dirty="0" smtClean="0"/>
              <a:t>16.</a:t>
            </a:r>
            <a:r>
              <a:rPr lang="zh-CN" altLang="en-US" dirty="0" smtClean="0"/>
              <a:t>丢包惩罚：</a:t>
            </a:r>
            <a:r>
              <a:rPr lang="en-US" altLang="zh-CN" dirty="0" smtClean="0"/>
              <a:t>LOSS_PENALTY = 1.0</a:t>
            </a:r>
          </a:p>
          <a:p>
            <a:r>
              <a:rPr lang="en-US" altLang="zh-CN" dirty="0" smtClean="0"/>
              <a:t>17.</a:t>
            </a:r>
            <a:r>
              <a:rPr lang="zh-CN" altLang="en-US" dirty="0" smtClean="0"/>
              <a:t>最大最小队列数：</a:t>
            </a:r>
            <a:r>
              <a:rPr lang="en-US" altLang="zh-CN" dirty="0" smtClean="0"/>
              <a:t>55</a:t>
            </a:r>
          </a:p>
          <a:p>
            <a:r>
              <a:rPr lang="en-US" altLang="zh-CN" dirty="0" smtClean="0"/>
              <a:t>18.Log</a:t>
            </a:r>
            <a:r>
              <a:rPr lang="zh-CN" altLang="en-US" dirty="0" smtClean="0"/>
              <a:t>文件最大行数：</a:t>
            </a:r>
            <a:r>
              <a:rPr lang="en-US" altLang="zh-CN" dirty="0" smtClean="0"/>
              <a:t>4000</a:t>
            </a:r>
            <a:endParaRPr lang="zh-CN" altLang="en-US" dirty="0"/>
          </a:p>
        </p:txBody>
      </p:sp>
      <p:sp>
        <p:nvSpPr>
          <p:cNvPr id="6" name="双大括号 5"/>
          <p:cNvSpPr/>
          <p:nvPr/>
        </p:nvSpPr>
        <p:spPr>
          <a:xfrm>
            <a:off x="228600" y="2009775"/>
            <a:ext cx="7067550" cy="26670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15200" y="3181350"/>
            <a:ext cx="243840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277100" y="1666875"/>
            <a:ext cx="243840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run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534275" y="5210176"/>
            <a:ext cx="3962400" cy="923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/>
              <a:t>C:\ProgramData\Anaconda2\envs\python3\Lib\site-packages\simple_emulator\config\constant</a:t>
            </a:r>
            <a:endParaRPr lang="zh-CN" altLang="en-US" sz="1200" b="1" dirty="0"/>
          </a:p>
        </p:txBody>
      </p:sp>
      <p:sp>
        <p:nvSpPr>
          <p:cNvPr id="12" name="双大括号 11"/>
          <p:cNvSpPr/>
          <p:nvPr/>
        </p:nvSpPr>
        <p:spPr>
          <a:xfrm>
            <a:off x="295274" y="4800600"/>
            <a:ext cx="7210425" cy="180975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3" name="Picture 1" descr="C:\Users\Administrator\Desktop\Meet-Deadline-Requirements-Challenge-master\output\rate_chang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2000" y="0"/>
            <a:ext cx="4200000" cy="2520000"/>
          </a:xfrm>
          <a:prstGeom prst="rect">
            <a:avLst/>
          </a:prstGeom>
          <a:noFill/>
        </p:spPr>
      </p:pic>
      <p:pic>
        <p:nvPicPr>
          <p:cNvPr id="3074" name="Picture 2" descr="C:\Users\Administrator\Desktop\Meet-Deadline-Requirements-Challenge-master\output\emulator-analysi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92000" y="4338000"/>
            <a:ext cx="4200000" cy="2520000"/>
          </a:xfrm>
          <a:prstGeom prst="rect">
            <a:avLst/>
          </a:prstGeom>
          <a:noFill/>
        </p:spPr>
      </p:pic>
      <p:pic>
        <p:nvPicPr>
          <p:cNvPr id="3075" name="Picture 3" descr="C:\Users\Administrator\AppData\Roaming\Tencent\Users\1295655672\QQ\WinTemp\RichOle\9IH%$][AF9BROC%0{D`%3$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2562225" cy="3524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"/>
          <p:cNvSpPr txBox="1"/>
          <p:nvPr/>
        </p:nvSpPr>
        <p:spPr>
          <a:xfrm>
            <a:off x="391497" y="329350"/>
            <a:ext cx="1108760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defTabSz="964565">
              <a:defRPr sz="3600" b="1"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</a:lstStyle>
          <a:p>
            <a:r>
              <a:rPr lang="en-US" altLang="zh-CN" dirty="0" smtClean="0"/>
              <a:t>solution2——</a:t>
            </a:r>
            <a:r>
              <a:rPr lang="en-US" altLang="zh-CN" dirty="0" err="1" smtClean="0"/>
              <a:t>rl_tensorflow</a:t>
            </a:r>
            <a:endParaRPr lang="zh-CN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52450" y="1095375"/>
            <a:ext cx="112585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分析各种修改参数后的变化</a:t>
            </a:r>
            <a:r>
              <a:rPr lang="en-US" altLang="zh-CN" dirty="0" smtClean="0"/>
              <a:t>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运行时间：</a:t>
            </a:r>
            <a:r>
              <a:rPr lang="en-US" altLang="zh-CN" dirty="0" smtClean="0"/>
              <a:t>15s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最大段数：</a:t>
            </a:r>
            <a:r>
              <a:rPr lang="en-US" altLang="zh-CN" dirty="0" smtClean="0"/>
              <a:t> MAX_EPISODE = 3000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片段奖励阈值：</a:t>
            </a:r>
            <a:r>
              <a:rPr lang="en-US" altLang="zh-CN" dirty="0" smtClean="0"/>
              <a:t>DISPLAY_REWARD_THRESHOLD = 200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一个片段上最大时间步长：</a:t>
            </a:r>
            <a:r>
              <a:rPr lang="en-US" altLang="zh-CN" dirty="0" smtClean="0"/>
              <a:t> MAX_EP_STEPS = 1000</a:t>
            </a:r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渲染是否花费时间：</a:t>
            </a:r>
            <a:r>
              <a:rPr lang="en-US" altLang="zh-CN" dirty="0" smtClean="0"/>
              <a:t>RENDER = False</a:t>
            </a:r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折扣系数：</a:t>
            </a:r>
            <a:r>
              <a:rPr lang="en-US" altLang="zh-CN" dirty="0" smtClean="0"/>
              <a:t>gamma=0.9</a:t>
            </a:r>
          </a:p>
          <a:p>
            <a:r>
              <a:rPr lang="en-US" altLang="zh-CN" dirty="0" smtClean="0"/>
              <a:t>7.Actor</a:t>
            </a:r>
            <a:r>
              <a:rPr lang="zh-CN" altLang="en-US" dirty="0" smtClean="0"/>
              <a:t>学习速率：</a:t>
            </a:r>
            <a:r>
              <a:rPr lang="en-US" altLang="zh-CN" dirty="0" smtClean="0"/>
              <a:t> LR_A = 0.001</a:t>
            </a:r>
          </a:p>
          <a:p>
            <a:r>
              <a:rPr lang="en-US" altLang="zh-CN" dirty="0" smtClean="0"/>
              <a:t>8.Critic</a:t>
            </a:r>
            <a:r>
              <a:rPr lang="zh-CN" altLang="en-US" dirty="0" smtClean="0"/>
              <a:t>学习速率：</a:t>
            </a:r>
            <a:r>
              <a:rPr lang="en-US" altLang="zh-CN" dirty="0" smtClean="0"/>
              <a:t> LR_C = 0.01</a:t>
            </a:r>
          </a:p>
          <a:p>
            <a:r>
              <a:rPr lang="en-US" altLang="zh-CN" dirty="0" smtClean="0"/>
              <a:t>9.</a:t>
            </a:r>
            <a:r>
              <a:rPr lang="zh-CN" altLang="en-US" dirty="0" smtClean="0"/>
              <a:t>初始发送速率：</a:t>
            </a:r>
            <a:r>
              <a:rPr lang="en-US" altLang="zh-CN" dirty="0" err="1" smtClean="0"/>
              <a:t>send_rate</a:t>
            </a:r>
            <a:r>
              <a:rPr lang="en-US" altLang="zh-CN" dirty="0" smtClean="0"/>
              <a:t> = 40.0</a:t>
            </a:r>
          </a:p>
          <a:p>
            <a:r>
              <a:rPr lang="en-US" altLang="zh-CN" dirty="0" smtClean="0"/>
              <a:t>10.</a:t>
            </a:r>
            <a:r>
              <a:rPr lang="zh-CN" altLang="en-US" dirty="0" smtClean="0"/>
              <a:t>初始拥塞窗口数：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cwnd</a:t>
            </a:r>
            <a:r>
              <a:rPr lang="en-US" altLang="zh-CN" dirty="0" smtClean="0"/>
              <a:t> = 5000</a:t>
            </a:r>
          </a:p>
          <a:p>
            <a:r>
              <a:rPr lang="en-US" altLang="zh-CN" dirty="0" smtClean="0"/>
              <a:t>11.a=0</a:t>
            </a:r>
            <a:r>
              <a:rPr lang="zh-CN" altLang="en-US" dirty="0" smtClean="0"/>
              <a:t>时</a:t>
            </a:r>
            <a:r>
              <a:rPr lang="en-US" altLang="zh-CN" dirty="0" smtClean="0"/>
              <a:t>send_rate+</a:t>
            </a:r>
            <a:r>
              <a:rPr lang="en-US" altLang="zh-CN" dirty="0" smtClean="0">
                <a:solidFill>
                  <a:srgbClr val="FF0000"/>
                </a:solidFill>
              </a:rPr>
              <a:t>40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a=1</a:t>
            </a:r>
            <a:r>
              <a:rPr lang="zh-CN" altLang="en-US" dirty="0" smtClean="0"/>
              <a:t>时不变，</a:t>
            </a:r>
            <a:r>
              <a:rPr lang="en-US" altLang="zh-CN" dirty="0" smtClean="0"/>
              <a:t>a=2</a:t>
            </a:r>
            <a:r>
              <a:rPr lang="zh-CN" altLang="en-US" dirty="0" smtClean="0"/>
              <a:t>时</a:t>
            </a:r>
            <a:r>
              <a:rPr lang="en-US" altLang="zh-CN" dirty="0" smtClean="0"/>
              <a:t>send_rate+</a:t>
            </a:r>
            <a:r>
              <a:rPr lang="en-US" altLang="zh-CN" dirty="0" smtClean="0">
                <a:solidFill>
                  <a:srgbClr val="FF0000"/>
                </a:solidFill>
              </a:rPr>
              <a:t>5</a:t>
            </a:r>
          </a:p>
          <a:p>
            <a:r>
              <a:rPr lang="en-US" altLang="zh-CN" dirty="0" smtClean="0"/>
              <a:t>12.</a:t>
            </a:r>
            <a:r>
              <a:rPr lang="zh-CN" altLang="en-US" dirty="0" smtClean="0"/>
              <a:t>最大最小拥塞窗口数：</a:t>
            </a:r>
            <a:r>
              <a:rPr lang="en-US" altLang="zh-CN" dirty="0" smtClean="0"/>
              <a:t>MAX_CWND = 5000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MIN_CWND = 4</a:t>
            </a:r>
          </a:p>
          <a:p>
            <a:r>
              <a:rPr lang="en-US" altLang="zh-CN" dirty="0" smtClean="0"/>
              <a:t>13.</a:t>
            </a:r>
            <a:r>
              <a:rPr lang="zh-CN" altLang="en-US" dirty="0" smtClean="0"/>
              <a:t>最大最小速率：</a:t>
            </a:r>
            <a:r>
              <a:rPr lang="en-US" altLang="zh-CN" dirty="0" smtClean="0"/>
              <a:t>MAX_RATE = 1000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MIN_RATE = 40</a:t>
            </a:r>
          </a:p>
          <a:p>
            <a:r>
              <a:rPr lang="en-US" altLang="zh-CN" dirty="0" smtClean="0"/>
              <a:t>14. REWARD_SCALE = 0.001</a:t>
            </a:r>
          </a:p>
          <a:p>
            <a:r>
              <a:rPr lang="en-US" altLang="zh-CN" dirty="0" smtClean="0"/>
              <a:t>15.</a:t>
            </a:r>
            <a:r>
              <a:rPr lang="zh-CN" altLang="en-US" dirty="0" smtClean="0"/>
              <a:t>延迟惩罚：</a:t>
            </a:r>
            <a:r>
              <a:rPr lang="en-US" altLang="zh-CN" dirty="0" smtClean="0"/>
              <a:t>LATENCY_PENALTY = 1.0</a:t>
            </a:r>
          </a:p>
          <a:p>
            <a:r>
              <a:rPr lang="en-US" altLang="zh-CN" dirty="0" smtClean="0"/>
              <a:t>16.</a:t>
            </a:r>
            <a:r>
              <a:rPr lang="zh-CN" altLang="en-US" dirty="0" smtClean="0"/>
              <a:t>丢包惩罚：</a:t>
            </a:r>
            <a:r>
              <a:rPr lang="en-US" altLang="zh-CN" dirty="0" smtClean="0"/>
              <a:t>LOSS_PENALTY = 1.0</a:t>
            </a:r>
          </a:p>
          <a:p>
            <a:r>
              <a:rPr lang="en-US" altLang="zh-CN" dirty="0" smtClean="0"/>
              <a:t>17.</a:t>
            </a:r>
            <a:r>
              <a:rPr lang="zh-CN" altLang="en-US" dirty="0" smtClean="0"/>
              <a:t>最大最小队列数：</a:t>
            </a:r>
            <a:r>
              <a:rPr lang="en-US" altLang="zh-CN" dirty="0" smtClean="0"/>
              <a:t>55</a:t>
            </a:r>
          </a:p>
          <a:p>
            <a:r>
              <a:rPr lang="en-US" altLang="zh-CN" dirty="0" smtClean="0"/>
              <a:t>18.Log</a:t>
            </a:r>
            <a:r>
              <a:rPr lang="zh-CN" altLang="en-US" dirty="0" smtClean="0"/>
              <a:t>文件最大行数：</a:t>
            </a:r>
            <a:r>
              <a:rPr lang="en-US" altLang="zh-CN" dirty="0" smtClean="0"/>
              <a:t>4000</a:t>
            </a:r>
            <a:endParaRPr lang="zh-CN" altLang="en-US" dirty="0"/>
          </a:p>
        </p:txBody>
      </p:sp>
      <p:sp>
        <p:nvSpPr>
          <p:cNvPr id="6" name="双大括号 5"/>
          <p:cNvSpPr/>
          <p:nvPr/>
        </p:nvSpPr>
        <p:spPr>
          <a:xfrm>
            <a:off x="228600" y="2009775"/>
            <a:ext cx="7067550" cy="26670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15200" y="3181350"/>
            <a:ext cx="243840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277100" y="1666875"/>
            <a:ext cx="243840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run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534275" y="5210176"/>
            <a:ext cx="3962400" cy="923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/>
              <a:t>C:\ProgramData\Anaconda2\envs\python3\Lib\site-packages\simple_emulator\config\constant</a:t>
            </a:r>
            <a:endParaRPr lang="zh-CN" altLang="en-US" sz="1200" b="1" dirty="0"/>
          </a:p>
        </p:txBody>
      </p:sp>
      <p:sp>
        <p:nvSpPr>
          <p:cNvPr id="12" name="双大括号 11"/>
          <p:cNvSpPr/>
          <p:nvPr/>
        </p:nvSpPr>
        <p:spPr>
          <a:xfrm>
            <a:off x="295274" y="4800600"/>
            <a:ext cx="7210425" cy="180975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865" name="Picture 1" descr="C:\Users\Administrator\AppData\Roaming\Tencent\Users\1295655672\QQ\WinTemp\RichOle\)YA1)GL58{UP5DPNL_SY(T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600325" cy="3600450"/>
          </a:xfrm>
          <a:prstGeom prst="rect">
            <a:avLst/>
          </a:prstGeom>
          <a:noFill/>
        </p:spPr>
      </p:pic>
      <p:pic>
        <p:nvPicPr>
          <p:cNvPr id="36867" name="Picture 3" descr="C:\Users\Administrator\Desktop\Meet-Deadline-Requirements-Challenge-master\output\rate_changi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92000" y="0"/>
            <a:ext cx="4200000" cy="252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"/>
          <p:cNvSpPr txBox="1"/>
          <p:nvPr/>
        </p:nvSpPr>
        <p:spPr>
          <a:xfrm>
            <a:off x="391497" y="329350"/>
            <a:ext cx="1108760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defTabSz="964565">
              <a:defRPr sz="3600" b="1"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</a:lstStyle>
          <a:p>
            <a:r>
              <a:rPr lang="en-US" altLang="zh-CN" dirty="0" smtClean="0"/>
              <a:t>solution2——</a:t>
            </a:r>
            <a:r>
              <a:rPr lang="en-US" altLang="zh-CN" dirty="0" err="1" smtClean="0"/>
              <a:t>rl_tensorflow</a:t>
            </a:r>
            <a:endParaRPr lang="zh-CN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52450" y="1095375"/>
            <a:ext cx="112585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分析各种修改参数后的变化</a:t>
            </a:r>
            <a:r>
              <a:rPr lang="en-US" altLang="zh-CN" dirty="0" smtClean="0"/>
              <a:t>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运行时间：</a:t>
            </a:r>
            <a:r>
              <a:rPr lang="en-US" altLang="zh-CN" dirty="0" smtClean="0"/>
              <a:t>15s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最大段数：</a:t>
            </a:r>
            <a:r>
              <a:rPr lang="en-US" altLang="zh-CN" dirty="0" smtClean="0"/>
              <a:t> MAX_EPISODE = 3000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片段奖励阈值：</a:t>
            </a:r>
            <a:r>
              <a:rPr lang="en-US" altLang="zh-CN" dirty="0" smtClean="0"/>
              <a:t>DISPLAY_REWARD_THRESHOLD = 200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一个片段上最大时间步长：</a:t>
            </a:r>
            <a:r>
              <a:rPr lang="en-US" altLang="zh-CN" dirty="0" smtClean="0"/>
              <a:t> MAX_EP_STEPS = 1000</a:t>
            </a:r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渲染是否花费时间：</a:t>
            </a:r>
            <a:r>
              <a:rPr lang="en-US" altLang="zh-CN" dirty="0" smtClean="0"/>
              <a:t>RENDER = False</a:t>
            </a:r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折扣系数：</a:t>
            </a:r>
            <a:r>
              <a:rPr lang="en-US" altLang="zh-CN" dirty="0" smtClean="0"/>
              <a:t>gamma=0.9</a:t>
            </a:r>
          </a:p>
          <a:p>
            <a:r>
              <a:rPr lang="en-US" altLang="zh-CN" dirty="0" smtClean="0"/>
              <a:t>7.Actor</a:t>
            </a:r>
            <a:r>
              <a:rPr lang="zh-CN" altLang="en-US" dirty="0" smtClean="0"/>
              <a:t>学习速率：</a:t>
            </a:r>
            <a:r>
              <a:rPr lang="en-US" altLang="zh-CN" dirty="0" smtClean="0"/>
              <a:t> LR_A = 0.001</a:t>
            </a:r>
          </a:p>
          <a:p>
            <a:r>
              <a:rPr lang="en-US" altLang="zh-CN" dirty="0" smtClean="0"/>
              <a:t>8.Critic</a:t>
            </a:r>
            <a:r>
              <a:rPr lang="zh-CN" altLang="en-US" dirty="0" smtClean="0"/>
              <a:t>学习速率：</a:t>
            </a:r>
            <a:r>
              <a:rPr lang="en-US" altLang="zh-CN" dirty="0" smtClean="0"/>
              <a:t> LR_C = 0.01</a:t>
            </a:r>
          </a:p>
          <a:p>
            <a:r>
              <a:rPr lang="en-US" altLang="zh-CN" dirty="0" smtClean="0"/>
              <a:t>9.</a:t>
            </a:r>
            <a:r>
              <a:rPr lang="zh-CN" altLang="en-US" dirty="0" smtClean="0"/>
              <a:t>初始发送速率：</a:t>
            </a:r>
            <a:r>
              <a:rPr lang="en-US" altLang="zh-CN" dirty="0" err="1" smtClean="0"/>
              <a:t>send_rate</a:t>
            </a:r>
            <a:r>
              <a:rPr lang="en-US" altLang="zh-CN" dirty="0" smtClean="0"/>
              <a:t> = 40.0</a:t>
            </a:r>
          </a:p>
          <a:p>
            <a:r>
              <a:rPr lang="en-US" altLang="zh-CN" dirty="0" smtClean="0"/>
              <a:t>10.</a:t>
            </a:r>
            <a:r>
              <a:rPr lang="zh-CN" altLang="en-US" dirty="0" smtClean="0"/>
              <a:t>初始拥塞窗口数：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cwnd</a:t>
            </a:r>
            <a:r>
              <a:rPr lang="en-US" altLang="zh-CN" dirty="0" smtClean="0"/>
              <a:t> = 5000</a:t>
            </a:r>
          </a:p>
          <a:p>
            <a:r>
              <a:rPr lang="en-US" altLang="zh-CN" dirty="0" smtClean="0"/>
              <a:t>11.a=0</a:t>
            </a:r>
            <a:r>
              <a:rPr lang="zh-CN" altLang="en-US" dirty="0" smtClean="0"/>
              <a:t>时</a:t>
            </a:r>
            <a:r>
              <a:rPr lang="en-US" altLang="zh-CN" dirty="0" smtClean="0"/>
              <a:t>send_rate+</a:t>
            </a:r>
            <a:r>
              <a:rPr lang="en-US" altLang="zh-CN" dirty="0" smtClean="0">
                <a:solidFill>
                  <a:srgbClr val="FF0000"/>
                </a:solidFill>
              </a:rPr>
              <a:t>60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a=1</a:t>
            </a:r>
            <a:r>
              <a:rPr lang="zh-CN" altLang="en-US" dirty="0" smtClean="0"/>
              <a:t>时不变，</a:t>
            </a:r>
            <a:r>
              <a:rPr lang="en-US" altLang="zh-CN" dirty="0" smtClean="0"/>
              <a:t>a=2</a:t>
            </a:r>
            <a:r>
              <a:rPr lang="zh-CN" altLang="en-US" dirty="0" smtClean="0"/>
              <a:t>时</a:t>
            </a:r>
            <a:r>
              <a:rPr lang="en-US" altLang="zh-CN" dirty="0" smtClean="0"/>
              <a:t>send_rate-</a:t>
            </a:r>
            <a:r>
              <a:rPr lang="en-US" altLang="zh-CN" dirty="0" smtClean="0">
                <a:solidFill>
                  <a:srgbClr val="FF0000"/>
                </a:solidFill>
              </a:rPr>
              <a:t>5</a:t>
            </a:r>
          </a:p>
          <a:p>
            <a:r>
              <a:rPr lang="en-US" altLang="zh-CN" dirty="0" smtClean="0"/>
              <a:t>12.</a:t>
            </a:r>
            <a:r>
              <a:rPr lang="zh-CN" altLang="en-US" dirty="0" smtClean="0"/>
              <a:t>最大最小拥塞窗口数：</a:t>
            </a:r>
            <a:r>
              <a:rPr lang="en-US" altLang="zh-CN" dirty="0" smtClean="0"/>
              <a:t>MAX_CWND = 5000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MIN_CWND = 4</a:t>
            </a:r>
          </a:p>
          <a:p>
            <a:r>
              <a:rPr lang="en-US" altLang="zh-CN" dirty="0" smtClean="0"/>
              <a:t>13.</a:t>
            </a:r>
            <a:r>
              <a:rPr lang="zh-CN" altLang="en-US" dirty="0" smtClean="0"/>
              <a:t>最大最小速率：</a:t>
            </a:r>
            <a:r>
              <a:rPr lang="en-US" altLang="zh-CN" dirty="0" smtClean="0"/>
              <a:t>MAX_RATE = 1000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MIN_RATE = 40</a:t>
            </a:r>
          </a:p>
          <a:p>
            <a:r>
              <a:rPr lang="en-US" altLang="zh-CN" dirty="0" smtClean="0"/>
              <a:t>14. REWARD_SCALE = 0.001</a:t>
            </a:r>
          </a:p>
          <a:p>
            <a:r>
              <a:rPr lang="en-US" altLang="zh-CN" dirty="0" smtClean="0"/>
              <a:t>15.</a:t>
            </a:r>
            <a:r>
              <a:rPr lang="zh-CN" altLang="en-US" dirty="0" smtClean="0"/>
              <a:t>延迟惩罚：</a:t>
            </a:r>
            <a:r>
              <a:rPr lang="en-US" altLang="zh-CN" dirty="0" smtClean="0"/>
              <a:t>LATENCY_PENALTY = 1.0</a:t>
            </a:r>
          </a:p>
          <a:p>
            <a:r>
              <a:rPr lang="en-US" altLang="zh-CN" dirty="0" smtClean="0"/>
              <a:t>16.</a:t>
            </a:r>
            <a:r>
              <a:rPr lang="zh-CN" altLang="en-US" dirty="0" smtClean="0"/>
              <a:t>丢包惩罚：</a:t>
            </a:r>
            <a:r>
              <a:rPr lang="en-US" altLang="zh-CN" dirty="0" smtClean="0"/>
              <a:t>LOSS_PENALTY = 1.0</a:t>
            </a:r>
          </a:p>
          <a:p>
            <a:r>
              <a:rPr lang="en-US" altLang="zh-CN" dirty="0" smtClean="0"/>
              <a:t>17.</a:t>
            </a:r>
            <a:r>
              <a:rPr lang="zh-CN" altLang="en-US" dirty="0" smtClean="0"/>
              <a:t>最大最小队列数：</a:t>
            </a:r>
            <a:r>
              <a:rPr lang="en-US" altLang="zh-CN" dirty="0" smtClean="0"/>
              <a:t>55</a:t>
            </a:r>
          </a:p>
          <a:p>
            <a:r>
              <a:rPr lang="en-US" altLang="zh-CN" dirty="0" smtClean="0"/>
              <a:t>18.Log</a:t>
            </a:r>
            <a:r>
              <a:rPr lang="zh-CN" altLang="en-US" dirty="0" smtClean="0"/>
              <a:t>文件最大行数：</a:t>
            </a:r>
            <a:r>
              <a:rPr lang="en-US" altLang="zh-CN" dirty="0" smtClean="0"/>
              <a:t>4000</a:t>
            </a:r>
            <a:endParaRPr lang="zh-CN" altLang="en-US" dirty="0"/>
          </a:p>
        </p:txBody>
      </p:sp>
      <p:sp>
        <p:nvSpPr>
          <p:cNvPr id="6" name="双大括号 5"/>
          <p:cNvSpPr/>
          <p:nvPr/>
        </p:nvSpPr>
        <p:spPr>
          <a:xfrm>
            <a:off x="228600" y="2009775"/>
            <a:ext cx="7067550" cy="26670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15200" y="3181350"/>
            <a:ext cx="243840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277100" y="1666875"/>
            <a:ext cx="243840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run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534275" y="5210176"/>
            <a:ext cx="3962400" cy="923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/>
              <a:t>C:\ProgramData\Anaconda2\envs\python3\Lib\site-packages\simple_emulator\config\constant</a:t>
            </a:r>
            <a:endParaRPr lang="zh-CN" altLang="en-US" sz="1200" b="1" dirty="0"/>
          </a:p>
        </p:txBody>
      </p:sp>
      <p:sp>
        <p:nvSpPr>
          <p:cNvPr id="12" name="双大括号 11"/>
          <p:cNvSpPr/>
          <p:nvPr/>
        </p:nvSpPr>
        <p:spPr>
          <a:xfrm>
            <a:off x="295274" y="4800600"/>
            <a:ext cx="7210425" cy="180975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913" name="Picture 1" descr="C:\Users\Administrator\AppData\Roaming\Tencent\Users\1295655672\QQ\WinTemp\RichOle\`$(RKM]_IMVW{$W4HE@[(8J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628900" cy="3457575"/>
          </a:xfrm>
          <a:prstGeom prst="rect">
            <a:avLst/>
          </a:prstGeom>
          <a:noFill/>
        </p:spPr>
      </p:pic>
      <p:pic>
        <p:nvPicPr>
          <p:cNvPr id="38914" name="Picture 2" descr="C:\Users\Administrator\Desktop\Meet-Deadline-Requirements-Challenge-master\output\rate_changi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92000" y="0"/>
            <a:ext cx="4200000" cy="2520000"/>
          </a:xfrm>
          <a:prstGeom prst="rect">
            <a:avLst/>
          </a:prstGeom>
          <a:noFill/>
        </p:spPr>
      </p:pic>
      <p:pic>
        <p:nvPicPr>
          <p:cNvPr id="38915" name="Picture 3" descr="C:\Users\Administrator\Desktop\Meet-Deadline-Requirements-Challenge-master\output\emulator-analysi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92000" y="4338000"/>
            <a:ext cx="4200000" cy="252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"/>
          <p:cNvSpPr txBox="1"/>
          <p:nvPr/>
        </p:nvSpPr>
        <p:spPr>
          <a:xfrm>
            <a:off x="391497" y="329350"/>
            <a:ext cx="1108760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defTabSz="964565">
              <a:defRPr sz="3600" b="1"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</a:lstStyle>
          <a:p>
            <a:r>
              <a:rPr lang="en-US" altLang="zh-CN" dirty="0" smtClean="0"/>
              <a:t>solution2——</a:t>
            </a:r>
            <a:r>
              <a:rPr lang="en-US" altLang="zh-CN" dirty="0" err="1" smtClean="0"/>
              <a:t>rl_tensorflow</a:t>
            </a:r>
            <a:endParaRPr lang="zh-CN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52450" y="1095375"/>
            <a:ext cx="112585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分析各种修改参数后的变化</a:t>
            </a:r>
            <a:r>
              <a:rPr lang="en-US" altLang="zh-CN" dirty="0" smtClean="0"/>
              <a:t>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运行时间：</a:t>
            </a:r>
            <a:r>
              <a:rPr lang="en-US" altLang="zh-CN" dirty="0" smtClean="0"/>
              <a:t>15s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最大段数：</a:t>
            </a:r>
            <a:r>
              <a:rPr lang="en-US" altLang="zh-CN" dirty="0" smtClean="0"/>
              <a:t> MAX_EPISODE = 3000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片段奖励阈值：</a:t>
            </a:r>
            <a:r>
              <a:rPr lang="en-US" altLang="zh-CN" dirty="0" smtClean="0"/>
              <a:t>DISPLAY_REWARD_THRESHOLD = 200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一个片段上最大时间步长：</a:t>
            </a:r>
            <a:r>
              <a:rPr lang="en-US" altLang="zh-CN" dirty="0" smtClean="0"/>
              <a:t> MAX_EP_STEPS = 1000</a:t>
            </a:r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渲染是否花费时间：</a:t>
            </a:r>
            <a:r>
              <a:rPr lang="en-US" altLang="zh-CN" dirty="0" smtClean="0"/>
              <a:t>RENDER = False</a:t>
            </a:r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折扣系数：</a:t>
            </a:r>
            <a:r>
              <a:rPr lang="en-US" altLang="zh-CN" dirty="0" smtClean="0"/>
              <a:t>gamma=0.9</a:t>
            </a:r>
          </a:p>
          <a:p>
            <a:r>
              <a:rPr lang="en-US" altLang="zh-CN" dirty="0" smtClean="0"/>
              <a:t>7.Actor</a:t>
            </a:r>
            <a:r>
              <a:rPr lang="zh-CN" altLang="en-US" dirty="0" smtClean="0"/>
              <a:t>学习速率：</a:t>
            </a:r>
            <a:r>
              <a:rPr lang="en-US" altLang="zh-CN" dirty="0" smtClean="0"/>
              <a:t> LR_A = 0.001</a:t>
            </a:r>
          </a:p>
          <a:p>
            <a:r>
              <a:rPr lang="en-US" altLang="zh-CN" dirty="0" smtClean="0"/>
              <a:t>8.Critic</a:t>
            </a:r>
            <a:r>
              <a:rPr lang="zh-CN" altLang="en-US" dirty="0" smtClean="0"/>
              <a:t>学习速率：</a:t>
            </a:r>
            <a:r>
              <a:rPr lang="en-US" altLang="zh-CN" dirty="0" smtClean="0"/>
              <a:t> LR_C = 0.01</a:t>
            </a:r>
          </a:p>
          <a:p>
            <a:r>
              <a:rPr lang="en-US" altLang="zh-CN" dirty="0" smtClean="0"/>
              <a:t>9.</a:t>
            </a:r>
            <a:r>
              <a:rPr lang="zh-CN" altLang="en-US" dirty="0" smtClean="0"/>
              <a:t>初始发送速率：</a:t>
            </a:r>
            <a:r>
              <a:rPr lang="en-US" altLang="zh-CN" dirty="0" err="1" smtClean="0"/>
              <a:t>send_rate</a:t>
            </a:r>
            <a:r>
              <a:rPr lang="en-US" altLang="zh-CN" dirty="0" smtClean="0"/>
              <a:t> = 40.0</a:t>
            </a:r>
          </a:p>
          <a:p>
            <a:r>
              <a:rPr lang="en-US" altLang="zh-CN" dirty="0" smtClean="0"/>
              <a:t>10.</a:t>
            </a:r>
            <a:r>
              <a:rPr lang="zh-CN" altLang="en-US" dirty="0" smtClean="0"/>
              <a:t>初始拥塞窗口数：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cwnd</a:t>
            </a:r>
            <a:r>
              <a:rPr lang="en-US" altLang="zh-CN" dirty="0" smtClean="0"/>
              <a:t> = 5000</a:t>
            </a:r>
          </a:p>
          <a:p>
            <a:r>
              <a:rPr lang="en-US" altLang="zh-CN" dirty="0" smtClean="0"/>
              <a:t>11.a=0</a:t>
            </a:r>
            <a:r>
              <a:rPr lang="zh-CN" altLang="en-US" dirty="0" smtClean="0"/>
              <a:t>时</a:t>
            </a:r>
            <a:r>
              <a:rPr lang="en-US" altLang="zh-CN" dirty="0" smtClean="0"/>
              <a:t>send_rate+</a:t>
            </a:r>
            <a:r>
              <a:rPr lang="en-US" altLang="zh-CN" dirty="0" smtClean="0">
                <a:solidFill>
                  <a:srgbClr val="FF0000"/>
                </a:solidFill>
              </a:rPr>
              <a:t>80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a=1</a:t>
            </a:r>
            <a:r>
              <a:rPr lang="zh-CN" altLang="en-US" dirty="0" smtClean="0"/>
              <a:t>时不变，</a:t>
            </a:r>
            <a:r>
              <a:rPr lang="en-US" altLang="zh-CN" dirty="0" smtClean="0"/>
              <a:t>a=2</a:t>
            </a:r>
            <a:r>
              <a:rPr lang="zh-CN" altLang="en-US" dirty="0" smtClean="0"/>
              <a:t>时</a:t>
            </a:r>
            <a:r>
              <a:rPr lang="en-US" altLang="zh-CN" dirty="0" smtClean="0"/>
              <a:t>send_rate-</a:t>
            </a:r>
            <a:r>
              <a:rPr lang="en-US" altLang="zh-CN" dirty="0" smtClean="0">
                <a:solidFill>
                  <a:srgbClr val="FF0000"/>
                </a:solidFill>
              </a:rPr>
              <a:t>5</a:t>
            </a:r>
          </a:p>
          <a:p>
            <a:r>
              <a:rPr lang="en-US" altLang="zh-CN" dirty="0" smtClean="0"/>
              <a:t>12.</a:t>
            </a:r>
            <a:r>
              <a:rPr lang="zh-CN" altLang="en-US" dirty="0" smtClean="0"/>
              <a:t>最大最小拥塞窗口数：</a:t>
            </a:r>
            <a:r>
              <a:rPr lang="en-US" altLang="zh-CN" dirty="0" smtClean="0"/>
              <a:t>MAX_CWND = 5000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MIN_CWND = 4</a:t>
            </a:r>
          </a:p>
          <a:p>
            <a:r>
              <a:rPr lang="en-US" altLang="zh-CN" dirty="0" smtClean="0"/>
              <a:t>13.</a:t>
            </a:r>
            <a:r>
              <a:rPr lang="zh-CN" altLang="en-US" dirty="0" smtClean="0"/>
              <a:t>最大最小速率：</a:t>
            </a:r>
            <a:r>
              <a:rPr lang="en-US" altLang="zh-CN" dirty="0" smtClean="0"/>
              <a:t>MAX_RATE = 1000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MIN_RATE = 40</a:t>
            </a:r>
          </a:p>
          <a:p>
            <a:r>
              <a:rPr lang="en-US" altLang="zh-CN" dirty="0" smtClean="0"/>
              <a:t>14. REWARD_SCALE = 0.001</a:t>
            </a:r>
          </a:p>
          <a:p>
            <a:r>
              <a:rPr lang="en-US" altLang="zh-CN" dirty="0" smtClean="0"/>
              <a:t>15.</a:t>
            </a:r>
            <a:r>
              <a:rPr lang="zh-CN" altLang="en-US" dirty="0" smtClean="0"/>
              <a:t>延迟惩罚：</a:t>
            </a:r>
            <a:r>
              <a:rPr lang="en-US" altLang="zh-CN" dirty="0" smtClean="0"/>
              <a:t>LATENCY_PENALTY = 1.0</a:t>
            </a:r>
          </a:p>
          <a:p>
            <a:r>
              <a:rPr lang="en-US" altLang="zh-CN" dirty="0" smtClean="0"/>
              <a:t>16.</a:t>
            </a:r>
            <a:r>
              <a:rPr lang="zh-CN" altLang="en-US" dirty="0" smtClean="0"/>
              <a:t>丢包惩罚：</a:t>
            </a:r>
            <a:r>
              <a:rPr lang="en-US" altLang="zh-CN" dirty="0" smtClean="0"/>
              <a:t>LOSS_PENALTY = 1.0</a:t>
            </a:r>
          </a:p>
          <a:p>
            <a:r>
              <a:rPr lang="en-US" altLang="zh-CN" dirty="0" smtClean="0"/>
              <a:t>17.</a:t>
            </a:r>
            <a:r>
              <a:rPr lang="zh-CN" altLang="en-US" dirty="0" smtClean="0"/>
              <a:t>最大最小队列数：</a:t>
            </a:r>
            <a:r>
              <a:rPr lang="en-US" altLang="zh-CN" dirty="0" smtClean="0"/>
              <a:t>55</a:t>
            </a:r>
          </a:p>
          <a:p>
            <a:r>
              <a:rPr lang="en-US" altLang="zh-CN" dirty="0" smtClean="0"/>
              <a:t>18.Log</a:t>
            </a:r>
            <a:r>
              <a:rPr lang="zh-CN" altLang="en-US" dirty="0" smtClean="0"/>
              <a:t>文件最大行数：</a:t>
            </a:r>
            <a:r>
              <a:rPr lang="en-US" altLang="zh-CN" dirty="0" smtClean="0"/>
              <a:t>4000</a:t>
            </a:r>
            <a:endParaRPr lang="zh-CN" altLang="en-US" dirty="0"/>
          </a:p>
        </p:txBody>
      </p:sp>
      <p:sp>
        <p:nvSpPr>
          <p:cNvPr id="6" name="双大括号 5"/>
          <p:cNvSpPr/>
          <p:nvPr/>
        </p:nvSpPr>
        <p:spPr>
          <a:xfrm>
            <a:off x="228600" y="2009775"/>
            <a:ext cx="7067550" cy="26670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15200" y="3181350"/>
            <a:ext cx="243840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277100" y="1666875"/>
            <a:ext cx="243840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run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534275" y="5210176"/>
            <a:ext cx="3962400" cy="923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/>
              <a:t>C:\ProgramData\Anaconda2\envs\python3\Lib\site-packages\simple_emulator\config\constant</a:t>
            </a:r>
            <a:endParaRPr lang="zh-CN" altLang="en-US" sz="1200" b="1" dirty="0"/>
          </a:p>
        </p:txBody>
      </p:sp>
      <p:sp>
        <p:nvSpPr>
          <p:cNvPr id="12" name="双大括号 11"/>
          <p:cNvSpPr/>
          <p:nvPr/>
        </p:nvSpPr>
        <p:spPr>
          <a:xfrm>
            <a:off x="295274" y="4800600"/>
            <a:ext cx="7210425" cy="180975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61" name="Picture 1" descr="C:\Users\Administrator\AppData\Roaming\Tencent\Users\1295655672\QQ\WinTemp\RichOle\}QR~_BPM9MT}(UY5{%C`F5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90800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"/>
          <p:cNvSpPr txBox="1"/>
          <p:nvPr/>
        </p:nvSpPr>
        <p:spPr>
          <a:xfrm>
            <a:off x="391497" y="329350"/>
            <a:ext cx="1108760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defTabSz="964565">
              <a:defRPr sz="3600" b="1"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</a:lstStyle>
          <a:p>
            <a:r>
              <a:rPr lang="en-US" altLang="zh-CN" dirty="0" smtClean="0"/>
              <a:t>solution2——</a:t>
            </a:r>
            <a:r>
              <a:rPr lang="en-US" altLang="zh-CN" dirty="0" err="1" smtClean="0"/>
              <a:t>rl_tensorflow</a:t>
            </a:r>
            <a:endParaRPr lang="zh-CN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52450" y="1095375"/>
            <a:ext cx="112585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分析各种修改参数后的变化</a:t>
            </a:r>
            <a:r>
              <a:rPr lang="en-US" altLang="zh-CN" dirty="0" smtClean="0"/>
              <a:t>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运行时间：</a:t>
            </a:r>
            <a:r>
              <a:rPr lang="en-US" altLang="zh-CN" dirty="0" smtClean="0"/>
              <a:t>15s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最大段数：</a:t>
            </a:r>
            <a:r>
              <a:rPr lang="en-US" altLang="zh-CN" dirty="0" smtClean="0"/>
              <a:t> MAX_EPISODE = 3000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片段奖励阈值：</a:t>
            </a:r>
            <a:r>
              <a:rPr lang="en-US" altLang="zh-CN" dirty="0" smtClean="0"/>
              <a:t>DISPLAY_REWARD_THRESHOLD = 200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一个片段上最大时间步长：</a:t>
            </a:r>
            <a:r>
              <a:rPr lang="en-US" altLang="zh-CN" dirty="0" smtClean="0"/>
              <a:t> MAX_EP_STEPS = 1000</a:t>
            </a:r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渲染是否花费时间：</a:t>
            </a:r>
            <a:r>
              <a:rPr lang="en-US" altLang="zh-CN" dirty="0" smtClean="0"/>
              <a:t>RENDER = False</a:t>
            </a:r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折扣系数：</a:t>
            </a:r>
            <a:r>
              <a:rPr lang="en-US" altLang="zh-CN" dirty="0" smtClean="0"/>
              <a:t>gamma=0.9</a:t>
            </a:r>
          </a:p>
          <a:p>
            <a:r>
              <a:rPr lang="en-US" altLang="zh-CN" dirty="0" smtClean="0"/>
              <a:t>7.Actor</a:t>
            </a:r>
            <a:r>
              <a:rPr lang="zh-CN" altLang="en-US" dirty="0" smtClean="0"/>
              <a:t>学习速率：</a:t>
            </a:r>
            <a:r>
              <a:rPr lang="en-US" altLang="zh-CN" dirty="0" smtClean="0"/>
              <a:t> LR_A = 0.001</a:t>
            </a:r>
          </a:p>
          <a:p>
            <a:r>
              <a:rPr lang="en-US" altLang="zh-CN" dirty="0" smtClean="0"/>
              <a:t>8.Critic</a:t>
            </a:r>
            <a:r>
              <a:rPr lang="zh-CN" altLang="en-US" dirty="0" smtClean="0"/>
              <a:t>学习速率：</a:t>
            </a:r>
            <a:r>
              <a:rPr lang="en-US" altLang="zh-CN" dirty="0" smtClean="0"/>
              <a:t> LR_C = 0.01</a:t>
            </a:r>
          </a:p>
          <a:p>
            <a:r>
              <a:rPr lang="en-US" altLang="zh-CN" dirty="0" smtClean="0"/>
              <a:t>9.</a:t>
            </a:r>
            <a:r>
              <a:rPr lang="zh-CN" altLang="en-US" dirty="0" smtClean="0"/>
              <a:t>初始发送速率：</a:t>
            </a:r>
            <a:r>
              <a:rPr lang="en-US" altLang="zh-CN" dirty="0" err="1" smtClean="0"/>
              <a:t>send_rate</a:t>
            </a:r>
            <a:r>
              <a:rPr lang="en-US" altLang="zh-CN" dirty="0" smtClean="0"/>
              <a:t> = 40.0</a:t>
            </a:r>
          </a:p>
          <a:p>
            <a:r>
              <a:rPr lang="en-US" altLang="zh-CN" dirty="0" smtClean="0"/>
              <a:t>10.</a:t>
            </a:r>
            <a:r>
              <a:rPr lang="zh-CN" altLang="en-US" dirty="0" smtClean="0"/>
              <a:t>初始拥塞窗口数：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cwnd</a:t>
            </a:r>
            <a:r>
              <a:rPr lang="en-US" altLang="zh-CN" dirty="0" smtClean="0"/>
              <a:t> = 5000</a:t>
            </a:r>
          </a:p>
          <a:p>
            <a:r>
              <a:rPr lang="en-US" altLang="zh-CN" dirty="0" smtClean="0"/>
              <a:t>11.a=0</a:t>
            </a:r>
            <a:r>
              <a:rPr lang="zh-CN" altLang="en-US" dirty="0" smtClean="0"/>
              <a:t>时</a:t>
            </a:r>
            <a:r>
              <a:rPr lang="en-US" altLang="zh-CN" dirty="0" smtClean="0"/>
              <a:t>send_rate+</a:t>
            </a:r>
            <a:r>
              <a:rPr lang="en-US" altLang="zh-CN" dirty="0" smtClean="0">
                <a:solidFill>
                  <a:srgbClr val="FF0000"/>
                </a:solidFill>
              </a:rPr>
              <a:t>200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a=1</a:t>
            </a:r>
            <a:r>
              <a:rPr lang="zh-CN" altLang="en-US" dirty="0" smtClean="0"/>
              <a:t>时不变，</a:t>
            </a:r>
            <a:r>
              <a:rPr lang="en-US" altLang="zh-CN" dirty="0" smtClean="0"/>
              <a:t>a=2</a:t>
            </a:r>
            <a:r>
              <a:rPr lang="zh-CN" altLang="en-US" dirty="0" smtClean="0"/>
              <a:t>时</a:t>
            </a:r>
            <a:r>
              <a:rPr lang="en-US" altLang="zh-CN" dirty="0" smtClean="0"/>
              <a:t>send_rate-</a:t>
            </a:r>
            <a:r>
              <a:rPr lang="en-US" altLang="zh-CN" dirty="0" smtClean="0">
                <a:solidFill>
                  <a:srgbClr val="FF0000"/>
                </a:solidFill>
              </a:rPr>
              <a:t>5</a:t>
            </a:r>
          </a:p>
          <a:p>
            <a:r>
              <a:rPr lang="en-US" altLang="zh-CN" dirty="0" smtClean="0"/>
              <a:t>12.</a:t>
            </a:r>
            <a:r>
              <a:rPr lang="zh-CN" altLang="en-US" dirty="0" smtClean="0"/>
              <a:t>最大最小拥塞窗口数：</a:t>
            </a:r>
            <a:r>
              <a:rPr lang="en-US" altLang="zh-CN" dirty="0" smtClean="0"/>
              <a:t>MAX_CWND = 5000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MIN_CWND = 4</a:t>
            </a:r>
          </a:p>
          <a:p>
            <a:r>
              <a:rPr lang="en-US" altLang="zh-CN" dirty="0" smtClean="0"/>
              <a:t>13.</a:t>
            </a:r>
            <a:r>
              <a:rPr lang="zh-CN" altLang="en-US" dirty="0" smtClean="0"/>
              <a:t>最大最小速率：</a:t>
            </a:r>
            <a:r>
              <a:rPr lang="en-US" altLang="zh-CN" dirty="0" smtClean="0"/>
              <a:t>MAX_RATE = 1000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MIN_RATE = 40</a:t>
            </a:r>
          </a:p>
          <a:p>
            <a:r>
              <a:rPr lang="en-US" altLang="zh-CN" dirty="0" smtClean="0"/>
              <a:t>14. REWARD_SCALE = 0.001</a:t>
            </a:r>
          </a:p>
          <a:p>
            <a:r>
              <a:rPr lang="en-US" altLang="zh-CN" dirty="0" smtClean="0"/>
              <a:t>15.</a:t>
            </a:r>
            <a:r>
              <a:rPr lang="zh-CN" altLang="en-US" dirty="0" smtClean="0"/>
              <a:t>延迟惩罚：</a:t>
            </a:r>
            <a:r>
              <a:rPr lang="en-US" altLang="zh-CN" dirty="0" smtClean="0"/>
              <a:t>LATENCY_PENALTY = 1.0</a:t>
            </a:r>
          </a:p>
          <a:p>
            <a:r>
              <a:rPr lang="en-US" altLang="zh-CN" dirty="0" smtClean="0"/>
              <a:t>16.</a:t>
            </a:r>
            <a:r>
              <a:rPr lang="zh-CN" altLang="en-US" dirty="0" smtClean="0"/>
              <a:t>丢包惩罚：</a:t>
            </a:r>
            <a:r>
              <a:rPr lang="en-US" altLang="zh-CN" dirty="0" smtClean="0"/>
              <a:t>LOSS_PENALTY = 1.0</a:t>
            </a:r>
          </a:p>
          <a:p>
            <a:r>
              <a:rPr lang="en-US" altLang="zh-CN" dirty="0" smtClean="0"/>
              <a:t>17.</a:t>
            </a:r>
            <a:r>
              <a:rPr lang="zh-CN" altLang="en-US" dirty="0" smtClean="0"/>
              <a:t>最大最小队列数：</a:t>
            </a:r>
            <a:r>
              <a:rPr lang="en-US" altLang="zh-CN" dirty="0" smtClean="0"/>
              <a:t>55</a:t>
            </a:r>
          </a:p>
          <a:p>
            <a:r>
              <a:rPr lang="en-US" altLang="zh-CN" dirty="0" smtClean="0"/>
              <a:t>18.Log</a:t>
            </a:r>
            <a:r>
              <a:rPr lang="zh-CN" altLang="en-US" dirty="0" smtClean="0"/>
              <a:t>文件最大行数：</a:t>
            </a:r>
            <a:r>
              <a:rPr lang="en-US" altLang="zh-CN" dirty="0" smtClean="0"/>
              <a:t>4000</a:t>
            </a:r>
            <a:endParaRPr lang="zh-CN" altLang="en-US" dirty="0"/>
          </a:p>
        </p:txBody>
      </p:sp>
      <p:sp>
        <p:nvSpPr>
          <p:cNvPr id="6" name="双大括号 5"/>
          <p:cNvSpPr/>
          <p:nvPr/>
        </p:nvSpPr>
        <p:spPr>
          <a:xfrm>
            <a:off x="228600" y="2009775"/>
            <a:ext cx="7067550" cy="26670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15200" y="3181350"/>
            <a:ext cx="243840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277100" y="1666875"/>
            <a:ext cx="243840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run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534275" y="5210176"/>
            <a:ext cx="3962400" cy="923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/>
              <a:t>C:\ProgramData\Anaconda2\envs\python3\Lib\site-packages\simple_emulator\config\constant</a:t>
            </a:r>
            <a:endParaRPr lang="zh-CN" altLang="en-US" sz="1200" b="1" dirty="0"/>
          </a:p>
        </p:txBody>
      </p:sp>
      <p:sp>
        <p:nvSpPr>
          <p:cNvPr id="12" name="双大括号 11"/>
          <p:cNvSpPr/>
          <p:nvPr/>
        </p:nvSpPr>
        <p:spPr>
          <a:xfrm>
            <a:off x="295274" y="4800600"/>
            <a:ext cx="7210425" cy="180975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009" name="Picture 1" descr="C:\Users\Administrator\AppData\Roaming\Tencent\Users\1295655672\QQ\WinTemp\RichOle\$D~(OECEF2H@2DAGQYH4L4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43175" cy="3571875"/>
          </a:xfrm>
          <a:prstGeom prst="rect">
            <a:avLst/>
          </a:prstGeom>
          <a:noFill/>
        </p:spPr>
      </p:pic>
      <p:pic>
        <p:nvPicPr>
          <p:cNvPr id="43010" name="Picture 2" descr="C:\Users\Administrator\Desktop\Meet-Deadline-Requirements-Challenge-master\output\emulator-analysi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92000" y="4338000"/>
            <a:ext cx="4200000" cy="2520000"/>
          </a:xfrm>
          <a:prstGeom prst="rect">
            <a:avLst/>
          </a:prstGeom>
          <a:noFill/>
        </p:spPr>
      </p:pic>
      <p:pic>
        <p:nvPicPr>
          <p:cNvPr id="43011" name="Picture 3" descr="C:\Users\Administrator\Desktop\Meet-Deadline-Requirements-Challenge-master\output\rate_changin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92000" y="0"/>
            <a:ext cx="4200000" cy="252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Administrator\AppData\Roaming\Tencent\Users\1295655672\QQ\WinTemp\RichOle\AKWM%)[]@M6U8U1`OT3UWR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0308" y="1627833"/>
            <a:ext cx="3581400" cy="3286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4137146" y="428625"/>
            <a:ext cx="3808730" cy="1003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54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每 日 打 算</a:t>
            </a:r>
            <a:endParaRPr lang="zh-CN" altLang="en-US" sz="54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447799" y="2628900"/>
            <a:ext cx="962977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接下来打算：</a:t>
            </a:r>
            <a:b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</a:b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优先老师给的新代码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读到一定程度之后就把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LTE</a:t>
            </a: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安装好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并</a:t>
            </a:r>
            <a:r>
              <a:rPr lang="zh-CN" altLang="en-US" dirty="0" smtClean="0">
                <a:latin typeface="Arial" charset="0"/>
                <a:ea typeface="宋体" charset="-122"/>
                <a:cs typeface="宋体" charset="-122"/>
              </a:rPr>
              <a:t>阅</a:t>
            </a: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读程序，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再有空就把机器学习助教的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PPT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做</a:t>
            </a: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了，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再有空就把机器学习实战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这</a:t>
            </a: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本书给啃了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。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Arial" charset="0"/>
                <a:ea typeface="宋体" charset="-122"/>
                <a:cs typeface="宋体" charset="-122"/>
              </a:rPr>
              <a:t>																	20210407</a:t>
            </a:r>
            <a:r>
              <a:rPr lang="zh-CN" altLang="en-US" dirty="0" smtClean="0">
                <a:latin typeface="Arial" charset="0"/>
                <a:ea typeface="宋体" charset="-122"/>
                <a:cs typeface="宋体" charset="-122"/>
              </a:rPr>
              <a:t>任务</a:t>
            </a: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/>
            </a:r>
            <a:b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</a:b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543014" y="2407920"/>
            <a:ext cx="1957866" cy="1886173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5003921" y="2771775"/>
            <a:ext cx="3808730" cy="1003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54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毕 业 设 计</a:t>
            </a:r>
            <a:endParaRPr lang="zh-CN" altLang="en-US" sz="54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3" grpId="0" bldLvl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/>
          <p:nvPr/>
        </p:nvSpPr>
        <p:spPr>
          <a:xfrm>
            <a:off x="648672" y="72175"/>
            <a:ext cx="1108760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defTabSz="964565">
              <a:defRPr sz="3600" b="1"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</a:lstStyle>
          <a:p>
            <a:r>
              <a:rPr lang="zh-CN" altLang="en-US" dirty="0" smtClean="0">
                <a:sym typeface="Arial" panose="020B0604020202020204" pitchFamily="34" charset="0"/>
              </a:rPr>
              <a:t>老师新给的代码的理解</a:t>
            </a:r>
            <a:endParaRPr lang="zh-CN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226749" y="151514"/>
            <a:ext cx="157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20210407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" y="676275"/>
            <a:ext cx="12192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/>
              <a:t>1.   </a:t>
            </a:r>
            <a:r>
              <a:rPr lang="zh-CN" altLang="en-US" dirty="0" smtClean="0"/>
              <a:t>总体：实现一个调度器，包含两个部分：块调度器和带宽估计器（解决方案在</a:t>
            </a:r>
            <a:r>
              <a:rPr lang="en-US" altLang="zh-CN" dirty="0" smtClean="0"/>
              <a:t>C:\Users\Administrator\Desktop\Meet-Deadline-Requirements-Challenge-master\solution_demos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reno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rl_tensorflow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rl_torch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r>
              <a:rPr lang="en-US" altLang="zh-CN" dirty="0" smtClean="0"/>
              <a:t>	1.1  </a:t>
            </a:r>
            <a:r>
              <a:rPr lang="zh-CN" altLang="en-US" dirty="0" smtClean="0"/>
              <a:t>调度器：    选择应在</a:t>
            </a:r>
            <a:r>
              <a:rPr lang="en-US" altLang="zh-CN" dirty="0" err="1" smtClean="0"/>
              <a:t>cur_time</a:t>
            </a:r>
            <a:r>
              <a:rPr lang="zh-CN" altLang="en-US" dirty="0" smtClean="0"/>
              <a:t>时发送</a:t>
            </a:r>
            <a:r>
              <a:rPr lang="en-US" altLang="zh-CN" dirty="0" err="1" smtClean="0"/>
              <a:t>block_queue</a:t>
            </a:r>
            <a:r>
              <a:rPr lang="zh-CN" altLang="en-US" dirty="0" smtClean="0"/>
              <a:t>中的哪个块。需要在方法</a:t>
            </a:r>
            <a:r>
              <a:rPr lang="en-US" altLang="zh-CN" b="1" dirty="0" err="1" smtClean="0"/>
              <a:t>select_block</a:t>
            </a:r>
            <a:r>
              <a:rPr lang="zh-CN" altLang="en-US" dirty="0" smtClean="0"/>
              <a:t>中实现调度程</a:t>
            </a:r>
            <a:r>
              <a:rPr lang="en-US" altLang="zh-CN" dirty="0" smtClean="0"/>
              <a:t>			           </a:t>
            </a:r>
            <a:r>
              <a:rPr lang="zh-CN" altLang="en-US" dirty="0" smtClean="0"/>
              <a:t>序算法。每当发送者试图选择要发送的块时，仿真器都会调用</a:t>
            </a:r>
            <a:r>
              <a:rPr lang="en-US" altLang="zh-CN" dirty="0" err="1" smtClean="0"/>
              <a:t>select_block</a:t>
            </a:r>
            <a:r>
              <a:rPr lang="zh-CN" altLang="en-US" dirty="0" smtClean="0"/>
              <a:t>。算法需要选</a:t>
            </a:r>
            <a:r>
              <a:rPr lang="en-US" altLang="zh-CN" dirty="0" smtClean="0"/>
              <a:t>			           </a:t>
            </a:r>
            <a:r>
              <a:rPr lang="zh-CN" altLang="en-US" dirty="0" smtClean="0"/>
              <a:t>择一个块并返回其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		1.1.1  input</a:t>
            </a:r>
            <a:r>
              <a:rPr lang="zh-CN" altLang="en-US" dirty="0" smtClean="0"/>
              <a:t>：  </a:t>
            </a:r>
            <a:r>
              <a:rPr lang="en-US" altLang="zh-CN" dirty="0" err="1" smtClean="0"/>
              <a:t>select_block</a:t>
            </a:r>
            <a:r>
              <a:rPr lang="zh-CN" altLang="en-US" dirty="0" smtClean="0"/>
              <a:t>需要获得</a:t>
            </a:r>
            <a:r>
              <a:rPr lang="en-US" altLang="zh-CN" dirty="0" err="1" smtClean="0"/>
              <a:t>cur_time</a:t>
            </a:r>
            <a:r>
              <a:rPr lang="zh-CN" altLang="en-US" dirty="0" smtClean="0"/>
              <a:t>（是当</a:t>
            </a:r>
            <a:r>
              <a:rPr lang="en-US" altLang="zh-CN" dirty="0" err="1" smtClean="0"/>
              <a:t>select_block</a:t>
            </a:r>
            <a:r>
              <a:rPr lang="zh-CN" altLang="en-US" dirty="0" smtClean="0"/>
              <a:t>被调用的时间）以及</a:t>
            </a:r>
            <a:r>
              <a:rPr lang="en-US" altLang="zh-CN" dirty="0" err="1" smtClean="0"/>
              <a:t>block_queue</a:t>
            </a:r>
            <a:r>
              <a:rPr lang="en-US" altLang="zh-CN" dirty="0" smtClean="0"/>
              <a:t>				       </a:t>
            </a:r>
            <a:r>
              <a:rPr lang="zh-CN" altLang="en-US" dirty="0" smtClean="0"/>
              <a:t>（此参数是由当前可发送的块组成的列表对象）</a:t>
            </a:r>
            <a:endParaRPr lang="en-US" altLang="zh-CN" dirty="0" smtClean="0"/>
          </a:p>
          <a:p>
            <a:r>
              <a:rPr lang="en-US" altLang="zh-CN" dirty="0" smtClean="0"/>
              <a:t>		1.1.2  output:  </a:t>
            </a:r>
            <a:r>
              <a:rPr lang="zh-CN" altLang="en-US" dirty="0" smtClean="0"/>
              <a:t>返回要发送的块的索引。例如，返回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表示将发送</a:t>
            </a:r>
            <a:r>
              <a:rPr lang="en-US" altLang="zh-CN" dirty="0" err="1" smtClean="0"/>
              <a:t>block_queue</a:t>
            </a:r>
            <a:r>
              <a:rPr lang="zh-CN" altLang="en-US" dirty="0" smtClean="0"/>
              <a:t>中的第一个块。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1.2  </a:t>
            </a:r>
            <a:r>
              <a:rPr lang="zh-CN" altLang="en-US" dirty="0" smtClean="0"/>
              <a:t>估计器：   带宽估计器更新发送者的发送速率。您需要在方法</a:t>
            </a:r>
            <a:r>
              <a:rPr lang="en-US" altLang="zh-CN" b="1" dirty="0" err="1" smtClean="0"/>
              <a:t>cc_trigger</a:t>
            </a:r>
            <a:r>
              <a:rPr lang="zh-CN" altLang="en-US" dirty="0" smtClean="0"/>
              <a:t>中实现带宽估计器算法。每</a:t>
            </a:r>
            <a:r>
              <a:rPr lang="en-US" altLang="zh-CN" dirty="0" smtClean="0"/>
              <a:t>			          </a:t>
            </a:r>
            <a:r>
              <a:rPr lang="zh-CN" altLang="en-US" dirty="0" smtClean="0"/>
              <a:t>次发生包确认或包丢弃事件时，仿真器都会调用</a:t>
            </a:r>
            <a:r>
              <a:rPr lang="en-US" altLang="zh-CN" dirty="0" err="1" smtClean="0"/>
              <a:t>cc_trigger</a:t>
            </a:r>
            <a:r>
              <a:rPr lang="zh-CN" altLang="en-US" dirty="0" smtClean="0"/>
              <a:t>。当调用</a:t>
            </a:r>
            <a:r>
              <a:rPr lang="en-US" altLang="zh-CN" dirty="0" err="1" smtClean="0"/>
              <a:t>cc_trigger</a:t>
            </a:r>
            <a:r>
              <a:rPr lang="zh-CN" altLang="en-US" dirty="0" smtClean="0"/>
              <a:t>时，可以更新算</a:t>
            </a:r>
            <a:r>
              <a:rPr lang="en-US" altLang="zh-CN" dirty="0" smtClean="0"/>
              <a:t>			          </a:t>
            </a:r>
            <a:r>
              <a:rPr lang="zh-CN" altLang="en-US" dirty="0" smtClean="0"/>
              <a:t>法的发送速率和状态。</a:t>
            </a:r>
            <a:endParaRPr lang="en-US" altLang="zh-CN" dirty="0" smtClean="0"/>
          </a:p>
          <a:p>
            <a:r>
              <a:rPr lang="en-US" altLang="zh-CN" dirty="0" smtClean="0"/>
              <a:t>		1.1.1  input</a:t>
            </a:r>
            <a:r>
              <a:rPr lang="zh-CN" altLang="en-US" dirty="0" smtClean="0"/>
              <a:t>： </a:t>
            </a:r>
            <a:r>
              <a:rPr lang="en-US" altLang="zh-CN" dirty="0" err="1" smtClean="0"/>
              <a:t>cc_trigger</a:t>
            </a:r>
            <a:r>
              <a:rPr lang="zh-CN" altLang="en-US" dirty="0" smtClean="0"/>
              <a:t>需要获得</a:t>
            </a:r>
            <a:r>
              <a:rPr lang="en-US" altLang="zh-CN" dirty="0" err="1" smtClean="0"/>
              <a:t>cur_time</a:t>
            </a:r>
            <a:r>
              <a:rPr lang="zh-CN" altLang="en-US" dirty="0" smtClean="0"/>
              <a:t> （是当</a:t>
            </a:r>
            <a:r>
              <a:rPr lang="en-US" altLang="zh-CN" dirty="0" err="1" smtClean="0"/>
              <a:t>cc_trigger</a:t>
            </a:r>
            <a:r>
              <a:rPr lang="zh-CN" altLang="en-US" dirty="0" smtClean="0"/>
              <a:t>被调用的时间）和一个二元组</a:t>
            </a:r>
            <a:r>
              <a:rPr lang="en-US" altLang="zh-CN" dirty="0" err="1" smtClean="0"/>
              <a:t>event_info</a:t>
            </a:r>
            <a:r>
              <a:rPr lang="en-US" altLang="zh-CN" dirty="0" smtClean="0"/>
              <a:t>			    	     </a:t>
            </a:r>
            <a:r>
              <a:rPr lang="zh-CN" altLang="en-US" dirty="0" smtClean="0"/>
              <a:t>（事件中涉及的数据包有三个类别：成功到达发送方的应答包</a:t>
            </a:r>
            <a:r>
              <a:rPr lang="en-US" altLang="zh-CN" sz="1600" dirty="0" smtClean="0"/>
              <a:t>PACKET_TYPE_FINISHED</a:t>
            </a:r>
            <a:r>
              <a:rPr lang="en-US" altLang="zh-CN" dirty="0" smtClean="0"/>
              <a:t>,				       </a:t>
            </a:r>
            <a:r>
              <a:rPr lang="zh-CN" altLang="en-US" dirty="0" smtClean="0"/>
              <a:t>尚未到达发送方的数据包</a:t>
            </a:r>
            <a:r>
              <a:rPr lang="en-US" altLang="zh-CN" sz="1600" dirty="0" smtClean="0"/>
              <a:t>PACKET_TYPE_TEMP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用来通知发送方数据包丢失的数据包</a:t>
            </a:r>
            <a:r>
              <a:rPr lang="en-US" altLang="zh-CN" dirty="0" smtClean="0"/>
              <a:t>				       </a:t>
            </a:r>
            <a:r>
              <a:rPr lang="en-US" altLang="zh-CN" sz="1600" dirty="0" smtClean="0"/>
              <a:t>PACKET_TYPE_DROP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		1.1.2  output: </a:t>
            </a:r>
            <a:r>
              <a:rPr lang="zh-CN" altLang="en-US" dirty="0" smtClean="0"/>
              <a:t>除了通过估计带宽进行控制外，我们还支持基于拥塞窗口的解决方案。</a:t>
            </a:r>
            <a:r>
              <a:rPr lang="en-US" altLang="zh-CN" dirty="0" err="1" smtClean="0"/>
              <a:t>cc_trigger</a:t>
            </a:r>
            <a:r>
              <a:rPr lang="zh-CN" altLang="en-US" dirty="0" smtClean="0"/>
              <a:t>的返回</a:t>
            </a:r>
            <a:r>
              <a:rPr lang="en-US" altLang="zh-CN" dirty="0" smtClean="0"/>
              <a:t>			        </a:t>
            </a:r>
            <a:r>
              <a:rPr lang="zh-CN" altLang="en-US" dirty="0" smtClean="0"/>
              <a:t>由拥塞窗口</a:t>
            </a:r>
            <a:r>
              <a:rPr lang="en-US" altLang="zh-CN" dirty="0" err="1" smtClean="0"/>
              <a:t>cwnd</a:t>
            </a:r>
            <a:r>
              <a:rPr lang="zh-CN" altLang="en-US" dirty="0" smtClean="0"/>
              <a:t>和发送数率</a:t>
            </a:r>
            <a:r>
              <a:rPr lang="en-US" altLang="zh-CN" dirty="0" err="1" smtClean="0"/>
              <a:t>send_rate</a:t>
            </a:r>
            <a:r>
              <a:rPr lang="zh-CN" altLang="en-US" dirty="0" smtClean="0"/>
              <a:t>组成。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" y="599122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/>
              <a:t>2.   </a:t>
            </a:r>
            <a:r>
              <a:rPr lang="zh-CN" altLang="en-US" dirty="0" smtClean="0"/>
              <a:t>其它：可以在方法</a:t>
            </a:r>
            <a:r>
              <a:rPr lang="en-US" altLang="zh-CN" b="1" dirty="0" smtClean="0"/>
              <a:t>_init_</a:t>
            </a:r>
            <a:r>
              <a:rPr lang="zh-CN" altLang="en-US" dirty="0" smtClean="0"/>
              <a:t>和</a:t>
            </a:r>
            <a:r>
              <a:rPr lang="en-US" altLang="zh-CN" b="1" dirty="0" err="1" smtClean="0"/>
              <a:t>on_packet_sent</a:t>
            </a:r>
            <a:r>
              <a:rPr lang="zh-CN" altLang="en-US" dirty="0" smtClean="0"/>
              <a:t>中设置或更新算法的状态，此外，还可以在从</a:t>
            </a:r>
            <a:r>
              <a:rPr lang="en-US" altLang="zh-CN" dirty="0" err="1" smtClean="0"/>
              <a:t>on_packet_sent</a:t>
            </a:r>
            <a:r>
              <a:rPr lang="zh-CN" altLang="en-US" dirty="0" smtClean="0"/>
              <a:t>返回时更新</a:t>
            </a:r>
            <a:r>
              <a:rPr lang="en-US" altLang="zh-CN" dirty="0" err="1" smtClean="0"/>
              <a:t>send_rate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cwnd</a:t>
            </a:r>
            <a:r>
              <a:rPr lang="zh-CN" altLang="en-US" dirty="0" smtClean="0"/>
              <a:t>。每次发送者试图发送数据包时，估计器都会调用</a:t>
            </a:r>
            <a:r>
              <a:rPr lang="en-US" altLang="zh-CN" dirty="0" err="1" smtClean="0"/>
              <a:t>on_packet_sent</a:t>
            </a:r>
            <a:endParaRPr lang="en-US" altLang="zh-CN" dirty="0" smtClean="0"/>
          </a:p>
        </p:txBody>
      </p:sp>
      <p:pic>
        <p:nvPicPr>
          <p:cNvPr id="15362" name="Picture 2" descr="https://www.aitrans.online/static/images/MMGC2021/challenge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2275" y="2036762"/>
            <a:ext cx="11207416" cy="32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"/>
          <p:cNvSpPr txBox="1"/>
          <p:nvPr/>
        </p:nvSpPr>
        <p:spPr>
          <a:xfrm>
            <a:off x="391497" y="329350"/>
            <a:ext cx="1108760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defTabSz="964565">
              <a:defRPr sz="3600" b="1"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</a:lstStyle>
          <a:p>
            <a:r>
              <a:rPr lang="zh-CN" altLang="en-US" dirty="0" smtClean="0"/>
              <a:t>从</a:t>
            </a:r>
            <a:r>
              <a:rPr lang="en-US" altLang="zh-CN" dirty="0" smtClean="0"/>
              <a:t>run_this.py</a:t>
            </a:r>
            <a:r>
              <a:rPr lang="zh-CN" altLang="en-US" dirty="0" smtClean="0"/>
              <a:t>开始的梳理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904875"/>
            <a:ext cx="1206817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/>
              <a:t>if __name__ == '__main__':</a:t>
            </a:r>
          </a:p>
          <a:p>
            <a:pPr marL="342900" indent="-342900"/>
            <a:r>
              <a:rPr lang="en-US" altLang="zh-CN" dirty="0" smtClean="0"/>
              <a:t>1.</a:t>
            </a:r>
            <a:r>
              <a:rPr lang="zh-CN" altLang="en-US" dirty="0" smtClean="0"/>
              <a:t>将路径下的应用程序跟踪数据集</a:t>
            </a:r>
            <a:r>
              <a:rPr lang="en-US" altLang="zh-CN" dirty="0" err="1" smtClean="0"/>
              <a:t>data_video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data_audio</a:t>
            </a:r>
            <a:r>
              <a:rPr lang="zh-CN" altLang="en-US" dirty="0" smtClean="0"/>
              <a:t>给到</a:t>
            </a:r>
            <a:r>
              <a:rPr lang="en-US" altLang="zh-CN" b="1" dirty="0" err="1" smtClean="0"/>
              <a:t>block_traces</a:t>
            </a:r>
            <a:endParaRPr lang="en-US" altLang="zh-CN" b="1" dirty="0" smtClean="0"/>
          </a:p>
          <a:p>
            <a:pPr marL="342900" indent="-342900"/>
            <a:r>
              <a:rPr lang="en-US" altLang="zh-CN" dirty="0" smtClean="0"/>
              <a:t>2.</a:t>
            </a:r>
            <a:r>
              <a:rPr lang="zh-CN" altLang="en-US" dirty="0" smtClean="0"/>
              <a:t>将路径下的网络追踪数据</a:t>
            </a:r>
            <a:r>
              <a:rPr lang="en-US" altLang="zh-CN" dirty="0" err="1" smtClean="0"/>
              <a:t>network_traces</a:t>
            </a:r>
            <a:r>
              <a:rPr lang="zh-CN" altLang="en-US" dirty="0" smtClean="0"/>
              <a:t>给到</a:t>
            </a:r>
            <a:r>
              <a:rPr lang="en-US" altLang="zh-CN" b="1" dirty="0" err="1" smtClean="0"/>
              <a:t>network_trace</a:t>
            </a:r>
            <a:endParaRPr lang="en-US" altLang="zh-CN" b="1" dirty="0" smtClean="0"/>
          </a:p>
          <a:p>
            <a:pPr marL="342900" indent="-342900"/>
            <a:r>
              <a:rPr lang="en-US" altLang="zh-CN" dirty="0" smtClean="0"/>
              <a:t>3.</a:t>
            </a:r>
            <a:r>
              <a:rPr lang="zh-CN" altLang="en-US" dirty="0" smtClean="0"/>
              <a:t>书写</a:t>
            </a:r>
            <a:r>
              <a:rPr lang="en-US" altLang="zh-CN" dirty="0" smtClean="0"/>
              <a:t>output</a:t>
            </a:r>
            <a:r>
              <a:rPr lang="zh-CN" altLang="en-US" dirty="0" smtClean="0"/>
              <a:t>的路径</a:t>
            </a:r>
            <a:r>
              <a:rPr lang="en-US" altLang="zh-CN" dirty="0" err="1" smtClean="0"/>
              <a:t>log_packet_file</a:t>
            </a:r>
            <a:r>
              <a:rPr lang="en-US" altLang="zh-CN" dirty="0" smtClean="0"/>
              <a:t> = "output/</a:t>
            </a:r>
            <a:r>
              <a:rPr lang="en-US" altLang="zh-CN" dirty="0" err="1" smtClean="0"/>
              <a:t>packet_log</a:t>
            </a:r>
            <a:r>
              <a:rPr lang="en-US" altLang="zh-CN" dirty="0" smtClean="0"/>
              <a:t>/packet-0.log“</a:t>
            </a:r>
          </a:p>
          <a:p>
            <a:pPr marL="342900" indent="-342900"/>
            <a:r>
              <a:rPr lang="en-US" altLang="zh-CN" dirty="0" smtClean="0"/>
              <a:t>4.</a:t>
            </a:r>
            <a:r>
              <a:rPr lang="zh-CN" altLang="en-US" dirty="0" smtClean="0"/>
              <a:t>选择解决方案</a:t>
            </a:r>
            <a:r>
              <a:rPr lang="en-US" altLang="zh-CN" dirty="0" err="1" smtClean="0"/>
              <a:t>solution_file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reno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rl_tensorflow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rl_torch</a:t>
            </a:r>
            <a:r>
              <a:rPr lang="zh-CN" altLang="en-US" dirty="0" smtClean="0"/>
              <a:t>中的一个）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5.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evaluate</a:t>
            </a:r>
            <a:r>
              <a:rPr lang="zh-CN" altLang="en-US" dirty="0" smtClean="0"/>
              <a:t>方法：上述几个参数即为</a:t>
            </a:r>
            <a:r>
              <a:rPr lang="en-US" altLang="zh-CN" dirty="0" smtClean="0"/>
              <a:t>evaluate</a:t>
            </a:r>
            <a:r>
              <a:rPr lang="zh-CN" altLang="en-US" dirty="0" smtClean="0"/>
              <a:t>方法参数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		</a:t>
            </a:r>
            <a:r>
              <a:rPr lang="zh-CN" altLang="en-US" dirty="0" smtClean="0"/>
              <a:t>步骤：（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）随机生成</a:t>
            </a:r>
            <a:r>
              <a:rPr lang="en-US" altLang="zh-CN" dirty="0" smtClean="0"/>
              <a:t>seed</a:t>
            </a:r>
          </a:p>
          <a:p>
            <a:pPr marL="342900" indent="-342900"/>
            <a:r>
              <a:rPr lang="en-US" altLang="zh-CN" dirty="0" smtClean="0"/>
              <a:t>		    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）使用</a:t>
            </a:r>
            <a:r>
              <a:rPr lang="en-US" altLang="zh-CN" dirty="0" err="1" smtClean="0"/>
              <a:t>importlib.import_module</a:t>
            </a:r>
            <a:r>
              <a:rPr lang="zh-CN" altLang="en-US" dirty="0" smtClean="0"/>
              <a:t>引入解决方案的对应模块给</a:t>
            </a:r>
            <a:r>
              <a:rPr lang="en-US" altLang="zh-CN" dirty="0" smtClean="0"/>
              <a:t>solution</a:t>
            </a:r>
          </a:p>
          <a:p>
            <a:pPr marL="342900" indent="-342900"/>
            <a:r>
              <a:rPr lang="en-US" altLang="zh-CN" dirty="0" smtClean="0"/>
              <a:t>		    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）将引入的</a:t>
            </a:r>
            <a:r>
              <a:rPr lang="en-US" altLang="zh-CN" dirty="0" smtClean="0"/>
              <a:t>solution</a:t>
            </a:r>
            <a:r>
              <a:rPr lang="zh-CN" altLang="en-US" dirty="0" smtClean="0"/>
              <a:t>中的类</a:t>
            </a:r>
            <a:r>
              <a:rPr lang="en-US" altLang="zh-CN" dirty="0" err="1" smtClean="0"/>
              <a:t>MySolution</a:t>
            </a:r>
            <a:r>
              <a:rPr lang="zh-CN" altLang="en-US" dirty="0" smtClean="0"/>
              <a:t>创建对象</a:t>
            </a:r>
            <a:r>
              <a:rPr lang="en-US" altLang="zh-CN" dirty="0" err="1" smtClean="0"/>
              <a:t>my_solution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		    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）使用</a:t>
            </a:r>
            <a:r>
              <a:rPr lang="en-US" altLang="zh-CN" dirty="0" err="1" smtClean="0"/>
              <a:t>simple_emulator</a:t>
            </a:r>
            <a:r>
              <a:rPr lang="zh-CN" altLang="en-US" dirty="0" smtClean="0"/>
              <a:t>中的方法</a:t>
            </a:r>
            <a:r>
              <a:rPr lang="en-US" altLang="zh-CN" dirty="0" err="1" smtClean="0"/>
              <a:t>SimpleEmulator</a:t>
            </a:r>
            <a:r>
              <a:rPr lang="zh-CN" altLang="en-US" dirty="0" smtClean="0"/>
              <a:t>创建仿真器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			emulator = </a:t>
            </a:r>
            <a:r>
              <a:rPr lang="en-US" altLang="zh-CN" dirty="0" err="1" smtClean="0"/>
              <a:t>SimpleEmulator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block_file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block_traces</a:t>
            </a:r>
            <a:r>
              <a:rPr lang="en-US" altLang="zh-CN" dirty="0" smtClean="0"/>
              <a:t>,</a:t>
            </a:r>
          </a:p>
          <a:p>
            <a:pPr marL="342900" indent="-342900"/>
            <a:r>
              <a:rPr lang="en-US" altLang="zh-CN" dirty="0" smtClean="0"/>
              <a:t>						   </a:t>
            </a:r>
            <a:r>
              <a:rPr lang="en-US" altLang="zh-CN" dirty="0" err="1" smtClean="0"/>
              <a:t>trace_file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network_trace</a:t>
            </a:r>
            <a:r>
              <a:rPr lang="en-US" altLang="zh-CN" dirty="0" smtClean="0"/>
              <a:t>,        									   solution=</a:t>
            </a:r>
            <a:r>
              <a:rPr lang="en-US" altLang="zh-CN" dirty="0" err="1" smtClean="0"/>
              <a:t>my_solution</a:t>
            </a:r>
            <a:r>
              <a:rPr lang="en-US" altLang="zh-CN" dirty="0" smtClean="0"/>
              <a:t>,        </a:t>
            </a:r>
          </a:p>
          <a:p>
            <a:pPr marL="342900" indent="-342900"/>
            <a:r>
              <a:rPr lang="en-US" altLang="zh-CN" dirty="0" smtClean="0"/>
              <a:t>						   # enable logging packet. You can train faster if USE_CWND=False        					   ENABLE_LOG=True   //</a:t>
            </a:r>
            <a:r>
              <a:rPr lang="zh-CN" altLang="en-US" dirty="0" smtClean="0"/>
              <a:t>是否输出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 )</a:t>
            </a:r>
          </a:p>
          <a:p>
            <a:pPr marL="342900" indent="-342900"/>
            <a:r>
              <a:rPr lang="en-US" altLang="zh-CN" dirty="0" smtClean="0"/>
              <a:t>		    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）开始运行仿真器</a:t>
            </a:r>
            <a:r>
              <a:rPr lang="en-US" altLang="zh-CN" b="1" dirty="0" err="1" smtClean="0"/>
              <a:t>emulator.run_for_dur</a:t>
            </a:r>
            <a:r>
              <a:rPr lang="en-US" altLang="zh-CN" b="1" dirty="0" smtClean="0"/>
              <a:t>(15)</a:t>
            </a:r>
            <a:r>
              <a:rPr lang="en-US" altLang="zh-CN" dirty="0" smtClean="0"/>
              <a:t>   //</a:t>
            </a:r>
            <a:r>
              <a:rPr lang="zh-CN" altLang="en-US" dirty="0" smtClean="0"/>
              <a:t>可以指定</a:t>
            </a:r>
            <a:r>
              <a:rPr lang="en-US" altLang="zh-CN" dirty="0" smtClean="0"/>
              <a:t>emulator</a:t>
            </a:r>
            <a:r>
              <a:rPr lang="zh-CN" altLang="en-US" dirty="0" smtClean="0"/>
              <a:t>运行的时间。它将一直运行到没  </a:t>
            </a:r>
            <a:r>
              <a:rPr lang="en-US" altLang="zh-CN" dirty="0" smtClean="0"/>
              <a:t>		      					      </a:t>
            </a:r>
            <a:r>
              <a:rPr lang="zh-CN" altLang="en-US" dirty="0" smtClean="0"/>
              <a:t>有数据包可以发送为止。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		    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）输出</a:t>
            </a:r>
            <a:r>
              <a:rPr lang="en-US" altLang="zh-CN" dirty="0" smtClean="0"/>
              <a:t>Link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Sender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信息</a:t>
            </a:r>
            <a:r>
              <a:rPr lang="en-US" altLang="zh-CN" b="1" dirty="0" err="1" smtClean="0"/>
              <a:t>print_debug</a:t>
            </a:r>
            <a:r>
              <a:rPr lang="en-US" altLang="zh-CN" b="1" dirty="0" smtClean="0"/>
              <a:t>()</a:t>
            </a:r>
          </a:p>
          <a:p>
            <a:pPr marL="342900" indent="-342900"/>
            <a:r>
              <a:rPr lang="en-US" altLang="zh-CN" dirty="0" smtClean="0"/>
              <a:t>		    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r>
              <a:rPr lang="en-US" altLang="zh-CN" b="1" dirty="0" err="1" smtClean="0"/>
              <a:t>analyze_emulator</a:t>
            </a:r>
            <a:r>
              <a:rPr lang="zh-CN" altLang="en-US" b="1" dirty="0" smtClean="0"/>
              <a:t>（）</a:t>
            </a:r>
            <a:r>
              <a:rPr lang="zh-CN" altLang="en-US" dirty="0" smtClean="0"/>
              <a:t>分析并输出图</a:t>
            </a:r>
            <a:r>
              <a:rPr lang="en-US" altLang="zh-CN" dirty="0" smtClean="0"/>
              <a:t>emulator-analysis.png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		    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</a:t>
            </a:r>
            <a:r>
              <a:rPr lang="en-US" altLang="zh-CN" b="1" dirty="0" err="1" smtClean="0"/>
              <a:t>plot_rate</a:t>
            </a:r>
            <a:r>
              <a:rPr lang="zh-CN" altLang="en-US" b="1" dirty="0" smtClean="0"/>
              <a:t>（）</a:t>
            </a:r>
            <a:r>
              <a:rPr lang="zh-CN" altLang="en-US" dirty="0" smtClean="0"/>
              <a:t>输出图</a:t>
            </a:r>
            <a:r>
              <a:rPr lang="en-US" altLang="zh-CN" dirty="0" smtClean="0"/>
              <a:t>rate_changing.png</a:t>
            </a:r>
          </a:p>
          <a:p>
            <a:pPr marL="342900" indent="-342900"/>
            <a:r>
              <a:rPr lang="en-US" altLang="zh-CN" dirty="0" smtClean="0"/>
              <a:t>		    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9</a:t>
            </a:r>
            <a:r>
              <a:rPr lang="zh-CN" altLang="en-US" dirty="0" smtClean="0"/>
              <a:t>）输出用户体验质量</a:t>
            </a:r>
            <a:r>
              <a:rPr lang="en-US" altLang="zh-CN" dirty="0" err="1" smtClean="0"/>
              <a:t>Qoe</a:t>
            </a:r>
            <a:endParaRPr lang="zh-CN" altLang="en-US" dirty="0"/>
          </a:p>
        </p:txBody>
      </p:sp>
      <p:sp>
        <p:nvSpPr>
          <p:cNvPr id="5" name="线形标注 2 4"/>
          <p:cNvSpPr/>
          <p:nvPr/>
        </p:nvSpPr>
        <p:spPr>
          <a:xfrm>
            <a:off x="8763000" y="523875"/>
            <a:ext cx="3162300" cy="3343275"/>
          </a:xfrm>
          <a:prstGeom prst="borderCallout2">
            <a:avLst>
              <a:gd name="adj1" fmla="val 18750"/>
              <a:gd name="adj2" fmla="val 1004"/>
              <a:gd name="adj3" fmla="val 18750"/>
              <a:gd name="adj4" fmla="val -16667"/>
              <a:gd name="adj5" fmla="val 156825"/>
              <a:gd name="adj6" fmla="val -73776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---Link Debug---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Link: 1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Bandwidth: 1333.333333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Delay: 0.001000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Queue Delay: 0.003000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Max Queue Delay: 0.041250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One Packet Queue Delay: 0.000750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Link: 2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Bandwidth: </a:t>
            </a:r>
            <a:r>
              <a:rPr lang="en-US" sz="1100" dirty="0" err="1" smtClean="0">
                <a:solidFill>
                  <a:schemeClr val="tx1"/>
                </a:solidFill>
              </a:rPr>
              <a:t>inf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zh-CN" altLang="en-US" sz="1100" dirty="0" smtClean="0">
                <a:solidFill>
                  <a:schemeClr val="tx1"/>
                </a:solidFill>
              </a:rPr>
              <a:t>（无穷大）</a:t>
            </a:r>
            <a:endParaRPr lang="en-US" sz="1100" dirty="0" smtClean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Delay: 0.001000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Queue Delay: 0.000000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Max Queue Delay: 0.000000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One Packet Queue Delay: 0.000000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---Sender Debug---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Sender: 1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 Rate: </a:t>
            </a:r>
            <a:r>
              <a:rPr lang="en-US" sz="1100" dirty="0" err="1" smtClean="0">
                <a:solidFill>
                  <a:schemeClr val="tx1"/>
                </a:solidFill>
              </a:rPr>
              <a:t>inf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Sent: 18247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Acked</a:t>
            </a:r>
            <a:r>
              <a:rPr lang="en-US" sz="1100" dirty="0" smtClean="0">
                <a:solidFill>
                  <a:schemeClr val="tx1"/>
                </a:solidFill>
              </a:rPr>
              <a:t>: 18184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 Lost: 61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Min Latency: 0.002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47625" y="5768459"/>
            <a:ext cx="160813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 smtClean="0"/>
              <a:t>基于</a:t>
            </a:r>
            <a:endParaRPr lang="en-US" altLang="zh-CN" sz="1400" b="1" dirty="0" smtClean="0"/>
          </a:p>
          <a:p>
            <a:pPr algn="ctr"/>
            <a:r>
              <a:rPr lang="en-US" altLang="zh-CN" sz="1400" b="1" dirty="0" err="1" smtClean="0"/>
              <a:t>simple_emulator</a:t>
            </a:r>
            <a:endParaRPr lang="en-US" altLang="zh-CN" sz="1400" b="1" dirty="0" smtClean="0"/>
          </a:p>
          <a:p>
            <a:pPr algn="ctr"/>
            <a:r>
              <a:rPr lang="zh-CN" altLang="en-US" sz="1400" b="1" dirty="0" smtClean="0"/>
              <a:t>中的各种方法</a:t>
            </a:r>
            <a:endParaRPr lang="zh-CN" altLang="en-US" sz="1400" b="1" dirty="0"/>
          </a:p>
        </p:txBody>
      </p:sp>
      <p:sp>
        <p:nvSpPr>
          <p:cNvPr id="7" name="双大括号 6"/>
          <p:cNvSpPr/>
          <p:nvPr/>
        </p:nvSpPr>
        <p:spPr>
          <a:xfrm>
            <a:off x="1562099" y="5124450"/>
            <a:ext cx="10601325" cy="159067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610600" y="5877610"/>
            <a:ext cx="32289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C:\ProgramData\Anaconda2\envs\python3\Lib\site-packages\simple_emulator\utils</a:t>
            </a:r>
          </a:p>
          <a:p>
            <a:r>
              <a:rPr lang="en-US" altLang="zh-CN" sz="1200" dirty="0" smtClean="0"/>
              <a:t>Scatter = True</a:t>
            </a:r>
            <a:r>
              <a:rPr lang="zh-CN" altLang="en-US" sz="1200" dirty="0" smtClean="0"/>
              <a:t>是散点图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00200" y="833735"/>
            <a:ext cx="8991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提供了一个块选择的简单算法去处理竞争。首先根据块的创建时间选择块，然后根据剩余寿命时间的比值选择最后期限。（在选择块上这几种方法是一样的，在拥塞控制上不同）</a:t>
            </a:r>
            <a:endParaRPr lang="en-US" altLang="zh-CN" sz="2400" b="1" dirty="0" smtClean="0">
              <a:latin typeface="+mn-ea"/>
            </a:endParaRPr>
          </a:p>
          <a:p>
            <a:endParaRPr lang="en-US" altLang="zh-CN" sz="2400" b="1" dirty="0" smtClean="0">
              <a:latin typeface="+mn-ea"/>
            </a:endParaRPr>
          </a:p>
          <a:p>
            <a:r>
              <a:rPr lang="zh-CN" altLang="en-US" sz="2400" b="1" dirty="0" smtClean="0">
                <a:latin typeface="+mn-ea"/>
              </a:rPr>
              <a:t>提供了一些关于拥塞控制的简单算法处理竞争。比如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Reno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（</a:t>
            </a:r>
            <a:r>
              <a:rPr lang="en-US" sz="2400" b="1" dirty="0" smtClean="0">
                <a:solidFill>
                  <a:srgbClr val="C00000"/>
                </a:solidFill>
              </a:rPr>
              <a:t>TCP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拥塞控制算法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）</a:t>
            </a:r>
            <a:r>
              <a:rPr lang="zh-CN" altLang="en-US" sz="2400" b="1" dirty="0" smtClean="0">
                <a:latin typeface="+mn-ea"/>
              </a:rPr>
              <a:t>和一个使用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+mn-ea"/>
              </a:rPr>
              <a:t>tensorflow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环境实现强化学习</a:t>
            </a:r>
            <a:r>
              <a:rPr lang="zh-CN" altLang="en-US" sz="2400" b="1" dirty="0" smtClean="0">
                <a:latin typeface="+mn-ea"/>
              </a:rPr>
              <a:t>的例子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0550" y="3390900"/>
            <a:ext cx="112204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Reno</a:t>
            </a:r>
            <a:r>
              <a:rPr lang="zh-CN" altLang="en-US" dirty="0" smtClean="0"/>
              <a:t>相关</a:t>
            </a:r>
            <a:endParaRPr lang="en-US" altLang="zh-CN" dirty="0" smtClean="0"/>
          </a:p>
          <a:p>
            <a:r>
              <a:rPr lang="zh-CN" altLang="en-US" dirty="0" smtClean="0"/>
              <a:t>慢启动：当</a:t>
            </a:r>
            <a:r>
              <a:rPr lang="en-US" dirty="0" err="1" smtClean="0"/>
              <a:t>cwnd</a:t>
            </a:r>
            <a:r>
              <a:rPr lang="zh-CN" altLang="en-US" dirty="0" smtClean="0"/>
              <a:t>的值小于慢启动门限值</a:t>
            </a:r>
            <a:r>
              <a:rPr lang="en-US" dirty="0" err="1" smtClean="0"/>
              <a:t>ssthresh</a:t>
            </a:r>
            <a:r>
              <a:rPr lang="zh-CN" altLang="en-US" dirty="0" smtClean="0"/>
              <a:t>时，</a:t>
            </a:r>
            <a:r>
              <a:rPr lang="en-US" dirty="0" smtClean="0"/>
              <a:t>TCP</a:t>
            </a:r>
            <a:r>
              <a:rPr lang="zh-CN" altLang="en-US" dirty="0" smtClean="0"/>
              <a:t>则处于慢启动阶段，每收到一个</a:t>
            </a:r>
            <a:r>
              <a:rPr lang="en-US" dirty="0" err="1" smtClean="0"/>
              <a:t>ACK，cwnd</a:t>
            </a:r>
            <a:r>
              <a:rPr lang="zh-CN" altLang="en-US" dirty="0" smtClean="0"/>
              <a:t>的值就会加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。其实慢启动并不慢，经过一个</a:t>
            </a:r>
            <a:r>
              <a:rPr lang="en-US" altLang="zh-CN" dirty="0" smtClean="0"/>
              <a:t>RTT</a:t>
            </a:r>
            <a:r>
              <a:rPr lang="zh-CN" altLang="en-US" dirty="0" smtClean="0"/>
              <a:t>的时间，</a:t>
            </a:r>
            <a:r>
              <a:rPr lang="en-US" altLang="zh-CN" dirty="0" err="1" smtClean="0"/>
              <a:t>cwnd</a:t>
            </a:r>
            <a:r>
              <a:rPr lang="zh-CN" altLang="en-US" dirty="0" smtClean="0"/>
              <a:t>的值就会变成原来的两倍，实为指数增长。</a:t>
            </a:r>
            <a:endParaRPr lang="en-US" altLang="zh-CN" dirty="0" smtClean="0"/>
          </a:p>
          <a:p>
            <a:r>
              <a:rPr lang="zh-CN" altLang="en-US" dirty="0" smtClean="0"/>
              <a:t>拥塞避免：当</a:t>
            </a:r>
            <a:r>
              <a:rPr lang="en-US" altLang="zh-CN" dirty="0" err="1" smtClean="0"/>
              <a:t>cwnd</a:t>
            </a:r>
            <a:r>
              <a:rPr lang="zh-CN" altLang="en-US" dirty="0" smtClean="0"/>
              <a:t>的值超过慢启动门限值</a:t>
            </a:r>
            <a:r>
              <a:rPr lang="en-US" altLang="zh-CN" dirty="0" err="1" smtClean="0"/>
              <a:t>ssthresh</a:t>
            </a:r>
            <a:r>
              <a:rPr lang="zh-CN" altLang="en-US" dirty="0" smtClean="0"/>
              <a:t>时，就会进入拥塞避免阶段，在该阶段下，</a:t>
            </a:r>
            <a:r>
              <a:rPr lang="en-US" altLang="zh-CN" dirty="0" err="1" smtClean="0"/>
              <a:t>cwnd</a:t>
            </a:r>
            <a:r>
              <a:rPr lang="zh-CN" altLang="en-US" dirty="0" smtClean="0"/>
              <a:t>以线性方式增长，大约每经过一个</a:t>
            </a:r>
            <a:r>
              <a:rPr lang="en-US" altLang="zh-CN" dirty="0" smtClean="0"/>
              <a:t>RTT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cwnd</a:t>
            </a:r>
            <a:r>
              <a:rPr lang="zh-CN" altLang="en-US" dirty="0" smtClean="0"/>
              <a:t>的值就会加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快重传：只要发送方收到了三个重复的</a:t>
            </a:r>
            <a:r>
              <a:rPr lang="en-US" altLang="zh-CN" dirty="0" smtClean="0"/>
              <a:t>ACK</a:t>
            </a:r>
            <a:r>
              <a:rPr lang="zh-CN" altLang="en-US" dirty="0" smtClean="0"/>
              <a:t>，就会立马重传，而不用等到</a:t>
            </a:r>
            <a:r>
              <a:rPr lang="en-US" altLang="zh-CN" dirty="0" smtClean="0"/>
              <a:t>RTO</a:t>
            </a:r>
            <a:r>
              <a:rPr lang="zh-CN" altLang="en-US" dirty="0" smtClean="0"/>
              <a:t>到达（如果没有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个重复的</a:t>
            </a:r>
            <a:r>
              <a:rPr lang="en-US" altLang="zh-CN" dirty="0" smtClean="0"/>
              <a:t>ACK</a:t>
            </a:r>
            <a:r>
              <a:rPr lang="zh-CN" altLang="en-US" dirty="0" smtClean="0"/>
              <a:t>而包丢失了，就只能超时重传）；并且将</a:t>
            </a:r>
            <a:r>
              <a:rPr lang="en-US" altLang="zh-CN" dirty="0" err="1" smtClean="0"/>
              <a:t>ssthresh</a:t>
            </a:r>
            <a:r>
              <a:rPr lang="zh-CN" altLang="en-US" dirty="0" smtClean="0"/>
              <a:t>的值设置为当前</a:t>
            </a:r>
            <a:r>
              <a:rPr lang="en-US" altLang="zh-CN" dirty="0" err="1" smtClean="0"/>
              <a:t>cwnd</a:t>
            </a:r>
            <a:r>
              <a:rPr lang="zh-CN" altLang="en-US" dirty="0" smtClean="0"/>
              <a:t>的一半，而</a:t>
            </a:r>
            <a:r>
              <a:rPr lang="en-US" altLang="zh-CN" dirty="0" err="1" smtClean="0"/>
              <a:t>cwnd</a:t>
            </a:r>
            <a:r>
              <a:rPr lang="zh-CN" altLang="en-US" dirty="0" smtClean="0"/>
              <a:t>减为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，重回</a:t>
            </a:r>
            <a:r>
              <a:rPr lang="en-US" altLang="zh-CN" dirty="0" smtClean="0"/>
              <a:t>slow start</a:t>
            </a:r>
            <a:r>
              <a:rPr lang="zh-CN" altLang="en-US" dirty="0" smtClean="0"/>
              <a:t>阶段。</a:t>
            </a:r>
            <a:endParaRPr lang="en-US" altLang="zh-CN" dirty="0" smtClean="0"/>
          </a:p>
          <a:p>
            <a:r>
              <a:rPr lang="zh-CN" altLang="en-US" dirty="0" smtClean="0"/>
              <a:t>快速恢复算法：当收到三个重复的</a:t>
            </a:r>
            <a:r>
              <a:rPr lang="en-US" altLang="zh-CN" dirty="0" smtClean="0"/>
              <a:t>ACK</a:t>
            </a:r>
            <a:r>
              <a:rPr lang="zh-CN" altLang="en-US" dirty="0" smtClean="0"/>
              <a:t>或是超过了</a:t>
            </a:r>
            <a:r>
              <a:rPr lang="en-US" altLang="zh-CN" dirty="0" smtClean="0"/>
              <a:t>RTO</a:t>
            </a:r>
            <a:r>
              <a:rPr lang="zh-CN" altLang="en-US" dirty="0" smtClean="0"/>
              <a:t>时间且尚未收到某个数据包的</a:t>
            </a:r>
            <a:r>
              <a:rPr lang="en-US" altLang="zh-CN" dirty="0" smtClean="0"/>
              <a:t>ACK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Reno</a:t>
            </a:r>
            <a:r>
              <a:rPr lang="zh-CN" altLang="en-US" dirty="0" smtClean="0"/>
              <a:t>就会认为丢包了，并认定网络中发生了拥塞。</a:t>
            </a:r>
            <a:r>
              <a:rPr lang="en-US" altLang="zh-CN" dirty="0" smtClean="0"/>
              <a:t>Reno</a:t>
            </a:r>
            <a:r>
              <a:rPr lang="zh-CN" altLang="en-US" dirty="0" smtClean="0"/>
              <a:t>会把当前的</a:t>
            </a:r>
            <a:r>
              <a:rPr lang="en-US" altLang="zh-CN" dirty="0" err="1" smtClean="0"/>
              <a:t>ssthresh</a:t>
            </a:r>
            <a:r>
              <a:rPr lang="zh-CN" altLang="en-US" dirty="0" smtClean="0"/>
              <a:t>的值设置为当前</a:t>
            </a:r>
            <a:r>
              <a:rPr lang="en-US" altLang="zh-CN" dirty="0" err="1" smtClean="0"/>
              <a:t>cwnd</a:t>
            </a:r>
            <a:r>
              <a:rPr lang="zh-CN" altLang="en-US" dirty="0" smtClean="0"/>
              <a:t>的一半，但是并不会回到慢启动阶段，而是将</a:t>
            </a:r>
            <a:r>
              <a:rPr lang="en-US" altLang="zh-CN" dirty="0" err="1" smtClean="0"/>
              <a:t>cwnd</a:t>
            </a:r>
            <a:r>
              <a:rPr lang="zh-CN" altLang="en-US" dirty="0" smtClean="0"/>
              <a:t>设置为（更新后的）</a:t>
            </a:r>
            <a:r>
              <a:rPr lang="en-US" altLang="zh-CN" dirty="0" smtClean="0"/>
              <a:t>ssthresh+3MSS</a:t>
            </a:r>
            <a:r>
              <a:rPr lang="zh-CN" altLang="en-US" dirty="0" smtClean="0"/>
              <a:t>，之后</a:t>
            </a:r>
            <a:r>
              <a:rPr lang="en-US" altLang="zh-CN" dirty="0" err="1" smtClean="0"/>
              <a:t>cwnd</a:t>
            </a:r>
            <a:r>
              <a:rPr lang="zh-CN" altLang="en-US" dirty="0" smtClean="0"/>
              <a:t>呈线性增长。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"/>
          <p:cNvSpPr txBox="1"/>
          <p:nvPr/>
        </p:nvSpPr>
        <p:spPr>
          <a:xfrm>
            <a:off x="391497" y="329350"/>
            <a:ext cx="1108760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defTabSz="964565">
              <a:defRPr sz="3600" b="1"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</a:lstStyle>
          <a:p>
            <a:r>
              <a:rPr lang="en-US" altLang="zh-CN" dirty="0" smtClean="0"/>
              <a:t>solution1——Reno</a:t>
            </a:r>
            <a:endParaRPr lang="zh-CN" altLang="en-US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4438650" y="866776"/>
            <a:ext cx="3314700" cy="361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Reno-Class-</a:t>
            </a:r>
            <a:r>
              <a:rPr lang="en-US" altLang="zh-CN" dirty="0" err="1" smtClean="0"/>
              <a:t>MySolution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28600" y="1552575"/>
            <a:ext cx="1514475" cy="285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_init_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031067" y="1552575"/>
            <a:ext cx="1514475" cy="285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FF0000"/>
                </a:solidFill>
              </a:rPr>
              <a:t>select_block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833534" y="1552575"/>
            <a:ext cx="2012950" cy="285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on_packet_sent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9134475" y="1552575"/>
            <a:ext cx="1514475" cy="285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FF0000"/>
                </a:solidFill>
              </a:rPr>
              <a:t>cc_trigger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021542" y="2219325"/>
            <a:ext cx="1514475" cy="285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is_better</a:t>
            </a:r>
            <a:endParaRPr lang="zh-CN" altLang="en-US" dirty="0"/>
          </a:p>
        </p:txBody>
      </p:sp>
      <p:cxnSp>
        <p:nvCxnSpPr>
          <p:cNvPr id="14" name="肘形连接符 13"/>
          <p:cNvCxnSpPr>
            <a:stCxn id="5" idx="2"/>
            <a:endCxn id="6" idx="0"/>
          </p:cNvCxnSpPr>
          <p:nvPr/>
        </p:nvCxnSpPr>
        <p:spPr>
          <a:xfrm rot="5400000">
            <a:off x="3378995" y="-1164431"/>
            <a:ext cx="323849" cy="51101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5" idx="2"/>
            <a:endCxn id="8" idx="0"/>
          </p:cNvCxnSpPr>
          <p:nvPr/>
        </p:nvCxnSpPr>
        <p:spPr>
          <a:xfrm rot="5400000">
            <a:off x="4780229" y="236803"/>
            <a:ext cx="323849" cy="23076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5" idx="2"/>
            <a:endCxn id="9" idx="0"/>
          </p:cNvCxnSpPr>
          <p:nvPr/>
        </p:nvCxnSpPr>
        <p:spPr>
          <a:xfrm rot="16200000" flipH="1">
            <a:off x="6306080" y="1018645"/>
            <a:ext cx="323849" cy="7440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5" idx="2"/>
            <a:endCxn id="10" idx="0"/>
          </p:cNvCxnSpPr>
          <p:nvPr/>
        </p:nvCxnSpPr>
        <p:spPr>
          <a:xfrm rot="16200000" flipH="1">
            <a:off x="7831932" y="-507207"/>
            <a:ext cx="323849" cy="37957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2"/>
            <a:endCxn id="12" idx="0"/>
          </p:cNvCxnSpPr>
          <p:nvPr/>
        </p:nvCxnSpPr>
        <p:spPr>
          <a:xfrm rot="5400000">
            <a:off x="3593043" y="2024063"/>
            <a:ext cx="38100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线形标注 1 24"/>
          <p:cNvSpPr/>
          <p:nvPr/>
        </p:nvSpPr>
        <p:spPr>
          <a:xfrm>
            <a:off x="257174" y="2533650"/>
            <a:ext cx="2200275" cy="3848099"/>
          </a:xfrm>
          <a:prstGeom prst="borderCallout1">
            <a:avLst>
              <a:gd name="adj1" fmla="val 355"/>
              <a:gd name="adj2" fmla="val 30658"/>
              <a:gd name="adj3" fmla="val -22484"/>
              <a:gd name="adj4" fmla="val 248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初始化各个参数：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1.</a:t>
            </a:r>
            <a:r>
              <a:rPr lang="zh-CN" altLang="en-US" sz="1200" dirty="0" smtClean="0">
                <a:solidFill>
                  <a:schemeClr val="tx1"/>
                </a:solidFill>
              </a:rPr>
              <a:t>拥塞窗口数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cwnd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2.</a:t>
            </a:r>
            <a:r>
              <a:rPr lang="zh-CN" altLang="en-US" sz="1200" dirty="0" smtClean="0">
                <a:solidFill>
                  <a:schemeClr val="tx1"/>
                </a:solidFill>
              </a:rPr>
              <a:t>发送速率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send_rate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3.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pacing_rate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4. USE_CWND</a:t>
            </a:r>
            <a:r>
              <a:rPr lang="zh-CN" altLang="en-US" sz="1200" dirty="0" smtClean="0">
                <a:solidFill>
                  <a:schemeClr val="tx1"/>
                </a:solidFill>
              </a:rPr>
              <a:t>使用拥塞窗口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5.</a:t>
            </a:r>
            <a:r>
              <a:rPr lang="zh-CN" altLang="en-US" sz="1200" dirty="0" smtClean="0">
                <a:solidFill>
                  <a:schemeClr val="tx1"/>
                </a:solidFill>
              </a:rPr>
              <a:t>慢启动门限值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ssthresh</a:t>
            </a:r>
            <a:r>
              <a:rPr lang="en-US" altLang="zh-CN" sz="12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6. </a:t>
            </a:r>
            <a:r>
              <a:rPr lang="zh-CN" altLang="en-US" sz="1200" dirty="0" smtClean="0">
                <a:solidFill>
                  <a:schemeClr val="tx1"/>
                </a:solidFill>
              </a:rPr>
              <a:t>当前状态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curr_state</a:t>
            </a:r>
            <a:r>
              <a:rPr lang="zh-CN" altLang="en-US" sz="1200" dirty="0" smtClean="0">
                <a:solidFill>
                  <a:schemeClr val="tx1"/>
                </a:solidFill>
              </a:rPr>
              <a:t>为慢启动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7.</a:t>
            </a:r>
            <a:r>
              <a:rPr lang="zh-CN" altLang="en-US" sz="1200" dirty="0" smtClean="0">
                <a:solidFill>
                  <a:schemeClr val="tx1"/>
                </a:solidFill>
              </a:rPr>
              <a:t>状态值有三种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"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slow_start</a:t>
            </a:r>
            <a:r>
              <a:rPr lang="en-US" altLang="zh-CN" sz="1200" dirty="0" smtClean="0">
                <a:solidFill>
                  <a:schemeClr val="tx1"/>
                </a:solidFill>
              </a:rPr>
              <a:t>", "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congestion_avoidance</a:t>
            </a:r>
            <a:r>
              <a:rPr lang="en-US" altLang="zh-CN" sz="1200" dirty="0" smtClean="0">
                <a:solidFill>
                  <a:schemeClr val="tx1"/>
                </a:solidFill>
              </a:rPr>
              <a:t>", "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fast_recovery</a:t>
            </a:r>
            <a:r>
              <a:rPr lang="en-US" altLang="zh-CN" sz="1200" dirty="0" smtClean="0">
                <a:solidFill>
                  <a:schemeClr val="tx1"/>
                </a:solidFill>
              </a:rPr>
              <a:t>“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8.</a:t>
            </a:r>
            <a:r>
              <a:rPr lang="zh-CN" altLang="en-US" sz="1200" dirty="0" smtClean="0">
                <a:solidFill>
                  <a:schemeClr val="tx1"/>
                </a:solidFill>
              </a:rPr>
              <a:t>丢失包数量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drop_nums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9.</a:t>
            </a:r>
            <a:r>
              <a:rPr lang="zh-CN" altLang="en-US" sz="1200" dirty="0" smtClean="0">
                <a:solidFill>
                  <a:schemeClr val="tx1"/>
                </a:solidFill>
              </a:rPr>
              <a:t>确认包数量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ack_nums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10.</a:t>
            </a:r>
            <a:r>
              <a:rPr lang="zh-CN" altLang="en-US" sz="1200" dirty="0" smtClean="0">
                <a:solidFill>
                  <a:schemeClr val="tx1"/>
                </a:solidFill>
              </a:rPr>
              <a:t>当前时间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cur_time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11.</a:t>
            </a:r>
            <a:r>
              <a:rPr lang="zh-CN" altLang="en-US" sz="1200" dirty="0" smtClean="0">
                <a:solidFill>
                  <a:schemeClr val="tx1"/>
                </a:solidFill>
              </a:rPr>
              <a:t>最后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cwnd</a:t>
            </a:r>
            <a:r>
              <a:rPr lang="zh-CN" altLang="en-US" sz="1200" dirty="0" smtClean="0">
                <a:solidFill>
                  <a:schemeClr val="tx1"/>
                </a:solidFill>
              </a:rPr>
              <a:t>数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last_cwnd</a:t>
            </a:r>
            <a:r>
              <a:rPr lang="en-US" altLang="zh-CN" sz="12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12.</a:t>
            </a:r>
            <a:r>
              <a:rPr lang="zh-CN" altLang="en-US" sz="1200" dirty="0" smtClean="0">
                <a:solidFill>
                  <a:schemeClr val="tx1"/>
                </a:solidFill>
              </a:rPr>
              <a:t>当前接收到的丢失数据包数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instant_drop_nums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endParaRPr lang="zh-CN" altLang="en-US" sz="1200" dirty="0" smtClean="0">
              <a:solidFill>
                <a:schemeClr val="tx1"/>
              </a:solidFill>
            </a:endParaRPr>
          </a:p>
          <a:p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线形标注 2 25"/>
          <p:cNvSpPr/>
          <p:nvPr/>
        </p:nvSpPr>
        <p:spPr>
          <a:xfrm>
            <a:off x="3019425" y="2876550"/>
            <a:ext cx="3257550" cy="1514475"/>
          </a:xfrm>
          <a:prstGeom prst="borderCallout2">
            <a:avLst>
              <a:gd name="adj1" fmla="val 193"/>
              <a:gd name="adj2" fmla="val 61547"/>
              <a:gd name="adj3" fmla="val -45035"/>
              <a:gd name="adj4" fmla="val 61251"/>
              <a:gd name="adj5" fmla="val -74485"/>
              <a:gd name="adj6" fmla="val 4531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作用：选择应在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cur_time</a:t>
            </a:r>
            <a:r>
              <a:rPr lang="zh-CN" altLang="en-US" sz="1200" dirty="0" smtClean="0">
                <a:solidFill>
                  <a:schemeClr val="tx1"/>
                </a:solidFill>
              </a:rPr>
              <a:t>时发送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block_queue</a:t>
            </a:r>
            <a:r>
              <a:rPr lang="zh-CN" altLang="en-US" sz="1200" dirty="0" smtClean="0">
                <a:solidFill>
                  <a:schemeClr val="tx1"/>
                </a:solidFill>
              </a:rPr>
              <a:t>中的哪个块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大致流程：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</a:rPr>
              <a:t>首先根据块的创建时间选择块，然后根据剩余寿命时间的比值选择最后期限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7" name="线形标注 2 26"/>
          <p:cNvSpPr/>
          <p:nvPr/>
        </p:nvSpPr>
        <p:spPr>
          <a:xfrm>
            <a:off x="7581900" y="2847975"/>
            <a:ext cx="3781425" cy="3724275"/>
          </a:xfrm>
          <a:prstGeom prst="borderCallout2">
            <a:avLst>
              <a:gd name="adj1" fmla="val 848"/>
              <a:gd name="adj2" fmla="val 90911"/>
              <a:gd name="adj3" fmla="val -14498"/>
              <a:gd name="adj4" fmla="val 90890"/>
              <a:gd name="adj5" fmla="val -30467"/>
              <a:gd name="adj6" fmla="val 7827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1.</a:t>
            </a:r>
            <a:r>
              <a:rPr lang="zh-CN" altLang="en-US" sz="1200" dirty="0" smtClean="0">
                <a:solidFill>
                  <a:schemeClr val="tx1"/>
                </a:solidFill>
              </a:rPr>
              <a:t>事件未开始时初始化最后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cwnd</a:t>
            </a:r>
            <a:r>
              <a:rPr lang="zh-CN" altLang="en-US" sz="1200" dirty="0" smtClean="0">
                <a:solidFill>
                  <a:schemeClr val="tx1"/>
                </a:solidFill>
              </a:rPr>
              <a:t>数目和当前接收到的丢失数据包数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2.</a:t>
            </a:r>
            <a:r>
              <a:rPr lang="zh-CN" altLang="en-US" sz="1200" dirty="0" smtClean="0">
                <a:solidFill>
                  <a:schemeClr val="tx1"/>
                </a:solidFill>
              </a:rPr>
              <a:t>如果数据包丢失（同时丢弃多个数据包被认为是一个数据包丢失事件），丢失包数</a:t>
            </a:r>
            <a:r>
              <a:rPr lang="en-US" altLang="zh-CN" sz="1200" dirty="0" smtClean="0">
                <a:solidFill>
                  <a:schemeClr val="tx1"/>
                </a:solidFill>
              </a:rPr>
              <a:t>++</a:t>
            </a:r>
            <a:r>
              <a:rPr lang="zh-CN" altLang="en-US" sz="1200" dirty="0" smtClean="0">
                <a:solidFill>
                  <a:schemeClr val="tx1"/>
                </a:solidFill>
              </a:rPr>
              <a:t>，进入快速恢复模式即</a:t>
            </a:r>
            <a:r>
              <a:rPr lang="en-US" altLang="zh-CN" sz="1200" dirty="0" smtClean="0">
                <a:solidFill>
                  <a:schemeClr val="tx1"/>
                </a:solidFill>
              </a:rPr>
              <a:t>states[2]</a:t>
            </a:r>
            <a:r>
              <a:rPr lang="zh-CN" altLang="en-US" sz="1200" dirty="0" smtClean="0">
                <a:solidFill>
                  <a:schemeClr val="tx1"/>
                </a:solidFill>
              </a:rPr>
              <a:t>，清除确认计数，将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event_time</a:t>
            </a:r>
            <a:r>
              <a:rPr lang="zh-CN" altLang="en-US" sz="1200" dirty="0" smtClean="0">
                <a:solidFill>
                  <a:schemeClr val="tx1"/>
                </a:solidFill>
              </a:rPr>
              <a:t>设置为当前时间，如果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last_cwnd</a:t>
            </a:r>
            <a:r>
              <a:rPr lang="zh-CN" altLang="en-US" sz="1200" dirty="0" smtClean="0">
                <a:solidFill>
                  <a:schemeClr val="tx1"/>
                </a:solidFill>
              </a:rPr>
              <a:t>数不为</a:t>
            </a:r>
            <a:r>
              <a:rPr lang="en-US" altLang="zh-CN" sz="1200" dirty="0" smtClean="0">
                <a:solidFill>
                  <a:schemeClr val="tx1"/>
                </a:solidFill>
              </a:rPr>
              <a:t>0</a:t>
            </a:r>
            <a:r>
              <a:rPr lang="zh-CN" altLang="en-US" sz="1200" dirty="0" smtClean="0">
                <a:solidFill>
                  <a:schemeClr val="tx1"/>
                </a:solidFill>
              </a:rPr>
              <a:t>且不等于拥塞窗口数则将；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last_cwnd</a:t>
            </a:r>
            <a:r>
              <a:rPr lang="zh-CN" altLang="en-US" sz="1200" dirty="0" smtClean="0">
                <a:solidFill>
                  <a:schemeClr val="tx1"/>
                </a:solidFill>
              </a:rPr>
              <a:t>赋给拥塞窗口数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3.</a:t>
            </a:r>
            <a:r>
              <a:rPr lang="zh-CN" altLang="en-US" sz="1200" dirty="0" smtClean="0">
                <a:solidFill>
                  <a:schemeClr val="tx1"/>
                </a:solidFill>
              </a:rPr>
              <a:t>如果数据包确认收到，如果时间不一致</a:t>
            </a:r>
            <a:r>
              <a:rPr lang="en-US" altLang="zh-CN" sz="1200" dirty="0" smtClean="0">
                <a:solidFill>
                  <a:schemeClr val="tx1"/>
                </a:solidFill>
              </a:rPr>
              <a:t>return</a:t>
            </a:r>
            <a:r>
              <a:rPr lang="zh-CN" altLang="en-US" sz="1200" dirty="0" smtClean="0">
                <a:solidFill>
                  <a:schemeClr val="tx1"/>
                </a:solidFill>
              </a:rPr>
              <a:t>，事件时间给到当前时间，即继续运行，把拥塞窗口数给到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last_cwnd</a:t>
            </a:r>
            <a:r>
              <a:rPr lang="en-US" altLang="zh-CN" sz="1200" dirty="0" smtClean="0">
                <a:solidFill>
                  <a:schemeClr val="tx1"/>
                </a:solidFill>
              </a:rPr>
              <a:t> </a:t>
            </a:r>
            <a:r>
              <a:rPr lang="zh-CN" altLang="en-US" sz="1200" dirty="0" smtClean="0">
                <a:solidFill>
                  <a:schemeClr val="tx1"/>
                </a:solidFill>
              </a:rPr>
              <a:t>，增加确认包数量，继续慢启动状态</a:t>
            </a:r>
            <a:r>
              <a:rPr lang="en-US" altLang="zh-CN" sz="1200" dirty="0" smtClean="0">
                <a:solidFill>
                  <a:schemeClr val="tx1"/>
                </a:solidFill>
              </a:rPr>
              <a:t>states[0]</a:t>
            </a:r>
            <a:r>
              <a:rPr lang="zh-CN" altLang="en-US" sz="1200" dirty="0" smtClean="0">
                <a:solidFill>
                  <a:schemeClr val="tx1"/>
                </a:solidFill>
              </a:rPr>
              <a:t>，经过一个</a:t>
            </a:r>
            <a:r>
              <a:rPr lang="en-US" altLang="zh-CN" sz="1200" dirty="0" smtClean="0">
                <a:solidFill>
                  <a:schemeClr val="tx1"/>
                </a:solidFill>
              </a:rPr>
              <a:t>RTT</a:t>
            </a:r>
            <a:r>
              <a:rPr lang="zh-CN" altLang="en-US" sz="1200" dirty="0" smtClean="0">
                <a:solidFill>
                  <a:schemeClr val="tx1"/>
                </a:solidFill>
              </a:rPr>
              <a:t>的时间，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cwnd</a:t>
            </a:r>
            <a:r>
              <a:rPr lang="zh-CN" altLang="en-US" sz="1200" dirty="0" smtClean="0">
                <a:solidFill>
                  <a:schemeClr val="tx1"/>
                </a:solidFill>
              </a:rPr>
              <a:t>的值变成原来的两倍，确认包数量清空，之后由于超过阈值而进入拥塞避免状态</a:t>
            </a:r>
            <a:r>
              <a:rPr lang="en-US" altLang="zh-CN" sz="1200" dirty="0" smtClean="0">
                <a:solidFill>
                  <a:schemeClr val="tx1"/>
                </a:solidFill>
              </a:rPr>
              <a:t>states[1]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4.</a:t>
            </a:r>
            <a:r>
              <a:rPr lang="zh-CN" altLang="en-US" sz="1200" dirty="0" smtClean="0">
                <a:solidFill>
                  <a:schemeClr val="tx1"/>
                </a:solidFill>
              </a:rPr>
              <a:t>在快速恢复状态下重置阈值和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cwnd</a:t>
            </a:r>
            <a:r>
              <a:rPr lang="zh-CN" altLang="en-US" sz="1200" dirty="0" smtClean="0">
                <a:solidFill>
                  <a:schemeClr val="tx1"/>
                </a:solidFill>
              </a:rPr>
              <a:t>：如果处于拥塞避免状态</a:t>
            </a:r>
            <a:r>
              <a:rPr lang="en-US" altLang="zh-CN" sz="1200" dirty="0" smtClean="0">
                <a:solidFill>
                  <a:schemeClr val="tx1"/>
                </a:solidFill>
              </a:rPr>
              <a:t>states[2]</a:t>
            </a:r>
            <a:r>
              <a:rPr lang="zh-CN" altLang="en-US" sz="1200" dirty="0" smtClean="0">
                <a:solidFill>
                  <a:schemeClr val="tx1"/>
                </a:solidFill>
              </a:rPr>
              <a:t>，进入以上状态，将阈值设置为一半（要大于</a:t>
            </a:r>
            <a:r>
              <a:rPr lang="en-US" altLang="zh-CN" sz="1200" dirty="0" smtClean="0">
                <a:solidFill>
                  <a:schemeClr val="tx1"/>
                </a:solidFill>
              </a:rPr>
              <a:t>1</a:t>
            </a:r>
            <a:r>
              <a:rPr lang="zh-CN" altLang="en-US" sz="1200" dirty="0" smtClean="0">
                <a:solidFill>
                  <a:schemeClr val="tx1"/>
                </a:solidFill>
              </a:rPr>
              <a:t>，所以用</a:t>
            </a:r>
            <a:r>
              <a:rPr lang="en-US" altLang="zh-CN" sz="1200" dirty="0" smtClean="0">
                <a:solidFill>
                  <a:schemeClr val="tx1"/>
                </a:solidFill>
              </a:rPr>
              <a:t>max</a:t>
            </a:r>
            <a:r>
              <a:rPr lang="zh-CN" altLang="en-US" sz="1200" dirty="0" smtClean="0">
                <a:solidFill>
                  <a:schemeClr val="tx1"/>
                </a:solidFill>
              </a:rPr>
              <a:t>（，</a:t>
            </a:r>
            <a:r>
              <a:rPr lang="en-US" altLang="zh-CN" sz="1200" dirty="0" smtClean="0">
                <a:solidFill>
                  <a:schemeClr val="tx1"/>
                </a:solidFill>
              </a:rPr>
              <a:t>1</a:t>
            </a:r>
            <a:r>
              <a:rPr lang="zh-CN" altLang="en-US" sz="1200" dirty="0" smtClean="0">
                <a:solidFill>
                  <a:schemeClr val="tx1"/>
                </a:solidFill>
              </a:rPr>
              <a:t>）），将阈值给到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cwnd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5.</a:t>
            </a:r>
            <a:r>
              <a:rPr lang="zh-CN" altLang="en-US" sz="1200" dirty="0" smtClean="0">
                <a:solidFill>
                  <a:schemeClr val="tx1"/>
                </a:solidFill>
              </a:rPr>
              <a:t>最终返回每一次的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cwnd</a:t>
            </a:r>
            <a:r>
              <a:rPr lang="zh-CN" altLang="en-US" sz="1200" dirty="0" smtClean="0">
                <a:solidFill>
                  <a:schemeClr val="tx1"/>
                </a:solidFill>
              </a:rPr>
              <a:t>和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send_rate</a:t>
            </a:r>
            <a:r>
              <a:rPr lang="zh-CN" altLang="en-US" sz="1200" dirty="0" smtClean="0">
                <a:solidFill>
                  <a:schemeClr val="tx1"/>
                </a:solidFill>
              </a:rPr>
              <a:t>值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686425" y="1990725"/>
            <a:ext cx="2314575" cy="4762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当需要发送包时更新算法状态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9" idx="2"/>
            <a:endCxn id="28" idx="0"/>
          </p:cNvCxnSpPr>
          <p:nvPr/>
        </p:nvCxnSpPr>
        <p:spPr>
          <a:xfrm rot="16200000" flipH="1">
            <a:off x="6765661" y="1912673"/>
            <a:ext cx="152400" cy="3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2" idx="3"/>
          </p:cNvCxnSpPr>
          <p:nvPr/>
        </p:nvCxnSpPr>
        <p:spPr>
          <a:xfrm flipV="1">
            <a:off x="4536017" y="2209800"/>
            <a:ext cx="483658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"/>
          <p:cNvSpPr txBox="1"/>
          <p:nvPr/>
        </p:nvSpPr>
        <p:spPr>
          <a:xfrm>
            <a:off x="391497" y="329350"/>
            <a:ext cx="1108760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defTabSz="964565">
              <a:defRPr sz="3600" b="1"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</a:lstStyle>
          <a:p>
            <a:r>
              <a:rPr lang="en-US" altLang="zh-CN" dirty="0" smtClean="0"/>
              <a:t>solution2——</a:t>
            </a:r>
            <a:r>
              <a:rPr lang="en-US" altLang="zh-CN" dirty="0" err="1" smtClean="0"/>
              <a:t>rl_tensorflow</a:t>
            </a:r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10153650" y="0"/>
            <a:ext cx="216217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/>
              <a:t># for </a:t>
            </a:r>
            <a:r>
              <a:rPr lang="en-US" altLang="zh-CN" sz="1000" dirty="0" err="1" smtClean="0"/>
              <a:t>tf</a:t>
            </a:r>
            <a:r>
              <a:rPr lang="en-US" altLang="zh-CN" sz="1000" dirty="0" smtClean="0"/>
              <a:t> version &lt; 2.0</a:t>
            </a:r>
          </a:p>
          <a:p>
            <a:r>
              <a:rPr lang="en-US" altLang="zh-CN" sz="1000" dirty="0" smtClean="0"/>
              <a:t># import </a:t>
            </a:r>
            <a:r>
              <a:rPr lang="en-US" altLang="zh-CN" sz="1000" dirty="0" err="1" smtClean="0"/>
              <a:t>tensorflow</a:t>
            </a:r>
            <a:r>
              <a:rPr lang="en-US" altLang="zh-CN" sz="1000" dirty="0" smtClean="0"/>
              <a:t> as </a:t>
            </a:r>
            <a:r>
              <a:rPr lang="en-US" altLang="zh-CN" sz="1000" dirty="0" err="1" smtClean="0"/>
              <a:t>tf</a:t>
            </a:r>
            <a:endParaRPr lang="en-US" altLang="zh-CN" sz="1000" dirty="0" smtClean="0"/>
          </a:p>
          <a:p>
            <a:r>
              <a:rPr lang="en-US" altLang="zh-CN" sz="1000" dirty="0" smtClean="0"/>
              <a:t># for </a:t>
            </a:r>
            <a:r>
              <a:rPr lang="en-US" altLang="zh-CN" sz="1000" dirty="0" err="1" smtClean="0"/>
              <a:t>tf</a:t>
            </a:r>
            <a:r>
              <a:rPr lang="en-US" altLang="zh-CN" sz="1000" dirty="0" smtClean="0"/>
              <a:t> version &gt;= 2.0</a:t>
            </a:r>
          </a:p>
          <a:p>
            <a:r>
              <a:rPr lang="en-US" altLang="zh-CN" sz="1000" dirty="0" smtClean="0"/>
              <a:t>import tensorflow.compat.v1 as </a:t>
            </a:r>
            <a:r>
              <a:rPr lang="en-US" altLang="zh-CN" sz="1000" dirty="0" err="1" smtClean="0"/>
              <a:t>tf</a:t>
            </a:r>
            <a:endParaRPr lang="en-US" altLang="zh-CN" sz="1000" dirty="0" smtClean="0"/>
          </a:p>
          <a:p>
            <a:r>
              <a:rPr lang="en-US" altLang="zh-CN" sz="1000" dirty="0" smtClean="0"/>
              <a:t>tf.disable_v2_behavior()</a:t>
            </a:r>
            <a:endParaRPr lang="zh-CN" altLang="en-US" sz="1000" dirty="0"/>
          </a:p>
        </p:txBody>
      </p:sp>
      <p:sp>
        <p:nvSpPr>
          <p:cNvPr id="6" name="圆角矩形 5"/>
          <p:cNvSpPr/>
          <p:nvPr/>
        </p:nvSpPr>
        <p:spPr>
          <a:xfrm>
            <a:off x="4438650" y="1125287"/>
            <a:ext cx="3314700" cy="361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28600" y="1811086"/>
            <a:ext cx="1514475" cy="285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Actor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031067" y="1811086"/>
            <a:ext cx="1514475" cy="285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Critic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833534" y="1811086"/>
            <a:ext cx="2012950" cy="285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RL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134475" y="1811086"/>
            <a:ext cx="1514475" cy="285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MySolution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1" name="肘形连接符 10"/>
          <p:cNvCxnSpPr>
            <a:stCxn id="6" idx="2"/>
            <a:endCxn id="7" idx="0"/>
          </p:cNvCxnSpPr>
          <p:nvPr/>
        </p:nvCxnSpPr>
        <p:spPr>
          <a:xfrm rot="5400000">
            <a:off x="3378995" y="-905920"/>
            <a:ext cx="323849" cy="51101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6" idx="2"/>
            <a:endCxn id="8" idx="0"/>
          </p:cNvCxnSpPr>
          <p:nvPr/>
        </p:nvCxnSpPr>
        <p:spPr>
          <a:xfrm rot="5400000">
            <a:off x="4780229" y="495314"/>
            <a:ext cx="323849" cy="23076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6" idx="2"/>
            <a:endCxn id="9" idx="0"/>
          </p:cNvCxnSpPr>
          <p:nvPr/>
        </p:nvCxnSpPr>
        <p:spPr>
          <a:xfrm rot="16200000" flipH="1">
            <a:off x="6306080" y="1277156"/>
            <a:ext cx="323849" cy="7440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" idx="2"/>
            <a:endCxn id="10" idx="0"/>
          </p:cNvCxnSpPr>
          <p:nvPr/>
        </p:nvCxnSpPr>
        <p:spPr>
          <a:xfrm rot="16200000" flipH="1">
            <a:off x="7831932" y="-248696"/>
            <a:ext cx="323849" cy="37957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线形标注 1 18"/>
          <p:cNvSpPr/>
          <p:nvPr/>
        </p:nvSpPr>
        <p:spPr>
          <a:xfrm>
            <a:off x="981075" y="2313921"/>
            <a:ext cx="7524751" cy="4382154"/>
          </a:xfrm>
          <a:prstGeom prst="borderCallout1">
            <a:avLst>
              <a:gd name="adj1" fmla="val 107"/>
              <a:gd name="adj2" fmla="val 40391"/>
              <a:gd name="adj3" fmla="val -6537"/>
              <a:gd name="adj4" fmla="val 65212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solidFill>
                  <a:schemeClr val="tx1"/>
                </a:solidFill>
              </a:rPr>
              <a:t>result_list</a:t>
            </a:r>
            <a:r>
              <a:rPr lang="en-US" altLang="zh-CN" sz="1200" dirty="0" smtClean="0">
                <a:solidFill>
                  <a:schemeClr val="tx1"/>
                </a:solidFill>
              </a:rPr>
              <a:t> = []</a:t>
            </a:r>
          </a:p>
          <a:p>
            <a:r>
              <a:rPr lang="en-US" altLang="zh-CN" sz="1200" dirty="0" err="1" smtClean="0">
                <a:solidFill>
                  <a:schemeClr val="tx1"/>
                </a:solidFill>
              </a:rPr>
              <a:t>last_state</a:t>
            </a:r>
            <a:r>
              <a:rPr lang="en-US" altLang="zh-CN" sz="1200" dirty="0" smtClean="0">
                <a:solidFill>
                  <a:schemeClr val="tx1"/>
                </a:solidFill>
              </a:rPr>
              <a:t> = []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counter</a:t>
            </a:r>
            <a:r>
              <a:rPr lang="zh-CN" altLang="en-US" sz="1200" dirty="0" smtClean="0">
                <a:solidFill>
                  <a:schemeClr val="tx1"/>
                </a:solidFill>
              </a:rPr>
              <a:t>（是段数计数器）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方法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estimate_bandwidth</a:t>
            </a:r>
            <a:r>
              <a:rPr lang="zh-CN" altLang="en-US" sz="1200" dirty="0" smtClean="0">
                <a:solidFill>
                  <a:srgbClr val="FF0000"/>
                </a:solidFill>
              </a:rPr>
              <a:t>（）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1.</a:t>
            </a:r>
            <a:r>
              <a:rPr lang="zh-CN" altLang="en-US" sz="1200" dirty="0" smtClean="0">
                <a:solidFill>
                  <a:schemeClr val="tx1"/>
                </a:solidFill>
              </a:rPr>
              <a:t>如果事件状态是数据包丢失，那么返回</a:t>
            </a:r>
            <a:r>
              <a:rPr lang="en-US" altLang="zh-CN" sz="1200" dirty="0" smtClean="0">
                <a:solidFill>
                  <a:schemeClr val="tx1"/>
                </a:solidFill>
              </a:rPr>
              <a:t>1</a:t>
            </a:r>
            <a:r>
              <a:rPr lang="zh-CN" altLang="en-US" sz="1200" dirty="0" smtClean="0">
                <a:solidFill>
                  <a:schemeClr val="tx1"/>
                </a:solidFill>
              </a:rPr>
              <a:t>到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result_list</a:t>
            </a:r>
            <a:r>
              <a:rPr lang="zh-CN" altLang="en-US" sz="1200" dirty="0" smtClean="0">
                <a:solidFill>
                  <a:schemeClr val="tx1"/>
                </a:solidFill>
              </a:rPr>
              <a:t>否则</a:t>
            </a:r>
            <a:r>
              <a:rPr lang="en-US" altLang="zh-CN" sz="1200" dirty="0" smtClean="0">
                <a:solidFill>
                  <a:schemeClr val="tx1"/>
                </a:solidFill>
              </a:rPr>
              <a:t>0</a:t>
            </a:r>
            <a:r>
              <a:rPr lang="zh-CN" altLang="en-US" sz="1200" dirty="0" smtClean="0">
                <a:solidFill>
                  <a:schemeClr val="tx1"/>
                </a:solidFill>
              </a:rPr>
              <a:t>，</a:t>
            </a:r>
            <a:r>
              <a:rPr lang="en-US" altLang="zh-CN" sz="1200" dirty="0" smtClean="0">
                <a:solidFill>
                  <a:schemeClr val="tx1"/>
                </a:solidFill>
              </a:rPr>
              <a:t>counter++</a:t>
            </a:r>
            <a:r>
              <a:rPr lang="zh-CN" altLang="en-US" sz="1200" dirty="0" smtClean="0">
                <a:solidFill>
                  <a:schemeClr val="tx1"/>
                </a:solidFill>
              </a:rPr>
              <a:t>。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2.</a:t>
            </a:r>
            <a:r>
              <a:rPr lang="zh-CN" altLang="en-US" sz="1200" dirty="0" smtClean="0">
                <a:solidFill>
                  <a:schemeClr val="tx1"/>
                </a:solidFill>
              </a:rPr>
              <a:t>随机速率</a:t>
            </a:r>
            <a:r>
              <a:rPr lang="en-US" altLang="zh-CN" sz="1200" dirty="0" smtClean="0">
                <a:solidFill>
                  <a:schemeClr val="tx1"/>
                </a:solidFill>
              </a:rPr>
              <a:t>-1</a:t>
            </a:r>
            <a:r>
              <a:rPr lang="zh-CN" altLang="en-US" sz="1200" dirty="0" smtClean="0">
                <a:solidFill>
                  <a:schemeClr val="tx1"/>
                </a:solidFill>
              </a:rPr>
              <a:t>，如果小于</a:t>
            </a:r>
            <a:r>
              <a:rPr lang="en-US" altLang="zh-CN" sz="1200" dirty="0" smtClean="0">
                <a:solidFill>
                  <a:schemeClr val="tx1"/>
                </a:solidFill>
              </a:rPr>
              <a:t>0</a:t>
            </a:r>
            <a:r>
              <a:rPr lang="zh-CN" altLang="en-US" sz="1200" dirty="0" smtClean="0">
                <a:solidFill>
                  <a:schemeClr val="tx1"/>
                </a:solidFill>
              </a:rPr>
              <a:t>则减半，小于</a:t>
            </a:r>
            <a:r>
              <a:rPr lang="en-US" altLang="zh-CN" sz="1200" dirty="0" smtClean="0">
                <a:solidFill>
                  <a:schemeClr val="tx1"/>
                </a:solidFill>
              </a:rPr>
              <a:t>0.05</a:t>
            </a:r>
            <a:r>
              <a:rPr lang="zh-CN" altLang="en-US" sz="1200" dirty="0" smtClean="0">
                <a:solidFill>
                  <a:schemeClr val="tx1"/>
                </a:solidFill>
              </a:rPr>
              <a:t>则就变成</a:t>
            </a:r>
            <a:r>
              <a:rPr lang="en-US" altLang="zh-CN" sz="1200" dirty="0" smtClean="0">
                <a:solidFill>
                  <a:schemeClr val="tx1"/>
                </a:solidFill>
              </a:rPr>
              <a:t>0.05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3.</a:t>
            </a:r>
            <a:r>
              <a:rPr lang="zh-CN" altLang="en-US" sz="1200" dirty="0" smtClean="0">
                <a:solidFill>
                  <a:schemeClr val="tx1"/>
                </a:solidFill>
              </a:rPr>
              <a:t>奖励：如果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result_list</a:t>
            </a:r>
            <a:r>
              <a:rPr lang="en-US" altLang="zh-CN" sz="1200" dirty="0" smtClean="0">
                <a:solidFill>
                  <a:schemeClr val="tx1"/>
                </a:solidFill>
              </a:rPr>
              <a:t> []=0</a:t>
            </a:r>
            <a:r>
              <a:rPr lang="zh-CN" altLang="en-US" sz="1200" dirty="0" smtClean="0">
                <a:solidFill>
                  <a:schemeClr val="tx1"/>
                </a:solidFill>
              </a:rPr>
              <a:t>，即数据包没有丢失，那么给予正反馈</a:t>
            </a:r>
            <a:r>
              <a:rPr lang="en-US" altLang="zh-CN" sz="1200" dirty="0" smtClean="0">
                <a:solidFill>
                  <a:schemeClr val="tx1"/>
                </a:solidFill>
              </a:rPr>
              <a:t>+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send_rate</a:t>
            </a:r>
            <a:r>
              <a:rPr lang="en-US" altLang="zh-CN" sz="1200" dirty="0" smtClean="0">
                <a:solidFill>
                  <a:schemeClr val="tx1"/>
                </a:solidFill>
              </a:rPr>
              <a:t> </a:t>
            </a:r>
            <a:r>
              <a:rPr lang="zh-CN" altLang="en-US" sz="1200" dirty="0" smtClean="0">
                <a:solidFill>
                  <a:schemeClr val="tx1"/>
                </a:solidFill>
              </a:rPr>
              <a:t>，反过来则是负反馈</a:t>
            </a:r>
            <a:r>
              <a:rPr lang="en-US" altLang="zh-CN" sz="1200" dirty="0" smtClean="0">
                <a:solidFill>
                  <a:schemeClr val="tx1"/>
                </a:solidFill>
              </a:rPr>
              <a:t>-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send_rate</a:t>
            </a:r>
            <a:r>
              <a:rPr lang="en-US" altLang="zh-CN" sz="1200" dirty="0" smtClean="0">
                <a:solidFill>
                  <a:schemeClr val="tx1"/>
                </a:solidFill>
              </a:rPr>
              <a:t> * EPISODE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4.</a:t>
            </a:r>
            <a:r>
              <a:rPr lang="zh-CN" altLang="en-US" sz="1200" dirty="0" smtClean="0">
                <a:solidFill>
                  <a:schemeClr val="tx1"/>
                </a:solidFill>
              </a:rPr>
              <a:t>当前状态</a:t>
            </a:r>
            <a:r>
              <a:rPr lang="en-US" altLang="zh-CN" sz="1200" dirty="0" smtClean="0">
                <a:solidFill>
                  <a:schemeClr val="tx1"/>
                </a:solidFill>
              </a:rPr>
              <a:t>s_</a:t>
            </a:r>
            <a:r>
              <a:rPr lang="zh-CN" altLang="en-US" sz="1200" dirty="0" smtClean="0">
                <a:solidFill>
                  <a:schemeClr val="tx1"/>
                </a:solidFill>
              </a:rPr>
              <a:t>：将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send_rate</a:t>
            </a:r>
            <a:r>
              <a:rPr lang="en-US" altLang="zh-CN" sz="1200" dirty="0" smtClean="0">
                <a:solidFill>
                  <a:schemeClr val="tx1"/>
                </a:solidFill>
              </a:rPr>
              <a:t>/MAX_BANDWITH</a:t>
            </a:r>
            <a:r>
              <a:rPr lang="zh-CN" altLang="en-US" sz="1200" dirty="0" smtClean="0">
                <a:solidFill>
                  <a:schemeClr val="tx1"/>
                </a:solidFill>
              </a:rPr>
              <a:t>和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result_list</a:t>
            </a:r>
            <a:r>
              <a:rPr lang="en-US" altLang="zh-CN" sz="1200" dirty="0" smtClean="0">
                <a:solidFill>
                  <a:schemeClr val="tx1"/>
                </a:solidFill>
              </a:rPr>
              <a:t>[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1200" dirty="0" smtClean="0">
                <a:solidFill>
                  <a:schemeClr val="tx1"/>
                </a:solidFill>
              </a:rPr>
              <a:t>]</a:t>
            </a:r>
            <a:r>
              <a:rPr lang="zh-CN" altLang="en-US" sz="1200" dirty="0" smtClean="0">
                <a:solidFill>
                  <a:schemeClr val="tx1"/>
                </a:solidFill>
              </a:rPr>
              <a:t>加入到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s_array</a:t>
            </a:r>
            <a:r>
              <a:rPr lang="zh-CN" altLang="en-US" sz="1200" dirty="0" smtClean="0">
                <a:solidFill>
                  <a:schemeClr val="tx1"/>
                </a:solidFill>
              </a:rPr>
              <a:t>中来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5.</a:t>
            </a:r>
            <a:r>
              <a:rPr lang="zh-CN" altLang="en-US" sz="1200" dirty="0" smtClean="0">
                <a:solidFill>
                  <a:schemeClr val="tx1"/>
                </a:solidFill>
              </a:rPr>
              <a:t>选择动作使用</a:t>
            </a:r>
            <a:r>
              <a:rPr lang="en-US" altLang="zh-CN" sz="1200" dirty="0" smtClean="0">
                <a:solidFill>
                  <a:schemeClr val="tx1"/>
                </a:solidFill>
              </a:rPr>
              <a:t>actor.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choose_action</a:t>
            </a:r>
            <a:r>
              <a:rPr lang="en-US" altLang="zh-CN" sz="1200" dirty="0" smtClean="0">
                <a:solidFill>
                  <a:schemeClr val="tx1"/>
                </a:solidFill>
              </a:rPr>
              <a:t> (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s_array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  <a:r>
              <a:rPr lang="zh-CN" altLang="en-US" sz="1200" dirty="0" smtClean="0">
                <a:solidFill>
                  <a:schemeClr val="tx1"/>
                </a:solidFill>
              </a:rPr>
              <a:t>，如果</a:t>
            </a:r>
            <a:r>
              <a:rPr lang="en-US" altLang="zh-CN" sz="1200" dirty="0" smtClean="0">
                <a:solidFill>
                  <a:schemeClr val="tx1"/>
                </a:solidFill>
              </a:rPr>
              <a:t>random</a:t>
            </a:r>
            <a:r>
              <a:rPr lang="zh-CN" altLang="en-US" sz="1200" dirty="0" smtClean="0">
                <a:solidFill>
                  <a:schemeClr val="tx1"/>
                </a:solidFill>
              </a:rPr>
              <a:t>小于</a:t>
            </a:r>
            <a:r>
              <a:rPr lang="en-US" altLang="zh-CN" sz="1200" dirty="0" smtClean="0">
                <a:solidFill>
                  <a:schemeClr val="tx1"/>
                </a:solidFill>
              </a:rPr>
              <a:t>Lambda</a:t>
            </a:r>
            <a:r>
              <a:rPr lang="zh-CN" altLang="en-US" sz="1200" dirty="0" smtClean="0">
                <a:solidFill>
                  <a:schemeClr val="tx1"/>
                </a:solidFill>
              </a:rPr>
              <a:t>，则生成一个</a:t>
            </a:r>
            <a:r>
              <a:rPr lang="en-US" altLang="zh-CN" sz="1200" dirty="0" smtClean="0">
                <a:solidFill>
                  <a:schemeClr val="tx1"/>
                </a:solidFill>
              </a:rPr>
              <a:t>0-2</a:t>
            </a:r>
            <a:r>
              <a:rPr lang="zh-CN" altLang="en-US" sz="1200" dirty="0" smtClean="0">
                <a:solidFill>
                  <a:schemeClr val="tx1"/>
                </a:solidFill>
              </a:rPr>
              <a:t>中随机整数（</a:t>
            </a:r>
            <a:r>
              <a:rPr lang="en-US" altLang="zh-CN" sz="1200" dirty="0" smtClean="0">
                <a:solidFill>
                  <a:schemeClr val="tx1"/>
                </a:solidFill>
              </a:rPr>
              <a:t>0.1.2</a:t>
            </a:r>
            <a:r>
              <a:rPr lang="zh-CN" altLang="en-US" sz="1200" dirty="0" smtClean="0">
                <a:solidFill>
                  <a:schemeClr val="tx1"/>
                </a:solidFill>
              </a:rPr>
              <a:t>），</a:t>
            </a:r>
            <a:r>
              <a:rPr lang="en-US" altLang="zh-CN" sz="1200" dirty="0" smtClean="0">
                <a:solidFill>
                  <a:schemeClr val="tx1"/>
                </a:solidFill>
              </a:rPr>
              <a:t> print(“action:”,a)</a:t>
            </a:r>
            <a:r>
              <a:rPr lang="zh-CN" altLang="en-US" sz="1200" dirty="0" smtClean="0">
                <a:solidFill>
                  <a:schemeClr val="tx1"/>
                </a:solidFill>
              </a:rPr>
              <a:t>，根据模型输出调整发送速率：如果</a:t>
            </a:r>
            <a:r>
              <a:rPr lang="en-US" altLang="zh-CN" sz="1200" dirty="0" smtClean="0">
                <a:solidFill>
                  <a:schemeClr val="tx1"/>
                </a:solidFill>
              </a:rPr>
              <a:t>a=0</a:t>
            </a:r>
            <a:r>
              <a:rPr lang="zh-CN" altLang="en-US" sz="1200" dirty="0" smtClean="0">
                <a:solidFill>
                  <a:schemeClr val="tx1"/>
                </a:solidFill>
              </a:rPr>
              <a:t>，</a:t>
            </a:r>
            <a:r>
              <a:rPr lang="en-US" altLang="zh-CN" sz="1200" dirty="0" smtClean="0">
                <a:solidFill>
                  <a:schemeClr val="tx1"/>
                </a:solidFill>
              </a:rPr>
              <a:t> send_rate+10</a:t>
            </a:r>
            <a:r>
              <a:rPr lang="zh-CN" altLang="en-US" sz="1200" dirty="0" smtClean="0">
                <a:solidFill>
                  <a:schemeClr val="tx1"/>
                </a:solidFill>
              </a:rPr>
              <a:t>，</a:t>
            </a:r>
            <a:r>
              <a:rPr lang="en-US" altLang="zh-CN" sz="1200" dirty="0" smtClean="0">
                <a:solidFill>
                  <a:schemeClr val="tx1"/>
                </a:solidFill>
              </a:rPr>
              <a:t>a=1</a:t>
            </a:r>
            <a:r>
              <a:rPr lang="zh-CN" altLang="en-US" sz="1200" dirty="0" smtClean="0">
                <a:solidFill>
                  <a:schemeClr val="tx1"/>
                </a:solidFill>
              </a:rPr>
              <a:t>，</a:t>
            </a:r>
            <a:r>
              <a:rPr lang="en-US" altLang="zh-CN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send_rate</a:t>
            </a:r>
            <a:r>
              <a:rPr lang="zh-CN" altLang="en-US" sz="1200" dirty="0" smtClean="0">
                <a:solidFill>
                  <a:schemeClr val="tx1"/>
                </a:solidFill>
              </a:rPr>
              <a:t>不变，</a:t>
            </a:r>
            <a:r>
              <a:rPr lang="en-US" altLang="zh-CN" sz="1200" dirty="0" smtClean="0">
                <a:solidFill>
                  <a:schemeClr val="tx1"/>
                </a:solidFill>
              </a:rPr>
              <a:t>a=2</a:t>
            </a:r>
            <a:r>
              <a:rPr lang="zh-CN" altLang="en-US" sz="1200" dirty="0" smtClean="0">
                <a:solidFill>
                  <a:schemeClr val="tx1"/>
                </a:solidFill>
              </a:rPr>
              <a:t>，</a:t>
            </a:r>
            <a:r>
              <a:rPr lang="en-US" altLang="zh-CN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send_rate</a:t>
            </a:r>
            <a:r>
              <a:rPr lang="en-US" altLang="zh-CN" sz="1200" dirty="0" smtClean="0">
                <a:solidFill>
                  <a:schemeClr val="tx1"/>
                </a:solidFill>
              </a:rPr>
              <a:t> -10</a:t>
            </a:r>
            <a:r>
              <a:rPr lang="zh-CN" altLang="en-US" sz="1200" dirty="0" smtClean="0">
                <a:solidFill>
                  <a:schemeClr val="tx1"/>
                </a:solidFill>
              </a:rPr>
              <a:t>，如果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send_rate</a:t>
            </a:r>
            <a:r>
              <a:rPr lang="en-US" altLang="zh-CN" sz="1200" dirty="0" smtClean="0">
                <a:solidFill>
                  <a:schemeClr val="tx1"/>
                </a:solidFill>
              </a:rPr>
              <a:t>&lt;40</a:t>
            </a:r>
            <a:r>
              <a:rPr lang="zh-CN" altLang="en-US" sz="1200" dirty="0" smtClean="0">
                <a:solidFill>
                  <a:schemeClr val="tx1"/>
                </a:solidFill>
              </a:rPr>
              <a:t>则定为</a:t>
            </a:r>
            <a:r>
              <a:rPr lang="en-US" altLang="zh-CN" sz="1200" dirty="0" smtClean="0">
                <a:solidFill>
                  <a:schemeClr val="tx1"/>
                </a:solidFill>
              </a:rPr>
              <a:t>40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6.</a:t>
            </a:r>
            <a:r>
              <a:rPr lang="zh-CN" altLang="en-US" sz="1200" dirty="0" smtClean="0">
                <a:solidFill>
                  <a:schemeClr val="tx1"/>
                </a:solidFill>
              </a:rPr>
              <a:t>最后状态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last_state</a:t>
            </a:r>
            <a:r>
              <a:rPr lang="zh-CN" altLang="en-US" sz="1200" dirty="0" smtClean="0">
                <a:solidFill>
                  <a:schemeClr val="tx1"/>
                </a:solidFill>
              </a:rPr>
              <a:t>：将状态写进数组</a:t>
            </a:r>
            <a:r>
              <a:rPr lang="en-US" altLang="zh-CN" sz="1200" dirty="0" smtClean="0">
                <a:solidFill>
                  <a:schemeClr val="tx1"/>
                </a:solidFill>
              </a:rPr>
              <a:t>s</a:t>
            </a:r>
            <a:r>
              <a:rPr lang="zh-CN" altLang="en-US" sz="1200" dirty="0" smtClean="0">
                <a:solidFill>
                  <a:schemeClr val="tx1"/>
                </a:solidFill>
              </a:rPr>
              <a:t>，使用</a:t>
            </a:r>
            <a:r>
              <a:rPr lang="en-US" altLang="zh-CN" sz="1200" dirty="0" smtClean="0">
                <a:solidFill>
                  <a:schemeClr val="tx1"/>
                </a:solidFill>
              </a:rPr>
              <a:t>critic</a:t>
            </a:r>
            <a:r>
              <a:rPr lang="zh-CN" altLang="en-US" sz="1200" dirty="0" smtClean="0">
                <a:solidFill>
                  <a:schemeClr val="tx1"/>
                </a:solidFill>
              </a:rPr>
              <a:t>对其学习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td_error</a:t>
            </a:r>
            <a:r>
              <a:rPr lang="en-US" altLang="zh-CN" sz="1200" dirty="0" smtClean="0">
                <a:solidFill>
                  <a:schemeClr val="tx1"/>
                </a:solidFill>
              </a:rPr>
              <a:t> =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critic.learn</a:t>
            </a:r>
            <a:r>
              <a:rPr lang="en-US" altLang="zh-CN" sz="1200" dirty="0" smtClean="0">
                <a:solidFill>
                  <a:schemeClr val="tx1"/>
                </a:solidFill>
              </a:rPr>
              <a:t>(s, r,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s_array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7.Debug</a:t>
            </a:r>
            <a:r>
              <a:rPr lang="zh-CN" altLang="en-US" sz="1200" dirty="0" smtClean="0">
                <a:solidFill>
                  <a:schemeClr val="tx1"/>
                </a:solidFill>
              </a:rPr>
              <a:t>：输出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last_state</a:t>
            </a:r>
            <a:r>
              <a:rPr lang="en-US" altLang="zh-CN" sz="1200" dirty="0" smtClean="0">
                <a:solidFill>
                  <a:schemeClr val="tx1"/>
                </a:solidFill>
              </a:rPr>
              <a:t>: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last_state</a:t>
            </a:r>
            <a:r>
              <a:rPr lang="en-US" altLang="zh-CN" sz="1200" dirty="0" smtClean="0">
                <a:solidFill>
                  <a:schemeClr val="tx1"/>
                </a:solidFill>
              </a:rPr>
              <a:t>[0] *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MAX_BANDWITH,sums</a:t>
            </a:r>
            <a:r>
              <a:rPr lang="zh-CN" altLang="en-US" sz="1200" dirty="0" smtClean="0">
                <a:solidFill>
                  <a:schemeClr val="tx1"/>
                </a:solidFill>
              </a:rPr>
              <a:t>（所有</a:t>
            </a:r>
            <a:r>
              <a:rPr lang="en-US" altLang="zh-CN" sz="1200" dirty="0" smtClean="0">
                <a:solidFill>
                  <a:schemeClr val="tx1"/>
                </a:solidFill>
              </a:rPr>
              <a:t>last</a:t>
            </a:r>
            <a:r>
              <a:rPr lang="zh-CN" altLang="en-US" sz="1200" dirty="0" smtClean="0">
                <a:solidFill>
                  <a:schemeClr val="tx1"/>
                </a:solidFill>
              </a:rPr>
              <a:t>状态之和）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                  </a:t>
            </a:r>
            <a:r>
              <a:rPr lang="zh-CN" altLang="en-US" sz="1200" dirty="0" smtClean="0">
                <a:solidFill>
                  <a:schemeClr val="tx1"/>
                </a:solidFill>
              </a:rPr>
              <a:t>输出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present_state</a:t>
            </a:r>
            <a:r>
              <a:rPr lang="en-US" altLang="zh-CN" sz="1200" dirty="0" smtClean="0">
                <a:solidFill>
                  <a:schemeClr val="tx1"/>
                </a:solidFill>
              </a:rPr>
              <a:t>: s_[0] * MAX_BANDWITH</a:t>
            </a:r>
            <a:r>
              <a:rPr lang="zh-CN" altLang="en-US" sz="1200" dirty="0" smtClean="0">
                <a:solidFill>
                  <a:schemeClr val="tx1"/>
                </a:solidFill>
              </a:rPr>
              <a:t>，</a:t>
            </a:r>
            <a:r>
              <a:rPr lang="en-US" altLang="zh-CN" sz="1200" dirty="0" smtClean="0">
                <a:solidFill>
                  <a:schemeClr val="tx1"/>
                </a:solidFill>
              </a:rPr>
              <a:t>sums</a:t>
            </a:r>
            <a:r>
              <a:rPr lang="zh-CN" altLang="en-US" sz="1200" dirty="0" smtClean="0">
                <a:solidFill>
                  <a:schemeClr val="tx1"/>
                </a:solidFill>
              </a:rPr>
              <a:t>（所有</a:t>
            </a:r>
            <a:r>
              <a:rPr lang="en-US" altLang="zh-CN" sz="1200" dirty="0" smtClean="0">
                <a:solidFill>
                  <a:schemeClr val="tx1"/>
                </a:solidFill>
              </a:rPr>
              <a:t>s_</a:t>
            </a:r>
            <a:r>
              <a:rPr lang="zh-CN" altLang="en-US" sz="1200" dirty="0" smtClean="0">
                <a:solidFill>
                  <a:schemeClr val="tx1"/>
                </a:solidFill>
              </a:rPr>
              <a:t>状态之和）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                  </a:t>
            </a:r>
            <a:r>
              <a:rPr lang="zh-CN" altLang="en-US" sz="1200" dirty="0" smtClean="0">
                <a:solidFill>
                  <a:schemeClr val="tx1"/>
                </a:solidFill>
              </a:rPr>
              <a:t>输出奖励</a:t>
            </a:r>
            <a:r>
              <a:rPr lang="en-US" altLang="zh-CN" sz="1200" dirty="0" smtClean="0">
                <a:solidFill>
                  <a:schemeClr val="tx1"/>
                </a:solidFill>
              </a:rPr>
              <a:t>r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                  </a:t>
            </a:r>
            <a:r>
              <a:rPr lang="zh-CN" altLang="en-US" sz="1200" dirty="0" smtClean="0">
                <a:solidFill>
                  <a:schemeClr val="tx1"/>
                </a:solidFill>
              </a:rPr>
              <a:t>输出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td_error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                  </a:t>
            </a:r>
            <a:r>
              <a:rPr lang="zh-CN" altLang="en-US" sz="1200" dirty="0" smtClean="0">
                <a:solidFill>
                  <a:schemeClr val="tx1"/>
                </a:solidFill>
              </a:rPr>
              <a:t>如果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last_state</a:t>
            </a:r>
            <a:r>
              <a:rPr lang="en-US" altLang="zh-CN" sz="1200" dirty="0" smtClean="0">
                <a:solidFill>
                  <a:schemeClr val="tx1"/>
                </a:solidFill>
              </a:rPr>
              <a:t>[0]</a:t>
            </a:r>
            <a:r>
              <a:rPr lang="zh-CN" altLang="en-US" sz="1200" dirty="0" smtClean="0">
                <a:solidFill>
                  <a:schemeClr val="tx1"/>
                </a:solidFill>
              </a:rPr>
              <a:t>即所存的速率</a:t>
            </a:r>
            <a:r>
              <a:rPr lang="en-US" altLang="zh-CN" sz="1200" dirty="0" smtClean="0">
                <a:solidFill>
                  <a:schemeClr val="tx1"/>
                </a:solidFill>
              </a:rPr>
              <a:t>==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send_rate</a:t>
            </a:r>
            <a:r>
              <a:rPr lang="zh-CN" altLang="en-US" sz="1200" dirty="0" smtClean="0">
                <a:solidFill>
                  <a:schemeClr val="tx1"/>
                </a:solidFill>
              </a:rPr>
              <a:t>，选择动作</a:t>
            </a:r>
            <a:r>
              <a:rPr lang="en-US" altLang="zh-CN" sz="1200" dirty="0" smtClean="0">
                <a:solidFill>
                  <a:schemeClr val="tx1"/>
                </a:solidFill>
              </a:rPr>
              <a:t>a=1</a:t>
            </a:r>
            <a:r>
              <a:rPr lang="zh-CN" altLang="en-US" sz="1200" dirty="0" smtClean="0">
                <a:solidFill>
                  <a:schemeClr val="tx1"/>
                </a:solidFill>
              </a:rPr>
              <a:t>，大于选择</a:t>
            </a:r>
            <a:r>
              <a:rPr lang="en-US" altLang="zh-CN" sz="1200" dirty="0" smtClean="0">
                <a:solidFill>
                  <a:schemeClr val="tx1"/>
                </a:solidFill>
              </a:rPr>
              <a:t>a=2</a:t>
            </a:r>
            <a:r>
              <a:rPr lang="zh-CN" altLang="en-US" sz="1200" dirty="0" smtClean="0">
                <a:solidFill>
                  <a:schemeClr val="tx1"/>
                </a:solidFill>
              </a:rPr>
              <a:t>，小于选择</a:t>
            </a:r>
            <a:r>
              <a:rPr lang="en-US" altLang="zh-CN" sz="1200" dirty="0" smtClean="0">
                <a:solidFill>
                  <a:schemeClr val="tx1"/>
                </a:solidFill>
              </a:rPr>
              <a:t>a=0</a:t>
            </a:r>
            <a:r>
              <a:rPr lang="zh-CN" altLang="en-US" sz="1200" dirty="0" smtClean="0">
                <a:solidFill>
                  <a:schemeClr val="tx1"/>
                </a:solidFill>
              </a:rPr>
              <a:t>动作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                  actor</a:t>
            </a:r>
            <a:r>
              <a:rPr lang="zh-CN" altLang="en-US" sz="1200" dirty="0" smtClean="0">
                <a:solidFill>
                  <a:schemeClr val="tx1"/>
                </a:solidFill>
              </a:rPr>
              <a:t>对状态是，动作</a:t>
            </a:r>
            <a:r>
              <a:rPr lang="en-US" altLang="zh-CN" sz="1200" dirty="0" smtClean="0">
                <a:solidFill>
                  <a:schemeClr val="tx1"/>
                </a:solidFill>
              </a:rPr>
              <a:t>a</a:t>
            </a:r>
            <a:r>
              <a:rPr lang="zh-CN" altLang="en-US" sz="1200" dirty="0" smtClean="0">
                <a:solidFill>
                  <a:schemeClr val="tx1"/>
                </a:solidFill>
              </a:rPr>
              <a:t>，以及来自</a:t>
            </a:r>
            <a:r>
              <a:rPr lang="en-US" altLang="zh-CN" sz="1200" dirty="0" smtClean="0">
                <a:solidFill>
                  <a:schemeClr val="tx1"/>
                </a:solidFill>
              </a:rPr>
              <a:t>critic</a:t>
            </a:r>
            <a:r>
              <a:rPr lang="zh-CN" altLang="en-US" sz="1200" dirty="0" smtClean="0">
                <a:solidFill>
                  <a:schemeClr val="tx1"/>
                </a:solidFill>
              </a:rPr>
              <a:t>的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td_error</a:t>
            </a:r>
            <a:r>
              <a:rPr lang="zh-CN" altLang="en-US" sz="1200" dirty="0" smtClean="0">
                <a:solidFill>
                  <a:schemeClr val="tx1"/>
                </a:solidFill>
              </a:rPr>
              <a:t>进行学习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                  </a:t>
            </a:r>
            <a:r>
              <a:rPr lang="zh-CN" altLang="en-US" sz="1200" dirty="0" smtClean="0">
                <a:solidFill>
                  <a:schemeClr val="tx1"/>
                </a:solidFill>
              </a:rPr>
              <a:t>最后更新</a:t>
            </a:r>
            <a:r>
              <a:rPr lang="en-US" altLang="zh-CN" sz="1200" dirty="0" smtClean="0">
                <a:solidFill>
                  <a:schemeClr val="tx1"/>
                </a:solidFill>
              </a:rPr>
              <a:t>s_</a:t>
            </a:r>
            <a:r>
              <a:rPr lang="zh-CN" altLang="en-US" sz="1200" dirty="0" smtClean="0">
                <a:solidFill>
                  <a:schemeClr val="tx1"/>
                </a:solidFill>
              </a:rPr>
              <a:t>为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last_state</a:t>
            </a:r>
            <a:r>
              <a:rPr lang="zh-CN" altLang="en-US" sz="1200" dirty="0" smtClean="0">
                <a:solidFill>
                  <a:schemeClr val="tx1"/>
                </a:solidFill>
              </a:rPr>
              <a:t>，清空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result_list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20" name="线形标注 1 19"/>
          <p:cNvSpPr/>
          <p:nvPr/>
        </p:nvSpPr>
        <p:spPr>
          <a:xfrm>
            <a:off x="8795288" y="2304397"/>
            <a:ext cx="2200275" cy="1753254"/>
          </a:xfrm>
          <a:prstGeom prst="borderCallout1">
            <a:avLst>
              <a:gd name="adj1" fmla="val 355"/>
              <a:gd name="adj2" fmla="val 30658"/>
              <a:gd name="adj3" fmla="val -14193"/>
              <a:gd name="adj4" fmla="val 3861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选择块方式同</a:t>
            </a:r>
            <a:r>
              <a:rPr lang="en-US" altLang="zh-CN" sz="1200" dirty="0" smtClean="0">
                <a:solidFill>
                  <a:schemeClr val="tx1"/>
                </a:solidFill>
              </a:rPr>
              <a:t>Reno</a:t>
            </a:r>
            <a:r>
              <a:rPr lang="zh-CN" altLang="en-US" sz="1200" dirty="0" smtClean="0">
                <a:solidFill>
                  <a:schemeClr val="tx1"/>
                </a:solidFill>
              </a:rPr>
              <a:t>方式相同，具体看前面的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拥塞控制部分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cc_trigger</a:t>
            </a:r>
            <a:r>
              <a:rPr lang="zh-CN" altLang="en-US" sz="1200" dirty="0" smtClean="0">
                <a:solidFill>
                  <a:schemeClr val="tx1"/>
                </a:solidFill>
              </a:rPr>
              <a:t>主要使用</a:t>
            </a:r>
            <a:r>
              <a:rPr lang="en-US" altLang="zh-CN" sz="1200" dirty="0" smtClean="0">
                <a:solidFill>
                  <a:srgbClr val="FF0000"/>
                </a:solidFill>
              </a:rPr>
              <a:t>RL</a:t>
            </a:r>
            <a:r>
              <a:rPr lang="zh-CN" altLang="en-US" sz="1200" dirty="0" smtClean="0">
                <a:solidFill>
                  <a:schemeClr val="tx1"/>
                </a:solidFill>
              </a:rPr>
              <a:t>中的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estimate_bandwidth</a:t>
            </a:r>
            <a:r>
              <a:rPr lang="zh-CN" altLang="en-US" sz="1200" dirty="0" smtClean="0">
                <a:solidFill>
                  <a:srgbClr val="FF0000"/>
                </a:solidFill>
              </a:rPr>
              <a:t>（）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3" name="直接连接符 22"/>
          <p:cNvCxnSpPr>
            <a:stCxn id="8" idx="1"/>
            <a:endCxn id="7" idx="3"/>
          </p:cNvCxnSpPr>
          <p:nvPr/>
        </p:nvCxnSpPr>
        <p:spPr>
          <a:xfrm rot="10800000">
            <a:off x="1743075" y="1953961"/>
            <a:ext cx="128799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516326" y="2407920"/>
            <a:ext cx="1957866" cy="1886173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3977232" y="2771775"/>
            <a:ext cx="718807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54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以下部分全部都是测验</a:t>
            </a:r>
            <a:endParaRPr lang="zh-CN" altLang="en-US" sz="54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7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776C3"/>
      </a:accent1>
      <a:accent2>
        <a:srgbClr val="16BA9B"/>
      </a:accent2>
      <a:accent3>
        <a:srgbClr val="74C042"/>
      </a:accent3>
      <a:accent4>
        <a:srgbClr val="EBB213"/>
      </a:accent4>
      <a:accent5>
        <a:srgbClr val="F7881F"/>
      </a:accent5>
      <a:accent6>
        <a:srgbClr val="ED2541"/>
      </a:accent6>
      <a:hlink>
        <a:srgbClr val="3776C3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776C3"/>
    </a:accent1>
    <a:accent2>
      <a:srgbClr val="16BA9B"/>
    </a:accent2>
    <a:accent3>
      <a:srgbClr val="74C042"/>
    </a:accent3>
    <a:accent4>
      <a:srgbClr val="EBB213"/>
    </a:accent4>
    <a:accent5>
      <a:srgbClr val="F7881F"/>
    </a:accent5>
    <a:accent6>
      <a:srgbClr val="ED2541"/>
    </a:accent6>
    <a:hlink>
      <a:srgbClr val="3776C3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2620</TotalTime>
  <Words>2654</Words>
  <Application>WPS 演示</Application>
  <PresentationFormat>自定义</PresentationFormat>
  <Paragraphs>326</Paragraphs>
  <Slides>18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Company>第一PPT，www.1ppt.com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论文答辩</dc:title>
  <dc:creator>第一PPT</dc:creator>
  <cp:keywords>www.1ppt.com</cp:keywords>
  <dc:description>www.1ppt.com</dc:description>
  <cp:lastModifiedBy>Administrator</cp:lastModifiedBy>
  <cp:revision>595</cp:revision>
  <dcterms:created xsi:type="dcterms:W3CDTF">2017-05-02T02:52:00Z</dcterms:created>
  <dcterms:modified xsi:type="dcterms:W3CDTF">2021-04-09T06:28:17Z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73BB6C18A17C4E359144A4B74B037DE3</vt:lpwstr>
  </property>
</Properties>
</file>