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9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2032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2015/05/27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2015/05/27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2015/05/27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2015/05/27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2015/05/27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2015/05/27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2015/05/27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2015/05/27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2015/05/27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2015/05/27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2015/05/27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2015/05/27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2015/05/27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Mostert1/COS132-Crash-Cours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0"/>
            <a:ext cx="7542212" cy="1075765"/>
          </a:xfrm>
        </p:spPr>
        <p:txBody>
          <a:bodyPr/>
          <a:lstStyle/>
          <a:p>
            <a:r>
              <a:rPr lang="en-US" dirty="0" smtClean="0"/>
              <a:t>Welcome to the COS132 Crash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Werner Mostert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97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7"/>
            <a:ext cx="7581901" cy="4320359"/>
          </a:xfrm>
        </p:spPr>
        <p:txBody>
          <a:bodyPr/>
          <a:lstStyle/>
          <a:p>
            <a:r>
              <a:rPr lang="en-US" dirty="0" smtClean="0"/>
              <a:t>Why do we need pointers?</a:t>
            </a:r>
          </a:p>
          <a:p>
            <a:pPr lvl="1"/>
            <a:r>
              <a:rPr lang="en-US" dirty="0" smtClean="0"/>
              <a:t>Its simple. If we don’t know where something is in the vastly large 3D-space it gets lost and stays there for all eternity (or at least until your computer shuts down) or it is replaced. Depending on where in memory it is located.</a:t>
            </a:r>
          </a:p>
          <a:p>
            <a:pPr lvl="1"/>
            <a:r>
              <a:rPr lang="en-US" dirty="0" smtClean="0"/>
              <a:t>We basically just don’t know where to get our variables</a:t>
            </a:r>
          </a:p>
          <a:p>
            <a:pPr lvl="1"/>
            <a:r>
              <a:rPr lang="en-US" dirty="0" smtClean="0"/>
              <a:t>Pointers are very useful for Complex Data Types (classes). More about Pointers in COS 110.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8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I use pointers?</a:t>
            </a:r>
          </a:p>
          <a:p>
            <a:pPr lvl="1"/>
            <a:r>
              <a:rPr lang="en-US" dirty="0" smtClean="0"/>
              <a:t>If assigning a value to a pointer which is not an address. Use the keyword </a:t>
            </a:r>
            <a:r>
              <a:rPr lang="en-US" i="1" dirty="0" smtClean="0">
                <a:solidFill>
                  <a:schemeClr val="accent4"/>
                </a:solidFill>
              </a:rPr>
              <a:t>new</a:t>
            </a:r>
            <a:endParaRPr lang="en-US" dirty="0" smtClean="0">
              <a:solidFill>
                <a:schemeClr val="accent4"/>
              </a:solidFill>
            </a:endParaRPr>
          </a:p>
          <a:p>
            <a:pPr lvl="2"/>
            <a:r>
              <a:rPr lang="en-US" i="1" dirty="0" smtClean="0"/>
              <a:t>Example:	</a:t>
            </a:r>
            <a:r>
              <a:rPr lang="en-US" i="1" dirty="0" err="1" smtClean="0">
                <a:latin typeface="Apple Chancery"/>
                <a:cs typeface="Apple Chancery"/>
              </a:rPr>
              <a:t>P.cpp</a:t>
            </a:r>
            <a:endParaRPr lang="en-US" i="1" dirty="0">
              <a:latin typeface="Apple Chancery"/>
              <a:cs typeface="Apple Chancery"/>
            </a:endParaRPr>
          </a:p>
          <a:p>
            <a:pPr lvl="1"/>
            <a:r>
              <a:rPr lang="en-US" dirty="0" smtClean="0">
                <a:cs typeface="Apple Chancery"/>
              </a:rPr>
              <a:t>Remember the difference between a reference and an actual piece of data</a:t>
            </a:r>
          </a:p>
        </p:txBody>
      </p:sp>
    </p:spTree>
    <p:extLst>
      <p:ext uri="{BB962C8B-B14F-4D97-AF65-F5344CB8AC3E}">
        <p14:creationId xmlns:p14="http://schemas.microsoft.com/office/powerpoint/2010/main" val="577293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news:</a:t>
            </a:r>
          </a:p>
          <a:p>
            <a:pPr lvl="1"/>
            <a:r>
              <a:rPr lang="en-US" dirty="0" smtClean="0"/>
              <a:t>That’s almost it for pointers! If you understand this part, the next part of using them should be very easy.</a:t>
            </a:r>
          </a:p>
          <a:p>
            <a:r>
              <a:rPr lang="en-US" dirty="0" smtClean="0"/>
              <a:t>Bad news:</a:t>
            </a:r>
          </a:p>
          <a:p>
            <a:pPr lvl="1"/>
            <a:r>
              <a:rPr lang="en-US" dirty="0" smtClean="0"/>
              <a:t>If you are continuing on with COS 110 and COS 121, be prepared. Be very prepared.</a:t>
            </a:r>
          </a:p>
        </p:txBody>
      </p:sp>
    </p:spTree>
    <p:extLst>
      <p:ext uri="{BB962C8B-B14F-4D97-AF65-F5344CB8AC3E}">
        <p14:creationId xmlns:p14="http://schemas.microsoft.com/office/powerpoint/2010/main" val="328451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Array?</a:t>
            </a:r>
          </a:p>
          <a:p>
            <a:r>
              <a:rPr lang="en-US" dirty="0" smtClean="0"/>
              <a:t> How do you use an Array?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158" y="3143029"/>
            <a:ext cx="5694947" cy="31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array is literally a collection of variables</a:t>
            </a:r>
          </a:p>
          <a:p>
            <a:r>
              <a:rPr lang="en-US" dirty="0" smtClean="0"/>
              <a:t>They are linearly ordered in memory</a:t>
            </a:r>
          </a:p>
          <a:p>
            <a:r>
              <a:rPr lang="en-US" dirty="0" smtClean="0"/>
              <a:t>Think of a row of boxes tightly fitted next to each other. The dimensions of the box are determined by the data type it needs to hold.</a:t>
            </a:r>
          </a:p>
          <a:p>
            <a:r>
              <a:rPr lang="en-US" dirty="0" smtClean="0"/>
              <a:t>Now take that row of boxes and put them in that massive finite 3D-space called memory.</a:t>
            </a:r>
          </a:p>
          <a:p>
            <a:r>
              <a:rPr lang="en-US" dirty="0" smtClean="0"/>
              <a:t>Great! Now we have an array of variables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870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use an array:</a:t>
            </a:r>
          </a:p>
          <a:p>
            <a:pPr lvl="1"/>
            <a:r>
              <a:rPr lang="en-US" dirty="0" smtClean="0"/>
              <a:t>Example : See </a:t>
            </a:r>
            <a:r>
              <a:rPr lang="en-US" dirty="0" err="1" smtClean="0">
                <a:latin typeface="Apple Chancery"/>
                <a:cs typeface="Apple Chancery"/>
              </a:rPr>
              <a:t>A.cpp</a:t>
            </a:r>
            <a:endParaRPr lang="en-US" dirty="0" smtClean="0">
              <a:latin typeface="Apple Chancery"/>
              <a:cs typeface="Apple Chancery"/>
            </a:endParaRPr>
          </a:p>
          <a:p>
            <a:r>
              <a:rPr lang="en-US" dirty="0" smtClean="0">
                <a:cs typeface="Apple Chancery"/>
              </a:rPr>
              <a:t>Access an element in an array </a:t>
            </a:r>
            <a:r>
              <a:rPr lang="en-US" dirty="0" smtClean="0">
                <a:solidFill>
                  <a:srgbClr val="C61B1B"/>
                </a:solidFill>
                <a:cs typeface="Apple Chancery"/>
              </a:rPr>
              <a:t>[ ]</a:t>
            </a:r>
            <a:endParaRPr lang="en-US" dirty="0" smtClean="0">
              <a:solidFill>
                <a:srgbClr val="C61B1B"/>
              </a:solidFill>
            </a:endParaRPr>
          </a:p>
          <a:p>
            <a:r>
              <a:rPr lang="en-US" dirty="0" smtClean="0"/>
              <a:t>Define an an array as:  </a:t>
            </a:r>
          </a:p>
          <a:p>
            <a:pPr marL="0" indent="0">
              <a:buNone/>
            </a:pPr>
            <a:r>
              <a:rPr lang="en-US" dirty="0" smtClean="0"/>
              <a:t>		  </a:t>
            </a:r>
            <a:r>
              <a:rPr lang="en-US" dirty="0" err="1" smtClean="0">
                <a:solidFill>
                  <a:srgbClr val="C61B1B"/>
                </a:solidFill>
              </a:rPr>
              <a:t>dataType</a:t>
            </a:r>
            <a:r>
              <a:rPr lang="en-US" dirty="0" smtClean="0">
                <a:solidFill>
                  <a:srgbClr val="C61B1B"/>
                </a:solidFill>
              </a:rPr>
              <a:t> </a:t>
            </a:r>
            <a:r>
              <a:rPr lang="en-US" dirty="0" err="1" smtClean="0">
                <a:solidFill>
                  <a:srgbClr val="C61B1B"/>
                </a:solidFill>
              </a:rPr>
              <a:t>variableName</a:t>
            </a:r>
            <a:r>
              <a:rPr lang="en-US" dirty="0" smtClean="0">
                <a:solidFill>
                  <a:srgbClr val="C61B1B"/>
                </a:solidFill>
              </a:rPr>
              <a:t>[size];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What happens when you use the array name without </a:t>
            </a:r>
            <a:r>
              <a:rPr lang="en-US" dirty="0" smtClean="0">
                <a:solidFill>
                  <a:schemeClr val="accent4"/>
                </a:solidFill>
              </a:rPr>
              <a:t>[ ]</a:t>
            </a:r>
            <a:r>
              <a:rPr lang="en-US" dirty="0" smtClean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93731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is a pointer! WHAAAAT!?</a:t>
            </a:r>
          </a:p>
          <a:p>
            <a:r>
              <a:rPr lang="en-US" dirty="0" smtClean="0"/>
              <a:t>An array is just a special kind of pointer. </a:t>
            </a:r>
          </a:p>
          <a:p>
            <a:r>
              <a:rPr lang="en-US" dirty="0" smtClean="0"/>
              <a:t>Just declare it as follows and use it in the same way as normal arrays:</a:t>
            </a:r>
          </a:p>
          <a:p>
            <a:pPr lvl="2"/>
            <a:r>
              <a:rPr lang="en-US" dirty="0" err="1" smtClean="0">
                <a:solidFill>
                  <a:srgbClr val="C61B1B"/>
                </a:solidFill>
              </a:rPr>
              <a:t>dataType</a:t>
            </a:r>
            <a:r>
              <a:rPr lang="en-US" dirty="0" smtClean="0">
                <a:solidFill>
                  <a:srgbClr val="C61B1B"/>
                </a:solidFill>
              </a:rPr>
              <a:t>* </a:t>
            </a:r>
            <a:r>
              <a:rPr lang="en-US" dirty="0" err="1" smtClean="0">
                <a:solidFill>
                  <a:srgbClr val="C61B1B"/>
                </a:solidFill>
              </a:rPr>
              <a:t>variableName</a:t>
            </a:r>
            <a:r>
              <a:rPr lang="en-US" dirty="0" smtClean="0">
                <a:solidFill>
                  <a:srgbClr val="C61B1B"/>
                </a:solidFill>
              </a:rPr>
              <a:t> = new </a:t>
            </a:r>
            <a:r>
              <a:rPr lang="en-US" dirty="0" err="1" smtClean="0">
                <a:solidFill>
                  <a:srgbClr val="C61B1B"/>
                </a:solidFill>
              </a:rPr>
              <a:t>dataType</a:t>
            </a:r>
            <a:r>
              <a:rPr lang="en-US" dirty="0" smtClean="0">
                <a:solidFill>
                  <a:srgbClr val="C61B1B"/>
                </a:solidFill>
              </a:rPr>
              <a:t>[10]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Remember not to put * again on the second </a:t>
            </a:r>
            <a:r>
              <a:rPr lang="en-US" dirty="0" err="1" smtClean="0">
                <a:solidFill>
                  <a:srgbClr val="FFFFFF"/>
                </a:solidFill>
              </a:rPr>
              <a:t>dataType</a:t>
            </a:r>
            <a:endParaRPr lang="en-US" dirty="0" smtClean="0">
              <a:solidFill>
                <a:srgbClr val="FFFFFF"/>
              </a:solidFill>
            </a:endParaRP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Why? Look in </a:t>
            </a:r>
            <a:r>
              <a:rPr lang="en-US" dirty="0" err="1" smtClean="0">
                <a:solidFill>
                  <a:srgbClr val="FFFFFF"/>
                </a:solidFill>
                <a:latin typeface="Apple Chancery"/>
                <a:cs typeface="Apple Chancery"/>
              </a:rPr>
              <a:t>PA.cpp</a:t>
            </a:r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84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breather…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 so  by now we have covered:</a:t>
            </a:r>
          </a:p>
          <a:p>
            <a:pPr lvl="1"/>
            <a:r>
              <a:rPr lang="en-US" dirty="0" smtClean="0"/>
              <a:t>Data Types,</a:t>
            </a:r>
          </a:p>
          <a:p>
            <a:pPr lvl="1"/>
            <a:r>
              <a:rPr lang="en-US" dirty="0" smtClean="0"/>
              <a:t>Pointers,</a:t>
            </a:r>
          </a:p>
          <a:p>
            <a:pPr lvl="1"/>
            <a:r>
              <a:rPr lang="en-US" dirty="0" smtClean="0"/>
              <a:t>Arrays,</a:t>
            </a:r>
          </a:p>
          <a:p>
            <a:pPr lvl="1"/>
            <a:r>
              <a:rPr lang="en-US" dirty="0" smtClean="0"/>
              <a:t>Arrays as Pointers</a:t>
            </a:r>
          </a:p>
          <a:p>
            <a:r>
              <a:rPr lang="en-US" dirty="0" smtClean="0"/>
              <a:t>Any questions?</a:t>
            </a:r>
          </a:p>
          <a:p>
            <a:r>
              <a:rPr lang="en-US" dirty="0" smtClean="0"/>
              <a:t>Now let’s have a look at functions and the layout of a program</a:t>
            </a:r>
          </a:p>
        </p:txBody>
      </p:sp>
    </p:spTree>
    <p:extLst>
      <p:ext uri="{BB962C8B-B14F-4D97-AF65-F5344CB8AC3E}">
        <p14:creationId xmlns:p14="http://schemas.microsoft.com/office/powerpoint/2010/main" val="80176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function?</a:t>
            </a:r>
          </a:p>
          <a:p>
            <a:r>
              <a:rPr lang="en-US" dirty="0" smtClean="0"/>
              <a:t>Similarity with mathematical functions</a:t>
            </a:r>
          </a:p>
          <a:p>
            <a:r>
              <a:rPr lang="en-US" dirty="0" smtClean="0"/>
              <a:t>Why do we use functions?</a:t>
            </a:r>
          </a:p>
          <a:p>
            <a:r>
              <a:rPr lang="en-US" dirty="0" smtClean="0"/>
              <a:t>How to implement a function</a:t>
            </a:r>
          </a:p>
          <a:p>
            <a:r>
              <a:rPr lang="en-US" dirty="0" smtClean="0"/>
              <a:t>How to call a function</a:t>
            </a:r>
          </a:p>
        </p:txBody>
      </p:sp>
    </p:spTree>
    <p:extLst>
      <p:ext uri="{BB962C8B-B14F-4D97-AF65-F5344CB8AC3E}">
        <p14:creationId xmlns:p14="http://schemas.microsoft.com/office/powerpoint/2010/main" val="1549807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function?</a:t>
            </a:r>
          </a:p>
          <a:p>
            <a:pPr lvl="1"/>
            <a:r>
              <a:rPr lang="en-US" dirty="0" smtClean="0"/>
              <a:t>Functions have a lot of different names, amongst others:</a:t>
            </a:r>
          </a:p>
          <a:p>
            <a:pPr lvl="3"/>
            <a:r>
              <a:rPr lang="en-US" dirty="0" smtClean="0"/>
              <a:t>Procedure</a:t>
            </a:r>
          </a:p>
          <a:p>
            <a:pPr lvl="3"/>
            <a:r>
              <a:rPr lang="en-US" dirty="0" smtClean="0"/>
              <a:t>Sub Procedure</a:t>
            </a:r>
          </a:p>
          <a:p>
            <a:pPr lvl="3"/>
            <a:r>
              <a:rPr lang="en-US" dirty="0" smtClean="0"/>
              <a:t>Sub Function</a:t>
            </a:r>
          </a:p>
          <a:p>
            <a:pPr lvl="3"/>
            <a:r>
              <a:rPr lang="en-US" dirty="0" smtClean="0"/>
              <a:t>Sub</a:t>
            </a:r>
          </a:p>
          <a:p>
            <a:pPr lvl="3"/>
            <a:r>
              <a:rPr lang="en-US" dirty="0" smtClean="0"/>
              <a:t>Method</a:t>
            </a:r>
          </a:p>
          <a:p>
            <a:pPr lvl="3"/>
            <a:r>
              <a:rPr lang="en-US" dirty="0" smtClean="0"/>
              <a:t>Sub Routine</a:t>
            </a:r>
          </a:p>
          <a:p>
            <a:pPr lvl="3"/>
            <a:r>
              <a:rPr lang="en-US" dirty="0" smtClean="0"/>
              <a:t>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6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 and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the examples that will be discussed, available here:</a:t>
            </a:r>
          </a:p>
          <a:p>
            <a:pPr lvl="1"/>
            <a:r>
              <a:rPr lang="en-US" dirty="0">
                <a:hlinkClick r:id="rId2"/>
              </a:rPr>
              <a:t>https://github.com/WMostert1/COS132-Crash-</a:t>
            </a:r>
            <a:r>
              <a:rPr lang="en-US" dirty="0" smtClean="0">
                <a:hlinkClick r:id="rId2"/>
              </a:rPr>
              <a:t>Course</a:t>
            </a:r>
            <a:endParaRPr lang="en-US" dirty="0"/>
          </a:p>
          <a:p>
            <a:r>
              <a:rPr lang="en-US" dirty="0" smtClean="0"/>
              <a:t>How do I get the code?</a:t>
            </a:r>
          </a:p>
          <a:p>
            <a:pPr lvl="1"/>
            <a:r>
              <a:rPr lang="en-US" dirty="0" smtClean="0"/>
              <a:t>It’s easy! Go the link above, click on “Clone in Desktop” to clone the repository. Just sync to get new code.</a:t>
            </a:r>
          </a:p>
          <a:p>
            <a:pPr lvl="1"/>
            <a:r>
              <a:rPr lang="en-US" dirty="0" smtClean="0"/>
              <a:t>Other option, click on “Download ZIP” to download the archive</a:t>
            </a:r>
          </a:p>
          <a:p>
            <a:r>
              <a:rPr lang="en-US" dirty="0" smtClean="0"/>
              <a:t>Let</a:t>
            </a:r>
            <a:r>
              <a:rPr lang="fr-FR" dirty="0" smtClean="0"/>
              <a:t>’</a:t>
            </a:r>
            <a:r>
              <a:rPr lang="en-US" dirty="0" smtClean="0"/>
              <a:t>s get started!</a:t>
            </a:r>
          </a:p>
        </p:txBody>
      </p:sp>
    </p:spTree>
    <p:extLst>
      <p:ext uri="{BB962C8B-B14F-4D97-AF65-F5344CB8AC3E}">
        <p14:creationId xmlns:p14="http://schemas.microsoft.com/office/powerpoint/2010/main" val="3209294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goal of a function is to “do” something.</a:t>
            </a:r>
          </a:p>
          <a:p>
            <a:r>
              <a:rPr lang="en-US" dirty="0" smtClean="0"/>
              <a:t>If you think of any action. Any action could be a function, examples:</a:t>
            </a:r>
          </a:p>
          <a:p>
            <a:pPr lvl="1"/>
            <a:r>
              <a:rPr lang="en-US" dirty="0" smtClean="0"/>
              <a:t>To kick a dog:</a:t>
            </a:r>
          </a:p>
          <a:p>
            <a:pPr lvl="2"/>
            <a:r>
              <a:rPr lang="en-US" dirty="0" smtClean="0"/>
              <a:t>Void </a:t>
            </a:r>
            <a:r>
              <a:rPr lang="en-US" dirty="0" err="1" smtClean="0"/>
              <a:t>kickThatDog</a:t>
            </a:r>
            <a:r>
              <a:rPr lang="en-US" dirty="0" smtClean="0"/>
              <a:t>(){…you kick the dog…}</a:t>
            </a:r>
          </a:p>
          <a:p>
            <a:pPr lvl="1"/>
            <a:r>
              <a:rPr lang="en-US" dirty="0" smtClean="0"/>
              <a:t>To feel horrible for kicking a dog:</a:t>
            </a:r>
          </a:p>
          <a:p>
            <a:pPr lvl="2"/>
            <a:r>
              <a:rPr lang="en-US" dirty="0" smtClean="0"/>
              <a:t>Void </a:t>
            </a:r>
            <a:r>
              <a:rPr lang="en-US" dirty="0" err="1" smtClean="0"/>
              <a:t>feelHorrible</a:t>
            </a:r>
            <a:r>
              <a:rPr lang="en-US" dirty="0" smtClean="0"/>
              <a:t>(){…you cry…}</a:t>
            </a:r>
          </a:p>
          <a:p>
            <a:pPr lvl="1"/>
            <a:r>
              <a:rPr lang="en-US" dirty="0" smtClean="0"/>
              <a:t>Pay the vet money to help the dog:</a:t>
            </a:r>
          </a:p>
          <a:p>
            <a:pPr lvl="2"/>
            <a:r>
              <a:rPr lang="en-US" dirty="0" smtClean="0"/>
              <a:t>Double </a:t>
            </a:r>
            <a:r>
              <a:rPr lang="en-US" dirty="0" err="1" smtClean="0"/>
              <a:t>payMoneyToVet</a:t>
            </a:r>
            <a:r>
              <a:rPr lang="en-US" dirty="0" smtClean="0"/>
              <a:t>(double money){..hand over money… return change;}</a:t>
            </a:r>
          </a:p>
        </p:txBody>
      </p:sp>
    </p:spTree>
    <p:extLst>
      <p:ext uri="{BB962C8B-B14F-4D97-AF65-F5344CB8AC3E}">
        <p14:creationId xmlns:p14="http://schemas.microsoft.com/office/powerpoint/2010/main" val="1875142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mathematics one also uses functions:</a:t>
            </a:r>
          </a:p>
          <a:p>
            <a:r>
              <a:rPr lang="en-US" dirty="0" smtClean="0"/>
              <a:t>In </a:t>
            </a:r>
            <a:r>
              <a:rPr lang="en-US" dirty="0"/>
              <a:t>C</a:t>
            </a:r>
            <a:r>
              <a:rPr lang="en-US" dirty="0" smtClean="0"/>
              <a:t>++: See </a:t>
            </a:r>
            <a:r>
              <a:rPr lang="en-US" dirty="0" err="1" smtClean="0">
                <a:latin typeface="Apple Chancery"/>
                <a:cs typeface="Apple Chancery"/>
              </a:rPr>
              <a:t>sigmoid.cpp</a:t>
            </a:r>
            <a:endParaRPr lang="en-US" dirty="0">
              <a:latin typeface="Apple Chancery"/>
              <a:cs typeface="Apple Chancery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84" y="3461084"/>
            <a:ext cx="6324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9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all the actuaries present, the usefulness of functions should now become rather apparent</a:t>
            </a:r>
          </a:p>
          <a:p>
            <a:r>
              <a:rPr lang="en-US" dirty="0" smtClean="0"/>
              <a:t>The only reason we use “functions” is for code re-use and modularity</a:t>
            </a:r>
          </a:p>
          <a:p>
            <a:r>
              <a:rPr lang="en-US" dirty="0" smtClean="0"/>
              <a:t>The sigmoid function is a rather simple example, it could however be strenuous to type it out every time you want to calculate the sigmoid value. To illustrate this point further :</a:t>
            </a:r>
          </a:p>
        </p:txBody>
      </p:sp>
    </p:spTree>
    <p:extLst>
      <p:ext uri="{BB962C8B-B14F-4D97-AF65-F5344CB8AC3E}">
        <p14:creationId xmlns:p14="http://schemas.microsoft.com/office/powerpoint/2010/main" val="338915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5-27 at 6.03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656"/>
            <a:ext cx="9144000" cy="651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0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screenshot on the previous slide shows a function to calculate the frequency of alphabet characters in a text file with thousands of words in it</a:t>
            </a:r>
          </a:p>
          <a:p>
            <a:r>
              <a:rPr lang="en-US" dirty="0" smtClean="0"/>
              <a:t>You definitely don’t want to re-write all that every time</a:t>
            </a:r>
          </a:p>
        </p:txBody>
      </p:sp>
    </p:spTree>
    <p:extLst>
      <p:ext uri="{BB962C8B-B14F-4D97-AF65-F5344CB8AC3E}">
        <p14:creationId xmlns:p14="http://schemas.microsoft.com/office/powerpoint/2010/main" val="2413299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implement a function?</a:t>
            </a:r>
          </a:p>
          <a:p>
            <a:r>
              <a:rPr lang="en-US" dirty="0" smtClean="0"/>
              <a:t>Start with the prototype</a:t>
            </a:r>
          </a:p>
          <a:p>
            <a:r>
              <a:rPr lang="en-US" dirty="0" smtClean="0"/>
              <a:t>General formula for a prototype:</a:t>
            </a:r>
          </a:p>
          <a:p>
            <a:pPr lvl="1"/>
            <a:r>
              <a:rPr lang="en-US" dirty="0" err="1" smtClean="0">
                <a:solidFill>
                  <a:schemeClr val="accent4"/>
                </a:solidFill>
              </a:rPr>
              <a:t>returnType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functionName</a:t>
            </a:r>
            <a:r>
              <a:rPr lang="en-US" dirty="0" smtClean="0">
                <a:solidFill>
                  <a:schemeClr val="accent4"/>
                </a:solidFill>
              </a:rPr>
              <a:t>(</a:t>
            </a:r>
            <a:r>
              <a:rPr lang="en-US" dirty="0" err="1" smtClean="0">
                <a:solidFill>
                  <a:schemeClr val="accent4"/>
                </a:solidFill>
              </a:rPr>
              <a:t>paramater</a:t>
            </a:r>
            <a:r>
              <a:rPr lang="en-US" dirty="0" smtClean="0">
                <a:solidFill>
                  <a:schemeClr val="accent4"/>
                </a:solidFill>
              </a:rPr>
              <a:t>)</a:t>
            </a:r>
          </a:p>
          <a:p>
            <a:pPr lvl="1"/>
            <a:r>
              <a:rPr lang="en-US" dirty="0" err="1" smtClean="0"/>
              <a:t>returnType</a:t>
            </a:r>
            <a:r>
              <a:rPr lang="en-US" dirty="0" smtClean="0"/>
              <a:t> can be either a </a:t>
            </a:r>
            <a:r>
              <a:rPr lang="en-US" dirty="0" err="1" smtClean="0"/>
              <a:t>dataType</a:t>
            </a:r>
            <a:r>
              <a:rPr lang="en-US" dirty="0" smtClean="0"/>
              <a:t> or void</a:t>
            </a:r>
          </a:p>
          <a:p>
            <a:pPr lvl="1"/>
            <a:r>
              <a:rPr lang="en-US" dirty="0" err="1" smtClean="0"/>
              <a:t>Paramater</a:t>
            </a:r>
            <a:r>
              <a:rPr lang="en-US" dirty="0" smtClean="0"/>
              <a:t> is optional, but there can be more than one of them</a:t>
            </a:r>
          </a:p>
          <a:p>
            <a:pPr lvl="1"/>
            <a:r>
              <a:rPr lang="en-US" dirty="0" err="1" smtClean="0"/>
              <a:t>Paramater</a:t>
            </a:r>
            <a:r>
              <a:rPr lang="en-US" dirty="0" smtClean="0"/>
              <a:t> denotes : 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err="1" smtClean="0"/>
              <a:t>variableName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41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prototype?</a:t>
            </a:r>
          </a:p>
          <a:p>
            <a:pPr lvl="1"/>
            <a:r>
              <a:rPr lang="en-US" dirty="0" smtClean="0"/>
              <a:t>Think of a prototype as a promise you make to the computer.</a:t>
            </a:r>
          </a:p>
          <a:p>
            <a:pPr lvl="1"/>
            <a:r>
              <a:rPr lang="en-US" dirty="0" smtClean="0"/>
              <a:t>The name of the function (as specified in the prototype) identifies the promise</a:t>
            </a:r>
          </a:p>
          <a:p>
            <a:pPr lvl="1"/>
            <a:r>
              <a:rPr lang="en-US" dirty="0" smtClean="0"/>
              <a:t>The parameters are what is needed for the promise to be fulfilled</a:t>
            </a:r>
          </a:p>
          <a:p>
            <a:pPr lvl="1"/>
            <a:r>
              <a:rPr lang="en-US" dirty="0" smtClean="0"/>
              <a:t>The return type is what you get back after you fulfilled the promise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1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real world, when you make a promise you only need to fulfill that promise once the person you made it to asks you to fulfill it or you decide to do it by yourself.</a:t>
            </a:r>
          </a:p>
          <a:p>
            <a:r>
              <a:rPr lang="en-US" dirty="0" smtClean="0"/>
              <a:t>When stating the promise (defining the function), you use { and } to say, the content between { and } is what will happen when the promise is fulfilled. That is, the function is called.</a:t>
            </a:r>
          </a:p>
          <a:p>
            <a:r>
              <a:rPr lang="en-US" dirty="0" smtClean="0"/>
              <a:t>( and ) are used to specify the parameters (preconditions to the promise being fulfilled).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04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Back to a more technical view, by declaring a prototype you tell the compiler that there exists a function identified by the function name.</a:t>
            </a:r>
          </a:p>
          <a:p>
            <a:r>
              <a:rPr lang="en-US" dirty="0" smtClean="0"/>
              <a:t>To call the function, you use the function name together with the () with optional parameters separated by a set of “ , ”.</a:t>
            </a:r>
          </a:p>
          <a:p>
            <a:r>
              <a:rPr lang="en-US" dirty="0" smtClean="0"/>
              <a:t>One needs to implement a function at some time though. If a function isn’t implemented and the compiler was promised that function, a compiler error will occur.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71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Phew. That was quite a bit. Let’s look at some code:</a:t>
            </a:r>
          </a:p>
          <a:p>
            <a:pPr lvl="1"/>
            <a:r>
              <a:rPr lang="en-US" dirty="0" smtClean="0">
                <a:cs typeface="Apple Chancery"/>
              </a:rPr>
              <a:t>Example: </a:t>
            </a:r>
            <a:r>
              <a:rPr lang="en-US" dirty="0" err="1" smtClean="0">
                <a:latin typeface="Apple Chancery"/>
                <a:cs typeface="Apple Chancery"/>
              </a:rPr>
              <a:t>Func.cpp</a:t>
            </a:r>
            <a:endParaRPr lang="en-US" dirty="0" smtClean="0">
              <a:cs typeface="Apple Chancery"/>
            </a:endParaRPr>
          </a:p>
          <a:p>
            <a:r>
              <a:rPr lang="en-US" dirty="0" smtClean="0">
                <a:cs typeface="Apple Chancery"/>
              </a:rPr>
              <a:t>By now you should know, there are MANY different ways of implementing functions.</a:t>
            </a:r>
          </a:p>
        </p:txBody>
      </p:sp>
    </p:spTree>
    <p:extLst>
      <p:ext uri="{BB962C8B-B14F-4D97-AF65-F5344CB8AC3E}">
        <p14:creationId xmlns:p14="http://schemas.microsoft.com/office/powerpoint/2010/main" val="1806558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a “</a:t>
            </a:r>
            <a:r>
              <a:rPr lang="en-US" dirty="0"/>
              <a:t>s</a:t>
            </a:r>
            <a:r>
              <a:rPr lang="en-US" dirty="0" smtClean="0"/>
              <a:t>trongly typed” programming language. What does it mean if a language is strongly typed?</a:t>
            </a:r>
          </a:p>
          <a:p>
            <a:r>
              <a:rPr lang="en-US" dirty="0" smtClean="0"/>
              <a:t>What is the difference between data types?</a:t>
            </a:r>
          </a:p>
          <a:p>
            <a:pPr lvl="1"/>
            <a:r>
              <a:rPr lang="en-US" dirty="0" smtClean="0"/>
              <a:t>Size of data type</a:t>
            </a:r>
          </a:p>
          <a:p>
            <a:pPr lvl="1"/>
            <a:r>
              <a:rPr lang="en-US" dirty="0" smtClean="0"/>
              <a:t>Representation inside the computer</a:t>
            </a:r>
          </a:p>
          <a:p>
            <a:endParaRPr lang="en-US" dirty="0"/>
          </a:p>
          <a:p>
            <a:r>
              <a:rPr lang="en-US" dirty="0" smtClean="0"/>
              <a:t>See</a:t>
            </a:r>
            <a:r>
              <a:rPr lang="en-US" dirty="0" smtClean="0">
                <a:latin typeface="Apple Chancery"/>
                <a:cs typeface="Apple Chancery"/>
              </a:rPr>
              <a:t> </a:t>
            </a:r>
            <a:r>
              <a:rPr lang="en-US" dirty="0" err="1" smtClean="0">
                <a:latin typeface="Apple Chancery"/>
                <a:cs typeface="Apple Chancery"/>
              </a:rPr>
              <a:t>dt.cpp</a:t>
            </a:r>
            <a:endParaRPr lang="en-US" dirty="0" smtClean="0"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246642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quick word on where to implement your functions.</a:t>
            </a:r>
          </a:p>
          <a:p>
            <a:r>
              <a:rPr lang="en-US" dirty="0" smtClean="0"/>
              <a:t>.h files are called “Header files”, these normally contain all the prototypes (and later on, class definitions)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cpp</a:t>
            </a:r>
            <a:r>
              <a:rPr lang="en-US" dirty="0" smtClean="0"/>
              <a:t> files are called implementation files, and should contain the implementation of the prototypes</a:t>
            </a:r>
          </a:p>
          <a:p>
            <a:r>
              <a:rPr lang="en-US" dirty="0" smtClean="0"/>
              <a:t>Any C++ program needs at least one .</a:t>
            </a:r>
            <a:r>
              <a:rPr lang="en-US" dirty="0" err="1" smtClean="0"/>
              <a:t>cpp</a:t>
            </a:r>
            <a:r>
              <a:rPr lang="en-US" dirty="0" smtClean="0"/>
              <a:t> file with a </a:t>
            </a:r>
            <a:r>
              <a:rPr lang="en-US" dirty="0" err="1" smtClean="0">
                <a:solidFill>
                  <a:schemeClr val="accent4"/>
                </a:solidFill>
              </a:rPr>
              <a:t>int</a:t>
            </a:r>
            <a:r>
              <a:rPr lang="en-US" dirty="0" smtClean="0">
                <a:solidFill>
                  <a:schemeClr val="accent4"/>
                </a:solidFill>
              </a:rPr>
              <a:t> main(){…some code… return </a:t>
            </a:r>
            <a:r>
              <a:rPr lang="en-US" dirty="0" err="1" smtClean="0">
                <a:solidFill>
                  <a:schemeClr val="accent4"/>
                </a:solidFill>
              </a:rPr>
              <a:t>someInt</a:t>
            </a:r>
            <a:r>
              <a:rPr lang="en-US" dirty="0" smtClean="0">
                <a:solidFill>
                  <a:schemeClr val="accent4"/>
                </a:solidFill>
              </a:rPr>
              <a:t>;} </a:t>
            </a:r>
          </a:p>
          <a:p>
            <a:r>
              <a:rPr lang="en-US" dirty="0" smtClean="0"/>
              <a:t>This is called the program’s entry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37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order to better understand the layout, think of </a:t>
            </a:r>
            <a:r>
              <a:rPr lang="en-US" dirty="0" smtClean="0">
                <a:solidFill>
                  <a:schemeClr val="accent4"/>
                </a:solidFill>
              </a:rPr>
              <a:t>#include </a:t>
            </a:r>
            <a:r>
              <a:rPr lang="en-US" dirty="0" smtClean="0">
                <a:solidFill>
                  <a:srgbClr val="FFFFFF"/>
                </a:solidFill>
              </a:rPr>
              <a:t>as simply saying, take the file and copy it, then highlight me and paste.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Examples:</a:t>
            </a:r>
          </a:p>
          <a:p>
            <a:pPr lvl="1"/>
            <a:r>
              <a:rPr lang="en-US" dirty="0" err="1" smtClean="0">
                <a:solidFill>
                  <a:srgbClr val="FFFFFF"/>
                </a:solidFill>
                <a:latin typeface="Apple Chancery"/>
                <a:cs typeface="Apple Chancery"/>
              </a:rPr>
              <a:t>Main.cpp</a:t>
            </a:r>
            <a:endParaRPr lang="en-US" dirty="0" smtClean="0">
              <a:solidFill>
                <a:srgbClr val="FFFFFF"/>
              </a:solidFill>
              <a:latin typeface="Apple Chancery"/>
              <a:cs typeface="Apple Chancery"/>
            </a:endParaRPr>
          </a:p>
          <a:p>
            <a:pPr lvl="1"/>
            <a:r>
              <a:rPr lang="en-US" dirty="0" err="1" smtClean="0">
                <a:solidFill>
                  <a:srgbClr val="FFFFFF"/>
                </a:solidFill>
                <a:latin typeface="Apple Chancery"/>
                <a:cs typeface="Apple Chancery"/>
              </a:rPr>
              <a:t>Foo.cpp</a:t>
            </a:r>
            <a:endParaRPr lang="en-US" dirty="0" smtClean="0">
              <a:solidFill>
                <a:srgbClr val="FFFFFF"/>
              </a:solidFill>
              <a:latin typeface="Apple Chancery"/>
              <a:cs typeface="Apple Chancery"/>
            </a:endParaRPr>
          </a:p>
          <a:p>
            <a:pPr lvl="1"/>
            <a:r>
              <a:rPr lang="en-US" dirty="0" err="1" smtClean="0">
                <a:solidFill>
                  <a:srgbClr val="FFFFFF"/>
                </a:solidFill>
                <a:latin typeface="Apple Chancery"/>
                <a:cs typeface="Apple Chancery"/>
              </a:rPr>
              <a:t>Foo.h</a:t>
            </a:r>
            <a:endParaRPr lang="en-US" dirty="0" smtClean="0">
              <a:solidFill>
                <a:srgbClr val="FFFFFF"/>
              </a:solidFill>
              <a:latin typeface="Apple Chancery"/>
              <a:cs typeface="Apple Chancery"/>
            </a:endParaRPr>
          </a:p>
          <a:p>
            <a:r>
              <a:rPr lang="en-US" dirty="0" smtClean="0">
                <a:solidFill>
                  <a:srgbClr val="FFFFFF"/>
                </a:solidFill>
                <a:cs typeface="Apple Chancery"/>
              </a:rPr>
              <a:t>Remember to compile all the .</a:t>
            </a:r>
            <a:r>
              <a:rPr lang="en-US" dirty="0" err="1" smtClean="0">
                <a:solidFill>
                  <a:srgbClr val="FFFFFF"/>
                </a:solidFill>
                <a:cs typeface="Apple Chancery"/>
              </a:rPr>
              <a:t>cpp’s</a:t>
            </a:r>
            <a:r>
              <a:rPr lang="en-US" dirty="0" smtClean="0">
                <a:solidFill>
                  <a:srgbClr val="FFFFFF"/>
                </a:solidFill>
                <a:cs typeface="Apple Chancery"/>
              </a:rPr>
              <a:t>, what happens if you don’t?</a:t>
            </a:r>
          </a:p>
        </p:txBody>
      </p:sp>
    </p:spTree>
    <p:extLst>
      <p:ext uri="{BB962C8B-B14F-4D97-AF65-F5344CB8AC3E}">
        <p14:creationId xmlns:p14="http://schemas.microsoft.com/office/powerpoint/2010/main" val="135077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Fitch 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453425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Why do I get a -1?</a:t>
            </a:r>
          </a:p>
          <a:p>
            <a:pPr lvl="1"/>
            <a:r>
              <a:rPr lang="en-US" dirty="0" smtClean="0"/>
              <a:t>-1 means that an ERROR occurred. You get two types of errors:</a:t>
            </a:r>
          </a:p>
          <a:p>
            <a:pPr lvl="2"/>
            <a:r>
              <a:rPr lang="en-US" dirty="0" smtClean="0"/>
              <a:t>Compiler Errors: There is a problem with your C++ syntax</a:t>
            </a:r>
          </a:p>
          <a:p>
            <a:pPr lvl="2"/>
            <a:r>
              <a:rPr lang="en-US" dirty="0" smtClean="0"/>
              <a:t>Runtime Errors: Something bad happened while running. Ever seen SEGMENTATION FUALT? Remember pointers?</a:t>
            </a:r>
          </a:p>
          <a:p>
            <a:r>
              <a:rPr lang="en-US" dirty="0" smtClean="0"/>
              <a:t>My program works on my computer, why not on </a:t>
            </a:r>
            <a:r>
              <a:rPr lang="en-US" dirty="0"/>
              <a:t>F</a:t>
            </a:r>
            <a:r>
              <a:rPr lang="en-US" dirty="0" smtClean="0"/>
              <a:t>itch </a:t>
            </a:r>
            <a:r>
              <a:rPr lang="en-US" dirty="0"/>
              <a:t>F</a:t>
            </a:r>
            <a:r>
              <a:rPr lang="en-US" dirty="0" smtClean="0"/>
              <a:t>ork?</a:t>
            </a:r>
          </a:p>
          <a:p>
            <a:pPr lvl="1"/>
            <a:r>
              <a:rPr lang="en-US" dirty="0" smtClean="0"/>
              <a:t>Fitch Fork is a computer. It does a comparison,</a:t>
            </a:r>
          </a:p>
          <a:p>
            <a:pPr lvl="2"/>
            <a:r>
              <a:rPr lang="en-US" dirty="0" smtClean="0">
                <a:solidFill>
                  <a:schemeClr val="accent4"/>
                </a:solidFill>
              </a:rPr>
              <a:t>If(</a:t>
            </a:r>
            <a:r>
              <a:rPr lang="en-US" dirty="0" err="1" smtClean="0">
                <a:solidFill>
                  <a:schemeClr val="accent4"/>
                </a:solidFill>
              </a:rPr>
              <a:t>yourOutput</a:t>
            </a:r>
            <a:r>
              <a:rPr lang="en-US" dirty="0" smtClean="0">
                <a:solidFill>
                  <a:schemeClr val="accent4"/>
                </a:solidFill>
              </a:rPr>
              <a:t> = </a:t>
            </a:r>
            <a:r>
              <a:rPr lang="en-US" dirty="0" err="1" smtClean="0">
                <a:solidFill>
                  <a:schemeClr val="accent4"/>
                </a:solidFill>
              </a:rPr>
              <a:t>myOuput</a:t>
            </a:r>
            <a:r>
              <a:rPr lang="en-US" dirty="0" smtClean="0">
                <a:solidFill>
                  <a:schemeClr val="accent4"/>
                </a:solidFill>
              </a:rPr>
              <a:t>) then </a:t>
            </a:r>
            <a:r>
              <a:rPr lang="en-US" dirty="0" err="1" smtClean="0">
                <a:solidFill>
                  <a:schemeClr val="accent4"/>
                </a:solidFill>
              </a:rPr>
              <a:t>youGetMarks</a:t>
            </a:r>
            <a:r>
              <a:rPr lang="en-US" dirty="0" smtClean="0">
                <a:solidFill>
                  <a:schemeClr val="accent4"/>
                </a:solidFill>
              </a:rPr>
              <a:t>();</a:t>
            </a:r>
          </a:p>
          <a:p>
            <a:pPr lvl="1"/>
            <a:r>
              <a:rPr lang="en-US" dirty="0" smtClean="0"/>
              <a:t>Beloved Fitch Fork check every single character, even ones you can’t see, like \0 \n \t “ “ etc.</a:t>
            </a:r>
          </a:p>
        </p:txBody>
      </p:sp>
    </p:spTree>
    <p:extLst>
      <p:ext uri="{BB962C8B-B14F-4D97-AF65-F5344CB8AC3E}">
        <p14:creationId xmlns:p14="http://schemas.microsoft.com/office/powerpoint/2010/main" val="328263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Thank you for attending!</a:t>
            </a:r>
          </a:p>
          <a:p>
            <a:r>
              <a:rPr lang="en-US" sz="3200" dirty="0" smtClean="0"/>
              <a:t>If there are any questions, please ask them now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The compiler needs to know the Data Type before it executes the program</a:t>
            </a:r>
          </a:p>
          <a:p>
            <a:r>
              <a:rPr lang="en-US" sz="2800" dirty="0"/>
              <a:t>Strongly Typed means that when you try and code </a:t>
            </a:r>
            <a:r>
              <a:rPr lang="en-US" sz="2800" dirty="0" smtClean="0"/>
              <a:t>:</a:t>
            </a:r>
          </a:p>
          <a:p>
            <a:pPr marL="806450" lvl="2" indent="0">
              <a:buNone/>
            </a:pPr>
            <a:r>
              <a:rPr lang="en-US" sz="2400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cs typeface="Avenir Black"/>
              </a:rPr>
              <a:t>x</a:t>
            </a:r>
            <a:r>
              <a:rPr lang="en-US" sz="2400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cs typeface="Avenir Black"/>
              </a:rPr>
              <a:t> = 1</a:t>
            </a:r>
          </a:p>
          <a:p>
            <a:pPr marL="806450" lvl="2" indent="0">
              <a:buNone/>
            </a:pPr>
            <a:r>
              <a:rPr lang="en-US" sz="2400" dirty="0" smtClean="0"/>
              <a:t>A compilation Error will occur, if not defined earlier</a:t>
            </a:r>
          </a:p>
          <a:p>
            <a:pPr marL="806450" lvl="2" indent="0">
              <a:buNone/>
            </a:pPr>
            <a:r>
              <a:rPr lang="en-US" sz="2400" i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i</a:t>
            </a:r>
            <a:r>
              <a:rPr lang="en-US" sz="2400" i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nt</a:t>
            </a:r>
            <a:r>
              <a:rPr lang="en-US" sz="2400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x = 1</a:t>
            </a:r>
          </a:p>
          <a:p>
            <a:pPr marL="806450" lvl="2" indent="0">
              <a:buNone/>
            </a:pPr>
            <a:r>
              <a:rPr lang="en-US" sz="2400" dirty="0" smtClean="0"/>
              <a:t>That’s fine, since now the compiler knows what to do with the value assigned to it</a:t>
            </a:r>
            <a:endParaRPr lang="en-US" sz="2800" dirty="0" smtClean="0"/>
          </a:p>
          <a:p>
            <a:pPr marL="806450" lvl="2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5248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of Data Types</a:t>
            </a:r>
          </a:p>
          <a:p>
            <a:pPr lvl="1"/>
            <a:r>
              <a:rPr lang="en-US" dirty="0" smtClean="0"/>
              <a:t>Each data type has a certain size associated with it</a:t>
            </a:r>
          </a:p>
          <a:p>
            <a:pPr lvl="1"/>
            <a:r>
              <a:rPr lang="en-US" dirty="0" smtClean="0"/>
              <a:t>This size is used to determine how much space it “takes up” in memory</a:t>
            </a:r>
          </a:p>
          <a:p>
            <a:r>
              <a:rPr lang="en-US" dirty="0" smtClean="0"/>
              <a:t>Imagine memory as a finite 3-D space. </a:t>
            </a:r>
          </a:p>
          <a:p>
            <a:pPr lvl="1"/>
            <a:r>
              <a:rPr lang="en-US" dirty="0" smtClean="0"/>
              <a:t>Each variable takes up a part of this space</a:t>
            </a:r>
          </a:p>
          <a:p>
            <a:pPr lvl="1"/>
            <a:r>
              <a:rPr lang="en-US" dirty="0" smtClean="0"/>
              <a:t>The amount of space it occupies is determined by the data type</a:t>
            </a:r>
          </a:p>
          <a:p>
            <a:pPr lvl="1"/>
            <a:r>
              <a:rPr lang="en-US" dirty="0" smtClean="0"/>
              <a:t>Two spaces can never be the same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440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Cont.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99" y="1470523"/>
            <a:ext cx="6837480" cy="490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38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As I am sure you know, at the very lowest level, all data is represented by sequences of </a:t>
            </a:r>
            <a:r>
              <a:rPr lang="en-US" dirty="0"/>
              <a:t>binary</a:t>
            </a:r>
            <a:r>
              <a:rPr lang="en-US" dirty="0" smtClean="0"/>
              <a:t> digits.</a:t>
            </a:r>
          </a:p>
          <a:p>
            <a:pPr lvl="1"/>
            <a:r>
              <a:rPr lang="en-US" dirty="0" smtClean="0"/>
              <a:t>That is, all data types are in a sense the same thing. They are just used differently.</a:t>
            </a:r>
          </a:p>
          <a:p>
            <a:r>
              <a:rPr lang="en-US" dirty="0" smtClean="0"/>
              <a:t>For interest sake:</a:t>
            </a:r>
          </a:p>
          <a:p>
            <a:pPr lvl="1"/>
            <a:r>
              <a:rPr lang="en-US" dirty="0" smtClean="0"/>
              <a:t>We use the decimal system (base 10)</a:t>
            </a:r>
          </a:p>
          <a:p>
            <a:pPr lvl="1"/>
            <a:r>
              <a:rPr lang="en-US" dirty="0" smtClean="0"/>
              <a:t>The binary system is base 2</a:t>
            </a:r>
          </a:p>
          <a:p>
            <a:pPr lvl="1"/>
            <a:r>
              <a:rPr lang="en-US" dirty="0" smtClean="0"/>
              <a:t>Hexadecimal is base 16 (normally represented with a 0X prefix)</a:t>
            </a:r>
          </a:p>
        </p:txBody>
      </p:sp>
    </p:spTree>
    <p:extLst>
      <p:ext uri="{BB962C8B-B14F-4D97-AF65-F5344CB8AC3E}">
        <p14:creationId xmlns:p14="http://schemas.microsoft.com/office/powerpoint/2010/main" val="4288018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7"/>
            <a:ext cx="7581901" cy="4387201"/>
          </a:xfrm>
        </p:spPr>
        <p:txBody>
          <a:bodyPr>
            <a:normAutofit/>
          </a:bodyPr>
          <a:lstStyle/>
          <a:p>
            <a:r>
              <a:rPr lang="en-US" dirty="0" smtClean="0"/>
              <a:t>Pointers in C++ can become very complex, and quite literally an interconnected maize of references. Be careful with them! Treat them with care and they won’t kill your program.</a:t>
            </a:r>
          </a:p>
          <a:p>
            <a:r>
              <a:rPr lang="en-US" dirty="0" smtClean="0"/>
              <a:t>What are pointers?</a:t>
            </a:r>
          </a:p>
          <a:p>
            <a:r>
              <a:rPr lang="en-US" dirty="0" smtClean="0"/>
              <a:t>Why do we need pointers?</a:t>
            </a:r>
          </a:p>
          <a:p>
            <a:r>
              <a:rPr lang="en-US" dirty="0" smtClean="0"/>
              <a:t>How do I use pointers?</a:t>
            </a:r>
          </a:p>
          <a:p>
            <a:r>
              <a:rPr lang="en-US" dirty="0" smtClean="0"/>
              <a:t>The good news and the bad news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10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pointers?</a:t>
            </a:r>
          </a:p>
          <a:p>
            <a:pPr lvl="1"/>
            <a:r>
              <a:rPr lang="en-US" dirty="0" smtClean="0"/>
              <a:t>Remember the finite 3D space where we put our variables in earlier? (i.e. memory)</a:t>
            </a:r>
          </a:p>
          <a:p>
            <a:pPr lvl="1"/>
            <a:r>
              <a:rPr lang="en-US" dirty="0" smtClean="0"/>
              <a:t>A pointer is yet another data type</a:t>
            </a:r>
          </a:p>
          <a:p>
            <a:pPr lvl="1"/>
            <a:r>
              <a:rPr lang="en-US" dirty="0" smtClean="0"/>
              <a:t>A pointer is simply a “reference”</a:t>
            </a:r>
          </a:p>
          <a:p>
            <a:pPr lvl="1"/>
            <a:r>
              <a:rPr lang="en-US" dirty="0" smtClean="0"/>
              <a:t>What is meant by “reference”?</a:t>
            </a:r>
          </a:p>
          <a:p>
            <a:pPr lvl="2"/>
            <a:r>
              <a:rPr lang="en-US" dirty="0" smtClean="0"/>
              <a:t>A reference is something that tells you where to find “something” in the 3D space</a:t>
            </a:r>
          </a:p>
          <a:p>
            <a:pPr lvl="1"/>
            <a:r>
              <a:rPr lang="en-US" dirty="0" smtClean="0"/>
              <a:t>Since a pointer is just a reference, all pointers have the same size. See </a:t>
            </a:r>
            <a:r>
              <a:rPr lang="en-US" i="1" dirty="0" err="1" smtClean="0">
                <a:latin typeface="Apple Chancery"/>
                <a:cs typeface="Apple Chancery"/>
              </a:rPr>
              <a:t>ArrayDT.cpp</a:t>
            </a:r>
            <a:endParaRPr lang="en-US" i="1" dirty="0" smtClean="0"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354998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191</TotalTime>
  <Words>1749</Words>
  <Application>Microsoft Macintosh PowerPoint</Application>
  <PresentationFormat>On-screen Show (4:3)</PresentationFormat>
  <Paragraphs>186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Orbit</vt:lpstr>
      <vt:lpstr>Welcome to the COS132 Crash Course</vt:lpstr>
      <vt:lpstr>Code Examples and Slides</vt:lpstr>
      <vt:lpstr>Data Types</vt:lpstr>
      <vt:lpstr>Data Types Cont.</vt:lpstr>
      <vt:lpstr>Data Types Cont.</vt:lpstr>
      <vt:lpstr>Data Types Cont.</vt:lpstr>
      <vt:lpstr>Data Types Cont.</vt:lpstr>
      <vt:lpstr>Pointers</vt:lpstr>
      <vt:lpstr>Pointers Cont.</vt:lpstr>
      <vt:lpstr>Pointers Cont.</vt:lpstr>
      <vt:lpstr>Pointers</vt:lpstr>
      <vt:lpstr>Pointer Cont.</vt:lpstr>
      <vt:lpstr>Arrays as Data Types</vt:lpstr>
      <vt:lpstr>Arrays Cont.</vt:lpstr>
      <vt:lpstr>Arrays Cont.</vt:lpstr>
      <vt:lpstr>Arrays as Pointers</vt:lpstr>
      <vt:lpstr>Let’s take a breather…</vt:lpstr>
      <vt:lpstr>Functions</vt:lpstr>
      <vt:lpstr>Functions Cont.</vt:lpstr>
      <vt:lpstr>Functions Cont.</vt:lpstr>
      <vt:lpstr>Functions Cont.</vt:lpstr>
      <vt:lpstr>Functions Cont.</vt:lpstr>
      <vt:lpstr>PowerPoint Presentation</vt:lpstr>
      <vt:lpstr>Functions Cont.</vt:lpstr>
      <vt:lpstr>Functions Cont.</vt:lpstr>
      <vt:lpstr>Functions Cont</vt:lpstr>
      <vt:lpstr>Functions Cont.</vt:lpstr>
      <vt:lpstr>Functions Cont.</vt:lpstr>
      <vt:lpstr>Functions Cont.</vt:lpstr>
      <vt:lpstr>Program Layout</vt:lpstr>
      <vt:lpstr>Program Layout</vt:lpstr>
      <vt:lpstr>Tips for Fitch Fork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COS132 Crash Course</dc:title>
  <dc:creator>Werner Mostert</dc:creator>
  <cp:lastModifiedBy>Werner Mostert</cp:lastModifiedBy>
  <cp:revision>36</cp:revision>
  <dcterms:created xsi:type="dcterms:W3CDTF">2015-05-27T13:55:39Z</dcterms:created>
  <dcterms:modified xsi:type="dcterms:W3CDTF">2015-05-27T17:07:06Z</dcterms:modified>
</cp:coreProperties>
</file>