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5" r:id="rId18"/>
    <p:sldId id="266" r:id="rId19"/>
    <p:sldId id="267" r:id="rId20"/>
    <p:sldId id="268" r:id="rId21"/>
    <p:sldId id="277" r:id="rId22"/>
    <p:sldId id="278" r:id="rId23"/>
    <p:sldId id="269" r:id="rId24"/>
    <p:sldId id="272" r:id="rId25"/>
    <p:sldId id="264" r:id="rId26"/>
    <p:sldId id="273" r:id="rId27"/>
    <p:sldId id="270" r:id="rId28"/>
    <p:sldId id="271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93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8356-FB31-C940-9D04-62FB83D7B0E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57E67-9B82-AC4E-86DC-4025A9BC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57E67-9B82-AC4E-86DC-4025A9BC5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22,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0913" y="221317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SAMBUG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624280"/>
            <a:ext cx="3309803" cy="12606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Werner Mostert</a:t>
            </a:r>
          </a:p>
          <a:p>
            <a:r>
              <a:rPr lang="en-US" dirty="0" err="1" smtClean="0"/>
              <a:t>Keagan</a:t>
            </a:r>
            <a:r>
              <a:rPr lang="en-US" dirty="0" smtClean="0"/>
              <a:t> Thompson</a:t>
            </a:r>
          </a:p>
          <a:p>
            <a:r>
              <a:rPr lang="en-US" dirty="0" smtClean="0"/>
              <a:t>Kale-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Tessera</a:t>
            </a:r>
            <a:endParaRPr lang="en-US" dirty="0" smtClean="0"/>
          </a:p>
          <a:p>
            <a:r>
              <a:rPr lang="en-US" dirty="0" err="1" smtClean="0"/>
              <a:t>Abrie</a:t>
            </a:r>
            <a:r>
              <a:rPr lang="en-US" dirty="0" smtClean="0"/>
              <a:t> van </a:t>
            </a:r>
            <a:r>
              <a:rPr lang="en-US" dirty="0" err="1" smtClean="0"/>
              <a:t>Aardt</a:t>
            </a:r>
            <a:endParaRPr lang="en-US" dirty="0" smtClean="0"/>
          </a:p>
          <a:p>
            <a:r>
              <a:rPr lang="en-US" dirty="0" smtClean="0"/>
              <a:t>Michelle </a:t>
            </a:r>
            <a:r>
              <a:rPr lang="en-US" dirty="0" err="1" smtClean="0"/>
              <a:t>Swanepoel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no_alpha_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68" y="2920892"/>
            <a:ext cx="2400300" cy="1500188"/>
          </a:xfrm>
          <a:prstGeom prst="rect">
            <a:avLst/>
          </a:prstGeom>
        </p:spPr>
      </p:pic>
      <p:pic>
        <p:nvPicPr>
          <p:cNvPr id="4" name="Picture 3" descr="Green veg bug Picture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4" y="1124702"/>
            <a:ext cx="3226669" cy="2790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34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Android App- Menu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283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 smtClean="0"/>
              <a:t>Android App- Enter Scouting Data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9"/>
          <a:stretch/>
        </p:blipFill>
        <p:spPr>
          <a:xfrm>
            <a:off x="1262456" y="2214539"/>
            <a:ext cx="2458644" cy="3837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2" r="27178" b="1592"/>
          <a:stretch/>
        </p:blipFill>
        <p:spPr>
          <a:xfrm>
            <a:off x="5322169" y="2214539"/>
            <a:ext cx="2437532" cy="3126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0" r="28615"/>
          <a:stretch/>
        </p:blipFill>
        <p:spPr>
          <a:xfrm>
            <a:off x="5339157" y="5340925"/>
            <a:ext cx="24078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Android App- Enter Scouting </a:t>
            </a:r>
            <a:r>
              <a:rPr lang="en-ZA" dirty="0" smtClean="0"/>
              <a:t>Data </a:t>
            </a:r>
            <a:r>
              <a:rPr lang="en-ZA" dirty="0" err="1" smtClean="0"/>
              <a:t>Contd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1"/>
          <a:stretch/>
        </p:blipFill>
        <p:spPr>
          <a:xfrm>
            <a:off x="2859590" y="2355518"/>
            <a:ext cx="2286483" cy="35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Android App- </a:t>
            </a:r>
            <a:r>
              <a:rPr lang="en-ZA" dirty="0" smtClean="0"/>
              <a:t>View Scouting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488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1"/>
          <a:stretch/>
        </p:blipFill>
        <p:spPr>
          <a:xfrm>
            <a:off x="2870236" y="2000768"/>
            <a:ext cx="2489164" cy="3880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5814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ZA" dirty="0"/>
              <a:t>Android App- </a:t>
            </a:r>
            <a:r>
              <a:rPr lang="en-ZA" dirty="0" smtClean="0"/>
              <a:t>Bug Information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98" b="20926"/>
          <a:stretch/>
        </p:blipFill>
        <p:spPr>
          <a:xfrm>
            <a:off x="3064526" y="2000768"/>
            <a:ext cx="2125984" cy="321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0" r="28615"/>
          <a:stretch/>
        </p:blipFill>
        <p:spPr>
          <a:xfrm>
            <a:off x="2844836" y="5068336"/>
            <a:ext cx="2514564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Android App- </a:t>
            </a:r>
            <a:r>
              <a:rPr lang="en-ZA" dirty="0" smtClean="0"/>
              <a:t>Web Interface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486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Android App- </a:t>
            </a: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669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Interface Domain Model</a:t>
            </a:r>
            <a:endParaRPr lang="en-US" dirty="0"/>
          </a:p>
        </p:txBody>
      </p:sp>
      <p:pic>
        <p:nvPicPr>
          <p:cNvPr id="4" name="Picture 3" descr="WebInter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8" y="1930736"/>
            <a:ext cx="7886166" cy="44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/>
          <a:lstStyle/>
          <a:p>
            <a:r>
              <a:rPr lang="en-US" dirty="0" smtClean="0"/>
              <a:t>Use Case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904"/>
            <a:ext cx="6777317" cy="3953725"/>
          </a:xfrm>
        </p:spPr>
        <p:txBody>
          <a:bodyPr>
            <a:normAutofit fontScale="92500"/>
          </a:bodyPr>
          <a:lstStyle/>
          <a:p>
            <a:r>
              <a:rPr lang="en-US" dirty="0"/>
              <a:t>Recover Account </a:t>
            </a:r>
          </a:p>
          <a:p>
            <a:pPr lvl="1"/>
            <a:r>
              <a:rPr lang="en-US" dirty="0"/>
              <a:t>If a user forgets his log-in details, the user should be able to recover his login information using email verification.</a:t>
            </a:r>
          </a:p>
          <a:p>
            <a:r>
              <a:rPr lang="en-US" dirty="0"/>
              <a:t>Sign In</a:t>
            </a:r>
          </a:p>
          <a:p>
            <a:pPr lvl="1"/>
            <a:r>
              <a:rPr lang="en-US" dirty="0"/>
              <a:t>A user should be able to sign in with his credentials</a:t>
            </a:r>
          </a:p>
          <a:p>
            <a:r>
              <a:rPr lang="en-US" dirty="0"/>
              <a:t>Register</a:t>
            </a:r>
          </a:p>
          <a:p>
            <a:pPr lvl="1"/>
            <a:r>
              <a:rPr lang="en-US" dirty="0"/>
              <a:t>A user should be able to register as a technical advisor</a:t>
            </a:r>
          </a:p>
          <a:p>
            <a:pPr lvl="1"/>
            <a:r>
              <a:rPr lang="en-US" dirty="0"/>
              <a:t>A user should be able to register as a grower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Yellow edge Picture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33" y="3239490"/>
            <a:ext cx="1501926" cy="1128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95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Explanations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1862"/>
            <a:ext cx="6777317" cy="3940767"/>
          </a:xfrm>
        </p:spPr>
        <p:txBody>
          <a:bodyPr>
            <a:normAutofit/>
          </a:bodyPr>
          <a:lstStyle/>
          <a:p>
            <a:r>
              <a:rPr lang="en-US" dirty="0" smtClean="0"/>
              <a:t>View Graphs</a:t>
            </a:r>
          </a:p>
          <a:p>
            <a:pPr lvl="1"/>
            <a:r>
              <a:rPr lang="en-US" dirty="0" smtClean="0"/>
              <a:t>A user should be able to see historical data of </a:t>
            </a:r>
            <a:r>
              <a:rPr lang="en-US" dirty="0" err="1" smtClean="0"/>
              <a:t>scoutings</a:t>
            </a:r>
            <a:r>
              <a:rPr lang="en-US" dirty="0" smtClean="0"/>
              <a:t> done in the form of a graph, which is dynamically constructed.</a:t>
            </a:r>
          </a:p>
          <a:p>
            <a:r>
              <a:rPr lang="en-US" dirty="0" smtClean="0"/>
              <a:t>View Scouting Map</a:t>
            </a:r>
          </a:p>
          <a:p>
            <a:pPr lvl="1"/>
            <a:r>
              <a:rPr lang="en-US" dirty="0" smtClean="0"/>
              <a:t>A map with marks of scouting location should be able to be viewed.</a:t>
            </a:r>
          </a:p>
          <a:p>
            <a:r>
              <a:rPr lang="en-US" dirty="0" smtClean="0"/>
              <a:t>Download Spreadsheet Data</a:t>
            </a:r>
          </a:p>
          <a:p>
            <a:pPr lvl="1"/>
            <a:r>
              <a:rPr lang="en-US" dirty="0" smtClean="0"/>
              <a:t>A user should be able to download the historical data in the form of a spreadsheet.</a:t>
            </a:r>
          </a:p>
          <a:p>
            <a:endParaRPr lang="en-US" dirty="0"/>
          </a:p>
        </p:txBody>
      </p:sp>
      <p:pic>
        <p:nvPicPr>
          <p:cNvPr id="4" name="Picture 3" descr="Yellow edge Picture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22" y="3267854"/>
            <a:ext cx="1384373" cy="1037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8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28136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44700"/>
            <a:ext cx="6777317" cy="3787929"/>
          </a:xfrm>
        </p:spPr>
        <p:txBody>
          <a:bodyPr/>
          <a:lstStyle/>
          <a:p>
            <a:r>
              <a:rPr lang="en-US" dirty="0" smtClean="0"/>
              <a:t>Barry Christie</a:t>
            </a:r>
          </a:p>
          <a:p>
            <a:pPr lvl="1"/>
            <a:r>
              <a:rPr lang="en-US" dirty="0" err="1" smtClean="0"/>
              <a:t>Subtrop</a:t>
            </a:r>
            <a:r>
              <a:rPr lang="en-US" dirty="0" smtClean="0"/>
              <a:t> Technical Manager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Subtrop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Subtrop</a:t>
            </a:r>
            <a:r>
              <a:rPr lang="en-US" dirty="0" smtClean="0"/>
              <a:t> is responsible for general and financial administration of the Macadamia Nut and Avocado Growers’ Association.</a:t>
            </a:r>
          </a:p>
          <a:p>
            <a:pPr lvl="1"/>
            <a:endParaRPr lang="en-US" dirty="0"/>
          </a:p>
        </p:txBody>
      </p:sp>
      <p:pic>
        <p:nvPicPr>
          <p:cNvPr id="4" name="Picture 3" descr="2 spot picture 1_c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64" y="1141849"/>
            <a:ext cx="1828345" cy="1788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74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0870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Explanations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1862"/>
            <a:ext cx="6777317" cy="3940767"/>
          </a:xfrm>
        </p:spPr>
        <p:txBody>
          <a:bodyPr/>
          <a:lstStyle/>
          <a:p>
            <a:r>
              <a:rPr lang="en-US" dirty="0" smtClean="0"/>
              <a:t>Edit Preferences</a:t>
            </a:r>
          </a:p>
          <a:p>
            <a:pPr lvl="1"/>
            <a:r>
              <a:rPr lang="en-US" dirty="0" smtClean="0"/>
              <a:t>At the very least, a grower should be able to select if his historical data should be available to other growers.</a:t>
            </a:r>
            <a:endParaRPr lang="en-US" dirty="0"/>
          </a:p>
        </p:txBody>
      </p:sp>
      <p:pic>
        <p:nvPicPr>
          <p:cNvPr id="4" name="Picture 3" descr="Yellow edge Picture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01" y="3897309"/>
            <a:ext cx="2773036" cy="2023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2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- Login</a:t>
            </a:r>
            <a:endParaRPr lang="en-US" dirty="0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386503"/>
            <a:ext cx="6809497" cy="51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1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– Register</a:t>
            </a:r>
            <a:endParaRPr lang="en-US" dirty="0"/>
          </a:p>
        </p:txBody>
      </p:sp>
      <p:pic>
        <p:nvPicPr>
          <p:cNvPr id="7" name="Picture 6" descr="regist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9" y="1386502"/>
            <a:ext cx="6835416" cy="51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- Home</a:t>
            </a:r>
            <a:endParaRPr lang="en-US" dirty="0"/>
          </a:p>
        </p:txBody>
      </p:sp>
      <p:pic>
        <p:nvPicPr>
          <p:cNvPr id="6" name="Picture 5" descr="hom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386502"/>
            <a:ext cx="6835415" cy="5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- Dropdowns</a:t>
            </a:r>
            <a:endParaRPr lang="en-US" dirty="0"/>
          </a:p>
        </p:txBody>
      </p:sp>
      <p:pic>
        <p:nvPicPr>
          <p:cNvPr id="5" name="Picture 4" descr="dropdown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386503"/>
            <a:ext cx="6796538" cy="50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- Classification</a:t>
            </a:r>
            <a:endParaRPr lang="en-US" dirty="0"/>
          </a:p>
        </p:txBody>
      </p:sp>
      <p:pic>
        <p:nvPicPr>
          <p:cNvPr id="4" name="Picture 3" descr="classifica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04" y="1370283"/>
            <a:ext cx="6492320" cy="48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024744" cy="35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Layout - Graphs</a:t>
            </a:r>
            <a:endParaRPr lang="en-US" dirty="0"/>
          </a:p>
        </p:txBody>
      </p:sp>
      <p:pic>
        <p:nvPicPr>
          <p:cNvPr id="5" name="Picture 4" descr="graph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2" y="1386503"/>
            <a:ext cx="6812133" cy="51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08703"/>
          </a:xfrm>
        </p:spPr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4820"/>
            <a:ext cx="6777317" cy="3927809"/>
          </a:xfrm>
        </p:spPr>
        <p:txBody>
          <a:bodyPr/>
          <a:lstStyle/>
          <a:p>
            <a:r>
              <a:rPr lang="en-US" dirty="0" smtClean="0"/>
              <a:t>Hosting:</a:t>
            </a:r>
          </a:p>
          <a:p>
            <a:pPr lvl="1"/>
            <a:r>
              <a:rPr lang="en-US" dirty="0" smtClean="0"/>
              <a:t>We are currently investigating various </a:t>
            </a:r>
            <a:r>
              <a:rPr lang="en-US" dirty="0" err="1" smtClean="0"/>
              <a:t>IaaS</a:t>
            </a:r>
            <a:r>
              <a:rPr lang="en-US" dirty="0" smtClean="0"/>
              <a:t> (Infrastructure as a Service) providers. This will depend on the technologies identified.</a:t>
            </a:r>
          </a:p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We have decided to use the following technologies:</a:t>
            </a:r>
          </a:p>
          <a:p>
            <a:pPr lvl="3"/>
            <a:r>
              <a:rPr lang="en-US" dirty="0" smtClean="0"/>
              <a:t>Android Studio for Android development</a:t>
            </a:r>
          </a:p>
          <a:p>
            <a:pPr lvl="3"/>
            <a:r>
              <a:rPr lang="en-US" dirty="0" smtClean="0"/>
              <a:t>Bootstrap for as a front-end framework.</a:t>
            </a:r>
          </a:p>
          <a:p>
            <a:pPr lvl="3"/>
            <a:r>
              <a:rPr lang="en-US" dirty="0" smtClean="0"/>
              <a:t>MySQL relational database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Green veg bug Picture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62" y="4782762"/>
            <a:ext cx="1409700" cy="1049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43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4820"/>
            <a:ext cx="6777317" cy="3927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Technologies:</a:t>
            </a:r>
          </a:p>
          <a:p>
            <a:pPr lvl="1"/>
            <a:r>
              <a:rPr lang="en-US" dirty="0" smtClean="0"/>
              <a:t>Other technologies we are considering:</a:t>
            </a:r>
          </a:p>
          <a:p>
            <a:pPr lvl="2"/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smtClean="0"/>
              <a:t>ASP .NET MVC5 using Visual Studio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JSP</a:t>
            </a:r>
          </a:p>
          <a:p>
            <a:pPr marL="457200" indent="-342900"/>
            <a:r>
              <a:rPr lang="en-US" dirty="0" smtClean="0"/>
              <a:t>Image Recognition and Classification</a:t>
            </a:r>
          </a:p>
          <a:p>
            <a:pPr marL="754380" lvl="1" indent="-342900"/>
            <a:r>
              <a:rPr lang="en-US" dirty="0" smtClean="0"/>
              <a:t>We are in the process of identifying the best way to implement this functionality</a:t>
            </a:r>
          </a:p>
          <a:p>
            <a:pPr marL="754380" lvl="1" indent="-342900"/>
            <a:r>
              <a:rPr lang="en-US" dirty="0" smtClean="0"/>
              <a:t>We have contacted various experts in Artificial Intelligence regarding this matter</a:t>
            </a:r>
          </a:p>
        </p:txBody>
      </p:sp>
      <p:pic>
        <p:nvPicPr>
          <p:cNvPr id="4" name="Picture 3" descr="Green veg bug Picture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55" y="844831"/>
            <a:ext cx="1671583" cy="1246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04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6086" y="2011374"/>
            <a:ext cx="67721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Our Motto</a:t>
            </a:r>
            <a:r>
              <a:rPr lang="en-US" sz="2400" dirty="0" smtClean="0"/>
              <a:t>: Everything </a:t>
            </a:r>
            <a:r>
              <a:rPr lang="en-US" sz="2400" dirty="0"/>
              <a:t>will work out in the end. If it hasn't worked out, we are not at the end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6" y="3211702"/>
            <a:ext cx="4569378" cy="28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SAMBUG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0664"/>
            <a:ext cx="6777317" cy="3661965"/>
          </a:xfrm>
        </p:spPr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Back-End</a:t>
            </a:r>
          </a:p>
        </p:txBody>
      </p:sp>
      <p:pic>
        <p:nvPicPr>
          <p:cNvPr id="4" name="Picture 3" descr="2 spot picture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31" y="3140857"/>
            <a:ext cx="2526821" cy="245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44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704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App Domain Model</a:t>
            </a:r>
            <a:endParaRPr lang="en-US" dirty="0"/>
          </a:p>
        </p:txBody>
      </p:sp>
      <p:pic>
        <p:nvPicPr>
          <p:cNvPr id="6" name="Picture 5" descr="AndroidAp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9" y="1797725"/>
            <a:ext cx="7555067" cy="43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16901"/>
          </a:xfrm>
        </p:spPr>
        <p:txBody>
          <a:bodyPr>
            <a:normAutofit/>
          </a:bodyPr>
          <a:lstStyle/>
          <a:p>
            <a:r>
              <a:rPr lang="en-US" dirty="0" smtClean="0"/>
              <a:t>Use Case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2842"/>
            <a:ext cx="6777317" cy="39597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Recover Account </a:t>
            </a:r>
          </a:p>
          <a:p>
            <a:pPr lvl="1"/>
            <a:r>
              <a:rPr lang="en-US" dirty="0" smtClean="0"/>
              <a:t>If a user forgets his log-in details, the user should be able to recover his login information using email verification.</a:t>
            </a:r>
          </a:p>
          <a:p>
            <a:r>
              <a:rPr lang="en-US" dirty="0" smtClean="0"/>
              <a:t>Sign In</a:t>
            </a:r>
          </a:p>
          <a:p>
            <a:pPr lvl="1"/>
            <a:r>
              <a:rPr lang="en-US" dirty="0" smtClean="0"/>
              <a:t>A user should be able to sign in with his credentials</a:t>
            </a:r>
          </a:p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A user should be able to register as a technical advisor</a:t>
            </a:r>
          </a:p>
          <a:p>
            <a:pPr lvl="1"/>
            <a:r>
              <a:rPr lang="en-US" dirty="0" smtClean="0"/>
              <a:t>A user should be able to register as a grower</a:t>
            </a:r>
          </a:p>
        </p:txBody>
      </p:sp>
      <p:pic>
        <p:nvPicPr>
          <p:cNvPr id="4" name="Picture 3" descr="2 spot picture 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71" y="3096952"/>
            <a:ext cx="1476280" cy="1372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33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0870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Explanations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4820"/>
            <a:ext cx="6777317" cy="3927809"/>
          </a:xfrm>
        </p:spPr>
        <p:txBody>
          <a:bodyPr/>
          <a:lstStyle/>
          <a:p>
            <a:r>
              <a:rPr lang="en-US" dirty="0" smtClean="0"/>
              <a:t>View Information Page</a:t>
            </a:r>
          </a:p>
          <a:p>
            <a:pPr lvl="1"/>
            <a:r>
              <a:rPr lang="en-US" dirty="0" smtClean="0"/>
              <a:t>A user should be able to view a page describing the various individual species and how to identify them.</a:t>
            </a:r>
          </a:p>
          <a:p>
            <a:r>
              <a:rPr lang="en-US" dirty="0" smtClean="0"/>
              <a:t>Capture Spray Data</a:t>
            </a:r>
          </a:p>
          <a:p>
            <a:pPr lvl="1"/>
            <a:r>
              <a:rPr lang="en-US" dirty="0" smtClean="0"/>
              <a:t>When a grower sprays an orchard, he should be able to enter the fact that a specific orchard was sprayed.</a:t>
            </a:r>
          </a:p>
        </p:txBody>
      </p:sp>
      <p:pic>
        <p:nvPicPr>
          <p:cNvPr id="4" name="Picture 3" descr="Picture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92" y="4978376"/>
            <a:ext cx="1600229" cy="1383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51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9574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Explanations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7072"/>
            <a:ext cx="6777317" cy="40055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Retrieve Scouting Data</a:t>
            </a:r>
          </a:p>
          <a:p>
            <a:pPr lvl="1"/>
            <a:r>
              <a:rPr lang="en-US" dirty="0" smtClean="0"/>
              <a:t>A user should be able to enter data related to a scouting, upon which stage classification should happen.</a:t>
            </a:r>
          </a:p>
          <a:p>
            <a:pPr lvl="1"/>
            <a:r>
              <a:rPr lang="en-US" dirty="0" smtClean="0"/>
              <a:t>Extension Points:</a:t>
            </a:r>
          </a:p>
          <a:p>
            <a:pPr lvl="2"/>
            <a:r>
              <a:rPr lang="en-US" dirty="0" smtClean="0"/>
              <a:t>Choose Specimen from Image Gallery</a:t>
            </a:r>
          </a:p>
          <a:p>
            <a:pPr lvl="3"/>
            <a:r>
              <a:rPr lang="en-US" dirty="0" smtClean="0"/>
              <a:t>A user identifies a specific species of stinkbug by intuitively choosing an image most similar.</a:t>
            </a:r>
          </a:p>
          <a:p>
            <a:pPr lvl="2"/>
            <a:r>
              <a:rPr lang="en-US" dirty="0" smtClean="0"/>
              <a:t>Recognize Specimen via Recognition</a:t>
            </a:r>
          </a:p>
          <a:p>
            <a:pPr lvl="3"/>
            <a:r>
              <a:rPr lang="en-US" dirty="0" smtClean="0"/>
              <a:t>A user identifies a specific species of stinkbug by using the cellphone’s camera to classify it.</a:t>
            </a:r>
          </a:p>
          <a:p>
            <a:pPr lvl="1"/>
            <a:r>
              <a:rPr lang="en-US" dirty="0" smtClean="0"/>
              <a:t>Get Geo Location</a:t>
            </a:r>
          </a:p>
          <a:p>
            <a:pPr lvl="2"/>
            <a:r>
              <a:rPr lang="en-US" dirty="0" smtClean="0"/>
              <a:t>The geographic location should be captured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Coconut bug Picture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81" y="2785584"/>
            <a:ext cx="1466429" cy="1101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4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1661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Explanations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904"/>
            <a:ext cx="6777317" cy="3953725"/>
          </a:xfrm>
        </p:spPr>
        <p:txBody>
          <a:bodyPr/>
          <a:lstStyle/>
          <a:p>
            <a:r>
              <a:rPr lang="en-US" dirty="0" smtClean="0"/>
              <a:t>Show Summary</a:t>
            </a:r>
          </a:p>
          <a:p>
            <a:pPr lvl="1"/>
            <a:r>
              <a:rPr lang="en-US" dirty="0" smtClean="0"/>
              <a:t>After a scouting, a summary of the total scouting data should be displayed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4" name="Picture 3" descr="Coconut bug Picture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48" y="3446241"/>
            <a:ext cx="2749224" cy="1955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52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35564"/>
            <a:ext cx="7024744" cy="1143000"/>
          </a:xfrm>
        </p:spPr>
        <p:txBody>
          <a:bodyPr/>
          <a:lstStyle/>
          <a:p>
            <a:r>
              <a:rPr lang="en-US" dirty="0" smtClean="0"/>
              <a:t>Android App -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00" y="2119383"/>
            <a:ext cx="2534290" cy="4001797"/>
          </a:xfrm>
        </p:spPr>
      </p:pic>
    </p:spTree>
    <p:extLst>
      <p:ext uri="{BB962C8B-B14F-4D97-AF65-F5344CB8AC3E}">
        <p14:creationId xmlns:p14="http://schemas.microsoft.com/office/powerpoint/2010/main" val="94954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212</TotalTime>
  <Words>613</Words>
  <Application>Microsoft Office PowerPoint</Application>
  <PresentationFormat>On-screen Show (4:3)</PresentationFormat>
  <Paragraphs>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Wingdings 2</vt:lpstr>
      <vt:lpstr>Austin</vt:lpstr>
      <vt:lpstr>SAMBUG by </vt:lpstr>
      <vt:lpstr>The Client</vt:lpstr>
      <vt:lpstr>SAMBUG Components</vt:lpstr>
      <vt:lpstr>Android App Domain Model</vt:lpstr>
      <vt:lpstr>Use Case Explanations</vt:lpstr>
      <vt:lpstr>Use Case Explanations Contd</vt:lpstr>
      <vt:lpstr>Use Case Explanations Contd</vt:lpstr>
      <vt:lpstr>Use Case Explanations Contd</vt:lpstr>
      <vt:lpstr>Android App - Login</vt:lpstr>
      <vt:lpstr>Android App- Menu</vt:lpstr>
      <vt:lpstr>Android App- Enter Scouting Data</vt:lpstr>
      <vt:lpstr>Android App- Enter Scouting Data Contd</vt:lpstr>
      <vt:lpstr>Android App- View Scouting Data</vt:lpstr>
      <vt:lpstr>Android App- Bug Information</vt:lpstr>
      <vt:lpstr>Android App- Web Interface</vt:lpstr>
      <vt:lpstr>Android App- Logout</vt:lpstr>
      <vt:lpstr>Web Interface Domain Model</vt:lpstr>
      <vt:lpstr>Use Case Explanations</vt:lpstr>
      <vt:lpstr>Use Case Explanations Contd</vt:lpstr>
      <vt:lpstr>Use Case Explanations Contd</vt:lpstr>
      <vt:lpstr>Web Layout - Login</vt:lpstr>
      <vt:lpstr>Web Layout – Register</vt:lpstr>
      <vt:lpstr>Web Layout - Home</vt:lpstr>
      <vt:lpstr>Web Layout - Dropdowns</vt:lpstr>
      <vt:lpstr>Web Layout - Classification</vt:lpstr>
      <vt:lpstr>Web Layout - Graphs</vt:lpstr>
      <vt:lpstr>Back End</vt:lpstr>
      <vt:lpstr>Back End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SAMBUG by </dc:title>
  <dc:creator>Werner Mostert</dc:creator>
  <cp:lastModifiedBy>Kale-ab Tessera</cp:lastModifiedBy>
  <cp:revision>17</cp:revision>
  <dcterms:created xsi:type="dcterms:W3CDTF">2015-05-20T15:35:00Z</dcterms:created>
  <dcterms:modified xsi:type="dcterms:W3CDTF">2015-05-21T22:53:52Z</dcterms:modified>
</cp:coreProperties>
</file>