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53" r:id="rId2"/>
    <p:sldId id="352" r:id="rId3"/>
    <p:sldId id="351" r:id="rId4"/>
    <p:sldId id="356" r:id="rId5"/>
    <p:sldId id="357" r:id="rId6"/>
    <p:sldId id="354" r:id="rId7"/>
    <p:sldId id="34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gg Newman" initials="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4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-368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59D45-B4D2-7F4B-B915-9B5174EF43E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2D6D0-03D4-5E4D-9384-217F08445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8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2D6D0-03D4-5E4D-9384-217F08445C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2D6D0-03D4-5E4D-9384-217F08445C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B6F9-E8D8-5D44-99E4-49085C4C026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40E0-F63D-CB4D-8C65-11E3D7B3C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1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B6F9-E8D8-5D44-99E4-49085C4C026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40E0-F63D-CB4D-8C65-11E3D7B3C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B6F9-E8D8-5D44-99E4-49085C4C026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40E0-F63D-CB4D-8C65-11E3D7B3C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43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2 Bullets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9"/>
            <a:ext cx="8195792" cy="1143000"/>
          </a:xfrm>
          <a:prstGeom prst="rect">
            <a:avLst/>
          </a:prstGeom>
        </p:spPr>
        <p:txBody>
          <a:bodyPr anchor="ctr" anchorCtr="0"/>
          <a:lstStyle>
            <a:lvl1pPr>
              <a:defRPr sz="30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Enter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17639"/>
            <a:ext cx="8195792" cy="7572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5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257175" indent="-257175">
              <a:buSzPct val="100000"/>
              <a:buFont typeface="Arial"/>
              <a:buChar char="•"/>
              <a:defRPr sz="2100"/>
            </a:lvl1pPr>
            <a:lvl2pPr>
              <a:defRPr sz="1725"/>
            </a:lvl2pPr>
            <a:lvl3pPr>
              <a:defRPr sz="1725"/>
            </a:lvl3pPr>
            <a:lvl4pPr>
              <a:defRPr sz="1725"/>
            </a:lvl4pPr>
            <a:lvl5pPr>
              <a:defRPr sz="172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Enter Bullet/Content</a:t>
            </a:r>
          </a:p>
          <a:p>
            <a:pPr lvl="0"/>
            <a:r>
              <a:rPr lang="en-US" dirty="0"/>
              <a:t>Enter Bullet/Content</a:t>
            </a:r>
          </a:p>
          <a:p>
            <a:pPr lvl="0"/>
            <a:r>
              <a:rPr lang="en-US" dirty="0"/>
              <a:t>Enter Bullet/Content</a:t>
            </a:r>
          </a:p>
          <a:p>
            <a:pPr lvl="0"/>
            <a:r>
              <a:rPr lang="en-US" dirty="0"/>
              <a:t>Enter Bullet/Content</a:t>
            </a:r>
          </a:p>
          <a:p>
            <a:pPr lvl="0"/>
            <a:r>
              <a:rPr lang="en-US" dirty="0"/>
              <a:t>Enter Bullet/Content</a:t>
            </a:r>
          </a:p>
          <a:p>
            <a:pPr lvl="0"/>
            <a:r>
              <a:rPr lang="en-US" dirty="0"/>
              <a:t>Enter Bullet/Content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612804" y="2174875"/>
            <a:ext cx="4040188" cy="3951288"/>
          </a:xfrm>
          <a:prstGeom prst="rect">
            <a:avLst/>
          </a:prstGeom>
        </p:spPr>
        <p:txBody>
          <a:bodyPr/>
          <a:lstStyle>
            <a:lvl1pPr marL="257175" indent="-257175">
              <a:buSzPct val="100000"/>
              <a:buFont typeface="Arial"/>
              <a:buChar char="•"/>
              <a:defRPr sz="2100"/>
            </a:lvl1pPr>
            <a:lvl2pPr>
              <a:defRPr sz="1725"/>
            </a:lvl2pPr>
            <a:lvl3pPr>
              <a:defRPr sz="1725"/>
            </a:lvl3pPr>
            <a:lvl4pPr>
              <a:defRPr sz="1725"/>
            </a:lvl4pPr>
            <a:lvl5pPr>
              <a:defRPr sz="172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Enter Bullet/Content</a:t>
            </a:r>
          </a:p>
          <a:p>
            <a:pPr lvl="0"/>
            <a:r>
              <a:rPr lang="en-US" dirty="0"/>
              <a:t>Enter Bullet/Content</a:t>
            </a:r>
          </a:p>
          <a:p>
            <a:pPr lvl="0"/>
            <a:r>
              <a:rPr lang="en-US" dirty="0"/>
              <a:t>Enter Bullet/Content</a:t>
            </a:r>
          </a:p>
          <a:p>
            <a:pPr lvl="0"/>
            <a:r>
              <a:rPr lang="en-US" dirty="0"/>
              <a:t>Enter Bullet/Content</a:t>
            </a:r>
          </a:p>
          <a:p>
            <a:pPr lvl="0"/>
            <a:r>
              <a:rPr lang="en-US" dirty="0"/>
              <a:t>Enter Bullet/Content</a:t>
            </a:r>
          </a:p>
          <a:p>
            <a:pPr lvl="0"/>
            <a:r>
              <a:rPr lang="en-US" dirty="0"/>
              <a:t>Enter Bullet/Content</a:t>
            </a:r>
          </a:p>
        </p:txBody>
      </p:sp>
    </p:spTree>
    <p:extLst>
      <p:ext uri="{BB962C8B-B14F-4D97-AF65-F5344CB8AC3E}">
        <p14:creationId xmlns:p14="http://schemas.microsoft.com/office/powerpoint/2010/main" val="47876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B6F9-E8D8-5D44-99E4-49085C4C026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40E0-F63D-CB4D-8C65-11E3D7B3C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1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B6F9-E8D8-5D44-99E4-49085C4C026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40E0-F63D-CB4D-8C65-11E3D7B3C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B6F9-E8D8-5D44-99E4-49085C4C026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40E0-F63D-CB4D-8C65-11E3D7B3C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B6F9-E8D8-5D44-99E4-49085C4C026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40E0-F63D-CB4D-8C65-11E3D7B3C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B6F9-E8D8-5D44-99E4-49085C4C026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40E0-F63D-CB4D-8C65-11E3D7B3C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7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B6F9-E8D8-5D44-99E4-49085C4C026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40E0-F63D-CB4D-8C65-11E3D7B3C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B6F9-E8D8-5D44-99E4-49085C4C026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40E0-F63D-CB4D-8C65-11E3D7B3C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5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B6F9-E8D8-5D44-99E4-49085C4C026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40E0-F63D-CB4D-8C65-11E3D7B3C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0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CB6F9-E8D8-5D44-99E4-49085C4C026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140E0-F63D-CB4D-8C65-11E3D7B3C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2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snewmanjr@yahoo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hyperlink" Target="https://doi.org/10.1016/j.telpol.2016.04.002" TargetMode="Externa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0696" y="846403"/>
            <a:ext cx="8503478" cy="1819337"/>
          </a:xfrm>
        </p:spPr>
        <p:txBody>
          <a:bodyPr>
            <a:normAutofit fontScale="90000"/>
          </a:bodyPr>
          <a:lstStyle/>
          <a:p>
            <a:r>
              <a:rPr lang="en-US" dirty="0"/>
              <a:t>Non-Urban America &amp; the Digital Divide</a:t>
            </a:r>
            <a:br>
              <a:rPr lang="en-US" dirty="0"/>
            </a:br>
            <a:r>
              <a:rPr lang="en-US" sz="3200" dirty="0"/>
              <a:t>Deep Fiber + New Business Models</a:t>
            </a:r>
            <a:br>
              <a:rPr lang="en-US" sz="3200" dirty="0"/>
            </a:b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73621"/>
            <a:ext cx="64008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Haywood County Broadband Committee</a:t>
            </a:r>
          </a:p>
          <a:p>
            <a:r>
              <a:rPr lang="en-US" dirty="0"/>
              <a:t>September 12, 2019</a:t>
            </a:r>
          </a:p>
          <a:p>
            <a:r>
              <a:rPr lang="en-US" dirty="0"/>
              <a:t>Stagg Newman</a:t>
            </a:r>
          </a:p>
          <a:p>
            <a:r>
              <a:rPr lang="en-US" sz="2000" dirty="0">
                <a:hlinkClick r:id="rId2"/>
              </a:rPr>
              <a:t>lsnewmanjr@yahoo.com</a:t>
            </a:r>
            <a:endParaRPr lang="en-US" sz="2000" dirty="0"/>
          </a:p>
          <a:p>
            <a:r>
              <a:rPr lang="en-US" sz="2000" dirty="0"/>
              <a:t>828-665-1531</a:t>
            </a:r>
          </a:p>
        </p:txBody>
      </p:sp>
    </p:spTree>
    <p:extLst>
      <p:ext uri="{BB962C8B-B14F-4D97-AF65-F5344CB8AC3E}">
        <p14:creationId xmlns:p14="http://schemas.microsoft.com/office/powerpoint/2010/main" val="381716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44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Broadband Virtuous Cycle</a:t>
            </a:r>
            <a:br>
              <a:rPr lang="en-US" dirty="0"/>
            </a:br>
            <a:r>
              <a:rPr lang="en-US" sz="2800" dirty="0"/>
              <a:t>100 M US. Homes with &gt; 100 Mbps Internet Access in 2020</a:t>
            </a:r>
            <a:br>
              <a:rPr lang="en-US" sz="2800" dirty="0"/>
            </a:br>
            <a:r>
              <a:rPr lang="en-US" sz="3100" b="1" dirty="0">
                <a:solidFill>
                  <a:srgbClr val="3366FF"/>
                </a:solidFill>
              </a:rPr>
              <a:t>Non-Urban America Being Left Further Behind!!</a:t>
            </a:r>
            <a:br>
              <a:rPr lang="en-US" sz="3100" b="1" dirty="0"/>
            </a:br>
            <a:br>
              <a:rPr lang="en-US" sz="3100" b="1" dirty="0"/>
            </a:br>
            <a:endParaRPr lang="en-US" sz="3100" b="1" dirty="0"/>
          </a:p>
        </p:txBody>
      </p:sp>
      <p:pic>
        <p:nvPicPr>
          <p:cNvPr id="4" name="Picture 3" descr="broadband virtuous-circ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837352"/>
            <a:ext cx="4762500" cy="41402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35000" y="5783972"/>
            <a:ext cx="3612412" cy="322974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1600" b="1" dirty="0"/>
              <a:t>Performance doubles Every 2 years in urban and suburban areas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300" y="6451769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 Stagg  Newman, FCC </a:t>
            </a:r>
            <a:r>
              <a:rPr lang="en-US" sz="900" dirty="0" err="1"/>
              <a:t>Subadvisory</a:t>
            </a:r>
            <a:r>
              <a:rPr lang="en-US" sz="900" dirty="0"/>
              <a:t> Committee work</a:t>
            </a:r>
          </a:p>
          <a:p>
            <a:r>
              <a:rPr lang="en-US" dirty="0"/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74388" y="3802110"/>
            <a:ext cx="3859324" cy="2827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b="1" i="1" dirty="0"/>
          </a:p>
          <a:p>
            <a:r>
              <a:rPr lang="en-US" sz="2900" b="1" dirty="0"/>
              <a:t>Telco copper and conventional cellular technology hitting limits; 5G will require 100 times more cell sites per square mile in rural America</a:t>
            </a:r>
          </a:p>
          <a:p>
            <a:endParaRPr lang="en-US" sz="2900" b="1" i="1" dirty="0"/>
          </a:p>
          <a:p>
            <a:r>
              <a:rPr lang="en-US" sz="2900" b="1" dirty="0"/>
              <a:t>Without deep fiber, rural America will be left further behind.</a:t>
            </a:r>
          </a:p>
          <a:p>
            <a:endParaRPr lang="en-US" sz="2900" b="1" dirty="0"/>
          </a:p>
          <a:p>
            <a:r>
              <a:rPr lang="en-US" sz="2900" b="1" dirty="0"/>
              <a:t>The economics of rural broadband are daunting </a:t>
            </a:r>
            <a:r>
              <a:rPr lang="mr-IN" sz="2900" b="1" dirty="0"/>
              <a:t>–</a:t>
            </a:r>
            <a:r>
              <a:rPr lang="en-US" sz="2900" b="1" dirty="0"/>
              <a:t> and require a fundamental rethinking across Technologies, Local Conditions, and Business Models.</a:t>
            </a:r>
          </a:p>
          <a:p>
            <a:endParaRPr lang="en-US" sz="2900" b="1" dirty="0"/>
          </a:p>
          <a:p>
            <a:endParaRPr lang="en-US" sz="2900" b="1" i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041670"/>
              </p:ext>
            </p:extLst>
          </p:nvPr>
        </p:nvGraphicFramePr>
        <p:xfrm>
          <a:off x="5283198" y="1771595"/>
          <a:ext cx="3650514" cy="200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575">
                <a:tc>
                  <a:txBody>
                    <a:bodyPr/>
                    <a:lstStyle/>
                    <a:p>
                      <a:r>
                        <a:rPr lang="en-US" sz="1600" dirty="0"/>
                        <a:t>Population 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Notional Cost Factor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29">
                <a:tc>
                  <a:txBody>
                    <a:bodyPr/>
                    <a:lstStyle/>
                    <a:p>
                      <a:r>
                        <a:rPr lang="en-US" sz="1600" dirty="0"/>
                        <a:t>00% </a:t>
                      </a:r>
                      <a:r>
                        <a:rPr lang="mr-IN" sz="1600" dirty="0"/>
                        <a:t>–</a:t>
                      </a:r>
                      <a:r>
                        <a:rPr lang="en-US" sz="1600" dirty="0"/>
                        <a:t> 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1X-2X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29">
                <a:tc>
                  <a:txBody>
                    <a:bodyPr/>
                    <a:lstStyle/>
                    <a:p>
                      <a:r>
                        <a:rPr lang="en-US" sz="1600" dirty="0"/>
                        <a:t>90%</a:t>
                      </a:r>
                      <a:r>
                        <a:rPr lang="en-US" sz="1600" baseline="0" dirty="0"/>
                        <a:t> - 99%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2X-20X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29">
                <a:tc>
                  <a:txBody>
                    <a:bodyPr/>
                    <a:lstStyle/>
                    <a:p>
                      <a:r>
                        <a:rPr lang="en-US" sz="1600" dirty="0"/>
                        <a:t>99% - 100%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20X </a:t>
                      </a:r>
                      <a:r>
                        <a:rPr lang="mr-IN" sz="1600" dirty="0"/>
                        <a:t>–</a:t>
                      </a:r>
                      <a:r>
                        <a:rPr lang="en-US" sz="1600" dirty="0"/>
                        <a:t> 200X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79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>
                <a:latin typeface="Arial"/>
                <a:cs typeface="Arial"/>
              </a:rPr>
              <a:t>Davis Creek Road Area </a:t>
            </a:r>
            <a:r>
              <a:rPr lang="mr-IN" sz="2400" b="1" dirty="0">
                <a:latin typeface="Arial"/>
                <a:cs typeface="Arial"/>
              </a:rPr>
              <a:t>–</a:t>
            </a:r>
            <a:r>
              <a:rPr lang="en-US" sz="2400" b="1" dirty="0">
                <a:latin typeface="Arial"/>
                <a:cs typeface="Arial"/>
              </a:rPr>
              <a:t> Upper Hominy Valley</a:t>
            </a:r>
            <a:br>
              <a:rPr lang="en-US" sz="2400" b="1" dirty="0">
                <a:latin typeface="Arial"/>
                <a:cs typeface="Arial"/>
              </a:rPr>
            </a:br>
            <a:br>
              <a:rPr lang="en-US" sz="2400" b="1" dirty="0">
                <a:latin typeface="Arial"/>
                <a:cs typeface="Arial"/>
              </a:rPr>
            </a:br>
            <a:r>
              <a:rPr lang="en-US" sz="2400" b="1" dirty="0">
                <a:latin typeface="Arial"/>
                <a:cs typeface="Arial"/>
              </a:rPr>
              <a:t>Iconic example of the “Rural” Problem</a:t>
            </a:r>
          </a:p>
        </p:txBody>
      </p:sp>
      <p:pic>
        <p:nvPicPr>
          <p:cNvPr id="4" name="Picture 3" descr="Davis Creek Rd LL- v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82" y="1371600"/>
            <a:ext cx="4239491" cy="54864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704710" y="1599677"/>
            <a:ext cx="4266944" cy="39512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Charter Spectrum provides 100 Mbps to only 2/3rds homes </a:t>
            </a:r>
          </a:p>
          <a:p>
            <a:r>
              <a:rPr lang="en-US" dirty="0"/>
              <a:t>ATT exiting market abandoning customers with no or </a:t>
            </a:r>
            <a:r>
              <a:rPr lang="en-US" i="1" dirty="0"/>
              <a:t>SLOW DSL</a:t>
            </a:r>
          </a:p>
          <a:p>
            <a:r>
              <a:rPr lang="en-US" dirty="0"/>
              <a:t>Poor cellular coverage due to terrain</a:t>
            </a:r>
          </a:p>
        </p:txBody>
      </p:sp>
    </p:spTree>
    <p:extLst>
      <p:ext uri="{BB962C8B-B14F-4D97-AF65-F5344CB8AC3E}">
        <p14:creationId xmlns:p14="http://schemas.microsoft.com/office/powerpoint/2010/main" val="398839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0879" y="1641283"/>
            <a:ext cx="5495321" cy="696913"/>
          </a:xfrm>
        </p:spPr>
        <p:txBody>
          <a:bodyPr>
            <a:noAutofit/>
          </a:bodyPr>
          <a:lstStyle/>
          <a:p>
            <a:r>
              <a:rPr lang="en-US" sz="2000" b="1" dirty="0"/>
              <a:t>Capital Cost Distribution for Rural FTTH</a:t>
            </a:r>
            <a:br>
              <a:rPr lang="en-US" sz="2000" b="1" dirty="0"/>
            </a:br>
            <a:r>
              <a:rPr lang="en-US" sz="2000" b="1" dirty="0"/>
              <a:t>(1000-3000 Households, density 23 HHs/Km</a:t>
            </a:r>
            <a:r>
              <a:rPr lang="en-US" sz="2000" b="1" baseline="30000" dirty="0"/>
              <a:t>2</a:t>
            </a:r>
            <a:r>
              <a:rPr lang="en-US" sz="2000" b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A41D-3942-AF4F-9888-49CD1BB4BBE7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957722"/>
              </p:ext>
            </p:extLst>
          </p:nvPr>
        </p:nvGraphicFramePr>
        <p:xfrm>
          <a:off x="4258279" y="2377076"/>
          <a:ext cx="3785963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Worksheet" r:id="rId3" imgW="8674100" imgH="6286500" progId="Excel.Sheet.12">
                  <p:embed/>
                </p:oleObj>
              </mc:Choice>
              <mc:Fallback>
                <p:oleObj name="Worksheet" r:id="rId3" imgW="8674100" imgH="6286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8279" y="2377076"/>
                        <a:ext cx="3785963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10100" y="6370250"/>
            <a:ext cx="26725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</a:t>
            </a:r>
            <a:r>
              <a:rPr lang="fi-FI" sz="900" dirty="0">
                <a:hlinkClick r:id="rId5" tooltip="Persistent link using digital object identifier"/>
              </a:rPr>
              <a:t>https://doi.org/10.1016/j.telpol.2016.04.002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3360862" y="5321560"/>
            <a:ext cx="578313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/>
              <a:t>50% of cost is construction of outside plant to the curb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33% of cost is drop to the house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800" dirty="0"/>
              <a:t>Both of these are dominated by labor costs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42900" y="160884"/>
            <a:ext cx="868292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0000"/>
                </a:solidFill>
              </a:rPr>
              <a:t>The Technologies – Deep Fiber</a:t>
            </a:r>
          </a:p>
          <a:p>
            <a:r>
              <a:rPr lang="en-US" sz="3200" dirty="0">
                <a:solidFill>
                  <a:srgbClr val="000000"/>
                </a:solidFill>
              </a:rPr>
              <a:t>Sine Qua Non – and it is a civil engineering problem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312261" y="2260868"/>
            <a:ext cx="3609816" cy="3229745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/>
              <a:t>Insufficient architectures</a:t>
            </a:r>
          </a:p>
          <a:p>
            <a:endParaRPr lang="en-US" sz="1600" b="1" dirty="0"/>
          </a:p>
          <a:p>
            <a:pPr lvl="1"/>
            <a:r>
              <a:rPr lang="en-US" sz="1800" b="1" dirty="0"/>
              <a:t>Wide area wireless networks without deep fiber</a:t>
            </a:r>
            <a:endParaRPr lang="en-US" sz="1800" b="1" i="1" dirty="0"/>
          </a:p>
          <a:p>
            <a:pPr lvl="1"/>
            <a:endParaRPr lang="en-US" sz="1800" b="1" dirty="0"/>
          </a:p>
          <a:p>
            <a:pPr lvl="1"/>
            <a:r>
              <a:rPr lang="en-US" sz="1800" b="1" dirty="0"/>
              <a:t>DSL</a:t>
            </a:r>
          </a:p>
          <a:p>
            <a:pPr lvl="1"/>
            <a:endParaRPr lang="en-US" sz="1800" b="1" dirty="0"/>
          </a:p>
          <a:p>
            <a:pPr lvl="1"/>
            <a:r>
              <a:rPr lang="en-US" sz="1800" b="1" dirty="0"/>
              <a:t>Satellite except for most remote areas</a:t>
            </a:r>
          </a:p>
          <a:p>
            <a:pPr lvl="1"/>
            <a:endParaRPr lang="en-US" sz="1800" b="1" dirty="0"/>
          </a:p>
          <a:p>
            <a:pPr lvl="1"/>
            <a:r>
              <a:rPr lang="en-US" sz="1800" b="1" dirty="0"/>
              <a:t>Older cable networks</a:t>
            </a:r>
          </a:p>
          <a:p>
            <a:pPr lvl="1"/>
            <a:endParaRPr lang="en-US" sz="1800" b="1" i="1" dirty="0"/>
          </a:p>
        </p:txBody>
      </p:sp>
      <p:sp>
        <p:nvSpPr>
          <p:cNvPr id="3" name="&quot;No&quot; Symbol 2"/>
          <p:cNvSpPr>
            <a:spLocks noChangeAspect="1"/>
          </p:cNvSpPr>
          <p:nvPr/>
        </p:nvSpPr>
        <p:spPr>
          <a:xfrm>
            <a:off x="165100" y="2274585"/>
            <a:ext cx="2743200" cy="2743200"/>
          </a:xfrm>
          <a:prstGeom prst="noSmoking">
            <a:avLst/>
          </a:prstGeom>
          <a:solidFill>
            <a:srgbClr val="FF0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6467559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 Stagg  Newman, FCC </a:t>
            </a:r>
            <a:r>
              <a:rPr lang="en-US" sz="900" dirty="0" err="1"/>
              <a:t>Subadvisory</a:t>
            </a:r>
            <a:r>
              <a:rPr lang="en-US" sz="900" dirty="0"/>
              <a:t> Committee work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360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504" y="274639"/>
            <a:ext cx="8545488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4400" dirty="0">
                <a:solidFill>
                  <a:srgbClr val="000000"/>
                </a:solidFill>
              </a:rPr>
              <a:t>Future-proof networks</a:t>
            </a:r>
            <a:br>
              <a:rPr lang="en-US" sz="4400" dirty="0">
                <a:solidFill>
                  <a:srgbClr val="000000"/>
                </a:solidFill>
              </a:rPr>
            </a:br>
            <a:r>
              <a:rPr lang="en-US" sz="4400" dirty="0">
                <a:solidFill>
                  <a:srgbClr val="000000"/>
                </a:solidFill>
              </a:rPr>
              <a:t>Deep Fiber, 5G Wireless, Modern Cable</a:t>
            </a:r>
            <a:endParaRPr lang="en-US" sz="3600" dirty="0"/>
          </a:p>
        </p:txBody>
      </p:sp>
      <p:grpSp>
        <p:nvGrpSpPr>
          <p:cNvPr id="9" name="Group 8"/>
          <p:cNvGrpSpPr/>
          <p:nvPr/>
        </p:nvGrpSpPr>
        <p:grpSpPr>
          <a:xfrm>
            <a:off x="107504" y="5196786"/>
            <a:ext cx="8645686" cy="1116146"/>
            <a:chOff x="107504" y="2490000"/>
            <a:chExt cx="8645686" cy="1116146"/>
          </a:xfrm>
        </p:grpSpPr>
        <p:cxnSp>
          <p:nvCxnSpPr>
            <p:cNvPr id="20" name="Straight Connector 19"/>
            <p:cNvCxnSpPr>
              <a:stCxn id="21" idx="3"/>
              <a:endCxn id="24" idx="1"/>
            </p:cNvCxnSpPr>
            <p:nvPr/>
          </p:nvCxnSpPr>
          <p:spPr>
            <a:xfrm>
              <a:off x="5508104" y="3090912"/>
              <a:ext cx="1891370" cy="0"/>
            </a:xfrm>
            <a:prstGeom prst="line">
              <a:avLst/>
            </a:prstGeom>
            <a:ln w="38100" cmpd="sng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03204" y="2601962"/>
              <a:ext cx="1104900" cy="9779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14992" y="2673797"/>
              <a:ext cx="884428" cy="83423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37766" y="2647158"/>
              <a:ext cx="1806463" cy="88750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99474" y="2642950"/>
              <a:ext cx="1353716" cy="895924"/>
            </a:xfrm>
            <a:prstGeom prst="rect">
              <a:avLst/>
            </a:prstGeom>
          </p:spPr>
        </p:pic>
        <p:cxnSp>
          <p:nvCxnSpPr>
            <p:cNvPr id="25" name="Straight Connector 24"/>
            <p:cNvCxnSpPr>
              <a:stCxn id="23" idx="3"/>
              <a:endCxn id="21" idx="1"/>
            </p:cNvCxnSpPr>
            <p:nvPr/>
          </p:nvCxnSpPr>
          <p:spPr>
            <a:xfrm>
              <a:off x="2244229" y="3090912"/>
              <a:ext cx="2158975" cy="0"/>
            </a:xfrm>
            <a:prstGeom prst="line">
              <a:avLst/>
            </a:prstGeom>
            <a:ln w="38100" cmpd="sng">
              <a:solidFill>
                <a:srgbClr val="335FF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48071" y="3126923"/>
              <a:ext cx="1473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1C7DC6"/>
                  </a:solidFill>
                </a:rPr>
                <a:t>DIGITAL FIBER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80793" y="3246301"/>
              <a:ext cx="7033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</a:rPr>
                <a:t>COAX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7504" y="2490000"/>
              <a:ext cx="1306448" cy="31431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n-US" dirty="0"/>
                <a:t>DEEP FIBER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25691" y="3246301"/>
              <a:ext cx="7033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</a:rPr>
                <a:t>COAX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23928" y="3291830"/>
              <a:ext cx="1057172" cy="314316"/>
            </a:xfrm>
            <a:prstGeom prst="rect">
              <a:avLst/>
            </a:prstGeom>
            <a:solidFill>
              <a:srgbClr val="1C7D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n-US" sz="1100" dirty="0">
                  <a:solidFill>
                    <a:srgbClr val="FFFF00"/>
                  </a:solidFill>
                </a:rPr>
                <a:t>R-PHY Node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12523" y="6312932"/>
            <a:ext cx="321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 John Chapman, Cisco. FCC </a:t>
            </a:r>
            <a:r>
              <a:rPr lang="en-US" sz="900" dirty="0" err="1"/>
              <a:t>Subadvisory</a:t>
            </a:r>
            <a:r>
              <a:rPr lang="en-US" sz="900" dirty="0"/>
              <a:t> Committee work</a:t>
            </a:r>
          </a:p>
          <a:p>
            <a:endParaRPr lang="en-US" sz="9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37766" y="1559814"/>
            <a:ext cx="4266944" cy="3951288"/>
          </a:xfrm>
        </p:spPr>
        <p:txBody>
          <a:bodyPr/>
          <a:lstStyle/>
          <a:p>
            <a:r>
              <a:rPr lang="en-US" dirty="0"/>
              <a:t>Future proof networks</a:t>
            </a:r>
          </a:p>
          <a:p>
            <a:pPr lvl="1"/>
            <a:r>
              <a:rPr lang="en-US" dirty="0"/>
              <a:t>Deep Fiber down almost all streets</a:t>
            </a:r>
          </a:p>
          <a:p>
            <a:pPr lvl="1"/>
            <a:r>
              <a:rPr lang="en-US" dirty="0"/>
              <a:t>Final drop by either</a:t>
            </a:r>
          </a:p>
          <a:p>
            <a:pPr lvl="2"/>
            <a:r>
              <a:rPr lang="en-US" dirty="0"/>
              <a:t>Fiber (fiber to the home)</a:t>
            </a:r>
          </a:p>
          <a:p>
            <a:pPr lvl="2"/>
            <a:r>
              <a:rPr lang="en-US" dirty="0"/>
              <a:t>Modern cable</a:t>
            </a:r>
          </a:p>
          <a:p>
            <a:pPr lvl="2"/>
            <a:r>
              <a:rPr lang="en-US" dirty="0"/>
              <a:t>Really high speed wireless</a:t>
            </a:r>
          </a:p>
          <a:p>
            <a:pPr lvl="1"/>
            <a:r>
              <a:rPr lang="en-US" dirty="0"/>
              <a:t>Robust Mobility </a:t>
            </a:r>
          </a:p>
          <a:p>
            <a:pPr lvl="2"/>
            <a:r>
              <a:rPr lang="en-US" dirty="0"/>
              <a:t>Cell site radius of ¼ mile or less</a:t>
            </a:r>
          </a:p>
          <a:p>
            <a:pPr lvl="2"/>
            <a:endParaRPr lang="en-US" dirty="0"/>
          </a:p>
        </p:txBody>
      </p:sp>
      <p:pic>
        <p:nvPicPr>
          <p:cNvPr id="49" name="Picture 48" descr="5G with Fiber Architecture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866" y="1417639"/>
            <a:ext cx="415636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4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What the Local Communities Can Do</a:t>
            </a:r>
            <a:br>
              <a:rPr lang="en-US" sz="4000" dirty="0"/>
            </a:br>
            <a:r>
              <a:rPr lang="en-US" sz="3200" dirty="0"/>
              <a:t>Act </a:t>
            </a:r>
            <a:r>
              <a:rPr lang="en-US" sz="3200" i="1" dirty="0"/>
              <a:t>now</a:t>
            </a:r>
            <a:r>
              <a:rPr lang="en-US" sz="3200" dirty="0"/>
              <a:t> to “</a:t>
            </a:r>
            <a:r>
              <a:rPr lang="en-US" sz="3200" b="1" i="1" dirty="0"/>
              <a:t>Bridge the Digital Divide</a:t>
            </a:r>
            <a:r>
              <a:rPr lang="en-US" sz="3200" dirty="0"/>
              <a:t>”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32964" y="1839718"/>
            <a:ext cx="55947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is-IS" sz="2400" dirty="0">
                <a:solidFill>
                  <a:srgbClr val="000000"/>
                </a:solidFill>
              </a:rPr>
              <a:t>Inventory</a:t>
            </a:r>
          </a:p>
          <a:p>
            <a:pPr marL="742950" lvl="1" indent="-285750">
              <a:buFont typeface="Arial"/>
              <a:buChar char="•"/>
            </a:pPr>
            <a:r>
              <a:rPr lang="is-IS" sz="2400" dirty="0">
                <a:solidFill>
                  <a:srgbClr val="000000"/>
                </a:solidFill>
              </a:rPr>
              <a:t>Friendly policies such as dig once, do once for all utilities</a:t>
            </a:r>
          </a:p>
          <a:p>
            <a:pPr marL="742950" lvl="1" indent="-285750">
              <a:buFont typeface="Arial"/>
              <a:buChar char="•"/>
            </a:pPr>
            <a:r>
              <a:rPr lang="is-IS" sz="2400" dirty="0">
                <a:solidFill>
                  <a:srgbClr val="000000"/>
                </a:solidFill>
              </a:rPr>
              <a:t>Partnerships including utilities</a:t>
            </a:r>
          </a:p>
          <a:p>
            <a:pPr marL="742950" lvl="1" indent="-285750">
              <a:buFont typeface="Arial"/>
              <a:buChar char="•"/>
            </a:pPr>
            <a:r>
              <a:rPr lang="is-IS" sz="2400" dirty="0">
                <a:solidFill>
                  <a:srgbClr val="000000"/>
                </a:solidFill>
              </a:rPr>
              <a:t>RfN for Overbuilds or Upgrades or orchestrate Buy-outs if incumbents will not commit to modernize</a:t>
            </a:r>
          </a:p>
          <a:p>
            <a:pPr marL="742950" lvl="1" indent="-285750">
              <a:buFont typeface="Arial"/>
              <a:buChar char="•"/>
            </a:pPr>
            <a:r>
              <a:rPr lang="is-IS" sz="2400" dirty="0">
                <a:solidFill>
                  <a:srgbClr val="000000"/>
                </a:solidFill>
              </a:rPr>
              <a:t>Migigate risks through demand commitment and aggregation and anchor contracts</a:t>
            </a:r>
          </a:p>
        </p:txBody>
      </p:sp>
      <p:sp>
        <p:nvSpPr>
          <p:cNvPr id="4" name="Isosceles Triangle 3"/>
          <p:cNvSpPr/>
          <p:nvPr/>
        </p:nvSpPr>
        <p:spPr>
          <a:xfrm rot="5400000">
            <a:off x="4367276" y="3440176"/>
            <a:ext cx="3949700" cy="42214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53200" y="1765300"/>
            <a:ext cx="2501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is-IS" sz="2400" b="1" i="1" dirty="0">
                <a:solidFill>
                  <a:srgbClr val="000000"/>
                </a:solidFill>
              </a:rPr>
              <a:t>Find Partners to create a </a:t>
            </a:r>
            <a:r>
              <a:rPr lang="is-IS" sz="2400" b="1" i="1" dirty="0">
                <a:solidFill>
                  <a:srgbClr val="FF0000"/>
                </a:solidFill>
              </a:rPr>
              <a:t>Deep Fiber </a:t>
            </a:r>
            <a:r>
              <a:rPr lang="is-IS" sz="2400" b="1" i="1" dirty="0">
                <a:solidFill>
                  <a:srgbClr val="008000"/>
                </a:solidFill>
              </a:rPr>
              <a:t>Fixed</a:t>
            </a:r>
            <a:r>
              <a:rPr lang="is-IS" sz="2400" b="1" i="1" dirty="0">
                <a:solidFill>
                  <a:srgbClr val="000000"/>
                </a:solidFill>
              </a:rPr>
              <a:t> and </a:t>
            </a:r>
            <a:r>
              <a:rPr lang="is-IS" sz="2400" b="1" i="1" dirty="0">
                <a:solidFill>
                  <a:srgbClr val="008000"/>
                </a:solidFill>
              </a:rPr>
              <a:t>Mobile</a:t>
            </a:r>
            <a:r>
              <a:rPr lang="is-IS" sz="2400" b="1" i="1" dirty="0">
                <a:solidFill>
                  <a:srgbClr val="000000"/>
                </a:solidFill>
              </a:rPr>
              <a:t> Broadband </a:t>
            </a:r>
            <a:r>
              <a:rPr lang="is-IS" sz="2400" b="1" i="1" dirty="0">
                <a:solidFill>
                  <a:srgbClr val="0000FF"/>
                </a:solidFill>
              </a:rPr>
              <a:t>Evolvable</a:t>
            </a:r>
            <a:r>
              <a:rPr lang="is-IS" sz="2400" b="1" i="1" dirty="0">
                <a:solidFill>
                  <a:srgbClr val="FF0000"/>
                </a:solidFill>
              </a:rPr>
              <a:t> </a:t>
            </a:r>
            <a:r>
              <a:rPr lang="is-IS" sz="2400" b="1" i="1" dirty="0">
                <a:solidFill>
                  <a:srgbClr val="000000"/>
                </a:solidFill>
              </a:rPr>
              <a:t>Infrastruture</a:t>
            </a:r>
            <a:endParaRPr lang="en-US" sz="2400" b="1" i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5956300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 Stagg  Newman, FCC </a:t>
            </a:r>
            <a:r>
              <a:rPr lang="en-US" sz="900" dirty="0" err="1"/>
              <a:t>Subadvisory</a:t>
            </a:r>
            <a:r>
              <a:rPr lang="en-US" sz="900" dirty="0"/>
              <a:t> Committee work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038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/>
                <a:cs typeface="Arial"/>
              </a:rPr>
              <a:t>Summary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540252" y="2152200"/>
            <a:ext cx="73739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1800" dirty="0"/>
              <a:t>The “Broadband Gap” between rural and underserved areas and urban centers in American is widening rapidly. Costs to close the much larger gap have increased dramatically in the last decade.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1800" dirty="0"/>
              <a:t>Broadband for the vast majority of Americans is on a virtuous cycle with performance doubling every 18 to 36 months continuing to exacerbate the divide.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1800" dirty="0"/>
              <a:t>There is a rich set of technology options that can contribute to solutions but the heart of the problem is overcoming the cost of construction and operations.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1800" dirty="0"/>
              <a:t>New business models and new polices must enable diverse local/regional solutions </a:t>
            </a:r>
            <a:r>
              <a:rPr lang="mr-IN" sz="1800" dirty="0"/>
              <a:t>–</a:t>
            </a:r>
            <a:r>
              <a:rPr lang="en-US" sz="1800" dirty="0"/>
              <a:t> because Broadband is increasingly seen as a means for economic well being and as an investment in making rural areas desirable places to thrive.</a:t>
            </a:r>
          </a:p>
        </p:txBody>
      </p:sp>
    </p:spTree>
    <p:extLst>
      <p:ext uri="{BB962C8B-B14F-4D97-AF65-F5344CB8AC3E}">
        <p14:creationId xmlns:p14="http://schemas.microsoft.com/office/powerpoint/2010/main" val="36738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5549</TotalTime>
  <Words>515</Words>
  <Application>Microsoft Office PowerPoint</Application>
  <PresentationFormat>On-screen Show (4:3)</PresentationFormat>
  <Paragraphs>78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Worksheet</vt:lpstr>
      <vt:lpstr>Non-Urban America &amp; the Digital Divide Deep Fiber + New Business Models </vt:lpstr>
      <vt:lpstr>The Broadband Virtuous Cycle 100 M US. Homes with &gt; 100 Mbps Internet Access in 2020 Non-Urban America Being Left Further Behind!!  </vt:lpstr>
      <vt:lpstr>Davis Creek Road Area – Upper Hominy Valley  Iconic example of the “Rural” Problem</vt:lpstr>
      <vt:lpstr>Capital Cost Distribution for Rural FTTH (1000-3000 Households, density 23 HHs/Km2)</vt:lpstr>
      <vt:lpstr>Future-proof networks Deep Fiber, 5G Wireless, Modern Cable</vt:lpstr>
      <vt:lpstr>What the Local Communities Can Do Act now to “Bridge the Digital Divide”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On-Demand Shared Transport</dc:title>
  <dc:creator>Stagg Newman</dc:creator>
  <cp:lastModifiedBy>william sederburg</cp:lastModifiedBy>
  <cp:revision>272</cp:revision>
  <cp:lastPrinted>2017-11-09T13:35:51Z</cp:lastPrinted>
  <dcterms:created xsi:type="dcterms:W3CDTF">2016-10-30T00:40:52Z</dcterms:created>
  <dcterms:modified xsi:type="dcterms:W3CDTF">2019-10-17T18:59:43Z</dcterms:modified>
</cp:coreProperties>
</file>