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6667-1118-4C21-97E2-66CE493A2F7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4D209-BA57-4AEE-A4C6-62F23B00E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B3F-18FB-4B95-8C09-008A57133A45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E05-348F-4BB9-B234-BE62D71A1A52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0198-537F-4D91-AD30-800AC708D074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DB21-F3E7-4C9C-A615-73AC6AEBBB35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3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A47-3C3D-4D77-B213-1FD816E0C406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3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178-5634-4374-BA67-6CDDE365F616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0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3BFA-E14E-4E99-A726-E8061F6E6575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607B-178E-4640-8A25-8A51A4DE5CAC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012-8BB9-4E7B-8DA6-C56C5AE8D241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AFB8-13DB-483D-99B8-E422298244A7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3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A8CD-DC4E-4806-BAD0-BDAEBD533AB7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2294-41CE-4B28-9F5E-49E1F2722E57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780D-61B5-4DE0-82C6-15A09399B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5782"/>
            <a:ext cx="9144000" cy="1209963"/>
          </a:xfrm>
        </p:spPr>
        <p:txBody>
          <a:bodyPr>
            <a:normAutofit/>
          </a:bodyPr>
          <a:lstStyle/>
          <a:p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孩童動態偵測攝影系統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24497" y="5139164"/>
            <a:ext cx="4058653" cy="1034130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M10502107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高得欽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B10230215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張紘騰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3"/>
          <a:stretch/>
        </p:blipFill>
        <p:spPr>
          <a:xfrm>
            <a:off x="2882900" y="2033237"/>
            <a:ext cx="6426200" cy="29384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5" y="2190796"/>
            <a:ext cx="1622778" cy="162277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19151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甜甜圈 3"/>
          <p:cNvSpPr/>
          <p:nvPr/>
        </p:nvSpPr>
        <p:spPr>
          <a:xfrm>
            <a:off x="3335263" y="4753004"/>
            <a:ext cx="1420495" cy="1420495"/>
          </a:xfrm>
          <a:prstGeom prst="donut">
            <a:avLst>
              <a:gd name="adj" fmla="val 101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甜甜圈 4"/>
          <p:cNvSpPr/>
          <p:nvPr/>
        </p:nvSpPr>
        <p:spPr>
          <a:xfrm>
            <a:off x="7839380" y="2568156"/>
            <a:ext cx="1805909" cy="1825967"/>
          </a:xfrm>
          <a:prstGeom prst="donut">
            <a:avLst>
              <a:gd name="adj" fmla="val 101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甜甜圈 5"/>
          <p:cNvSpPr/>
          <p:nvPr/>
        </p:nvSpPr>
        <p:spPr>
          <a:xfrm>
            <a:off x="2216736" y="1534134"/>
            <a:ext cx="1789529" cy="1687712"/>
          </a:xfrm>
          <a:prstGeom prst="donut">
            <a:avLst>
              <a:gd name="adj" fmla="val 101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03" y="2619493"/>
            <a:ext cx="929274" cy="87420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778" y1="72444" x2="49778" y2="72444"/>
                        <a14:foregroundMark x1="50667" y1="71556" x2="58667" y2="71111"/>
                        <a14:foregroundMark x1="52889" y1="43556" x2="87556" y2="42667"/>
                        <a14:foregroundMark x1="92444" y1="45333" x2="98222" y2="89333"/>
                        <a14:foregroundMark x1="89778" y1="88444" x2="50222" y2="88889"/>
                        <a14:foregroundMark x1="93778" y1="85778" x2="73778" y2="95556"/>
                        <a14:foregroundMark x1="46667" y1="80000" x2="64889" y2="39556"/>
                        <a14:foregroundMark x1="47111" y1="52444" x2="44889" y2="74667"/>
                        <a14:foregroundMark x1="52889" y1="81333" x2="89333" y2="79556"/>
                        <a14:foregroundMark x1="74667" y1="93333" x2="49778" y2="91111"/>
                        <a14:foregroundMark x1="86667" y1="44000" x2="96889" y2="64000"/>
                        <a14:foregroundMark x1="95111" y1="53333" x2="90667" y2="43111"/>
                        <a14:foregroundMark x1="8444" y1="28889" x2="76889" y2="14222"/>
                        <a14:foregroundMark x1="11111" y1="20889" x2="14667" y2="37778"/>
                        <a14:foregroundMark x1="40000" y1="44889" x2="37333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78" y="1502951"/>
            <a:ext cx="786864" cy="851792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5000" l="0" r="100000">
                        <a14:foregroundMark x1="9231" y1="49231" x2="4615" y2="55385"/>
                        <a14:foregroundMark x1="5000" y1="56538" x2="5000" y2="56538"/>
                        <a14:foregroundMark x1="92692" y1="57308" x2="92308" y2="86923"/>
                        <a14:foregroundMark x1="8462" y1="81923" x2="1923" y2="8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04"/>
          <a:stretch/>
        </p:blipFill>
        <p:spPr bwMode="auto">
          <a:xfrm>
            <a:off x="1769175" y="2354743"/>
            <a:ext cx="985104" cy="797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65" y="5040816"/>
            <a:ext cx="1031008" cy="990737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02" y="5179254"/>
            <a:ext cx="1299721" cy="826287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9" y="2953423"/>
            <a:ext cx="1638250" cy="1055434"/>
          </a:xfrm>
          <a:prstGeom prst="rect">
            <a:avLst/>
          </a:prstGeom>
        </p:spPr>
      </p:pic>
      <p:sp>
        <p:nvSpPr>
          <p:cNvPr id="13" name="左-右雙向箭號 12"/>
          <p:cNvSpPr/>
          <p:nvPr/>
        </p:nvSpPr>
        <p:spPr>
          <a:xfrm rot="20802128">
            <a:off x="5006965" y="4302211"/>
            <a:ext cx="2259666" cy="3413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4" name="文字方塊 2"/>
          <p:cNvSpPr txBox="1">
            <a:spLocks noChangeArrowheads="1"/>
          </p:cNvSpPr>
          <p:nvPr/>
        </p:nvSpPr>
        <p:spPr bwMode="auto">
          <a:xfrm>
            <a:off x="6556071" y="862986"/>
            <a:ext cx="2066290" cy="1015663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擷取各大公共場所監視資訊至資料處理系統</a:t>
            </a:r>
            <a:endParaRPr lang="zh-TW" sz="2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/>
          <p:cNvSpPr txBox="1">
            <a:spLocks noChangeArrowheads="1"/>
          </p:cNvSpPr>
          <p:nvPr/>
        </p:nvSpPr>
        <p:spPr bwMode="auto">
          <a:xfrm>
            <a:off x="278699" y="3460005"/>
            <a:ext cx="2980952" cy="1015663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運用深度學習演算找出孩童以及其特徵，並標註其位置</a:t>
            </a:r>
            <a:endParaRPr lang="zh-TW" sz="2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"/>
          <p:cNvSpPr txBox="1">
            <a:spLocks noChangeArrowheads="1"/>
          </p:cNvSpPr>
          <p:nvPr/>
        </p:nvSpPr>
        <p:spPr bwMode="auto">
          <a:xfrm>
            <a:off x="7387348" y="4955421"/>
            <a:ext cx="2446504" cy="1015663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使用不同</a:t>
            </a:r>
            <a:r>
              <a:rPr lang="en-US" sz="20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IO</a:t>
            </a:r>
            <a:r>
              <a:rPr lang="zh-TW" sz="20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介面供警察或相關協尋單位使用</a:t>
            </a:r>
            <a:endParaRPr lang="zh-TW" sz="2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 rot="1342464" flipV="1">
            <a:off x="4542847" y="2496750"/>
            <a:ext cx="2672278" cy="41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6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使用示意圖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4" y="1703490"/>
            <a:ext cx="2693105" cy="224338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0" r="8031" b="12417"/>
          <a:stretch/>
        </p:blipFill>
        <p:spPr bwMode="auto">
          <a:xfrm>
            <a:off x="315740" y="1804783"/>
            <a:ext cx="2714305" cy="1936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2857248" y="2742964"/>
            <a:ext cx="1113949" cy="41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60" y="2901388"/>
            <a:ext cx="1176587" cy="1009968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39" y="1703490"/>
            <a:ext cx="2536762" cy="2277992"/>
          </a:xfrm>
          <a:prstGeom prst="rect">
            <a:avLst/>
          </a:prstGeom>
        </p:spPr>
      </p:pic>
      <p:sp>
        <p:nvSpPr>
          <p:cNvPr id="12" name="文字方塊 2"/>
          <p:cNvSpPr txBox="1">
            <a:spLocks noChangeArrowheads="1"/>
          </p:cNvSpPr>
          <p:nvPr/>
        </p:nvSpPr>
        <p:spPr bwMode="auto">
          <a:xfrm>
            <a:off x="299774" y="4027853"/>
            <a:ext cx="2492454" cy="7658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發現孩童走失！</a:t>
            </a:r>
            <a:endParaRPr 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尋求警方或相關單位</a:t>
            </a:r>
            <a:endParaRPr 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"/>
          <p:cNvSpPr txBox="1">
            <a:spLocks noChangeArrowheads="1"/>
          </p:cNvSpPr>
          <p:nvPr/>
        </p:nvSpPr>
        <p:spPr bwMode="auto">
          <a:xfrm>
            <a:off x="2896062" y="4060944"/>
            <a:ext cx="2929982" cy="13489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接受通知</a:t>
            </a:r>
            <a:r>
              <a:rPr 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zh-TW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登入協尋孩童系統</a:t>
            </a:r>
            <a:r>
              <a:rPr lang="zh-TW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並且依報案者描述</a:t>
            </a:r>
            <a:r>
              <a:rPr lang="zh-TW" sz="20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20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zh-TW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"/>
          <p:cNvSpPr txBox="1">
            <a:spLocks noChangeArrowheads="1"/>
          </p:cNvSpPr>
          <p:nvPr/>
        </p:nvSpPr>
        <p:spPr bwMode="auto">
          <a:xfrm>
            <a:off x="6033713" y="4105870"/>
            <a:ext cx="2378756" cy="14192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系統定位出孩童出現位置，</a:t>
            </a:r>
            <a:r>
              <a:rPr lang="zh-TW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r>
              <a:rPr lang="zh-TW" altLang="en-US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zh-TW" sz="2000" kern="100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趕</a:t>
            </a:r>
            <a:r>
              <a:rPr 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至現場。</a:t>
            </a:r>
            <a:endParaRPr 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6507447" y="2095063"/>
            <a:ext cx="298865" cy="693704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6" name="文字方塊 2"/>
          <p:cNvSpPr txBox="1">
            <a:spLocks noChangeArrowheads="1"/>
          </p:cNvSpPr>
          <p:nvPr/>
        </p:nvSpPr>
        <p:spPr bwMode="auto">
          <a:xfrm>
            <a:off x="9007450" y="4153800"/>
            <a:ext cx="3184550" cy="110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zh-TW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成功且迅速的尋獲走失孩童！</a:t>
            </a:r>
            <a:endParaRPr 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向下箭號 16"/>
          <p:cNvSpPr/>
          <p:nvPr/>
        </p:nvSpPr>
        <p:spPr>
          <a:xfrm rot="16200000">
            <a:off x="4879995" y="2742964"/>
            <a:ext cx="1113949" cy="41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6200000">
            <a:off x="8416726" y="2742963"/>
            <a:ext cx="1113949" cy="41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93681" y="5615490"/>
            <a:ext cx="7604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	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相較於過往，孩童走失時需花費大量的人力與時間來搜尋，孩童動態偵測監視器能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有效地縮短找尋時所花時間與人力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增加尋獲孩童機率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「站務人員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80" b="91406" l="5167" r="89514">
                        <a14:foregroundMark x1="57447" y1="28320" x2="67173" y2="27930"/>
                        <a14:backgroundMark x1="69149" y1="44336" x2="69909" y2="66211"/>
                        <a14:backgroundMark x1="50912" y1="82129" x2="49848" y2="70020"/>
                        <a14:backgroundMark x1="72036" y1="41406" x2="70973" y2="50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70" y="1439333"/>
            <a:ext cx="1201368" cy="156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0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評委海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選問題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055053"/>
              </p:ext>
            </p:extLst>
          </p:nvPr>
        </p:nvGraphicFramePr>
        <p:xfrm>
          <a:off x="838200" y="1477818"/>
          <a:ext cx="10515600" cy="299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61972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825184"/>
                    </a:ext>
                  </a:extLst>
                </a:gridCol>
              </a:tblGrid>
              <a:tr h="48562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評審建議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08984"/>
                  </a:ext>
                </a:extLst>
              </a:tr>
              <a:tr h="114921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有需求，但技術可用性不明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目前重點放在辨別孩童，隨著訓練資料以及樣本數的增加，準確率也會隨之提升。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45607"/>
                  </a:ext>
                </a:extLst>
              </a:tr>
              <a:tr h="1364467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實際應用作法可以再深化，構想不錯，但是技術難度高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技術難度較高的則為物件偵測，帽子、口罩、書包等等。目前並未訓練完成，且並無呈現到報告上。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6061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4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評委海選問題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60392"/>
              </p:ext>
            </p:extLst>
          </p:nvPr>
        </p:nvGraphicFramePr>
        <p:xfrm>
          <a:off x="838200" y="1477818"/>
          <a:ext cx="10515600" cy="399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61972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825184"/>
                    </a:ext>
                  </a:extLst>
                </a:gridCol>
              </a:tblGrid>
              <a:tr h="6262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評審建議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08984"/>
                  </a:ext>
                </a:extLst>
              </a:tr>
              <a:tr h="1005535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應用資料有限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政府資料開放平台的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data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使用甚少。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使用台北捷運公司開放之各站站內配置圖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45607"/>
                  </a:ext>
                </a:extLst>
              </a:tr>
              <a:tr h="1179166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非常好的想法，但，父母出門前先要準備好今天小孩的照片嗎？要不然走失後如何將訓練樣本輸入電腦？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無須準備孩童照片，目前僅提供所有於站內兒童來親自篩選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60614"/>
                  </a:ext>
                </a:extLst>
              </a:tr>
              <a:tr h="1179166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監視器和平面圖皆非開放資料，並且有版權的疑慮。利用監視器影像自動判釋來找走失小孩的立意甚好，但與開放資料在加值應用的關連為何</a:t>
                      </a:r>
                      <a:r>
                        <a:rPr lang="en-US" altLang="zh-TW" sz="1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計畫於與各大機關合作，資料僅供系統使用，妥善做好資料安全措施。應用於協尋孩童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4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2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評分方式與比重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81698"/>
              </p:ext>
            </p:extLst>
          </p:nvPr>
        </p:nvGraphicFramePr>
        <p:xfrm>
          <a:off x="838200" y="1825626"/>
          <a:ext cx="10515601" cy="459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73">
                  <a:extLst>
                    <a:ext uri="{9D8B030D-6E8A-4147-A177-3AD203B41FA5}">
                      <a16:colId xmlns:a16="http://schemas.microsoft.com/office/drawing/2014/main" val="3361692687"/>
                    </a:ext>
                  </a:extLst>
                </a:gridCol>
                <a:gridCol w="1940400">
                  <a:extLst>
                    <a:ext uri="{9D8B030D-6E8A-4147-A177-3AD203B41FA5}">
                      <a16:colId xmlns:a16="http://schemas.microsoft.com/office/drawing/2014/main" val="2907444041"/>
                    </a:ext>
                  </a:extLst>
                </a:gridCol>
                <a:gridCol w="6661728">
                  <a:extLst>
                    <a:ext uri="{9D8B030D-6E8A-4147-A177-3AD203B41FA5}">
                      <a16:colId xmlns:a16="http://schemas.microsoft.com/office/drawing/2014/main" val="631865723"/>
                    </a:ext>
                  </a:extLst>
                </a:gridCol>
              </a:tblGrid>
              <a:tr h="492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項目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說明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72542090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適切性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開放資料之應用深度與混搭程度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使用台北捷運公司開放站內地圖，以及未來若有合作的機構支監視器資料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91924507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創新性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創意構想程度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定位孩童位置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211040289"/>
                  </a:ext>
                </a:extLst>
              </a:tr>
              <a:tr h="802351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市場性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民眾接受度、市場發展性與商業效益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與各大機關合作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83581097"/>
                  </a:ext>
                </a:extLst>
              </a:tr>
              <a:tr h="897515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可行性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系統技術與整合之可行度，未來之擴充與穩定度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未來人工智慧趨勢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526072521"/>
                  </a:ext>
                </a:extLst>
              </a:tr>
              <a:tr h="80235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加分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 latinLnBrk="0">
                        <a:buFont typeface="+mj-lt"/>
                        <a:buAutoNum type="arabicPeriod"/>
                      </a:pPr>
                      <a:r>
                        <a:rPr lang="zh-TW" altLang="en-US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混搭民間或國外之開放資料</a:t>
                      </a:r>
                    </a:p>
                    <a:p>
                      <a:pPr algn="l" latinLnBrk="0">
                        <a:buFont typeface="+mj-lt"/>
                        <a:buAutoNum type="arabicPeriod"/>
                      </a:pPr>
                      <a:r>
                        <a:rPr lang="zh-TW" altLang="en-US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產品或服務衍生之資料進行彙整，並開放供他人使用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可使用時各大公共場合作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0032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780D-61B5-4DE0-82C6-15A09399BB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436</Words>
  <Application>Microsoft Office PowerPoint</Application>
  <PresentationFormat>寬螢幕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孩童動態偵測攝影系統</vt:lpstr>
      <vt:lpstr>產品架構</vt:lpstr>
      <vt:lpstr>使用示意圖</vt:lpstr>
      <vt:lpstr>評委海選問題</vt:lpstr>
      <vt:lpstr>評委海選問題</vt:lpstr>
      <vt:lpstr>評分方式與比重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孩童動態偵測攝影系統</dc:title>
  <dc:creator>Roger</dc:creator>
  <cp:lastModifiedBy>Roger</cp:lastModifiedBy>
  <cp:revision>22</cp:revision>
  <dcterms:created xsi:type="dcterms:W3CDTF">2017-03-27T08:27:21Z</dcterms:created>
  <dcterms:modified xsi:type="dcterms:W3CDTF">2017-06-14T04:56:30Z</dcterms:modified>
</cp:coreProperties>
</file>