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74" r:id="rId3"/>
    <p:sldId id="276" r:id="rId4"/>
    <p:sldId id="258" r:id="rId5"/>
    <p:sldId id="257" r:id="rId6"/>
    <p:sldId id="272" r:id="rId7"/>
    <p:sldId id="273" r:id="rId8"/>
    <p:sldId id="268" r:id="rId9"/>
    <p:sldId id="271" r:id="rId10"/>
    <p:sldId id="269" r:id="rId11"/>
    <p:sldId id="270" r:id="rId12"/>
    <p:sldId id="265" r:id="rId13"/>
    <p:sldId id="275" r:id="rId14"/>
    <p:sldId id="26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95673"/>
  </p:normalViewPr>
  <p:slideViewPr>
    <p:cSldViewPr snapToGrid="0">
      <p:cViewPr varScale="1">
        <p:scale>
          <a:sx n="126" d="100"/>
          <a:sy n="126" d="100"/>
        </p:scale>
        <p:origin x="20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83365909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56937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1224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9197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3946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rotWithShape="1">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700183" y="1020262"/>
            <a:ext cx="5807400" cy="11598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91EA"/>
              </a:buClr>
              <a:buFont typeface="Roboto Slab"/>
              <a:buNone/>
              <a:defRPr sz="6000" b="1" i="0" u="none" strike="noStrike" cap="none">
                <a:solidFill>
                  <a:srgbClr val="0091EA"/>
                </a:solidFill>
                <a:latin typeface="Roboto Slab"/>
                <a:ea typeface="Roboto Slab"/>
                <a:cs typeface="Roboto Slab"/>
                <a:sym typeface="Roboto Slab"/>
              </a:defRPr>
            </a:lvl1pPr>
            <a:lvl2pPr lvl="1" indent="0">
              <a:spcBef>
                <a:spcPts val="0"/>
              </a:spcBef>
              <a:buClr>
                <a:srgbClr val="0091EA"/>
              </a:buClr>
              <a:buFont typeface="Roboto Slab"/>
              <a:buNone/>
              <a:defRPr sz="6000" b="1">
                <a:solidFill>
                  <a:srgbClr val="0091EA"/>
                </a:solidFill>
                <a:latin typeface="Roboto Slab"/>
                <a:ea typeface="Roboto Slab"/>
                <a:cs typeface="Roboto Slab"/>
                <a:sym typeface="Roboto Slab"/>
              </a:defRPr>
            </a:lvl2pPr>
            <a:lvl3pPr lvl="2" indent="0">
              <a:spcBef>
                <a:spcPts val="0"/>
              </a:spcBef>
              <a:buClr>
                <a:srgbClr val="0091EA"/>
              </a:buClr>
              <a:buFont typeface="Roboto Slab"/>
              <a:buNone/>
              <a:defRPr sz="6000" b="1">
                <a:solidFill>
                  <a:srgbClr val="0091EA"/>
                </a:solidFill>
                <a:latin typeface="Roboto Slab"/>
                <a:ea typeface="Roboto Slab"/>
                <a:cs typeface="Roboto Slab"/>
                <a:sym typeface="Roboto Slab"/>
              </a:defRPr>
            </a:lvl3pPr>
            <a:lvl4pPr lvl="3" indent="0">
              <a:spcBef>
                <a:spcPts val="0"/>
              </a:spcBef>
              <a:buClr>
                <a:srgbClr val="0091EA"/>
              </a:buClr>
              <a:buFont typeface="Roboto Slab"/>
              <a:buNone/>
              <a:defRPr sz="6000" b="1">
                <a:solidFill>
                  <a:srgbClr val="0091EA"/>
                </a:solidFill>
                <a:latin typeface="Roboto Slab"/>
                <a:ea typeface="Roboto Slab"/>
                <a:cs typeface="Roboto Slab"/>
                <a:sym typeface="Roboto Slab"/>
              </a:defRPr>
            </a:lvl4pPr>
            <a:lvl5pPr lvl="4" indent="0">
              <a:spcBef>
                <a:spcPts val="0"/>
              </a:spcBef>
              <a:buClr>
                <a:srgbClr val="0091EA"/>
              </a:buClr>
              <a:buFont typeface="Roboto Slab"/>
              <a:buNone/>
              <a:defRPr sz="6000" b="1">
                <a:solidFill>
                  <a:srgbClr val="0091EA"/>
                </a:solidFill>
                <a:latin typeface="Roboto Slab"/>
                <a:ea typeface="Roboto Slab"/>
                <a:cs typeface="Roboto Slab"/>
                <a:sym typeface="Roboto Slab"/>
              </a:defRPr>
            </a:lvl5pPr>
            <a:lvl6pPr lvl="5" indent="0">
              <a:spcBef>
                <a:spcPts val="0"/>
              </a:spcBef>
              <a:buClr>
                <a:srgbClr val="0091EA"/>
              </a:buClr>
              <a:buFont typeface="Roboto Slab"/>
              <a:buNone/>
              <a:defRPr sz="6000" b="1">
                <a:solidFill>
                  <a:srgbClr val="0091EA"/>
                </a:solidFill>
                <a:latin typeface="Roboto Slab"/>
                <a:ea typeface="Roboto Slab"/>
                <a:cs typeface="Roboto Slab"/>
                <a:sym typeface="Roboto Slab"/>
              </a:defRPr>
            </a:lvl6pPr>
            <a:lvl7pPr lvl="6" indent="0">
              <a:spcBef>
                <a:spcPts val="0"/>
              </a:spcBef>
              <a:buClr>
                <a:srgbClr val="0091EA"/>
              </a:buClr>
              <a:buFont typeface="Roboto Slab"/>
              <a:buNone/>
              <a:defRPr sz="6000" b="1">
                <a:solidFill>
                  <a:srgbClr val="0091EA"/>
                </a:solidFill>
                <a:latin typeface="Roboto Slab"/>
                <a:ea typeface="Roboto Slab"/>
                <a:cs typeface="Roboto Slab"/>
                <a:sym typeface="Roboto Slab"/>
              </a:defRPr>
            </a:lvl7pPr>
            <a:lvl8pPr lvl="7" indent="0">
              <a:spcBef>
                <a:spcPts val="0"/>
              </a:spcBef>
              <a:buClr>
                <a:srgbClr val="0091EA"/>
              </a:buClr>
              <a:buFont typeface="Roboto Slab"/>
              <a:buNone/>
              <a:defRPr sz="6000" b="1">
                <a:solidFill>
                  <a:srgbClr val="0091EA"/>
                </a:solidFill>
                <a:latin typeface="Roboto Slab"/>
                <a:ea typeface="Roboto Slab"/>
                <a:cs typeface="Roboto Slab"/>
                <a:sym typeface="Roboto Slab"/>
              </a:defRPr>
            </a:lvl8pPr>
            <a:lvl9pPr lvl="8" indent="0">
              <a:spcBef>
                <a:spcPts val="0"/>
              </a:spcBef>
              <a:buClr>
                <a:srgbClr val="0091EA"/>
              </a:buClr>
              <a:buFont typeface="Roboto Slab"/>
              <a:buNone/>
              <a:defRPr sz="6000" b="1">
                <a:solidFill>
                  <a:srgbClr val="0091EA"/>
                </a:solidFill>
                <a:latin typeface="Roboto Slab"/>
                <a:ea typeface="Roboto Slab"/>
                <a:cs typeface="Roboto Slab"/>
                <a:sym typeface="Roboto Slab"/>
              </a:defRPr>
            </a:lvl9pPr>
          </a:lstStyle>
          <a:p>
            <a:endParaRPr/>
          </a:p>
        </p:txBody>
      </p:sp>
      <p:sp>
        <p:nvSpPr>
          <p:cNvPr id="11" name="Shape 11"/>
          <p:cNvSpPr/>
          <p:nvPr/>
        </p:nvSpPr>
        <p:spPr>
          <a:xfrm>
            <a:off x="6897625" y="4649962"/>
            <a:ext cx="126900" cy="951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p:nvPr/>
        </p:nvSpPr>
        <p:spPr>
          <a:xfrm>
            <a:off x="7454375" y="4229100"/>
            <a:ext cx="126900" cy="951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p:nvPr/>
        </p:nvSpPr>
        <p:spPr>
          <a:xfrm>
            <a:off x="8827727" y="3448164"/>
            <a:ext cx="75900" cy="570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8677050" y="4933406"/>
            <a:ext cx="126900" cy="951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p:nvPr/>
        </p:nvSpPr>
        <p:spPr>
          <a:xfrm>
            <a:off x="2972225" y="475050"/>
            <a:ext cx="126900" cy="951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6" name="Shape 16"/>
          <p:cNvSpPr/>
          <p:nvPr/>
        </p:nvSpPr>
        <p:spPr>
          <a:xfrm>
            <a:off x="579633" y="2530108"/>
            <a:ext cx="126900" cy="951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p:nvPr/>
        </p:nvSpPr>
        <p:spPr>
          <a:xfrm>
            <a:off x="311842" y="593638"/>
            <a:ext cx="126900" cy="951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p:nvPr/>
        </p:nvSpPr>
        <p:spPr>
          <a:xfrm>
            <a:off x="626320" y="1004903"/>
            <a:ext cx="2538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 name="Shape 19"/>
          <p:cNvSpPr/>
          <p:nvPr/>
        </p:nvSpPr>
        <p:spPr>
          <a:xfrm>
            <a:off x="8104500" y="3722325"/>
            <a:ext cx="190200" cy="142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 name="Shape 20"/>
          <p:cNvSpPr/>
          <p:nvPr/>
        </p:nvSpPr>
        <p:spPr>
          <a:xfrm>
            <a:off x="8803950" y="4240991"/>
            <a:ext cx="190200" cy="142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 name="Shape 21"/>
          <p:cNvSpPr/>
          <p:nvPr/>
        </p:nvSpPr>
        <p:spPr>
          <a:xfrm>
            <a:off x="196309" y="1493167"/>
            <a:ext cx="75900" cy="570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 name="Shape 22"/>
          <p:cNvSpPr/>
          <p:nvPr/>
        </p:nvSpPr>
        <p:spPr>
          <a:xfrm>
            <a:off x="1738050" y="203490"/>
            <a:ext cx="2538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p:nvPr/>
        </p:nvSpPr>
        <p:spPr>
          <a:xfrm>
            <a:off x="771658" y="1878363"/>
            <a:ext cx="75900" cy="570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4271582" y="356118"/>
            <a:ext cx="75900" cy="570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p:nvPr/>
        </p:nvSpPr>
        <p:spPr>
          <a:xfrm>
            <a:off x="7729213" y="4595577"/>
            <a:ext cx="2538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6" name="Shape 26"/>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bg>
      <p:bgPr>
        <a:blipFill rotWithShape="1">
          <a:blip r:embed="rId2">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457200" y="4055342"/>
            <a:ext cx="8229600" cy="368700"/>
          </a:xfrm>
          <a:prstGeom prst="rect">
            <a:avLst/>
          </a:prstGeom>
          <a:noFill/>
          <a:ln>
            <a:noFill/>
          </a:ln>
        </p:spPr>
        <p:txBody>
          <a:bodyPr lIns="91425" tIns="91425" rIns="91425" bIns="91425" anchor="t" anchorCtr="0"/>
          <a:lstStyle>
            <a:lvl1pPr marL="0" marR="0" lvl="0" indent="0" algn="ctr"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1pPr>
            <a:lvl2pPr marL="457200" marR="0" lvl="1" indent="152400" algn="l" rtl="0">
              <a:lnSpc>
                <a:spcPct val="100000"/>
              </a:lnSpc>
              <a:spcBef>
                <a:spcPts val="48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914400" marR="0" lvl="2" indent="152400" algn="l" rtl="0">
              <a:lnSpc>
                <a:spcPct val="100000"/>
              </a:lnSpc>
              <a:spcBef>
                <a:spcPts val="48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9pPr>
          </a:lstStyle>
          <a:p>
            <a:endParaRPr/>
          </a:p>
        </p:txBody>
      </p:sp>
      <p:sp>
        <p:nvSpPr>
          <p:cNvPr id="67" name="Shape 67"/>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_1">
    <p:spTree>
      <p:nvGrpSpPr>
        <p:cNvPr id="1" name="Shape 68"/>
        <p:cNvGrpSpPr/>
        <p:nvPr/>
      </p:nvGrpSpPr>
      <p:grpSpPr>
        <a:xfrm>
          <a:off x="0" y="0"/>
          <a:ext cx="0" cy="0"/>
          <a:chOff x="0" y="0"/>
          <a:chExt cx="0" cy="0"/>
        </a:xfrm>
      </p:grpSpPr>
      <p:sp>
        <p:nvSpPr>
          <p:cNvPr id="69" name="Shape 69"/>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70" name="Shape 70"/>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71" name="Shape 7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zh-TW"/>
              <a:t>‹#›</a:t>
            </a:fld>
            <a:endParaRPr 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86150" y="308119"/>
            <a:ext cx="7571700" cy="7026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2000" b="0" i="0" u="none" strike="noStrike" cap="none">
                <a:solidFill>
                  <a:srgbClr val="0091EA"/>
                </a:solidFill>
                <a:latin typeface="Roboto Slab"/>
                <a:ea typeface="Roboto Slab"/>
                <a:cs typeface="Roboto Slab"/>
                <a:sym typeface="Roboto Slab"/>
              </a:defRPr>
            </a:lvl1pPr>
            <a:lvl2pPr lvl="1" indent="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lvl="2" indent="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lvl="3" indent="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lvl="4" indent="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lvl="5" indent="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lvl="6" indent="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lvl="7" indent="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lvl="8" indent="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a:endParaRPr/>
          </a:p>
        </p:txBody>
      </p:sp>
      <p:sp>
        <p:nvSpPr>
          <p:cNvPr id="29" name="Shape 29"/>
          <p:cNvSpPr txBox="1">
            <a:spLocks noGrp="1"/>
          </p:cNvSpPr>
          <p:nvPr>
            <p:ph type="body" idx="1"/>
          </p:nvPr>
        </p:nvSpPr>
        <p:spPr>
          <a:xfrm>
            <a:off x="786137" y="1200150"/>
            <a:ext cx="3675300" cy="3725700"/>
          </a:xfrm>
          <a:prstGeom prst="rect">
            <a:avLst/>
          </a:prstGeom>
          <a:noFill/>
          <a:ln>
            <a:noFill/>
          </a:ln>
        </p:spPr>
        <p:txBody>
          <a:bodyPr lIns="91425" tIns="91425" rIns="91425" bIns="91425" anchor="t" anchorCtr="0"/>
          <a:lstStyle>
            <a:lvl1pPr marL="0" marR="0" lvl="0"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1pPr>
            <a:lvl2pPr marL="457200" marR="0" lvl="1"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2pPr>
            <a:lvl3pPr marL="914400" marR="0" lvl="2"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9pPr>
          </a:lstStyle>
          <a:p>
            <a:endParaRPr/>
          </a:p>
        </p:txBody>
      </p:sp>
      <p:sp>
        <p:nvSpPr>
          <p:cNvPr id="30" name="Shape 30"/>
          <p:cNvSpPr txBox="1">
            <a:spLocks noGrp="1"/>
          </p:cNvSpPr>
          <p:nvPr>
            <p:ph type="body" idx="2"/>
          </p:nvPr>
        </p:nvSpPr>
        <p:spPr>
          <a:xfrm>
            <a:off x="4682657" y="1200150"/>
            <a:ext cx="3675300" cy="3725700"/>
          </a:xfrm>
          <a:prstGeom prst="rect">
            <a:avLst/>
          </a:prstGeom>
          <a:noFill/>
          <a:ln>
            <a:noFill/>
          </a:ln>
        </p:spPr>
        <p:txBody>
          <a:bodyPr lIns="91425" tIns="91425" rIns="91425" bIns="91425" anchor="t" anchorCtr="0"/>
          <a:lstStyle>
            <a:lvl1pPr marL="0" marR="0" lvl="0"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1pPr>
            <a:lvl2pPr marL="457200" marR="0" lvl="1"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2pPr>
            <a:lvl3pPr marL="914400" marR="0" lvl="2"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9pPr>
          </a:lstStyle>
          <a:p>
            <a:endParaRPr/>
          </a:p>
        </p:txBody>
      </p:sp>
      <p:sp>
        <p:nvSpPr>
          <p:cNvPr id="31" name="Shape 31"/>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bg>
      <p:bgPr>
        <a:blipFill rotWithShape="1">
          <a:blip r:embed="rId2">
            <a:alphaModFix/>
          </a:blip>
          <a:stretch>
            <a:fillRect/>
          </a:stretch>
        </a:blipFill>
        <a:effectLst/>
      </p:bgPr>
    </p:bg>
    <p:spTree>
      <p:nvGrpSpPr>
        <p:cNvPr id="1" name="Shape 32"/>
        <p:cNvGrpSpPr/>
        <p:nvPr/>
      </p:nvGrpSpPr>
      <p:grpSpPr>
        <a:xfrm>
          <a:off x="0" y="0"/>
          <a:ext cx="0" cy="0"/>
          <a:chOff x="0" y="0"/>
          <a:chExt cx="0" cy="0"/>
        </a:xfrm>
      </p:grpSpPr>
      <p:sp>
        <p:nvSpPr>
          <p:cNvPr id="33" name="Shape 33"/>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ubtitle">
    <p:bg>
      <p:bgPr>
        <a:blipFill rotWithShape="1">
          <a:blip r:embed="rId2">
            <a:alphaModFix/>
          </a:blip>
          <a:stretch>
            <a:fillRect/>
          </a:stretch>
        </a:blipFill>
        <a:effectLst/>
      </p:bgPr>
    </p:bg>
    <p:spTree>
      <p:nvGrpSpPr>
        <p:cNvPr id="1" name="Shape 34"/>
        <p:cNvGrpSpPr/>
        <p:nvPr/>
      </p:nvGrpSpPr>
      <p:grpSpPr>
        <a:xfrm>
          <a:off x="0" y="0"/>
          <a:ext cx="0" cy="0"/>
          <a:chOff x="0" y="0"/>
          <a:chExt cx="0" cy="0"/>
        </a:xfrm>
      </p:grpSpPr>
      <p:sp>
        <p:nvSpPr>
          <p:cNvPr id="35" name="Shape 35"/>
          <p:cNvSpPr txBox="1">
            <a:spLocks noGrp="1"/>
          </p:cNvSpPr>
          <p:nvPr>
            <p:ph type="ctrTitle"/>
          </p:nvPr>
        </p:nvSpPr>
        <p:spPr>
          <a:xfrm>
            <a:off x="1546025" y="1526193"/>
            <a:ext cx="5832600" cy="11598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4800" b="1" i="0" u="none" strike="noStrike" cap="none">
                <a:solidFill>
                  <a:srgbClr val="0091EA"/>
                </a:solidFill>
                <a:latin typeface="Roboto Slab"/>
                <a:ea typeface="Roboto Slab"/>
                <a:cs typeface="Roboto Slab"/>
                <a:sym typeface="Roboto Slab"/>
              </a:defRPr>
            </a:lvl1pPr>
            <a:lvl2pPr lvl="1"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2pPr>
            <a:lvl3pPr lvl="2"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3pPr>
            <a:lvl4pPr lvl="3"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4pPr>
            <a:lvl5pPr lvl="4"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5pPr>
            <a:lvl6pPr lvl="5"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6pPr>
            <a:lvl7pPr lvl="6"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7pPr>
            <a:lvl8pPr lvl="7"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8pPr>
            <a:lvl9pPr lvl="8"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9pPr>
          </a:lstStyle>
          <a:p>
            <a:endParaRPr/>
          </a:p>
        </p:txBody>
      </p:sp>
      <p:sp>
        <p:nvSpPr>
          <p:cNvPr id="36" name="Shape 36"/>
          <p:cNvSpPr txBox="1">
            <a:spLocks noGrp="1"/>
          </p:cNvSpPr>
          <p:nvPr>
            <p:ph type="subTitle" idx="1"/>
          </p:nvPr>
        </p:nvSpPr>
        <p:spPr>
          <a:xfrm>
            <a:off x="1546025" y="2782911"/>
            <a:ext cx="5832600" cy="7848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9pPr>
          </a:lstStyle>
          <a:p>
            <a:endParaRPr/>
          </a:p>
        </p:txBody>
      </p:sp>
      <p:sp>
        <p:nvSpPr>
          <p:cNvPr id="37" name="Shape 37"/>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Quote">
    <p:spTree>
      <p:nvGrpSpPr>
        <p:cNvPr id="1" name="Shape 38"/>
        <p:cNvGrpSpPr/>
        <p:nvPr/>
      </p:nvGrpSpPr>
      <p:grpSpPr>
        <a:xfrm>
          <a:off x="0" y="0"/>
          <a:ext cx="0" cy="0"/>
          <a:chOff x="0" y="0"/>
          <a:chExt cx="0" cy="0"/>
        </a:xfrm>
      </p:grpSpPr>
      <p:pic>
        <p:nvPicPr>
          <p:cNvPr id="39" name="Shape 39" descr="connections-05.png"/>
          <p:cNvPicPr preferRelativeResize="0"/>
          <p:nvPr/>
        </p:nvPicPr>
        <p:blipFill rotWithShape="1">
          <a:blip r:embed="rId2">
            <a:alphaModFix/>
          </a:blip>
          <a:srcRect/>
          <a:stretch/>
        </p:blipFill>
        <p:spPr>
          <a:xfrm rot="10800000" flipH="1">
            <a:off x="5944" y="0"/>
            <a:ext cx="9132000" cy="5143500"/>
          </a:xfrm>
          <a:prstGeom prst="rect">
            <a:avLst/>
          </a:prstGeom>
          <a:noFill/>
          <a:ln>
            <a:noFill/>
          </a:ln>
        </p:spPr>
      </p:pic>
      <p:sp>
        <p:nvSpPr>
          <p:cNvPr id="40" name="Shape 40"/>
          <p:cNvSpPr txBox="1">
            <a:spLocks noGrp="1"/>
          </p:cNvSpPr>
          <p:nvPr>
            <p:ph type="body" idx="1"/>
          </p:nvPr>
        </p:nvSpPr>
        <p:spPr>
          <a:xfrm>
            <a:off x="1215300" y="1876050"/>
            <a:ext cx="6713400" cy="819900"/>
          </a:xfrm>
          <a:prstGeom prst="rect">
            <a:avLst/>
          </a:prstGeom>
          <a:noFill/>
          <a:ln>
            <a:noFill/>
          </a:ln>
        </p:spPr>
        <p:txBody>
          <a:bodyPr lIns="91425" tIns="91425" rIns="91425" bIns="91425" anchor="t" anchorCtr="0"/>
          <a:lstStyle>
            <a:lvl1pPr marL="0" marR="0" lvl="0" indent="228600" algn="ctr" rtl="0">
              <a:lnSpc>
                <a:spcPct val="100000"/>
              </a:lnSpc>
              <a:spcBef>
                <a:spcPts val="0"/>
              </a:spcBef>
              <a:spcAft>
                <a:spcPts val="0"/>
              </a:spcAft>
              <a:buClr>
                <a:srgbClr val="263238"/>
              </a:buClr>
              <a:buSzPct val="100000"/>
              <a:buFont typeface="Source Sans Pro"/>
              <a:buChar char="◎"/>
              <a:defRPr sz="3600" b="0" i="1" u="none" strike="noStrike" cap="none">
                <a:solidFill>
                  <a:srgbClr val="263238"/>
                </a:solidFill>
                <a:latin typeface="Source Sans Pro"/>
                <a:ea typeface="Source Sans Pro"/>
                <a:cs typeface="Source Sans Pro"/>
                <a:sym typeface="Source Sans Pro"/>
              </a:defRPr>
            </a:lvl1pPr>
            <a:lvl2pPr marL="457200" marR="0" lvl="1" indent="228600" algn="ctr" rtl="0">
              <a:lnSpc>
                <a:spcPct val="100000"/>
              </a:lnSpc>
              <a:spcBef>
                <a:spcPts val="0"/>
              </a:spcBef>
              <a:spcAft>
                <a:spcPts val="0"/>
              </a:spcAft>
              <a:buClr>
                <a:srgbClr val="263238"/>
              </a:buClr>
              <a:buSzPct val="100000"/>
              <a:buFont typeface="Source Sans Pro"/>
              <a:buChar char="○"/>
              <a:defRPr sz="3600" b="0" i="1" u="none" strike="noStrike" cap="none">
                <a:solidFill>
                  <a:srgbClr val="263238"/>
                </a:solidFill>
                <a:latin typeface="Source Sans Pro"/>
                <a:ea typeface="Source Sans Pro"/>
                <a:cs typeface="Source Sans Pro"/>
                <a:sym typeface="Source Sans Pro"/>
              </a:defRPr>
            </a:lvl2pPr>
            <a:lvl3pPr marL="914400" marR="0" lvl="2" indent="228600" algn="ctr" rtl="0">
              <a:lnSpc>
                <a:spcPct val="100000"/>
              </a:lnSpc>
              <a:spcBef>
                <a:spcPts val="0"/>
              </a:spcBef>
              <a:spcAft>
                <a:spcPts val="0"/>
              </a:spcAft>
              <a:buClr>
                <a:srgbClr val="263238"/>
              </a:buClr>
              <a:buSzPct val="100000"/>
              <a:buFont typeface="Source Sans Pro"/>
              <a:buChar char="◉"/>
              <a:defRPr sz="3600" b="0" i="1" u="none" strike="noStrike" cap="none">
                <a:solidFill>
                  <a:srgbClr val="263238"/>
                </a:solidFill>
                <a:latin typeface="Source Sans Pro"/>
                <a:ea typeface="Source Sans Pro"/>
                <a:cs typeface="Source Sans Pro"/>
                <a:sym typeface="Source Sans Pro"/>
              </a:defRPr>
            </a:lvl3pPr>
            <a:lvl4pPr marL="1371600" marR="0" lvl="3"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4pPr>
            <a:lvl5pPr marL="1828800" marR="0" lvl="4"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5pPr>
            <a:lvl6pPr marL="2286000" marR="0" lvl="5"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6pPr>
            <a:lvl7pPr marL="2743200" marR="0" lvl="6"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7pPr>
            <a:lvl8pPr marL="3200400" marR="0" lvl="7"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8pPr>
            <a:lvl9pPr marL="3657600" marR="0" lvl="8"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9pPr>
          </a:lstStyle>
          <a:p>
            <a:endParaRPr/>
          </a:p>
        </p:txBody>
      </p:sp>
      <p:grpSp>
        <p:nvGrpSpPr>
          <p:cNvPr id="41" name="Shape 41"/>
          <p:cNvGrpSpPr/>
          <p:nvPr/>
        </p:nvGrpSpPr>
        <p:grpSpPr>
          <a:xfrm>
            <a:off x="3593400" y="805712"/>
            <a:ext cx="1957200" cy="819900"/>
            <a:chOff x="3593400" y="1760083"/>
            <a:chExt cx="1957200" cy="1093200"/>
          </a:xfrm>
        </p:grpSpPr>
        <p:sp>
          <p:nvSpPr>
            <p:cNvPr id="42" name="Shape 42"/>
            <p:cNvSpPr txBox="1"/>
            <p:nvPr/>
          </p:nvSpPr>
          <p:spPr>
            <a:xfrm>
              <a:off x="3593400" y="1872096"/>
              <a:ext cx="1957200" cy="8715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91EA"/>
                </a:buClr>
                <a:buSzPct val="25000"/>
                <a:buFont typeface="Source Sans Pro"/>
                <a:buNone/>
              </a:pPr>
              <a:r>
                <a:rPr lang="zh-TW" sz="6000" b="1" i="0" u="none" strike="noStrike" cap="none">
                  <a:solidFill>
                    <a:srgbClr val="0091EA"/>
                  </a:solidFill>
                  <a:latin typeface="Source Sans Pro"/>
                  <a:ea typeface="Source Sans Pro"/>
                  <a:cs typeface="Source Sans Pro"/>
                  <a:sym typeface="Source Sans Pro"/>
                </a:rPr>
                <a:t>“</a:t>
              </a:r>
            </a:p>
          </p:txBody>
        </p:sp>
        <p:sp>
          <p:nvSpPr>
            <p:cNvPr id="43" name="Shape 43"/>
            <p:cNvSpPr/>
            <p:nvPr/>
          </p:nvSpPr>
          <p:spPr>
            <a:xfrm>
              <a:off x="4025400" y="1760083"/>
              <a:ext cx="1093200" cy="1093200"/>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4" name="Shape 44"/>
            <p:cNvSpPr/>
            <p:nvPr/>
          </p:nvSpPr>
          <p:spPr>
            <a:xfrm>
              <a:off x="4190700" y="1925383"/>
              <a:ext cx="762600" cy="7626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cxnSp>
        <p:nvCxnSpPr>
          <p:cNvPr id="45" name="Shape 45"/>
          <p:cNvCxnSpPr>
            <a:endCxn id="43" idx="1"/>
          </p:cNvCxnSpPr>
          <p:nvPr/>
        </p:nvCxnSpPr>
        <p:spPr>
          <a:xfrm>
            <a:off x="3742095" y="653984"/>
            <a:ext cx="443400" cy="271799"/>
          </a:xfrm>
          <a:prstGeom prst="straightConnector1">
            <a:avLst/>
          </a:prstGeom>
          <a:noFill/>
          <a:ln w="9525" cap="flat" cmpd="sng">
            <a:solidFill>
              <a:srgbClr val="CFD8DC"/>
            </a:solidFill>
            <a:prstDash val="solid"/>
            <a:round/>
            <a:headEnd type="none" w="med" len="med"/>
            <a:tailEnd type="none" w="med" len="med"/>
          </a:ln>
        </p:spPr>
      </p:cxnSp>
      <p:cxnSp>
        <p:nvCxnSpPr>
          <p:cNvPr id="46" name="Shape 46"/>
          <p:cNvCxnSpPr/>
          <p:nvPr/>
        </p:nvCxnSpPr>
        <p:spPr>
          <a:xfrm rot="10800000">
            <a:off x="4114798" y="202112"/>
            <a:ext cx="457200" cy="603600"/>
          </a:xfrm>
          <a:prstGeom prst="straightConnector1">
            <a:avLst/>
          </a:prstGeom>
          <a:noFill/>
          <a:ln w="9525" cap="flat" cmpd="sng">
            <a:solidFill>
              <a:srgbClr val="CFD8DC"/>
            </a:solidFill>
            <a:prstDash val="solid"/>
            <a:round/>
            <a:headEnd type="none" w="med" len="med"/>
            <a:tailEnd type="none" w="med" len="med"/>
          </a:ln>
        </p:spPr>
      </p:cxnSp>
      <p:cxnSp>
        <p:nvCxnSpPr>
          <p:cNvPr id="47" name="Shape 47"/>
          <p:cNvCxnSpPr/>
          <p:nvPr/>
        </p:nvCxnSpPr>
        <p:spPr>
          <a:xfrm rot="10800000" flipH="1">
            <a:off x="4749075" y="564918"/>
            <a:ext cx="95100" cy="261600"/>
          </a:xfrm>
          <a:prstGeom prst="straightConnector1">
            <a:avLst/>
          </a:prstGeom>
          <a:noFill/>
          <a:ln w="9525" cap="flat" cmpd="sng">
            <a:solidFill>
              <a:srgbClr val="CFD8DC"/>
            </a:solidFill>
            <a:prstDash val="solid"/>
            <a:round/>
            <a:headEnd type="none" w="med" len="med"/>
            <a:tailEnd type="none" w="med" len="med"/>
          </a:ln>
        </p:spPr>
      </p:cxnSp>
      <p:sp>
        <p:nvSpPr>
          <p:cNvPr id="48" name="Shape 4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786150" y="308119"/>
            <a:ext cx="7571700" cy="7026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2000" b="0" i="0" u="none" strike="noStrike" cap="none">
                <a:solidFill>
                  <a:srgbClr val="0091EA"/>
                </a:solidFill>
                <a:latin typeface="Roboto Slab"/>
                <a:ea typeface="Roboto Slab"/>
                <a:cs typeface="Roboto Slab"/>
                <a:sym typeface="Roboto Slab"/>
              </a:defRPr>
            </a:lvl1pPr>
            <a:lvl2pPr lvl="1" indent="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lvl="2" indent="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lvl="3" indent="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lvl="4" indent="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lvl="5" indent="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lvl="6" indent="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lvl="7" indent="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lvl="8" indent="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a:endParaRPr/>
          </a:p>
        </p:txBody>
      </p:sp>
      <p:sp>
        <p:nvSpPr>
          <p:cNvPr id="51" name="Shape 51"/>
          <p:cNvSpPr txBox="1">
            <a:spLocks noGrp="1"/>
          </p:cNvSpPr>
          <p:nvPr>
            <p:ph type="body" idx="1"/>
          </p:nvPr>
        </p:nvSpPr>
        <p:spPr>
          <a:xfrm>
            <a:off x="786150" y="1261699"/>
            <a:ext cx="7571700" cy="3573600"/>
          </a:xfrm>
          <a:prstGeom prst="rect">
            <a:avLst/>
          </a:prstGeom>
          <a:noFill/>
          <a:ln>
            <a:noFill/>
          </a:ln>
        </p:spPr>
        <p:txBody>
          <a:bodyPr lIns="91425" tIns="91425" rIns="91425" bIns="91425" anchor="t" anchorCtr="0"/>
          <a:lstStyle>
            <a:lvl1pPr marL="0" marR="0" lvl="0" indent="190500" algn="l" rtl="0">
              <a:lnSpc>
                <a:spcPct val="100000"/>
              </a:lnSpc>
              <a:spcBef>
                <a:spcPts val="0"/>
              </a:spcBef>
              <a:spcAft>
                <a:spcPts val="0"/>
              </a:spcAft>
              <a:buClr>
                <a:srgbClr val="CFD8DC"/>
              </a:buClr>
              <a:buSzPct val="100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L="457200" marR="0" lvl="1" indent="152400" algn="l" rtl="0">
              <a:lnSpc>
                <a:spcPct val="100000"/>
              </a:lnSpc>
              <a:spcBef>
                <a:spcPts val="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914400" marR="0" lvl="2" indent="152400" algn="l" rtl="0">
              <a:lnSpc>
                <a:spcPct val="100000"/>
              </a:lnSpc>
              <a:spcBef>
                <a:spcPts val="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9pPr>
          </a:lstStyle>
          <a:p>
            <a:endParaRPr/>
          </a:p>
        </p:txBody>
      </p:sp>
      <p:sp>
        <p:nvSpPr>
          <p:cNvPr id="52" name="Shape 52"/>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786150" y="308119"/>
            <a:ext cx="7571700" cy="7026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2000" b="0" i="0" u="none" strike="noStrike" cap="none">
                <a:solidFill>
                  <a:srgbClr val="0091EA"/>
                </a:solidFill>
                <a:latin typeface="Roboto Slab"/>
                <a:ea typeface="Roboto Slab"/>
                <a:cs typeface="Roboto Slab"/>
                <a:sym typeface="Roboto Slab"/>
              </a:defRPr>
            </a:lvl1pPr>
            <a:lvl2pPr lvl="1"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lvl="2"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lvl="3"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lvl="4"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lvl="5"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lvl="6"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lvl="7"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lvl="8"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a:endParaRPr/>
          </a:p>
        </p:txBody>
      </p:sp>
      <p:sp>
        <p:nvSpPr>
          <p:cNvPr id="55" name="Shape 55"/>
          <p:cNvSpPr txBox="1">
            <a:spLocks noGrp="1"/>
          </p:cNvSpPr>
          <p:nvPr>
            <p:ph type="body" idx="1"/>
          </p:nvPr>
        </p:nvSpPr>
        <p:spPr>
          <a:xfrm>
            <a:off x="786150" y="1200150"/>
            <a:ext cx="2419800" cy="3725700"/>
          </a:xfrm>
          <a:prstGeom prst="rect">
            <a:avLst/>
          </a:prstGeom>
          <a:noFill/>
          <a:ln>
            <a:noFill/>
          </a:ln>
        </p:spPr>
        <p:txBody>
          <a:bodyPr lIns="91425" tIns="91425" rIns="91425" bIns="91425" anchor="t" anchorCtr="0"/>
          <a:lstStyle>
            <a:lvl1pPr marL="0" marR="0" lvl="0"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1pPr>
            <a:lvl2pPr marL="457200" marR="0" lvl="1"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2pPr>
            <a:lvl3pPr marL="914400" marR="0" lvl="2"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9pPr>
          </a:lstStyle>
          <a:p>
            <a:endParaRPr/>
          </a:p>
        </p:txBody>
      </p:sp>
      <p:sp>
        <p:nvSpPr>
          <p:cNvPr id="56" name="Shape 56"/>
          <p:cNvSpPr txBox="1">
            <a:spLocks noGrp="1"/>
          </p:cNvSpPr>
          <p:nvPr>
            <p:ph type="body" idx="2"/>
          </p:nvPr>
        </p:nvSpPr>
        <p:spPr>
          <a:xfrm>
            <a:off x="3329991" y="1200150"/>
            <a:ext cx="2419800" cy="3725700"/>
          </a:xfrm>
          <a:prstGeom prst="rect">
            <a:avLst/>
          </a:prstGeom>
          <a:noFill/>
          <a:ln>
            <a:noFill/>
          </a:ln>
        </p:spPr>
        <p:txBody>
          <a:bodyPr lIns="91425" tIns="91425" rIns="91425" bIns="91425" anchor="t" anchorCtr="0"/>
          <a:lstStyle>
            <a:lvl1pPr marL="0" marR="0" lvl="0"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1pPr>
            <a:lvl2pPr marL="457200" marR="0" lvl="1"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2pPr>
            <a:lvl3pPr marL="914400" marR="0" lvl="2"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9pPr>
          </a:lstStyle>
          <a:p>
            <a:endParaRPr/>
          </a:p>
        </p:txBody>
      </p:sp>
      <p:sp>
        <p:nvSpPr>
          <p:cNvPr id="57" name="Shape 57"/>
          <p:cNvSpPr txBox="1">
            <a:spLocks noGrp="1"/>
          </p:cNvSpPr>
          <p:nvPr>
            <p:ph type="body" idx="3"/>
          </p:nvPr>
        </p:nvSpPr>
        <p:spPr>
          <a:xfrm>
            <a:off x="5873832" y="1200150"/>
            <a:ext cx="2419800" cy="3725700"/>
          </a:xfrm>
          <a:prstGeom prst="rect">
            <a:avLst/>
          </a:prstGeom>
          <a:noFill/>
          <a:ln>
            <a:noFill/>
          </a:ln>
        </p:spPr>
        <p:txBody>
          <a:bodyPr lIns="91425" tIns="91425" rIns="91425" bIns="91425" anchor="t" anchorCtr="0"/>
          <a:lstStyle>
            <a:lvl1pPr marL="0" marR="0" lvl="0"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1pPr>
            <a:lvl2pPr marL="457200" marR="0" lvl="1"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2pPr>
            <a:lvl3pPr marL="914400" marR="0" lvl="2"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9pPr>
          </a:lstStyle>
          <a:p>
            <a:endParaRPr/>
          </a:p>
        </p:txBody>
      </p:sp>
      <p:sp>
        <p:nvSpPr>
          <p:cNvPr id="58" name="Shape 5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bg>
      <p:bgPr>
        <a:blipFill rotWithShape="1">
          <a:blip r:embed="rId2">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786150" y="308119"/>
            <a:ext cx="7571700" cy="7026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2000" b="0" i="0" u="none" strike="noStrike" cap="none">
                <a:solidFill>
                  <a:srgbClr val="0091EA"/>
                </a:solidFill>
                <a:latin typeface="Roboto Slab"/>
                <a:ea typeface="Roboto Slab"/>
                <a:cs typeface="Roboto Slab"/>
                <a:sym typeface="Roboto Slab"/>
              </a:defRPr>
            </a:lvl1pPr>
            <a:lvl2pPr lvl="1" indent="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lvl="2" indent="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lvl="3" indent="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lvl="4" indent="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lvl="5" indent="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lvl="6" indent="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lvl="7" indent="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lvl="8" indent="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a:endParaRPr/>
          </a:p>
        </p:txBody>
      </p:sp>
      <p:sp>
        <p:nvSpPr>
          <p:cNvPr id="61" name="Shape 61"/>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complete pattern">
    <p:bg>
      <p:bgPr>
        <a:blipFill rotWithShape="1">
          <a:blip r:embed="rId2">
            <a:alphaModFix/>
          </a:blip>
          <a:stretch>
            <a:fillRect/>
          </a:stretch>
        </a:blipFill>
        <a:effectLst/>
      </p:bgPr>
    </p:bg>
    <p:spTree>
      <p:nvGrpSpPr>
        <p:cNvPr id="1" name="Shape 62"/>
        <p:cNvGrpSpPr/>
        <p:nvPr/>
      </p:nvGrpSpPr>
      <p:grpSpPr>
        <a:xfrm>
          <a:off x="0" y="0"/>
          <a:ext cx="0" cy="0"/>
          <a:chOff x="0" y="0"/>
          <a:chExt cx="0" cy="0"/>
        </a:xfrm>
      </p:grpSpPr>
      <p:sp>
        <p:nvSpPr>
          <p:cNvPr id="63" name="Shape 63"/>
          <p:cNvSpPr/>
          <p:nvPr/>
        </p:nvSpPr>
        <p:spPr>
          <a:xfrm>
            <a:off x="-26550" y="-14850"/>
            <a:ext cx="9197100" cy="5173200"/>
          </a:xfrm>
          <a:prstGeom prst="rect">
            <a:avLst/>
          </a:prstGeom>
          <a:solidFill>
            <a:srgbClr val="CFD8DC">
              <a:alpha val="49019"/>
            </a:srgb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4" name="Shape 64"/>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308119"/>
            <a:ext cx="7571700" cy="7026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2000" b="0" i="0" u="none" strike="noStrike" cap="none">
                <a:solidFill>
                  <a:srgbClr val="0091EA"/>
                </a:solidFill>
                <a:latin typeface="Roboto Slab"/>
                <a:ea typeface="Roboto Slab"/>
                <a:cs typeface="Roboto Slab"/>
                <a:sym typeface="Roboto Slab"/>
              </a:defRPr>
            </a:lvl1pPr>
            <a:lvl2pPr lvl="1" indent="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lvl="2" indent="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lvl="3" indent="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lvl="4" indent="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lvl="5" indent="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lvl="6" indent="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lvl="7" indent="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lvl="8" indent="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261699"/>
            <a:ext cx="7571700" cy="3573600"/>
          </a:xfrm>
          <a:prstGeom prst="rect">
            <a:avLst/>
          </a:prstGeom>
          <a:noFill/>
          <a:ln>
            <a:noFill/>
          </a:ln>
        </p:spPr>
        <p:txBody>
          <a:bodyPr lIns="91425" tIns="91425" rIns="91425" bIns="91425" anchor="t" anchorCtr="0"/>
          <a:lstStyle>
            <a:lvl1pPr marL="0" marR="0" lvl="0" indent="190500" algn="l" rtl="0">
              <a:lnSpc>
                <a:spcPct val="100000"/>
              </a:lnSpc>
              <a:spcBef>
                <a:spcPts val="600"/>
              </a:spcBef>
              <a:spcAft>
                <a:spcPts val="0"/>
              </a:spcAft>
              <a:buClr>
                <a:srgbClr val="CFD8DC"/>
              </a:buClr>
              <a:buSzPct val="100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L="457200" marR="0" lvl="1" indent="152400" algn="l" rtl="0">
              <a:lnSpc>
                <a:spcPct val="100000"/>
              </a:lnSpc>
              <a:spcBef>
                <a:spcPts val="48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914400" marR="0" lvl="2" indent="152400" algn="l" rtl="0">
              <a:lnSpc>
                <a:spcPct val="100000"/>
              </a:lnSpc>
              <a:spcBef>
                <a:spcPts val="48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8556783" y="474985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zh-TW" sz="1300">
                <a:solidFill>
                  <a:srgbClr val="263238"/>
                </a:solidFill>
                <a:latin typeface="Source Sans Pro"/>
                <a:ea typeface="Source Sans Pro"/>
                <a:cs typeface="Source Sans Pro"/>
                <a:sym typeface="Source Sans Pro"/>
              </a:rPr>
              <a:t>‹#›</a:t>
            </a:fld>
            <a:endParaRPr lang="zh-TW" sz="1300">
              <a:solidFill>
                <a:srgbClr val="263238"/>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istherebike.ddns.n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74600" y="107600"/>
            <a:ext cx="8520600" cy="640500"/>
          </a:xfrm>
          <a:prstGeom prst="rect">
            <a:avLst/>
          </a:prstGeom>
        </p:spPr>
        <p:txBody>
          <a:bodyPr lIns="91425" tIns="91425" rIns="91425" bIns="91425" anchor="b" anchorCtr="0">
            <a:noAutofit/>
          </a:bodyPr>
          <a:lstStyle/>
          <a:p>
            <a:pPr lvl="0" algn="l" rtl="0">
              <a:spcBef>
                <a:spcPts val="0"/>
              </a:spcBef>
              <a:buNone/>
            </a:pPr>
            <a:r>
              <a:rPr lang="zh-TW" sz="3000">
                <a:solidFill>
                  <a:srgbClr val="434343"/>
                </a:solidFill>
              </a:rPr>
              <a:t>2017Open Data創新應用競賽</a:t>
            </a:r>
          </a:p>
        </p:txBody>
      </p:sp>
      <p:sp>
        <p:nvSpPr>
          <p:cNvPr id="77" name="Shape 77"/>
          <p:cNvSpPr txBox="1">
            <a:spLocks noGrp="1"/>
          </p:cNvSpPr>
          <p:nvPr>
            <p:ph type="subTitle" idx="1"/>
          </p:nvPr>
        </p:nvSpPr>
        <p:spPr>
          <a:xfrm>
            <a:off x="226207" y="4266916"/>
            <a:ext cx="8520600" cy="792600"/>
          </a:xfrm>
          <a:prstGeom prst="rect">
            <a:avLst/>
          </a:prstGeom>
        </p:spPr>
        <p:txBody>
          <a:bodyPr lIns="91425" tIns="91425" rIns="91425" bIns="91425" anchor="t" anchorCtr="0">
            <a:noAutofit/>
          </a:bodyPr>
          <a:lstStyle/>
          <a:p>
            <a:pPr lvl="0" rtl="0">
              <a:spcBef>
                <a:spcPts val="0"/>
              </a:spcBef>
              <a:buNone/>
            </a:pPr>
            <a:r>
              <a:rPr lang="zh-TW" sz="2400" dirty="0">
                <a:solidFill>
                  <a:srgbClr val="434343"/>
                </a:solidFill>
              </a:rPr>
              <a:t>團隊：馬佳誠.黃德育.劉昌衡.茅向安</a:t>
            </a:r>
          </a:p>
        </p:txBody>
      </p:sp>
      <p:sp>
        <p:nvSpPr>
          <p:cNvPr id="78" name="Shape 7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ltLang="zh-TW" sz="2400"/>
              <a:t>1</a:t>
            </a:fld>
            <a:endParaRPr lang="zh-TW" sz="2400"/>
          </a:p>
        </p:txBody>
      </p:sp>
      <p:sp>
        <p:nvSpPr>
          <p:cNvPr id="79" name="Shape 79"/>
          <p:cNvSpPr txBox="1"/>
          <p:nvPr/>
        </p:nvSpPr>
        <p:spPr>
          <a:xfrm>
            <a:off x="1323550" y="1697175"/>
            <a:ext cx="6337800" cy="1366500"/>
          </a:xfrm>
          <a:prstGeom prst="rect">
            <a:avLst/>
          </a:prstGeom>
          <a:noFill/>
          <a:ln>
            <a:noFill/>
          </a:ln>
        </p:spPr>
        <p:txBody>
          <a:bodyPr lIns="91425" tIns="91425" rIns="91425" bIns="91425" anchor="t" anchorCtr="0">
            <a:noAutofit/>
          </a:bodyPr>
          <a:lstStyle/>
          <a:p>
            <a:pPr lvl="0" algn="ctr">
              <a:spcBef>
                <a:spcPts val="0"/>
              </a:spcBef>
              <a:buNone/>
            </a:pPr>
            <a:r>
              <a:rPr lang="zh-TW" sz="5200" dirty="0">
                <a:solidFill>
                  <a:srgbClr val="0091EA"/>
                </a:solidFill>
              </a:rPr>
              <a:t>智慧生活應用</a:t>
            </a:r>
            <a:r>
              <a:rPr lang="zh-TW" sz="5200" b="1" dirty="0">
                <a:solidFill>
                  <a:srgbClr val="0091EA"/>
                </a:solidFill>
              </a:rPr>
              <a:t>DAYLYLIFE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資料處理與建模</a:t>
            </a:r>
            <a:endParaRPr kumimoji="1" lang="zh-TW" altLang="en-US" dirty="0"/>
          </a:p>
        </p:txBody>
      </p:sp>
      <p:sp>
        <p:nvSpPr>
          <p:cNvPr id="3" name="文字版面配置區 2"/>
          <p:cNvSpPr>
            <a:spLocks noGrp="1"/>
          </p:cNvSpPr>
          <p:nvPr>
            <p:ph type="body" idx="1"/>
          </p:nvPr>
        </p:nvSpPr>
        <p:spPr/>
        <p:txBody>
          <a:bodyPr/>
          <a:lstStyle/>
          <a:p>
            <a:r>
              <a:rPr lang="zh-TW" altLang="zh-TW" sz="2400" dirty="0"/>
              <a:t>這次的研究我使用</a:t>
            </a:r>
            <a:r>
              <a:rPr lang="en-US" altLang="zh-TW" sz="2400" dirty="0" err="1"/>
              <a:t>MXNet</a:t>
            </a:r>
            <a:r>
              <a:rPr lang="zh-TW" altLang="zh-TW" sz="2400" dirty="0"/>
              <a:t>深度網路學習框架來訓練並且建模。在將資料傳進去神經網路訓練之前，我有使用</a:t>
            </a:r>
            <a:r>
              <a:rPr lang="en-US" altLang="zh-TW" sz="2400" dirty="0"/>
              <a:t>Python</a:t>
            </a:r>
            <a:r>
              <a:rPr lang="zh-TW" altLang="zh-TW" sz="2400" dirty="0"/>
              <a:t>寫的前處理隊資料做正規化、隨機化、以及剃除無用的資訊等。</a:t>
            </a:r>
          </a:p>
          <a:p>
            <a:pPr indent="0">
              <a:buNone/>
            </a:pPr>
            <a:endParaRPr kumimoji="1" lang="zh-TW" altLang="en-US" dirty="0"/>
          </a:p>
        </p:txBody>
      </p:sp>
      <p:sp>
        <p:nvSpPr>
          <p:cNvPr id="4" name="投影片編號版面配置區 3"/>
          <p:cNvSpPr>
            <a:spLocks noGrp="1"/>
          </p:cNvSpPr>
          <p:nvPr>
            <p:ph type="sldNum" idx="12"/>
          </p:nvPr>
        </p:nvSpPr>
        <p:spPr/>
        <p:txBody>
          <a:bodyPr/>
          <a:lstStyle/>
          <a:p>
            <a:pPr lvl="0">
              <a:spcBef>
                <a:spcPts val="0"/>
              </a:spcBef>
              <a:buNone/>
            </a:pPr>
            <a:fld id="{00000000-1234-1234-1234-123412341234}" type="slidenum">
              <a:rPr lang="en-US" altLang="zh-TW" sz="2400" smtClean="0"/>
              <a:t>10</a:t>
            </a:fld>
            <a:endParaRPr lang="zh-TW" sz="2400" dirty="0"/>
          </a:p>
        </p:txBody>
      </p:sp>
    </p:spTree>
    <p:extLst>
      <p:ext uri="{BB962C8B-B14F-4D97-AF65-F5344CB8AC3E}">
        <p14:creationId xmlns:p14="http://schemas.microsoft.com/office/powerpoint/2010/main" val="6797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4" name="投影片編號版面配置區 3"/>
          <p:cNvSpPr>
            <a:spLocks noGrp="1"/>
          </p:cNvSpPr>
          <p:nvPr>
            <p:ph type="sldNum" idx="12"/>
          </p:nvPr>
        </p:nvSpPr>
        <p:spPr/>
        <p:txBody>
          <a:bodyPr/>
          <a:lstStyle/>
          <a:p>
            <a:pPr lvl="0">
              <a:spcBef>
                <a:spcPts val="0"/>
              </a:spcBef>
              <a:buNone/>
            </a:pPr>
            <a:fld id="{00000000-1234-1234-1234-123412341234}" type="slidenum">
              <a:rPr lang="en-US" altLang="zh-TW" sz="2400" smtClean="0"/>
              <a:t>11</a:t>
            </a:fld>
            <a:endParaRPr lang="zh-TW" sz="2400" dirty="0"/>
          </a:p>
        </p:txBody>
      </p:sp>
      <p:pic>
        <p:nvPicPr>
          <p:cNvPr id="5" name="圖片 4"/>
          <p:cNvPicPr/>
          <p:nvPr/>
        </p:nvPicPr>
        <p:blipFill>
          <a:blip r:embed="rId2"/>
          <a:stretch>
            <a:fillRect/>
          </a:stretch>
        </p:blipFill>
        <p:spPr>
          <a:xfrm>
            <a:off x="3123034" y="384118"/>
            <a:ext cx="5433749" cy="4265930"/>
          </a:xfrm>
          <a:prstGeom prst="rect">
            <a:avLst/>
          </a:prstGeom>
        </p:spPr>
      </p:pic>
      <p:pic>
        <p:nvPicPr>
          <p:cNvPr id="6" name="圖片 5" descr="Screenshot from 2017-01-09 16_10_00"/>
          <p:cNvPicPr/>
          <p:nvPr/>
        </p:nvPicPr>
        <p:blipFill>
          <a:blip r:embed="rId3">
            <a:extLst>
              <a:ext uri="{28A0092B-C50C-407E-A947-70E740481C1C}">
                <a14:useLocalDpi xmlns:a14="http://schemas.microsoft.com/office/drawing/2010/main" val="0"/>
              </a:ext>
            </a:extLst>
          </a:blip>
          <a:srcRect/>
          <a:stretch>
            <a:fillRect/>
          </a:stretch>
        </p:blipFill>
        <p:spPr bwMode="auto">
          <a:xfrm>
            <a:off x="44554" y="308119"/>
            <a:ext cx="3078480" cy="2644140"/>
          </a:xfrm>
          <a:prstGeom prst="rect">
            <a:avLst/>
          </a:prstGeom>
          <a:noFill/>
          <a:ln>
            <a:noFill/>
          </a:ln>
        </p:spPr>
      </p:pic>
      <p:sp>
        <p:nvSpPr>
          <p:cNvPr id="3" name="文字方塊 2"/>
          <p:cNvSpPr txBox="1"/>
          <p:nvPr/>
        </p:nvSpPr>
        <p:spPr>
          <a:xfrm>
            <a:off x="227392" y="3271520"/>
            <a:ext cx="3454400" cy="1200329"/>
          </a:xfrm>
          <a:prstGeom prst="rect">
            <a:avLst/>
          </a:prstGeom>
          <a:noFill/>
        </p:spPr>
        <p:txBody>
          <a:bodyPr wrap="square" rtlCol="0">
            <a:spAutoFit/>
          </a:bodyPr>
          <a:lstStyle/>
          <a:p>
            <a:r>
              <a:rPr lang="zh-TW" altLang="en-US" sz="1800" dirty="0" smtClean="0"/>
              <a:t>上</a:t>
            </a:r>
            <a:r>
              <a:rPr lang="zh-TW" altLang="zh-TW" sz="1800" dirty="0" smtClean="0"/>
              <a:t>列為預測值</a:t>
            </a:r>
            <a:r>
              <a:rPr lang="en-US" altLang="zh-TW" sz="1800" dirty="0"/>
              <a:t>.</a:t>
            </a:r>
            <a:r>
              <a:rPr lang="zh-TW" altLang="zh-TW" sz="1800" dirty="0" smtClean="0"/>
              <a:t>右側</a:t>
            </a:r>
            <a:r>
              <a:rPr lang="zh-TW" altLang="zh-TW" sz="1800" dirty="0"/>
              <a:t>為實際值，可以看出預測效果還是有進步的空間，個人猜想有可能是前處理或是</a:t>
            </a:r>
            <a:r>
              <a:rPr lang="en-US" altLang="zh-TW" sz="1800" dirty="0" err="1"/>
              <a:t>overfitting</a:t>
            </a:r>
            <a:r>
              <a:rPr lang="zh-TW" altLang="zh-TW" sz="1800" dirty="0"/>
              <a:t>的問題</a:t>
            </a:r>
            <a:r>
              <a:rPr lang="zh-TW" altLang="zh-TW" sz="1800" dirty="0"/>
              <a:t> </a:t>
            </a:r>
            <a:endParaRPr kumimoji="1" lang="zh-TW" altLang="en-US" sz="1800" dirty="0"/>
          </a:p>
        </p:txBody>
      </p:sp>
    </p:spTree>
    <p:extLst>
      <p:ext uri="{BB962C8B-B14F-4D97-AF65-F5344CB8AC3E}">
        <p14:creationId xmlns:p14="http://schemas.microsoft.com/office/powerpoint/2010/main" val="145186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網站</a:t>
            </a:r>
            <a:endParaRPr lang="zh-TW" altLang="en-US" dirty="0"/>
          </a:p>
        </p:txBody>
      </p:sp>
      <p:sp>
        <p:nvSpPr>
          <p:cNvPr id="3" name="文字版面配置區 2"/>
          <p:cNvSpPr>
            <a:spLocks noGrp="1"/>
          </p:cNvSpPr>
          <p:nvPr>
            <p:ph type="body" idx="1"/>
          </p:nvPr>
        </p:nvSpPr>
        <p:spPr/>
        <p:txBody>
          <a:bodyPr/>
          <a:lstStyle/>
          <a:p>
            <a:r>
              <a:rPr lang="zh-TW" altLang="zh-TW" sz="2400" dirty="0"/>
              <a:t>本次使用的伺服器、資料庫等都是架設在自己的主機上。主機是運行</a:t>
            </a:r>
            <a:r>
              <a:rPr lang="en-US" altLang="zh-TW" sz="2400" dirty="0"/>
              <a:t>Ubuntu</a:t>
            </a:r>
            <a:r>
              <a:rPr lang="zh-TW" altLang="zh-TW" sz="2400" dirty="0"/>
              <a:t>，使用</a:t>
            </a:r>
            <a:r>
              <a:rPr lang="en-US" altLang="zh-TW" sz="2400" dirty="0" err="1"/>
              <a:t>Nginx</a:t>
            </a:r>
            <a:r>
              <a:rPr lang="zh-TW" altLang="zh-TW" sz="2400" dirty="0"/>
              <a:t>以及</a:t>
            </a:r>
            <a:r>
              <a:rPr lang="en-US" altLang="zh-TW" sz="2400" dirty="0"/>
              <a:t>Apache</a:t>
            </a:r>
            <a:r>
              <a:rPr lang="zh-TW" altLang="zh-TW" sz="2400" dirty="0"/>
              <a:t>作為</a:t>
            </a:r>
            <a:r>
              <a:rPr lang="en-US" altLang="zh-TW" sz="2400" dirty="0"/>
              <a:t>reverse proxy</a:t>
            </a:r>
            <a:r>
              <a:rPr lang="zh-TW" altLang="zh-TW" sz="2400" dirty="0"/>
              <a:t>使用。</a:t>
            </a:r>
            <a:r>
              <a:rPr lang="en-US" altLang="zh-TW" sz="2400" dirty="0" err="1"/>
              <a:t>Nginx</a:t>
            </a:r>
            <a:r>
              <a:rPr lang="zh-TW" altLang="zh-TW" sz="2400" dirty="0"/>
              <a:t>也有用來加上</a:t>
            </a:r>
            <a:r>
              <a:rPr lang="en-US" altLang="zh-TW" sz="2400" dirty="0"/>
              <a:t>TLS</a:t>
            </a:r>
            <a:r>
              <a:rPr lang="zh-TW" altLang="zh-TW" sz="2400" dirty="0"/>
              <a:t>安全連線。有了</a:t>
            </a:r>
            <a:r>
              <a:rPr lang="en-US" altLang="zh-TW" sz="2400" dirty="0"/>
              <a:t>HTTPS</a:t>
            </a:r>
            <a:r>
              <a:rPr lang="zh-TW" altLang="zh-TW" sz="2400" dirty="0"/>
              <a:t>在</a:t>
            </a:r>
            <a:r>
              <a:rPr lang="en-US" altLang="zh-TW" sz="2400" dirty="0"/>
              <a:t>Chrome</a:t>
            </a:r>
            <a:r>
              <a:rPr lang="zh-TW" altLang="zh-TW" sz="2400" dirty="0"/>
              <a:t>瀏覽器中才能取得使用者位置資訊。</a:t>
            </a:r>
          </a:p>
          <a:p>
            <a:r>
              <a:rPr lang="zh-TW" altLang="zh-TW" sz="2400" dirty="0" smtClean="0"/>
              <a:t>使用</a:t>
            </a:r>
            <a:r>
              <a:rPr lang="en-US" altLang="zh-TW" sz="2400" dirty="0" err="1"/>
              <a:t>NodeJS</a:t>
            </a:r>
            <a:r>
              <a:rPr lang="zh-TW" altLang="zh-TW" sz="2400" dirty="0"/>
              <a:t>來做</a:t>
            </a:r>
            <a:r>
              <a:rPr lang="en-US" altLang="zh-TW" sz="2400" dirty="0"/>
              <a:t>HTTP</a:t>
            </a:r>
            <a:r>
              <a:rPr lang="zh-TW" altLang="zh-TW" sz="2400" dirty="0"/>
              <a:t>伺服器以及產生動態回應如各站點的即時資料更新等。 </a:t>
            </a:r>
            <a:endParaRPr lang="zh-TW" altLang="en-US" sz="2400" dirty="0"/>
          </a:p>
        </p:txBody>
      </p:sp>
      <p:sp>
        <p:nvSpPr>
          <p:cNvPr id="4" name="投影片編號版面配置區 3"/>
          <p:cNvSpPr>
            <a:spLocks noGrp="1"/>
          </p:cNvSpPr>
          <p:nvPr>
            <p:ph type="sldNum" idx="12"/>
          </p:nvPr>
        </p:nvSpPr>
        <p:spPr/>
        <p:txBody>
          <a:bodyPr/>
          <a:lstStyle/>
          <a:p>
            <a:pPr lvl="0">
              <a:spcBef>
                <a:spcPts val="0"/>
              </a:spcBef>
              <a:buNone/>
            </a:pPr>
            <a:fld id="{00000000-1234-1234-1234-123412341234}" type="slidenum">
              <a:rPr lang="en-US" altLang="zh-TW" sz="2400" smtClean="0"/>
              <a:t>12</a:t>
            </a:fld>
            <a:endParaRPr lang="zh-TW" sz="2400" dirty="0"/>
          </a:p>
        </p:txBody>
      </p:sp>
    </p:spTree>
    <p:extLst>
      <p:ext uri="{BB962C8B-B14F-4D97-AF65-F5344CB8AC3E}">
        <p14:creationId xmlns:p14="http://schemas.microsoft.com/office/powerpoint/2010/main" val="2369286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Demo</a:t>
            </a:r>
            <a:endParaRPr kumimoji="1" lang="zh-TW" altLang="en-US" dirty="0"/>
          </a:p>
        </p:txBody>
      </p:sp>
      <p:sp>
        <p:nvSpPr>
          <p:cNvPr id="3" name="文字版面配置區 2"/>
          <p:cNvSpPr>
            <a:spLocks noGrp="1"/>
          </p:cNvSpPr>
          <p:nvPr>
            <p:ph type="body" idx="1"/>
          </p:nvPr>
        </p:nvSpPr>
        <p:spPr/>
        <p:txBody>
          <a:bodyPr/>
          <a:lstStyle/>
          <a:p>
            <a:r>
              <a:rPr kumimoji="1" lang="en-US" altLang="zh-TW" dirty="0">
                <a:hlinkClick r:id="rId2"/>
              </a:rPr>
              <a:t>https://</a:t>
            </a:r>
            <a:r>
              <a:rPr kumimoji="1" lang="en-US" altLang="zh-TW" dirty="0" err="1">
                <a:hlinkClick r:id="rId2"/>
              </a:rPr>
              <a:t>istherebike.ddns.net</a:t>
            </a:r>
            <a:r>
              <a:rPr kumimoji="1" lang="en-US" altLang="zh-TW" dirty="0">
                <a:hlinkClick r:id="rId2"/>
              </a:rPr>
              <a:t>/</a:t>
            </a:r>
            <a:endParaRPr kumimoji="1" lang="zh-TW" altLang="en-US" dirty="0"/>
          </a:p>
        </p:txBody>
      </p:sp>
      <p:sp>
        <p:nvSpPr>
          <p:cNvPr id="4" name="投影片編號版面配置區 3"/>
          <p:cNvSpPr>
            <a:spLocks noGrp="1"/>
          </p:cNvSpPr>
          <p:nvPr>
            <p:ph type="sldNum" idx="12"/>
          </p:nvPr>
        </p:nvSpPr>
        <p:spPr/>
        <p:txBody>
          <a:bodyPr/>
          <a:lstStyle/>
          <a:p>
            <a:pPr lvl="0">
              <a:spcBef>
                <a:spcPts val="0"/>
              </a:spcBef>
              <a:buNone/>
            </a:pPr>
            <a:fld id="{00000000-1234-1234-1234-123412341234}" type="slidenum">
              <a:rPr lang="en-US" altLang="zh-TW" smtClean="0"/>
              <a:t>13</a:t>
            </a:fld>
            <a:endParaRPr lang="zh-TW"/>
          </a:p>
        </p:txBody>
      </p:sp>
    </p:spTree>
    <p:extLst>
      <p:ext uri="{BB962C8B-B14F-4D97-AF65-F5344CB8AC3E}">
        <p14:creationId xmlns:p14="http://schemas.microsoft.com/office/powerpoint/2010/main" val="1955769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786150" y="308119"/>
            <a:ext cx="7571700" cy="702600"/>
          </a:xfrm>
          <a:prstGeom prst="rect">
            <a:avLst/>
          </a:prstGeom>
        </p:spPr>
        <p:txBody>
          <a:bodyPr lIns="91425" tIns="91425" rIns="91425" bIns="91425" anchor="b" anchorCtr="0">
            <a:noAutofit/>
          </a:bodyPr>
          <a:lstStyle/>
          <a:p>
            <a:pPr lvl="0">
              <a:spcBef>
                <a:spcPts val="0"/>
              </a:spcBef>
              <a:buClr>
                <a:schemeClr val="dk1"/>
              </a:buClr>
              <a:buSzPct val="55000"/>
              <a:buFont typeface="Arial"/>
              <a:buNone/>
            </a:pPr>
            <a:r>
              <a:rPr lang="zh-TW">
                <a:latin typeface="Arial"/>
                <a:ea typeface="Arial"/>
                <a:cs typeface="Arial"/>
                <a:sym typeface="Arial"/>
              </a:rPr>
              <a:t>組員分工</a:t>
            </a:r>
          </a:p>
        </p:txBody>
      </p:sp>
      <p:sp>
        <p:nvSpPr>
          <p:cNvPr id="153" name="Shape 153"/>
          <p:cNvSpPr txBox="1">
            <a:spLocks noGrp="1"/>
          </p:cNvSpPr>
          <p:nvPr>
            <p:ph type="body" idx="1"/>
          </p:nvPr>
        </p:nvSpPr>
        <p:spPr>
          <a:xfrm>
            <a:off x="786150" y="1261699"/>
            <a:ext cx="7571700" cy="3573600"/>
          </a:xfrm>
          <a:prstGeom prst="rect">
            <a:avLst/>
          </a:prstGeom>
        </p:spPr>
        <p:txBody>
          <a:bodyPr lIns="91425" tIns="91425" rIns="91425" bIns="91425" anchor="t" anchorCtr="0">
            <a:noAutofit/>
          </a:bodyPr>
          <a:lstStyle/>
          <a:p>
            <a:pPr marL="0" lvl="0" indent="0" rtl="0">
              <a:lnSpc>
                <a:spcPct val="150000"/>
              </a:lnSpc>
              <a:spcBef>
                <a:spcPts val="0"/>
              </a:spcBef>
              <a:buNone/>
            </a:pPr>
            <a:r>
              <a:rPr lang="zh-TW" dirty="0"/>
              <a:t>馬佳誠	</a:t>
            </a:r>
            <a:r>
              <a:rPr lang="zh-TW" altLang="en-US" dirty="0" smtClean="0"/>
              <a:t>組長</a:t>
            </a:r>
            <a:r>
              <a:rPr lang="en-US" altLang="zh-TW" dirty="0" smtClean="0"/>
              <a:t>.</a:t>
            </a:r>
            <a:r>
              <a:rPr lang="zh-TW" altLang="en-US" dirty="0" smtClean="0"/>
              <a:t>資料前處理</a:t>
            </a:r>
            <a:r>
              <a:rPr lang="zh-TW" dirty="0"/>
              <a:t/>
            </a:r>
            <a:br>
              <a:rPr lang="zh-TW" dirty="0"/>
            </a:br>
            <a:r>
              <a:rPr lang="zh-TW" dirty="0"/>
              <a:t>劉昌衡	</a:t>
            </a:r>
            <a:r>
              <a:rPr lang="zh-TW" dirty="0" smtClean="0"/>
              <a:t>負責</a:t>
            </a:r>
            <a:r>
              <a:rPr lang="zh-TW" altLang="en-US" dirty="0" smtClean="0"/>
              <a:t>網頁設計</a:t>
            </a:r>
            <a:r>
              <a:rPr lang="zh-TW" dirty="0"/>
              <a:t/>
            </a:r>
            <a:br>
              <a:rPr lang="zh-TW" dirty="0"/>
            </a:br>
            <a:r>
              <a:rPr lang="zh-TW" dirty="0"/>
              <a:t>黃德育	負責</a:t>
            </a:r>
            <a:r>
              <a:rPr lang="zh-TW" dirty="0" smtClean="0"/>
              <a:t>後端</a:t>
            </a:r>
            <a:r>
              <a:rPr lang="zh-TW" altLang="en-US" dirty="0" smtClean="0"/>
              <a:t>演算法及資料建模</a:t>
            </a:r>
            <a:r>
              <a:rPr lang="zh-TW" dirty="0"/>
              <a:t/>
            </a:r>
            <a:br>
              <a:rPr lang="zh-TW" dirty="0"/>
            </a:br>
            <a:r>
              <a:rPr lang="zh-TW" dirty="0"/>
              <a:t>茅向安	</a:t>
            </a:r>
            <a:r>
              <a:rPr lang="zh-TW" dirty="0" smtClean="0"/>
              <a:t>負責</a:t>
            </a:r>
            <a:r>
              <a:rPr lang="zh-TW" altLang="en-US" dirty="0" smtClean="0"/>
              <a:t>資料庫資料</a:t>
            </a:r>
            <a:endParaRPr lang="zh-TW" dirty="0"/>
          </a:p>
        </p:txBody>
      </p:sp>
      <p:sp>
        <p:nvSpPr>
          <p:cNvPr id="154" name="Shape 154"/>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ltLang="zh-TW"/>
              <a:t>14</a:t>
            </a:fld>
            <a:endParaRPr lang="zh-TW"/>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endParaRPr kumimoji="1" lang="zh-TW" altLang="en-US"/>
          </a:p>
        </p:txBody>
      </p:sp>
      <p:sp>
        <p:nvSpPr>
          <p:cNvPr id="3" name="副標題 2"/>
          <p:cNvSpPr>
            <a:spLocks noGrp="1"/>
          </p:cNvSpPr>
          <p:nvPr>
            <p:ph type="subTitle" idx="1"/>
          </p:nvPr>
        </p:nvSpPr>
        <p:spPr/>
        <p:txBody>
          <a:bodyPr/>
          <a:lstStyle/>
          <a:p>
            <a:endParaRPr kumimoji="1" lang="zh-TW" altLang="en-US"/>
          </a:p>
        </p:txBody>
      </p:sp>
      <p:sp>
        <p:nvSpPr>
          <p:cNvPr id="4" name="投影片編號版面配置區 3"/>
          <p:cNvSpPr>
            <a:spLocks noGrp="1"/>
          </p:cNvSpPr>
          <p:nvPr>
            <p:ph type="sldNum" idx="12"/>
          </p:nvPr>
        </p:nvSpPr>
        <p:spPr/>
        <p:txBody>
          <a:bodyPr/>
          <a:lstStyle/>
          <a:p>
            <a:pPr lvl="0" rtl="0">
              <a:spcBef>
                <a:spcPts val="0"/>
              </a:spcBef>
              <a:buNone/>
            </a:pPr>
            <a:fld id="{00000000-1234-1234-1234-123412341234}" type="slidenum">
              <a:rPr lang="en-US" altLang="zh-TW" smtClean="0"/>
              <a:t>2</a:t>
            </a:fld>
            <a:endParaRPr lang="zh-TW"/>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
            <a:ext cx="9144000" cy="4901285"/>
          </a:xfrm>
          <a:prstGeom prst="rect">
            <a:avLst/>
          </a:prstGeom>
        </p:spPr>
      </p:pic>
    </p:spTree>
    <p:extLst>
      <p:ext uri="{BB962C8B-B14F-4D97-AF65-F5344CB8AC3E}">
        <p14:creationId xmlns:p14="http://schemas.microsoft.com/office/powerpoint/2010/main" val="175817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評審的回應及修正</a:t>
            </a:r>
            <a:endParaRPr kumimoji="1" lang="zh-TW" altLang="en-US" dirty="0"/>
          </a:p>
        </p:txBody>
      </p:sp>
      <p:sp>
        <p:nvSpPr>
          <p:cNvPr id="3" name="文字版面配置區 2"/>
          <p:cNvSpPr>
            <a:spLocks noGrp="1"/>
          </p:cNvSpPr>
          <p:nvPr>
            <p:ph type="body" idx="1"/>
          </p:nvPr>
        </p:nvSpPr>
        <p:spPr/>
        <p:txBody>
          <a:bodyPr/>
          <a:lstStyle/>
          <a:p>
            <a:r>
              <a:rPr kumimoji="1" lang="zh-TW" altLang="en-US" sz="2400" dirty="0" smtClean="0"/>
              <a:t>噪音監測資料建模的問題 </a:t>
            </a:r>
            <a:r>
              <a:rPr kumimoji="1" lang="en-US" altLang="zh-TW" sz="2400" dirty="0" smtClean="0"/>
              <a:t>-&gt; </a:t>
            </a:r>
            <a:r>
              <a:rPr kumimoji="1" lang="zh-TW" altLang="en-US" sz="2400" dirty="0" smtClean="0"/>
              <a:t>資料不足</a:t>
            </a:r>
            <a:r>
              <a:rPr kumimoji="1" lang="en-US" altLang="zh-TW" sz="2400" dirty="0" smtClean="0"/>
              <a:t>.</a:t>
            </a:r>
            <a:r>
              <a:rPr kumimoji="1" lang="zh-TW" altLang="en-US" sz="2400" dirty="0" smtClean="0"/>
              <a:t>資料量不夠，造成資料建模不易，故我們尋求其他資料能補齊</a:t>
            </a:r>
          </a:p>
          <a:p>
            <a:pPr indent="0">
              <a:buNone/>
            </a:pPr>
            <a:endParaRPr kumimoji="1" lang="zh-TW" altLang="en-US" sz="2400" dirty="0" smtClean="0"/>
          </a:p>
          <a:p>
            <a:r>
              <a:rPr kumimoji="1" lang="zh-TW" altLang="en-US" sz="2400" dirty="0" smtClean="0"/>
              <a:t>產品與服務的實用性及市場淺力 </a:t>
            </a:r>
            <a:r>
              <a:rPr kumimoji="1" lang="en-US" altLang="zh-TW" sz="2400" dirty="0" smtClean="0"/>
              <a:t>-&gt; </a:t>
            </a:r>
            <a:r>
              <a:rPr kumimoji="1" lang="zh-TW" altLang="en-US" sz="2400" dirty="0" smtClean="0"/>
              <a:t>由於我們未針對淺在使用者這塊做評估，造成產品未有主要客群及未來發展性，所以我們針對日常生活再重新思考需求的部分</a:t>
            </a:r>
            <a:endParaRPr kumimoji="1" lang="zh-TW" altLang="en-US" sz="2400" dirty="0"/>
          </a:p>
        </p:txBody>
      </p:sp>
      <p:sp>
        <p:nvSpPr>
          <p:cNvPr id="4" name="投影片編號版面配置區 3"/>
          <p:cNvSpPr>
            <a:spLocks noGrp="1"/>
          </p:cNvSpPr>
          <p:nvPr>
            <p:ph type="sldNum" idx="12"/>
          </p:nvPr>
        </p:nvSpPr>
        <p:spPr/>
        <p:txBody>
          <a:bodyPr/>
          <a:lstStyle/>
          <a:p>
            <a:pPr lvl="0">
              <a:spcBef>
                <a:spcPts val="0"/>
              </a:spcBef>
              <a:buNone/>
            </a:pPr>
            <a:fld id="{00000000-1234-1234-1234-123412341234}" type="slidenum">
              <a:rPr lang="en-US" altLang="zh-TW" smtClean="0"/>
              <a:t>3</a:t>
            </a:fld>
            <a:endParaRPr lang="zh-TW"/>
          </a:p>
        </p:txBody>
      </p:sp>
    </p:spTree>
    <p:extLst>
      <p:ext uri="{BB962C8B-B14F-4D97-AF65-F5344CB8AC3E}">
        <p14:creationId xmlns:p14="http://schemas.microsoft.com/office/powerpoint/2010/main" val="171471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786150" y="308119"/>
            <a:ext cx="7571700" cy="702600"/>
          </a:xfrm>
          <a:prstGeom prst="rect">
            <a:avLst/>
          </a:prstGeom>
        </p:spPr>
        <p:txBody>
          <a:bodyPr lIns="91425" tIns="91425" rIns="91425" bIns="91425" anchor="b" anchorCtr="0">
            <a:noAutofit/>
          </a:bodyPr>
          <a:lstStyle/>
          <a:p>
            <a:pPr lvl="0"/>
            <a:r>
              <a:rPr lang="zh-TW" altLang="en-US" dirty="0"/>
              <a:t>研究動機</a:t>
            </a:r>
            <a:endParaRPr lang="zh-TW" dirty="0"/>
          </a:p>
        </p:txBody>
      </p:sp>
      <p:sp>
        <p:nvSpPr>
          <p:cNvPr id="92" name="Shape 92"/>
          <p:cNvSpPr txBox="1">
            <a:spLocks noGrp="1"/>
          </p:cNvSpPr>
          <p:nvPr>
            <p:ph type="body" idx="1"/>
          </p:nvPr>
        </p:nvSpPr>
        <p:spPr>
          <a:xfrm>
            <a:off x="656700" y="1010719"/>
            <a:ext cx="7830600" cy="2803800"/>
          </a:xfrm>
          <a:prstGeom prst="rect">
            <a:avLst/>
          </a:prstGeom>
        </p:spPr>
        <p:txBody>
          <a:bodyPr lIns="91425" tIns="91425" rIns="91425" bIns="91425" anchor="t" anchorCtr="0">
            <a:noAutofit/>
          </a:bodyPr>
          <a:lstStyle/>
          <a:p>
            <a:r>
              <a:rPr lang="zh-TW" altLang="zh-TW" sz="2400" dirty="0" smtClean="0"/>
              <a:t>身</a:t>
            </a:r>
            <a:r>
              <a:rPr lang="zh-TW" altLang="zh-TW" sz="2400" dirty="0"/>
              <a:t>為</a:t>
            </a:r>
            <a:r>
              <a:rPr lang="en-US" altLang="zh-TW" sz="2400" dirty="0" err="1"/>
              <a:t>Youbike</a:t>
            </a:r>
            <a:r>
              <a:rPr lang="zh-TW" altLang="zh-TW" sz="2400" dirty="0"/>
              <a:t>的長期使用者，有時候會遇到有車騎過去目的地卻在要回程的時候無車可借的窘境</a:t>
            </a:r>
            <a:r>
              <a:rPr lang="zh-TW" altLang="zh-TW" sz="2400" dirty="0" smtClean="0"/>
              <a:t>。</a:t>
            </a:r>
            <a:endParaRPr lang="zh-TW" altLang="en-US" sz="2400" dirty="0" smtClean="0"/>
          </a:p>
          <a:p>
            <a:endParaRPr lang="zh-TW" altLang="zh-TW" sz="2400" dirty="0"/>
          </a:p>
          <a:p>
            <a:r>
              <a:rPr lang="zh-TW" altLang="en-US" sz="2400" dirty="0" smtClean="0"/>
              <a:t>因此</a:t>
            </a:r>
            <a:r>
              <a:rPr lang="zh-TW" altLang="zh-TW" sz="2400" dirty="0" smtClean="0"/>
              <a:t>決定</a:t>
            </a:r>
            <a:r>
              <a:rPr lang="zh-TW" altLang="zh-TW" sz="2400" dirty="0"/>
              <a:t>要打造一個方便且容易使用的介面，並結合已經</a:t>
            </a:r>
            <a:r>
              <a:rPr lang="zh-TW" altLang="zh-TW" sz="2400" dirty="0" smtClean="0"/>
              <a:t>有的</a:t>
            </a:r>
            <a:r>
              <a:rPr lang="en-US" altLang="zh-TW" sz="2400" dirty="0" smtClean="0"/>
              <a:t>google </a:t>
            </a:r>
            <a:r>
              <a:rPr lang="zh-TW" altLang="en-US" sz="2400" dirty="0" smtClean="0"/>
              <a:t>地圖</a:t>
            </a:r>
            <a:r>
              <a:rPr lang="zh-TW" altLang="zh-TW" sz="2400" dirty="0" smtClean="0"/>
              <a:t>ＡＰＩ，提供有需要的使用者方便查詢</a:t>
            </a:r>
            <a:r>
              <a:rPr lang="en-US" altLang="zh-TW" sz="2400" dirty="0" smtClean="0"/>
              <a:t>24</a:t>
            </a:r>
            <a:r>
              <a:rPr lang="zh-TW" altLang="zh-TW" sz="2400" dirty="0" smtClean="0"/>
              <a:t>小時之內</a:t>
            </a:r>
            <a:r>
              <a:rPr lang="zh-TW" altLang="zh-TW" sz="2400" dirty="0"/>
              <a:t>台北市各站點每</a:t>
            </a:r>
            <a:r>
              <a:rPr lang="en-US" altLang="zh-TW" sz="2400" dirty="0"/>
              <a:t>5</a:t>
            </a:r>
            <a:r>
              <a:rPr lang="zh-TW" altLang="zh-TW" sz="2400" dirty="0"/>
              <a:t>分鐘的可用車子</a:t>
            </a:r>
            <a:r>
              <a:rPr lang="zh-TW" altLang="zh-TW" sz="2400" dirty="0" smtClean="0"/>
              <a:t>數量</a:t>
            </a:r>
            <a:endParaRPr dirty="0"/>
          </a:p>
        </p:txBody>
      </p:sp>
      <p:sp>
        <p:nvSpPr>
          <p:cNvPr id="93" name="Shape 93"/>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ltLang="zh-TW" sz="2400"/>
              <a:t>4</a:t>
            </a:fld>
            <a:endParaRPr lang="zh-TW"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786150" y="308119"/>
            <a:ext cx="7571700" cy="702600"/>
          </a:xfrm>
          <a:prstGeom prst="rect">
            <a:avLst/>
          </a:prstGeom>
        </p:spPr>
        <p:txBody>
          <a:bodyPr lIns="91425" tIns="91425" rIns="91425" bIns="91425" anchor="b" anchorCtr="0">
            <a:noAutofit/>
          </a:bodyPr>
          <a:lstStyle/>
          <a:p>
            <a:pPr lvl="0"/>
            <a:r>
              <a:rPr lang="zh-TW" altLang="zh-TW" dirty="0"/>
              <a:t>摘要</a:t>
            </a:r>
            <a:endParaRPr lang="zh-TW" dirty="0"/>
          </a:p>
        </p:txBody>
      </p:sp>
      <p:sp>
        <p:nvSpPr>
          <p:cNvPr id="85" name="Shape 85"/>
          <p:cNvSpPr txBox="1">
            <a:spLocks noGrp="1"/>
          </p:cNvSpPr>
          <p:nvPr>
            <p:ph type="body" idx="1"/>
          </p:nvPr>
        </p:nvSpPr>
        <p:spPr>
          <a:xfrm>
            <a:off x="786150" y="1261700"/>
            <a:ext cx="7699500" cy="3573600"/>
          </a:xfrm>
          <a:prstGeom prst="rect">
            <a:avLst/>
          </a:prstGeom>
        </p:spPr>
        <p:txBody>
          <a:bodyPr lIns="91425" tIns="91425" rIns="91425" bIns="91425" anchor="t" anchorCtr="0">
            <a:noAutofit/>
          </a:bodyPr>
          <a:lstStyle/>
          <a:p>
            <a:r>
              <a:rPr lang="zh-TW" altLang="en-US" sz="2400" dirty="0" smtClean="0"/>
              <a:t>我們的產品會</a:t>
            </a:r>
            <a:r>
              <a:rPr lang="zh-TW" altLang="zh-TW" sz="2400" dirty="0" smtClean="0"/>
              <a:t>提供</a:t>
            </a:r>
            <a:r>
              <a:rPr lang="zh-TW" altLang="zh-TW" sz="2400" dirty="0"/>
              <a:t>即時</a:t>
            </a:r>
            <a:r>
              <a:rPr lang="en-US" altLang="zh-TW" sz="2400" dirty="0" err="1"/>
              <a:t>Youbike</a:t>
            </a:r>
            <a:r>
              <a:rPr lang="zh-TW" altLang="zh-TW" sz="2400" dirty="0"/>
              <a:t>個站點之資訊，除此之外，更能夠預測各個站點未來一天之內的腳踏車數量，最後更搭配建立網站將資料視覺化，讓使用者可以一眼就看出資料量的變化，且無須安裝任何</a:t>
            </a:r>
            <a:r>
              <a:rPr lang="en-US" altLang="zh-TW" sz="2400" dirty="0"/>
              <a:t>app</a:t>
            </a:r>
            <a:r>
              <a:rPr lang="zh-TW" altLang="zh-TW" sz="2400" dirty="0"/>
              <a:t>或應用程式，只要一個連結就可以快速的查詢各站點未來</a:t>
            </a:r>
            <a:r>
              <a:rPr lang="en-US" altLang="zh-TW" sz="2400" dirty="0"/>
              <a:t>24</a:t>
            </a:r>
            <a:r>
              <a:rPr lang="zh-TW" altLang="zh-TW" sz="2400" dirty="0"/>
              <a:t>小時內的預測可借車子的數量。</a:t>
            </a:r>
          </a:p>
          <a:p>
            <a:r>
              <a:rPr lang="en-US" altLang="zh-TW" sz="2400" dirty="0"/>
              <a:t>       </a:t>
            </a:r>
            <a:endParaRPr lang="zh-TW" sz="2400" dirty="0">
              <a:solidFill>
                <a:srgbClr val="434343"/>
              </a:solidFill>
            </a:endParaRPr>
          </a:p>
        </p:txBody>
      </p:sp>
      <p:sp>
        <p:nvSpPr>
          <p:cNvPr id="86" name="Shape 86"/>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ltLang="zh-TW" sz="2400"/>
              <a:t>5</a:t>
            </a:fld>
            <a:endParaRPr lang="zh-TW"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產品特色及比較</a:t>
            </a:r>
            <a:endParaRPr kumimoji="1" lang="zh-TW" altLang="en-US" dirty="0"/>
          </a:p>
        </p:txBody>
      </p:sp>
      <p:sp>
        <p:nvSpPr>
          <p:cNvPr id="4" name="投影片編號版面配置區 3"/>
          <p:cNvSpPr>
            <a:spLocks noGrp="1"/>
          </p:cNvSpPr>
          <p:nvPr>
            <p:ph type="sldNum" idx="12"/>
          </p:nvPr>
        </p:nvSpPr>
        <p:spPr/>
        <p:txBody>
          <a:bodyPr/>
          <a:lstStyle/>
          <a:p>
            <a:pPr lvl="0">
              <a:spcBef>
                <a:spcPts val="0"/>
              </a:spcBef>
              <a:buNone/>
            </a:pPr>
            <a:fld id="{00000000-1234-1234-1234-123412341234}" type="slidenum">
              <a:rPr lang="en-US" altLang="zh-TW" smtClean="0"/>
              <a:t>6</a:t>
            </a:fld>
            <a:endParaRPr lang="zh-TW"/>
          </a:p>
        </p:txBody>
      </p:sp>
      <p:pic>
        <p:nvPicPr>
          <p:cNvPr id="5" name="圖片 4"/>
          <p:cNvPicPr/>
          <p:nvPr/>
        </p:nvPicPr>
        <p:blipFill rotWithShape="1">
          <a:blip r:embed="rId2" cstate="print">
            <a:extLst>
              <a:ext uri="{28A0092B-C50C-407E-A947-70E740481C1C}">
                <a14:useLocalDpi xmlns:a14="http://schemas.microsoft.com/office/drawing/2010/main" val="0"/>
              </a:ext>
            </a:extLst>
          </a:blip>
          <a:srcRect b="1843"/>
          <a:stretch/>
        </p:blipFill>
        <p:spPr bwMode="auto">
          <a:xfrm>
            <a:off x="261303" y="1092200"/>
            <a:ext cx="4412297" cy="3345180"/>
          </a:xfrm>
          <a:prstGeom prst="rect">
            <a:avLst/>
          </a:prstGeom>
          <a:ln>
            <a:noFill/>
          </a:ln>
          <a:extLst>
            <a:ext uri="{53640926-AAD7-44D8-BBD7-CCE9431645EC}">
              <a14:shadowObscured xmlns:a14="http://schemas.microsoft.com/office/drawing/2010/main"/>
            </a:ext>
          </a:extLst>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600" y="1065820"/>
            <a:ext cx="4563393" cy="3558540"/>
          </a:xfrm>
          <a:prstGeom prst="rect">
            <a:avLst/>
          </a:prstGeom>
          <a:ln w="12700">
            <a:solidFill>
              <a:srgbClr val="FF0000"/>
            </a:solidFill>
          </a:ln>
        </p:spPr>
      </p:pic>
      <p:sp>
        <p:nvSpPr>
          <p:cNvPr id="8" name="橢圓 7"/>
          <p:cNvSpPr/>
          <p:nvPr/>
        </p:nvSpPr>
        <p:spPr>
          <a:xfrm>
            <a:off x="2243227" y="3230534"/>
            <a:ext cx="2611120" cy="1104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文字方塊 8"/>
          <p:cNvSpPr txBox="1"/>
          <p:nvPr/>
        </p:nvSpPr>
        <p:spPr>
          <a:xfrm>
            <a:off x="6615953" y="4814047"/>
            <a:ext cx="184731" cy="307777"/>
          </a:xfrm>
          <a:prstGeom prst="rect">
            <a:avLst/>
          </a:prstGeom>
          <a:noFill/>
        </p:spPr>
        <p:txBody>
          <a:bodyPr wrap="none" rtlCol="0">
            <a:spAutoFit/>
          </a:bodyPr>
          <a:lstStyle/>
          <a:p>
            <a:endParaRPr kumimoji="1" lang="zh-TW" altLang="en-US" dirty="0"/>
          </a:p>
        </p:txBody>
      </p:sp>
    </p:spTree>
    <p:extLst>
      <p:ext uri="{BB962C8B-B14F-4D97-AF65-F5344CB8AC3E}">
        <p14:creationId xmlns:p14="http://schemas.microsoft.com/office/powerpoint/2010/main" val="100346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產品特色及比較</a:t>
            </a:r>
            <a:endParaRPr kumimoji="1" lang="zh-TW" altLang="en-US" dirty="0"/>
          </a:p>
        </p:txBody>
      </p:sp>
      <p:sp>
        <p:nvSpPr>
          <p:cNvPr id="3" name="文字版面配置區 2"/>
          <p:cNvSpPr>
            <a:spLocks noGrp="1"/>
          </p:cNvSpPr>
          <p:nvPr>
            <p:ph type="body" idx="1"/>
          </p:nvPr>
        </p:nvSpPr>
        <p:spPr/>
        <p:txBody>
          <a:bodyPr/>
          <a:lstStyle/>
          <a:p>
            <a:pPr>
              <a:lnSpc>
                <a:spcPct val="200000"/>
              </a:lnSpc>
            </a:pPr>
            <a:r>
              <a:rPr kumimoji="1" lang="zh-TW" altLang="en-US" sz="2400" dirty="0" smtClean="0"/>
              <a:t>簡易的視覺操作介面</a:t>
            </a:r>
          </a:p>
          <a:p>
            <a:pPr>
              <a:lnSpc>
                <a:spcPct val="200000"/>
              </a:lnSpc>
            </a:pPr>
            <a:r>
              <a:rPr kumimoji="1" lang="zh-TW" altLang="en-US" sz="2400" dirty="0" smtClean="0"/>
              <a:t>實際預測 </a:t>
            </a:r>
            <a:r>
              <a:rPr kumimoji="1" lang="en-US" altLang="zh-TW" sz="2400" dirty="0" smtClean="0"/>
              <a:t>24</a:t>
            </a:r>
            <a:r>
              <a:rPr kumimoji="1" lang="zh-TW" altLang="en-US" sz="2400" dirty="0" smtClean="0"/>
              <a:t>小時內的 </a:t>
            </a:r>
            <a:r>
              <a:rPr kumimoji="1" lang="en-US" altLang="zh-TW" sz="2400" dirty="0" err="1" smtClean="0"/>
              <a:t>Ubike</a:t>
            </a:r>
            <a:r>
              <a:rPr kumimoji="1" lang="zh-TW" altLang="en-US" sz="2400" dirty="0" smtClean="0"/>
              <a:t>站點資訊</a:t>
            </a:r>
          </a:p>
          <a:p>
            <a:pPr>
              <a:lnSpc>
                <a:spcPct val="200000"/>
              </a:lnSpc>
            </a:pPr>
            <a:r>
              <a:rPr kumimoji="1" lang="zh-TW" altLang="en-US" sz="2400" dirty="0" smtClean="0"/>
              <a:t>天氣資料整合</a:t>
            </a:r>
            <a:endParaRPr kumimoji="1" lang="zh-TW" altLang="en-US" sz="2400" dirty="0"/>
          </a:p>
        </p:txBody>
      </p:sp>
      <p:sp>
        <p:nvSpPr>
          <p:cNvPr id="4" name="投影片編號版面配置區 3"/>
          <p:cNvSpPr>
            <a:spLocks noGrp="1"/>
          </p:cNvSpPr>
          <p:nvPr>
            <p:ph type="sldNum" idx="12"/>
          </p:nvPr>
        </p:nvSpPr>
        <p:spPr/>
        <p:txBody>
          <a:bodyPr/>
          <a:lstStyle/>
          <a:p>
            <a:pPr lvl="0">
              <a:spcBef>
                <a:spcPts val="0"/>
              </a:spcBef>
              <a:buNone/>
            </a:pPr>
            <a:fld id="{00000000-1234-1234-1234-123412341234}" type="slidenum">
              <a:rPr lang="en-US" altLang="zh-TW" smtClean="0"/>
              <a:t>7</a:t>
            </a:fld>
            <a:endParaRPr lang="zh-TW"/>
          </a:p>
        </p:txBody>
      </p:sp>
    </p:spTree>
    <p:extLst>
      <p:ext uri="{BB962C8B-B14F-4D97-AF65-F5344CB8AC3E}">
        <p14:creationId xmlns:p14="http://schemas.microsoft.com/office/powerpoint/2010/main" val="993683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資料來源</a:t>
            </a:r>
            <a:endParaRPr kumimoji="1" lang="zh-TW" altLang="en-US" dirty="0"/>
          </a:p>
        </p:txBody>
      </p:sp>
      <p:sp>
        <p:nvSpPr>
          <p:cNvPr id="3" name="文字版面配置區 2"/>
          <p:cNvSpPr>
            <a:spLocks noGrp="1"/>
          </p:cNvSpPr>
          <p:nvPr>
            <p:ph type="body" idx="1"/>
          </p:nvPr>
        </p:nvSpPr>
        <p:spPr/>
        <p:txBody>
          <a:bodyPr/>
          <a:lstStyle/>
          <a:p>
            <a:r>
              <a:rPr lang="zh-TW" altLang="zh-TW" sz="2400" dirty="0"/>
              <a:t>本次使用的資料是由台北市政府提供的</a:t>
            </a:r>
            <a:r>
              <a:rPr lang="en-US" altLang="zh-TW" sz="2400" dirty="0" err="1"/>
              <a:t>Youbike</a:t>
            </a:r>
            <a:r>
              <a:rPr lang="zh-TW" altLang="zh-TW" sz="2400" dirty="0"/>
              <a:t>即時狀態資料，使用</a:t>
            </a:r>
            <a:r>
              <a:rPr lang="en-US" altLang="zh-TW" sz="2400" dirty="0" err="1"/>
              <a:t>NodeJS</a:t>
            </a:r>
            <a:r>
              <a:rPr lang="zh-TW" altLang="zh-TW" sz="2400" dirty="0"/>
              <a:t>本每分鐘抓取之後存進</a:t>
            </a:r>
            <a:r>
              <a:rPr lang="en-US" altLang="zh-TW" sz="2400" dirty="0"/>
              <a:t>MySQL</a:t>
            </a:r>
            <a:r>
              <a:rPr lang="zh-TW" altLang="zh-TW" sz="2400" dirty="0"/>
              <a:t>資料庫</a:t>
            </a:r>
            <a:r>
              <a:rPr lang="zh-TW" altLang="zh-TW" sz="2400" dirty="0" smtClean="0"/>
              <a:t>中。</a:t>
            </a:r>
            <a:r>
              <a:rPr lang="zh-TW" altLang="en-US" sz="2400" dirty="0" smtClean="0"/>
              <a:t>目前</a:t>
            </a:r>
            <a:r>
              <a:rPr lang="zh-TW" altLang="zh-TW" sz="2400" dirty="0" smtClean="0"/>
              <a:t>已</a:t>
            </a:r>
            <a:r>
              <a:rPr lang="zh-TW" altLang="en-US" sz="2400" dirty="0" smtClean="0"/>
              <a:t>經</a:t>
            </a:r>
            <a:r>
              <a:rPr lang="zh-TW" altLang="zh-TW" sz="2400" dirty="0" smtClean="0"/>
              <a:t>累積超過</a:t>
            </a:r>
            <a:r>
              <a:rPr lang="zh-TW" altLang="en-US" sz="2400" dirty="0" smtClean="0"/>
              <a:t>百</a:t>
            </a:r>
            <a:r>
              <a:rPr lang="zh-TW" altLang="zh-TW" sz="2400" dirty="0" smtClean="0"/>
              <a:t>萬筆</a:t>
            </a:r>
            <a:r>
              <a:rPr lang="zh-TW" altLang="zh-TW" sz="2400" dirty="0"/>
              <a:t>的紀錄，資料數量極為龐大，對於後續訓練多層神經網路模型有著極大的</a:t>
            </a:r>
            <a:r>
              <a:rPr lang="zh-TW" altLang="zh-TW" sz="2400" dirty="0" smtClean="0"/>
              <a:t>幫助</a:t>
            </a:r>
            <a:endParaRPr lang="zh-TW" altLang="en-US" sz="2400" dirty="0" smtClean="0"/>
          </a:p>
          <a:p>
            <a:r>
              <a:rPr lang="zh-TW" altLang="zh-TW" sz="2400" dirty="0" smtClean="0"/>
              <a:t>我</a:t>
            </a:r>
            <a:r>
              <a:rPr lang="zh-TW" altLang="en-US" sz="2400" dirty="0" smtClean="0"/>
              <a:t>們</a:t>
            </a:r>
            <a:r>
              <a:rPr lang="zh-TW" altLang="zh-TW" sz="2400" dirty="0" smtClean="0"/>
              <a:t>相信</a:t>
            </a:r>
            <a:r>
              <a:rPr lang="zh-TW" altLang="zh-TW" sz="2400" dirty="0"/>
              <a:t>天氣對於預測有著很大的影響，因此資料除了有各站點的狀態外，我也使用商用天氣</a:t>
            </a:r>
            <a:r>
              <a:rPr lang="en-US" altLang="zh-TW" sz="2400" dirty="0"/>
              <a:t>API</a:t>
            </a:r>
            <a:r>
              <a:rPr lang="zh-TW" altLang="zh-TW" sz="2400" dirty="0"/>
              <a:t>一起把當時各站點所在的區域的天氣同時</a:t>
            </a:r>
            <a:r>
              <a:rPr lang="zh-TW" altLang="zh-TW" sz="2400" dirty="0" smtClean="0"/>
              <a:t>記錄</a:t>
            </a:r>
            <a:r>
              <a:rPr lang="zh-TW" altLang="en-US" sz="2400" dirty="0" smtClean="0"/>
              <a:t>下來</a:t>
            </a:r>
            <a:endParaRPr kumimoji="1" lang="zh-TW" altLang="en-US" sz="2400" dirty="0"/>
          </a:p>
        </p:txBody>
      </p:sp>
      <p:sp>
        <p:nvSpPr>
          <p:cNvPr id="4" name="投影片編號版面配置區 3"/>
          <p:cNvSpPr>
            <a:spLocks noGrp="1"/>
          </p:cNvSpPr>
          <p:nvPr>
            <p:ph type="sldNum" idx="12"/>
          </p:nvPr>
        </p:nvSpPr>
        <p:spPr/>
        <p:txBody>
          <a:bodyPr/>
          <a:lstStyle/>
          <a:p>
            <a:pPr lvl="0">
              <a:spcBef>
                <a:spcPts val="0"/>
              </a:spcBef>
              <a:buNone/>
            </a:pPr>
            <a:fld id="{00000000-1234-1234-1234-123412341234}" type="slidenum">
              <a:rPr lang="en-US" altLang="zh-TW" sz="2400" smtClean="0"/>
              <a:t>8</a:t>
            </a:fld>
            <a:endParaRPr lang="zh-TW" sz="2400" dirty="0"/>
          </a:p>
        </p:txBody>
      </p:sp>
    </p:spTree>
    <p:extLst>
      <p:ext uri="{BB962C8B-B14F-4D97-AF65-F5344CB8AC3E}">
        <p14:creationId xmlns:p14="http://schemas.microsoft.com/office/powerpoint/2010/main" val="96298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4" name="投影片編號版面配置區 3"/>
          <p:cNvSpPr>
            <a:spLocks noGrp="1"/>
          </p:cNvSpPr>
          <p:nvPr>
            <p:ph type="sldNum" idx="12"/>
          </p:nvPr>
        </p:nvSpPr>
        <p:spPr/>
        <p:txBody>
          <a:bodyPr/>
          <a:lstStyle/>
          <a:p>
            <a:pPr lvl="0">
              <a:spcBef>
                <a:spcPts val="0"/>
              </a:spcBef>
              <a:buNone/>
            </a:pPr>
            <a:fld id="{00000000-1234-1234-1234-123412341234}" type="slidenum">
              <a:rPr lang="en-US" altLang="zh-TW" smtClean="0"/>
              <a:t>9</a:t>
            </a:fld>
            <a:endParaRPr lang="zh-TW"/>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497205" y="196850"/>
            <a:ext cx="5406390" cy="4384040"/>
          </a:xfrm>
          <a:prstGeom prst="rect">
            <a:avLst/>
          </a:prstGeom>
        </p:spPr>
      </p:pic>
      <p:sp>
        <p:nvSpPr>
          <p:cNvPr id="6" name="文字方塊 5"/>
          <p:cNvSpPr txBox="1"/>
          <p:nvPr/>
        </p:nvSpPr>
        <p:spPr>
          <a:xfrm>
            <a:off x="1733153" y="4045828"/>
            <a:ext cx="7372330" cy="646331"/>
          </a:xfrm>
          <a:prstGeom prst="rect">
            <a:avLst/>
          </a:prstGeom>
          <a:noFill/>
        </p:spPr>
        <p:txBody>
          <a:bodyPr wrap="square" rtlCol="0">
            <a:spAutoFit/>
          </a:bodyPr>
          <a:lstStyle/>
          <a:p>
            <a:r>
              <a:rPr lang="zh-TW" altLang="en-US" sz="1800" dirty="0" smtClean="0"/>
              <a:t>圖</a:t>
            </a:r>
            <a:r>
              <a:rPr lang="zh-TW" altLang="zh-TW" sz="1800" dirty="0" smtClean="0"/>
              <a:t>為</a:t>
            </a:r>
            <a:r>
              <a:rPr lang="zh-TW" altLang="zh-TW" sz="1800" dirty="0"/>
              <a:t>其中一段</a:t>
            </a:r>
            <a:r>
              <a:rPr lang="en-US" altLang="zh-TW" sz="1800" dirty="0" err="1"/>
              <a:t>Jvascript</a:t>
            </a:r>
            <a:r>
              <a:rPr lang="zh-TW" altLang="zh-TW" sz="1800" dirty="0"/>
              <a:t>用來抓取資料並交給另一段程式碼做後續的包括資料庫存取的程式碼 </a:t>
            </a:r>
            <a:endParaRPr kumimoji="1" lang="zh-TW" altLang="en-US" sz="1800" dirty="0"/>
          </a:p>
        </p:txBody>
      </p:sp>
    </p:spTree>
    <p:extLst>
      <p:ext uri="{BB962C8B-B14F-4D97-AF65-F5344CB8AC3E}">
        <p14:creationId xmlns:p14="http://schemas.microsoft.com/office/powerpoint/2010/main" val="570840516"/>
      </p:ext>
    </p:extLst>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570</Words>
  <Application>Microsoft Macintosh PowerPoint</Application>
  <PresentationFormat>如螢幕大小 (16:9)</PresentationFormat>
  <Paragraphs>47</Paragraphs>
  <Slides>14</Slides>
  <Notes>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Roboto Slab</vt:lpstr>
      <vt:lpstr>Source Sans Pro</vt:lpstr>
      <vt:lpstr>新細明體</vt:lpstr>
      <vt:lpstr>Arial</vt:lpstr>
      <vt:lpstr>Cordelia template</vt:lpstr>
      <vt:lpstr>2017Open Data創新應用競賽</vt:lpstr>
      <vt:lpstr>PowerPoint 簡報</vt:lpstr>
      <vt:lpstr>評審的回應及修正</vt:lpstr>
      <vt:lpstr>研究動機</vt:lpstr>
      <vt:lpstr>摘要</vt:lpstr>
      <vt:lpstr>產品特色及比較</vt:lpstr>
      <vt:lpstr>產品特色及比較</vt:lpstr>
      <vt:lpstr>資料來源</vt:lpstr>
      <vt:lpstr>PowerPoint 簡報</vt:lpstr>
      <vt:lpstr>資料處理與建模</vt:lpstr>
      <vt:lpstr>PowerPoint 簡報</vt:lpstr>
      <vt:lpstr>網站</vt:lpstr>
      <vt:lpstr>Demo</vt:lpstr>
      <vt:lpstr>組員分工</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2017Open Data創新應用競賽</dc:title>
  <cp:lastModifiedBy>Microsoft Office 使用者</cp:lastModifiedBy>
  <cp:revision>10</cp:revision>
  <dcterms:modified xsi:type="dcterms:W3CDTF">2017-06-14T07:34:24Z</dcterms:modified>
</cp:coreProperties>
</file>