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8" r:id="rId1"/>
  </p:sldMasterIdLst>
  <p:notesMasterIdLst>
    <p:notesMasterId r:id="rId16"/>
  </p:notesMasterIdLst>
  <p:sldIdLst>
    <p:sldId id="272" r:id="rId2"/>
    <p:sldId id="273" r:id="rId3"/>
    <p:sldId id="276" r:id="rId4"/>
    <p:sldId id="259" r:id="rId5"/>
    <p:sldId id="257" r:id="rId6"/>
    <p:sldId id="261" r:id="rId7"/>
    <p:sldId id="260" r:id="rId8"/>
    <p:sldId id="262" r:id="rId9"/>
    <p:sldId id="263" r:id="rId10"/>
    <p:sldId id="258" r:id="rId11"/>
    <p:sldId id="275" r:id="rId12"/>
    <p:sldId id="274" r:id="rId13"/>
    <p:sldId id="265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27" autoAdjust="0"/>
    <p:restoredTop sz="93439" autoAdjust="0"/>
  </p:normalViewPr>
  <p:slideViewPr>
    <p:cSldViewPr snapToGrid="0" snapToObjects="1">
      <p:cViewPr>
        <p:scale>
          <a:sx n="66" d="100"/>
          <a:sy n="66" d="100"/>
        </p:scale>
        <p:origin x="965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64FE8-6253-D84F-8F93-7A481C985611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C2AF4-4065-A345-A53B-90D4AE87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7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F68A-F797-224F-B529-8ED1516907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28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C2AF4-4065-A345-A53B-90D4AE87AF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8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(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二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) 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複選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/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複選評選方式：各團隊以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8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分鐘產品或服務發表、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7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分鐘評審詢答方式進行審查。團隊除了發表產品或服務內容，也需現場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Demo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完整的產品或服務功能，並展現未來市場發展潛力。</a:t>
            </a:r>
          </a:p>
          <a:p>
            <a:pPr latinLnBrk="0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複選地點與時間：由主辦單位統一公告。競賽團隊須出席並進行複選，不克出席者將視同放棄參賽與獲獎資格。</a:t>
            </a:r>
          </a:p>
          <a:p>
            <a:pPr latinLnBrk="0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複選評分項目與比重：</a:t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(1)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大會指定類序號組別項目說明比重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1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開放資料應用組適切性開放資料之應用深度與混搭程度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10%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完整性產品或服務功能完整度、使用穩定性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30%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創新性創意構想程度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15%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市場性民眾接受度、市場發展性與商業效益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30%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產品或服務發表產品或服務介紹、台風與問答反應等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15%(2)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政府及企業指定類序號組別項目說明比重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1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個人版防災地圖應用組適切性開放資料之應用深度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防救災開放資料之應用應達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50%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以上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及日常服務之地理資訊相關開放資料混搭程度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30%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完整性產品或服務功能完整度、使用穩定性、操作便利性、上架或申請服務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30%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創新性創意構想程度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10%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市場性民眾接受度、市場發展性與商業效益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20%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產品或服務發表產品介紹、台風與問答反應等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10%2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智慧生活之氣象應用組適切性開放資料之應用深度與混搭程度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10%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完整性產品或服務功能完整度、使用穩定性、產品或服務完成上架或申請作業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30%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創新性創意構想程度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15%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市場性民眾接受度、市場發展性與商業效益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30%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產品或服務發表產品介紹、台風與問答反應等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15%3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農業開放資料應用組適切性開放資料之應用深度與主題相關程度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20%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完整性產品或服務功能完整程度、使用穩定性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20%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創新性創意構想程度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25%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市場性民眾接受度、市場發展性與商業效益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20%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產品或服務發表產品介紹、台風與問答反應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15%4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經濟地理資料應用組適切性運用經濟部工廠、商業及能源地理圖資開放資料之應用程度達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50%(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含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以上，或主題為運用資料之政府施政建議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需以經濟部之施政項目為主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)25%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完整性新創、加值應用、創意構想或施政建議創新性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20%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創新性施政建議執行難度、民眾接受度、市場潛力、衍生服務之可行性及商業效益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25%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市場性產品或服務功能之實用程度、完整度、使用穩定性、產品或服務完成上架或申請作業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20%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產品或服務發表故事吸引力、台風與現場反應評分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10%5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華碩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Zenbo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智慧機器人應用組適切性開放資料之應用深度與混搭程度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10%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創新性創意構想程度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20%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市場性民眾接受度、市場發展性與商業效益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35%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完整性產品或服務功能完整度、使用穩定性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35%</a:t>
            </a:r>
          </a:p>
          <a:p>
            <a:pPr latinLnBrk="0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cs typeface="+mn-cs"/>
              </a:rPr>
              <a:t>複選結果公告：主辦單位於競賽網站公告複選晉級名單，以及各團隊激勵獎金金額，晉級的團隊即可進入商業化驗證。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C2AF4-4065-A345-A53B-90D4AE87AF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3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分類器可將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訊息分成三類，其中</a:t>
            </a:r>
            <a:r>
              <a:rPr lang="en-US" altLang="zh-TW" dirty="0" smtClean="0"/>
              <a:t>class 1 </a:t>
            </a:r>
            <a:r>
              <a:rPr lang="zh-TW" altLang="en-US" dirty="0" smtClean="0"/>
              <a:t>訊息為帶有客觀資訊傳播之訊息（有事實根據），我們將其視為可疑訊息！</a:t>
            </a:r>
            <a:endParaRPr lang="en-US" altLang="zh-TW" dirty="0" smtClean="0"/>
          </a:p>
          <a:p>
            <a:r>
              <a:rPr lang="zh-TW" altLang="en-US" dirty="0" smtClean="0"/>
              <a:t>只針對可疑訊息處理，降低伺服器附載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C2AF4-4065-A345-A53B-90D4AE87AF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39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講：資料混搭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F68A-F797-224F-B529-8ED1516907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683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F68A-F797-224F-B529-8ED1516907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259-E916-42F2-BB71-C162CED2D0AC}" type="datetime1">
              <a:rPr lang="en-US" altLang="zh-TW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E203-25A4-7540-A792-C13CB6F5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3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797C-5623-4444-AE25-C914BE2F98DF}" type="datetime1">
              <a:rPr lang="en-US" altLang="zh-TW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E203-25A4-7540-A792-C13CB6F5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9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EA28-AE1C-4964-8435-1FAC00D2A6EC}" type="datetime1">
              <a:rPr lang="en-US" altLang="zh-TW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E203-25A4-7540-A792-C13CB6F5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8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4460-526E-4002-BBEE-E49AA872B622}" type="datetime1">
              <a:rPr lang="en-US" altLang="zh-TW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E203-25A4-7540-A792-C13CB6F5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9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EF00-3E98-44D1-8206-F003D629F4F9}" type="datetime1">
              <a:rPr lang="en-US" altLang="zh-TW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97EE203-25A4-7540-A792-C13CB6F55B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3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BC39-846B-4F8A-9FA9-C6089824C92A}" type="datetime1">
              <a:rPr lang="en-US" altLang="zh-TW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E203-25A4-7540-A792-C13CB6F5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9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3BE2-077C-4F34-A2E9-57950E03105C}" type="datetime1">
              <a:rPr lang="en-US" altLang="zh-TW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E203-25A4-7540-A792-C13CB6F5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2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3AE1-60DF-4A55-AE54-D4BD337B4E07}" type="datetime1">
              <a:rPr lang="en-US" altLang="zh-TW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E203-25A4-7540-A792-C13CB6F5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5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507C-2839-4C79-BE61-85B3B1B741B3}" type="datetime1">
              <a:rPr lang="en-US" altLang="zh-TW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E203-25A4-7540-A792-C13CB6F5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0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B5FA-D01F-478D-AAFD-7247A9513573}" type="datetime1">
              <a:rPr lang="en-US" altLang="zh-TW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E203-25A4-7540-A792-C13CB6F5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8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04C5-E053-4643-BCE5-028CD1F4BDF1}" type="datetime1">
              <a:rPr lang="en-US" altLang="zh-TW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E203-25A4-7540-A792-C13CB6F5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7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ea typeface="微軟正黑體" charset="-120"/>
              </a:defRPr>
            </a:lvl1pPr>
          </a:lstStyle>
          <a:p>
            <a:fld id="{6468A2F4-075B-48B6-B1E9-60C3A78A89EA}" type="datetime1">
              <a:rPr lang="en-US" altLang="zh-TW" smtClean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E203-25A4-7540-A792-C13CB6F55B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1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+mj-lt"/>
          <a:ea typeface="微軟正黑體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+mn-lt"/>
          <a:ea typeface="微軟正黑體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微軟正黑體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微軟正黑體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微軟正黑體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微軟正黑體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.png"/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15.png"/><Relationship Id="rId5" Type="http://schemas.openxmlformats.org/officeDocument/2006/relationships/image" Target="../media/image13.jpg"/><Relationship Id="rId10" Type="http://schemas.microsoft.com/office/2007/relationships/hdphoto" Target="../media/hdphoto4.wdp"/><Relationship Id="rId4" Type="http://schemas.microsoft.com/office/2007/relationships/hdphoto" Target="../media/hdphoto2.wdp"/><Relationship Id="rId9" Type="http://schemas.microsoft.com/office/2007/relationships/hdphoto" Target="../media/hdphoto3.wdp"/><Relationship Id="rId1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9267309" y="4256210"/>
            <a:ext cx="3297984" cy="32224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3814657" y="2967143"/>
            <a:ext cx="669713" cy="5943600"/>
          </a:xfrm>
          <a:prstGeom prst="rtTriangle">
            <a:avLst/>
          </a:prstGeom>
          <a:solidFill>
            <a:srgbClr val="14C30D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charset="0"/>
            </a:endParaRPr>
          </a:p>
        </p:txBody>
      </p:sp>
      <p:sp>
        <p:nvSpPr>
          <p:cNvPr id="5" name="Right Triangle 4"/>
          <p:cNvSpPr/>
          <p:nvPr/>
        </p:nvSpPr>
        <p:spPr>
          <a:xfrm rot="16200000">
            <a:off x="-3746500" y="2019300"/>
            <a:ext cx="533400" cy="5943600"/>
          </a:xfrm>
          <a:prstGeom prst="rtTriangle">
            <a:avLst/>
          </a:prstGeom>
          <a:solidFill>
            <a:srgbClr val="CDE35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383" y="3110982"/>
            <a:ext cx="6197599" cy="1145228"/>
          </a:xfrm>
        </p:spPr>
        <p:txBody>
          <a:bodyPr>
            <a:noAutofit/>
          </a:bodyPr>
          <a:lstStyle/>
          <a:p>
            <a:r>
              <a:rPr lang="zh-TW" altLang="en-US" sz="8800" b="1" dirty="0" smtClean="0">
                <a:solidFill>
                  <a:srgbClr val="76511D"/>
                </a:solidFill>
              </a:rPr>
              <a:t>詐騙奧特</a:t>
            </a:r>
            <a:endParaRPr lang="en-US" sz="8800" b="1" dirty="0">
              <a:solidFill>
                <a:srgbClr val="76511D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497" y="6771218"/>
            <a:ext cx="1526249" cy="15262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25555" y="1266901"/>
            <a:ext cx="4769254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900" b="1" dirty="0" smtClean="0">
                <a:solidFill>
                  <a:srgbClr val="AA762E"/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R</a:t>
            </a:r>
            <a:r>
              <a:rPr lang="en-US" sz="8900" b="1" dirty="0" smtClean="0">
                <a:solidFill>
                  <a:srgbClr val="AA762E"/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umor</a:t>
            </a:r>
            <a:endParaRPr lang="en-US" sz="8900" b="1" dirty="0">
              <a:solidFill>
                <a:srgbClr val="AA762E"/>
              </a:solidFill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71580" y="1420789"/>
            <a:ext cx="2576346" cy="1461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900" b="1" dirty="0" smtClean="0">
                <a:solidFill>
                  <a:srgbClr val="AA762E"/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Out</a:t>
            </a:r>
            <a:endParaRPr lang="en-US" sz="8900" b="1" dirty="0">
              <a:solidFill>
                <a:srgbClr val="AA762E"/>
              </a:solidFill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-508000" y="5128572"/>
            <a:ext cx="6197599" cy="11452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微軟正黑體" charset="0"/>
                <a:cs typeface="+mj-cs"/>
              </a:defRPr>
            </a:lvl1pPr>
          </a:lstStyle>
          <a:p>
            <a:r>
              <a:rPr lang="zh-TW" altLang="en-US" sz="2800" b="1" dirty="0" smtClean="0">
                <a:solidFill>
                  <a:srgbClr val="76511D"/>
                </a:solidFill>
              </a:rPr>
              <a:t>台科創新實驗室</a:t>
            </a:r>
            <a:endParaRPr lang="en-US" sz="2800" b="1" dirty="0">
              <a:solidFill>
                <a:srgbClr val="76511D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482" y="5059891"/>
            <a:ext cx="1920538" cy="19976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053" y="4648176"/>
            <a:ext cx="1219248" cy="121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76511D"/>
                </a:solidFill>
              </a:rPr>
              <a:t>適切性＆創新性</a:t>
            </a:r>
            <a:endParaRPr lang="en-US" b="1" dirty="0">
              <a:solidFill>
                <a:srgbClr val="76511D"/>
              </a:solidFill>
            </a:endParaRPr>
          </a:p>
        </p:txBody>
      </p:sp>
      <p:sp>
        <p:nvSpPr>
          <p:cNvPr id="7" name="橢圓 13"/>
          <p:cNvSpPr/>
          <p:nvPr/>
        </p:nvSpPr>
        <p:spPr>
          <a:xfrm>
            <a:off x="8400082" y="5471791"/>
            <a:ext cx="1041401" cy="82607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ea typeface="微軟正黑體" charset="0"/>
              </a:rPr>
              <a:t>Class 0</a:t>
            </a:r>
            <a:endParaRPr kumimoji="1" lang="zh-TW" altLang="en-US" dirty="0">
              <a:ea typeface="微軟正黑體" charset="0"/>
            </a:endParaRPr>
          </a:p>
        </p:txBody>
      </p:sp>
      <p:sp>
        <p:nvSpPr>
          <p:cNvPr id="8" name="橢圓 14"/>
          <p:cNvSpPr/>
          <p:nvPr/>
        </p:nvSpPr>
        <p:spPr>
          <a:xfrm>
            <a:off x="9390128" y="5835511"/>
            <a:ext cx="1011493" cy="8232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ea typeface="微軟正黑體" charset="0"/>
              </a:rPr>
              <a:t>Class </a:t>
            </a:r>
            <a:r>
              <a:rPr kumimoji="1" lang="en-US" altLang="zh-TW" sz="2000" dirty="0" smtClean="0">
                <a:ea typeface="微軟正黑體" charset="0"/>
              </a:rPr>
              <a:t>1</a:t>
            </a:r>
            <a:endParaRPr kumimoji="1" lang="zh-TW" altLang="en-US" sz="2000" dirty="0">
              <a:ea typeface="微軟正黑體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4162" y="1606407"/>
            <a:ext cx="10924786" cy="308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300" dirty="0" smtClean="0">
                <a:ea typeface="微軟正黑體" charset="0"/>
              </a:rPr>
              <a:t>核心技術：  </a:t>
            </a:r>
            <a:r>
              <a:rPr lang="zh-TW" altLang="en-US" sz="2800" dirty="0" smtClean="0">
                <a:ea typeface="微軟正黑體" charset="0"/>
              </a:rPr>
              <a:t>辨認可疑訊息，使用</a:t>
            </a:r>
            <a:r>
              <a:rPr lang="en-US" sz="2800" dirty="0" smtClean="0"/>
              <a:t>Machine Learning</a:t>
            </a:r>
            <a:r>
              <a:rPr lang="zh-TW" altLang="en-US" sz="2800" dirty="0" smtClean="0">
                <a:ea typeface="微軟正黑體" charset="0"/>
              </a:rPr>
              <a:t> 機器學習技術</a:t>
            </a:r>
            <a:endParaRPr lang="en-US" sz="2800" dirty="0" smtClean="0"/>
          </a:p>
          <a:p>
            <a:pPr>
              <a:lnSpc>
                <a:spcPct val="200000"/>
              </a:lnSpc>
            </a:pPr>
            <a:r>
              <a:rPr lang="zh-TW" altLang="en-US" sz="2300" dirty="0" smtClean="0">
                <a:ea typeface="微軟正黑體" charset="0"/>
              </a:rPr>
              <a:t>資料混搭，使用家族ＬＩＮＥ群組２０１７年之聊天紀錄，</a:t>
            </a:r>
            <a:r>
              <a:rPr lang="zh-TW" altLang="en-US" sz="2300" u="sng" dirty="0" smtClean="0">
                <a:ea typeface="微軟正黑體" charset="0"/>
              </a:rPr>
              <a:t>近千筆訊息</a:t>
            </a:r>
            <a:endParaRPr lang="en-US" altLang="zh-TW" sz="2300" u="sng" dirty="0" smtClean="0">
              <a:ea typeface="微軟正黑體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300" dirty="0" smtClean="0">
                <a:ea typeface="微軟正黑體" charset="0"/>
              </a:rPr>
              <a:t>訓練出可揪出可疑訊息的</a:t>
            </a:r>
            <a:r>
              <a:rPr lang="zh-TW" altLang="en-US" sz="2300" b="1" dirty="0" smtClean="0">
                <a:ea typeface="微軟正黑體" charset="0"/>
              </a:rPr>
              <a:t>分類器</a:t>
            </a:r>
            <a:r>
              <a:rPr lang="zh-TW" altLang="en-US" sz="2300" dirty="0" smtClean="0">
                <a:ea typeface="微軟正黑體" charset="0"/>
              </a:rPr>
              <a:t>：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ea typeface="微軟正黑體" charset="0"/>
              </a:rPr>
              <a:t>Class 0 </a:t>
            </a:r>
            <a:r>
              <a:rPr lang="zh-TW" altLang="en-US" dirty="0" smtClean="0">
                <a:ea typeface="微軟正黑體" charset="0"/>
              </a:rPr>
              <a:t>聊天訊息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ea typeface="微軟正黑體" charset="0"/>
              </a:rPr>
              <a:t>Class 1 </a:t>
            </a:r>
            <a:r>
              <a:rPr lang="zh-TW" altLang="en-US" dirty="0" smtClean="0">
                <a:ea typeface="微軟正黑體" charset="0"/>
              </a:rPr>
              <a:t>內含客觀資訊傳播之訊息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ea typeface="微軟正黑體" charset="0"/>
              </a:rPr>
              <a:t>Class 2 </a:t>
            </a:r>
            <a:r>
              <a:rPr lang="zh-TW" altLang="en-US" dirty="0" smtClean="0">
                <a:ea typeface="微軟正黑體" charset="0"/>
              </a:rPr>
              <a:t>內含主觀資訊傳播之訊息 （藝術、笑話）</a:t>
            </a:r>
          </a:p>
        </p:txBody>
      </p:sp>
      <p:sp>
        <p:nvSpPr>
          <p:cNvPr id="20" name="橢圓 14"/>
          <p:cNvSpPr/>
          <p:nvPr/>
        </p:nvSpPr>
        <p:spPr>
          <a:xfrm>
            <a:off x="10241867" y="5381986"/>
            <a:ext cx="995578" cy="8079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ea typeface="微軟正黑體" charset="0"/>
              </a:rPr>
              <a:t>Class </a:t>
            </a:r>
            <a:r>
              <a:rPr kumimoji="1" lang="en-US" altLang="zh-TW" sz="2000" dirty="0" smtClean="0">
                <a:ea typeface="微軟正黑體" charset="0"/>
              </a:rPr>
              <a:t>2</a:t>
            </a:r>
            <a:endParaRPr kumimoji="1" lang="zh-TW" altLang="en-US" sz="2000" dirty="0">
              <a:ea typeface="微軟正黑體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18504" y="3869079"/>
            <a:ext cx="3684323" cy="3246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rot="21179952">
            <a:off x="9659801" y="5364237"/>
            <a:ext cx="392242" cy="390402"/>
          </a:xfrm>
          <a:prstGeom prst="down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Down Arrow 24"/>
          <p:cNvSpPr/>
          <p:nvPr/>
        </p:nvSpPr>
        <p:spPr>
          <a:xfrm rot="19358682">
            <a:off x="9993470" y="5273397"/>
            <a:ext cx="392242" cy="390402"/>
          </a:xfrm>
          <a:prstGeom prst="down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Line Callout 1 26"/>
          <p:cNvSpPr/>
          <p:nvPr/>
        </p:nvSpPr>
        <p:spPr>
          <a:xfrm>
            <a:off x="774162" y="5165009"/>
            <a:ext cx="2121239" cy="612648"/>
          </a:xfrm>
          <a:prstGeom prst="borderCallout1">
            <a:avLst>
              <a:gd name="adj1" fmla="val 8631"/>
              <a:gd name="adj2" fmla="val 3357"/>
              <a:gd name="adj3" fmla="val -168300"/>
              <a:gd name="adj4" fmla="val 157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b="1" dirty="0" smtClean="0">
                <a:ea typeface="微軟正黑體" charset="0"/>
              </a:rPr>
              <a:t>可疑訊息</a:t>
            </a:r>
            <a:r>
              <a:rPr lang="en-US" altLang="zh-TW" sz="3000" b="1" dirty="0" smtClean="0">
                <a:ea typeface="微軟正黑體" charset="0"/>
              </a:rPr>
              <a:t> !</a:t>
            </a:r>
            <a:endParaRPr lang="en-US" sz="3000" b="1" dirty="0"/>
          </a:p>
        </p:txBody>
      </p:sp>
      <p:sp>
        <p:nvSpPr>
          <p:cNvPr id="29" name="Down Arrow 28"/>
          <p:cNvSpPr/>
          <p:nvPr/>
        </p:nvSpPr>
        <p:spPr>
          <a:xfrm rot="2050655">
            <a:off x="9302358" y="5314687"/>
            <a:ext cx="392242" cy="390402"/>
          </a:xfrm>
          <a:prstGeom prst="down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橢圓 14"/>
          <p:cNvSpPr/>
          <p:nvPr/>
        </p:nvSpPr>
        <p:spPr>
          <a:xfrm>
            <a:off x="9718759" y="3036934"/>
            <a:ext cx="911385" cy="6959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smtClean="0">
                <a:solidFill>
                  <a:schemeClr val="tx1"/>
                </a:solidFill>
                <a:ea typeface="微軟正黑體" charset="0"/>
              </a:rPr>
              <a:t>Line</a:t>
            </a:r>
          </a:p>
          <a:p>
            <a:pPr algn="ctr"/>
            <a:r>
              <a:rPr kumimoji="1" lang="zh-TW" altLang="en-US" sz="1600" dirty="0" smtClean="0">
                <a:solidFill>
                  <a:schemeClr val="tx1"/>
                </a:solidFill>
                <a:ea typeface="微軟正黑體" charset="0"/>
              </a:rPr>
              <a:t>訊息</a:t>
            </a:r>
            <a:endParaRPr kumimoji="1" lang="zh-TW" altLang="en-US" sz="1600" dirty="0">
              <a:solidFill>
                <a:schemeClr val="tx1"/>
              </a:solidFill>
              <a:ea typeface="微軟正黑體" charset="0"/>
            </a:endParaRPr>
          </a:p>
        </p:txBody>
      </p:sp>
      <p:sp>
        <p:nvSpPr>
          <p:cNvPr id="32" name="橢圓 14"/>
          <p:cNvSpPr/>
          <p:nvPr/>
        </p:nvSpPr>
        <p:spPr>
          <a:xfrm>
            <a:off x="8882922" y="3319382"/>
            <a:ext cx="873611" cy="6959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smtClean="0">
                <a:solidFill>
                  <a:schemeClr val="tx1"/>
                </a:solidFill>
                <a:ea typeface="微軟正黑體" charset="0"/>
              </a:rPr>
              <a:t>Line</a:t>
            </a:r>
          </a:p>
          <a:p>
            <a:pPr algn="ctr"/>
            <a:r>
              <a:rPr kumimoji="1" lang="zh-TW" altLang="en-US" sz="1600" dirty="0" smtClean="0">
                <a:solidFill>
                  <a:schemeClr val="tx1"/>
                </a:solidFill>
                <a:ea typeface="微軟正黑體" charset="0"/>
              </a:rPr>
              <a:t>訊息</a:t>
            </a:r>
            <a:endParaRPr kumimoji="1" lang="zh-TW" altLang="en-US" sz="1600" dirty="0">
              <a:solidFill>
                <a:schemeClr val="tx1"/>
              </a:solidFill>
              <a:ea typeface="微軟正黑體" charset="0"/>
            </a:endParaRPr>
          </a:p>
        </p:txBody>
      </p:sp>
      <p:sp>
        <p:nvSpPr>
          <p:cNvPr id="33" name="橢圓 14"/>
          <p:cNvSpPr/>
          <p:nvPr/>
        </p:nvSpPr>
        <p:spPr>
          <a:xfrm>
            <a:off x="9528010" y="3676708"/>
            <a:ext cx="873611" cy="6959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 smtClean="0">
                <a:solidFill>
                  <a:schemeClr val="tx1"/>
                </a:solidFill>
                <a:ea typeface="微軟正黑體" charset="0"/>
              </a:rPr>
              <a:t>Line</a:t>
            </a:r>
          </a:p>
          <a:p>
            <a:pPr algn="ctr"/>
            <a:r>
              <a:rPr kumimoji="1" lang="zh-TW" altLang="en-US" sz="1600" dirty="0" smtClean="0">
                <a:solidFill>
                  <a:schemeClr val="tx1"/>
                </a:solidFill>
                <a:ea typeface="微軟正黑體" charset="0"/>
              </a:rPr>
              <a:t>訊息</a:t>
            </a:r>
            <a:endParaRPr kumimoji="1" lang="zh-TW" altLang="en-US" sz="1600" dirty="0">
              <a:solidFill>
                <a:schemeClr val="tx1"/>
              </a:solidFill>
              <a:ea typeface="微軟正黑體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700" y="4034033"/>
            <a:ext cx="1548444" cy="1548444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E203-25A4-7540-A792-C13CB6F55B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0" b="100000" l="0" r="9569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38822">
            <a:off x="6200260" y="5281611"/>
            <a:ext cx="1488516" cy="1604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76511D"/>
                </a:solidFill>
              </a:rPr>
              <a:t>適切性＆創新性</a:t>
            </a:r>
            <a:endParaRPr lang="en-US" b="1" dirty="0">
              <a:solidFill>
                <a:srgbClr val="76511D"/>
              </a:solidFill>
            </a:endParaRPr>
          </a:p>
        </p:txBody>
      </p:sp>
      <p:pic>
        <p:nvPicPr>
          <p:cNvPr id="19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9006"/>
            <a:ext cx="1156985" cy="115698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254" y="2413935"/>
            <a:ext cx="912724" cy="91272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130" y="3005416"/>
            <a:ext cx="580493" cy="58049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791" y="2704034"/>
            <a:ext cx="474573" cy="47457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015" y="3335090"/>
            <a:ext cx="322173" cy="32217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893" y="3275499"/>
            <a:ext cx="1548444" cy="154844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691" y="3042414"/>
            <a:ext cx="346237" cy="34623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387" y="3720581"/>
            <a:ext cx="1555807" cy="155580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00" b="100000" l="0" r="9569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02842">
            <a:off x="7445699" y="1838543"/>
            <a:ext cx="638923" cy="68849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301788" y="5169872"/>
            <a:ext cx="2076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0432FF"/>
                </a:solidFill>
                <a:ea typeface="微軟正黑體" charset="0"/>
              </a:rPr>
              <a:t>資料庫</a:t>
            </a:r>
            <a:r>
              <a:rPr lang="en-US" altLang="zh-TW" sz="2000" b="1" dirty="0" smtClean="0">
                <a:solidFill>
                  <a:srgbClr val="0432FF"/>
                </a:solidFill>
                <a:ea typeface="微軟正黑體" charset="0"/>
              </a:rPr>
              <a:t> – </a:t>
            </a:r>
          </a:p>
          <a:p>
            <a:r>
              <a:rPr lang="zh-TW" altLang="en-US" sz="2000" b="1" dirty="0" smtClean="0">
                <a:solidFill>
                  <a:srgbClr val="9437FF"/>
                </a:solidFill>
                <a:ea typeface="微軟正黑體" charset="0"/>
              </a:rPr>
              <a:t>介接政府 </a:t>
            </a:r>
            <a:r>
              <a:rPr lang="en-US" sz="2000" b="1" dirty="0" smtClean="0">
                <a:solidFill>
                  <a:srgbClr val="9437FF"/>
                </a:solidFill>
                <a:ea typeface="微軟正黑體" charset="0"/>
              </a:rPr>
              <a:t>165 </a:t>
            </a:r>
            <a:r>
              <a:rPr lang="en-US" sz="2000" b="1" dirty="0" smtClean="0">
                <a:solidFill>
                  <a:srgbClr val="9437FF"/>
                </a:solidFill>
              </a:rPr>
              <a:t>API</a:t>
            </a:r>
          </a:p>
          <a:p>
            <a:r>
              <a:rPr lang="zh-TW" altLang="en-US" sz="2000" b="1" dirty="0">
                <a:solidFill>
                  <a:srgbClr val="9437FF"/>
                </a:solidFill>
                <a:ea typeface="微軟正黑體" charset="0"/>
              </a:rPr>
              <a:t>可疑訊息</a:t>
            </a:r>
            <a:endParaRPr lang="en-US" sz="2000" b="1" dirty="0">
              <a:solidFill>
                <a:srgbClr val="9437FF"/>
              </a:solidFill>
              <a:ea typeface="微軟正黑體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14176" y="4611795"/>
            <a:ext cx="2872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60"/>
              </a:lnSpc>
            </a:pPr>
            <a:r>
              <a:rPr lang="en-US" sz="3000" b="1" dirty="0" smtClean="0">
                <a:solidFill>
                  <a:srgbClr val="FF9300"/>
                </a:solidFill>
              </a:rPr>
              <a:t>.</a:t>
            </a:r>
          </a:p>
          <a:p>
            <a:pPr>
              <a:lnSpc>
                <a:spcPts val="960"/>
              </a:lnSpc>
            </a:pPr>
            <a:r>
              <a:rPr lang="en-US" sz="3000" b="1" dirty="0" smtClean="0">
                <a:solidFill>
                  <a:srgbClr val="FF9300"/>
                </a:solidFill>
              </a:rPr>
              <a:t>.</a:t>
            </a:r>
          </a:p>
          <a:p>
            <a:pPr>
              <a:lnSpc>
                <a:spcPts val="960"/>
              </a:lnSpc>
            </a:pPr>
            <a:r>
              <a:rPr lang="en-US" sz="3000" b="1" dirty="0">
                <a:solidFill>
                  <a:srgbClr val="FF9300"/>
                </a:solidFill>
              </a:rPr>
              <a:t>.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00" b="100000" l="0" r="9569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470" y="2244793"/>
            <a:ext cx="1085492" cy="116971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033126" y="1362857"/>
            <a:ext cx="127951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00" b="1" dirty="0" smtClean="0">
                <a:solidFill>
                  <a:schemeClr val="accent6">
                    <a:lumMod val="75000"/>
                  </a:schemeClr>
                </a:solidFill>
                <a:ea typeface="微軟正黑體" charset="0"/>
              </a:rPr>
              <a:t>Line</a:t>
            </a:r>
            <a:r>
              <a:rPr lang="zh-TW" altLang="en-US" sz="2300" b="1" dirty="0" smtClean="0">
                <a:solidFill>
                  <a:schemeClr val="accent6">
                    <a:lumMod val="75000"/>
                  </a:schemeClr>
                </a:solidFill>
                <a:ea typeface="微軟正黑體" charset="0"/>
              </a:rPr>
              <a:t>群組</a:t>
            </a:r>
            <a:endParaRPr lang="en-US" sz="23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72885" y="5904523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500" dirty="0" smtClean="0">
                <a:ea typeface="微軟正黑體" charset="0"/>
              </a:rPr>
              <a:t>比對</a:t>
            </a:r>
            <a:endParaRPr lang="en-US" sz="2500" dirty="0"/>
          </a:p>
        </p:txBody>
      </p:sp>
      <p:sp>
        <p:nvSpPr>
          <p:cNvPr id="36" name="TextBox 35"/>
          <p:cNvSpPr txBox="1"/>
          <p:nvPr/>
        </p:nvSpPr>
        <p:spPr>
          <a:xfrm>
            <a:off x="4936355" y="330641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00B050"/>
                </a:solidFill>
                <a:ea typeface="微軟正黑體" charset="0"/>
              </a:rPr>
              <a:t>比對成功</a:t>
            </a: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596" y="3201364"/>
            <a:ext cx="589624" cy="58962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932" y="4223626"/>
            <a:ext cx="656644" cy="65664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404264" y="5254477"/>
            <a:ext cx="24288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500" dirty="0" smtClean="0">
                <a:ea typeface="微軟正黑體" charset="0"/>
              </a:rPr>
              <a:t>辨認出可疑訊息</a:t>
            </a:r>
            <a:endParaRPr lang="en-US" sz="25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925" y="4937635"/>
            <a:ext cx="1166180" cy="121301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728" y="4717580"/>
            <a:ext cx="782458" cy="782458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4354617" y="2238192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500" smtClean="0">
                <a:ea typeface="微軟正黑體" charset="0"/>
              </a:rPr>
              <a:t>澄清</a:t>
            </a:r>
            <a:endParaRPr lang="en-US" sz="2500" dirty="0"/>
          </a:p>
        </p:txBody>
      </p:sp>
      <p:sp>
        <p:nvSpPr>
          <p:cNvPr id="46" name="TextBox 45"/>
          <p:cNvSpPr txBox="1"/>
          <p:nvPr/>
        </p:nvSpPr>
        <p:spPr>
          <a:xfrm>
            <a:off x="2356244" y="438663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C00000"/>
                </a:solidFill>
                <a:ea typeface="微軟正黑體" charset="0"/>
              </a:rPr>
              <a:t>比對失敗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7" name="U-Turn Arrow 46"/>
          <p:cNvSpPr/>
          <p:nvPr/>
        </p:nvSpPr>
        <p:spPr>
          <a:xfrm rot="14001465" flipH="1">
            <a:off x="3013614" y="5428720"/>
            <a:ext cx="1238501" cy="877824"/>
          </a:xfrm>
          <a:prstGeom prst="uturnArrow">
            <a:avLst>
              <a:gd name="adj1" fmla="val 216"/>
              <a:gd name="adj2" fmla="val 8629"/>
              <a:gd name="adj3" fmla="val 15848"/>
              <a:gd name="adj4" fmla="val 66283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20340" y="5697916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500" dirty="0" smtClean="0">
                <a:ea typeface="微軟正黑體" charset="0"/>
              </a:rPr>
              <a:t>搜集</a:t>
            </a:r>
            <a:endParaRPr lang="en-US" sz="2500" dirty="0"/>
          </a:p>
        </p:txBody>
      </p:sp>
      <p:sp>
        <p:nvSpPr>
          <p:cNvPr id="50" name="Line Callout 2 49"/>
          <p:cNvSpPr/>
          <p:nvPr/>
        </p:nvSpPr>
        <p:spPr>
          <a:xfrm>
            <a:off x="9176928" y="389706"/>
            <a:ext cx="2770232" cy="1706369"/>
          </a:xfrm>
          <a:prstGeom prst="borderCallout2">
            <a:avLst>
              <a:gd name="adj1" fmla="val 101105"/>
              <a:gd name="adj2" fmla="val 53094"/>
              <a:gd name="adj3" fmla="val 118022"/>
              <a:gd name="adj4" fmla="val 53509"/>
              <a:gd name="adj5" fmla="val 177511"/>
              <a:gd name="adj6" fmla="val 9566"/>
            </a:avLst>
          </a:prstGeom>
          <a:solidFill>
            <a:srgbClr val="FF9300"/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2200" smtClean="0">
                <a:solidFill>
                  <a:schemeClr val="tx1"/>
                </a:solidFill>
                <a:ea typeface="微軟正黑體" charset="0"/>
              </a:rPr>
              <a:t>關鍵一</a:t>
            </a:r>
            <a:r>
              <a:rPr lang="zh-TW" altLang="en-US" sz="2200" dirty="0" smtClean="0">
                <a:solidFill>
                  <a:schemeClr val="tx1"/>
                </a:solidFill>
                <a:ea typeface="微軟正黑體" charset="0"/>
              </a:rPr>
              <a:t>、訊息分類器</a:t>
            </a:r>
            <a:endParaRPr lang="en-US" sz="2200" dirty="0" smtClean="0">
              <a:solidFill>
                <a:schemeClr val="tx1"/>
              </a:solidFill>
              <a:ea typeface="微軟正黑體" charset="0"/>
            </a:endParaRPr>
          </a:p>
          <a:p>
            <a:pPr algn="ctr"/>
            <a:r>
              <a:rPr lang="zh-TW" altLang="en-US" sz="2000" dirty="0" smtClean="0">
                <a:solidFill>
                  <a:schemeClr val="tx1"/>
                </a:solidFill>
                <a:ea typeface="微軟正黑體" charset="0"/>
              </a:rPr>
              <a:t>機器學習演算法</a:t>
            </a:r>
            <a:r>
              <a:rPr lang="en-US" altLang="zh-TW" sz="2000" dirty="0" smtClean="0">
                <a:solidFill>
                  <a:schemeClr val="tx1"/>
                </a:solidFill>
                <a:ea typeface="微軟正黑體" charset="0"/>
              </a:rPr>
              <a:t> </a:t>
            </a:r>
          </a:p>
          <a:p>
            <a:pPr algn="ctr"/>
            <a:r>
              <a:rPr lang="en-US" altLang="zh-TW" sz="2000" dirty="0" smtClean="0">
                <a:solidFill>
                  <a:schemeClr val="tx1"/>
                </a:solidFill>
                <a:ea typeface="微軟正黑體" charset="0"/>
              </a:rPr>
              <a:t>+ </a:t>
            </a:r>
          </a:p>
          <a:p>
            <a:pPr algn="ctr"/>
            <a:r>
              <a:rPr lang="zh-TW" altLang="en-US" sz="2000" dirty="0" smtClean="0">
                <a:solidFill>
                  <a:schemeClr val="tx1"/>
                </a:solidFill>
                <a:ea typeface="微軟正黑體" charset="0"/>
              </a:rPr>
              <a:t>大量 </a:t>
            </a:r>
            <a:r>
              <a:rPr lang="en-US" altLang="zh-TW" sz="2000" dirty="0" smtClean="0">
                <a:solidFill>
                  <a:schemeClr val="tx1"/>
                </a:solidFill>
                <a:ea typeface="微軟正黑體" charset="0"/>
              </a:rPr>
              <a:t>LINE </a:t>
            </a:r>
            <a:r>
              <a:rPr lang="zh-TW" altLang="en-US" sz="2000" dirty="0" smtClean="0">
                <a:solidFill>
                  <a:schemeClr val="tx1"/>
                </a:solidFill>
                <a:ea typeface="微軟正黑體" charset="0"/>
              </a:rPr>
              <a:t>訊息</a:t>
            </a:r>
            <a:r>
              <a:rPr lang="en-US" altLang="zh-TW" sz="2000" dirty="0" smtClean="0">
                <a:solidFill>
                  <a:schemeClr val="tx1"/>
                </a:solidFill>
                <a:ea typeface="微軟正黑體" charset="0"/>
              </a:rPr>
              <a:t> </a:t>
            </a:r>
            <a:endParaRPr lang="zh-TW" altLang="en-US" sz="2000" dirty="0">
              <a:solidFill>
                <a:schemeClr val="tx1"/>
              </a:solidFill>
              <a:ea typeface="微軟正黑體" charset="0"/>
            </a:endParaRPr>
          </a:p>
        </p:txBody>
      </p:sp>
      <p:sp>
        <p:nvSpPr>
          <p:cNvPr id="51" name="Line Callout 2 50"/>
          <p:cNvSpPr/>
          <p:nvPr/>
        </p:nvSpPr>
        <p:spPr>
          <a:xfrm>
            <a:off x="390514" y="1963396"/>
            <a:ext cx="2814346" cy="1667938"/>
          </a:xfrm>
          <a:prstGeom prst="borderCallout2">
            <a:avLst>
              <a:gd name="adj1" fmla="val 101964"/>
              <a:gd name="adj2" fmla="val 42700"/>
              <a:gd name="adj3" fmla="val 121724"/>
              <a:gd name="adj4" fmla="val 42964"/>
              <a:gd name="adj5" fmla="val 224099"/>
              <a:gd name="adj6" fmla="val 70463"/>
            </a:avLst>
          </a:prstGeom>
          <a:solidFill>
            <a:srgbClr val="FF9300"/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TW" altLang="en-US" sz="2200" dirty="0" smtClean="0">
                <a:solidFill>
                  <a:schemeClr val="tx1"/>
                </a:solidFill>
                <a:ea typeface="微軟正黑體" charset="0"/>
              </a:rPr>
              <a:t>關鍵二、累積資料量</a:t>
            </a:r>
            <a:endParaRPr lang="en-US" sz="2200" dirty="0" smtClean="0">
              <a:solidFill>
                <a:schemeClr val="tx1"/>
              </a:solidFill>
              <a:ea typeface="微軟正黑體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dirty="0" smtClean="0">
                <a:solidFill>
                  <a:schemeClr val="tx1"/>
                </a:solidFill>
                <a:ea typeface="微軟正黑體" charset="0"/>
              </a:rPr>
              <a:t>大數據分析、優化分類器、發展平台服務</a:t>
            </a:r>
            <a:endParaRPr lang="zh-TW" altLang="en-US" dirty="0">
              <a:solidFill>
                <a:schemeClr val="tx1"/>
              </a:solidFill>
              <a:ea typeface="微軟正黑體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 flipH="1">
            <a:off x="1644301" y="5585314"/>
            <a:ext cx="704170" cy="688189"/>
            <a:chOff x="1143820" y="4755160"/>
            <a:chExt cx="1458261" cy="1433067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820" y="4975215"/>
              <a:ext cx="1166180" cy="1213012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9623" y="4755160"/>
              <a:ext cx="782458" cy="782458"/>
            </a:xfrm>
            <a:prstGeom prst="rect">
              <a:avLst/>
            </a:prstGeom>
          </p:spPr>
        </p:pic>
      </p:grpSp>
      <p:sp>
        <p:nvSpPr>
          <p:cNvPr id="3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97EE203-25A4-7540-A792-C13CB6F55BE8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58968" y="1297115"/>
            <a:ext cx="23006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300" dirty="0">
                <a:ea typeface="微軟正黑體" charset="0"/>
              </a:rPr>
              <a:t>產品</a:t>
            </a:r>
            <a:r>
              <a:rPr lang="zh-TW" altLang="en-US" sz="3300" dirty="0" smtClean="0">
                <a:ea typeface="微軟正黑體" charset="0"/>
              </a:rPr>
              <a:t>架構：</a:t>
            </a:r>
            <a:endParaRPr lang="zh-TW" altLang="en-US" sz="3300" dirty="0">
              <a:ea typeface="微軟正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2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76511D"/>
                </a:solidFill>
              </a:rPr>
              <a:t>市場性</a:t>
            </a:r>
            <a:endParaRPr lang="en-US" b="1" dirty="0">
              <a:solidFill>
                <a:srgbClr val="76511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</a:rPr>
              <a:t>短期</a:t>
            </a:r>
            <a:r>
              <a:rPr lang="zh-TW" altLang="en-US" dirty="0" smtClean="0"/>
              <a:t> </a:t>
            </a:r>
            <a:r>
              <a:rPr lang="en-US" altLang="zh-TW" dirty="0" smtClean="0"/>
              <a:t>- </a:t>
            </a:r>
            <a:r>
              <a:rPr lang="zh-TW" altLang="en-US" dirty="0" smtClean="0"/>
              <a:t>免費，累積用戶、資料量</a:t>
            </a:r>
          </a:p>
          <a:p>
            <a:pPr algn="just">
              <a:lnSpc>
                <a:spcPct val="150000"/>
              </a:lnSpc>
            </a:pPr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</a:rPr>
              <a:t>中期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LineBot</a:t>
            </a:r>
            <a:r>
              <a:rPr lang="en-US" altLang="zh-TW" dirty="0" smtClean="0"/>
              <a:t> </a:t>
            </a:r>
            <a:r>
              <a:rPr lang="zh-TW" altLang="en-US" dirty="0" smtClean="0"/>
              <a:t>每澄清一則謠言</a:t>
            </a:r>
            <a:r>
              <a:rPr lang="en-US" altLang="zh-TW" dirty="0" smtClean="0"/>
              <a:t>/</a:t>
            </a:r>
            <a:r>
              <a:rPr lang="zh-TW" altLang="en-US" dirty="0" smtClean="0"/>
              <a:t>詐騙，發送一則廣告訊息</a:t>
            </a:r>
          </a:p>
          <a:p>
            <a:pPr algn="just">
              <a:lnSpc>
                <a:spcPct val="150000"/>
              </a:lnSpc>
            </a:pPr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</a:rPr>
              <a:t>長期</a:t>
            </a:r>
            <a:r>
              <a:rPr lang="zh-TW" altLang="en-US" dirty="0" smtClean="0"/>
              <a:t> </a:t>
            </a:r>
            <a:r>
              <a:rPr lang="en-US" altLang="zh-TW" dirty="0" smtClean="0"/>
              <a:t>- </a:t>
            </a:r>
            <a:r>
              <a:rPr lang="zh-TW" altLang="en-US" dirty="0" smtClean="0"/>
              <a:t>發展平台服務，網站流量之廣告收益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97EE203-25A4-7540-A792-C13CB6F55BE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4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9828904" cy="4351338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E203-25A4-7540-A792-C13CB6F55BE8}" type="slidenum">
              <a:rPr lang="en-US" smtClean="0"/>
              <a:t>13</a:t>
            </a:fld>
            <a:endParaRPr 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b="1" dirty="0">
                <a:solidFill>
                  <a:srgbClr val="AA762E"/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Ｄ</a:t>
            </a:r>
            <a:r>
              <a:rPr lang="en-US" altLang="zh-TW" b="1" dirty="0">
                <a:solidFill>
                  <a:srgbClr val="AA762E"/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emo</a:t>
            </a:r>
            <a:r>
              <a:rPr lang="en-US" altLang="zh-TW" dirty="0"/>
              <a:t/>
            </a:r>
            <a:br>
              <a:rPr lang="en-US" altLang="zh-TW" dirty="0"/>
            </a:b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539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4"/>
            <a:ext cx="8932213" cy="4805717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E203-25A4-7540-A792-C13CB6F55BE8}" type="slidenum">
              <a:rPr lang="en-US" smtClean="0"/>
              <a:t>14</a:t>
            </a:fld>
            <a:endParaRPr 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b="1" dirty="0">
                <a:solidFill>
                  <a:srgbClr val="AA762E"/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Ｄ</a:t>
            </a:r>
            <a:r>
              <a:rPr lang="en-US" altLang="zh-TW" b="1" dirty="0">
                <a:solidFill>
                  <a:srgbClr val="AA762E"/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emo</a:t>
            </a:r>
            <a:r>
              <a:rPr lang="en-US" altLang="zh-TW" dirty="0"/>
              <a:t/>
            </a:r>
            <a:br>
              <a:rPr lang="en-US" altLang="zh-TW" dirty="0"/>
            </a:b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841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816184" y="0"/>
            <a:ext cx="6391305" cy="6858000"/>
          </a:xfrm>
          <a:prstGeom prst="rect">
            <a:avLst/>
          </a:prstGeom>
          <a:solidFill>
            <a:srgbClr val="EC9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>
                <a:solidFill>
                  <a:srgbClr val="76511D"/>
                </a:solidFill>
              </a:rPr>
              <a:t>團隊成員</a:t>
            </a:r>
            <a:endParaRPr lang="en-US" sz="5000" b="1" dirty="0">
              <a:solidFill>
                <a:srgbClr val="76511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44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8033"/>
          <a:stretch/>
        </p:blipFill>
        <p:spPr>
          <a:xfrm>
            <a:off x="-164892" y="3357797"/>
            <a:ext cx="6858000" cy="4249711"/>
          </a:xfrm>
          <a:prstGeom prst="rect">
            <a:avLst/>
          </a:prstGeom>
        </p:spPr>
      </p:pic>
      <p:sp>
        <p:nvSpPr>
          <p:cNvPr id="12" name="文字方塊 9"/>
          <p:cNvSpPr txBox="1"/>
          <p:nvPr/>
        </p:nvSpPr>
        <p:spPr>
          <a:xfrm>
            <a:off x="8841016" y="837178"/>
            <a:ext cx="138371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200"/>
              </a:lnSpc>
            </a:pPr>
            <a:r>
              <a:rPr kumimoji="1" lang="zh-TW" altLang="en-US" sz="3000" b="1" dirty="0" smtClean="0">
                <a:solidFill>
                  <a:schemeClr val="bg1"/>
                </a:solidFill>
                <a:latin typeface="Lantinghei TC Demibold" charset="-120"/>
                <a:ea typeface="Lantinghei TC Demibold" charset="-120"/>
                <a:cs typeface="Lantinghei TC Demibold" charset="-120"/>
              </a:rPr>
              <a:t>楊書維</a:t>
            </a:r>
          </a:p>
          <a:p>
            <a:pPr>
              <a:lnSpc>
                <a:spcPts val="7200"/>
              </a:lnSpc>
            </a:pPr>
            <a:r>
              <a:rPr kumimoji="1" lang="zh-TW" altLang="en-US" sz="3000" b="1" dirty="0" smtClean="0">
                <a:solidFill>
                  <a:schemeClr val="bg1"/>
                </a:solidFill>
                <a:latin typeface="Lantinghei TC Demibold" charset="-120"/>
                <a:ea typeface="Lantinghei TC Demibold" charset="-120"/>
                <a:cs typeface="Lantinghei TC Demibold" charset="-120"/>
              </a:rPr>
              <a:t>林廷翰</a:t>
            </a:r>
          </a:p>
          <a:p>
            <a:pPr>
              <a:lnSpc>
                <a:spcPts val="7200"/>
              </a:lnSpc>
            </a:pPr>
            <a:r>
              <a:rPr kumimoji="1" lang="zh-TW" altLang="en-US" sz="3000" b="1" dirty="0" smtClean="0">
                <a:solidFill>
                  <a:schemeClr val="bg1"/>
                </a:solidFill>
                <a:latin typeface="Lantinghei TC Demibold" charset="-120"/>
                <a:ea typeface="Lantinghei TC Demibold" charset="-120"/>
                <a:cs typeface="Lantinghei TC Demibold" charset="-120"/>
              </a:rPr>
              <a:t>簡士超</a:t>
            </a:r>
          </a:p>
          <a:p>
            <a:pPr>
              <a:lnSpc>
                <a:spcPts val="7200"/>
              </a:lnSpc>
            </a:pPr>
            <a:r>
              <a:rPr kumimoji="1" lang="zh-TW" altLang="en-US" sz="3000" b="1" dirty="0" smtClean="0">
                <a:solidFill>
                  <a:schemeClr val="bg1"/>
                </a:solidFill>
                <a:latin typeface="Lantinghei TC Demibold" charset="-120"/>
                <a:ea typeface="Lantinghei TC Demibold" charset="-120"/>
                <a:cs typeface="Lantinghei TC Demibold" charset="-120"/>
              </a:rPr>
              <a:t>陳軍君</a:t>
            </a:r>
          </a:p>
          <a:p>
            <a:pPr>
              <a:lnSpc>
                <a:spcPts val="7200"/>
              </a:lnSpc>
            </a:pPr>
            <a:r>
              <a:rPr kumimoji="1" lang="zh-TW" altLang="en-US" sz="3000" b="1" dirty="0" smtClean="0">
                <a:solidFill>
                  <a:schemeClr val="bg1"/>
                </a:solidFill>
                <a:latin typeface="Lantinghei TC Demibold" charset="-120"/>
                <a:ea typeface="Lantinghei TC Demibold" charset="-120"/>
                <a:cs typeface="Lantinghei TC Demibold" charset="-120"/>
              </a:rPr>
              <a:t>康    寧</a:t>
            </a:r>
            <a:endParaRPr kumimoji="1" lang="zh-TW" altLang="en-US" sz="3000" b="1" dirty="0">
              <a:solidFill>
                <a:schemeClr val="bg1"/>
              </a:solidFill>
              <a:latin typeface="Lantinghei TC Demibold" charset="-120"/>
              <a:ea typeface="Lantinghei TC Demibold" charset="-120"/>
              <a:cs typeface="Lantinghei TC Demibold" charset="-120"/>
            </a:endParaRPr>
          </a:p>
        </p:txBody>
      </p:sp>
      <p:sp>
        <p:nvSpPr>
          <p:cNvPr id="16" name="文字方塊 9"/>
          <p:cNvSpPr txBox="1"/>
          <p:nvPr/>
        </p:nvSpPr>
        <p:spPr>
          <a:xfrm>
            <a:off x="7453277" y="765976"/>
            <a:ext cx="123783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kumimoji="1" lang="zh-TW" altLang="en-US" sz="2000" b="1" dirty="0" smtClean="0">
                <a:solidFill>
                  <a:srgbClr val="76511D"/>
                </a:solidFill>
                <a:latin typeface="Lantinghei TC Demibold" charset="-120"/>
                <a:ea typeface="Lantinghei TC Demibold" charset="-120"/>
                <a:cs typeface="Lantinghei TC Demibold" charset="-120"/>
              </a:rPr>
              <a:t>主講人</a:t>
            </a:r>
          </a:p>
          <a:p>
            <a:pPr algn="r">
              <a:lnSpc>
                <a:spcPct val="300000"/>
              </a:lnSpc>
            </a:pPr>
            <a:r>
              <a:rPr kumimoji="1" lang="en-US" altLang="zh-TW" sz="2000" b="1" dirty="0" smtClean="0">
                <a:solidFill>
                  <a:srgbClr val="76511D"/>
                </a:solidFill>
                <a:latin typeface="Lantinghei TC Demibold" charset="-120"/>
                <a:ea typeface="Lantinghei TC Demibold" charset="-120"/>
                <a:cs typeface="Lantinghei TC Demibold" charset="-120"/>
              </a:rPr>
              <a:t>Demo</a:t>
            </a:r>
            <a:endParaRPr kumimoji="1" lang="zh-TW" altLang="en-US" sz="2000" b="1" dirty="0" smtClean="0">
              <a:solidFill>
                <a:srgbClr val="76511D"/>
              </a:solidFill>
              <a:latin typeface="Lantinghei TC Demibold" charset="-120"/>
              <a:ea typeface="Lantinghei TC Demibold" charset="-120"/>
              <a:cs typeface="Lantinghei TC Demibold" charset="-120"/>
            </a:endParaRPr>
          </a:p>
          <a:p>
            <a:pPr algn="r">
              <a:lnSpc>
                <a:spcPct val="300000"/>
              </a:lnSpc>
            </a:pPr>
            <a:r>
              <a:rPr kumimoji="1" lang="en-US" altLang="zh-TW" sz="2000" b="1" dirty="0" err="1" smtClean="0">
                <a:solidFill>
                  <a:srgbClr val="76511D"/>
                </a:solidFill>
                <a:latin typeface="Lantinghei TC Demibold" charset="-120"/>
                <a:ea typeface="Lantinghei TC Demibold" charset="-120"/>
                <a:cs typeface="Lantinghei TC Demibold" charset="-120"/>
              </a:rPr>
              <a:t>LineBot</a:t>
            </a:r>
            <a:endParaRPr kumimoji="1" lang="zh-TW" altLang="en-US" sz="2000" b="1" dirty="0" smtClean="0">
              <a:solidFill>
                <a:srgbClr val="76511D"/>
              </a:solidFill>
              <a:latin typeface="Lantinghei TC Demibold" charset="-120"/>
              <a:ea typeface="Lantinghei TC Demibold" charset="-120"/>
              <a:cs typeface="Lantinghei TC Demibold" charset="-120"/>
            </a:endParaRPr>
          </a:p>
          <a:p>
            <a:pPr algn="r">
              <a:lnSpc>
                <a:spcPct val="300000"/>
              </a:lnSpc>
            </a:pPr>
            <a:r>
              <a:rPr kumimoji="1" lang="zh-TW" altLang="en-US" sz="2000" b="1" dirty="0" smtClean="0">
                <a:solidFill>
                  <a:srgbClr val="76511D"/>
                </a:solidFill>
                <a:latin typeface="Lantinghei TC Demibold" charset="-120"/>
                <a:ea typeface="Lantinghei TC Demibold" charset="-120"/>
                <a:cs typeface="Lantinghei TC Demibold" charset="-120"/>
              </a:rPr>
              <a:t>資料庫</a:t>
            </a:r>
          </a:p>
          <a:p>
            <a:pPr algn="r">
              <a:lnSpc>
                <a:spcPct val="300000"/>
              </a:lnSpc>
            </a:pPr>
            <a:r>
              <a:rPr kumimoji="1" lang="zh-TW" altLang="en-US" sz="2000" b="1" dirty="0" smtClean="0">
                <a:solidFill>
                  <a:srgbClr val="76511D"/>
                </a:solidFill>
                <a:latin typeface="Lantinghei TC Demibold" charset="-120"/>
                <a:ea typeface="Lantinghei TC Demibold" charset="-120"/>
                <a:cs typeface="Lantinghei TC Demibold" charset="-120"/>
              </a:rPr>
              <a:t>機器學習</a:t>
            </a:r>
            <a:endParaRPr kumimoji="1" lang="zh-TW" altLang="en-US" sz="2000" b="1" dirty="0">
              <a:solidFill>
                <a:srgbClr val="76511D"/>
              </a:solidFill>
              <a:latin typeface="Lantinghei TC Demibold" charset="-120"/>
              <a:ea typeface="Lantinghei TC Demibold" charset="-120"/>
              <a:cs typeface="Lantinghei TC Demibold" charset="-120"/>
            </a:endParaRPr>
          </a:p>
        </p:txBody>
      </p:sp>
      <p:sp>
        <p:nvSpPr>
          <p:cNvPr id="8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4507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76511D"/>
                </a:solidFill>
              </a:rPr>
              <a:t>Outline</a:t>
            </a:r>
            <a:endParaRPr lang="zh-TW" altLang="en-US" b="1" dirty="0">
              <a:solidFill>
                <a:srgbClr val="76511D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評審建議</a:t>
            </a:r>
            <a:endParaRPr lang="en-US" altLang="zh-TW" dirty="0" smtClean="0"/>
          </a:p>
          <a:p>
            <a:r>
              <a:rPr lang="zh-TW" altLang="en-US" dirty="0"/>
              <a:t>產品</a:t>
            </a:r>
            <a:r>
              <a:rPr lang="zh-TW" altLang="en-US" dirty="0" smtClean="0"/>
              <a:t>改善</a:t>
            </a:r>
            <a:endParaRPr lang="en-US" altLang="zh-TW" dirty="0" smtClean="0"/>
          </a:p>
          <a:p>
            <a:r>
              <a:rPr lang="zh-TW" altLang="en-US" dirty="0"/>
              <a:t>適切性＆創新</a:t>
            </a:r>
            <a:r>
              <a:rPr lang="zh-TW" altLang="en-US" dirty="0" smtClean="0"/>
              <a:t>性</a:t>
            </a:r>
            <a:endParaRPr lang="en-US" altLang="zh-TW" dirty="0" smtClean="0"/>
          </a:p>
          <a:p>
            <a:r>
              <a:rPr lang="zh-TW" altLang="en-US" dirty="0"/>
              <a:t>市場</a:t>
            </a:r>
            <a:r>
              <a:rPr lang="zh-TW" altLang="en-US" dirty="0" smtClean="0"/>
              <a:t>性</a:t>
            </a:r>
            <a:endParaRPr lang="en-US" altLang="zh-TW" dirty="0" smtClean="0"/>
          </a:p>
          <a:p>
            <a:r>
              <a:rPr lang="zh-TW" altLang="en-US" dirty="0"/>
              <a:t>完整性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E203-25A4-7540-A792-C13CB6F55B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b="1" dirty="0">
                <a:solidFill>
                  <a:srgbClr val="76511D"/>
                </a:solidFill>
              </a:rPr>
              <a:t>針對複選評分項目</a:t>
            </a:r>
            <a:endParaRPr lang="en-US" b="1" dirty="0">
              <a:solidFill>
                <a:srgbClr val="76511D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43" y="2293056"/>
            <a:ext cx="8064914" cy="3416476"/>
          </a:xfrm>
        </p:spPr>
      </p:pic>
      <p:sp>
        <p:nvSpPr>
          <p:cNvPr id="5" name="Rectangle 4"/>
          <p:cNvSpPr/>
          <p:nvPr/>
        </p:nvSpPr>
        <p:spPr>
          <a:xfrm>
            <a:off x="3948034" y="3072983"/>
            <a:ext cx="6180216" cy="17988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E203-25A4-7540-A792-C13CB6F55B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9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76511D"/>
                </a:solidFill>
              </a:rPr>
              <a:t>評審建議</a:t>
            </a:r>
            <a:endParaRPr lang="en-US" b="1" dirty="0">
              <a:solidFill>
                <a:srgbClr val="76511D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275" y="1873934"/>
            <a:ext cx="8763450" cy="4254719"/>
          </a:xfrm>
        </p:spPr>
      </p:pic>
      <p:sp>
        <p:nvSpPr>
          <p:cNvPr id="5" name="Rectangle 4"/>
          <p:cNvSpPr/>
          <p:nvPr/>
        </p:nvSpPr>
        <p:spPr>
          <a:xfrm>
            <a:off x="1714500" y="2863121"/>
            <a:ext cx="8763000" cy="7644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14500" y="4404154"/>
            <a:ext cx="8763000" cy="7644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E203-25A4-7540-A792-C13CB6F55B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76511D"/>
                </a:solidFill>
              </a:rPr>
              <a:t>產品改善（</a:t>
            </a:r>
            <a:r>
              <a:rPr lang="en-US" altLang="zh-TW" b="1" dirty="0">
                <a:solidFill>
                  <a:srgbClr val="76511D"/>
                </a:solidFill>
              </a:rPr>
              <a:t>I</a:t>
            </a:r>
            <a:r>
              <a:rPr lang="zh-TW" altLang="en-US" b="1" dirty="0">
                <a:solidFill>
                  <a:srgbClr val="76511D"/>
                </a:solidFill>
              </a:rPr>
              <a:t>）</a:t>
            </a:r>
            <a:endParaRPr lang="en-US" b="1" dirty="0">
              <a:solidFill>
                <a:srgbClr val="76511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210" y="1570792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強化資料應用深度</a:t>
            </a:r>
          </a:p>
          <a:p>
            <a:pPr marL="457200" lvl="1" indent="0">
              <a:buNone/>
            </a:pPr>
            <a:r>
              <a:rPr lang="zh-TW" altLang="en-US" dirty="0" smtClean="0"/>
              <a:t>自行架設資料庫，除介接</a:t>
            </a:r>
            <a:r>
              <a:rPr lang="en-US" altLang="zh-TW" dirty="0" smtClean="0"/>
              <a:t>165 API</a:t>
            </a:r>
            <a:r>
              <a:rPr lang="zh-TW" altLang="en-US" dirty="0" smtClean="0"/>
              <a:t> 內容之外，存入該則謠言</a:t>
            </a:r>
            <a:r>
              <a:rPr lang="en-US" altLang="zh-TW" dirty="0" smtClean="0"/>
              <a:t>/</a:t>
            </a:r>
            <a:r>
              <a:rPr lang="zh-TW" altLang="en-US" dirty="0" smtClean="0"/>
              <a:t>詐騙之“原文”</a:t>
            </a:r>
          </a:p>
          <a:p>
            <a:pPr marL="457200" lvl="1" indent="0">
              <a:buNone/>
            </a:pPr>
            <a:r>
              <a:rPr lang="zh-TW" altLang="en-US" dirty="0" smtClean="0"/>
              <a:t>提升後續文字比對精準度。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232627" y="3502325"/>
            <a:ext cx="9950035" cy="3206998"/>
            <a:chOff x="438149" y="3502325"/>
            <a:chExt cx="9950035" cy="320699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49" y="3882770"/>
              <a:ext cx="9950035" cy="2727242"/>
            </a:xfrm>
            <a:prstGeom prst="rect">
              <a:avLst/>
            </a:prstGeom>
          </p:spPr>
        </p:pic>
        <p:sp>
          <p:nvSpPr>
            <p:cNvPr id="6" name="Line Callout 1 5"/>
            <p:cNvSpPr/>
            <p:nvPr/>
          </p:nvSpPr>
          <p:spPr>
            <a:xfrm>
              <a:off x="823210" y="3882770"/>
              <a:ext cx="4348397" cy="2826553"/>
            </a:xfrm>
            <a:prstGeom prst="borderCallout1">
              <a:avLst>
                <a:gd name="adj1" fmla="val 365"/>
                <a:gd name="adj2" fmla="val 16422"/>
                <a:gd name="adj3" fmla="val -204"/>
                <a:gd name="adj4" fmla="val 9942"/>
              </a:avLst>
            </a:prstGeom>
            <a:noFill/>
            <a:ln w="317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ine Callout 1 6"/>
            <p:cNvSpPr/>
            <p:nvPr/>
          </p:nvSpPr>
          <p:spPr>
            <a:xfrm>
              <a:off x="5186597" y="3882770"/>
              <a:ext cx="5201587" cy="2826553"/>
            </a:xfrm>
            <a:prstGeom prst="borderCallout1">
              <a:avLst>
                <a:gd name="adj1" fmla="val 365"/>
                <a:gd name="adj2" fmla="val 16422"/>
                <a:gd name="adj3" fmla="val 243"/>
                <a:gd name="adj4" fmla="val 10505"/>
              </a:avLst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71606" y="3502325"/>
              <a:ext cx="5216577" cy="400110"/>
            </a:xfrm>
            <a:prstGeom prst="rect">
              <a:avLst/>
            </a:prstGeom>
            <a:solidFill>
              <a:srgbClr val="C00000">
                <a:alpha val="5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b="1" dirty="0" smtClean="0">
                  <a:solidFill>
                    <a:srgbClr val="C00000"/>
                  </a:solidFill>
                  <a:ea typeface="微軟正黑體" charset="0"/>
                </a:rPr>
                <a:t>詐騙</a:t>
              </a:r>
              <a:r>
                <a:rPr lang="en-US" altLang="zh-TW" sz="2000" b="1" dirty="0" smtClean="0">
                  <a:solidFill>
                    <a:srgbClr val="C00000"/>
                  </a:solidFill>
                  <a:ea typeface="微軟正黑體" charset="0"/>
                </a:rPr>
                <a:t>/</a:t>
              </a:r>
              <a:r>
                <a:rPr lang="zh-TW" altLang="en-US" sz="2000" b="1" dirty="0" smtClean="0">
                  <a:solidFill>
                    <a:srgbClr val="C00000"/>
                  </a:solidFill>
                  <a:ea typeface="微軟正黑體" charset="0"/>
                </a:rPr>
                <a:t>謠言原文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23210" y="3512629"/>
              <a:ext cx="4348397" cy="400110"/>
            </a:xfrm>
            <a:prstGeom prst="rect">
              <a:avLst/>
            </a:prstGeom>
            <a:solidFill>
              <a:srgbClr val="92D050">
                <a:alpha val="5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B050"/>
                  </a:solidFill>
                </a:rPr>
                <a:t>165 API </a:t>
              </a:r>
              <a:r>
                <a:rPr lang="zh-TW" altLang="en-US" sz="2000" b="1" dirty="0" smtClean="0">
                  <a:solidFill>
                    <a:srgbClr val="00B050"/>
                  </a:solidFill>
                  <a:ea typeface="微軟正黑體" charset="0"/>
                </a:rPr>
                <a:t>內容</a:t>
              </a:r>
              <a:endParaRPr lang="en-US" sz="20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064302" y="3282846"/>
            <a:ext cx="10289498" cy="3545174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64302" y="2865032"/>
            <a:ext cx="10289498" cy="400110"/>
          </a:xfrm>
          <a:prstGeom prst="rect">
            <a:avLst/>
          </a:prstGeom>
          <a:solidFill>
            <a:srgbClr val="7030A0">
              <a:alpha val="1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solidFill>
                  <a:srgbClr val="7030A0"/>
                </a:solidFill>
                <a:ea typeface="微軟正黑體" charset="0"/>
              </a:rPr>
              <a:t>詐騙奧特資料庫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E203-25A4-7540-A792-C13CB6F55B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76511D"/>
                </a:solidFill>
              </a:rPr>
              <a:t>產品改善（</a:t>
            </a:r>
            <a:r>
              <a:rPr lang="en-US" altLang="zh-TW" b="1" dirty="0">
                <a:solidFill>
                  <a:srgbClr val="76511D"/>
                </a:solidFill>
              </a:rPr>
              <a:t>II</a:t>
            </a:r>
            <a:r>
              <a:rPr lang="zh-TW" altLang="en-US" b="1" dirty="0">
                <a:solidFill>
                  <a:srgbClr val="76511D"/>
                </a:solidFill>
              </a:rPr>
              <a:t>）</a:t>
            </a:r>
            <a:endParaRPr lang="en-US" b="1" dirty="0">
              <a:solidFill>
                <a:srgbClr val="76511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產品差異化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120" y="3078600"/>
            <a:ext cx="4368800" cy="327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310" y="3093593"/>
            <a:ext cx="4356100" cy="3683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58847" y="4299674"/>
            <a:ext cx="2494716" cy="45470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34880" y="4127290"/>
            <a:ext cx="4108136" cy="45470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43312" y="4989733"/>
            <a:ext cx="4108136" cy="45470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32120" y="2412398"/>
            <a:ext cx="4368800" cy="707886"/>
          </a:xfrm>
          <a:prstGeom prst="rect">
            <a:avLst/>
          </a:prstGeom>
          <a:solidFill>
            <a:srgbClr val="C00000">
              <a:alpha val="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solidFill>
                  <a:srgbClr val="C00000"/>
                </a:solidFill>
                <a:ea typeface="微軟正黑體" charset="0"/>
              </a:rPr>
              <a:t>政府 </a:t>
            </a:r>
            <a:r>
              <a:rPr lang="en-US" altLang="zh-TW" sz="2000" b="1" dirty="0" smtClean="0">
                <a:solidFill>
                  <a:srgbClr val="C00000"/>
                </a:solidFill>
                <a:ea typeface="微軟正黑體" charset="0"/>
              </a:rPr>
              <a:t> : </a:t>
            </a:r>
            <a:r>
              <a:rPr lang="zh-TW" altLang="en-US" sz="2000" b="1" dirty="0" smtClean="0">
                <a:solidFill>
                  <a:srgbClr val="C00000"/>
                </a:solidFill>
                <a:ea typeface="微軟正黑體" charset="0"/>
              </a:rPr>
              <a:t>僅單向傳訊</a:t>
            </a:r>
          </a:p>
          <a:p>
            <a:pPr algn="ctr"/>
            <a:r>
              <a:rPr lang="zh-TW" altLang="en-US" sz="2000" b="1" dirty="0" smtClean="0">
                <a:solidFill>
                  <a:srgbClr val="C00000"/>
                </a:solidFill>
                <a:ea typeface="微軟正黑體" charset="0"/>
              </a:rPr>
              <a:t>僅為“</a:t>
            </a:r>
            <a:r>
              <a:rPr lang="en-US" altLang="zh-TW" sz="2000" b="1" dirty="0" smtClean="0">
                <a:solidFill>
                  <a:srgbClr val="C00000"/>
                </a:solidFill>
                <a:ea typeface="微軟正黑體" charset="0"/>
              </a:rPr>
              <a:t>165</a:t>
            </a:r>
            <a:r>
              <a:rPr lang="zh-TW" altLang="en-US" sz="2000" b="1" dirty="0" smtClean="0">
                <a:solidFill>
                  <a:srgbClr val="C00000"/>
                </a:solidFill>
                <a:ea typeface="微軟正黑體" charset="0"/>
              </a:rPr>
              <a:t>宣導管道”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36610" y="2412398"/>
            <a:ext cx="4368800" cy="707886"/>
          </a:xfrm>
          <a:prstGeom prst="rect">
            <a:avLst/>
          </a:prstGeom>
          <a:solidFill>
            <a:srgbClr val="C00000">
              <a:alpha val="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rgbClr val="C00000"/>
                </a:solidFill>
                <a:ea typeface="微軟正黑體" charset="0"/>
              </a:rPr>
              <a:t>g</a:t>
            </a:r>
            <a:r>
              <a:rPr lang="en-US" altLang="zh-TW" sz="2000" b="1" dirty="0" smtClean="0">
                <a:solidFill>
                  <a:srgbClr val="C00000"/>
                </a:solidFill>
                <a:ea typeface="微軟正黑體" charset="0"/>
              </a:rPr>
              <a:t>0v : </a:t>
            </a:r>
            <a:r>
              <a:rPr lang="zh-TW" altLang="en-US" sz="2000" b="1" dirty="0" smtClean="0">
                <a:solidFill>
                  <a:srgbClr val="C00000"/>
                </a:solidFill>
                <a:ea typeface="微軟正黑體" charset="0"/>
              </a:rPr>
              <a:t>可雙向傳訊、但無法加入群組</a:t>
            </a:r>
          </a:p>
          <a:p>
            <a:pPr algn="ctr"/>
            <a:r>
              <a:rPr lang="zh-TW" altLang="en-US" sz="2000" b="1" dirty="0" smtClean="0">
                <a:solidFill>
                  <a:srgbClr val="C00000"/>
                </a:solidFill>
                <a:ea typeface="微軟正黑體" charset="0"/>
              </a:rPr>
              <a:t>僅為“謠言搜尋引擎”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E203-25A4-7540-A792-C13CB6F55B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5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76511D"/>
                </a:solidFill>
              </a:rPr>
              <a:t>產品改善（</a:t>
            </a:r>
            <a:r>
              <a:rPr lang="en-US" altLang="zh-TW" b="1" dirty="0">
                <a:solidFill>
                  <a:srgbClr val="76511D"/>
                </a:solidFill>
              </a:rPr>
              <a:t>II</a:t>
            </a:r>
            <a:r>
              <a:rPr lang="zh-TW" altLang="en-US" b="1" dirty="0">
                <a:solidFill>
                  <a:srgbClr val="76511D"/>
                </a:solidFill>
              </a:rPr>
              <a:t>）</a:t>
            </a:r>
            <a:endParaRPr lang="en-US" b="1" dirty="0">
              <a:solidFill>
                <a:srgbClr val="76511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產品差異化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6542" y="2958600"/>
            <a:ext cx="5541902" cy="1823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500" b="1" dirty="0" smtClean="0">
                <a:solidFill>
                  <a:schemeClr val="accent2">
                    <a:lumMod val="75000"/>
                  </a:schemeClr>
                </a:solidFill>
                <a:ea typeface="微軟正黑體" charset="0"/>
              </a:rPr>
              <a:t>試問，</a:t>
            </a:r>
          </a:p>
          <a:p>
            <a:pPr algn="ctr">
              <a:lnSpc>
                <a:spcPct val="150000"/>
              </a:lnSpc>
            </a:pPr>
            <a:r>
              <a:rPr lang="zh-TW" altLang="en-US" sz="2500" b="1" dirty="0" smtClean="0">
                <a:solidFill>
                  <a:schemeClr val="accent2">
                    <a:lumMod val="75000"/>
                  </a:schemeClr>
                </a:solidFill>
                <a:ea typeface="微軟正黑體" charset="0"/>
              </a:rPr>
              <a:t>您身旁在</a:t>
            </a:r>
            <a:r>
              <a:rPr lang="en-US" altLang="zh-TW" sz="2500" b="1" dirty="0" smtClean="0">
                <a:solidFill>
                  <a:schemeClr val="accent2">
                    <a:lumMod val="75000"/>
                  </a:schemeClr>
                </a:solidFill>
                <a:ea typeface="微軟正黑體" charset="0"/>
              </a:rPr>
              <a:t>Line</a:t>
            </a:r>
            <a:r>
              <a:rPr lang="zh-TW" altLang="en-US" sz="2500" b="1" dirty="0" smtClean="0">
                <a:solidFill>
                  <a:schemeClr val="accent2">
                    <a:lumMod val="75000"/>
                  </a:schemeClr>
                </a:solidFill>
                <a:ea typeface="微軟正黑體" charset="0"/>
              </a:rPr>
              <a:t>群組上面傳假消息的親友</a:t>
            </a:r>
          </a:p>
          <a:p>
            <a:pPr algn="ctr">
              <a:lnSpc>
                <a:spcPct val="150000"/>
              </a:lnSpc>
            </a:pPr>
            <a:r>
              <a:rPr lang="zh-TW" altLang="en-US" sz="2500" b="1" dirty="0" smtClean="0">
                <a:solidFill>
                  <a:schemeClr val="accent2">
                    <a:lumMod val="75000"/>
                  </a:schemeClr>
                </a:solidFill>
                <a:ea typeface="微軟正黑體" charset="0"/>
              </a:rPr>
              <a:t>會使用這些服務來查證嗎？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E203-25A4-7540-A792-C13CB6F55B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5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76511D"/>
                </a:solidFill>
              </a:rPr>
              <a:t>產品改善（</a:t>
            </a:r>
            <a:r>
              <a:rPr lang="en-US" altLang="zh-TW" b="1" dirty="0">
                <a:solidFill>
                  <a:srgbClr val="76511D"/>
                </a:solidFill>
              </a:rPr>
              <a:t>II</a:t>
            </a:r>
            <a:r>
              <a:rPr lang="zh-TW" altLang="en-US" b="1" dirty="0">
                <a:solidFill>
                  <a:srgbClr val="76511D"/>
                </a:solidFill>
              </a:rPr>
              <a:t>）</a:t>
            </a:r>
            <a:endParaRPr lang="en-US" b="1" dirty="0">
              <a:solidFill>
                <a:srgbClr val="76511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產品差異化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6574" y="1698824"/>
            <a:ext cx="482696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500" b="1" dirty="0" smtClean="0">
                <a:solidFill>
                  <a:schemeClr val="accent2">
                    <a:lumMod val="75000"/>
                  </a:schemeClr>
                </a:solidFill>
                <a:ea typeface="微軟正黑體" charset="0"/>
              </a:rPr>
              <a:t>詐騙奧特是您</a:t>
            </a:r>
            <a:r>
              <a:rPr lang="en-US" altLang="zh-TW" sz="2500" b="1" dirty="0" smtClean="0">
                <a:solidFill>
                  <a:schemeClr val="accent2">
                    <a:lumMod val="75000"/>
                  </a:schemeClr>
                </a:solidFill>
                <a:ea typeface="微軟正黑體" charset="0"/>
              </a:rPr>
              <a:t>line</a:t>
            </a:r>
            <a:r>
              <a:rPr lang="zh-TW" altLang="en-US" sz="2500" b="1" dirty="0" smtClean="0">
                <a:solidFill>
                  <a:schemeClr val="accent2">
                    <a:lumMod val="75000"/>
                  </a:schemeClr>
                </a:solidFill>
                <a:ea typeface="微軟正黑體" charset="0"/>
              </a:rPr>
              <a:t>群組的守門員</a:t>
            </a:r>
            <a:r>
              <a:rPr lang="en-US" altLang="zh-TW" sz="2500" b="1" dirty="0" smtClean="0">
                <a:solidFill>
                  <a:schemeClr val="accent2">
                    <a:lumMod val="75000"/>
                  </a:schemeClr>
                </a:solidFill>
                <a:ea typeface="微軟正黑體" charset="0"/>
              </a:rPr>
              <a:t> </a:t>
            </a:r>
            <a:r>
              <a:rPr lang="mr-IN" altLang="zh-TW" sz="2500" b="1" dirty="0" smtClean="0">
                <a:solidFill>
                  <a:schemeClr val="accent2">
                    <a:lumMod val="75000"/>
                  </a:schemeClr>
                </a:solidFill>
                <a:ea typeface="微軟正黑體" charset="0"/>
              </a:rPr>
              <a:t>–</a:t>
            </a:r>
            <a:r>
              <a:rPr lang="en-US" altLang="zh-TW" sz="2500" b="1" dirty="0" smtClean="0">
                <a:solidFill>
                  <a:schemeClr val="accent2">
                    <a:lumMod val="75000"/>
                  </a:schemeClr>
                </a:solidFill>
                <a:ea typeface="微軟正黑體" charset="0"/>
              </a:rPr>
              <a:t> </a:t>
            </a:r>
          </a:p>
          <a:p>
            <a:pPr algn="ctr"/>
            <a:r>
              <a:rPr lang="zh-TW" altLang="en-US" sz="2500" b="1" dirty="0" smtClean="0">
                <a:solidFill>
                  <a:schemeClr val="accent2">
                    <a:lumMod val="75000"/>
                  </a:schemeClr>
                </a:solidFill>
                <a:ea typeface="微軟正黑體" charset="0"/>
              </a:rPr>
              <a:t>自動偵測可疑訊息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910" y="2593692"/>
            <a:ext cx="7030179" cy="4049027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E203-25A4-7540-A792-C13CB6F55B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7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跑馬燈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2123</TotalTime>
  <Words>452</Words>
  <Application>Microsoft Office PowerPoint</Application>
  <PresentationFormat>寬螢幕</PresentationFormat>
  <Paragraphs>115</Paragraphs>
  <Slides>14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Hiragino Kaku Gothic Std W8</vt:lpstr>
      <vt:lpstr>Lantinghei TC Demibold</vt:lpstr>
      <vt:lpstr>Mangal</vt:lpstr>
      <vt:lpstr>微軟正黑體</vt:lpstr>
      <vt:lpstr>Arial</vt:lpstr>
      <vt:lpstr>Calibri</vt:lpstr>
      <vt:lpstr>Calibri Light</vt:lpstr>
      <vt:lpstr>Office Theme</vt:lpstr>
      <vt:lpstr>詐騙奧特</vt:lpstr>
      <vt:lpstr>團隊成員</vt:lpstr>
      <vt:lpstr>Outline</vt:lpstr>
      <vt:lpstr>針對複選評分項目</vt:lpstr>
      <vt:lpstr>評審建議</vt:lpstr>
      <vt:lpstr>產品改善（I）</vt:lpstr>
      <vt:lpstr>產品改善（II）</vt:lpstr>
      <vt:lpstr>產品改善（II）</vt:lpstr>
      <vt:lpstr>產品改善（II）</vt:lpstr>
      <vt:lpstr>適切性＆創新性</vt:lpstr>
      <vt:lpstr>適切性＆創新性</vt:lpstr>
      <vt:lpstr>市場性</vt:lpstr>
      <vt:lpstr> Ｄemo </vt:lpstr>
      <vt:lpstr> Ｄemo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詐騙奧特</dc:title>
  <dc:creator>Microsoft Office User</dc:creator>
  <cp:lastModifiedBy>sue wei young</cp:lastModifiedBy>
  <cp:revision>129</cp:revision>
  <dcterms:created xsi:type="dcterms:W3CDTF">2017-06-02T10:18:19Z</dcterms:created>
  <dcterms:modified xsi:type="dcterms:W3CDTF">2017-06-07T12:01:28Z</dcterms:modified>
</cp:coreProperties>
</file>