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280" r:id="rId4"/>
    <p:sldId id="259" r:id="rId5"/>
    <p:sldId id="264" r:id="rId6"/>
    <p:sldId id="262" r:id="rId7"/>
    <p:sldId id="263" r:id="rId8"/>
    <p:sldId id="281" r:id="rId9"/>
    <p:sldId id="273" r:id="rId10"/>
    <p:sldId id="271" r:id="rId11"/>
  </p:sldIdLst>
  <p:sldSz cx="12192000" cy="6858000"/>
  <p:notesSz cx="6797675" cy="98742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dole" panose="020B0604020202020204" charset="0"/>
      <p:regular r:id="rId18"/>
    </p:embeddedFont>
    <p:embeddedFont>
      <p:font typeface="Dosis" panose="020B0604020202020204" charset="0"/>
      <p:regular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Dosis Book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1A2AA97-9B51-42D9-AD4A-C690C018F864}">
          <p14:sldIdLst>
            <p14:sldId id="256"/>
            <p14:sldId id="279"/>
            <p14:sldId id="280"/>
            <p14:sldId id="259"/>
            <p14:sldId id="264"/>
            <p14:sldId id="262"/>
            <p14:sldId id="263"/>
            <p14:sldId id="281"/>
            <p14:sldId id="27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FC8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24"/>
  </p:normalViewPr>
  <p:slideViewPr>
    <p:cSldViewPr snapToGrid="0" snapToObjects="1">
      <p:cViewPr varScale="1">
        <p:scale>
          <a:sx n="101" d="100"/>
          <a:sy n="101" d="100"/>
        </p:scale>
        <p:origin x="95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35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3814-66C0-4FA4-9B95-132E7EE63EB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89326-9F2A-44CC-982A-F7BF4710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6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DF5EB-48E6-C643-8254-3D4E24D87511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EA62-ECF6-044E-AD2F-1C6D0BF0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Energy</a:t>
            </a:r>
            <a:r>
              <a:rPr lang="en-US" baseline="0" dirty="0" smtClean="0"/>
              <a:t> is invisible but it is important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Energy consumption over two decade in Taiwan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smtClean="0">
                <a:ea typeface="新細明體" pitchFamily="18" charset="-120"/>
              </a:rPr>
              <a:t>Supply difficulties, raise heavy environmental impacts (global warming, climate changes, </a:t>
            </a:r>
            <a:r>
              <a:rPr lang="en-US" b="0" dirty="0" err="1" smtClean="0">
                <a:ea typeface="新細明體" pitchFamily="18" charset="-120"/>
              </a:rPr>
              <a:t>etc</a:t>
            </a:r>
            <a:r>
              <a:rPr lang="en-US" b="0" dirty="0" smtClean="0">
                <a:ea typeface="新細明體" pitchFamily="18" charset="-120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energy use, is the goal to reduce the amount of energy required to provide products and services</a:t>
            </a:r>
            <a:endParaRPr lang="en-US" b="0" dirty="0" smtClean="0">
              <a:ea typeface="新細明體" pitchFamily="18" charset="-12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dirty="0" smtClean="0">
              <a:ea typeface="新細明體" pitchFamily="18" charset="-120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Case example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Sports center &gt; cold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2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EA62-ECF6-044E-AD2F-1C6D0BF00B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EE6E-9CB9-1A4A-AD7F-B43737EBC5CF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9D0E-3AFB-714F-A31C-79C782BA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1.wdp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/>
          <p:cNvSpPr/>
          <p:nvPr/>
        </p:nvSpPr>
        <p:spPr>
          <a:xfrm>
            <a:off x="2966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0" y="2359099"/>
            <a:ext cx="12192000" cy="2112412"/>
            <a:chOff x="0" y="2359099"/>
            <a:chExt cx="12192000" cy="2112412"/>
          </a:xfrm>
        </p:grpSpPr>
        <p:sp>
          <p:nvSpPr>
            <p:cNvPr id="25" name="Rectangle 24"/>
            <p:cNvSpPr/>
            <p:nvPr/>
          </p:nvSpPr>
          <p:spPr>
            <a:xfrm>
              <a:off x="0" y="2359099"/>
              <a:ext cx="12192000" cy="2112412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27125" algn="ctr"/>
              <a:r>
                <a:rPr lang="zh-TW" altLang="en-US" sz="4800" dirty="0" smtClean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sz="4800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866" y="2699872"/>
              <a:ext cx="1142344" cy="1430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23643" y="2277979"/>
            <a:ext cx="6740310" cy="2064773"/>
            <a:chOff x="8214947" y="5972318"/>
            <a:chExt cx="1251925" cy="40157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575090" y="6055725"/>
              <a:ext cx="891782" cy="233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7200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sz="7200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0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7712" y="544720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Q&amp;A</a:t>
            </a:r>
            <a:endParaRPr lang="en-US" sz="3200" dirty="0">
              <a:solidFill>
                <a:schemeClr val="accent5"/>
              </a:solidFill>
              <a:latin typeface="Dosis" panose="02010503020202060003" pitchFamily="2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1579685" y="837108"/>
            <a:ext cx="104551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458251" y="6235200"/>
            <a:ext cx="1656653" cy="401573"/>
            <a:chOff x="8214947" y="5972318"/>
            <a:chExt cx="1582114" cy="4015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18472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579685" y="1556179"/>
            <a:ext cx="5392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欲使用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之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data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與其規劃的產品</a:t>
            </a:r>
            <a:r>
              <a:rPr lang="zh-TW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無關聯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79685" y="2170274"/>
            <a:ext cx="5136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計畫中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看不出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與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data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的結合與運用</a:t>
            </a:r>
          </a:p>
        </p:txBody>
      </p:sp>
      <p:sp>
        <p:nvSpPr>
          <p:cNvPr id="26" name="矩形 25"/>
          <p:cNvSpPr/>
          <p:nvPr/>
        </p:nvSpPr>
        <p:spPr>
          <a:xfrm>
            <a:off x="1579685" y="2787363"/>
            <a:ext cx="812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對於政府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data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之應用與分析琢磨不多，似乎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不符合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競賽宗旨</a:t>
            </a:r>
          </a:p>
        </p:txBody>
      </p:sp>
      <p:sp>
        <p:nvSpPr>
          <p:cNvPr id="27" name="矩形 26"/>
          <p:cNvSpPr/>
          <p:nvPr/>
        </p:nvSpPr>
        <p:spPr>
          <a:xfrm>
            <a:off x="1579685" y="3401458"/>
            <a:ext cx="9250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市場需求性較不明顯，應用政府開放資料僅選定雙北與雲林，實用性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受限制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7712" y="544720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Q&amp;A</a:t>
            </a:r>
            <a:endParaRPr lang="en-US" sz="3200" dirty="0">
              <a:solidFill>
                <a:schemeClr val="accent5"/>
              </a:solidFill>
              <a:latin typeface="Dosis" panose="02010503020202060003" pitchFamily="2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1579685" y="837108"/>
            <a:ext cx="1045515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458251" y="6235200"/>
            <a:ext cx="1656653" cy="401573"/>
            <a:chOff x="8214947" y="5972318"/>
            <a:chExt cx="1582114" cy="4015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18472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79685" y="1552352"/>
            <a:ext cx="4059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整合</a:t>
            </a:r>
            <a:r>
              <a:rPr lang="en-US" altLang="zh-TW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open data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與實際收集之數據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79684" y="2053875"/>
            <a:ext cx="5751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欲使用之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</a:t>
            </a:r>
            <a:r>
              <a:rPr lang="en-US" altLang="zh-TW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data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，可協助廠商做</a:t>
            </a:r>
            <a:r>
              <a:rPr lang="zh-TW" altLang="en-US" sz="2800" dirty="0" smtClean="0">
                <a:solidFill>
                  <a:srgbClr val="FF0000"/>
                </a:solidFill>
                <a:latin typeface="Dosis" panose="02010503020202060003" pitchFamily="2" charset="0"/>
              </a:rPr>
              <a:t>市占分析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79685" y="2709286"/>
            <a:ext cx="8060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欲使用之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</a:t>
            </a:r>
            <a:r>
              <a:rPr lang="en-US" altLang="zh-TW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data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，可協助政府做</a:t>
            </a:r>
            <a:r>
              <a:rPr lang="zh-TW" altLang="en-US" sz="2800" dirty="0" smtClean="0">
                <a:solidFill>
                  <a:srgbClr val="FF0000"/>
                </a:solidFill>
                <a:latin typeface="Dosis" panose="02010503020202060003" pitchFamily="2" charset="0"/>
              </a:rPr>
              <a:t>水質檢測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，提供民眾良好水質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79685" y="3364697"/>
            <a:ext cx="7034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欲使用之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</a:t>
            </a:r>
            <a:r>
              <a:rPr lang="en-US" altLang="zh-TW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data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，藉由經緯度，做群組化的</a:t>
            </a:r>
            <a:r>
              <a:rPr lang="zh-TW" altLang="en-US" sz="2800" dirty="0" smtClean="0">
                <a:solidFill>
                  <a:srgbClr val="FF0000"/>
                </a:solidFill>
                <a:latin typeface="Dosis" panose="02010503020202060003" pitchFamily="2" charset="0"/>
              </a:rPr>
              <a:t>智能分析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79685" y="4015382"/>
            <a:ext cx="785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欲使用之</a:t>
            </a:r>
            <a:r>
              <a:rPr lang="en-US" altLang="zh-TW" sz="2000" dirty="0">
                <a:solidFill>
                  <a:schemeClr val="accent5"/>
                </a:solidFill>
                <a:latin typeface="Dosis" panose="02010503020202060003" pitchFamily="2" charset="0"/>
              </a:rPr>
              <a:t>open </a:t>
            </a:r>
            <a:r>
              <a:rPr lang="en-US" altLang="zh-TW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data</a:t>
            </a:r>
            <a:r>
              <a:rPr lang="zh-TW" altLang="en-US" sz="20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，即時監控異常設備，有效</a:t>
            </a:r>
            <a:r>
              <a:rPr lang="zh-TW" altLang="en-US" sz="2800" dirty="0" smtClean="0">
                <a:solidFill>
                  <a:srgbClr val="FF0000"/>
                </a:solidFill>
                <a:latin typeface="Dosis" panose="02010503020202060003" pitchFamily="2" charset="0"/>
              </a:rPr>
              <a:t>縮短</a:t>
            </a:r>
            <a:r>
              <a:rPr lang="zh-TW" altLang="en-US" sz="2000" dirty="0">
                <a:solidFill>
                  <a:schemeClr val="accent5"/>
                </a:solidFill>
                <a:latin typeface="Dosis" panose="02010503020202060003" pitchFamily="2" charset="0"/>
              </a:rPr>
              <a:t>派工維修時間</a:t>
            </a:r>
          </a:p>
        </p:txBody>
      </p:sp>
    </p:spTree>
    <p:extLst>
      <p:ext uri="{BB962C8B-B14F-4D97-AF65-F5344CB8AC3E}">
        <p14:creationId xmlns:p14="http://schemas.microsoft.com/office/powerpoint/2010/main" val="2532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WHY</a:t>
            </a:r>
            <a:endParaRPr lang="en-US" sz="3200" dirty="0">
              <a:solidFill>
                <a:schemeClr val="accent5"/>
              </a:solidFill>
              <a:latin typeface="Dosis" panose="02010503020202060003" pitchFamily="2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1576745" y="837108"/>
            <a:ext cx="105247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3617" y="1860883"/>
            <a:ext cx="0" cy="4090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03093" y="1521738"/>
            <a:ext cx="1810203" cy="1009984"/>
            <a:chOff x="2519286" y="1332755"/>
            <a:chExt cx="1810203" cy="100998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86" y="1332755"/>
              <a:ext cx="1009984" cy="10099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529270" y="160691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住家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28547" y="1521738"/>
            <a:ext cx="2410149" cy="1009984"/>
            <a:chOff x="8633284" y="1332755"/>
            <a:chExt cx="2410149" cy="100998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284" y="1332755"/>
              <a:ext cx="1009984" cy="100998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627661" y="16095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公共區域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4" y="3345111"/>
            <a:ext cx="1176707" cy="11767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69" y="3628829"/>
            <a:ext cx="609269" cy="609269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26" idx="3"/>
            <a:endCxn id="27" idx="1"/>
          </p:cNvCxnSpPr>
          <p:nvPr/>
        </p:nvCxnSpPr>
        <p:spPr>
          <a:xfrm flipV="1">
            <a:off x="1938171" y="3933464"/>
            <a:ext cx="907198" cy="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81" y="3628829"/>
            <a:ext cx="609269" cy="609269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27" idx="3"/>
          </p:cNvCxnSpPr>
          <p:nvPr/>
        </p:nvCxnSpPr>
        <p:spPr>
          <a:xfrm>
            <a:off x="3454638" y="3933464"/>
            <a:ext cx="1066743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3" y="5085152"/>
            <a:ext cx="479620" cy="479620"/>
          </a:xfrm>
          <a:prstGeom prst="rect">
            <a:avLst/>
          </a:prstGeom>
        </p:spPr>
      </p:pic>
      <p:cxnSp>
        <p:nvCxnSpPr>
          <p:cNvPr id="26" name="Elbow Connector 25"/>
          <p:cNvCxnSpPr>
            <a:endCxn id="26" idx="2"/>
          </p:cNvCxnSpPr>
          <p:nvPr/>
        </p:nvCxnSpPr>
        <p:spPr>
          <a:xfrm rot="10800000">
            <a:off x="1349819" y="4521818"/>
            <a:ext cx="947921" cy="795436"/>
          </a:xfrm>
          <a:prstGeom prst="bentConnector2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39" y="5069735"/>
            <a:ext cx="495037" cy="49503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2792776" y="5317254"/>
            <a:ext cx="1135707" cy="770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H="1">
            <a:off x="4408103" y="3933464"/>
            <a:ext cx="722547" cy="1391498"/>
          </a:xfrm>
          <a:prstGeom prst="bentConnector3">
            <a:avLst>
              <a:gd name="adj1" fmla="val -31638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85" y="3088438"/>
            <a:ext cx="1176707" cy="11767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85" y="4618198"/>
            <a:ext cx="1172752" cy="117275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100" y="3400969"/>
            <a:ext cx="551646" cy="5516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100" y="4925749"/>
            <a:ext cx="551646" cy="55164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8417792" y="3676792"/>
            <a:ext cx="160230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413837" y="5201572"/>
            <a:ext cx="1606263" cy="3002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458251" y="6235200"/>
            <a:ext cx="1656653" cy="401573"/>
            <a:chOff x="8214947" y="5972318"/>
            <a:chExt cx="1582114" cy="401573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518472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2415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WHAT’S NEW?</a:t>
            </a:r>
            <a:endParaRPr lang="en-US" sz="3200" dirty="0">
              <a:solidFill>
                <a:schemeClr val="accent5"/>
              </a:solidFill>
              <a:latin typeface="Dosis" panose="02010503020202060003" pitchFamily="2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3031759" y="837108"/>
            <a:ext cx="906975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3617" y="1604211"/>
            <a:ext cx="0" cy="4090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9638" y="1620253"/>
            <a:ext cx="0" cy="4090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13334" y="1620253"/>
            <a:ext cx="0" cy="409073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4227" y="1574156"/>
            <a:ext cx="232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使用者行為分析</a:t>
            </a:r>
            <a:endParaRPr lang="en-US" sz="2400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09466" y="1566898"/>
            <a:ext cx="188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預測分析</a:t>
            </a:r>
            <a:endParaRPr lang="en-US" sz="2400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5205" y="1566898"/>
            <a:ext cx="213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群組化</a:t>
            </a:r>
            <a:r>
              <a:rPr lang="zh-TW" altLang="en-US" sz="2400" dirty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管理</a:t>
            </a:r>
            <a:endParaRPr lang="en-US" sz="2400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5956" y="1552352"/>
            <a:ext cx="188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維修預測</a:t>
            </a:r>
            <a:endParaRPr lang="en-US" sz="2400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14" y="2862134"/>
            <a:ext cx="1045928" cy="10459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520" y="4474604"/>
            <a:ext cx="806429" cy="806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02" y="4474604"/>
            <a:ext cx="806429" cy="806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40" y="2898501"/>
            <a:ext cx="1045928" cy="10459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" y="4504382"/>
            <a:ext cx="746387" cy="74638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4" y="4504382"/>
            <a:ext cx="746388" cy="74638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85" y="4504382"/>
            <a:ext cx="779144" cy="77914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0458259" y="6235200"/>
            <a:ext cx="1656648" cy="401573"/>
            <a:chOff x="8214947" y="5972318"/>
            <a:chExt cx="1582108" cy="401573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8518467" y="5999565"/>
              <a:ext cx="1278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19" y="2897047"/>
            <a:ext cx="1051532" cy="105153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16" y="4474604"/>
            <a:ext cx="803535" cy="80353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18" y="4471602"/>
            <a:ext cx="815143" cy="815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93" y="3057801"/>
            <a:ext cx="2191390" cy="22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rPr>
              <a:t>智慧飲水機</a:t>
            </a:r>
            <a:endParaRPr lang="en-US" altLang="zh-TW" sz="3200" dirty="0">
              <a:solidFill>
                <a:schemeClr val="accent5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852736" y="837108"/>
            <a:ext cx="924877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226" y="1091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系統架構</a:t>
            </a:r>
            <a:endParaRPr lang="en-US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03761" y="1901126"/>
            <a:ext cx="10814494" cy="3799441"/>
            <a:chOff x="803761" y="1660496"/>
            <a:chExt cx="10814494" cy="3799441"/>
          </a:xfrm>
        </p:grpSpPr>
        <p:grpSp>
          <p:nvGrpSpPr>
            <p:cNvPr id="25" name="Group 24"/>
            <p:cNvGrpSpPr/>
            <p:nvPr/>
          </p:nvGrpSpPr>
          <p:grpSpPr>
            <a:xfrm>
              <a:off x="803761" y="1660496"/>
              <a:ext cx="10814494" cy="3799441"/>
              <a:chOff x="932097" y="1660496"/>
              <a:chExt cx="10814494" cy="3799441"/>
            </a:xfrm>
          </p:grpSpPr>
          <p:pic>
            <p:nvPicPr>
              <p:cNvPr id="27" name="Picture 2" descr="Image result for thingworx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44" t="34971" r="19013" b="35385"/>
              <a:stretch/>
            </p:blipFill>
            <p:spPr bwMode="auto">
              <a:xfrm>
                <a:off x="5069112" y="1660496"/>
                <a:ext cx="1544128" cy="4102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Group 27"/>
              <p:cNvGrpSpPr/>
              <p:nvPr/>
            </p:nvGrpSpPr>
            <p:grpSpPr>
              <a:xfrm>
                <a:off x="5069112" y="2497213"/>
                <a:ext cx="1544128" cy="422695"/>
                <a:chOff x="4984160" y="3107091"/>
                <a:chExt cx="1544128" cy="422695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zh-TW" alt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   </a:t>
                  </a:r>
                  <a:r>
                    <a:rPr lang="en-US" altLang="zh-TW" sz="1400" dirty="0" smtClean="0">
                      <a:latin typeface="Gidole" charset="0"/>
                      <a:ea typeface="Gidole" charset="0"/>
                      <a:cs typeface="Gidole" charset="0"/>
                    </a:rPr>
                    <a:t>Cloud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cxnSp>
            <p:nvCxnSpPr>
              <p:cNvPr id="29" name="Straight Arrow Connector 28"/>
              <p:cNvCxnSpPr>
                <a:endCxn id="38" idx="0"/>
              </p:cNvCxnSpPr>
              <p:nvPr/>
            </p:nvCxnSpPr>
            <p:spPr>
              <a:xfrm>
                <a:off x="5841176" y="2070756"/>
                <a:ext cx="0" cy="42645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5069786" y="3346365"/>
                <a:ext cx="1544128" cy="422695"/>
                <a:chOff x="4984160" y="3107091"/>
                <a:chExt cx="1544128" cy="422695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Gateway 2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/>
              <p:cNvGrpSpPr/>
              <p:nvPr/>
            </p:nvGrpSpPr>
            <p:grpSpPr>
              <a:xfrm>
                <a:off x="3086945" y="3346365"/>
                <a:ext cx="1544128" cy="422695"/>
                <a:chOff x="4984160" y="3107091"/>
                <a:chExt cx="1544128" cy="422695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Gateway 1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/>
              <p:cNvGrpSpPr/>
              <p:nvPr/>
            </p:nvGrpSpPr>
            <p:grpSpPr>
              <a:xfrm>
                <a:off x="7594744" y="3342653"/>
                <a:ext cx="1544128" cy="422695"/>
                <a:chOff x="4984160" y="3107091"/>
                <a:chExt cx="1544128" cy="422695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Gateway n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/>
              <p:cNvSpPr txBox="1"/>
              <p:nvPr/>
            </p:nvSpPr>
            <p:spPr>
              <a:xfrm>
                <a:off x="6896243" y="333795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/>
                    </a:solidFill>
                    <a:latin typeface="Gidole" charset="0"/>
                    <a:ea typeface="Gidole" charset="0"/>
                    <a:cs typeface="Gidole" charset="0"/>
                  </a:rPr>
                  <a:t>…</a:t>
                </a:r>
                <a:endParaRPr lang="en-US" dirty="0">
                  <a:solidFill>
                    <a:schemeClr val="accent6"/>
                  </a:solidFill>
                  <a:latin typeface="Gidole" charset="0"/>
                  <a:ea typeface="Gidole" charset="0"/>
                  <a:cs typeface="Gidole" charset="0"/>
                </a:endParaRPr>
              </a:p>
            </p:txBody>
          </p:sp>
          <p:cxnSp>
            <p:nvCxnSpPr>
              <p:cNvPr id="34" name="Elbow Connector 33"/>
              <p:cNvCxnSpPr>
                <a:stCxn id="38" idx="2"/>
                <a:endCxn id="50" idx="0"/>
              </p:cNvCxnSpPr>
              <p:nvPr/>
            </p:nvCxnSpPr>
            <p:spPr>
              <a:xfrm rot="5400000">
                <a:off x="4636865" y="2142053"/>
                <a:ext cx="426457" cy="1982167"/>
              </a:xfrm>
              <a:prstGeom prst="bentConnector3">
                <a:avLst/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38" idx="2"/>
                <a:endCxn id="53" idx="0"/>
              </p:cNvCxnSpPr>
              <p:nvPr/>
            </p:nvCxnSpPr>
            <p:spPr>
              <a:xfrm rot="16200000" flipH="1">
                <a:off x="6892620" y="1868464"/>
                <a:ext cx="422745" cy="252563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8" idx="2"/>
                <a:endCxn id="47" idx="0"/>
              </p:cNvCxnSpPr>
              <p:nvPr/>
            </p:nvCxnSpPr>
            <p:spPr>
              <a:xfrm>
                <a:off x="5841176" y="2919908"/>
                <a:ext cx="674" cy="426457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2077062" y="4191804"/>
                <a:ext cx="1544128" cy="422695"/>
                <a:chOff x="4984160" y="3107091"/>
                <a:chExt cx="1544128" cy="42269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Dispenser 1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/>
              <p:cNvGrpSpPr/>
              <p:nvPr/>
            </p:nvGrpSpPr>
            <p:grpSpPr>
              <a:xfrm>
                <a:off x="4059229" y="4191803"/>
                <a:ext cx="1544128" cy="422695"/>
                <a:chOff x="4984160" y="3107091"/>
                <a:chExt cx="1544128" cy="42269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Dispenser 2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76" name="Picture 7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/>
              <p:cNvGrpSpPr/>
              <p:nvPr/>
            </p:nvGrpSpPr>
            <p:grpSpPr>
              <a:xfrm>
                <a:off x="6041396" y="4191803"/>
                <a:ext cx="1544128" cy="422695"/>
                <a:chOff x="4984160" y="3107091"/>
                <a:chExt cx="1544128" cy="422695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Dispenser 3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7855126" y="421848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2"/>
                    </a:solidFill>
                    <a:latin typeface="Gidole" charset="0"/>
                    <a:ea typeface="Gidole" charset="0"/>
                    <a:cs typeface="Gidole" charset="0"/>
                  </a:rPr>
                  <a:t>…</a:t>
                </a:r>
                <a:endParaRPr lang="en-US" dirty="0">
                  <a:solidFill>
                    <a:schemeClr val="accent2"/>
                  </a:solidFill>
                  <a:latin typeface="Gidole" charset="0"/>
                  <a:ea typeface="Gidole" charset="0"/>
                  <a:cs typeface="Gidole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540226" y="4191803"/>
                <a:ext cx="1544128" cy="422695"/>
                <a:chOff x="4984160" y="3107091"/>
                <a:chExt cx="1544128" cy="422695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4984160" y="3107091"/>
                  <a:ext cx="1544128" cy="42269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Dispenser n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cxnSp>
            <p:nvCxnSpPr>
              <p:cNvPr id="42" name="Elbow Connector 41"/>
              <p:cNvCxnSpPr>
                <a:stCxn id="47" idx="2"/>
              </p:cNvCxnSpPr>
              <p:nvPr/>
            </p:nvCxnSpPr>
            <p:spPr>
              <a:xfrm rot="5400000">
                <a:off x="4134116" y="2484070"/>
                <a:ext cx="422744" cy="299272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/>
              <p:cNvCxnSpPr>
                <a:stCxn id="47" idx="2"/>
                <a:endCxn id="77" idx="0"/>
              </p:cNvCxnSpPr>
              <p:nvPr/>
            </p:nvCxnSpPr>
            <p:spPr>
              <a:xfrm rot="5400000">
                <a:off x="5125201" y="3475153"/>
                <a:ext cx="422743" cy="101055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>
                <a:stCxn id="47" idx="2"/>
                <a:endCxn id="80" idx="0"/>
              </p:cNvCxnSpPr>
              <p:nvPr/>
            </p:nvCxnSpPr>
            <p:spPr>
              <a:xfrm rot="16200000" flipH="1">
                <a:off x="6116284" y="3494626"/>
                <a:ext cx="422743" cy="97161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932097" y="5037242"/>
                <a:ext cx="1144965" cy="422695"/>
                <a:chOff x="4984160" y="3107091"/>
                <a:chExt cx="1144965" cy="422695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Sensor 1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/>
              <p:cNvGrpSpPr/>
              <p:nvPr/>
            </p:nvGrpSpPr>
            <p:grpSpPr>
              <a:xfrm>
                <a:off x="2276026" y="5037240"/>
                <a:ext cx="1144965" cy="422695"/>
                <a:chOff x="4984160" y="3107091"/>
                <a:chExt cx="1144965" cy="422695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300" dirty="0" smtClean="0">
                      <a:latin typeface="Gidole" charset="0"/>
                      <a:ea typeface="Gidole" charset="0"/>
                      <a:cs typeface="Gidole" charset="0"/>
                    </a:rPr>
                    <a:t>Sensor 2</a:t>
                  </a:r>
                  <a:endParaRPr lang="en-US" sz="13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/>
              <p:cNvGrpSpPr/>
              <p:nvPr/>
            </p:nvGrpSpPr>
            <p:grpSpPr>
              <a:xfrm>
                <a:off x="4138462" y="5037241"/>
                <a:ext cx="1144965" cy="422695"/>
                <a:chOff x="4984160" y="3107091"/>
                <a:chExt cx="1144965" cy="422695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300" dirty="0" smtClean="0">
                      <a:latin typeface="Gidole" charset="0"/>
                      <a:ea typeface="Gidole" charset="0"/>
                      <a:cs typeface="Gidole" charset="0"/>
                    </a:rPr>
                    <a:t>Sensor n</a:t>
                  </a:r>
                  <a:endParaRPr lang="en-US" sz="13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/>
              <p:cNvSpPr txBox="1"/>
              <p:nvPr/>
            </p:nvSpPr>
            <p:spPr>
              <a:xfrm>
                <a:off x="3572286" y="50109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4"/>
                    </a:solidFill>
                    <a:latin typeface="Gidole" charset="0"/>
                    <a:ea typeface="Gidole" charset="0"/>
                    <a:cs typeface="Gidole" charset="0"/>
                  </a:rPr>
                  <a:t>…</a:t>
                </a:r>
                <a:endParaRPr lang="en-US" dirty="0">
                  <a:solidFill>
                    <a:schemeClr val="accent4"/>
                  </a:solidFill>
                  <a:latin typeface="Gidole" charset="0"/>
                  <a:ea typeface="Gidole" charset="0"/>
                  <a:cs typeface="Gidole" charset="0"/>
                </a:endParaRPr>
              </a:p>
            </p:txBody>
          </p:sp>
          <p:cxnSp>
            <p:nvCxnSpPr>
              <p:cNvPr id="49" name="Elbow Connector 48"/>
              <p:cNvCxnSpPr/>
              <p:nvPr/>
            </p:nvCxnSpPr>
            <p:spPr>
              <a:xfrm rot="5400000">
                <a:off x="1965482" y="4153597"/>
                <a:ext cx="422743" cy="134454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5400000">
                <a:off x="2637448" y="4825561"/>
                <a:ext cx="422741" cy="61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/>
              <p:nvPr/>
            </p:nvCxnSpPr>
            <p:spPr>
              <a:xfrm rot="16200000" flipH="1">
                <a:off x="3568664" y="3894960"/>
                <a:ext cx="422742" cy="186181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>
                <a:off x="7395261" y="5037240"/>
                <a:ext cx="1144965" cy="422695"/>
                <a:chOff x="4984160" y="3107091"/>
                <a:chExt cx="1144965" cy="422695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400" dirty="0" smtClean="0">
                      <a:latin typeface="Gidole" charset="0"/>
                      <a:ea typeface="Gidole" charset="0"/>
                      <a:cs typeface="Gidole" charset="0"/>
                    </a:rPr>
                    <a:t>Sensor 1</a:t>
                  </a:r>
                  <a:endParaRPr lang="en-US" sz="16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/>
              <p:cNvGrpSpPr/>
              <p:nvPr/>
            </p:nvGrpSpPr>
            <p:grpSpPr>
              <a:xfrm>
                <a:off x="8739190" y="5037238"/>
                <a:ext cx="1144965" cy="422695"/>
                <a:chOff x="4984160" y="3107091"/>
                <a:chExt cx="1144965" cy="422695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300" dirty="0" smtClean="0">
                      <a:latin typeface="Gidole" charset="0"/>
                      <a:ea typeface="Gidole" charset="0"/>
                      <a:cs typeface="Gidole" charset="0"/>
                    </a:rPr>
                    <a:t>Sensor 2</a:t>
                  </a:r>
                  <a:endParaRPr lang="en-US" sz="13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62" name="Picture 61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/>
              <p:cNvGrpSpPr/>
              <p:nvPr/>
            </p:nvGrpSpPr>
            <p:grpSpPr>
              <a:xfrm>
                <a:off x="10601626" y="5037239"/>
                <a:ext cx="1144965" cy="422695"/>
                <a:chOff x="4984160" y="3107091"/>
                <a:chExt cx="1144965" cy="422695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984160" y="3107091"/>
                  <a:ext cx="1144965" cy="42269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344488"/>
                  <a:r>
                    <a:rPr lang="en-US" sz="1300" dirty="0" smtClean="0">
                      <a:latin typeface="Gidole" charset="0"/>
                      <a:ea typeface="Gidole" charset="0"/>
                      <a:cs typeface="Gidole" charset="0"/>
                    </a:rPr>
                    <a:t>Sensor n</a:t>
                  </a:r>
                  <a:endParaRPr lang="en-US" sz="1300" dirty="0">
                    <a:latin typeface="Gidole" charset="0"/>
                    <a:ea typeface="Gidole" charset="0"/>
                    <a:cs typeface="Gidole" charset="0"/>
                  </a:endParaRPr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3393" y="3186730"/>
                  <a:ext cx="263418" cy="263418"/>
                </a:xfrm>
                <a:prstGeom prst="rect">
                  <a:avLst/>
                </a:prstGeom>
              </p:spPr>
            </p:pic>
          </p:grpSp>
          <p:sp>
            <p:nvSpPr>
              <p:cNvPr id="55" name="TextBox 54"/>
              <p:cNvSpPr txBox="1"/>
              <p:nvPr/>
            </p:nvSpPr>
            <p:spPr>
              <a:xfrm>
                <a:off x="10035450" y="501096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4"/>
                    </a:solidFill>
                    <a:latin typeface="Gidole" charset="0"/>
                    <a:ea typeface="Gidole" charset="0"/>
                    <a:cs typeface="Gidole" charset="0"/>
                  </a:rPr>
                  <a:t>…</a:t>
                </a:r>
                <a:endParaRPr lang="en-US" dirty="0">
                  <a:solidFill>
                    <a:schemeClr val="accent4"/>
                  </a:solidFill>
                  <a:latin typeface="Gidole" charset="0"/>
                  <a:ea typeface="Gidole" charset="0"/>
                  <a:cs typeface="Gidole" charset="0"/>
                </a:endParaRPr>
              </a:p>
            </p:txBody>
          </p:sp>
          <p:cxnSp>
            <p:nvCxnSpPr>
              <p:cNvPr id="56" name="Elbow Connector 55"/>
              <p:cNvCxnSpPr/>
              <p:nvPr/>
            </p:nvCxnSpPr>
            <p:spPr>
              <a:xfrm rot="5400000">
                <a:off x="8428646" y="4153595"/>
                <a:ext cx="422743" cy="1344546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rot="5400000">
                <a:off x="9100612" y="4825559"/>
                <a:ext cx="422741" cy="61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16200000" flipH="1">
                <a:off x="10031828" y="3894958"/>
                <a:ext cx="422742" cy="186181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3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Elbow Connector 25"/>
            <p:cNvCxnSpPr>
              <a:stCxn id="46" idx="2"/>
              <a:endCxn id="69" idx="0"/>
            </p:cNvCxnSpPr>
            <p:nvPr/>
          </p:nvCxnSpPr>
          <p:spPr>
            <a:xfrm rot="16200000" flipH="1">
              <a:off x="7237363" y="2245211"/>
              <a:ext cx="422743" cy="347044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0458251" y="6235200"/>
            <a:ext cx="1656654" cy="401573"/>
            <a:chOff x="8214947" y="5972318"/>
            <a:chExt cx="1582115" cy="401573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8518473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rPr>
              <a:t>智慧飲水機</a:t>
            </a:r>
            <a:endParaRPr lang="en-US" altLang="zh-TW" sz="3200" dirty="0">
              <a:solidFill>
                <a:schemeClr val="accent5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852736" y="837108"/>
            <a:ext cx="924877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226" y="1091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系統架構</a:t>
            </a:r>
            <a:endParaRPr lang="en-US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458250" y="6235200"/>
            <a:ext cx="1656655" cy="401573"/>
            <a:chOff x="8214947" y="5972318"/>
            <a:chExt cx="1582116" cy="40157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518474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127974" y="1822221"/>
            <a:ext cx="0" cy="44129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92155" y="2183826"/>
            <a:ext cx="1808156" cy="757488"/>
            <a:chOff x="2519286" y="1332755"/>
            <a:chExt cx="2410875" cy="100998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86" y="1332755"/>
              <a:ext cx="1009984" cy="100998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683666" y="1513918"/>
              <a:ext cx="124649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Inside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49978" y="2183826"/>
            <a:ext cx="1915510" cy="757487"/>
            <a:chOff x="8633284" y="1332755"/>
            <a:chExt cx="2554016" cy="100998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284" y="1332755"/>
              <a:ext cx="1009983" cy="100998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9673636" y="1527466"/>
              <a:ext cx="1513664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Outside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22895" y="4383384"/>
            <a:ext cx="1767255" cy="500295"/>
            <a:chOff x="1000565" y="2514093"/>
            <a:chExt cx="3208809" cy="908384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807567" y="2632987"/>
              <a:ext cx="2401807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溫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度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&amp; 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濕度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8117" y="3985789"/>
            <a:ext cx="1713935" cy="500295"/>
            <a:chOff x="1000565" y="2514093"/>
            <a:chExt cx="3111991" cy="908384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681647" y="2652819"/>
              <a:ext cx="2430909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水位感測器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73969" y="3982814"/>
            <a:ext cx="1766683" cy="500294"/>
            <a:chOff x="1000566" y="2514093"/>
            <a:chExt cx="3207769" cy="908384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6" y="2514093"/>
              <a:ext cx="908384" cy="908384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777423" y="2620032"/>
              <a:ext cx="2430912" cy="67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流量感測器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12560" y="5104117"/>
            <a:ext cx="1817580" cy="500295"/>
            <a:chOff x="1020997" y="2497306"/>
            <a:chExt cx="3300182" cy="90838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97" y="2497306"/>
              <a:ext cx="908385" cy="908384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90266" y="2653505"/>
              <a:ext cx="2430913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水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質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感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測器</a:t>
              </a:r>
              <a:endPara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98533" y="5110885"/>
            <a:ext cx="1620166" cy="500294"/>
            <a:chOff x="1000565" y="2514093"/>
            <a:chExt cx="2941732" cy="90838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930511" y="2635155"/>
              <a:ext cx="2011786" cy="67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智慧插座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74746" y="3990353"/>
            <a:ext cx="1681858" cy="500295"/>
            <a:chOff x="1000565" y="2514093"/>
            <a:chExt cx="3053751" cy="90838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623405" y="2626140"/>
              <a:ext cx="2430911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溫度感測器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506165" y="4414879"/>
            <a:ext cx="1887368" cy="500293"/>
            <a:chOff x="1000565" y="2514093"/>
            <a:chExt cx="3426899" cy="90838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5" cy="90838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025656" y="2583745"/>
              <a:ext cx="2401808" cy="670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告警</a:t>
              </a:r>
              <a:r>
                <a:rPr lang="en-US" altLang="zh-TW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&amp;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 排程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2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rPr>
              <a:t>智慧飲水機</a:t>
            </a:r>
            <a:endParaRPr lang="en-US" altLang="zh-TW" sz="3200" dirty="0">
              <a:solidFill>
                <a:schemeClr val="accent5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852736" y="837108"/>
            <a:ext cx="924877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6226" y="1091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2"/>
                </a:solidFill>
                <a:latin typeface="Dosis Book" charset="0"/>
                <a:ea typeface="Dosis Book" charset="0"/>
                <a:cs typeface="Dosis Book" charset="0"/>
              </a:rPr>
              <a:t>系統架構</a:t>
            </a:r>
            <a:endParaRPr lang="en-US" dirty="0">
              <a:solidFill>
                <a:schemeClr val="accent2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0458250" y="6235200"/>
            <a:ext cx="1656655" cy="401573"/>
            <a:chOff x="8214947" y="5972318"/>
            <a:chExt cx="1582116" cy="40157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518474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127974" y="1822221"/>
            <a:ext cx="0" cy="44129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92155" y="2183826"/>
            <a:ext cx="1808156" cy="757488"/>
            <a:chOff x="2519286" y="1332755"/>
            <a:chExt cx="2410875" cy="100998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286" y="1332755"/>
              <a:ext cx="1009984" cy="1009984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683666" y="1513918"/>
              <a:ext cx="124649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Inside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49978" y="2183826"/>
            <a:ext cx="1915510" cy="757487"/>
            <a:chOff x="8633284" y="1332755"/>
            <a:chExt cx="2554016" cy="1009983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284" y="1332755"/>
              <a:ext cx="1009983" cy="1009983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9673636" y="1527466"/>
              <a:ext cx="1513664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Outside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22895" y="4383384"/>
            <a:ext cx="1767255" cy="500295"/>
            <a:chOff x="1000565" y="2514093"/>
            <a:chExt cx="3208809" cy="908384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807567" y="2632987"/>
              <a:ext cx="2401807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溫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度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&amp; 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濕度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68117" y="3985789"/>
            <a:ext cx="1713935" cy="500295"/>
            <a:chOff x="1000565" y="2514093"/>
            <a:chExt cx="3111991" cy="908384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681647" y="2652819"/>
              <a:ext cx="2430909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水位感測器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73969" y="3982814"/>
            <a:ext cx="1766683" cy="500294"/>
            <a:chOff x="1000566" y="2514093"/>
            <a:chExt cx="3207769" cy="908384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6" y="2514093"/>
              <a:ext cx="908384" cy="908384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777423" y="2620032"/>
              <a:ext cx="2430912" cy="67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流量感測器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12560" y="5104117"/>
            <a:ext cx="1817580" cy="500295"/>
            <a:chOff x="1020997" y="2497306"/>
            <a:chExt cx="3300182" cy="90838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997" y="2497306"/>
              <a:ext cx="908385" cy="908384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90266" y="2653505"/>
              <a:ext cx="2430913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水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質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感</a:t>
              </a:r>
              <a:r>
                <a:rPr lang="zh-TW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測器</a:t>
              </a:r>
              <a:endPara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498533" y="5110885"/>
            <a:ext cx="1620166" cy="500294"/>
            <a:chOff x="1000565" y="2514093"/>
            <a:chExt cx="2941732" cy="908384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930511" y="2635155"/>
              <a:ext cx="2011786" cy="67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智慧插座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074746" y="3990353"/>
            <a:ext cx="1681858" cy="500295"/>
            <a:chOff x="1000565" y="2514093"/>
            <a:chExt cx="3053751" cy="90838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4" cy="908384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623405" y="2626140"/>
              <a:ext cx="2430911" cy="670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溫度感測器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506165" y="4414879"/>
            <a:ext cx="1887368" cy="500293"/>
            <a:chOff x="1000565" y="2514093"/>
            <a:chExt cx="3426899" cy="90838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565" y="2514093"/>
              <a:ext cx="908385" cy="90838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2025656" y="2583745"/>
              <a:ext cx="2401808" cy="670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告警</a:t>
              </a:r>
              <a:r>
                <a:rPr lang="en-US" altLang="zh-TW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&amp;</a:t>
              </a:r>
              <a:r>
                <a:rPr lang="zh-TW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dole" panose="02000503000000000000" pitchFamily="50" charset="0"/>
                </a:rPr>
                <a:t> 排程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idole" panose="02000503000000000000" pitchFamily="50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0" y="2363531"/>
            <a:ext cx="12192000" cy="211241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rPr>
              <a:t>DEMO</a:t>
            </a:r>
            <a:endParaRPr lang="en-US" sz="4800" dirty="0">
              <a:solidFill>
                <a:schemeClr val="accent5"/>
              </a:solidFill>
              <a:latin typeface="Dosis Book" charset="0"/>
              <a:ea typeface="Dosis Book" charset="0"/>
              <a:cs typeface="Dosi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310" y="-783752"/>
            <a:ext cx="1865047" cy="2336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6226" y="544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/>
                </a:solidFill>
                <a:latin typeface="Dosis" panose="02010503020202060003" pitchFamily="2" charset="0"/>
              </a:rPr>
              <a:t>商業模式</a:t>
            </a:r>
            <a:endParaRPr lang="en-US" sz="3200" dirty="0">
              <a:solidFill>
                <a:schemeClr val="accent5"/>
              </a:solidFill>
              <a:latin typeface="Dosis" panose="02010503020202060003" pitchFamily="2" charset="0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2442367" y="837108"/>
            <a:ext cx="965914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" y="837107"/>
            <a:ext cx="540026" cy="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672389"/>
            <a:ext cx="12192000" cy="185611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0458251" y="6235200"/>
            <a:ext cx="1656653" cy="401573"/>
            <a:chOff x="8214947" y="5972318"/>
            <a:chExt cx="1582114" cy="40157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947" y="5972318"/>
              <a:ext cx="320599" cy="40157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18472" y="5999565"/>
              <a:ext cx="1278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chemeClr val="accent5"/>
                  </a:solidFill>
                  <a:latin typeface="Dosis Book" charset="0"/>
                  <a:ea typeface="Dosis Book" charset="0"/>
                  <a:cs typeface="Dosis Book" charset="0"/>
                </a:rPr>
                <a:t>智慧飲水機</a:t>
              </a:r>
              <a:endParaRPr lang="en-US" altLang="zh-TW" dirty="0">
                <a:solidFill>
                  <a:schemeClr val="accent5"/>
                </a:solidFill>
                <a:latin typeface="Dosis Book" charset="0"/>
                <a:ea typeface="Dosis Book" charset="0"/>
                <a:cs typeface="Dosis Book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17931" y="4020005"/>
            <a:ext cx="1862751" cy="1862751"/>
            <a:chOff x="7217111" y="2338334"/>
            <a:chExt cx="2294626" cy="2294626"/>
          </a:xfrm>
        </p:grpSpPr>
        <p:sp>
          <p:nvSpPr>
            <p:cNvPr id="21" name="Oval 20"/>
            <p:cNvSpPr/>
            <p:nvPr/>
          </p:nvSpPr>
          <p:spPr>
            <a:xfrm>
              <a:off x="7217111" y="2338334"/>
              <a:ext cx="2294626" cy="2294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sz="1600" dirty="0" smtClean="0">
                  <a:latin typeface="Gidole" panose="02000503000000000000" pitchFamily="2" charset="0"/>
                </a:rPr>
                <a:t>客戶</a:t>
              </a:r>
              <a:endParaRPr lang="en-US" sz="1600" dirty="0">
                <a:latin typeface="Gidole" panose="02000503000000000000" pitchFamily="2" charset="0"/>
              </a:endParaRPr>
            </a:p>
          </p:txBody>
        </p:sp>
        <p:pic>
          <p:nvPicPr>
            <p:cNvPr id="22" name="Picture 21"/>
            <p:cNvPicPr/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04823" y="2781803"/>
              <a:ext cx="1031913" cy="10319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Group 19"/>
          <p:cNvGrpSpPr/>
          <p:nvPr/>
        </p:nvGrpSpPr>
        <p:grpSpPr>
          <a:xfrm>
            <a:off x="322901" y="4006331"/>
            <a:ext cx="1377561" cy="957943"/>
            <a:chOff x="9814560" y="2438400"/>
            <a:chExt cx="1377561" cy="957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4066" y="2704874"/>
              <a:ext cx="514622" cy="514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0421105" y="2758785"/>
              <a:ext cx="704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solidFill>
                    <a:schemeClr val="accent1"/>
                  </a:solidFill>
                  <a:latin typeface="Gidole" panose="02000503000000000000" pitchFamily="2" charset="0"/>
                </a:rPr>
                <a:t>家用</a:t>
              </a:r>
              <a:endParaRPr lang="en-US" sz="1400" dirty="0">
                <a:solidFill>
                  <a:schemeClr val="accent1"/>
                </a:solidFill>
                <a:latin typeface="Gidole" panose="02000503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814560" y="2438400"/>
              <a:ext cx="1377561" cy="9579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5549" y="5077904"/>
            <a:ext cx="1384914" cy="957943"/>
            <a:chOff x="9814560" y="3508627"/>
            <a:chExt cx="1384914" cy="95794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4066" y="3709443"/>
              <a:ext cx="514622" cy="5146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10514195" y="3793452"/>
              <a:ext cx="618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accent1"/>
                  </a:solidFill>
                  <a:latin typeface="Gidole" panose="02000503000000000000" pitchFamily="2" charset="0"/>
                </a:rPr>
                <a:t>公</a:t>
              </a:r>
              <a:r>
                <a:rPr lang="zh-TW" altLang="en-US" sz="1400" dirty="0">
                  <a:solidFill>
                    <a:schemeClr val="accent1"/>
                  </a:solidFill>
                  <a:latin typeface="Gidole" panose="02000503000000000000" pitchFamily="2" charset="0"/>
                </a:rPr>
                <a:t>用</a:t>
              </a:r>
              <a:endParaRPr lang="en-US" sz="1400" dirty="0">
                <a:solidFill>
                  <a:schemeClr val="accent1"/>
                </a:solidFill>
                <a:latin typeface="Gidole" panose="02000503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14560" y="3508627"/>
              <a:ext cx="1384914" cy="9579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>
            <a:stCxn id="17" idx="6"/>
            <a:endCxn id="19" idx="0"/>
          </p:cNvCxnSpPr>
          <p:nvPr/>
        </p:nvCxnSpPr>
        <p:spPr>
          <a:xfrm>
            <a:off x="7010190" y="2145399"/>
            <a:ext cx="1857703" cy="186094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21" idx="7"/>
          </p:cNvCxnSpPr>
          <p:nvPr/>
        </p:nvCxnSpPr>
        <p:spPr>
          <a:xfrm flipH="1">
            <a:off x="3907888" y="2819404"/>
            <a:ext cx="1513716" cy="147339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6"/>
            <a:endCxn id="19" idx="2"/>
          </p:cNvCxnSpPr>
          <p:nvPr/>
        </p:nvCxnSpPr>
        <p:spPr>
          <a:xfrm>
            <a:off x="4180682" y="4951381"/>
            <a:ext cx="3734023" cy="815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1"/>
            <a:endCxn id="17" idx="5"/>
          </p:cNvCxnSpPr>
          <p:nvPr/>
        </p:nvCxnSpPr>
        <p:spPr>
          <a:xfrm flipH="1" flipV="1">
            <a:off x="6737632" y="2819404"/>
            <a:ext cx="1456255" cy="146612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2700000">
            <a:off x="7549142" y="2556735"/>
            <a:ext cx="1318293" cy="518877"/>
            <a:chOff x="2602434" y="1414038"/>
            <a:chExt cx="1318293" cy="518877"/>
          </a:xfrm>
        </p:grpSpPr>
        <p:sp>
          <p:nvSpPr>
            <p:cNvPr id="7" name="TextBox 6"/>
            <p:cNvSpPr txBox="1"/>
            <p:nvPr/>
          </p:nvSpPr>
          <p:spPr>
            <a:xfrm>
              <a:off x="3197452" y="15244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雲服務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434026" y="5763851"/>
            <a:ext cx="1062616" cy="518877"/>
            <a:chOff x="2602434" y="1414038"/>
            <a:chExt cx="1062616" cy="518877"/>
          </a:xfrm>
        </p:grpSpPr>
        <p:sp>
          <p:nvSpPr>
            <p:cNvPr id="49" name="TextBox 48"/>
            <p:cNvSpPr txBox="1"/>
            <p:nvPr/>
          </p:nvSpPr>
          <p:spPr>
            <a:xfrm>
              <a:off x="3121311" y="15244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產品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5402448" y="4328641"/>
            <a:ext cx="1064701" cy="518877"/>
            <a:chOff x="2602434" y="1414038"/>
            <a:chExt cx="1064701" cy="518877"/>
          </a:xfrm>
        </p:grpSpPr>
        <p:sp>
          <p:nvSpPr>
            <p:cNvPr id="52" name="TextBox 51"/>
            <p:cNvSpPr txBox="1"/>
            <p:nvPr/>
          </p:nvSpPr>
          <p:spPr>
            <a:xfrm>
              <a:off x="3123396" y="15364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年費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 rot="2700000">
            <a:off x="6470101" y="3502199"/>
            <a:ext cx="1232532" cy="518877"/>
            <a:chOff x="2602434" y="1414038"/>
            <a:chExt cx="1232532" cy="518877"/>
          </a:xfrm>
        </p:grpSpPr>
        <p:sp>
          <p:nvSpPr>
            <p:cNvPr id="55" name="TextBox 54"/>
            <p:cNvSpPr txBox="1"/>
            <p:nvPr/>
          </p:nvSpPr>
          <p:spPr>
            <a:xfrm>
              <a:off x="3291227" y="151988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年費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914705" y="4006346"/>
            <a:ext cx="1906376" cy="1906376"/>
            <a:chOff x="3747151" y="2338334"/>
            <a:chExt cx="2294626" cy="2294626"/>
          </a:xfrm>
        </p:grpSpPr>
        <p:sp>
          <p:nvSpPr>
            <p:cNvPr id="19" name="Oval 18"/>
            <p:cNvSpPr/>
            <p:nvPr/>
          </p:nvSpPr>
          <p:spPr>
            <a:xfrm>
              <a:off x="3747151" y="2338334"/>
              <a:ext cx="2294626" cy="229462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sz="1600" dirty="0" smtClean="0">
                  <a:latin typeface="Gidole" panose="02000503000000000000" pitchFamily="2" charset="0"/>
                </a:rPr>
                <a:t>公司</a:t>
              </a:r>
              <a:endParaRPr lang="en-US" sz="1600" dirty="0">
                <a:latin typeface="Gidole" panose="02000503000000000000" pitchFamily="2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48000" y1="51333" x2="48000" y2="51333"/>
                          <a14:foregroundMark x1="61000" y1="54667" x2="61000" y2="54667"/>
                          <a14:foregroundMark x1="40167" y1="62333" x2="40167" y2="62333"/>
                          <a14:foregroundMark x1="77167" y1="41000" x2="77167" y2="41000"/>
                          <a14:foregroundMark x1="90667" y1="50000" x2="90667" y2="50000"/>
                          <a14:foregroundMark x1="27333" y1="52667" x2="27333" y2="52667"/>
                          <a14:backgroundMark x1="88667" y1="58000" x2="88667" y2="58000"/>
                          <a14:backgroundMark x1="87000" y1="36000" x2="87000" y2="36000"/>
                          <a14:backgroundMark x1="92833" y1="34000" x2="92833" y2="34000"/>
                          <a14:backgroundMark x1="93500" y1="45000" x2="93500" y2="45000"/>
                          <a14:backgroundMark x1="86667" y1="43667" x2="86667" y2="43667"/>
                          <a14:backgroundMark x1="18667" y1="62333" x2="18667" y2="62333"/>
                          <a14:backgroundMark x1="20500" y1="49000" x2="20500" y2="49000"/>
                          <a14:backgroundMark x1="21167" y1="56000" x2="21167" y2="56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1180" y="3010415"/>
              <a:ext cx="1716856" cy="858428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 rot="18900000">
            <a:off x="3343702" y="2609436"/>
            <a:ext cx="1047388" cy="518877"/>
            <a:chOff x="2602434" y="1414038"/>
            <a:chExt cx="1047388" cy="518877"/>
          </a:xfrm>
        </p:grpSpPr>
        <p:sp>
          <p:nvSpPr>
            <p:cNvPr id="61" name="TextBox 60"/>
            <p:cNvSpPr txBox="1"/>
            <p:nvPr/>
          </p:nvSpPr>
          <p:spPr>
            <a:xfrm>
              <a:off x="3106083" y="152446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資料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6082345" y="5793342"/>
            <a:ext cx="1062616" cy="518877"/>
            <a:chOff x="2602434" y="1414038"/>
            <a:chExt cx="1062616" cy="518877"/>
          </a:xfrm>
        </p:grpSpPr>
        <p:sp>
          <p:nvSpPr>
            <p:cNvPr id="64" name="TextBox 63"/>
            <p:cNvSpPr txBox="1"/>
            <p:nvPr/>
          </p:nvSpPr>
          <p:spPr>
            <a:xfrm>
              <a:off x="3121311" y="152445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服務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4" y="1414038"/>
              <a:ext cx="518877" cy="51887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5149046" y="1192211"/>
            <a:ext cx="1861144" cy="1906375"/>
            <a:chOff x="325674" y="2205995"/>
            <a:chExt cx="1861144" cy="1906375"/>
          </a:xfrm>
        </p:grpSpPr>
        <p:grpSp>
          <p:nvGrpSpPr>
            <p:cNvPr id="41" name="Group 40"/>
            <p:cNvGrpSpPr/>
            <p:nvPr/>
          </p:nvGrpSpPr>
          <p:grpSpPr>
            <a:xfrm>
              <a:off x="325674" y="2205995"/>
              <a:ext cx="1861144" cy="1906375"/>
              <a:chOff x="316713" y="2338334"/>
              <a:chExt cx="2294626" cy="229462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16713" y="2338334"/>
                <a:ext cx="2294626" cy="229462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600" dirty="0">
                  <a:latin typeface="Gidole" panose="02000503000000000000" pitchFamily="2" charset="0"/>
                </a:endParaRPr>
              </a:p>
            </p:txBody>
          </p:sp>
          <p:pic>
            <p:nvPicPr>
              <p:cNvPr id="18" name="Picture 17"/>
              <p:cNvPicPr/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073343" y="2781803"/>
                <a:ext cx="781365" cy="97989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677464" y="349491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lt1"/>
                  </a:solidFill>
                  <a:latin typeface="Gidole" panose="02000503000000000000" pitchFamily="2" charset="0"/>
                </a:rPr>
                <a:t>智慧飲水機</a:t>
              </a:r>
              <a:endParaRPr lang="en-US" sz="1600" dirty="0">
                <a:solidFill>
                  <a:schemeClr val="lt1"/>
                </a:solidFill>
                <a:latin typeface="Gidole" panose="02000503000000000000" pitchFamily="2" charset="0"/>
              </a:endParaRPr>
            </a:p>
          </p:txBody>
        </p:sp>
      </p:grpSp>
      <p:cxnSp>
        <p:nvCxnSpPr>
          <p:cNvPr id="69" name="Straight Connector 68"/>
          <p:cNvCxnSpPr>
            <a:stCxn id="21" idx="0"/>
            <a:endCxn id="17" idx="2"/>
          </p:cNvCxnSpPr>
          <p:nvPr/>
        </p:nvCxnSpPr>
        <p:spPr>
          <a:xfrm flipV="1">
            <a:off x="3249307" y="2145399"/>
            <a:ext cx="1899739" cy="187460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9" idx="3"/>
            <a:endCxn id="21" idx="5"/>
          </p:cNvCxnSpPr>
          <p:nvPr/>
        </p:nvCxnSpPr>
        <p:spPr>
          <a:xfrm flipH="1" flipV="1">
            <a:off x="3907888" y="5609962"/>
            <a:ext cx="4285999" cy="2357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1" idx="2"/>
            <a:endCxn id="29" idx="3"/>
          </p:cNvCxnSpPr>
          <p:nvPr/>
        </p:nvCxnSpPr>
        <p:spPr>
          <a:xfrm flipH="1" flipV="1">
            <a:off x="1700462" y="4485303"/>
            <a:ext cx="617469" cy="46607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0" idx="3"/>
            <a:endCxn id="21" idx="2"/>
          </p:cNvCxnSpPr>
          <p:nvPr/>
        </p:nvCxnSpPr>
        <p:spPr>
          <a:xfrm flipV="1">
            <a:off x="1700463" y="4951381"/>
            <a:ext cx="617468" cy="6054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 rot="18900000">
            <a:off x="4307035" y="3620088"/>
            <a:ext cx="1206196" cy="518877"/>
            <a:chOff x="2602433" y="1414038"/>
            <a:chExt cx="1206196" cy="518877"/>
          </a:xfrm>
        </p:grpSpPr>
        <p:sp>
          <p:nvSpPr>
            <p:cNvPr id="90" name="TextBox 89"/>
            <p:cNvSpPr txBox="1"/>
            <p:nvPr/>
          </p:nvSpPr>
          <p:spPr>
            <a:xfrm>
              <a:off x="3264890" y="154714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2">
                      <a:lumMod val="50000"/>
                    </a:schemeClr>
                  </a:solidFill>
                  <a:latin typeface="Gidole" panose="02000503000000000000" pitchFamily="2" charset="0"/>
                </a:rPr>
                <a:t>資訊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Gidole" panose="02000503000000000000" pitchFamily="2" charset="0"/>
              </a:endParaRPr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433" y="1414038"/>
              <a:ext cx="518877" cy="518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39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368</Words>
  <Application>Microsoft Office PowerPoint</Application>
  <PresentationFormat>寬螢幕</PresentationFormat>
  <Paragraphs>101</Paragraphs>
  <Slides>10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Calibri</vt:lpstr>
      <vt:lpstr>Gidole</vt:lpstr>
      <vt:lpstr>Times New Roman</vt:lpstr>
      <vt:lpstr>Wingdings</vt:lpstr>
      <vt:lpstr>新細明體</vt:lpstr>
      <vt:lpstr>Arial</vt:lpstr>
      <vt:lpstr>Dosis</vt:lpstr>
      <vt:lpstr>Calibri Light</vt:lpstr>
      <vt:lpstr>Dosis Book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Yonathan Joe</dc:creator>
  <cp:lastModifiedBy>user</cp:lastModifiedBy>
  <cp:revision>114</cp:revision>
  <cp:lastPrinted>2017-01-22T12:37:54Z</cp:lastPrinted>
  <dcterms:created xsi:type="dcterms:W3CDTF">2017-01-21T04:23:52Z</dcterms:created>
  <dcterms:modified xsi:type="dcterms:W3CDTF">2017-06-14T11:05:33Z</dcterms:modified>
</cp:coreProperties>
</file>