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" name="Shape 17"/>
          <p:cNvSpPr/>
          <p:nvPr/>
        </p:nvSpPr>
        <p:spPr>
          <a:xfrm>
            <a:off x="62931" y="1449302"/>
            <a:ext cx="9021537" cy="15273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629400" y="274640"/>
            <a:ext cx="201168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14400" y="274639"/>
            <a:ext cx="55626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22312" y="952500"/>
            <a:ext cx="7772401" cy="136207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22312" y="2547938"/>
            <a:ext cx="7772401" cy="13382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0" name="Shape 40"/>
          <p:cNvSpPr/>
          <p:nvPr/>
        </p:nvSpPr>
        <p:spPr>
          <a:xfrm flipV="1">
            <a:off x="69412" y="2376829"/>
            <a:ext cx="9013515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69146" y="2341474"/>
            <a:ext cx="9013781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68305" y="2468879"/>
            <a:ext cx="9014623" cy="4572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46304" y="6338265"/>
            <a:ext cx="457201" cy="1982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Shape 52"/>
          <p:cNvSpPr/>
          <p:nvPr>
            <p:ph type="body" sz="half" idx="1"/>
          </p:nvPr>
        </p:nvSpPr>
        <p:spPr>
          <a:xfrm>
            <a:off x="914400" y="1447800"/>
            <a:ext cx="3749041" cy="4572000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2400">
                <a:solidFill>
                  <a:schemeClr val="accent1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2400">
                <a:solidFill>
                  <a:schemeClr val="accent1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914400" y="4900550"/>
            <a:ext cx="7315200" cy="522289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5445824"/>
            <a:ext cx="7315200" cy="685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146304" y="6338265"/>
            <a:ext cx="457201" cy="1982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 flipV="1">
            <a:off x="68306" y="4683554"/>
            <a:ext cx="9006842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68508" y="4650473"/>
            <a:ext cx="9006639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68509" y="4773224"/>
            <a:ext cx="9006639" cy="488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>
            <p:ph type="pic" idx="13"/>
          </p:nvPr>
        </p:nvSpPr>
        <p:spPr>
          <a:xfrm>
            <a:off x="68307" y="66675"/>
            <a:ext cx="9001875" cy="4581525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46304" y="6339789"/>
            <a:ext cx="457201" cy="1982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696464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1pPr>
      <a:lvl2pPr marL="567690" marR="0" indent="-2476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2pPr>
      <a:lvl3pPr marL="891540" marR="0" indent="-2971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3pPr>
      <a:lvl4pPr marL="1165860" marR="0" indent="-2971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0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4pPr>
      <a:lvl5pPr marL="1440180" marR="0" indent="-2971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o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5pPr>
      <a:lvl6pPr marL="174752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6pPr>
      <a:lvl7pPr marL="2021839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7pPr>
      <a:lvl8pPr marL="2296160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8pPr>
      <a:lvl9pPr marL="2570479" marR="0" indent="-330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erpetua"/>
          <a:ea typeface="Perpetua"/>
          <a:cs typeface="Perpetua"/>
          <a:sym typeface="Perpetu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M10515085</a:t>
            </a:r>
            <a:r>
              <a:t> 童大維</a:t>
            </a:r>
          </a:p>
          <a:p>
            <a:pPr/>
            <a:r>
              <a:t>M10515065</a:t>
            </a:r>
            <a:r>
              <a:t> 李采逸</a:t>
            </a:r>
          </a:p>
        </p:txBody>
      </p:sp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微樂季</a:t>
            </a:r>
          </a:p>
        </p:txBody>
      </p:sp>
      <p:pic>
        <p:nvPicPr>
          <p:cNvPr id="130" name="image2.png" descr="C:\Users\user\Desktop\music-audio-composition-lyrics-1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775" y="16287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2.png" descr="C:\Users\user\Desktop\music-audio-composition-lyrics-1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096" y="15764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635896" y="2132856"/>
            <a:ext cx="2736304" cy="18002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DEMO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3995936" y="2780927"/>
            <a:ext cx="2736304" cy="1800201"/>
          </a:xfrm>
          <a:prstGeom prst="rect">
            <a:avLst/>
          </a:prstGeom>
        </p:spPr>
        <p:txBody>
          <a:bodyPr/>
          <a:lstStyle/>
          <a:p>
            <a:pPr defTabSz="722376">
              <a:defRPr sz="3792"/>
            </a:pPr>
            <a:r>
              <a:t>END</a:t>
            </a:r>
            <a:br/>
            <a:br/>
            <a:r>
              <a:t>Q&amp;A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3172" indent="-233172" defTabSz="777240">
              <a:spcBef>
                <a:spcPts val="400"/>
              </a:spcBef>
              <a:defRPr sz="2210">
                <a:latin typeface="+mn-lt"/>
                <a:ea typeface="+mn-ea"/>
                <a:cs typeface="+mn-cs"/>
                <a:sym typeface="Helvetica"/>
              </a:defRPr>
            </a:pPr>
            <a:r>
              <a:t>海選建議</a:t>
            </a:r>
          </a:p>
          <a:p>
            <a:pPr marL="233172" indent="-233172" defTabSz="777240">
              <a:spcBef>
                <a:spcPts val="400"/>
              </a:spcBef>
              <a:defRPr sz="2210"/>
            </a:pPr>
          </a:p>
          <a:p>
            <a:pPr marL="233172" indent="-233172" defTabSz="777240">
              <a:spcBef>
                <a:spcPts val="400"/>
              </a:spcBef>
              <a:defRPr sz="2210"/>
            </a:pPr>
            <a:r>
              <a:t>系統架構</a:t>
            </a:r>
          </a:p>
          <a:p>
            <a:pPr marL="233172" indent="-233172" defTabSz="777240">
              <a:spcBef>
                <a:spcPts val="400"/>
              </a:spcBef>
              <a:defRPr sz="2210"/>
            </a:pPr>
          </a:p>
          <a:p>
            <a:pPr marL="233172" indent="-233172" defTabSz="777240">
              <a:spcBef>
                <a:spcPts val="400"/>
              </a:spcBef>
              <a:defRPr sz="2210"/>
            </a:pPr>
            <a:r>
              <a:t>已達成目標及未來展望</a:t>
            </a:r>
          </a:p>
          <a:p>
            <a:pPr marL="233172" indent="-233172" defTabSz="777240">
              <a:spcBef>
                <a:spcPts val="400"/>
              </a:spcBef>
              <a:defRPr sz="2210"/>
            </a:pPr>
          </a:p>
          <a:p>
            <a:pPr marL="233172" indent="-233172" defTabSz="777240">
              <a:spcBef>
                <a:spcPts val="400"/>
              </a:spcBef>
              <a:defRPr sz="2210"/>
            </a:pPr>
            <a:r>
              <a:t>畫面預覽</a:t>
            </a:r>
          </a:p>
          <a:p>
            <a:pPr marL="233172" indent="-233172" defTabSz="777240">
              <a:spcBef>
                <a:spcPts val="400"/>
              </a:spcBef>
              <a:defRPr sz="2210"/>
            </a:pPr>
          </a:p>
          <a:p>
            <a:pPr marL="233172" indent="-233172" defTabSz="777240">
              <a:spcBef>
                <a:spcPts val="400"/>
              </a:spcBef>
              <a:defRPr sz="2210"/>
            </a:pPr>
            <a:r>
              <a:t>工作分配</a:t>
            </a:r>
          </a:p>
          <a:p>
            <a:pPr marL="233172" indent="-233172" defTabSz="777240">
              <a:spcBef>
                <a:spcPts val="400"/>
              </a:spcBef>
              <a:defRPr sz="2210"/>
            </a:pPr>
          </a:p>
          <a:p>
            <a:pPr marL="233172" indent="-233172" defTabSz="777240">
              <a:spcBef>
                <a:spcPts val="400"/>
              </a:spcBef>
              <a:defRPr sz="2210"/>
            </a:pPr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海選建議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547036" y="1447799"/>
            <a:ext cx="8507128" cy="4572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300"/>
            </a:pPr>
            <a:r>
              <a:t>1	樂愛獨立樂團之社群共享平台，獨創性不明。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300"/>
            </a:pPr>
            <a:r>
              <a:t>2	創意構想不錯，但缺乏資料應用深度及實際推動的作法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300"/>
            </a:pPr>
            <a:r>
              <a:t>3	既有應用，差異不明顯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300"/>
            </a:pPr>
            <a:r>
              <a:t>4	與政府開放資料加值創作距離太遠。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300"/>
            </a:pPr>
            <a:r>
              <a:t>5	創意甚低，市場潛力過低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系統架構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3.png" descr="C:\Users\user\Desktop\iphone-77-plus-40-b1a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" y="2132856"/>
            <a:ext cx="3333751" cy="3333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Group 146"/>
          <p:cNvGrpSpPr/>
          <p:nvPr/>
        </p:nvGrpSpPr>
        <p:grpSpPr>
          <a:xfrm>
            <a:off x="4984132" y="910817"/>
            <a:ext cx="2667830" cy="2092291"/>
            <a:chOff x="0" y="0"/>
            <a:chExt cx="2667829" cy="2092290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2667830" cy="209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57150" cap="flat">
              <a:solidFill>
                <a:srgbClr val="432F2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35466" y="106391"/>
              <a:ext cx="2444623" cy="177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57150" cap="flat">
              <a:solidFill>
                <a:srgbClr val="432F2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6732240" y="4365104"/>
            <a:ext cx="1584177" cy="1728193"/>
            <a:chOff x="0" y="0"/>
            <a:chExt cx="1584176" cy="1728192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1584177" cy="172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75"/>
                  </a:moveTo>
                  <a:cubicBezTo>
                    <a:pt x="0" y="1108"/>
                    <a:pt x="4835" y="0"/>
                    <a:pt x="10800" y="0"/>
                  </a:cubicBezTo>
                  <a:cubicBezTo>
                    <a:pt x="16765" y="0"/>
                    <a:pt x="21600" y="1108"/>
                    <a:pt x="21600" y="2475"/>
                  </a:cubicBezTo>
                  <a:lnTo>
                    <a:pt x="21600" y="19125"/>
                  </a:lnTo>
                  <a:cubicBezTo>
                    <a:pt x="21600" y="20492"/>
                    <a:pt x="16765" y="21600"/>
                    <a:pt x="10800" y="21600"/>
                  </a:cubicBezTo>
                  <a:cubicBezTo>
                    <a:pt x="4835" y="21600"/>
                    <a:pt x="0" y="20492"/>
                    <a:pt x="0" y="19125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-1"/>
              <a:ext cx="1584176" cy="39604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0"/>
              <a:ext cx="1584177" cy="172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475"/>
                  </a:moveTo>
                  <a:cubicBezTo>
                    <a:pt x="21600" y="3842"/>
                    <a:pt x="16765" y="4950"/>
                    <a:pt x="10800" y="4950"/>
                  </a:cubicBezTo>
                  <a:cubicBezTo>
                    <a:pt x="4835" y="4950"/>
                    <a:pt x="0" y="3842"/>
                    <a:pt x="0" y="2475"/>
                  </a:cubicBezTo>
                  <a:cubicBezTo>
                    <a:pt x="0" y="1108"/>
                    <a:pt x="4835" y="0"/>
                    <a:pt x="10800" y="0"/>
                  </a:cubicBezTo>
                  <a:cubicBezTo>
                    <a:pt x="16765" y="0"/>
                    <a:pt x="21600" y="1108"/>
                    <a:pt x="21600" y="2475"/>
                  </a:cubicBezTo>
                  <a:lnTo>
                    <a:pt x="21600" y="19125"/>
                  </a:lnTo>
                  <a:cubicBezTo>
                    <a:pt x="21600" y="20492"/>
                    <a:pt x="16765" y="21600"/>
                    <a:pt x="10800" y="21600"/>
                  </a:cubicBezTo>
                  <a:cubicBezTo>
                    <a:pt x="4835" y="21600"/>
                    <a:pt x="0" y="20492"/>
                    <a:pt x="0" y="19125"/>
                  </a:cubicBezTo>
                  <a:lnTo>
                    <a:pt x="0" y="2475"/>
                  </a:lnTo>
                </a:path>
              </a:pathLst>
            </a:custGeom>
            <a:noFill/>
            <a:ln w="57150" cap="flat">
              <a:solidFill>
                <a:srgbClr val="9A351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1" name="Shape 151"/>
          <p:cNvSpPr/>
          <p:nvPr/>
        </p:nvSpPr>
        <p:spPr>
          <a:xfrm>
            <a:off x="5605586" y="1763523"/>
            <a:ext cx="13454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PHP Server</a:t>
            </a:r>
          </a:p>
        </p:txBody>
      </p:sp>
      <p:sp>
        <p:nvSpPr>
          <p:cNvPr id="152" name="Shape 152"/>
          <p:cNvSpPr/>
          <p:nvPr/>
        </p:nvSpPr>
        <p:spPr>
          <a:xfrm>
            <a:off x="7031490" y="5097274"/>
            <a:ext cx="9551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My SQL</a:t>
            </a:r>
          </a:p>
        </p:txBody>
      </p:sp>
      <p:sp>
        <p:nvSpPr>
          <p:cNvPr id="153" name="Shape 153"/>
          <p:cNvSpPr/>
          <p:nvPr/>
        </p:nvSpPr>
        <p:spPr>
          <a:xfrm>
            <a:off x="1629693" y="3615064"/>
            <a:ext cx="497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IOS</a:t>
            </a:r>
          </a:p>
        </p:txBody>
      </p:sp>
      <p:sp>
        <p:nvSpPr>
          <p:cNvPr id="154" name="Shape 154"/>
          <p:cNvSpPr/>
          <p:nvPr/>
        </p:nvSpPr>
        <p:spPr>
          <a:xfrm flipV="1">
            <a:off x="3203848" y="2132856"/>
            <a:ext cx="1656185" cy="504057"/>
          </a:xfrm>
          <a:prstGeom prst="line">
            <a:avLst/>
          </a:prstGeom>
          <a:ln w="38100">
            <a:solidFill>
              <a:srgbClr val="AF360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 flipH="1">
            <a:off x="3228457" y="2636911"/>
            <a:ext cx="1782543" cy="526705"/>
          </a:xfrm>
          <a:prstGeom prst="line">
            <a:avLst/>
          </a:prstGeom>
          <a:ln w="38100">
            <a:solidFill>
              <a:srgbClr val="AF360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 rot="20628922">
            <a:off x="3037056" y="1936122"/>
            <a:ext cx="168369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Request HTTP</a:t>
            </a:r>
          </a:p>
        </p:txBody>
      </p:sp>
      <p:sp>
        <p:nvSpPr>
          <p:cNvPr id="157" name="Shape 157"/>
          <p:cNvSpPr/>
          <p:nvPr/>
        </p:nvSpPr>
        <p:spPr>
          <a:xfrm rot="20628922">
            <a:off x="3458571" y="2967817"/>
            <a:ext cx="176193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Response JSON</a:t>
            </a:r>
          </a:p>
        </p:txBody>
      </p:sp>
      <p:sp>
        <p:nvSpPr>
          <p:cNvPr id="158" name="Shape 158"/>
          <p:cNvSpPr/>
          <p:nvPr/>
        </p:nvSpPr>
        <p:spPr>
          <a:xfrm>
            <a:off x="6815466" y="3086329"/>
            <a:ext cx="432049" cy="1057473"/>
          </a:xfrm>
          <a:prstGeom prst="line">
            <a:avLst/>
          </a:prstGeom>
          <a:ln w="76200">
            <a:solidFill>
              <a:srgbClr val="AF360B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267323" y="3390246"/>
            <a:ext cx="77866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已達成目標及未來展望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658" indent="-238658" defTabSz="795527">
              <a:spcBef>
                <a:spcPts val="400"/>
              </a:spcBef>
              <a:buFont typeface="Wingdings"/>
              <a:buChar char="✓"/>
              <a:defRPr sz="2262"/>
            </a:pPr>
            <a:r>
              <a:t>活動列表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✓"/>
              <a:defRPr sz="2262"/>
            </a:pPr>
            <a:r>
              <a:t>樂團簡介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✓"/>
              <a:defRPr sz="2262"/>
            </a:pPr>
            <a:r>
              <a:t>場地資訊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✓"/>
              <a:defRPr sz="2262">
                <a:latin typeface="+mn-lt"/>
                <a:ea typeface="+mn-ea"/>
                <a:cs typeface="+mn-cs"/>
                <a:sym typeface="Helvetica"/>
              </a:defRPr>
            </a:pPr>
            <a:r>
              <a:t>活動期待評分</a:t>
            </a:r>
          </a:p>
          <a:p>
            <a:pPr marL="0" indent="0" defTabSz="795527">
              <a:spcBef>
                <a:spcPts val="400"/>
              </a:spcBef>
              <a:buSzTx/>
              <a:buNone/>
              <a:defRPr sz="2262">
                <a:latin typeface="+mn-lt"/>
                <a:ea typeface="+mn-ea"/>
                <a:cs typeface="+mn-cs"/>
                <a:sym typeface="Helvetica"/>
              </a:defRPr>
            </a:pPr>
            <a:r>
              <a:t>---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p"/>
              <a:defRPr sz="2262">
                <a:latin typeface="+mn-lt"/>
                <a:ea typeface="+mn-ea"/>
                <a:cs typeface="+mn-cs"/>
                <a:sym typeface="Helvetica"/>
              </a:defRPr>
            </a:pPr>
            <a:r>
              <a:t>推薦系統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p"/>
              <a:defRPr sz="2262"/>
            </a:pPr>
            <a:r>
              <a:t>與樂團合作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p"/>
              <a:defRPr sz="2262"/>
            </a:pPr>
            <a:r>
              <a:t>Android</a:t>
            </a:r>
            <a:r>
              <a:t>版本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p"/>
              <a:defRPr sz="2262"/>
            </a:pPr>
            <a:r>
              <a:t>地圖模式</a:t>
            </a:r>
          </a:p>
          <a:p>
            <a:pPr marL="238658" indent="-238658" defTabSz="795527">
              <a:spcBef>
                <a:spcPts val="400"/>
              </a:spcBef>
              <a:buFont typeface="Wingdings"/>
              <a:buChar char="p"/>
              <a:defRPr sz="2262"/>
            </a:pPr>
            <a:r>
              <a:t>訂票系統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畫面預覽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image4.png" descr="C:\Users\user\Desktop\app\螢幕快照 2017-06-13 下午3.45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557518"/>
            <a:ext cx="2316205" cy="417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5.png" descr="C:\Users\user\Desktop\app\螢幕快照 2017-06-13 下午3.45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95" y="1539407"/>
            <a:ext cx="2286768" cy="4204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507665" y="3068959"/>
            <a:ext cx="98421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9A351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 flipV="1">
            <a:off x="5724128" y="2420888"/>
            <a:ext cx="792089" cy="576065"/>
          </a:xfrm>
          <a:prstGeom prst="line">
            <a:avLst/>
          </a:prstGeom>
          <a:ln w="76200">
            <a:solidFill>
              <a:srgbClr val="AF360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71" name="螢幕快照 2017-06-14 下午2.35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8785" y="1543399"/>
            <a:ext cx="2401768" cy="4204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畫面預覽 </a:t>
            </a:r>
            <a:r>
              <a:t>–</a:t>
            </a:r>
            <a:r>
              <a:t> 樂團介紹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image7.png" descr="C:\Users\user\Desktop\app\螢幕快照 2017-06-13 下午3.4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088" y="1340767"/>
            <a:ext cx="2520281" cy="466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8.png" descr="C:\Users\user\Desktop\app\螢幕快照 2017-06-13 下午3.47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99" y="1365246"/>
            <a:ext cx="3024337" cy="4634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畫面預覽 </a:t>
            </a:r>
            <a:r>
              <a:t>–</a:t>
            </a:r>
            <a:r>
              <a:t> 場地資訊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0" name="image9.png" descr="C:\Users\user\Desktop\app\螢幕快照 2017-06-13 下午3.47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1700808"/>
            <a:ext cx="2644023" cy="4392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0.png" descr="C:\Users\user\Desktop\app\螢幕快照 2017-06-13 下午3.50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4048" y="1700808"/>
            <a:ext cx="2724363" cy="4392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工作分配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213259" y="6339789"/>
            <a:ext cx="32329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童大維 </a:t>
            </a:r>
            <a:r>
              <a:t>: </a:t>
            </a:r>
            <a:r>
              <a:t>手機</a:t>
            </a:r>
            <a:r>
              <a:t>APP</a:t>
            </a:r>
            <a:r>
              <a:t>開發</a:t>
            </a:r>
          </a:p>
          <a:p>
            <a:pPr/>
          </a:p>
          <a:p>
            <a:pPr/>
          </a:p>
          <a:p>
            <a:pPr/>
            <a:r>
              <a:t>李采逸</a:t>
            </a:r>
            <a:r>
              <a:t> </a:t>
            </a:r>
            <a:r>
              <a:t>:</a:t>
            </a:r>
            <a:r>
              <a:t> 資料庫連結設計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Equ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Equ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Equ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