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8" r:id="rId4"/>
    <p:sldId id="294" r:id="rId5"/>
    <p:sldId id="288" r:id="rId6"/>
    <p:sldId id="290" r:id="rId7"/>
    <p:sldId id="291" r:id="rId8"/>
    <p:sldId id="292" r:id="rId9"/>
    <p:sldId id="293" r:id="rId10"/>
    <p:sldId id="264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D2C"/>
    <a:srgbClr val="E0B07E"/>
    <a:srgbClr val="090D0E"/>
    <a:srgbClr val="111516"/>
    <a:srgbClr val="232524"/>
    <a:srgbClr val="212226"/>
    <a:srgbClr val="2A2A2A"/>
    <a:srgbClr val="2C2C2C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3050" autoAdjust="0"/>
  </p:normalViewPr>
  <p:slideViewPr>
    <p:cSldViewPr snapToGrid="0">
      <p:cViewPr varScale="1">
        <p:scale>
          <a:sx n="82" d="100"/>
          <a:sy n="82" d="100"/>
        </p:scale>
        <p:origin x="39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5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6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0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17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9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3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2018/5/10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airen.gitbooks.io/openstack-liberty/content/index.html" TargetMode="External"/><Relationship Id="rId2" Type="http://schemas.openxmlformats.org/officeDocument/2006/relationships/hyperlink" Target="https://docs.openstack.org/devstack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openstack.org/cgit/openstack-dev/devstac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>
            <a:off x="9357360" y="5695158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6316499" y="5385507"/>
            <a:ext cx="581405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23352" y="1523206"/>
            <a:ext cx="4646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gradFill flip="none" rotWithShape="1">
                  <a:gsLst>
                    <a:gs pos="73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OpenStack </a:t>
            </a:r>
            <a:r>
              <a:rPr lang="zh-TW" altLang="en-US" sz="4400" dirty="0" smtClean="0">
                <a:gradFill flip="none" rotWithShape="1">
                  <a:gsLst>
                    <a:gs pos="73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安裝</a:t>
            </a:r>
            <a:endParaRPr lang="zh-CN" altLang="en-US" sz="4400" dirty="0">
              <a:gradFill flip="none" rotWithShape="1">
                <a:gsLst>
                  <a:gs pos="73000">
                    <a:schemeClr val="tx1">
                      <a:lumMod val="50000"/>
                      <a:lumOff val="50000"/>
                    </a:schemeClr>
                  </a:gs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3352" y="2919067"/>
            <a:ext cx="7470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雲端</a:t>
            </a:r>
            <a:r>
              <a:rPr lang="zh-TW" altLang="en-US" sz="44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運算與服務</a:t>
            </a:r>
            <a:r>
              <a:rPr lang="en-US" altLang="zh-CN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4400" dirty="0" smtClean="0">
                <a:solidFill>
                  <a:srgbClr val="E0B07E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Homework 2</a:t>
            </a:r>
            <a:endParaRPr lang="zh-CN" altLang="en-US" sz="4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10900" y="4031847"/>
            <a:ext cx="7830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M10615052</a:t>
            </a:r>
            <a:r>
              <a:rPr lang="zh-TW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王群升</a:t>
            </a:r>
            <a:r>
              <a:rPr lang="en-US" altLang="zh-TW" sz="14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	M10615066 </a:t>
            </a:r>
            <a:r>
              <a:rPr lang="zh-TW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方誌</a:t>
            </a:r>
            <a:r>
              <a:rPr lang="zh-TW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賢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673157" y="1227369"/>
            <a:ext cx="0" cy="401584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090D0E"/>
                </a:gs>
                <a:gs pos="99000">
                  <a:srgbClr val="21222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7756203" y="5264686"/>
            <a:ext cx="729206" cy="241642"/>
          </a:xfrm>
          <a:prstGeom prst="parallelogram">
            <a:avLst>
              <a:gd name="adj" fmla="val 69728"/>
            </a:avLst>
          </a:prstGeom>
          <a:solidFill>
            <a:srgbClr val="E0B07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10796644" y="5628247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638103" y="4999585"/>
            <a:ext cx="593917" cy="196810"/>
          </a:xfrm>
          <a:prstGeom prst="parallelogram">
            <a:avLst>
              <a:gd name="adj" fmla="val 69728"/>
            </a:avLst>
          </a:prstGeom>
          <a:solidFill>
            <a:schemeClr val="bg1">
              <a:lumMod val="65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>
            <a:off x="11468046" y="4888464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4608" y="1341016"/>
            <a:ext cx="10551274" cy="4683265"/>
          </a:xfrm>
          <a:prstGeom prst="rect">
            <a:avLst/>
          </a:prstGeom>
          <a:solidFill>
            <a:srgbClr val="2B2D2C"/>
          </a:solidFill>
          <a:ln>
            <a:noFill/>
          </a:ln>
          <a:effectLst>
            <a:outerShdw blurRad="1270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20368" y="1341017"/>
            <a:ext cx="619760" cy="619760"/>
          </a:xfrm>
          <a:prstGeom prst="rect">
            <a:avLst/>
          </a:prstGeom>
          <a:solidFill>
            <a:srgbClr val="E0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KSO_Shape"/>
          <p:cNvSpPr>
            <a:spLocks/>
          </p:cNvSpPr>
          <p:nvPr/>
        </p:nvSpPr>
        <p:spPr bwMode="auto">
          <a:xfrm>
            <a:off x="1055863" y="1481236"/>
            <a:ext cx="548768" cy="339321"/>
          </a:xfrm>
          <a:custGeom>
            <a:avLst/>
            <a:gdLst>
              <a:gd name="T0" fmla="*/ 1066662 w 2063518"/>
              <a:gd name="T1" fmla="*/ 654802 h 1276454"/>
              <a:gd name="T2" fmla="*/ 1500594 w 2063518"/>
              <a:gd name="T3" fmla="*/ 654802 h 1276454"/>
              <a:gd name="T4" fmla="*/ 1255790 w 2063518"/>
              <a:gd name="T5" fmla="*/ 314944 h 1276454"/>
              <a:gd name="T6" fmla="*/ 1323568 w 2063518"/>
              <a:gd name="T7" fmla="*/ 383500 h 1276454"/>
              <a:gd name="T8" fmla="*/ 1481023 w 2063518"/>
              <a:gd name="T9" fmla="*/ 376582 h 1276454"/>
              <a:gd name="T10" fmla="*/ 1488825 w 2063518"/>
              <a:gd name="T11" fmla="*/ 472615 h 1276454"/>
              <a:gd name="T12" fmla="*/ 1613893 w 2063518"/>
              <a:gd name="T13" fmla="*/ 568404 h 1276454"/>
              <a:gd name="T14" fmla="*/ 1558067 w 2063518"/>
              <a:gd name="T15" fmla="*/ 646977 h 1276454"/>
              <a:gd name="T16" fmla="*/ 1592227 w 2063518"/>
              <a:gd name="T17" fmla="*/ 800652 h 1276454"/>
              <a:gd name="T18" fmla="*/ 1498897 w 2063518"/>
              <a:gd name="T19" fmla="*/ 825001 h 1276454"/>
              <a:gd name="T20" fmla="*/ 1426167 w 2063518"/>
              <a:gd name="T21" fmla="*/ 964655 h 1276454"/>
              <a:gd name="T22" fmla="*/ 1339000 w 2063518"/>
              <a:gd name="T23" fmla="*/ 923387 h 1276454"/>
              <a:gd name="T24" fmla="*/ 1193410 w 2063518"/>
              <a:gd name="T25" fmla="*/ 983675 h 1276454"/>
              <a:gd name="T26" fmla="*/ 1153195 w 2063518"/>
              <a:gd name="T27" fmla="*/ 896101 h 1276454"/>
              <a:gd name="T28" fmla="*/ 1002868 w 2063518"/>
              <a:gd name="T29" fmla="*/ 848812 h 1276454"/>
              <a:gd name="T30" fmla="*/ 1028421 w 2063518"/>
              <a:gd name="T31" fmla="*/ 755906 h 1276454"/>
              <a:gd name="T32" fmla="*/ 943696 w 2063518"/>
              <a:gd name="T33" fmla="*/ 623169 h 1276454"/>
              <a:gd name="T34" fmla="*/ 1023061 w 2063518"/>
              <a:gd name="T35" fmla="*/ 568405 h 1276454"/>
              <a:gd name="T36" fmla="*/ 1043583 w 2063518"/>
              <a:gd name="T37" fmla="*/ 412329 h 1276454"/>
              <a:gd name="T38" fmla="*/ 1139624 w 2063518"/>
              <a:gd name="T39" fmla="*/ 421330 h 1276454"/>
              <a:gd name="T40" fmla="*/ 1255790 w 2063518"/>
              <a:gd name="T41" fmla="*/ 314944 h 1276454"/>
              <a:gd name="T42" fmla="*/ 184450 w 2063518"/>
              <a:gd name="T43" fmla="*/ 509786 h 1276454"/>
              <a:gd name="T44" fmla="*/ 835347 w 2063518"/>
              <a:gd name="T45" fmla="*/ 509786 h 1276454"/>
              <a:gd name="T46" fmla="*/ 468140 w 2063518"/>
              <a:gd name="T47" fmla="*/ 0 h 1276454"/>
              <a:gd name="T48" fmla="*/ 569807 w 2063518"/>
              <a:gd name="T49" fmla="*/ 102832 h 1276454"/>
              <a:gd name="T50" fmla="*/ 805989 w 2063518"/>
              <a:gd name="T51" fmla="*/ 92457 h 1276454"/>
              <a:gd name="T52" fmla="*/ 817693 w 2063518"/>
              <a:gd name="T53" fmla="*/ 236505 h 1276454"/>
              <a:gd name="T54" fmla="*/ 1005294 w 2063518"/>
              <a:gd name="T55" fmla="*/ 380190 h 1276454"/>
              <a:gd name="T56" fmla="*/ 921557 w 2063518"/>
              <a:gd name="T57" fmla="*/ 498048 h 1276454"/>
              <a:gd name="T58" fmla="*/ 972798 w 2063518"/>
              <a:gd name="T59" fmla="*/ 728561 h 1276454"/>
              <a:gd name="T60" fmla="*/ 832801 w 2063518"/>
              <a:gd name="T61" fmla="*/ 765085 h 1276454"/>
              <a:gd name="T62" fmla="*/ 723706 w 2063518"/>
              <a:gd name="T63" fmla="*/ 974565 h 1276454"/>
              <a:gd name="T64" fmla="*/ 592956 w 2063518"/>
              <a:gd name="T65" fmla="*/ 912666 h 1276454"/>
              <a:gd name="T66" fmla="*/ 374570 w 2063518"/>
              <a:gd name="T67" fmla="*/ 1003096 h 1276454"/>
              <a:gd name="T68" fmla="*/ 314247 w 2063518"/>
              <a:gd name="T69" fmla="*/ 871734 h 1276454"/>
              <a:gd name="T70" fmla="*/ 88757 w 2063518"/>
              <a:gd name="T71" fmla="*/ 800802 h 1276454"/>
              <a:gd name="T72" fmla="*/ 127086 w 2063518"/>
              <a:gd name="T73" fmla="*/ 661445 h 1276454"/>
              <a:gd name="T74" fmla="*/ 0 w 2063518"/>
              <a:gd name="T75" fmla="*/ 462338 h 1276454"/>
              <a:gd name="T76" fmla="*/ 119047 w 2063518"/>
              <a:gd name="T77" fmla="*/ 380191 h 1276454"/>
              <a:gd name="T78" fmla="*/ 149829 w 2063518"/>
              <a:gd name="T79" fmla="*/ 146078 h 1276454"/>
              <a:gd name="T80" fmla="*/ 293892 w 2063518"/>
              <a:gd name="T81" fmla="*/ 159579 h 1276454"/>
              <a:gd name="T82" fmla="*/ 468140 w 2063518"/>
              <a:gd name="T83" fmla="*/ 0 h 12764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63518" h="1276454">
                <a:moveTo>
                  <a:pt x="1631470" y="557485"/>
                </a:moveTo>
                <a:cubicBezTo>
                  <a:pt x="1479172" y="557485"/>
                  <a:pt x="1355710" y="680947"/>
                  <a:pt x="1355710" y="833245"/>
                </a:cubicBezTo>
                <a:cubicBezTo>
                  <a:pt x="1355710" y="985543"/>
                  <a:pt x="1479172" y="1109005"/>
                  <a:pt x="1631470" y="1109005"/>
                </a:cubicBezTo>
                <a:cubicBezTo>
                  <a:pt x="1783768" y="1109005"/>
                  <a:pt x="1907230" y="985543"/>
                  <a:pt x="1907230" y="833245"/>
                </a:cubicBezTo>
                <a:cubicBezTo>
                  <a:pt x="1907230" y="680947"/>
                  <a:pt x="1783768" y="557485"/>
                  <a:pt x="1631470" y="557485"/>
                </a:cubicBezTo>
                <a:close/>
                <a:moveTo>
                  <a:pt x="1596087" y="400771"/>
                </a:moveTo>
                <a:lnTo>
                  <a:pt x="1666853" y="400771"/>
                </a:lnTo>
                <a:lnTo>
                  <a:pt x="1682233" y="488008"/>
                </a:lnTo>
                <a:cubicBezTo>
                  <a:pt x="1729134" y="494904"/>
                  <a:pt x="1774137" y="511284"/>
                  <a:pt x="1814498" y="536149"/>
                </a:cubicBezTo>
                <a:lnTo>
                  <a:pt x="1882355" y="479207"/>
                </a:lnTo>
                <a:lnTo>
                  <a:pt x="1936564" y="524695"/>
                </a:lnTo>
                <a:lnTo>
                  <a:pt x="1892271" y="601408"/>
                </a:lnTo>
                <a:cubicBezTo>
                  <a:pt x="1923766" y="636838"/>
                  <a:pt x="1947711" y="678313"/>
                  <a:pt x="1962647" y="723304"/>
                </a:cubicBezTo>
                <a:lnTo>
                  <a:pt x="2051230" y="723302"/>
                </a:lnTo>
                <a:lnTo>
                  <a:pt x="2063518" y="792992"/>
                </a:lnTo>
                <a:lnTo>
                  <a:pt x="1980277" y="823287"/>
                </a:lnTo>
                <a:cubicBezTo>
                  <a:pt x="1981630" y="870672"/>
                  <a:pt x="1973314" y="917837"/>
                  <a:pt x="1955836" y="961902"/>
                </a:cubicBezTo>
                <a:lnTo>
                  <a:pt x="2023695" y="1018840"/>
                </a:lnTo>
                <a:lnTo>
                  <a:pt x="1988313" y="1080125"/>
                </a:lnTo>
                <a:lnTo>
                  <a:pt x="1905073" y="1049826"/>
                </a:lnTo>
                <a:cubicBezTo>
                  <a:pt x="1875651" y="1086995"/>
                  <a:pt x="1838963" y="1117779"/>
                  <a:pt x="1797250" y="1140300"/>
                </a:cubicBezTo>
                <a:lnTo>
                  <a:pt x="1812635" y="1227537"/>
                </a:lnTo>
                <a:lnTo>
                  <a:pt x="1746136" y="1251740"/>
                </a:lnTo>
                <a:lnTo>
                  <a:pt x="1701847" y="1175024"/>
                </a:lnTo>
                <a:cubicBezTo>
                  <a:pt x="1655416" y="1184585"/>
                  <a:pt x="1607524" y="1184585"/>
                  <a:pt x="1561093" y="1175024"/>
                </a:cubicBezTo>
                <a:lnTo>
                  <a:pt x="1516804" y="1251740"/>
                </a:lnTo>
                <a:lnTo>
                  <a:pt x="1450306" y="1227537"/>
                </a:lnTo>
                <a:lnTo>
                  <a:pt x="1465691" y="1140300"/>
                </a:lnTo>
                <a:cubicBezTo>
                  <a:pt x="1423978" y="1117779"/>
                  <a:pt x="1387290" y="1086995"/>
                  <a:pt x="1357868" y="1049826"/>
                </a:cubicBezTo>
                <a:lnTo>
                  <a:pt x="1274628" y="1080125"/>
                </a:lnTo>
                <a:lnTo>
                  <a:pt x="1239245" y="1018840"/>
                </a:lnTo>
                <a:lnTo>
                  <a:pt x="1307105" y="961902"/>
                </a:lnTo>
                <a:cubicBezTo>
                  <a:pt x="1289627" y="917837"/>
                  <a:pt x="1281310" y="870672"/>
                  <a:pt x="1282663" y="823287"/>
                </a:cubicBezTo>
                <a:lnTo>
                  <a:pt x="1199422" y="792992"/>
                </a:lnTo>
                <a:lnTo>
                  <a:pt x="1211710" y="723302"/>
                </a:lnTo>
                <a:lnTo>
                  <a:pt x="1300293" y="723304"/>
                </a:lnTo>
                <a:cubicBezTo>
                  <a:pt x="1315229" y="678313"/>
                  <a:pt x="1339174" y="636838"/>
                  <a:pt x="1370670" y="601408"/>
                </a:cubicBezTo>
                <a:lnTo>
                  <a:pt x="1326376" y="524695"/>
                </a:lnTo>
                <a:lnTo>
                  <a:pt x="1380586" y="479207"/>
                </a:lnTo>
                <a:lnTo>
                  <a:pt x="1448443" y="536149"/>
                </a:lnTo>
                <a:cubicBezTo>
                  <a:pt x="1488803" y="511284"/>
                  <a:pt x="1533807" y="494905"/>
                  <a:pt x="1580707" y="488008"/>
                </a:cubicBezTo>
                <a:lnTo>
                  <a:pt x="1596087" y="400771"/>
                </a:lnTo>
                <a:close/>
                <a:moveTo>
                  <a:pt x="648072" y="235071"/>
                </a:moveTo>
                <a:cubicBezTo>
                  <a:pt x="419625" y="235071"/>
                  <a:pt x="234432" y="420264"/>
                  <a:pt x="234432" y="648711"/>
                </a:cubicBezTo>
                <a:cubicBezTo>
                  <a:pt x="234432" y="877158"/>
                  <a:pt x="419625" y="1062352"/>
                  <a:pt x="648072" y="1062352"/>
                </a:cubicBezTo>
                <a:cubicBezTo>
                  <a:pt x="876519" y="1062352"/>
                  <a:pt x="1061712" y="877158"/>
                  <a:pt x="1061712" y="648711"/>
                </a:cubicBezTo>
                <a:cubicBezTo>
                  <a:pt x="1061712" y="420264"/>
                  <a:pt x="876519" y="235071"/>
                  <a:pt x="648072" y="235071"/>
                </a:cubicBezTo>
                <a:close/>
                <a:moveTo>
                  <a:pt x="594998" y="0"/>
                </a:moveTo>
                <a:lnTo>
                  <a:pt x="701146" y="0"/>
                </a:lnTo>
                <a:lnTo>
                  <a:pt x="724216" y="130856"/>
                </a:lnTo>
                <a:cubicBezTo>
                  <a:pt x="794567" y="141200"/>
                  <a:pt x="862072" y="165770"/>
                  <a:pt x="922614" y="203067"/>
                </a:cubicBezTo>
                <a:lnTo>
                  <a:pt x="1024399" y="117654"/>
                </a:lnTo>
                <a:lnTo>
                  <a:pt x="1105713" y="185886"/>
                </a:lnTo>
                <a:lnTo>
                  <a:pt x="1039273" y="300956"/>
                </a:lnTo>
                <a:cubicBezTo>
                  <a:pt x="1086516" y="354101"/>
                  <a:pt x="1122434" y="416314"/>
                  <a:pt x="1144837" y="483799"/>
                </a:cubicBezTo>
                <a:lnTo>
                  <a:pt x="1277712" y="483796"/>
                </a:lnTo>
                <a:lnTo>
                  <a:pt x="1296144" y="588332"/>
                </a:lnTo>
                <a:lnTo>
                  <a:pt x="1171283" y="633774"/>
                </a:lnTo>
                <a:cubicBezTo>
                  <a:pt x="1173312" y="704852"/>
                  <a:pt x="1160838" y="775599"/>
                  <a:pt x="1134620" y="841697"/>
                </a:cubicBezTo>
                <a:lnTo>
                  <a:pt x="1236410" y="927104"/>
                </a:lnTo>
                <a:lnTo>
                  <a:pt x="1183336" y="1019032"/>
                </a:lnTo>
                <a:lnTo>
                  <a:pt x="1058476" y="973583"/>
                </a:lnTo>
                <a:cubicBezTo>
                  <a:pt x="1014343" y="1029336"/>
                  <a:pt x="959312" y="1075513"/>
                  <a:pt x="896742" y="1109294"/>
                </a:cubicBezTo>
                <a:lnTo>
                  <a:pt x="919819" y="1240149"/>
                </a:lnTo>
                <a:lnTo>
                  <a:pt x="820071" y="1276454"/>
                </a:lnTo>
                <a:lnTo>
                  <a:pt x="753637" y="1161380"/>
                </a:lnTo>
                <a:cubicBezTo>
                  <a:pt x="683991" y="1175721"/>
                  <a:pt x="612153" y="1175721"/>
                  <a:pt x="542507" y="1161380"/>
                </a:cubicBezTo>
                <a:lnTo>
                  <a:pt x="476073" y="1276454"/>
                </a:lnTo>
                <a:lnTo>
                  <a:pt x="376326" y="1240149"/>
                </a:lnTo>
                <a:lnTo>
                  <a:pt x="399403" y="1109294"/>
                </a:lnTo>
                <a:cubicBezTo>
                  <a:pt x="336833" y="1075513"/>
                  <a:pt x="281802" y="1029336"/>
                  <a:pt x="237669" y="973583"/>
                </a:cubicBezTo>
                <a:lnTo>
                  <a:pt x="112809" y="1019032"/>
                </a:lnTo>
                <a:lnTo>
                  <a:pt x="59735" y="927104"/>
                </a:lnTo>
                <a:lnTo>
                  <a:pt x="161524" y="841697"/>
                </a:lnTo>
                <a:cubicBezTo>
                  <a:pt x="135307" y="775599"/>
                  <a:pt x="122832" y="704852"/>
                  <a:pt x="124862" y="633774"/>
                </a:cubicBezTo>
                <a:lnTo>
                  <a:pt x="0" y="588332"/>
                </a:lnTo>
                <a:lnTo>
                  <a:pt x="18432" y="483796"/>
                </a:lnTo>
                <a:lnTo>
                  <a:pt x="151306" y="483799"/>
                </a:lnTo>
                <a:cubicBezTo>
                  <a:pt x="173710" y="416314"/>
                  <a:pt x="209628" y="354100"/>
                  <a:pt x="256871" y="300956"/>
                </a:cubicBezTo>
                <a:lnTo>
                  <a:pt x="190431" y="185886"/>
                </a:lnTo>
                <a:lnTo>
                  <a:pt x="271746" y="117654"/>
                </a:lnTo>
                <a:lnTo>
                  <a:pt x="373531" y="203067"/>
                </a:lnTo>
                <a:cubicBezTo>
                  <a:pt x="434072" y="165770"/>
                  <a:pt x="501577" y="141200"/>
                  <a:pt x="571928" y="130856"/>
                </a:cubicBezTo>
                <a:lnTo>
                  <a:pt x="594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501445" tIns="575655" rIns="501445" bIns="614746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65029" y="1563070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Installation Guide</a:t>
            </a:r>
            <a:endParaRPr lang="zh-CN" altLang="en-US" dirty="0">
              <a:solidFill>
                <a:srgbClr val="E0B07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65027" y="2045398"/>
            <a:ext cx="53081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https://docs.openstack.org/devstack/latest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/</a:t>
            </a:r>
            <a:endParaRPr lang="en-US" altLang="zh-CN" sz="12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https://kairen.gitbooks.io/openstack-liberty/content/index.html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3" name="文本框 5"/>
          <p:cNvSpPr txBox="1"/>
          <p:nvPr/>
        </p:nvSpPr>
        <p:spPr>
          <a:xfrm>
            <a:off x="654608" y="172304"/>
            <a:ext cx="2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zh-TW" sz="2400" dirty="0" smtClean="0">
                <a:solidFill>
                  <a:srgbClr val="FFFFFF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zh-CN" sz="2400" dirty="0" smtClean="0">
                <a:solidFill>
                  <a:srgbClr val="FFFFFF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.   </a:t>
            </a:r>
            <a:r>
              <a:rPr lang="zh-TW" altLang="en-US" sz="2400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參考資料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65028" y="3314696"/>
            <a:ext cx="4537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://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git.openstack.org/cgit/openstack-dev/devstack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64164" y="2878535"/>
            <a:ext cx="1730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DevStack script</a:t>
            </a:r>
            <a:endParaRPr lang="zh-CN" altLang="en-US" dirty="0">
              <a:solidFill>
                <a:srgbClr val="E0B0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51057" y="2489156"/>
            <a:ext cx="1689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END</a:t>
            </a:r>
            <a:endParaRPr lang="zh-CN" altLang="en-US" sz="60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4591291" y="3642447"/>
            <a:ext cx="30094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85710" y="184815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E0B07E"/>
                </a:solidFill>
                <a:ea typeface="微軟正黑體" panose="020B0604030504040204" pitchFamily="34" charset="-120"/>
              </a:rPr>
              <a:t>Outline</a:t>
            </a:r>
            <a:endParaRPr lang="zh-CN" altLang="en-US" sz="3200" dirty="0">
              <a:solidFill>
                <a:srgbClr val="E0B07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9811" y="2178995"/>
            <a:ext cx="642025" cy="6420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I.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2003" y="2178995"/>
            <a:ext cx="642025" cy="642025"/>
          </a:xfrm>
          <a:prstGeom prst="rect">
            <a:avLst/>
          </a:prstGeom>
          <a:solidFill>
            <a:srgbClr val="E0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II.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9811" y="4319080"/>
            <a:ext cx="642025" cy="642025"/>
          </a:xfrm>
          <a:prstGeom prst="rect">
            <a:avLst/>
          </a:prstGeom>
          <a:solidFill>
            <a:srgbClr val="E0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III.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72003" y="4319080"/>
            <a:ext cx="642025" cy="6420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IV.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9450" y="2578866"/>
            <a:ext cx="322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Screenshot of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the dashboard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9450" y="2135622"/>
            <a:ext cx="160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smtClean="0">
                <a:solidFill>
                  <a:srgbClr val="FFFFFF"/>
                </a:solidFill>
                <a:latin typeface="Neo Sans Intel" panose="020B0504020202020204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安裝結果</a:t>
            </a:r>
            <a:endParaRPr lang="zh-CN" altLang="en-US" sz="2400" dirty="0">
              <a:solidFill>
                <a:srgbClr val="FFFFFF"/>
              </a:solidFill>
              <a:latin typeface="Neo Sans Intel" panose="020B05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39450" y="4762150"/>
            <a:ext cx="32278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Step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1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 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建立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一般使用者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Step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2.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下載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DevStack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script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Step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3.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建立設定檔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Step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4.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編輯設定檔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Step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5.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安裝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完成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39449" y="4318906"/>
            <a:ext cx="146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E0B07E"/>
                </a:solidFill>
                <a:latin typeface="Neo Sans Intel" panose="020B0504020202020204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安裝過程</a:t>
            </a:r>
            <a:endParaRPr lang="zh-CN" altLang="en-US" sz="2400" dirty="0">
              <a:solidFill>
                <a:srgbClr val="E0B07E"/>
              </a:solidFill>
              <a:latin typeface="Neo Sans Intel" panose="020B05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82971" y="4762150"/>
            <a:ext cx="322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Google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82971" y="4318906"/>
            <a:ext cx="146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FFFF"/>
                </a:solidFill>
                <a:latin typeface="Neo Sans Intel" panose="020B0504020202020204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參考資料</a:t>
            </a:r>
            <a:endParaRPr lang="zh-CN" altLang="en-US" sz="2400" dirty="0">
              <a:solidFill>
                <a:srgbClr val="FFFFFF"/>
              </a:solidFill>
              <a:latin typeface="Neo Sans Intel" panose="020B05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82971" y="2578866"/>
            <a:ext cx="322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DevStack  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、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OpenStack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VirtualBox 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、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Nirmala UI Semilight" panose="020B0402040204020203" pitchFamily="34" charset="0"/>
                <a:ea typeface="微軟正黑體" panose="020B0604030504040204" pitchFamily="34" charset="-120"/>
                <a:cs typeface="Nirmala UI Semilight" panose="020B0402040204020203" pitchFamily="34" charset="0"/>
              </a:rPr>
              <a:t>Ubuntu 16.04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82971" y="2135622"/>
            <a:ext cx="146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E0B07E"/>
                </a:solidFill>
                <a:latin typeface="Neo Sans Intel" panose="020B0504020202020204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安裝環境</a:t>
            </a:r>
            <a:endParaRPr lang="zh-CN" altLang="en-US" sz="2400" dirty="0">
              <a:solidFill>
                <a:srgbClr val="E0B07E"/>
              </a:solidFill>
              <a:latin typeface="Neo Sans Intel" panose="020B0504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直接连接符 20"/>
          <p:cNvCxnSpPr>
            <a:cxnSpLocks/>
          </p:cNvCxnSpPr>
          <p:nvPr/>
        </p:nvCxnSpPr>
        <p:spPr>
          <a:xfrm>
            <a:off x="3994718" y="824314"/>
            <a:ext cx="4202565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3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96" y="1212321"/>
            <a:ext cx="8455023" cy="51529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4607" y="172304"/>
            <a:ext cx="263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I.   </a:t>
            </a:r>
            <a:r>
              <a:rPr lang="zh-TW" altLang="en-US" sz="2400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安裝成功結果</a:t>
            </a:r>
            <a:endParaRPr lang="en-US" altLang="zh-TW" sz="2400" dirty="0">
              <a:solidFill>
                <a:srgbClr val="E0B07E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630495" y="741691"/>
            <a:ext cx="4786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Screenshot </a:t>
            </a:r>
            <a:r>
              <a:rPr lang="en-US" altLang="zh-TW" sz="2400" i="1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of the dashboard</a:t>
            </a:r>
            <a:endParaRPr lang="en-US" altLang="zh-CN" sz="2400" i="1" dirty="0">
              <a:solidFill>
                <a:srgbClr val="E0B07E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4608" y="172304"/>
            <a:ext cx="2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II.   </a:t>
            </a:r>
            <a:r>
              <a:rPr lang="zh-TW" altLang="en-US" sz="2400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</a:t>
            </a:r>
            <a:r>
              <a:rPr lang="zh-TW" altLang="en-US" sz="2400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裝</a:t>
            </a:r>
            <a:r>
              <a:rPr lang="zh-TW" altLang="en-US" sz="2400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環境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857705" y="2861995"/>
            <a:ext cx="1320800" cy="1320800"/>
          </a:xfrm>
          <a:prstGeom prst="ellipse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478985" y="3708400"/>
            <a:ext cx="1320800" cy="1320800"/>
          </a:xfrm>
          <a:prstGeom prst="ellipse">
            <a:avLst/>
          </a:prstGeom>
          <a:solidFill>
            <a:srgbClr val="E0B07E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582573" y="2364155"/>
            <a:ext cx="995680" cy="995680"/>
          </a:xfrm>
          <a:prstGeom prst="ellipse">
            <a:avLst/>
          </a:prstGeom>
          <a:solidFill>
            <a:schemeClr val="tx1">
              <a:lumMod val="50000"/>
              <a:lumOff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 flipV="1">
            <a:off x="5518105" y="0"/>
            <a:ext cx="0" cy="285496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 flipV="1">
            <a:off x="8139385" y="0"/>
            <a:ext cx="0" cy="3583355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 flipV="1">
            <a:off x="10100266" y="0"/>
            <a:ext cx="0" cy="2245359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7158945" y="0"/>
            <a:ext cx="0" cy="1427479"/>
          </a:xfrm>
          <a:prstGeom prst="line">
            <a:avLst/>
          </a:prstGeom>
          <a:ln>
            <a:gradFill flip="none" rotWithShape="1">
              <a:gsLst>
                <a:gs pos="38000">
                  <a:srgbClr val="E1E1E2">
                    <a:alpha val="55000"/>
                  </a:srgbClr>
                </a:gs>
                <a:gs pos="20000">
                  <a:schemeClr val="tx1">
                    <a:lumMod val="50000"/>
                    <a:lumOff val="50000"/>
                    <a:alpha val="68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  <a:alpha val="41000"/>
                  </a:schemeClr>
                </a:gs>
                <a:gs pos="71000">
                  <a:schemeClr val="bg1">
                    <a:lumMod val="75000"/>
                    <a:alpha val="33000"/>
                  </a:schemeClr>
                </a:gs>
                <a:gs pos="54000">
                  <a:schemeClr val="bg1">
                    <a:lumMod val="85000"/>
                    <a:alpha val="55000"/>
                  </a:schemeClr>
                </a:gs>
                <a:gs pos="0">
                  <a:srgbClr val="232524">
                    <a:alpha val="28000"/>
                  </a:srgbClr>
                </a:gs>
                <a:gs pos="99000">
                  <a:srgbClr val="2C2C2C">
                    <a:alpha val="43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910025" y="1542756"/>
            <a:ext cx="497840" cy="497840"/>
          </a:xfrm>
          <a:prstGeom prst="ellipse">
            <a:avLst/>
          </a:prstGeom>
          <a:solidFill>
            <a:srgbClr val="E0B07E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 flipV="1">
            <a:off x="11293036" y="20281"/>
            <a:ext cx="0" cy="1771395"/>
          </a:xfrm>
          <a:prstGeom prst="line">
            <a:avLst/>
          </a:prstGeom>
          <a:ln>
            <a:gradFill flip="none" rotWithShape="1">
              <a:gsLst>
                <a:gs pos="38500">
                  <a:srgbClr val="E1E1E2">
                    <a:alpha val="32000"/>
                  </a:srgbClr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  <a:alpha val="4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1086279" y="1848312"/>
            <a:ext cx="413513" cy="413513"/>
          </a:xfrm>
          <a:prstGeom prst="ellipse">
            <a:avLst/>
          </a:prstGeom>
          <a:solidFill>
            <a:srgbClr val="E0B07E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333477" y="4393000"/>
            <a:ext cx="23677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Ubuntu 16.04</a:t>
            </a:r>
            <a:endParaRPr lang="en-US" altLang="zh-CN" sz="1200" dirty="0" smtClean="0">
              <a:solidFill>
                <a:srgbClr val="E0B07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r>
              <a:rPr lang="en-US" altLang="zh-TW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Ubuntu is a free and </a:t>
            </a:r>
            <a:r>
              <a:rPr lang="en-US" altLang="zh-TW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open source</a:t>
            </a:r>
            <a:r>
              <a:rPr lang="en-US" altLang="zh-TW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 </a:t>
            </a:r>
            <a:r>
              <a:rPr lang="en-US" altLang="zh-TW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operating system</a:t>
            </a:r>
            <a:r>
              <a:rPr lang="en-US" altLang="zh-TW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 and Linux distribution based on </a:t>
            </a:r>
            <a:r>
              <a:rPr lang="en-US" altLang="zh-TW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Debian.</a:t>
            </a:r>
            <a:endParaRPr lang="en-US" altLang="zh-TW" sz="12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19073" y="3583355"/>
            <a:ext cx="24347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VirtualBox </a:t>
            </a:r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5.2.8</a:t>
            </a:r>
            <a:r>
              <a:rPr lang="zh-CN" altLang="en-US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endParaRPr lang="en-US" altLang="zh-CN" sz="1400" b="1" dirty="0">
              <a:solidFill>
                <a:srgbClr val="E0B07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Oracle VM VirtualBox </a:t>
            </a:r>
            <a:r>
              <a:rPr lang="en-US" altLang="zh-CN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(formerly </a:t>
            </a:r>
            <a:r>
              <a:rPr lang="en-US" altLang="zh-CN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Sun VirtualBox, Sun </a:t>
            </a:r>
            <a:r>
              <a:rPr lang="en-US" altLang="zh-CN" sz="1200" dirty="0" err="1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xVM</a:t>
            </a:r>
            <a:r>
              <a:rPr lang="en-US" altLang="zh-CN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VirtualBox and </a:t>
            </a:r>
            <a:r>
              <a:rPr lang="en-US" altLang="zh-CN" sz="1200" dirty="0" err="1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Innotek</a:t>
            </a:r>
            <a:r>
              <a:rPr lang="en-US" altLang="zh-CN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VirtualBox) is a free and open-source hypervisor for x86 computers currently being developed by Oracle Corporation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55" y="2854960"/>
            <a:ext cx="1335838" cy="13358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39" y="1900239"/>
            <a:ext cx="1523104" cy="152310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80" y="3384801"/>
            <a:ext cx="1692000" cy="1692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1" y="4182795"/>
            <a:ext cx="4019550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矩形 37"/>
          <p:cNvSpPr/>
          <p:nvPr/>
        </p:nvSpPr>
        <p:spPr>
          <a:xfrm>
            <a:off x="1025947" y="5167825"/>
            <a:ext cx="23677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DevStack</a:t>
            </a:r>
            <a:endParaRPr lang="en-US" altLang="zh-CN" sz="1200" dirty="0" smtClean="0">
              <a:solidFill>
                <a:srgbClr val="E0B07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r>
              <a:rPr lang="en-US" altLang="zh-TW" sz="1200" dirty="0" err="1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DevStack</a:t>
            </a:r>
            <a:r>
              <a:rPr lang="en-US" altLang="zh-TW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is an opinionated script to quickly create an OpenStack development environment.</a:t>
            </a:r>
            <a:endParaRPr lang="zh-CN" altLang="en-US" sz="12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1" name="椭圆 25"/>
          <p:cNvSpPr/>
          <p:nvPr/>
        </p:nvSpPr>
        <p:spPr>
          <a:xfrm>
            <a:off x="314158" y="2750303"/>
            <a:ext cx="497840" cy="497840"/>
          </a:xfrm>
          <a:prstGeom prst="ellipse">
            <a:avLst/>
          </a:prstGeom>
          <a:solidFill>
            <a:srgbClr val="E0B07E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23"/>
          <p:cNvCxnSpPr>
            <a:cxnSpLocks/>
          </p:cNvCxnSpPr>
          <p:nvPr/>
        </p:nvCxnSpPr>
        <p:spPr>
          <a:xfrm flipV="1">
            <a:off x="563078" y="1875207"/>
            <a:ext cx="0" cy="709200"/>
          </a:xfrm>
          <a:prstGeom prst="line">
            <a:avLst/>
          </a:prstGeom>
          <a:ln>
            <a:gradFill flip="none" rotWithShape="1">
              <a:gsLst>
                <a:gs pos="38000">
                  <a:srgbClr val="E1E1E2">
                    <a:alpha val="55000"/>
                  </a:srgbClr>
                </a:gs>
                <a:gs pos="20000">
                  <a:schemeClr val="tx1">
                    <a:lumMod val="50000"/>
                    <a:lumOff val="50000"/>
                    <a:alpha val="68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  <a:alpha val="41000"/>
                  </a:schemeClr>
                </a:gs>
                <a:gs pos="71000">
                  <a:schemeClr val="bg1">
                    <a:lumMod val="75000"/>
                    <a:alpha val="33000"/>
                  </a:schemeClr>
                </a:gs>
                <a:gs pos="54000">
                  <a:schemeClr val="bg1">
                    <a:lumMod val="85000"/>
                    <a:alpha val="55000"/>
                  </a:schemeClr>
                </a:gs>
                <a:gs pos="0">
                  <a:srgbClr val="232524">
                    <a:alpha val="28000"/>
                  </a:srgbClr>
                </a:gs>
                <a:gs pos="99000">
                  <a:srgbClr val="2C2C2C">
                    <a:alpha val="43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776353" y="5232422"/>
            <a:ext cx="286723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OpenStack</a:t>
            </a:r>
            <a:endParaRPr lang="en-US" altLang="zh-CN" sz="1400" b="1" dirty="0">
              <a:solidFill>
                <a:srgbClr val="E0B07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OpenStack is a free and open-source software platform for cloud computing, mostly deployed as infrastructure-as-a-service (IaaS), whereby virtual servers and other resources are made available to customers.</a:t>
            </a:r>
            <a:endParaRPr lang="zh-CN" altLang="en-US" sz="12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4158" y="1339979"/>
            <a:ext cx="50759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使用</a:t>
            </a:r>
            <a:r>
              <a:rPr lang="en-US" altLang="zh-TW" sz="1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VirtualBox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建立一台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Ubuntu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虛擬機 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(Host: Windows 10)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，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再利用</a:t>
            </a:r>
            <a:r>
              <a:rPr lang="en-US" altLang="zh-TW" sz="1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DevStack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scrip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安裝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OpenStack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>
              <a:solidFill>
                <a:schemeClr val="bg1"/>
              </a:solidFill>
              <a:latin typeface="Segoe UI" panose="020B0502040204020203" pitchFamily="34" charset="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  <p:cxnSp>
        <p:nvCxnSpPr>
          <p:cNvPr id="35" name="直接连接符 23"/>
          <p:cNvCxnSpPr>
            <a:cxnSpLocks/>
          </p:cNvCxnSpPr>
          <p:nvPr/>
        </p:nvCxnSpPr>
        <p:spPr>
          <a:xfrm flipV="1">
            <a:off x="2234506" y="1966942"/>
            <a:ext cx="0" cy="2149200"/>
          </a:xfrm>
          <a:prstGeom prst="line">
            <a:avLst/>
          </a:prstGeom>
          <a:ln>
            <a:gradFill flip="none" rotWithShape="1">
              <a:gsLst>
                <a:gs pos="38000">
                  <a:srgbClr val="E1E1E2">
                    <a:alpha val="55000"/>
                  </a:srgbClr>
                </a:gs>
                <a:gs pos="20000">
                  <a:schemeClr val="tx1">
                    <a:lumMod val="50000"/>
                    <a:lumOff val="50000"/>
                    <a:alpha val="68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  <a:alpha val="41000"/>
                  </a:schemeClr>
                </a:gs>
                <a:gs pos="71000">
                  <a:schemeClr val="bg1">
                    <a:lumMod val="75000"/>
                    <a:alpha val="33000"/>
                  </a:schemeClr>
                </a:gs>
                <a:gs pos="54000">
                  <a:schemeClr val="bg1">
                    <a:lumMod val="85000"/>
                    <a:alpha val="55000"/>
                  </a:schemeClr>
                </a:gs>
                <a:gs pos="0">
                  <a:srgbClr val="232524">
                    <a:alpha val="28000"/>
                  </a:srgbClr>
                </a:gs>
                <a:gs pos="99000">
                  <a:srgbClr val="2C2C2C">
                    <a:alpha val="43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06" y="2336230"/>
            <a:ext cx="7778188" cy="3800224"/>
          </a:xfrm>
          <a:prstGeom prst="rect">
            <a:avLst/>
          </a:prstGeom>
        </p:spPr>
      </p:pic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630495" y="741691"/>
            <a:ext cx="4786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Step 1</a:t>
            </a:r>
            <a:r>
              <a:rPr lang="en-US" altLang="zh-TW" sz="2400" i="1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zh-TW" altLang="en-US" sz="2400" i="1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建立一般使用者</a:t>
            </a:r>
            <a:endParaRPr lang="en-US" altLang="zh-CN" sz="2400" i="1" dirty="0">
              <a:solidFill>
                <a:srgbClr val="E0B07E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12577" y="1410316"/>
            <a:ext cx="10166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建立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一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位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“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一般使用者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”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並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賦予她能夠使用</a:t>
            </a:r>
            <a:r>
              <a:rPr lang="en-US" altLang="zh-TW" sz="1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sudo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指令的權限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。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(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這邊創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建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的使用者名為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stack)</a:t>
            </a:r>
            <a:endParaRPr lang="zh-CN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" name="文本框 5"/>
          <p:cNvSpPr txBox="1"/>
          <p:nvPr/>
        </p:nvSpPr>
        <p:spPr>
          <a:xfrm>
            <a:off x="654608" y="172304"/>
            <a:ext cx="2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III.   </a:t>
            </a:r>
            <a:r>
              <a:rPr lang="zh-TW" altLang="en-US" sz="2400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安裝過程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493" y="2336230"/>
            <a:ext cx="7293013" cy="3800224"/>
          </a:xfrm>
          <a:prstGeom prst="rect">
            <a:avLst/>
          </a:prstGeom>
        </p:spPr>
      </p:pic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630495" y="741691"/>
            <a:ext cx="4786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Step 2.</a:t>
            </a:r>
            <a:r>
              <a:rPr lang="zh-TW" altLang="en-US" sz="24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下載 </a:t>
            </a:r>
            <a:r>
              <a:rPr lang="en-US" altLang="zh-TW" sz="24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DevStack </a:t>
            </a:r>
            <a:r>
              <a:rPr lang="en-US" altLang="zh-TW" sz="2400" i="1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script</a:t>
            </a:r>
            <a:r>
              <a:rPr lang="zh-TW" altLang="en-US" sz="2400" i="1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2400" i="1" dirty="0">
              <a:solidFill>
                <a:srgbClr val="E0B07E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12577" y="1410316"/>
            <a:ext cx="10166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切換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到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stack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使用者後，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將</a:t>
            </a:r>
            <a:r>
              <a:rPr lang="en-US" altLang="zh-TW" sz="1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DevStack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script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clone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下來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文本框 5"/>
          <p:cNvSpPr txBox="1"/>
          <p:nvPr/>
        </p:nvSpPr>
        <p:spPr>
          <a:xfrm>
            <a:off x="654608" y="172304"/>
            <a:ext cx="2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III.   </a:t>
            </a:r>
            <a:r>
              <a:rPr lang="zh-TW" altLang="en-US" sz="2400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安裝過程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493" y="2338800"/>
            <a:ext cx="7293013" cy="3795083"/>
          </a:xfrm>
          <a:prstGeom prst="rect">
            <a:avLst/>
          </a:prstGeom>
        </p:spPr>
      </p:pic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630495" y="741691"/>
            <a:ext cx="478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Step 3.</a:t>
            </a:r>
            <a:r>
              <a:rPr lang="zh-TW" altLang="en-US" sz="28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建立設定檔</a:t>
            </a:r>
            <a:endParaRPr lang="en-US" altLang="zh-CN" sz="2800" i="1" dirty="0">
              <a:solidFill>
                <a:srgbClr val="E0B07E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12577" y="1410316"/>
            <a:ext cx="10166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這邊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直接使用範例的設定檔來進行編輯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。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進入到</a:t>
            </a:r>
            <a:r>
              <a:rPr lang="en-US" altLang="zh-TW" sz="1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d</a:t>
            </a:r>
            <a:r>
              <a:rPr lang="en-US" altLang="zh-TW" sz="1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evstack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內的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samples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資料夾，裡面有一個範例設定檔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local.conf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)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，將它複製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到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/</a:t>
            </a:r>
            <a:r>
              <a:rPr lang="en-US" altLang="zh-TW" sz="1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devstack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資料夾內。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3" name="文本框 5"/>
          <p:cNvSpPr txBox="1"/>
          <p:nvPr/>
        </p:nvSpPr>
        <p:spPr>
          <a:xfrm>
            <a:off x="654608" y="172304"/>
            <a:ext cx="2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III.   </a:t>
            </a:r>
            <a:r>
              <a:rPr lang="zh-TW" altLang="en-US" sz="2400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安裝過程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630495" y="741691"/>
            <a:ext cx="478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Step 4.</a:t>
            </a:r>
            <a:r>
              <a:rPr lang="zh-TW" altLang="en-US" sz="28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編輯設定</a:t>
            </a:r>
            <a:r>
              <a:rPr lang="zh-TW" altLang="en-US" sz="2800" i="1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檔</a:t>
            </a:r>
            <a:endParaRPr lang="en-US" altLang="zh-CN" sz="2800" i="1" dirty="0">
              <a:solidFill>
                <a:srgbClr val="E0B07E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12577" y="1410316"/>
            <a:ext cx="10166846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首先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編輯</a:t>
            </a:r>
            <a:r>
              <a:rPr lang="en-US" altLang="zh-TW" sz="1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local.conf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，修改如右邊紅色框格內所示。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(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步驟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1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、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2)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編輯完成後，執行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stack.sh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開始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安裝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OpenStack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。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(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步驟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3)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84" y="1573983"/>
            <a:ext cx="4276587" cy="478236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39" y="3891147"/>
            <a:ext cx="4991797" cy="135273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6078901" y="3887655"/>
            <a:ext cx="309600" cy="3096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ea typeface="微軟正黑體" panose="020B0604030504040204" pitchFamily="34" charset="-120"/>
              </a:rPr>
              <a:t>1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00978" y="3983096"/>
            <a:ext cx="1847850" cy="428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92013" y="5270781"/>
            <a:ext cx="1257300" cy="161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8" name="直線圖說文字 2 17"/>
          <p:cNvSpPr/>
          <p:nvPr/>
        </p:nvSpPr>
        <p:spPr>
          <a:xfrm>
            <a:off x="9011496" y="5107958"/>
            <a:ext cx="1941407" cy="579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590"/>
              <a:gd name="adj6" fmla="val -427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可用</a:t>
            </a:r>
            <a:r>
              <a:rPr lang="en-US" altLang="zh-TW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ifconfig</a:t>
            </a:r>
            <a:r>
              <a:rPr lang="zh-TW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查到自己的</a:t>
            </a:r>
            <a:r>
              <a:rPr lang="en-US" altLang="zh-TW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IP</a:t>
            </a:r>
            <a:r>
              <a:rPr lang="zh-TW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位址</a:t>
            </a: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654608" y="172304"/>
            <a:ext cx="2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III.   </a:t>
            </a:r>
            <a:r>
              <a:rPr lang="zh-TW" altLang="en-US" sz="2400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安裝過程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6737213" y="1384966"/>
            <a:ext cx="309600" cy="3096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ea typeface="微軟正黑體" panose="020B0604030504040204" pitchFamily="34" charset="-120"/>
              </a:rPr>
              <a:t>2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5572307" y="4564489"/>
            <a:ext cx="309600" cy="3096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ea typeface="微軟正黑體" panose="020B0604030504040204" pitchFamily="34" charset="-120"/>
              </a:rPr>
              <a:t>3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62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2" y="2165551"/>
            <a:ext cx="10285497" cy="4190798"/>
          </a:xfrm>
          <a:prstGeom prst="rect">
            <a:avLst/>
          </a:prstGeom>
        </p:spPr>
      </p:pic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630495" y="741691"/>
            <a:ext cx="478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Step 5.</a:t>
            </a:r>
            <a:r>
              <a:rPr lang="zh-TW" altLang="en-US" sz="2800" i="1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安裝完成</a:t>
            </a:r>
            <a:endParaRPr lang="en-US" altLang="zh-CN" sz="2800" i="1" dirty="0">
              <a:solidFill>
                <a:srgbClr val="E0B07E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12577" y="1410316"/>
            <a:ext cx="101668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最</a:t>
            </a:r>
            <a:r>
              <a:rPr lang="zh-TW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久大概在</a:t>
            </a:r>
            <a:r>
              <a:rPr lang="en-US" altLang="zh-TW" sz="14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1</a:t>
            </a:r>
            <a:r>
              <a:rPr lang="zh-TW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小時內可以安裝完成</a:t>
            </a:r>
            <a:r>
              <a:rPr lang="zh-TW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。</a:t>
            </a:r>
            <a:endParaRPr lang="en-US" altLang="zh-TW" sz="1400" dirty="0" smtClean="0">
              <a:solidFill>
                <a:schemeClr val="bg1"/>
              </a:solidFill>
              <a:latin typeface="Segoe UI" panose="020B0502040204020203" pitchFamily="34" charset="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若安裝順利，則可以再瀏覽器內打上 </a:t>
            </a:r>
            <a:r>
              <a:rPr lang="en-US" altLang="zh-TW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http://“your</a:t>
            </a:r>
            <a:r>
              <a:rPr lang="zh-TW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IP”/dashboard </a:t>
            </a:r>
            <a:r>
              <a:rPr lang="zh-TW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進行登入，最後就能看到投影片第三頁的</a:t>
            </a:r>
            <a:r>
              <a:rPr lang="en-US" altLang="zh-TW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dashboard</a:t>
            </a:r>
            <a:r>
              <a:rPr lang="zh-TW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2018/5/10</a:t>
            </a:r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" name="文本框 5"/>
          <p:cNvSpPr txBox="1"/>
          <p:nvPr/>
        </p:nvSpPr>
        <p:spPr>
          <a:xfrm>
            <a:off x="654608" y="172304"/>
            <a:ext cx="2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III.   </a:t>
            </a:r>
            <a:r>
              <a:rPr lang="zh-TW" altLang="en-US" sz="2400" dirty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安裝過程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439</Words>
  <Application>Microsoft Office PowerPoint</Application>
  <PresentationFormat>寬螢幕</PresentationFormat>
  <Paragraphs>86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5" baseType="lpstr">
      <vt:lpstr>等线</vt:lpstr>
      <vt:lpstr>等线 Light</vt:lpstr>
      <vt:lpstr>微软雅黑</vt:lpstr>
      <vt:lpstr>Neo Sans Intel</vt:lpstr>
      <vt:lpstr>宋体</vt:lpstr>
      <vt:lpstr>微軟正黑體</vt:lpstr>
      <vt:lpstr>新細明體</vt:lpstr>
      <vt:lpstr>Arial</vt:lpstr>
      <vt:lpstr>Calibri</vt:lpstr>
      <vt:lpstr>Nirmala UI Semilight</vt:lpstr>
      <vt:lpstr>Segoe UI</vt:lpstr>
      <vt:lpstr>Segoe UI Symbol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1</cp:revision>
  <dcterms:created xsi:type="dcterms:W3CDTF">2017-03-18T02:52:12Z</dcterms:created>
  <dcterms:modified xsi:type="dcterms:W3CDTF">2018-05-10T08:45:45Z</dcterms:modified>
</cp:coreProperties>
</file>