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68" r:id="rId4"/>
    <p:sldId id="321" r:id="rId5"/>
    <p:sldId id="271" r:id="rId6"/>
    <p:sldId id="2550" r:id="rId7"/>
    <p:sldId id="257" r:id="rId8"/>
    <p:sldId id="2551" r:id="rId9"/>
    <p:sldId id="258" r:id="rId10"/>
    <p:sldId id="261" r:id="rId11"/>
    <p:sldId id="262" r:id="rId12"/>
    <p:sldId id="2553" r:id="rId13"/>
    <p:sldId id="263" r:id="rId14"/>
    <p:sldId id="264" r:id="rId15"/>
    <p:sldId id="265" r:id="rId16"/>
    <p:sldId id="266" r:id="rId17"/>
    <p:sldId id="267" r:id="rId18"/>
    <p:sldId id="322" r:id="rId19"/>
    <p:sldId id="2552" r:id="rId20"/>
    <p:sldId id="2557" r:id="rId21"/>
    <p:sldId id="2558" r:id="rId22"/>
    <p:sldId id="256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CB636-73E6-4DBC-88E0-5BD2469F601E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66D54-98D2-4005-9963-5049DD8D4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41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F353C-B55A-49E2-BA40-BEA33B3768B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011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608F5-35CD-44E1-A711-111CBE86288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828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B75E1-E6B9-84B2-6B25-DE1D70094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7A923-4D46-41D0-5F4C-D0870A7BC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58989-744C-DE7B-7477-9D6DAB19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BC8B-6B2B-4D07-95A7-5AF6D7BABB3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EB816-EF4F-DD76-5BF4-51C358CC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0ADE5-531A-AFED-192A-689550E5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3DF0-6728-432B-A7E5-DD6851D8B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9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94C9-4422-7D3A-6BD7-AE05FFDB7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59D1A-D121-4C67-0EEF-5EC384AC5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021A0-E70D-7AFA-F1CD-B956BF1C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BC8B-6B2B-4D07-95A7-5AF6D7BABB3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9F9B9-8B55-1297-B944-0059B8A2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BEE4B-905F-A033-B6C4-01FCD5E56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3DF0-6728-432B-A7E5-DD6851D8B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82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55450C-D467-3CBB-681E-9AB016512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CD98D-544A-92CB-7725-3567F5903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B4F6F-4F89-8D65-AAB3-B727EFAC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BC8B-6B2B-4D07-95A7-5AF6D7BABB3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126B8-1D9C-5E4D-9EC3-28BC4745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0BBAA-2C9A-7A7B-4B48-A78C28E5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3DF0-6728-432B-A7E5-DD6851D8B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62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and_element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3F11-B4A0-4BD3-A01F-D3FBDCD4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DE057AA-5EB4-4060-A668-98329B1DF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1" y="1186432"/>
            <a:ext cx="11269663" cy="4948699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27BCF484-CF77-4E45-84C5-90AD1E363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0850" y="6325459"/>
            <a:ext cx="587119" cy="365125"/>
          </a:xfrm>
          <a:prstGeom prst="rect">
            <a:avLst/>
          </a:prstGeom>
        </p:spPr>
        <p:txBody>
          <a:bodyPr/>
          <a:lstStyle>
            <a:lvl1pPr>
              <a:defRPr sz="1067"/>
            </a:lvl1pPr>
          </a:lstStyle>
          <a:p>
            <a:fld id="{174B9191-1FF5-4AA8-997A-BC157C9839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5C9DB56-D8F0-B44F-984C-ED0955BA1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90367" y="6325459"/>
            <a:ext cx="1206844" cy="365125"/>
          </a:xfrm>
          <a:prstGeom prst="rect">
            <a:avLst/>
          </a:prstGeom>
        </p:spPr>
        <p:txBody>
          <a:bodyPr/>
          <a:lstStyle>
            <a:lvl1pPr>
              <a:defRPr sz="1067"/>
            </a:lvl1pPr>
          </a:lstStyle>
          <a:p>
            <a:fld id="{4C277E88-69E4-4980-8A51-2492EA1BE7AD}" type="datetimeFigureOut">
              <a:rPr lang="en-GB" smtClean="0"/>
              <a:pPr/>
              <a:t>08/08/2022</a:t>
            </a:fld>
            <a:endParaRPr lang="en-GB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8CBC649-FC38-FB44-96A9-E6B480B2F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64411" y="6325459"/>
            <a:ext cx="3888260" cy="365125"/>
          </a:xfrm>
          <a:prstGeom prst="rect">
            <a:avLst/>
          </a:prstGeom>
        </p:spPr>
        <p:txBody>
          <a:bodyPr/>
          <a:lstStyle>
            <a:lvl1pPr>
              <a:defRPr sz="1067"/>
            </a:lvl1pPr>
          </a:lstStyle>
          <a:p>
            <a:pPr>
              <a:buClr>
                <a:srgbClr val="000000"/>
              </a:buClr>
              <a:buSzPts val="1100"/>
              <a:buFont typeface="Arial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9032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_Elements_gre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C6AF0-A650-4F41-844A-85051000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6" name="Google Shape;43;p6">
            <a:extLst>
              <a:ext uri="{FF2B5EF4-FFF2-40B4-BE49-F238E27FC236}">
                <a16:creationId xmlns:a16="http://schemas.microsoft.com/office/drawing/2014/main" id="{2E717992-5EC6-4136-8651-8A1C75E8D017}"/>
              </a:ext>
            </a:extLst>
          </p:cNvPr>
          <p:cNvSpPr/>
          <p:nvPr userDrawn="1"/>
        </p:nvSpPr>
        <p:spPr>
          <a:xfrm>
            <a:off x="0" y="1172633"/>
            <a:ext cx="12192000" cy="497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67" rIns="121900" bIns="609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601EF2-B816-431F-BC8F-DF09DB979FD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" y="1182688"/>
            <a:ext cx="4206875" cy="4959928"/>
          </a:xfrm>
          <a:solidFill>
            <a:schemeClr val="accent1"/>
          </a:solidFill>
        </p:spPr>
        <p:txBody>
          <a:bodyPr anchor="ctr"/>
          <a:lstStyle>
            <a:lvl1pPr marL="720707" indent="-268281"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 marL="1076298" indent="-228594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 marL="1430303" indent="-228594"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 marL="1797006" indent="-228594"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2151009" indent="-228594"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392B8354-ECDD-4422-8107-25A91FA512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95482" y="1182688"/>
            <a:ext cx="7996519" cy="4959928"/>
          </a:xfrm>
          <a:noFill/>
        </p:spPr>
        <p:txBody>
          <a:bodyPr anchor="ctr"/>
          <a:lstStyle>
            <a:lvl1pPr marL="720707" indent="-268281"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 marL="1076298" indent="-228594"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 marL="1430303" indent="-228594">
              <a:buClr>
                <a:schemeClr val="accent1"/>
              </a:buClr>
              <a:defRPr>
                <a:solidFill>
                  <a:schemeClr val="tx1"/>
                </a:solidFill>
              </a:defRPr>
            </a:lvl3pPr>
            <a:lvl4pPr marL="1797006" indent="-228594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2151009" indent="-228594">
              <a:buClr>
                <a:schemeClr val="accent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1895B08E-A8AF-174B-8848-95450EDC3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0850" y="6325459"/>
            <a:ext cx="587119" cy="365125"/>
          </a:xfrm>
          <a:prstGeom prst="rect">
            <a:avLst/>
          </a:prstGeom>
        </p:spPr>
        <p:txBody>
          <a:bodyPr/>
          <a:lstStyle>
            <a:lvl1pPr>
              <a:defRPr sz="1067"/>
            </a:lvl1pPr>
          </a:lstStyle>
          <a:p>
            <a:fld id="{174B9191-1FF5-4AA8-997A-BC157C9839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E551C40-3908-C04A-A6EB-CA122E2BF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90367" y="6325459"/>
            <a:ext cx="1206844" cy="365125"/>
          </a:xfrm>
          <a:prstGeom prst="rect">
            <a:avLst/>
          </a:prstGeom>
        </p:spPr>
        <p:txBody>
          <a:bodyPr/>
          <a:lstStyle>
            <a:lvl1pPr>
              <a:defRPr sz="1067"/>
            </a:lvl1pPr>
          </a:lstStyle>
          <a:p>
            <a:fld id="{4C277E88-69E4-4980-8A51-2492EA1BE7AD}" type="datetimeFigureOut">
              <a:rPr lang="en-GB" smtClean="0"/>
              <a:pPr/>
              <a:t>08/08/2022</a:t>
            </a:fld>
            <a:endParaRPr lang="en-GB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101D264-DF9F-3D42-ADE1-44A641D52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64411" y="6325459"/>
            <a:ext cx="3888260" cy="365125"/>
          </a:xfrm>
          <a:prstGeom prst="rect">
            <a:avLst/>
          </a:prstGeom>
        </p:spPr>
        <p:txBody>
          <a:bodyPr/>
          <a:lstStyle>
            <a:lvl1pPr>
              <a:defRPr sz="1067"/>
            </a:lvl1pPr>
          </a:lstStyle>
          <a:p>
            <a:pPr>
              <a:buClr>
                <a:srgbClr val="000000"/>
              </a:buClr>
              <a:buSzPts val="1100"/>
              <a:buFont typeface="Arial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720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B90C5-3364-B9EC-616A-E9856B5D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C6D08-A62D-2A0C-6FFE-18B85E63C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4F01C-2D17-C80B-807C-BBDB2664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BC8B-6B2B-4D07-95A7-5AF6D7BABB3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CDEE8-9197-C402-72D4-7F44589BC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4E40D-907A-93D5-34E0-133959E9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3DF0-6728-432B-A7E5-DD6851D8B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0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4C0A-F39C-F9CE-BE8E-17ED2E26D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EDEC0-0912-84E8-5BF4-2933D9FDE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41DE9-6190-CE3E-49D2-85759D13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BC8B-6B2B-4D07-95A7-5AF6D7BABB3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4DB52-6DE3-42B6-AC3F-0E84C0145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0C4D2-88E2-9EAC-0E78-811AD907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3DF0-6728-432B-A7E5-DD6851D8B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6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E3D8-7935-CA75-EE64-6BDD8D84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57333-833D-C939-1770-F203D7C9C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E4ECC-C515-F598-EDD9-2FBBF2E95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48DE5-F4BD-1857-BAF4-430DE0630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BC8B-6B2B-4D07-95A7-5AF6D7BABB3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AD769-D6DD-A3A5-3296-9F8B024D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6A8D4-5C1A-A8CF-53F1-AFC3A03B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3DF0-6728-432B-A7E5-DD6851D8B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3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7C27-2977-3A9F-F58E-35301E98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BBBCE-11C6-A4AF-927B-7C8A6CD65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CF8C9-186E-7CF1-1EAA-87941007E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D7E17-4A6E-B837-0309-C8FF67381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13F99-BC0A-6568-9382-D042D3CBE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1A985-0AEB-DFA4-534C-9200F08A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BC8B-6B2B-4D07-95A7-5AF6D7BABB3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20FDB5-0CC5-D2DD-6C83-CF98066D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87C58-B014-B6A4-E492-99A14C1D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3DF0-6728-432B-A7E5-DD6851D8B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5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AB0E-174E-2F32-C885-8CC8C77EA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D83BF-7A31-D0C5-1D5F-9C2B6C50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BC8B-6B2B-4D07-95A7-5AF6D7BABB3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23705-7AAD-405D-84C6-F7C37AAD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BC619-ECA8-7B6E-3C20-7050CF82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3DF0-6728-432B-A7E5-DD6851D8B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1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531C91-65E0-9046-CE2D-0A8F0460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BC8B-6B2B-4D07-95A7-5AF6D7BABB3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819D5-1323-DF71-8FFD-1F765ADC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91DEF-FF43-5867-EAC3-C3B15988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3DF0-6728-432B-A7E5-DD6851D8B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1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BAAD-4126-A7BD-F63B-72958799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027C6-D06B-BB5B-262A-17AFBFF46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C21EC-A639-7401-7345-07CA0E78D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D24C1-83D2-86DB-16FD-40BC4C77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BC8B-6B2B-4D07-95A7-5AF6D7BABB3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2B0C2-734D-8A25-8245-72BA451A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FAC58-EA72-0036-A1B9-CC9AFEEBC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3DF0-6728-432B-A7E5-DD6851D8B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4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75F8-4CAE-1DCE-9A77-22E9BE63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2F70F-575E-B2CC-ADE5-DBA115965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7F390-5A2B-DB55-1CC3-2B4864E21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06248-E50F-4D43-E2C9-F0155237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BC8B-6B2B-4D07-95A7-5AF6D7BABB3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AD454-497D-88FE-D745-6B09D6B4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6DACE-597D-A3DB-7E5F-97223F03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3DF0-6728-432B-A7E5-DD6851D8B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9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55FD56-CCD7-7572-7D61-ED67204C2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42CF9-7729-6367-58EB-E8A04EFCA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C089-3044-B661-BB33-7426863FF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0BC8B-6B2B-4D07-95A7-5AF6D7BABB3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6B3AB-23B2-47BE-5E04-ECCD9DD3D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2E072-7A9F-B6F1-E275-F199F225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33DF0-6728-432B-A7E5-DD6851D8B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0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tinyurl.com/2p85txh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2p85txhc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9258-977B-9C29-C505-6639372327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nf</a:t>
            </a:r>
            <a:r>
              <a:rPr lang="en-US" dirty="0"/>
              <a:t>-core/</a:t>
            </a:r>
            <a:r>
              <a:rPr lang="en-US" dirty="0" err="1"/>
              <a:t>quantms</a:t>
            </a:r>
            <a:br>
              <a:rPr lang="en-US" dirty="0"/>
            </a:br>
            <a:r>
              <a:rPr lang="en-US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49FA2-336D-5DD1-A9F2-2C108A184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59517"/>
          </a:xfrm>
        </p:spPr>
        <p:txBody>
          <a:bodyPr/>
          <a:lstStyle/>
          <a:p>
            <a:r>
              <a:rPr lang="en-US" dirty="0"/>
              <a:t>Weinong Han</a:t>
            </a:r>
          </a:p>
          <a:p>
            <a:r>
              <a:rPr lang="en-US" dirty="0"/>
              <a:t>08/03/2022</a:t>
            </a:r>
          </a:p>
        </p:txBody>
      </p:sp>
    </p:spTree>
    <p:extLst>
      <p:ext uri="{BB962C8B-B14F-4D97-AF65-F5344CB8AC3E}">
        <p14:creationId xmlns:p14="http://schemas.microsoft.com/office/powerpoint/2010/main" val="2779074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5231-E127-4CFF-BABE-BD6745ECD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Identification False Discovery Rate(FDR)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ABE65-4074-4F04-BC38-67EB7A48B92C}"/>
              </a:ext>
            </a:extLst>
          </p:cNvPr>
          <p:cNvSpPr txBox="1"/>
          <p:nvPr/>
        </p:nvSpPr>
        <p:spPr>
          <a:xfrm>
            <a:off x="1065402" y="1758725"/>
            <a:ext cx="106540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Estimation procedures and levels of FDR control</a:t>
            </a:r>
          </a:p>
          <a:p>
            <a:r>
              <a:rPr lang="en-US" dirty="0">
                <a:latin typeface="Arial" panose="020B0604020202020204" pitchFamily="34" charset="0"/>
              </a:rPr>
              <a:t>   1. </a:t>
            </a:r>
            <a:r>
              <a:rPr lang="en-US" dirty="0"/>
              <a:t>PSM or peptide level</a:t>
            </a:r>
          </a:p>
          <a:p>
            <a:r>
              <a:rPr lang="en-US" sz="1600" dirty="0"/>
              <a:t>         a. The first FDR control happens after PSM re-scoring by  either Percolator </a:t>
            </a:r>
          </a:p>
          <a:p>
            <a:r>
              <a:rPr lang="en-US" sz="1600" dirty="0"/>
              <a:t>         b. or a distribution-fitting approach.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Percolator: outputs its own PSM- or peptide-level FDR with correction for an estimated rate of incorrect  targets</a:t>
            </a:r>
          </a:p>
          <a:p>
            <a:r>
              <a:rPr lang="en-US" sz="1600" dirty="0"/>
              <a:t>                 warning: </a:t>
            </a:r>
            <a:r>
              <a:rPr lang="en-US" sz="1600" dirty="0">
                <a:solidFill>
                  <a:srgbClr val="FF0000"/>
                </a:solidFill>
              </a:rPr>
              <a:t>peptide-level FDR with Percolator </a:t>
            </a:r>
            <a:r>
              <a:rPr lang="en-US" sz="1600" dirty="0"/>
              <a:t>only for the BEST PSM per peptide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 </a:t>
            </a:r>
            <a:r>
              <a:rPr lang="en-US" sz="1600" dirty="0" err="1"/>
              <a:t>OpenMS’s</a:t>
            </a:r>
            <a:r>
              <a:rPr lang="en-US" sz="1600" dirty="0"/>
              <a:t> distribution-fitting approach: only available for PSM-level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 PSM-level always applied to the single file level, experiment-wide re-scoring and FDR control on PSM/peptide-level is   </a:t>
            </a:r>
          </a:p>
          <a:p>
            <a:pPr lvl="1"/>
            <a:r>
              <a:rPr lang="en-US" sz="1600" dirty="0"/>
              <a:t>        under consideration.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the protein-level FDR is sufficient to limit error rates for the overall analysis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Hints: The chosen FDR cutoff for PSMs/peptides influences the amount of PSMs available for ID-based feature finding, feature linking, as well as protein inference and grouping     </a:t>
            </a:r>
          </a:p>
          <a:p>
            <a:r>
              <a:rPr lang="en-US" dirty="0"/>
              <a:t>    2. Protein level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FDR control on protein (group) level uses the same formula as above, based on a ranking on the protein  </a:t>
            </a:r>
          </a:p>
          <a:p>
            <a:r>
              <a:rPr lang="en-US" dirty="0"/>
              <a:t>              scores/probabilities after inference.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On protein level, picked protein FDR can be chosen, which only counts the highest scoring hit for every target-decoy protein pair</a:t>
            </a:r>
          </a:p>
        </p:txBody>
      </p:sp>
    </p:spTree>
    <p:extLst>
      <p:ext uri="{BB962C8B-B14F-4D97-AF65-F5344CB8AC3E}">
        <p14:creationId xmlns:p14="http://schemas.microsoft.com/office/powerpoint/2010/main" val="4452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9E68-44F2-4313-8D62-8452C8E27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Peptide Identification-Modification Localization/</a:t>
            </a:r>
            <a:br>
              <a:rPr lang="en-US" sz="3600" dirty="0"/>
            </a:br>
            <a:r>
              <a:rPr lang="en-US" sz="3600" dirty="0"/>
              <a:t>False Localization Rate(FLR)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695FBD-1CBA-4C29-8BEA-1F1FD26A425E}"/>
              </a:ext>
            </a:extLst>
          </p:cNvPr>
          <p:cNvSpPr txBox="1"/>
          <p:nvPr/>
        </p:nvSpPr>
        <p:spPr>
          <a:xfrm>
            <a:off x="1649092" y="1808134"/>
            <a:ext cx="974670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Luciphor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 the site localization tool for analysis of post-translational modifications(PTMs)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site-level localization score for generic PTMs &amp; associated FDR or False Localization Rate(FLR)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Luciphor</a:t>
            </a:r>
            <a:r>
              <a:rPr lang="en-US" dirty="0"/>
              <a:t> score added to each PTM site in the </a:t>
            </a:r>
            <a:r>
              <a:rPr lang="en-US" dirty="0" err="1"/>
              <a:t>mzTab</a:t>
            </a:r>
            <a:r>
              <a:rPr lang="en-US" dirty="0"/>
              <a:t> for each PSM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workflow cannot filter peptides or PSMs based on the  PTM localization scores, and the quality </a:t>
            </a:r>
          </a:p>
          <a:p>
            <a:r>
              <a:rPr lang="en-US" dirty="0"/>
              <a:t>     of the PTM localization decided by the users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Usage: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Luciphor</a:t>
            </a:r>
            <a:r>
              <a:rPr lang="en-US" dirty="0"/>
              <a:t> Modification localization is inactivated by default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FF0000"/>
                </a:solidFill>
              </a:rPr>
              <a:t>– </a:t>
            </a:r>
            <a:r>
              <a:rPr lang="en-US" dirty="0" err="1">
                <a:solidFill>
                  <a:srgbClr val="FF0000"/>
                </a:solidFill>
              </a:rPr>
              <a:t>enable_mod_localization</a:t>
            </a:r>
            <a:r>
              <a:rPr lang="en-US" dirty="0">
                <a:solidFill>
                  <a:srgbClr val="FF0000"/>
                </a:solidFill>
              </a:rPr>
              <a:t> true </a:t>
            </a:r>
            <a:r>
              <a:rPr lang="en-US" dirty="0"/>
              <a:t>for enabling the PTM localization in </a:t>
            </a:r>
            <a:r>
              <a:rPr lang="en-US" dirty="0" err="1"/>
              <a:t>Luciphor</a:t>
            </a:r>
            <a:r>
              <a:rPr lang="en-US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when enabled, the analysis done by default only on </a:t>
            </a:r>
            <a:r>
              <a:rPr lang="en-US" dirty="0" err="1"/>
              <a:t>Phosphosites</a:t>
            </a:r>
            <a:r>
              <a:rPr lang="en-US" dirty="0"/>
              <a:t> (S,Y,T)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The user can change the default parameters by passing a new value to the pipeline, </a:t>
            </a:r>
          </a:p>
          <a:p>
            <a:r>
              <a:rPr lang="en-US" dirty="0"/>
              <a:t>              for example: </a:t>
            </a:r>
            <a:r>
              <a:rPr lang="en-US" i="1" dirty="0"/>
              <a:t>–</a:t>
            </a:r>
            <a:r>
              <a:rPr lang="en-US" i="1" dirty="0" err="1"/>
              <a:t>luciphor_decoy_mass</a:t>
            </a:r>
            <a:r>
              <a:rPr lang="en-US" i="1" dirty="0"/>
              <a:t> 85.34</a:t>
            </a:r>
            <a:endParaRPr lang="en-US" dirty="0"/>
          </a:p>
          <a:p>
            <a:r>
              <a:rPr lang="en-US" dirty="0"/>
              <a:t>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84258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4DAB-71D4-1945-B604-8072A1B07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1" y="365126"/>
            <a:ext cx="11269663" cy="691319"/>
          </a:xfrm>
        </p:spPr>
        <p:txBody>
          <a:bodyPr vert="horz" lIns="0" tIns="60960" rIns="121920" bIns="60960" rtlCol="0" anchor="b">
            <a:normAutofit fontScale="90000"/>
          </a:bodyPr>
          <a:lstStyle/>
          <a:p>
            <a:r>
              <a:rPr lang="en-GB" b="1" kern="1200" dirty="0">
                <a:latin typeface="+mj-lt"/>
                <a:ea typeface="+mj-ea"/>
                <a:cs typeface="+mj-cs"/>
              </a:rPr>
              <a:t>Quantification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6CAC564-80C1-3246-B7B9-2E439632B9F5}"/>
              </a:ext>
            </a:extLst>
          </p:cNvPr>
          <p:cNvSpPr txBox="1">
            <a:spLocks/>
          </p:cNvSpPr>
          <p:nvPr/>
        </p:nvSpPr>
        <p:spPr>
          <a:xfrm>
            <a:off x="1" y="1182688"/>
            <a:ext cx="4206875" cy="495992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60960" rIns="121920" bIns="60960" rtlCol="0" anchor="ctr">
            <a:normAutofit/>
          </a:bodyPr>
          <a:lstStyle>
            <a:lvl1pPr marL="503477" indent="-503477" algn="l" defTabSz="1354646" rtl="0" eaLnBrk="0" fontAlgn="base" hangingPunct="0">
              <a:spcBef>
                <a:spcPct val="20000"/>
              </a:spcBef>
              <a:spcAft>
                <a:spcPts val="818"/>
              </a:spcAft>
              <a:buClr>
                <a:schemeClr val="accent1"/>
              </a:buClr>
              <a:buSzPct val="100000"/>
              <a:buBlip>
                <a:blip r:embed="rId2"/>
              </a:buBlip>
              <a:defRPr sz="3271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1pPr>
            <a:lvl2pPr marL="898582" indent="-392847" algn="l" defTabSz="1354646" rtl="0" eaLnBrk="0" fontAlgn="base" hangingPunct="0">
              <a:spcBef>
                <a:spcPct val="20000"/>
              </a:spcBef>
              <a:spcAft>
                <a:spcPts val="818"/>
              </a:spcAft>
              <a:buClr>
                <a:srgbClr val="FF8C9A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2pPr>
            <a:lvl3pPr marL="1273367" indent="-334146" algn="l" defTabSz="1354646" rtl="0" eaLnBrk="0" fontAlgn="base" hangingPunct="0">
              <a:spcBef>
                <a:spcPct val="20000"/>
              </a:spcBef>
              <a:spcAft>
                <a:spcPts val="818"/>
              </a:spcAft>
              <a:buClr>
                <a:srgbClr val="FF8C9A"/>
              </a:buClr>
              <a:buFont typeface="Times" charset="0"/>
              <a:buChar char="•"/>
              <a:defRPr sz="2418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3pPr>
            <a:lvl4pPr marL="1632349" indent="-334146" algn="l" defTabSz="1354646" rtl="0" eaLnBrk="0" fontAlgn="base" hangingPunct="0">
              <a:spcBef>
                <a:spcPct val="20000"/>
              </a:spcBef>
              <a:spcAft>
                <a:spcPts val="818"/>
              </a:spcAft>
              <a:buClr>
                <a:schemeClr val="accent1"/>
              </a:buClr>
              <a:buFont typeface="Times" charset="0"/>
              <a:buChar char="•"/>
              <a:defRPr sz="2133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4pPr>
            <a:lvl5pPr marL="1991329" indent="-334146" algn="l" defTabSz="1354646" rtl="0" eaLnBrk="0" fontAlgn="base" hangingPunct="0">
              <a:spcBef>
                <a:spcPct val="20000"/>
              </a:spcBef>
              <a:spcAft>
                <a:spcPts val="818"/>
              </a:spcAft>
              <a:buClr>
                <a:schemeClr val="accent1"/>
              </a:buClr>
              <a:buFont typeface="Times" charset="0"/>
              <a:buChar char="•"/>
              <a:defRPr sz="1991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5pPr>
            <a:lvl6pPr marL="3372528" indent="-339865" algn="l" defTabSz="1359472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987">
                <a:solidFill>
                  <a:schemeClr val="tx1"/>
                </a:solidFill>
                <a:latin typeface="+mn-lt"/>
              </a:defRPr>
            </a:lvl6pPr>
            <a:lvl7pPr marL="3686264" indent="-339865" algn="l" defTabSz="1359472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987">
                <a:solidFill>
                  <a:schemeClr val="tx1"/>
                </a:solidFill>
                <a:latin typeface="+mn-lt"/>
              </a:defRPr>
            </a:lvl7pPr>
            <a:lvl8pPr marL="3999969" indent="-339865" algn="l" defTabSz="1359472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987">
                <a:solidFill>
                  <a:schemeClr val="tx1"/>
                </a:solidFill>
                <a:latin typeface="+mn-lt"/>
              </a:defRPr>
            </a:lvl8pPr>
            <a:lvl9pPr marL="4313699" indent="-339865" algn="l" defTabSz="1359472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987">
                <a:solidFill>
                  <a:schemeClr val="tx1"/>
                </a:solidFill>
                <a:latin typeface="+mn-lt"/>
              </a:defRPr>
            </a:lvl9pPr>
          </a:lstStyle>
          <a:p>
            <a:pPr defTabSz="914377" eaLnBrk="1" hangingPunct="1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GB" sz="2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proteininference</a:t>
            </a:r>
            <a:r>
              <a:rPr lang="en-GB" sz="2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step peptides and proteins from all samples are aggregated into a final protein list. </a:t>
            </a:r>
          </a:p>
          <a:p>
            <a:pPr defTabSz="914377" eaLnBrk="1" hangingPunct="1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Final peptide and protein FDR threshold are applied at this steps.</a:t>
            </a:r>
          </a:p>
          <a:p>
            <a:pPr defTabSz="914377" eaLnBrk="1" hangingPunct="1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Final outputs of the pipeline export the protein quantification values into mzTab, </a:t>
            </a:r>
            <a:r>
              <a:rPr lang="en-GB" sz="2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Triqler</a:t>
            </a:r>
            <a:r>
              <a:rPr lang="en-GB" sz="2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GB" sz="2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Msstats</a:t>
            </a:r>
            <a:endParaRPr lang="en-GB" sz="2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defTabSz="914377" eaLnBrk="1" hangingPunct="1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2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defTabSz="914377" eaLnBrk="1" hangingPunct="1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2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84ED22C-388B-0847-8990-A7B4CB14E1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24" b="49432"/>
          <a:stretch/>
        </p:blipFill>
        <p:spPr bwMode="auto">
          <a:xfrm>
            <a:off x="4450459" y="1182688"/>
            <a:ext cx="7486563" cy="495992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91574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0538-343D-4C70-8BFA-5E62ECC1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711" y="340296"/>
            <a:ext cx="10008577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Label-free</a:t>
            </a:r>
            <a:r>
              <a:rPr lang="en-US" sz="1400" b="1" dirty="0"/>
              <a:t> </a:t>
            </a:r>
            <a:r>
              <a:rPr lang="en-US" sz="3600" dirty="0"/>
              <a:t>quantification with DDA (LFQ)-1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6176A-5533-4860-A6AE-7AE57240F743}"/>
              </a:ext>
            </a:extLst>
          </p:cNvPr>
          <p:cNvSpPr txBox="1"/>
          <p:nvPr/>
        </p:nvSpPr>
        <p:spPr>
          <a:xfrm>
            <a:off x="1402374" y="1608709"/>
            <a:ext cx="94341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Label-Free Qualification/ Protein inference and quantification </a:t>
            </a:r>
          </a:p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dirty="0"/>
              <a:t>Tool: </a:t>
            </a:r>
            <a:r>
              <a:rPr lang="en-US" altLang="en-US" b="1" dirty="0" err="1"/>
              <a:t>proteomicsLFQ</a:t>
            </a:r>
            <a:r>
              <a:rPr lang="en-US" altLang="en-US" b="1" dirty="0"/>
              <a:t> 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Relevant parameters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 a. Peptides Used for Quantification:  </a:t>
            </a:r>
            <a:r>
              <a:rPr lang="en-US" altLang="en-US" i="1" dirty="0"/>
              <a:t>-</a:t>
            </a:r>
            <a:r>
              <a:rPr lang="en-US" altLang="en-US" i="1" dirty="0" err="1"/>
              <a:t>protein_quant</a:t>
            </a:r>
            <a:r>
              <a:rPr lang="en-US" altLang="en-US" i="1" dirty="0"/>
              <a:t> = ‘</a:t>
            </a:r>
            <a:r>
              <a:rPr lang="en-US" altLang="en-US" i="1" dirty="0" err="1"/>
              <a:t>unique_peptides</a:t>
            </a:r>
            <a:r>
              <a:rPr lang="en-US" altLang="en-US" i="1" dirty="0"/>
              <a:t>’ </a:t>
            </a:r>
            <a:r>
              <a:rPr lang="en-US" altLang="en-US" dirty="0"/>
              <a:t>(by default)  or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                                                                 </a:t>
            </a:r>
            <a:r>
              <a:rPr lang="en-US" altLang="en-US" i="1" dirty="0"/>
              <a:t>-</a:t>
            </a:r>
            <a:r>
              <a:rPr lang="en-US" altLang="en-US" i="1" dirty="0" err="1"/>
              <a:t>protein_quant</a:t>
            </a:r>
            <a:r>
              <a:rPr lang="en-US" altLang="en-US" i="1" dirty="0"/>
              <a:t> ‘</a:t>
            </a:r>
            <a:r>
              <a:rPr lang="en-US" altLang="en-US" i="1" dirty="0" err="1"/>
              <a:t>shared_peptides</a:t>
            </a:r>
            <a:r>
              <a:rPr lang="en-US" altLang="en-US" i="1" dirty="0"/>
              <a:t>’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/>
              <a:t>     </a:t>
            </a:r>
            <a:r>
              <a:rPr lang="en-US" altLang="en-US" dirty="0"/>
              <a:t>b. Quantification Methods: </a:t>
            </a:r>
            <a:r>
              <a:rPr lang="en-US" altLang="en-US" i="1" dirty="0" err="1"/>
              <a:t>quantification_method</a:t>
            </a:r>
            <a:r>
              <a:rPr lang="en-US" altLang="en-US" i="1" dirty="0"/>
              <a:t>=‘</a:t>
            </a:r>
            <a:r>
              <a:rPr lang="en-US" altLang="en-US" i="1" dirty="0" err="1"/>
              <a:t>feature_intensity</a:t>
            </a:r>
            <a:r>
              <a:rPr lang="en-US" altLang="en-US" dirty="0"/>
              <a:t>’(by default) or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                                                  </a:t>
            </a:r>
            <a:r>
              <a:rPr lang="en-US" altLang="en-US" i="1" dirty="0" err="1"/>
              <a:t>quantification_method</a:t>
            </a:r>
            <a:r>
              <a:rPr lang="en-US" altLang="en-US" i="1" dirty="0"/>
              <a:t> ‘</a:t>
            </a:r>
            <a:r>
              <a:rPr lang="en-US" altLang="en-US" i="1" dirty="0" err="1"/>
              <a:t>spectral_counting</a:t>
            </a:r>
            <a:r>
              <a:rPr lang="en-US" altLang="en-US" i="1" dirty="0"/>
              <a:t>’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 c. Quantify Decoys: not qualified by default, but by using the parameter </a:t>
            </a:r>
            <a:r>
              <a:rPr lang="en-US" altLang="en-US" i="1" dirty="0" err="1"/>
              <a:t>quantify_decoys</a:t>
            </a:r>
            <a:r>
              <a:rPr lang="en-US" altLang="en-US" i="1" dirty="0"/>
              <a:t>            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/>
              <a:t>                                        </a:t>
            </a:r>
            <a:r>
              <a:rPr lang="en-US" altLang="en-US" dirty="0"/>
              <a:t>and is auto-enabled when </a:t>
            </a:r>
            <a:r>
              <a:rPr lang="en-US" altLang="en-US" i="1" dirty="0" err="1"/>
              <a:t>triqler</a:t>
            </a:r>
            <a:r>
              <a:rPr lang="en-US" altLang="en-US" i="1" dirty="0"/>
              <a:t> output </a:t>
            </a:r>
            <a:r>
              <a:rPr lang="en-US" altLang="en-US" dirty="0"/>
              <a:t>is enabled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altLang="en-US" i="1" dirty="0"/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dirty="0"/>
              <a:t>Match Between Runs(MBR)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improve the quantified features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enable MBRs: </a:t>
            </a:r>
            <a:r>
              <a:rPr lang="en-US" i="1" dirty="0"/>
              <a:t>–</a:t>
            </a:r>
            <a:r>
              <a:rPr lang="en-US" i="1" dirty="0" err="1"/>
              <a:t>targeted_only</a:t>
            </a:r>
            <a:r>
              <a:rPr lang="en-US" i="1" dirty="0"/>
              <a:t> false</a:t>
            </a:r>
            <a:endParaRPr lang="en-US" altLang="en-US" dirty="0"/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 The peptide quantified in &gt; 50% of all maps selected for MBR, and</a:t>
            </a:r>
            <a:r>
              <a:rPr lang="en-US" dirty="0"/>
              <a:t> the mean observed RT (and theoretical m/z) of the peptide for a 2nd round of targeted extraction.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21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8A49-8FB8-D050-70FF-A711403F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Label-free</a:t>
            </a:r>
            <a:r>
              <a:rPr lang="en-US" sz="3600" b="1" dirty="0"/>
              <a:t> </a:t>
            </a:r>
            <a:r>
              <a:rPr lang="en-US" sz="3600" dirty="0"/>
              <a:t>quantification with DDA (LFQ)-2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71118-EE49-618F-566F-17D6775D9BB2}"/>
              </a:ext>
            </a:extLst>
          </p:cNvPr>
          <p:cNvSpPr txBox="1"/>
          <p:nvPr/>
        </p:nvSpPr>
        <p:spPr>
          <a:xfrm>
            <a:off x="1328737" y="1494665"/>
            <a:ext cx="967483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dirty="0"/>
              <a:t>The methods for </a:t>
            </a:r>
            <a:r>
              <a:rPr lang="en-US" dirty="0" err="1"/>
              <a:t>ProteomicsLFQ</a:t>
            </a:r>
            <a:r>
              <a:rPr lang="en-US" dirty="0"/>
              <a:t> to extract features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ID-based (targeted only):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     Uses targeted feature detection using RT and m/z information derived from identification 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     data to extract features. Note: only identifications found in a particular MS run are used to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     extract features in the same run. No transfer of IDs (match between runs) is performed. 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both ID-based and untargeted: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     Adds untargeted feature detection to obtain quantities from unidentified features. Transfer of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     Ids (match between runs) is performed by </a:t>
            </a:r>
            <a:r>
              <a:rPr lang="en-US" dirty="0" err="1"/>
              <a:t>transfering</a:t>
            </a:r>
            <a:r>
              <a:rPr lang="en-US" dirty="0"/>
              <a:t> feature identifications to coeluting,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     unidentified features with similar mass and RT in other runs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dirty="0"/>
              <a:t>Map alignment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Star alignment: by default, </a:t>
            </a:r>
            <a:r>
              <a:rPr lang="en-US" dirty="0" err="1"/>
              <a:t>alignment_order</a:t>
            </a:r>
            <a:r>
              <a:rPr lang="en-US" dirty="0"/>
              <a:t>=‘star’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      uses the </a:t>
            </a:r>
            <a:r>
              <a:rPr lang="en-US" dirty="0" err="1"/>
              <a:t>MapAlignmentAlgorithmIdentification</a:t>
            </a:r>
            <a:r>
              <a:rPr lang="en-US" dirty="0"/>
              <a:t> algorithm to align all data to the reference run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      with the highest number of identifications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Tree guided alignment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dirty="0"/>
              <a:t>Output of a result of </a:t>
            </a:r>
            <a:r>
              <a:rPr lang="en-US" dirty="0" err="1"/>
              <a:t>porteomicsLFQ</a:t>
            </a:r>
            <a:r>
              <a:rPr lang="en-US" dirty="0"/>
              <a:t>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mzTab</a:t>
            </a:r>
            <a:r>
              <a:rPr lang="en-US" dirty="0"/>
              <a:t> file with analysis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Analysis results for statistical downstream analysis in </a:t>
            </a:r>
            <a:r>
              <a:rPr lang="en-US" dirty="0" err="1"/>
              <a:t>MSstats</a:t>
            </a:r>
            <a:r>
              <a:rPr lang="en-US" dirty="0"/>
              <a:t> and </a:t>
            </a:r>
            <a:r>
              <a:rPr lang="en-US" dirty="0" err="1"/>
              <a:t>Triqler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ConsensusXML</a:t>
            </a:r>
            <a:r>
              <a:rPr lang="en-US" dirty="0"/>
              <a:t> file for visualization and further processing in </a:t>
            </a:r>
            <a:r>
              <a:rPr lang="en-US" dirty="0" err="1"/>
              <a:t>OpenMS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84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A936-E6DC-1CF5-C463-A10D1534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Isobaric</a:t>
            </a:r>
            <a:r>
              <a:rPr lang="en-US" sz="4400" b="1" dirty="0"/>
              <a:t> </a:t>
            </a:r>
            <a:r>
              <a:rPr lang="en-US" sz="4400" dirty="0"/>
              <a:t>quantification with DDA (TMT)-1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5FFDB9-3D0C-37ED-6A24-5FC2A007991C}"/>
              </a:ext>
            </a:extLst>
          </p:cNvPr>
          <p:cNvSpPr txBox="1"/>
          <p:nvPr/>
        </p:nvSpPr>
        <p:spPr>
          <a:xfrm>
            <a:off x="1317013" y="1772016"/>
            <a:ext cx="94673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Most common Isobaric labelling methods: Tandem Mass Tags(TMTs) and </a:t>
            </a:r>
          </a:p>
          <a:p>
            <a:r>
              <a:rPr lang="en-US" dirty="0"/>
              <a:t>                                                          Isobaric Tags for Relative and Absolute Quantification (</a:t>
            </a:r>
            <a:r>
              <a:rPr lang="en-US" dirty="0" err="1"/>
              <a:t>iTRAQ</a:t>
            </a:r>
            <a:r>
              <a:rPr lang="en-US" dirty="0"/>
              <a:t>)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Isobaric Analyzer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Labeling methods like </a:t>
            </a:r>
            <a:r>
              <a:rPr lang="en-US" dirty="0" err="1"/>
              <a:t>iTRAQ</a:t>
            </a:r>
            <a:r>
              <a:rPr lang="en-US" dirty="0"/>
              <a:t> 4-plex and 8-plex / TMT 6-plex, 10-plex, 11-plex, and 16-plex </a:t>
            </a:r>
            <a:r>
              <a:rPr lang="en-US" dirty="0" err="1"/>
              <a:t>spported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this step, the analyzer extracts the isobaric reporter ion intensities from centroided MS2 or MS3 data(</a:t>
            </a:r>
            <a:r>
              <a:rPr lang="en-US" dirty="0" err="1"/>
              <a:t>MSn</a:t>
            </a:r>
            <a:r>
              <a:rPr lang="en-US" dirty="0"/>
              <a:t>) in </a:t>
            </a:r>
            <a:r>
              <a:rPr lang="en-US" dirty="0" err="1"/>
              <a:t>mzML</a:t>
            </a:r>
            <a:r>
              <a:rPr lang="en-US" dirty="0"/>
              <a:t> files, then performs isotope corrections and stores the </a:t>
            </a:r>
            <a:r>
              <a:rPr lang="en-US" dirty="0" err="1"/>
              <a:t>resuling</a:t>
            </a:r>
            <a:r>
              <a:rPr lang="en-US" dirty="0"/>
              <a:t> quantification in a consensus map.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consensus feature represents one relevant </a:t>
            </a:r>
            <a:r>
              <a:rPr lang="en-US" dirty="0" err="1"/>
              <a:t>MSn</a:t>
            </a:r>
            <a:r>
              <a:rPr lang="en-US" dirty="0"/>
              <a:t> scan(e.g. HCD)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TMT/</a:t>
            </a:r>
            <a:r>
              <a:rPr lang="en-US" dirty="0" err="1"/>
              <a:t>iTRAQ</a:t>
            </a:r>
            <a:r>
              <a:rPr lang="en-US" dirty="0"/>
              <a:t> data analysis, the SDRF must be annotated to capture the experimental design for the data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Isobaric modification MUST be annotated as modification parameters in the SDRF, the label(comment[label]) is needed to define the specific channel for each sample. Channel TMT126 used as the reference channel.</a:t>
            </a:r>
          </a:p>
        </p:txBody>
      </p:sp>
    </p:spTree>
    <p:extLst>
      <p:ext uri="{BB962C8B-B14F-4D97-AF65-F5344CB8AC3E}">
        <p14:creationId xmlns:p14="http://schemas.microsoft.com/office/powerpoint/2010/main" val="2278666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C79F-0515-E0AE-B6E2-48DA676A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Isobaric</a:t>
            </a:r>
            <a:r>
              <a:rPr lang="en-US" sz="4400" b="1" dirty="0"/>
              <a:t> </a:t>
            </a:r>
            <a:r>
              <a:rPr lang="en-US" sz="4400" dirty="0"/>
              <a:t>quantification with DDA (TMT)-2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1BF27-39FE-2408-2877-7CFD842E3742}"/>
              </a:ext>
            </a:extLst>
          </p:cNvPr>
          <p:cNvSpPr txBox="1"/>
          <p:nvPr/>
        </p:nvSpPr>
        <p:spPr>
          <a:xfrm>
            <a:off x="1083469" y="1547018"/>
            <a:ext cx="1002506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Protein Inference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Aggregation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Bayesian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Protein FDR</a:t>
            </a:r>
          </a:p>
          <a:p>
            <a:r>
              <a:rPr lang="en-US" sz="1600" dirty="0"/>
              <a:t>              Using the concatenated target-decoy database and the equation</a:t>
            </a:r>
          </a:p>
          <a:p>
            <a:r>
              <a:rPr lang="en-US" sz="1600" dirty="0"/>
              <a:t>              FDR=(𝑁decoy+1)𝑁target. Groups are counted as decoy if they consist of only decoy  proteins. FDRs are then  </a:t>
            </a:r>
          </a:p>
          <a:p>
            <a:r>
              <a:rPr lang="en-US" sz="1600" dirty="0"/>
              <a:t>              converted to q-values.</a:t>
            </a:r>
          </a:p>
          <a:p>
            <a:r>
              <a:rPr lang="en-US" sz="1600" dirty="0"/>
              <a:t>              By default, </a:t>
            </a:r>
            <a:r>
              <a:rPr lang="en-US" sz="1600" dirty="0" err="1"/>
              <a:t>quantms</a:t>
            </a:r>
            <a:r>
              <a:rPr lang="en-US" sz="1600" dirty="0"/>
              <a:t> uses the “picked” target/decoy strategy (</a:t>
            </a:r>
            <a:r>
              <a:rPr lang="en-US" sz="1600" i="1" dirty="0" err="1"/>
              <a:t>picked_FDR</a:t>
            </a:r>
            <a:r>
              <a:rPr lang="en-US" sz="1600" dirty="0"/>
              <a:t>) which is recommended for large </a:t>
            </a:r>
          </a:p>
          <a:p>
            <a:r>
              <a:rPr lang="en-US" sz="1600" dirty="0"/>
              <a:t>              proteomics experiments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Protein Quantification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input </a:t>
            </a:r>
            <a:r>
              <a:rPr lang="en-US" sz="1600" dirty="0" err="1"/>
              <a:t>consesusXML</a:t>
            </a:r>
            <a:r>
              <a:rPr lang="en-US" sz="1600" dirty="0"/>
              <a:t>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feature intensities accumulated to peptide abundances, and the peptide abundances are averaged to protein abundance. By default, the top 3  peptide abundances for quantification. Or the parameter –top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Only </a:t>
            </a:r>
            <a:r>
              <a:rPr lang="en-US" sz="1600" dirty="0" err="1"/>
              <a:t>proteotypic</a:t>
            </a:r>
            <a:r>
              <a:rPr lang="en-US" sz="1600" dirty="0"/>
              <a:t> peptides (those matching to exactly one protein) are used for protein quantification by default.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Peptide/protein IDs from multiple identification runs can be handled, but will not be differentiated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Peptides with the same sequence, but with different modifications are quantified separately on the peptide level but treated as one peptide for the protein quantification.</a:t>
            </a:r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mzTab</a:t>
            </a:r>
            <a:r>
              <a:rPr lang="en-US" sz="1600" dirty="0"/>
              <a:t>, </a:t>
            </a:r>
            <a:r>
              <a:rPr lang="en-US" sz="1600" dirty="0" err="1"/>
              <a:t>msstats</a:t>
            </a:r>
            <a:r>
              <a:rPr lang="en-US" sz="1600" dirty="0"/>
              <a:t> output and </a:t>
            </a:r>
            <a:r>
              <a:rPr lang="en-US" sz="1600" dirty="0" err="1"/>
              <a:t>OpenMS</a:t>
            </a:r>
            <a:r>
              <a:rPr lang="en-US" sz="1600" dirty="0"/>
              <a:t> protein quantitation output</a:t>
            </a:r>
          </a:p>
        </p:txBody>
      </p:sp>
    </p:spTree>
    <p:extLst>
      <p:ext uri="{BB962C8B-B14F-4D97-AF65-F5344CB8AC3E}">
        <p14:creationId xmlns:p14="http://schemas.microsoft.com/office/powerpoint/2010/main" val="3018571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3CBE4-C58C-8139-61C9-F03C4FD7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9403"/>
          </a:xfrm>
        </p:spPr>
        <p:txBody>
          <a:bodyPr>
            <a:normAutofit fontScale="90000"/>
          </a:bodyPr>
          <a:lstStyle/>
          <a:p>
            <a:r>
              <a:rPr lang="en-US"/>
              <a:t>Data-independent acquisition (DIA) quantification</a:t>
            </a:r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4C58FF3-8B2E-0962-8F3F-CE993A8DD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5" y="1574528"/>
            <a:ext cx="6611386" cy="2739401"/>
          </a:xfrm>
          <a:prstGeom prst="corner">
            <a:avLst>
              <a:gd name="adj1" fmla="val 50000"/>
              <a:gd name="adj2" fmla="val 74259"/>
            </a:avLst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B0A15F-19F3-A443-6F54-53A4608D7188}"/>
              </a:ext>
            </a:extLst>
          </p:cNvPr>
          <p:cNvSpPr txBox="1"/>
          <p:nvPr/>
        </p:nvSpPr>
        <p:spPr>
          <a:xfrm>
            <a:off x="1152892" y="4391647"/>
            <a:ext cx="66986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dirty="0">
                <a:latin typeface="Arial" panose="020B0604020202020204" pitchFamily="34" charset="0"/>
              </a:rPr>
              <a:t>RAW file conversion to </a:t>
            </a:r>
            <a:r>
              <a:rPr lang="en-US" altLang="en-US" dirty="0" err="1">
                <a:latin typeface="Arial" panose="020B0604020202020204" pitchFamily="34" charset="0"/>
              </a:rPr>
              <a:t>mzML</a:t>
            </a:r>
            <a:r>
              <a:rPr lang="en-US" altLang="en-US" dirty="0">
                <a:latin typeface="Arial" panose="020B0604020202020204" pitchFamily="34" charset="0"/>
              </a:rPr>
              <a:t> (</a:t>
            </a:r>
            <a:r>
              <a:rPr lang="en-US" altLang="en-US" i="1" u="sng" dirty="0">
                <a:latin typeface="Arial" panose="020B0604020202020204" pitchFamily="34" charset="0"/>
              </a:rPr>
              <a:t>thermorawfileparser</a:t>
            </a:r>
            <a:r>
              <a:rPr lang="en-US" altLang="en-US" dirty="0"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dirty="0">
                <a:latin typeface="Arial" panose="020B0604020202020204" pitchFamily="34" charset="0"/>
              </a:rPr>
              <a:t>DIA-NN analysis (</a:t>
            </a:r>
            <a:r>
              <a:rPr lang="en-US" altLang="en-US" i="1" u="sng" dirty="0">
                <a:latin typeface="Arial" panose="020B0604020202020204" pitchFamily="34" charset="0"/>
              </a:rPr>
              <a:t>dia-nn</a:t>
            </a:r>
            <a:r>
              <a:rPr lang="en-US" altLang="en-US" dirty="0">
                <a:latin typeface="Arial" panose="020B0604020202020204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n-US" altLang="en-US" dirty="0">
                <a:latin typeface="Arial" panose="020B0604020202020204" pitchFamily="34" charset="0"/>
              </a:rPr>
              <a:t>Generation of output files (</a:t>
            </a:r>
            <a:r>
              <a:rPr lang="en-US" altLang="en-US" i="1" u="sng" dirty="0" err="1">
                <a:latin typeface="Arial" panose="020B0604020202020204" pitchFamily="34" charset="0"/>
              </a:rPr>
              <a:t>msstats</a:t>
            </a:r>
            <a:r>
              <a:rPr lang="en-US" altLang="en-US" dirty="0">
                <a:latin typeface="Arial" panose="020B0604020202020204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en-US" altLang="en-US" dirty="0">
                <a:latin typeface="Arial" panose="020B0604020202020204" pitchFamily="34" charset="0"/>
              </a:rPr>
              <a:t>QC reports generation (</a:t>
            </a:r>
            <a:r>
              <a:rPr lang="en-US" altLang="en-US" i="1" u="sng" dirty="0">
                <a:latin typeface="Arial" panose="020B0604020202020204" pitchFamily="34" charset="0"/>
              </a:rPr>
              <a:t>pmultiqc)</a:t>
            </a:r>
          </a:p>
        </p:txBody>
      </p:sp>
    </p:spTree>
    <p:extLst>
      <p:ext uri="{BB962C8B-B14F-4D97-AF65-F5344CB8AC3E}">
        <p14:creationId xmlns:p14="http://schemas.microsoft.com/office/powerpoint/2010/main" val="3870711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8D95-2741-4493-A74D-73E4A525B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Formats in </a:t>
            </a:r>
            <a:r>
              <a:rPr lang="en-US" sz="3600" dirty="0" err="1"/>
              <a:t>Quantms</a:t>
            </a:r>
            <a:r>
              <a:rPr lang="en-US" sz="3600" dirty="0"/>
              <a:t>-Output Formats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621D4-7658-47A6-9C2C-34BF1A002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026903"/>
            <a:ext cx="5157787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/>
              <a:t>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spectra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thermorawfileparser/*.</a:t>
            </a:r>
            <a:r>
              <a:rPr lang="en-US" sz="1400" dirty="0" err="1"/>
              <a:t>mzML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identification results: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searchenginecomet/*.</a:t>
            </a:r>
            <a:r>
              <a:rPr lang="en-US" sz="1400" dirty="0" err="1"/>
              <a:t>idXML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searchenginemsgf</a:t>
            </a:r>
            <a:r>
              <a:rPr lang="en-US" sz="1400" dirty="0"/>
              <a:t>/*.</a:t>
            </a:r>
            <a:r>
              <a:rPr lang="en-US" sz="1400" dirty="0" err="1"/>
              <a:t>idXML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consensusID</a:t>
            </a:r>
            <a:r>
              <a:rPr lang="en-US" sz="1400" dirty="0"/>
              <a:t> identifications: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consensusid/*.</a:t>
            </a:r>
            <a:r>
              <a:rPr lang="en-US" sz="1400" dirty="0" err="1"/>
              <a:t>idXML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pipeline information: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pipeline_info/...</a:t>
            </a:r>
          </a:p>
          <a:p>
            <a:pPr marL="0" indent="0"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pipeline_info/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 Reports generated by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Nextflow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execution_report.html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execution_timeline.html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execution_trace.txt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</a:p>
          <a:p>
            <a:pPr marL="0" indent="0">
              <a:buNone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   pipeline_dag.dot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pipeline_dag.svg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- Reports generated by the pipeline: </a:t>
            </a:r>
          </a:p>
          <a:p>
            <a:pPr marL="0" indent="0">
              <a:buNone/>
            </a:pPr>
            <a:r>
              <a:rPr lang="en-US" altLang="en-US" sz="1200" i="1" dirty="0">
                <a:latin typeface="Arial Unicode MS" panose="020B0604020202020204" pitchFamily="34" charset="-128"/>
              </a:rPr>
              <a:t>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pipeline_report.html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pipeline_report.txt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software_versions.yml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indent="0">
              <a:buNone/>
            </a:pPr>
            <a:r>
              <a:rPr lang="en-US" altLang="en-US" sz="1200" i="1" dirty="0"/>
              <a:t>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pipeline_report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files will only be present if the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--email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/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--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email_on_fail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parameter's are used when running the pipeline.</a:t>
            </a:r>
          </a:p>
          <a:p>
            <a:pPr marL="0" indent="0">
              <a:buNone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- Reformatted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samplesheet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files used as input to the pipeline: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samplesheet.valid.csv</a:t>
            </a:r>
            <a:endParaRPr lang="en-US" sz="1200" i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EE488-0B10-4740-B461-7E50BBC74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867512"/>
            <a:ext cx="5183188" cy="435292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050" dirty="0"/>
              <a:t>DDA-LFQ quantification results: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/>
              <a:t>proteomicslfq/</a:t>
            </a:r>
            <a:r>
              <a:rPr lang="en-US" sz="1050" dirty="0" err="1"/>
              <a:t>out.consensusXML</a:t>
            </a:r>
            <a:endParaRPr lang="en-US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/>
              <a:t>proteomicslfq/out_msstats.csv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/>
              <a:t>proteomicslfq/</a:t>
            </a:r>
            <a:r>
              <a:rPr lang="en-US" sz="1050" dirty="0" err="1"/>
              <a:t>out_triqler.tsv</a:t>
            </a:r>
            <a:endParaRPr lang="en-US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/>
              <a:t>proteomicslfq/</a:t>
            </a:r>
            <a:r>
              <a:rPr lang="en-US" sz="1050" dirty="0" err="1"/>
              <a:t>out.mzTab</a:t>
            </a:r>
            <a:endParaRPr lang="en-US" sz="105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050" dirty="0"/>
              <a:t>DDA-ISO quantification results: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/>
              <a:t>proteinquantifier/</a:t>
            </a:r>
            <a:r>
              <a:rPr lang="en-US" sz="1050" dirty="0" err="1"/>
              <a:t>out.mzTab</a:t>
            </a:r>
            <a:endParaRPr lang="en-US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/>
              <a:t>proteinquantifier/peptide_out.csv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/>
              <a:t>proteinquantifier/protein_out.csv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 err="1"/>
              <a:t>msstatsconverter</a:t>
            </a:r>
            <a:r>
              <a:rPr lang="en-US" sz="1050" dirty="0"/>
              <a:t>/out_msstats.csv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dirty="0"/>
              <a:t>DIA-LFQ quantification results: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/>
              <a:t>convert2msstats/out_msstats.csv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dirty="0" err="1"/>
              <a:t>MSstats</a:t>
            </a:r>
            <a:r>
              <a:rPr lang="en-US" sz="1050" dirty="0"/>
              <a:t>-processed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/>
              <a:t>msstats/</a:t>
            </a:r>
            <a:r>
              <a:rPr lang="en-US" sz="1050" dirty="0" err="1"/>
              <a:t>out_msstats.mzTab</a:t>
            </a:r>
            <a:endParaRPr lang="en-US" sz="1050" dirty="0"/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sz="1050" dirty="0" err="1"/>
              <a:t>MultiQC</a:t>
            </a:r>
            <a:r>
              <a:rPr lang="en-US" altLang="en-US" sz="1050" dirty="0"/>
              <a:t> and </a:t>
            </a:r>
            <a:r>
              <a:rPr lang="en-US" altLang="en-US" sz="1050" dirty="0" err="1"/>
              <a:t>pMultiQC</a:t>
            </a:r>
            <a:endParaRPr lang="en-US" altLang="en-US" sz="1050" dirty="0"/>
          </a:p>
          <a:p>
            <a:pPr marL="742950" marR="0" lvl="1" indent="-285750" fontAlgn="base">
              <a:spcAft>
                <a:spcPct val="0"/>
              </a:spcAft>
              <a:buClrTx/>
              <a:buSzTx/>
              <a:tabLst/>
            </a:pPr>
            <a:r>
              <a:rPr lang="en-US" altLang="en-US" sz="1050" dirty="0" err="1"/>
              <a:t>multiqc</a:t>
            </a:r>
            <a:r>
              <a:rPr lang="en-US" altLang="en-US" sz="1050" dirty="0"/>
              <a:t>/&lt;aligner&gt;</a:t>
            </a:r>
          </a:p>
          <a:p>
            <a:pPr marL="742950" lvl="1" indent="-285750" fontAlgn="base">
              <a:spcAft>
                <a:spcPct val="0"/>
              </a:spcAft>
            </a:pPr>
            <a:r>
              <a:rPr lang="en-US" altLang="en-US" sz="1050" dirty="0"/>
              <a:t>multiqc_report.html: a standalone HTML file that can be viewed in your web browser. </a:t>
            </a:r>
          </a:p>
          <a:p>
            <a:pPr marL="742950" marR="0" lvl="1" indent="-285750" fontAlgn="base">
              <a:spcAft>
                <a:spcPct val="0"/>
              </a:spcAft>
              <a:buClrTx/>
              <a:buSzTx/>
              <a:tabLst/>
            </a:pPr>
            <a:r>
              <a:rPr lang="en-US" altLang="en-US" sz="1050" dirty="0" err="1"/>
              <a:t>multiqc_data</a:t>
            </a:r>
            <a:r>
              <a:rPr lang="en-US" altLang="en-US" sz="1050" dirty="0"/>
              <a:t>/: directory containing parsed statistics from the different tools used in the pipeline.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457200" lvl="1" indent="0">
              <a:buNone/>
            </a:pPr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211243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CED9-320A-6C48-8E91-975C04FD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Reporting the workflow resources.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3110B9C-22D4-5348-9BE5-84B8F2CD82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1"/>
          <a:stretch/>
        </p:blipFill>
        <p:spPr>
          <a:xfrm>
            <a:off x="55691" y="1559061"/>
            <a:ext cx="5883800" cy="27420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22646C-1161-AF43-88AB-1E4B51C3D7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8"/>
          <a:stretch/>
        </p:blipFill>
        <p:spPr>
          <a:xfrm>
            <a:off x="6055946" y="1410380"/>
            <a:ext cx="6050628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5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14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A55858-B548-BE1D-F6EF-8AE274C92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28" y="2013870"/>
            <a:ext cx="5385288" cy="54029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nf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-core/</a:t>
            </a: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quantms</a:t>
            </a:r>
            <a:b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2000" kern="1200" dirty="0">
              <a:solidFill>
                <a:schemeClr val="tx2"/>
              </a:solidFill>
            </a:endParaRPr>
          </a:p>
        </p:txBody>
      </p:sp>
      <p:pic>
        <p:nvPicPr>
          <p:cNvPr id="4" name="Picture 3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D7D56270-1F01-41DE-31BC-18F3A9C78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14" y="743798"/>
            <a:ext cx="3767254" cy="5362640"/>
          </a:xfrm>
          <a:prstGeom prst="rect">
            <a:avLst/>
          </a:prstGeom>
          <a:ln w="9525"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94C8F2-6364-59DB-C558-AC9CE88E3019}"/>
              </a:ext>
            </a:extLst>
          </p:cNvPr>
          <p:cNvSpPr txBox="1"/>
          <p:nvPr/>
        </p:nvSpPr>
        <p:spPr>
          <a:xfrm>
            <a:off x="175846" y="3090496"/>
            <a:ext cx="4695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Analysis pipeline for Quantitative Mass Spectrometry (MS)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Identification of peptides or </a:t>
            </a:r>
            <a:r>
              <a:rPr lang="en-US" dirty="0" err="1"/>
              <a:t>modfication</a:t>
            </a:r>
            <a:r>
              <a:rPr lang="en-US" dirty="0"/>
              <a:t> and quantification of proteins</a:t>
            </a:r>
          </a:p>
        </p:txBody>
      </p:sp>
    </p:spTree>
    <p:extLst>
      <p:ext uri="{BB962C8B-B14F-4D97-AF65-F5344CB8AC3E}">
        <p14:creationId xmlns:p14="http://schemas.microsoft.com/office/powerpoint/2010/main" val="3630640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CED9-320A-6C48-8E91-975C04FD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QC reports with pmultiqc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33FBC-6873-5E49-946F-2606C03209E2}"/>
              </a:ext>
            </a:extLst>
          </p:cNvPr>
          <p:cNvSpPr/>
          <p:nvPr/>
        </p:nvSpPr>
        <p:spPr>
          <a:xfrm>
            <a:off x="8383399" y="5655452"/>
            <a:ext cx="3499035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33" dirty="0">
                <a:hlinkClick r:id="rId2"/>
              </a:rPr>
              <a:t>https://tinyurl.com/2p85txhc</a:t>
            </a:r>
            <a:r>
              <a:rPr lang="en-US" sz="2133" dirty="0"/>
              <a:t> 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FEB3521-BDFB-7445-B8B8-02C013E6B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45" y="3971369"/>
            <a:ext cx="7206916" cy="2832000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4EB48823-A99C-F547-959F-3A3A40C10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58" y="1315328"/>
            <a:ext cx="7086564" cy="2784000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0448EC3-6DEC-3E41-B643-0AA81AB0D0C3}"/>
              </a:ext>
            </a:extLst>
          </p:cNvPr>
          <p:cNvSpPr txBox="1">
            <a:spLocks/>
          </p:cNvSpPr>
          <p:nvPr/>
        </p:nvSpPr>
        <p:spPr>
          <a:xfrm>
            <a:off x="7478779" y="1155938"/>
            <a:ext cx="4398663" cy="3505201"/>
          </a:xfrm>
          <a:prstGeom prst="rect">
            <a:avLst/>
          </a:prstGeom>
        </p:spPr>
        <p:txBody>
          <a:bodyPr/>
          <a:lstStyle>
            <a:lvl1pPr marL="503477" indent="-503477" algn="l" defTabSz="1354646" rtl="0" eaLnBrk="0" fontAlgn="base" hangingPunct="0">
              <a:spcBef>
                <a:spcPct val="20000"/>
              </a:spcBef>
              <a:spcAft>
                <a:spcPts val="818"/>
              </a:spcAft>
              <a:buClr>
                <a:schemeClr val="accent1"/>
              </a:buClr>
              <a:buSzPct val="100000"/>
              <a:buBlip>
                <a:blip r:embed="rId5"/>
              </a:buBlip>
              <a:defRPr sz="3271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1pPr>
            <a:lvl2pPr marL="898582" indent="-392847" algn="l" defTabSz="1354646" rtl="0" eaLnBrk="0" fontAlgn="base" hangingPunct="0">
              <a:spcBef>
                <a:spcPct val="20000"/>
              </a:spcBef>
              <a:spcAft>
                <a:spcPts val="818"/>
              </a:spcAft>
              <a:buClr>
                <a:srgbClr val="FF8C9A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2pPr>
            <a:lvl3pPr marL="1273367" indent="-334146" algn="l" defTabSz="1354646" rtl="0" eaLnBrk="0" fontAlgn="base" hangingPunct="0">
              <a:spcBef>
                <a:spcPct val="20000"/>
              </a:spcBef>
              <a:spcAft>
                <a:spcPts val="818"/>
              </a:spcAft>
              <a:buClr>
                <a:srgbClr val="FF8C9A"/>
              </a:buClr>
              <a:buFont typeface="Times" charset="0"/>
              <a:buChar char="•"/>
              <a:defRPr sz="2418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3pPr>
            <a:lvl4pPr marL="1632349" indent="-334146" algn="l" defTabSz="1354646" rtl="0" eaLnBrk="0" fontAlgn="base" hangingPunct="0">
              <a:spcBef>
                <a:spcPct val="20000"/>
              </a:spcBef>
              <a:spcAft>
                <a:spcPts val="818"/>
              </a:spcAft>
              <a:buClr>
                <a:schemeClr val="accent1"/>
              </a:buClr>
              <a:buFont typeface="Times" charset="0"/>
              <a:buChar char="•"/>
              <a:defRPr sz="2133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4pPr>
            <a:lvl5pPr marL="1991329" indent="-334146" algn="l" defTabSz="1354646" rtl="0" eaLnBrk="0" fontAlgn="base" hangingPunct="0">
              <a:spcBef>
                <a:spcPct val="20000"/>
              </a:spcBef>
              <a:spcAft>
                <a:spcPts val="818"/>
              </a:spcAft>
              <a:buClr>
                <a:schemeClr val="accent1"/>
              </a:buClr>
              <a:buFont typeface="Times" charset="0"/>
              <a:buChar char="•"/>
              <a:defRPr sz="1991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5pPr>
            <a:lvl6pPr marL="3372528" indent="-339865" algn="l" defTabSz="1359472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987">
                <a:solidFill>
                  <a:schemeClr val="tx1"/>
                </a:solidFill>
                <a:latin typeface="+mn-lt"/>
              </a:defRPr>
            </a:lvl6pPr>
            <a:lvl7pPr marL="3686264" indent="-339865" algn="l" defTabSz="1359472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987">
                <a:solidFill>
                  <a:schemeClr val="tx1"/>
                </a:solidFill>
                <a:latin typeface="+mn-lt"/>
              </a:defRPr>
            </a:lvl7pPr>
            <a:lvl8pPr marL="3999969" indent="-339865" algn="l" defTabSz="1359472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987">
                <a:solidFill>
                  <a:schemeClr val="tx1"/>
                </a:solidFill>
                <a:latin typeface="+mn-lt"/>
              </a:defRPr>
            </a:lvl8pPr>
            <a:lvl9pPr marL="4313699" indent="-339865" algn="l" defTabSz="1359472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987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/>
              <a:t>Experimental design in Msstats</a:t>
            </a:r>
          </a:p>
          <a:p>
            <a:r>
              <a:rPr lang="en-US" sz="2400" dirty="0"/>
              <a:t>Quality Control over all the MS runs: </a:t>
            </a:r>
          </a:p>
          <a:p>
            <a:pPr lvl="1"/>
            <a:r>
              <a:rPr lang="en-US" sz="2400" dirty="0"/>
              <a:t>Intensity</a:t>
            </a:r>
          </a:p>
          <a:p>
            <a:pPr lvl="1"/>
            <a:r>
              <a:rPr lang="en-US" sz="2400" dirty="0"/>
              <a:t>Charge</a:t>
            </a:r>
          </a:p>
          <a:p>
            <a:pPr lvl="1"/>
            <a:r>
              <a:rPr lang="en-US" sz="2400" dirty="0"/>
              <a:t>Rt </a:t>
            </a:r>
          </a:p>
          <a:p>
            <a:pPr lvl="1"/>
            <a:r>
              <a:rPr lang="en-US" sz="2400" dirty="0"/>
              <a:t>Miss-cleavages</a:t>
            </a:r>
          </a:p>
        </p:txBody>
      </p:sp>
    </p:spTree>
    <p:extLst>
      <p:ext uri="{BB962C8B-B14F-4D97-AF65-F5344CB8AC3E}">
        <p14:creationId xmlns:p14="http://schemas.microsoft.com/office/powerpoint/2010/main" val="1098219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1973DAB7-36D9-904F-BA37-30BF16A94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02" y="808540"/>
            <a:ext cx="9105853" cy="331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CACED9-320A-6C48-8E91-975C04FD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-2794"/>
            <a:ext cx="11269663" cy="69131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QC reports with pmultiqc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33FBC-6873-5E49-946F-2606C03209E2}"/>
              </a:ext>
            </a:extLst>
          </p:cNvPr>
          <p:cNvSpPr/>
          <p:nvPr/>
        </p:nvSpPr>
        <p:spPr>
          <a:xfrm>
            <a:off x="9521957" y="3751208"/>
            <a:ext cx="26659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3"/>
              </a:rPr>
              <a:t>https://tinyurl.com/2p85txhc</a:t>
            </a:r>
            <a:r>
              <a:rPr lang="en-US" sz="1600" dirty="0"/>
              <a:t> 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21DFD39F-B469-CE45-A76D-E271C68666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820"/>
          <a:stretch/>
        </p:blipFill>
        <p:spPr>
          <a:xfrm>
            <a:off x="6435191" y="4332875"/>
            <a:ext cx="5524308" cy="2304000"/>
          </a:xfrm>
          <a:prstGeom prst="rect">
            <a:avLst/>
          </a:prstGeom>
        </p:spPr>
      </p:pic>
      <p:pic>
        <p:nvPicPr>
          <p:cNvPr id="14" name="Picture 13" descr="Graphical user interface&#10;&#10;Description automatically generated">
            <a:extLst>
              <a:ext uri="{FF2B5EF4-FFF2-40B4-BE49-F238E27FC236}">
                <a16:creationId xmlns:a16="http://schemas.microsoft.com/office/drawing/2014/main" id="{26C8856A-4501-7840-B2AA-764BF5952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502" y="4476875"/>
            <a:ext cx="5998783" cy="22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98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D449-A51D-7943-8FE3-A11AD8C3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quantms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292F5512-79CC-DE44-AF1E-7AD1E82FB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806"/>
          <a:stretch/>
        </p:blipFill>
        <p:spPr>
          <a:xfrm>
            <a:off x="268111" y="1192855"/>
            <a:ext cx="6836363" cy="4470400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930DAFE-2098-3747-967E-160397B572E0}"/>
              </a:ext>
            </a:extLst>
          </p:cNvPr>
          <p:cNvSpPr txBox="1">
            <a:spLocks/>
          </p:cNvSpPr>
          <p:nvPr/>
        </p:nvSpPr>
        <p:spPr>
          <a:xfrm>
            <a:off x="268111" y="5799666"/>
            <a:ext cx="6836363" cy="1141127"/>
          </a:xfrm>
          <a:prstGeom prst="rect">
            <a:avLst/>
          </a:prstGeom>
        </p:spPr>
        <p:txBody>
          <a:bodyPr/>
          <a:lstStyle>
            <a:lvl1pPr marL="503477" indent="-503477" algn="l" defTabSz="1354646" rtl="0" eaLnBrk="0" fontAlgn="base" hangingPunct="0">
              <a:spcBef>
                <a:spcPct val="20000"/>
              </a:spcBef>
              <a:spcAft>
                <a:spcPts val="818"/>
              </a:spcAft>
              <a:buClr>
                <a:schemeClr val="accent1"/>
              </a:buClr>
              <a:buSzPct val="100000"/>
              <a:buBlip>
                <a:blip r:embed="rId3"/>
              </a:buBlip>
              <a:defRPr sz="3271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1pPr>
            <a:lvl2pPr marL="898582" indent="-392847" algn="l" defTabSz="1354646" rtl="0" eaLnBrk="0" fontAlgn="base" hangingPunct="0">
              <a:spcBef>
                <a:spcPct val="20000"/>
              </a:spcBef>
              <a:spcAft>
                <a:spcPts val="818"/>
              </a:spcAft>
              <a:buClr>
                <a:srgbClr val="FF8C9A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2pPr>
            <a:lvl3pPr marL="1273367" indent="-334146" algn="l" defTabSz="1354646" rtl="0" eaLnBrk="0" fontAlgn="base" hangingPunct="0">
              <a:spcBef>
                <a:spcPct val="20000"/>
              </a:spcBef>
              <a:spcAft>
                <a:spcPts val="818"/>
              </a:spcAft>
              <a:buClr>
                <a:srgbClr val="FF8C9A"/>
              </a:buClr>
              <a:buFont typeface="Times" charset="0"/>
              <a:buChar char="•"/>
              <a:defRPr sz="2418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3pPr>
            <a:lvl4pPr marL="1632349" indent="-334146" algn="l" defTabSz="1354646" rtl="0" eaLnBrk="0" fontAlgn="base" hangingPunct="0">
              <a:spcBef>
                <a:spcPct val="20000"/>
              </a:spcBef>
              <a:spcAft>
                <a:spcPts val="818"/>
              </a:spcAft>
              <a:buClr>
                <a:schemeClr val="accent1"/>
              </a:buClr>
              <a:buFont typeface="Times" charset="0"/>
              <a:buChar char="•"/>
              <a:defRPr sz="2133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4pPr>
            <a:lvl5pPr marL="1991329" indent="-334146" algn="l" defTabSz="1354646" rtl="0" eaLnBrk="0" fontAlgn="base" hangingPunct="0">
              <a:spcBef>
                <a:spcPct val="20000"/>
              </a:spcBef>
              <a:spcAft>
                <a:spcPts val="818"/>
              </a:spcAft>
              <a:buClr>
                <a:schemeClr val="accent1"/>
              </a:buClr>
              <a:buFont typeface="Times" charset="0"/>
              <a:buChar char="•"/>
              <a:defRPr sz="1991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5pPr>
            <a:lvl6pPr marL="3372528" indent="-339865" algn="l" defTabSz="1359472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987">
                <a:solidFill>
                  <a:schemeClr val="tx1"/>
                </a:solidFill>
                <a:latin typeface="+mn-lt"/>
              </a:defRPr>
            </a:lvl6pPr>
            <a:lvl7pPr marL="3686264" indent="-339865" algn="l" defTabSz="1359472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987">
                <a:solidFill>
                  <a:schemeClr val="tx1"/>
                </a:solidFill>
                <a:latin typeface="+mn-lt"/>
              </a:defRPr>
            </a:lvl7pPr>
            <a:lvl8pPr marL="3999969" indent="-339865" algn="l" defTabSz="1359472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987">
                <a:solidFill>
                  <a:schemeClr val="tx1"/>
                </a:solidFill>
                <a:latin typeface="+mn-lt"/>
              </a:defRPr>
            </a:lvl8pPr>
            <a:lvl9pPr marL="4313699" indent="-339865" algn="l" defTabSz="1359472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987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67" dirty="0"/>
              <a:t>Results, intermediate steps and information execution of the pipeline are stored in multiple folders. 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23832A10-312B-254B-A5A5-0EA0FF8A3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594" y="1143665"/>
            <a:ext cx="4818407" cy="46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9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1EEB2-FA52-4A1D-B1E3-C6C8B1B7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44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Formats in </a:t>
            </a:r>
            <a:r>
              <a:rPr lang="en-US" sz="3600" dirty="0" err="1"/>
              <a:t>Quantms</a:t>
            </a:r>
            <a:r>
              <a:rPr lang="en-US" sz="3600" dirty="0"/>
              <a:t>-Input Formats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AAE3C5-CC6F-4775-B024-F90CD4F7088D}"/>
              </a:ext>
            </a:extLst>
          </p:cNvPr>
          <p:cNvSpPr txBox="1"/>
          <p:nvPr/>
        </p:nvSpPr>
        <p:spPr>
          <a:xfrm>
            <a:off x="1470171" y="1392572"/>
            <a:ext cx="8990902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Input formats: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SDRF: experimental design</a:t>
            </a:r>
          </a:p>
          <a:p>
            <a:r>
              <a:rPr lang="en-US" dirty="0"/>
              <a:t>             </a:t>
            </a:r>
            <a:r>
              <a:rPr lang="en-US" sz="1400" i="1" u="sng" dirty="0"/>
              <a:t>Input is specified by using a path or URI to a PRIDE Sample to Data Relation Format file(SDFR)</a:t>
            </a:r>
          </a:p>
          <a:p>
            <a:r>
              <a:rPr lang="en-US" sz="1400" i="1" dirty="0"/>
              <a:t>                 </a:t>
            </a:r>
            <a:r>
              <a:rPr lang="en-US" sz="1400" i="1" u="sng" dirty="0"/>
              <a:t>Input files will be downloaded and cached from the URIs specified in the SDRF file</a:t>
            </a:r>
          </a:p>
          <a:p>
            <a:endParaRPr lang="en-US" sz="1400" i="1" u="sng" dirty="0"/>
          </a:p>
          <a:p>
            <a:endParaRPr lang="en-US" sz="1600" i="1" u="sng" dirty="0"/>
          </a:p>
          <a:p>
            <a:endParaRPr lang="en-US" sz="1600" i="1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Spectra Data(RAW or </a:t>
            </a:r>
            <a:r>
              <a:rPr lang="en-US" dirty="0" err="1"/>
              <a:t>mzML</a:t>
            </a:r>
            <a:r>
              <a:rPr lang="en-US" dirty="0"/>
              <a:t>)</a:t>
            </a:r>
          </a:p>
          <a:p>
            <a:pPr lvl="1"/>
            <a:r>
              <a:rPr lang="en-US" sz="1400" dirty="0"/>
              <a:t>       </a:t>
            </a:r>
            <a:r>
              <a:rPr lang="en-US" sz="1400" i="1" u="sng" dirty="0"/>
              <a:t>preferably in </a:t>
            </a:r>
            <a:r>
              <a:rPr lang="en-US" sz="1400" i="1" u="sng" dirty="0" err="1"/>
              <a:t>mzML</a:t>
            </a:r>
            <a:r>
              <a:rPr lang="en-US" sz="1400" i="1" u="sng" dirty="0"/>
              <a:t> or RAW files  only for Thermo-Fisher Instruments and converted to </a:t>
            </a:r>
            <a:r>
              <a:rPr lang="en-US" sz="1400" i="1" u="sng" dirty="0" err="1"/>
              <a:t>mzMLRAW</a:t>
            </a:r>
            <a:endParaRPr lang="en-US" sz="1400" i="1" u="sng" dirty="0"/>
          </a:p>
          <a:p>
            <a:pPr lvl="1"/>
            <a:r>
              <a:rPr lang="en-US" sz="1400" dirty="0"/>
              <a:t>       local input spectra files loaded instead of from SDRF or Experimental Design file and then set </a:t>
            </a:r>
            <a:r>
              <a:rPr lang="en-US" sz="1400" i="1" dirty="0"/>
              <a:t>–</a:t>
            </a:r>
          </a:p>
          <a:p>
            <a:pPr lvl="1"/>
            <a:r>
              <a:rPr lang="en-US" sz="1400" i="1" dirty="0"/>
              <a:t>       </a:t>
            </a:r>
            <a:r>
              <a:rPr lang="en-US" sz="1400" i="1" dirty="0" err="1"/>
              <a:t>root_dir</a:t>
            </a:r>
            <a:r>
              <a:rPr lang="en-US" sz="1400" i="1" dirty="0"/>
              <a:t> </a:t>
            </a:r>
            <a:r>
              <a:rPr lang="en-US" sz="1400" dirty="0"/>
              <a:t>and </a:t>
            </a:r>
            <a:r>
              <a:rPr lang="en-US" sz="1400" i="1" dirty="0"/>
              <a:t>–</a:t>
            </a:r>
            <a:r>
              <a:rPr lang="en-US" sz="1400" i="1" dirty="0" err="1"/>
              <a:t>local_input_type</a:t>
            </a:r>
            <a:r>
              <a:rPr lang="en-US" sz="1400" dirty="0"/>
              <a:t> (default </a:t>
            </a:r>
            <a:r>
              <a:rPr lang="en-US" sz="1400" dirty="0" err="1"/>
              <a:t>mzML</a:t>
            </a:r>
            <a:r>
              <a:rPr lang="en-US" sz="1400" dirty="0"/>
              <a:t>) parameters.</a:t>
            </a:r>
            <a:r>
              <a:rPr lang="en-US" sz="1400" u="sng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Protein databases(</a:t>
            </a:r>
            <a:r>
              <a:rPr lang="en-US" dirty="0" err="1"/>
              <a:t>Fasta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    </a:t>
            </a:r>
            <a:r>
              <a:rPr lang="en-US" sz="1400" i="1" u="sng" dirty="0"/>
              <a:t>Protein databases in </a:t>
            </a:r>
            <a:r>
              <a:rPr lang="en-US" sz="1400" i="1" u="sng" dirty="0" err="1"/>
              <a:t>fasta</a:t>
            </a:r>
            <a:r>
              <a:rPr lang="en-US" sz="1400" i="1" u="sng" dirty="0"/>
              <a:t> form and most common ones from UNIPROT and ENSEMBLE or created   </a:t>
            </a:r>
          </a:p>
          <a:p>
            <a:pPr lvl="1"/>
            <a:r>
              <a:rPr lang="en-US" sz="1400" i="1" dirty="0"/>
              <a:t>      </a:t>
            </a:r>
            <a:r>
              <a:rPr lang="en-US" sz="1400" i="1" u="sng" dirty="0"/>
              <a:t>by translating transcripts.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6981757-D4FE-4FE1-8746-5BCB47C35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403" y="2614428"/>
            <a:ext cx="7926409" cy="162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0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BD2C-DB1E-264C-AEA6-2CDE327D6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02" y="500975"/>
            <a:ext cx="6796615" cy="69131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The Sample to Data </a:t>
            </a:r>
            <a:br>
              <a:rPr lang="en-US" sz="2400" dirty="0"/>
            </a:br>
            <a:r>
              <a:rPr lang="en-US" sz="2400" dirty="0"/>
              <a:t>Relationship Format (SDRF)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36659-7534-534A-BE24-9E15D8BB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3" y="1300919"/>
            <a:ext cx="5816307" cy="4840073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sz="2667" dirty="0"/>
              <a:t>Sample metadata.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667" dirty="0"/>
              <a:t>The data files metadata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667" dirty="0"/>
              <a:t>The relation between the samples and data files, especially the instrument MS data. (Experimental Design)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sz="2667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9E96EB-B1E7-EB42-80CB-49A55571D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160" y="609600"/>
            <a:ext cx="5837489" cy="4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B11610-8D8B-8A46-A3AC-4A5D009BD6E0}"/>
              </a:ext>
            </a:extLst>
          </p:cNvPr>
          <p:cNvSpPr/>
          <p:nvPr/>
        </p:nvSpPr>
        <p:spPr>
          <a:xfrm>
            <a:off x="6964217" y="5673884"/>
            <a:ext cx="5036897" cy="543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67" i="1" dirty="0">
                <a:solidFill>
                  <a:srgbClr val="222222"/>
                </a:solidFill>
                <a:latin typeface="-apple-system"/>
              </a:rPr>
              <a:t>Dai, C., </a:t>
            </a:r>
            <a:r>
              <a:rPr lang="en-GB" sz="1467" i="1" dirty="0" err="1">
                <a:solidFill>
                  <a:srgbClr val="222222"/>
                </a:solidFill>
                <a:latin typeface="-apple-system"/>
              </a:rPr>
              <a:t>Füllgrabe</a:t>
            </a:r>
            <a:r>
              <a:rPr lang="en-GB" sz="1467" i="1" dirty="0">
                <a:solidFill>
                  <a:srgbClr val="222222"/>
                </a:solidFill>
                <a:latin typeface="-apple-system"/>
              </a:rPr>
              <a:t>, A., </a:t>
            </a:r>
            <a:r>
              <a:rPr lang="en-GB" sz="1467" i="1" dirty="0" err="1">
                <a:solidFill>
                  <a:srgbClr val="222222"/>
                </a:solidFill>
                <a:latin typeface="-apple-system"/>
              </a:rPr>
              <a:t>Pfeuffer</a:t>
            </a:r>
            <a:r>
              <a:rPr lang="en-GB" sz="1467" i="1" dirty="0">
                <a:solidFill>
                  <a:srgbClr val="222222"/>
                </a:solidFill>
                <a:latin typeface="-apple-system"/>
              </a:rPr>
              <a:t>, J. et al. Nat </a:t>
            </a:r>
            <a:r>
              <a:rPr lang="en-GB" sz="1467" i="1" dirty="0" err="1">
                <a:solidFill>
                  <a:srgbClr val="222222"/>
                </a:solidFill>
                <a:latin typeface="-apple-system"/>
              </a:rPr>
              <a:t>Commun</a:t>
            </a:r>
            <a:r>
              <a:rPr lang="en-GB" sz="1467" i="1" dirty="0">
                <a:solidFill>
                  <a:srgbClr val="222222"/>
                </a:solidFill>
                <a:latin typeface="-apple-system"/>
              </a:rPr>
              <a:t> </a:t>
            </a:r>
            <a:r>
              <a:rPr lang="en-GB" sz="1467" b="1" i="1" dirty="0">
                <a:solidFill>
                  <a:srgbClr val="222222"/>
                </a:solidFill>
                <a:latin typeface="-apple-system"/>
              </a:rPr>
              <a:t>12, </a:t>
            </a:r>
            <a:r>
              <a:rPr lang="en-GB" sz="1467" i="1" dirty="0">
                <a:solidFill>
                  <a:srgbClr val="222222"/>
                </a:solidFill>
                <a:latin typeface="-apple-system"/>
              </a:rPr>
              <a:t>5854 (2021). https://</a:t>
            </a:r>
            <a:r>
              <a:rPr lang="en-GB" sz="1467" i="1" dirty="0" err="1">
                <a:solidFill>
                  <a:srgbClr val="222222"/>
                </a:solidFill>
                <a:latin typeface="-apple-system"/>
              </a:rPr>
              <a:t>doi.org</a:t>
            </a:r>
            <a:r>
              <a:rPr lang="en-GB" sz="1467" i="1" dirty="0">
                <a:solidFill>
                  <a:srgbClr val="222222"/>
                </a:solidFill>
                <a:latin typeface="-apple-system"/>
              </a:rPr>
              <a:t>/10.1038/s41467-021-26111-3</a:t>
            </a:r>
            <a:endParaRPr lang="en-US" sz="1467" i="1" dirty="0"/>
          </a:p>
        </p:txBody>
      </p:sp>
    </p:spTree>
    <p:extLst>
      <p:ext uri="{BB962C8B-B14F-4D97-AF65-F5344CB8AC3E}">
        <p14:creationId xmlns:p14="http://schemas.microsoft.com/office/powerpoint/2010/main" val="141784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60DA1AF-87FA-46BF-8B22-151CB24A1F9B}"/>
              </a:ext>
            </a:extLst>
          </p:cNvPr>
          <p:cNvGraphicFramePr>
            <a:graphicFrameLocks noGrp="1"/>
          </p:cNvGraphicFramePr>
          <p:nvPr/>
        </p:nvGraphicFramePr>
        <p:xfrm>
          <a:off x="131428" y="4317329"/>
          <a:ext cx="11929145" cy="1992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95">
                  <a:extLst>
                    <a:ext uri="{9D8B030D-6E8A-4147-A177-3AD203B41FA5}">
                      <a16:colId xmlns:a16="http://schemas.microsoft.com/office/drawing/2014/main" val="861241219"/>
                    </a:ext>
                  </a:extLst>
                </a:gridCol>
                <a:gridCol w="822596">
                  <a:extLst>
                    <a:ext uri="{9D8B030D-6E8A-4147-A177-3AD203B41FA5}">
                      <a16:colId xmlns:a16="http://schemas.microsoft.com/office/drawing/2014/main" val="2314497530"/>
                    </a:ext>
                  </a:extLst>
                </a:gridCol>
                <a:gridCol w="424732">
                  <a:extLst>
                    <a:ext uri="{9D8B030D-6E8A-4147-A177-3AD203B41FA5}">
                      <a16:colId xmlns:a16="http://schemas.microsoft.com/office/drawing/2014/main" val="3156956906"/>
                    </a:ext>
                  </a:extLst>
                </a:gridCol>
                <a:gridCol w="660692">
                  <a:extLst>
                    <a:ext uri="{9D8B030D-6E8A-4147-A177-3AD203B41FA5}">
                      <a16:colId xmlns:a16="http://schemas.microsoft.com/office/drawing/2014/main" val="1058332066"/>
                    </a:ext>
                  </a:extLst>
                </a:gridCol>
                <a:gridCol w="868343">
                  <a:extLst>
                    <a:ext uri="{9D8B030D-6E8A-4147-A177-3AD203B41FA5}">
                      <a16:colId xmlns:a16="http://schemas.microsoft.com/office/drawing/2014/main" val="3693167064"/>
                    </a:ext>
                  </a:extLst>
                </a:gridCol>
                <a:gridCol w="1057109">
                  <a:extLst>
                    <a:ext uri="{9D8B030D-6E8A-4147-A177-3AD203B41FA5}">
                      <a16:colId xmlns:a16="http://schemas.microsoft.com/office/drawing/2014/main" val="1988267451"/>
                    </a:ext>
                  </a:extLst>
                </a:gridCol>
                <a:gridCol w="915535">
                  <a:extLst>
                    <a:ext uri="{9D8B030D-6E8A-4147-A177-3AD203B41FA5}">
                      <a16:colId xmlns:a16="http://schemas.microsoft.com/office/drawing/2014/main" val="2972067729"/>
                    </a:ext>
                  </a:extLst>
                </a:gridCol>
                <a:gridCol w="1136199">
                  <a:extLst>
                    <a:ext uri="{9D8B030D-6E8A-4147-A177-3AD203B41FA5}">
                      <a16:colId xmlns:a16="http://schemas.microsoft.com/office/drawing/2014/main" val="2212092233"/>
                    </a:ext>
                  </a:extLst>
                </a:gridCol>
                <a:gridCol w="1912432">
                  <a:extLst>
                    <a:ext uri="{9D8B030D-6E8A-4147-A177-3AD203B41FA5}">
                      <a16:colId xmlns:a16="http://schemas.microsoft.com/office/drawing/2014/main" val="2280751576"/>
                    </a:ext>
                  </a:extLst>
                </a:gridCol>
                <a:gridCol w="1075989">
                  <a:extLst>
                    <a:ext uri="{9D8B030D-6E8A-4147-A177-3AD203B41FA5}">
                      <a16:colId xmlns:a16="http://schemas.microsoft.com/office/drawing/2014/main" val="2858059277"/>
                    </a:ext>
                  </a:extLst>
                </a:gridCol>
                <a:gridCol w="482373">
                  <a:extLst>
                    <a:ext uri="{9D8B030D-6E8A-4147-A177-3AD203B41FA5}">
                      <a16:colId xmlns:a16="http://schemas.microsoft.com/office/drawing/2014/main" val="3400706928"/>
                    </a:ext>
                  </a:extLst>
                </a:gridCol>
                <a:gridCol w="1074847">
                  <a:extLst>
                    <a:ext uri="{9D8B030D-6E8A-4147-A177-3AD203B41FA5}">
                      <a16:colId xmlns:a16="http://schemas.microsoft.com/office/drawing/2014/main" val="1104515659"/>
                    </a:ext>
                  </a:extLst>
                </a:gridCol>
                <a:gridCol w="907203">
                  <a:extLst>
                    <a:ext uri="{9D8B030D-6E8A-4147-A177-3AD203B41FA5}">
                      <a16:colId xmlns:a16="http://schemas.microsoft.com/office/drawing/2014/main" val="642178453"/>
                    </a:ext>
                  </a:extLst>
                </a:gridCol>
              </a:tblGrid>
              <a:tr h="276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source name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characteristics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[organism]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characteristics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[disease]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characteristic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[phenotype]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characteristics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[biological replicate]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assay name</a:t>
                      </a:r>
                    </a:p>
                  </a:txBody>
                  <a:tcPr marL="2903" marR="2903" marT="2903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comment</a:t>
                      </a:r>
                    </a:p>
                    <a:p>
                      <a:pPr marL="0" marR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[fraction identifier]</a:t>
                      </a:r>
                    </a:p>
                  </a:txBody>
                  <a:tcPr marL="2903" marR="2903" marT="2903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comment</a:t>
                      </a:r>
                    </a:p>
                    <a:p>
                      <a:pPr marL="0" marR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[label]</a:t>
                      </a:r>
                    </a:p>
                  </a:txBody>
                  <a:tcPr marL="2903" marR="2903" marT="2903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comment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[technical replicate]</a:t>
                      </a:r>
                    </a:p>
                  </a:txBody>
                  <a:tcPr marL="2903" marR="2903" marT="2903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comment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[data file]</a:t>
                      </a:r>
                    </a:p>
                  </a:txBody>
                  <a:tcPr marL="2903" marR="2903" marT="2903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factor value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[phenotype]</a:t>
                      </a:r>
                    </a:p>
                  </a:txBody>
                  <a:tcPr marL="2903" marR="2903" marT="2903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976967"/>
                  </a:ext>
                </a:extLst>
              </a:tr>
              <a:tr h="2015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Sample 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homo sapiens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liver cancer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necrotic tissue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Run 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AC=MS:1002038;NT=label free sample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01.raw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necrotic tissue</a:t>
                      </a:r>
                    </a:p>
                  </a:txBody>
                  <a:tcPr marL="2903" marR="2903" marT="2903" marB="0" anchor="ctr"/>
                </a:tc>
                <a:extLst>
                  <a:ext uri="{0D108BD9-81ED-4DB2-BD59-A6C34878D82A}">
                    <a16:rowId xmlns:a16="http://schemas.microsoft.com/office/drawing/2014/main" val="3403872832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Sample 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homo sapiens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liver cancer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necrotic tissue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Run 2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AC=MS:1002038;NT=label free sample</a:t>
                      </a:r>
                    </a:p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02.raw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necrotic tissue</a:t>
                      </a:r>
                    </a:p>
                  </a:txBody>
                  <a:tcPr marL="2903" marR="2903" marT="2903" marB="0" anchor="ctr"/>
                </a:tc>
                <a:extLst>
                  <a:ext uri="{0D108BD9-81ED-4DB2-BD59-A6C34878D82A}">
                    <a16:rowId xmlns:a16="http://schemas.microsoft.com/office/drawing/2014/main" val="2777271500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Sample 2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homo sapiens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liver cancer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necrotic tissue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Run 3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AC=MS:1002038;NT=label free sample</a:t>
                      </a:r>
                    </a:p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03.raw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necrotic tissue</a:t>
                      </a:r>
                    </a:p>
                  </a:txBody>
                  <a:tcPr marL="2903" marR="2903" marT="2903" marB="0" anchor="ctr"/>
                </a:tc>
                <a:extLst>
                  <a:ext uri="{0D108BD9-81ED-4DB2-BD59-A6C34878D82A}">
                    <a16:rowId xmlns:a16="http://schemas.microsoft.com/office/drawing/2014/main" val="1561541804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Sample 2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homo sapiens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liver cancer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necrotic tissue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Run 4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AC=MS:1002038;NT=label free sample</a:t>
                      </a:r>
                    </a:p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04.raw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necrotic tissue</a:t>
                      </a:r>
                    </a:p>
                  </a:txBody>
                  <a:tcPr marL="2903" marR="2903" marT="2903" marB="0" anchor="ctr"/>
                </a:tc>
                <a:extLst>
                  <a:ext uri="{0D108BD9-81ED-4DB2-BD59-A6C34878D82A}">
                    <a16:rowId xmlns:a16="http://schemas.microsoft.com/office/drawing/2014/main" val="2838568273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Sample 3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homo sapiens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liver cancer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Run 5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AC=MS:1002038;NT=label free sample</a:t>
                      </a:r>
                    </a:p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05.raw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marL="2903" marR="2903" marT="2903" marB="0" anchor="ctr"/>
                </a:tc>
                <a:extLst>
                  <a:ext uri="{0D108BD9-81ED-4DB2-BD59-A6C34878D82A}">
                    <a16:rowId xmlns:a16="http://schemas.microsoft.com/office/drawing/2014/main" val="1069449606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Sample 3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homo sapiens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liver cancer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Run 6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AC=MS:1002038;NT=label free sample</a:t>
                      </a:r>
                    </a:p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06.raw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marL="2903" marR="2903" marT="2903" marB="0" anchor="ctr"/>
                </a:tc>
                <a:extLst>
                  <a:ext uri="{0D108BD9-81ED-4DB2-BD59-A6C34878D82A}">
                    <a16:rowId xmlns:a16="http://schemas.microsoft.com/office/drawing/2014/main" val="936845563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Sample 4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homo sapiens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liver cancer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Run 7</a:t>
                      </a:r>
                    </a:p>
                  </a:txBody>
                  <a:tcPr marL="2903" marR="2903" marT="2903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AC=MS:1002038;NT=label free sample</a:t>
                      </a:r>
                    </a:p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07.Raw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marL="2903" marR="2903" marT="2903" marB="0" anchor="ctr"/>
                </a:tc>
                <a:extLst>
                  <a:ext uri="{0D108BD9-81ED-4DB2-BD59-A6C34878D82A}">
                    <a16:rowId xmlns:a16="http://schemas.microsoft.com/office/drawing/2014/main" val="3838803648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Sample 4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homo sapiens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liver cancer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Run 8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AC=MS:1002038;NT=label free sample</a:t>
                      </a:r>
                    </a:p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08.raw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marL="2903" marR="2903" marT="2903" marB="0" anchor="ctr"/>
                </a:tc>
                <a:extLst>
                  <a:ext uri="{0D108BD9-81ED-4DB2-BD59-A6C34878D82A}">
                    <a16:rowId xmlns:a16="http://schemas.microsoft.com/office/drawing/2014/main" val="255731056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DE7608F6-8AB6-4E36-89F3-F8CD14441751}"/>
              </a:ext>
            </a:extLst>
          </p:cNvPr>
          <p:cNvSpPr/>
          <p:nvPr/>
        </p:nvSpPr>
        <p:spPr>
          <a:xfrm>
            <a:off x="2546394" y="667516"/>
            <a:ext cx="655273" cy="2605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37" tIns="17419" rIns="34837" bIns="17419" rtlCol="0" anchor="ctr"/>
          <a:lstStyle/>
          <a:p>
            <a:pPr algn="ctr"/>
            <a:r>
              <a:rPr lang="en-US" altLang="zh-CN" sz="57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1</a:t>
            </a:r>
            <a:endParaRPr lang="zh-CN" altLang="en-US" sz="572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821F3470-D874-4C84-8873-867B4DF30CC0}"/>
              </a:ext>
            </a:extLst>
          </p:cNvPr>
          <p:cNvSpPr/>
          <p:nvPr/>
        </p:nvSpPr>
        <p:spPr>
          <a:xfrm>
            <a:off x="6412123" y="514103"/>
            <a:ext cx="522208" cy="2605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1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B6E585E2-F1E6-483B-8858-FD758C8399F0}"/>
              </a:ext>
            </a:extLst>
          </p:cNvPr>
          <p:cNvCxnSpPr>
            <a:cxnSpLocks/>
            <a:stCxn id="94" idx="3"/>
            <a:endCxn id="97" idx="1"/>
          </p:cNvCxnSpPr>
          <p:nvPr/>
        </p:nvCxnSpPr>
        <p:spPr>
          <a:xfrm>
            <a:off x="6934331" y="644400"/>
            <a:ext cx="2543139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54451324-2850-4D41-9718-EDB0D93040DB}"/>
              </a:ext>
            </a:extLst>
          </p:cNvPr>
          <p:cNvSpPr/>
          <p:nvPr/>
        </p:nvSpPr>
        <p:spPr>
          <a:xfrm>
            <a:off x="9477469" y="514103"/>
            <a:ext cx="522208" cy="2605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01.raw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C929F162-54B7-43BD-8FE9-60CD918CB937}"/>
              </a:ext>
            </a:extLst>
          </p:cNvPr>
          <p:cNvCxnSpPr>
            <a:cxnSpLocks/>
            <a:stCxn id="161" idx="3"/>
            <a:endCxn id="171" idx="1"/>
          </p:cNvCxnSpPr>
          <p:nvPr/>
        </p:nvCxnSpPr>
        <p:spPr>
          <a:xfrm>
            <a:off x="6942826" y="946003"/>
            <a:ext cx="2534644" cy="138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3FFDF92-AC31-4275-80AB-A3014E517FED}"/>
              </a:ext>
            </a:extLst>
          </p:cNvPr>
          <p:cNvCxnSpPr>
            <a:cxnSpLocks/>
            <a:stCxn id="162" idx="3"/>
            <a:endCxn id="172" idx="1"/>
          </p:cNvCxnSpPr>
          <p:nvPr/>
        </p:nvCxnSpPr>
        <p:spPr>
          <a:xfrm>
            <a:off x="6942826" y="1386528"/>
            <a:ext cx="2534644" cy="60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B93C1916-08C6-4EE9-86FC-53516F3A4C5B}"/>
              </a:ext>
            </a:extLst>
          </p:cNvPr>
          <p:cNvCxnSpPr>
            <a:cxnSpLocks/>
            <a:stCxn id="165" idx="3"/>
            <a:endCxn id="173" idx="1"/>
          </p:cNvCxnSpPr>
          <p:nvPr/>
        </p:nvCxnSpPr>
        <p:spPr>
          <a:xfrm flipV="1">
            <a:off x="6943467" y="1724625"/>
            <a:ext cx="2534003" cy="1012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E5F988D9-D764-4F61-9E56-8FC5B3726827}"/>
              </a:ext>
            </a:extLst>
          </p:cNvPr>
          <p:cNvCxnSpPr>
            <a:cxnSpLocks/>
            <a:stCxn id="167" idx="3"/>
            <a:endCxn id="174" idx="1"/>
          </p:cNvCxnSpPr>
          <p:nvPr/>
        </p:nvCxnSpPr>
        <p:spPr>
          <a:xfrm>
            <a:off x="6924836" y="2254661"/>
            <a:ext cx="2551253" cy="31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2907D255-DD6C-4BF6-AFF5-66E17482D350}"/>
              </a:ext>
            </a:extLst>
          </p:cNvPr>
          <p:cNvCxnSpPr>
            <a:cxnSpLocks/>
            <a:stCxn id="168" idx="3"/>
            <a:endCxn id="186" idx="1"/>
          </p:cNvCxnSpPr>
          <p:nvPr/>
        </p:nvCxnSpPr>
        <p:spPr>
          <a:xfrm flipV="1">
            <a:off x="6924836" y="2593996"/>
            <a:ext cx="2551253" cy="293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左大括号 140">
            <a:extLst>
              <a:ext uri="{FF2B5EF4-FFF2-40B4-BE49-F238E27FC236}">
                <a16:creationId xmlns:a16="http://schemas.microsoft.com/office/drawing/2014/main" id="{688AA0EC-7569-4F8A-AEA6-152DEFBC822B}"/>
              </a:ext>
            </a:extLst>
          </p:cNvPr>
          <p:cNvSpPr/>
          <p:nvPr/>
        </p:nvSpPr>
        <p:spPr>
          <a:xfrm rot="5400000">
            <a:off x="2254690" y="1961107"/>
            <a:ext cx="168879" cy="441540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687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F8DD1E81-7B1B-4D9B-8A81-E434C052B5F6}"/>
              </a:ext>
            </a:extLst>
          </p:cNvPr>
          <p:cNvSpPr txBox="1"/>
          <p:nvPr/>
        </p:nvSpPr>
        <p:spPr>
          <a:xfrm>
            <a:off x="1777715" y="3781986"/>
            <a:ext cx="1322220" cy="233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1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properties</a:t>
            </a:r>
            <a:endParaRPr lang="zh-CN" altLang="en-US" sz="91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左大括号 142">
            <a:extLst>
              <a:ext uri="{FF2B5EF4-FFF2-40B4-BE49-F238E27FC236}">
                <a16:creationId xmlns:a16="http://schemas.microsoft.com/office/drawing/2014/main" id="{8FA234E6-3406-408A-9BAB-4DE69D38C653}"/>
              </a:ext>
            </a:extLst>
          </p:cNvPr>
          <p:cNvSpPr/>
          <p:nvPr/>
        </p:nvSpPr>
        <p:spPr>
          <a:xfrm rot="5400000">
            <a:off x="7748469" y="874108"/>
            <a:ext cx="184879" cy="6588155"/>
          </a:xfrm>
          <a:prstGeom prst="leftBrace">
            <a:avLst>
              <a:gd name="adj1" fmla="val 8333"/>
              <a:gd name="adj2" fmla="val 4957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687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C8D5FC98-7E23-4D60-A48D-B15A5A036F18}"/>
              </a:ext>
            </a:extLst>
          </p:cNvPr>
          <p:cNvSpPr txBox="1"/>
          <p:nvPr/>
        </p:nvSpPr>
        <p:spPr>
          <a:xfrm>
            <a:off x="7206297" y="3781986"/>
            <a:ext cx="1380747" cy="233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1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file properties</a:t>
            </a:r>
            <a:endParaRPr lang="zh-CN" altLang="en-US" sz="91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左大括号 144">
            <a:extLst>
              <a:ext uri="{FF2B5EF4-FFF2-40B4-BE49-F238E27FC236}">
                <a16:creationId xmlns:a16="http://schemas.microsoft.com/office/drawing/2014/main" id="{DC0BE58F-10FF-49C3-9402-365152FF7D2F}"/>
              </a:ext>
            </a:extLst>
          </p:cNvPr>
          <p:cNvSpPr/>
          <p:nvPr/>
        </p:nvSpPr>
        <p:spPr>
          <a:xfrm rot="5400000">
            <a:off x="11488863" y="3730493"/>
            <a:ext cx="175887" cy="88364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687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299E1E6B-98E7-41B7-A61A-86CE8E138A93}"/>
              </a:ext>
            </a:extLst>
          </p:cNvPr>
          <p:cNvSpPr txBox="1"/>
          <p:nvPr/>
        </p:nvSpPr>
        <p:spPr>
          <a:xfrm>
            <a:off x="10993731" y="3788498"/>
            <a:ext cx="1166149" cy="233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1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variables</a:t>
            </a:r>
            <a:endParaRPr lang="zh-CN" altLang="en-US" sz="91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52425BA0-60F3-43D9-8E01-4959D0F87200}"/>
              </a:ext>
            </a:extLst>
          </p:cNvPr>
          <p:cNvSpPr/>
          <p:nvPr/>
        </p:nvSpPr>
        <p:spPr>
          <a:xfrm>
            <a:off x="6420617" y="815705"/>
            <a:ext cx="522208" cy="2605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2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0FC6D287-0228-490A-97CA-08E27F53DC75}"/>
              </a:ext>
            </a:extLst>
          </p:cNvPr>
          <p:cNvSpPr/>
          <p:nvPr/>
        </p:nvSpPr>
        <p:spPr>
          <a:xfrm>
            <a:off x="6420617" y="1256229"/>
            <a:ext cx="522208" cy="2605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3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矩形: 圆角 164">
            <a:extLst>
              <a:ext uri="{FF2B5EF4-FFF2-40B4-BE49-F238E27FC236}">
                <a16:creationId xmlns:a16="http://schemas.microsoft.com/office/drawing/2014/main" id="{2B809854-E746-4F56-99BB-F8C68A6C655B}"/>
              </a:ext>
            </a:extLst>
          </p:cNvPr>
          <p:cNvSpPr/>
          <p:nvPr/>
        </p:nvSpPr>
        <p:spPr>
          <a:xfrm>
            <a:off x="6421259" y="1604451"/>
            <a:ext cx="522208" cy="2605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4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矩形: 圆角 166">
            <a:extLst>
              <a:ext uri="{FF2B5EF4-FFF2-40B4-BE49-F238E27FC236}">
                <a16:creationId xmlns:a16="http://schemas.microsoft.com/office/drawing/2014/main" id="{27C80A8D-DDD3-4C49-A0CC-DFEAC5F5E860}"/>
              </a:ext>
            </a:extLst>
          </p:cNvPr>
          <p:cNvSpPr/>
          <p:nvPr/>
        </p:nvSpPr>
        <p:spPr>
          <a:xfrm>
            <a:off x="6402628" y="2124364"/>
            <a:ext cx="522208" cy="2605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5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C4492F4A-A16F-48AC-B073-F84F68F9A9FF}"/>
              </a:ext>
            </a:extLst>
          </p:cNvPr>
          <p:cNvSpPr/>
          <p:nvPr/>
        </p:nvSpPr>
        <p:spPr>
          <a:xfrm>
            <a:off x="6402628" y="2466629"/>
            <a:ext cx="522208" cy="2605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6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C92094E4-BD96-4FD1-B66C-9261C37ED30E}"/>
              </a:ext>
            </a:extLst>
          </p:cNvPr>
          <p:cNvSpPr/>
          <p:nvPr/>
        </p:nvSpPr>
        <p:spPr>
          <a:xfrm>
            <a:off x="9477469" y="817088"/>
            <a:ext cx="522208" cy="2605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02.raw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630FA00C-AD5C-4C37-8CC0-D3924DDE0588}"/>
              </a:ext>
            </a:extLst>
          </p:cNvPr>
          <p:cNvSpPr/>
          <p:nvPr/>
        </p:nvSpPr>
        <p:spPr>
          <a:xfrm>
            <a:off x="9477469" y="1256831"/>
            <a:ext cx="522208" cy="2605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03.raw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矩形: 圆角 172">
            <a:extLst>
              <a:ext uri="{FF2B5EF4-FFF2-40B4-BE49-F238E27FC236}">
                <a16:creationId xmlns:a16="http://schemas.microsoft.com/office/drawing/2014/main" id="{4FAEBACA-A3F9-4AE6-8454-DDEF0F9A4AB8}"/>
              </a:ext>
            </a:extLst>
          </p:cNvPr>
          <p:cNvSpPr/>
          <p:nvPr/>
        </p:nvSpPr>
        <p:spPr>
          <a:xfrm>
            <a:off x="9477469" y="1594327"/>
            <a:ext cx="522208" cy="2605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04.raw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矩形: 圆角 173">
            <a:extLst>
              <a:ext uri="{FF2B5EF4-FFF2-40B4-BE49-F238E27FC236}">
                <a16:creationId xmlns:a16="http://schemas.microsoft.com/office/drawing/2014/main" id="{19F00732-5640-49A5-8DCF-E5A1A3E902CA}"/>
              </a:ext>
            </a:extLst>
          </p:cNvPr>
          <p:cNvSpPr/>
          <p:nvPr/>
        </p:nvSpPr>
        <p:spPr>
          <a:xfrm>
            <a:off x="9476089" y="2124679"/>
            <a:ext cx="522208" cy="2605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05.raw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矩形: 圆角 185">
            <a:extLst>
              <a:ext uri="{FF2B5EF4-FFF2-40B4-BE49-F238E27FC236}">
                <a16:creationId xmlns:a16="http://schemas.microsoft.com/office/drawing/2014/main" id="{D3EA2599-10C4-4458-B423-ADD7FFD91CFA}"/>
              </a:ext>
            </a:extLst>
          </p:cNvPr>
          <p:cNvSpPr/>
          <p:nvPr/>
        </p:nvSpPr>
        <p:spPr>
          <a:xfrm>
            <a:off x="9476089" y="2463699"/>
            <a:ext cx="522208" cy="2605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06.raw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61C7F378-A285-44F5-A0E2-D523FB153129}"/>
              </a:ext>
            </a:extLst>
          </p:cNvPr>
          <p:cNvSpPr/>
          <p:nvPr/>
        </p:nvSpPr>
        <p:spPr>
          <a:xfrm>
            <a:off x="2546394" y="1421621"/>
            <a:ext cx="655273" cy="2605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37" tIns="17419" rIns="34837" bIns="17419" rtlCol="0" anchor="ctr"/>
          <a:lstStyle/>
          <a:p>
            <a:pPr algn="ctr"/>
            <a:r>
              <a:rPr lang="en-US" altLang="zh-CN" sz="57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2</a:t>
            </a:r>
            <a:endParaRPr lang="zh-CN" altLang="en-US" sz="572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7D5D35A4-A0F3-41BD-96E5-A34D8834F095}"/>
              </a:ext>
            </a:extLst>
          </p:cNvPr>
          <p:cNvSpPr/>
          <p:nvPr/>
        </p:nvSpPr>
        <p:spPr>
          <a:xfrm>
            <a:off x="2546394" y="2320959"/>
            <a:ext cx="655273" cy="2605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37" tIns="17419" rIns="34837" bIns="17419" rtlCol="0" anchor="ctr"/>
          <a:lstStyle/>
          <a:p>
            <a:pPr algn="ctr"/>
            <a:r>
              <a:rPr lang="en-US" altLang="zh-CN" sz="57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3</a:t>
            </a:r>
            <a:endParaRPr lang="zh-CN" altLang="en-US" sz="572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C0C2A9C-6D27-46D7-BAB0-BFE46628B9F1}"/>
              </a:ext>
            </a:extLst>
          </p:cNvPr>
          <p:cNvGraphicFramePr>
            <a:graphicFrameLocks noGrp="1"/>
          </p:cNvGraphicFramePr>
          <p:nvPr/>
        </p:nvGraphicFramePr>
        <p:xfrm>
          <a:off x="3775227" y="229726"/>
          <a:ext cx="982708" cy="510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708">
                  <a:extLst>
                    <a:ext uri="{9D8B030D-6E8A-4147-A177-3AD203B41FA5}">
                      <a16:colId xmlns:a16="http://schemas.microsoft.com/office/drawing/2014/main" val="4141252487"/>
                    </a:ext>
                  </a:extLst>
                </a:gridCol>
              </a:tblGrid>
              <a:tr h="2079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factor value[phenotype]</a:t>
                      </a:r>
                    </a:p>
                  </a:txBody>
                  <a:tcPr marL="2903" marR="2903" marT="2903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591288"/>
                  </a:ext>
                </a:extLst>
              </a:tr>
              <a:tr h="15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necrotic tissue</a:t>
                      </a:r>
                    </a:p>
                  </a:txBody>
                  <a:tcPr marL="2903" marR="2903" marT="290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616003"/>
                  </a:ext>
                </a:extLst>
              </a:tr>
              <a:tr h="15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marL="2903" marR="2903" marT="290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111815"/>
                  </a:ext>
                </a:extLst>
              </a:tr>
            </a:tbl>
          </a:graphicData>
        </a:graphic>
      </p:graphicFrame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1B9E66D-6E31-4CF1-8CC7-373632880BDC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 flipV="1">
            <a:off x="6920961" y="3039199"/>
            <a:ext cx="2555128" cy="288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410827F-94EB-42C8-8C16-F076A05412AD}"/>
              </a:ext>
            </a:extLst>
          </p:cNvPr>
          <p:cNvCxnSpPr>
            <a:cxnSpLocks/>
            <a:stCxn id="62" idx="3"/>
            <a:endCxn id="64" idx="1"/>
          </p:cNvCxnSpPr>
          <p:nvPr/>
        </p:nvCxnSpPr>
        <p:spPr>
          <a:xfrm flipV="1">
            <a:off x="6920961" y="3380307"/>
            <a:ext cx="2555128" cy="40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898361DD-3BAB-44A3-8C1E-8F1892B99F04}"/>
              </a:ext>
            </a:extLst>
          </p:cNvPr>
          <p:cNvSpPr/>
          <p:nvPr/>
        </p:nvSpPr>
        <p:spPr>
          <a:xfrm>
            <a:off x="6398753" y="2911789"/>
            <a:ext cx="522208" cy="2605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7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20ABB143-DE3E-4E3D-BA04-0C5735C380B3}"/>
              </a:ext>
            </a:extLst>
          </p:cNvPr>
          <p:cNvSpPr/>
          <p:nvPr/>
        </p:nvSpPr>
        <p:spPr>
          <a:xfrm>
            <a:off x="6398753" y="3254057"/>
            <a:ext cx="522208" cy="2605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8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5B972B4-2EC1-4150-999B-8FE5D1B4FE45}"/>
              </a:ext>
            </a:extLst>
          </p:cNvPr>
          <p:cNvSpPr/>
          <p:nvPr/>
        </p:nvSpPr>
        <p:spPr>
          <a:xfrm>
            <a:off x="9476089" y="2908901"/>
            <a:ext cx="522208" cy="2605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07.raw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EA3FD1B-CF1F-4829-9ADD-34D7B9712F8E}"/>
              </a:ext>
            </a:extLst>
          </p:cNvPr>
          <p:cNvSpPr/>
          <p:nvPr/>
        </p:nvSpPr>
        <p:spPr>
          <a:xfrm>
            <a:off x="9476089" y="3250009"/>
            <a:ext cx="522208" cy="2605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08.raw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086086-3697-4CB8-A22E-5544F51CA37C}"/>
              </a:ext>
            </a:extLst>
          </p:cNvPr>
          <p:cNvSpPr/>
          <p:nvPr/>
        </p:nvSpPr>
        <p:spPr>
          <a:xfrm>
            <a:off x="2546394" y="3085177"/>
            <a:ext cx="655273" cy="2605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37" tIns="17419" rIns="34837" bIns="17419" rtlCol="0" anchor="ctr"/>
          <a:lstStyle/>
          <a:p>
            <a:pPr algn="ctr"/>
            <a:r>
              <a:rPr lang="en-US" altLang="zh-CN" sz="57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4</a:t>
            </a:r>
            <a:endParaRPr lang="zh-CN" altLang="en-US" sz="572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93BA0C-D272-9842-8D10-9E6864B9C97C}"/>
              </a:ext>
            </a:extLst>
          </p:cNvPr>
          <p:cNvCxnSpPr>
            <a:stCxn id="5" idx="3"/>
            <a:endCxn id="94" idx="1"/>
          </p:cNvCxnSpPr>
          <p:nvPr/>
        </p:nvCxnSpPr>
        <p:spPr>
          <a:xfrm flipV="1">
            <a:off x="3201667" y="644400"/>
            <a:ext cx="3210456" cy="153413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1">
            <a:extLst>
              <a:ext uri="{FF2B5EF4-FFF2-40B4-BE49-F238E27FC236}">
                <a16:creationId xmlns:a16="http://schemas.microsoft.com/office/drawing/2014/main" id="{53A52A16-D311-5A4F-B7E8-98C2F64CC776}"/>
              </a:ext>
            </a:extLst>
          </p:cNvPr>
          <p:cNvCxnSpPr>
            <a:cxnSpLocks/>
            <a:stCxn id="5" idx="3"/>
            <a:endCxn id="161" idx="1"/>
          </p:cNvCxnSpPr>
          <p:nvPr/>
        </p:nvCxnSpPr>
        <p:spPr>
          <a:xfrm>
            <a:off x="3201667" y="797814"/>
            <a:ext cx="3218951" cy="148189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11">
            <a:extLst>
              <a:ext uri="{FF2B5EF4-FFF2-40B4-BE49-F238E27FC236}">
                <a16:creationId xmlns:a16="http://schemas.microsoft.com/office/drawing/2014/main" id="{CD80BAAB-EEC0-D441-B7BC-285CC28E928B}"/>
              </a:ext>
            </a:extLst>
          </p:cNvPr>
          <p:cNvCxnSpPr>
            <a:cxnSpLocks/>
            <a:stCxn id="200" idx="3"/>
            <a:endCxn id="162" idx="1"/>
          </p:cNvCxnSpPr>
          <p:nvPr/>
        </p:nvCxnSpPr>
        <p:spPr>
          <a:xfrm flipV="1">
            <a:off x="3201667" y="1386527"/>
            <a:ext cx="3218951" cy="165392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11">
            <a:extLst>
              <a:ext uri="{FF2B5EF4-FFF2-40B4-BE49-F238E27FC236}">
                <a16:creationId xmlns:a16="http://schemas.microsoft.com/office/drawing/2014/main" id="{593CD793-3945-F14F-8327-2460E224AB5A}"/>
              </a:ext>
            </a:extLst>
          </p:cNvPr>
          <p:cNvCxnSpPr>
            <a:cxnSpLocks/>
            <a:stCxn id="200" idx="3"/>
            <a:endCxn id="165" idx="1"/>
          </p:cNvCxnSpPr>
          <p:nvPr/>
        </p:nvCxnSpPr>
        <p:spPr>
          <a:xfrm>
            <a:off x="3201667" y="1551919"/>
            <a:ext cx="3219592" cy="182829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8DE2D8B-3E72-4247-A008-4CE1833735F9}"/>
              </a:ext>
            </a:extLst>
          </p:cNvPr>
          <p:cNvSpPr/>
          <p:nvPr/>
        </p:nvSpPr>
        <p:spPr>
          <a:xfrm>
            <a:off x="2082652" y="472071"/>
            <a:ext cx="1620512" cy="1460952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7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0B3856-8E05-CA4A-BA17-13AD67ED660C}"/>
              </a:ext>
            </a:extLst>
          </p:cNvPr>
          <p:cNvSpPr txBox="1"/>
          <p:nvPr/>
        </p:nvSpPr>
        <p:spPr>
          <a:xfrm>
            <a:off x="2725370" y="1724159"/>
            <a:ext cx="1214895" cy="198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87" dirty="0"/>
              <a:t>necrotic tissue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EC1CBE-C1CC-DF45-9540-6B04DD482507}"/>
              </a:ext>
            </a:extLst>
          </p:cNvPr>
          <p:cNvSpPr/>
          <p:nvPr/>
        </p:nvSpPr>
        <p:spPr>
          <a:xfrm>
            <a:off x="3600353" y="1536055"/>
            <a:ext cx="1474404" cy="303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687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necrotic tissue</a:t>
            </a:r>
          </a:p>
          <a:p>
            <a:pPr algn="ctr" fontAlgn="b"/>
            <a:r>
              <a:rPr lang="en-US" sz="687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biological replicate 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37F71FF-9D7C-D046-81B3-22C5461614A2}"/>
              </a:ext>
            </a:extLst>
          </p:cNvPr>
          <p:cNvSpPr/>
          <p:nvPr/>
        </p:nvSpPr>
        <p:spPr>
          <a:xfrm>
            <a:off x="3600354" y="788097"/>
            <a:ext cx="1474404" cy="303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687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necrotic tissue</a:t>
            </a:r>
          </a:p>
          <a:p>
            <a:pPr algn="ctr" fontAlgn="b"/>
            <a:r>
              <a:rPr lang="en-US" sz="687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biological replicate 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9325185-BA39-B044-90B3-99FBBEDD01AD}"/>
              </a:ext>
            </a:extLst>
          </p:cNvPr>
          <p:cNvSpPr/>
          <p:nvPr/>
        </p:nvSpPr>
        <p:spPr>
          <a:xfrm>
            <a:off x="2060285" y="2201384"/>
            <a:ext cx="1620512" cy="1433681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7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388F4E-149B-0D4C-A4BE-321411A39598}"/>
              </a:ext>
            </a:extLst>
          </p:cNvPr>
          <p:cNvSpPr txBox="1"/>
          <p:nvPr/>
        </p:nvSpPr>
        <p:spPr>
          <a:xfrm>
            <a:off x="2698096" y="3411167"/>
            <a:ext cx="1154021" cy="198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87" dirty="0"/>
              <a:t>normal tissue</a:t>
            </a:r>
          </a:p>
        </p:txBody>
      </p:sp>
      <p:cxnSp>
        <p:nvCxnSpPr>
          <p:cNvPr id="95" name="Straight Arrow Connector 11">
            <a:extLst>
              <a:ext uri="{FF2B5EF4-FFF2-40B4-BE49-F238E27FC236}">
                <a16:creationId xmlns:a16="http://schemas.microsoft.com/office/drawing/2014/main" id="{CA742B8F-737F-DC47-A626-89EB2E72E654}"/>
              </a:ext>
            </a:extLst>
          </p:cNvPr>
          <p:cNvCxnSpPr>
            <a:cxnSpLocks/>
            <a:stCxn id="201" idx="3"/>
            <a:endCxn id="167" idx="1"/>
          </p:cNvCxnSpPr>
          <p:nvPr/>
        </p:nvCxnSpPr>
        <p:spPr>
          <a:xfrm flipV="1">
            <a:off x="3201668" y="2254661"/>
            <a:ext cx="3200961" cy="196595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11">
            <a:extLst>
              <a:ext uri="{FF2B5EF4-FFF2-40B4-BE49-F238E27FC236}">
                <a16:creationId xmlns:a16="http://schemas.microsoft.com/office/drawing/2014/main" id="{22B614B8-6FC2-834F-ADF8-E917862EB516}"/>
              </a:ext>
            </a:extLst>
          </p:cNvPr>
          <p:cNvCxnSpPr>
            <a:cxnSpLocks/>
            <a:stCxn id="201" idx="3"/>
            <a:endCxn id="168" idx="1"/>
          </p:cNvCxnSpPr>
          <p:nvPr/>
        </p:nvCxnSpPr>
        <p:spPr>
          <a:xfrm>
            <a:off x="3201668" y="2451257"/>
            <a:ext cx="3200961" cy="145671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FF2BCF3-0503-AD4B-B5DD-5218DF495149}"/>
              </a:ext>
            </a:extLst>
          </p:cNvPr>
          <p:cNvSpPr/>
          <p:nvPr/>
        </p:nvSpPr>
        <p:spPr>
          <a:xfrm>
            <a:off x="3566686" y="2452385"/>
            <a:ext cx="1474404" cy="303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687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normal tissue</a:t>
            </a:r>
          </a:p>
          <a:p>
            <a:pPr algn="ctr" fontAlgn="b"/>
            <a:r>
              <a:rPr lang="en-US" sz="687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biological replicate 1</a:t>
            </a:r>
          </a:p>
        </p:txBody>
      </p:sp>
      <p:cxnSp>
        <p:nvCxnSpPr>
          <p:cNvPr id="102" name="Straight Arrow Connector 11">
            <a:extLst>
              <a:ext uri="{FF2B5EF4-FFF2-40B4-BE49-F238E27FC236}">
                <a16:creationId xmlns:a16="http://schemas.microsoft.com/office/drawing/2014/main" id="{509945C0-0D44-3F44-B8CF-692D975CA2CE}"/>
              </a:ext>
            </a:extLst>
          </p:cNvPr>
          <p:cNvCxnSpPr>
            <a:cxnSpLocks/>
            <a:stCxn id="65" idx="3"/>
            <a:endCxn id="61" idx="1"/>
          </p:cNvCxnSpPr>
          <p:nvPr/>
        </p:nvCxnSpPr>
        <p:spPr>
          <a:xfrm flipV="1">
            <a:off x="3201667" y="3042087"/>
            <a:ext cx="3197087" cy="173388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1">
            <a:extLst>
              <a:ext uri="{FF2B5EF4-FFF2-40B4-BE49-F238E27FC236}">
                <a16:creationId xmlns:a16="http://schemas.microsoft.com/office/drawing/2014/main" id="{6115C2F0-9E92-954E-A172-F3F02D67F1CD}"/>
              </a:ext>
            </a:extLst>
          </p:cNvPr>
          <p:cNvCxnSpPr>
            <a:cxnSpLocks/>
            <a:stCxn id="65" idx="3"/>
            <a:endCxn id="62" idx="1"/>
          </p:cNvCxnSpPr>
          <p:nvPr/>
        </p:nvCxnSpPr>
        <p:spPr>
          <a:xfrm>
            <a:off x="3201667" y="3215475"/>
            <a:ext cx="3197087" cy="168880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D9E46B1-E18B-7241-ACAB-52D39689BD57}"/>
              </a:ext>
            </a:extLst>
          </p:cNvPr>
          <p:cNvSpPr/>
          <p:nvPr/>
        </p:nvSpPr>
        <p:spPr>
          <a:xfrm>
            <a:off x="3565390" y="3205375"/>
            <a:ext cx="1474404" cy="303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687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normal tissue</a:t>
            </a:r>
          </a:p>
          <a:p>
            <a:pPr algn="ctr" fontAlgn="b"/>
            <a:r>
              <a:rPr lang="en-US" sz="687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biological replicate 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37E0829-7F2A-5249-B3DD-6081BB4D0CAC}"/>
              </a:ext>
            </a:extLst>
          </p:cNvPr>
          <p:cNvSpPr/>
          <p:nvPr/>
        </p:nvSpPr>
        <p:spPr>
          <a:xfrm>
            <a:off x="6223336" y="426859"/>
            <a:ext cx="806024" cy="701964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7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6999716-E0B4-EC43-BE73-4719775D8FE2}"/>
              </a:ext>
            </a:extLst>
          </p:cNvPr>
          <p:cNvSpPr/>
          <p:nvPr/>
        </p:nvSpPr>
        <p:spPr>
          <a:xfrm>
            <a:off x="6225928" y="1218993"/>
            <a:ext cx="806024" cy="671435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7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6FC74C2-6FD3-934B-8947-141BB9A3D040}"/>
              </a:ext>
            </a:extLst>
          </p:cNvPr>
          <p:cNvSpPr/>
          <p:nvPr/>
        </p:nvSpPr>
        <p:spPr>
          <a:xfrm>
            <a:off x="6240296" y="2080227"/>
            <a:ext cx="806024" cy="706191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7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A3F2655-3B40-AF46-9E66-815839CC9E1B}"/>
              </a:ext>
            </a:extLst>
          </p:cNvPr>
          <p:cNvSpPr/>
          <p:nvPr/>
        </p:nvSpPr>
        <p:spPr>
          <a:xfrm>
            <a:off x="6248480" y="2866034"/>
            <a:ext cx="806024" cy="706191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7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09F048-ADB7-9F44-9C58-47ACAAADC733}"/>
              </a:ext>
            </a:extLst>
          </p:cNvPr>
          <p:cNvSpPr txBox="1"/>
          <p:nvPr/>
        </p:nvSpPr>
        <p:spPr>
          <a:xfrm>
            <a:off x="7650824" y="624003"/>
            <a:ext cx="1538483" cy="303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87" dirty="0"/>
              <a:t>Sample 1</a:t>
            </a:r>
          </a:p>
          <a:p>
            <a:pPr algn="ctr"/>
            <a:r>
              <a:rPr lang="en-US" sz="687" dirty="0"/>
              <a:t>Technical replicates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16BF370-E8E3-A74C-9E46-FCB84EF70D97}"/>
              </a:ext>
            </a:extLst>
          </p:cNvPr>
          <p:cNvSpPr txBox="1"/>
          <p:nvPr/>
        </p:nvSpPr>
        <p:spPr>
          <a:xfrm>
            <a:off x="7639640" y="1390581"/>
            <a:ext cx="1538483" cy="303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87" dirty="0"/>
              <a:t>Sample 2</a:t>
            </a:r>
          </a:p>
          <a:p>
            <a:pPr algn="ctr"/>
            <a:r>
              <a:rPr lang="en-US" sz="687" dirty="0"/>
              <a:t>Technical replicates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40A3A8B-AB2D-2B4C-9122-89E77082E972}"/>
              </a:ext>
            </a:extLst>
          </p:cNvPr>
          <p:cNvSpPr txBox="1"/>
          <p:nvPr/>
        </p:nvSpPr>
        <p:spPr>
          <a:xfrm>
            <a:off x="7645232" y="2260798"/>
            <a:ext cx="1538483" cy="303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87" dirty="0"/>
              <a:t>Sample 3</a:t>
            </a:r>
          </a:p>
          <a:p>
            <a:pPr algn="ctr"/>
            <a:r>
              <a:rPr lang="en-US" sz="687" dirty="0"/>
              <a:t>Technical replicates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375B635-2109-1149-9466-15BC85FA81B3}"/>
              </a:ext>
            </a:extLst>
          </p:cNvPr>
          <p:cNvSpPr txBox="1"/>
          <p:nvPr/>
        </p:nvSpPr>
        <p:spPr>
          <a:xfrm>
            <a:off x="7634048" y="3063929"/>
            <a:ext cx="1538483" cy="303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87" dirty="0"/>
              <a:t>Sample 4</a:t>
            </a:r>
          </a:p>
          <a:p>
            <a:pPr algn="ctr"/>
            <a:r>
              <a:rPr lang="en-US" sz="687" dirty="0"/>
              <a:t>Technical replicates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FB0E69-EF3A-6744-B5D2-6E87E2F26C4C}"/>
              </a:ext>
            </a:extLst>
          </p:cNvPr>
          <p:cNvSpPr/>
          <p:nvPr/>
        </p:nvSpPr>
        <p:spPr>
          <a:xfrm>
            <a:off x="2302158" y="148698"/>
            <a:ext cx="1298196" cy="303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687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source name</a:t>
            </a:r>
          </a:p>
          <a:p>
            <a:pPr algn="ctr" fontAlgn="b"/>
            <a:r>
              <a:rPr lang="en-US" sz="687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Sample accession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749A3D5-ED55-694B-A350-AA9FE57E4431}"/>
              </a:ext>
            </a:extLst>
          </p:cNvPr>
          <p:cNvSpPr/>
          <p:nvPr/>
        </p:nvSpPr>
        <p:spPr>
          <a:xfrm>
            <a:off x="5965376" y="115710"/>
            <a:ext cx="1355865" cy="303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687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assay name</a:t>
            </a:r>
          </a:p>
          <a:p>
            <a:pPr algn="ctr" fontAlgn="b"/>
            <a:r>
              <a:rPr lang="en-US" sz="687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Data file accession</a:t>
            </a:r>
          </a:p>
        </p:txBody>
      </p:sp>
      <p:sp>
        <p:nvSpPr>
          <p:cNvPr id="134" name="文本框 143">
            <a:extLst>
              <a:ext uri="{FF2B5EF4-FFF2-40B4-BE49-F238E27FC236}">
                <a16:creationId xmlns:a16="http://schemas.microsoft.com/office/drawing/2014/main" id="{41FEC91C-9DFE-D84C-95BE-6C4FF46B79B7}"/>
              </a:ext>
            </a:extLst>
          </p:cNvPr>
          <p:cNvSpPr txBox="1"/>
          <p:nvPr/>
        </p:nvSpPr>
        <p:spPr>
          <a:xfrm>
            <a:off x="7896671" y="151462"/>
            <a:ext cx="2296163" cy="233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1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free experiment with no fractions</a:t>
            </a:r>
            <a:endParaRPr lang="zh-CN" altLang="en-US" sz="91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04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7C91-CA86-714C-8966-FE13008B9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03" y="200119"/>
            <a:ext cx="11269663" cy="691319"/>
          </a:xfrm>
        </p:spPr>
        <p:txBody>
          <a:bodyPr/>
          <a:lstStyle/>
          <a:p>
            <a:pPr algn="ctr"/>
            <a:r>
              <a:rPr lang="en-US" sz="3200" dirty="0"/>
              <a:t>quantms: cloud-based to reanalyze proteomics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EB9BD-4B9D-5A44-AF30-58D061A93F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708151" y="6173318"/>
            <a:ext cx="5219260" cy="647733"/>
          </a:xfrm>
        </p:spPr>
        <p:txBody>
          <a:bodyPr/>
          <a:lstStyle/>
          <a:p>
            <a:r>
              <a:rPr lang="en-US" sz="1968" dirty="0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nf-core bytesize </a:t>
            </a:r>
          </a:p>
          <a:p>
            <a:r>
              <a:rPr lang="en-US" sz="1968" dirty="0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EMBL-EBI, December 2021</a:t>
            </a:r>
          </a:p>
          <a:p>
            <a:pPr>
              <a:defRPr/>
            </a:pPr>
            <a:endParaRPr lang="de-DE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D9C22E2-DE48-314A-8A6C-2D1391AB8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4185"/>
            <a:ext cx="12192000" cy="510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724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8A1D-3A99-1D66-EA16-8A0FF649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74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Different Quantification Strategies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50BBD7-9E97-D3A8-F98D-32B710A587AE}"/>
              </a:ext>
            </a:extLst>
          </p:cNvPr>
          <p:cNvSpPr txBox="1"/>
          <p:nvPr/>
        </p:nvSpPr>
        <p:spPr>
          <a:xfrm>
            <a:off x="1235319" y="2110154"/>
            <a:ext cx="1098922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Depends on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 acquisition strategy on the mass spectrometer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       a. data-independent acquisition(DIA) strategies: SWATH, highly-reproducible</a:t>
            </a:r>
          </a:p>
          <a:p>
            <a:r>
              <a:rPr lang="en-US" dirty="0"/>
              <a:t>       b. data-dependent acquisition(DDA): well-proven, sensitive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How/if the peptides were labeled with special reagents or isotopes</a:t>
            </a:r>
          </a:p>
          <a:p>
            <a:pPr marL="342900" indent="-342900">
              <a:buFont typeface="+mj-lt"/>
              <a:buAutoNum type="arabicPeriod" startAt="2"/>
            </a:pPr>
            <a:endParaRPr lang="en-US" dirty="0"/>
          </a:p>
          <a:p>
            <a:r>
              <a:rPr lang="en-US" dirty="0"/>
              <a:t>      a. the isobaric chemical labels: </a:t>
            </a:r>
            <a:r>
              <a:rPr lang="en-US" dirty="0" err="1"/>
              <a:t>iTraq</a:t>
            </a:r>
            <a:r>
              <a:rPr lang="en-US" dirty="0"/>
              <a:t> and TMT, the most commonly used</a:t>
            </a:r>
          </a:p>
          <a:p>
            <a:r>
              <a:rPr lang="en-US" dirty="0"/>
              <a:t>      b. the metabolic labelling strategies: usually based on isotopically labelled amino acids like SILAC (not supported</a:t>
            </a:r>
          </a:p>
          <a:p>
            <a:r>
              <a:rPr lang="en-US" dirty="0"/>
              <a:t>           by </a:t>
            </a:r>
            <a:r>
              <a:rPr lang="en-US" dirty="0" err="1"/>
              <a:t>nf</a:t>
            </a:r>
            <a:r>
              <a:rPr lang="en-US" dirty="0"/>
              <a:t>-core/</a:t>
            </a:r>
            <a:r>
              <a:rPr lang="en-US" dirty="0" err="1"/>
              <a:t>quantms</a:t>
            </a:r>
            <a:r>
              <a:rPr lang="en-US" dirty="0"/>
              <a:t> pipeline</a:t>
            </a:r>
          </a:p>
          <a:p>
            <a:r>
              <a:rPr lang="en-US" dirty="0"/>
              <a:t>      c. labelling-free</a:t>
            </a:r>
          </a:p>
        </p:txBody>
      </p:sp>
    </p:spTree>
    <p:extLst>
      <p:ext uri="{BB962C8B-B14F-4D97-AF65-F5344CB8AC3E}">
        <p14:creationId xmlns:p14="http://schemas.microsoft.com/office/powerpoint/2010/main" val="1846822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F1DC35-1FF4-2A49-9F98-D74C85BC8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169" y="-98502"/>
            <a:ext cx="6605216" cy="1733972"/>
          </a:xfrm>
        </p:spPr>
        <p:txBody>
          <a:bodyPr anchor="ctr"/>
          <a:lstStyle/>
          <a:p>
            <a:pPr algn="ctr"/>
            <a:r>
              <a:rPr lang="en-US" sz="2400" dirty="0"/>
              <a:t>A common peptide/protein identification</a:t>
            </a:r>
            <a:br>
              <a:rPr lang="en-US" sz="2400" dirty="0"/>
            </a:br>
            <a:r>
              <a:rPr lang="en-US" sz="2400" dirty="0"/>
              <a:t>TMT/LFQ 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46C0E4C-911D-C749-920B-C993178CF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97" y="205931"/>
            <a:ext cx="2283729" cy="6528000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2FE6BA0-8745-8246-9E39-ED705D54FE18}"/>
              </a:ext>
            </a:extLst>
          </p:cNvPr>
          <p:cNvSpPr txBox="1">
            <a:spLocks/>
          </p:cNvSpPr>
          <p:nvPr/>
        </p:nvSpPr>
        <p:spPr>
          <a:xfrm>
            <a:off x="3012419" y="1717330"/>
            <a:ext cx="8798304" cy="3505201"/>
          </a:xfrm>
          <a:prstGeom prst="rect">
            <a:avLst/>
          </a:prstGeom>
        </p:spPr>
        <p:txBody>
          <a:bodyPr/>
          <a:lstStyle>
            <a:lvl1pPr marL="503477" indent="-503477" algn="l" defTabSz="1354646" rtl="0" eaLnBrk="0" fontAlgn="base" hangingPunct="0">
              <a:spcBef>
                <a:spcPct val="20000"/>
              </a:spcBef>
              <a:spcAft>
                <a:spcPts val="818"/>
              </a:spcAft>
              <a:buClr>
                <a:schemeClr val="accent1"/>
              </a:buClr>
              <a:buSzPct val="100000"/>
              <a:buBlip>
                <a:blip r:embed="rId3"/>
              </a:buBlip>
              <a:defRPr sz="3271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1pPr>
            <a:lvl2pPr marL="898582" indent="-392847" algn="l" defTabSz="1354646" rtl="0" eaLnBrk="0" fontAlgn="base" hangingPunct="0">
              <a:spcBef>
                <a:spcPct val="20000"/>
              </a:spcBef>
              <a:spcAft>
                <a:spcPts val="818"/>
              </a:spcAft>
              <a:buClr>
                <a:srgbClr val="FF8C9A"/>
              </a:buClr>
              <a:buSzPct val="100000"/>
              <a:buFont typeface="Arial" charset="0"/>
              <a:buChar char="•"/>
              <a:defRPr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2pPr>
            <a:lvl3pPr marL="1273367" indent="-334146" algn="l" defTabSz="1354646" rtl="0" eaLnBrk="0" fontAlgn="base" hangingPunct="0">
              <a:spcBef>
                <a:spcPct val="20000"/>
              </a:spcBef>
              <a:spcAft>
                <a:spcPts val="818"/>
              </a:spcAft>
              <a:buClr>
                <a:srgbClr val="FF8C9A"/>
              </a:buClr>
              <a:buFont typeface="Times" charset="0"/>
              <a:buChar char="•"/>
              <a:defRPr sz="2418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3pPr>
            <a:lvl4pPr marL="1632349" indent="-334146" algn="l" defTabSz="1354646" rtl="0" eaLnBrk="0" fontAlgn="base" hangingPunct="0">
              <a:spcBef>
                <a:spcPct val="20000"/>
              </a:spcBef>
              <a:spcAft>
                <a:spcPts val="818"/>
              </a:spcAft>
              <a:buClr>
                <a:schemeClr val="accent1"/>
              </a:buClr>
              <a:buFont typeface="Times" charset="0"/>
              <a:buChar char="•"/>
              <a:defRPr sz="2133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4pPr>
            <a:lvl5pPr marL="1991329" indent="-334146" algn="l" defTabSz="1354646" rtl="0" eaLnBrk="0" fontAlgn="base" hangingPunct="0">
              <a:spcBef>
                <a:spcPct val="20000"/>
              </a:spcBef>
              <a:spcAft>
                <a:spcPts val="818"/>
              </a:spcAft>
              <a:buClr>
                <a:schemeClr val="accent1"/>
              </a:buClr>
              <a:buFont typeface="Times" charset="0"/>
              <a:buChar char="•"/>
              <a:defRPr sz="1991">
                <a:solidFill>
                  <a:schemeClr val="tx1"/>
                </a:solidFill>
                <a:latin typeface="HelveticaNeueLT Pro 45 Lt"/>
                <a:ea typeface="ＭＳ Ｐゴシック" charset="0"/>
                <a:cs typeface="HelveticaNeueLT Pro 45 Lt"/>
              </a:defRPr>
            </a:lvl5pPr>
            <a:lvl6pPr marL="3372528" indent="-339865" algn="l" defTabSz="1359472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987">
                <a:solidFill>
                  <a:schemeClr val="tx1"/>
                </a:solidFill>
                <a:latin typeface="+mn-lt"/>
              </a:defRPr>
            </a:lvl6pPr>
            <a:lvl7pPr marL="3686264" indent="-339865" algn="l" defTabSz="1359472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987">
                <a:solidFill>
                  <a:schemeClr val="tx1"/>
                </a:solidFill>
                <a:latin typeface="+mn-lt"/>
              </a:defRPr>
            </a:lvl7pPr>
            <a:lvl8pPr marL="3999969" indent="-339865" algn="l" defTabSz="1359472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987">
                <a:solidFill>
                  <a:schemeClr val="tx1"/>
                </a:solidFill>
                <a:latin typeface="+mn-lt"/>
              </a:defRPr>
            </a:lvl8pPr>
            <a:lvl9pPr marL="4313699" indent="-339865" algn="l" defTabSz="1359472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48" charset="0"/>
              <a:buChar char="•"/>
              <a:defRPr sz="2987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/>
              <a:t>Use multiple peptide identification tools Comet and MSGF+.</a:t>
            </a:r>
          </a:p>
          <a:p>
            <a:r>
              <a:rPr lang="en-US" sz="2400" dirty="0"/>
              <a:t>Use Percolator (SVM-based) to boost peptide identifications. </a:t>
            </a:r>
          </a:p>
          <a:p>
            <a:r>
              <a:rPr lang="en-US" sz="2400" dirty="0"/>
              <a:t>Apply multiple FDR-methods at peptide/protein identification level.   </a:t>
            </a:r>
          </a:p>
          <a:p>
            <a:r>
              <a:rPr lang="en-US" sz="2400" dirty="0"/>
              <a:t>Phospho localization analysis using Luciphor. </a:t>
            </a:r>
          </a:p>
        </p:txBody>
      </p:sp>
    </p:spTree>
    <p:extLst>
      <p:ext uri="{BB962C8B-B14F-4D97-AF65-F5344CB8AC3E}">
        <p14:creationId xmlns:p14="http://schemas.microsoft.com/office/powerpoint/2010/main" val="24109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22E0B-9310-2FBA-A866-329CCCCAB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Peptide Protein Identification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C9A04-D2DA-BC1E-527B-C9E66EBA6C93}"/>
              </a:ext>
            </a:extLst>
          </p:cNvPr>
          <p:cNvSpPr txBox="1"/>
          <p:nvPr/>
        </p:nvSpPr>
        <p:spPr>
          <a:xfrm>
            <a:off x="1245576" y="1532600"/>
            <a:ext cx="1042181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Tools used</a:t>
            </a:r>
            <a:r>
              <a:rPr lang="en-US" sz="1600" dirty="0"/>
              <a:t>:</a:t>
            </a:r>
          </a:p>
          <a:p>
            <a:pPr marL="342900" indent="-342900">
              <a:buAutoNum type="arabicPeriod"/>
            </a:pPr>
            <a:r>
              <a:rPr lang="en-US" sz="1600" dirty="0"/>
              <a:t>MS-GF+ peptide search engine:</a:t>
            </a:r>
          </a:p>
          <a:p>
            <a:r>
              <a:rPr lang="en-US" sz="1600" dirty="0"/>
              <a:t>       a. by scoring MS/MS spectra</a:t>
            </a:r>
          </a:p>
          <a:p>
            <a:r>
              <a:rPr lang="en-US" sz="1600" dirty="0"/>
              <a:t>       b. PSMs exported  into .</a:t>
            </a:r>
            <a:r>
              <a:rPr lang="en-US" sz="1600" dirty="0" err="1"/>
              <a:t>idXML</a:t>
            </a:r>
            <a:r>
              <a:rPr lang="en-US" sz="1600" dirty="0"/>
              <a:t> without filtering for the re-scoring step with percolator</a:t>
            </a:r>
          </a:p>
          <a:p>
            <a:r>
              <a:rPr lang="en-US" sz="1600" dirty="0"/>
              <a:t>       c. original file results in the </a:t>
            </a:r>
            <a:r>
              <a:rPr lang="en-US" sz="1600" i="1" dirty="0">
                <a:highlight>
                  <a:srgbClr val="FFFF00"/>
                </a:highlight>
              </a:rPr>
              <a:t>result folder </a:t>
            </a:r>
            <a:r>
              <a:rPr lang="en-US" sz="1600" dirty="0"/>
              <a:t>under </a:t>
            </a:r>
            <a:r>
              <a:rPr lang="en-US" sz="1600" i="1" dirty="0" err="1">
                <a:highlight>
                  <a:srgbClr val="FFFF00"/>
                </a:highlight>
              </a:rPr>
              <a:t>searchenginemsgf</a:t>
            </a:r>
            <a:endParaRPr lang="en-US" sz="1600" dirty="0"/>
          </a:p>
          <a:p>
            <a:r>
              <a:rPr lang="en-US" sz="1600" dirty="0"/>
              <a:t>2.   Comet: </a:t>
            </a:r>
          </a:p>
          <a:p>
            <a:r>
              <a:rPr lang="en-US" sz="1600" dirty="0"/>
              <a:t>      a. open source</a:t>
            </a:r>
          </a:p>
          <a:p>
            <a:r>
              <a:rPr lang="en-US" sz="1600" dirty="0"/>
              <a:t>      b. tandem mass spectrometry(MS/MS) sequence database search tool</a:t>
            </a:r>
          </a:p>
          <a:p>
            <a:r>
              <a:rPr lang="en-US" sz="1600" dirty="0"/>
              <a:t>      c. main features: multithreading, speed and memory allocation</a:t>
            </a:r>
          </a:p>
          <a:p>
            <a:r>
              <a:rPr lang="en-US" sz="1600" dirty="0"/>
              <a:t>      d. faster than MS-GF+, less memory, more </a:t>
            </a:r>
            <a:r>
              <a:rPr lang="en-US" sz="1600" dirty="0" err="1"/>
              <a:t>CPU,but</a:t>
            </a:r>
            <a:r>
              <a:rPr lang="en-US" sz="1600" dirty="0"/>
              <a:t> less than 15% PSMs identified</a:t>
            </a:r>
          </a:p>
          <a:p>
            <a:pPr marL="342900" indent="-342900">
              <a:buAutoNum type="arabicPeriod" startAt="3"/>
            </a:pPr>
            <a:r>
              <a:rPr lang="en-US" sz="1600" dirty="0"/>
              <a:t>Percolator:</a:t>
            </a:r>
          </a:p>
          <a:p>
            <a:r>
              <a:rPr lang="en-US" sz="1600" dirty="0"/>
              <a:t>      a. SVM-based re-scoring</a:t>
            </a:r>
          </a:p>
          <a:p>
            <a:r>
              <a:rPr lang="en-US" sz="1600" dirty="0"/>
              <a:t>      b. improve identification results and obtain error probabilities for peptide spectrum matches</a:t>
            </a:r>
          </a:p>
          <a:p>
            <a:r>
              <a:rPr lang="en-US" sz="1600" dirty="0"/>
              <a:t>      c. retention time, number of missed-cleavages, peptide identification score used to train SVM model</a:t>
            </a:r>
          </a:p>
          <a:p>
            <a:r>
              <a:rPr lang="en-US" sz="1600" dirty="0"/>
              <a:t>      d. sufficient correct peptide spectrum matches needed to build a good mode</a:t>
            </a:r>
          </a:p>
          <a:p>
            <a:r>
              <a:rPr lang="en-US" sz="1600" dirty="0"/>
              <a:t>      e. features used: score recalibration, calculation of error probabilities for individual PSMs, limited batch sizes</a:t>
            </a:r>
          </a:p>
          <a:p>
            <a:r>
              <a:rPr lang="en-US" sz="1600" dirty="0"/>
              <a:t>      f.  </a:t>
            </a:r>
            <a:r>
              <a:rPr lang="en-US" sz="1600" dirty="0">
                <a:highlight>
                  <a:srgbClr val="FFFF00"/>
                </a:highlight>
              </a:rPr>
              <a:t>Troubleshooting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FF0000"/>
                </a:solidFill>
              </a:rPr>
              <a:t>Score recalibration fails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       </a:t>
            </a:r>
            <a:r>
              <a:rPr lang="en-US" sz="1600" dirty="0"/>
              <a:t>cause: wrong setting for search parameters resulting in too little identifications</a:t>
            </a:r>
          </a:p>
          <a:p>
            <a:r>
              <a:rPr lang="en-US" sz="1600" dirty="0"/>
              <a:t>           method: disable  percolator by the command – </a:t>
            </a:r>
            <a:r>
              <a:rPr lang="en-US" sz="1600" dirty="0" err="1"/>
              <a:t>posterior_probabilities</a:t>
            </a:r>
            <a:r>
              <a:rPr lang="en-US" sz="1600" dirty="0"/>
              <a:t> ‘</a:t>
            </a:r>
            <a:r>
              <a:rPr lang="en-US" sz="1600" dirty="0" err="1"/>
              <a:t>fit_distributions</a:t>
            </a:r>
            <a:r>
              <a:rPr lang="en-US" sz="1600" dirty="0"/>
              <a:t>’</a:t>
            </a:r>
          </a:p>
          <a:p>
            <a:r>
              <a:rPr lang="en-US" sz="1600" dirty="0"/>
              <a:t>           alternative plan: </a:t>
            </a:r>
            <a:r>
              <a:rPr lang="en-US" sz="1600" dirty="0" err="1"/>
              <a:t>IDPosteriorErrorProbability</a:t>
            </a:r>
            <a:r>
              <a:rPr lang="en-US" sz="1600" dirty="0"/>
              <a:t> toll: more robust, work with less data, but lower number of identification</a:t>
            </a:r>
          </a:p>
          <a:p>
            <a:pPr marL="342900" indent="-342900">
              <a:buAutoNum type="arabicPeriod" startAt="4"/>
            </a:pPr>
            <a:r>
              <a:rPr lang="en-US" sz="1600" dirty="0" err="1"/>
              <a:t>ConsesusID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6678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2511</Words>
  <Application>Microsoft Office PowerPoint</Application>
  <PresentationFormat>Widescreen</PresentationFormat>
  <Paragraphs>401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-apple-system</vt:lpstr>
      <vt:lpstr>Arial Unicode MS</vt:lpstr>
      <vt:lpstr>Franklin Gothic</vt:lpstr>
      <vt:lpstr>HelveticaNeueLT Pro 45 Lt</vt:lpstr>
      <vt:lpstr>Arial</vt:lpstr>
      <vt:lpstr>Calibri</vt:lpstr>
      <vt:lpstr>Calibri Light</vt:lpstr>
      <vt:lpstr>Times New Roman</vt:lpstr>
      <vt:lpstr>Wingdings</vt:lpstr>
      <vt:lpstr>Office Theme</vt:lpstr>
      <vt:lpstr>nf-core/quantms notes</vt:lpstr>
      <vt:lpstr>nf-core/quantms </vt:lpstr>
      <vt:lpstr>Formats in Quantms-Input Formats</vt:lpstr>
      <vt:lpstr>The Sample to Data  Relationship Format (SDRF)</vt:lpstr>
      <vt:lpstr>PowerPoint Presentation</vt:lpstr>
      <vt:lpstr>quantms: cloud-based to reanalyze proteomics data</vt:lpstr>
      <vt:lpstr>Different Quantification Strategies</vt:lpstr>
      <vt:lpstr>A common peptide/protein identification TMT/LFQ </vt:lpstr>
      <vt:lpstr>Peptide Protein Identification</vt:lpstr>
      <vt:lpstr>Identification False Discovery Rate(FDR) Estimation</vt:lpstr>
      <vt:lpstr>Peptide Identification-Modification Localization/ False Localization Rate(FLR)</vt:lpstr>
      <vt:lpstr>Quantification</vt:lpstr>
      <vt:lpstr>Label-free quantification with DDA (LFQ)-1</vt:lpstr>
      <vt:lpstr>Label-free quantification with DDA (LFQ)-2</vt:lpstr>
      <vt:lpstr>Isobaric quantification with DDA (TMT)-1</vt:lpstr>
      <vt:lpstr>Isobaric quantification with DDA (TMT)-2</vt:lpstr>
      <vt:lpstr>Data-independent acquisition (DIA) quantification</vt:lpstr>
      <vt:lpstr>Formats in Quantms-Output Formats</vt:lpstr>
      <vt:lpstr>Reporting the workflow resources.</vt:lpstr>
      <vt:lpstr>QC reports with pmultiqc</vt:lpstr>
      <vt:lpstr>QC reports with pmultiqc</vt:lpstr>
      <vt:lpstr>Results of quantms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nf-core/quantms notes</dc:title>
  <dc:creator>Weinong Han PhD</dc:creator>
  <cp:lastModifiedBy>Weinong Han PhD</cp:lastModifiedBy>
  <cp:revision>32</cp:revision>
  <dcterms:created xsi:type="dcterms:W3CDTF">2022-08-04T00:56:12Z</dcterms:created>
  <dcterms:modified xsi:type="dcterms:W3CDTF">2022-08-09T02:22:02Z</dcterms:modified>
</cp:coreProperties>
</file>