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5" r:id="rId11"/>
    <p:sldId id="286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8" r:id="rId22"/>
    <p:sldId id="282" r:id="rId23"/>
    <p:sldId id="279" r:id="rId24"/>
    <p:sldId id="283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周植、胡子木、朱任翔</a:t>
            </a:r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en-US" altLang="zh-CN" dirty="0"/>
              <a:t>EFSFOA</a:t>
            </a:r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的基础上进行改进，对以下几点进行了优化改进：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初始森林利用信息增益率进行启发式初始化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全局播种时利用模拟退火的方式实践自适应求得</a:t>
            </a:r>
            <a:r>
              <a:rPr lang="en-US" altLang="zh-CN" dirty="0"/>
              <a:t>GSC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选取最优树时使用贪心策略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对高维数据集采用分片，并行的策略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采用新的适应度函数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https://github.com/WNJXYK/JLU_FeatureSelection/blob/master/Algorithm/EFSFOA.py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59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92CFB-7BE7-4F58-AD45-CF2B8837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EFSFOA</a:t>
            </a:r>
            <a:r>
              <a:rPr lang="zh-CN" altLang="en-US" dirty="0"/>
              <a:t>测试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AFF50-0817-49C8-979E-1167789A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4AC91D0-E6FA-4A39-BB8A-4A350EA7F7FF}"/>
              </a:ext>
            </a:extLst>
          </p:cNvPr>
          <p:cNvGraphicFramePr>
            <a:graphicFrameLocks noGrp="1"/>
          </p:cNvGraphicFramePr>
          <p:nvPr/>
        </p:nvGraphicFramePr>
        <p:xfrm>
          <a:off x="2006600" y="2295525"/>
          <a:ext cx="81788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865">
                  <a:extLst>
                    <a:ext uri="{9D8B030D-6E8A-4147-A177-3AD203B41FA5}">
                      <a16:colId xmlns:a16="http://schemas.microsoft.com/office/drawing/2014/main" val="933088362"/>
                    </a:ext>
                  </a:extLst>
                </a:gridCol>
                <a:gridCol w="1155252">
                  <a:extLst>
                    <a:ext uri="{9D8B030D-6E8A-4147-A177-3AD203B41FA5}">
                      <a16:colId xmlns:a16="http://schemas.microsoft.com/office/drawing/2014/main" val="1363006802"/>
                    </a:ext>
                  </a:extLst>
                </a:gridCol>
                <a:gridCol w="1561494">
                  <a:extLst>
                    <a:ext uri="{9D8B030D-6E8A-4147-A177-3AD203B41FA5}">
                      <a16:colId xmlns:a16="http://schemas.microsoft.com/office/drawing/2014/main" val="628298210"/>
                    </a:ext>
                  </a:extLst>
                </a:gridCol>
                <a:gridCol w="952130">
                  <a:extLst>
                    <a:ext uri="{9D8B030D-6E8A-4147-A177-3AD203B41FA5}">
                      <a16:colId xmlns:a16="http://schemas.microsoft.com/office/drawing/2014/main" val="3105353606"/>
                    </a:ext>
                  </a:extLst>
                </a:gridCol>
                <a:gridCol w="964825">
                  <a:extLst>
                    <a:ext uri="{9D8B030D-6E8A-4147-A177-3AD203B41FA5}">
                      <a16:colId xmlns:a16="http://schemas.microsoft.com/office/drawing/2014/main" val="2240672326"/>
                    </a:ext>
                  </a:extLst>
                </a:gridCol>
                <a:gridCol w="1104471">
                  <a:extLst>
                    <a:ext uri="{9D8B030D-6E8A-4147-A177-3AD203B41FA5}">
                      <a16:colId xmlns:a16="http://schemas.microsoft.com/office/drawing/2014/main" val="3924014423"/>
                    </a:ext>
                  </a:extLst>
                </a:gridCol>
                <a:gridCol w="1383763">
                  <a:extLst>
                    <a:ext uri="{9D8B030D-6E8A-4147-A177-3AD203B41FA5}">
                      <a16:colId xmlns:a16="http://schemas.microsoft.com/office/drawing/2014/main" val="246711585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068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65.15027142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0.531724138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7.033762058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617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52.09572959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0.555517241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9.781594176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5043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1.046086311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0.57908046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1.041052838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29187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0.359291315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0.585977011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143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225954-BB7D-4E70-BE24-22C824816A45}"/>
              </a:ext>
            </a:extLst>
          </p:cNvPr>
          <p:cNvGraphicFramePr>
            <a:graphicFrameLocks noGrp="1"/>
          </p:cNvGraphicFramePr>
          <p:nvPr/>
        </p:nvGraphicFramePr>
        <p:xfrm>
          <a:off x="2006600" y="3429000"/>
          <a:ext cx="81788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82">
                  <a:extLst>
                    <a:ext uri="{9D8B030D-6E8A-4147-A177-3AD203B41FA5}">
                      <a16:colId xmlns:a16="http://schemas.microsoft.com/office/drawing/2014/main" val="4057030813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1049074576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2945560585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191358090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3008752510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2830827218"/>
                    </a:ext>
                  </a:extLst>
                </a:gridCol>
                <a:gridCol w="1368571">
                  <a:extLst>
                    <a:ext uri="{9D8B030D-6E8A-4147-A177-3AD203B41FA5}">
                      <a16:colId xmlns:a16="http://schemas.microsoft.com/office/drawing/2014/main" val="353001139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6365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88.79822469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0.647058824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0.905952381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9310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102.3047957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0.441176471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0.852142857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4.7631719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6950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2.967281818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0.294117647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0.951587302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214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1.874529123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0.900555556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4910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7223E9-39E0-424F-A4DC-162488535802}"/>
              </a:ext>
            </a:extLst>
          </p:cNvPr>
          <p:cNvGraphicFramePr>
            <a:graphicFrameLocks noGrp="1"/>
          </p:cNvGraphicFramePr>
          <p:nvPr/>
        </p:nvGraphicFramePr>
        <p:xfrm>
          <a:off x="2006600" y="4562475"/>
          <a:ext cx="8178801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82">
                  <a:extLst>
                    <a:ext uri="{9D8B030D-6E8A-4147-A177-3AD203B41FA5}">
                      <a16:colId xmlns:a16="http://schemas.microsoft.com/office/drawing/2014/main" val="1488837349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357464551"/>
                    </a:ext>
                  </a:extLst>
                </a:gridCol>
                <a:gridCol w="1568742">
                  <a:extLst>
                    <a:ext uri="{9D8B030D-6E8A-4147-A177-3AD203B41FA5}">
                      <a16:colId xmlns:a16="http://schemas.microsoft.com/office/drawing/2014/main" val="2933785966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46996274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06594739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3302582777"/>
                    </a:ext>
                  </a:extLst>
                </a:gridCol>
                <a:gridCol w="1368572">
                  <a:extLst>
                    <a:ext uri="{9D8B030D-6E8A-4147-A177-3AD203B41FA5}">
                      <a16:colId xmlns:a16="http://schemas.microsoft.com/office/drawing/2014/main" val="8772903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2968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56.9013927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0.777777778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6172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96.96909475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0.796296296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5.701754386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074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1.091846704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0.307692308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1.310043668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9282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0.453017712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0.822222222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9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7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</p:spPr>
            <p:txBody>
              <a:bodyPr vert="horz">
                <a:normAutofit fontScale="92500"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https://github.com/WNJXYK/JLU_FeatureSelection/blob/master/Algorithm/Lasso.py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  <a:blipFill>
                <a:blip r:embed="rId2"/>
                <a:stretch>
                  <a:fillRect l="-508" t="-1214" b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尝试改进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35199"/>
            <a:ext cx="9601200" cy="3632201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</a:t>
            </a:r>
            <a:endParaRPr lang="en-US" altLang="zh-CN" dirty="0"/>
          </a:p>
          <a:p>
            <a:pPr lvl="1"/>
            <a:r>
              <a:rPr lang="zh-CN" altLang="en-US" dirty="0"/>
              <a:t>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</a:t>
            </a:r>
            <a:endParaRPr lang="en-US" altLang="zh-CN" dirty="0"/>
          </a:p>
          <a:p>
            <a:pPr lvl="1"/>
            <a:r>
              <a:rPr lang="zh-CN" altLang="en-US" dirty="0"/>
              <a:t>准确率、维度缩减两步走</a:t>
            </a:r>
            <a:endParaRPr lang="en-US" altLang="zh-CN" dirty="0"/>
          </a:p>
          <a:p>
            <a:pPr lvl="1"/>
            <a:r>
              <a:rPr lang="zh-CN" altLang="en-US" dirty="0"/>
              <a:t>修改 </a:t>
            </a:r>
            <a:r>
              <a:rPr lang="en-US" altLang="zh-CN" dirty="0"/>
              <a:t>Lasso</a:t>
            </a:r>
            <a:r>
              <a:rPr lang="zh-CN" altLang="en-US" dirty="0"/>
              <a:t>，手动删除特征</a:t>
            </a:r>
            <a:endParaRPr lang="en-US" altLang="zh-CN" dirty="0"/>
          </a:p>
          <a:p>
            <a:r>
              <a:rPr lang="zh-CN" altLang="en-US" dirty="0"/>
              <a:t>持续缩减能力</a:t>
            </a:r>
            <a:endParaRPr lang="en-US" altLang="zh-CN" dirty="0"/>
          </a:p>
          <a:p>
            <a:pPr lvl="1"/>
            <a:r>
              <a:rPr lang="zh-CN" altLang="en-US" dirty="0"/>
              <a:t>循环两步过程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85000" lnSpcReduction="20000"/>
              </a:bodyPr>
              <a:lstStyle/>
              <a:p>
                <a:r>
                  <a:rPr lang="zh-CN" altLang="en-US" dirty="0"/>
                  <a:t>两步走：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固定特征学习概率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固定概率缩减特征</a:t>
                </a:r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𝑆𝑒𝑙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= [1, 1, 1, …, 1]</m:t>
                    </m:r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使用逻辑回归学习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选择的特征，得到参数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使用规律，对数据进行概率预测，得到 </a:t>
                </a:r>
                <a:r>
                  <a:rPr lang="en-US" altLang="zh-CN" dirty="0" err="1"/>
                  <a:t>Proba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固定参数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，使用输入参数与 </a:t>
                </a:r>
                <a:r>
                  <a:rPr lang="en-US" altLang="zh-CN" dirty="0" err="1"/>
                  <a:t>Proba</a:t>
                </a:r>
                <a:r>
                  <a:rPr lang="zh-CN" altLang="en-US" dirty="0"/>
                  <a:t>，用修改的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惩罚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𝑠𝑒𝑙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 err="1">
                                        <a:latin typeface="Cambria Math" panose="02040503050406030204" pitchFamily="18" charset="0"/>
                                      </a:rPr>
                                      <m:t>𝐶𝑜𝑒𝑓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𝐼𝑛𝑡𝑒𝑟𝑐𝑒𝑝𝑡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𝑃𝑟𝑜𝑏𝑎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𝑆𝑒𝑙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手动筛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过小的参数将其删除。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使用目标学习器评价，并更新特征选择策略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en-US" altLang="zh-CN" dirty="0"/>
                  <a:t>Loop</a:t>
                </a:r>
                <a:r>
                  <a:rPr lang="zh-CN" altLang="en-US" dirty="0"/>
                  <a:t> 直到不变化或手动停止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https://github.com/WNJXYK/JLU_FeatureSelection/blob/master/Algorithm/GDFS.py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317" t="-1563" b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6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C4E2A3-3F1E-4E34-AF57-B0D86370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456"/>
              </p:ext>
            </p:extLst>
          </p:nvPr>
        </p:nvGraphicFramePr>
        <p:xfrm>
          <a:off x="1873248" y="2140637"/>
          <a:ext cx="89154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352">
                  <a:extLst>
                    <a:ext uri="{9D8B030D-6E8A-4147-A177-3AD203B41FA5}">
                      <a16:colId xmlns:a16="http://schemas.microsoft.com/office/drawing/2014/main" val="214648202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475006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96797018"/>
                    </a:ext>
                  </a:extLst>
                </a:gridCol>
                <a:gridCol w="1289048">
                  <a:extLst>
                    <a:ext uri="{9D8B030D-6E8A-4147-A177-3AD203B41FA5}">
                      <a16:colId xmlns:a16="http://schemas.microsoft.com/office/drawing/2014/main" val="589864739"/>
                    </a:ext>
                  </a:extLst>
                </a:gridCol>
                <a:gridCol w="1111252">
                  <a:extLst>
                    <a:ext uri="{9D8B030D-6E8A-4147-A177-3AD203B41FA5}">
                      <a16:colId xmlns:a16="http://schemas.microsoft.com/office/drawing/2014/main" val="40052399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3582438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6013996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87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109.3668821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5.797101449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243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109.4465117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0.744444444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2.325107336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8.370044053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352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1.278161049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0.718518519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9.76744186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9128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3B32E-CCC8-494D-84A4-A76CE4C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325"/>
              </p:ext>
            </p:extLst>
          </p:nvPr>
        </p:nvGraphicFramePr>
        <p:xfrm>
          <a:off x="1873248" y="3802964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2">
                  <a:extLst>
                    <a:ext uri="{9D8B030D-6E8A-4147-A177-3AD203B41FA5}">
                      <a16:colId xmlns:a16="http://schemas.microsoft.com/office/drawing/2014/main" val="35569977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08829204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790421198"/>
                    </a:ext>
                  </a:extLst>
                </a:gridCol>
                <a:gridCol w="1247796">
                  <a:extLst>
                    <a:ext uri="{9D8B030D-6E8A-4147-A177-3AD203B41FA5}">
                      <a16:colId xmlns:a16="http://schemas.microsoft.com/office/drawing/2014/main" val="22206571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574676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298699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15877336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372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115.7434764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0.571954023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644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109.103744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0.615747126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8328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3.23192215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0.585172414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8538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1.607460737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0.532528736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60425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326E77-8BE7-4BF8-A2B5-2C8B27351BE6}"/>
              </a:ext>
            </a:extLst>
          </p:cNvPr>
          <p:cNvSpPr/>
          <p:nvPr/>
        </p:nvSpPr>
        <p:spPr>
          <a:xfrm>
            <a:off x="1113549" y="3182033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Cleveland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FD7876-09B9-4EF9-A56C-5D1E3F5B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1988"/>
              </p:ext>
            </p:extLst>
          </p:nvPr>
        </p:nvGraphicFramePr>
        <p:xfrm>
          <a:off x="1873248" y="5410200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88466545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776757637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8414527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6943400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484126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650076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92367896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3829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112.9549575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2994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113.0381896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925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8.504727364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5.263157895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0975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10.60063148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5.555555556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93886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04036CB-A428-4E58-B3B5-37C4011EE4E9}"/>
              </a:ext>
            </a:extLst>
          </p:cNvPr>
          <p:cNvSpPr/>
          <p:nvPr/>
        </p:nvSpPr>
        <p:spPr>
          <a:xfrm>
            <a:off x="672223" y="4767976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效果不错，目标基本达到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低维数据中具有维度缩减的能力，且准确度没有太大变化或提升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中维度数据与高纬度数据</a:t>
            </a:r>
            <a:endParaRPr lang="en-US" altLang="zh-CN" dirty="0"/>
          </a:p>
          <a:p>
            <a:pPr lvl="1"/>
            <a:r>
              <a:rPr lang="zh-CN" altLang="en-US" dirty="0"/>
              <a:t>维度缩减力度下降了</a:t>
            </a:r>
            <a:endParaRPr lang="en-US" altLang="zh-CN" dirty="0"/>
          </a:p>
          <a:p>
            <a:pPr lvl="1"/>
            <a:r>
              <a:rPr lang="zh-CN" altLang="en-US" dirty="0"/>
              <a:t>由数据集特性，</a:t>
            </a:r>
            <a:r>
              <a:rPr lang="en-US" altLang="zh-CN" dirty="0"/>
              <a:t>Acc</a:t>
            </a:r>
            <a:r>
              <a:rPr lang="zh-CN" altLang="en-US" dirty="0"/>
              <a:t>不同程度提升，但也有下降</a:t>
            </a:r>
            <a:endParaRPr lang="en-US" altLang="zh-CN" dirty="0"/>
          </a:p>
          <a:p>
            <a:pPr lvl="1"/>
            <a:r>
              <a:rPr lang="zh-CN" altLang="en-US" dirty="0"/>
              <a:t>总体来看，血亏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56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降低数据维度，提升速度，增加性能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另一种改进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结合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大力度降维（高维下）和 </a:t>
                </a:r>
                <a:r>
                  <a:rPr lang="en-US" altLang="zh-CN" dirty="0"/>
                  <a:t>FOA </a:t>
                </a:r>
                <a:r>
                  <a:rPr lang="zh-CN" altLang="en-US" dirty="0"/>
                  <a:t>类算法的遗传思想。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Lasso </a:t>
                </a:r>
                <a:r>
                  <a:rPr lang="zh-CN" altLang="en-US" dirty="0"/>
                  <a:t>可以在保证准确率不下降太多的情况下，删除绝大多数特征。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使用遗传算法里的交叉、变异操作，跳出局部极值。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初始为了保证种群的丰富性，按照二进制位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生成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features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的种群。</a:t>
                </a:r>
                <a:endParaRPr lang="en-US" altLang="zh-CN" dirty="0"/>
              </a:p>
              <a:p>
                <a:r>
                  <a:rPr lang="zh-CN" altLang="en-US" dirty="0"/>
                  <a:t>修改交叉操作为或，变异操作仅为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每次选择 </a:t>
                </a:r>
                <a:r>
                  <a:rPr lang="en-US" altLang="zh-CN" dirty="0"/>
                  <a:t>Fitness </a:t>
                </a:r>
                <a:r>
                  <a:rPr lang="zh-CN" altLang="en-US" dirty="0"/>
                  <a:t>最高的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个个体保留，始终保持种群数量为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级别，复杂度有保证</a:t>
                </a:r>
                <a:endParaRPr lang="en-US" altLang="zh-CN" dirty="0"/>
              </a:p>
              <a:p>
                <a:r>
                  <a:rPr lang="en-US" altLang="zh-CN" dirty="0"/>
                  <a:t>Lasso </a:t>
                </a:r>
                <a:r>
                  <a:rPr lang="zh-CN" altLang="en-US" dirty="0"/>
                  <a:t>快速删除绝大多数无用特征，加速后期过程。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  <a:blipFill>
                <a:blip r:embed="rId2"/>
                <a:stretch>
                  <a:fillRect l="-571" t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6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92500" lnSpcReduction="20000"/>
              </a:bodyPr>
              <a:lstStyle/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 编码特征是否选择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按每一位二进制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分组生成初始种群，并使用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令种群个体变异，进行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𝑚𝑢𝑡𝑎𝑡𝑖𝑜𝑛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𝑢𝑡𝑎𝑡𝑖𝑜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𝑓𝑒𝑎𝑡𝑢𝑟𝑒𝑠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𝑒𝑝𝑜𝑐h𝑠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𝑐𝑢𝑟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𝑒𝑝𝑜𝑐h𝑠</m:t>
                                    </m:r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随着轮次上升降低变异率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选择适应度最高的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个个体，随机与种群其他个体交叉。（控制交叉总次数为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将变异种群和交叉种群，进行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合并原种群与变异种群、交叉种群，选择前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𝑓𝑒𝑎𝑡𝑢𝑟𝑒𝑠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个保留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https://github.com/WNJXYK/JLU_FeatureSelection/blob/master/Algorithm/LassoGA.py</a:t>
                </a:r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508" t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0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530"/>
            <a:ext cx="9601200" cy="1485900"/>
          </a:xfrm>
        </p:spPr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1D4D9C-0D74-40DC-A9CA-046673A2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3363"/>
              </p:ext>
            </p:extLst>
          </p:nvPr>
        </p:nvGraphicFramePr>
        <p:xfrm>
          <a:off x="2635251" y="1223963"/>
          <a:ext cx="930274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398">
                  <a:extLst>
                    <a:ext uri="{9D8B030D-6E8A-4147-A177-3AD203B41FA5}">
                      <a16:colId xmlns:a16="http://schemas.microsoft.com/office/drawing/2014/main" val="3757115524"/>
                    </a:ext>
                  </a:extLst>
                </a:gridCol>
                <a:gridCol w="1354769">
                  <a:extLst>
                    <a:ext uri="{9D8B030D-6E8A-4147-A177-3AD203B41FA5}">
                      <a16:colId xmlns:a16="http://schemas.microsoft.com/office/drawing/2014/main" val="3465230987"/>
                    </a:ext>
                  </a:extLst>
                </a:gridCol>
                <a:gridCol w="1605883">
                  <a:extLst>
                    <a:ext uri="{9D8B030D-6E8A-4147-A177-3AD203B41FA5}">
                      <a16:colId xmlns:a16="http://schemas.microsoft.com/office/drawing/2014/main" val="15240120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36762579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32613992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802558238"/>
                    </a:ext>
                  </a:extLst>
                </a:gridCol>
                <a:gridCol w="1225548">
                  <a:extLst>
                    <a:ext uri="{9D8B030D-6E8A-4147-A177-3AD203B41FA5}">
                      <a16:colId xmlns:a16="http://schemas.microsoft.com/office/drawing/2014/main" val="27339842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5764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4.216832876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0.897619048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0.606380174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4078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3.172881365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0.529411765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0.872063492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2.53681036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7631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6.13757658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0.948730159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7842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3.141854763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0.617647059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0.888809524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0.656435731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612226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935A61-1977-4542-954D-E117738D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6686"/>
              </p:ext>
            </p:extLst>
          </p:nvPr>
        </p:nvGraphicFramePr>
        <p:xfrm>
          <a:off x="2635251" y="2128838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76489147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4222638440"/>
                    </a:ext>
                  </a:extLst>
                </a:gridCol>
                <a:gridCol w="1570808">
                  <a:extLst>
                    <a:ext uri="{9D8B030D-6E8A-4147-A177-3AD203B41FA5}">
                      <a16:colId xmlns:a16="http://schemas.microsoft.com/office/drawing/2014/main" val="36200469"/>
                    </a:ext>
                  </a:extLst>
                </a:gridCol>
                <a:gridCol w="1362924">
                  <a:extLst>
                    <a:ext uri="{9D8B030D-6E8A-4147-A177-3AD203B41FA5}">
                      <a16:colId xmlns:a16="http://schemas.microsoft.com/office/drawing/2014/main" val="4036210037"/>
                    </a:ext>
                  </a:extLst>
                </a:gridCol>
                <a:gridCol w="1125205">
                  <a:extLst>
                    <a:ext uri="{9D8B030D-6E8A-4147-A177-3AD203B41FA5}">
                      <a16:colId xmlns:a16="http://schemas.microsoft.com/office/drawing/2014/main" val="3192533437"/>
                    </a:ext>
                  </a:extLst>
                </a:gridCol>
                <a:gridCol w="1394620">
                  <a:extLst>
                    <a:ext uri="{9D8B030D-6E8A-4147-A177-3AD203B41FA5}">
                      <a16:colId xmlns:a16="http://schemas.microsoft.com/office/drawing/2014/main" val="3656638078"/>
                    </a:ext>
                  </a:extLst>
                </a:gridCol>
                <a:gridCol w="1220292">
                  <a:extLst>
                    <a:ext uri="{9D8B030D-6E8A-4147-A177-3AD203B41FA5}">
                      <a16:colId xmlns:a16="http://schemas.microsoft.com/office/drawing/2014/main" val="321810631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51772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1.829662085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02280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1.870699883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0.814814815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3.50877193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7009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1.797633648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0.848148148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4826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1.84067297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0.759259259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4.651162791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49799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575A76B-6953-4B3F-9CD2-3C50E05DF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17834"/>
              </p:ext>
            </p:extLst>
          </p:nvPr>
        </p:nvGraphicFramePr>
        <p:xfrm>
          <a:off x="2635251" y="3431739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802">
                  <a:extLst>
                    <a:ext uri="{9D8B030D-6E8A-4147-A177-3AD203B41FA5}">
                      <a16:colId xmlns:a16="http://schemas.microsoft.com/office/drawing/2014/main" val="2067443127"/>
                    </a:ext>
                  </a:extLst>
                </a:gridCol>
                <a:gridCol w="1531799">
                  <a:extLst>
                    <a:ext uri="{9D8B030D-6E8A-4147-A177-3AD203B41FA5}">
                      <a16:colId xmlns:a16="http://schemas.microsoft.com/office/drawing/2014/main" val="328552868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3458928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654911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35245678"/>
                    </a:ext>
                  </a:extLst>
                </a:gridCol>
                <a:gridCol w="1444735">
                  <a:extLst>
                    <a:ext uri="{9D8B030D-6E8A-4147-A177-3AD203B41FA5}">
                      <a16:colId xmlns:a16="http://schemas.microsoft.com/office/drawing/2014/main" val="1761515380"/>
                    </a:ext>
                  </a:extLst>
                </a:gridCol>
                <a:gridCol w="1158763">
                  <a:extLst>
                    <a:ext uri="{9D8B030D-6E8A-4147-A177-3AD203B41FA5}">
                      <a16:colId xmlns:a16="http://schemas.microsoft.com/office/drawing/2014/main" val="80374634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4167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52.68987441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0.906451613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09600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75.70278382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0.896774194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0.973684211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9205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51.00234127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0.912903226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7356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53.15829968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0.903225806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2.857142857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56334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3B8B01-AE76-49AA-8E05-C94711F8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51951"/>
              </p:ext>
            </p:extLst>
          </p:nvPr>
        </p:nvGraphicFramePr>
        <p:xfrm>
          <a:off x="2635249" y="4320739"/>
          <a:ext cx="93027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951">
                  <a:extLst>
                    <a:ext uri="{9D8B030D-6E8A-4147-A177-3AD203B41FA5}">
                      <a16:colId xmlns:a16="http://schemas.microsoft.com/office/drawing/2014/main" val="1425533972"/>
                    </a:ext>
                  </a:extLst>
                </a:gridCol>
                <a:gridCol w="1558630">
                  <a:extLst>
                    <a:ext uri="{9D8B030D-6E8A-4147-A177-3AD203B41FA5}">
                      <a16:colId xmlns:a16="http://schemas.microsoft.com/office/drawing/2014/main" val="2124384877"/>
                    </a:ext>
                  </a:extLst>
                </a:gridCol>
                <a:gridCol w="1527470">
                  <a:extLst>
                    <a:ext uri="{9D8B030D-6E8A-4147-A177-3AD203B41FA5}">
                      <a16:colId xmlns:a16="http://schemas.microsoft.com/office/drawing/2014/main" val="17597095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6154401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5474728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0154612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9690255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532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593.4982553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0.996533795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9116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467.7245142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0.995233969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6229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483.0609112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486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528.7904615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0.996967071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635124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0E1DF4B-C1F0-4AD3-AA34-CB453D8395E3}"/>
              </a:ext>
            </a:extLst>
          </p:cNvPr>
          <p:cNvSpPr/>
          <p:nvPr/>
        </p:nvSpPr>
        <p:spPr>
          <a:xfrm>
            <a:off x="802398" y="7579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895EC4-359F-4CCE-9E01-FF757E6820A9}"/>
              </a:ext>
            </a:extLst>
          </p:cNvPr>
          <p:cNvSpPr/>
          <p:nvPr/>
        </p:nvSpPr>
        <p:spPr>
          <a:xfrm>
            <a:off x="802397" y="2901623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75EBB5-90C2-4201-8E4D-6E803F7B0D7C}"/>
              </a:ext>
            </a:extLst>
          </p:cNvPr>
          <p:cNvSpPr/>
          <p:nvPr/>
        </p:nvSpPr>
        <p:spPr>
          <a:xfrm>
            <a:off x="923049" y="1304069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onosphere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4941FA-5CDF-4D1C-BE9B-30DF58F51205}"/>
              </a:ext>
            </a:extLst>
          </p:cNvPr>
          <p:cNvSpPr/>
          <p:nvPr/>
        </p:nvSpPr>
        <p:spPr>
          <a:xfrm>
            <a:off x="1183396" y="2204006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D459BD-709B-444E-8D8F-CBF3F8400AD7}"/>
              </a:ext>
            </a:extLst>
          </p:cNvPr>
          <p:cNvSpPr/>
          <p:nvPr/>
        </p:nvSpPr>
        <p:spPr>
          <a:xfrm>
            <a:off x="1183396" y="3494322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84C77E-F30E-4B69-8F00-838CAD5CA4F4}"/>
              </a:ext>
            </a:extLst>
          </p:cNvPr>
          <p:cNvSpPr/>
          <p:nvPr/>
        </p:nvSpPr>
        <p:spPr>
          <a:xfrm>
            <a:off x="1183397" y="4365308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CAC8C8-1756-4A04-B6C2-5228D9AC0D37}"/>
              </a:ext>
            </a:extLst>
          </p:cNvPr>
          <p:cNvSpPr/>
          <p:nvPr/>
        </p:nvSpPr>
        <p:spPr>
          <a:xfrm>
            <a:off x="802397" y="506506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85FA54-7D41-4ADE-8983-80192C606877}"/>
              </a:ext>
            </a:extLst>
          </p:cNvPr>
          <p:cNvSpPr/>
          <p:nvPr/>
        </p:nvSpPr>
        <p:spPr>
          <a:xfrm>
            <a:off x="1086394" y="5666824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48F877-337C-E743-ABCF-64BCE21B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9370"/>
              </p:ext>
            </p:extLst>
          </p:nvPr>
        </p:nvGraphicFramePr>
        <p:xfrm>
          <a:off x="2635249" y="5743584"/>
          <a:ext cx="9302751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965">
                  <a:extLst>
                    <a:ext uri="{9D8B030D-6E8A-4147-A177-3AD203B41FA5}">
                      <a16:colId xmlns:a16="http://schemas.microsoft.com/office/drawing/2014/main" val="2287854058"/>
                    </a:ext>
                  </a:extLst>
                </a:gridCol>
                <a:gridCol w="1545020">
                  <a:extLst>
                    <a:ext uri="{9D8B030D-6E8A-4147-A177-3AD203B41FA5}">
                      <a16:colId xmlns:a16="http://schemas.microsoft.com/office/drawing/2014/main" val="540904225"/>
                    </a:ext>
                  </a:extLst>
                </a:gridCol>
                <a:gridCol w="1534511">
                  <a:extLst>
                    <a:ext uri="{9D8B030D-6E8A-4147-A177-3AD203B41FA5}">
                      <a16:colId xmlns:a16="http://schemas.microsoft.com/office/drawing/2014/main" val="1892300675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483689333"/>
                    </a:ext>
                  </a:extLst>
                </a:gridCol>
                <a:gridCol w="1105489">
                  <a:extLst>
                    <a:ext uri="{9D8B030D-6E8A-4147-A177-3AD203B41FA5}">
                      <a16:colId xmlns:a16="http://schemas.microsoft.com/office/drawing/2014/main" val="1937315449"/>
                    </a:ext>
                  </a:extLst>
                </a:gridCol>
                <a:gridCol w="1386970">
                  <a:extLst>
                    <a:ext uri="{9D8B030D-6E8A-4147-A177-3AD203B41FA5}">
                      <a16:colId xmlns:a16="http://schemas.microsoft.com/office/drawing/2014/main" val="1562196728"/>
                    </a:ext>
                  </a:extLst>
                </a:gridCol>
                <a:gridCol w="1173900">
                  <a:extLst>
                    <a:ext uri="{9D8B030D-6E8A-4147-A177-3AD203B41FA5}">
                      <a16:colId xmlns:a16="http://schemas.microsoft.com/office/drawing/2014/main" val="1093623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Algorithm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Time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DR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Validation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Classifier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Acc Delta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6530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LassoGA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7619.543461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1nn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77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7478.968952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5nn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270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4854.783222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SVM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6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4824.543592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Cart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10.41666667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94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9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431165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低维上维度缩减程度中规中矩，因为 </a:t>
            </a:r>
            <a:r>
              <a:rPr lang="en-US" altLang="zh-CN" dirty="0"/>
              <a:t>Lasso </a:t>
            </a:r>
            <a:r>
              <a:rPr lang="zh-CN" altLang="en-US" dirty="0"/>
              <a:t>在低维上维度缩减效果并不好。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低维、中维、高维上的准确率均很高</a:t>
            </a:r>
            <a:endParaRPr lang="en-US" altLang="zh-CN" dirty="0"/>
          </a:p>
          <a:p>
            <a:pPr lvl="1"/>
            <a:r>
              <a:rPr lang="zh-CN" altLang="en-US" dirty="0"/>
              <a:t>说明 遗传 </a:t>
            </a:r>
            <a:r>
              <a:rPr lang="en-US" altLang="zh-CN" dirty="0"/>
              <a:t>+ Lasso </a:t>
            </a:r>
            <a:r>
              <a:rPr lang="zh-CN" altLang="en-US" dirty="0"/>
              <a:t>的效果是非常好的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运行时间可以接受，因为限制了种群的大小以及 </a:t>
            </a:r>
            <a:r>
              <a:rPr lang="en-US" altLang="zh-CN" dirty="0"/>
              <a:t>Lasso </a:t>
            </a:r>
            <a:r>
              <a:rPr lang="zh-CN" altLang="en-US" dirty="0"/>
              <a:t>第一次运行时将删去绝大多数无用特征，所以运行时间有一定保证。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效果很不错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2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C68FA8-9865-426C-894F-6EB89D1D6D16}"/>
              </a:ext>
            </a:extLst>
          </p:cNvPr>
          <p:cNvGrpSpPr/>
          <p:nvPr/>
        </p:nvGrpSpPr>
        <p:grpSpPr>
          <a:xfrm>
            <a:off x="2150173" y="1354151"/>
            <a:ext cx="8946195" cy="5139918"/>
            <a:chOff x="1891907" y="416520"/>
            <a:chExt cx="8946195" cy="57033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74761-A367-4763-BC0D-689AAF8817F6}"/>
                </a:ext>
              </a:extLst>
            </p:cNvPr>
            <p:cNvSpPr/>
            <p:nvPr/>
          </p:nvSpPr>
          <p:spPr>
            <a:xfrm>
              <a:off x="1891907" y="1035545"/>
              <a:ext cx="20708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41E178-A335-4607-B3E9-C8D469234D62}"/>
                </a:ext>
              </a:extLst>
            </p:cNvPr>
            <p:cNvSpPr/>
            <p:nvPr/>
          </p:nvSpPr>
          <p:spPr>
            <a:xfrm>
              <a:off x="8117293" y="416520"/>
              <a:ext cx="22440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1B1313-EBDE-4DB4-A9FD-CC6411696BDE}"/>
                </a:ext>
              </a:extLst>
            </p:cNvPr>
            <p:cNvSpPr/>
            <p:nvPr/>
          </p:nvSpPr>
          <p:spPr>
            <a:xfrm>
              <a:off x="8117293" y="1510605"/>
              <a:ext cx="245079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</a:t>
              </a:r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E0779F-D2E9-42A4-8DF9-3643C60776E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3962795" y="878185"/>
              <a:ext cx="4154498" cy="6190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32986CB-9268-4BEC-9D03-654463E4629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962795" y="1497210"/>
              <a:ext cx="4154498" cy="4750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C2AEAE-CF39-48CC-A92A-0C570B84A280}"/>
                </a:ext>
              </a:extLst>
            </p:cNvPr>
            <p:cNvSpPr/>
            <p:nvPr/>
          </p:nvSpPr>
          <p:spPr>
            <a:xfrm>
              <a:off x="2066122" y="4275298"/>
              <a:ext cx="18966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Lasso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CCC14B-9EA6-4FCB-A741-100CFB309211}"/>
                </a:ext>
              </a:extLst>
            </p:cNvPr>
            <p:cNvSpPr/>
            <p:nvPr/>
          </p:nvSpPr>
          <p:spPr>
            <a:xfrm>
              <a:off x="8172592" y="5196551"/>
              <a:ext cx="18293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GDFS</a:t>
              </a:r>
              <a:endPara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4381B0-74F0-4933-AE68-A4D695E8AB15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3962795" y="4736963"/>
              <a:ext cx="4209797" cy="9212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A3E14-9466-4FE9-8A39-325C69B9BC6F}"/>
                </a:ext>
              </a:extLst>
            </p:cNvPr>
            <p:cNvSpPr/>
            <p:nvPr/>
          </p:nvSpPr>
          <p:spPr>
            <a:xfrm>
              <a:off x="8117293" y="3151958"/>
              <a:ext cx="2720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LassoGA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DA4CF12-6531-4FAA-B747-1D9C796AE1A1}"/>
                </a:ext>
              </a:extLst>
            </p:cNvPr>
            <p:cNvCxnSpPr>
              <a:stCxn id="5" idx="3"/>
              <a:endCxn id="21" idx="1"/>
            </p:cNvCxnSpPr>
            <p:nvPr/>
          </p:nvCxnSpPr>
          <p:spPr>
            <a:xfrm>
              <a:off x="3962795" y="1497210"/>
              <a:ext cx="4154498" cy="2116413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B8D5CC-FFD1-4414-B976-BBAA9A8D7672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3962795" y="3613623"/>
              <a:ext cx="4154498" cy="1123340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599BC40C-8DB1-45D8-BF19-97A5D512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781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561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5CAF20-6162-46B1-BA2A-0C6584C3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95AE80-D370-4F27-9531-142044355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0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A6FF-6A41-4677-938A-4F09DA7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3173C-3734-422A-8289-A24D4E39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50"/>
            <a:ext cx="9601200" cy="4210050"/>
          </a:xfrm>
        </p:spPr>
        <p:txBody>
          <a:bodyPr/>
          <a:lstStyle/>
          <a:p>
            <a:r>
              <a:rPr lang="zh-CN" altLang="en-US" dirty="0"/>
              <a:t>所有比较数据：</a:t>
            </a:r>
            <a:r>
              <a:rPr lang="en-US" altLang="zh-CN" dirty="0"/>
              <a:t> </a:t>
            </a:r>
            <a:r>
              <a:rPr lang="en-US" altLang="zh-CN" sz="1400" dirty="0"/>
              <a:t>https://github.com/WNJXYK/JLU_FeatureSelection/blob/master/Doc/Compare_Data.xlsx</a:t>
            </a:r>
          </a:p>
          <a:p>
            <a:endParaRPr lang="en-US" altLang="zh-CN" dirty="0"/>
          </a:p>
          <a:p>
            <a:r>
              <a:rPr lang="zh-CN" altLang="en-US" dirty="0"/>
              <a:t>使用测试数据集：</a:t>
            </a:r>
            <a:r>
              <a:rPr lang="en-US" altLang="zh-CN" dirty="0"/>
              <a:t>Cleveland, Heart, Ionosphere, Vehicle, LSVT, </a:t>
            </a:r>
            <a:r>
              <a:rPr lang="en-US" altLang="zh-CN" dirty="0" err="1"/>
              <a:t>Srbct</a:t>
            </a:r>
            <a:r>
              <a:rPr lang="en-US" altLang="zh-CN" dirty="0"/>
              <a:t>, </a:t>
            </a:r>
            <a:r>
              <a:rPr lang="en-US" altLang="zh-CN" dirty="0" err="1"/>
              <a:t>Arcene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作业代码上传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 https://github.com/WNJXYK/JLU_FeatureSelection</a:t>
            </a:r>
          </a:p>
          <a:p>
            <a:pPr lvl="1"/>
            <a:r>
              <a:rPr lang="zh-CN" altLang="en-US" dirty="0"/>
              <a:t>算法代码在 </a:t>
            </a:r>
            <a:r>
              <a:rPr lang="en-US" altLang="zh-CN" dirty="0"/>
              <a:t>Algorithm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运行结果在 </a:t>
            </a:r>
            <a:r>
              <a:rPr lang="en-US" altLang="zh-CN" dirty="0"/>
              <a:t>Logs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数据比较 </a:t>
            </a:r>
            <a:r>
              <a:rPr lang="en-US" altLang="zh-CN" dirty="0"/>
              <a:t>Excel </a:t>
            </a:r>
            <a:r>
              <a:rPr lang="zh-CN" altLang="en-US" dirty="0"/>
              <a:t>与 </a:t>
            </a:r>
            <a:r>
              <a:rPr lang="en-US" altLang="zh-CN" dirty="0"/>
              <a:t>PowerPoint </a:t>
            </a:r>
            <a:r>
              <a:rPr lang="zh-CN" altLang="en-US" dirty="0"/>
              <a:t>在 </a:t>
            </a:r>
            <a:r>
              <a:rPr lang="en-US" altLang="zh-CN" dirty="0"/>
              <a:t>Doc 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13927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r>
              <a:rPr kumimoji="1" lang="en-US" altLang="zh-CN" dirty="0" err="1"/>
              <a:t>LassoGA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2284</Words>
  <Application>Microsoft Office PowerPoint</Application>
  <PresentationFormat>宽屏</PresentationFormat>
  <Paragraphs>857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降低数据维度，提升速度，增加性能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EFSFOA</vt:lpstr>
      <vt:lpstr>EFSFOA测试</vt:lpstr>
      <vt:lpstr>限制放松 &amp; 梯度下降</vt:lpstr>
      <vt:lpstr>Lasso 回归</vt:lpstr>
      <vt:lpstr>Lasso 结果</vt:lpstr>
      <vt:lpstr>Lasso 结果</vt:lpstr>
      <vt:lpstr>尝试改进</vt:lpstr>
      <vt:lpstr>GDFS</vt:lpstr>
      <vt:lpstr>GDFS 结果</vt:lpstr>
      <vt:lpstr>GDFS 结果</vt:lpstr>
      <vt:lpstr>另一种改进</vt:lpstr>
      <vt:lpstr>LassoGA</vt:lpstr>
      <vt:lpstr>LassoGA 结果</vt:lpstr>
      <vt:lpstr>LassoGA 结果</vt:lpstr>
      <vt:lpstr>总结</vt:lpstr>
      <vt:lpstr>Coda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胡 子木</cp:lastModifiedBy>
  <cp:revision>669</cp:revision>
  <dcterms:created xsi:type="dcterms:W3CDTF">2019-09-23T08:00:53Z</dcterms:created>
  <dcterms:modified xsi:type="dcterms:W3CDTF">2019-09-25T00:38:16Z</dcterms:modified>
</cp:coreProperties>
</file>