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8" r:id="rId20"/>
    <p:sldId id="282" r:id="rId21"/>
    <p:sldId id="279" r:id="rId22"/>
    <p:sldId id="283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3"/>
  </p:normalViewPr>
  <p:slideViewPr>
    <p:cSldViewPr snapToGrid="0" snapToObjects="1">
      <p:cViewPr varScale="1">
        <p:scale>
          <a:sx n="91" d="100"/>
          <a:sy n="91" d="100"/>
        </p:scale>
        <p:origin x="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4CBE1-D8D7-D245-94E6-8BA9B1C4A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特征选择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A04B25-4B3B-7C4A-9844-A1ADF2F2F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周植、胡子木、朱任翔</a:t>
            </a:r>
          </a:p>
        </p:txBody>
      </p:sp>
    </p:spTree>
    <p:extLst>
      <p:ext uri="{BB962C8B-B14F-4D97-AF65-F5344CB8AC3E}">
        <p14:creationId xmlns:p14="http://schemas.microsoft.com/office/powerpoint/2010/main" val="9533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限制放松 </a:t>
            </a:r>
            <a:r>
              <a:rPr lang="en-US" altLang="zh-CN" dirty="0"/>
              <a:t>&amp; </a:t>
            </a:r>
            <a:r>
              <a:rPr lang="zh-CN" altLang="en-US" dirty="0"/>
              <a:t>梯度下降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2027583"/>
                <a:ext cx="9601200" cy="4253947"/>
              </a:xfrm>
            </p:spPr>
            <p:txBody>
              <a:bodyPr vert="horz">
                <a:normAutofit/>
              </a:bodyPr>
              <a:lstStyle/>
              <a:p>
                <a:r>
                  <a:rPr lang="zh-CN" altLang="en-US" dirty="0"/>
                  <a:t>本质上是一个 </a:t>
                </a:r>
                <a:r>
                  <a:rPr lang="en-US" altLang="zh-CN" dirty="0"/>
                  <a:t>01 </a:t>
                </a:r>
                <a:r>
                  <a:rPr lang="zh-CN" altLang="en-US" dirty="0"/>
                  <a:t>规划问题：</a:t>
                </a:r>
                <a:endParaRPr lang="en-US" altLang="zh-CN" dirty="0"/>
              </a:p>
              <a:p>
                <a:pPr marL="98755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∈{0, 1}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放松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的限制，将问题变成一个普通的规划问题（不一定线性）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从离散问题变为连续问题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可以使用一些经典的优化方法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进一步，问题也可以理解为先对特征使用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进行线性变换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，得到新的特征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，我们要找到一组尽可能稀疏的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在学习器上的分类效果更好。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2027583"/>
                <a:ext cx="9601200" cy="4253947"/>
              </a:xfrm>
              <a:blipFill>
                <a:blip r:embed="rId2"/>
                <a:stretch>
                  <a:fillRect l="-571" t="-1435" r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6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</a:t>
            </a:r>
            <a:r>
              <a:rPr lang="zh-CN" altLang="en-US" dirty="0"/>
              <a:t>回归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854201"/>
                <a:ext cx="9601200" cy="4013200"/>
              </a:xfrm>
            </p:spPr>
            <p:txBody>
              <a:bodyPr vert="horz">
                <a:normAutofit fontScale="92500"/>
              </a:bodyPr>
              <a:lstStyle/>
              <a:p>
                <a:r>
                  <a:rPr lang="zh-CN" altLang="en-US" dirty="0"/>
                  <a:t>先做一些假设：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假设我们的学习器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是线性的，如线性回归、逻辑回归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假设学习器学习到的权值向量为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学习的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，其实就是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’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，寻找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若学习得到的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 0</a:t>
                </a:r>
                <a:r>
                  <a:rPr lang="zh-CN" altLang="en-US" dirty="0"/>
                  <a:t>，即可贪心的认为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0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那么这其实就是 </a:t>
                </a:r>
                <a:r>
                  <a:rPr lang="en-US" altLang="zh-CN" dirty="0"/>
                  <a:t>Lasso</a:t>
                </a:r>
                <a:r>
                  <a:rPr lang="zh-CN" altLang="en-US" dirty="0"/>
                  <a:t>回归，即带有 </a:t>
                </a:r>
                <a:r>
                  <a:rPr lang="en-US" altLang="zh-CN" dirty="0"/>
                  <a:t>L1 </a:t>
                </a:r>
                <a:r>
                  <a:rPr lang="zh-CN" altLang="en-US" dirty="0"/>
                  <a:t>惩罚项的线性回归。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https://github.com/WNJXYK/JLU_FeatureSelection/blob/master/Algorithm/Lasso.py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854201"/>
                <a:ext cx="9601200" cy="4013200"/>
              </a:xfrm>
              <a:blipFill>
                <a:blip r:embed="rId2"/>
                <a:stretch>
                  <a:fillRect l="-508" t="-1214" b="-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89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5A2AB-E5F8-49A6-975D-02C41000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217B8A-083A-4572-9BA9-5E36F9B13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27588"/>
              </p:ext>
            </p:extLst>
          </p:nvPr>
        </p:nvGraphicFramePr>
        <p:xfrm>
          <a:off x="1873248" y="2152651"/>
          <a:ext cx="8916768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138">
                  <a:extLst>
                    <a:ext uri="{9D8B030D-6E8A-4147-A177-3AD203B41FA5}">
                      <a16:colId xmlns:a16="http://schemas.microsoft.com/office/drawing/2014/main" val="2069987516"/>
                    </a:ext>
                  </a:extLst>
                </a:gridCol>
                <a:gridCol w="1435493">
                  <a:extLst>
                    <a:ext uri="{9D8B030D-6E8A-4147-A177-3AD203B41FA5}">
                      <a16:colId xmlns:a16="http://schemas.microsoft.com/office/drawing/2014/main" val="1904507885"/>
                    </a:ext>
                  </a:extLst>
                </a:gridCol>
                <a:gridCol w="1541826">
                  <a:extLst>
                    <a:ext uri="{9D8B030D-6E8A-4147-A177-3AD203B41FA5}">
                      <a16:colId xmlns:a16="http://schemas.microsoft.com/office/drawing/2014/main" val="3482020683"/>
                    </a:ext>
                  </a:extLst>
                </a:gridCol>
                <a:gridCol w="1306375">
                  <a:extLst>
                    <a:ext uri="{9D8B030D-6E8A-4147-A177-3AD203B41FA5}">
                      <a16:colId xmlns:a16="http://schemas.microsoft.com/office/drawing/2014/main" val="1519401318"/>
                    </a:ext>
                  </a:extLst>
                </a:gridCol>
                <a:gridCol w="1078519">
                  <a:extLst>
                    <a:ext uri="{9D8B030D-6E8A-4147-A177-3AD203B41FA5}">
                      <a16:colId xmlns:a16="http://schemas.microsoft.com/office/drawing/2014/main" val="753270110"/>
                    </a:ext>
                  </a:extLst>
                </a:gridCol>
                <a:gridCol w="1336756">
                  <a:extLst>
                    <a:ext uri="{9D8B030D-6E8A-4147-A177-3AD203B41FA5}">
                      <a16:colId xmlns:a16="http://schemas.microsoft.com/office/drawing/2014/main" val="3918991951"/>
                    </a:ext>
                  </a:extLst>
                </a:gridCol>
                <a:gridCol w="1169661">
                  <a:extLst>
                    <a:ext uri="{9D8B030D-6E8A-4147-A177-3AD203B41FA5}">
                      <a16:colId xmlns:a16="http://schemas.microsoft.com/office/drawing/2014/main" val="421125093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825486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1.284180403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959267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1.29317522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0.844444444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58170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0.139126301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0.881057269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371698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0.128116369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0.792592593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0.465116279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09973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3BF866-BA27-4F18-93A3-F90D65BD5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71002"/>
              </p:ext>
            </p:extLst>
          </p:nvPr>
        </p:nvGraphicFramePr>
        <p:xfrm>
          <a:off x="1873249" y="3670302"/>
          <a:ext cx="8924364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48">
                  <a:extLst>
                    <a:ext uri="{9D8B030D-6E8A-4147-A177-3AD203B41FA5}">
                      <a16:colId xmlns:a16="http://schemas.microsoft.com/office/drawing/2014/main" val="3657824370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1648863849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855382850"/>
                    </a:ext>
                  </a:extLst>
                </a:gridCol>
                <a:gridCol w="1298780">
                  <a:extLst>
                    <a:ext uri="{9D8B030D-6E8A-4147-A177-3AD203B41FA5}">
                      <a16:colId xmlns:a16="http://schemas.microsoft.com/office/drawing/2014/main" val="1358712052"/>
                    </a:ext>
                  </a:extLst>
                </a:gridCol>
                <a:gridCol w="1101304">
                  <a:extLst>
                    <a:ext uri="{9D8B030D-6E8A-4147-A177-3AD203B41FA5}">
                      <a16:colId xmlns:a16="http://schemas.microsoft.com/office/drawing/2014/main" val="1779615186"/>
                    </a:ext>
                  </a:extLst>
                </a:gridCol>
                <a:gridCol w="1336756">
                  <a:extLst>
                    <a:ext uri="{9D8B030D-6E8A-4147-A177-3AD203B41FA5}">
                      <a16:colId xmlns:a16="http://schemas.microsoft.com/office/drawing/2014/main" val="2090260522"/>
                    </a:ext>
                  </a:extLst>
                </a:gridCol>
                <a:gridCol w="1146876">
                  <a:extLst>
                    <a:ext uri="{9D8B030D-6E8A-4147-A177-3AD203B41FA5}">
                      <a16:colId xmlns:a16="http://schemas.microsoft.com/office/drawing/2014/main" val="376614148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50356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4.210286379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10.27777778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61502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4.234484673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0.855769231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9.668803419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166869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3.074008226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0.930128205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1.81980057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387534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3.072860479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0.769871795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16.41391941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390214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5E27E4A-EF96-463A-9AD9-5A0070CD4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60959"/>
              </p:ext>
            </p:extLst>
          </p:nvPr>
        </p:nvGraphicFramePr>
        <p:xfrm>
          <a:off x="1873249" y="5194301"/>
          <a:ext cx="894715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48">
                  <a:extLst>
                    <a:ext uri="{9D8B030D-6E8A-4147-A177-3AD203B41FA5}">
                      <a16:colId xmlns:a16="http://schemas.microsoft.com/office/drawing/2014/main" val="3811255830"/>
                    </a:ext>
                  </a:extLst>
                </a:gridCol>
                <a:gridCol w="1511446">
                  <a:extLst>
                    <a:ext uri="{9D8B030D-6E8A-4147-A177-3AD203B41FA5}">
                      <a16:colId xmlns:a16="http://schemas.microsoft.com/office/drawing/2014/main" val="464642791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3271733378"/>
                    </a:ext>
                  </a:extLst>
                </a:gridCol>
                <a:gridCol w="1298780">
                  <a:extLst>
                    <a:ext uri="{9D8B030D-6E8A-4147-A177-3AD203B41FA5}">
                      <a16:colId xmlns:a16="http://schemas.microsoft.com/office/drawing/2014/main" val="547301729"/>
                    </a:ext>
                  </a:extLst>
                </a:gridCol>
                <a:gridCol w="1124090">
                  <a:extLst>
                    <a:ext uri="{9D8B030D-6E8A-4147-A177-3AD203B41FA5}">
                      <a16:colId xmlns:a16="http://schemas.microsoft.com/office/drawing/2014/main" val="3898751793"/>
                    </a:ext>
                  </a:extLst>
                </a:gridCol>
                <a:gridCol w="1329161">
                  <a:extLst>
                    <a:ext uri="{9D8B030D-6E8A-4147-A177-3AD203B41FA5}">
                      <a16:colId xmlns:a16="http://schemas.microsoft.com/office/drawing/2014/main" val="2453283127"/>
                    </a:ext>
                  </a:extLst>
                </a:gridCol>
                <a:gridCol w="1146876">
                  <a:extLst>
                    <a:ext uri="{9D8B030D-6E8A-4147-A177-3AD203B41FA5}">
                      <a16:colId xmlns:a16="http://schemas.microsoft.com/office/drawing/2014/main" val="11163094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566088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415.9355624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9.433962264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574414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379.9564228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0.816666667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5.769230769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19442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422.9198284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481629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375.7532444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0.9874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663022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FC2F0CD-609E-4A1B-AC40-D0763AED1FD9}"/>
              </a:ext>
            </a:extLst>
          </p:cNvPr>
          <p:cNvSpPr/>
          <p:nvPr/>
        </p:nvSpPr>
        <p:spPr>
          <a:xfrm>
            <a:off x="1113549" y="1525369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Heart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CE61BB-A814-436C-9E8A-80528824287D}"/>
              </a:ext>
            </a:extLst>
          </p:cNvPr>
          <p:cNvSpPr/>
          <p:nvPr/>
        </p:nvSpPr>
        <p:spPr>
          <a:xfrm>
            <a:off x="1113548" y="3093820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LSVT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09049E-B1A7-43E7-AB39-E883D30C4CF4}"/>
              </a:ext>
            </a:extLst>
          </p:cNvPr>
          <p:cNvSpPr/>
          <p:nvPr/>
        </p:nvSpPr>
        <p:spPr>
          <a:xfrm>
            <a:off x="1113547" y="4605122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高维</a:t>
            </a:r>
            <a:r>
              <a:rPr lang="en-US" altLang="zh-CN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Arcene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81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</a:t>
            </a:r>
            <a:r>
              <a:rPr lang="zh-CN" altLang="en-US" dirty="0"/>
              <a:t>结果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498600"/>
                <a:ext cx="9601200" cy="4819650"/>
              </a:xfrm>
            </p:spPr>
            <p:txBody>
              <a:bodyPr vert="horz">
                <a:normAutofit lnSpcReduction="10000"/>
              </a:bodyPr>
              <a:lstStyle/>
              <a:p>
                <a:r>
                  <a:rPr lang="zh-CN" altLang="en-US" dirty="0"/>
                  <a:t>低维度数据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分类效果较好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由不同数据集特性，</a:t>
                </a:r>
                <a:r>
                  <a:rPr lang="en-US" altLang="zh-CN" dirty="0"/>
                  <a:t> 0~30% </a:t>
                </a:r>
                <a:r>
                  <a:rPr lang="zh-CN" altLang="en-US" dirty="0"/>
                  <a:t>，维度缩减效果不明显</a:t>
                </a:r>
                <a:endParaRPr lang="en-US" altLang="zh-CN" dirty="0"/>
              </a:p>
              <a:p>
                <a:r>
                  <a:rPr lang="zh-CN" altLang="en-US" dirty="0"/>
                  <a:t>中维度数据与高纬度数据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维度缩减十分明显，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≥99%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效果由数据集特性，不同程度打折扣</a:t>
                </a:r>
                <a:endParaRPr lang="en-US" altLang="zh-CN" dirty="0"/>
              </a:p>
              <a:p>
                <a:r>
                  <a:rPr lang="zh-CN" altLang="en-US" dirty="0"/>
                  <a:t>高维度的速度不如 </a:t>
                </a:r>
                <a:r>
                  <a:rPr lang="en-US" altLang="zh-CN" dirty="0"/>
                  <a:t>FSFOA</a:t>
                </a:r>
              </a:p>
              <a:p>
                <a:r>
                  <a:rPr lang="en-US" altLang="zh-CN" dirty="0"/>
                  <a:t>Lasso</a:t>
                </a:r>
                <a:r>
                  <a:rPr lang="zh-CN" altLang="en-US" dirty="0"/>
                  <a:t>不具有持续维度缩减的能力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线性学习器评价的局限性</a:t>
                </a:r>
                <a:endParaRPr lang="en-US" altLang="zh-CN" dirty="0"/>
              </a:p>
              <a:p>
                <a:r>
                  <a:rPr lang="zh-CN" altLang="en-US" dirty="0"/>
                  <a:t>准确率和维度缩减做一个折衷</a:t>
                </a:r>
                <a:endParaRPr lang="en-US" altLang="zh-CN" dirty="0"/>
              </a:p>
              <a:p>
                <a:r>
                  <a:rPr lang="zh-CN" altLang="en-US" dirty="0"/>
                  <a:t>持续缩减能力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498600"/>
                <a:ext cx="9601200" cy="4819650"/>
              </a:xfrm>
              <a:blipFill>
                <a:blip r:embed="rId2"/>
                <a:stretch>
                  <a:fillRect l="-571" t="-1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CEC76F-9090-41EF-95DB-5BC622E8D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49607"/>
              </p:ext>
            </p:extLst>
          </p:nvPr>
        </p:nvGraphicFramePr>
        <p:xfrm>
          <a:off x="9029700" y="1730375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124">
                  <a:extLst>
                    <a:ext uri="{9D8B030D-6E8A-4147-A177-3AD203B41FA5}">
                      <a16:colId xmlns:a16="http://schemas.microsoft.com/office/drawing/2014/main" val="1850193063"/>
                    </a:ext>
                  </a:extLst>
                </a:gridCol>
                <a:gridCol w="1048426">
                  <a:extLst>
                    <a:ext uri="{9D8B030D-6E8A-4147-A177-3AD203B41FA5}">
                      <a16:colId xmlns:a16="http://schemas.microsoft.com/office/drawing/2014/main" val="247262251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069980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10.27777778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386957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0.855769231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9.668803419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919898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0.930128205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1.81980057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273275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0.769871795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16.41391941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86113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53126E0-8A67-43BF-874C-F142FA213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12912"/>
              </p:ext>
            </p:extLst>
          </p:nvPr>
        </p:nvGraphicFramePr>
        <p:xfrm>
          <a:off x="9029700" y="3125787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2337">
                  <a:extLst>
                    <a:ext uri="{9D8B030D-6E8A-4147-A177-3AD203B41FA5}">
                      <a16:colId xmlns:a16="http://schemas.microsoft.com/office/drawing/2014/main" val="2287293400"/>
                    </a:ext>
                  </a:extLst>
                </a:gridCol>
                <a:gridCol w="1143213">
                  <a:extLst>
                    <a:ext uri="{9D8B030D-6E8A-4147-A177-3AD203B41FA5}">
                      <a16:colId xmlns:a16="http://schemas.microsoft.com/office/drawing/2014/main" val="1016780233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685568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0.736842105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22.22222222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6769500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0.684210526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31.57894737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277564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0.736842105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26.31578947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0009799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0.684210526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27.77777778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521295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16B7D0-D94B-4D2D-8883-45230960F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07838"/>
              </p:ext>
            </p:extLst>
          </p:nvPr>
        </p:nvGraphicFramePr>
        <p:xfrm>
          <a:off x="9029700" y="4521200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794">
                  <a:extLst>
                    <a:ext uri="{9D8B030D-6E8A-4147-A177-3AD203B41FA5}">
                      <a16:colId xmlns:a16="http://schemas.microsoft.com/office/drawing/2014/main" val="2243471140"/>
                    </a:ext>
                  </a:extLst>
                </a:gridCol>
                <a:gridCol w="1145756">
                  <a:extLst>
                    <a:ext uri="{9D8B030D-6E8A-4147-A177-3AD203B41FA5}">
                      <a16:colId xmlns:a16="http://schemas.microsoft.com/office/drawing/2014/main" val="4255163295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 Delta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395585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9.433962264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8032101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0.816666667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5.769230769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397873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992136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945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2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尝试改进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235199"/>
            <a:ext cx="9601200" cy="3632201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线性学习器评价的局限性？ </a:t>
            </a:r>
            <a:endParaRPr lang="en-US" altLang="zh-CN" dirty="0"/>
          </a:p>
          <a:p>
            <a:pPr lvl="1"/>
            <a:r>
              <a:rPr lang="zh-CN" altLang="en-US" dirty="0"/>
              <a:t>使用最终的学习器作为准确度评判</a:t>
            </a:r>
            <a:endParaRPr lang="en-US" altLang="zh-CN" dirty="0"/>
          </a:p>
          <a:p>
            <a:r>
              <a:rPr lang="zh-CN" altLang="en-US" dirty="0"/>
              <a:t>准确率和维度缩减做一个折衷？</a:t>
            </a:r>
            <a:endParaRPr lang="en-US" altLang="zh-CN" dirty="0"/>
          </a:p>
          <a:p>
            <a:pPr lvl="1"/>
            <a:r>
              <a:rPr lang="zh-CN" altLang="en-US" dirty="0"/>
              <a:t>准确率、维度缩减两步走</a:t>
            </a:r>
            <a:endParaRPr lang="en-US" altLang="zh-CN" dirty="0"/>
          </a:p>
          <a:p>
            <a:pPr lvl="1"/>
            <a:r>
              <a:rPr lang="zh-CN" altLang="en-US" dirty="0"/>
              <a:t>修改 </a:t>
            </a:r>
            <a:r>
              <a:rPr lang="en-US" altLang="zh-CN" dirty="0"/>
              <a:t>Lasso</a:t>
            </a:r>
            <a:r>
              <a:rPr lang="zh-CN" altLang="en-US" dirty="0"/>
              <a:t>，手动删除特征</a:t>
            </a:r>
            <a:endParaRPr lang="en-US" altLang="zh-CN" dirty="0"/>
          </a:p>
          <a:p>
            <a:r>
              <a:rPr lang="zh-CN" altLang="en-US" dirty="0"/>
              <a:t>持续缩减能力</a:t>
            </a:r>
            <a:endParaRPr lang="en-US" altLang="zh-CN" dirty="0"/>
          </a:p>
          <a:p>
            <a:pPr lvl="1"/>
            <a:r>
              <a:rPr lang="zh-CN" altLang="en-US" dirty="0"/>
              <a:t>循环两步过程</a:t>
            </a:r>
            <a:endParaRPr lang="en-US" altLang="zh-CN" dirty="0"/>
          </a:p>
          <a:p>
            <a:endParaRPr lang="en-US" altLang="zh-CN" dirty="0"/>
          </a:p>
          <a:p>
            <a:pPr marL="530352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427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</p:spPr>
            <p:txBody>
              <a:bodyPr vert="horz">
                <a:normAutofit fontScale="85000" lnSpcReduction="20000"/>
              </a:bodyPr>
              <a:lstStyle/>
              <a:p>
                <a:r>
                  <a:rPr lang="zh-CN" altLang="en-US" dirty="0"/>
                  <a:t>两步走：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固定特征学习概率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固定概率缩减特征</a:t>
                </a:r>
                <a:endParaRPr lang="en-US" altLang="zh-CN" dirty="0"/>
              </a:p>
              <a:p>
                <a:r>
                  <a:rPr lang="zh-CN" altLang="en-US" dirty="0"/>
                  <a:t>算法过程：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𝑆𝑒𝑙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= [1, 1, 1, …, 1]</m:t>
                    </m:r>
                  </m:oMath>
                </a14:m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使用逻辑回归学习 </a:t>
                </a:r>
                <a:r>
                  <a:rPr lang="en-US" altLang="zh-CN" dirty="0" err="1"/>
                  <a:t>Sel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选择的特征，得到参数 </a:t>
                </a:r>
                <a:r>
                  <a:rPr lang="en-US" altLang="zh-CN" dirty="0" err="1"/>
                  <a:t>Coef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Intercept</a:t>
                </a:r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使用规律，对数据进行概率预测，得到 </a:t>
                </a:r>
                <a:r>
                  <a:rPr lang="en-US" altLang="zh-CN" dirty="0" err="1"/>
                  <a:t>Proba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固定参数 </a:t>
                </a:r>
                <a:r>
                  <a:rPr lang="en-US" altLang="zh-CN" dirty="0" err="1"/>
                  <a:t>Coef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Intercept</a:t>
                </a:r>
                <a:r>
                  <a:rPr lang="zh-CN" altLang="en-US" dirty="0"/>
                  <a:t>，使用输入参数与 </a:t>
                </a:r>
                <a:r>
                  <a:rPr lang="en-US" altLang="zh-CN" dirty="0" err="1"/>
                  <a:t>Proba</a:t>
                </a:r>
                <a:r>
                  <a:rPr lang="zh-CN" altLang="en-US" dirty="0"/>
                  <a:t>，用修改的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惩罚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  <m:t>𝑠𝑒𝑙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 dirty="0" err="1">
                                        <a:latin typeface="Cambria Math" panose="02040503050406030204" pitchFamily="18" charset="0"/>
                                      </a:rPr>
                                      <m:t>𝐶𝑜𝑒𝑓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𝐼𝑛𝑡𝑒𝑟𝑐𝑒𝑝𝑡</m:t>
                                    </m:r>
                                  </m:e>
                                </m:d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𝑃𝑟𝑜𝑏𝑎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𝑆𝑒𝑙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手动筛 </a:t>
                </a:r>
                <a:r>
                  <a:rPr lang="en-US" altLang="zh-CN" dirty="0" err="1"/>
                  <a:t>Sel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过小的参数将其删除。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使用目标学习器评价，并更新特征选择策略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en-US" altLang="zh-CN" dirty="0"/>
                  <a:t>Loop</a:t>
                </a:r>
                <a:r>
                  <a:rPr lang="zh-CN" altLang="en-US" dirty="0"/>
                  <a:t> 直到不变化或手动停止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https://github.com/WNJXYK/JLU_FeatureSelection/blob/master/Algorithm/GDFS.py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530352" lvl="1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  <a:blipFill>
                <a:blip r:embed="rId2"/>
                <a:stretch>
                  <a:fillRect l="-317" t="-1563" b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36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5A2AB-E5F8-49A6-975D-02C41000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 </a:t>
            </a:r>
            <a:r>
              <a:rPr lang="zh-CN" altLang="en-US" dirty="0"/>
              <a:t>结果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C2F0CD-609E-4A1B-AC40-D0763AED1FD9}"/>
              </a:ext>
            </a:extLst>
          </p:cNvPr>
          <p:cNvSpPr/>
          <p:nvPr/>
        </p:nvSpPr>
        <p:spPr>
          <a:xfrm>
            <a:off x="1113549" y="1525369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Heart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0C4E2A3-3F1E-4E34-AF57-B0D863704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8456"/>
              </p:ext>
            </p:extLst>
          </p:nvPr>
        </p:nvGraphicFramePr>
        <p:xfrm>
          <a:off x="1873248" y="2140637"/>
          <a:ext cx="8915402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352">
                  <a:extLst>
                    <a:ext uri="{9D8B030D-6E8A-4147-A177-3AD203B41FA5}">
                      <a16:colId xmlns:a16="http://schemas.microsoft.com/office/drawing/2014/main" val="214648202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97475006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96797018"/>
                    </a:ext>
                  </a:extLst>
                </a:gridCol>
                <a:gridCol w="1289048">
                  <a:extLst>
                    <a:ext uri="{9D8B030D-6E8A-4147-A177-3AD203B41FA5}">
                      <a16:colId xmlns:a16="http://schemas.microsoft.com/office/drawing/2014/main" val="589864739"/>
                    </a:ext>
                  </a:extLst>
                </a:gridCol>
                <a:gridCol w="1111252">
                  <a:extLst>
                    <a:ext uri="{9D8B030D-6E8A-4147-A177-3AD203B41FA5}">
                      <a16:colId xmlns:a16="http://schemas.microsoft.com/office/drawing/2014/main" val="400523997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135824389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96013996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57876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109.3668821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0.692307692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0.722222222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5.797101449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32437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109.4465117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0.692307692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0.744444444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11.84210526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57942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2.325107336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0.769230769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0.77037037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8.370044053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35267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1.278161049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0.769230769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0.718518519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9.76744186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691287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03B32E-CCC8-494D-84A4-A76CE4C22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2325"/>
              </p:ext>
            </p:extLst>
          </p:nvPr>
        </p:nvGraphicFramePr>
        <p:xfrm>
          <a:off x="1873248" y="3802964"/>
          <a:ext cx="891540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752">
                  <a:extLst>
                    <a:ext uri="{9D8B030D-6E8A-4147-A177-3AD203B41FA5}">
                      <a16:colId xmlns:a16="http://schemas.microsoft.com/office/drawing/2014/main" val="35569977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08829204"/>
                    </a:ext>
                  </a:extLst>
                </a:gridCol>
                <a:gridCol w="1577954">
                  <a:extLst>
                    <a:ext uri="{9D8B030D-6E8A-4147-A177-3AD203B41FA5}">
                      <a16:colId xmlns:a16="http://schemas.microsoft.com/office/drawing/2014/main" val="2790421198"/>
                    </a:ext>
                  </a:extLst>
                </a:gridCol>
                <a:gridCol w="1247796">
                  <a:extLst>
                    <a:ext uri="{9D8B030D-6E8A-4147-A177-3AD203B41FA5}">
                      <a16:colId xmlns:a16="http://schemas.microsoft.com/office/drawing/2014/main" val="222065719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85746764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560298699"/>
                    </a:ext>
                  </a:extLst>
                </a:gridCol>
                <a:gridCol w="1085849">
                  <a:extLst>
                    <a:ext uri="{9D8B030D-6E8A-4147-A177-3AD203B41FA5}">
                      <a16:colId xmlns:a16="http://schemas.microsoft.com/office/drawing/2014/main" val="158773364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433722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115.7434764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0.538461538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0.571954023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764437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109.103744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0.615747126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38328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3.23192215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0.585172414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385388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1.607460737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0.532528736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604255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E326E77-8BE7-4BF8-A2B5-2C8B27351BE6}"/>
              </a:ext>
            </a:extLst>
          </p:cNvPr>
          <p:cNvSpPr/>
          <p:nvPr/>
        </p:nvSpPr>
        <p:spPr>
          <a:xfrm>
            <a:off x="1113549" y="3182033"/>
            <a:ext cx="33251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Cleveland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FD7876-09B9-4EF9-A56C-5D1E3F5BA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51988"/>
              </p:ext>
            </p:extLst>
          </p:nvPr>
        </p:nvGraphicFramePr>
        <p:xfrm>
          <a:off x="1873248" y="5410200"/>
          <a:ext cx="891540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2">
                  <a:extLst>
                    <a:ext uri="{9D8B030D-6E8A-4147-A177-3AD203B41FA5}">
                      <a16:colId xmlns:a16="http://schemas.microsoft.com/office/drawing/2014/main" val="2884665452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1776757637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384145275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869434003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134841261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465007605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192367896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138299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112.9549575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829949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113.0381896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192585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8.504727364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5.263157895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309752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10.60063148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5.555555556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1938864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104036CB-A428-4E58-B3B5-37C4011EE4E9}"/>
              </a:ext>
            </a:extLst>
          </p:cNvPr>
          <p:cNvSpPr/>
          <p:nvPr/>
        </p:nvSpPr>
        <p:spPr>
          <a:xfrm>
            <a:off x="672223" y="4767976"/>
            <a:ext cx="33251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中维</a:t>
            </a:r>
            <a:r>
              <a:rPr lang="en-US" altLang="zh-CN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Srbct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3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 </a:t>
            </a:r>
            <a:r>
              <a:rPr lang="zh-CN" altLang="en-US" dirty="0"/>
              <a:t>结果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025650"/>
            <a:ext cx="9601200" cy="36322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效果不错，目标基本达到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低维数据中具有维度缩减的能力，且准确度没有太大变化或提升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中维度数据与高纬度数据</a:t>
            </a:r>
            <a:endParaRPr lang="en-US" altLang="zh-CN" dirty="0"/>
          </a:p>
          <a:p>
            <a:pPr lvl="1"/>
            <a:r>
              <a:rPr lang="zh-CN" altLang="en-US" dirty="0"/>
              <a:t>维度缩减力度下降了</a:t>
            </a:r>
            <a:endParaRPr lang="en-US" altLang="zh-CN" dirty="0"/>
          </a:p>
          <a:p>
            <a:pPr lvl="1"/>
            <a:r>
              <a:rPr lang="zh-CN" altLang="en-US" dirty="0"/>
              <a:t>由数据集特性，</a:t>
            </a:r>
            <a:r>
              <a:rPr lang="en-US" altLang="zh-CN" dirty="0"/>
              <a:t>Acc</a:t>
            </a:r>
            <a:r>
              <a:rPr lang="zh-CN" altLang="en-US" dirty="0"/>
              <a:t>不同程度提升，但也有下降</a:t>
            </a:r>
            <a:endParaRPr lang="en-US" altLang="zh-CN" dirty="0"/>
          </a:p>
          <a:p>
            <a:pPr lvl="1"/>
            <a:r>
              <a:rPr lang="zh-CN" altLang="en-US" dirty="0"/>
              <a:t>总体来看，血亏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656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另一种改进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997074"/>
                <a:ext cx="9601200" cy="4175126"/>
              </a:xfrm>
            </p:spPr>
            <p:txBody>
              <a:bodyPr vert="horz">
                <a:normAutofit/>
              </a:bodyPr>
              <a:lstStyle/>
              <a:p>
                <a:r>
                  <a:rPr lang="zh-CN" altLang="en-US" dirty="0"/>
                  <a:t>结合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大力度降维（高维下）和 </a:t>
                </a:r>
                <a:r>
                  <a:rPr lang="en-US" altLang="zh-CN" dirty="0"/>
                  <a:t>FOA </a:t>
                </a:r>
                <a:r>
                  <a:rPr lang="zh-CN" altLang="en-US" dirty="0"/>
                  <a:t>类算法的遗传思想。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Lasso </a:t>
                </a:r>
                <a:r>
                  <a:rPr lang="zh-CN" altLang="en-US" dirty="0"/>
                  <a:t>可以在保证准确率不下降太多的情况下，删除绝大多数特征。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使用遗传算法里的交叉、变异操作，跳出局部极值。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初始为了保证种群的丰富性，按照二进制位 </a:t>
                </a:r>
                <a:r>
                  <a:rPr lang="en-US" altLang="zh-CN" dirty="0"/>
                  <a:t>0/1 </a:t>
                </a:r>
                <a:r>
                  <a:rPr lang="zh-CN" altLang="en-US" dirty="0"/>
                  <a:t>生成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个大小为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features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的种群。</a:t>
                </a:r>
                <a:endParaRPr lang="en-US" altLang="zh-CN" dirty="0"/>
              </a:p>
              <a:p>
                <a:r>
                  <a:rPr lang="zh-CN" altLang="en-US" dirty="0"/>
                  <a:t>修改交叉操作为或，变异操作仅为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每次选择 </a:t>
                </a:r>
                <a:r>
                  <a:rPr lang="en-US" altLang="zh-CN" dirty="0"/>
                  <a:t>Fitness </a:t>
                </a:r>
                <a:r>
                  <a:rPr lang="zh-CN" altLang="en-US" dirty="0"/>
                  <a:t>最高的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个个体保留，始终保持种群数量为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级别，复杂度有保证</a:t>
                </a:r>
                <a:endParaRPr lang="en-US" altLang="zh-CN" dirty="0"/>
              </a:p>
              <a:p>
                <a:r>
                  <a:rPr lang="en-US" altLang="zh-CN" dirty="0"/>
                  <a:t>Lasso </a:t>
                </a:r>
                <a:r>
                  <a:rPr lang="zh-CN" altLang="en-US" dirty="0"/>
                  <a:t>快速删除绝大多数无用特征，加速后期过程。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997074"/>
                <a:ext cx="9601200" cy="4175126"/>
              </a:xfrm>
              <a:blipFill>
                <a:blip r:embed="rId2"/>
                <a:stretch>
                  <a:fillRect l="-571" t="-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46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LassoGA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</p:spPr>
            <p:txBody>
              <a:bodyPr vert="horz">
                <a:normAutofit fontScale="92500" lnSpcReduction="20000"/>
              </a:bodyPr>
              <a:lstStyle/>
              <a:p>
                <a:r>
                  <a:rPr lang="zh-CN" altLang="en-US" dirty="0"/>
                  <a:t>使用 </a:t>
                </a:r>
                <a:r>
                  <a:rPr lang="en-US" altLang="zh-CN" dirty="0"/>
                  <a:t>0/1</a:t>
                </a:r>
                <a:r>
                  <a:rPr lang="zh-CN" altLang="en-US" dirty="0"/>
                  <a:t> 编码特征是否选择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算法过程：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按每一位二进制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分组生成初始种群，并使用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降维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令种群个体变异，进行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𝑚𝑢𝑡𝑎𝑡𝑖𝑜𝑛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𝑡𝑎𝑡𝑖𝑜</m:t>
                    </m:r>
                    <m:r>
                      <m:rPr>
                        <m:sty m:val="p"/>
                      </m:rPr>
                      <a:rPr lang="en-US" altLang="zh-CN" i="1" dirty="0" err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𝑓𝑒𝑎𝑡𝑢𝑟𝑒𝑠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𝑒𝑝𝑜𝑐h𝑠</m:t>
                                        </m:r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𝑐𝑢𝑟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𝑒𝑝𝑜𝑐h𝑠</m:t>
                                    </m:r>
                                  </m:den>
                                </m:f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随着轮次上升降低变异率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选择适应度最高的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个个体，随机与种群其他个体交叉。（控制交叉总次数为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en-US" altLang="zh-CN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将变异种群和交叉种群，进行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降维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合并原种群与变异种群、交叉种群，选择前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𝑓𝑒𝑎𝑡𝑢𝑟𝑒𝑠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个保留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https://github.com/WNJXYK/JLU_FeatureSelection/blob/master/Algorithm/LassoGA.py</a:t>
                </a:r>
              </a:p>
              <a:p>
                <a:pPr marL="530352" lvl="1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  <a:blipFill>
                <a:blip r:embed="rId2"/>
                <a:stretch>
                  <a:fillRect l="-508" t="-2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0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4BB1650-B616-4EFB-9FB7-5D93104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竖排文字占位符 8">
            <a:extLst>
              <a:ext uri="{FF2B5EF4-FFF2-40B4-BE49-F238E27FC236}">
                <a16:creationId xmlns:a16="http://schemas.microsoft.com/office/drawing/2014/main" id="{6745B24B-93E8-7F43-B0FC-63021F6BC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8720" y="1188720"/>
            <a:ext cx="5369029" cy="44805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问题：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r>
              <a:rPr kumimoji="1" lang="zh-CN" altLang="en-US" dirty="0"/>
              <a:t>搜索空间随特征数量指数级别增加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如何搜索、剪枝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如何防止陷入局部最优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r>
              <a:rPr kumimoji="1" lang="zh-CN" altLang="en-US" dirty="0"/>
              <a:t>如何判定特征好坏与否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47C962-A905-4168-832D-BF622B38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527850" y="0"/>
            <a:ext cx="466414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B0CAA55C-9F48-4F94-95AA-563539497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7EB803F-41C2-B64D-9A56-4FEB8774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27" y="1252181"/>
            <a:ext cx="3132162" cy="430245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从训练数据的特征中选择一个子集合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去除不相关、冗余、甚至负相关的特征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降低数据维度，提升速度，增加性能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endParaRPr kumimoji="1" lang="en-US" altLang="zh-CN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03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7530"/>
            <a:ext cx="9601200" cy="1485900"/>
          </a:xfrm>
        </p:spPr>
        <p:txBody>
          <a:bodyPr/>
          <a:lstStyle/>
          <a:p>
            <a:r>
              <a:rPr lang="en-US" altLang="zh-CN" dirty="0" err="1"/>
              <a:t>LassoGA</a:t>
            </a:r>
            <a:r>
              <a:rPr lang="en-US" altLang="zh-CN" dirty="0"/>
              <a:t> 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F1D4D9C-0D74-40DC-A9CA-046673A2F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3363"/>
              </p:ext>
            </p:extLst>
          </p:nvPr>
        </p:nvGraphicFramePr>
        <p:xfrm>
          <a:off x="2635251" y="1223963"/>
          <a:ext cx="9302748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9398">
                  <a:extLst>
                    <a:ext uri="{9D8B030D-6E8A-4147-A177-3AD203B41FA5}">
                      <a16:colId xmlns:a16="http://schemas.microsoft.com/office/drawing/2014/main" val="3757115524"/>
                    </a:ext>
                  </a:extLst>
                </a:gridCol>
                <a:gridCol w="1354769">
                  <a:extLst>
                    <a:ext uri="{9D8B030D-6E8A-4147-A177-3AD203B41FA5}">
                      <a16:colId xmlns:a16="http://schemas.microsoft.com/office/drawing/2014/main" val="3465230987"/>
                    </a:ext>
                  </a:extLst>
                </a:gridCol>
                <a:gridCol w="1605883">
                  <a:extLst>
                    <a:ext uri="{9D8B030D-6E8A-4147-A177-3AD203B41FA5}">
                      <a16:colId xmlns:a16="http://schemas.microsoft.com/office/drawing/2014/main" val="152401208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1367625791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3326139923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802558238"/>
                    </a:ext>
                  </a:extLst>
                </a:gridCol>
                <a:gridCol w="1225548">
                  <a:extLst>
                    <a:ext uri="{9D8B030D-6E8A-4147-A177-3AD203B41FA5}">
                      <a16:colId xmlns:a16="http://schemas.microsoft.com/office/drawing/2014/main" val="273398429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 Delta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5764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4.216832876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0.470588235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0.897619048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0.606380174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740784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3.172881365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0.529411765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0.872063492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2.53681036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876314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6.13757658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0.470588235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0.948730159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178429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3.141854763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0.617647059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0.888809524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0.656435731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612226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A935A61-1977-4542-954D-E117738D1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6686"/>
              </p:ext>
            </p:extLst>
          </p:nvPr>
        </p:nvGraphicFramePr>
        <p:xfrm>
          <a:off x="2635251" y="2128838"/>
          <a:ext cx="9302749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950">
                  <a:extLst>
                    <a:ext uri="{9D8B030D-6E8A-4147-A177-3AD203B41FA5}">
                      <a16:colId xmlns:a16="http://schemas.microsoft.com/office/drawing/2014/main" val="764891473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4222638440"/>
                    </a:ext>
                  </a:extLst>
                </a:gridCol>
                <a:gridCol w="1570808">
                  <a:extLst>
                    <a:ext uri="{9D8B030D-6E8A-4147-A177-3AD203B41FA5}">
                      <a16:colId xmlns:a16="http://schemas.microsoft.com/office/drawing/2014/main" val="36200469"/>
                    </a:ext>
                  </a:extLst>
                </a:gridCol>
                <a:gridCol w="1362924">
                  <a:extLst>
                    <a:ext uri="{9D8B030D-6E8A-4147-A177-3AD203B41FA5}">
                      <a16:colId xmlns:a16="http://schemas.microsoft.com/office/drawing/2014/main" val="4036210037"/>
                    </a:ext>
                  </a:extLst>
                </a:gridCol>
                <a:gridCol w="1125205">
                  <a:extLst>
                    <a:ext uri="{9D8B030D-6E8A-4147-A177-3AD203B41FA5}">
                      <a16:colId xmlns:a16="http://schemas.microsoft.com/office/drawing/2014/main" val="3192533437"/>
                    </a:ext>
                  </a:extLst>
                </a:gridCol>
                <a:gridCol w="1394620">
                  <a:extLst>
                    <a:ext uri="{9D8B030D-6E8A-4147-A177-3AD203B41FA5}">
                      <a16:colId xmlns:a16="http://schemas.microsoft.com/office/drawing/2014/main" val="3656638078"/>
                    </a:ext>
                  </a:extLst>
                </a:gridCol>
                <a:gridCol w="1220292">
                  <a:extLst>
                    <a:ext uri="{9D8B030D-6E8A-4147-A177-3AD203B41FA5}">
                      <a16:colId xmlns:a16="http://schemas.microsoft.com/office/drawing/2014/main" val="3218106315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51772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1.829662085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0.384615385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022804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1.870699883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0.384615385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0.814814815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3.50877193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370092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1.797633648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0.461538462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SVM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0.848148148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348268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1.84067297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0.461538462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0.759259259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4.651162791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497998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575A76B-6953-4B3F-9CD2-3C50E05DF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17834"/>
              </p:ext>
            </p:extLst>
          </p:nvPr>
        </p:nvGraphicFramePr>
        <p:xfrm>
          <a:off x="2635251" y="3431739"/>
          <a:ext cx="9302749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802">
                  <a:extLst>
                    <a:ext uri="{9D8B030D-6E8A-4147-A177-3AD203B41FA5}">
                      <a16:colId xmlns:a16="http://schemas.microsoft.com/office/drawing/2014/main" val="2067443127"/>
                    </a:ext>
                  </a:extLst>
                </a:gridCol>
                <a:gridCol w="1531799">
                  <a:extLst>
                    <a:ext uri="{9D8B030D-6E8A-4147-A177-3AD203B41FA5}">
                      <a16:colId xmlns:a16="http://schemas.microsoft.com/office/drawing/2014/main" val="3285528683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134589282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6549110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435245678"/>
                    </a:ext>
                  </a:extLst>
                </a:gridCol>
                <a:gridCol w="1444735">
                  <a:extLst>
                    <a:ext uri="{9D8B030D-6E8A-4147-A177-3AD203B41FA5}">
                      <a16:colId xmlns:a16="http://schemas.microsoft.com/office/drawing/2014/main" val="1761515380"/>
                    </a:ext>
                  </a:extLst>
                </a:gridCol>
                <a:gridCol w="1158763">
                  <a:extLst>
                    <a:ext uri="{9D8B030D-6E8A-4147-A177-3AD203B41FA5}">
                      <a16:colId xmlns:a16="http://schemas.microsoft.com/office/drawing/2014/main" val="80374634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941675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52.68987441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0.906451613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0.921052632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2.777777778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096006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75.70278382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0.896774194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0.973684211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592056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51.00234127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0.912903226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735653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53.15829968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0.903225806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2.857142857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563342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73B8B01-AE76-49AA-8E05-C94711F84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51951"/>
              </p:ext>
            </p:extLst>
          </p:nvPr>
        </p:nvGraphicFramePr>
        <p:xfrm>
          <a:off x="2635249" y="4320739"/>
          <a:ext cx="930275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3951">
                  <a:extLst>
                    <a:ext uri="{9D8B030D-6E8A-4147-A177-3AD203B41FA5}">
                      <a16:colId xmlns:a16="http://schemas.microsoft.com/office/drawing/2014/main" val="1425533972"/>
                    </a:ext>
                  </a:extLst>
                </a:gridCol>
                <a:gridCol w="1558630">
                  <a:extLst>
                    <a:ext uri="{9D8B030D-6E8A-4147-A177-3AD203B41FA5}">
                      <a16:colId xmlns:a16="http://schemas.microsoft.com/office/drawing/2014/main" val="2124384877"/>
                    </a:ext>
                  </a:extLst>
                </a:gridCol>
                <a:gridCol w="1527470">
                  <a:extLst>
                    <a:ext uri="{9D8B030D-6E8A-4147-A177-3AD203B41FA5}">
                      <a16:colId xmlns:a16="http://schemas.microsoft.com/office/drawing/2014/main" val="175970950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6154401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54747288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90154612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19690255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55322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593.4982553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0.996533795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91160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467.7245142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0.995233969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362299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483.0609112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0.99610052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74860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528.7904615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0.996967071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6351240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30E1DF4B-C1F0-4AD3-AA34-CB453D8395E3}"/>
              </a:ext>
            </a:extLst>
          </p:cNvPr>
          <p:cNvSpPr/>
          <p:nvPr/>
        </p:nvSpPr>
        <p:spPr>
          <a:xfrm>
            <a:off x="802398" y="757922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895EC4-359F-4CCE-9E01-FF757E6820A9}"/>
              </a:ext>
            </a:extLst>
          </p:cNvPr>
          <p:cNvSpPr/>
          <p:nvPr/>
        </p:nvSpPr>
        <p:spPr>
          <a:xfrm>
            <a:off x="802397" y="2901623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中维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75EBB5-90C2-4201-8E4D-6E803F7B0D7C}"/>
              </a:ext>
            </a:extLst>
          </p:cNvPr>
          <p:cNvSpPr/>
          <p:nvPr/>
        </p:nvSpPr>
        <p:spPr>
          <a:xfrm>
            <a:off x="923049" y="1304069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</a:t>
            </a:r>
            <a:r>
              <a:rPr lang="en-US" altLang="zh-CN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onosphere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4941FA-5CDF-4D1C-BE9B-30DF58F51205}"/>
              </a:ext>
            </a:extLst>
          </p:cNvPr>
          <p:cNvSpPr/>
          <p:nvPr/>
        </p:nvSpPr>
        <p:spPr>
          <a:xfrm>
            <a:off x="1183396" y="2204006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Heart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D459BD-709B-444E-8D8F-CBF3F8400AD7}"/>
              </a:ext>
            </a:extLst>
          </p:cNvPr>
          <p:cNvSpPr/>
          <p:nvPr/>
        </p:nvSpPr>
        <p:spPr>
          <a:xfrm>
            <a:off x="1183396" y="3494322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LSVT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84C77E-F30E-4B69-8F00-838CAD5CA4F4}"/>
              </a:ext>
            </a:extLst>
          </p:cNvPr>
          <p:cNvSpPr/>
          <p:nvPr/>
        </p:nvSpPr>
        <p:spPr>
          <a:xfrm>
            <a:off x="1183397" y="4365308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Srbct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3CAC8C8-1756-4A04-B6C2-5228D9AC0D37}"/>
              </a:ext>
            </a:extLst>
          </p:cNvPr>
          <p:cNvSpPr/>
          <p:nvPr/>
        </p:nvSpPr>
        <p:spPr>
          <a:xfrm>
            <a:off x="802397" y="5065062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高维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85FA54-7D41-4ADE-8983-80192C606877}"/>
              </a:ext>
            </a:extLst>
          </p:cNvPr>
          <p:cNvSpPr/>
          <p:nvPr/>
        </p:nvSpPr>
        <p:spPr>
          <a:xfrm>
            <a:off x="1138946" y="5657761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Arcene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609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LassoGA</a:t>
            </a:r>
            <a:r>
              <a:rPr lang="en-US" altLang="zh-CN" dirty="0"/>
              <a:t> </a:t>
            </a:r>
            <a:r>
              <a:rPr lang="zh-CN" altLang="en-US" dirty="0"/>
              <a:t>结果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025650"/>
            <a:ext cx="9601200" cy="431165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低维上维度缩减程度中规中矩，因为 </a:t>
            </a:r>
            <a:r>
              <a:rPr lang="en-US" altLang="zh-CN" dirty="0"/>
              <a:t>Lasso </a:t>
            </a:r>
            <a:r>
              <a:rPr lang="zh-CN" altLang="en-US" dirty="0"/>
              <a:t>在低维上维度缩减效果并不好。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低维、中维、高维上的准确率均很高</a:t>
            </a:r>
            <a:endParaRPr lang="en-US" altLang="zh-CN" dirty="0"/>
          </a:p>
          <a:p>
            <a:pPr lvl="1"/>
            <a:r>
              <a:rPr lang="zh-CN" altLang="en-US" dirty="0"/>
              <a:t>说明 遗传 </a:t>
            </a:r>
            <a:r>
              <a:rPr lang="en-US" altLang="zh-CN" dirty="0"/>
              <a:t>+ Lasso </a:t>
            </a:r>
            <a:r>
              <a:rPr lang="zh-CN" altLang="en-US" dirty="0"/>
              <a:t>的效果是非常好的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运行时间可以接受，因为限制了种群的大小以及 </a:t>
            </a:r>
            <a:r>
              <a:rPr lang="en-US" altLang="zh-CN" dirty="0"/>
              <a:t>Lasso </a:t>
            </a:r>
            <a:r>
              <a:rPr lang="zh-CN" altLang="en-US" dirty="0"/>
              <a:t>第一次运行时将删去绝大多数无用特征，所以运行时间有一定保证。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效果很不错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6251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2C68FA8-9865-426C-894F-6EB89D1D6D16}"/>
              </a:ext>
            </a:extLst>
          </p:cNvPr>
          <p:cNvGrpSpPr/>
          <p:nvPr/>
        </p:nvGrpSpPr>
        <p:grpSpPr>
          <a:xfrm>
            <a:off x="2150173" y="1354151"/>
            <a:ext cx="8946195" cy="5139918"/>
            <a:chOff x="1891907" y="416520"/>
            <a:chExt cx="8946195" cy="570336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E74761-A367-4763-BC0D-689AAF8817F6}"/>
                </a:ext>
              </a:extLst>
            </p:cNvPr>
            <p:cNvSpPr/>
            <p:nvPr/>
          </p:nvSpPr>
          <p:spPr>
            <a:xfrm>
              <a:off x="1891907" y="1035545"/>
              <a:ext cx="20708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FSFOA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A41E178-A335-4607-B3E9-C8D469234D62}"/>
                </a:ext>
              </a:extLst>
            </p:cNvPr>
            <p:cNvSpPr/>
            <p:nvPr/>
          </p:nvSpPr>
          <p:spPr>
            <a:xfrm>
              <a:off x="8117293" y="416520"/>
              <a:ext cx="224401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IFSFOA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1B1313-EBDE-4DB4-A9FD-CC6411696BDE}"/>
                </a:ext>
              </a:extLst>
            </p:cNvPr>
            <p:cNvSpPr/>
            <p:nvPr/>
          </p:nvSpPr>
          <p:spPr>
            <a:xfrm>
              <a:off x="8117293" y="1510605"/>
              <a:ext cx="245079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</a:t>
              </a:r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FSFOA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FE0779F-D2E9-42A4-8DF9-3643C60776E4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3962795" y="878185"/>
              <a:ext cx="4154498" cy="6190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32986CB-9268-4BEC-9D03-654463E4629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3962795" y="1497210"/>
              <a:ext cx="4154498" cy="47506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7C2AEAE-CF39-48CC-A92A-0C570B84A280}"/>
                </a:ext>
              </a:extLst>
            </p:cNvPr>
            <p:cNvSpPr/>
            <p:nvPr/>
          </p:nvSpPr>
          <p:spPr>
            <a:xfrm>
              <a:off x="2066122" y="4275298"/>
              <a:ext cx="18966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Lasso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1CCC14B-9EA6-4FCB-A741-100CFB309211}"/>
                </a:ext>
              </a:extLst>
            </p:cNvPr>
            <p:cNvSpPr/>
            <p:nvPr/>
          </p:nvSpPr>
          <p:spPr>
            <a:xfrm>
              <a:off x="8172592" y="5196551"/>
              <a:ext cx="182934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GDFS</a:t>
              </a:r>
              <a:endPara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A4381B0-74F0-4933-AE68-A4D695E8AB15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>
              <a:off x="3962795" y="4736963"/>
              <a:ext cx="4209797" cy="9212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9BA3E14-9466-4FE9-8A39-325C69B9BC6F}"/>
                </a:ext>
              </a:extLst>
            </p:cNvPr>
            <p:cNvSpPr/>
            <p:nvPr/>
          </p:nvSpPr>
          <p:spPr>
            <a:xfrm>
              <a:off x="8117293" y="3151958"/>
              <a:ext cx="27208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LassoGA</a:t>
              </a:r>
              <a:endPara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DA4CF12-6531-4FAA-B747-1D9C796AE1A1}"/>
                </a:ext>
              </a:extLst>
            </p:cNvPr>
            <p:cNvCxnSpPr>
              <a:stCxn id="5" idx="3"/>
              <a:endCxn id="21" idx="1"/>
            </p:cNvCxnSpPr>
            <p:nvPr/>
          </p:nvCxnSpPr>
          <p:spPr>
            <a:xfrm>
              <a:off x="3962795" y="1497210"/>
              <a:ext cx="4154498" cy="2116413"/>
            </a:xfrm>
            <a:prstGeom prst="straightConnector1">
              <a:avLst/>
            </a:prstGeom>
            <a:ln w="635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EB8D5CC-FFD1-4414-B976-BBAA9A8D7672}"/>
                </a:ext>
              </a:extLst>
            </p:cNvPr>
            <p:cNvCxnSpPr>
              <a:stCxn id="16" idx="3"/>
              <a:endCxn id="21" idx="1"/>
            </p:cNvCxnSpPr>
            <p:nvPr/>
          </p:nvCxnSpPr>
          <p:spPr>
            <a:xfrm flipV="1">
              <a:off x="3962795" y="3613623"/>
              <a:ext cx="4154498" cy="1123340"/>
            </a:xfrm>
            <a:prstGeom prst="straightConnector1">
              <a:avLst/>
            </a:prstGeom>
            <a:ln w="635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标题 1">
            <a:extLst>
              <a:ext uri="{FF2B5EF4-FFF2-40B4-BE49-F238E27FC236}">
                <a16:creationId xmlns:a16="http://schemas.microsoft.com/office/drawing/2014/main" id="{599BC40C-8DB1-45D8-BF19-97A5D512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7814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7561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5CAF20-6162-46B1-BA2A-0C6584C37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Coda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295AE80-D370-4F27-9531-142044355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704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2A6FF-6A41-4677-938A-4F09DA7E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1550"/>
          </a:xfrm>
        </p:spPr>
        <p:txBody>
          <a:bodyPr/>
          <a:lstStyle/>
          <a:p>
            <a:r>
              <a:rPr lang="zh-CN" altLang="en-US" dirty="0"/>
              <a:t>附录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3173C-3734-422A-8289-A24D4E39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50"/>
            <a:ext cx="9601200" cy="4210050"/>
          </a:xfrm>
        </p:spPr>
        <p:txBody>
          <a:bodyPr/>
          <a:lstStyle/>
          <a:p>
            <a:r>
              <a:rPr lang="zh-CN" altLang="en-US" dirty="0"/>
              <a:t>所有比较数据：</a:t>
            </a:r>
            <a:r>
              <a:rPr lang="en-US" altLang="zh-CN" dirty="0"/>
              <a:t> </a:t>
            </a:r>
            <a:r>
              <a:rPr lang="en-US" altLang="zh-CN" sz="1400" dirty="0"/>
              <a:t>https://github.com/WNJXYK/JLU_FeatureSelection/blob/master/Doc/Compare_Data.xlsx</a:t>
            </a:r>
          </a:p>
          <a:p>
            <a:endParaRPr lang="en-US" altLang="zh-CN" dirty="0"/>
          </a:p>
          <a:p>
            <a:r>
              <a:rPr lang="zh-CN" altLang="en-US" dirty="0"/>
              <a:t>使用测试数据集：</a:t>
            </a:r>
            <a:r>
              <a:rPr lang="en-US" altLang="zh-CN" dirty="0"/>
              <a:t>Cleveland, Heart, Ionosphere, Vehicle, LSVT, </a:t>
            </a:r>
            <a:r>
              <a:rPr lang="en-US" altLang="zh-CN" dirty="0" err="1"/>
              <a:t>Srbct</a:t>
            </a:r>
            <a:r>
              <a:rPr lang="en-US" altLang="zh-CN" dirty="0"/>
              <a:t>, </a:t>
            </a:r>
            <a:r>
              <a:rPr lang="en-US" altLang="zh-CN" dirty="0" err="1"/>
              <a:t>Arcene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作业代码上传 </a:t>
            </a:r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r>
              <a:rPr lang="en-US" altLang="zh-CN" dirty="0"/>
              <a:t> https://github.com/WNJXYK/JLU_FeatureSelection</a:t>
            </a:r>
          </a:p>
          <a:p>
            <a:pPr lvl="1"/>
            <a:r>
              <a:rPr lang="zh-CN" altLang="en-US" dirty="0"/>
              <a:t>算法代码在 </a:t>
            </a:r>
            <a:r>
              <a:rPr lang="en-US" altLang="zh-CN" dirty="0"/>
              <a:t>Algorithm </a:t>
            </a:r>
            <a:r>
              <a:rPr lang="zh-CN" altLang="en-US" dirty="0"/>
              <a:t>目录下</a:t>
            </a:r>
            <a:endParaRPr lang="en-US" altLang="zh-CN" dirty="0"/>
          </a:p>
          <a:p>
            <a:pPr lvl="1"/>
            <a:r>
              <a:rPr lang="zh-CN" altLang="en-US" dirty="0"/>
              <a:t>运行结果在 </a:t>
            </a:r>
            <a:r>
              <a:rPr lang="en-US" altLang="zh-CN" dirty="0"/>
              <a:t>Logs </a:t>
            </a:r>
            <a:r>
              <a:rPr lang="zh-CN" altLang="en-US" dirty="0"/>
              <a:t>目录下</a:t>
            </a:r>
            <a:endParaRPr lang="en-US" altLang="zh-CN" dirty="0"/>
          </a:p>
          <a:p>
            <a:pPr lvl="1"/>
            <a:r>
              <a:rPr lang="zh-CN" altLang="en-US" dirty="0"/>
              <a:t>数据比较 </a:t>
            </a:r>
            <a:r>
              <a:rPr lang="en-US" altLang="zh-CN" dirty="0"/>
              <a:t>Excel </a:t>
            </a:r>
            <a:r>
              <a:rPr lang="zh-CN" altLang="en-US" dirty="0"/>
              <a:t>与 </a:t>
            </a:r>
            <a:r>
              <a:rPr lang="en-US" altLang="zh-CN" dirty="0"/>
              <a:t>PowerPoint </a:t>
            </a:r>
            <a:r>
              <a:rPr lang="zh-CN" altLang="en-US" dirty="0"/>
              <a:t>在 </a:t>
            </a:r>
            <a:r>
              <a:rPr lang="en-US" altLang="zh-CN" dirty="0"/>
              <a:t>Doc </a:t>
            </a:r>
            <a:r>
              <a:rPr lang="zh-CN" altLang="en-US" dirty="0"/>
              <a:t>目录下</a:t>
            </a:r>
          </a:p>
        </p:txBody>
      </p:sp>
    </p:spTree>
    <p:extLst>
      <p:ext uri="{BB962C8B-B14F-4D97-AF65-F5344CB8AC3E}">
        <p14:creationId xmlns:p14="http://schemas.microsoft.com/office/powerpoint/2010/main" val="139272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598D-D66B-EC4F-9E4D-71E3F13F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特征选择方法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CF5D33-3EC3-3548-BF45-B8080BFC8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/>
              <a:t>过滤式</a:t>
            </a:r>
            <a:r>
              <a:rPr lang="en-US" altLang="zh-CN" dirty="0"/>
              <a:t>(</a:t>
            </a:r>
            <a:r>
              <a:rPr lang="en" altLang="zh-CN" dirty="0"/>
              <a:t>filter)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特征选择与后续的分类</a:t>
            </a:r>
            <a:r>
              <a:rPr lang="en-US" altLang="zh-CN" dirty="0"/>
              <a:t>/</a:t>
            </a:r>
            <a:r>
              <a:rPr lang="zh-CN" altLang="en-US" dirty="0"/>
              <a:t>回归认为是不相关的任务，直接进行特征筛选工作。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嵌入式</a:t>
            </a:r>
            <a:r>
              <a:rPr lang="en-US" altLang="zh-CN" dirty="0"/>
              <a:t>(</a:t>
            </a:r>
            <a:r>
              <a:rPr lang="en" altLang="zh-CN" dirty="0"/>
              <a:t>embedding)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特征选择与后续任务一同进行，学习器训练的过程中自动对特征进行选择。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包裹式</a:t>
            </a:r>
            <a:r>
              <a:rPr lang="en-US" altLang="zh-CN" dirty="0"/>
              <a:t>(</a:t>
            </a:r>
            <a:r>
              <a:rPr lang="en" altLang="zh-CN" dirty="0"/>
              <a:t>wrapper) 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目标学习器的性能作为特征子集性能的衡量标准，辅以搜索策略进行筛选。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71743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FF6E0-DD76-8F49-9C7C-02B85055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我们做了什么？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844009-D027-D74B-89D4-D138813B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kumimoji="1" lang="zh-CN" altLang="en-US" dirty="0"/>
              <a:t>实现了 </a:t>
            </a:r>
            <a:r>
              <a:rPr kumimoji="1" lang="en-US" altLang="zh-CN" dirty="0"/>
              <a:t>FSFOA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IFSFOA</a:t>
            </a:r>
            <a:r>
              <a:rPr kumimoji="1" lang="zh-CN" altLang="en-US" dirty="0"/>
              <a:t> 算法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使用数值优化方法进行特征选择： </a:t>
            </a:r>
            <a:r>
              <a:rPr kumimoji="1" lang="en-US" altLang="zh-CN" dirty="0"/>
              <a:t>Lasso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GDFS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将随机化与数值进化进行结合：</a:t>
            </a:r>
            <a:r>
              <a:rPr kumimoji="1" lang="en-US" altLang="zh-CN" dirty="0" err="1"/>
              <a:t>LassoGA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使用不同数据集、不同基学习器进行测试并分析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27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BCC9-9BF7-E24B-8FBB-1C7B32CA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FSFOA</a:t>
            </a:r>
            <a:endParaRPr kumimoji="1"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69DB1-37DD-E446-A0B3-DDC824F83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1585913"/>
            <a:ext cx="9601200" cy="4281487"/>
          </a:xfrm>
        </p:spPr>
        <p:txBody>
          <a:bodyPr vert="horz">
            <a:normAutofit fontScale="92500" lnSpcReduction="20000"/>
          </a:bodyPr>
          <a:lstStyle/>
          <a:p>
            <a:r>
              <a:rPr kumimoji="1" lang="zh-CN" altLang="en-US" dirty="0"/>
              <a:t>将解决</a:t>
            </a:r>
            <a:r>
              <a:rPr lang="zh-CN" altLang="en-US" dirty="0"/>
              <a:t>单目标非线性连续搜索空间问题的 </a:t>
            </a:r>
            <a:r>
              <a:rPr lang="en-US" altLang="zh-CN" dirty="0"/>
              <a:t>FOA</a:t>
            </a:r>
            <a:r>
              <a:rPr lang="zh-CN" altLang="en-US" dirty="0"/>
              <a:t> 算法应用在离散空间中。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每棵树使用 </a:t>
            </a:r>
            <a:r>
              <a:rPr lang="en-US" altLang="zh-CN" dirty="0"/>
              <a:t>01 </a:t>
            </a:r>
            <a:r>
              <a:rPr lang="zh-CN" altLang="en-US" dirty="0"/>
              <a:t>序列编码特征筛选的状态，使用 </a:t>
            </a:r>
            <a:r>
              <a:rPr lang="en-US" altLang="zh-CN" dirty="0"/>
              <a:t>Age </a:t>
            </a:r>
            <a:r>
              <a:rPr lang="zh-CN" altLang="en-US" dirty="0"/>
              <a:t>字段作为年龄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算法流程：</a:t>
            </a:r>
            <a:endParaRPr kumimoji="1"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kumimoji="1" lang="zh-CN" altLang="en-US" dirty="0"/>
              <a:t>初始化森林</a:t>
            </a:r>
            <a:endParaRPr kumimoji="1" lang="en-US" altLang="zh-CN" dirty="0"/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局部播种：</a:t>
            </a:r>
            <a:r>
              <a:rPr kumimoji="1" lang="en-US" altLang="zh-CN" dirty="0"/>
              <a:t>LSC</a:t>
            </a:r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限制森林大小：</a:t>
            </a:r>
            <a:r>
              <a:rPr kumimoji="1" lang="en-US" altLang="zh-CN" dirty="0" err="1"/>
              <a:t>Life_Time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Area_Limit</a:t>
            </a:r>
            <a:endParaRPr kumimoji="1" lang="en-US" altLang="zh-CN" dirty="0"/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全局播种：</a:t>
            </a:r>
            <a:r>
              <a:rPr kumimoji="1" lang="en-US" altLang="zh-CN" dirty="0"/>
              <a:t>GSC</a:t>
            </a:r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选择最优树</a:t>
            </a:r>
            <a:endParaRPr lang="en-US" altLang="zh-CN" dirty="0"/>
          </a:p>
          <a:p>
            <a:endParaRPr lang="en-US" altLang="zh-CN" sz="1600" dirty="0"/>
          </a:p>
          <a:p>
            <a:r>
              <a:rPr lang="en-US" altLang="zh-CN" sz="1900" dirty="0"/>
              <a:t>https://github.com/WNJXYK/JLU_FeatureSelection/blob/master/Algorithm/FSFOA.py</a:t>
            </a:r>
            <a:endParaRPr lang="en-US" altLang="zh-CN" sz="26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kumimoji="1" lang="en-US" altLang="zh-CN" dirty="0"/>
          </a:p>
          <a:p>
            <a:pPr marL="987552" lvl="1" indent="-457200">
              <a:buFont typeface="+mj-lt"/>
              <a:buAutoNum type="alphaLcParenR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105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IFSFOA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700"/>
            <a:ext cx="9601200" cy="36957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FSFOA </a:t>
            </a:r>
            <a:r>
              <a:rPr lang="zh-CN" altLang="en-US" dirty="0"/>
              <a:t>的基础上进行改进，优化了 </a:t>
            </a:r>
            <a:r>
              <a:rPr lang="en-US" altLang="zh-CN" dirty="0"/>
              <a:t>FSFOA </a:t>
            </a:r>
            <a:r>
              <a:rPr lang="zh-CN" altLang="en-US" dirty="0"/>
              <a:t>的三个问题：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随机的初始化森林，令性能不够稳定：前向 </a:t>
            </a:r>
            <a:r>
              <a:rPr lang="en-US" altLang="zh-CN" dirty="0"/>
              <a:t>&amp; </a:t>
            </a:r>
            <a:r>
              <a:rPr lang="zh-CN" altLang="en-US" dirty="0"/>
              <a:t>后向搜索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优化更新机制：</a:t>
            </a:r>
            <a:r>
              <a:rPr lang="en-US" altLang="zh-CN" dirty="0"/>
              <a:t>Acc &amp; DR</a:t>
            </a:r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极度贪婪的生成树方法</a:t>
            </a:r>
            <a:endParaRPr lang="en-US" altLang="zh-CN" dirty="0"/>
          </a:p>
          <a:p>
            <a:pPr marL="1444752" lvl="2" indent="-457200">
              <a:buFont typeface="+mj-ea"/>
              <a:buAutoNum type="romanUcPeriod"/>
            </a:pPr>
            <a:r>
              <a:rPr lang="en-US" altLang="zh-CN" dirty="0"/>
              <a:t>LSC </a:t>
            </a:r>
            <a:r>
              <a:rPr lang="zh-CN" altLang="en-US" dirty="0"/>
              <a:t>个更优临近树</a:t>
            </a:r>
            <a:endParaRPr lang="en-US" altLang="zh-CN" dirty="0"/>
          </a:p>
          <a:p>
            <a:pPr marL="1444752" lvl="2" indent="-457200">
              <a:buFont typeface="+mj-lt"/>
              <a:buAutoNum type="romanUcPeriod"/>
            </a:pPr>
            <a:r>
              <a:rPr lang="zh-CN" altLang="en-US" dirty="0"/>
              <a:t>修改全局播种过程，缓解贪心陷入的局部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/>
              <a:t>https://github.com/WNJXYK/JLU_FeatureSelection/blob/master/Algorithm/IFSFOA.py</a:t>
            </a:r>
          </a:p>
          <a:p>
            <a:pPr marL="987552" lvl="2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35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1371D-8D87-4E2F-A207-0999BAD2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算法测试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468328-FBD1-4772-A26E-D3F6BC442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67036"/>
              </p:ext>
            </p:extLst>
          </p:nvPr>
        </p:nvGraphicFramePr>
        <p:xfrm>
          <a:off x="2714979" y="2540247"/>
          <a:ext cx="7314827" cy="279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400">
                  <a:extLst>
                    <a:ext uri="{9D8B030D-6E8A-4147-A177-3AD203B41FA5}">
                      <a16:colId xmlns:a16="http://schemas.microsoft.com/office/drawing/2014/main" val="1051084740"/>
                    </a:ext>
                  </a:extLst>
                </a:gridCol>
                <a:gridCol w="1509874">
                  <a:extLst>
                    <a:ext uri="{9D8B030D-6E8A-4147-A177-3AD203B41FA5}">
                      <a16:colId xmlns:a16="http://schemas.microsoft.com/office/drawing/2014/main" val="1886214173"/>
                    </a:ext>
                  </a:extLst>
                </a:gridCol>
                <a:gridCol w="1202036">
                  <a:extLst>
                    <a:ext uri="{9D8B030D-6E8A-4147-A177-3AD203B41FA5}">
                      <a16:colId xmlns:a16="http://schemas.microsoft.com/office/drawing/2014/main" val="2898317095"/>
                    </a:ext>
                  </a:extLst>
                </a:gridCol>
                <a:gridCol w="1026128">
                  <a:extLst>
                    <a:ext uri="{9D8B030D-6E8A-4147-A177-3AD203B41FA5}">
                      <a16:colId xmlns:a16="http://schemas.microsoft.com/office/drawing/2014/main" val="2253019234"/>
                    </a:ext>
                  </a:extLst>
                </a:gridCol>
                <a:gridCol w="1011469">
                  <a:extLst>
                    <a:ext uri="{9D8B030D-6E8A-4147-A177-3AD203B41FA5}">
                      <a16:colId xmlns:a16="http://schemas.microsoft.com/office/drawing/2014/main" val="4137860571"/>
                    </a:ext>
                  </a:extLst>
                </a:gridCol>
                <a:gridCol w="1421920">
                  <a:extLst>
                    <a:ext uri="{9D8B030D-6E8A-4147-A177-3AD203B41FA5}">
                      <a16:colId xmlns:a16="http://schemas.microsoft.com/office/drawing/2014/main" val="3700679355"/>
                    </a:ext>
                  </a:extLst>
                </a:gridCol>
              </a:tblGrid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007574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18.77373528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0.444444444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0.704397759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42154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13.80551028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0.388888889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0.711554622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4095490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1.174064875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0.277777778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0.756442577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5446545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0.265232563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0.671428571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0207077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747532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38.47306156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0.682016807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7317272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49.38786483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0.388888889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0.730532213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333911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3.838481903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0.333333333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0.765980392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161700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0.892811298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0.444444444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0.686680672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67713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E29D2FA-5033-4FD3-8177-B8F21CC589B5}"/>
              </a:ext>
            </a:extLst>
          </p:cNvPr>
          <p:cNvSpPr/>
          <p:nvPr/>
        </p:nvSpPr>
        <p:spPr>
          <a:xfrm>
            <a:off x="5238139" y="1616917"/>
            <a:ext cx="2268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3F93D1F-8566-4AF4-BBC8-FBC4016D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14191"/>
              </p:ext>
            </p:extLst>
          </p:nvPr>
        </p:nvGraphicFramePr>
        <p:xfrm>
          <a:off x="2714979" y="2538626"/>
          <a:ext cx="7314827" cy="279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743">
                  <a:extLst>
                    <a:ext uri="{9D8B030D-6E8A-4147-A177-3AD203B41FA5}">
                      <a16:colId xmlns:a16="http://schemas.microsoft.com/office/drawing/2014/main" val="2234107417"/>
                    </a:ext>
                  </a:extLst>
                </a:gridCol>
                <a:gridCol w="1508096">
                  <a:extLst>
                    <a:ext uri="{9D8B030D-6E8A-4147-A177-3AD203B41FA5}">
                      <a16:colId xmlns:a16="http://schemas.microsoft.com/office/drawing/2014/main" val="301108445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1429643332"/>
                    </a:ext>
                  </a:extLst>
                </a:gridCol>
                <a:gridCol w="1018353">
                  <a:extLst>
                    <a:ext uri="{9D8B030D-6E8A-4147-A177-3AD203B41FA5}">
                      <a16:colId xmlns:a16="http://schemas.microsoft.com/office/drawing/2014/main" val="508038403"/>
                    </a:ext>
                  </a:extLst>
                </a:gridCol>
                <a:gridCol w="1006477">
                  <a:extLst>
                    <a:ext uri="{9D8B030D-6E8A-4147-A177-3AD203B41FA5}">
                      <a16:colId xmlns:a16="http://schemas.microsoft.com/office/drawing/2014/main" val="1570209754"/>
                    </a:ext>
                  </a:extLst>
                </a:gridCol>
                <a:gridCol w="1426689">
                  <a:extLst>
                    <a:ext uri="{9D8B030D-6E8A-4147-A177-3AD203B41FA5}">
                      <a16:colId xmlns:a16="http://schemas.microsoft.com/office/drawing/2014/main" val="3858925287"/>
                    </a:ext>
                  </a:extLst>
                </a:gridCol>
              </a:tblGrid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Algorithm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5541722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11.00988293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0.548387097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0.842105263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9825274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13.82025456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0.470967742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0.921052632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3082197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0.298256874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0.480645161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0.94736842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53749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0.408370972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0.496774194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70%-30%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481505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6318858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920.2453747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0.577419355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89462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870.9531393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0.577419355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89561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18.95750618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0.629032258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424408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32.22297192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0.532258065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0.921052632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04212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1DEF37FC-9863-448D-B274-55AE1F873D3F}"/>
              </a:ext>
            </a:extLst>
          </p:cNvPr>
          <p:cNvSpPr/>
          <p:nvPr/>
        </p:nvSpPr>
        <p:spPr>
          <a:xfrm>
            <a:off x="5552808" y="1621170"/>
            <a:ext cx="1639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LSVT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082A8C1-E4AA-4C46-B9FE-D531F6A2C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22315"/>
              </p:ext>
            </p:extLst>
          </p:nvPr>
        </p:nvGraphicFramePr>
        <p:xfrm>
          <a:off x="2714978" y="3250543"/>
          <a:ext cx="7314827" cy="1369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683">
                  <a:extLst>
                    <a:ext uri="{9D8B030D-6E8A-4147-A177-3AD203B41FA5}">
                      <a16:colId xmlns:a16="http://schemas.microsoft.com/office/drawing/2014/main" val="2666357561"/>
                    </a:ext>
                  </a:extLst>
                </a:gridCol>
                <a:gridCol w="1506828">
                  <a:extLst>
                    <a:ext uri="{9D8B030D-6E8A-4147-A177-3AD203B41FA5}">
                      <a16:colId xmlns:a16="http://schemas.microsoft.com/office/drawing/2014/main" val="2331081335"/>
                    </a:ext>
                  </a:extLst>
                </a:gridCol>
                <a:gridCol w="1204175">
                  <a:extLst>
                    <a:ext uri="{9D8B030D-6E8A-4147-A177-3AD203B41FA5}">
                      <a16:colId xmlns:a16="http://schemas.microsoft.com/office/drawing/2014/main" val="357255491"/>
                    </a:ext>
                  </a:extLst>
                </a:gridCol>
                <a:gridCol w="1030310">
                  <a:extLst>
                    <a:ext uri="{9D8B030D-6E8A-4147-A177-3AD203B41FA5}">
                      <a16:colId xmlns:a16="http://schemas.microsoft.com/office/drawing/2014/main" val="309644701"/>
                    </a:ext>
                  </a:extLst>
                </a:gridCol>
                <a:gridCol w="1010991">
                  <a:extLst>
                    <a:ext uri="{9D8B030D-6E8A-4147-A177-3AD203B41FA5}">
                      <a16:colId xmlns:a16="http://schemas.microsoft.com/office/drawing/2014/main" val="1339836662"/>
                    </a:ext>
                  </a:extLst>
                </a:gridCol>
                <a:gridCol w="1413840">
                  <a:extLst>
                    <a:ext uri="{9D8B030D-6E8A-4147-A177-3AD203B41FA5}">
                      <a16:colId xmlns:a16="http://schemas.microsoft.com/office/drawing/2014/main" val="908845580"/>
                    </a:ext>
                  </a:extLst>
                </a:gridCol>
              </a:tblGrid>
              <a:tr h="273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2598845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21.51218534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0.883333333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8770385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17.06498933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0.5055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6070126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15.00562882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8983597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14.51318693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0.4892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870026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2F985CD-BF05-41FD-89BC-D7AD34CDF008}"/>
              </a:ext>
            </a:extLst>
          </p:cNvPr>
          <p:cNvSpPr/>
          <p:nvPr/>
        </p:nvSpPr>
        <p:spPr>
          <a:xfrm>
            <a:off x="5276994" y="1601392"/>
            <a:ext cx="2190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Arcene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993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FOA </a:t>
            </a:r>
            <a:r>
              <a:rPr lang="zh-CN" altLang="en-US" dirty="0"/>
              <a:t>类特征选择算法总结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700"/>
            <a:ext cx="9601200" cy="36957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使用了遗传算法的思想：选择、变异</a:t>
            </a:r>
            <a:endParaRPr lang="en-US" altLang="zh-CN" dirty="0"/>
          </a:p>
          <a:p>
            <a:pPr lvl="1"/>
            <a:r>
              <a:rPr lang="zh-CN" altLang="en-US" dirty="0"/>
              <a:t>局部播种 </a:t>
            </a:r>
            <a:r>
              <a:rPr lang="en-US" altLang="zh-CN" dirty="0"/>
              <a:t>+ </a:t>
            </a:r>
            <a:r>
              <a:rPr lang="zh-CN" altLang="en-US" dirty="0"/>
              <a:t>限制森林大小</a:t>
            </a:r>
            <a:r>
              <a:rPr lang="en-US" altLang="zh-CN" dirty="0"/>
              <a:t> -&gt; </a:t>
            </a:r>
            <a:r>
              <a:rPr lang="zh-CN" altLang="en-US" dirty="0"/>
              <a:t>变异</a:t>
            </a:r>
            <a:r>
              <a:rPr lang="en-US" altLang="zh-CN" dirty="0"/>
              <a:t>+</a:t>
            </a:r>
            <a:r>
              <a:rPr lang="zh-CN" altLang="en-US" dirty="0"/>
              <a:t>选择 </a:t>
            </a:r>
            <a:r>
              <a:rPr lang="en-US" altLang="zh-CN" dirty="0"/>
              <a:t>-&gt; </a:t>
            </a:r>
            <a:r>
              <a:rPr lang="zh-CN" altLang="en-US" dirty="0"/>
              <a:t>趋向于局部极值</a:t>
            </a:r>
            <a:endParaRPr lang="en-US" altLang="zh-CN" dirty="0"/>
          </a:p>
          <a:p>
            <a:pPr lvl="1"/>
            <a:r>
              <a:rPr lang="zh-CN" altLang="en-US" dirty="0"/>
              <a:t>全局播种 </a:t>
            </a:r>
            <a:r>
              <a:rPr lang="en-US" altLang="zh-CN" dirty="0"/>
              <a:t>-&gt; </a:t>
            </a:r>
            <a:r>
              <a:rPr lang="zh-CN" altLang="en-US" dirty="0"/>
              <a:t>变异 </a:t>
            </a:r>
            <a:r>
              <a:rPr lang="en-US" altLang="zh-CN" dirty="0"/>
              <a:t>-&gt; </a:t>
            </a:r>
            <a:r>
              <a:rPr lang="zh-CN" altLang="en-US" dirty="0"/>
              <a:t>跳出局部极值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IFSFOA </a:t>
            </a:r>
            <a:r>
              <a:rPr lang="zh-CN" altLang="en-US" dirty="0"/>
              <a:t>的改进</a:t>
            </a:r>
            <a:endParaRPr lang="en-US" altLang="zh-CN" dirty="0"/>
          </a:p>
          <a:p>
            <a:pPr lvl="1"/>
            <a:r>
              <a:rPr lang="zh-CN" altLang="en-US" dirty="0"/>
              <a:t>优化初始化方法：增加种群初始的多样新</a:t>
            </a:r>
            <a:endParaRPr lang="en-US" altLang="zh-CN" dirty="0"/>
          </a:p>
          <a:p>
            <a:pPr lvl="1"/>
            <a:r>
              <a:rPr lang="zh-CN" altLang="en-US" dirty="0"/>
              <a:t>极度贪婪策略：加速趋向于局部极值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使用随机化在 趋于局部极值 与 跳出局部极值 里寻找平衡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9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9ED41-C398-4EE7-B914-C7C3BE1C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A6D7BDB-3BFD-464E-B14E-FC565B5EC71C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 vert="horz"/>
              <a:lstStyle/>
              <a:p>
                <a:r>
                  <a:rPr lang="en-US" altLang="zh-CN" dirty="0"/>
                  <a:t>IFSFOA </a:t>
                </a:r>
                <a:r>
                  <a:rPr lang="zh-CN" altLang="en-US" dirty="0"/>
                  <a:t>的极度贪婪策略需生成长度为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𝐿𝑆𝐶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的适应度不降树序列，而文中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LSC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当训练数据样本维度非常大的时候，一次极度贪婪的复杂度为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𝑙𝑒𝑎𝑟𝑛𝑒𝑟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 随机化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选择 让种群趋于局部极值的速度缓慢。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趋于局部极值 同 跳出局部极值均基于产生临近树的随机化方法。相互抵消，导致表现无法持续提升。</a:t>
                </a:r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A6D7BDB-3BFD-464E-B14E-FC565B5EC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571" t="-10922" r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800620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2051</Words>
  <Application>Microsoft Office PowerPoint</Application>
  <PresentationFormat>宽屏</PresentationFormat>
  <Paragraphs>719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华文楷体</vt:lpstr>
      <vt:lpstr>Arial</vt:lpstr>
      <vt:lpstr>Cambria Math</vt:lpstr>
      <vt:lpstr>Franklin Gothic Book</vt:lpstr>
      <vt:lpstr>剪切</vt:lpstr>
      <vt:lpstr>特征选择</vt:lpstr>
      <vt:lpstr>   从训练数据的特征中选择一个子集合  去除不相关、冗余、甚至负相关的特征  降低数据维度，提升速度，增加性能  </vt:lpstr>
      <vt:lpstr>特征选择方法</vt:lpstr>
      <vt:lpstr>我们做了什么？</vt:lpstr>
      <vt:lpstr>FSFOA</vt:lpstr>
      <vt:lpstr>IFSFOA</vt:lpstr>
      <vt:lpstr>算法测试</vt:lpstr>
      <vt:lpstr>FOA 类特征选择算法总结</vt:lpstr>
      <vt:lpstr>潜在问题</vt:lpstr>
      <vt:lpstr>限制放松 &amp; 梯度下降</vt:lpstr>
      <vt:lpstr>Lasso 回归</vt:lpstr>
      <vt:lpstr>Lasso 结果</vt:lpstr>
      <vt:lpstr>Lasso 结果</vt:lpstr>
      <vt:lpstr>尝试改进</vt:lpstr>
      <vt:lpstr>GDFS</vt:lpstr>
      <vt:lpstr>GDFS 结果</vt:lpstr>
      <vt:lpstr>GDFS 结果</vt:lpstr>
      <vt:lpstr>另一种改进</vt:lpstr>
      <vt:lpstr>LassoGA</vt:lpstr>
      <vt:lpstr>LassoGA 结果</vt:lpstr>
      <vt:lpstr>LassoGA 结果</vt:lpstr>
      <vt:lpstr>总结</vt:lpstr>
      <vt:lpstr>Coda</vt:lpstr>
      <vt:lpstr>附录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特征选择</dc:title>
  <dc:creator>qu710</dc:creator>
  <cp:lastModifiedBy>qu710</cp:lastModifiedBy>
  <cp:revision>666</cp:revision>
  <dcterms:created xsi:type="dcterms:W3CDTF">2019-09-23T08:00:53Z</dcterms:created>
  <dcterms:modified xsi:type="dcterms:W3CDTF">2019-09-24T08:18:58Z</dcterms:modified>
</cp:coreProperties>
</file>