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77"/>
    <p:restoredTop sz="94663"/>
  </p:normalViewPr>
  <p:slideViewPr>
    <p:cSldViewPr snapToGrid="0" snapToObjects="1">
      <p:cViewPr varScale="1">
        <p:scale>
          <a:sx n="80" d="100"/>
          <a:sy n="80" d="100"/>
        </p:scale>
        <p:origin x="5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4CBE1-D8D7-D245-94E6-8BA9B1C4A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特征选择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A04B25-4B3B-7C4A-9844-A1ADF2F2F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3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限制放松 </a:t>
            </a:r>
            <a:r>
              <a:rPr lang="en-US" altLang="zh-CN" dirty="0"/>
              <a:t>&amp; </a:t>
            </a:r>
            <a:r>
              <a:rPr lang="zh-CN" altLang="en-US" dirty="0"/>
              <a:t>梯度下降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2027583"/>
                <a:ext cx="9601200" cy="4253947"/>
              </a:xfrm>
            </p:spPr>
            <p:txBody>
              <a:bodyPr vert="horz">
                <a:normAutofit/>
              </a:bodyPr>
              <a:lstStyle/>
              <a:p>
                <a:r>
                  <a:rPr lang="zh-CN" altLang="en-US" dirty="0"/>
                  <a:t>本质上是一个 </a:t>
                </a:r>
                <a:r>
                  <a:rPr lang="en-US" altLang="zh-CN" dirty="0"/>
                  <a:t>01 </a:t>
                </a:r>
                <a:r>
                  <a:rPr lang="zh-CN" altLang="en-US" dirty="0"/>
                  <a:t>规划问题：</a:t>
                </a:r>
                <a:endParaRPr lang="en-US" altLang="zh-CN" dirty="0"/>
              </a:p>
              <a:p>
                <a:pPr marL="98755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∈{0, 1}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放松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的限制，将问题变成一个普通的规划问题（不一定线性）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从离散问题变为连续问题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可以使用一些经典的优化方法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进一步，问题也可以理解为先对特征使用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进行线性变换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，得到新的特征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，我们要找到一组尽可能稀疏的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在学习器上的分类效果更好。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2027583"/>
                <a:ext cx="9601200" cy="4253947"/>
              </a:xfrm>
              <a:blipFill>
                <a:blip r:embed="rId2"/>
                <a:stretch>
                  <a:fillRect l="-571" t="-1435" r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6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</a:t>
            </a:r>
            <a:r>
              <a:rPr lang="zh-CN" altLang="en-US" dirty="0"/>
              <a:t>回归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 vert="horz">
                <a:normAutofit/>
              </a:bodyPr>
              <a:lstStyle/>
              <a:p>
                <a:r>
                  <a:rPr lang="zh-CN" altLang="en-US" dirty="0"/>
                  <a:t>先做一些假设：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假设我们的学习器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是线性的，如线性回归、逻辑回归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假设学习器学习到的权值向量为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学习的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，其实就是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’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，去寻找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若学习得到的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 0</a:t>
                </a:r>
                <a:r>
                  <a:rPr lang="zh-CN" altLang="en-US" dirty="0"/>
                  <a:t>，即可贪心的认为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0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那么这其实就是 </a:t>
                </a:r>
                <a:r>
                  <a:rPr lang="en-US" altLang="zh-CN" dirty="0"/>
                  <a:t>Lasso</a:t>
                </a:r>
                <a:r>
                  <a:rPr lang="zh-CN" altLang="en-US" dirty="0"/>
                  <a:t>回归，即带有 </a:t>
                </a:r>
                <a:r>
                  <a:rPr lang="en-US" altLang="zh-CN" dirty="0"/>
                  <a:t>L1 </a:t>
                </a:r>
                <a:r>
                  <a:rPr lang="zh-CN" altLang="en-US" dirty="0"/>
                  <a:t>惩罚项的线性回归。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571" t="-1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89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5A2AB-E5F8-49A6-975D-02C41000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8C13F1-0840-4C14-A612-C4C5390F7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81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4BB1650-B616-4EFB-9FB7-5D93104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竖排文字占位符 8">
            <a:extLst>
              <a:ext uri="{FF2B5EF4-FFF2-40B4-BE49-F238E27FC236}">
                <a16:creationId xmlns:a16="http://schemas.microsoft.com/office/drawing/2014/main" id="{6745B24B-93E8-7F43-B0FC-63021F6BC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8720" y="1188720"/>
            <a:ext cx="5369029" cy="44805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问题：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r>
              <a:rPr kumimoji="1" lang="zh-CN" altLang="en-US" dirty="0"/>
              <a:t>搜索空间随特征数量指数级别增加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如何搜索、剪枝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如何防止陷入局部最优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r>
              <a:rPr kumimoji="1" lang="zh-CN" altLang="en-US" dirty="0"/>
              <a:t>如何判定特征好坏与否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47C962-A905-4168-832D-BF622B38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527850" y="0"/>
            <a:ext cx="466414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B0CAA55C-9F48-4F94-95AA-563539497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7EB803F-41C2-B64D-9A56-4FEB8774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027" y="1252181"/>
            <a:ext cx="3132162" cy="430245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从训练数据的特征中选择一个子集合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去除不相关、冗余、甚至负相关的特征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降低数据维度，提升训练性能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endParaRPr kumimoji="1" lang="en-US" altLang="zh-CN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03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598D-D66B-EC4F-9E4D-71E3F13F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特征选择方法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CF5D33-3EC3-3548-BF45-B8080BFC8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/>
              <a:t>过滤式</a:t>
            </a:r>
            <a:r>
              <a:rPr lang="en-US" altLang="zh-CN" dirty="0"/>
              <a:t>(</a:t>
            </a:r>
            <a:r>
              <a:rPr lang="en" altLang="zh-CN" dirty="0"/>
              <a:t>filter)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特征选择与后续的分类</a:t>
            </a:r>
            <a:r>
              <a:rPr lang="en-US" altLang="zh-CN" dirty="0"/>
              <a:t>/</a:t>
            </a:r>
            <a:r>
              <a:rPr lang="zh-CN" altLang="en-US" dirty="0"/>
              <a:t>回归认为是不相关的任务，直接进行特征筛选工作。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嵌入式</a:t>
            </a:r>
            <a:r>
              <a:rPr lang="en-US" altLang="zh-CN" dirty="0"/>
              <a:t>(</a:t>
            </a:r>
            <a:r>
              <a:rPr lang="en" altLang="zh-CN" dirty="0"/>
              <a:t>embedding)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特征选择与后续任务一同进行，学习器训练的过程中自动对特征进行选择。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包裹式</a:t>
            </a:r>
            <a:r>
              <a:rPr lang="en-US" altLang="zh-CN" dirty="0"/>
              <a:t>(</a:t>
            </a:r>
            <a:r>
              <a:rPr lang="en" altLang="zh-CN" dirty="0"/>
              <a:t>wrapper) 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目标学习器的性能作为特征子集性能的衡量标准，辅以搜索策略进行筛选。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71743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FF6E0-DD76-8F49-9C7C-02B85055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我们做了什么？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844009-D027-D74B-89D4-D138813B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kumimoji="1" lang="zh-CN" altLang="en-US" dirty="0"/>
              <a:t>实现了 </a:t>
            </a:r>
            <a:r>
              <a:rPr kumimoji="1" lang="en-US" altLang="zh-CN" dirty="0"/>
              <a:t>FSFOA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IFSFOA</a:t>
            </a:r>
            <a:r>
              <a:rPr kumimoji="1" lang="zh-CN" altLang="en-US" dirty="0"/>
              <a:t> 算法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使用数值优化方法进行特征选择： </a:t>
            </a:r>
            <a:r>
              <a:rPr kumimoji="1" lang="en-US" altLang="zh-CN" dirty="0"/>
              <a:t>Lasso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GDFS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将随机化与数值进化进行结合：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使用不同数据集、不同基学习器进行测试并分析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27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BCC9-9BF7-E24B-8FBB-1C7B32CA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FSFOA</a:t>
            </a:r>
            <a:endParaRPr kumimoji="1"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69DB1-37DD-E446-A0B3-DDC824F83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1585913"/>
            <a:ext cx="9601200" cy="4281487"/>
          </a:xfrm>
        </p:spPr>
        <p:txBody>
          <a:bodyPr vert="horz">
            <a:normAutofit fontScale="92500" lnSpcReduction="20000"/>
          </a:bodyPr>
          <a:lstStyle/>
          <a:p>
            <a:r>
              <a:rPr kumimoji="1" lang="zh-CN" altLang="en-US" dirty="0"/>
              <a:t>将解决</a:t>
            </a:r>
            <a:r>
              <a:rPr lang="zh-CN" altLang="en-US" dirty="0"/>
              <a:t>单目标非线性连续搜索空间问题的 </a:t>
            </a:r>
            <a:r>
              <a:rPr lang="en-US" altLang="zh-CN" dirty="0"/>
              <a:t>FOA</a:t>
            </a:r>
            <a:r>
              <a:rPr lang="zh-CN" altLang="en-US" dirty="0"/>
              <a:t> 算法应用在离散空间中。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每棵树使用 </a:t>
            </a:r>
            <a:r>
              <a:rPr lang="en-US" altLang="zh-CN" dirty="0"/>
              <a:t>01 </a:t>
            </a:r>
            <a:r>
              <a:rPr lang="zh-CN" altLang="en-US" dirty="0"/>
              <a:t>序列编码特征筛选的状态，使用 </a:t>
            </a:r>
            <a:r>
              <a:rPr lang="en-US" altLang="zh-CN" dirty="0"/>
              <a:t>Age </a:t>
            </a:r>
            <a:r>
              <a:rPr lang="zh-CN" altLang="en-US" dirty="0"/>
              <a:t>字段作为年龄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算法流程：</a:t>
            </a:r>
            <a:endParaRPr kumimoji="1"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kumimoji="1" lang="zh-CN" altLang="en-US" dirty="0"/>
              <a:t>初始化森林</a:t>
            </a:r>
            <a:endParaRPr kumimoji="1" lang="en-US" altLang="zh-CN" dirty="0"/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局部播种：</a:t>
            </a:r>
            <a:r>
              <a:rPr kumimoji="1" lang="en-US" altLang="zh-CN" dirty="0"/>
              <a:t>LSC</a:t>
            </a:r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限制森林大小：</a:t>
            </a:r>
            <a:r>
              <a:rPr kumimoji="1" lang="en-US" altLang="zh-CN" dirty="0" err="1"/>
              <a:t>Life_Time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Area_Limit</a:t>
            </a:r>
            <a:endParaRPr kumimoji="1" lang="en-US" altLang="zh-CN" dirty="0"/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全局播种：</a:t>
            </a:r>
            <a:r>
              <a:rPr kumimoji="1" lang="en-US" altLang="zh-CN" dirty="0"/>
              <a:t>GSC</a:t>
            </a:r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选择最优树</a:t>
            </a:r>
            <a:endParaRPr lang="en-US" altLang="zh-CN" dirty="0"/>
          </a:p>
          <a:p>
            <a:endParaRPr lang="en-US" altLang="zh-CN" sz="1600" dirty="0"/>
          </a:p>
          <a:p>
            <a:r>
              <a:rPr lang="en-US" altLang="zh-CN" sz="1900" dirty="0"/>
              <a:t>https://github.com/WNJXYK/JLU_FeatureSelection/blob/master/Algorithm/FSFOA.py</a:t>
            </a:r>
            <a:endParaRPr lang="en-US" altLang="zh-CN" sz="26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kumimoji="1" lang="en-US" altLang="zh-CN" dirty="0"/>
          </a:p>
          <a:p>
            <a:pPr marL="987552" lvl="1" indent="-457200">
              <a:buFont typeface="+mj-lt"/>
              <a:buAutoNum type="alphaLcParenR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105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287F-9CA4-4BAF-A53D-7851954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IFSFOA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4BA1-554C-46D2-9545-98ADFEDA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171700"/>
            <a:ext cx="9601200" cy="36957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FSFOA </a:t>
            </a:r>
            <a:r>
              <a:rPr lang="zh-CN" altLang="en-US" dirty="0"/>
              <a:t>的基础上进行改进，优化了 </a:t>
            </a:r>
            <a:r>
              <a:rPr lang="en-US" altLang="zh-CN" dirty="0"/>
              <a:t>FSFOA </a:t>
            </a:r>
            <a:r>
              <a:rPr lang="zh-CN" altLang="en-US" dirty="0"/>
              <a:t>的三个问题：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随机的初始化森林，令性能不够稳定：前向 </a:t>
            </a:r>
            <a:r>
              <a:rPr lang="en-US" altLang="zh-CN" dirty="0"/>
              <a:t>&amp; </a:t>
            </a:r>
            <a:r>
              <a:rPr lang="zh-CN" altLang="en-US" dirty="0"/>
              <a:t>后向搜索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优化更新机制：</a:t>
            </a:r>
            <a:r>
              <a:rPr lang="en-US" altLang="zh-CN" dirty="0"/>
              <a:t>Acc &amp; DR</a:t>
            </a:r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极度贪婪的生成树方法</a:t>
            </a:r>
            <a:endParaRPr lang="en-US" altLang="zh-CN" dirty="0"/>
          </a:p>
          <a:p>
            <a:pPr marL="1444752" lvl="2" indent="-457200">
              <a:buFont typeface="+mj-ea"/>
              <a:buAutoNum type="romanUcPeriod"/>
            </a:pPr>
            <a:r>
              <a:rPr lang="en-US" altLang="zh-CN" dirty="0"/>
              <a:t>LSC </a:t>
            </a:r>
            <a:r>
              <a:rPr lang="zh-CN" altLang="en-US" dirty="0"/>
              <a:t>个更优临近树</a:t>
            </a:r>
            <a:endParaRPr lang="en-US" altLang="zh-CN" dirty="0"/>
          </a:p>
          <a:p>
            <a:pPr marL="1444752" lvl="2" indent="-457200">
              <a:buFont typeface="+mj-lt"/>
              <a:buAutoNum type="romanUcPeriod"/>
            </a:pPr>
            <a:r>
              <a:rPr lang="zh-CN" altLang="en-US" dirty="0"/>
              <a:t>修改全局播种过程，缓解贪心陷入的局部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/>
              <a:t>https://github.com/WNJXYK/JLU_FeatureSelection/blob/master/Algorithm/IFSFOA.py</a:t>
            </a:r>
          </a:p>
          <a:p>
            <a:pPr marL="987552" lvl="2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35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1371D-8D87-4E2F-A207-0999BAD2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算法测试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468328-FBD1-4772-A26E-D3F6BC442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67036"/>
              </p:ext>
            </p:extLst>
          </p:nvPr>
        </p:nvGraphicFramePr>
        <p:xfrm>
          <a:off x="2714979" y="2540247"/>
          <a:ext cx="7314827" cy="279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400">
                  <a:extLst>
                    <a:ext uri="{9D8B030D-6E8A-4147-A177-3AD203B41FA5}">
                      <a16:colId xmlns:a16="http://schemas.microsoft.com/office/drawing/2014/main" val="1051084740"/>
                    </a:ext>
                  </a:extLst>
                </a:gridCol>
                <a:gridCol w="1509874">
                  <a:extLst>
                    <a:ext uri="{9D8B030D-6E8A-4147-A177-3AD203B41FA5}">
                      <a16:colId xmlns:a16="http://schemas.microsoft.com/office/drawing/2014/main" val="1886214173"/>
                    </a:ext>
                  </a:extLst>
                </a:gridCol>
                <a:gridCol w="1202036">
                  <a:extLst>
                    <a:ext uri="{9D8B030D-6E8A-4147-A177-3AD203B41FA5}">
                      <a16:colId xmlns:a16="http://schemas.microsoft.com/office/drawing/2014/main" val="2898317095"/>
                    </a:ext>
                  </a:extLst>
                </a:gridCol>
                <a:gridCol w="1026128">
                  <a:extLst>
                    <a:ext uri="{9D8B030D-6E8A-4147-A177-3AD203B41FA5}">
                      <a16:colId xmlns:a16="http://schemas.microsoft.com/office/drawing/2014/main" val="2253019234"/>
                    </a:ext>
                  </a:extLst>
                </a:gridCol>
                <a:gridCol w="1011469">
                  <a:extLst>
                    <a:ext uri="{9D8B030D-6E8A-4147-A177-3AD203B41FA5}">
                      <a16:colId xmlns:a16="http://schemas.microsoft.com/office/drawing/2014/main" val="4137860571"/>
                    </a:ext>
                  </a:extLst>
                </a:gridCol>
                <a:gridCol w="1421920">
                  <a:extLst>
                    <a:ext uri="{9D8B030D-6E8A-4147-A177-3AD203B41FA5}">
                      <a16:colId xmlns:a16="http://schemas.microsoft.com/office/drawing/2014/main" val="3700679355"/>
                    </a:ext>
                  </a:extLst>
                </a:gridCol>
              </a:tblGrid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007574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18.77373528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0.444444444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0.704397759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42154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13.80551028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0.388888889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0.711554622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4095490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1.174064875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0.277777778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0.756442577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5446545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0.265232563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0.671428571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0207077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747532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38.47306156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0.682016807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7317272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49.38786483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0.388888889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0.730532213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333911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3.838481903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0.333333333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0.765980392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161700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0.892811298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0.444444444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0.686680672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67713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E29D2FA-5033-4FD3-8177-B8F21CC589B5}"/>
              </a:ext>
            </a:extLst>
          </p:cNvPr>
          <p:cNvSpPr/>
          <p:nvPr/>
        </p:nvSpPr>
        <p:spPr>
          <a:xfrm>
            <a:off x="5238139" y="1616917"/>
            <a:ext cx="2268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3F93D1F-8566-4AF4-BBC8-FBC4016D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14191"/>
              </p:ext>
            </p:extLst>
          </p:nvPr>
        </p:nvGraphicFramePr>
        <p:xfrm>
          <a:off x="2714979" y="2538626"/>
          <a:ext cx="7314827" cy="279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743">
                  <a:extLst>
                    <a:ext uri="{9D8B030D-6E8A-4147-A177-3AD203B41FA5}">
                      <a16:colId xmlns:a16="http://schemas.microsoft.com/office/drawing/2014/main" val="2234107417"/>
                    </a:ext>
                  </a:extLst>
                </a:gridCol>
                <a:gridCol w="1508096">
                  <a:extLst>
                    <a:ext uri="{9D8B030D-6E8A-4147-A177-3AD203B41FA5}">
                      <a16:colId xmlns:a16="http://schemas.microsoft.com/office/drawing/2014/main" val="301108445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1429643332"/>
                    </a:ext>
                  </a:extLst>
                </a:gridCol>
                <a:gridCol w="1018353">
                  <a:extLst>
                    <a:ext uri="{9D8B030D-6E8A-4147-A177-3AD203B41FA5}">
                      <a16:colId xmlns:a16="http://schemas.microsoft.com/office/drawing/2014/main" val="508038403"/>
                    </a:ext>
                  </a:extLst>
                </a:gridCol>
                <a:gridCol w="1006477">
                  <a:extLst>
                    <a:ext uri="{9D8B030D-6E8A-4147-A177-3AD203B41FA5}">
                      <a16:colId xmlns:a16="http://schemas.microsoft.com/office/drawing/2014/main" val="1570209754"/>
                    </a:ext>
                  </a:extLst>
                </a:gridCol>
                <a:gridCol w="1426689">
                  <a:extLst>
                    <a:ext uri="{9D8B030D-6E8A-4147-A177-3AD203B41FA5}">
                      <a16:colId xmlns:a16="http://schemas.microsoft.com/office/drawing/2014/main" val="3858925287"/>
                    </a:ext>
                  </a:extLst>
                </a:gridCol>
              </a:tblGrid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Algorithm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5541722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11.00988293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0.548387097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0.842105263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9825274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13.82025456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0.470967742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0.921052632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3082197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0.298256874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0.480645161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0.94736842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53749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0.408370972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0.496774194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70%-30%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0.894736842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481505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6318858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920.2453747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0.577419355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89462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870.9531393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0.577419355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89561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18.95750618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0.629032258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424408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32.22297192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0.532258065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0.921052632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04212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1DEF37FC-9863-448D-B274-55AE1F873D3F}"/>
              </a:ext>
            </a:extLst>
          </p:cNvPr>
          <p:cNvSpPr/>
          <p:nvPr/>
        </p:nvSpPr>
        <p:spPr>
          <a:xfrm>
            <a:off x="5552808" y="1621170"/>
            <a:ext cx="1639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LSVT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082A8C1-E4AA-4C46-B9FE-D531F6A2C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22315"/>
              </p:ext>
            </p:extLst>
          </p:nvPr>
        </p:nvGraphicFramePr>
        <p:xfrm>
          <a:off x="2714978" y="3250543"/>
          <a:ext cx="7314827" cy="1369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683">
                  <a:extLst>
                    <a:ext uri="{9D8B030D-6E8A-4147-A177-3AD203B41FA5}">
                      <a16:colId xmlns:a16="http://schemas.microsoft.com/office/drawing/2014/main" val="2666357561"/>
                    </a:ext>
                  </a:extLst>
                </a:gridCol>
                <a:gridCol w="1506828">
                  <a:extLst>
                    <a:ext uri="{9D8B030D-6E8A-4147-A177-3AD203B41FA5}">
                      <a16:colId xmlns:a16="http://schemas.microsoft.com/office/drawing/2014/main" val="2331081335"/>
                    </a:ext>
                  </a:extLst>
                </a:gridCol>
                <a:gridCol w="1204175">
                  <a:extLst>
                    <a:ext uri="{9D8B030D-6E8A-4147-A177-3AD203B41FA5}">
                      <a16:colId xmlns:a16="http://schemas.microsoft.com/office/drawing/2014/main" val="357255491"/>
                    </a:ext>
                  </a:extLst>
                </a:gridCol>
                <a:gridCol w="1030310">
                  <a:extLst>
                    <a:ext uri="{9D8B030D-6E8A-4147-A177-3AD203B41FA5}">
                      <a16:colId xmlns:a16="http://schemas.microsoft.com/office/drawing/2014/main" val="309644701"/>
                    </a:ext>
                  </a:extLst>
                </a:gridCol>
                <a:gridCol w="1010991">
                  <a:extLst>
                    <a:ext uri="{9D8B030D-6E8A-4147-A177-3AD203B41FA5}">
                      <a16:colId xmlns:a16="http://schemas.microsoft.com/office/drawing/2014/main" val="1339836662"/>
                    </a:ext>
                  </a:extLst>
                </a:gridCol>
                <a:gridCol w="1413840">
                  <a:extLst>
                    <a:ext uri="{9D8B030D-6E8A-4147-A177-3AD203B41FA5}">
                      <a16:colId xmlns:a16="http://schemas.microsoft.com/office/drawing/2014/main" val="908845580"/>
                    </a:ext>
                  </a:extLst>
                </a:gridCol>
              </a:tblGrid>
              <a:tr h="273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2598845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21.51218534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0.883333333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8770385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17.06498933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0.5055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6070126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15.00562882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8983597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14.51318693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0.4892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870026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2F985CD-BF05-41FD-89BC-D7AD34CDF008}"/>
              </a:ext>
            </a:extLst>
          </p:cNvPr>
          <p:cNvSpPr/>
          <p:nvPr/>
        </p:nvSpPr>
        <p:spPr>
          <a:xfrm>
            <a:off x="5276994" y="1601392"/>
            <a:ext cx="2190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Arcene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993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287F-9CA4-4BAF-A53D-7851954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FOA </a:t>
            </a:r>
            <a:r>
              <a:rPr lang="zh-CN" altLang="en-US" dirty="0"/>
              <a:t>类特征选择算法总结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4BA1-554C-46D2-9545-98ADFEDA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171700"/>
            <a:ext cx="9601200" cy="36957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使用了遗传算法的思想：选择、变异</a:t>
            </a:r>
            <a:endParaRPr lang="en-US" altLang="zh-CN" dirty="0"/>
          </a:p>
          <a:p>
            <a:pPr lvl="1"/>
            <a:r>
              <a:rPr lang="zh-CN" altLang="en-US" dirty="0"/>
              <a:t>局部播种 </a:t>
            </a:r>
            <a:r>
              <a:rPr lang="en-US" altLang="zh-CN" dirty="0"/>
              <a:t>+ </a:t>
            </a:r>
            <a:r>
              <a:rPr lang="zh-CN" altLang="en-US" dirty="0"/>
              <a:t>限制森林大小</a:t>
            </a:r>
            <a:r>
              <a:rPr lang="en-US" altLang="zh-CN" dirty="0"/>
              <a:t> -&gt; </a:t>
            </a:r>
            <a:r>
              <a:rPr lang="zh-CN" altLang="en-US" dirty="0"/>
              <a:t>变异</a:t>
            </a:r>
            <a:r>
              <a:rPr lang="en-US" altLang="zh-CN" dirty="0"/>
              <a:t>+</a:t>
            </a:r>
            <a:r>
              <a:rPr lang="zh-CN" altLang="en-US" dirty="0"/>
              <a:t>选择 </a:t>
            </a:r>
            <a:r>
              <a:rPr lang="en-US" altLang="zh-CN" dirty="0"/>
              <a:t>-&gt; </a:t>
            </a:r>
            <a:r>
              <a:rPr lang="zh-CN" altLang="en-US" dirty="0"/>
              <a:t>趋向于局部极值</a:t>
            </a:r>
            <a:endParaRPr lang="en-US" altLang="zh-CN" dirty="0"/>
          </a:p>
          <a:p>
            <a:pPr lvl="1"/>
            <a:r>
              <a:rPr lang="zh-CN" altLang="en-US" dirty="0"/>
              <a:t>全局播种 </a:t>
            </a:r>
            <a:r>
              <a:rPr lang="en-US" altLang="zh-CN" dirty="0"/>
              <a:t>-&gt; </a:t>
            </a:r>
            <a:r>
              <a:rPr lang="zh-CN" altLang="en-US" dirty="0"/>
              <a:t>变异 </a:t>
            </a:r>
            <a:r>
              <a:rPr lang="en-US" altLang="zh-CN" dirty="0"/>
              <a:t>-&gt; </a:t>
            </a:r>
            <a:r>
              <a:rPr lang="zh-CN" altLang="en-US" dirty="0"/>
              <a:t>跳出局部极值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IFSFOA </a:t>
            </a:r>
            <a:r>
              <a:rPr lang="zh-CN" altLang="en-US" dirty="0"/>
              <a:t>的改进</a:t>
            </a:r>
            <a:endParaRPr lang="en-US" altLang="zh-CN" dirty="0"/>
          </a:p>
          <a:p>
            <a:pPr lvl="1"/>
            <a:r>
              <a:rPr lang="zh-CN" altLang="en-US" dirty="0"/>
              <a:t>优化初始化方法：增加种群初始的多样新</a:t>
            </a:r>
            <a:endParaRPr lang="en-US" altLang="zh-CN" dirty="0"/>
          </a:p>
          <a:p>
            <a:pPr lvl="1"/>
            <a:r>
              <a:rPr lang="zh-CN" altLang="en-US" dirty="0"/>
              <a:t>极度贪婪策略：加速趋向于局部极值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使用随机化在 趋于局部极值 与 跳出局部极值 里寻找平衡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9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9ED41-C398-4EE7-B914-C7C3BE1C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A6D7BDB-3BFD-464E-B14E-FC565B5EC71C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 vert="horz"/>
              <a:lstStyle/>
              <a:p>
                <a:r>
                  <a:rPr lang="en-US" altLang="zh-CN" dirty="0"/>
                  <a:t>IFSFOA </a:t>
                </a:r>
                <a:r>
                  <a:rPr lang="zh-CN" altLang="en-US" dirty="0"/>
                  <a:t>的极度贪婪策略需生成长度为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𝐿𝑆𝐶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的适应度不降树序列，而文中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LSC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当训练数据样本维度非常大的时候，一次极度贪婪的复杂度为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𝑙𝑒𝑎𝑟𝑛𝑒𝑟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 随机化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选择 让种群趋于局部极值的速度缓慢。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趋于局部极值 同 跳出局部极值均基于产生临近树的随机化方法。相互抵消，导致表现无法持续提升。</a:t>
                </a:r>
              </a:p>
            </p:txBody>
          </p:sp>
        </mc:Choice>
        <mc:Fallback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A6D7BDB-3BFD-464E-B14E-FC565B5EC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571" t="-10922" r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800620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827</Words>
  <Application>Microsoft Office PowerPoint</Application>
  <PresentationFormat>宽屏</PresentationFormat>
  <Paragraphs>225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华文楷体</vt:lpstr>
      <vt:lpstr>Cambria Math</vt:lpstr>
      <vt:lpstr>Franklin Gothic Book</vt:lpstr>
      <vt:lpstr>剪切</vt:lpstr>
      <vt:lpstr>特征选择</vt:lpstr>
      <vt:lpstr>   从训练数据的特征中选择一个子集合  去除不相关、冗余、甚至负相关的特征  降低数据维度，提升训练性能  </vt:lpstr>
      <vt:lpstr>特征选择方法</vt:lpstr>
      <vt:lpstr>我们做了什么？</vt:lpstr>
      <vt:lpstr>FSFOA</vt:lpstr>
      <vt:lpstr>IFSFOA</vt:lpstr>
      <vt:lpstr>算法测试</vt:lpstr>
      <vt:lpstr>FOA 类特征选择算法总结</vt:lpstr>
      <vt:lpstr>潜在问题</vt:lpstr>
      <vt:lpstr>限制放松 &amp; 梯度下降</vt:lpstr>
      <vt:lpstr>Lasso回归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特征选择</dc:title>
  <dc:creator>qu710</dc:creator>
  <cp:lastModifiedBy>qu710</cp:lastModifiedBy>
  <cp:revision>323</cp:revision>
  <dcterms:created xsi:type="dcterms:W3CDTF">2019-09-23T08:00:53Z</dcterms:created>
  <dcterms:modified xsi:type="dcterms:W3CDTF">2019-09-23T14:38:44Z</dcterms:modified>
</cp:coreProperties>
</file>