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3"/>
  </p:normalViewPr>
  <p:slideViewPr>
    <p:cSldViewPr snapToGrid="0" snapToObjects="1">
      <p:cViewPr varScale="1">
        <p:scale>
          <a:sx n="100" d="100"/>
          <a:sy n="100" d="100"/>
        </p:scale>
        <p:origin x="4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4CBE1-D8D7-D245-94E6-8BA9B1C4A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特征选择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A04B25-4B3B-7C4A-9844-A1ADF2F2F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3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限制放松 </a:t>
            </a:r>
            <a:r>
              <a:rPr lang="en-US" altLang="zh-CN" dirty="0"/>
              <a:t>&amp; </a:t>
            </a:r>
            <a:r>
              <a:rPr lang="zh-CN" altLang="en-US" dirty="0"/>
              <a:t>梯度下降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2027583"/>
                <a:ext cx="9601200" cy="4253947"/>
              </a:xfrm>
            </p:spPr>
            <p:txBody>
              <a:bodyPr vert="horz">
                <a:normAutofit/>
              </a:bodyPr>
              <a:lstStyle/>
              <a:p>
                <a:r>
                  <a:rPr lang="zh-CN" altLang="en-US" dirty="0"/>
                  <a:t>本质上是一个 </a:t>
                </a:r>
                <a:r>
                  <a:rPr lang="en-US" altLang="zh-CN" dirty="0"/>
                  <a:t>01 </a:t>
                </a:r>
                <a:r>
                  <a:rPr lang="zh-CN" altLang="en-US" dirty="0"/>
                  <a:t>规划问题：</a:t>
                </a:r>
                <a:endParaRPr lang="en-US" altLang="zh-CN" dirty="0"/>
              </a:p>
              <a:p>
                <a:pPr marL="98755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∈{0, 1}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放松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的限制，将问题变成一个普通的规划问题（不一定线性）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从离散问题变为连续问题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可以使用一些经典的优化方法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进一步，问题也可以理解为先对特征使用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进行线性变换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，得到新的特征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，我们要找到一组尽可能稀疏的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在学习器上的分类效果更好。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2027583"/>
                <a:ext cx="9601200" cy="4253947"/>
              </a:xfrm>
              <a:blipFill>
                <a:blip r:embed="rId2"/>
                <a:stretch>
                  <a:fillRect l="-571" t="-1435" r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6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</a:t>
            </a:r>
            <a:r>
              <a:rPr lang="zh-CN" altLang="en-US" dirty="0"/>
              <a:t>回归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 vert="horz">
                <a:normAutofit/>
              </a:bodyPr>
              <a:lstStyle/>
              <a:p>
                <a:r>
                  <a:rPr lang="zh-CN" altLang="en-US" dirty="0"/>
                  <a:t>先做一些假设：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假设我们的学习器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是线性的，如线性回归、逻辑回归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假设学习器学习到的权值向量为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学习的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，其实就是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’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，寻找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若学习得到的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 0</a:t>
                </a:r>
                <a:r>
                  <a:rPr lang="zh-CN" altLang="en-US" dirty="0"/>
                  <a:t>，即可贪心的认为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0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那么这其实就是 </a:t>
                </a:r>
                <a:r>
                  <a:rPr lang="en-US" altLang="zh-CN" dirty="0"/>
                  <a:t>Lasso</a:t>
                </a:r>
                <a:r>
                  <a:rPr lang="zh-CN" altLang="en-US" dirty="0"/>
                  <a:t>回归，即带有 </a:t>
                </a:r>
                <a:r>
                  <a:rPr lang="en-US" altLang="zh-CN" dirty="0"/>
                  <a:t>L1 </a:t>
                </a:r>
                <a:r>
                  <a:rPr lang="zh-CN" altLang="en-US" dirty="0"/>
                  <a:t>惩罚项的线性回归。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571" t="-1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89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5A2AB-E5F8-49A6-975D-02C41000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217B8A-083A-4572-9BA9-5E36F9B13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27588"/>
              </p:ext>
            </p:extLst>
          </p:nvPr>
        </p:nvGraphicFramePr>
        <p:xfrm>
          <a:off x="1873248" y="2152651"/>
          <a:ext cx="8916768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138">
                  <a:extLst>
                    <a:ext uri="{9D8B030D-6E8A-4147-A177-3AD203B41FA5}">
                      <a16:colId xmlns:a16="http://schemas.microsoft.com/office/drawing/2014/main" val="2069987516"/>
                    </a:ext>
                  </a:extLst>
                </a:gridCol>
                <a:gridCol w="1435493">
                  <a:extLst>
                    <a:ext uri="{9D8B030D-6E8A-4147-A177-3AD203B41FA5}">
                      <a16:colId xmlns:a16="http://schemas.microsoft.com/office/drawing/2014/main" val="1904507885"/>
                    </a:ext>
                  </a:extLst>
                </a:gridCol>
                <a:gridCol w="1541826">
                  <a:extLst>
                    <a:ext uri="{9D8B030D-6E8A-4147-A177-3AD203B41FA5}">
                      <a16:colId xmlns:a16="http://schemas.microsoft.com/office/drawing/2014/main" val="3482020683"/>
                    </a:ext>
                  </a:extLst>
                </a:gridCol>
                <a:gridCol w="1306375">
                  <a:extLst>
                    <a:ext uri="{9D8B030D-6E8A-4147-A177-3AD203B41FA5}">
                      <a16:colId xmlns:a16="http://schemas.microsoft.com/office/drawing/2014/main" val="1519401318"/>
                    </a:ext>
                  </a:extLst>
                </a:gridCol>
                <a:gridCol w="1078519">
                  <a:extLst>
                    <a:ext uri="{9D8B030D-6E8A-4147-A177-3AD203B41FA5}">
                      <a16:colId xmlns:a16="http://schemas.microsoft.com/office/drawing/2014/main" val="753270110"/>
                    </a:ext>
                  </a:extLst>
                </a:gridCol>
                <a:gridCol w="1336756">
                  <a:extLst>
                    <a:ext uri="{9D8B030D-6E8A-4147-A177-3AD203B41FA5}">
                      <a16:colId xmlns:a16="http://schemas.microsoft.com/office/drawing/2014/main" val="3918991951"/>
                    </a:ext>
                  </a:extLst>
                </a:gridCol>
                <a:gridCol w="1169661">
                  <a:extLst>
                    <a:ext uri="{9D8B030D-6E8A-4147-A177-3AD203B41FA5}">
                      <a16:colId xmlns:a16="http://schemas.microsoft.com/office/drawing/2014/main" val="421125093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825486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1.284180403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959267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1.29317522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0.844444444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58170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0.139126301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0.881057269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371698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0.128116369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0.792592593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0.465116279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09973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3BF866-BA27-4F18-93A3-F90D65BD5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71002"/>
              </p:ext>
            </p:extLst>
          </p:nvPr>
        </p:nvGraphicFramePr>
        <p:xfrm>
          <a:off x="1873249" y="3670302"/>
          <a:ext cx="8924364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948">
                  <a:extLst>
                    <a:ext uri="{9D8B030D-6E8A-4147-A177-3AD203B41FA5}">
                      <a16:colId xmlns:a16="http://schemas.microsoft.com/office/drawing/2014/main" val="3657824370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1648863849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855382850"/>
                    </a:ext>
                  </a:extLst>
                </a:gridCol>
                <a:gridCol w="1298780">
                  <a:extLst>
                    <a:ext uri="{9D8B030D-6E8A-4147-A177-3AD203B41FA5}">
                      <a16:colId xmlns:a16="http://schemas.microsoft.com/office/drawing/2014/main" val="1358712052"/>
                    </a:ext>
                  </a:extLst>
                </a:gridCol>
                <a:gridCol w="1101304">
                  <a:extLst>
                    <a:ext uri="{9D8B030D-6E8A-4147-A177-3AD203B41FA5}">
                      <a16:colId xmlns:a16="http://schemas.microsoft.com/office/drawing/2014/main" val="1779615186"/>
                    </a:ext>
                  </a:extLst>
                </a:gridCol>
                <a:gridCol w="1336756">
                  <a:extLst>
                    <a:ext uri="{9D8B030D-6E8A-4147-A177-3AD203B41FA5}">
                      <a16:colId xmlns:a16="http://schemas.microsoft.com/office/drawing/2014/main" val="2090260522"/>
                    </a:ext>
                  </a:extLst>
                </a:gridCol>
                <a:gridCol w="1146876">
                  <a:extLst>
                    <a:ext uri="{9D8B030D-6E8A-4147-A177-3AD203B41FA5}">
                      <a16:colId xmlns:a16="http://schemas.microsoft.com/office/drawing/2014/main" val="376614148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50356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4.210286379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10.27777778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61502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4.234484673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0.855769231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9.668803419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166869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3.074008226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0.930128205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1.81980057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387534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3.072860479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0.769871795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16.41391941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390214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5E27E4A-EF96-463A-9AD9-5A0070CD4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60959"/>
              </p:ext>
            </p:extLst>
          </p:nvPr>
        </p:nvGraphicFramePr>
        <p:xfrm>
          <a:off x="1873249" y="5194301"/>
          <a:ext cx="894715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948">
                  <a:extLst>
                    <a:ext uri="{9D8B030D-6E8A-4147-A177-3AD203B41FA5}">
                      <a16:colId xmlns:a16="http://schemas.microsoft.com/office/drawing/2014/main" val="3811255830"/>
                    </a:ext>
                  </a:extLst>
                </a:gridCol>
                <a:gridCol w="1511446">
                  <a:extLst>
                    <a:ext uri="{9D8B030D-6E8A-4147-A177-3AD203B41FA5}">
                      <a16:colId xmlns:a16="http://schemas.microsoft.com/office/drawing/2014/main" val="464642791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3271733378"/>
                    </a:ext>
                  </a:extLst>
                </a:gridCol>
                <a:gridCol w="1298780">
                  <a:extLst>
                    <a:ext uri="{9D8B030D-6E8A-4147-A177-3AD203B41FA5}">
                      <a16:colId xmlns:a16="http://schemas.microsoft.com/office/drawing/2014/main" val="547301729"/>
                    </a:ext>
                  </a:extLst>
                </a:gridCol>
                <a:gridCol w="1124090">
                  <a:extLst>
                    <a:ext uri="{9D8B030D-6E8A-4147-A177-3AD203B41FA5}">
                      <a16:colId xmlns:a16="http://schemas.microsoft.com/office/drawing/2014/main" val="3898751793"/>
                    </a:ext>
                  </a:extLst>
                </a:gridCol>
                <a:gridCol w="1329161">
                  <a:extLst>
                    <a:ext uri="{9D8B030D-6E8A-4147-A177-3AD203B41FA5}">
                      <a16:colId xmlns:a16="http://schemas.microsoft.com/office/drawing/2014/main" val="2453283127"/>
                    </a:ext>
                  </a:extLst>
                </a:gridCol>
                <a:gridCol w="1146876">
                  <a:extLst>
                    <a:ext uri="{9D8B030D-6E8A-4147-A177-3AD203B41FA5}">
                      <a16:colId xmlns:a16="http://schemas.microsoft.com/office/drawing/2014/main" val="11163094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566088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415.9355624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9.433962264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574414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379.9564228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0.816666667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5.769230769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19442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422.9198284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481629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375.7532444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0.9874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663022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FC2F0CD-609E-4A1B-AC40-D0763AED1FD9}"/>
              </a:ext>
            </a:extLst>
          </p:cNvPr>
          <p:cNvSpPr/>
          <p:nvPr/>
        </p:nvSpPr>
        <p:spPr>
          <a:xfrm>
            <a:off x="1113549" y="1525369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Heart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CE61BB-A814-436C-9E8A-80528824287D}"/>
              </a:ext>
            </a:extLst>
          </p:cNvPr>
          <p:cNvSpPr/>
          <p:nvPr/>
        </p:nvSpPr>
        <p:spPr>
          <a:xfrm>
            <a:off x="1113548" y="3093820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中维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LSVT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09049E-B1A7-43E7-AB39-E883D30C4CF4}"/>
              </a:ext>
            </a:extLst>
          </p:cNvPr>
          <p:cNvSpPr/>
          <p:nvPr/>
        </p:nvSpPr>
        <p:spPr>
          <a:xfrm>
            <a:off x="1113547" y="4605122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高维</a:t>
            </a:r>
            <a:r>
              <a:rPr lang="en-US" altLang="zh-CN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Arcene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81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</a:t>
            </a:r>
            <a:r>
              <a:rPr lang="zh-CN" altLang="en-US" dirty="0"/>
              <a:t>结果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498600"/>
                <a:ext cx="9601200" cy="4819650"/>
              </a:xfrm>
            </p:spPr>
            <p:txBody>
              <a:bodyPr vert="horz">
                <a:normAutofit lnSpcReduction="10000"/>
              </a:bodyPr>
              <a:lstStyle/>
              <a:p>
                <a:r>
                  <a:rPr lang="zh-CN" altLang="en-US" dirty="0"/>
                  <a:t>低维度数据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分类效果较好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由不同数据集特性，</a:t>
                </a:r>
                <a:r>
                  <a:rPr lang="en-US" altLang="zh-CN" dirty="0"/>
                  <a:t> 0~30% </a:t>
                </a:r>
                <a:r>
                  <a:rPr lang="zh-CN" altLang="en-US" dirty="0"/>
                  <a:t>，维度缩减效果不明显</a:t>
                </a:r>
                <a:endParaRPr lang="en-US" altLang="zh-CN" dirty="0"/>
              </a:p>
              <a:p>
                <a:r>
                  <a:rPr lang="zh-CN" altLang="en-US" dirty="0"/>
                  <a:t>中维度数据与高纬度数据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维度缩减十分明显，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≥99%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效果由数据集特性，不同程度打折扣</a:t>
                </a:r>
                <a:endParaRPr lang="en-US" altLang="zh-CN" dirty="0"/>
              </a:p>
              <a:p>
                <a:r>
                  <a:rPr lang="zh-CN" altLang="en-US" dirty="0"/>
                  <a:t>高维度的速度不如 </a:t>
                </a:r>
                <a:r>
                  <a:rPr lang="en-US" altLang="zh-CN" dirty="0"/>
                  <a:t>FSFOA</a:t>
                </a:r>
              </a:p>
              <a:p>
                <a:r>
                  <a:rPr lang="en-US" altLang="zh-CN" dirty="0"/>
                  <a:t>Lasso</a:t>
                </a:r>
                <a:r>
                  <a:rPr lang="zh-CN" altLang="en-US" dirty="0"/>
                  <a:t>不具有持续维度缩减的能力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线性学习器评价的局限性</a:t>
                </a:r>
                <a:endParaRPr lang="en-US" altLang="zh-CN" dirty="0"/>
              </a:p>
              <a:p>
                <a:r>
                  <a:rPr lang="zh-CN" altLang="en-US" dirty="0"/>
                  <a:t>准确率和维度缩减做一个折衷</a:t>
                </a:r>
                <a:endParaRPr lang="en-US" altLang="zh-CN" dirty="0"/>
              </a:p>
              <a:p>
                <a:r>
                  <a:rPr lang="zh-CN" altLang="en-US" dirty="0"/>
                  <a:t>持续缩减能力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498600"/>
                <a:ext cx="9601200" cy="4819650"/>
              </a:xfrm>
              <a:blipFill>
                <a:blip r:embed="rId2"/>
                <a:stretch>
                  <a:fillRect l="-571" t="-1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BCEC76F-9090-41EF-95DB-5BC622E8D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49607"/>
              </p:ext>
            </p:extLst>
          </p:nvPr>
        </p:nvGraphicFramePr>
        <p:xfrm>
          <a:off x="9029700" y="1730375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124">
                  <a:extLst>
                    <a:ext uri="{9D8B030D-6E8A-4147-A177-3AD203B41FA5}">
                      <a16:colId xmlns:a16="http://schemas.microsoft.com/office/drawing/2014/main" val="1850193063"/>
                    </a:ext>
                  </a:extLst>
                </a:gridCol>
                <a:gridCol w="1048426">
                  <a:extLst>
                    <a:ext uri="{9D8B030D-6E8A-4147-A177-3AD203B41FA5}">
                      <a16:colId xmlns:a16="http://schemas.microsoft.com/office/drawing/2014/main" val="247262251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069980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10.27777778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3869573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0.855769231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9.668803419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919898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0.930128205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1.81980057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2732752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0.769871795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16.41391941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86113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53126E0-8A67-43BF-874C-F142FA213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12912"/>
              </p:ext>
            </p:extLst>
          </p:nvPr>
        </p:nvGraphicFramePr>
        <p:xfrm>
          <a:off x="9029700" y="3125787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2337">
                  <a:extLst>
                    <a:ext uri="{9D8B030D-6E8A-4147-A177-3AD203B41FA5}">
                      <a16:colId xmlns:a16="http://schemas.microsoft.com/office/drawing/2014/main" val="2287293400"/>
                    </a:ext>
                  </a:extLst>
                </a:gridCol>
                <a:gridCol w="1143213">
                  <a:extLst>
                    <a:ext uri="{9D8B030D-6E8A-4147-A177-3AD203B41FA5}">
                      <a16:colId xmlns:a16="http://schemas.microsoft.com/office/drawing/2014/main" val="1016780233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6855684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0.736842105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22.22222222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6769500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0.684210526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31.57894737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4277564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0.736842105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26.31578947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0009799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0.684210526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27.77777778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521295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16B7D0-D94B-4D2D-8883-45230960F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07838"/>
              </p:ext>
            </p:extLst>
          </p:nvPr>
        </p:nvGraphicFramePr>
        <p:xfrm>
          <a:off x="9029700" y="4521200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794">
                  <a:extLst>
                    <a:ext uri="{9D8B030D-6E8A-4147-A177-3AD203B41FA5}">
                      <a16:colId xmlns:a16="http://schemas.microsoft.com/office/drawing/2014/main" val="2243471140"/>
                    </a:ext>
                  </a:extLst>
                </a:gridCol>
                <a:gridCol w="1145756">
                  <a:extLst>
                    <a:ext uri="{9D8B030D-6E8A-4147-A177-3AD203B41FA5}">
                      <a16:colId xmlns:a16="http://schemas.microsoft.com/office/drawing/2014/main" val="4255163295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Acc Delta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395585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9.433962264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8032101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0.816666667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5.769230769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397873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992136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0.8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945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2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改进得到 </a:t>
            </a:r>
            <a:r>
              <a:rPr lang="en-US" altLang="zh-CN" dirty="0"/>
              <a:t>GDFS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DBC52-1374-4382-8C40-20FF6354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235199"/>
            <a:ext cx="9601200" cy="3632201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线性学习器评价的局限性？ </a:t>
            </a:r>
            <a:endParaRPr lang="en-US" altLang="zh-CN" dirty="0"/>
          </a:p>
          <a:p>
            <a:pPr lvl="1"/>
            <a:r>
              <a:rPr lang="zh-CN" altLang="en-US" dirty="0"/>
              <a:t>使用最终的学习器作为准确度评判</a:t>
            </a:r>
            <a:endParaRPr lang="en-US" altLang="zh-CN" dirty="0"/>
          </a:p>
          <a:p>
            <a:r>
              <a:rPr lang="zh-CN" altLang="en-US" dirty="0"/>
              <a:t>准确率和维度缩减做一个折衷？</a:t>
            </a:r>
            <a:endParaRPr lang="en-US" altLang="zh-CN" dirty="0"/>
          </a:p>
          <a:p>
            <a:pPr lvl="1"/>
            <a:r>
              <a:rPr lang="zh-CN" altLang="en-US" dirty="0"/>
              <a:t>准确率、维度缩减两步走</a:t>
            </a:r>
            <a:endParaRPr lang="en-US" altLang="zh-CN" dirty="0"/>
          </a:p>
          <a:p>
            <a:pPr lvl="1"/>
            <a:r>
              <a:rPr lang="zh-CN" altLang="en-US" dirty="0"/>
              <a:t>修改 </a:t>
            </a:r>
            <a:r>
              <a:rPr lang="en-US" altLang="zh-CN" dirty="0"/>
              <a:t>Lasso</a:t>
            </a:r>
            <a:r>
              <a:rPr lang="zh-CN" altLang="en-US" dirty="0"/>
              <a:t>，手动删除特征</a:t>
            </a:r>
            <a:endParaRPr lang="en-US" altLang="zh-CN" dirty="0"/>
          </a:p>
          <a:p>
            <a:r>
              <a:rPr lang="zh-CN" altLang="en-US" dirty="0"/>
              <a:t>持续缩减能力</a:t>
            </a:r>
            <a:endParaRPr lang="en-US" altLang="zh-CN" dirty="0"/>
          </a:p>
          <a:p>
            <a:pPr lvl="1"/>
            <a:r>
              <a:rPr lang="zh-CN" altLang="en-US" dirty="0"/>
              <a:t>循环两步过程</a:t>
            </a:r>
            <a:endParaRPr lang="en-US" altLang="zh-CN" dirty="0"/>
          </a:p>
          <a:p>
            <a:endParaRPr lang="en-US" altLang="zh-CN" dirty="0"/>
          </a:p>
          <a:p>
            <a:pPr marL="530352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427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GDFS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</p:spPr>
            <p:txBody>
              <a:bodyPr vert="horz">
                <a:normAutofit fontScale="92500" lnSpcReduction="10000"/>
              </a:bodyPr>
              <a:lstStyle/>
              <a:p>
                <a:r>
                  <a:rPr lang="zh-CN" altLang="en-US" dirty="0"/>
                  <a:t>两步走：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固定特征学习概率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固定概率缩减特征</a:t>
                </a:r>
                <a:endParaRPr lang="en-US" altLang="zh-CN" dirty="0"/>
              </a:p>
              <a:p>
                <a:r>
                  <a:rPr lang="zh-CN" altLang="en-US" dirty="0"/>
                  <a:t>算法过程：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𝑆𝑒𝑙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[1, 1, 1, …, 1]</m:t>
                    </m:r>
                  </m:oMath>
                </a14:m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使用逻辑回归学习 </a:t>
                </a:r>
                <a:r>
                  <a:rPr lang="en-US" altLang="zh-CN" dirty="0" err="1"/>
                  <a:t>Sel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选择的特征，得到参数 </a:t>
                </a:r>
                <a:r>
                  <a:rPr lang="en-US" altLang="zh-CN" dirty="0" err="1"/>
                  <a:t>Coef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Intercept</a:t>
                </a:r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使用规律，对数据进行概率预测，得到 </a:t>
                </a:r>
                <a:r>
                  <a:rPr lang="en-US" altLang="zh-CN" dirty="0" err="1"/>
                  <a:t>Proba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固定参数 </a:t>
                </a:r>
                <a:r>
                  <a:rPr lang="en-US" altLang="zh-CN" dirty="0" err="1"/>
                  <a:t>Coef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Intercept</a:t>
                </a:r>
                <a:r>
                  <a:rPr lang="zh-CN" altLang="en-US" dirty="0"/>
                  <a:t>，使用输入参数与 </a:t>
                </a:r>
                <a:r>
                  <a:rPr lang="en-US" altLang="zh-CN" dirty="0" err="1"/>
                  <a:t>Proba</a:t>
                </a:r>
                <a:r>
                  <a:rPr lang="zh-CN" altLang="en-US" dirty="0"/>
                  <a:t>，用修改的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惩罚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 err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 err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 err="1">
                                            <a:latin typeface="Cambria Math" panose="02040503050406030204" pitchFamily="18" charset="0"/>
                                          </a:rPr>
                                          <m:t>𝑠𝑒𝑙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i="1" dirty="0" err="1">
                                        <a:latin typeface="Cambria Math" panose="02040503050406030204" pitchFamily="18" charset="0"/>
                                      </a:rPr>
                                      <m:t>𝐶𝑜𝑒𝑓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𝐼𝑛𝑡𝑒𝑟𝑐𝑒𝑝𝑡</m:t>
                                    </m:r>
                                  </m:e>
                                </m:d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𝑃𝑟𝑜𝑏𝑎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𝑆𝑒𝑙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手动筛 </a:t>
                </a:r>
                <a:r>
                  <a:rPr lang="en-US" altLang="zh-CN" dirty="0" err="1"/>
                  <a:t>Sel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过小的参数将其删除。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使用目标学习器评价，并更新特征选择策略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en-US" altLang="zh-CN" dirty="0"/>
                  <a:t>Loop</a:t>
                </a:r>
                <a:r>
                  <a:rPr lang="zh-CN" altLang="en-US" dirty="0"/>
                  <a:t> 直到不变化或手动停止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530352" lvl="1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  <a:blipFill>
                <a:blip r:embed="rId2"/>
                <a:stretch>
                  <a:fillRect l="-508" t="-1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36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5A2AB-E5F8-49A6-975D-02C41000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GDFS </a:t>
            </a:r>
            <a:r>
              <a:rPr lang="zh-CN" altLang="en-US" dirty="0"/>
              <a:t>结果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C2F0CD-609E-4A1B-AC40-D0763AED1FD9}"/>
              </a:ext>
            </a:extLst>
          </p:cNvPr>
          <p:cNvSpPr/>
          <p:nvPr/>
        </p:nvSpPr>
        <p:spPr>
          <a:xfrm>
            <a:off x="1113549" y="1525369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Heart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0C4E2A3-3F1E-4E34-AF57-B0D863704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8456"/>
              </p:ext>
            </p:extLst>
          </p:nvPr>
        </p:nvGraphicFramePr>
        <p:xfrm>
          <a:off x="1873248" y="2140637"/>
          <a:ext cx="8915402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352">
                  <a:extLst>
                    <a:ext uri="{9D8B030D-6E8A-4147-A177-3AD203B41FA5}">
                      <a16:colId xmlns:a16="http://schemas.microsoft.com/office/drawing/2014/main" val="214648202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97475006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96797018"/>
                    </a:ext>
                  </a:extLst>
                </a:gridCol>
                <a:gridCol w="1289048">
                  <a:extLst>
                    <a:ext uri="{9D8B030D-6E8A-4147-A177-3AD203B41FA5}">
                      <a16:colId xmlns:a16="http://schemas.microsoft.com/office/drawing/2014/main" val="589864739"/>
                    </a:ext>
                  </a:extLst>
                </a:gridCol>
                <a:gridCol w="1111252">
                  <a:extLst>
                    <a:ext uri="{9D8B030D-6E8A-4147-A177-3AD203B41FA5}">
                      <a16:colId xmlns:a16="http://schemas.microsoft.com/office/drawing/2014/main" val="400523997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135824389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960139969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57876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GDFS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109.3668821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0.692307692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0.722222222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5.797101449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32437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109.4465117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0.692307692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0.744444444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11.84210526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57942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2.325107336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0.769230769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0.77037037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8.370044053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35267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1.278161049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0.769230769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0.718518519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9.76744186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691287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03B32E-CCC8-494D-84A4-A76CE4C22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2325"/>
              </p:ext>
            </p:extLst>
          </p:nvPr>
        </p:nvGraphicFramePr>
        <p:xfrm>
          <a:off x="1873248" y="3802964"/>
          <a:ext cx="891540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7752">
                  <a:extLst>
                    <a:ext uri="{9D8B030D-6E8A-4147-A177-3AD203B41FA5}">
                      <a16:colId xmlns:a16="http://schemas.microsoft.com/office/drawing/2014/main" val="35569977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08829204"/>
                    </a:ext>
                  </a:extLst>
                </a:gridCol>
                <a:gridCol w="1577954">
                  <a:extLst>
                    <a:ext uri="{9D8B030D-6E8A-4147-A177-3AD203B41FA5}">
                      <a16:colId xmlns:a16="http://schemas.microsoft.com/office/drawing/2014/main" val="2790421198"/>
                    </a:ext>
                  </a:extLst>
                </a:gridCol>
                <a:gridCol w="1247796">
                  <a:extLst>
                    <a:ext uri="{9D8B030D-6E8A-4147-A177-3AD203B41FA5}">
                      <a16:colId xmlns:a16="http://schemas.microsoft.com/office/drawing/2014/main" val="222065719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85746764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560298699"/>
                    </a:ext>
                  </a:extLst>
                </a:gridCol>
                <a:gridCol w="1085849">
                  <a:extLst>
                    <a:ext uri="{9D8B030D-6E8A-4147-A177-3AD203B41FA5}">
                      <a16:colId xmlns:a16="http://schemas.microsoft.com/office/drawing/2014/main" val="158773364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433722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GDFS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115.7434764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0.538461538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0.571954023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764437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109.103744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0.615384615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0.615747126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38328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3.23192215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0.615384615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0.585172414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385388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1.607460737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0.615384615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0.532528736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604255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E326E77-8BE7-4BF8-A2B5-2C8B27351BE6}"/>
              </a:ext>
            </a:extLst>
          </p:cNvPr>
          <p:cNvSpPr/>
          <p:nvPr/>
        </p:nvSpPr>
        <p:spPr>
          <a:xfrm>
            <a:off x="1113549" y="3182033"/>
            <a:ext cx="33251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Cleveland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FD7876-09B9-4EF9-A56C-5D1E3F5BA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51988"/>
              </p:ext>
            </p:extLst>
          </p:nvPr>
        </p:nvGraphicFramePr>
        <p:xfrm>
          <a:off x="1873248" y="5410200"/>
          <a:ext cx="891540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2">
                  <a:extLst>
                    <a:ext uri="{9D8B030D-6E8A-4147-A177-3AD203B41FA5}">
                      <a16:colId xmlns:a16="http://schemas.microsoft.com/office/drawing/2014/main" val="2884665452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1776757637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3841452757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869434003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134841261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465007605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192367896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138299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GDFS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112.9549575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829949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113.0381896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192585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8.504727364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5.263157895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309752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10.60063148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0.894736842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5.555555556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1938864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104036CB-A428-4E58-B3B5-37C4011EE4E9}"/>
              </a:ext>
            </a:extLst>
          </p:cNvPr>
          <p:cNvSpPr/>
          <p:nvPr/>
        </p:nvSpPr>
        <p:spPr>
          <a:xfrm>
            <a:off x="672223" y="4767976"/>
            <a:ext cx="33251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中维</a:t>
            </a:r>
            <a:r>
              <a:rPr lang="en-US" altLang="zh-CN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Srbct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93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GDFS</a:t>
            </a:r>
            <a:r>
              <a:rPr lang="zh-CN" altLang="en-US" dirty="0"/>
              <a:t>结果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DBC52-1374-4382-8C40-20FF6354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025650"/>
            <a:ext cx="9601200" cy="36322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效果不错，目标基本达到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低维数据中具有维度缩减的能力，且准确度没有太大变化或提升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中维度数据与高纬度数据</a:t>
            </a:r>
            <a:endParaRPr lang="en-US" altLang="zh-CN" dirty="0"/>
          </a:p>
          <a:p>
            <a:pPr lvl="1"/>
            <a:r>
              <a:rPr lang="zh-CN" altLang="en-US" dirty="0"/>
              <a:t>维度缩减力度下降了</a:t>
            </a:r>
            <a:endParaRPr lang="en-US" altLang="zh-CN" dirty="0"/>
          </a:p>
          <a:p>
            <a:pPr lvl="1"/>
            <a:r>
              <a:rPr lang="zh-CN" altLang="en-US" dirty="0"/>
              <a:t>由数据集特性，</a:t>
            </a:r>
            <a:r>
              <a:rPr lang="en-US" altLang="zh-CN" dirty="0"/>
              <a:t>Acc</a:t>
            </a:r>
            <a:r>
              <a:rPr lang="zh-CN" altLang="en-US" dirty="0"/>
              <a:t>不同程度提升，但也有下降</a:t>
            </a:r>
            <a:endParaRPr lang="en-US" altLang="zh-CN" dirty="0"/>
          </a:p>
          <a:p>
            <a:pPr lvl="1"/>
            <a:r>
              <a:rPr lang="zh-CN" altLang="en-US" dirty="0"/>
              <a:t>总体来看，血亏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656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4BB1650-B616-4EFB-9FB7-5D93104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竖排文字占位符 8">
            <a:extLst>
              <a:ext uri="{FF2B5EF4-FFF2-40B4-BE49-F238E27FC236}">
                <a16:creationId xmlns:a16="http://schemas.microsoft.com/office/drawing/2014/main" id="{6745B24B-93E8-7F43-B0FC-63021F6BC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8720" y="1188720"/>
            <a:ext cx="5369029" cy="44805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问题：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r>
              <a:rPr kumimoji="1" lang="zh-CN" altLang="en-US" dirty="0"/>
              <a:t>搜索空间随特征数量指数级别增加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如何搜索、剪枝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如何防止陷入局部最优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r>
              <a:rPr kumimoji="1" lang="zh-CN" altLang="en-US" dirty="0"/>
              <a:t>如何判定特征好坏与否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47C962-A905-4168-832D-BF622B381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527850" y="0"/>
            <a:ext cx="466414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B0CAA55C-9F48-4F94-95AA-563539497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7EB803F-41C2-B64D-9A56-4FEB8774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027" y="1252181"/>
            <a:ext cx="3132162" cy="430245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从训练数据的特征中选择一个子集合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去除不相关、冗余、甚至负相关的特征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降低数据维度，提升训练性能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endParaRPr kumimoji="1" lang="en-US" altLang="zh-CN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03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598D-D66B-EC4F-9E4D-71E3F13F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特征选择方法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CF5D33-3EC3-3548-BF45-B8080BFC8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dirty="0"/>
              <a:t>过滤式</a:t>
            </a:r>
            <a:r>
              <a:rPr lang="en-US" altLang="zh-CN" dirty="0"/>
              <a:t>(</a:t>
            </a:r>
            <a:r>
              <a:rPr lang="en" altLang="zh-CN" dirty="0"/>
              <a:t>filter)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特征选择与后续的分类</a:t>
            </a:r>
            <a:r>
              <a:rPr lang="en-US" altLang="zh-CN" dirty="0"/>
              <a:t>/</a:t>
            </a:r>
            <a:r>
              <a:rPr lang="zh-CN" altLang="en-US" dirty="0"/>
              <a:t>回归认为是不相关的任务，直接进行特征筛选工作。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嵌入式</a:t>
            </a:r>
            <a:r>
              <a:rPr lang="en-US" altLang="zh-CN" dirty="0"/>
              <a:t>(</a:t>
            </a:r>
            <a:r>
              <a:rPr lang="en" altLang="zh-CN" dirty="0"/>
              <a:t>embedding)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特征选择与后续任务一同进行，学习器训练的过程中自动对特征进行选择。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包裹式</a:t>
            </a:r>
            <a:r>
              <a:rPr lang="en-US" altLang="zh-CN" dirty="0"/>
              <a:t>(</a:t>
            </a:r>
            <a:r>
              <a:rPr lang="en" altLang="zh-CN" dirty="0"/>
              <a:t>wrapper) 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目标学习器的性能作为特征子集性能的衡量标准，辅以搜索策略进行筛选。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71743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FF6E0-DD76-8F49-9C7C-02B85055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我们做了什么？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844009-D027-D74B-89D4-D138813B3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kumimoji="1" lang="zh-CN" altLang="en-US" dirty="0"/>
              <a:t>实现了 </a:t>
            </a:r>
            <a:r>
              <a:rPr kumimoji="1" lang="en-US" altLang="zh-CN" dirty="0"/>
              <a:t>FSFOA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IFSFOA</a:t>
            </a:r>
            <a:r>
              <a:rPr kumimoji="1" lang="zh-CN" altLang="en-US" dirty="0"/>
              <a:t> 算法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使用数值优化方法进行特征选择： </a:t>
            </a:r>
            <a:r>
              <a:rPr kumimoji="1" lang="en-US" altLang="zh-CN" dirty="0"/>
              <a:t>Lasso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GDFS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将随机化与数值进化进行结合：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使用不同数据集、不同基学习器进行测试并分析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27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FBCC9-9BF7-E24B-8FBB-1C7B32CA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FSFOA</a:t>
            </a:r>
            <a:endParaRPr kumimoji="1"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769DB1-37DD-E446-A0B3-DDC824F83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1585913"/>
            <a:ext cx="9601200" cy="4281487"/>
          </a:xfrm>
        </p:spPr>
        <p:txBody>
          <a:bodyPr vert="horz">
            <a:normAutofit fontScale="92500" lnSpcReduction="20000"/>
          </a:bodyPr>
          <a:lstStyle/>
          <a:p>
            <a:r>
              <a:rPr kumimoji="1" lang="zh-CN" altLang="en-US" dirty="0"/>
              <a:t>将解决</a:t>
            </a:r>
            <a:r>
              <a:rPr lang="zh-CN" altLang="en-US" dirty="0"/>
              <a:t>单目标非线性连续搜索空间问题的 </a:t>
            </a:r>
            <a:r>
              <a:rPr lang="en-US" altLang="zh-CN" dirty="0"/>
              <a:t>FOA</a:t>
            </a:r>
            <a:r>
              <a:rPr lang="zh-CN" altLang="en-US" dirty="0"/>
              <a:t> 算法应用在离散空间中。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每棵树使用 </a:t>
            </a:r>
            <a:r>
              <a:rPr lang="en-US" altLang="zh-CN" dirty="0"/>
              <a:t>01 </a:t>
            </a:r>
            <a:r>
              <a:rPr lang="zh-CN" altLang="en-US" dirty="0"/>
              <a:t>序列编码特征筛选的状态，使用 </a:t>
            </a:r>
            <a:r>
              <a:rPr lang="en-US" altLang="zh-CN" dirty="0"/>
              <a:t>Age </a:t>
            </a:r>
            <a:r>
              <a:rPr lang="zh-CN" altLang="en-US" dirty="0"/>
              <a:t>字段作为年龄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算法流程：</a:t>
            </a:r>
            <a:endParaRPr kumimoji="1"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kumimoji="1" lang="zh-CN" altLang="en-US" dirty="0"/>
              <a:t>初始化森林</a:t>
            </a:r>
            <a:endParaRPr kumimoji="1" lang="en-US" altLang="zh-CN" dirty="0"/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局部播种：</a:t>
            </a:r>
            <a:r>
              <a:rPr kumimoji="1" lang="en-US" altLang="zh-CN" dirty="0"/>
              <a:t>LSC</a:t>
            </a:r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限制森林大小：</a:t>
            </a:r>
            <a:r>
              <a:rPr kumimoji="1" lang="en-US" altLang="zh-CN" dirty="0" err="1"/>
              <a:t>Life_Time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Area_Limit</a:t>
            </a:r>
            <a:endParaRPr kumimoji="1" lang="en-US" altLang="zh-CN" dirty="0"/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全局播种：</a:t>
            </a:r>
            <a:r>
              <a:rPr kumimoji="1" lang="en-US" altLang="zh-CN" dirty="0"/>
              <a:t>GSC</a:t>
            </a:r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选择最优树</a:t>
            </a:r>
            <a:endParaRPr lang="en-US" altLang="zh-CN" dirty="0"/>
          </a:p>
          <a:p>
            <a:endParaRPr lang="en-US" altLang="zh-CN" sz="1600" dirty="0"/>
          </a:p>
          <a:p>
            <a:r>
              <a:rPr lang="en-US" altLang="zh-CN" sz="1900" dirty="0"/>
              <a:t>https://github.com/WNJXYK/JLU_FeatureSelection/blob/master/Algorithm/FSFOA.py</a:t>
            </a:r>
            <a:endParaRPr lang="en-US" altLang="zh-CN" sz="26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kumimoji="1" lang="en-US" altLang="zh-CN" dirty="0"/>
          </a:p>
          <a:p>
            <a:pPr marL="987552" lvl="1" indent="-457200">
              <a:buFont typeface="+mj-lt"/>
              <a:buAutoNum type="alphaLcParenR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105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2287F-9CA4-4BAF-A53D-7851954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IFSFOA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54BA1-554C-46D2-9545-98ADFEDA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171700"/>
            <a:ext cx="9601200" cy="36957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FSFOA </a:t>
            </a:r>
            <a:r>
              <a:rPr lang="zh-CN" altLang="en-US" dirty="0"/>
              <a:t>的基础上进行改进，优化了 </a:t>
            </a:r>
            <a:r>
              <a:rPr lang="en-US" altLang="zh-CN" dirty="0"/>
              <a:t>FSFOA </a:t>
            </a:r>
            <a:r>
              <a:rPr lang="zh-CN" altLang="en-US" dirty="0"/>
              <a:t>的三个问题：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随机的初始化森林，令性能不够稳定：前向 </a:t>
            </a:r>
            <a:r>
              <a:rPr lang="en-US" altLang="zh-CN" dirty="0"/>
              <a:t>&amp; </a:t>
            </a:r>
            <a:r>
              <a:rPr lang="zh-CN" altLang="en-US" dirty="0"/>
              <a:t>后向搜索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优化更新机制：</a:t>
            </a:r>
            <a:r>
              <a:rPr lang="en-US" altLang="zh-CN" dirty="0"/>
              <a:t>Acc &amp; DR</a:t>
            </a:r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极度贪婪的生成树方法</a:t>
            </a:r>
            <a:endParaRPr lang="en-US" altLang="zh-CN" dirty="0"/>
          </a:p>
          <a:p>
            <a:pPr marL="1444752" lvl="2" indent="-457200">
              <a:buFont typeface="+mj-ea"/>
              <a:buAutoNum type="romanUcPeriod"/>
            </a:pPr>
            <a:r>
              <a:rPr lang="en-US" altLang="zh-CN" dirty="0"/>
              <a:t>LSC </a:t>
            </a:r>
            <a:r>
              <a:rPr lang="zh-CN" altLang="en-US" dirty="0"/>
              <a:t>个更优临近树</a:t>
            </a:r>
            <a:endParaRPr lang="en-US" altLang="zh-CN" dirty="0"/>
          </a:p>
          <a:p>
            <a:pPr marL="1444752" lvl="2" indent="-457200">
              <a:buFont typeface="+mj-lt"/>
              <a:buAutoNum type="romanUcPeriod"/>
            </a:pPr>
            <a:r>
              <a:rPr lang="zh-CN" altLang="en-US" dirty="0"/>
              <a:t>修改全局播种过程，缓解贪心陷入的局部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/>
              <a:t>https://github.com/WNJXYK/JLU_FeatureSelection/blob/master/Algorithm/IFSFOA.py</a:t>
            </a:r>
          </a:p>
          <a:p>
            <a:pPr marL="987552" lvl="2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35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1371D-8D87-4E2F-A207-0999BAD2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算法测试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468328-FBD1-4772-A26E-D3F6BC442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967036"/>
              </p:ext>
            </p:extLst>
          </p:nvPr>
        </p:nvGraphicFramePr>
        <p:xfrm>
          <a:off x="2714979" y="2540247"/>
          <a:ext cx="7314827" cy="279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400">
                  <a:extLst>
                    <a:ext uri="{9D8B030D-6E8A-4147-A177-3AD203B41FA5}">
                      <a16:colId xmlns:a16="http://schemas.microsoft.com/office/drawing/2014/main" val="1051084740"/>
                    </a:ext>
                  </a:extLst>
                </a:gridCol>
                <a:gridCol w="1509874">
                  <a:extLst>
                    <a:ext uri="{9D8B030D-6E8A-4147-A177-3AD203B41FA5}">
                      <a16:colId xmlns:a16="http://schemas.microsoft.com/office/drawing/2014/main" val="1886214173"/>
                    </a:ext>
                  </a:extLst>
                </a:gridCol>
                <a:gridCol w="1202036">
                  <a:extLst>
                    <a:ext uri="{9D8B030D-6E8A-4147-A177-3AD203B41FA5}">
                      <a16:colId xmlns:a16="http://schemas.microsoft.com/office/drawing/2014/main" val="2898317095"/>
                    </a:ext>
                  </a:extLst>
                </a:gridCol>
                <a:gridCol w="1026128">
                  <a:extLst>
                    <a:ext uri="{9D8B030D-6E8A-4147-A177-3AD203B41FA5}">
                      <a16:colId xmlns:a16="http://schemas.microsoft.com/office/drawing/2014/main" val="2253019234"/>
                    </a:ext>
                  </a:extLst>
                </a:gridCol>
                <a:gridCol w="1011469">
                  <a:extLst>
                    <a:ext uri="{9D8B030D-6E8A-4147-A177-3AD203B41FA5}">
                      <a16:colId xmlns:a16="http://schemas.microsoft.com/office/drawing/2014/main" val="4137860571"/>
                    </a:ext>
                  </a:extLst>
                </a:gridCol>
                <a:gridCol w="1421920">
                  <a:extLst>
                    <a:ext uri="{9D8B030D-6E8A-4147-A177-3AD203B41FA5}">
                      <a16:colId xmlns:a16="http://schemas.microsoft.com/office/drawing/2014/main" val="3700679355"/>
                    </a:ext>
                  </a:extLst>
                </a:gridCol>
              </a:tblGrid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007574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18.77373528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0.444444444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0.704397759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42154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13.80551028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0.388888889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0.711554622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4095490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1.174064875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0.277777778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0.756442577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5446545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0.265232563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0.671428571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0207077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747532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38.47306156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0.682016807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7317272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49.38786483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0.388888889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0.730532213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333911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3.838481903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0.333333333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0.765980392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161700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0.892811298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0.444444444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0.686680672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67713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E29D2FA-5033-4FD3-8177-B8F21CC589B5}"/>
              </a:ext>
            </a:extLst>
          </p:cNvPr>
          <p:cNvSpPr/>
          <p:nvPr/>
        </p:nvSpPr>
        <p:spPr>
          <a:xfrm>
            <a:off x="5238139" y="1616917"/>
            <a:ext cx="2268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3F93D1F-8566-4AF4-BBC8-FBC4016DF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14191"/>
              </p:ext>
            </p:extLst>
          </p:nvPr>
        </p:nvGraphicFramePr>
        <p:xfrm>
          <a:off x="2714979" y="2538626"/>
          <a:ext cx="7314827" cy="279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743">
                  <a:extLst>
                    <a:ext uri="{9D8B030D-6E8A-4147-A177-3AD203B41FA5}">
                      <a16:colId xmlns:a16="http://schemas.microsoft.com/office/drawing/2014/main" val="2234107417"/>
                    </a:ext>
                  </a:extLst>
                </a:gridCol>
                <a:gridCol w="1508096">
                  <a:extLst>
                    <a:ext uri="{9D8B030D-6E8A-4147-A177-3AD203B41FA5}">
                      <a16:colId xmlns:a16="http://schemas.microsoft.com/office/drawing/2014/main" val="301108445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1429643332"/>
                    </a:ext>
                  </a:extLst>
                </a:gridCol>
                <a:gridCol w="1018353">
                  <a:extLst>
                    <a:ext uri="{9D8B030D-6E8A-4147-A177-3AD203B41FA5}">
                      <a16:colId xmlns:a16="http://schemas.microsoft.com/office/drawing/2014/main" val="508038403"/>
                    </a:ext>
                  </a:extLst>
                </a:gridCol>
                <a:gridCol w="1006477">
                  <a:extLst>
                    <a:ext uri="{9D8B030D-6E8A-4147-A177-3AD203B41FA5}">
                      <a16:colId xmlns:a16="http://schemas.microsoft.com/office/drawing/2014/main" val="1570209754"/>
                    </a:ext>
                  </a:extLst>
                </a:gridCol>
                <a:gridCol w="1426689">
                  <a:extLst>
                    <a:ext uri="{9D8B030D-6E8A-4147-A177-3AD203B41FA5}">
                      <a16:colId xmlns:a16="http://schemas.microsoft.com/office/drawing/2014/main" val="3858925287"/>
                    </a:ext>
                  </a:extLst>
                </a:gridCol>
              </a:tblGrid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Algorithm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5541722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11.00988293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0.548387097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0.842105263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9825274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13.82025456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0.470967742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0.921052632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3082197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0.298256874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0.480645161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0.94736842</a:t>
                      </a:r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53749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0.408370972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0.496774194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70%-30%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0.894736842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481505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6318858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920.2453747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0.577419355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89462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870.9531393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0.577419355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89561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18.95750618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0.629032258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424408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32.22297192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0.532258065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0.921052632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04212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1DEF37FC-9863-448D-B274-55AE1F873D3F}"/>
              </a:ext>
            </a:extLst>
          </p:cNvPr>
          <p:cNvSpPr/>
          <p:nvPr/>
        </p:nvSpPr>
        <p:spPr>
          <a:xfrm>
            <a:off x="5552808" y="1621170"/>
            <a:ext cx="1639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LSVT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082A8C1-E4AA-4C46-B9FE-D531F6A2C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22315"/>
              </p:ext>
            </p:extLst>
          </p:nvPr>
        </p:nvGraphicFramePr>
        <p:xfrm>
          <a:off x="2714978" y="3250543"/>
          <a:ext cx="7314827" cy="1369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683">
                  <a:extLst>
                    <a:ext uri="{9D8B030D-6E8A-4147-A177-3AD203B41FA5}">
                      <a16:colId xmlns:a16="http://schemas.microsoft.com/office/drawing/2014/main" val="2666357561"/>
                    </a:ext>
                  </a:extLst>
                </a:gridCol>
                <a:gridCol w="1506828">
                  <a:extLst>
                    <a:ext uri="{9D8B030D-6E8A-4147-A177-3AD203B41FA5}">
                      <a16:colId xmlns:a16="http://schemas.microsoft.com/office/drawing/2014/main" val="2331081335"/>
                    </a:ext>
                  </a:extLst>
                </a:gridCol>
                <a:gridCol w="1204175">
                  <a:extLst>
                    <a:ext uri="{9D8B030D-6E8A-4147-A177-3AD203B41FA5}">
                      <a16:colId xmlns:a16="http://schemas.microsoft.com/office/drawing/2014/main" val="357255491"/>
                    </a:ext>
                  </a:extLst>
                </a:gridCol>
                <a:gridCol w="1030310">
                  <a:extLst>
                    <a:ext uri="{9D8B030D-6E8A-4147-A177-3AD203B41FA5}">
                      <a16:colId xmlns:a16="http://schemas.microsoft.com/office/drawing/2014/main" val="309644701"/>
                    </a:ext>
                  </a:extLst>
                </a:gridCol>
                <a:gridCol w="1010991">
                  <a:extLst>
                    <a:ext uri="{9D8B030D-6E8A-4147-A177-3AD203B41FA5}">
                      <a16:colId xmlns:a16="http://schemas.microsoft.com/office/drawing/2014/main" val="1339836662"/>
                    </a:ext>
                  </a:extLst>
                </a:gridCol>
                <a:gridCol w="1413840">
                  <a:extLst>
                    <a:ext uri="{9D8B030D-6E8A-4147-A177-3AD203B41FA5}">
                      <a16:colId xmlns:a16="http://schemas.microsoft.com/office/drawing/2014/main" val="908845580"/>
                    </a:ext>
                  </a:extLst>
                </a:gridCol>
              </a:tblGrid>
              <a:tr h="273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2598845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21.51218534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0.883333333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8770385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17.06498933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0.5055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6070126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15.00562882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8983597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14.51318693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0.4892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870026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2F985CD-BF05-41FD-89BC-D7AD34CDF008}"/>
              </a:ext>
            </a:extLst>
          </p:cNvPr>
          <p:cNvSpPr/>
          <p:nvPr/>
        </p:nvSpPr>
        <p:spPr>
          <a:xfrm>
            <a:off x="5276994" y="1601392"/>
            <a:ext cx="2190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Arcene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993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2287F-9CA4-4BAF-A53D-7851954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FOA </a:t>
            </a:r>
            <a:r>
              <a:rPr lang="zh-CN" altLang="en-US" dirty="0"/>
              <a:t>类特征选择算法总结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54BA1-554C-46D2-9545-98ADFEDA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171700"/>
            <a:ext cx="9601200" cy="36957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使用了遗传算法的思想：选择、变异</a:t>
            </a:r>
            <a:endParaRPr lang="en-US" altLang="zh-CN" dirty="0"/>
          </a:p>
          <a:p>
            <a:pPr lvl="1"/>
            <a:r>
              <a:rPr lang="zh-CN" altLang="en-US" dirty="0"/>
              <a:t>局部播种 </a:t>
            </a:r>
            <a:r>
              <a:rPr lang="en-US" altLang="zh-CN" dirty="0"/>
              <a:t>+ </a:t>
            </a:r>
            <a:r>
              <a:rPr lang="zh-CN" altLang="en-US" dirty="0"/>
              <a:t>限制森林大小</a:t>
            </a:r>
            <a:r>
              <a:rPr lang="en-US" altLang="zh-CN" dirty="0"/>
              <a:t> -&gt; </a:t>
            </a:r>
            <a:r>
              <a:rPr lang="zh-CN" altLang="en-US" dirty="0"/>
              <a:t>变异</a:t>
            </a:r>
            <a:r>
              <a:rPr lang="en-US" altLang="zh-CN" dirty="0"/>
              <a:t>+</a:t>
            </a:r>
            <a:r>
              <a:rPr lang="zh-CN" altLang="en-US" dirty="0"/>
              <a:t>选择 </a:t>
            </a:r>
            <a:r>
              <a:rPr lang="en-US" altLang="zh-CN" dirty="0"/>
              <a:t>-&gt; </a:t>
            </a:r>
            <a:r>
              <a:rPr lang="zh-CN" altLang="en-US" dirty="0"/>
              <a:t>趋向于局部极值</a:t>
            </a:r>
            <a:endParaRPr lang="en-US" altLang="zh-CN" dirty="0"/>
          </a:p>
          <a:p>
            <a:pPr lvl="1"/>
            <a:r>
              <a:rPr lang="zh-CN" altLang="en-US" dirty="0"/>
              <a:t>全局播种 </a:t>
            </a:r>
            <a:r>
              <a:rPr lang="en-US" altLang="zh-CN" dirty="0"/>
              <a:t>-&gt; </a:t>
            </a:r>
            <a:r>
              <a:rPr lang="zh-CN" altLang="en-US" dirty="0"/>
              <a:t>变异 </a:t>
            </a:r>
            <a:r>
              <a:rPr lang="en-US" altLang="zh-CN" dirty="0"/>
              <a:t>-&gt; </a:t>
            </a:r>
            <a:r>
              <a:rPr lang="zh-CN" altLang="en-US" dirty="0"/>
              <a:t>跳出局部极值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IFSFOA </a:t>
            </a:r>
            <a:r>
              <a:rPr lang="zh-CN" altLang="en-US" dirty="0"/>
              <a:t>的改进</a:t>
            </a:r>
            <a:endParaRPr lang="en-US" altLang="zh-CN" dirty="0"/>
          </a:p>
          <a:p>
            <a:pPr lvl="1"/>
            <a:r>
              <a:rPr lang="zh-CN" altLang="en-US" dirty="0"/>
              <a:t>优化初始化方法：增加种群初始的多样新</a:t>
            </a:r>
            <a:endParaRPr lang="en-US" altLang="zh-CN" dirty="0"/>
          </a:p>
          <a:p>
            <a:pPr lvl="1"/>
            <a:r>
              <a:rPr lang="zh-CN" altLang="en-US" dirty="0"/>
              <a:t>极度贪婪策略：加速趋向于局部极值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使用随机化在 趋于局部极值 与 跳出局部极值 里寻找平衡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9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9ED41-C398-4EE7-B914-C7C3BE1C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A6D7BDB-3BFD-464E-B14E-FC565B5EC71C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 vert="horz"/>
              <a:lstStyle/>
              <a:p>
                <a:r>
                  <a:rPr lang="en-US" altLang="zh-CN" dirty="0"/>
                  <a:t>IFSFOA </a:t>
                </a:r>
                <a:r>
                  <a:rPr lang="zh-CN" altLang="en-US" dirty="0"/>
                  <a:t>的极度贪婪策略需生成长度为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𝐿𝑆𝐶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的适应度不降树序列，而文中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LSC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当训练数据样本维度非常大的时候，一次极度贪婪的复杂度为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𝑙𝑒𝑎𝑟𝑛𝑒𝑟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使用 随机化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选择 让种群趋于局部极值的速度缓慢。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趋于局部极值 同 跳出局部极值均基于产生临近树的随机化方法。相互抵消，导致表现无法持续提升。</a:t>
                </a:r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A6D7BDB-3BFD-464E-B14E-FC565B5EC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571" t="-10922" r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800620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1412</Words>
  <Application>Microsoft Office PowerPoint</Application>
  <PresentationFormat>宽屏</PresentationFormat>
  <Paragraphs>515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华文楷体</vt:lpstr>
      <vt:lpstr>Cambria Math</vt:lpstr>
      <vt:lpstr>Franklin Gothic Book</vt:lpstr>
      <vt:lpstr>剪切</vt:lpstr>
      <vt:lpstr>特征选择</vt:lpstr>
      <vt:lpstr>   从训练数据的特征中选择一个子集合  去除不相关、冗余、甚至负相关的特征  降低数据维度，提升训练性能  </vt:lpstr>
      <vt:lpstr>特征选择方法</vt:lpstr>
      <vt:lpstr>我们做了什么？</vt:lpstr>
      <vt:lpstr>FSFOA</vt:lpstr>
      <vt:lpstr>IFSFOA</vt:lpstr>
      <vt:lpstr>算法测试</vt:lpstr>
      <vt:lpstr>FOA 类特征选择算法总结</vt:lpstr>
      <vt:lpstr>潜在问题</vt:lpstr>
      <vt:lpstr>限制放松 &amp; 梯度下降</vt:lpstr>
      <vt:lpstr>Lasso回归</vt:lpstr>
      <vt:lpstr>Lasso结果</vt:lpstr>
      <vt:lpstr>Lasso结果</vt:lpstr>
      <vt:lpstr>改进得到 GDFS</vt:lpstr>
      <vt:lpstr>GDFS</vt:lpstr>
      <vt:lpstr>GDFS 结果</vt:lpstr>
      <vt:lpstr>GDFS结果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特征选择</dc:title>
  <dc:creator>qu710</dc:creator>
  <cp:lastModifiedBy>qu710</cp:lastModifiedBy>
  <cp:revision>488</cp:revision>
  <dcterms:created xsi:type="dcterms:W3CDTF">2019-09-23T08:00:53Z</dcterms:created>
  <dcterms:modified xsi:type="dcterms:W3CDTF">2019-09-24T02:03:01Z</dcterms:modified>
</cp:coreProperties>
</file>