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60"/>
  </p:notesMasterIdLst>
  <p:sldIdLst>
    <p:sldId id="325" r:id="rId2"/>
    <p:sldId id="326" r:id="rId3"/>
    <p:sldId id="327" r:id="rId4"/>
    <p:sldId id="328" r:id="rId5"/>
    <p:sldId id="329" r:id="rId6"/>
    <p:sldId id="330" r:id="rId7"/>
    <p:sldId id="331" r:id="rId8"/>
    <p:sldId id="332" r:id="rId9"/>
    <p:sldId id="333" r:id="rId10"/>
    <p:sldId id="334" r:id="rId11"/>
    <p:sldId id="335" r:id="rId12"/>
    <p:sldId id="336" r:id="rId13"/>
    <p:sldId id="337" r:id="rId14"/>
    <p:sldId id="307" r:id="rId15"/>
    <p:sldId id="308" r:id="rId16"/>
    <p:sldId id="309" r:id="rId17"/>
    <p:sldId id="314" r:id="rId18"/>
    <p:sldId id="317" r:id="rId19"/>
    <p:sldId id="315" r:id="rId20"/>
    <p:sldId id="316" r:id="rId21"/>
    <p:sldId id="299" r:id="rId22"/>
    <p:sldId id="300" r:id="rId23"/>
    <p:sldId id="301" r:id="rId24"/>
    <p:sldId id="302" r:id="rId25"/>
    <p:sldId id="303" r:id="rId26"/>
    <p:sldId id="304" r:id="rId27"/>
    <p:sldId id="305" r:id="rId28"/>
    <p:sldId id="306"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318" r:id="rId53"/>
    <p:sldId id="319" r:id="rId54"/>
    <p:sldId id="320" r:id="rId55"/>
    <p:sldId id="321" r:id="rId56"/>
    <p:sldId id="322" r:id="rId57"/>
    <p:sldId id="323" r:id="rId58"/>
    <p:sldId id="324"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机器学习简介" id="{1B82F584-CCAB-4F70-B6A3-FF5FBE8B0949}">
          <p14:sldIdLst>
            <p14:sldId id="325"/>
            <p14:sldId id="326"/>
            <p14:sldId id="327"/>
            <p14:sldId id="328"/>
            <p14:sldId id="329"/>
            <p14:sldId id="330"/>
            <p14:sldId id="331"/>
          </p14:sldIdLst>
        </p14:section>
        <p14:section name="基本方法概述" id="{B6C51FDF-9193-4372-9E93-7EC96A198775}">
          <p14:sldIdLst>
            <p14:sldId id="332"/>
            <p14:sldId id="333"/>
            <p14:sldId id="334"/>
            <p14:sldId id="335"/>
            <p14:sldId id="336"/>
            <p14:sldId id="337"/>
          </p14:sldIdLst>
        </p14:section>
        <p14:section name="决策树" id="{F4D108FB-674D-47C1-80FD-2F28E4AF0AE4}">
          <p14:sldIdLst>
            <p14:sldId id="307"/>
            <p14:sldId id="308"/>
            <p14:sldId id="309"/>
            <p14:sldId id="314"/>
            <p14:sldId id="317"/>
            <p14:sldId id="315"/>
            <p14:sldId id="316"/>
          </p14:sldIdLst>
        </p14:section>
        <p14:section name="支持向量机" id="{7C1FC8A6-5E35-4C37-A4A1-781221921A4A}">
          <p14:sldIdLst>
            <p14:sldId id="299"/>
            <p14:sldId id="300"/>
            <p14:sldId id="301"/>
            <p14:sldId id="302"/>
            <p14:sldId id="303"/>
            <p14:sldId id="304"/>
            <p14:sldId id="305"/>
            <p14:sldId id="306"/>
          </p14:sldIdLst>
        </p14:section>
        <p14:section name="神经网络" id="{4588A733-E57F-4C7D-BCD1-CA21F4E67F6B}">
          <p14:sldIdLst>
            <p14:sldId id="276"/>
            <p14:sldId id="277"/>
            <p14:sldId id="278"/>
            <p14:sldId id="279"/>
            <p14:sldId id="280"/>
            <p14:sldId id="281"/>
            <p14:sldId id="282"/>
          </p14:sldIdLst>
        </p14:section>
        <p14:section name="感知机" id="{31B87FCB-ED66-47DD-99A5-6F34F8BBA6FB}">
          <p14:sldIdLst>
            <p14:sldId id="283"/>
            <p14:sldId id="284"/>
            <p14:sldId id="285"/>
          </p14:sldIdLst>
        </p14:section>
        <p14:section name="朴素贝叶斯算法" id="{AD16B1E3-ADCE-438D-B510-C8B31A71BDC5}">
          <p14:sldIdLst>
            <p14:sldId id="286"/>
            <p14:sldId id="287"/>
            <p14:sldId id="288"/>
            <p14:sldId id="289"/>
            <p14:sldId id="290"/>
            <p14:sldId id="291"/>
            <p14:sldId id="292"/>
            <p14:sldId id="293"/>
          </p14:sldIdLst>
        </p14:section>
        <p14:section name="K近邻算法" id="{CEC63546-663A-4F62-98F9-56907E87AA9F}">
          <p14:sldIdLst>
            <p14:sldId id="294"/>
            <p14:sldId id="295"/>
            <p14:sldId id="296"/>
            <p14:sldId id="297"/>
            <p14:sldId id="298"/>
          </p14:sldIdLst>
        </p14:section>
        <p14:section name="评估假设" id="{8B5C3B3E-C155-42B6-BA46-09F254709B1A}">
          <p14:sldIdLst>
            <p14:sldId id="318"/>
            <p14:sldId id="319"/>
            <p14:sldId id="320"/>
            <p14:sldId id="321"/>
            <p14:sldId id="322"/>
            <p14:sldId id="323"/>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659" autoAdjust="0"/>
  </p:normalViewPr>
  <p:slideViewPr>
    <p:cSldViewPr>
      <p:cViewPr varScale="1">
        <p:scale>
          <a:sx n="53" d="100"/>
          <a:sy n="53" d="100"/>
        </p:scale>
        <p:origin x="-906" y="-102"/>
      </p:cViewPr>
      <p:guideLst>
        <p:guide orient="horz" pos="2160"/>
        <p:guide pos="2880"/>
      </p:guideLst>
    </p:cSldViewPr>
  </p:slideViewPr>
  <p:outlineViewPr>
    <p:cViewPr>
      <p:scale>
        <a:sx n="33" d="100"/>
        <a:sy n="33" d="100"/>
      </p:scale>
      <p:origin x="102"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672236-3B48-449D-A59D-0E8ACDE4E456}" type="datetimeFigureOut">
              <a:rPr lang="zh-CN" altLang="en-US" smtClean="0"/>
              <a:t>2015/11/10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F61151-38DD-4D8C-8D9F-198A9DAE26D5}" type="slidenum">
              <a:rPr lang="zh-CN" altLang="en-US" smtClean="0"/>
              <a:t>‹#›</a:t>
            </a:fld>
            <a:endParaRPr lang="zh-CN" altLang="en-US"/>
          </a:p>
        </p:txBody>
      </p:sp>
    </p:spTree>
    <p:extLst>
      <p:ext uri="{BB962C8B-B14F-4D97-AF65-F5344CB8AC3E}">
        <p14:creationId xmlns:p14="http://schemas.microsoft.com/office/powerpoint/2010/main" val="1058873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F61151-38DD-4D8C-8D9F-198A9DAE26D5}" type="slidenum">
              <a:rPr lang="zh-CN" altLang="en-US" smtClean="0"/>
              <a:t>1</a:t>
            </a:fld>
            <a:endParaRPr lang="zh-CN" altLang="en-US"/>
          </a:p>
        </p:txBody>
      </p:sp>
    </p:spTree>
    <p:extLst>
      <p:ext uri="{BB962C8B-B14F-4D97-AF65-F5344CB8AC3E}">
        <p14:creationId xmlns:p14="http://schemas.microsoft.com/office/powerpoint/2010/main" val="8609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F61151-38DD-4D8C-8D9F-198A9DAE26D5}" type="slidenum">
              <a:rPr lang="zh-CN" altLang="en-US" smtClean="0"/>
              <a:t>5</a:t>
            </a:fld>
            <a:endParaRPr lang="zh-CN" altLang="en-US"/>
          </a:p>
        </p:txBody>
      </p:sp>
    </p:spTree>
    <p:extLst>
      <p:ext uri="{BB962C8B-B14F-4D97-AF65-F5344CB8AC3E}">
        <p14:creationId xmlns:p14="http://schemas.microsoft.com/office/powerpoint/2010/main" val="8609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1922" name="Group 2"/>
          <p:cNvGrpSpPr>
            <a:grpSpLocks/>
          </p:cNvGrpSpPr>
          <p:nvPr/>
        </p:nvGrpSpPr>
        <p:grpSpPr bwMode="auto">
          <a:xfrm>
            <a:off x="0" y="2438400"/>
            <a:ext cx="9009063" cy="1052513"/>
            <a:chOff x="0" y="1536"/>
            <a:chExt cx="5675" cy="663"/>
          </a:xfrm>
        </p:grpSpPr>
        <p:grpSp>
          <p:nvGrpSpPr>
            <p:cNvPr id="8192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1926"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530820CF-B880-4189-942D-D702A7CBA730}" type="datetimeFigureOut">
              <a:rPr lang="zh-CN" altLang="en-US" smtClean="0"/>
              <a:t>2015/11/10</a:t>
            </a:fld>
            <a:endParaRPr lang="zh-CN" altLang="en-US"/>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zh-CN" altLang="en-US"/>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5269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864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610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1932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t>2015/11/10</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4896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t>2015/11/10</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44419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t>2015/11/10</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3617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1035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9035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8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ea typeface="宋体" charset="-122"/>
              </a:defRPr>
            </a:lvl1pPr>
          </a:lstStyle>
          <a:p>
            <a:fld id="{530820CF-B880-4189-942D-D702A7CBA730}" type="datetimeFigureOut">
              <a:rPr lang="zh-CN" altLang="en-US" smtClean="0"/>
              <a:t>2015/11/10</a:t>
            </a:fld>
            <a:endParaRPr lang="zh-CN" altLang="en-US"/>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ea typeface="宋体" charset="-122"/>
              </a:defRPr>
            </a:lvl1pPr>
          </a:lstStyle>
          <a:p>
            <a:endParaRPr lang="zh-CN" altLang="en-US"/>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a typeface="宋体" charset="-122"/>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charset="0"/>
        </a:defRPr>
      </a:lvl2pPr>
      <a:lvl3pPr algn="l" rtl="0" eaLnBrk="1" fontAlgn="base" hangingPunct="1">
        <a:spcBef>
          <a:spcPct val="0"/>
        </a:spcBef>
        <a:spcAft>
          <a:spcPct val="0"/>
        </a:spcAft>
        <a:defRPr sz="4400">
          <a:solidFill>
            <a:schemeClr val="tx2"/>
          </a:solidFill>
          <a:latin typeface="Tahoma" charset="0"/>
        </a:defRPr>
      </a:lvl3pPr>
      <a:lvl4pPr algn="l" rtl="0" eaLnBrk="1" fontAlgn="base" hangingPunct="1">
        <a:spcBef>
          <a:spcPct val="0"/>
        </a:spcBef>
        <a:spcAft>
          <a:spcPct val="0"/>
        </a:spcAft>
        <a:defRPr sz="4400">
          <a:solidFill>
            <a:schemeClr val="tx2"/>
          </a:solidFill>
          <a:latin typeface="Tahoma" charset="0"/>
        </a:defRPr>
      </a:lvl4pPr>
      <a:lvl5pPr algn="l" rtl="0" eaLnBrk="1" fontAlgn="base" hangingPunct="1">
        <a:spcBef>
          <a:spcPct val="0"/>
        </a:spcBef>
        <a:spcAft>
          <a:spcPct val="0"/>
        </a:spcAft>
        <a:defRPr sz="4400">
          <a:solidFill>
            <a:schemeClr val="tx2"/>
          </a:solidFill>
          <a:latin typeface="Tahoma" charset="0"/>
        </a:defRPr>
      </a:lvl5pPr>
      <a:lvl6pPr marL="457200" algn="l" rtl="0" eaLnBrk="1" fontAlgn="base" hangingPunct="1">
        <a:spcBef>
          <a:spcPct val="0"/>
        </a:spcBef>
        <a:spcAft>
          <a:spcPct val="0"/>
        </a:spcAft>
        <a:defRPr sz="4400">
          <a:solidFill>
            <a:schemeClr val="tx2"/>
          </a:solidFill>
          <a:latin typeface="Tahoma" charset="0"/>
        </a:defRPr>
      </a:lvl6pPr>
      <a:lvl7pPr marL="914400" algn="l" rtl="0" eaLnBrk="1" fontAlgn="base" hangingPunct="1">
        <a:spcBef>
          <a:spcPct val="0"/>
        </a:spcBef>
        <a:spcAft>
          <a:spcPct val="0"/>
        </a:spcAft>
        <a:defRPr sz="4400">
          <a:solidFill>
            <a:schemeClr val="tx2"/>
          </a:solidFill>
          <a:latin typeface="Tahoma" charset="0"/>
        </a:defRPr>
      </a:lvl7pPr>
      <a:lvl8pPr marL="1371600" algn="l" rtl="0" eaLnBrk="1" fontAlgn="base" hangingPunct="1">
        <a:spcBef>
          <a:spcPct val="0"/>
        </a:spcBef>
        <a:spcAft>
          <a:spcPct val="0"/>
        </a:spcAft>
        <a:defRPr sz="4400">
          <a:solidFill>
            <a:schemeClr val="tx2"/>
          </a:solidFill>
          <a:latin typeface="Tahoma" charset="0"/>
        </a:defRPr>
      </a:lvl8pPr>
      <a:lvl9pPr marL="1828800" algn="l" rtl="0" eaLnBrk="1" fontAlgn="base" hangingPunct="1">
        <a:spcBef>
          <a:spcPct val="0"/>
        </a:spcBef>
        <a:spcAft>
          <a:spcPct val="0"/>
        </a:spcAft>
        <a:defRPr sz="4400">
          <a:solidFill>
            <a:schemeClr val="tx2"/>
          </a:solidFill>
          <a:latin typeface="Tahoma"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4.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26.wmf"/><Relationship Id="rId1" Type="http://schemas.openxmlformats.org/officeDocument/2006/relationships/vmlDrawing" Target="../drawings/vmlDrawing1.vml"/><Relationship Id="rId6" Type="http://schemas.openxmlformats.org/officeDocument/2006/relationships/image" Target="../media/image21.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4.bin"/><Relationship Id="rId14" Type="http://schemas.openxmlformats.org/officeDocument/2006/relationships/image" Target="../media/image25.wmf"/></Relationships>
</file>

<file path=ppt/slides/_rels/slide3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10.bin"/><Relationship Id="rId4" Type="http://schemas.openxmlformats.org/officeDocument/2006/relationships/image" Target="../media/image27.wmf"/></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1.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3.wmf"/><Relationship Id="rId11" Type="http://schemas.openxmlformats.org/officeDocument/2006/relationships/image" Target="../media/image35.wmf"/><Relationship Id="rId5" Type="http://schemas.openxmlformats.org/officeDocument/2006/relationships/oleObject" Target="../embeddings/oleObject14.bin"/><Relationship Id="rId10" Type="http://schemas.openxmlformats.org/officeDocument/2006/relationships/oleObject" Target="../embeddings/oleObject17.bin"/><Relationship Id="rId4" Type="http://schemas.openxmlformats.org/officeDocument/2006/relationships/image" Target="../media/image32.wmf"/><Relationship Id="rId9" Type="http://schemas.openxmlformats.org/officeDocument/2006/relationships/image" Target="../media/image34.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9.wmf"/><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9.bin"/><Relationship Id="rId5" Type="http://schemas.openxmlformats.org/officeDocument/2006/relationships/image" Target="../media/image36.wmf"/><Relationship Id="rId4" Type="http://schemas.openxmlformats.org/officeDocument/2006/relationships/oleObject" Target="../embeddings/oleObject18.bin"/><Relationship Id="rId9" Type="http://schemas.openxmlformats.org/officeDocument/2006/relationships/image" Target="../media/image38.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0.wmf"/><Relationship Id="rId4" Type="http://schemas.openxmlformats.org/officeDocument/2006/relationships/oleObject" Target="../embeddings/oleObject21.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2.wmf"/><Relationship Id="rId5" Type="http://schemas.openxmlformats.org/officeDocument/2006/relationships/oleObject" Target="../embeddings/oleObject23.bin"/><Relationship Id="rId4" Type="http://schemas.openxmlformats.org/officeDocument/2006/relationships/image" Target="../media/image41.wmf"/></Relationships>
</file>

<file path=ppt/slides/_rels/slide45.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4.wmf"/><Relationship Id="rId5" Type="http://schemas.openxmlformats.org/officeDocument/2006/relationships/oleObject" Target="../embeddings/oleObject25.bin"/><Relationship Id="rId4" Type="http://schemas.openxmlformats.org/officeDocument/2006/relationships/image" Target="../media/image4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836712"/>
            <a:ext cx="7793037" cy="767680"/>
          </a:xfrm>
        </p:spPr>
        <p:txBody>
          <a:bodyPr/>
          <a:lstStyle/>
          <a:p>
            <a:r>
              <a:rPr lang="en-US" altLang="zh-CN" dirty="0" smtClean="0"/>
              <a:t>1.1 </a:t>
            </a:r>
            <a:r>
              <a:rPr lang="zh-CN" altLang="en-US" dirty="0" smtClean="0"/>
              <a:t>什么</a:t>
            </a:r>
            <a:r>
              <a:rPr lang="zh-CN" altLang="en-US" dirty="0"/>
              <a:t>是机器学习？</a:t>
            </a:r>
          </a:p>
        </p:txBody>
      </p:sp>
      <p:sp>
        <p:nvSpPr>
          <p:cNvPr id="3" name="内容占位符 2"/>
          <p:cNvSpPr>
            <a:spLocks noGrp="1"/>
          </p:cNvSpPr>
          <p:nvPr>
            <p:ph idx="1"/>
          </p:nvPr>
        </p:nvSpPr>
        <p:spPr>
          <a:xfrm>
            <a:off x="1043608" y="1916832"/>
            <a:ext cx="7772400" cy="4143673"/>
          </a:xfrm>
        </p:spPr>
        <p:txBody>
          <a:bodyPr/>
          <a:lstStyle/>
          <a:p>
            <a:r>
              <a:rPr lang="zh-CN" altLang="en-US" b="1" dirty="0"/>
              <a:t>一般来说现在提到的机器学习是指统计机器学习，也就是计算机系统通过运用数据及统计方法提高系统性能的学习过程</a:t>
            </a:r>
            <a:r>
              <a:rPr lang="zh-CN" altLang="en-US" b="1" dirty="0" smtClean="0"/>
              <a:t>。</a:t>
            </a:r>
            <a:endParaRPr lang="en-US" altLang="zh-CN" b="1" dirty="0" smtClean="0"/>
          </a:p>
          <a:p>
            <a:r>
              <a:rPr lang="zh-CN" altLang="en-US" b="1" dirty="0" smtClean="0"/>
              <a:t>机器学习研究</a:t>
            </a:r>
            <a:r>
              <a:rPr lang="zh-CN" altLang="en-US" b="1" dirty="0"/>
              <a:t>计算机怎样模拟或实现人类的学习行为，以获取新的知识或技能，重新组织已有的知识结构使之不断改善自身的性能</a:t>
            </a:r>
            <a:r>
              <a:rPr lang="zh-CN" altLang="en-US" b="1" dirty="0" smtClean="0"/>
              <a:t>。</a:t>
            </a:r>
            <a:endParaRPr lang="zh-CN" altLang="en-US" b="1" dirty="0"/>
          </a:p>
        </p:txBody>
      </p:sp>
    </p:spTree>
    <p:extLst>
      <p:ext uri="{BB962C8B-B14F-4D97-AF65-F5344CB8AC3E}">
        <p14:creationId xmlns:p14="http://schemas.microsoft.com/office/powerpoint/2010/main" val="237165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代价函数</a:t>
            </a:r>
            <a:endParaRPr lang="zh-CN" altLang="en-US" dirty="0"/>
          </a:p>
        </p:txBody>
      </p:sp>
      <p:sp>
        <p:nvSpPr>
          <p:cNvPr id="3" name="内容占位符 2"/>
          <p:cNvSpPr>
            <a:spLocks noGrp="1"/>
          </p:cNvSpPr>
          <p:nvPr>
            <p:ph idx="1"/>
          </p:nvPr>
        </p:nvSpPr>
        <p:spPr>
          <a:xfrm>
            <a:off x="611560" y="2017713"/>
            <a:ext cx="8343528" cy="4114800"/>
          </a:xfrm>
        </p:spPr>
        <p:txBody>
          <a:bodyPr/>
          <a:lstStyle/>
          <a:p>
            <a:pPr marL="0" indent="0">
              <a:buNone/>
            </a:pPr>
            <a:r>
              <a:rPr lang="zh-CN" altLang="en-US" sz="2800" dirty="0" smtClean="0"/>
              <a:t>代价函数表达式：</a:t>
            </a:r>
            <a:endParaRPr lang="en-US" altLang="zh-CN" sz="2800" dirty="0" smtClean="0"/>
          </a:p>
          <a:p>
            <a:pPr marL="0" indent="0">
              <a:buNone/>
            </a:pPr>
            <a:endParaRPr lang="en-US" altLang="zh-CN" sz="2800" dirty="0" smtClean="0"/>
          </a:p>
          <a:p>
            <a:pPr marL="0" indent="0">
              <a:buNone/>
            </a:pPr>
            <a:endParaRPr lang="en-US" altLang="zh-CN" sz="2800" dirty="0" smtClean="0"/>
          </a:p>
          <a:p>
            <a:pPr marL="0" indent="0">
              <a:buNone/>
            </a:pPr>
            <a:r>
              <a:rPr lang="zh-CN" altLang="en-US" sz="2800" dirty="0" smtClean="0"/>
              <a:t>比如，在线性回归中代价函数如下形式：</a:t>
            </a:r>
            <a:endParaRPr lang="en-US" altLang="zh-CN" sz="2800" dirty="0" smtClean="0"/>
          </a:p>
          <a:p>
            <a:pPr marL="0" indent="0">
              <a:buNone/>
            </a:pPr>
            <a:endParaRPr lang="en-US" altLang="zh-CN" sz="2800" dirty="0" smtClean="0"/>
          </a:p>
          <a:p>
            <a:pPr marL="0" indent="0">
              <a:buNone/>
            </a:pPr>
            <a:endParaRPr lang="en-US" altLang="zh-CN" sz="2800" dirty="0"/>
          </a:p>
          <a:p>
            <a:pPr marL="0" indent="0">
              <a:buNone/>
            </a:pPr>
            <a:endParaRPr lang="en-US" altLang="zh-CN" dirty="0"/>
          </a:p>
          <a:p>
            <a:pPr marL="0" indent="0">
              <a:buNone/>
            </a:pPr>
            <a:r>
              <a:rPr lang="zh-CN" altLang="en-US" sz="2400" dirty="0" smtClean="0">
                <a:solidFill>
                  <a:srgbClr val="FF0000"/>
                </a:solidFill>
              </a:rPr>
              <a:t>学习的目的便是选择出使代价函数最小的模型参数</a:t>
            </a:r>
            <a:r>
              <a:rPr lang="en-US" altLang="zh-CN" sz="2400" i="1" dirty="0" smtClean="0">
                <a:solidFill>
                  <a:srgbClr val="FF0000"/>
                </a:solidFill>
              </a:rPr>
              <a:t>θ</a:t>
            </a:r>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42" y="4289682"/>
            <a:ext cx="4665518" cy="92307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11" y="2470527"/>
            <a:ext cx="4290475" cy="1080120"/>
          </a:xfrm>
          <a:prstGeom prst="rect">
            <a:avLst/>
          </a:prstGeom>
        </p:spPr>
      </p:pic>
    </p:spTree>
    <p:extLst>
      <p:ext uri="{BB962C8B-B14F-4D97-AF65-F5344CB8AC3E}">
        <p14:creationId xmlns:p14="http://schemas.microsoft.com/office/powerpoint/2010/main" val="60141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模型选择</a:t>
            </a:r>
            <a:endParaRPr lang="zh-CN" altLang="en-US" dirty="0"/>
          </a:p>
        </p:txBody>
      </p:sp>
      <p:sp>
        <p:nvSpPr>
          <p:cNvPr id="3" name="内容占位符 2"/>
          <p:cNvSpPr>
            <a:spLocks noGrp="1"/>
          </p:cNvSpPr>
          <p:nvPr>
            <p:ph idx="1"/>
          </p:nvPr>
        </p:nvSpPr>
        <p:spPr/>
        <p:txBody>
          <a:bodyPr/>
          <a:lstStyle/>
          <a:p>
            <a:r>
              <a:rPr lang="zh-CN" altLang="en-US" sz="2800" dirty="0" smtClean="0"/>
              <a:t>模型选择的方法为（训练集</a:t>
            </a:r>
            <a:r>
              <a:rPr lang="en-US" altLang="zh-CN" sz="2800" dirty="0" smtClean="0"/>
              <a:t>60%</a:t>
            </a:r>
            <a:r>
              <a:rPr lang="zh-CN" altLang="en-US" sz="2800" dirty="0" smtClean="0"/>
              <a:t>，交叉验证集</a:t>
            </a:r>
            <a:r>
              <a:rPr lang="en-US" altLang="zh-CN" sz="2800" dirty="0" smtClean="0"/>
              <a:t>20%</a:t>
            </a:r>
            <a:r>
              <a:rPr lang="zh-CN" altLang="en-US" sz="2800" dirty="0" smtClean="0"/>
              <a:t>，测试集</a:t>
            </a:r>
            <a:r>
              <a:rPr lang="en-US" altLang="zh-CN" sz="2800" dirty="0" smtClean="0"/>
              <a:t>20%</a:t>
            </a:r>
            <a:r>
              <a:rPr lang="zh-CN" altLang="en-US" sz="2800" dirty="0" smtClean="0"/>
              <a:t>）：</a:t>
            </a:r>
            <a:endParaRPr lang="en-US" altLang="zh-CN" sz="2800" dirty="0" smtClean="0"/>
          </a:p>
          <a:p>
            <a:r>
              <a:rPr lang="en-US" altLang="zh-CN" sz="2800" dirty="0" smtClean="0"/>
              <a:t>1.</a:t>
            </a:r>
            <a:r>
              <a:rPr lang="zh-CN" altLang="en-US" sz="2800" dirty="0" smtClean="0"/>
              <a:t>使用训练集训练出若干个模型</a:t>
            </a:r>
            <a:endParaRPr lang="en-US" altLang="zh-CN" sz="2800" dirty="0" smtClean="0"/>
          </a:p>
          <a:p>
            <a:r>
              <a:rPr lang="en-US" altLang="zh-CN" sz="2800" dirty="0" smtClean="0"/>
              <a:t>2.</a:t>
            </a:r>
            <a:r>
              <a:rPr lang="zh-CN" altLang="en-US" sz="2800" dirty="0" smtClean="0"/>
              <a:t>用这些模型分别对交叉验证集计算得出交叉验证误差（交叉验证集用来对刚训练出的模型进行预报，以得出最佳的模型）</a:t>
            </a:r>
            <a:endParaRPr lang="en-US" altLang="zh-CN" sz="2800" dirty="0" smtClean="0"/>
          </a:p>
          <a:p>
            <a:r>
              <a:rPr lang="en-US" altLang="zh-CN" sz="2800" dirty="0" smtClean="0"/>
              <a:t>3.</a:t>
            </a:r>
            <a:r>
              <a:rPr lang="zh-CN" altLang="en-US" sz="2800" dirty="0" smtClean="0"/>
              <a:t>选取代价函数值最小的模型</a:t>
            </a:r>
            <a:endParaRPr lang="en-US" altLang="zh-CN" sz="2800" dirty="0" smtClean="0"/>
          </a:p>
          <a:p>
            <a:r>
              <a:rPr lang="en-US" altLang="zh-CN" sz="2800" dirty="0" smtClean="0"/>
              <a:t>4.</a:t>
            </a:r>
            <a:r>
              <a:rPr lang="zh-CN" altLang="en-US" sz="2800" dirty="0" smtClean="0"/>
              <a:t>用步骤</a:t>
            </a:r>
            <a:r>
              <a:rPr lang="en-US" altLang="zh-CN" sz="2800" dirty="0" smtClean="0"/>
              <a:t>3</a:t>
            </a:r>
            <a:r>
              <a:rPr lang="zh-CN" altLang="en-US" sz="2800" dirty="0" smtClean="0"/>
              <a:t>中选出的模型对测试机计算得出推广误差</a:t>
            </a:r>
            <a:endParaRPr lang="zh-CN" altLang="en-US" sz="2800" dirty="0"/>
          </a:p>
        </p:txBody>
      </p:sp>
    </p:spTree>
    <p:extLst>
      <p:ext uri="{BB962C8B-B14F-4D97-AF65-F5344CB8AC3E}">
        <p14:creationId xmlns:p14="http://schemas.microsoft.com/office/powerpoint/2010/main" val="10909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188640"/>
            <a:ext cx="7793037" cy="1462087"/>
          </a:xfrm>
        </p:spPr>
        <p:txBody>
          <a:bodyPr/>
          <a:lstStyle/>
          <a:p>
            <a:r>
              <a:rPr lang="en-US" altLang="zh-CN" sz="4000" dirty="0" smtClean="0"/>
              <a:t>2.5 </a:t>
            </a:r>
            <a:r>
              <a:rPr lang="zh-CN" altLang="en-US" sz="4000" dirty="0"/>
              <a:t>低拟合</a:t>
            </a:r>
            <a:r>
              <a:rPr lang="zh-CN" altLang="en-US" sz="4000" dirty="0" smtClean="0"/>
              <a:t>与过拟合</a:t>
            </a:r>
            <a:endParaRPr lang="zh-CN" altLang="en-US" sz="4000" dirty="0"/>
          </a:p>
        </p:txBody>
      </p:sp>
      <p:sp>
        <p:nvSpPr>
          <p:cNvPr id="3" name="内容占位符 2"/>
          <p:cNvSpPr>
            <a:spLocks noGrp="1"/>
          </p:cNvSpPr>
          <p:nvPr>
            <p:ph idx="1"/>
          </p:nvPr>
        </p:nvSpPr>
        <p:spPr>
          <a:xfrm>
            <a:off x="467544" y="2060847"/>
            <a:ext cx="8487544" cy="4536505"/>
          </a:xfrm>
        </p:spPr>
        <p:txBody>
          <a:bodyPr/>
          <a:lstStyle/>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r>
              <a:rPr lang="zh-CN" altLang="en-US" sz="2400" dirty="0" smtClean="0"/>
              <a:t>第一个模型是一个线性模型，低度拟合，不能很好地适应训练集；第三个模型是一个四次方的模型，过度拟合，虽然能非常好地适应我们的训练集，但在新输入变量进行预测时可能会效果不好；中间的模型似乎最合适</a:t>
            </a:r>
            <a:endParaRPr lang="en-US" altLang="zh-CN" sz="2400"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905418"/>
            <a:ext cx="8240289" cy="2603702"/>
          </a:xfrm>
          <a:prstGeom prst="rect">
            <a:avLst/>
          </a:prstGeom>
        </p:spPr>
      </p:pic>
    </p:spTree>
    <p:extLst>
      <p:ext uri="{BB962C8B-B14F-4D97-AF65-F5344CB8AC3E}">
        <p14:creationId xmlns:p14="http://schemas.microsoft.com/office/powerpoint/2010/main" val="2258950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smtClean="0"/>
              <a:t>2.6 </a:t>
            </a:r>
            <a:r>
              <a:rPr lang="zh-CN" altLang="en-US" sz="4000" smtClean="0"/>
              <a:t>低</a:t>
            </a:r>
            <a:r>
              <a:rPr lang="zh-CN" altLang="en-US" sz="4000" dirty="0"/>
              <a:t>拟合与过拟合的</a:t>
            </a:r>
            <a:r>
              <a:rPr lang="zh-CN" altLang="en-US" sz="4000" dirty="0" smtClean="0"/>
              <a:t>解决方法</a:t>
            </a:r>
            <a:endParaRPr lang="zh-CN" altLang="en-US" sz="40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7" y="2276872"/>
            <a:ext cx="4963955" cy="3240360"/>
          </a:xfrm>
        </p:spPr>
      </p:pic>
      <p:sp>
        <p:nvSpPr>
          <p:cNvPr id="5" name="TextBox 4"/>
          <p:cNvSpPr txBox="1"/>
          <p:nvPr/>
        </p:nvSpPr>
        <p:spPr>
          <a:xfrm>
            <a:off x="5004048" y="1988840"/>
            <a:ext cx="3836303" cy="4247317"/>
          </a:xfrm>
          <a:prstGeom prst="rect">
            <a:avLst/>
          </a:prstGeom>
          <a:noFill/>
        </p:spPr>
        <p:txBody>
          <a:bodyPr wrap="square" rtlCol="0">
            <a:spAutoFit/>
          </a:bodyPr>
          <a:lstStyle/>
          <a:p>
            <a:r>
              <a:rPr lang="zh-CN" altLang="en-US" dirty="0" smtClean="0"/>
              <a:t>随着特征个数的增多，训练集的误差逐渐减小。交叉验证集的误差是先减小后增大。</a:t>
            </a:r>
            <a:endParaRPr lang="en-US" altLang="zh-CN" dirty="0" smtClean="0"/>
          </a:p>
          <a:p>
            <a:endParaRPr lang="en-US" altLang="zh-CN" dirty="0"/>
          </a:p>
          <a:p>
            <a:r>
              <a:rPr lang="zh-CN" altLang="en-US" dirty="0" smtClean="0"/>
              <a:t>根据上面图表，我们知道：</a:t>
            </a:r>
            <a:endParaRPr lang="en-US" altLang="zh-CN" dirty="0" smtClean="0"/>
          </a:p>
          <a:p>
            <a:pPr marL="285750" indent="-285750">
              <a:buFont typeface="Wingdings" panose="05000000000000000000" pitchFamily="2" charset="2"/>
              <a:buChar char="l"/>
            </a:pPr>
            <a:r>
              <a:rPr lang="zh-CN" altLang="en-US" dirty="0" smtClean="0"/>
              <a:t>训练集误差和交叉集误差近似时：低拟合</a:t>
            </a:r>
            <a:endParaRPr lang="en-US" altLang="zh-CN" dirty="0" smtClean="0"/>
          </a:p>
          <a:p>
            <a:pPr marL="285750" indent="-285750">
              <a:buFont typeface="Wingdings" panose="05000000000000000000" pitchFamily="2" charset="2"/>
              <a:buChar char="l"/>
            </a:pPr>
            <a:r>
              <a:rPr lang="zh-CN" altLang="en-US" dirty="0" smtClean="0"/>
              <a:t>交叉验证集误差远大于训练集误差时：过拟合</a:t>
            </a:r>
            <a:endParaRPr lang="en-US" altLang="zh-CN" dirty="0" smtClean="0"/>
          </a:p>
          <a:p>
            <a:endParaRPr lang="en-US" altLang="zh-CN" dirty="0" smtClean="0"/>
          </a:p>
          <a:p>
            <a:r>
              <a:rPr lang="zh-CN" altLang="en-US" dirty="0" smtClean="0"/>
              <a:t>因此，我们在完善模型的过程中，</a:t>
            </a:r>
            <a:endParaRPr lang="en-US" altLang="zh-CN" dirty="0" smtClean="0"/>
          </a:p>
          <a:p>
            <a:r>
              <a:rPr lang="zh-CN" altLang="en-US" dirty="0" smtClean="0"/>
              <a:t>若需要解决过拟合，可以尝试减少特征的数量。</a:t>
            </a:r>
            <a:endParaRPr lang="en-US" altLang="zh-CN" dirty="0" smtClean="0"/>
          </a:p>
          <a:p>
            <a:r>
              <a:rPr lang="zh-CN" altLang="en-US" dirty="0" smtClean="0"/>
              <a:t>若需要解决低拟合，可以尝试增加特征的数量。</a:t>
            </a:r>
            <a:endParaRPr lang="zh-CN" altLang="en-US" dirty="0"/>
          </a:p>
        </p:txBody>
      </p:sp>
    </p:spTree>
    <p:extLst>
      <p:ext uri="{BB962C8B-B14F-4D97-AF65-F5344CB8AC3E}">
        <p14:creationId xmlns:p14="http://schemas.microsoft.com/office/powerpoint/2010/main" val="259231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决策树</a:t>
            </a:r>
            <a:r>
              <a:rPr lang="zh-CN" altLang="en-US" dirty="0"/>
              <a:t>的发展历史</a:t>
            </a:r>
          </a:p>
        </p:txBody>
      </p:sp>
      <p:sp>
        <p:nvSpPr>
          <p:cNvPr id="6" name="矩形 5"/>
          <p:cNvSpPr/>
          <p:nvPr/>
        </p:nvSpPr>
        <p:spPr>
          <a:xfrm>
            <a:off x="899592" y="1947714"/>
            <a:ext cx="6840760" cy="3970318"/>
          </a:xfrm>
          <a:prstGeom prst="rect">
            <a:avLst/>
          </a:prstGeom>
        </p:spPr>
        <p:txBody>
          <a:bodyPr wrap="square">
            <a:spAutoFit/>
          </a:bodyPr>
          <a:lstStyle/>
          <a:p>
            <a:r>
              <a:rPr lang="en-US" altLang="zh-CN" sz="3600" dirty="0" smtClean="0"/>
              <a:t>	</a:t>
            </a:r>
            <a:r>
              <a:rPr lang="zh-CN" altLang="en-US" sz="3600" dirty="0" smtClean="0"/>
              <a:t>决策树</a:t>
            </a:r>
            <a:r>
              <a:rPr lang="zh-CN" altLang="en-US" sz="3600" dirty="0"/>
              <a:t>是一种基本的分类与回归算法，决策树学习的思想主要来源于</a:t>
            </a:r>
            <a:r>
              <a:rPr lang="en-US" altLang="zh-CN" sz="3600" dirty="0"/>
              <a:t>Quinlan</a:t>
            </a:r>
            <a:r>
              <a:rPr lang="zh-CN" altLang="en-US" sz="3600" dirty="0"/>
              <a:t>在</a:t>
            </a:r>
            <a:r>
              <a:rPr lang="en-US" altLang="zh-CN" sz="3600" dirty="0"/>
              <a:t>1986</a:t>
            </a:r>
            <a:r>
              <a:rPr lang="zh-CN" altLang="en-US" sz="3600" dirty="0"/>
              <a:t>年提出的</a:t>
            </a:r>
            <a:r>
              <a:rPr lang="en-US" altLang="zh-CN" sz="3600" dirty="0"/>
              <a:t>ID3</a:t>
            </a:r>
            <a:r>
              <a:rPr lang="zh-CN" altLang="en-US" sz="3600" dirty="0"/>
              <a:t>算法和和</a:t>
            </a:r>
            <a:r>
              <a:rPr lang="en-US" altLang="zh-CN" sz="3600" dirty="0"/>
              <a:t>1994</a:t>
            </a:r>
            <a:r>
              <a:rPr lang="zh-CN" altLang="en-US" sz="3600" dirty="0"/>
              <a:t>年提出的</a:t>
            </a:r>
            <a:r>
              <a:rPr lang="en-US" altLang="zh-CN" sz="3600" dirty="0"/>
              <a:t>C4.5</a:t>
            </a:r>
            <a:r>
              <a:rPr lang="zh-CN" altLang="en-US" sz="3600" dirty="0"/>
              <a:t>算法。决策树的学习通常包括三个步骤：特征选择，决策树的生成和决策树的剪枝。</a:t>
            </a:r>
          </a:p>
        </p:txBody>
      </p:sp>
    </p:spTree>
    <p:extLst>
      <p:ext uri="{BB962C8B-B14F-4D97-AF65-F5344CB8AC3E}">
        <p14:creationId xmlns:p14="http://schemas.microsoft.com/office/powerpoint/2010/main" val="64567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决策</a:t>
            </a:r>
            <a:r>
              <a:rPr lang="zh-CN" altLang="en-US" dirty="0"/>
              <a:t>树表示法</a:t>
            </a:r>
          </a:p>
        </p:txBody>
      </p:sp>
      <p:sp>
        <p:nvSpPr>
          <p:cNvPr id="9" name="副标题 2"/>
          <p:cNvSpPr txBox="1">
            <a:spLocks/>
          </p:cNvSpPr>
          <p:nvPr/>
        </p:nvSpPr>
        <p:spPr bwMode="auto">
          <a:xfrm>
            <a:off x="827584" y="2132856"/>
            <a:ext cx="6688832"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lvl="1">
              <a:lnSpc>
                <a:spcPct val="90000"/>
              </a:lnSpc>
            </a:pPr>
            <a:r>
              <a:rPr lang="zh-CN" altLang="en-US" sz="3200" kern="0" dirty="0" smtClean="0"/>
              <a:t>通过把实例从根节点排列到某个叶子节点来分类实例。</a:t>
            </a:r>
          </a:p>
          <a:p>
            <a:pPr lvl="1">
              <a:lnSpc>
                <a:spcPct val="90000"/>
              </a:lnSpc>
            </a:pPr>
            <a:r>
              <a:rPr lang="zh-CN" altLang="en-US" sz="3200" kern="0" dirty="0" smtClean="0"/>
              <a:t>叶子节点即为实例所属的分类</a:t>
            </a:r>
          </a:p>
          <a:p>
            <a:pPr lvl="1">
              <a:lnSpc>
                <a:spcPct val="90000"/>
              </a:lnSpc>
            </a:pPr>
            <a:r>
              <a:rPr lang="zh-CN" altLang="en-US" sz="3200" kern="0" dirty="0" smtClean="0"/>
              <a:t>树上每个节点说明了对实例的某个属性的测试</a:t>
            </a:r>
          </a:p>
          <a:p>
            <a:pPr lvl="1">
              <a:lnSpc>
                <a:spcPct val="90000"/>
              </a:lnSpc>
            </a:pPr>
            <a:r>
              <a:rPr lang="zh-CN" altLang="en-US" sz="3200" kern="0" dirty="0" smtClean="0"/>
              <a:t>节点的每个后继分支对应于该属性的一个可能值</a:t>
            </a:r>
          </a:p>
          <a:p>
            <a:endParaRPr lang="zh-CN" altLang="en-US" kern="0" dirty="0"/>
          </a:p>
        </p:txBody>
      </p:sp>
    </p:spTree>
    <p:extLst>
      <p:ext uri="{BB962C8B-B14F-4D97-AF65-F5344CB8AC3E}">
        <p14:creationId xmlns:p14="http://schemas.microsoft.com/office/powerpoint/2010/main" val="645672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特征值</a:t>
            </a:r>
            <a:r>
              <a:rPr lang="zh-CN" altLang="en-US" dirty="0"/>
              <a:t>的选择</a:t>
            </a:r>
          </a:p>
        </p:txBody>
      </p:sp>
      <p:sp>
        <p:nvSpPr>
          <p:cNvPr id="7" name="副标题 2"/>
          <p:cNvSpPr txBox="1">
            <a:spLocks/>
          </p:cNvSpPr>
          <p:nvPr/>
        </p:nvSpPr>
        <p:spPr bwMode="auto">
          <a:xfrm>
            <a:off x="899592" y="2252315"/>
            <a:ext cx="7272808"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zh-CN" altLang="en-US" sz="3600" kern="0" dirty="0" smtClean="0"/>
              <a:t>特征选择在于选取对训练数据具有分类能力的特征，这样可以提高决策树学习的效率。特征选择的通常准则是能使得信息增益或信息增益比更大。</a:t>
            </a:r>
            <a:endParaRPr lang="zh-CN" altLang="en-US" sz="3600" kern="0" dirty="0"/>
          </a:p>
        </p:txBody>
      </p:sp>
    </p:spTree>
    <p:extLst>
      <p:ext uri="{BB962C8B-B14F-4D97-AF65-F5344CB8AC3E}">
        <p14:creationId xmlns:p14="http://schemas.microsoft.com/office/powerpoint/2010/main" val="645672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3.4 </a:t>
            </a:r>
            <a:r>
              <a:rPr lang="zh-CN" altLang="en-US" sz="4000" dirty="0" smtClean="0"/>
              <a:t>决策树</a:t>
            </a:r>
            <a:r>
              <a:rPr lang="zh-CN" altLang="en-US" sz="4000" dirty="0"/>
              <a:t>学习的基本算法</a:t>
            </a:r>
            <a:r>
              <a:rPr lang="en-US" altLang="zh-CN" sz="4000" dirty="0"/>
              <a:t>—ID3</a:t>
            </a:r>
            <a:endParaRPr lang="zh-CN" altLang="en-US" sz="4000" dirty="0"/>
          </a:p>
        </p:txBody>
      </p:sp>
      <p:sp>
        <p:nvSpPr>
          <p:cNvPr id="7" name="副标题 2"/>
          <p:cNvSpPr txBox="1">
            <a:spLocks/>
          </p:cNvSpPr>
          <p:nvPr/>
        </p:nvSpPr>
        <p:spPr bwMode="auto">
          <a:xfrm>
            <a:off x="899592" y="2252315"/>
            <a:ext cx="7272808"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lnSpc>
                <a:spcPct val="90000"/>
              </a:lnSpc>
            </a:pPr>
            <a:r>
              <a:rPr lang="en-US" altLang="zh-CN" dirty="0"/>
              <a:t>ID3</a:t>
            </a:r>
            <a:r>
              <a:rPr lang="zh-CN" altLang="en-US" dirty="0"/>
              <a:t>的过程</a:t>
            </a:r>
          </a:p>
          <a:p>
            <a:pPr lvl="1">
              <a:lnSpc>
                <a:spcPct val="90000"/>
              </a:lnSpc>
            </a:pPr>
            <a:r>
              <a:rPr lang="zh-CN" altLang="en-US" sz="3200" dirty="0"/>
              <a:t>分类能力最好的属性被选作树的根节点</a:t>
            </a:r>
          </a:p>
          <a:p>
            <a:pPr lvl="1">
              <a:lnSpc>
                <a:spcPct val="90000"/>
              </a:lnSpc>
            </a:pPr>
            <a:r>
              <a:rPr lang="zh-CN" altLang="en-US" sz="3200" dirty="0"/>
              <a:t>根节点的每个可能值产生一个分支</a:t>
            </a:r>
          </a:p>
          <a:p>
            <a:pPr lvl="1">
              <a:lnSpc>
                <a:spcPct val="90000"/>
              </a:lnSpc>
            </a:pPr>
            <a:r>
              <a:rPr lang="zh-CN" altLang="en-US" sz="3200" dirty="0"/>
              <a:t>训练样例排列到适当的分支</a:t>
            </a:r>
          </a:p>
          <a:p>
            <a:pPr lvl="1">
              <a:lnSpc>
                <a:spcPct val="90000"/>
              </a:lnSpc>
            </a:pPr>
            <a:r>
              <a:rPr lang="zh-CN" altLang="en-US" sz="3200" dirty="0"/>
              <a:t>重复上面的过程</a:t>
            </a:r>
          </a:p>
        </p:txBody>
      </p:sp>
    </p:spTree>
    <p:extLst>
      <p:ext uri="{BB962C8B-B14F-4D97-AF65-F5344CB8AC3E}">
        <p14:creationId xmlns:p14="http://schemas.microsoft.com/office/powerpoint/2010/main" val="143496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en-US" dirty="0" smtClean="0"/>
              <a:t>决策树</a:t>
            </a:r>
            <a:r>
              <a:rPr lang="zh-CN" altLang="en-US" dirty="0"/>
              <a:t>的剪枝</a:t>
            </a:r>
          </a:p>
        </p:txBody>
      </p:sp>
      <p:sp>
        <p:nvSpPr>
          <p:cNvPr id="3" name="内容占位符 2"/>
          <p:cNvSpPr>
            <a:spLocks noGrp="1"/>
          </p:cNvSpPr>
          <p:nvPr>
            <p:ph idx="1"/>
          </p:nvPr>
        </p:nvSpPr>
        <p:spPr>
          <a:xfrm>
            <a:off x="1115616" y="2132856"/>
            <a:ext cx="7772400" cy="4114800"/>
          </a:xfrm>
        </p:spPr>
        <p:txBody>
          <a:bodyPr/>
          <a:lstStyle/>
          <a:p>
            <a:r>
              <a:rPr lang="zh-CN" altLang="en-US" sz="4000" dirty="0"/>
              <a:t>决策树生成算法递归地产生决策树，这种方法会使得学习时过多的考虑如何提高对训练数据的分类，从而构造出过于复杂的决策树，解决这种问题的方法是对决策树进行剪枝</a:t>
            </a:r>
          </a:p>
        </p:txBody>
      </p:sp>
    </p:spTree>
    <p:extLst>
      <p:ext uri="{BB962C8B-B14F-4D97-AF65-F5344CB8AC3E}">
        <p14:creationId xmlns:p14="http://schemas.microsoft.com/office/powerpoint/2010/main" val="3703573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 </a:t>
            </a:r>
            <a:r>
              <a:rPr lang="zh-CN" altLang="en-US" dirty="0" smtClean="0"/>
              <a:t>决策树</a:t>
            </a:r>
            <a:r>
              <a:rPr lang="zh-CN" altLang="en-US" dirty="0"/>
              <a:t>实例</a:t>
            </a:r>
          </a:p>
        </p:txBody>
      </p:sp>
      <p:pic>
        <p:nvPicPr>
          <p:cNvPr id="4" name="Picture 2" descr="http://img.blog.csdn.net/201306062209530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76872"/>
            <a:ext cx="6543218"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9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836712"/>
            <a:ext cx="7793037" cy="767680"/>
          </a:xfrm>
        </p:spPr>
        <p:txBody>
          <a:bodyPr/>
          <a:lstStyle/>
          <a:p>
            <a:r>
              <a:rPr lang="en-US" altLang="zh-CN" dirty="0" smtClean="0"/>
              <a:t>1.2 </a:t>
            </a:r>
            <a:r>
              <a:rPr lang="zh-CN" altLang="en-US" dirty="0" smtClean="0"/>
              <a:t>机器学习</a:t>
            </a:r>
            <a:r>
              <a:rPr lang="zh-CN" altLang="en-US" dirty="0"/>
              <a:t>的发展</a:t>
            </a:r>
            <a:r>
              <a:rPr lang="zh-CN" altLang="en-US" dirty="0" smtClean="0"/>
              <a:t>历史</a:t>
            </a:r>
            <a:endParaRPr lang="zh-CN" altLang="en-US" dirty="0"/>
          </a:p>
        </p:txBody>
      </p:sp>
      <p:sp>
        <p:nvSpPr>
          <p:cNvPr id="3" name="内容占位符 2"/>
          <p:cNvSpPr>
            <a:spLocks noGrp="1"/>
          </p:cNvSpPr>
          <p:nvPr>
            <p:ph idx="1"/>
          </p:nvPr>
        </p:nvSpPr>
        <p:spPr>
          <a:xfrm>
            <a:off x="611560" y="1988840"/>
            <a:ext cx="7920880" cy="4680520"/>
          </a:xfrm>
        </p:spPr>
        <p:txBody>
          <a:bodyPr/>
          <a:lstStyle/>
          <a:p>
            <a:r>
              <a:rPr lang="en-US" altLang="zh-CN" sz="2800" dirty="0" smtClean="0"/>
              <a:t> 	</a:t>
            </a:r>
            <a:r>
              <a:rPr lang="zh-CN" altLang="en-US" sz="2800" dirty="0"/>
              <a:t>机器学习属于人工智能的一块。人工智能的研究往往涉及到对人的智能本身的研究。其他关于或其他人造系统的智能也普遍被认为是人工智能的相关的研究课题。下图是人工智能的发展路线：</a:t>
            </a:r>
            <a:endParaRPr lang="en-US" altLang="zh-CN" sz="2800" dirty="0"/>
          </a:p>
          <a:p>
            <a:r>
              <a:rPr lang="zh-CN" altLang="en-US" sz="2800" dirty="0"/>
              <a:t>     在</a:t>
            </a:r>
            <a:r>
              <a:rPr lang="en-US" altLang="zh-CN" sz="2800" dirty="0"/>
              <a:t>20</a:t>
            </a:r>
            <a:r>
              <a:rPr lang="zh-CN" altLang="en-US" sz="2800" dirty="0"/>
              <a:t>世纪</a:t>
            </a:r>
            <a:r>
              <a:rPr lang="en-US" altLang="zh-CN" sz="2800" dirty="0"/>
              <a:t>40</a:t>
            </a:r>
            <a:r>
              <a:rPr lang="zh-CN" altLang="en-US" sz="2800" dirty="0"/>
              <a:t>年代和</a:t>
            </a:r>
            <a:r>
              <a:rPr lang="en-US" altLang="zh-CN" sz="2800" dirty="0"/>
              <a:t>50</a:t>
            </a:r>
            <a:r>
              <a:rPr lang="zh-CN" altLang="en-US" sz="2800" dirty="0"/>
              <a:t>年代，来自不同领域（数学，心理学，工程学，经济学和政治学）的一批科学家开始探讨制造人工大脑的可能性。</a:t>
            </a:r>
            <a:r>
              <a:rPr lang="en-US" altLang="zh-CN" sz="2800" dirty="0"/>
              <a:t>1956</a:t>
            </a:r>
            <a:r>
              <a:rPr lang="zh-CN" altLang="en-US" sz="2800" dirty="0"/>
              <a:t>年，人工智能被确立为一门学科。</a:t>
            </a:r>
            <a:endParaRPr lang="en-US" altLang="zh-CN" sz="2800" dirty="0"/>
          </a:p>
          <a:p>
            <a:endParaRPr lang="en-US" altLang="zh-CN" sz="2800" dirty="0" smtClean="0"/>
          </a:p>
          <a:p>
            <a:endParaRPr lang="zh-CN" altLang="en-US" dirty="0"/>
          </a:p>
        </p:txBody>
      </p:sp>
    </p:spTree>
    <p:extLst>
      <p:ext uri="{BB962C8B-B14F-4D97-AF65-F5344CB8AC3E}">
        <p14:creationId xmlns:p14="http://schemas.microsoft.com/office/powerpoint/2010/main" val="2730667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3.7 </a:t>
            </a:r>
            <a:r>
              <a:rPr lang="zh-CN" altLang="en-US" dirty="0" smtClean="0"/>
              <a:t>决策树</a:t>
            </a:r>
            <a:r>
              <a:rPr lang="zh-CN" altLang="en-US" dirty="0"/>
              <a:t>实例</a:t>
            </a:r>
          </a:p>
        </p:txBody>
      </p:sp>
      <p:pic>
        <p:nvPicPr>
          <p:cNvPr id="4" name="Picture 8" descr="http://img.blog.csdn.net/201306062210006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060848"/>
            <a:ext cx="6734097" cy="436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96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.1 </a:t>
            </a:r>
            <a:r>
              <a:rPr lang="zh-CN" altLang="en-US" dirty="0" smtClean="0"/>
              <a:t>简介</a:t>
            </a:r>
            <a:endParaRPr lang="zh-CN" altLang="en-US" dirty="0"/>
          </a:p>
        </p:txBody>
      </p:sp>
      <p:sp>
        <p:nvSpPr>
          <p:cNvPr id="3" name="内容占位符 2"/>
          <p:cNvSpPr>
            <a:spLocks noGrp="1"/>
          </p:cNvSpPr>
          <p:nvPr>
            <p:ph idx="1"/>
          </p:nvPr>
        </p:nvSpPr>
        <p:spPr>
          <a:xfrm>
            <a:off x="1182688" y="2017712"/>
            <a:ext cx="7772400" cy="4291607"/>
          </a:xfrm>
        </p:spPr>
        <p:txBody>
          <a:bodyPr/>
          <a:lstStyle/>
          <a:p>
            <a:r>
              <a:rPr lang="zh-CN" altLang="en-US" dirty="0"/>
              <a:t>一种监督学习模型；</a:t>
            </a:r>
            <a:endParaRPr lang="en-US" altLang="zh-CN" dirty="0"/>
          </a:p>
          <a:p>
            <a:r>
              <a:rPr lang="zh-CN" altLang="en-US" dirty="0"/>
              <a:t>主要用于模式分类和回归分析，特别是非线性回归，提供更加简洁的解决方案；</a:t>
            </a:r>
            <a:endParaRPr lang="en-US" altLang="zh-CN" dirty="0"/>
          </a:p>
          <a:p>
            <a:r>
              <a:rPr lang="zh-CN" altLang="en-US" dirty="0"/>
              <a:t>在解决小样本、非线性及高维模式识别中表现出许多特有的优势；</a:t>
            </a:r>
            <a:endParaRPr lang="en-US" altLang="zh-CN" dirty="0"/>
          </a:p>
          <a:p>
            <a:r>
              <a:rPr lang="zh-CN" altLang="en-US" dirty="0" smtClean="0"/>
              <a:t>主要思想</a:t>
            </a:r>
            <a:r>
              <a:rPr lang="zh-CN" altLang="en-US" dirty="0"/>
              <a:t>是建立一个超平面作为决策曲面，使得正例和反例之间的隔离边缘被最大化；</a:t>
            </a:r>
          </a:p>
          <a:p>
            <a:endParaRPr lang="zh-CN" altLang="en-US" dirty="0"/>
          </a:p>
        </p:txBody>
      </p:sp>
    </p:spTree>
    <p:extLst>
      <p:ext uri="{BB962C8B-B14F-4D97-AF65-F5344CB8AC3E}">
        <p14:creationId xmlns:p14="http://schemas.microsoft.com/office/powerpoint/2010/main" val="4229597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.2 </a:t>
            </a:r>
            <a:r>
              <a:rPr lang="zh-CN" altLang="en-US" dirty="0" smtClean="0"/>
              <a:t>线性可分支持向量机</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首先讨论线性可分的情况，以</a:t>
            </a:r>
            <a:r>
              <a:rPr lang="zh-CN" altLang="en-US" dirty="0"/>
              <a:t>逻辑回归为例展开讨论： </a:t>
            </a:r>
            <a:endParaRPr lang="en-US" altLang="zh-CN" dirty="0"/>
          </a:p>
          <a:p>
            <a:pPr marL="0" indent="0">
              <a:buNone/>
            </a:pPr>
            <a:r>
              <a:rPr lang="zh-CN" altLang="en-US" dirty="0"/>
              <a:t>逻辑</a:t>
            </a:r>
            <a:r>
              <a:rPr lang="zh-CN" altLang="en-US" dirty="0" smtClean="0"/>
              <a:t>回归中以</a:t>
            </a:r>
            <a:r>
              <a:rPr lang="en-US" altLang="zh-CN" dirty="0"/>
              <a:t>y=0</a:t>
            </a:r>
            <a:r>
              <a:rPr lang="zh-CN" altLang="en-US" dirty="0"/>
              <a:t>或</a:t>
            </a:r>
            <a:r>
              <a:rPr lang="en-US" altLang="zh-CN" dirty="0"/>
              <a:t>1</a:t>
            </a:r>
            <a:r>
              <a:rPr lang="zh-CN" altLang="en-US" dirty="0"/>
              <a:t>进行分类，但由于代价函数始终不为</a:t>
            </a:r>
            <a:r>
              <a:rPr lang="en-US" altLang="zh-CN" dirty="0"/>
              <a:t>0</a:t>
            </a:r>
            <a:r>
              <a:rPr lang="zh-CN" altLang="en-US" dirty="0"/>
              <a:t>，得到的分类效果往往</a:t>
            </a:r>
            <a:r>
              <a:rPr lang="zh-CN" altLang="en-US" dirty="0" smtClean="0"/>
              <a:t>是不够理想，如图：</a:t>
            </a:r>
            <a:endParaRPr lang="en-US" altLang="zh-CN" dirty="0"/>
          </a:p>
          <a:p>
            <a:pPr marL="0" indent="0">
              <a:buNone/>
            </a:pP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169" y="4575215"/>
            <a:ext cx="2330279" cy="2282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156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.2 </a:t>
            </a:r>
            <a:r>
              <a:rPr lang="zh-CN" altLang="en-US" dirty="0"/>
              <a:t>线性可分支持向量机</a:t>
            </a:r>
          </a:p>
        </p:txBody>
      </p:sp>
      <p:sp>
        <p:nvSpPr>
          <p:cNvPr id="3" name="内容占位符 2"/>
          <p:cNvSpPr>
            <a:spLocks noGrp="1"/>
          </p:cNvSpPr>
          <p:nvPr>
            <p:ph idx="1"/>
          </p:nvPr>
        </p:nvSpPr>
        <p:spPr/>
        <p:txBody>
          <a:bodyPr/>
          <a:lstStyle/>
          <a:p>
            <a:pPr marL="0" indent="0">
              <a:buNone/>
            </a:pPr>
            <a:r>
              <a:rPr lang="zh-CN" altLang="en-US" dirty="0"/>
              <a:t>而我们想要得到的</a:t>
            </a:r>
            <a:r>
              <a:rPr lang="zh-CN" altLang="en-US" dirty="0" smtClean="0"/>
              <a:t>效果如下图：</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smtClean="0"/>
              <a:t>因此</a:t>
            </a:r>
            <a:r>
              <a:rPr lang="zh-CN" altLang="en-US" dirty="0"/>
              <a:t>需要对逻辑回归进行修改，我们的方法是构建一个可以取零值得代价函数</a:t>
            </a:r>
            <a:r>
              <a:rPr lang="zh-CN" altLang="en-US" dirty="0" smtClean="0"/>
              <a:t>，并</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077" y="2564904"/>
            <a:ext cx="2566987"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7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.2 </a:t>
            </a:r>
            <a:r>
              <a:rPr lang="zh-CN" altLang="en-US" dirty="0"/>
              <a:t>线性可分支持向量机</a:t>
            </a:r>
          </a:p>
        </p:txBody>
      </p:sp>
      <p:sp>
        <p:nvSpPr>
          <p:cNvPr id="3" name="内容占位符 2"/>
          <p:cNvSpPr>
            <a:spLocks noGrp="1"/>
          </p:cNvSpPr>
          <p:nvPr>
            <p:ph idx="1"/>
          </p:nvPr>
        </p:nvSpPr>
        <p:spPr/>
        <p:txBody>
          <a:bodyPr/>
          <a:lstStyle/>
          <a:p>
            <a:pPr marL="0" indent="0">
              <a:buNone/>
            </a:pPr>
            <a:r>
              <a:rPr lang="zh-CN" altLang="en-US" dirty="0" smtClean="0"/>
              <a:t>以</a:t>
            </a:r>
            <a:r>
              <a:rPr lang="en-US" altLang="zh-CN" dirty="0" smtClean="0"/>
              <a:t>y=1</a:t>
            </a:r>
            <a:r>
              <a:rPr lang="zh-CN" altLang="en-US" dirty="0"/>
              <a:t>或</a:t>
            </a:r>
            <a:r>
              <a:rPr lang="en-US" altLang="zh-CN" dirty="0"/>
              <a:t>-1</a:t>
            </a:r>
            <a:r>
              <a:rPr lang="zh-CN" altLang="en-US" dirty="0"/>
              <a:t>来进行分类。为此，我们可以选取各类特征的边界点，形成两条平行的线，称为判定边界，然后找出中间线，继而</a:t>
            </a:r>
            <a:r>
              <a:rPr lang="zh-CN" altLang="en-US" dirty="0" smtClean="0"/>
              <a:t>使分类</a:t>
            </a:r>
            <a:r>
              <a:rPr lang="zh-CN" altLang="en-US" dirty="0"/>
              <a:t>比较符合</a:t>
            </a:r>
            <a:r>
              <a:rPr lang="zh-CN" altLang="en-US" dirty="0" smtClean="0"/>
              <a:t>实际，如下</a:t>
            </a:r>
            <a:r>
              <a:rPr lang="zh-CN" altLang="en-US" dirty="0"/>
              <a:t>图所示</a:t>
            </a:r>
            <a:r>
              <a:rPr lang="zh-CN" altLang="en-US" dirty="0" smtClean="0"/>
              <a:t>：</a:t>
            </a:r>
            <a:endParaRPr lang="en-US"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054116"/>
            <a:ext cx="2524125" cy="247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339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.2 </a:t>
            </a:r>
            <a:r>
              <a:rPr lang="zh-CN" altLang="en-US" dirty="0"/>
              <a:t>线性可分支持向量机</a:t>
            </a:r>
          </a:p>
        </p:txBody>
      </p:sp>
      <p:sp>
        <p:nvSpPr>
          <p:cNvPr id="3" name="内容占位符 2"/>
          <p:cNvSpPr>
            <a:spLocks noGrp="1"/>
          </p:cNvSpPr>
          <p:nvPr>
            <p:ph idx="1"/>
          </p:nvPr>
        </p:nvSpPr>
        <p:spPr/>
        <p:txBody>
          <a:bodyPr/>
          <a:lstStyle/>
          <a:p>
            <a:pPr marL="0" indent="0">
              <a:buNone/>
            </a:pPr>
            <a:r>
              <a:rPr lang="zh-CN" altLang="en-US" dirty="0"/>
              <a:t>此中间线就是最优超平面，</a:t>
            </a:r>
            <a:endParaRPr lang="en-US" altLang="zh-CN" dirty="0"/>
          </a:p>
          <a:p>
            <a:pPr marL="0" indent="0">
              <a:buNone/>
            </a:pPr>
            <a:r>
              <a:rPr lang="zh-CN" altLang="en-US" dirty="0"/>
              <a:t>是最佳的的分类方式，而</a:t>
            </a:r>
            <a:endParaRPr lang="en-US" altLang="zh-CN" dirty="0"/>
          </a:p>
          <a:p>
            <a:pPr marL="0" indent="0">
              <a:buNone/>
            </a:pPr>
            <a:r>
              <a:rPr lang="zh-CN" altLang="en-US" dirty="0"/>
              <a:t>两侧通过判定边界的是支</a:t>
            </a:r>
            <a:endParaRPr lang="en-US" altLang="zh-CN" dirty="0"/>
          </a:p>
          <a:p>
            <a:pPr marL="0" indent="0">
              <a:buNone/>
            </a:pPr>
            <a:r>
              <a:rPr lang="zh-CN" altLang="en-US" dirty="0"/>
              <a:t>持向量，这也是此类算法</a:t>
            </a:r>
            <a:endParaRPr lang="en-US" altLang="zh-CN" dirty="0"/>
          </a:p>
          <a:p>
            <a:pPr marL="0" indent="0">
              <a:buNone/>
            </a:pPr>
            <a:r>
              <a:rPr lang="zh-CN" altLang="en-US" dirty="0"/>
              <a:t>叫支持向量机的原因。然</a:t>
            </a:r>
            <a:endParaRPr lang="en-US" altLang="zh-CN" dirty="0"/>
          </a:p>
          <a:p>
            <a:pPr marL="0" indent="0">
              <a:buNone/>
            </a:pPr>
            <a:r>
              <a:rPr lang="zh-CN" altLang="en-US" dirty="0"/>
              <a:t>后根据数学方法得出其具</a:t>
            </a:r>
            <a:endParaRPr lang="en-US" altLang="zh-CN" dirty="0"/>
          </a:p>
          <a:p>
            <a:pPr marL="0" indent="0">
              <a:buNone/>
            </a:pPr>
            <a:r>
              <a:rPr lang="zh-CN" altLang="en-US" dirty="0"/>
              <a:t>体分类方法。</a:t>
            </a:r>
            <a:endParaRPr lang="en-US" altLang="zh-CN" dirty="0"/>
          </a:p>
          <a:p>
            <a:pPr marL="0" indent="0">
              <a:buNone/>
            </a:pP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2060848"/>
            <a:ext cx="3363526"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4921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.3 </a:t>
            </a:r>
            <a:r>
              <a:rPr lang="zh-CN" altLang="en-US" dirty="0" smtClean="0"/>
              <a:t>线性</a:t>
            </a:r>
            <a:r>
              <a:rPr lang="zh-CN" altLang="en-US" dirty="0"/>
              <a:t>不可</a:t>
            </a:r>
            <a:r>
              <a:rPr lang="zh-CN" altLang="en-US" dirty="0" smtClean="0"/>
              <a:t>分支持</a:t>
            </a:r>
            <a:r>
              <a:rPr lang="zh-CN" altLang="en-US" dirty="0"/>
              <a:t>向量机</a:t>
            </a:r>
          </a:p>
        </p:txBody>
      </p:sp>
      <p:sp>
        <p:nvSpPr>
          <p:cNvPr id="3" name="内容占位符 2"/>
          <p:cNvSpPr>
            <a:spLocks noGrp="1"/>
          </p:cNvSpPr>
          <p:nvPr>
            <p:ph idx="1"/>
          </p:nvPr>
        </p:nvSpPr>
        <p:spPr/>
        <p:txBody>
          <a:bodyPr/>
          <a:lstStyle/>
          <a:p>
            <a:pPr marL="0" indent="0">
              <a:buNone/>
            </a:pPr>
            <a:r>
              <a:rPr lang="zh-CN" altLang="en-US" dirty="0"/>
              <a:t>对于线性不可分的情况，如图所示：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smtClean="0"/>
          </a:p>
          <a:p>
            <a:pPr marL="0" indent="0">
              <a:buNone/>
            </a:pPr>
            <a:r>
              <a:rPr lang="zh-CN" altLang="en-US" dirty="0" smtClean="0"/>
              <a:t>我们</a:t>
            </a:r>
            <a:r>
              <a:rPr lang="zh-CN" altLang="en-US" dirty="0"/>
              <a:t>往往是构造一个多项式的模型，然后通过数学转换，将其转化为线性问题，最后通过线性可分来进行处理。</a:t>
            </a:r>
          </a:p>
          <a:p>
            <a:pPr marL="0" indent="0">
              <a:buNone/>
            </a:pP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319" y="2708920"/>
            <a:ext cx="3571875" cy="215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321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.3 </a:t>
            </a:r>
            <a:r>
              <a:rPr lang="zh-CN" altLang="en-US" dirty="0"/>
              <a:t>线性不可</a:t>
            </a:r>
            <a:r>
              <a:rPr lang="zh-CN" altLang="en-US" dirty="0" smtClean="0"/>
              <a:t>分支持</a:t>
            </a:r>
            <a:r>
              <a:rPr lang="zh-CN" altLang="en-US" dirty="0"/>
              <a:t>向量机</a:t>
            </a:r>
          </a:p>
        </p:txBody>
      </p:sp>
      <p:sp>
        <p:nvSpPr>
          <p:cNvPr id="3" name="内容占位符 2"/>
          <p:cNvSpPr>
            <a:spLocks noGrp="1"/>
          </p:cNvSpPr>
          <p:nvPr>
            <p:ph idx="1"/>
          </p:nvPr>
        </p:nvSpPr>
        <p:spPr/>
        <p:txBody>
          <a:bodyPr/>
          <a:lstStyle/>
          <a:p>
            <a:pPr marL="0" indent="0">
              <a:buNone/>
            </a:pPr>
            <a:r>
              <a:rPr lang="zh-CN" altLang="en-US" dirty="0"/>
              <a:t>而在支持向量机的情况下，通过某种事先选择的非线性映射</a:t>
            </a:r>
            <a:r>
              <a:rPr lang="en-US" altLang="zh-CN" dirty="0"/>
              <a:t>(</a:t>
            </a:r>
            <a:r>
              <a:rPr lang="zh-CN" altLang="en-US" dirty="0"/>
              <a:t>核函数</a:t>
            </a:r>
            <a:r>
              <a:rPr lang="en-US" altLang="zh-CN" dirty="0"/>
              <a:t>)</a:t>
            </a:r>
            <a:r>
              <a:rPr lang="zh-CN" altLang="en-US" dirty="0"/>
              <a:t>将输入变量映射到一个高维特征空间，在这个空间中构造最优分类超平面。如图：</a:t>
            </a:r>
            <a:endParaRPr lang="en-US" altLang="zh-CN" dirty="0"/>
          </a:p>
          <a:p>
            <a:pPr marL="0" indent="0">
              <a:buNone/>
            </a:pP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021578"/>
            <a:ext cx="3859213"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2904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.3 </a:t>
            </a:r>
            <a:r>
              <a:rPr lang="zh-CN" altLang="en-US" dirty="0"/>
              <a:t>线性不可</a:t>
            </a:r>
            <a:r>
              <a:rPr lang="zh-CN" altLang="en-US" dirty="0" smtClean="0"/>
              <a:t>分支持</a:t>
            </a:r>
            <a:r>
              <a:rPr lang="zh-CN" altLang="en-US" dirty="0"/>
              <a:t>向量机</a:t>
            </a:r>
          </a:p>
        </p:txBody>
      </p:sp>
      <p:sp>
        <p:nvSpPr>
          <p:cNvPr id="3" name="内容占位符 2"/>
          <p:cNvSpPr>
            <a:spLocks noGrp="1"/>
          </p:cNvSpPr>
          <p:nvPr>
            <p:ph idx="1"/>
          </p:nvPr>
        </p:nvSpPr>
        <p:spPr/>
        <p:txBody>
          <a:bodyPr/>
          <a:lstStyle/>
          <a:p>
            <a:pPr marL="0" indent="0">
              <a:buNone/>
            </a:pPr>
            <a:r>
              <a:rPr lang="zh-CN" altLang="en-US" dirty="0"/>
              <a:t>用一个动画展示其过程：</a:t>
            </a:r>
            <a:endParaRPr lang="en-US" altLang="zh-CN" dirty="0"/>
          </a:p>
          <a:p>
            <a:pPr marL="0" indent="0">
              <a:buNone/>
            </a:pP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686381"/>
            <a:ext cx="4230687" cy="338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1481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7624" y="1412776"/>
            <a:ext cx="7772400" cy="1462088"/>
          </a:xfrm>
        </p:spPr>
        <p:txBody>
          <a:bodyPr/>
          <a:lstStyle/>
          <a:p>
            <a:r>
              <a:rPr lang="zh-CN" sz="5400" dirty="0">
                <a:ea typeface="宋体" charset="0"/>
              </a:rPr>
              <a:t>神经网络</a:t>
            </a:r>
            <a:r>
              <a:rPr lang="en-US" altLang="zh-CN" sz="5400" dirty="0">
                <a:ea typeface="宋体" charset="0"/>
              </a:rPr>
              <a:t>+</a:t>
            </a:r>
            <a:r>
              <a:rPr lang="zh-CN" altLang="en-US" sz="5400" dirty="0">
                <a:ea typeface="宋体" charset="0"/>
              </a:rPr>
              <a:t>感知机</a:t>
            </a:r>
          </a:p>
        </p:txBody>
      </p:sp>
    </p:spTree>
    <p:extLst>
      <p:ext uri="{BB962C8B-B14F-4D97-AF65-F5344CB8AC3E}">
        <p14:creationId xmlns:p14="http://schemas.microsoft.com/office/powerpoint/2010/main" val="3365414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836712"/>
            <a:ext cx="7793037" cy="767680"/>
          </a:xfrm>
        </p:spPr>
        <p:txBody>
          <a:bodyPr/>
          <a:lstStyle/>
          <a:p>
            <a:r>
              <a:rPr lang="en-US" altLang="zh-CN" dirty="0" smtClean="0"/>
              <a:t>1.2 </a:t>
            </a:r>
            <a:r>
              <a:rPr lang="zh-CN" altLang="en-US" dirty="0" smtClean="0"/>
              <a:t>机器学习</a:t>
            </a:r>
            <a:r>
              <a:rPr lang="zh-CN" altLang="en-US" dirty="0"/>
              <a:t>的发展</a:t>
            </a:r>
            <a:r>
              <a:rPr lang="zh-CN" altLang="en-US" dirty="0" smtClean="0"/>
              <a:t>历史</a:t>
            </a:r>
            <a:endParaRPr lang="zh-CN" altLang="en-US" dirty="0"/>
          </a:p>
        </p:txBody>
      </p:sp>
      <p:sp>
        <p:nvSpPr>
          <p:cNvPr id="3" name="内容占位符 2"/>
          <p:cNvSpPr>
            <a:spLocks noGrp="1"/>
          </p:cNvSpPr>
          <p:nvPr>
            <p:ph idx="1"/>
          </p:nvPr>
        </p:nvSpPr>
        <p:spPr>
          <a:xfrm>
            <a:off x="827584" y="1916832"/>
            <a:ext cx="7772400" cy="4797152"/>
          </a:xfrm>
        </p:spPr>
        <p:txBody>
          <a:bodyPr/>
          <a:lstStyle/>
          <a:p>
            <a:r>
              <a:rPr lang="en-US" altLang="zh-CN" sz="2800" dirty="0" smtClean="0"/>
              <a:t> </a:t>
            </a:r>
            <a:r>
              <a:rPr lang="en-US" altLang="zh-CN" sz="2000" dirty="0" smtClean="0"/>
              <a:t>	</a:t>
            </a:r>
            <a:r>
              <a:rPr lang="en-US" altLang="zh-CN" sz="2400" dirty="0" smtClean="0"/>
              <a:t>Walter </a:t>
            </a:r>
            <a:r>
              <a:rPr lang="en-US" altLang="zh-CN" sz="2400" dirty="0"/>
              <a:t>Pitts</a:t>
            </a:r>
            <a:r>
              <a:rPr lang="zh-CN" altLang="en-US" sz="2400" dirty="0"/>
              <a:t>和</a:t>
            </a:r>
            <a:r>
              <a:rPr lang="en-US" altLang="zh-CN" sz="2400" dirty="0"/>
              <a:t>Warren McCulloch</a:t>
            </a:r>
            <a:r>
              <a:rPr lang="zh-CN" altLang="en-US" sz="2400" dirty="0"/>
              <a:t>分析了理想化的人工神经元网络，并且指出了它们进行简单逻辑运算的机制。他们是最早描述所谓“神经网络”的学者</a:t>
            </a:r>
            <a:r>
              <a:rPr lang="zh-CN" altLang="en-US" sz="2400" dirty="0" smtClean="0"/>
              <a:t>。</a:t>
            </a:r>
            <a:r>
              <a:rPr lang="en-US" altLang="zh-CN" sz="2400" dirty="0" smtClean="0"/>
              <a:t>1951</a:t>
            </a:r>
            <a:r>
              <a:rPr lang="zh-CN" altLang="en-US" sz="2400" dirty="0" smtClean="0"/>
              <a:t>年马</a:t>
            </a:r>
            <a:r>
              <a:rPr lang="zh-CN" altLang="en-US" sz="2400" dirty="0"/>
              <a:t>文</a:t>
            </a:r>
            <a:r>
              <a:rPr lang="en-US" altLang="zh-CN" sz="2400" dirty="0"/>
              <a:t>·</a:t>
            </a:r>
            <a:r>
              <a:rPr lang="zh-CN" altLang="en-US" sz="2400" dirty="0" smtClean="0"/>
              <a:t>闵斯基与</a:t>
            </a:r>
            <a:r>
              <a:rPr lang="en-US" altLang="zh-CN" sz="2400" dirty="0"/>
              <a:t>Dean Edmonds</a:t>
            </a:r>
            <a:r>
              <a:rPr lang="zh-CN" altLang="en-US" sz="2400" dirty="0"/>
              <a:t>一道建造了第一台神经网络机，称为</a:t>
            </a:r>
            <a:r>
              <a:rPr lang="en-US" altLang="zh-CN" sz="2400" dirty="0"/>
              <a:t>SNARC</a:t>
            </a:r>
            <a:r>
              <a:rPr lang="zh-CN" altLang="en-US" sz="2400" dirty="0" smtClean="0"/>
              <a:t>。</a:t>
            </a:r>
            <a:endParaRPr lang="en-US" altLang="zh-CN" sz="2400" dirty="0" smtClean="0"/>
          </a:p>
          <a:p>
            <a:r>
              <a:rPr lang="en-US" altLang="zh-CN" sz="2400" dirty="0" smtClean="0"/>
              <a:t>     Arthur </a:t>
            </a:r>
            <a:r>
              <a:rPr lang="en-US" altLang="zh-CN" sz="2400" dirty="0"/>
              <a:t>Samuel</a:t>
            </a:r>
            <a:r>
              <a:rPr lang="zh-CN" altLang="en-US" sz="2400" dirty="0"/>
              <a:t>在五十年代中期和六十年代初开发的西洋棋程序的棋力已经</a:t>
            </a:r>
            <a:r>
              <a:rPr lang="zh-CN" altLang="en-US" sz="2400" dirty="0" smtClean="0"/>
              <a:t>可以挑战</a:t>
            </a:r>
            <a:r>
              <a:rPr lang="zh-CN" altLang="en-US" sz="2400" dirty="0"/>
              <a:t>具有相当水平的业余爱好者</a:t>
            </a:r>
            <a:r>
              <a:rPr lang="zh-CN" altLang="en-US" sz="2400" dirty="0" smtClean="0"/>
              <a:t>。</a:t>
            </a:r>
            <a:endParaRPr lang="en-US" altLang="zh-CN" sz="2400" dirty="0" smtClean="0"/>
          </a:p>
          <a:p>
            <a:r>
              <a:rPr lang="en-US" altLang="zh-CN" sz="2400" dirty="0" smtClean="0"/>
              <a:t>     1956</a:t>
            </a:r>
            <a:r>
              <a:rPr lang="zh-CN" altLang="en-US" sz="2400" dirty="0"/>
              <a:t>年达特矛斯</a:t>
            </a:r>
            <a:r>
              <a:rPr lang="zh-CN" altLang="en-US" sz="2400" dirty="0" smtClean="0"/>
              <a:t>会议</a:t>
            </a:r>
            <a:r>
              <a:rPr lang="zh-CN" altLang="en-US" sz="2400" dirty="0"/>
              <a:t>提出的断言之一是“学习或者智能的任何其他特性的每一个方面都应能被精确地加以描述，使得机器可以对其进行模拟。</a:t>
            </a:r>
            <a:r>
              <a:rPr lang="zh-CN" altLang="en-US" sz="2400" dirty="0" smtClean="0"/>
              <a:t>”</a:t>
            </a:r>
            <a:r>
              <a:rPr lang="zh-CN" altLang="en-US" sz="2400" dirty="0"/>
              <a:t>这一事件被广泛承认为</a:t>
            </a:r>
            <a:r>
              <a:rPr lang="en-US" altLang="zh-CN" sz="2400" dirty="0"/>
              <a:t>AI</a:t>
            </a:r>
            <a:r>
              <a:rPr lang="zh-CN" altLang="en-US" sz="2400" dirty="0"/>
              <a:t>诞生的</a:t>
            </a:r>
            <a:r>
              <a:rPr lang="zh-CN" altLang="en-US" sz="2400" dirty="0" smtClean="0"/>
              <a:t>标志。</a:t>
            </a:r>
            <a:endParaRPr lang="zh-CN" altLang="en-US" sz="2400" dirty="0"/>
          </a:p>
        </p:txBody>
      </p:sp>
    </p:spTree>
    <p:extLst>
      <p:ext uri="{BB962C8B-B14F-4D97-AF65-F5344CB8AC3E}">
        <p14:creationId xmlns:p14="http://schemas.microsoft.com/office/powerpoint/2010/main" val="2520259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什么</a:t>
            </a:r>
            <a:r>
              <a:rPr lang="zh-CN" altLang="en-US" dirty="0"/>
              <a:t>是人工神经网络？</a:t>
            </a:r>
          </a:p>
        </p:txBody>
      </p:sp>
      <p:sp>
        <p:nvSpPr>
          <p:cNvPr id="3" name="内容占位符 2"/>
          <p:cNvSpPr>
            <a:spLocks noGrp="1"/>
          </p:cNvSpPr>
          <p:nvPr>
            <p:ph idx="1"/>
          </p:nvPr>
        </p:nvSpPr>
        <p:spPr/>
        <p:txBody>
          <a:bodyPr/>
          <a:lstStyle/>
          <a:p>
            <a:r>
              <a:rPr lang="zh-CN" altLang="en-US" b="1" dirty="0">
                <a:latin typeface="楷体_GB2312" pitchFamily="49" charset="-122"/>
                <a:ea typeface="楷体_GB2312" pitchFamily="49" charset="-122"/>
                <a:sym typeface="+mn-ea"/>
              </a:rPr>
              <a:t>人工神经网络是模拟人脑思维方式的数学模型，从微观结构和功能上对人脑进行抽象和简化，模拟人类智能。人工神经网络</a:t>
            </a:r>
            <a:r>
              <a:rPr lang="en-US" altLang="zh-CN" b="1">
                <a:latin typeface="楷体_GB2312" pitchFamily="49" charset="-122"/>
                <a:ea typeface="楷体_GB2312" pitchFamily="49" charset="-122"/>
                <a:sym typeface="+mn-ea"/>
              </a:rPr>
              <a:t>(</a:t>
            </a:r>
            <a:r>
              <a:rPr lang="zh-CN" altLang="en-US" b="1" dirty="0">
                <a:latin typeface="楷体_GB2312" pitchFamily="49" charset="-122"/>
                <a:ea typeface="楷体_GB2312" pitchFamily="49" charset="-122"/>
                <a:sym typeface="+mn-ea"/>
              </a:rPr>
              <a:t>简称神经网络</a:t>
            </a:r>
            <a:r>
              <a:rPr lang="en-US" altLang="zh-CN" b="1">
                <a:latin typeface="楷体_GB2312" pitchFamily="49" charset="-122"/>
                <a:ea typeface="楷体_GB2312" pitchFamily="49" charset="-122"/>
                <a:sym typeface="+mn-ea"/>
              </a:rPr>
              <a:t>)</a:t>
            </a:r>
            <a:r>
              <a:rPr lang="zh-CN" altLang="en-US" b="1" dirty="0">
                <a:latin typeface="楷体_GB2312" pitchFamily="49" charset="-122"/>
                <a:ea typeface="楷体_GB2312" pitchFamily="49" charset="-122"/>
                <a:sym typeface="+mn-ea"/>
              </a:rPr>
              <a:t>也是由大量的、功能比较简单的形式神经元互相连接而构成的复杂网络系统，用它可以模拟大脑的许多基本功能和简单的思维方式。</a:t>
            </a:r>
            <a:endParaRPr lang="zh-CN" altLang="en-US"/>
          </a:p>
        </p:txBody>
      </p:sp>
    </p:spTree>
    <p:extLst>
      <p:ext uri="{BB962C8B-B14F-4D97-AF65-F5344CB8AC3E}">
        <p14:creationId xmlns:p14="http://schemas.microsoft.com/office/powerpoint/2010/main" val="40929943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发展</a:t>
            </a:r>
            <a:r>
              <a:rPr lang="zh-CN" altLang="en-US" dirty="0"/>
              <a:t>状况</a:t>
            </a:r>
          </a:p>
        </p:txBody>
      </p:sp>
      <p:sp>
        <p:nvSpPr>
          <p:cNvPr id="3" name="内容占位符 2"/>
          <p:cNvSpPr>
            <a:spLocks noGrp="1"/>
          </p:cNvSpPr>
          <p:nvPr>
            <p:ph idx="1"/>
          </p:nvPr>
        </p:nvSpPr>
        <p:spPr/>
        <p:txBody>
          <a:bodyPr/>
          <a:lstStyle/>
          <a:p>
            <a:pPr>
              <a:buFont typeface="Wingdings" charset="0"/>
              <a:buChar char="u"/>
            </a:pPr>
            <a:r>
              <a:rPr lang="zh-CN" altLang="en-US" sz="2000"/>
              <a:t>探索时期（开始于</a:t>
            </a:r>
            <a:r>
              <a:rPr lang="en-US" altLang="zh-CN" sz="2000"/>
              <a:t>20</a:t>
            </a:r>
            <a:r>
              <a:rPr lang="zh-CN" altLang="en-US" sz="2000">
                <a:ea typeface="宋体" charset="0"/>
              </a:rPr>
              <a:t>世纪</a:t>
            </a:r>
            <a:r>
              <a:rPr lang="en-US" altLang="zh-CN" sz="2000">
                <a:ea typeface="宋体" charset="0"/>
              </a:rPr>
              <a:t>40</a:t>
            </a:r>
            <a:r>
              <a:rPr lang="zh-CN" altLang="en-US" sz="2000">
                <a:ea typeface="宋体" charset="0"/>
              </a:rPr>
              <a:t>年代</a:t>
            </a:r>
            <a:r>
              <a:rPr lang="zh-CN" altLang="en-US" sz="2000"/>
              <a:t>）</a:t>
            </a:r>
          </a:p>
          <a:p>
            <a:pPr marL="0" indent="0">
              <a:buNone/>
            </a:pPr>
            <a:r>
              <a:rPr lang="en-US" altLang="zh-CN" sz="2000"/>
              <a:t> 1943</a:t>
            </a:r>
            <a:r>
              <a:rPr lang="zh-CN" altLang="en-US" sz="2000">
                <a:ea typeface="宋体" charset="0"/>
              </a:rPr>
              <a:t>年，神经生理学家麦克拉奇（</a:t>
            </a:r>
            <a:r>
              <a:rPr lang="en-US" altLang="zh-CN" sz="2000">
                <a:ea typeface="宋体" charset="0"/>
              </a:rPr>
              <a:t>W.McCulloch</a:t>
            </a:r>
            <a:r>
              <a:rPr lang="zh-CN" altLang="en-US" sz="2000">
                <a:ea typeface="宋体" charset="0"/>
              </a:rPr>
              <a:t>）和数学家匹茨  （</a:t>
            </a:r>
            <a:r>
              <a:rPr lang="en-US" altLang="zh-CN" sz="2000">
                <a:ea typeface="宋体" charset="0"/>
              </a:rPr>
              <a:t>Pitts</a:t>
            </a:r>
            <a:r>
              <a:rPr lang="zh-CN" altLang="en-US" sz="2000">
                <a:ea typeface="宋体" charset="0"/>
              </a:rPr>
              <a:t>）合作，应用反馈机制建立了世界上第一个神经网络模型，        即人工神经网络（</a:t>
            </a:r>
            <a:r>
              <a:rPr lang="en-US" altLang="zh-CN" sz="2000">
                <a:ea typeface="宋体" charset="0"/>
              </a:rPr>
              <a:t>ANN</a:t>
            </a:r>
            <a:r>
              <a:rPr lang="zh-CN" altLang="en-US" sz="2000">
                <a:ea typeface="宋体" charset="0"/>
              </a:rPr>
              <a:t>）；</a:t>
            </a:r>
            <a:r>
              <a:rPr lang="en-US" altLang="zh-CN" sz="2000">
                <a:ea typeface="宋体" charset="0"/>
              </a:rPr>
              <a:t>1949</a:t>
            </a:r>
            <a:r>
              <a:rPr lang="zh-CN" altLang="en-US" sz="2000">
                <a:ea typeface="宋体" charset="0"/>
              </a:rPr>
              <a:t>年，赫布提出改变神经元连接强度的</a:t>
            </a:r>
            <a:r>
              <a:rPr lang="en-US" altLang="zh-CN" sz="2000">
                <a:ea typeface="宋体" charset="0"/>
              </a:rPr>
              <a:t>Hebb</a:t>
            </a:r>
            <a:r>
              <a:rPr lang="zh-CN" altLang="en-US" sz="2000">
                <a:ea typeface="宋体" charset="0"/>
              </a:rPr>
              <a:t>学习规则；</a:t>
            </a:r>
          </a:p>
          <a:p>
            <a:pPr>
              <a:buFont typeface="Wingdings" charset="0"/>
              <a:buChar char="u"/>
            </a:pPr>
            <a:r>
              <a:rPr lang="zh-CN" altLang="en-US" sz="2000">
                <a:ea typeface="宋体" charset="0"/>
              </a:rPr>
              <a:t>第一次热潮时期（</a:t>
            </a:r>
            <a:r>
              <a:rPr lang="en-US" altLang="zh-CN" sz="2000">
                <a:ea typeface="宋体" charset="0"/>
              </a:rPr>
              <a:t>20</a:t>
            </a:r>
            <a:r>
              <a:rPr lang="zh-CN" altLang="en-US" sz="2000">
                <a:ea typeface="宋体" charset="0"/>
              </a:rPr>
              <a:t>世纪</a:t>
            </a:r>
            <a:r>
              <a:rPr lang="en-US" altLang="zh-CN" sz="2000">
                <a:ea typeface="宋体" charset="0"/>
              </a:rPr>
              <a:t>50</a:t>
            </a:r>
            <a:r>
              <a:rPr lang="zh-CN" altLang="en-US" sz="2000">
                <a:ea typeface="宋体" charset="0"/>
              </a:rPr>
              <a:t>年代末</a:t>
            </a:r>
            <a:r>
              <a:rPr lang="en-US" altLang="zh-CN" sz="2000">
                <a:ea typeface="宋体" charset="0"/>
              </a:rPr>
              <a:t>——20</a:t>
            </a:r>
            <a:r>
              <a:rPr lang="zh-CN" altLang="en-US" sz="2000">
                <a:ea typeface="宋体" charset="0"/>
              </a:rPr>
              <a:t>世纪</a:t>
            </a:r>
            <a:r>
              <a:rPr lang="en-US" altLang="zh-CN" sz="2000">
                <a:ea typeface="宋体" charset="0"/>
              </a:rPr>
              <a:t>60</a:t>
            </a:r>
            <a:r>
              <a:rPr lang="zh-CN" altLang="en-US" sz="2000">
                <a:ea typeface="宋体" charset="0"/>
              </a:rPr>
              <a:t>年代初）</a:t>
            </a:r>
          </a:p>
          <a:p>
            <a:pPr marL="0" indent="0">
              <a:buFont typeface="Wingdings" charset="0"/>
              <a:buNone/>
            </a:pPr>
            <a:r>
              <a:rPr lang="en-US" altLang="zh-CN" sz="2000">
                <a:ea typeface="宋体" charset="0"/>
              </a:rPr>
              <a:t>1958</a:t>
            </a:r>
            <a:r>
              <a:rPr lang="zh-CN" altLang="en-US" sz="2000">
                <a:ea typeface="宋体" charset="0"/>
              </a:rPr>
              <a:t>年，罗森布</a:t>
            </a:r>
            <a:r>
              <a:rPr lang="en-US" altLang="zh-CN" sz="2000">
                <a:ea typeface="宋体" charset="0"/>
              </a:rPr>
              <a:t>.</a:t>
            </a:r>
            <a:r>
              <a:rPr lang="zh-CN" altLang="en-US" sz="2000">
                <a:ea typeface="宋体" charset="0"/>
              </a:rPr>
              <a:t>拉特（</a:t>
            </a:r>
            <a:r>
              <a:rPr lang="en-US" altLang="zh-CN" sz="2000">
                <a:ea typeface="宋体" charset="0"/>
              </a:rPr>
              <a:t>F.Rosenblatt</a:t>
            </a:r>
            <a:r>
              <a:rPr lang="zh-CN" altLang="en-US" sz="2000">
                <a:ea typeface="宋体" charset="0"/>
              </a:rPr>
              <a:t>）设计制作了</a:t>
            </a:r>
            <a:r>
              <a:rPr lang="en-US" altLang="zh-CN" sz="2000">
                <a:ea typeface="宋体" charset="0"/>
              </a:rPr>
              <a:t>“</a:t>
            </a:r>
            <a:r>
              <a:rPr lang="zh-CN" altLang="en-US" sz="2000">
                <a:ea typeface="宋体" charset="0"/>
              </a:rPr>
              <a:t>感知机</a:t>
            </a:r>
            <a:r>
              <a:rPr lang="en-US" altLang="zh-CN" sz="2000">
                <a:ea typeface="宋体" charset="0"/>
              </a:rPr>
              <a:t>”</a:t>
            </a:r>
            <a:r>
              <a:rPr lang="zh-CN" altLang="en-US" sz="2000">
                <a:ea typeface="宋体" charset="0"/>
              </a:rPr>
              <a:t>，它是一种多层的神经网络，这项工作首次把</a:t>
            </a:r>
            <a:r>
              <a:rPr lang="en-US" altLang="zh-CN" sz="2000">
                <a:ea typeface="宋体" charset="0"/>
              </a:rPr>
              <a:t>ANN</a:t>
            </a:r>
            <a:r>
              <a:rPr lang="zh-CN" altLang="en-US" sz="2000">
                <a:ea typeface="宋体" charset="0"/>
              </a:rPr>
              <a:t>的理论探讨付诸于工程实践；</a:t>
            </a:r>
          </a:p>
          <a:p>
            <a:pPr marL="0" indent="0">
              <a:buFont typeface="Wingdings" charset="0"/>
              <a:buNone/>
            </a:pPr>
            <a:r>
              <a:rPr lang="en-US" altLang="zh-CN" sz="2000">
                <a:ea typeface="宋体" charset="0"/>
              </a:rPr>
              <a:t>1959</a:t>
            </a:r>
            <a:r>
              <a:rPr lang="zh-CN" altLang="en-US" sz="2000">
                <a:ea typeface="宋体" charset="0"/>
              </a:rPr>
              <a:t>年，威德罗（</a:t>
            </a:r>
            <a:r>
              <a:rPr lang="en-US" altLang="zh-CN" sz="2000">
                <a:ea typeface="宋体" charset="0"/>
              </a:rPr>
              <a:t>Widrow</a:t>
            </a:r>
            <a:r>
              <a:rPr lang="zh-CN" altLang="en-US" sz="2000">
                <a:ea typeface="宋体" charset="0"/>
              </a:rPr>
              <a:t>）等提出了自适应线性元件网络，通过训练后可用于抵消通信中的回波赫噪声，在此基础上发展了非线性自适应网络；</a:t>
            </a:r>
          </a:p>
          <a:p>
            <a:pPr marL="0" indent="0">
              <a:buFont typeface="Wingdings" charset="0"/>
              <a:buNone/>
            </a:pPr>
            <a:endParaRPr lang="zh-CN" altLang="en-US" sz="2000">
              <a:ea typeface="宋体" charset="0"/>
            </a:endParaRPr>
          </a:p>
          <a:p>
            <a:pPr marL="0" indent="0">
              <a:buNone/>
            </a:pPr>
            <a:r>
              <a:rPr lang="zh-CN" altLang="en-US" sz="2000">
                <a:ea typeface="宋体" charset="0"/>
              </a:rPr>
              <a:t>  </a:t>
            </a:r>
          </a:p>
        </p:txBody>
      </p:sp>
    </p:spTree>
    <p:extLst>
      <p:ext uri="{BB962C8B-B14F-4D97-AF65-F5344CB8AC3E}">
        <p14:creationId xmlns:p14="http://schemas.microsoft.com/office/powerpoint/2010/main" val="34417522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5.2 </a:t>
            </a:r>
            <a:r>
              <a:rPr lang="zh-CN" altLang="en-US" dirty="0" smtClean="0">
                <a:sym typeface="+mn-ea"/>
              </a:rPr>
              <a:t>发展</a:t>
            </a:r>
            <a:r>
              <a:rPr lang="zh-CN" altLang="en-US" dirty="0">
                <a:sym typeface="+mn-ea"/>
              </a:rPr>
              <a:t>状况</a:t>
            </a:r>
            <a:endParaRPr lang="zh-CN" altLang="en-US" dirty="0"/>
          </a:p>
        </p:txBody>
      </p:sp>
      <p:sp>
        <p:nvSpPr>
          <p:cNvPr id="3" name="内容占位符 2"/>
          <p:cNvSpPr>
            <a:spLocks noGrp="1"/>
          </p:cNvSpPr>
          <p:nvPr>
            <p:ph idx="1"/>
          </p:nvPr>
        </p:nvSpPr>
        <p:spPr/>
        <p:txBody>
          <a:bodyPr/>
          <a:lstStyle/>
          <a:p>
            <a:pPr marL="457200" indent="-457200">
              <a:buFont typeface="Wingdings" charset="0"/>
              <a:buChar char="u"/>
            </a:pPr>
            <a:r>
              <a:rPr lang="zh-CN" altLang="en-US" sz="2000">
                <a:ea typeface="宋体" charset="0"/>
                <a:sym typeface="+mn-ea"/>
              </a:rPr>
              <a:t>第二次热潮时期（20世纪80年代至今）</a:t>
            </a:r>
          </a:p>
          <a:p>
            <a:pPr marL="0" indent="0">
              <a:buFont typeface="Wingdings" charset="0"/>
              <a:buNone/>
            </a:pPr>
            <a:r>
              <a:rPr lang="zh-CN" altLang="en-US" sz="2000">
                <a:ea typeface="宋体" charset="0"/>
              </a:rPr>
              <a:t>1982年，美国物理学家霍普菲尔德（</a:t>
            </a:r>
            <a:r>
              <a:rPr lang="en-US" altLang="zh-CN" sz="2000">
                <a:ea typeface="宋体" charset="0"/>
              </a:rPr>
              <a:t>J.Hopfield</a:t>
            </a:r>
            <a:r>
              <a:rPr lang="zh-CN" altLang="en-US" sz="2000">
                <a:ea typeface="宋体" charset="0"/>
              </a:rPr>
              <a:t>）陆续提出离散和连续的全联神经网络模型，并成功求解旅行商问题（</a:t>
            </a:r>
            <a:r>
              <a:rPr lang="en-US" altLang="zh-CN" sz="2000">
                <a:ea typeface="宋体" charset="0"/>
              </a:rPr>
              <a:t>TSP</a:t>
            </a:r>
            <a:r>
              <a:rPr lang="zh-CN" altLang="en-US" sz="2000">
                <a:ea typeface="宋体" charset="0"/>
              </a:rPr>
              <a:t>），引起巨大反响；</a:t>
            </a:r>
          </a:p>
          <a:p>
            <a:pPr marL="0" indent="0">
              <a:buFont typeface="Wingdings" charset="0"/>
              <a:buNone/>
            </a:pPr>
            <a:r>
              <a:rPr lang="en-US" altLang="zh-CN" sz="2000">
                <a:ea typeface="宋体" charset="0"/>
              </a:rPr>
              <a:t>1986</a:t>
            </a:r>
            <a:r>
              <a:rPr lang="zh-CN" altLang="en-US" sz="2000">
                <a:ea typeface="宋体" charset="0"/>
              </a:rPr>
              <a:t>年，</a:t>
            </a:r>
            <a:r>
              <a:rPr lang="en-US" altLang="zh-CN" sz="2000">
                <a:ea typeface="宋体" charset="0"/>
              </a:rPr>
              <a:t>Rumelhart</a:t>
            </a:r>
            <a:r>
              <a:rPr lang="zh-CN" altLang="en-US" sz="2000">
                <a:ea typeface="宋体" charset="0"/>
              </a:rPr>
              <a:t>和</a:t>
            </a:r>
            <a:r>
              <a:rPr lang="en-US" altLang="zh-CN" sz="2000">
                <a:ea typeface="宋体" charset="0"/>
              </a:rPr>
              <a:t>McCelland</a:t>
            </a:r>
            <a:r>
              <a:rPr lang="zh-CN" altLang="en-US" sz="2000">
                <a:ea typeface="宋体" charset="0"/>
              </a:rPr>
              <a:t>领导的科学家小组提出了（</a:t>
            </a:r>
            <a:r>
              <a:rPr lang="en-US" altLang="zh-CN" sz="2000">
                <a:ea typeface="宋体" charset="0"/>
              </a:rPr>
              <a:t>B-P</a:t>
            </a:r>
            <a:r>
              <a:rPr lang="zh-CN" altLang="en-US" sz="2000">
                <a:ea typeface="宋体" charset="0"/>
              </a:rPr>
              <a:t>）算法；</a:t>
            </a:r>
          </a:p>
          <a:p>
            <a:pPr marL="0" indent="0">
              <a:buFont typeface="Wingdings" charset="0"/>
              <a:buNone/>
            </a:pPr>
            <a:r>
              <a:rPr lang="en-US" altLang="zh-CN" sz="2000">
                <a:ea typeface="宋体" charset="0"/>
              </a:rPr>
              <a:t>1987</a:t>
            </a:r>
            <a:r>
              <a:rPr lang="zh-CN" altLang="en-US" sz="2000">
                <a:ea typeface="宋体" charset="0"/>
              </a:rPr>
              <a:t>年，首届国际</a:t>
            </a:r>
            <a:r>
              <a:rPr lang="en-US" altLang="zh-CN" sz="2000">
                <a:ea typeface="宋体" charset="0"/>
              </a:rPr>
              <a:t>ANN</a:t>
            </a:r>
            <a:r>
              <a:rPr lang="zh-CN" altLang="en-US" sz="2000">
                <a:ea typeface="宋体" charset="0"/>
              </a:rPr>
              <a:t>大会在圣地亚哥召开，国际</a:t>
            </a:r>
            <a:r>
              <a:rPr lang="en-US" altLang="zh-CN" sz="2000">
                <a:ea typeface="宋体" charset="0"/>
              </a:rPr>
              <a:t>ANN</a:t>
            </a:r>
            <a:r>
              <a:rPr lang="zh-CN" altLang="en-US" sz="2000">
                <a:ea typeface="宋体" charset="0"/>
              </a:rPr>
              <a:t>联合会成立，创办了多种</a:t>
            </a:r>
            <a:r>
              <a:rPr lang="en-US" altLang="zh-CN" sz="2000">
                <a:ea typeface="宋体" charset="0"/>
              </a:rPr>
              <a:t>ANN</a:t>
            </a:r>
            <a:r>
              <a:rPr lang="zh-CN" altLang="en-US" sz="2000">
                <a:ea typeface="宋体" charset="0"/>
              </a:rPr>
              <a:t>国际刊物；</a:t>
            </a:r>
          </a:p>
          <a:p>
            <a:pPr marL="0" indent="0">
              <a:buFont typeface="Wingdings" charset="0"/>
              <a:buNone/>
            </a:pPr>
            <a:r>
              <a:rPr lang="en-US" altLang="zh-CN" sz="2000">
                <a:ea typeface="宋体" charset="0"/>
              </a:rPr>
              <a:t>1990</a:t>
            </a:r>
            <a:r>
              <a:rPr lang="zh-CN" altLang="en-US" sz="2000">
                <a:ea typeface="宋体" charset="0"/>
              </a:rPr>
              <a:t>年，北京召开首届学术会议。</a:t>
            </a:r>
          </a:p>
        </p:txBody>
      </p:sp>
    </p:spTree>
    <p:extLst>
      <p:ext uri="{BB962C8B-B14F-4D97-AF65-F5344CB8AC3E}">
        <p14:creationId xmlns:p14="http://schemas.microsoft.com/office/powerpoint/2010/main" val="2530846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仿宋_GB2312" pitchFamily="49" charset="-122"/>
                <a:ea typeface="仿宋_GB2312" pitchFamily="49" charset="-122"/>
                <a:sym typeface="+mn-ea"/>
              </a:rPr>
              <a:t>5.3 </a:t>
            </a:r>
            <a:r>
              <a:rPr lang="zh-CN" altLang="en-US" b="1" dirty="0" smtClean="0">
                <a:latin typeface="仿宋_GB2312" pitchFamily="49" charset="-122"/>
                <a:ea typeface="仿宋_GB2312" pitchFamily="49" charset="-122"/>
                <a:sym typeface="+mn-ea"/>
              </a:rPr>
              <a:t>神经元</a:t>
            </a:r>
            <a:r>
              <a:rPr lang="zh-CN" altLang="en-US" b="1" dirty="0">
                <a:latin typeface="仿宋_GB2312" pitchFamily="49" charset="-122"/>
                <a:ea typeface="仿宋_GB2312" pitchFamily="49" charset="-122"/>
                <a:sym typeface="+mn-ea"/>
              </a:rPr>
              <a:t>模型</a:t>
            </a:r>
            <a:endParaRPr lang="zh-CN" altLang="en-US" dirty="0"/>
          </a:p>
        </p:txBody>
      </p:sp>
      <p:sp>
        <p:nvSpPr>
          <p:cNvPr id="62467" name="文本占位符 62466"/>
          <p:cNvSpPr>
            <a:spLocks noGrp="1"/>
          </p:cNvSpPr>
          <p:nvPr/>
        </p:nvSpPr>
        <p:spPr>
          <a:xfrm>
            <a:off x="323215" y="1556703"/>
            <a:ext cx="7772400" cy="5843587"/>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n"/>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Font typeface="Wingdings"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Font typeface="Wingdings" pitchFamily="2" charset="2"/>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9pPr>
          </a:lstStyle>
          <a:p>
            <a:pPr marL="609600" indent="-609600">
              <a:buNone/>
            </a:pPr>
            <a:endParaRPr lang="zh-CN" altLang="en-US" sz="3600" b="1" dirty="0">
              <a:latin typeface="仿宋_GB2312" pitchFamily="49" charset="-122"/>
              <a:ea typeface="仿宋_GB2312" pitchFamily="49" charset="-122"/>
            </a:endParaRPr>
          </a:p>
          <a:p>
            <a:pPr marL="609600" indent="-609600">
              <a:buFont typeface="Wingdings" pitchFamily="2" charset="2"/>
              <a:buAutoNum type="alphaLcParenR"/>
            </a:pPr>
            <a:r>
              <a:rPr lang="zh-CN" altLang="en-US" sz="2800" b="1" dirty="0">
                <a:latin typeface="仿宋_GB2312" pitchFamily="49" charset="-122"/>
                <a:ea typeface="仿宋_GB2312" pitchFamily="49" charset="-122"/>
              </a:rPr>
              <a:t>生物神经元模型</a:t>
            </a:r>
          </a:p>
          <a:p>
            <a:pPr marL="990600" lvl="1" indent="-533400">
              <a:buClr>
                <a:schemeClr val="accent1"/>
              </a:buClr>
              <a:buFont typeface="Wingdings" pitchFamily="2" charset="2"/>
              <a:buChar char="ü"/>
            </a:pPr>
            <a:r>
              <a:rPr lang="zh-CN" altLang="en-US" b="1" dirty="0">
                <a:latin typeface="仿宋_GB2312" pitchFamily="49" charset="-122"/>
                <a:ea typeface="仿宋_GB2312" pitchFamily="49" charset="-122"/>
              </a:rPr>
              <a:t>神经元</a:t>
            </a:r>
            <a:r>
              <a:rPr lang="en-US" altLang="zh-CN" b="1">
                <a:latin typeface="仿宋_GB2312" pitchFamily="49" charset="-122"/>
                <a:ea typeface="仿宋_GB2312" pitchFamily="49" charset="-122"/>
              </a:rPr>
              <a:t>neuron,neural cell</a:t>
            </a:r>
            <a:r>
              <a:rPr lang="zh-CN" altLang="en-US" b="1" dirty="0">
                <a:latin typeface="仿宋_GB2312" pitchFamily="49" charset="-122"/>
                <a:ea typeface="仿宋_GB2312" pitchFamily="49" charset="-122"/>
              </a:rPr>
              <a:t>也就是神经细胞。人脑就是由大量神经元组合而成的。</a:t>
            </a:r>
          </a:p>
          <a:p>
            <a:pPr marL="990600" lvl="1" indent="-533400">
              <a:buClr>
                <a:schemeClr val="accent1"/>
              </a:buClr>
              <a:buFont typeface="Wingdings" pitchFamily="2" charset="2"/>
              <a:buChar char="ü"/>
            </a:pPr>
            <a:r>
              <a:rPr lang="zh-CN" altLang="en-US" b="1" dirty="0">
                <a:latin typeface="仿宋_GB2312" pitchFamily="49" charset="-122"/>
                <a:ea typeface="仿宋_GB2312" pitchFamily="49" charset="-122"/>
              </a:rPr>
              <a:t>神经元由  细胞体、树突和轴突组成。</a:t>
            </a:r>
            <a:br>
              <a:rPr lang="zh-CN" altLang="en-US" b="1" dirty="0">
                <a:latin typeface="仿宋_GB2312" pitchFamily="49" charset="-122"/>
                <a:ea typeface="仿宋_GB2312" pitchFamily="49" charset="-122"/>
              </a:rPr>
            </a:br>
            <a:r>
              <a:rPr lang="zh-CN" altLang="en-US" b="1" dirty="0">
                <a:latin typeface="仿宋_GB2312" pitchFamily="49" charset="-122"/>
                <a:ea typeface="仿宋_GB2312" pitchFamily="49" charset="-122"/>
              </a:rPr>
              <a:t/>
            </a:r>
            <a:br>
              <a:rPr lang="zh-CN" altLang="en-US" b="1" dirty="0">
                <a:latin typeface="仿宋_GB2312" pitchFamily="49" charset="-122"/>
                <a:ea typeface="仿宋_GB2312" pitchFamily="49" charset="-122"/>
              </a:rPr>
            </a:br>
            <a:endParaRPr lang="zh-CN" altLang="en-US" b="1" dirty="0">
              <a:latin typeface="仿宋_GB2312" pitchFamily="49" charset="-122"/>
              <a:ea typeface="仿宋_GB2312" pitchFamily="49" charset="-122"/>
            </a:endParaRPr>
          </a:p>
          <a:p>
            <a:pPr marL="990600" lvl="1" indent="-533400">
              <a:buClr>
                <a:schemeClr val="accent1"/>
              </a:buClr>
              <a:buFont typeface="Wingdings" pitchFamily="2" charset="2"/>
              <a:buChar char="ü"/>
            </a:pPr>
            <a:r>
              <a:rPr lang="zh-CN" altLang="en-US" b="1" dirty="0">
                <a:latin typeface="仿宋_GB2312" pitchFamily="49" charset="-122"/>
                <a:ea typeface="仿宋_GB2312" pitchFamily="49" charset="-122"/>
              </a:rPr>
              <a:t>           中心  接受器 传导信息</a:t>
            </a:r>
          </a:p>
        </p:txBody>
      </p:sp>
      <p:sp>
        <p:nvSpPr>
          <p:cNvPr id="62468" name="直接连接符 62467"/>
          <p:cNvSpPr/>
          <p:nvPr/>
        </p:nvSpPr>
        <p:spPr>
          <a:xfrm flipV="1">
            <a:off x="3731895" y="4154170"/>
            <a:ext cx="26035" cy="859155"/>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62469" name="直接连接符 62468"/>
          <p:cNvSpPr/>
          <p:nvPr/>
        </p:nvSpPr>
        <p:spPr>
          <a:xfrm flipV="1">
            <a:off x="5003800" y="4149090"/>
            <a:ext cx="0" cy="86360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62470" name="直接连接符 62469"/>
          <p:cNvSpPr/>
          <p:nvPr/>
        </p:nvSpPr>
        <p:spPr>
          <a:xfrm flipV="1">
            <a:off x="6443663" y="4221163"/>
            <a:ext cx="0" cy="865187"/>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Tree>
    <p:extLst>
      <p:ext uri="{BB962C8B-B14F-4D97-AF65-F5344CB8AC3E}">
        <p14:creationId xmlns:p14="http://schemas.microsoft.com/office/powerpoint/2010/main" val="3979585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25603" name="文本占位符 25602"/>
          <p:cNvSpPr>
            <a:spLocks noGrp="1"/>
          </p:cNvSpPr>
          <p:nvPr/>
        </p:nvSpPr>
        <p:spPr>
          <a:xfrm>
            <a:off x="571818" y="3874453"/>
            <a:ext cx="7772400" cy="30480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n"/>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Font typeface="Wingdings"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Font typeface="Wingdings" pitchFamily="2" charset="2"/>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9pPr>
          </a:lstStyle>
          <a:p>
            <a:pPr marL="609600" indent="-609600">
              <a:buNone/>
            </a:pPr>
            <a:r>
              <a:rPr lang="zh-CN" altLang="en-US" sz="2400" b="1" dirty="0">
                <a:ea typeface="仿宋_GB2312" pitchFamily="49" charset="-122"/>
              </a:rPr>
              <a:t>人工神经元模型，如图所示</a:t>
            </a:r>
            <a:endParaRPr lang="en-US" altLang="zh-CN" sz="2400" b="1">
              <a:ea typeface="仿宋_GB2312" pitchFamily="49" charset="-122"/>
            </a:endParaRPr>
          </a:p>
        </p:txBody>
      </p:sp>
      <p:pic>
        <p:nvPicPr>
          <p:cNvPr id="25648" name="图片 25647"/>
          <p:cNvPicPr>
            <a:picLocks noChangeAspect="1"/>
          </p:cNvPicPr>
          <p:nvPr/>
        </p:nvPicPr>
        <p:blipFill>
          <a:blip r:embed="rId2"/>
          <a:srcRect/>
          <a:stretch>
            <a:fillRect/>
          </a:stretch>
        </p:blipFill>
        <p:spPr>
          <a:xfrm>
            <a:off x="179705" y="4338003"/>
            <a:ext cx="7205663" cy="2376487"/>
          </a:xfrm>
          <a:prstGeom prst="rect">
            <a:avLst/>
          </a:prstGeom>
          <a:noFill/>
          <a:ln w="9525">
            <a:noFill/>
            <a:miter/>
          </a:ln>
        </p:spPr>
      </p:pic>
      <p:pic>
        <p:nvPicPr>
          <p:cNvPr id="4" name="图片 3" descr="1"/>
          <p:cNvPicPr>
            <a:picLocks noChangeAspect="1"/>
          </p:cNvPicPr>
          <p:nvPr/>
        </p:nvPicPr>
        <p:blipFill>
          <a:blip r:embed="rId3"/>
          <a:srcRect/>
          <a:stretch>
            <a:fillRect/>
          </a:stretch>
        </p:blipFill>
        <p:spPr>
          <a:xfrm>
            <a:off x="179705" y="116840"/>
            <a:ext cx="7129463" cy="3716338"/>
          </a:xfrm>
          <a:prstGeom prst="rect">
            <a:avLst/>
          </a:prstGeom>
          <a:noFill/>
          <a:ln w="9525">
            <a:noFill/>
            <a:miter/>
          </a:ln>
        </p:spPr>
      </p:pic>
    </p:spTree>
    <p:extLst>
      <p:ext uri="{BB962C8B-B14F-4D97-AF65-F5344CB8AC3E}">
        <p14:creationId xmlns:p14="http://schemas.microsoft.com/office/powerpoint/2010/main" val="3604422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神经网络模型</a:t>
            </a:r>
            <a:r>
              <a:rPr lang="zh-CN" altLang="en-US" dirty="0"/>
              <a:t>表达式</a:t>
            </a:r>
          </a:p>
        </p:txBody>
      </p:sp>
      <p:sp>
        <p:nvSpPr>
          <p:cNvPr id="5" name="内容占位符 4"/>
          <p:cNvSpPr>
            <a:spLocks noGrp="1"/>
          </p:cNvSpPr>
          <p:nvPr>
            <p:ph idx="1"/>
          </p:nvPr>
        </p:nvSpPr>
        <p:spPr>
          <a:xfrm>
            <a:off x="1187133" y="1916748"/>
            <a:ext cx="7772400" cy="4114800"/>
          </a:xfrm>
        </p:spPr>
        <p:txBody>
          <a:bodyPr/>
          <a:lstStyle/>
          <a:p>
            <a:pPr marL="0" indent="0">
              <a:buNone/>
            </a:pPr>
            <a:r>
              <a:rPr lang="zh-CN" altLang="en-US" sz="2000"/>
              <a:t>神经网络模型是许多逻辑单元按照不同层级组织起来的网络，每一层的输出变量都是下一层的输入变量。下图为一个3 层的神经网络，第一层成为输入层（Input Layer），最后一层称为输出层（Output Layer），中间一层成为隐藏层（Hidden Layers）。我们为每一层都增加一个偏倚单位（bias unit）：</a:t>
            </a:r>
          </a:p>
        </p:txBody>
      </p:sp>
      <p:pic>
        <p:nvPicPr>
          <p:cNvPr id="6" name="图片 5"/>
          <p:cNvPicPr>
            <a:picLocks noChangeAspect="1"/>
          </p:cNvPicPr>
          <p:nvPr/>
        </p:nvPicPr>
        <p:blipFill>
          <a:blip r:embed="rId2"/>
          <a:srcRect/>
          <a:stretch>
            <a:fillRect/>
          </a:stretch>
        </p:blipFill>
        <p:spPr>
          <a:xfrm>
            <a:off x="1979712" y="3498512"/>
            <a:ext cx="5704205" cy="3319780"/>
          </a:xfrm>
          <a:prstGeom prst="rect">
            <a:avLst/>
          </a:prstGeom>
        </p:spPr>
      </p:pic>
    </p:spTree>
    <p:extLst>
      <p:ext uri="{BB962C8B-B14F-4D97-AF65-F5344CB8AC3E}">
        <p14:creationId xmlns:p14="http://schemas.microsoft.com/office/powerpoint/2010/main" val="1642371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 </a:t>
            </a:r>
            <a:r>
              <a:rPr lang="zh-CN" altLang="en-US" dirty="0" smtClean="0"/>
              <a:t>感知机</a:t>
            </a:r>
            <a:endParaRPr lang="zh-CN" altLang="en-US" dirty="0"/>
          </a:p>
        </p:txBody>
      </p:sp>
      <p:sp>
        <p:nvSpPr>
          <p:cNvPr id="3" name="内容占位符 2"/>
          <p:cNvSpPr>
            <a:spLocks noGrp="1"/>
          </p:cNvSpPr>
          <p:nvPr>
            <p:ph idx="1"/>
          </p:nvPr>
        </p:nvSpPr>
        <p:spPr/>
        <p:txBody>
          <a:bodyPr/>
          <a:lstStyle/>
          <a:p>
            <a:r>
              <a:rPr lang="zh-CN" altLang="en-US" sz="2400" b="1" dirty="0">
                <a:latin typeface="Tahoma" pitchFamily="34" charset="0"/>
                <a:ea typeface="宋体" pitchFamily="2" charset="-122"/>
                <a:sym typeface="+mn-ea"/>
              </a:rPr>
              <a:t>感知机是最早被设计并被实现的人工神网络。</a:t>
            </a:r>
            <a:r>
              <a:rPr lang="zh-CN" altLang="en-US" sz="2400" b="1" dirty="0">
                <a:latin typeface="Arial" pitchFamily="34" charset="0"/>
                <a:ea typeface="宋体" pitchFamily="2" charset="-122"/>
                <a:sym typeface="+mn-ea"/>
              </a:rPr>
              <a:t>感知器是一种非常特殊的神经网络，它在人工神经网络的发展历史上有着非常重要的地位，尽管它的能力非常有限，主要用于线性分类。</a:t>
            </a:r>
            <a:endParaRPr lang="zh-CN" altLang="en-US" sz="2400" b="1">
              <a:latin typeface="Arial" pitchFamily="34" charset="0"/>
              <a:ea typeface="宋体" pitchFamily="2" charset="-122"/>
            </a:endParaRPr>
          </a:p>
          <a:p>
            <a:endParaRPr lang="zh-CN" altLang="en-US" sz="2800"/>
          </a:p>
        </p:txBody>
      </p:sp>
      <p:grpSp>
        <p:nvGrpSpPr>
          <p:cNvPr id="45061" name="组合 45060"/>
          <p:cNvGrpSpPr/>
          <p:nvPr/>
        </p:nvGrpSpPr>
        <p:grpSpPr>
          <a:xfrm>
            <a:off x="5509895" y="5655628"/>
            <a:ext cx="1042988" cy="871537"/>
            <a:chOff x="3519" y="3189"/>
            <a:chExt cx="657" cy="549"/>
          </a:xfrm>
        </p:grpSpPr>
        <p:grpSp>
          <p:nvGrpSpPr>
            <p:cNvPr id="45062" name="组合 45061"/>
            <p:cNvGrpSpPr/>
            <p:nvPr/>
          </p:nvGrpSpPr>
          <p:grpSpPr>
            <a:xfrm>
              <a:off x="3600" y="3216"/>
              <a:ext cx="508" cy="453"/>
              <a:chOff x="3192" y="3090"/>
              <a:chExt cx="508" cy="453"/>
            </a:xfrm>
          </p:grpSpPr>
          <p:sp>
            <p:nvSpPr>
              <p:cNvPr id="45063" name="直接连接符 45062"/>
              <p:cNvSpPr/>
              <p:nvPr/>
            </p:nvSpPr>
            <p:spPr>
              <a:xfrm>
                <a:off x="3192" y="3399"/>
                <a:ext cx="508" cy="0"/>
              </a:xfrm>
              <a:prstGeom prst="line">
                <a:avLst/>
              </a:prstGeom>
              <a:ln w="25400" cap="flat" cmpd="sng">
                <a:solidFill>
                  <a:schemeClr val="tx1"/>
                </a:solidFill>
                <a:prstDash val="solid"/>
                <a:miter/>
                <a:headEnd type="none" w="med" len="med"/>
                <a:tailEnd type="triangle" w="med" len="med"/>
              </a:ln>
            </p:spPr>
            <p:txBody>
              <a:bodyPr/>
              <a:lstStyle/>
              <a:p>
                <a:endParaRPr lang="zh-CN" altLang="en-US"/>
              </a:p>
            </p:txBody>
          </p:sp>
          <p:sp>
            <p:nvSpPr>
              <p:cNvPr id="45064" name="直接连接符 45063"/>
              <p:cNvSpPr/>
              <p:nvPr/>
            </p:nvSpPr>
            <p:spPr>
              <a:xfrm>
                <a:off x="3404" y="3090"/>
                <a:ext cx="0" cy="453"/>
              </a:xfrm>
              <a:prstGeom prst="line">
                <a:avLst/>
              </a:prstGeom>
              <a:ln w="25400" cap="flat" cmpd="sng">
                <a:solidFill>
                  <a:schemeClr val="tx1"/>
                </a:solidFill>
                <a:prstDash val="solid"/>
                <a:miter/>
                <a:headEnd type="triangle" w="med" len="med"/>
                <a:tailEnd type="none" w="med" len="med"/>
              </a:ln>
            </p:spPr>
            <p:txBody>
              <a:bodyPr/>
              <a:lstStyle/>
              <a:p>
                <a:endParaRPr lang="zh-CN" altLang="en-US"/>
              </a:p>
            </p:txBody>
          </p:sp>
          <p:sp>
            <p:nvSpPr>
              <p:cNvPr id="45065" name="直接连接符 45064"/>
              <p:cNvSpPr/>
              <p:nvPr/>
            </p:nvSpPr>
            <p:spPr>
              <a:xfrm>
                <a:off x="3404" y="3254"/>
                <a:ext cx="190" cy="0"/>
              </a:xfrm>
              <a:prstGeom prst="line">
                <a:avLst/>
              </a:prstGeom>
              <a:ln w="25400" cap="flat" cmpd="sng">
                <a:solidFill>
                  <a:schemeClr val="tx1"/>
                </a:solidFill>
                <a:prstDash val="solid"/>
                <a:miter/>
                <a:headEnd type="none" w="med" len="med"/>
                <a:tailEnd type="none" w="med" len="med"/>
              </a:ln>
            </p:spPr>
            <p:txBody>
              <a:bodyPr/>
              <a:lstStyle/>
              <a:p>
                <a:endParaRPr lang="zh-CN" altLang="en-US"/>
              </a:p>
            </p:txBody>
          </p:sp>
        </p:grpSp>
        <p:sp>
          <p:nvSpPr>
            <p:cNvPr id="45066" name="矩形 45065"/>
            <p:cNvSpPr/>
            <p:nvPr/>
          </p:nvSpPr>
          <p:spPr>
            <a:xfrm>
              <a:off x="3519" y="3189"/>
              <a:ext cx="657" cy="549"/>
            </a:xfrm>
            <a:prstGeom prst="rect">
              <a:avLst/>
            </a:prstGeom>
            <a:noFill/>
            <a:ln w="25400" cap="flat" cmpd="sng">
              <a:solidFill>
                <a:schemeClr val="tx1"/>
              </a:solidFill>
              <a:prstDash val="solid"/>
              <a:miter/>
              <a:headEnd type="none" w="med" len="med"/>
              <a:tailEnd type="none" w="med" len="med"/>
            </a:ln>
          </p:spPr>
          <p:txBody>
            <a:bodyPr/>
            <a:lstStyle/>
            <a:p>
              <a:endParaRPr lang="zh-CN" altLang="en-US"/>
            </a:p>
          </p:txBody>
        </p:sp>
      </p:grpSp>
      <p:grpSp>
        <p:nvGrpSpPr>
          <p:cNvPr id="45067" name="组合 45066"/>
          <p:cNvGrpSpPr/>
          <p:nvPr/>
        </p:nvGrpSpPr>
        <p:grpSpPr>
          <a:xfrm>
            <a:off x="1547495" y="3717290"/>
            <a:ext cx="6248400" cy="2128838"/>
            <a:chOff x="576" y="1968"/>
            <a:chExt cx="3936" cy="1341"/>
          </a:xfrm>
        </p:grpSpPr>
        <p:sp>
          <p:nvSpPr>
            <p:cNvPr id="45068" name="直接连接符 45067"/>
            <p:cNvSpPr/>
            <p:nvPr/>
          </p:nvSpPr>
          <p:spPr>
            <a:xfrm>
              <a:off x="3792" y="2640"/>
              <a:ext cx="720" cy="0"/>
            </a:xfrm>
            <a:prstGeom prst="line">
              <a:avLst/>
            </a:prstGeom>
            <a:ln w="25400" cap="flat" cmpd="sng">
              <a:solidFill>
                <a:schemeClr val="tx1"/>
              </a:solidFill>
              <a:prstDash val="solid"/>
              <a:headEnd type="none" w="med" len="med"/>
              <a:tailEnd type="triangle" w="med" len="med"/>
            </a:ln>
          </p:spPr>
          <p:txBody>
            <a:bodyPr/>
            <a:lstStyle/>
            <a:p>
              <a:endParaRPr lang="zh-CN" altLang="en-US"/>
            </a:p>
          </p:txBody>
        </p:sp>
        <p:graphicFrame>
          <p:nvGraphicFramePr>
            <p:cNvPr id="45069" name="对象 45068"/>
            <p:cNvGraphicFramePr/>
            <p:nvPr/>
          </p:nvGraphicFramePr>
          <p:xfrm>
            <a:off x="4080" y="2304"/>
            <a:ext cx="222" cy="304"/>
          </p:xfrm>
          <a:graphic>
            <a:graphicData uri="http://schemas.openxmlformats.org/presentationml/2006/ole">
              <mc:AlternateContent xmlns:mc="http://schemas.openxmlformats.org/markup-compatibility/2006">
                <mc:Choice xmlns:v="urn:schemas-microsoft-com:vml" Requires="v">
                  <p:oleObj spid="_x0000_s2146" r:id="rId3" imgW="241300" imgH="330200" progId="Equation.3">
                    <p:embed/>
                  </p:oleObj>
                </mc:Choice>
                <mc:Fallback>
                  <p:oleObj r:id="rId3" imgW="241300" imgH="330200" progId="Equation.3">
                    <p:embed/>
                    <p:pic>
                      <p:nvPicPr>
                        <p:cNvPr id="0" name=""/>
                        <p:cNvPicPr/>
                        <p:nvPr/>
                      </p:nvPicPr>
                      <p:blipFill>
                        <a:blip r:embed="rId4"/>
                        <a:srcRect/>
                        <a:stretch>
                          <a:fillRect/>
                        </a:stretch>
                      </p:blipFill>
                      <p:spPr>
                        <a:xfrm>
                          <a:off x="4080" y="2304"/>
                          <a:ext cx="222" cy="304"/>
                        </a:xfrm>
                        <a:prstGeom prst="rect">
                          <a:avLst/>
                        </a:prstGeom>
                        <a:noFill/>
                        <a:ln w="38100">
                          <a:noFill/>
                          <a:miter/>
                        </a:ln>
                      </p:spPr>
                    </p:pic>
                  </p:oleObj>
                </mc:Fallback>
              </mc:AlternateContent>
            </a:graphicData>
          </a:graphic>
        </p:graphicFrame>
        <p:grpSp>
          <p:nvGrpSpPr>
            <p:cNvPr id="45070" name="组合 45069"/>
            <p:cNvGrpSpPr/>
            <p:nvPr/>
          </p:nvGrpSpPr>
          <p:grpSpPr>
            <a:xfrm>
              <a:off x="2976" y="2304"/>
              <a:ext cx="768" cy="672"/>
              <a:chOff x="2976" y="2304"/>
              <a:chExt cx="768" cy="672"/>
            </a:xfrm>
          </p:grpSpPr>
          <p:sp>
            <p:nvSpPr>
              <p:cNvPr id="45071" name="矩形 45070"/>
              <p:cNvSpPr/>
              <p:nvPr/>
            </p:nvSpPr>
            <p:spPr>
              <a:xfrm>
                <a:off x="2976" y="2304"/>
                <a:ext cx="768" cy="672"/>
              </a:xfrm>
              <a:prstGeom prst="rect">
                <a:avLst/>
              </a:prstGeom>
              <a:noFill/>
              <a:ln w="25400" cap="flat" cmpd="sng">
                <a:solidFill>
                  <a:schemeClr val="tx1"/>
                </a:solidFill>
                <a:prstDash val="solid"/>
                <a:miter/>
                <a:headEnd type="none" w="med" len="med"/>
                <a:tailEnd type="none" w="med" len="med"/>
              </a:ln>
            </p:spPr>
            <p:txBody>
              <a:bodyPr/>
              <a:lstStyle/>
              <a:p>
                <a:endParaRPr lang="zh-CN" altLang="en-US"/>
              </a:p>
            </p:txBody>
          </p:sp>
          <p:grpSp>
            <p:nvGrpSpPr>
              <p:cNvPr id="45072" name="组合 45071"/>
              <p:cNvGrpSpPr/>
              <p:nvPr/>
            </p:nvGrpSpPr>
            <p:grpSpPr>
              <a:xfrm>
                <a:off x="3072" y="2352"/>
                <a:ext cx="576" cy="576"/>
                <a:chOff x="3072" y="2304"/>
                <a:chExt cx="725" cy="676"/>
              </a:xfrm>
            </p:grpSpPr>
            <p:sp>
              <p:nvSpPr>
                <p:cNvPr id="45073" name="直接连接符 45072"/>
                <p:cNvSpPr/>
                <p:nvPr/>
              </p:nvSpPr>
              <p:spPr>
                <a:xfrm>
                  <a:off x="3072" y="2688"/>
                  <a:ext cx="725" cy="0"/>
                </a:xfrm>
                <a:prstGeom prst="line">
                  <a:avLst/>
                </a:prstGeom>
                <a:ln w="25400" cap="flat" cmpd="sng">
                  <a:solidFill>
                    <a:schemeClr val="tx1"/>
                  </a:solidFill>
                  <a:prstDash val="solid"/>
                  <a:miter/>
                  <a:headEnd type="none" w="med" len="med"/>
                  <a:tailEnd type="triangle" w="med" len="med"/>
                </a:ln>
              </p:spPr>
              <p:txBody>
                <a:bodyPr/>
                <a:lstStyle/>
                <a:p>
                  <a:endParaRPr lang="zh-CN" altLang="en-US"/>
                </a:p>
              </p:txBody>
            </p:sp>
            <p:sp>
              <p:nvSpPr>
                <p:cNvPr id="45074" name="直接连接符 45073"/>
                <p:cNvSpPr/>
                <p:nvPr/>
              </p:nvSpPr>
              <p:spPr>
                <a:xfrm>
                  <a:off x="3429" y="2304"/>
                  <a:ext cx="0" cy="676"/>
                </a:xfrm>
                <a:prstGeom prst="line">
                  <a:avLst/>
                </a:prstGeom>
                <a:ln w="25400" cap="flat" cmpd="sng">
                  <a:solidFill>
                    <a:schemeClr val="tx1"/>
                  </a:solidFill>
                  <a:prstDash val="solid"/>
                  <a:miter/>
                  <a:headEnd type="triangle" w="med" len="med"/>
                  <a:tailEnd type="none" w="med" len="med"/>
                </a:ln>
              </p:spPr>
              <p:txBody>
                <a:bodyPr/>
                <a:lstStyle/>
                <a:p>
                  <a:endParaRPr lang="zh-CN" altLang="en-US"/>
                </a:p>
              </p:txBody>
            </p:sp>
            <p:sp>
              <p:nvSpPr>
                <p:cNvPr id="45075" name="直接连接符 45074"/>
                <p:cNvSpPr/>
                <p:nvPr/>
              </p:nvSpPr>
              <p:spPr>
                <a:xfrm>
                  <a:off x="3429" y="2496"/>
                  <a:ext cx="240" cy="0"/>
                </a:xfrm>
                <a:prstGeom prst="line">
                  <a:avLst/>
                </a:prstGeom>
                <a:ln w="25400" cap="flat" cmpd="sng">
                  <a:solidFill>
                    <a:schemeClr val="tx1"/>
                  </a:solidFill>
                  <a:prstDash val="solid"/>
                  <a:miter/>
                  <a:headEnd type="none" w="med" len="med"/>
                  <a:tailEnd type="none" w="med" len="med"/>
                </a:ln>
              </p:spPr>
              <p:txBody>
                <a:bodyPr/>
                <a:lstStyle/>
                <a:p>
                  <a:endParaRPr lang="zh-CN" altLang="en-US"/>
                </a:p>
              </p:txBody>
            </p:sp>
            <p:sp>
              <p:nvSpPr>
                <p:cNvPr id="45076" name="直接连接符 45075"/>
                <p:cNvSpPr/>
                <p:nvPr/>
              </p:nvSpPr>
              <p:spPr>
                <a:xfrm>
                  <a:off x="3183" y="2859"/>
                  <a:ext cx="238" cy="0"/>
                </a:xfrm>
                <a:prstGeom prst="line">
                  <a:avLst/>
                </a:prstGeom>
                <a:ln w="25400" cap="flat" cmpd="sng">
                  <a:solidFill>
                    <a:schemeClr val="tx1"/>
                  </a:solidFill>
                  <a:prstDash val="solid"/>
                  <a:miter/>
                  <a:headEnd type="none" w="med" len="med"/>
                  <a:tailEnd type="none" w="med" len="med"/>
                </a:ln>
              </p:spPr>
              <p:txBody>
                <a:bodyPr/>
                <a:lstStyle/>
                <a:p>
                  <a:endParaRPr lang="zh-CN" altLang="en-US"/>
                </a:p>
              </p:txBody>
            </p:sp>
          </p:grpSp>
        </p:grpSp>
        <p:grpSp>
          <p:nvGrpSpPr>
            <p:cNvPr id="45077" name="组合 45076"/>
            <p:cNvGrpSpPr/>
            <p:nvPr/>
          </p:nvGrpSpPr>
          <p:grpSpPr>
            <a:xfrm>
              <a:off x="576" y="1968"/>
              <a:ext cx="2368" cy="1341"/>
              <a:chOff x="864" y="1290"/>
              <a:chExt cx="2368" cy="1341"/>
            </a:xfrm>
          </p:grpSpPr>
          <p:graphicFrame>
            <p:nvGraphicFramePr>
              <p:cNvPr id="45078" name="对象 45077"/>
              <p:cNvGraphicFramePr/>
              <p:nvPr/>
            </p:nvGraphicFramePr>
            <p:xfrm>
              <a:off x="1302" y="1290"/>
              <a:ext cx="234" cy="234"/>
            </p:xfrm>
            <a:graphic>
              <a:graphicData uri="http://schemas.openxmlformats.org/presentationml/2006/ole">
                <mc:AlternateContent xmlns:mc="http://schemas.openxmlformats.org/markup-compatibility/2006">
                  <mc:Choice xmlns:v="urn:schemas-microsoft-com:vml" Requires="v">
                    <p:oleObj spid="_x0000_s2147" r:id="rId5" imgW="190500" imgH="190500" progId="Equation.3">
                      <p:embed/>
                    </p:oleObj>
                  </mc:Choice>
                  <mc:Fallback>
                    <p:oleObj r:id="rId5" imgW="190500" imgH="190500" progId="Equation.3">
                      <p:embed/>
                      <p:pic>
                        <p:nvPicPr>
                          <p:cNvPr id="0" name=""/>
                          <p:cNvPicPr/>
                          <p:nvPr/>
                        </p:nvPicPr>
                        <p:blipFill>
                          <a:blip r:embed="rId6"/>
                          <a:srcRect/>
                          <a:stretch>
                            <a:fillRect/>
                          </a:stretch>
                        </p:blipFill>
                        <p:spPr>
                          <a:xfrm>
                            <a:off x="1302" y="1290"/>
                            <a:ext cx="234" cy="234"/>
                          </a:xfrm>
                          <a:prstGeom prst="rect">
                            <a:avLst/>
                          </a:prstGeom>
                          <a:noFill/>
                          <a:ln w="38100">
                            <a:noFill/>
                            <a:miter/>
                          </a:ln>
                        </p:spPr>
                      </p:pic>
                    </p:oleObj>
                  </mc:Fallback>
                </mc:AlternateContent>
              </a:graphicData>
            </a:graphic>
          </p:graphicFrame>
          <p:graphicFrame>
            <p:nvGraphicFramePr>
              <p:cNvPr id="45079" name="对象 45078"/>
              <p:cNvGraphicFramePr/>
              <p:nvPr/>
            </p:nvGraphicFramePr>
            <p:xfrm>
              <a:off x="1285" y="2409"/>
              <a:ext cx="251" cy="222"/>
            </p:xfrm>
            <a:graphic>
              <a:graphicData uri="http://schemas.openxmlformats.org/presentationml/2006/ole">
                <mc:AlternateContent xmlns:mc="http://schemas.openxmlformats.org/markup-compatibility/2006">
                  <mc:Choice xmlns:v="urn:schemas-microsoft-com:vml" Requires="v">
                    <p:oleObj spid="_x0000_s2148" r:id="rId7" imgW="215900" imgH="190500" progId="Equation.3">
                      <p:embed/>
                    </p:oleObj>
                  </mc:Choice>
                  <mc:Fallback>
                    <p:oleObj r:id="rId7" imgW="215900" imgH="190500" progId="Equation.3">
                      <p:embed/>
                      <p:pic>
                        <p:nvPicPr>
                          <p:cNvPr id="0" name=""/>
                          <p:cNvPicPr/>
                          <p:nvPr/>
                        </p:nvPicPr>
                        <p:blipFill>
                          <a:blip r:embed="rId8"/>
                          <a:srcRect/>
                          <a:stretch>
                            <a:fillRect/>
                          </a:stretch>
                        </p:blipFill>
                        <p:spPr>
                          <a:xfrm>
                            <a:off x="1285" y="2409"/>
                            <a:ext cx="251" cy="222"/>
                          </a:xfrm>
                          <a:prstGeom prst="rect">
                            <a:avLst/>
                          </a:prstGeom>
                          <a:noFill/>
                          <a:ln w="38100">
                            <a:noFill/>
                            <a:miter/>
                          </a:ln>
                        </p:spPr>
                      </p:pic>
                    </p:oleObj>
                  </mc:Fallback>
                </mc:AlternateContent>
              </a:graphicData>
            </a:graphic>
          </p:graphicFrame>
          <p:sp>
            <p:nvSpPr>
              <p:cNvPr id="45080" name="直接连接符 45079"/>
              <p:cNvSpPr/>
              <p:nvPr/>
            </p:nvSpPr>
            <p:spPr>
              <a:xfrm>
                <a:off x="1728" y="1344"/>
                <a:ext cx="96" cy="192"/>
              </a:xfrm>
              <a:prstGeom prst="line">
                <a:avLst/>
              </a:prstGeom>
              <a:ln w="25400" cap="flat" cmpd="sng">
                <a:solidFill>
                  <a:schemeClr val="tx1"/>
                </a:solidFill>
                <a:prstDash val="solid"/>
                <a:headEnd type="none" w="med" len="med"/>
                <a:tailEnd type="triangle" w="med" len="med"/>
              </a:ln>
            </p:spPr>
            <p:txBody>
              <a:bodyPr/>
              <a:lstStyle/>
              <a:p>
                <a:endParaRPr lang="zh-CN" altLang="en-US"/>
              </a:p>
            </p:txBody>
          </p:sp>
          <p:sp>
            <p:nvSpPr>
              <p:cNvPr id="45081" name="直接连接符 45080"/>
              <p:cNvSpPr/>
              <p:nvPr/>
            </p:nvSpPr>
            <p:spPr>
              <a:xfrm flipV="1">
                <a:off x="1056" y="2184"/>
                <a:ext cx="672" cy="288"/>
              </a:xfrm>
              <a:prstGeom prst="line">
                <a:avLst/>
              </a:prstGeom>
              <a:ln w="25400" cap="flat" cmpd="sng">
                <a:solidFill>
                  <a:schemeClr val="tx1"/>
                </a:solidFill>
                <a:prstDash val="solid"/>
                <a:headEnd type="none" w="med" len="med"/>
                <a:tailEnd type="triangle" w="med" len="med"/>
              </a:ln>
            </p:spPr>
            <p:txBody>
              <a:bodyPr/>
              <a:lstStyle/>
              <a:p>
                <a:endParaRPr lang="zh-CN" altLang="en-US"/>
              </a:p>
            </p:txBody>
          </p:sp>
          <p:sp>
            <p:nvSpPr>
              <p:cNvPr id="45082" name="直接连接符 45081"/>
              <p:cNvSpPr/>
              <p:nvPr/>
            </p:nvSpPr>
            <p:spPr>
              <a:xfrm>
                <a:off x="1152" y="1512"/>
                <a:ext cx="528" cy="240"/>
              </a:xfrm>
              <a:prstGeom prst="line">
                <a:avLst/>
              </a:prstGeom>
              <a:ln w="25400" cap="flat" cmpd="sng">
                <a:solidFill>
                  <a:schemeClr val="tx1"/>
                </a:solidFill>
                <a:prstDash val="solid"/>
                <a:headEnd type="none" w="med" len="med"/>
                <a:tailEnd type="triangle" w="med" len="med"/>
              </a:ln>
            </p:spPr>
            <p:txBody>
              <a:bodyPr/>
              <a:lstStyle/>
              <a:p>
                <a:endParaRPr lang="zh-CN" altLang="en-US"/>
              </a:p>
            </p:txBody>
          </p:sp>
          <p:graphicFrame>
            <p:nvGraphicFramePr>
              <p:cNvPr id="45083" name="对象 45082"/>
              <p:cNvGraphicFramePr/>
              <p:nvPr/>
            </p:nvGraphicFramePr>
            <p:xfrm>
              <a:off x="947" y="1352"/>
              <a:ext cx="205" cy="256"/>
            </p:xfrm>
            <a:graphic>
              <a:graphicData uri="http://schemas.openxmlformats.org/presentationml/2006/ole">
                <mc:AlternateContent xmlns:mc="http://schemas.openxmlformats.org/markup-compatibility/2006">
                  <mc:Choice xmlns:v="urn:schemas-microsoft-com:vml" Requires="v">
                    <p:oleObj spid="_x0000_s2149" r:id="rId9" imgW="203200" imgH="254000" progId="Equation.3">
                      <p:embed/>
                    </p:oleObj>
                  </mc:Choice>
                  <mc:Fallback>
                    <p:oleObj r:id="rId9" imgW="203200" imgH="254000" progId="Equation.3">
                      <p:embed/>
                      <p:pic>
                        <p:nvPicPr>
                          <p:cNvPr id="0" name=""/>
                          <p:cNvPicPr/>
                          <p:nvPr/>
                        </p:nvPicPr>
                        <p:blipFill>
                          <a:blip r:embed="rId10"/>
                          <a:srcRect/>
                          <a:stretch>
                            <a:fillRect/>
                          </a:stretch>
                        </p:blipFill>
                        <p:spPr>
                          <a:xfrm>
                            <a:off x="947" y="1352"/>
                            <a:ext cx="205" cy="256"/>
                          </a:xfrm>
                          <a:prstGeom prst="rect">
                            <a:avLst/>
                          </a:prstGeom>
                          <a:noFill/>
                          <a:ln w="38100">
                            <a:noFill/>
                            <a:miter/>
                          </a:ln>
                        </p:spPr>
                      </p:pic>
                    </p:oleObj>
                  </mc:Fallback>
                </mc:AlternateContent>
              </a:graphicData>
            </a:graphic>
          </p:graphicFrame>
          <p:graphicFrame>
            <p:nvGraphicFramePr>
              <p:cNvPr id="45084" name="对象 45083"/>
              <p:cNvGraphicFramePr/>
              <p:nvPr/>
            </p:nvGraphicFramePr>
            <p:xfrm>
              <a:off x="1344" y="1704"/>
              <a:ext cx="133" cy="376"/>
            </p:xfrm>
            <a:graphic>
              <a:graphicData uri="http://schemas.openxmlformats.org/presentationml/2006/ole">
                <mc:AlternateContent xmlns:mc="http://schemas.openxmlformats.org/markup-compatibility/2006">
                  <mc:Choice xmlns:v="urn:schemas-microsoft-com:vml" Requires="v">
                    <p:oleObj spid="_x0000_s2150" r:id="rId11" imgW="76200" imgH="215265" progId="Equation.3">
                      <p:embed/>
                    </p:oleObj>
                  </mc:Choice>
                  <mc:Fallback>
                    <p:oleObj r:id="rId11" imgW="76200" imgH="215265" progId="Equation.3">
                      <p:embed/>
                      <p:pic>
                        <p:nvPicPr>
                          <p:cNvPr id="0" name=""/>
                          <p:cNvPicPr/>
                          <p:nvPr/>
                        </p:nvPicPr>
                        <p:blipFill>
                          <a:blip r:embed="rId12"/>
                          <a:srcRect/>
                          <a:stretch>
                            <a:fillRect/>
                          </a:stretch>
                        </p:blipFill>
                        <p:spPr>
                          <a:xfrm>
                            <a:off x="1344" y="1704"/>
                            <a:ext cx="133" cy="376"/>
                          </a:xfrm>
                          <a:prstGeom prst="rect">
                            <a:avLst/>
                          </a:prstGeom>
                          <a:noFill/>
                          <a:ln w="38100">
                            <a:noFill/>
                            <a:miter/>
                          </a:ln>
                        </p:spPr>
                      </p:pic>
                    </p:oleObj>
                  </mc:Fallback>
                </mc:AlternateContent>
              </a:graphicData>
            </a:graphic>
          </p:graphicFrame>
          <p:graphicFrame>
            <p:nvGraphicFramePr>
              <p:cNvPr id="45085" name="对象 45084"/>
              <p:cNvGraphicFramePr/>
              <p:nvPr/>
            </p:nvGraphicFramePr>
            <p:xfrm>
              <a:off x="864" y="2168"/>
              <a:ext cx="230" cy="256"/>
            </p:xfrm>
            <a:graphic>
              <a:graphicData uri="http://schemas.openxmlformats.org/presentationml/2006/ole">
                <mc:AlternateContent xmlns:mc="http://schemas.openxmlformats.org/markup-compatibility/2006">
                  <mc:Choice xmlns:v="urn:schemas-microsoft-com:vml" Requires="v">
                    <p:oleObj spid="_x0000_s2151" r:id="rId13" imgW="228600" imgH="254000" progId="Equation.3">
                      <p:embed/>
                    </p:oleObj>
                  </mc:Choice>
                  <mc:Fallback>
                    <p:oleObj r:id="rId13" imgW="228600" imgH="254000" progId="Equation.3">
                      <p:embed/>
                      <p:pic>
                        <p:nvPicPr>
                          <p:cNvPr id="0" name=""/>
                          <p:cNvPicPr/>
                          <p:nvPr/>
                        </p:nvPicPr>
                        <p:blipFill>
                          <a:blip r:embed="rId14"/>
                          <a:srcRect/>
                          <a:stretch>
                            <a:fillRect/>
                          </a:stretch>
                        </p:blipFill>
                        <p:spPr>
                          <a:xfrm>
                            <a:off x="864" y="2168"/>
                            <a:ext cx="230" cy="256"/>
                          </a:xfrm>
                          <a:prstGeom prst="rect">
                            <a:avLst/>
                          </a:prstGeom>
                          <a:noFill/>
                          <a:ln w="38100">
                            <a:noFill/>
                            <a:miter/>
                          </a:ln>
                        </p:spPr>
                      </p:pic>
                    </p:oleObj>
                  </mc:Fallback>
                </mc:AlternateContent>
              </a:graphicData>
            </a:graphic>
          </p:graphicFrame>
          <p:grpSp>
            <p:nvGrpSpPr>
              <p:cNvPr id="45086" name="组合 45085"/>
              <p:cNvGrpSpPr/>
              <p:nvPr/>
            </p:nvGrpSpPr>
            <p:grpSpPr>
              <a:xfrm>
                <a:off x="1776" y="1392"/>
                <a:ext cx="1134" cy="1134"/>
                <a:chOff x="1968" y="1296"/>
                <a:chExt cx="1134" cy="1134"/>
              </a:xfrm>
            </p:grpSpPr>
            <p:sp>
              <p:nvSpPr>
                <p:cNvPr id="45087" name="直接连接符 45086"/>
                <p:cNvSpPr/>
                <p:nvPr/>
              </p:nvSpPr>
              <p:spPr>
                <a:xfrm>
                  <a:off x="2672" y="1296"/>
                  <a:ext cx="0" cy="1134"/>
                </a:xfrm>
                <a:prstGeom prst="line">
                  <a:avLst/>
                </a:prstGeom>
                <a:ln w="25400" cap="flat" cmpd="sng">
                  <a:solidFill>
                    <a:schemeClr val="tx1"/>
                  </a:solidFill>
                  <a:prstDash val="solid"/>
                  <a:headEnd type="none" w="med" len="med"/>
                  <a:tailEnd type="none" w="med" len="med"/>
                </a:ln>
              </p:spPr>
              <p:txBody>
                <a:bodyPr/>
                <a:lstStyle/>
                <a:p>
                  <a:endParaRPr lang="zh-CN" altLang="en-US"/>
                </a:p>
              </p:txBody>
            </p:sp>
            <p:graphicFrame>
              <p:nvGraphicFramePr>
                <p:cNvPr id="45088" name="对象 45087"/>
                <p:cNvGraphicFramePr/>
                <p:nvPr/>
              </p:nvGraphicFramePr>
              <p:xfrm>
                <a:off x="2160" y="1680"/>
                <a:ext cx="336" cy="374"/>
              </p:xfrm>
              <a:graphic>
                <a:graphicData uri="http://schemas.openxmlformats.org/presentationml/2006/ole">
                  <mc:AlternateContent xmlns:mc="http://schemas.openxmlformats.org/markup-compatibility/2006">
                    <mc:Choice xmlns:v="urn:schemas-microsoft-com:vml" Requires="v">
                      <p:oleObj spid="_x0000_s2152" r:id="rId15" imgW="317500" imgH="254000" progId="Equation.3">
                        <p:embed/>
                      </p:oleObj>
                    </mc:Choice>
                    <mc:Fallback>
                      <p:oleObj r:id="rId15" imgW="317500" imgH="254000" progId="Equation.3">
                        <p:embed/>
                        <p:pic>
                          <p:nvPicPr>
                            <p:cNvPr id="0" name=""/>
                            <p:cNvPicPr/>
                            <p:nvPr/>
                          </p:nvPicPr>
                          <p:blipFill>
                            <a:blip r:embed="rId16"/>
                            <a:srcRect/>
                            <a:stretch>
                              <a:fillRect/>
                            </a:stretch>
                          </p:blipFill>
                          <p:spPr>
                            <a:xfrm>
                              <a:off x="2160" y="1680"/>
                              <a:ext cx="336" cy="374"/>
                            </a:xfrm>
                            <a:prstGeom prst="rect">
                              <a:avLst/>
                            </a:prstGeom>
                            <a:noFill/>
                            <a:ln w="38100">
                              <a:noFill/>
                              <a:miter/>
                            </a:ln>
                          </p:spPr>
                        </p:pic>
                      </p:oleObj>
                    </mc:Fallback>
                  </mc:AlternateContent>
                </a:graphicData>
              </a:graphic>
            </p:graphicFrame>
            <p:sp>
              <p:nvSpPr>
                <p:cNvPr id="45089" name="椭圆 45088"/>
                <p:cNvSpPr/>
                <p:nvPr/>
              </p:nvSpPr>
              <p:spPr>
                <a:xfrm>
                  <a:off x="1968" y="1296"/>
                  <a:ext cx="1134" cy="1134"/>
                </a:xfrm>
                <a:prstGeom prst="ellipse">
                  <a:avLst/>
                </a:prstGeom>
                <a:noFill/>
                <a:ln w="25400" cap="flat" cmpd="sng">
                  <a:solidFill>
                    <a:schemeClr val="tx1"/>
                  </a:solidFill>
                  <a:prstDash val="solid"/>
                  <a:miter/>
                  <a:headEnd type="none" w="med" len="med"/>
                  <a:tailEnd type="none" w="med" len="med"/>
                </a:ln>
              </p:spPr>
              <p:txBody>
                <a:bodyPr/>
                <a:lstStyle/>
                <a:p>
                  <a:endParaRPr lang="zh-CN" altLang="en-US"/>
                </a:p>
              </p:txBody>
            </p:sp>
            <p:sp>
              <p:nvSpPr>
                <p:cNvPr id="45090" name="文本框 45089"/>
                <p:cNvSpPr txBox="1"/>
                <p:nvPr/>
              </p:nvSpPr>
              <p:spPr>
                <a:xfrm>
                  <a:off x="2736" y="1728"/>
                  <a:ext cx="288" cy="307"/>
                </a:xfrm>
                <a:prstGeom prst="rect">
                  <a:avLst/>
                </a:prstGeom>
                <a:noFill/>
                <a:ln w="9525">
                  <a:noFill/>
                  <a:miter/>
                </a:ln>
              </p:spPr>
              <p:txBody>
                <a:bodyPr lIns="0" tIns="0" rIns="0" bIns="0">
                  <a:spAutoFit/>
                </a:bodyPr>
                <a:lstStyle/>
                <a:p>
                  <a:pPr lvl="0">
                    <a:spcBef>
                      <a:spcPct val="50000"/>
                    </a:spcBef>
                  </a:pPr>
                  <a:r>
                    <a:rPr lang="en-US" altLang="zh-CN" sz="3200" b="1">
                      <a:latin typeface="Times New Roman" pitchFamily="18" charset="0"/>
                      <a:ea typeface="宋体" pitchFamily="2" charset="-122"/>
                    </a:rPr>
                    <a:t>θ</a:t>
                  </a:r>
                  <a:r>
                    <a:rPr lang="en-US" altLang="zh-CN" sz="2400">
                      <a:latin typeface="Times New Roman" pitchFamily="18" charset="0"/>
                      <a:ea typeface="宋体" pitchFamily="2" charset="-122"/>
                    </a:rPr>
                    <a:t> </a:t>
                  </a:r>
                </a:p>
              </p:txBody>
            </p:sp>
          </p:grpSp>
          <p:sp>
            <p:nvSpPr>
              <p:cNvPr id="45091" name="直接连接符 45090"/>
              <p:cNvSpPr/>
              <p:nvPr/>
            </p:nvSpPr>
            <p:spPr>
              <a:xfrm>
                <a:off x="2944" y="1968"/>
                <a:ext cx="288" cy="0"/>
              </a:xfrm>
              <a:prstGeom prst="line">
                <a:avLst/>
              </a:prstGeom>
              <a:ln w="25400" cap="flat" cmpd="sng">
                <a:solidFill>
                  <a:schemeClr val="tx1"/>
                </a:solidFill>
                <a:prstDash val="solid"/>
                <a:miter/>
                <a:headEnd type="none" w="med" len="med"/>
                <a:tailEnd type="triangle" w="med" len="med"/>
              </a:ln>
            </p:spPr>
            <p:txBody>
              <a:bodyPr/>
              <a:lstStyle/>
              <a:p>
                <a:endParaRPr lang="zh-CN" altLang="en-US"/>
              </a:p>
            </p:txBody>
          </p:sp>
        </p:grpSp>
      </p:grpSp>
      <p:sp>
        <p:nvSpPr>
          <p:cNvPr id="45092" name="文本框 45091"/>
          <p:cNvSpPr txBox="1"/>
          <p:nvPr/>
        </p:nvSpPr>
        <p:spPr>
          <a:xfrm>
            <a:off x="4595495" y="5850890"/>
            <a:ext cx="609600" cy="457200"/>
          </a:xfrm>
          <a:prstGeom prst="rect">
            <a:avLst/>
          </a:prstGeom>
          <a:noFill/>
          <a:ln w="9525">
            <a:noFill/>
            <a:miter/>
          </a:ln>
        </p:spPr>
        <p:txBody>
          <a:bodyPr>
            <a:spAutoFit/>
          </a:bodyPr>
          <a:lstStyle/>
          <a:p>
            <a:pPr lvl="0">
              <a:spcBef>
                <a:spcPct val="50000"/>
              </a:spcBef>
            </a:pPr>
            <a:r>
              <a:rPr lang="zh-CN" altLang="en-US" sz="2400" b="1">
                <a:latin typeface="Times New Roman" pitchFamily="18" charset="0"/>
                <a:ea typeface="宋体" pitchFamily="2" charset="-122"/>
              </a:rPr>
              <a:t>或</a:t>
            </a:r>
          </a:p>
        </p:txBody>
      </p:sp>
      <p:sp>
        <p:nvSpPr>
          <p:cNvPr id="45093" name="直接连接符 45092"/>
          <p:cNvSpPr/>
          <p:nvPr/>
        </p:nvSpPr>
        <p:spPr>
          <a:xfrm>
            <a:off x="6652895" y="6155690"/>
            <a:ext cx="1143000" cy="0"/>
          </a:xfrm>
          <a:prstGeom prst="line">
            <a:avLst/>
          </a:prstGeom>
          <a:ln w="25400" cap="flat" cmpd="sng">
            <a:solidFill>
              <a:schemeClr val="tx1"/>
            </a:solidFill>
            <a:prstDash val="solid"/>
            <a:headEnd type="none" w="med" len="med"/>
            <a:tailEnd type="triangle" w="med" len="med"/>
          </a:ln>
        </p:spPr>
        <p:txBody>
          <a:bodyPr/>
          <a:lstStyle/>
          <a:p>
            <a:endParaRPr lang="zh-CN" altLang="en-US"/>
          </a:p>
        </p:txBody>
      </p:sp>
      <p:graphicFrame>
        <p:nvGraphicFramePr>
          <p:cNvPr id="45094" name="对象 45093"/>
          <p:cNvGraphicFramePr/>
          <p:nvPr/>
        </p:nvGraphicFramePr>
        <p:xfrm>
          <a:off x="7110095" y="5622290"/>
          <a:ext cx="352425" cy="482600"/>
        </p:xfrm>
        <a:graphic>
          <a:graphicData uri="http://schemas.openxmlformats.org/presentationml/2006/ole">
            <mc:AlternateContent xmlns:mc="http://schemas.openxmlformats.org/markup-compatibility/2006">
              <mc:Choice xmlns:v="urn:schemas-microsoft-com:vml" Requires="v">
                <p:oleObj spid="_x0000_s2153" r:id="rId17" imgW="241300" imgH="330200" progId="Equation.3">
                  <p:embed/>
                </p:oleObj>
              </mc:Choice>
              <mc:Fallback>
                <p:oleObj r:id="rId17" imgW="241300" imgH="330200" progId="Equation.3">
                  <p:embed/>
                  <p:pic>
                    <p:nvPicPr>
                      <p:cNvPr id="0" name=""/>
                      <p:cNvPicPr/>
                      <p:nvPr/>
                    </p:nvPicPr>
                    <p:blipFill>
                      <a:blip r:embed="rId4"/>
                      <a:srcRect/>
                      <a:stretch>
                        <a:fillRect/>
                      </a:stretch>
                    </p:blipFill>
                    <p:spPr>
                      <a:xfrm>
                        <a:off x="7110095" y="5622290"/>
                        <a:ext cx="352425" cy="48260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951102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 </a:t>
            </a:r>
            <a:r>
              <a:rPr lang="zh-CN" altLang="en-US" dirty="0" smtClean="0"/>
              <a:t>感知机</a:t>
            </a:r>
            <a:endParaRPr lang="zh-CN" altLang="en-US" dirty="0"/>
          </a:p>
        </p:txBody>
      </p:sp>
      <p:sp>
        <p:nvSpPr>
          <p:cNvPr id="3" name="内容占位符 2"/>
          <p:cNvSpPr>
            <a:spLocks noGrp="1"/>
          </p:cNvSpPr>
          <p:nvPr>
            <p:ph idx="1"/>
          </p:nvPr>
        </p:nvSpPr>
        <p:spPr/>
        <p:txBody>
          <a:bodyPr/>
          <a:lstStyle/>
          <a:p>
            <a:endParaRPr lang="zh-CN" altLang="en-US"/>
          </a:p>
          <a:p>
            <a:endParaRPr lang="zh-CN" altLang="en-US"/>
          </a:p>
          <a:p>
            <a:endParaRPr lang="zh-CN" altLang="en-US"/>
          </a:p>
        </p:txBody>
      </p:sp>
      <p:sp>
        <p:nvSpPr>
          <p:cNvPr id="26627" name="文本占位符 26626"/>
          <p:cNvSpPr>
            <a:spLocks noGrp="1"/>
          </p:cNvSpPr>
          <p:nvPr/>
        </p:nvSpPr>
        <p:spPr>
          <a:xfrm>
            <a:off x="650558" y="1993900"/>
            <a:ext cx="7772400" cy="53340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n"/>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Font typeface="Wingdings"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Font typeface="Wingdings" pitchFamily="2" charset="2"/>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Wingdings" pitchFamily="2" charset="2"/>
              <a:buChar char="»"/>
              <a:defRPr sz="2000" b="0" i="0" u="none" kern="1200" baseline="0">
                <a:solidFill>
                  <a:schemeClr val="tx1"/>
                </a:solidFill>
                <a:latin typeface="+mn-lt"/>
                <a:ea typeface="+mn-ea"/>
                <a:cs typeface="+mn-cs"/>
              </a:defRPr>
            </a:lvl9pPr>
          </a:lstStyle>
          <a:p>
            <a:pPr lvl="1">
              <a:buNone/>
            </a:pPr>
            <a:r>
              <a:rPr lang="zh-CN" altLang="en-US" b="1" dirty="0">
                <a:ea typeface="仿宋_GB2312" pitchFamily="49" charset="-122"/>
              </a:rPr>
              <a:t>某个神经元 </a:t>
            </a:r>
            <a:r>
              <a:rPr lang="en-US" altLang="zh-CN" b="1">
                <a:ea typeface="仿宋_GB2312" pitchFamily="49" charset="-122"/>
              </a:rPr>
              <a:t>j </a:t>
            </a:r>
            <a:r>
              <a:rPr lang="zh-CN" altLang="en-US" b="1" dirty="0">
                <a:ea typeface="仿宋_GB2312" pitchFamily="49" charset="-122"/>
              </a:rPr>
              <a:t>的输入—输出关系为</a:t>
            </a:r>
            <a:br>
              <a:rPr lang="zh-CN" altLang="en-US" b="1" dirty="0">
                <a:ea typeface="仿宋_GB2312" pitchFamily="49" charset="-122"/>
              </a:rPr>
            </a:br>
            <a:r>
              <a:rPr lang="zh-CN" altLang="en-US" b="1" dirty="0">
                <a:ea typeface="仿宋_GB2312" pitchFamily="49" charset="-122"/>
              </a:rPr>
              <a:t/>
            </a:r>
            <a:br>
              <a:rPr lang="zh-CN" altLang="en-US" b="1" dirty="0">
                <a:ea typeface="仿宋_GB2312" pitchFamily="49" charset="-122"/>
              </a:rPr>
            </a:br>
            <a:r>
              <a:rPr lang="zh-CN" altLang="en-US" b="1" dirty="0">
                <a:ea typeface="仿宋_GB2312" pitchFamily="49" charset="-122"/>
              </a:rPr>
              <a:t/>
            </a:r>
            <a:br>
              <a:rPr lang="zh-CN" altLang="en-US" b="1" dirty="0">
                <a:ea typeface="仿宋_GB2312" pitchFamily="49" charset="-122"/>
              </a:rPr>
            </a:br>
            <a:r>
              <a:rPr lang="zh-CN" altLang="en-US" b="1" dirty="0">
                <a:ea typeface="仿宋_GB2312" pitchFamily="49" charset="-122"/>
              </a:rPr>
              <a:t/>
            </a:r>
            <a:br>
              <a:rPr lang="zh-CN" altLang="en-US" b="1" dirty="0">
                <a:ea typeface="仿宋_GB2312" pitchFamily="49" charset="-122"/>
              </a:rPr>
            </a:br>
            <a:r>
              <a:rPr lang="zh-CN" altLang="en-US" b="1" dirty="0">
                <a:ea typeface="仿宋_GB2312" pitchFamily="49" charset="-122"/>
              </a:rPr>
              <a:t/>
            </a:r>
            <a:br>
              <a:rPr lang="zh-CN" altLang="en-US" b="1" dirty="0">
                <a:ea typeface="仿宋_GB2312" pitchFamily="49" charset="-122"/>
              </a:rPr>
            </a:br>
            <a:r>
              <a:rPr lang="zh-CN" altLang="en-US" b="1" dirty="0">
                <a:ea typeface="仿宋_GB2312" pitchFamily="49" charset="-122"/>
              </a:rPr>
              <a:t/>
            </a:r>
            <a:br>
              <a:rPr lang="zh-CN" altLang="en-US" b="1" dirty="0">
                <a:ea typeface="仿宋_GB2312" pitchFamily="49" charset="-122"/>
              </a:rPr>
            </a:br>
            <a:r>
              <a:rPr lang="zh-CN" altLang="en-US" b="1" dirty="0">
                <a:ea typeface="仿宋_GB2312" pitchFamily="49" charset="-122"/>
              </a:rPr>
              <a:t/>
            </a:r>
            <a:br>
              <a:rPr lang="zh-CN" altLang="en-US" b="1" dirty="0">
                <a:ea typeface="仿宋_GB2312" pitchFamily="49" charset="-122"/>
              </a:rPr>
            </a:br>
            <a:r>
              <a:rPr lang="zh-CN" altLang="en-US" b="1" dirty="0">
                <a:ea typeface="仿宋_GB2312" pitchFamily="49" charset="-122"/>
              </a:rPr>
              <a:t>其中，    为阀值，      为连接权，</a:t>
            </a:r>
            <a:r>
              <a:rPr lang="en-US" altLang="zh-CN" b="1">
                <a:ea typeface="仿宋_GB2312" pitchFamily="49" charset="-122"/>
              </a:rPr>
              <a:t>f(</a:t>
            </a:r>
            <a:r>
              <a:rPr lang="en-US" altLang="zh-CN" b="1">
                <a:ea typeface="Arial" pitchFamily="34" charset="0"/>
              </a:rPr>
              <a:t>•)</a:t>
            </a:r>
            <a:r>
              <a:rPr lang="zh-CN" altLang="en-US" b="1" dirty="0">
                <a:ea typeface="仿宋_GB2312" pitchFamily="49" charset="-122"/>
              </a:rPr>
              <a:t>为变换函数，也称活化函数</a:t>
            </a:r>
            <a:r>
              <a:rPr lang="en-US" altLang="zh-CN" b="1">
                <a:ea typeface="仿宋_GB2312" pitchFamily="49" charset="-122"/>
              </a:rPr>
              <a:t>(activation function)</a:t>
            </a:r>
            <a:r>
              <a:rPr lang="zh-CN" altLang="en-US" b="1" dirty="0">
                <a:ea typeface="仿宋_GB2312" pitchFamily="49" charset="-122"/>
              </a:rPr>
              <a:t>。</a:t>
            </a:r>
            <a:br>
              <a:rPr lang="zh-CN" altLang="en-US" b="1" dirty="0">
                <a:ea typeface="仿宋_GB2312" pitchFamily="49" charset="-122"/>
              </a:rPr>
            </a:br>
            <a:endParaRPr lang="en-US" altLang="zh-CN" b="1">
              <a:ea typeface="仿宋_GB2312" pitchFamily="49" charset="-122"/>
            </a:endParaRPr>
          </a:p>
        </p:txBody>
      </p:sp>
      <p:graphicFrame>
        <p:nvGraphicFramePr>
          <p:cNvPr id="26628" name="对象 26627"/>
          <p:cNvGraphicFramePr/>
          <p:nvPr/>
        </p:nvGraphicFramePr>
        <p:xfrm>
          <a:off x="1601470" y="4229100"/>
          <a:ext cx="2016125" cy="647700"/>
        </p:xfrm>
        <a:graphic>
          <a:graphicData uri="http://schemas.openxmlformats.org/presentationml/2006/ole">
            <mc:AlternateContent xmlns:mc="http://schemas.openxmlformats.org/markup-compatibility/2006">
              <mc:Choice xmlns:v="urn:schemas-microsoft-com:vml" Requires="v">
                <p:oleObj spid="_x0000_s3110" r:id="rId3" imgW="735965" imgH="304800" progId="Equation.3">
                  <p:embed/>
                </p:oleObj>
              </mc:Choice>
              <mc:Fallback>
                <p:oleObj r:id="rId3" imgW="735965" imgH="304800" progId="Equation.3">
                  <p:embed/>
                  <p:pic>
                    <p:nvPicPr>
                      <p:cNvPr id="0" name=""/>
                      <p:cNvPicPr/>
                      <p:nvPr/>
                    </p:nvPicPr>
                    <p:blipFill>
                      <a:blip r:embed="rId4"/>
                      <a:srcRect/>
                      <a:stretch>
                        <a:fillRect/>
                      </a:stretch>
                    </p:blipFill>
                    <p:spPr>
                      <a:xfrm>
                        <a:off x="1601470" y="4229100"/>
                        <a:ext cx="2016125" cy="647700"/>
                      </a:xfrm>
                      <a:prstGeom prst="rect">
                        <a:avLst/>
                      </a:prstGeom>
                      <a:noFill/>
                      <a:ln w="38100">
                        <a:noFill/>
                        <a:miter/>
                      </a:ln>
                    </p:spPr>
                  </p:pic>
                </p:oleObj>
              </mc:Fallback>
            </mc:AlternateContent>
          </a:graphicData>
        </a:graphic>
      </p:graphicFrame>
      <p:graphicFrame>
        <p:nvGraphicFramePr>
          <p:cNvPr id="26629" name="对象 26628"/>
          <p:cNvGraphicFramePr/>
          <p:nvPr/>
        </p:nvGraphicFramePr>
        <p:xfrm>
          <a:off x="1763395" y="3213100"/>
          <a:ext cx="4733925" cy="920750"/>
        </p:xfrm>
        <a:graphic>
          <a:graphicData uri="http://schemas.openxmlformats.org/presentationml/2006/ole">
            <mc:AlternateContent xmlns:mc="http://schemas.openxmlformats.org/markup-compatibility/2006">
              <mc:Choice xmlns:v="urn:schemas-microsoft-com:vml" Requires="v">
                <p:oleObj spid="_x0000_s3111" r:id="rId5" imgW="2616200" imgH="508000" progId="Equation.3">
                  <p:embed/>
                </p:oleObj>
              </mc:Choice>
              <mc:Fallback>
                <p:oleObj r:id="rId5" imgW="2616200" imgH="508000" progId="Equation.3">
                  <p:embed/>
                  <p:pic>
                    <p:nvPicPr>
                      <p:cNvPr id="0" name=""/>
                      <p:cNvPicPr/>
                      <p:nvPr/>
                    </p:nvPicPr>
                    <p:blipFill>
                      <a:blip r:embed="rId6"/>
                      <a:srcRect/>
                      <a:stretch>
                        <a:fillRect/>
                      </a:stretch>
                    </p:blipFill>
                    <p:spPr>
                      <a:xfrm>
                        <a:off x="1763395" y="3213100"/>
                        <a:ext cx="4733925" cy="920750"/>
                      </a:xfrm>
                      <a:prstGeom prst="rect">
                        <a:avLst/>
                      </a:prstGeom>
                      <a:noFill/>
                      <a:ln w="38100">
                        <a:noFill/>
                        <a:miter/>
                      </a:ln>
                    </p:spPr>
                  </p:pic>
                </p:oleObj>
              </mc:Fallback>
            </mc:AlternateContent>
          </a:graphicData>
        </a:graphic>
      </p:graphicFrame>
      <p:graphicFrame>
        <p:nvGraphicFramePr>
          <p:cNvPr id="26630" name="对象 26629"/>
          <p:cNvGraphicFramePr/>
          <p:nvPr/>
        </p:nvGraphicFramePr>
        <p:xfrm>
          <a:off x="1458595" y="2284413"/>
          <a:ext cx="2806700" cy="1019175"/>
        </p:xfrm>
        <a:graphic>
          <a:graphicData uri="http://schemas.openxmlformats.org/presentationml/2006/ole">
            <mc:AlternateContent xmlns:mc="http://schemas.openxmlformats.org/markup-compatibility/2006">
              <mc:Choice xmlns:v="urn:schemas-microsoft-com:vml" Requires="v">
                <p:oleObj spid="_x0000_s3112" r:id="rId7" imgW="1397000" imgH="508000" progId="Equation.3">
                  <p:embed/>
                </p:oleObj>
              </mc:Choice>
              <mc:Fallback>
                <p:oleObj r:id="rId7" imgW="1397000" imgH="508000" progId="Equation.3">
                  <p:embed/>
                  <p:pic>
                    <p:nvPicPr>
                      <p:cNvPr id="0" name=""/>
                      <p:cNvPicPr/>
                      <p:nvPr/>
                    </p:nvPicPr>
                    <p:blipFill>
                      <a:blip r:embed="rId8"/>
                      <a:srcRect/>
                      <a:stretch>
                        <a:fillRect/>
                      </a:stretch>
                    </p:blipFill>
                    <p:spPr>
                      <a:xfrm>
                        <a:off x="1458595" y="2284413"/>
                        <a:ext cx="2806700" cy="101917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816122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 </a:t>
            </a:r>
            <a:r>
              <a:rPr lang="zh-CN" altLang="en-US" dirty="0" smtClean="0"/>
              <a:t>激活函数</a:t>
            </a:r>
            <a:r>
              <a:rPr lang="zh-CN" altLang="en-US" dirty="0"/>
              <a:t>的主要形式</a:t>
            </a:r>
          </a:p>
        </p:txBody>
      </p:sp>
      <p:sp>
        <p:nvSpPr>
          <p:cNvPr id="3" name="内容占位符 2"/>
          <p:cNvSpPr>
            <a:spLocks noGrp="1"/>
          </p:cNvSpPr>
          <p:nvPr>
            <p:ph idx="1"/>
          </p:nvPr>
        </p:nvSpPr>
        <p:spPr>
          <a:xfrm>
            <a:off x="1182688" y="2017713"/>
            <a:ext cx="7772400" cy="4114800"/>
          </a:xfrm>
        </p:spPr>
        <p:txBody>
          <a:bodyPr/>
          <a:lstStyle/>
          <a:p>
            <a:pPr marL="0" indent="0">
              <a:buNone/>
            </a:pPr>
            <a:r>
              <a:rPr lang="zh-CN" altLang="en-US"/>
              <a:t>一些典型的特性函数</a:t>
            </a:r>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sz="2400"/>
              <a:t>     阈值型                  线性                      </a:t>
            </a:r>
            <a:r>
              <a:rPr lang="en-US" altLang="zh-CN" sz="2400"/>
              <a:t>S</a:t>
            </a:r>
            <a:r>
              <a:rPr lang="zh-CN" altLang="en-US" sz="2400">
                <a:ea typeface="宋体" charset="0"/>
              </a:rPr>
              <a:t>型</a:t>
            </a:r>
          </a:p>
          <a:p>
            <a:endParaRPr lang="zh-CN" altLang="en-US"/>
          </a:p>
        </p:txBody>
      </p:sp>
      <p:pic>
        <p:nvPicPr>
          <p:cNvPr id="4" name="图片 3"/>
          <p:cNvPicPr>
            <a:picLocks noChangeAspect="1"/>
          </p:cNvPicPr>
          <p:nvPr/>
        </p:nvPicPr>
        <p:blipFill>
          <a:blip r:embed="rId2"/>
          <a:srcRect/>
          <a:stretch>
            <a:fillRect/>
          </a:stretch>
        </p:blipFill>
        <p:spPr>
          <a:xfrm>
            <a:off x="1043305" y="2637155"/>
            <a:ext cx="7441565" cy="2901950"/>
          </a:xfrm>
          <a:prstGeom prst="rect">
            <a:avLst/>
          </a:prstGeom>
        </p:spPr>
      </p:pic>
    </p:spTree>
    <p:extLst>
      <p:ext uri="{BB962C8B-B14F-4D97-AF65-F5344CB8AC3E}">
        <p14:creationId xmlns:p14="http://schemas.microsoft.com/office/powerpoint/2010/main" val="3324654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7624" y="1340768"/>
            <a:ext cx="7772400" cy="1462088"/>
          </a:xfrm>
        </p:spPr>
        <p:txBody>
          <a:bodyPr/>
          <a:lstStyle/>
          <a:p>
            <a:r>
              <a:rPr lang="zh-CN" altLang="en-US" sz="5400" dirty="0" smtClean="0"/>
              <a:t>朴素</a:t>
            </a:r>
            <a:r>
              <a:rPr lang="zh-CN" altLang="en-US" sz="5400" dirty="0"/>
              <a:t>贝叶斯</a:t>
            </a:r>
          </a:p>
        </p:txBody>
      </p:sp>
      <p:sp>
        <p:nvSpPr>
          <p:cNvPr id="3" name="副标题 2"/>
          <p:cNvSpPr>
            <a:spLocks noGrp="1"/>
          </p:cNvSpPr>
          <p:nvPr>
            <p:ph type="subTitle" idx="1"/>
          </p:nvPr>
        </p:nvSpPr>
        <p:spPr>
          <a:xfrm>
            <a:off x="1187624" y="3284984"/>
            <a:ext cx="6400800" cy="1752600"/>
          </a:xfrm>
        </p:spPr>
        <p:txBody>
          <a:bodyPr/>
          <a:lstStyle/>
          <a:p>
            <a:pPr algn="l"/>
            <a:r>
              <a:rPr lang="en-US" altLang="zh-CN" dirty="0"/>
              <a:t>1</a:t>
            </a:r>
            <a:r>
              <a:rPr lang="zh-CN" altLang="en-US" dirty="0">
                <a:ea typeface="宋体" charset="0"/>
              </a:rPr>
              <a:t>、算法简介</a:t>
            </a:r>
          </a:p>
          <a:p>
            <a:pPr algn="l"/>
            <a:r>
              <a:rPr lang="en-US" altLang="zh-CN" dirty="0">
                <a:ea typeface="宋体" charset="0"/>
              </a:rPr>
              <a:t>2</a:t>
            </a:r>
            <a:r>
              <a:rPr lang="zh-CN" altLang="en-US" dirty="0">
                <a:ea typeface="宋体" charset="0"/>
              </a:rPr>
              <a:t>、算法基础</a:t>
            </a:r>
            <a:r>
              <a:rPr lang="en-US" altLang="zh-CN" dirty="0">
                <a:ea typeface="宋体" charset="0"/>
              </a:rPr>
              <a:t>—</a:t>
            </a:r>
            <a:r>
              <a:rPr lang="zh-CN" altLang="en-US" dirty="0">
                <a:ea typeface="宋体" charset="0"/>
              </a:rPr>
              <a:t>贝叶斯定理</a:t>
            </a:r>
          </a:p>
          <a:p>
            <a:pPr algn="l"/>
            <a:r>
              <a:rPr lang="en-US" altLang="zh-CN" dirty="0">
                <a:ea typeface="宋体" charset="0"/>
              </a:rPr>
              <a:t>3</a:t>
            </a:r>
            <a:r>
              <a:rPr lang="zh-CN" altLang="en-US" dirty="0">
                <a:ea typeface="宋体" charset="0"/>
              </a:rPr>
              <a:t>、算法原理与流程</a:t>
            </a:r>
          </a:p>
        </p:txBody>
      </p:sp>
    </p:spTree>
    <p:extLst>
      <p:ext uri="{BB962C8B-B14F-4D97-AF65-F5344CB8AC3E}">
        <p14:creationId xmlns:p14="http://schemas.microsoft.com/office/powerpoint/2010/main" val="2897865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836712"/>
            <a:ext cx="7793037" cy="767680"/>
          </a:xfrm>
        </p:spPr>
        <p:txBody>
          <a:bodyPr/>
          <a:lstStyle/>
          <a:p>
            <a:r>
              <a:rPr lang="en-US" altLang="zh-CN" dirty="0" smtClean="0"/>
              <a:t>1.2 </a:t>
            </a:r>
            <a:r>
              <a:rPr lang="zh-CN" altLang="en-US" dirty="0" smtClean="0"/>
              <a:t>机器学习</a:t>
            </a:r>
            <a:r>
              <a:rPr lang="zh-CN" altLang="en-US" dirty="0"/>
              <a:t>的发展</a:t>
            </a:r>
            <a:r>
              <a:rPr lang="zh-CN" altLang="en-US" dirty="0" smtClean="0"/>
              <a:t>历史</a:t>
            </a:r>
            <a:endParaRPr lang="zh-CN" altLang="en-US" dirty="0"/>
          </a:p>
        </p:txBody>
      </p:sp>
      <p:sp>
        <p:nvSpPr>
          <p:cNvPr id="3" name="内容占位符 2"/>
          <p:cNvSpPr>
            <a:spLocks noGrp="1"/>
          </p:cNvSpPr>
          <p:nvPr>
            <p:ph idx="1"/>
          </p:nvPr>
        </p:nvSpPr>
        <p:spPr>
          <a:xfrm>
            <a:off x="899592" y="1932566"/>
            <a:ext cx="7920880" cy="4520770"/>
          </a:xfrm>
        </p:spPr>
        <p:txBody>
          <a:bodyPr/>
          <a:lstStyle/>
          <a:p>
            <a:r>
              <a:rPr lang="zh-CN" altLang="en-US" sz="2400" dirty="0" smtClean="0"/>
              <a:t> </a:t>
            </a:r>
            <a:r>
              <a:rPr lang="en-US" altLang="zh-CN" sz="2400" dirty="0" smtClean="0"/>
              <a:t>	</a:t>
            </a:r>
            <a:r>
              <a:rPr lang="zh-CN" altLang="en-US" sz="2400" dirty="0" smtClean="0"/>
              <a:t>当今</a:t>
            </a:r>
            <a:r>
              <a:rPr lang="zh-CN" altLang="en-US" sz="2400" dirty="0"/>
              <a:t>机器学习世界的很多方法都是从其中延伸出来的。但同时，它也自己独特的一面。机器学习是近</a:t>
            </a:r>
            <a:r>
              <a:rPr lang="en-US" altLang="zh-CN" sz="2400" dirty="0"/>
              <a:t>20</a:t>
            </a:r>
            <a:r>
              <a:rPr lang="zh-CN" altLang="en-US" sz="2400" dirty="0"/>
              <a:t>多年兴起的一门多领域交叉学科，涉及概率论、统计学、逼近论、凸分析、算法复杂度理论等多门学科。机器学习理论主要是设计和分析一些让计算机可以自动“学习”的算法</a:t>
            </a:r>
            <a:r>
              <a:rPr lang="zh-CN" altLang="en-US" sz="2400" dirty="0" smtClean="0"/>
              <a:t>。</a:t>
            </a:r>
            <a:endParaRPr lang="en-US" altLang="zh-CN" sz="2400" dirty="0" smtClean="0"/>
          </a:p>
          <a:p>
            <a:r>
              <a:rPr lang="zh-CN" altLang="en-US" sz="2400" dirty="0" smtClean="0"/>
              <a:t> </a:t>
            </a:r>
            <a:r>
              <a:rPr lang="en-US" altLang="zh-CN" sz="2400" dirty="0" smtClean="0"/>
              <a:t>	</a:t>
            </a:r>
            <a:r>
              <a:rPr lang="zh-CN" altLang="en-US" sz="2400" dirty="0" smtClean="0"/>
              <a:t>机器学习</a:t>
            </a:r>
            <a:r>
              <a:rPr lang="zh-CN" altLang="en-US" sz="2400" b="1" dirty="0"/>
              <a:t>算法</a:t>
            </a:r>
            <a:r>
              <a:rPr lang="zh-CN" altLang="en-US" sz="2400" dirty="0"/>
              <a:t>是一类从数据中</a:t>
            </a:r>
            <a:r>
              <a:rPr lang="zh-CN" altLang="en-US" sz="2400" b="1" dirty="0"/>
              <a:t>自动分析</a:t>
            </a:r>
            <a:r>
              <a:rPr lang="zh-CN" altLang="en-US" sz="2400" dirty="0"/>
              <a:t>获得规律，并利用规律对未知数据进行</a:t>
            </a:r>
            <a:r>
              <a:rPr lang="zh-CN" altLang="en-US" sz="2400" b="1" dirty="0"/>
              <a:t>预测</a:t>
            </a:r>
            <a:r>
              <a:rPr lang="zh-CN" altLang="en-US" sz="2400" dirty="0"/>
              <a:t>的算法。因为学习算法中涉及了大量的统计学理论，机器学习与统计推断学联系尤为密切，也被称为统计学习理论。算法设计方面，机器学习理论关注可以实现的，行之有效的学习算法</a:t>
            </a:r>
            <a:r>
              <a:rPr lang="zh-CN" altLang="en-US" sz="2400" dirty="0" smtClean="0"/>
              <a:t>。</a:t>
            </a:r>
            <a:endParaRPr lang="zh-CN" altLang="en-US" sz="2800" dirty="0"/>
          </a:p>
        </p:txBody>
      </p:sp>
    </p:spTree>
    <p:extLst>
      <p:ext uri="{BB962C8B-B14F-4D97-AF65-F5344CB8AC3E}">
        <p14:creationId xmlns:p14="http://schemas.microsoft.com/office/powerpoint/2010/main" val="3527400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378" y="836613"/>
            <a:ext cx="7793037" cy="1462087"/>
          </a:xfrm>
        </p:spPr>
        <p:txBody>
          <a:bodyPr/>
          <a:lstStyle/>
          <a:p>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zh-CN" altLang="en-US" dirty="0">
                <a:sym typeface="+mn-ea"/>
              </a:rPr>
              <a:t/>
            </a:r>
            <a:br>
              <a:rPr lang="zh-CN" altLang="en-US" dirty="0">
                <a:sym typeface="+mn-ea"/>
              </a:rPr>
            </a:br>
            <a:r>
              <a:rPr lang="en-US" altLang="zh-CN" dirty="0" smtClean="0">
                <a:sym typeface="+mn-ea"/>
              </a:rPr>
              <a:t>7.1 </a:t>
            </a:r>
            <a:r>
              <a:rPr lang="zh-CN" altLang="en-US" dirty="0" smtClean="0">
                <a:sym typeface="+mn-ea"/>
              </a:rPr>
              <a:t>算法</a:t>
            </a:r>
            <a:r>
              <a:rPr lang="zh-CN" altLang="en-US" dirty="0">
                <a:sym typeface="+mn-ea"/>
              </a:rPr>
              <a:t>简介</a:t>
            </a:r>
          </a:p>
          <a:p>
            <a:endParaRPr lang="zh-CN" altLang="en-US" dirty="0"/>
          </a:p>
        </p:txBody>
      </p:sp>
      <p:sp>
        <p:nvSpPr>
          <p:cNvPr id="3" name="内容占位符 2"/>
          <p:cNvSpPr>
            <a:spLocks noGrp="1"/>
          </p:cNvSpPr>
          <p:nvPr>
            <p:ph idx="1"/>
          </p:nvPr>
        </p:nvSpPr>
        <p:spPr>
          <a:xfrm>
            <a:off x="755333" y="1916748"/>
            <a:ext cx="7772400" cy="4114800"/>
          </a:xfrm>
        </p:spPr>
        <p:txBody>
          <a:bodyPr/>
          <a:lstStyle/>
          <a:p>
            <a:r>
              <a:rPr lang="zh-CN" altLang="en-US"/>
              <a:t>朴素贝叶斯是贝叶斯分类算法中最简单并且应用最广泛的一类，其算法基础是贝叶斯定理与特征条件独立假设。</a:t>
            </a:r>
          </a:p>
          <a:p>
            <a:r>
              <a:rPr lang="zh-CN" altLang="en-US"/>
              <a:t>朴素贝叶斯分类算法发源于古典数学理论，有着坚实的数学基础，以及稳定的分类效率，理论上与其他分类方法相比具有最小的误差率。但是实际由于该模型假设属性之间相互独立，这个假设在实际应用中往往不成立。</a:t>
            </a:r>
          </a:p>
        </p:txBody>
      </p:sp>
      <p:graphicFrame>
        <p:nvGraphicFramePr>
          <p:cNvPr id="4" name="对象 3">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110" r:id="rId3" imgW="914400" imgH="215900" progId="Equation.KSEE3">
                  <p:embed/>
                </p:oleObj>
              </mc:Choice>
              <mc:Fallback>
                <p:oleObj r:id="rId3" imgW="914400" imgH="215900" progId="Equation.KSEE3">
                  <p:embed/>
                  <p:pic>
                    <p:nvPicPr>
                      <p:cNvPr id="0" name=""/>
                      <p:cNvPicPr/>
                      <p:nvPr/>
                    </p:nvPicPr>
                    <p:blipFill>
                      <a:blip r:embed="rId4"/>
                      <a:srcRect/>
                      <a:stretch>
                        <a:fillRect/>
                      </a:stretch>
                    </p:blipFill>
                    <p:spPr>
                      <a:xfrm>
                        <a:off x="4114800" y="3321050"/>
                        <a:ext cx="914400" cy="215900"/>
                      </a:xfrm>
                      <a:prstGeom prst="rect">
                        <a:avLst/>
                      </a:prstGeom>
                    </p:spPr>
                  </p:pic>
                </p:oleObj>
              </mc:Fallback>
            </mc:AlternateContent>
          </a:graphicData>
        </a:graphic>
      </p:graphicFrame>
    </p:spTree>
    <p:extLst>
      <p:ext uri="{BB962C8B-B14F-4D97-AF65-F5344CB8AC3E}">
        <p14:creationId xmlns:p14="http://schemas.microsoft.com/office/powerpoint/2010/main" val="2772872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算法</a:t>
            </a:r>
            <a:r>
              <a:rPr lang="zh-CN" altLang="en-US" dirty="0"/>
              <a:t>基础</a:t>
            </a:r>
            <a:r>
              <a:rPr lang="en-US" altLang="zh-CN" dirty="0"/>
              <a:t>—</a:t>
            </a:r>
            <a:r>
              <a:rPr lang="zh-CN" altLang="en-US" dirty="0">
                <a:ea typeface="宋体" charset="0"/>
              </a:rPr>
              <a:t>贝叶斯定理</a:t>
            </a:r>
          </a:p>
        </p:txBody>
      </p:sp>
      <p:sp>
        <p:nvSpPr>
          <p:cNvPr id="3" name="内容占位符 2"/>
          <p:cNvSpPr>
            <a:spLocks noGrp="1"/>
          </p:cNvSpPr>
          <p:nvPr>
            <p:ph idx="1"/>
          </p:nvPr>
        </p:nvSpPr>
        <p:spPr>
          <a:xfrm>
            <a:off x="827584" y="2060848"/>
            <a:ext cx="7772400" cy="4464496"/>
          </a:xfrm>
        </p:spPr>
        <p:txBody>
          <a:bodyPr/>
          <a:lstStyle/>
          <a:p>
            <a:r>
              <a:rPr lang="en-US" altLang="zh-CN" dirty="0"/>
              <a:t>      </a:t>
            </a:r>
            <a:r>
              <a:rPr lang="zh-CN" altLang="en-US" dirty="0"/>
              <a:t>表示事件</a:t>
            </a:r>
            <a:r>
              <a:rPr lang="en-US" altLang="zh-CN" dirty="0"/>
              <a:t>B</a:t>
            </a:r>
            <a:r>
              <a:rPr lang="zh-CN" altLang="en-US" dirty="0"/>
              <a:t>已经发生的前提下，事件A发生的概率，叫做事件B发生下事件A的条件概率。其基本求解公式为：</a:t>
            </a:r>
          </a:p>
          <a:p>
            <a:endParaRPr lang="zh-CN" altLang="en-US" dirty="0"/>
          </a:p>
          <a:p>
            <a:r>
              <a:rPr lang="zh-CN" altLang="en-US" dirty="0"/>
              <a:t>贝叶斯定理就为我们打通从          获得 </a:t>
            </a:r>
          </a:p>
          <a:p>
            <a:pPr marL="0" indent="0">
              <a:buNone/>
            </a:pPr>
            <a:r>
              <a:rPr lang="zh-CN" altLang="en-US" dirty="0"/>
              <a:t>             的道路，定理如下：</a:t>
            </a:r>
          </a:p>
          <a:p>
            <a:pPr marL="0" indent="0">
              <a:buNone/>
            </a:pPr>
            <a:r>
              <a:rPr lang="zh-CN" altLang="en-US" dirty="0"/>
              <a:t>           </a:t>
            </a:r>
          </a:p>
          <a:p>
            <a:pPr marL="0" indent="0">
              <a:buNone/>
            </a:pPr>
            <a:endParaRPr lang="en-US" altLang="zh-CN" dirty="0"/>
          </a:p>
        </p:txBody>
      </p:sp>
      <p:graphicFrame>
        <p:nvGraphicFramePr>
          <p:cNvPr id="4" name="对象 3"/>
          <p:cNvGraphicFramePr/>
          <p:nvPr>
            <p:extLst>
              <p:ext uri="{D42A27DB-BD31-4B8C-83A1-F6EECF244321}">
                <p14:modId xmlns:p14="http://schemas.microsoft.com/office/powerpoint/2010/main" val="2513623266"/>
              </p:ext>
            </p:extLst>
          </p:nvPr>
        </p:nvGraphicFramePr>
        <p:xfrm>
          <a:off x="1115616" y="2132856"/>
          <a:ext cx="930910" cy="530860"/>
        </p:xfrm>
        <a:graphic>
          <a:graphicData uri="http://schemas.openxmlformats.org/presentationml/2006/ole">
            <mc:AlternateContent xmlns:mc="http://schemas.openxmlformats.org/markup-compatibility/2006">
              <mc:Choice xmlns:v="urn:schemas-microsoft-com:vml" Requires="v">
                <p:oleObj spid="_x0000_s5182" r:id="rId3" imgW="839470" imgH="544195" progId="Equation.DSMT4">
                  <p:embed/>
                </p:oleObj>
              </mc:Choice>
              <mc:Fallback>
                <p:oleObj r:id="rId3" imgW="839470" imgH="544195" progId="Equation.DSMT4">
                  <p:embed/>
                  <p:pic>
                    <p:nvPicPr>
                      <p:cNvPr id="0" name=""/>
                      <p:cNvPicPr/>
                      <p:nvPr/>
                    </p:nvPicPr>
                    <p:blipFill>
                      <a:blip r:embed="rId4"/>
                      <a:srcRect/>
                      <a:stretch>
                        <a:fillRect/>
                      </a:stretch>
                    </p:blipFill>
                    <p:spPr>
                      <a:xfrm>
                        <a:off x="1115616" y="2132856"/>
                        <a:ext cx="930910" cy="530860"/>
                      </a:xfrm>
                      <a:prstGeom prst="rect">
                        <a:avLst/>
                      </a:prstGeom>
                    </p:spPr>
                  </p:pic>
                </p:oleObj>
              </mc:Fallback>
            </mc:AlternateContent>
          </a:graphicData>
        </a:graphic>
      </p:graphicFrame>
      <p:graphicFrame>
        <p:nvGraphicFramePr>
          <p:cNvPr id="6" name="对象 5"/>
          <p:cNvGraphicFramePr/>
          <p:nvPr>
            <p:extLst>
              <p:ext uri="{D42A27DB-BD31-4B8C-83A1-F6EECF244321}">
                <p14:modId xmlns:p14="http://schemas.microsoft.com/office/powerpoint/2010/main" val="606778168"/>
              </p:ext>
            </p:extLst>
          </p:nvPr>
        </p:nvGraphicFramePr>
        <p:xfrm>
          <a:off x="6660232" y="2924944"/>
          <a:ext cx="2019300" cy="1036320"/>
        </p:xfrm>
        <a:graphic>
          <a:graphicData uri="http://schemas.openxmlformats.org/presentationml/2006/ole">
            <mc:AlternateContent xmlns:mc="http://schemas.openxmlformats.org/markup-compatibility/2006">
              <mc:Choice xmlns:v="urn:schemas-microsoft-com:vml" Requires="v">
                <p:oleObj spid="_x0000_s5183" r:id="rId5" imgW="1805940" imgH="819150" progId="Equation.DSMT4">
                  <p:embed/>
                </p:oleObj>
              </mc:Choice>
              <mc:Fallback>
                <p:oleObj r:id="rId5" imgW="1805940" imgH="819150" progId="Equation.DSMT4">
                  <p:embed/>
                  <p:pic>
                    <p:nvPicPr>
                      <p:cNvPr id="0" name=""/>
                      <p:cNvPicPr/>
                      <p:nvPr/>
                    </p:nvPicPr>
                    <p:blipFill>
                      <a:blip r:embed="rId6"/>
                      <a:srcRect/>
                      <a:stretch>
                        <a:fillRect/>
                      </a:stretch>
                    </p:blipFill>
                    <p:spPr>
                      <a:xfrm>
                        <a:off x="6660232" y="2924944"/>
                        <a:ext cx="2019300" cy="1036320"/>
                      </a:xfrm>
                      <a:prstGeom prst="rect">
                        <a:avLst/>
                      </a:prstGeom>
                    </p:spPr>
                  </p:pic>
                </p:oleObj>
              </mc:Fallback>
            </mc:AlternateContent>
          </a:graphicData>
        </a:graphic>
      </p:graphicFrame>
      <p:graphicFrame>
        <p:nvGraphicFramePr>
          <p:cNvPr id="8" name="对象 7"/>
          <p:cNvGraphicFramePr/>
          <p:nvPr>
            <p:extLst>
              <p:ext uri="{D42A27DB-BD31-4B8C-83A1-F6EECF244321}">
                <p14:modId xmlns:p14="http://schemas.microsoft.com/office/powerpoint/2010/main" val="1558362018"/>
              </p:ext>
            </p:extLst>
          </p:nvPr>
        </p:nvGraphicFramePr>
        <p:xfrm>
          <a:off x="6156176" y="4149080"/>
          <a:ext cx="1199515" cy="769620"/>
        </p:xfrm>
        <a:graphic>
          <a:graphicData uri="http://schemas.openxmlformats.org/presentationml/2006/ole">
            <mc:AlternateContent xmlns:mc="http://schemas.openxmlformats.org/markup-compatibility/2006">
              <mc:Choice xmlns:v="urn:schemas-microsoft-com:vml" Requires="v">
                <p:oleObj spid="_x0000_s5184" r:id="rId7" imgW="839470" imgH="544195" progId="Equation.DSMT4">
                  <p:embed/>
                </p:oleObj>
              </mc:Choice>
              <mc:Fallback>
                <p:oleObj r:id="rId7" imgW="839470" imgH="544195" progId="Equation.DSMT4">
                  <p:embed/>
                  <p:pic>
                    <p:nvPicPr>
                      <p:cNvPr id="0" name=""/>
                      <p:cNvPicPr/>
                      <p:nvPr/>
                    </p:nvPicPr>
                    <p:blipFill>
                      <a:blip r:embed="rId4"/>
                      <a:srcRect/>
                      <a:stretch>
                        <a:fillRect/>
                      </a:stretch>
                    </p:blipFill>
                    <p:spPr>
                      <a:xfrm>
                        <a:off x="6156176" y="4149080"/>
                        <a:ext cx="1199515" cy="769620"/>
                      </a:xfrm>
                      <a:prstGeom prst="rect">
                        <a:avLst/>
                      </a:prstGeom>
                    </p:spPr>
                  </p:pic>
                </p:oleObj>
              </mc:Fallback>
            </mc:AlternateContent>
          </a:graphicData>
        </a:graphic>
      </p:graphicFrame>
      <p:graphicFrame>
        <p:nvGraphicFramePr>
          <p:cNvPr id="10" name="对象 9"/>
          <p:cNvGraphicFramePr/>
          <p:nvPr/>
        </p:nvGraphicFramePr>
        <p:xfrm>
          <a:off x="1571625" y="4758055"/>
          <a:ext cx="1205865" cy="497205"/>
        </p:xfrm>
        <a:graphic>
          <a:graphicData uri="http://schemas.openxmlformats.org/presentationml/2006/ole">
            <mc:AlternateContent xmlns:mc="http://schemas.openxmlformats.org/markup-compatibility/2006">
              <mc:Choice xmlns:v="urn:schemas-microsoft-com:vml" Requires="v">
                <p:oleObj spid="_x0000_s5185" r:id="rId8" imgW="1379855" imgH="546100" progId="Equation.DSMT4">
                  <p:embed/>
                </p:oleObj>
              </mc:Choice>
              <mc:Fallback>
                <p:oleObj r:id="rId8" imgW="1379855" imgH="546100" progId="Equation.DSMT4">
                  <p:embed/>
                  <p:pic>
                    <p:nvPicPr>
                      <p:cNvPr id="0" name=""/>
                      <p:cNvPicPr/>
                      <p:nvPr/>
                    </p:nvPicPr>
                    <p:blipFill>
                      <a:blip r:embed="rId9"/>
                      <a:srcRect/>
                      <a:stretch>
                        <a:fillRect/>
                      </a:stretch>
                    </p:blipFill>
                    <p:spPr>
                      <a:xfrm>
                        <a:off x="1571625" y="4758055"/>
                        <a:ext cx="1205865" cy="497205"/>
                      </a:xfrm>
                      <a:prstGeom prst="rect">
                        <a:avLst/>
                      </a:prstGeom>
                    </p:spPr>
                  </p:pic>
                </p:oleObj>
              </mc:Fallback>
            </mc:AlternateContent>
          </a:graphicData>
        </a:graphic>
      </p:graphicFrame>
      <p:graphicFrame>
        <p:nvGraphicFramePr>
          <p:cNvPr id="12" name="对象 11"/>
          <p:cNvGraphicFramePr/>
          <p:nvPr/>
        </p:nvGraphicFramePr>
        <p:xfrm>
          <a:off x="2959100" y="5375275"/>
          <a:ext cx="3597910" cy="1049655"/>
        </p:xfrm>
        <a:graphic>
          <a:graphicData uri="http://schemas.openxmlformats.org/presentationml/2006/ole">
            <mc:AlternateContent xmlns:mc="http://schemas.openxmlformats.org/markup-compatibility/2006">
              <mc:Choice xmlns:v="urn:schemas-microsoft-com:vml" Requires="v">
                <p:oleObj spid="_x0000_s5186" r:id="rId10" imgW="3823970" imgH="1210310" progId="Equation.DSMT4">
                  <p:embed/>
                </p:oleObj>
              </mc:Choice>
              <mc:Fallback>
                <p:oleObj r:id="rId10" imgW="3823970" imgH="1210310" progId="Equation.DSMT4">
                  <p:embed/>
                  <p:pic>
                    <p:nvPicPr>
                      <p:cNvPr id="0" name=""/>
                      <p:cNvPicPr/>
                      <p:nvPr/>
                    </p:nvPicPr>
                    <p:blipFill>
                      <a:blip r:embed="rId11"/>
                      <a:srcRect/>
                      <a:stretch>
                        <a:fillRect/>
                      </a:stretch>
                    </p:blipFill>
                    <p:spPr>
                      <a:xfrm>
                        <a:off x="2959100" y="5375275"/>
                        <a:ext cx="3597910" cy="1049655"/>
                      </a:xfrm>
                      <a:prstGeom prst="rect">
                        <a:avLst/>
                      </a:prstGeom>
                    </p:spPr>
                  </p:pic>
                </p:oleObj>
              </mc:Fallback>
            </mc:AlternateContent>
          </a:graphicData>
        </a:graphic>
      </p:graphicFrame>
    </p:spTree>
    <p:extLst>
      <p:ext uri="{BB962C8B-B14F-4D97-AF65-F5344CB8AC3E}">
        <p14:creationId xmlns:p14="http://schemas.microsoft.com/office/powerpoint/2010/main" val="3295105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0"/>
                <a:sym typeface="+mn-ea"/>
              </a:rPr>
              <a:t>7.3 </a:t>
            </a:r>
            <a:r>
              <a:rPr lang="zh-CN" altLang="en-US" dirty="0" smtClean="0">
                <a:ea typeface="宋体" charset="0"/>
                <a:sym typeface="+mn-ea"/>
              </a:rPr>
              <a:t>算法</a:t>
            </a:r>
            <a:r>
              <a:rPr lang="zh-CN" altLang="en-US" dirty="0">
                <a:ea typeface="宋体" charset="0"/>
                <a:sym typeface="+mn-ea"/>
              </a:rPr>
              <a:t>原理与流程</a:t>
            </a:r>
            <a:endParaRPr lang="zh-CN" altLang="en-US" dirty="0"/>
          </a:p>
        </p:txBody>
      </p:sp>
      <p:sp>
        <p:nvSpPr>
          <p:cNvPr id="3" name="内容占位符 2"/>
          <p:cNvSpPr>
            <a:spLocks noGrp="1"/>
          </p:cNvSpPr>
          <p:nvPr>
            <p:ph idx="1"/>
          </p:nvPr>
        </p:nvSpPr>
        <p:spPr/>
        <p:txBody>
          <a:bodyPr/>
          <a:lstStyle/>
          <a:p>
            <a:r>
              <a:rPr lang="zh-CN" altLang="en-US" dirty="0">
                <a:ea typeface="宋体" charset="0"/>
              </a:rPr>
              <a:t>朴素贝叶斯算法分类的正式定义如下：</a:t>
            </a:r>
          </a:p>
          <a:p>
            <a:pPr marL="0" indent="0">
              <a:buNone/>
            </a:pPr>
            <a:r>
              <a:rPr lang="zh-CN" altLang="en-US" dirty="0">
                <a:ea typeface="宋体" charset="0"/>
              </a:rPr>
              <a:t>    </a:t>
            </a:r>
            <a:r>
              <a:rPr lang="en-US" altLang="zh-CN" dirty="0">
                <a:ea typeface="宋体" charset="0"/>
              </a:rPr>
              <a:t>1</a:t>
            </a:r>
            <a:r>
              <a:rPr lang="zh-CN" altLang="en-US" dirty="0">
                <a:ea typeface="宋体" charset="0"/>
              </a:rPr>
              <a:t>、设                            为一个待分类项，而每个</a:t>
            </a:r>
            <a:r>
              <a:rPr lang="en-US" altLang="zh-CN" dirty="0">
                <a:ea typeface="宋体" charset="0"/>
              </a:rPr>
              <a:t>a</a:t>
            </a:r>
            <a:r>
              <a:rPr lang="zh-CN" altLang="en-US" dirty="0">
                <a:ea typeface="宋体" charset="0"/>
              </a:rPr>
              <a:t>为</a:t>
            </a:r>
            <a:r>
              <a:rPr lang="en-US" altLang="zh-CN" dirty="0">
                <a:ea typeface="宋体" charset="0"/>
              </a:rPr>
              <a:t>x</a:t>
            </a:r>
            <a:r>
              <a:rPr lang="zh-CN" altLang="en-US" dirty="0">
                <a:ea typeface="宋体" charset="0"/>
              </a:rPr>
              <a:t>的特征属性。</a:t>
            </a:r>
          </a:p>
          <a:p>
            <a:pPr marL="0" indent="0">
              <a:buNone/>
            </a:pPr>
            <a:r>
              <a:rPr lang="zh-CN" altLang="en-US" dirty="0">
                <a:ea typeface="宋体" charset="0"/>
              </a:rPr>
              <a:t>    </a:t>
            </a:r>
            <a:r>
              <a:rPr lang="en-US" altLang="zh-CN" dirty="0">
                <a:ea typeface="宋体" charset="0"/>
              </a:rPr>
              <a:t>2</a:t>
            </a:r>
            <a:r>
              <a:rPr lang="zh-CN" altLang="en-US" dirty="0">
                <a:ea typeface="宋体" charset="0"/>
              </a:rPr>
              <a:t>、有类别集合</a:t>
            </a:r>
          </a:p>
          <a:p>
            <a:pPr marL="0" indent="0">
              <a:buNone/>
            </a:pPr>
            <a:r>
              <a:rPr lang="zh-CN" altLang="en-US" dirty="0">
                <a:ea typeface="宋体" charset="0"/>
              </a:rPr>
              <a:t>    </a:t>
            </a:r>
            <a:r>
              <a:rPr lang="en-US" altLang="zh-CN" dirty="0">
                <a:ea typeface="宋体" charset="0"/>
              </a:rPr>
              <a:t>3</a:t>
            </a:r>
            <a:r>
              <a:rPr lang="zh-CN" altLang="en-US" dirty="0">
                <a:ea typeface="宋体" charset="0"/>
              </a:rPr>
              <a:t>、计算</a:t>
            </a:r>
          </a:p>
          <a:p>
            <a:pPr marL="0" indent="0">
              <a:buNone/>
            </a:pPr>
            <a:r>
              <a:rPr lang="zh-CN" altLang="en-US" dirty="0">
                <a:ea typeface="宋体" charset="0"/>
              </a:rPr>
              <a:t>    </a:t>
            </a:r>
            <a:r>
              <a:rPr lang="en-US" altLang="zh-CN" dirty="0">
                <a:ea typeface="宋体" charset="0"/>
              </a:rPr>
              <a:t>4</a:t>
            </a:r>
            <a:r>
              <a:rPr lang="zh-CN" altLang="en-US" dirty="0">
                <a:ea typeface="宋体" charset="0"/>
              </a:rPr>
              <a:t>、若</a:t>
            </a:r>
          </a:p>
        </p:txBody>
      </p:sp>
      <p:pic>
        <p:nvPicPr>
          <p:cNvPr id="7" name="图片 1"/>
          <p:cNvPicPr>
            <a:picLocks noChangeAspect="1"/>
          </p:cNvPicPr>
          <p:nvPr/>
        </p:nvPicPr>
        <p:blipFill>
          <a:blip r:embed="rId3"/>
          <a:srcRect/>
          <a:stretch>
            <a:fillRect/>
          </a:stretch>
        </p:blipFill>
        <p:spPr>
          <a:xfrm>
            <a:off x="2915920" y="2564765"/>
            <a:ext cx="3311525" cy="679450"/>
          </a:xfrm>
          <a:prstGeom prst="rect">
            <a:avLst/>
          </a:prstGeom>
          <a:noFill/>
          <a:ln w="9525">
            <a:noFill/>
            <a:miter/>
          </a:ln>
        </p:spPr>
      </p:pic>
      <p:graphicFrame>
        <p:nvGraphicFramePr>
          <p:cNvPr id="8" name="对象 7"/>
          <p:cNvGraphicFramePr/>
          <p:nvPr/>
        </p:nvGraphicFramePr>
        <p:xfrm>
          <a:off x="4643755" y="3716655"/>
          <a:ext cx="3604895" cy="579120"/>
        </p:xfrm>
        <a:graphic>
          <a:graphicData uri="http://schemas.openxmlformats.org/presentationml/2006/ole">
            <mc:AlternateContent xmlns:mc="http://schemas.openxmlformats.org/markup-compatibility/2006">
              <mc:Choice xmlns:v="urn:schemas-microsoft-com:vml" Requires="v">
                <p:oleObj spid="_x0000_s6182" r:id="rId4" imgW="2672715" imgH="675005" progId="Equation.DSMT4">
                  <p:embed/>
                </p:oleObj>
              </mc:Choice>
              <mc:Fallback>
                <p:oleObj r:id="rId4" imgW="2672715" imgH="675005" progId="Equation.DSMT4">
                  <p:embed/>
                  <p:pic>
                    <p:nvPicPr>
                      <p:cNvPr id="0" name=""/>
                      <p:cNvPicPr/>
                      <p:nvPr/>
                    </p:nvPicPr>
                    <p:blipFill>
                      <a:blip r:embed="rId5"/>
                      <a:srcRect/>
                      <a:stretch>
                        <a:fillRect/>
                      </a:stretch>
                    </p:blipFill>
                    <p:spPr>
                      <a:xfrm>
                        <a:off x="4643755" y="3716655"/>
                        <a:ext cx="3604895" cy="579120"/>
                      </a:xfrm>
                      <a:prstGeom prst="rect">
                        <a:avLst/>
                      </a:prstGeom>
                    </p:spPr>
                  </p:pic>
                </p:oleObj>
              </mc:Fallback>
            </mc:AlternateContent>
          </a:graphicData>
        </a:graphic>
      </p:graphicFrame>
      <p:graphicFrame>
        <p:nvGraphicFramePr>
          <p:cNvPr id="10" name="对象 9"/>
          <p:cNvGraphicFramePr/>
          <p:nvPr/>
        </p:nvGraphicFramePr>
        <p:xfrm>
          <a:off x="3491865" y="4220845"/>
          <a:ext cx="4284345" cy="744855"/>
        </p:xfrm>
        <a:graphic>
          <a:graphicData uri="http://schemas.openxmlformats.org/presentationml/2006/ole">
            <mc:AlternateContent xmlns:mc="http://schemas.openxmlformats.org/markup-compatibility/2006">
              <mc:Choice xmlns:v="urn:schemas-microsoft-com:vml" Requires="v">
                <p:oleObj spid="_x0000_s6183" r:id="rId6" imgW="4284345" imgH="744855" progId="Equation.DSMT4">
                  <p:embed/>
                </p:oleObj>
              </mc:Choice>
              <mc:Fallback>
                <p:oleObj r:id="rId6" imgW="4284345" imgH="744855" progId="Equation.DSMT4">
                  <p:embed/>
                  <p:pic>
                    <p:nvPicPr>
                      <p:cNvPr id="0" name=""/>
                      <p:cNvPicPr/>
                      <p:nvPr/>
                    </p:nvPicPr>
                    <p:blipFill>
                      <a:blip r:embed="rId7"/>
                      <a:srcRect/>
                      <a:stretch>
                        <a:fillRect/>
                      </a:stretch>
                    </p:blipFill>
                    <p:spPr>
                      <a:xfrm>
                        <a:off x="3491865" y="4220845"/>
                        <a:ext cx="4284345" cy="744855"/>
                      </a:xfrm>
                      <a:prstGeom prst="rect">
                        <a:avLst/>
                      </a:prstGeom>
                    </p:spPr>
                  </p:pic>
                </p:oleObj>
              </mc:Fallback>
            </mc:AlternateContent>
          </a:graphicData>
        </a:graphic>
      </p:graphicFrame>
      <p:graphicFrame>
        <p:nvGraphicFramePr>
          <p:cNvPr id="12" name="对象 11"/>
          <p:cNvGraphicFramePr/>
          <p:nvPr/>
        </p:nvGraphicFramePr>
        <p:xfrm>
          <a:off x="1619885" y="5516880"/>
          <a:ext cx="7150735" cy="549910"/>
        </p:xfrm>
        <a:graphic>
          <a:graphicData uri="http://schemas.openxmlformats.org/presentationml/2006/ole">
            <mc:AlternateContent xmlns:mc="http://schemas.openxmlformats.org/markup-compatibility/2006">
              <mc:Choice xmlns:v="urn:schemas-microsoft-com:vml" Requires="v">
                <p:oleObj spid="_x0000_s6184" r:id="rId8" imgW="7549515" imgH="596265" progId="Equation.DSMT4">
                  <p:embed/>
                </p:oleObj>
              </mc:Choice>
              <mc:Fallback>
                <p:oleObj r:id="rId8" imgW="7549515" imgH="596265" progId="Equation.DSMT4">
                  <p:embed/>
                  <p:pic>
                    <p:nvPicPr>
                      <p:cNvPr id="0" name=""/>
                      <p:cNvPicPr/>
                      <p:nvPr/>
                    </p:nvPicPr>
                    <p:blipFill>
                      <a:blip r:embed="rId9"/>
                      <a:srcRect/>
                      <a:stretch>
                        <a:fillRect/>
                      </a:stretch>
                    </p:blipFill>
                    <p:spPr>
                      <a:xfrm>
                        <a:off x="1619885" y="5516880"/>
                        <a:ext cx="7150735" cy="549910"/>
                      </a:xfrm>
                      <a:prstGeom prst="rect">
                        <a:avLst/>
                      </a:prstGeom>
                    </p:spPr>
                  </p:pic>
                </p:oleObj>
              </mc:Fallback>
            </mc:AlternateContent>
          </a:graphicData>
        </a:graphic>
      </p:graphicFrame>
    </p:spTree>
    <p:extLst>
      <p:ext uri="{BB962C8B-B14F-4D97-AF65-F5344CB8AC3E}">
        <p14:creationId xmlns:p14="http://schemas.microsoft.com/office/powerpoint/2010/main" val="2109733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768" y="980123"/>
            <a:ext cx="7793037" cy="1462087"/>
          </a:xfrm>
        </p:spPr>
        <p:txBody>
          <a:bodyPr/>
          <a:lstStyle/>
          <a:p>
            <a:r>
              <a:rPr lang="en-US" altLang="zh-CN" dirty="0" smtClean="0">
                <a:ea typeface="宋体" charset="0"/>
                <a:sym typeface="+mn-ea"/>
              </a:rPr>
              <a:t>7.3 </a:t>
            </a:r>
            <a:r>
              <a:rPr lang="zh-CN" altLang="en-US" dirty="0" smtClean="0">
                <a:ea typeface="宋体" charset="0"/>
                <a:sym typeface="+mn-ea"/>
              </a:rPr>
              <a:t>算法</a:t>
            </a:r>
            <a:r>
              <a:rPr lang="zh-CN" altLang="en-US" dirty="0">
                <a:ea typeface="宋体" charset="0"/>
                <a:sym typeface="+mn-ea"/>
              </a:rPr>
              <a:t>原理与流程</a:t>
            </a:r>
            <a:endParaRPr lang="zh-CN" altLang="en-US" dirty="0"/>
          </a:p>
          <a:p>
            <a:endParaRPr lang="zh-CN" altLang="en-US" dirty="0"/>
          </a:p>
        </p:txBody>
      </p:sp>
      <p:sp>
        <p:nvSpPr>
          <p:cNvPr id="3" name="内容占位符 2"/>
          <p:cNvSpPr>
            <a:spLocks noGrp="1"/>
          </p:cNvSpPr>
          <p:nvPr>
            <p:ph idx="1"/>
          </p:nvPr>
        </p:nvSpPr>
        <p:spPr/>
        <p:txBody>
          <a:bodyPr/>
          <a:lstStyle/>
          <a:p>
            <a:r>
              <a:rPr lang="zh-CN" altLang="en-US"/>
              <a:t>现在关键即计算第三步各个条件概率：</a:t>
            </a:r>
          </a:p>
          <a:p>
            <a:pPr marL="0" indent="0">
              <a:buNone/>
            </a:pPr>
            <a:r>
              <a:rPr lang="zh-CN" altLang="en-US"/>
              <a:t>    </a:t>
            </a:r>
            <a:r>
              <a:rPr lang="en-US" altLang="zh-CN"/>
              <a:t>1</a:t>
            </a:r>
            <a:r>
              <a:rPr lang="zh-CN" altLang="en-US">
                <a:ea typeface="宋体" charset="0"/>
              </a:rPr>
              <a:t>、找一个已知分类的待分类项集合，即训练样本集。</a:t>
            </a:r>
          </a:p>
          <a:p>
            <a:pPr marL="0" indent="0">
              <a:buNone/>
            </a:pPr>
            <a:r>
              <a:rPr lang="zh-CN" altLang="en-US">
                <a:ea typeface="宋体" charset="0"/>
              </a:rPr>
              <a:t>    </a:t>
            </a:r>
            <a:r>
              <a:rPr lang="en-US" altLang="zh-CN">
                <a:ea typeface="宋体" charset="0"/>
              </a:rPr>
              <a:t>2</a:t>
            </a:r>
            <a:r>
              <a:rPr lang="zh-CN" altLang="en-US">
                <a:ea typeface="宋体" charset="0"/>
              </a:rPr>
              <a:t>、统计得到各类别下各个特征属性的条件概率估计。即</a:t>
            </a:r>
          </a:p>
        </p:txBody>
      </p:sp>
      <p:graphicFrame>
        <p:nvGraphicFramePr>
          <p:cNvPr id="4" name="对象 3"/>
          <p:cNvGraphicFramePr/>
          <p:nvPr/>
        </p:nvGraphicFramePr>
        <p:xfrm>
          <a:off x="252095" y="4725670"/>
          <a:ext cx="9039225" cy="645795"/>
        </p:xfrm>
        <a:graphic>
          <a:graphicData uri="http://schemas.openxmlformats.org/presentationml/2006/ole">
            <mc:AlternateContent xmlns:mc="http://schemas.openxmlformats.org/markup-compatibility/2006">
              <mc:Choice xmlns:v="urn:schemas-microsoft-com:vml" Requires="v">
                <p:oleObj spid="_x0000_s7182" r:id="rId4" imgW="4813300" imgH="254000" progId="Equation.DSMT4">
                  <p:embed/>
                </p:oleObj>
              </mc:Choice>
              <mc:Fallback>
                <p:oleObj r:id="rId4" imgW="4813300" imgH="254000" progId="Equation.DSMT4">
                  <p:embed/>
                  <p:pic>
                    <p:nvPicPr>
                      <p:cNvPr id="0" name=""/>
                      <p:cNvPicPr/>
                      <p:nvPr/>
                    </p:nvPicPr>
                    <p:blipFill>
                      <a:blip r:embed="rId5"/>
                      <a:srcRect/>
                    </p:blipFill>
                    <p:spPr>
                      <a:xfrm>
                        <a:off x="252095" y="4725670"/>
                        <a:ext cx="9039225" cy="645795"/>
                      </a:xfrm>
                      <a:prstGeom prst="rect">
                        <a:avLst/>
                      </a:prstGeom>
                    </p:spPr>
                  </p:pic>
                </p:oleObj>
              </mc:Fallback>
            </mc:AlternateContent>
          </a:graphicData>
        </a:graphic>
      </p:graphicFrame>
    </p:spTree>
    <p:extLst>
      <p:ext uri="{BB962C8B-B14F-4D97-AF65-F5344CB8AC3E}">
        <p14:creationId xmlns:p14="http://schemas.microsoft.com/office/powerpoint/2010/main" val="483592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768" y="908368"/>
            <a:ext cx="7793037" cy="1462087"/>
          </a:xfrm>
        </p:spPr>
        <p:txBody>
          <a:bodyPr/>
          <a:lstStyle/>
          <a:p>
            <a:r>
              <a:rPr lang="en-US" altLang="zh-CN" dirty="0" smtClean="0">
                <a:ea typeface="宋体" charset="0"/>
                <a:sym typeface="+mn-ea"/>
              </a:rPr>
              <a:t>7.3 </a:t>
            </a:r>
            <a:r>
              <a:rPr lang="zh-CN" altLang="en-US" dirty="0" smtClean="0">
                <a:ea typeface="宋体" charset="0"/>
                <a:sym typeface="+mn-ea"/>
              </a:rPr>
              <a:t>算法</a:t>
            </a:r>
            <a:r>
              <a:rPr lang="zh-CN" altLang="en-US" dirty="0">
                <a:ea typeface="宋体" charset="0"/>
                <a:sym typeface="+mn-ea"/>
              </a:rPr>
              <a:t>原理与流程</a:t>
            </a:r>
            <a:endParaRPr lang="zh-CN" altLang="en-US" dirty="0"/>
          </a:p>
          <a:p>
            <a:endParaRPr lang="zh-CN" altLang="en-US" dirty="0"/>
          </a:p>
        </p:txBody>
      </p:sp>
      <p:sp>
        <p:nvSpPr>
          <p:cNvPr id="3" name="内容占位符 2"/>
          <p:cNvSpPr>
            <a:spLocks noGrp="1"/>
          </p:cNvSpPr>
          <p:nvPr>
            <p:ph idx="1"/>
          </p:nvPr>
        </p:nvSpPr>
        <p:spPr/>
        <p:txBody>
          <a:bodyPr/>
          <a:lstStyle/>
          <a:p>
            <a:pPr marL="0" indent="0">
              <a:buNone/>
            </a:pPr>
            <a:r>
              <a:rPr lang="en-US" altLang="zh-CN"/>
              <a:t>    3</a:t>
            </a:r>
            <a:r>
              <a:rPr lang="zh-CN" altLang="en-US">
                <a:ea typeface="宋体" charset="0"/>
              </a:rPr>
              <a:t>、如果各个特征属性是条件独立的，则根据贝叶斯定理有</a:t>
            </a:r>
          </a:p>
          <a:p>
            <a:pPr marL="0" indent="0">
              <a:buNone/>
            </a:pPr>
            <a:endParaRPr lang="zh-CN" altLang="en-US">
              <a:ea typeface="宋体" charset="0"/>
            </a:endParaRPr>
          </a:p>
          <a:p>
            <a:pPr marL="0" indent="0">
              <a:buNone/>
            </a:pPr>
            <a:r>
              <a:rPr lang="zh-CN" altLang="en-US">
                <a:ea typeface="宋体" charset="0"/>
              </a:rPr>
              <a:t>     因为分母对于所有类别为常数，因为我们只要将分子最大化皆可。又因为各特征属性是条件独立的，所以有：</a:t>
            </a:r>
          </a:p>
        </p:txBody>
      </p:sp>
      <p:graphicFrame>
        <p:nvGraphicFramePr>
          <p:cNvPr id="4" name="对象 3"/>
          <p:cNvGraphicFramePr/>
          <p:nvPr/>
        </p:nvGraphicFramePr>
        <p:xfrm>
          <a:off x="5004435" y="2564765"/>
          <a:ext cx="3432810" cy="827405"/>
        </p:xfrm>
        <a:graphic>
          <a:graphicData uri="http://schemas.openxmlformats.org/presentationml/2006/ole">
            <mc:AlternateContent xmlns:mc="http://schemas.openxmlformats.org/markup-compatibility/2006">
              <mc:Choice xmlns:v="urn:schemas-microsoft-com:vml" Requires="v">
                <p:oleObj spid="_x0000_s8218" r:id="rId3" imgW="2588895" imgH="878205" progId="Equation.DSMT4">
                  <p:embed/>
                </p:oleObj>
              </mc:Choice>
              <mc:Fallback>
                <p:oleObj r:id="rId3" imgW="2588895" imgH="878205" progId="Equation.DSMT4">
                  <p:embed/>
                  <p:pic>
                    <p:nvPicPr>
                      <p:cNvPr id="0" name=""/>
                      <p:cNvPicPr/>
                      <p:nvPr/>
                    </p:nvPicPr>
                    <p:blipFill>
                      <a:blip r:embed="rId4"/>
                      <a:srcRect/>
                      <a:stretch>
                        <a:fillRect/>
                      </a:stretch>
                    </p:blipFill>
                    <p:spPr>
                      <a:xfrm>
                        <a:off x="5004435" y="2564765"/>
                        <a:ext cx="3432810" cy="827405"/>
                      </a:xfrm>
                      <a:prstGeom prst="rect">
                        <a:avLst/>
                      </a:prstGeom>
                    </p:spPr>
                  </p:pic>
                </p:oleObj>
              </mc:Fallback>
            </mc:AlternateContent>
          </a:graphicData>
        </a:graphic>
      </p:graphicFrame>
      <p:graphicFrame>
        <p:nvGraphicFramePr>
          <p:cNvPr id="10" name="对象 9"/>
          <p:cNvGraphicFramePr/>
          <p:nvPr/>
        </p:nvGraphicFramePr>
        <p:xfrm>
          <a:off x="1979930" y="5156835"/>
          <a:ext cx="6846570" cy="1256665"/>
        </p:xfrm>
        <a:graphic>
          <a:graphicData uri="http://schemas.openxmlformats.org/presentationml/2006/ole">
            <mc:AlternateContent xmlns:mc="http://schemas.openxmlformats.org/markup-compatibility/2006">
              <mc:Choice xmlns:v="urn:schemas-microsoft-com:vml" Requires="v">
                <p:oleObj spid="_x0000_s8219" r:id="rId5" imgW="6436995" imgH="1308735" progId="Equation.DSMT4">
                  <p:embed/>
                </p:oleObj>
              </mc:Choice>
              <mc:Fallback>
                <p:oleObj r:id="rId5" imgW="6436995" imgH="1308735" progId="Equation.DSMT4">
                  <p:embed/>
                  <p:pic>
                    <p:nvPicPr>
                      <p:cNvPr id="0" name=""/>
                      <p:cNvPicPr/>
                      <p:nvPr/>
                    </p:nvPicPr>
                    <p:blipFill>
                      <a:blip r:embed="rId6"/>
                      <a:srcRect/>
                      <a:stretch>
                        <a:fillRect/>
                      </a:stretch>
                    </p:blipFill>
                    <p:spPr>
                      <a:xfrm>
                        <a:off x="1979930" y="5156835"/>
                        <a:ext cx="6846570" cy="1256665"/>
                      </a:xfrm>
                      <a:prstGeom prst="rect">
                        <a:avLst/>
                      </a:prstGeom>
                    </p:spPr>
                  </p:pic>
                </p:oleObj>
              </mc:Fallback>
            </mc:AlternateContent>
          </a:graphicData>
        </a:graphic>
      </p:graphicFrame>
    </p:spTree>
    <p:extLst>
      <p:ext uri="{BB962C8B-B14F-4D97-AF65-F5344CB8AC3E}">
        <p14:creationId xmlns:p14="http://schemas.microsoft.com/office/powerpoint/2010/main" val="2284411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0"/>
                <a:sym typeface="+mn-ea"/>
              </a:rPr>
              <a:t>7.3 </a:t>
            </a:r>
            <a:r>
              <a:rPr lang="zh-CN" altLang="en-US" dirty="0" smtClean="0">
                <a:ea typeface="宋体" charset="0"/>
                <a:sym typeface="+mn-ea"/>
              </a:rPr>
              <a:t>算法</a:t>
            </a:r>
            <a:r>
              <a:rPr lang="zh-CN" altLang="en-US" dirty="0">
                <a:ea typeface="宋体" charset="0"/>
                <a:sym typeface="+mn-ea"/>
              </a:rPr>
              <a:t>原理与流程</a:t>
            </a:r>
            <a:endParaRPr lang="zh-CN" altLang="en-US" dirty="0"/>
          </a:p>
        </p:txBody>
      </p:sp>
      <p:sp>
        <p:nvSpPr>
          <p:cNvPr id="3" name="内容占位符 2"/>
          <p:cNvSpPr>
            <a:spLocks noGrp="1"/>
          </p:cNvSpPr>
          <p:nvPr>
            <p:ph idx="1"/>
          </p:nvPr>
        </p:nvSpPr>
        <p:spPr/>
        <p:txBody>
          <a:bodyPr/>
          <a:lstStyle/>
          <a:p>
            <a:r>
              <a:rPr lang="zh-CN" altLang="en-US" dirty="0"/>
              <a:t>据上述分析，朴素贝叶斯算法流程图如下：</a:t>
            </a:r>
          </a:p>
        </p:txBody>
      </p:sp>
      <p:sp>
        <p:nvSpPr>
          <p:cNvPr id="4" name="圆角矩形 3"/>
          <p:cNvSpPr/>
          <p:nvPr/>
        </p:nvSpPr>
        <p:spPr>
          <a:xfrm>
            <a:off x="2793365" y="5401310"/>
            <a:ext cx="1490980" cy="835660"/>
          </a:xfrm>
          <a:prstGeom prst="roundRect">
            <a:avLst/>
          </a:prstGeom>
          <a:solidFill>
            <a:srgbClr val="00B0F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Tahoma" charset="0"/>
            </a:endParaRPr>
          </a:p>
        </p:txBody>
      </p:sp>
      <p:sp>
        <p:nvSpPr>
          <p:cNvPr id="5" name="圆角矩形 4"/>
          <p:cNvSpPr/>
          <p:nvPr/>
        </p:nvSpPr>
        <p:spPr>
          <a:xfrm>
            <a:off x="2767965" y="2842260"/>
            <a:ext cx="1517015" cy="803275"/>
          </a:xfrm>
          <a:prstGeom prst="roundRect">
            <a:avLst/>
          </a:prstGeom>
          <a:solidFill>
            <a:schemeClr val="accent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Tahoma" charset="0"/>
            </a:endParaRPr>
          </a:p>
        </p:txBody>
      </p:sp>
      <p:sp>
        <p:nvSpPr>
          <p:cNvPr id="6" name="圆角矩形 5"/>
          <p:cNvSpPr/>
          <p:nvPr/>
        </p:nvSpPr>
        <p:spPr>
          <a:xfrm>
            <a:off x="6445885" y="5401945"/>
            <a:ext cx="1539875" cy="932815"/>
          </a:xfrm>
          <a:prstGeom prst="roundRect">
            <a:avLst/>
          </a:prstGeom>
          <a:solidFill>
            <a:srgbClr val="00B0F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noAutofit/>
          </a:bodyPr>
          <a:lstStyle/>
          <a:p>
            <a:pPr lvl="0" algn="l" eaLnBrk="0" fontAlgn="base" hangingPunct="0">
              <a:buClrTx/>
              <a:buSzTx/>
              <a:buFontTx/>
            </a:pPr>
            <a:endParaRPr lang="en-US" altLang="zh-CN" smtClean="0">
              <a:ln>
                <a:noFill/>
              </a:ln>
              <a:latin typeface="Tahoma" charset="0"/>
              <a:sym typeface="+mn-ea"/>
            </a:endParaRPr>
          </a:p>
        </p:txBody>
      </p:sp>
      <p:sp>
        <p:nvSpPr>
          <p:cNvPr id="7" name="圆角矩形 6"/>
          <p:cNvSpPr/>
          <p:nvPr/>
        </p:nvSpPr>
        <p:spPr>
          <a:xfrm>
            <a:off x="2767965" y="4158615"/>
            <a:ext cx="1517015" cy="7829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Tahoma" charset="0"/>
            </a:endParaRPr>
          </a:p>
        </p:txBody>
      </p:sp>
      <p:sp>
        <p:nvSpPr>
          <p:cNvPr id="8" name="圆角矩形 7"/>
          <p:cNvSpPr/>
          <p:nvPr/>
        </p:nvSpPr>
        <p:spPr>
          <a:xfrm>
            <a:off x="6447155" y="4109720"/>
            <a:ext cx="1505585" cy="9194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Tahoma" charset="0"/>
            </a:endParaRPr>
          </a:p>
        </p:txBody>
      </p:sp>
      <p:sp>
        <p:nvSpPr>
          <p:cNvPr id="9" name="圆角矩形 8"/>
          <p:cNvSpPr/>
          <p:nvPr/>
        </p:nvSpPr>
        <p:spPr>
          <a:xfrm>
            <a:off x="6445250" y="2823845"/>
            <a:ext cx="1461135" cy="893445"/>
          </a:xfrm>
          <a:prstGeom prst="roundRect">
            <a:avLst/>
          </a:prstGeom>
          <a:solidFill>
            <a:schemeClr val="accent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noAutofit/>
          </a:bodyPr>
          <a:lstStyle/>
          <a:p>
            <a:pPr lvl="0" algn="l" eaLnBrk="0" fontAlgn="base" hangingPunct="0">
              <a:buClrTx/>
              <a:buSzTx/>
              <a:buFontTx/>
            </a:pPr>
            <a:endParaRPr lang="en-US" altLang="zh-CN" smtClean="0">
              <a:ln>
                <a:noFill/>
              </a:ln>
              <a:latin typeface="Tahoma" charset="0"/>
              <a:sym typeface="+mn-ea"/>
            </a:endParaRPr>
          </a:p>
        </p:txBody>
      </p:sp>
      <p:sp>
        <p:nvSpPr>
          <p:cNvPr id="10" name="右箭头 9"/>
          <p:cNvSpPr/>
          <p:nvPr/>
        </p:nvSpPr>
        <p:spPr>
          <a:xfrm>
            <a:off x="4572000" y="3213100"/>
            <a:ext cx="1656080" cy="36004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Tahoma" charset="0"/>
            </a:endParaRPr>
          </a:p>
        </p:txBody>
      </p:sp>
      <p:sp>
        <p:nvSpPr>
          <p:cNvPr id="11" name="右箭头 10"/>
          <p:cNvSpPr/>
          <p:nvPr/>
        </p:nvSpPr>
        <p:spPr>
          <a:xfrm>
            <a:off x="4572000" y="5734050"/>
            <a:ext cx="1656080" cy="36004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Tahoma" charset="0"/>
            </a:endParaRPr>
          </a:p>
        </p:txBody>
      </p:sp>
      <p:sp>
        <p:nvSpPr>
          <p:cNvPr id="13" name="左箭头 12"/>
          <p:cNvSpPr/>
          <p:nvPr/>
        </p:nvSpPr>
        <p:spPr>
          <a:xfrm>
            <a:off x="4572000" y="4436745"/>
            <a:ext cx="1584325" cy="360045"/>
          </a:xfrm>
          <a:prstGeom prst="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Tahoma" charset="0"/>
            </a:endParaRPr>
          </a:p>
        </p:txBody>
      </p:sp>
      <p:sp>
        <p:nvSpPr>
          <p:cNvPr id="14" name="下箭头 13"/>
          <p:cNvSpPr/>
          <p:nvPr/>
        </p:nvSpPr>
        <p:spPr>
          <a:xfrm>
            <a:off x="6948805" y="3716655"/>
            <a:ext cx="288290" cy="34861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Tahoma" charset="0"/>
            </a:endParaRPr>
          </a:p>
        </p:txBody>
      </p:sp>
      <p:sp>
        <p:nvSpPr>
          <p:cNvPr id="15" name="下箭头 14"/>
          <p:cNvSpPr/>
          <p:nvPr/>
        </p:nvSpPr>
        <p:spPr>
          <a:xfrm>
            <a:off x="3348355" y="5012690"/>
            <a:ext cx="288290" cy="34163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Tahoma" charset="0"/>
            </a:endParaRPr>
          </a:p>
        </p:txBody>
      </p:sp>
      <p:sp>
        <p:nvSpPr>
          <p:cNvPr id="16" name="文本框 15"/>
          <p:cNvSpPr txBox="1"/>
          <p:nvPr/>
        </p:nvSpPr>
        <p:spPr>
          <a:xfrm>
            <a:off x="3051810" y="2961005"/>
            <a:ext cx="996950" cy="640080"/>
          </a:xfrm>
          <a:prstGeom prst="rect">
            <a:avLst/>
          </a:prstGeom>
          <a:noFill/>
        </p:spPr>
        <p:txBody>
          <a:bodyPr wrap="square" rtlCol="0">
            <a:spAutoFit/>
          </a:bodyPr>
          <a:lstStyle/>
          <a:p>
            <a:r>
              <a:rPr lang="zh-CN" altLang="en-US" dirty="0"/>
              <a:t>确定特征属性</a:t>
            </a:r>
          </a:p>
        </p:txBody>
      </p:sp>
      <p:sp>
        <p:nvSpPr>
          <p:cNvPr id="17" name="文本框 16"/>
          <p:cNvSpPr txBox="1"/>
          <p:nvPr/>
        </p:nvSpPr>
        <p:spPr>
          <a:xfrm>
            <a:off x="6650990" y="2987675"/>
            <a:ext cx="873760" cy="640080"/>
          </a:xfrm>
          <a:prstGeom prst="rect">
            <a:avLst/>
          </a:prstGeom>
          <a:noFill/>
        </p:spPr>
        <p:txBody>
          <a:bodyPr wrap="square" rtlCol="0">
            <a:spAutoFit/>
          </a:bodyPr>
          <a:lstStyle/>
          <a:p>
            <a:r>
              <a:rPr lang="zh-CN" altLang="en-US" dirty="0"/>
              <a:t>获取训练样本</a:t>
            </a:r>
          </a:p>
        </p:txBody>
      </p:sp>
      <p:sp>
        <p:nvSpPr>
          <p:cNvPr id="18" name="文本框 17"/>
          <p:cNvSpPr txBox="1"/>
          <p:nvPr/>
        </p:nvSpPr>
        <p:spPr>
          <a:xfrm>
            <a:off x="2771775" y="4149090"/>
            <a:ext cx="1633220" cy="731520"/>
          </a:xfrm>
          <a:prstGeom prst="rect">
            <a:avLst/>
          </a:prstGeom>
          <a:noFill/>
        </p:spPr>
        <p:txBody>
          <a:bodyPr wrap="square" rtlCol="0">
            <a:spAutoFit/>
          </a:bodyPr>
          <a:lstStyle/>
          <a:p>
            <a:r>
              <a:rPr lang="zh-CN" altLang="en-US" sz="1400" dirty="0"/>
              <a:t>对每个特征属性计算所有划分的条件概率</a:t>
            </a:r>
          </a:p>
        </p:txBody>
      </p:sp>
      <p:sp>
        <p:nvSpPr>
          <p:cNvPr id="20" name="文本框 19"/>
          <p:cNvSpPr txBox="1"/>
          <p:nvPr/>
        </p:nvSpPr>
        <p:spPr>
          <a:xfrm>
            <a:off x="6516370" y="4149090"/>
            <a:ext cx="1196340" cy="640080"/>
          </a:xfrm>
          <a:prstGeom prst="rect">
            <a:avLst/>
          </a:prstGeom>
          <a:noFill/>
        </p:spPr>
        <p:txBody>
          <a:bodyPr wrap="square" rtlCol="0">
            <a:spAutoFit/>
          </a:bodyPr>
          <a:lstStyle/>
          <a:p>
            <a:r>
              <a:rPr lang="zh-CN" altLang="en-US" dirty="0"/>
              <a:t>对每个类型计算</a:t>
            </a:r>
          </a:p>
        </p:txBody>
      </p:sp>
      <p:graphicFrame>
        <p:nvGraphicFramePr>
          <p:cNvPr id="21" name="对象 20">
            <a:hlinkClick r:id="" action="ppaction://ole?verb=0"/>
          </p:cNvPr>
          <p:cNvGraphicFramePr>
            <a:graphicFrameLocks noChangeAspect="1"/>
          </p:cNvGraphicFramePr>
          <p:nvPr/>
        </p:nvGraphicFramePr>
        <p:xfrm>
          <a:off x="7236460" y="4436745"/>
          <a:ext cx="584835" cy="351155"/>
        </p:xfrm>
        <a:graphic>
          <a:graphicData uri="http://schemas.openxmlformats.org/presentationml/2006/ole">
            <mc:AlternateContent xmlns:mc="http://schemas.openxmlformats.org/markup-compatibility/2006">
              <mc:Choice xmlns:v="urn:schemas-microsoft-com:vml" Requires="v">
                <p:oleObj spid="_x0000_s9254" r:id="rId3" imgW="381000" imgH="228600" progId="Equation.KSEE3">
                  <p:embed/>
                </p:oleObj>
              </mc:Choice>
              <mc:Fallback>
                <p:oleObj r:id="rId3" imgW="381000" imgH="228600" progId="Equation.KSEE3">
                  <p:embed/>
                  <p:pic>
                    <p:nvPicPr>
                      <p:cNvPr id="0" name=""/>
                      <p:cNvPicPr/>
                      <p:nvPr/>
                    </p:nvPicPr>
                    <p:blipFill>
                      <a:blip r:embed="rId4"/>
                      <a:srcRect/>
                      <a:stretch>
                        <a:fillRect/>
                      </a:stretch>
                    </p:blipFill>
                    <p:spPr>
                      <a:xfrm>
                        <a:off x="7236460" y="4436745"/>
                        <a:ext cx="584835" cy="351155"/>
                      </a:xfrm>
                      <a:prstGeom prst="rect">
                        <a:avLst/>
                      </a:prstGeom>
                    </p:spPr>
                  </p:pic>
                </p:oleObj>
              </mc:Fallback>
            </mc:AlternateContent>
          </a:graphicData>
        </a:graphic>
      </p:graphicFrame>
      <p:graphicFrame>
        <p:nvGraphicFramePr>
          <p:cNvPr id="22" name="对象 21"/>
          <p:cNvGraphicFramePr/>
          <p:nvPr/>
        </p:nvGraphicFramePr>
        <p:xfrm>
          <a:off x="3174365" y="5445760"/>
          <a:ext cx="1099185" cy="374015"/>
        </p:xfrm>
        <a:graphic>
          <a:graphicData uri="http://schemas.openxmlformats.org/presentationml/2006/ole">
            <mc:AlternateContent xmlns:mc="http://schemas.openxmlformats.org/markup-compatibility/2006">
              <mc:Choice xmlns:v="urn:schemas-microsoft-com:vml" Requires="v">
                <p:oleObj spid="_x0000_s9255" r:id="rId5" imgW="838200" imgH="254000" progId="Equation.DSMT4">
                  <p:embed/>
                </p:oleObj>
              </mc:Choice>
              <mc:Fallback>
                <p:oleObj r:id="rId5" imgW="838200" imgH="254000" progId="Equation.DSMT4">
                  <p:embed/>
                  <p:pic>
                    <p:nvPicPr>
                      <p:cNvPr id="0" name=""/>
                      <p:cNvPicPr/>
                      <p:nvPr/>
                    </p:nvPicPr>
                    <p:blipFill>
                      <a:blip r:embed="rId6"/>
                      <a:srcRect/>
                      <a:stretch>
                        <a:fillRect/>
                      </a:stretch>
                    </p:blipFill>
                    <p:spPr>
                      <a:xfrm>
                        <a:off x="3174365" y="5445760"/>
                        <a:ext cx="1099185" cy="374015"/>
                      </a:xfrm>
                      <a:prstGeom prst="rect">
                        <a:avLst/>
                      </a:prstGeom>
                    </p:spPr>
                  </p:pic>
                </p:oleObj>
              </mc:Fallback>
            </mc:AlternateContent>
          </a:graphicData>
        </a:graphic>
      </p:graphicFrame>
      <p:sp>
        <p:nvSpPr>
          <p:cNvPr id="24" name="文本框 23"/>
          <p:cNvSpPr txBox="1"/>
          <p:nvPr/>
        </p:nvSpPr>
        <p:spPr>
          <a:xfrm>
            <a:off x="2915920" y="5445125"/>
            <a:ext cx="1273175" cy="823595"/>
          </a:xfrm>
          <a:prstGeom prst="rect">
            <a:avLst/>
          </a:prstGeom>
          <a:noFill/>
        </p:spPr>
        <p:txBody>
          <a:bodyPr wrap="square" rtlCol="0">
            <a:spAutoFit/>
          </a:bodyPr>
          <a:lstStyle/>
          <a:p>
            <a:r>
              <a:rPr lang="zh-CN" altLang="en-US" sz="1600" dirty="0"/>
              <a:t>以           最大项作为</a:t>
            </a:r>
            <a:r>
              <a:rPr lang="en-US" altLang="zh-CN" sz="1600" dirty="0"/>
              <a:t>X</a:t>
            </a:r>
            <a:r>
              <a:rPr lang="zh-CN" altLang="en-US" sz="1600" dirty="0">
                <a:ea typeface="宋体" charset="0"/>
              </a:rPr>
              <a:t>所属类别</a:t>
            </a:r>
          </a:p>
        </p:txBody>
      </p:sp>
      <p:graphicFrame>
        <p:nvGraphicFramePr>
          <p:cNvPr id="25" name="对象 24"/>
          <p:cNvGraphicFramePr/>
          <p:nvPr/>
        </p:nvGraphicFramePr>
        <p:xfrm>
          <a:off x="6871970" y="5721350"/>
          <a:ext cx="1097280" cy="408305"/>
        </p:xfrm>
        <a:graphic>
          <a:graphicData uri="http://schemas.openxmlformats.org/presentationml/2006/ole">
            <mc:AlternateContent xmlns:mc="http://schemas.openxmlformats.org/markup-compatibility/2006">
              <mc:Choice xmlns:v="urn:schemas-microsoft-com:vml" Requires="v">
                <p:oleObj spid="_x0000_s9256" r:id="rId7" imgW="958850" imgH="321945" progId="Equation.DSMT4">
                  <p:embed/>
                </p:oleObj>
              </mc:Choice>
              <mc:Fallback>
                <p:oleObj r:id="rId7" imgW="958850" imgH="321945" progId="Equation.DSMT4">
                  <p:embed/>
                  <p:pic>
                    <p:nvPicPr>
                      <p:cNvPr id="0" name=""/>
                      <p:cNvPicPr/>
                      <p:nvPr/>
                    </p:nvPicPr>
                    <p:blipFill>
                      <a:blip r:embed="rId8"/>
                      <a:srcRect/>
                      <a:stretch>
                        <a:fillRect/>
                      </a:stretch>
                    </p:blipFill>
                    <p:spPr>
                      <a:xfrm>
                        <a:off x="6871970" y="5721350"/>
                        <a:ext cx="1097280" cy="408305"/>
                      </a:xfrm>
                      <a:prstGeom prst="rect">
                        <a:avLst/>
                      </a:prstGeom>
                    </p:spPr>
                  </p:pic>
                </p:oleObj>
              </mc:Fallback>
            </mc:AlternateContent>
          </a:graphicData>
        </a:graphic>
      </p:graphicFrame>
      <p:sp>
        <p:nvSpPr>
          <p:cNvPr id="27" name="文本框 26"/>
          <p:cNvSpPr txBox="1"/>
          <p:nvPr/>
        </p:nvSpPr>
        <p:spPr>
          <a:xfrm>
            <a:off x="6406515" y="5475605"/>
            <a:ext cx="1380490" cy="579120"/>
          </a:xfrm>
          <a:prstGeom prst="rect">
            <a:avLst/>
          </a:prstGeom>
          <a:noFill/>
        </p:spPr>
        <p:txBody>
          <a:bodyPr wrap="square" rtlCol="0">
            <a:spAutoFit/>
          </a:bodyPr>
          <a:lstStyle/>
          <a:p>
            <a:r>
              <a:rPr lang="zh-CN" altLang="en-US" sz="1600" dirty="0"/>
              <a:t>对每个类别计算</a:t>
            </a:r>
          </a:p>
        </p:txBody>
      </p:sp>
      <p:sp>
        <p:nvSpPr>
          <p:cNvPr id="28" name="文本框 27"/>
          <p:cNvSpPr txBox="1"/>
          <p:nvPr/>
        </p:nvSpPr>
        <p:spPr>
          <a:xfrm>
            <a:off x="4474210" y="2868930"/>
            <a:ext cx="1700530" cy="365760"/>
          </a:xfrm>
          <a:prstGeom prst="rect">
            <a:avLst/>
          </a:prstGeom>
          <a:noFill/>
        </p:spPr>
        <p:txBody>
          <a:bodyPr wrap="square" rtlCol="0">
            <a:spAutoFit/>
          </a:bodyPr>
          <a:lstStyle/>
          <a:p>
            <a:r>
              <a:rPr lang="zh-CN" altLang="en-US"/>
              <a:t>准备工作阶段</a:t>
            </a:r>
          </a:p>
        </p:txBody>
      </p:sp>
      <p:sp>
        <p:nvSpPr>
          <p:cNvPr id="29" name="文本框 28"/>
          <p:cNvSpPr txBox="1"/>
          <p:nvPr/>
        </p:nvSpPr>
        <p:spPr>
          <a:xfrm>
            <a:off x="4429760" y="4067175"/>
            <a:ext cx="1994535" cy="365760"/>
          </a:xfrm>
          <a:prstGeom prst="rect">
            <a:avLst/>
          </a:prstGeom>
          <a:noFill/>
        </p:spPr>
        <p:txBody>
          <a:bodyPr wrap="square" rtlCol="0">
            <a:spAutoFit/>
          </a:bodyPr>
          <a:lstStyle/>
          <a:p>
            <a:r>
              <a:rPr lang="zh-CN" altLang="en-US"/>
              <a:t>分类器训练阶段</a:t>
            </a:r>
          </a:p>
        </p:txBody>
      </p:sp>
      <p:sp>
        <p:nvSpPr>
          <p:cNvPr id="30" name="文本框 29"/>
          <p:cNvSpPr txBox="1"/>
          <p:nvPr/>
        </p:nvSpPr>
        <p:spPr>
          <a:xfrm>
            <a:off x="4479290" y="5317490"/>
            <a:ext cx="1749425" cy="365760"/>
          </a:xfrm>
          <a:prstGeom prst="rect">
            <a:avLst/>
          </a:prstGeom>
          <a:noFill/>
        </p:spPr>
        <p:txBody>
          <a:bodyPr wrap="square" rtlCol="0">
            <a:spAutoFit/>
          </a:bodyPr>
          <a:lstStyle/>
          <a:p>
            <a:pPr algn="ctr"/>
            <a:r>
              <a:rPr lang="zh-CN" altLang="en-US"/>
              <a:t>应用阶段</a:t>
            </a:r>
          </a:p>
        </p:txBody>
      </p:sp>
    </p:spTree>
    <p:extLst>
      <p:ext uri="{BB962C8B-B14F-4D97-AF65-F5344CB8AC3E}">
        <p14:creationId xmlns:p14="http://schemas.microsoft.com/office/powerpoint/2010/main" val="3930716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523" y="1052513"/>
            <a:ext cx="7793037" cy="1462087"/>
          </a:xfrm>
        </p:spPr>
        <p:txBody>
          <a:bodyPr/>
          <a:lstStyle/>
          <a:p>
            <a:r>
              <a:rPr lang="en-US" altLang="zh-CN" dirty="0" smtClean="0">
                <a:ea typeface="宋体" charset="0"/>
                <a:sym typeface="+mn-ea"/>
              </a:rPr>
              <a:t>7.4 </a:t>
            </a:r>
            <a:r>
              <a:rPr lang="zh-CN" altLang="en-US" dirty="0" smtClean="0">
                <a:ea typeface="宋体" charset="0"/>
                <a:sym typeface="+mn-ea"/>
              </a:rPr>
              <a:t>算法</a:t>
            </a:r>
            <a:r>
              <a:rPr lang="zh-CN" altLang="en-US" dirty="0">
                <a:ea typeface="宋体" charset="0"/>
                <a:sym typeface="+mn-ea"/>
              </a:rPr>
              <a:t>原理与流程</a:t>
            </a:r>
            <a:endParaRPr lang="zh-CN" altLang="en-US" dirty="0"/>
          </a:p>
          <a:p>
            <a:endParaRPr lang="zh-CN" altLang="en-US" dirty="0"/>
          </a:p>
        </p:txBody>
      </p:sp>
      <p:sp>
        <p:nvSpPr>
          <p:cNvPr id="3" name="内容占位符 2"/>
          <p:cNvSpPr>
            <a:spLocks noGrp="1"/>
          </p:cNvSpPr>
          <p:nvPr>
            <p:ph idx="1"/>
          </p:nvPr>
        </p:nvSpPr>
        <p:spPr/>
        <p:txBody>
          <a:bodyPr/>
          <a:lstStyle/>
          <a:p>
            <a:r>
              <a:rPr lang="zh-CN" altLang="en-US" sz="1600"/>
              <a:t>第一阶段——准备工作阶段，这个阶段的任务是为朴素贝叶斯分类做必要的准备，主要工作是根据具体情况确定特征属性，并对每个特征属性进行适当划分，然后由人工对一部分待分类项进行分类，形成训练样本集合。这一阶段的输入是所有待分类数据，输出是特征属性和训练样本。这一阶段是整个朴素贝叶斯分类中唯一需要人工完成的阶段，其质量对整个过程将有重要影响，分类器的质量很大程度上由特征属性、特征属性划分及训练样本质量决定。</a:t>
            </a:r>
          </a:p>
          <a:p>
            <a:endParaRPr lang="zh-CN" altLang="en-US" sz="1600"/>
          </a:p>
          <a:p>
            <a:r>
              <a:rPr lang="zh-CN" altLang="en-US" sz="1600"/>
              <a:t>第二阶段——分类器训练阶段，这个阶段的任务就是生成分类器，主要工作是计算每个类别在训练样本中的出现频率及每个特征属性划分对每个类别的条件概率估计，并将结果记录。其输入是特征属性和训练样本，输出是分类器。这一阶段是机械性阶段，根据前面讨论的公式可以由程序自动计算完成。</a:t>
            </a:r>
          </a:p>
          <a:p>
            <a:endParaRPr lang="zh-CN" altLang="en-US" sz="1600"/>
          </a:p>
          <a:p>
            <a:r>
              <a:rPr lang="zh-CN" altLang="en-US" sz="1600"/>
              <a:t>第三阶段——应用阶段。这个阶段的任务是使用分类器对待分类项进行分类，其输入是分类器和待分类项，输出是待分类项与类别的映射关系。这一阶段也是机械性阶段，由程序完成。</a:t>
            </a:r>
          </a:p>
        </p:txBody>
      </p:sp>
    </p:spTree>
    <p:extLst>
      <p:ext uri="{BB962C8B-B14F-4D97-AF65-F5344CB8AC3E}">
        <p14:creationId xmlns:p14="http://schemas.microsoft.com/office/powerpoint/2010/main" val="31305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404664"/>
            <a:ext cx="7772400" cy="1462088"/>
          </a:xfrm>
        </p:spPr>
        <p:txBody>
          <a:bodyPr/>
          <a:lstStyle/>
          <a:p>
            <a:r>
              <a:rPr lang="zh-CN" altLang="en-US" dirty="0" smtClean="0"/>
              <a:t>k</a:t>
            </a:r>
            <a:r>
              <a:rPr lang="zh-CN" altLang="en-US" dirty="0"/>
              <a:t>近邻算法</a:t>
            </a:r>
          </a:p>
        </p:txBody>
      </p:sp>
      <p:sp>
        <p:nvSpPr>
          <p:cNvPr id="3" name="副标题 2"/>
          <p:cNvSpPr>
            <a:spLocks noGrp="1"/>
          </p:cNvSpPr>
          <p:nvPr>
            <p:ph type="subTitle" idx="1"/>
          </p:nvPr>
        </p:nvSpPr>
        <p:spPr>
          <a:xfrm>
            <a:off x="721995" y="3286125"/>
            <a:ext cx="7411720" cy="3087370"/>
          </a:xfrm>
        </p:spPr>
        <p:txBody>
          <a:bodyPr/>
          <a:lstStyle/>
          <a:p>
            <a:pPr algn="l"/>
            <a:r>
              <a:rPr lang="en-US" altLang="zh-CN" sz="2800" dirty="0">
                <a:solidFill>
                  <a:srgbClr val="002060"/>
                </a:solidFill>
              </a:rPr>
              <a:t>       </a:t>
            </a:r>
            <a:r>
              <a:rPr lang="en-US" altLang="zh-CN" sz="2800" dirty="0">
                <a:solidFill>
                  <a:srgbClr val="002060"/>
                </a:solidFill>
                <a:cs typeface="Arial" charset="0"/>
              </a:rPr>
              <a:t>→</a:t>
            </a:r>
            <a:r>
              <a:rPr lang="zh-CN" altLang="en-US" sz="2800" dirty="0">
                <a:solidFill>
                  <a:srgbClr val="002060"/>
                </a:solidFill>
              </a:rPr>
              <a:t>所谓K近邻算法，即是给定一个训练数据集，对新的输入实例，在训练数据集中找到与该实例最邻近的K个实例（邻居）， 这K个实例的多数属于某个类，就把该输入实例分类到这个类中。</a:t>
            </a:r>
          </a:p>
        </p:txBody>
      </p:sp>
      <p:sp>
        <p:nvSpPr>
          <p:cNvPr id="4" name="文本框 3"/>
          <p:cNvSpPr txBox="1"/>
          <p:nvPr/>
        </p:nvSpPr>
        <p:spPr>
          <a:xfrm>
            <a:off x="1668780" y="1929765"/>
            <a:ext cx="5495925" cy="520700"/>
          </a:xfrm>
          <a:prstGeom prst="rect">
            <a:avLst/>
          </a:prstGeom>
          <a:noFill/>
        </p:spPr>
        <p:txBody>
          <a:bodyPr wrap="square" rtlCol="0">
            <a:spAutoFit/>
          </a:bodyPr>
          <a:lstStyle/>
          <a:p>
            <a:pPr algn="l" fontAlgn="base"/>
            <a:r>
              <a:rPr lang="zh-CN" altLang="en-US" sz="2800" kern="0" dirty="0">
                <a:solidFill>
                  <a:schemeClr val="tx2"/>
                </a:solidFill>
                <a:latin typeface="+mj-lt"/>
                <a:ea typeface="+mj-ea"/>
                <a:cs typeface="Arial" charset="0"/>
              </a:rPr>
              <a:t>→</a:t>
            </a:r>
            <a:r>
              <a:rPr lang="zh-CN" altLang="en-US" sz="2800" kern="0" dirty="0">
                <a:solidFill>
                  <a:schemeClr val="tx2"/>
                </a:solidFill>
                <a:latin typeface="+mj-lt"/>
                <a:ea typeface="+mj-ea"/>
                <a:cs typeface="+mj-cs"/>
              </a:rPr>
              <a:t>k-Nearest Neighbour  </a:t>
            </a:r>
            <a:r>
              <a:rPr lang="en-US" altLang="zh-CN" sz="2800" kern="0" dirty="0">
                <a:solidFill>
                  <a:schemeClr val="tx2"/>
                </a:solidFill>
                <a:latin typeface="+mj-lt"/>
                <a:ea typeface="+mj-ea"/>
                <a:cs typeface="+mj-cs"/>
              </a:rPr>
              <a:t>(</a:t>
            </a:r>
            <a:r>
              <a:rPr lang="zh-CN" altLang="en-US" sz="2800" kern="0" dirty="0">
                <a:solidFill>
                  <a:schemeClr val="tx2"/>
                </a:solidFill>
                <a:latin typeface="+mj-lt"/>
                <a:ea typeface="+mj-ea"/>
                <a:cs typeface="+mj-cs"/>
              </a:rPr>
              <a:t>KNN</a:t>
            </a:r>
            <a:r>
              <a:rPr lang="en-US" altLang="zh-CN" sz="2800" kern="0" dirty="0">
                <a:solidFill>
                  <a:schemeClr val="tx2"/>
                </a:solidFill>
                <a:latin typeface="+mj-lt"/>
                <a:ea typeface="+mj-ea"/>
                <a:cs typeface="+mj-cs"/>
              </a:rPr>
              <a:t>)</a:t>
            </a:r>
          </a:p>
        </p:txBody>
      </p:sp>
    </p:spTree>
    <p:extLst>
      <p:ext uri="{BB962C8B-B14F-4D97-AF65-F5344CB8AC3E}">
        <p14:creationId xmlns:p14="http://schemas.microsoft.com/office/powerpoint/2010/main" val="18474873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813" y="117009"/>
            <a:ext cx="7772400" cy="1462088"/>
          </a:xfrm>
        </p:spPr>
        <p:txBody>
          <a:bodyPr/>
          <a:lstStyle/>
          <a:p>
            <a:r>
              <a:rPr lang="en-US" altLang="zh-CN" dirty="0" smtClean="0"/>
              <a:t>8.1 </a:t>
            </a:r>
            <a:r>
              <a:rPr lang="zh-CN" altLang="en-US" dirty="0" smtClean="0"/>
              <a:t>实例</a:t>
            </a:r>
            <a:r>
              <a:rPr lang="zh-CN" altLang="en-US" dirty="0"/>
              <a:t>引入</a:t>
            </a:r>
          </a:p>
        </p:txBody>
      </p:sp>
      <p:pic>
        <p:nvPicPr>
          <p:cNvPr id="5" name="图片 4"/>
          <p:cNvPicPr>
            <a:picLocks noChangeAspect="1"/>
          </p:cNvPicPr>
          <p:nvPr/>
        </p:nvPicPr>
        <p:blipFill>
          <a:blip r:embed="rId2"/>
          <a:srcRect/>
          <a:stretch>
            <a:fillRect/>
          </a:stretch>
        </p:blipFill>
        <p:spPr>
          <a:xfrm>
            <a:off x="611505" y="3429000"/>
            <a:ext cx="2750185" cy="2823210"/>
          </a:xfrm>
          <a:prstGeom prst="rect">
            <a:avLst/>
          </a:prstGeom>
        </p:spPr>
      </p:pic>
      <p:sp>
        <p:nvSpPr>
          <p:cNvPr id="6" name="文本框 5"/>
          <p:cNvSpPr txBox="1"/>
          <p:nvPr/>
        </p:nvSpPr>
        <p:spPr>
          <a:xfrm>
            <a:off x="827405" y="1628775"/>
            <a:ext cx="7014210" cy="1555750"/>
          </a:xfrm>
          <a:prstGeom prst="rect">
            <a:avLst/>
          </a:prstGeom>
          <a:noFill/>
        </p:spPr>
        <p:txBody>
          <a:bodyPr wrap="square" rtlCol="0">
            <a:spAutoFit/>
          </a:bodyPr>
          <a:lstStyle/>
          <a:p>
            <a:r>
              <a:rPr lang="en-US" altLang="zh-CN"/>
              <a:t>    </a:t>
            </a:r>
            <a:r>
              <a:rPr lang="en-US" altLang="zh-CN" sz="2400"/>
              <a:t>  </a:t>
            </a:r>
            <a:r>
              <a:rPr lang="zh-CN" altLang="en-US" sz="2400">
                <a:solidFill>
                  <a:schemeClr val="tx2"/>
                </a:solidFill>
                <a:ea typeface="宋体" charset="0"/>
              </a:rPr>
              <a:t>有</a:t>
            </a:r>
            <a:r>
              <a:rPr lang="zh-CN" altLang="en-US" sz="2400">
                <a:solidFill>
                  <a:schemeClr val="tx2"/>
                </a:solidFill>
              </a:rPr>
              <a:t>两类不同的样本数据，分别用蓝色的小正方形和红色的小三角形表示，图正中的绿色圆所标示的数据是待分类的数据。现在我们需要给这个绿色的圆进行分类：</a:t>
            </a:r>
          </a:p>
        </p:txBody>
      </p:sp>
      <p:sp>
        <p:nvSpPr>
          <p:cNvPr id="7" name="文本框 6"/>
          <p:cNvSpPr txBox="1"/>
          <p:nvPr/>
        </p:nvSpPr>
        <p:spPr>
          <a:xfrm>
            <a:off x="3491865" y="3357245"/>
            <a:ext cx="4754880" cy="2835910"/>
          </a:xfrm>
          <a:prstGeom prst="rect">
            <a:avLst/>
          </a:prstGeom>
          <a:noFill/>
        </p:spPr>
        <p:txBody>
          <a:bodyPr wrap="square" rtlCol="0">
            <a:spAutoFit/>
          </a:bodyPr>
          <a:lstStyle/>
          <a:p>
            <a:r>
              <a:rPr lang="en-US" altLang="zh-CN"/>
              <a:t>      </a:t>
            </a:r>
            <a:r>
              <a:rPr lang="zh-CN" altLang="en-US" sz="2000">
                <a:solidFill>
                  <a:schemeClr val="tx2"/>
                </a:solidFill>
              </a:rPr>
              <a:t>如果K=3，绿色圆点的最近的3个邻居是2个红色小三角形和1个蓝色小正方形，少数从属于多数，基于统计的方法，判定绿色的这个待分类点属于红色的三角形一类。</a:t>
            </a:r>
          </a:p>
          <a:p>
            <a:r>
              <a:rPr lang="zh-CN" altLang="en-US" sz="2000">
                <a:solidFill>
                  <a:schemeClr val="tx2"/>
                </a:solidFill>
              </a:rPr>
              <a:t>      如果K=5，绿色圆点的最近的5个邻居是2个红色三角形和3个蓝色的正方形，判定绿色的这个待分类点属于蓝色的正方形一类。</a:t>
            </a:r>
          </a:p>
        </p:txBody>
      </p:sp>
    </p:spTree>
    <p:extLst>
      <p:ext uri="{BB962C8B-B14F-4D97-AF65-F5344CB8AC3E}">
        <p14:creationId xmlns:p14="http://schemas.microsoft.com/office/powerpoint/2010/main" val="780514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260" y="692785"/>
            <a:ext cx="7772400" cy="1681480"/>
          </a:xfrm>
        </p:spPr>
        <p:txBody>
          <a:bodyPr/>
          <a:lstStyle/>
          <a:p>
            <a:r>
              <a:rPr lang="en-US" altLang="zh-CN" dirty="0" smtClean="0"/>
              <a:t>8.2</a:t>
            </a:r>
            <a:r>
              <a:rPr lang="zh-CN" altLang="en-US" dirty="0" smtClean="0"/>
              <a:t>思考</a:t>
            </a:r>
            <a:endParaRPr lang="zh-CN" altLang="en-US" dirty="0"/>
          </a:p>
        </p:txBody>
      </p:sp>
      <p:sp>
        <p:nvSpPr>
          <p:cNvPr id="3" name="副标题 2"/>
          <p:cNvSpPr>
            <a:spLocks noGrp="1"/>
          </p:cNvSpPr>
          <p:nvPr>
            <p:ph type="subTitle" idx="1"/>
          </p:nvPr>
        </p:nvSpPr>
        <p:spPr>
          <a:xfrm>
            <a:off x="721360" y="3353435"/>
            <a:ext cx="7412355" cy="2648585"/>
          </a:xfrm>
        </p:spPr>
        <p:txBody>
          <a:bodyPr/>
          <a:lstStyle/>
          <a:p>
            <a:pPr algn="l"/>
            <a:r>
              <a:rPr lang="zh-CN" altLang="en-US" sz="2400" dirty="0">
                <a:solidFill>
                  <a:schemeClr val="tx2"/>
                </a:solidFill>
                <a:latin typeface="+mj-lt"/>
                <a:ea typeface="+mj-ea"/>
                <a:cs typeface="Arial" charset="0"/>
                <a:sym typeface="+mn-ea"/>
              </a:rPr>
              <a:t>→</a:t>
            </a:r>
            <a:r>
              <a:rPr sz="2400" dirty="0">
                <a:solidFill>
                  <a:schemeClr val="tx2"/>
                </a:solidFill>
                <a:latin typeface="+mj-lt"/>
                <a:ea typeface="+mj-ea"/>
                <a:cs typeface="+mj-cs"/>
                <a:sym typeface="+mn-ea"/>
              </a:rPr>
              <a:t>K</a:t>
            </a:r>
            <a:r>
              <a:rPr lang="en-US" sz="2400" dirty="0">
                <a:solidFill>
                  <a:schemeClr val="tx2"/>
                </a:solidFill>
                <a:latin typeface="+mj-lt"/>
                <a:ea typeface="+mj-ea"/>
                <a:cs typeface="+mj-cs"/>
                <a:sym typeface="+mn-ea"/>
              </a:rPr>
              <a:t>NN</a:t>
            </a:r>
            <a:r>
              <a:rPr sz="2400" dirty="0">
                <a:solidFill>
                  <a:schemeClr val="tx2"/>
                </a:solidFill>
                <a:latin typeface="+mj-lt"/>
                <a:ea typeface="+mj-ea"/>
                <a:cs typeface="+mj-cs"/>
                <a:sym typeface="+mn-ea"/>
              </a:rPr>
              <a:t>算法使用的模型实际上对应于对特征空间的划分。</a:t>
            </a:r>
          </a:p>
          <a:p>
            <a:pPr algn="l"/>
            <a:r>
              <a:rPr sz="2400" dirty="0">
                <a:solidFill>
                  <a:schemeClr val="tx2"/>
                </a:solidFill>
                <a:latin typeface="+mj-lt"/>
                <a:ea typeface="+mj-ea"/>
                <a:cs typeface="Arial" charset="0"/>
                <a:sym typeface="+mn-ea"/>
              </a:rPr>
              <a:t>→</a:t>
            </a:r>
            <a:r>
              <a:rPr sz="2400" dirty="0">
                <a:solidFill>
                  <a:schemeClr val="tx2"/>
                </a:solidFill>
                <a:latin typeface="+mj-lt"/>
                <a:ea typeface="+mj-ea"/>
                <a:cs typeface="+mj-cs"/>
                <a:sym typeface="+mn-ea"/>
              </a:rPr>
              <a:t>该算法的三个基本要素</a:t>
            </a:r>
            <a:r>
              <a:rPr lang="zh-CN" sz="2400" dirty="0">
                <a:solidFill>
                  <a:schemeClr val="tx2"/>
                </a:solidFill>
                <a:latin typeface="+mj-lt"/>
                <a:ea typeface="宋体" charset="0"/>
                <a:cs typeface="+mj-cs"/>
                <a:sym typeface="+mn-ea"/>
              </a:rPr>
              <a:t>为：</a:t>
            </a:r>
            <a:r>
              <a:rPr sz="2400" dirty="0">
                <a:solidFill>
                  <a:schemeClr val="tx2"/>
                </a:solidFill>
                <a:latin typeface="+mj-lt"/>
                <a:ea typeface="+mj-ea"/>
                <a:cs typeface="+mj-cs"/>
                <a:sym typeface="+mn-ea"/>
              </a:rPr>
              <a:t>K值的选择，距离度量和分类决策规则          </a:t>
            </a:r>
          </a:p>
          <a:p>
            <a:pPr algn="l"/>
            <a:r>
              <a:rPr lang="zh-CN" altLang="en-US" sz="2400" dirty="0">
                <a:solidFill>
                  <a:schemeClr val="tx2"/>
                </a:solidFill>
              </a:rPr>
              <a:t>（结合上述实例，考虑</a:t>
            </a:r>
            <a:r>
              <a:rPr lang="en-US" altLang="zh-CN" sz="2400" dirty="0">
                <a:solidFill>
                  <a:schemeClr val="tx2"/>
                </a:solidFill>
              </a:rPr>
              <a:t>K=3or5</a:t>
            </a:r>
            <a:r>
              <a:rPr lang="zh-CN" altLang="en-US" sz="2400" dirty="0">
                <a:solidFill>
                  <a:schemeClr val="tx2"/>
                </a:solidFill>
                <a:ea typeface="宋体" charset="0"/>
              </a:rPr>
              <a:t>情况下分类的不同</a:t>
            </a:r>
            <a:r>
              <a:rPr lang="zh-CN" altLang="en-US" sz="2400" dirty="0">
                <a:solidFill>
                  <a:schemeClr val="tx2"/>
                </a:solidFill>
              </a:rPr>
              <a:t>）</a:t>
            </a:r>
          </a:p>
          <a:p>
            <a:pPr algn="l"/>
            <a:r>
              <a:rPr lang="zh-CN" altLang="en-US" sz="2400" dirty="0">
                <a:solidFill>
                  <a:schemeClr val="tx2"/>
                </a:solidFill>
                <a:cs typeface="Arial" charset="0"/>
                <a:sym typeface="+mn-ea"/>
              </a:rPr>
              <a:t>→</a:t>
            </a:r>
            <a:r>
              <a:rPr lang="zh-CN" altLang="en-US" sz="2400" dirty="0">
                <a:solidFill>
                  <a:schemeClr val="tx2"/>
                </a:solidFill>
                <a:sym typeface="+mn-ea"/>
              </a:rPr>
              <a:t>在实际应用中，K值一般取一个比较小的数值，采用交叉验证法来选择最优的K值。</a:t>
            </a:r>
            <a:endParaRPr lang="zh-CN" altLang="en-US" sz="2400" dirty="0">
              <a:solidFill>
                <a:schemeClr val="tx2"/>
              </a:solidFill>
            </a:endParaRPr>
          </a:p>
          <a:p>
            <a:pPr algn="l"/>
            <a:endParaRPr lang="zh-CN" altLang="en-US" sz="2400" dirty="0">
              <a:solidFill>
                <a:schemeClr val="tx2"/>
              </a:solidFill>
            </a:endParaRPr>
          </a:p>
        </p:txBody>
      </p:sp>
      <p:pic>
        <p:nvPicPr>
          <p:cNvPr id="5" name="图片 4"/>
          <p:cNvPicPr>
            <a:picLocks noChangeAspect="1"/>
          </p:cNvPicPr>
          <p:nvPr/>
        </p:nvPicPr>
        <p:blipFill>
          <a:blip r:embed="rId2"/>
          <a:srcRect/>
          <a:stretch>
            <a:fillRect/>
          </a:stretch>
        </p:blipFill>
        <p:spPr>
          <a:xfrm flipH="1">
            <a:off x="6155591" y="1412776"/>
            <a:ext cx="1812389" cy="1812389"/>
          </a:xfrm>
          <a:prstGeom prst="rect">
            <a:avLst/>
          </a:prstGeom>
        </p:spPr>
      </p:pic>
    </p:spTree>
    <p:extLst>
      <p:ext uri="{BB962C8B-B14F-4D97-AF65-F5344CB8AC3E}">
        <p14:creationId xmlns:p14="http://schemas.microsoft.com/office/powerpoint/2010/main" val="3812628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836712"/>
            <a:ext cx="7793037" cy="767680"/>
          </a:xfrm>
        </p:spPr>
        <p:txBody>
          <a:bodyPr/>
          <a:lstStyle/>
          <a:p>
            <a:r>
              <a:rPr lang="en-US" altLang="zh-CN" dirty="0" smtClean="0"/>
              <a:t>1.3 </a:t>
            </a:r>
            <a:r>
              <a:rPr lang="zh-CN" altLang="en-US" dirty="0" smtClean="0"/>
              <a:t>机器学习的现状</a:t>
            </a:r>
            <a:endParaRPr lang="zh-CN" altLang="en-US" dirty="0"/>
          </a:p>
        </p:txBody>
      </p:sp>
      <p:sp>
        <p:nvSpPr>
          <p:cNvPr id="3" name="内容占位符 2"/>
          <p:cNvSpPr>
            <a:spLocks noGrp="1"/>
          </p:cNvSpPr>
          <p:nvPr>
            <p:ph idx="1"/>
          </p:nvPr>
        </p:nvSpPr>
        <p:spPr>
          <a:xfrm>
            <a:off x="1182688" y="1988840"/>
            <a:ext cx="7277744" cy="4143673"/>
          </a:xfrm>
        </p:spPr>
        <p:txBody>
          <a:bodyPr/>
          <a:lstStyle/>
          <a:p>
            <a:r>
              <a:rPr lang="zh-CN" altLang="en-US" sz="2400" dirty="0" smtClean="0"/>
              <a:t> </a:t>
            </a:r>
            <a:r>
              <a:rPr lang="en-US" altLang="zh-CN" sz="2400" dirty="0" smtClean="0"/>
              <a:t>	 </a:t>
            </a:r>
            <a:r>
              <a:rPr lang="zh-CN" altLang="en-US" sz="2800" dirty="0" smtClean="0"/>
              <a:t>机器学习的</a:t>
            </a:r>
            <a:r>
              <a:rPr lang="zh-CN" altLang="en-US" sz="2800" dirty="0"/>
              <a:t>最新阶段始于</a:t>
            </a:r>
            <a:r>
              <a:rPr lang="en-US" altLang="zh-CN" sz="2800" dirty="0"/>
              <a:t>1986</a:t>
            </a:r>
            <a:r>
              <a:rPr lang="zh-CN" altLang="en-US" sz="2800" dirty="0"/>
              <a:t>年。机器学习进入新阶段的重要表现在下列诸方面：</a:t>
            </a:r>
          </a:p>
          <a:p>
            <a:r>
              <a:rPr lang="zh-CN" altLang="en-US" sz="2800" dirty="0"/>
              <a:t>　　</a:t>
            </a:r>
            <a:r>
              <a:rPr lang="en-US" altLang="zh-CN" sz="2800" dirty="0"/>
              <a:t>(1)</a:t>
            </a:r>
            <a:r>
              <a:rPr lang="zh-CN" altLang="en-US" sz="2800" b="1" dirty="0"/>
              <a:t>机器学习已成为新的边缘学科并在高校形成一门课程</a:t>
            </a:r>
            <a:r>
              <a:rPr lang="zh-CN" altLang="en-US" sz="2800" dirty="0"/>
              <a:t>。它</a:t>
            </a:r>
            <a:r>
              <a:rPr lang="zh-CN" altLang="en-US" sz="2800" dirty="0" smtClean="0"/>
              <a:t>综合</a:t>
            </a:r>
            <a:r>
              <a:rPr lang="zh-CN" altLang="en-US" sz="2800" dirty="0"/>
              <a:t>应用心理学、生物学和神经生理学以及数学、自动化和计算机科学形成机器学习理论基础。</a:t>
            </a:r>
          </a:p>
          <a:p>
            <a:r>
              <a:rPr lang="zh-CN" altLang="en-US" sz="2800" dirty="0"/>
              <a:t>　　</a:t>
            </a:r>
            <a:r>
              <a:rPr lang="en-US" altLang="zh-CN" sz="2800" dirty="0"/>
              <a:t>(2)</a:t>
            </a:r>
            <a:r>
              <a:rPr lang="zh-CN" altLang="en-US" sz="2800" b="1" dirty="0"/>
              <a:t>结合各种学习方法，取长补短的多种形式的集成学习系统研究正在兴起</a:t>
            </a:r>
            <a:r>
              <a:rPr lang="zh-CN" altLang="en-US" sz="2800" dirty="0" smtClean="0"/>
              <a:t>。</a:t>
            </a:r>
            <a:endParaRPr lang="zh-CN" altLang="en-US" sz="3600" dirty="0"/>
          </a:p>
        </p:txBody>
      </p:sp>
    </p:spTree>
    <p:extLst>
      <p:ext uri="{BB962C8B-B14F-4D97-AF65-F5344CB8AC3E}">
        <p14:creationId xmlns:p14="http://schemas.microsoft.com/office/powerpoint/2010/main" val="779026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25389"/>
            <a:ext cx="7772400" cy="1462088"/>
          </a:xfrm>
        </p:spPr>
        <p:txBody>
          <a:bodyPr/>
          <a:lstStyle/>
          <a:p>
            <a:r>
              <a:rPr lang="en-US" altLang="zh-CN" dirty="0" smtClean="0"/>
              <a:t>8.3 </a:t>
            </a:r>
            <a:r>
              <a:rPr lang="zh-CN" altLang="en-US" dirty="0" smtClean="0"/>
              <a:t>适用</a:t>
            </a:r>
            <a:r>
              <a:rPr lang="zh-CN" altLang="en-US" dirty="0"/>
              <a:t>场景</a:t>
            </a:r>
          </a:p>
        </p:txBody>
      </p:sp>
      <p:sp>
        <p:nvSpPr>
          <p:cNvPr id="6" name="文本框 5"/>
          <p:cNvSpPr txBox="1"/>
          <p:nvPr/>
        </p:nvSpPr>
        <p:spPr>
          <a:xfrm>
            <a:off x="681990" y="3567430"/>
            <a:ext cx="7670800" cy="3078480"/>
          </a:xfrm>
          <a:prstGeom prst="rect">
            <a:avLst/>
          </a:prstGeom>
          <a:noFill/>
        </p:spPr>
        <p:txBody>
          <a:bodyPr wrap="square" rtlCol="0">
            <a:spAutoFit/>
          </a:bodyPr>
          <a:lstStyle/>
          <a:p>
            <a:r>
              <a:rPr lang="zh-CN" altLang="en-US" sz="2800">
                <a:solidFill>
                  <a:schemeClr val="tx2"/>
                </a:solidFill>
                <a:cs typeface="Arial" charset="0"/>
              </a:rPr>
              <a:t>→</a:t>
            </a:r>
            <a:r>
              <a:rPr lang="zh-CN" altLang="en-US" sz="2800">
                <a:solidFill>
                  <a:schemeClr val="tx2"/>
                </a:solidFill>
              </a:rPr>
              <a:t>分类：对于类域的交叉或重叠较多的待分样本集来说，KNN方法较其他方法更为适合。 </a:t>
            </a:r>
          </a:p>
          <a:p>
            <a:endParaRPr lang="zh-CN" altLang="en-US" sz="2800">
              <a:solidFill>
                <a:schemeClr val="tx2"/>
              </a:solidFill>
              <a:cs typeface="Arial" charset="0"/>
            </a:endParaRPr>
          </a:p>
          <a:p>
            <a:r>
              <a:rPr lang="zh-CN" altLang="en-US" sz="2800">
                <a:solidFill>
                  <a:schemeClr val="tx2"/>
                </a:solidFill>
                <a:cs typeface="Arial" charset="0"/>
              </a:rPr>
              <a:t>→</a:t>
            </a:r>
            <a:r>
              <a:rPr lang="zh-CN" altLang="en-US" sz="2800">
                <a:solidFill>
                  <a:schemeClr val="tx2"/>
                </a:solidFill>
              </a:rPr>
              <a:t>回归：通过找出一个样本的k个最近邻居，将这些邻居的属性的平均值赋给该样本，就可以得到该样本的属性，解决变量估计的问题。</a:t>
            </a:r>
          </a:p>
          <a:p>
            <a:endParaRPr lang="zh-CN" altLang="en-US" sz="2800">
              <a:solidFill>
                <a:schemeClr val="tx2"/>
              </a:solidFill>
            </a:endParaRPr>
          </a:p>
        </p:txBody>
      </p:sp>
    </p:spTree>
    <p:extLst>
      <p:ext uri="{BB962C8B-B14F-4D97-AF65-F5344CB8AC3E}">
        <p14:creationId xmlns:p14="http://schemas.microsoft.com/office/powerpoint/2010/main" val="4070475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052999"/>
            <a:ext cx="7772400" cy="1462088"/>
          </a:xfrm>
        </p:spPr>
        <p:txBody>
          <a:bodyPr/>
          <a:lstStyle/>
          <a:p>
            <a:r>
              <a:rPr lang="en-US" altLang="zh-CN" dirty="0" smtClean="0"/>
              <a:t>8.4 </a:t>
            </a:r>
            <a:r>
              <a:rPr lang="zh-CN" altLang="en-US" dirty="0" smtClean="0"/>
              <a:t>算法</a:t>
            </a:r>
            <a:r>
              <a:rPr lang="zh-CN" altLang="en-US" dirty="0"/>
              <a:t>优缺点</a:t>
            </a:r>
          </a:p>
        </p:txBody>
      </p:sp>
      <p:sp>
        <p:nvSpPr>
          <p:cNvPr id="3" name="副标题 2"/>
          <p:cNvSpPr>
            <a:spLocks noGrp="1"/>
          </p:cNvSpPr>
          <p:nvPr>
            <p:ph type="subTitle" idx="1"/>
          </p:nvPr>
        </p:nvSpPr>
        <p:spPr>
          <a:xfrm>
            <a:off x="1187624" y="3284984"/>
            <a:ext cx="6400800" cy="1752600"/>
          </a:xfrm>
        </p:spPr>
        <p:txBody>
          <a:bodyPr/>
          <a:lstStyle/>
          <a:p>
            <a:pPr algn="l"/>
            <a:r>
              <a:rPr lang="en-US" altLang="zh-CN" sz="2800" dirty="0">
                <a:solidFill>
                  <a:schemeClr val="tx2"/>
                </a:solidFill>
              </a:rPr>
              <a:t>      </a:t>
            </a:r>
            <a:r>
              <a:rPr lang="zh-CN" altLang="en-US" sz="2800" dirty="0">
                <a:solidFill>
                  <a:schemeClr val="tx2"/>
                </a:solidFill>
              </a:rPr>
              <a:t>KNN 分类方法可以取得较高的分类准确率，具有概念清晰、易于实现等诸多优点。</a:t>
            </a:r>
          </a:p>
          <a:p>
            <a:pPr algn="l"/>
            <a:r>
              <a:rPr lang="zh-CN" altLang="en-US" sz="2800" dirty="0">
                <a:solidFill>
                  <a:schemeClr val="tx2"/>
                </a:solidFill>
              </a:rPr>
              <a:t>      同时也存在分类过程中计算量过大、对样本库过于依赖和度量相似性的距离函数不适用等问题。 </a:t>
            </a:r>
          </a:p>
        </p:txBody>
      </p:sp>
    </p:spTree>
    <p:extLst>
      <p:ext uri="{BB962C8B-B14F-4D97-AF65-F5344CB8AC3E}">
        <p14:creationId xmlns:p14="http://schemas.microsoft.com/office/powerpoint/2010/main" val="20894939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1052736"/>
            <a:ext cx="7772400" cy="1462088"/>
          </a:xfrm>
        </p:spPr>
        <p:txBody>
          <a:bodyPr/>
          <a:lstStyle/>
          <a:p>
            <a:r>
              <a:rPr lang="zh-CN" altLang="en-US" sz="4800" dirty="0" smtClean="0"/>
              <a:t>评估假设</a:t>
            </a:r>
            <a:endParaRPr lang="zh-CN" altLang="en-US" sz="4800" dirty="0"/>
          </a:p>
        </p:txBody>
      </p:sp>
      <p:sp>
        <p:nvSpPr>
          <p:cNvPr id="3" name="副标题 2"/>
          <p:cNvSpPr>
            <a:spLocks noGrp="1"/>
          </p:cNvSpPr>
          <p:nvPr>
            <p:ph type="subTitle" idx="1"/>
          </p:nvPr>
        </p:nvSpPr>
        <p:spPr>
          <a:xfrm>
            <a:off x="1187624" y="3284984"/>
            <a:ext cx="6400800" cy="1752600"/>
          </a:xfrm>
        </p:spPr>
        <p:txBody>
          <a:bodyPr/>
          <a:lstStyle/>
          <a:p>
            <a:pPr algn="l"/>
            <a:r>
              <a:rPr lang="en-US" altLang="zh-CN" dirty="0"/>
              <a:t>9</a:t>
            </a:r>
            <a:r>
              <a:rPr lang="en-US" altLang="zh-CN" dirty="0" smtClean="0"/>
              <a:t>.1 </a:t>
            </a:r>
            <a:r>
              <a:rPr lang="zh-CN" altLang="en-US" dirty="0"/>
              <a:t>概述</a:t>
            </a:r>
            <a:endParaRPr lang="en-US" altLang="zh-CN" dirty="0" smtClean="0"/>
          </a:p>
          <a:p>
            <a:pPr algn="l"/>
            <a:r>
              <a:rPr lang="en-US" altLang="zh-CN" dirty="0"/>
              <a:t>9</a:t>
            </a:r>
            <a:r>
              <a:rPr lang="en-US" altLang="zh-CN" dirty="0" smtClean="0"/>
              <a:t>.2 </a:t>
            </a:r>
            <a:r>
              <a:rPr lang="zh-CN" altLang="en-US" dirty="0" smtClean="0"/>
              <a:t>主要解决问题</a:t>
            </a:r>
            <a:endParaRPr lang="en-US" altLang="zh-CN" dirty="0" smtClean="0"/>
          </a:p>
          <a:p>
            <a:pPr algn="l"/>
            <a:r>
              <a:rPr lang="en-US" altLang="zh-CN" dirty="0"/>
              <a:t>9</a:t>
            </a:r>
            <a:r>
              <a:rPr lang="en-US" altLang="zh-CN" smtClean="0"/>
              <a:t>.3 </a:t>
            </a:r>
            <a:r>
              <a:rPr lang="zh-CN" altLang="en-US" dirty="0" smtClean="0"/>
              <a:t>实例与思考</a:t>
            </a:r>
            <a:endParaRPr lang="zh-CN" altLang="en-US" dirty="0"/>
          </a:p>
        </p:txBody>
      </p:sp>
    </p:spTree>
    <p:extLst>
      <p:ext uri="{BB962C8B-B14F-4D97-AF65-F5344CB8AC3E}">
        <p14:creationId xmlns:p14="http://schemas.microsoft.com/office/powerpoint/2010/main" val="20820094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a:t>
            </a:r>
            <a:r>
              <a:rPr lang="en-US" altLang="zh-CN" dirty="0" smtClean="0"/>
              <a:t>.1 </a:t>
            </a:r>
            <a:r>
              <a:rPr lang="zh-CN" altLang="en-US" dirty="0"/>
              <a:t>概述</a:t>
            </a:r>
          </a:p>
        </p:txBody>
      </p:sp>
      <p:sp>
        <p:nvSpPr>
          <p:cNvPr id="3" name="内容占位符 2"/>
          <p:cNvSpPr>
            <a:spLocks noGrp="1"/>
          </p:cNvSpPr>
          <p:nvPr>
            <p:ph idx="1"/>
          </p:nvPr>
        </p:nvSpPr>
        <p:spPr>
          <a:xfrm>
            <a:off x="1182688" y="2017712"/>
            <a:ext cx="7772400" cy="4291607"/>
          </a:xfrm>
        </p:spPr>
        <p:txBody>
          <a:bodyPr/>
          <a:lstStyle/>
          <a:p>
            <a:r>
              <a:rPr lang="zh-CN" altLang="en-US" dirty="0" smtClean="0"/>
              <a:t>对假设的精度进行评估是机器学习中的基本问题；</a:t>
            </a:r>
            <a:endParaRPr lang="en-US" altLang="zh-CN" dirty="0" smtClean="0"/>
          </a:p>
          <a:p>
            <a:r>
              <a:rPr lang="zh-CN" altLang="en-US" dirty="0" smtClean="0"/>
              <a:t>一方面，可以用于了解是否可用该假设。如：从一个长度有限的数据库中学习以了解不同医疗手段的效果，有必要尽可能准确知道学习结果的正确性；</a:t>
            </a:r>
            <a:endParaRPr lang="en-US" altLang="zh-CN" dirty="0" smtClean="0"/>
          </a:p>
          <a:p>
            <a:endParaRPr lang="zh-CN" altLang="en-US" dirty="0"/>
          </a:p>
        </p:txBody>
      </p:sp>
    </p:spTree>
    <p:extLst>
      <p:ext uri="{BB962C8B-B14F-4D97-AF65-F5344CB8AC3E}">
        <p14:creationId xmlns:p14="http://schemas.microsoft.com/office/powerpoint/2010/main" val="7297886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a:t>
            </a:r>
            <a:r>
              <a:rPr lang="en-US" altLang="zh-CN" dirty="0" smtClean="0"/>
              <a:t>.1 </a:t>
            </a:r>
            <a:r>
              <a:rPr lang="zh-CN" altLang="en-US" dirty="0"/>
              <a:t>概述</a:t>
            </a:r>
          </a:p>
        </p:txBody>
      </p:sp>
      <p:sp>
        <p:nvSpPr>
          <p:cNvPr id="3" name="内容占位符 2"/>
          <p:cNvSpPr>
            <a:spLocks noGrp="1"/>
          </p:cNvSpPr>
          <p:nvPr>
            <p:ph idx="1"/>
          </p:nvPr>
        </p:nvSpPr>
        <p:spPr>
          <a:xfrm>
            <a:off x="1182688" y="2017712"/>
            <a:ext cx="7772400" cy="4291607"/>
          </a:xfrm>
        </p:spPr>
        <p:txBody>
          <a:bodyPr/>
          <a:lstStyle/>
          <a:p>
            <a:r>
              <a:rPr lang="zh-CN" altLang="en-US" dirty="0" smtClean="0"/>
              <a:t>另一方面，对假设的评估是许多学习方法的重要组成部分。如：在</a:t>
            </a:r>
            <a:r>
              <a:rPr lang="zh-CN" altLang="en-US" dirty="0"/>
              <a:t>决策树学习中，为了避免过度拟合必须进行后修剪，必须评估每一步修剪对树的精度产生的影响，了解已经修剪和未被修剪树的精度估计中固有的可能误差。</a:t>
            </a:r>
            <a:endParaRPr lang="en-US" altLang="zh-CN" dirty="0"/>
          </a:p>
          <a:p>
            <a:endParaRPr lang="zh-CN" altLang="en-US" dirty="0"/>
          </a:p>
        </p:txBody>
      </p:sp>
    </p:spTree>
    <p:extLst>
      <p:ext uri="{BB962C8B-B14F-4D97-AF65-F5344CB8AC3E}">
        <p14:creationId xmlns:p14="http://schemas.microsoft.com/office/powerpoint/2010/main" val="37442783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a:t>
            </a:r>
            <a:r>
              <a:rPr lang="en-US" altLang="zh-CN" dirty="0" smtClean="0"/>
              <a:t>.2 </a:t>
            </a:r>
            <a:r>
              <a:rPr lang="zh-CN" altLang="en-US" dirty="0" smtClean="0"/>
              <a:t>主要解决问题</a:t>
            </a:r>
            <a:endParaRPr lang="zh-CN" altLang="en-US" dirty="0"/>
          </a:p>
        </p:txBody>
      </p:sp>
      <p:sp>
        <p:nvSpPr>
          <p:cNvPr id="3" name="内容占位符 2"/>
          <p:cNvSpPr>
            <a:spLocks noGrp="1"/>
          </p:cNvSpPr>
          <p:nvPr>
            <p:ph idx="1"/>
          </p:nvPr>
        </p:nvSpPr>
        <p:spPr/>
        <p:txBody>
          <a:bodyPr/>
          <a:lstStyle/>
          <a:p>
            <a:pPr>
              <a:buClr>
                <a:srgbClr val="3333CC"/>
              </a:buClr>
            </a:pPr>
            <a:r>
              <a:rPr lang="zh-CN" altLang="en-US" dirty="0"/>
              <a:t>已知一个假设在有限数据样本上观察到的</a:t>
            </a:r>
            <a:r>
              <a:rPr lang="zh-CN" altLang="en-US" dirty="0" smtClean="0"/>
              <a:t>精度，怎样估计它在其他实例的精度？</a:t>
            </a:r>
            <a:endParaRPr lang="en-US" altLang="zh-CN" dirty="0"/>
          </a:p>
          <a:p>
            <a:pPr lvl="0">
              <a:buClr>
                <a:srgbClr val="3333CC"/>
              </a:buClr>
            </a:pPr>
            <a:r>
              <a:rPr lang="zh-CN" altLang="en-US" dirty="0"/>
              <a:t>若</a:t>
            </a:r>
            <a:r>
              <a:rPr lang="zh-CN" altLang="en-US" dirty="0" smtClean="0"/>
              <a:t>一</a:t>
            </a:r>
            <a:r>
              <a:rPr lang="zh-CN" altLang="en-US" dirty="0"/>
              <a:t>个</a:t>
            </a:r>
            <a:r>
              <a:rPr lang="zh-CN" altLang="en-US" dirty="0" smtClean="0"/>
              <a:t>假设在某些数据样本上好于另一个，那么该假设是否更准确</a:t>
            </a:r>
            <a:r>
              <a:rPr lang="zh-CN" altLang="en-US" dirty="0" smtClean="0">
                <a:solidFill>
                  <a:srgbClr val="000000"/>
                </a:solidFill>
              </a:rPr>
              <a:t>？</a:t>
            </a:r>
            <a:endParaRPr lang="en-US" altLang="zh-CN" dirty="0" smtClean="0">
              <a:solidFill>
                <a:srgbClr val="000000"/>
              </a:solidFill>
            </a:endParaRPr>
          </a:p>
          <a:p>
            <a:pPr lvl="0">
              <a:buClr>
                <a:srgbClr val="3333CC"/>
              </a:buClr>
            </a:pPr>
            <a:r>
              <a:rPr lang="zh-CN" altLang="en-US" dirty="0" smtClean="0">
                <a:solidFill>
                  <a:srgbClr val="000000"/>
                </a:solidFill>
              </a:rPr>
              <a:t>当数据有限，怎样高效利用数据，通过它们学习假设与估计精度？</a:t>
            </a:r>
            <a:endParaRPr lang="en-US" altLang="zh-CN" dirty="0">
              <a:solidFill>
                <a:srgbClr val="000000"/>
              </a:solidFill>
            </a:endParaRPr>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1475317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a:t>
            </a:r>
            <a:r>
              <a:rPr lang="en-US" altLang="zh-CN" dirty="0" smtClean="0"/>
              <a:t>.3</a:t>
            </a:r>
            <a:r>
              <a:rPr lang="zh-CN" altLang="en-US" dirty="0" smtClean="0"/>
              <a:t>实例与思考</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     数据样本包含</a:t>
            </a:r>
            <a:r>
              <a:rPr lang="en-US" altLang="zh-CN" dirty="0"/>
              <a:t>n=40</a:t>
            </a:r>
            <a:r>
              <a:rPr lang="zh-CN" altLang="en-US" dirty="0"/>
              <a:t>个样</a:t>
            </a:r>
            <a:r>
              <a:rPr lang="zh-CN" altLang="en-US" dirty="0" smtClean="0"/>
              <a:t>例，并且</a:t>
            </a:r>
            <a:r>
              <a:rPr lang="zh-CN" altLang="en-US" dirty="0"/>
              <a:t>假设</a:t>
            </a:r>
            <a:r>
              <a:rPr lang="en-US" altLang="zh-CN" dirty="0"/>
              <a:t>h</a:t>
            </a:r>
            <a:r>
              <a:rPr lang="zh-CN" altLang="en-US" dirty="0"/>
              <a:t>在这些数据上产生了</a:t>
            </a:r>
            <a:r>
              <a:rPr lang="en-US" altLang="zh-CN" dirty="0"/>
              <a:t>r=12</a:t>
            </a:r>
            <a:r>
              <a:rPr lang="zh-CN" altLang="en-US" dirty="0"/>
              <a:t>个</a:t>
            </a:r>
            <a:r>
              <a:rPr lang="zh-CN" altLang="en-US" dirty="0" smtClean="0"/>
              <a:t>错误</a:t>
            </a:r>
            <a:r>
              <a:rPr lang="zh-CN" altLang="en-US" dirty="0"/>
              <a:t>，</a:t>
            </a:r>
            <a:r>
              <a:rPr lang="zh-CN" altLang="en-US" dirty="0" smtClean="0"/>
              <a:t>这样</a:t>
            </a:r>
            <a:r>
              <a:rPr lang="zh-CN" altLang="en-US" dirty="0"/>
              <a:t>样本错误率</a:t>
            </a:r>
            <a:r>
              <a:rPr lang="zh-CN" altLang="en-US" dirty="0" smtClean="0"/>
              <a:t>为：</a:t>
            </a:r>
            <a:endParaRPr lang="en-US" altLang="zh-CN" dirty="0" smtClean="0"/>
          </a:p>
          <a:p>
            <a:pPr marL="0" indent="0">
              <a:buNone/>
            </a:pPr>
            <a:r>
              <a:rPr lang="en-US" altLang="zh-CN" dirty="0" smtClean="0"/>
              <a:t>error(h</a:t>
            </a:r>
            <a:r>
              <a:rPr lang="en-US" altLang="zh-CN" dirty="0"/>
              <a:t>)=</a:t>
            </a:r>
            <a:r>
              <a:rPr lang="en-US" altLang="zh-CN" dirty="0" smtClean="0"/>
              <a:t>12/40=0.3</a:t>
            </a:r>
          </a:p>
          <a:p>
            <a:pPr marL="0" indent="0">
              <a:buNone/>
            </a:pPr>
            <a:r>
              <a:rPr lang="zh-CN" altLang="en-US" dirty="0" smtClean="0"/>
              <a:t>     如果</a:t>
            </a:r>
            <a:r>
              <a:rPr lang="zh-CN" altLang="en-US" dirty="0"/>
              <a:t>没有更多的</a:t>
            </a:r>
            <a:r>
              <a:rPr lang="zh-CN" altLang="en-US" dirty="0" smtClean="0"/>
              <a:t>信息，对</a:t>
            </a:r>
            <a:r>
              <a:rPr lang="zh-CN" altLang="en-US" dirty="0"/>
              <a:t>真实</a:t>
            </a:r>
            <a:r>
              <a:rPr lang="zh-CN" altLang="en-US" dirty="0" smtClean="0"/>
              <a:t>错误率的</a:t>
            </a:r>
            <a:r>
              <a:rPr lang="zh-CN" altLang="en-US" dirty="0"/>
              <a:t>最好的估计即为</a:t>
            </a:r>
            <a:r>
              <a:rPr lang="en-US" altLang="zh-CN" dirty="0" smtClean="0"/>
              <a:t>0.3</a:t>
            </a:r>
          </a:p>
          <a:p>
            <a:pPr marL="0" indent="0">
              <a:buNone/>
            </a:pPr>
            <a:r>
              <a:rPr lang="en-US" altLang="zh-CN" dirty="0"/>
              <a:t> </a:t>
            </a:r>
            <a:r>
              <a:rPr lang="en-US" altLang="zh-CN" dirty="0" smtClean="0"/>
              <a:t>    </a:t>
            </a:r>
            <a:endParaRPr lang="zh-CN" altLang="en-US" dirty="0"/>
          </a:p>
        </p:txBody>
      </p:sp>
    </p:spTree>
    <p:extLst>
      <p:ext uri="{BB962C8B-B14F-4D97-AF65-F5344CB8AC3E}">
        <p14:creationId xmlns:p14="http://schemas.microsoft.com/office/powerpoint/2010/main" val="13692827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a:t>
            </a:r>
            <a:r>
              <a:rPr lang="en-US" altLang="zh-CN" dirty="0" smtClean="0"/>
              <a:t>.3 </a:t>
            </a:r>
            <a:r>
              <a:rPr lang="zh-CN" altLang="en-US" dirty="0" smtClean="0"/>
              <a:t>实例与思考</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     但是，如果</a:t>
            </a:r>
            <a:r>
              <a:rPr lang="zh-CN" altLang="en-US" dirty="0"/>
              <a:t>另外收集</a:t>
            </a:r>
            <a:r>
              <a:rPr lang="en-US" altLang="zh-CN" dirty="0"/>
              <a:t>40</a:t>
            </a:r>
            <a:r>
              <a:rPr lang="zh-CN" altLang="en-US" dirty="0"/>
              <a:t>个随机抽取的样例</a:t>
            </a:r>
            <a:r>
              <a:rPr lang="en-US" altLang="zh-CN" dirty="0"/>
              <a:t>S</a:t>
            </a:r>
            <a:r>
              <a:rPr lang="en-US" altLang="zh-CN" dirty="0" smtClean="0"/>
              <a:t>’</a:t>
            </a:r>
            <a:r>
              <a:rPr lang="zh-CN" altLang="en-US" dirty="0" smtClean="0"/>
              <a:t>，样本</a:t>
            </a:r>
            <a:r>
              <a:rPr lang="zh-CN" altLang="en-US" dirty="0"/>
              <a:t>错误率</a:t>
            </a:r>
            <a:r>
              <a:rPr lang="en-US" altLang="zh-CN" dirty="0"/>
              <a:t>error’(h)</a:t>
            </a:r>
            <a:r>
              <a:rPr lang="zh-CN" altLang="en-US" dirty="0"/>
              <a:t>将与原来的</a:t>
            </a:r>
            <a:r>
              <a:rPr lang="en-US" altLang="zh-CN" dirty="0" smtClean="0"/>
              <a:t>error(h</a:t>
            </a:r>
            <a:r>
              <a:rPr lang="en-US" altLang="zh-CN" dirty="0"/>
              <a:t>)</a:t>
            </a:r>
            <a:r>
              <a:rPr lang="zh-CN" altLang="en-US" dirty="0"/>
              <a:t>存在一些</a:t>
            </a:r>
            <a:r>
              <a:rPr lang="zh-CN" altLang="en-US" dirty="0" smtClean="0"/>
              <a:t>差别，如果</a:t>
            </a:r>
            <a:r>
              <a:rPr lang="zh-CN" altLang="en-US" dirty="0"/>
              <a:t>不断重复这一</a:t>
            </a:r>
            <a:r>
              <a:rPr lang="zh-CN" altLang="en-US" dirty="0" smtClean="0"/>
              <a:t>实验，每次</a:t>
            </a:r>
            <a:r>
              <a:rPr lang="zh-CN" altLang="en-US" dirty="0"/>
              <a:t>抽取一个包含</a:t>
            </a:r>
            <a:r>
              <a:rPr lang="en-US" altLang="zh-CN" dirty="0"/>
              <a:t>40</a:t>
            </a:r>
            <a:r>
              <a:rPr lang="zh-CN" altLang="en-US" dirty="0"/>
              <a:t>样例的样本将会发现约</a:t>
            </a:r>
            <a:r>
              <a:rPr lang="en-US" altLang="zh-CN" dirty="0"/>
              <a:t>95%</a:t>
            </a:r>
            <a:r>
              <a:rPr lang="zh-CN" altLang="en-US" dirty="0"/>
              <a:t>的实验中计算所得的区间包含真实</a:t>
            </a:r>
            <a:r>
              <a:rPr lang="zh-CN" altLang="en-US" dirty="0" smtClean="0"/>
              <a:t>错误率。</a:t>
            </a:r>
            <a:endParaRPr lang="en-US" altLang="zh-CN" dirty="0" smtClean="0"/>
          </a:p>
          <a:p>
            <a:pPr marL="0" indent="0">
              <a:buNone/>
            </a:pPr>
            <a:r>
              <a:rPr lang="zh-CN" altLang="en-US" dirty="0" smtClean="0"/>
              <a:t>     将</a:t>
            </a:r>
            <a:r>
              <a:rPr lang="zh-CN" altLang="en-US" dirty="0"/>
              <a:t>上面的区间</a:t>
            </a:r>
            <a:r>
              <a:rPr lang="zh-CN" altLang="en-US" dirty="0" smtClean="0"/>
              <a:t>称为真实错误率的</a:t>
            </a:r>
            <a:r>
              <a:rPr lang="en-US" altLang="zh-CN" dirty="0"/>
              <a:t>95%</a:t>
            </a:r>
            <a:r>
              <a:rPr lang="zh-CN" altLang="en-US" dirty="0"/>
              <a:t>置信区间</a:t>
            </a:r>
            <a:r>
              <a:rPr lang="zh-CN" altLang="en-US" dirty="0" smtClean="0"/>
              <a:t>估计。</a:t>
            </a:r>
            <a:endParaRPr lang="zh-CN" altLang="en-US" dirty="0"/>
          </a:p>
          <a:p>
            <a:pPr marL="0" indent="0">
              <a:buNone/>
            </a:pPr>
            <a:endParaRPr lang="en-US" altLang="zh-CN" dirty="0"/>
          </a:p>
        </p:txBody>
      </p:sp>
    </p:spTree>
    <p:extLst>
      <p:ext uri="{BB962C8B-B14F-4D97-AF65-F5344CB8AC3E}">
        <p14:creationId xmlns:p14="http://schemas.microsoft.com/office/powerpoint/2010/main" val="36336202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a:t>
            </a:r>
            <a:r>
              <a:rPr lang="en-US" altLang="zh-CN" dirty="0" smtClean="0"/>
              <a:t>.3 </a:t>
            </a:r>
            <a:r>
              <a:rPr lang="zh-CN" altLang="en-US" dirty="0" smtClean="0"/>
              <a:t>实例与思考</a:t>
            </a:r>
            <a:endParaRPr lang="zh-CN" altLang="en-US" dirty="0"/>
          </a:p>
        </p:txBody>
      </p:sp>
      <p:sp>
        <p:nvSpPr>
          <p:cNvPr id="3" name="内容占位符 2"/>
          <p:cNvSpPr>
            <a:spLocks noGrp="1"/>
          </p:cNvSpPr>
          <p:nvPr>
            <p:ph idx="1"/>
          </p:nvPr>
        </p:nvSpPr>
        <p:spPr/>
        <p:txBody>
          <a:bodyPr/>
          <a:lstStyle/>
          <a:p>
            <a:pPr marL="0" indent="0">
              <a:buNone/>
            </a:pPr>
            <a:endParaRPr lang="zh-CN" altLang="en-US" dirty="0"/>
          </a:p>
          <a:p>
            <a:pPr marL="0" indent="0">
              <a:buNone/>
            </a:pPr>
            <a:endParaRPr lang="en-US" altLang="zh-CN" dirty="0"/>
          </a:p>
        </p:txBody>
      </p:sp>
      <p:sp>
        <p:nvSpPr>
          <p:cNvPr id="4" name="矩形 3"/>
          <p:cNvSpPr/>
          <p:nvPr/>
        </p:nvSpPr>
        <p:spPr>
          <a:xfrm>
            <a:off x="1043608" y="1966000"/>
            <a:ext cx="7488832" cy="2062103"/>
          </a:xfrm>
          <a:prstGeom prst="rect">
            <a:avLst/>
          </a:prstGeom>
        </p:spPr>
        <p:txBody>
          <a:bodyPr wrap="square">
            <a:spAutoFit/>
          </a:bodyPr>
          <a:lstStyle/>
          <a:p>
            <a:pPr lvl="0" fontAlgn="base">
              <a:spcBef>
                <a:spcPct val="20000"/>
              </a:spcBef>
              <a:spcAft>
                <a:spcPct val="0"/>
              </a:spcAft>
              <a:buClr>
                <a:srgbClr val="3333CC"/>
              </a:buClr>
              <a:buSzPct val="60000"/>
            </a:pPr>
            <a:r>
              <a:rPr lang="zh-CN" altLang="en-US" sz="3200" kern="0" dirty="0" smtClean="0">
                <a:solidFill>
                  <a:srgbClr val="000000"/>
                </a:solidFill>
              </a:rPr>
              <a:t>      评估假设主要</a:t>
            </a:r>
            <a:r>
              <a:rPr lang="zh-CN" altLang="en-US" sz="3200" kern="0" dirty="0">
                <a:solidFill>
                  <a:srgbClr val="000000"/>
                </a:solidFill>
              </a:rPr>
              <a:t>采用统计的方法，结合有关数据基准分布的假定，使我们可以用有限数据样本上的观察精度来逼近整个数据分布上的真实</a:t>
            </a:r>
            <a:r>
              <a:rPr lang="zh-CN" altLang="en-US" sz="3200" kern="0" dirty="0" smtClean="0">
                <a:solidFill>
                  <a:srgbClr val="000000"/>
                </a:solidFill>
              </a:rPr>
              <a:t>精度。</a:t>
            </a:r>
            <a:endParaRPr lang="en-US" altLang="zh-CN" sz="3200" kern="0" dirty="0">
              <a:solidFill>
                <a:srgbClr val="000000"/>
              </a:solidFill>
            </a:endParaRPr>
          </a:p>
        </p:txBody>
      </p:sp>
    </p:spTree>
    <p:extLst>
      <p:ext uri="{BB962C8B-B14F-4D97-AF65-F5344CB8AC3E}">
        <p14:creationId xmlns:p14="http://schemas.microsoft.com/office/powerpoint/2010/main" val="297813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836712"/>
            <a:ext cx="7793037" cy="767680"/>
          </a:xfrm>
        </p:spPr>
        <p:txBody>
          <a:bodyPr/>
          <a:lstStyle/>
          <a:p>
            <a:r>
              <a:rPr lang="en-US" altLang="zh-CN" dirty="0" smtClean="0"/>
              <a:t>1.3 </a:t>
            </a:r>
            <a:r>
              <a:rPr lang="zh-CN" altLang="en-US" dirty="0" smtClean="0"/>
              <a:t>机器学习的</a:t>
            </a:r>
            <a:r>
              <a:rPr lang="zh-CN" altLang="en-US" dirty="0"/>
              <a:t>现状</a:t>
            </a:r>
          </a:p>
        </p:txBody>
      </p:sp>
      <p:sp>
        <p:nvSpPr>
          <p:cNvPr id="3" name="内容占位符 2"/>
          <p:cNvSpPr>
            <a:spLocks noGrp="1"/>
          </p:cNvSpPr>
          <p:nvPr>
            <p:ph idx="1"/>
          </p:nvPr>
        </p:nvSpPr>
        <p:spPr>
          <a:xfrm>
            <a:off x="827584" y="2060848"/>
            <a:ext cx="7772400" cy="3744416"/>
          </a:xfrm>
        </p:spPr>
        <p:txBody>
          <a:bodyPr/>
          <a:lstStyle/>
          <a:p>
            <a:r>
              <a:rPr lang="en-US" altLang="zh-CN" sz="2800" dirty="0" smtClean="0"/>
              <a:t> 	(</a:t>
            </a:r>
            <a:r>
              <a:rPr lang="en-US" altLang="zh-CN" sz="2800" dirty="0"/>
              <a:t>3)</a:t>
            </a:r>
            <a:r>
              <a:rPr lang="zh-CN" altLang="en-US" sz="2800" b="1" dirty="0"/>
              <a:t>机器学习与人工智能各种基础问题的统一性观点</a:t>
            </a:r>
            <a:r>
              <a:rPr lang="zh-CN" altLang="en-US" sz="2800" b="1" dirty="0" smtClean="0"/>
              <a:t>正在</a:t>
            </a:r>
            <a:r>
              <a:rPr lang="zh-CN" altLang="en-US" sz="2800" b="1" dirty="0"/>
              <a:t>形成</a:t>
            </a:r>
            <a:r>
              <a:rPr lang="zh-CN" altLang="en-US" sz="2800" dirty="0" smtClean="0"/>
              <a:t>。</a:t>
            </a:r>
            <a:r>
              <a:rPr lang="zh-CN" altLang="en-US" sz="2800" dirty="0"/>
              <a:t>类比学习与问题求解结合的基于案例方法已成为经验学习的重要方向。 </a:t>
            </a:r>
            <a:endParaRPr lang="en-US" altLang="zh-CN" sz="2800" dirty="0" smtClean="0"/>
          </a:p>
          <a:p>
            <a:r>
              <a:rPr lang="en-US" altLang="zh-CN" sz="2800" dirty="0" smtClean="0"/>
              <a:t> 	(</a:t>
            </a:r>
            <a:r>
              <a:rPr lang="en-US" altLang="zh-CN" sz="2800" dirty="0"/>
              <a:t>4)</a:t>
            </a:r>
            <a:r>
              <a:rPr lang="zh-CN" altLang="en-US" sz="2800" b="1" dirty="0"/>
              <a:t>各种学习方法的应用范围不断扩大，一部分已形成</a:t>
            </a:r>
            <a:r>
              <a:rPr lang="zh-CN" altLang="en-US" sz="2800" b="1" dirty="0" smtClean="0"/>
              <a:t>商品。</a:t>
            </a:r>
            <a:endParaRPr lang="zh-CN" altLang="en-US" sz="2800" b="1" dirty="0"/>
          </a:p>
          <a:p>
            <a:r>
              <a:rPr lang="en-US" altLang="zh-CN" sz="2800" dirty="0" smtClean="0"/>
              <a:t> 	(</a:t>
            </a:r>
            <a:r>
              <a:rPr lang="en-US" altLang="zh-CN" sz="2800" dirty="0"/>
              <a:t>5)</a:t>
            </a:r>
            <a:r>
              <a:rPr lang="zh-CN" altLang="en-US" sz="2800" b="1" dirty="0"/>
              <a:t>与机器学习有关的学术活动空前活跃</a:t>
            </a:r>
            <a:r>
              <a:rPr lang="zh-CN" altLang="en-US" sz="2800" dirty="0"/>
              <a:t>。国际上除每年一次的机器学习研讨会外，还有计算机学习理论会议以及遗传算法会议。</a:t>
            </a:r>
            <a:endParaRPr lang="zh-CN" altLang="en-US" sz="5400" dirty="0"/>
          </a:p>
          <a:p>
            <a:endParaRPr lang="zh-CN" altLang="en-US" dirty="0"/>
          </a:p>
        </p:txBody>
      </p:sp>
    </p:spTree>
    <p:extLst>
      <p:ext uri="{BB962C8B-B14F-4D97-AF65-F5344CB8AC3E}">
        <p14:creationId xmlns:p14="http://schemas.microsoft.com/office/powerpoint/2010/main" val="243616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en-US" dirty="0" smtClean="0"/>
              <a:t>机器学习的主要研究领域</a:t>
            </a:r>
            <a:endParaRPr lang="zh-CN" altLang="en-US" dirty="0"/>
          </a:p>
        </p:txBody>
      </p:sp>
      <p:sp>
        <p:nvSpPr>
          <p:cNvPr id="3" name="内容占位符 2"/>
          <p:cNvSpPr>
            <a:spLocks noGrp="1"/>
          </p:cNvSpPr>
          <p:nvPr>
            <p:ph idx="1"/>
          </p:nvPr>
        </p:nvSpPr>
        <p:spPr>
          <a:xfrm>
            <a:off x="683568" y="1772816"/>
            <a:ext cx="8208912" cy="4608512"/>
          </a:xfrm>
        </p:spPr>
        <p:txBody>
          <a:bodyPr/>
          <a:lstStyle/>
          <a:p>
            <a:r>
              <a:rPr lang="zh-CN" altLang="en-US" dirty="0"/>
              <a:t>　</a:t>
            </a:r>
            <a:r>
              <a:rPr lang="zh-CN" altLang="en-US" sz="2000" dirty="0"/>
              <a:t>目前最主要的应用领域有</a:t>
            </a:r>
            <a:r>
              <a:rPr lang="en-US" altLang="zh-CN" sz="2000" dirty="0"/>
              <a:t>:</a:t>
            </a:r>
            <a:r>
              <a:rPr lang="zh-CN" altLang="en-US" sz="2000" dirty="0"/>
              <a:t>专家系统、认知模拟、规划和问题求解、数据挖掘、网络信息服务、图象识别、故障诊断、自然语言理解、机器人和博弈等领域。</a:t>
            </a:r>
          </a:p>
          <a:p>
            <a:r>
              <a:rPr lang="zh-CN" altLang="en-US" sz="2000" dirty="0"/>
              <a:t>　　</a:t>
            </a:r>
            <a:r>
              <a:rPr lang="zh-CN" altLang="en-US" sz="2000" dirty="0" smtClean="0"/>
              <a:t>目前</a:t>
            </a:r>
            <a:r>
              <a:rPr lang="zh-CN" altLang="en-US" sz="2000" dirty="0"/>
              <a:t>大部分的应用研究领域基本上集中于以下两个范畴：</a:t>
            </a:r>
            <a:r>
              <a:rPr lang="zh-CN" altLang="en-US" sz="2000" b="1" dirty="0">
                <a:solidFill>
                  <a:srgbClr val="FF0000"/>
                </a:solidFill>
                <a:effectLst>
                  <a:outerShdw blurRad="38100" dist="38100" dir="2700000" algn="tl">
                    <a:srgbClr val="000000">
                      <a:alpha val="43137"/>
                    </a:srgbClr>
                  </a:outerShdw>
                </a:effectLst>
              </a:rPr>
              <a:t>分类</a:t>
            </a:r>
            <a:r>
              <a:rPr lang="zh-CN" altLang="en-US" sz="2000" dirty="0"/>
              <a:t>和</a:t>
            </a:r>
            <a:r>
              <a:rPr lang="zh-CN" altLang="en-US" sz="2000" b="1" dirty="0">
                <a:solidFill>
                  <a:srgbClr val="FF0000"/>
                </a:solidFill>
                <a:effectLst>
                  <a:outerShdw blurRad="38100" dist="38100" dir="2700000" algn="tl">
                    <a:srgbClr val="000000">
                      <a:alpha val="43137"/>
                    </a:srgbClr>
                  </a:outerShdw>
                </a:effectLst>
              </a:rPr>
              <a:t>问题求解</a:t>
            </a:r>
            <a:r>
              <a:rPr lang="zh-CN" altLang="en-US" sz="2000" dirty="0"/>
              <a:t>。</a:t>
            </a:r>
          </a:p>
          <a:p>
            <a:r>
              <a:rPr lang="zh-CN" altLang="en-US" sz="2000" dirty="0"/>
              <a:t>　　（</a:t>
            </a:r>
            <a:r>
              <a:rPr lang="en-US" altLang="zh-CN" sz="2000" dirty="0"/>
              <a:t>1</a:t>
            </a:r>
            <a:r>
              <a:rPr lang="zh-CN" altLang="en-US" sz="2000" dirty="0"/>
              <a:t>）分类任务要求系统依据已知的分类知识对输入的未知</a:t>
            </a:r>
            <a:r>
              <a:rPr lang="zh-CN" altLang="en-US" sz="2000" dirty="0" smtClean="0"/>
              <a:t>模式作</a:t>
            </a:r>
            <a:r>
              <a:rPr lang="zh-CN" altLang="en-US" sz="2000" dirty="0"/>
              <a:t>分析，以确定输入模式的类属。相应的学习目标就是学习用于分类的准则（如分类规则）。</a:t>
            </a:r>
          </a:p>
          <a:p>
            <a:r>
              <a:rPr lang="zh-CN" altLang="en-US" sz="2000" dirty="0"/>
              <a:t>　　（</a:t>
            </a:r>
            <a:r>
              <a:rPr lang="en-US" altLang="zh-CN" sz="2000" dirty="0"/>
              <a:t>2</a:t>
            </a:r>
            <a:r>
              <a:rPr lang="zh-CN" altLang="en-US" sz="2000" dirty="0"/>
              <a:t>）问题求解任务要求对于给定的目标状态</a:t>
            </a:r>
            <a:r>
              <a:rPr lang="en-US" altLang="zh-CN" sz="2000" dirty="0" smtClean="0"/>
              <a:t>,</a:t>
            </a:r>
            <a:r>
              <a:rPr lang="zh-CN" altLang="en-US" sz="2000" dirty="0" smtClean="0"/>
              <a:t>寻找</a:t>
            </a:r>
            <a:r>
              <a:rPr lang="zh-CN" altLang="en-US" sz="2000" dirty="0"/>
              <a:t>一个将当前状态转换为目标状态的动作序列；机器学习在这一领域的研究工作大部分集中于通过学习来获取能提高问题求解效率的知识（如搜索控制知识，启发式知识等）。</a:t>
            </a:r>
          </a:p>
          <a:p>
            <a:endParaRPr lang="zh-CN" altLang="en-US" dirty="0"/>
          </a:p>
        </p:txBody>
      </p:sp>
    </p:spTree>
    <p:extLst>
      <p:ext uri="{BB962C8B-B14F-4D97-AF65-F5344CB8AC3E}">
        <p14:creationId xmlns:p14="http://schemas.microsoft.com/office/powerpoint/2010/main" val="45004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回归问题与分类问题</a:t>
            </a:r>
            <a:endParaRPr lang="zh-CN" altLang="en-US" dirty="0"/>
          </a:p>
        </p:txBody>
      </p:sp>
      <p:sp>
        <p:nvSpPr>
          <p:cNvPr id="3" name="内容占位符 2"/>
          <p:cNvSpPr>
            <a:spLocks noGrp="1"/>
          </p:cNvSpPr>
          <p:nvPr>
            <p:ph idx="1"/>
          </p:nvPr>
        </p:nvSpPr>
        <p:spPr/>
        <p:txBody>
          <a:bodyPr/>
          <a:lstStyle/>
          <a:p>
            <a:r>
              <a:rPr lang="zh-CN" altLang="en-US" sz="2400" dirty="0" smtClean="0"/>
              <a:t>经过算法预测的结果是一个连续的值，我们称这样的问题为回归问题。</a:t>
            </a:r>
            <a:endParaRPr lang="en-US" altLang="zh-CN" sz="2400" dirty="0" smtClean="0"/>
          </a:p>
          <a:p>
            <a:r>
              <a:rPr lang="zh-CN" altLang="en-US" sz="2400" dirty="0" smtClean="0"/>
              <a:t>算法能够学会如何将数据分类到不同的类里，我们称这样的问题为分类问题。</a:t>
            </a:r>
            <a:endParaRPr lang="en-US" altLang="zh-CN" sz="2400" dirty="0" smtClean="0"/>
          </a:p>
          <a:p>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5" y="3659436"/>
            <a:ext cx="3353091" cy="246147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94" y="3752933"/>
            <a:ext cx="4573286" cy="2367976"/>
          </a:xfrm>
          <a:prstGeom prst="rect">
            <a:avLst/>
          </a:prstGeom>
        </p:spPr>
      </p:pic>
      <p:sp>
        <p:nvSpPr>
          <p:cNvPr id="6" name="TextBox 5"/>
          <p:cNvSpPr txBox="1"/>
          <p:nvPr/>
        </p:nvSpPr>
        <p:spPr>
          <a:xfrm>
            <a:off x="2851696" y="6220733"/>
            <a:ext cx="1152128" cy="369332"/>
          </a:xfrm>
          <a:prstGeom prst="rect">
            <a:avLst/>
          </a:prstGeom>
          <a:noFill/>
        </p:spPr>
        <p:txBody>
          <a:bodyPr wrap="square" rtlCol="0">
            <a:spAutoFit/>
          </a:bodyPr>
          <a:lstStyle/>
          <a:p>
            <a:r>
              <a:rPr lang="zh-CN" altLang="en-US" dirty="0" smtClean="0"/>
              <a:t>回归问题</a:t>
            </a:r>
            <a:endParaRPr lang="zh-CN" altLang="en-US" dirty="0"/>
          </a:p>
        </p:txBody>
      </p:sp>
      <p:sp>
        <p:nvSpPr>
          <p:cNvPr id="7" name="TextBox 6"/>
          <p:cNvSpPr txBox="1"/>
          <p:nvPr/>
        </p:nvSpPr>
        <p:spPr>
          <a:xfrm>
            <a:off x="6660232" y="6220733"/>
            <a:ext cx="1152128" cy="369332"/>
          </a:xfrm>
          <a:prstGeom prst="rect">
            <a:avLst/>
          </a:prstGeom>
          <a:noFill/>
        </p:spPr>
        <p:txBody>
          <a:bodyPr wrap="square" rtlCol="0">
            <a:spAutoFit/>
          </a:bodyPr>
          <a:lstStyle/>
          <a:p>
            <a:r>
              <a:rPr lang="zh-CN" altLang="en-US" dirty="0"/>
              <a:t>分类</a:t>
            </a:r>
            <a:r>
              <a:rPr lang="zh-CN" altLang="en-US" dirty="0" smtClean="0"/>
              <a:t>问题</a:t>
            </a:r>
            <a:endParaRPr lang="zh-CN" altLang="en-US" dirty="0"/>
          </a:p>
        </p:txBody>
      </p:sp>
    </p:spTree>
    <p:extLst>
      <p:ext uri="{BB962C8B-B14F-4D97-AF65-F5344CB8AC3E}">
        <p14:creationId xmlns:p14="http://schemas.microsoft.com/office/powerpoint/2010/main" val="182001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假设模型</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46152"/>
            <a:ext cx="3744416" cy="3240360"/>
          </a:xfrm>
        </p:spPr>
      </p:pic>
      <p:sp>
        <p:nvSpPr>
          <p:cNvPr id="5" name="TextBox 4"/>
          <p:cNvSpPr txBox="1"/>
          <p:nvPr/>
        </p:nvSpPr>
        <p:spPr>
          <a:xfrm>
            <a:off x="3635896" y="1988840"/>
            <a:ext cx="5250950" cy="4154984"/>
          </a:xfrm>
          <a:prstGeom prst="rect">
            <a:avLst/>
          </a:prstGeom>
          <a:noFill/>
        </p:spPr>
        <p:txBody>
          <a:bodyPr wrap="square" rtlCol="0">
            <a:spAutoFit/>
          </a:bodyPr>
          <a:lstStyle/>
          <a:p>
            <a:r>
              <a:rPr lang="en-US" altLang="zh-CN" sz="2400" dirty="0" smtClean="0"/>
              <a:t>h</a:t>
            </a:r>
            <a:r>
              <a:rPr lang="zh-CN" altLang="en-US" sz="2400" dirty="0" smtClean="0"/>
              <a:t>代表学习算法的解决方案或函数，也称假设。</a:t>
            </a:r>
            <a:endParaRPr lang="en-US" altLang="zh-CN" sz="2400" dirty="0" smtClean="0"/>
          </a:p>
          <a:p>
            <a:r>
              <a:rPr lang="en-US" altLang="zh-CN" sz="2400" dirty="0"/>
              <a:t> </a:t>
            </a:r>
            <a:r>
              <a:rPr lang="en-US" altLang="zh-CN" sz="2400" dirty="0" smtClean="0"/>
              <a:t>     </a:t>
            </a:r>
          </a:p>
          <a:p>
            <a:r>
              <a:rPr lang="zh-CN" altLang="en-US" sz="2400" dirty="0" smtClean="0"/>
              <a:t>例如，我们要解决房价预测问题，我们实际上是要将训练集“喂”给我们的学习算法，进而学习得一个假设</a:t>
            </a:r>
            <a:r>
              <a:rPr lang="en-US" altLang="zh-CN" sz="2400" dirty="0" smtClean="0"/>
              <a:t>h</a:t>
            </a:r>
            <a:r>
              <a:rPr lang="zh-CN" altLang="en-US" sz="2400" dirty="0" smtClean="0"/>
              <a:t>，然后将我们要预测的房屋的尺寸作为输入变量输入给</a:t>
            </a:r>
            <a:r>
              <a:rPr lang="en-US" altLang="zh-CN" sz="2400" dirty="0" smtClean="0"/>
              <a:t>h</a:t>
            </a:r>
            <a:r>
              <a:rPr lang="zh-CN" altLang="en-US" sz="2400" dirty="0" smtClean="0"/>
              <a:t>，预测出该房屋的交易价格作为输出变量输出的结果</a:t>
            </a:r>
            <a:endParaRPr lang="en-US" altLang="zh-CN" sz="2400" dirty="0" smtClean="0"/>
          </a:p>
          <a:p>
            <a:endParaRPr lang="en-US" altLang="zh-CN" sz="2400" dirty="0"/>
          </a:p>
          <a:p>
            <a:r>
              <a:rPr lang="en-US" altLang="zh-CN" sz="2400" i="1" dirty="0"/>
              <a:t>θ</a:t>
            </a:r>
            <a:r>
              <a:rPr lang="zh-CN" altLang="en-US" sz="2400" dirty="0" smtClean="0"/>
              <a:t>是影响</a:t>
            </a:r>
            <a:r>
              <a:rPr lang="en-US" altLang="zh-CN" sz="2400" dirty="0" smtClean="0"/>
              <a:t>h</a:t>
            </a:r>
            <a:r>
              <a:rPr lang="zh-CN" altLang="en-US" sz="2400" dirty="0" smtClean="0"/>
              <a:t>的参数</a:t>
            </a:r>
            <a:endParaRPr lang="zh-CN" altLang="en-US" sz="2400" dirty="0"/>
          </a:p>
        </p:txBody>
      </p:sp>
    </p:spTree>
    <p:extLst>
      <p:ext uri="{BB962C8B-B14F-4D97-AF65-F5344CB8AC3E}">
        <p14:creationId xmlns:p14="http://schemas.microsoft.com/office/powerpoint/2010/main" val="1989358733"/>
      </p:ext>
    </p:extLst>
  </p:cSld>
  <p:clrMapOvr>
    <a:masterClrMapping/>
  </p:clrMapOvr>
</p:sld>
</file>

<file path=ppt/theme/theme1.xml><?xml version="1.0" encoding="utf-8"?>
<a:theme xmlns:a="http://schemas.openxmlformats.org/drawingml/2006/main" name="Blends">
  <a:themeElements>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主题​​">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ahoma" charset="0"/>
          </a:defRPr>
        </a:defPPr>
      </a:lstStyle>
    </a:lnDef>
  </a:objectDefaults>
  <a:extraClrSchemeLst>
    <a:extraClrScheme>
      <a:clrScheme name="Office 主题​​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主题​​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315</TotalTime>
  <Words>2960</Words>
  <Application>Microsoft Office PowerPoint</Application>
  <PresentationFormat>全屏显示(4:3)</PresentationFormat>
  <Paragraphs>255</Paragraphs>
  <Slides>58</Slides>
  <Notes>3</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58</vt:i4>
      </vt:variant>
    </vt:vector>
  </HeadingPairs>
  <TitlesOfParts>
    <vt:vector size="62" baseType="lpstr">
      <vt:lpstr>Blends</vt:lpstr>
      <vt:lpstr>Microsoft 公式 3.0</vt:lpstr>
      <vt:lpstr>A Equation</vt:lpstr>
      <vt:lpstr>MathType 6.0 Equation</vt:lpstr>
      <vt:lpstr>1.1 什么是机器学习？</vt:lpstr>
      <vt:lpstr>1.2 机器学习的发展历史</vt:lpstr>
      <vt:lpstr>1.2 机器学习的发展历史</vt:lpstr>
      <vt:lpstr>1.2 机器学习的发展历史</vt:lpstr>
      <vt:lpstr>1.3 机器学习的现状</vt:lpstr>
      <vt:lpstr>1.3 机器学习的现状</vt:lpstr>
      <vt:lpstr>1.4 机器学习的主要研究领域</vt:lpstr>
      <vt:lpstr>2.1 回归问题与分类问题</vt:lpstr>
      <vt:lpstr>2.2 假设模型</vt:lpstr>
      <vt:lpstr>2.3 代价函数</vt:lpstr>
      <vt:lpstr>2.4 模型选择</vt:lpstr>
      <vt:lpstr>2.5 低拟合与过拟合</vt:lpstr>
      <vt:lpstr>2.6 低拟合与过拟合的解决方法</vt:lpstr>
      <vt:lpstr>3.1 决策树的发展历史</vt:lpstr>
      <vt:lpstr>3.2 决策树表示法</vt:lpstr>
      <vt:lpstr>3.3 特征值的选择</vt:lpstr>
      <vt:lpstr>3.4 决策树学习的基本算法—ID3</vt:lpstr>
      <vt:lpstr>3.5 决策树的剪枝</vt:lpstr>
      <vt:lpstr>3.6 决策树实例</vt:lpstr>
      <vt:lpstr>3.7 决策树实例</vt:lpstr>
      <vt:lpstr>4.1 简介</vt:lpstr>
      <vt:lpstr>4.2 线性可分支持向量机</vt:lpstr>
      <vt:lpstr>4.2 线性可分支持向量机</vt:lpstr>
      <vt:lpstr>4.2 线性可分支持向量机</vt:lpstr>
      <vt:lpstr>4.2 线性可分支持向量机</vt:lpstr>
      <vt:lpstr>4.3 线性不可分支持向量机</vt:lpstr>
      <vt:lpstr>4.3 线性不可分支持向量机</vt:lpstr>
      <vt:lpstr>4.3 线性不可分支持向量机</vt:lpstr>
      <vt:lpstr>神经网络+感知机</vt:lpstr>
      <vt:lpstr>5.1 什么是人工神经网络？</vt:lpstr>
      <vt:lpstr>5.2 发展状况</vt:lpstr>
      <vt:lpstr>5.2 发展状况</vt:lpstr>
      <vt:lpstr>5.3 神经元模型</vt:lpstr>
      <vt:lpstr>PowerPoint 演示文稿</vt:lpstr>
      <vt:lpstr>5.4 神经网络模型表达式</vt:lpstr>
      <vt:lpstr>6.1 感知机</vt:lpstr>
      <vt:lpstr>6.1 感知机</vt:lpstr>
      <vt:lpstr>6.2 激活函数的主要形式</vt:lpstr>
      <vt:lpstr>朴素贝叶斯</vt:lpstr>
      <vt:lpstr>     7.1 算法简介 </vt:lpstr>
      <vt:lpstr>7.2 算法基础—贝叶斯定理</vt:lpstr>
      <vt:lpstr>7.3 算法原理与流程</vt:lpstr>
      <vt:lpstr>7.3 算法原理与流程 </vt:lpstr>
      <vt:lpstr>7.3 算法原理与流程 </vt:lpstr>
      <vt:lpstr>7.3 算法原理与流程</vt:lpstr>
      <vt:lpstr>7.4 算法原理与流程 </vt:lpstr>
      <vt:lpstr>k近邻算法</vt:lpstr>
      <vt:lpstr>8.1 实例引入</vt:lpstr>
      <vt:lpstr>8.2思考</vt:lpstr>
      <vt:lpstr>8.3 适用场景</vt:lpstr>
      <vt:lpstr>8.4 算法优缺点</vt:lpstr>
      <vt:lpstr>评估假设</vt:lpstr>
      <vt:lpstr>9.1 概述</vt:lpstr>
      <vt:lpstr>9.1 概述</vt:lpstr>
      <vt:lpstr>9.2 主要解决问题</vt:lpstr>
      <vt:lpstr>9.3实例与思考</vt:lpstr>
      <vt:lpstr>9.3 实例与思考</vt:lpstr>
      <vt:lpstr>9.3 实例与思考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题目</dc:title>
  <dc:creator>Administrator</dc:creator>
  <cp:lastModifiedBy>Administrator</cp:lastModifiedBy>
  <cp:revision>31</cp:revision>
  <dcterms:created xsi:type="dcterms:W3CDTF">2015-11-03T16:00:09Z</dcterms:created>
  <dcterms:modified xsi:type="dcterms:W3CDTF">2015-11-10T08:44:46Z</dcterms:modified>
</cp:coreProperties>
</file>