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3"/>
  </p:sldMasterIdLst>
  <p:notesMasterIdLst>
    <p:notesMasterId r:id="rId6"/>
  </p:notesMasterIdLst>
  <p:sldIdLst>
    <p:sldId id="256" r:id="rId4"/>
    <p:sldId id="257" r:id="rId5"/>
    <p:sldId id="258" r:id="rId7"/>
    <p:sldId id="263" r:id="rId8"/>
    <p:sldId id="262" r:id="rId9"/>
    <p:sldId id="269" r:id="rId10"/>
    <p:sldId id="259" r:id="rId11"/>
    <p:sldId id="278" r:id="rId12"/>
    <p:sldId id="279" r:id="rId13"/>
    <p:sldId id="261" r:id="rId14"/>
    <p:sldId id="264" r:id="rId15"/>
    <p:sldId id="270" r:id="rId16"/>
    <p:sldId id="266" r:id="rId17"/>
    <p:sldId id="265" r:id="rId18"/>
    <p:sldId id="272" r:id="rId19"/>
    <p:sldId id="277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/>
    <p:restoredTop sz="93699"/>
  </p:normalViewPr>
  <p:slideViewPr>
    <p:cSldViewPr snapToGrid="0" snapToObjects="1">
      <p:cViewPr>
        <p:scale>
          <a:sx n="66" d="100"/>
          <a:sy n="66" d="100"/>
        </p:scale>
        <p:origin x="1584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 c:formatCode="General">
                  <c:v>6</c:v>
                </c:pt>
                <c:pt idx="1" c:formatCode="General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 c:formatCode="General">
                  <c:v>3</c:v>
                </c:pt>
                <c:pt idx="1" c:formatCode="General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826291406732"/>
          <c:y val="0.0348494048957351"/>
          <c:w val="0.50347417186536"/>
          <c:h val="0.7552110349662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 c:formatCode="General">
                  <c:v>9</c:v>
                </c:pt>
                <c:pt idx="1" c:formatCode="General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3067589453766"/>
          <c:y val="0.865380121410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1951208"/>
            <a:ext cx="3291717" cy="147779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11801" y="3428999"/>
            <a:ext cx="3291717" cy="1157069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1951207"/>
            <a:ext cx="3291717" cy="147779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3428997"/>
            <a:ext cx="3291717" cy="11570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38"/>
          <p:cNvGrpSpPr/>
          <p:nvPr userDrawn="1"/>
        </p:nvGrpSpPr>
        <p:grpSpPr>
          <a:xfrm>
            <a:off x="0" y="0"/>
            <a:ext cx="8305800" cy="6858000"/>
            <a:chOff x="0" y="0"/>
            <a:chExt cx="8305800" cy="6858000"/>
          </a:xfrm>
          <a:solidFill>
            <a:schemeClr val="bg1"/>
          </a:solidFill>
        </p:grpSpPr>
        <p:sp>
          <p:nvSpPr>
            <p:cNvPr id="9" name="矩形 8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>
            <a:off x="-2" y="-3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流程图: 手动输入 3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输入 1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手动输入 2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 flipH="1">
            <a:off x="-1" y="-1"/>
            <a:ext cx="3435927" cy="6890395"/>
          </a:xfrm>
          <a:custGeom>
            <a:avLst/>
            <a:gdLst>
              <a:gd name="connsiteX0" fmla="*/ 2438399 w 2438399"/>
              <a:gd name="connsiteY0" fmla="*/ 0 h 4889956"/>
              <a:gd name="connsiteX1" fmla="*/ 2438399 w 2438399"/>
              <a:gd name="connsiteY1" fmla="*/ 4889956 h 4889956"/>
              <a:gd name="connsiteX2" fmla="*/ 2195308 w 2438399"/>
              <a:gd name="connsiteY2" fmla="*/ 4877681 h 4889956"/>
              <a:gd name="connsiteX3" fmla="*/ 0 w 2438399"/>
              <a:gd name="connsiteY3" fmla="*/ 2444978 h 4889956"/>
              <a:gd name="connsiteX4" fmla="*/ 2195308 w 2438399"/>
              <a:gd name="connsiteY4" fmla="*/ 12275 h 488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399" h="4889956">
                <a:moveTo>
                  <a:pt x="2438399" y="0"/>
                </a:moveTo>
                <a:lnTo>
                  <a:pt x="2438399" y="4889956"/>
                </a:lnTo>
                <a:lnTo>
                  <a:pt x="2195308" y="4877681"/>
                </a:lnTo>
                <a:cubicBezTo>
                  <a:pt x="962237" y="4752456"/>
                  <a:pt x="0" y="3711088"/>
                  <a:pt x="0" y="2444978"/>
                </a:cubicBezTo>
                <a:cubicBezTo>
                  <a:pt x="0" y="1178868"/>
                  <a:pt x="962237" y="137500"/>
                  <a:pt x="2195308" y="1227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136" y="2999963"/>
            <a:ext cx="2421652" cy="8904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TITLE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Calibri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966470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1448974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2141123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2623627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3327742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3810246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966470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1448974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2141123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2623627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3332677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3815181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669460" y="4507330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669459" y="4989834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48396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96647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1658621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2141125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2850175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3332679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669460" y="402482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669459" y="450733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5669460" y="5199482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5669459" y="5681986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343291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825795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1374434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1856938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240557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288808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669460" y="3436721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669459" y="3919225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5669460" y="4470695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5669459" y="4953199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2"/>
          </p:nvPr>
        </p:nvSpPr>
        <p:spPr>
          <a:xfrm>
            <a:off x="5669460" y="550183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5669459" y="598434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94561" y="1951208"/>
            <a:ext cx="2996364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XXXX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5379722" y="1795679"/>
            <a:ext cx="4457700" cy="32385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1951207"/>
            <a:ext cx="3910638" cy="5387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60" y="3123028"/>
            <a:ext cx="3910638" cy="178375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2065019" y="1795679"/>
            <a:ext cx="3238500" cy="3238500"/>
          </a:xfrm>
          <a:prstGeom prst="rect">
            <a:avLst/>
          </a:prstGeom>
          <a:noFill/>
          <a:ln w="127000"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86087" y="3428997"/>
            <a:ext cx="2996364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60" y="2489983"/>
            <a:ext cx="3910638" cy="3235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 rot="18900000">
            <a:off x="2457726" y="639117"/>
            <a:ext cx="1218647" cy="121864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76206" y="632364"/>
            <a:ext cx="1181685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剪去单角的矩形 2"/>
          <p:cNvSpPr/>
          <p:nvPr userDrawn="1"/>
        </p:nvSpPr>
        <p:spPr>
          <a:xfrm flipH="1">
            <a:off x="0" y="0"/>
            <a:ext cx="12191999" cy="6858000"/>
          </a:xfrm>
          <a:prstGeom prst="snip1Rect">
            <a:avLst>
              <a:gd name="adj" fmla="val 359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5036" y="125927"/>
            <a:ext cx="1181685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34235" y="1859915"/>
            <a:ext cx="3291840" cy="2272665"/>
          </a:xfrm>
        </p:spPr>
        <p:txBody>
          <a:bodyPr/>
          <a:lstStyle/>
          <a:p>
            <a:r>
              <a:rPr kumimoji="1" lang="en-US" altLang="zh-CN" sz="5400" b="0" dirty="0">
                <a:latin typeface="Sylfaen" panose="010A0502050306030303" charset="0"/>
              </a:rPr>
              <a:t>2016</a:t>
            </a:r>
            <a:endParaRPr kumimoji="1" lang="en-US" altLang="zh-CN" sz="5400" b="0" dirty="0">
              <a:latin typeface="Sylfaen" panose="010A0502050306030303" charset="0"/>
            </a:endParaRPr>
          </a:p>
          <a:p>
            <a:r>
              <a:rPr kumimoji="1" lang="en-US" altLang="zh-CN" sz="5400" dirty="0">
                <a:latin typeface="造字工房俊雅锐宋体验版常规体" charset="-122"/>
                <a:ea typeface="造字工房俊雅锐宋体验版常规体" charset="-122"/>
                <a:sym typeface="+mn-ea"/>
              </a:rPr>
              <a:t>New </a:t>
            </a:r>
            <a:endParaRPr kumimoji="1" lang="en-US" altLang="zh-CN" sz="5400" dirty="0">
              <a:latin typeface="造字工房俊雅锐宋体验版常规体" charset="-122"/>
              <a:ea typeface="造字工房俊雅锐宋体验版常规体" charset="-122"/>
              <a:sym typeface="+mn-ea"/>
            </a:endParaRPr>
          </a:p>
          <a:p>
            <a:r>
              <a:rPr kumimoji="1" lang="en-US" altLang="zh-CN" sz="5400" dirty="0">
                <a:latin typeface="造字工房俊雅锐宋体验版常规体" charset="-122"/>
                <a:ea typeface="造字工房俊雅锐宋体验版常规体" charset="-122"/>
                <a:sym typeface="+mn-ea"/>
              </a:rPr>
              <a:t>Project</a:t>
            </a:r>
            <a:endParaRPr kumimoji="1" lang="en-US" altLang="zh-CN" sz="5400" b="1" dirty="0">
              <a:latin typeface="造字工房俊雅锐宋体验版常规体" charset="-122"/>
              <a:ea typeface="造字工房俊雅锐宋体验版常规体" charset="-122"/>
            </a:endParaRPr>
          </a:p>
          <a:p>
            <a:endParaRPr kumimoji="1" lang="zh-CN" altLang="en-US" sz="5400" b="0" dirty="0">
              <a:latin typeface="Sylfaen" panose="010A0502050306030303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082030" y="2051050"/>
            <a:ext cx="2802890" cy="1286510"/>
          </a:xfrm>
        </p:spPr>
        <p:txBody>
          <a:bodyPr/>
          <a:lstStyle/>
          <a:p>
            <a:pPr algn="ctr"/>
            <a:r>
              <a:rPr kumimoji="1" lang="zh-CN" sz="4800" b="1" dirty="0">
                <a:latin typeface="造字工房俊雅锐宋体验版常规体" charset="-122"/>
                <a:ea typeface="造字工房俊雅锐宋体验版常规体" charset="-122"/>
                <a:sym typeface="+mn-ea"/>
              </a:rPr>
              <a:t>电影售票管理系统</a:t>
            </a:r>
            <a:endParaRPr kumimoji="1" lang="zh-CN" altLang="en-US" sz="4800" b="1" dirty="0">
              <a:latin typeface="+mj-ea"/>
              <a:ea typeface="+mj-ea"/>
            </a:endParaRPr>
          </a:p>
        </p:txBody>
      </p:sp>
      <p:cxnSp>
        <p:nvCxnSpPr>
          <p:cNvPr id="6" name="直接连接符 3"/>
          <p:cNvCxnSpPr/>
          <p:nvPr/>
        </p:nvCxnSpPr>
        <p:spPr>
          <a:xfrm>
            <a:off x="5837555" y="1859915"/>
            <a:ext cx="0" cy="2540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79970" y="2091055"/>
            <a:ext cx="3943350" cy="40252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32735" y="2217766"/>
            <a:ext cx="3438525" cy="377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Film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filmNumber;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string filmName;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string filmDirector;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string filmType;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year;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month;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day;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hour;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price;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11"/>
          <p:cNvCxnSpPr/>
          <p:nvPr/>
        </p:nvCxnSpPr>
        <p:spPr>
          <a:xfrm>
            <a:off x="3854450" y="1496060"/>
            <a:ext cx="49403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" y="2091055"/>
            <a:ext cx="6600825" cy="4025265"/>
          </a:xfrm>
          <a:prstGeom prst="rect">
            <a:avLst/>
          </a:prstGeom>
        </p:spPr>
      </p:pic>
      <p:sp>
        <p:nvSpPr>
          <p:cNvPr id="3" name="文本占位符 2"/>
          <p:cNvSpPr/>
          <p:nvPr>
            <p:ph type="body" sz="quarter" idx="10"/>
          </p:nvPr>
        </p:nvSpPr>
        <p:spPr/>
        <p:txBody>
          <a:bodyPr/>
          <a:p>
            <a:r>
              <a:rPr lang="en-US" altLang="zh-CN"/>
              <a:t>♚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404360" y="422910"/>
            <a:ext cx="3839845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4000" kern="0" dirty="0">
                <a:latin typeface="造字工房俊雅锐宋体验版常规体" charset="-122"/>
                <a:ea typeface="造字工房俊雅锐宋体验版常规体" charset="-122"/>
                <a:cs typeface="+mn-ea"/>
                <a:sym typeface="+mn-lt"/>
              </a:rPr>
              <a:t>结构体</a:t>
            </a:r>
            <a:endParaRPr lang="zh-CN" altLang="en-US" sz="4000" kern="0" dirty="0">
              <a:latin typeface="造字工房俊雅锐宋体验版常规体" charset="-122"/>
              <a:ea typeface="造字工房俊雅锐宋体验版常规体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7360285" y="942975"/>
            <a:ext cx="4972050" cy="3810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                                                                    </a:t>
            </a:r>
            <a:r>
              <a:rPr lang="zh-CN" altLang="en-US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void showfilm();</a:t>
            </a:r>
            <a:endParaRPr lang="zh-CN" altLang="en-US" sz="2000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void administrator();</a:t>
            </a:r>
            <a:r>
              <a:rPr lang="zh-CN" altLang="en-US" sz="2000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//进入管理员界面</a:t>
            </a:r>
            <a:endParaRPr lang="zh-CN" altLang="en-US" sz="2000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void user(char s[Y][X]);                                                                                          int adminlogin()</a:t>
            </a:r>
            <a:r>
              <a:rPr lang="en-US" altLang="zh-CN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</a:t>
            </a:r>
            <a:r>
              <a:rPr lang="zh-CN" altLang="en-US" sz="2000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//验证管理员权限    </a:t>
            </a:r>
            <a:r>
              <a:rPr lang="zh-CN" altLang="en-US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                 void  userlogin()</a:t>
            </a:r>
            <a:r>
              <a:rPr lang="en-US" altLang="zh-CN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</a:t>
            </a:r>
            <a:r>
              <a:rPr lang="zh-CN" altLang="en-US" sz="2000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//用户创建    </a:t>
            </a:r>
            <a:r>
              <a:rPr lang="zh-CN" altLang="en-US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                             void print()</a:t>
            </a:r>
            <a:r>
              <a:rPr lang="en-US" altLang="zh-CN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</a:t>
            </a:r>
            <a:r>
              <a:rPr lang="zh-CN" altLang="en-US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                                                                 void printAdministrator()</a:t>
            </a:r>
            <a:r>
              <a:rPr lang="en-US" altLang="zh-CN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</a:t>
            </a:r>
            <a:r>
              <a:rPr lang="zh-CN" altLang="en-US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                                                  void printUser()</a:t>
            </a:r>
            <a:r>
              <a:rPr lang="en-US" altLang="zh-CN" sz="20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</a:t>
            </a:r>
            <a:endParaRPr lang="en-US" altLang="zh-CN" sz="2000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94500" y="328930"/>
            <a:ext cx="3350260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4000" kern="0" dirty="0">
                <a:solidFill>
                  <a:schemeClr val="bg2"/>
                </a:solidFill>
                <a:latin typeface="造字工房俊雅锐宋体验版常规体" charset="-122"/>
                <a:ea typeface="造字工房俊雅锐宋体验版常规体" charset="-122"/>
                <a:cs typeface="+mn-ea"/>
                <a:sym typeface="+mn-lt"/>
              </a:rPr>
              <a:t>公共函数</a:t>
            </a:r>
            <a:endParaRPr lang="zh-CN" altLang="en-US" sz="4000" kern="0" dirty="0">
              <a:solidFill>
                <a:schemeClr val="bg2"/>
              </a:solidFill>
              <a:latin typeface="造字工房俊雅锐宋体验版常规体" charset="-122"/>
              <a:ea typeface="造字工房俊雅锐宋体验版常规体" charset="-122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0415" y="328930"/>
            <a:ext cx="6579870" cy="6069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class User</a:t>
            </a: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{</a:t>
            </a: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void fun(char s[Y][X]);</a:t>
            </a: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void showSeat(char s[Y][X]);</a:t>
            </a:r>
            <a:r>
              <a:rPr lang="zh-CN" altLang="en-US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//显示座位</a:t>
            </a:r>
            <a:endParaRPr lang="zh-CN" altLang="en-US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int choose(char s[Y][X]);</a:t>
            </a:r>
            <a:r>
              <a:rPr lang="zh-CN" altLang="en-US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//订票选座</a:t>
            </a:r>
            <a:endParaRPr lang="zh-CN" altLang="en-US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void storeprice(char s[Y][X]);</a:t>
            </a:r>
            <a:r>
              <a:rPr lang="zh-CN" altLang="en-US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//存储票房</a:t>
            </a:r>
            <a:endParaRPr lang="zh-CN" altLang="en-US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void cancel(char s[Y][X]);</a:t>
            </a:r>
            <a:r>
              <a:rPr lang="zh-CN" altLang="en-US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//退票</a:t>
            </a:r>
            <a:endParaRPr lang="zh-CN" altLang="en-US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};</a:t>
            </a: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clas</a:t>
            </a: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 Administrator</a:t>
            </a: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{</a:t>
            </a: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void add();</a:t>
            </a:r>
            <a:r>
              <a:rPr lang="zh-CN" altLang="en-US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//增加电影</a:t>
            </a:r>
            <a:endParaRPr lang="zh-CN" altLang="en-US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void del();</a:t>
            </a:r>
            <a:r>
              <a:rPr lang="zh-CN" altLang="en-US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//删除电影</a:t>
            </a:r>
            <a:endParaRPr lang="zh-CN" altLang="en-US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void checkprice();</a:t>
            </a:r>
            <a:r>
              <a:rPr lang="zh-CN" altLang="en-US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//查看票房服务</a:t>
            </a:r>
            <a:endParaRPr lang="zh-CN" altLang="en-US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};</a:t>
            </a: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937250" y="5178425"/>
            <a:ext cx="1423035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000" kern="0" dirty="0">
                <a:latin typeface="造字工房俊雅锐宋体验版常规体" charset="-122"/>
                <a:ea typeface="造字工房俊雅锐宋体验版常规体" charset="-122"/>
                <a:cs typeface="+mn-ea"/>
                <a:sym typeface="+mn-lt"/>
              </a:rPr>
              <a:t>类</a:t>
            </a:r>
            <a:endParaRPr lang="zh-CN" altLang="en-US" sz="4000" kern="0" dirty="0">
              <a:latin typeface="造字工房俊雅锐宋体验版常规体" charset="-122"/>
              <a:ea typeface="造字工房俊雅锐宋体验版常规体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410210" y="428625"/>
            <a:ext cx="3125470" cy="563880"/>
          </a:xfrm>
        </p:spPr>
        <p:txBody>
          <a:bodyPr/>
          <a:lstStyle/>
          <a:p>
            <a:pPr algn="ctr"/>
            <a:r>
              <a:rPr kumimoji="1" lang="zh-CN" altLang="en-US" dirty="0">
                <a:latin typeface="造字工房力黑（非商用）常规体" charset="-122"/>
                <a:ea typeface="造字工房力黑（非商用）常规体" charset="-122"/>
              </a:rPr>
              <a:t>小组分工</a:t>
            </a:r>
            <a:endParaRPr kumimoji="1" lang="zh-CN" altLang="en-US" dirty="0">
              <a:latin typeface="造字工房力黑（非商用）常规体" charset="-122"/>
              <a:ea typeface="造字工房力黑（非商用）常规体" charset="-122"/>
            </a:endParaRPr>
          </a:p>
        </p:txBody>
      </p:sp>
      <p:cxnSp>
        <p:nvCxnSpPr>
          <p:cNvPr id="3" name="直接连接符 7"/>
          <p:cNvCxnSpPr/>
          <p:nvPr/>
        </p:nvCxnSpPr>
        <p:spPr>
          <a:xfrm flipV="1">
            <a:off x="3662045" y="2115820"/>
            <a:ext cx="1001395" cy="22301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9"/>
          <p:cNvCxnSpPr/>
          <p:nvPr/>
        </p:nvCxnSpPr>
        <p:spPr>
          <a:xfrm>
            <a:off x="5621020" y="1854200"/>
            <a:ext cx="1737995" cy="1665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1"/>
          <p:cNvCxnSpPr/>
          <p:nvPr/>
        </p:nvCxnSpPr>
        <p:spPr>
          <a:xfrm flipV="1">
            <a:off x="4008755" y="4345940"/>
            <a:ext cx="3101975" cy="9232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图表 5"/>
          <p:cNvGraphicFramePr/>
          <p:nvPr/>
        </p:nvGraphicFramePr>
        <p:xfrm>
          <a:off x="1784927" y="3999622"/>
          <a:ext cx="3340592" cy="2223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6792821" y="3086098"/>
          <a:ext cx="2021924" cy="2183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3332548" y="428596"/>
          <a:ext cx="3389153" cy="2259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6124575" y="718185"/>
            <a:ext cx="4450715" cy="113601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Century Gothic" panose="020B0502020202020204"/>
                <a:ea typeface="微软雅黑" panose="020B0503020204020204" pitchFamily="34" charset="-122"/>
                <a:sym typeface="+mn-ea"/>
              </a:rPr>
              <a:t>电影资讯：void showfilm()</a:t>
            </a:r>
            <a:endParaRPr lang="zh-CN" altLang="en-US" kern="0" dirty="0">
              <a:solidFill>
                <a:schemeClr val="bg1"/>
              </a:solidFill>
              <a:latin typeface="Century Gothic" panose="020B0502020202020204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Century Gothic" panose="020B0502020202020204"/>
                <a:ea typeface="微软雅黑" panose="020B0503020204020204" pitchFamily="34" charset="-122"/>
                <a:sym typeface="+mn-ea"/>
              </a:rPr>
              <a:t>存储票房：void storeprice(char s[Y][X])</a:t>
            </a:r>
            <a:endParaRPr lang="zh-CN" altLang="en-US" kern="0" dirty="0">
              <a:solidFill>
                <a:schemeClr val="bg1"/>
              </a:solidFill>
              <a:latin typeface="Century Gothic" panose="020B0502020202020204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Century Gothic" panose="020B0502020202020204"/>
                <a:ea typeface="微软雅黑" panose="020B0503020204020204" pitchFamily="34" charset="-122"/>
                <a:sym typeface="+mn-ea"/>
              </a:rPr>
              <a:t>查询票房：void checkprice()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464" y="4602998"/>
            <a:ext cx="2213127" cy="101727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165">
              <a:lnSpc>
                <a:spcPct val="130000"/>
              </a:lnSpc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退票服务：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cancel()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r" defTabSz="685165">
              <a:lnSpc>
                <a:spcPct val="130000"/>
              </a:lnSpc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校对系统时间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r" defTabSz="685165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14435" y="3519805"/>
            <a:ext cx="3280410" cy="164465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添加影片：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add()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删除影片：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del()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在线选座：</a:t>
            </a:r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 choose(char s[Y][X]</a:t>
            </a:r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79395" y="4623435"/>
            <a:ext cx="1198880" cy="645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bg1"/>
                </a:solidFill>
                <a:latin typeface="造字工房力黑（非商用）常规体" charset="-122"/>
                <a:ea typeface="造字工房力黑（非商用）常规体" charset="-122"/>
                <a:cs typeface="+mn-ea"/>
                <a:sym typeface="+mn-lt"/>
              </a:rPr>
              <a:t>李敏</a:t>
            </a:r>
            <a:endParaRPr lang="zh-CN" altLang="en-US" sz="2800" kern="0" dirty="0">
              <a:solidFill>
                <a:schemeClr val="bg1"/>
              </a:solidFill>
              <a:latin typeface="造字工房力黑（非商用）常规体" charset="-122"/>
              <a:ea typeface="造字工房力黑（非商用）常规体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7380" y="995680"/>
            <a:ext cx="1610995" cy="645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bg1"/>
                </a:solidFill>
                <a:latin typeface="造字工房力黑（非商用）常规体" charset="-122"/>
                <a:ea typeface="造字工房力黑（非商用）常规体" charset="-122"/>
                <a:cs typeface="+mn-ea"/>
                <a:sym typeface="+mn-lt"/>
              </a:rPr>
              <a:t>张凌飞</a:t>
            </a:r>
            <a:endParaRPr lang="zh-CN" altLang="en-US" sz="2800" kern="0" dirty="0">
              <a:solidFill>
                <a:schemeClr val="bg1"/>
              </a:solidFill>
              <a:latin typeface="造字工房力黑（非商用）常规体" charset="-122"/>
              <a:ea typeface="造字工房力黑（非商用）常规体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05980" y="3700145"/>
            <a:ext cx="2171700" cy="645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bg1"/>
                </a:solidFill>
                <a:latin typeface="造字工房力黑（非商用）常规体" charset="-122"/>
                <a:ea typeface="造字工房力黑（非商用）常规体" charset="-122"/>
                <a:cs typeface="+mn-ea"/>
                <a:sym typeface="+mn-lt"/>
              </a:rPr>
              <a:t>赵家琳</a:t>
            </a:r>
            <a:endParaRPr lang="zh-CN" altLang="en-US" sz="2800" kern="0" dirty="0">
              <a:solidFill>
                <a:schemeClr val="bg1"/>
              </a:solidFill>
              <a:latin typeface="造字工房力黑（非商用）常规体" charset="-122"/>
              <a:ea typeface="造字工房力黑（非商用）常规体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95580" y="500380"/>
            <a:ext cx="1977390" cy="1477645"/>
          </a:xfrm>
        </p:spPr>
        <p:txBody>
          <a:bodyPr/>
          <a:lstStyle/>
          <a:p>
            <a:r>
              <a:rPr kumimoji="1" lang="zh-CN" altLang="en-US" sz="3200" dirty="0"/>
              <a:t>张凌飞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479550" y="1442085"/>
            <a:ext cx="4062095" cy="113601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在void add()函数中增加电影并将其存入film.txt文件中后，完成查看电影资讯时遇到两个问题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6"/>
          <p:cNvSpPr/>
          <p:nvPr/>
        </p:nvSpPr>
        <p:spPr>
          <a:xfrm rot="10800000">
            <a:off x="1041404" y="1533979"/>
            <a:ext cx="438150" cy="36748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79550" y="2845435"/>
            <a:ext cx="3924935" cy="113601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一是将存储在文件里的内容读取出来出现问题,在读取电影资讯时，不利用长串的文件流读取代码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10800000">
            <a:off x="1041404" y="2952133"/>
            <a:ext cx="438150" cy="36748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3670" y="4225290"/>
            <a:ext cx="4062730" cy="220472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二是由于在管理模块和用户体验模块都要调用showfilm()函数查看电影资讯，如何判别并且回到应有模块成为问题。在用户体验模块订票的同时存储了票房，将文件在管理模块中被调取并且查看票房记录成为问题。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10"/>
          <p:cNvSpPr/>
          <p:nvPr/>
        </p:nvSpPr>
        <p:spPr>
          <a:xfrm rot="10800000">
            <a:off x="1041404" y="4370287"/>
            <a:ext cx="438150" cy="36748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0540" y="4448175"/>
            <a:ext cx="6085205" cy="14192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7694" y="4560510"/>
            <a:ext cx="6085387" cy="116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Century Gothic" panose="020B0502020202020204"/>
                <a:ea typeface="微软雅黑" panose="020B0503020204020204" pitchFamily="34" charset="-122"/>
                <a:sym typeface="+mn-ea"/>
              </a:rPr>
              <a:t>电影资讯：</a:t>
            </a:r>
            <a:r>
              <a:rPr lang="zh-CN" altLang="en-US" kern="0" dirty="0">
                <a:solidFill>
                  <a:schemeClr val="bg1"/>
                </a:solidFill>
                <a:latin typeface="Century Gothic" panose="020B0502020202020204"/>
                <a:ea typeface="微软雅黑" panose="020B0503020204020204" pitchFamily="34" charset="-122"/>
                <a:sym typeface="+mn-ea"/>
              </a:rPr>
              <a:t>void showfilm()</a:t>
            </a:r>
            <a:endParaRPr lang="zh-CN" altLang="en-US" kern="0" dirty="0">
              <a:solidFill>
                <a:schemeClr val="bg1"/>
              </a:solidFill>
              <a:latin typeface="Century Gothic" panose="020B0502020202020204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Century Gothic" panose="020B0502020202020204"/>
                <a:ea typeface="微软雅黑" panose="020B0503020204020204" pitchFamily="34" charset="-122"/>
                <a:sym typeface="+mn-ea"/>
              </a:rPr>
              <a:t>存储票房：</a:t>
            </a:r>
            <a:r>
              <a:rPr lang="zh-CN" altLang="en-US" kern="0" dirty="0">
                <a:solidFill>
                  <a:schemeClr val="bg1"/>
                </a:solidFill>
                <a:latin typeface="Century Gothic" panose="020B0502020202020204"/>
                <a:ea typeface="微软雅黑" panose="020B0503020204020204" pitchFamily="34" charset="-122"/>
                <a:sym typeface="+mn-ea"/>
              </a:rPr>
              <a:t>void storeprice(char s[Y][X])</a:t>
            </a:r>
            <a:endParaRPr lang="zh-CN" altLang="en-US" kern="0" dirty="0">
              <a:solidFill>
                <a:schemeClr val="bg1"/>
              </a:solidFill>
              <a:latin typeface="Century Gothic" panose="020B0502020202020204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Century Gothic" panose="020B0502020202020204"/>
                <a:ea typeface="微软雅黑" panose="020B0503020204020204" pitchFamily="34" charset="-122"/>
                <a:sym typeface="+mn-ea"/>
              </a:rPr>
              <a:t>查询票房：</a:t>
            </a:r>
            <a:r>
              <a:rPr lang="zh-CN" altLang="en-US" kern="0" dirty="0">
                <a:solidFill>
                  <a:schemeClr val="bg1"/>
                </a:solidFill>
                <a:latin typeface="Century Gothic" panose="020B0502020202020204"/>
                <a:ea typeface="微软雅黑" panose="020B0503020204020204" pitchFamily="34" charset="-122"/>
                <a:sym typeface="+mn-ea"/>
              </a:rPr>
              <a:t>void checkprice()</a:t>
            </a:r>
            <a:endParaRPr lang="zh-CN" altLang="en-US" kern="0" dirty="0">
              <a:solidFill>
                <a:schemeClr val="bg1"/>
              </a:solidFill>
              <a:latin typeface="Century Gothic" panose="020B0502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93" y="1032164"/>
            <a:ext cx="6076681" cy="341646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6851015" y="4448175"/>
            <a:ext cx="0" cy="141922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826125" y="4520565"/>
            <a:ext cx="102489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主要函数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9909810" y="5400040"/>
            <a:ext cx="1907540" cy="651510"/>
          </a:xfrm>
        </p:spPr>
        <p:txBody>
          <a:bodyPr/>
          <a:lstStyle/>
          <a:p>
            <a:pPr algn="ctr"/>
            <a:r>
              <a:rPr kumimoji="1" lang="zh-CN" altLang="en-US" dirty="0"/>
              <a:t>李敏</a:t>
            </a:r>
            <a:endParaRPr kumimoji="1" lang="zh-CN" altLang="en-US" dirty="0"/>
          </a:p>
        </p:txBody>
      </p:sp>
      <p:sp>
        <p:nvSpPr>
          <p:cNvPr id="3" name="等腰三角形 7"/>
          <p:cNvSpPr/>
          <p:nvPr/>
        </p:nvSpPr>
        <p:spPr>
          <a:xfrm>
            <a:off x="3728659" y="495771"/>
            <a:ext cx="1162050" cy="1103348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2790286" y="2928174"/>
            <a:ext cx="1872181" cy="666102"/>
          </a:xfrm>
          <a:prstGeom prst="trapezoid">
            <a:avLst>
              <a:gd name="adj" fmla="val 537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1747766" y="4710548"/>
            <a:ext cx="2515624" cy="645829"/>
          </a:xfrm>
          <a:prstGeom prst="trapezoid">
            <a:avLst>
              <a:gd name="adj" fmla="val 4961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32281" y="2079727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直接连接符 17"/>
          <p:cNvCxnSpPr/>
          <p:nvPr/>
        </p:nvCxnSpPr>
        <p:spPr>
          <a:xfrm>
            <a:off x="4632960" y="1047750"/>
            <a:ext cx="11906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8"/>
          <p:cNvCxnSpPr>
            <a:stCxn id="4" idx="3"/>
          </p:cNvCxnSpPr>
          <p:nvPr/>
        </p:nvCxnSpPr>
        <p:spPr>
          <a:xfrm>
            <a:off x="4483100" y="3261360"/>
            <a:ext cx="9493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9"/>
          <p:cNvCxnSpPr/>
          <p:nvPr/>
        </p:nvCxnSpPr>
        <p:spPr>
          <a:xfrm>
            <a:off x="4260850" y="5147310"/>
            <a:ext cx="5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23585" y="307340"/>
            <a:ext cx="4725670" cy="135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功能实现：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首先确定当前时间是否在电影放映的一小时以前，以k为控制值。若k=1则进入退票流程；若k=0即不满足条件，则退出，并返回用户体验模块主页面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03215" y="1772920"/>
            <a:ext cx="4986020" cy="262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所遇问题：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删减seat.txt中单行内容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因为文件的特殊性之一，是在不影响其余数据存储的前提下，其对单条数据的删减几乎是无法实现。这个文档内容的存储格式为：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2，2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2，3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2，4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8850" y="4131945"/>
            <a:ext cx="4359275" cy="230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坐标的存取并不是依赖以（int x;int y;)为数据成员的结构体，所以无法将其write((char*)&amp;a, sizeof())的方式存入二进制文件，也就无法用read函数逐条读取。所以定义两个短整型数据a,b, 一个字符型数据c. 以file&gt;&gt;a&gt;&gt;c&gt;&gt;a&gt;&gt;b的格式读出，s[a][b]=1；s数组就是上面所提的媒介。然后修改数组，以同格式存入。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19" name="文本占位符 1"/>
          <p:cNvSpPr>
            <a:spLocks noGrp="1"/>
          </p:cNvSpPr>
          <p:nvPr/>
        </p:nvSpPr>
        <p:spPr>
          <a:xfrm>
            <a:off x="230505" y="307340"/>
            <a:ext cx="2559685" cy="1043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/>
              <a:t>退票函数：</a:t>
            </a:r>
            <a:r>
              <a:rPr kumimoji="1" lang="en-US" altLang="zh-CN" dirty="0"/>
              <a:t>cancel()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4034790" y="800735"/>
            <a:ext cx="1424305" cy="725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kern="0" dirty="0">
                <a:latin typeface="Tekton Pro Ext" panose="020F060502020802090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altLang="zh-CN" sz="3200" b="1" kern="0" dirty="0">
              <a:latin typeface="Tekton Pro Ext" panose="020F060502020802090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22345" y="2867025"/>
            <a:ext cx="712470" cy="725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zh-CN" sz="32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90190" y="4662805"/>
            <a:ext cx="612140" cy="725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zh-CN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3125192" cy="651315"/>
          </a:xfrm>
        </p:spPr>
        <p:txBody>
          <a:bodyPr/>
          <a:lstStyle/>
          <a:p>
            <a:pPr algn="ctr"/>
            <a:r>
              <a:rPr kumimoji="1" lang="zh-CN" altLang="en-US"/>
              <a:t>赵家琳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9935" y="1243965"/>
            <a:ext cx="6628130" cy="7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dirty="0">
                <a:solidFill>
                  <a:schemeClr val="accent1"/>
                </a:solidFill>
                <a:latin typeface="造字工房力黑（非商用）常规体" charset="-122"/>
                <a:ea typeface="造字工房力黑（非商用）常规体" charset="-122"/>
              </a:rPr>
              <a:t>主要函数</a:t>
            </a:r>
            <a:endParaRPr lang="zh-CN" sz="4000" dirty="0">
              <a:solidFill>
                <a:schemeClr val="accent1"/>
              </a:solidFill>
              <a:latin typeface="造字工房力黑（非商用）常规体" charset="-122"/>
              <a:ea typeface="造字工房力黑（非商用）常规体" charset="-122"/>
            </a:endParaRPr>
          </a:p>
        </p:txBody>
      </p:sp>
      <p:grpSp>
        <p:nvGrpSpPr>
          <p:cNvPr id="6" name="组合 9"/>
          <p:cNvGrpSpPr/>
          <p:nvPr/>
        </p:nvGrpSpPr>
        <p:grpSpPr>
          <a:xfrm>
            <a:off x="7594770" y="1878565"/>
            <a:ext cx="4089868" cy="3117100"/>
            <a:chOff x="4634483" y="1488989"/>
            <a:chExt cx="3347982" cy="2551670"/>
          </a:xfrm>
        </p:grpSpPr>
        <p:cxnSp>
          <p:nvCxnSpPr>
            <p:cNvPr id="7" name="直接连接符 10"/>
            <p:cNvCxnSpPr/>
            <p:nvPr/>
          </p:nvCxnSpPr>
          <p:spPr>
            <a:xfrm flipH="1" flipV="1">
              <a:off x="4634483" y="3032373"/>
              <a:ext cx="504056" cy="14401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11"/>
            <p:cNvCxnSpPr/>
            <p:nvPr/>
          </p:nvCxnSpPr>
          <p:spPr>
            <a:xfrm flipV="1">
              <a:off x="4634483" y="2613454"/>
              <a:ext cx="345290" cy="41892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12"/>
            <p:cNvCxnSpPr/>
            <p:nvPr/>
          </p:nvCxnSpPr>
          <p:spPr>
            <a:xfrm>
              <a:off x="4973595" y="2619632"/>
              <a:ext cx="481913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13"/>
            <p:cNvCxnSpPr/>
            <p:nvPr/>
          </p:nvCxnSpPr>
          <p:spPr>
            <a:xfrm flipH="1">
              <a:off x="5115698" y="2619632"/>
              <a:ext cx="345988" cy="56223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4"/>
            <p:cNvCxnSpPr/>
            <p:nvPr/>
          </p:nvCxnSpPr>
          <p:spPr>
            <a:xfrm flipV="1">
              <a:off x="4973595" y="2248930"/>
              <a:ext cx="370702" cy="3645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5"/>
            <p:cNvCxnSpPr/>
            <p:nvPr/>
          </p:nvCxnSpPr>
          <p:spPr>
            <a:xfrm flipV="1">
              <a:off x="5338119" y="1773196"/>
              <a:ext cx="345989" cy="48809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6"/>
            <p:cNvCxnSpPr/>
            <p:nvPr/>
          </p:nvCxnSpPr>
          <p:spPr>
            <a:xfrm flipV="1">
              <a:off x="5677930" y="1488989"/>
              <a:ext cx="358346" cy="29038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7"/>
            <p:cNvCxnSpPr/>
            <p:nvPr/>
          </p:nvCxnSpPr>
          <p:spPr>
            <a:xfrm>
              <a:off x="5690287" y="1773194"/>
              <a:ext cx="469556" cy="14210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8"/>
            <p:cNvCxnSpPr/>
            <p:nvPr/>
          </p:nvCxnSpPr>
          <p:spPr>
            <a:xfrm>
              <a:off x="5319584" y="2255108"/>
              <a:ext cx="506627" cy="14828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9"/>
            <p:cNvCxnSpPr/>
            <p:nvPr/>
          </p:nvCxnSpPr>
          <p:spPr>
            <a:xfrm>
              <a:off x="5832389" y="2403389"/>
              <a:ext cx="481914" cy="35216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20"/>
            <p:cNvCxnSpPr/>
            <p:nvPr/>
          </p:nvCxnSpPr>
          <p:spPr>
            <a:xfrm flipH="1">
              <a:off x="5820032" y="1915297"/>
              <a:ext cx="339811" cy="49427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21"/>
            <p:cNvCxnSpPr/>
            <p:nvPr/>
          </p:nvCxnSpPr>
          <p:spPr>
            <a:xfrm>
              <a:off x="6042454" y="1488989"/>
              <a:ext cx="481914" cy="21006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22"/>
            <p:cNvCxnSpPr/>
            <p:nvPr/>
          </p:nvCxnSpPr>
          <p:spPr>
            <a:xfrm flipH="1">
              <a:off x="5455508" y="2397211"/>
              <a:ext cx="364524" cy="22860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23"/>
            <p:cNvCxnSpPr/>
            <p:nvPr/>
          </p:nvCxnSpPr>
          <p:spPr>
            <a:xfrm>
              <a:off x="5461686" y="2613454"/>
              <a:ext cx="500449" cy="4263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4"/>
            <p:cNvCxnSpPr/>
            <p:nvPr/>
          </p:nvCxnSpPr>
          <p:spPr>
            <a:xfrm flipH="1">
              <a:off x="5628503" y="3032375"/>
              <a:ext cx="333632" cy="54490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5"/>
            <p:cNvCxnSpPr/>
            <p:nvPr/>
          </p:nvCxnSpPr>
          <p:spPr>
            <a:xfrm>
              <a:off x="5128054" y="3175686"/>
              <a:ext cx="475735" cy="40525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6"/>
            <p:cNvCxnSpPr/>
            <p:nvPr/>
          </p:nvCxnSpPr>
          <p:spPr>
            <a:xfrm>
              <a:off x="5597611" y="3601995"/>
              <a:ext cx="518984" cy="617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7"/>
            <p:cNvCxnSpPr/>
            <p:nvPr/>
          </p:nvCxnSpPr>
          <p:spPr>
            <a:xfrm>
              <a:off x="5962135" y="3033584"/>
              <a:ext cx="488092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8"/>
            <p:cNvCxnSpPr/>
            <p:nvPr/>
          </p:nvCxnSpPr>
          <p:spPr>
            <a:xfrm flipV="1">
              <a:off x="6166022" y="1692876"/>
              <a:ext cx="358346" cy="22242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9"/>
            <p:cNvCxnSpPr/>
            <p:nvPr/>
          </p:nvCxnSpPr>
          <p:spPr>
            <a:xfrm>
              <a:off x="6524368" y="1692876"/>
              <a:ext cx="494270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30"/>
            <p:cNvCxnSpPr/>
            <p:nvPr/>
          </p:nvCxnSpPr>
          <p:spPr>
            <a:xfrm flipH="1">
              <a:off x="5962135" y="2743200"/>
              <a:ext cx="352168" cy="29656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31"/>
            <p:cNvCxnSpPr/>
            <p:nvPr/>
          </p:nvCxnSpPr>
          <p:spPr>
            <a:xfrm>
              <a:off x="6172200" y="1921476"/>
              <a:ext cx="488092" cy="41395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32"/>
            <p:cNvCxnSpPr/>
            <p:nvPr/>
          </p:nvCxnSpPr>
          <p:spPr>
            <a:xfrm flipH="1">
              <a:off x="6660292" y="1909119"/>
              <a:ext cx="358346" cy="4263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33"/>
            <p:cNvCxnSpPr/>
            <p:nvPr/>
          </p:nvCxnSpPr>
          <p:spPr>
            <a:xfrm flipH="1">
              <a:off x="6314303" y="2347784"/>
              <a:ext cx="339811" cy="40777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4"/>
            <p:cNvCxnSpPr/>
            <p:nvPr/>
          </p:nvCxnSpPr>
          <p:spPr>
            <a:xfrm>
              <a:off x="6308124" y="2755557"/>
              <a:ext cx="500449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接连接符 35"/>
            <p:cNvCxnSpPr/>
            <p:nvPr/>
          </p:nvCxnSpPr>
          <p:spPr>
            <a:xfrm flipH="1">
              <a:off x="6444049" y="2965622"/>
              <a:ext cx="364524" cy="2903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6"/>
            <p:cNvCxnSpPr/>
            <p:nvPr/>
          </p:nvCxnSpPr>
          <p:spPr>
            <a:xfrm flipH="1">
              <a:off x="6110416" y="3256005"/>
              <a:ext cx="327454" cy="42013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直接连接符 37"/>
            <p:cNvCxnSpPr/>
            <p:nvPr/>
          </p:nvCxnSpPr>
          <p:spPr>
            <a:xfrm>
              <a:off x="6660292" y="2329248"/>
              <a:ext cx="500449" cy="21624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直接连接符 38"/>
            <p:cNvCxnSpPr/>
            <p:nvPr/>
          </p:nvCxnSpPr>
          <p:spPr>
            <a:xfrm flipH="1">
              <a:off x="6796216" y="2539314"/>
              <a:ext cx="364525" cy="4448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9"/>
            <p:cNvCxnSpPr/>
            <p:nvPr/>
          </p:nvCxnSpPr>
          <p:spPr>
            <a:xfrm>
              <a:off x="7018638" y="1902941"/>
              <a:ext cx="500448" cy="506627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接连接符 40"/>
            <p:cNvCxnSpPr/>
            <p:nvPr/>
          </p:nvCxnSpPr>
          <p:spPr>
            <a:xfrm flipV="1">
              <a:off x="7166919" y="2403389"/>
              <a:ext cx="358346" cy="13592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41"/>
            <p:cNvCxnSpPr/>
            <p:nvPr/>
          </p:nvCxnSpPr>
          <p:spPr>
            <a:xfrm>
              <a:off x="7519086" y="2397211"/>
              <a:ext cx="463379" cy="7414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42"/>
            <p:cNvCxnSpPr/>
            <p:nvPr/>
          </p:nvCxnSpPr>
          <p:spPr>
            <a:xfrm flipH="1">
              <a:off x="7636476" y="2489886"/>
              <a:ext cx="345989" cy="12356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43"/>
            <p:cNvCxnSpPr/>
            <p:nvPr/>
          </p:nvCxnSpPr>
          <p:spPr>
            <a:xfrm flipH="1" flipV="1">
              <a:off x="7160741" y="2539314"/>
              <a:ext cx="469556" cy="6796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4"/>
            <p:cNvCxnSpPr/>
            <p:nvPr/>
          </p:nvCxnSpPr>
          <p:spPr>
            <a:xfrm flipH="1">
              <a:off x="7302843" y="2613454"/>
              <a:ext cx="339811" cy="55605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5"/>
            <p:cNvCxnSpPr/>
            <p:nvPr/>
          </p:nvCxnSpPr>
          <p:spPr>
            <a:xfrm flipH="1" flipV="1">
              <a:off x="6802395" y="2971800"/>
              <a:ext cx="506627" cy="1977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6"/>
            <p:cNvCxnSpPr/>
            <p:nvPr/>
          </p:nvCxnSpPr>
          <p:spPr>
            <a:xfrm>
              <a:off x="6450227" y="3249827"/>
              <a:ext cx="494270" cy="1359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7"/>
            <p:cNvCxnSpPr/>
            <p:nvPr/>
          </p:nvCxnSpPr>
          <p:spPr>
            <a:xfrm flipH="1">
              <a:off x="6938319" y="3175686"/>
              <a:ext cx="352167" cy="21006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8"/>
            <p:cNvCxnSpPr/>
            <p:nvPr/>
          </p:nvCxnSpPr>
          <p:spPr>
            <a:xfrm>
              <a:off x="6110416" y="3663778"/>
              <a:ext cx="469557" cy="35834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接连接符 49"/>
            <p:cNvCxnSpPr/>
            <p:nvPr/>
          </p:nvCxnSpPr>
          <p:spPr>
            <a:xfrm flipH="1">
              <a:off x="6579973" y="3399115"/>
              <a:ext cx="358346" cy="64154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7" name="椭圆 46"/>
          <p:cNvSpPr/>
          <p:nvPr/>
        </p:nvSpPr>
        <p:spPr>
          <a:xfrm>
            <a:off x="8673202" y="4339036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9861926" y="4863584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715103" y="3817009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1575200" y="2969172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0382387" y="2253422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216619" y="1759855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8303376" y="2712558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485331" y="3654515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7"/>
          <p:cNvSpPr>
            <a:spLocks noChangeArrowheads="1"/>
          </p:cNvSpPr>
          <p:nvPr/>
        </p:nvSpPr>
        <p:spPr bwMode="auto">
          <a:xfrm>
            <a:off x="4495165" y="5599430"/>
            <a:ext cx="591375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914400"/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dirty="0">
                <a:solidFill>
                  <a:schemeClr val="bg1"/>
                </a:solidFill>
              </a:rPr>
              <a:t>在线选座功能利用了一个二维数组</a:t>
            </a:r>
            <a:r>
              <a:rPr lang="en-US" altLang="zh-CN" dirty="0">
                <a:solidFill>
                  <a:schemeClr val="bg1"/>
                </a:solidFill>
              </a:rPr>
              <a:t>s[Y][X]</a:t>
            </a:r>
            <a:r>
              <a:rPr lang="zh-CN" dirty="0">
                <a:solidFill>
                  <a:schemeClr val="bg1"/>
                </a:solidFill>
              </a:rPr>
              <a:t>存储来用户输入的行数和列数，最后以图表的形式</a:t>
            </a:r>
            <a:r>
              <a:rPr lang="zh-CN" dirty="0">
                <a:solidFill>
                  <a:schemeClr val="bg1"/>
                </a:solidFill>
                <a:sym typeface="+mn-ea"/>
              </a:rPr>
              <a:t>显示座位情况。用户预定电影和座位后，系统将会进行票房的纪录。</a:t>
            </a:r>
            <a:endParaRPr 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9" name="矩形 7"/>
          <p:cNvSpPr>
            <a:spLocks noChangeArrowheads="1"/>
          </p:cNvSpPr>
          <p:nvPr/>
        </p:nvSpPr>
        <p:spPr bwMode="auto">
          <a:xfrm>
            <a:off x="4925060" y="463550"/>
            <a:ext cx="454850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管理员根据系统提示输入电影的序号、影片名、票价、上映时间等信息。系统会将管理员输入的信息以</a:t>
            </a:r>
            <a:r>
              <a:rPr lang="en-US" altLang="zh-CN" dirty="0">
                <a:solidFill>
                  <a:schemeClr val="bg1"/>
                </a:solidFill>
              </a:rPr>
              <a:t>ASCII</a:t>
            </a:r>
            <a:r>
              <a:rPr lang="zh-CN" altLang="en-US" dirty="0">
                <a:solidFill>
                  <a:schemeClr val="bg1"/>
                </a:solidFill>
              </a:rPr>
              <a:t>文件的形式存储起来。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1" name="矩形 7"/>
          <p:cNvSpPr>
            <a:spLocks noChangeArrowheads="1"/>
          </p:cNvSpPr>
          <p:nvPr/>
        </p:nvSpPr>
        <p:spPr bwMode="auto">
          <a:xfrm>
            <a:off x="4393565" y="2672080"/>
            <a:ext cx="3262630" cy="175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914400"/>
            <a:r>
              <a:rPr lang="zh-CN" dirty="0">
                <a:solidFill>
                  <a:schemeClr val="bg1"/>
                </a:solidFill>
              </a:rPr>
              <a:t>利用</a:t>
            </a:r>
            <a:endParaRPr lang="zh-CN" dirty="0">
              <a:solidFill>
                <a:schemeClr val="bg1"/>
              </a:solidFill>
            </a:endParaRPr>
          </a:p>
          <a:p>
            <a:pPr algn="l" defTabSz="914400"/>
            <a:r>
              <a:rPr lang="zh-CN" dirty="0">
                <a:solidFill>
                  <a:schemeClr val="bg1"/>
                </a:solidFill>
              </a:rPr>
              <a:t>        fstream ofile("film.txt");</a:t>
            </a:r>
            <a:endParaRPr lang="zh-CN" dirty="0">
              <a:solidFill>
                <a:schemeClr val="bg1"/>
              </a:solidFill>
            </a:endParaRPr>
          </a:p>
          <a:p>
            <a:pPr algn="l" defTabSz="914400"/>
            <a:r>
              <a:rPr lang="zh-CN" dirty="0">
                <a:solidFill>
                  <a:schemeClr val="bg1"/>
                </a:solidFill>
              </a:rPr>
              <a:t>        ofile.close ();</a:t>
            </a:r>
            <a:endParaRPr lang="zh-CN" dirty="0">
              <a:solidFill>
                <a:schemeClr val="bg1"/>
              </a:solidFill>
            </a:endParaRPr>
          </a:p>
          <a:p>
            <a:pPr algn="l" defTabSz="914400"/>
            <a:r>
              <a:rPr lang="zh-CN" dirty="0">
                <a:solidFill>
                  <a:schemeClr val="bg1"/>
                </a:solidFill>
              </a:rPr>
              <a:t>实现对电影信息的删除操作。</a:t>
            </a:r>
            <a:endParaRPr lang="zh-CN" dirty="0">
              <a:solidFill>
                <a:schemeClr val="bg1"/>
              </a:solidFill>
            </a:endParaRPr>
          </a:p>
          <a:p>
            <a:pPr algn="l" defTabSz="914400"/>
            <a:r>
              <a:rPr lang="zh-CN" dirty="0">
                <a:solidFill>
                  <a:schemeClr val="bg1"/>
                </a:solidFill>
              </a:rPr>
              <a:t>问题：无法实现管理者自主</a:t>
            </a:r>
            <a:endParaRPr lang="zh-CN" dirty="0">
              <a:solidFill>
                <a:schemeClr val="bg1"/>
              </a:solidFill>
            </a:endParaRPr>
          </a:p>
          <a:p>
            <a:pPr algn="l" defTabSz="914400"/>
            <a:r>
              <a:rPr lang="zh-CN" dirty="0">
                <a:solidFill>
                  <a:schemeClr val="bg1"/>
                </a:solidFill>
              </a:rPr>
              <a:t>选择，进行逐条删除。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6" name="燕尾形 135"/>
          <p:cNvSpPr/>
          <p:nvPr/>
        </p:nvSpPr>
        <p:spPr>
          <a:xfrm>
            <a:off x="379831" y="2508718"/>
            <a:ext cx="287599" cy="3099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7" name="燕尾形 136"/>
          <p:cNvSpPr/>
          <p:nvPr/>
        </p:nvSpPr>
        <p:spPr>
          <a:xfrm>
            <a:off x="379831" y="3738713"/>
            <a:ext cx="287599" cy="3099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9" name="燕尾形 138"/>
          <p:cNvSpPr/>
          <p:nvPr/>
        </p:nvSpPr>
        <p:spPr>
          <a:xfrm>
            <a:off x="379730" y="4954905"/>
            <a:ext cx="287655" cy="3606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67385" y="2397125"/>
            <a:ext cx="275145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增加影片：void add(）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749935" y="3645535"/>
            <a:ext cx="297180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删除影片：void del()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67385" y="4840605"/>
            <a:ext cx="3275965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在线选座：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 choose(char s[Y][X])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6606540" y="1397000"/>
            <a:ext cx="412750" cy="481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endCxn id="52" idx="2"/>
          </p:cNvCxnSpPr>
          <p:nvPr/>
        </p:nvCxnSpPr>
        <p:spPr>
          <a:xfrm flipV="1">
            <a:off x="7019290" y="1869440"/>
            <a:ext cx="219710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7378065" y="1397000"/>
            <a:ext cx="1750695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void add()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 flipV="1">
            <a:off x="4393565" y="2594610"/>
            <a:ext cx="2625725" cy="158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endCxn id="54" idx="4"/>
          </p:cNvCxnSpPr>
          <p:nvPr/>
        </p:nvCxnSpPr>
        <p:spPr>
          <a:xfrm>
            <a:off x="7019290" y="2610485"/>
            <a:ext cx="575945" cy="12630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5184140" y="2061210"/>
            <a:ext cx="1774825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void del()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1" name="直接连接符 150"/>
          <p:cNvCxnSpPr/>
          <p:nvPr/>
        </p:nvCxnSpPr>
        <p:spPr>
          <a:xfrm>
            <a:off x="4572000" y="5547360"/>
            <a:ext cx="4556760" cy="5207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48" idx="2"/>
          </p:cNvCxnSpPr>
          <p:nvPr/>
        </p:nvCxnSpPr>
        <p:spPr>
          <a:xfrm flipV="1">
            <a:off x="9130665" y="4973320"/>
            <a:ext cx="731520" cy="63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5612130" y="5067300"/>
            <a:ext cx="2691130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 choose(char s[Y][X])</a:t>
            </a:r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9950" y="950595"/>
            <a:ext cx="6991350" cy="2009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0">
                <a:solidFill>
                  <a:schemeClr val="bg1"/>
                </a:solidFill>
                <a:latin typeface="Sylfaen" panose="010A0502050306030303" charset="0"/>
              </a:rPr>
              <a:t>C++</a:t>
            </a:r>
            <a:endParaRPr lang="en-US" altLang="zh-CN" sz="12000">
              <a:solidFill>
                <a:schemeClr val="bg1"/>
              </a:solidFill>
              <a:latin typeface="Sylfaen" panose="010A0502050306030303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05475" y="3566160"/>
            <a:ext cx="1437640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9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235245" y="2287757"/>
            <a:ext cx="3826232" cy="1477791"/>
          </a:xfrm>
        </p:spPr>
        <p:txBody>
          <a:bodyPr/>
          <a:lstStyle/>
          <a:p>
            <a:r>
              <a:rPr kumimoji="1" lang="en-US" altLang="zh-CN" dirty="0">
                <a:latin typeface="Sylfaen" panose="010A0502050306030303" charset="0"/>
              </a:rPr>
              <a:t>THANK</a:t>
            </a:r>
            <a:r>
              <a:rPr kumimoji="1" lang="zh-CN" altLang="en-US" dirty="0">
                <a:latin typeface="Sylfaen" panose="010A0502050306030303" charset="0"/>
              </a:rPr>
              <a:t> </a:t>
            </a:r>
            <a:endParaRPr kumimoji="1" lang="zh-CN" altLang="en-US" dirty="0">
              <a:latin typeface="Sylfaen" panose="010A0502050306030303" charset="0"/>
            </a:endParaRPr>
          </a:p>
          <a:p>
            <a:r>
              <a:rPr kumimoji="1" lang="en-US" altLang="zh-CN" dirty="0">
                <a:latin typeface="Sylfaen" panose="010A0502050306030303" charset="0"/>
              </a:rPr>
              <a:t>YOU!</a:t>
            </a:r>
            <a:endParaRPr kumimoji="1" lang="zh-CN" altLang="en-US" dirty="0">
              <a:latin typeface="Sylfaen" panose="010A0502050306030303" charset="0"/>
            </a:endParaRPr>
          </a:p>
        </p:txBody>
      </p:sp>
      <p:sp>
        <p:nvSpPr>
          <p:cNvPr id="13" name="文本占位符 1"/>
          <p:cNvSpPr>
            <a:spLocks noGrp="1"/>
          </p:cNvSpPr>
          <p:nvPr/>
        </p:nvSpPr>
        <p:spPr>
          <a:xfrm>
            <a:off x="2134235" y="1859915"/>
            <a:ext cx="3291840" cy="2272665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5400" b="0" dirty="0">
                <a:latin typeface="Sylfaen" panose="010A0502050306030303" charset="0"/>
              </a:rPr>
              <a:t>2016</a:t>
            </a:r>
            <a:endParaRPr kumimoji="1" lang="en-US" altLang="zh-CN" sz="5400" b="0" dirty="0">
              <a:latin typeface="Sylfaen" panose="010A0502050306030303" charset="0"/>
            </a:endParaRPr>
          </a:p>
          <a:p>
            <a:r>
              <a:rPr kumimoji="1" lang="en-US" altLang="zh-CN" sz="5400" dirty="0">
                <a:latin typeface="造字工房俊雅锐宋体验版常规体" charset="-122"/>
                <a:ea typeface="造字工房俊雅锐宋体验版常规体" charset="-122"/>
                <a:sym typeface="+mn-ea"/>
              </a:rPr>
              <a:t>New </a:t>
            </a:r>
            <a:endParaRPr kumimoji="1" lang="en-US" altLang="zh-CN" sz="5400" dirty="0">
              <a:latin typeface="造字工房俊雅锐宋体验版常规体" charset="-122"/>
              <a:ea typeface="造字工房俊雅锐宋体验版常规体" charset="-122"/>
              <a:sym typeface="+mn-ea"/>
            </a:endParaRPr>
          </a:p>
          <a:p>
            <a:r>
              <a:rPr kumimoji="1" lang="en-US" altLang="zh-CN" sz="5400" dirty="0">
                <a:latin typeface="造字工房俊雅锐宋体验版常规体" charset="-122"/>
                <a:ea typeface="造字工房俊雅锐宋体验版常规体" charset="-122"/>
                <a:sym typeface="+mn-ea"/>
              </a:rPr>
              <a:t>Project</a:t>
            </a:r>
            <a:endParaRPr kumimoji="1" lang="en-US" altLang="zh-CN" sz="5400" b="1" dirty="0">
              <a:latin typeface="造字工房俊雅锐宋体验版常规体" charset="-122"/>
              <a:ea typeface="造字工房俊雅锐宋体验版常规体" charset="-122"/>
            </a:endParaRPr>
          </a:p>
          <a:p>
            <a:endParaRPr kumimoji="1" lang="zh-CN" altLang="en-US" sz="5400" b="0" dirty="0">
              <a:latin typeface="Sylfaen" panose="010A0502050306030303" charset="0"/>
            </a:endParaRPr>
          </a:p>
        </p:txBody>
      </p:sp>
      <p:cxnSp>
        <p:nvCxnSpPr>
          <p:cNvPr id="14" name="直接连接符 3"/>
          <p:cNvCxnSpPr/>
          <p:nvPr/>
        </p:nvCxnSpPr>
        <p:spPr>
          <a:xfrm>
            <a:off x="5837555" y="1859915"/>
            <a:ext cx="0" cy="2540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41115" y="5677535"/>
            <a:ext cx="546100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chemeClr val="bg2"/>
                </a:solidFill>
                <a:latin typeface="Sylfaen" panose="010A0502050306030303" charset="0"/>
                <a:ea typeface="微软雅黑" panose="020B0503020204020204" pitchFamily="34" charset="-122"/>
                <a:cs typeface="+mn-ea"/>
                <a:sym typeface="+mn-lt"/>
              </a:rPr>
              <a:t>Presented by   </a:t>
            </a:r>
            <a:r>
              <a:rPr lang="zh-CN" altLang="en-US" sz="2000" b="1" kern="0" dirty="0">
                <a:solidFill>
                  <a:schemeClr val="bg2"/>
                </a:solidFill>
                <a:latin typeface="+mj-ea"/>
                <a:ea typeface="+mj-ea"/>
                <a:cs typeface="+mn-ea"/>
                <a:sym typeface="+mn-lt"/>
              </a:rPr>
              <a:t>张凌飞  李敏  赵家琳</a:t>
            </a:r>
            <a:endParaRPr lang="zh-CN" altLang="en-US" sz="2000" b="1" kern="0" dirty="0">
              <a:solidFill>
                <a:schemeClr val="bg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79321" y="2333478"/>
            <a:ext cx="2996364" cy="1477791"/>
          </a:xfrm>
        </p:spPr>
        <p:txBody>
          <a:bodyPr/>
          <a:lstStyle/>
          <a:p>
            <a:r>
              <a:rPr kumimoji="1" lang="en-US" altLang="zh-CN" sz="8000" dirty="0">
                <a:latin typeface="Sylfaen" panose="010A0502050306030303" charset="0"/>
              </a:rPr>
              <a:t>PART</a:t>
            </a:r>
            <a:endParaRPr kumimoji="1" lang="en-US" altLang="zh-CN" sz="8000" dirty="0">
              <a:latin typeface="Sylfaen" panose="010A0502050306030303" charset="0"/>
            </a:endParaRPr>
          </a:p>
          <a:p>
            <a:r>
              <a:rPr kumimoji="1" lang="en-US" altLang="zh-CN" sz="8000" dirty="0">
                <a:latin typeface="Sylfaen" panose="010A0502050306030303" charset="0"/>
              </a:rPr>
              <a:t>1</a:t>
            </a:r>
            <a:endParaRPr kumimoji="1" lang="en-US" altLang="zh-CN" sz="8000" dirty="0">
              <a:latin typeface="Sylfaen" panose="010A0502050306030303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515790" y="1998832"/>
            <a:ext cx="3910638" cy="538775"/>
          </a:xfrm>
        </p:spPr>
        <p:txBody>
          <a:bodyPr/>
          <a:lstStyle/>
          <a:p>
            <a:r>
              <a:rPr kumimoji="1" lang="zh-CN" altLang="en-US" dirty="0"/>
              <a:t>  项目说明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669460" y="2537558"/>
            <a:ext cx="3910638" cy="1783759"/>
          </a:xfrm>
        </p:spPr>
        <p:txBody>
          <a:bodyPr/>
          <a:lstStyle/>
          <a:p>
            <a:r>
              <a:rPr kumimoji="1" lang="zh-CN" altLang="en-US" sz="1700" dirty="0"/>
              <a:t>本组项目为电影售票管理系统，此系统是计算机技术与影剧院管理相结合的产物，通过影剧院售票系统可以实现对影剧院的高效管理。为了满足售票人员对售票，订票，退票等进行高效的管理，我们小组3个人共同开发一款系统软件以提高影剧院的管理效率。 </a:t>
            </a:r>
            <a:endParaRPr kumimoji="1" lang="zh-CN" alt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空心弧 2"/>
          <p:cNvSpPr/>
          <p:nvPr/>
        </p:nvSpPr>
        <p:spPr>
          <a:xfrm>
            <a:off x="4479869" y="3901943"/>
            <a:ext cx="1367758" cy="1367758"/>
          </a:xfrm>
          <a:prstGeom prst="blockArc">
            <a:avLst>
              <a:gd name="adj1" fmla="val 14117055"/>
              <a:gd name="adj2" fmla="val 21368723"/>
              <a:gd name="adj3" fmla="val 69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空心弧 3"/>
          <p:cNvSpPr/>
          <p:nvPr/>
        </p:nvSpPr>
        <p:spPr>
          <a:xfrm>
            <a:off x="4230007" y="3645731"/>
            <a:ext cx="1877970" cy="1877970"/>
          </a:xfrm>
          <a:prstGeom prst="blockArc">
            <a:avLst>
              <a:gd name="adj1" fmla="val 12956988"/>
              <a:gd name="adj2" fmla="val 21380772"/>
              <a:gd name="adj3" fmla="val 460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3987016" y="3408778"/>
            <a:ext cx="2354045" cy="2354045"/>
          </a:xfrm>
          <a:prstGeom prst="blockArc">
            <a:avLst>
              <a:gd name="adj1" fmla="val 16662247"/>
              <a:gd name="adj2" fmla="val 21383345"/>
              <a:gd name="adj3" fmla="val 40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3771178" y="3200854"/>
            <a:ext cx="2789614" cy="2789614"/>
          </a:xfrm>
          <a:prstGeom prst="blockArc">
            <a:avLst>
              <a:gd name="adj1" fmla="val 12662507"/>
              <a:gd name="adj2" fmla="val 21386541"/>
              <a:gd name="adj3" fmla="val 33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31"/>
          <p:cNvCxnSpPr/>
          <p:nvPr/>
        </p:nvCxnSpPr>
        <p:spPr>
          <a:xfrm>
            <a:off x="7252970" y="2089785"/>
            <a:ext cx="0" cy="1318895"/>
          </a:xfrm>
          <a:prstGeom prst="line">
            <a:avLst/>
          </a:prstGeom>
          <a:ln w="1270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7"/>
          <p:cNvCxnSpPr/>
          <p:nvPr/>
        </p:nvCxnSpPr>
        <p:spPr>
          <a:xfrm>
            <a:off x="7157720" y="2089785"/>
            <a:ext cx="0" cy="1318895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442665" y="2117264"/>
            <a:ext cx="4155889" cy="113601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</a:t>
            </a:r>
            <a:endParaRPr 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完成一个完整的影剧院售票系统，分为影院内部管理和用户体验两个模块。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19"/>
          <p:cNvCxnSpPr/>
          <p:nvPr/>
        </p:nvCxnSpPr>
        <p:spPr>
          <a:xfrm>
            <a:off x="11387455" y="3499485"/>
            <a:ext cx="0" cy="2453005"/>
          </a:xfrm>
          <a:prstGeom prst="line">
            <a:avLst/>
          </a:prstGeom>
          <a:ln w="1270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0"/>
          <p:cNvCxnSpPr/>
          <p:nvPr/>
        </p:nvCxnSpPr>
        <p:spPr>
          <a:xfrm>
            <a:off x="11265535" y="3519805"/>
            <a:ext cx="0" cy="2432685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93085" y="3645444"/>
            <a:ext cx="4155889" cy="220472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165"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模块功能简介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影院内部管理子模块主要由管理员进行添加及删除电影，通过输入电影种类分类，票价，放映时间等进行排片。而用户体验模块则以用户订票，选座，退票，查询历史消费记录为主。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饼形 15"/>
          <p:cNvSpPr/>
          <p:nvPr/>
        </p:nvSpPr>
        <p:spPr>
          <a:xfrm>
            <a:off x="3771178" y="3062030"/>
            <a:ext cx="2890781" cy="2890781"/>
          </a:xfrm>
          <a:prstGeom prst="pie">
            <a:avLst>
              <a:gd name="adj1" fmla="val 0"/>
              <a:gd name="adj2" fmla="val 1079763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913765"/>
            <a:endParaRPr lang="zh-CN" altLang="en-US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6747" y="4696270"/>
            <a:ext cx="1899626" cy="100457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algn="ctr" defTabSz="913765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电影售票管理系统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7"/>
          <p:cNvCxnSpPr/>
          <p:nvPr/>
        </p:nvCxnSpPr>
        <p:spPr>
          <a:xfrm flipV="1">
            <a:off x="4920343" y="2743200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11779" y="2171248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68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直接连接符 30"/>
          <p:cNvCxnSpPr/>
          <p:nvPr/>
        </p:nvCxnSpPr>
        <p:spPr>
          <a:xfrm flipV="1">
            <a:off x="5457741" y="2511391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49177" y="1939439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直接连接符 33"/>
          <p:cNvCxnSpPr/>
          <p:nvPr/>
        </p:nvCxnSpPr>
        <p:spPr>
          <a:xfrm flipV="1">
            <a:off x="6213153" y="2918564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04589" y="2346612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43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直接连接符 35"/>
          <p:cNvCxnSpPr/>
          <p:nvPr/>
        </p:nvCxnSpPr>
        <p:spPr>
          <a:xfrm flipV="1">
            <a:off x="4250391" y="2338191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941827" y="1766239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89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85036" y="2242038"/>
            <a:ext cx="2996364" cy="1477791"/>
          </a:xfrm>
        </p:spPr>
        <p:txBody>
          <a:bodyPr/>
          <a:lstStyle/>
          <a:p>
            <a:r>
              <a:rPr kumimoji="1" lang="en-US" altLang="zh-CN" sz="8000" dirty="0">
                <a:latin typeface="Sylfaen" panose="010A0502050306030303" charset="0"/>
              </a:rPr>
              <a:t>PART</a:t>
            </a:r>
            <a:endParaRPr kumimoji="1" lang="en-US" altLang="zh-CN" sz="8000" dirty="0">
              <a:latin typeface="Sylfaen" panose="010A0502050306030303" charset="0"/>
            </a:endParaRPr>
          </a:p>
          <a:p>
            <a:r>
              <a:rPr kumimoji="1" lang="en-US" altLang="zh-CN" sz="8000" dirty="0">
                <a:latin typeface="Sylfaen" panose="010A0502050306030303" charset="0"/>
              </a:rPr>
              <a:t>2</a:t>
            </a:r>
            <a:endParaRPr kumimoji="1" lang="en-US" altLang="zh-CN" sz="8000" dirty="0">
              <a:latin typeface="Sylfaen" panose="010A0502050306030303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669460" y="1859132"/>
            <a:ext cx="3910638" cy="538775"/>
          </a:xfrm>
        </p:spPr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系统概述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669460" y="2352138"/>
            <a:ext cx="3910638" cy="1783759"/>
          </a:xfrm>
        </p:spPr>
        <p:txBody>
          <a:bodyPr/>
          <a:lstStyle/>
          <a:p>
            <a:r>
              <a:rPr kumimoji="1" sz="1700" dirty="0"/>
              <a:t>电影售票管理系统采用的开发工具是Visual Stdio 2008，主要分为影院内部管理和用户体验两个模块</a:t>
            </a:r>
            <a:r>
              <a:rPr kumimoji="1" lang="zh-CN" sz="1700" dirty="0"/>
              <a:t>。</a:t>
            </a:r>
            <a:r>
              <a:rPr kumimoji="1" sz="1700" dirty="0"/>
              <a:t>内部管理用于对电影院影片信息的及时管理，包括影片名</a:t>
            </a:r>
            <a:r>
              <a:rPr kumimoji="1" lang="zh-CN" sz="1700" dirty="0"/>
              <a:t>、</a:t>
            </a:r>
            <a:r>
              <a:rPr kumimoji="1" sz="1700" dirty="0"/>
              <a:t>上映日期等信息的</a:t>
            </a:r>
            <a:r>
              <a:rPr kumimoji="1" lang="zh-CN" sz="1700" dirty="0"/>
              <a:t>修改</a:t>
            </a:r>
            <a:r>
              <a:rPr kumimoji="1" sz="1700" dirty="0"/>
              <a:t>以及影片票房的纪录等操作；用户体验包括用户网上自主浏览影片信息、购票、在线选座、退票等服务。</a:t>
            </a:r>
            <a:endParaRPr kumimoji="1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781424" y="1138886"/>
            <a:ext cx="4959927" cy="49599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78760" y="1564005"/>
            <a:ext cx="2964180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800" dirty="0">
                <a:solidFill>
                  <a:schemeClr val="bg1"/>
                </a:solidFill>
              </a:rPr>
              <a:t>内部管理</a:t>
            </a:r>
            <a:endParaRPr lang="zh-CN" sz="4800" dirty="0">
              <a:solidFill>
                <a:schemeClr val="bg1"/>
              </a:solidFill>
            </a:endParaRPr>
          </a:p>
        </p:txBody>
      </p:sp>
      <p:cxnSp>
        <p:nvCxnSpPr>
          <p:cNvPr id="5" name="直接连接符 9"/>
          <p:cNvCxnSpPr/>
          <p:nvPr/>
        </p:nvCxnSpPr>
        <p:spPr>
          <a:xfrm>
            <a:off x="2928522" y="3428943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44750" y="3548380"/>
            <a:ext cx="3449955" cy="184848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165"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内部管理用于对电影院影片信息的及时管理，包括影片名，影片序号、上映日期、类型、国家和导演等信息的增加、删除、保存以及影片票房的纪录等操作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218"/>
          <p:cNvSpPr/>
          <p:nvPr/>
        </p:nvSpPr>
        <p:spPr bwMode="auto">
          <a:xfrm>
            <a:off x="3885785" y="2438523"/>
            <a:ext cx="752475" cy="737040"/>
          </a:xfrm>
          <a:custGeom>
            <a:avLst/>
            <a:gdLst/>
            <a:ahLst/>
            <a:cxnLst>
              <a:cxn ang="0">
                <a:pos x="322" y="248"/>
              </a:cxn>
              <a:cxn ang="0">
                <a:pos x="296" y="254"/>
              </a:cxn>
              <a:cxn ang="0">
                <a:pos x="274" y="270"/>
              </a:cxn>
              <a:cxn ang="0">
                <a:pos x="132" y="200"/>
              </a:cxn>
              <a:cxn ang="0">
                <a:pos x="134" y="190"/>
              </a:cxn>
              <a:cxn ang="0">
                <a:pos x="274" y="112"/>
              </a:cxn>
              <a:cxn ang="0">
                <a:pos x="284" y="120"/>
              </a:cxn>
              <a:cxn ang="0">
                <a:pos x="308" y="132"/>
              </a:cxn>
              <a:cxn ang="0">
                <a:pos x="322" y="132"/>
              </a:cxn>
              <a:cxn ang="0">
                <a:pos x="348" y="128"/>
              </a:cxn>
              <a:cxn ang="0">
                <a:pos x="370" y="112"/>
              </a:cxn>
              <a:cxn ang="0">
                <a:pos x="384" y="92"/>
              </a:cxn>
              <a:cxn ang="0">
                <a:pos x="390" y="66"/>
              </a:cxn>
              <a:cxn ang="0">
                <a:pos x="388" y="52"/>
              </a:cxn>
              <a:cxn ang="0">
                <a:pos x="378" y="28"/>
              </a:cxn>
              <a:cxn ang="0">
                <a:pos x="360" y="10"/>
              </a:cxn>
              <a:cxn ang="0">
                <a:pos x="336" y="0"/>
              </a:cxn>
              <a:cxn ang="0">
                <a:pos x="322" y="0"/>
              </a:cxn>
              <a:cxn ang="0">
                <a:pos x="296" y="4"/>
              </a:cxn>
              <a:cxn ang="0">
                <a:pos x="276" y="18"/>
              </a:cxn>
              <a:cxn ang="0">
                <a:pos x="262" y="40"/>
              </a:cxn>
              <a:cxn ang="0">
                <a:pos x="256" y="66"/>
              </a:cxn>
              <a:cxn ang="0">
                <a:pos x="256" y="76"/>
              </a:cxn>
              <a:cxn ang="0">
                <a:pos x="116" y="144"/>
              </a:cxn>
              <a:cxn ang="0">
                <a:pos x="94" y="128"/>
              </a:cxn>
              <a:cxn ang="0">
                <a:pos x="66" y="124"/>
              </a:cxn>
              <a:cxn ang="0">
                <a:pos x="54" y="124"/>
              </a:cxn>
              <a:cxn ang="0">
                <a:pos x="30" y="134"/>
              </a:cxn>
              <a:cxn ang="0">
                <a:pos x="12" y="152"/>
              </a:cxn>
              <a:cxn ang="0">
                <a:pos x="2" y="176"/>
              </a:cxn>
              <a:cxn ang="0">
                <a:pos x="0" y="190"/>
              </a:cxn>
              <a:cxn ang="0">
                <a:pos x="6" y="216"/>
              </a:cxn>
              <a:cxn ang="0">
                <a:pos x="20" y="238"/>
              </a:cxn>
              <a:cxn ang="0">
                <a:pos x="40" y="252"/>
              </a:cxn>
              <a:cxn ang="0">
                <a:pos x="66" y="256"/>
              </a:cxn>
              <a:cxn ang="0">
                <a:pos x="80" y="256"/>
              </a:cxn>
              <a:cxn ang="0">
                <a:pos x="104" y="244"/>
              </a:cxn>
              <a:cxn ang="0">
                <a:pos x="256" y="306"/>
              </a:cxn>
              <a:cxn ang="0">
                <a:pos x="256" y="316"/>
              </a:cxn>
              <a:cxn ang="0">
                <a:pos x="258" y="328"/>
              </a:cxn>
              <a:cxn ang="0">
                <a:pos x="268" y="352"/>
              </a:cxn>
              <a:cxn ang="0">
                <a:pos x="286" y="370"/>
              </a:cxn>
              <a:cxn ang="0">
                <a:pos x="310" y="380"/>
              </a:cxn>
              <a:cxn ang="0">
                <a:pos x="322" y="382"/>
              </a:cxn>
              <a:cxn ang="0">
                <a:pos x="348" y="376"/>
              </a:cxn>
              <a:cxn ang="0">
                <a:pos x="370" y="362"/>
              </a:cxn>
              <a:cxn ang="0">
                <a:pos x="384" y="342"/>
              </a:cxn>
              <a:cxn ang="0">
                <a:pos x="390" y="316"/>
              </a:cxn>
              <a:cxn ang="0">
                <a:pos x="388" y="302"/>
              </a:cxn>
              <a:cxn ang="0">
                <a:pos x="378" y="278"/>
              </a:cxn>
              <a:cxn ang="0">
                <a:pos x="360" y="260"/>
              </a:cxn>
              <a:cxn ang="0">
                <a:pos x="336" y="250"/>
              </a:cxn>
              <a:cxn ang="0">
                <a:pos x="322" y="248"/>
              </a:cxn>
            </a:cxnLst>
            <a:rect l="0" t="0" r="r" b="b"/>
            <a:pathLst>
              <a:path w="390" h="382">
                <a:moveTo>
                  <a:pt x="322" y="248"/>
                </a:moveTo>
                <a:lnTo>
                  <a:pt x="322" y="248"/>
                </a:lnTo>
                <a:lnTo>
                  <a:pt x="308" y="250"/>
                </a:lnTo>
                <a:lnTo>
                  <a:pt x="296" y="254"/>
                </a:lnTo>
                <a:lnTo>
                  <a:pt x="284" y="260"/>
                </a:lnTo>
                <a:lnTo>
                  <a:pt x="274" y="270"/>
                </a:lnTo>
                <a:lnTo>
                  <a:pt x="132" y="200"/>
                </a:lnTo>
                <a:lnTo>
                  <a:pt x="132" y="200"/>
                </a:lnTo>
                <a:lnTo>
                  <a:pt x="134" y="190"/>
                </a:lnTo>
                <a:lnTo>
                  <a:pt x="134" y="190"/>
                </a:lnTo>
                <a:lnTo>
                  <a:pt x="132" y="180"/>
                </a:lnTo>
                <a:lnTo>
                  <a:pt x="274" y="112"/>
                </a:lnTo>
                <a:lnTo>
                  <a:pt x="274" y="112"/>
                </a:lnTo>
                <a:lnTo>
                  <a:pt x="284" y="120"/>
                </a:lnTo>
                <a:lnTo>
                  <a:pt x="296" y="126"/>
                </a:lnTo>
                <a:lnTo>
                  <a:pt x="308" y="132"/>
                </a:lnTo>
                <a:lnTo>
                  <a:pt x="322" y="132"/>
                </a:lnTo>
                <a:lnTo>
                  <a:pt x="322" y="132"/>
                </a:lnTo>
                <a:lnTo>
                  <a:pt x="336" y="132"/>
                </a:lnTo>
                <a:lnTo>
                  <a:pt x="348" y="128"/>
                </a:lnTo>
                <a:lnTo>
                  <a:pt x="360" y="122"/>
                </a:lnTo>
                <a:lnTo>
                  <a:pt x="370" y="112"/>
                </a:lnTo>
                <a:lnTo>
                  <a:pt x="378" y="104"/>
                </a:lnTo>
                <a:lnTo>
                  <a:pt x="384" y="92"/>
                </a:lnTo>
                <a:lnTo>
                  <a:pt x="388" y="80"/>
                </a:lnTo>
                <a:lnTo>
                  <a:pt x="390" y="66"/>
                </a:lnTo>
                <a:lnTo>
                  <a:pt x="390" y="66"/>
                </a:lnTo>
                <a:lnTo>
                  <a:pt x="388" y="52"/>
                </a:lnTo>
                <a:lnTo>
                  <a:pt x="384" y="40"/>
                </a:lnTo>
                <a:lnTo>
                  <a:pt x="378" y="28"/>
                </a:lnTo>
                <a:lnTo>
                  <a:pt x="370" y="18"/>
                </a:lnTo>
                <a:lnTo>
                  <a:pt x="360" y="10"/>
                </a:lnTo>
                <a:lnTo>
                  <a:pt x="348" y="4"/>
                </a:lnTo>
                <a:lnTo>
                  <a:pt x="336" y="0"/>
                </a:lnTo>
                <a:lnTo>
                  <a:pt x="322" y="0"/>
                </a:lnTo>
                <a:lnTo>
                  <a:pt x="322" y="0"/>
                </a:lnTo>
                <a:lnTo>
                  <a:pt x="310" y="0"/>
                </a:lnTo>
                <a:lnTo>
                  <a:pt x="296" y="4"/>
                </a:lnTo>
                <a:lnTo>
                  <a:pt x="286" y="10"/>
                </a:lnTo>
                <a:lnTo>
                  <a:pt x="276" y="18"/>
                </a:lnTo>
                <a:lnTo>
                  <a:pt x="268" y="28"/>
                </a:lnTo>
                <a:lnTo>
                  <a:pt x="262" y="40"/>
                </a:lnTo>
                <a:lnTo>
                  <a:pt x="258" y="52"/>
                </a:lnTo>
                <a:lnTo>
                  <a:pt x="256" y="66"/>
                </a:lnTo>
                <a:lnTo>
                  <a:pt x="256" y="66"/>
                </a:lnTo>
                <a:lnTo>
                  <a:pt x="256" y="76"/>
                </a:lnTo>
                <a:lnTo>
                  <a:pt x="116" y="144"/>
                </a:lnTo>
                <a:lnTo>
                  <a:pt x="116" y="144"/>
                </a:lnTo>
                <a:lnTo>
                  <a:pt x="106" y="136"/>
                </a:lnTo>
                <a:lnTo>
                  <a:pt x="94" y="128"/>
                </a:lnTo>
                <a:lnTo>
                  <a:pt x="80" y="124"/>
                </a:lnTo>
                <a:lnTo>
                  <a:pt x="66" y="124"/>
                </a:lnTo>
                <a:lnTo>
                  <a:pt x="66" y="124"/>
                </a:lnTo>
                <a:lnTo>
                  <a:pt x="54" y="124"/>
                </a:lnTo>
                <a:lnTo>
                  <a:pt x="40" y="128"/>
                </a:lnTo>
                <a:lnTo>
                  <a:pt x="30" y="134"/>
                </a:lnTo>
                <a:lnTo>
                  <a:pt x="20" y="142"/>
                </a:lnTo>
                <a:lnTo>
                  <a:pt x="12" y="152"/>
                </a:lnTo>
                <a:lnTo>
                  <a:pt x="6" y="164"/>
                </a:lnTo>
                <a:lnTo>
                  <a:pt x="2" y="176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6"/>
                </a:lnTo>
                <a:lnTo>
                  <a:pt x="12" y="228"/>
                </a:lnTo>
                <a:lnTo>
                  <a:pt x="20" y="238"/>
                </a:lnTo>
                <a:lnTo>
                  <a:pt x="30" y="246"/>
                </a:lnTo>
                <a:lnTo>
                  <a:pt x="40" y="252"/>
                </a:lnTo>
                <a:lnTo>
                  <a:pt x="54" y="256"/>
                </a:lnTo>
                <a:lnTo>
                  <a:pt x="66" y="256"/>
                </a:lnTo>
                <a:lnTo>
                  <a:pt x="66" y="256"/>
                </a:lnTo>
                <a:lnTo>
                  <a:pt x="80" y="256"/>
                </a:lnTo>
                <a:lnTo>
                  <a:pt x="94" y="252"/>
                </a:lnTo>
                <a:lnTo>
                  <a:pt x="104" y="244"/>
                </a:lnTo>
                <a:lnTo>
                  <a:pt x="114" y="236"/>
                </a:lnTo>
                <a:lnTo>
                  <a:pt x="256" y="306"/>
                </a:lnTo>
                <a:lnTo>
                  <a:pt x="256" y="306"/>
                </a:lnTo>
                <a:lnTo>
                  <a:pt x="256" y="316"/>
                </a:lnTo>
                <a:lnTo>
                  <a:pt x="256" y="316"/>
                </a:lnTo>
                <a:lnTo>
                  <a:pt x="258" y="328"/>
                </a:lnTo>
                <a:lnTo>
                  <a:pt x="262" y="342"/>
                </a:lnTo>
                <a:lnTo>
                  <a:pt x="268" y="352"/>
                </a:lnTo>
                <a:lnTo>
                  <a:pt x="276" y="362"/>
                </a:lnTo>
                <a:lnTo>
                  <a:pt x="286" y="370"/>
                </a:lnTo>
                <a:lnTo>
                  <a:pt x="296" y="376"/>
                </a:lnTo>
                <a:lnTo>
                  <a:pt x="310" y="380"/>
                </a:lnTo>
                <a:lnTo>
                  <a:pt x="322" y="382"/>
                </a:lnTo>
                <a:lnTo>
                  <a:pt x="322" y="382"/>
                </a:lnTo>
                <a:lnTo>
                  <a:pt x="336" y="380"/>
                </a:lnTo>
                <a:lnTo>
                  <a:pt x="348" y="376"/>
                </a:lnTo>
                <a:lnTo>
                  <a:pt x="360" y="370"/>
                </a:lnTo>
                <a:lnTo>
                  <a:pt x="370" y="362"/>
                </a:lnTo>
                <a:lnTo>
                  <a:pt x="378" y="352"/>
                </a:lnTo>
                <a:lnTo>
                  <a:pt x="384" y="342"/>
                </a:lnTo>
                <a:lnTo>
                  <a:pt x="388" y="328"/>
                </a:lnTo>
                <a:lnTo>
                  <a:pt x="390" y="316"/>
                </a:lnTo>
                <a:lnTo>
                  <a:pt x="390" y="316"/>
                </a:lnTo>
                <a:lnTo>
                  <a:pt x="388" y="302"/>
                </a:lnTo>
                <a:lnTo>
                  <a:pt x="384" y="290"/>
                </a:lnTo>
                <a:lnTo>
                  <a:pt x="378" y="278"/>
                </a:lnTo>
                <a:lnTo>
                  <a:pt x="370" y="268"/>
                </a:lnTo>
                <a:lnTo>
                  <a:pt x="360" y="260"/>
                </a:lnTo>
                <a:lnTo>
                  <a:pt x="348" y="254"/>
                </a:lnTo>
                <a:lnTo>
                  <a:pt x="336" y="250"/>
                </a:lnTo>
                <a:lnTo>
                  <a:pt x="322" y="248"/>
                </a:lnTo>
                <a:lnTo>
                  <a:pt x="322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" name="组合 6"/>
          <p:cNvGrpSpPr/>
          <p:nvPr/>
        </p:nvGrpSpPr>
        <p:grpSpPr>
          <a:xfrm>
            <a:off x="5894926" y="2228850"/>
            <a:ext cx="3886200" cy="3886200"/>
            <a:chOff x="5600700" y="1962150"/>
            <a:chExt cx="3886200" cy="3886200"/>
          </a:xfrm>
        </p:grpSpPr>
        <p:sp>
          <p:nvSpPr>
            <p:cNvPr id="9" name="椭圆 8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8133" y="2171700"/>
              <a:ext cx="3480950" cy="3480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23735" y="2723515"/>
            <a:ext cx="214757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用户体验</a:t>
            </a:r>
            <a:endParaRPr 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组 3"/>
          <p:cNvGrpSpPr/>
          <p:nvPr/>
        </p:nvGrpSpPr>
        <p:grpSpPr>
          <a:xfrm>
            <a:off x="7485601" y="3336925"/>
            <a:ext cx="704850" cy="666750"/>
            <a:chOff x="4321175" y="111125"/>
            <a:chExt cx="704850" cy="666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18" name="直接连接符 20"/>
          <p:cNvCxnSpPr/>
          <p:nvPr/>
        </p:nvCxnSpPr>
        <p:spPr>
          <a:xfrm>
            <a:off x="6504526" y="4137660"/>
            <a:ext cx="2667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742430" y="4177030"/>
            <a:ext cx="2588260" cy="149225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用户体验包括用户网上自主浏览影片信息、购票、在线选座、退票等服务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2800" y="1906270"/>
            <a:ext cx="1122680" cy="3046095"/>
          </a:xfrm>
        </p:spPr>
        <p:txBody>
          <a:bodyPr/>
          <a:lstStyle/>
          <a:p>
            <a:r>
              <a:rPr kumimoji="1" lang="zh-CN" altLang="en-US" dirty="0"/>
              <a:t>主要功能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2228850" y="838200"/>
            <a:ext cx="781050" cy="781050"/>
            <a:chOff x="2228850" y="838200"/>
            <a:chExt cx="781050" cy="781050"/>
          </a:xfrm>
        </p:grpSpPr>
        <p:sp>
          <p:nvSpPr>
            <p:cNvPr id="4" name="椭圆 3"/>
            <p:cNvSpPr/>
            <p:nvPr/>
          </p:nvSpPr>
          <p:spPr>
            <a:xfrm>
              <a:off x="2228850" y="838200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" name="组 20"/>
            <p:cNvGrpSpPr/>
            <p:nvPr/>
          </p:nvGrpSpPr>
          <p:grpSpPr>
            <a:xfrm>
              <a:off x="2311400" y="1025525"/>
              <a:ext cx="615950" cy="406400"/>
              <a:chOff x="3786188" y="1143000"/>
              <a:chExt cx="615950" cy="406400"/>
            </a:xfrm>
            <a:solidFill>
              <a:schemeClr val="accent1"/>
            </a:solidFill>
          </p:grpSpPr>
          <p:sp>
            <p:nvSpPr>
              <p:cNvPr id="6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" name="组 7"/>
          <p:cNvGrpSpPr/>
          <p:nvPr/>
        </p:nvGrpSpPr>
        <p:grpSpPr>
          <a:xfrm>
            <a:off x="3009900" y="2307808"/>
            <a:ext cx="781050" cy="781050"/>
            <a:chOff x="3009900" y="2307808"/>
            <a:chExt cx="781050" cy="781050"/>
          </a:xfrm>
        </p:grpSpPr>
        <p:sp>
          <p:nvSpPr>
            <p:cNvPr id="9" name="椭圆 8"/>
            <p:cNvSpPr/>
            <p:nvPr/>
          </p:nvSpPr>
          <p:spPr>
            <a:xfrm>
              <a:off x="3009900" y="2307808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" name="组 19"/>
            <p:cNvGrpSpPr/>
            <p:nvPr/>
          </p:nvGrpSpPr>
          <p:grpSpPr>
            <a:xfrm>
              <a:off x="3205606" y="2464970"/>
              <a:ext cx="394843" cy="527654"/>
              <a:chOff x="3910013" y="1676400"/>
              <a:chExt cx="349250" cy="466725"/>
            </a:xfrm>
            <a:solidFill>
              <a:schemeClr val="accent1"/>
            </a:solidFill>
          </p:grpSpPr>
          <p:sp>
            <p:nvSpPr>
              <p:cNvPr id="11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3" name="组 12"/>
          <p:cNvGrpSpPr/>
          <p:nvPr/>
        </p:nvGrpSpPr>
        <p:grpSpPr>
          <a:xfrm>
            <a:off x="2228850" y="5400172"/>
            <a:ext cx="781050" cy="781050"/>
            <a:chOff x="2228850" y="5400172"/>
            <a:chExt cx="781050" cy="781050"/>
          </a:xfrm>
        </p:grpSpPr>
        <p:sp>
          <p:nvSpPr>
            <p:cNvPr id="14" name="椭圆 13"/>
            <p:cNvSpPr/>
            <p:nvPr/>
          </p:nvSpPr>
          <p:spPr>
            <a:xfrm>
              <a:off x="2228850" y="5400172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148"/>
            <p:cNvSpPr>
              <a:spLocks noEditPoints="1"/>
            </p:cNvSpPr>
            <p:nvPr/>
          </p:nvSpPr>
          <p:spPr bwMode="auto">
            <a:xfrm>
              <a:off x="2376487" y="5535109"/>
              <a:ext cx="485775" cy="511175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298825" y="441901"/>
            <a:ext cx="6143625" cy="16516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账户登录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提示用户输入用户名和密码。调用文件中存储的用户信息进行校验，只有用户名和密码都匹配时才允许用户使用该系统。用户登录到系统后能够使用系统功能与用户权限有关，管理员可以完成全部操作，普通用户无法更改影片信息。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88935" y="2398148"/>
            <a:ext cx="6143625" cy="133477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影片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管理员进入增加影片或删除影片页面，根据最新上映电影情况，按照系统提示自主进行影片信息的及时更新，更改后的影片信息可在【影片资讯】中查看。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88934" y="4013282"/>
            <a:ext cx="6143625" cy="133477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在线选座</a:t>
            </a:r>
            <a:endParaRPr 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用户选择影片之后可自动进入在线选座页面，同时，用户可根据座位的预订情况自主网上选座。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98843" y="5281555"/>
            <a:ext cx="6143625" cy="101790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退票服务</a:t>
            </a:r>
            <a:endParaRPr 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影片退订即退票。根据放映时间和系统时间来判断是否能进行退票，并自动更新座位数。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2839805" y="3861633"/>
            <a:ext cx="781050" cy="781050"/>
            <a:chOff x="2839805" y="3861633"/>
            <a:chExt cx="781050" cy="781050"/>
          </a:xfrm>
        </p:grpSpPr>
        <p:sp>
          <p:nvSpPr>
            <p:cNvPr id="21" name="椭圆 20"/>
            <p:cNvSpPr/>
            <p:nvPr/>
          </p:nvSpPr>
          <p:spPr>
            <a:xfrm>
              <a:off x="2839805" y="3861633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145"/>
            <p:cNvSpPr>
              <a:spLocks noEditPoints="1"/>
            </p:cNvSpPr>
            <p:nvPr/>
          </p:nvSpPr>
          <p:spPr bwMode="auto">
            <a:xfrm>
              <a:off x="3011823" y="4028320"/>
              <a:ext cx="495300" cy="447675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1248229" y="1088573"/>
            <a:ext cx="870857" cy="870857"/>
            <a:chOff x="1248229" y="1088573"/>
            <a:chExt cx="870857" cy="870857"/>
          </a:xfrm>
        </p:grpSpPr>
        <p:sp>
          <p:nvSpPr>
            <p:cNvPr id="3" name="椭圆 2"/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 20"/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5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19"/>
          <p:cNvGrpSpPr/>
          <p:nvPr/>
        </p:nvGrpSpPr>
        <p:grpSpPr>
          <a:xfrm>
            <a:off x="1248229" y="2423888"/>
            <a:ext cx="870857" cy="870857"/>
            <a:chOff x="1248229" y="2423888"/>
            <a:chExt cx="870857" cy="870857"/>
          </a:xfrm>
        </p:grpSpPr>
        <p:sp>
          <p:nvSpPr>
            <p:cNvPr id="8" name="椭圆 7"/>
            <p:cNvSpPr/>
            <p:nvPr/>
          </p:nvSpPr>
          <p:spPr>
            <a:xfrm>
              <a:off x="1248229" y="2423888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 19"/>
            <p:cNvGrpSpPr/>
            <p:nvPr/>
          </p:nvGrpSpPr>
          <p:grpSpPr>
            <a:xfrm>
              <a:off x="1462767" y="2611439"/>
              <a:ext cx="424089" cy="566737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10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20"/>
          <p:cNvGrpSpPr/>
          <p:nvPr/>
        </p:nvGrpSpPr>
        <p:grpSpPr>
          <a:xfrm>
            <a:off x="1248229" y="3759203"/>
            <a:ext cx="870857" cy="870857"/>
            <a:chOff x="1248229" y="3759203"/>
            <a:chExt cx="870857" cy="870857"/>
          </a:xfrm>
        </p:grpSpPr>
        <p:sp>
          <p:nvSpPr>
            <p:cNvPr id="13" name="椭圆 12"/>
            <p:cNvSpPr/>
            <p:nvPr/>
          </p:nvSpPr>
          <p:spPr>
            <a:xfrm>
              <a:off x="1248229" y="3759203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45"/>
            <p:cNvSpPr>
              <a:spLocks noEditPoints="1"/>
            </p:cNvSpPr>
            <p:nvPr/>
          </p:nvSpPr>
          <p:spPr bwMode="auto">
            <a:xfrm>
              <a:off x="1414461" y="3919993"/>
              <a:ext cx="566808" cy="512307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1248229" y="5094518"/>
            <a:ext cx="870857" cy="870857"/>
            <a:chOff x="1248229" y="5094518"/>
            <a:chExt cx="870857" cy="870857"/>
          </a:xfrm>
        </p:grpSpPr>
        <p:sp>
          <p:nvSpPr>
            <p:cNvPr id="16" name="椭圆 15"/>
            <p:cNvSpPr/>
            <p:nvPr/>
          </p:nvSpPr>
          <p:spPr>
            <a:xfrm>
              <a:off x="1248229" y="5094518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148"/>
            <p:cNvSpPr>
              <a:spLocks noEditPoints="1"/>
            </p:cNvSpPr>
            <p:nvPr/>
          </p:nvSpPr>
          <p:spPr bwMode="auto">
            <a:xfrm>
              <a:off x="1415369" y="5274358"/>
              <a:ext cx="540500" cy="568761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2342606" y="1153680"/>
            <a:ext cx="3861460" cy="62166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sz="2800" dirty="0">
                <a:solidFill>
                  <a:schemeClr val="bg1"/>
                </a:solidFill>
                <a:latin typeface="造字工房力黑（非商用）常规体" charset="-122"/>
                <a:ea typeface="造字工房力黑（非商用）常规体" charset="-122"/>
              </a:rPr>
              <a:t>创建用户信息</a:t>
            </a:r>
            <a:endParaRPr lang="zh-CN" altLang="en-US" sz="2800" dirty="0">
              <a:solidFill>
                <a:schemeClr val="bg1"/>
              </a:solidFill>
              <a:latin typeface="造字工房力黑（非商用）常规体" charset="-122"/>
              <a:ea typeface="造字工房力黑（非商用）常规体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57846" y="2612003"/>
            <a:ext cx="3861460" cy="62166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sz="2800" dirty="0">
                <a:solidFill>
                  <a:schemeClr val="bg1"/>
                </a:solidFill>
                <a:latin typeface="造字工房力黑（非商用）常规体" charset="-122"/>
                <a:ea typeface="造字工房力黑（非商用）常规体" charset="-122"/>
                <a:sym typeface="+mn-ea"/>
              </a:rPr>
              <a:t>在线显示座位</a:t>
            </a:r>
            <a:endParaRPr lang="zh-CN" altLang="en-US" sz="2800" dirty="0">
              <a:solidFill>
                <a:schemeClr val="bg1"/>
              </a:solidFill>
              <a:latin typeface="造字工房力黑（非商用）常规体" charset="-122"/>
              <a:ea typeface="造字工房力黑（非商用）常规体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57846" y="3883658"/>
            <a:ext cx="3861460" cy="62166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sz="2800" dirty="0">
                <a:solidFill>
                  <a:schemeClr val="bg1"/>
                </a:solidFill>
                <a:latin typeface="造字工房力黑（非商用）常规体" charset="-122"/>
                <a:ea typeface="造字工房力黑（非商用）常规体" charset="-122"/>
              </a:rPr>
              <a:t>累计票房纪录</a:t>
            </a:r>
            <a:endParaRPr sz="2800" dirty="0">
              <a:solidFill>
                <a:schemeClr val="bg1"/>
              </a:solidFill>
              <a:latin typeface="造字工房力黑（非商用）常规体" charset="-122"/>
              <a:ea typeface="造字工房力黑（非商用）常规体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11015345" y="346075"/>
            <a:ext cx="729615" cy="576580"/>
          </a:xfrm>
          <a:prstGeom prst="wedgeRectCallout">
            <a:avLst>
              <a:gd name="adj1" fmla="val 5439"/>
              <a:gd name="adj2" fmla="val 960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☺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grpSp>
        <p:nvGrpSpPr>
          <p:cNvPr id="40" name="组合 14"/>
          <p:cNvGrpSpPr/>
          <p:nvPr/>
        </p:nvGrpSpPr>
        <p:grpSpPr>
          <a:xfrm rot="1740000">
            <a:off x="7089140" y="2082800"/>
            <a:ext cx="4638040" cy="2087880"/>
            <a:chOff x="2079183" y="1879600"/>
            <a:chExt cx="7874000" cy="3028695"/>
          </a:xfrm>
        </p:grpSpPr>
        <p:sp>
          <p:nvSpPr>
            <p:cNvPr id="41" name="左箭头 4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左箭头 43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左箭头 44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左箭头 45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666480" y="907415"/>
            <a:ext cx="3885565" cy="1593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600" kern="0" dirty="0">
                <a:solidFill>
                  <a:schemeClr val="accent1"/>
                </a:solidFill>
                <a:latin typeface="造字工房力黑（非商用）常规体" charset="-122"/>
                <a:ea typeface="造字工房力黑（非商用）常规体" charset="-122"/>
                <a:cs typeface="+mn-ea"/>
                <a:sym typeface="+mn-lt"/>
              </a:rPr>
              <a:t>电影售票</a:t>
            </a:r>
            <a:endParaRPr lang="zh-CN" altLang="en-US" sz="3600" kern="0" dirty="0">
              <a:solidFill>
                <a:schemeClr val="accent1"/>
              </a:solidFill>
              <a:latin typeface="造字工房力黑（非商用）常规体" charset="-122"/>
              <a:ea typeface="造字工房力黑（非商用）常规体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600" kern="0" dirty="0">
                <a:solidFill>
                  <a:schemeClr val="accent1"/>
                </a:solidFill>
                <a:latin typeface="造字工房力黑（非商用）常规体" charset="-122"/>
                <a:ea typeface="造字工房力黑（非商用）常规体" charset="-122"/>
                <a:cs typeface="+mn-ea"/>
                <a:sym typeface="+mn-lt"/>
              </a:rPr>
              <a:t>              管理系统</a:t>
            </a:r>
            <a:endParaRPr lang="zh-CN" altLang="en-US" sz="3600" kern="0" dirty="0">
              <a:solidFill>
                <a:schemeClr val="accent1"/>
              </a:solidFill>
              <a:latin typeface="造字工房力黑（非商用）常规体" charset="-122"/>
              <a:ea typeface="造字工房力黑（非商用）常规体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66990" y="4992370"/>
            <a:ext cx="3489960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800" kern="0" dirty="0">
                <a:solidFill>
                  <a:schemeClr val="accent1"/>
                </a:solidFill>
                <a:latin typeface="造字工房力黑（非商用）常规体" charset="-122"/>
                <a:ea typeface="造字工房力黑（非商用）常规体" charset="-122"/>
                <a:cs typeface="+mn-ea"/>
                <a:sym typeface="+mn-lt"/>
              </a:rPr>
              <a:t>更多功能</a:t>
            </a:r>
            <a:endParaRPr lang="zh-CN" altLang="en-US" sz="4800" kern="0" dirty="0">
              <a:solidFill>
                <a:schemeClr val="accent1"/>
              </a:solidFill>
              <a:latin typeface="造字工房力黑（非商用）常规体" charset="-122"/>
              <a:ea typeface="造字工房力黑（非商用）常规体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57755" y="5207000"/>
            <a:ext cx="2493645" cy="645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造字工房力黑（非商用）常规体" charset="-122"/>
                <a:ea typeface="造字工房力黑（非商用）常规体" charset="-122"/>
                <a:sym typeface="+mn-ea"/>
              </a:rPr>
              <a:t>浏览影片资讯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85036" y="2242038"/>
            <a:ext cx="2996364" cy="1477791"/>
          </a:xfrm>
        </p:spPr>
        <p:txBody>
          <a:bodyPr/>
          <a:lstStyle/>
          <a:p>
            <a:r>
              <a:rPr kumimoji="1" lang="en-US" altLang="zh-CN" sz="8000" dirty="0">
                <a:latin typeface="Sylfaen" panose="010A0502050306030303" charset="0"/>
              </a:rPr>
              <a:t>PART</a:t>
            </a:r>
            <a:endParaRPr kumimoji="1" lang="en-US" altLang="zh-CN" sz="8000" dirty="0">
              <a:latin typeface="Sylfaen" panose="010A0502050306030303" charset="0"/>
            </a:endParaRPr>
          </a:p>
          <a:p>
            <a:r>
              <a:rPr kumimoji="1" lang="en-US" altLang="zh-CN" sz="8000" dirty="0">
                <a:latin typeface="Sylfaen" panose="010A0502050306030303" charset="0"/>
              </a:rPr>
              <a:t>3</a:t>
            </a:r>
            <a:endParaRPr kumimoji="1" lang="en-US" altLang="zh-CN" sz="8000" dirty="0">
              <a:latin typeface="Sylfaen" panose="010A0502050306030303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669460" y="2242037"/>
            <a:ext cx="3910638" cy="538775"/>
          </a:xfrm>
        </p:spPr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功能模块设计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669280" y="3071495"/>
            <a:ext cx="3910330" cy="2365375"/>
          </a:xfrm>
        </p:spPr>
        <p:txBody>
          <a:bodyPr/>
          <a:lstStyle/>
          <a:p>
            <a:r>
              <a:rPr kumimoji="1" sz="1700" dirty="0"/>
              <a:t>系统启动时，主函数中首先调用print</a:t>
            </a:r>
            <a:r>
              <a:rPr kumimoji="1" lang="en-US" sz="1700" dirty="0"/>
              <a:t>()</a:t>
            </a:r>
            <a:r>
              <a:rPr kumimoji="1" sz="1700" dirty="0"/>
              <a:t>函数显示页面欢迎信息，并询问所访内容，若是内部管理即输入‘1’，为用户则输入‘2’。</a:t>
            </a:r>
            <a:endParaRPr kumimoji="1" sz="1700" dirty="0"/>
          </a:p>
          <a:p>
            <a:endParaRPr kumimoji="1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rcRect l="5028" t="926" r="7197" b="1754"/>
          <a:stretch>
            <a:fillRect/>
          </a:stretch>
        </p:blipFill>
        <p:spPr>
          <a:xfrm>
            <a:off x="4176395" y="224155"/>
            <a:ext cx="7449820" cy="6340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710" y="1255395"/>
            <a:ext cx="1133475" cy="5017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800" kern="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功能模块结构</a:t>
            </a:r>
            <a:endParaRPr lang="zh-CN" altLang="en-US" sz="4800" kern="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E575F"/>
      </a:accent1>
      <a:accent2>
        <a:srgbClr val="FBC372"/>
      </a:accent2>
      <a:accent3>
        <a:srgbClr val="E96B50"/>
      </a:accent3>
      <a:accent4>
        <a:srgbClr val="AAC45E"/>
      </a:accent4>
      <a:accent5>
        <a:srgbClr val="4D9BC6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3326</Words>
  <Application>WPS 演示</Application>
  <PresentationFormat>宽屏</PresentationFormat>
  <Paragraphs>228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Sylfaen</vt:lpstr>
      <vt:lpstr>造字工房俊雅锐宋体验版常规体</vt:lpstr>
      <vt:lpstr>Arial</vt:lpstr>
      <vt:lpstr>Calibri</vt:lpstr>
      <vt:lpstr>Broadway</vt:lpstr>
      <vt:lpstr>Stencil</vt:lpstr>
      <vt:lpstr>Tekton Pro Ext</vt:lpstr>
      <vt:lpstr>造字工房力黑（非商用）常规体</vt:lpstr>
      <vt:lpstr>Tekton Pro Cond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lenovo</cp:lastModifiedBy>
  <cp:revision>54</cp:revision>
  <dcterms:created xsi:type="dcterms:W3CDTF">2015-08-18T02:51:00Z</dcterms:created>
  <dcterms:modified xsi:type="dcterms:W3CDTF">2016-07-28T04:21:35Z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