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76" r:id="rId4"/>
    <p:sldId id="286" r:id="rId5"/>
    <p:sldId id="259" r:id="rId6"/>
    <p:sldId id="260" r:id="rId7"/>
    <p:sldId id="281" r:id="rId8"/>
    <p:sldId id="282" r:id="rId9"/>
    <p:sldId id="266" r:id="rId10"/>
    <p:sldId id="268" r:id="rId11"/>
    <p:sldId id="283" r:id="rId12"/>
    <p:sldId id="270" r:id="rId13"/>
    <p:sldId id="271" r:id="rId14"/>
    <p:sldId id="284" r:id="rId15"/>
    <p:sldId id="285" r:id="rId16"/>
    <p:sldId id="275" r:id="rId17"/>
    <p:sldId id="277" r:id="rId18"/>
    <p:sldId id="279"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434"/>
    <a:srgbClr val="C01C23"/>
    <a:srgbClr val="FFC000"/>
    <a:srgbClr val="44546A"/>
    <a:srgbClr val="FFC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C0BDC6-96A9-45B7-ADB8-15D4618BD705}" type="datetimeFigureOut">
              <a:rPr lang="zh-CN" altLang="en-US" smtClean="0"/>
              <a:pPr/>
              <a:t>2016/7/28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FEA506-4726-4922-97B4-8F6BC2803393}" type="slidenum">
              <a:rPr lang="zh-CN" altLang="en-US" smtClean="0"/>
              <a:pPr/>
              <a:t>‹#›</a:t>
            </a:fld>
            <a:endParaRPr lang="zh-CN" altLang="en-US"/>
          </a:p>
        </p:txBody>
      </p:sp>
    </p:spTree>
    <p:extLst>
      <p:ext uri="{BB962C8B-B14F-4D97-AF65-F5344CB8AC3E}">
        <p14:creationId xmlns:p14="http://schemas.microsoft.com/office/powerpoint/2010/main" val="932845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02E2DCE-F5FE-42E6-B7AD-2E701BC4A199}" type="datetimeFigureOut">
              <a:rPr lang="zh-CN" altLang="en-US" smtClean="0"/>
              <a:pPr/>
              <a:t>2016/7/28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826852-6CDD-4311-9E3D-6AA5F27DBD25}" type="slidenum">
              <a:rPr lang="zh-CN" altLang="en-US" smtClean="0"/>
              <a:pPr/>
              <a:t>‹#›</a:t>
            </a:fld>
            <a:endParaRPr lang="zh-CN" altLang="en-US"/>
          </a:p>
        </p:txBody>
      </p:sp>
    </p:spTree>
    <p:extLst>
      <p:ext uri="{BB962C8B-B14F-4D97-AF65-F5344CB8AC3E}">
        <p14:creationId xmlns:p14="http://schemas.microsoft.com/office/powerpoint/2010/main" val="3204886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02E2DCE-F5FE-42E6-B7AD-2E701BC4A199}" type="datetimeFigureOut">
              <a:rPr lang="zh-CN" altLang="en-US" smtClean="0"/>
              <a:pPr/>
              <a:t>2016/7/28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826852-6CDD-4311-9E3D-6AA5F27DBD25}" type="slidenum">
              <a:rPr lang="zh-CN" altLang="en-US" smtClean="0"/>
              <a:pPr/>
              <a:t>‹#›</a:t>
            </a:fld>
            <a:endParaRPr lang="zh-CN" altLang="en-US"/>
          </a:p>
        </p:txBody>
      </p:sp>
    </p:spTree>
    <p:extLst>
      <p:ext uri="{BB962C8B-B14F-4D97-AF65-F5344CB8AC3E}">
        <p14:creationId xmlns:p14="http://schemas.microsoft.com/office/powerpoint/2010/main" val="2535063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02E2DCE-F5FE-42E6-B7AD-2E701BC4A199}" type="datetimeFigureOut">
              <a:rPr lang="zh-CN" altLang="en-US" smtClean="0"/>
              <a:pPr/>
              <a:t>2016/7/28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826852-6CDD-4311-9E3D-6AA5F27DBD25}" type="slidenum">
              <a:rPr lang="zh-CN" altLang="en-US" smtClean="0"/>
              <a:pPr/>
              <a:t>‹#›</a:t>
            </a:fld>
            <a:endParaRPr lang="zh-CN" altLang="en-US"/>
          </a:p>
        </p:txBody>
      </p:sp>
    </p:spTree>
    <p:extLst>
      <p:ext uri="{BB962C8B-B14F-4D97-AF65-F5344CB8AC3E}">
        <p14:creationId xmlns:p14="http://schemas.microsoft.com/office/powerpoint/2010/main" val="4205353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02E2DCE-F5FE-42E6-B7AD-2E701BC4A199}" type="datetimeFigureOut">
              <a:rPr lang="zh-CN" altLang="en-US" smtClean="0"/>
              <a:pPr/>
              <a:t>2016/7/28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826852-6CDD-4311-9E3D-6AA5F27DBD25}" type="slidenum">
              <a:rPr lang="zh-CN" altLang="en-US" smtClean="0"/>
              <a:pPr/>
              <a:t>‹#›</a:t>
            </a:fld>
            <a:endParaRPr lang="zh-CN" altLang="en-US"/>
          </a:p>
        </p:txBody>
      </p:sp>
    </p:spTree>
    <p:extLst>
      <p:ext uri="{BB962C8B-B14F-4D97-AF65-F5344CB8AC3E}">
        <p14:creationId xmlns:p14="http://schemas.microsoft.com/office/powerpoint/2010/main" val="3766079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49"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02E2DCE-F5FE-42E6-B7AD-2E701BC4A199}" type="datetimeFigureOut">
              <a:rPr lang="zh-CN" altLang="en-US" smtClean="0"/>
              <a:pPr/>
              <a:t>2016/7/28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826852-6CDD-4311-9E3D-6AA5F27DBD25}" type="slidenum">
              <a:rPr lang="zh-CN" altLang="en-US" smtClean="0"/>
              <a:pPr/>
              <a:t>‹#›</a:t>
            </a:fld>
            <a:endParaRPr lang="zh-CN" altLang="en-US"/>
          </a:p>
        </p:txBody>
      </p:sp>
    </p:spTree>
    <p:extLst>
      <p:ext uri="{BB962C8B-B14F-4D97-AF65-F5344CB8AC3E}">
        <p14:creationId xmlns:p14="http://schemas.microsoft.com/office/powerpoint/2010/main" val="792112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02E2DCE-F5FE-42E6-B7AD-2E701BC4A199}" type="datetimeFigureOut">
              <a:rPr lang="zh-CN" altLang="en-US" smtClean="0"/>
              <a:pPr/>
              <a:t>2016/7/28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826852-6CDD-4311-9E3D-6AA5F27DBD25}" type="slidenum">
              <a:rPr lang="zh-CN" altLang="en-US" smtClean="0"/>
              <a:pPr/>
              <a:t>‹#›</a:t>
            </a:fld>
            <a:endParaRPr lang="zh-CN" altLang="en-US"/>
          </a:p>
        </p:txBody>
      </p:sp>
    </p:spTree>
    <p:extLst>
      <p:ext uri="{BB962C8B-B14F-4D97-AF65-F5344CB8AC3E}">
        <p14:creationId xmlns:p14="http://schemas.microsoft.com/office/powerpoint/2010/main" val="417797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02E2DCE-F5FE-42E6-B7AD-2E701BC4A199}" type="datetimeFigureOut">
              <a:rPr lang="zh-CN" altLang="en-US" smtClean="0"/>
              <a:pPr/>
              <a:t>2016/7/28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2826852-6CDD-4311-9E3D-6AA5F27DBD25}" type="slidenum">
              <a:rPr lang="zh-CN" altLang="en-US" smtClean="0"/>
              <a:pPr/>
              <a:t>‹#›</a:t>
            </a:fld>
            <a:endParaRPr lang="zh-CN" altLang="en-US"/>
          </a:p>
        </p:txBody>
      </p:sp>
    </p:spTree>
    <p:extLst>
      <p:ext uri="{BB962C8B-B14F-4D97-AF65-F5344CB8AC3E}">
        <p14:creationId xmlns:p14="http://schemas.microsoft.com/office/powerpoint/2010/main" val="3531578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02E2DCE-F5FE-42E6-B7AD-2E701BC4A199}" type="datetimeFigureOut">
              <a:rPr lang="zh-CN" altLang="en-US" smtClean="0"/>
              <a:pPr/>
              <a:t>2016/7/28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826852-6CDD-4311-9E3D-6AA5F27DBD25}" type="slidenum">
              <a:rPr lang="zh-CN" altLang="en-US" smtClean="0"/>
              <a:pPr/>
              <a:t>‹#›</a:t>
            </a:fld>
            <a:endParaRPr lang="zh-CN" altLang="en-US"/>
          </a:p>
        </p:txBody>
      </p:sp>
    </p:spTree>
    <p:extLst>
      <p:ext uri="{BB962C8B-B14F-4D97-AF65-F5344CB8AC3E}">
        <p14:creationId xmlns:p14="http://schemas.microsoft.com/office/powerpoint/2010/main" val="2436612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02E2DCE-F5FE-42E6-B7AD-2E701BC4A199}" type="datetimeFigureOut">
              <a:rPr lang="zh-CN" altLang="en-US" smtClean="0"/>
              <a:pPr/>
              <a:t>2016/7/28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2826852-6CDD-4311-9E3D-6AA5F27DBD25}" type="slidenum">
              <a:rPr lang="zh-CN" altLang="en-US" smtClean="0"/>
              <a:pPr/>
              <a:t>‹#›</a:t>
            </a:fld>
            <a:endParaRPr lang="zh-CN" altLang="en-US"/>
          </a:p>
        </p:txBody>
      </p:sp>
    </p:spTree>
    <p:extLst>
      <p:ext uri="{BB962C8B-B14F-4D97-AF65-F5344CB8AC3E}">
        <p14:creationId xmlns:p14="http://schemas.microsoft.com/office/powerpoint/2010/main" val="333006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02E2DCE-F5FE-42E6-B7AD-2E701BC4A199}" type="datetimeFigureOut">
              <a:rPr lang="zh-CN" altLang="en-US" smtClean="0"/>
              <a:pPr/>
              <a:t>2016/7/28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826852-6CDD-4311-9E3D-6AA5F27DBD25}" type="slidenum">
              <a:rPr lang="zh-CN" altLang="en-US" smtClean="0"/>
              <a:pPr/>
              <a:t>‹#›</a:t>
            </a:fld>
            <a:endParaRPr lang="zh-CN" altLang="en-US"/>
          </a:p>
        </p:txBody>
      </p:sp>
    </p:spTree>
    <p:extLst>
      <p:ext uri="{BB962C8B-B14F-4D97-AF65-F5344CB8AC3E}">
        <p14:creationId xmlns:p14="http://schemas.microsoft.com/office/powerpoint/2010/main" val="1315738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02E2DCE-F5FE-42E6-B7AD-2E701BC4A199}" type="datetimeFigureOut">
              <a:rPr lang="zh-CN" altLang="en-US" smtClean="0"/>
              <a:pPr/>
              <a:t>2016/7/28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826852-6CDD-4311-9E3D-6AA5F27DBD25}" type="slidenum">
              <a:rPr lang="zh-CN" altLang="en-US" smtClean="0"/>
              <a:pPr/>
              <a:t>‹#›</a:t>
            </a:fld>
            <a:endParaRPr lang="zh-CN" altLang="en-US"/>
          </a:p>
        </p:txBody>
      </p:sp>
    </p:spTree>
    <p:extLst>
      <p:ext uri="{BB962C8B-B14F-4D97-AF65-F5344CB8AC3E}">
        <p14:creationId xmlns:p14="http://schemas.microsoft.com/office/powerpoint/2010/main" val="1101442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2E2DCE-F5FE-42E6-B7AD-2E701BC4A199}" type="datetimeFigureOut">
              <a:rPr lang="zh-CN" altLang="en-US" smtClean="0"/>
              <a:pPr/>
              <a:t>2016/7/28</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826852-6CDD-4311-9E3D-6AA5F27DBD25}" type="slidenum">
              <a:rPr lang="zh-CN" altLang="en-US" smtClean="0"/>
              <a:pPr/>
              <a:t>‹#›</a:t>
            </a:fld>
            <a:endParaRPr lang="zh-CN" altLang="en-US"/>
          </a:p>
        </p:txBody>
      </p:sp>
    </p:spTree>
    <p:extLst>
      <p:ext uri="{BB962C8B-B14F-4D97-AF65-F5344CB8AC3E}">
        <p14:creationId xmlns:p14="http://schemas.microsoft.com/office/powerpoint/2010/main" val="1213470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52434"/>
        </a:solidFill>
        <a:effectLst/>
      </p:bgPr>
    </p:bg>
    <p:spTree>
      <p:nvGrpSpPr>
        <p:cNvPr id="1" name=""/>
        <p:cNvGrpSpPr/>
        <p:nvPr/>
      </p:nvGrpSpPr>
      <p:grpSpPr>
        <a:xfrm>
          <a:off x="0" y="0"/>
          <a:ext cx="0" cy="0"/>
          <a:chOff x="0" y="0"/>
          <a:chExt cx="0" cy="0"/>
        </a:xfrm>
      </p:grpSpPr>
      <p:pic>
        <p:nvPicPr>
          <p:cNvPr id="102" name="图片 10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00" y="-196951"/>
            <a:ext cx="12810679" cy="7606888"/>
          </a:xfrm>
          <a:prstGeom prst="rect">
            <a:avLst/>
          </a:prstGeom>
        </p:spPr>
      </p:pic>
      <p:sp>
        <p:nvSpPr>
          <p:cNvPr id="98" name="矩形 97"/>
          <p:cNvSpPr/>
          <p:nvPr/>
        </p:nvSpPr>
        <p:spPr>
          <a:xfrm>
            <a:off x="-22331" y="-15160"/>
            <a:ext cx="12214331" cy="6873160"/>
          </a:xfrm>
          <a:prstGeom prst="rect">
            <a:avLst/>
          </a:prstGeom>
          <a:solidFill>
            <a:schemeClr val="tx1">
              <a:lumMod val="95000"/>
              <a:lumOff val="5000"/>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252434"/>
              </a:solidFill>
            </a:endParaRPr>
          </a:p>
        </p:txBody>
      </p:sp>
      <p:grpSp>
        <p:nvGrpSpPr>
          <p:cNvPr id="97" name="组合 96"/>
          <p:cNvGrpSpPr/>
          <p:nvPr/>
        </p:nvGrpSpPr>
        <p:grpSpPr>
          <a:xfrm>
            <a:off x="-22331" y="-12775"/>
            <a:ext cx="12213877" cy="1376769"/>
            <a:chOff x="-35031" y="1575572"/>
            <a:chExt cx="12213877" cy="1376769"/>
          </a:xfrm>
        </p:grpSpPr>
        <p:sp>
          <p:nvSpPr>
            <p:cNvPr id="94" name="直角三角形 93"/>
            <p:cNvSpPr/>
            <p:nvPr/>
          </p:nvSpPr>
          <p:spPr>
            <a:xfrm flipV="1">
              <a:off x="-35031" y="1575572"/>
              <a:ext cx="12213877" cy="1376769"/>
            </a:xfrm>
            <a:prstGeom prst="rtTriangle">
              <a:avLst/>
            </a:prstGeom>
            <a:solidFill>
              <a:srgbClr val="C01C23"/>
            </a:solidFill>
            <a:ln>
              <a:solidFill>
                <a:srgbClr val="C01C23"/>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直角三角形 94"/>
            <p:cNvSpPr/>
            <p:nvPr/>
          </p:nvSpPr>
          <p:spPr>
            <a:xfrm flipV="1">
              <a:off x="-35031" y="1575572"/>
              <a:ext cx="12213877" cy="897983"/>
            </a:xfrm>
            <a:prstGeom prst="rtTriangle">
              <a:avLst/>
            </a:prstGeom>
            <a:solidFill>
              <a:srgbClr val="C01C23"/>
            </a:solidFill>
            <a:ln>
              <a:solidFill>
                <a:srgbClr val="C01C23"/>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直角三角形 95"/>
            <p:cNvSpPr/>
            <p:nvPr/>
          </p:nvSpPr>
          <p:spPr>
            <a:xfrm flipV="1">
              <a:off x="-35031" y="1575572"/>
              <a:ext cx="12213877" cy="465561"/>
            </a:xfrm>
            <a:prstGeom prst="rtTriangle">
              <a:avLst/>
            </a:prstGeom>
            <a:solidFill>
              <a:srgbClr val="C01C23"/>
            </a:solidFill>
            <a:ln>
              <a:solidFill>
                <a:srgbClr val="C01C23"/>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4419600" y="1921981"/>
            <a:ext cx="3352800" cy="837055"/>
            <a:chOff x="4421085" y="2391272"/>
            <a:chExt cx="3352800" cy="837055"/>
          </a:xfrm>
        </p:grpSpPr>
        <p:sp>
          <p:nvSpPr>
            <p:cNvPr id="100" name="等腰三角形 99"/>
            <p:cNvSpPr/>
            <p:nvPr/>
          </p:nvSpPr>
          <p:spPr>
            <a:xfrm flipV="1">
              <a:off x="5942265" y="2947945"/>
              <a:ext cx="310439" cy="280382"/>
            </a:xfrm>
            <a:prstGeom prst="triangle">
              <a:avLst/>
            </a:prstGeom>
            <a:solidFill>
              <a:srgbClr val="FFC200"/>
            </a:solidFill>
            <a:ln>
              <a:solidFill>
                <a:srgbClr val="FFC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4421085" y="2391272"/>
              <a:ext cx="3352800" cy="556673"/>
            </a:xfrm>
            <a:prstGeom prst="rect">
              <a:avLst/>
            </a:prstGeom>
            <a:solidFill>
              <a:srgbClr val="C01C23"/>
            </a:solid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1" name="文本框 100"/>
          <p:cNvSpPr txBox="1"/>
          <p:nvPr/>
        </p:nvSpPr>
        <p:spPr>
          <a:xfrm>
            <a:off x="736600" y="2940827"/>
            <a:ext cx="10985500" cy="923330"/>
          </a:xfrm>
          <a:prstGeom prst="rect">
            <a:avLst/>
          </a:prstGeom>
          <a:noFill/>
        </p:spPr>
        <p:txBody>
          <a:bodyPr wrap="square" rtlCol="0">
            <a:spAutoFit/>
          </a:bodyPr>
          <a:lstStyle/>
          <a:p>
            <a:pPr algn="ctr"/>
            <a:r>
              <a:rPr lang="zh-CN" altLang="en-US" sz="5400" dirty="0" smtClean="0">
                <a:solidFill>
                  <a:schemeClr val="bg1"/>
                </a:solidFill>
                <a:latin typeface="方正粗倩简体" panose="03000509000000000000" pitchFamily="65" charset="-122"/>
                <a:ea typeface="方正粗倩简体" panose="03000509000000000000" pitchFamily="65" charset="-122"/>
              </a:rPr>
              <a:t>网吧管理系统简介</a:t>
            </a:r>
            <a:endParaRPr lang="zh-CN" altLang="en-US" sz="5400" dirty="0">
              <a:solidFill>
                <a:schemeClr val="bg1"/>
              </a:solidFill>
              <a:latin typeface="方正粗倩简体" panose="03000509000000000000" pitchFamily="65" charset="-122"/>
              <a:ea typeface="方正粗倩简体" panose="03000509000000000000" pitchFamily="65" charset="-122"/>
            </a:endParaRPr>
          </a:p>
        </p:txBody>
      </p:sp>
      <p:sp>
        <p:nvSpPr>
          <p:cNvPr id="3" name="文本框 2"/>
          <p:cNvSpPr txBox="1"/>
          <p:nvPr/>
        </p:nvSpPr>
        <p:spPr>
          <a:xfrm>
            <a:off x="4419600" y="1950259"/>
            <a:ext cx="3352800" cy="461665"/>
          </a:xfrm>
          <a:prstGeom prst="rect">
            <a:avLst/>
          </a:prstGeom>
          <a:noFill/>
        </p:spPr>
        <p:txBody>
          <a:bodyPr wrap="square" rtlCol="0">
            <a:spAutoFit/>
          </a:bodyPr>
          <a:lstStyle/>
          <a:p>
            <a:pPr algn="ctr"/>
            <a:r>
              <a:rPr lang="zh-CN" altLang="en-US" sz="2400" dirty="0" smtClean="0">
                <a:solidFill>
                  <a:schemeClr val="bg1"/>
                </a:solidFill>
                <a:latin typeface="方正胖娃简体" panose="03000509000000000000" pitchFamily="65" charset="-122"/>
                <a:ea typeface="方正胖娃简体" panose="03000509000000000000" pitchFamily="65" charset="-122"/>
              </a:rPr>
              <a:t>网吧管理</a:t>
            </a:r>
            <a:endParaRPr lang="zh-CN" altLang="en-US" sz="2400" dirty="0">
              <a:solidFill>
                <a:schemeClr val="bg1"/>
              </a:solidFill>
              <a:latin typeface="方正胖娃简体" panose="03000509000000000000" pitchFamily="65" charset="-122"/>
              <a:ea typeface="方正胖娃简体" panose="03000509000000000000" pitchFamily="65" charset="-122"/>
            </a:endParaRPr>
          </a:p>
        </p:txBody>
      </p:sp>
      <p:sp>
        <p:nvSpPr>
          <p:cNvPr id="4" name="文本框 3"/>
          <p:cNvSpPr txBox="1"/>
          <p:nvPr/>
        </p:nvSpPr>
        <p:spPr>
          <a:xfrm>
            <a:off x="8488908" y="5179380"/>
            <a:ext cx="2905645" cy="523220"/>
          </a:xfrm>
          <a:prstGeom prst="rect">
            <a:avLst/>
          </a:prstGeom>
          <a:noFill/>
        </p:spPr>
        <p:txBody>
          <a:bodyPr wrap="square" rtlCol="0">
            <a:spAutoFit/>
          </a:bodyPr>
          <a:lstStyle/>
          <a:p>
            <a:r>
              <a:rPr lang="en-US" altLang="zh-CN" sz="2800" dirty="0" smtClean="0">
                <a:solidFill>
                  <a:schemeClr val="bg1"/>
                </a:solidFill>
                <a:latin typeface="方正粗倩简体" panose="03000509000000000000" pitchFamily="65" charset="-122"/>
                <a:ea typeface="方正粗倩简体" panose="03000509000000000000" pitchFamily="65" charset="-122"/>
              </a:rPr>
              <a:t>-- </a:t>
            </a:r>
            <a:r>
              <a:rPr lang="zh-CN" altLang="en-US" sz="2800" dirty="0" smtClean="0">
                <a:solidFill>
                  <a:schemeClr val="bg1"/>
                </a:solidFill>
                <a:latin typeface="方正胖娃简体" panose="03000509000000000000" pitchFamily="65" charset="-122"/>
                <a:ea typeface="方正胖娃简体" panose="03000509000000000000" pitchFamily="65" charset="-122"/>
              </a:rPr>
              <a:t>尚傲  高宏宇</a:t>
            </a:r>
            <a:endParaRPr lang="zh-CN" altLang="en-US" sz="2800" dirty="0">
              <a:solidFill>
                <a:schemeClr val="bg1"/>
              </a:solidFill>
              <a:latin typeface="方正胖娃简体" panose="03000509000000000000" pitchFamily="65" charset="-122"/>
              <a:ea typeface="方正胖娃简体" panose="03000509000000000000" pitchFamily="65" charset="-122"/>
            </a:endParaRPr>
          </a:p>
        </p:txBody>
      </p:sp>
    </p:spTree>
    <p:extLst>
      <p:ext uri="{BB962C8B-B14F-4D97-AF65-F5344CB8AC3E}">
        <p14:creationId xmlns:p14="http://schemas.microsoft.com/office/powerpoint/2010/main" val="1880503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250"/>
                                  </p:stCondLst>
                                  <p:childTnLst>
                                    <p:set>
                                      <p:cBhvr>
                                        <p:cTn id="16" dur="1" fill="hold">
                                          <p:stCondLst>
                                            <p:cond delay="0"/>
                                          </p:stCondLst>
                                        </p:cTn>
                                        <p:tgtEl>
                                          <p:spTgt spid="101"/>
                                        </p:tgtEl>
                                        <p:attrNameLst>
                                          <p:attrName>style.visibility</p:attrName>
                                        </p:attrNameLst>
                                      </p:cBhvr>
                                      <p:to>
                                        <p:strVal val="visible"/>
                                      </p:to>
                                    </p:set>
                                    <p:animEffect transition="in" filter="fade">
                                      <p:cBhvr>
                                        <p:cTn id="17" dur="1000"/>
                                        <p:tgtEl>
                                          <p:spTgt spid="101"/>
                                        </p:tgtEl>
                                      </p:cBhvr>
                                    </p:animEffect>
                                    <p:anim calcmode="lin" valueType="num">
                                      <p:cBhvr>
                                        <p:cTn id="18" dur="1000" fill="hold"/>
                                        <p:tgtEl>
                                          <p:spTgt spid="101"/>
                                        </p:tgtEl>
                                        <p:attrNameLst>
                                          <p:attrName>ppt_x</p:attrName>
                                        </p:attrNameLst>
                                      </p:cBhvr>
                                      <p:tavLst>
                                        <p:tav tm="0">
                                          <p:val>
                                            <p:strVal val="#ppt_x"/>
                                          </p:val>
                                        </p:tav>
                                        <p:tav tm="100000">
                                          <p:val>
                                            <p:strVal val="#ppt_x"/>
                                          </p:val>
                                        </p:tav>
                                      </p:tavLst>
                                    </p:anim>
                                    <p:anim calcmode="lin" valueType="num">
                                      <p:cBhvr>
                                        <p:cTn id="19" dur="1000" fill="hold"/>
                                        <p:tgtEl>
                                          <p:spTgt spid="1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00" y="-196951"/>
            <a:ext cx="12810679" cy="7606888"/>
          </a:xfrm>
          <a:prstGeom prst="rect">
            <a:avLst/>
          </a:prstGeom>
        </p:spPr>
      </p:pic>
      <p:sp>
        <p:nvSpPr>
          <p:cNvPr id="46" name="矩形 45"/>
          <p:cNvSpPr/>
          <p:nvPr/>
        </p:nvSpPr>
        <p:spPr>
          <a:xfrm>
            <a:off x="-22331" y="-15160"/>
            <a:ext cx="12214331" cy="6873160"/>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434"/>
              </a:solidFill>
            </a:endParaRPr>
          </a:p>
        </p:txBody>
      </p:sp>
      <p:grpSp>
        <p:nvGrpSpPr>
          <p:cNvPr id="8" name="组合 7"/>
          <p:cNvGrpSpPr/>
          <p:nvPr/>
        </p:nvGrpSpPr>
        <p:grpSpPr>
          <a:xfrm>
            <a:off x="4911199" y="725895"/>
            <a:ext cx="2369604" cy="852861"/>
            <a:chOff x="4911198" y="725894"/>
            <a:chExt cx="2369604" cy="852861"/>
          </a:xfrm>
        </p:grpSpPr>
        <p:grpSp>
          <p:nvGrpSpPr>
            <p:cNvPr id="3" name="组合 2"/>
            <p:cNvGrpSpPr/>
            <p:nvPr/>
          </p:nvGrpSpPr>
          <p:grpSpPr>
            <a:xfrm>
              <a:off x="4911198" y="725894"/>
              <a:ext cx="2369604" cy="852861"/>
              <a:chOff x="4909310" y="725714"/>
              <a:chExt cx="2369604" cy="852861"/>
            </a:xfrm>
            <a:solidFill>
              <a:srgbClr val="252434"/>
            </a:solidFill>
            <a:effectLst>
              <a:outerShdw blurRad="50800" dist="38100" dir="5400000" algn="t" rotWithShape="0">
                <a:prstClr val="black">
                  <a:alpha val="40000"/>
                </a:prstClr>
              </a:outerShdw>
            </a:effectLst>
          </p:grpSpPr>
          <p:sp>
            <p:nvSpPr>
              <p:cNvPr id="4" name="椭圆 3"/>
              <p:cNvSpPr/>
              <p:nvPr/>
            </p:nvSpPr>
            <p:spPr>
              <a:xfrm>
                <a:off x="4909310" y="725714"/>
                <a:ext cx="852861" cy="852861"/>
              </a:xfrm>
              <a:prstGeom prst="ellipse">
                <a:avLst/>
              </a:prstGeom>
              <a:grpFill/>
              <a:ln>
                <a:solidFill>
                  <a:srgbClr val="25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426053" y="725714"/>
                <a:ext cx="852861" cy="852861"/>
              </a:xfrm>
              <a:prstGeom prst="ellipse">
                <a:avLst/>
              </a:prstGeom>
              <a:grpFill/>
              <a:ln>
                <a:solidFill>
                  <a:srgbClr val="25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335740" y="725714"/>
                <a:ext cx="1529517" cy="852861"/>
              </a:xfrm>
              <a:prstGeom prst="rect">
                <a:avLst/>
              </a:prstGeom>
              <a:grpFill/>
              <a:ln>
                <a:solidFill>
                  <a:srgbClr val="25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Arial" panose="020B0604020202020204" pitchFamily="34" charset="0"/>
                  <a:cs typeface="Arial" panose="020B0604020202020204" pitchFamily="34" charset="0"/>
                </a:endParaRPr>
              </a:p>
            </p:txBody>
          </p:sp>
        </p:grpSp>
        <p:sp>
          <p:nvSpPr>
            <p:cNvPr id="7" name="文本框 6"/>
            <p:cNvSpPr txBox="1"/>
            <p:nvPr/>
          </p:nvSpPr>
          <p:spPr>
            <a:xfrm>
              <a:off x="5152571" y="859936"/>
              <a:ext cx="1886859" cy="584775"/>
            </a:xfrm>
            <a:prstGeom prst="rect">
              <a:avLst/>
            </a:prstGeom>
            <a:noFill/>
          </p:spPr>
          <p:txBody>
            <a:bodyPr wrap="square" rtlCol="0">
              <a:spAutoFit/>
            </a:bodyPr>
            <a:lstStyle/>
            <a:p>
              <a:r>
                <a:rPr lang="en-US" altLang="zh-CN" sz="3200" b="1" dirty="0">
                  <a:solidFill>
                    <a:schemeClr val="bg1"/>
                  </a:solidFill>
                  <a:latin typeface="Berlin Sans FB Demi" panose="020E0802020502020306" pitchFamily="34" charset="0"/>
                  <a:cs typeface="Arial" panose="020B0604020202020204" pitchFamily="34" charset="0"/>
                </a:rPr>
                <a:t>Part </a:t>
              </a:r>
              <a:r>
                <a:rPr lang="en-US" altLang="zh-CN" sz="3200" b="1" dirty="0" smtClean="0">
                  <a:solidFill>
                    <a:schemeClr val="bg1"/>
                  </a:solidFill>
                  <a:latin typeface="Berlin Sans FB Demi" panose="020E0802020502020306" pitchFamily="34" charset="0"/>
                  <a:cs typeface="Arial" panose="020B0604020202020204" pitchFamily="34" charset="0"/>
                </a:rPr>
                <a:t>two</a:t>
              </a:r>
              <a:endParaRPr lang="zh-CN" altLang="en-US" sz="3200" b="1" dirty="0">
                <a:solidFill>
                  <a:schemeClr val="bg1"/>
                </a:solidFill>
                <a:latin typeface="Berlin Sans FB Demi" panose="020E0802020502020306" pitchFamily="34" charset="0"/>
                <a:cs typeface="Arial" panose="020B0604020202020204" pitchFamily="34" charset="0"/>
              </a:endParaRPr>
            </a:p>
          </p:txBody>
        </p:sp>
      </p:grpSp>
      <p:cxnSp>
        <p:nvCxnSpPr>
          <p:cNvPr id="9" name="直接连接符 8"/>
          <p:cNvCxnSpPr>
            <a:stCxn id="2" idx="0"/>
            <a:endCxn id="2" idx="2"/>
          </p:cNvCxnSpPr>
          <p:nvPr/>
        </p:nvCxnSpPr>
        <p:spPr>
          <a:xfrm>
            <a:off x="6096000" y="-58144"/>
            <a:ext cx="0" cy="6916144"/>
          </a:xfrm>
          <a:prstGeom prst="line">
            <a:avLst/>
          </a:prstGeom>
          <a:ln w="12700">
            <a:solidFill>
              <a:srgbClr val="252434"/>
            </a:solidFill>
            <a:prstDash val="solid"/>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129276" y="5295601"/>
            <a:ext cx="1800665" cy="1015663"/>
          </a:xfrm>
          <a:prstGeom prst="rect">
            <a:avLst/>
          </a:prstGeom>
          <a:noFill/>
        </p:spPr>
        <p:txBody>
          <a:bodyPr wrap="square" rtlCol="0">
            <a:spAutoFit/>
          </a:bodyPr>
          <a:lstStyle/>
          <a:p>
            <a:pPr algn="r"/>
            <a:r>
              <a:rPr lang="zh-CN" altLang="en-US" sz="2400" b="1" dirty="0" smtClean="0">
                <a:latin typeface="方正粗倩简体" panose="03000509000000000000" pitchFamily="65" charset="-122"/>
                <a:ea typeface="方正粗倩简体" panose="03000509000000000000" pitchFamily="65" charset="-122"/>
                <a:cs typeface="Arial" panose="020B0604020202020204" pitchFamily="34" charset="0"/>
              </a:rPr>
              <a:t>计时</a:t>
            </a:r>
            <a:endParaRPr lang="en-US" altLang="zh-CN" sz="2400" b="1" dirty="0" smtClean="0">
              <a:latin typeface="方正粗倩简体" panose="03000509000000000000" pitchFamily="65" charset="-122"/>
              <a:ea typeface="方正粗倩简体" panose="03000509000000000000" pitchFamily="65" charset="-122"/>
              <a:cs typeface="Arial" panose="020B0604020202020204" pitchFamily="34" charset="0"/>
            </a:endParaRPr>
          </a:p>
          <a:p>
            <a:pPr algn="r"/>
            <a:r>
              <a:rPr lang="en-US" altLang="zh-CN" dirty="0" smtClean="0">
                <a:solidFill>
                  <a:schemeClr val="tx1">
                    <a:lumMod val="75000"/>
                    <a:lumOff val="25000"/>
                  </a:schemeClr>
                </a:solidFill>
                <a:latin typeface="Berlin Sans FB Demi" panose="020E0802020502020306" pitchFamily="34" charset="0"/>
                <a:cs typeface="Arial" panose="020B0604020202020204" pitchFamily="34" charset="0"/>
              </a:rPr>
              <a:t>ZHENBUZHIDAOYAOXIES</a:t>
            </a:r>
            <a:endParaRPr lang="zh-CN" altLang="en-US" dirty="0">
              <a:solidFill>
                <a:schemeClr val="tx1">
                  <a:lumMod val="75000"/>
                  <a:lumOff val="25000"/>
                </a:schemeClr>
              </a:solidFill>
              <a:latin typeface="Berlin Sans FB Demi" panose="020E0802020502020306" pitchFamily="34" charset="0"/>
              <a:cs typeface="Arial" panose="020B0604020202020204" pitchFamily="34" charset="0"/>
            </a:endParaRPr>
          </a:p>
        </p:txBody>
      </p:sp>
      <p:sp>
        <p:nvSpPr>
          <p:cNvPr id="27" name="文本框 26"/>
          <p:cNvSpPr txBox="1"/>
          <p:nvPr/>
        </p:nvSpPr>
        <p:spPr>
          <a:xfrm>
            <a:off x="9285369" y="1472176"/>
            <a:ext cx="1800665" cy="1015663"/>
          </a:xfrm>
          <a:prstGeom prst="rect">
            <a:avLst/>
          </a:prstGeom>
          <a:noFill/>
        </p:spPr>
        <p:txBody>
          <a:bodyPr wrap="square" rtlCol="0">
            <a:spAutoFit/>
          </a:bodyPr>
          <a:lstStyle/>
          <a:p>
            <a:r>
              <a:rPr lang="zh-CN" altLang="en-US" sz="2400" b="1" dirty="0" smtClean="0">
                <a:latin typeface="方正粗倩简体" panose="03000509000000000000" pitchFamily="65" charset="-122"/>
                <a:ea typeface="方正粗倩简体" panose="03000509000000000000" pitchFamily="65" charset="-122"/>
                <a:cs typeface="Arial" panose="020B0604020202020204" pitchFamily="34" charset="0"/>
              </a:rPr>
              <a:t>激活上机</a:t>
            </a:r>
            <a:endParaRPr lang="en-US" altLang="zh-CN" sz="2400" b="1" dirty="0" smtClean="0">
              <a:latin typeface="方正粗倩简体" panose="03000509000000000000" pitchFamily="65" charset="-122"/>
              <a:ea typeface="方正粗倩简体" panose="03000509000000000000" pitchFamily="65" charset="-122"/>
              <a:cs typeface="Arial" panose="020B0604020202020204" pitchFamily="34" charset="0"/>
            </a:endParaRPr>
          </a:p>
          <a:p>
            <a:r>
              <a:rPr lang="en-US" altLang="zh-CN" dirty="0" smtClean="0">
                <a:solidFill>
                  <a:schemeClr val="tx1">
                    <a:lumMod val="75000"/>
                    <a:lumOff val="25000"/>
                  </a:schemeClr>
                </a:solidFill>
                <a:latin typeface="Berlin Sans FB Demi" panose="020E0802020502020306" pitchFamily="34" charset="0"/>
                <a:cs typeface="Arial" panose="020B0604020202020204" pitchFamily="34" charset="0"/>
              </a:rPr>
              <a:t>ZHENBUZHIDAOYAOXIES</a:t>
            </a:r>
            <a:endParaRPr lang="zh-CN" altLang="en-US" dirty="0">
              <a:solidFill>
                <a:schemeClr val="tx1">
                  <a:lumMod val="75000"/>
                  <a:lumOff val="25000"/>
                </a:schemeClr>
              </a:solidFill>
              <a:latin typeface="Berlin Sans FB Demi" panose="020E0802020502020306" pitchFamily="34" charset="0"/>
              <a:cs typeface="Arial" panose="020B0604020202020204" pitchFamily="34" charset="0"/>
            </a:endParaRPr>
          </a:p>
        </p:txBody>
      </p:sp>
      <p:pic>
        <p:nvPicPr>
          <p:cNvPr id="2" name="图片 1" hidden="1"/>
          <p:cNvPicPr>
            <a:picLocks noChangeAspect="1"/>
          </p:cNvPicPr>
          <p:nvPr/>
        </p:nvPicPr>
        <p:blipFill>
          <a:blip r:embed="rId3"/>
          <a:stretch>
            <a:fillRect/>
          </a:stretch>
        </p:blipFill>
        <p:spPr>
          <a:xfrm>
            <a:off x="0" y="-58144"/>
            <a:ext cx="12192000" cy="6916144"/>
          </a:xfrm>
          <a:prstGeom prst="rect">
            <a:avLst/>
          </a:prstGeom>
        </p:spPr>
      </p:pic>
      <p:grpSp>
        <p:nvGrpSpPr>
          <p:cNvPr id="43" name="组合 42"/>
          <p:cNvGrpSpPr/>
          <p:nvPr/>
        </p:nvGrpSpPr>
        <p:grpSpPr>
          <a:xfrm>
            <a:off x="3464610" y="5281085"/>
            <a:ext cx="2785429" cy="942876"/>
            <a:chOff x="3421959" y="4366685"/>
            <a:chExt cx="2785429" cy="942876"/>
          </a:xfrm>
        </p:grpSpPr>
        <p:grpSp>
          <p:nvGrpSpPr>
            <p:cNvPr id="19" name="组合 18"/>
            <p:cNvGrpSpPr/>
            <p:nvPr/>
          </p:nvGrpSpPr>
          <p:grpSpPr>
            <a:xfrm>
              <a:off x="3421959" y="4366685"/>
              <a:ext cx="951189" cy="942876"/>
              <a:chOff x="4657216" y="1964788"/>
              <a:chExt cx="2899842" cy="2874498"/>
            </a:xfrm>
          </p:grpSpPr>
          <p:sp>
            <p:nvSpPr>
              <p:cNvPr id="20" name="椭圆 19"/>
              <p:cNvSpPr/>
              <p:nvPr/>
            </p:nvSpPr>
            <p:spPr>
              <a:xfrm>
                <a:off x="4967068" y="2271932"/>
                <a:ext cx="2257864" cy="2257864"/>
              </a:xfrm>
              <a:prstGeom prst="ellipse">
                <a:avLst/>
              </a:prstGeom>
              <a:solidFill>
                <a:srgbClr val="252434"/>
              </a:solidFill>
              <a:ln>
                <a:solidFill>
                  <a:srgbClr val="25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657216" y="1964788"/>
                <a:ext cx="2899842" cy="2874498"/>
              </a:xfrm>
              <a:prstGeom prst="ellipse">
                <a:avLst/>
              </a:prstGeom>
              <a:noFill/>
              <a:ln w="28575">
                <a:solidFill>
                  <a:srgbClr val="25243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3" name="直接连接符 32"/>
            <p:cNvCxnSpPr>
              <a:stCxn id="21" idx="6"/>
            </p:cNvCxnSpPr>
            <p:nvPr/>
          </p:nvCxnSpPr>
          <p:spPr>
            <a:xfrm>
              <a:off x="4373148" y="4838123"/>
              <a:ext cx="1684185" cy="1419"/>
            </a:xfrm>
            <a:prstGeom prst="line">
              <a:avLst/>
            </a:prstGeom>
            <a:ln>
              <a:solidFill>
                <a:srgbClr val="252434"/>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907278" y="4689486"/>
              <a:ext cx="300110" cy="300110"/>
            </a:xfrm>
            <a:prstGeom prst="ellipse">
              <a:avLst/>
            </a:prstGeom>
            <a:solidFill>
              <a:srgbClr val="252434"/>
            </a:solidFill>
            <a:ln>
              <a:solidFill>
                <a:srgbClr val="25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5913032" y="1450480"/>
            <a:ext cx="2869740" cy="942876"/>
            <a:chOff x="5900302" y="3232806"/>
            <a:chExt cx="2869740" cy="942876"/>
          </a:xfrm>
        </p:grpSpPr>
        <p:grpSp>
          <p:nvGrpSpPr>
            <p:cNvPr id="11" name="组合 10"/>
            <p:cNvGrpSpPr/>
            <p:nvPr/>
          </p:nvGrpSpPr>
          <p:grpSpPr>
            <a:xfrm>
              <a:off x="7818853" y="3232806"/>
              <a:ext cx="951189" cy="942876"/>
              <a:chOff x="4657216" y="1964788"/>
              <a:chExt cx="2899842" cy="2874498"/>
            </a:xfrm>
          </p:grpSpPr>
          <p:sp>
            <p:nvSpPr>
              <p:cNvPr id="12" name="椭圆 11"/>
              <p:cNvSpPr/>
              <p:nvPr/>
            </p:nvSpPr>
            <p:spPr>
              <a:xfrm>
                <a:off x="4967068" y="2271932"/>
                <a:ext cx="2257864" cy="225786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657216" y="1964788"/>
                <a:ext cx="2899842" cy="2874498"/>
              </a:xfrm>
              <a:prstGeom prst="ellipse">
                <a:avLst/>
              </a:prstGeom>
              <a:noFill/>
              <a:ln w="28575">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5" name="直接连接符 34"/>
            <p:cNvCxnSpPr>
              <a:endCxn id="13" idx="2"/>
            </p:cNvCxnSpPr>
            <p:nvPr/>
          </p:nvCxnSpPr>
          <p:spPr>
            <a:xfrm>
              <a:off x="6050358" y="3685087"/>
              <a:ext cx="1768495" cy="1915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flipH="1" flipV="1">
              <a:off x="5900302" y="3535032"/>
              <a:ext cx="300110" cy="30011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28" name="Picture 4"/>
          <p:cNvPicPr>
            <a:picLocks noChangeAspect="1" noChangeArrowheads="1"/>
          </p:cNvPicPr>
          <p:nvPr/>
        </p:nvPicPr>
        <p:blipFill>
          <a:blip r:embed="rId4"/>
          <a:srcRect/>
          <a:stretch>
            <a:fillRect/>
          </a:stretch>
        </p:blipFill>
        <p:spPr bwMode="auto">
          <a:xfrm>
            <a:off x="7443055" y="2547571"/>
            <a:ext cx="3267075" cy="41719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1439740" y="829408"/>
            <a:ext cx="2683851" cy="4273316"/>
          </a:xfrm>
          <a:prstGeom prst="rect">
            <a:avLst/>
          </a:prstGeom>
          <a:noFill/>
          <a:ln w="9525">
            <a:noFill/>
            <a:miter lim="800000"/>
            <a:headEnd/>
            <a:tailEnd/>
          </a:ln>
          <a:effectLst/>
        </p:spPr>
      </p:pic>
    </p:spTree>
    <p:extLst>
      <p:ext uri="{BB962C8B-B14F-4D97-AF65-F5344CB8AC3E}">
        <p14:creationId xmlns:p14="http://schemas.microsoft.com/office/powerpoint/2010/main" val="6267998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wipe(left)">
                                      <p:cBhvr>
                                        <p:cTn id="16" dur="500"/>
                                        <p:tgtEl>
                                          <p:spTgt spid="42"/>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left)">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wipe(right)">
                                      <p:cBhvr>
                                        <p:cTn id="25" dur="500"/>
                                        <p:tgtEl>
                                          <p:spTgt spid="43"/>
                                        </p:tgtEl>
                                      </p:cBhvr>
                                    </p:animEffect>
                                  </p:childTnLst>
                                </p:cTn>
                              </p:par>
                            </p:childTnLst>
                          </p:cTn>
                        </p:par>
                        <p:par>
                          <p:cTn id="26" fill="hold">
                            <p:stCondLst>
                              <p:cond delay="500"/>
                            </p:stCondLst>
                            <p:childTnLst>
                              <p:par>
                                <p:cTn id="27" presetID="22" presetClass="entr" presetSubtype="2" fill="hold" grpId="0"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right)">
                                      <p:cBhvr>
                                        <p:cTn id="2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52434"/>
        </a:solidFill>
        <a:effectLst/>
      </p:bgPr>
    </p:bg>
    <p:spTree>
      <p:nvGrpSpPr>
        <p:cNvPr id="1" name=""/>
        <p:cNvGrpSpPr/>
        <p:nvPr/>
      </p:nvGrpSpPr>
      <p:grpSpPr>
        <a:xfrm>
          <a:off x="0" y="0"/>
          <a:ext cx="0" cy="0"/>
          <a:chOff x="0" y="0"/>
          <a:chExt cx="0" cy="0"/>
        </a:xfrm>
      </p:grpSpPr>
      <p:pic>
        <p:nvPicPr>
          <p:cNvPr id="103" name="图片 10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00" y="-196951"/>
            <a:ext cx="12810679" cy="7606888"/>
          </a:xfrm>
          <a:prstGeom prst="rect">
            <a:avLst/>
          </a:prstGeom>
        </p:spPr>
      </p:pic>
      <p:sp>
        <p:nvSpPr>
          <p:cNvPr id="104" name="矩形 103"/>
          <p:cNvSpPr/>
          <p:nvPr/>
        </p:nvSpPr>
        <p:spPr>
          <a:xfrm>
            <a:off x="-22331" y="-15160"/>
            <a:ext cx="12214331" cy="6873160"/>
          </a:xfrm>
          <a:prstGeom prst="rect">
            <a:avLst/>
          </a:prstGeom>
          <a:solidFill>
            <a:schemeClr val="tx1">
              <a:lumMod val="95000"/>
              <a:lumOff val="5000"/>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434"/>
              </a:solidFill>
            </a:endParaRPr>
          </a:p>
        </p:txBody>
      </p:sp>
      <p:grpSp>
        <p:nvGrpSpPr>
          <p:cNvPr id="95" name="组合 94"/>
          <p:cNvGrpSpPr/>
          <p:nvPr/>
        </p:nvGrpSpPr>
        <p:grpSpPr>
          <a:xfrm>
            <a:off x="-22331" y="-12776"/>
            <a:ext cx="2650083" cy="1558143"/>
            <a:chOff x="-35031" y="1575572"/>
            <a:chExt cx="12213877" cy="1376769"/>
          </a:xfrm>
        </p:grpSpPr>
        <p:sp>
          <p:nvSpPr>
            <p:cNvPr id="96" name="直角三角形 95"/>
            <p:cNvSpPr/>
            <p:nvPr/>
          </p:nvSpPr>
          <p:spPr>
            <a:xfrm flipV="1">
              <a:off x="-35031" y="1575572"/>
              <a:ext cx="12213877" cy="1376769"/>
            </a:xfrm>
            <a:prstGeom prst="rtTriangle">
              <a:avLst/>
            </a:prstGeom>
            <a:solidFill>
              <a:srgbClr val="C01C23"/>
            </a:solidFill>
            <a:ln>
              <a:solidFill>
                <a:srgbClr val="C01C23"/>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直角三角形 96"/>
            <p:cNvSpPr/>
            <p:nvPr/>
          </p:nvSpPr>
          <p:spPr>
            <a:xfrm flipV="1">
              <a:off x="-35031" y="1575572"/>
              <a:ext cx="12213877" cy="897983"/>
            </a:xfrm>
            <a:prstGeom prst="rtTriangle">
              <a:avLst/>
            </a:prstGeom>
            <a:solidFill>
              <a:srgbClr val="C01C23"/>
            </a:solidFill>
            <a:ln>
              <a:solidFill>
                <a:srgbClr val="C01C23"/>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直角三角形 97"/>
            <p:cNvSpPr/>
            <p:nvPr/>
          </p:nvSpPr>
          <p:spPr>
            <a:xfrm flipV="1">
              <a:off x="-35031" y="1575572"/>
              <a:ext cx="12213877" cy="465561"/>
            </a:xfrm>
            <a:prstGeom prst="rtTriangle">
              <a:avLst/>
            </a:prstGeom>
            <a:solidFill>
              <a:srgbClr val="C01C23"/>
            </a:solidFill>
            <a:ln>
              <a:solidFill>
                <a:srgbClr val="C01C23"/>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5" name="组合 104"/>
          <p:cNvGrpSpPr/>
          <p:nvPr/>
        </p:nvGrpSpPr>
        <p:grpSpPr>
          <a:xfrm rot="10800000">
            <a:off x="9541917" y="5299859"/>
            <a:ext cx="2650083" cy="1558143"/>
            <a:chOff x="-35031" y="1575572"/>
            <a:chExt cx="12213877" cy="1376769"/>
          </a:xfrm>
        </p:grpSpPr>
        <p:sp>
          <p:nvSpPr>
            <p:cNvPr id="106" name="直角三角形 105"/>
            <p:cNvSpPr/>
            <p:nvPr/>
          </p:nvSpPr>
          <p:spPr>
            <a:xfrm flipV="1">
              <a:off x="-35031" y="1575572"/>
              <a:ext cx="12213877" cy="1376769"/>
            </a:xfrm>
            <a:prstGeom prst="rtTriangle">
              <a:avLst/>
            </a:prstGeom>
            <a:solidFill>
              <a:srgbClr val="C01C23"/>
            </a:solidFill>
            <a:ln>
              <a:solidFill>
                <a:srgbClr val="C01C23"/>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直角三角形 106"/>
            <p:cNvSpPr/>
            <p:nvPr/>
          </p:nvSpPr>
          <p:spPr>
            <a:xfrm flipV="1">
              <a:off x="-35031" y="1575572"/>
              <a:ext cx="12213877" cy="897983"/>
            </a:xfrm>
            <a:prstGeom prst="rtTriangle">
              <a:avLst/>
            </a:prstGeom>
            <a:solidFill>
              <a:srgbClr val="C01C23"/>
            </a:solidFill>
            <a:ln>
              <a:solidFill>
                <a:srgbClr val="C01C23"/>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直角三角形 107"/>
            <p:cNvSpPr/>
            <p:nvPr/>
          </p:nvSpPr>
          <p:spPr>
            <a:xfrm flipV="1">
              <a:off x="-35031" y="1575572"/>
              <a:ext cx="12213877" cy="465561"/>
            </a:xfrm>
            <a:prstGeom prst="rtTriangle">
              <a:avLst/>
            </a:prstGeom>
            <a:solidFill>
              <a:srgbClr val="C01C23"/>
            </a:solidFill>
            <a:ln>
              <a:solidFill>
                <a:srgbClr val="C01C23"/>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9" name="文本框 108"/>
          <p:cNvSpPr txBox="1"/>
          <p:nvPr/>
        </p:nvSpPr>
        <p:spPr>
          <a:xfrm>
            <a:off x="3627899" y="409461"/>
            <a:ext cx="1491175" cy="5386090"/>
          </a:xfrm>
          <a:prstGeom prst="rect">
            <a:avLst/>
          </a:prstGeom>
          <a:noFill/>
        </p:spPr>
        <p:txBody>
          <a:bodyPr wrap="square" rtlCol="0">
            <a:spAutoFit/>
          </a:bodyPr>
          <a:lstStyle/>
          <a:p>
            <a:r>
              <a:rPr lang="en-US" altLang="zh-CN" sz="34400" b="1" dirty="0" smtClean="0">
                <a:solidFill>
                  <a:schemeClr val="bg1"/>
                </a:solidFill>
                <a:latin typeface="Arial" panose="020B0604020202020204" pitchFamily="34" charset="0"/>
                <a:cs typeface="Arial" panose="020B0604020202020204" pitchFamily="34" charset="0"/>
              </a:rPr>
              <a:t>3</a:t>
            </a:r>
            <a:endParaRPr lang="zh-CN" altLang="en-US" sz="34400" b="1" dirty="0">
              <a:solidFill>
                <a:schemeClr val="bg1"/>
              </a:solidFill>
              <a:latin typeface="Arial" panose="020B0604020202020204" pitchFamily="34" charset="0"/>
              <a:cs typeface="Arial" panose="020B0604020202020204" pitchFamily="34" charset="0"/>
            </a:endParaRPr>
          </a:p>
        </p:txBody>
      </p:sp>
      <p:sp>
        <p:nvSpPr>
          <p:cNvPr id="110" name="文本框 109"/>
          <p:cNvSpPr txBox="1"/>
          <p:nvPr/>
        </p:nvSpPr>
        <p:spPr>
          <a:xfrm>
            <a:off x="6267715" y="1064760"/>
            <a:ext cx="923330" cy="4000726"/>
          </a:xfrm>
          <a:prstGeom prst="rect">
            <a:avLst/>
          </a:prstGeom>
          <a:noFill/>
        </p:spPr>
        <p:txBody>
          <a:bodyPr vert="eaVert" wrap="square" rtlCol="0">
            <a:spAutoFit/>
          </a:bodyPr>
          <a:lstStyle/>
          <a:p>
            <a:r>
              <a:rPr lang="en-US" altLang="zh-CN" sz="4800" b="1" dirty="0" smtClean="0">
                <a:solidFill>
                  <a:schemeClr val="bg1"/>
                </a:solidFill>
                <a:latin typeface="Berlin Sans FB Demi" panose="020E0802020502020306" pitchFamily="34" charset="0"/>
                <a:cs typeface="Arial" panose="020B0604020202020204" pitchFamily="34" charset="0"/>
              </a:rPr>
              <a:t>PART THREE</a:t>
            </a:r>
            <a:endParaRPr lang="zh-CN" altLang="en-US" sz="4800" b="1" dirty="0">
              <a:solidFill>
                <a:schemeClr val="bg1"/>
              </a:solidFill>
              <a:latin typeface="Berlin Sans FB Demi" panose="020E0802020502020306" pitchFamily="34" charset="0"/>
              <a:cs typeface="Arial" panose="020B0604020202020204" pitchFamily="34" charset="0"/>
            </a:endParaRPr>
          </a:p>
        </p:txBody>
      </p:sp>
      <p:sp>
        <p:nvSpPr>
          <p:cNvPr id="111" name="文本框 110"/>
          <p:cNvSpPr txBox="1"/>
          <p:nvPr/>
        </p:nvSpPr>
        <p:spPr>
          <a:xfrm>
            <a:off x="2240448" y="5472388"/>
            <a:ext cx="7592869" cy="707886"/>
          </a:xfrm>
          <a:prstGeom prst="rect">
            <a:avLst/>
          </a:prstGeom>
          <a:noFill/>
        </p:spPr>
        <p:txBody>
          <a:bodyPr vert="horz" wrap="square" rtlCol="0">
            <a:spAutoFit/>
          </a:bodyPr>
          <a:lstStyle/>
          <a:p>
            <a:pPr algn="ctr"/>
            <a:r>
              <a:rPr lang="zh-CN" altLang="en-US" sz="4000" dirty="0" smtClean="0">
                <a:solidFill>
                  <a:schemeClr val="bg1"/>
                </a:solidFill>
                <a:latin typeface="方正胖娃简体" panose="03000509000000000000" pitchFamily="65" charset="-122"/>
                <a:ea typeface="方正胖娃简体" panose="03000509000000000000" pitchFamily="65" charset="-122"/>
              </a:rPr>
              <a:t>计时</a:t>
            </a:r>
            <a:endParaRPr lang="zh-CN" altLang="en-US" sz="4000" dirty="0">
              <a:solidFill>
                <a:schemeClr val="bg1"/>
              </a:solidFill>
              <a:latin typeface="方正胖娃简体" panose="03000509000000000000" pitchFamily="65" charset="-122"/>
              <a:ea typeface="方正胖娃简体" panose="03000509000000000000" pitchFamily="65" charset="-122"/>
            </a:endParaRPr>
          </a:p>
        </p:txBody>
      </p:sp>
    </p:spTree>
    <p:extLst>
      <p:ext uri="{BB962C8B-B14F-4D97-AF65-F5344CB8AC3E}">
        <p14:creationId xmlns:p14="http://schemas.microsoft.com/office/powerpoint/2010/main" val="2864338433"/>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00" y="-196951"/>
            <a:ext cx="12810679" cy="7606888"/>
          </a:xfrm>
          <a:prstGeom prst="rect">
            <a:avLst/>
          </a:prstGeom>
        </p:spPr>
      </p:pic>
      <p:sp>
        <p:nvSpPr>
          <p:cNvPr id="5" name="矩形 4"/>
          <p:cNvSpPr/>
          <p:nvPr/>
        </p:nvSpPr>
        <p:spPr>
          <a:xfrm>
            <a:off x="-22331" y="-15160"/>
            <a:ext cx="12214331" cy="6873160"/>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434"/>
              </a:solidFill>
            </a:endParaRPr>
          </a:p>
        </p:txBody>
      </p:sp>
      <p:sp>
        <p:nvSpPr>
          <p:cNvPr id="7" name="矩形 6"/>
          <p:cNvSpPr/>
          <p:nvPr/>
        </p:nvSpPr>
        <p:spPr>
          <a:xfrm>
            <a:off x="5401994" y="0"/>
            <a:ext cx="6790007" cy="6872068"/>
          </a:xfrm>
          <a:custGeom>
            <a:avLst/>
            <a:gdLst>
              <a:gd name="connsiteX0" fmla="*/ 0 w 2668172"/>
              <a:gd name="connsiteY0" fmla="*/ 0 h 6858000"/>
              <a:gd name="connsiteX1" fmla="*/ 2668172 w 2668172"/>
              <a:gd name="connsiteY1" fmla="*/ 0 h 6858000"/>
              <a:gd name="connsiteX2" fmla="*/ 2668172 w 2668172"/>
              <a:gd name="connsiteY2" fmla="*/ 6858000 h 6858000"/>
              <a:gd name="connsiteX3" fmla="*/ 0 w 2668172"/>
              <a:gd name="connsiteY3" fmla="*/ 6858000 h 6858000"/>
              <a:gd name="connsiteX4" fmla="*/ 0 w 2668172"/>
              <a:gd name="connsiteY4" fmla="*/ 0 h 6858000"/>
              <a:gd name="connsiteX0" fmla="*/ 4121834 w 6790006"/>
              <a:gd name="connsiteY0" fmla="*/ 0 h 6872068"/>
              <a:gd name="connsiteX1" fmla="*/ 6790006 w 6790006"/>
              <a:gd name="connsiteY1" fmla="*/ 0 h 6872068"/>
              <a:gd name="connsiteX2" fmla="*/ 6790006 w 6790006"/>
              <a:gd name="connsiteY2" fmla="*/ 6858000 h 6872068"/>
              <a:gd name="connsiteX3" fmla="*/ 0 w 6790006"/>
              <a:gd name="connsiteY3" fmla="*/ 6872068 h 6872068"/>
              <a:gd name="connsiteX4" fmla="*/ 4121834 w 6790006"/>
              <a:gd name="connsiteY4" fmla="*/ 0 h 6872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0006" h="6872068">
                <a:moveTo>
                  <a:pt x="4121834" y="0"/>
                </a:moveTo>
                <a:lnTo>
                  <a:pt x="6790006" y="0"/>
                </a:lnTo>
                <a:lnTo>
                  <a:pt x="6790006" y="6858000"/>
                </a:lnTo>
                <a:lnTo>
                  <a:pt x="0" y="6872068"/>
                </a:lnTo>
                <a:lnTo>
                  <a:pt x="4121834" y="0"/>
                </a:lnTo>
                <a:close/>
              </a:path>
            </a:pathLst>
          </a:custGeom>
          <a:solidFill>
            <a:srgbClr val="C01C23"/>
          </a:solid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498855" y="334011"/>
            <a:ext cx="2369604" cy="852861"/>
            <a:chOff x="4909310" y="725714"/>
            <a:chExt cx="2369604" cy="852861"/>
          </a:xfrm>
          <a:solidFill>
            <a:srgbClr val="C01C23"/>
          </a:solidFill>
          <a:effectLst>
            <a:outerShdw blurRad="50800" dist="38100" dir="5400000" algn="t" rotWithShape="0">
              <a:prstClr val="black">
                <a:alpha val="40000"/>
              </a:prstClr>
            </a:outerShdw>
          </a:effectLst>
        </p:grpSpPr>
        <p:sp>
          <p:nvSpPr>
            <p:cNvPr id="8" name="椭圆 7"/>
            <p:cNvSpPr/>
            <p:nvPr/>
          </p:nvSpPr>
          <p:spPr>
            <a:xfrm>
              <a:off x="4909310" y="725714"/>
              <a:ext cx="852861" cy="852861"/>
            </a:xfrm>
            <a:prstGeom prst="ellipse">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426053" y="725714"/>
              <a:ext cx="852861" cy="852861"/>
            </a:xfrm>
            <a:prstGeom prst="ellipse">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335740" y="725714"/>
              <a:ext cx="1529517" cy="852861"/>
            </a:xfrm>
            <a:prstGeom prst="rect">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Arial" panose="020B0604020202020204" pitchFamily="34" charset="0"/>
                <a:cs typeface="Arial" panose="020B0604020202020204" pitchFamily="34" charset="0"/>
              </a:endParaRPr>
            </a:p>
          </p:txBody>
        </p:sp>
      </p:grpSp>
      <p:sp>
        <p:nvSpPr>
          <p:cNvPr id="11" name="文本框 10"/>
          <p:cNvSpPr txBox="1"/>
          <p:nvPr/>
        </p:nvSpPr>
        <p:spPr>
          <a:xfrm>
            <a:off x="665770" y="468052"/>
            <a:ext cx="2128231" cy="584775"/>
          </a:xfrm>
          <a:prstGeom prst="rect">
            <a:avLst/>
          </a:prstGeom>
          <a:noFill/>
        </p:spPr>
        <p:txBody>
          <a:bodyPr wrap="square" rtlCol="0">
            <a:spAutoFit/>
          </a:bodyPr>
          <a:lstStyle/>
          <a:p>
            <a:r>
              <a:rPr lang="zh-CN" altLang="en-US" sz="3200" b="1" dirty="0" smtClean="0">
                <a:solidFill>
                  <a:schemeClr val="bg1"/>
                </a:solidFill>
                <a:latin typeface="方正粗倩简体" panose="03000509000000000000" pitchFamily="65" charset="-122"/>
                <a:ea typeface="方正粗倩简体" panose="03000509000000000000" pitchFamily="65" charset="-122"/>
                <a:cs typeface="Arial" panose="020B0604020202020204" pitchFamily="34" charset="0"/>
              </a:rPr>
              <a:t>实现功能</a:t>
            </a:r>
            <a:endParaRPr lang="zh-CN" altLang="en-US" sz="3200" b="1" dirty="0">
              <a:solidFill>
                <a:schemeClr val="bg1"/>
              </a:solidFill>
              <a:latin typeface="方正粗倩简体" panose="03000509000000000000" pitchFamily="65" charset="-122"/>
              <a:ea typeface="方正粗倩简体" panose="03000509000000000000" pitchFamily="65" charset="-122"/>
              <a:cs typeface="Arial" panose="020B0604020202020204" pitchFamily="34" charset="0"/>
            </a:endParaRPr>
          </a:p>
        </p:txBody>
      </p:sp>
      <p:sp>
        <p:nvSpPr>
          <p:cNvPr id="12" name="TextBox 11"/>
          <p:cNvSpPr txBox="1"/>
          <p:nvPr/>
        </p:nvSpPr>
        <p:spPr>
          <a:xfrm>
            <a:off x="1741714" y="1741714"/>
            <a:ext cx="8665029" cy="3539430"/>
          </a:xfrm>
          <a:prstGeom prst="rect">
            <a:avLst/>
          </a:prstGeom>
          <a:noFill/>
        </p:spPr>
        <p:txBody>
          <a:bodyPr wrap="square" rtlCol="0">
            <a:spAutoFit/>
          </a:bodyPr>
          <a:lstStyle/>
          <a:p>
            <a:r>
              <a:rPr lang="zh-CN" altLang="en-US" sz="2800" dirty="0" smtClean="0">
                <a:latin typeface="方正胖娃简体" panose="03000509000000000000" pitchFamily="65" charset="-122"/>
                <a:ea typeface="方正胖娃简体" panose="03000509000000000000" pitchFamily="65" charset="-122"/>
              </a:rPr>
              <a:t>上机：获取用户上机时的系统时间，并将用户加入已激活状态</a:t>
            </a:r>
            <a:endParaRPr lang="en-US" altLang="zh-CN" sz="2800" dirty="0" smtClean="0">
              <a:latin typeface="方正胖娃简体" panose="03000509000000000000" pitchFamily="65" charset="-122"/>
              <a:ea typeface="方正胖娃简体" panose="03000509000000000000" pitchFamily="65" charset="-122"/>
            </a:endParaRPr>
          </a:p>
          <a:p>
            <a:endParaRPr lang="en-US" altLang="zh-CN" sz="2800" dirty="0" smtClean="0">
              <a:latin typeface="方正胖娃简体" panose="03000509000000000000" pitchFamily="65" charset="-122"/>
              <a:ea typeface="方正胖娃简体" panose="03000509000000000000" pitchFamily="65" charset="-122"/>
            </a:endParaRPr>
          </a:p>
          <a:p>
            <a:r>
              <a:rPr lang="zh-CN" altLang="en-US" sz="2800" dirty="0" smtClean="0">
                <a:latin typeface="方正胖娃简体" panose="03000509000000000000" pitchFamily="65" charset="-122"/>
                <a:ea typeface="方正胖娃简体" panose="03000509000000000000" pitchFamily="65" charset="-122"/>
              </a:rPr>
              <a:t>计时：获取余额，计算用户最多能上机的时间，并在上机时间快结束时的前五分钟进行提醒</a:t>
            </a:r>
            <a:endParaRPr lang="en-US" altLang="zh-CN" sz="2800" dirty="0" smtClean="0">
              <a:latin typeface="方正胖娃简体" panose="03000509000000000000" pitchFamily="65" charset="-122"/>
              <a:ea typeface="方正胖娃简体" panose="03000509000000000000" pitchFamily="65" charset="-122"/>
            </a:endParaRPr>
          </a:p>
          <a:p>
            <a:endParaRPr lang="en-US" altLang="zh-CN" sz="2800" dirty="0" smtClean="0">
              <a:latin typeface="方正胖娃简体" panose="03000509000000000000" pitchFamily="65" charset="-122"/>
              <a:ea typeface="方正胖娃简体" panose="03000509000000000000" pitchFamily="65" charset="-122"/>
            </a:endParaRPr>
          </a:p>
          <a:p>
            <a:r>
              <a:rPr lang="zh-CN" altLang="en-US" sz="2800" dirty="0" smtClean="0">
                <a:latin typeface="方正胖娃简体" panose="03000509000000000000" pitchFamily="65" charset="-122"/>
                <a:ea typeface="方正胖娃简体" panose="03000509000000000000" pitchFamily="65" charset="-122"/>
              </a:rPr>
              <a:t>下机：获取用户下机时的系统时间，与上机系统时间作差，计算余额</a:t>
            </a:r>
            <a:endParaRPr lang="zh-CN" altLang="en-US" sz="2800" dirty="0">
              <a:latin typeface="方正胖娃简体" panose="03000509000000000000" pitchFamily="65" charset="-122"/>
              <a:ea typeface="方正胖娃简体" panose="03000509000000000000" pitchFamily="65" charset="-122"/>
            </a:endParaRPr>
          </a:p>
        </p:txBody>
      </p:sp>
    </p:spTree>
    <p:extLst>
      <p:ext uri="{BB962C8B-B14F-4D97-AF65-F5344CB8AC3E}">
        <p14:creationId xmlns:p14="http://schemas.microsoft.com/office/powerpoint/2010/main" val="1081850755"/>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00" y="-196951"/>
            <a:ext cx="12810679" cy="7606888"/>
          </a:xfrm>
          <a:prstGeom prst="rect">
            <a:avLst/>
          </a:prstGeom>
        </p:spPr>
      </p:pic>
      <p:sp>
        <p:nvSpPr>
          <p:cNvPr id="12" name="矩形 11"/>
          <p:cNvSpPr/>
          <p:nvPr/>
        </p:nvSpPr>
        <p:spPr>
          <a:xfrm>
            <a:off x="-22331" y="-15160"/>
            <a:ext cx="12214331" cy="6873160"/>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434"/>
              </a:solidFill>
            </a:endParaRPr>
          </a:p>
        </p:txBody>
      </p:sp>
      <p:sp>
        <p:nvSpPr>
          <p:cNvPr id="5" name="矩形 6"/>
          <p:cNvSpPr/>
          <p:nvPr/>
        </p:nvSpPr>
        <p:spPr>
          <a:xfrm flipH="1">
            <a:off x="0" y="0"/>
            <a:ext cx="6790007" cy="6872068"/>
          </a:xfrm>
          <a:custGeom>
            <a:avLst/>
            <a:gdLst>
              <a:gd name="connsiteX0" fmla="*/ 0 w 2668172"/>
              <a:gd name="connsiteY0" fmla="*/ 0 h 6858000"/>
              <a:gd name="connsiteX1" fmla="*/ 2668172 w 2668172"/>
              <a:gd name="connsiteY1" fmla="*/ 0 h 6858000"/>
              <a:gd name="connsiteX2" fmla="*/ 2668172 w 2668172"/>
              <a:gd name="connsiteY2" fmla="*/ 6858000 h 6858000"/>
              <a:gd name="connsiteX3" fmla="*/ 0 w 2668172"/>
              <a:gd name="connsiteY3" fmla="*/ 6858000 h 6858000"/>
              <a:gd name="connsiteX4" fmla="*/ 0 w 2668172"/>
              <a:gd name="connsiteY4" fmla="*/ 0 h 6858000"/>
              <a:gd name="connsiteX0" fmla="*/ 4121834 w 6790006"/>
              <a:gd name="connsiteY0" fmla="*/ 0 h 6872068"/>
              <a:gd name="connsiteX1" fmla="*/ 6790006 w 6790006"/>
              <a:gd name="connsiteY1" fmla="*/ 0 h 6872068"/>
              <a:gd name="connsiteX2" fmla="*/ 6790006 w 6790006"/>
              <a:gd name="connsiteY2" fmla="*/ 6858000 h 6872068"/>
              <a:gd name="connsiteX3" fmla="*/ 0 w 6790006"/>
              <a:gd name="connsiteY3" fmla="*/ 6872068 h 6872068"/>
              <a:gd name="connsiteX4" fmla="*/ 4121834 w 6790006"/>
              <a:gd name="connsiteY4" fmla="*/ 0 h 6872068"/>
              <a:gd name="connsiteX0" fmla="*/ 1407662 w 6790006"/>
              <a:gd name="connsiteY0" fmla="*/ 0 h 6872068"/>
              <a:gd name="connsiteX1" fmla="*/ 6790006 w 6790006"/>
              <a:gd name="connsiteY1" fmla="*/ 0 h 6872068"/>
              <a:gd name="connsiteX2" fmla="*/ 6790006 w 6790006"/>
              <a:gd name="connsiteY2" fmla="*/ 6858000 h 6872068"/>
              <a:gd name="connsiteX3" fmla="*/ 0 w 6790006"/>
              <a:gd name="connsiteY3" fmla="*/ 6872068 h 6872068"/>
              <a:gd name="connsiteX4" fmla="*/ 1407662 w 6790006"/>
              <a:gd name="connsiteY4" fmla="*/ 0 h 6872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0006" h="6872068">
                <a:moveTo>
                  <a:pt x="1407662" y="0"/>
                </a:moveTo>
                <a:lnTo>
                  <a:pt x="6790006" y="0"/>
                </a:lnTo>
                <a:lnTo>
                  <a:pt x="6790006" y="6858000"/>
                </a:lnTo>
                <a:lnTo>
                  <a:pt x="0" y="6872068"/>
                </a:lnTo>
                <a:lnTo>
                  <a:pt x="1407662" y="0"/>
                </a:lnTo>
                <a:close/>
              </a:path>
            </a:pathLst>
          </a:custGeom>
          <a:solidFill>
            <a:srgbClr val="252434"/>
          </a:solidFill>
          <a:ln>
            <a:solidFill>
              <a:srgbClr val="252434"/>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498855" y="334011"/>
            <a:ext cx="2369604" cy="852861"/>
            <a:chOff x="4909310" y="725714"/>
            <a:chExt cx="2369604" cy="852861"/>
          </a:xfrm>
          <a:solidFill>
            <a:srgbClr val="C01C23"/>
          </a:solidFill>
          <a:effectLst>
            <a:outerShdw blurRad="50800" dist="38100" dir="5400000" algn="t" rotWithShape="0">
              <a:prstClr val="black">
                <a:alpha val="40000"/>
              </a:prstClr>
            </a:outerShdw>
          </a:effectLst>
        </p:grpSpPr>
        <p:sp>
          <p:nvSpPr>
            <p:cNvPr id="7" name="椭圆 6"/>
            <p:cNvSpPr/>
            <p:nvPr/>
          </p:nvSpPr>
          <p:spPr>
            <a:xfrm>
              <a:off x="4909310" y="725714"/>
              <a:ext cx="852861" cy="852861"/>
            </a:xfrm>
            <a:prstGeom prst="ellipse">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426053" y="725714"/>
              <a:ext cx="852861" cy="852861"/>
            </a:xfrm>
            <a:prstGeom prst="ellipse">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335740" y="725714"/>
              <a:ext cx="1529517" cy="852861"/>
            </a:xfrm>
            <a:prstGeom prst="rect">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Arial" panose="020B0604020202020204" pitchFamily="34" charset="0"/>
                <a:cs typeface="Arial" panose="020B0604020202020204" pitchFamily="34" charset="0"/>
              </a:endParaRPr>
            </a:p>
          </p:txBody>
        </p:sp>
      </p:grpSp>
      <p:sp>
        <p:nvSpPr>
          <p:cNvPr id="10" name="文本框 9"/>
          <p:cNvSpPr txBox="1"/>
          <p:nvPr/>
        </p:nvSpPr>
        <p:spPr>
          <a:xfrm>
            <a:off x="665770" y="468052"/>
            <a:ext cx="2128231" cy="584775"/>
          </a:xfrm>
          <a:prstGeom prst="rect">
            <a:avLst/>
          </a:prstGeom>
          <a:noFill/>
        </p:spPr>
        <p:txBody>
          <a:bodyPr wrap="square" rtlCol="0">
            <a:spAutoFit/>
          </a:bodyPr>
          <a:lstStyle/>
          <a:p>
            <a:r>
              <a:rPr lang="zh-CN" altLang="en-US" sz="3200" b="1" dirty="0" smtClean="0">
                <a:solidFill>
                  <a:schemeClr val="bg1"/>
                </a:solidFill>
                <a:latin typeface="方正粗倩简体" panose="03000509000000000000" pitchFamily="65" charset="-122"/>
                <a:ea typeface="方正粗倩简体" panose="03000509000000000000" pitchFamily="65" charset="-122"/>
                <a:cs typeface="Arial" panose="020B0604020202020204" pitchFamily="34" charset="0"/>
              </a:rPr>
              <a:t>功能实质</a:t>
            </a:r>
            <a:endParaRPr lang="zh-CN" altLang="en-US" sz="3200" b="1" dirty="0">
              <a:solidFill>
                <a:schemeClr val="bg1"/>
              </a:solidFill>
              <a:latin typeface="方正粗倩简体" panose="03000509000000000000" pitchFamily="65" charset="-122"/>
              <a:ea typeface="方正粗倩简体" panose="03000509000000000000" pitchFamily="65" charset="-122"/>
              <a:cs typeface="Arial" panose="020B0604020202020204" pitchFamily="34" charset="0"/>
            </a:endParaRPr>
          </a:p>
        </p:txBody>
      </p:sp>
      <p:sp>
        <p:nvSpPr>
          <p:cNvPr id="13" name="TextBox 12"/>
          <p:cNvSpPr txBox="1"/>
          <p:nvPr/>
        </p:nvSpPr>
        <p:spPr>
          <a:xfrm>
            <a:off x="1306286" y="1640114"/>
            <a:ext cx="9811657" cy="4401205"/>
          </a:xfrm>
          <a:prstGeom prst="rect">
            <a:avLst/>
          </a:prstGeom>
          <a:noFill/>
        </p:spPr>
        <p:txBody>
          <a:bodyPr wrap="square" rtlCol="0">
            <a:spAutoFit/>
          </a:bodyPr>
          <a:lstStyle/>
          <a:p>
            <a:r>
              <a:rPr lang="zh-CN" altLang="en-US" sz="2800" dirty="0" smtClean="0">
                <a:solidFill>
                  <a:srgbClr val="FF0000"/>
                </a:solidFill>
                <a:latin typeface="方正胖娃简体" panose="03000509000000000000" pitchFamily="65" charset="-122"/>
                <a:ea typeface="方正胖娃简体" panose="03000509000000000000" pitchFamily="65" charset="-122"/>
              </a:rPr>
              <a:t>上机；通过使用</a:t>
            </a:r>
            <a:r>
              <a:rPr lang="en-US" altLang="zh-CN" sz="2800" dirty="0" smtClean="0">
                <a:solidFill>
                  <a:srgbClr val="FF0000"/>
                </a:solidFill>
                <a:latin typeface="方正胖娃简体" panose="03000509000000000000" pitchFamily="65" charset="-122"/>
                <a:ea typeface="方正胖娃简体" panose="03000509000000000000" pitchFamily="65" charset="-122"/>
              </a:rPr>
              <a:t>C++</a:t>
            </a:r>
            <a:r>
              <a:rPr lang="zh-CN" altLang="en-US" sz="2800" dirty="0" smtClean="0">
                <a:solidFill>
                  <a:srgbClr val="FF0000"/>
                </a:solidFill>
                <a:latin typeface="方正胖娃简体" panose="03000509000000000000" pitchFamily="65" charset="-122"/>
                <a:ea typeface="方正胖娃简体" panose="03000509000000000000" pitchFamily="65" charset="-122"/>
              </a:rPr>
              <a:t>中自带的头文件</a:t>
            </a:r>
            <a:r>
              <a:rPr lang="en-US" altLang="zh-CN" sz="2800" dirty="0" err="1" smtClean="0">
                <a:solidFill>
                  <a:srgbClr val="FF0000"/>
                </a:solidFill>
                <a:latin typeface="方正胖娃简体" panose="03000509000000000000" pitchFamily="65" charset="-122"/>
                <a:ea typeface="方正胖娃简体" panose="03000509000000000000" pitchFamily="65" charset="-122"/>
              </a:rPr>
              <a:t>ctime.h</a:t>
            </a:r>
            <a:r>
              <a:rPr lang="zh-CN" altLang="en-US" sz="2800" dirty="0" smtClean="0">
                <a:solidFill>
                  <a:srgbClr val="FF0000"/>
                </a:solidFill>
                <a:latin typeface="方正胖娃简体" panose="03000509000000000000" pitchFamily="65" charset="-122"/>
                <a:ea typeface="方正胖娃简体" panose="03000509000000000000" pitchFamily="65" charset="-122"/>
              </a:rPr>
              <a:t>中的</a:t>
            </a:r>
            <a:r>
              <a:rPr lang="en-US" altLang="zh-CN" sz="2800" dirty="0" smtClean="0">
                <a:solidFill>
                  <a:srgbClr val="FF0000"/>
                </a:solidFill>
                <a:latin typeface="方正胖娃简体" panose="03000509000000000000" pitchFamily="65" charset="-122"/>
                <a:ea typeface="方正胖娃简体" panose="03000509000000000000" pitchFamily="65" charset="-122"/>
              </a:rPr>
              <a:t>time(NULL)</a:t>
            </a:r>
            <a:r>
              <a:rPr lang="zh-CN" altLang="en-US" sz="2800" dirty="0" smtClean="0">
                <a:solidFill>
                  <a:srgbClr val="FF0000"/>
                </a:solidFill>
                <a:latin typeface="方正胖娃简体" panose="03000509000000000000" pitchFamily="65" charset="-122"/>
                <a:ea typeface="方正胖娃简体" panose="03000509000000000000" pitchFamily="65" charset="-122"/>
              </a:rPr>
              <a:t>来获取上机时总秒数</a:t>
            </a:r>
            <a:endParaRPr lang="en-US" altLang="zh-CN" sz="2800" dirty="0" smtClean="0">
              <a:solidFill>
                <a:srgbClr val="FF0000"/>
              </a:solidFill>
              <a:latin typeface="方正胖娃简体" panose="03000509000000000000" pitchFamily="65" charset="-122"/>
              <a:ea typeface="方正胖娃简体" panose="03000509000000000000" pitchFamily="65" charset="-122"/>
            </a:endParaRPr>
          </a:p>
          <a:p>
            <a:endParaRPr lang="en-US" altLang="zh-CN" sz="2800" dirty="0" smtClean="0">
              <a:solidFill>
                <a:srgbClr val="FF0000"/>
              </a:solidFill>
              <a:latin typeface="方正胖娃简体" panose="03000509000000000000" pitchFamily="65" charset="-122"/>
              <a:ea typeface="方正胖娃简体" panose="03000509000000000000" pitchFamily="65" charset="-122"/>
            </a:endParaRPr>
          </a:p>
          <a:p>
            <a:r>
              <a:rPr lang="zh-CN" altLang="en-US" sz="2800" dirty="0" smtClean="0">
                <a:solidFill>
                  <a:srgbClr val="FF0000"/>
                </a:solidFill>
                <a:latin typeface="方正胖娃简体" panose="03000509000000000000" pitchFamily="65" charset="-122"/>
                <a:ea typeface="方正胖娃简体" panose="03000509000000000000" pitchFamily="65" charset="-122"/>
              </a:rPr>
              <a:t>计时：获取账户余额，以每分钟</a:t>
            </a:r>
            <a:r>
              <a:rPr lang="en-US" altLang="zh-CN" sz="2800" dirty="0" smtClean="0">
                <a:solidFill>
                  <a:srgbClr val="FF0000"/>
                </a:solidFill>
                <a:latin typeface="方正胖娃简体" panose="03000509000000000000" pitchFamily="65" charset="-122"/>
                <a:ea typeface="方正胖娃简体" panose="03000509000000000000" pitchFamily="65" charset="-122"/>
              </a:rPr>
              <a:t>0.1</a:t>
            </a:r>
            <a:r>
              <a:rPr lang="zh-CN" altLang="en-US" sz="2800" dirty="0" smtClean="0">
                <a:solidFill>
                  <a:srgbClr val="FF0000"/>
                </a:solidFill>
                <a:latin typeface="方正胖娃简体" panose="03000509000000000000" pitchFamily="65" charset="-122"/>
                <a:ea typeface="方正胖娃简体" panose="03000509000000000000" pitchFamily="65" charset="-122"/>
              </a:rPr>
              <a:t>元计费，获取上机时间的总秒数，转化为分钟数后计算出余额用尽后的时间并在若没下机的前五分钟提醒</a:t>
            </a:r>
            <a:endParaRPr lang="en-US" altLang="zh-CN" sz="2800" dirty="0" smtClean="0">
              <a:solidFill>
                <a:srgbClr val="FF0000"/>
              </a:solidFill>
              <a:latin typeface="方正胖娃简体" panose="03000509000000000000" pitchFamily="65" charset="-122"/>
              <a:ea typeface="方正胖娃简体" panose="03000509000000000000" pitchFamily="65" charset="-122"/>
            </a:endParaRPr>
          </a:p>
          <a:p>
            <a:endParaRPr lang="en-US" altLang="zh-CN" sz="2800" dirty="0" smtClean="0">
              <a:solidFill>
                <a:srgbClr val="FF0000"/>
              </a:solidFill>
              <a:latin typeface="方正胖娃简体" panose="03000509000000000000" pitchFamily="65" charset="-122"/>
              <a:ea typeface="方正胖娃简体" panose="03000509000000000000" pitchFamily="65" charset="-122"/>
            </a:endParaRPr>
          </a:p>
          <a:p>
            <a:r>
              <a:rPr lang="zh-CN" altLang="en-US" sz="2800" dirty="0" smtClean="0">
                <a:solidFill>
                  <a:srgbClr val="FF0000"/>
                </a:solidFill>
                <a:latin typeface="方正胖娃简体" panose="03000509000000000000" pitchFamily="65" charset="-122"/>
                <a:ea typeface="方正胖娃简体" panose="03000509000000000000" pitchFamily="65" charset="-122"/>
              </a:rPr>
              <a:t>下机：通过上述方法获取下机时间，在文件中将已激活用户的数值从</a:t>
            </a:r>
            <a:r>
              <a:rPr lang="en-US" altLang="zh-CN" sz="2800" dirty="0" smtClean="0">
                <a:solidFill>
                  <a:srgbClr val="FF0000"/>
                </a:solidFill>
                <a:latin typeface="方正胖娃简体" panose="03000509000000000000" pitchFamily="65" charset="-122"/>
                <a:ea typeface="方正胖娃简体" panose="03000509000000000000" pitchFamily="65" charset="-122"/>
              </a:rPr>
              <a:t>1</a:t>
            </a:r>
            <a:r>
              <a:rPr lang="zh-CN" altLang="en-US" sz="2800" dirty="0" smtClean="0">
                <a:solidFill>
                  <a:srgbClr val="FF0000"/>
                </a:solidFill>
                <a:latin typeface="方正胖娃简体" panose="03000509000000000000" pitchFamily="65" charset="-122"/>
                <a:ea typeface="方正胖娃简体" panose="03000509000000000000" pitchFamily="65" charset="-122"/>
              </a:rPr>
              <a:t>变为</a:t>
            </a:r>
            <a:r>
              <a:rPr lang="en-US" altLang="zh-CN" sz="2800" dirty="0" smtClean="0">
                <a:solidFill>
                  <a:srgbClr val="FF0000"/>
                </a:solidFill>
                <a:latin typeface="方正胖娃简体" panose="03000509000000000000" pitchFamily="65" charset="-122"/>
                <a:ea typeface="方正胖娃简体" panose="03000509000000000000" pitchFamily="65" charset="-122"/>
              </a:rPr>
              <a:t>0</a:t>
            </a:r>
            <a:r>
              <a:rPr lang="zh-CN" altLang="en-US" sz="2800" dirty="0" smtClean="0">
                <a:solidFill>
                  <a:srgbClr val="FF0000"/>
                </a:solidFill>
                <a:latin typeface="方正胖娃简体" panose="03000509000000000000" pitchFamily="65" charset="-122"/>
                <a:ea typeface="方正胖娃简体" panose="03000509000000000000" pitchFamily="65" charset="-122"/>
              </a:rPr>
              <a:t>，再用原余额减去花费得出现余额并存入用户信息中覆盖原信息</a:t>
            </a:r>
            <a:endParaRPr lang="zh-CN" altLang="en-US" sz="2800" dirty="0">
              <a:solidFill>
                <a:srgbClr val="FF0000"/>
              </a:solidFill>
              <a:latin typeface="方正胖娃简体" panose="03000509000000000000" pitchFamily="65" charset="-122"/>
              <a:ea typeface="方正胖娃简体" panose="03000509000000000000" pitchFamily="65" charset="-122"/>
            </a:endParaRPr>
          </a:p>
        </p:txBody>
      </p:sp>
    </p:spTree>
    <p:extLst>
      <p:ext uri="{BB962C8B-B14F-4D97-AF65-F5344CB8AC3E}">
        <p14:creationId xmlns:p14="http://schemas.microsoft.com/office/powerpoint/2010/main" val="426352128"/>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00" y="-196951"/>
            <a:ext cx="12810679" cy="7606888"/>
          </a:xfrm>
          <a:prstGeom prst="rect">
            <a:avLst/>
          </a:prstGeom>
        </p:spPr>
      </p:pic>
      <p:sp>
        <p:nvSpPr>
          <p:cNvPr id="12" name="矩形 11"/>
          <p:cNvSpPr/>
          <p:nvPr/>
        </p:nvSpPr>
        <p:spPr>
          <a:xfrm>
            <a:off x="-22331" y="-15160"/>
            <a:ext cx="12214331" cy="6873160"/>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434"/>
              </a:solidFill>
            </a:endParaRPr>
          </a:p>
        </p:txBody>
      </p:sp>
      <p:sp>
        <p:nvSpPr>
          <p:cNvPr id="3" name="直角三角形 2"/>
          <p:cNvSpPr/>
          <p:nvPr/>
        </p:nvSpPr>
        <p:spPr>
          <a:xfrm flipV="1">
            <a:off x="-22330" y="0"/>
            <a:ext cx="6790007" cy="6858000"/>
          </a:xfrm>
          <a:prstGeom prst="rtTriangle">
            <a:avLst/>
          </a:prstGeom>
          <a:solidFill>
            <a:srgbClr val="252434"/>
          </a:solidFill>
          <a:ln>
            <a:solidFill>
              <a:srgbClr val="25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498855" y="334011"/>
            <a:ext cx="2369604" cy="852861"/>
            <a:chOff x="4909310" y="725714"/>
            <a:chExt cx="2369604" cy="852861"/>
          </a:xfrm>
          <a:solidFill>
            <a:srgbClr val="FFC000"/>
          </a:solidFill>
          <a:effectLst>
            <a:outerShdw blurRad="50800" dist="38100" dir="5400000" algn="t" rotWithShape="0">
              <a:prstClr val="black">
                <a:alpha val="40000"/>
              </a:prstClr>
            </a:outerShdw>
          </a:effectLst>
        </p:grpSpPr>
        <p:sp>
          <p:nvSpPr>
            <p:cNvPr id="7" name="椭圆 6"/>
            <p:cNvSpPr/>
            <p:nvPr/>
          </p:nvSpPr>
          <p:spPr>
            <a:xfrm>
              <a:off x="4909310" y="725714"/>
              <a:ext cx="852861" cy="85286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426053" y="725714"/>
              <a:ext cx="852861" cy="85286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335740" y="725714"/>
              <a:ext cx="1529517" cy="852861"/>
            </a:xfrm>
            <a:prstGeom prst="rect">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Arial" panose="020B0604020202020204" pitchFamily="34" charset="0"/>
                <a:cs typeface="Arial" panose="020B0604020202020204" pitchFamily="34" charset="0"/>
              </a:endParaRPr>
            </a:p>
          </p:txBody>
        </p:sp>
      </p:grpSp>
      <p:sp>
        <p:nvSpPr>
          <p:cNvPr id="10" name="文本框 9"/>
          <p:cNvSpPr txBox="1"/>
          <p:nvPr/>
        </p:nvSpPr>
        <p:spPr>
          <a:xfrm>
            <a:off x="665770" y="468052"/>
            <a:ext cx="2128231" cy="584775"/>
          </a:xfrm>
          <a:prstGeom prst="rect">
            <a:avLst/>
          </a:prstGeom>
          <a:noFill/>
        </p:spPr>
        <p:txBody>
          <a:bodyPr wrap="square" rtlCol="0">
            <a:spAutoFit/>
          </a:bodyPr>
          <a:lstStyle/>
          <a:p>
            <a:r>
              <a:rPr lang="zh-CN" altLang="en-US" sz="3200" b="1" dirty="0" smtClean="0">
                <a:solidFill>
                  <a:schemeClr val="bg1"/>
                </a:solidFill>
                <a:latin typeface="方正粗倩简体" panose="03000509000000000000" pitchFamily="65" charset="-122"/>
                <a:ea typeface="方正粗倩简体" panose="03000509000000000000" pitchFamily="65" charset="-122"/>
                <a:cs typeface="Arial" panose="020B0604020202020204" pitchFamily="34" charset="0"/>
              </a:rPr>
              <a:t>界面展示</a:t>
            </a:r>
            <a:endParaRPr lang="zh-CN" altLang="en-US" sz="3200" b="1" dirty="0">
              <a:solidFill>
                <a:schemeClr val="bg1"/>
              </a:solidFill>
              <a:latin typeface="方正粗倩简体" panose="03000509000000000000" pitchFamily="65" charset="-122"/>
              <a:ea typeface="方正粗倩简体" panose="03000509000000000000" pitchFamily="65" charset="-122"/>
              <a:cs typeface="Arial" panose="020B0604020202020204" pitchFamily="34" charset="0"/>
            </a:endParaRPr>
          </a:p>
        </p:txBody>
      </p:sp>
      <p:sp>
        <p:nvSpPr>
          <p:cNvPr id="4" name="矩形 3"/>
          <p:cNvSpPr/>
          <p:nvPr/>
        </p:nvSpPr>
        <p:spPr>
          <a:xfrm>
            <a:off x="5283971" y="2521534"/>
            <a:ext cx="3135087" cy="1799772"/>
          </a:xfrm>
          <a:prstGeom prst="rect">
            <a:avLst/>
          </a:prstGeom>
          <a:solidFill>
            <a:srgbClr val="C01C23"/>
          </a:solidFill>
          <a:ln>
            <a:solidFill>
              <a:srgbClr val="C01C2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770646" y="2521534"/>
            <a:ext cx="3135087" cy="1799772"/>
          </a:xfrm>
          <a:prstGeom prst="rect">
            <a:avLst/>
          </a:prstGeom>
          <a:solidFill>
            <a:srgbClr val="252434"/>
          </a:solidFill>
          <a:ln>
            <a:solidFill>
              <a:srgbClr val="252434"/>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283971" y="4689767"/>
            <a:ext cx="3135087" cy="1799772"/>
          </a:xfrm>
          <a:prstGeom prst="rect">
            <a:avLst/>
          </a:prstGeom>
          <a:solidFill>
            <a:srgbClr val="252434"/>
          </a:solidFill>
          <a:ln>
            <a:solidFill>
              <a:srgbClr val="252434"/>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770646" y="4689767"/>
            <a:ext cx="3135087" cy="1799772"/>
          </a:xfrm>
          <a:prstGeom prst="rect">
            <a:avLst/>
          </a:prstGeom>
          <a:solidFill>
            <a:srgbClr val="C01C23"/>
          </a:solidFill>
          <a:ln>
            <a:solidFill>
              <a:srgbClr val="C01C23"/>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145" name="Picture 1" descr="C:\Users\高宏宇\Documents\Tencent Files\477832611\Image\C2C\U286MSYOCS9V[%FXN5GAQ~V.png"/>
          <p:cNvPicPr>
            <a:picLocks noChangeAspect="1" noChangeArrowheads="1"/>
          </p:cNvPicPr>
          <p:nvPr/>
        </p:nvPicPr>
        <p:blipFill>
          <a:blip r:embed="rId3"/>
          <a:srcRect/>
          <a:stretch>
            <a:fillRect/>
          </a:stretch>
        </p:blipFill>
        <p:spPr bwMode="auto">
          <a:xfrm>
            <a:off x="5123543" y="2452915"/>
            <a:ext cx="3460030" cy="1959428"/>
          </a:xfrm>
          <a:prstGeom prst="rect">
            <a:avLst/>
          </a:prstGeom>
          <a:noFill/>
        </p:spPr>
      </p:pic>
      <p:pic>
        <p:nvPicPr>
          <p:cNvPr id="6147" name="Picture 3" descr="C:\Users\高宏宇\Documents\Tencent Files\477832611\Image\C2C\I[4DE)(27ACW(7LXL73{U`J.png"/>
          <p:cNvPicPr>
            <a:picLocks noChangeAspect="1" noChangeArrowheads="1"/>
          </p:cNvPicPr>
          <p:nvPr/>
        </p:nvPicPr>
        <p:blipFill>
          <a:blip r:embed="rId4"/>
          <a:srcRect/>
          <a:stretch>
            <a:fillRect/>
          </a:stretch>
        </p:blipFill>
        <p:spPr bwMode="auto">
          <a:xfrm>
            <a:off x="8679543" y="2460602"/>
            <a:ext cx="3294743" cy="1937227"/>
          </a:xfrm>
          <a:prstGeom prst="rect">
            <a:avLst/>
          </a:prstGeom>
          <a:noFill/>
        </p:spPr>
      </p:pic>
      <p:pic>
        <p:nvPicPr>
          <p:cNvPr id="6148" name="Picture 4" descr="C:\Users\高宏宇\Documents\Tencent Files\477832611\Image\C2C\($ZKU2W%~[(W@}I@1H1~[)3.png"/>
          <p:cNvPicPr>
            <a:picLocks noChangeAspect="1" noChangeArrowheads="1"/>
          </p:cNvPicPr>
          <p:nvPr/>
        </p:nvPicPr>
        <p:blipFill>
          <a:blip r:embed="rId5"/>
          <a:srcRect/>
          <a:stretch>
            <a:fillRect/>
          </a:stretch>
        </p:blipFill>
        <p:spPr bwMode="auto">
          <a:xfrm>
            <a:off x="5138057" y="4630057"/>
            <a:ext cx="3425372" cy="1901372"/>
          </a:xfrm>
          <a:prstGeom prst="rect">
            <a:avLst/>
          </a:prstGeom>
          <a:noFill/>
        </p:spPr>
      </p:pic>
      <p:pic>
        <p:nvPicPr>
          <p:cNvPr id="6149" name="Picture 5" descr="C:\Users\高宏宇\Documents\Tencent Files\477832611\Image\C2C\O@TH$M1UOX3(WTP884DZ36T.png"/>
          <p:cNvPicPr>
            <a:picLocks noChangeAspect="1" noChangeArrowheads="1"/>
          </p:cNvPicPr>
          <p:nvPr/>
        </p:nvPicPr>
        <p:blipFill>
          <a:blip r:embed="rId6"/>
          <a:srcRect/>
          <a:stretch>
            <a:fillRect/>
          </a:stretch>
        </p:blipFill>
        <p:spPr bwMode="auto">
          <a:xfrm>
            <a:off x="8752114" y="4601029"/>
            <a:ext cx="3168762" cy="1959428"/>
          </a:xfrm>
          <a:prstGeom prst="rect">
            <a:avLst/>
          </a:prstGeom>
          <a:noFill/>
        </p:spPr>
      </p:pic>
    </p:spTree>
    <p:extLst>
      <p:ext uri="{BB962C8B-B14F-4D97-AF65-F5344CB8AC3E}">
        <p14:creationId xmlns:p14="http://schemas.microsoft.com/office/powerpoint/2010/main" val="29787481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145"/>
                                        </p:tgtEl>
                                        <p:attrNameLst>
                                          <p:attrName>style.visibility</p:attrName>
                                        </p:attrNameLst>
                                      </p:cBhvr>
                                      <p:to>
                                        <p:strVal val="visible"/>
                                      </p:to>
                                    </p:set>
                                    <p:animEffect transition="in" filter="fade">
                                      <p:cBhvr>
                                        <p:cTn id="24" dur="2000"/>
                                        <p:tgtEl>
                                          <p:spTgt spid="614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147"/>
                                        </p:tgtEl>
                                        <p:attrNameLst>
                                          <p:attrName>style.visibility</p:attrName>
                                        </p:attrNameLst>
                                      </p:cBhvr>
                                      <p:to>
                                        <p:strVal val="visible"/>
                                      </p:to>
                                    </p:set>
                                    <p:animEffect transition="in" filter="fade">
                                      <p:cBhvr>
                                        <p:cTn id="29" dur="2000"/>
                                        <p:tgtEl>
                                          <p:spTgt spid="614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148"/>
                                        </p:tgtEl>
                                        <p:attrNameLst>
                                          <p:attrName>style.visibility</p:attrName>
                                        </p:attrNameLst>
                                      </p:cBhvr>
                                      <p:to>
                                        <p:strVal val="visible"/>
                                      </p:to>
                                    </p:set>
                                    <p:animEffect transition="in" filter="fade">
                                      <p:cBhvr>
                                        <p:cTn id="34" dur="2000"/>
                                        <p:tgtEl>
                                          <p:spTgt spid="614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149"/>
                                        </p:tgtEl>
                                        <p:attrNameLst>
                                          <p:attrName>style.visibility</p:attrName>
                                        </p:attrNameLst>
                                      </p:cBhvr>
                                      <p:to>
                                        <p:strVal val="visible"/>
                                      </p:to>
                                    </p:set>
                                    <p:animEffect transition="in" filter="fade">
                                      <p:cBhvr>
                                        <p:cTn id="39" dur="20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52434"/>
        </a:solidFill>
        <a:effectLst/>
      </p:bgPr>
    </p:bg>
    <p:spTree>
      <p:nvGrpSpPr>
        <p:cNvPr id="1" name=""/>
        <p:cNvGrpSpPr/>
        <p:nvPr/>
      </p:nvGrpSpPr>
      <p:grpSpPr>
        <a:xfrm>
          <a:off x="0" y="0"/>
          <a:ext cx="0" cy="0"/>
          <a:chOff x="0" y="0"/>
          <a:chExt cx="0" cy="0"/>
        </a:xfrm>
      </p:grpSpPr>
      <p:pic>
        <p:nvPicPr>
          <p:cNvPr id="103" name="图片 10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00" y="-196951"/>
            <a:ext cx="12810679" cy="7606888"/>
          </a:xfrm>
          <a:prstGeom prst="rect">
            <a:avLst/>
          </a:prstGeom>
        </p:spPr>
      </p:pic>
      <p:sp>
        <p:nvSpPr>
          <p:cNvPr id="104" name="矩形 103"/>
          <p:cNvSpPr/>
          <p:nvPr/>
        </p:nvSpPr>
        <p:spPr>
          <a:xfrm>
            <a:off x="-22331" y="-15160"/>
            <a:ext cx="12214331" cy="6873160"/>
          </a:xfrm>
          <a:prstGeom prst="rect">
            <a:avLst/>
          </a:prstGeom>
          <a:solidFill>
            <a:schemeClr val="tx1">
              <a:lumMod val="95000"/>
              <a:lumOff val="5000"/>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434"/>
              </a:solidFill>
            </a:endParaRPr>
          </a:p>
        </p:txBody>
      </p:sp>
      <p:grpSp>
        <p:nvGrpSpPr>
          <p:cNvPr id="95" name="组合 94"/>
          <p:cNvGrpSpPr/>
          <p:nvPr/>
        </p:nvGrpSpPr>
        <p:grpSpPr>
          <a:xfrm>
            <a:off x="-22331" y="-12776"/>
            <a:ext cx="2650083" cy="1558143"/>
            <a:chOff x="-35031" y="1575572"/>
            <a:chExt cx="12213877" cy="1376769"/>
          </a:xfrm>
        </p:grpSpPr>
        <p:sp>
          <p:nvSpPr>
            <p:cNvPr id="96" name="直角三角形 95"/>
            <p:cNvSpPr/>
            <p:nvPr/>
          </p:nvSpPr>
          <p:spPr>
            <a:xfrm flipV="1">
              <a:off x="-35031" y="1575572"/>
              <a:ext cx="12213877" cy="1376769"/>
            </a:xfrm>
            <a:prstGeom prst="rtTriangle">
              <a:avLst/>
            </a:prstGeom>
            <a:solidFill>
              <a:srgbClr val="C01C23"/>
            </a:solidFill>
            <a:ln>
              <a:solidFill>
                <a:srgbClr val="C01C23"/>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直角三角形 96"/>
            <p:cNvSpPr/>
            <p:nvPr/>
          </p:nvSpPr>
          <p:spPr>
            <a:xfrm flipV="1">
              <a:off x="-35031" y="1575572"/>
              <a:ext cx="12213877" cy="897983"/>
            </a:xfrm>
            <a:prstGeom prst="rtTriangle">
              <a:avLst/>
            </a:prstGeom>
            <a:solidFill>
              <a:srgbClr val="C01C23"/>
            </a:solidFill>
            <a:ln>
              <a:solidFill>
                <a:srgbClr val="C01C23"/>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直角三角形 97"/>
            <p:cNvSpPr/>
            <p:nvPr/>
          </p:nvSpPr>
          <p:spPr>
            <a:xfrm flipV="1">
              <a:off x="-35031" y="1575572"/>
              <a:ext cx="12213877" cy="465561"/>
            </a:xfrm>
            <a:prstGeom prst="rtTriangle">
              <a:avLst/>
            </a:prstGeom>
            <a:solidFill>
              <a:srgbClr val="C01C23"/>
            </a:solidFill>
            <a:ln>
              <a:solidFill>
                <a:srgbClr val="C01C23"/>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5" name="组合 104"/>
          <p:cNvGrpSpPr/>
          <p:nvPr/>
        </p:nvGrpSpPr>
        <p:grpSpPr>
          <a:xfrm rot="10800000">
            <a:off x="9541917" y="5299859"/>
            <a:ext cx="2650083" cy="1558143"/>
            <a:chOff x="-35031" y="1575572"/>
            <a:chExt cx="12213877" cy="1376769"/>
          </a:xfrm>
        </p:grpSpPr>
        <p:sp>
          <p:nvSpPr>
            <p:cNvPr id="106" name="直角三角形 105"/>
            <p:cNvSpPr/>
            <p:nvPr/>
          </p:nvSpPr>
          <p:spPr>
            <a:xfrm flipV="1">
              <a:off x="-35031" y="1575572"/>
              <a:ext cx="12213877" cy="1376769"/>
            </a:xfrm>
            <a:prstGeom prst="rtTriangle">
              <a:avLst/>
            </a:prstGeom>
            <a:solidFill>
              <a:srgbClr val="C01C23"/>
            </a:solidFill>
            <a:ln>
              <a:solidFill>
                <a:srgbClr val="C01C23"/>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直角三角形 106"/>
            <p:cNvSpPr/>
            <p:nvPr/>
          </p:nvSpPr>
          <p:spPr>
            <a:xfrm flipV="1">
              <a:off x="-35031" y="1575572"/>
              <a:ext cx="12213877" cy="897983"/>
            </a:xfrm>
            <a:prstGeom prst="rtTriangle">
              <a:avLst/>
            </a:prstGeom>
            <a:solidFill>
              <a:srgbClr val="C01C23"/>
            </a:solidFill>
            <a:ln>
              <a:solidFill>
                <a:srgbClr val="C01C23"/>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直角三角形 107"/>
            <p:cNvSpPr/>
            <p:nvPr/>
          </p:nvSpPr>
          <p:spPr>
            <a:xfrm flipV="1">
              <a:off x="-35031" y="1575572"/>
              <a:ext cx="12213877" cy="465561"/>
            </a:xfrm>
            <a:prstGeom prst="rtTriangle">
              <a:avLst/>
            </a:prstGeom>
            <a:solidFill>
              <a:srgbClr val="C01C23"/>
            </a:solidFill>
            <a:ln>
              <a:solidFill>
                <a:srgbClr val="C01C23"/>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9" name="文本框 108"/>
          <p:cNvSpPr txBox="1"/>
          <p:nvPr/>
        </p:nvSpPr>
        <p:spPr>
          <a:xfrm>
            <a:off x="3927346" y="392291"/>
            <a:ext cx="1491175" cy="5386090"/>
          </a:xfrm>
          <a:prstGeom prst="rect">
            <a:avLst/>
          </a:prstGeom>
          <a:noFill/>
        </p:spPr>
        <p:txBody>
          <a:bodyPr wrap="square" rtlCol="0">
            <a:spAutoFit/>
          </a:bodyPr>
          <a:lstStyle/>
          <a:p>
            <a:r>
              <a:rPr lang="en-US" altLang="zh-CN" sz="34400" b="1" dirty="0" smtClean="0">
                <a:solidFill>
                  <a:schemeClr val="bg1"/>
                </a:solidFill>
                <a:latin typeface="Arial" panose="020B0604020202020204" pitchFamily="34" charset="0"/>
                <a:cs typeface="Arial" panose="020B0604020202020204" pitchFamily="34" charset="0"/>
              </a:rPr>
              <a:t>4</a:t>
            </a:r>
            <a:endParaRPr lang="zh-CN" altLang="en-US" sz="34400" b="1" dirty="0">
              <a:solidFill>
                <a:schemeClr val="bg1"/>
              </a:solidFill>
              <a:latin typeface="Arial" panose="020B0604020202020204" pitchFamily="34" charset="0"/>
              <a:cs typeface="Arial" panose="020B0604020202020204" pitchFamily="34" charset="0"/>
            </a:endParaRPr>
          </a:p>
        </p:txBody>
      </p:sp>
      <p:sp>
        <p:nvSpPr>
          <p:cNvPr id="110" name="文本框 109"/>
          <p:cNvSpPr txBox="1"/>
          <p:nvPr/>
        </p:nvSpPr>
        <p:spPr>
          <a:xfrm>
            <a:off x="6286033" y="1342166"/>
            <a:ext cx="923330" cy="3603854"/>
          </a:xfrm>
          <a:prstGeom prst="rect">
            <a:avLst/>
          </a:prstGeom>
          <a:noFill/>
        </p:spPr>
        <p:txBody>
          <a:bodyPr vert="eaVert" wrap="square" rtlCol="0">
            <a:spAutoFit/>
          </a:bodyPr>
          <a:lstStyle/>
          <a:p>
            <a:r>
              <a:rPr lang="en-US" altLang="zh-CN" sz="4800" b="1" dirty="0" smtClean="0">
                <a:solidFill>
                  <a:schemeClr val="bg1"/>
                </a:solidFill>
                <a:latin typeface="Berlin Sans FB Demi" panose="020E0802020502020306" pitchFamily="34" charset="0"/>
                <a:cs typeface="Arial" panose="020B0604020202020204" pitchFamily="34" charset="0"/>
              </a:rPr>
              <a:t>PART FOUR</a:t>
            </a:r>
            <a:endParaRPr lang="zh-CN" altLang="en-US" sz="4800" b="1" dirty="0">
              <a:solidFill>
                <a:schemeClr val="bg1"/>
              </a:solidFill>
              <a:latin typeface="Berlin Sans FB Demi" panose="020E0802020502020306" pitchFamily="34" charset="0"/>
              <a:cs typeface="Arial" panose="020B0604020202020204" pitchFamily="34" charset="0"/>
            </a:endParaRPr>
          </a:p>
        </p:txBody>
      </p:sp>
      <p:sp>
        <p:nvSpPr>
          <p:cNvPr id="111" name="文本框 110"/>
          <p:cNvSpPr txBox="1"/>
          <p:nvPr/>
        </p:nvSpPr>
        <p:spPr>
          <a:xfrm>
            <a:off x="2240448" y="5472388"/>
            <a:ext cx="7592869" cy="707886"/>
          </a:xfrm>
          <a:prstGeom prst="rect">
            <a:avLst/>
          </a:prstGeom>
          <a:noFill/>
        </p:spPr>
        <p:txBody>
          <a:bodyPr vert="horz" wrap="square" rtlCol="0">
            <a:spAutoFit/>
          </a:bodyPr>
          <a:lstStyle/>
          <a:p>
            <a:pPr algn="ctr"/>
            <a:r>
              <a:rPr lang="zh-CN" altLang="en-US" sz="4000" dirty="0" smtClean="0">
                <a:solidFill>
                  <a:schemeClr val="bg1"/>
                </a:solidFill>
                <a:latin typeface="方正胖娃简体" panose="03000509000000000000" pitchFamily="65" charset="-122"/>
                <a:ea typeface="方正胖娃简体" panose="03000509000000000000" pitchFamily="65" charset="-122"/>
              </a:rPr>
              <a:t>下机</a:t>
            </a:r>
            <a:endParaRPr lang="zh-CN" altLang="en-US" sz="4000" dirty="0">
              <a:solidFill>
                <a:schemeClr val="bg1"/>
              </a:solidFill>
              <a:latin typeface="方正胖娃简体" panose="03000509000000000000" pitchFamily="65" charset="-122"/>
              <a:ea typeface="方正胖娃简体" panose="03000509000000000000" pitchFamily="65" charset="-122"/>
            </a:endParaRPr>
          </a:p>
        </p:txBody>
      </p:sp>
    </p:spTree>
    <p:extLst>
      <p:ext uri="{BB962C8B-B14F-4D97-AF65-F5344CB8AC3E}">
        <p14:creationId xmlns:p14="http://schemas.microsoft.com/office/powerpoint/2010/main" val="3175334330"/>
      </p:ext>
    </p:extLst>
  </p:cSld>
  <p:clrMapOvr>
    <a:masterClrMapping/>
  </p:clrMapOvr>
  <p:transition spd="slow">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52434"/>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00" y="-196951"/>
            <a:ext cx="12810679" cy="7606888"/>
          </a:xfrm>
          <a:prstGeom prst="rect">
            <a:avLst/>
          </a:prstGeom>
        </p:spPr>
      </p:pic>
      <p:sp>
        <p:nvSpPr>
          <p:cNvPr id="4" name="矩形 3"/>
          <p:cNvSpPr/>
          <p:nvPr/>
        </p:nvSpPr>
        <p:spPr>
          <a:xfrm>
            <a:off x="-22331" y="-15160"/>
            <a:ext cx="12214331" cy="6873160"/>
          </a:xfrm>
          <a:prstGeom prst="rect">
            <a:avLst/>
          </a:prstGeom>
          <a:solidFill>
            <a:schemeClr val="tx1">
              <a:lumMod val="95000"/>
              <a:lumOff val="5000"/>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434"/>
              </a:solidFill>
            </a:endParaRPr>
          </a:p>
        </p:txBody>
      </p:sp>
      <p:sp>
        <p:nvSpPr>
          <p:cNvPr id="5" name="等腰三角形 4"/>
          <p:cNvSpPr/>
          <p:nvPr/>
        </p:nvSpPr>
        <p:spPr>
          <a:xfrm>
            <a:off x="-22493" y="6255658"/>
            <a:ext cx="12214332" cy="602847"/>
          </a:xfrm>
          <a:prstGeom prst="triangle">
            <a:avLst/>
          </a:prstGeom>
          <a:solidFill>
            <a:srgbClr val="C01C23"/>
          </a:solidFill>
          <a:ln>
            <a:solidFill>
              <a:srgbClr val="C01C23"/>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4864970" y="812981"/>
            <a:ext cx="2369604" cy="852861"/>
            <a:chOff x="4909310" y="725714"/>
            <a:chExt cx="2369604" cy="852861"/>
          </a:xfrm>
          <a:solidFill>
            <a:srgbClr val="C01C23"/>
          </a:solidFill>
          <a:effectLst>
            <a:outerShdw blurRad="50800" dist="38100" dir="5400000" algn="t" rotWithShape="0">
              <a:prstClr val="black">
                <a:alpha val="40000"/>
              </a:prstClr>
            </a:outerShdw>
          </a:effectLst>
        </p:grpSpPr>
        <p:sp>
          <p:nvSpPr>
            <p:cNvPr id="7" name="椭圆 6"/>
            <p:cNvSpPr/>
            <p:nvPr/>
          </p:nvSpPr>
          <p:spPr>
            <a:xfrm>
              <a:off x="4909310" y="725714"/>
              <a:ext cx="852861" cy="852861"/>
            </a:xfrm>
            <a:prstGeom prst="ellipse">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426053" y="725714"/>
              <a:ext cx="852861" cy="852861"/>
            </a:xfrm>
            <a:prstGeom prst="ellipse">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335740" y="725714"/>
              <a:ext cx="1529517" cy="852861"/>
            </a:xfrm>
            <a:prstGeom prst="rect">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Arial" panose="020B0604020202020204" pitchFamily="34" charset="0"/>
                <a:cs typeface="Arial" panose="020B0604020202020204" pitchFamily="34" charset="0"/>
              </a:endParaRPr>
            </a:p>
          </p:txBody>
        </p:sp>
      </p:grpSp>
      <p:sp>
        <p:nvSpPr>
          <p:cNvPr id="10" name="文本框 9"/>
          <p:cNvSpPr txBox="1"/>
          <p:nvPr/>
        </p:nvSpPr>
        <p:spPr>
          <a:xfrm>
            <a:off x="4915771" y="947024"/>
            <a:ext cx="2254285" cy="584775"/>
          </a:xfrm>
          <a:prstGeom prst="rect">
            <a:avLst/>
          </a:prstGeom>
          <a:noFill/>
        </p:spPr>
        <p:txBody>
          <a:bodyPr wrap="square" rtlCol="0">
            <a:spAutoFit/>
          </a:bodyPr>
          <a:lstStyle/>
          <a:p>
            <a:r>
              <a:rPr lang="zh-CN" altLang="en-US" sz="3200" b="1" dirty="0" smtClean="0">
                <a:solidFill>
                  <a:schemeClr val="bg1"/>
                </a:solidFill>
                <a:latin typeface="方正粗倩简体" panose="03000509000000000000" pitchFamily="65" charset="-122"/>
                <a:ea typeface="方正粗倩简体" panose="03000509000000000000" pitchFamily="65" charset="-122"/>
                <a:cs typeface="Arial" panose="020B0604020202020204" pitchFamily="34" charset="0"/>
              </a:rPr>
              <a:t>功能与实质</a:t>
            </a:r>
            <a:endParaRPr lang="zh-CN" altLang="en-US" sz="3200" b="1" dirty="0">
              <a:solidFill>
                <a:schemeClr val="bg1"/>
              </a:solidFill>
              <a:latin typeface="方正粗倩简体" panose="03000509000000000000" pitchFamily="65" charset="-122"/>
              <a:ea typeface="方正粗倩简体" panose="03000509000000000000" pitchFamily="65" charset="-122"/>
              <a:cs typeface="Arial" panose="020B0604020202020204" pitchFamily="34" charset="0"/>
            </a:endParaRPr>
          </a:p>
        </p:txBody>
      </p:sp>
      <p:sp>
        <p:nvSpPr>
          <p:cNvPr id="11" name="TextBox 10"/>
          <p:cNvSpPr txBox="1"/>
          <p:nvPr/>
        </p:nvSpPr>
        <p:spPr>
          <a:xfrm>
            <a:off x="1915886" y="2090057"/>
            <a:ext cx="8403771" cy="2554545"/>
          </a:xfrm>
          <a:prstGeom prst="rect">
            <a:avLst/>
          </a:prstGeom>
          <a:noFill/>
        </p:spPr>
        <p:txBody>
          <a:bodyPr wrap="square" rtlCol="0">
            <a:spAutoFit/>
          </a:bodyPr>
          <a:lstStyle/>
          <a:p>
            <a:r>
              <a:rPr lang="zh-CN" altLang="en-US" sz="3200" dirty="0" smtClean="0">
                <a:solidFill>
                  <a:srgbClr val="FFFF00"/>
                </a:solidFill>
                <a:latin typeface="方正胖娃简体" panose="03000509000000000000" pitchFamily="65" charset="-122"/>
                <a:ea typeface="方正胖娃简体" panose="03000509000000000000" pitchFamily="65" charset="-122"/>
              </a:rPr>
              <a:t>功能：将文件中的用户从上机状态转化为下机状态，并重新写入文件中</a:t>
            </a:r>
            <a:endParaRPr lang="en-US" altLang="zh-CN" sz="3200" dirty="0" smtClean="0">
              <a:solidFill>
                <a:srgbClr val="FFFF00"/>
              </a:solidFill>
              <a:latin typeface="方正胖娃简体" panose="03000509000000000000" pitchFamily="65" charset="-122"/>
              <a:ea typeface="方正胖娃简体" panose="03000509000000000000" pitchFamily="65" charset="-122"/>
            </a:endParaRPr>
          </a:p>
          <a:p>
            <a:endParaRPr lang="en-US" altLang="zh-CN" sz="3200" dirty="0" smtClean="0">
              <a:solidFill>
                <a:srgbClr val="FFFF00"/>
              </a:solidFill>
              <a:latin typeface="方正胖娃简体" panose="03000509000000000000" pitchFamily="65" charset="-122"/>
              <a:ea typeface="方正胖娃简体" panose="03000509000000000000" pitchFamily="65" charset="-122"/>
            </a:endParaRPr>
          </a:p>
          <a:p>
            <a:r>
              <a:rPr lang="zh-CN" altLang="en-US" sz="3200" dirty="0" smtClean="0">
                <a:solidFill>
                  <a:srgbClr val="FFFF00"/>
                </a:solidFill>
                <a:latin typeface="方正胖娃简体" panose="03000509000000000000" pitchFamily="65" charset="-122"/>
                <a:ea typeface="方正胖娃简体" panose="03000509000000000000" pitchFamily="65" charset="-122"/>
              </a:rPr>
              <a:t>实质：将文件中用户的对应数值从</a:t>
            </a:r>
            <a:r>
              <a:rPr lang="en-US" altLang="zh-CN" sz="3200" dirty="0" smtClean="0">
                <a:solidFill>
                  <a:srgbClr val="FFFF00"/>
                </a:solidFill>
                <a:latin typeface="方正胖娃简体" panose="03000509000000000000" pitchFamily="65" charset="-122"/>
                <a:ea typeface="方正胖娃简体" panose="03000509000000000000" pitchFamily="65" charset="-122"/>
              </a:rPr>
              <a:t>1</a:t>
            </a:r>
            <a:r>
              <a:rPr lang="zh-CN" altLang="en-US" sz="3200" dirty="0" smtClean="0">
                <a:solidFill>
                  <a:srgbClr val="FFFF00"/>
                </a:solidFill>
                <a:latin typeface="方正胖娃简体" panose="03000509000000000000" pitchFamily="65" charset="-122"/>
                <a:ea typeface="方正胖娃简体" panose="03000509000000000000" pitchFamily="65" charset="-122"/>
              </a:rPr>
              <a:t>变为</a:t>
            </a:r>
            <a:r>
              <a:rPr lang="en-US" altLang="zh-CN" sz="3200" dirty="0" smtClean="0">
                <a:solidFill>
                  <a:srgbClr val="FFFF00"/>
                </a:solidFill>
                <a:latin typeface="方正胖娃简体" panose="03000509000000000000" pitchFamily="65" charset="-122"/>
                <a:ea typeface="方正胖娃简体" panose="03000509000000000000" pitchFamily="65" charset="-122"/>
              </a:rPr>
              <a:t>0</a:t>
            </a:r>
            <a:r>
              <a:rPr lang="zh-CN" altLang="en-US" sz="3200" dirty="0" smtClean="0">
                <a:solidFill>
                  <a:srgbClr val="FFFF00"/>
                </a:solidFill>
                <a:latin typeface="方正胖娃简体" panose="03000509000000000000" pitchFamily="65" charset="-122"/>
                <a:ea typeface="方正胖娃简体" panose="03000509000000000000" pitchFamily="65" charset="-122"/>
              </a:rPr>
              <a:t>然后写入文件</a:t>
            </a:r>
            <a:endParaRPr lang="zh-CN" altLang="en-US" sz="3200" dirty="0">
              <a:solidFill>
                <a:srgbClr val="FFFF00"/>
              </a:solidFill>
              <a:latin typeface="方正胖娃简体" panose="03000509000000000000" pitchFamily="65" charset="-122"/>
              <a:ea typeface="方正胖娃简体" panose="03000509000000000000" pitchFamily="65" charset="-122"/>
            </a:endParaRPr>
          </a:p>
        </p:txBody>
      </p:sp>
    </p:spTree>
    <p:extLst>
      <p:ext uri="{BB962C8B-B14F-4D97-AF65-F5344CB8AC3E}">
        <p14:creationId xmlns:p14="http://schemas.microsoft.com/office/powerpoint/2010/main" val="2945281300"/>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00" y="-196951"/>
            <a:ext cx="12810679" cy="7606888"/>
          </a:xfrm>
          <a:prstGeom prst="rect">
            <a:avLst/>
          </a:prstGeom>
        </p:spPr>
      </p:pic>
      <p:sp>
        <p:nvSpPr>
          <p:cNvPr id="4" name="矩形 3"/>
          <p:cNvSpPr/>
          <p:nvPr/>
        </p:nvSpPr>
        <p:spPr>
          <a:xfrm>
            <a:off x="-22331" y="-15160"/>
            <a:ext cx="12214331" cy="6873160"/>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434"/>
              </a:solidFill>
            </a:endParaRPr>
          </a:p>
        </p:txBody>
      </p:sp>
      <p:sp>
        <p:nvSpPr>
          <p:cNvPr id="5" name="矩形 4"/>
          <p:cNvSpPr/>
          <p:nvPr/>
        </p:nvSpPr>
        <p:spPr>
          <a:xfrm>
            <a:off x="-22331" y="-156674"/>
            <a:ext cx="12214331" cy="3585674"/>
          </a:xfrm>
          <a:prstGeom prst="rect">
            <a:avLst/>
          </a:prstGeom>
          <a:solidFill>
            <a:srgbClr val="252434"/>
          </a:solidFill>
          <a:ln>
            <a:solidFill>
              <a:srgbClr val="25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33498" y="3488811"/>
            <a:ext cx="12236663" cy="7580"/>
          </a:xfrm>
          <a:prstGeom prst="line">
            <a:avLst/>
          </a:prstGeom>
          <a:ln w="139700">
            <a:solidFill>
              <a:srgbClr val="C01C23"/>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864970" y="812981"/>
            <a:ext cx="2369604" cy="852861"/>
            <a:chOff x="4909310" y="725714"/>
            <a:chExt cx="2369604" cy="852861"/>
          </a:xfrm>
          <a:solidFill>
            <a:srgbClr val="C01C23"/>
          </a:solidFill>
          <a:effectLst>
            <a:outerShdw blurRad="50800" dist="38100" dir="5400000" algn="t" rotWithShape="0">
              <a:prstClr val="black">
                <a:alpha val="40000"/>
              </a:prstClr>
            </a:outerShdw>
          </a:effectLst>
        </p:grpSpPr>
        <p:sp>
          <p:nvSpPr>
            <p:cNvPr id="9" name="椭圆 8"/>
            <p:cNvSpPr/>
            <p:nvPr/>
          </p:nvSpPr>
          <p:spPr>
            <a:xfrm>
              <a:off x="4909310" y="725714"/>
              <a:ext cx="852861" cy="852861"/>
            </a:xfrm>
            <a:prstGeom prst="ellipse">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426053" y="725714"/>
              <a:ext cx="852861" cy="852861"/>
            </a:xfrm>
            <a:prstGeom prst="ellipse">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335740" y="725714"/>
              <a:ext cx="1529517" cy="852861"/>
            </a:xfrm>
            <a:prstGeom prst="rect">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Arial" panose="020B0604020202020204" pitchFamily="34" charset="0"/>
                <a:cs typeface="Arial" panose="020B0604020202020204" pitchFamily="34" charset="0"/>
              </a:endParaRPr>
            </a:p>
          </p:txBody>
        </p:sp>
      </p:grpSp>
      <p:sp>
        <p:nvSpPr>
          <p:cNvPr id="12" name="文本框 11"/>
          <p:cNvSpPr txBox="1"/>
          <p:nvPr/>
        </p:nvSpPr>
        <p:spPr>
          <a:xfrm>
            <a:off x="5031886" y="947024"/>
            <a:ext cx="2128231" cy="584775"/>
          </a:xfrm>
          <a:prstGeom prst="rect">
            <a:avLst/>
          </a:prstGeom>
          <a:noFill/>
        </p:spPr>
        <p:txBody>
          <a:bodyPr wrap="square" rtlCol="0">
            <a:spAutoFit/>
          </a:bodyPr>
          <a:lstStyle/>
          <a:p>
            <a:r>
              <a:rPr lang="en-US" altLang="zh-CN" sz="3200" b="1" dirty="0" smtClean="0">
                <a:solidFill>
                  <a:schemeClr val="bg1"/>
                </a:solidFill>
                <a:latin typeface="Arial" panose="020B0604020202020204" pitchFamily="34" charset="0"/>
                <a:cs typeface="Arial" panose="020B0604020202020204" pitchFamily="34" charset="0"/>
              </a:rPr>
              <a:t>Text Here</a:t>
            </a:r>
            <a:endParaRPr lang="zh-CN" altLang="en-US" sz="3200" b="1" dirty="0">
              <a:solidFill>
                <a:schemeClr val="bg1"/>
              </a:solidFill>
              <a:latin typeface="Arial" panose="020B0604020202020204" pitchFamily="34" charset="0"/>
              <a:cs typeface="Arial" panose="020B0604020202020204" pitchFamily="34"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28504" y="317881"/>
            <a:ext cx="4655308" cy="6207077"/>
          </a:xfrm>
          <a:prstGeom prst="rect">
            <a:avLst/>
          </a:prstGeom>
        </p:spPr>
      </p:pic>
    </p:spTree>
    <p:extLst>
      <p:ext uri="{BB962C8B-B14F-4D97-AF65-F5344CB8AC3E}">
        <p14:creationId xmlns:p14="http://schemas.microsoft.com/office/powerpoint/2010/main" val="2231972880"/>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52434"/>
        </a:solidFill>
        <a:effectLst/>
      </p:bgPr>
    </p:bg>
    <p:spTree>
      <p:nvGrpSpPr>
        <p:cNvPr id="1" name=""/>
        <p:cNvGrpSpPr/>
        <p:nvPr/>
      </p:nvGrpSpPr>
      <p:grpSpPr>
        <a:xfrm>
          <a:off x="0" y="0"/>
          <a:ext cx="0" cy="0"/>
          <a:chOff x="0" y="0"/>
          <a:chExt cx="0" cy="0"/>
        </a:xfrm>
      </p:grpSpPr>
      <p:sp>
        <p:nvSpPr>
          <p:cNvPr id="10" name="矩形 9"/>
          <p:cNvSpPr/>
          <p:nvPr/>
        </p:nvSpPr>
        <p:spPr>
          <a:xfrm>
            <a:off x="0" y="6616711"/>
            <a:ext cx="735006" cy="241289"/>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模板：</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www.1ppt.com/moban/                  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素材：</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背景：</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www.1ppt.com/beijing/                   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图表：</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下载：</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www.1ppt.com/xiazai/                     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教程： </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资料下载：</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www.1ppt.com/ziliao/                   </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范文下载：</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www.1ppt.com/fanwen/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试卷下载：</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www.1ppt.com/shiti/                     </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教案下载：</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论坛：</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www.1ppt.cn                                     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语文课件：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www.1ppt.com/kejian/yuwen/    </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数学课件：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www.1ppt.com/kejian/shuxue/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英语课件：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www.1ppt.com/kejian/yingyu/    </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美术课件：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www.1ppt.com/kejian/meishu/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科学课件：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www.1ppt.com/kejian/kexue/     </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物理课件：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www.1ppt.com/kejian/wuli/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化学课件：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www.1ppt.com/kejian/huaxue/  </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生物课件：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www.1ppt.com/kejian/shengwu/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地理课件：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www.1ppt.com/kejian/dili/          </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历史课件：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www.1ppt.com/kejian/lishi/        </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00" y="-196951"/>
            <a:ext cx="12810679" cy="7606888"/>
          </a:xfrm>
          <a:prstGeom prst="rect">
            <a:avLst/>
          </a:prstGeom>
        </p:spPr>
      </p:pic>
      <p:sp>
        <p:nvSpPr>
          <p:cNvPr id="4" name="矩形 3"/>
          <p:cNvSpPr/>
          <p:nvPr/>
        </p:nvSpPr>
        <p:spPr>
          <a:xfrm>
            <a:off x="-22331" y="-15160"/>
            <a:ext cx="12214331" cy="6873160"/>
          </a:xfrm>
          <a:prstGeom prst="rect">
            <a:avLst/>
          </a:prstGeom>
          <a:solidFill>
            <a:schemeClr val="tx1">
              <a:lumMod val="95000"/>
              <a:lumOff val="5000"/>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434"/>
              </a:solidFill>
            </a:endParaRPr>
          </a:p>
        </p:txBody>
      </p:sp>
      <p:pic>
        <p:nvPicPr>
          <p:cNvPr id="2" name="图片 1" hidden="1"/>
          <p:cNvPicPr>
            <a:picLocks noChangeAspect="1"/>
          </p:cNvPicPr>
          <p:nvPr/>
        </p:nvPicPr>
        <p:blipFill>
          <a:blip r:embed="rId3"/>
          <a:stretch>
            <a:fillRect/>
          </a:stretch>
        </p:blipFill>
        <p:spPr>
          <a:xfrm>
            <a:off x="0" y="114530"/>
            <a:ext cx="12192000" cy="6743471"/>
          </a:xfrm>
          <a:prstGeom prst="rect">
            <a:avLst/>
          </a:prstGeom>
        </p:spPr>
      </p:pic>
      <p:grpSp>
        <p:nvGrpSpPr>
          <p:cNvPr id="5" name="组合 4"/>
          <p:cNvGrpSpPr/>
          <p:nvPr/>
        </p:nvGrpSpPr>
        <p:grpSpPr>
          <a:xfrm flipH="1" flipV="1">
            <a:off x="-22331" y="5481233"/>
            <a:ext cx="12213877" cy="1376769"/>
            <a:chOff x="-35031" y="1575572"/>
            <a:chExt cx="12213877" cy="1376769"/>
          </a:xfrm>
          <a:effectLst>
            <a:outerShdw blurRad="50800" dist="38100" dir="16200000" rotWithShape="0">
              <a:prstClr val="black">
                <a:alpha val="40000"/>
              </a:prstClr>
            </a:outerShdw>
          </a:effectLst>
        </p:grpSpPr>
        <p:sp>
          <p:nvSpPr>
            <p:cNvPr id="6" name="直角三角形 5"/>
            <p:cNvSpPr/>
            <p:nvPr/>
          </p:nvSpPr>
          <p:spPr>
            <a:xfrm flipV="1">
              <a:off x="-35031" y="1575572"/>
              <a:ext cx="12213877" cy="1376769"/>
            </a:xfrm>
            <a:prstGeom prst="rtTriangle">
              <a:avLst/>
            </a:prstGeom>
            <a:solidFill>
              <a:srgbClr val="C01C23"/>
            </a:solidFill>
            <a:ln>
              <a:solidFill>
                <a:srgbClr val="C01C23"/>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flipV="1">
              <a:off x="-35031" y="1575572"/>
              <a:ext cx="12213877" cy="897983"/>
            </a:xfrm>
            <a:prstGeom prst="rtTriangle">
              <a:avLst/>
            </a:prstGeom>
            <a:solidFill>
              <a:srgbClr val="C01C23"/>
            </a:solidFill>
            <a:ln>
              <a:solidFill>
                <a:srgbClr val="C01C23"/>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flipV="1">
              <a:off x="-35031" y="1575572"/>
              <a:ext cx="12213877" cy="465561"/>
            </a:xfrm>
            <a:prstGeom prst="rtTriangle">
              <a:avLst/>
            </a:prstGeom>
            <a:solidFill>
              <a:srgbClr val="C01C23"/>
            </a:solidFill>
            <a:ln>
              <a:solidFill>
                <a:srgbClr val="C01C23"/>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3925216" y="1970824"/>
            <a:ext cx="4318781" cy="1862048"/>
          </a:xfrm>
          <a:prstGeom prst="rect">
            <a:avLst/>
          </a:prstGeom>
          <a:noFill/>
        </p:spPr>
        <p:txBody>
          <a:bodyPr wrap="square" rtlCol="0">
            <a:spAutoFit/>
          </a:bodyPr>
          <a:lstStyle/>
          <a:p>
            <a:pPr algn="ctr"/>
            <a:r>
              <a:rPr lang="zh-CN" altLang="en-US" sz="11500" b="1" dirty="0" smtClean="0">
                <a:solidFill>
                  <a:schemeClr val="bg1"/>
                </a:solidFill>
                <a:latin typeface="方正粗倩简体" panose="03000509000000000000" pitchFamily="65" charset="-122"/>
                <a:ea typeface="方正粗倩简体" panose="03000509000000000000" pitchFamily="65" charset="-122"/>
              </a:rPr>
              <a:t>谢谢！</a:t>
            </a:r>
            <a:endParaRPr lang="zh-CN" altLang="en-US" sz="11500" b="1" dirty="0">
              <a:solidFill>
                <a:schemeClr val="bg1"/>
              </a:solidFill>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1232872271"/>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rot="10562066">
            <a:off x="4149225" y="1754572"/>
            <a:ext cx="3851979" cy="3848100"/>
            <a:chOff x="4092009" y="1748648"/>
            <a:chExt cx="3851979" cy="3848100"/>
          </a:xfrm>
        </p:grpSpPr>
        <p:sp>
          <p:nvSpPr>
            <p:cNvPr id="8" name="等腰三角形 7"/>
            <p:cNvSpPr/>
            <p:nvPr/>
          </p:nvSpPr>
          <p:spPr>
            <a:xfrm rot="14088228">
              <a:off x="4122504" y="4748260"/>
              <a:ext cx="497016" cy="558006"/>
            </a:xfrm>
            <a:prstGeom prst="triangle">
              <a:avLst/>
            </a:prstGeom>
            <a:solidFill>
              <a:srgbClr val="C01C23"/>
            </a:solid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095888" y="1748648"/>
              <a:ext cx="3848100" cy="3848100"/>
            </a:xfrm>
            <a:prstGeom prst="ellipse">
              <a:avLst/>
            </a:prstGeom>
            <a:solidFill>
              <a:srgbClr val="C01C23"/>
            </a:solidFill>
            <a:ln>
              <a:solidFill>
                <a:srgbClr val="C01C23"/>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rot="4611756">
            <a:off x="4067604" y="1751385"/>
            <a:ext cx="3818506" cy="3335424"/>
            <a:chOff x="3444438" y="1748648"/>
            <a:chExt cx="4499550" cy="3930309"/>
          </a:xfrm>
        </p:grpSpPr>
        <p:sp>
          <p:nvSpPr>
            <p:cNvPr id="11" name="等腰三角形 10"/>
            <p:cNvSpPr/>
            <p:nvPr/>
          </p:nvSpPr>
          <p:spPr>
            <a:xfrm rot="14088228">
              <a:off x="3763766" y="4664826"/>
              <a:ext cx="694803" cy="1333459"/>
            </a:xfrm>
            <a:prstGeom prst="triangle">
              <a:avLst/>
            </a:prstGeom>
            <a:solidFill>
              <a:srgbClr val="252434"/>
            </a:solidFill>
            <a:ln>
              <a:solidFill>
                <a:srgbClr val="25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095888" y="1748648"/>
              <a:ext cx="3848100" cy="3848100"/>
            </a:xfrm>
            <a:prstGeom prst="ellipse">
              <a:avLst/>
            </a:prstGeom>
            <a:solidFill>
              <a:srgbClr val="252434"/>
            </a:solidFill>
            <a:ln>
              <a:solidFill>
                <a:srgbClr val="252434"/>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rot="21354803">
            <a:off x="3787342" y="2324144"/>
            <a:ext cx="3717647" cy="2841410"/>
            <a:chOff x="2771349" y="1868123"/>
            <a:chExt cx="5034780" cy="3848100"/>
          </a:xfrm>
        </p:grpSpPr>
        <p:sp>
          <p:nvSpPr>
            <p:cNvPr id="14" name="等腰三角形 13"/>
            <p:cNvSpPr/>
            <p:nvPr/>
          </p:nvSpPr>
          <p:spPr>
            <a:xfrm rot="14088228">
              <a:off x="3353727" y="4342536"/>
              <a:ext cx="723929" cy="1888685"/>
            </a:xfrm>
            <a:prstGeom prst="triangle">
              <a:avLst>
                <a:gd name="adj" fmla="val 68553"/>
              </a:avLst>
            </a:prstGeom>
            <a:solidFill>
              <a:srgbClr val="C01C23"/>
            </a:solid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58029" y="1868123"/>
              <a:ext cx="3848100" cy="3848100"/>
            </a:xfrm>
            <a:prstGeom prst="ellipse">
              <a:avLst/>
            </a:prstGeom>
            <a:solidFill>
              <a:srgbClr val="C01C23"/>
            </a:solidFill>
            <a:ln>
              <a:solidFill>
                <a:srgbClr val="C01C23"/>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rot="15062627">
            <a:off x="4559180" y="2930359"/>
            <a:ext cx="3623094" cy="2618001"/>
            <a:chOff x="2257464" y="1748647"/>
            <a:chExt cx="5686524" cy="4109007"/>
          </a:xfrm>
          <a:solidFill>
            <a:srgbClr val="252434"/>
          </a:solidFill>
        </p:grpSpPr>
        <p:sp>
          <p:nvSpPr>
            <p:cNvPr id="17" name="等腰三角形 16"/>
            <p:cNvSpPr/>
            <p:nvPr/>
          </p:nvSpPr>
          <p:spPr>
            <a:xfrm rot="14088228">
              <a:off x="3018182" y="4175786"/>
              <a:ext cx="921150" cy="2442586"/>
            </a:xfrm>
            <a:prstGeom prst="triangle">
              <a:avLst/>
            </a:prstGeom>
            <a:grpFill/>
            <a:ln>
              <a:solidFill>
                <a:srgbClr val="25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095888" y="1748647"/>
              <a:ext cx="3848100" cy="3848100"/>
            </a:xfrm>
            <a:prstGeom prst="ellipse">
              <a:avLst/>
            </a:prstGeom>
            <a:grpFill/>
            <a:ln>
              <a:solidFill>
                <a:srgbClr val="252434"/>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8106737" y="1585793"/>
            <a:ext cx="3166975" cy="958387"/>
            <a:chOff x="8106735" y="1585792"/>
            <a:chExt cx="3166975" cy="958387"/>
          </a:xfrm>
        </p:grpSpPr>
        <p:cxnSp>
          <p:nvCxnSpPr>
            <p:cNvPr id="20" name="直接连接符 19"/>
            <p:cNvCxnSpPr/>
            <p:nvPr/>
          </p:nvCxnSpPr>
          <p:spPr>
            <a:xfrm>
              <a:off x="8106735" y="1681042"/>
              <a:ext cx="0" cy="863137"/>
            </a:xfrm>
            <a:prstGeom prst="line">
              <a:avLst/>
            </a:prstGeom>
            <a:ln w="63500">
              <a:solidFill>
                <a:srgbClr val="C01C23"/>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8312395" y="1585792"/>
              <a:ext cx="2961315" cy="954107"/>
            </a:xfrm>
            <a:prstGeom prst="rect">
              <a:avLst/>
            </a:prstGeom>
            <a:noFill/>
          </p:spPr>
          <p:txBody>
            <a:bodyPr wrap="square" rtlCol="0">
              <a:spAutoFit/>
            </a:bodyPr>
            <a:lstStyle/>
            <a:p>
              <a:r>
                <a:rPr lang="en-US" altLang="zh-CN" sz="2400" b="1" dirty="0" smtClean="0">
                  <a:latin typeface="Berlin Sans FB Demi" panose="020E0802020502020306" pitchFamily="34" charset="0"/>
                  <a:cs typeface="Arial" panose="020B0604020202020204" pitchFamily="34" charset="0"/>
                </a:rPr>
                <a:t>PART ONE</a:t>
              </a:r>
            </a:p>
            <a:p>
              <a:r>
                <a:rPr lang="zh-CN" altLang="en-US" sz="3200" dirty="0" smtClean="0">
                  <a:solidFill>
                    <a:schemeClr val="tx1">
                      <a:lumMod val="50000"/>
                      <a:lumOff val="50000"/>
                    </a:schemeClr>
                  </a:solidFill>
                  <a:latin typeface="方正粗倩简体" panose="03000509000000000000" pitchFamily="65" charset="-122"/>
                  <a:ea typeface="方正粗倩简体" panose="03000509000000000000" pitchFamily="65" charset="-122"/>
                  <a:cs typeface="Arial" panose="020B0604020202020204" pitchFamily="34" charset="0"/>
                </a:rPr>
                <a:t>刷卡</a:t>
              </a:r>
              <a:endParaRPr lang="zh-CN" altLang="en-US" sz="3200" dirty="0">
                <a:solidFill>
                  <a:schemeClr val="tx1">
                    <a:lumMod val="50000"/>
                    <a:lumOff val="50000"/>
                  </a:schemeClr>
                </a:solidFill>
                <a:latin typeface="方正粗倩简体" panose="03000509000000000000" pitchFamily="65" charset="-122"/>
                <a:ea typeface="方正粗倩简体" panose="03000509000000000000" pitchFamily="65" charset="-122"/>
                <a:cs typeface="Arial" panose="020B0604020202020204" pitchFamily="34" charset="0"/>
              </a:endParaRPr>
            </a:p>
          </p:txBody>
        </p:sp>
      </p:grpSp>
      <p:grpSp>
        <p:nvGrpSpPr>
          <p:cNvPr id="4" name="组合 3"/>
          <p:cNvGrpSpPr/>
          <p:nvPr/>
        </p:nvGrpSpPr>
        <p:grpSpPr>
          <a:xfrm>
            <a:off x="525154" y="1411839"/>
            <a:ext cx="3182963" cy="954107"/>
            <a:chOff x="525155" y="1411838"/>
            <a:chExt cx="3182962" cy="954107"/>
          </a:xfrm>
        </p:grpSpPr>
        <p:cxnSp>
          <p:nvCxnSpPr>
            <p:cNvPr id="23" name="直接连接符 22"/>
            <p:cNvCxnSpPr/>
            <p:nvPr/>
          </p:nvCxnSpPr>
          <p:spPr>
            <a:xfrm>
              <a:off x="3708117" y="1451052"/>
              <a:ext cx="0" cy="863137"/>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25155" y="1411838"/>
              <a:ext cx="2961315" cy="954107"/>
            </a:xfrm>
            <a:prstGeom prst="rect">
              <a:avLst/>
            </a:prstGeom>
            <a:noFill/>
          </p:spPr>
          <p:txBody>
            <a:bodyPr wrap="square" rtlCol="0">
              <a:spAutoFit/>
            </a:bodyPr>
            <a:lstStyle/>
            <a:p>
              <a:pPr algn="r"/>
              <a:r>
                <a:rPr lang="en-US" altLang="zh-CN" sz="2400" b="1" dirty="0" smtClean="0">
                  <a:latin typeface="Berlin Sans FB Demi" panose="020E0802020502020306" pitchFamily="34" charset="0"/>
                  <a:cs typeface="Arial" panose="020B0604020202020204" pitchFamily="34" charset="0"/>
                </a:rPr>
                <a:t>PART TWO</a:t>
              </a:r>
            </a:p>
            <a:p>
              <a:pPr algn="r"/>
              <a:r>
                <a:rPr lang="zh-CN" altLang="en-US" sz="3200" dirty="0" smtClean="0">
                  <a:solidFill>
                    <a:schemeClr val="tx1">
                      <a:lumMod val="50000"/>
                      <a:lumOff val="50000"/>
                    </a:schemeClr>
                  </a:solidFill>
                  <a:latin typeface="方正粗倩简体" panose="03000509000000000000" pitchFamily="65" charset="-122"/>
                  <a:ea typeface="方正粗倩简体" panose="03000509000000000000" pitchFamily="65" charset="-122"/>
                  <a:cs typeface="Arial" panose="020B0604020202020204" pitchFamily="34" charset="0"/>
                </a:rPr>
                <a:t>激活上机</a:t>
              </a:r>
              <a:endParaRPr lang="zh-CN" altLang="en-US" sz="3200" dirty="0">
                <a:solidFill>
                  <a:schemeClr val="tx1">
                    <a:lumMod val="50000"/>
                    <a:lumOff val="50000"/>
                  </a:schemeClr>
                </a:solidFill>
                <a:latin typeface="方正粗倩简体" panose="03000509000000000000" pitchFamily="65" charset="-122"/>
                <a:ea typeface="方正粗倩简体" panose="03000509000000000000" pitchFamily="65" charset="-122"/>
                <a:cs typeface="Arial" panose="020B0604020202020204" pitchFamily="34" charset="0"/>
              </a:endParaRPr>
            </a:p>
          </p:txBody>
        </p:sp>
      </p:grpSp>
      <p:grpSp>
        <p:nvGrpSpPr>
          <p:cNvPr id="29" name="组合 28"/>
          <p:cNvGrpSpPr/>
          <p:nvPr/>
        </p:nvGrpSpPr>
        <p:grpSpPr>
          <a:xfrm>
            <a:off x="8469492" y="4640996"/>
            <a:ext cx="3200965" cy="954107"/>
            <a:chOff x="8469491" y="4640995"/>
            <a:chExt cx="3200965" cy="954107"/>
          </a:xfrm>
        </p:grpSpPr>
        <p:cxnSp>
          <p:nvCxnSpPr>
            <p:cNvPr id="22" name="直接连接符 21"/>
            <p:cNvCxnSpPr/>
            <p:nvPr/>
          </p:nvCxnSpPr>
          <p:spPr>
            <a:xfrm>
              <a:off x="8469491" y="4717259"/>
              <a:ext cx="0" cy="863137"/>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8709142" y="4640995"/>
              <a:ext cx="2961314" cy="954107"/>
            </a:xfrm>
            <a:prstGeom prst="rect">
              <a:avLst/>
            </a:prstGeom>
            <a:noFill/>
          </p:spPr>
          <p:txBody>
            <a:bodyPr wrap="square" rtlCol="0">
              <a:spAutoFit/>
            </a:bodyPr>
            <a:lstStyle/>
            <a:p>
              <a:r>
                <a:rPr lang="en-US" altLang="zh-CN" sz="2400" b="1" dirty="0" smtClean="0">
                  <a:latin typeface="Berlin Sans FB Demi" panose="020E0802020502020306" pitchFamily="34" charset="0"/>
                  <a:cs typeface="Arial" panose="020B0604020202020204" pitchFamily="34" charset="0"/>
                </a:rPr>
                <a:t>PART FOUR</a:t>
              </a:r>
            </a:p>
            <a:p>
              <a:r>
                <a:rPr lang="zh-CN" altLang="en-US" sz="3200" dirty="0" smtClean="0">
                  <a:solidFill>
                    <a:schemeClr val="tx1">
                      <a:lumMod val="50000"/>
                      <a:lumOff val="50000"/>
                    </a:schemeClr>
                  </a:solidFill>
                  <a:latin typeface="方正粗倩简体" panose="03000509000000000000" pitchFamily="65" charset="-122"/>
                  <a:ea typeface="方正粗倩简体" panose="03000509000000000000" pitchFamily="65" charset="-122"/>
                  <a:cs typeface="Arial" panose="020B0604020202020204" pitchFamily="34" charset="0"/>
                </a:rPr>
                <a:t>下机</a:t>
              </a:r>
              <a:endParaRPr lang="zh-CN" altLang="en-US" sz="3200" dirty="0">
                <a:solidFill>
                  <a:schemeClr val="tx1">
                    <a:lumMod val="50000"/>
                    <a:lumOff val="50000"/>
                  </a:schemeClr>
                </a:solidFill>
                <a:latin typeface="方正粗倩简体" panose="03000509000000000000" pitchFamily="65" charset="-122"/>
                <a:ea typeface="方正粗倩简体" panose="03000509000000000000" pitchFamily="65" charset="-122"/>
                <a:cs typeface="Arial" panose="020B0604020202020204" pitchFamily="34" charset="0"/>
              </a:endParaRPr>
            </a:p>
          </p:txBody>
        </p:sp>
      </p:grpSp>
      <p:grpSp>
        <p:nvGrpSpPr>
          <p:cNvPr id="19" name="组合 18"/>
          <p:cNvGrpSpPr/>
          <p:nvPr/>
        </p:nvGrpSpPr>
        <p:grpSpPr>
          <a:xfrm>
            <a:off x="184951" y="5133743"/>
            <a:ext cx="3174445" cy="954107"/>
            <a:chOff x="184950" y="5133742"/>
            <a:chExt cx="3174445" cy="954107"/>
          </a:xfrm>
        </p:grpSpPr>
        <p:cxnSp>
          <p:nvCxnSpPr>
            <p:cNvPr id="21" name="直接连接符 20"/>
            <p:cNvCxnSpPr/>
            <p:nvPr/>
          </p:nvCxnSpPr>
          <p:spPr>
            <a:xfrm>
              <a:off x="3359395" y="5148827"/>
              <a:ext cx="0" cy="863137"/>
            </a:xfrm>
            <a:prstGeom prst="line">
              <a:avLst/>
            </a:prstGeom>
            <a:ln w="63500">
              <a:solidFill>
                <a:srgbClr val="C01C23"/>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184950" y="5133742"/>
              <a:ext cx="2961314" cy="954107"/>
            </a:xfrm>
            <a:prstGeom prst="rect">
              <a:avLst/>
            </a:prstGeom>
            <a:noFill/>
          </p:spPr>
          <p:txBody>
            <a:bodyPr wrap="square" rtlCol="0">
              <a:spAutoFit/>
            </a:bodyPr>
            <a:lstStyle/>
            <a:p>
              <a:pPr algn="r"/>
              <a:r>
                <a:rPr lang="en-US" altLang="zh-CN" sz="2400" b="1" dirty="0" smtClean="0">
                  <a:latin typeface="Berlin Sans FB Demi" panose="020E0802020502020306" pitchFamily="34" charset="0"/>
                  <a:cs typeface="Arial" panose="020B0604020202020204" pitchFamily="34" charset="0"/>
                </a:rPr>
                <a:t>PART THREE</a:t>
              </a:r>
            </a:p>
            <a:p>
              <a:pPr algn="r"/>
              <a:r>
                <a:rPr lang="zh-CN" altLang="en-US" sz="3200" dirty="0" smtClean="0">
                  <a:solidFill>
                    <a:schemeClr val="tx1">
                      <a:lumMod val="50000"/>
                      <a:lumOff val="50000"/>
                    </a:schemeClr>
                  </a:solidFill>
                  <a:latin typeface="方正粗倩简体" panose="03000509000000000000" pitchFamily="65" charset="-122"/>
                  <a:ea typeface="方正粗倩简体" panose="03000509000000000000" pitchFamily="65" charset="-122"/>
                  <a:cs typeface="Arial" panose="020B0604020202020204" pitchFamily="34" charset="0"/>
                </a:rPr>
                <a:t>计时</a:t>
              </a:r>
              <a:endParaRPr lang="zh-CN" altLang="en-US" sz="3200" dirty="0">
                <a:solidFill>
                  <a:schemeClr val="tx1">
                    <a:lumMod val="50000"/>
                    <a:lumOff val="50000"/>
                  </a:schemeClr>
                </a:solidFill>
                <a:latin typeface="方正粗倩简体" panose="03000509000000000000" pitchFamily="65" charset="-122"/>
                <a:ea typeface="方正粗倩简体" panose="03000509000000000000" pitchFamily="65" charset="-122"/>
                <a:cs typeface="Arial" panose="020B0604020202020204" pitchFamily="34" charset="0"/>
              </a:endParaRPr>
            </a:p>
          </p:txBody>
        </p:sp>
      </p:grpSp>
      <p:sp>
        <p:nvSpPr>
          <p:cNvPr id="28" name="文本框 27"/>
          <p:cNvSpPr txBox="1"/>
          <p:nvPr/>
        </p:nvSpPr>
        <p:spPr>
          <a:xfrm>
            <a:off x="4913506" y="3072057"/>
            <a:ext cx="2256549" cy="1323439"/>
          </a:xfrm>
          <a:prstGeom prst="rect">
            <a:avLst/>
          </a:prstGeom>
          <a:noFill/>
        </p:spPr>
        <p:txBody>
          <a:bodyPr wrap="square" rtlCol="0">
            <a:spAutoFit/>
          </a:bodyPr>
          <a:lstStyle/>
          <a:p>
            <a:pPr algn="ctr"/>
            <a:r>
              <a:rPr lang="en-US" altLang="zh-CN" sz="4000" b="1" dirty="0" smtClean="0">
                <a:solidFill>
                  <a:schemeClr val="bg1"/>
                </a:solidFill>
                <a:latin typeface="Arial" panose="020B0604020202020204" pitchFamily="34" charset="0"/>
                <a:cs typeface="Arial" panose="020B0604020202020204" pitchFamily="34" charset="0"/>
              </a:rPr>
              <a:t>Internet Café</a:t>
            </a:r>
            <a:endParaRPr lang="zh-CN" altLang="en-US" sz="4000" b="1" dirty="0">
              <a:solidFill>
                <a:schemeClr val="bg1"/>
              </a:solidFill>
              <a:latin typeface="Arial" panose="020B0604020202020204" pitchFamily="34" charset="0"/>
              <a:cs typeface="Arial" panose="020B0604020202020204" pitchFamily="34" charset="0"/>
            </a:endParaRPr>
          </a:p>
        </p:txBody>
      </p:sp>
      <p:grpSp>
        <p:nvGrpSpPr>
          <p:cNvPr id="30" name="组合 29"/>
          <p:cNvGrpSpPr/>
          <p:nvPr/>
        </p:nvGrpSpPr>
        <p:grpSpPr>
          <a:xfrm flipH="1">
            <a:off x="-22331" y="-12775"/>
            <a:ext cx="12213877" cy="1376769"/>
            <a:chOff x="-35031" y="1575572"/>
            <a:chExt cx="12213877" cy="1376769"/>
          </a:xfrm>
        </p:grpSpPr>
        <p:sp>
          <p:nvSpPr>
            <p:cNvPr id="31" name="直角三角形 30"/>
            <p:cNvSpPr/>
            <p:nvPr/>
          </p:nvSpPr>
          <p:spPr>
            <a:xfrm flipV="1">
              <a:off x="-35031" y="1575572"/>
              <a:ext cx="12213877" cy="1376769"/>
            </a:xfrm>
            <a:prstGeom prst="rtTriangle">
              <a:avLst/>
            </a:prstGeom>
            <a:solidFill>
              <a:srgbClr val="252434"/>
            </a:solidFill>
            <a:ln>
              <a:solidFill>
                <a:srgbClr val="252434"/>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直角三角形 31"/>
            <p:cNvSpPr/>
            <p:nvPr/>
          </p:nvSpPr>
          <p:spPr>
            <a:xfrm flipV="1">
              <a:off x="-35031" y="1575572"/>
              <a:ext cx="12213877" cy="897983"/>
            </a:xfrm>
            <a:prstGeom prst="rtTriangle">
              <a:avLst/>
            </a:prstGeom>
            <a:solidFill>
              <a:srgbClr val="252434"/>
            </a:solidFill>
            <a:ln>
              <a:solidFill>
                <a:srgbClr val="252434"/>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直角三角形 32"/>
            <p:cNvSpPr/>
            <p:nvPr/>
          </p:nvSpPr>
          <p:spPr>
            <a:xfrm flipV="1">
              <a:off x="-35031" y="1575572"/>
              <a:ext cx="12213877" cy="465561"/>
            </a:xfrm>
            <a:prstGeom prst="rtTriangle">
              <a:avLst/>
            </a:prstGeom>
            <a:solidFill>
              <a:srgbClr val="252434"/>
            </a:solidFill>
            <a:ln>
              <a:solidFill>
                <a:srgbClr val="252434"/>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2731430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1000"/>
                            </p:stCondLst>
                            <p:childTnLst>
                              <p:par>
                                <p:cTn id="12" presetID="22" presetClass="entr" presetSubtype="2"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right)">
                                      <p:cBhvr>
                                        <p:cTn id="14" dur="1000"/>
                                        <p:tgtEl>
                                          <p:spTgt spid="4"/>
                                        </p:tgtEl>
                                      </p:cBhvr>
                                    </p:animEffect>
                                  </p:childTnLst>
                                </p:cTn>
                              </p:par>
                              <p:par>
                                <p:cTn id="15" presetID="10"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2000"/>
                            </p:stCondLst>
                            <p:childTnLst>
                              <p:par>
                                <p:cTn id="19" presetID="22" presetClass="entr" presetSubtype="2"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right)">
                                      <p:cBhvr>
                                        <p:cTn id="21" dur="1000"/>
                                        <p:tgtEl>
                                          <p:spTgt spid="19"/>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par>
                          <p:cTn id="25" fill="hold">
                            <p:stCondLst>
                              <p:cond delay="3000"/>
                            </p:stCondLst>
                            <p:childTnLst>
                              <p:par>
                                <p:cTn id="26" presetID="22" presetClass="entr" presetSubtype="8" fill="hold"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left)">
                                      <p:cBhvr>
                                        <p:cTn id="28" dur="1000"/>
                                        <p:tgtEl>
                                          <p:spTgt spid="29"/>
                                        </p:tgtEl>
                                      </p:cBhvr>
                                    </p:animEffect>
                                  </p:childTnLst>
                                </p:cTn>
                              </p:par>
                              <p:par>
                                <p:cTn id="29" presetID="10"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01C23"/>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00" y="-196951"/>
            <a:ext cx="12810679" cy="7606888"/>
          </a:xfrm>
          <a:prstGeom prst="rect">
            <a:avLst/>
          </a:prstGeom>
        </p:spPr>
      </p:pic>
      <p:sp>
        <p:nvSpPr>
          <p:cNvPr id="4" name="矩形 3"/>
          <p:cNvSpPr/>
          <p:nvPr/>
        </p:nvSpPr>
        <p:spPr>
          <a:xfrm>
            <a:off x="-22331" y="-15160"/>
            <a:ext cx="12214331" cy="6873160"/>
          </a:xfrm>
          <a:prstGeom prst="rect">
            <a:avLst/>
          </a:prstGeom>
          <a:solidFill>
            <a:srgbClr val="C01C23">
              <a:alpha val="8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52434"/>
              </a:solidFill>
            </a:endParaRPr>
          </a:p>
        </p:txBody>
      </p:sp>
      <p:sp>
        <p:nvSpPr>
          <p:cNvPr id="11" name="矩形 10"/>
          <p:cNvSpPr/>
          <p:nvPr/>
        </p:nvSpPr>
        <p:spPr>
          <a:xfrm>
            <a:off x="4381488" y="785794"/>
            <a:ext cx="3500462" cy="642942"/>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方正粗倩简体" panose="03000509000000000000" pitchFamily="65" charset="-122"/>
                <a:ea typeface="方正粗倩简体" panose="03000509000000000000" pitchFamily="65" charset="-122"/>
              </a:rPr>
              <a:t>网吧管理系统</a:t>
            </a:r>
          </a:p>
        </p:txBody>
      </p:sp>
      <p:sp>
        <p:nvSpPr>
          <p:cNvPr id="12" name="矩形 11"/>
          <p:cNvSpPr/>
          <p:nvPr/>
        </p:nvSpPr>
        <p:spPr>
          <a:xfrm>
            <a:off x="5595934" y="1785926"/>
            <a:ext cx="1071570" cy="428628"/>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方正粗倩简体" panose="03000509000000000000" pitchFamily="65" charset="-122"/>
                <a:ea typeface="方正粗倩简体" panose="03000509000000000000" pitchFamily="65" charset="-122"/>
              </a:rPr>
              <a:t>刷卡</a:t>
            </a:r>
          </a:p>
        </p:txBody>
      </p:sp>
      <p:sp>
        <p:nvSpPr>
          <p:cNvPr id="13" name="矩形 12"/>
          <p:cNvSpPr/>
          <p:nvPr/>
        </p:nvSpPr>
        <p:spPr>
          <a:xfrm>
            <a:off x="1809720" y="3357562"/>
            <a:ext cx="428628" cy="250033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方正粗倩简体" panose="03000509000000000000" pitchFamily="65" charset="-122"/>
                <a:ea typeface="方正粗倩简体" panose="03000509000000000000" pitchFamily="65" charset="-122"/>
              </a:rPr>
              <a:t>激活</a:t>
            </a:r>
          </a:p>
        </p:txBody>
      </p:sp>
      <p:sp>
        <p:nvSpPr>
          <p:cNvPr id="14" name="矩形 13"/>
          <p:cNvSpPr/>
          <p:nvPr/>
        </p:nvSpPr>
        <p:spPr>
          <a:xfrm>
            <a:off x="2381224" y="3357562"/>
            <a:ext cx="428628" cy="250033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方正粗倩简体" panose="03000509000000000000" pitchFamily="65" charset="-122"/>
                <a:ea typeface="方正粗倩简体" panose="03000509000000000000" pitchFamily="65" charset="-122"/>
              </a:rPr>
              <a:t>办理会员</a:t>
            </a:r>
          </a:p>
        </p:txBody>
      </p:sp>
      <p:sp>
        <p:nvSpPr>
          <p:cNvPr id="15" name="矩形 14"/>
          <p:cNvSpPr/>
          <p:nvPr/>
        </p:nvSpPr>
        <p:spPr>
          <a:xfrm>
            <a:off x="2952728" y="3357562"/>
            <a:ext cx="428628" cy="250033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方正粗倩简体" panose="03000509000000000000" pitchFamily="65" charset="-122"/>
                <a:ea typeface="方正粗倩简体" panose="03000509000000000000" pitchFamily="65" charset="-122"/>
              </a:rPr>
              <a:t>充值</a:t>
            </a:r>
          </a:p>
        </p:txBody>
      </p:sp>
      <p:sp>
        <p:nvSpPr>
          <p:cNvPr id="16" name="矩形 15"/>
          <p:cNvSpPr/>
          <p:nvPr/>
        </p:nvSpPr>
        <p:spPr>
          <a:xfrm>
            <a:off x="3524232" y="3357562"/>
            <a:ext cx="428628" cy="250033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方正粗倩简体" panose="03000509000000000000" pitchFamily="65" charset="-122"/>
                <a:ea typeface="方正粗倩简体" panose="03000509000000000000" pitchFamily="65" charset="-122"/>
              </a:rPr>
              <a:t>余额查询</a:t>
            </a:r>
          </a:p>
        </p:txBody>
      </p:sp>
      <p:sp>
        <p:nvSpPr>
          <p:cNvPr id="17" name="矩形 16"/>
          <p:cNvSpPr/>
          <p:nvPr/>
        </p:nvSpPr>
        <p:spPr>
          <a:xfrm>
            <a:off x="4167174" y="3357562"/>
            <a:ext cx="428628" cy="250033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方正粗倩简体" panose="03000509000000000000" pitchFamily="65" charset="-122"/>
                <a:ea typeface="方正粗倩简体" panose="03000509000000000000" pitchFamily="65" charset="-122"/>
              </a:rPr>
              <a:t>判断</a:t>
            </a:r>
          </a:p>
        </p:txBody>
      </p:sp>
      <p:sp>
        <p:nvSpPr>
          <p:cNvPr id="18" name="矩形 17"/>
          <p:cNvSpPr/>
          <p:nvPr/>
        </p:nvSpPr>
        <p:spPr>
          <a:xfrm>
            <a:off x="6881818" y="2643182"/>
            <a:ext cx="2286016" cy="428628"/>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方正粗倩简体" panose="03000509000000000000" pitchFamily="65" charset="-122"/>
                <a:ea typeface="方正粗倩简体" panose="03000509000000000000" pitchFamily="65" charset="-122"/>
              </a:rPr>
              <a:t>上机管理</a:t>
            </a:r>
          </a:p>
        </p:txBody>
      </p:sp>
      <p:sp>
        <p:nvSpPr>
          <p:cNvPr id="19" name="矩形 18"/>
          <p:cNvSpPr/>
          <p:nvPr/>
        </p:nvSpPr>
        <p:spPr>
          <a:xfrm>
            <a:off x="2238348" y="2643182"/>
            <a:ext cx="2357454" cy="428628"/>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方正粗倩简体" panose="03000509000000000000" pitchFamily="65" charset="-122"/>
                <a:ea typeface="方正粗倩简体" panose="03000509000000000000" pitchFamily="65" charset="-122"/>
              </a:rPr>
              <a:t>用户管理</a:t>
            </a:r>
          </a:p>
        </p:txBody>
      </p:sp>
      <p:sp>
        <p:nvSpPr>
          <p:cNvPr id="20" name="矩形 19"/>
          <p:cNvSpPr/>
          <p:nvPr/>
        </p:nvSpPr>
        <p:spPr>
          <a:xfrm>
            <a:off x="5738810" y="3286124"/>
            <a:ext cx="785818" cy="35719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方正粗倩简体" panose="03000509000000000000" pitchFamily="65" charset="-122"/>
                <a:ea typeface="方正粗倩简体" panose="03000509000000000000" pitchFamily="65" charset="-122"/>
              </a:rPr>
              <a:t>上机</a:t>
            </a:r>
          </a:p>
        </p:txBody>
      </p:sp>
      <p:sp>
        <p:nvSpPr>
          <p:cNvPr id="21" name="矩形 20"/>
          <p:cNvSpPr/>
          <p:nvPr/>
        </p:nvSpPr>
        <p:spPr>
          <a:xfrm>
            <a:off x="5024430" y="3857628"/>
            <a:ext cx="857256" cy="35719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方正粗倩简体" panose="03000509000000000000" pitchFamily="65" charset="-122"/>
                <a:ea typeface="方正粗倩简体" panose="03000509000000000000" pitchFamily="65" charset="-122"/>
              </a:rPr>
              <a:t>会员</a:t>
            </a:r>
          </a:p>
        </p:txBody>
      </p:sp>
      <p:sp>
        <p:nvSpPr>
          <p:cNvPr id="22" name="矩形 21"/>
          <p:cNvSpPr/>
          <p:nvPr/>
        </p:nvSpPr>
        <p:spPr>
          <a:xfrm>
            <a:off x="4810116" y="4500570"/>
            <a:ext cx="428628" cy="857256"/>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方正粗倩简体" panose="03000509000000000000" pitchFamily="65" charset="-122"/>
                <a:ea typeface="方正粗倩简体" panose="03000509000000000000" pitchFamily="65" charset="-122"/>
              </a:rPr>
              <a:t>普通</a:t>
            </a:r>
          </a:p>
        </p:txBody>
      </p:sp>
      <p:sp>
        <p:nvSpPr>
          <p:cNvPr id="23" name="矩形 22"/>
          <p:cNvSpPr/>
          <p:nvPr/>
        </p:nvSpPr>
        <p:spPr>
          <a:xfrm>
            <a:off x="5595934" y="4500570"/>
            <a:ext cx="428628" cy="857256"/>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方正粗倩简体" panose="03000509000000000000" pitchFamily="65" charset="-122"/>
                <a:ea typeface="方正粗倩简体" panose="03000509000000000000" pitchFamily="65" charset="-122"/>
              </a:rPr>
              <a:t>包夜</a:t>
            </a:r>
          </a:p>
        </p:txBody>
      </p:sp>
      <p:sp>
        <p:nvSpPr>
          <p:cNvPr id="24" name="矩形 23"/>
          <p:cNvSpPr/>
          <p:nvPr/>
        </p:nvSpPr>
        <p:spPr>
          <a:xfrm>
            <a:off x="6667504" y="4500570"/>
            <a:ext cx="357190" cy="857256"/>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方正粗倩简体" panose="03000509000000000000" pitchFamily="65" charset="-122"/>
                <a:ea typeface="方正粗倩简体" panose="03000509000000000000" pitchFamily="65" charset="-122"/>
              </a:rPr>
              <a:t>普通</a:t>
            </a:r>
          </a:p>
        </p:txBody>
      </p:sp>
      <p:sp>
        <p:nvSpPr>
          <p:cNvPr id="25" name="矩形 24"/>
          <p:cNvSpPr/>
          <p:nvPr/>
        </p:nvSpPr>
        <p:spPr>
          <a:xfrm>
            <a:off x="6381752" y="3857628"/>
            <a:ext cx="928694" cy="35719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方正粗倩简体" panose="03000509000000000000" pitchFamily="65" charset="-122"/>
                <a:ea typeface="方正粗倩简体" panose="03000509000000000000" pitchFamily="65" charset="-122"/>
              </a:rPr>
              <a:t>非会员</a:t>
            </a:r>
          </a:p>
        </p:txBody>
      </p:sp>
      <p:sp>
        <p:nvSpPr>
          <p:cNvPr id="26" name="矩形 25"/>
          <p:cNvSpPr/>
          <p:nvPr/>
        </p:nvSpPr>
        <p:spPr>
          <a:xfrm>
            <a:off x="7881950" y="3286124"/>
            <a:ext cx="785818" cy="35719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下机</a:t>
            </a:r>
          </a:p>
        </p:txBody>
      </p:sp>
      <p:sp>
        <p:nvSpPr>
          <p:cNvPr id="27" name="矩形 26"/>
          <p:cNvSpPr/>
          <p:nvPr/>
        </p:nvSpPr>
        <p:spPr>
          <a:xfrm>
            <a:off x="8096264" y="3929066"/>
            <a:ext cx="357190" cy="1857388"/>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方正粗倩简体" panose="03000509000000000000" pitchFamily="65" charset="-122"/>
                <a:ea typeface="方正粗倩简体" panose="03000509000000000000" pitchFamily="65" charset="-122"/>
              </a:rPr>
              <a:t>取消激活</a:t>
            </a:r>
          </a:p>
        </p:txBody>
      </p:sp>
      <p:sp>
        <p:nvSpPr>
          <p:cNvPr id="28" name="矩形 27"/>
          <p:cNvSpPr/>
          <p:nvPr/>
        </p:nvSpPr>
        <p:spPr>
          <a:xfrm>
            <a:off x="9382148" y="3286124"/>
            <a:ext cx="785818" cy="35719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计时</a:t>
            </a:r>
          </a:p>
        </p:txBody>
      </p:sp>
      <p:sp>
        <p:nvSpPr>
          <p:cNvPr id="29" name="矩形 28"/>
          <p:cNvSpPr/>
          <p:nvPr/>
        </p:nvSpPr>
        <p:spPr>
          <a:xfrm>
            <a:off x="9310710" y="3929066"/>
            <a:ext cx="428628" cy="1928826"/>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方正粗倩简体" panose="03000509000000000000" pitchFamily="65" charset="-122"/>
                <a:ea typeface="方正粗倩简体" panose="03000509000000000000" pitchFamily="65" charset="-122"/>
              </a:rPr>
              <a:t>余额不足提醒</a:t>
            </a:r>
          </a:p>
        </p:txBody>
      </p:sp>
      <p:sp>
        <p:nvSpPr>
          <p:cNvPr id="30" name="矩形 29"/>
          <p:cNvSpPr/>
          <p:nvPr/>
        </p:nvSpPr>
        <p:spPr>
          <a:xfrm>
            <a:off x="9953652" y="3929066"/>
            <a:ext cx="428628" cy="1928826"/>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方正粗倩简体" panose="03000509000000000000" pitchFamily="65" charset="-122"/>
                <a:ea typeface="方正粗倩简体" panose="03000509000000000000" pitchFamily="65" charset="-122"/>
              </a:rPr>
              <a:t>计费</a:t>
            </a:r>
          </a:p>
        </p:txBody>
      </p:sp>
      <p:cxnSp>
        <p:nvCxnSpPr>
          <p:cNvPr id="31" name="直接箭头连接符 30"/>
          <p:cNvCxnSpPr/>
          <p:nvPr/>
        </p:nvCxnSpPr>
        <p:spPr>
          <a:xfrm rot="5400000">
            <a:off x="5953124" y="1607331"/>
            <a:ext cx="357190" cy="1588"/>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形状 41"/>
          <p:cNvCxnSpPr/>
          <p:nvPr/>
        </p:nvCxnSpPr>
        <p:spPr>
          <a:xfrm rot="10800000" flipV="1">
            <a:off x="3417077" y="2428868"/>
            <a:ext cx="2750363" cy="214314"/>
          </a:xfrm>
          <a:prstGeom prst="bentConnector2">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rot="16200000" flipH="1">
            <a:off x="6863958" y="1482315"/>
            <a:ext cx="428628" cy="1893107"/>
          </a:xfrm>
          <a:prstGeom prst="bentConnector3">
            <a:avLst>
              <a:gd name="adj1" fmla="val 50000"/>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rot="5400000">
            <a:off x="3667108" y="3286124"/>
            <a:ext cx="142876" cy="1588"/>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肘形连接符 34"/>
          <p:cNvCxnSpPr/>
          <p:nvPr/>
        </p:nvCxnSpPr>
        <p:spPr>
          <a:xfrm rot="5400000">
            <a:off x="2577679" y="2518167"/>
            <a:ext cx="285752" cy="1393041"/>
          </a:xfrm>
          <a:prstGeom prst="bentConnector3">
            <a:avLst>
              <a:gd name="adj1" fmla="val 50000"/>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rot="5400000">
            <a:off x="2524100" y="3286124"/>
            <a:ext cx="142876" cy="1588"/>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rot="5400000">
            <a:off x="3095604" y="3286124"/>
            <a:ext cx="142876" cy="1588"/>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形状 53"/>
          <p:cNvCxnSpPr/>
          <p:nvPr/>
        </p:nvCxnSpPr>
        <p:spPr>
          <a:xfrm>
            <a:off x="3452794" y="3214686"/>
            <a:ext cx="928694" cy="142876"/>
          </a:xfrm>
          <a:prstGeom prst="bentConnector2">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肘形连接符 38"/>
          <p:cNvCxnSpPr/>
          <p:nvPr/>
        </p:nvCxnSpPr>
        <p:spPr>
          <a:xfrm rot="5400000">
            <a:off x="6971116" y="2232415"/>
            <a:ext cx="214314" cy="1893107"/>
          </a:xfrm>
          <a:prstGeom prst="bentConnector3">
            <a:avLst>
              <a:gd name="adj1" fmla="val 50000"/>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肘形连接符 39"/>
          <p:cNvCxnSpPr/>
          <p:nvPr/>
        </p:nvCxnSpPr>
        <p:spPr>
          <a:xfrm rot="16200000" flipH="1">
            <a:off x="8792784" y="2303852"/>
            <a:ext cx="214314" cy="1750231"/>
          </a:xfrm>
          <a:prstGeom prst="bentConnector3">
            <a:avLst>
              <a:gd name="adj1" fmla="val 50000"/>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肘形连接符 40"/>
          <p:cNvCxnSpPr/>
          <p:nvPr/>
        </p:nvCxnSpPr>
        <p:spPr>
          <a:xfrm rot="5400000">
            <a:off x="5685232" y="3411142"/>
            <a:ext cx="214314" cy="678661"/>
          </a:xfrm>
          <a:prstGeom prst="bentConnector3">
            <a:avLst>
              <a:gd name="adj1" fmla="val 50000"/>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肘形连接符 41"/>
          <p:cNvCxnSpPr/>
          <p:nvPr/>
        </p:nvCxnSpPr>
        <p:spPr>
          <a:xfrm rot="16200000" flipH="1">
            <a:off x="6381752" y="3393281"/>
            <a:ext cx="214314" cy="714380"/>
          </a:xfrm>
          <a:prstGeom prst="bentConnector3">
            <a:avLst>
              <a:gd name="adj1" fmla="val 50000"/>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3" name="肘形连接符 42"/>
          <p:cNvCxnSpPr/>
          <p:nvPr/>
        </p:nvCxnSpPr>
        <p:spPr>
          <a:xfrm rot="5400000">
            <a:off x="5095868" y="4143380"/>
            <a:ext cx="285752" cy="428628"/>
          </a:xfrm>
          <a:prstGeom prst="bentConnector3">
            <a:avLst>
              <a:gd name="adj1" fmla="val 50000"/>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肘形连接符 43"/>
          <p:cNvCxnSpPr/>
          <p:nvPr/>
        </p:nvCxnSpPr>
        <p:spPr>
          <a:xfrm rot="16200000" flipH="1">
            <a:off x="5488777" y="4179099"/>
            <a:ext cx="285752" cy="357190"/>
          </a:xfrm>
          <a:prstGeom prst="bentConnector3">
            <a:avLst>
              <a:gd name="adj1" fmla="val 50000"/>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5400000">
            <a:off x="6703223" y="4357694"/>
            <a:ext cx="285752" cy="1588"/>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rot="5400000">
            <a:off x="8131983" y="3786190"/>
            <a:ext cx="285752" cy="1588"/>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肘形连接符 46"/>
          <p:cNvCxnSpPr/>
          <p:nvPr/>
        </p:nvCxnSpPr>
        <p:spPr>
          <a:xfrm rot="5400000">
            <a:off x="9507165" y="3661175"/>
            <a:ext cx="285752" cy="250033"/>
          </a:xfrm>
          <a:prstGeom prst="bentConnector3">
            <a:avLst>
              <a:gd name="adj1" fmla="val 50000"/>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肘形连接符 47"/>
          <p:cNvCxnSpPr/>
          <p:nvPr/>
        </p:nvCxnSpPr>
        <p:spPr>
          <a:xfrm rot="16200000" flipH="1">
            <a:off x="9828635" y="3589736"/>
            <a:ext cx="285752" cy="392909"/>
          </a:xfrm>
          <a:prstGeom prst="bentConnector3">
            <a:avLst>
              <a:gd name="adj1" fmla="val 50000"/>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endCxn id="26" idx="0"/>
          </p:cNvCxnSpPr>
          <p:nvPr/>
        </p:nvCxnSpPr>
        <p:spPr>
          <a:xfrm>
            <a:off x="8274065" y="3214686"/>
            <a:ext cx="794" cy="71438"/>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5431289"/>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00" y="-196951"/>
            <a:ext cx="12810679" cy="7606888"/>
          </a:xfrm>
          <a:prstGeom prst="rect">
            <a:avLst/>
          </a:prstGeom>
        </p:spPr>
      </p:pic>
      <p:sp>
        <p:nvSpPr>
          <p:cNvPr id="4" name="矩形 3"/>
          <p:cNvSpPr/>
          <p:nvPr/>
        </p:nvSpPr>
        <p:spPr>
          <a:xfrm>
            <a:off x="-22331" y="-15160"/>
            <a:ext cx="12214331" cy="6873160"/>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434"/>
              </a:solidFill>
            </a:endParaRPr>
          </a:p>
        </p:txBody>
      </p:sp>
      <p:sp>
        <p:nvSpPr>
          <p:cNvPr id="5" name="矩形 4"/>
          <p:cNvSpPr/>
          <p:nvPr/>
        </p:nvSpPr>
        <p:spPr>
          <a:xfrm>
            <a:off x="-22331" y="-156674"/>
            <a:ext cx="12214331" cy="3585674"/>
          </a:xfrm>
          <a:prstGeom prst="rect">
            <a:avLst/>
          </a:prstGeom>
          <a:solidFill>
            <a:srgbClr val="252434"/>
          </a:solidFill>
          <a:ln>
            <a:solidFill>
              <a:srgbClr val="25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33498" y="3488811"/>
            <a:ext cx="12236663" cy="7580"/>
          </a:xfrm>
          <a:prstGeom prst="line">
            <a:avLst/>
          </a:prstGeom>
          <a:ln w="139700">
            <a:solidFill>
              <a:srgbClr val="C01C23"/>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864970" y="812981"/>
            <a:ext cx="2369604" cy="852861"/>
            <a:chOff x="4909310" y="725714"/>
            <a:chExt cx="2369604" cy="852861"/>
          </a:xfrm>
          <a:solidFill>
            <a:srgbClr val="C01C23"/>
          </a:solidFill>
          <a:effectLst>
            <a:outerShdw blurRad="50800" dist="38100" dir="5400000" algn="t" rotWithShape="0">
              <a:prstClr val="black">
                <a:alpha val="40000"/>
              </a:prstClr>
            </a:outerShdw>
          </a:effectLst>
        </p:grpSpPr>
        <p:sp>
          <p:nvSpPr>
            <p:cNvPr id="9" name="椭圆 8"/>
            <p:cNvSpPr/>
            <p:nvPr/>
          </p:nvSpPr>
          <p:spPr>
            <a:xfrm>
              <a:off x="4909310" y="725714"/>
              <a:ext cx="852861" cy="852861"/>
            </a:xfrm>
            <a:prstGeom prst="ellipse">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426053" y="725714"/>
              <a:ext cx="852861" cy="852861"/>
            </a:xfrm>
            <a:prstGeom prst="ellipse">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335740" y="725714"/>
              <a:ext cx="1529517" cy="852861"/>
            </a:xfrm>
            <a:prstGeom prst="rect">
              <a:avLst/>
            </a:prstGeom>
            <a:grp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Arial" panose="020B0604020202020204" pitchFamily="34" charset="0"/>
                <a:cs typeface="Arial" panose="020B0604020202020204" pitchFamily="34" charset="0"/>
              </a:endParaRPr>
            </a:p>
          </p:txBody>
        </p:sp>
      </p:grpSp>
      <p:sp>
        <p:nvSpPr>
          <p:cNvPr id="12" name="文本框 11"/>
          <p:cNvSpPr txBox="1"/>
          <p:nvPr/>
        </p:nvSpPr>
        <p:spPr>
          <a:xfrm>
            <a:off x="5086652" y="947023"/>
            <a:ext cx="2128231" cy="584775"/>
          </a:xfrm>
          <a:prstGeom prst="rect">
            <a:avLst/>
          </a:prstGeom>
          <a:noFill/>
        </p:spPr>
        <p:txBody>
          <a:bodyPr wrap="square" rtlCol="0">
            <a:spAutoFit/>
          </a:bodyPr>
          <a:lstStyle/>
          <a:p>
            <a:r>
              <a:rPr lang="zh-CN" altLang="en-US" sz="3200" b="1" dirty="0" smtClean="0">
                <a:solidFill>
                  <a:schemeClr val="bg1"/>
                </a:solidFill>
                <a:latin typeface="方正粗倩简体" panose="03000509000000000000" pitchFamily="65" charset="-122"/>
                <a:ea typeface="方正粗倩简体" panose="03000509000000000000" pitchFamily="65" charset="-122"/>
                <a:cs typeface="Arial" panose="020B0604020202020204" pitchFamily="34" charset="0"/>
              </a:rPr>
              <a:t>类的功能</a:t>
            </a:r>
            <a:endParaRPr lang="zh-CN" altLang="en-US" sz="3200" b="1" dirty="0">
              <a:solidFill>
                <a:schemeClr val="bg1"/>
              </a:solidFill>
              <a:latin typeface="方正粗倩简体" panose="03000509000000000000" pitchFamily="65" charset="-122"/>
              <a:ea typeface="方正粗倩简体" panose="03000509000000000000" pitchFamily="65" charset="-122"/>
              <a:cs typeface="Arial" panose="020B0604020202020204" pitchFamily="34" charset="0"/>
            </a:endParaRPr>
          </a:p>
        </p:txBody>
      </p:sp>
      <p:sp>
        <p:nvSpPr>
          <p:cNvPr id="6" name="文本框 5"/>
          <p:cNvSpPr txBox="1"/>
          <p:nvPr/>
        </p:nvSpPr>
        <p:spPr>
          <a:xfrm>
            <a:off x="627797" y="3678182"/>
            <a:ext cx="11163869" cy="369332"/>
          </a:xfrm>
          <a:prstGeom prst="rect">
            <a:avLst/>
          </a:prstGeom>
          <a:noFill/>
        </p:spPr>
        <p:txBody>
          <a:bodyPr wrap="square" rtlCol="0">
            <a:spAutoFit/>
          </a:bodyPr>
          <a:lstStyle/>
          <a:p>
            <a:r>
              <a:rPr lang="en-US" altLang="zh-CN" dirty="0" smtClean="0">
                <a:latin typeface="方正粗倩简体" panose="03000509000000000000" pitchFamily="65" charset="-122"/>
                <a:ea typeface="方正粗倩简体" panose="03000509000000000000" pitchFamily="65" charset="-122"/>
              </a:rPr>
              <a:t>Form</a:t>
            </a:r>
            <a:r>
              <a:rPr lang="zh-CN" altLang="en-US" dirty="0" smtClean="0">
                <a:latin typeface="方正粗倩简体" panose="03000509000000000000" pitchFamily="65" charset="-122"/>
                <a:ea typeface="方正粗倩简体" panose="03000509000000000000" pitchFamily="65" charset="-122"/>
              </a:rPr>
              <a:t>类：菜单，输出操作选项</a:t>
            </a:r>
            <a:endParaRPr lang="zh-CN" altLang="en-US" dirty="0">
              <a:latin typeface="方正粗倩简体" panose="03000509000000000000" pitchFamily="65" charset="-122"/>
              <a:ea typeface="方正粗倩简体" panose="03000509000000000000" pitchFamily="65" charset="-122"/>
            </a:endParaRPr>
          </a:p>
        </p:txBody>
      </p:sp>
      <p:sp>
        <p:nvSpPr>
          <p:cNvPr id="13" name="文本框 12"/>
          <p:cNvSpPr txBox="1"/>
          <p:nvPr/>
        </p:nvSpPr>
        <p:spPr>
          <a:xfrm>
            <a:off x="627797" y="4229305"/>
            <a:ext cx="9048466" cy="369332"/>
          </a:xfrm>
          <a:prstGeom prst="rect">
            <a:avLst/>
          </a:prstGeom>
          <a:noFill/>
        </p:spPr>
        <p:txBody>
          <a:bodyPr wrap="square" rtlCol="0">
            <a:spAutoFit/>
          </a:bodyPr>
          <a:lstStyle/>
          <a:p>
            <a:r>
              <a:rPr lang="en-US" altLang="zh-CN" dirty="0" smtClean="0">
                <a:latin typeface="方正粗倩简体" panose="03000509000000000000" pitchFamily="65" charset="-122"/>
                <a:ea typeface="方正粗倩简体" panose="03000509000000000000" pitchFamily="65" charset="-122"/>
              </a:rPr>
              <a:t>VIP</a:t>
            </a:r>
            <a:r>
              <a:rPr lang="zh-CN" altLang="en-US" dirty="0" smtClean="0">
                <a:latin typeface="方正粗倩简体" panose="03000509000000000000" pitchFamily="65" charset="-122"/>
                <a:ea typeface="方正粗倩简体" panose="03000509000000000000" pitchFamily="65" charset="-122"/>
              </a:rPr>
              <a:t>类：存储会员信息，包括姓名，身份证号，余额，上机状态，激活状态</a:t>
            </a:r>
            <a:endParaRPr lang="zh-CN" altLang="en-US" dirty="0">
              <a:latin typeface="方正粗倩简体" panose="03000509000000000000" pitchFamily="65" charset="-122"/>
              <a:ea typeface="方正粗倩简体" panose="03000509000000000000" pitchFamily="65" charset="-122"/>
            </a:endParaRPr>
          </a:p>
        </p:txBody>
      </p:sp>
      <p:sp>
        <p:nvSpPr>
          <p:cNvPr id="14" name="文本框 13"/>
          <p:cNvSpPr txBox="1"/>
          <p:nvPr/>
        </p:nvSpPr>
        <p:spPr>
          <a:xfrm>
            <a:off x="627797" y="4777471"/>
            <a:ext cx="8871045" cy="369332"/>
          </a:xfrm>
          <a:prstGeom prst="rect">
            <a:avLst/>
          </a:prstGeom>
          <a:noFill/>
        </p:spPr>
        <p:txBody>
          <a:bodyPr wrap="square" rtlCol="0">
            <a:spAutoFit/>
          </a:bodyPr>
          <a:lstStyle/>
          <a:p>
            <a:r>
              <a:rPr lang="en-US" altLang="zh-CN" dirty="0" smtClean="0">
                <a:latin typeface="方正粗倩简体" panose="03000509000000000000" pitchFamily="65" charset="-122"/>
                <a:ea typeface="方正粗倩简体" panose="03000509000000000000" pitchFamily="65" charset="-122"/>
              </a:rPr>
              <a:t>User</a:t>
            </a:r>
            <a:r>
              <a:rPr lang="zh-CN" altLang="en-US" dirty="0" smtClean="0">
                <a:latin typeface="方正粗倩简体" panose="03000509000000000000" pitchFamily="65" charset="-122"/>
                <a:ea typeface="方正粗倩简体" panose="03000509000000000000" pitchFamily="65" charset="-122"/>
              </a:rPr>
              <a:t>类：实现用户管理，具体功能包括办理会员，充值，查询余额，激活</a:t>
            </a:r>
            <a:endParaRPr lang="zh-CN" altLang="en-US" dirty="0">
              <a:latin typeface="方正粗倩简体" panose="03000509000000000000" pitchFamily="65" charset="-122"/>
              <a:ea typeface="方正粗倩简体" panose="03000509000000000000" pitchFamily="65" charset="-122"/>
            </a:endParaRPr>
          </a:p>
        </p:txBody>
      </p:sp>
      <p:sp>
        <p:nvSpPr>
          <p:cNvPr id="15" name="文本框 14"/>
          <p:cNvSpPr txBox="1"/>
          <p:nvPr/>
        </p:nvSpPr>
        <p:spPr>
          <a:xfrm>
            <a:off x="627797" y="5325637"/>
            <a:ext cx="9157648" cy="369332"/>
          </a:xfrm>
          <a:prstGeom prst="rect">
            <a:avLst/>
          </a:prstGeom>
          <a:noFill/>
        </p:spPr>
        <p:txBody>
          <a:bodyPr wrap="square" rtlCol="0">
            <a:spAutoFit/>
          </a:bodyPr>
          <a:lstStyle/>
          <a:p>
            <a:r>
              <a:rPr lang="en-US" altLang="zh-CN" dirty="0" smtClean="0">
                <a:latin typeface="方正粗倩简体" panose="03000509000000000000" pitchFamily="65" charset="-122"/>
                <a:ea typeface="方正粗倩简体" panose="03000509000000000000" pitchFamily="65" charset="-122"/>
              </a:rPr>
              <a:t>Operate</a:t>
            </a:r>
            <a:r>
              <a:rPr lang="zh-CN" altLang="en-US" dirty="0" smtClean="0">
                <a:latin typeface="方正粗倩简体" panose="03000509000000000000" pitchFamily="65" charset="-122"/>
                <a:ea typeface="方正粗倩简体" panose="03000509000000000000" pitchFamily="65" charset="-122"/>
              </a:rPr>
              <a:t>类：实现上机管理，具体功能包括上机，下机，计时，计费，余额不足提醒</a:t>
            </a:r>
            <a:endParaRPr lang="zh-CN" altLang="en-US" dirty="0">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304663276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52434"/>
        </a:solidFill>
        <a:effectLst/>
      </p:bgPr>
    </p:bg>
    <p:spTree>
      <p:nvGrpSpPr>
        <p:cNvPr id="1" name=""/>
        <p:cNvGrpSpPr/>
        <p:nvPr/>
      </p:nvGrpSpPr>
      <p:grpSpPr>
        <a:xfrm>
          <a:off x="0" y="0"/>
          <a:ext cx="0" cy="0"/>
          <a:chOff x="0" y="0"/>
          <a:chExt cx="0" cy="0"/>
        </a:xfrm>
      </p:grpSpPr>
      <p:pic>
        <p:nvPicPr>
          <p:cNvPr id="103" name="图片 10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00" y="-196951"/>
            <a:ext cx="12810679" cy="7606888"/>
          </a:xfrm>
          <a:prstGeom prst="rect">
            <a:avLst/>
          </a:prstGeom>
        </p:spPr>
      </p:pic>
      <p:sp>
        <p:nvSpPr>
          <p:cNvPr id="104" name="矩形 103"/>
          <p:cNvSpPr/>
          <p:nvPr/>
        </p:nvSpPr>
        <p:spPr>
          <a:xfrm>
            <a:off x="-22331" y="-15160"/>
            <a:ext cx="12214331" cy="6873160"/>
          </a:xfrm>
          <a:prstGeom prst="rect">
            <a:avLst/>
          </a:prstGeom>
          <a:solidFill>
            <a:schemeClr val="tx1">
              <a:lumMod val="95000"/>
              <a:lumOff val="5000"/>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434"/>
              </a:solidFill>
            </a:endParaRPr>
          </a:p>
        </p:txBody>
      </p:sp>
      <p:grpSp>
        <p:nvGrpSpPr>
          <p:cNvPr id="95" name="组合 94"/>
          <p:cNvGrpSpPr/>
          <p:nvPr/>
        </p:nvGrpSpPr>
        <p:grpSpPr>
          <a:xfrm>
            <a:off x="-22331" y="-12776"/>
            <a:ext cx="2650083" cy="1558143"/>
            <a:chOff x="-35031" y="1575572"/>
            <a:chExt cx="12213877" cy="1376769"/>
          </a:xfrm>
        </p:grpSpPr>
        <p:sp>
          <p:nvSpPr>
            <p:cNvPr id="96" name="直角三角形 95"/>
            <p:cNvSpPr/>
            <p:nvPr/>
          </p:nvSpPr>
          <p:spPr>
            <a:xfrm flipV="1">
              <a:off x="-35031" y="1575572"/>
              <a:ext cx="12213877" cy="1376769"/>
            </a:xfrm>
            <a:prstGeom prst="rtTriangle">
              <a:avLst/>
            </a:prstGeom>
            <a:solidFill>
              <a:srgbClr val="C01C23"/>
            </a:solidFill>
            <a:ln>
              <a:solidFill>
                <a:srgbClr val="C01C23"/>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直角三角形 96"/>
            <p:cNvSpPr/>
            <p:nvPr/>
          </p:nvSpPr>
          <p:spPr>
            <a:xfrm flipV="1">
              <a:off x="-35031" y="1575572"/>
              <a:ext cx="12213877" cy="897983"/>
            </a:xfrm>
            <a:prstGeom prst="rtTriangle">
              <a:avLst/>
            </a:prstGeom>
            <a:solidFill>
              <a:srgbClr val="C01C23"/>
            </a:solidFill>
            <a:ln>
              <a:solidFill>
                <a:srgbClr val="C01C23"/>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直角三角形 97"/>
            <p:cNvSpPr/>
            <p:nvPr/>
          </p:nvSpPr>
          <p:spPr>
            <a:xfrm flipV="1">
              <a:off x="-35031" y="1575572"/>
              <a:ext cx="12213877" cy="465561"/>
            </a:xfrm>
            <a:prstGeom prst="rtTriangle">
              <a:avLst/>
            </a:prstGeom>
            <a:solidFill>
              <a:srgbClr val="C01C23"/>
            </a:solidFill>
            <a:ln>
              <a:solidFill>
                <a:srgbClr val="C01C23"/>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5" name="组合 104"/>
          <p:cNvGrpSpPr/>
          <p:nvPr/>
        </p:nvGrpSpPr>
        <p:grpSpPr>
          <a:xfrm rot="10800000">
            <a:off x="9541917" y="5299859"/>
            <a:ext cx="2650083" cy="1558143"/>
            <a:chOff x="-35031" y="1575572"/>
            <a:chExt cx="12213877" cy="1376769"/>
          </a:xfrm>
        </p:grpSpPr>
        <p:sp>
          <p:nvSpPr>
            <p:cNvPr id="106" name="直角三角形 105"/>
            <p:cNvSpPr/>
            <p:nvPr/>
          </p:nvSpPr>
          <p:spPr>
            <a:xfrm flipV="1">
              <a:off x="-35031" y="1575572"/>
              <a:ext cx="12213877" cy="1376769"/>
            </a:xfrm>
            <a:prstGeom prst="rtTriangle">
              <a:avLst/>
            </a:prstGeom>
            <a:solidFill>
              <a:srgbClr val="C01C23"/>
            </a:solidFill>
            <a:ln>
              <a:solidFill>
                <a:srgbClr val="C01C23"/>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直角三角形 106"/>
            <p:cNvSpPr/>
            <p:nvPr/>
          </p:nvSpPr>
          <p:spPr>
            <a:xfrm flipV="1">
              <a:off x="-35031" y="1575572"/>
              <a:ext cx="12213877" cy="897983"/>
            </a:xfrm>
            <a:prstGeom prst="rtTriangle">
              <a:avLst/>
            </a:prstGeom>
            <a:solidFill>
              <a:srgbClr val="C01C23"/>
            </a:solidFill>
            <a:ln>
              <a:solidFill>
                <a:srgbClr val="C01C23"/>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直角三角形 107"/>
            <p:cNvSpPr/>
            <p:nvPr/>
          </p:nvSpPr>
          <p:spPr>
            <a:xfrm flipV="1">
              <a:off x="-35031" y="1575572"/>
              <a:ext cx="12213877" cy="465561"/>
            </a:xfrm>
            <a:prstGeom prst="rtTriangle">
              <a:avLst/>
            </a:prstGeom>
            <a:solidFill>
              <a:srgbClr val="C01C23"/>
            </a:solidFill>
            <a:ln>
              <a:solidFill>
                <a:srgbClr val="C01C23"/>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9" name="文本框 108"/>
          <p:cNvSpPr txBox="1"/>
          <p:nvPr/>
        </p:nvSpPr>
        <p:spPr>
          <a:xfrm>
            <a:off x="4144945" y="409461"/>
            <a:ext cx="1491175" cy="5386090"/>
          </a:xfrm>
          <a:prstGeom prst="rect">
            <a:avLst/>
          </a:prstGeom>
          <a:noFill/>
        </p:spPr>
        <p:txBody>
          <a:bodyPr wrap="square" rtlCol="0">
            <a:spAutoFit/>
          </a:bodyPr>
          <a:lstStyle/>
          <a:p>
            <a:r>
              <a:rPr lang="en-US" altLang="zh-CN" sz="34400" b="1" dirty="0" smtClean="0">
                <a:solidFill>
                  <a:schemeClr val="bg1"/>
                </a:solidFill>
                <a:latin typeface="Arial" panose="020B0604020202020204" pitchFamily="34" charset="0"/>
                <a:cs typeface="Arial" panose="020B0604020202020204" pitchFamily="34" charset="0"/>
              </a:rPr>
              <a:t>1</a:t>
            </a:r>
            <a:endParaRPr lang="zh-CN" altLang="en-US" sz="34400" b="1" dirty="0">
              <a:solidFill>
                <a:schemeClr val="bg1"/>
              </a:solidFill>
              <a:latin typeface="Arial" panose="020B0604020202020204" pitchFamily="34" charset="0"/>
              <a:cs typeface="Arial" panose="020B0604020202020204" pitchFamily="34" charset="0"/>
            </a:endParaRPr>
          </a:p>
        </p:txBody>
      </p:sp>
      <p:sp>
        <p:nvSpPr>
          <p:cNvPr id="110" name="文本框 109"/>
          <p:cNvSpPr txBox="1"/>
          <p:nvPr/>
        </p:nvSpPr>
        <p:spPr>
          <a:xfrm>
            <a:off x="6023585" y="1565266"/>
            <a:ext cx="923330" cy="3603854"/>
          </a:xfrm>
          <a:prstGeom prst="rect">
            <a:avLst/>
          </a:prstGeom>
          <a:noFill/>
        </p:spPr>
        <p:txBody>
          <a:bodyPr vert="eaVert" wrap="square" rtlCol="0">
            <a:spAutoFit/>
          </a:bodyPr>
          <a:lstStyle/>
          <a:p>
            <a:r>
              <a:rPr lang="en-US" altLang="zh-CN" sz="4800" b="1" dirty="0" smtClean="0">
                <a:solidFill>
                  <a:schemeClr val="bg1"/>
                </a:solidFill>
                <a:latin typeface="Arial Rounded MT Bold" panose="020F0704030504030204" pitchFamily="34" charset="0"/>
                <a:cs typeface="Arial" panose="020B0604020202020204" pitchFamily="34" charset="0"/>
              </a:rPr>
              <a:t>PART ONE</a:t>
            </a:r>
            <a:endParaRPr lang="zh-CN" altLang="en-US" sz="4800" b="1" dirty="0">
              <a:solidFill>
                <a:schemeClr val="bg1"/>
              </a:solidFill>
              <a:latin typeface="Arial Rounded MT Bold" panose="020F0704030504030204" pitchFamily="34" charset="0"/>
              <a:cs typeface="Arial" panose="020B0604020202020204" pitchFamily="34" charset="0"/>
            </a:endParaRPr>
          </a:p>
        </p:txBody>
      </p:sp>
      <p:sp>
        <p:nvSpPr>
          <p:cNvPr id="111" name="文本框 110"/>
          <p:cNvSpPr txBox="1"/>
          <p:nvPr/>
        </p:nvSpPr>
        <p:spPr>
          <a:xfrm>
            <a:off x="2299566" y="5472388"/>
            <a:ext cx="7592869" cy="707886"/>
          </a:xfrm>
          <a:prstGeom prst="rect">
            <a:avLst/>
          </a:prstGeom>
          <a:noFill/>
        </p:spPr>
        <p:txBody>
          <a:bodyPr vert="horz" wrap="square" rtlCol="0">
            <a:spAutoFit/>
          </a:bodyPr>
          <a:lstStyle/>
          <a:p>
            <a:pPr algn="ctr"/>
            <a:r>
              <a:rPr lang="zh-CN" altLang="en-US" sz="4000" dirty="0" smtClean="0">
                <a:solidFill>
                  <a:schemeClr val="bg1"/>
                </a:solidFill>
                <a:latin typeface="方正粗倩简体" panose="03000509000000000000" pitchFamily="65" charset="-122"/>
                <a:ea typeface="方正粗倩简体" panose="03000509000000000000" pitchFamily="65" charset="-122"/>
              </a:rPr>
              <a:t>实现功能：刷卡</a:t>
            </a:r>
            <a:endParaRPr lang="en-US" altLang="zh-CN" sz="4000" dirty="0" smtClean="0">
              <a:solidFill>
                <a:schemeClr val="bg1"/>
              </a:solidFill>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458275100"/>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5400000">
            <a:off x="-58398" y="5362691"/>
            <a:ext cx="1553710" cy="1436915"/>
          </a:xfrm>
          <a:prstGeom prst="triangle">
            <a:avLst/>
          </a:prstGeom>
          <a:solidFill>
            <a:srgbClr val="C01C23"/>
          </a:solidFill>
          <a:ln>
            <a:solidFill>
              <a:srgbClr val="C01C23"/>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直角三角形 2"/>
          <p:cNvSpPr/>
          <p:nvPr/>
        </p:nvSpPr>
        <p:spPr>
          <a:xfrm flipH="1">
            <a:off x="1" y="0"/>
            <a:ext cx="12192001" cy="6858000"/>
          </a:xfrm>
          <a:prstGeom prst="rtTriangle">
            <a:avLst/>
          </a:prstGeom>
          <a:solidFill>
            <a:srgbClr val="252434"/>
          </a:solidFill>
          <a:ln>
            <a:solidFill>
              <a:srgbClr val="252434"/>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rot="16200000">
            <a:off x="10591802" y="95247"/>
            <a:ext cx="1695453" cy="1504952"/>
          </a:xfrm>
          <a:prstGeom prst="triangle">
            <a:avLst/>
          </a:prstGeom>
          <a:solidFill>
            <a:srgbClr val="C01C23"/>
          </a:solidFill>
          <a:ln>
            <a:solidFill>
              <a:srgbClr val="C01C23"/>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5620406" y="5385162"/>
            <a:ext cx="951189" cy="942876"/>
            <a:chOff x="4657216" y="1964788"/>
            <a:chExt cx="2899842" cy="2874498"/>
          </a:xfrm>
        </p:grpSpPr>
        <p:sp>
          <p:nvSpPr>
            <p:cNvPr id="10" name="椭圆 9"/>
            <p:cNvSpPr/>
            <p:nvPr/>
          </p:nvSpPr>
          <p:spPr>
            <a:xfrm>
              <a:off x="4967068" y="2271932"/>
              <a:ext cx="2257864" cy="225786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657216" y="1964788"/>
              <a:ext cx="2899842" cy="2874498"/>
            </a:xfrm>
            <a:prstGeom prst="ellipse">
              <a:avLst/>
            </a:prstGeom>
            <a:noFill/>
            <a:ln w="28575">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2" name="图片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625934" y="5304294"/>
            <a:ext cx="755970" cy="981541"/>
          </a:xfrm>
          <a:prstGeom prst="rect">
            <a:avLst/>
          </a:prstGeom>
        </p:spPr>
      </p:pic>
      <p:grpSp>
        <p:nvGrpSpPr>
          <p:cNvPr id="38" name="组合 37"/>
          <p:cNvGrpSpPr/>
          <p:nvPr/>
        </p:nvGrpSpPr>
        <p:grpSpPr>
          <a:xfrm>
            <a:off x="895935" y="791453"/>
            <a:ext cx="1237957" cy="2637549"/>
            <a:chOff x="895934" y="791451"/>
            <a:chExt cx="1237957" cy="2637549"/>
          </a:xfrm>
        </p:grpSpPr>
        <p:sp>
          <p:nvSpPr>
            <p:cNvPr id="33" name="矩形 32"/>
            <p:cNvSpPr/>
            <p:nvPr/>
          </p:nvSpPr>
          <p:spPr>
            <a:xfrm>
              <a:off x="895934" y="791451"/>
              <a:ext cx="1237957" cy="643452"/>
            </a:xfrm>
            <a:prstGeom prst="rect">
              <a:avLst/>
            </a:prstGeom>
            <a:solidFill>
              <a:srgbClr val="C01C23"/>
            </a:solidFill>
            <a:ln>
              <a:solidFill>
                <a:srgbClr val="C01C23"/>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p:nvPr/>
          </p:nvCxnSpPr>
          <p:spPr>
            <a:xfrm>
              <a:off x="910002" y="1561514"/>
              <a:ext cx="0" cy="1867486"/>
            </a:xfrm>
            <a:prstGeom prst="line">
              <a:avLst/>
            </a:prstGeom>
            <a:ln w="285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7" name="文本框 36"/>
          <p:cNvSpPr txBox="1"/>
          <p:nvPr/>
        </p:nvSpPr>
        <p:spPr>
          <a:xfrm>
            <a:off x="971437" y="1479595"/>
            <a:ext cx="3630275" cy="2585323"/>
          </a:xfrm>
          <a:prstGeom prst="rect">
            <a:avLst/>
          </a:prstGeom>
          <a:noFill/>
        </p:spPr>
        <p:txBody>
          <a:bodyPr vert="horz" wrap="square" rtlCol="0">
            <a:spAutoFit/>
          </a:bodyPr>
          <a:lstStyle/>
          <a:p>
            <a:r>
              <a:rPr lang="zh-CN" altLang="en-US" dirty="0" smtClean="0">
                <a:solidFill>
                  <a:schemeClr val="tx1">
                    <a:lumMod val="50000"/>
                    <a:lumOff val="50000"/>
                  </a:schemeClr>
                </a:solidFill>
                <a:latin typeface="方正粗倩简体" panose="03000509000000000000" pitchFamily="65" charset="-122"/>
                <a:ea typeface="方正粗倩简体" panose="03000509000000000000" pitchFamily="65" charset="-122"/>
              </a:rPr>
              <a:t>输入你的姓名：</a:t>
            </a:r>
            <a:endParaRPr lang="en-US" altLang="zh-CN" dirty="0" smtClean="0">
              <a:solidFill>
                <a:schemeClr val="tx1">
                  <a:lumMod val="50000"/>
                  <a:lumOff val="50000"/>
                </a:schemeClr>
              </a:solidFill>
              <a:latin typeface="方正粗倩简体" panose="03000509000000000000" pitchFamily="65" charset="-122"/>
              <a:ea typeface="方正粗倩简体" panose="03000509000000000000" pitchFamily="65" charset="-122"/>
            </a:endParaRPr>
          </a:p>
          <a:p>
            <a:endParaRPr lang="en-US" altLang="zh-CN" dirty="0" smtClean="0">
              <a:solidFill>
                <a:schemeClr val="tx1">
                  <a:lumMod val="50000"/>
                  <a:lumOff val="50000"/>
                </a:schemeClr>
              </a:solidFill>
              <a:latin typeface="方正粗倩简体" panose="03000509000000000000" pitchFamily="65" charset="-122"/>
              <a:ea typeface="方正粗倩简体" panose="03000509000000000000" pitchFamily="65" charset="-122"/>
            </a:endParaRPr>
          </a:p>
          <a:p>
            <a:r>
              <a:rPr lang="zh-CN" altLang="en-US" dirty="0" smtClean="0">
                <a:solidFill>
                  <a:schemeClr val="tx1">
                    <a:lumMod val="50000"/>
                    <a:lumOff val="50000"/>
                  </a:schemeClr>
                </a:solidFill>
                <a:latin typeface="方正粗倩简体" panose="03000509000000000000" pitchFamily="65" charset="-122"/>
                <a:ea typeface="方正粗倩简体" panose="03000509000000000000" pitchFamily="65" charset="-122"/>
              </a:rPr>
              <a:t>输入你的身份证号：</a:t>
            </a:r>
            <a:endParaRPr lang="en-US" altLang="zh-CN" dirty="0" smtClean="0">
              <a:solidFill>
                <a:schemeClr val="tx1">
                  <a:lumMod val="50000"/>
                  <a:lumOff val="50000"/>
                </a:schemeClr>
              </a:solidFill>
              <a:latin typeface="方正粗倩简体" panose="03000509000000000000" pitchFamily="65" charset="-122"/>
              <a:ea typeface="方正粗倩简体" panose="03000509000000000000" pitchFamily="65" charset="-122"/>
            </a:endParaRPr>
          </a:p>
          <a:p>
            <a:endParaRPr lang="en-US" altLang="zh-CN" dirty="0" smtClean="0">
              <a:solidFill>
                <a:schemeClr val="tx1">
                  <a:lumMod val="50000"/>
                  <a:lumOff val="50000"/>
                </a:schemeClr>
              </a:solidFill>
              <a:latin typeface="方正粗倩简体" panose="03000509000000000000" pitchFamily="65" charset="-122"/>
              <a:ea typeface="方正粗倩简体" panose="03000509000000000000" pitchFamily="65" charset="-122"/>
            </a:endParaRPr>
          </a:p>
          <a:p>
            <a:r>
              <a:rPr lang="zh-CN" altLang="en-US" dirty="0" smtClean="0">
                <a:solidFill>
                  <a:schemeClr val="tx1">
                    <a:lumMod val="50000"/>
                    <a:lumOff val="50000"/>
                  </a:schemeClr>
                </a:solidFill>
                <a:latin typeface="方正粗倩简体" panose="03000509000000000000" pitchFamily="65" charset="-122"/>
                <a:ea typeface="方正粗倩简体" panose="03000509000000000000" pitchFamily="65" charset="-122"/>
              </a:rPr>
              <a:t>判断是否成年</a:t>
            </a:r>
            <a:endParaRPr lang="en-US" altLang="zh-CN" dirty="0" smtClean="0">
              <a:solidFill>
                <a:schemeClr val="tx1">
                  <a:lumMod val="50000"/>
                  <a:lumOff val="50000"/>
                </a:schemeClr>
              </a:solidFill>
              <a:latin typeface="方正粗倩简体" panose="03000509000000000000" pitchFamily="65" charset="-122"/>
              <a:ea typeface="方正粗倩简体" panose="03000509000000000000" pitchFamily="65" charset="-122"/>
            </a:endParaRPr>
          </a:p>
          <a:p>
            <a:endParaRPr lang="en-US" altLang="zh-CN" dirty="0" smtClean="0">
              <a:solidFill>
                <a:schemeClr val="tx1">
                  <a:lumMod val="50000"/>
                  <a:lumOff val="50000"/>
                </a:schemeClr>
              </a:solidFill>
              <a:latin typeface="方正粗倩简体" panose="03000509000000000000" pitchFamily="65" charset="-122"/>
              <a:ea typeface="方正粗倩简体" panose="03000509000000000000" pitchFamily="65" charset="-122"/>
            </a:endParaRPr>
          </a:p>
          <a:p>
            <a:r>
              <a:rPr lang="zh-CN" altLang="en-US" dirty="0" smtClean="0">
                <a:solidFill>
                  <a:schemeClr val="tx1">
                    <a:lumMod val="50000"/>
                    <a:lumOff val="50000"/>
                  </a:schemeClr>
                </a:solidFill>
                <a:latin typeface="方正粗倩简体" panose="03000509000000000000" pitchFamily="65" charset="-122"/>
                <a:ea typeface="方正粗倩简体" panose="03000509000000000000" pitchFamily="65" charset="-122"/>
              </a:rPr>
              <a:t>判断你与已有的文件中存储的会员名单中是否有相同的，即判断你是否是会员</a:t>
            </a:r>
            <a:endParaRPr lang="zh-CN" altLang="en-US" dirty="0">
              <a:solidFill>
                <a:schemeClr val="tx1">
                  <a:lumMod val="50000"/>
                  <a:lumOff val="50000"/>
                </a:schemeClr>
              </a:solidFill>
              <a:latin typeface="方正粗倩简体" panose="03000509000000000000" pitchFamily="65" charset="-122"/>
              <a:ea typeface="方正粗倩简体" panose="03000509000000000000" pitchFamily="65" charset="-122"/>
            </a:endParaRPr>
          </a:p>
        </p:txBody>
      </p:sp>
      <p:grpSp>
        <p:nvGrpSpPr>
          <p:cNvPr id="39" name="组合 38"/>
          <p:cNvGrpSpPr/>
          <p:nvPr/>
        </p:nvGrpSpPr>
        <p:grpSpPr>
          <a:xfrm>
            <a:off x="10184788" y="3491650"/>
            <a:ext cx="1237957" cy="2637549"/>
            <a:chOff x="895934" y="791451"/>
            <a:chExt cx="1237957" cy="2637549"/>
          </a:xfrm>
        </p:grpSpPr>
        <p:sp>
          <p:nvSpPr>
            <p:cNvPr id="40" name="矩形 39"/>
            <p:cNvSpPr/>
            <p:nvPr/>
          </p:nvSpPr>
          <p:spPr>
            <a:xfrm>
              <a:off x="895934" y="791451"/>
              <a:ext cx="1237957" cy="643452"/>
            </a:xfrm>
            <a:prstGeom prst="rect">
              <a:avLst/>
            </a:prstGeom>
            <a:solidFill>
              <a:srgbClr val="C01C23"/>
            </a:solidFill>
            <a:ln>
              <a:solidFill>
                <a:srgbClr val="C01C23"/>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a:off x="2133890" y="1561514"/>
              <a:ext cx="0" cy="1867486"/>
            </a:xfrm>
            <a:prstGeom prst="line">
              <a:avLst/>
            </a:prstGeom>
            <a:ln w="285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2" name="文本框 41"/>
          <p:cNvSpPr txBox="1"/>
          <p:nvPr/>
        </p:nvSpPr>
        <p:spPr>
          <a:xfrm>
            <a:off x="7698865" y="4288631"/>
            <a:ext cx="3630275" cy="1477328"/>
          </a:xfrm>
          <a:prstGeom prst="rect">
            <a:avLst/>
          </a:prstGeom>
          <a:noFill/>
        </p:spPr>
        <p:txBody>
          <a:bodyPr vert="horz" wrap="square" rtlCol="0">
            <a:spAutoFit/>
          </a:bodyPr>
          <a:lstStyle/>
          <a:p>
            <a:pPr algn="r"/>
            <a:r>
              <a:rPr lang="zh-CN" altLang="en-US" dirty="0" smtClean="0">
                <a:solidFill>
                  <a:schemeClr val="bg1">
                    <a:lumMod val="75000"/>
                  </a:schemeClr>
                </a:solidFill>
                <a:latin typeface="方正粗倩简体" panose="03000509000000000000" pitchFamily="65" charset="-122"/>
                <a:ea typeface="方正粗倩简体" panose="03000509000000000000" pitchFamily="65" charset="-122"/>
              </a:rPr>
              <a:t>如果你是会员：判断是否激活</a:t>
            </a:r>
            <a:endParaRPr lang="en-US" altLang="zh-CN" dirty="0" smtClean="0">
              <a:solidFill>
                <a:schemeClr val="bg1">
                  <a:lumMod val="75000"/>
                </a:schemeClr>
              </a:solidFill>
              <a:latin typeface="方正粗倩简体" panose="03000509000000000000" pitchFamily="65" charset="-122"/>
              <a:ea typeface="方正粗倩简体" panose="03000509000000000000" pitchFamily="65" charset="-122"/>
            </a:endParaRPr>
          </a:p>
          <a:p>
            <a:pPr algn="r"/>
            <a:r>
              <a:rPr lang="zh-CN" altLang="en-US" dirty="0" smtClean="0">
                <a:solidFill>
                  <a:schemeClr val="bg1">
                    <a:lumMod val="75000"/>
                  </a:schemeClr>
                </a:solidFill>
                <a:latin typeface="方正粗倩简体" panose="03000509000000000000" pitchFamily="65" charset="-122"/>
                <a:ea typeface="方正粗倩简体" panose="03000509000000000000" pitchFamily="65" charset="-122"/>
              </a:rPr>
              <a:t>若以激活，则转入上机页面</a:t>
            </a:r>
            <a:endParaRPr lang="en-US" altLang="zh-CN" dirty="0" smtClean="0">
              <a:solidFill>
                <a:schemeClr val="bg1">
                  <a:lumMod val="75000"/>
                </a:schemeClr>
              </a:solidFill>
              <a:latin typeface="方正粗倩简体" panose="03000509000000000000" pitchFamily="65" charset="-122"/>
              <a:ea typeface="方正粗倩简体" panose="03000509000000000000" pitchFamily="65" charset="-122"/>
            </a:endParaRPr>
          </a:p>
          <a:p>
            <a:pPr algn="r"/>
            <a:endParaRPr lang="en-US" altLang="zh-CN" dirty="0" smtClean="0">
              <a:solidFill>
                <a:schemeClr val="bg1">
                  <a:lumMod val="75000"/>
                </a:schemeClr>
              </a:solidFill>
              <a:latin typeface="方正粗倩简体" panose="03000509000000000000" pitchFamily="65" charset="-122"/>
              <a:ea typeface="方正粗倩简体" panose="03000509000000000000" pitchFamily="65" charset="-122"/>
            </a:endParaRPr>
          </a:p>
          <a:p>
            <a:pPr algn="r"/>
            <a:r>
              <a:rPr lang="zh-CN" altLang="en-US" dirty="0" smtClean="0">
                <a:solidFill>
                  <a:schemeClr val="bg1">
                    <a:lumMod val="75000"/>
                  </a:schemeClr>
                </a:solidFill>
                <a:latin typeface="方正粗倩简体" panose="03000509000000000000" pitchFamily="65" charset="-122"/>
                <a:ea typeface="方正粗倩简体" panose="03000509000000000000" pitchFamily="65" charset="-122"/>
              </a:rPr>
              <a:t>如果你不是会员：则转入办理会员页面，在文件中输入你的信息</a:t>
            </a:r>
            <a:endParaRPr lang="zh-CN" altLang="en-US" dirty="0">
              <a:solidFill>
                <a:schemeClr val="bg1">
                  <a:lumMod val="75000"/>
                </a:schemeClr>
              </a:solidFill>
              <a:latin typeface="方正粗倩简体" panose="03000509000000000000" pitchFamily="65" charset="-122"/>
              <a:ea typeface="方正粗倩简体" panose="03000509000000000000" pitchFamily="65" charset="-122"/>
            </a:endParaRPr>
          </a:p>
        </p:txBody>
      </p:sp>
      <p:grpSp>
        <p:nvGrpSpPr>
          <p:cNvPr id="2" name="组合 1"/>
          <p:cNvGrpSpPr/>
          <p:nvPr/>
        </p:nvGrpSpPr>
        <p:grpSpPr>
          <a:xfrm>
            <a:off x="4657216" y="1964788"/>
            <a:ext cx="2899843" cy="2874498"/>
            <a:chOff x="4657216" y="1964788"/>
            <a:chExt cx="2899842" cy="2874498"/>
          </a:xfrm>
        </p:grpSpPr>
        <p:grpSp>
          <p:nvGrpSpPr>
            <p:cNvPr id="8" name="组合 7"/>
            <p:cNvGrpSpPr/>
            <p:nvPr/>
          </p:nvGrpSpPr>
          <p:grpSpPr>
            <a:xfrm>
              <a:off x="4657216" y="1964788"/>
              <a:ext cx="2899842" cy="2874498"/>
              <a:chOff x="4657216" y="1964788"/>
              <a:chExt cx="2899842" cy="2874498"/>
            </a:xfrm>
          </p:grpSpPr>
          <p:sp>
            <p:nvSpPr>
              <p:cNvPr id="6" name="椭圆 5"/>
              <p:cNvSpPr/>
              <p:nvPr/>
            </p:nvSpPr>
            <p:spPr>
              <a:xfrm>
                <a:off x="4967068" y="2271932"/>
                <a:ext cx="2257864" cy="225786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57216" y="1964788"/>
                <a:ext cx="2899842" cy="2874498"/>
              </a:xfrm>
              <a:prstGeom prst="ellipse">
                <a:avLst/>
              </a:prstGeom>
              <a:noFill/>
              <a:ln w="28575">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5010796" y="2626997"/>
              <a:ext cx="2163100" cy="1508105"/>
            </a:xfrm>
            <a:prstGeom prst="rect">
              <a:avLst/>
            </a:prstGeom>
            <a:noFill/>
          </p:spPr>
          <p:txBody>
            <a:bodyPr vert="horz" wrap="square" rtlCol="0">
              <a:spAutoFit/>
            </a:bodyPr>
            <a:lstStyle/>
            <a:p>
              <a:pPr algn="ctr"/>
              <a:r>
                <a:rPr lang="en-US" altLang="zh-CN" sz="2800" b="1" dirty="0">
                  <a:latin typeface="Berlin Sans FB Demi" panose="020E0802020502020306" pitchFamily="34" charset="0"/>
                  <a:cs typeface="Arial" panose="020B0604020202020204" pitchFamily="34" charset="0"/>
                </a:rPr>
                <a:t>PART </a:t>
              </a:r>
              <a:endParaRPr lang="en-US" altLang="zh-CN" sz="2800" b="1" dirty="0" smtClean="0">
                <a:latin typeface="Berlin Sans FB Demi" panose="020E0802020502020306" pitchFamily="34" charset="0"/>
                <a:cs typeface="Arial" panose="020B0604020202020204" pitchFamily="34" charset="0"/>
              </a:endParaRPr>
            </a:p>
            <a:p>
              <a:pPr algn="ctr"/>
              <a:r>
                <a:rPr lang="en-US" altLang="zh-CN" sz="2800" b="1" dirty="0" smtClean="0">
                  <a:latin typeface="Berlin Sans FB Demi" panose="020E0802020502020306" pitchFamily="34" charset="0"/>
                  <a:cs typeface="Arial" panose="020B0604020202020204" pitchFamily="34" charset="0"/>
                </a:rPr>
                <a:t>ONE</a:t>
              </a:r>
            </a:p>
            <a:p>
              <a:pPr algn="ctr"/>
              <a:r>
                <a:rPr lang="zh-CN" altLang="en-US" dirty="0" smtClean="0">
                  <a:latin typeface="方正粗倩简体" panose="03000509000000000000" pitchFamily="65" charset="-122"/>
                  <a:ea typeface="方正粗倩简体" panose="03000509000000000000" pitchFamily="65" charset="-122"/>
                </a:rPr>
                <a:t>刷卡</a:t>
              </a:r>
              <a:endParaRPr lang="en-US" altLang="zh-CN" dirty="0" smtClean="0">
                <a:latin typeface="方正粗倩简体" panose="03000509000000000000" pitchFamily="65" charset="-122"/>
                <a:ea typeface="方正粗倩简体" panose="03000509000000000000" pitchFamily="65" charset="-122"/>
              </a:endParaRPr>
            </a:p>
            <a:p>
              <a:pPr algn="ctr"/>
              <a:r>
                <a:rPr lang="zh-CN" altLang="en-US" dirty="0" smtClean="0">
                  <a:latin typeface="方正粗倩简体" panose="03000509000000000000" pitchFamily="65" charset="-122"/>
                  <a:ea typeface="方正粗倩简体" panose="03000509000000000000" pitchFamily="65" charset="-122"/>
                </a:rPr>
                <a:t>实现功能</a:t>
              </a:r>
              <a:endParaRPr lang="zh-CN" altLang="en-US" dirty="0">
                <a:latin typeface="方正粗倩简体" panose="03000509000000000000" pitchFamily="65" charset="-122"/>
                <a:ea typeface="方正粗倩简体" panose="03000509000000000000" pitchFamily="65" charset="-122"/>
              </a:endParaRPr>
            </a:p>
          </p:txBody>
        </p:sp>
      </p:grpSp>
    </p:spTree>
    <p:extLst>
      <p:ext uri="{BB962C8B-B14F-4D97-AF65-F5344CB8AC3E}">
        <p14:creationId xmlns:p14="http://schemas.microsoft.com/office/powerpoint/2010/main" val="69569120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left)">
                                      <p:cBhvr>
                                        <p:cTn id="10" dur="500"/>
                                        <p:tgtEl>
                                          <p:spTgt spid="38"/>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wipe(left)">
                                      <p:cBhvr>
                                        <p:cTn id="14" dur="500"/>
                                        <p:tgtEl>
                                          <p:spTgt spid="3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right)">
                                      <p:cBhvr>
                                        <p:cTn id="19" dur="500"/>
                                        <p:tgtEl>
                                          <p:spTgt spid="39"/>
                                        </p:tgtEl>
                                      </p:cBhvr>
                                    </p:animEffect>
                                  </p:childTnLst>
                                </p:cTn>
                              </p:par>
                            </p:childTnLst>
                          </p:cTn>
                        </p:par>
                        <p:par>
                          <p:cTn id="20" fill="hold">
                            <p:stCondLst>
                              <p:cond delay="500"/>
                            </p:stCondLst>
                            <p:childTnLst>
                              <p:par>
                                <p:cTn id="21" presetID="22" presetClass="entr" presetSubtype="2" fill="hold" grpId="0" nodeType="after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wipe(right)">
                                      <p:cBhvr>
                                        <p:cTn id="23" dur="500"/>
                                        <p:tgtEl>
                                          <p:spTgt spid="42"/>
                                        </p:tgtEl>
                                      </p:cBhvr>
                                    </p:animEffect>
                                  </p:childTnLst>
                                </p:cTn>
                              </p:par>
                            </p:childTnLst>
                          </p:cTn>
                        </p:par>
                        <p:par>
                          <p:cTn id="24" fill="hold">
                            <p:stCondLst>
                              <p:cond delay="1000"/>
                            </p:stCondLst>
                            <p:childTnLst>
                              <p:par>
                                <p:cTn id="25" presetID="22" presetClass="entr" presetSubtype="8"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par>
                                <p:cTn id="28" presetID="22" presetClass="entr" presetSubtype="8" fill="hold"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left)">
                                      <p:cBhvr>
                                        <p:cTn id="3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16200000" flipH="1">
            <a:off x="10571574" y="5205632"/>
            <a:ext cx="1733551" cy="1543051"/>
          </a:xfrm>
          <a:prstGeom prst="triangle">
            <a:avLst/>
          </a:prstGeom>
          <a:solidFill>
            <a:srgbClr val="C01C23"/>
          </a:solidFill>
          <a:ln>
            <a:solidFill>
              <a:srgbClr val="C01C23"/>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直角三角形 2"/>
          <p:cNvSpPr/>
          <p:nvPr/>
        </p:nvSpPr>
        <p:spPr>
          <a:xfrm>
            <a:off x="1" y="0"/>
            <a:ext cx="12192001" cy="6858000"/>
          </a:xfrm>
          <a:prstGeom prst="rtTriangle">
            <a:avLst/>
          </a:prstGeom>
          <a:solidFill>
            <a:srgbClr val="252434"/>
          </a:solidFill>
          <a:ln>
            <a:solidFill>
              <a:srgbClr val="252434"/>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rot="5400000" flipH="1">
            <a:off x="-95252" y="86160"/>
            <a:ext cx="1695453" cy="1504952"/>
          </a:xfrm>
          <a:prstGeom prst="triangle">
            <a:avLst/>
          </a:prstGeom>
          <a:solidFill>
            <a:srgbClr val="C01C23"/>
          </a:solidFill>
          <a:ln>
            <a:solidFill>
              <a:srgbClr val="C01C23"/>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4657216" y="1964788"/>
            <a:ext cx="2899843" cy="2874498"/>
            <a:chOff x="4657216" y="1964788"/>
            <a:chExt cx="2899842" cy="2874498"/>
          </a:xfrm>
        </p:grpSpPr>
        <p:sp>
          <p:nvSpPr>
            <p:cNvPr id="6" name="椭圆 5"/>
            <p:cNvSpPr/>
            <p:nvPr/>
          </p:nvSpPr>
          <p:spPr>
            <a:xfrm>
              <a:off x="4967068" y="2271932"/>
              <a:ext cx="2257864" cy="225786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57216" y="1964788"/>
              <a:ext cx="2899842" cy="2874498"/>
            </a:xfrm>
            <a:prstGeom prst="ellipse">
              <a:avLst/>
            </a:prstGeom>
            <a:noFill/>
            <a:ln w="28575">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5620406" y="5385162"/>
            <a:ext cx="951189" cy="942876"/>
            <a:chOff x="4657216" y="1964788"/>
            <a:chExt cx="2899842" cy="2874498"/>
          </a:xfrm>
        </p:grpSpPr>
        <p:sp>
          <p:nvSpPr>
            <p:cNvPr id="10" name="椭圆 9"/>
            <p:cNvSpPr/>
            <p:nvPr/>
          </p:nvSpPr>
          <p:spPr>
            <a:xfrm>
              <a:off x="4967068" y="2271932"/>
              <a:ext cx="2257864" cy="225786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657216" y="1964788"/>
              <a:ext cx="2899842" cy="2874498"/>
            </a:xfrm>
            <a:prstGeom prst="ellipse">
              <a:avLst/>
            </a:prstGeom>
            <a:noFill/>
            <a:ln w="28575">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2" name="图片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5221" y="5304295"/>
            <a:ext cx="755971" cy="981541"/>
          </a:xfrm>
          <a:prstGeom prst="rect">
            <a:avLst/>
          </a:prstGeom>
        </p:spPr>
      </p:pic>
      <p:grpSp>
        <p:nvGrpSpPr>
          <p:cNvPr id="38" name="组合 37"/>
          <p:cNvGrpSpPr/>
          <p:nvPr/>
        </p:nvGrpSpPr>
        <p:grpSpPr>
          <a:xfrm>
            <a:off x="865796" y="3752906"/>
            <a:ext cx="1237957" cy="2637549"/>
            <a:chOff x="895934" y="791451"/>
            <a:chExt cx="1237957" cy="2637549"/>
          </a:xfrm>
        </p:grpSpPr>
        <p:sp>
          <p:nvSpPr>
            <p:cNvPr id="33" name="矩形 32"/>
            <p:cNvSpPr/>
            <p:nvPr/>
          </p:nvSpPr>
          <p:spPr>
            <a:xfrm>
              <a:off x="895934" y="791451"/>
              <a:ext cx="1237957" cy="643452"/>
            </a:xfrm>
            <a:prstGeom prst="rect">
              <a:avLst/>
            </a:prstGeom>
            <a:solidFill>
              <a:srgbClr val="C01C23"/>
            </a:solidFill>
            <a:ln>
              <a:solidFill>
                <a:srgbClr val="C01C23"/>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p:nvPr/>
          </p:nvCxnSpPr>
          <p:spPr>
            <a:xfrm>
              <a:off x="910002" y="1561514"/>
              <a:ext cx="0" cy="1867486"/>
            </a:xfrm>
            <a:prstGeom prst="line">
              <a:avLst/>
            </a:prstGeom>
            <a:ln w="285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7" name="文本框 36"/>
          <p:cNvSpPr txBox="1"/>
          <p:nvPr/>
        </p:nvSpPr>
        <p:spPr>
          <a:xfrm>
            <a:off x="7637631" y="1369880"/>
            <a:ext cx="3630275" cy="2862322"/>
          </a:xfrm>
          <a:prstGeom prst="rect">
            <a:avLst/>
          </a:prstGeom>
          <a:noFill/>
        </p:spPr>
        <p:txBody>
          <a:bodyPr vert="horz" wrap="square" rtlCol="0">
            <a:spAutoFit/>
          </a:bodyPr>
          <a:lstStyle/>
          <a:p>
            <a:pPr algn="r"/>
            <a:r>
              <a:rPr lang="zh-CN" altLang="en-US" dirty="0" smtClean="0">
                <a:solidFill>
                  <a:schemeClr val="tx1">
                    <a:lumMod val="50000"/>
                    <a:lumOff val="50000"/>
                  </a:schemeClr>
                </a:solidFill>
                <a:latin typeface="方正粗倩简体" panose="03000509000000000000" pitchFamily="65" charset="-122"/>
                <a:ea typeface="方正粗倩简体" panose="03000509000000000000" pitchFamily="65" charset="-122"/>
              </a:rPr>
              <a:t>刷卡：用户输入信息</a:t>
            </a:r>
            <a:endParaRPr lang="en-US" altLang="zh-CN" dirty="0" smtClean="0">
              <a:solidFill>
                <a:schemeClr val="tx1">
                  <a:lumMod val="50000"/>
                  <a:lumOff val="50000"/>
                </a:schemeClr>
              </a:solidFill>
              <a:latin typeface="方正粗倩简体" panose="03000509000000000000" pitchFamily="65" charset="-122"/>
              <a:ea typeface="方正粗倩简体" panose="03000509000000000000" pitchFamily="65" charset="-122"/>
            </a:endParaRPr>
          </a:p>
          <a:p>
            <a:pPr algn="r"/>
            <a:endParaRPr lang="en-US" altLang="zh-CN" dirty="0" smtClean="0">
              <a:solidFill>
                <a:schemeClr val="tx1">
                  <a:lumMod val="50000"/>
                  <a:lumOff val="50000"/>
                </a:schemeClr>
              </a:solidFill>
              <a:latin typeface="方正粗倩简体" panose="03000509000000000000" pitchFamily="65" charset="-122"/>
              <a:ea typeface="方正粗倩简体" panose="03000509000000000000" pitchFamily="65" charset="-122"/>
            </a:endParaRPr>
          </a:p>
          <a:p>
            <a:pPr algn="r"/>
            <a:r>
              <a:rPr lang="zh-CN" altLang="en-US" dirty="0" smtClean="0">
                <a:solidFill>
                  <a:schemeClr val="tx1">
                    <a:lumMod val="50000"/>
                    <a:lumOff val="50000"/>
                  </a:schemeClr>
                </a:solidFill>
                <a:latin typeface="方正粗倩简体" panose="03000509000000000000" pitchFamily="65" charset="-122"/>
                <a:ea typeface="方正粗倩简体" panose="03000509000000000000" pitchFamily="65" charset="-122"/>
              </a:rPr>
              <a:t>判断成年：从文件中读出用户信息中身份证号里的出生日期选项，计算得年龄并判断</a:t>
            </a:r>
            <a:endParaRPr lang="en-US" altLang="zh-CN" dirty="0" smtClean="0">
              <a:solidFill>
                <a:schemeClr val="tx1">
                  <a:lumMod val="50000"/>
                  <a:lumOff val="50000"/>
                </a:schemeClr>
              </a:solidFill>
              <a:latin typeface="方正粗倩简体" panose="03000509000000000000" pitchFamily="65" charset="-122"/>
              <a:ea typeface="方正粗倩简体" panose="03000509000000000000" pitchFamily="65" charset="-122"/>
            </a:endParaRPr>
          </a:p>
          <a:p>
            <a:pPr algn="r"/>
            <a:endParaRPr lang="en-US" altLang="zh-CN" dirty="0" smtClean="0">
              <a:solidFill>
                <a:schemeClr val="tx1">
                  <a:lumMod val="50000"/>
                  <a:lumOff val="50000"/>
                </a:schemeClr>
              </a:solidFill>
              <a:latin typeface="方正粗倩简体" panose="03000509000000000000" pitchFamily="65" charset="-122"/>
              <a:ea typeface="方正粗倩简体" panose="03000509000000000000" pitchFamily="65" charset="-122"/>
            </a:endParaRPr>
          </a:p>
          <a:p>
            <a:pPr algn="r"/>
            <a:r>
              <a:rPr lang="zh-CN" altLang="en-US" dirty="0" smtClean="0">
                <a:solidFill>
                  <a:schemeClr val="tx1">
                    <a:lumMod val="50000"/>
                    <a:lumOff val="50000"/>
                  </a:schemeClr>
                </a:solidFill>
                <a:latin typeface="方正粗倩简体" panose="03000509000000000000" pitchFamily="65" charset="-122"/>
                <a:ea typeface="方正粗倩简体" panose="03000509000000000000" pitchFamily="65" charset="-122"/>
              </a:rPr>
              <a:t>判断会员：通过读出已有文件中存储的用户信息判断是否有相同的项，有则为会员，再激活并上机，无则办理会员</a:t>
            </a:r>
            <a:endParaRPr lang="zh-CN" altLang="en-US" dirty="0">
              <a:solidFill>
                <a:schemeClr val="tx1">
                  <a:lumMod val="50000"/>
                  <a:lumOff val="50000"/>
                </a:schemeClr>
              </a:solidFill>
              <a:latin typeface="方正粗倩简体" panose="03000509000000000000" pitchFamily="65" charset="-122"/>
              <a:ea typeface="方正粗倩简体" panose="03000509000000000000" pitchFamily="65" charset="-122"/>
            </a:endParaRPr>
          </a:p>
        </p:txBody>
      </p:sp>
      <p:grpSp>
        <p:nvGrpSpPr>
          <p:cNvPr id="39" name="组合 38"/>
          <p:cNvGrpSpPr/>
          <p:nvPr/>
        </p:nvGrpSpPr>
        <p:grpSpPr>
          <a:xfrm>
            <a:off x="10110523" y="681738"/>
            <a:ext cx="1237957" cy="2637549"/>
            <a:chOff x="895934" y="791451"/>
            <a:chExt cx="1237957" cy="2637549"/>
          </a:xfrm>
        </p:grpSpPr>
        <p:sp>
          <p:nvSpPr>
            <p:cNvPr id="40" name="矩形 39"/>
            <p:cNvSpPr/>
            <p:nvPr/>
          </p:nvSpPr>
          <p:spPr>
            <a:xfrm>
              <a:off x="895934" y="791451"/>
              <a:ext cx="1237957" cy="643452"/>
            </a:xfrm>
            <a:prstGeom prst="rect">
              <a:avLst/>
            </a:prstGeom>
            <a:solidFill>
              <a:srgbClr val="C01C23"/>
            </a:solidFill>
            <a:ln>
              <a:solidFill>
                <a:srgbClr val="C01C23"/>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a:off x="2133890" y="1561514"/>
              <a:ext cx="0" cy="1867486"/>
            </a:xfrm>
            <a:prstGeom prst="line">
              <a:avLst/>
            </a:prstGeom>
            <a:ln w="285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2" name="文本框 41"/>
          <p:cNvSpPr txBox="1"/>
          <p:nvPr/>
        </p:nvSpPr>
        <p:spPr>
          <a:xfrm>
            <a:off x="1004668" y="4470248"/>
            <a:ext cx="3630275" cy="1754326"/>
          </a:xfrm>
          <a:prstGeom prst="rect">
            <a:avLst/>
          </a:prstGeom>
          <a:noFill/>
        </p:spPr>
        <p:txBody>
          <a:bodyPr vert="horz" wrap="square" rtlCol="0">
            <a:spAutoFit/>
          </a:bodyPr>
          <a:lstStyle/>
          <a:p>
            <a:r>
              <a:rPr lang="zh-CN" altLang="en-US" dirty="0" smtClean="0">
                <a:solidFill>
                  <a:schemeClr val="bg1">
                    <a:lumMod val="75000"/>
                  </a:schemeClr>
                </a:solidFill>
                <a:latin typeface="方正粗倩简体" panose="03000509000000000000" pitchFamily="65" charset="-122"/>
                <a:ea typeface="方正粗倩简体" panose="03000509000000000000" pitchFamily="65" charset="-122"/>
              </a:rPr>
              <a:t>激活：文件中未激活设置值为</a:t>
            </a:r>
            <a:r>
              <a:rPr lang="en-US" altLang="zh-CN" dirty="0" smtClean="0">
                <a:solidFill>
                  <a:schemeClr val="bg1">
                    <a:lumMod val="75000"/>
                  </a:schemeClr>
                </a:solidFill>
                <a:latin typeface="方正粗倩简体" panose="03000509000000000000" pitchFamily="65" charset="-122"/>
                <a:ea typeface="方正粗倩简体" panose="03000509000000000000" pitchFamily="65" charset="-122"/>
              </a:rPr>
              <a:t>0</a:t>
            </a:r>
            <a:r>
              <a:rPr lang="zh-CN" altLang="en-US" dirty="0" smtClean="0">
                <a:solidFill>
                  <a:schemeClr val="bg1">
                    <a:lumMod val="75000"/>
                  </a:schemeClr>
                </a:solidFill>
                <a:latin typeface="方正粗倩简体" panose="03000509000000000000" pitchFamily="65" charset="-122"/>
                <a:ea typeface="方正粗倩简体" panose="03000509000000000000" pitchFamily="65" charset="-122"/>
              </a:rPr>
              <a:t>，已激活设置为</a:t>
            </a:r>
            <a:r>
              <a:rPr lang="en-US" altLang="zh-CN" dirty="0" smtClean="0">
                <a:solidFill>
                  <a:schemeClr val="bg1">
                    <a:lumMod val="75000"/>
                  </a:schemeClr>
                </a:solidFill>
                <a:latin typeface="方正粗倩简体" panose="03000509000000000000" pitchFamily="65" charset="-122"/>
                <a:ea typeface="方正粗倩简体" panose="03000509000000000000" pitchFamily="65" charset="-122"/>
              </a:rPr>
              <a:t>1</a:t>
            </a:r>
            <a:r>
              <a:rPr lang="zh-CN" altLang="en-US" dirty="0" smtClean="0">
                <a:solidFill>
                  <a:schemeClr val="bg1">
                    <a:lumMod val="75000"/>
                  </a:schemeClr>
                </a:solidFill>
                <a:latin typeface="方正粗倩简体" panose="03000509000000000000" pitchFamily="65" charset="-122"/>
                <a:ea typeface="方正粗倩简体" panose="03000509000000000000" pitchFamily="65" charset="-122"/>
              </a:rPr>
              <a:t>，将会员中的用户值从</a:t>
            </a:r>
            <a:r>
              <a:rPr lang="en-US" altLang="zh-CN" dirty="0" smtClean="0">
                <a:solidFill>
                  <a:schemeClr val="bg1">
                    <a:lumMod val="75000"/>
                  </a:schemeClr>
                </a:solidFill>
                <a:latin typeface="方正粗倩简体" panose="03000509000000000000" pitchFamily="65" charset="-122"/>
                <a:ea typeface="方正粗倩简体" panose="03000509000000000000" pitchFamily="65" charset="-122"/>
              </a:rPr>
              <a:t>0</a:t>
            </a:r>
            <a:r>
              <a:rPr lang="zh-CN" altLang="en-US" dirty="0" smtClean="0">
                <a:solidFill>
                  <a:schemeClr val="bg1">
                    <a:lumMod val="75000"/>
                  </a:schemeClr>
                </a:solidFill>
                <a:latin typeface="方正粗倩简体" panose="03000509000000000000" pitchFamily="65" charset="-122"/>
                <a:ea typeface="方正粗倩简体" panose="03000509000000000000" pitchFamily="65" charset="-122"/>
              </a:rPr>
              <a:t>变为</a:t>
            </a:r>
            <a:r>
              <a:rPr lang="en-US" altLang="zh-CN" dirty="0" smtClean="0">
                <a:solidFill>
                  <a:schemeClr val="bg1">
                    <a:lumMod val="75000"/>
                  </a:schemeClr>
                </a:solidFill>
                <a:latin typeface="方正粗倩简体" panose="03000509000000000000" pitchFamily="65" charset="-122"/>
                <a:ea typeface="方正粗倩简体" panose="03000509000000000000" pitchFamily="65" charset="-122"/>
              </a:rPr>
              <a:t>1</a:t>
            </a:r>
          </a:p>
          <a:p>
            <a:endParaRPr lang="en-US" altLang="zh-CN" dirty="0" smtClean="0">
              <a:solidFill>
                <a:schemeClr val="bg1">
                  <a:lumMod val="75000"/>
                </a:schemeClr>
              </a:solidFill>
              <a:latin typeface="方正粗倩简体" panose="03000509000000000000" pitchFamily="65" charset="-122"/>
              <a:ea typeface="方正粗倩简体" panose="03000509000000000000" pitchFamily="65" charset="-122"/>
            </a:endParaRPr>
          </a:p>
          <a:p>
            <a:r>
              <a:rPr lang="zh-CN" altLang="en-US" dirty="0" smtClean="0">
                <a:solidFill>
                  <a:schemeClr val="bg1">
                    <a:lumMod val="75000"/>
                  </a:schemeClr>
                </a:solidFill>
                <a:latin typeface="方正粗倩简体" panose="03000509000000000000" pitchFamily="65" charset="-122"/>
                <a:ea typeface="方正粗倩简体" panose="03000509000000000000" pitchFamily="65" charset="-122"/>
              </a:rPr>
              <a:t>办理会员：将输入的信息输入到文件中存储起来</a:t>
            </a:r>
            <a:endParaRPr lang="zh-CN" altLang="en-US" dirty="0">
              <a:solidFill>
                <a:schemeClr val="bg1">
                  <a:lumMod val="75000"/>
                </a:schemeClr>
              </a:solidFill>
              <a:latin typeface="方正粗倩简体" panose="03000509000000000000" pitchFamily="65" charset="-122"/>
              <a:ea typeface="方正粗倩简体" panose="03000509000000000000" pitchFamily="65" charset="-122"/>
            </a:endParaRPr>
          </a:p>
        </p:txBody>
      </p:sp>
      <p:sp>
        <p:nvSpPr>
          <p:cNvPr id="43" name="文本框 42"/>
          <p:cNvSpPr txBox="1"/>
          <p:nvPr/>
        </p:nvSpPr>
        <p:spPr>
          <a:xfrm>
            <a:off x="5025587" y="2552931"/>
            <a:ext cx="2163100" cy="1508105"/>
          </a:xfrm>
          <a:prstGeom prst="rect">
            <a:avLst/>
          </a:prstGeom>
          <a:noFill/>
        </p:spPr>
        <p:txBody>
          <a:bodyPr vert="horz" wrap="square" rtlCol="0">
            <a:spAutoFit/>
          </a:bodyPr>
          <a:lstStyle/>
          <a:p>
            <a:pPr algn="ctr"/>
            <a:r>
              <a:rPr lang="en-US" altLang="zh-CN" sz="2800" b="1" dirty="0">
                <a:latin typeface="Berlin Sans FB Demi" panose="020E0802020502020306" pitchFamily="34" charset="0"/>
                <a:cs typeface="Arial" panose="020B0604020202020204" pitchFamily="34" charset="0"/>
              </a:rPr>
              <a:t>PART </a:t>
            </a:r>
            <a:endParaRPr lang="en-US" altLang="zh-CN" sz="2800" b="1" dirty="0" smtClean="0">
              <a:latin typeface="Berlin Sans FB Demi" panose="020E0802020502020306" pitchFamily="34" charset="0"/>
              <a:cs typeface="Arial" panose="020B0604020202020204" pitchFamily="34" charset="0"/>
            </a:endParaRPr>
          </a:p>
          <a:p>
            <a:pPr algn="ctr"/>
            <a:r>
              <a:rPr lang="en-US" altLang="zh-CN" sz="2800" b="1" dirty="0" smtClean="0">
                <a:latin typeface="Berlin Sans FB Demi" panose="020E0802020502020306" pitchFamily="34" charset="0"/>
                <a:cs typeface="Arial" panose="020B0604020202020204" pitchFamily="34" charset="0"/>
              </a:rPr>
              <a:t>ONE</a:t>
            </a:r>
            <a:endParaRPr lang="en-US" altLang="zh-CN" sz="2800" b="1" dirty="0">
              <a:latin typeface="Berlin Sans FB Demi" panose="020E0802020502020306" pitchFamily="34" charset="0"/>
              <a:cs typeface="Arial" panose="020B0604020202020204" pitchFamily="34" charset="0"/>
            </a:endParaRPr>
          </a:p>
          <a:p>
            <a:pPr algn="ctr"/>
            <a:r>
              <a:rPr lang="zh-CN" altLang="en-US" dirty="0" smtClean="0">
                <a:latin typeface="方正粗倩简体" panose="03000509000000000000" pitchFamily="65" charset="-122"/>
                <a:ea typeface="方正粗倩简体" panose="03000509000000000000" pitchFamily="65" charset="-122"/>
              </a:rPr>
              <a:t>刷卡</a:t>
            </a:r>
            <a:endParaRPr lang="en-US" altLang="zh-CN" dirty="0" smtClean="0">
              <a:latin typeface="方正粗倩简体" panose="03000509000000000000" pitchFamily="65" charset="-122"/>
              <a:ea typeface="方正粗倩简体" panose="03000509000000000000" pitchFamily="65" charset="-122"/>
            </a:endParaRPr>
          </a:p>
          <a:p>
            <a:pPr algn="ctr"/>
            <a:r>
              <a:rPr lang="zh-CN" altLang="en-US" dirty="0" smtClean="0">
                <a:latin typeface="方正粗倩简体" panose="03000509000000000000" pitchFamily="65" charset="-122"/>
                <a:ea typeface="方正粗倩简体" panose="03000509000000000000" pitchFamily="65" charset="-122"/>
              </a:rPr>
              <a:t>功能实质</a:t>
            </a:r>
            <a:endParaRPr lang="zh-CN" altLang="en-US" dirty="0">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207029288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right)">
                                      <p:cBhvr>
                                        <p:cTn id="16" dur="500"/>
                                        <p:tgtEl>
                                          <p:spTgt spid="39"/>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right)">
                                      <p:cBhvr>
                                        <p:cTn id="2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52434"/>
        </a:solidFill>
        <a:effectLst/>
      </p:bgPr>
    </p:bg>
    <p:spTree>
      <p:nvGrpSpPr>
        <p:cNvPr id="1" name=""/>
        <p:cNvGrpSpPr/>
        <p:nvPr/>
      </p:nvGrpSpPr>
      <p:grpSpPr>
        <a:xfrm>
          <a:off x="0" y="0"/>
          <a:ext cx="0" cy="0"/>
          <a:chOff x="0" y="0"/>
          <a:chExt cx="0" cy="0"/>
        </a:xfrm>
      </p:grpSpPr>
      <p:pic>
        <p:nvPicPr>
          <p:cNvPr id="103" name="图片 10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00" y="-196951"/>
            <a:ext cx="12810679" cy="7606888"/>
          </a:xfrm>
          <a:prstGeom prst="rect">
            <a:avLst/>
          </a:prstGeom>
        </p:spPr>
      </p:pic>
      <p:sp>
        <p:nvSpPr>
          <p:cNvPr id="104" name="矩形 103"/>
          <p:cNvSpPr/>
          <p:nvPr/>
        </p:nvSpPr>
        <p:spPr>
          <a:xfrm>
            <a:off x="-22331" y="-15160"/>
            <a:ext cx="12214331" cy="6873160"/>
          </a:xfrm>
          <a:prstGeom prst="rect">
            <a:avLst/>
          </a:prstGeom>
          <a:solidFill>
            <a:schemeClr val="tx1">
              <a:lumMod val="95000"/>
              <a:lumOff val="5000"/>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52434"/>
              </a:solidFill>
            </a:endParaRPr>
          </a:p>
        </p:txBody>
      </p:sp>
      <p:grpSp>
        <p:nvGrpSpPr>
          <p:cNvPr id="105" name="组合 104"/>
          <p:cNvGrpSpPr/>
          <p:nvPr/>
        </p:nvGrpSpPr>
        <p:grpSpPr>
          <a:xfrm rot="10800000">
            <a:off x="9541917" y="5299859"/>
            <a:ext cx="2650083" cy="1558143"/>
            <a:chOff x="-35031" y="1575572"/>
            <a:chExt cx="12213877" cy="1376769"/>
          </a:xfrm>
        </p:grpSpPr>
        <p:sp>
          <p:nvSpPr>
            <p:cNvPr id="106" name="直角三角形 105"/>
            <p:cNvSpPr/>
            <p:nvPr/>
          </p:nvSpPr>
          <p:spPr>
            <a:xfrm flipV="1">
              <a:off x="-35031" y="1575572"/>
              <a:ext cx="12213877" cy="1376769"/>
            </a:xfrm>
            <a:prstGeom prst="rtTriangle">
              <a:avLst/>
            </a:prstGeom>
            <a:solidFill>
              <a:srgbClr val="C01C23"/>
            </a:solidFill>
            <a:ln>
              <a:solidFill>
                <a:srgbClr val="C01C23"/>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直角三角形 106"/>
            <p:cNvSpPr/>
            <p:nvPr/>
          </p:nvSpPr>
          <p:spPr>
            <a:xfrm flipV="1">
              <a:off x="-35031" y="1575572"/>
              <a:ext cx="12213877" cy="897983"/>
            </a:xfrm>
            <a:prstGeom prst="rtTriangle">
              <a:avLst/>
            </a:prstGeom>
            <a:solidFill>
              <a:srgbClr val="C01C23"/>
            </a:solidFill>
            <a:ln>
              <a:solidFill>
                <a:srgbClr val="C01C23"/>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直角三角形 107"/>
            <p:cNvSpPr/>
            <p:nvPr/>
          </p:nvSpPr>
          <p:spPr>
            <a:xfrm flipV="1">
              <a:off x="-35031" y="1575572"/>
              <a:ext cx="12213877" cy="465561"/>
            </a:xfrm>
            <a:prstGeom prst="rtTriangle">
              <a:avLst/>
            </a:prstGeom>
            <a:solidFill>
              <a:srgbClr val="C01C23"/>
            </a:solidFill>
            <a:ln>
              <a:solidFill>
                <a:srgbClr val="C01C23"/>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9" name="文本框 108"/>
          <p:cNvSpPr txBox="1"/>
          <p:nvPr/>
        </p:nvSpPr>
        <p:spPr>
          <a:xfrm>
            <a:off x="3515618" y="409461"/>
            <a:ext cx="1491175" cy="5386090"/>
          </a:xfrm>
          <a:prstGeom prst="rect">
            <a:avLst/>
          </a:prstGeom>
          <a:noFill/>
        </p:spPr>
        <p:txBody>
          <a:bodyPr wrap="square" rtlCol="0">
            <a:spAutoFit/>
          </a:bodyPr>
          <a:lstStyle/>
          <a:p>
            <a:r>
              <a:rPr lang="en-US" altLang="zh-CN" sz="34400" b="1" dirty="0" smtClean="0">
                <a:solidFill>
                  <a:schemeClr val="bg1"/>
                </a:solidFill>
                <a:latin typeface="Arial" panose="020B0604020202020204" pitchFamily="34" charset="0"/>
                <a:cs typeface="Arial" panose="020B0604020202020204" pitchFamily="34" charset="0"/>
              </a:rPr>
              <a:t>2</a:t>
            </a:r>
            <a:endParaRPr lang="zh-CN" altLang="en-US" sz="34400" b="1" dirty="0">
              <a:solidFill>
                <a:schemeClr val="bg1"/>
              </a:solidFill>
              <a:latin typeface="Arial" panose="020B0604020202020204" pitchFamily="34" charset="0"/>
              <a:cs typeface="Arial" panose="020B0604020202020204" pitchFamily="34" charset="0"/>
            </a:endParaRPr>
          </a:p>
        </p:txBody>
      </p:sp>
      <p:sp>
        <p:nvSpPr>
          <p:cNvPr id="110" name="文本框 109"/>
          <p:cNvSpPr txBox="1"/>
          <p:nvPr/>
        </p:nvSpPr>
        <p:spPr>
          <a:xfrm>
            <a:off x="6096004" y="1558414"/>
            <a:ext cx="923330" cy="3603854"/>
          </a:xfrm>
          <a:prstGeom prst="rect">
            <a:avLst/>
          </a:prstGeom>
          <a:noFill/>
        </p:spPr>
        <p:txBody>
          <a:bodyPr vert="eaVert" wrap="square" rtlCol="0">
            <a:spAutoFit/>
          </a:bodyPr>
          <a:lstStyle/>
          <a:p>
            <a:r>
              <a:rPr lang="en-US" altLang="zh-CN" sz="4800" b="1" dirty="0" smtClean="0">
                <a:solidFill>
                  <a:schemeClr val="bg1"/>
                </a:solidFill>
                <a:latin typeface="Berlin Sans FB Demi" panose="020E0802020502020306" pitchFamily="34" charset="0"/>
                <a:cs typeface="Arial" panose="020B0604020202020204" pitchFamily="34" charset="0"/>
              </a:rPr>
              <a:t>PART TWO</a:t>
            </a:r>
            <a:endParaRPr lang="zh-CN" altLang="en-US" sz="4800" b="1" dirty="0">
              <a:solidFill>
                <a:schemeClr val="bg1"/>
              </a:solidFill>
              <a:latin typeface="Berlin Sans FB Demi" panose="020E0802020502020306" pitchFamily="34" charset="0"/>
              <a:cs typeface="Arial" panose="020B0604020202020204" pitchFamily="34" charset="0"/>
            </a:endParaRPr>
          </a:p>
        </p:txBody>
      </p:sp>
      <p:sp>
        <p:nvSpPr>
          <p:cNvPr id="111" name="文本框 110"/>
          <p:cNvSpPr txBox="1"/>
          <p:nvPr/>
        </p:nvSpPr>
        <p:spPr>
          <a:xfrm>
            <a:off x="2240448" y="5472388"/>
            <a:ext cx="7592869" cy="707886"/>
          </a:xfrm>
          <a:prstGeom prst="rect">
            <a:avLst/>
          </a:prstGeom>
          <a:noFill/>
        </p:spPr>
        <p:txBody>
          <a:bodyPr vert="horz" wrap="square" rtlCol="0">
            <a:spAutoFit/>
          </a:bodyPr>
          <a:lstStyle/>
          <a:p>
            <a:pPr algn="ctr"/>
            <a:r>
              <a:rPr lang="zh-CN" altLang="en-US" sz="4000" dirty="0" smtClean="0">
                <a:solidFill>
                  <a:schemeClr val="bg1"/>
                </a:solidFill>
                <a:latin typeface="方正粗倩简体" panose="03000509000000000000" pitchFamily="65" charset="-122"/>
                <a:ea typeface="方正粗倩简体" panose="03000509000000000000" pitchFamily="65" charset="-122"/>
              </a:rPr>
              <a:t>实现功能：激活上机</a:t>
            </a:r>
            <a:endParaRPr lang="zh-CN" altLang="en-US" sz="4000" dirty="0">
              <a:solidFill>
                <a:schemeClr val="bg1"/>
              </a:solidFill>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2058146640"/>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52434"/>
        </a:solidFill>
        <a:effectLst/>
      </p:bgPr>
    </p:bg>
    <p:spTree>
      <p:nvGrpSpPr>
        <p:cNvPr id="1" name=""/>
        <p:cNvGrpSpPr/>
        <p:nvPr/>
      </p:nvGrpSpPr>
      <p:grpSpPr>
        <a:xfrm>
          <a:off x="0" y="0"/>
          <a:ext cx="0" cy="0"/>
          <a:chOff x="0" y="0"/>
          <a:chExt cx="0" cy="0"/>
        </a:xfrm>
      </p:grpSpPr>
      <p:sp>
        <p:nvSpPr>
          <p:cNvPr id="14" name="矩形 13"/>
          <p:cNvSpPr/>
          <p:nvPr/>
        </p:nvSpPr>
        <p:spPr>
          <a:xfrm>
            <a:off x="-22331" y="-15159"/>
            <a:ext cx="6118331" cy="6873160"/>
          </a:xfrm>
          <a:prstGeom prst="rect">
            <a:avLst/>
          </a:prstGeom>
          <a:solidFill>
            <a:srgbClr val="C01C23"/>
          </a:solid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r="48821"/>
          <a:stretch/>
        </p:blipFill>
        <p:spPr>
          <a:xfrm>
            <a:off x="-451000" y="-196951"/>
            <a:ext cx="6556379" cy="7606888"/>
          </a:xfrm>
          <a:prstGeom prst="rect">
            <a:avLst/>
          </a:prstGeom>
        </p:spPr>
      </p:pic>
      <p:sp>
        <p:nvSpPr>
          <p:cNvPr id="5" name="矩形 4"/>
          <p:cNvSpPr/>
          <p:nvPr/>
        </p:nvSpPr>
        <p:spPr>
          <a:xfrm>
            <a:off x="-22331" y="-15160"/>
            <a:ext cx="6118331" cy="6873160"/>
          </a:xfrm>
          <a:prstGeom prst="rect">
            <a:avLst/>
          </a:prstGeom>
          <a:solidFill>
            <a:srgbClr val="C01C23">
              <a:alpha val="87000"/>
            </a:srgbClr>
          </a:solidFill>
          <a:ln>
            <a:solidFill>
              <a:srgbClr val="C01C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52434"/>
              </a:solidFill>
            </a:endParaRPr>
          </a:p>
        </p:txBody>
      </p:sp>
      <p:grpSp>
        <p:nvGrpSpPr>
          <p:cNvPr id="3" name="组合 2"/>
          <p:cNvGrpSpPr/>
          <p:nvPr/>
        </p:nvGrpSpPr>
        <p:grpSpPr>
          <a:xfrm>
            <a:off x="1852033" y="908777"/>
            <a:ext cx="2369604" cy="852861"/>
            <a:chOff x="1852032" y="908776"/>
            <a:chExt cx="2369604" cy="852861"/>
          </a:xfrm>
        </p:grpSpPr>
        <p:grpSp>
          <p:nvGrpSpPr>
            <p:cNvPr id="6" name="组合 5"/>
            <p:cNvGrpSpPr/>
            <p:nvPr/>
          </p:nvGrpSpPr>
          <p:grpSpPr>
            <a:xfrm>
              <a:off x="1852032" y="908776"/>
              <a:ext cx="2369604" cy="852861"/>
              <a:chOff x="4909310" y="725714"/>
              <a:chExt cx="2369604" cy="852861"/>
            </a:xfrm>
            <a:solidFill>
              <a:srgbClr val="252434"/>
            </a:solidFill>
            <a:effectLst>
              <a:outerShdw blurRad="50800" dist="38100" dir="5400000" algn="t" rotWithShape="0">
                <a:prstClr val="black">
                  <a:alpha val="40000"/>
                </a:prstClr>
              </a:outerShdw>
            </a:effectLst>
          </p:grpSpPr>
          <p:sp>
            <p:nvSpPr>
              <p:cNvPr id="7" name="椭圆 6"/>
              <p:cNvSpPr/>
              <p:nvPr/>
            </p:nvSpPr>
            <p:spPr>
              <a:xfrm>
                <a:off x="4909310" y="725714"/>
                <a:ext cx="852861" cy="852861"/>
              </a:xfrm>
              <a:prstGeom prst="ellipse">
                <a:avLst/>
              </a:prstGeom>
              <a:grpFill/>
              <a:ln>
                <a:solidFill>
                  <a:srgbClr val="25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426053" y="725714"/>
                <a:ext cx="852861" cy="852861"/>
              </a:xfrm>
              <a:prstGeom prst="ellipse">
                <a:avLst/>
              </a:prstGeom>
              <a:grpFill/>
              <a:ln>
                <a:solidFill>
                  <a:srgbClr val="25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335740" y="725714"/>
                <a:ext cx="1529517" cy="852861"/>
              </a:xfrm>
              <a:prstGeom prst="rect">
                <a:avLst/>
              </a:prstGeom>
              <a:grpFill/>
              <a:ln>
                <a:solidFill>
                  <a:srgbClr val="252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Arial" panose="020B0604020202020204" pitchFamily="34" charset="0"/>
                  <a:cs typeface="Arial" panose="020B0604020202020204" pitchFamily="34" charset="0"/>
                </a:endParaRPr>
              </a:p>
            </p:txBody>
          </p:sp>
        </p:grpSp>
        <p:sp>
          <p:nvSpPr>
            <p:cNvPr id="15" name="文本框 14"/>
            <p:cNvSpPr txBox="1"/>
            <p:nvPr/>
          </p:nvSpPr>
          <p:spPr>
            <a:xfrm>
              <a:off x="2187895" y="1042818"/>
              <a:ext cx="1886859" cy="584775"/>
            </a:xfrm>
            <a:prstGeom prst="rect">
              <a:avLst/>
            </a:prstGeom>
            <a:noFill/>
          </p:spPr>
          <p:txBody>
            <a:bodyPr wrap="square" rtlCol="0">
              <a:spAutoFit/>
            </a:bodyPr>
            <a:lstStyle/>
            <a:p>
              <a:pPr algn="ctr"/>
              <a:r>
                <a:rPr lang="zh-CN" altLang="en-US" sz="3200" b="1" dirty="0" smtClean="0">
                  <a:solidFill>
                    <a:schemeClr val="bg1"/>
                  </a:solidFill>
                  <a:latin typeface="方正胖娃简体" panose="03000509000000000000" pitchFamily="65" charset="-122"/>
                  <a:ea typeface="方正胖娃简体" panose="03000509000000000000" pitchFamily="65" charset="-122"/>
                  <a:cs typeface="Arial" panose="020B0604020202020204" pitchFamily="34" charset="0"/>
                </a:rPr>
                <a:t>激活</a:t>
              </a:r>
              <a:endParaRPr lang="zh-CN" altLang="en-US" sz="3200" b="1" dirty="0">
                <a:solidFill>
                  <a:schemeClr val="bg1"/>
                </a:solidFill>
                <a:latin typeface="方正胖娃简体" panose="03000509000000000000" pitchFamily="65" charset="-122"/>
                <a:ea typeface="方正胖娃简体" panose="03000509000000000000" pitchFamily="65" charset="-122"/>
                <a:cs typeface="Arial" panose="020B0604020202020204" pitchFamily="34" charset="0"/>
              </a:endParaRPr>
            </a:p>
          </p:txBody>
        </p:sp>
      </p:grpSp>
      <p:grpSp>
        <p:nvGrpSpPr>
          <p:cNvPr id="17" name="组合 16"/>
          <p:cNvGrpSpPr/>
          <p:nvPr/>
        </p:nvGrpSpPr>
        <p:grpSpPr>
          <a:xfrm>
            <a:off x="7948033" y="908777"/>
            <a:ext cx="2369604" cy="852861"/>
            <a:chOff x="7948032" y="908776"/>
            <a:chExt cx="2369604" cy="852861"/>
          </a:xfrm>
        </p:grpSpPr>
        <p:grpSp>
          <p:nvGrpSpPr>
            <p:cNvPr id="10" name="组合 9"/>
            <p:cNvGrpSpPr/>
            <p:nvPr/>
          </p:nvGrpSpPr>
          <p:grpSpPr>
            <a:xfrm>
              <a:off x="7948032" y="908776"/>
              <a:ext cx="2369604" cy="852861"/>
              <a:chOff x="4909310" y="725714"/>
              <a:chExt cx="2369604" cy="852861"/>
            </a:xfrm>
            <a:solidFill>
              <a:srgbClr val="FFC000"/>
            </a:solidFill>
            <a:effectLst>
              <a:outerShdw blurRad="50800" dist="38100" dir="5400000" algn="t" rotWithShape="0">
                <a:prstClr val="black">
                  <a:alpha val="40000"/>
                </a:prstClr>
              </a:outerShdw>
            </a:effectLst>
          </p:grpSpPr>
          <p:sp>
            <p:nvSpPr>
              <p:cNvPr id="11" name="椭圆 10"/>
              <p:cNvSpPr/>
              <p:nvPr/>
            </p:nvSpPr>
            <p:spPr>
              <a:xfrm>
                <a:off x="4909310" y="725714"/>
                <a:ext cx="852861" cy="85286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426053" y="725714"/>
                <a:ext cx="852861" cy="85286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335740" y="725714"/>
                <a:ext cx="1529517" cy="852861"/>
              </a:xfrm>
              <a:prstGeom prst="rect">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Arial" panose="020B0604020202020204" pitchFamily="34" charset="0"/>
                  <a:cs typeface="Arial" panose="020B0604020202020204" pitchFamily="34" charset="0"/>
                </a:endParaRPr>
              </a:p>
            </p:txBody>
          </p:sp>
        </p:grpSp>
        <p:sp>
          <p:nvSpPr>
            <p:cNvPr id="16" name="文本框 15"/>
            <p:cNvSpPr txBox="1"/>
            <p:nvPr/>
          </p:nvSpPr>
          <p:spPr>
            <a:xfrm>
              <a:off x="8187517" y="1042818"/>
              <a:ext cx="1886859" cy="584775"/>
            </a:xfrm>
            <a:prstGeom prst="rect">
              <a:avLst/>
            </a:prstGeom>
            <a:noFill/>
          </p:spPr>
          <p:txBody>
            <a:bodyPr wrap="square" rtlCol="0">
              <a:spAutoFit/>
            </a:bodyPr>
            <a:lstStyle/>
            <a:p>
              <a:pPr algn="ctr"/>
              <a:r>
                <a:rPr lang="zh-CN" altLang="en-US" sz="3200" b="1" dirty="0" smtClean="0">
                  <a:solidFill>
                    <a:schemeClr val="bg1"/>
                  </a:solidFill>
                  <a:latin typeface="方正胖娃简体" panose="03000509000000000000" pitchFamily="65" charset="-122"/>
                  <a:ea typeface="方正胖娃简体" panose="03000509000000000000" pitchFamily="65" charset="-122"/>
                  <a:cs typeface="Arial" panose="020B0604020202020204" pitchFamily="34" charset="0"/>
                </a:rPr>
                <a:t>上机</a:t>
              </a:r>
              <a:endParaRPr lang="zh-CN" altLang="en-US" sz="3200" b="1" dirty="0">
                <a:solidFill>
                  <a:schemeClr val="bg1"/>
                </a:solidFill>
                <a:latin typeface="方正胖娃简体" panose="03000509000000000000" pitchFamily="65" charset="-122"/>
                <a:ea typeface="方正胖娃简体" panose="03000509000000000000" pitchFamily="65" charset="-122"/>
                <a:cs typeface="Arial" panose="020B0604020202020204" pitchFamily="34" charset="0"/>
              </a:endParaRPr>
            </a:p>
          </p:txBody>
        </p:sp>
      </p:grpSp>
      <p:sp>
        <p:nvSpPr>
          <p:cNvPr id="22" name="TextBox 21"/>
          <p:cNvSpPr txBox="1"/>
          <p:nvPr/>
        </p:nvSpPr>
        <p:spPr>
          <a:xfrm>
            <a:off x="653143" y="2162629"/>
            <a:ext cx="4833257" cy="3046988"/>
          </a:xfrm>
          <a:prstGeom prst="rect">
            <a:avLst/>
          </a:prstGeom>
          <a:noFill/>
        </p:spPr>
        <p:txBody>
          <a:bodyPr wrap="square" rtlCol="0">
            <a:spAutoFit/>
          </a:bodyPr>
          <a:lstStyle/>
          <a:p>
            <a:r>
              <a:rPr lang="zh-CN" altLang="en-US" sz="3200" dirty="0" smtClean="0">
                <a:solidFill>
                  <a:schemeClr val="bg1">
                    <a:lumMod val="75000"/>
                  </a:schemeClr>
                </a:solidFill>
                <a:latin typeface="方正粗倩简体" panose="03000509000000000000" pitchFamily="65" charset="-122"/>
                <a:ea typeface="方正粗倩简体" panose="03000509000000000000" pitchFamily="65" charset="-122"/>
              </a:rPr>
              <a:t>激活：文件激活状态中未激活设置值为</a:t>
            </a:r>
            <a:r>
              <a:rPr lang="en-US" altLang="zh-CN" sz="3200" dirty="0" smtClean="0">
                <a:solidFill>
                  <a:schemeClr val="bg1">
                    <a:lumMod val="75000"/>
                  </a:schemeClr>
                </a:solidFill>
                <a:latin typeface="方正粗倩简体" panose="03000509000000000000" pitchFamily="65" charset="-122"/>
                <a:ea typeface="方正粗倩简体" panose="03000509000000000000" pitchFamily="65" charset="-122"/>
              </a:rPr>
              <a:t>0</a:t>
            </a:r>
            <a:r>
              <a:rPr lang="zh-CN" altLang="en-US" sz="3200" dirty="0" smtClean="0">
                <a:solidFill>
                  <a:schemeClr val="bg1">
                    <a:lumMod val="75000"/>
                  </a:schemeClr>
                </a:solidFill>
                <a:latin typeface="方正粗倩简体" panose="03000509000000000000" pitchFamily="65" charset="-122"/>
                <a:ea typeface="方正粗倩简体" panose="03000509000000000000" pitchFamily="65" charset="-122"/>
              </a:rPr>
              <a:t>，已激活设置为</a:t>
            </a:r>
            <a:r>
              <a:rPr lang="en-US" altLang="zh-CN" sz="3200" dirty="0" smtClean="0">
                <a:solidFill>
                  <a:schemeClr val="bg1">
                    <a:lumMod val="75000"/>
                  </a:schemeClr>
                </a:solidFill>
                <a:latin typeface="方正粗倩简体" panose="03000509000000000000" pitchFamily="65" charset="-122"/>
                <a:ea typeface="方正粗倩简体" panose="03000509000000000000" pitchFamily="65" charset="-122"/>
              </a:rPr>
              <a:t>1</a:t>
            </a:r>
            <a:r>
              <a:rPr lang="zh-CN" altLang="en-US" sz="3200" dirty="0" smtClean="0">
                <a:solidFill>
                  <a:schemeClr val="bg1">
                    <a:lumMod val="75000"/>
                  </a:schemeClr>
                </a:solidFill>
                <a:latin typeface="方正粗倩简体" panose="03000509000000000000" pitchFamily="65" charset="-122"/>
                <a:ea typeface="方正粗倩简体" panose="03000509000000000000" pitchFamily="65" charset="-122"/>
              </a:rPr>
              <a:t>，将文件激活状态从未激活转变为激活状态，即将会员中的激活状态值从</a:t>
            </a:r>
            <a:r>
              <a:rPr lang="en-US" altLang="zh-CN" sz="3200" dirty="0" smtClean="0">
                <a:solidFill>
                  <a:schemeClr val="bg1">
                    <a:lumMod val="75000"/>
                  </a:schemeClr>
                </a:solidFill>
                <a:latin typeface="方正粗倩简体" panose="03000509000000000000" pitchFamily="65" charset="-122"/>
                <a:ea typeface="方正粗倩简体" panose="03000509000000000000" pitchFamily="65" charset="-122"/>
              </a:rPr>
              <a:t>0</a:t>
            </a:r>
            <a:r>
              <a:rPr lang="zh-CN" altLang="en-US" sz="3200" dirty="0" smtClean="0">
                <a:solidFill>
                  <a:schemeClr val="bg1">
                    <a:lumMod val="75000"/>
                  </a:schemeClr>
                </a:solidFill>
                <a:latin typeface="方正粗倩简体" panose="03000509000000000000" pitchFamily="65" charset="-122"/>
                <a:ea typeface="方正粗倩简体" panose="03000509000000000000" pitchFamily="65" charset="-122"/>
              </a:rPr>
              <a:t>变为</a:t>
            </a:r>
            <a:r>
              <a:rPr lang="en-US" altLang="zh-CN" sz="3200" dirty="0" smtClean="0">
                <a:solidFill>
                  <a:schemeClr val="bg1">
                    <a:lumMod val="75000"/>
                  </a:schemeClr>
                </a:solidFill>
                <a:latin typeface="方正粗倩简体" panose="03000509000000000000" pitchFamily="65" charset="-122"/>
                <a:ea typeface="方正粗倩简体" panose="03000509000000000000" pitchFamily="65" charset="-122"/>
              </a:rPr>
              <a:t>1</a:t>
            </a:r>
            <a:endParaRPr lang="zh-CN" altLang="en-US" sz="3200" dirty="0">
              <a:latin typeface="方正粗倩简体" panose="03000509000000000000" pitchFamily="65" charset="-122"/>
              <a:ea typeface="方正粗倩简体" panose="03000509000000000000" pitchFamily="65" charset="-122"/>
            </a:endParaRPr>
          </a:p>
        </p:txBody>
      </p:sp>
      <p:sp>
        <p:nvSpPr>
          <p:cNvPr id="23" name="TextBox 22"/>
          <p:cNvSpPr txBox="1"/>
          <p:nvPr/>
        </p:nvSpPr>
        <p:spPr>
          <a:xfrm>
            <a:off x="6836229" y="2162629"/>
            <a:ext cx="4557485" cy="3539430"/>
          </a:xfrm>
          <a:prstGeom prst="rect">
            <a:avLst/>
          </a:prstGeom>
          <a:noFill/>
        </p:spPr>
        <p:txBody>
          <a:bodyPr wrap="square" rtlCol="0">
            <a:spAutoFit/>
          </a:bodyPr>
          <a:lstStyle/>
          <a:p>
            <a:r>
              <a:rPr lang="zh-CN" altLang="en-US" sz="3200" dirty="0" smtClean="0">
                <a:solidFill>
                  <a:srgbClr val="FFFF00"/>
                </a:solidFill>
                <a:latin typeface="方正粗倩简体" panose="03000509000000000000" pitchFamily="65" charset="-122"/>
                <a:ea typeface="方正粗倩简体" panose="03000509000000000000" pitchFamily="65" charset="-122"/>
              </a:rPr>
              <a:t>上机：文件上机状态中未上机设置值为</a:t>
            </a:r>
            <a:r>
              <a:rPr lang="en-US" altLang="zh-CN" sz="3200" dirty="0" smtClean="0">
                <a:solidFill>
                  <a:srgbClr val="FFFF00"/>
                </a:solidFill>
                <a:latin typeface="方正粗倩简体" panose="03000509000000000000" pitchFamily="65" charset="-122"/>
                <a:ea typeface="方正粗倩简体" panose="03000509000000000000" pitchFamily="65" charset="-122"/>
              </a:rPr>
              <a:t>0</a:t>
            </a:r>
            <a:r>
              <a:rPr lang="zh-CN" altLang="en-US" sz="3200" dirty="0" smtClean="0">
                <a:solidFill>
                  <a:srgbClr val="FFFF00"/>
                </a:solidFill>
                <a:latin typeface="方正粗倩简体" panose="03000509000000000000" pitchFamily="65" charset="-122"/>
                <a:ea typeface="方正粗倩简体" panose="03000509000000000000" pitchFamily="65" charset="-122"/>
              </a:rPr>
              <a:t>，以上机设置值为</a:t>
            </a:r>
            <a:r>
              <a:rPr lang="en-US" altLang="zh-CN" sz="3200" dirty="0" smtClean="0">
                <a:solidFill>
                  <a:srgbClr val="FFFF00"/>
                </a:solidFill>
                <a:latin typeface="方正粗倩简体" panose="03000509000000000000" pitchFamily="65" charset="-122"/>
                <a:ea typeface="方正粗倩简体" panose="03000509000000000000" pitchFamily="65" charset="-122"/>
              </a:rPr>
              <a:t>1</a:t>
            </a:r>
            <a:r>
              <a:rPr lang="zh-CN" altLang="en-US" sz="3200" dirty="0" smtClean="0">
                <a:solidFill>
                  <a:srgbClr val="FFFF00"/>
                </a:solidFill>
                <a:latin typeface="方正粗倩简体" panose="03000509000000000000" pitchFamily="65" charset="-122"/>
                <a:ea typeface="方正粗倩简体" panose="03000509000000000000" pitchFamily="65" charset="-122"/>
              </a:rPr>
              <a:t>，将文件上机状态从未上机转变为以上机状态，即将会员中的上机状态值从</a:t>
            </a:r>
            <a:r>
              <a:rPr lang="en-US" altLang="zh-CN" sz="3200" dirty="0" smtClean="0">
                <a:solidFill>
                  <a:srgbClr val="FFFF00"/>
                </a:solidFill>
                <a:latin typeface="方正粗倩简体" panose="03000509000000000000" pitchFamily="65" charset="-122"/>
                <a:ea typeface="方正粗倩简体" panose="03000509000000000000" pitchFamily="65" charset="-122"/>
              </a:rPr>
              <a:t>0</a:t>
            </a:r>
            <a:r>
              <a:rPr lang="zh-CN" altLang="en-US" sz="3200" dirty="0" smtClean="0">
                <a:solidFill>
                  <a:srgbClr val="FFFF00"/>
                </a:solidFill>
                <a:latin typeface="方正粗倩简体" panose="03000509000000000000" pitchFamily="65" charset="-122"/>
                <a:ea typeface="方正粗倩简体" panose="03000509000000000000" pitchFamily="65" charset="-122"/>
              </a:rPr>
              <a:t>变为</a:t>
            </a:r>
            <a:r>
              <a:rPr lang="en-US" altLang="zh-CN" sz="3200" dirty="0" smtClean="0">
                <a:solidFill>
                  <a:srgbClr val="FFFF00"/>
                </a:solidFill>
                <a:latin typeface="方正粗倩简体" panose="03000509000000000000" pitchFamily="65" charset="-122"/>
                <a:ea typeface="方正粗倩简体" panose="03000509000000000000" pitchFamily="65" charset="-122"/>
              </a:rPr>
              <a:t>1</a:t>
            </a:r>
            <a:endParaRPr lang="zh-CN" altLang="en-US" sz="3200" dirty="0">
              <a:solidFill>
                <a:srgbClr val="FFFF00"/>
              </a:solidFill>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368255179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22" presetClass="entr" presetSubtype="1"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up)">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608</TotalTime>
  <Words>764</Words>
  <Application>Microsoft Office PowerPoint</Application>
  <PresentationFormat>宽屏</PresentationFormat>
  <Paragraphs>115</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方正粗倩简体</vt:lpstr>
      <vt:lpstr>方正胖娃简体</vt:lpstr>
      <vt:lpstr>宋体</vt:lpstr>
      <vt:lpstr>Arial</vt:lpstr>
      <vt:lpstr>Arial Rounded MT Bold</vt:lpstr>
      <vt:lpstr>Berlin Sans FB Demi</vt:lpstr>
      <vt:lpstr>Calibri</vt:lpstr>
      <vt:lpstr>Calibri Light</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第一PPT模板网-WWW.1PPT.COM</dc:subject>
  <dc:creator>第一PPT模板网-WWW.1PPT.COM</dc:creator>
  <dc:description>第一PPT模板网-WWW.1PPT.COM</dc:description>
  <cp:lastModifiedBy>尚傲</cp:lastModifiedBy>
  <cp:revision>64</cp:revision>
  <dcterms:created xsi:type="dcterms:W3CDTF">2015-06-10T14:28:31Z</dcterms:created>
  <dcterms:modified xsi:type="dcterms:W3CDTF">2016-07-28T03:31:47Z</dcterms:modified>
  <cp:category>第一PPT模板网-WWW.1PPT.COM</cp:category>
  <cp:contentStatus>第一PPT模板网-WWW.1PPT.COM</cp:contentStatus>
</cp:coreProperties>
</file>