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5" r:id="rId2"/>
    <p:sldId id="355" r:id="rId3"/>
    <p:sldId id="356" r:id="rId4"/>
    <p:sldId id="354" r:id="rId5"/>
    <p:sldId id="359" r:id="rId6"/>
    <p:sldId id="369" r:id="rId7"/>
    <p:sldId id="361" r:id="rId8"/>
    <p:sldId id="358" r:id="rId9"/>
    <p:sldId id="370" r:id="rId10"/>
    <p:sldId id="378" r:id="rId11"/>
    <p:sldId id="372" r:id="rId12"/>
    <p:sldId id="371" r:id="rId13"/>
    <p:sldId id="373" r:id="rId14"/>
    <p:sldId id="379" r:id="rId15"/>
    <p:sldId id="363" r:id="rId16"/>
    <p:sldId id="374" r:id="rId17"/>
    <p:sldId id="360" r:id="rId18"/>
    <p:sldId id="365" r:id="rId19"/>
    <p:sldId id="380" r:id="rId20"/>
    <p:sldId id="381" r:id="rId21"/>
    <p:sldId id="375" r:id="rId22"/>
    <p:sldId id="376" r:id="rId23"/>
    <p:sldId id="286" r:id="rId24"/>
    <p:sldId id="344" r:id="rId25"/>
    <p:sldId id="345" r:id="rId26"/>
    <p:sldId id="346" r:id="rId27"/>
    <p:sldId id="366" r:id="rId28"/>
    <p:sldId id="347" r:id="rId29"/>
    <p:sldId id="368" r:id="rId30"/>
    <p:sldId id="382" r:id="rId31"/>
    <p:sldId id="383" r:id="rId32"/>
    <p:sldId id="348" r:id="rId33"/>
    <p:sldId id="367" r:id="rId34"/>
    <p:sldId id="349" r:id="rId35"/>
    <p:sldId id="276" r:id="rId36"/>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66"/>
    <a:srgbClr val="FFFF66"/>
    <a:srgbClr val="0066FF"/>
    <a:srgbClr val="3366FF"/>
    <a:srgbClr val="333399"/>
    <a:srgbClr val="5F5F5F"/>
    <a:srgbClr val="808080"/>
    <a:srgbClr val="0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7" autoAdjust="0"/>
    <p:restoredTop sz="94660" autoAdjust="0"/>
  </p:normalViewPr>
  <p:slideViewPr>
    <p:cSldViewPr>
      <p:cViewPr varScale="1">
        <p:scale>
          <a:sx n="104" d="100"/>
          <a:sy n="104" d="100"/>
        </p:scale>
        <p:origin x="-1116" y="-8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a:p>
        </p:txBody>
      </p:sp>
      <p:sp>
        <p:nvSpPr>
          <p:cNvPr id="1044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fld id="{1C835894-C291-40AB-B370-A386FE373621}" type="slidenum">
              <a:rPr lang="en-US" altLang="zh-CN"/>
              <a:pPr/>
              <a:t>‹#›</a:t>
            </a:fld>
            <a:endParaRPr lang="en-US" altLang="zh-CN"/>
          </a:p>
        </p:txBody>
      </p:sp>
    </p:spTree>
    <p:extLst>
      <p:ext uri="{BB962C8B-B14F-4D97-AF65-F5344CB8AC3E}">
        <p14:creationId xmlns:p14="http://schemas.microsoft.com/office/powerpoint/2010/main" val="1392475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113" name="Rectangle 41"/>
          <p:cNvSpPr>
            <a:spLocks noChangeArrowheads="1"/>
          </p:cNvSpPr>
          <p:nvPr/>
        </p:nvSpPr>
        <p:spPr bwMode="auto">
          <a:xfrm>
            <a:off x="257175" y="228600"/>
            <a:ext cx="8610600" cy="6400800"/>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00" name="Object 28"/>
          <p:cNvGraphicFramePr>
            <a:graphicFrameLocks noChangeAspect="1"/>
          </p:cNvGraphicFramePr>
          <p:nvPr/>
        </p:nvGraphicFramePr>
        <p:xfrm>
          <a:off x="3581400" y="228600"/>
          <a:ext cx="3124200" cy="3733800"/>
        </p:xfrm>
        <a:graphic>
          <a:graphicData uri="http://schemas.openxmlformats.org/presentationml/2006/ole">
            <mc:AlternateContent xmlns:mc="http://schemas.openxmlformats.org/markup-compatibility/2006">
              <mc:Choice xmlns:v="urn:schemas-microsoft-com:vml" Requires="v">
                <p:oleObj spid="_x0000_s3751" name="Image" r:id="rId3" imgW="1606027" imgH="1615306" progId="Photoshop.Image.7">
                  <p:embed/>
                </p:oleObj>
              </mc:Choice>
              <mc:Fallback>
                <p:oleObj name="Image" r:id="rId3" imgW="1606027" imgH="1615306" progId="Photoshop.Image.7">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8600"/>
                        <a:ext cx="3124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1" name="Rectangle 29"/>
          <p:cNvSpPr>
            <a:spLocks noChangeArrowheads="1"/>
          </p:cNvSpPr>
          <p:nvPr/>
        </p:nvSpPr>
        <p:spPr bwMode="gray">
          <a:xfrm>
            <a:off x="263525" y="3124200"/>
            <a:ext cx="8618538" cy="838200"/>
          </a:xfrm>
          <a:prstGeom prst="rect">
            <a:avLst/>
          </a:prstGeom>
          <a:gradFill rotWithShape="1">
            <a:gsLst>
              <a:gs pos="0">
                <a:schemeClr val="accent1">
                  <a:gamma/>
                  <a:tint val="63529"/>
                  <a:invGamma/>
                </a:schemeClr>
              </a:gs>
              <a:gs pos="50000">
                <a:schemeClr val="accent1"/>
              </a:gs>
              <a:gs pos="100000">
                <a:schemeClr val="accent1">
                  <a:gamma/>
                  <a:tint val="63529"/>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Grp="1" noChangeArrowheads="1"/>
          </p:cNvSpPr>
          <p:nvPr>
            <p:ph type="dt" sz="half" idx="2"/>
          </p:nvPr>
        </p:nvSpPr>
        <p:spPr>
          <a:xfrm>
            <a:off x="228600" y="6613525"/>
            <a:ext cx="2133600" cy="244475"/>
          </a:xfrm>
        </p:spPr>
        <p:txBody>
          <a:bodyPr/>
          <a:lstStyle>
            <a:lvl1pPr algn="l">
              <a:defRPr b="0">
                <a:solidFill>
                  <a:srgbClr val="000000"/>
                </a:solidFill>
                <a:latin typeface="Arial" charset="0"/>
              </a:defRPr>
            </a:lvl1pPr>
          </a:lstStyle>
          <a:p>
            <a:endParaRPr lang="en-US" altLang="zh-CN"/>
          </a:p>
        </p:txBody>
      </p:sp>
      <p:sp>
        <p:nvSpPr>
          <p:cNvPr id="3077" name="Rectangle 5"/>
          <p:cNvSpPr>
            <a:spLocks noGrp="1" noChangeArrowheads="1"/>
          </p:cNvSpPr>
          <p:nvPr>
            <p:ph type="ftr" sz="quarter" idx="3"/>
          </p:nvPr>
        </p:nvSpPr>
        <p:spPr>
          <a:xfrm>
            <a:off x="3200400" y="6613525"/>
            <a:ext cx="2895600" cy="244475"/>
          </a:xfrm>
        </p:spPr>
        <p:txBody>
          <a:bodyPr/>
          <a:lstStyle>
            <a:lvl1pPr algn="ctr">
              <a:defRPr sz="1000" b="0" i="0">
                <a:solidFill>
                  <a:srgbClr val="000000"/>
                </a:solidFill>
              </a:defRPr>
            </a:lvl1pPr>
          </a:lstStyle>
          <a:p>
            <a:endParaRPr lang="en-US" altLang="zh-CN"/>
          </a:p>
        </p:txBody>
      </p:sp>
      <p:sp>
        <p:nvSpPr>
          <p:cNvPr id="3078" name="Rectangle 6"/>
          <p:cNvSpPr>
            <a:spLocks noGrp="1" noChangeArrowheads="1"/>
          </p:cNvSpPr>
          <p:nvPr>
            <p:ph type="sldNum" sz="quarter" idx="4"/>
          </p:nvPr>
        </p:nvSpPr>
        <p:spPr>
          <a:xfrm>
            <a:off x="6781800" y="6613525"/>
            <a:ext cx="2133600" cy="244475"/>
          </a:xfrm>
        </p:spPr>
        <p:txBody>
          <a:bodyPr/>
          <a:lstStyle>
            <a:lvl1pPr algn="r">
              <a:defRPr>
                <a:latin typeface="Arial" charset="0"/>
              </a:defRPr>
            </a:lvl1pPr>
          </a:lstStyle>
          <a:p>
            <a:fld id="{8914AAF0-FA44-4B91-BE72-C0E35D17DD85}" type="slidenum">
              <a:rPr lang="en-US" altLang="zh-CN"/>
              <a:pPr/>
              <a:t>‹#›</a:t>
            </a:fld>
            <a:endParaRPr lang="en-US" altLang="zh-CN"/>
          </a:p>
        </p:txBody>
      </p:sp>
      <p:sp>
        <p:nvSpPr>
          <p:cNvPr id="3075" name="Rectangle 3"/>
          <p:cNvSpPr>
            <a:spLocks noGrp="1" noChangeArrowheads="1"/>
          </p:cNvSpPr>
          <p:nvPr>
            <p:ph type="subTitle" idx="1"/>
          </p:nvPr>
        </p:nvSpPr>
        <p:spPr>
          <a:xfrm>
            <a:off x="457200" y="4267200"/>
            <a:ext cx="8229600" cy="381000"/>
          </a:xfrm>
        </p:spPr>
        <p:txBody>
          <a:bodyPr/>
          <a:lstStyle>
            <a:lvl1pPr marL="0" indent="0" algn="ctr">
              <a:buFont typeface="Wingdings" pitchFamily="2" charset="2"/>
              <a:buNone/>
              <a:defRPr sz="1600">
                <a:solidFill>
                  <a:schemeClr val="tx2"/>
                </a:solidFill>
              </a:defRPr>
            </a:lvl1pPr>
          </a:lstStyle>
          <a:p>
            <a:pPr lvl="0"/>
            <a:r>
              <a:rPr lang="zh-CN" altLang="en-US" noProof="0"/>
              <a:t>单击此处编辑母版副标题样式</a:t>
            </a:r>
            <a:endParaRPr lang="en-US" altLang="zh-CN" noProof="0"/>
          </a:p>
        </p:txBody>
      </p:sp>
      <p:sp>
        <p:nvSpPr>
          <p:cNvPr id="3086" name="Text Box 14"/>
          <p:cNvSpPr txBox="1">
            <a:spLocks noChangeArrowheads="1"/>
          </p:cNvSpPr>
          <p:nvPr/>
        </p:nvSpPr>
        <p:spPr bwMode="gray">
          <a:xfrm>
            <a:off x="3886200" y="57150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i="1">
                <a:latin typeface="Verdana" pitchFamily="34" charset="0"/>
                <a:ea typeface="宋体" charset="-122"/>
              </a:rPr>
              <a:t>LOGO</a:t>
            </a:r>
          </a:p>
        </p:txBody>
      </p:sp>
      <p:grpSp>
        <p:nvGrpSpPr>
          <p:cNvPr id="3107" name="Group 35"/>
          <p:cNvGrpSpPr>
            <a:grpSpLocks/>
          </p:cNvGrpSpPr>
          <p:nvPr/>
        </p:nvGrpSpPr>
        <p:grpSpPr bwMode="auto">
          <a:xfrm flipH="1">
            <a:off x="0" y="3124200"/>
            <a:ext cx="533400" cy="838200"/>
            <a:chOff x="0" y="1584"/>
            <a:chExt cx="864" cy="1296"/>
          </a:xfrm>
        </p:grpSpPr>
        <p:sp>
          <p:nvSpPr>
            <p:cNvPr id="3104" name="Rectangle 32"/>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5" name="Rectangle 33"/>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Rectangle 34"/>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08" name="Group 36"/>
          <p:cNvGrpSpPr>
            <a:grpSpLocks/>
          </p:cNvGrpSpPr>
          <p:nvPr/>
        </p:nvGrpSpPr>
        <p:grpSpPr bwMode="auto">
          <a:xfrm>
            <a:off x="8610600" y="3124200"/>
            <a:ext cx="533400" cy="838200"/>
            <a:chOff x="0" y="1584"/>
            <a:chExt cx="864" cy="1296"/>
          </a:xfrm>
        </p:grpSpPr>
        <p:sp>
          <p:nvSpPr>
            <p:cNvPr id="3109" name="Rectangle 37"/>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Rectangle 38"/>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Rectangle 39"/>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12" name="Freeform 40"/>
          <p:cNvSpPr>
            <a:spLocks/>
          </p:cNvSpPr>
          <p:nvPr/>
        </p:nvSpPr>
        <p:spPr bwMode="gray">
          <a:xfrm>
            <a:off x="4197350" y="3124200"/>
            <a:ext cx="723900" cy="247650"/>
          </a:xfrm>
          <a:custGeom>
            <a:avLst/>
            <a:gdLst>
              <a:gd name="T0" fmla="*/ 0 w 456"/>
              <a:gd name="T1" fmla="*/ 0 h 156"/>
              <a:gd name="T2" fmla="*/ 236 w 456"/>
              <a:gd name="T3" fmla="*/ 156 h 156"/>
              <a:gd name="T4" fmla="*/ 456 w 456"/>
              <a:gd name="T5" fmla="*/ 0 h 156"/>
              <a:gd name="T6" fmla="*/ 0 w 456"/>
              <a:gd name="T7" fmla="*/ 0 h 156"/>
            </a:gdLst>
            <a:ahLst/>
            <a:cxnLst>
              <a:cxn ang="0">
                <a:pos x="T0" y="T1"/>
              </a:cxn>
              <a:cxn ang="0">
                <a:pos x="T2" y="T3"/>
              </a:cxn>
              <a:cxn ang="0">
                <a:pos x="T4" y="T5"/>
              </a:cxn>
              <a:cxn ang="0">
                <a:pos x="T6" y="T7"/>
              </a:cxn>
            </a:cxnLst>
            <a:rect l="0" t="0" r="r" b="b"/>
            <a:pathLst>
              <a:path w="456" h="156">
                <a:moveTo>
                  <a:pt x="0" y="0"/>
                </a:moveTo>
                <a:lnTo>
                  <a:pt x="236" y="156"/>
                </a:lnTo>
                <a:lnTo>
                  <a:pt x="456" y="0"/>
                </a:lnTo>
                <a:lnTo>
                  <a:pt x="0" y="0"/>
                </a:lnTo>
                <a:close/>
              </a:path>
            </a:pathLst>
          </a:custGeom>
          <a:solidFill>
            <a:srgbClr val="000000">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81000" y="3276600"/>
            <a:ext cx="8339138" cy="533400"/>
          </a:xfrm>
        </p:spPr>
        <p:txBody>
          <a:bodyPr/>
          <a:lstStyle>
            <a:lvl1pPr>
              <a:defRPr sz="3600"/>
            </a:lvl1pPr>
          </a:lstStyle>
          <a:p>
            <a:pPr lvl="0"/>
            <a:r>
              <a:rPr lang="zh-CN" altLang="en-US" noProof="0"/>
              <a:t>单击此处编辑母版标题样式</a:t>
            </a:r>
            <a:endParaRPr lang="en-US" altLang="zh-CN" noProof="0"/>
          </a:p>
        </p:txBody>
      </p:sp>
      <p:pic>
        <p:nvPicPr>
          <p:cNvPr id="21" name="图片 20">
            <a:extLst>
              <a:ext uri="{FF2B5EF4-FFF2-40B4-BE49-F238E27FC236}">
                <a16:creationId xmlns:a16="http://schemas.microsoft.com/office/drawing/2014/main" xmlns="" id="{6AFB951A-95E9-A043-9669-496638AB7A07}"/>
              </a:ext>
            </a:extLst>
          </p:cNvPr>
          <p:cNvPicPr>
            <a:picLocks noChangeAspect="1"/>
          </p:cNvPicPr>
          <p:nvPr userDrawn="1"/>
        </p:nvPicPr>
        <p:blipFill>
          <a:blip r:embed="rId5"/>
          <a:stretch>
            <a:fillRect/>
          </a:stretch>
        </p:blipFill>
        <p:spPr>
          <a:xfrm>
            <a:off x="3838575" y="5128339"/>
            <a:ext cx="1447800" cy="129397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a:t>www.themegallery.com</a:t>
            </a:r>
          </a:p>
        </p:txBody>
      </p:sp>
      <p:sp>
        <p:nvSpPr>
          <p:cNvPr id="5" name="页脚占位符 4"/>
          <p:cNvSpPr>
            <a:spLocks noGrp="1"/>
          </p:cNvSpPr>
          <p:nvPr>
            <p:ph type="ftr" sz="quarter" idx="11"/>
          </p:nvPr>
        </p:nvSpPr>
        <p:spPr/>
        <p:txBody>
          <a:bodyPr/>
          <a:lstStyle>
            <a:lvl1pPr>
              <a:defRPr/>
            </a:lvl1pPr>
          </a:lstStyle>
          <a:p>
            <a:r>
              <a:rPr lang="en-US" altLang="zh-CN"/>
              <a:t>LOGO</a:t>
            </a:r>
          </a:p>
        </p:txBody>
      </p:sp>
      <p:sp>
        <p:nvSpPr>
          <p:cNvPr id="6" name="灯片编号占位符 5"/>
          <p:cNvSpPr>
            <a:spLocks noGrp="1"/>
          </p:cNvSpPr>
          <p:nvPr>
            <p:ph type="sldNum" sz="quarter" idx="12"/>
          </p:nvPr>
        </p:nvSpPr>
        <p:spPr/>
        <p:txBody>
          <a:bodyPr/>
          <a:lstStyle>
            <a:lvl1pPr>
              <a:defRPr/>
            </a:lvl1pPr>
          </a:lstStyle>
          <a:p>
            <a:fld id="{C16D3D62-F913-49E1-8A1C-79684A6852F8}" type="slidenum">
              <a:rPr lang="en-US" altLang="zh-CN"/>
              <a:pPr/>
              <a:t>‹#›</a:t>
            </a:fld>
            <a:endParaRPr lang="en-US" altLang="zh-CN"/>
          </a:p>
        </p:txBody>
      </p:sp>
    </p:spTree>
    <p:extLst>
      <p:ext uri="{BB962C8B-B14F-4D97-AF65-F5344CB8AC3E}">
        <p14:creationId xmlns:p14="http://schemas.microsoft.com/office/powerpoint/2010/main" val="427151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609600"/>
            <a:ext cx="20002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8483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a:t>www.themegallery.com</a:t>
            </a:r>
          </a:p>
        </p:txBody>
      </p:sp>
      <p:sp>
        <p:nvSpPr>
          <p:cNvPr id="5" name="页脚占位符 4"/>
          <p:cNvSpPr>
            <a:spLocks noGrp="1"/>
          </p:cNvSpPr>
          <p:nvPr>
            <p:ph type="ftr" sz="quarter" idx="11"/>
          </p:nvPr>
        </p:nvSpPr>
        <p:spPr/>
        <p:txBody>
          <a:bodyPr/>
          <a:lstStyle>
            <a:lvl1pPr>
              <a:defRPr/>
            </a:lvl1pPr>
          </a:lstStyle>
          <a:p>
            <a:r>
              <a:rPr lang="en-US" altLang="zh-CN"/>
              <a:t>LOGO</a:t>
            </a:r>
          </a:p>
        </p:txBody>
      </p:sp>
      <p:sp>
        <p:nvSpPr>
          <p:cNvPr id="6" name="灯片编号占位符 5"/>
          <p:cNvSpPr>
            <a:spLocks noGrp="1"/>
          </p:cNvSpPr>
          <p:nvPr>
            <p:ph type="sldNum" sz="quarter" idx="12"/>
          </p:nvPr>
        </p:nvSpPr>
        <p:spPr/>
        <p:txBody>
          <a:bodyPr/>
          <a:lstStyle>
            <a:lvl1pPr>
              <a:defRPr/>
            </a:lvl1pPr>
          </a:lstStyle>
          <a:p>
            <a:fld id="{58D79B4F-98E7-476B-86C4-539F6731CF08}" type="slidenum">
              <a:rPr lang="en-US" altLang="zh-CN"/>
              <a:pPr/>
              <a:t>‹#›</a:t>
            </a:fld>
            <a:endParaRPr lang="en-US" altLang="zh-CN"/>
          </a:p>
        </p:txBody>
      </p:sp>
    </p:spTree>
    <p:extLst>
      <p:ext uri="{BB962C8B-B14F-4D97-AF65-F5344CB8AC3E}">
        <p14:creationId xmlns:p14="http://schemas.microsoft.com/office/powerpoint/2010/main" val="342888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609600"/>
            <a:ext cx="6781800" cy="609600"/>
          </a:xfrm>
        </p:spPr>
        <p:txBody>
          <a:bodyPr/>
          <a:lstStyle/>
          <a:p>
            <a:r>
              <a:rPr lang="zh-CN" altLang="en-US"/>
              <a:t>单击此处编辑母版标题样式</a:t>
            </a:r>
          </a:p>
        </p:txBody>
      </p:sp>
      <p:sp>
        <p:nvSpPr>
          <p:cNvPr id="3" name="表格占位符 2"/>
          <p:cNvSpPr>
            <a:spLocks noGrp="1"/>
          </p:cNvSpPr>
          <p:nvPr>
            <p:ph type="tbl" idx="1"/>
          </p:nvPr>
        </p:nvSpPr>
        <p:spPr>
          <a:xfrm>
            <a:off x="685800" y="1524000"/>
            <a:ext cx="8001000" cy="4876800"/>
          </a:xfrm>
        </p:spPr>
        <p:txBody>
          <a:bodyPr/>
          <a:lstStyle/>
          <a:p>
            <a:r>
              <a:rPr lang="zh-CN" altLang="en-US"/>
              <a:t>单击图标添加表格</a:t>
            </a:r>
          </a:p>
        </p:txBody>
      </p:sp>
      <p:sp>
        <p:nvSpPr>
          <p:cNvPr id="4" name="日期占位符 3"/>
          <p:cNvSpPr>
            <a:spLocks noGrp="1"/>
          </p:cNvSpPr>
          <p:nvPr>
            <p:ph type="dt" sz="half" idx="10"/>
          </p:nvPr>
        </p:nvSpPr>
        <p:spPr>
          <a:xfrm>
            <a:off x="5715000" y="276225"/>
            <a:ext cx="2133600" cy="244475"/>
          </a:xfrm>
        </p:spPr>
        <p:txBody>
          <a:bodyPr/>
          <a:lstStyle>
            <a:lvl1pPr>
              <a:defRPr/>
            </a:lvl1pPr>
          </a:lstStyle>
          <a:p>
            <a:r>
              <a:rPr lang="en-US" altLang="zh-CN"/>
              <a:t>www.themegallery.com</a:t>
            </a:r>
          </a:p>
        </p:txBody>
      </p:sp>
      <p:sp>
        <p:nvSpPr>
          <p:cNvPr id="5" name="页脚占位符 4"/>
          <p:cNvSpPr>
            <a:spLocks noGrp="1"/>
          </p:cNvSpPr>
          <p:nvPr>
            <p:ph type="ftr" sz="quarter" idx="11"/>
          </p:nvPr>
        </p:nvSpPr>
        <p:spPr>
          <a:xfrm>
            <a:off x="5867400" y="209550"/>
            <a:ext cx="2895600" cy="244475"/>
          </a:xfrm>
        </p:spPr>
        <p:txBody>
          <a:bodyPr/>
          <a:lstStyle>
            <a:lvl1pPr>
              <a:defRPr/>
            </a:lvl1pPr>
          </a:lstStyle>
          <a:p>
            <a:r>
              <a:rPr lang="en-US" altLang="zh-CN"/>
              <a:t>LOGO</a:t>
            </a:r>
          </a:p>
        </p:txBody>
      </p:sp>
      <p:sp>
        <p:nvSpPr>
          <p:cNvPr id="6" name="灯片编号占位符 5"/>
          <p:cNvSpPr>
            <a:spLocks noGrp="1"/>
          </p:cNvSpPr>
          <p:nvPr>
            <p:ph type="sldNum" sz="quarter" idx="12"/>
          </p:nvPr>
        </p:nvSpPr>
        <p:spPr>
          <a:xfrm>
            <a:off x="3657600" y="6461125"/>
            <a:ext cx="2133600" cy="244475"/>
          </a:xfrm>
        </p:spPr>
        <p:txBody>
          <a:bodyPr/>
          <a:lstStyle>
            <a:lvl1pPr>
              <a:defRPr/>
            </a:lvl1pPr>
          </a:lstStyle>
          <a:p>
            <a:fld id="{47688888-97D9-44CA-A227-5841E7D10583}" type="slidenum">
              <a:rPr lang="en-US" altLang="zh-CN"/>
              <a:pPr/>
              <a:t>‹#›</a:t>
            </a:fld>
            <a:endParaRPr lang="en-US" altLang="zh-CN"/>
          </a:p>
        </p:txBody>
      </p:sp>
    </p:spTree>
    <p:extLst>
      <p:ext uri="{BB962C8B-B14F-4D97-AF65-F5344CB8AC3E}">
        <p14:creationId xmlns:p14="http://schemas.microsoft.com/office/powerpoint/2010/main" val="172011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fld id="{639C94AF-6885-4A8B-9ECA-2B00024D9295}" type="slidenum">
              <a:rPr lang="en-US" altLang="zh-CN"/>
              <a:pPr/>
              <a:t>‹#›</a:t>
            </a:fld>
            <a:endParaRPr lang="en-US" altLang="zh-CN"/>
          </a:p>
        </p:txBody>
      </p:sp>
      <p:sp>
        <p:nvSpPr>
          <p:cNvPr id="9" name="Rectangle 3"/>
          <p:cNvSpPr txBox="1">
            <a:spLocks noChangeArrowheads="1"/>
          </p:cNvSpPr>
          <p:nvPr userDrawn="1"/>
        </p:nvSpPr>
        <p:spPr bwMode="gray">
          <a:xfrm>
            <a:off x="6697303" y="126550"/>
            <a:ext cx="1655865" cy="32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zh-CN" altLang="en-US" sz="1800" b="0" dirty="0">
                <a:solidFill>
                  <a:schemeClr val="tx1"/>
                </a:solidFill>
                <a:latin typeface="隶书" pitchFamily="49" charset="-122"/>
                <a:ea typeface="隶书" pitchFamily="49" charset="-122"/>
              </a:rPr>
              <a:t>中国传媒大学</a:t>
            </a:r>
            <a:endParaRPr lang="en-US" altLang="zh-CN" sz="1800" b="0" dirty="0">
              <a:solidFill>
                <a:schemeClr val="tx1"/>
              </a:solidFill>
              <a:latin typeface="隶书" pitchFamily="49" charset="-122"/>
              <a:ea typeface="隶书" pitchFamily="49" charset="-122"/>
            </a:endParaRPr>
          </a:p>
        </p:txBody>
      </p:sp>
      <p:sp>
        <p:nvSpPr>
          <p:cNvPr id="10" name="Rectangle 3"/>
          <p:cNvSpPr txBox="1">
            <a:spLocks noChangeArrowheads="1"/>
          </p:cNvSpPr>
          <p:nvPr userDrawn="1"/>
        </p:nvSpPr>
        <p:spPr bwMode="gray">
          <a:xfrm>
            <a:off x="6697303" y="377263"/>
            <a:ext cx="1692936" cy="32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en-US" altLang="zh-CN" sz="1100" b="1" dirty="0" err="1">
                <a:solidFill>
                  <a:schemeClr val="tx1"/>
                </a:solidFill>
                <a:latin typeface="+mn-lt"/>
                <a:ea typeface="黑体" pitchFamily="2" charset="-122"/>
              </a:rPr>
              <a:t>www.cuc.edu.cn</a:t>
            </a:r>
            <a:endParaRPr lang="en-US" altLang="zh-CN" sz="1100" b="1" dirty="0">
              <a:solidFill>
                <a:schemeClr val="tx1"/>
              </a:solidFill>
              <a:latin typeface="+mn-lt"/>
              <a:ea typeface="黑体" pitchFamily="2" charset="-122"/>
            </a:endParaRPr>
          </a:p>
        </p:txBody>
      </p:sp>
      <p:pic>
        <p:nvPicPr>
          <p:cNvPr id="11" name="图片 10">
            <a:extLst>
              <a:ext uri="{FF2B5EF4-FFF2-40B4-BE49-F238E27FC236}">
                <a16:creationId xmlns:a16="http://schemas.microsoft.com/office/drawing/2014/main" xmlns="" id="{DE0AE7EE-376A-7642-99AF-40FE1BC8385C}"/>
              </a:ext>
            </a:extLst>
          </p:cNvPr>
          <p:cNvPicPr>
            <a:picLocks noChangeAspect="1"/>
          </p:cNvPicPr>
          <p:nvPr userDrawn="1"/>
        </p:nvPicPr>
        <p:blipFill>
          <a:blip r:embed="rId2"/>
          <a:stretch>
            <a:fillRect/>
          </a:stretch>
        </p:blipFill>
        <p:spPr>
          <a:xfrm>
            <a:off x="8313028" y="100690"/>
            <a:ext cx="830972" cy="742681"/>
          </a:xfrm>
          <a:prstGeom prst="rect">
            <a:avLst/>
          </a:prstGeom>
        </p:spPr>
      </p:pic>
    </p:spTree>
    <p:extLst>
      <p:ext uri="{BB962C8B-B14F-4D97-AF65-F5344CB8AC3E}">
        <p14:creationId xmlns:p14="http://schemas.microsoft.com/office/powerpoint/2010/main" val="127707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a:t>www.themegallery.com</a:t>
            </a:r>
          </a:p>
        </p:txBody>
      </p:sp>
      <p:sp>
        <p:nvSpPr>
          <p:cNvPr id="5" name="页脚占位符 4"/>
          <p:cNvSpPr>
            <a:spLocks noGrp="1"/>
          </p:cNvSpPr>
          <p:nvPr>
            <p:ph type="ftr" sz="quarter" idx="11"/>
          </p:nvPr>
        </p:nvSpPr>
        <p:spPr/>
        <p:txBody>
          <a:bodyPr/>
          <a:lstStyle>
            <a:lvl1pPr>
              <a:defRPr/>
            </a:lvl1pPr>
          </a:lstStyle>
          <a:p>
            <a:r>
              <a:rPr lang="en-US" altLang="zh-CN"/>
              <a:t>LOGO</a:t>
            </a:r>
          </a:p>
        </p:txBody>
      </p:sp>
      <p:sp>
        <p:nvSpPr>
          <p:cNvPr id="6" name="灯片编号占位符 5"/>
          <p:cNvSpPr>
            <a:spLocks noGrp="1"/>
          </p:cNvSpPr>
          <p:nvPr>
            <p:ph type="sldNum" sz="quarter" idx="12"/>
          </p:nvPr>
        </p:nvSpPr>
        <p:spPr/>
        <p:txBody>
          <a:bodyPr/>
          <a:lstStyle>
            <a:lvl1pPr>
              <a:defRPr/>
            </a:lvl1pPr>
          </a:lstStyle>
          <a:p>
            <a:fld id="{E1F1EA0D-1209-4B8B-B0C3-76F048ACA41B}" type="slidenum">
              <a:rPr lang="en-US" altLang="zh-CN"/>
              <a:pPr/>
              <a:t>‹#›</a:t>
            </a:fld>
            <a:endParaRPr lang="en-US" altLang="zh-CN"/>
          </a:p>
        </p:txBody>
      </p:sp>
    </p:spTree>
    <p:extLst>
      <p:ext uri="{BB962C8B-B14F-4D97-AF65-F5344CB8AC3E}">
        <p14:creationId xmlns:p14="http://schemas.microsoft.com/office/powerpoint/2010/main" val="142535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5240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5240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a:t>www.themegallery.com</a:t>
            </a:r>
          </a:p>
        </p:txBody>
      </p:sp>
      <p:sp>
        <p:nvSpPr>
          <p:cNvPr id="6" name="页脚占位符 5"/>
          <p:cNvSpPr>
            <a:spLocks noGrp="1"/>
          </p:cNvSpPr>
          <p:nvPr>
            <p:ph type="ftr" sz="quarter" idx="11"/>
          </p:nvPr>
        </p:nvSpPr>
        <p:spPr/>
        <p:txBody>
          <a:bodyPr/>
          <a:lstStyle>
            <a:lvl1pPr>
              <a:defRPr/>
            </a:lvl1pPr>
          </a:lstStyle>
          <a:p>
            <a:r>
              <a:rPr lang="en-US" altLang="zh-CN"/>
              <a:t>LOGO</a:t>
            </a:r>
          </a:p>
        </p:txBody>
      </p:sp>
      <p:sp>
        <p:nvSpPr>
          <p:cNvPr id="7" name="灯片编号占位符 6"/>
          <p:cNvSpPr>
            <a:spLocks noGrp="1"/>
          </p:cNvSpPr>
          <p:nvPr>
            <p:ph type="sldNum" sz="quarter" idx="12"/>
          </p:nvPr>
        </p:nvSpPr>
        <p:spPr/>
        <p:txBody>
          <a:bodyPr/>
          <a:lstStyle>
            <a:lvl1pPr>
              <a:defRPr/>
            </a:lvl1pPr>
          </a:lstStyle>
          <a:p>
            <a:fld id="{4BAF85FE-4FBB-4601-9C10-14D5E04B1278}" type="slidenum">
              <a:rPr lang="en-US" altLang="zh-CN"/>
              <a:pPr/>
              <a:t>‹#›</a:t>
            </a:fld>
            <a:endParaRPr lang="en-US" altLang="zh-CN"/>
          </a:p>
        </p:txBody>
      </p:sp>
    </p:spTree>
    <p:extLst>
      <p:ext uri="{BB962C8B-B14F-4D97-AF65-F5344CB8AC3E}">
        <p14:creationId xmlns:p14="http://schemas.microsoft.com/office/powerpoint/2010/main" val="367640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a:t>www.themegallery.com</a:t>
            </a:r>
          </a:p>
        </p:txBody>
      </p:sp>
      <p:sp>
        <p:nvSpPr>
          <p:cNvPr id="8" name="页脚占位符 7"/>
          <p:cNvSpPr>
            <a:spLocks noGrp="1"/>
          </p:cNvSpPr>
          <p:nvPr>
            <p:ph type="ftr" sz="quarter" idx="11"/>
          </p:nvPr>
        </p:nvSpPr>
        <p:spPr/>
        <p:txBody>
          <a:bodyPr/>
          <a:lstStyle>
            <a:lvl1pPr>
              <a:defRPr/>
            </a:lvl1pPr>
          </a:lstStyle>
          <a:p>
            <a:r>
              <a:rPr lang="en-US" altLang="zh-CN"/>
              <a:t>LOGO</a:t>
            </a:r>
          </a:p>
        </p:txBody>
      </p:sp>
      <p:sp>
        <p:nvSpPr>
          <p:cNvPr id="9" name="灯片编号占位符 8"/>
          <p:cNvSpPr>
            <a:spLocks noGrp="1"/>
          </p:cNvSpPr>
          <p:nvPr>
            <p:ph type="sldNum" sz="quarter" idx="12"/>
          </p:nvPr>
        </p:nvSpPr>
        <p:spPr/>
        <p:txBody>
          <a:bodyPr/>
          <a:lstStyle>
            <a:lvl1pPr>
              <a:defRPr/>
            </a:lvl1pPr>
          </a:lstStyle>
          <a:p>
            <a:fld id="{EA5750B9-399F-40DF-97AE-91874D18D213}" type="slidenum">
              <a:rPr lang="en-US" altLang="zh-CN"/>
              <a:pPr/>
              <a:t>‹#›</a:t>
            </a:fld>
            <a:endParaRPr lang="en-US" altLang="zh-CN"/>
          </a:p>
        </p:txBody>
      </p:sp>
    </p:spTree>
    <p:extLst>
      <p:ext uri="{BB962C8B-B14F-4D97-AF65-F5344CB8AC3E}">
        <p14:creationId xmlns:p14="http://schemas.microsoft.com/office/powerpoint/2010/main" val="274145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a:t>www.themegallery.com</a:t>
            </a:r>
          </a:p>
        </p:txBody>
      </p:sp>
      <p:sp>
        <p:nvSpPr>
          <p:cNvPr id="4" name="页脚占位符 3"/>
          <p:cNvSpPr>
            <a:spLocks noGrp="1"/>
          </p:cNvSpPr>
          <p:nvPr>
            <p:ph type="ftr" sz="quarter" idx="11"/>
          </p:nvPr>
        </p:nvSpPr>
        <p:spPr/>
        <p:txBody>
          <a:bodyPr/>
          <a:lstStyle>
            <a:lvl1pPr>
              <a:defRPr/>
            </a:lvl1pPr>
          </a:lstStyle>
          <a:p>
            <a:r>
              <a:rPr lang="en-US" altLang="zh-CN"/>
              <a:t>LOGO</a:t>
            </a:r>
          </a:p>
        </p:txBody>
      </p:sp>
      <p:sp>
        <p:nvSpPr>
          <p:cNvPr id="5" name="灯片编号占位符 4"/>
          <p:cNvSpPr>
            <a:spLocks noGrp="1"/>
          </p:cNvSpPr>
          <p:nvPr>
            <p:ph type="sldNum" sz="quarter" idx="12"/>
          </p:nvPr>
        </p:nvSpPr>
        <p:spPr/>
        <p:txBody>
          <a:bodyPr/>
          <a:lstStyle>
            <a:lvl1pPr>
              <a:defRPr/>
            </a:lvl1pPr>
          </a:lstStyle>
          <a:p>
            <a:fld id="{E33B75AD-E2E7-4CDB-A640-251AF4D92653}" type="slidenum">
              <a:rPr lang="en-US" altLang="zh-CN"/>
              <a:pPr/>
              <a:t>‹#›</a:t>
            </a:fld>
            <a:endParaRPr lang="en-US" altLang="zh-CN"/>
          </a:p>
        </p:txBody>
      </p:sp>
    </p:spTree>
    <p:extLst>
      <p:ext uri="{BB962C8B-B14F-4D97-AF65-F5344CB8AC3E}">
        <p14:creationId xmlns:p14="http://schemas.microsoft.com/office/powerpoint/2010/main" val="214737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a:t>www.themegallery.com</a:t>
            </a:r>
          </a:p>
        </p:txBody>
      </p:sp>
      <p:sp>
        <p:nvSpPr>
          <p:cNvPr id="3" name="页脚占位符 2"/>
          <p:cNvSpPr>
            <a:spLocks noGrp="1"/>
          </p:cNvSpPr>
          <p:nvPr>
            <p:ph type="ftr" sz="quarter" idx="11"/>
          </p:nvPr>
        </p:nvSpPr>
        <p:spPr/>
        <p:txBody>
          <a:bodyPr/>
          <a:lstStyle>
            <a:lvl1pPr>
              <a:defRPr/>
            </a:lvl1pPr>
          </a:lstStyle>
          <a:p>
            <a:r>
              <a:rPr lang="en-US" altLang="zh-CN"/>
              <a:t>LOGO</a:t>
            </a:r>
          </a:p>
        </p:txBody>
      </p:sp>
      <p:sp>
        <p:nvSpPr>
          <p:cNvPr id="4" name="灯片编号占位符 3"/>
          <p:cNvSpPr>
            <a:spLocks noGrp="1"/>
          </p:cNvSpPr>
          <p:nvPr>
            <p:ph type="sldNum" sz="quarter" idx="12"/>
          </p:nvPr>
        </p:nvSpPr>
        <p:spPr/>
        <p:txBody>
          <a:bodyPr/>
          <a:lstStyle>
            <a:lvl1pPr>
              <a:defRPr/>
            </a:lvl1pPr>
          </a:lstStyle>
          <a:p>
            <a:fld id="{66191C0E-9A0D-49C4-A7F2-2F4485B89D9F}" type="slidenum">
              <a:rPr lang="en-US" altLang="zh-CN"/>
              <a:pPr/>
              <a:t>‹#›</a:t>
            </a:fld>
            <a:endParaRPr lang="en-US" altLang="zh-CN"/>
          </a:p>
        </p:txBody>
      </p:sp>
    </p:spTree>
    <p:extLst>
      <p:ext uri="{BB962C8B-B14F-4D97-AF65-F5344CB8AC3E}">
        <p14:creationId xmlns:p14="http://schemas.microsoft.com/office/powerpoint/2010/main" val="354140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a:t>www.themegallery.com</a:t>
            </a:r>
          </a:p>
        </p:txBody>
      </p:sp>
      <p:sp>
        <p:nvSpPr>
          <p:cNvPr id="6" name="页脚占位符 5"/>
          <p:cNvSpPr>
            <a:spLocks noGrp="1"/>
          </p:cNvSpPr>
          <p:nvPr>
            <p:ph type="ftr" sz="quarter" idx="11"/>
          </p:nvPr>
        </p:nvSpPr>
        <p:spPr/>
        <p:txBody>
          <a:bodyPr/>
          <a:lstStyle>
            <a:lvl1pPr>
              <a:defRPr/>
            </a:lvl1pPr>
          </a:lstStyle>
          <a:p>
            <a:r>
              <a:rPr lang="en-US" altLang="zh-CN"/>
              <a:t>LOGO</a:t>
            </a:r>
          </a:p>
        </p:txBody>
      </p:sp>
      <p:sp>
        <p:nvSpPr>
          <p:cNvPr id="7" name="灯片编号占位符 6"/>
          <p:cNvSpPr>
            <a:spLocks noGrp="1"/>
          </p:cNvSpPr>
          <p:nvPr>
            <p:ph type="sldNum" sz="quarter" idx="12"/>
          </p:nvPr>
        </p:nvSpPr>
        <p:spPr/>
        <p:txBody>
          <a:bodyPr/>
          <a:lstStyle>
            <a:lvl1pPr>
              <a:defRPr/>
            </a:lvl1pPr>
          </a:lstStyle>
          <a:p>
            <a:fld id="{C546243E-9FD4-44B2-B99C-7176ED26BF79}" type="slidenum">
              <a:rPr lang="en-US" altLang="zh-CN"/>
              <a:pPr/>
              <a:t>‹#›</a:t>
            </a:fld>
            <a:endParaRPr lang="en-US" altLang="zh-CN"/>
          </a:p>
        </p:txBody>
      </p:sp>
    </p:spTree>
    <p:extLst>
      <p:ext uri="{BB962C8B-B14F-4D97-AF65-F5344CB8AC3E}">
        <p14:creationId xmlns:p14="http://schemas.microsoft.com/office/powerpoint/2010/main" val="52479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a:t>www.themegallery.com</a:t>
            </a:r>
          </a:p>
        </p:txBody>
      </p:sp>
      <p:sp>
        <p:nvSpPr>
          <p:cNvPr id="6" name="页脚占位符 5"/>
          <p:cNvSpPr>
            <a:spLocks noGrp="1"/>
          </p:cNvSpPr>
          <p:nvPr>
            <p:ph type="ftr" sz="quarter" idx="11"/>
          </p:nvPr>
        </p:nvSpPr>
        <p:spPr/>
        <p:txBody>
          <a:bodyPr/>
          <a:lstStyle>
            <a:lvl1pPr>
              <a:defRPr/>
            </a:lvl1pPr>
          </a:lstStyle>
          <a:p>
            <a:r>
              <a:rPr lang="en-US" altLang="zh-CN"/>
              <a:t>LOGO</a:t>
            </a:r>
          </a:p>
        </p:txBody>
      </p:sp>
      <p:sp>
        <p:nvSpPr>
          <p:cNvPr id="7" name="灯片编号占位符 6"/>
          <p:cNvSpPr>
            <a:spLocks noGrp="1"/>
          </p:cNvSpPr>
          <p:nvPr>
            <p:ph type="sldNum" sz="quarter" idx="12"/>
          </p:nvPr>
        </p:nvSpPr>
        <p:spPr/>
        <p:txBody>
          <a:bodyPr/>
          <a:lstStyle>
            <a:lvl1pPr>
              <a:defRPr/>
            </a:lvl1pPr>
          </a:lstStyle>
          <a:p>
            <a:fld id="{B430F333-D3F2-46CD-8861-D3344DA1DB44}" type="slidenum">
              <a:rPr lang="en-US" altLang="zh-CN"/>
              <a:pPr/>
              <a:t>‹#›</a:t>
            </a:fld>
            <a:endParaRPr lang="en-US" altLang="zh-CN"/>
          </a:p>
        </p:txBody>
      </p:sp>
    </p:spTree>
    <p:extLst>
      <p:ext uri="{BB962C8B-B14F-4D97-AF65-F5344CB8AC3E}">
        <p14:creationId xmlns:p14="http://schemas.microsoft.com/office/powerpoint/2010/main" val="89555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83" name="Rectangle 59"/>
          <p:cNvSpPr>
            <a:spLocks noChangeArrowheads="1"/>
          </p:cNvSpPr>
          <p:nvPr/>
        </p:nvSpPr>
        <p:spPr bwMode="gray">
          <a:xfrm>
            <a:off x="1066800" y="609600"/>
            <a:ext cx="8077200" cy="609600"/>
          </a:xfrm>
          <a:prstGeom prst="rect">
            <a:avLst/>
          </a:prstGeom>
          <a:gradFill rotWithShape="1">
            <a:gsLst>
              <a:gs pos="0">
                <a:schemeClr val="accent1"/>
              </a:gs>
              <a:gs pos="100000">
                <a:schemeClr val="accent1">
                  <a:gamma/>
                  <a:tint val="57647"/>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 name="Rectangle 2"/>
          <p:cNvSpPr>
            <a:spLocks noGrp="1" noChangeArrowheads="1"/>
          </p:cNvSpPr>
          <p:nvPr>
            <p:ph type="title"/>
          </p:nvPr>
        </p:nvSpPr>
        <p:spPr bwMode="gray">
          <a:xfrm>
            <a:off x="1295400" y="609600"/>
            <a:ext cx="6781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gray">
          <a:xfrm>
            <a:off x="685800" y="1524000"/>
            <a:ext cx="8001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8" name="Rectangle 4"/>
          <p:cNvSpPr>
            <a:spLocks noGrp="1" noChangeArrowheads="1"/>
          </p:cNvSpPr>
          <p:nvPr>
            <p:ph type="dt" sz="half" idx="2"/>
          </p:nvPr>
        </p:nvSpPr>
        <p:spPr bwMode="gray">
          <a:xfrm>
            <a:off x="5715000" y="2762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rgbClr val="5F5F5F"/>
                </a:solidFill>
                <a:latin typeface="+mn-lt"/>
                <a:ea typeface="宋体" charset="-122"/>
              </a:defRPr>
            </a:lvl1pPr>
          </a:lstStyle>
          <a:p>
            <a:r>
              <a:rPr lang="en-US" altLang="zh-CN"/>
              <a:t>www.themegallery.com</a:t>
            </a:r>
          </a:p>
        </p:txBody>
      </p:sp>
      <p:sp>
        <p:nvSpPr>
          <p:cNvPr id="1029" name="Rectangle 5"/>
          <p:cNvSpPr>
            <a:spLocks noGrp="1" noChangeArrowheads="1"/>
          </p:cNvSpPr>
          <p:nvPr>
            <p:ph type="ftr" sz="quarter" idx="3"/>
          </p:nvPr>
        </p:nvSpPr>
        <p:spPr bwMode="gray">
          <a:xfrm>
            <a:off x="5867400" y="2095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2000" i="1">
                <a:solidFill>
                  <a:srgbClr val="CC0000"/>
                </a:solidFill>
                <a:ea typeface="宋体" charset="-122"/>
              </a:defRPr>
            </a:lvl1pPr>
          </a:lstStyle>
          <a:p>
            <a:r>
              <a:rPr lang="en-US" altLang="zh-CN"/>
              <a:t>LOGO</a:t>
            </a:r>
          </a:p>
        </p:txBody>
      </p:sp>
      <p:sp>
        <p:nvSpPr>
          <p:cNvPr id="1030" name="Rectangle 6"/>
          <p:cNvSpPr>
            <a:spLocks noGrp="1" noChangeArrowheads="1"/>
          </p:cNvSpPr>
          <p:nvPr>
            <p:ph type="sldNum" sz="quarter" idx="4"/>
          </p:nvPr>
        </p:nvSpPr>
        <p:spPr bwMode="gray">
          <a:xfrm>
            <a:off x="3657600" y="64611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rgbClr val="000000"/>
                </a:solidFill>
                <a:latin typeface="+mn-lt"/>
                <a:ea typeface="宋体" charset="-122"/>
              </a:defRPr>
            </a:lvl1pPr>
          </a:lstStyle>
          <a:p>
            <a:fld id="{4F04117A-6F1B-435E-AB9F-1DE176D47C73}" type="slidenum">
              <a:rPr lang="en-US" altLang="zh-CN"/>
              <a:pPr/>
              <a:t>‹#›</a:t>
            </a:fld>
            <a:endParaRPr lang="en-US" altLang="zh-CN"/>
          </a:p>
        </p:txBody>
      </p:sp>
      <p:pic>
        <p:nvPicPr>
          <p:cNvPr id="1084" name="Picture 60" descr="cub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981200"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1085" name="Group 61"/>
          <p:cNvGrpSpPr>
            <a:grpSpLocks/>
          </p:cNvGrpSpPr>
          <p:nvPr/>
        </p:nvGrpSpPr>
        <p:grpSpPr bwMode="auto">
          <a:xfrm>
            <a:off x="8763000" y="609600"/>
            <a:ext cx="381000" cy="609600"/>
            <a:chOff x="0" y="1584"/>
            <a:chExt cx="864" cy="1296"/>
          </a:xfrm>
        </p:grpSpPr>
        <p:sp>
          <p:nvSpPr>
            <p:cNvPr id="1086" name="Rectangle 62"/>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63"/>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Rectangle 64"/>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Verdana" pitchFamily="34" charset="0"/>
        </a:defRPr>
      </a:lvl2pPr>
      <a:lvl3pPr algn="ctr" rtl="0" eaLnBrk="1" fontAlgn="base" hangingPunct="1">
        <a:spcBef>
          <a:spcPct val="0"/>
        </a:spcBef>
        <a:spcAft>
          <a:spcPct val="0"/>
        </a:spcAft>
        <a:defRPr sz="2800" b="1">
          <a:solidFill>
            <a:schemeClr val="bg1"/>
          </a:solidFill>
          <a:latin typeface="Verdana" pitchFamily="34" charset="0"/>
        </a:defRPr>
      </a:lvl3pPr>
      <a:lvl4pPr algn="ctr" rtl="0" eaLnBrk="1" fontAlgn="base" hangingPunct="1">
        <a:spcBef>
          <a:spcPct val="0"/>
        </a:spcBef>
        <a:spcAft>
          <a:spcPct val="0"/>
        </a:spcAft>
        <a:defRPr sz="2800" b="1">
          <a:solidFill>
            <a:schemeClr val="bg1"/>
          </a:solidFill>
          <a:latin typeface="Verdana" pitchFamily="34" charset="0"/>
        </a:defRPr>
      </a:lvl4pPr>
      <a:lvl5pPr algn="ctr" rtl="0" eaLnBrk="1" fontAlgn="base" hangingPunct="1">
        <a:spcBef>
          <a:spcPct val="0"/>
        </a:spcBef>
        <a:spcAft>
          <a:spcPct val="0"/>
        </a:spcAft>
        <a:defRPr sz="2800" b="1">
          <a:solidFill>
            <a:schemeClr val="bg1"/>
          </a:solidFill>
          <a:latin typeface="Verdana" pitchFamily="34" charset="0"/>
        </a:defRPr>
      </a:lvl5pPr>
      <a:lvl6pPr marL="457200" algn="ctr" rtl="0" eaLnBrk="1" fontAlgn="base" hangingPunct="1">
        <a:spcBef>
          <a:spcPct val="0"/>
        </a:spcBef>
        <a:spcAft>
          <a:spcPct val="0"/>
        </a:spcAft>
        <a:defRPr sz="2800" b="1">
          <a:solidFill>
            <a:schemeClr val="bg1"/>
          </a:solidFill>
          <a:latin typeface="Verdana" pitchFamily="34" charset="0"/>
        </a:defRPr>
      </a:lvl6pPr>
      <a:lvl7pPr marL="914400" algn="ctr" rtl="0" eaLnBrk="1" fontAlgn="base" hangingPunct="1">
        <a:spcBef>
          <a:spcPct val="0"/>
        </a:spcBef>
        <a:spcAft>
          <a:spcPct val="0"/>
        </a:spcAft>
        <a:defRPr sz="2800" b="1">
          <a:solidFill>
            <a:schemeClr val="bg1"/>
          </a:solidFill>
          <a:latin typeface="Verdana" pitchFamily="34" charset="0"/>
        </a:defRPr>
      </a:lvl7pPr>
      <a:lvl8pPr marL="1371600" algn="ctr" rtl="0" eaLnBrk="1" fontAlgn="base" hangingPunct="1">
        <a:spcBef>
          <a:spcPct val="0"/>
        </a:spcBef>
        <a:spcAft>
          <a:spcPct val="0"/>
        </a:spcAft>
        <a:defRPr sz="2800" b="1">
          <a:solidFill>
            <a:schemeClr val="bg1"/>
          </a:solidFill>
          <a:latin typeface="Verdana" pitchFamily="34" charset="0"/>
        </a:defRPr>
      </a:lvl8pPr>
      <a:lvl9pPr marL="1828800" algn="ctr" rtl="0" eaLnBrk="1" fontAlgn="base" hangingPunct="1">
        <a:spcBef>
          <a:spcPct val="0"/>
        </a:spcBef>
        <a:spcAft>
          <a:spcPct val="0"/>
        </a:spcAft>
        <a:defRPr sz="28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3.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p:txBody>
          <a:bodyPr/>
          <a:lstStyle/>
          <a:p>
            <a:r>
              <a:rPr lang="zh-CN" altLang="en-US" sz="3200" dirty="0">
                <a:ea typeface="宋体" charset="-122"/>
              </a:rPr>
              <a:t>设计模式</a:t>
            </a:r>
            <a:r>
              <a:rPr lang="en-US" altLang="zh-CN" sz="3200" dirty="0">
                <a:ea typeface="宋体" charset="-122"/>
              </a:rPr>
              <a:t>(Design Pattern)</a:t>
            </a:r>
          </a:p>
        </p:txBody>
      </p:sp>
      <p:sp>
        <p:nvSpPr>
          <p:cNvPr id="4" name="Rectangle 5">
            <a:extLst>
              <a:ext uri="{FF2B5EF4-FFF2-40B4-BE49-F238E27FC236}">
                <a16:creationId xmlns:a16="http://schemas.microsoft.com/office/drawing/2014/main" xmlns="" id="{453D4704-2798-A84E-B275-86DBC084B585}"/>
              </a:ext>
            </a:extLst>
          </p:cNvPr>
          <p:cNvSpPr txBox="1">
            <a:spLocks noChangeArrowheads="1"/>
          </p:cNvSpPr>
          <p:nvPr/>
        </p:nvSpPr>
        <p:spPr bwMode="gray">
          <a:xfrm>
            <a:off x="899592" y="4221088"/>
            <a:ext cx="720080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lnSpc>
                <a:spcPct val="80000"/>
              </a:lnSpc>
            </a:pPr>
            <a:r>
              <a:rPr lang="zh-CN" altLang="en-US" b="0" dirty="0">
                <a:solidFill>
                  <a:schemeClr val="tx1"/>
                </a:solidFill>
                <a:latin typeface="楷体_GB2312" pitchFamily="49" charset="-122"/>
                <a:ea typeface="楷体_GB2312" pitchFamily="49" charset="-122"/>
              </a:rPr>
              <a:t> 张雷 </a:t>
            </a:r>
            <a:endParaRPr lang="en-US" altLang="zh-CN" b="0" dirty="0">
              <a:solidFill>
                <a:schemeClr val="tx1"/>
              </a:solidFill>
              <a:latin typeface="楷体_GB2312" pitchFamily="49" charset="-122"/>
              <a:ea typeface="楷体_GB2312" pitchFamily="49" charset="-122"/>
            </a:endParaRPr>
          </a:p>
          <a:p>
            <a:pPr algn="ctr">
              <a:lnSpc>
                <a:spcPct val="80000"/>
              </a:lnSpc>
            </a:pPr>
            <a:r>
              <a:rPr lang="en-US" altLang="zh-CN" sz="1400" b="0" dirty="0" err="1">
                <a:solidFill>
                  <a:schemeClr val="tx1"/>
                </a:solidFill>
                <a:latin typeface="楷体_GB2312" pitchFamily="49" charset="-122"/>
                <a:ea typeface="楷体_GB2312" pitchFamily="49" charset="-122"/>
              </a:rPr>
              <a:t>leizhang@cuc.edu.cn</a:t>
            </a:r>
            <a:endParaRPr lang="en-US" altLang="zh-CN" b="0" dirty="0">
              <a:solidFill>
                <a:schemeClr val="tx1"/>
              </a:solidFill>
              <a:latin typeface="楷体_GB2312" pitchFamily="49" charset="-122"/>
              <a:ea typeface="楷体_GB2312" pitchFamily="49" charset="-122"/>
            </a:endParaRPr>
          </a:p>
          <a:p>
            <a:pPr algn="ctr">
              <a:lnSpc>
                <a:spcPct val="80000"/>
              </a:lnSpc>
            </a:pPr>
            <a:r>
              <a:rPr lang="zh-CN" altLang="en-US" b="0" dirty="0">
                <a:solidFill>
                  <a:schemeClr val="tx1"/>
                </a:solidFill>
                <a:latin typeface="楷体_GB2312" pitchFamily="49" charset="-122"/>
                <a:ea typeface="楷体_GB2312" pitchFamily="49" charset="-122"/>
              </a:rPr>
              <a:t>计算机与网络空间安全学院</a:t>
            </a:r>
            <a:endParaRPr lang="en-US" altLang="zh-CN" b="0" dirty="0">
              <a:solidFill>
                <a:schemeClr val="tx1"/>
              </a:solidFill>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379690"/>
            <a:ext cx="4266882" cy="284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79689"/>
            <a:ext cx="4136169" cy="284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544" y="4399784"/>
            <a:ext cx="8136904" cy="738664"/>
          </a:xfrm>
          <a:prstGeom prst="rect">
            <a:avLst/>
          </a:prstGeom>
          <a:solidFill>
            <a:schemeClr val="tx2">
              <a:lumMod val="60000"/>
              <a:lumOff val="40000"/>
            </a:schemeClr>
          </a:solidFill>
          <a:ln>
            <a:solidFill>
              <a:schemeClr val="tx1"/>
            </a:solidFill>
          </a:ln>
        </p:spPr>
        <p:txBody>
          <a:bodyPr wrap="square">
            <a:spAutoFit/>
          </a:bodyPr>
          <a:lstStyle/>
          <a:p>
            <a:pPr marL="0" lvl="1" algn="ctr">
              <a:lnSpc>
                <a:spcPct val="150000"/>
              </a:lnSpc>
              <a:spcBef>
                <a:spcPts val="0"/>
              </a:spcBef>
            </a:pPr>
            <a:r>
              <a:rPr lang="zh-CN" altLang="en-US" sz="2800" dirty="0">
                <a:solidFill>
                  <a:schemeClr val="bg1"/>
                </a:solidFill>
                <a:ea typeface="宋体" charset="-122"/>
              </a:rPr>
              <a:t>这种改变很有效，体现了面向对象的重要原则之一</a:t>
            </a:r>
            <a:endParaRPr lang="en-US" altLang="zh-CN" sz="2800" dirty="0">
              <a:solidFill>
                <a:schemeClr val="bg1"/>
              </a:solidFill>
              <a:ea typeface="宋体" charset="-122"/>
            </a:endParaRPr>
          </a:p>
        </p:txBody>
      </p:sp>
      <p:sp>
        <p:nvSpPr>
          <p:cNvPr id="6" name="矩形 5"/>
          <p:cNvSpPr/>
          <p:nvPr/>
        </p:nvSpPr>
        <p:spPr>
          <a:xfrm>
            <a:off x="2545390" y="5354578"/>
            <a:ext cx="4114842" cy="1107996"/>
          </a:xfrm>
          <a:prstGeom prst="rect">
            <a:avLst/>
          </a:prstGeom>
          <a:solidFill>
            <a:schemeClr val="tx2">
              <a:lumMod val="60000"/>
              <a:lumOff val="40000"/>
            </a:schemeClr>
          </a:solidFill>
          <a:ln>
            <a:solidFill>
              <a:schemeClr val="tx1"/>
            </a:solidFill>
          </a:ln>
        </p:spPr>
        <p:txBody>
          <a:bodyPr wrap="square">
            <a:spAutoFit/>
          </a:bodyPr>
          <a:lstStyle/>
          <a:p>
            <a:pPr marL="0" lvl="1" algn="ctr">
              <a:lnSpc>
                <a:spcPct val="150000"/>
              </a:lnSpc>
              <a:spcBef>
                <a:spcPts val="0"/>
              </a:spcBef>
            </a:pPr>
            <a:r>
              <a:rPr lang="zh-CN" altLang="en-US" sz="4400" dirty="0">
                <a:solidFill>
                  <a:schemeClr val="bg1"/>
                </a:solidFill>
                <a:ea typeface="宋体" charset="-122"/>
              </a:rPr>
              <a:t>单一职责原则</a:t>
            </a:r>
            <a:endParaRPr lang="en-US" altLang="zh-CN" sz="4400" dirty="0">
              <a:solidFill>
                <a:schemeClr val="bg1"/>
              </a:solidFill>
              <a:ea typeface="宋体" charset="-122"/>
            </a:endParaRPr>
          </a:p>
        </p:txBody>
      </p:sp>
    </p:spTree>
    <p:extLst>
      <p:ext uri="{BB962C8B-B14F-4D97-AF65-F5344CB8AC3E}">
        <p14:creationId xmlns:p14="http://schemas.microsoft.com/office/powerpoint/2010/main" val="279211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4" name="矩形 3"/>
          <p:cNvSpPr/>
          <p:nvPr/>
        </p:nvSpPr>
        <p:spPr>
          <a:xfrm>
            <a:off x="2267743" y="2996949"/>
            <a:ext cx="4569155" cy="923330"/>
          </a:xfrm>
          <a:prstGeom prst="rect">
            <a:avLst/>
          </a:prstGeom>
          <a:solidFill>
            <a:srgbClr val="FFFF00"/>
          </a:solidFill>
          <a:ln>
            <a:solidFill>
              <a:srgbClr val="0000FF"/>
            </a:solidFill>
          </a:ln>
        </p:spPr>
        <p:txBody>
          <a:bodyPr wrap="square">
            <a:spAutoFit/>
          </a:bodyPr>
          <a:lstStyle/>
          <a:p>
            <a:pPr marL="0" lvl="1" algn="ctr">
              <a:lnSpc>
                <a:spcPct val="150000"/>
              </a:lnSpc>
              <a:spcBef>
                <a:spcPts val="0"/>
              </a:spcBef>
            </a:pPr>
            <a:r>
              <a:rPr lang="zh-CN" altLang="en-US" sz="3600" dirty="0">
                <a:solidFill>
                  <a:srgbClr val="FF0000"/>
                </a:solidFill>
                <a:ea typeface="宋体" charset="-122"/>
              </a:rPr>
              <a:t>添加平方根运算</a:t>
            </a:r>
          </a:p>
        </p:txBody>
      </p:sp>
    </p:spTree>
    <p:extLst>
      <p:ext uri="{BB962C8B-B14F-4D97-AF65-F5344CB8AC3E}">
        <p14:creationId xmlns:p14="http://schemas.microsoft.com/office/powerpoint/2010/main" val="1781705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4" name="矩形 3"/>
          <p:cNvSpPr/>
          <p:nvPr/>
        </p:nvSpPr>
        <p:spPr>
          <a:xfrm>
            <a:off x="561898" y="1562799"/>
            <a:ext cx="8020879" cy="5047536"/>
          </a:xfrm>
          <a:prstGeom prst="rect">
            <a:avLst/>
          </a:prstGeom>
        </p:spPr>
        <p:txBody>
          <a:bodyPr wrap="square">
            <a:spAutoFit/>
          </a:bodyPr>
          <a:lstStyle/>
          <a:p>
            <a:pPr algn="l"/>
            <a:r>
              <a:rPr lang="en-US" altLang="zh-CN" sz="1400" b="0" dirty="0">
                <a:latin typeface="+mn-lt"/>
              </a:rPr>
              <a:t>    class </a:t>
            </a:r>
            <a:r>
              <a:rPr lang="en-US" altLang="zh-CN" sz="1400" b="0" dirty="0">
                <a:solidFill>
                  <a:srgbClr val="0000FF"/>
                </a:solidFill>
                <a:latin typeface="+mn-lt"/>
              </a:rPr>
              <a:t>Operation</a:t>
            </a:r>
          </a:p>
          <a:p>
            <a:pPr algn="l"/>
            <a:r>
              <a:rPr lang="zh-CN" altLang="en-US" sz="1400" b="0" dirty="0">
                <a:latin typeface="+mn-lt"/>
              </a:rPr>
              <a:t>    </a:t>
            </a:r>
            <a:r>
              <a:rPr lang="en-US" altLang="zh-CN" sz="1400" b="0" dirty="0">
                <a:latin typeface="+mn-lt"/>
              </a:rPr>
              <a:t>{</a:t>
            </a:r>
          </a:p>
          <a:p>
            <a:pPr algn="l"/>
            <a:r>
              <a:rPr lang="en-US" altLang="zh-CN" sz="1400" b="0" dirty="0">
                <a:latin typeface="+mn-lt"/>
              </a:rPr>
              <a:t>        public static double </a:t>
            </a:r>
            <a:r>
              <a:rPr lang="en-US" altLang="zh-CN" sz="1400" b="0" dirty="0" err="1">
                <a:latin typeface="+mn-lt"/>
              </a:rPr>
              <a:t>GetResult</a:t>
            </a:r>
            <a:r>
              <a:rPr lang="en-US" altLang="zh-CN" sz="1400" b="0" dirty="0">
                <a:latin typeface="+mn-lt"/>
              </a:rPr>
              <a:t>(double </a:t>
            </a:r>
            <a:r>
              <a:rPr lang="en-US" altLang="zh-CN" sz="1400" b="0" dirty="0" err="1">
                <a:latin typeface="+mn-lt"/>
              </a:rPr>
              <a:t>numberA</a:t>
            </a:r>
            <a:r>
              <a:rPr lang="en-US" altLang="zh-CN" sz="1400" b="0" dirty="0">
                <a:latin typeface="+mn-lt"/>
              </a:rPr>
              <a:t>, double </a:t>
            </a:r>
            <a:r>
              <a:rPr lang="en-US" altLang="zh-CN" sz="1400" b="0" dirty="0" err="1">
                <a:latin typeface="+mn-lt"/>
              </a:rPr>
              <a:t>numberB</a:t>
            </a:r>
            <a:r>
              <a:rPr lang="en-US" altLang="zh-CN" sz="1400" b="0" dirty="0">
                <a:latin typeface="+mn-lt"/>
              </a:rPr>
              <a:t>, string operate)</a:t>
            </a:r>
          </a:p>
          <a:p>
            <a:pPr algn="l"/>
            <a:r>
              <a:rPr lang="zh-CN" altLang="en-US" sz="1400" b="0" dirty="0">
                <a:latin typeface="+mn-lt"/>
              </a:rPr>
              <a:t>        </a:t>
            </a:r>
            <a:r>
              <a:rPr lang="en-US" altLang="zh-CN" sz="1400" b="0" dirty="0">
                <a:latin typeface="+mn-lt"/>
              </a:rPr>
              <a:t>{</a:t>
            </a:r>
          </a:p>
          <a:p>
            <a:pPr algn="l"/>
            <a:r>
              <a:rPr lang="en-US" altLang="zh-CN" sz="1400" b="0" dirty="0">
                <a:latin typeface="+mn-lt"/>
              </a:rPr>
              <a:t>            double result = 0;</a:t>
            </a:r>
          </a:p>
          <a:p>
            <a:pPr algn="l"/>
            <a:r>
              <a:rPr lang="en-US" altLang="zh-CN" sz="1400" b="0" dirty="0">
                <a:latin typeface="+mn-lt"/>
              </a:rPr>
              <a:t>            switch (operate)</a:t>
            </a:r>
          </a:p>
          <a:p>
            <a:pPr algn="l"/>
            <a:r>
              <a:rPr lang="zh-CN" altLang="en-US" sz="1400" b="0" dirty="0">
                <a:latin typeface="+mn-lt"/>
              </a:rPr>
              <a:t>            </a:t>
            </a:r>
            <a:r>
              <a:rPr lang="en-US" altLang="zh-CN" sz="1400" b="0" dirty="0">
                <a:latin typeface="+mn-lt"/>
              </a:rPr>
              <a:t>{</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zh-CN" altLang="en-US" sz="1400" b="0" dirty="0">
                <a:latin typeface="+mn-lt"/>
              </a:rPr>
              <a:t>            </a:t>
            </a:r>
            <a:r>
              <a:rPr lang="en-US" altLang="zh-CN" sz="1400" b="0" dirty="0">
                <a:latin typeface="+mn-lt"/>
              </a:rPr>
              <a:t>}</a:t>
            </a:r>
          </a:p>
          <a:p>
            <a:pPr algn="l"/>
            <a:r>
              <a:rPr lang="en-US" altLang="zh-CN" sz="1400" b="0" dirty="0">
                <a:latin typeface="+mn-lt"/>
              </a:rPr>
              <a:t>            return result;</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endParaRPr lang="zh-CN" altLang="en-US" sz="1400" b="0" dirty="0">
              <a:latin typeface="+mn-lt"/>
            </a:endParaRPr>
          </a:p>
        </p:txBody>
      </p:sp>
      <p:sp>
        <p:nvSpPr>
          <p:cNvPr id="5" name="矩形 4"/>
          <p:cNvSpPr/>
          <p:nvPr/>
        </p:nvSpPr>
        <p:spPr bwMode="auto">
          <a:xfrm>
            <a:off x="707795" y="1484784"/>
            <a:ext cx="7915758" cy="5176911"/>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5257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紧耦合 </a:t>
            </a:r>
            <a:r>
              <a:rPr lang="en-US" altLang="zh-CN" sz="3200" b="0" dirty="0" err="1">
                <a:ea typeface="宋体" charset="-122"/>
              </a:rPr>
              <a:t>vs</a:t>
            </a:r>
            <a:r>
              <a:rPr lang="en-US" altLang="zh-CN" sz="3200" b="0" dirty="0">
                <a:ea typeface="宋体" charset="-122"/>
              </a:rPr>
              <a:t> </a:t>
            </a:r>
            <a:r>
              <a:rPr lang="zh-CN" altLang="en-US" sz="3200" b="0" dirty="0">
                <a:ea typeface="宋体" charset="-122"/>
              </a:rPr>
              <a:t>松耦合</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en-US" altLang="zh-CN" sz="2400" dirty="0">
                <a:ea typeface="宋体" charset="-122"/>
              </a:rPr>
              <a:t>Switch</a:t>
            </a:r>
            <a:r>
              <a:rPr lang="zh-CN" altLang="en-US" sz="2400" dirty="0">
                <a:ea typeface="宋体" charset="-122"/>
              </a:rPr>
              <a:t>中添加一个分支，搞定！</a:t>
            </a:r>
            <a:endParaRPr lang="en-US" altLang="zh-CN" sz="2400" dirty="0">
              <a:ea typeface="宋体" charset="-122"/>
            </a:endParaRPr>
          </a:p>
          <a:p>
            <a:pPr lvl="1">
              <a:lnSpc>
                <a:spcPct val="150000"/>
              </a:lnSpc>
              <a:spcBef>
                <a:spcPts val="0"/>
              </a:spcBef>
            </a:pPr>
            <a:r>
              <a:rPr lang="zh-CN" altLang="en-US" sz="2400" dirty="0">
                <a:solidFill>
                  <a:srgbClr val="FF0000"/>
                </a:solidFill>
                <a:ea typeface="宋体" charset="-122"/>
              </a:rPr>
              <a:t>思考：运算 </a:t>
            </a:r>
            <a:r>
              <a:rPr lang="en-US" altLang="zh-CN" sz="2400" dirty="0">
                <a:solidFill>
                  <a:srgbClr val="FF0000"/>
                </a:solidFill>
                <a:ea typeface="宋体" charset="-122"/>
              </a:rPr>
              <a:t>+ - * /  </a:t>
            </a:r>
            <a:r>
              <a:rPr lang="zh-CN" altLang="en-US" sz="2400" dirty="0">
                <a:solidFill>
                  <a:srgbClr val="FF0000"/>
                </a:solidFill>
                <a:ea typeface="宋体" charset="-122"/>
              </a:rPr>
              <a:t>的代码</a:t>
            </a:r>
            <a:r>
              <a:rPr lang="en-US" altLang="zh-CN" sz="2400" dirty="0" err="1">
                <a:solidFill>
                  <a:srgbClr val="FF0000"/>
                </a:solidFill>
                <a:ea typeface="宋体" charset="-122"/>
              </a:rPr>
              <a:t>GetResult</a:t>
            </a:r>
            <a:r>
              <a:rPr lang="zh-CN" altLang="en-US" sz="2400" dirty="0">
                <a:solidFill>
                  <a:srgbClr val="FF0000"/>
                </a:solidFill>
                <a:ea typeface="宋体" charset="-122"/>
              </a:rPr>
              <a:t>是正确的，却需要在修改的时候暴露？</a:t>
            </a:r>
            <a:endParaRPr lang="en-US" altLang="zh-CN" sz="2400" dirty="0">
              <a:solidFill>
                <a:srgbClr val="FF0000"/>
              </a:solidFill>
              <a:ea typeface="宋体" charset="-122"/>
            </a:endParaRPr>
          </a:p>
          <a:p>
            <a:pPr lvl="1">
              <a:lnSpc>
                <a:spcPct val="150000"/>
              </a:lnSpc>
              <a:spcBef>
                <a:spcPts val="0"/>
              </a:spcBef>
            </a:pPr>
            <a:endParaRPr lang="en-US" altLang="zh-CN" sz="2400" dirty="0">
              <a:solidFill>
                <a:srgbClr val="FF0000"/>
              </a:solidFill>
              <a:ea typeface="宋体" charset="-122"/>
            </a:endParaRPr>
          </a:p>
          <a:p>
            <a:pPr lvl="1">
              <a:lnSpc>
                <a:spcPct val="150000"/>
              </a:lnSpc>
              <a:spcBef>
                <a:spcPts val="0"/>
              </a:spcBef>
            </a:pPr>
            <a:endParaRPr lang="en-US" altLang="zh-CN" sz="2400" dirty="0">
              <a:solidFill>
                <a:srgbClr val="FF0000"/>
              </a:solidFill>
              <a:ea typeface="宋体" charset="-122"/>
            </a:endParaRPr>
          </a:p>
          <a:p>
            <a:pPr lvl="1">
              <a:lnSpc>
                <a:spcPct val="150000"/>
              </a:lnSpc>
              <a:spcBef>
                <a:spcPts val="0"/>
              </a:spcBef>
            </a:pPr>
            <a:endParaRPr lang="en-US" altLang="zh-CN" sz="2400" dirty="0">
              <a:solidFill>
                <a:srgbClr val="FF0000"/>
              </a:solidFill>
              <a:ea typeface="宋体" charset="-122"/>
            </a:endParaRPr>
          </a:p>
          <a:p>
            <a:pPr lvl="1">
              <a:lnSpc>
                <a:spcPct val="150000"/>
              </a:lnSpc>
              <a:spcBef>
                <a:spcPts val="0"/>
              </a:spcBef>
            </a:pPr>
            <a:r>
              <a:rPr lang="zh-CN" altLang="en-US" sz="2400" dirty="0">
                <a:solidFill>
                  <a:srgbClr val="0000FF"/>
                </a:solidFill>
                <a:ea typeface="宋体" charset="-122"/>
              </a:rPr>
              <a:t>如何修改或添加新运算，不影响其它的运算代码？</a:t>
            </a:r>
            <a:endParaRPr lang="en-US" altLang="zh-CN" sz="2400" dirty="0">
              <a:solidFill>
                <a:srgbClr val="0000FF"/>
              </a:solidFill>
              <a:ea typeface="宋体" charset="-122"/>
            </a:endParaRPr>
          </a:p>
        </p:txBody>
      </p:sp>
      <p:sp>
        <p:nvSpPr>
          <p:cNvPr id="4" name="矩形 3"/>
          <p:cNvSpPr/>
          <p:nvPr/>
        </p:nvSpPr>
        <p:spPr>
          <a:xfrm>
            <a:off x="640418" y="4221088"/>
            <a:ext cx="8091763" cy="923330"/>
          </a:xfrm>
          <a:prstGeom prst="rect">
            <a:avLst/>
          </a:prstGeom>
          <a:solidFill>
            <a:schemeClr val="tx2">
              <a:lumMod val="60000"/>
              <a:lumOff val="40000"/>
            </a:schemeClr>
          </a:solidFill>
          <a:ln>
            <a:solidFill>
              <a:schemeClr val="tx1"/>
            </a:solidFill>
          </a:ln>
        </p:spPr>
        <p:txBody>
          <a:bodyPr wrap="square">
            <a:spAutoFit/>
          </a:bodyPr>
          <a:lstStyle/>
          <a:p>
            <a:pPr marL="0" lvl="1" algn="ctr">
              <a:lnSpc>
                <a:spcPct val="150000"/>
              </a:lnSpc>
              <a:spcBef>
                <a:spcPts val="0"/>
              </a:spcBef>
            </a:pPr>
            <a:r>
              <a:rPr lang="zh-CN" altLang="en-US" sz="3600" dirty="0">
                <a:solidFill>
                  <a:schemeClr val="bg1"/>
                </a:solidFill>
                <a:ea typeface="宋体" charset="-122"/>
              </a:rPr>
              <a:t>违背面向对象设计原则：开放封闭原则</a:t>
            </a:r>
            <a:endParaRPr lang="en-US" altLang="zh-CN" sz="3600" dirty="0">
              <a:solidFill>
                <a:schemeClr val="bg1"/>
              </a:solidFill>
              <a:ea typeface="宋体" charset="-122"/>
            </a:endParaRPr>
          </a:p>
        </p:txBody>
      </p:sp>
    </p:spTree>
    <p:extLst>
      <p:ext uri="{BB962C8B-B14F-4D97-AF65-F5344CB8AC3E}">
        <p14:creationId xmlns:p14="http://schemas.microsoft.com/office/powerpoint/2010/main" val="266560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11">
                                            <p:txEl>
                                              <p:pRg st="7" end="7"/>
                                            </p:txEl>
                                          </p:spTgt>
                                        </p:tgtEl>
                                        <p:attrNameLst>
                                          <p:attrName>style.visibility</p:attrName>
                                        </p:attrNameLst>
                                      </p:cBhvr>
                                      <p:to>
                                        <p:strVal val="visible"/>
                                      </p:to>
                                    </p:set>
                                    <p:animEffect transition="in" filter="fade">
                                      <p:cBhvr>
                                        <p:cTn id="22" dur="500"/>
                                        <p:tgtEl>
                                          <p:spTgt spid="94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4" name="矩形 3"/>
          <p:cNvSpPr/>
          <p:nvPr/>
        </p:nvSpPr>
        <p:spPr>
          <a:xfrm>
            <a:off x="561898" y="1562799"/>
            <a:ext cx="8020879" cy="5047536"/>
          </a:xfrm>
          <a:prstGeom prst="rect">
            <a:avLst/>
          </a:prstGeom>
        </p:spPr>
        <p:txBody>
          <a:bodyPr wrap="square">
            <a:spAutoFit/>
          </a:bodyPr>
          <a:lstStyle/>
          <a:p>
            <a:pPr algn="l"/>
            <a:r>
              <a:rPr lang="en-US" altLang="zh-CN" sz="1400" b="0" dirty="0">
                <a:latin typeface="+mn-lt"/>
              </a:rPr>
              <a:t>    class </a:t>
            </a:r>
            <a:r>
              <a:rPr lang="en-US" altLang="zh-CN" sz="1400" b="0" dirty="0">
                <a:solidFill>
                  <a:srgbClr val="0000FF"/>
                </a:solidFill>
                <a:latin typeface="+mn-lt"/>
              </a:rPr>
              <a:t>Operation</a:t>
            </a:r>
          </a:p>
          <a:p>
            <a:pPr algn="l"/>
            <a:r>
              <a:rPr lang="zh-CN" altLang="en-US" sz="1400" b="0" dirty="0">
                <a:latin typeface="+mn-lt"/>
              </a:rPr>
              <a:t>    </a:t>
            </a:r>
            <a:r>
              <a:rPr lang="en-US" altLang="zh-CN" sz="1400" b="0" dirty="0">
                <a:latin typeface="+mn-lt"/>
              </a:rPr>
              <a:t>{</a:t>
            </a:r>
          </a:p>
          <a:p>
            <a:pPr algn="l"/>
            <a:r>
              <a:rPr lang="en-US" altLang="zh-CN" sz="1400" b="0" dirty="0">
                <a:latin typeface="+mn-lt"/>
              </a:rPr>
              <a:t>        public static double </a:t>
            </a:r>
            <a:r>
              <a:rPr lang="en-US" altLang="zh-CN" sz="1400" b="0" dirty="0" err="1">
                <a:latin typeface="+mn-lt"/>
              </a:rPr>
              <a:t>GetResult</a:t>
            </a:r>
            <a:r>
              <a:rPr lang="en-US" altLang="zh-CN" sz="1400" b="0" dirty="0">
                <a:latin typeface="+mn-lt"/>
              </a:rPr>
              <a:t>(double </a:t>
            </a:r>
            <a:r>
              <a:rPr lang="en-US" altLang="zh-CN" sz="1400" b="0" dirty="0" err="1">
                <a:latin typeface="+mn-lt"/>
              </a:rPr>
              <a:t>numberA</a:t>
            </a:r>
            <a:r>
              <a:rPr lang="en-US" altLang="zh-CN" sz="1400" b="0" dirty="0">
                <a:latin typeface="+mn-lt"/>
              </a:rPr>
              <a:t>, double </a:t>
            </a:r>
            <a:r>
              <a:rPr lang="en-US" altLang="zh-CN" sz="1400" b="0" dirty="0" err="1">
                <a:latin typeface="+mn-lt"/>
              </a:rPr>
              <a:t>numberB</a:t>
            </a:r>
            <a:r>
              <a:rPr lang="en-US" altLang="zh-CN" sz="1400" b="0" dirty="0">
                <a:latin typeface="+mn-lt"/>
              </a:rPr>
              <a:t>, string operate)</a:t>
            </a:r>
          </a:p>
          <a:p>
            <a:pPr algn="l"/>
            <a:r>
              <a:rPr lang="zh-CN" altLang="en-US" sz="1400" b="0" dirty="0">
                <a:latin typeface="+mn-lt"/>
              </a:rPr>
              <a:t>        </a:t>
            </a:r>
            <a:r>
              <a:rPr lang="en-US" altLang="zh-CN" sz="1400" b="0" dirty="0">
                <a:latin typeface="+mn-lt"/>
              </a:rPr>
              <a:t>{</a:t>
            </a:r>
          </a:p>
          <a:p>
            <a:pPr algn="l"/>
            <a:r>
              <a:rPr lang="en-US" altLang="zh-CN" sz="1400" b="0" dirty="0">
                <a:latin typeface="+mn-lt"/>
              </a:rPr>
              <a:t>            double result = 0;</a:t>
            </a:r>
          </a:p>
          <a:p>
            <a:pPr algn="l"/>
            <a:r>
              <a:rPr lang="en-US" altLang="zh-CN" sz="1400" b="0" dirty="0">
                <a:latin typeface="+mn-lt"/>
              </a:rPr>
              <a:t>            switch (operate)</a:t>
            </a:r>
          </a:p>
          <a:p>
            <a:pPr algn="l"/>
            <a:r>
              <a:rPr lang="zh-CN" altLang="en-US" sz="1400" b="0" dirty="0">
                <a:latin typeface="+mn-lt"/>
              </a:rPr>
              <a:t>            </a:t>
            </a:r>
            <a:r>
              <a:rPr lang="en-US" altLang="zh-CN" sz="1400" b="0" dirty="0">
                <a:latin typeface="+mn-lt"/>
              </a:rPr>
              <a:t>{</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zh-CN" altLang="en-US" sz="1400" b="0" dirty="0">
                <a:latin typeface="+mn-lt"/>
              </a:rPr>
              <a:t>            </a:t>
            </a:r>
            <a:r>
              <a:rPr lang="en-US" altLang="zh-CN" sz="1400" b="0" dirty="0">
                <a:latin typeface="+mn-lt"/>
              </a:rPr>
              <a:t>}</a:t>
            </a:r>
          </a:p>
          <a:p>
            <a:pPr algn="l"/>
            <a:r>
              <a:rPr lang="en-US" altLang="zh-CN" sz="1400" b="0" dirty="0">
                <a:latin typeface="+mn-lt"/>
              </a:rPr>
              <a:t>            return result;</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endParaRPr lang="zh-CN" altLang="en-US" sz="1400" b="0" dirty="0">
              <a:latin typeface="+mn-lt"/>
            </a:endParaRPr>
          </a:p>
        </p:txBody>
      </p:sp>
      <p:sp>
        <p:nvSpPr>
          <p:cNvPr id="5" name="矩形 4"/>
          <p:cNvSpPr/>
          <p:nvPr/>
        </p:nvSpPr>
        <p:spPr bwMode="auto">
          <a:xfrm>
            <a:off x="707795" y="1484784"/>
            <a:ext cx="7915758" cy="5176911"/>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pic>
        <p:nvPicPr>
          <p:cNvPr id="6" name="图片 5"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6372200" y="2635349"/>
            <a:ext cx="1861675" cy="287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640388" y="5717878"/>
            <a:ext cx="6099964" cy="574581"/>
          </a:xfrm>
          <a:prstGeom prst="rect">
            <a:avLst/>
          </a:prstGeom>
          <a:solidFill>
            <a:schemeClr val="tx2">
              <a:lumMod val="60000"/>
              <a:lumOff val="40000"/>
            </a:schemeClr>
          </a:solidFill>
          <a:ln>
            <a:solidFill>
              <a:schemeClr val="tx1"/>
            </a:solidFill>
          </a:ln>
        </p:spPr>
        <p:txBody>
          <a:bodyPr wrap="square">
            <a:spAutoFit/>
          </a:bodyPr>
          <a:lstStyle/>
          <a:p>
            <a:pPr marL="0" lvl="1" algn="ctr">
              <a:lnSpc>
                <a:spcPct val="150000"/>
              </a:lnSpc>
              <a:spcBef>
                <a:spcPts val="0"/>
              </a:spcBef>
            </a:pPr>
            <a:r>
              <a:rPr lang="zh-CN" altLang="en-US" sz="2400" dirty="0">
                <a:solidFill>
                  <a:schemeClr val="bg1"/>
                </a:solidFill>
                <a:ea typeface="宋体" charset="-122"/>
              </a:rPr>
              <a:t>面向对象三大特性：继承、封装、多态</a:t>
            </a:r>
            <a:endParaRPr lang="en-US" altLang="zh-CN" sz="2400" dirty="0">
              <a:solidFill>
                <a:schemeClr val="bg1"/>
              </a:solidFill>
              <a:ea typeface="宋体" charset="-122"/>
            </a:endParaRPr>
          </a:p>
        </p:txBody>
      </p:sp>
    </p:spTree>
    <p:extLst>
      <p:ext uri="{BB962C8B-B14F-4D97-AF65-F5344CB8AC3E}">
        <p14:creationId xmlns:p14="http://schemas.microsoft.com/office/powerpoint/2010/main" val="42086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矩形 1"/>
          <p:cNvSpPr/>
          <p:nvPr/>
        </p:nvSpPr>
        <p:spPr>
          <a:xfrm>
            <a:off x="2600756" y="1393315"/>
            <a:ext cx="3744416" cy="5386090"/>
          </a:xfrm>
          <a:prstGeom prst="rect">
            <a:avLst/>
          </a:prstGeom>
        </p:spPr>
        <p:txBody>
          <a:bodyPr wrap="square">
            <a:spAutoFit/>
          </a:bodyPr>
          <a:lstStyle/>
          <a:p>
            <a:pPr algn="l"/>
            <a:r>
              <a:rPr lang="en-US" altLang="zh-CN" sz="1400" b="0" dirty="0">
                <a:latin typeface="+mn-lt"/>
              </a:rPr>
              <a:t>     </a:t>
            </a:r>
            <a:r>
              <a:rPr lang="en-US" altLang="zh-CN" sz="1400" b="0" dirty="0">
                <a:solidFill>
                  <a:srgbClr val="0000FF"/>
                </a:solidFill>
                <a:latin typeface="+mn-lt"/>
              </a:rPr>
              <a:t>class Operation</a:t>
            </a:r>
          </a:p>
          <a:p>
            <a:pPr algn="l"/>
            <a:r>
              <a:rPr lang="zh-CN" altLang="en-US" sz="1400" b="0" dirty="0">
                <a:latin typeface="+mn-lt"/>
              </a:rPr>
              <a:t>    </a:t>
            </a:r>
            <a:r>
              <a:rPr lang="en-US" altLang="zh-CN" sz="1400" b="0" dirty="0">
                <a:latin typeface="+mn-lt"/>
              </a:rPr>
              <a:t>{</a:t>
            </a:r>
          </a:p>
          <a:p>
            <a:pPr algn="l"/>
            <a:r>
              <a:rPr lang="en-US" altLang="zh-CN" sz="1400" b="0" dirty="0">
                <a:latin typeface="+mn-lt"/>
              </a:rPr>
              <a:t>        private double _</a:t>
            </a:r>
            <a:r>
              <a:rPr lang="en-US" altLang="zh-CN" sz="1400" b="0" dirty="0" err="1">
                <a:latin typeface="+mn-lt"/>
              </a:rPr>
              <a:t>numberA</a:t>
            </a:r>
            <a:r>
              <a:rPr lang="en-US" altLang="zh-CN" sz="1400" b="0" dirty="0">
                <a:latin typeface="+mn-lt"/>
              </a:rPr>
              <a:t> = 0;</a:t>
            </a:r>
          </a:p>
          <a:p>
            <a:pPr algn="l"/>
            <a:r>
              <a:rPr lang="en-US" altLang="zh-CN" sz="1400" b="0" dirty="0">
                <a:latin typeface="+mn-lt"/>
              </a:rPr>
              <a:t>        private double _</a:t>
            </a:r>
            <a:r>
              <a:rPr lang="en-US" altLang="zh-CN" sz="1400" b="0" dirty="0" err="1">
                <a:latin typeface="+mn-lt"/>
              </a:rPr>
              <a:t>numberB</a:t>
            </a:r>
            <a:r>
              <a:rPr lang="en-US" altLang="zh-CN" sz="1400" b="0" dirty="0">
                <a:latin typeface="+mn-lt"/>
              </a:rPr>
              <a:t> = 0;</a:t>
            </a:r>
          </a:p>
          <a:p>
            <a:pPr algn="l"/>
            <a:endParaRPr lang="zh-CN" altLang="en-US" sz="1400" b="0" dirty="0">
              <a:latin typeface="+mn-lt"/>
            </a:endParaRPr>
          </a:p>
          <a:p>
            <a:pPr algn="l"/>
            <a:r>
              <a:rPr lang="en-US" altLang="zh-CN" sz="1400" b="0" dirty="0">
                <a:latin typeface="+mn-lt"/>
              </a:rPr>
              <a:t>        public double </a:t>
            </a:r>
            <a:r>
              <a:rPr lang="en-US" altLang="zh-CN" sz="1400" b="0" dirty="0" err="1">
                <a:latin typeface="+mn-lt"/>
              </a:rPr>
              <a:t>NumberA</a:t>
            </a:r>
            <a:endParaRPr lang="en-US" altLang="zh-CN" sz="1400" b="0" dirty="0">
              <a:latin typeface="+mn-lt"/>
            </a:endParaRPr>
          </a:p>
          <a:p>
            <a:pPr algn="l"/>
            <a:r>
              <a:rPr lang="zh-CN" altLang="en-US" sz="1400" b="0" dirty="0">
                <a:latin typeface="+mn-lt"/>
              </a:rPr>
              <a:t>        </a:t>
            </a:r>
            <a:r>
              <a:rPr lang="en-US" altLang="zh-CN" sz="1400" b="0" dirty="0">
                <a:latin typeface="+mn-lt"/>
              </a:rPr>
              <a:t>{</a:t>
            </a:r>
          </a:p>
          <a:p>
            <a:pPr algn="l"/>
            <a:r>
              <a:rPr lang="en-US" altLang="zh-CN" sz="1400" b="0" dirty="0">
                <a:latin typeface="+mn-lt"/>
              </a:rPr>
              <a:t>            get</a:t>
            </a:r>
          </a:p>
          <a:p>
            <a:pPr algn="l"/>
            <a:r>
              <a:rPr lang="en-US" altLang="zh-CN" sz="1400" b="0" dirty="0">
                <a:latin typeface="+mn-lt"/>
              </a:rPr>
              <a:t>            { return _</a:t>
            </a:r>
            <a:r>
              <a:rPr lang="en-US" altLang="zh-CN" sz="1400" b="0" dirty="0" err="1">
                <a:latin typeface="+mn-lt"/>
              </a:rPr>
              <a:t>numberA</a:t>
            </a:r>
            <a:r>
              <a:rPr lang="en-US" altLang="zh-CN" sz="1400" b="0" dirty="0">
                <a:latin typeface="+mn-lt"/>
              </a:rPr>
              <a:t>;}</a:t>
            </a:r>
          </a:p>
          <a:p>
            <a:pPr algn="l"/>
            <a:r>
              <a:rPr lang="en-US" altLang="zh-CN" sz="1400" b="0" dirty="0">
                <a:latin typeface="+mn-lt"/>
              </a:rPr>
              <a:t>            set</a:t>
            </a:r>
          </a:p>
          <a:p>
            <a:pPr algn="l"/>
            <a:r>
              <a:rPr lang="en-US" altLang="zh-CN" sz="1400" b="0" dirty="0">
                <a:latin typeface="+mn-lt"/>
              </a:rPr>
              <a:t>            { _</a:t>
            </a:r>
            <a:r>
              <a:rPr lang="en-US" altLang="zh-CN" sz="1400" b="0" dirty="0" err="1">
                <a:latin typeface="+mn-lt"/>
              </a:rPr>
              <a:t>numberA</a:t>
            </a:r>
            <a:r>
              <a:rPr lang="en-US" altLang="zh-CN" sz="1400" b="0" dirty="0">
                <a:latin typeface="+mn-lt"/>
              </a:rPr>
              <a:t> = value;}</a:t>
            </a:r>
          </a:p>
          <a:p>
            <a:pPr algn="l"/>
            <a:r>
              <a:rPr lang="zh-CN" altLang="en-US" sz="1400" b="0" dirty="0">
                <a:latin typeface="+mn-lt"/>
              </a:rPr>
              <a:t>        </a:t>
            </a:r>
            <a:r>
              <a:rPr lang="en-US" altLang="zh-CN" sz="1400" b="0" dirty="0">
                <a:latin typeface="+mn-lt"/>
              </a:rPr>
              <a:t>}</a:t>
            </a:r>
          </a:p>
          <a:p>
            <a:pPr algn="l"/>
            <a:r>
              <a:rPr lang="en-US" altLang="zh-CN" sz="1400" b="0" dirty="0">
                <a:latin typeface="+mn-lt"/>
              </a:rPr>
              <a:t>        public double </a:t>
            </a:r>
            <a:r>
              <a:rPr lang="en-US" altLang="zh-CN" sz="1400" b="0" dirty="0" err="1">
                <a:latin typeface="+mn-lt"/>
              </a:rPr>
              <a:t>NumberB</a:t>
            </a:r>
            <a:endParaRPr lang="en-US" altLang="zh-CN" sz="1400" b="0" dirty="0">
              <a:latin typeface="+mn-lt"/>
            </a:endParaRPr>
          </a:p>
          <a:p>
            <a:pPr algn="l"/>
            <a:r>
              <a:rPr lang="zh-CN" altLang="en-US" sz="1400" b="0" dirty="0">
                <a:latin typeface="+mn-lt"/>
              </a:rPr>
              <a:t>        </a:t>
            </a:r>
            <a:r>
              <a:rPr lang="en-US" altLang="zh-CN" sz="1400" b="0" dirty="0">
                <a:latin typeface="+mn-lt"/>
              </a:rPr>
              <a:t>{</a:t>
            </a:r>
          </a:p>
          <a:p>
            <a:pPr algn="l"/>
            <a:r>
              <a:rPr lang="en-US" altLang="zh-CN" sz="1400" b="0" dirty="0">
                <a:latin typeface="+mn-lt"/>
              </a:rPr>
              <a:t>            get</a:t>
            </a:r>
          </a:p>
          <a:p>
            <a:pPr algn="l"/>
            <a:r>
              <a:rPr lang="en-US" altLang="zh-CN" sz="1400" b="0" dirty="0">
                <a:latin typeface="+mn-lt"/>
              </a:rPr>
              <a:t>            { return _</a:t>
            </a:r>
            <a:r>
              <a:rPr lang="en-US" altLang="zh-CN" sz="1400" b="0" dirty="0" err="1">
                <a:latin typeface="+mn-lt"/>
              </a:rPr>
              <a:t>numberB</a:t>
            </a:r>
            <a:r>
              <a:rPr lang="en-US" altLang="zh-CN" sz="1400" b="0" dirty="0">
                <a:latin typeface="+mn-lt"/>
              </a:rPr>
              <a:t>;}</a:t>
            </a:r>
          </a:p>
          <a:p>
            <a:pPr algn="l"/>
            <a:r>
              <a:rPr lang="en-US" altLang="zh-CN" sz="1400" b="0" dirty="0">
                <a:latin typeface="+mn-lt"/>
              </a:rPr>
              <a:t>            set</a:t>
            </a:r>
          </a:p>
          <a:p>
            <a:pPr algn="l"/>
            <a:r>
              <a:rPr lang="en-US" altLang="zh-CN" sz="1400" b="0" dirty="0">
                <a:latin typeface="+mn-lt"/>
              </a:rPr>
              <a:t>            { _</a:t>
            </a:r>
            <a:r>
              <a:rPr lang="en-US" altLang="zh-CN" sz="1400" b="0" dirty="0" err="1">
                <a:latin typeface="+mn-lt"/>
              </a:rPr>
              <a:t>numberB</a:t>
            </a:r>
            <a:r>
              <a:rPr lang="en-US" altLang="zh-CN" sz="1400" b="0" dirty="0">
                <a:latin typeface="+mn-lt"/>
              </a:rPr>
              <a:t> = value;}</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r>
              <a:rPr lang="en-US" altLang="zh-CN" sz="1400" b="0" dirty="0">
                <a:solidFill>
                  <a:srgbClr val="0000FF"/>
                </a:solidFill>
                <a:latin typeface="+mn-lt"/>
              </a:rPr>
              <a:t>public virtual double </a:t>
            </a:r>
            <a:r>
              <a:rPr lang="en-US" altLang="zh-CN" sz="1400" b="0" dirty="0" err="1">
                <a:solidFill>
                  <a:srgbClr val="0000FF"/>
                </a:solidFill>
                <a:latin typeface="+mn-lt"/>
              </a:rPr>
              <a:t>GetResult</a:t>
            </a:r>
            <a:r>
              <a:rPr lang="en-US" altLang="zh-CN" sz="1400" b="0" dirty="0">
                <a:solidFill>
                  <a:srgbClr val="0000FF"/>
                </a:solidFill>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return 0;</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endParaRPr lang="zh-CN" altLang="en-US" sz="1400" b="0" dirty="0">
              <a:latin typeface="+mn-lt"/>
            </a:endParaRPr>
          </a:p>
        </p:txBody>
      </p:sp>
      <p:sp>
        <p:nvSpPr>
          <p:cNvPr id="4" name="矩形 3"/>
          <p:cNvSpPr/>
          <p:nvPr/>
        </p:nvSpPr>
        <p:spPr bwMode="auto">
          <a:xfrm>
            <a:off x="2574387" y="1393315"/>
            <a:ext cx="3895327" cy="5288839"/>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1036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3" name="矩形 2"/>
          <p:cNvSpPr/>
          <p:nvPr/>
        </p:nvSpPr>
        <p:spPr>
          <a:xfrm>
            <a:off x="356212" y="1700808"/>
            <a:ext cx="4070285" cy="4616648"/>
          </a:xfrm>
          <a:prstGeom prst="rect">
            <a:avLst/>
          </a:prstGeom>
        </p:spPr>
        <p:txBody>
          <a:bodyPr wrap="square">
            <a:spAutoFit/>
          </a:bodyPr>
          <a:lstStyle/>
          <a:p>
            <a:pPr algn="l"/>
            <a:r>
              <a:rPr lang="zh-CN" altLang="en-US" sz="1400" b="0" dirty="0">
                <a:latin typeface="+mn-lt"/>
              </a:rPr>
              <a:t>    </a:t>
            </a:r>
            <a:r>
              <a:rPr lang="en-US" altLang="zh-CN" sz="1400" b="0" dirty="0">
                <a:latin typeface="+mn-lt"/>
              </a:rPr>
              <a:t>// </a:t>
            </a:r>
            <a:r>
              <a:rPr lang="zh-CN" altLang="en-US" sz="1400" b="0" dirty="0">
                <a:latin typeface="+mn-lt"/>
              </a:rPr>
              <a:t>加法类</a:t>
            </a:r>
          </a:p>
          <a:p>
            <a:pPr algn="l"/>
            <a:r>
              <a:rPr lang="en-US" altLang="zh-CN" sz="1400" b="0" dirty="0">
                <a:latin typeface="+mn-lt"/>
              </a:rPr>
              <a:t>    class </a:t>
            </a:r>
            <a:r>
              <a:rPr lang="en-US" altLang="zh-CN" sz="1400" b="0" dirty="0" err="1">
                <a:latin typeface="+mn-lt"/>
              </a:rPr>
              <a:t>OperationAdd</a:t>
            </a:r>
            <a:r>
              <a:rPr lang="en-US" altLang="zh-CN" sz="1400" b="0" dirty="0">
                <a:latin typeface="+mn-lt"/>
              </a:rPr>
              <a:t> : Operation  </a:t>
            </a:r>
          </a:p>
          <a:p>
            <a:pPr algn="l"/>
            <a:r>
              <a:rPr lang="zh-CN" altLang="en-US" sz="1400" b="0" dirty="0">
                <a:latin typeface="+mn-lt"/>
              </a:rPr>
              <a:t>    </a:t>
            </a:r>
            <a:r>
              <a:rPr lang="en-US" altLang="zh-CN" sz="1400" b="0" dirty="0">
                <a:latin typeface="+mn-lt"/>
              </a:rPr>
              <a:t>{</a:t>
            </a:r>
          </a:p>
          <a:p>
            <a:pPr algn="l"/>
            <a:r>
              <a:rPr lang="en-US" altLang="zh-CN" sz="1400" b="0" dirty="0">
                <a:latin typeface="+mn-lt"/>
              </a:rPr>
              <a:t>        public override double </a:t>
            </a:r>
            <a:r>
              <a:rPr lang="en-US" altLang="zh-CN" sz="1400" b="0" dirty="0" err="1">
                <a:latin typeface="+mn-lt"/>
              </a:rPr>
              <a:t>GetResult</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double result = 0;</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return result;</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p>
          <a:p>
            <a:pPr algn="l"/>
            <a:endParaRPr lang="zh-CN" altLang="en-US" sz="1400" b="0" dirty="0">
              <a:latin typeface="+mn-lt"/>
            </a:endParaRPr>
          </a:p>
          <a:p>
            <a:pPr algn="l"/>
            <a:r>
              <a:rPr lang="zh-CN" altLang="en-US" sz="1400" b="0" dirty="0">
                <a:latin typeface="+mn-lt"/>
              </a:rPr>
              <a:t>    </a:t>
            </a:r>
            <a:r>
              <a:rPr lang="en-US" altLang="zh-CN" sz="1400" b="0" dirty="0">
                <a:latin typeface="+mn-lt"/>
              </a:rPr>
              <a:t>// </a:t>
            </a:r>
            <a:r>
              <a:rPr lang="zh-CN" altLang="en-US" sz="1400" b="0" dirty="0">
                <a:latin typeface="+mn-lt"/>
              </a:rPr>
              <a:t>减法类</a:t>
            </a:r>
          </a:p>
          <a:p>
            <a:pPr algn="l"/>
            <a:r>
              <a:rPr lang="en-US" altLang="zh-CN" sz="1400" b="0" dirty="0">
                <a:latin typeface="+mn-lt"/>
              </a:rPr>
              <a:t>    class </a:t>
            </a:r>
            <a:r>
              <a:rPr lang="en-US" altLang="zh-CN" sz="1400" b="0" dirty="0" err="1">
                <a:latin typeface="+mn-lt"/>
              </a:rPr>
              <a:t>OperationSub</a:t>
            </a:r>
            <a:r>
              <a:rPr lang="en-US" altLang="zh-CN" sz="1400" b="0" dirty="0">
                <a:latin typeface="+mn-lt"/>
              </a:rPr>
              <a:t> : Operation</a:t>
            </a:r>
          </a:p>
          <a:p>
            <a:pPr algn="l"/>
            <a:r>
              <a:rPr lang="zh-CN" altLang="en-US" sz="1400" b="0" dirty="0">
                <a:latin typeface="+mn-lt"/>
              </a:rPr>
              <a:t>    </a:t>
            </a:r>
            <a:r>
              <a:rPr lang="en-US" altLang="zh-CN" sz="1400" b="0" dirty="0">
                <a:latin typeface="+mn-lt"/>
              </a:rPr>
              <a:t>{</a:t>
            </a:r>
          </a:p>
          <a:p>
            <a:pPr algn="l"/>
            <a:r>
              <a:rPr lang="en-US" altLang="zh-CN" sz="1400" b="0" dirty="0">
                <a:latin typeface="+mn-lt"/>
              </a:rPr>
              <a:t>        public override double </a:t>
            </a:r>
            <a:r>
              <a:rPr lang="en-US" altLang="zh-CN" sz="1400" b="0" dirty="0" err="1">
                <a:latin typeface="+mn-lt"/>
              </a:rPr>
              <a:t>GetResult</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double result = 0;</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return result;</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p>
        </p:txBody>
      </p:sp>
      <p:sp>
        <p:nvSpPr>
          <p:cNvPr id="5" name="矩形 4"/>
          <p:cNvSpPr/>
          <p:nvPr/>
        </p:nvSpPr>
        <p:spPr>
          <a:xfrm>
            <a:off x="4208715" y="1700808"/>
            <a:ext cx="4611757" cy="5047536"/>
          </a:xfrm>
          <a:prstGeom prst="rect">
            <a:avLst/>
          </a:prstGeom>
        </p:spPr>
        <p:txBody>
          <a:bodyPr wrap="square">
            <a:spAutoFit/>
          </a:bodyPr>
          <a:lstStyle/>
          <a:p>
            <a:pPr algn="l"/>
            <a:r>
              <a:rPr lang="zh-CN" altLang="en-US" sz="1400" b="0" dirty="0">
                <a:latin typeface="+mn-lt"/>
              </a:rPr>
              <a:t>    </a:t>
            </a:r>
            <a:r>
              <a:rPr lang="en-US" altLang="zh-CN" sz="1400" b="0" dirty="0">
                <a:latin typeface="+mn-lt"/>
              </a:rPr>
              <a:t>// </a:t>
            </a:r>
            <a:r>
              <a:rPr lang="zh-CN" altLang="en-US" sz="1400" b="0" dirty="0">
                <a:latin typeface="+mn-lt"/>
              </a:rPr>
              <a:t>乘法类</a:t>
            </a:r>
          </a:p>
          <a:p>
            <a:pPr algn="l"/>
            <a:r>
              <a:rPr lang="en-US" altLang="zh-CN" sz="1400" b="0" dirty="0">
                <a:latin typeface="+mn-lt"/>
              </a:rPr>
              <a:t>    class </a:t>
            </a:r>
            <a:r>
              <a:rPr lang="en-US" altLang="zh-CN" sz="1400" b="0" dirty="0" err="1">
                <a:latin typeface="+mn-lt"/>
              </a:rPr>
              <a:t>OperationMul</a:t>
            </a:r>
            <a:r>
              <a:rPr lang="en-US" altLang="zh-CN" sz="1400" b="0" dirty="0">
                <a:latin typeface="+mn-lt"/>
              </a:rPr>
              <a:t> : Operation</a:t>
            </a:r>
          </a:p>
          <a:p>
            <a:pPr algn="l"/>
            <a:r>
              <a:rPr lang="zh-CN" altLang="en-US" sz="1400" b="0" dirty="0">
                <a:latin typeface="+mn-lt"/>
              </a:rPr>
              <a:t>    </a:t>
            </a:r>
            <a:r>
              <a:rPr lang="en-US" altLang="zh-CN" sz="1400" b="0" dirty="0">
                <a:latin typeface="+mn-lt"/>
              </a:rPr>
              <a:t>{</a:t>
            </a:r>
          </a:p>
          <a:p>
            <a:pPr algn="l"/>
            <a:r>
              <a:rPr lang="en-US" altLang="zh-CN" sz="1400" b="0" dirty="0">
                <a:latin typeface="+mn-lt"/>
              </a:rPr>
              <a:t>        public override double </a:t>
            </a:r>
            <a:r>
              <a:rPr lang="en-US" altLang="zh-CN" sz="1400" b="0" dirty="0" err="1">
                <a:latin typeface="+mn-lt"/>
              </a:rPr>
              <a:t>GetResult</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double result = 0;</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return result;</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p>
          <a:p>
            <a:pPr algn="l"/>
            <a:endParaRPr lang="zh-CN" altLang="en-US" sz="1400" b="0" dirty="0">
              <a:latin typeface="+mn-lt"/>
            </a:endParaRPr>
          </a:p>
          <a:p>
            <a:pPr algn="l"/>
            <a:r>
              <a:rPr lang="zh-CN" altLang="en-US" sz="1400" b="0" dirty="0">
                <a:latin typeface="+mn-lt"/>
              </a:rPr>
              <a:t>    </a:t>
            </a:r>
            <a:r>
              <a:rPr lang="en-US" altLang="zh-CN" sz="1400" b="0" dirty="0">
                <a:latin typeface="+mn-lt"/>
              </a:rPr>
              <a:t>// </a:t>
            </a:r>
            <a:r>
              <a:rPr lang="zh-CN" altLang="en-US" sz="1400" b="0" dirty="0">
                <a:latin typeface="+mn-lt"/>
              </a:rPr>
              <a:t>除法类</a:t>
            </a:r>
          </a:p>
          <a:p>
            <a:pPr algn="l"/>
            <a:r>
              <a:rPr lang="en-US" altLang="zh-CN" sz="1400" b="0" dirty="0">
                <a:latin typeface="+mn-lt"/>
              </a:rPr>
              <a:t>    class </a:t>
            </a:r>
            <a:r>
              <a:rPr lang="en-US" altLang="zh-CN" sz="1400" b="0" dirty="0" err="1">
                <a:latin typeface="+mn-lt"/>
              </a:rPr>
              <a:t>OperationDiv</a:t>
            </a:r>
            <a:r>
              <a:rPr lang="en-US" altLang="zh-CN" sz="1400" b="0" dirty="0">
                <a:latin typeface="+mn-lt"/>
              </a:rPr>
              <a:t> : Operation</a:t>
            </a:r>
          </a:p>
          <a:p>
            <a:pPr algn="l"/>
            <a:r>
              <a:rPr lang="zh-CN" altLang="en-US" sz="1400" b="0" dirty="0">
                <a:latin typeface="+mn-lt"/>
              </a:rPr>
              <a:t>    </a:t>
            </a:r>
            <a:r>
              <a:rPr lang="en-US" altLang="zh-CN" sz="1400" b="0" dirty="0">
                <a:latin typeface="+mn-lt"/>
              </a:rPr>
              <a:t>{</a:t>
            </a:r>
          </a:p>
          <a:p>
            <a:pPr algn="l"/>
            <a:r>
              <a:rPr lang="en-US" altLang="zh-CN" sz="1400" b="0" dirty="0">
                <a:latin typeface="+mn-lt"/>
              </a:rPr>
              <a:t>        public override double </a:t>
            </a:r>
            <a:r>
              <a:rPr lang="en-US" altLang="zh-CN" sz="1400" b="0" dirty="0" err="1">
                <a:latin typeface="+mn-lt"/>
              </a:rPr>
              <a:t>GetResult</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double result = 0;</a:t>
            </a:r>
          </a:p>
          <a:p>
            <a:pPr algn="l"/>
            <a:r>
              <a:rPr lang="en-US" altLang="zh-CN" sz="1400" b="0" dirty="0">
                <a:latin typeface="+mn-lt"/>
              </a:rPr>
              <a:t>            if (</a:t>
            </a:r>
            <a:r>
              <a:rPr lang="en-US" altLang="zh-CN" sz="1400" b="0" dirty="0" err="1">
                <a:latin typeface="+mn-lt"/>
              </a:rPr>
              <a:t>NumberB</a:t>
            </a:r>
            <a:r>
              <a:rPr lang="en-US" altLang="zh-CN" sz="1400" b="0" dirty="0">
                <a:latin typeface="+mn-lt"/>
              </a:rPr>
              <a:t> == 0)</a:t>
            </a:r>
          </a:p>
          <a:p>
            <a:pPr algn="l"/>
            <a:r>
              <a:rPr lang="en-US" altLang="zh-CN" sz="1400" b="0" dirty="0">
                <a:latin typeface="+mn-lt"/>
              </a:rPr>
              <a:t>                throw new Exception("</a:t>
            </a:r>
            <a:r>
              <a:rPr lang="zh-CN" altLang="en-US" sz="1400" b="0" dirty="0">
                <a:latin typeface="+mn-lt"/>
              </a:rPr>
              <a:t>除数不能为</a:t>
            </a:r>
            <a:r>
              <a:rPr lang="en-US" altLang="zh-CN" sz="1400" b="0" dirty="0">
                <a:latin typeface="+mn-lt"/>
              </a:rPr>
              <a:t>0</a:t>
            </a:r>
            <a:r>
              <a:rPr lang="zh-CN" altLang="en-US" sz="1400" b="0" dirty="0">
                <a:latin typeface="+mn-lt"/>
              </a:rPr>
              <a:t>。</a:t>
            </a:r>
            <a:r>
              <a:rPr lang="en-US" altLang="zh-CN" sz="1400" b="0" dirty="0">
                <a:latin typeface="+mn-lt"/>
              </a:rPr>
              <a:t>");</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return result;</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p>
        </p:txBody>
      </p:sp>
      <p:sp>
        <p:nvSpPr>
          <p:cNvPr id="7" name="矩形 6"/>
          <p:cNvSpPr/>
          <p:nvPr/>
        </p:nvSpPr>
        <p:spPr bwMode="auto">
          <a:xfrm>
            <a:off x="466057" y="1529338"/>
            <a:ext cx="3774467" cy="2389325"/>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8" name="矩形 7"/>
          <p:cNvSpPr/>
          <p:nvPr/>
        </p:nvSpPr>
        <p:spPr bwMode="auto">
          <a:xfrm>
            <a:off x="4392326" y="1529338"/>
            <a:ext cx="4393486" cy="2390894"/>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9" name="矩形 8"/>
          <p:cNvSpPr/>
          <p:nvPr/>
        </p:nvSpPr>
        <p:spPr bwMode="auto">
          <a:xfrm>
            <a:off x="466057" y="4055809"/>
            <a:ext cx="3777313" cy="2651743"/>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10" name="矩形 9"/>
          <p:cNvSpPr/>
          <p:nvPr/>
        </p:nvSpPr>
        <p:spPr bwMode="auto">
          <a:xfrm>
            <a:off x="4392326" y="4055810"/>
            <a:ext cx="4393486" cy="2651743"/>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7077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282515158"/>
              </p:ext>
            </p:extLst>
          </p:nvPr>
        </p:nvGraphicFramePr>
        <p:xfrm>
          <a:off x="1252670" y="1424000"/>
          <a:ext cx="7121961" cy="4104456"/>
        </p:xfrm>
        <a:graphic>
          <a:graphicData uri="http://schemas.openxmlformats.org/presentationml/2006/ole">
            <mc:AlternateContent xmlns:mc="http://schemas.openxmlformats.org/markup-compatibility/2006">
              <mc:Choice xmlns:v="urn:schemas-microsoft-com:vml" Requires="v">
                <p:oleObj spid="_x0000_s7403" name="Visio" r:id="rId3" imgW="4176161" imgH="2405113" progId="Visio.Drawing.11">
                  <p:embed/>
                </p:oleObj>
              </mc:Choice>
              <mc:Fallback>
                <p:oleObj name="Visio" r:id="rId3" imgW="4176161" imgH="240511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670" y="1424000"/>
                        <a:ext cx="7121961" cy="4104456"/>
                      </a:xfrm>
                      <a:prstGeom prst="rect">
                        <a:avLst/>
                      </a:prstGeom>
                      <a:noFill/>
                    </p:spPr>
                  </p:pic>
                </p:oleObj>
              </mc:Fallback>
            </mc:AlternateContent>
          </a:graphicData>
        </a:graphic>
      </p:graphicFrame>
      <p:sp>
        <p:nvSpPr>
          <p:cNvPr id="5" name="矩形 4"/>
          <p:cNvSpPr/>
          <p:nvPr/>
        </p:nvSpPr>
        <p:spPr>
          <a:xfrm>
            <a:off x="467544" y="5644157"/>
            <a:ext cx="8208912" cy="923330"/>
          </a:xfrm>
          <a:prstGeom prst="rect">
            <a:avLst/>
          </a:prstGeom>
          <a:solidFill>
            <a:schemeClr val="tx2">
              <a:lumMod val="60000"/>
              <a:lumOff val="40000"/>
            </a:schemeClr>
          </a:solidFill>
          <a:ln>
            <a:solidFill>
              <a:schemeClr val="tx1"/>
            </a:solidFill>
          </a:ln>
        </p:spPr>
        <p:txBody>
          <a:bodyPr wrap="square">
            <a:spAutoFit/>
          </a:bodyPr>
          <a:lstStyle/>
          <a:p>
            <a:pPr marL="0" lvl="1" algn="ctr">
              <a:lnSpc>
                <a:spcPct val="150000"/>
              </a:lnSpc>
              <a:spcBef>
                <a:spcPts val="0"/>
              </a:spcBef>
            </a:pPr>
            <a:r>
              <a:rPr lang="zh-CN" altLang="en-US" sz="3600" dirty="0">
                <a:solidFill>
                  <a:schemeClr val="bg1"/>
                </a:solidFill>
                <a:ea typeface="宋体" charset="-122"/>
              </a:rPr>
              <a:t>添加新的运算，满足开放封闭原则！</a:t>
            </a:r>
            <a:endParaRPr lang="en-US" altLang="zh-CN" sz="3600" dirty="0">
              <a:solidFill>
                <a:schemeClr val="bg1"/>
              </a:solidFill>
              <a:ea typeface="宋体" charset="-122"/>
            </a:endParaRPr>
          </a:p>
        </p:txBody>
      </p:sp>
    </p:spTree>
    <p:extLst>
      <p:ext uri="{BB962C8B-B14F-4D97-AF65-F5344CB8AC3E}">
        <p14:creationId xmlns:p14="http://schemas.microsoft.com/office/powerpoint/2010/main" val="31119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6" name="矩形 5"/>
          <p:cNvSpPr/>
          <p:nvPr/>
        </p:nvSpPr>
        <p:spPr>
          <a:xfrm>
            <a:off x="732010" y="1156996"/>
            <a:ext cx="7939389" cy="5693866"/>
          </a:xfrm>
          <a:prstGeom prst="rect">
            <a:avLst/>
          </a:prstGeom>
        </p:spPr>
        <p:txBody>
          <a:bodyPr wrap="square">
            <a:spAutoFit/>
          </a:bodyPr>
          <a:lstStyle/>
          <a:p>
            <a:pPr algn="l"/>
            <a:r>
              <a:rPr lang="en-US" altLang="zh-CN" sz="1400" b="0" dirty="0">
                <a:latin typeface="+mn-lt"/>
              </a:rPr>
              <a:t>        static void Main(string[] </a:t>
            </a:r>
            <a:r>
              <a:rPr lang="en-US" altLang="zh-CN" sz="1400" b="0" dirty="0" err="1">
                <a:latin typeface="+mn-lt"/>
              </a:rPr>
              <a:t>args</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try</a:t>
            </a:r>
          </a:p>
          <a:p>
            <a:pPr algn="l"/>
            <a:r>
              <a:rPr lang="zh-CN" altLang="en-US" sz="1400" b="0" dirty="0">
                <a:latin typeface="+mn-lt"/>
              </a:rPr>
              <a:t>            </a:t>
            </a:r>
            <a:r>
              <a:rPr lang="en-US" altLang="zh-CN" sz="1400" b="0" dirty="0">
                <a:latin typeface="+mn-lt"/>
              </a:rPr>
              <a:t>{  </a:t>
            </a:r>
            <a:r>
              <a:rPr lang="en-US" altLang="zh-CN" sz="1400" b="0" dirty="0" err="1">
                <a:latin typeface="+mn-lt"/>
              </a:rPr>
              <a:t>Console.Write</a:t>
            </a:r>
            <a:r>
              <a:rPr lang="en-US" altLang="zh-CN" sz="1400" b="0" dirty="0">
                <a:latin typeface="+mn-lt"/>
              </a:rPr>
              <a:t>("</a:t>
            </a:r>
            <a:r>
              <a:rPr lang="zh-CN" altLang="en-US" sz="1400" b="0" dirty="0">
                <a:latin typeface="+mn-lt"/>
              </a:rPr>
              <a:t>请输入数字</a:t>
            </a:r>
            <a:r>
              <a:rPr lang="en-US" altLang="zh-CN" sz="1400" b="0" dirty="0">
                <a:latin typeface="+mn-lt"/>
              </a:rPr>
              <a:t>A</a:t>
            </a:r>
            <a:r>
              <a:rPr lang="zh-CN" altLang="en-US" sz="1400" b="0" dirty="0">
                <a:latin typeface="+mn-lt"/>
              </a:rPr>
              <a:t>：</a:t>
            </a:r>
            <a:r>
              <a:rPr lang="en-US" altLang="zh-CN" sz="1400" b="0" dirty="0">
                <a:latin typeface="+mn-lt"/>
              </a:rPr>
              <a:t>");</a:t>
            </a:r>
          </a:p>
          <a:p>
            <a:pPr algn="l"/>
            <a:r>
              <a:rPr lang="en-US" altLang="zh-CN" sz="1400" b="0" dirty="0">
                <a:latin typeface="+mn-lt"/>
              </a:rPr>
              <a:t>                string </a:t>
            </a:r>
            <a:r>
              <a:rPr lang="en-US" altLang="zh-CN" sz="1400" b="0" dirty="0" err="1">
                <a:latin typeface="+mn-lt"/>
              </a:rPr>
              <a:t>strNumberA</a:t>
            </a:r>
            <a:r>
              <a:rPr lang="en-US" altLang="zh-CN" sz="1400" b="0" dirty="0">
                <a:latin typeface="+mn-lt"/>
              </a:rPr>
              <a:t> = </a:t>
            </a:r>
            <a:r>
              <a:rPr lang="en-US" altLang="zh-CN" sz="1400" b="0" dirty="0" err="1">
                <a:latin typeface="+mn-lt"/>
              </a:rPr>
              <a:t>Console.ReadLine</a:t>
            </a:r>
            <a:r>
              <a:rPr lang="en-US" altLang="zh-CN" sz="1400" b="0" dirty="0">
                <a:latin typeface="+mn-lt"/>
              </a:rPr>
              <a:t>();</a:t>
            </a:r>
          </a:p>
          <a:p>
            <a:pPr algn="l"/>
            <a:r>
              <a:rPr lang="en-US" altLang="zh-CN" sz="1400" b="0" dirty="0">
                <a:latin typeface="+mn-lt"/>
              </a:rPr>
              <a:t>                </a:t>
            </a:r>
            <a:r>
              <a:rPr lang="en-US" altLang="zh-CN" sz="1400" b="0" dirty="0" err="1">
                <a:latin typeface="+mn-lt"/>
              </a:rPr>
              <a:t>Console.Write</a:t>
            </a:r>
            <a:r>
              <a:rPr lang="en-US" altLang="zh-CN" sz="1400" b="0" dirty="0">
                <a:latin typeface="+mn-lt"/>
              </a:rPr>
              <a:t>("</a:t>
            </a:r>
            <a:r>
              <a:rPr lang="zh-CN" altLang="en-US" sz="1400" b="0" dirty="0">
                <a:latin typeface="+mn-lt"/>
              </a:rPr>
              <a:t>请选择运算符号</a:t>
            </a:r>
            <a:r>
              <a:rPr lang="en-US" altLang="zh-CN" sz="1400" b="0" dirty="0">
                <a:latin typeface="+mn-lt"/>
              </a:rPr>
              <a:t>(+</a:t>
            </a:r>
            <a:r>
              <a:rPr lang="zh-CN" altLang="en-US" sz="1400" b="0" dirty="0">
                <a:latin typeface="+mn-lt"/>
              </a:rPr>
              <a:t>、</a:t>
            </a:r>
            <a:r>
              <a:rPr lang="en-US" altLang="zh-CN" sz="1400" b="0" dirty="0">
                <a:latin typeface="+mn-lt"/>
              </a:rPr>
              <a:t>-</a:t>
            </a:r>
            <a:r>
              <a:rPr lang="zh-CN" altLang="en-US" sz="1400" b="0" dirty="0">
                <a:latin typeface="+mn-lt"/>
              </a:rPr>
              <a:t>、*、</a:t>
            </a:r>
            <a:r>
              <a:rPr lang="en-US" altLang="zh-CN" sz="1400" b="0" dirty="0">
                <a:latin typeface="+mn-lt"/>
              </a:rPr>
              <a:t>/)</a:t>
            </a:r>
            <a:r>
              <a:rPr lang="zh-CN" altLang="en-US" sz="1400" b="0" dirty="0">
                <a:latin typeface="+mn-lt"/>
              </a:rPr>
              <a:t>：</a:t>
            </a:r>
            <a:r>
              <a:rPr lang="en-US" altLang="zh-CN" sz="1400" b="0" dirty="0">
                <a:latin typeface="+mn-lt"/>
              </a:rPr>
              <a:t>");</a:t>
            </a:r>
          </a:p>
          <a:p>
            <a:pPr algn="l"/>
            <a:r>
              <a:rPr lang="en-US" altLang="zh-CN" sz="1400" b="0" dirty="0">
                <a:latin typeface="+mn-lt"/>
              </a:rPr>
              <a:t>                string </a:t>
            </a:r>
            <a:r>
              <a:rPr lang="en-US" altLang="zh-CN" sz="1400" b="0" dirty="0" err="1">
                <a:latin typeface="+mn-lt"/>
              </a:rPr>
              <a:t>strOperate</a:t>
            </a:r>
            <a:r>
              <a:rPr lang="en-US" altLang="zh-CN" sz="1400" b="0" dirty="0">
                <a:latin typeface="+mn-lt"/>
              </a:rPr>
              <a:t> = </a:t>
            </a:r>
            <a:r>
              <a:rPr lang="en-US" altLang="zh-CN" sz="1400" b="0" dirty="0" err="1">
                <a:latin typeface="+mn-lt"/>
              </a:rPr>
              <a:t>Console.ReadLine</a:t>
            </a:r>
            <a:r>
              <a:rPr lang="en-US" altLang="zh-CN" sz="1400" b="0" dirty="0">
                <a:latin typeface="+mn-lt"/>
              </a:rPr>
              <a:t>();</a:t>
            </a:r>
          </a:p>
          <a:p>
            <a:pPr algn="l"/>
            <a:r>
              <a:rPr lang="en-US" altLang="zh-CN" sz="1400" b="0" dirty="0">
                <a:latin typeface="+mn-lt"/>
              </a:rPr>
              <a:t>                </a:t>
            </a:r>
            <a:r>
              <a:rPr lang="en-US" altLang="zh-CN" sz="1400" b="0" dirty="0" err="1">
                <a:latin typeface="+mn-lt"/>
              </a:rPr>
              <a:t>Console.Write</a:t>
            </a:r>
            <a:r>
              <a:rPr lang="en-US" altLang="zh-CN" sz="1400" b="0" dirty="0">
                <a:latin typeface="+mn-lt"/>
              </a:rPr>
              <a:t>("</a:t>
            </a:r>
            <a:r>
              <a:rPr lang="zh-CN" altLang="en-US" sz="1400" b="0" dirty="0">
                <a:latin typeface="+mn-lt"/>
              </a:rPr>
              <a:t>请输入数字</a:t>
            </a:r>
            <a:r>
              <a:rPr lang="en-US" altLang="zh-CN" sz="1400" b="0" dirty="0">
                <a:latin typeface="+mn-lt"/>
              </a:rPr>
              <a:t>B</a:t>
            </a:r>
            <a:r>
              <a:rPr lang="zh-CN" altLang="en-US" sz="1400" b="0" dirty="0">
                <a:latin typeface="+mn-lt"/>
              </a:rPr>
              <a:t>：</a:t>
            </a:r>
            <a:r>
              <a:rPr lang="en-US" altLang="zh-CN" sz="1400" b="0" dirty="0">
                <a:latin typeface="+mn-lt"/>
              </a:rPr>
              <a:t>");</a:t>
            </a:r>
          </a:p>
          <a:p>
            <a:pPr algn="l"/>
            <a:r>
              <a:rPr lang="en-US" altLang="zh-CN" sz="1400" b="0" dirty="0">
                <a:latin typeface="+mn-lt"/>
              </a:rPr>
              <a:t>                string </a:t>
            </a:r>
            <a:r>
              <a:rPr lang="en-US" altLang="zh-CN" sz="1400" b="0" dirty="0" err="1">
                <a:latin typeface="+mn-lt"/>
              </a:rPr>
              <a:t>strNumberB</a:t>
            </a:r>
            <a:r>
              <a:rPr lang="en-US" altLang="zh-CN" sz="1400" b="0" dirty="0">
                <a:latin typeface="+mn-lt"/>
              </a:rPr>
              <a:t> = </a:t>
            </a:r>
            <a:r>
              <a:rPr lang="en-US" altLang="zh-CN" sz="1400" b="0" dirty="0" err="1">
                <a:latin typeface="+mn-lt"/>
              </a:rPr>
              <a:t>Console.ReadLine</a:t>
            </a:r>
            <a:r>
              <a:rPr lang="en-US" altLang="zh-CN" sz="1400" b="0" dirty="0">
                <a:latin typeface="+mn-lt"/>
              </a:rPr>
              <a:t>();</a:t>
            </a:r>
          </a:p>
          <a:p>
            <a:pPr algn="l"/>
            <a:r>
              <a:rPr lang="en-US" altLang="zh-CN" sz="1400" b="0" dirty="0">
                <a:latin typeface="+mn-lt"/>
              </a:rPr>
              <a:t>                string </a:t>
            </a:r>
            <a:r>
              <a:rPr lang="en-US" altLang="zh-CN" sz="1400" b="0" dirty="0" err="1">
                <a:latin typeface="+mn-lt"/>
              </a:rPr>
              <a:t>strResult</a:t>
            </a:r>
            <a:r>
              <a:rPr lang="en-US" altLang="zh-CN" sz="1400" b="0" dirty="0">
                <a:latin typeface="+mn-lt"/>
              </a:rPr>
              <a:t> = "";</a:t>
            </a:r>
          </a:p>
          <a:p>
            <a:pPr algn="l"/>
            <a:r>
              <a:rPr lang="en-US" altLang="zh-CN" sz="1400" b="0" dirty="0">
                <a:solidFill>
                  <a:srgbClr val="00B050"/>
                </a:solidFill>
                <a:latin typeface="+mn-lt"/>
              </a:rPr>
              <a:t>                //  </a:t>
            </a:r>
            <a:r>
              <a:rPr lang="en-US" altLang="zh-CN" sz="1400" b="0" dirty="0" err="1">
                <a:solidFill>
                  <a:srgbClr val="00B050"/>
                </a:solidFill>
                <a:latin typeface="+mn-lt"/>
              </a:rPr>
              <a:t>strResult</a:t>
            </a:r>
            <a:r>
              <a:rPr lang="en-US" altLang="zh-CN" sz="1400" b="0" dirty="0">
                <a:solidFill>
                  <a:srgbClr val="00B050"/>
                </a:solidFill>
                <a:latin typeface="+mn-lt"/>
              </a:rPr>
              <a:t> = </a:t>
            </a:r>
            <a:r>
              <a:rPr lang="en-US" altLang="zh-CN" sz="1400" b="0" dirty="0" err="1">
                <a:solidFill>
                  <a:srgbClr val="00B050"/>
                </a:solidFill>
                <a:latin typeface="+mn-lt"/>
              </a:rPr>
              <a:t>Operation.GetResult</a:t>
            </a:r>
            <a:r>
              <a:rPr lang="en-US" altLang="zh-CN" sz="1400" b="0" dirty="0">
                <a:solidFill>
                  <a:srgbClr val="00B050"/>
                </a:solidFill>
                <a:latin typeface="+mn-lt"/>
              </a:rPr>
              <a:t>(</a:t>
            </a:r>
            <a:r>
              <a:rPr lang="en-US" altLang="zh-CN" sz="1400" b="0" dirty="0" err="1">
                <a:solidFill>
                  <a:srgbClr val="00B050"/>
                </a:solidFill>
                <a:latin typeface="+mn-lt"/>
              </a:rPr>
              <a:t>double.Parse</a:t>
            </a:r>
            <a:r>
              <a:rPr lang="en-US" altLang="zh-CN" sz="1400" b="0" dirty="0">
                <a:solidFill>
                  <a:srgbClr val="00B050"/>
                </a:solidFill>
                <a:latin typeface="+mn-lt"/>
              </a:rPr>
              <a:t>(</a:t>
            </a:r>
            <a:r>
              <a:rPr lang="en-US" altLang="zh-CN" sz="1400" b="0" dirty="0" err="1">
                <a:solidFill>
                  <a:srgbClr val="00B050"/>
                </a:solidFill>
                <a:latin typeface="+mn-lt"/>
              </a:rPr>
              <a:t>strNumberA</a:t>
            </a:r>
            <a:r>
              <a:rPr lang="en-US" altLang="zh-CN" sz="1400" b="0" dirty="0">
                <a:solidFill>
                  <a:srgbClr val="00B050"/>
                </a:solidFill>
                <a:latin typeface="+mn-lt"/>
              </a:rPr>
              <a:t>), </a:t>
            </a:r>
            <a:br>
              <a:rPr lang="en-US" altLang="zh-CN" sz="1400" b="0" dirty="0">
                <a:solidFill>
                  <a:srgbClr val="00B050"/>
                </a:solidFill>
                <a:latin typeface="+mn-lt"/>
              </a:rPr>
            </a:br>
            <a:r>
              <a:rPr lang="en-US" altLang="zh-CN" sz="1400" b="0" dirty="0">
                <a:solidFill>
                  <a:srgbClr val="00B050"/>
                </a:solidFill>
                <a:latin typeface="+mn-lt"/>
              </a:rPr>
              <a:t>                                                 </a:t>
            </a:r>
            <a:r>
              <a:rPr lang="en-US" altLang="zh-CN" sz="1400" b="0" dirty="0" err="1">
                <a:solidFill>
                  <a:srgbClr val="00B050"/>
                </a:solidFill>
                <a:latin typeface="+mn-lt"/>
              </a:rPr>
              <a:t>double.Parse</a:t>
            </a:r>
            <a:r>
              <a:rPr lang="en-US" altLang="zh-CN" sz="1400" b="0" dirty="0">
                <a:solidFill>
                  <a:srgbClr val="00B050"/>
                </a:solidFill>
                <a:latin typeface="+mn-lt"/>
              </a:rPr>
              <a:t>(</a:t>
            </a:r>
            <a:r>
              <a:rPr lang="en-US" altLang="zh-CN" sz="1400" b="0" dirty="0" err="1">
                <a:solidFill>
                  <a:srgbClr val="00B050"/>
                </a:solidFill>
                <a:latin typeface="+mn-lt"/>
              </a:rPr>
              <a:t>strNumberB</a:t>
            </a:r>
            <a:r>
              <a:rPr lang="en-US" altLang="zh-CN" sz="1400" b="0" dirty="0">
                <a:solidFill>
                  <a:srgbClr val="00B050"/>
                </a:solidFill>
                <a:latin typeface="+mn-lt"/>
              </a:rPr>
              <a:t>), </a:t>
            </a:r>
            <a:r>
              <a:rPr lang="en-US" altLang="zh-CN" sz="1400" b="0" dirty="0" err="1">
                <a:solidFill>
                  <a:srgbClr val="00B050"/>
                </a:solidFill>
                <a:latin typeface="+mn-lt"/>
              </a:rPr>
              <a:t>strOperate</a:t>
            </a:r>
            <a:r>
              <a:rPr lang="en-US" altLang="zh-CN" sz="1400" b="0" dirty="0">
                <a:solidFill>
                  <a:srgbClr val="00B050"/>
                </a:solidFill>
                <a:latin typeface="+mn-lt"/>
              </a:rPr>
              <a:t>).</a:t>
            </a:r>
            <a:r>
              <a:rPr lang="en-US" altLang="zh-CN" sz="1400" b="0" dirty="0" err="1">
                <a:solidFill>
                  <a:srgbClr val="00B050"/>
                </a:solidFill>
                <a:latin typeface="+mn-lt"/>
              </a:rPr>
              <a:t>ToString</a:t>
            </a:r>
            <a:r>
              <a:rPr lang="en-US" altLang="zh-CN" sz="1400" b="0" dirty="0">
                <a:solidFill>
                  <a:srgbClr val="00B050"/>
                </a:solidFill>
                <a:latin typeface="+mn-lt"/>
              </a:rPr>
              <a:t>();</a:t>
            </a:r>
          </a:p>
          <a:p>
            <a:pPr algn="l"/>
            <a:r>
              <a:rPr lang="en-US" altLang="zh-CN" sz="1400" b="0" dirty="0">
                <a:solidFill>
                  <a:srgbClr val="FF0000"/>
                </a:solidFill>
              </a:rPr>
              <a:t>                    if (</a:t>
            </a:r>
            <a:r>
              <a:rPr lang="en-US" altLang="zh-CN" sz="1400" b="0" dirty="0" err="1">
                <a:solidFill>
                  <a:srgbClr val="FF0000"/>
                </a:solidFill>
              </a:rPr>
              <a:t>strOperate</a:t>
            </a:r>
            <a:r>
              <a:rPr lang="en-US" altLang="zh-CN" sz="1400" b="0" dirty="0">
                <a:solidFill>
                  <a:srgbClr val="FF0000"/>
                </a:solidFill>
              </a:rPr>
              <a:t> == "+")</a:t>
            </a:r>
          </a:p>
          <a:p>
            <a:pPr algn="l"/>
            <a:r>
              <a:rPr lang="zh-CN" altLang="en-US" sz="1400" b="0" dirty="0">
                <a:solidFill>
                  <a:srgbClr val="FF0000"/>
                </a:solidFill>
              </a:rPr>
              <a:t>                    </a:t>
            </a:r>
            <a:r>
              <a:rPr lang="en-US" altLang="zh-CN" sz="1400" b="0" dirty="0">
                <a:solidFill>
                  <a:srgbClr val="FF0000"/>
                </a:solidFill>
              </a:rPr>
              <a:t>{</a:t>
            </a:r>
          </a:p>
          <a:p>
            <a:pPr algn="l"/>
            <a:r>
              <a:rPr lang="en-US" altLang="zh-CN" sz="1400" b="0" dirty="0">
                <a:solidFill>
                  <a:srgbClr val="FF0000"/>
                </a:solidFill>
              </a:rPr>
              <a:t>                        </a:t>
            </a:r>
            <a:r>
              <a:rPr lang="en-US" altLang="zh-CN" sz="1400" b="0" dirty="0" err="1">
                <a:solidFill>
                  <a:srgbClr val="FF0000"/>
                </a:solidFill>
              </a:rPr>
              <a:t>OperationAdd</a:t>
            </a:r>
            <a:r>
              <a:rPr lang="en-US" altLang="zh-CN" sz="1400" b="0" dirty="0">
                <a:solidFill>
                  <a:srgbClr val="FF0000"/>
                </a:solidFill>
              </a:rPr>
              <a:t> add = new </a:t>
            </a:r>
            <a:r>
              <a:rPr lang="en-US" altLang="zh-CN" sz="1400" b="0" dirty="0" err="1">
                <a:solidFill>
                  <a:srgbClr val="FF0000"/>
                </a:solidFill>
              </a:rPr>
              <a:t>OperationAdd</a:t>
            </a:r>
            <a:r>
              <a:rPr lang="en-US" altLang="zh-CN" sz="1400" b="0" dirty="0">
                <a:solidFill>
                  <a:srgbClr val="FF0000"/>
                </a:solidFill>
              </a:rPr>
              <a:t>();</a:t>
            </a:r>
          </a:p>
          <a:p>
            <a:pPr algn="l"/>
            <a:r>
              <a:rPr lang="en-US" altLang="zh-CN" sz="1400" b="0" dirty="0">
                <a:solidFill>
                  <a:srgbClr val="FF0000"/>
                </a:solidFill>
              </a:rPr>
              <a:t>                        </a:t>
            </a:r>
            <a:r>
              <a:rPr lang="en-US" altLang="zh-CN" sz="1400" b="0" dirty="0" err="1">
                <a:solidFill>
                  <a:srgbClr val="FF0000"/>
                </a:solidFill>
              </a:rPr>
              <a:t>add.NumberA</a:t>
            </a:r>
            <a:r>
              <a:rPr lang="en-US" altLang="zh-CN" sz="1400" b="0" dirty="0">
                <a:solidFill>
                  <a:srgbClr val="FF0000"/>
                </a:solidFill>
              </a:rPr>
              <a:t> = </a:t>
            </a:r>
            <a:r>
              <a:rPr lang="en-US" altLang="zh-CN" sz="1400" b="0" dirty="0" err="1">
                <a:solidFill>
                  <a:srgbClr val="FF0000"/>
                </a:solidFill>
              </a:rPr>
              <a:t>double.Parse</a:t>
            </a:r>
            <a:r>
              <a:rPr lang="en-US" altLang="zh-CN" sz="1400" b="0" dirty="0">
                <a:solidFill>
                  <a:srgbClr val="FF0000"/>
                </a:solidFill>
              </a:rPr>
              <a:t>(</a:t>
            </a:r>
            <a:r>
              <a:rPr lang="en-US" altLang="zh-CN" sz="1400" b="0" dirty="0" err="1">
                <a:solidFill>
                  <a:srgbClr val="FF0000"/>
                </a:solidFill>
              </a:rPr>
              <a:t>strNumberA</a:t>
            </a:r>
            <a:r>
              <a:rPr lang="en-US" altLang="zh-CN" sz="1400" b="0" dirty="0">
                <a:solidFill>
                  <a:srgbClr val="FF0000"/>
                </a:solidFill>
              </a:rPr>
              <a:t>);</a:t>
            </a:r>
          </a:p>
          <a:p>
            <a:pPr algn="l"/>
            <a:r>
              <a:rPr lang="en-US" altLang="zh-CN" sz="1400" b="0" dirty="0">
                <a:solidFill>
                  <a:srgbClr val="FF0000"/>
                </a:solidFill>
              </a:rPr>
              <a:t>                        </a:t>
            </a:r>
            <a:r>
              <a:rPr lang="en-US" altLang="zh-CN" sz="1400" b="0" dirty="0" err="1">
                <a:solidFill>
                  <a:srgbClr val="FF0000"/>
                </a:solidFill>
              </a:rPr>
              <a:t>add.NumberB</a:t>
            </a:r>
            <a:r>
              <a:rPr lang="en-US" altLang="zh-CN" sz="1400" b="0" dirty="0">
                <a:solidFill>
                  <a:srgbClr val="FF0000"/>
                </a:solidFill>
              </a:rPr>
              <a:t> = </a:t>
            </a:r>
            <a:r>
              <a:rPr lang="en-US" altLang="zh-CN" sz="1400" b="0" dirty="0" err="1">
                <a:solidFill>
                  <a:srgbClr val="FF0000"/>
                </a:solidFill>
              </a:rPr>
              <a:t>double.Parse</a:t>
            </a:r>
            <a:r>
              <a:rPr lang="en-US" altLang="zh-CN" sz="1400" b="0" dirty="0">
                <a:solidFill>
                  <a:srgbClr val="FF0000"/>
                </a:solidFill>
              </a:rPr>
              <a:t>(</a:t>
            </a:r>
            <a:r>
              <a:rPr lang="en-US" altLang="zh-CN" sz="1400" b="0" dirty="0" err="1">
                <a:solidFill>
                  <a:srgbClr val="FF0000"/>
                </a:solidFill>
              </a:rPr>
              <a:t>strNumberB</a:t>
            </a:r>
            <a:r>
              <a:rPr lang="en-US" altLang="zh-CN" sz="1400" b="0" dirty="0">
                <a:solidFill>
                  <a:srgbClr val="FF0000"/>
                </a:solidFill>
              </a:rPr>
              <a:t>);</a:t>
            </a:r>
          </a:p>
          <a:p>
            <a:pPr algn="l"/>
            <a:r>
              <a:rPr lang="en-US" altLang="zh-CN" sz="1400" b="0" dirty="0">
                <a:solidFill>
                  <a:srgbClr val="FF0000"/>
                </a:solidFill>
              </a:rPr>
              <a:t>                        </a:t>
            </a:r>
            <a:r>
              <a:rPr lang="en-US" altLang="zh-CN" sz="1400" b="0" dirty="0" err="1">
                <a:solidFill>
                  <a:srgbClr val="FF0000"/>
                </a:solidFill>
              </a:rPr>
              <a:t>strResult</a:t>
            </a:r>
            <a:r>
              <a:rPr lang="en-US" altLang="zh-CN" sz="1400" b="0" dirty="0">
                <a:solidFill>
                  <a:srgbClr val="FF0000"/>
                </a:solidFill>
              </a:rPr>
              <a:t> = </a:t>
            </a:r>
            <a:r>
              <a:rPr lang="en-US" altLang="zh-CN" sz="1400" b="0" dirty="0" err="1">
                <a:solidFill>
                  <a:srgbClr val="FF0000"/>
                </a:solidFill>
              </a:rPr>
              <a:t>add.GetResult</a:t>
            </a:r>
            <a:r>
              <a:rPr lang="en-US" altLang="zh-CN" sz="1400" b="0" dirty="0">
                <a:solidFill>
                  <a:srgbClr val="FF0000"/>
                </a:solidFill>
              </a:rPr>
              <a:t>().</a:t>
            </a:r>
            <a:r>
              <a:rPr lang="en-US" altLang="zh-CN" sz="1400" b="0" dirty="0" err="1">
                <a:solidFill>
                  <a:srgbClr val="FF0000"/>
                </a:solidFill>
              </a:rPr>
              <a:t>ToString</a:t>
            </a:r>
            <a:r>
              <a:rPr lang="en-US" altLang="zh-CN" sz="1400" b="0" dirty="0">
                <a:solidFill>
                  <a:srgbClr val="FF0000"/>
                </a:solidFill>
              </a:rPr>
              <a:t>();</a:t>
            </a:r>
          </a:p>
          <a:p>
            <a:pPr algn="l"/>
            <a:r>
              <a:rPr lang="zh-CN" altLang="en-US" sz="1400" b="0" dirty="0">
                <a:solidFill>
                  <a:srgbClr val="FF0000"/>
                </a:solidFill>
              </a:rPr>
              <a:t>                    </a:t>
            </a:r>
            <a:r>
              <a:rPr lang="en-US" altLang="zh-CN" sz="1400" b="0" dirty="0">
                <a:solidFill>
                  <a:srgbClr val="FF0000"/>
                </a:solidFill>
              </a:rPr>
              <a:t>}</a:t>
            </a:r>
          </a:p>
          <a:p>
            <a:pPr algn="l"/>
            <a:r>
              <a:rPr lang="en-US" altLang="zh-CN" sz="1400" b="0" dirty="0">
                <a:latin typeface="+mn-lt"/>
              </a:rPr>
              <a:t>                </a:t>
            </a:r>
            <a:r>
              <a:rPr lang="en-US" altLang="zh-CN" sz="1400" b="0" dirty="0" err="1">
                <a:latin typeface="+mn-lt"/>
              </a:rPr>
              <a:t>Console.WriteLine</a:t>
            </a:r>
            <a:r>
              <a:rPr lang="en-US" altLang="zh-CN" sz="1400" b="0" dirty="0">
                <a:latin typeface="+mn-lt"/>
              </a:rPr>
              <a:t>("</a:t>
            </a:r>
            <a:r>
              <a:rPr lang="zh-CN" altLang="en-US" sz="1400" b="0" dirty="0">
                <a:latin typeface="+mn-lt"/>
              </a:rPr>
              <a:t>结果是：</a:t>
            </a:r>
            <a:r>
              <a:rPr lang="en-US" altLang="zh-CN" sz="1400" b="0" dirty="0">
                <a:latin typeface="+mn-lt"/>
              </a:rPr>
              <a:t>" + </a:t>
            </a:r>
            <a:r>
              <a:rPr lang="en-US" altLang="zh-CN" sz="1400" b="0" dirty="0" err="1">
                <a:latin typeface="+mn-lt"/>
              </a:rPr>
              <a:t>strResult</a:t>
            </a:r>
            <a:r>
              <a:rPr lang="en-US" altLang="zh-CN" sz="1400" b="0" dirty="0">
                <a:latin typeface="+mn-lt"/>
              </a:rPr>
              <a:t>);</a:t>
            </a:r>
          </a:p>
          <a:p>
            <a:pPr algn="l"/>
            <a:r>
              <a:rPr lang="en-US" altLang="zh-CN" sz="1400" b="0" dirty="0">
                <a:latin typeface="+mn-lt"/>
              </a:rPr>
              <a:t>                </a:t>
            </a:r>
            <a:r>
              <a:rPr lang="en-US" altLang="zh-CN" sz="1400" b="0" dirty="0" err="1">
                <a:latin typeface="+mn-lt"/>
              </a:rPr>
              <a:t>Console.ReadLine</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catch (Exception ex)</a:t>
            </a:r>
          </a:p>
          <a:p>
            <a:pPr algn="l"/>
            <a:r>
              <a:rPr lang="zh-CN" altLang="en-US" sz="1400" b="0" dirty="0">
                <a:latin typeface="+mn-lt"/>
              </a:rPr>
              <a:t>            </a:t>
            </a:r>
            <a:r>
              <a:rPr lang="en-US" altLang="zh-CN" sz="1400" b="0" dirty="0">
                <a:latin typeface="+mn-lt"/>
              </a:rPr>
              <a:t>{  </a:t>
            </a:r>
            <a:r>
              <a:rPr lang="en-US" altLang="zh-CN" sz="1400" b="0" dirty="0" err="1">
                <a:latin typeface="+mn-lt"/>
              </a:rPr>
              <a:t>Console.WriteLine</a:t>
            </a:r>
            <a:r>
              <a:rPr lang="en-US" altLang="zh-CN" sz="1400" b="0" dirty="0">
                <a:latin typeface="+mn-lt"/>
              </a:rPr>
              <a:t>("</a:t>
            </a:r>
            <a:r>
              <a:rPr lang="zh-CN" altLang="en-US" sz="1400" b="0" dirty="0">
                <a:latin typeface="+mn-lt"/>
              </a:rPr>
              <a:t>您的输入有错：</a:t>
            </a:r>
            <a:r>
              <a:rPr lang="en-US" altLang="zh-CN" sz="1400" b="0" dirty="0">
                <a:latin typeface="+mn-lt"/>
              </a:rPr>
              <a:t>" + </a:t>
            </a:r>
            <a:r>
              <a:rPr lang="en-US" altLang="zh-CN" sz="1400" b="0" dirty="0" err="1">
                <a:latin typeface="+mn-lt"/>
              </a:rPr>
              <a:t>ex.Message</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endParaRPr lang="zh-CN" altLang="en-US" sz="1400" b="0" dirty="0">
              <a:latin typeface="+mn-lt"/>
            </a:endParaRPr>
          </a:p>
        </p:txBody>
      </p:sp>
      <p:sp>
        <p:nvSpPr>
          <p:cNvPr id="4" name="矩形 3"/>
          <p:cNvSpPr/>
          <p:nvPr/>
        </p:nvSpPr>
        <p:spPr bwMode="auto">
          <a:xfrm>
            <a:off x="1111347" y="1205782"/>
            <a:ext cx="7526215" cy="5560778"/>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6950386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489820507"/>
              </p:ext>
            </p:extLst>
          </p:nvPr>
        </p:nvGraphicFramePr>
        <p:xfrm>
          <a:off x="395537" y="1412776"/>
          <a:ext cx="6497228" cy="3744416"/>
        </p:xfrm>
        <a:graphic>
          <a:graphicData uri="http://schemas.openxmlformats.org/presentationml/2006/ole">
            <mc:AlternateContent xmlns:mc="http://schemas.openxmlformats.org/markup-compatibility/2006">
              <mc:Choice xmlns:v="urn:schemas-microsoft-com:vml" Requires="v">
                <p:oleObj spid="_x0000_s9332" name="Visio" r:id="rId3" imgW="4176161" imgH="2405113" progId="Visio.Drawing.11">
                  <p:embed/>
                </p:oleObj>
              </mc:Choice>
              <mc:Fallback>
                <p:oleObj name="Visio" r:id="rId3" imgW="4176161" imgH="24051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7" y="1412776"/>
                        <a:ext cx="6497228" cy="3744416"/>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04892292"/>
              </p:ext>
            </p:extLst>
          </p:nvPr>
        </p:nvGraphicFramePr>
        <p:xfrm>
          <a:off x="7380312" y="2852936"/>
          <a:ext cx="1224136" cy="1338899"/>
        </p:xfrm>
        <a:graphic>
          <a:graphicData uri="http://schemas.openxmlformats.org/presentationml/2006/ole">
            <mc:AlternateContent xmlns:mc="http://schemas.openxmlformats.org/markup-compatibility/2006">
              <mc:Choice xmlns:v="urn:schemas-microsoft-com:vml" Requires="v">
                <p:oleObj spid="_x0000_s9333" name="Visio" r:id="rId5" imgW="708642" imgH="792480" progId="Visio.Drawing.11">
                  <p:embed/>
                </p:oleObj>
              </mc:Choice>
              <mc:Fallback>
                <p:oleObj name="Visio" r:id="rId5" imgW="708642" imgH="792480" progId="Visio.Drawing.11">
                  <p:embed/>
                  <p:pic>
                    <p:nvPicPr>
                      <p:cNvPr id="0" name=""/>
                      <p:cNvPicPr>
                        <a:picLocks noChangeAspect="1" noChangeArrowheads="1"/>
                      </p:cNvPicPr>
                      <p:nvPr/>
                    </p:nvPicPr>
                    <p:blipFill>
                      <a:blip r:embed="rId6"/>
                      <a:srcRect/>
                      <a:stretch>
                        <a:fillRect/>
                      </a:stretch>
                    </p:blipFill>
                    <p:spPr bwMode="auto">
                      <a:xfrm>
                        <a:off x="7380312" y="2852936"/>
                        <a:ext cx="1224136" cy="1338899"/>
                      </a:xfrm>
                      <a:prstGeom prst="rect">
                        <a:avLst/>
                      </a:prstGeom>
                      <a:noFill/>
                    </p:spPr>
                  </p:pic>
                </p:oleObj>
              </mc:Fallback>
            </mc:AlternateContent>
          </a:graphicData>
        </a:graphic>
      </p:graphicFrame>
      <p:pic>
        <p:nvPicPr>
          <p:cNvPr id="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312" y="3937993"/>
            <a:ext cx="1267908" cy="84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80312" y="1966404"/>
            <a:ext cx="1301827" cy="89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65820" y="4191841"/>
            <a:ext cx="8640960" cy="2477730"/>
          </a:xfrm>
          <a:prstGeom prst="rect">
            <a:avLst/>
          </a:prstGeom>
          <a:solidFill>
            <a:schemeClr val="tx2">
              <a:lumMod val="60000"/>
              <a:lumOff val="40000"/>
            </a:schemeClr>
          </a:solidFill>
          <a:ln>
            <a:solidFill>
              <a:srgbClr val="0000FF"/>
            </a:solidFill>
          </a:ln>
        </p:spPr>
        <p:txBody>
          <a:bodyPr wrap="square">
            <a:spAutoFit/>
          </a:bodyPr>
          <a:lstStyle/>
          <a:p>
            <a:pPr marL="0" lvl="1" algn="l">
              <a:lnSpc>
                <a:spcPct val="150000"/>
              </a:lnSpc>
              <a:spcBef>
                <a:spcPts val="0"/>
              </a:spcBef>
            </a:pPr>
            <a:r>
              <a:rPr lang="zh-CN" altLang="en-US" sz="3600" dirty="0">
                <a:solidFill>
                  <a:schemeClr val="bg1"/>
                </a:solidFill>
                <a:ea typeface="宋体" charset="-122"/>
              </a:rPr>
              <a:t>设计带来的新问题：虽然满足了开放封闭原则，单一职责原则，但是对于众多类，客户端使用起来非常不方便</a:t>
            </a:r>
            <a:endParaRPr lang="en-US" altLang="zh-CN" sz="3600" dirty="0">
              <a:solidFill>
                <a:schemeClr val="bg1"/>
              </a:solidFill>
              <a:ea typeface="宋体" charset="-122"/>
            </a:endParaRPr>
          </a:p>
        </p:txBody>
      </p:sp>
    </p:spTree>
    <p:extLst>
      <p:ext uri="{BB962C8B-B14F-4D97-AF65-F5344CB8AC3E}">
        <p14:creationId xmlns:p14="http://schemas.microsoft.com/office/powerpoint/2010/main" val="354846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实现控制台计算器</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利用任意一种面向对象的语言</a:t>
            </a:r>
            <a:endParaRPr lang="en-US" altLang="zh-CN" sz="2400" dirty="0">
              <a:ea typeface="宋体" charset="-122"/>
            </a:endParaRPr>
          </a:p>
          <a:p>
            <a:pPr lvl="1">
              <a:lnSpc>
                <a:spcPct val="150000"/>
              </a:lnSpc>
              <a:spcBef>
                <a:spcPts val="0"/>
              </a:spcBef>
            </a:pPr>
            <a:r>
              <a:rPr lang="zh-CN" altLang="en-US" sz="2400" dirty="0">
                <a:ea typeface="宋体" charset="-122"/>
              </a:rPr>
              <a:t>要求输入</a:t>
            </a:r>
            <a:r>
              <a:rPr lang="en-US" altLang="zh-CN" sz="2400" dirty="0">
                <a:ea typeface="宋体" charset="-122"/>
              </a:rPr>
              <a:t>2</a:t>
            </a:r>
            <a:r>
              <a:rPr lang="zh-CN" altLang="en-US" sz="2400" dirty="0">
                <a:ea typeface="宋体" charset="-122"/>
              </a:rPr>
              <a:t>个数和运算符，得到结果</a:t>
            </a:r>
            <a:endParaRPr lang="en-US" altLang="zh-CN" sz="2400" dirty="0">
              <a:solidFill>
                <a:schemeClr val="tx2"/>
              </a:solidFill>
              <a:ea typeface="宋体" charset="-122"/>
            </a:endParaRPr>
          </a:p>
        </p:txBody>
      </p:sp>
    </p:spTree>
    <p:extLst>
      <p:ext uri="{BB962C8B-B14F-4D97-AF65-F5344CB8AC3E}">
        <p14:creationId xmlns:p14="http://schemas.microsoft.com/office/powerpoint/2010/main" val="351330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954676125"/>
              </p:ext>
            </p:extLst>
          </p:nvPr>
        </p:nvGraphicFramePr>
        <p:xfrm>
          <a:off x="307508" y="1484784"/>
          <a:ext cx="8528983" cy="4682579"/>
        </p:xfrm>
        <a:graphic>
          <a:graphicData uri="http://schemas.openxmlformats.org/presentationml/2006/ole">
            <mc:AlternateContent xmlns:mc="http://schemas.openxmlformats.org/markup-compatibility/2006">
              <mc:Choice xmlns:v="urn:schemas-microsoft-com:vml" Requires="v">
                <p:oleObj spid="_x0000_s10358" name="Visio" r:id="rId3" imgW="5547407" imgH="3040380" progId="Visio.Drawing.11">
                  <p:embed/>
                </p:oleObj>
              </mc:Choice>
              <mc:Fallback>
                <p:oleObj name="Visio" r:id="rId3" imgW="5547407" imgH="3040380" progId="Visio.Drawing.11">
                  <p:embed/>
                  <p:pic>
                    <p:nvPicPr>
                      <p:cNvPr id="0" name=""/>
                      <p:cNvPicPr>
                        <a:picLocks noChangeAspect="1" noChangeArrowheads="1"/>
                      </p:cNvPicPr>
                      <p:nvPr/>
                    </p:nvPicPr>
                    <p:blipFill>
                      <a:blip r:embed="rId4"/>
                      <a:srcRect/>
                      <a:stretch>
                        <a:fillRect/>
                      </a:stretch>
                    </p:blipFill>
                    <p:spPr bwMode="auto">
                      <a:xfrm>
                        <a:off x="307508" y="1484784"/>
                        <a:ext cx="8528983" cy="4682579"/>
                      </a:xfrm>
                      <a:prstGeom prst="rect">
                        <a:avLst/>
                      </a:prstGeom>
                      <a:no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3101312"/>
              </p:ext>
            </p:extLst>
          </p:nvPr>
        </p:nvGraphicFramePr>
        <p:xfrm>
          <a:off x="307507" y="1484784"/>
          <a:ext cx="8528983" cy="4682579"/>
        </p:xfrm>
        <a:graphic>
          <a:graphicData uri="http://schemas.openxmlformats.org/presentationml/2006/ole">
            <mc:AlternateContent xmlns:mc="http://schemas.openxmlformats.org/markup-compatibility/2006">
              <mc:Choice xmlns:v="urn:schemas-microsoft-com:vml" Requires="v">
                <p:oleObj spid="_x0000_s10359" name="Visio" r:id="rId5" imgW="5547407" imgH="3040380" progId="Visio.Drawing.11">
                  <p:embed/>
                </p:oleObj>
              </mc:Choice>
              <mc:Fallback>
                <p:oleObj name="Visio" r:id="rId5" imgW="5547407" imgH="3040380" progId="Visio.Drawing.11">
                  <p:embed/>
                  <p:pic>
                    <p:nvPicPr>
                      <p:cNvPr id="0" name=""/>
                      <p:cNvPicPr>
                        <a:picLocks noChangeAspect="1" noChangeArrowheads="1"/>
                      </p:cNvPicPr>
                      <p:nvPr/>
                    </p:nvPicPr>
                    <p:blipFill>
                      <a:blip r:embed="rId6"/>
                      <a:srcRect/>
                      <a:stretch>
                        <a:fillRect/>
                      </a:stretch>
                    </p:blipFill>
                    <p:spPr bwMode="auto">
                      <a:xfrm>
                        <a:off x="307507" y="1484784"/>
                        <a:ext cx="8528983" cy="4682579"/>
                      </a:xfrm>
                      <a:prstGeom prst="rect">
                        <a:avLst/>
                      </a:prstGeom>
                      <a:no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18039894"/>
              </p:ext>
            </p:extLst>
          </p:nvPr>
        </p:nvGraphicFramePr>
        <p:xfrm>
          <a:off x="6986008" y="1365084"/>
          <a:ext cx="1224136" cy="1338899"/>
        </p:xfrm>
        <a:graphic>
          <a:graphicData uri="http://schemas.openxmlformats.org/presentationml/2006/ole">
            <mc:AlternateContent xmlns:mc="http://schemas.openxmlformats.org/markup-compatibility/2006">
              <mc:Choice xmlns:v="urn:schemas-microsoft-com:vml" Requires="v">
                <p:oleObj spid="_x0000_s10360" name="Visio" r:id="rId7" imgW="708642" imgH="792480" progId="Visio.Drawing.11">
                  <p:embed/>
                </p:oleObj>
              </mc:Choice>
              <mc:Fallback>
                <p:oleObj name="Visio" r:id="rId7" imgW="708642" imgH="792480" progId="Visio.Drawing.11">
                  <p:embed/>
                  <p:pic>
                    <p:nvPicPr>
                      <p:cNvPr id="0" name=""/>
                      <p:cNvPicPr>
                        <a:picLocks noChangeAspect="1" noChangeArrowheads="1"/>
                      </p:cNvPicPr>
                      <p:nvPr/>
                    </p:nvPicPr>
                    <p:blipFill>
                      <a:blip r:embed="rId8"/>
                      <a:srcRect/>
                      <a:stretch>
                        <a:fillRect/>
                      </a:stretch>
                    </p:blipFill>
                    <p:spPr bwMode="auto">
                      <a:xfrm>
                        <a:off x="6986008" y="1365084"/>
                        <a:ext cx="1224136" cy="1338899"/>
                      </a:xfrm>
                      <a:prstGeom prst="rect">
                        <a:avLst/>
                      </a:prstGeom>
                      <a:noFill/>
                    </p:spPr>
                  </p:pic>
                </p:oleObj>
              </mc:Fallback>
            </mc:AlternateContent>
          </a:graphicData>
        </a:graphic>
      </p:graphicFrame>
      <p:cxnSp>
        <p:nvCxnSpPr>
          <p:cNvPr id="7" name="直接箭头连接符 6"/>
          <p:cNvCxnSpPr/>
          <p:nvPr/>
        </p:nvCxnSpPr>
        <p:spPr bwMode="auto">
          <a:xfrm>
            <a:off x="7598076" y="2348880"/>
            <a:ext cx="0" cy="7920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椭圆 7"/>
          <p:cNvSpPr/>
          <p:nvPr/>
        </p:nvSpPr>
        <p:spPr bwMode="auto">
          <a:xfrm>
            <a:off x="6228184" y="2780928"/>
            <a:ext cx="2808312" cy="1584176"/>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683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矩形 1"/>
          <p:cNvSpPr/>
          <p:nvPr/>
        </p:nvSpPr>
        <p:spPr>
          <a:xfrm>
            <a:off x="1581673" y="1464026"/>
            <a:ext cx="7272808" cy="4832092"/>
          </a:xfrm>
          <a:prstGeom prst="rect">
            <a:avLst/>
          </a:prstGeom>
        </p:spPr>
        <p:txBody>
          <a:bodyPr wrap="square">
            <a:spAutoFit/>
          </a:bodyPr>
          <a:lstStyle/>
          <a:p>
            <a:pPr algn="l"/>
            <a:r>
              <a:rPr lang="en-US" altLang="zh-CN" sz="1400" b="0" dirty="0">
                <a:latin typeface="+mn-lt"/>
              </a:rPr>
              <a:t>    class </a:t>
            </a:r>
            <a:r>
              <a:rPr lang="en-US" altLang="zh-CN" sz="1400" b="0" dirty="0" err="1">
                <a:solidFill>
                  <a:srgbClr val="0000FF"/>
                </a:solidFill>
                <a:latin typeface="+mn-lt"/>
              </a:rPr>
              <a:t>OperationFactory</a:t>
            </a:r>
            <a:endParaRPr lang="en-US" altLang="zh-CN" sz="1400" b="0" dirty="0">
              <a:solidFill>
                <a:srgbClr val="0000FF"/>
              </a:solidFill>
              <a:latin typeface="+mn-lt"/>
            </a:endParaRPr>
          </a:p>
          <a:p>
            <a:pPr algn="l"/>
            <a:r>
              <a:rPr lang="zh-CN" altLang="en-US" sz="1400" b="0" dirty="0">
                <a:latin typeface="+mn-lt"/>
              </a:rPr>
              <a:t>    </a:t>
            </a:r>
            <a:r>
              <a:rPr lang="en-US" altLang="zh-CN" sz="1400" b="0" dirty="0">
                <a:latin typeface="+mn-lt"/>
              </a:rPr>
              <a:t>{</a:t>
            </a:r>
          </a:p>
          <a:p>
            <a:pPr algn="l"/>
            <a:r>
              <a:rPr lang="en-US" altLang="zh-CN" sz="1400" b="0" dirty="0">
                <a:latin typeface="+mn-lt"/>
              </a:rPr>
              <a:t>        public static </a:t>
            </a:r>
            <a:r>
              <a:rPr lang="en-US" altLang="zh-CN" sz="1400" b="0" dirty="0">
                <a:solidFill>
                  <a:srgbClr val="0000FF"/>
                </a:solidFill>
                <a:latin typeface="+mn-lt"/>
              </a:rPr>
              <a:t>Operation</a:t>
            </a:r>
            <a:r>
              <a:rPr lang="en-US" altLang="zh-CN" sz="1400" b="0" dirty="0">
                <a:latin typeface="+mn-lt"/>
              </a:rPr>
              <a:t> </a:t>
            </a:r>
            <a:r>
              <a:rPr lang="en-US" altLang="zh-CN" sz="1400" b="0" dirty="0" err="1">
                <a:solidFill>
                  <a:srgbClr val="00B050"/>
                </a:solidFill>
                <a:latin typeface="+mn-lt"/>
              </a:rPr>
              <a:t>createOperate</a:t>
            </a:r>
            <a:r>
              <a:rPr lang="en-US" altLang="zh-CN" sz="1400" b="0" dirty="0">
                <a:solidFill>
                  <a:srgbClr val="00B050"/>
                </a:solidFill>
                <a:latin typeface="+mn-lt"/>
              </a:rPr>
              <a:t>(</a:t>
            </a:r>
            <a:r>
              <a:rPr lang="en-US" altLang="zh-CN" sz="1400" b="0" dirty="0">
                <a:solidFill>
                  <a:srgbClr val="FF0000"/>
                </a:solidFill>
                <a:latin typeface="+mn-lt"/>
              </a:rPr>
              <a:t>string operate</a:t>
            </a:r>
            <a:r>
              <a:rPr lang="en-US" altLang="zh-CN" sz="1400" b="0" dirty="0">
                <a:solidFill>
                  <a:srgbClr val="00B050"/>
                </a:solidFill>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r>
              <a:rPr lang="en-US" altLang="zh-CN" sz="1400" b="0" dirty="0">
                <a:solidFill>
                  <a:srgbClr val="0000FF"/>
                </a:solidFill>
                <a:latin typeface="+mn-lt"/>
              </a:rPr>
              <a:t>Operation</a:t>
            </a:r>
            <a:r>
              <a:rPr lang="en-US" altLang="zh-CN" sz="1400" b="0" dirty="0">
                <a:latin typeface="+mn-lt"/>
              </a:rPr>
              <a:t> </a:t>
            </a:r>
            <a:r>
              <a:rPr lang="en-US" altLang="zh-CN" sz="1400" b="0" dirty="0" err="1">
                <a:solidFill>
                  <a:srgbClr val="FF0000"/>
                </a:solidFill>
                <a:latin typeface="+mn-lt"/>
              </a:rPr>
              <a:t>oper</a:t>
            </a:r>
            <a:r>
              <a:rPr lang="en-US" altLang="zh-CN" sz="1400" b="0" dirty="0">
                <a:latin typeface="+mn-lt"/>
              </a:rPr>
              <a:t> = null;</a:t>
            </a:r>
          </a:p>
          <a:p>
            <a:pPr algn="l"/>
            <a:r>
              <a:rPr lang="en-US" altLang="zh-CN" sz="1400" b="0" dirty="0">
                <a:latin typeface="+mn-lt"/>
              </a:rPr>
              <a:t>            switch (operate)</a:t>
            </a:r>
          </a:p>
          <a:p>
            <a:pPr algn="l"/>
            <a:r>
              <a:rPr lang="zh-CN" altLang="en-US" sz="1400" b="0" dirty="0">
                <a:latin typeface="+mn-lt"/>
              </a:rPr>
              <a:t>            </a:t>
            </a:r>
            <a:r>
              <a:rPr lang="en-US" altLang="zh-CN" sz="1400" b="0" dirty="0">
                <a:latin typeface="+mn-lt"/>
              </a:rPr>
              <a:t>{</a:t>
            </a:r>
          </a:p>
          <a:p>
            <a:pPr algn="l"/>
            <a:r>
              <a:rPr lang="en-US" altLang="zh-CN" sz="1400" b="0" dirty="0">
                <a:latin typeface="+mn-lt"/>
              </a:rPr>
              <a:t>                case "+":</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r>
              <a:rPr lang="en-US" altLang="zh-CN" sz="1400" b="0" dirty="0" err="1">
                <a:latin typeface="+mn-lt"/>
              </a:rPr>
              <a:t>oper</a:t>
            </a:r>
            <a:r>
              <a:rPr lang="en-US" altLang="zh-CN" sz="1400" b="0" dirty="0">
                <a:latin typeface="+mn-lt"/>
              </a:rPr>
              <a:t> = new </a:t>
            </a:r>
            <a:r>
              <a:rPr lang="en-US" altLang="zh-CN" sz="1400" b="0" dirty="0" err="1">
                <a:latin typeface="+mn-lt"/>
              </a:rPr>
              <a:t>OperationAdd</a:t>
            </a:r>
            <a:r>
              <a:rPr lang="en-US" altLang="zh-CN" sz="1400" b="0" dirty="0">
                <a:latin typeface="+mn-lt"/>
              </a:rPr>
              <a:t>();</a:t>
            </a:r>
          </a:p>
          <a:p>
            <a:pPr algn="l"/>
            <a:r>
              <a:rPr lang="en-US" altLang="zh-CN" sz="1400" b="0" dirty="0">
                <a:latin typeface="+mn-lt"/>
              </a:rPr>
              <a:t>                        break;</a:t>
            </a:r>
          </a:p>
          <a:p>
            <a:pPr algn="l"/>
            <a:r>
              <a:rPr lang="zh-CN" altLang="en-US" sz="1400" b="0" dirty="0">
                <a:latin typeface="+mn-lt"/>
              </a:rPr>
              <a:t>                    </a:t>
            </a:r>
            <a:r>
              <a:rPr lang="en-US" altLang="zh-CN" sz="1400" b="0" dirty="0">
                <a:latin typeface="+mn-lt"/>
              </a:rPr>
              <a:t>}</a:t>
            </a:r>
          </a:p>
          <a:p>
            <a:pPr algn="l"/>
            <a:r>
              <a:rPr lang="en-US" altLang="zh-CN" sz="1400" b="0" dirty="0">
                <a:latin typeface="+mn-lt"/>
              </a:rPr>
              <a:t>                case "-":</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r>
              <a:rPr lang="en-US" altLang="zh-CN" sz="1400" b="0" dirty="0" err="1">
                <a:latin typeface="+mn-lt"/>
              </a:rPr>
              <a:t>oper</a:t>
            </a:r>
            <a:r>
              <a:rPr lang="en-US" altLang="zh-CN" sz="1400" b="0" dirty="0">
                <a:latin typeface="+mn-lt"/>
              </a:rPr>
              <a:t> = new </a:t>
            </a:r>
            <a:r>
              <a:rPr lang="en-US" altLang="zh-CN" sz="1400" b="0" dirty="0" err="1">
                <a:latin typeface="+mn-lt"/>
              </a:rPr>
              <a:t>OperationSub</a:t>
            </a:r>
            <a:r>
              <a:rPr lang="en-US" altLang="zh-CN" sz="1400" b="0" dirty="0">
                <a:latin typeface="+mn-lt"/>
              </a:rPr>
              <a:t>();</a:t>
            </a:r>
          </a:p>
          <a:p>
            <a:pPr algn="l"/>
            <a:r>
              <a:rPr lang="en-US" altLang="zh-CN" sz="1400" b="0" dirty="0">
                <a:latin typeface="+mn-lt"/>
              </a:rPr>
              <a:t>                        break;</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p>
          <a:p>
            <a:pPr algn="l"/>
            <a:r>
              <a:rPr lang="zh-CN" altLang="en-US" sz="1400" b="0" dirty="0">
                <a:latin typeface="+mn-lt"/>
              </a:rPr>
              <a:t>            </a:t>
            </a:r>
            <a:r>
              <a:rPr lang="en-US" altLang="zh-CN" sz="1400" b="0" dirty="0">
                <a:latin typeface="+mn-lt"/>
              </a:rPr>
              <a:t>}</a:t>
            </a:r>
          </a:p>
          <a:p>
            <a:pPr algn="l"/>
            <a:r>
              <a:rPr lang="en-US" altLang="zh-CN" sz="1400" b="0" dirty="0">
                <a:latin typeface="+mn-lt"/>
              </a:rPr>
              <a:t>            return </a:t>
            </a:r>
            <a:r>
              <a:rPr lang="en-US" altLang="zh-CN" sz="1400" b="0" dirty="0" err="1">
                <a:solidFill>
                  <a:srgbClr val="FF0000"/>
                </a:solidFill>
                <a:latin typeface="+mn-lt"/>
              </a:rPr>
              <a:t>oper</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endParaRPr lang="zh-CN" altLang="en-US" sz="1400" b="0" dirty="0">
              <a:latin typeface="+mn-lt"/>
            </a:endParaRPr>
          </a:p>
        </p:txBody>
      </p:sp>
      <p:sp>
        <p:nvSpPr>
          <p:cNvPr id="4" name="矩形 3"/>
          <p:cNvSpPr/>
          <p:nvPr/>
        </p:nvSpPr>
        <p:spPr bwMode="auto">
          <a:xfrm>
            <a:off x="1645921" y="1464026"/>
            <a:ext cx="5590376" cy="4832092"/>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5" name="矩形 4"/>
          <p:cNvSpPr/>
          <p:nvPr/>
        </p:nvSpPr>
        <p:spPr>
          <a:xfrm>
            <a:off x="6330309" y="1262309"/>
            <a:ext cx="2131876" cy="553998"/>
          </a:xfrm>
          <a:prstGeom prst="rect">
            <a:avLst/>
          </a:prstGeom>
          <a:solidFill>
            <a:schemeClr val="tx2">
              <a:lumMod val="60000"/>
              <a:lumOff val="40000"/>
            </a:schemeClr>
          </a:solidFill>
          <a:ln>
            <a:solidFill>
              <a:schemeClr val="tx1"/>
            </a:solidFill>
          </a:ln>
        </p:spPr>
        <p:txBody>
          <a:bodyPr wrap="square">
            <a:spAutoFit/>
          </a:bodyPr>
          <a:lstStyle/>
          <a:p>
            <a:pPr marL="0" lvl="1" algn="ctr">
              <a:lnSpc>
                <a:spcPct val="150000"/>
              </a:lnSpc>
              <a:spcBef>
                <a:spcPts val="0"/>
              </a:spcBef>
            </a:pPr>
            <a:r>
              <a:rPr lang="zh-CN" altLang="en-US" sz="2000" dirty="0">
                <a:solidFill>
                  <a:schemeClr val="bg1"/>
                </a:solidFill>
                <a:ea typeface="宋体" charset="-122"/>
              </a:rPr>
              <a:t>负责对象创建</a:t>
            </a:r>
            <a:endParaRPr lang="en-US" altLang="zh-CN" sz="2000" dirty="0">
              <a:solidFill>
                <a:schemeClr val="bg1"/>
              </a:solidFill>
              <a:ea typeface="宋体" charset="-122"/>
            </a:endParaRPr>
          </a:p>
        </p:txBody>
      </p:sp>
    </p:spTree>
    <p:extLst>
      <p:ext uri="{BB962C8B-B14F-4D97-AF65-F5344CB8AC3E}">
        <p14:creationId xmlns:p14="http://schemas.microsoft.com/office/powerpoint/2010/main" val="362003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3" name="矩形 2"/>
          <p:cNvSpPr/>
          <p:nvPr/>
        </p:nvSpPr>
        <p:spPr>
          <a:xfrm>
            <a:off x="1475656" y="1209878"/>
            <a:ext cx="7257527" cy="5693866"/>
          </a:xfrm>
          <a:prstGeom prst="rect">
            <a:avLst/>
          </a:prstGeom>
        </p:spPr>
        <p:txBody>
          <a:bodyPr wrap="square">
            <a:spAutoFit/>
          </a:bodyPr>
          <a:lstStyle/>
          <a:p>
            <a:pPr algn="l"/>
            <a:r>
              <a:rPr lang="en-US" altLang="zh-CN" sz="1400" b="0" dirty="0">
                <a:latin typeface="+mn-lt"/>
              </a:rPr>
              <a:t>        static void Main(string[] </a:t>
            </a:r>
            <a:r>
              <a:rPr lang="en-US" altLang="zh-CN" sz="1400" b="0" dirty="0" err="1">
                <a:latin typeface="+mn-lt"/>
              </a:rPr>
              <a:t>args</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try</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r>
              <a:rPr lang="en-US" altLang="zh-CN" sz="1400" b="0" dirty="0" err="1">
                <a:latin typeface="+mn-lt"/>
              </a:rPr>
              <a:t>Console.Write</a:t>
            </a:r>
            <a:r>
              <a:rPr lang="en-US" altLang="zh-CN" sz="1400" b="0" dirty="0">
                <a:latin typeface="+mn-lt"/>
              </a:rPr>
              <a:t>("</a:t>
            </a:r>
            <a:r>
              <a:rPr lang="zh-CN" altLang="en-US" sz="1400" b="0" dirty="0">
                <a:latin typeface="+mn-lt"/>
              </a:rPr>
              <a:t>请输入数字</a:t>
            </a:r>
            <a:r>
              <a:rPr lang="en-US" altLang="zh-CN" sz="1400" b="0" dirty="0">
                <a:latin typeface="+mn-lt"/>
              </a:rPr>
              <a:t>A</a:t>
            </a:r>
            <a:r>
              <a:rPr lang="zh-CN" altLang="en-US" sz="1400" b="0" dirty="0">
                <a:latin typeface="+mn-lt"/>
              </a:rPr>
              <a:t>：</a:t>
            </a:r>
            <a:r>
              <a:rPr lang="en-US" altLang="zh-CN" sz="1400" b="0" dirty="0">
                <a:latin typeface="+mn-lt"/>
              </a:rPr>
              <a:t>");</a:t>
            </a:r>
          </a:p>
          <a:p>
            <a:pPr algn="l"/>
            <a:r>
              <a:rPr lang="en-US" altLang="zh-CN" sz="1400" b="0" dirty="0">
                <a:latin typeface="+mn-lt"/>
              </a:rPr>
              <a:t>                string </a:t>
            </a:r>
            <a:r>
              <a:rPr lang="en-US" altLang="zh-CN" sz="1400" b="0" dirty="0" err="1">
                <a:latin typeface="+mn-lt"/>
              </a:rPr>
              <a:t>strNumberA</a:t>
            </a:r>
            <a:r>
              <a:rPr lang="en-US" altLang="zh-CN" sz="1400" b="0" dirty="0">
                <a:latin typeface="+mn-lt"/>
              </a:rPr>
              <a:t> = </a:t>
            </a:r>
            <a:r>
              <a:rPr lang="en-US" altLang="zh-CN" sz="1400" b="0" dirty="0" err="1">
                <a:latin typeface="+mn-lt"/>
              </a:rPr>
              <a:t>Console.ReadLine</a:t>
            </a:r>
            <a:r>
              <a:rPr lang="en-US" altLang="zh-CN" sz="1400" b="0" dirty="0">
                <a:latin typeface="+mn-lt"/>
              </a:rPr>
              <a:t>();</a:t>
            </a:r>
          </a:p>
          <a:p>
            <a:pPr algn="l"/>
            <a:r>
              <a:rPr lang="en-US" altLang="zh-CN" sz="1400" b="0" dirty="0">
                <a:latin typeface="+mn-lt"/>
              </a:rPr>
              <a:t>                </a:t>
            </a:r>
            <a:r>
              <a:rPr lang="en-US" altLang="zh-CN" sz="1400" b="0" dirty="0" err="1">
                <a:latin typeface="+mn-lt"/>
              </a:rPr>
              <a:t>Console.Write</a:t>
            </a:r>
            <a:r>
              <a:rPr lang="en-US" altLang="zh-CN" sz="1400" b="0" dirty="0">
                <a:latin typeface="+mn-lt"/>
              </a:rPr>
              <a:t>("</a:t>
            </a:r>
            <a:r>
              <a:rPr lang="zh-CN" altLang="en-US" sz="1400" b="0" dirty="0">
                <a:latin typeface="+mn-lt"/>
              </a:rPr>
              <a:t>请选择运算符号</a:t>
            </a:r>
            <a:r>
              <a:rPr lang="en-US" altLang="zh-CN" sz="1400" b="0" dirty="0">
                <a:latin typeface="+mn-lt"/>
              </a:rPr>
              <a:t>(+</a:t>
            </a:r>
            <a:r>
              <a:rPr lang="zh-CN" altLang="en-US" sz="1400" b="0" dirty="0">
                <a:latin typeface="+mn-lt"/>
              </a:rPr>
              <a:t>、</a:t>
            </a:r>
            <a:r>
              <a:rPr lang="en-US" altLang="zh-CN" sz="1400" b="0" dirty="0">
                <a:latin typeface="+mn-lt"/>
              </a:rPr>
              <a:t>-</a:t>
            </a:r>
            <a:r>
              <a:rPr lang="zh-CN" altLang="en-US" sz="1400" b="0" dirty="0">
                <a:latin typeface="+mn-lt"/>
              </a:rPr>
              <a:t>、*、</a:t>
            </a:r>
            <a:r>
              <a:rPr lang="en-US" altLang="zh-CN" sz="1400" b="0" dirty="0">
                <a:latin typeface="+mn-lt"/>
              </a:rPr>
              <a:t>/)</a:t>
            </a:r>
            <a:r>
              <a:rPr lang="zh-CN" altLang="en-US" sz="1400" b="0" dirty="0">
                <a:latin typeface="+mn-lt"/>
              </a:rPr>
              <a:t>：</a:t>
            </a:r>
            <a:r>
              <a:rPr lang="en-US" altLang="zh-CN" sz="1400" b="0" dirty="0">
                <a:latin typeface="+mn-lt"/>
              </a:rPr>
              <a:t>");</a:t>
            </a:r>
          </a:p>
          <a:p>
            <a:pPr algn="l"/>
            <a:r>
              <a:rPr lang="en-US" altLang="zh-CN" sz="1400" b="0" dirty="0">
                <a:latin typeface="+mn-lt"/>
              </a:rPr>
              <a:t>                string </a:t>
            </a:r>
            <a:r>
              <a:rPr lang="en-US" altLang="zh-CN" sz="1400" b="0" dirty="0" err="1">
                <a:latin typeface="+mn-lt"/>
              </a:rPr>
              <a:t>strOperate</a:t>
            </a:r>
            <a:r>
              <a:rPr lang="en-US" altLang="zh-CN" sz="1400" b="0" dirty="0">
                <a:latin typeface="+mn-lt"/>
              </a:rPr>
              <a:t> = </a:t>
            </a:r>
            <a:r>
              <a:rPr lang="en-US" altLang="zh-CN" sz="1400" b="0" dirty="0" err="1">
                <a:latin typeface="+mn-lt"/>
              </a:rPr>
              <a:t>Console.ReadLine</a:t>
            </a:r>
            <a:r>
              <a:rPr lang="en-US" altLang="zh-CN" sz="1400" b="0" dirty="0">
                <a:latin typeface="+mn-lt"/>
              </a:rPr>
              <a:t>();</a:t>
            </a:r>
          </a:p>
          <a:p>
            <a:pPr algn="l"/>
            <a:r>
              <a:rPr lang="en-US" altLang="zh-CN" sz="1400" b="0" dirty="0">
                <a:latin typeface="+mn-lt"/>
              </a:rPr>
              <a:t>                </a:t>
            </a:r>
            <a:r>
              <a:rPr lang="en-US" altLang="zh-CN" sz="1400" b="0" dirty="0" err="1">
                <a:latin typeface="+mn-lt"/>
              </a:rPr>
              <a:t>Console.Write</a:t>
            </a:r>
            <a:r>
              <a:rPr lang="en-US" altLang="zh-CN" sz="1400" b="0" dirty="0">
                <a:latin typeface="+mn-lt"/>
              </a:rPr>
              <a:t>("</a:t>
            </a:r>
            <a:r>
              <a:rPr lang="zh-CN" altLang="en-US" sz="1400" b="0" dirty="0">
                <a:latin typeface="+mn-lt"/>
              </a:rPr>
              <a:t>请输入数字</a:t>
            </a:r>
            <a:r>
              <a:rPr lang="en-US" altLang="zh-CN" sz="1400" b="0" dirty="0">
                <a:latin typeface="+mn-lt"/>
              </a:rPr>
              <a:t>B</a:t>
            </a:r>
            <a:r>
              <a:rPr lang="zh-CN" altLang="en-US" sz="1400" b="0" dirty="0">
                <a:latin typeface="+mn-lt"/>
              </a:rPr>
              <a:t>：</a:t>
            </a:r>
            <a:r>
              <a:rPr lang="en-US" altLang="zh-CN" sz="1400" b="0" dirty="0">
                <a:latin typeface="+mn-lt"/>
              </a:rPr>
              <a:t>");</a:t>
            </a:r>
          </a:p>
          <a:p>
            <a:pPr algn="l"/>
            <a:r>
              <a:rPr lang="en-US" altLang="zh-CN" sz="1400" b="0" dirty="0">
                <a:latin typeface="+mn-lt"/>
              </a:rPr>
              <a:t>                string </a:t>
            </a:r>
            <a:r>
              <a:rPr lang="en-US" altLang="zh-CN" sz="1400" b="0" dirty="0" err="1">
                <a:latin typeface="+mn-lt"/>
              </a:rPr>
              <a:t>strNumberB</a:t>
            </a:r>
            <a:r>
              <a:rPr lang="en-US" altLang="zh-CN" sz="1400" b="0" dirty="0">
                <a:latin typeface="+mn-lt"/>
              </a:rPr>
              <a:t> = </a:t>
            </a:r>
            <a:r>
              <a:rPr lang="en-US" altLang="zh-CN" sz="1400" b="0" dirty="0" err="1">
                <a:latin typeface="+mn-lt"/>
              </a:rPr>
              <a:t>Console.ReadLine</a:t>
            </a:r>
            <a:r>
              <a:rPr lang="en-US" altLang="zh-CN" sz="1400" b="0" dirty="0">
                <a:latin typeface="+mn-lt"/>
              </a:rPr>
              <a:t>();</a:t>
            </a:r>
          </a:p>
          <a:p>
            <a:pPr algn="l"/>
            <a:r>
              <a:rPr lang="en-US" altLang="zh-CN" sz="1400" b="0" dirty="0">
                <a:latin typeface="+mn-lt"/>
              </a:rPr>
              <a:t>                string </a:t>
            </a:r>
            <a:r>
              <a:rPr lang="en-US" altLang="zh-CN" sz="1400" b="0" dirty="0" err="1">
                <a:latin typeface="+mn-lt"/>
              </a:rPr>
              <a:t>strResult</a:t>
            </a:r>
            <a:r>
              <a:rPr lang="en-US" altLang="zh-CN" sz="1400" b="0" dirty="0">
                <a:latin typeface="+mn-lt"/>
              </a:rPr>
              <a:t> = "";</a:t>
            </a:r>
          </a:p>
          <a:p>
            <a:pPr algn="l"/>
            <a:endParaRPr lang="zh-CN" altLang="en-US" sz="1400" b="0" dirty="0">
              <a:latin typeface="+mn-lt"/>
            </a:endParaRPr>
          </a:p>
          <a:p>
            <a:pPr algn="l"/>
            <a:r>
              <a:rPr lang="en-US" altLang="zh-CN" sz="1400" b="0" dirty="0">
                <a:latin typeface="+mn-lt"/>
              </a:rPr>
              <a:t>                </a:t>
            </a:r>
            <a:r>
              <a:rPr lang="en-US" altLang="zh-CN" sz="1400" b="0" dirty="0">
                <a:solidFill>
                  <a:srgbClr val="0000FF"/>
                </a:solidFill>
                <a:latin typeface="+mn-lt"/>
              </a:rPr>
              <a:t>Operation</a:t>
            </a:r>
            <a:r>
              <a:rPr lang="en-US" altLang="zh-CN" sz="1400" b="0" dirty="0">
                <a:latin typeface="+mn-lt"/>
              </a:rPr>
              <a:t> </a:t>
            </a:r>
            <a:r>
              <a:rPr lang="en-US" altLang="zh-CN" sz="1400" b="0" dirty="0" err="1">
                <a:solidFill>
                  <a:srgbClr val="00B050"/>
                </a:solidFill>
                <a:latin typeface="+mn-lt"/>
              </a:rPr>
              <a:t>oper</a:t>
            </a:r>
            <a:r>
              <a:rPr lang="en-US" altLang="zh-CN" sz="1400" b="0" dirty="0">
                <a:latin typeface="+mn-lt"/>
              </a:rPr>
              <a:t>;</a:t>
            </a:r>
          </a:p>
          <a:p>
            <a:pPr algn="l"/>
            <a:r>
              <a:rPr lang="en-US" altLang="zh-CN" sz="1400" b="0" dirty="0">
                <a:latin typeface="+mn-lt"/>
              </a:rPr>
              <a:t>                </a:t>
            </a:r>
            <a:r>
              <a:rPr lang="en-US" altLang="zh-CN" sz="1400" b="0" dirty="0" err="1">
                <a:solidFill>
                  <a:srgbClr val="00B050"/>
                </a:solidFill>
                <a:latin typeface="+mn-lt"/>
              </a:rPr>
              <a:t>oper</a:t>
            </a:r>
            <a:r>
              <a:rPr lang="en-US" altLang="zh-CN" sz="1400" b="0" dirty="0">
                <a:latin typeface="+mn-lt"/>
              </a:rPr>
              <a:t> = </a:t>
            </a:r>
            <a:r>
              <a:rPr lang="en-US" altLang="zh-CN" sz="1400" b="0" dirty="0" err="1">
                <a:latin typeface="+mn-lt"/>
              </a:rPr>
              <a:t>OperationFactory.createOperate</a:t>
            </a:r>
            <a:r>
              <a:rPr lang="en-US" altLang="zh-CN" sz="1400" b="0" dirty="0">
                <a:latin typeface="+mn-lt"/>
              </a:rPr>
              <a:t>(</a:t>
            </a:r>
            <a:r>
              <a:rPr lang="en-US" altLang="zh-CN" sz="1400" b="0" dirty="0" err="1">
                <a:solidFill>
                  <a:srgbClr val="0000FF"/>
                </a:solidFill>
                <a:latin typeface="+mn-lt"/>
              </a:rPr>
              <a:t>strOperate</a:t>
            </a:r>
            <a:r>
              <a:rPr lang="en-US" altLang="zh-CN" sz="1400" b="0" dirty="0">
                <a:latin typeface="+mn-lt"/>
              </a:rPr>
              <a:t>);</a:t>
            </a:r>
          </a:p>
          <a:p>
            <a:pPr algn="l"/>
            <a:r>
              <a:rPr lang="en-US" altLang="zh-CN" sz="1400" b="0" dirty="0">
                <a:latin typeface="+mn-lt"/>
              </a:rPr>
              <a:t>                </a:t>
            </a:r>
            <a:r>
              <a:rPr lang="en-US" altLang="zh-CN" sz="1400" b="0" dirty="0" err="1">
                <a:solidFill>
                  <a:srgbClr val="00B050"/>
                </a:solidFill>
                <a:latin typeface="+mn-lt"/>
              </a:rPr>
              <a:t>oper.NumberA</a:t>
            </a:r>
            <a:r>
              <a:rPr lang="en-US" altLang="zh-CN" sz="1400" b="0" dirty="0">
                <a:latin typeface="+mn-lt"/>
              </a:rPr>
              <a:t> = </a:t>
            </a:r>
            <a:r>
              <a:rPr lang="en-US" altLang="zh-CN" sz="1400" b="0" dirty="0" err="1">
                <a:latin typeface="+mn-lt"/>
              </a:rPr>
              <a:t>Convert.ToDouble</a:t>
            </a:r>
            <a:r>
              <a:rPr lang="en-US" altLang="zh-CN" sz="1400" b="0" dirty="0">
                <a:latin typeface="+mn-lt"/>
              </a:rPr>
              <a:t>(</a:t>
            </a:r>
            <a:r>
              <a:rPr lang="en-US" altLang="zh-CN" sz="1400" b="0" dirty="0" err="1">
                <a:latin typeface="+mn-lt"/>
              </a:rPr>
              <a:t>strNumberA</a:t>
            </a:r>
            <a:r>
              <a:rPr lang="en-US" altLang="zh-CN" sz="1400" b="0" dirty="0">
                <a:latin typeface="+mn-lt"/>
              </a:rPr>
              <a:t>);</a:t>
            </a:r>
          </a:p>
          <a:p>
            <a:pPr algn="l"/>
            <a:r>
              <a:rPr lang="en-US" altLang="zh-CN" sz="1400" b="0" dirty="0">
                <a:latin typeface="+mn-lt"/>
              </a:rPr>
              <a:t>                </a:t>
            </a:r>
            <a:r>
              <a:rPr lang="en-US" altLang="zh-CN" sz="1400" b="0" dirty="0" err="1">
                <a:solidFill>
                  <a:srgbClr val="00B050"/>
                </a:solidFill>
                <a:latin typeface="+mn-lt"/>
              </a:rPr>
              <a:t>oper.NumberB</a:t>
            </a:r>
            <a:r>
              <a:rPr lang="en-US" altLang="zh-CN" sz="1400" b="0" dirty="0">
                <a:latin typeface="+mn-lt"/>
              </a:rPr>
              <a:t> = </a:t>
            </a:r>
            <a:r>
              <a:rPr lang="en-US" altLang="zh-CN" sz="1400" b="0" dirty="0" err="1">
                <a:latin typeface="+mn-lt"/>
              </a:rPr>
              <a:t>Convert.ToDouble</a:t>
            </a:r>
            <a:r>
              <a:rPr lang="en-US" altLang="zh-CN" sz="1400" b="0" dirty="0">
                <a:latin typeface="+mn-lt"/>
              </a:rPr>
              <a:t>(</a:t>
            </a:r>
            <a:r>
              <a:rPr lang="en-US" altLang="zh-CN" sz="1400" b="0" dirty="0" err="1">
                <a:latin typeface="+mn-lt"/>
              </a:rPr>
              <a:t>strNumberB</a:t>
            </a:r>
            <a:r>
              <a:rPr lang="en-US" altLang="zh-CN" sz="1400" b="0" dirty="0">
                <a:latin typeface="+mn-lt"/>
              </a:rPr>
              <a:t>);</a:t>
            </a:r>
          </a:p>
          <a:p>
            <a:pPr algn="l"/>
            <a:r>
              <a:rPr lang="en-US" altLang="zh-CN" sz="1400" b="0" dirty="0">
                <a:latin typeface="+mn-lt"/>
              </a:rPr>
              <a:t>                </a:t>
            </a:r>
            <a:r>
              <a:rPr lang="en-US" altLang="zh-CN" sz="1400" b="0" dirty="0" err="1">
                <a:latin typeface="+mn-lt"/>
              </a:rPr>
              <a:t>strResult</a:t>
            </a:r>
            <a:r>
              <a:rPr lang="en-US" altLang="zh-CN" sz="1400" b="0" dirty="0">
                <a:latin typeface="+mn-lt"/>
              </a:rPr>
              <a:t> = </a:t>
            </a:r>
            <a:r>
              <a:rPr lang="en-US" altLang="zh-CN" sz="1400" b="0" dirty="0" err="1">
                <a:solidFill>
                  <a:srgbClr val="00B050"/>
                </a:solidFill>
                <a:latin typeface="+mn-lt"/>
              </a:rPr>
              <a:t>oper.GetResult</a:t>
            </a:r>
            <a:r>
              <a:rPr lang="en-US" altLang="zh-CN" sz="1400" b="0" dirty="0">
                <a:solidFill>
                  <a:srgbClr val="00B050"/>
                </a:solidFill>
                <a:latin typeface="+mn-lt"/>
              </a:rPr>
              <a:t>()</a:t>
            </a:r>
            <a:r>
              <a:rPr lang="en-US" altLang="zh-CN" sz="1400" b="0" dirty="0">
                <a:latin typeface="+mn-lt"/>
              </a:rPr>
              <a:t>.</a:t>
            </a:r>
            <a:r>
              <a:rPr lang="en-US" altLang="zh-CN" sz="1400" b="0" dirty="0" err="1">
                <a:latin typeface="+mn-lt"/>
              </a:rPr>
              <a:t>ToString</a:t>
            </a:r>
            <a:r>
              <a:rPr lang="en-US" altLang="zh-CN" sz="1400" b="0" dirty="0">
                <a:latin typeface="+mn-lt"/>
              </a:rPr>
              <a:t>();</a:t>
            </a:r>
          </a:p>
          <a:p>
            <a:pPr algn="l"/>
            <a:endParaRPr lang="zh-CN" altLang="en-US" sz="1400" b="0" dirty="0">
              <a:latin typeface="+mn-lt"/>
            </a:endParaRPr>
          </a:p>
          <a:p>
            <a:pPr algn="l"/>
            <a:r>
              <a:rPr lang="en-US" altLang="zh-CN" sz="1400" b="0" dirty="0">
                <a:latin typeface="+mn-lt"/>
              </a:rPr>
              <a:t>                </a:t>
            </a:r>
            <a:r>
              <a:rPr lang="en-US" altLang="zh-CN" sz="1400" b="0" dirty="0" err="1">
                <a:latin typeface="+mn-lt"/>
              </a:rPr>
              <a:t>Console.WriteLine</a:t>
            </a:r>
            <a:r>
              <a:rPr lang="en-US" altLang="zh-CN" sz="1400" b="0" dirty="0">
                <a:latin typeface="+mn-lt"/>
              </a:rPr>
              <a:t>("</a:t>
            </a:r>
            <a:r>
              <a:rPr lang="zh-CN" altLang="en-US" sz="1400" b="0" dirty="0">
                <a:latin typeface="+mn-lt"/>
              </a:rPr>
              <a:t>结果是：</a:t>
            </a:r>
            <a:r>
              <a:rPr lang="en-US" altLang="zh-CN" sz="1400" b="0" dirty="0">
                <a:latin typeface="+mn-lt"/>
              </a:rPr>
              <a:t>" + </a:t>
            </a:r>
            <a:r>
              <a:rPr lang="en-US" altLang="zh-CN" sz="1400" b="0" dirty="0" err="1">
                <a:latin typeface="+mn-lt"/>
              </a:rPr>
              <a:t>strResult</a:t>
            </a:r>
            <a:r>
              <a:rPr lang="en-US" altLang="zh-CN" sz="1400" b="0" dirty="0">
                <a:latin typeface="+mn-lt"/>
              </a:rPr>
              <a:t>);</a:t>
            </a:r>
          </a:p>
          <a:p>
            <a:pPr algn="l"/>
            <a:r>
              <a:rPr lang="en-US" altLang="zh-CN" sz="1400" b="0" dirty="0">
                <a:latin typeface="+mn-lt"/>
              </a:rPr>
              <a:t>                </a:t>
            </a:r>
            <a:r>
              <a:rPr lang="en-US" altLang="zh-CN" sz="1400" b="0" dirty="0" err="1">
                <a:latin typeface="+mn-lt"/>
              </a:rPr>
              <a:t>Console.ReadLine</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catch (Exception ex)</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r>
              <a:rPr lang="en-US" altLang="zh-CN" sz="1400" b="0" dirty="0" err="1">
                <a:latin typeface="+mn-lt"/>
              </a:rPr>
              <a:t>Console.WriteLine</a:t>
            </a:r>
            <a:r>
              <a:rPr lang="en-US" altLang="zh-CN" sz="1400" b="0" dirty="0">
                <a:latin typeface="+mn-lt"/>
              </a:rPr>
              <a:t>("</a:t>
            </a:r>
            <a:r>
              <a:rPr lang="zh-CN" altLang="en-US" sz="1400" b="0" dirty="0">
                <a:latin typeface="+mn-lt"/>
              </a:rPr>
              <a:t>您的输入有错：</a:t>
            </a:r>
            <a:r>
              <a:rPr lang="en-US" altLang="zh-CN" sz="1400" b="0" dirty="0">
                <a:latin typeface="+mn-lt"/>
              </a:rPr>
              <a:t>" + </a:t>
            </a:r>
            <a:r>
              <a:rPr lang="en-US" altLang="zh-CN" sz="1400" b="0" dirty="0" err="1">
                <a:latin typeface="+mn-lt"/>
              </a:rPr>
              <a:t>ex.Message</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endParaRPr lang="zh-CN" altLang="en-US" sz="1400" b="0" dirty="0">
              <a:latin typeface="+mn-lt"/>
            </a:endParaRPr>
          </a:p>
        </p:txBody>
      </p:sp>
      <p:sp>
        <p:nvSpPr>
          <p:cNvPr id="4" name="矩形 3"/>
          <p:cNvSpPr/>
          <p:nvPr/>
        </p:nvSpPr>
        <p:spPr bwMode="auto">
          <a:xfrm>
            <a:off x="1800666" y="1233918"/>
            <a:ext cx="5824024" cy="5574846"/>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5" name="矩形 4"/>
          <p:cNvSpPr/>
          <p:nvPr/>
        </p:nvSpPr>
        <p:spPr>
          <a:xfrm>
            <a:off x="1123082" y="5058447"/>
            <a:ext cx="7478752" cy="1569660"/>
          </a:xfrm>
          <a:prstGeom prst="rect">
            <a:avLst/>
          </a:prstGeom>
          <a:solidFill>
            <a:schemeClr val="tx2">
              <a:lumMod val="60000"/>
              <a:lumOff val="40000"/>
            </a:schemeClr>
          </a:solidFill>
          <a:ln>
            <a:solidFill>
              <a:schemeClr val="tx1"/>
            </a:solidFill>
          </a:ln>
        </p:spPr>
        <p:txBody>
          <a:bodyPr wrap="square">
            <a:spAutoFit/>
          </a:bodyPr>
          <a:lstStyle/>
          <a:p>
            <a:pPr marL="0" lvl="1" algn="ctr">
              <a:lnSpc>
                <a:spcPct val="150000"/>
              </a:lnSpc>
              <a:spcBef>
                <a:spcPts val="0"/>
              </a:spcBef>
            </a:pPr>
            <a:r>
              <a:rPr lang="zh-CN" altLang="en-US" sz="3200" dirty="0">
                <a:solidFill>
                  <a:schemeClr val="bg1"/>
                </a:solidFill>
                <a:ea typeface="宋体" charset="-122"/>
              </a:rPr>
              <a:t>只需简单参数即可获得所需对象，</a:t>
            </a:r>
            <a:r>
              <a:rPr lang="en-US" altLang="zh-CN" sz="3200" dirty="0">
                <a:solidFill>
                  <a:schemeClr val="bg1"/>
                </a:solidFill>
                <a:ea typeface="宋体" charset="-122"/>
              </a:rPr>
              <a:t/>
            </a:r>
            <a:br>
              <a:rPr lang="en-US" altLang="zh-CN" sz="3200" dirty="0">
                <a:solidFill>
                  <a:schemeClr val="bg1"/>
                </a:solidFill>
                <a:ea typeface="宋体" charset="-122"/>
              </a:rPr>
            </a:br>
            <a:r>
              <a:rPr lang="zh-CN" altLang="en-US" sz="3200" dirty="0">
                <a:solidFill>
                  <a:schemeClr val="bg1"/>
                </a:solidFill>
                <a:ea typeface="宋体" charset="-122"/>
              </a:rPr>
              <a:t>实现对象的创建和使用的分离</a:t>
            </a:r>
            <a:endParaRPr lang="en-US" altLang="zh-CN" sz="3200" dirty="0">
              <a:solidFill>
                <a:schemeClr val="bg1"/>
              </a:solidFill>
              <a:ea typeface="宋体" charset="-122"/>
            </a:endParaRPr>
          </a:p>
        </p:txBody>
      </p:sp>
      <p:sp>
        <p:nvSpPr>
          <p:cNvPr id="6" name="矩形 5"/>
          <p:cNvSpPr/>
          <p:nvPr/>
        </p:nvSpPr>
        <p:spPr>
          <a:xfrm>
            <a:off x="6330309" y="1262309"/>
            <a:ext cx="2131876" cy="494238"/>
          </a:xfrm>
          <a:prstGeom prst="rect">
            <a:avLst/>
          </a:prstGeom>
          <a:solidFill>
            <a:schemeClr val="tx2">
              <a:lumMod val="60000"/>
              <a:lumOff val="40000"/>
            </a:schemeClr>
          </a:solidFill>
          <a:ln>
            <a:solidFill>
              <a:schemeClr val="tx1"/>
            </a:solidFill>
          </a:ln>
        </p:spPr>
        <p:txBody>
          <a:bodyPr wrap="square">
            <a:spAutoFit/>
          </a:bodyPr>
          <a:lstStyle/>
          <a:p>
            <a:pPr marL="0" lvl="1" algn="ctr">
              <a:lnSpc>
                <a:spcPct val="150000"/>
              </a:lnSpc>
              <a:spcBef>
                <a:spcPts val="0"/>
              </a:spcBef>
            </a:pPr>
            <a:r>
              <a:rPr lang="zh-CN" altLang="en-US" sz="2000" dirty="0">
                <a:solidFill>
                  <a:schemeClr val="bg1"/>
                </a:solidFill>
                <a:ea typeface="宋体" charset="-122"/>
              </a:rPr>
              <a:t>负责对象使用</a:t>
            </a:r>
            <a:endParaRPr lang="en-US" altLang="zh-CN" sz="2000" dirty="0">
              <a:solidFill>
                <a:schemeClr val="bg1"/>
              </a:solidFill>
              <a:ea typeface="宋体" charset="-122"/>
            </a:endParaRPr>
          </a:p>
        </p:txBody>
      </p:sp>
    </p:spTree>
    <p:extLst>
      <p:ext uri="{BB962C8B-B14F-4D97-AF65-F5344CB8AC3E}">
        <p14:creationId xmlns:p14="http://schemas.microsoft.com/office/powerpoint/2010/main" val="14806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3200" dirty="0">
                <a:latin typeface="黑体" pitchFamily="2" charset="-122"/>
                <a:ea typeface="黑体" pitchFamily="2" charset="-122"/>
              </a:rPr>
              <a:t>主要内容</a:t>
            </a:r>
            <a:endParaRPr lang="en-US" altLang="zh-CN" sz="3200" dirty="0">
              <a:latin typeface="黑体" pitchFamily="2" charset="-122"/>
              <a:ea typeface="黑体" pitchFamily="2" charset="-122"/>
            </a:endParaRPr>
          </a:p>
        </p:txBody>
      </p:sp>
      <p:grpSp>
        <p:nvGrpSpPr>
          <p:cNvPr id="102404" name="Group 4"/>
          <p:cNvGrpSpPr>
            <a:grpSpLocks/>
          </p:cNvGrpSpPr>
          <p:nvPr/>
        </p:nvGrpSpPr>
        <p:grpSpPr bwMode="auto">
          <a:xfrm>
            <a:off x="1643270" y="1931504"/>
            <a:ext cx="5819912" cy="844826"/>
            <a:chOff x="1296" y="1824"/>
            <a:chExt cx="2976" cy="432"/>
          </a:xfrm>
        </p:grpSpPr>
        <p:sp>
          <p:nvSpPr>
            <p:cNvPr id="102405"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sz="2600" b="0"/>
            </a:p>
          </p:txBody>
        </p:sp>
        <p:sp>
          <p:nvSpPr>
            <p:cNvPr id="102406"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sz="2600" b="0"/>
            </a:p>
          </p:txBody>
        </p:sp>
        <p:sp>
          <p:nvSpPr>
            <p:cNvPr id="102407" name="Text Box 7"/>
            <p:cNvSpPr txBox="1">
              <a:spLocks noChangeArrowheads="1"/>
            </p:cNvSpPr>
            <p:nvPr/>
          </p:nvSpPr>
          <p:spPr bwMode="gray">
            <a:xfrm>
              <a:off x="1775" y="1934"/>
              <a:ext cx="21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600" b="0" dirty="0">
                  <a:solidFill>
                    <a:srgbClr val="000000"/>
                  </a:solidFill>
                  <a:ea typeface="宋体" charset="-122"/>
                </a:rPr>
                <a:t>模式动机与定义</a:t>
              </a:r>
              <a:endParaRPr lang="en-US" altLang="zh-CN" sz="2600" b="0" dirty="0">
                <a:solidFill>
                  <a:srgbClr val="000000"/>
                </a:solidFill>
                <a:ea typeface="宋体" charset="-122"/>
              </a:endParaRPr>
            </a:p>
          </p:txBody>
        </p:sp>
        <p:sp>
          <p:nvSpPr>
            <p:cNvPr id="102408" name="Text Box 8"/>
            <p:cNvSpPr txBox="1">
              <a:spLocks noChangeArrowheads="1"/>
            </p:cNvSpPr>
            <p:nvPr/>
          </p:nvSpPr>
          <p:spPr bwMode="gray">
            <a:xfrm>
              <a:off x="1409" y="1907"/>
              <a:ext cx="1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600" b="0" dirty="0">
                  <a:solidFill>
                    <a:schemeClr val="bg1"/>
                  </a:solidFill>
                  <a:ea typeface="宋体" charset="-122"/>
                </a:rPr>
                <a:t>1</a:t>
              </a:r>
            </a:p>
          </p:txBody>
        </p:sp>
      </p:grpSp>
      <p:grpSp>
        <p:nvGrpSpPr>
          <p:cNvPr id="102409" name="Group 9"/>
          <p:cNvGrpSpPr>
            <a:grpSpLocks/>
          </p:cNvGrpSpPr>
          <p:nvPr/>
        </p:nvGrpSpPr>
        <p:grpSpPr bwMode="auto">
          <a:xfrm>
            <a:off x="1643270" y="2782956"/>
            <a:ext cx="5819912" cy="844826"/>
            <a:chOff x="1296" y="1824"/>
            <a:chExt cx="2976" cy="432"/>
          </a:xfrm>
        </p:grpSpPr>
        <p:sp>
          <p:nvSpPr>
            <p:cNvPr id="102410"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sz="2600" b="0"/>
            </a:p>
          </p:txBody>
        </p:sp>
        <p:sp>
          <p:nvSpPr>
            <p:cNvPr id="102411"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sz="2600" b="0"/>
            </a:p>
          </p:txBody>
        </p:sp>
        <p:sp>
          <p:nvSpPr>
            <p:cNvPr id="102412" name="Text Box 12"/>
            <p:cNvSpPr txBox="1">
              <a:spLocks noChangeArrowheads="1"/>
            </p:cNvSpPr>
            <p:nvPr/>
          </p:nvSpPr>
          <p:spPr bwMode="gray">
            <a:xfrm>
              <a:off x="1775" y="1934"/>
              <a:ext cx="21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600" b="0" dirty="0">
                  <a:solidFill>
                    <a:srgbClr val="000000"/>
                  </a:solidFill>
                  <a:ea typeface="宋体" charset="-122"/>
                </a:rPr>
                <a:t>模式结构与分析</a:t>
              </a:r>
              <a:endParaRPr lang="en-US" altLang="zh-CN" sz="2600" b="0" dirty="0">
                <a:solidFill>
                  <a:srgbClr val="000000"/>
                </a:solidFill>
                <a:ea typeface="宋体" charset="-122"/>
              </a:endParaRPr>
            </a:p>
          </p:txBody>
        </p:sp>
        <p:sp>
          <p:nvSpPr>
            <p:cNvPr id="102413" name="Text Box 13"/>
            <p:cNvSpPr txBox="1">
              <a:spLocks noChangeArrowheads="1"/>
            </p:cNvSpPr>
            <p:nvPr/>
          </p:nvSpPr>
          <p:spPr bwMode="gray">
            <a:xfrm>
              <a:off x="1409" y="1907"/>
              <a:ext cx="1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600" b="0" dirty="0">
                  <a:solidFill>
                    <a:schemeClr val="bg1"/>
                  </a:solidFill>
                  <a:ea typeface="宋体" charset="-122"/>
                </a:rPr>
                <a:t>2</a:t>
              </a:r>
            </a:p>
          </p:txBody>
        </p:sp>
      </p:grpSp>
      <p:grpSp>
        <p:nvGrpSpPr>
          <p:cNvPr id="102414" name="Group 14"/>
          <p:cNvGrpSpPr>
            <a:grpSpLocks/>
          </p:cNvGrpSpPr>
          <p:nvPr/>
        </p:nvGrpSpPr>
        <p:grpSpPr bwMode="auto">
          <a:xfrm>
            <a:off x="1643270" y="3634408"/>
            <a:ext cx="5819912" cy="844826"/>
            <a:chOff x="1296" y="1824"/>
            <a:chExt cx="2976" cy="432"/>
          </a:xfrm>
        </p:grpSpPr>
        <p:sp>
          <p:nvSpPr>
            <p:cNvPr id="102415"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sz="2600" b="0"/>
            </a:p>
          </p:txBody>
        </p:sp>
        <p:sp>
          <p:nvSpPr>
            <p:cNvPr id="102416"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sz="2600" b="0"/>
            </a:p>
          </p:txBody>
        </p:sp>
        <p:sp>
          <p:nvSpPr>
            <p:cNvPr id="102417" name="Text Box 17"/>
            <p:cNvSpPr txBox="1">
              <a:spLocks noChangeArrowheads="1"/>
            </p:cNvSpPr>
            <p:nvPr/>
          </p:nvSpPr>
          <p:spPr bwMode="gray">
            <a:xfrm>
              <a:off x="1775" y="1934"/>
              <a:ext cx="21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600" b="0" dirty="0">
                  <a:solidFill>
                    <a:srgbClr val="000000"/>
                  </a:solidFill>
                  <a:ea typeface="宋体" charset="-122"/>
                </a:rPr>
                <a:t>模式实例与解析</a:t>
              </a:r>
              <a:endParaRPr lang="en-US" altLang="zh-CN" sz="2600" b="0" dirty="0">
                <a:solidFill>
                  <a:srgbClr val="000000"/>
                </a:solidFill>
                <a:ea typeface="宋体" charset="-122"/>
              </a:endParaRPr>
            </a:p>
          </p:txBody>
        </p:sp>
        <p:sp>
          <p:nvSpPr>
            <p:cNvPr id="102418" name="Text Box 18"/>
            <p:cNvSpPr txBox="1">
              <a:spLocks noChangeArrowheads="1"/>
            </p:cNvSpPr>
            <p:nvPr/>
          </p:nvSpPr>
          <p:spPr bwMode="gray">
            <a:xfrm>
              <a:off x="1409" y="1907"/>
              <a:ext cx="1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600" b="0" dirty="0">
                  <a:solidFill>
                    <a:schemeClr val="bg1"/>
                  </a:solidFill>
                  <a:ea typeface="宋体" charset="-122"/>
                </a:rPr>
                <a:t>3</a:t>
              </a:r>
            </a:p>
          </p:txBody>
        </p:sp>
      </p:grpSp>
      <p:grpSp>
        <p:nvGrpSpPr>
          <p:cNvPr id="102419" name="Group 19"/>
          <p:cNvGrpSpPr>
            <a:grpSpLocks/>
          </p:cNvGrpSpPr>
          <p:nvPr/>
        </p:nvGrpSpPr>
        <p:grpSpPr bwMode="auto">
          <a:xfrm>
            <a:off x="1643270" y="4562060"/>
            <a:ext cx="5819912" cy="844826"/>
            <a:chOff x="1296" y="1824"/>
            <a:chExt cx="2976" cy="432"/>
          </a:xfrm>
        </p:grpSpPr>
        <p:sp>
          <p:nvSpPr>
            <p:cNvPr id="102420"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sz="2600" b="0"/>
            </a:p>
          </p:txBody>
        </p:sp>
        <p:sp>
          <p:nvSpPr>
            <p:cNvPr id="102421"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sz="2600" b="0"/>
            </a:p>
          </p:txBody>
        </p:sp>
        <p:sp>
          <p:nvSpPr>
            <p:cNvPr id="102422" name="Text Box 22"/>
            <p:cNvSpPr txBox="1">
              <a:spLocks noChangeArrowheads="1"/>
            </p:cNvSpPr>
            <p:nvPr/>
          </p:nvSpPr>
          <p:spPr bwMode="gray">
            <a:xfrm>
              <a:off x="1775" y="1934"/>
              <a:ext cx="21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600" b="0" dirty="0">
                  <a:solidFill>
                    <a:srgbClr val="000000"/>
                  </a:solidFill>
                  <a:ea typeface="宋体" charset="-122"/>
                </a:rPr>
                <a:t>模式效果与应用</a:t>
              </a:r>
              <a:endParaRPr lang="en-US" altLang="zh-CN" sz="2600" b="0" dirty="0">
                <a:solidFill>
                  <a:srgbClr val="000000"/>
                </a:solidFill>
                <a:ea typeface="宋体" charset="-122"/>
              </a:endParaRPr>
            </a:p>
          </p:txBody>
        </p:sp>
        <p:sp>
          <p:nvSpPr>
            <p:cNvPr id="102423" name="Text Box 23"/>
            <p:cNvSpPr txBox="1">
              <a:spLocks noChangeArrowheads="1"/>
            </p:cNvSpPr>
            <p:nvPr/>
          </p:nvSpPr>
          <p:spPr bwMode="gray">
            <a:xfrm>
              <a:off x="1409" y="1907"/>
              <a:ext cx="1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600" b="0" dirty="0">
                  <a:solidFill>
                    <a:schemeClr val="bg1"/>
                  </a:solidFill>
                  <a:ea typeface="宋体" charset="-122"/>
                </a:rPr>
                <a:t>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模式动机</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模式名称：</a:t>
            </a:r>
            <a:r>
              <a:rPr lang="zh-CN" altLang="en-US" sz="2400" dirty="0">
                <a:solidFill>
                  <a:srgbClr val="0000FF"/>
                </a:solidFill>
                <a:ea typeface="宋体" charset="-122"/>
              </a:rPr>
              <a:t>简单工厂模式</a:t>
            </a:r>
            <a:r>
              <a:rPr lang="en-US" altLang="zh-CN" sz="2400" dirty="0">
                <a:solidFill>
                  <a:srgbClr val="0000FF"/>
                </a:solidFill>
                <a:ea typeface="宋体" charset="-122"/>
              </a:rPr>
              <a:t>(Simple Factory)</a:t>
            </a:r>
          </a:p>
          <a:p>
            <a:pPr lvl="1">
              <a:lnSpc>
                <a:spcPct val="150000"/>
              </a:lnSpc>
              <a:spcBef>
                <a:spcPts val="0"/>
              </a:spcBef>
            </a:pPr>
            <a:r>
              <a:rPr lang="zh-CN" altLang="en-US" sz="2400" dirty="0">
                <a:ea typeface="宋体" charset="-122"/>
              </a:rPr>
              <a:t>模式动机：考虑一个简单场景，一个软件系统可以提供多个外观不同的按钮，这些按钮都源自同一个基类，不过在继承基类后不同的子类修改了部分属性从而使得它们可以呈现不同的外观，如果我们希望不需要知道这些具体按钮类的名字，只需要知道按钮类的一个参数，并提供一个调用方便的方法，把该参数传入方法即可返回一个相应的按钮对象。</a:t>
            </a:r>
          </a:p>
        </p:txBody>
      </p:sp>
    </p:spTree>
    <p:extLst>
      <p:ext uri="{BB962C8B-B14F-4D97-AF65-F5344CB8AC3E}">
        <p14:creationId xmlns:p14="http://schemas.microsoft.com/office/powerpoint/2010/main" val="383405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8058025" cy="4648200"/>
          </a:xfrm>
        </p:spPr>
        <p:txBody>
          <a:bodyPr/>
          <a:lstStyle/>
          <a:p>
            <a:pPr>
              <a:lnSpc>
                <a:spcPct val="90000"/>
              </a:lnSpc>
            </a:pPr>
            <a:r>
              <a:rPr lang="zh-CN" altLang="en-US" sz="3200" b="0" dirty="0">
                <a:ea typeface="宋体" charset="-122"/>
              </a:rPr>
              <a:t>模式定义 </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简单工厂模式</a:t>
            </a:r>
            <a:r>
              <a:rPr lang="en-US" altLang="zh-CN" sz="2400" dirty="0">
                <a:ea typeface="宋体" charset="-122"/>
              </a:rPr>
              <a:t>(Simple Factory Pattern)</a:t>
            </a:r>
            <a:r>
              <a:rPr lang="zh-CN" altLang="en-US" sz="2400" dirty="0">
                <a:ea typeface="宋体" charset="-122"/>
              </a:rPr>
              <a:t>：又称为静态工厂方法</a:t>
            </a:r>
            <a:r>
              <a:rPr lang="en-US" altLang="zh-CN" sz="2400" dirty="0">
                <a:ea typeface="宋体" charset="-122"/>
              </a:rPr>
              <a:t>(Static Factory Method)</a:t>
            </a:r>
            <a:r>
              <a:rPr lang="zh-CN" altLang="en-US" sz="2400" dirty="0">
                <a:ea typeface="宋体" charset="-122"/>
              </a:rPr>
              <a:t>模式，属于类的创建型模式，通过它根据自变量的不同返回不同的类的实例。简单工厂模式专门定义一个类来负责创建其它类的实例，被创建的实例通常都具有共同的父类。</a:t>
            </a:r>
          </a:p>
        </p:txBody>
      </p:sp>
    </p:spTree>
    <p:extLst>
      <p:ext uri="{BB962C8B-B14F-4D97-AF65-F5344CB8AC3E}">
        <p14:creationId xmlns:p14="http://schemas.microsoft.com/office/powerpoint/2010/main" val="355837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模式结构 </a:t>
            </a:r>
            <a:endParaRPr lang="en-US" altLang="zh-CN" sz="3200" b="0" dirty="0">
              <a:ea typeface="宋体" charset="-122"/>
            </a:endParaRPr>
          </a:p>
          <a:p>
            <a:pPr>
              <a:lnSpc>
                <a:spcPct val="90000"/>
              </a:lnSpc>
            </a:pPr>
            <a:endParaRPr lang="zh-CN" altLang="en-US" sz="1500" b="0" dirty="0">
              <a:ea typeface="宋体" charset="-122"/>
            </a:endParaRPr>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837085193"/>
              </p:ext>
            </p:extLst>
          </p:nvPr>
        </p:nvGraphicFramePr>
        <p:xfrm>
          <a:off x="611560" y="2132856"/>
          <a:ext cx="8383247" cy="4320480"/>
        </p:xfrm>
        <a:graphic>
          <a:graphicData uri="http://schemas.openxmlformats.org/presentationml/2006/ole">
            <mc:AlternateContent xmlns:mc="http://schemas.openxmlformats.org/markup-compatibility/2006">
              <mc:Choice xmlns:v="urn:schemas-microsoft-com:vml" Requires="v">
                <p:oleObj spid="_x0000_s5689" name="Visio" r:id="rId3" imgW="5929162" imgH="3051609" progId="Visio.Drawing.11">
                  <p:embed/>
                </p:oleObj>
              </mc:Choice>
              <mc:Fallback>
                <p:oleObj name="Visio" r:id="rId3" imgW="5929162" imgH="3051609" progId="Visio.Drawing.11">
                  <p:embed/>
                  <p:pic>
                    <p:nvPicPr>
                      <p:cNvPr id="0" name="Object 2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132856"/>
                        <a:ext cx="8383247" cy="4320480"/>
                      </a:xfrm>
                      <a:prstGeom prst="rect">
                        <a:avLst/>
                      </a:prstGeom>
                      <a:noFill/>
                    </p:spPr>
                  </p:pic>
                </p:oleObj>
              </mc:Fallback>
            </mc:AlternateContent>
          </a:graphicData>
        </a:graphic>
      </p:graphicFrame>
    </p:spTree>
    <p:extLst>
      <p:ext uri="{BB962C8B-B14F-4D97-AF65-F5344CB8AC3E}">
        <p14:creationId xmlns:p14="http://schemas.microsoft.com/office/powerpoint/2010/main" val="658878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模式结构 </a:t>
            </a:r>
            <a:endParaRPr lang="en-US" altLang="zh-CN" sz="3200" b="0" dirty="0">
              <a:ea typeface="宋体" charset="-122"/>
            </a:endParaRPr>
          </a:p>
          <a:p>
            <a:pPr>
              <a:lnSpc>
                <a:spcPct val="90000"/>
              </a:lnSpc>
            </a:pPr>
            <a:endParaRPr lang="zh-CN" altLang="en-US" sz="1500" b="0" dirty="0">
              <a:ea typeface="宋体" charset="-122"/>
            </a:endParaRPr>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86274901"/>
              </p:ext>
            </p:extLst>
          </p:nvPr>
        </p:nvGraphicFramePr>
        <p:xfrm>
          <a:off x="1043608" y="2132856"/>
          <a:ext cx="7560840" cy="4374609"/>
        </p:xfrm>
        <a:graphic>
          <a:graphicData uri="http://schemas.openxmlformats.org/presentationml/2006/ole">
            <mc:AlternateContent xmlns:mc="http://schemas.openxmlformats.org/markup-compatibility/2006">
              <mc:Choice xmlns:v="urn:schemas-microsoft-com:vml" Requires="v">
                <p:oleObj spid="_x0000_s6486" name="Visio" r:id="rId3" imgW="4180573" imgH="2421556" progId="Visio.Drawing.11">
                  <p:embed/>
                </p:oleObj>
              </mc:Choice>
              <mc:Fallback>
                <p:oleObj name="Visio" r:id="rId3" imgW="4180573" imgH="242155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132856"/>
                        <a:ext cx="7560840" cy="4374609"/>
                      </a:xfrm>
                      <a:prstGeom prst="rect">
                        <a:avLst/>
                      </a:prstGeom>
                      <a:noFill/>
                    </p:spPr>
                  </p:pic>
                </p:oleObj>
              </mc:Fallback>
            </mc:AlternateContent>
          </a:graphicData>
        </a:graphic>
      </p:graphicFrame>
    </p:spTree>
    <p:extLst>
      <p:ext uri="{BB962C8B-B14F-4D97-AF65-F5344CB8AC3E}">
        <p14:creationId xmlns:p14="http://schemas.microsoft.com/office/powerpoint/2010/main" val="1779623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7899913" cy="4648200"/>
          </a:xfrm>
        </p:spPr>
        <p:txBody>
          <a:bodyPr/>
          <a:lstStyle/>
          <a:p>
            <a:pPr>
              <a:lnSpc>
                <a:spcPct val="90000"/>
              </a:lnSpc>
            </a:pPr>
            <a:r>
              <a:rPr lang="zh-CN" altLang="en-US" sz="3200" b="0" dirty="0">
                <a:ea typeface="宋体" charset="-122"/>
              </a:rPr>
              <a:t>参与者 </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en-US" altLang="zh-CN" sz="2400" dirty="0">
                <a:solidFill>
                  <a:srgbClr val="0000FF"/>
                </a:solidFill>
                <a:ea typeface="宋体" charset="-122"/>
              </a:rPr>
              <a:t>Factory</a:t>
            </a:r>
            <a:r>
              <a:rPr lang="zh-CN" altLang="en-US" sz="2400" dirty="0">
                <a:solidFill>
                  <a:srgbClr val="0000FF"/>
                </a:solidFill>
                <a:ea typeface="宋体" charset="-122"/>
              </a:rPr>
              <a:t>：工厂角色</a:t>
            </a:r>
            <a:r>
              <a:rPr lang="zh-CN" altLang="en-US" sz="2400" dirty="0">
                <a:ea typeface="宋体" charset="-122"/>
              </a:rPr>
              <a:t>，工厂类在客户端的直接控制下（</a:t>
            </a:r>
            <a:r>
              <a:rPr lang="en-US" altLang="zh-CN" sz="2400" dirty="0">
                <a:ea typeface="宋体" charset="-122"/>
              </a:rPr>
              <a:t>Create</a:t>
            </a:r>
            <a:r>
              <a:rPr lang="zh-CN" altLang="en-US" sz="2400" dirty="0">
                <a:ea typeface="宋体" charset="-122"/>
              </a:rPr>
              <a:t>方法）创建产品对象。</a:t>
            </a:r>
          </a:p>
          <a:p>
            <a:pPr lvl="1">
              <a:lnSpc>
                <a:spcPct val="150000"/>
              </a:lnSpc>
              <a:spcBef>
                <a:spcPts val="0"/>
              </a:spcBef>
            </a:pPr>
            <a:r>
              <a:rPr lang="en-US" altLang="zh-CN" sz="2400" dirty="0">
                <a:solidFill>
                  <a:srgbClr val="0000FF"/>
                </a:solidFill>
                <a:ea typeface="宋体" charset="-122"/>
              </a:rPr>
              <a:t>Product</a:t>
            </a:r>
            <a:r>
              <a:rPr lang="zh-CN" altLang="en-US" sz="2400" dirty="0">
                <a:solidFill>
                  <a:srgbClr val="0000FF"/>
                </a:solidFill>
                <a:ea typeface="宋体" charset="-122"/>
              </a:rPr>
              <a:t>：抽象产品角色</a:t>
            </a:r>
            <a:r>
              <a:rPr lang="zh-CN" altLang="en-US" sz="2400" dirty="0">
                <a:ea typeface="宋体" charset="-122"/>
              </a:rPr>
              <a:t>，定义简单工厂创建的对象的父类或它们共同拥有的接口。可以是一个类、抽象类或接口。</a:t>
            </a:r>
          </a:p>
          <a:p>
            <a:pPr lvl="1">
              <a:lnSpc>
                <a:spcPct val="150000"/>
              </a:lnSpc>
              <a:spcBef>
                <a:spcPts val="0"/>
              </a:spcBef>
            </a:pPr>
            <a:r>
              <a:rPr lang="en-US" altLang="zh-CN" sz="2400" dirty="0" err="1">
                <a:solidFill>
                  <a:srgbClr val="0000FF"/>
                </a:solidFill>
                <a:ea typeface="宋体" charset="-122"/>
              </a:rPr>
              <a:t>ConcreteProduct</a:t>
            </a:r>
            <a:r>
              <a:rPr lang="zh-CN" altLang="en-US" sz="2400" dirty="0">
                <a:solidFill>
                  <a:srgbClr val="0000FF"/>
                </a:solidFill>
                <a:ea typeface="宋体" charset="-122"/>
              </a:rPr>
              <a:t>：具体产品角色</a:t>
            </a:r>
            <a:r>
              <a:rPr lang="zh-CN" altLang="en-US" sz="2400" dirty="0">
                <a:ea typeface="宋体" charset="-122"/>
              </a:rPr>
              <a:t>，定义工厂具体加工出的对象。 </a:t>
            </a:r>
          </a:p>
          <a:p>
            <a:pPr lvl="1">
              <a:lnSpc>
                <a:spcPct val="150000"/>
              </a:lnSpc>
              <a:spcBef>
                <a:spcPts val="0"/>
              </a:spcBef>
            </a:pPr>
            <a:endParaRPr lang="en-US" altLang="zh-CN" sz="2400" dirty="0">
              <a:solidFill>
                <a:schemeClr val="tx2"/>
              </a:solidFill>
              <a:ea typeface="宋体" charset="-122"/>
            </a:endParaRPr>
          </a:p>
        </p:txBody>
      </p:sp>
    </p:spTree>
    <p:extLst>
      <p:ext uri="{BB962C8B-B14F-4D97-AF65-F5344CB8AC3E}">
        <p14:creationId xmlns:p14="http://schemas.microsoft.com/office/powerpoint/2010/main" val="166644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3" name="矩形 2"/>
          <p:cNvSpPr/>
          <p:nvPr/>
        </p:nvSpPr>
        <p:spPr>
          <a:xfrm>
            <a:off x="1119607" y="1628800"/>
            <a:ext cx="7242516" cy="4939814"/>
          </a:xfrm>
          <a:prstGeom prst="rect">
            <a:avLst/>
          </a:prstGeom>
        </p:spPr>
        <p:txBody>
          <a:bodyPr wrap="square">
            <a:spAutoFit/>
          </a:bodyPr>
          <a:lstStyle/>
          <a:p>
            <a:pPr algn="l">
              <a:lnSpc>
                <a:spcPts val="1800"/>
              </a:lnSpc>
            </a:pPr>
            <a:r>
              <a:rPr lang="en-US" altLang="zh-CN" b="0" dirty="0">
                <a:latin typeface="+mn-lt"/>
              </a:rPr>
              <a:t>public class </a:t>
            </a:r>
            <a:r>
              <a:rPr lang="en-US" altLang="zh-CN" b="0" dirty="0" err="1">
                <a:solidFill>
                  <a:srgbClr val="0000FF"/>
                </a:solidFill>
                <a:latin typeface="+mn-lt"/>
              </a:rPr>
              <a:t>OperationFactory</a:t>
            </a:r>
            <a:endParaRPr lang="en-US" altLang="zh-CN" b="0" dirty="0">
              <a:solidFill>
                <a:srgbClr val="0000FF"/>
              </a:solidFill>
              <a:latin typeface="+mn-lt"/>
            </a:endParaRPr>
          </a:p>
          <a:p>
            <a:pPr algn="l">
              <a:lnSpc>
                <a:spcPts val="1800"/>
              </a:lnSpc>
            </a:pPr>
            <a:r>
              <a:rPr lang="en-US" altLang="zh-CN" b="0" dirty="0">
                <a:latin typeface="+mn-lt"/>
              </a:rPr>
              <a:t>{</a:t>
            </a:r>
          </a:p>
          <a:p>
            <a:pPr algn="l">
              <a:lnSpc>
                <a:spcPts val="1800"/>
              </a:lnSpc>
            </a:pPr>
            <a:r>
              <a:rPr lang="en-US" altLang="zh-CN" b="0" dirty="0">
                <a:latin typeface="+mn-lt"/>
              </a:rPr>
              <a:t>    public static Operation </a:t>
            </a:r>
            <a:r>
              <a:rPr lang="en-US" altLang="zh-CN" b="0" dirty="0" err="1">
                <a:latin typeface="+mn-lt"/>
              </a:rPr>
              <a:t>createOperate</a:t>
            </a:r>
            <a:r>
              <a:rPr lang="en-US" altLang="zh-CN" b="0" dirty="0">
                <a:latin typeface="+mn-lt"/>
              </a:rPr>
              <a:t>(string operate)</a:t>
            </a:r>
          </a:p>
          <a:p>
            <a:pPr algn="l">
              <a:lnSpc>
                <a:spcPts val="1800"/>
              </a:lnSpc>
            </a:pPr>
            <a:r>
              <a:rPr lang="zh-CN" altLang="en-US" b="0" dirty="0">
                <a:latin typeface="+mn-lt"/>
              </a:rPr>
              <a:t>    </a:t>
            </a:r>
            <a:r>
              <a:rPr lang="en-US" altLang="zh-CN" b="0" dirty="0">
                <a:latin typeface="+mn-lt"/>
              </a:rPr>
              <a:t>{</a:t>
            </a:r>
          </a:p>
          <a:p>
            <a:pPr algn="l">
              <a:lnSpc>
                <a:spcPts val="1800"/>
              </a:lnSpc>
            </a:pPr>
            <a:r>
              <a:rPr lang="en-US" altLang="zh-CN" b="0" dirty="0">
                <a:latin typeface="+mn-lt"/>
              </a:rPr>
              <a:t>        </a:t>
            </a:r>
            <a:r>
              <a:rPr lang="en-US" altLang="zh-CN" b="0" dirty="0">
                <a:solidFill>
                  <a:srgbClr val="0000FF"/>
                </a:solidFill>
                <a:latin typeface="+mn-lt"/>
              </a:rPr>
              <a:t>Operation </a:t>
            </a:r>
            <a:r>
              <a:rPr lang="en-US" altLang="zh-CN" b="0" dirty="0" err="1">
                <a:solidFill>
                  <a:srgbClr val="0000FF"/>
                </a:solidFill>
                <a:latin typeface="+mn-lt"/>
              </a:rPr>
              <a:t>oper</a:t>
            </a:r>
            <a:r>
              <a:rPr lang="en-US" altLang="zh-CN" b="0" dirty="0">
                <a:solidFill>
                  <a:srgbClr val="0000FF"/>
                </a:solidFill>
                <a:latin typeface="+mn-lt"/>
              </a:rPr>
              <a:t> = null;</a:t>
            </a:r>
          </a:p>
          <a:p>
            <a:pPr algn="l">
              <a:lnSpc>
                <a:spcPts val="1800"/>
              </a:lnSpc>
            </a:pPr>
            <a:r>
              <a:rPr lang="en-US" altLang="zh-CN" b="0" dirty="0">
                <a:latin typeface="+mn-lt"/>
              </a:rPr>
              <a:t>        switch (operate)</a:t>
            </a:r>
          </a:p>
          <a:p>
            <a:pPr algn="l">
              <a:lnSpc>
                <a:spcPts val="1800"/>
              </a:lnSpc>
            </a:pPr>
            <a:r>
              <a:rPr lang="zh-CN" altLang="en-US" b="0" dirty="0">
                <a:latin typeface="+mn-lt"/>
              </a:rPr>
              <a:t>        </a:t>
            </a:r>
            <a:r>
              <a:rPr lang="en-US" altLang="zh-CN" b="0" dirty="0">
                <a:latin typeface="+mn-lt"/>
              </a:rPr>
              <a:t>{</a:t>
            </a:r>
          </a:p>
          <a:p>
            <a:pPr algn="l">
              <a:lnSpc>
                <a:spcPts val="1800"/>
              </a:lnSpc>
            </a:pPr>
            <a:r>
              <a:rPr lang="en-US" altLang="zh-CN" b="0" dirty="0">
                <a:latin typeface="+mn-lt"/>
              </a:rPr>
              <a:t>            case "+":</a:t>
            </a:r>
          </a:p>
          <a:p>
            <a:pPr algn="l">
              <a:lnSpc>
                <a:spcPts val="1800"/>
              </a:lnSpc>
            </a:pPr>
            <a:r>
              <a:rPr lang="zh-CN" altLang="en-US" b="0" dirty="0">
                <a:latin typeface="+mn-lt"/>
              </a:rPr>
              <a:t>                </a:t>
            </a:r>
            <a:r>
              <a:rPr lang="en-US" altLang="zh-CN" b="0" dirty="0">
                <a:latin typeface="+mn-lt"/>
              </a:rPr>
              <a:t>{</a:t>
            </a:r>
          </a:p>
          <a:p>
            <a:pPr algn="l">
              <a:lnSpc>
                <a:spcPts val="1800"/>
              </a:lnSpc>
            </a:pPr>
            <a:r>
              <a:rPr lang="en-US" altLang="zh-CN" b="0" dirty="0">
                <a:latin typeface="+mn-lt"/>
              </a:rPr>
              <a:t>                    </a:t>
            </a:r>
            <a:r>
              <a:rPr lang="en-US" altLang="zh-CN" b="0" dirty="0" err="1">
                <a:latin typeface="+mn-lt"/>
              </a:rPr>
              <a:t>oper</a:t>
            </a:r>
            <a:r>
              <a:rPr lang="en-US" altLang="zh-CN" b="0" dirty="0">
                <a:latin typeface="+mn-lt"/>
              </a:rPr>
              <a:t> = new </a:t>
            </a:r>
            <a:r>
              <a:rPr lang="en-US" altLang="zh-CN" b="0" dirty="0" err="1">
                <a:solidFill>
                  <a:srgbClr val="0000FF"/>
                </a:solidFill>
                <a:latin typeface="+mn-lt"/>
              </a:rPr>
              <a:t>OperationAdd</a:t>
            </a:r>
            <a:r>
              <a:rPr lang="en-US" altLang="zh-CN" b="0" dirty="0">
                <a:solidFill>
                  <a:srgbClr val="0000FF"/>
                </a:solidFill>
                <a:latin typeface="+mn-lt"/>
              </a:rPr>
              <a:t>();</a:t>
            </a:r>
          </a:p>
          <a:p>
            <a:pPr algn="l">
              <a:lnSpc>
                <a:spcPts val="1800"/>
              </a:lnSpc>
            </a:pPr>
            <a:r>
              <a:rPr lang="en-US" altLang="zh-CN" b="0" dirty="0">
                <a:latin typeface="+mn-lt"/>
              </a:rPr>
              <a:t>                    break;</a:t>
            </a:r>
          </a:p>
          <a:p>
            <a:pPr algn="l">
              <a:lnSpc>
                <a:spcPts val="1800"/>
              </a:lnSpc>
            </a:pPr>
            <a:r>
              <a:rPr lang="zh-CN" altLang="en-US" b="0" dirty="0">
                <a:latin typeface="+mn-lt"/>
              </a:rPr>
              <a:t>                </a:t>
            </a:r>
            <a:r>
              <a:rPr lang="en-US" altLang="zh-CN" b="0" dirty="0">
                <a:latin typeface="+mn-lt"/>
              </a:rPr>
              <a:t>}</a:t>
            </a:r>
          </a:p>
          <a:p>
            <a:pPr algn="l">
              <a:lnSpc>
                <a:spcPts val="1800"/>
              </a:lnSpc>
            </a:pPr>
            <a:r>
              <a:rPr lang="en-US" altLang="zh-CN" b="0" dirty="0">
                <a:latin typeface="+mn-lt"/>
              </a:rPr>
              <a:t>            case "-":</a:t>
            </a:r>
          </a:p>
          <a:p>
            <a:pPr algn="l">
              <a:lnSpc>
                <a:spcPts val="1800"/>
              </a:lnSpc>
            </a:pPr>
            <a:r>
              <a:rPr lang="zh-CN" altLang="en-US" b="0" dirty="0">
                <a:latin typeface="+mn-lt"/>
              </a:rPr>
              <a:t>                </a:t>
            </a:r>
            <a:r>
              <a:rPr lang="en-US" altLang="zh-CN" b="0" dirty="0">
                <a:latin typeface="+mn-lt"/>
              </a:rPr>
              <a:t>{</a:t>
            </a:r>
          </a:p>
          <a:p>
            <a:pPr algn="l">
              <a:lnSpc>
                <a:spcPts val="1800"/>
              </a:lnSpc>
            </a:pPr>
            <a:r>
              <a:rPr lang="en-US" altLang="zh-CN" b="0" dirty="0">
                <a:latin typeface="+mn-lt"/>
              </a:rPr>
              <a:t>                    </a:t>
            </a:r>
            <a:r>
              <a:rPr lang="en-US" altLang="zh-CN" b="0" dirty="0" err="1">
                <a:latin typeface="+mn-lt"/>
              </a:rPr>
              <a:t>oper</a:t>
            </a:r>
            <a:r>
              <a:rPr lang="en-US" altLang="zh-CN" b="0" dirty="0">
                <a:latin typeface="+mn-lt"/>
              </a:rPr>
              <a:t> = new </a:t>
            </a:r>
            <a:r>
              <a:rPr lang="en-US" altLang="zh-CN" b="0" dirty="0" err="1">
                <a:solidFill>
                  <a:srgbClr val="0000FF"/>
                </a:solidFill>
                <a:latin typeface="+mn-lt"/>
              </a:rPr>
              <a:t>OperationSub</a:t>
            </a:r>
            <a:r>
              <a:rPr lang="en-US" altLang="zh-CN" b="0" dirty="0">
                <a:solidFill>
                  <a:srgbClr val="0000FF"/>
                </a:solidFill>
                <a:latin typeface="+mn-lt"/>
              </a:rPr>
              <a:t>();</a:t>
            </a:r>
          </a:p>
          <a:p>
            <a:pPr algn="l">
              <a:lnSpc>
                <a:spcPts val="1800"/>
              </a:lnSpc>
            </a:pPr>
            <a:r>
              <a:rPr lang="en-US" altLang="zh-CN" b="0" dirty="0">
                <a:latin typeface="+mn-lt"/>
              </a:rPr>
              <a:t>                    break;</a:t>
            </a:r>
          </a:p>
          <a:p>
            <a:pPr algn="l">
              <a:lnSpc>
                <a:spcPts val="1800"/>
              </a:lnSpc>
            </a:pPr>
            <a:r>
              <a:rPr lang="zh-CN" altLang="en-US" b="0" dirty="0">
                <a:latin typeface="+mn-lt"/>
              </a:rPr>
              <a:t>                </a:t>
            </a:r>
            <a:r>
              <a:rPr lang="en-US" altLang="zh-CN" b="0" dirty="0">
                <a:latin typeface="+mn-lt"/>
              </a:rPr>
              <a:t>}</a:t>
            </a:r>
          </a:p>
          <a:p>
            <a:pPr algn="l">
              <a:lnSpc>
                <a:spcPts val="1800"/>
              </a:lnSpc>
            </a:pPr>
            <a:r>
              <a:rPr lang="en-US" altLang="zh-CN" b="0" dirty="0">
                <a:latin typeface="+mn-lt"/>
              </a:rPr>
              <a:t>         }</a:t>
            </a:r>
          </a:p>
          <a:p>
            <a:pPr algn="l">
              <a:lnSpc>
                <a:spcPts val="1800"/>
              </a:lnSpc>
            </a:pPr>
            <a:r>
              <a:rPr lang="en-US" altLang="zh-CN" b="0" dirty="0">
                <a:latin typeface="+mn-lt"/>
              </a:rPr>
              <a:t>        </a:t>
            </a:r>
            <a:r>
              <a:rPr lang="en-US" altLang="zh-CN" b="0" dirty="0">
                <a:solidFill>
                  <a:srgbClr val="0000FF"/>
                </a:solidFill>
                <a:latin typeface="+mn-lt"/>
              </a:rPr>
              <a:t>return </a:t>
            </a:r>
            <a:r>
              <a:rPr lang="en-US" altLang="zh-CN" b="0" dirty="0" err="1">
                <a:solidFill>
                  <a:srgbClr val="0000FF"/>
                </a:solidFill>
                <a:latin typeface="+mn-lt"/>
              </a:rPr>
              <a:t>oper</a:t>
            </a:r>
            <a:r>
              <a:rPr lang="en-US" altLang="zh-CN" b="0" dirty="0">
                <a:solidFill>
                  <a:srgbClr val="0000FF"/>
                </a:solidFill>
                <a:latin typeface="+mn-lt"/>
              </a:rPr>
              <a:t>;</a:t>
            </a:r>
          </a:p>
          <a:p>
            <a:pPr algn="l">
              <a:lnSpc>
                <a:spcPts val="1800"/>
              </a:lnSpc>
            </a:pPr>
            <a:r>
              <a:rPr lang="zh-CN" altLang="en-US" b="0" dirty="0">
                <a:latin typeface="+mn-lt"/>
              </a:rPr>
              <a:t>    </a:t>
            </a:r>
            <a:r>
              <a:rPr lang="en-US" altLang="zh-CN" b="0" dirty="0">
                <a:latin typeface="+mn-lt"/>
              </a:rPr>
              <a:t>}</a:t>
            </a:r>
          </a:p>
          <a:p>
            <a:pPr algn="l">
              <a:lnSpc>
                <a:spcPts val="1800"/>
              </a:lnSpc>
            </a:pPr>
            <a:r>
              <a:rPr lang="en-US" altLang="zh-CN" b="0" dirty="0">
                <a:latin typeface="+mn-lt"/>
              </a:rPr>
              <a:t>}</a:t>
            </a:r>
            <a:endParaRPr lang="zh-CN" altLang="en-US" b="0" dirty="0">
              <a:latin typeface="+mn-lt"/>
            </a:endParaRPr>
          </a:p>
        </p:txBody>
      </p:sp>
      <p:sp>
        <p:nvSpPr>
          <p:cNvPr id="4" name="矩形 3"/>
          <p:cNvSpPr/>
          <p:nvPr/>
        </p:nvSpPr>
        <p:spPr>
          <a:xfrm>
            <a:off x="4728222" y="1465784"/>
            <a:ext cx="1342694" cy="577081"/>
          </a:xfrm>
          <a:prstGeom prst="rect">
            <a:avLst/>
          </a:prstGeom>
          <a:solidFill>
            <a:srgbClr val="FFFF00"/>
          </a:solidFill>
          <a:ln>
            <a:solidFill>
              <a:schemeClr val="tx1"/>
            </a:solidFill>
          </a:ln>
        </p:spPr>
        <p:txBody>
          <a:bodyPr wrap="square">
            <a:spAutoFit/>
          </a:bodyPr>
          <a:lstStyle/>
          <a:p>
            <a:pPr marL="0" lvl="1" algn="l">
              <a:lnSpc>
                <a:spcPct val="150000"/>
              </a:lnSpc>
              <a:spcBef>
                <a:spcPts val="0"/>
              </a:spcBef>
            </a:pPr>
            <a:r>
              <a:rPr lang="zh-CN" altLang="en-US" sz="2100" b="0" dirty="0">
                <a:ea typeface="宋体" charset="-122"/>
              </a:rPr>
              <a:t>工厂角色</a:t>
            </a:r>
          </a:p>
        </p:txBody>
      </p:sp>
      <p:sp>
        <p:nvSpPr>
          <p:cNvPr id="10" name="矩形 9"/>
          <p:cNvSpPr/>
          <p:nvPr/>
        </p:nvSpPr>
        <p:spPr>
          <a:xfrm>
            <a:off x="4637450" y="2459360"/>
            <a:ext cx="1842863" cy="577081"/>
          </a:xfrm>
          <a:prstGeom prst="rect">
            <a:avLst/>
          </a:prstGeom>
          <a:solidFill>
            <a:srgbClr val="FFFF00"/>
          </a:solidFill>
          <a:ln>
            <a:solidFill>
              <a:schemeClr val="tx1"/>
            </a:solidFill>
          </a:ln>
        </p:spPr>
        <p:txBody>
          <a:bodyPr wrap="square">
            <a:spAutoFit/>
          </a:bodyPr>
          <a:lstStyle/>
          <a:p>
            <a:pPr marL="0" lvl="1" algn="l">
              <a:lnSpc>
                <a:spcPct val="150000"/>
              </a:lnSpc>
              <a:spcBef>
                <a:spcPts val="0"/>
              </a:spcBef>
            </a:pPr>
            <a:r>
              <a:rPr lang="zh-CN" altLang="en-US" sz="2100" b="0" dirty="0">
                <a:ea typeface="宋体" charset="-122"/>
              </a:rPr>
              <a:t>抽象产品角色</a:t>
            </a:r>
          </a:p>
        </p:txBody>
      </p:sp>
      <p:sp>
        <p:nvSpPr>
          <p:cNvPr id="11" name="矩形 10"/>
          <p:cNvSpPr/>
          <p:nvPr/>
        </p:nvSpPr>
        <p:spPr>
          <a:xfrm>
            <a:off x="6289982" y="3595227"/>
            <a:ext cx="1886609" cy="577081"/>
          </a:xfrm>
          <a:prstGeom prst="rect">
            <a:avLst/>
          </a:prstGeom>
          <a:solidFill>
            <a:srgbClr val="FFFF00"/>
          </a:solidFill>
          <a:ln>
            <a:solidFill>
              <a:schemeClr val="tx1"/>
            </a:solidFill>
          </a:ln>
        </p:spPr>
        <p:txBody>
          <a:bodyPr wrap="square">
            <a:spAutoFit/>
          </a:bodyPr>
          <a:lstStyle/>
          <a:p>
            <a:pPr marL="0" lvl="1" algn="l">
              <a:lnSpc>
                <a:spcPct val="150000"/>
              </a:lnSpc>
              <a:spcBef>
                <a:spcPts val="0"/>
              </a:spcBef>
            </a:pPr>
            <a:r>
              <a:rPr lang="zh-CN" altLang="en-US" sz="2100" b="0" dirty="0">
                <a:ea typeface="宋体" charset="-122"/>
              </a:rPr>
              <a:t>具体产品角色</a:t>
            </a:r>
          </a:p>
        </p:txBody>
      </p:sp>
      <p:sp>
        <p:nvSpPr>
          <p:cNvPr id="7" name="矩形 6"/>
          <p:cNvSpPr/>
          <p:nvPr/>
        </p:nvSpPr>
        <p:spPr bwMode="auto">
          <a:xfrm>
            <a:off x="998805" y="1465784"/>
            <a:ext cx="7357403" cy="5162843"/>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8" name="矩形 7"/>
          <p:cNvSpPr/>
          <p:nvPr/>
        </p:nvSpPr>
        <p:spPr>
          <a:xfrm>
            <a:off x="6288633" y="4751039"/>
            <a:ext cx="1886609" cy="577081"/>
          </a:xfrm>
          <a:prstGeom prst="rect">
            <a:avLst/>
          </a:prstGeom>
          <a:solidFill>
            <a:srgbClr val="FFFF00"/>
          </a:solidFill>
          <a:ln>
            <a:solidFill>
              <a:schemeClr val="tx1"/>
            </a:solidFill>
          </a:ln>
        </p:spPr>
        <p:txBody>
          <a:bodyPr wrap="square">
            <a:spAutoFit/>
          </a:bodyPr>
          <a:lstStyle/>
          <a:p>
            <a:pPr marL="0" lvl="1" algn="l">
              <a:lnSpc>
                <a:spcPct val="150000"/>
              </a:lnSpc>
              <a:spcBef>
                <a:spcPts val="0"/>
              </a:spcBef>
            </a:pPr>
            <a:r>
              <a:rPr lang="zh-CN" altLang="en-US" sz="2100" b="0" dirty="0">
                <a:ea typeface="宋体" charset="-122"/>
              </a:rPr>
              <a:t>具体产品角色</a:t>
            </a:r>
          </a:p>
        </p:txBody>
      </p:sp>
    </p:spTree>
    <p:extLst>
      <p:ext uri="{BB962C8B-B14F-4D97-AF65-F5344CB8AC3E}">
        <p14:creationId xmlns:p14="http://schemas.microsoft.com/office/powerpoint/2010/main" val="181851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3" name="矩形 2"/>
          <p:cNvSpPr/>
          <p:nvPr/>
        </p:nvSpPr>
        <p:spPr>
          <a:xfrm>
            <a:off x="755576" y="1224889"/>
            <a:ext cx="8043867" cy="5670783"/>
          </a:xfrm>
          <a:prstGeom prst="rect">
            <a:avLst/>
          </a:prstGeom>
        </p:spPr>
        <p:txBody>
          <a:bodyPr wrap="square">
            <a:spAutoFit/>
          </a:bodyPr>
          <a:lstStyle/>
          <a:p>
            <a:pPr algn="l">
              <a:lnSpc>
                <a:spcPts val="1450"/>
              </a:lnSpc>
            </a:pPr>
            <a:r>
              <a:rPr lang="en-US" altLang="zh-CN" sz="1400" b="0" dirty="0"/>
              <a:t>          static void Main(string[] </a:t>
            </a:r>
            <a:r>
              <a:rPr lang="en-US" altLang="zh-CN" sz="1400" b="0" dirty="0" err="1"/>
              <a:t>args</a:t>
            </a:r>
            <a:r>
              <a:rPr lang="en-US" altLang="zh-CN" sz="1400" b="0" dirty="0"/>
              <a:t>)</a:t>
            </a:r>
          </a:p>
          <a:p>
            <a:pPr algn="l">
              <a:lnSpc>
                <a:spcPts val="1450"/>
              </a:lnSpc>
            </a:pPr>
            <a:r>
              <a:rPr lang="zh-CN" altLang="en-US" sz="1400" b="0" dirty="0"/>
              <a:t>          </a:t>
            </a:r>
            <a:r>
              <a:rPr lang="en-US" altLang="zh-CN" sz="1400" b="0" dirty="0"/>
              <a:t>{</a:t>
            </a:r>
          </a:p>
          <a:p>
            <a:pPr algn="l">
              <a:lnSpc>
                <a:spcPts val="1450"/>
              </a:lnSpc>
            </a:pPr>
            <a:r>
              <a:rPr lang="en-US" altLang="zh-CN" sz="1400" b="0" dirty="0"/>
              <a:t>                </a:t>
            </a:r>
            <a:r>
              <a:rPr lang="en-US" altLang="zh-CN" sz="1400" b="0" dirty="0" err="1"/>
              <a:t>Console.Write</a:t>
            </a:r>
            <a:r>
              <a:rPr lang="en-US" altLang="zh-CN" sz="1400" b="0" dirty="0"/>
              <a:t>("</a:t>
            </a:r>
            <a:r>
              <a:rPr lang="zh-CN" altLang="en-US" sz="1400" b="0" dirty="0"/>
              <a:t>请输入数字</a:t>
            </a:r>
            <a:r>
              <a:rPr lang="en-US" altLang="zh-CN" sz="1400" b="0" dirty="0"/>
              <a:t>A</a:t>
            </a:r>
            <a:r>
              <a:rPr lang="zh-CN" altLang="en-US" sz="1400" b="0" dirty="0"/>
              <a:t>：</a:t>
            </a:r>
            <a:r>
              <a:rPr lang="en-US" altLang="zh-CN" sz="1400" b="0" dirty="0"/>
              <a:t>");</a:t>
            </a:r>
          </a:p>
          <a:p>
            <a:pPr algn="l">
              <a:lnSpc>
                <a:spcPts val="1450"/>
              </a:lnSpc>
            </a:pPr>
            <a:r>
              <a:rPr lang="en-US" altLang="zh-CN" sz="1400" b="0" dirty="0"/>
              <a:t>                string </a:t>
            </a:r>
            <a:r>
              <a:rPr lang="en-US" altLang="zh-CN" sz="1400" b="0" dirty="0" err="1"/>
              <a:t>strNumberA</a:t>
            </a:r>
            <a:r>
              <a:rPr lang="en-US" altLang="zh-CN" sz="1400" b="0" dirty="0"/>
              <a:t> = </a:t>
            </a:r>
            <a:r>
              <a:rPr lang="en-US" altLang="zh-CN" sz="1400" b="0" dirty="0" err="1"/>
              <a:t>Console.ReadLine</a:t>
            </a:r>
            <a:r>
              <a:rPr lang="en-US" altLang="zh-CN" sz="1400" b="0" dirty="0"/>
              <a:t>();</a:t>
            </a:r>
          </a:p>
          <a:p>
            <a:pPr algn="l">
              <a:lnSpc>
                <a:spcPts val="1450"/>
              </a:lnSpc>
            </a:pPr>
            <a:r>
              <a:rPr lang="en-US" altLang="zh-CN" sz="1400" b="0" dirty="0"/>
              <a:t>                </a:t>
            </a:r>
            <a:r>
              <a:rPr lang="en-US" altLang="zh-CN" sz="1400" b="0" dirty="0" err="1"/>
              <a:t>Console.Write</a:t>
            </a:r>
            <a:r>
              <a:rPr lang="en-US" altLang="zh-CN" sz="1400" b="0" dirty="0"/>
              <a:t>("</a:t>
            </a:r>
            <a:r>
              <a:rPr lang="zh-CN" altLang="en-US" sz="1400" b="0" dirty="0"/>
              <a:t>请选择运算符号</a:t>
            </a:r>
            <a:r>
              <a:rPr lang="en-US" altLang="zh-CN" sz="1400" b="0" dirty="0"/>
              <a:t>(+</a:t>
            </a:r>
            <a:r>
              <a:rPr lang="zh-CN" altLang="en-US" sz="1400" b="0" dirty="0"/>
              <a:t>、</a:t>
            </a:r>
            <a:r>
              <a:rPr lang="en-US" altLang="zh-CN" sz="1400" b="0" dirty="0"/>
              <a:t>-</a:t>
            </a:r>
            <a:r>
              <a:rPr lang="zh-CN" altLang="en-US" sz="1400" b="0" dirty="0"/>
              <a:t>、*、</a:t>
            </a:r>
            <a:r>
              <a:rPr lang="en-US" altLang="zh-CN" sz="1400" b="0" dirty="0"/>
              <a:t>/)</a:t>
            </a:r>
            <a:r>
              <a:rPr lang="zh-CN" altLang="en-US" sz="1400" b="0" dirty="0"/>
              <a:t>：</a:t>
            </a:r>
            <a:r>
              <a:rPr lang="en-US" altLang="zh-CN" sz="1400" b="0" dirty="0"/>
              <a:t>");</a:t>
            </a:r>
          </a:p>
          <a:p>
            <a:pPr algn="l">
              <a:lnSpc>
                <a:spcPts val="1450"/>
              </a:lnSpc>
            </a:pPr>
            <a:r>
              <a:rPr lang="en-US" altLang="zh-CN" sz="1400" b="0" dirty="0"/>
              <a:t>                string </a:t>
            </a:r>
            <a:r>
              <a:rPr lang="en-US" altLang="zh-CN" sz="1400" b="0" dirty="0" err="1"/>
              <a:t>strOperate</a:t>
            </a:r>
            <a:r>
              <a:rPr lang="en-US" altLang="zh-CN" sz="1400" b="0" dirty="0"/>
              <a:t> = </a:t>
            </a:r>
            <a:r>
              <a:rPr lang="en-US" altLang="zh-CN" sz="1400" b="0" dirty="0" err="1"/>
              <a:t>Console.ReadLine</a:t>
            </a:r>
            <a:r>
              <a:rPr lang="en-US" altLang="zh-CN" sz="1400" b="0" dirty="0"/>
              <a:t>();</a:t>
            </a:r>
          </a:p>
          <a:p>
            <a:pPr algn="l">
              <a:lnSpc>
                <a:spcPts val="1450"/>
              </a:lnSpc>
            </a:pPr>
            <a:r>
              <a:rPr lang="en-US" altLang="zh-CN" sz="1400" b="0" dirty="0"/>
              <a:t>                </a:t>
            </a:r>
            <a:r>
              <a:rPr lang="en-US" altLang="zh-CN" sz="1400" b="0" dirty="0" err="1"/>
              <a:t>Console.Write</a:t>
            </a:r>
            <a:r>
              <a:rPr lang="en-US" altLang="zh-CN" sz="1400" b="0" dirty="0"/>
              <a:t>("</a:t>
            </a:r>
            <a:r>
              <a:rPr lang="zh-CN" altLang="en-US" sz="1400" b="0" dirty="0"/>
              <a:t>请输入数字</a:t>
            </a:r>
            <a:r>
              <a:rPr lang="en-US" altLang="zh-CN" sz="1400" b="0" dirty="0"/>
              <a:t>B</a:t>
            </a:r>
            <a:r>
              <a:rPr lang="zh-CN" altLang="en-US" sz="1400" b="0" dirty="0"/>
              <a:t>：</a:t>
            </a:r>
            <a:r>
              <a:rPr lang="en-US" altLang="zh-CN" sz="1400" b="0" dirty="0"/>
              <a:t>");</a:t>
            </a:r>
          </a:p>
          <a:p>
            <a:pPr algn="l">
              <a:lnSpc>
                <a:spcPts val="1450"/>
              </a:lnSpc>
            </a:pPr>
            <a:r>
              <a:rPr lang="en-US" altLang="zh-CN" sz="1400" b="0" dirty="0"/>
              <a:t>                string </a:t>
            </a:r>
            <a:r>
              <a:rPr lang="en-US" altLang="zh-CN" sz="1400" b="0" dirty="0" err="1"/>
              <a:t>strNumberB</a:t>
            </a:r>
            <a:r>
              <a:rPr lang="en-US" altLang="zh-CN" sz="1400" b="0" dirty="0"/>
              <a:t> = </a:t>
            </a:r>
            <a:r>
              <a:rPr lang="en-US" altLang="zh-CN" sz="1400" b="0" dirty="0" err="1"/>
              <a:t>Console.ReadLine</a:t>
            </a:r>
            <a:r>
              <a:rPr lang="en-US" altLang="zh-CN" sz="1400" b="0" dirty="0"/>
              <a:t>();</a:t>
            </a:r>
          </a:p>
          <a:p>
            <a:pPr algn="l">
              <a:lnSpc>
                <a:spcPts val="1450"/>
              </a:lnSpc>
            </a:pPr>
            <a:r>
              <a:rPr lang="en-US" altLang="zh-CN" sz="1400" b="0" dirty="0"/>
              <a:t>                string </a:t>
            </a:r>
            <a:r>
              <a:rPr lang="en-US" altLang="zh-CN" sz="1400" b="0" dirty="0" err="1"/>
              <a:t>strResult</a:t>
            </a:r>
            <a:r>
              <a:rPr lang="en-US" altLang="zh-CN" sz="1400" b="0" dirty="0"/>
              <a:t> = "";</a:t>
            </a:r>
          </a:p>
          <a:p>
            <a:pPr algn="l">
              <a:lnSpc>
                <a:spcPts val="1450"/>
              </a:lnSpc>
            </a:pPr>
            <a:r>
              <a:rPr lang="en-US" altLang="zh-CN" sz="1400" b="0" dirty="0"/>
              <a:t>                switch (</a:t>
            </a:r>
            <a:r>
              <a:rPr lang="en-US" altLang="zh-CN" sz="1400" b="0" dirty="0" err="1"/>
              <a:t>strOperate</a:t>
            </a:r>
            <a:r>
              <a:rPr lang="en-US" altLang="zh-CN" sz="1400" b="0" dirty="0"/>
              <a:t>)</a:t>
            </a:r>
          </a:p>
          <a:p>
            <a:pPr algn="l">
              <a:lnSpc>
                <a:spcPts val="1450"/>
              </a:lnSpc>
            </a:pPr>
            <a:r>
              <a:rPr lang="zh-CN" altLang="en-US" sz="1400" b="0" dirty="0"/>
              <a:t>                </a:t>
            </a:r>
            <a:r>
              <a:rPr lang="en-US" altLang="zh-CN" sz="1400" b="0" dirty="0"/>
              <a:t>{   case "+":</a:t>
            </a:r>
          </a:p>
          <a:p>
            <a:pPr algn="l">
              <a:lnSpc>
                <a:spcPts val="1450"/>
              </a:lnSpc>
            </a:pPr>
            <a:r>
              <a:rPr lang="en-US" altLang="zh-CN" sz="1400" b="0" dirty="0"/>
              <a:t>                        </a:t>
            </a:r>
            <a:r>
              <a:rPr lang="en-US" altLang="zh-CN" sz="1400" b="0" dirty="0" err="1"/>
              <a:t>strResult</a:t>
            </a:r>
            <a:r>
              <a:rPr lang="en-US" altLang="zh-CN" sz="1400" b="0" dirty="0"/>
              <a:t> = (</a:t>
            </a:r>
            <a:r>
              <a:rPr lang="en-US" altLang="zh-CN" sz="1400" b="0" dirty="0" err="1"/>
              <a:t>double.Parse</a:t>
            </a:r>
            <a:r>
              <a:rPr lang="en-US" altLang="zh-CN" sz="1400" b="0" dirty="0"/>
              <a:t>(</a:t>
            </a:r>
            <a:r>
              <a:rPr lang="en-US" altLang="zh-CN" sz="1400" b="0" dirty="0" err="1"/>
              <a:t>strNumberA</a:t>
            </a:r>
            <a:r>
              <a:rPr lang="en-US" altLang="zh-CN" sz="1400" b="0" dirty="0"/>
              <a:t>) + </a:t>
            </a:r>
            <a:r>
              <a:rPr lang="en-US" altLang="zh-CN" sz="1400" b="0" dirty="0" err="1"/>
              <a:t>double.Parse</a:t>
            </a:r>
            <a:r>
              <a:rPr lang="en-US" altLang="zh-CN" sz="1400" b="0" dirty="0"/>
              <a:t>(</a:t>
            </a:r>
            <a:r>
              <a:rPr lang="en-US" altLang="zh-CN" sz="1400" b="0" dirty="0" err="1"/>
              <a:t>strNumberB</a:t>
            </a:r>
            <a:r>
              <a:rPr lang="en-US" altLang="zh-CN" sz="1400" b="0" dirty="0"/>
              <a:t>)).</a:t>
            </a:r>
            <a:r>
              <a:rPr lang="en-US" altLang="zh-CN" sz="1400" b="0" dirty="0" err="1"/>
              <a:t>ToString</a:t>
            </a:r>
            <a:r>
              <a:rPr lang="en-US" altLang="zh-CN" sz="1400" b="0" dirty="0"/>
              <a:t>();</a:t>
            </a:r>
          </a:p>
          <a:p>
            <a:pPr algn="l">
              <a:lnSpc>
                <a:spcPts val="1450"/>
              </a:lnSpc>
            </a:pPr>
            <a:r>
              <a:rPr lang="en-US" altLang="zh-CN" sz="1400" b="0" dirty="0"/>
              <a:t>                        break;</a:t>
            </a:r>
          </a:p>
          <a:p>
            <a:pPr algn="l">
              <a:lnSpc>
                <a:spcPts val="1450"/>
              </a:lnSpc>
            </a:pPr>
            <a:r>
              <a:rPr lang="en-US" altLang="zh-CN" sz="1400" b="0" dirty="0"/>
              <a:t>                    case "-":</a:t>
            </a:r>
          </a:p>
          <a:p>
            <a:pPr algn="l">
              <a:lnSpc>
                <a:spcPts val="1450"/>
              </a:lnSpc>
            </a:pPr>
            <a:r>
              <a:rPr lang="en-US" altLang="zh-CN" sz="1400" b="0" dirty="0"/>
              <a:t>                        </a:t>
            </a:r>
            <a:r>
              <a:rPr lang="en-US" altLang="zh-CN" sz="1400" b="0" dirty="0" err="1"/>
              <a:t>strResult</a:t>
            </a:r>
            <a:r>
              <a:rPr lang="en-US" altLang="zh-CN" sz="1400" b="0" dirty="0"/>
              <a:t> = (</a:t>
            </a:r>
            <a:r>
              <a:rPr lang="en-US" altLang="zh-CN" sz="1400" b="0" dirty="0" err="1"/>
              <a:t>double.Parse</a:t>
            </a:r>
            <a:r>
              <a:rPr lang="en-US" altLang="zh-CN" sz="1400" b="0" dirty="0"/>
              <a:t>(</a:t>
            </a:r>
            <a:r>
              <a:rPr lang="en-US" altLang="zh-CN" sz="1400" b="0" dirty="0" err="1"/>
              <a:t>strNumberA</a:t>
            </a:r>
            <a:r>
              <a:rPr lang="en-US" altLang="zh-CN" sz="1400" b="0" dirty="0"/>
              <a:t>) - </a:t>
            </a:r>
            <a:r>
              <a:rPr lang="en-US" altLang="zh-CN" sz="1400" b="0" dirty="0" err="1"/>
              <a:t>double.Parse</a:t>
            </a:r>
            <a:r>
              <a:rPr lang="en-US" altLang="zh-CN" sz="1400" b="0" dirty="0"/>
              <a:t>(</a:t>
            </a:r>
            <a:r>
              <a:rPr lang="en-US" altLang="zh-CN" sz="1400" b="0" dirty="0" err="1"/>
              <a:t>strNumberB</a:t>
            </a:r>
            <a:r>
              <a:rPr lang="en-US" altLang="zh-CN" sz="1400" b="0" dirty="0"/>
              <a:t>)).</a:t>
            </a:r>
            <a:r>
              <a:rPr lang="en-US" altLang="zh-CN" sz="1400" b="0" dirty="0" err="1"/>
              <a:t>ToString</a:t>
            </a:r>
            <a:r>
              <a:rPr lang="en-US" altLang="zh-CN" sz="1400" b="0" dirty="0"/>
              <a:t>();</a:t>
            </a:r>
          </a:p>
          <a:p>
            <a:pPr algn="l">
              <a:lnSpc>
                <a:spcPts val="1450"/>
              </a:lnSpc>
            </a:pPr>
            <a:r>
              <a:rPr lang="en-US" altLang="zh-CN" sz="1400" b="0" dirty="0"/>
              <a:t>                        break;</a:t>
            </a:r>
          </a:p>
          <a:p>
            <a:pPr algn="l">
              <a:lnSpc>
                <a:spcPts val="1450"/>
              </a:lnSpc>
            </a:pPr>
            <a:r>
              <a:rPr lang="en-US" altLang="zh-CN" sz="1400" b="0" dirty="0"/>
              <a:t>                    case "*":</a:t>
            </a:r>
          </a:p>
          <a:p>
            <a:pPr algn="l">
              <a:lnSpc>
                <a:spcPts val="1450"/>
              </a:lnSpc>
            </a:pPr>
            <a:r>
              <a:rPr lang="en-US" altLang="zh-CN" sz="1400" b="0" dirty="0"/>
              <a:t>                        </a:t>
            </a:r>
            <a:r>
              <a:rPr lang="en-US" altLang="zh-CN" sz="1400" b="0" dirty="0" err="1"/>
              <a:t>strResult</a:t>
            </a:r>
            <a:r>
              <a:rPr lang="en-US" altLang="zh-CN" sz="1400" b="0" dirty="0"/>
              <a:t> = (</a:t>
            </a:r>
            <a:r>
              <a:rPr lang="en-US" altLang="zh-CN" sz="1400" b="0" dirty="0" err="1"/>
              <a:t>double.Parse</a:t>
            </a:r>
            <a:r>
              <a:rPr lang="en-US" altLang="zh-CN" sz="1400" b="0" dirty="0"/>
              <a:t>(</a:t>
            </a:r>
            <a:r>
              <a:rPr lang="en-US" altLang="zh-CN" sz="1400" b="0" dirty="0" err="1"/>
              <a:t>strNumberA</a:t>
            </a:r>
            <a:r>
              <a:rPr lang="en-US" altLang="zh-CN" sz="1400" b="0" dirty="0"/>
              <a:t>) * </a:t>
            </a:r>
            <a:r>
              <a:rPr lang="en-US" altLang="zh-CN" sz="1400" b="0" dirty="0" err="1"/>
              <a:t>double.Parse</a:t>
            </a:r>
            <a:r>
              <a:rPr lang="en-US" altLang="zh-CN" sz="1400" b="0" dirty="0"/>
              <a:t>(</a:t>
            </a:r>
            <a:r>
              <a:rPr lang="en-US" altLang="zh-CN" sz="1400" b="0" dirty="0" err="1"/>
              <a:t>strNumberB</a:t>
            </a:r>
            <a:r>
              <a:rPr lang="en-US" altLang="zh-CN" sz="1400" b="0" dirty="0"/>
              <a:t>)).</a:t>
            </a:r>
            <a:r>
              <a:rPr lang="en-US" altLang="zh-CN" sz="1400" b="0" dirty="0" err="1"/>
              <a:t>ToString</a:t>
            </a:r>
            <a:r>
              <a:rPr lang="en-US" altLang="zh-CN" sz="1400" b="0" dirty="0"/>
              <a:t>();</a:t>
            </a:r>
          </a:p>
          <a:p>
            <a:pPr algn="l">
              <a:lnSpc>
                <a:spcPts val="1450"/>
              </a:lnSpc>
            </a:pPr>
            <a:r>
              <a:rPr lang="en-US" altLang="zh-CN" sz="1400" b="0" dirty="0"/>
              <a:t>                        break;</a:t>
            </a:r>
          </a:p>
          <a:p>
            <a:pPr algn="l">
              <a:lnSpc>
                <a:spcPts val="1450"/>
              </a:lnSpc>
            </a:pPr>
            <a:r>
              <a:rPr lang="en-US" altLang="zh-CN" sz="1400" b="0" dirty="0"/>
              <a:t>                    case "/":</a:t>
            </a:r>
          </a:p>
          <a:p>
            <a:pPr algn="l">
              <a:lnSpc>
                <a:spcPts val="1450"/>
              </a:lnSpc>
            </a:pPr>
            <a:r>
              <a:rPr lang="en-US" altLang="zh-CN" sz="1400" b="0" dirty="0"/>
              <a:t>                        if (</a:t>
            </a:r>
            <a:r>
              <a:rPr lang="en-US" altLang="zh-CN" sz="1400" b="0" dirty="0" err="1"/>
              <a:t>strNumberB</a:t>
            </a:r>
            <a:r>
              <a:rPr lang="en-US" altLang="zh-CN" sz="1400" b="0" dirty="0"/>
              <a:t> != "0")</a:t>
            </a:r>
          </a:p>
          <a:p>
            <a:pPr algn="l">
              <a:lnSpc>
                <a:spcPts val="1450"/>
              </a:lnSpc>
            </a:pPr>
            <a:r>
              <a:rPr lang="en-US" altLang="zh-CN" sz="1400" b="0" dirty="0"/>
              <a:t>                            </a:t>
            </a:r>
            <a:r>
              <a:rPr lang="en-US" altLang="zh-CN" sz="1400" b="0" dirty="0" err="1"/>
              <a:t>strResult</a:t>
            </a:r>
            <a:r>
              <a:rPr lang="en-US" altLang="zh-CN" sz="1400" b="0" dirty="0"/>
              <a:t> = (</a:t>
            </a:r>
            <a:r>
              <a:rPr lang="en-US" altLang="zh-CN" sz="1400" b="0" dirty="0" err="1"/>
              <a:t>double.Parse</a:t>
            </a:r>
            <a:r>
              <a:rPr lang="en-US" altLang="zh-CN" sz="1400" b="0" dirty="0"/>
              <a:t>(</a:t>
            </a:r>
            <a:r>
              <a:rPr lang="en-US" altLang="zh-CN" sz="1400" b="0" dirty="0" err="1"/>
              <a:t>strNumberA</a:t>
            </a:r>
            <a:r>
              <a:rPr lang="en-US" altLang="zh-CN" sz="1400" b="0" dirty="0"/>
              <a:t>) / </a:t>
            </a:r>
            <a:r>
              <a:rPr lang="en-US" altLang="zh-CN" sz="1400" b="0" dirty="0" err="1"/>
              <a:t>double.Parse</a:t>
            </a:r>
            <a:r>
              <a:rPr lang="en-US" altLang="zh-CN" sz="1400" b="0" dirty="0"/>
              <a:t>(</a:t>
            </a:r>
            <a:r>
              <a:rPr lang="en-US" altLang="zh-CN" sz="1400" b="0" dirty="0" err="1"/>
              <a:t>strNumberB</a:t>
            </a:r>
            <a:r>
              <a:rPr lang="en-US" altLang="zh-CN" sz="1400" b="0" dirty="0"/>
              <a:t>)).</a:t>
            </a:r>
            <a:r>
              <a:rPr lang="en-US" altLang="zh-CN" sz="1400" b="0" dirty="0" err="1"/>
              <a:t>ToString</a:t>
            </a:r>
            <a:r>
              <a:rPr lang="en-US" altLang="zh-CN" sz="1400" b="0" dirty="0"/>
              <a:t>();</a:t>
            </a:r>
          </a:p>
          <a:p>
            <a:pPr algn="l">
              <a:lnSpc>
                <a:spcPts val="1450"/>
              </a:lnSpc>
            </a:pPr>
            <a:r>
              <a:rPr lang="en-US" altLang="zh-CN" sz="1400" b="0" dirty="0"/>
              <a:t>                        else</a:t>
            </a:r>
          </a:p>
          <a:p>
            <a:pPr algn="l">
              <a:lnSpc>
                <a:spcPts val="1450"/>
              </a:lnSpc>
            </a:pPr>
            <a:r>
              <a:rPr lang="en-US" altLang="zh-CN" sz="1400" b="0" dirty="0"/>
              <a:t>                            </a:t>
            </a:r>
            <a:r>
              <a:rPr lang="en-US" altLang="zh-CN" sz="1400" b="0" dirty="0" err="1"/>
              <a:t>strResult</a:t>
            </a:r>
            <a:r>
              <a:rPr lang="en-US" altLang="zh-CN" sz="1400" b="0" dirty="0"/>
              <a:t> = "</a:t>
            </a:r>
            <a:r>
              <a:rPr lang="zh-CN" altLang="en-US" sz="1400" b="0" dirty="0"/>
              <a:t>除数不能为</a:t>
            </a:r>
            <a:r>
              <a:rPr lang="en-US" altLang="zh-CN" sz="1400" b="0" dirty="0"/>
              <a:t>0";</a:t>
            </a:r>
          </a:p>
          <a:p>
            <a:pPr algn="l">
              <a:lnSpc>
                <a:spcPts val="1450"/>
              </a:lnSpc>
            </a:pPr>
            <a:r>
              <a:rPr lang="en-US" altLang="zh-CN" sz="1400" b="0" dirty="0"/>
              <a:t>                        break;</a:t>
            </a:r>
          </a:p>
          <a:p>
            <a:pPr algn="l">
              <a:lnSpc>
                <a:spcPts val="1450"/>
              </a:lnSpc>
            </a:pPr>
            <a:r>
              <a:rPr lang="zh-CN" altLang="en-US" sz="1400" b="0" dirty="0"/>
              <a:t>                </a:t>
            </a:r>
            <a:r>
              <a:rPr lang="en-US" altLang="zh-CN" sz="1400" b="0" dirty="0"/>
              <a:t>}</a:t>
            </a:r>
          </a:p>
          <a:p>
            <a:pPr algn="l">
              <a:lnSpc>
                <a:spcPts val="1450"/>
              </a:lnSpc>
            </a:pPr>
            <a:r>
              <a:rPr lang="en-US" altLang="zh-CN" sz="1400" b="0" dirty="0"/>
              <a:t>                </a:t>
            </a:r>
            <a:r>
              <a:rPr lang="en-US" altLang="zh-CN" sz="1400" b="0" dirty="0" err="1"/>
              <a:t>Console.WriteLine</a:t>
            </a:r>
            <a:r>
              <a:rPr lang="en-US" altLang="zh-CN" sz="1400" b="0" dirty="0"/>
              <a:t>("</a:t>
            </a:r>
            <a:r>
              <a:rPr lang="zh-CN" altLang="en-US" sz="1400" b="0" dirty="0"/>
              <a:t>结果是：</a:t>
            </a:r>
            <a:r>
              <a:rPr lang="en-US" altLang="zh-CN" sz="1400" b="0" dirty="0"/>
              <a:t>" + </a:t>
            </a:r>
            <a:r>
              <a:rPr lang="en-US" altLang="zh-CN" sz="1400" b="0" dirty="0" err="1"/>
              <a:t>strResult</a:t>
            </a:r>
            <a:r>
              <a:rPr lang="en-US" altLang="zh-CN" sz="1400" b="0" dirty="0"/>
              <a:t>);</a:t>
            </a:r>
          </a:p>
          <a:p>
            <a:pPr algn="l">
              <a:lnSpc>
                <a:spcPts val="1450"/>
              </a:lnSpc>
            </a:pPr>
            <a:r>
              <a:rPr lang="en-US" altLang="zh-CN" sz="1400" b="0" dirty="0"/>
              <a:t>                </a:t>
            </a:r>
            <a:r>
              <a:rPr lang="en-US" altLang="zh-CN" sz="1400" b="0" dirty="0" err="1"/>
              <a:t>Console.ReadLine</a:t>
            </a:r>
            <a:r>
              <a:rPr lang="en-US" altLang="zh-CN" sz="1400" b="0" dirty="0"/>
              <a:t>();</a:t>
            </a:r>
          </a:p>
          <a:p>
            <a:pPr algn="l">
              <a:lnSpc>
                <a:spcPts val="1450"/>
              </a:lnSpc>
            </a:pPr>
            <a:r>
              <a:rPr lang="en-US" altLang="zh-CN" sz="1400" b="0" dirty="0"/>
              <a:t>          }</a:t>
            </a:r>
            <a:endParaRPr lang="zh-CN" altLang="en-US" sz="1400" b="0" dirty="0"/>
          </a:p>
        </p:txBody>
      </p:sp>
      <p:sp>
        <p:nvSpPr>
          <p:cNvPr id="5" name="矩形 4"/>
          <p:cNvSpPr/>
          <p:nvPr/>
        </p:nvSpPr>
        <p:spPr bwMode="auto">
          <a:xfrm>
            <a:off x="1073498" y="1253024"/>
            <a:ext cx="7704741" cy="5569807"/>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45229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模式结构 </a:t>
            </a:r>
            <a:endParaRPr lang="en-US" altLang="zh-CN" sz="3200" b="0" dirty="0">
              <a:ea typeface="宋体" charset="-122"/>
            </a:endParaRPr>
          </a:p>
          <a:p>
            <a:pPr>
              <a:lnSpc>
                <a:spcPct val="90000"/>
              </a:lnSpc>
            </a:pPr>
            <a:endParaRPr lang="zh-CN" altLang="en-US" sz="1500" b="0" dirty="0">
              <a:ea typeface="宋体" charset="-122"/>
            </a:endParaRPr>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nvPr>
        </p:nvGraphicFramePr>
        <p:xfrm>
          <a:off x="1043608" y="2132856"/>
          <a:ext cx="7560840" cy="4374609"/>
        </p:xfrm>
        <a:graphic>
          <a:graphicData uri="http://schemas.openxmlformats.org/presentationml/2006/ole">
            <mc:AlternateContent xmlns:mc="http://schemas.openxmlformats.org/markup-compatibility/2006">
              <mc:Choice xmlns:v="urn:schemas-microsoft-com:vml" Requires="v">
                <p:oleObj spid="_x0000_s11283" name="Visio" r:id="rId3" imgW="4180573" imgH="2421556" progId="Visio.Drawing.11">
                  <p:embed/>
                </p:oleObj>
              </mc:Choice>
              <mc:Fallback>
                <p:oleObj name="Visio" r:id="rId3" imgW="4180573" imgH="242155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132856"/>
                        <a:ext cx="7560840" cy="4374609"/>
                      </a:xfrm>
                      <a:prstGeom prst="rect">
                        <a:avLst/>
                      </a:prstGeom>
                      <a:noFill/>
                    </p:spPr>
                  </p:pic>
                </p:oleObj>
              </mc:Fallback>
            </mc:AlternateContent>
          </a:graphicData>
        </a:graphic>
      </p:graphicFrame>
      <p:sp>
        <p:nvSpPr>
          <p:cNvPr id="8" name="矩形 7"/>
          <p:cNvSpPr/>
          <p:nvPr/>
        </p:nvSpPr>
        <p:spPr>
          <a:xfrm>
            <a:off x="5321221" y="4028520"/>
            <a:ext cx="3719216" cy="738664"/>
          </a:xfrm>
          <a:prstGeom prst="rect">
            <a:avLst/>
          </a:prstGeom>
          <a:solidFill>
            <a:schemeClr val="tx2">
              <a:lumMod val="60000"/>
              <a:lumOff val="40000"/>
            </a:schemeClr>
          </a:solidFill>
          <a:ln>
            <a:solidFill>
              <a:srgbClr val="0000FF"/>
            </a:solidFill>
          </a:ln>
        </p:spPr>
        <p:txBody>
          <a:bodyPr wrap="square">
            <a:spAutoFit/>
          </a:bodyPr>
          <a:lstStyle/>
          <a:p>
            <a:pPr marL="0" lvl="1" algn="ctr">
              <a:lnSpc>
                <a:spcPct val="150000"/>
              </a:lnSpc>
              <a:spcBef>
                <a:spcPts val="0"/>
              </a:spcBef>
            </a:pPr>
            <a:r>
              <a:rPr lang="zh-CN" altLang="en-US" sz="2800" dirty="0">
                <a:solidFill>
                  <a:schemeClr val="bg1"/>
                </a:solidFill>
                <a:ea typeface="宋体" charset="-122"/>
              </a:rPr>
              <a:t>为什么是依赖关系</a:t>
            </a:r>
          </a:p>
        </p:txBody>
      </p:sp>
      <p:cxnSp>
        <p:nvCxnSpPr>
          <p:cNvPr id="9" name="直接连接符 8"/>
          <p:cNvCxnSpPr/>
          <p:nvPr/>
        </p:nvCxnSpPr>
        <p:spPr bwMode="auto">
          <a:xfrm>
            <a:off x="4788024" y="5805264"/>
            <a:ext cx="1656184"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611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模式结构 </a:t>
            </a:r>
            <a:endParaRPr lang="en-US" altLang="zh-CN" sz="3200" b="0" dirty="0">
              <a:ea typeface="宋体" charset="-122"/>
            </a:endParaRPr>
          </a:p>
          <a:p>
            <a:pPr>
              <a:lnSpc>
                <a:spcPct val="90000"/>
              </a:lnSpc>
            </a:pPr>
            <a:endParaRPr lang="zh-CN" altLang="en-US" sz="1500" b="0" dirty="0">
              <a:ea typeface="宋体" charset="-122"/>
            </a:endParaRPr>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nvPr>
        </p:nvGraphicFramePr>
        <p:xfrm>
          <a:off x="1043608" y="2132856"/>
          <a:ext cx="7560840" cy="4374609"/>
        </p:xfrm>
        <a:graphic>
          <a:graphicData uri="http://schemas.openxmlformats.org/presentationml/2006/ole">
            <mc:AlternateContent xmlns:mc="http://schemas.openxmlformats.org/markup-compatibility/2006">
              <mc:Choice xmlns:v="urn:schemas-microsoft-com:vml" Requires="v">
                <p:oleObj spid="_x0000_s12304" name="Visio" r:id="rId3" imgW="4180573" imgH="2421556" progId="Visio.Drawing.11">
                  <p:embed/>
                </p:oleObj>
              </mc:Choice>
              <mc:Fallback>
                <p:oleObj name="Visio" r:id="rId3" imgW="4180573" imgH="242155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132856"/>
                        <a:ext cx="7560840" cy="4374609"/>
                      </a:xfrm>
                      <a:prstGeom prst="rect">
                        <a:avLst/>
                      </a:prstGeom>
                      <a:noFill/>
                    </p:spPr>
                  </p:pic>
                </p:oleObj>
              </mc:Fallback>
            </mc:AlternateContent>
          </a:graphicData>
        </a:graphic>
      </p:graphicFrame>
      <p:sp>
        <p:nvSpPr>
          <p:cNvPr id="6" name="矩形 5"/>
          <p:cNvSpPr/>
          <p:nvPr/>
        </p:nvSpPr>
        <p:spPr>
          <a:xfrm>
            <a:off x="6438462" y="3628840"/>
            <a:ext cx="2574912" cy="306302"/>
          </a:xfrm>
          <a:prstGeom prst="rect">
            <a:avLst/>
          </a:prstGeom>
        </p:spPr>
        <p:txBody>
          <a:bodyPr wrap="square">
            <a:spAutoFit/>
          </a:bodyPr>
          <a:lstStyle/>
          <a:p>
            <a:pPr algn="l">
              <a:lnSpc>
                <a:spcPts val="1800"/>
              </a:lnSpc>
            </a:pPr>
            <a:r>
              <a:rPr lang="en-US" altLang="zh-CN" sz="1400" b="0" dirty="0" err="1">
                <a:solidFill>
                  <a:srgbClr val="0000FF"/>
                </a:solidFill>
              </a:rPr>
              <a:t>CreateOperate</a:t>
            </a:r>
            <a:r>
              <a:rPr lang="en-US" altLang="zh-CN" sz="1400" b="0" dirty="0">
                <a:solidFill>
                  <a:srgbClr val="0000FF"/>
                </a:solidFill>
              </a:rPr>
              <a:t>(string operate)</a:t>
            </a:r>
          </a:p>
        </p:txBody>
      </p:sp>
      <p:sp>
        <p:nvSpPr>
          <p:cNvPr id="9" name="矩形 8"/>
          <p:cNvSpPr/>
          <p:nvPr/>
        </p:nvSpPr>
        <p:spPr>
          <a:xfrm>
            <a:off x="6029117" y="4151527"/>
            <a:ext cx="2518268" cy="323165"/>
          </a:xfrm>
          <a:prstGeom prst="rect">
            <a:avLst/>
          </a:prstGeom>
        </p:spPr>
        <p:txBody>
          <a:bodyPr wrap="square">
            <a:spAutoFit/>
          </a:bodyPr>
          <a:lstStyle/>
          <a:p>
            <a:pPr algn="l">
              <a:lnSpc>
                <a:spcPts val="1800"/>
              </a:lnSpc>
            </a:pPr>
            <a:r>
              <a:rPr lang="en-US" altLang="zh-CN" sz="1400" b="0" dirty="0">
                <a:solidFill>
                  <a:srgbClr val="0000FF"/>
                </a:solidFill>
              </a:rPr>
              <a:t>return new </a:t>
            </a:r>
            <a:r>
              <a:rPr lang="en-US" altLang="zh-CN" sz="1400" b="0" dirty="0" err="1">
                <a:solidFill>
                  <a:srgbClr val="0000FF"/>
                </a:solidFill>
              </a:rPr>
              <a:t>ConcreteProduct</a:t>
            </a:r>
            <a:endParaRPr lang="en-US" altLang="zh-CN" sz="1400" b="0" dirty="0">
              <a:solidFill>
                <a:srgbClr val="0000FF"/>
              </a:solidFill>
            </a:endParaRPr>
          </a:p>
        </p:txBody>
      </p:sp>
    </p:spTree>
    <p:extLst>
      <p:ext uri="{BB962C8B-B14F-4D97-AF65-F5344CB8AC3E}">
        <p14:creationId xmlns:p14="http://schemas.microsoft.com/office/powerpoint/2010/main" val="3098736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简单工厂模式的优点如下</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工厂类含有必要的判断逻辑，可以决定在什么时候创建哪一个产品类的实例，客户端可以免除直接创建产品对象的责任，而仅仅“消费”产品。简单工厂模式通过这种做法实现了对象创建和使用的分离。</a:t>
            </a:r>
            <a:endParaRPr lang="en-US" altLang="zh-CN" sz="2400" dirty="0">
              <a:ea typeface="宋体" charset="-122"/>
            </a:endParaRPr>
          </a:p>
          <a:p>
            <a:pPr lvl="1">
              <a:lnSpc>
                <a:spcPct val="150000"/>
              </a:lnSpc>
              <a:spcBef>
                <a:spcPts val="0"/>
              </a:spcBef>
            </a:pPr>
            <a:r>
              <a:rPr lang="zh-CN" altLang="en-US" sz="2400" dirty="0">
                <a:ea typeface="宋体" charset="-122"/>
              </a:rPr>
              <a:t>客户端代码简洁，无需知道所创建具体产品的类名，只需知道对应的参数，可以减少使用者的记忆量。</a:t>
            </a:r>
          </a:p>
        </p:txBody>
      </p:sp>
    </p:spTree>
    <p:extLst>
      <p:ext uri="{BB962C8B-B14F-4D97-AF65-F5344CB8AC3E}">
        <p14:creationId xmlns:p14="http://schemas.microsoft.com/office/powerpoint/2010/main" val="33296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简单工厂模式的缺点如下</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工厂类集中了所有产品创建逻辑，一旦不能正常工作，整个系统都要受到影响。</a:t>
            </a:r>
            <a:endParaRPr lang="en-US" altLang="zh-CN" sz="2400" dirty="0">
              <a:ea typeface="宋体" charset="-122"/>
            </a:endParaRPr>
          </a:p>
          <a:p>
            <a:pPr lvl="1">
              <a:lnSpc>
                <a:spcPct val="150000"/>
              </a:lnSpc>
              <a:spcBef>
                <a:spcPts val="0"/>
              </a:spcBef>
            </a:pPr>
            <a:r>
              <a:rPr lang="zh-CN" altLang="en-US" sz="2400" dirty="0">
                <a:ea typeface="宋体" charset="-122"/>
              </a:rPr>
              <a:t>增加了系统中类的数量，增加了系统的复杂度和理解难度。</a:t>
            </a:r>
          </a:p>
          <a:p>
            <a:pPr lvl="1">
              <a:lnSpc>
                <a:spcPct val="150000"/>
              </a:lnSpc>
              <a:spcBef>
                <a:spcPts val="0"/>
              </a:spcBef>
            </a:pPr>
            <a:r>
              <a:rPr lang="zh-CN" altLang="en-US" sz="2400" dirty="0">
                <a:ea typeface="宋体" charset="-122"/>
              </a:rPr>
              <a:t>系统扩展困难，一旦添加新产品就不得不修改工厂逻辑，有可能造成工厂逻辑过于复杂，不利于扩展。</a:t>
            </a:r>
          </a:p>
          <a:p>
            <a:pPr lvl="1">
              <a:lnSpc>
                <a:spcPct val="150000"/>
              </a:lnSpc>
              <a:spcBef>
                <a:spcPts val="0"/>
              </a:spcBef>
            </a:pPr>
            <a:r>
              <a:rPr lang="zh-CN" altLang="en-US" sz="2400" dirty="0">
                <a:ea typeface="宋体" charset="-122"/>
              </a:rPr>
              <a:t>简单工厂模式通常使用静态工厂方法，造成工厂角色无法形成基于继承的等级结构。</a:t>
            </a:r>
          </a:p>
        </p:txBody>
      </p:sp>
    </p:spTree>
    <p:extLst>
      <p:ext uri="{BB962C8B-B14F-4D97-AF65-F5344CB8AC3E}">
        <p14:creationId xmlns:p14="http://schemas.microsoft.com/office/powerpoint/2010/main" val="61980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11">
                                            <p:txEl>
                                              <p:pRg st="4" end="4"/>
                                            </p:txEl>
                                          </p:spTgt>
                                        </p:tgtEl>
                                        <p:attrNameLst>
                                          <p:attrName>style.visibility</p:attrName>
                                        </p:attrNameLst>
                                      </p:cBhvr>
                                      <p:to>
                                        <p:strVal val="visible"/>
                                      </p:to>
                                    </p:set>
                                    <p:animEffect transition="in" filter="fade">
                                      <p:cBhvr>
                                        <p:cTn id="17" dur="500"/>
                                        <p:tgtEl>
                                          <p:spTgt spid="942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11">
                                            <p:txEl>
                                              <p:pRg st="5" end="5"/>
                                            </p:txEl>
                                          </p:spTgt>
                                        </p:tgtEl>
                                        <p:attrNameLst>
                                          <p:attrName>style.visibility</p:attrName>
                                        </p:attrNameLst>
                                      </p:cBhvr>
                                      <p:to>
                                        <p:strVal val="visible"/>
                                      </p:to>
                                    </p:set>
                                    <p:animEffect transition="in" filter="fade">
                                      <p:cBhvr>
                                        <p:cTn id="22" dur="500"/>
                                        <p:tgtEl>
                                          <p:spTgt spid="94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简单工厂模式</a:t>
            </a:r>
            <a:r>
              <a:rPr lang="en-US" altLang="zh-CN" sz="3200" dirty="0">
                <a:latin typeface="黑体" pitchFamily="2" charset="-122"/>
                <a:ea typeface="黑体" pitchFamily="2" charset="-122"/>
              </a:rPr>
              <a:t>(Simple Factory)</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模式应用</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zh-CN" altLang="en-US" sz="2400" dirty="0">
                <a:ea typeface="宋体" charset="-122"/>
              </a:rPr>
              <a:t>根据各类算法的密码生成器。</a:t>
            </a:r>
            <a:endParaRPr lang="en-US" altLang="zh-CN" sz="2400" dirty="0">
              <a:ea typeface="宋体" charset="-122"/>
            </a:endParaRPr>
          </a:p>
          <a:p>
            <a:pPr lvl="1">
              <a:lnSpc>
                <a:spcPct val="150000"/>
              </a:lnSpc>
              <a:spcBef>
                <a:spcPts val="0"/>
              </a:spcBef>
            </a:pPr>
            <a:r>
              <a:rPr lang="zh-CN" altLang="en-US" sz="2400" dirty="0">
                <a:ea typeface="宋体" charset="-122"/>
              </a:rPr>
              <a:t>根据各类数据进行图表绘制。</a:t>
            </a:r>
          </a:p>
        </p:txBody>
      </p:sp>
    </p:spTree>
    <p:extLst>
      <p:ext uri="{BB962C8B-B14F-4D97-AF65-F5344CB8AC3E}">
        <p14:creationId xmlns:p14="http://schemas.microsoft.com/office/powerpoint/2010/main" val="3325429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White">
          <a:xfrm>
            <a:off x="2286000" y="3276600"/>
            <a:ext cx="4876800" cy="533400"/>
          </a:xfrm>
          <a:prstGeom prst="rect">
            <a:avLst/>
          </a:prstGeom>
        </p:spPr>
        <p:txBody>
          <a:bodyPr wrap="none" fromWordArt="1">
            <a:prstTxWarp prst="textDeflate">
              <a:avLst>
                <a:gd name="adj" fmla="val 0"/>
              </a:avLst>
            </a:prstTxWarp>
          </a:bodyPr>
          <a:lstStyle/>
          <a:p>
            <a:pPr algn="ctr"/>
            <a:r>
              <a:rPr lang="en-US" altLang="zh-CN" sz="3600"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rPr>
              <a:t>Thank You !</a:t>
            </a:r>
            <a:endParaRPr lang="zh-CN" altLang="en-US" sz="3600"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27" y="1988840"/>
            <a:ext cx="4126499"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013588" y="3717032"/>
            <a:ext cx="7063612" cy="1338828"/>
          </a:xfrm>
          <a:prstGeom prst="rect">
            <a:avLst/>
          </a:prstGeom>
          <a:solidFill>
            <a:schemeClr val="tx2">
              <a:lumMod val="60000"/>
              <a:lumOff val="40000"/>
            </a:schemeClr>
          </a:solidFill>
          <a:ln>
            <a:solidFill>
              <a:srgbClr val="0000FF"/>
            </a:solidFill>
          </a:ln>
        </p:spPr>
        <p:txBody>
          <a:bodyPr wrap="square">
            <a:spAutoFit/>
          </a:bodyPr>
          <a:lstStyle/>
          <a:p>
            <a:pPr lvl="1" algn="ctr">
              <a:lnSpc>
                <a:spcPct val="150000"/>
              </a:lnSpc>
              <a:spcBef>
                <a:spcPts val="0"/>
              </a:spcBef>
            </a:pPr>
            <a:r>
              <a:rPr lang="zh-CN" altLang="en-US" sz="5400" dirty="0">
                <a:solidFill>
                  <a:schemeClr val="bg1"/>
                </a:solidFill>
                <a:ea typeface="宋体" charset="-122"/>
              </a:rPr>
              <a:t>原来的代码可复用吗？</a:t>
            </a:r>
            <a:endParaRPr lang="en-US" altLang="zh-CN" sz="5400" dirty="0">
              <a:solidFill>
                <a:schemeClr val="bg1"/>
              </a:solidFill>
              <a:ea typeface="宋体" charset="-122"/>
            </a:endParaRPr>
          </a:p>
        </p:txBody>
      </p:sp>
    </p:spTree>
    <p:extLst>
      <p:ext uri="{BB962C8B-B14F-4D97-AF65-F5344CB8AC3E}">
        <p14:creationId xmlns:p14="http://schemas.microsoft.com/office/powerpoint/2010/main" val="226317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94211" name="Rectangle 3"/>
          <p:cNvSpPr>
            <a:spLocks noGrp="1" noChangeArrowheads="1"/>
          </p:cNvSpPr>
          <p:nvPr>
            <p:ph type="body" idx="1"/>
          </p:nvPr>
        </p:nvSpPr>
        <p:spPr>
          <a:xfrm>
            <a:off x="906462" y="1524000"/>
            <a:ext cx="8091763" cy="4648200"/>
          </a:xfrm>
        </p:spPr>
        <p:txBody>
          <a:bodyPr/>
          <a:lstStyle/>
          <a:p>
            <a:pPr>
              <a:lnSpc>
                <a:spcPct val="90000"/>
              </a:lnSpc>
            </a:pPr>
            <a:r>
              <a:rPr lang="zh-CN" altLang="en-US" sz="3200" b="0" dirty="0">
                <a:ea typeface="宋体" charset="-122"/>
              </a:rPr>
              <a:t>实现计算器</a:t>
            </a:r>
            <a:endParaRPr lang="en-US" altLang="zh-CN" sz="3200" b="0" dirty="0">
              <a:ea typeface="宋体" charset="-122"/>
            </a:endParaRPr>
          </a:p>
          <a:p>
            <a:pPr>
              <a:lnSpc>
                <a:spcPct val="90000"/>
              </a:lnSpc>
            </a:pPr>
            <a:endParaRPr lang="zh-CN" altLang="en-US" sz="1500" b="0" dirty="0">
              <a:ea typeface="宋体" charset="-122"/>
            </a:endParaRPr>
          </a:p>
          <a:p>
            <a:pPr lvl="1">
              <a:lnSpc>
                <a:spcPct val="150000"/>
              </a:lnSpc>
              <a:spcBef>
                <a:spcPts val="0"/>
              </a:spcBef>
            </a:pPr>
            <a:r>
              <a:rPr lang="en-US" altLang="zh-CN" sz="2400" dirty="0" err="1">
                <a:ea typeface="宋体" charset="-122"/>
              </a:rPr>
              <a:t>Ctrl+C</a:t>
            </a:r>
            <a:r>
              <a:rPr lang="en-US" altLang="zh-CN" sz="2400" dirty="0">
                <a:ea typeface="宋体" charset="-122"/>
              </a:rPr>
              <a:t> </a:t>
            </a:r>
            <a:r>
              <a:rPr lang="zh-CN" altLang="en-US" sz="2400" dirty="0">
                <a:ea typeface="宋体" charset="-122"/>
              </a:rPr>
              <a:t>和 </a:t>
            </a:r>
            <a:r>
              <a:rPr lang="en-US" altLang="zh-CN" sz="2400" dirty="0" err="1">
                <a:ea typeface="宋体" charset="-122"/>
              </a:rPr>
              <a:t>Ctrl+V</a:t>
            </a:r>
            <a:endParaRPr lang="en-US" altLang="zh-CN" sz="2400" dirty="0">
              <a:ea typeface="宋体" charset="-122"/>
            </a:endParaRPr>
          </a:p>
          <a:p>
            <a:pPr lvl="1">
              <a:lnSpc>
                <a:spcPct val="150000"/>
              </a:lnSpc>
              <a:spcBef>
                <a:spcPts val="0"/>
              </a:spcBef>
            </a:pPr>
            <a:r>
              <a:rPr lang="zh-CN" altLang="en-US" sz="2400" dirty="0">
                <a:ea typeface="宋体" charset="-122"/>
              </a:rPr>
              <a:t>维护的时候，带来灾难</a:t>
            </a:r>
            <a:endParaRPr lang="en-US" altLang="zh-CN" sz="2400" dirty="0">
              <a:ea typeface="宋体" charset="-122"/>
            </a:endParaRPr>
          </a:p>
          <a:p>
            <a:pPr lvl="1">
              <a:lnSpc>
                <a:spcPct val="150000"/>
              </a:lnSpc>
              <a:spcBef>
                <a:spcPts val="0"/>
              </a:spcBef>
            </a:pPr>
            <a:r>
              <a:rPr lang="zh-CN" altLang="en-US" sz="2400" dirty="0">
                <a:ea typeface="宋体" charset="-122"/>
              </a:rPr>
              <a:t>尽可能的办法去避免重复</a:t>
            </a:r>
            <a:endParaRPr lang="en-US" altLang="zh-CN" sz="2400" dirty="0">
              <a:ea typeface="宋体" charset="-122"/>
            </a:endParaRPr>
          </a:p>
          <a:p>
            <a:pPr lvl="1">
              <a:lnSpc>
                <a:spcPct val="150000"/>
              </a:lnSpc>
              <a:spcBef>
                <a:spcPts val="0"/>
              </a:spcBef>
            </a:pPr>
            <a:r>
              <a:rPr lang="zh-CN" altLang="en-US" sz="2400" dirty="0">
                <a:solidFill>
                  <a:srgbClr val="0000FF"/>
                </a:solidFill>
                <a:ea typeface="宋体" charset="-122"/>
              </a:rPr>
              <a:t>通过面向对象设计，让</a:t>
            </a:r>
            <a:r>
              <a:rPr lang="zh-CN" altLang="en-US" sz="2400" dirty="0">
                <a:solidFill>
                  <a:srgbClr val="FF0000"/>
                </a:solidFill>
                <a:ea typeface="宋体" charset="-122"/>
              </a:rPr>
              <a:t>数据计算</a:t>
            </a:r>
            <a:r>
              <a:rPr lang="zh-CN" altLang="en-US" sz="2400" dirty="0">
                <a:solidFill>
                  <a:srgbClr val="0000FF"/>
                </a:solidFill>
                <a:ea typeface="宋体" charset="-122"/>
              </a:rPr>
              <a:t>和</a:t>
            </a:r>
            <a:r>
              <a:rPr lang="zh-CN" altLang="en-US" sz="2400" dirty="0">
                <a:solidFill>
                  <a:srgbClr val="FF0000"/>
                </a:solidFill>
                <a:ea typeface="宋体" charset="-122"/>
              </a:rPr>
              <a:t>用户交互方式</a:t>
            </a:r>
            <a:r>
              <a:rPr lang="zh-CN" altLang="en-US" sz="2400" dirty="0">
                <a:solidFill>
                  <a:srgbClr val="0000FF"/>
                </a:solidFill>
                <a:ea typeface="宋体" charset="-122"/>
              </a:rPr>
              <a:t>分开</a:t>
            </a:r>
            <a:endParaRPr lang="en-US" altLang="zh-CN" sz="2400" dirty="0">
              <a:solidFill>
                <a:srgbClr val="0000FF"/>
              </a:solidFill>
              <a:ea typeface="宋体" charset="-122"/>
            </a:endParaRPr>
          </a:p>
        </p:txBody>
      </p:sp>
    </p:spTree>
    <p:extLst>
      <p:ext uri="{BB962C8B-B14F-4D97-AF65-F5344CB8AC3E}">
        <p14:creationId xmlns:p14="http://schemas.microsoft.com/office/powerpoint/2010/main" val="256630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fade">
                                      <p:cBhvr>
                                        <p:cTn id="12" dur="500"/>
                                        <p:tgtEl>
                                          <p:spTgt spid="94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11">
                                            <p:txEl>
                                              <p:pRg st="4" end="4"/>
                                            </p:txEl>
                                          </p:spTgt>
                                        </p:tgtEl>
                                        <p:attrNameLst>
                                          <p:attrName>style.visibility</p:attrName>
                                        </p:attrNameLst>
                                      </p:cBhvr>
                                      <p:to>
                                        <p:strVal val="visible"/>
                                      </p:to>
                                    </p:set>
                                    <p:animEffect transition="in" filter="fade">
                                      <p:cBhvr>
                                        <p:cTn id="17" dur="500"/>
                                        <p:tgtEl>
                                          <p:spTgt spid="942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11">
                                            <p:txEl>
                                              <p:pRg st="5" end="5"/>
                                            </p:txEl>
                                          </p:spTgt>
                                        </p:tgtEl>
                                        <p:attrNameLst>
                                          <p:attrName>style.visibility</p:attrName>
                                        </p:attrNameLst>
                                      </p:cBhvr>
                                      <p:to>
                                        <p:strVal val="visible"/>
                                      </p:to>
                                    </p:set>
                                    <p:animEffect transition="in" filter="fade">
                                      <p:cBhvr>
                                        <p:cTn id="22" dur="500"/>
                                        <p:tgtEl>
                                          <p:spTgt spid="94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3" name="矩形 2"/>
          <p:cNvSpPr/>
          <p:nvPr/>
        </p:nvSpPr>
        <p:spPr>
          <a:xfrm>
            <a:off x="561898" y="1562799"/>
            <a:ext cx="8020879" cy="5047536"/>
          </a:xfrm>
          <a:prstGeom prst="rect">
            <a:avLst/>
          </a:prstGeom>
        </p:spPr>
        <p:txBody>
          <a:bodyPr wrap="square">
            <a:spAutoFit/>
          </a:bodyPr>
          <a:lstStyle/>
          <a:p>
            <a:pPr algn="l"/>
            <a:r>
              <a:rPr lang="en-US" altLang="zh-CN" sz="1400" b="0" dirty="0">
                <a:latin typeface="+mn-lt"/>
              </a:rPr>
              <a:t>    class </a:t>
            </a:r>
            <a:r>
              <a:rPr lang="en-US" altLang="zh-CN" sz="1400" b="0" dirty="0">
                <a:solidFill>
                  <a:srgbClr val="0000FF"/>
                </a:solidFill>
                <a:latin typeface="+mn-lt"/>
              </a:rPr>
              <a:t>Operation</a:t>
            </a:r>
          </a:p>
          <a:p>
            <a:pPr algn="l"/>
            <a:r>
              <a:rPr lang="zh-CN" altLang="en-US" sz="1400" b="0" dirty="0">
                <a:latin typeface="+mn-lt"/>
              </a:rPr>
              <a:t>    </a:t>
            </a:r>
            <a:r>
              <a:rPr lang="en-US" altLang="zh-CN" sz="1400" b="0" dirty="0">
                <a:latin typeface="+mn-lt"/>
              </a:rPr>
              <a:t>{</a:t>
            </a:r>
          </a:p>
          <a:p>
            <a:pPr algn="l"/>
            <a:r>
              <a:rPr lang="en-US" altLang="zh-CN" sz="1400" b="0" dirty="0">
                <a:latin typeface="+mn-lt"/>
              </a:rPr>
              <a:t>        public static double </a:t>
            </a:r>
            <a:r>
              <a:rPr lang="en-US" altLang="zh-CN" sz="1400" b="0" dirty="0" err="1">
                <a:latin typeface="+mn-lt"/>
              </a:rPr>
              <a:t>GetResult</a:t>
            </a:r>
            <a:r>
              <a:rPr lang="en-US" altLang="zh-CN" sz="1400" b="0" dirty="0">
                <a:latin typeface="+mn-lt"/>
              </a:rPr>
              <a:t>(double </a:t>
            </a:r>
            <a:r>
              <a:rPr lang="en-US" altLang="zh-CN" sz="1400" b="0" dirty="0" err="1">
                <a:latin typeface="+mn-lt"/>
              </a:rPr>
              <a:t>numberA</a:t>
            </a:r>
            <a:r>
              <a:rPr lang="en-US" altLang="zh-CN" sz="1400" b="0" dirty="0">
                <a:latin typeface="+mn-lt"/>
              </a:rPr>
              <a:t>, double </a:t>
            </a:r>
            <a:r>
              <a:rPr lang="en-US" altLang="zh-CN" sz="1400" b="0" dirty="0" err="1">
                <a:latin typeface="+mn-lt"/>
              </a:rPr>
              <a:t>numberB</a:t>
            </a:r>
            <a:r>
              <a:rPr lang="en-US" altLang="zh-CN" sz="1400" b="0" dirty="0">
                <a:latin typeface="+mn-lt"/>
              </a:rPr>
              <a:t>, string operate)</a:t>
            </a:r>
          </a:p>
          <a:p>
            <a:pPr algn="l"/>
            <a:r>
              <a:rPr lang="zh-CN" altLang="en-US" sz="1400" b="0" dirty="0">
                <a:latin typeface="+mn-lt"/>
              </a:rPr>
              <a:t>        </a:t>
            </a:r>
            <a:r>
              <a:rPr lang="en-US" altLang="zh-CN" sz="1400" b="0" dirty="0">
                <a:latin typeface="+mn-lt"/>
              </a:rPr>
              <a:t>{</a:t>
            </a:r>
          </a:p>
          <a:p>
            <a:pPr algn="l"/>
            <a:r>
              <a:rPr lang="en-US" altLang="zh-CN" sz="1400" b="0" dirty="0">
                <a:latin typeface="+mn-lt"/>
              </a:rPr>
              <a:t>            double result = 0;</a:t>
            </a:r>
          </a:p>
          <a:p>
            <a:pPr algn="l"/>
            <a:r>
              <a:rPr lang="en-US" altLang="zh-CN" sz="1400" b="0" dirty="0">
                <a:latin typeface="+mn-lt"/>
              </a:rPr>
              <a:t>            switch (operate)</a:t>
            </a:r>
          </a:p>
          <a:p>
            <a:pPr algn="l"/>
            <a:r>
              <a:rPr lang="zh-CN" altLang="en-US" sz="1400" b="0" dirty="0">
                <a:latin typeface="+mn-lt"/>
              </a:rPr>
              <a:t>            </a:t>
            </a:r>
            <a:r>
              <a:rPr lang="en-US" altLang="zh-CN" sz="1400" b="0" dirty="0">
                <a:latin typeface="+mn-lt"/>
              </a:rPr>
              <a:t>{</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en-US" altLang="zh-CN" sz="1400" b="0" dirty="0">
                <a:latin typeface="+mn-lt"/>
              </a:rPr>
              <a:t>                case "/":</a:t>
            </a:r>
          </a:p>
          <a:p>
            <a:pPr algn="l"/>
            <a:r>
              <a:rPr lang="en-US" altLang="zh-CN" sz="1400" b="0" dirty="0">
                <a:latin typeface="+mn-lt"/>
              </a:rPr>
              <a:t>                    result = </a:t>
            </a:r>
            <a:r>
              <a:rPr lang="en-US" altLang="zh-CN" sz="1400" b="0" dirty="0" err="1">
                <a:latin typeface="+mn-lt"/>
              </a:rPr>
              <a:t>numberA</a:t>
            </a:r>
            <a:r>
              <a:rPr lang="en-US" altLang="zh-CN" sz="1400" b="0" dirty="0">
                <a:latin typeface="+mn-lt"/>
              </a:rPr>
              <a:t> / </a:t>
            </a:r>
            <a:r>
              <a:rPr lang="en-US" altLang="zh-CN" sz="1400" b="0" dirty="0" err="1">
                <a:latin typeface="+mn-lt"/>
              </a:rPr>
              <a:t>numberB</a:t>
            </a:r>
            <a:r>
              <a:rPr lang="en-US" altLang="zh-CN" sz="1400" b="0" dirty="0">
                <a:latin typeface="+mn-lt"/>
              </a:rPr>
              <a:t>;</a:t>
            </a:r>
          </a:p>
          <a:p>
            <a:pPr algn="l"/>
            <a:r>
              <a:rPr lang="en-US" altLang="zh-CN" sz="1400" b="0" dirty="0">
                <a:latin typeface="+mn-lt"/>
              </a:rPr>
              <a:t>                    break;</a:t>
            </a:r>
          </a:p>
          <a:p>
            <a:pPr algn="l"/>
            <a:r>
              <a:rPr lang="zh-CN" altLang="en-US" sz="1400" b="0" dirty="0">
                <a:latin typeface="+mn-lt"/>
              </a:rPr>
              <a:t>            </a:t>
            </a:r>
            <a:r>
              <a:rPr lang="en-US" altLang="zh-CN" sz="1400" b="0" dirty="0">
                <a:latin typeface="+mn-lt"/>
              </a:rPr>
              <a:t>}</a:t>
            </a:r>
          </a:p>
          <a:p>
            <a:pPr algn="l"/>
            <a:r>
              <a:rPr lang="en-US" altLang="zh-CN" sz="1400" b="0" dirty="0">
                <a:latin typeface="+mn-lt"/>
              </a:rPr>
              <a:t>            return result;</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endParaRPr lang="zh-CN" altLang="en-US" sz="1400" b="0" dirty="0">
              <a:latin typeface="+mn-lt"/>
            </a:endParaRPr>
          </a:p>
        </p:txBody>
      </p:sp>
      <p:sp>
        <p:nvSpPr>
          <p:cNvPr id="4" name="矩形 3"/>
          <p:cNvSpPr/>
          <p:nvPr/>
        </p:nvSpPr>
        <p:spPr bwMode="auto">
          <a:xfrm>
            <a:off x="707795" y="1484784"/>
            <a:ext cx="7915758" cy="5176911"/>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7148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276872"/>
            <a:ext cx="4266882" cy="284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76871"/>
            <a:ext cx="4136169" cy="284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67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fade">
                                      <p:cBhvr>
                                        <p:cTn id="1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2" name="矩形 1"/>
          <p:cNvSpPr/>
          <p:nvPr/>
        </p:nvSpPr>
        <p:spPr>
          <a:xfrm>
            <a:off x="566411" y="1598996"/>
            <a:ext cx="8032154" cy="4616648"/>
          </a:xfrm>
          <a:prstGeom prst="rect">
            <a:avLst/>
          </a:prstGeom>
        </p:spPr>
        <p:txBody>
          <a:bodyPr wrap="square">
            <a:spAutoFit/>
          </a:bodyPr>
          <a:lstStyle/>
          <a:p>
            <a:pPr algn="l"/>
            <a:r>
              <a:rPr lang="en-US" altLang="zh-CN" sz="1400" b="0" dirty="0">
                <a:latin typeface="+mn-lt"/>
              </a:rPr>
              <a:t>        static void Main(string[] </a:t>
            </a:r>
            <a:r>
              <a:rPr lang="en-US" altLang="zh-CN" sz="1400" b="0" dirty="0" err="1">
                <a:latin typeface="+mn-lt"/>
              </a:rPr>
              <a:t>args</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try</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r>
              <a:rPr lang="en-US" altLang="zh-CN" sz="1400" b="0" dirty="0" err="1">
                <a:latin typeface="+mn-lt"/>
              </a:rPr>
              <a:t>Console.Write</a:t>
            </a:r>
            <a:r>
              <a:rPr lang="en-US" altLang="zh-CN" sz="1400" b="0" dirty="0">
                <a:latin typeface="+mn-lt"/>
              </a:rPr>
              <a:t>("</a:t>
            </a:r>
            <a:r>
              <a:rPr lang="zh-CN" altLang="en-US" sz="1400" b="0" dirty="0">
                <a:latin typeface="+mn-lt"/>
              </a:rPr>
              <a:t>请输入数字</a:t>
            </a:r>
            <a:r>
              <a:rPr lang="en-US" altLang="zh-CN" sz="1400" b="0" dirty="0">
                <a:latin typeface="+mn-lt"/>
              </a:rPr>
              <a:t>A</a:t>
            </a:r>
            <a:r>
              <a:rPr lang="zh-CN" altLang="en-US" sz="1400" b="0" dirty="0">
                <a:latin typeface="+mn-lt"/>
              </a:rPr>
              <a:t>：</a:t>
            </a:r>
            <a:r>
              <a:rPr lang="en-US" altLang="zh-CN" sz="1400" b="0" dirty="0">
                <a:latin typeface="+mn-lt"/>
              </a:rPr>
              <a:t>");</a:t>
            </a:r>
          </a:p>
          <a:p>
            <a:pPr algn="l"/>
            <a:r>
              <a:rPr lang="en-US" altLang="zh-CN" sz="1400" b="0" dirty="0">
                <a:latin typeface="+mn-lt"/>
              </a:rPr>
              <a:t>                string </a:t>
            </a:r>
            <a:r>
              <a:rPr lang="en-US" altLang="zh-CN" sz="1400" b="0" dirty="0" err="1">
                <a:latin typeface="+mn-lt"/>
              </a:rPr>
              <a:t>strNumberA</a:t>
            </a:r>
            <a:r>
              <a:rPr lang="en-US" altLang="zh-CN" sz="1400" b="0" dirty="0">
                <a:latin typeface="+mn-lt"/>
              </a:rPr>
              <a:t> = </a:t>
            </a:r>
            <a:r>
              <a:rPr lang="en-US" altLang="zh-CN" sz="1400" b="0" dirty="0" err="1">
                <a:latin typeface="+mn-lt"/>
              </a:rPr>
              <a:t>Console.ReadLine</a:t>
            </a:r>
            <a:r>
              <a:rPr lang="en-US" altLang="zh-CN" sz="1400" b="0" dirty="0">
                <a:latin typeface="+mn-lt"/>
              </a:rPr>
              <a:t>();</a:t>
            </a:r>
          </a:p>
          <a:p>
            <a:pPr algn="l"/>
            <a:r>
              <a:rPr lang="en-US" altLang="zh-CN" sz="1400" b="0" dirty="0">
                <a:latin typeface="+mn-lt"/>
              </a:rPr>
              <a:t>                </a:t>
            </a:r>
            <a:r>
              <a:rPr lang="en-US" altLang="zh-CN" sz="1400" b="0" dirty="0" err="1">
                <a:latin typeface="+mn-lt"/>
              </a:rPr>
              <a:t>Console.Write</a:t>
            </a:r>
            <a:r>
              <a:rPr lang="en-US" altLang="zh-CN" sz="1400" b="0" dirty="0">
                <a:latin typeface="+mn-lt"/>
              </a:rPr>
              <a:t>("</a:t>
            </a:r>
            <a:r>
              <a:rPr lang="zh-CN" altLang="en-US" sz="1400" b="0" dirty="0">
                <a:latin typeface="+mn-lt"/>
              </a:rPr>
              <a:t>请选择运算符号</a:t>
            </a:r>
            <a:r>
              <a:rPr lang="en-US" altLang="zh-CN" sz="1400" b="0" dirty="0">
                <a:latin typeface="+mn-lt"/>
              </a:rPr>
              <a:t>(+</a:t>
            </a:r>
            <a:r>
              <a:rPr lang="zh-CN" altLang="en-US" sz="1400" b="0" dirty="0">
                <a:latin typeface="+mn-lt"/>
              </a:rPr>
              <a:t>、</a:t>
            </a:r>
            <a:r>
              <a:rPr lang="en-US" altLang="zh-CN" sz="1400" b="0" dirty="0">
                <a:latin typeface="+mn-lt"/>
              </a:rPr>
              <a:t>-</a:t>
            </a:r>
            <a:r>
              <a:rPr lang="zh-CN" altLang="en-US" sz="1400" b="0" dirty="0">
                <a:latin typeface="+mn-lt"/>
              </a:rPr>
              <a:t>、*、</a:t>
            </a:r>
            <a:r>
              <a:rPr lang="en-US" altLang="zh-CN" sz="1400" b="0" dirty="0">
                <a:latin typeface="+mn-lt"/>
              </a:rPr>
              <a:t>/)</a:t>
            </a:r>
            <a:r>
              <a:rPr lang="zh-CN" altLang="en-US" sz="1400" b="0" dirty="0">
                <a:latin typeface="+mn-lt"/>
              </a:rPr>
              <a:t>：</a:t>
            </a:r>
            <a:r>
              <a:rPr lang="en-US" altLang="zh-CN" sz="1400" b="0" dirty="0">
                <a:latin typeface="+mn-lt"/>
              </a:rPr>
              <a:t>");</a:t>
            </a:r>
          </a:p>
          <a:p>
            <a:pPr algn="l"/>
            <a:r>
              <a:rPr lang="en-US" altLang="zh-CN" sz="1400" b="0" dirty="0">
                <a:latin typeface="+mn-lt"/>
              </a:rPr>
              <a:t>                string </a:t>
            </a:r>
            <a:r>
              <a:rPr lang="en-US" altLang="zh-CN" sz="1400" b="0" dirty="0" err="1">
                <a:latin typeface="+mn-lt"/>
              </a:rPr>
              <a:t>strOperate</a:t>
            </a:r>
            <a:r>
              <a:rPr lang="en-US" altLang="zh-CN" sz="1400" b="0" dirty="0">
                <a:latin typeface="+mn-lt"/>
              </a:rPr>
              <a:t> = </a:t>
            </a:r>
            <a:r>
              <a:rPr lang="en-US" altLang="zh-CN" sz="1400" b="0" dirty="0" err="1">
                <a:latin typeface="+mn-lt"/>
              </a:rPr>
              <a:t>Console.ReadLine</a:t>
            </a:r>
            <a:r>
              <a:rPr lang="en-US" altLang="zh-CN" sz="1400" b="0" dirty="0">
                <a:latin typeface="+mn-lt"/>
              </a:rPr>
              <a:t>();</a:t>
            </a:r>
          </a:p>
          <a:p>
            <a:pPr algn="l"/>
            <a:r>
              <a:rPr lang="en-US" altLang="zh-CN" sz="1400" b="0" dirty="0">
                <a:latin typeface="+mn-lt"/>
              </a:rPr>
              <a:t>                </a:t>
            </a:r>
            <a:r>
              <a:rPr lang="en-US" altLang="zh-CN" sz="1400" b="0" dirty="0" err="1">
                <a:latin typeface="+mn-lt"/>
              </a:rPr>
              <a:t>Console.Write</a:t>
            </a:r>
            <a:r>
              <a:rPr lang="en-US" altLang="zh-CN" sz="1400" b="0" dirty="0">
                <a:latin typeface="+mn-lt"/>
              </a:rPr>
              <a:t>("</a:t>
            </a:r>
            <a:r>
              <a:rPr lang="zh-CN" altLang="en-US" sz="1400" b="0" dirty="0">
                <a:latin typeface="+mn-lt"/>
              </a:rPr>
              <a:t>请输入数字</a:t>
            </a:r>
            <a:r>
              <a:rPr lang="en-US" altLang="zh-CN" sz="1400" b="0" dirty="0">
                <a:latin typeface="+mn-lt"/>
              </a:rPr>
              <a:t>B</a:t>
            </a:r>
            <a:r>
              <a:rPr lang="zh-CN" altLang="en-US" sz="1400" b="0" dirty="0">
                <a:latin typeface="+mn-lt"/>
              </a:rPr>
              <a:t>：</a:t>
            </a:r>
            <a:r>
              <a:rPr lang="en-US" altLang="zh-CN" sz="1400" b="0" dirty="0">
                <a:latin typeface="+mn-lt"/>
              </a:rPr>
              <a:t>");</a:t>
            </a:r>
          </a:p>
          <a:p>
            <a:pPr algn="l"/>
            <a:r>
              <a:rPr lang="en-US" altLang="zh-CN" sz="1400" b="0" dirty="0">
                <a:latin typeface="+mn-lt"/>
              </a:rPr>
              <a:t>                string </a:t>
            </a:r>
            <a:r>
              <a:rPr lang="en-US" altLang="zh-CN" sz="1400" b="0" dirty="0" err="1">
                <a:latin typeface="+mn-lt"/>
              </a:rPr>
              <a:t>strNumberB</a:t>
            </a:r>
            <a:r>
              <a:rPr lang="en-US" altLang="zh-CN" sz="1400" b="0" dirty="0">
                <a:latin typeface="+mn-lt"/>
              </a:rPr>
              <a:t> = </a:t>
            </a:r>
            <a:r>
              <a:rPr lang="en-US" altLang="zh-CN" sz="1400" b="0" dirty="0" err="1">
                <a:latin typeface="+mn-lt"/>
              </a:rPr>
              <a:t>Console.ReadLine</a:t>
            </a:r>
            <a:r>
              <a:rPr lang="en-US" altLang="zh-CN" sz="1400" b="0" dirty="0">
                <a:latin typeface="+mn-lt"/>
              </a:rPr>
              <a:t>();</a:t>
            </a:r>
          </a:p>
          <a:p>
            <a:pPr algn="l"/>
            <a:r>
              <a:rPr lang="en-US" altLang="zh-CN" sz="1400" b="0" dirty="0">
                <a:latin typeface="+mn-lt"/>
              </a:rPr>
              <a:t>                string </a:t>
            </a:r>
            <a:r>
              <a:rPr lang="en-US" altLang="zh-CN" sz="1400" b="0" dirty="0" err="1">
                <a:latin typeface="+mn-lt"/>
              </a:rPr>
              <a:t>strResult</a:t>
            </a:r>
            <a:r>
              <a:rPr lang="en-US" altLang="zh-CN" sz="1400" b="0" dirty="0">
                <a:latin typeface="+mn-lt"/>
              </a:rPr>
              <a:t> = "";</a:t>
            </a:r>
          </a:p>
          <a:p>
            <a:pPr algn="l"/>
            <a:r>
              <a:rPr lang="en-US" altLang="zh-CN" sz="1400" b="0" dirty="0">
                <a:latin typeface="+mn-lt"/>
              </a:rPr>
              <a:t>                </a:t>
            </a:r>
            <a:r>
              <a:rPr lang="en-US" altLang="zh-CN" sz="1400" b="0" dirty="0" err="1">
                <a:solidFill>
                  <a:srgbClr val="0000FF"/>
                </a:solidFill>
                <a:latin typeface="+mn-lt"/>
              </a:rPr>
              <a:t>strResult</a:t>
            </a:r>
            <a:r>
              <a:rPr lang="en-US" altLang="zh-CN" sz="1400" b="0" dirty="0">
                <a:solidFill>
                  <a:srgbClr val="0000FF"/>
                </a:solidFill>
                <a:latin typeface="+mn-lt"/>
              </a:rPr>
              <a:t> = </a:t>
            </a:r>
            <a:r>
              <a:rPr lang="en-US" altLang="zh-CN" sz="1400" b="0" dirty="0" err="1">
                <a:solidFill>
                  <a:srgbClr val="0000FF"/>
                </a:solidFill>
                <a:latin typeface="+mn-lt"/>
              </a:rPr>
              <a:t>Operation.GetResult</a:t>
            </a:r>
            <a:r>
              <a:rPr lang="en-US" altLang="zh-CN" sz="1400" b="0" dirty="0">
                <a:solidFill>
                  <a:srgbClr val="0000FF"/>
                </a:solidFill>
                <a:latin typeface="+mn-lt"/>
              </a:rPr>
              <a:t>(</a:t>
            </a:r>
            <a:r>
              <a:rPr lang="en-US" altLang="zh-CN" sz="1400" b="0" dirty="0" err="1">
                <a:solidFill>
                  <a:srgbClr val="0000FF"/>
                </a:solidFill>
                <a:latin typeface="+mn-lt"/>
              </a:rPr>
              <a:t>double.Parse</a:t>
            </a:r>
            <a:r>
              <a:rPr lang="en-US" altLang="zh-CN" sz="1400" b="0" dirty="0">
                <a:solidFill>
                  <a:srgbClr val="0000FF"/>
                </a:solidFill>
                <a:latin typeface="+mn-lt"/>
              </a:rPr>
              <a:t>(</a:t>
            </a:r>
            <a:r>
              <a:rPr lang="en-US" altLang="zh-CN" sz="1400" b="0" dirty="0" err="1">
                <a:solidFill>
                  <a:srgbClr val="0000FF"/>
                </a:solidFill>
                <a:latin typeface="+mn-lt"/>
              </a:rPr>
              <a:t>strNumberA</a:t>
            </a:r>
            <a:r>
              <a:rPr lang="en-US" altLang="zh-CN" sz="1400" b="0" dirty="0">
                <a:solidFill>
                  <a:srgbClr val="0000FF"/>
                </a:solidFill>
                <a:latin typeface="+mn-lt"/>
              </a:rPr>
              <a:t>), </a:t>
            </a:r>
            <a:br>
              <a:rPr lang="en-US" altLang="zh-CN" sz="1400" b="0" dirty="0">
                <a:solidFill>
                  <a:srgbClr val="0000FF"/>
                </a:solidFill>
                <a:latin typeface="+mn-lt"/>
              </a:rPr>
            </a:br>
            <a:r>
              <a:rPr lang="en-US" altLang="zh-CN" sz="1400" b="0" dirty="0">
                <a:solidFill>
                  <a:srgbClr val="0000FF"/>
                </a:solidFill>
                <a:latin typeface="+mn-lt"/>
              </a:rPr>
              <a:t>                                                 </a:t>
            </a:r>
            <a:r>
              <a:rPr lang="en-US" altLang="zh-CN" sz="1400" b="0" dirty="0" err="1">
                <a:solidFill>
                  <a:srgbClr val="0000FF"/>
                </a:solidFill>
                <a:latin typeface="+mn-lt"/>
              </a:rPr>
              <a:t>double.Parse</a:t>
            </a:r>
            <a:r>
              <a:rPr lang="en-US" altLang="zh-CN" sz="1400" b="0" dirty="0">
                <a:solidFill>
                  <a:srgbClr val="0000FF"/>
                </a:solidFill>
                <a:latin typeface="+mn-lt"/>
              </a:rPr>
              <a:t>(</a:t>
            </a:r>
            <a:r>
              <a:rPr lang="en-US" altLang="zh-CN" sz="1400" b="0" dirty="0" err="1">
                <a:solidFill>
                  <a:srgbClr val="0000FF"/>
                </a:solidFill>
                <a:latin typeface="+mn-lt"/>
              </a:rPr>
              <a:t>strNumberB</a:t>
            </a:r>
            <a:r>
              <a:rPr lang="en-US" altLang="zh-CN" sz="1400" b="0" dirty="0">
                <a:solidFill>
                  <a:srgbClr val="0000FF"/>
                </a:solidFill>
                <a:latin typeface="+mn-lt"/>
              </a:rPr>
              <a:t>), </a:t>
            </a:r>
            <a:r>
              <a:rPr lang="en-US" altLang="zh-CN" sz="1400" b="0" dirty="0" err="1">
                <a:solidFill>
                  <a:srgbClr val="0000FF"/>
                </a:solidFill>
                <a:latin typeface="+mn-lt"/>
              </a:rPr>
              <a:t>strOperate</a:t>
            </a:r>
            <a:r>
              <a:rPr lang="en-US" altLang="zh-CN" sz="1400" b="0" dirty="0">
                <a:solidFill>
                  <a:srgbClr val="0000FF"/>
                </a:solidFill>
                <a:latin typeface="+mn-lt"/>
              </a:rPr>
              <a:t>).</a:t>
            </a:r>
            <a:r>
              <a:rPr lang="en-US" altLang="zh-CN" sz="1400" b="0" dirty="0" err="1">
                <a:solidFill>
                  <a:srgbClr val="0000FF"/>
                </a:solidFill>
                <a:latin typeface="+mn-lt"/>
              </a:rPr>
              <a:t>ToString</a:t>
            </a:r>
            <a:r>
              <a:rPr lang="en-US" altLang="zh-CN" sz="1400" b="0" dirty="0">
                <a:solidFill>
                  <a:srgbClr val="0000FF"/>
                </a:solidFill>
                <a:latin typeface="+mn-lt"/>
              </a:rPr>
              <a:t>();</a:t>
            </a:r>
          </a:p>
          <a:p>
            <a:pPr algn="l"/>
            <a:r>
              <a:rPr lang="en-US" altLang="zh-CN" sz="1400" b="0" dirty="0">
                <a:latin typeface="+mn-lt"/>
              </a:rPr>
              <a:t>                </a:t>
            </a:r>
            <a:r>
              <a:rPr lang="en-US" altLang="zh-CN" sz="1400" b="0" dirty="0" err="1">
                <a:latin typeface="+mn-lt"/>
              </a:rPr>
              <a:t>Console.WriteLine</a:t>
            </a:r>
            <a:r>
              <a:rPr lang="en-US" altLang="zh-CN" sz="1400" b="0" dirty="0">
                <a:latin typeface="+mn-lt"/>
              </a:rPr>
              <a:t>("</a:t>
            </a:r>
            <a:r>
              <a:rPr lang="zh-CN" altLang="en-US" sz="1400" b="0" dirty="0">
                <a:latin typeface="+mn-lt"/>
              </a:rPr>
              <a:t>结果是：</a:t>
            </a:r>
            <a:r>
              <a:rPr lang="en-US" altLang="zh-CN" sz="1400" b="0" dirty="0">
                <a:latin typeface="+mn-lt"/>
              </a:rPr>
              <a:t>" + </a:t>
            </a:r>
            <a:r>
              <a:rPr lang="en-US" altLang="zh-CN" sz="1400" b="0" dirty="0" err="1">
                <a:latin typeface="+mn-lt"/>
              </a:rPr>
              <a:t>strResult</a:t>
            </a:r>
            <a:r>
              <a:rPr lang="en-US" altLang="zh-CN" sz="1400" b="0" dirty="0">
                <a:latin typeface="+mn-lt"/>
              </a:rPr>
              <a:t>);</a:t>
            </a:r>
          </a:p>
          <a:p>
            <a:pPr algn="l"/>
            <a:r>
              <a:rPr lang="en-US" altLang="zh-CN" sz="1400" b="0" dirty="0">
                <a:latin typeface="+mn-lt"/>
              </a:rPr>
              <a:t>                </a:t>
            </a:r>
            <a:r>
              <a:rPr lang="en-US" altLang="zh-CN" sz="1400" b="0" dirty="0" err="1">
                <a:latin typeface="+mn-lt"/>
              </a:rPr>
              <a:t>Console.ReadLine</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catch (Exception ex)</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r>
              <a:rPr lang="en-US" altLang="zh-CN" sz="1400" b="0" dirty="0" err="1">
                <a:latin typeface="+mn-lt"/>
              </a:rPr>
              <a:t>Console.WriteLine</a:t>
            </a:r>
            <a:r>
              <a:rPr lang="en-US" altLang="zh-CN" sz="1400" b="0" dirty="0">
                <a:latin typeface="+mn-lt"/>
              </a:rPr>
              <a:t>("</a:t>
            </a:r>
            <a:r>
              <a:rPr lang="zh-CN" altLang="en-US" sz="1400" b="0" dirty="0">
                <a:latin typeface="+mn-lt"/>
              </a:rPr>
              <a:t>您的输入有错：</a:t>
            </a:r>
            <a:r>
              <a:rPr lang="en-US" altLang="zh-CN" sz="1400" b="0" dirty="0">
                <a:latin typeface="+mn-lt"/>
              </a:rPr>
              <a:t>" + </a:t>
            </a:r>
            <a:r>
              <a:rPr lang="en-US" altLang="zh-CN" sz="1400" b="0" dirty="0" err="1">
                <a:latin typeface="+mn-lt"/>
              </a:rPr>
              <a:t>ex.Message</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endParaRPr lang="zh-CN" altLang="en-US" sz="1400" b="0" dirty="0">
              <a:latin typeface="+mn-lt"/>
            </a:endParaRPr>
          </a:p>
        </p:txBody>
      </p:sp>
      <p:sp>
        <p:nvSpPr>
          <p:cNvPr id="4" name="矩形 3"/>
          <p:cNvSpPr/>
          <p:nvPr/>
        </p:nvSpPr>
        <p:spPr bwMode="auto">
          <a:xfrm>
            <a:off x="815926" y="1526988"/>
            <a:ext cx="7666950" cy="4761271"/>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6927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问题</a:t>
            </a:r>
            <a:r>
              <a:rPr lang="en-US" altLang="zh-CN" sz="3200" dirty="0">
                <a:latin typeface="黑体" pitchFamily="2" charset="-122"/>
                <a:ea typeface="黑体" pitchFamily="2" charset="-122"/>
              </a:rPr>
              <a:t>(Problem)</a:t>
            </a:r>
          </a:p>
        </p:txBody>
      </p:sp>
      <p:sp>
        <p:nvSpPr>
          <p:cNvPr id="3" name="矩形 2"/>
          <p:cNvSpPr/>
          <p:nvPr/>
        </p:nvSpPr>
        <p:spPr>
          <a:xfrm>
            <a:off x="467544" y="1229003"/>
            <a:ext cx="8216146" cy="5693866"/>
          </a:xfrm>
          <a:prstGeom prst="rect">
            <a:avLst/>
          </a:prstGeom>
        </p:spPr>
        <p:txBody>
          <a:bodyPr wrap="square">
            <a:spAutoFit/>
          </a:bodyPr>
          <a:lstStyle/>
          <a:p>
            <a:pPr algn="l"/>
            <a:r>
              <a:rPr lang="en-US" altLang="zh-CN" sz="1400" b="0" dirty="0">
                <a:latin typeface="+mn-lt"/>
              </a:rPr>
              <a:t>        private void button8_Click(object sender, </a:t>
            </a:r>
            <a:r>
              <a:rPr lang="en-US" altLang="zh-CN" sz="1400" b="0" dirty="0" err="1">
                <a:latin typeface="+mn-lt"/>
              </a:rPr>
              <a:t>EventArgs</a:t>
            </a:r>
            <a:r>
              <a:rPr lang="en-US" altLang="zh-CN" sz="1400" b="0" dirty="0">
                <a:latin typeface="+mn-lt"/>
              </a:rPr>
              <a:t> e)</a:t>
            </a:r>
          </a:p>
          <a:p>
            <a:pPr algn="l"/>
            <a:r>
              <a:rPr lang="zh-CN" altLang="en-US" sz="1400" b="0" dirty="0">
                <a:latin typeface="+mn-lt"/>
              </a:rPr>
              <a:t>        </a:t>
            </a:r>
            <a:r>
              <a:rPr lang="en-US" altLang="zh-CN" sz="1400" b="0" dirty="0">
                <a:latin typeface="+mn-lt"/>
              </a:rPr>
              <a:t>{</a:t>
            </a:r>
          </a:p>
          <a:p>
            <a:pPr algn="l"/>
            <a:r>
              <a:rPr lang="en-US" altLang="zh-CN" sz="1400" b="0" dirty="0">
                <a:latin typeface="+mn-lt"/>
              </a:rPr>
              <a:t>            if (</a:t>
            </a:r>
            <a:r>
              <a:rPr lang="en-US" altLang="zh-CN" sz="1400" b="0" dirty="0" err="1">
                <a:latin typeface="+mn-lt"/>
              </a:rPr>
              <a:t>bOperate</a:t>
            </a:r>
            <a:r>
              <a:rPr lang="en-US" altLang="zh-CN" sz="1400" b="0" dirty="0">
                <a:latin typeface="+mn-lt"/>
              </a:rPr>
              <a:t>)</a:t>
            </a:r>
          </a:p>
          <a:p>
            <a:pPr algn="l"/>
            <a:r>
              <a:rPr lang="zh-CN" altLang="en-US" sz="1400" b="0" dirty="0">
                <a:latin typeface="+mn-lt"/>
              </a:rPr>
              <a:t>            </a:t>
            </a:r>
            <a:r>
              <a:rPr lang="en-US" altLang="zh-CN" sz="1400" b="0" dirty="0">
                <a:latin typeface="+mn-lt"/>
              </a:rPr>
              <a:t>{  textBox1.Text = "";</a:t>
            </a:r>
          </a:p>
          <a:p>
            <a:pPr algn="l"/>
            <a:r>
              <a:rPr lang="en-US" altLang="zh-CN" sz="1400" b="0" dirty="0">
                <a:latin typeface="+mn-lt"/>
              </a:rPr>
              <a:t>                </a:t>
            </a:r>
            <a:r>
              <a:rPr lang="en-US" altLang="zh-CN" sz="1400" b="0" dirty="0" err="1">
                <a:latin typeface="+mn-lt"/>
              </a:rPr>
              <a:t>bOperate</a:t>
            </a:r>
            <a:r>
              <a:rPr lang="en-US" altLang="zh-CN" sz="1400" b="0" dirty="0">
                <a:latin typeface="+mn-lt"/>
              </a:rPr>
              <a:t> = false;</a:t>
            </a:r>
          </a:p>
          <a:p>
            <a:pPr algn="l"/>
            <a:r>
              <a:rPr lang="zh-CN" altLang="en-US" sz="1400" b="0" dirty="0">
                <a:latin typeface="+mn-lt"/>
              </a:rPr>
              <a:t>            </a:t>
            </a:r>
            <a:r>
              <a:rPr lang="en-US" altLang="zh-CN" sz="1400" b="0" dirty="0">
                <a:latin typeface="+mn-lt"/>
              </a:rPr>
              <a:t>}</a:t>
            </a:r>
          </a:p>
          <a:p>
            <a:pPr algn="l"/>
            <a:r>
              <a:rPr lang="en-US" altLang="zh-CN" sz="1400" b="0" dirty="0">
                <a:latin typeface="+mn-lt"/>
              </a:rPr>
              <a:t>            textBox1.Text = textBox1.Text + ((Button)sender).Text;</a:t>
            </a:r>
          </a:p>
          <a:p>
            <a:pPr algn="l"/>
            <a:r>
              <a:rPr lang="zh-CN" altLang="en-US" sz="1400" b="0" dirty="0">
                <a:latin typeface="+mn-lt"/>
              </a:rPr>
              <a:t>        </a:t>
            </a:r>
            <a:r>
              <a:rPr lang="en-US" altLang="zh-CN" sz="1400" b="0" dirty="0">
                <a:latin typeface="+mn-lt"/>
              </a:rPr>
              <a:t>}</a:t>
            </a:r>
          </a:p>
          <a:p>
            <a:pPr algn="l"/>
            <a:r>
              <a:rPr lang="en-US" altLang="zh-CN" sz="1400" b="0" dirty="0">
                <a:latin typeface="+mn-lt"/>
              </a:rPr>
              <a:t>        private void button14_Click(object sender, </a:t>
            </a:r>
            <a:r>
              <a:rPr lang="en-US" altLang="zh-CN" sz="1400" b="0" dirty="0" err="1">
                <a:latin typeface="+mn-lt"/>
              </a:rPr>
              <a:t>EventArgs</a:t>
            </a:r>
            <a:r>
              <a:rPr lang="en-US" altLang="zh-CN" sz="1400" b="0" dirty="0">
                <a:latin typeface="+mn-lt"/>
              </a:rPr>
              <a:t> e)</a:t>
            </a:r>
          </a:p>
          <a:p>
            <a:pPr algn="l"/>
            <a:r>
              <a:rPr lang="zh-CN" altLang="en-US" sz="1400" b="0" dirty="0">
                <a:latin typeface="+mn-lt"/>
              </a:rPr>
              <a:t>        </a:t>
            </a:r>
            <a:r>
              <a:rPr lang="en-US" altLang="zh-CN" sz="1400" b="0" dirty="0">
                <a:latin typeface="+mn-lt"/>
              </a:rPr>
              <a:t>{</a:t>
            </a:r>
          </a:p>
          <a:p>
            <a:pPr algn="l"/>
            <a:r>
              <a:rPr lang="en-US" altLang="zh-CN" sz="1400" b="0" dirty="0">
                <a:latin typeface="+mn-lt"/>
              </a:rPr>
              <a:t>            if (textBox1.Text != "")</a:t>
            </a:r>
          </a:p>
          <a:p>
            <a:pPr algn="l"/>
            <a:r>
              <a:rPr lang="zh-CN" altLang="en-US" sz="1400" b="0" dirty="0">
                <a:latin typeface="+mn-lt"/>
              </a:rPr>
              <a:t>            </a:t>
            </a:r>
            <a:r>
              <a:rPr lang="en-US" altLang="zh-CN" sz="1400" b="0" dirty="0">
                <a:latin typeface="+mn-lt"/>
              </a:rPr>
              <a:t>{</a:t>
            </a:r>
          </a:p>
          <a:p>
            <a:pPr algn="l"/>
            <a:r>
              <a:rPr lang="en-US" altLang="zh-CN" sz="1400" b="0" dirty="0">
                <a:latin typeface="+mn-lt"/>
              </a:rPr>
              <a:t>                operate = ((Button)sender).Text;</a:t>
            </a:r>
          </a:p>
          <a:p>
            <a:pPr algn="l"/>
            <a:r>
              <a:rPr lang="en-US" altLang="zh-CN" sz="1400" b="0" dirty="0">
                <a:latin typeface="+mn-lt"/>
              </a:rPr>
              <a:t>                </a:t>
            </a:r>
            <a:r>
              <a:rPr lang="en-US" altLang="zh-CN" sz="1400" b="0" dirty="0" err="1">
                <a:latin typeface="+mn-lt"/>
              </a:rPr>
              <a:t>numberA</a:t>
            </a:r>
            <a:r>
              <a:rPr lang="en-US" altLang="zh-CN" sz="1400" b="0" dirty="0">
                <a:latin typeface="+mn-lt"/>
              </a:rPr>
              <a:t> = </a:t>
            </a:r>
            <a:r>
              <a:rPr lang="en-US" altLang="zh-CN" sz="1400" b="0" dirty="0" err="1">
                <a:latin typeface="+mn-lt"/>
              </a:rPr>
              <a:t>double.Parse</a:t>
            </a:r>
            <a:r>
              <a:rPr lang="en-US" altLang="zh-CN" sz="1400" b="0" dirty="0">
                <a:latin typeface="+mn-lt"/>
              </a:rPr>
              <a:t>(textBox1.Text);</a:t>
            </a:r>
          </a:p>
          <a:p>
            <a:pPr algn="l"/>
            <a:r>
              <a:rPr lang="en-US" altLang="zh-CN" sz="1400" b="0" dirty="0">
                <a:latin typeface="+mn-lt"/>
              </a:rPr>
              <a:t>                </a:t>
            </a:r>
            <a:r>
              <a:rPr lang="en-US" altLang="zh-CN" sz="1400" b="0" dirty="0" err="1">
                <a:latin typeface="+mn-lt"/>
              </a:rPr>
              <a:t>bOperate</a:t>
            </a:r>
            <a:r>
              <a:rPr lang="en-US" altLang="zh-CN" sz="1400" b="0" dirty="0">
                <a:latin typeface="+mn-lt"/>
              </a:rPr>
              <a:t> = true;</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p>
          <a:p>
            <a:pPr algn="l"/>
            <a:r>
              <a:rPr lang="en-US" altLang="zh-CN" sz="1400" b="0" dirty="0">
                <a:latin typeface="+mn-lt"/>
              </a:rPr>
              <a:t>        private void button17_Click(object sender, </a:t>
            </a:r>
            <a:r>
              <a:rPr lang="en-US" altLang="zh-CN" sz="1400" b="0" dirty="0" err="1">
                <a:latin typeface="+mn-lt"/>
              </a:rPr>
              <a:t>EventArgs</a:t>
            </a:r>
            <a:r>
              <a:rPr lang="en-US" altLang="zh-CN" sz="1400" b="0" dirty="0">
                <a:latin typeface="+mn-lt"/>
              </a:rPr>
              <a:t> e)</a:t>
            </a:r>
          </a:p>
          <a:p>
            <a:pPr algn="l"/>
            <a:r>
              <a:rPr lang="zh-CN" altLang="en-US" sz="1400" b="0" dirty="0">
                <a:latin typeface="+mn-lt"/>
              </a:rPr>
              <a:t>        </a:t>
            </a:r>
            <a:r>
              <a:rPr lang="en-US" altLang="zh-CN" sz="1400" b="0" dirty="0">
                <a:latin typeface="+mn-lt"/>
              </a:rPr>
              <a:t>{</a:t>
            </a:r>
          </a:p>
          <a:p>
            <a:pPr algn="l"/>
            <a:r>
              <a:rPr lang="en-US" altLang="zh-CN" sz="1400" b="0" dirty="0">
                <a:latin typeface="+mn-lt"/>
              </a:rPr>
              <a:t>            if (textBox1.Text != "")</a:t>
            </a:r>
          </a:p>
          <a:p>
            <a:pPr algn="l"/>
            <a:r>
              <a:rPr lang="zh-CN" altLang="en-US" sz="1400" b="0" dirty="0">
                <a:latin typeface="+mn-lt"/>
              </a:rPr>
              <a:t>            </a:t>
            </a:r>
            <a:r>
              <a:rPr lang="en-US" altLang="zh-CN" sz="1400" b="0" dirty="0">
                <a:latin typeface="+mn-lt"/>
              </a:rPr>
              <a:t>{</a:t>
            </a:r>
          </a:p>
          <a:p>
            <a:pPr algn="l"/>
            <a:r>
              <a:rPr lang="en-US" altLang="zh-CN" sz="1400" b="0" dirty="0">
                <a:latin typeface="+mn-lt"/>
              </a:rPr>
              <a:t>                </a:t>
            </a:r>
            <a:r>
              <a:rPr lang="en-US" altLang="zh-CN" sz="1400" b="0" dirty="0" err="1">
                <a:latin typeface="+mn-lt"/>
              </a:rPr>
              <a:t>numberB</a:t>
            </a:r>
            <a:r>
              <a:rPr lang="en-US" altLang="zh-CN" sz="1400" b="0" dirty="0">
                <a:latin typeface="+mn-lt"/>
              </a:rPr>
              <a:t> = </a:t>
            </a:r>
            <a:r>
              <a:rPr lang="en-US" altLang="zh-CN" sz="1400" b="0" dirty="0" err="1">
                <a:latin typeface="+mn-lt"/>
              </a:rPr>
              <a:t>double.Parse</a:t>
            </a:r>
            <a:r>
              <a:rPr lang="en-US" altLang="zh-CN" sz="1400" b="0" dirty="0">
                <a:latin typeface="+mn-lt"/>
              </a:rPr>
              <a:t>(textBox1.Text);</a:t>
            </a:r>
          </a:p>
          <a:p>
            <a:pPr algn="l"/>
            <a:r>
              <a:rPr lang="en-US" altLang="zh-CN" sz="1400" b="0" dirty="0">
                <a:latin typeface="+mn-lt"/>
              </a:rPr>
              <a:t>                </a:t>
            </a:r>
            <a:r>
              <a:rPr lang="en-US" altLang="zh-CN" sz="1400" b="0" dirty="0">
                <a:solidFill>
                  <a:srgbClr val="0000FF"/>
                </a:solidFill>
                <a:latin typeface="+mn-lt"/>
              </a:rPr>
              <a:t>textBox1.Text = </a:t>
            </a:r>
            <a:r>
              <a:rPr lang="en-US" altLang="zh-CN" sz="1400" b="0" dirty="0" err="1">
                <a:solidFill>
                  <a:srgbClr val="0000FF"/>
                </a:solidFill>
                <a:latin typeface="+mn-lt"/>
              </a:rPr>
              <a:t>Operation.GetResult</a:t>
            </a:r>
            <a:r>
              <a:rPr lang="en-US" altLang="zh-CN" sz="1400" b="0" dirty="0">
                <a:solidFill>
                  <a:srgbClr val="0000FF"/>
                </a:solidFill>
                <a:latin typeface="+mn-lt"/>
              </a:rPr>
              <a:t>(</a:t>
            </a:r>
            <a:r>
              <a:rPr lang="en-US" altLang="zh-CN" sz="1400" b="0" dirty="0" err="1">
                <a:solidFill>
                  <a:srgbClr val="0000FF"/>
                </a:solidFill>
                <a:latin typeface="+mn-lt"/>
              </a:rPr>
              <a:t>numberA</a:t>
            </a:r>
            <a:r>
              <a:rPr lang="en-US" altLang="zh-CN" sz="1400" b="0" dirty="0">
                <a:solidFill>
                  <a:srgbClr val="0000FF"/>
                </a:solidFill>
                <a:latin typeface="+mn-lt"/>
              </a:rPr>
              <a:t>, </a:t>
            </a:r>
            <a:r>
              <a:rPr lang="en-US" altLang="zh-CN" sz="1400" b="0" dirty="0" err="1">
                <a:solidFill>
                  <a:srgbClr val="0000FF"/>
                </a:solidFill>
                <a:latin typeface="+mn-lt"/>
              </a:rPr>
              <a:t>numberB</a:t>
            </a:r>
            <a:r>
              <a:rPr lang="en-US" altLang="zh-CN" sz="1400" b="0" dirty="0">
                <a:solidFill>
                  <a:srgbClr val="0000FF"/>
                </a:solidFill>
                <a:latin typeface="+mn-lt"/>
              </a:rPr>
              <a:t>, operate).</a:t>
            </a:r>
            <a:r>
              <a:rPr lang="en-US" altLang="zh-CN" sz="1400" b="0" dirty="0" err="1">
                <a:solidFill>
                  <a:srgbClr val="0000FF"/>
                </a:solidFill>
                <a:latin typeface="+mn-lt"/>
              </a:rPr>
              <a:t>ToString</a:t>
            </a:r>
            <a:r>
              <a:rPr lang="en-US" altLang="zh-CN" sz="1400" b="0" dirty="0">
                <a:solidFill>
                  <a:srgbClr val="0000FF"/>
                </a:solidFill>
                <a:latin typeface="+mn-lt"/>
              </a:rPr>
              <a:t>();</a:t>
            </a:r>
          </a:p>
          <a:p>
            <a:pPr algn="l"/>
            <a:r>
              <a:rPr lang="en-US" altLang="zh-CN" sz="1400" b="0" dirty="0">
                <a:solidFill>
                  <a:srgbClr val="0000FF"/>
                </a:solidFill>
                <a:latin typeface="+mn-lt"/>
              </a:rPr>
              <a:t>                </a:t>
            </a:r>
            <a:r>
              <a:rPr lang="en-US" altLang="zh-CN" sz="1400" b="0" dirty="0" err="1">
                <a:latin typeface="+mn-lt"/>
              </a:rPr>
              <a:t>bOperate</a:t>
            </a:r>
            <a:r>
              <a:rPr lang="en-US" altLang="zh-CN" sz="1400" b="0" dirty="0">
                <a:latin typeface="+mn-lt"/>
              </a:rPr>
              <a:t> = true;</a:t>
            </a:r>
          </a:p>
          <a:p>
            <a:pPr algn="l"/>
            <a:r>
              <a:rPr lang="zh-CN" altLang="en-US" sz="1400" b="0" dirty="0">
                <a:latin typeface="+mn-lt"/>
              </a:rPr>
              <a:t>            </a:t>
            </a:r>
            <a:r>
              <a:rPr lang="en-US" altLang="zh-CN" sz="1400" b="0" dirty="0">
                <a:latin typeface="+mn-lt"/>
              </a:rPr>
              <a:t>}</a:t>
            </a:r>
          </a:p>
          <a:p>
            <a:pPr algn="l"/>
            <a:r>
              <a:rPr lang="zh-CN" altLang="en-US" sz="1400" b="0" dirty="0">
                <a:latin typeface="+mn-lt"/>
              </a:rPr>
              <a:t>        </a:t>
            </a:r>
            <a:r>
              <a:rPr lang="en-US" altLang="zh-CN" sz="1400" b="0" dirty="0">
                <a:latin typeface="+mn-lt"/>
              </a:rPr>
              <a:t>}</a:t>
            </a:r>
          </a:p>
        </p:txBody>
      </p:sp>
      <p:sp>
        <p:nvSpPr>
          <p:cNvPr id="5" name="矩形 4"/>
          <p:cNvSpPr/>
          <p:nvPr/>
        </p:nvSpPr>
        <p:spPr>
          <a:xfrm>
            <a:off x="6502017" y="1327516"/>
            <a:ext cx="2287691" cy="954107"/>
          </a:xfrm>
          <a:prstGeom prst="rect">
            <a:avLst/>
          </a:prstGeom>
        </p:spPr>
        <p:txBody>
          <a:bodyPr wrap="square">
            <a:spAutoFit/>
          </a:bodyPr>
          <a:lstStyle/>
          <a:p>
            <a:pPr algn="l"/>
            <a:r>
              <a:rPr lang="en-US" altLang="zh-CN" sz="1400" b="0" dirty="0" err="1">
                <a:latin typeface="+mn-lt"/>
              </a:rPr>
              <a:t>bool</a:t>
            </a:r>
            <a:r>
              <a:rPr lang="en-US" altLang="zh-CN" sz="1400" b="0" dirty="0">
                <a:latin typeface="+mn-lt"/>
              </a:rPr>
              <a:t> </a:t>
            </a:r>
            <a:r>
              <a:rPr lang="en-US" altLang="zh-CN" sz="1400" b="0" dirty="0" err="1">
                <a:latin typeface="+mn-lt"/>
              </a:rPr>
              <a:t>bOperate</a:t>
            </a:r>
            <a:r>
              <a:rPr lang="en-US" altLang="zh-CN" sz="1400" b="0" dirty="0">
                <a:latin typeface="+mn-lt"/>
              </a:rPr>
              <a:t> = false;</a:t>
            </a:r>
          </a:p>
          <a:p>
            <a:pPr algn="l"/>
            <a:r>
              <a:rPr lang="en-US" altLang="zh-CN" sz="1400" b="0" dirty="0">
                <a:latin typeface="+mn-lt"/>
              </a:rPr>
              <a:t>double </a:t>
            </a:r>
            <a:r>
              <a:rPr lang="en-US" altLang="zh-CN" sz="1400" b="0" dirty="0" err="1">
                <a:latin typeface="+mn-lt"/>
              </a:rPr>
              <a:t>numberA</a:t>
            </a:r>
            <a:r>
              <a:rPr lang="en-US" altLang="zh-CN" sz="1400" b="0" dirty="0">
                <a:latin typeface="+mn-lt"/>
              </a:rPr>
              <a:t> = 0;</a:t>
            </a:r>
          </a:p>
          <a:p>
            <a:pPr algn="l"/>
            <a:r>
              <a:rPr lang="en-US" altLang="zh-CN" sz="1400" b="0" dirty="0">
                <a:latin typeface="+mn-lt"/>
              </a:rPr>
              <a:t>double </a:t>
            </a:r>
            <a:r>
              <a:rPr lang="en-US" altLang="zh-CN" sz="1400" b="0" dirty="0" err="1">
                <a:latin typeface="+mn-lt"/>
              </a:rPr>
              <a:t>numberB</a:t>
            </a:r>
            <a:r>
              <a:rPr lang="en-US" altLang="zh-CN" sz="1400" b="0" dirty="0">
                <a:latin typeface="+mn-lt"/>
              </a:rPr>
              <a:t> = 0;</a:t>
            </a:r>
          </a:p>
          <a:p>
            <a:pPr algn="l"/>
            <a:r>
              <a:rPr lang="en-US" altLang="zh-CN" sz="1400" b="0" dirty="0">
                <a:latin typeface="+mn-lt"/>
              </a:rPr>
              <a:t>string operate = "";</a:t>
            </a:r>
          </a:p>
        </p:txBody>
      </p:sp>
      <p:sp>
        <p:nvSpPr>
          <p:cNvPr id="6" name="矩形 5"/>
          <p:cNvSpPr/>
          <p:nvPr/>
        </p:nvSpPr>
        <p:spPr bwMode="auto">
          <a:xfrm>
            <a:off x="823316" y="1273769"/>
            <a:ext cx="7948246" cy="5563129"/>
          </a:xfrm>
          <a:prstGeom prst="rect">
            <a:avLst/>
          </a:prstGeom>
          <a:no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828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Lst>
  </p:timing>
</p:sld>
</file>

<file path=ppt/theme/theme1.xml><?xml version="1.0" encoding="utf-8"?>
<a:theme xmlns:a="http://schemas.openxmlformats.org/drawingml/2006/main" name="235TGp_report_light_v2">
  <a:themeElements>
    <a:clrScheme name="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30311D"/>
        </a:dk1>
        <a:lt1>
          <a:srgbClr val="FFFFFF"/>
        </a:lt1>
        <a:dk2>
          <a:srgbClr val="5B583B"/>
        </a:dk2>
        <a:lt2>
          <a:srgbClr val="DDDDDD"/>
        </a:lt2>
        <a:accent1>
          <a:srgbClr val="855BC3"/>
        </a:accent1>
        <a:accent2>
          <a:srgbClr val="5595C1"/>
        </a:accent2>
        <a:accent3>
          <a:srgbClr val="FFFFFF"/>
        </a:accent3>
        <a:accent4>
          <a:srgbClr val="272817"/>
        </a:accent4>
        <a:accent5>
          <a:srgbClr val="C2B5DE"/>
        </a:accent5>
        <a:accent6>
          <a:srgbClr val="4C87AF"/>
        </a:accent6>
        <a:hlink>
          <a:srgbClr val="557B97"/>
        </a:hlink>
        <a:folHlink>
          <a:srgbClr val="A1A18B"/>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702424"/>
        </a:dk2>
        <a:lt2>
          <a:srgbClr val="C0C0C0"/>
        </a:lt2>
        <a:accent1>
          <a:srgbClr val="5EB4B4"/>
        </a:accent1>
        <a:accent2>
          <a:srgbClr val="E49514"/>
        </a:accent2>
        <a:accent3>
          <a:srgbClr val="FFFFFF"/>
        </a:accent3>
        <a:accent4>
          <a:srgbClr val="000000"/>
        </a:accent4>
        <a:accent5>
          <a:srgbClr val="B6D6D6"/>
        </a:accent5>
        <a:accent6>
          <a:srgbClr val="CF8711"/>
        </a:accent6>
        <a:hlink>
          <a:srgbClr val="6E9349"/>
        </a:hlink>
        <a:folHlink>
          <a:srgbClr val="90A8B0"/>
        </a:folHlink>
      </a:clrScheme>
      <a:clrMap bg1="lt1" tx1="dk1" bg2="lt2" tx2="dk2" accent1="accent1" accent2="accent2" accent3="accent3" accent4="accent4" accent5="accent5" accent6="accent6" hlink="hlink" folHlink="folHlink"/>
    </a:extraClrScheme>
    <a:extraClrScheme>
      <a:clrScheme name="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themeOverride>
</file>

<file path=docProps/app.xml><?xml version="1.0" encoding="utf-8"?>
<Properties xmlns="http://schemas.openxmlformats.org/officeDocument/2006/extended-properties" xmlns:vt="http://schemas.openxmlformats.org/officeDocument/2006/docPropsVTypes">
  <Template/>
  <TotalTime>1216</TotalTime>
  <Words>2163</Words>
  <Application>Microsoft Office PowerPoint</Application>
  <PresentationFormat>全屏显示(4:3)</PresentationFormat>
  <Paragraphs>422</Paragraphs>
  <Slides>35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38" baseType="lpstr">
      <vt:lpstr>235TGp_report_light_v2</vt:lpstr>
      <vt:lpstr>Image</vt:lpstr>
      <vt:lpstr>Visio</vt:lpstr>
      <vt:lpstr>设计模式(Design Pattern)</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问题(Problem)</vt:lpstr>
      <vt:lpstr>主要内容</vt:lpstr>
      <vt:lpstr>简单工厂模式(Simple Factory)</vt:lpstr>
      <vt:lpstr>简单工厂模式(Simple Factory)</vt:lpstr>
      <vt:lpstr>简单工厂模式(Simple Factory)</vt:lpstr>
      <vt:lpstr>简单工厂模式(Simple Factory)</vt:lpstr>
      <vt:lpstr>简单工厂模式(Simple Factory)</vt:lpstr>
      <vt:lpstr>简单工厂模式(Simple Factory)</vt:lpstr>
      <vt:lpstr>简单工厂模式(Simple Factory)</vt:lpstr>
      <vt:lpstr>简单工厂模式(Simple Factory)</vt:lpstr>
      <vt:lpstr>简单工厂模式(Simple Factory)</vt:lpstr>
      <vt:lpstr>简单工厂模式(Simple Factory)</vt:lpstr>
      <vt:lpstr>简单工厂模式(Simple Factory)</vt:lpstr>
      <vt:lpstr>PowerPoint 演示文稿</vt:lpstr>
    </vt:vector>
  </TitlesOfParts>
  <Company>wust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zhangkai</dc:creator>
  <cp:lastModifiedBy>w</cp:lastModifiedBy>
  <cp:revision>344</cp:revision>
  <dcterms:created xsi:type="dcterms:W3CDTF">2012-02-03T06:29:35Z</dcterms:created>
  <dcterms:modified xsi:type="dcterms:W3CDTF">2019-07-10T00:22:17Z</dcterms:modified>
</cp:coreProperties>
</file>