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85" r:id="rId2"/>
    <p:sldId id="355" r:id="rId3"/>
    <p:sldId id="356" r:id="rId4"/>
    <p:sldId id="375" r:id="rId5"/>
    <p:sldId id="376" r:id="rId6"/>
    <p:sldId id="373" r:id="rId7"/>
    <p:sldId id="377" r:id="rId8"/>
    <p:sldId id="378" r:id="rId9"/>
    <p:sldId id="379" r:id="rId10"/>
    <p:sldId id="381" r:id="rId11"/>
    <p:sldId id="380" r:id="rId12"/>
    <p:sldId id="382" r:id="rId13"/>
    <p:sldId id="383" r:id="rId14"/>
    <p:sldId id="286" r:id="rId15"/>
    <p:sldId id="344" r:id="rId16"/>
    <p:sldId id="345" r:id="rId17"/>
    <p:sldId id="346" r:id="rId18"/>
    <p:sldId id="347" r:id="rId19"/>
    <p:sldId id="388" r:id="rId20"/>
    <p:sldId id="389" r:id="rId21"/>
    <p:sldId id="390" r:id="rId22"/>
    <p:sldId id="391" r:id="rId23"/>
    <p:sldId id="392" r:id="rId24"/>
    <p:sldId id="386" r:id="rId25"/>
    <p:sldId id="387" r:id="rId26"/>
    <p:sldId id="348" r:id="rId27"/>
    <p:sldId id="374" r:id="rId28"/>
    <p:sldId id="372" r:id="rId29"/>
    <p:sldId id="384" r:id="rId30"/>
    <p:sldId id="385" r:id="rId31"/>
    <p:sldId id="276" r:id="rId32"/>
  </p:sldIdLst>
  <p:sldSz cx="9144000" cy="6858000" type="screen4x3"/>
  <p:notesSz cx="6858000" cy="9144000"/>
  <p:defaultTextStyle>
    <a:defPPr>
      <a:defRPr lang="en-US"/>
    </a:defPPr>
    <a:lvl1pPr algn="r" rtl="0" fontAlgn="base">
      <a:spcBef>
        <a:spcPct val="0"/>
      </a:spcBef>
      <a:spcAft>
        <a:spcPct val="0"/>
      </a:spcAft>
      <a:defRPr b="1" kern="1200">
        <a:solidFill>
          <a:schemeClr val="tx1"/>
        </a:solidFill>
        <a:latin typeface="Arial" charset="0"/>
        <a:ea typeface="+mn-ea"/>
        <a:cs typeface="+mn-cs"/>
      </a:defRPr>
    </a:lvl1pPr>
    <a:lvl2pPr marL="457200" algn="r" rtl="0" fontAlgn="base">
      <a:spcBef>
        <a:spcPct val="0"/>
      </a:spcBef>
      <a:spcAft>
        <a:spcPct val="0"/>
      </a:spcAft>
      <a:defRPr b="1" kern="1200">
        <a:solidFill>
          <a:schemeClr val="tx1"/>
        </a:solidFill>
        <a:latin typeface="Arial" charset="0"/>
        <a:ea typeface="+mn-ea"/>
        <a:cs typeface="+mn-cs"/>
      </a:defRPr>
    </a:lvl2pPr>
    <a:lvl3pPr marL="914400" algn="r" rtl="0" fontAlgn="base">
      <a:spcBef>
        <a:spcPct val="0"/>
      </a:spcBef>
      <a:spcAft>
        <a:spcPct val="0"/>
      </a:spcAft>
      <a:defRPr b="1" kern="1200">
        <a:solidFill>
          <a:schemeClr val="tx1"/>
        </a:solidFill>
        <a:latin typeface="Arial" charset="0"/>
        <a:ea typeface="+mn-ea"/>
        <a:cs typeface="+mn-cs"/>
      </a:defRPr>
    </a:lvl3pPr>
    <a:lvl4pPr marL="1371600" algn="r" rtl="0" fontAlgn="base">
      <a:spcBef>
        <a:spcPct val="0"/>
      </a:spcBef>
      <a:spcAft>
        <a:spcPct val="0"/>
      </a:spcAft>
      <a:defRPr b="1" kern="1200">
        <a:solidFill>
          <a:schemeClr val="tx1"/>
        </a:solidFill>
        <a:latin typeface="Arial" charset="0"/>
        <a:ea typeface="+mn-ea"/>
        <a:cs typeface="+mn-cs"/>
      </a:defRPr>
    </a:lvl4pPr>
    <a:lvl5pPr marL="1828800" algn="r"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3366FF"/>
    <a:srgbClr val="333399"/>
    <a:srgbClr val="5F5F5F"/>
    <a:srgbClr val="808080"/>
    <a:srgbClr val="000000"/>
    <a:srgbClr val="CC0000"/>
    <a:srgbClr val="5EB4B4"/>
    <a:srgbClr val="488F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19" autoAdjust="0"/>
    <p:restoredTop sz="96341" autoAdjust="0"/>
  </p:normalViewPr>
  <p:slideViewPr>
    <p:cSldViewPr>
      <p:cViewPr varScale="1">
        <p:scale>
          <a:sx n="89" d="100"/>
          <a:sy n="89" d="100"/>
        </p:scale>
        <p:origin x="-1626" y="-108"/>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lvl1pPr>
          </a:lstStyle>
          <a:p>
            <a:endParaRPr lang="en-US" altLang="zh-CN" dirty="0"/>
          </a:p>
        </p:txBody>
      </p:sp>
      <p:sp>
        <p:nvSpPr>
          <p:cNvPr id="1044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en-US" altLang="zh-CN" dirty="0"/>
          </a:p>
        </p:txBody>
      </p:sp>
      <p:sp>
        <p:nvSpPr>
          <p:cNvPr id="1044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445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4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0"/>
            </a:lvl1pPr>
          </a:lstStyle>
          <a:p>
            <a:endParaRPr lang="en-US" altLang="zh-CN" dirty="0"/>
          </a:p>
        </p:txBody>
      </p:sp>
      <p:sp>
        <p:nvSpPr>
          <p:cNvPr id="1044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fld id="{1C835894-C291-40AB-B370-A386FE373621}" type="slidenum">
              <a:rPr lang="en-US" altLang="zh-CN"/>
              <a:pPr/>
              <a:t>‹#›</a:t>
            </a:fld>
            <a:endParaRPr lang="en-US" altLang="zh-CN" dirty="0"/>
          </a:p>
        </p:txBody>
      </p:sp>
    </p:spTree>
    <p:extLst>
      <p:ext uri="{BB962C8B-B14F-4D97-AF65-F5344CB8AC3E}">
        <p14:creationId xmlns:p14="http://schemas.microsoft.com/office/powerpoint/2010/main" val="13924756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113" name="Rectangle 41"/>
          <p:cNvSpPr>
            <a:spLocks noChangeArrowheads="1"/>
          </p:cNvSpPr>
          <p:nvPr/>
        </p:nvSpPr>
        <p:spPr bwMode="auto">
          <a:xfrm>
            <a:off x="257175" y="228600"/>
            <a:ext cx="8610600" cy="6400800"/>
          </a:xfrm>
          <a:prstGeom prst="rect">
            <a:avLst/>
          </a:prstGeom>
          <a:noFill/>
          <a:ln w="1905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100" name="Object 28"/>
          <p:cNvGraphicFramePr>
            <a:graphicFrameLocks noChangeAspect="1"/>
          </p:cNvGraphicFramePr>
          <p:nvPr/>
        </p:nvGraphicFramePr>
        <p:xfrm>
          <a:off x="3581400" y="228600"/>
          <a:ext cx="3124200" cy="3733800"/>
        </p:xfrm>
        <a:graphic>
          <a:graphicData uri="http://schemas.openxmlformats.org/presentationml/2006/ole">
            <mc:AlternateContent xmlns:mc="http://schemas.openxmlformats.org/markup-compatibility/2006">
              <mc:Choice xmlns:v="urn:schemas-microsoft-com:vml" Requires="v">
                <p:oleObj spid="_x0000_s3754" name="Image" r:id="rId3" imgW="1606027" imgH="1615306" progId="Photoshop.Image.7">
                  <p:embed/>
                </p:oleObj>
              </mc:Choice>
              <mc:Fallback>
                <p:oleObj name="Image" r:id="rId3" imgW="1606027" imgH="1615306" progId="Photoshop.Image.7">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28600"/>
                        <a:ext cx="31242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01" name="Rectangle 29"/>
          <p:cNvSpPr>
            <a:spLocks noChangeArrowheads="1"/>
          </p:cNvSpPr>
          <p:nvPr/>
        </p:nvSpPr>
        <p:spPr bwMode="gray">
          <a:xfrm>
            <a:off x="263525" y="3124200"/>
            <a:ext cx="8618538" cy="838200"/>
          </a:xfrm>
          <a:prstGeom prst="rect">
            <a:avLst/>
          </a:prstGeom>
          <a:gradFill rotWithShape="1">
            <a:gsLst>
              <a:gs pos="0">
                <a:schemeClr val="accent1">
                  <a:gamma/>
                  <a:tint val="63529"/>
                  <a:invGamma/>
                </a:schemeClr>
              </a:gs>
              <a:gs pos="50000">
                <a:schemeClr val="accent1"/>
              </a:gs>
              <a:gs pos="100000">
                <a:schemeClr val="accent1">
                  <a:gamma/>
                  <a:tint val="63529"/>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 name="Rectangle 4"/>
          <p:cNvSpPr>
            <a:spLocks noGrp="1" noChangeArrowheads="1"/>
          </p:cNvSpPr>
          <p:nvPr>
            <p:ph type="dt" sz="half" idx="2"/>
          </p:nvPr>
        </p:nvSpPr>
        <p:spPr>
          <a:xfrm>
            <a:off x="228600" y="6613525"/>
            <a:ext cx="2133600" cy="244475"/>
          </a:xfrm>
        </p:spPr>
        <p:txBody>
          <a:bodyPr/>
          <a:lstStyle>
            <a:lvl1pPr algn="l">
              <a:defRPr b="0">
                <a:solidFill>
                  <a:srgbClr val="000000"/>
                </a:solidFill>
                <a:latin typeface="Arial" charset="0"/>
              </a:defRPr>
            </a:lvl1pPr>
          </a:lstStyle>
          <a:p>
            <a:endParaRPr lang="en-US" altLang="zh-CN" dirty="0"/>
          </a:p>
        </p:txBody>
      </p:sp>
      <p:sp>
        <p:nvSpPr>
          <p:cNvPr id="3077" name="Rectangle 5"/>
          <p:cNvSpPr>
            <a:spLocks noGrp="1" noChangeArrowheads="1"/>
          </p:cNvSpPr>
          <p:nvPr>
            <p:ph type="ftr" sz="quarter" idx="3"/>
          </p:nvPr>
        </p:nvSpPr>
        <p:spPr>
          <a:xfrm>
            <a:off x="3200400" y="6613525"/>
            <a:ext cx="2895600" cy="244475"/>
          </a:xfrm>
        </p:spPr>
        <p:txBody>
          <a:bodyPr/>
          <a:lstStyle>
            <a:lvl1pPr algn="ctr">
              <a:defRPr sz="1000" b="0" i="0">
                <a:solidFill>
                  <a:srgbClr val="000000"/>
                </a:solidFill>
              </a:defRPr>
            </a:lvl1pPr>
          </a:lstStyle>
          <a:p>
            <a:endParaRPr lang="en-US" altLang="zh-CN" dirty="0"/>
          </a:p>
        </p:txBody>
      </p:sp>
      <p:sp>
        <p:nvSpPr>
          <p:cNvPr id="3078" name="Rectangle 6"/>
          <p:cNvSpPr>
            <a:spLocks noGrp="1" noChangeArrowheads="1"/>
          </p:cNvSpPr>
          <p:nvPr>
            <p:ph type="sldNum" sz="quarter" idx="4"/>
          </p:nvPr>
        </p:nvSpPr>
        <p:spPr>
          <a:xfrm>
            <a:off x="6781800" y="6613525"/>
            <a:ext cx="2133600" cy="244475"/>
          </a:xfrm>
        </p:spPr>
        <p:txBody>
          <a:bodyPr/>
          <a:lstStyle>
            <a:lvl1pPr algn="r">
              <a:defRPr>
                <a:latin typeface="Arial" charset="0"/>
              </a:defRPr>
            </a:lvl1pPr>
          </a:lstStyle>
          <a:p>
            <a:fld id="{8914AAF0-FA44-4B91-BE72-C0E35D17DD85}" type="slidenum">
              <a:rPr lang="en-US" altLang="zh-CN"/>
              <a:pPr/>
              <a:t>‹#›</a:t>
            </a:fld>
            <a:endParaRPr lang="en-US" altLang="zh-CN" dirty="0"/>
          </a:p>
        </p:txBody>
      </p:sp>
      <p:sp>
        <p:nvSpPr>
          <p:cNvPr id="3075" name="Rectangle 3"/>
          <p:cNvSpPr>
            <a:spLocks noGrp="1" noChangeArrowheads="1"/>
          </p:cNvSpPr>
          <p:nvPr>
            <p:ph type="subTitle" idx="1"/>
          </p:nvPr>
        </p:nvSpPr>
        <p:spPr>
          <a:xfrm>
            <a:off x="457200" y="4267200"/>
            <a:ext cx="8229600" cy="381000"/>
          </a:xfrm>
        </p:spPr>
        <p:txBody>
          <a:bodyPr/>
          <a:lstStyle>
            <a:lvl1pPr marL="0" indent="0" algn="ctr">
              <a:buFont typeface="Wingdings" pitchFamily="2" charset="2"/>
              <a:buNone/>
              <a:defRPr sz="1600">
                <a:solidFill>
                  <a:schemeClr val="tx2"/>
                </a:solidFill>
              </a:defRPr>
            </a:lvl1pPr>
          </a:lstStyle>
          <a:p>
            <a:pPr lvl="0"/>
            <a:r>
              <a:rPr lang="zh-CN" altLang="en-US" noProof="0"/>
              <a:t>单击此处编辑母版副标题样式</a:t>
            </a:r>
            <a:endParaRPr lang="en-US" altLang="zh-CN" noProof="0"/>
          </a:p>
        </p:txBody>
      </p:sp>
      <p:sp>
        <p:nvSpPr>
          <p:cNvPr id="3086" name="Text Box 14"/>
          <p:cNvSpPr txBox="1">
            <a:spLocks noChangeArrowheads="1"/>
          </p:cNvSpPr>
          <p:nvPr/>
        </p:nvSpPr>
        <p:spPr bwMode="gray">
          <a:xfrm>
            <a:off x="3886200" y="57150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400" i="1" dirty="0">
                <a:latin typeface="Verdana" pitchFamily="34" charset="0"/>
                <a:ea typeface="宋体" charset="-122"/>
              </a:rPr>
              <a:t>LOGO</a:t>
            </a:r>
          </a:p>
        </p:txBody>
      </p:sp>
      <p:grpSp>
        <p:nvGrpSpPr>
          <p:cNvPr id="3107" name="Group 35"/>
          <p:cNvGrpSpPr>
            <a:grpSpLocks/>
          </p:cNvGrpSpPr>
          <p:nvPr/>
        </p:nvGrpSpPr>
        <p:grpSpPr bwMode="auto">
          <a:xfrm flipH="1">
            <a:off x="0" y="3124200"/>
            <a:ext cx="533400" cy="838200"/>
            <a:chOff x="0" y="1584"/>
            <a:chExt cx="864" cy="1296"/>
          </a:xfrm>
        </p:grpSpPr>
        <p:sp>
          <p:nvSpPr>
            <p:cNvPr id="3104" name="Rectangle 32"/>
            <p:cNvSpPr>
              <a:spLocks noChangeArrowheads="1"/>
            </p:cNvSpPr>
            <p:nvPr userDrawn="1"/>
          </p:nvSpPr>
          <p:spPr bwMode="gray">
            <a:xfrm>
              <a:off x="0" y="2448"/>
              <a:ext cx="432" cy="4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5" name="Rectangle 33"/>
            <p:cNvSpPr>
              <a:spLocks noChangeArrowheads="1"/>
            </p:cNvSpPr>
            <p:nvPr userDrawn="1"/>
          </p:nvSpPr>
          <p:spPr bwMode="gray">
            <a:xfrm>
              <a:off x="0" y="1584"/>
              <a:ext cx="432" cy="4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6" name="Rectangle 34"/>
            <p:cNvSpPr>
              <a:spLocks noChangeArrowheads="1"/>
            </p:cNvSpPr>
            <p:nvPr userDrawn="1"/>
          </p:nvSpPr>
          <p:spPr bwMode="gray">
            <a:xfrm>
              <a:off x="432" y="2016"/>
              <a:ext cx="432" cy="4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108" name="Group 36"/>
          <p:cNvGrpSpPr>
            <a:grpSpLocks/>
          </p:cNvGrpSpPr>
          <p:nvPr/>
        </p:nvGrpSpPr>
        <p:grpSpPr bwMode="auto">
          <a:xfrm>
            <a:off x="8610600" y="3124200"/>
            <a:ext cx="533400" cy="838200"/>
            <a:chOff x="0" y="1584"/>
            <a:chExt cx="864" cy="1296"/>
          </a:xfrm>
        </p:grpSpPr>
        <p:sp>
          <p:nvSpPr>
            <p:cNvPr id="3109" name="Rectangle 37"/>
            <p:cNvSpPr>
              <a:spLocks noChangeArrowheads="1"/>
            </p:cNvSpPr>
            <p:nvPr userDrawn="1"/>
          </p:nvSpPr>
          <p:spPr bwMode="gray">
            <a:xfrm>
              <a:off x="0" y="2448"/>
              <a:ext cx="432" cy="4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0" name="Rectangle 38"/>
            <p:cNvSpPr>
              <a:spLocks noChangeArrowheads="1"/>
            </p:cNvSpPr>
            <p:nvPr userDrawn="1"/>
          </p:nvSpPr>
          <p:spPr bwMode="gray">
            <a:xfrm>
              <a:off x="0" y="1584"/>
              <a:ext cx="432" cy="4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1" name="Rectangle 39"/>
            <p:cNvSpPr>
              <a:spLocks noChangeArrowheads="1"/>
            </p:cNvSpPr>
            <p:nvPr userDrawn="1"/>
          </p:nvSpPr>
          <p:spPr bwMode="gray">
            <a:xfrm>
              <a:off x="432" y="2016"/>
              <a:ext cx="432" cy="4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12" name="Freeform 40"/>
          <p:cNvSpPr>
            <a:spLocks/>
          </p:cNvSpPr>
          <p:nvPr/>
        </p:nvSpPr>
        <p:spPr bwMode="gray">
          <a:xfrm>
            <a:off x="4197350" y="3124200"/>
            <a:ext cx="723900" cy="247650"/>
          </a:xfrm>
          <a:custGeom>
            <a:avLst/>
            <a:gdLst>
              <a:gd name="T0" fmla="*/ 0 w 456"/>
              <a:gd name="T1" fmla="*/ 0 h 156"/>
              <a:gd name="T2" fmla="*/ 236 w 456"/>
              <a:gd name="T3" fmla="*/ 156 h 156"/>
              <a:gd name="T4" fmla="*/ 456 w 456"/>
              <a:gd name="T5" fmla="*/ 0 h 156"/>
              <a:gd name="T6" fmla="*/ 0 w 456"/>
              <a:gd name="T7" fmla="*/ 0 h 156"/>
            </a:gdLst>
            <a:ahLst/>
            <a:cxnLst>
              <a:cxn ang="0">
                <a:pos x="T0" y="T1"/>
              </a:cxn>
              <a:cxn ang="0">
                <a:pos x="T2" y="T3"/>
              </a:cxn>
              <a:cxn ang="0">
                <a:pos x="T4" y="T5"/>
              </a:cxn>
              <a:cxn ang="0">
                <a:pos x="T6" y="T7"/>
              </a:cxn>
            </a:cxnLst>
            <a:rect l="0" t="0" r="r" b="b"/>
            <a:pathLst>
              <a:path w="456" h="156">
                <a:moveTo>
                  <a:pt x="0" y="0"/>
                </a:moveTo>
                <a:lnTo>
                  <a:pt x="236" y="156"/>
                </a:lnTo>
                <a:lnTo>
                  <a:pt x="456" y="0"/>
                </a:lnTo>
                <a:lnTo>
                  <a:pt x="0" y="0"/>
                </a:lnTo>
                <a:close/>
              </a:path>
            </a:pathLst>
          </a:custGeom>
          <a:solidFill>
            <a:srgbClr val="000000">
              <a:alpha val="14999"/>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4" name="Rectangle 2"/>
          <p:cNvSpPr>
            <a:spLocks noGrp="1" noChangeArrowheads="1"/>
          </p:cNvSpPr>
          <p:nvPr>
            <p:ph type="ctrTitle"/>
          </p:nvPr>
        </p:nvSpPr>
        <p:spPr>
          <a:xfrm>
            <a:off x="381000" y="3276600"/>
            <a:ext cx="8339138" cy="533400"/>
          </a:xfrm>
        </p:spPr>
        <p:txBody>
          <a:bodyPr/>
          <a:lstStyle>
            <a:lvl1pPr>
              <a:defRPr sz="3600"/>
            </a:lvl1pPr>
          </a:lstStyle>
          <a:p>
            <a:pPr lvl="0"/>
            <a:r>
              <a:rPr lang="zh-CN" altLang="en-US" noProof="0"/>
              <a:t>单击此处编辑母版标题样式</a:t>
            </a:r>
            <a:endParaRPr lang="en-US" altLang="zh-CN" noProof="0"/>
          </a:p>
        </p:txBody>
      </p:sp>
      <p:pic>
        <p:nvPicPr>
          <p:cNvPr id="21" name="图片 20">
            <a:extLst>
              <a:ext uri="{FF2B5EF4-FFF2-40B4-BE49-F238E27FC236}">
                <a16:creationId xmlns:a16="http://schemas.microsoft.com/office/drawing/2014/main" xmlns="" id="{0773C8D4-75A7-BC48-8224-1AB91338DB25}"/>
              </a:ext>
            </a:extLst>
          </p:cNvPr>
          <p:cNvPicPr>
            <a:picLocks noChangeAspect="1"/>
          </p:cNvPicPr>
          <p:nvPr userDrawn="1"/>
        </p:nvPicPr>
        <p:blipFill>
          <a:blip r:embed="rId5"/>
          <a:stretch>
            <a:fillRect/>
          </a:stretch>
        </p:blipFill>
        <p:spPr>
          <a:xfrm>
            <a:off x="3838575" y="5128339"/>
            <a:ext cx="1447800" cy="129397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r>
              <a:rPr lang="en-US" altLang="zh-CN" dirty="0"/>
              <a:t>www.themegallery.com</a:t>
            </a:r>
          </a:p>
        </p:txBody>
      </p:sp>
      <p:sp>
        <p:nvSpPr>
          <p:cNvPr id="5" name="页脚占位符 4"/>
          <p:cNvSpPr>
            <a:spLocks noGrp="1"/>
          </p:cNvSpPr>
          <p:nvPr>
            <p:ph type="ftr" sz="quarter" idx="11"/>
          </p:nvPr>
        </p:nvSpPr>
        <p:spPr/>
        <p:txBody>
          <a:bodyPr/>
          <a:lstStyle>
            <a:lvl1pPr>
              <a:defRPr/>
            </a:lvl1pPr>
          </a:lstStyle>
          <a:p>
            <a:r>
              <a:rPr lang="en-US" altLang="zh-CN" dirty="0"/>
              <a:t>LOGO</a:t>
            </a:r>
          </a:p>
        </p:txBody>
      </p:sp>
      <p:sp>
        <p:nvSpPr>
          <p:cNvPr id="6" name="灯片编号占位符 5"/>
          <p:cNvSpPr>
            <a:spLocks noGrp="1"/>
          </p:cNvSpPr>
          <p:nvPr>
            <p:ph type="sldNum" sz="quarter" idx="12"/>
          </p:nvPr>
        </p:nvSpPr>
        <p:spPr/>
        <p:txBody>
          <a:bodyPr/>
          <a:lstStyle>
            <a:lvl1pPr>
              <a:defRPr/>
            </a:lvl1pPr>
          </a:lstStyle>
          <a:p>
            <a:fld id="{C16D3D62-F913-49E1-8A1C-79684A6852F8}" type="slidenum">
              <a:rPr lang="en-US" altLang="zh-CN"/>
              <a:pPr/>
              <a:t>‹#›</a:t>
            </a:fld>
            <a:endParaRPr lang="en-US" altLang="zh-CN" dirty="0"/>
          </a:p>
        </p:txBody>
      </p:sp>
    </p:spTree>
    <p:extLst>
      <p:ext uri="{BB962C8B-B14F-4D97-AF65-F5344CB8AC3E}">
        <p14:creationId xmlns:p14="http://schemas.microsoft.com/office/powerpoint/2010/main" val="4271517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609600"/>
            <a:ext cx="2000250"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848350"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r>
              <a:rPr lang="en-US" altLang="zh-CN" dirty="0"/>
              <a:t>www.themegallery.com</a:t>
            </a:r>
          </a:p>
        </p:txBody>
      </p:sp>
      <p:sp>
        <p:nvSpPr>
          <p:cNvPr id="5" name="页脚占位符 4"/>
          <p:cNvSpPr>
            <a:spLocks noGrp="1"/>
          </p:cNvSpPr>
          <p:nvPr>
            <p:ph type="ftr" sz="quarter" idx="11"/>
          </p:nvPr>
        </p:nvSpPr>
        <p:spPr/>
        <p:txBody>
          <a:bodyPr/>
          <a:lstStyle>
            <a:lvl1pPr>
              <a:defRPr/>
            </a:lvl1pPr>
          </a:lstStyle>
          <a:p>
            <a:r>
              <a:rPr lang="en-US" altLang="zh-CN" dirty="0"/>
              <a:t>LOGO</a:t>
            </a:r>
          </a:p>
        </p:txBody>
      </p:sp>
      <p:sp>
        <p:nvSpPr>
          <p:cNvPr id="6" name="灯片编号占位符 5"/>
          <p:cNvSpPr>
            <a:spLocks noGrp="1"/>
          </p:cNvSpPr>
          <p:nvPr>
            <p:ph type="sldNum" sz="quarter" idx="12"/>
          </p:nvPr>
        </p:nvSpPr>
        <p:spPr/>
        <p:txBody>
          <a:bodyPr/>
          <a:lstStyle>
            <a:lvl1pPr>
              <a:defRPr/>
            </a:lvl1pPr>
          </a:lstStyle>
          <a:p>
            <a:fld id="{58D79B4F-98E7-476B-86C4-539F6731CF08}" type="slidenum">
              <a:rPr lang="en-US" altLang="zh-CN"/>
              <a:pPr/>
              <a:t>‹#›</a:t>
            </a:fld>
            <a:endParaRPr lang="en-US" altLang="zh-CN" dirty="0"/>
          </a:p>
        </p:txBody>
      </p:sp>
    </p:spTree>
    <p:extLst>
      <p:ext uri="{BB962C8B-B14F-4D97-AF65-F5344CB8AC3E}">
        <p14:creationId xmlns:p14="http://schemas.microsoft.com/office/powerpoint/2010/main" val="3428883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295400" y="609600"/>
            <a:ext cx="6781800" cy="609600"/>
          </a:xfrm>
        </p:spPr>
        <p:txBody>
          <a:bodyPr/>
          <a:lstStyle/>
          <a:p>
            <a:r>
              <a:rPr lang="zh-CN" altLang="en-US"/>
              <a:t>单击此处编辑母版标题样式</a:t>
            </a:r>
          </a:p>
        </p:txBody>
      </p:sp>
      <p:sp>
        <p:nvSpPr>
          <p:cNvPr id="3" name="表格占位符 2"/>
          <p:cNvSpPr>
            <a:spLocks noGrp="1"/>
          </p:cNvSpPr>
          <p:nvPr>
            <p:ph type="tbl" idx="1"/>
          </p:nvPr>
        </p:nvSpPr>
        <p:spPr>
          <a:xfrm>
            <a:off x="685800" y="1524000"/>
            <a:ext cx="8001000" cy="4876800"/>
          </a:xfrm>
        </p:spPr>
        <p:txBody>
          <a:bodyPr/>
          <a:lstStyle/>
          <a:p>
            <a:r>
              <a:rPr lang="zh-CN" altLang="en-US"/>
              <a:t>单击图标添加表格</a:t>
            </a:r>
          </a:p>
        </p:txBody>
      </p:sp>
      <p:sp>
        <p:nvSpPr>
          <p:cNvPr id="4" name="日期占位符 3"/>
          <p:cNvSpPr>
            <a:spLocks noGrp="1"/>
          </p:cNvSpPr>
          <p:nvPr>
            <p:ph type="dt" sz="half" idx="10"/>
          </p:nvPr>
        </p:nvSpPr>
        <p:spPr>
          <a:xfrm>
            <a:off x="5715000" y="276225"/>
            <a:ext cx="2133600" cy="244475"/>
          </a:xfrm>
        </p:spPr>
        <p:txBody>
          <a:bodyPr/>
          <a:lstStyle>
            <a:lvl1pPr>
              <a:defRPr/>
            </a:lvl1pPr>
          </a:lstStyle>
          <a:p>
            <a:r>
              <a:rPr lang="en-US" altLang="zh-CN" dirty="0"/>
              <a:t>www.themegallery.com</a:t>
            </a:r>
          </a:p>
        </p:txBody>
      </p:sp>
      <p:sp>
        <p:nvSpPr>
          <p:cNvPr id="5" name="页脚占位符 4"/>
          <p:cNvSpPr>
            <a:spLocks noGrp="1"/>
          </p:cNvSpPr>
          <p:nvPr>
            <p:ph type="ftr" sz="quarter" idx="11"/>
          </p:nvPr>
        </p:nvSpPr>
        <p:spPr>
          <a:xfrm>
            <a:off x="5867400" y="209550"/>
            <a:ext cx="2895600" cy="244475"/>
          </a:xfrm>
        </p:spPr>
        <p:txBody>
          <a:bodyPr/>
          <a:lstStyle>
            <a:lvl1pPr>
              <a:defRPr/>
            </a:lvl1pPr>
          </a:lstStyle>
          <a:p>
            <a:r>
              <a:rPr lang="en-US" altLang="zh-CN" dirty="0"/>
              <a:t>LOGO</a:t>
            </a:r>
          </a:p>
        </p:txBody>
      </p:sp>
      <p:sp>
        <p:nvSpPr>
          <p:cNvPr id="6" name="灯片编号占位符 5"/>
          <p:cNvSpPr>
            <a:spLocks noGrp="1"/>
          </p:cNvSpPr>
          <p:nvPr>
            <p:ph type="sldNum" sz="quarter" idx="12"/>
          </p:nvPr>
        </p:nvSpPr>
        <p:spPr>
          <a:xfrm>
            <a:off x="3657600" y="6461125"/>
            <a:ext cx="2133600" cy="244475"/>
          </a:xfrm>
        </p:spPr>
        <p:txBody>
          <a:bodyPr/>
          <a:lstStyle>
            <a:lvl1pPr>
              <a:defRPr/>
            </a:lvl1pPr>
          </a:lstStyle>
          <a:p>
            <a:fld id="{47688888-97D9-44CA-A227-5841E7D10583}" type="slidenum">
              <a:rPr lang="en-US" altLang="zh-CN"/>
              <a:pPr/>
              <a:t>‹#›</a:t>
            </a:fld>
            <a:endParaRPr lang="en-US" altLang="zh-CN" dirty="0"/>
          </a:p>
        </p:txBody>
      </p:sp>
    </p:spTree>
    <p:extLst>
      <p:ext uri="{BB962C8B-B14F-4D97-AF65-F5344CB8AC3E}">
        <p14:creationId xmlns:p14="http://schemas.microsoft.com/office/powerpoint/2010/main" val="1720114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lvl1pPr>
              <a:defRPr/>
            </a:lvl1pPr>
          </a:lstStyle>
          <a:p>
            <a:fld id="{639C94AF-6885-4A8B-9ECA-2B00024D9295}" type="slidenum">
              <a:rPr lang="en-US" altLang="zh-CN"/>
              <a:pPr/>
              <a:t>‹#›</a:t>
            </a:fld>
            <a:endParaRPr lang="en-US" altLang="zh-CN" dirty="0"/>
          </a:p>
        </p:txBody>
      </p:sp>
      <p:sp>
        <p:nvSpPr>
          <p:cNvPr id="9" name="Rectangle 3"/>
          <p:cNvSpPr txBox="1">
            <a:spLocks noChangeArrowheads="1"/>
          </p:cNvSpPr>
          <p:nvPr userDrawn="1"/>
        </p:nvSpPr>
        <p:spPr bwMode="gray">
          <a:xfrm>
            <a:off x="6697303" y="126550"/>
            <a:ext cx="1655865" cy="327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r" rtl="0" eaLnBrk="1" fontAlgn="base" hangingPunct="1">
              <a:spcBef>
                <a:spcPct val="20000"/>
              </a:spcBef>
              <a:spcAft>
                <a:spcPct val="0"/>
              </a:spcAft>
              <a:buClr>
                <a:schemeClr val="tx2"/>
              </a:buClr>
              <a:buFont typeface="Wingdings" pitchFamily="2" charset="2"/>
              <a:buNone/>
              <a:defRPr sz="1800">
                <a:solidFill>
                  <a:schemeClr val="bg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l"/>
            <a:r>
              <a:rPr lang="zh-CN" altLang="en-US" sz="1800" b="0" dirty="0">
                <a:solidFill>
                  <a:schemeClr val="tx1"/>
                </a:solidFill>
                <a:latin typeface="隶书" pitchFamily="49" charset="-122"/>
                <a:ea typeface="隶书" pitchFamily="49" charset="-122"/>
              </a:rPr>
              <a:t>中国传媒大学</a:t>
            </a:r>
            <a:endParaRPr lang="en-US" altLang="zh-CN" sz="1800" b="0" dirty="0">
              <a:solidFill>
                <a:schemeClr val="tx1"/>
              </a:solidFill>
              <a:latin typeface="隶书" pitchFamily="49" charset="-122"/>
              <a:ea typeface="隶书" pitchFamily="49" charset="-122"/>
            </a:endParaRPr>
          </a:p>
        </p:txBody>
      </p:sp>
      <p:sp>
        <p:nvSpPr>
          <p:cNvPr id="10" name="Rectangle 3"/>
          <p:cNvSpPr txBox="1">
            <a:spLocks noChangeArrowheads="1"/>
          </p:cNvSpPr>
          <p:nvPr userDrawn="1"/>
        </p:nvSpPr>
        <p:spPr bwMode="gray">
          <a:xfrm>
            <a:off x="6697303" y="377263"/>
            <a:ext cx="1692936" cy="327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r" rtl="0" eaLnBrk="1" fontAlgn="base" hangingPunct="1">
              <a:spcBef>
                <a:spcPct val="20000"/>
              </a:spcBef>
              <a:spcAft>
                <a:spcPct val="0"/>
              </a:spcAft>
              <a:buClr>
                <a:schemeClr val="tx2"/>
              </a:buClr>
              <a:buFont typeface="Wingdings" pitchFamily="2" charset="2"/>
              <a:buNone/>
              <a:defRPr sz="1800">
                <a:solidFill>
                  <a:schemeClr val="bg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l"/>
            <a:r>
              <a:rPr lang="en-US" altLang="zh-CN" sz="1100" b="1" dirty="0" err="1">
                <a:solidFill>
                  <a:schemeClr val="tx1"/>
                </a:solidFill>
                <a:latin typeface="+mn-lt"/>
                <a:ea typeface="黑体" pitchFamily="2" charset="-122"/>
              </a:rPr>
              <a:t>www.cuc.edu.cn</a:t>
            </a:r>
            <a:endParaRPr lang="en-US" altLang="zh-CN" sz="1100" b="1" dirty="0">
              <a:solidFill>
                <a:schemeClr val="tx1"/>
              </a:solidFill>
              <a:latin typeface="+mn-lt"/>
              <a:ea typeface="黑体" pitchFamily="2" charset="-122"/>
            </a:endParaRPr>
          </a:p>
        </p:txBody>
      </p:sp>
      <p:pic>
        <p:nvPicPr>
          <p:cNvPr id="11" name="图片 10">
            <a:extLst>
              <a:ext uri="{FF2B5EF4-FFF2-40B4-BE49-F238E27FC236}">
                <a16:creationId xmlns:a16="http://schemas.microsoft.com/office/drawing/2014/main" xmlns="" id="{3418BDE2-3A06-2346-A9A4-C25EB9102A8E}"/>
              </a:ext>
            </a:extLst>
          </p:cNvPr>
          <p:cNvPicPr>
            <a:picLocks noChangeAspect="1"/>
          </p:cNvPicPr>
          <p:nvPr userDrawn="1"/>
        </p:nvPicPr>
        <p:blipFill>
          <a:blip r:embed="rId2"/>
          <a:stretch>
            <a:fillRect/>
          </a:stretch>
        </p:blipFill>
        <p:spPr>
          <a:xfrm>
            <a:off x="8313028" y="100690"/>
            <a:ext cx="830972" cy="742681"/>
          </a:xfrm>
          <a:prstGeom prst="rect">
            <a:avLst/>
          </a:prstGeom>
        </p:spPr>
      </p:pic>
    </p:spTree>
    <p:extLst>
      <p:ext uri="{BB962C8B-B14F-4D97-AF65-F5344CB8AC3E}">
        <p14:creationId xmlns:p14="http://schemas.microsoft.com/office/powerpoint/2010/main" val="1277078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r>
              <a:rPr lang="en-US" altLang="zh-CN" dirty="0"/>
              <a:t>www.themegallery.com</a:t>
            </a:r>
          </a:p>
        </p:txBody>
      </p:sp>
      <p:sp>
        <p:nvSpPr>
          <p:cNvPr id="5" name="页脚占位符 4"/>
          <p:cNvSpPr>
            <a:spLocks noGrp="1"/>
          </p:cNvSpPr>
          <p:nvPr>
            <p:ph type="ftr" sz="quarter" idx="11"/>
          </p:nvPr>
        </p:nvSpPr>
        <p:spPr/>
        <p:txBody>
          <a:bodyPr/>
          <a:lstStyle>
            <a:lvl1pPr>
              <a:defRPr/>
            </a:lvl1pPr>
          </a:lstStyle>
          <a:p>
            <a:r>
              <a:rPr lang="en-US" altLang="zh-CN" dirty="0"/>
              <a:t>LOGO</a:t>
            </a:r>
          </a:p>
        </p:txBody>
      </p:sp>
      <p:sp>
        <p:nvSpPr>
          <p:cNvPr id="6" name="灯片编号占位符 5"/>
          <p:cNvSpPr>
            <a:spLocks noGrp="1"/>
          </p:cNvSpPr>
          <p:nvPr>
            <p:ph type="sldNum" sz="quarter" idx="12"/>
          </p:nvPr>
        </p:nvSpPr>
        <p:spPr/>
        <p:txBody>
          <a:bodyPr/>
          <a:lstStyle>
            <a:lvl1pPr>
              <a:defRPr/>
            </a:lvl1pPr>
          </a:lstStyle>
          <a:p>
            <a:fld id="{E1F1EA0D-1209-4B8B-B0C3-76F048ACA41B}" type="slidenum">
              <a:rPr lang="en-US" altLang="zh-CN"/>
              <a:pPr/>
              <a:t>‹#›</a:t>
            </a:fld>
            <a:endParaRPr lang="en-US" altLang="zh-CN" dirty="0"/>
          </a:p>
        </p:txBody>
      </p:sp>
    </p:spTree>
    <p:extLst>
      <p:ext uri="{BB962C8B-B14F-4D97-AF65-F5344CB8AC3E}">
        <p14:creationId xmlns:p14="http://schemas.microsoft.com/office/powerpoint/2010/main" val="1425353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524000"/>
            <a:ext cx="39243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62500" y="1524000"/>
            <a:ext cx="39243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r>
              <a:rPr lang="en-US" altLang="zh-CN" dirty="0"/>
              <a:t>www.themegallery.com</a:t>
            </a:r>
          </a:p>
        </p:txBody>
      </p:sp>
      <p:sp>
        <p:nvSpPr>
          <p:cNvPr id="6" name="页脚占位符 5"/>
          <p:cNvSpPr>
            <a:spLocks noGrp="1"/>
          </p:cNvSpPr>
          <p:nvPr>
            <p:ph type="ftr" sz="quarter" idx="11"/>
          </p:nvPr>
        </p:nvSpPr>
        <p:spPr/>
        <p:txBody>
          <a:bodyPr/>
          <a:lstStyle>
            <a:lvl1pPr>
              <a:defRPr/>
            </a:lvl1pPr>
          </a:lstStyle>
          <a:p>
            <a:r>
              <a:rPr lang="en-US" altLang="zh-CN" dirty="0"/>
              <a:t>LOGO</a:t>
            </a:r>
          </a:p>
        </p:txBody>
      </p:sp>
      <p:sp>
        <p:nvSpPr>
          <p:cNvPr id="7" name="灯片编号占位符 6"/>
          <p:cNvSpPr>
            <a:spLocks noGrp="1"/>
          </p:cNvSpPr>
          <p:nvPr>
            <p:ph type="sldNum" sz="quarter" idx="12"/>
          </p:nvPr>
        </p:nvSpPr>
        <p:spPr/>
        <p:txBody>
          <a:bodyPr/>
          <a:lstStyle>
            <a:lvl1pPr>
              <a:defRPr/>
            </a:lvl1pPr>
          </a:lstStyle>
          <a:p>
            <a:fld id="{4BAF85FE-4FBB-4601-9C10-14D5E04B1278}" type="slidenum">
              <a:rPr lang="en-US" altLang="zh-CN"/>
              <a:pPr/>
              <a:t>‹#›</a:t>
            </a:fld>
            <a:endParaRPr lang="en-US" altLang="zh-CN" dirty="0"/>
          </a:p>
        </p:txBody>
      </p:sp>
    </p:spTree>
    <p:extLst>
      <p:ext uri="{BB962C8B-B14F-4D97-AF65-F5344CB8AC3E}">
        <p14:creationId xmlns:p14="http://schemas.microsoft.com/office/powerpoint/2010/main" val="3676401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r>
              <a:rPr lang="en-US" altLang="zh-CN" dirty="0"/>
              <a:t>www.themegallery.com</a:t>
            </a:r>
          </a:p>
        </p:txBody>
      </p:sp>
      <p:sp>
        <p:nvSpPr>
          <p:cNvPr id="8" name="页脚占位符 7"/>
          <p:cNvSpPr>
            <a:spLocks noGrp="1"/>
          </p:cNvSpPr>
          <p:nvPr>
            <p:ph type="ftr" sz="quarter" idx="11"/>
          </p:nvPr>
        </p:nvSpPr>
        <p:spPr/>
        <p:txBody>
          <a:bodyPr/>
          <a:lstStyle>
            <a:lvl1pPr>
              <a:defRPr/>
            </a:lvl1pPr>
          </a:lstStyle>
          <a:p>
            <a:r>
              <a:rPr lang="en-US" altLang="zh-CN" dirty="0"/>
              <a:t>LOGO</a:t>
            </a:r>
          </a:p>
        </p:txBody>
      </p:sp>
      <p:sp>
        <p:nvSpPr>
          <p:cNvPr id="9" name="灯片编号占位符 8"/>
          <p:cNvSpPr>
            <a:spLocks noGrp="1"/>
          </p:cNvSpPr>
          <p:nvPr>
            <p:ph type="sldNum" sz="quarter" idx="12"/>
          </p:nvPr>
        </p:nvSpPr>
        <p:spPr/>
        <p:txBody>
          <a:bodyPr/>
          <a:lstStyle>
            <a:lvl1pPr>
              <a:defRPr/>
            </a:lvl1pPr>
          </a:lstStyle>
          <a:p>
            <a:fld id="{EA5750B9-399F-40DF-97AE-91874D18D213}" type="slidenum">
              <a:rPr lang="en-US" altLang="zh-CN"/>
              <a:pPr/>
              <a:t>‹#›</a:t>
            </a:fld>
            <a:endParaRPr lang="en-US" altLang="zh-CN" dirty="0"/>
          </a:p>
        </p:txBody>
      </p:sp>
    </p:spTree>
    <p:extLst>
      <p:ext uri="{BB962C8B-B14F-4D97-AF65-F5344CB8AC3E}">
        <p14:creationId xmlns:p14="http://schemas.microsoft.com/office/powerpoint/2010/main" val="2741459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r>
              <a:rPr lang="en-US" altLang="zh-CN" dirty="0"/>
              <a:t>www.themegallery.com</a:t>
            </a:r>
          </a:p>
        </p:txBody>
      </p:sp>
      <p:sp>
        <p:nvSpPr>
          <p:cNvPr id="4" name="页脚占位符 3"/>
          <p:cNvSpPr>
            <a:spLocks noGrp="1"/>
          </p:cNvSpPr>
          <p:nvPr>
            <p:ph type="ftr" sz="quarter" idx="11"/>
          </p:nvPr>
        </p:nvSpPr>
        <p:spPr/>
        <p:txBody>
          <a:bodyPr/>
          <a:lstStyle>
            <a:lvl1pPr>
              <a:defRPr/>
            </a:lvl1pPr>
          </a:lstStyle>
          <a:p>
            <a:r>
              <a:rPr lang="en-US" altLang="zh-CN" dirty="0"/>
              <a:t>LOGO</a:t>
            </a:r>
          </a:p>
        </p:txBody>
      </p:sp>
      <p:sp>
        <p:nvSpPr>
          <p:cNvPr id="5" name="灯片编号占位符 4"/>
          <p:cNvSpPr>
            <a:spLocks noGrp="1"/>
          </p:cNvSpPr>
          <p:nvPr>
            <p:ph type="sldNum" sz="quarter" idx="12"/>
          </p:nvPr>
        </p:nvSpPr>
        <p:spPr/>
        <p:txBody>
          <a:bodyPr/>
          <a:lstStyle>
            <a:lvl1pPr>
              <a:defRPr/>
            </a:lvl1pPr>
          </a:lstStyle>
          <a:p>
            <a:fld id="{E33B75AD-E2E7-4CDB-A640-251AF4D92653}" type="slidenum">
              <a:rPr lang="en-US" altLang="zh-CN"/>
              <a:pPr/>
              <a:t>‹#›</a:t>
            </a:fld>
            <a:endParaRPr lang="en-US" altLang="zh-CN" dirty="0"/>
          </a:p>
        </p:txBody>
      </p:sp>
    </p:spTree>
    <p:extLst>
      <p:ext uri="{BB962C8B-B14F-4D97-AF65-F5344CB8AC3E}">
        <p14:creationId xmlns:p14="http://schemas.microsoft.com/office/powerpoint/2010/main" val="2147371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r>
              <a:rPr lang="en-US" altLang="zh-CN" dirty="0"/>
              <a:t>www.themegallery.com</a:t>
            </a:r>
          </a:p>
        </p:txBody>
      </p:sp>
      <p:sp>
        <p:nvSpPr>
          <p:cNvPr id="3" name="页脚占位符 2"/>
          <p:cNvSpPr>
            <a:spLocks noGrp="1"/>
          </p:cNvSpPr>
          <p:nvPr>
            <p:ph type="ftr" sz="quarter" idx="11"/>
          </p:nvPr>
        </p:nvSpPr>
        <p:spPr/>
        <p:txBody>
          <a:bodyPr/>
          <a:lstStyle>
            <a:lvl1pPr>
              <a:defRPr/>
            </a:lvl1pPr>
          </a:lstStyle>
          <a:p>
            <a:r>
              <a:rPr lang="en-US" altLang="zh-CN" dirty="0"/>
              <a:t>LOGO</a:t>
            </a:r>
          </a:p>
        </p:txBody>
      </p:sp>
      <p:sp>
        <p:nvSpPr>
          <p:cNvPr id="4" name="灯片编号占位符 3"/>
          <p:cNvSpPr>
            <a:spLocks noGrp="1"/>
          </p:cNvSpPr>
          <p:nvPr>
            <p:ph type="sldNum" sz="quarter" idx="12"/>
          </p:nvPr>
        </p:nvSpPr>
        <p:spPr/>
        <p:txBody>
          <a:bodyPr/>
          <a:lstStyle>
            <a:lvl1pPr>
              <a:defRPr/>
            </a:lvl1pPr>
          </a:lstStyle>
          <a:p>
            <a:fld id="{66191C0E-9A0D-49C4-A7F2-2F4485B89D9F}" type="slidenum">
              <a:rPr lang="en-US" altLang="zh-CN"/>
              <a:pPr/>
              <a:t>‹#›</a:t>
            </a:fld>
            <a:endParaRPr lang="en-US" altLang="zh-CN" dirty="0"/>
          </a:p>
        </p:txBody>
      </p:sp>
    </p:spTree>
    <p:extLst>
      <p:ext uri="{BB962C8B-B14F-4D97-AF65-F5344CB8AC3E}">
        <p14:creationId xmlns:p14="http://schemas.microsoft.com/office/powerpoint/2010/main" val="3541409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r>
              <a:rPr lang="en-US" altLang="zh-CN" dirty="0"/>
              <a:t>www.themegallery.com</a:t>
            </a:r>
          </a:p>
        </p:txBody>
      </p:sp>
      <p:sp>
        <p:nvSpPr>
          <p:cNvPr id="6" name="页脚占位符 5"/>
          <p:cNvSpPr>
            <a:spLocks noGrp="1"/>
          </p:cNvSpPr>
          <p:nvPr>
            <p:ph type="ftr" sz="quarter" idx="11"/>
          </p:nvPr>
        </p:nvSpPr>
        <p:spPr/>
        <p:txBody>
          <a:bodyPr/>
          <a:lstStyle>
            <a:lvl1pPr>
              <a:defRPr/>
            </a:lvl1pPr>
          </a:lstStyle>
          <a:p>
            <a:r>
              <a:rPr lang="en-US" altLang="zh-CN" dirty="0"/>
              <a:t>LOGO</a:t>
            </a:r>
          </a:p>
        </p:txBody>
      </p:sp>
      <p:sp>
        <p:nvSpPr>
          <p:cNvPr id="7" name="灯片编号占位符 6"/>
          <p:cNvSpPr>
            <a:spLocks noGrp="1"/>
          </p:cNvSpPr>
          <p:nvPr>
            <p:ph type="sldNum" sz="quarter" idx="12"/>
          </p:nvPr>
        </p:nvSpPr>
        <p:spPr/>
        <p:txBody>
          <a:bodyPr/>
          <a:lstStyle>
            <a:lvl1pPr>
              <a:defRPr/>
            </a:lvl1pPr>
          </a:lstStyle>
          <a:p>
            <a:fld id="{C546243E-9FD4-44B2-B99C-7176ED26BF79}" type="slidenum">
              <a:rPr lang="en-US" altLang="zh-CN"/>
              <a:pPr/>
              <a:t>‹#›</a:t>
            </a:fld>
            <a:endParaRPr lang="en-US" altLang="zh-CN" dirty="0"/>
          </a:p>
        </p:txBody>
      </p:sp>
    </p:spTree>
    <p:extLst>
      <p:ext uri="{BB962C8B-B14F-4D97-AF65-F5344CB8AC3E}">
        <p14:creationId xmlns:p14="http://schemas.microsoft.com/office/powerpoint/2010/main" val="524795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r>
              <a:rPr lang="en-US" altLang="zh-CN" dirty="0"/>
              <a:t>www.themegallery.com</a:t>
            </a:r>
          </a:p>
        </p:txBody>
      </p:sp>
      <p:sp>
        <p:nvSpPr>
          <p:cNvPr id="6" name="页脚占位符 5"/>
          <p:cNvSpPr>
            <a:spLocks noGrp="1"/>
          </p:cNvSpPr>
          <p:nvPr>
            <p:ph type="ftr" sz="quarter" idx="11"/>
          </p:nvPr>
        </p:nvSpPr>
        <p:spPr/>
        <p:txBody>
          <a:bodyPr/>
          <a:lstStyle>
            <a:lvl1pPr>
              <a:defRPr/>
            </a:lvl1pPr>
          </a:lstStyle>
          <a:p>
            <a:r>
              <a:rPr lang="en-US" altLang="zh-CN" dirty="0"/>
              <a:t>LOGO</a:t>
            </a:r>
          </a:p>
        </p:txBody>
      </p:sp>
      <p:sp>
        <p:nvSpPr>
          <p:cNvPr id="7" name="灯片编号占位符 6"/>
          <p:cNvSpPr>
            <a:spLocks noGrp="1"/>
          </p:cNvSpPr>
          <p:nvPr>
            <p:ph type="sldNum" sz="quarter" idx="12"/>
          </p:nvPr>
        </p:nvSpPr>
        <p:spPr/>
        <p:txBody>
          <a:bodyPr/>
          <a:lstStyle>
            <a:lvl1pPr>
              <a:defRPr/>
            </a:lvl1pPr>
          </a:lstStyle>
          <a:p>
            <a:fld id="{B430F333-D3F2-46CD-8861-D3344DA1DB44}" type="slidenum">
              <a:rPr lang="en-US" altLang="zh-CN"/>
              <a:pPr/>
              <a:t>‹#›</a:t>
            </a:fld>
            <a:endParaRPr lang="en-US" altLang="zh-CN" dirty="0"/>
          </a:p>
        </p:txBody>
      </p:sp>
    </p:spTree>
    <p:extLst>
      <p:ext uri="{BB962C8B-B14F-4D97-AF65-F5344CB8AC3E}">
        <p14:creationId xmlns:p14="http://schemas.microsoft.com/office/powerpoint/2010/main" val="895555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83" name="Rectangle 59"/>
          <p:cNvSpPr>
            <a:spLocks noChangeArrowheads="1"/>
          </p:cNvSpPr>
          <p:nvPr/>
        </p:nvSpPr>
        <p:spPr bwMode="gray">
          <a:xfrm>
            <a:off x="1066800" y="609600"/>
            <a:ext cx="8077200" cy="609600"/>
          </a:xfrm>
          <a:prstGeom prst="rect">
            <a:avLst/>
          </a:prstGeom>
          <a:gradFill rotWithShape="1">
            <a:gsLst>
              <a:gs pos="0">
                <a:schemeClr val="accent1"/>
              </a:gs>
              <a:gs pos="100000">
                <a:schemeClr val="accent1">
                  <a:gamma/>
                  <a:tint val="57647"/>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 name="Rectangle 2"/>
          <p:cNvSpPr>
            <a:spLocks noGrp="1" noChangeArrowheads="1"/>
          </p:cNvSpPr>
          <p:nvPr>
            <p:ph type="title"/>
          </p:nvPr>
        </p:nvSpPr>
        <p:spPr bwMode="gray">
          <a:xfrm>
            <a:off x="1295400" y="609600"/>
            <a:ext cx="6781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gray">
          <a:xfrm>
            <a:off x="685800" y="1524000"/>
            <a:ext cx="80010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28" name="Rectangle 4"/>
          <p:cNvSpPr>
            <a:spLocks noGrp="1" noChangeArrowheads="1"/>
          </p:cNvSpPr>
          <p:nvPr>
            <p:ph type="dt" sz="half" idx="2"/>
          </p:nvPr>
        </p:nvSpPr>
        <p:spPr bwMode="gray">
          <a:xfrm>
            <a:off x="5715000" y="27622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solidFill>
                  <a:srgbClr val="5F5F5F"/>
                </a:solidFill>
                <a:latin typeface="+mn-lt"/>
                <a:ea typeface="宋体" charset="-122"/>
              </a:defRPr>
            </a:lvl1pPr>
          </a:lstStyle>
          <a:p>
            <a:r>
              <a:rPr lang="en-US" altLang="zh-CN" dirty="0"/>
              <a:t>www.themegallery.com</a:t>
            </a:r>
          </a:p>
        </p:txBody>
      </p:sp>
      <p:sp>
        <p:nvSpPr>
          <p:cNvPr id="1029" name="Rectangle 5"/>
          <p:cNvSpPr>
            <a:spLocks noGrp="1" noChangeArrowheads="1"/>
          </p:cNvSpPr>
          <p:nvPr>
            <p:ph type="ftr" sz="quarter" idx="3"/>
          </p:nvPr>
        </p:nvSpPr>
        <p:spPr bwMode="gray">
          <a:xfrm>
            <a:off x="5867400" y="209550"/>
            <a:ext cx="289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2000" i="1">
                <a:solidFill>
                  <a:srgbClr val="CC0000"/>
                </a:solidFill>
                <a:ea typeface="宋体" charset="-122"/>
              </a:defRPr>
            </a:lvl1pPr>
          </a:lstStyle>
          <a:p>
            <a:r>
              <a:rPr lang="en-US" altLang="zh-CN" dirty="0"/>
              <a:t>LOGO</a:t>
            </a:r>
          </a:p>
        </p:txBody>
      </p:sp>
      <p:sp>
        <p:nvSpPr>
          <p:cNvPr id="1030" name="Rectangle 6"/>
          <p:cNvSpPr>
            <a:spLocks noGrp="1" noChangeArrowheads="1"/>
          </p:cNvSpPr>
          <p:nvPr>
            <p:ph type="sldNum" sz="quarter" idx="4"/>
          </p:nvPr>
        </p:nvSpPr>
        <p:spPr bwMode="gray">
          <a:xfrm>
            <a:off x="3657600" y="646112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solidFill>
                  <a:srgbClr val="000000"/>
                </a:solidFill>
                <a:latin typeface="+mn-lt"/>
                <a:ea typeface="宋体" charset="-122"/>
              </a:defRPr>
            </a:lvl1pPr>
          </a:lstStyle>
          <a:p>
            <a:fld id="{4F04117A-6F1B-435E-AB9F-1DE176D47C73}" type="slidenum">
              <a:rPr lang="en-US" altLang="zh-CN"/>
              <a:pPr/>
              <a:t>‹#›</a:t>
            </a:fld>
            <a:endParaRPr lang="en-US" altLang="zh-CN" dirty="0"/>
          </a:p>
        </p:txBody>
      </p:sp>
      <p:pic>
        <p:nvPicPr>
          <p:cNvPr id="1084" name="Picture 60" descr="cube"/>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1981200" cy="1905000"/>
          </a:xfrm>
          <a:prstGeom prst="rect">
            <a:avLst/>
          </a:prstGeom>
          <a:noFill/>
          <a:extLst>
            <a:ext uri="{909E8E84-426E-40DD-AFC4-6F175D3DCCD1}">
              <a14:hiddenFill xmlns:a14="http://schemas.microsoft.com/office/drawing/2010/main">
                <a:solidFill>
                  <a:srgbClr val="FFFFFF"/>
                </a:solidFill>
              </a14:hiddenFill>
            </a:ext>
          </a:extLst>
        </p:spPr>
      </p:pic>
      <p:grpSp>
        <p:nvGrpSpPr>
          <p:cNvPr id="1085" name="Group 61"/>
          <p:cNvGrpSpPr>
            <a:grpSpLocks/>
          </p:cNvGrpSpPr>
          <p:nvPr/>
        </p:nvGrpSpPr>
        <p:grpSpPr bwMode="auto">
          <a:xfrm>
            <a:off x="8763000" y="609600"/>
            <a:ext cx="381000" cy="609600"/>
            <a:chOff x="0" y="1584"/>
            <a:chExt cx="864" cy="1296"/>
          </a:xfrm>
        </p:grpSpPr>
        <p:sp>
          <p:nvSpPr>
            <p:cNvPr id="1086" name="Rectangle 62"/>
            <p:cNvSpPr>
              <a:spLocks noChangeArrowheads="1"/>
            </p:cNvSpPr>
            <p:nvPr userDrawn="1"/>
          </p:nvSpPr>
          <p:spPr bwMode="gray">
            <a:xfrm>
              <a:off x="0" y="2448"/>
              <a:ext cx="432" cy="4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Rectangle 63"/>
            <p:cNvSpPr>
              <a:spLocks noChangeArrowheads="1"/>
            </p:cNvSpPr>
            <p:nvPr userDrawn="1"/>
          </p:nvSpPr>
          <p:spPr bwMode="gray">
            <a:xfrm>
              <a:off x="0" y="1584"/>
              <a:ext cx="432" cy="4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8" name="Rectangle 64"/>
            <p:cNvSpPr>
              <a:spLocks noChangeArrowheads="1"/>
            </p:cNvSpPr>
            <p:nvPr userDrawn="1"/>
          </p:nvSpPr>
          <p:spPr bwMode="gray">
            <a:xfrm>
              <a:off x="432" y="2016"/>
              <a:ext cx="432" cy="4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p:txStyles>
    <p:titleStyle>
      <a:lvl1pPr algn="ctr" rtl="0" eaLnBrk="1" fontAlgn="base" hangingPunct="1">
        <a:spcBef>
          <a:spcPct val="0"/>
        </a:spcBef>
        <a:spcAft>
          <a:spcPct val="0"/>
        </a:spcAft>
        <a:defRPr sz="2800" b="1">
          <a:solidFill>
            <a:schemeClr val="bg1"/>
          </a:solidFill>
          <a:latin typeface="+mj-lt"/>
          <a:ea typeface="+mj-ea"/>
          <a:cs typeface="+mj-cs"/>
        </a:defRPr>
      </a:lvl1pPr>
      <a:lvl2pPr algn="ctr" rtl="0" eaLnBrk="1" fontAlgn="base" hangingPunct="1">
        <a:spcBef>
          <a:spcPct val="0"/>
        </a:spcBef>
        <a:spcAft>
          <a:spcPct val="0"/>
        </a:spcAft>
        <a:defRPr sz="2800" b="1">
          <a:solidFill>
            <a:schemeClr val="bg1"/>
          </a:solidFill>
          <a:latin typeface="Verdana" pitchFamily="34" charset="0"/>
        </a:defRPr>
      </a:lvl2pPr>
      <a:lvl3pPr algn="ctr" rtl="0" eaLnBrk="1" fontAlgn="base" hangingPunct="1">
        <a:spcBef>
          <a:spcPct val="0"/>
        </a:spcBef>
        <a:spcAft>
          <a:spcPct val="0"/>
        </a:spcAft>
        <a:defRPr sz="2800" b="1">
          <a:solidFill>
            <a:schemeClr val="bg1"/>
          </a:solidFill>
          <a:latin typeface="Verdana" pitchFamily="34" charset="0"/>
        </a:defRPr>
      </a:lvl3pPr>
      <a:lvl4pPr algn="ctr" rtl="0" eaLnBrk="1" fontAlgn="base" hangingPunct="1">
        <a:spcBef>
          <a:spcPct val="0"/>
        </a:spcBef>
        <a:spcAft>
          <a:spcPct val="0"/>
        </a:spcAft>
        <a:defRPr sz="2800" b="1">
          <a:solidFill>
            <a:schemeClr val="bg1"/>
          </a:solidFill>
          <a:latin typeface="Verdana" pitchFamily="34" charset="0"/>
        </a:defRPr>
      </a:lvl4pPr>
      <a:lvl5pPr algn="ctr" rtl="0" eaLnBrk="1" fontAlgn="base" hangingPunct="1">
        <a:spcBef>
          <a:spcPct val="0"/>
        </a:spcBef>
        <a:spcAft>
          <a:spcPct val="0"/>
        </a:spcAft>
        <a:defRPr sz="2800" b="1">
          <a:solidFill>
            <a:schemeClr val="bg1"/>
          </a:solidFill>
          <a:latin typeface="Verdana" pitchFamily="34" charset="0"/>
        </a:defRPr>
      </a:lvl5pPr>
      <a:lvl6pPr marL="457200" algn="ctr" rtl="0" eaLnBrk="1" fontAlgn="base" hangingPunct="1">
        <a:spcBef>
          <a:spcPct val="0"/>
        </a:spcBef>
        <a:spcAft>
          <a:spcPct val="0"/>
        </a:spcAft>
        <a:defRPr sz="2800" b="1">
          <a:solidFill>
            <a:schemeClr val="bg1"/>
          </a:solidFill>
          <a:latin typeface="Verdana" pitchFamily="34" charset="0"/>
        </a:defRPr>
      </a:lvl6pPr>
      <a:lvl7pPr marL="914400" algn="ctr" rtl="0" eaLnBrk="1" fontAlgn="base" hangingPunct="1">
        <a:spcBef>
          <a:spcPct val="0"/>
        </a:spcBef>
        <a:spcAft>
          <a:spcPct val="0"/>
        </a:spcAft>
        <a:defRPr sz="2800" b="1">
          <a:solidFill>
            <a:schemeClr val="bg1"/>
          </a:solidFill>
          <a:latin typeface="Verdana" pitchFamily="34" charset="0"/>
        </a:defRPr>
      </a:lvl7pPr>
      <a:lvl8pPr marL="1371600" algn="ctr" rtl="0" eaLnBrk="1" fontAlgn="base" hangingPunct="1">
        <a:spcBef>
          <a:spcPct val="0"/>
        </a:spcBef>
        <a:spcAft>
          <a:spcPct val="0"/>
        </a:spcAft>
        <a:defRPr sz="2800" b="1">
          <a:solidFill>
            <a:schemeClr val="bg1"/>
          </a:solidFill>
          <a:latin typeface="Verdana" pitchFamily="34" charset="0"/>
        </a:defRPr>
      </a:lvl8pPr>
      <a:lvl9pPr marL="1828800" algn="ctr" rtl="0" eaLnBrk="1" fontAlgn="base" hangingPunct="1">
        <a:spcBef>
          <a:spcPct val="0"/>
        </a:spcBef>
        <a:spcAft>
          <a:spcPct val="0"/>
        </a:spcAft>
        <a:defRPr sz="28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Rectangle 4"/>
          <p:cNvSpPr>
            <a:spLocks noGrp="1" noChangeArrowheads="1"/>
          </p:cNvSpPr>
          <p:nvPr>
            <p:ph type="ctrTitle"/>
          </p:nvPr>
        </p:nvSpPr>
        <p:spPr/>
        <p:txBody>
          <a:bodyPr/>
          <a:lstStyle/>
          <a:p>
            <a:r>
              <a:rPr lang="zh-CN" altLang="en-US" sz="3200" dirty="0">
                <a:ea typeface="宋体" charset="-122"/>
              </a:rPr>
              <a:t>设计模式</a:t>
            </a:r>
            <a:r>
              <a:rPr lang="en-US" altLang="zh-CN" sz="3200" dirty="0">
                <a:ea typeface="宋体" charset="-122"/>
              </a:rPr>
              <a:t>(Design Pattern)</a:t>
            </a:r>
          </a:p>
        </p:txBody>
      </p:sp>
      <p:sp>
        <p:nvSpPr>
          <p:cNvPr id="4" name="Rectangle 5">
            <a:extLst>
              <a:ext uri="{FF2B5EF4-FFF2-40B4-BE49-F238E27FC236}">
                <a16:creationId xmlns:a16="http://schemas.microsoft.com/office/drawing/2014/main" xmlns="" id="{2ED3D978-7EDE-6E4F-B6E0-7EE72936A746}"/>
              </a:ext>
            </a:extLst>
          </p:cNvPr>
          <p:cNvSpPr txBox="1">
            <a:spLocks noChangeArrowheads="1"/>
          </p:cNvSpPr>
          <p:nvPr/>
        </p:nvSpPr>
        <p:spPr bwMode="gray">
          <a:xfrm>
            <a:off x="899592" y="4221088"/>
            <a:ext cx="7200800"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r" rtl="0" eaLnBrk="1" fontAlgn="base" hangingPunct="1">
              <a:spcBef>
                <a:spcPct val="20000"/>
              </a:spcBef>
              <a:spcAft>
                <a:spcPct val="0"/>
              </a:spcAft>
              <a:buClr>
                <a:schemeClr val="tx2"/>
              </a:buClr>
              <a:buFont typeface="Wingdings" pitchFamily="2" charset="2"/>
              <a:buNone/>
              <a:defRPr sz="1800">
                <a:solidFill>
                  <a:schemeClr val="bg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ctr">
              <a:lnSpc>
                <a:spcPct val="80000"/>
              </a:lnSpc>
            </a:pPr>
            <a:r>
              <a:rPr lang="zh-CN" altLang="en-US" b="0" dirty="0">
                <a:solidFill>
                  <a:schemeClr val="tx1"/>
                </a:solidFill>
                <a:latin typeface="楷体_GB2312" pitchFamily="49" charset="-122"/>
                <a:ea typeface="楷体_GB2312" pitchFamily="49" charset="-122"/>
              </a:rPr>
              <a:t> 张雷 </a:t>
            </a:r>
            <a:endParaRPr lang="en-US" altLang="zh-CN" b="0" dirty="0">
              <a:solidFill>
                <a:schemeClr val="tx1"/>
              </a:solidFill>
              <a:latin typeface="楷体_GB2312" pitchFamily="49" charset="-122"/>
              <a:ea typeface="楷体_GB2312" pitchFamily="49" charset="-122"/>
            </a:endParaRPr>
          </a:p>
          <a:p>
            <a:pPr algn="ctr">
              <a:lnSpc>
                <a:spcPct val="80000"/>
              </a:lnSpc>
            </a:pPr>
            <a:r>
              <a:rPr lang="en-US" altLang="zh-CN" sz="1400" b="0" dirty="0" err="1">
                <a:solidFill>
                  <a:schemeClr val="tx1"/>
                </a:solidFill>
                <a:latin typeface="楷体_GB2312" pitchFamily="49" charset="-122"/>
                <a:ea typeface="楷体_GB2312" pitchFamily="49" charset="-122"/>
              </a:rPr>
              <a:t>leizhang@cuc.edu.cn</a:t>
            </a:r>
            <a:endParaRPr lang="en-US" altLang="zh-CN" b="0" dirty="0">
              <a:solidFill>
                <a:schemeClr val="tx1"/>
              </a:solidFill>
              <a:latin typeface="楷体_GB2312" pitchFamily="49" charset="-122"/>
              <a:ea typeface="楷体_GB2312" pitchFamily="49" charset="-122"/>
            </a:endParaRPr>
          </a:p>
          <a:p>
            <a:pPr algn="ctr">
              <a:lnSpc>
                <a:spcPct val="80000"/>
              </a:lnSpc>
            </a:pPr>
            <a:r>
              <a:rPr lang="zh-CN" altLang="en-US" b="0" dirty="0">
                <a:solidFill>
                  <a:schemeClr val="tx1"/>
                </a:solidFill>
                <a:latin typeface="楷体_GB2312" pitchFamily="49" charset="-122"/>
                <a:ea typeface="楷体_GB2312" pitchFamily="49" charset="-122"/>
              </a:rPr>
              <a:t>计算机与网络空间安全学院</a:t>
            </a:r>
            <a:endParaRPr lang="en-US" altLang="zh-CN" b="0" dirty="0">
              <a:solidFill>
                <a:schemeClr val="tx1"/>
              </a:solidFill>
              <a:latin typeface="楷体_GB2312" pitchFamily="49" charset="-122"/>
              <a:ea typeface="楷体_GB2312"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问题</a:t>
            </a:r>
            <a:r>
              <a:rPr lang="en-US" altLang="zh-CN" sz="3200" dirty="0">
                <a:latin typeface="黑体" pitchFamily="2" charset="-122"/>
                <a:ea typeface="黑体" pitchFamily="2" charset="-122"/>
              </a:rPr>
              <a:t>(Problem)</a:t>
            </a:r>
          </a:p>
        </p:txBody>
      </p:sp>
      <p:sp>
        <p:nvSpPr>
          <p:cNvPr id="3" name="矩形 2"/>
          <p:cNvSpPr/>
          <p:nvPr/>
        </p:nvSpPr>
        <p:spPr>
          <a:xfrm>
            <a:off x="1403648" y="1336175"/>
            <a:ext cx="7344816" cy="5478423"/>
          </a:xfrm>
          <a:prstGeom prst="rect">
            <a:avLst/>
          </a:prstGeom>
        </p:spPr>
        <p:txBody>
          <a:bodyPr wrap="square">
            <a:spAutoFit/>
          </a:bodyPr>
          <a:lstStyle/>
          <a:p>
            <a:pPr algn="l">
              <a:lnSpc>
                <a:spcPts val="1500"/>
              </a:lnSpc>
            </a:pPr>
            <a:r>
              <a:rPr lang="en-US" altLang="zh-CN" sz="1500" b="0" dirty="0">
                <a:latin typeface="+mn-lt"/>
              </a:rPr>
              <a:t>    class Secretary : Subject</a:t>
            </a:r>
          </a:p>
          <a:p>
            <a:pPr algn="l">
              <a:lnSpc>
                <a:spcPts val="1500"/>
              </a:lnSpc>
            </a:pPr>
            <a:r>
              <a:rPr lang="zh-CN" altLang="en-US" sz="1500" b="0" dirty="0">
                <a:latin typeface="+mn-lt"/>
              </a:rPr>
              <a:t>    </a:t>
            </a:r>
            <a:r>
              <a:rPr lang="en-US" altLang="zh-CN" sz="1500" b="0" dirty="0">
                <a:latin typeface="+mn-lt"/>
              </a:rPr>
              <a:t>{</a:t>
            </a:r>
          </a:p>
          <a:p>
            <a:pPr algn="l">
              <a:lnSpc>
                <a:spcPts val="1500"/>
              </a:lnSpc>
            </a:pPr>
            <a:r>
              <a:rPr lang="zh-CN" altLang="en-US" sz="1500" b="0" dirty="0">
                <a:latin typeface="+mn-lt"/>
              </a:rPr>
              <a:t>        </a:t>
            </a:r>
            <a:r>
              <a:rPr lang="en-US" altLang="zh-CN" sz="1500" b="0" dirty="0">
                <a:latin typeface="+mn-lt"/>
              </a:rPr>
              <a:t>//</a:t>
            </a:r>
            <a:r>
              <a:rPr lang="zh-CN" altLang="en-US" sz="1500" b="0" dirty="0">
                <a:latin typeface="+mn-lt"/>
              </a:rPr>
              <a:t>同事列表</a:t>
            </a:r>
          </a:p>
          <a:p>
            <a:pPr algn="l">
              <a:lnSpc>
                <a:spcPts val="1500"/>
              </a:lnSpc>
            </a:pPr>
            <a:r>
              <a:rPr lang="en-US" altLang="zh-CN" sz="1500" b="0" dirty="0">
                <a:latin typeface="+mn-lt"/>
              </a:rPr>
              <a:t>        private </a:t>
            </a:r>
            <a:r>
              <a:rPr lang="en-US" altLang="zh-CN" sz="1500" b="0" dirty="0" err="1">
                <a:latin typeface="+mn-lt"/>
              </a:rPr>
              <a:t>IList</a:t>
            </a:r>
            <a:r>
              <a:rPr lang="en-US" altLang="zh-CN" sz="1500" b="0" dirty="0">
                <a:latin typeface="+mn-lt"/>
              </a:rPr>
              <a:t>&lt;Observer&gt; observers = new List&lt;Observer&gt;();</a:t>
            </a:r>
          </a:p>
          <a:p>
            <a:pPr algn="l">
              <a:lnSpc>
                <a:spcPts val="1500"/>
              </a:lnSpc>
            </a:pPr>
            <a:r>
              <a:rPr lang="en-US" altLang="zh-CN" sz="1500" b="0" dirty="0">
                <a:latin typeface="+mn-lt"/>
              </a:rPr>
              <a:t>        private string action;</a:t>
            </a:r>
          </a:p>
          <a:p>
            <a:pPr algn="l">
              <a:lnSpc>
                <a:spcPts val="1500"/>
              </a:lnSpc>
            </a:pPr>
            <a:r>
              <a:rPr lang="zh-CN" altLang="en-US" sz="1500" b="0" dirty="0">
                <a:latin typeface="+mn-lt"/>
              </a:rPr>
              <a:t>        </a:t>
            </a:r>
            <a:r>
              <a:rPr lang="en-US" altLang="zh-CN" sz="1500" b="0" dirty="0">
                <a:latin typeface="+mn-lt"/>
              </a:rPr>
              <a:t>//</a:t>
            </a:r>
            <a:r>
              <a:rPr lang="zh-CN" altLang="en-US" sz="1500" b="0" dirty="0">
                <a:latin typeface="+mn-lt"/>
              </a:rPr>
              <a:t>增加</a:t>
            </a:r>
          </a:p>
          <a:p>
            <a:pPr algn="l">
              <a:lnSpc>
                <a:spcPts val="1500"/>
              </a:lnSpc>
            </a:pPr>
            <a:r>
              <a:rPr lang="en-US" altLang="zh-CN" sz="1500" b="0" dirty="0">
                <a:latin typeface="+mn-lt"/>
              </a:rPr>
              <a:t>        public void Attach(Observer observer)</a:t>
            </a:r>
          </a:p>
          <a:p>
            <a:pPr algn="l">
              <a:lnSpc>
                <a:spcPts val="1500"/>
              </a:lnSpc>
            </a:pPr>
            <a:r>
              <a:rPr lang="zh-CN" altLang="en-US" sz="1500" b="0" dirty="0">
                <a:latin typeface="+mn-lt"/>
              </a:rPr>
              <a:t>        </a:t>
            </a:r>
            <a:r>
              <a:rPr lang="en-US" altLang="zh-CN" sz="1500" b="0" dirty="0">
                <a:latin typeface="+mn-lt"/>
              </a:rPr>
              <a:t>{</a:t>
            </a:r>
          </a:p>
          <a:p>
            <a:pPr algn="l">
              <a:lnSpc>
                <a:spcPts val="1500"/>
              </a:lnSpc>
            </a:pPr>
            <a:r>
              <a:rPr lang="en-US" altLang="zh-CN" sz="1500" b="0" dirty="0">
                <a:latin typeface="+mn-lt"/>
              </a:rPr>
              <a:t>            </a:t>
            </a:r>
            <a:r>
              <a:rPr lang="en-US" altLang="zh-CN" sz="1500" b="0" dirty="0" err="1">
                <a:latin typeface="+mn-lt"/>
              </a:rPr>
              <a:t>observers.Add</a:t>
            </a:r>
            <a:r>
              <a:rPr lang="en-US" altLang="zh-CN" sz="1500" b="0" dirty="0">
                <a:latin typeface="+mn-lt"/>
              </a:rPr>
              <a:t>(observer);</a:t>
            </a:r>
          </a:p>
          <a:p>
            <a:pPr algn="l">
              <a:lnSpc>
                <a:spcPts val="1500"/>
              </a:lnSpc>
            </a:pPr>
            <a:r>
              <a:rPr lang="zh-CN" altLang="en-US" sz="1500" b="0" dirty="0">
                <a:latin typeface="+mn-lt"/>
              </a:rPr>
              <a:t>        </a:t>
            </a:r>
            <a:r>
              <a:rPr lang="en-US" altLang="zh-CN" sz="1500" b="0" dirty="0">
                <a:latin typeface="+mn-lt"/>
              </a:rPr>
              <a:t>}</a:t>
            </a:r>
          </a:p>
          <a:p>
            <a:pPr algn="l">
              <a:lnSpc>
                <a:spcPts val="1500"/>
              </a:lnSpc>
            </a:pPr>
            <a:r>
              <a:rPr lang="zh-CN" altLang="en-US" sz="1500" b="0" dirty="0">
                <a:latin typeface="+mn-lt"/>
              </a:rPr>
              <a:t>        </a:t>
            </a:r>
            <a:r>
              <a:rPr lang="en-US" altLang="zh-CN" sz="1500" b="0" dirty="0">
                <a:latin typeface="+mn-lt"/>
              </a:rPr>
              <a:t>//</a:t>
            </a:r>
            <a:r>
              <a:rPr lang="zh-CN" altLang="en-US" sz="1500" b="0" dirty="0">
                <a:latin typeface="+mn-lt"/>
              </a:rPr>
              <a:t>减少</a:t>
            </a:r>
          </a:p>
          <a:p>
            <a:pPr algn="l">
              <a:lnSpc>
                <a:spcPts val="1500"/>
              </a:lnSpc>
            </a:pPr>
            <a:r>
              <a:rPr lang="en-US" altLang="zh-CN" sz="1500" b="0" dirty="0">
                <a:latin typeface="+mn-lt"/>
              </a:rPr>
              <a:t>        public void Detach(Observer observer)</a:t>
            </a:r>
          </a:p>
          <a:p>
            <a:pPr algn="l">
              <a:lnSpc>
                <a:spcPts val="1500"/>
              </a:lnSpc>
            </a:pPr>
            <a:r>
              <a:rPr lang="zh-CN" altLang="en-US" sz="1500" b="0" dirty="0">
                <a:latin typeface="+mn-lt"/>
              </a:rPr>
              <a:t>        </a:t>
            </a:r>
            <a:r>
              <a:rPr lang="en-US" altLang="zh-CN" sz="1500" b="0" dirty="0">
                <a:latin typeface="+mn-lt"/>
              </a:rPr>
              <a:t>{</a:t>
            </a:r>
          </a:p>
          <a:p>
            <a:pPr algn="l">
              <a:lnSpc>
                <a:spcPts val="1500"/>
              </a:lnSpc>
            </a:pPr>
            <a:r>
              <a:rPr lang="en-US" altLang="zh-CN" sz="1500" b="0" dirty="0">
                <a:latin typeface="+mn-lt"/>
              </a:rPr>
              <a:t>            </a:t>
            </a:r>
            <a:r>
              <a:rPr lang="en-US" altLang="zh-CN" sz="1500" b="0" dirty="0" err="1">
                <a:latin typeface="+mn-lt"/>
              </a:rPr>
              <a:t>observers.Remove</a:t>
            </a:r>
            <a:r>
              <a:rPr lang="en-US" altLang="zh-CN" sz="1500" b="0" dirty="0">
                <a:latin typeface="+mn-lt"/>
              </a:rPr>
              <a:t>(observer);</a:t>
            </a:r>
          </a:p>
          <a:p>
            <a:pPr algn="l">
              <a:lnSpc>
                <a:spcPts val="1500"/>
              </a:lnSpc>
            </a:pPr>
            <a:r>
              <a:rPr lang="zh-CN" altLang="en-US" sz="1500" b="0" dirty="0">
                <a:latin typeface="+mn-lt"/>
              </a:rPr>
              <a:t>        </a:t>
            </a:r>
            <a:r>
              <a:rPr lang="en-US" altLang="zh-CN" sz="1500" b="0" dirty="0">
                <a:latin typeface="+mn-lt"/>
              </a:rPr>
              <a:t>}</a:t>
            </a:r>
          </a:p>
          <a:p>
            <a:pPr algn="l">
              <a:lnSpc>
                <a:spcPts val="1500"/>
              </a:lnSpc>
            </a:pPr>
            <a:r>
              <a:rPr lang="zh-CN" altLang="en-US" sz="1500" b="0" dirty="0">
                <a:latin typeface="+mn-lt"/>
              </a:rPr>
              <a:t>        </a:t>
            </a:r>
            <a:r>
              <a:rPr lang="en-US" altLang="zh-CN" sz="1500" b="0" dirty="0">
                <a:latin typeface="+mn-lt"/>
              </a:rPr>
              <a:t>//</a:t>
            </a:r>
            <a:r>
              <a:rPr lang="zh-CN" altLang="en-US" sz="1500" b="0" dirty="0">
                <a:latin typeface="+mn-lt"/>
              </a:rPr>
              <a:t>通知</a:t>
            </a:r>
          </a:p>
          <a:p>
            <a:pPr algn="l">
              <a:lnSpc>
                <a:spcPts val="1500"/>
              </a:lnSpc>
            </a:pPr>
            <a:r>
              <a:rPr lang="en-US" altLang="zh-CN" sz="1500" b="0" dirty="0">
                <a:latin typeface="+mn-lt"/>
              </a:rPr>
              <a:t>        public void Notify()</a:t>
            </a:r>
          </a:p>
          <a:p>
            <a:pPr algn="l">
              <a:lnSpc>
                <a:spcPts val="1500"/>
              </a:lnSpc>
            </a:pPr>
            <a:r>
              <a:rPr lang="zh-CN" altLang="en-US" sz="1500" b="0" dirty="0">
                <a:latin typeface="+mn-lt"/>
              </a:rPr>
              <a:t>        </a:t>
            </a:r>
            <a:r>
              <a:rPr lang="en-US" altLang="zh-CN" sz="1500" b="0" dirty="0">
                <a:latin typeface="+mn-lt"/>
              </a:rPr>
              <a:t>{</a:t>
            </a:r>
          </a:p>
          <a:p>
            <a:pPr algn="l">
              <a:lnSpc>
                <a:spcPts val="1500"/>
              </a:lnSpc>
            </a:pPr>
            <a:r>
              <a:rPr lang="en-US" altLang="zh-CN" sz="1500" b="0" dirty="0">
                <a:latin typeface="+mn-lt"/>
              </a:rPr>
              <a:t>            </a:t>
            </a:r>
            <a:r>
              <a:rPr lang="en-US" altLang="zh-CN" sz="1500" b="0" dirty="0" err="1">
                <a:latin typeface="+mn-lt"/>
              </a:rPr>
              <a:t>foreach</a:t>
            </a:r>
            <a:r>
              <a:rPr lang="en-US" altLang="zh-CN" sz="1500" b="0" dirty="0">
                <a:latin typeface="+mn-lt"/>
              </a:rPr>
              <a:t> (Observer o in observers)</a:t>
            </a:r>
          </a:p>
          <a:p>
            <a:pPr algn="l">
              <a:lnSpc>
                <a:spcPts val="1500"/>
              </a:lnSpc>
            </a:pPr>
            <a:r>
              <a:rPr lang="en-US" altLang="zh-CN" sz="1500" b="0" dirty="0">
                <a:latin typeface="+mn-lt"/>
              </a:rPr>
              <a:t>                </a:t>
            </a:r>
            <a:r>
              <a:rPr lang="en-US" altLang="zh-CN" sz="1500" b="0" dirty="0" err="1">
                <a:latin typeface="+mn-lt"/>
              </a:rPr>
              <a:t>o.Update</a:t>
            </a:r>
            <a:r>
              <a:rPr lang="en-US" altLang="zh-CN" sz="1500" b="0" dirty="0">
                <a:latin typeface="+mn-lt"/>
              </a:rPr>
              <a:t>();</a:t>
            </a:r>
          </a:p>
          <a:p>
            <a:pPr algn="l">
              <a:lnSpc>
                <a:spcPts val="1500"/>
              </a:lnSpc>
            </a:pPr>
            <a:r>
              <a:rPr lang="zh-CN" altLang="en-US" sz="1500" b="0" dirty="0">
                <a:latin typeface="+mn-lt"/>
              </a:rPr>
              <a:t>        </a:t>
            </a:r>
            <a:r>
              <a:rPr lang="en-US" altLang="zh-CN" sz="1500" b="0" dirty="0">
                <a:latin typeface="+mn-lt"/>
              </a:rPr>
              <a:t>}</a:t>
            </a:r>
          </a:p>
          <a:p>
            <a:pPr algn="l">
              <a:lnSpc>
                <a:spcPts val="1500"/>
              </a:lnSpc>
            </a:pPr>
            <a:r>
              <a:rPr lang="zh-CN" altLang="en-US" sz="1500" b="0" dirty="0">
                <a:latin typeface="+mn-lt"/>
              </a:rPr>
              <a:t>        </a:t>
            </a:r>
            <a:r>
              <a:rPr lang="en-US" altLang="zh-CN" sz="1500" b="0" dirty="0">
                <a:latin typeface="+mn-lt"/>
              </a:rPr>
              <a:t>//</a:t>
            </a:r>
            <a:r>
              <a:rPr lang="zh-CN" altLang="en-US" sz="1500" b="0" dirty="0">
                <a:latin typeface="+mn-lt"/>
              </a:rPr>
              <a:t>前台状态</a:t>
            </a:r>
          </a:p>
          <a:p>
            <a:pPr algn="l">
              <a:lnSpc>
                <a:spcPts val="1500"/>
              </a:lnSpc>
            </a:pPr>
            <a:r>
              <a:rPr lang="en-US" altLang="zh-CN" sz="1500" b="0" dirty="0">
                <a:latin typeface="+mn-lt"/>
              </a:rPr>
              <a:t>        public string </a:t>
            </a:r>
            <a:r>
              <a:rPr lang="en-US" altLang="zh-CN" sz="1500" b="0" dirty="0" err="1">
                <a:latin typeface="+mn-lt"/>
              </a:rPr>
              <a:t>SubjectState</a:t>
            </a:r>
            <a:endParaRPr lang="en-US" altLang="zh-CN" sz="1500" b="0" dirty="0">
              <a:latin typeface="+mn-lt"/>
            </a:endParaRPr>
          </a:p>
          <a:p>
            <a:pPr algn="l">
              <a:lnSpc>
                <a:spcPts val="1500"/>
              </a:lnSpc>
            </a:pPr>
            <a:r>
              <a:rPr lang="zh-CN" altLang="en-US" sz="1500" b="0" dirty="0">
                <a:latin typeface="+mn-lt"/>
              </a:rPr>
              <a:t>        </a:t>
            </a:r>
            <a:r>
              <a:rPr lang="en-US" altLang="zh-CN" sz="1500" b="0" dirty="0">
                <a:latin typeface="+mn-lt"/>
              </a:rPr>
              <a:t>{</a:t>
            </a:r>
          </a:p>
          <a:p>
            <a:pPr algn="l">
              <a:lnSpc>
                <a:spcPts val="1500"/>
              </a:lnSpc>
            </a:pPr>
            <a:r>
              <a:rPr lang="en-US" altLang="zh-CN" sz="1500" b="0" dirty="0">
                <a:latin typeface="+mn-lt"/>
              </a:rPr>
              <a:t>            get { return action; }</a:t>
            </a:r>
          </a:p>
          <a:p>
            <a:pPr algn="l">
              <a:lnSpc>
                <a:spcPts val="1500"/>
              </a:lnSpc>
            </a:pPr>
            <a:r>
              <a:rPr lang="en-US" altLang="zh-CN" sz="1500" b="0" dirty="0">
                <a:latin typeface="+mn-lt"/>
              </a:rPr>
              <a:t>            set { action = value; }</a:t>
            </a:r>
          </a:p>
          <a:p>
            <a:pPr algn="l">
              <a:lnSpc>
                <a:spcPts val="1500"/>
              </a:lnSpc>
            </a:pPr>
            <a:r>
              <a:rPr lang="zh-CN" altLang="en-US" sz="1500" b="0" dirty="0">
                <a:latin typeface="+mn-lt"/>
              </a:rPr>
              <a:t>        </a:t>
            </a:r>
            <a:r>
              <a:rPr lang="en-US" altLang="zh-CN" sz="1500" b="0" dirty="0">
                <a:latin typeface="+mn-lt"/>
              </a:rPr>
              <a:t>}</a:t>
            </a:r>
          </a:p>
          <a:p>
            <a:pPr algn="l">
              <a:lnSpc>
                <a:spcPts val="1500"/>
              </a:lnSpc>
            </a:pPr>
            <a:r>
              <a:rPr lang="zh-CN" altLang="en-US" sz="1500" b="0" dirty="0">
                <a:latin typeface="+mn-lt"/>
              </a:rPr>
              <a:t>    </a:t>
            </a:r>
            <a:r>
              <a:rPr lang="en-US" altLang="zh-CN" sz="1500" b="0" dirty="0">
                <a:latin typeface="+mn-lt"/>
              </a:rPr>
              <a:t>}</a:t>
            </a:r>
          </a:p>
        </p:txBody>
      </p:sp>
      <p:sp>
        <p:nvSpPr>
          <p:cNvPr id="4" name="矩形 3"/>
          <p:cNvSpPr/>
          <p:nvPr/>
        </p:nvSpPr>
        <p:spPr bwMode="auto">
          <a:xfrm>
            <a:off x="1570445" y="1275435"/>
            <a:ext cx="6484984" cy="5488222"/>
          </a:xfrm>
          <a:prstGeom prst="rect">
            <a:avLst/>
          </a:prstGeom>
          <a:noFill/>
          <a:ln w="9525" cap="flat" cmpd="sng" algn="ctr">
            <a:solidFill>
              <a:srgbClr val="0000F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53511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问题</a:t>
            </a:r>
            <a:r>
              <a:rPr lang="en-US" altLang="zh-CN" sz="3200" dirty="0">
                <a:latin typeface="黑体" pitchFamily="2" charset="-122"/>
                <a:ea typeface="黑体" pitchFamily="2" charset="-122"/>
              </a:rPr>
              <a:t>(Problem)</a:t>
            </a:r>
          </a:p>
        </p:txBody>
      </p:sp>
      <p:sp>
        <p:nvSpPr>
          <p:cNvPr id="3" name="矩形 2"/>
          <p:cNvSpPr/>
          <p:nvPr/>
        </p:nvSpPr>
        <p:spPr>
          <a:xfrm>
            <a:off x="1403648" y="1340768"/>
            <a:ext cx="6696744" cy="5478423"/>
          </a:xfrm>
          <a:prstGeom prst="rect">
            <a:avLst/>
          </a:prstGeom>
        </p:spPr>
        <p:txBody>
          <a:bodyPr wrap="square">
            <a:spAutoFit/>
          </a:bodyPr>
          <a:lstStyle/>
          <a:p>
            <a:pPr algn="l">
              <a:lnSpc>
                <a:spcPts val="1500"/>
              </a:lnSpc>
            </a:pPr>
            <a:r>
              <a:rPr lang="en-US" altLang="zh-CN" sz="1500" b="0" dirty="0">
                <a:latin typeface="+mn-lt"/>
              </a:rPr>
              <a:t>    class Boss : Subject</a:t>
            </a:r>
          </a:p>
          <a:p>
            <a:pPr algn="l">
              <a:lnSpc>
                <a:spcPts val="1500"/>
              </a:lnSpc>
            </a:pPr>
            <a:r>
              <a:rPr lang="zh-CN" altLang="en-US" sz="1500" b="0" dirty="0">
                <a:latin typeface="+mn-lt"/>
              </a:rPr>
              <a:t>    </a:t>
            </a:r>
            <a:r>
              <a:rPr lang="en-US" altLang="zh-CN" sz="1500" b="0" dirty="0">
                <a:latin typeface="+mn-lt"/>
              </a:rPr>
              <a:t>{</a:t>
            </a:r>
          </a:p>
          <a:p>
            <a:pPr algn="l">
              <a:lnSpc>
                <a:spcPts val="1500"/>
              </a:lnSpc>
            </a:pPr>
            <a:r>
              <a:rPr lang="zh-CN" altLang="en-US" sz="1500" b="0" dirty="0">
                <a:latin typeface="+mn-lt"/>
              </a:rPr>
              <a:t>        </a:t>
            </a:r>
            <a:r>
              <a:rPr lang="en-US" altLang="zh-CN" sz="1500" b="0" dirty="0">
                <a:latin typeface="+mn-lt"/>
              </a:rPr>
              <a:t>//</a:t>
            </a:r>
            <a:r>
              <a:rPr lang="zh-CN" altLang="en-US" sz="1500" b="0" dirty="0">
                <a:latin typeface="+mn-lt"/>
              </a:rPr>
              <a:t>同事列表</a:t>
            </a:r>
          </a:p>
          <a:p>
            <a:pPr algn="l">
              <a:lnSpc>
                <a:spcPts val="1500"/>
              </a:lnSpc>
            </a:pPr>
            <a:r>
              <a:rPr lang="en-US" altLang="zh-CN" sz="1500" b="0" dirty="0">
                <a:latin typeface="+mn-lt"/>
              </a:rPr>
              <a:t>        private </a:t>
            </a:r>
            <a:r>
              <a:rPr lang="en-US" altLang="zh-CN" sz="1500" b="0" dirty="0" err="1">
                <a:latin typeface="+mn-lt"/>
              </a:rPr>
              <a:t>IList</a:t>
            </a:r>
            <a:r>
              <a:rPr lang="en-US" altLang="zh-CN" sz="1500" b="0" dirty="0">
                <a:latin typeface="+mn-lt"/>
              </a:rPr>
              <a:t>&lt;Observer&gt; observers = new List&lt;Observer&gt;();</a:t>
            </a:r>
          </a:p>
          <a:p>
            <a:pPr algn="l">
              <a:lnSpc>
                <a:spcPts val="1500"/>
              </a:lnSpc>
            </a:pPr>
            <a:r>
              <a:rPr lang="en-US" altLang="zh-CN" sz="1500" b="0" dirty="0">
                <a:latin typeface="+mn-lt"/>
              </a:rPr>
              <a:t>        private string action;</a:t>
            </a:r>
          </a:p>
          <a:p>
            <a:pPr algn="l">
              <a:lnSpc>
                <a:spcPts val="1500"/>
              </a:lnSpc>
            </a:pPr>
            <a:r>
              <a:rPr lang="zh-CN" altLang="en-US" sz="1500" b="0" dirty="0">
                <a:latin typeface="+mn-lt"/>
              </a:rPr>
              <a:t>        </a:t>
            </a:r>
            <a:r>
              <a:rPr lang="en-US" altLang="zh-CN" sz="1500" b="0" dirty="0">
                <a:latin typeface="+mn-lt"/>
              </a:rPr>
              <a:t>//</a:t>
            </a:r>
            <a:r>
              <a:rPr lang="zh-CN" altLang="en-US" sz="1500" b="0" dirty="0">
                <a:latin typeface="+mn-lt"/>
              </a:rPr>
              <a:t>增加</a:t>
            </a:r>
          </a:p>
          <a:p>
            <a:pPr algn="l">
              <a:lnSpc>
                <a:spcPts val="1500"/>
              </a:lnSpc>
            </a:pPr>
            <a:r>
              <a:rPr lang="en-US" altLang="zh-CN" sz="1500" b="0" dirty="0">
                <a:latin typeface="+mn-lt"/>
              </a:rPr>
              <a:t>        public void Attach(Observer observer)</a:t>
            </a:r>
          </a:p>
          <a:p>
            <a:pPr algn="l">
              <a:lnSpc>
                <a:spcPts val="1500"/>
              </a:lnSpc>
            </a:pPr>
            <a:r>
              <a:rPr lang="zh-CN" altLang="en-US" sz="1500" b="0" dirty="0">
                <a:latin typeface="+mn-lt"/>
              </a:rPr>
              <a:t>        </a:t>
            </a:r>
            <a:r>
              <a:rPr lang="en-US" altLang="zh-CN" sz="1500" b="0" dirty="0">
                <a:latin typeface="+mn-lt"/>
              </a:rPr>
              <a:t>{</a:t>
            </a:r>
          </a:p>
          <a:p>
            <a:pPr algn="l">
              <a:lnSpc>
                <a:spcPts val="1500"/>
              </a:lnSpc>
            </a:pPr>
            <a:r>
              <a:rPr lang="en-US" altLang="zh-CN" sz="1500" b="0" dirty="0">
                <a:latin typeface="+mn-lt"/>
              </a:rPr>
              <a:t>            </a:t>
            </a:r>
            <a:r>
              <a:rPr lang="en-US" altLang="zh-CN" sz="1500" b="0" dirty="0" err="1">
                <a:latin typeface="+mn-lt"/>
              </a:rPr>
              <a:t>observers.Add</a:t>
            </a:r>
            <a:r>
              <a:rPr lang="en-US" altLang="zh-CN" sz="1500" b="0" dirty="0">
                <a:latin typeface="+mn-lt"/>
              </a:rPr>
              <a:t>(observer);</a:t>
            </a:r>
          </a:p>
          <a:p>
            <a:pPr algn="l">
              <a:lnSpc>
                <a:spcPts val="1500"/>
              </a:lnSpc>
            </a:pPr>
            <a:r>
              <a:rPr lang="zh-CN" altLang="en-US" sz="1500" b="0" dirty="0">
                <a:latin typeface="+mn-lt"/>
              </a:rPr>
              <a:t>        </a:t>
            </a:r>
            <a:r>
              <a:rPr lang="en-US" altLang="zh-CN" sz="1500" b="0" dirty="0">
                <a:latin typeface="+mn-lt"/>
              </a:rPr>
              <a:t>}</a:t>
            </a:r>
          </a:p>
          <a:p>
            <a:pPr algn="l">
              <a:lnSpc>
                <a:spcPts val="1500"/>
              </a:lnSpc>
            </a:pPr>
            <a:r>
              <a:rPr lang="zh-CN" altLang="en-US" sz="1500" b="0" dirty="0">
                <a:latin typeface="+mn-lt"/>
              </a:rPr>
              <a:t>        </a:t>
            </a:r>
            <a:r>
              <a:rPr lang="en-US" altLang="zh-CN" sz="1500" b="0" dirty="0">
                <a:latin typeface="+mn-lt"/>
              </a:rPr>
              <a:t>//</a:t>
            </a:r>
            <a:r>
              <a:rPr lang="zh-CN" altLang="en-US" sz="1500" b="0" dirty="0">
                <a:latin typeface="+mn-lt"/>
              </a:rPr>
              <a:t>减少</a:t>
            </a:r>
          </a:p>
          <a:p>
            <a:pPr algn="l">
              <a:lnSpc>
                <a:spcPts val="1500"/>
              </a:lnSpc>
            </a:pPr>
            <a:r>
              <a:rPr lang="en-US" altLang="zh-CN" sz="1500" b="0" dirty="0">
                <a:latin typeface="+mn-lt"/>
              </a:rPr>
              <a:t>        public void Detach(Observer observer)</a:t>
            </a:r>
          </a:p>
          <a:p>
            <a:pPr algn="l">
              <a:lnSpc>
                <a:spcPts val="1500"/>
              </a:lnSpc>
            </a:pPr>
            <a:r>
              <a:rPr lang="zh-CN" altLang="en-US" sz="1500" b="0" dirty="0">
                <a:latin typeface="+mn-lt"/>
              </a:rPr>
              <a:t>        </a:t>
            </a:r>
            <a:r>
              <a:rPr lang="en-US" altLang="zh-CN" sz="1500" b="0" dirty="0">
                <a:latin typeface="+mn-lt"/>
              </a:rPr>
              <a:t>{</a:t>
            </a:r>
          </a:p>
          <a:p>
            <a:pPr algn="l">
              <a:lnSpc>
                <a:spcPts val="1500"/>
              </a:lnSpc>
            </a:pPr>
            <a:r>
              <a:rPr lang="en-US" altLang="zh-CN" sz="1500" b="0" dirty="0">
                <a:latin typeface="+mn-lt"/>
              </a:rPr>
              <a:t>            </a:t>
            </a:r>
            <a:r>
              <a:rPr lang="en-US" altLang="zh-CN" sz="1500" b="0" dirty="0" err="1">
                <a:latin typeface="+mn-lt"/>
              </a:rPr>
              <a:t>observers.Remove</a:t>
            </a:r>
            <a:r>
              <a:rPr lang="en-US" altLang="zh-CN" sz="1500" b="0" dirty="0">
                <a:latin typeface="+mn-lt"/>
              </a:rPr>
              <a:t>(observer);</a:t>
            </a:r>
          </a:p>
          <a:p>
            <a:pPr algn="l">
              <a:lnSpc>
                <a:spcPts val="1500"/>
              </a:lnSpc>
            </a:pPr>
            <a:r>
              <a:rPr lang="zh-CN" altLang="en-US" sz="1500" b="0" dirty="0">
                <a:latin typeface="+mn-lt"/>
              </a:rPr>
              <a:t>        </a:t>
            </a:r>
            <a:r>
              <a:rPr lang="en-US" altLang="zh-CN" sz="1500" b="0" dirty="0">
                <a:latin typeface="+mn-lt"/>
              </a:rPr>
              <a:t>}</a:t>
            </a:r>
          </a:p>
          <a:p>
            <a:pPr algn="l">
              <a:lnSpc>
                <a:spcPts val="1500"/>
              </a:lnSpc>
            </a:pPr>
            <a:r>
              <a:rPr lang="zh-CN" altLang="en-US" sz="1500" b="0" dirty="0">
                <a:latin typeface="+mn-lt"/>
              </a:rPr>
              <a:t>        </a:t>
            </a:r>
            <a:r>
              <a:rPr lang="en-US" altLang="zh-CN" sz="1500" b="0" dirty="0">
                <a:latin typeface="+mn-lt"/>
              </a:rPr>
              <a:t>//</a:t>
            </a:r>
            <a:r>
              <a:rPr lang="zh-CN" altLang="en-US" sz="1500" b="0" dirty="0">
                <a:latin typeface="+mn-lt"/>
              </a:rPr>
              <a:t>通知</a:t>
            </a:r>
          </a:p>
          <a:p>
            <a:pPr algn="l">
              <a:lnSpc>
                <a:spcPts val="1500"/>
              </a:lnSpc>
            </a:pPr>
            <a:r>
              <a:rPr lang="en-US" altLang="zh-CN" sz="1500" b="0" dirty="0">
                <a:latin typeface="+mn-lt"/>
              </a:rPr>
              <a:t>        public void Notify()</a:t>
            </a:r>
          </a:p>
          <a:p>
            <a:pPr algn="l">
              <a:lnSpc>
                <a:spcPts val="1500"/>
              </a:lnSpc>
            </a:pPr>
            <a:r>
              <a:rPr lang="zh-CN" altLang="en-US" sz="1500" b="0" dirty="0">
                <a:latin typeface="+mn-lt"/>
              </a:rPr>
              <a:t>        </a:t>
            </a:r>
            <a:r>
              <a:rPr lang="en-US" altLang="zh-CN" sz="1500" b="0" dirty="0">
                <a:latin typeface="+mn-lt"/>
              </a:rPr>
              <a:t>{</a:t>
            </a:r>
          </a:p>
          <a:p>
            <a:pPr algn="l">
              <a:lnSpc>
                <a:spcPts val="1500"/>
              </a:lnSpc>
            </a:pPr>
            <a:r>
              <a:rPr lang="en-US" altLang="zh-CN" sz="1500" b="0" dirty="0">
                <a:latin typeface="+mn-lt"/>
              </a:rPr>
              <a:t>            </a:t>
            </a:r>
            <a:r>
              <a:rPr lang="en-US" altLang="zh-CN" sz="1500" b="0" dirty="0" err="1">
                <a:latin typeface="+mn-lt"/>
              </a:rPr>
              <a:t>foreach</a:t>
            </a:r>
            <a:r>
              <a:rPr lang="en-US" altLang="zh-CN" sz="1500" b="0" dirty="0">
                <a:latin typeface="+mn-lt"/>
              </a:rPr>
              <a:t> (Observer o in observers)</a:t>
            </a:r>
          </a:p>
          <a:p>
            <a:pPr algn="l">
              <a:lnSpc>
                <a:spcPts val="1500"/>
              </a:lnSpc>
            </a:pPr>
            <a:r>
              <a:rPr lang="en-US" altLang="zh-CN" sz="1500" b="0" dirty="0">
                <a:latin typeface="+mn-lt"/>
              </a:rPr>
              <a:t>                </a:t>
            </a:r>
            <a:r>
              <a:rPr lang="en-US" altLang="zh-CN" sz="1500" b="0" dirty="0" err="1">
                <a:latin typeface="+mn-lt"/>
              </a:rPr>
              <a:t>o.Update</a:t>
            </a:r>
            <a:r>
              <a:rPr lang="en-US" altLang="zh-CN" sz="1500" b="0" dirty="0">
                <a:latin typeface="+mn-lt"/>
              </a:rPr>
              <a:t>();</a:t>
            </a:r>
          </a:p>
          <a:p>
            <a:pPr algn="l">
              <a:lnSpc>
                <a:spcPts val="1500"/>
              </a:lnSpc>
            </a:pPr>
            <a:r>
              <a:rPr lang="zh-CN" altLang="en-US" sz="1500" b="0" dirty="0">
                <a:latin typeface="+mn-lt"/>
              </a:rPr>
              <a:t>        </a:t>
            </a:r>
            <a:r>
              <a:rPr lang="en-US" altLang="zh-CN" sz="1500" b="0" dirty="0">
                <a:latin typeface="+mn-lt"/>
              </a:rPr>
              <a:t>}</a:t>
            </a:r>
          </a:p>
          <a:p>
            <a:pPr algn="l">
              <a:lnSpc>
                <a:spcPts val="1500"/>
              </a:lnSpc>
            </a:pPr>
            <a:r>
              <a:rPr lang="zh-CN" altLang="en-US" sz="1500" b="0" dirty="0">
                <a:latin typeface="+mn-lt"/>
              </a:rPr>
              <a:t>        </a:t>
            </a:r>
            <a:r>
              <a:rPr lang="en-US" altLang="zh-CN" sz="1500" b="0" dirty="0">
                <a:latin typeface="+mn-lt"/>
              </a:rPr>
              <a:t>//</a:t>
            </a:r>
            <a:r>
              <a:rPr lang="zh-CN" altLang="en-US" sz="1500" b="0" dirty="0">
                <a:latin typeface="+mn-lt"/>
              </a:rPr>
              <a:t>老板状态</a:t>
            </a:r>
          </a:p>
          <a:p>
            <a:pPr algn="l">
              <a:lnSpc>
                <a:spcPts val="1500"/>
              </a:lnSpc>
            </a:pPr>
            <a:r>
              <a:rPr lang="en-US" altLang="zh-CN" sz="1500" b="0" dirty="0">
                <a:latin typeface="+mn-lt"/>
              </a:rPr>
              <a:t>        public string </a:t>
            </a:r>
            <a:r>
              <a:rPr lang="en-US" altLang="zh-CN" sz="1500" b="0" dirty="0" err="1">
                <a:latin typeface="+mn-lt"/>
              </a:rPr>
              <a:t>SubjectState</a:t>
            </a:r>
            <a:endParaRPr lang="en-US" altLang="zh-CN" sz="1500" b="0" dirty="0">
              <a:latin typeface="+mn-lt"/>
            </a:endParaRPr>
          </a:p>
          <a:p>
            <a:pPr algn="l">
              <a:lnSpc>
                <a:spcPts val="1500"/>
              </a:lnSpc>
            </a:pPr>
            <a:r>
              <a:rPr lang="zh-CN" altLang="en-US" sz="1500" b="0" dirty="0">
                <a:latin typeface="+mn-lt"/>
              </a:rPr>
              <a:t>        </a:t>
            </a:r>
            <a:r>
              <a:rPr lang="en-US" altLang="zh-CN" sz="1500" b="0" dirty="0">
                <a:latin typeface="+mn-lt"/>
              </a:rPr>
              <a:t>{</a:t>
            </a:r>
          </a:p>
          <a:p>
            <a:pPr algn="l">
              <a:lnSpc>
                <a:spcPts val="1500"/>
              </a:lnSpc>
            </a:pPr>
            <a:r>
              <a:rPr lang="en-US" altLang="zh-CN" sz="1500" b="0" dirty="0">
                <a:latin typeface="+mn-lt"/>
              </a:rPr>
              <a:t>            get { return action; }</a:t>
            </a:r>
          </a:p>
          <a:p>
            <a:pPr algn="l">
              <a:lnSpc>
                <a:spcPts val="1500"/>
              </a:lnSpc>
            </a:pPr>
            <a:r>
              <a:rPr lang="en-US" altLang="zh-CN" sz="1500" b="0" dirty="0">
                <a:latin typeface="+mn-lt"/>
              </a:rPr>
              <a:t>            set { action = value; }</a:t>
            </a:r>
          </a:p>
          <a:p>
            <a:pPr algn="l">
              <a:lnSpc>
                <a:spcPts val="1500"/>
              </a:lnSpc>
            </a:pPr>
            <a:r>
              <a:rPr lang="zh-CN" altLang="en-US" sz="1500" b="0" dirty="0">
                <a:latin typeface="+mn-lt"/>
              </a:rPr>
              <a:t>        </a:t>
            </a:r>
            <a:r>
              <a:rPr lang="en-US" altLang="zh-CN" sz="1500" b="0" dirty="0">
                <a:latin typeface="+mn-lt"/>
              </a:rPr>
              <a:t>}</a:t>
            </a:r>
          </a:p>
          <a:p>
            <a:pPr algn="l">
              <a:lnSpc>
                <a:spcPts val="1500"/>
              </a:lnSpc>
            </a:pPr>
            <a:r>
              <a:rPr lang="zh-CN" altLang="en-US" sz="1500" b="0" dirty="0">
                <a:latin typeface="+mn-lt"/>
              </a:rPr>
              <a:t>    </a:t>
            </a:r>
            <a:r>
              <a:rPr lang="en-US" altLang="zh-CN" sz="1500" b="0" dirty="0">
                <a:latin typeface="+mn-lt"/>
              </a:rPr>
              <a:t>}</a:t>
            </a:r>
          </a:p>
        </p:txBody>
      </p:sp>
      <p:sp>
        <p:nvSpPr>
          <p:cNvPr id="5" name="矩形 4"/>
          <p:cNvSpPr/>
          <p:nvPr/>
        </p:nvSpPr>
        <p:spPr bwMode="auto">
          <a:xfrm>
            <a:off x="1570445" y="1275435"/>
            <a:ext cx="6484984" cy="5488222"/>
          </a:xfrm>
          <a:prstGeom prst="rect">
            <a:avLst/>
          </a:prstGeom>
          <a:noFill/>
          <a:ln w="9525" cap="flat" cmpd="sng" algn="ctr">
            <a:solidFill>
              <a:srgbClr val="0000F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346957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问题</a:t>
            </a:r>
            <a:r>
              <a:rPr lang="en-US" altLang="zh-CN" sz="3200" dirty="0">
                <a:latin typeface="黑体" pitchFamily="2" charset="-122"/>
                <a:ea typeface="黑体" pitchFamily="2" charset="-122"/>
              </a:rPr>
              <a:t>(Problem)</a:t>
            </a:r>
          </a:p>
        </p:txBody>
      </p:sp>
      <p:sp>
        <p:nvSpPr>
          <p:cNvPr id="2" name="矩形 1"/>
          <p:cNvSpPr/>
          <p:nvPr/>
        </p:nvSpPr>
        <p:spPr>
          <a:xfrm>
            <a:off x="848002" y="1310613"/>
            <a:ext cx="7933141" cy="5509200"/>
          </a:xfrm>
          <a:prstGeom prst="rect">
            <a:avLst/>
          </a:prstGeom>
        </p:spPr>
        <p:txBody>
          <a:bodyPr wrap="square">
            <a:spAutoFit/>
          </a:bodyPr>
          <a:lstStyle/>
          <a:p>
            <a:pPr algn="l"/>
            <a:r>
              <a:rPr lang="en-US" altLang="zh-CN" sz="1600" b="0" dirty="0">
                <a:latin typeface="+mn-lt"/>
              </a:rPr>
              <a:t>        static void Main(string[] </a:t>
            </a:r>
            <a:r>
              <a:rPr lang="en-US" altLang="zh-CN" sz="1600" b="0" dirty="0" err="1">
                <a:latin typeface="+mn-lt"/>
              </a:rPr>
              <a:t>args</a:t>
            </a:r>
            <a:r>
              <a:rPr lang="en-US" altLang="zh-CN" sz="1600" b="0" dirty="0">
                <a:latin typeface="+mn-lt"/>
              </a:rPr>
              <a:t>)</a:t>
            </a:r>
          </a:p>
          <a:p>
            <a:pPr algn="l"/>
            <a:r>
              <a:rPr lang="zh-CN" altLang="en-US" sz="1600" b="0" dirty="0">
                <a:latin typeface="+mn-lt"/>
              </a:rPr>
              <a:t>        </a:t>
            </a:r>
            <a:r>
              <a:rPr lang="en-US" altLang="zh-CN" sz="1600" b="0" dirty="0">
                <a:latin typeface="+mn-lt"/>
              </a:rPr>
              <a:t>{</a:t>
            </a:r>
          </a:p>
          <a:p>
            <a:pPr algn="l"/>
            <a:r>
              <a:rPr lang="zh-CN" altLang="en-US" sz="1600" b="0" dirty="0">
                <a:latin typeface="+mn-lt"/>
              </a:rPr>
              <a:t>            </a:t>
            </a:r>
            <a:r>
              <a:rPr lang="en-US" altLang="zh-CN" sz="1600" b="0" dirty="0">
                <a:latin typeface="+mn-lt"/>
              </a:rPr>
              <a:t>//</a:t>
            </a:r>
            <a:r>
              <a:rPr lang="zh-CN" altLang="en-US" sz="1600" b="0" dirty="0">
                <a:latin typeface="+mn-lt"/>
              </a:rPr>
              <a:t>老板</a:t>
            </a:r>
            <a:r>
              <a:rPr lang="en-US" altLang="zh-CN" sz="1600" b="0" dirty="0">
                <a:latin typeface="+mn-lt"/>
              </a:rPr>
              <a:t>john</a:t>
            </a:r>
            <a:endParaRPr lang="zh-CN" altLang="en-US" sz="1600" b="0" dirty="0">
              <a:latin typeface="+mn-lt"/>
            </a:endParaRPr>
          </a:p>
          <a:p>
            <a:pPr algn="l"/>
            <a:r>
              <a:rPr lang="en-US" altLang="zh-CN" sz="1600" b="0" dirty="0">
                <a:latin typeface="+mn-lt"/>
              </a:rPr>
              <a:t>            Boss </a:t>
            </a:r>
            <a:r>
              <a:rPr lang="en-US" altLang="zh-CN" sz="1600" b="0" dirty="0"/>
              <a:t>john</a:t>
            </a:r>
            <a:r>
              <a:rPr lang="en-US" altLang="zh-CN" sz="1600" b="0" dirty="0">
                <a:latin typeface="+mn-lt"/>
              </a:rPr>
              <a:t> = new Boss();</a:t>
            </a:r>
          </a:p>
          <a:p>
            <a:pPr algn="l"/>
            <a:endParaRPr lang="zh-CN" altLang="en-US" sz="1600" b="0" dirty="0">
              <a:latin typeface="+mn-lt"/>
            </a:endParaRPr>
          </a:p>
          <a:p>
            <a:pPr algn="l"/>
            <a:r>
              <a:rPr lang="zh-CN" altLang="en-US" sz="1600" b="0" dirty="0">
                <a:latin typeface="+mn-lt"/>
              </a:rPr>
              <a:t>            </a:t>
            </a:r>
            <a:r>
              <a:rPr lang="en-US" altLang="zh-CN" sz="1600" b="0" dirty="0">
                <a:latin typeface="+mn-lt"/>
              </a:rPr>
              <a:t>//</a:t>
            </a:r>
            <a:r>
              <a:rPr lang="zh-CN" altLang="en-US" sz="1600" b="0" dirty="0">
                <a:latin typeface="+mn-lt"/>
              </a:rPr>
              <a:t>看股票的同事</a:t>
            </a:r>
          </a:p>
          <a:p>
            <a:pPr algn="l"/>
            <a:r>
              <a:rPr lang="en-US" altLang="zh-CN" sz="1600" b="0" dirty="0">
                <a:latin typeface="+mn-lt"/>
              </a:rPr>
              <a:t>            </a:t>
            </a:r>
            <a:r>
              <a:rPr lang="en-US" altLang="zh-CN" sz="1600" b="0" dirty="0" err="1">
                <a:latin typeface="+mn-lt"/>
              </a:rPr>
              <a:t>StockObserver</a:t>
            </a:r>
            <a:r>
              <a:rPr lang="en-US" altLang="zh-CN" sz="1600" b="0" dirty="0">
                <a:latin typeface="+mn-lt"/>
              </a:rPr>
              <a:t> tongshi1 = new </a:t>
            </a:r>
            <a:r>
              <a:rPr lang="en-US" altLang="zh-CN" sz="1600" b="0" dirty="0" err="1">
                <a:latin typeface="+mn-lt"/>
              </a:rPr>
              <a:t>StockObserver</a:t>
            </a:r>
            <a:r>
              <a:rPr lang="en-US" altLang="zh-CN" sz="1600" b="0" dirty="0">
                <a:latin typeface="+mn-lt"/>
              </a:rPr>
              <a:t>("</a:t>
            </a:r>
            <a:r>
              <a:rPr lang="zh-CN" altLang="en-US" sz="1600" b="0" dirty="0">
                <a:latin typeface="+mn-lt"/>
              </a:rPr>
              <a:t>魏关姹</a:t>
            </a:r>
            <a:r>
              <a:rPr lang="en-US" altLang="zh-CN" sz="1600" b="0" dirty="0">
                <a:latin typeface="+mn-lt"/>
              </a:rPr>
              <a:t>", </a:t>
            </a:r>
            <a:r>
              <a:rPr lang="en-US" altLang="zh-CN" sz="1600" b="0" dirty="0" err="1">
                <a:latin typeface="+mn-lt"/>
              </a:rPr>
              <a:t>huhansan</a:t>
            </a:r>
            <a:r>
              <a:rPr lang="en-US" altLang="zh-CN" sz="1600" b="0" dirty="0">
                <a:latin typeface="+mn-lt"/>
              </a:rPr>
              <a:t>);</a:t>
            </a:r>
          </a:p>
          <a:p>
            <a:pPr algn="l"/>
            <a:r>
              <a:rPr lang="zh-CN" altLang="en-US" sz="1600" b="0" dirty="0">
                <a:latin typeface="+mn-lt"/>
              </a:rPr>
              <a:t>            </a:t>
            </a:r>
            <a:r>
              <a:rPr lang="en-US" altLang="zh-CN" sz="1600" b="0" dirty="0">
                <a:latin typeface="+mn-lt"/>
              </a:rPr>
              <a:t>//</a:t>
            </a:r>
            <a:r>
              <a:rPr lang="zh-CN" altLang="en-US" sz="1600" b="0" dirty="0">
                <a:latin typeface="+mn-lt"/>
              </a:rPr>
              <a:t>看</a:t>
            </a:r>
            <a:r>
              <a:rPr lang="en-US" altLang="zh-CN" sz="1600" b="0" dirty="0">
                <a:latin typeface="+mn-lt"/>
              </a:rPr>
              <a:t>NBA</a:t>
            </a:r>
            <a:r>
              <a:rPr lang="zh-CN" altLang="en-US" sz="1600" b="0" dirty="0">
                <a:latin typeface="+mn-lt"/>
              </a:rPr>
              <a:t>的同事</a:t>
            </a:r>
          </a:p>
          <a:p>
            <a:pPr algn="l"/>
            <a:r>
              <a:rPr lang="en-US" altLang="zh-CN" sz="1600" b="0" dirty="0">
                <a:latin typeface="+mn-lt"/>
              </a:rPr>
              <a:t>            </a:t>
            </a:r>
            <a:r>
              <a:rPr lang="en-US" altLang="zh-CN" sz="1600" b="0" dirty="0" err="1">
                <a:latin typeface="+mn-lt"/>
              </a:rPr>
              <a:t>NBAObserver</a:t>
            </a:r>
            <a:r>
              <a:rPr lang="en-US" altLang="zh-CN" sz="1600" b="0" dirty="0">
                <a:latin typeface="+mn-lt"/>
              </a:rPr>
              <a:t> tongshi2 = new </a:t>
            </a:r>
            <a:r>
              <a:rPr lang="en-US" altLang="zh-CN" sz="1600" b="0" dirty="0" err="1">
                <a:latin typeface="+mn-lt"/>
              </a:rPr>
              <a:t>NBAObserver</a:t>
            </a:r>
            <a:r>
              <a:rPr lang="en-US" altLang="zh-CN" sz="1600" b="0" dirty="0">
                <a:latin typeface="+mn-lt"/>
              </a:rPr>
              <a:t>("</a:t>
            </a:r>
            <a:r>
              <a:rPr lang="zh-CN" altLang="en-US" sz="1600" b="0" dirty="0">
                <a:latin typeface="+mn-lt"/>
              </a:rPr>
              <a:t>易管查</a:t>
            </a:r>
            <a:r>
              <a:rPr lang="en-US" altLang="zh-CN" sz="1600" b="0" dirty="0">
                <a:latin typeface="+mn-lt"/>
              </a:rPr>
              <a:t>", </a:t>
            </a:r>
            <a:r>
              <a:rPr lang="en-US" altLang="zh-CN" sz="1600" b="0" dirty="0" err="1">
                <a:latin typeface="+mn-lt"/>
              </a:rPr>
              <a:t>huhansan</a:t>
            </a:r>
            <a:r>
              <a:rPr lang="en-US" altLang="zh-CN" sz="1600" b="0" dirty="0">
                <a:latin typeface="+mn-lt"/>
              </a:rPr>
              <a:t>);</a:t>
            </a:r>
          </a:p>
          <a:p>
            <a:pPr algn="l"/>
            <a:endParaRPr lang="zh-CN" altLang="en-US" sz="1600" b="0" dirty="0">
              <a:latin typeface="+mn-lt"/>
            </a:endParaRPr>
          </a:p>
          <a:p>
            <a:pPr algn="l"/>
            <a:r>
              <a:rPr lang="en-US" altLang="zh-CN" sz="1600" b="0" dirty="0">
                <a:latin typeface="+mn-lt"/>
              </a:rPr>
              <a:t> 	</a:t>
            </a:r>
            <a:r>
              <a:rPr lang="en-US" altLang="zh-CN" sz="1600" b="0" dirty="0" err="1"/>
              <a:t>john</a:t>
            </a:r>
            <a:r>
              <a:rPr lang="en-US" altLang="zh-CN" sz="1600" b="0" dirty="0" err="1">
                <a:latin typeface="+mn-lt"/>
              </a:rPr>
              <a:t>.Attach</a:t>
            </a:r>
            <a:r>
              <a:rPr lang="en-US" altLang="zh-CN" sz="1600" b="0" dirty="0">
                <a:latin typeface="+mn-lt"/>
              </a:rPr>
              <a:t>(tongshi1);</a:t>
            </a:r>
          </a:p>
          <a:p>
            <a:pPr algn="l"/>
            <a:r>
              <a:rPr lang="en-US" altLang="zh-CN" sz="1600" b="0" dirty="0">
                <a:latin typeface="+mn-lt"/>
              </a:rPr>
              <a:t> 	</a:t>
            </a:r>
            <a:r>
              <a:rPr lang="en-US" altLang="zh-CN" sz="1600" b="0" dirty="0" err="1"/>
              <a:t>john</a:t>
            </a:r>
            <a:r>
              <a:rPr lang="en-US" altLang="zh-CN" sz="1600" b="0" dirty="0" err="1">
                <a:latin typeface="+mn-lt"/>
              </a:rPr>
              <a:t>.Attach</a:t>
            </a:r>
            <a:r>
              <a:rPr lang="en-US" altLang="zh-CN" sz="1600" b="0" dirty="0">
                <a:latin typeface="+mn-lt"/>
              </a:rPr>
              <a:t>(tongshi2);</a:t>
            </a:r>
          </a:p>
          <a:p>
            <a:pPr algn="l"/>
            <a:endParaRPr lang="zh-CN" altLang="en-US" sz="1600" b="0" dirty="0">
              <a:latin typeface="+mn-lt"/>
            </a:endParaRPr>
          </a:p>
          <a:p>
            <a:pPr algn="l"/>
            <a:r>
              <a:rPr lang="en-US" altLang="zh-CN" sz="1600" b="0" dirty="0">
                <a:latin typeface="+mn-lt"/>
              </a:rPr>
              <a:t> 	</a:t>
            </a:r>
            <a:r>
              <a:rPr lang="en-US" altLang="zh-CN" sz="1600" b="0" dirty="0" err="1"/>
              <a:t>john</a:t>
            </a:r>
            <a:r>
              <a:rPr lang="en-US" altLang="zh-CN" sz="1600" b="0" dirty="0" err="1">
                <a:latin typeface="+mn-lt"/>
              </a:rPr>
              <a:t>.Detach</a:t>
            </a:r>
            <a:r>
              <a:rPr lang="en-US" altLang="zh-CN" sz="1600" b="0" dirty="0">
                <a:latin typeface="+mn-lt"/>
              </a:rPr>
              <a:t>(tongshi1);</a:t>
            </a:r>
          </a:p>
          <a:p>
            <a:pPr algn="l"/>
            <a:endParaRPr lang="zh-CN" altLang="en-US" sz="1600" b="0" dirty="0">
              <a:latin typeface="+mn-lt"/>
            </a:endParaRPr>
          </a:p>
          <a:p>
            <a:pPr algn="l"/>
            <a:r>
              <a:rPr lang="zh-CN" altLang="en-US" sz="1600" b="0" dirty="0">
                <a:latin typeface="+mn-lt"/>
              </a:rPr>
              <a:t>            </a:t>
            </a:r>
            <a:r>
              <a:rPr lang="en-US" altLang="zh-CN" sz="1600" b="0" dirty="0">
                <a:latin typeface="+mn-lt"/>
              </a:rPr>
              <a:t>//</a:t>
            </a:r>
            <a:r>
              <a:rPr lang="zh-CN" altLang="en-US" sz="1600" b="0" dirty="0">
                <a:latin typeface="+mn-lt"/>
              </a:rPr>
              <a:t>老板回来</a:t>
            </a:r>
          </a:p>
          <a:p>
            <a:pPr algn="l"/>
            <a:r>
              <a:rPr lang="en-US" altLang="zh-CN" sz="1600" b="0" dirty="0">
                <a:latin typeface="+mn-lt"/>
              </a:rPr>
              <a:t> 	</a:t>
            </a:r>
            <a:r>
              <a:rPr lang="en-US" altLang="zh-CN" sz="1600" b="0" dirty="0" err="1"/>
              <a:t>john</a:t>
            </a:r>
            <a:r>
              <a:rPr lang="en-US" altLang="zh-CN" sz="1600" b="0" dirty="0" err="1">
                <a:latin typeface="+mn-lt"/>
              </a:rPr>
              <a:t>.SubjectState</a:t>
            </a:r>
            <a:r>
              <a:rPr lang="en-US" altLang="zh-CN" sz="1600" b="0" dirty="0">
                <a:latin typeface="+mn-lt"/>
              </a:rPr>
              <a:t> = ”</a:t>
            </a:r>
            <a:r>
              <a:rPr lang="zh-CN" altLang="en-US" sz="1600" b="0" dirty="0">
                <a:latin typeface="+mn-lt"/>
              </a:rPr>
              <a:t>老板</a:t>
            </a:r>
            <a:r>
              <a:rPr lang="en-US" altLang="zh-CN" sz="1600" b="0" dirty="0">
                <a:latin typeface="+mn-lt"/>
              </a:rPr>
              <a:t>john</a:t>
            </a:r>
            <a:r>
              <a:rPr lang="zh-CN" altLang="en-US" sz="1600" b="0" dirty="0">
                <a:latin typeface="+mn-lt"/>
              </a:rPr>
              <a:t>来了！</a:t>
            </a:r>
            <a:r>
              <a:rPr lang="en-US" altLang="zh-CN" sz="1600" b="0" dirty="0">
                <a:latin typeface="+mn-lt"/>
              </a:rPr>
              <a:t>";</a:t>
            </a:r>
          </a:p>
          <a:p>
            <a:pPr algn="l"/>
            <a:r>
              <a:rPr lang="zh-CN" altLang="en-US" sz="1600" b="0" dirty="0">
                <a:latin typeface="+mn-lt"/>
              </a:rPr>
              <a:t>            </a:t>
            </a:r>
            <a:r>
              <a:rPr lang="en-US" altLang="zh-CN" sz="1600" b="0" dirty="0">
                <a:latin typeface="+mn-lt"/>
              </a:rPr>
              <a:t>//</a:t>
            </a:r>
            <a:r>
              <a:rPr lang="zh-CN" altLang="en-US" sz="1600" b="0" dirty="0">
                <a:latin typeface="+mn-lt"/>
              </a:rPr>
              <a:t>发出通知</a:t>
            </a:r>
          </a:p>
          <a:p>
            <a:pPr algn="l"/>
            <a:r>
              <a:rPr lang="en-US" altLang="zh-CN" sz="1600" b="0" dirty="0">
                <a:latin typeface="+mn-lt"/>
              </a:rPr>
              <a:t> 	</a:t>
            </a:r>
            <a:r>
              <a:rPr lang="en-US" altLang="zh-CN" sz="1600" b="0" dirty="0" err="1"/>
              <a:t>john</a:t>
            </a:r>
            <a:r>
              <a:rPr lang="en-US" altLang="zh-CN" sz="1600" b="0" dirty="0" err="1">
                <a:latin typeface="+mn-lt"/>
              </a:rPr>
              <a:t>.Notify</a:t>
            </a:r>
            <a:r>
              <a:rPr lang="en-US" altLang="zh-CN" sz="1600" b="0" dirty="0">
                <a:latin typeface="+mn-lt"/>
              </a:rPr>
              <a:t>();</a:t>
            </a:r>
          </a:p>
          <a:p>
            <a:pPr algn="l"/>
            <a:endParaRPr lang="zh-CN" altLang="en-US" sz="1600" b="0" dirty="0">
              <a:latin typeface="+mn-lt"/>
            </a:endParaRPr>
          </a:p>
          <a:p>
            <a:pPr algn="l"/>
            <a:r>
              <a:rPr lang="en-US" altLang="zh-CN" sz="1600" b="0" dirty="0">
                <a:latin typeface="+mn-lt"/>
              </a:rPr>
              <a:t>            </a:t>
            </a:r>
            <a:r>
              <a:rPr lang="en-US" altLang="zh-CN" sz="1600" b="0" dirty="0" err="1">
                <a:latin typeface="+mn-lt"/>
              </a:rPr>
              <a:t>Console.Read</a:t>
            </a:r>
            <a:r>
              <a:rPr lang="en-US" altLang="zh-CN" sz="1600" b="0" dirty="0">
                <a:latin typeface="+mn-lt"/>
              </a:rPr>
              <a:t>();</a:t>
            </a:r>
          </a:p>
          <a:p>
            <a:pPr algn="l"/>
            <a:r>
              <a:rPr lang="zh-CN" altLang="en-US" sz="1600" b="0" dirty="0">
                <a:latin typeface="+mn-lt"/>
              </a:rPr>
              <a:t>        </a:t>
            </a:r>
            <a:r>
              <a:rPr lang="en-US" altLang="zh-CN" sz="1600" b="0" dirty="0">
                <a:latin typeface="+mn-lt"/>
              </a:rPr>
              <a:t>}</a:t>
            </a:r>
            <a:endParaRPr lang="zh-CN" altLang="en-US" sz="1600" b="0" dirty="0">
              <a:latin typeface="+mn-lt"/>
            </a:endParaRPr>
          </a:p>
        </p:txBody>
      </p:sp>
      <p:sp>
        <p:nvSpPr>
          <p:cNvPr id="4" name="矩形 3"/>
          <p:cNvSpPr/>
          <p:nvPr/>
        </p:nvSpPr>
        <p:spPr bwMode="auto">
          <a:xfrm>
            <a:off x="1338217" y="1260920"/>
            <a:ext cx="7559040" cy="5531765"/>
          </a:xfrm>
          <a:prstGeom prst="rect">
            <a:avLst/>
          </a:prstGeom>
          <a:noFill/>
          <a:ln w="9525" cap="flat" cmpd="sng" algn="ctr">
            <a:solidFill>
              <a:srgbClr val="0000F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057919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问题</a:t>
            </a:r>
            <a:r>
              <a:rPr lang="en-US" altLang="zh-CN" sz="3200" dirty="0">
                <a:latin typeface="黑体" pitchFamily="2" charset="-122"/>
                <a:ea typeface="黑体" pitchFamily="2" charset="-122"/>
              </a:rPr>
              <a:t>(Problem)</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896514987"/>
              </p:ext>
            </p:extLst>
          </p:nvPr>
        </p:nvGraphicFramePr>
        <p:xfrm>
          <a:off x="293936" y="2074799"/>
          <a:ext cx="9260564" cy="3600400"/>
        </p:xfrm>
        <a:graphic>
          <a:graphicData uri="http://schemas.openxmlformats.org/presentationml/2006/ole">
            <mc:AlternateContent xmlns:mc="http://schemas.openxmlformats.org/markup-compatibility/2006">
              <mc:Choice xmlns:v="urn:schemas-microsoft-com:vml" Requires="v">
                <p:oleObj spid="_x0000_s5243" name="Visio" r:id="rId3" imgW="5809247" imgH="2253916" progId="Visio.Drawing.11">
                  <p:embed/>
                </p:oleObj>
              </mc:Choice>
              <mc:Fallback>
                <p:oleObj name="Visio" r:id="rId3" imgW="5809247" imgH="2253916"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936" y="2074799"/>
                        <a:ext cx="9260564" cy="3600400"/>
                      </a:xfrm>
                      <a:prstGeom prst="rect">
                        <a:avLst/>
                      </a:prstGeom>
                      <a:noFill/>
                    </p:spPr>
                  </p:pic>
                </p:oleObj>
              </mc:Fallback>
            </mc:AlternateContent>
          </a:graphicData>
        </a:graphic>
      </p:graphicFrame>
    </p:spTree>
    <p:extLst>
      <p:ext uri="{BB962C8B-B14F-4D97-AF65-F5344CB8AC3E}">
        <p14:creationId xmlns:p14="http://schemas.microsoft.com/office/powerpoint/2010/main" val="1632451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zh-CN" altLang="en-US" sz="3200" dirty="0">
                <a:latin typeface="黑体" pitchFamily="2" charset="-122"/>
                <a:ea typeface="黑体" pitchFamily="2" charset="-122"/>
              </a:rPr>
              <a:t>主要内容</a:t>
            </a:r>
            <a:endParaRPr lang="en-US" altLang="zh-CN" sz="3200" dirty="0">
              <a:latin typeface="黑体" pitchFamily="2" charset="-122"/>
              <a:ea typeface="黑体" pitchFamily="2" charset="-122"/>
            </a:endParaRPr>
          </a:p>
        </p:txBody>
      </p:sp>
      <p:grpSp>
        <p:nvGrpSpPr>
          <p:cNvPr id="102404" name="Group 4"/>
          <p:cNvGrpSpPr>
            <a:grpSpLocks/>
          </p:cNvGrpSpPr>
          <p:nvPr/>
        </p:nvGrpSpPr>
        <p:grpSpPr bwMode="auto">
          <a:xfrm>
            <a:off x="1643270" y="1931504"/>
            <a:ext cx="5819912" cy="844826"/>
            <a:chOff x="1296" y="1824"/>
            <a:chExt cx="2976" cy="432"/>
          </a:xfrm>
        </p:grpSpPr>
        <p:sp>
          <p:nvSpPr>
            <p:cNvPr id="102405" name="AutoShape 5"/>
            <p:cNvSpPr>
              <a:spLocks noChangeArrowheads="1"/>
            </p:cNvSpPr>
            <p:nvPr/>
          </p:nvSpPr>
          <p:spPr bwMode="gray">
            <a:xfrm>
              <a:off x="1536" y="1899"/>
              <a:ext cx="2736" cy="288"/>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sz="2600" b="0"/>
            </a:p>
          </p:txBody>
        </p:sp>
        <p:sp>
          <p:nvSpPr>
            <p:cNvPr id="102406" name="AutoShape 6"/>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sz="2600" b="0"/>
            </a:p>
          </p:txBody>
        </p:sp>
        <p:sp>
          <p:nvSpPr>
            <p:cNvPr id="102407" name="Text Box 7"/>
            <p:cNvSpPr txBox="1">
              <a:spLocks noChangeArrowheads="1"/>
            </p:cNvSpPr>
            <p:nvPr/>
          </p:nvSpPr>
          <p:spPr bwMode="gray">
            <a:xfrm>
              <a:off x="1775" y="1934"/>
              <a:ext cx="216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sz="2600" b="0" dirty="0">
                  <a:solidFill>
                    <a:srgbClr val="000000"/>
                  </a:solidFill>
                  <a:ea typeface="宋体" charset="-122"/>
                </a:rPr>
                <a:t>模式动机与定义</a:t>
              </a:r>
              <a:endParaRPr lang="en-US" altLang="zh-CN" sz="2600" b="0" dirty="0">
                <a:solidFill>
                  <a:srgbClr val="000000"/>
                </a:solidFill>
                <a:ea typeface="宋体" charset="-122"/>
              </a:endParaRPr>
            </a:p>
          </p:txBody>
        </p:sp>
        <p:sp>
          <p:nvSpPr>
            <p:cNvPr id="102408" name="Text Box 8"/>
            <p:cNvSpPr txBox="1">
              <a:spLocks noChangeArrowheads="1"/>
            </p:cNvSpPr>
            <p:nvPr/>
          </p:nvSpPr>
          <p:spPr bwMode="gray">
            <a:xfrm>
              <a:off x="1409" y="1907"/>
              <a:ext cx="19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600" b="0" dirty="0">
                  <a:solidFill>
                    <a:schemeClr val="bg1"/>
                  </a:solidFill>
                  <a:ea typeface="宋体" charset="-122"/>
                </a:rPr>
                <a:t>1</a:t>
              </a:r>
            </a:p>
          </p:txBody>
        </p:sp>
      </p:grpSp>
      <p:grpSp>
        <p:nvGrpSpPr>
          <p:cNvPr id="102409" name="Group 9"/>
          <p:cNvGrpSpPr>
            <a:grpSpLocks/>
          </p:cNvGrpSpPr>
          <p:nvPr/>
        </p:nvGrpSpPr>
        <p:grpSpPr bwMode="auto">
          <a:xfrm>
            <a:off x="1643270" y="2782956"/>
            <a:ext cx="5819912" cy="844826"/>
            <a:chOff x="1296" y="1824"/>
            <a:chExt cx="2976" cy="432"/>
          </a:xfrm>
        </p:grpSpPr>
        <p:sp>
          <p:nvSpPr>
            <p:cNvPr id="102410" name="AutoShape 10"/>
            <p:cNvSpPr>
              <a:spLocks noChangeArrowheads="1"/>
            </p:cNvSpPr>
            <p:nvPr/>
          </p:nvSpPr>
          <p:spPr bwMode="gray">
            <a:xfrm>
              <a:off x="1536" y="1899"/>
              <a:ext cx="2736" cy="288"/>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sz="2600" b="0"/>
            </a:p>
          </p:txBody>
        </p:sp>
        <p:sp>
          <p:nvSpPr>
            <p:cNvPr id="102411" name="AutoShape 11"/>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sz="2600" b="0"/>
            </a:p>
          </p:txBody>
        </p:sp>
        <p:sp>
          <p:nvSpPr>
            <p:cNvPr id="102412" name="Text Box 12"/>
            <p:cNvSpPr txBox="1">
              <a:spLocks noChangeArrowheads="1"/>
            </p:cNvSpPr>
            <p:nvPr/>
          </p:nvSpPr>
          <p:spPr bwMode="gray">
            <a:xfrm>
              <a:off x="1775" y="1934"/>
              <a:ext cx="216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sz="2600" b="0" dirty="0">
                  <a:solidFill>
                    <a:srgbClr val="000000"/>
                  </a:solidFill>
                  <a:ea typeface="宋体" charset="-122"/>
                </a:rPr>
                <a:t>模式结构与分析</a:t>
              </a:r>
              <a:endParaRPr lang="en-US" altLang="zh-CN" sz="2600" b="0" dirty="0">
                <a:solidFill>
                  <a:srgbClr val="000000"/>
                </a:solidFill>
                <a:ea typeface="宋体" charset="-122"/>
              </a:endParaRPr>
            </a:p>
          </p:txBody>
        </p:sp>
        <p:sp>
          <p:nvSpPr>
            <p:cNvPr id="102413" name="Text Box 13"/>
            <p:cNvSpPr txBox="1">
              <a:spLocks noChangeArrowheads="1"/>
            </p:cNvSpPr>
            <p:nvPr/>
          </p:nvSpPr>
          <p:spPr bwMode="gray">
            <a:xfrm>
              <a:off x="1409" y="1907"/>
              <a:ext cx="19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600" b="0" dirty="0">
                  <a:solidFill>
                    <a:schemeClr val="bg1"/>
                  </a:solidFill>
                  <a:ea typeface="宋体" charset="-122"/>
                </a:rPr>
                <a:t>2</a:t>
              </a:r>
            </a:p>
          </p:txBody>
        </p:sp>
      </p:grpSp>
      <p:grpSp>
        <p:nvGrpSpPr>
          <p:cNvPr id="102414" name="Group 14"/>
          <p:cNvGrpSpPr>
            <a:grpSpLocks/>
          </p:cNvGrpSpPr>
          <p:nvPr/>
        </p:nvGrpSpPr>
        <p:grpSpPr bwMode="auto">
          <a:xfrm>
            <a:off x="1643270" y="3634408"/>
            <a:ext cx="5819912" cy="844826"/>
            <a:chOff x="1296" y="1824"/>
            <a:chExt cx="2976" cy="432"/>
          </a:xfrm>
        </p:grpSpPr>
        <p:sp>
          <p:nvSpPr>
            <p:cNvPr id="102415" name="AutoShape 15"/>
            <p:cNvSpPr>
              <a:spLocks noChangeArrowheads="1"/>
            </p:cNvSpPr>
            <p:nvPr/>
          </p:nvSpPr>
          <p:spPr bwMode="gray">
            <a:xfrm>
              <a:off x="1536" y="1899"/>
              <a:ext cx="2736" cy="288"/>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sz="2600" b="0"/>
            </a:p>
          </p:txBody>
        </p:sp>
        <p:sp>
          <p:nvSpPr>
            <p:cNvPr id="102416" name="AutoShape 16"/>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sz="2600" b="0"/>
            </a:p>
          </p:txBody>
        </p:sp>
        <p:sp>
          <p:nvSpPr>
            <p:cNvPr id="102417" name="Text Box 17"/>
            <p:cNvSpPr txBox="1">
              <a:spLocks noChangeArrowheads="1"/>
            </p:cNvSpPr>
            <p:nvPr/>
          </p:nvSpPr>
          <p:spPr bwMode="gray">
            <a:xfrm>
              <a:off x="1775" y="1934"/>
              <a:ext cx="216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sz="2600" b="0" dirty="0">
                  <a:solidFill>
                    <a:srgbClr val="000000"/>
                  </a:solidFill>
                  <a:ea typeface="宋体" charset="-122"/>
                </a:rPr>
                <a:t>模式实例与解析</a:t>
              </a:r>
              <a:endParaRPr lang="en-US" altLang="zh-CN" sz="2600" b="0" dirty="0">
                <a:solidFill>
                  <a:srgbClr val="000000"/>
                </a:solidFill>
                <a:ea typeface="宋体" charset="-122"/>
              </a:endParaRPr>
            </a:p>
          </p:txBody>
        </p:sp>
        <p:sp>
          <p:nvSpPr>
            <p:cNvPr id="102418" name="Text Box 18"/>
            <p:cNvSpPr txBox="1">
              <a:spLocks noChangeArrowheads="1"/>
            </p:cNvSpPr>
            <p:nvPr/>
          </p:nvSpPr>
          <p:spPr bwMode="gray">
            <a:xfrm>
              <a:off x="1409" y="1907"/>
              <a:ext cx="19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600" b="0" dirty="0">
                  <a:solidFill>
                    <a:schemeClr val="bg1"/>
                  </a:solidFill>
                  <a:ea typeface="宋体" charset="-122"/>
                </a:rPr>
                <a:t>3</a:t>
              </a:r>
            </a:p>
          </p:txBody>
        </p:sp>
      </p:grpSp>
      <p:grpSp>
        <p:nvGrpSpPr>
          <p:cNvPr id="102419" name="Group 19"/>
          <p:cNvGrpSpPr>
            <a:grpSpLocks/>
          </p:cNvGrpSpPr>
          <p:nvPr/>
        </p:nvGrpSpPr>
        <p:grpSpPr bwMode="auto">
          <a:xfrm>
            <a:off x="1643270" y="4562060"/>
            <a:ext cx="5819912" cy="844826"/>
            <a:chOff x="1296" y="1824"/>
            <a:chExt cx="2976" cy="432"/>
          </a:xfrm>
        </p:grpSpPr>
        <p:sp>
          <p:nvSpPr>
            <p:cNvPr id="102420" name="AutoShape 20"/>
            <p:cNvSpPr>
              <a:spLocks noChangeArrowheads="1"/>
            </p:cNvSpPr>
            <p:nvPr/>
          </p:nvSpPr>
          <p:spPr bwMode="gray">
            <a:xfrm>
              <a:off x="1536" y="1899"/>
              <a:ext cx="2736" cy="288"/>
            </a:xfrm>
            <a:prstGeom prst="roundRect">
              <a:avLst>
                <a:gd name="adj" fmla="val 16667"/>
              </a:avLst>
            </a:prstGeom>
            <a:gradFill rotWithShape="1">
              <a:gsLst>
                <a:gs pos="0">
                  <a:schemeClr val="folHlink"/>
                </a:gs>
                <a:gs pos="50000">
                  <a:schemeClr val="folHlink">
                    <a:gamma/>
                    <a:tint val="21176"/>
                    <a:invGamma/>
                  </a:schemeClr>
                </a:gs>
                <a:gs pos="100000">
                  <a:schemeClr val="folHlink"/>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sz="2600" b="0"/>
            </a:p>
          </p:txBody>
        </p:sp>
        <p:sp>
          <p:nvSpPr>
            <p:cNvPr id="102421" name="AutoShape 21"/>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sz="2600" b="0"/>
            </a:p>
          </p:txBody>
        </p:sp>
        <p:sp>
          <p:nvSpPr>
            <p:cNvPr id="102422" name="Text Box 22"/>
            <p:cNvSpPr txBox="1">
              <a:spLocks noChangeArrowheads="1"/>
            </p:cNvSpPr>
            <p:nvPr/>
          </p:nvSpPr>
          <p:spPr bwMode="gray">
            <a:xfrm>
              <a:off x="1775" y="1934"/>
              <a:ext cx="216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sz="2600" b="0" dirty="0">
                  <a:solidFill>
                    <a:srgbClr val="000000"/>
                  </a:solidFill>
                  <a:ea typeface="宋体" charset="-122"/>
                </a:rPr>
                <a:t>模式效果与应用</a:t>
              </a:r>
              <a:endParaRPr lang="en-US" altLang="zh-CN" sz="2600" b="0" dirty="0">
                <a:solidFill>
                  <a:srgbClr val="000000"/>
                </a:solidFill>
                <a:ea typeface="宋体" charset="-122"/>
              </a:endParaRPr>
            </a:p>
          </p:txBody>
        </p:sp>
        <p:sp>
          <p:nvSpPr>
            <p:cNvPr id="102423" name="Text Box 23"/>
            <p:cNvSpPr txBox="1">
              <a:spLocks noChangeArrowheads="1"/>
            </p:cNvSpPr>
            <p:nvPr/>
          </p:nvSpPr>
          <p:spPr bwMode="gray">
            <a:xfrm>
              <a:off x="1409" y="1907"/>
              <a:ext cx="19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600" b="0" dirty="0">
                  <a:solidFill>
                    <a:schemeClr val="bg1"/>
                  </a:solidFill>
                  <a:ea typeface="宋体" charset="-122"/>
                </a:rPr>
                <a:t>4</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观察者模式</a:t>
            </a:r>
            <a:r>
              <a:rPr lang="en-US" altLang="zh-CN" sz="3200" dirty="0">
                <a:latin typeface="黑体" pitchFamily="2" charset="-122"/>
                <a:ea typeface="黑体" pitchFamily="2" charset="-122"/>
              </a:rPr>
              <a:t>(Observer)</a:t>
            </a:r>
          </a:p>
        </p:txBody>
      </p:sp>
      <p:sp>
        <p:nvSpPr>
          <p:cNvPr id="94211" name="Rectangle 3"/>
          <p:cNvSpPr>
            <a:spLocks noGrp="1" noChangeArrowheads="1"/>
          </p:cNvSpPr>
          <p:nvPr>
            <p:ph type="body" idx="1"/>
          </p:nvPr>
        </p:nvSpPr>
        <p:spPr>
          <a:xfrm>
            <a:off x="906462" y="1524000"/>
            <a:ext cx="7879729" cy="4648200"/>
          </a:xfrm>
        </p:spPr>
        <p:txBody>
          <a:bodyPr/>
          <a:lstStyle/>
          <a:p>
            <a:pPr>
              <a:lnSpc>
                <a:spcPct val="90000"/>
              </a:lnSpc>
            </a:pPr>
            <a:r>
              <a:rPr lang="zh-CN" altLang="en-US" sz="3200" b="0" dirty="0">
                <a:ea typeface="宋体" charset="-122"/>
              </a:rPr>
              <a:t>模式动机</a:t>
            </a:r>
            <a:endParaRPr lang="en-US" altLang="zh-CN" sz="3200" b="0" dirty="0">
              <a:ea typeface="宋体" charset="-122"/>
            </a:endParaRPr>
          </a:p>
          <a:p>
            <a:pPr>
              <a:lnSpc>
                <a:spcPct val="90000"/>
              </a:lnSpc>
            </a:pPr>
            <a:endParaRPr lang="zh-CN" altLang="en-US" sz="1500" b="0" dirty="0">
              <a:ea typeface="宋体" charset="-122"/>
            </a:endParaRPr>
          </a:p>
          <a:p>
            <a:pPr lvl="1">
              <a:lnSpc>
                <a:spcPct val="150000"/>
              </a:lnSpc>
              <a:spcBef>
                <a:spcPts val="0"/>
              </a:spcBef>
            </a:pPr>
            <a:r>
              <a:rPr lang="zh-CN" altLang="en-US" sz="2400" dirty="0">
                <a:ea typeface="宋体" charset="-122"/>
              </a:rPr>
              <a:t>模式名称：</a:t>
            </a:r>
            <a:r>
              <a:rPr lang="zh-CN" altLang="en-US" sz="2400" dirty="0">
                <a:solidFill>
                  <a:schemeClr val="tx2"/>
                </a:solidFill>
                <a:ea typeface="宋体" charset="-122"/>
              </a:rPr>
              <a:t>观察者模式</a:t>
            </a:r>
            <a:r>
              <a:rPr lang="en-US" altLang="zh-CN" sz="2400" dirty="0">
                <a:solidFill>
                  <a:schemeClr val="tx2"/>
                </a:solidFill>
                <a:ea typeface="宋体" charset="-122"/>
              </a:rPr>
              <a:t>(Observer)</a:t>
            </a:r>
          </a:p>
          <a:p>
            <a:pPr lvl="1">
              <a:lnSpc>
                <a:spcPct val="150000"/>
              </a:lnSpc>
              <a:spcBef>
                <a:spcPts val="0"/>
              </a:spcBef>
            </a:pPr>
            <a:r>
              <a:rPr lang="zh-CN" altLang="en-US" sz="2400" dirty="0">
                <a:ea typeface="宋体" charset="-122"/>
              </a:rPr>
              <a:t>建立一种对象与对象之间的依赖关系，一个对象发生改变时将自动通知其他对象，其他对象将相应做出反应。在此，发生改变的对象称为观察目标，而被通知的对象称为观察者，一个观察目标可以对应多个观察者，而且这些观察者之间没有相互联系，可以根据需要增加和删除观察者，使得系统更易于扩展，这就是观察者模式的模式动机。</a:t>
            </a:r>
          </a:p>
        </p:txBody>
      </p:sp>
    </p:spTree>
    <p:extLst>
      <p:ext uri="{BB962C8B-B14F-4D97-AF65-F5344CB8AC3E}">
        <p14:creationId xmlns:p14="http://schemas.microsoft.com/office/powerpoint/2010/main" val="3834055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观察者模式</a:t>
            </a:r>
            <a:r>
              <a:rPr lang="en-US" altLang="zh-CN" sz="3200" dirty="0">
                <a:latin typeface="黑体" pitchFamily="2" charset="-122"/>
                <a:ea typeface="黑体" pitchFamily="2" charset="-122"/>
              </a:rPr>
              <a:t>(Observer)</a:t>
            </a:r>
          </a:p>
        </p:txBody>
      </p:sp>
      <p:sp>
        <p:nvSpPr>
          <p:cNvPr id="94211" name="Rectangle 3"/>
          <p:cNvSpPr>
            <a:spLocks noGrp="1" noChangeArrowheads="1"/>
          </p:cNvSpPr>
          <p:nvPr>
            <p:ph type="body" idx="1"/>
          </p:nvPr>
        </p:nvSpPr>
        <p:spPr>
          <a:xfrm>
            <a:off x="906462" y="1524000"/>
            <a:ext cx="8091763" cy="4648200"/>
          </a:xfrm>
        </p:spPr>
        <p:txBody>
          <a:bodyPr/>
          <a:lstStyle/>
          <a:p>
            <a:pPr>
              <a:lnSpc>
                <a:spcPct val="90000"/>
              </a:lnSpc>
            </a:pPr>
            <a:r>
              <a:rPr lang="zh-CN" altLang="en-US" sz="3200" b="0" dirty="0">
                <a:ea typeface="宋体" charset="-122"/>
              </a:rPr>
              <a:t>模式定义 </a:t>
            </a:r>
            <a:endParaRPr lang="en-US" altLang="zh-CN" sz="3200" b="0" dirty="0">
              <a:ea typeface="宋体" charset="-122"/>
            </a:endParaRPr>
          </a:p>
          <a:p>
            <a:pPr>
              <a:lnSpc>
                <a:spcPct val="90000"/>
              </a:lnSpc>
            </a:pPr>
            <a:endParaRPr lang="zh-CN" altLang="en-US" sz="1500" b="0" dirty="0">
              <a:ea typeface="宋体" charset="-122"/>
            </a:endParaRPr>
          </a:p>
          <a:p>
            <a:pPr lvl="1">
              <a:lnSpc>
                <a:spcPct val="150000"/>
              </a:lnSpc>
              <a:spcBef>
                <a:spcPts val="0"/>
              </a:spcBef>
            </a:pPr>
            <a:r>
              <a:rPr lang="zh-CN" altLang="en-US" sz="2400" dirty="0">
                <a:ea typeface="宋体" charset="-122"/>
              </a:rPr>
              <a:t>观察者模式</a:t>
            </a:r>
            <a:r>
              <a:rPr lang="en-US" altLang="zh-CN" sz="2400" dirty="0">
                <a:ea typeface="宋体" charset="-122"/>
              </a:rPr>
              <a:t>(Observer Pattern)</a:t>
            </a:r>
            <a:r>
              <a:rPr lang="zh-CN" altLang="en-US" sz="2400" dirty="0">
                <a:ea typeface="宋体" charset="-122"/>
              </a:rPr>
              <a:t>：定义对象间的一种一对多依赖关系，使得每当一个对象状态发生改变时，其相关依赖对象皆得到通知并被自动更新。</a:t>
            </a:r>
            <a:endParaRPr lang="en-US" altLang="zh-CN" sz="2400" dirty="0">
              <a:ea typeface="宋体" charset="-122"/>
            </a:endParaRPr>
          </a:p>
          <a:p>
            <a:pPr lvl="1">
              <a:lnSpc>
                <a:spcPct val="150000"/>
              </a:lnSpc>
              <a:spcBef>
                <a:spcPts val="0"/>
              </a:spcBef>
            </a:pPr>
            <a:r>
              <a:rPr lang="zh-CN" altLang="en-US" sz="2400" dirty="0">
                <a:ea typeface="宋体" charset="-122"/>
              </a:rPr>
              <a:t>观察者模式又叫做发布</a:t>
            </a:r>
            <a:r>
              <a:rPr lang="en-US" altLang="zh-CN" sz="2400" dirty="0">
                <a:ea typeface="宋体" charset="-122"/>
              </a:rPr>
              <a:t>-</a:t>
            </a:r>
            <a:r>
              <a:rPr lang="zh-CN" altLang="en-US" sz="2400" dirty="0">
                <a:ea typeface="宋体" charset="-122"/>
              </a:rPr>
              <a:t>订阅（</a:t>
            </a:r>
            <a:r>
              <a:rPr lang="en-US" altLang="zh-CN" sz="2400" dirty="0">
                <a:ea typeface="宋体" charset="-122"/>
              </a:rPr>
              <a:t>Publish/Subscribe</a:t>
            </a:r>
            <a:r>
              <a:rPr lang="zh-CN" altLang="en-US" sz="2400" dirty="0">
                <a:ea typeface="宋体" charset="-122"/>
              </a:rPr>
              <a:t>）模式、模型</a:t>
            </a:r>
            <a:r>
              <a:rPr lang="en-US" altLang="zh-CN" sz="2400" dirty="0">
                <a:ea typeface="宋体" charset="-122"/>
              </a:rPr>
              <a:t>-</a:t>
            </a:r>
            <a:r>
              <a:rPr lang="zh-CN" altLang="en-US" sz="2400" dirty="0">
                <a:ea typeface="宋体" charset="-122"/>
              </a:rPr>
              <a:t>视图（</a:t>
            </a:r>
            <a:r>
              <a:rPr lang="en-US" altLang="zh-CN" sz="2400" dirty="0">
                <a:ea typeface="宋体" charset="-122"/>
              </a:rPr>
              <a:t>Model/View</a:t>
            </a:r>
            <a:r>
              <a:rPr lang="zh-CN" altLang="en-US" sz="2400" dirty="0">
                <a:ea typeface="宋体" charset="-122"/>
              </a:rPr>
              <a:t>）模式、源</a:t>
            </a:r>
            <a:r>
              <a:rPr lang="en-US" altLang="zh-CN" sz="2400" dirty="0">
                <a:ea typeface="宋体" charset="-122"/>
              </a:rPr>
              <a:t>-</a:t>
            </a:r>
            <a:r>
              <a:rPr lang="zh-CN" altLang="en-US" sz="2400" dirty="0">
                <a:ea typeface="宋体" charset="-122"/>
              </a:rPr>
              <a:t>监听器（</a:t>
            </a:r>
            <a:r>
              <a:rPr lang="en-US" altLang="zh-CN" sz="2400" dirty="0">
                <a:ea typeface="宋体" charset="-122"/>
              </a:rPr>
              <a:t>Source/Listener</a:t>
            </a:r>
            <a:r>
              <a:rPr lang="zh-CN" altLang="en-US" sz="2400" dirty="0">
                <a:ea typeface="宋体" charset="-122"/>
              </a:rPr>
              <a:t>）模式或从属者（</a:t>
            </a:r>
            <a:r>
              <a:rPr lang="en-US" altLang="zh-CN" sz="2400" dirty="0">
                <a:ea typeface="宋体" charset="-122"/>
              </a:rPr>
              <a:t>Dependents</a:t>
            </a:r>
            <a:r>
              <a:rPr lang="zh-CN" altLang="en-US" sz="2400" dirty="0">
                <a:ea typeface="宋体" charset="-122"/>
              </a:rPr>
              <a:t>）模式。观察者模式是一种对象行为型模式。</a:t>
            </a:r>
          </a:p>
        </p:txBody>
      </p:sp>
    </p:spTree>
    <p:extLst>
      <p:ext uri="{BB962C8B-B14F-4D97-AF65-F5344CB8AC3E}">
        <p14:creationId xmlns:p14="http://schemas.microsoft.com/office/powerpoint/2010/main" val="355837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211">
                                            <p:txEl>
                                              <p:pRg st="2" end="2"/>
                                            </p:txEl>
                                          </p:spTgt>
                                        </p:tgtEl>
                                        <p:attrNameLst>
                                          <p:attrName>style.visibility</p:attrName>
                                        </p:attrNameLst>
                                      </p:cBhvr>
                                      <p:to>
                                        <p:strVal val="visible"/>
                                      </p:to>
                                    </p:set>
                                    <p:animEffect transition="in" filter="fade">
                                      <p:cBhvr>
                                        <p:cTn id="7" dur="500"/>
                                        <p:tgtEl>
                                          <p:spTgt spid="942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211">
                                            <p:txEl>
                                              <p:pRg st="3" end="3"/>
                                            </p:txEl>
                                          </p:spTgt>
                                        </p:tgtEl>
                                        <p:attrNameLst>
                                          <p:attrName>style.visibility</p:attrName>
                                        </p:attrNameLst>
                                      </p:cBhvr>
                                      <p:to>
                                        <p:strVal val="visible"/>
                                      </p:to>
                                    </p:set>
                                    <p:animEffect transition="in" filter="fade">
                                      <p:cBhvr>
                                        <p:cTn id="12" dur="500"/>
                                        <p:tgtEl>
                                          <p:spTgt spid="942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观察者模式</a:t>
            </a:r>
            <a:r>
              <a:rPr lang="en-US" altLang="zh-CN" sz="3200" dirty="0">
                <a:latin typeface="黑体" pitchFamily="2" charset="-122"/>
                <a:ea typeface="黑体" pitchFamily="2" charset="-122"/>
              </a:rPr>
              <a:t>(Observer)</a:t>
            </a:r>
          </a:p>
        </p:txBody>
      </p:sp>
      <p:sp>
        <p:nvSpPr>
          <p:cNvPr id="94211" name="Rectangle 3"/>
          <p:cNvSpPr>
            <a:spLocks noGrp="1" noChangeArrowheads="1"/>
          </p:cNvSpPr>
          <p:nvPr>
            <p:ph type="body" idx="1"/>
          </p:nvPr>
        </p:nvSpPr>
        <p:spPr>
          <a:xfrm>
            <a:off x="906462" y="1524000"/>
            <a:ext cx="8091763" cy="4648200"/>
          </a:xfrm>
        </p:spPr>
        <p:txBody>
          <a:bodyPr/>
          <a:lstStyle/>
          <a:p>
            <a:pPr>
              <a:lnSpc>
                <a:spcPct val="90000"/>
              </a:lnSpc>
            </a:pPr>
            <a:r>
              <a:rPr lang="zh-CN" altLang="en-US" sz="3200" b="0" dirty="0">
                <a:ea typeface="宋体" charset="-122"/>
              </a:rPr>
              <a:t>模式结构 </a:t>
            </a:r>
            <a:endParaRPr lang="en-US" altLang="zh-CN" sz="3200" b="0" dirty="0">
              <a:ea typeface="宋体" charset="-122"/>
            </a:endParaRPr>
          </a:p>
          <a:p>
            <a:pPr>
              <a:lnSpc>
                <a:spcPct val="90000"/>
              </a:lnSpc>
            </a:pPr>
            <a:endParaRPr lang="zh-CN" altLang="en-US" sz="1500" b="0" dirty="0">
              <a:ea typeface="宋体" charset="-122"/>
            </a:endParaRPr>
          </a:p>
        </p:txBody>
      </p:sp>
      <p:sp>
        <p:nvSpPr>
          <p:cNvPr id="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19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757142566"/>
              </p:ext>
            </p:extLst>
          </p:nvPr>
        </p:nvGraphicFramePr>
        <p:xfrm>
          <a:off x="1406464" y="2145116"/>
          <a:ext cx="7331135" cy="4158206"/>
        </p:xfrm>
        <a:graphic>
          <a:graphicData uri="http://schemas.openxmlformats.org/presentationml/2006/ole">
            <mc:AlternateContent xmlns:mc="http://schemas.openxmlformats.org/markup-compatibility/2006">
              <mc:Choice xmlns:v="urn:schemas-microsoft-com:vml" Requires="v">
                <p:oleObj spid="_x0000_s6266" name="Visio" r:id="rId3" imgW="4184984" imgH="2369018" progId="Visio.Drawing.11">
                  <p:embed/>
                </p:oleObj>
              </mc:Choice>
              <mc:Fallback>
                <p:oleObj name="Visio" r:id="rId3" imgW="4184984" imgH="2369018"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6464" y="2145116"/>
                        <a:ext cx="7331135" cy="4158206"/>
                      </a:xfrm>
                      <a:prstGeom prst="rect">
                        <a:avLst/>
                      </a:prstGeom>
                      <a:noFill/>
                    </p:spPr>
                  </p:pic>
                </p:oleObj>
              </mc:Fallback>
            </mc:AlternateContent>
          </a:graphicData>
        </a:graphic>
      </p:graphicFrame>
    </p:spTree>
    <p:extLst>
      <p:ext uri="{BB962C8B-B14F-4D97-AF65-F5344CB8AC3E}">
        <p14:creationId xmlns:p14="http://schemas.microsoft.com/office/powerpoint/2010/main" val="658878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观察者模式</a:t>
            </a:r>
            <a:r>
              <a:rPr lang="en-US" altLang="zh-CN" sz="3200" dirty="0">
                <a:latin typeface="黑体" pitchFamily="2" charset="-122"/>
                <a:ea typeface="黑体" pitchFamily="2" charset="-122"/>
              </a:rPr>
              <a:t>(Observer)</a:t>
            </a:r>
          </a:p>
        </p:txBody>
      </p:sp>
      <p:sp>
        <p:nvSpPr>
          <p:cNvPr id="94211" name="Rectangle 3"/>
          <p:cNvSpPr>
            <a:spLocks noGrp="1" noChangeArrowheads="1"/>
          </p:cNvSpPr>
          <p:nvPr>
            <p:ph type="body" idx="1"/>
          </p:nvPr>
        </p:nvSpPr>
        <p:spPr>
          <a:xfrm>
            <a:off x="906462" y="1524000"/>
            <a:ext cx="8091763" cy="4648200"/>
          </a:xfrm>
        </p:spPr>
        <p:txBody>
          <a:bodyPr/>
          <a:lstStyle/>
          <a:p>
            <a:pPr>
              <a:lnSpc>
                <a:spcPct val="90000"/>
              </a:lnSpc>
            </a:pPr>
            <a:r>
              <a:rPr lang="zh-CN" altLang="en-US" sz="3200" b="0" dirty="0">
                <a:ea typeface="宋体" charset="-122"/>
              </a:rPr>
              <a:t>参与者 </a:t>
            </a:r>
            <a:endParaRPr lang="en-US" altLang="zh-CN" sz="3200" b="0" dirty="0">
              <a:ea typeface="宋体" charset="-122"/>
            </a:endParaRPr>
          </a:p>
          <a:p>
            <a:pPr>
              <a:lnSpc>
                <a:spcPct val="90000"/>
              </a:lnSpc>
            </a:pPr>
            <a:endParaRPr lang="zh-CN" altLang="en-US" sz="1500" b="0" dirty="0">
              <a:ea typeface="宋体" charset="-122"/>
            </a:endParaRPr>
          </a:p>
          <a:p>
            <a:pPr lvl="1">
              <a:lnSpc>
                <a:spcPct val="150000"/>
              </a:lnSpc>
              <a:spcBef>
                <a:spcPts val="0"/>
              </a:spcBef>
            </a:pPr>
            <a:r>
              <a:rPr lang="en-US" altLang="zh-CN" sz="2400" dirty="0">
                <a:ea typeface="宋体" charset="-122"/>
              </a:rPr>
              <a:t>Subject</a:t>
            </a:r>
            <a:r>
              <a:rPr lang="zh-CN" altLang="en-US" sz="2400" dirty="0">
                <a:ea typeface="宋体" charset="-122"/>
              </a:rPr>
              <a:t>：目标（被观察对象） </a:t>
            </a:r>
            <a:endParaRPr lang="en-US" altLang="zh-CN" sz="2400" dirty="0">
              <a:ea typeface="宋体" charset="-122"/>
            </a:endParaRPr>
          </a:p>
          <a:p>
            <a:pPr lvl="1">
              <a:lnSpc>
                <a:spcPct val="150000"/>
              </a:lnSpc>
              <a:spcBef>
                <a:spcPts val="0"/>
              </a:spcBef>
            </a:pPr>
            <a:r>
              <a:rPr lang="en-US" altLang="zh-CN" sz="2400" dirty="0" err="1">
                <a:ea typeface="宋体" charset="-122"/>
              </a:rPr>
              <a:t>ConcreteSubject</a:t>
            </a:r>
            <a:r>
              <a:rPr lang="zh-CN" altLang="en-US" sz="2400" dirty="0">
                <a:ea typeface="宋体" charset="-122"/>
              </a:rPr>
              <a:t>：具体目标 </a:t>
            </a:r>
            <a:endParaRPr lang="en-US" altLang="zh-CN" sz="2400" dirty="0">
              <a:ea typeface="宋体" charset="-122"/>
            </a:endParaRPr>
          </a:p>
          <a:p>
            <a:pPr lvl="1">
              <a:lnSpc>
                <a:spcPct val="150000"/>
              </a:lnSpc>
              <a:spcBef>
                <a:spcPts val="0"/>
              </a:spcBef>
            </a:pPr>
            <a:r>
              <a:rPr lang="en-US" altLang="zh-CN" sz="2400" dirty="0">
                <a:ea typeface="宋体" charset="-122"/>
              </a:rPr>
              <a:t>Observer</a:t>
            </a:r>
            <a:r>
              <a:rPr lang="zh-CN" altLang="en-US" sz="2400" dirty="0">
                <a:ea typeface="宋体" charset="-122"/>
              </a:rPr>
              <a:t>：观察者 </a:t>
            </a:r>
            <a:endParaRPr lang="en-US" altLang="zh-CN" sz="2400" dirty="0">
              <a:ea typeface="宋体" charset="-122"/>
            </a:endParaRPr>
          </a:p>
          <a:p>
            <a:pPr lvl="1">
              <a:lnSpc>
                <a:spcPct val="150000"/>
              </a:lnSpc>
              <a:spcBef>
                <a:spcPts val="0"/>
              </a:spcBef>
            </a:pPr>
            <a:r>
              <a:rPr lang="en-US" altLang="zh-CN" sz="2400" dirty="0" err="1">
                <a:ea typeface="宋体" charset="-122"/>
              </a:rPr>
              <a:t>ConcreteObserver</a:t>
            </a:r>
            <a:r>
              <a:rPr lang="zh-CN" altLang="en-US" sz="2400" dirty="0">
                <a:ea typeface="宋体" charset="-122"/>
              </a:rPr>
              <a:t>：具体观察者</a:t>
            </a:r>
            <a:endParaRPr lang="en-US" altLang="zh-CN" sz="2400" dirty="0">
              <a:ea typeface="宋体" charset="-122"/>
            </a:endParaRPr>
          </a:p>
        </p:txBody>
      </p:sp>
    </p:spTree>
    <p:extLst>
      <p:ext uri="{BB962C8B-B14F-4D97-AF65-F5344CB8AC3E}">
        <p14:creationId xmlns:p14="http://schemas.microsoft.com/office/powerpoint/2010/main" val="1666444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观察者模式</a:t>
            </a:r>
            <a:r>
              <a:rPr lang="en-US" altLang="zh-CN" sz="3200" dirty="0">
                <a:latin typeface="黑体" pitchFamily="2" charset="-122"/>
                <a:ea typeface="黑体" pitchFamily="2" charset="-122"/>
              </a:rPr>
              <a:t>(Observer)</a:t>
            </a:r>
          </a:p>
        </p:txBody>
      </p:sp>
      <p:sp>
        <p:nvSpPr>
          <p:cNvPr id="2" name="矩形 1"/>
          <p:cNvSpPr/>
          <p:nvPr/>
        </p:nvSpPr>
        <p:spPr>
          <a:xfrm>
            <a:off x="1782788" y="5805264"/>
            <a:ext cx="6294412" cy="369332"/>
          </a:xfrm>
          <a:prstGeom prst="rect">
            <a:avLst/>
          </a:prstGeom>
        </p:spPr>
        <p:txBody>
          <a:bodyPr wrap="square">
            <a:spAutoFit/>
          </a:bodyPr>
          <a:lstStyle/>
          <a:p>
            <a:pPr algn="l"/>
            <a:r>
              <a:rPr lang="zh-CN" altLang="en-US" b="0" dirty="0">
                <a:solidFill>
                  <a:srgbClr val="333333"/>
                </a:solidFill>
                <a:latin typeface="Arial" panose="020B0604020202020204" pitchFamily="34" charset="0"/>
              </a:rPr>
              <a:t>注册的投资者在股票市场发生变化时，可以自动得到通知。</a:t>
            </a:r>
            <a:endParaRPr lang="zh-CN" altLang="en-US" dirty="0"/>
          </a:p>
        </p:txBody>
      </p:sp>
      <p:pic>
        <p:nvPicPr>
          <p:cNvPr id="3" name="图片 2"/>
          <p:cNvPicPr>
            <a:picLocks noChangeAspect="1"/>
          </p:cNvPicPr>
          <p:nvPr/>
        </p:nvPicPr>
        <p:blipFill>
          <a:blip r:embed="rId2"/>
          <a:stretch>
            <a:fillRect/>
          </a:stretch>
        </p:blipFill>
        <p:spPr>
          <a:xfrm>
            <a:off x="781261" y="1451042"/>
            <a:ext cx="7810078" cy="3981608"/>
          </a:xfrm>
          <a:prstGeom prst="rect">
            <a:avLst/>
          </a:prstGeom>
        </p:spPr>
      </p:pic>
    </p:spTree>
    <p:extLst>
      <p:ext uri="{BB962C8B-B14F-4D97-AF65-F5344CB8AC3E}">
        <p14:creationId xmlns:p14="http://schemas.microsoft.com/office/powerpoint/2010/main" val="1820223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问题</a:t>
            </a:r>
            <a:r>
              <a:rPr lang="en-US" altLang="zh-CN" sz="3200" dirty="0">
                <a:latin typeface="黑体" pitchFamily="2" charset="-122"/>
                <a:ea typeface="黑体" pitchFamily="2" charset="-122"/>
              </a:rPr>
              <a:t>(Problem)</a:t>
            </a:r>
          </a:p>
        </p:txBody>
      </p:sp>
      <p:sp>
        <p:nvSpPr>
          <p:cNvPr id="94211" name="Rectangle 3"/>
          <p:cNvSpPr>
            <a:spLocks noGrp="1" noChangeArrowheads="1"/>
          </p:cNvSpPr>
          <p:nvPr>
            <p:ph type="body" idx="1"/>
          </p:nvPr>
        </p:nvSpPr>
        <p:spPr>
          <a:xfrm>
            <a:off x="906462" y="1524000"/>
            <a:ext cx="8091763" cy="4648200"/>
          </a:xfrm>
        </p:spPr>
        <p:txBody>
          <a:bodyPr/>
          <a:lstStyle/>
          <a:p>
            <a:pPr>
              <a:lnSpc>
                <a:spcPct val="90000"/>
              </a:lnSpc>
            </a:pPr>
            <a:r>
              <a:rPr lang="zh-CN" altLang="en-US" sz="3200" b="0" dirty="0">
                <a:ea typeface="宋体" charset="-122"/>
              </a:rPr>
              <a:t>晕，老板回来了，我不知道</a:t>
            </a:r>
            <a:endParaRPr lang="en-US" altLang="zh-CN" sz="3200" b="0" dirty="0">
              <a:ea typeface="宋体" charset="-122"/>
            </a:endParaRPr>
          </a:p>
          <a:p>
            <a:pPr>
              <a:lnSpc>
                <a:spcPct val="90000"/>
              </a:lnSpc>
            </a:pPr>
            <a:endParaRPr lang="zh-CN" altLang="en-US" sz="1500" b="0" dirty="0">
              <a:ea typeface="宋体" charset="-122"/>
            </a:endParaRPr>
          </a:p>
          <a:p>
            <a:pPr lvl="1">
              <a:lnSpc>
                <a:spcPct val="150000"/>
              </a:lnSpc>
              <a:spcBef>
                <a:spcPts val="0"/>
              </a:spcBef>
            </a:pPr>
            <a:r>
              <a:rPr lang="zh-CN" altLang="en-US" sz="2400" dirty="0">
                <a:ea typeface="宋体" charset="-122"/>
              </a:rPr>
              <a:t>股市特别火，同事在上班期间偷偷看股票行情</a:t>
            </a:r>
            <a:endParaRPr lang="en-US" altLang="zh-CN" sz="2400" dirty="0">
              <a:ea typeface="宋体" charset="-122"/>
            </a:endParaRPr>
          </a:p>
          <a:p>
            <a:pPr lvl="1">
              <a:lnSpc>
                <a:spcPct val="150000"/>
              </a:lnSpc>
              <a:spcBef>
                <a:spcPts val="0"/>
              </a:spcBef>
            </a:pPr>
            <a:r>
              <a:rPr lang="zh-CN" altLang="en-US" sz="2400" dirty="0">
                <a:ea typeface="宋体" charset="-122"/>
              </a:rPr>
              <a:t>如果老板出门回来，公司前台电话事先通知</a:t>
            </a:r>
            <a:endParaRPr lang="en-US" altLang="zh-CN" sz="2400" dirty="0">
              <a:ea typeface="宋体" charset="-122"/>
            </a:endParaRPr>
          </a:p>
          <a:p>
            <a:pPr lvl="1">
              <a:lnSpc>
                <a:spcPct val="150000"/>
              </a:lnSpc>
              <a:spcBef>
                <a:spcPts val="0"/>
              </a:spcBef>
            </a:pPr>
            <a:r>
              <a:rPr lang="zh-CN" altLang="en-US" sz="2400" dirty="0">
                <a:ea typeface="宋体" charset="-122"/>
              </a:rPr>
              <a:t>可是</a:t>
            </a:r>
            <a:r>
              <a:rPr lang="en-US" altLang="zh-CN" sz="2400" dirty="0">
                <a:ea typeface="宋体" charset="-122"/>
              </a:rPr>
              <a:t>…..</a:t>
            </a:r>
          </a:p>
          <a:p>
            <a:pPr lvl="1">
              <a:lnSpc>
                <a:spcPct val="150000"/>
              </a:lnSpc>
              <a:spcBef>
                <a:spcPts val="0"/>
              </a:spcBef>
            </a:pPr>
            <a:r>
              <a:rPr lang="zh-CN" altLang="en-US" sz="2400" dirty="0">
                <a:ea typeface="宋体" charset="-122"/>
              </a:rPr>
              <a:t>老板今天刚一回来，让前台去打印资料了</a:t>
            </a:r>
            <a:endParaRPr lang="en-US" altLang="zh-CN" sz="2400" dirty="0">
              <a:ea typeface="宋体" charset="-122"/>
            </a:endParaRPr>
          </a:p>
          <a:p>
            <a:pPr lvl="1">
              <a:lnSpc>
                <a:spcPct val="150000"/>
              </a:lnSpc>
              <a:spcBef>
                <a:spcPts val="0"/>
              </a:spcBef>
            </a:pPr>
            <a:r>
              <a:rPr lang="zh-CN" altLang="en-US" sz="2400" dirty="0">
                <a:ea typeface="宋体" charset="-122"/>
              </a:rPr>
              <a:t>同事背对着大门大喊了一声“耶！我的股票涨停啦！”</a:t>
            </a:r>
            <a:endParaRPr lang="en-US" altLang="zh-CN" sz="2400" dirty="0">
              <a:ea typeface="宋体" charset="-122"/>
            </a:endParaRPr>
          </a:p>
          <a:p>
            <a:pPr lvl="1">
              <a:lnSpc>
                <a:spcPct val="150000"/>
              </a:lnSpc>
              <a:spcBef>
                <a:spcPts val="0"/>
              </a:spcBef>
            </a:pPr>
            <a:r>
              <a:rPr lang="zh-CN" altLang="en-US" sz="2400" dirty="0">
                <a:ea typeface="宋体" charset="-122"/>
              </a:rPr>
              <a:t>程序模拟发生的事情</a:t>
            </a:r>
            <a:endParaRPr lang="en-US" altLang="zh-CN" sz="2400" dirty="0">
              <a:ea typeface="宋体" charset="-122"/>
            </a:endParaRPr>
          </a:p>
        </p:txBody>
      </p:sp>
      <p:pic>
        <p:nvPicPr>
          <p:cNvPr id="4099" name="Picture 3" descr="C:\Documents and Settings\Administrator\桌面\20060925092635.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792686" y="4972790"/>
            <a:ext cx="2304626" cy="1857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300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211">
                                            <p:txEl>
                                              <p:pRg st="2" end="2"/>
                                            </p:txEl>
                                          </p:spTgt>
                                        </p:tgtEl>
                                        <p:attrNameLst>
                                          <p:attrName>style.visibility</p:attrName>
                                        </p:attrNameLst>
                                      </p:cBhvr>
                                      <p:to>
                                        <p:strVal val="visible"/>
                                      </p:to>
                                    </p:set>
                                    <p:animEffect transition="in" filter="fade">
                                      <p:cBhvr>
                                        <p:cTn id="7" dur="500"/>
                                        <p:tgtEl>
                                          <p:spTgt spid="942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211">
                                            <p:txEl>
                                              <p:pRg st="3" end="3"/>
                                            </p:txEl>
                                          </p:spTgt>
                                        </p:tgtEl>
                                        <p:attrNameLst>
                                          <p:attrName>style.visibility</p:attrName>
                                        </p:attrNameLst>
                                      </p:cBhvr>
                                      <p:to>
                                        <p:strVal val="visible"/>
                                      </p:to>
                                    </p:set>
                                    <p:animEffect transition="in" filter="fade">
                                      <p:cBhvr>
                                        <p:cTn id="12" dur="500"/>
                                        <p:tgtEl>
                                          <p:spTgt spid="9421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211">
                                            <p:txEl>
                                              <p:pRg st="4" end="4"/>
                                            </p:txEl>
                                          </p:spTgt>
                                        </p:tgtEl>
                                        <p:attrNameLst>
                                          <p:attrName>style.visibility</p:attrName>
                                        </p:attrNameLst>
                                      </p:cBhvr>
                                      <p:to>
                                        <p:strVal val="visible"/>
                                      </p:to>
                                    </p:set>
                                    <p:animEffect transition="in" filter="fade">
                                      <p:cBhvr>
                                        <p:cTn id="17" dur="500"/>
                                        <p:tgtEl>
                                          <p:spTgt spid="9421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4211">
                                            <p:txEl>
                                              <p:pRg st="5" end="5"/>
                                            </p:txEl>
                                          </p:spTgt>
                                        </p:tgtEl>
                                        <p:attrNameLst>
                                          <p:attrName>style.visibility</p:attrName>
                                        </p:attrNameLst>
                                      </p:cBhvr>
                                      <p:to>
                                        <p:strVal val="visible"/>
                                      </p:to>
                                    </p:set>
                                    <p:animEffect transition="in" filter="fade">
                                      <p:cBhvr>
                                        <p:cTn id="22" dur="500"/>
                                        <p:tgtEl>
                                          <p:spTgt spid="9421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4211">
                                            <p:txEl>
                                              <p:pRg st="6" end="6"/>
                                            </p:txEl>
                                          </p:spTgt>
                                        </p:tgtEl>
                                        <p:attrNameLst>
                                          <p:attrName>style.visibility</p:attrName>
                                        </p:attrNameLst>
                                      </p:cBhvr>
                                      <p:to>
                                        <p:strVal val="visible"/>
                                      </p:to>
                                    </p:set>
                                    <p:animEffect transition="in" filter="fade">
                                      <p:cBhvr>
                                        <p:cTn id="27" dur="500"/>
                                        <p:tgtEl>
                                          <p:spTgt spid="9421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099"/>
                                        </p:tgtEl>
                                        <p:attrNameLst>
                                          <p:attrName>style.visibility</p:attrName>
                                        </p:attrNameLst>
                                      </p:cBhvr>
                                      <p:to>
                                        <p:strVal val="visible"/>
                                      </p:to>
                                    </p:set>
                                    <p:animEffect transition="in" filter="fade">
                                      <p:cBhvr>
                                        <p:cTn id="32" dur="500"/>
                                        <p:tgtEl>
                                          <p:spTgt spid="409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4211">
                                            <p:txEl>
                                              <p:pRg st="7" end="7"/>
                                            </p:txEl>
                                          </p:spTgt>
                                        </p:tgtEl>
                                        <p:attrNameLst>
                                          <p:attrName>style.visibility</p:attrName>
                                        </p:attrNameLst>
                                      </p:cBhvr>
                                      <p:to>
                                        <p:strVal val="visible"/>
                                      </p:to>
                                    </p:set>
                                    <p:animEffect transition="in" filter="fade">
                                      <p:cBhvr>
                                        <p:cTn id="37" dur="500"/>
                                        <p:tgtEl>
                                          <p:spTgt spid="942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观察者模式</a:t>
            </a:r>
            <a:r>
              <a:rPr lang="en-US" altLang="zh-CN" sz="3200" dirty="0">
                <a:latin typeface="黑体" pitchFamily="2" charset="-122"/>
                <a:ea typeface="黑体" pitchFamily="2" charset="-122"/>
              </a:rPr>
              <a:t>(Observer)</a:t>
            </a:r>
          </a:p>
        </p:txBody>
      </p:sp>
      <p:sp>
        <p:nvSpPr>
          <p:cNvPr id="3" name="矩形 2"/>
          <p:cNvSpPr/>
          <p:nvPr/>
        </p:nvSpPr>
        <p:spPr>
          <a:xfrm>
            <a:off x="1403648" y="1340768"/>
            <a:ext cx="6696744" cy="5678478"/>
          </a:xfrm>
          <a:prstGeom prst="rect">
            <a:avLst/>
          </a:prstGeom>
        </p:spPr>
        <p:txBody>
          <a:bodyPr wrap="square">
            <a:spAutoFit/>
          </a:bodyPr>
          <a:lstStyle/>
          <a:p>
            <a:pPr algn="l"/>
            <a:r>
              <a:rPr lang="en-US" altLang="zh-CN" sz="1100" b="0" dirty="0">
                <a:latin typeface="+mn-lt"/>
              </a:rPr>
              <a:t>abstract class Stock</a:t>
            </a:r>
          </a:p>
          <a:p>
            <a:pPr algn="l"/>
            <a:r>
              <a:rPr lang="en-US" altLang="zh-CN" sz="1100" b="0" dirty="0">
                <a:latin typeface="+mn-lt"/>
              </a:rPr>
              <a:t>{</a:t>
            </a:r>
          </a:p>
          <a:p>
            <a:pPr algn="l"/>
            <a:r>
              <a:rPr lang="en-US" altLang="zh-CN" sz="1100" b="0" dirty="0">
                <a:latin typeface="+mn-lt"/>
              </a:rPr>
              <a:t>  // Fields</a:t>
            </a:r>
          </a:p>
          <a:p>
            <a:pPr algn="l"/>
            <a:r>
              <a:rPr lang="en-US" altLang="zh-CN" sz="1100" b="0" dirty="0">
                <a:latin typeface="+mn-lt"/>
              </a:rPr>
              <a:t>  protected string symbol;</a:t>
            </a:r>
          </a:p>
          <a:p>
            <a:pPr algn="l"/>
            <a:r>
              <a:rPr lang="en-US" altLang="zh-CN" sz="1100" b="0" dirty="0">
                <a:latin typeface="+mn-lt"/>
              </a:rPr>
              <a:t>  protected double price;</a:t>
            </a:r>
          </a:p>
          <a:p>
            <a:pPr algn="l"/>
            <a:r>
              <a:rPr lang="en-US" altLang="zh-CN" sz="1100" b="0" dirty="0">
                <a:latin typeface="+mn-lt"/>
              </a:rPr>
              <a:t>  private </a:t>
            </a:r>
            <a:r>
              <a:rPr lang="en-US" altLang="zh-CN" sz="1100" b="0" dirty="0" err="1">
                <a:latin typeface="+mn-lt"/>
              </a:rPr>
              <a:t>ArrayList</a:t>
            </a:r>
            <a:r>
              <a:rPr lang="en-US" altLang="zh-CN" sz="1100" b="0" dirty="0">
                <a:latin typeface="+mn-lt"/>
              </a:rPr>
              <a:t> investors = new </a:t>
            </a:r>
            <a:r>
              <a:rPr lang="en-US" altLang="zh-CN" sz="1100" b="0" dirty="0" err="1">
                <a:latin typeface="+mn-lt"/>
              </a:rPr>
              <a:t>ArrayList</a:t>
            </a:r>
            <a:r>
              <a:rPr lang="en-US" altLang="zh-CN" sz="1100" b="0" dirty="0">
                <a:latin typeface="+mn-lt"/>
              </a:rPr>
              <a:t>();</a:t>
            </a:r>
          </a:p>
          <a:p>
            <a:pPr algn="l"/>
            <a:endParaRPr lang="en-US" altLang="zh-CN" sz="1100" b="0" dirty="0">
              <a:latin typeface="+mn-lt"/>
            </a:endParaRPr>
          </a:p>
          <a:p>
            <a:pPr algn="l"/>
            <a:r>
              <a:rPr lang="en-US" altLang="zh-CN" sz="1100" b="0" dirty="0">
                <a:latin typeface="+mn-lt"/>
              </a:rPr>
              <a:t>  // Constructor</a:t>
            </a:r>
          </a:p>
          <a:p>
            <a:pPr algn="l"/>
            <a:r>
              <a:rPr lang="en-US" altLang="zh-CN" sz="1100" b="0" dirty="0">
                <a:latin typeface="+mn-lt"/>
              </a:rPr>
              <a:t>  public Stock( string symbol, double price )</a:t>
            </a:r>
          </a:p>
          <a:p>
            <a:pPr algn="l"/>
            <a:r>
              <a:rPr lang="en-US" altLang="zh-CN" sz="1100" b="0" dirty="0">
                <a:latin typeface="+mn-lt"/>
              </a:rPr>
              <a:t>  {</a:t>
            </a:r>
          </a:p>
          <a:p>
            <a:pPr algn="l"/>
            <a:r>
              <a:rPr lang="en-US" altLang="zh-CN" sz="1100" b="0" dirty="0">
                <a:latin typeface="+mn-lt"/>
              </a:rPr>
              <a:t>    </a:t>
            </a:r>
            <a:r>
              <a:rPr lang="en-US" altLang="zh-CN" sz="1100" b="0" dirty="0" err="1">
                <a:latin typeface="+mn-lt"/>
              </a:rPr>
              <a:t>this.symbol</a:t>
            </a:r>
            <a:r>
              <a:rPr lang="en-US" altLang="zh-CN" sz="1100" b="0" dirty="0">
                <a:latin typeface="+mn-lt"/>
              </a:rPr>
              <a:t> = symbol;</a:t>
            </a:r>
          </a:p>
          <a:p>
            <a:pPr algn="l"/>
            <a:r>
              <a:rPr lang="en-US" altLang="zh-CN" sz="1100" b="0" dirty="0">
                <a:latin typeface="+mn-lt"/>
              </a:rPr>
              <a:t>    </a:t>
            </a:r>
            <a:r>
              <a:rPr lang="en-US" altLang="zh-CN" sz="1100" b="0" dirty="0" err="1">
                <a:latin typeface="+mn-lt"/>
              </a:rPr>
              <a:t>this.price</a:t>
            </a:r>
            <a:r>
              <a:rPr lang="en-US" altLang="zh-CN" sz="1100" b="0" dirty="0">
                <a:latin typeface="+mn-lt"/>
              </a:rPr>
              <a:t> = price;</a:t>
            </a:r>
          </a:p>
          <a:p>
            <a:pPr algn="l"/>
            <a:r>
              <a:rPr lang="en-US" altLang="zh-CN" sz="1100" b="0" dirty="0">
                <a:latin typeface="+mn-lt"/>
              </a:rPr>
              <a:t>  }</a:t>
            </a:r>
          </a:p>
          <a:p>
            <a:pPr algn="l"/>
            <a:endParaRPr lang="en-US" altLang="zh-CN" sz="1100" b="0" dirty="0">
              <a:latin typeface="+mn-lt"/>
            </a:endParaRPr>
          </a:p>
          <a:p>
            <a:pPr algn="l"/>
            <a:r>
              <a:rPr lang="en-US" altLang="zh-CN" sz="1100" b="0" dirty="0">
                <a:latin typeface="+mn-lt"/>
              </a:rPr>
              <a:t>  // Methods</a:t>
            </a:r>
          </a:p>
          <a:p>
            <a:pPr algn="l"/>
            <a:r>
              <a:rPr lang="en-US" altLang="zh-CN" sz="1100" b="0" dirty="0">
                <a:latin typeface="+mn-lt"/>
              </a:rPr>
              <a:t>  public void Attach( Investor </a:t>
            </a:r>
            <a:r>
              <a:rPr lang="en-US" altLang="zh-CN" sz="1100" b="0" dirty="0" err="1">
                <a:latin typeface="+mn-lt"/>
              </a:rPr>
              <a:t>investor</a:t>
            </a:r>
            <a:r>
              <a:rPr lang="en-US" altLang="zh-CN" sz="1100" b="0" dirty="0">
                <a:latin typeface="+mn-lt"/>
              </a:rPr>
              <a:t> )</a:t>
            </a:r>
          </a:p>
          <a:p>
            <a:pPr algn="l"/>
            <a:r>
              <a:rPr lang="en-US" altLang="zh-CN" sz="1100" b="0" dirty="0">
                <a:latin typeface="+mn-lt"/>
              </a:rPr>
              <a:t>  {</a:t>
            </a:r>
          </a:p>
          <a:p>
            <a:pPr algn="l"/>
            <a:r>
              <a:rPr lang="en-US" altLang="zh-CN" sz="1100" b="0" dirty="0">
                <a:latin typeface="+mn-lt"/>
              </a:rPr>
              <a:t>    </a:t>
            </a:r>
            <a:r>
              <a:rPr lang="en-US" altLang="zh-CN" sz="1100" b="0" dirty="0" err="1">
                <a:latin typeface="+mn-lt"/>
              </a:rPr>
              <a:t>investors.Add</a:t>
            </a:r>
            <a:r>
              <a:rPr lang="en-US" altLang="zh-CN" sz="1100" b="0" dirty="0">
                <a:latin typeface="+mn-lt"/>
              </a:rPr>
              <a:t>( investor );</a:t>
            </a:r>
          </a:p>
          <a:p>
            <a:pPr algn="l"/>
            <a:r>
              <a:rPr lang="en-US" altLang="zh-CN" sz="1100" b="0" dirty="0">
                <a:latin typeface="+mn-lt"/>
              </a:rPr>
              <a:t>  }</a:t>
            </a:r>
          </a:p>
          <a:p>
            <a:pPr algn="l"/>
            <a:endParaRPr lang="en-US" altLang="zh-CN" sz="1100" b="0" dirty="0">
              <a:latin typeface="+mn-lt"/>
            </a:endParaRPr>
          </a:p>
          <a:p>
            <a:pPr algn="l"/>
            <a:r>
              <a:rPr lang="en-US" altLang="zh-CN" sz="1100" b="0" dirty="0">
                <a:latin typeface="+mn-lt"/>
              </a:rPr>
              <a:t>  public void Detach( Investor </a:t>
            </a:r>
            <a:r>
              <a:rPr lang="en-US" altLang="zh-CN" sz="1100" b="0" dirty="0" err="1">
                <a:latin typeface="+mn-lt"/>
              </a:rPr>
              <a:t>investor</a:t>
            </a:r>
            <a:r>
              <a:rPr lang="en-US" altLang="zh-CN" sz="1100" b="0" dirty="0">
                <a:latin typeface="+mn-lt"/>
              </a:rPr>
              <a:t> )</a:t>
            </a:r>
          </a:p>
          <a:p>
            <a:pPr algn="l"/>
            <a:r>
              <a:rPr lang="en-US" altLang="zh-CN" sz="1100" b="0" dirty="0">
                <a:latin typeface="+mn-lt"/>
              </a:rPr>
              <a:t>  {</a:t>
            </a:r>
          </a:p>
          <a:p>
            <a:pPr algn="l"/>
            <a:r>
              <a:rPr lang="en-US" altLang="zh-CN" sz="1100" b="0" dirty="0">
                <a:latin typeface="+mn-lt"/>
              </a:rPr>
              <a:t>    </a:t>
            </a:r>
            <a:r>
              <a:rPr lang="en-US" altLang="zh-CN" sz="1100" b="0" dirty="0" err="1">
                <a:latin typeface="+mn-lt"/>
              </a:rPr>
              <a:t>investors.Remove</a:t>
            </a:r>
            <a:r>
              <a:rPr lang="en-US" altLang="zh-CN" sz="1100" b="0" dirty="0">
                <a:latin typeface="+mn-lt"/>
              </a:rPr>
              <a:t>( investor );</a:t>
            </a:r>
          </a:p>
          <a:p>
            <a:pPr algn="l"/>
            <a:r>
              <a:rPr lang="en-US" altLang="zh-CN" sz="1100" b="0" dirty="0">
                <a:latin typeface="+mn-lt"/>
              </a:rPr>
              <a:t>  }</a:t>
            </a:r>
          </a:p>
          <a:p>
            <a:pPr algn="l"/>
            <a:endParaRPr lang="en-US" altLang="zh-CN" sz="1100" b="0" dirty="0">
              <a:latin typeface="+mn-lt"/>
            </a:endParaRPr>
          </a:p>
          <a:p>
            <a:pPr algn="l"/>
            <a:r>
              <a:rPr lang="en-US" altLang="zh-CN" sz="1100" b="0" dirty="0">
                <a:latin typeface="+mn-lt"/>
              </a:rPr>
              <a:t>  public void Notify()</a:t>
            </a:r>
          </a:p>
          <a:p>
            <a:pPr algn="l"/>
            <a:r>
              <a:rPr lang="en-US" altLang="zh-CN" sz="1100" b="0" dirty="0">
                <a:latin typeface="+mn-lt"/>
              </a:rPr>
              <a:t>  {</a:t>
            </a:r>
          </a:p>
          <a:p>
            <a:pPr algn="l"/>
            <a:r>
              <a:rPr lang="en-US" altLang="zh-CN" sz="1100" b="0" dirty="0">
                <a:latin typeface="+mn-lt"/>
              </a:rPr>
              <a:t>    </a:t>
            </a:r>
            <a:r>
              <a:rPr lang="en-US" altLang="zh-CN" sz="1100" b="0" dirty="0" err="1">
                <a:latin typeface="+mn-lt"/>
              </a:rPr>
              <a:t>foreach</a:t>
            </a:r>
            <a:r>
              <a:rPr lang="en-US" altLang="zh-CN" sz="1100" b="0" dirty="0">
                <a:latin typeface="+mn-lt"/>
              </a:rPr>
              <a:t>( Investor </a:t>
            </a:r>
            <a:r>
              <a:rPr lang="en-US" altLang="zh-CN" sz="1100" b="0" dirty="0" err="1">
                <a:latin typeface="+mn-lt"/>
              </a:rPr>
              <a:t>i</a:t>
            </a:r>
            <a:r>
              <a:rPr lang="en-US" altLang="zh-CN" sz="1100" b="0" dirty="0">
                <a:latin typeface="+mn-lt"/>
              </a:rPr>
              <a:t> in investors )</a:t>
            </a:r>
          </a:p>
          <a:p>
            <a:pPr algn="l"/>
            <a:r>
              <a:rPr lang="en-US" altLang="zh-CN" sz="1100" b="0" dirty="0">
                <a:latin typeface="+mn-lt"/>
              </a:rPr>
              <a:t>      </a:t>
            </a:r>
            <a:r>
              <a:rPr lang="en-US" altLang="zh-CN" sz="1100" b="0" dirty="0" err="1">
                <a:latin typeface="+mn-lt"/>
              </a:rPr>
              <a:t>i.Update</a:t>
            </a:r>
            <a:r>
              <a:rPr lang="en-US" altLang="zh-CN" sz="1100" b="0" dirty="0">
                <a:latin typeface="+mn-lt"/>
              </a:rPr>
              <a:t>( this );</a:t>
            </a:r>
          </a:p>
          <a:p>
            <a:pPr algn="l"/>
            <a:r>
              <a:rPr lang="en-US" altLang="zh-CN" sz="1100" b="0" dirty="0">
                <a:latin typeface="+mn-lt"/>
              </a:rPr>
              <a:t>  }</a:t>
            </a:r>
          </a:p>
          <a:p>
            <a:pPr algn="l"/>
            <a:r>
              <a:rPr lang="en-US" altLang="zh-CN" sz="1100" b="0" dirty="0">
                <a:latin typeface="+mn-lt"/>
              </a:rPr>
              <a:t>  </a:t>
            </a:r>
          </a:p>
          <a:p>
            <a:pPr algn="l"/>
            <a:r>
              <a:rPr lang="en-US" altLang="zh-CN" sz="1100" b="0" dirty="0">
                <a:latin typeface="+mn-lt"/>
              </a:rPr>
              <a:t>}</a:t>
            </a:r>
          </a:p>
        </p:txBody>
      </p:sp>
      <p:sp>
        <p:nvSpPr>
          <p:cNvPr id="5" name="矩形 4"/>
          <p:cNvSpPr/>
          <p:nvPr/>
        </p:nvSpPr>
        <p:spPr bwMode="auto">
          <a:xfrm>
            <a:off x="1295400" y="1275435"/>
            <a:ext cx="6760029" cy="5488222"/>
          </a:xfrm>
          <a:prstGeom prst="rect">
            <a:avLst/>
          </a:prstGeom>
          <a:noFill/>
          <a:ln w="9525" cap="flat" cmpd="sng" algn="ctr">
            <a:solidFill>
              <a:srgbClr val="0000F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ndParaRPr>
          </a:p>
        </p:txBody>
      </p:sp>
      <p:sp>
        <p:nvSpPr>
          <p:cNvPr id="7" name="矩形 6"/>
          <p:cNvSpPr/>
          <p:nvPr/>
        </p:nvSpPr>
        <p:spPr>
          <a:xfrm>
            <a:off x="5148064" y="2492896"/>
            <a:ext cx="2376264" cy="2800767"/>
          </a:xfrm>
          <a:prstGeom prst="rect">
            <a:avLst/>
          </a:prstGeom>
        </p:spPr>
        <p:txBody>
          <a:bodyPr wrap="square">
            <a:spAutoFit/>
          </a:bodyPr>
          <a:lstStyle/>
          <a:p>
            <a:pPr algn="l"/>
            <a:r>
              <a:rPr lang="en-US" altLang="zh-CN" sz="1100" b="0" dirty="0">
                <a:latin typeface="+mn-lt"/>
              </a:rPr>
              <a:t>// Properties</a:t>
            </a:r>
          </a:p>
          <a:p>
            <a:pPr algn="l"/>
            <a:r>
              <a:rPr lang="en-US" altLang="zh-CN" sz="1100" b="0" dirty="0">
                <a:latin typeface="+mn-lt"/>
              </a:rPr>
              <a:t>  public double Price</a:t>
            </a:r>
          </a:p>
          <a:p>
            <a:pPr algn="l"/>
            <a:r>
              <a:rPr lang="en-US" altLang="zh-CN" sz="1100" b="0" dirty="0">
                <a:latin typeface="+mn-lt"/>
              </a:rPr>
              <a:t>  {</a:t>
            </a:r>
          </a:p>
          <a:p>
            <a:pPr algn="l"/>
            <a:r>
              <a:rPr lang="en-US" altLang="zh-CN" sz="1100" b="0" dirty="0">
                <a:latin typeface="+mn-lt"/>
              </a:rPr>
              <a:t>    get{ return price; }</a:t>
            </a:r>
          </a:p>
          <a:p>
            <a:pPr algn="l"/>
            <a:r>
              <a:rPr lang="en-US" altLang="zh-CN" sz="1100" b="0" dirty="0">
                <a:latin typeface="+mn-lt"/>
              </a:rPr>
              <a:t>    set</a:t>
            </a:r>
          </a:p>
          <a:p>
            <a:pPr algn="l"/>
            <a:r>
              <a:rPr lang="en-US" altLang="zh-CN" sz="1100" b="0" dirty="0">
                <a:latin typeface="+mn-lt"/>
              </a:rPr>
              <a:t>    {</a:t>
            </a:r>
          </a:p>
          <a:p>
            <a:pPr algn="l"/>
            <a:r>
              <a:rPr lang="en-US" altLang="zh-CN" sz="1100" b="0" dirty="0">
                <a:latin typeface="+mn-lt"/>
              </a:rPr>
              <a:t>      price = value;</a:t>
            </a:r>
          </a:p>
          <a:p>
            <a:pPr algn="l"/>
            <a:r>
              <a:rPr lang="en-US" altLang="zh-CN" sz="1100" b="0" dirty="0">
                <a:latin typeface="+mn-lt"/>
              </a:rPr>
              <a:t>      Notify(); </a:t>
            </a:r>
          </a:p>
          <a:p>
            <a:pPr algn="l"/>
            <a:r>
              <a:rPr lang="en-US" altLang="zh-CN" sz="1100" b="0" dirty="0">
                <a:latin typeface="+mn-lt"/>
              </a:rPr>
              <a:t>    }</a:t>
            </a:r>
          </a:p>
          <a:p>
            <a:pPr algn="l"/>
            <a:r>
              <a:rPr lang="en-US" altLang="zh-CN" sz="1100" b="0" dirty="0">
                <a:latin typeface="+mn-lt"/>
              </a:rPr>
              <a:t>  }</a:t>
            </a:r>
          </a:p>
          <a:p>
            <a:pPr algn="l"/>
            <a:endParaRPr lang="en-US" altLang="zh-CN" sz="1100" b="0" dirty="0">
              <a:latin typeface="+mn-lt"/>
            </a:endParaRPr>
          </a:p>
          <a:p>
            <a:pPr algn="l"/>
            <a:r>
              <a:rPr lang="en-US" altLang="zh-CN" sz="1100" b="0" dirty="0">
                <a:latin typeface="+mn-lt"/>
              </a:rPr>
              <a:t>  public string Symbol</a:t>
            </a:r>
          </a:p>
          <a:p>
            <a:pPr algn="l"/>
            <a:r>
              <a:rPr lang="en-US" altLang="zh-CN" sz="1100" b="0" dirty="0">
                <a:latin typeface="+mn-lt"/>
              </a:rPr>
              <a:t>  {</a:t>
            </a:r>
          </a:p>
          <a:p>
            <a:pPr algn="l"/>
            <a:r>
              <a:rPr lang="en-US" altLang="zh-CN" sz="1100" b="0" dirty="0">
                <a:latin typeface="+mn-lt"/>
              </a:rPr>
              <a:t>    get{ return symbol; }</a:t>
            </a:r>
          </a:p>
          <a:p>
            <a:pPr algn="l"/>
            <a:r>
              <a:rPr lang="en-US" altLang="zh-CN" sz="1100" b="0" dirty="0">
                <a:latin typeface="+mn-lt"/>
              </a:rPr>
              <a:t>    set{ symbol = value; }</a:t>
            </a:r>
          </a:p>
          <a:p>
            <a:pPr algn="l"/>
            <a:r>
              <a:rPr lang="en-US" altLang="zh-CN" sz="1100" b="0" dirty="0">
                <a:latin typeface="+mn-lt"/>
              </a:rPr>
              <a:t>  }</a:t>
            </a:r>
            <a:endParaRPr lang="zh-CN" altLang="en-US" sz="1100" b="0" dirty="0">
              <a:latin typeface="+mn-lt"/>
            </a:endParaRPr>
          </a:p>
        </p:txBody>
      </p:sp>
    </p:spTree>
    <p:extLst>
      <p:ext uri="{BB962C8B-B14F-4D97-AF65-F5344CB8AC3E}">
        <p14:creationId xmlns:p14="http://schemas.microsoft.com/office/powerpoint/2010/main" val="1820664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观察者模式</a:t>
            </a:r>
            <a:r>
              <a:rPr lang="en-US" altLang="zh-CN" sz="3200" dirty="0">
                <a:latin typeface="黑体" pitchFamily="2" charset="-122"/>
                <a:ea typeface="黑体" pitchFamily="2" charset="-122"/>
              </a:rPr>
              <a:t>(Observer)</a:t>
            </a:r>
          </a:p>
        </p:txBody>
      </p:sp>
      <p:sp>
        <p:nvSpPr>
          <p:cNvPr id="3" name="矩形 2"/>
          <p:cNvSpPr/>
          <p:nvPr/>
        </p:nvSpPr>
        <p:spPr>
          <a:xfrm>
            <a:off x="2419792" y="1406101"/>
            <a:ext cx="6696744" cy="2062103"/>
          </a:xfrm>
          <a:prstGeom prst="rect">
            <a:avLst/>
          </a:prstGeom>
        </p:spPr>
        <p:txBody>
          <a:bodyPr wrap="square">
            <a:spAutoFit/>
          </a:bodyPr>
          <a:lstStyle/>
          <a:p>
            <a:pPr algn="l"/>
            <a:endParaRPr lang="en-US" altLang="zh-CN" sz="1600" b="0" dirty="0">
              <a:latin typeface="+mn-lt"/>
            </a:endParaRPr>
          </a:p>
          <a:p>
            <a:pPr algn="l"/>
            <a:r>
              <a:rPr lang="en-US" altLang="zh-CN" sz="1600" b="0" dirty="0">
                <a:latin typeface="+mn-lt"/>
              </a:rPr>
              <a:t>// "</a:t>
            </a:r>
            <a:r>
              <a:rPr lang="en-US" altLang="zh-CN" sz="1600" b="0" dirty="0" err="1">
                <a:latin typeface="+mn-lt"/>
              </a:rPr>
              <a:t>ConcreteSubject</a:t>
            </a:r>
            <a:r>
              <a:rPr lang="en-US" altLang="zh-CN" sz="1600" b="0" dirty="0">
                <a:latin typeface="+mn-lt"/>
              </a:rPr>
              <a:t>"</a:t>
            </a:r>
          </a:p>
          <a:p>
            <a:pPr algn="l"/>
            <a:r>
              <a:rPr lang="en-US" altLang="zh-CN" sz="1600" b="0" dirty="0">
                <a:latin typeface="+mn-lt"/>
              </a:rPr>
              <a:t>class IBM : Stock</a:t>
            </a:r>
          </a:p>
          <a:p>
            <a:pPr algn="l"/>
            <a:r>
              <a:rPr lang="en-US" altLang="zh-CN" sz="1600" b="0" dirty="0">
                <a:latin typeface="+mn-lt"/>
              </a:rPr>
              <a:t>{</a:t>
            </a:r>
          </a:p>
          <a:p>
            <a:pPr algn="l"/>
            <a:r>
              <a:rPr lang="en-US" altLang="zh-CN" sz="1600" b="0" dirty="0">
                <a:latin typeface="+mn-lt"/>
              </a:rPr>
              <a:t>  // Constructor</a:t>
            </a:r>
          </a:p>
          <a:p>
            <a:pPr algn="l"/>
            <a:r>
              <a:rPr lang="en-US" altLang="zh-CN" sz="1600" b="0" dirty="0">
                <a:latin typeface="+mn-lt"/>
              </a:rPr>
              <a:t>  public IBM( string symbol, double price )</a:t>
            </a:r>
          </a:p>
          <a:p>
            <a:pPr algn="l"/>
            <a:r>
              <a:rPr lang="en-US" altLang="zh-CN" sz="1600" b="0" dirty="0">
                <a:latin typeface="+mn-lt"/>
              </a:rPr>
              <a:t>    : base( symbol, price ) {}</a:t>
            </a:r>
          </a:p>
          <a:p>
            <a:pPr algn="l"/>
            <a:r>
              <a:rPr lang="en-US" altLang="zh-CN" sz="1600" b="0" dirty="0">
                <a:latin typeface="+mn-lt"/>
              </a:rPr>
              <a:t>}</a:t>
            </a:r>
          </a:p>
        </p:txBody>
      </p:sp>
      <p:sp>
        <p:nvSpPr>
          <p:cNvPr id="5" name="矩形 4"/>
          <p:cNvSpPr/>
          <p:nvPr/>
        </p:nvSpPr>
        <p:spPr bwMode="auto">
          <a:xfrm>
            <a:off x="2311545" y="1340768"/>
            <a:ext cx="4968552" cy="2448272"/>
          </a:xfrm>
          <a:prstGeom prst="rect">
            <a:avLst/>
          </a:prstGeom>
          <a:noFill/>
          <a:ln w="9525" cap="flat" cmpd="sng" algn="ctr">
            <a:solidFill>
              <a:srgbClr val="0000F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ndParaRPr>
          </a:p>
        </p:txBody>
      </p:sp>
      <p:sp>
        <p:nvSpPr>
          <p:cNvPr id="6" name="矩形 5"/>
          <p:cNvSpPr/>
          <p:nvPr/>
        </p:nvSpPr>
        <p:spPr>
          <a:xfrm>
            <a:off x="2419792" y="4365104"/>
            <a:ext cx="3880400" cy="1569660"/>
          </a:xfrm>
          <a:prstGeom prst="rect">
            <a:avLst/>
          </a:prstGeom>
        </p:spPr>
        <p:txBody>
          <a:bodyPr wrap="square">
            <a:spAutoFit/>
          </a:bodyPr>
          <a:lstStyle/>
          <a:p>
            <a:pPr algn="l"/>
            <a:r>
              <a:rPr lang="en-US" altLang="zh-CN" sz="1600" b="0" dirty="0">
                <a:latin typeface="+mn-lt"/>
              </a:rPr>
              <a:t>// "Observer"</a:t>
            </a:r>
          </a:p>
          <a:p>
            <a:pPr algn="l"/>
            <a:r>
              <a:rPr lang="en-US" altLang="zh-CN" sz="1600" b="0" dirty="0">
                <a:latin typeface="+mn-lt"/>
              </a:rPr>
              <a:t>interface </a:t>
            </a:r>
            <a:r>
              <a:rPr lang="en-US" altLang="zh-CN" sz="1600" b="0" dirty="0" err="1">
                <a:latin typeface="+mn-lt"/>
              </a:rPr>
              <a:t>IInvestor</a:t>
            </a:r>
            <a:endParaRPr lang="en-US" altLang="zh-CN" sz="1600" b="0" dirty="0">
              <a:latin typeface="+mn-lt"/>
            </a:endParaRPr>
          </a:p>
          <a:p>
            <a:pPr algn="l"/>
            <a:r>
              <a:rPr lang="en-US" altLang="zh-CN" sz="1600" b="0" dirty="0">
                <a:latin typeface="+mn-lt"/>
              </a:rPr>
              <a:t>{</a:t>
            </a:r>
          </a:p>
          <a:p>
            <a:pPr algn="l"/>
            <a:r>
              <a:rPr lang="en-US" altLang="zh-CN" sz="1600" b="0" dirty="0">
                <a:latin typeface="+mn-lt"/>
              </a:rPr>
              <a:t>  // Methods</a:t>
            </a:r>
          </a:p>
          <a:p>
            <a:pPr algn="l"/>
            <a:r>
              <a:rPr lang="en-US" altLang="zh-CN" sz="1600" b="0" dirty="0">
                <a:latin typeface="+mn-lt"/>
              </a:rPr>
              <a:t>  void Update( Stock </a:t>
            </a:r>
            <a:r>
              <a:rPr lang="en-US" altLang="zh-CN" sz="1600" b="0" dirty="0" err="1">
                <a:latin typeface="+mn-lt"/>
              </a:rPr>
              <a:t>stock</a:t>
            </a:r>
            <a:r>
              <a:rPr lang="en-US" altLang="zh-CN" sz="1600" b="0" dirty="0">
                <a:latin typeface="+mn-lt"/>
              </a:rPr>
              <a:t> );</a:t>
            </a:r>
          </a:p>
          <a:p>
            <a:pPr algn="l"/>
            <a:r>
              <a:rPr lang="en-US" altLang="zh-CN" sz="1600" b="0" dirty="0">
                <a:latin typeface="+mn-lt"/>
              </a:rPr>
              <a:t>}</a:t>
            </a:r>
          </a:p>
        </p:txBody>
      </p:sp>
      <p:sp>
        <p:nvSpPr>
          <p:cNvPr id="8" name="矩形 7"/>
          <p:cNvSpPr/>
          <p:nvPr/>
        </p:nvSpPr>
        <p:spPr bwMode="auto">
          <a:xfrm>
            <a:off x="2311545" y="4077072"/>
            <a:ext cx="4968552" cy="2448272"/>
          </a:xfrm>
          <a:prstGeom prst="rect">
            <a:avLst/>
          </a:prstGeom>
          <a:noFill/>
          <a:ln w="9525" cap="flat" cmpd="sng" algn="ctr">
            <a:solidFill>
              <a:srgbClr val="0000F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82539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观察者模式</a:t>
            </a:r>
            <a:r>
              <a:rPr lang="en-US" altLang="zh-CN" sz="3200" dirty="0">
                <a:latin typeface="黑体" pitchFamily="2" charset="-122"/>
                <a:ea typeface="黑体" pitchFamily="2" charset="-122"/>
              </a:rPr>
              <a:t>(Observer)</a:t>
            </a:r>
          </a:p>
        </p:txBody>
      </p:sp>
      <p:sp>
        <p:nvSpPr>
          <p:cNvPr id="3" name="矩形 2"/>
          <p:cNvSpPr/>
          <p:nvPr/>
        </p:nvSpPr>
        <p:spPr>
          <a:xfrm>
            <a:off x="2074208" y="1356008"/>
            <a:ext cx="6696744" cy="5262979"/>
          </a:xfrm>
          <a:prstGeom prst="rect">
            <a:avLst/>
          </a:prstGeom>
        </p:spPr>
        <p:txBody>
          <a:bodyPr wrap="square">
            <a:spAutoFit/>
          </a:bodyPr>
          <a:lstStyle/>
          <a:p>
            <a:pPr algn="l"/>
            <a:r>
              <a:rPr lang="en-US" altLang="zh-CN" sz="1200" b="0" dirty="0">
                <a:latin typeface="+mn-lt"/>
              </a:rPr>
              <a:t>// "</a:t>
            </a:r>
            <a:r>
              <a:rPr lang="en-US" altLang="zh-CN" sz="1200" b="0" dirty="0" err="1">
                <a:latin typeface="+mn-lt"/>
              </a:rPr>
              <a:t>ConcreteObserver</a:t>
            </a:r>
            <a:r>
              <a:rPr lang="en-US" altLang="zh-CN" sz="1200" b="0" dirty="0">
                <a:latin typeface="+mn-lt"/>
              </a:rPr>
              <a:t>"</a:t>
            </a:r>
          </a:p>
          <a:p>
            <a:pPr algn="l"/>
            <a:r>
              <a:rPr lang="en-US" altLang="zh-CN" sz="1200" b="0" dirty="0">
                <a:latin typeface="+mn-lt"/>
              </a:rPr>
              <a:t>class Investor : </a:t>
            </a:r>
            <a:r>
              <a:rPr lang="en-US" altLang="zh-CN" sz="1200" b="0" dirty="0" err="1">
                <a:latin typeface="+mn-lt"/>
              </a:rPr>
              <a:t>IInvestor</a:t>
            </a:r>
            <a:endParaRPr lang="en-US" altLang="zh-CN" sz="1200" b="0" dirty="0">
              <a:latin typeface="+mn-lt"/>
            </a:endParaRPr>
          </a:p>
          <a:p>
            <a:pPr algn="l"/>
            <a:r>
              <a:rPr lang="en-US" altLang="zh-CN" sz="1200" b="0" dirty="0">
                <a:latin typeface="+mn-lt"/>
              </a:rPr>
              <a:t>{</a:t>
            </a:r>
          </a:p>
          <a:p>
            <a:pPr algn="l"/>
            <a:r>
              <a:rPr lang="en-US" altLang="zh-CN" sz="1200" b="0" dirty="0">
                <a:latin typeface="+mn-lt"/>
              </a:rPr>
              <a:t>  // Fields</a:t>
            </a:r>
          </a:p>
          <a:p>
            <a:pPr algn="l"/>
            <a:r>
              <a:rPr lang="en-US" altLang="zh-CN" sz="1200" b="0" dirty="0">
                <a:latin typeface="+mn-lt"/>
              </a:rPr>
              <a:t>  private string name;</a:t>
            </a:r>
          </a:p>
          <a:p>
            <a:pPr algn="l"/>
            <a:r>
              <a:rPr lang="en-US" altLang="zh-CN" sz="1200" b="0" dirty="0">
                <a:latin typeface="+mn-lt"/>
              </a:rPr>
              <a:t>  private string </a:t>
            </a:r>
            <a:r>
              <a:rPr lang="en-US" altLang="zh-CN" sz="1200" b="0" dirty="0" err="1">
                <a:latin typeface="+mn-lt"/>
              </a:rPr>
              <a:t>observerState</a:t>
            </a:r>
            <a:r>
              <a:rPr lang="en-US" altLang="zh-CN" sz="1200" b="0" dirty="0">
                <a:latin typeface="+mn-lt"/>
              </a:rPr>
              <a:t>;</a:t>
            </a:r>
          </a:p>
          <a:p>
            <a:pPr algn="l"/>
            <a:r>
              <a:rPr lang="en-US" altLang="zh-CN" sz="1200" b="0" dirty="0">
                <a:latin typeface="+mn-lt"/>
              </a:rPr>
              <a:t>  private Stock </a:t>
            </a:r>
            <a:r>
              <a:rPr lang="en-US" altLang="zh-CN" sz="1200" b="0" dirty="0" err="1">
                <a:latin typeface="+mn-lt"/>
              </a:rPr>
              <a:t>stock</a:t>
            </a:r>
            <a:r>
              <a:rPr lang="en-US" altLang="zh-CN" sz="1200" b="0" dirty="0">
                <a:latin typeface="+mn-lt"/>
              </a:rPr>
              <a:t>;</a:t>
            </a:r>
          </a:p>
          <a:p>
            <a:pPr algn="l"/>
            <a:endParaRPr lang="en-US" altLang="zh-CN" sz="1200" b="0" dirty="0">
              <a:latin typeface="+mn-lt"/>
            </a:endParaRPr>
          </a:p>
          <a:p>
            <a:pPr algn="l"/>
            <a:r>
              <a:rPr lang="en-US" altLang="zh-CN" sz="1200" b="0" dirty="0">
                <a:latin typeface="+mn-lt"/>
              </a:rPr>
              <a:t>  // Constructors</a:t>
            </a:r>
          </a:p>
          <a:p>
            <a:pPr algn="l"/>
            <a:r>
              <a:rPr lang="en-US" altLang="zh-CN" sz="1200" b="0" dirty="0">
                <a:latin typeface="+mn-lt"/>
              </a:rPr>
              <a:t>  public Investor( string name )</a:t>
            </a:r>
          </a:p>
          <a:p>
            <a:pPr algn="l"/>
            <a:r>
              <a:rPr lang="en-US" altLang="zh-CN" sz="1200" b="0" dirty="0">
                <a:latin typeface="+mn-lt"/>
              </a:rPr>
              <a:t>  {</a:t>
            </a:r>
          </a:p>
          <a:p>
            <a:pPr algn="l"/>
            <a:r>
              <a:rPr lang="en-US" altLang="zh-CN" sz="1200" b="0" dirty="0">
                <a:latin typeface="+mn-lt"/>
              </a:rPr>
              <a:t>    this.name = name;</a:t>
            </a:r>
          </a:p>
          <a:p>
            <a:pPr algn="l"/>
            <a:r>
              <a:rPr lang="en-US" altLang="zh-CN" sz="1200" b="0" dirty="0">
                <a:latin typeface="+mn-lt"/>
              </a:rPr>
              <a:t>  }</a:t>
            </a:r>
          </a:p>
          <a:p>
            <a:pPr algn="l"/>
            <a:endParaRPr lang="en-US" altLang="zh-CN" sz="1200" b="0" dirty="0">
              <a:latin typeface="+mn-lt"/>
            </a:endParaRPr>
          </a:p>
          <a:p>
            <a:pPr algn="l"/>
            <a:r>
              <a:rPr lang="en-US" altLang="zh-CN" sz="1200" b="0" dirty="0">
                <a:latin typeface="+mn-lt"/>
              </a:rPr>
              <a:t>  // Methods</a:t>
            </a:r>
          </a:p>
          <a:p>
            <a:pPr algn="l"/>
            <a:r>
              <a:rPr lang="en-US" altLang="zh-CN" sz="1200" b="0" dirty="0">
                <a:latin typeface="+mn-lt"/>
              </a:rPr>
              <a:t>  public void Update( Stock </a:t>
            </a:r>
            <a:r>
              <a:rPr lang="en-US" altLang="zh-CN" sz="1200" b="0" dirty="0" err="1">
                <a:latin typeface="+mn-lt"/>
              </a:rPr>
              <a:t>stock</a:t>
            </a:r>
            <a:r>
              <a:rPr lang="en-US" altLang="zh-CN" sz="1200" b="0" dirty="0">
                <a:latin typeface="+mn-lt"/>
              </a:rPr>
              <a:t> )</a:t>
            </a:r>
          </a:p>
          <a:p>
            <a:pPr algn="l"/>
            <a:r>
              <a:rPr lang="en-US" altLang="zh-CN" sz="1200" b="0" dirty="0">
                <a:latin typeface="+mn-lt"/>
              </a:rPr>
              <a:t>  {</a:t>
            </a:r>
          </a:p>
          <a:p>
            <a:pPr algn="l"/>
            <a:r>
              <a:rPr lang="en-US" altLang="zh-CN" sz="1200" b="0" dirty="0">
                <a:latin typeface="+mn-lt"/>
              </a:rPr>
              <a:t>    </a:t>
            </a:r>
            <a:r>
              <a:rPr lang="en-US" altLang="zh-CN" sz="1200" b="0" dirty="0" err="1">
                <a:latin typeface="+mn-lt"/>
              </a:rPr>
              <a:t>Console.WriteLine</a:t>
            </a:r>
            <a:r>
              <a:rPr lang="en-US" altLang="zh-CN" sz="1200" b="0" dirty="0">
                <a:latin typeface="+mn-lt"/>
              </a:rPr>
              <a:t>( "Notified investor {0} of {1}'s change to {2:C}", </a:t>
            </a:r>
          </a:p>
          <a:p>
            <a:pPr algn="l"/>
            <a:r>
              <a:rPr lang="en-US" altLang="zh-CN" sz="1200" b="0" dirty="0">
                <a:latin typeface="+mn-lt"/>
              </a:rPr>
              <a:t>      name, </a:t>
            </a:r>
            <a:r>
              <a:rPr lang="en-US" altLang="zh-CN" sz="1200" b="0" dirty="0" err="1">
                <a:latin typeface="+mn-lt"/>
              </a:rPr>
              <a:t>stock.Symbol</a:t>
            </a:r>
            <a:r>
              <a:rPr lang="en-US" altLang="zh-CN" sz="1200" b="0" dirty="0">
                <a:latin typeface="+mn-lt"/>
              </a:rPr>
              <a:t>, </a:t>
            </a:r>
            <a:r>
              <a:rPr lang="en-US" altLang="zh-CN" sz="1200" b="0" dirty="0" err="1">
                <a:latin typeface="+mn-lt"/>
              </a:rPr>
              <a:t>stock.Price</a:t>
            </a:r>
            <a:r>
              <a:rPr lang="en-US" altLang="zh-CN" sz="1200" b="0" dirty="0">
                <a:latin typeface="+mn-lt"/>
              </a:rPr>
              <a:t> );</a:t>
            </a:r>
          </a:p>
          <a:p>
            <a:pPr algn="l"/>
            <a:r>
              <a:rPr lang="en-US" altLang="zh-CN" sz="1200" b="0" dirty="0">
                <a:latin typeface="+mn-lt"/>
              </a:rPr>
              <a:t>  }</a:t>
            </a:r>
          </a:p>
          <a:p>
            <a:pPr algn="l"/>
            <a:endParaRPr lang="en-US" altLang="zh-CN" sz="1200" b="0" dirty="0">
              <a:latin typeface="+mn-lt"/>
            </a:endParaRPr>
          </a:p>
          <a:p>
            <a:pPr algn="l"/>
            <a:r>
              <a:rPr lang="en-US" altLang="zh-CN" sz="1200" b="0" dirty="0">
                <a:latin typeface="+mn-lt"/>
              </a:rPr>
              <a:t>  // Properties</a:t>
            </a:r>
          </a:p>
          <a:p>
            <a:pPr algn="l"/>
            <a:r>
              <a:rPr lang="en-US" altLang="zh-CN" sz="1200" b="0" dirty="0">
                <a:latin typeface="+mn-lt"/>
              </a:rPr>
              <a:t>  public Stock </a:t>
            </a:r>
            <a:r>
              <a:rPr lang="en-US" altLang="zh-CN" sz="1200" b="0" dirty="0" err="1">
                <a:latin typeface="+mn-lt"/>
              </a:rPr>
              <a:t>Stock</a:t>
            </a:r>
            <a:endParaRPr lang="en-US" altLang="zh-CN" sz="1200" b="0" dirty="0">
              <a:latin typeface="+mn-lt"/>
            </a:endParaRPr>
          </a:p>
          <a:p>
            <a:pPr algn="l"/>
            <a:r>
              <a:rPr lang="en-US" altLang="zh-CN" sz="1200" b="0" dirty="0">
                <a:latin typeface="+mn-lt"/>
              </a:rPr>
              <a:t>  {</a:t>
            </a:r>
          </a:p>
          <a:p>
            <a:pPr algn="l"/>
            <a:r>
              <a:rPr lang="en-US" altLang="zh-CN" sz="1200" b="0" dirty="0">
                <a:latin typeface="+mn-lt"/>
              </a:rPr>
              <a:t>    get{ return stock; }</a:t>
            </a:r>
          </a:p>
          <a:p>
            <a:pPr algn="l"/>
            <a:r>
              <a:rPr lang="en-US" altLang="zh-CN" sz="1200" b="0" dirty="0">
                <a:latin typeface="+mn-lt"/>
              </a:rPr>
              <a:t>    set{ stock = value; }</a:t>
            </a:r>
          </a:p>
          <a:p>
            <a:pPr algn="l"/>
            <a:r>
              <a:rPr lang="en-US" altLang="zh-CN" sz="1200" b="0" dirty="0">
                <a:latin typeface="+mn-lt"/>
              </a:rPr>
              <a:t>  }</a:t>
            </a:r>
          </a:p>
          <a:p>
            <a:pPr algn="l"/>
            <a:r>
              <a:rPr lang="en-US" altLang="zh-CN" sz="1200" b="0" dirty="0">
                <a:latin typeface="+mn-lt"/>
              </a:rPr>
              <a:t>}</a:t>
            </a:r>
          </a:p>
        </p:txBody>
      </p:sp>
      <p:sp>
        <p:nvSpPr>
          <p:cNvPr id="5" name="矩形 4"/>
          <p:cNvSpPr/>
          <p:nvPr/>
        </p:nvSpPr>
        <p:spPr bwMode="auto">
          <a:xfrm>
            <a:off x="1965961" y="1290675"/>
            <a:ext cx="6012180" cy="5308245"/>
          </a:xfrm>
          <a:prstGeom prst="rect">
            <a:avLst/>
          </a:prstGeom>
          <a:noFill/>
          <a:ln w="9525" cap="flat" cmpd="sng" algn="ctr">
            <a:solidFill>
              <a:srgbClr val="0000F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598496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观察者模式</a:t>
            </a:r>
            <a:r>
              <a:rPr lang="en-US" altLang="zh-CN" sz="3200" dirty="0">
                <a:latin typeface="黑体" pitchFamily="2" charset="-122"/>
                <a:ea typeface="黑体" pitchFamily="2" charset="-122"/>
              </a:rPr>
              <a:t>(Observer)</a:t>
            </a:r>
          </a:p>
        </p:txBody>
      </p:sp>
      <p:sp>
        <p:nvSpPr>
          <p:cNvPr id="3" name="矩形 2"/>
          <p:cNvSpPr/>
          <p:nvPr/>
        </p:nvSpPr>
        <p:spPr>
          <a:xfrm>
            <a:off x="2015951" y="1766141"/>
            <a:ext cx="6696744" cy="4278094"/>
          </a:xfrm>
          <a:prstGeom prst="rect">
            <a:avLst/>
          </a:prstGeom>
        </p:spPr>
        <p:txBody>
          <a:bodyPr wrap="square">
            <a:spAutoFit/>
          </a:bodyPr>
          <a:lstStyle/>
          <a:p>
            <a:pPr algn="l"/>
            <a:r>
              <a:rPr lang="en-US" altLang="zh-CN" sz="1600" b="0" dirty="0">
                <a:latin typeface="+mn-lt"/>
              </a:rPr>
              <a:t>  public static void Main( string[] </a:t>
            </a:r>
            <a:r>
              <a:rPr lang="en-US" altLang="zh-CN" sz="1600" b="0" dirty="0" err="1">
                <a:latin typeface="+mn-lt"/>
              </a:rPr>
              <a:t>args</a:t>
            </a:r>
            <a:r>
              <a:rPr lang="en-US" altLang="zh-CN" sz="1600" b="0" dirty="0">
                <a:latin typeface="+mn-lt"/>
              </a:rPr>
              <a:t> )</a:t>
            </a:r>
          </a:p>
          <a:p>
            <a:pPr algn="l"/>
            <a:r>
              <a:rPr lang="en-US" altLang="zh-CN" sz="1600" b="0" dirty="0">
                <a:latin typeface="+mn-lt"/>
              </a:rPr>
              <a:t>  {</a:t>
            </a:r>
          </a:p>
          <a:p>
            <a:pPr algn="l"/>
            <a:r>
              <a:rPr lang="en-US" altLang="zh-CN" sz="1600" b="0" dirty="0">
                <a:latin typeface="+mn-lt"/>
              </a:rPr>
              <a:t>    // Create investors</a:t>
            </a:r>
          </a:p>
          <a:p>
            <a:pPr algn="l"/>
            <a:r>
              <a:rPr lang="en-US" altLang="zh-CN" sz="1600" b="0" dirty="0">
                <a:latin typeface="+mn-lt"/>
              </a:rPr>
              <a:t>    Investor s = new Investor( "</a:t>
            </a:r>
            <a:r>
              <a:rPr lang="en-US" altLang="zh-CN" sz="1600" b="0" dirty="0" err="1">
                <a:latin typeface="+mn-lt"/>
              </a:rPr>
              <a:t>Sorros</a:t>
            </a:r>
            <a:r>
              <a:rPr lang="en-US" altLang="zh-CN" sz="1600" b="0" dirty="0">
                <a:latin typeface="+mn-lt"/>
              </a:rPr>
              <a:t>" );</a:t>
            </a:r>
          </a:p>
          <a:p>
            <a:pPr algn="l"/>
            <a:r>
              <a:rPr lang="en-US" altLang="zh-CN" sz="1600" b="0" dirty="0">
                <a:latin typeface="+mn-lt"/>
              </a:rPr>
              <a:t>    Investor b = new Investor( "Berkshire" );</a:t>
            </a:r>
          </a:p>
          <a:p>
            <a:pPr algn="l"/>
            <a:endParaRPr lang="en-US" altLang="zh-CN" sz="1600" b="0" dirty="0">
              <a:latin typeface="+mn-lt"/>
            </a:endParaRPr>
          </a:p>
          <a:p>
            <a:pPr algn="l"/>
            <a:r>
              <a:rPr lang="en-US" altLang="zh-CN" sz="1600" b="0" dirty="0">
                <a:latin typeface="+mn-lt"/>
              </a:rPr>
              <a:t>    // Create IBM stock and attach investors</a:t>
            </a:r>
          </a:p>
          <a:p>
            <a:pPr algn="l"/>
            <a:r>
              <a:rPr lang="en-US" altLang="zh-CN" sz="1600" b="0" dirty="0">
                <a:latin typeface="+mn-lt"/>
              </a:rPr>
              <a:t>    IBM </a:t>
            </a:r>
            <a:r>
              <a:rPr lang="en-US" altLang="zh-CN" sz="1600" b="0" dirty="0" err="1">
                <a:latin typeface="+mn-lt"/>
              </a:rPr>
              <a:t>ibm</a:t>
            </a:r>
            <a:r>
              <a:rPr lang="en-US" altLang="zh-CN" sz="1600" b="0" dirty="0">
                <a:latin typeface="+mn-lt"/>
              </a:rPr>
              <a:t> = new IBM( "IBM", 120.00 );</a:t>
            </a:r>
          </a:p>
          <a:p>
            <a:pPr algn="l"/>
            <a:r>
              <a:rPr lang="en-US" altLang="zh-CN" sz="1600" b="0" dirty="0">
                <a:latin typeface="+mn-lt"/>
              </a:rPr>
              <a:t>    </a:t>
            </a:r>
            <a:r>
              <a:rPr lang="en-US" altLang="zh-CN" sz="1600" b="0" dirty="0" err="1">
                <a:latin typeface="+mn-lt"/>
              </a:rPr>
              <a:t>ibm.Attach</a:t>
            </a:r>
            <a:r>
              <a:rPr lang="en-US" altLang="zh-CN" sz="1600" b="0" dirty="0">
                <a:latin typeface="+mn-lt"/>
              </a:rPr>
              <a:t>( s );</a:t>
            </a:r>
          </a:p>
          <a:p>
            <a:pPr algn="l"/>
            <a:r>
              <a:rPr lang="en-US" altLang="zh-CN" sz="1600" b="0" dirty="0">
                <a:latin typeface="+mn-lt"/>
              </a:rPr>
              <a:t>    </a:t>
            </a:r>
            <a:r>
              <a:rPr lang="en-US" altLang="zh-CN" sz="1600" b="0" dirty="0" err="1">
                <a:latin typeface="+mn-lt"/>
              </a:rPr>
              <a:t>ibm.Attach</a:t>
            </a:r>
            <a:r>
              <a:rPr lang="en-US" altLang="zh-CN" sz="1600" b="0" dirty="0">
                <a:latin typeface="+mn-lt"/>
              </a:rPr>
              <a:t>( b );</a:t>
            </a:r>
          </a:p>
          <a:p>
            <a:pPr algn="l"/>
            <a:endParaRPr lang="en-US" altLang="zh-CN" sz="1600" b="0" dirty="0">
              <a:latin typeface="+mn-lt"/>
            </a:endParaRPr>
          </a:p>
          <a:p>
            <a:pPr algn="l"/>
            <a:r>
              <a:rPr lang="en-US" altLang="zh-CN" sz="1600" b="0" dirty="0">
                <a:latin typeface="+mn-lt"/>
              </a:rPr>
              <a:t>    // Change price, which notifies investors</a:t>
            </a:r>
          </a:p>
          <a:p>
            <a:pPr algn="l"/>
            <a:r>
              <a:rPr lang="en-US" altLang="zh-CN" sz="1600" b="0" dirty="0">
                <a:latin typeface="+mn-lt"/>
              </a:rPr>
              <a:t>    </a:t>
            </a:r>
            <a:r>
              <a:rPr lang="en-US" altLang="zh-CN" sz="1600" b="0" dirty="0" err="1">
                <a:latin typeface="+mn-lt"/>
              </a:rPr>
              <a:t>ibm.Price</a:t>
            </a:r>
            <a:r>
              <a:rPr lang="en-US" altLang="zh-CN" sz="1600" b="0" dirty="0">
                <a:latin typeface="+mn-lt"/>
              </a:rPr>
              <a:t> = 120.10;</a:t>
            </a:r>
          </a:p>
          <a:p>
            <a:pPr algn="l"/>
            <a:r>
              <a:rPr lang="en-US" altLang="zh-CN" sz="1600" b="0" dirty="0">
                <a:latin typeface="+mn-lt"/>
              </a:rPr>
              <a:t>    </a:t>
            </a:r>
            <a:r>
              <a:rPr lang="en-US" altLang="zh-CN" sz="1600" b="0" dirty="0" err="1">
                <a:latin typeface="+mn-lt"/>
              </a:rPr>
              <a:t>ibm.Price</a:t>
            </a:r>
            <a:r>
              <a:rPr lang="en-US" altLang="zh-CN" sz="1600" b="0" dirty="0">
                <a:latin typeface="+mn-lt"/>
              </a:rPr>
              <a:t> = 121.00;</a:t>
            </a:r>
          </a:p>
          <a:p>
            <a:pPr algn="l"/>
            <a:r>
              <a:rPr lang="en-US" altLang="zh-CN" sz="1600" b="0" dirty="0">
                <a:latin typeface="+mn-lt"/>
              </a:rPr>
              <a:t>    </a:t>
            </a:r>
            <a:r>
              <a:rPr lang="en-US" altLang="zh-CN" sz="1600" b="0" dirty="0" err="1">
                <a:latin typeface="+mn-lt"/>
              </a:rPr>
              <a:t>ibm.Price</a:t>
            </a:r>
            <a:r>
              <a:rPr lang="en-US" altLang="zh-CN" sz="1600" b="0" dirty="0">
                <a:latin typeface="+mn-lt"/>
              </a:rPr>
              <a:t> = 120.50;</a:t>
            </a:r>
          </a:p>
          <a:p>
            <a:pPr algn="l"/>
            <a:r>
              <a:rPr lang="en-US" altLang="zh-CN" sz="1600" b="0" dirty="0">
                <a:latin typeface="+mn-lt"/>
              </a:rPr>
              <a:t>    </a:t>
            </a:r>
            <a:r>
              <a:rPr lang="en-US" altLang="zh-CN" sz="1600" b="0" dirty="0" err="1">
                <a:latin typeface="+mn-lt"/>
              </a:rPr>
              <a:t>ibm.Price</a:t>
            </a:r>
            <a:r>
              <a:rPr lang="en-US" altLang="zh-CN" sz="1600" b="0" dirty="0">
                <a:latin typeface="+mn-lt"/>
              </a:rPr>
              <a:t> = 120.75;</a:t>
            </a:r>
          </a:p>
          <a:p>
            <a:pPr algn="l"/>
            <a:r>
              <a:rPr lang="en-US" altLang="zh-CN" sz="1600" b="0" dirty="0">
                <a:latin typeface="+mn-lt"/>
              </a:rPr>
              <a:t>  }</a:t>
            </a:r>
          </a:p>
        </p:txBody>
      </p:sp>
      <p:sp>
        <p:nvSpPr>
          <p:cNvPr id="5" name="矩形 4"/>
          <p:cNvSpPr/>
          <p:nvPr/>
        </p:nvSpPr>
        <p:spPr bwMode="auto">
          <a:xfrm>
            <a:off x="1907704" y="1700808"/>
            <a:ext cx="6012180" cy="4658605"/>
          </a:xfrm>
          <a:prstGeom prst="rect">
            <a:avLst/>
          </a:prstGeom>
          <a:noFill/>
          <a:ln w="9525" cap="flat" cmpd="sng" algn="ctr">
            <a:solidFill>
              <a:srgbClr val="0000F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598168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观察者模式</a:t>
            </a:r>
            <a:r>
              <a:rPr lang="en-US" altLang="zh-CN" sz="3200" dirty="0">
                <a:latin typeface="黑体" pitchFamily="2" charset="-122"/>
                <a:ea typeface="黑体" pitchFamily="2" charset="-122"/>
              </a:rPr>
              <a:t>(Observer)</a:t>
            </a:r>
          </a:p>
        </p:txBody>
      </p:sp>
      <p:sp>
        <p:nvSpPr>
          <p:cNvPr id="94211" name="Rectangle 3"/>
          <p:cNvSpPr>
            <a:spLocks noGrp="1" noChangeArrowheads="1"/>
          </p:cNvSpPr>
          <p:nvPr>
            <p:ph type="body" idx="1"/>
          </p:nvPr>
        </p:nvSpPr>
        <p:spPr>
          <a:xfrm>
            <a:off x="906462" y="1524000"/>
            <a:ext cx="7697985" cy="4648200"/>
          </a:xfrm>
        </p:spPr>
        <p:txBody>
          <a:bodyPr/>
          <a:lstStyle/>
          <a:p>
            <a:pPr>
              <a:lnSpc>
                <a:spcPct val="90000"/>
              </a:lnSpc>
            </a:pPr>
            <a:r>
              <a:rPr lang="zh-CN" altLang="en-US" sz="3200" b="0" dirty="0">
                <a:ea typeface="宋体" charset="-122"/>
              </a:rPr>
              <a:t>模式分析</a:t>
            </a:r>
          </a:p>
          <a:p>
            <a:pPr>
              <a:lnSpc>
                <a:spcPct val="90000"/>
              </a:lnSpc>
            </a:pPr>
            <a:endParaRPr lang="zh-CN" altLang="en-US" sz="1500" b="0" dirty="0">
              <a:ea typeface="宋体" charset="-122"/>
            </a:endParaRPr>
          </a:p>
          <a:p>
            <a:pPr lvl="1">
              <a:lnSpc>
                <a:spcPct val="150000"/>
              </a:lnSpc>
              <a:spcBef>
                <a:spcPts val="0"/>
              </a:spcBef>
            </a:pPr>
            <a:r>
              <a:rPr lang="zh-CN" altLang="en-US" sz="2400" dirty="0">
                <a:ea typeface="宋体" charset="-122"/>
              </a:rPr>
              <a:t>观察者模式描述了如何建立对象与对象之间的依赖关系，如何构造满足这种需求的系统。</a:t>
            </a:r>
          </a:p>
          <a:p>
            <a:pPr lvl="1">
              <a:lnSpc>
                <a:spcPct val="150000"/>
              </a:lnSpc>
              <a:spcBef>
                <a:spcPts val="0"/>
              </a:spcBef>
            </a:pPr>
            <a:r>
              <a:rPr lang="zh-CN" altLang="en-US" sz="2400" dirty="0">
                <a:ea typeface="宋体" charset="-122"/>
              </a:rPr>
              <a:t>这一模式中的关键对象是观察目标和观察者，一个目标可以有任意数目的与之相依赖的观察者，一旦目标的状态发生改变，所有的观察者都将得到通知。</a:t>
            </a:r>
          </a:p>
        </p:txBody>
      </p:sp>
    </p:spTree>
    <p:extLst>
      <p:ext uri="{BB962C8B-B14F-4D97-AF65-F5344CB8AC3E}">
        <p14:creationId xmlns:p14="http://schemas.microsoft.com/office/powerpoint/2010/main" val="2099493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211">
                                            <p:txEl>
                                              <p:pRg st="2" end="2"/>
                                            </p:txEl>
                                          </p:spTgt>
                                        </p:tgtEl>
                                        <p:attrNameLst>
                                          <p:attrName>style.visibility</p:attrName>
                                        </p:attrNameLst>
                                      </p:cBhvr>
                                      <p:to>
                                        <p:strVal val="visible"/>
                                      </p:to>
                                    </p:set>
                                    <p:animEffect transition="in" filter="fade">
                                      <p:cBhvr>
                                        <p:cTn id="7" dur="500"/>
                                        <p:tgtEl>
                                          <p:spTgt spid="942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211">
                                            <p:txEl>
                                              <p:pRg st="3" end="3"/>
                                            </p:txEl>
                                          </p:spTgt>
                                        </p:tgtEl>
                                        <p:attrNameLst>
                                          <p:attrName>style.visibility</p:attrName>
                                        </p:attrNameLst>
                                      </p:cBhvr>
                                      <p:to>
                                        <p:strVal val="visible"/>
                                      </p:to>
                                    </p:set>
                                    <p:animEffect transition="in" filter="fade">
                                      <p:cBhvr>
                                        <p:cTn id="12" dur="500"/>
                                        <p:tgtEl>
                                          <p:spTgt spid="942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观察者模式</a:t>
            </a:r>
            <a:r>
              <a:rPr lang="en-US" altLang="zh-CN" sz="3200" dirty="0">
                <a:latin typeface="黑体" pitchFamily="2" charset="-122"/>
                <a:ea typeface="黑体" pitchFamily="2" charset="-122"/>
              </a:rPr>
              <a:t>(Observer)</a:t>
            </a:r>
          </a:p>
        </p:txBody>
      </p:sp>
      <p:sp>
        <p:nvSpPr>
          <p:cNvPr id="94211" name="Rectangle 3"/>
          <p:cNvSpPr>
            <a:spLocks noGrp="1" noChangeArrowheads="1"/>
          </p:cNvSpPr>
          <p:nvPr>
            <p:ph type="body" idx="1"/>
          </p:nvPr>
        </p:nvSpPr>
        <p:spPr>
          <a:xfrm>
            <a:off x="906462" y="1524000"/>
            <a:ext cx="7697985" cy="4648200"/>
          </a:xfrm>
        </p:spPr>
        <p:txBody>
          <a:bodyPr/>
          <a:lstStyle/>
          <a:p>
            <a:pPr>
              <a:lnSpc>
                <a:spcPct val="90000"/>
              </a:lnSpc>
            </a:pPr>
            <a:r>
              <a:rPr lang="zh-CN" altLang="en-US" sz="3200" b="0" dirty="0">
                <a:ea typeface="宋体" charset="-122"/>
              </a:rPr>
              <a:t>模式分析</a:t>
            </a:r>
          </a:p>
          <a:p>
            <a:pPr>
              <a:lnSpc>
                <a:spcPct val="90000"/>
              </a:lnSpc>
            </a:pPr>
            <a:endParaRPr lang="zh-CN" altLang="en-US" sz="1500" b="0" dirty="0">
              <a:ea typeface="宋体" charset="-122"/>
            </a:endParaRPr>
          </a:p>
          <a:p>
            <a:pPr lvl="1">
              <a:lnSpc>
                <a:spcPct val="150000"/>
              </a:lnSpc>
              <a:spcBef>
                <a:spcPts val="0"/>
              </a:spcBef>
            </a:pPr>
            <a:r>
              <a:rPr lang="zh-CN" altLang="en-US" sz="2400" dirty="0">
                <a:ea typeface="宋体" charset="-122"/>
              </a:rPr>
              <a:t>作为对这个通知的响应，每个观察者都将即时更新自己的状态，以与目标状态同步，这种交互也称为发布</a:t>
            </a:r>
            <a:r>
              <a:rPr lang="en-US" altLang="zh-CN" sz="2400" dirty="0">
                <a:ea typeface="宋体" charset="-122"/>
              </a:rPr>
              <a:t>-</a:t>
            </a:r>
            <a:r>
              <a:rPr lang="zh-CN" altLang="en-US" sz="2400" dirty="0">
                <a:ea typeface="宋体" charset="-122"/>
              </a:rPr>
              <a:t>订阅</a:t>
            </a:r>
            <a:r>
              <a:rPr lang="en-US" altLang="zh-CN" sz="2400" dirty="0">
                <a:ea typeface="宋体" charset="-122"/>
              </a:rPr>
              <a:t>(publish-subscribe)</a:t>
            </a:r>
            <a:r>
              <a:rPr lang="zh-CN" altLang="en-US" sz="2400" dirty="0">
                <a:ea typeface="宋体" charset="-122"/>
              </a:rPr>
              <a:t>。目标是通知的发布者，它发出通知时并不需要知道谁是它的观察者，可以有任意数目的观察者订阅它并接收通知。</a:t>
            </a:r>
          </a:p>
        </p:txBody>
      </p:sp>
    </p:spTree>
    <p:extLst>
      <p:ext uri="{BB962C8B-B14F-4D97-AF65-F5344CB8AC3E}">
        <p14:creationId xmlns:p14="http://schemas.microsoft.com/office/powerpoint/2010/main" val="382607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观察者模式</a:t>
            </a:r>
            <a:r>
              <a:rPr lang="en-US" altLang="zh-CN" sz="3200" dirty="0">
                <a:latin typeface="黑体" pitchFamily="2" charset="-122"/>
                <a:ea typeface="黑体" pitchFamily="2" charset="-122"/>
              </a:rPr>
              <a:t>(Observer)</a:t>
            </a:r>
          </a:p>
        </p:txBody>
      </p:sp>
      <p:sp>
        <p:nvSpPr>
          <p:cNvPr id="94211" name="Rectangle 3"/>
          <p:cNvSpPr>
            <a:spLocks noGrp="1" noChangeArrowheads="1"/>
          </p:cNvSpPr>
          <p:nvPr>
            <p:ph type="body" idx="1"/>
          </p:nvPr>
        </p:nvSpPr>
        <p:spPr>
          <a:xfrm>
            <a:off x="906462" y="1524000"/>
            <a:ext cx="7697985" cy="4648200"/>
          </a:xfrm>
        </p:spPr>
        <p:txBody>
          <a:bodyPr/>
          <a:lstStyle/>
          <a:p>
            <a:pPr>
              <a:lnSpc>
                <a:spcPct val="90000"/>
              </a:lnSpc>
            </a:pPr>
            <a:r>
              <a:rPr lang="zh-CN" altLang="en-US" sz="3200" b="0" dirty="0">
                <a:ea typeface="宋体" charset="-122"/>
              </a:rPr>
              <a:t>观察者模式的优点如下</a:t>
            </a:r>
            <a:endParaRPr lang="en-US" altLang="zh-CN" sz="3200" b="0" dirty="0">
              <a:ea typeface="宋体" charset="-122"/>
            </a:endParaRPr>
          </a:p>
          <a:p>
            <a:pPr>
              <a:lnSpc>
                <a:spcPct val="90000"/>
              </a:lnSpc>
            </a:pPr>
            <a:endParaRPr lang="zh-CN" altLang="en-US" sz="1500" b="0" dirty="0">
              <a:ea typeface="宋体" charset="-122"/>
            </a:endParaRPr>
          </a:p>
          <a:p>
            <a:pPr lvl="1">
              <a:lnSpc>
                <a:spcPct val="150000"/>
              </a:lnSpc>
              <a:spcBef>
                <a:spcPts val="0"/>
              </a:spcBef>
            </a:pPr>
            <a:r>
              <a:rPr lang="zh-CN" altLang="en-US" sz="2400" dirty="0">
                <a:ea typeface="宋体" charset="-122"/>
              </a:rPr>
              <a:t>观察者模式可以实现表示层和数据逻辑层的分离，并定义了稳定的消息更新传递机制，抽象了更新接口，使得可以有各种各样不同的表示层作为具体观察者角色。</a:t>
            </a:r>
          </a:p>
          <a:p>
            <a:pPr lvl="1">
              <a:lnSpc>
                <a:spcPct val="150000"/>
              </a:lnSpc>
              <a:spcBef>
                <a:spcPts val="0"/>
              </a:spcBef>
            </a:pPr>
            <a:r>
              <a:rPr lang="zh-CN" altLang="en-US" sz="2400" dirty="0">
                <a:ea typeface="宋体" charset="-122"/>
              </a:rPr>
              <a:t>观察者模式在观察目标和观察者之间建立一个抽象的耦合。 </a:t>
            </a:r>
          </a:p>
          <a:p>
            <a:pPr lvl="1">
              <a:lnSpc>
                <a:spcPct val="150000"/>
              </a:lnSpc>
              <a:spcBef>
                <a:spcPts val="0"/>
              </a:spcBef>
            </a:pPr>
            <a:r>
              <a:rPr lang="zh-CN" altLang="en-US" sz="2400" dirty="0">
                <a:ea typeface="宋体" charset="-122"/>
              </a:rPr>
              <a:t>观察者模式支持广播通信。</a:t>
            </a:r>
          </a:p>
          <a:p>
            <a:pPr lvl="1">
              <a:lnSpc>
                <a:spcPct val="150000"/>
              </a:lnSpc>
              <a:spcBef>
                <a:spcPts val="0"/>
              </a:spcBef>
            </a:pPr>
            <a:r>
              <a:rPr lang="zh-CN" altLang="en-US" sz="2400" dirty="0">
                <a:ea typeface="宋体" charset="-122"/>
              </a:rPr>
              <a:t>观察者模式符合“开闭原则”的要求。</a:t>
            </a:r>
          </a:p>
        </p:txBody>
      </p:sp>
    </p:spTree>
    <p:extLst>
      <p:ext uri="{BB962C8B-B14F-4D97-AF65-F5344CB8AC3E}">
        <p14:creationId xmlns:p14="http://schemas.microsoft.com/office/powerpoint/2010/main" val="3329695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211">
                                            <p:txEl>
                                              <p:pRg st="2" end="2"/>
                                            </p:txEl>
                                          </p:spTgt>
                                        </p:tgtEl>
                                        <p:attrNameLst>
                                          <p:attrName>style.visibility</p:attrName>
                                        </p:attrNameLst>
                                      </p:cBhvr>
                                      <p:to>
                                        <p:strVal val="visible"/>
                                      </p:to>
                                    </p:set>
                                    <p:animEffect transition="in" filter="fade">
                                      <p:cBhvr>
                                        <p:cTn id="7" dur="500"/>
                                        <p:tgtEl>
                                          <p:spTgt spid="942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211">
                                            <p:txEl>
                                              <p:pRg st="3" end="3"/>
                                            </p:txEl>
                                          </p:spTgt>
                                        </p:tgtEl>
                                        <p:attrNameLst>
                                          <p:attrName>style.visibility</p:attrName>
                                        </p:attrNameLst>
                                      </p:cBhvr>
                                      <p:to>
                                        <p:strVal val="visible"/>
                                      </p:to>
                                    </p:set>
                                    <p:animEffect transition="in" filter="fade">
                                      <p:cBhvr>
                                        <p:cTn id="12" dur="500"/>
                                        <p:tgtEl>
                                          <p:spTgt spid="9421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211">
                                            <p:txEl>
                                              <p:pRg st="4" end="4"/>
                                            </p:txEl>
                                          </p:spTgt>
                                        </p:tgtEl>
                                        <p:attrNameLst>
                                          <p:attrName>style.visibility</p:attrName>
                                        </p:attrNameLst>
                                      </p:cBhvr>
                                      <p:to>
                                        <p:strVal val="visible"/>
                                      </p:to>
                                    </p:set>
                                    <p:animEffect transition="in" filter="fade">
                                      <p:cBhvr>
                                        <p:cTn id="17" dur="500"/>
                                        <p:tgtEl>
                                          <p:spTgt spid="9421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4211">
                                            <p:txEl>
                                              <p:pRg st="5" end="5"/>
                                            </p:txEl>
                                          </p:spTgt>
                                        </p:tgtEl>
                                        <p:attrNameLst>
                                          <p:attrName>style.visibility</p:attrName>
                                        </p:attrNameLst>
                                      </p:cBhvr>
                                      <p:to>
                                        <p:strVal val="visible"/>
                                      </p:to>
                                    </p:set>
                                    <p:animEffect transition="in" filter="fade">
                                      <p:cBhvr>
                                        <p:cTn id="22" dur="500"/>
                                        <p:tgtEl>
                                          <p:spTgt spid="942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观察者模式</a:t>
            </a:r>
            <a:r>
              <a:rPr lang="en-US" altLang="zh-CN" sz="3200" dirty="0">
                <a:latin typeface="黑体" pitchFamily="2" charset="-122"/>
                <a:ea typeface="黑体" pitchFamily="2" charset="-122"/>
              </a:rPr>
              <a:t>(Observer)</a:t>
            </a:r>
          </a:p>
        </p:txBody>
      </p:sp>
      <p:sp>
        <p:nvSpPr>
          <p:cNvPr id="94211" name="Rectangle 3"/>
          <p:cNvSpPr>
            <a:spLocks noGrp="1" noChangeArrowheads="1"/>
          </p:cNvSpPr>
          <p:nvPr>
            <p:ph type="body" idx="1"/>
          </p:nvPr>
        </p:nvSpPr>
        <p:spPr>
          <a:xfrm>
            <a:off x="906462" y="1524000"/>
            <a:ext cx="7769993" cy="4648200"/>
          </a:xfrm>
        </p:spPr>
        <p:txBody>
          <a:bodyPr/>
          <a:lstStyle/>
          <a:p>
            <a:pPr>
              <a:lnSpc>
                <a:spcPct val="90000"/>
              </a:lnSpc>
            </a:pPr>
            <a:r>
              <a:rPr lang="zh-CN" altLang="en-US" sz="3200" b="0" dirty="0">
                <a:ea typeface="宋体" charset="-122"/>
              </a:rPr>
              <a:t>观察者模式的缺点如下</a:t>
            </a:r>
            <a:endParaRPr lang="en-US" altLang="zh-CN" sz="3200" b="0" dirty="0">
              <a:ea typeface="宋体" charset="-122"/>
            </a:endParaRPr>
          </a:p>
          <a:p>
            <a:pPr>
              <a:lnSpc>
                <a:spcPct val="90000"/>
              </a:lnSpc>
            </a:pPr>
            <a:endParaRPr lang="zh-CN" altLang="en-US" sz="1500" b="0" dirty="0">
              <a:ea typeface="宋体" charset="-122"/>
            </a:endParaRPr>
          </a:p>
          <a:p>
            <a:pPr lvl="1">
              <a:lnSpc>
                <a:spcPct val="150000"/>
              </a:lnSpc>
              <a:spcBef>
                <a:spcPts val="0"/>
              </a:spcBef>
            </a:pPr>
            <a:r>
              <a:rPr lang="zh-CN" altLang="en-US" sz="2400" dirty="0">
                <a:ea typeface="宋体" charset="-122"/>
              </a:rPr>
              <a:t>如果一个观察目标对象有很多直接和间接的观察者的话，将所有的观察者都通知到会花费很多时间。</a:t>
            </a:r>
          </a:p>
          <a:p>
            <a:pPr lvl="1">
              <a:lnSpc>
                <a:spcPct val="150000"/>
              </a:lnSpc>
              <a:spcBef>
                <a:spcPts val="0"/>
              </a:spcBef>
            </a:pPr>
            <a:r>
              <a:rPr lang="zh-CN" altLang="en-US" sz="2400" dirty="0">
                <a:ea typeface="宋体" charset="-122"/>
              </a:rPr>
              <a:t>如果在观察者和观察目标之间有循环依赖的话，观察目标会触发它们之间进行循环调用，可能导致系统崩溃。</a:t>
            </a:r>
          </a:p>
          <a:p>
            <a:pPr lvl="1">
              <a:lnSpc>
                <a:spcPct val="150000"/>
              </a:lnSpc>
              <a:spcBef>
                <a:spcPts val="0"/>
              </a:spcBef>
            </a:pPr>
            <a:r>
              <a:rPr lang="zh-CN" altLang="en-US" sz="2400" dirty="0">
                <a:ea typeface="宋体" charset="-122"/>
              </a:rPr>
              <a:t>观察者模式没有相应的机制让观察者知道所观察的目标对象是怎么发生变化的，而仅仅只是知道观察目标发生了变化。</a:t>
            </a:r>
          </a:p>
        </p:txBody>
      </p:sp>
    </p:spTree>
    <p:extLst>
      <p:ext uri="{BB962C8B-B14F-4D97-AF65-F5344CB8AC3E}">
        <p14:creationId xmlns:p14="http://schemas.microsoft.com/office/powerpoint/2010/main" val="599467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211">
                                            <p:txEl>
                                              <p:pRg st="2" end="2"/>
                                            </p:txEl>
                                          </p:spTgt>
                                        </p:tgtEl>
                                        <p:attrNameLst>
                                          <p:attrName>style.visibility</p:attrName>
                                        </p:attrNameLst>
                                      </p:cBhvr>
                                      <p:to>
                                        <p:strVal val="visible"/>
                                      </p:to>
                                    </p:set>
                                    <p:animEffect transition="in" filter="fade">
                                      <p:cBhvr>
                                        <p:cTn id="7" dur="500"/>
                                        <p:tgtEl>
                                          <p:spTgt spid="942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211">
                                            <p:txEl>
                                              <p:pRg st="3" end="3"/>
                                            </p:txEl>
                                          </p:spTgt>
                                        </p:tgtEl>
                                        <p:attrNameLst>
                                          <p:attrName>style.visibility</p:attrName>
                                        </p:attrNameLst>
                                      </p:cBhvr>
                                      <p:to>
                                        <p:strVal val="visible"/>
                                      </p:to>
                                    </p:set>
                                    <p:animEffect transition="in" filter="fade">
                                      <p:cBhvr>
                                        <p:cTn id="12" dur="500"/>
                                        <p:tgtEl>
                                          <p:spTgt spid="9421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211">
                                            <p:txEl>
                                              <p:pRg st="4" end="4"/>
                                            </p:txEl>
                                          </p:spTgt>
                                        </p:tgtEl>
                                        <p:attrNameLst>
                                          <p:attrName>style.visibility</p:attrName>
                                        </p:attrNameLst>
                                      </p:cBhvr>
                                      <p:to>
                                        <p:strVal val="visible"/>
                                      </p:to>
                                    </p:set>
                                    <p:animEffect transition="in" filter="fade">
                                      <p:cBhvr>
                                        <p:cTn id="17" dur="500"/>
                                        <p:tgtEl>
                                          <p:spTgt spid="942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观察者模式</a:t>
            </a:r>
            <a:r>
              <a:rPr lang="en-US" altLang="zh-CN" sz="3200" dirty="0">
                <a:latin typeface="黑体" pitchFamily="2" charset="-122"/>
                <a:ea typeface="黑体" pitchFamily="2" charset="-122"/>
              </a:rPr>
              <a:t>(Observer)</a:t>
            </a:r>
          </a:p>
        </p:txBody>
      </p:sp>
      <p:sp>
        <p:nvSpPr>
          <p:cNvPr id="94211" name="Rectangle 3"/>
          <p:cNvSpPr>
            <a:spLocks noGrp="1" noChangeArrowheads="1"/>
          </p:cNvSpPr>
          <p:nvPr>
            <p:ph type="body" idx="1"/>
          </p:nvPr>
        </p:nvSpPr>
        <p:spPr>
          <a:xfrm>
            <a:off x="906462" y="1524000"/>
            <a:ext cx="8171277" cy="4648200"/>
          </a:xfrm>
        </p:spPr>
        <p:txBody>
          <a:bodyPr/>
          <a:lstStyle/>
          <a:p>
            <a:pPr>
              <a:lnSpc>
                <a:spcPct val="90000"/>
              </a:lnSpc>
            </a:pPr>
            <a:r>
              <a:rPr lang="zh-CN" altLang="en-US" sz="3200" b="0" dirty="0">
                <a:ea typeface="宋体" charset="-122"/>
              </a:rPr>
              <a:t>模式使用</a:t>
            </a:r>
            <a:endParaRPr lang="en-US" altLang="zh-CN" sz="3200" b="0" dirty="0">
              <a:ea typeface="宋体" charset="-122"/>
            </a:endParaRPr>
          </a:p>
          <a:p>
            <a:pPr>
              <a:lnSpc>
                <a:spcPct val="90000"/>
              </a:lnSpc>
            </a:pPr>
            <a:endParaRPr lang="zh-CN" altLang="en-US" sz="1500" b="0" dirty="0">
              <a:ea typeface="宋体" charset="-122"/>
            </a:endParaRPr>
          </a:p>
          <a:p>
            <a:pPr lvl="1">
              <a:lnSpc>
                <a:spcPct val="150000"/>
              </a:lnSpc>
              <a:spcBef>
                <a:spcPts val="0"/>
              </a:spcBef>
            </a:pPr>
            <a:r>
              <a:rPr lang="zh-CN" altLang="en-US" sz="2400" dirty="0">
                <a:ea typeface="宋体" charset="-122"/>
              </a:rPr>
              <a:t>在以下情况下可以使用观察者模式：</a:t>
            </a:r>
            <a:endParaRPr lang="en-US" altLang="zh-CN" sz="2400" dirty="0">
              <a:ea typeface="宋体" charset="-122"/>
            </a:endParaRPr>
          </a:p>
          <a:p>
            <a:pPr lvl="1">
              <a:lnSpc>
                <a:spcPct val="150000"/>
              </a:lnSpc>
              <a:spcBef>
                <a:spcPts val="0"/>
              </a:spcBef>
            </a:pPr>
            <a:r>
              <a:rPr lang="zh-CN" altLang="en-US" sz="2400" dirty="0">
                <a:ea typeface="宋体" charset="-122"/>
              </a:rPr>
              <a:t>一个抽象模型有两个方面，其中一个方面依赖于另一个方面。将这些方面封装在独立的对象中使它们可以各自独立地改变和复用。</a:t>
            </a:r>
          </a:p>
          <a:p>
            <a:pPr lvl="1">
              <a:lnSpc>
                <a:spcPct val="150000"/>
              </a:lnSpc>
              <a:spcBef>
                <a:spcPts val="0"/>
              </a:spcBef>
            </a:pPr>
            <a:r>
              <a:rPr lang="zh-CN" altLang="en-US" sz="2400" dirty="0">
                <a:ea typeface="宋体" charset="-122"/>
              </a:rPr>
              <a:t>一个对象的改变将导致其他一个或多个对象也发生改变，而不知道具体有多少对象将发生改变，可以降低对象之间的耦合度。</a:t>
            </a:r>
          </a:p>
        </p:txBody>
      </p:sp>
    </p:spTree>
    <p:extLst>
      <p:ext uri="{BB962C8B-B14F-4D97-AF65-F5344CB8AC3E}">
        <p14:creationId xmlns:p14="http://schemas.microsoft.com/office/powerpoint/2010/main" val="401700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211">
                                            <p:txEl>
                                              <p:pRg st="3" end="3"/>
                                            </p:txEl>
                                          </p:spTgt>
                                        </p:tgtEl>
                                        <p:attrNameLst>
                                          <p:attrName>style.visibility</p:attrName>
                                        </p:attrNameLst>
                                      </p:cBhvr>
                                      <p:to>
                                        <p:strVal val="visible"/>
                                      </p:to>
                                    </p:set>
                                    <p:animEffect transition="in" filter="fade">
                                      <p:cBhvr>
                                        <p:cTn id="7" dur="500"/>
                                        <p:tgtEl>
                                          <p:spTgt spid="9421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211">
                                            <p:txEl>
                                              <p:pRg st="4" end="4"/>
                                            </p:txEl>
                                          </p:spTgt>
                                        </p:tgtEl>
                                        <p:attrNameLst>
                                          <p:attrName>style.visibility</p:attrName>
                                        </p:attrNameLst>
                                      </p:cBhvr>
                                      <p:to>
                                        <p:strVal val="visible"/>
                                      </p:to>
                                    </p:set>
                                    <p:animEffect transition="in" filter="fade">
                                      <p:cBhvr>
                                        <p:cTn id="12" dur="500"/>
                                        <p:tgtEl>
                                          <p:spTgt spid="942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观察者模式</a:t>
            </a:r>
            <a:r>
              <a:rPr lang="en-US" altLang="zh-CN" sz="3200" dirty="0">
                <a:latin typeface="黑体" pitchFamily="2" charset="-122"/>
                <a:ea typeface="黑体" pitchFamily="2" charset="-122"/>
              </a:rPr>
              <a:t>(Observer)</a:t>
            </a:r>
          </a:p>
        </p:txBody>
      </p:sp>
      <p:sp>
        <p:nvSpPr>
          <p:cNvPr id="94211" name="Rectangle 3"/>
          <p:cNvSpPr>
            <a:spLocks noGrp="1" noChangeArrowheads="1"/>
          </p:cNvSpPr>
          <p:nvPr>
            <p:ph type="body" idx="1"/>
          </p:nvPr>
        </p:nvSpPr>
        <p:spPr>
          <a:xfrm>
            <a:off x="906463" y="1524000"/>
            <a:ext cx="7697985" cy="4648200"/>
          </a:xfrm>
        </p:spPr>
        <p:txBody>
          <a:bodyPr/>
          <a:lstStyle/>
          <a:p>
            <a:pPr>
              <a:lnSpc>
                <a:spcPct val="90000"/>
              </a:lnSpc>
            </a:pPr>
            <a:r>
              <a:rPr lang="zh-CN" altLang="en-US" sz="3200" b="0" dirty="0">
                <a:ea typeface="宋体" charset="-122"/>
              </a:rPr>
              <a:t>模式使用</a:t>
            </a:r>
            <a:endParaRPr lang="en-US" altLang="zh-CN" sz="3200" b="0" dirty="0">
              <a:ea typeface="宋体" charset="-122"/>
            </a:endParaRPr>
          </a:p>
          <a:p>
            <a:pPr>
              <a:lnSpc>
                <a:spcPct val="90000"/>
              </a:lnSpc>
            </a:pPr>
            <a:endParaRPr lang="zh-CN" altLang="en-US" sz="1500" b="0" dirty="0">
              <a:ea typeface="宋体" charset="-122"/>
            </a:endParaRPr>
          </a:p>
          <a:p>
            <a:pPr lvl="1">
              <a:lnSpc>
                <a:spcPct val="150000"/>
              </a:lnSpc>
              <a:spcBef>
                <a:spcPts val="0"/>
              </a:spcBef>
            </a:pPr>
            <a:r>
              <a:rPr lang="zh-CN" altLang="en-US" sz="2400" dirty="0">
                <a:ea typeface="宋体" charset="-122"/>
              </a:rPr>
              <a:t>一个对象必须通知其他对象，而并不知道这些对象是谁。</a:t>
            </a:r>
          </a:p>
          <a:p>
            <a:pPr lvl="1">
              <a:lnSpc>
                <a:spcPct val="150000"/>
              </a:lnSpc>
              <a:spcBef>
                <a:spcPts val="0"/>
              </a:spcBef>
            </a:pPr>
            <a:r>
              <a:rPr lang="zh-CN" altLang="en-US" sz="2400" dirty="0">
                <a:ea typeface="宋体" charset="-122"/>
              </a:rPr>
              <a:t>需要在系统中创建一个触发链，</a:t>
            </a:r>
            <a:r>
              <a:rPr lang="en-US" altLang="zh-CN" sz="2400" dirty="0">
                <a:ea typeface="宋体" charset="-122"/>
              </a:rPr>
              <a:t>A</a:t>
            </a:r>
            <a:r>
              <a:rPr lang="zh-CN" altLang="en-US" sz="2400" dirty="0">
                <a:ea typeface="宋体" charset="-122"/>
              </a:rPr>
              <a:t>对象的行为将影响</a:t>
            </a:r>
            <a:r>
              <a:rPr lang="en-US" altLang="zh-CN" sz="2400" dirty="0">
                <a:ea typeface="宋体" charset="-122"/>
              </a:rPr>
              <a:t>B</a:t>
            </a:r>
            <a:r>
              <a:rPr lang="zh-CN" altLang="en-US" sz="2400" dirty="0">
                <a:ea typeface="宋体" charset="-122"/>
              </a:rPr>
              <a:t>对象，</a:t>
            </a:r>
            <a:r>
              <a:rPr lang="en-US" altLang="zh-CN" sz="2400" dirty="0">
                <a:ea typeface="宋体" charset="-122"/>
              </a:rPr>
              <a:t>B</a:t>
            </a:r>
            <a:r>
              <a:rPr lang="zh-CN" altLang="en-US" sz="2400" dirty="0">
                <a:ea typeface="宋体" charset="-122"/>
              </a:rPr>
              <a:t>对象的行为将影响</a:t>
            </a:r>
            <a:r>
              <a:rPr lang="en-US" altLang="zh-CN" sz="2400" dirty="0">
                <a:ea typeface="宋体" charset="-122"/>
              </a:rPr>
              <a:t>C</a:t>
            </a:r>
            <a:r>
              <a:rPr lang="zh-CN" altLang="en-US" sz="2400" dirty="0">
                <a:ea typeface="宋体" charset="-122"/>
              </a:rPr>
              <a:t>对象</a:t>
            </a:r>
            <a:r>
              <a:rPr lang="en-US" altLang="zh-CN" sz="2400" dirty="0">
                <a:ea typeface="宋体" charset="-122"/>
              </a:rPr>
              <a:t>……</a:t>
            </a:r>
            <a:r>
              <a:rPr lang="zh-CN" altLang="en-US" sz="2400" dirty="0">
                <a:ea typeface="宋体" charset="-122"/>
              </a:rPr>
              <a:t>，可以使用观察者模式创建一种链式触发机制。</a:t>
            </a:r>
          </a:p>
        </p:txBody>
      </p:sp>
    </p:spTree>
    <p:extLst>
      <p:ext uri="{BB962C8B-B14F-4D97-AF65-F5344CB8AC3E}">
        <p14:creationId xmlns:p14="http://schemas.microsoft.com/office/powerpoint/2010/main" val="3537676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211">
                                            <p:txEl>
                                              <p:pRg st="2" end="2"/>
                                            </p:txEl>
                                          </p:spTgt>
                                        </p:tgtEl>
                                        <p:attrNameLst>
                                          <p:attrName>style.visibility</p:attrName>
                                        </p:attrNameLst>
                                      </p:cBhvr>
                                      <p:to>
                                        <p:strVal val="visible"/>
                                      </p:to>
                                    </p:set>
                                    <p:animEffect transition="in" filter="fade">
                                      <p:cBhvr>
                                        <p:cTn id="7" dur="500"/>
                                        <p:tgtEl>
                                          <p:spTgt spid="942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211">
                                            <p:txEl>
                                              <p:pRg st="3" end="3"/>
                                            </p:txEl>
                                          </p:spTgt>
                                        </p:tgtEl>
                                        <p:attrNameLst>
                                          <p:attrName>style.visibility</p:attrName>
                                        </p:attrNameLst>
                                      </p:cBhvr>
                                      <p:to>
                                        <p:strVal val="visible"/>
                                      </p:to>
                                    </p:set>
                                    <p:animEffect transition="in" filter="fade">
                                      <p:cBhvr>
                                        <p:cTn id="12" dur="500"/>
                                        <p:tgtEl>
                                          <p:spTgt spid="942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问题</a:t>
            </a:r>
            <a:r>
              <a:rPr lang="en-US" altLang="zh-CN" sz="3200" dirty="0">
                <a:latin typeface="黑体" pitchFamily="2" charset="-122"/>
                <a:ea typeface="黑体" pitchFamily="2" charset="-122"/>
              </a:rPr>
              <a:t>(Problem)</a:t>
            </a:r>
          </a:p>
        </p:txBody>
      </p:sp>
      <p:sp>
        <p:nvSpPr>
          <p:cNvPr id="2" name="矩形 1"/>
          <p:cNvSpPr/>
          <p:nvPr/>
        </p:nvSpPr>
        <p:spPr>
          <a:xfrm>
            <a:off x="1369842" y="1311741"/>
            <a:ext cx="7234606" cy="5478423"/>
          </a:xfrm>
          <a:prstGeom prst="rect">
            <a:avLst/>
          </a:prstGeom>
        </p:spPr>
        <p:txBody>
          <a:bodyPr wrap="square">
            <a:spAutoFit/>
          </a:bodyPr>
          <a:lstStyle/>
          <a:p>
            <a:pPr algn="l">
              <a:lnSpc>
                <a:spcPts val="1500"/>
              </a:lnSpc>
            </a:pPr>
            <a:r>
              <a:rPr lang="en-US" altLang="zh-CN" sz="1400" b="0" dirty="0">
                <a:latin typeface="+mn-lt"/>
              </a:rPr>
              <a:t>    class Secretary   //</a:t>
            </a:r>
            <a:r>
              <a:rPr lang="zh-CN" altLang="en-US" sz="1400" b="0" dirty="0">
                <a:latin typeface="+mn-lt"/>
              </a:rPr>
              <a:t>前台秘书类</a:t>
            </a:r>
          </a:p>
          <a:p>
            <a:pPr algn="l">
              <a:lnSpc>
                <a:spcPts val="1500"/>
              </a:lnSpc>
            </a:pPr>
            <a:r>
              <a:rPr lang="zh-CN" altLang="en-US" sz="1400" b="0" dirty="0">
                <a:latin typeface="+mn-lt"/>
              </a:rPr>
              <a:t>    </a:t>
            </a:r>
            <a:r>
              <a:rPr lang="en-US" altLang="zh-CN" sz="1400" b="0" dirty="0">
                <a:latin typeface="+mn-lt"/>
              </a:rPr>
              <a:t>{</a:t>
            </a:r>
          </a:p>
          <a:p>
            <a:pPr algn="l">
              <a:lnSpc>
                <a:spcPts val="1500"/>
              </a:lnSpc>
            </a:pPr>
            <a:r>
              <a:rPr lang="zh-CN" altLang="en-US" sz="1400" b="0" dirty="0">
                <a:latin typeface="+mn-lt"/>
              </a:rPr>
              <a:t>        </a:t>
            </a:r>
            <a:r>
              <a:rPr lang="en-US" altLang="zh-CN" sz="1400" b="0" dirty="0">
                <a:latin typeface="+mn-lt"/>
              </a:rPr>
              <a:t>//</a:t>
            </a:r>
            <a:r>
              <a:rPr lang="zh-CN" altLang="en-US" sz="1400" b="0" dirty="0">
                <a:latin typeface="+mn-lt"/>
              </a:rPr>
              <a:t>同事列表</a:t>
            </a:r>
          </a:p>
          <a:p>
            <a:pPr algn="l">
              <a:lnSpc>
                <a:spcPts val="1500"/>
              </a:lnSpc>
            </a:pPr>
            <a:r>
              <a:rPr lang="en-US" altLang="zh-CN" sz="1400" b="0" dirty="0">
                <a:latin typeface="+mn-lt"/>
              </a:rPr>
              <a:t>        private </a:t>
            </a:r>
            <a:r>
              <a:rPr lang="en-US" altLang="zh-CN" sz="1400" b="0" dirty="0" err="1">
                <a:latin typeface="+mn-lt"/>
              </a:rPr>
              <a:t>IList</a:t>
            </a:r>
            <a:r>
              <a:rPr lang="en-US" altLang="zh-CN" sz="1400" b="0" dirty="0">
                <a:latin typeface="+mn-lt"/>
              </a:rPr>
              <a:t>&lt;</a:t>
            </a:r>
            <a:r>
              <a:rPr lang="en-US" altLang="zh-CN" sz="1400" b="0" dirty="0" err="1">
                <a:latin typeface="+mn-lt"/>
              </a:rPr>
              <a:t>StockObserver</a:t>
            </a:r>
            <a:r>
              <a:rPr lang="en-US" altLang="zh-CN" sz="1400" b="0" dirty="0">
                <a:latin typeface="+mn-lt"/>
              </a:rPr>
              <a:t>&gt; observers = new List&lt;</a:t>
            </a:r>
            <a:r>
              <a:rPr lang="en-US" altLang="zh-CN" sz="1400" b="0" dirty="0" err="1">
                <a:latin typeface="+mn-lt"/>
              </a:rPr>
              <a:t>StockObserver</a:t>
            </a:r>
            <a:r>
              <a:rPr lang="en-US" altLang="zh-CN" sz="1400" b="0" dirty="0">
                <a:latin typeface="+mn-lt"/>
              </a:rPr>
              <a:t>&gt;();</a:t>
            </a:r>
          </a:p>
          <a:p>
            <a:pPr algn="l">
              <a:lnSpc>
                <a:spcPts val="1500"/>
              </a:lnSpc>
            </a:pPr>
            <a:r>
              <a:rPr lang="en-US" altLang="zh-CN" sz="1400" b="0" dirty="0">
                <a:latin typeface="+mn-lt"/>
              </a:rPr>
              <a:t>        private string action;</a:t>
            </a:r>
          </a:p>
          <a:p>
            <a:pPr algn="l">
              <a:lnSpc>
                <a:spcPts val="1500"/>
              </a:lnSpc>
            </a:pPr>
            <a:r>
              <a:rPr lang="zh-CN" altLang="en-US" sz="1400" b="0" dirty="0">
                <a:latin typeface="+mn-lt"/>
              </a:rPr>
              <a:t>        </a:t>
            </a:r>
            <a:r>
              <a:rPr lang="en-US" altLang="zh-CN" sz="1400" b="0" dirty="0">
                <a:latin typeface="+mn-lt"/>
              </a:rPr>
              <a:t>//</a:t>
            </a:r>
            <a:r>
              <a:rPr lang="zh-CN" altLang="en-US" sz="1400" b="0" dirty="0">
                <a:latin typeface="+mn-lt"/>
              </a:rPr>
              <a:t>增加</a:t>
            </a:r>
          </a:p>
          <a:p>
            <a:pPr algn="l">
              <a:lnSpc>
                <a:spcPts val="1500"/>
              </a:lnSpc>
            </a:pPr>
            <a:r>
              <a:rPr lang="en-US" altLang="zh-CN" sz="1400" b="0" dirty="0">
                <a:latin typeface="+mn-lt"/>
              </a:rPr>
              <a:t>        public void Attach(</a:t>
            </a:r>
            <a:r>
              <a:rPr lang="en-US" altLang="zh-CN" sz="1400" b="0" dirty="0" err="1">
                <a:latin typeface="+mn-lt"/>
              </a:rPr>
              <a:t>StockObserver</a:t>
            </a:r>
            <a:r>
              <a:rPr lang="en-US" altLang="zh-CN" sz="1400" b="0" dirty="0">
                <a:latin typeface="+mn-lt"/>
              </a:rPr>
              <a:t> observer)</a:t>
            </a:r>
          </a:p>
          <a:p>
            <a:pPr algn="l">
              <a:lnSpc>
                <a:spcPts val="1500"/>
              </a:lnSpc>
            </a:pPr>
            <a:r>
              <a:rPr lang="zh-CN" altLang="en-US" sz="1400" b="0" dirty="0">
                <a:latin typeface="+mn-lt"/>
              </a:rPr>
              <a:t>        </a:t>
            </a:r>
            <a:r>
              <a:rPr lang="en-US" altLang="zh-CN" sz="1400" b="0" dirty="0">
                <a:latin typeface="+mn-lt"/>
              </a:rPr>
              <a:t>{</a:t>
            </a:r>
          </a:p>
          <a:p>
            <a:pPr algn="l">
              <a:lnSpc>
                <a:spcPts val="1500"/>
              </a:lnSpc>
            </a:pPr>
            <a:r>
              <a:rPr lang="en-US" altLang="zh-CN" sz="1400" b="0" dirty="0">
                <a:latin typeface="+mn-lt"/>
              </a:rPr>
              <a:t>            </a:t>
            </a:r>
            <a:r>
              <a:rPr lang="en-US" altLang="zh-CN" sz="1400" b="0" dirty="0" err="1">
                <a:latin typeface="+mn-lt"/>
              </a:rPr>
              <a:t>observers.Add</a:t>
            </a:r>
            <a:r>
              <a:rPr lang="en-US" altLang="zh-CN" sz="1400" b="0" dirty="0">
                <a:latin typeface="+mn-lt"/>
              </a:rPr>
              <a:t>(observer);</a:t>
            </a:r>
          </a:p>
          <a:p>
            <a:pPr algn="l">
              <a:lnSpc>
                <a:spcPts val="1500"/>
              </a:lnSpc>
            </a:pPr>
            <a:r>
              <a:rPr lang="zh-CN" altLang="en-US" sz="1400" b="0" dirty="0">
                <a:latin typeface="+mn-lt"/>
              </a:rPr>
              <a:t>        </a:t>
            </a:r>
            <a:r>
              <a:rPr lang="en-US" altLang="zh-CN" sz="1400" b="0" dirty="0">
                <a:latin typeface="+mn-lt"/>
              </a:rPr>
              <a:t>}</a:t>
            </a:r>
          </a:p>
          <a:p>
            <a:pPr algn="l">
              <a:lnSpc>
                <a:spcPts val="1500"/>
              </a:lnSpc>
            </a:pPr>
            <a:r>
              <a:rPr lang="zh-CN" altLang="en-US" sz="1400" b="0" dirty="0">
                <a:latin typeface="+mn-lt"/>
              </a:rPr>
              <a:t>        </a:t>
            </a:r>
            <a:r>
              <a:rPr lang="en-US" altLang="zh-CN" sz="1400" b="0" dirty="0">
                <a:latin typeface="+mn-lt"/>
              </a:rPr>
              <a:t>//</a:t>
            </a:r>
            <a:r>
              <a:rPr lang="zh-CN" altLang="en-US" sz="1400" b="0" dirty="0">
                <a:latin typeface="+mn-lt"/>
              </a:rPr>
              <a:t>减少</a:t>
            </a:r>
          </a:p>
          <a:p>
            <a:pPr algn="l">
              <a:lnSpc>
                <a:spcPts val="1500"/>
              </a:lnSpc>
            </a:pPr>
            <a:r>
              <a:rPr lang="en-US" altLang="zh-CN" sz="1400" b="0" dirty="0">
                <a:latin typeface="+mn-lt"/>
              </a:rPr>
              <a:t>        public void Detach(</a:t>
            </a:r>
            <a:r>
              <a:rPr lang="en-US" altLang="zh-CN" sz="1400" b="0" dirty="0" err="1">
                <a:latin typeface="+mn-lt"/>
              </a:rPr>
              <a:t>StockObserver</a:t>
            </a:r>
            <a:r>
              <a:rPr lang="en-US" altLang="zh-CN" sz="1400" b="0" dirty="0">
                <a:latin typeface="+mn-lt"/>
              </a:rPr>
              <a:t> observer)</a:t>
            </a:r>
          </a:p>
          <a:p>
            <a:pPr algn="l">
              <a:lnSpc>
                <a:spcPts val="1500"/>
              </a:lnSpc>
            </a:pPr>
            <a:r>
              <a:rPr lang="zh-CN" altLang="en-US" sz="1400" b="0" dirty="0">
                <a:latin typeface="+mn-lt"/>
              </a:rPr>
              <a:t>        </a:t>
            </a:r>
            <a:r>
              <a:rPr lang="en-US" altLang="zh-CN" sz="1400" b="0" dirty="0">
                <a:latin typeface="+mn-lt"/>
              </a:rPr>
              <a:t>{</a:t>
            </a:r>
          </a:p>
          <a:p>
            <a:pPr algn="l">
              <a:lnSpc>
                <a:spcPts val="1500"/>
              </a:lnSpc>
            </a:pPr>
            <a:r>
              <a:rPr lang="en-US" altLang="zh-CN" sz="1400" b="0" dirty="0">
                <a:latin typeface="+mn-lt"/>
              </a:rPr>
              <a:t>            </a:t>
            </a:r>
            <a:r>
              <a:rPr lang="en-US" altLang="zh-CN" sz="1400" b="0" dirty="0" err="1">
                <a:latin typeface="+mn-lt"/>
              </a:rPr>
              <a:t>observers.Remove</a:t>
            </a:r>
            <a:r>
              <a:rPr lang="en-US" altLang="zh-CN" sz="1400" b="0" dirty="0">
                <a:latin typeface="+mn-lt"/>
              </a:rPr>
              <a:t>(observer);</a:t>
            </a:r>
          </a:p>
          <a:p>
            <a:pPr algn="l">
              <a:lnSpc>
                <a:spcPts val="1500"/>
              </a:lnSpc>
            </a:pPr>
            <a:r>
              <a:rPr lang="zh-CN" altLang="en-US" sz="1400" b="0" dirty="0">
                <a:latin typeface="+mn-lt"/>
              </a:rPr>
              <a:t>        </a:t>
            </a:r>
            <a:r>
              <a:rPr lang="en-US" altLang="zh-CN" sz="1400" b="0" dirty="0">
                <a:latin typeface="+mn-lt"/>
              </a:rPr>
              <a:t>}</a:t>
            </a:r>
          </a:p>
          <a:p>
            <a:pPr algn="l">
              <a:lnSpc>
                <a:spcPts val="1500"/>
              </a:lnSpc>
            </a:pPr>
            <a:r>
              <a:rPr lang="zh-CN" altLang="en-US" sz="1400" b="0" dirty="0">
                <a:latin typeface="+mn-lt"/>
              </a:rPr>
              <a:t>        </a:t>
            </a:r>
            <a:r>
              <a:rPr lang="en-US" altLang="zh-CN" sz="1400" b="0" dirty="0">
                <a:latin typeface="+mn-lt"/>
              </a:rPr>
              <a:t>//</a:t>
            </a:r>
            <a:r>
              <a:rPr lang="zh-CN" altLang="en-US" sz="1400" b="0" dirty="0">
                <a:latin typeface="+mn-lt"/>
              </a:rPr>
              <a:t>通知</a:t>
            </a:r>
          </a:p>
          <a:p>
            <a:pPr algn="l">
              <a:lnSpc>
                <a:spcPts val="1500"/>
              </a:lnSpc>
            </a:pPr>
            <a:r>
              <a:rPr lang="en-US" altLang="zh-CN" sz="1400" b="0" dirty="0">
                <a:latin typeface="+mn-lt"/>
              </a:rPr>
              <a:t>        </a:t>
            </a:r>
            <a:r>
              <a:rPr lang="en-US" altLang="zh-CN" sz="1400" dirty="0">
                <a:solidFill>
                  <a:srgbClr val="FF0000"/>
                </a:solidFill>
                <a:latin typeface="+mn-lt"/>
              </a:rPr>
              <a:t>public void Notify()</a:t>
            </a:r>
          </a:p>
          <a:p>
            <a:pPr algn="l">
              <a:lnSpc>
                <a:spcPts val="1500"/>
              </a:lnSpc>
            </a:pPr>
            <a:r>
              <a:rPr lang="zh-CN" altLang="en-US" sz="1400" dirty="0">
                <a:solidFill>
                  <a:srgbClr val="FF0000"/>
                </a:solidFill>
                <a:latin typeface="+mn-lt"/>
              </a:rPr>
              <a:t>        </a:t>
            </a:r>
            <a:r>
              <a:rPr lang="en-US" altLang="zh-CN" sz="1400" dirty="0">
                <a:solidFill>
                  <a:srgbClr val="FF0000"/>
                </a:solidFill>
                <a:latin typeface="+mn-lt"/>
              </a:rPr>
              <a:t>{</a:t>
            </a:r>
          </a:p>
          <a:p>
            <a:pPr algn="l">
              <a:lnSpc>
                <a:spcPts val="1500"/>
              </a:lnSpc>
            </a:pPr>
            <a:r>
              <a:rPr lang="en-US" altLang="zh-CN" sz="1400" dirty="0">
                <a:solidFill>
                  <a:srgbClr val="FF0000"/>
                </a:solidFill>
                <a:latin typeface="+mn-lt"/>
              </a:rPr>
              <a:t>            </a:t>
            </a:r>
            <a:r>
              <a:rPr lang="en-US" altLang="zh-CN" sz="1400" dirty="0" err="1">
                <a:solidFill>
                  <a:srgbClr val="FF0000"/>
                </a:solidFill>
                <a:latin typeface="+mn-lt"/>
              </a:rPr>
              <a:t>foreach</a:t>
            </a:r>
            <a:r>
              <a:rPr lang="en-US" altLang="zh-CN" sz="1400" dirty="0">
                <a:solidFill>
                  <a:srgbClr val="FF0000"/>
                </a:solidFill>
                <a:latin typeface="+mn-lt"/>
              </a:rPr>
              <a:t> (</a:t>
            </a:r>
            <a:r>
              <a:rPr lang="en-US" altLang="zh-CN" sz="1400" dirty="0" err="1">
                <a:solidFill>
                  <a:srgbClr val="FF0000"/>
                </a:solidFill>
                <a:latin typeface="+mn-lt"/>
              </a:rPr>
              <a:t>StockObserver</a:t>
            </a:r>
            <a:r>
              <a:rPr lang="en-US" altLang="zh-CN" sz="1400" dirty="0">
                <a:solidFill>
                  <a:srgbClr val="FF0000"/>
                </a:solidFill>
                <a:latin typeface="+mn-lt"/>
              </a:rPr>
              <a:t> o in observers)</a:t>
            </a:r>
          </a:p>
          <a:p>
            <a:pPr algn="l">
              <a:lnSpc>
                <a:spcPts val="1500"/>
              </a:lnSpc>
            </a:pPr>
            <a:r>
              <a:rPr lang="en-US" altLang="zh-CN" sz="1400" dirty="0">
                <a:solidFill>
                  <a:srgbClr val="FF0000"/>
                </a:solidFill>
                <a:latin typeface="+mn-lt"/>
              </a:rPr>
              <a:t>                </a:t>
            </a:r>
            <a:r>
              <a:rPr lang="en-US" altLang="zh-CN" sz="1400" dirty="0" err="1">
                <a:solidFill>
                  <a:srgbClr val="FF0000"/>
                </a:solidFill>
                <a:latin typeface="+mn-lt"/>
              </a:rPr>
              <a:t>o.Update</a:t>
            </a:r>
            <a:r>
              <a:rPr lang="en-US" altLang="zh-CN" sz="1400" dirty="0">
                <a:solidFill>
                  <a:srgbClr val="FF0000"/>
                </a:solidFill>
                <a:latin typeface="+mn-lt"/>
              </a:rPr>
              <a:t>();</a:t>
            </a:r>
          </a:p>
          <a:p>
            <a:pPr algn="l">
              <a:lnSpc>
                <a:spcPts val="1500"/>
              </a:lnSpc>
            </a:pPr>
            <a:r>
              <a:rPr lang="zh-CN" altLang="en-US" sz="1400" dirty="0">
                <a:solidFill>
                  <a:srgbClr val="FF0000"/>
                </a:solidFill>
                <a:latin typeface="+mn-lt"/>
              </a:rPr>
              <a:t>        </a:t>
            </a:r>
            <a:r>
              <a:rPr lang="en-US" altLang="zh-CN" sz="1400" dirty="0">
                <a:solidFill>
                  <a:srgbClr val="FF0000"/>
                </a:solidFill>
                <a:latin typeface="+mn-lt"/>
              </a:rPr>
              <a:t>}</a:t>
            </a:r>
          </a:p>
          <a:p>
            <a:pPr algn="l">
              <a:lnSpc>
                <a:spcPts val="1500"/>
              </a:lnSpc>
            </a:pPr>
            <a:r>
              <a:rPr lang="zh-CN" altLang="en-US" sz="1400" b="0" dirty="0">
                <a:latin typeface="+mn-lt"/>
              </a:rPr>
              <a:t>        </a:t>
            </a:r>
            <a:r>
              <a:rPr lang="en-US" altLang="zh-CN" sz="1400" b="0" dirty="0">
                <a:latin typeface="+mn-lt"/>
              </a:rPr>
              <a:t>//</a:t>
            </a:r>
            <a:r>
              <a:rPr lang="zh-CN" altLang="en-US" sz="1400" b="0" dirty="0">
                <a:latin typeface="+mn-lt"/>
              </a:rPr>
              <a:t>前台状态</a:t>
            </a:r>
          </a:p>
          <a:p>
            <a:pPr algn="l">
              <a:lnSpc>
                <a:spcPts val="1500"/>
              </a:lnSpc>
            </a:pPr>
            <a:r>
              <a:rPr lang="en-US" altLang="zh-CN" sz="1400" b="0" dirty="0">
                <a:latin typeface="+mn-lt"/>
              </a:rPr>
              <a:t>        public string </a:t>
            </a:r>
            <a:r>
              <a:rPr lang="en-US" altLang="zh-CN" sz="1400" b="0" dirty="0" err="1">
                <a:latin typeface="+mn-lt"/>
              </a:rPr>
              <a:t>SecretaryAction</a:t>
            </a:r>
            <a:endParaRPr lang="en-US" altLang="zh-CN" sz="1400" b="0" dirty="0">
              <a:latin typeface="+mn-lt"/>
            </a:endParaRPr>
          </a:p>
          <a:p>
            <a:pPr algn="l">
              <a:lnSpc>
                <a:spcPts val="1500"/>
              </a:lnSpc>
            </a:pPr>
            <a:r>
              <a:rPr lang="zh-CN" altLang="en-US" sz="1400" b="0" dirty="0">
                <a:latin typeface="+mn-lt"/>
              </a:rPr>
              <a:t>        </a:t>
            </a:r>
            <a:r>
              <a:rPr lang="en-US" altLang="zh-CN" sz="1400" b="0" dirty="0">
                <a:latin typeface="+mn-lt"/>
              </a:rPr>
              <a:t>{</a:t>
            </a:r>
          </a:p>
          <a:p>
            <a:pPr algn="l">
              <a:lnSpc>
                <a:spcPts val="1500"/>
              </a:lnSpc>
            </a:pPr>
            <a:r>
              <a:rPr lang="en-US" altLang="zh-CN" sz="1400" b="0" dirty="0">
                <a:latin typeface="+mn-lt"/>
              </a:rPr>
              <a:t>            get { return action; }</a:t>
            </a:r>
          </a:p>
          <a:p>
            <a:pPr algn="l">
              <a:lnSpc>
                <a:spcPts val="1500"/>
              </a:lnSpc>
            </a:pPr>
            <a:r>
              <a:rPr lang="en-US" altLang="zh-CN" sz="1400" b="0" dirty="0">
                <a:latin typeface="+mn-lt"/>
              </a:rPr>
              <a:t>            set { action = value; }</a:t>
            </a:r>
          </a:p>
          <a:p>
            <a:pPr algn="l">
              <a:lnSpc>
                <a:spcPts val="1500"/>
              </a:lnSpc>
            </a:pPr>
            <a:r>
              <a:rPr lang="zh-CN" altLang="en-US" sz="1400" b="0" dirty="0">
                <a:latin typeface="+mn-lt"/>
              </a:rPr>
              <a:t>        </a:t>
            </a:r>
            <a:r>
              <a:rPr lang="en-US" altLang="zh-CN" sz="1400" b="0" dirty="0">
                <a:latin typeface="+mn-lt"/>
              </a:rPr>
              <a:t>}</a:t>
            </a:r>
          </a:p>
          <a:p>
            <a:pPr algn="l">
              <a:lnSpc>
                <a:spcPts val="1500"/>
              </a:lnSpc>
            </a:pPr>
            <a:r>
              <a:rPr lang="zh-CN" altLang="en-US" sz="1400" b="0" dirty="0">
                <a:latin typeface="+mn-lt"/>
              </a:rPr>
              <a:t>    </a:t>
            </a:r>
            <a:r>
              <a:rPr lang="en-US" altLang="zh-CN" sz="1400" b="0" dirty="0">
                <a:latin typeface="+mn-lt"/>
              </a:rPr>
              <a:t>}</a:t>
            </a:r>
            <a:endParaRPr lang="zh-CN" altLang="en-US" sz="1400" b="0" dirty="0">
              <a:latin typeface="+mn-lt"/>
            </a:endParaRPr>
          </a:p>
        </p:txBody>
      </p:sp>
      <p:sp>
        <p:nvSpPr>
          <p:cNvPr id="4" name="矩形 3"/>
          <p:cNvSpPr/>
          <p:nvPr/>
        </p:nvSpPr>
        <p:spPr bwMode="auto">
          <a:xfrm>
            <a:off x="1567922" y="1289950"/>
            <a:ext cx="7022011" cy="5502736"/>
          </a:xfrm>
          <a:prstGeom prst="rect">
            <a:avLst/>
          </a:prstGeom>
          <a:noFill/>
          <a:ln w="9525" cap="flat" cmpd="sng" algn="ctr">
            <a:solidFill>
              <a:srgbClr val="0000F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3452293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观察者模式</a:t>
            </a:r>
            <a:r>
              <a:rPr lang="en-US" altLang="zh-CN" sz="3200" dirty="0">
                <a:latin typeface="黑体" pitchFamily="2" charset="-122"/>
                <a:ea typeface="黑体" pitchFamily="2" charset="-122"/>
              </a:rPr>
              <a:t>(Observer)</a:t>
            </a:r>
          </a:p>
        </p:txBody>
      </p:sp>
      <p:sp>
        <p:nvSpPr>
          <p:cNvPr id="94211" name="Rectangle 3"/>
          <p:cNvSpPr>
            <a:spLocks noGrp="1" noChangeArrowheads="1"/>
          </p:cNvSpPr>
          <p:nvPr>
            <p:ph type="body" idx="1"/>
          </p:nvPr>
        </p:nvSpPr>
        <p:spPr>
          <a:xfrm>
            <a:off x="906462" y="1524000"/>
            <a:ext cx="8091763" cy="4648200"/>
          </a:xfrm>
        </p:spPr>
        <p:txBody>
          <a:bodyPr/>
          <a:lstStyle/>
          <a:p>
            <a:pPr>
              <a:lnSpc>
                <a:spcPct val="90000"/>
              </a:lnSpc>
            </a:pPr>
            <a:r>
              <a:rPr lang="zh-CN" altLang="en-US" sz="3200" b="0" dirty="0">
                <a:ea typeface="宋体" charset="-122"/>
              </a:rPr>
              <a:t>模式应用</a:t>
            </a:r>
            <a:endParaRPr lang="en-US" altLang="zh-CN" sz="3200" b="0" dirty="0">
              <a:ea typeface="宋体" charset="-122"/>
            </a:endParaRPr>
          </a:p>
          <a:p>
            <a:pPr>
              <a:lnSpc>
                <a:spcPct val="90000"/>
              </a:lnSpc>
            </a:pPr>
            <a:endParaRPr lang="zh-CN" altLang="en-US" sz="1500" b="0" dirty="0">
              <a:ea typeface="宋体" charset="-122"/>
            </a:endParaRPr>
          </a:p>
          <a:p>
            <a:pPr lvl="1">
              <a:lnSpc>
                <a:spcPct val="150000"/>
              </a:lnSpc>
              <a:spcBef>
                <a:spcPts val="0"/>
              </a:spcBef>
            </a:pPr>
            <a:r>
              <a:rPr lang="zh-CN" altLang="en-US" sz="2400" dirty="0">
                <a:ea typeface="宋体" charset="-122"/>
              </a:rPr>
              <a:t>观察者模式在软件开发中应用非常广泛，如某电子商务网站可以在执行发送操作后给用户多个发送商品打折信息，某团队战斗游戏中某队友牺牲将给所有成员提示等等，</a:t>
            </a:r>
            <a:r>
              <a:rPr lang="zh-CN" altLang="en-US" sz="2400" dirty="0">
                <a:solidFill>
                  <a:srgbClr val="0000FF"/>
                </a:solidFill>
                <a:ea typeface="宋体" charset="-122"/>
              </a:rPr>
              <a:t>凡是涉及到一对一或者一对多的对象交互场景都可以使用观察者模式。 </a:t>
            </a:r>
          </a:p>
        </p:txBody>
      </p:sp>
    </p:spTree>
    <p:extLst>
      <p:ext uri="{BB962C8B-B14F-4D97-AF65-F5344CB8AC3E}">
        <p14:creationId xmlns:p14="http://schemas.microsoft.com/office/powerpoint/2010/main" val="8216332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1" name="WordArt 5"/>
          <p:cNvSpPr>
            <a:spLocks noChangeArrowheads="1" noChangeShapeType="1" noTextEdit="1"/>
          </p:cNvSpPr>
          <p:nvPr/>
        </p:nvSpPr>
        <p:spPr bwMode="grayWhite">
          <a:xfrm>
            <a:off x="2286000" y="3276600"/>
            <a:ext cx="4876800" cy="533400"/>
          </a:xfrm>
          <a:prstGeom prst="rect">
            <a:avLst/>
          </a:prstGeom>
        </p:spPr>
        <p:txBody>
          <a:bodyPr wrap="none" fromWordArt="1">
            <a:prstTxWarp prst="textDeflate">
              <a:avLst>
                <a:gd name="adj" fmla="val 0"/>
              </a:avLst>
            </a:prstTxWarp>
          </a:bodyPr>
          <a:lstStyle/>
          <a:p>
            <a:pPr algn="ctr"/>
            <a:r>
              <a:rPr lang="en-US" altLang="zh-CN" sz="3600" kern="10" dirty="0">
                <a:ln w="19050">
                  <a:solidFill>
                    <a:srgbClr val="FFFFFF"/>
                  </a:solidFill>
                  <a:round/>
                  <a:headEnd/>
                  <a:tailEnd/>
                </a:ln>
                <a:gradFill rotWithShape="1">
                  <a:gsLst>
                    <a:gs pos="0">
                      <a:schemeClr val="tx2"/>
                    </a:gs>
                    <a:gs pos="100000">
                      <a:schemeClr val="accent1"/>
                    </a:gs>
                  </a:gsLst>
                  <a:lin ang="0" scaled="1"/>
                </a:gradFill>
                <a:effectLst>
                  <a:outerShdw dist="53882" dir="2700000" algn="ctr" rotWithShape="0">
                    <a:schemeClr val="tx1">
                      <a:alpha val="50000"/>
                    </a:schemeClr>
                  </a:outerShdw>
                </a:effectLst>
                <a:latin typeface="Arial"/>
                <a:cs typeface="Arial"/>
              </a:rPr>
              <a:t>Thank You !</a:t>
            </a:r>
            <a:endParaRPr lang="zh-CN" altLang="en-US" sz="3600" kern="10">
              <a:ln w="19050">
                <a:solidFill>
                  <a:srgbClr val="FFFFFF"/>
                </a:solidFill>
                <a:round/>
                <a:headEnd/>
                <a:tailEnd/>
              </a:ln>
              <a:gradFill rotWithShape="1">
                <a:gsLst>
                  <a:gs pos="0">
                    <a:schemeClr val="tx2"/>
                  </a:gs>
                  <a:gs pos="100000">
                    <a:schemeClr val="accent1"/>
                  </a:gs>
                </a:gsLst>
                <a:lin ang="0" scaled="1"/>
              </a:gradFill>
              <a:effectLst>
                <a:outerShdw dist="53882" dir="2700000" algn="ctr" rotWithShape="0">
                  <a:schemeClr val="tx1">
                    <a:alpha val="50000"/>
                  </a:scheme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6021"/>
                                        </p:tgtEl>
                                        <p:attrNameLst>
                                          <p:attrName>style.visibility</p:attrName>
                                        </p:attrNameLst>
                                      </p:cBhvr>
                                      <p:to>
                                        <p:strVal val="visible"/>
                                      </p:to>
                                    </p:set>
                                    <p:anim calcmode="lin" valueType="num">
                                      <p:cBhvr>
                                        <p:cTn id="7" dur="500" fill="hold"/>
                                        <p:tgtEl>
                                          <p:spTgt spid="86021"/>
                                        </p:tgtEl>
                                        <p:attrNameLst>
                                          <p:attrName>ppt_w</p:attrName>
                                        </p:attrNameLst>
                                      </p:cBhvr>
                                      <p:tavLst>
                                        <p:tav tm="0">
                                          <p:val>
                                            <p:fltVal val="0"/>
                                          </p:val>
                                        </p:tav>
                                        <p:tav tm="100000">
                                          <p:val>
                                            <p:strVal val="#ppt_w"/>
                                          </p:val>
                                        </p:tav>
                                      </p:tavLst>
                                    </p:anim>
                                    <p:anim calcmode="lin" valueType="num">
                                      <p:cBhvr>
                                        <p:cTn id="8" dur="500" fill="hold"/>
                                        <p:tgtEl>
                                          <p:spTgt spid="86021"/>
                                        </p:tgtEl>
                                        <p:attrNameLst>
                                          <p:attrName>ppt_h</p:attrName>
                                        </p:attrNameLst>
                                      </p:cBhvr>
                                      <p:tavLst>
                                        <p:tav tm="0">
                                          <p:val>
                                            <p:fltVal val="0"/>
                                          </p:val>
                                        </p:tav>
                                        <p:tav tm="100000">
                                          <p:val>
                                            <p:strVal val="#ppt_h"/>
                                          </p:val>
                                        </p:tav>
                                      </p:tavLst>
                                    </p:anim>
                                    <p:animEffect transition="in" filter="fade">
                                      <p:cBhvr>
                                        <p:cTn id="9" dur="500"/>
                                        <p:tgtEl>
                                          <p:spTgt spid="86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问题</a:t>
            </a:r>
            <a:r>
              <a:rPr lang="en-US" altLang="zh-CN" sz="3200" dirty="0">
                <a:latin typeface="黑体" pitchFamily="2" charset="-122"/>
                <a:ea typeface="黑体" pitchFamily="2" charset="-122"/>
              </a:rPr>
              <a:t>(Problem)</a:t>
            </a:r>
          </a:p>
        </p:txBody>
      </p:sp>
      <p:sp>
        <p:nvSpPr>
          <p:cNvPr id="3" name="矩形 2"/>
          <p:cNvSpPr/>
          <p:nvPr/>
        </p:nvSpPr>
        <p:spPr>
          <a:xfrm>
            <a:off x="0" y="1844824"/>
            <a:ext cx="8998857" cy="4016484"/>
          </a:xfrm>
          <a:prstGeom prst="rect">
            <a:avLst/>
          </a:prstGeom>
        </p:spPr>
        <p:txBody>
          <a:bodyPr wrap="square">
            <a:spAutoFit/>
          </a:bodyPr>
          <a:lstStyle/>
          <a:p>
            <a:pPr algn="l"/>
            <a:r>
              <a:rPr lang="zh-CN" altLang="en-US" sz="1500" b="0" dirty="0">
                <a:latin typeface="+mn-lt"/>
              </a:rPr>
              <a:t>    </a:t>
            </a:r>
            <a:r>
              <a:rPr lang="en-US" altLang="zh-CN" sz="1500" b="0" dirty="0">
                <a:latin typeface="+mn-lt"/>
              </a:rPr>
              <a:t>//</a:t>
            </a:r>
            <a:r>
              <a:rPr lang="zh-CN" altLang="en-US" sz="1500" b="0" dirty="0">
                <a:latin typeface="+mn-lt"/>
              </a:rPr>
              <a:t>看股票的同事</a:t>
            </a:r>
          </a:p>
          <a:p>
            <a:pPr algn="l"/>
            <a:r>
              <a:rPr lang="en-US" altLang="zh-CN" sz="1500" b="0" dirty="0">
                <a:latin typeface="+mn-lt"/>
              </a:rPr>
              <a:t>    class </a:t>
            </a:r>
            <a:r>
              <a:rPr lang="en-US" altLang="zh-CN" sz="1500" b="0" dirty="0" err="1">
                <a:latin typeface="+mn-lt"/>
              </a:rPr>
              <a:t>StockObserver</a:t>
            </a:r>
            <a:endParaRPr lang="en-US" altLang="zh-CN" sz="1500" b="0" dirty="0">
              <a:latin typeface="+mn-lt"/>
            </a:endParaRPr>
          </a:p>
          <a:p>
            <a:pPr algn="l"/>
            <a:r>
              <a:rPr lang="zh-CN" altLang="en-US" sz="1500" b="0" dirty="0">
                <a:latin typeface="+mn-lt"/>
              </a:rPr>
              <a:t>    </a:t>
            </a:r>
            <a:r>
              <a:rPr lang="en-US" altLang="zh-CN" sz="1500" b="0" dirty="0">
                <a:latin typeface="+mn-lt"/>
              </a:rPr>
              <a:t>{</a:t>
            </a:r>
          </a:p>
          <a:p>
            <a:pPr algn="l"/>
            <a:r>
              <a:rPr lang="en-US" altLang="zh-CN" sz="1500" b="0" dirty="0">
                <a:latin typeface="+mn-lt"/>
              </a:rPr>
              <a:t>        private string name;</a:t>
            </a:r>
          </a:p>
          <a:p>
            <a:pPr algn="l"/>
            <a:r>
              <a:rPr lang="en-US" altLang="zh-CN" sz="1500" b="0" dirty="0">
                <a:latin typeface="+mn-lt"/>
              </a:rPr>
              <a:t>        private Secretary sub;</a:t>
            </a:r>
          </a:p>
          <a:p>
            <a:pPr algn="l"/>
            <a:endParaRPr lang="zh-CN" altLang="en-US" sz="1500" b="0" dirty="0">
              <a:latin typeface="+mn-lt"/>
            </a:endParaRPr>
          </a:p>
          <a:p>
            <a:pPr algn="l"/>
            <a:r>
              <a:rPr lang="en-US" altLang="zh-CN" sz="1500" b="0" dirty="0">
                <a:latin typeface="+mn-lt"/>
              </a:rPr>
              <a:t>        public </a:t>
            </a:r>
            <a:r>
              <a:rPr lang="en-US" altLang="zh-CN" sz="1500" b="0" dirty="0" err="1">
                <a:latin typeface="+mn-lt"/>
              </a:rPr>
              <a:t>StockObserver</a:t>
            </a:r>
            <a:r>
              <a:rPr lang="en-US" altLang="zh-CN" sz="1500" b="0" dirty="0">
                <a:latin typeface="+mn-lt"/>
              </a:rPr>
              <a:t>(string name, Secretary sub)</a:t>
            </a:r>
          </a:p>
          <a:p>
            <a:pPr algn="l"/>
            <a:r>
              <a:rPr lang="zh-CN" altLang="en-US" sz="1500" b="0" dirty="0">
                <a:latin typeface="+mn-lt"/>
              </a:rPr>
              <a:t>        </a:t>
            </a:r>
            <a:r>
              <a:rPr lang="en-US" altLang="zh-CN" sz="1500" b="0" dirty="0">
                <a:latin typeface="+mn-lt"/>
              </a:rPr>
              <a:t>{</a:t>
            </a:r>
          </a:p>
          <a:p>
            <a:pPr algn="l"/>
            <a:r>
              <a:rPr lang="en-US" altLang="zh-CN" sz="1500" b="0" dirty="0">
                <a:latin typeface="+mn-lt"/>
              </a:rPr>
              <a:t>            this.name = name;</a:t>
            </a:r>
          </a:p>
          <a:p>
            <a:pPr algn="l"/>
            <a:r>
              <a:rPr lang="en-US" altLang="zh-CN" sz="1500" b="0" dirty="0">
                <a:latin typeface="+mn-lt"/>
              </a:rPr>
              <a:t>            </a:t>
            </a:r>
            <a:r>
              <a:rPr lang="en-US" altLang="zh-CN" sz="1500" b="0" dirty="0" err="1">
                <a:latin typeface="+mn-lt"/>
              </a:rPr>
              <a:t>this.sub</a:t>
            </a:r>
            <a:r>
              <a:rPr lang="en-US" altLang="zh-CN" sz="1500" b="0" dirty="0">
                <a:latin typeface="+mn-lt"/>
              </a:rPr>
              <a:t> = sub;</a:t>
            </a:r>
          </a:p>
          <a:p>
            <a:pPr algn="l"/>
            <a:r>
              <a:rPr lang="zh-CN" altLang="en-US" sz="1500" b="0" dirty="0">
                <a:latin typeface="+mn-lt"/>
              </a:rPr>
              <a:t>        </a:t>
            </a:r>
            <a:r>
              <a:rPr lang="en-US" altLang="zh-CN" sz="1500" b="0" dirty="0">
                <a:latin typeface="+mn-lt"/>
              </a:rPr>
              <a:t>}</a:t>
            </a:r>
          </a:p>
          <a:p>
            <a:pPr algn="l"/>
            <a:endParaRPr lang="zh-CN" altLang="en-US" sz="1500" b="0" dirty="0">
              <a:latin typeface="+mn-lt"/>
            </a:endParaRPr>
          </a:p>
          <a:p>
            <a:pPr algn="l"/>
            <a:r>
              <a:rPr lang="en-US" altLang="zh-CN" sz="1500" b="0" dirty="0">
                <a:latin typeface="+mn-lt"/>
              </a:rPr>
              <a:t>        public void Update()</a:t>
            </a:r>
          </a:p>
          <a:p>
            <a:pPr algn="l"/>
            <a:r>
              <a:rPr lang="zh-CN" altLang="en-US" sz="1500" b="0" dirty="0">
                <a:latin typeface="+mn-lt"/>
              </a:rPr>
              <a:t>        </a:t>
            </a:r>
            <a:r>
              <a:rPr lang="en-US" altLang="zh-CN" sz="1500" b="0" dirty="0">
                <a:latin typeface="+mn-lt"/>
              </a:rPr>
              <a:t>{</a:t>
            </a:r>
          </a:p>
          <a:p>
            <a:pPr algn="l"/>
            <a:r>
              <a:rPr lang="en-US" altLang="zh-CN" sz="1500" b="0" dirty="0">
                <a:latin typeface="+mn-lt"/>
              </a:rPr>
              <a:t>            </a:t>
            </a:r>
            <a:r>
              <a:rPr lang="en-US" altLang="zh-CN" sz="1500" b="0" dirty="0" err="1">
                <a:latin typeface="+mn-lt"/>
              </a:rPr>
              <a:t>Console.WriteLine</a:t>
            </a:r>
            <a:r>
              <a:rPr lang="en-US" altLang="zh-CN" sz="1500" b="0" dirty="0">
                <a:latin typeface="+mn-lt"/>
              </a:rPr>
              <a:t>("{0} {1} </a:t>
            </a:r>
            <a:r>
              <a:rPr lang="zh-CN" altLang="en-US" sz="1500" b="0" dirty="0">
                <a:latin typeface="+mn-lt"/>
              </a:rPr>
              <a:t>关闭股票行情，继续工作！</a:t>
            </a:r>
            <a:r>
              <a:rPr lang="en-US" altLang="zh-CN" sz="1500" b="0" dirty="0">
                <a:latin typeface="+mn-lt"/>
              </a:rPr>
              <a:t>", </a:t>
            </a:r>
            <a:r>
              <a:rPr lang="en-US" altLang="zh-CN" sz="1500" b="0" dirty="0" err="1">
                <a:latin typeface="+mn-lt"/>
              </a:rPr>
              <a:t>sub.SecretaryAction</a:t>
            </a:r>
            <a:r>
              <a:rPr lang="en-US" altLang="zh-CN" sz="1500" b="0" dirty="0">
                <a:latin typeface="+mn-lt"/>
              </a:rPr>
              <a:t>, name);</a:t>
            </a:r>
          </a:p>
          <a:p>
            <a:pPr algn="l"/>
            <a:r>
              <a:rPr lang="zh-CN" altLang="en-US" sz="1500" b="0" dirty="0">
                <a:latin typeface="+mn-lt"/>
              </a:rPr>
              <a:t>        </a:t>
            </a:r>
            <a:r>
              <a:rPr lang="en-US" altLang="zh-CN" sz="1500" b="0" dirty="0">
                <a:latin typeface="+mn-lt"/>
              </a:rPr>
              <a:t>}</a:t>
            </a:r>
          </a:p>
          <a:p>
            <a:pPr algn="l"/>
            <a:r>
              <a:rPr lang="zh-CN" altLang="en-US" sz="1500" b="0" dirty="0">
                <a:latin typeface="+mn-lt"/>
              </a:rPr>
              <a:t>    </a:t>
            </a:r>
            <a:r>
              <a:rPr lang="en-US" altLang="zh-CN" sz="1500" b="0" dirty="0">
                <a:latin typeface="+mn-lt"/>
              </a:rPr>
              <a:t>}</a:t>
            </a:r>
            <a:endParaRPr lang="zh-CN" altLang="en-US" sz="1500" b="0" dirty="0">
              <a:latin typeface="+mn-lt"/>
            </a:endParaRPr>
          </a:p>
        </p:txBody>
      </p:sp>
      <p:sp>
        <p:nvSpPr>
          <p:cNvPr id="4" name="矩形 3"/>
          <p:cNvSpPr/>
          <p:nvPr/>
        </p:nvSpPr>
        <p:spPr bwMode="auto">
          <a:xfrm>
            <a:off x="75474" y="1826979"/>
            <a:ext cx="8966926" cy="4065821"/>
          </a:xfrm>
          <a:prstGeom prst="rect">
            <a:avLst/>
          </a:prstGeom>
          <a:noFill/>
          <a:ln w="9525" cap="flat" cmpd="sng" algn="ctr">
            <a:solidFill>
              <a:srgbClr val="0000F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966329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问题</a:t>
            </a:r>
            <a:r>
              <a:rPr lang="en-US" altLang="zh-CN" sz="3200" dirty="0">
                <a:latin typeface="黑体" pitchFamily="2" charset="-122"/>
                <a:ea typeface="黑体" pitchFamily="2" charset="-122"/>
              </a:rPr>
              <a:t>(Problem)</a:t>
            </a:r>
          </a:p>
        </p:txBody>
      </p:sp>
      <p:sp>
        <p:nvSpPr>
          <p:cNvPr id="4" name="矩形 3"/>
          <p:cNvSpPr/>
          <p:nvPr/>
        </p:nvSpPr>
        <p:spPr>
          <a:xfrm>
            <a:off x="1064883" y="1772816"/>
            <a:ext cx="7208259" cy="4247317"/>
          </a:xfrm>
          <a:prstGeom prst="rect">
            <a:avLst/>
          </a:prstGeom>
        </p:spPr>
        <p:txBody>
          <a:bodyPr wrap="square">
            <a:spAutoFit/>
          </a:bodyPr>
          <a:lstStyle/>
          <a:p>
            <a:pPr algn="l"/>
            <a:r>
              <a:rPr lang="en-US" altLang="zh-CN" sz="1500" b="0" dirty="0">
                <a:latin typeface="+mn-lt"/>
              </a:rPr>
              <a:t>        static void Main(string[] </a:t>
            </a:r>
            <a:r>
              <a:rPr lang="en-US" altLang="zh-CN" sz="1500" b="0" dirty="0" err="1">
                <a:latin typeface="+mn-lt"/>
              </a:rPr>
              <a:t>args</a:t>
            </a:r>
            <a:r>
              <a:rPr lang="en-US" altLang="zh-CN" sz="1500" b="0" dirty="0">
                <a:latin typeface="+mn-lt"/>
              </a:rPr>
              <a:t>)</a:t>
            </a:r>
          </a:p>
          <a:p>
            <a:pPr algn="l"/>
            <a:r>
              <a:rPr lang="zh-CN" altLang="en-US" sz="1500" b="0" dirty="0">
                <a:latin typeface="+mn-lt"/>
              </a:rPr>
              <a:t>        </a:t>
            </a:r>
            <a:r>
              <a:rPr lang="en-US" altLang="zh-CN" sz="1500" b="0" dirty="0">
                <a:latin typeface="+mn-lt"/>
              </a:rPr>
              <a:t>{</a:t>
            </a:r>
          </a:p>
          <a:p>
            <a:pPr algn="l"/>
            <a:r>
              <a:rPr lang="zh-CN" altLang="en-US" sz="1500" b="0" dirty="0">
                <a:latin typeface="+mn-lt"/>
              </a:rPr>
              <a:t>            </a:t>
            </a:r>
            <a:r>
              <a:rPr lang="en-US" altLang="zh-CN" sz="1500" b="0" dirty="0">
                <a:latin typeface="+mn-lt"/>
              </a:rPr>
              <a:t>//</a:t>
            </a:r>
            <a:r>
              <a:rPr lang="zh-CN" altLang="en-US" sz="1500" b="0" dirty="0">
                <a:latin typeface="+mn-lt"/>
              </a:rPr>
              <a:t>前台秘书</a:t>
            </a:r>
            <a:r>
              <a:rPr lang="en-US" altLang="zh-CN" sz="1500" b="0" dirty="0">
                <a:latin typeface="+mn-lt"/>
              </a:rPr>
              <a:t>MM</a:t>
            </a:r>
          </a:p>
          <a:p>
            <a:pPr algn="l"/>
            <a:r>
              <a:rPr lang="en-US" altLang="zh-CN" sz="1500" b="0" dirty="0">
                <a:latin typeface="+mn-lt"/>
              </a:rPr>
              <a:t>            Secretary MM = new Secretary();</a:t>
            </a:r>
          </a:p>
          <a:p>
            <a:pPr algn="l"/>
            <a:r>
              <a:rPr lang="zh-CN" altLang="en-US" sz="1500" b="0" dirty="0">
                <a:latin typeface="+mn-lt"/>
              </a:rPr>
              <a:t>            </a:t>
            </a:r>
            <a:r>
              <a:rPr lang="en-US" altLang="zh-CN" sz="1500" b="0" dirty="0">
                <a:latin typeface="+mn-lt"/>
              </a:rPr>
              <a:t>//</a:t>
            </a:r>
            <a:r>
              <a:rPr lang="zh-CN" altLang="en-US" sz="1500" b="0" dirty="0">
                <a:latin typeface="+mn-lt"/>
              </a:rPr>
              <a:t>看股票的同事</a:t>
            </a:r>
          </a:p>
          <a:p>
            <a:pPr algn="l"/>
            <a:r>
              <a:rPr lang="en-US" altLang="zh-CN" sz="1500" b="0" dirty="0">
                <a:latin typeface="+mn-lt"/>
              </a:rPr>
              <a:t>            </a:t>
            </a:r>
            <a:r>
              <a:rPr lang="en-US" altLang="zh-CN" sz="1500" b="0" dirty="0" err="1">
                <a:latin typeface="+mn-lt"/>
              </a:rPr>
              <a:t>StockObserver</a:t>
            </a:r>
            <a:r>
              <a:rPr lang="en-US" altLang="zh-CN" sz="1500" b="0" dirty="0">
                <a:latin typeface="+mn-lt"/>
              </a:rPr>
              <a:t> tongshi1 = new </a:t>
            </a:r>
            <a:r>
              <a:rPr lang="en-US" altLang="zh-CN" sz="1500" b="0" dirty="0" err="1">
                <a:latin typeface="+mn-lt"/>
              </a:rPr>
              <a:t>StockObserver</a:t>
            </a:r>
            <a:r>
              <a:rPr lang="en-US" altLang="zh-CN" sz="1500" b="0" dirty="0">
                <a:latin typeface="+mn-lt"/>
              </a:rPr>
              <a:t>("</a:t>
            </a:r>
            <a:r>
              <a:rPr lang="zh-CN" altLang="en-US" sz="1500" b="0" dirty="0">
                <a:latin typeface="+mn-lt"/>
              </a:rPr>
              <a:t>魏关姹</a:t>
            </a:r>
            <a:r>
              <a:rPr lang="en-US" altLang="zh-CN" sz="1500" b="0" dirty="0">
                <a:latin typeface="+mn-lt"/>
              </a:rPr>
              <a:t>", MM);</a:t>
            </a:r>
          </a:p>
          <a:p>
            <a:pPr algn="l"/>
            <a:r>
              <a:rPr lang="en-US" altLang="zh-CN" sz="1500" b="0" dirty="0">
                <a:latin typeface="+mn-lt"/>
              </a:rPr>
              <a:t>            </a:t>
            </a:r>
            <a:r>
              <a:rPr lang="en-US" altLang="zh-CN" sz="1500" b="0" dirty="0" err="1">
                <a:latin typeface="+mn-lt"/>
              </a:rPr>
              <a:t>StockObserver</a:t>
            </a:r>
            <a:r>
              <a:rPr lang="en-US" altLang="zh-CN" sz="1500" b="0" dirty="0">
                <a:latin typeface="+mn-lt"/>
              </a:rPr>
              <a:t> tongshi2 = new </a:t>
            </a:r>
            <a:r>
              <a:rPr lang="en-US" altLang="zh-CN" sz="1500" b="0" dirty="0" err="1">
                <a:latin typeface="+mn-lt"/>
              </a:rPr>
              <a:t>StockObserver</a:t>
            </a:r>
            <a:r>
              <a:rPr lang="en-US" altLang="zh-CN" sz="1500" b="0" dirty="0">
                <a:latin typeface="+mn-lt"/>
              </a:rPr>
              <a:t>("</a:t>
            </a:r>
            <a:r>
              <a:rPr lang="zh-CN" altLang="en-US" sz="1500" b="0" dirty="0">
                <a:latin typeface="+mn-lt"/>
              </a:rPr>
              <a:t>易管查</a:t>
            </a:r>
            <a:r>
              <a:rPr lang="en-US" altLang="zh-CN" sz="1500" b="0" dirty="0">
                <a:latin typeface="+mn-lt"/>
              </a:rPr>
              <a:t>", MM);</a:t>
            </a:r>
          </a:p>
          <a:p>
            <a:pPr algn="l"/>
            <a:endParaRPr lang="zh-CN" altLang="en-US" sz="1500" b="0" dirty="0">
              <a:latin typeface="+mn-lt"/>
            </a:endParaRPr>
          </a:p>
          <a:p>
            <a:pPr algn="l"/>
            <a:r>
              <a:rPr lang="zh-CN" altLang="en-US" sz="1500" b="0" dirty="0">
                <a:latin typeface="+mn-lt"/>
              </a:rPr>
              <a:t>            </a:t>
            </a:r>
            <a:r>
              <a:rPr lang="en-US" altLang="zh-CN" sz="1500" b="0" dirty="0">
                <a:latin typeface="+mn-lt"/>
              </a:rPr>
              <a:t>//</a:t>
            </a:r>
            <a:r>
              <a:rPr lang="zh-CN" altLang="en-US" sz="1500" b="0" dirty="0">
                <a:latin typeface="+mn-lt"/>
              </a:rPr>
              <a:t>前台记下了两位同事</a:t>
            </a:r>
          </a:p>
          <a:p>
            <a:pPr algn="l"/>
            <a:r>
              <a:rPr lang="en-US" altLang="zh-CN" sz="1500" b="0" dirty="0">
                <a:latin typeface="+mn-lt"/>
              </a:rPr>
              <a:t>            </a:t>
            </a:r>
            <a:r>
              <a:rPr lang="en-US" altLang="zh-CN" sz="1500" b="0" dirty="0" err="1">
                <a:latin typeface="+mn-lt"/>
              </a:rPr>
              <a:t>MM.Attach</a:t>
            </a:r>
            <a:r>
              <a:rPr lang="en-US" altLang="zh-CN" sz="1500" b="0" dirty="0">
                <a:latin typeface="+mn-lt"/>
              </a:rPr>
              <a:t>(tongshi1);</a:t>
            </a:r>
          </a:p>
          <a:p>
            <a:pPr algn="l"/>
            <a:r>
              <a:rPr lang="en-US" altLang="zh-CN" sz="1500" b="0" dirty="0">
                <a:latin typeface="+mn-lt"/>
              </a:rPr>
              <a:t>            </a:t>
            </a:r>
            <a:r>
              <a:rPr lang="en-US" altLang="zh-CN" sz="1500" b="0" dirty="0" err="1">
                <a:latin typeface="+mn-lt"/>
              </a:rPr>
              <a:t>MM.Attach</a:t>
            </a:r>
            <a:r>
              <a:rPr lang="en-US" altLang="zh-CN" sz="1500" b="0" dirty="0">
                <a:latin typeface="+mn-lt"/>
              </a:rPr>
              <a:t>(tongshi2);</a:t>
            </a:r>
          </a:p>
          <a:p>
            <a:pPr algn="l"/>
            <a:r>
              <a:rPr lang="zh-CN" altLang="en-US" sz="1500" b="0" dirty="0">
                <a:latin typeface="+mn-lt"/>
              </a:rPr>
              <a:t>            </a:t>
            </a:r>
            <a:r>
              <a:rPr lang="en-US" altLang="zh-CN" sz="1500" b="0" dirty="0">
                <a:latin typeface="+mn-lt"/>
              </a:rPr>
              <a:t>//</a:t>
            </a:r>
            <a:r>
              <a:rPr lang="zh-CN" altLang="en-US" sz="1500" b="0" dirty="0">
                <a:latin typeface="+mn-lt"/>
              </a:rPr>
              <a:t>发现老板回来</a:t>
            </a:r>
          </a:p>
          <a:p>
            <a:pPr algn="l"/>
            <a:r>
              <a:rPr lang="en-US" altLang="zh-CN" sz="1500" b="0" dirty="0">
                <a:latin typeface="+mn-lt"/>
              </a:rPr>
              <a:t>            </a:t>
            </a:r>
            <a:r>
              <a:rPr lang="en-US" altLang="zh-CN" sz="1500" b="0" dirty="0" err="1">
                <a:latin typeface="+mn-lt"/>
              </a:rPr>
              <a:t>MM.SecretaryAction</a:t>
            </a:r>
            <a:r>
              <a:rPr lang="en-US" altLang="zh-CN" sz="1500" b="0" dirty="0">
                <a:latin typeface="+mn-lt"/>
              </a:rPr>
              <a:t> = "</a:t>
            </a:r>
            <a:r>
              <a:rPr lang="zh-CN" altLang="en-US" sz="1500" b="0" dirty="0">
                <a:latin typeface="+mn-lt"/>
              </a:rPr>
              <a:t>老板回来了！</a:t>
            </a:r>
            <a:r>
              <a:rPr lang="en-US" altLang="zh-CN" sz="1500" b="0" dirty="0">
                <a:latin typeface="+mn-lt"/>
              </a:rPr>
              <a:t>";</a:t>
            </a:r>
          </a:p>
          <a:p>
            <a:pPr algn="l"/>
            <a:r>
              <a:rPr lang="zh-CN" altLang="en-US" sz="1500" b="0" dirty="0">
                <a:latin typeface="+mn-lt"/>
              </a:rPr>
              <a:t>            </a:t>
            </a:r>
            <a:r>
              <a:rPr lang="en-US" altLang="zh-CN" sz="1500" b="0" dirty="0">
                <a:latin typeface="+mn-lt"/>
              </a:rPr>
              <a:t>//</a:t>
            </a:r>
            <a:r>
              <a:rPr lang="zh-CN" altLang="en-US" sz="1500" b="0" dirty="0">
                <a:latin typeface="+mn-lt"/>
              </a:rPr>
              <a:t>通知两个同事</a:t>
            </a:r>
          </a:p>
          <a:p>
            <a:pPr algn="l"/>
            <a:r>
              <a:rPr lang="en-US" altLang="zh-CN" sz="1500" b="0" dirty="0">
                <a:latin typeface="+mn-lt"/>
              </a:rPr>
              <a:t>            </a:t>
            </a:r>
            <a:r>
              <a:rPr lang="en-US" altLang="zh-CN" sz="1500" b="0" dirty="0" err="1">
                <a:latin typeface="+mn-lt"/>
              </a:rPr>
              <a:t>MM.Notify</a:t>
            </a:r>
            <a:r>
              <a:rPr lang="en-US" altLang="zh-CN" sz="1500" b="0" dirty="0">
                <a:latin typeface="+mn-lt"/>
              </a:rPr>
              <a:t>();</a:t>
            </a:r>
          </a:p>
          <a:p>
            <a:pPr algn="l"/>
            <a:endParaRPr lang="zh-CN" altLang="en-US" sz="1500" b="0" dirty="0">
              <a:latin typeface="+mn-lt"/>
            </a:endParaRPr>
          </a:p>
          <a:p>
            <a:pPr algn="l"/>
            <a:r>
              <a:rPr lang="en-US" altLang="zh-CN" sz="1500" b="0" dirty="0">
                <a:latin typeface="+mn-lt"/>
              </a:rPr>
              <a:t>            </a:t>
            </a:r>
            <a:r>
              <a:rPr lang="en-US" altLang="zh-CN" sz="1500" b="0" dirty="0" err="1">
                <a:latin typeface="+mn-lt"/>
              </a:rPr>
              <a:t>Console.Read</a:t>
            </a:r>
            <a:r>
              <a:rPr lang="en-US" altLang="zh-CN" sz="1500" b="0" dirty="0">
                <a:latin typeface="+mn-lt"/>
              </a:rPr>
              <a:t>();</a:t>
            </a:r>
          </a:p>
          <a:p>
            <a:pPr algn="l"/>
            <a:r>
              <a:rPr lang="zh-CN" altLang="en-US" sz="1500" b="0" dirty="0">
                <a:latin typeface="+mn-lt"/>
              </a:rPr>
              <a:t>        </a:t>
            </a:r>
            <a:r>
              <a:rPr lang="en-US" altLang="zh-CN" sz="1500" b="0" dirty="0">
                <a:latin typeface="+mn-lt"/>
              </a:rPr>
              <a:t>}</a:t>
            </a:r>
            <a:endParaRPr lang="zh-CN" altLang="en-US" sz="1500" b="0" dirty="0">
              <a:latin typeface="+mn-lt"/>
            </a:endParaRPr>
          </a:p>
        </p:txBody>
      </p:sp>
      <p:sp>
        <p:nvSpPr>
          <p:cNvPr id="6" name="矩形 5"/>
          <p:cNvSpPr/>
          <p:nvPr/>
        </p:nvSpPr>
        <p:spPr bwMode="auto">
          <a:xfrm>
            <a:off x="1526903" y="1652807"/>
            <a:ext cx="6528526" cy="4370622"/>
          </a:xfrm>
          <a:prstGeom prst="rect">
            <a:avLst/>
          </a:prstGeom>
          <a:noFill/>
          <a:ln w="9525" cap="flat" cmpd="sng" algn="ctr">
            <a:solidFill>
              <a:srgbClr val="0000F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ndParaRPr>
          </a:p>
        </p:txBody>
      </p:sp>
      <p:sp>
        <p:nvSpPr>
          <p:cNvPr id="5" name="矩形 4"/>
          <p:cNvSpPr/>
          <p:nvPr/>
        </p:nvSpPr>
        <p:spPr bwMode="auto">
          <a:xfrm>
            <a:off x="611560" y="4581128"/>
            <a:ext cx="8136904" cy="1152128"/>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kumimoji="0" lang="zh-CN" altLang="en-US" sz="3200" b="1" i="0" u="none" strike="noStrike" cap="none" normalizeH="0" baseline="0" dirty="0">
                <a:ln>
                  <a:noFill/>
                </a:ln>
                <a:solidFill>
                  <a:schemeClr val="bg1"/>
                </a:solidFill>
                <a:effectLst/>
              </a:rPr>
              <a:t>如果有人聊</a:t>
            </a:r>
            <a:r>
              <a:rPr kumimoji="0" lang="en-US" altLang="zh-CN" sz="3200" b="1" i="0" u="none" strike="noStrike" cap="none" normalizeH="0" baseline="0" dirty="0">
                <a:ln>
                  <a:noFill/>
                </a:ln>
                <a:solidFill>
                  <a:schemeClr val="bg1"/>
                </a:solidFill>
                <a:effectLst/>
              </a:rPr>
              <a:t>QQ</a:t>
            </a:r>
            <a:r>
              <a:rPr kumimoji="0" lang="zh-CN" altLang="en-US" sz="3200" b="1" i="0" u="none" strike="noStrike" cap="none" normalizeH="0" baseline="0" dirty="0">
                <a:ln>
                  <a:noFill/>
                </a:ln>
                <a:solidFill>
                  <a:schemeClr val="bg1"/>
                </a:solidFill>
                <a:effectLst/>
              </a:rPr>
              <a:t>，有人看</a:t>
            </a:r>
            <a:r>
              <a:rPr kumimoji="0" lang="en-US" altLang="zh-CN" sz="3200" b="1" i="0" u="none" strike="noStrike" cap="none" normalizeH="0" baseline="0" dirty="0">
                <a:ln>
                  <a:noFill/>
                </a:ln>
                <a:solidFill>
                  <a:schemeClr val="bg1"/>
                </a:solidFill>
                <a:effectLst/>
              </a:rPr>
              <a:t>NBA</a:t>
            </a:r>
            <a:r>
              <a:rPr lang="zh-CN" altLang="en-US" sz="3200" dirty="0">
                <a:solidFill>
                  <a:schemeClr val="bg1"/>
                </a:solidFill>
              </a:rPr>
              <a:t>都需要通知，如何修改？思考：违背了那些原则？</a:t>
            </a:r>
            <a:endParaRPr lang="en-US" altLang="zh-CN" sz="3200" dirty="0">
              <a:solidFill>
                <a:schemeClr val="bg1"/>
              </a:solidFill>
            </a:endParaRPr>
          </a:p>
        </p:txBody>
      </p:sp>
    </p:spTree>
    <p:extLst>
      <p:ext uri="{BB962C8B-B14F-4D97-AF65-F5344CB8AC3E}">
        <p14:creationId xmlns:p14="http://schemas.microsoft.com/office/powerpoint/2010/main" val="3353351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问题</a:t>
            </a:r>
            <a:r>
              <a:rPr lang="en-US" altLang="zh-CN" sz="3200" dirty="0">
                <a:latin typeface="黑体" pitchFamily="2" charset="-122"/>
                <a:ea typeface="黑体" pitchFamily="2" charset="-122"/>
              </a:rPr>
              <a:t>(Problem)</a:t>
            </a:r>
          </a:p>
        </p:txBody>
      </p:sp>
      <p:sp>
        <p:nvSpPr>
          <p:cNvPr id="4" name="矩形 3"/>
          <p:cNvSpPr/>
          <p:nvPr/>
        </p:nvSpPr>
        <p:spPr>
          <a:xfrm>
            <a:off x="1979712" y="1772816"/>
            <a:ext cx="5616624" cy="3539430"/>
          </a:xfrm>
          <a:prstGeom prst="rect">
            <a:avLst/>
          </a:prstGeom>
        </p:spPr>
        <p:txBody>
          <a:bodyPr wrap="square">
            <a:spAutoFit/>
          </a:bodyPr>
          <a:lstStyle/>
          <a:p>
            <a:pPr algn="l"/>
            <a:r>
              <a:rPr lang="zh-CN" altLang="en-US" sz="1600" b="0" dirty="0">
                <a:latin typeface="+mn-lt"/>
              </a:rPr>
              <a:t>    </a:t>
            </a:r>
            <a:r>
              <a:rPr lang="en-US" altLang="zh-CN" sz="1600" b="0" dirty="0">
                <a:latin typeface="+mn-lt"/>
              </a:rPr>
              <a:t>//</a:t>
            </a:r>
            <a:r>
              <a:rPr lang="zh-CN" altLang="en-US" sz="1600" b="0" dirty="0">
                <a:latin typeface="+mn-lt"/>
              </a:rPr>
              <a:t>抽象观察者</a:t>
            </a:r>
          </a:p>
          <a:p>
            <a:pPr algn="l"/>
            <a:r>
              <a:rPr lang="en-US" altLang="zh-CN" sz="1600" b="0" dirty="0">
                <a:latin typeface="+mn-lt"/>
              </a:rPr>
              <a:t>    abstract class Observer</a:t>
            </a:r>
          </a:p>
          <a:p>
            <a:pPr algn="l"/>
            <a:r>
              <a:rPr lang="zh-CN" altLang="en-US" sz="1600" b="0" dirty="0">
                <a:latin typeface="+mn-lt"/>
              </a:rPr>
              <a:t>    </a:t>
            </a:r>
            <a:r>
              <a:rPr lang="en-US" altLang="zh-CN" sz="1600" b="0" dirty="0">
                <a:latin typeface="+mn-lt"/>
              </a:rPr>
              <a:t>{</a:t>
            </a:r>
          </a:p>
          <a:p>
            <a:pPr algn="l"/>
            <a:r>
              <a:rPr lang="en-US" altLang="zh-CN" sz="1600" b="0" dirty="0">
                <a:latin typeface="+mn-lt"/>
              </a:rPr>
              <a:t>        protected string name;</a:t>
            </a:r>
          </a:p>
          <a:p>
            <a:pPr algn="l"/>
            <a:r>
              <a:rPr lang="en-US" altLang="zh-CN" sz="1600" b="0" dirty="0">
                <a:latin typeface="+mn-lt"/>
              </a:rPr>
              <a:t>        protected Secretary sub;</a:t>
            </a:r>
          </a:p>
          <a:p>
            <a:pPr algn="l"/>
            <a:endParaRPr lang="zh-CN" altLang="en-US" sz="1600" b="0" dirty="0">
              <a:latin typeface="+mn-lt"/>
            </a:endParaRPr>
          </a:p>
          <a:p>
            <a:pPr algn="l"/>
            <a:r>
              <a:rPr lang="en-US" altLang="zh-CN" sz="1600" b="0" dirty="0">
                <a:latin typeface="+mn-lt"/>
              </a:rPr>
              <a:t>        public Observer(string name, Secretary sub)</a:t>
            </a:r>
          </a:p>
          <a:p>
            <a:pPr algn="l"/>
            <a:r>
              <a:rPr lang="zh-CN" altLang="en-US" sz="1600" b="0" dirty="0">
                <a:latin typeface="+mn-lt"/>
              </a:rPr>
              <a:t>        </a:t>
            </a:r>
            <a:r>
              <a:rPr lang="en-US" altLang="zh-CN" sz="1600" b="0" dirty="0">
                <a:latin typeface="+mn-lt"/>
              </a:rPr>
              <a:t>{</a:t>
            </a:r>
          </a:p>
          <a:p>
            <a:pPr algn="l"/>
            <a:r>
              <a:rPr lang="en-US" altLang="zh-CN" sz="1600" b="0" dirty="0">
                <a:latin typeface="+mn-lt"/>
              </a:rPr>
              <a:t>            this.name = name;</a:t>
            </a:r>
          </a:p>
          <a:p>
            <a:pPr algn="l"/>
            <a:r>
              <a:rPr lang="en-US" altLang="zh-CN" sz="1600" b="0" dirty="0">
                <a:latin typeface="+mn-lt"/>
              </a:rPr>
              <a:t>            </a:t>
            </a:r>
            <a:r>
              <a:rPr lang="en-US" altLang="zh-CN" sz="1600" b="0" dirty="0" err="1">
                <a:latin typeface="+mn-lt"/>
              </a:rPr>
              <a:t>this.sub</a:t>
            </a:r>
            <a:r>
              <a:rPr lang="en-US" altLang="zh-CN" sz="1600" b="0" dirty="0">
                <a:latin typeface="+mn-lt"/>
              </a:rPr>
              <a:t> = sub;</a:t>
            </a:r>
          </a:p>
          <a:p>
            <a:pPr algn="l"/>
            <a:r>
              <a:rPr lang="zh-CN" altLang="en-US" sz="1600" b="0" dirty="0">
                <a:latin typeface="+mn-lt"/>
              </a:rPr>
              <a:t>        </a:t>
            </a:r>
            <a:r>
              <a:rPr lang="en-US" altLang="zh-CN" sz="1600" b="0" dirty="0">
                <a:latin typeface="+mn-lt"/>
              </a:rPr>
              <a:t>}</a:t>
            </a:r>
          </a:p>
          <a:p>
            <a:pPr algn="l"/>
            <a:endParaRPr lang="zh-CN" altLang="en-US" sz="1600" b="0" dirty="0">
              <a:latin typeface="+mn-lt"/>
            </a:endParaRPr>
          </a:p>
          <a:p>
            <a:pPr algn="l"/>
            <a:r>
              <a:rPr lang="en-US" altLang="zh-CN" sz="1600" b="0" dirty="0">
                <a:latin typeface="+mn-lt"/>
              </a:rPr>
              <a:t>        public abstract void Update();</a:t>
            </a:r>
          </a:p>
          <a:p>
            <a:pPr algn="l"/>
            <a:r>
              <a:rPr lang="zh-CN" altLang="en-US" sz="1600" b="0" dirty="0">
                <a:latin typeface="+mn-lt"/>
              </a:rPr>
              <a:t>    </a:t>
            </a:r>
            <a:r>
              <a:rPr lang="en-US" altLang="zh-CN" sz="1600" b="0" dirty="0">
                <a:latin typeface="+mn-lt"/>
              </a:rPr>
              <a:t>}</a:t>
            </a:r>
            <a:endParaRPr lang="zh-CN" altLang="en-US" sz="1600" b="0" dirty="0">
              <a:latin typeface="+mn-lt"/>
            </a:endParaRPr>
          </a:p>
        </p:txBody>
      </p:sp>
      <p:sp>
        <p:nvSpPr>
          <p:cNvPr id="5" name="矩形 4"/>
          <p:cNvSpPr/>
          <p:nvPr/>
        </p:nvSpPr>
        <p:spPr bwMode="auto">
          <a:xfrm>
            <a:off x="2107475" y="1652807"/>
            <a:ext cx="5498012" cy="3790050"/>
          </a:xfrm>
          <a:prstGeom prst="rect">
            <a:avLst/>
          </a:prstGeom>
          <a:noFill/>
          <a:ln w="9525" cap="flat" cmpd="sng" algn="ctr">
            <a:solidFill>
              <a:srgbClr val="0000F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865497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问题</a:t>
            </a:r>
            <a:r>
              <a:rPr lang="en-US" altLang="zh-CN" sz="3200" dirty="0">
                <a:latin typeface="黑体" pitchFamily="2" charset="-122"/>
                <a:ea typeface="黑体" pitchFamily="2" charset="-122"/>
              </a:rPr>
              <a:t>(Problem)</a:t>
            </a:r>
          </a:p>
        </p:txBody>
      </p:sp>
      <p:sp>
        <p:nvSpPr>
          <p:cNvPr id="2" name="矩形 1"/>
          <p:cNvSpPr/>
          <p:nvPr/>
        </p:nvSpPr>
        <p:spPr>
          <a:xfrm>
            <a:off x="91304" y="1859903"/>
            <a:ext cx="9001000" cy="4811574"/>
          </a:xfrm>
          <a:prstGeom prst="rect">
            <a:avLst/>
          </a:prstGeom>
        </p:spPr>
        <p:txBody>
          <a:bodyPr wrap="square">
            <a:spAutoFit/>
          </a:bodyPr>
          <a:lstStyle/>
          <a:p>
            <a:pPr algn="l">
              <a:lnSpc>
                <a:spcPts val="1600"/>
              </a:lnSpc>
            </a:pPr>
            <a:r>
              <a:rPr lang="zh-CN" altLang="en-US" sz="1500" b="0" dirty="0">
                <a:latin typeface="+mn-lt"/>
              </a:rPr>
              <a:t>    </a:t>
            </a:r>
            <a:r>
              <a:rPr lang="en-US" altLang="zh-CN" sz="1500" b="0" dirty="0">
                <a:latin typeface="+mn-lt"/>
              </a:rPr>
              <a:t>//</a:t>
            </a:r>
            <a:r>
              <a:rPr lang="zh-CN" altLang="en-US" sz="1500" b="0" dirty="0">
                <a:latin typeface="+mn-lt"/>
              </a:rPr>
              <a:t>看股票的同事</a:t>
            </a:r>
          </a:p>
          <a:p>
            <a:pPr algn="l">
              <a:lnSpc>
                <a:spcPts val="1600"/>
              </a:lnSpc>
            </a:pPr>
            <a:r>
              <a:rPr lang="en-US" altLang="zh-CN" sz="1500" b="0" dirty="0">
                <a:latin typeface="+mn-lt"/>
              </a:rPr>
              <a:t>    class </a:t>
            </a:r>
            <a:r>
              <a:rPr lang="en-US" altLang="zh-CN" sz="1500" b="0" dirty="0" err="1">
                <a:latin typeface="+mn-lt"/>
              </a:rPr>
              <a:t>StockObserver</a:t>
            </a:r>
            <a:r>
              <a:rPr lang="en-US" altLang="zh-CN" sz="1500" b="0" dirty="0">
                <a:latin typeface="+mn-lt"/>
              </a:rPr>
              <a:t> : Observer</a:t>
            </a:r>
          </a:p>
          <a:p>
            <a:pPr algn="l">
              <a:lnSpc>
                <a:spcPts val="1600"/>
              </a:lnSpc>
            </a:pPr>
            <a:r>
              <a:rPr lang="zh-CN" altLang="en-US" sz="1500" b="0" dirty="0">
                <a:latin typeface="+mn-lt"/>
              </a:rPr>
              <a:t>    </a:t>
            </a:r>
            <a:r>
              <a:rPr lang="en-US" altLang="zh-CN" sz="1500" b="0" dirty="0">
                <a:latin typeface="+mn-lt"/>
              </a:rPr>
              <a:t>{</a:t>
            </a:r>
          </a:p>
          <a:p>
            <a:pPr algn="l">
              <a:lnSpc>
                <a:spcPts val="1600"/>
              </a:lnSpc>
            </a:pPr>
            <a:r>
              <a:rPr lang="en-US" altLang="zh-CN" sz="1500" b="0" dirty="0">
                <a:latin typeface="+mn-lt"/>
              </a:rPr>
              <a:t>        public </a:t>
            </a:r>
            <a:r>
              <a:rPr lang="en-US" altLang="zh-CN" sz="1500" b="0" dirty="0" err="1">
                <a:latin typeface="+mn-lt"/>
              </a:rPr>
              <a:t>StockObserver</a:t>
            </a:r>
            <a:r>
              <a:rPr lang="en-US" altLang="zh-CN" sz="1500" b="0" dirty="0">
                <a:latin typeface="+mn-lt"/>
              </a:rPr>
              <a:t>(string name, Secretary sub) : base(name, sub)</a:t>
            </a:r>
          </a:p>
          <a:p>
            <a:pPr algn="l">
              <a:lnSpc>
                <a:spcPts val="1600"/>
              </a:lnSpc>
            </a:pPr>
            <a:r>
              <a:rPr lang="zh-CN" altLang="en-US" sz="1500" b="0" dirty="0">
                <a:latin typeface="+mn-lt"/>
              </a:rPr>
              <a:t>        </a:t>
            </a:r>
            <a:r>
              <a:rPr lang="en-US" altLang="zh-CN" sz="1500" b="0" dirty="0">
                <a:latin typeface="+mn-lt"/>
              </a:rPr>
              <a:t>{</a:t>
            </a:r>
          </a:p>
          <a:p>
            <a:pPr algn="l">
              <a:lnSpc>
                <a:spcPts val="1600"/>
              </a:lnSpc>
            </a:pPr>
            <a:r>
              <a:rPr lang="zh-CN" altLang="en-US" sz="1500" b="0" dirty="0">
                <a:latin typeface="+mn-lt"/>
              </a:rPr>
              <a:t>        </a:t>
            </a:r>
            <a:r>
              <a:rPr lang="en-US" altLang="zh-CN" sz="1500" b="0" dirty="0">
                <a:latin typeface="+mn-lt"/>
              </a:rPr>
              <a:t>}</a:t>
            </a:r>
          </a:p>
          <a:p>
            <a:pPr algn="l">
              <a:lnSpc>
                <a:spcPts val="1600"/>
              </a:lnSpc>
            </a:pPr>
            <a:r>
              <a:rPr lang="en-US" altLang="zh-CN" sz="1500" b="0" dirty="0">
                <a:latin typeface="+mn-lt"/>
              </a:rPr>
              <a:t>        public override void Update()</a:t>
            </a:r>
          </a:p>
          <a:p>
            <a:pPr algn="l">
              <a:lnSpc>
                <a:spcPts val="1600"/>
              </a:lnSpc>
            </a:pPr>
            <a:r>
              <a:rPr lang="zh-CN" altLang="en-US" sz="1500" b="0" dirty="0">
                <a:latin typeface="+mn-lt"/>
              </a:rPr>
              <a:t>        </a:t>
            </a:r>
            <a:r>
              <a:rPr lang="en-US" altLang="zh-CN" sz="1500" b="0" dirty="0">
                <a:latin typeface="+mn-lt"/>
              </a:rPr>
              <a:t>{</a:t>
            </a:r>
          </a:p>
          <a:p>
            <a:pPr algn="l">
              <a:lnSpc>
                <a:spcPts val="1600"/>
              </a:lnSpc>
            </a:pPr>
            <a:r>
              <a:rPr lang="en-US" altLang="zh-CN" sz="1500" b="0" dirty="0">
                <a:latin typeface="+mn-lt"/>
              </a:rPr>
              <a:t>            </a:t>
            </a:r>
            <a:r>
              <a:rPr lang="en-US" altLang="zh-CN" sz="1500" b="0" dirty="0" err="1">
                <a:latin typeface="+mn-lt"/>
              </a:rPr>
              <a:t>Console.WriteLine</a:t>
            </a:r>
            <a:r>
              <a:rPr lang="en-US" altLang="zh-CN" sz="1500" b="0" dirty="0">
                <a:latin typeface="+mn-lt"/>
              </a:rPr>
              <a:t>("{0} {1} </a:t>
            </a:r>
            <a:r>
              <a:rPr lang="zh-CN" altLang="en-US" sz="1500" b="0" dirty="0">
                <a:latin typeface="+mn-lt"/>
              </a:rPr>
              <a:t>关闭股票行情，继续工作！</a:t>
            </a:r>
            <a:r>
              <a:rPr lang="en-US" altLang="zh-CN" sz="1500" b="0" dirty="0">
                <a:latin typeface="+mn-lt"/>
              </a:rPr>
              <a:t>", </a:t>
            </a:r>
            <a:r>
              <a:rPr lang="en-US" altLang="zh-CN" sz="1500" b="0" dirty="0" err="1">
                <a:latin typeface="+mn-lt"/>
              </a:rPr>
              <a:t>sub.SecretaryAction</a:t>
            </a:r>
            <a:r>
              <a:rPr lang="en-US" altLang="zh-CN" sz="1500" b="0" dirty="0">
                <a:latin typeface="+mn-lt"/>
              </a:rPr>
              <a:t>, name);</a:t>
            </a:r>
          </a:p>
          <a:p>
            <a:pPr algn="l">
              <a:lnSpc>
                <a:spcPts val="1600"/>
              </a:lnSpc>
            </a:pPr>
            <a:r>
              <a:rPr lang="zh-CN" altLang="en-US" sz="1500" b="0" dirty="0">
                <a:latin typeface="+mn-lt"/>
              </a:rPr>
              <a:t>        </a:t>
            </a:r>
            <a:r>
              <a:rPr lang="en-US" altLang="zh-CN" sz="1500" b="0" dirty="0">
                <a:latin typeface="+mn-lt"/>
              </a:rPr>
              <a:t>}</a:t>
            </a:r>
          </a:p>
          <a:p>
            <a:pPr algn="l">
              <a:lnSpc>
                <a:spcPts val="1600"/>
              </a:lnSpc>
            </a:pPr>
            <a:r>
              <a:rPr lang="zh-CN" altLang="en-US" sz="1500" b="0" dirty="0">
                <a:latin typeface="+mn-lt"/>
              </a:rPr>
              <a:t>    </a:t>
            </a:r>
            <a:r>
              <a:rPr lang="en-US" altLang="zh-CN" sz="1500" b="0" dirty="0">
                <a:latin typeface="+mn-lt"/>
              </a:rPr>
              <a:t>}</a:t>
            </a:r>
          </a:p>
          <a:p>
            <a:pPr algn="l">
              <a:lnSpc>
                <a:spcPts val="1600"/>
              </a:lnSpc>
            </a:pPr>
            <a:endParaRPr lang="zh-CN" altLang="en-US" sz="1500" b="0" dirty="0">
              <a:latin typeface="+mn-lt"/>
            </a:endParaRPr>
          </a:p>
          <a:p>
            <a:pPr algn="l">
              <a:lnSpc>
                <a:spcPts val="1600"/>
              </a:lnSpc>
            </a:pPr>
            <a:r>
              <a:rPr lang="zh-CN" altLang="en-US" sz="1500" b="0" dirty="0">
                <a:latin typeface="+mn-lt"/>
              </a:rPr>
              <a:t>    </a:t>
            </a:r>
            <a:r>
              <a:rPr lang="en-US" altLang="zh-CN" sz="1500" b="0" dirty="0">
                <a:latin typeface="+mn-lt"/>
              </a:rPr>
              <a:t>//</a:t>
            </a:r>
            <a:r>
              <a:rPr lang="zh-CN" altLang="en-US" sz="1500" b="0" dirty="0">
                <a:latin typeface="+mn-lt"/>
              </a:rPr>
              <a:t>看</a:t>
            </a:r>
            <a:r>
              <a:rPr lang="en-US" altLang="zh-CN" sz="1500" b="0" dirty="0">
                <a:latin typeface="+mn-lt"/>
              </a:rPr>
              <a:t>NBA</a:t>
            </a:r>
            <a:r>
              <a:rPr lang="zh-CN" altLang="en-US" sz="1500" b="0" dirty="0">
                <a:latin typeface="+mn-lt"/>
              </a:rPr>
              <a:t>的同事</a:t>
            </a:r>
          </a:p>
          <a:p>
            <a:pPr algn="l">
              <a:lnSpc>
                <a:spcPts val="1600"/>
              </a:lnSpc>
            </a:pPr>
            <a:r>
              <a:rPr lang="en-US" altLang="zh-CN" sz="1500" b="0" dirty="0">
                <a:latin typeface="+mn-lt"/>
              </a:rPr>
              <a:t>    class </a:t>
            </a:r>
            <a:r>
              <a:rPr lang="en-US" altLang="zh-CN" sz="1500" b="0" dirty="0" err="1">
                <a:latin typeface="+mn-lt"/>
              </a:rPr>
              <a:t>NBAObserver</a:t>
            </a:r>
            <a:r>
              <a:rPr lang="en-US" altLang="zh-CN" sz="1500" b="0" dirty="0">
                <a:latin typeface="+mn-lt"/>
              </a:rPr>
              <a:t> : Observer</a:t>
            </a:r>
          </a:p>
          <a:p>
            <a:pPr algn="l">
              <a:lnSpc>
                <a:spcPts val="1600"/>
              </a:lnSpc>
            </a:pPr>
            <a:r>
              <a:rPr lang="zh-CN" altLang="en-US" sz="1500" b="0" dirty="0">
                <a:latin typeface="+mn-lt"/>
              </a:rPr>
              <a:t>    </a:t>
            </a:r>
            <a:r>
              <a:rPr lang="en-US" altLang="zh-CN" sz="1500" b="0" dirty="0">
                <a:latin typeface="+mn-lt"/>
              </a:rPr>
              <a:t>{</a:t>
            </a:r>
          </a:p>
          <a:p>
            <a:pPr algn="l">
              <a:lnSpc>
                <a:spcPts val="1600"/>
              </a:lnSpc>
            </a:pPr>
            <a:r>
              <a:rPr lang="en-US" altLang="zh-CN" sz="1500" b="0" dirty="0">
                <a:latin typeface="+mn-lt"/>
              </a:rPr>
              <a:t>        public </a:t>
            </a:r>
            <a:r>
              <a:rPr lang="en-US" altLang="zh-CN" sz="1500" b="0" dirty="0" err="1">
                <a:latin typeface="+mn-lt"/>
              </a:rPr>
              <a:t>NBAObserver</a:t>
            </a:r>
            <a:r>
              <a:rPr lang="en-US" altLang="zh-CN" sz="1500" b="0" dirty="0">
                <a:latin typeface="+mn-lt"/>
              </a:rPr>
              <a:t>(string name, Secretary sub)  : base(name, sub)</a:t>
            </a:r>
          </a:p>
          <a:p>
            <a:pPr algn="l">
              <a:lnSpc>
                <a:spcPts val="1600"/>
              </a:lnSpc>
            </a:pPr>
            <a:r>
              <a:rPr lang="zh-CN" altLang="en-US" sz="1500" b="0" dirty="0">
                <a:latin typeface="+mn-lt"/>
              </a:rPr>
              <a:t>        </a:t>
            </a:r>
            <a:r>
              <a:rPr lang="en-US" altLang="zh-CN" sz="1500" b="0" dirty="0">
                <a:latin typeface="+mn-lt"/>
              </a:rPr>
              <a:t>{</a:t>
            </a:r>
          </a:p>
          <a:p>
            <a:pPr algn="l">
              <a:lnSpc>
                <a:spcPts val="1600"/>
              </a:lnSpc>
            </a:pPr>
            <a:r>
              <a:rPr lang="zh-CN" altLang="en-US" sz="1500" b="0" dirty="0">
                <a:latin typeface="+mn-lt"/>
              </a:rPr>
              <a:t>        </a:t>
            </a:r>
            <a:r>
              <a:rPr lang="en-US" altLang="zh-CN" sz="1500" b="0" dirty="0">
                <a:latin typeface="+mn-lt"/>
              </a:rPr>
              <a:t>}</a:t>
            </a:r>
          </a:p>
          <a:p>
            <a:pPr algn="l">
              <a:lnSpc>
                <a:spcPts val="1600"/>
              </a:lnSpc>
            </a:pPr>
            <a:r>
              <a:rPr lang="en-US" altLang="zh-CN" sz="1500" b="0" dirty="0">
                <a:latin typeface="+mn-lt"/>
              </a:rPr>
              <a:t>        public override void Update()</a:t>
            </a:r>
          </a:p>
          <a:p>
            <a:pPr algn="l">
              <a:lnSpc>
                <a:spcPts val="1600"/>
              </a:lnSpc>
            </a:pPr>
            <a:r>
              <a:rPr lang="zh-CN" altLang="en-US" sz="1500" b="0" dirty="0">
                <a:latin typeface="+mn-lt"/>
              </a:rPr>
              <a:t>        </a:t>
            </a:r>
            <a:r>
              <a:rPr lang="en-US" altLang="zh-CN" sz="1500" b="0" dirty="0">
                <a:latin typeface="+mn-lt"/>
              </a:rPr>
              <a:t>{</a:t>
            </a:r>
          </a:p>
          <a:p>
            <a:pPr algn="l">
              <a:lnSpc>
                <a:spcPts val="1600"/>
              </a:lnSpc>
            </a:pPr>
            <a:r>
              <a:rPr lang="en-US" altLang="zh-CN" sz="1500" b="0" dirty="0">
                <a:latin typeface="+mn-lt"/>
              </a:rPr>
              <a:t>            </a:t>
            </a:r>
            <a:r>
              <a:rPr lang="en-US" altLang="zh-CN" sz="1500" b="0" dirty="0" err="1">
                <a:latin typeface="+mn-lt"/>
              </a:rPr>
              <a:t>Console.WriteLine</a:t>
            </a:r>
            <a:r>
              <a:rPr lang="en-US" altLang="zh-CN" sz="1500" b="0" dirty="0">
                <a:latin typeface="+mn-lt"/>
              </a:rPr>
              <a:t>("{0} {1} </a:t>
            </a:r>
            <a:r>
              <a:rPr lang="zh-CN" altLang="en-US" sz="1500" b="0" dirty="0">
                <a:latin typeface="+mn-lt"/>
              </a:rPr>
              <a:t>关闭</a:t>
            </a:r>
            <a:r>
              <a:rPr lang="en-US" altLang="zh-CN" sz="1500" b="0" dirty="0">
                <a:latin typeface="+mn-lt"/>
              </a:rPr>
              <a:t>NBA</a:t>
            </a:r>
            <a:r>
              <a:rPr lang="zh-CN" altLang="en-US" sz="1500" b="0" dirty="0">
                <a:latin typeface="+mn-lt"/>
              </a:rPr>
              <a:t>直播，继续工作！</a:t>
            </a:r>
            <a:r>
              <a:rPr lang="en-US" altLang="zh-CN" sz="1500" b="0" dirty="0">
                <a:latin typeface="+mn-lt"/>
              </a:rPr>
              <a:t>", </a:t>
            </a:r>
            <a:r>
              <a:rPr lang="en-US" altLang="zh-CN" sz="1500" b="0" dirty="0" err="1">
                <a:latin typeface="+mn-lt"/>
              </a:rPr>
              <a:t>sub.SecretaryAction</a:t>
            </a:r>
            <a:r>
              <a:rPr lang="en-US" altLang="zh-CN" sz="1500" b="0" dirty="0">
                <a:latin typeface="+mn-lt"/>
              </a:rPr>
              <a:t>, name);</a:t>
            </a:r>
          </a:p>
          <a:p>
            <a:pPr algn="l">
              <a:lnSpc>
                <a:spcPts val="1600"/>
              </a:lnSpc>
            </a:pPr>
            <a:r>
              <a:rPr lang="zh-CN" altLang="en-US" sz="1500" b="0" dirty="0">
                <a:latin typeface="+mn-lt"/>
              </a:rPr>
              <a:t>        </a:t>
            </a:r>
            <a:r>
              <a:rPr lang="en-US" altLang="zh-CN" sz="1500" b="0" dirty="0">
                <a:latin typeface="+mn-lt"/>
              </a:rPr>
              <a:t>}</a:t>
            </a:r>
          </a:p>
          <a:p>
            <a:pPr algn="l">
              <a:lnSpc>
                <a:spcPts val="1600"/>
              </a:lnSpc>
            </a:pPr>
            <a:r>
              <a:rPr lang="zh-CN" altLang="en-US" sz="1500" b="0" dirty="0">
                <a:latin typeface="+mn-lt"/>
              </a:rPr>
              <a:t>    </a:t>
            </a:r>
            <a:r>
              <a:rPr lang="en-US" altLang="zh-CN" sz="1500" b="0" dirty="0">
                <a:latin typeface="+mn-lt"/>
              </a:rPr>
              <a:t>}</a:t>
            </a:r>
            <a:endParaRPr lang="zh-CN" altLang="en-US" sz="1500" b="0" dirty="0">
              <a:latin typeface="+mn-lt"/>
            </a:endParaRPr>
          </a:p>
        </p:txBody>
      </p:sp>
      <p:sp>
        <p:nvSpPr>
          <p:cNvPr id="4" name="矩形 3"/>
          <p:cNvSpPr/>
          <p:nvPr/>
        </p:nvSpPr>
        <p:spPr bwMode="auto">
          <a:xfrm>
            <a:off x="133531" y="1797949"/>
            <a:ext cx="8952412" cy="4864107"/>
          </a:xfrm>
          <a:prstGeom prst="rect">
            <a:avLst/>
          </a:prstGeom>
          <a:noFill/>
          <a:ln w="9525" cap="flat" cmpd="sng" algn="ctr">
            <a:solidFill>
              <a:srgbClr val="0000F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380462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问题</a:t>
            </a:r>
            <a:r>
              <a:rPr lang="en-US" altLang="zh-CN" sz="3200" dirty="0">
                <a:latin typeface="黑体" pitchFamily="2" charset="-122"/>
                <a:ea typeface="黑体" pitchFamily="2" charset="-122"/>
              </a:rPr>
              <a:t>(Problem)</a:t>
            </a:r>
          </a:p>
        </p:txBody>
      </p:sp>
      <p:sp>
        <p:nvSpPr>
          <p:cNvPr id="3" name="矩形 2"/>
          <p:cNvSpPr/>
          <p:nvPr/>
        </p:nvSpPr>
        <p:spPr>
          <a:xfrm>
            <a:off x="1447754" y="1341331"/>
            <a:ext cx="6796360" cy="5427127"/>
          </a:xfrm>
          <a:prstGeom prst="rect">
            <a:avLst/>
          </a:prstGeom>
        </p:spPr>
        <p:txBody>
          <a:bodyPr wrap="square">
            <a:spAutoFit/>
          </a:bodyPr>
          <a:lstStyle/>
          <a:p>
            <a:pPr algn="l">
              <a:lnSpc>
                <a:spcPts val="1600"/>
              </a:lnSpc>
            </a:pPr>
            <a:r>
              <a:rPr lang="en-US" altLang="zh-CN" sz="1500" b="0" dirty="0">
                <a:latin typeface="+mn-lt"/>
              </a:rPr>
              <a:t>    class Secretary   </a:t>
            </a:r>
            <a:r>
              <a:rPr lang="zh-CN" altLang="en-US" sz="1500" b="0" dirty="0">
                <a:latin typeface="+mn-lt"/>
              </a:rPr>
              <a:t> </a:t>
            </a:r>
            <a:r>
              <a:rPr lang="en-US" altLang="zh-CN" sz="1500" b="0" dirty="0">
                <a:latin typeface="+mn-lt"/>
              </a:rPr>
              <a:t>//</a:t>
            </a:r>
            <a:r>
              <a:rPr lang="zh-CN" altLang="en-US" sz="1500" b="0" dirty="0">
                <a:latin typeface="+mn-lt"/>
              </a:rPr>
              <a:t>前台秘书类</a:t>
            </a:r>
          </a:p>
          <a:p>
            <a:pPr algn="l">
              <a:lnSpc>
                <a:spcPts val="1600"/>
              </a:lnSpc>
            </a:pPr>
            <a:r>
              <a:rPr lang="zh-CN" altLang="en-US" sz="1500" b="0" dirty="0">
                <a:latin typeface="+mn-lt"/>
              </a:rPr>
              <a:t>    </a:t>
            </a:r>
            <a:r>
              <a:rPr lang="en-US" altLang="zh-CN" sz="1500" b="0" dirty="0">
                <a:latin typeface="+mn-lt"/>
              </a:rPr>
              <a:t>{</a:t>
            </a:r>
          </a:p>
          <a:p>
            <a:pPr algn="l">
              <a:lnSpc>
                <a:spcPts val="1600"/>
              </a:lnSpc>
            </a:pPr>
            <a:r>
              <a:rPr lang="zh-CN" altLang="en-US" sz="1500" b="0" dirty="0">
                <a:latin typeface="+mn-lt"/>
              </a:rPr>
              <a:t>        </a:t>
            </a:r>
            <a:r>
              <a:rPr lang="en-US" altLang="zh-CN" sz="1500" b="0" dirty="0">
                <a:latin typeface="+mn-lt"/>
              </a:rPr>
              <a:t>//</a:t>
            </a:r>
            <a:r>
              <a:rPr lang="zh-CN" altLang="en-US" sz="1500" b="0" dirty="0">
                <a:latin typeface="+mn-lt"/>
              </a:rPr>
              <a:t>同事列表</a:t>
            </a:r>
          </a:p>
          <a:p>
            <a:pPr algn="l">
              <a:lnSpc>
                <a:spcPts val="1600"/>
              </a:lnSpc>
            </a:pPr>
            <a:r>
              <a:rPr lang="en-US" altLang="zh-CN" sz="1500" b="0" dirty="0">
                <a:latin typeface="+mn-lt"/>
              </a:rPr>
              <a:t>        private </a:t>
            </a:r>
            <a:r>
              <a:rPr lang="en-US" altLang="zh-CN" sz="1500" b="0" dirty="0" err="1">
                <a:latin typeface="+mn-lt"/>
              </a:rPr>
              <a:t>IList</a:t>
            </a:r>
            <a:r>
              <a:rPr lang="en-US" altLang="zh-CN" sz="1500" b="0" dirty="0">
                <a:latin typeface="+mn-lt"/>
              </a:rPr>
              <a:t>&lt;Observer&gt; observers = new List&lt;Observer&gt;();</a:t>
            </a:r>
          </a:p>
          <a:p>
            <a:pPr algn="l">
              <a:lnSpc>
                <a:spcPts val="1600"/>
              </a:lnSpc>
            </a:pPr>
            <a:r>
              <a:rPr lang="en-US" altLang="zh-CN" sz="1500" b="0" dirty="0">
                <a:latin typeface="+mn-lt"/>
              </a:rPr>
              <a:t>        private string action;</a:t>
            </a:r>
          </a:p>
          <a:p>
            <a:pPr algn="l">
              <a:lnSpc>
                <a:spcPts val="1600"/>
              </a:lnSpc>
            </a:pPr>
            <a:endParaRPr lang="zh-CN" altLang="en-US" sz="1500" b="0" dirty="0">
              <a:latin typeface="+mn-lt"/>
            </a:endParaRPr>
          </a:p>
          <a:p>
            <a:pPr algn="l">
              <a:lnSpc>
                <a:spcPts val="1600"/>
              </a:lnSpc>
            </a:pPr>
            <a:r>
              <a:rPr lang="zh-CN" altLang="en-US" sz="1500" b="0" dirty="0">
                <a:latin typeface="+mn-lt"/>
              </a:rPr>
              <a:t>        </a:t>
            </a:r>
            <a:r>
              <a:rPr lang="en-US" altLang="zh-CN" sz="1500" b="0" dirty="0">
                <a:latin typeface="+mn-lt"/>
              </a:rPr>
              <a:t>//</a:t>
            </a:r>
            <a:r>
              <a:rPr lang="zh-CN" altLang="en-US" sz="1500" b="0" dirty="0">
                <a:latin typeface="+mn-lt"/>
              </a:rPr>
              <a:t>增加</a:t>
            </a:r>
          </a:p>
          <a:p>
            <a:pPr algn="l">
              <a:lnSpc>
                <a:spcPts val="1600"/>
              </a:lnSpc>
            </a:pPr>
            <a:r>
              <a:rPr lang="en-US" altLang="zh-CN" sz="1500" b="0" dirty="0">
                <a:latin typeface="+mn-lt"/>
              </a:rPr>
              <a:t>        public void Attach(Observer observer)</a:t>
            </a:r>
          </a:p>
          <a:p>
            <a:pPr algn="l">
              <a:lnSpc>
                <a:spcPts val="1600"/>
              </a:lnSpc>
            </a:pPr>
            <a:r>
              <a:rPr lang="zh-CN" altLang="en-US" sz="1500" b="0" dirty="0">
                <a:latin typeface="+mn-lt"/>
              </a:rPr>
              <a:t>        </a:t>
            </a:r>
            <a:r>
              <a:rPr lang="en-US" altLang="zh-CN" sz="1500" b="0" dirty="0">
                <a:latin typeface="+mn-lt"/>
              </a:rPr>
              <a:t>{</a:t>
            </a:r>
          </a:p>
          <a:p>
            <a:pPr algn="l">
              <a:lnSpc>
                <a:spcPts val="1600"/>
              </a:lnSpc>
            </a:pPr>
            <a:r>
              <a:rPr lang="en-US" altLang="zh-CN" sz="1500" b="0" dirty="0">
                <a:latin typeface="+mn-lt"/>
              </a:rPr>
              <a:t>            </a:t>
            </a:r>
            <a:r>
              <a:rPr lang="en-US" altLang="zh-CN" sz="1500" b="0" dirty="0" err="1">
                <a:latin typeface="+mn-lt"/>
              </a:rPr>
              <a:t>observers.Add</a:t>
            </a:r>
            <a:r>
              <a:rPr lang="en-US" altLang="zh-CN" sz="1500" b="0" dirty="0">
                <a:latin typeface="+mn-lt"/>
              </a:rPr>
              <a:t>(observer);</a:t>
            </a:r>
          </a:p>
          <a:p>
            <a:pPr algn="l">
              <a:lnSpc>
                <a:spcPts val="1600"/>
              </a:lnSpc>
            </a:pPr>
            <a:r>
              <a:rPr lang="zh-CN" altLang="en-US" sz="1500" b="0" dirty="0">
                <a:latin typeface="+mn-lt"/>
              </a:rPr>
              <a:t>        </a:t>
            </a:r>
            <a:r>
              <a:rPr lang="en-US" altLang="zh-CN" sz="1500" b="0" dirty="0">
                <a:latin typeface="+mn-lt"/>
              </a:rPr>
              <a:t>}</a:t>
            </a:r>
          </a:p>
          <a:p>
            <a:pPr algn="l">
              <a:lnSpc>
                <a:spcPts val="1600"/>
              </a:lnSpc>
            </a:pPr>
            <a:endParaRPr lang="zh-CN" altLang="en-US" sz="1500" b="0" dirty="0">
              <a:latin typeface="+mn-lt"/>
            </a:endParaRPr>
          </a:p>
          <a:p>
            <a:pPr algn="l">
              <a:lnSpc>
                <a:spcPts val="1600"/>
              </a:lnSpc>
            </a:pPr>
            <a:r>
              <a:rPr lang="zh-CN" altLang="en-US" sz="1500" b="0" dirty="0">
                <a:latin typeface="+mn-lt"/>
              </a:rPr>
              <a:t>        </a:t>
            </a:r>
            <a:r>
              <a:rPr lang="en-US" altLang="zh-CN" sz="1500" b="0" dirty="0">
                <a:latin typeface="+mn-lt"/>
              </a:rPr>
              <a:t>//</a:t>
            </a:r>
            <a:r>
              <a:rPr lang="zh-CN" altLang="en-US" sz="1500" b="0" dirty="0">
                <a:latin typeface="+mn-lt"/>
              </a:rPr>
              <a:t>减少</a:t>
            </a:r>
          </a:p>
          <a:p>
            <a:pPr algn="l">
              <a:lnSpc>
                <a:spcPts val="1600"/>
              </a:lnSpc>
            </a:pPr>
            <a:r>
              <a:rPr lang="en-US" altLang="zh-CN" sz="1500" b="0" dirty="0">
                <a:latin typeface="+mn-lt"/>
              </a:rPr>
              <a:t>        public void Detach(Observer observer)</a:t>
            </a:r>
          </a:p>
          <a:p>
            <a:pPr algn="l">
              <a:lnSpc>
                <a:spcPts val="1600"/>
              </a:lnSpc>
            </a:pPr>
            <a:r>
              <a:rPr lang="zh-CN" altLang="en-US" sz="1500" b="0" dirty="0">
                <a:latin typeface="+mn-lt"/>
              </a:rPr>
              <a:t>        </a:t>
            </a:r>
            <a:r>
              <a:rPr lang="en-US" altLang="zh-CN" sz="1500" b="0" dirty="0">
                <a:latin typeface="+mn-lt"/>
              </a:rPr>
              <a:t>{</a:t>
            </a:r>
          </a:p>
          <a:p>
            <a:pPr algn="l">
              <a:lnSpc>
                <a:spcPts val="1600"/>
              </a:lnSpc>
            </a:pPr>
            <a:r>
              <a:rPr lang="en-US" altLang="zh-CN" sz="1500" b="0" dirty="0">
                <a:latin typeface="+mn-lt"/>
              </a:rPr>
              <a:t>            </a:t>
            </a:r>
            <a:r>
              <a:rPr lang="en-US" altLang="zh-CN" sz="1500" b="0" dirty="0" err="1">
                <a:latin typeface="+mn-lt"/>
              </a:rPr>
              <a:t>observers.Remove</a:t>
            </a:r>
            <a:r>
              <a:rPr lang="en-US" altLang="zh-CN" sz="1500" b="0" dirty="0">
                <a:latin typeface="+mn-lt"/>
              </a:rPr>
              <a:t>(observer);</a:t>
            </a:r>
          </a:p>
          <a:p>
            <a:pPr algn="l">
              <a:lnSpc>
                <a:spcPts val="1600"/>
              </a:lnSpc>
            </a:pPr>
            <a:r>
              <a:rPr lang="zh-CN" altLang="en-US" sz="1500" b="0" dirty="0">
                <a:latin typeface="+mn-lt"/>
              </a:rPr>
              <a:t>        </a:t>
            </a:r>
            <a:r>
              <a:rPr lang="en-US" altLang="zh-CN" sz="1500" b="0" dirty="0">
                <a:latin typeface="+mn-lt"/>
              </a:rPr>
              <a:t>}</a:t>
            </a:r>
          </a:p>
          <a:p>
            <a:pPr algn="l">
              <a:lnSpc>
                <a:spcPts val="1600"/>
              </a:lnSpc>
            </a:pPr>
            <a:endParaRPr lang="zh-CN" altLang="en-US" sz="1500" b="0" dirty="0">
              <a:latin typeface="+mn-lt"/>
            </a:endParaRPr>
          </a:p>
          <a:p>
            <a:pPr algn="l">
              <a:lnSpc>
                <a:spcPts val="1600"/>
              </a:lnSpc>
            </a:pPr>
            <a:r>
              <a:rPr lang="zh-CN" altLang="en-US" sz="1500" b="0" dirty="0">
                <a:latin typeface="+mn-lt"/>
              </a:rPr>
              <a:t>        </a:t>
            </a:r>
            <a:r>
              <a:rPr lang="en-US" altLang="zh-CN" sz="1500" b="0" dirty="0">
                <a:latin typeface="+mn-lt"/>
              </a:rPr>
              <a:t>//</a:t>
            </a:r>
            <a:r>
              <a:rPr lang="zh-CN" altLang="en-US" sz="1500" b="0" dirty="0">
                <a:latin typeface="+mn-lt"/>
              </a:rPr>
              <a:t>通知</a:t>
            </a:r>
          </a:p>
          <a:p>
            <a:pPr algn="l">
              <a:lnSpc>
                <a:spcPts val="1600"/>
              </a:lnSpc>
            </a:pPr>
            <a:r>
              <a:rPr lang="en-US" altLang="zh-CN" sz="1500" b="0" dirty="0">
                <a:latin typeface="+mn-lt"/>
              </a:rPr>
              <a:t>        public void Notify()</a:t>
            </a:r>
          </a:p>
          <a:p>
            <a:pPr algn="l">
              <a:lnSpc>
                <a:spcPts val="1600"/>
              </a:lnSpc>
            </a:pPr>
            <a:r>
              <a:rPr lang="zh-CN" altLang="en-US" sz="1500" b="0" dirty="0">
                <a:latin typeface="+mn-lt"/>
              </a:rPr>
              <a:t>        </a:t>
            </a:r>
            <a:r>
              <a:rPr lang="en-US" altLang="zh-CN" sz="1500" b="0" dirty="0">
                <a:latin typeface="+mn-lt"/>
              </a:rPr>
              <a:t>{</a:t>
            </a:r>
          </a:p>
          <a:p>
            <a:pPr algn="l">
              <a:lnSpc>
                <a:spcPts val="1600"/>
              </a:lnSpc>
            </a:pPr>
            <a:r>
              <a:rPr lang="en-US" altLang="zh-CN" sz="1500" b="0" dirty="0">
                <a:latin typeface="+mn-lt"/>
              </a:rPr>
              <a:t>            </a:t>
            </a:r>
            <a:r>
              <a:rPr lang="en-US" altLang="zh-CN" sz="1500" b="0" dirty="0" err="1">
                <a:latin typeface="+mn-lt"/>
              </a:rPr>
              <a:t>foreach</a:t>
            </a:r>
            <a:r>
              <a:rPr lang="en-US" altLang="zh-CN" sz="1500" b="0" dirty="0">
                <a:latin typeface="+mn-lt"/>
              </a:rPr>
              <a:t> (Observer o in observers)</a:t>
            </a:r>
          </a:p>
          <a:p>
            <a:pPr algn="l">
              <a:lnSpc>
                <a:spcPts val="1600"/>
              </a:lnSpc>
            </a:pPr>
            <a:r>
              <a:rPr lang="en-US" altLang="zh-CN" sz="1500" b="0" dirty="0">
                <a:latin typeface="+mn-lt"/>
              </a:rPr>
              <a:t>                </a:t>
            </a:r>
            <a:r>
              <a:rPr lang="en-US" altLang="zh-CN" sz="1500" b="0" dirty="0" err="1">
                <a:latin typeface="+mn-lt"/>
              </a:rPr>
              <a:t>o.Update</a:t>
            </a:r>
            <a:r>
              <a:rPr lang="en-US" altLang="zh-CN" sz="1500" b="0" dirty="0">
                <a:latin typeface="+mn-lt"/>
              </a:rPr>
              <a:t>();</a:t>
            </a:r>
          </a:p>
          <a:p>
            <a:pPr algn="l">
              <a:lnSpc>
                <a:spcPts val="1600"/>
              </a:lnSpc>
            </a:pPr>
            <a:r>
              <a:rPr lang="zh-CN" altLang="en-US" sz="1500" b="0" dirty="0">
                <a:latin typeface="+mn-lt"/>
              </a:rPr>
              <a:t>           </a:t>
            </a:r>
            <a:r>
              <a:rPr lang="en-US" altLang="zh-CN" sz="1500" b="0" dirty="0">
                <a:latin typeface="+mn-lt"/>
              </a:rPr>
              <a:t>…..</a:t>
            </a:r>
            <a:r>
              <a:rPr lang="zh-CN" altLang="en-US" sz="1500" b="0" dirty="0">
                <a:latin typeface="+mn-lt"/>
              </a:rPr>
              <a:t> </a:t>
            </a:r>
            <a:endParaRPr lang="en-US" altLang="zh-CN" sz="1500" b="0" dirty="0">
              <a:latin typeface="+mn-lt"/>
            </a:endParaRPr>
          </a:p>
          <a:p>
            <a:pPr algn="l">
              <a:lnSpc>
                <a:spcPts val="1600"/>
              </a:lnSpc>
            </a:pPr>
            <a:r>
              <a:rPr lang="en-US" altLang="zh-CN" sz="1500" b="0" dirty="0">
                <a:latin typeface="+mn-lt"/>
              </a:rPr>
              <a:t>        }</a:t>
            </a:r>
          </a:p>
          <a:p>
            <a:pPr algn="l">
              <a:lnSpc>
                <a:spcPts val="1600"/>
              </a:lnSpc>
            </a:pPr>
            <a:r>
              <a:rPr lang="zh-CN" altLang="en-US" sz="1500" b="0" dirty="0">
                <a:latin typeface="+mn-lt"/>
              </a:rPr>
              <a:t>    </a:t>
            </a:r>
            <a:r>
              <a:rPr lang="en-US" altLang="zh-CN" sz="1500" b="0" dirty="0">
                <a:latin typeface="+mn-lt"/>
              </a:rPr>
              <a:t>}</a:t>
            </a:r>
            <a:endParaRPr lang="zh-CN" altLang="en-US" sz="1500" b="0" dirty="0">
              <a:latin typeface="+mn-lt"/>
            </a:endParaRPr>
          </a:p>
        </p:txBody>
      </p:sp>
      <p:sp>
        <p:nvSpPr>
          <p:cNvPr id="6" name="矩形 5"/>
          <p:cNvSpPr/>
          <p:nvPr/>
        </p:nvSpPr>
        <p:spPr bwMode="auto">
          <a:xfrm>
            <a:off x="1672046" y="1304464"/>
            <a:ext cx="6397897" cy="5415650"/>
          </a:xfrm>
          <a:prstGeom prst="rect">
            <a:avLst/>
          </a:prstGeom>
          <a:noFill/>
          <a:ln w="9525" cap="flat" cmpd="sng" algn="ctr">
            <a:solidFill>
              <a:srgbClr val="0000F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ndParaRPr>
          </a:p>
        </p:txBody>
      </p:sp>
      <p:sp>
        <p:nvSpPr>
          <p:cNvPr id="5" name="矩形 4"/>
          <p:cNvSpPr/>
          <p:nvPr/>
        </p:nvSpPr>
        <p:spPr bwMode="auto">
          <a:xfrm>
            <a:off x="611560" y="4581128"/>
            <a:ext cx="8136904" cy="1152128"/>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zh-CN" altLang="en-US" sz="3200" dirty="0">
                <a:solidFill>
                  <a:schemeClr val="bg1"/>
                </a:solidFill>
              </a:rPr>
              <a:t>其实作为通知者，老板、秘书、所有人都可以成为通知者，应该抽象出来</a:t>
            </a:r>
            <a:endParaRPr lang="en-US" altLang="zh-CN" sz="3200" dirty="0">
              <a:solidFill>
                <a:schemeClr val="bg1"/>
              </a:solidFill>
            </a:endParaRPr>
          </a:p>
        </p:txBody>
      </p:sp>
    </p:spTree>
    <p:extLst>
      <p:ext uri="{BB962C8B-B14F-4D97-AF65-F5344CB8AC3E}">
        <p14:creationId xmlns:p14="http://schemas.microsoft.com/office/powerpoint/2010/main" val="4157826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问题</a:t>
            </a:r>
            <a:r>
              <a:rPr lang="en-US" altLang="zh-CN" sz="3200" dirty="0">
                <a:latin typeface="黑体" pitchFamily="2" charset="-122"/>
                <a:ea typeface="黑体" pitchFamily="2" charset="-122"/>
              </a:rPr>
              <a:t>(Problem)</a:t>
            </a:r>
          </a:p>
        </p:txBody>
      </p:sp>
      <p:sp>
        <p:nvSpPr>
          <p:cNvPr id="2" name="矩形 1"/>
          <p:cNvSpPr/>
          <p:nvPr/>
        </p:nvSpPr>
        <p:spPr>
          <a:xfrm>
            <a:off x="2555776" y="1628800"/>
            <a:ext cx="4572000" cy="3046988"/>
          </a:xfrm>
          <a:prstGeom prst="rect">
            <a:avLst/>
          </a:prstGeom>
        </p:spPr>
        <p:txBody>
          <a:bodyPr wrap="square">
            <a:spAutoFit/>
          </a:bodyPr>
          <a:lstStyle/>
          <a:p>
            <a:pPr algn="l"/>
            <a:r>
              <a:rPr lang="zh-CN" altLang="en-US" sz="1600" b="0" dirty="0">
                <a:latin typeface="+mn-lt"/>
              </a:rPr>
              <a:t>    </a:t>
            </a:r>
            <a:r>
              <a:rPr lang="en-US" altLang="zh-CN" sz="1600" b="0" dirty="0">
                <a:latin typeface="+mn-lt"/>
              </a:rPr>
              <a:t>//</a:t>
            </a:r>
            <a:r>
              <a:rPr lang="zh-CN" altLang="en-US" sz="1600" b="0" dirty="0">
                <a:latin typeface="+mn-lt"/>
              </a:rPr>
              <a:t>通知者接口</a:t>
            </a:r>
          </a:p>
          <a:p>
            <a:pPr algn="l"/>
            <a:r>
              <a:rPr lang="en-US" altLang="zh-CN" sz="1600" b="0" dirty="0">
                <a:latin typeface="+mn-lt"/>
              </a:rPr>
              <a:t>    interface Subject</a:t>
            </a:r>
          </a:p>
          <a:p>
            <a:pPr algn="l"/>
            <a:r>
              <a:rPr lang="zh-CN" altLang="en-US" sz="1600" b="0" dirty="0">
                <a:latin typeface="+mn-lt"/>
              </a:rPr>
              <a:t>    </a:t>
            </a:r>
            <a:r>
              <a:rPr lang="en-US" altLang="zh-CN" sz="1600" b="0" dirty="0">
                <a:latin typeface="+mn-lt"/>
              </a:rPr>
              <a:t>{</a:t>
            </a:r>
          </a:p>
          <a:p>
            <a:pPr algn="l"/>
            <a:r>
              <a:rPr lang="en-US" altLang="zh-CN" sz="1600" b="0" dirty="0">
                <a:latin typeface="+mn-lt"/>
              </a:rPr>
              <a:t>        void Attach(Observer observer);</a:t>
            </a:r>
          </a:p>
          <a:p>
            <a:pPr algn="l"/>
            <a:r>
              <a:rPr lang="en-US" altLang="zh-CN" sz="1600" b="0" dirty="0">
                <a:latin typeface="+mn-lt"/>
              </a:rPr>
              <a:t>        void Detach(Observer observer);</a:t>
            </a:r>
          </a:p>
          <a:p>
            <a:pPr algn="l"/>
            <a:r>
              <a:rPr lang="en-US" altLang="zh-CN" sz="1600" b="0" dirty="0">
                <a:latin typeface="+mn-lt"/>
              </a:rPr>
              <a:t>        void Notify();</a:t>
            </a:r>
          </a:p>
          <a:p>
            <a:pPr algn="l"/>
            <a:r>
              <a:rPr lang="en-US" altLang="zh-CN" sz="1600" b="0" dirty="0">
                <a:latin typeface="+mn-lt"/>
              </a:rPr>
              <a:t>        string </a:t>
            </a:r>
            <a:r>
              <a:rPr lang="en-US" altLang="zh-CN" sz="1600" b="0" dirty="0" err="1">
                <a:latin typeface="+mn-lt"/>
              </a:rPr>
              <a:t>SubjectState</a:t>
            </a:r>
            <a:endParaRPr lang="en-US" altLang="zh-CN" sz="1600" b="0" dirty="0">
              <a:latin typeface="+mn-lt"/>
            </a:endParaRPr>
          </a:p>
          <a:p>
            <a:pPr algn="l"/>
            <a:r>
              <a:rPr lang="zh-CN" altLang="en-US" sz="1600" b="0" dirty="0">
                <a:latin typeface="+mn-lt"/>
              </a:rPr>
              <a:t>        </a:t>
            </a:r>
            <a:r>
              <a:rPr lang="en-US" altLang="zh-CN" sz="1600" b="0" dirty="0">
                <a:latin typeface="+mn-lt"/>
              </a:rPr>
              <a:t>{</a:t>
            </a:r>
          </a:p>
          <a:p>
            <a:pPr algn="l"/>
            <a:r>
              <a:rPr lang="en-US" altLang="zh-CN" sz="1600" b="0" dirty="0">
                <a:latin typeface="+mn-lt"/>
              </a:rPr>
              <a:t>            get;</a:t>
            </a:r>
          </a:p>
          <a:p>
            <a:pPr algn="l"/>
            <a:r>
              <a:rPr lang="en-US" altLang="zh-CN" sz="1600" b="0" dirty="0">
                <a:latin typeface="+mn-lt"/>
              </a:rPr>
              <a:t>            set;</a:t>
            </a:r>
          </a:p>
          <a:p>
            <a:pPr algn="l"/>
            <a:r>
              <a:rPr lang="zh-CN" altLang="en-US" sz="1600" b="0" dirty="0">
                <a:latin typeface="+mn-lt"/>
              </a:rPr>
              <a:t>        </a:t>
            </a:r>
            <a:r>
              <a:rPr lang="en-US" altLang="zh-CN" sz="1600" b="0" dirty="0">
                <a:latin typeface="+mn-lt"/>
              </a:rPr>
              <a:t>}</a:t>
            </a:r>
          </a:p>
          <a:p>
            <a:pPr algn="l"/>
            <a:r>
              <a:rPr lang="zh-CN" altLang="en-US" sz="1600" b="0" dirty="0">
                <a:latin typeface="+mn-lt"/>
              </a:rPr>
              <a:t>    </a:t>
            </a:r>
            <a:r>
              <a:rPr lang="en-US" altLang="zh-CN" sz="1600" b="0" dirty="0">
                <a:latin typeface="+mn-lt"/>
              </a:rPr>
              <a:t>}</a:t>
            </a:r>
            <a:endParaRPr lang="zh-CN" altLang="en-US" sz="1600" b="0" dirty="0">
              <a:latin typeface="+mn-lt"/>
            </a:endParaRPr>
          </a:p>
        </p:txBody>
      </p:sp>
      <p:sp>
        <p:nvSpPr>
          <p:cNvPr id="4" name="矩形 3"/>
          <p:cNvSpPr/>
          <p:nvPr/>
        </p:nvSpPr>
        <p:spPr bwMode="auto">
          <a:xfrm>
            <a:off x="2688048" y="1536693"/>
            <a:ext cx="4061096" cy="3238507"/>
          </a:xfrm>
          <a:prstGeom prst="rect">
            <a:avLst/>
          </a:prstGeom>
          <a:noFill/>
          <a:ln w="9525" cap="flat" cmpd="sng" algn="ctr">
            <a:solidFill>
              <a:srgbClr val="0000F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578043309"/>
      </p:ext>
    </p:extLst>
  </p:cSld>
  <p:clrMapOvr>
    <a:masterClrMapping/>
  </p:clrMapOvr>
</p:sld>
</file>

<file path=ppt/theme/theme1.xml><?xml version="1.0" encoding="utf-8"?>
<a:theme xmlns:a="http://schemas.openxmlformats.org/drawingml/2006/main" name="235TGp_report_light_v2">
  <a:themeElements>
    <a:clrScheme name="sample 3">
      <a:dk1>
        <a:srgbClr val="30311D"/>
      </a:dk1>
      <a:lt1>
        <a:srgbClr val="FFFFFF"/>
      </a:lt1>
      <a:dk2>
        <a:srgbClr val="1A48A4"/>
      </a:dk2>
      <a:lt2>
        <a:srgbClr val="C0C0C0"/>
      </a:lt2>
      <a:accent1>
        <a:srgbClr val="488FD6"/>
      </a:accent1>
      <a:accent2>
        <a:srgbClr val="319ABB"/>
      </a:accent2>
      <a:accent3>
        <a:srgbClr val="FFFFFF"/>
      </a:accent3>
      <a:accent4>
        <a:srgbClr val="272817"/>
      </a:accent4>
      <a:accent5>
        <a:srgbClr val="B1C6E8"/>
      </a:accent5>
      <a:accent6>
        <a:srgbClr val="2B8BA9"/>
      </a:accent6>
      <a:hlink>
        <a:srgbClr val="557B97"/>
      </a:hlink>
      <a:folHlink>
        <a:srgbClr val="A1A18B"/>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sample 1">
        <a:dk1>
          <a:srgbClr val="30311D"/>
        </a:dk1>
        <a:lt1>
          <a:srgbClr val="FFFFFF"/>
        </a:lt1>
        <a:dk2>
          <a:srgbClr val="5B583B"/>
        </a:dk2>
        <a:lt2>
          <a:srgbClr val="DDDDDD"/>
        </a:lt2>
        <a:accent1>
          <a:srgbClr val="855BC3"/>
        </a:accent1>
        <a:accent2>
          <a:srgbClr val="5595C1"/>
        </a:accent2>
        <a:accent3>
          <a:srgbClr val="FFFFFF"/>
        </a:accent3>
        <a:accent4>
          <a:srgbClr val="272817"/>
        </a:accent4>
        <a:accent5>
          <a:srgbClr val="C2B5DE"/>
        </a:accent5>
        <a:accent6>
          <a:srgbClr val="4C87AF"/>
        </a:accent6>
        <a:hlink>
          <a:srgbClr val="557B97"/>
        </a:hlink>
        <a:folHlink>
          <a:srgbClr val="A1A18B"/>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702424"/>
        </a:dk2>
        <a:lt2>
          <a:srgbClr val="C0C0C0"/>
        </a:lt2>
        <a:accent1>
          <a:srgbClr val="5EB4B4"/>
        </a:accent1>
        <a:accent2>
          <a:srgbClr val="E49514"/>
        </a:accent2>
        <a:accent3>
          <a:srgbClr val="FFFFFF"/>
        </a:accent3>
        <a:accent4>
          <a:srgbClr val="000000"/>
        </a:accent4>
        <a:accent5>
          <a:srgbClr val="B6D6D6"/>
        </a:accent5>
        <a:accent6>
          <a:srgbClr val="CF8711"/>
        </a:accent6>
        <a:hlink>
          <a:srgbClr val="6E9349"/>
        </a:hlink>
        <a:folHlink>
          <a:srgbClr val="90A8B0"/>
        </a:folHlink>
      </a:clrScheme>
      <a:clrMap bg1="lt1" tx1="dk1" bg2="lt2" tx2="dk2" accent1="accent1" accent2="accent2" accent3="accent3" accent4="accent4" accent5="accent5" accent6="accent6" hlink="hlink" folHlink="folHlink"/>
    </a:extraClrScheme>
    <a:extraClrScheme>
      <a:clrScheme name="sample 3">
        <a:dk1>
          <a:srgbClr val="30311D"/>
        </a:dk1>
        <a:lt1>
          <a:srgbClr val="FFFFFF"/>
        </a:lt1>
        <a:dk2>
          <a:srgbClr val="1A48A4"/>
        </a:dk2>
        <a:lt2>
          <a:srgbClr val="C0C0C0"/>
        </a:lt2>
        <a:accent1>
          <a:srgbClr val="488FD6"/>
        </a:accent1>
        <a:accent2>
          <a:srgbClr val="319ABB"/>
        </a:accent2>
        <a:accent3>
          <a:srgbClr val="FFFFFF"/>
        </a:accent3>
        <a:accent4>
          <a:srgbClr val="272817"/>
        </a:accent4>
        <a:accent5>
          <a:srgbClr val="B1C6E8"/>
        </a:accent5>
        <a:accent6>
          <a:srgbClr val="2B8BA9"/>
        </a:accent6>
        <a:hlink>
          <a:srgbClr val="557B97"/>
        </a:hlink>
        <a:folHlink>
          <a:srgbClr val="A1A18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235TGp_report_light_v2</Template>
  <TotalTime>3080</TotalTime>
  <Words>2330</Words>
  <Application>Microsoft Office PowerPoint</Application>
  <PresentationFormat>全屏显示(4:3)</PresentationFormat>
  <Paragraphs>421</Paragraphs>
  <Slides>31</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31</vt:i4>
      </vt:variant>
    </vt:vector>
  </HeadingPairs>
  <TitlesOfParts>
    <vt:vector size="34" baseType="lpstr">
      <vt:lpstr>235TGp_report_light_v2</vt:lpstr>
      <vt:lpstr>Image</vt:lpstr>
      <vt:lpstr>Visio</vt:lpstr>
      <vt:lpstr>设计模式(Design Pattern)</vt:lpstr>
      <vt:lpstr>问题(Problem)</vt:lpstr>
      <vt:lpstr>问题(Problem)</vt:lpstr>
      <vt:lpstr>问题(Problem)</vt:lpstr>
      <vt:lpstr>问题(Problem)</vt:lpstr>
      <vt:lpstr>问题(Problem)</vt:lpstr>
      <vt:lpstr>问题(Problem)</vt:lpstr>
      <vt:lpstr>问题(Problem)</vt:lpstr>
      <vt:lpstr>问题(Problem)</vt:lpstr>
      <vt:lpstr>问题(Problem)</vt:lpstr>
      <vt:lpstr>问题(Problem)</vt:lpstr>
      <vt:lpstr>问题(Problem)</vt:lpstr>
      <vt:lpstr>问题(Problem)</vt:lpstr>
      <vt:lpstr>主要内容</vt:lpstr>
      <vt:lpstr>观察者模式(Observer)</vt:lpstr>
      <vt:lpstr>观察者模式(Observer)</vt:lpstr>
      <vt:lpstr>观察者模式(Observer)</vt:lpstr>
      <vt:lpstr>观察者模式(Observer)</vt:lpstr>
      <vt:lpstr>观察者模式(Observer)</vt:lpstr>
      <vt:lpstr>观察者模式(Observer)</vt:lpstr>
      <vt:lpstr>观察者模式(Observer)</vt:lpstr>
      <vt:lpstr>观察者模式(Observer)</vt:lpstr>
      <vt:lpstr>观察者模式(Observer)</vt:lpstr>
      <vt:lpstr>观察者模式(Observer)</vt:lpstr>
      <vt:lpstr>观察者模式(Observer)</vt:lpstr>
      <vt:lpstr>观察者模式(Observer)</vt:lpstr>
      <vt:lpstr>观察者模式(Observer)</vt:lpstr>
      <vt:lpstr>观察者模式(Observer)</vt:lpstr>
      <vt:lpstr>观察者模式(Observer)</vt:lpstr>
      <vt:lpstr>观察者模式(Observer)</vt:lpstr>
      <vt:lpstr>PowerPoint 演示文稿</vt:lpstr>
    </vt:vector>
  </TitlesOfParts>
  <Company>wust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zhangkai</dc:creator>
  <cp:lastModifiedBy>w</cp:lastModifiedBy>
  <cp:revision>362</cp:revision>
  <dcterms:created xsi:type="dcterms:W3CDTF">2012-02-03T06:29:35Z</dcterms:created>
  <dcterms:modified xsi:type="dcterms:W3CDTF">2019-07-10T00:17:49Z</dcterms:modified>
</cp:coreProperties>
</file>