
<file path=[Content_Types].xml><?xml version="1.0" encoding="utf-8"?>
<Types xmlns="http://schemas.openxmlformats.org/package/2006/content-types">
  <Default Extension="xml" ContentType="application/xml"/>
  <Default Extension="jpeg" ContentType="image/jpeg"/>
  <Default Extension="bin" ContentType="audio/unknown"/>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6" r:id="rId1"/>
  </p:sldMasterIdLst>
  <p:notesMasterIdLst>
    <p:notesMasterId r:id="rId37"/>
  </p:notesMasterIdLst>
  <p:handoutMasterIdLst>
    <p:handoutMasterId r:id="rId38"/>
  </p:handoutMasterIdLst>
  <p:sldIdLst>
    <p:sldId id="314" r:id="rId2"/>
    <p:sldId id="336" r:id="rId3"/>
    <p:sldId id="340" r:id="rId4"/>
    <p:sldId id="342" r:id="rId5"/>
    <p:sldId id="343" r:id="rId6"/>
    <p:sldId id="351" r:id="rId7"/>
    <p:sldId id="352" r:id="rId8"/>
    <p:sldId id="349" r:id="rId9"/>
    <p:sldId id="344" r:id="rId10"/>
    <p:sldId id="267" r:id="rId11"/>
    <p:sldId id="333" r:id="rId12"/>
    <p:sldId id="353" r:id="rId13"/>
    <p:sldId id="354" r:id="rId14"/>
    <p:sldId id="355" r:id="rId15"/>
    <p:sldId id="357" r:id="rId16"/>
    <p:sldId id="359" r:id="rId17"/>
    <p:sldId id="360" r:id="rId18"/>
    <p:sldId id="361" r:id="rId19"/>
    <p:sldId id="385" r:id="rId20"/>
    <p:sldId id="386" r:id="rId21"/>
    <p:sldId id="364" r:id="rId22"/>
    <p:sldId id="365" r:id="rId23"/>
    <p:sldId id="366" r:id="rId24"/>
    <p:sldId id="368" r:id="rId25"/>
    <p:sldId id="369" r:id="rId26"/>
    <p:sldId id="370" r:id="rId27"/>
    <p:sldId id="372" r:id="rId28"/>
    <p:sldId id="373" r:id="rId29"/>
    <p:sldId id="374" r:id="rId30"/>
    <p:sldId id="375" r:id="rId31"/>
    <p:sldId id="376" r:id="rId32"/>
    <p:sldId id="377" r:id="rId33"/>
    <p:sldId id="334" r:id="rId34"/>
    <p:sldId id="380" r:id="rId35"/>
    <p:sldId id="387" r:id="rId36"/>
  </p:sldIdLst>
  <p:sldSz cx="9144000" cy="6858000" type="screen4x3"/>
  <p:notesSz cx="7099300" cy="10234613"/>
  <p:defaultTextStyle>
    <a:defPPr>
      <a:defRPr lang="en-US"/>
    </a:defPPr>
    <a:lvl1pPr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1pPr>
    <a:lvl2pPr marL="457200"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2pPr>
    <a:lvl3pPr marL="914400"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3pPr>
    <a:lvl4pPr marL="1371600"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4pPr>
    <a:lvl5pPr marL="1828800"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CC0099"/>
    <a:srgbClr val="006600"/>
    <a:srgbClr val="008000"/>
    <a:srgbClr val="66FFFF"/>
    <a:srgbClr val="00CCFF"/>
    <a:srgbClr val="33CCFF"/>
    <a:srgbClr val="66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3130"/>
  </p:normalViewPr>
  <p:slideViewPr>
    <p:cSldViewPr>
      <p:cViewPr varScale="1">
        <p:scale>
          <a:sx n="60" d="100"/>
          <a:sy n="60" d="100"/>
        </p:scale>
        <p:origin x="960"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35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5473" tIns="47736" rIns="95473" bIns="47736" numCol="1" anchor="t" anchorCtr="0" compatLnSpc="1">
            <a:prstTxWarp prst="textNoShape">
              <a:avLst/>
            </a:prstTxWarp>
          </a:bodyPr>
          <a:lstStyle>
            <a:lvl1pPr algn="l" defTabSz="954088">
              <a:defRPr sz="1300">
                <a:effectLst/>
                <a:latin typeface="Times" charset="0"/>
                <a:ea typeface="+mn-ea"/>
              </a:defRPr>
            </a:lvl1pPr>
          </a:lstStyle>
          <a:p>
            <a:pPr>
              <a:defRPr/>
            </a:pPr>
            <a:endParaRPr lang="en-US" altLang="zh-CN"/>
          </a:p>
        </p:txBody>
      </p:sp>
      <p:sp>
        <p:nvSpPr>
          <p:cNvPr id="24579"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5473" tIns="47736" rIns="95473" bIns="47736" numCol="1" anchor="t" anchorCtr="0" compatLnSpc="1">
            <a:prstTxWarp prst="textNoShape">
              <a:avLst/>
            </a:prstTxWarp>
          </a:bodyPr>
          <a:lstStyle>
            <a:lvl1pPr algn="r" defTabSz="954088">
              <a:defRPr sz="1300">
                <a:effectLst/>
                <a:latin typeface="Times" charset="0"/>
                <a:ea typeface="+mn-ea"/>
              </a:defRPr>
            </a:lvl1pPr>
          </a:lstStyle>
          <a:p>
            <a:pPr>
              <a:defRPr/>
            </a:pPr>
            <a:endParaRPr lang="en-US" altLang="zh-CN"/>
          </a:p>
        </p:txBody>
      </p:sp>
      <p:sp>
        <p:nvSpPr>
          <p:cNvPr id="24580"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5473" tIns="47736" rIns="95473" bIns="47736" numCol="1" anchor="b" anchorCtr="0" compatLnSpc="1">
            <a:prstTxWarp prst="textNoShape">
              <a:avLst/>
            </a:prstTxWarp>
          </a:bodyPr>
          <a:lstStyle>
            <a:lvl1pPr algn="l" defTabSz="954088">
              <a:defRPr sz="1300">
                <a:effectLst/>
                <a:latin typeface="Times" charset="0"/>
                <a:ea typeface="+mn-ea"/>
              </a:defRPr>
            </a:lvl1pPr>
          </a:lstStyle>
          <a:p>
            <a:pPr>
              <a:defRPr/>
            </a:pPr>
            <a:endParaRPr lang="en-US" altLang="zh-CN"/>
          </a:p>
        </p:txBody>
      </p:sp>
      <p:sp>
        <p:nvSpPr>
          <p:cNvPr id="24581"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5473" tIns="47736" rIns="95473" bIns="47736" numCol="1" anchor="b" anchorCtr="0" compatLnSpc="1">
            <a:prstTxWarp prst="textNoShape">
              <a:avLst/>
            </a:prstTxWarp>
          </a:bodyPr>
          <a:lstStyle>
            <a:lvl1pPr algn="r" defTabSz="954088">
              <a:defRPr sz="1300">
                <a:effectLst/>
                <a:latin typeface="Times" charset="0"/>
              </a:defRPr>
            </a:lvl1pPr>
          </a:lstStyle>
          <a:p>
            <a:fld id="{ACB790CD-9AB8-DA44-B303-995CB74AD358}" type="slidenum">
              <a:rPr lang="zh-CN" altLang="en-US"/>
              <a:pPr/>
              <a:t>‹#›</a:t>
            </a:fld>
            <a:endParaRPr lang="en-US" altLang="zh-CN"/>
          </a:p>
        </p:txBody>
      </p:sp>
    </p:spTree>
    <p:extLst>
      <p:ext uri="{BB962C8B-B14F-4D97-AF65-F5344CB8AC3E}">
        <p14:creationId xmlns:p14="http://schemas.microsoft.com/office/powerpoint/2010/main" val="1412242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127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990600"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Rectangle 3"/>
          <p:cNvSpPr>
            <a:spLocks noGrp="1" noChangeArrowheads="1"/>
          </p:cNvSpPr>
          <p:nvPr>
            <p:ph type="body" idx="1"/>
          </p:nvPr>
        </p:nvSpPr>
        <p:spPr bwMode="auto">
          <a:xfrm>
            <a:off x="711200" y="4860925"/>
            <a:ext cx="5678488" cy="4606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473" tIns="47736" rIns="95473" bIns="47736"/>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1567708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4755"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105911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1"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99354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2009664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3"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1450550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7587"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1164228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1"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147043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5"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40953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4294967295"/>
          </p:nvPr>
        </p:nvSpPr>
        <p:spPr>
          <a:xfrm>
            <a:off x="4021138" y="9721850"/>
            <a:ext cx="3076575" cy="511175"/>
          </a:xfrm>
          <a:prstGeom prst="rect">
            <a:avLst/>
          </a:prstGeom>
        </p:spPr>
        <p:txBody>
          <a:bodyPr lIns="99048" tIns="49524" rIns="99048" bIns="49524"/>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fld id="{FB432940-D0FF-094A-A7D1-5B2BC5A3315C}" type="slidenum">
              <a:rPr lang="en-US" altLang="zh-CN">
                <a:effectLst>
                  <a:outerShdw blurRad="38100" dist="38100" dir="2700000" algn="tl">
                    <a:srgbClr val="C0C0C0"/>
                  </a:outerShdw>
                </a:effectLst>
              </a:rPr>
              <a:pPr/>
              <a:t>19</a:t>
            </a:fld>
            <a:endParaRPr lang="en-US" altLang="zh-CN">
              <a:effectLst>
                <a:outerShdw blurRad="38100" dist="38100" dir="2700000" algn="tl">
                  <a:srgbClr val="C0C0C0"/>
                </a:outerShdw>
              </a:effectLst>
            </a:endParaRPr>
          </a:p>
        </p:txBody>
      </p:sp>
      <p:sp>
        <p:nvSpPr>
          <p:cNvPr id="70659" name="Rectangle 2"/>
          <p:cNvSpPr>
            <a:spLocks noGrp="1" noRot="1" noChangeAspect="1" noChangeArrowheads="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70660" name="Rectangle 3"/>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r>
              <a:rPr kumimoji="0" lang="en-US" altLang="zh-CN">
                <a:latin typeface="Times New Roman" charset="0"/>
                <a:ea typeface="宋体" charset="0"/>
              </a:rPr>
              <a:t>1.</a:t>
            </a:r>
            <a:r>
              <a:rPr kumimoji="0" lang="zh-CN" altLang="en-US">
                <a:latin typeface="Times New Roman" charset="0"/>
                <a:ea typeface="宋体" charset="0"/>
              </a:rPr>
              <a:t>若文件在当前目录下：</a:t>
            </a:r>
          </a:p>
          <a:p>
            <a:r>
              <a:rPr kumimoji="0" lang="en-US" altLang="zh-CN">
                <a:latin typeface="Times New Roman" charset="0"/>
                <a:ea typeface="宋体" charset="0"/>
              </a:rPr>
              <a:t>fp=fopen("aa.txt","r");</a:t>
            </a:r>
          </a:p>
          <a:p>
            <a:r>
              <a:rPr kumimoji="0" lang="en-US" altLang="zh-CN">
                <a:latin typeface="Times New Roman" charset="0"/>
                <a:ea typeface="宋体" charset="0"/>
              </a:rPr>
              <a:t>2.</a:t>
            </a:r>
            <a:r>
              <a:rPr kumimoji="0" lang="zh-CN" altLang="en-US">
                <a:latin typeface="Times New Roman" charset="0"/>
                <a:ea typeface="宋体" charset="0"/>
              </a:rPr>
              <a:t>若文件不在当前目录下：</a:t>
            </a:r>
          </a:p>
          <a:p>
            <a:r>
              <a:rPr kumimoji="0" lang="en-US" altLang="zh-CN">
                <a:latin typeface="Times New Roman" charset="0"/>
                <a:ea typeface="宋体" charset="0"/>
              </a:rPr>
              <a:t>fp=fopen("d:\\fengyi\\bkc\\aa.txt","r");</a:t>
            </a:r>
          </a:p>
          <a:p>
            <a:r>
              <a:rPr kumimoji="0" lang="en-US" altLang="zh-CN">
                <a:latin typeface="Times New Roman" charset="0"/>
                <a:ea typeface="宋体" charset="0"/>
              </a:rPr>
              <a:t>2.</a:t>
            </a:r>
            <a:r>
              <a:rPr kumimoji="0" lang="zh-CN" altLang="en-US">
                <a:latin typeface="Times New Roman" charset="0"/>
                <a:ea typeface="宋体" charset="0"/>
              </a:rPr>
              <a:t>若从键盘输入带路径文件名：</a:t>
            </a:r>
          </a:p>
          <a:p>
            <a:r>
              <a:rPr kumimoji="0" lang="en-US" altLang="zh-CN">
                <a:latin typeface="Times New Roman" charset="0"/>
                <a:ea typeface="宋体" charset="0"/>
              </a:rPr>
              <a:t>char infile[30];</a:t>
            </a:r>
          </a:p>
          <a:p>
            <a:r>
              <a:rPr kumimoji="0" lang="en-US" altLang="zh-CN">
                <a:latin typeface="Times New Roman" charset="0"/>
                <a:ea typeface="宋体" charset="0"/>
              </a:rPr>
              <a:t>scanf("%s",infile);</a:t>
            </a:r>
          </a:p>
          <a:p>
            <a:r>
              <a:rPr kumimoji="0" lang="en-US" altLang="zh-CN">
                <a:latin typeface="Times New Roman" charset="0"/>
                <a:ea typeface="宋体" charset="0"/>
              </a:rPr>
              <a:t>fp=fopen(infile,"r");</a:t>
            </a:r>
          </a:p>
          <a:p>
            <a:r>
              <a:rPr kumimoji="0" lang="zh-CN" altLang="en-US">
                <a:latin typeface="Times New Roman" charset="0"/>
                <a:ea typeface="宋体" charset="0"/>
              </a:rPr>
              <a:t>必须输入：</a:t>
            </a:r>
            <a:r>
              <a:rPr kumimoji="0" lang="en-US" altLang="zh-CN">
                <a:latin typeface="Times New Roman" charset="0"/>
                <a:ea typeface="宋体" charset="0"/>
              </a:rPr>
              <a:t>d:\fengyi\bkc\aa.txt</a:t>
            </a:r>
          </a:p>
        </p:txBody>
      </p:sp>
    </p:spTree>
    <p:extLst>
      <p:ext uri="{BB962C8B-B14F-4D97-AF65-F5344CB8AC3E}">
        <p14:creationId xmlns:p14="http://schemas.microsoft.com/office/powerpoint/2010/main" val="43142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4294967295"/>
          </p:nvPr>
        </p:nvSpPr>
        <p:spPr>
          <a:xfrm>
            <a:off x="4021138" y="9721850"/>
            <a:ext cx="3076575" cy="511175"/>
          </a:xfrm>
          <a:prstGeom prst="rect">
            <a:avLst/>
          </a:prstGeom>
        </p:spPr>
        <p:txBody>
          <a:bodyPr lIns="99048" tIns="49524" rIns="99048" bIns="49524"/>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fld id="{6C6E4A5D-AA6F-5D4A-8A36-93AD06C1FDA4}" type="slidenum">
              <a:rPr lang="en-US" altLang="zh-CN">
                <a:effectLst>
                  <a:outerShdw blurRad="38100" dist="38100" dir="2700000" algn="tl">
                    <a:srgbClr val="C0C0C0"/>
                  </a:outerShdw>
                </a:effectLst>
              </a:rPr>
              <a:pPr/>
              <a:t>20</a:t>
            </a:fld>
            <a:endParaRPr lang="en-US" altLang="zh-CN">
              <a:effectLst>
                <a:outerShdw blurRad="38100" dist="38100" dir="2700000" algn="tl">
                  <a:srgbClr val="C0C0C0"/>
                </a:outerShdw>
              </a:effectLst>
            </a:endParaRPr>
          </a:p>
        </p:txBody>
      </p:sp>
      <p:sp>
        <p:nvSpPr>
          <p:cNvPr id="71683" name="Rectangle 2"/>
          <p:cNvSpPr>
            <a:spLocks noGrp="1" noRot="1" noChangeAspect="1" noChangeArrowheads="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71684" name="Rectangle 3"/>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r>
              <a:rPr kumimoji="0" lang="en-US" altLang="zh-CN">
                <a:latin typeface="Times New Roman" charset="0"/>
                <a:ea typeface="宋体" charset="0"/>
              </a:rPr>
              <a:t>1.</a:t>
            </a:r>
            <a:r>
              <a:rPr kumimoji="0" lang="zh-CN" altLang="en-US">
                <a:latin typeface="Times New Roman" charset="0"/>
                <a:ea typeface="宋体" charset="0"/>
              </a:rPr>
              <a:t>若文件在当前目录下：</a:t>
            </a:r>
          </a:p>
          <a:p>
            <a:r>
              <a:rPr kumimoji="0" lang="en-US" altLang="zh-CN">
                <a:latin typeface="Times New Roman" charset="0"/>
                <a:ea typeface="宋体" charset="0"/>
              </a:rPr>
              <a:t>fp=fopen("aa.txt","r");</a:t>
            </a:r>
          </a:p>
          <a:p>
            <a:r>
              <a:rPr kumimoji="0" lang="en-US" altLang="zh-CN">
                <a:latin typeface="Times New Roman" charset="0"/>
                <a:ea typeface="宋体" charset="0"/>
              </a:rPr>
              <a:t>2.</a:t>
            </a:r>
            <a:r>
              <a:rPr kumimoji="0" lang="zh-CN" altLang="en-US">
                <a:latin typeface="Times New Roman" charset="0"/>
                <a:ea typeface="宋体" charset="0"/>
              </a:rPr>
              <a:t>若文件不在当前目录下：</a:t>
            </a:r>
          </a:p>
          <a:p>
            <a:r>
              <a:rPr kumimoji="0" lang="en-US" altLang="zh-CN">
                <a:latin typeface="Times New Roman" charset="0"/>
                <a:ea typeface="宋体" charset="0"/>
              </a:rPr>
              <a:t>fp=fopen("d:\\fengyi\\bkc\\aa.txt","r");</a:t>
            </a:r>
          </a:p>
          <a:p>
            <a:r>
              <a:rPr kumimoji="0" lang="en-US" altLang="zh-CN">
                <a:latin typeface="Times New Roman" charset="0"/>
                <a:ea typeface="宋体" charset="0"/>
              </a:rPr>
              <a:t>2.</a:t>
            </a:r>
            <a:r>
              <a:rPr kumimoji="0" lang="zh-CN" altLang="en-US">
                <a:latin typeface="Times New Roman" charset="0"/>
                <a:ea typeface="宋体" charset="0"/>
              </a:rPr>
              <a:t>若从键盘输入带路径文件名：</a:t>
            </a:r>
          </a:p>
          <a:p>
            <a:r>
              <a:rPr kumimoji="0" lang="en-US" altLang="zh-CN">
                <a:latin typeface="Times New Roman" charset="0"/>
                <a:ea typeface="宋体" charset="0"/>
              </a:rPr>
              <a:t>char infile[30];</a:t>
            </a:r>
          </a:p>
          <a:p>
            <a:r>
              <a:rPr kumimoji="0" lang="en-US" altLang="zh-CN">
                <a:latin typeface="Times New Roman" charset="0"/>
                <a:ea typeface="宋体" charset="0"/>
              </a:rPr>
              <a:t>scanf("%s",infile);</a:t>
            </a:r>
          </a:p>
          <a:p>
            <a:r>
              <a:rPr kumimoji="0" lang="en-US" altLang="zh-CN">
                <a:latin typeface="Times New Roman" charset="0"/>
                <a:ea typeface="宋体" charset="0"/>
              </a:rPr>
              <a:t>fp=fopen(infile,"r");</a:t>
            </a:r>
          </a:p>
          <a:p>
            <a:r>
              <a:rPr kumimoji="0" lang="zh-CN" altLang="en-US">
                <a:latin typeface="Times New Roman" charset="0"/>
                <a:ea typeface="宋体" charset="0"/>
              </a:rPr>
              <a:t>必须输入：</a:t>
            </a:r>
            <a:r>
              <a:rPr kumimoji="0" lang="en-US" altLang="zh-CN">
                <a:latin typeface="Times New Roman" charset="0"/>
                <a:ea typeface="宋体" charset="0"/>
              </a:rPr>
              <a:t>d:\fengyi\bkc\aa.txt</a:t>
            </a:r>
          </a:p>
        </p:txBody>
      </p:sp>
    </p:spTree>
    <p:extLst>
      <p:ext uri="{BB962C8B-B14F-4D97-AF65-F5344CB8AC3E}">
        <p14:creationId xmlns:p14="http://schemas.microsoft.com/office/powerpoint/2010/main" val="100627435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669FF750-9EF9-F142-A865-9377D3E318C7}" type="datetime1">
              <a:rPr lang="zh-CN" altLang="en-US" smtClean="0"/>
              <a:pPr>
                <a:defRPr/>
              </a:pPr>
              <a:t>2018/10/11</a:t>
            </a:fld>
            <a:endParaRPr lang="en-US" altLang="zh-CN"/>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ltLang="zh-C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1A985720-F7D2-9743-9A90-F73A23D4ADFC}" type="slidenum">
              <a:rPr lang="zh-CN" altLang="en-US" smtClean="0"/>
              <a:pPr/>
              <a:t>‹#›</a:t>
            </a:fld>
            <a:endParaRPr lang="en-US" altLang="zh-CN"/>
          </a:p>
        </p:txBody>
      </p:sp>
    </p:spTree>
    <p:extLst>
      <p:ext uri="{BB962C8B-B14F-4D97-AF65-F5344CB8AC3E}">
        <p14:creationId xmlns:p14="http://schemas.microsoft.com/office/powerpoint/2010/main" val="4491994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Date Placeholder 6"/>
          <p:cNvSpPr>
            <a:spLocks noGrp="1"/>
          </p:cNvSpPr>
          <p:nvPr>
            <p:ph type="dt" sz="half" idx="10"/>
          </p:nvPr>
        </p:nvSpPr>
        <p:spPr/>
        <p:txBody>
          <a:bodyPr/>
          <a:lstStyle/>
          <a:p>
            <a:fld id="{1F1580A0-ED6C-4884-9FFE-87471827F59A}" type="datetimeFigureOut">
              <a:rPr lang="en-US" smtClean="0"/>
              <a:t>10/11/18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08007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29474D98-3273-47CE-B312-A00AAFA2779F}" type="datetimeFigureOut">
              <a:rPr lang="en-US" smtClean="0"/>
              <a:t>10/11/18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2586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16993E9-CEF0-47B7-AEA6-AFACC79966BA}" type="datetimeFigureOut">
              <a:rPr lang="en-US" smtClean="0"/>
              <a:t>10/11/18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05235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D2434F47-3A99-4701-A7D9-FE6C4D9DA92E}" type="datetimeFigureOut">
              <a:rPr lang="en-US" smtClean="0"/>
              <a:t>10/11/18</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US" smtClean="0"/>
              <a:t>
              </a:t>
            </a:r>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7306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smtClean="0"/>
              <a:t>10/11/18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9585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smtClean="0"/>
              <a:t>10/11/18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1841093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48F9C5B0-21BA-48EA-B067-5E37072B4F18}" type="datetimeFigureOut">
              <a:rPr lang="en-US" smtClean="0"/>
              <a:t>10/11/18</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59530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959AD-49F4-478E-A013-BE606CDD1B41}" type="datetimeFigureOut">
              <a:rPr lang="en-US" smtClean="0"/>
              <a:t>10/11/18</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96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9755E8D2-BCEE-4D3D-AE6D-93BD204BAD0C}" type="datetimeFigureOut">
              <a:rPr lang="en-US" smtClean="0"/>
              <a:t>10/11/18</a:t>
            </a:fld>
            <a:endParaRPr lang="en-US" dirty="0"/>
          </a:p>
        </p:txBody>
      </p:sp>
      <p:sp>
        <p:nvSpPr>
          <p:cNvPr id="10" name="Footer Placeholder 9"/>
          <p:cNvSpPr>
            <a:spLocks noGrp="1"/>
          </p:cNvSpPr>
          <p:nvPr>
            <p:ph type="ftr" sz="quarter" idx="11"/>
          </p:nvPr>
        </p:nvSpPr>
        <p:spPr/>
        <p:txBody>
          <a:bodyPr/>
          <a:lstStyle/>
          <a:p>
            <a:r>
              <a:rPr lang="en-US" smtClean="0"/>
              <a:t>
              </a:t>
            </a:r>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6831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0BBF110E-D48F-4A61-BE6D-11D38A61FE05}" type="datetimeFigureOut">
              <a:rPr lang="en-US" smtClean="0"/>
              <a:t>10/11/18</a:t>
            </a:fld>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2778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0FE61780-2E25-4081-A2D9-4C0805256F67}" type="datetimeFigureOut">
              <a:rPr lang="en-US" smtClean="0"/>
              <a:t>10/11/18</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6745033"/>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leizhang@cuc.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audio" Target="../media/audio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audio" Target="../media/audio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audio" Target="../media/audio1.bin"/><Relationship Id="rId3" Type="http://schemas.openxmlformats.org/officeDocument/2006/relationships/hyperlink" Target="file:////D:/TC/TC.EX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pPr>
              <a:defRPr/>
            </a:pPr>
            <a:r>
              <a:rPr lang="en-US" altLang="zh-CN" dirty="0" smtClean="0">
                <a:cs typeface="+mj-cs"/>
              </a:rPr>
              <a:t>Chapter 9 </a:t>
            </a:r>
            <a:r>
              <a:rPr lang="zh-CN" altLang="en-US" dirty="0" smtClean="0">
                <a:cs typeface="+mj-cs"/>
              </a:rPr>
              <a:t>文件操作</a:t>
            </a:r>
          </a:p>
        </p:txBody>
      </p:sp>
      <p:sp>
        <p:nvSpPr>
          <p:cNvPr id="4" name="Text Box 3"/>
          <p:cNvSpPr txBox="1">
            <a:spLocks noChangeArrowheads="1"/>
          </p:cNvSpPr>
          <p:nvPr/>
        </p:nvSpPr>
        <p:spPr bwMode="auto">
          <a:xfrm>
            <a:off x="2421037" y="4797152"/>
            <a:ext cx="4374356"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buNone/>
            </a:pPr>
            <a:r>
              <a:rPr lang="zh-CN" altLang="en-US" sz="2000" b="1" dirty="0">
                <a:solidFill>
                  <a:srgbClr val="000000"/>
                </a:solidFill>
                <a:latin typeface="隶书" charset="0"/>
                <a:ea typeface="隶书" charset="0"/>
              </a:rPr>
              <a:t>张雷</a:t>
            </a:r>
            <a:br>
              <a:rPr lang="zh-CN" altLang="en-US" sz="2000" b="1" dirty="0">
                <a:solidFill>
                  <a:srgbClr val="000000"/>
                </a:solidFill>
                <a:latin typeface="隶书" charset="0"/>
                <a:ea typeface="隶书" charset="0"/>
              </a:rPr>
            </a:br>
            <a:r>
              <a:rPr lang="en-US" altLang="zh-CN" sz="2000" b="1" dirty="0" smtClean="0">
                <a:latin typeface="Times New Roman" charset="0"/>
                <a:ea typeface="隶书" charset="0"/>
                <a:hlinkClick r:id="rId3"/>
              </a:rPr>
              <a:t>leizhang</a:t>
            </a:r>
            <a:r>
              <a:rPr lang="en-US" altLang="zh-CN" sz="2000" b="1" dirty="0" smtClean="0">
                <a:latin typeface="Times New Roman" charset="0"/>
                <a:hlinkClick r:id="rId3"/>
              </a:rPr>
              <a:t>@cuc.edu.cn</a:t>
            </a:r>
            <a:endParaRPr lang="zh-CN" altLang="en-US" sz="2000" b="1" dirty="0" smtClean="0">
              <a:latin typeface="Times New Roman" charset="0"/>
            </a:endParaRPr>
          </a:p>
          <a:p>
            <a:pPr algn="ctr" eaLnBrk="0" hangingPunct="0">
              <a:spcBef>
                <a:spcPct val="50000"/>
              </a:spcBef>
              <a:buNone/>
            </a:pPr>
            <a:r>
              <a:rPr lang="zh-CN" altLang="en-US" sz="2000" b="1" dirty="0" smtClean="0">
                <a:solidFill>
                  <a:schemeClr val="tx1"/>
                </a:solidFill>
                <a:latin typeface="Times New Roman" charset="0"/>
              </a:rPr>
              <a:t>中国传媒大学</a:t>
            </a:r>
          </a:p>
          <a:p>
            <a:pPr>
              <a:spcBef>
                <a:spcPct val="50000"/>
              </a:spcBef>
            </a:pPr>
            <a:r>
              <a:rPr lang="zh-CN" altLang="en-US" sz="2000" b="1" dirty="0"/>
              <a:t>计算机与网络空间安全学院</a:t>
            </a:r>
            <a:endParaRPr lang="en-US" altLang="zh-CN" b="1"/>
          </a:p>
          <a:p>
            <a:pPr algn="ctr" eaLnBrk="0" hangingPunct="0">
              <a:spcBef>
                <a:spcPct val="50000"/>
              </a:spcBef>
            </a:pPr>
            <a:endParaRPr lang="en-US" altLang="zh-CN" sz="2400" b="1" dirty="0">
              <a:latin typeface="Times New Roman"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85800" y="484632"/>
            <a:ext cx="7772400" cy="1144168"/>
          </a:xfrm>
        </p:spPr>
        <p:txBody>
          <a:bodyPr/>
          <a:lstStyle/>
          <a:p>
            <a:r>
              <a:rPr lang="en-US" altLang="zh-CN" dirty="0"/>
              <a:t>C</a:t>
            </a:r>
            <a:r>
              <a:rPr lang="zh-CN" altLang="en-US" dirty="0"/>
              <a:t>语言独特的文件访问</a:t>
            </a:r>
          </a:p>
        </p:txBody>
      </p:sp>
      <p:sp>
        <p:nvSpPr>
          <p:cNvPr id="244739" name="Rectangle 3"/>
          <p:cNvSpPr>
            <a:spLocks noGrp="1" noChangeArrowheads="1"/>
          </p:cNvSpPr>
          <p:nvPr>
            <p:ph idx="1"/>
          </p:nvPr>
        </p:nvSpPr>
        <p:spPr>
          <a:xfrm>
            <a:off x="359568" y="1844824"/>
            <a:ext cx="8424863" cy="4611687"/>
          </a:xfrm>
        </p:spPr>
        <p:txBody>
          <a:bodyPr/>
          <a:lstStyle/>
          <a:p>
            <a:pPr eaLnBrk="1">
              <a:lnSpc>
                <a:spcPct val="85000"/>
              </a:lnSpc>
            </a:pPr>
            <a:r>
              <a:rPr lang="zh-CN" altLang="en-US" dirty="0"/>
              <a:t>下面介绍的函数均定义在</a:t>
            </a:r>
            <a:r>
              <a:rPr lang="en-US" altLang="zh-CN" dirty="0">
                <a:solidFill>
                  <a:srgbClr val="000000"/>
                </a:solidFill>
                <a:latin typeface="Courier New" charset="0"/>
              </a:rPr>
              <a:t>&lt;</a:t>
            </a:r>
            <a:r>
              <a:rPr lang="en-US" altLang="zh-CN" dirty="0" err="1">
                <a:solidFill>
                  <a:srgbClr val="000000"/>
                </a:solidFill>
                <a:latin typeface="Courier New" charset="0"/>
              </a:rPr>
              <a:t>stdio.h</a:t>
            </a:r>
            <a:r>
              <a:rPr lang="en-US" altLang="zh-CN" dirty="0">
                <a:solidFill>
                  <a:srgbClr val="000000"/>
                </a:solidFill>
                <a:latin typeface="Courier New" charset="0"/>
              </a:rPr>
              <a:t>&gt;</a:t>
            </a:r>
            <a:r>
              <a:rPr lang="zh-CN" altLang="en-US" dirty="0"/>
              <a:t>中</a:t>
            </a:r>
            <a:endParaRPr lang="zh-CN" altLang="en-US" dirty="0">
              <a:solidFill>
                <a:srgbClr val="000000"/>
              </a:solidFill>
              <a:latin typeface="Courier New" charset="0"/>
            </a:endParaRPr>
          </a:p>
          <a:p>
            <a:pPr eaLnBrk="1">
              <a:lnSpc>
                <a:spcPct val="85000"/>
              </a:lnSpc>
            </a:pPr>
            <a:r>
              <a:rPr lang="en-US" altLang="zh-CN" dirty="0">
                <a:solidFill>
                  <a:srgbClr val="000000"/>
                </a:solidFill>
                <a:latin typeface="Courier New" charset="0"/>
              </a:rPr>
              <a:t>FILE *</a:t>
            </a:r>
            <a:r>
              <a:rPr lang="en-US" altLang="zh-CN" dirty="0" err="1">
                <a:solidFill>
                  <a:srgbClr val="000000"/>
                </a:solidFill>
                <a:latin typeface="Courier New" charset="0"/>
              </a:rPr>
              <a:t>fopen</a:t>
            </a:r>
            <a:r>
              <a:rPr lang="en-US" altLang="zh-CN" dirty="0">
                <a:solidFill>
                  <a:srgbClr val="000000"/>
                </a:solidFill>
                <a:latin typeface="Courier New" charset="0"/>
              </a:rPr>
              <a:t>(</a:t>
            </a:r>
            <a:r>
              <a:rPr lang="en-US" altLang="zh-CN" dirty="0" err="1">
                <a:solidFill>
                  <a:srgbClr val="0000FF"/>
                </a:solidFill>
                <a:latin typeface="Courier New" charset="0"/>
              </a:rPr>
              <a:t>const</a:t>
            </a:r>
            <a:r>
              <a:rPr lang="en-US" altLang="zh-CN" dirty="0">
                <a:solidFill>
                  <a:srgbClr val="000000"/>
                </a:solidFill>
                <a:latin typeface="Courier New" charset="0"/>
              </a:rPr>
              <a:t> </a:t>
            </a:r>
            <a:r>
              <a:rPr lang="en-US" altLang="zh-CN" dirty="0">
                <a:solidFill>
                  <a:srgbClr val="0000FF"/>
                </a:solidFill>
                <a:latin typeface="Courier New" charset="0"/>
              </a:rPr>
              <a:t>char</a:t>
            </a:r>
            <a:r>
              <a:rPr lang="en-US" altLang="zh-CN" dirty="0">
                <a:solidFill>
                  <a:srgbClr val="000000"/>
                </a:solidFill>
                <a:latin typeface="Courier New" charset="0"/>
              </a:rPr>
              <a:t> *</a:t>
            </a:r>
            <a:r>
              <a:rPr lang="en-US" altLang="zh-CN" dirty="0">
                <a:solidFill>
                  <a:srgbClr val="7030A0"/>
                </a:solidFill>
                <a:latin typeface="Courier New" charset="0"/>
              </a:rPr>
              <a:t>filename</a:t>
            </a:r>
            <a:r>
              <a:rPr lang="en-US" altLang="zh-CN" dirty="0">
                <a:solidFill>
                  <a:srgbClr val="000000"/>
                </a:solidFill>
                <a:latin typeface="Courier New" charset="0"/>
              </a:rPr>
              <a:t>,</a:t>
            </a:r>
            <a:br>
              <a:rPr lang="en-US" altLang="zh-CN" dirty="0">
                <a:solidFill>
                  <a:srgbClr val="000000"/>
                </a:solidFill>
                <a:latin typeface="Courier New" charset="0"/>
              </a:rPr>
            </a:br>
            <a:r>
              <a:rPr lang="en-US" altLang="zh-CN" dirty="0">
                <a:solidFill>
                  <a:srgbClr val="000000"/>
                </a:solidFill>
                <a:latin typeface="Courier New" charset="0"/>
              </a:rPr>
              <a:t>            </a:t>
            </a:r>
            <a:r>
              <a:rPr lang="en-US" altLang="zh-CN" dirty="0" err="1">
                <a:solidFill>
                  <a:srgbClr val="0000FF"/>
                </a:solidFill>
                <a:latin typeface="Courier New" charset="0"/>
              </a:rPr>
              <a:t>const</a:t>
            </a:r>
            <a:r>
              <a:rPr lang="en-US" altLang="zh-CN" dirty="0">
                <a:solidFill>
                  <a:srgbClr val="000000"/>
                </a:solidFill>
                <a:latin typeface="Courier New" charset="0"/>
              </a:rPr>
              <a:t> </a:t>
            </a:r>
            <a:r>
              <a:rPr lang="en-US" altLang="zh-CN" dirty="0">
                <a:solidFill>
                  <a:srgbClr val="0000FF"/>
                </a:solidFill>
                <a:latin typeface="Courier New" charset="0"/>
              </a:rPr>
              <a:t>char</a:t>
            </a:r>
            <a:r>
              <a:rPr lang="en-US" altLang="zh-CN" dirty="0">
                <a:solidFill>
                  <a:srgbClr val="000000"/>
                </a:solidFill>
                <a:latin typeface="Courier New" charset="0"/>
              </a:rPr>
              <a:t> *</a:t>
            </a:r>
            <a:r>
              <a:rPr lang="en-US" altLang="zh-CN" dirty="0">
                <a:solidFill>
                  <a:srgbClr val="DC8200"/>
                </a:solidFill>
                <a:latin typeface="Courier New" charset="0"/>
              </a:rPr>
              <a:t>mode</a:t>
            </a:r>
            <a:r>
              <a:rPr lang="en-US" altLang="zh-CN" dirty="0">
                <a:solidFill>
                  <a:srgbClr val="000000"/>
                </a:solidFill>
                <a:latin typeface="Courier New" charset="0"/>
              </a:rPr>
              <a:t>);</a:t>
            </a:r>
          </a:p>
          <a:p>
            <a:pPr lvl="1" eaLnBrk="1">
              <a:lnSpc>
                <a:spcPct val="85000"/>
              </a:lnSpc>
              <a:buFontTx/>
              <a:buNone/>
            </a:pPr>
            <a:r>
              <a:rPr lang="en-US" altLang="zh-CN" dirty="0">
                <a:solidFill>
                  <a:srgbClr val="000000"/>
                </a:solidFill>
                <a:latin typeface="Courier New" charset="0"/>
              </a:rPr>
              <a:t>FILE *</a:t>
            </a:r>
            <a:r>
              <a:rPr lang="en-US" altLang="zh-CN" dirty="0" err="1">
                <a:solidFill>
                  <a:srgbClr val="000000"/>
                </a:solidFill>
                <a:latin typeface="Courier New" charset="0"/>
              </a:rPr>
              <a:t>fp</a:t>
            </a:r>
            <a:r>
              <a:rPr lang="en-US" altLang="zh-CN" dirty="0">
                <a:solidFill>
                  <a:srgbClr val="000000"/>
                </a:solidFill>
                <a:latin typeface="Courier New" charset="0"/>
              </a:rPr>
              <a:t> = </a:t>
            </a:r>
            <a:r>
              <a:rPr lang="en-US" altLang="zh-CN" dirty="0" err="1">
                <a:solidFill>
                  <a:srgbClr val="000000"/>
                </a:solidFill>
                <a:latin typeface="Courier New" charset="0"/>
              </a:rPr>
              <a:t>fopen</a:t>
            </a:r>
            <a:r>
              <a:rPr lang="en-US" altLang="zh-CN" dirty="0">
                <a:solidFill>
                  <a:srgbClr val="000000"/>
                </a:solidFill>
                <a:latin typeface="Courier New" charset="0"/>
              </a:rPr>
              <a:t>(</a:t>
            </a:r>
            <a:r>
              <a:rPr lang="en-US" altLang="zh-CN" dirty="0">
                <a:solidFill>
                  <a:srgbClr val="7030A0"/>
                </a:solidFill>
                <a:latin typeface="Courier New" charset="0"/>
              </a:rPr>
              <a:t>"C:\\CONFIG.SYS“</a:t>
            </a:r>
            <a:r>
              <a:rPr lang="en-US" altLang="zh-CN" dirty="0">
                <a:solidFill>
                  <a:srgbClr val="000000"/>
                </a:solidFill>
                <a:latin typeface="Courier New" charset="0"/>
              </a:rPr>
              <a:t>,</a:t>
            </a:r>
            <a:r>
              <a:rPr lang="en-US" altLang="zh-CN" dirty="0">
                <a:solidFill>
                  <a:srgbClr val="DC8200"/>
                </a:solidFill>
                <a:latin typeface="Courier New" charset="0"/>
              </a:rPr>
              <a:t>"</a:t>
            </a:r>
            <a:r>
              <a:rPr lang="en-US" altLang="zh-CN" dirty="0" err="1">
                <a:solidFill>
                  <a:srgbClr val="DC8200"/>
                </a:solidFill>
                <a:latin typeface="Courier New" charset="0"/>
              </a:rPr>
              <a:t>rw</a:t>
            </a:r>
            <a:r>
              <a:rPr lang="en-US" altLang="zh-CN" dirty="0">
                <a:solidFill>
                  <a:srgbClr val="DC8200"/>
                </a:solidFill>
                <a:latin typeface="Courier New" charset="0"/>
              </a:rPr>
              <a:t>"</a:t>
            </a:r>
            <a:r>
              <a:rPr lang="en-US" altLang="zh-CN" dirty="0">
                <a:solidFill>
                  <a:srgbClr val="000000"/>
                </a:solidFill>
                <a:latin typeface="Courier New" charset="0"/>
              </a:rPr>
              <a:t>);</a:t>
            </a:r>
          </a:p>
          <a:p>
            <a:pPr eaLnBrk="1">
              <a:lnSpc>
                <a:spcPct val="85000"/>
              </a:lnSpc>
            </a:pPr>
            <a:r>
              <a:rPr lang="en-US" altLang="zh-CN" dirty="0">
                <a:solidFill>
                  <a:srgbClr val="000000"/>
                </a:solidFill>
                <a:latin typeface="Courier New" charset="0"/>
              </a:rPr>
              <a:t>filename</a:t>
            </a:r>
            <a:r>
              <a:rPr lang="zh-CN" altLang="en-US" dirty="0"/>
              <a:t>是文件名，包含路径。如果不含路径，表示打开当前目录下的文件</a:t>
            </a:r>
          </a:p>
          <a:p>
            <a:pPr eaLnBrk="1">
              <a:lnSpc>
                <a:spcPct val="85000"/>
              </a:lnSpc>
            </a:pPr>
            <a:r>
              <a:rPr lang="en-US" altLang="zh-CN" dirty="0">
                <a:solidFill>
                  <a:srgbClr val="000000"/>
                </a:solidFill>
                <a:latin typeface="Courier New" charset="0"/>
              </a:rPr>
              <a:t>mode</a:t>
            </a:r>
            <a:r>
              <a:rPr lang="zh-CN" altLang="en-US" dirty="0"/>
              <a:t>是打开方式，常用为</a:t>
            </a:r>
            <a:r>
              <a:rPr lang="en-US" altLang="zh-CN" dirty="0">
                <a:solidFill>
                  <a:srgbClr val="000000"/>
                </a:solidFill>
                <a:latin typeface="Courier New" charset="0"/>
              </a:rPr>
              <a:t>"r"</a:t>
            </a:r>
            <a:r>
              <a:rPr lang="zh-CN" altLang="en-US" dirty="0"/>
              <a:t>、</a:t>
            </a:r>
            <a:r>
              <a:rPr lang="en-US" altLang="zh-CN" dirty="0">
                <a:solidFill>
                  <a:srgbClr val="000000"/>
                </a:solidFill>
                <a:latin typeface="Courier New" charset="0"/>
              </a:rPr>
              <a:t>"w"</a:t>
            </a:r>
            <a:r>
              <a:rPr lang="zh-CN" altLang="en-US" dirty="0"/>
              <a:t>、和</a:t>
            </a:r>
            <a:r>
              <a:rPr lang="en-US" altLang="zh-CN" dirty="0">
                <a:solidFill>
                  <a:srgbClr val="000000"/>
                </a:solidFill>
                <a:latin typeface="Courier New" charset="0"/>
              </a:rPr>
              <a:t>"a"</a:t>
            </a:r>
            <a:r>
              <a:rPr lang="zh-CN" altLang="en-US" dirty="0"/>
              <a:t>，分别表示只读、只写、读写和添加</a:t>
            </a:r>
          </a:p>
          <a:p>
            <a:pPr eaLnBrk="1">
              <a:lnSpc>
                <a:spcPct val="85000"/>
              </a:lnSpc>
            </a:pPr>
            <a:r>
              <a:rPr lang="zh-CN" altLang="en-US" dirty="0"/>
              <a:t>返回值为指向此文件的指针，留待以后使用。如果打开失败，返回值为</a:t>
            </a:r>
            <a:r>
              <a:rPr lang="en-US" altLang="zh-CN" dirty="0">
                <a:solidFill>
                  <a:srgbClr val="000000"/>
                </a:solidFill>
                <a:latin typeface="Courier New" charset="0"/>
              </a:rPr>
              <a:t>NULL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838200" y="258763"/>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spcBef>
                <a:spcPct val="50000"/>
              </a:spcBef>
              <a:buClr>
                <a:srgbClr val="FF9900"/>
              </a:buClr>
              <a:buFont typeface="Monotype Sorts" charset="2"/>
              <a:buChar char="v"/>
            </a:pPr>
            <a:r>
              <a:rPr kumimoji="1" lang="zh-CN" altLang="en-US" sz="2800" b="1">
                <a:solidFill>
                  <a:schemeClr val="tx2"/>
                </a:solidFill>
                <a:effectLst/>
              </a:rPr>
              <a:t> </a:t>
            </a:r>
            <a:r>
              <a:rPr kumimoji="1" lang="en-US" altLang="zh-CN" sz="2800" b="1">
                <a:effectLst/>
                <a:latin typeface="Arial" charset="0"/>
              </a:rPr>
              <a:t>mode：</a:t>
            </a:r>
          </a:p>
        </p:txBody>
      </p:sp>
      <p:grpSp>
        <p:nvGrpSpPr>
          <p:cNvPr id="2" name="Group 3"/>
          <p:cNvGrpSpPr>
            <a:grpSpLocks/>
          </p:cNvGrpSpPr>
          <p:nvPr/>
        </p:nvGrpSpPr>
        <p:grpSpPr bwMode="auto">
          <a:xfrm>
            <a:off x="4357688" y="4071938"/>
            <a:ext cx="2343150" cy="666750"/>
            <a:chOff x="1596" y="1884"/>
            <a:chExt cx="1476" cy="420"/>
          </a:xfrm>
        </p:grpSpPr>
        <p:sp>
          <p:nvSpPr>
            <p:cNvPr id="24589" name="Rectangle 4"/>
            <p:cNvSpPr>
              <a:spLocks noChangeArrowheads="1"/>
            </p:cNvSpPr>
            <p:nvPr/>
          </p:nvSpPr>
          <p:spPr bwMode="auto">
            <a:xfrm>
              <a:off x="1632" y="1920"/>
              <a:ext cx="1440" cy="384"/>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eaLnBrk="1" hangingPunct="1"/>
              <a:endParaRPr kumimoji="1" lang="zh-CN" altLang="en-US">
                <a:effectLst/>
              </a:endParaRPr>
            </a:p>
          </p:txBody>
        </p:sp>
        <p:sp>
          <p:nvSpPr>
            <p:cNvPr id="24590" name="Rectangle 5"/>
            <p:cNvSpPr>
              <a:spLocks noChangeArrowheads="1"/>
            </p:cNvSpPr>
            <p:nvPr/>
          </p:nvSpPr>
          <p:spPr bwMode="auto">
            <a:xfrm>
              <a:off x="1596" y="1884"/>
              <a:ext cx="1440" cy="384"/>
            </a:xfrm>
            <a:prstGeom prst="rect">
              <a:avLst/>
            </a:prstGeom>
            <a:solidFill>
              <a:schemeClr val="accent1"/>
            </a:solidFill>
            <a:ln w="9525">
              <a:solidFill>
                <a:schemeClr val="accent1"/>
              </a:solidFill>
              <a:miter lim="800000"/>
              <a:headEnd/>
              <a:tailEnd/>
            </a:ln>
          </p:spPr>
          <p:txBody>
            <a:bodyPr wrap="none" anchor="ct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eaLnBrk="1" hangingPunct="1"/>
              <a:r>
                <a:rPr kumimoji="1" lang="zh-CN" altLang="en-US" b="1">
                  <a:solidFill>
                    <a:srgbClr val="008000"/>
                  </a:solidFill>
                  <a:effectLst/>
                </a:rPr>
                <a:t>对应二进制文件</a:t>
              </a:r>
            </a:p>
          </p:txBody>
        </p:sp>
      </p:grpSp>
      <p:grpSp>
        <p:nvGrpSpPr>
          <p:cNvPr id="3" name="Group 6"/>
          <p:cNvGrpSpPr>
            <a:grpSpLocks/>
          </p:cNvGrpSpPr>
          <p:nvPr/>
        </p:nvGrpSpPr>
        <p:grpSpPr bwMode="auto">
          <a:xfrm>
            <a:off x="6151563" y="601663"/>
            <a:ext cx="2597150" cy="666750"/>
            <a:chOff x="1596" y="1884"/>
            <a:chExt cx="1476" cy="420"/>
          </a:xfrm>
        </p:grpSpPr>
        <p:sp>
          <p:nvSpPr>
            <p:cNvPr id="24587" name="Rectangle 7"/>
            <p:cNvSpPr>
              <a:spLocks noChangeArrowheads="1"/>
            </p:cNvSpPr>
            <p:nvPr/>
          </p:nvSpPr>
          <p:spPr bwMode="auto">
            <a:xfrm>
              <a:off x="1632" y="1920"/>
              <a:ext cx="1440" cy="384"/>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eaLnBrk="1" hangingPunct="1"/>
              <a:endParaRPr kumimoji="1" lang="zh-CN" altLang="en-US">
                <a:effectLst/>
              </a:endParaRPr>
            </a:p>
          </p:txBody>
        </p:sp>
        <p:sp>
          <p:nvSpPr>
            <p:cNvPr id="24588" name="Rectangle 8"/>
            <p:cNvSpPr>
              <a:spLocks noChangeArrowheads="1"/>
            </p:cNvSpPr>
            <p:nvPr/>
          </p:nvSpPr>
          <p:spPr bwMode="auto">
            <a:xfrm>
              <a:off x="1596" y="1884"/>
              <a:ext cx="1440" cy="384"/>
            </a:xfrm>
            <a:prstGeom prst="rect">
              <a:avLst/>
            </a:prstGeom>
            <a:solidFill>
              <a:schemeClr val="accent1"/>
            </a:solidFill>
            <a:ln w="9525">
              <a:solidFill>
                <a:schemeClr val="accent1"/>
              </a:solidFill>
              <a:miter lim="800000"/>
              <a:headEnd/>
              <a:tailEnd/>
            </a:ln>
          </p:spPr>
          <p:txBody>
            <a:bodyPr wrap="none" anchor="ct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eaLnBrk="1" hangingPunct="1"/>
              <a:r>
                <a:rPr kumimoji="1" lang="zh-CN" altLang="en-US" b="1">
                  <a:solidFill>
                    <a:srgbClr val="008000"/>
                  </a:solidFill>
                  <a:effectLst/>
                </a:rPr>
                <a:t>对应文本文件</a:t>
              </a:r>
            </a:p>
          </p:txBody>
        </p:sp>
      </p:grpSp>
      <p:grpSp>
        <p:nvGrpSpPr>
          <p:cNvPr id="4" name="Group 9"/>
          <p:cNvGrpSpPr>
            <a:grpSpLocks/>
          </p:cNvGrpSpPr>
          <p:nvPr/>
        </p:nvGrpSpPr>
        <p:grpSpPr bwMode="auto">
          <a:xfrm>
            <a:off x="933450" y="762000"/>
            <a:ext cx="8210550" cy="2678113"/>
            <a:chOff x="588" y="480"/>
            <a:chExt cx="4895" cy="1687"/>
          </a:xfrm>
        </p:grpSpPr>
        <p:sp>
          <p:nvSpPr>
            <p:cNvPr id="24585" name="Text Box 10"/>
            <p:cNvSpPr txBox="1">
              <a:spLocks noChangeArrowheads="1"/>
            </p:cNvSpPr>
            <p:nvPr/>
          </p:nvSpPr>
          <p:spPr bwMode="auto">
            <a:xfrm>
              <a:off x="672" y="480"/>
              <a:ext cx="4811" cy="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r”</a:t>
              </a:r>
              <a:r>
                <a:rPr kumimoji="1" lang="en-US" altLang="zh-CN" sz="2800" b="1">
                  <a:effectLst/>
                  <a:latin typeface="Arial" charset="0"/>
                </a:rPr>
                <a:t>    </a:t>
              </a:r>
              <a:r>
                <a:rPr kumimoji="1" lang="zh-CN" altLang="en-US" b="1">
                  <a:effectLst/>
                  <a:latin typeface="隶书" charset="0"/>
                  <a:ea typeface="隶书" charset="0"/>
                </a:rPr>
                <a:t>只读    必须是已存在的文件。</a:t>
              </a:r>
            </a:p>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w”  </a:t>
              </a:r>
              <a:r>
                <a:rPr kumimoji="1" lang="zh-CN" altLang="en-US" b="1">
                  <a:effectLst/>
                  <a:latin typeface="隶书" charset="0"/>
                  <a:ea typeface="隶书" charset="0"/>
                </a:rPr>
                <a:t>只写    不论该文件是否存在，都新建一个文件。</a:t>
              </a:r>
              <a:endParaRPr kumimoji="1" lang="zh-CN" altLang="en-US" sz="2800" b="1">
                <a:effectLst/>
                <a:latin typeface="隶书" charset="0"/>
                <a:ea typeface="隶书" charset="0"/>
              </a:endParaRPr>
            </a:p>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a”</a:t>
              </a:r>
              <a:r>
                <a:rPr kumimoji="1" lang="en-US" altLang="zh-CN" sz="2800" b="1">
                  <a:effectLst/>
                  <a:latin typeface="Arial" charset="0"/>
                </a:rPr>
                <a:t>   </a:t>
              </a:r>
              <a:r>
                <a:rPr kumimoji="1" lang="zh-CN" altLang="en-US" b="1">
                  <a:effectLst/>
                  <a:latin typeface="隶书" charset="0"/>
                  <a:ea typeface="隶书" charset="0"/>
                </a:rPr>
                <a:t>追加    向文本文件尾增加数据，文件无需存在</a:t>
              </a:r>
              <a:endParaRPr kumimoji="1" lang="en-US" altLang="zh-CN" b="1">
                <a:effectLst/>
                <a:latin typeface="隶书" charset="0"/>
                <a:ea typeface="隶书" charset="0"/>
              </a:endParaRPr>
            </a:p>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r+”  </a:t>
              </a:r>
              <a:r>
                <a:rPr kumimoji="1" lang="zh-CN" altLang="en-US" b="1">
                  <a:effectLst/>
                  <a:latin typeface="隶书" charset="0"/>
                  <a:ea typeface="隶书" charset="0"/>
                </a:rPr>
                <a:t>读写    打开文件用于读写，从文件头开始。</a:t>
              </a:r>
            </a:p>
            <a:p>
              <a:pPr algn="l" eaLnBrk="1" hangingPunct="1"/>
              <a:r>
                <a:rPr kumimoji="1" lang="zh-CN" altLang="en-US" b="1">
                  <a:effectLst/>
                  <a:latin typeface="Arial" charset="0"/>
                </a:rPr>
                <a:t> </a:t>
              </a:r>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w+”</a:t>
              </a:r>
              <a:r>
                <a:rPr kumimoji="1" lang="en-US" altLang="zh-CN" b="1">
                  <a:effectLst/>
                  <a:latin typeface="Arial" charset="0"/>
                </a:rPr>
                <a:t> </a:t>
              </a:r>
              <a:r>
                <a:rPr kumimoji="1" lang="zh-CN" altLang="en-US" b="1">
                  <a:effectLst/>
                  <a:latin typeface="隶书" charset="0"/>
                  <a:ea typeface="隶书" charset="0"/>
                </a:rPr>
                <a:t>读写   打开文件用于读写。</a:t>
              </a:r>
              <a:r>
                <a:rPr kumimoji="1" lang="zh-CN" altLang="en-US" b="1">
                  <a:effectLst/>
                </a:rPr>
                <a:t>如果文件存在就截去</a:t>
              </a:r>
            </a:p>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a+”</a:t>
              </a:r>
              <a:r>
                <a:rPr kumimoji="1" lang="en-US" altLang="zh-CN" b="1">
                  <a:effectLst/>
                </a:rPr>
                <a:t>   </a:t>
              </a:r>
              <a:r>
                <a:rPr kumimoji="1" lang="zh-CN" altLang="en-US" b="1">
                  <a:effectLst/>
                  <a:latin typeface="隶书" charset="0"/>
                  <a:ea typeface="隶书" charset="0"/>
                </a:rPr>
                <a:t>读写   打开文件用于读写。</a:t>
              </a:r>
              <a:r>
                <a:rPr kumimoji="1" lang="zh-CN" altLang="en-US" b="1">
                  <a:effectLst/>
                </a:rPr>
                <a:t> 如果文件存在就追加</a:t>
              </a:r>
            </a:p>
          </p:txBody>
        </p:sp>
        <p:sp>
          <p:nvSpPr>
            <p:cNvPr id="323595" name="AutoShape 11"/>
            <p:cNvSpPr>
              <a:spLocks/>
            </p:cNvSpPr>
            <p:nvPr/>
          </p:nvSpPr>
          <p:spPr bwMode="auto">
            <a:xfrm>
              <a:off x="588" y="576"/>
              <a:ext cx="84" cy="1488"/>
            </a:xfrm>
            <a:prstGeom prst="leftBrace">
              <a:avLst>
                <a:gd name="adj1" fmla="val 147619"/>
                <a:gd name="adj2" fmla="val 50000"/>
              </a:avLst>
            </a:prstGeom>
            <a:noFill/>
            <a:ln w="57150">
              <a:solidFill>
                <a:schemeClr val="tx1"/>
              </a:solidFill>
              <a:round/>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grpSp>
        <p:nvGrpSpPr>
          <p:cNvPr id="5" name="Group 12"/>
          <p:cNvGrpSpPr>
            <a:grpSpLocks/>
          </p:cNvGrpSpPr>
          <p:nvPr/>
        </p:nvGrpSpPr>
        <p:grpSpPr bwMode="auto">
          <a:xfrm>
            <a:off x="933450" y="3686175"/>
            <a:ext cx="3852863" cy="2678113"/>
            <a:chOff x="588" y="2322"/>
            <a:chExt cx="2427" cy="1687"/>
          </a:xfrm>
        </p:grpSpPr>
        <p:sp>
          <p:nvSpPr>
            <p:cNvPr id="24583" name="Text Box 13"/>
            <p:cNvSpPr txBox="1">
              <a:spLocks noChangeArrowheads="1"/>
            </p:cNvSpPr>
            <p:nvPr/>
          </p:nvSpPr>
          <p:spPr bwMode="auto">
            <a:xfrm>
              <a:off x="624" y="2322"/>
              <a:ext cx="2391" cy="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rb” </a:t>
              </a:r>
            </a:p>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wb”</a:t>
              </a:r>
              <a:endParaRPr kumimoji="1" lang="en-US" altLang="zh-CN" sz="2800" b="1">
                <a:effectLst/>
                <a:latin typeface="Arial" charset="0"/>
              </a:endParaRPr>
            </a:p>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ab”</a:t>
              </a:r>
            </a:p>
            <a:p>
              <a:pPr algn="l" eaLnBrk="1" hangingPunct="1"/>
              <a:r>
                <a:rPr kumimoji="1" lang="en-US" altLang="zh-CN" sz="2800" b="1">
                  <a:solidFill>
                    <a:schemeClr val="accent2"/>
                  </a:solidFill>
                  <a:effectLst/>
                  <a:latin typeface="Arial" charset="0"/>
                </a:rPr>
                <a:t>“rb+” </a:t>
              </a:r>
              <a:r>
                <a:rPr kumimoji="1" lang="zh-CN" altLang="en-US" sz="2800" b="1">
                  <a:solidFill>
                    <a:schemeClr val="accent2"/>
                  </a:solidFill>
                  <a:effectLst/>
                  <a:latin typeface="Arial" charset="0"/>
                </a:rPr>
                <a:t>或者“</a:t>
              </a:r>
              <a:r>
                <a:rPr kumimoji="1" lang="en-US" altLang="zh-CN" sz="2800" b="1">
                  <a:solidFill>
                    <a:schemeClr val="accent2"/>
                  </a:solidFill>
                  <a:effectLst/>
                  <a:latin typeface="Arial" charset="0"/>
                </a:rPr>
                <a:t>r+b</a:t>
              </a:r>
              <a:r>
                <a:rPr kumimoji="1" lang="zh-CN" altLang="en-US" sz="2800" b="1">
                  <a:solidFill>
                    <a:schemeClr val="accent2"/>
                  </a:solidFill>
                  <a:effectLst/>
                  <a:latin typeface="Arial" charset="0"/>
                </a:rPr>
                <a:t>”</a:t>
              </a:r>
              <a:endParaRPr kumimoji="1" lang="en-US" altLang="zh-CN" sz="2800" b="1">
                <a:solidFill>
                  <a:schemeClr val="accent2"/>
                </a:solidFill>
                <a:effectLst/>
                <a:latin typeface="Arial" charset="0"/>
              </a:endParaRPr>
            </a:p>
            <a:p>
              <a:pPr algn="l" eaLnBrk="1" hangingPunct="1"/>
              <a:r>
                <a:rPr kumimoji="1" lang="en-US" altLang="zh-CN" sz="2800" b="1">
                  <a:solidFill>
                    <a:schemeClr val="accent2"/>
                  </a:solidFill>
                  <a:effectLst/>
                  <a:latin typeface="Arial" charset="0"/>
                </a:rPr>
                <a:t>“wb+”</a:t>
              </a:r>
              <a:r>
                <a:rPr kumimoji="1" lang="zh-CN" altLang="en-US" sz="2800" b="1">
                  <a:solidFill>
                    <a:schemeClr val="accent2"/>
                  </a:solidFill>
                  <a:effectLst/>
                  <a:latin typeface="Arial" charset="0"/>
                </a:rPr>
                <a:t>或者“</a:t>
              </a:r>
              <a:r>
                <a:rPr kumimoji="1" lang="en-US" altLang="zh-CN" sz="2800" b="1">
                  <a:solidFill>
                    <a:schemeClr val="accent2"/>
                  </a:solidFill>
                  <a:effectLst/>
                  <a:latin typeface="Arial" charset="0"/>
                </a:rPr>
                <a:t>w+b</a:t>
              </a:r>
              <a:r>
                <a:rPr kumimoji="1" lang="zh-CN" altLang="en-US" sz="2800" b="1">
                  <a:solidFill>
                    <a:schemeClr val="accent2"/>
                  </a:solidFill>
                  <a:effectLst/>
                  <a:latin typeface="Arial" charset="0"/>
                </a:rPr>
                <a:t>”</a:t>
              </a:r>
              <a:endParaRPr kumimoji="1" lang="en-US" altLang="zh-CN" sz="2800" b="1">
                <a:solidFill>
                  <a:schemeClr val="accent2"/>
                </a:solidFill>
                <a:effectLst/>
                <a:latin typeface="Arial" charset="0"/>
              </a:endParaRPr>
            </a:p>
            <a:p>
              <a:pPr algn="l" eaLnBrk="1" hangingPunct="1"/>
              <a:r>
                <a:rPr kumimoji="1" lang="en-US" altLang="zh-CN" sz="2800" b="1">
                  <a:solidFill>
                    <a:schemeClr val="accent2"/>
                  </a:solidFill>
                  <a:effectLst/>
                  <a:latin typeface="Arial" charset="0"/>
                </a:rPr>
                <a:t>“ab+”</a:t>
              </a:r>
              <a:r>
                <a:rPr kumimoji="1" lang="zh-CN" altLang="en-US" sz="2800" b="1">
                  <a:solidFill>
                    <a:schemeClr val="accent2"/>
                  </a:solidFill>
                  <a:effectLst/>
                  <a:latin typeface="Arial" charset="0"/>
                </a:rPr>
                <a:t>或者“</a:t>
              </a:r>
              <a:r>
                <a:rPr kumimoji="1" lang="en-US" altLang="zh-CN" sz="2800" b="1">
                  <a:solidFill>
                    <a:schemeClr val="accent2"/>
                  </a:solidFill>
                  <a:effectLst/>
                  <a:latin typeface="Arial" charset="0"/>
                </a:rPr>
                <a:t>a+b</a:t>
              </a:r>
              <a:r>
                <a:rPr kumimoji="1" lang="zh-CN" altLang="en-US" sz="2800" b="1">
                  <a:solidFill>
                    <a:schemeClr val="accent2"/>
                  </a:solidFill>
                  <a:effectLst/>
                  <a:latin typeface="Arial" charset="0"/>
                </a:rPr>
                <a:t>”</a:t>
              </a:r>
            </a:p>
          </p:txBody>
        </p:sp>
        <p:sp>
          <p:nvSpPr>
            <p:cNvPr id="323598" name="AutoShape 14"/>
            <p:cNvSpPr>
              <a:spLocks/>
            </p:cNvSpPr>
            <p:nvPr/>
          </p:nvSpPr>
          <p:spPr bwMode="auto">
            <a:xfrm>
              <a:off x="588" y="2412"/>
              <a:ext cx="84" cy="1476"/>
            </a:xfrm>
            <a:prstGeom prst="leftBrace">
              <a:avLst>
                <a:gd name="adj1" fmla="val 146429"/>
                <a:gd name="adj2" fmla="val 50000"/>
              </a:avLst>
            </a:prstGeom>
            <a:noFill/>
            <a:ln w="57150">
              <a:solidFill>
                <a:schemeClr val="tx1"/>
              </a:solidFill>
              <a:round/>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872681"/>
          </a:xfrm>
        </p:spPr>
        <p:txBody>
          <a:bodyPr/>
          <a:lstStyle/>
          <a:p>
            <a:r>
              <a:rPr lang="zh-CN" altLang="en-US"/>
              <a:t>文件打开举例</a:t>
            </a:r>
          </a:p>
        </p:txBody>
      </p:sp>
      <p:sp>
        <p:nvSpPr>
          <p:cNvPr id="3" name="内容占位符 2"/>
          <p:cNvSpPr>
            <a:spLocks noGrp="1"/>
          </p:cNvSpPr>
          <p:nvPr>
            <p:ph idx="1"/>
          </p:nvPr>
        </p:nvSpPr>
        <p:spPr>
          <a:xfrm>
            <a:off x="642938" y="1357313"/>
            <a:ext cx="7772400" cy="4611687"/>
          </a:xfrm>
        </p:spPr>
        <p:txBody>
          <a:bodyPr>
            <a:normAutofit fontScale="85000" lnSpcReduction="20000"/>
          </a:bodyPr>
          <a:lstStyle/>
          <a:p>
            <a:pPr>
              <a:lnSpc>
                <a:spcPct val="125000"/>
              </a:lnSpc>
              <a:buFont typeface="Monotype Sorts" charset="2"/>
              <a:buNone/>
            </a:pPr>
            <a:r>
              <a:rPr lang="en-US" altLang="zh-CN" sz="2000">
                <a:solidFill>
                  <a:schemeClr val="tx1"/>
                </a:solidFill>
                <a:latin typeface="Courier New" charset="0"/>
              </a:rPr>
              <a:t>FILE *fp1, *fp2, *fp3;</a:t>
            </a:r>
          </a:p>
          <a:p>
            <a:pPr>
              <a:lnSpc>
                <a:spcPct val="125000"/>
              </a:lnSpc>
              <a:buFont typeface="Monotype Sorts" charset="2"/>
              <a:buNone/>
            </a:pPr>
            <a:r>
              <a:rPr lang="en-US" altLang="zh-CN" sz="2000">
                <a:solidFill>
                  <a:schemeClr val="tx1"/>
                </a:solidFill>
                <a:latin typeface="Courier New" charset="0"/>
              </a:rPr>
              <a:t>char filename[]="file3.dat";</a:t>
            </a:r>
          </a:p>
          <a:p>
            <a:pPr>
              <a:lnSpc>
                <a:spcPct val="125000"/>
              </a:lnSpc>
              <a:buFont typeface="Monotype Sorts" charset="2"/>
              <a:buNone/>
            </a:pPr>
            <a:r>
              <a:rPr lang="en-US" altLang="zh-CN" sz="2000">
                <a:solidFill>
                  <a:srgbClr val="006600"/>
                </a:solidFill>
                <a:latin typeface="Courier New" charset="0"/>
              </a:rPr>
              <a:t>/* </a:t>
            </a:r>
            <a:r>
              <a:rPr lang="zh-CN" altLang="en-US" sz="2000">
                <a:solidFill>
                  <a:srgbClr val="006600"/>
                </a:solidFill>
                <a:latin typeface="Courier New" charset="0"/>
                <a:ea typeface="楷体_GB2312" charset="0"/>
              </a:rPr>
              <a:t>以文本只读方式打开</a:t>
            </a:r>
            <a:r>
              <a:rPr lang="en-US" altLang="zh-CN" sz="2000">
                <a:solidFill>
                  <a:srgbClr val="006600"/>
                </a:solidFill>
                <a:latin typeface="Courier New" charset="0"/>
                <a:ea typeface="楷体_GB2312" charset="0"/>
              </a:rPr>
              <a:t>file1 </a:t>
            </a:r>
            <a:r>
              <a:rPr lang="en-US" altLang="zh-CN" sz="2000">
                <a:solidFill>
                  <a:srgbClr val="006600"/>
                </a:solidFill>
                <a:latin typeface="Courier New" charset="0"/>
              </a:rPr>
              <a:t>*/</a:t>
            </a:r>
          </a:p>
          <a:p>
            <a:pPr>
              <a:lnSpc>
                <a:spcPct val="125000"/>
              </a:lnSpc>
              <a:buFont typeface="Monotype Sorts" charset="2"/>
              <a:buNone/>
            </a:pPr>
            <a:r>
              <a:rPr lang="en-US" altLang="zh-CN" sz="2000">
                <a:solidFill>
                  <a:schemeClr val="tx1"/>
                </a:solidFill>
                <a:latin typeface="Courier New" charset="0"/>
              </a:rPr>
              <a:t>if (!(fp1=fopen("file1", "r"))) {</a:t>
            </a:r>
          </a:p>
          <a:p>
            <a:pPr>
              <a:lnSpc>
                <a:spcPct val="125000"/>
              </a:lnSpc>
              <a:buFont typeface="Monotype Sorts" charset="2"/>
              <a:buNone/>
            </a:pPr>
            <a:r>
              <a:rPr lang="en-US" altLang="zh-CN" sz="2000">
                <a:solidFill>
                  <a:schemeClr val="tx1"/>
                </a:solidFill>
                <a:latin typeface="Courier New" charset="0"/>
              </a:rPr>
              <a:t>    printf("Cannot Open This File!\n");</a:t>
            </a:r>
          </a:p>
          <a:p>
            <a:pPr>
              <a:lnSpc>
                <a:spcPct val="125000"/>
              </a:lnSpc>
              <a:buFont typeface="Monotype Sorts" charset="2"/>
              <a:buNone/>
            </a:pPr>
            <a:r>
              <a:rPr lang="en-US" altLang="zh-CN" sz="2000">
                <a:solidFill>
                  <a:schemeClr val="tx1"/>
                </a:solidFill>
                <a:latin typeface="Courier New" charset="0"/>
              </a:rPr>
              <a:t>    exit(0); </a:t>
            </a:r>
            <a:r>
              <a:rPr lang="en-US" altLang="zh-CN" sz="2000">
                <a:solidFill>
                  <a:srgbClr val="006600"/>
                </a:solidFill>
                <a:latin typeface="Courier New" charset="0"/>
              </a:rPr>
              <a:t>/* </a:t>
            </a:r>
            <a:r>
              <a:rPr lang="zh-CN" altLang="en-US" sz="2000">
                <a:solidFill>
                  <a:srgbClr val="006600"/>
                </a:solidFill>
                <a:latin typeface="Courier New" charset="0"/>
              </a:rPr>
              <a:t>退出程序 *</a:t>
            </a:r>
            <a:r>
              <a:rPr lang="en-US" altLang="zh-CN" sz="2000">
                <a:solidFill>
                  <a:srgbClr val="006600"/>
                </a:solidFill>
                <a:latin typeface="Courier New" charset="0"/>
              </a:rPr>
              <a:t>/</a:t>
            </a:r>
          </a:p>
          <a:p>
            <a:pPr>
              <a:lnSpc>
                <a:spcPct val="125000"/>
              </a:lnSpc>
              <a:buFont typeface="Monotype Sorts" charset="2"/>
              <a:buNone/>
            </a:pPr>
            <a:r>
              <a:rPr lang="en-US" altLang="zh-CN" sz="2000">
                <a:solidFill>
                  <a:srgbClr val="FFFF00"/>
                </a:solidFill>
                <a:latin typeface="Courier New" charset="0"/>
              </a:rPr>
              <a:t>    </a:t>
            </a:r>
            <a:r>
              <a:rPr lang="en-US" altLang="zh-CN" sz="2000">
                <a:solidFill>
                  <a:schemeClr val="tx1"/>
                </a:solidFill>
                <a:latin typeface="Courier New" charset="0"/>
              </a:rPr>
              <a:t>}</a:t>
            </a:r>
          </a:p>
          <a:p>
            <a:pPr>
              <a:lnSpc>
                <a:spcPct val="125000"/>
              </a:lnSpc>
              <a:buFont typeface="Monotype Sorts" charset="2"/>
              <a:buNone/>
            </a:pPr>
            <a:r>
              <a:rPr lang="en-US" altLang="zh-CN" sz="2000">
                <a:solidFill>
                  <a:srgbClr val="006600"/>
                </a:solidFill>
                <a:latin typeface="Courier New" charset="0"/>
              </a:rPr>
              <a:t>/* </a:t>
            </a:r>
            <a:r>
              <a:rPr lang="zh-CN" altLang="en-US" sz="2000">
                <a:solidFill>
                  <a:srgbClr val="006600"/>
                </a:solidFill>
                <a:latin typeface="Courier New" charset="0"/>
              </a:rPr>
              <a:t>以二进制读写方式打开</a:t>
            </a:r>
            <a:r>
              <a:rPr lang="en-US" altLang="zh-CN" sz="2000">
                <a:solidFill>
                  <a:srgbClr val="006600"/>
                </a:solidFill>
                <a:latin typeface="Courier New" charset="0"/>
              </a:rPr>
              <a:t>FILE2.TXT */</a:t>
            </a:r>
          </a:p>
          <a:p>
            <a:pPr>
              <a:lnSpc>
                <a:spcPct val="125000"/>
              </a:lnSpc>
              <a:buFont typeface="Monotype Sorts" charset="2"/>
              <a:buNone/>
            </a:pPr>
            <a:r>
              <a:rPr lang="en-US" altLang="zh-CN" sz="2000">
                <a:solidFill>
                  <a:schemeClr val="tx1"/>
                </a:solidFill>
                <a:latin typeface="Courier New" charset="0"/>
              </a:rPr>
              <a:t>fp2=fopen("C:\\HOME\\FILE2.TXT", "rb+");</a:t>
            </a:r>
          </a:p>
          <a:p>
            <a:pPr>
              <a:lnSpc>
                <a:spcPct val="125000"/>
              </a:lnSpc>
              <a:buFont typeface="Monotype Sorts" charset="2"/>
              <a:buNone/>
            </a:pPr>
            <a:r>
              <a:rPr lang="en-US" altLang="zh-CN" sz="2000">
                <a:solidFill>
                  <a:srgbClr val="008000"/>
                </a:solidFill>
                <a:latin typeface="Courier New" charset="0"/>
              </a:rPr>
              <a:t>/* </a:t>
            </a:r>
            <a:r>
              <a:rPr lang="zh-CN" altLang="en-US" sz="2000">
                <a:solidFill>
                  <a:srgbClr val="008000"/>
                </a:solidFill>
                <a:latin typeface="Courier New" charset="0"/>
              </a:rPr>
              <a:t>以二进制读写方式打开</a:t>
            </a:r>
            <a:r>
              <a:rPr lang="en-US" altLang="zh-CN" sz="2000">
                <a:solidFill>
                  <a:srgbClr val="008000"/>
                </a:solidFill>
                <a:latin typeface="Courier New" charset="0"/>
              </a:rPr>
              <a:t>file3.dat */</a:t>
            </a:r>
          </a:p>
          <a:p>
            <a:pPr>
              <a:lnSpc>
                <a:spcPct val="125000"/>
              </a:lnSpc>
              <a:buFont typeface="Monotype Sorts" charset="2"/>
              <a:buNone/>
            </a:pPr>
            <a:r>
              <a:rPr lang="en-US" altLang="zh-CN" sz="2000">
                <a:solidFill>
                  <a:schemeClr val="tx1"/>
                </a:solidFill>
                <a:latin typeface="Courier New" charset="0"/>
              </a:rPr>
              <a:t>fp3=fopen(filename, "ab+");</a:t>
            </a:r>
            <a:endParaRPr lang="zh-CN" altLang="en-US"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文件关闭</a:t>
            </a:r>
          </a:p>
        </p:txBody>
      </p:sp>
      <p:sp>
        <p:nvSpPr>
          <p:cNvPr id="3" name="内容占位符 2"/>
          <p:cNvSpPr>
            <a:spLocks noGrp="1"/>
          </p:cNvSpPr>
          <p:nvPr>
            <p:ph idx="1"/>
          </p:nvPr>
        </p:nvSpPr>
        <p:spPr/>
        <p:txBody>
          <a:bodyPr/>
          <a:lstStyle/>
          <a:p>
            <a:r>
              <a:rPr kumimoji="1" lang="en-US" altLang="zh-CN" dirty="0">
                <a:solidFill>
                  <a:schemeClr val="tx1"/>
                </a:solidFill>
                <a:latin typeface="宋体" charset="0"/>
              </a:rPr>
              <a:t>FILE  *</a:t>
            </a:r>
            <a:r>
              <a:rPr kumimoji="1" lang="en-US" altLang="zh-CN" dirty="0" err="1">
                <a:solidFill>
                  <a:schemeClr val="tx1"/>
                </a:solidFill>
                <a:latin typeface="宋体" charset="0"/>
              </a:rPr>
              <a:t>fclose</a:t>
            </a:r>
            <a:r>
              <a:rPr kumimoji="1" lang="en-US" altLang="zh-CN" dirty="0">
                <a:solidFill>
                  <a:schemeClr val="tx1"/>
                </a:solidFill>
                <a:latin typeface="宋体" charset="0"/>
              </a:rPr>
              <a:t>(</a:t>
            </a:r>
            <a:r>
              <a:rPr kumimoji="1" lang="zh-CN" altLang="en-US" dirty="0">
                <a:solidFill>
                  <a:schemeClr val="tx1"/>
                </a:solidFill>
                <a:latin typeface="宋体" charset="0"/>
              </a:rPr>
              <a:t>文件指针）</a:t>
            </a:r>
            <a:r>
              <a:rPr kumimoji="1" lang="en-US" altLang="zh-CN" dirty="0">
                <a:solidFill>
                  <a:schemeClr val="tx1"/>
                </a:solidFill>
                <a:latin typeface="宋体" charset="0"/>
              </a:rPr>
              <a:t>;</a:t>
            </a:r>
          </a:p>
          <a:p>
            <a:r>
              <a:rPr kumimoji="1" lang="zh-CN" altLang="en-US" dirty="0">
                <a:latin typeface="宋体" charset="0"/>
              </a:rPr>
              <a:t>关闭文件成功则返回</a:t>
            </a:r>
            <a:r>
              <a:rPr kumimoji="1" lang="en-US" altLang="zh-CN" dirty="0">
                <a:latin typeface="宋体" charset="0"/>
              </a:rPr>
              <a:t>0</a:t>
            </a:r>
            <a:r>
              <a:rPr kumimoji="1" lang="zh-CN" altLang="en-US" dirty="0">
                <a:latin typeface="宋体" charset="0"/>
              </a:rPr>
              <a:t>，否则返回</a:t>
            </a:r>
            <a:r>
              <a:rPr kumimoji="1" lang="en-US" altLang="zh-CN" dirty="0">
                <a:latin typeface="宋体" charset="0"/>
              </a:rPr>
              <a:t>EOF(-1)</a:t>
            </a:r>
          </a:p>
          <a:p>
            <a:pPr>
              <a:buClr>
                <a:srgbClr val="00FFFF"/>
              </a:buClr>
              <a:buFont typeface="Wingdings 3" charset="2"/>
              <a:buChar char="è"/>
            </a:pPr>
            <a:r>
              <a:rPr kumimoji="1" lang="zh-CN" altLang="en-US" dirty="0"/>
              <a:t>文件在使用完后要执行关闭操作，否则：</a:t>
            </a:r>
          </a:p>
          <a:p>
            <a:pPr marL="866775" lvl="1" indent="-390525">
              <a:buClr>
                <a:srgbClr val="FF00FF"/>
              </a:buClr>
              <a:buFont typeface="Wingdings 2" charset="2"/>
              <a:buChar char="ß"/>
            </a:pPr>
            <a:r>
              <a:rPr kumimoji="1" lang="zh-CN" altLang="en-US" dirty="0">
                <a:solidFill>
                  <a:srgbClr val="FF0000"/>
                </a:solidFill>
              </a:rPr>
              <a:t>可能丢失数据：</a:t>
            </a:r>
            <a:r>
              <a:rPr kumimoji="1" lang="zh-CN" altLang="en-US" dirty="0"/>
              <a:t>文件的读写操作是通过缓冲区来实现的。写入数据时，只有当缓冲区满时才把整个缓冲区中的数据真正写到磁盘上。</a:t>
            </a:r>
          </a:p>
          <a:p>
            <a:pPr marL="866775" lvl="1" indent="-390525">
              <a:buClr>
                <a:srgbClr val="FF00FF"/>
              </a:buClr>
              <a:buFont typeface="Wingdings 2" charset="2"/>
              <a:buChar char="ß"/>
            </a:pPr>
            <a:r>
              <a:rPr kumimoji="1" lang="zh-CN" altLang="en-US" dirty="0">
                <a:solidFill>
                  <a:srgbClr val="FF0000"/>
                </a:solidFill>
              </a:rPr>
              <a:t>影响打开其它文件：</a:t>
            </a:r>
            <a:r>
              <a:rPr kumimoji="1" lang="zh-CN" altLang="en-US" dirty="0"/>
              <a:t>每个系统允许打开的文件数有限，关闭不用的文件就能释放文件指针和读写缓冲区，以便其它文件打开时</a:t>
            </a:r>
            <a:endParaRPr kumimoji="1" lang="en-US" altLang="zh-CN" dirty="0">
              <a:latin typeface="宋体" charset="0"/>
            </a:endParaRPr>
          </a:p>
          <a:p>
            <a:endParaRPr kumimoji="1" lang="en-US" altLang="zh-CN" dirty="0">
              <a:solidFill>
                <a:srgbClr val="FFFF00"/>
              </a:solidFill>
              <a:latin typeface="宋体" charset="0"/>
            </a:endParaRPr>
          </a:p>
          <a:p>
            <a:endParaRPr lang="zh-CN" altLang="en-US" dirty="0"/>
          </a:p>
        </p:txBody>
      </p:sp>
      <p:grpSp>
        <p:nvGrpSpPr>
          <p:cNvPr id="4" name="Group 6"/>
          <p:cNvGrpSpPr>
            <a:grpSpLocks/>
          </p:cNvGrpSpPr>
          <p:nvPr/>
        </p:nvGrpSpPr>
        <p:grpSpPr bwMode="auto">
          <a:xfrm>
            <a:off x="1206500" y="5070475"/>
            <a:ext cx="7239000" cy="1524000"/>
            <a:chOff x="576" y="1584"/>
            <a:chExt cx="4560" cy="960"/>
          </a:xfrm>
        </p:grpSpPr>
        <p:sp>
          <p:nvSpPr>
            <p:cNvPr id="5" name="Rectangle 7"/>
            <p:cNvSpPr>
              <a:spLocks noChangeArrowheads="1"/>
            </p:cNvSpPr>
            <p:nvPr/>
          </p:nvSpPr>
          <p:spPr bwMode="auto">
            <a:xfrm>
              <a:off x="576" y="1632"/>
              <a:ext cx="2064" cy="816"/>
            </a:xfrm>
            <a:prstGeom prst="rect">
              <a:avLst/>
            </a:prstGeom>
            <a:solidFill>
              <a:schemeClr val="accent1"/>
            </a:solidFill>
            <a:ln w="12699">
              <a:solidFill>
                <a:schemeClr val="tx1"/>
              </a:solidFill>
              <a:miter lim="800000"/>
              <a:headEnd type="none" w="sm" len="sm"/>
              <a:tailEnd type="none" w="sm" len="sm"/>
            </a:ln>
            <a:effectLst/>
          </p:spPr>
          <p:txBody>
            <a:bodyPr wrap="none" anchor="ctr"/>
            <a:lstStyle/>
            <a:p>
              <a:pPr defTabSz="762000">
                <a:defRPr/>
              </a:pPr>
              <a:r>
                <a:rPr kumimoji="1" lang="en-US" altLang="zh-CN" sz="3200">
                  <a:solidFill>
                    <a:srgbClr val="FFFF66"/>
                  </a:solidFill>
                  <a:effectLst>
                    <a:outerShdw blurRad="38100" dist="38100" dir="2700000" algn="tl">
                      <a:srgbClr val="000000"/>
                    </a:outerShdw>
                  </a:effectLst>
                  <a:latin typeface="Times New Roman" pitchFamily="18" charset="0"/>
                  <a:ea typeface="宋体" pitchFamily="2" charset="-122"/>
                </a:rPr>
                <a:t>          </a:t>
              </a:r>
              <a:r>
                <a:rPr kumimoji="1" lang="zh-CN" altLang="en-US" sz="3200" b="1">
                  <a:solidFill>
                    <a:srgbClr val="000066"/>
                  </a:solidFill>
                  <a:effectLst>
                    <a:outerShdw blurRad="38100" dist="38100" dir="2700000" algn="tl">
                      <a:srgbClr val="000000"/>
                    </a:outerShdw>
                  </a:effectLst>
                  <a:latin typeface="Times New Roman" pitchFamily="18" charset="0"/>
                  <a:ea typeface="宋体" pitchFamily="2" charset="-122"/>
                </a:rPr>
                <a:t>内存</a:t>
              </a:r>
              <a:endParaRPr kumimoji="1" lang="zh-CN" altLang="en-US" b="1">
                <a:solidFill>
                  <a:srgbClr val="000066"/>
                </a:solidFill>
                <a:effectLst>
                  <a:outerShdw blurRad="38100" dist="38100" dir="2700000" algn="tl">
                    <a:srgbClr val="000000"/>
                  </a:outerShdw>
                </a:effectLst>
                <a:latin typeface="Times New Roman" pitchFamily="18" charset="0"/>
                <a:ea typeface="宋体" pitchFamily="2" charset="-122"/>
              </a:endParaRPr>
            </a:p>
          </p:txBody>
        </p:sp>
        <p:sp>
          <p:nvSpPr>
            <p:cNvPr id="6" name="Rectangle 8"/>
            <p:cNvSpPr>
              <a:spLocks noChangeArrowheads="1"/>
            </p:cNvSpPr>
            <p:nvPr/>
          </p:nvSpPr>
          <p:spPr bwMode="auto">
            <a:xfrm>
              <a:off x="624" y="1728"/>
              <a:ext cx="576" cy="672"/>
            </a:xfrm>
            <a:prstGeom prst="rect">
              <a:avLst/>
            </a:prstGeom>
            <a:solidFill>
              <a:srgbClr val="66FFFF"/>
            </a:solidFill>
            <a:ln w="12699">
              <a:solidFill>
                <a:schemeClr val="tx1"/>
              </a:solidFill>
              <a:miter lim="800000"/>
              <a:headEnd type="none" w="sm" len="sm"/>
              <a:tailEnd type="none" w="sm" len="sm"/>
            </a:ln>
            <a:effectLst/>
          </p:spPr>
          <p:txBody>
            <a:bodyPr vert="eaVert" wrap="none" anchor="ctr"/>
            <a:lstStyle/>
            <a:p>
              <a:pPr defTabSz="762000">
                <a:defRPr/>
              </a:pPr>
              <a:r>
                <a:rPr kumimoji="1" lang="zh-CN" altLang="en-US" b="1">
                  <a:solidFill>
                    <a:srgbClr val="0000CC"/>
                  </a:solidFill>
                  <a:effectLst>
                    <a:outerShdw blurRad="38100" dist="38100" dir="2700000" algn="tl">
                      <a:srgbClr val="000000"/>
                    </a:outerShdw>
                  </a:effectLst>
                  <a:latin typeface="Times New Roman" pitchFamily="18" charset="0"/>
                  <a:ea typeface="宋体" pitchFamily="2" charset="-122"/>
                </a:rPr>
                <a:t>程序</a:t>
              </a:r>
            </a:p>
            <a:p>
              <a:pPr defTabSz="762000">
                <a:defRPr/>
              </a:pPr>
              <a:r>
                <a:rPr kumimoji="1" lang="zh-CN" altLang="en-US" b="1">
                  <a:solidFill>
                    <a:srgbClr val="0000CC"/>
                  </a:solidFill>
                  <a:effectLst>
                    <a:outerShdw blurRad="38100" dist="38100" dir="2700000" algn="tl">
                      <a:srgbClr val="000000"/>
                    </a:outerShdw>
                  </a:effectLst>
                  <a:latin typeface="Times New Roman" pitchFamily="18" charset="0"/>
                  <a:ea typeface="宋体" pitchFamily="2" charset="-122"/>
                </a:rPr>
                <a:t>数据区</a:t>
              </a:r>
            </a:p>
          </p:txBody>
        </p:sp>
        <p:sp>
          <p:nvSpPr>
            <p:cNvPr id="7" name="AutoShape 9"/>
            <p:cNvSpPr>
              <a:spLocks noChangeArrowheads="1"/>
            </p:cNvSpPr>
            <p:nvPr/>
          </p:nvSpPr>
          <p:spPr bwMode="auto">
            <a:xfrm>
              <a:off x="4032" y="1584"/>
              <a:ext cx="1104" cy="960"/>
            </a:xfrm>
            <a:prstGeom prst="can">
              <a:avLst>
                <a:gd name="adj" fmla="val 25000"/>
              </a:avLst>
            </a:prstGeom>
            <a:solidFill>
              <a:srgbClr val="CC99FF"/>
            </a:solidFill>
            <a:ln w="12699">
              <a:solidFill>
                <a:schemeClr val="tx1"/>
              </a:solidFill>
              <a:round/>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sz="3200" b="1">
                  <a:solidFill>
                    <a:srgbClr val="0000CC"/>
                  </a:solidFill>
                  <a:effectLst>
                    <a:outerShdw blurRad="38100" dist="38100" dir="2700000" algn="tl">
                      <a:srgbClr val="000000"/>
                    </a:outerShdw>
                  </a:effectLst>
                </a:rPr>
                <a:t>磁盘</a:t>
              </a:r>
            </a:p>
            <a:p>
              <a:r>
                <a:rPr kumimoji="1" lang="zh-CN" altLang="en-US" sz="3200" b="1">
                  <a:solidFill>
                    <a:srgbClr val="0000CC"/>
                  </a:solidFill>
                  <a:effectLst>
                    <a:outerShdw blurRad="38100" dist="38100" dir="2700000" algn="tl">
                      <a:srgbClr val="000000"/>
                    </a:outerShdw>
                  </a:effectLst>
                </a:rPr>
                <a:t>文件</a:t>
              </a:r>
              <a:endParaRPr kumimoji="1" lang="zh-CN" altLang="en-US" sz="2000">
                <a:solidFill>
                  <a:srgbClr val="0000CC"/>
                </a:solidFill>
                <a:effectLst>
                  <a:outerShdw blurRad="38100" dist="38100" dir="2700000" algn="tl">
                    <a:srgbClr val="000000"/>
                  </a:outerShdw>
                </a:effectLst>
              </a:endParaRPr>
            </a:p>
          </p:txBody>
        </p:sp>
      </p:grpSp>
      <p:sp>
        <p:nvSpPr>
          <p:cNvPr id="8" name="AutoShape 10"/>
          <p:cNvSpPr>
            <a:spLocks noChangeArrowheads="1"/>
          </p:cNvSpPr>
          <p:nvPr/>
        </p:nvSpPr>
        <p:spPr bwMode="auto">
          <a:xfrm flipH="1">
            <a:off x="2197100" y="5143500"/>
            <a:ext cx="9144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FFFF"/>
          </a:solidFill>
          <a:ln w="12699">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grpSp>
        <p:nvGrpSpPr>
          <p:cNvPr id="9" name="Group 11"/>
          <p:cNvGrpSpPr>
            <a:grpSpLocks/>
          </p:cNvGrpSpPr>
          <p:nvPr/>
        </p:nvGrpSpPr>
        <p:grpSpPr bwMode="auto">
          <a:xfrm>
            <a:off x="3078163" y="5214938"/>
            <a:ext cx="3733800" cy="1295400"/>
            <a:chOff x="1824" y="3168"/>
            <a:chExt cx="2352" cy="816"/>
          </a:xfrm>
        </p:grpSpPr>
        <p:sp>
          <p:nvSpPr>
            <p:cNvPr id="10" name="Rectangle 12"/>
            <p:cNvSpPr>
              <a:spLocks noChangeArrowheads="1"/>
            </p:cNvSpPr>
            <p:nvPr/>
          </p:nvSpPr>
          <p:spPr bwMode="auto">
            <a:xfrm>
              <a:off x="1824" y="3216"/>
              <a:ext cx="816" cy="336"/>
            </a:xfrm>
            <a:prstGeom prst="rect">
              <a:avLst/>
            </a:prstGeom>
            <a:solidFill>
              <a:schemeClr val="hlink"/>
            </a:solidFill>
            <a:ln w="12699">
              <a:solidFill>
                <a:schemeClr val="tx1"/>
              </a:solidFill>
              <a:miter lim="800000"/>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b="1">
                  <a:solidFill>
                    <a:srgbClr val="0000CC"/>
                  </a:solidFill>
                  <a:effectLst>
                    <a:outerShdw blurRad="38100" dist="38100" dir="2700000" algn="tl">
                      <a:srgbClr val="000000"/>
                    </a:outerShdw>
                  </a:effectLst>
                </a:rPr>
                <a:t>输入缓存</a:t>
              </a:r>
            </a:p>
          </p:txBody>
        </p:sp>
        <p:sp>
          <p:nvSpPr>
            <p:cNvPr id="11" name="AutoShape 13"/>
            <p:cNvSpPr>
              <a:spLocks noChangeArrowheads="1"/>
            </p:cNvSpPr>
            <p:nvPr/>
          </p:nvSpPr>
          <p:spPr bwMode="auto">
            <a:xfrm flipH="1">
              <a:off x="2544" y="3168"/>
              <a:ext cx="1488" cy="288"/>
            </a:xfrm>
            <a:prstGeom prst="curvedDownArrow">
              <a:avLst>
                <a:gd name="adj1" fmla="val 126823"/>
                <a:gd name="adj2" fmla="val 206667"/>
                <a:gd name="adj3" fmla="val 33333"/>
              </a:avLst>
            </a:prstGeom>
            <a:solidFill>
              <a:srgbClr val="0000CC"/>
            </a:solidFill>
            <a:ln w="12699">
              <a:solidFill>
                <a:schemeClr val="tx1"/>
              </a:solidFill>
              <a:miter lim="800000"/>
              <a:headEnd type="none" w="sm" len="sm"/>
              <a:tailEnd type="none" w="sm" len="sm"/>
            </a:ln>
            <a:effectLst/>
          </p:spPr>
          <p:txBody>
            <a:bodyPr wrap="none" anchor="ctr"/>
            <a:lstStyle/>
            <a:p>
              <a:pPr defTabSz="762000">
                <a:defRPr/>
              </a:pPr>
              <a:r>
                <a:rPr kumimoji="1" lang="en-US" altLang="zh-CN" sz="2800" b="1">
                  <a:solidFill>
                    <a:srgbClr val="00FFFF"/>
                  </a:solidFill>
                  <a:effectLst>
                    <a:outerShdw blurRad="38100" dist="38100" dir="2700000" algn="tl">
                      <a:srgbClr val="000000"/>
                    </a:outerShdw>
                  </a:effectLst>
                  <a:latin typeface="Times New Roman" pitchFamily="18" charset="0"/>
                  <a:ea typeface="宋体" pitchFamily="2" charset="-122"/>
                </a:rPr>
                <a:t>fp=fopen( .. )</a:t>
              </a:r>
              <a:endParaRPr kumimoji="1" lang="en-US" altLang="zh-CN">
                <a:solidFill>
                  <a:srgbClr val="00FFFF"/>
                </a:solidFill>
                <a:effectLst>
                  <a:outerShdw blurRad="38100" dist="38100" dir="2700000" algn="tl">
                    <a:srgbClr val="000000"/>
                  </a:outerShdw>
                </a:effectLst>
                <a:latin typeface="Times New Roman" pitchFamily="18" charset="0"/>
                <a:ea typeface="宋体" pitchFamily="2" charset="-122"/>
              </a:endParaRPr>
            </a:p>
          </p:txBody>
        </p:sp>
        <p:sp>
          <p:nvSpPr>
            <p:cNvPr id="12" name="Rectangle 14"/>
            <p:cNvSpPr>
              <a:spLocks noChangeArrowheads="1"/>
            </p:cNvSpPr>
            <p:nvPr/>
          </p:nvSpPr>
          <p:spPr bwMode="auto">
            <a:xfrm>
              <a:off x="1824" y="3600"/>
              <a:ext cx="816" cy="336"/>
            </a:xfrm>
            <a:prstGeom prst="rect">
              <a:avLst/>
            </a:prstGeom>
            <a:solidFill>
              <a:srgbClr val="FF99FF"/>
            </a:solidFill>
            <a:ln w="12699">
              <a:solidFill>
                <a:srgbClr val="FF99FF"/>
              </a:solidFill>
              <a:miter lim="800000"/>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b="1">
                  <a:solidFill>
                    <a:srgbClr val="0000CC"/>
                  </a:solidFill>
                  <a:effectLst>
                    <a:outerShdw blurRad="38100" dist="38100" dir="2700000" algn="tl">
                      <a:srgbClr val="000000"/>
                    </a:outerShdw>
                  </a:effectLst>
                </a:rPr>
                <a:t>输出缓存</a:t>
              </a:r>
            </a:p>
          </p:txBody>
        </p:sp>
        <p:sp>
          <p:nvSpPr>
            <p:cNvPr id="13" name="AutoShape 15"/>
            <p:cNvSpPr>
              <a:spLocks noChangeArrowheads="1"/>
            </p:cNvSpPr>
            <p:nvPr/>
          </p:nvSpPr>
          <p:spPr bwMode="auto">
            <a:xfrm>
              <a:off x="2688" y="3744"/>
              <a:ext cx="1488" cy="240"/>
            </a:xfrm>
            <a:prstGeom prst="curvedUpArrow">
              <a:avLst>
                <a:gd name="adj1" fmla="val 124000"/>
                <a:gd name="adj2" fmla="val 248000"/>
                <a:gd name="adj3" fmla="val 33333"/>
              </a:avLst>
            </a:prstGeom>
            <a:solidFill>
              <a:schemeClr val="hlink"/>
            </a:solidFill>
            <a:ln w="12699">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grpSp>
      <p:sp>
        <p:nvSpPr>
          <p:cNvPr id="14" name="AutoShape 16"/>
          <p:cNvSpPr>
            <a:spLocks noChangeArrowheads="1"/>
          </p:cNvSpPr>
          <p:nvPr/>
        </p:nvSpPr>
        <p:spPr bwMode="auto">
          <a:xfrm>
            <a:off x="2197100" y="5905500"/>
            <a:ext cx="914400" cy="381000"/>
          </a:xfrm>
          <a:prstGeom prst="notchedRightArrow">
            <a:avLst>
              <a:gd name="adj1" fmla="val 50000"/>
              <a:gd name="adj2" fmla="val 60000"/>
            </a:avLst>
          </a:prstGeom>
          <a:solidFill>
            <a:schemeClr val="hlink"/>
          </a:solidFill>
          <a:ln w="12699">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grpSp>
        <p:nvGrpSpPr>
          <p:cNvPr id="15" name="Group 17"/>
          <p:cNvGrpSpPr>
            <a:grpSpLocks/>
          </p:cNvGrpSpPr>
          <p:nvPr/>
        </p:nvGrpSpPr>
        <p:grpSpPr bwMode="auto">
          <a:xfrm>
            <a:off x="2214563" y="5143500"/>
            <a:ext cx="4495800" cy="1371600"/>
            <a:chOff x="1248" y="3168"/>
            <a:chExt cx="2832" cy="864"/>
          </a:xfrm>
        </p:grpSpPr>
        <p:sp>
          <p:nvSpPr>
            <p:cNvPr id="16" name="Rectangle 18"/>
            <p:cNvSpPr>
              <a:spLocks noChangeArrowheads="1"/>
            </p:cNvSpPr>
            <p:nvPr/>
          </p:nvSpPr>
          <p:spPr bwMode="auto">
            <a:xfrm>
              <a:off x="1248" y="3168"/>
              <a:ext cx="1440" cy="816"/>
            </a:xfrm>
            <a:prstGeom prst="rect">
              <a:avLst/>
            </a:prstGeom>
            <a:solidFill>
              <a:schemeClr val="accent1"/>
            </a:solidFill>
            <a:ln w="12699">
              <a:noFill/>
              <a:miter lim="800000"/>
              <a:headEnd type="none" w="sm" len="sm"/>
              <a:tailEnd type="none" w="sm" len="sm"/>
            </a:ln>
            <a:effectLst/>
          </p:spPr>
          <p:txBody>
            <a:bodyPr wrap="none" anchor="ctr"/>
            <a:lstStyle/>
            <a:p>
              <a:pPr>
                <a:defRPr/>
              </a:pPr>
              <a:endParaRPr lang="zh-CN" altLang="zh-CN">
                <a:solidFill>
                  <a:srgbClr val="0000CC"/>
                </a:solidFill>
                <a:effectLst>
                  <a:outerShdw blurRad="38100" dist="38100" dir="2700000" algn="tl">
                    <a:srgbClr val="000000"/>
                  </a:outerShdw>
                </a:effectLst>
                <a:latin typeface="Times New Roman" pitchFamily="18" charset="0"/>
                <a:ea typeface="宋体" pitchFamily="2" charset="-122"/>
              </a:endParaRPr>
            </a:p>
          </p:txBody>
        </p:sp>
        <p:sp>
          <p:nvSpPr>
            <p:cNvPr id="17" name="Rectangle 19"/>
            <p:cNvSpPr>
              <a:spLocks noChangeArrowheads="1"/>
            </p:cNvSpPr>
            <p:nvPr/>
          </p:nvSpPr>
          <p:spPr bwMode="auto">
            <a:xfrm>
              <a:off x="2688" y="3168"/>
              <a:ext cx="1392" cy="864"/>
            </a:xfrm>
            <a:prstGeom prst="rect">
              <a:avLst/>
            </a:prstGeom>
            <a:solidFill>
              <a:srgbClr val="333399"/>
            </a:solidFill>
            <a:ln w="12699">
              <a:noFill/>
              <a:miter lim="800000"/>
              <a:headEnd type="none" w="sm" len="sm"/>
              <a:tailEnd type="none" w="sm" len="sm"/>
            </a:ln>
            <a:effectLst/>
          </p:spPr>
          <p:txBody>
            <a:bodyPr wrap="none" anchor="ctr"/>
            <a:lstStyle/>
            <a:p>
              <a:pPr defTabSz="762000">
                <a:defRPr/>
              </a:pPr>
              <a:r>
                <a:rPr kumimoji="1" lang="en-US" altLang="zh-CN" sz="2800" b="1">
                  <a:solidFill>
                    <a:srgbClr val="FFFF00"/>
                  </a:solidFill>
                  <a:effectLst>
                    <a:outerShdw blurRad="38100" dist="38100" dir="2700000" algn="tl">
                      <a:srgbClr val="000000"/>
                    </a:outerShdw>
                  </a:effectLst>
                  <a:latin typeface="宋体" pitchFamily="2" charset="-122"/>
                  <a:ea typeface="宋体" pitchFamily="2" charset="-122"/>
                </a:rPr>
                <a:t>fclose(fp)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ppt_x+#ppt_w/2"/>
                                          </p:val>
                                        </p:tav>
                                        <p:tav tm="100000">
                                          <p:val>
                                            <p:strVal val="#ppt_x"/>
                                          </p:val>
                                        </p:tav>
                                      </p:tavLst>
                                    </p:anim>
                                    <p:anim calcmode="lin" valueType="num">
                                      <p:cBhvr>
                                        <p:cTn id="13" dur="500" fill="hold"/>
                                        <p:tgtEl>
                                          <p:spTgt spid="9"/>
                                        </p:tgtEl>
                                        <p:attrNameLst>
                                          <p:attrName>ppt_y</p:attrName>
                                        </p:attrNameLst>
                                      </p:cBhvr>
                                      <p:tavLst>
                                        <p:tav tm="0">
                                          <p:val>
                                            <p:strVal val="#ppt_y"/>
                                          </p:val>
                                        </p:tav>
                                        <p:tav tm="100000">
                                          <p:val>
                                            <p:strVal val="#ppt_y"/>
                                          </p:val>
                                        </p:tav>
                                      </p:tavLst>
                                    </p:anim>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2"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ppt_w/2"/>
                                          </p:val>
                                        </p:tav>
                                        <p:tav tm="100000">
                                          <p:val>
                                            <p:strVal val="#ppt_x"/>
                                          </p:val>
                                        </p:tav>
                                      </p:tavLst>
                                    </p:anim>
                                    <p:anim calcmode="lin" valueType="num">
                                      <p:cBhvr>
                                        <p:cTn id="21" dur="500" fill="hold"/>
                                        <p:tgtEl>
                                          <p:spTgt spid="8"/>
                                        </p:tgtEl>
                                        <p:attrNameLst>
                                          <p:attrName>ppt_y</p:attrName>
                                        </p:attrNameLst>
                                      </p:cBhvr>
                                      <p:tavLst>
                                        <p:tav tm="0">
                                          <p:val>
                                            <p:strVal val="#ppt_y"/>
                                          </p:val>
                                        </p:tav>
                                        <p:tav tm="100000">
                                          <p:val>
                                            <p:strVal val="#ppt_y"/>
                                          </p:val>
                                        </p:tav>
                                      </p:tavLst>
                                    </p:anim>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ppt_x</p:attrName>
                                        </p:attrNameLst>
                                      </p:cBhvr>
                                      <p:tavLst>
                                        <p:tav tm="0">
                                          <p:val>
                                            <p:strVal val="#ppt_x-#ppt_w/2"/>
                                          </p:val>
                                        </p:tav>
                                        <p:tav tm="100000">
                                          <p:val>
                                            <p:strVal val="#ppt_x"/>
                                          </p:val>
                                        </p:tav>
                                      </p:tavLst>
                                    </p:anim>
                                    <p:anim calcmode="lin" valueType="num">
                                      <p:cBhvr>
                                        <p:cTn id="29" dur="500" fill="hold"/>
                                        <p:tgtEl>
                                          <p:spTgt spid="14"/>
                                        </p:tgtEl>
                                        <p:attrNameLst>
                                          <p:attrName>ppt_y</p:attrName>
                                        </p:attrNameLst>
                                      </p:cBhvr>
                                      <p:tavLst>
                                        <p:tav tm="0">
                                          <p:val>
                                            <p:strVal val="#ppt_y"/>
                                          </p:val>
                                        </p:tav>
                                        <p:tav tm="100000">
                                          <p:val>
                                            <p:strVal val="#ppt_y"/>
                                          </p:val>
                                        </p:tav>
                                      </p:tavLst>
                                    </p:anim>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文件关闭举例</a:t>
            </a:r>
          </a:p>
        </p:txBody>
      </p:sp>
      <p:sp>
        <p:nvSpPr>
          <p:cNvPr id="3" name="内容占位符 2"/>
          <p:cNvSpPr>
            <a:spLocks noGrp="1"/>
          </p:cNvSpPr>
          <p:nvPr>
            <p:ph idx="1"/>
          </p:nvPr>
        </p:nvSpPr>
        <p:spPr/>
        <p:txBody>
          <a:bodyPr>
            <a:normAutofit fontScale="85000" lnSpcReduction="20000"/>
          </a:bodyPr>
          <a:lstStyle/>
          <a:p>
            <a:pPr>
              <a:lnSpc>
                <a:spcPct val="150000"/>
              </a:lnSpc>
              <a:buFont typeface="Monotype Sorts" charset="2"/>
              <a:buNone/>
              <a:defRPr/>
            </a:pPr>
            <a:r>
              <a:rPr lang="en-US" altLang="zh-CN" sz="2000" smtClean="0">
                <a:solidFill>
                  <a:schemeClr val="tx1"/>
                </a:solidFill>
                <a:latin typeface="Courier New" pitchFamily="49" charset="0"/>
                <a:ea typeface="宋体" pitchFamily="2" charset="-122"/>
              </a:rPr>
              <a:t>FILE *fp;</a:t>
            </a:r>
          </a:p>
          <a:p>
            <a:pPr>
              <a:lnSpc>
                <a:spcPct val="150000"/>
              </a:lnSpc>
              <a:buFont typeface="Monotype Sorts" charset="2"/>
              <a:buNone/>
              <a:defRPr/>
            </a:pPr>
            <a:r>
              <a:rPr lang="en-US" altLang="zh-CN" sz="2000" smtClean="0">
                <a:solidFill>
                  <a:schemeClr val="tx1"/>
                </a:solidFill>
                <a:latin typeface="Courier New" pitchFamily="49" charset="0"/>
                <a:ea typeface="宋体" pitchFamily="2" charset="-122"/>
              </a:rPr>
              <a:t>char file[]="D:\\USER\\STUDENTS.DAT";</a:t>
            </a:r>
          </a:p>
          <a:p>
            <a:pPr>
              <a:lnSpc>
                <a:spcPct val="150000"/>
              </a:lnSpc>
              <a:buFont typeface="Monotype Sorts" charset="2"/>
              <a:buNone/>
              <a:defRPr/>
            </a:pPr>
            <a:r>
              <a:rPr lang="en-US" altLang="zh-CN" sz="2000" smtClean="0">
                <a:solidFill>
                  <a:schemeClr val="tx1"/>
                </a:solidFill>
                <a:latin typeface="Courier New" pitchFamily="49" charset="0"/>
                <a:ea typeface="宋体" pitchFamily="2" charset="-122"/>
              </a:rPr>
              <a:t>if (!(fp=fopen(file, "rb+"))) {</a:t>
            </a:r>
          </a:p>
          <a:p>
            <a:pPr>
              <a:lnSpc>
                <a:spcPct val="150000"/>
              </a:lnSpc>
              <a:buFont typeface="Monotype Sorts" charset="2"/>
              <a:buNone/>
              <a:defRPr/>
            </a:pPr>
            <a:r>
              <a:rPr lang="en-US" altLang="zh-CN" sz="2000" smtClean="0">
                <a:solidFill>
                  <a:schemeClr val="tx1"/>
                </a:solidFill>
                <a:latin typeface="Courier New" pitchFamily="49" charset="0"/>
                <a:ea typeface="宋体" pitchFamily="2" charset="-122"/>
              </a:rPr>
              <a:t>    printf("Open file %s error!\n", file);</a:t>
            </a:r>
          </a:p>
          <a:p>
            <a:pPr>
              <a:lnSpc>
                <a:spcPct val="150000"/>
              </a:lnSpc>
              <a:buFont typeface="Monotype Sorts" charset="2"/>
              <a:buNone/>
              <a:defRPr/>
            </a:pPr>
            <a:r>
              <a:rPr lang="en-US" altLang="zh-CN" sz="2000" smtClean="0">
                <a:solidFill>
                  <a:schemeClr val="tx1"/>
                </a:solidFill>
                <a:latin typeface="Courier New" pitchFamily="49" charset="0"/>
                <a:ea typeface="宋体" pitchFamily="2" charset="-122"/>
              </a:rPr>
              <a:t>    exit(0);</a:t>
            </a:r>
          </a:p>
          <a:p>
            <a:pPr>
              <a:lnSpc>
                <a:spcPct val="150000"/>
              </a:lnSpc>
              <a:buFont typeface="Monotype Sorts" charset="2"/>
              <a:buNone/>
              <a:defRPr/>
            </a:pPr>
            <a:r>
              <a:rPr lang="en-US" altLang="zh-CN" sz="2000" smtClean="0">
                <a:solidFill>
                  <a:schemeClr val="tx1"/>
                </a:solidFill>
                <a:latin typeface="Courier New" pitchFamily="49" charset="0"/>
                <a:ea typeface="宋体" pitchFamily="2" charset="-122"/>
              </a:rPr>
              <a:t>    }</a:t>
            </a:r>
          </a:p>
          <a:p>
            <a:pPr>
              <a:lnSpc>
                <a:spcPct val="150000"/>
              </a:lnSpc>
              <a:buFont typeface="Monotype Sorts" charset="2"/>
              <a:buNone/>
              <a:defRPr/>
            </a:pPr>
            <a:r>
              <a:rPr lang="en-US" altLang="zh-CN" sz="2000" smtClean="0">
                <a:solidFill>
                  <a:schemeClr val="tx1"/>
                </a:solidFill>
                <a:latin typeface="Courier New" pitchFamily="49" charset="0"/>
                <a:ea typeface="宋体" pitchFamily="2" charset="-122"/>
              </a:rPr>
              <a:t>... ...</a:t>
            </a:r>
          </a:p>
          <a:p>
            <a:pPr>
              <a:lnSpc>
                <a:spcPct val="150000"/>
              </a:lnSpc>
              <a:buFont typeface="Monotype Sorts" charset="2"/>
              <a:buNone/>
              <a:defRPr/>
            </a:pPr>
            <a:r>
              <a:rPr lang="en-US" altLang="zh-CN" sz="2000" smtClean="0">
                <a:solidFill>
                  <a:srgbClr val="0000E7"/>
                </a:solidFill>
                <a:latin typeface="Courier New" pitchFamily="49" charset="0"/>
                <a:ea typeface="宋体" pitchFamily="2" charset="-122"/>
              </a:rPr>
              <a:t>fclose(fp);</a:t>
            </a:r>
          </a:p>
          <a:p>
            <a:pPr>
              <a:defRPr/>
            </a:pP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1144168"/>
          </a:xfrm>
        </p:spPr>
        <p:txBody>
          <a:bodyPr/>
          <a:lstStyle/>
          <a:p>
            <a:r>
              <a:rPr lang="zh-CN" altLang="en-US"/>
              <a:t>文件读写函数</a:t>
            </a:r>
          </a:p>
        </p:txBody>
      </p:sp>
      <p:sp>
        <p:nvSpPr>
          <p:cNvPr id="3" name="内容占位符 2"/>
          <p:cNvSpPr>
            <a:spLocks noGrp="1"/>
          </p:cNvSpPr>
          <p:nvPr>
            <p:ph idx="1"/>
          </p:nvPr>
        </p:nvSpPr>
        <p:spPr>
          <a:xfrm>
            <a:off x="685800" y="1484313"/>
            <a:ext cx="8243888" cy="4611687"/>
          </a:xfrm>
        </p:spPr>
        <p:txBody>
          <a:bodyPr/>
          <a:lstStyle/>
          <a:p>
            <a:pPr marL="360363" indent="-360363">
              <a:lnSpc>
                <a:spcPct val="110000"/>
              </a:lnSpc>
              <a:buClr>
                <a:srgbClr val="00FFFF"/>
              </a:buClr>
              <a:buFont typeface="Wingdings 3" charset="2"/>
              <a:buChar char="è"/>
            </a:pPr>
            <a:r>
              <a:rPr kumimoji="1" lang="zh-CN" altLang="en-US" dirty="0">
                <a:latin typeface="宋体" charset="0"/>
              </a:rPr>
              <a:t>标准输入输出使用终端设备文件，这些设备文件由系统自动打开和关闭，只要调用库函数即可。</a:t>
            </a:r>
          </a:p>
          <a:p>
            <a:pPr marL="628650" lvl="1">
              <a:lnSpc>
                <a:spcPct val="90000"/>
              </a:lnSpc>
            </a:pPr>
            <a:r>
              <a:rPr kumimoji="1" lang="en-US" altLang="zh-CN" dirty="0" err="1">
                <a:latin typeface="宋体" charset="0"/>
              </a:rPr>
              <a:t>getchar</a:t>
            </a:r>
            <a:r>
              <a:rPr kumimoji="1" lang="en-US" altLang="zh-CN" dirty="0">
                <a:latin typeface="宋体" charset="0"/>
              </a:rPr>
              <a:t>()     gets()     </a:t>
            </a:r>
            <a:r>
              <a:rPr kumimoji="1" lang="en-US" altLang="zh-CN" dirty="0" err="1">
                <a:latin typeface="宋体" charset="0"/>
              </a:rPr>
              <a:t>scanf</a:t>
            </a:r>
            <a:r>
              <a:rPr kumimoji="1" lang="en-US" altLang="zh-CN" dirty="0">
                <a:latin typeface="宋体" charset="0"/>
              </a:rPr>
              <a:t>()</a:t>
            </a:r>
          </a:p>
          <a:p>
            <a:pPr marL="628650" lvl="1">
              <a:lnSpc>
                <a:spcPct val="90000"/>
              </a:lnSpc>
            </a:pPr>
            <a:r>
              <a:rPr kumimoji="1" lang="en-US" altLang="zh-CN" dirty="0" err="1">
                <a:latin typeface="宋体" charset="0"/>
              </a:rPr>
              <a:t>putchar</a:t>
            </a:r>
            <a:r>
              <a:rPr kumimoji="1" lang="en-US" altLang="zh-CN" dirty="0">
                <a:latin typeface="宋体" charset="0"/>
              </a:rPr>
              <a:t>()     puts()     </a:t>
            </a:r>
            <a:r>
              <a:rPr kumimoji="1" lang="en-US" altLang="zh-CN" dirty="0" err="1">
                <a:latin typeface="宋体" charset="0"/>
              </a:rPr>
              <a:t>printf</a:t>
            </a:r>
            <a:r>
              <a:rPr kumimoji="1" lang="en-US" altLang="zh-CN" dirty="0">
                <a:latin typeface="宋体" charset="0"/>
              </a:rPr>
              <a:t>()</a:t>
            </a:r>
          </a:p>
          <a:p>
            <a:pPr marL="360363" indent="-360363">
              <a:lnSpc>
                <a:spcPct val="110000"/>
              </a:lnSpc>
              <a:buClr>
                <a:srgbClr val="00FFFF"/>
              </a:buClr>
              <a:buFont typeface="Wingdings 3" charset="2"/>
              <a:buChar char="è"/>
            </a:pPr>
            <a:r>
              <a:rPr kumimoji="1" lang="zh-CN" altLang="en-US" dirty="0">
                <a:latin typeface="宋体" charset="0"/>
              </a:rPr>
              <a:t>文件输入输出使用一般文件，也可调用对应库函数实现，只是要人工定义文件指针、打开文件及关闭文件。如：</a:t>
            </a:r>
          </a:p>
          <a:p>
            <a:pPr marL="628650" lvl="1">
              <a:lnSpc>
                <a:spcPct val="110000"/>
              </a:lnSpc>
            </a:pPr>
            <a:r>
              <a:rPr kumimoji="1" lang="en-US" altLang="zh-CN" dirty="0">
                <a:solidFill>
                  <a:schemeClr val="tx1"/>
                </a:solidFill>
                <a:latin typeface="宋体" charset="0"/>
              </a:rPr>
              <a:t>FILE *</a:t>
            </a:r>
            <a:r>
              <a:rPr kumimoji="1" lang="en-US" altLang="zh-CN" dirty="0" err="1">
                <a:solidFill>
                  <a:schemeClr val="tx1"/>
                </a:solidFill>
                <a:latin typeface="宋体" charset="0"/>
              </a:rPr>
              <a:t>fp</a:t>
            </a:r>
            <a:r>
              <a:rPr kumimoji="1" lang="en-US" altLang="zh-CN" dirty="0">
                <a:solidFill>
                  <a:schemeClr val="tx1"/>
                </a:solidFill>
                <a:latin typeface="宋体" charset="0"/>
              </a:rPr>
              <a:t>;  </a:t>
            </a:r>
            <a:r>
              <a:rPr kumimoji="1" lang="en-US" altLang="zh-CN" dirty="0" err="1">
                <a:solidFill>
                  <a:schemeClr val="tx1"/>
                </a:solidFill>
                <a:latin typeface="宋体" charset="0"/>
              </a:rPr>
              <a:t>fp</a:t>
            </a:r>
            <a:r>
              <a:rPr kumimoji="1" lang="en-US" altLang="zh-CN" dirty="0">
                <a:solidFill>
                  <a:schemeClr val="tx1"/>
                </a:solidFill>
                <a:latin typeface="宋体" charset="0"/>
              </a:rPr>
              <a:t>=</a:t>
            </a:r>
            <a:r>
              <a:rPr kumimoji="1" lang="en-US" altLang="zh-CN" dirty="0" err="1">
                <a:solidFill>
                  <a:schemeClr val="tx1"/>
                </a:solidFill>
                <a:latin typeface="宋体" charset="0"/>
              </a:rPr>
              <a:t>fpoen</a:t>
            </a:r>
            <a:r>
              <a:rPr kumimoji="1" lang="en-US" altLang="zh-CN" dirty="0">
                <a:solidFill>
                  <a:schemeClr val="tx1"/>
                </a:solidFill>
                <a:latin typeface="宋体" charset="0"/>
              </a:rPr>
              <a:t>(…)</a:t>
            </a:r>
          </a:p>
          <a:p>
            <a:pPr marL="628650" lvl="1">
              <a:lnSpc>
                <a:spcPct val="110000"/>
              </a:lnSpc>
            </a:pPr>
            <a:r>
              <a:rPr kumimoji="1" lang="en-US" altLang="zh-CN" dirty="0" err="1">
                <a:latin typeface="宋体" charset="0"/>
              </a:rPr>
              <a:t>fgetc</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r>
              <a:rPr kumimoji="1" lang="en-US" altLang="zh-CN" dirty="0" err="1">
                <a:latin typeface="宋体" charset="0"/>
              </a:rPr>
              <a:t>fgets</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r>
              <a:rPr kumimoji="1" lang="en-US" altLang="zh-CN" dirty="0" err="1">
                <a:latin typeface="宋体" charset="0"/>
              </a:rPr>
              <a:t>fscanf</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r>
              <a:rPr kumimoji="1" lang="en-US" altLang="zh-CN" dirty="0" err="1">
                <a:latin typeface="宋体" charset="0"/>
              </a:rPr>
              <a:t>fread</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p>
          <a:p>
            <a:pPr marL="628650" lvl="1">
              <a:lnSpc>
                <a:spcPct val="110000"/>
              </a:lnSpc>
            </a:pPr>
            <a:r>
              <a:rPr kumimoji="1" lang="en-US" altLang="zh-CN" dirty="0" err="1">
                <a:latin typeface="宋体" charset="0"/>
              </a:rPr>
              <a:t>fputc</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r>
              <a:rPr kumimoji="1" lang="en-US" altLang="zh-CN" dirty="0" err="1">
                <a:latin typeface="宋体" charset="0"/>
              </a:rPr>
              <a:t>fputs</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r>
              <a:rPr kumimoji="1" lang="en-US" altLang="zh-CN" dirty="0" err="1">
                <a:latin typeface="宋体" charset="0"/>
              </a:rPr>
              <a:t>fprintf</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r>
              <a:rPr kumimoji="1" lang="en-US" altLang="zh-CN" dirty="0" err="1">
                <a:latin typeface="宋体" charset="0"/>
              </a:rPr>
              <a:t>fwrite</a:t>
            </a:r>
            <a:r>
              <a:rPr kumimoji="1" lang="en-US" altLang="zh-CN" dirty="0">
                <a:latin typeface="宋体" charset="0"/>
              </a:rPr>
              <a:t>(</a:t>
            </a:r>
            <a:r>
              <a:rPr kumimoji="1" lang="en-US" altLang="zh-CN" dirty="0" err="1">
                <a:latin typeface="宋体" charset="0"/>
              </a:rPr>
              <a:t>fp</a:t>
            </a:r>
            <a:r>
              <a:rPr kumimoji="1" lang="en-US" altLang="zh-CN" dirty="0">
                <a:latin typeface="宋体" charset="0"/>
              </a:rPr>
              <a:t>)</a:t>
            </a:r>
          </a:p>
          <a:p>
            <a:pPr marL="628650" lvl="1">
              <a:lnSpc>
                <a:spcPct val="110000"/>
              </a:lnSpc>
            </a:pPr>
            <a:r>
              <a:rPr kumimoji="1" lang="en-US" altLang="zh-CN" dirty="0" err="1">
                <a:solidFill>
                  <a:schemeClr val="tx1"/>
                </a:solidFill>
                <a:latin typeface="宋体" charset="0"/>
              </a:rPr>
              <a:t>fclose</a:t>
            </a:r>
            <a:r>
              <a:rPr kumimoji="1" lang="en-US" altLang="zh-CN" dirty="0">
                <a:solidFill>
                  <a:schemeClr val="tx1"/>
                </a:solidFill>
                <a:latin typeface="宋体" charset="0"/>
              </a:rPr>
              <a:t>(</a:t>
            </a:r>
            <a:r>
              <a:rPr kumimoji="1" lang="en-US" altLang="zh-CN" dirty="0" err="1">
                <a:solidFill>
                  <a:schemeClr val="tx1"/>
                </a:solidFill>
                <a:latin typeface="宋体" charset="0"/>
              </a:rPr>
              <a:t>fp</a:t>
            </a:r>
            <a:r>
              <a:rPr kumimoji="1" lang="en-US" altLang="zh-CN" dirty="0">
                <a:solidFill>
                  <a:schemeClr val="tx1"/>
                </a:solidFill>
                <a:latin typeface="宋体" charset="0"/>
              </a:rPr>
              <a:t>)</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pPr>
              <a:defRPr/>
            </a:pPr>
            <a:r>
              <a:rPr lang="en-US" altLang="zh-CN" dirty="0" err="1" smtClean="0">
                <a:cs typeface="+mj-cs"/>
              </a:rPr>
              <a:t>fputc</a:t>
            </a:r>
            <a:r>
              <a:rPr lang="zh-CN" altLang="en-US" dirty="0" smtClean="0">
                <a:cs typeface="+mj-cs"/>
              </a:rPr>
              <a:t>函数</a:t>
            </a:r>
            <a:endParaRPr lang="zh-CN" altLang="en-US" dirty="0">
              <a:cs typeface="+mj-cs"/>
            </a:endParaRPr>
          </a:p>
        </p:txBody>
      </p:sp>
      <p:sp>
        <p:nvSpPr>
          <p:cNvPr id="3" name="内容占位符 2"/>
          <p:cNvSpPr>
            <a:spLocks noGrp="1"/>
          </p:cNvSpPr>
          <p:nvPr>
            <p:ph idx="1"/>
          </p:nvPr>
        </p:nvSpPr>
        <p:spPr>
          <a:xfrm>
            <a:off x="685800" y="1484313"/>
            <a:ext cx="8101013" cy="4611687"/>
          </a:xfrm>
        </p:spPr>
        <p:txBody>
          <a:bodyPr/>
          <a:lstStyle/>
          <a:p>
            <a:pPr marL="361950"/>
            <a:r>
              <a:rPr lang="zh-CN" altLang="en-US" dirty="0"/>
              <a:t>函数原型：</a:t>
            </a:r>
            <a:r>
              <a:rPr lang="en-US" altLang="zh-CN" dirty="0" err="1">
                <a:solidFill>
                  <a:srgbClr val="0000FF"/>
                </a:solidFill>
                <a:latin typeface="Courier New" charset="0"/>
              </a:rPr>
              <a:t>int</a:t>
            </a:r>
            <a:r>
              <a:rPr lang="en-US" altLang="zh-CN" dirty="0">
                <a:solidFill>
                  <a:srgbClr val="000000"/>
                </a:solidFill>
                <a:latin typeface="Courier New" charset="0"/>
              </a:rPr>
              <a:t> </a:t>
            </a:r>
            <a:r>
              <a:rPr lang="en-US" altLang="zh-CN" dirty="0" err="1">
                <a:solidFill>
                  <a:srgbClr val="000000"/>
                </a:solidFill>
                <a:latin typeface="Courier New" charset="0"/>
              </a:rPr>
              <a:t>fputc</a:t>
            </a:r>
            <a:r>
              <a:rPr lang="en-US" altLang="zh-CN" dirty="0">
                <a:solidFill>
                  <a:srgbClr val="000000"/>
                </a:solidFill>
                <a:latin typeface="Courier New" charset="0"/>
              </a:rPr>
              <a:t>(</a:t>
            </a:r>
            <a:r>
              <a:rPr lang="en-US" altLang="zh-CN" dirty="0" err="1">
                <a:solidFill>
                  <a:srgbClr val="0000FF"/>
                </a:solidFill>
                <a:latin typeface="Courier New" charset="0"/>
              </a:rPr>
              <a:t>int</a:t>
            </a:r>
            <a:r>
              <a:rPr lang="en-US" altLang="zh-CN" dirty="0">
                <a:solidFill>
                  <a:srgbClr val="000000"/>
                </a:solidFill>
                <a:latin typeface="Courier New" charset="0"/>
              </a:rPr>
              <a:t> c, FILE *</a:t>
            </a:r>
            <a:r>
              <a:rPr lang="en-US" altLang="zh-CN" dirty="0" err="1">
                <a:solidFill>
                  <a:srgbClr val="000000"/>
                </a:solidFill>
                <a:latin typeface="Courier New" charset="0"/>
              </a:rPr>
              <a:t>fp</a:t>
            </a:r>
            <a:r>
              <a:rPr lang="en-US" altLang="zh-CN" dirty="0">
                <a:solidFill>
                  <a:srgbClr val="000000"/>
                </a:solidFill>
                <a:latin typeface="Courier New" charset="0"/>
              </a:rPr>
              <a:t>);</a:t>
            </a:r>
          </a:p>
          <a:p>
            <a:pPr marL="361950"/>
            <a:r>
              <a:rPr lang="zh-CN" altLang="en-US" dirty="0"/>
              <a:t>一般形式如下：</a:t>
            </a:r>
          </a:p>
          <a:p>
            <a:pPr marL="361950">
              <a:buFont typeface="Wingdings" charset="2"/>
              <a:buNone/>
            </a:pPr>
            <a:r>
              <a:rPr lang="zh-CN" altLang="en-US" dirty="0">
                <a:solidFill>
                  <a:srgbClr val="CC0099"/>
                </a:solidFill>
              </a:rPr>
              <a:t>          </a:t>
            </a:r>
            <a:r>
              <a:rPr lang="en-US" altLang="zh-CN" dirty="0" err="1">
                <a:solidFill>
                  <a:srgbClr val="CC0099"/>
                </a:solidFill>
                <a:effectLst/>
              </a:rPr>
              <a:t>fputc</a:t>
            </a:r>
            <a:r>
              <a:rPr lang="en-US" altLang="zh-CN" dirty="0">
                <a:solidFill>
                  <a:srgbClr val="CC0099"/>
                </a:solidFill>
                <a:effectLst/>
              </a:rPr>
              <a:t>(</a:t>
            </a:r>
            <a:r>
              <a:rPr lang="en-US" altLang="zh-CN" dirty="0" err="1">
                <a:solidFill>
                  <a:srgbClr val="CC0099"/>
                </a:solidFill>
                <a:effectLst/>
              </a:rPr>
              <a:t>ch,fp</a:t>
            </a:r>
            <a:r>
              <a:rPr lang="en-US" altLang="zh-CN" dirty="0">
                <a:solidFill>
                  <a:srgbClr val="CC0099"/>
                </a:solidFill>
                <a:effectLst/>
              </a:rPr>
              <a:t>)</a:t>
            </a:r>
            <a:r>
              <a:rPr lang="zh-CN" altLang="en-US" dirty="0">
                <a:solidFill>
                  <a:srgbClr val="CC0099"/>
                </a:solidFill>
                <a:effectLst/>
              </a:rPr>
              <a:t>；</a:t>
            </a:r>
          </a:p>
          <a:p>
            <a:pPr marL="838200" lvl="1">
              <a:buFont typeface="Wingdings" charset="2"/>
              <a:buNone/>
            </a:pPr>
            <a:r>
              <a:rPr lang="zh-CN" altLang="en-US" dirty="0">
                <a:solidFill>
                  <a:srgbClr val="000000"/>
                </a:solidFill>
              </a:rPr>
              <a:t>其中：   </a:t>
            </a:r>
            <a:r>
              <a:rPr lang="en-US" altLang="zh-CN" dirty="0" err="1">
                <a:solidFill>
                  <a:srgbClr val="000000"/>
                </a:solidFill>
              </a:rPr>
              <a:t>ch</a:t>
            </a:r>
            <a:r>
              <a:rPr lang="zh-CN" altLang="en-US" dirty="0">
                <a:solidFill>
                  <a:srgbClr val="000000"/>
                </a:solidFill>
              </a:rPr>
              <a:t>是要输出的字符。</a:t>
            </a:r>
          </a:p>
          <a:p>
            <a:pPr marL="838200" lvl="1">
              <a:buFont typeface="Wingdings" charset="2"/>
              <a:buNone/>
            </a:pPr>
            <a:r>
              <a:rPr lang="zh-CN" altLang="en-US" dirty="0">
                <a:solidFill>
                  <a:srgbClr val="000000"/>
                </a:solidFill>
              </a:rPr>
              <a:t>               </a:t>
            </a:r>
            <a:r>
              <a:rPr lang="en-US" altLang="zh-CN" dirty="0" err="1">
                <a:solidFill>
                  <a:srgbClr val="000000"/>
                </a:solidFill>
              </a:rPr>
              <a:t>fp</a:t>
            </a:r>
            <a:r>
              <a:rPr lang="zh-CN" altLang="en-US" dirty="0">
                <a:solidFill>
                  <a:srgbClr val="000000"/>
                </a:solidFill>
              </a:rPr>
              <a:t>是文件指针变量。</a:t>
            </a:r>
          </a:p>
          <a:p>
            <a:pPr marL="361950"/>
            <a:r>
              <a:rPr lang="en-US" altLang="zh-CN" dirty="0" err="1"/>
              <a:t>fputc</a:t>
            </a:r>
            <a:r>
              <a:rPr lang="en-US" altLang="zh-CN" dirty="0"/>
              <a:t>()</a:t>
            </a:r>
            <a:r>
              <a:rPr lang="zh-CN" altLang="en-US" dirty="0"/>
              <a:t>函数的作用是将字符（</a:t>
            </a:r>
            <a:r>
              <a:rPr lang="en-US" altLang="zh-CN" dirty="0" err="1"/>
              <a:t>ch</a:t>
            </a:r>
            <a:r>
              <a:rPr lang="zh-CN" altLang="en-US" dirty="0"/>
              <a:t>的值）输出到</a:t>
            </a:r>
            <a:r>
              <a:rPr lang="en-US" altLang="zh-CN" dirty="0" err="1"/>
              <a:t>fp</a:t>
            </a:r>
            <a:r>
              <a:rPr lang="zh-CN" altLang="en-US" dirty="0"/>
              <a:t>所指向的文件中，即向指定文件中写入一个字符。</a:t>
            </a:r>
          </a:p>
          <a:p>
            <a:pPr marL="361950"/>
            <a:r>
              <a:rPr lang="zh-CN" altLang="en-US" dirty="0"/>
              <a:t>如果要向终端输出一个字符，则使用如下形式：</a:t>
            </a:r>
          </a:p>
          <a:p>
            <a:pPr marL="361950">
              <a:buFont typeface="Wingdings" charset="2"/>
              <a:buNone/>
            </a:pPr>
            <a:r>
              <a:rPr lang="en-US" altLang="zh-CN" dirty="0">
                <a:solidFill>
                  <a:srgbClr val="CC0099"/>
                </a:solidFill>
                <a:effectLst/>
              </a:rPr>
              <a:t>      </a:t>
            </a:r>
            <a:r>
              <a:rPr lang="en-US" altLang="zh-CN" dirty="0" err="1">
                <a:solidFill>
                  <a:srgbClr val="CC0099"/>
                </a:solidFill>
                <a:effectLst/>
              </a:rPr>
              <a:t>fputc</a:t>
            </a:r>
            <a:r>
              <a:rPr lang="en-US" altLang="zh-CN" dirty="0">
                <a:solidFill>
                  <a:srgbClr val="CC0099"/>
                </a:solidFill>
                <a:effectLst/>
              </a:rPr>
              <a:t>(</a:t>
            </a:r>
            <a:r>
              <a:rPr lang="en-US" altLang="zh-CN" dirty="0" err="1">
                <a:solidFill>
                  <a:srgbClr val="CC0099"/>
                </a:solidFill>
                <a:effectLst/>
              </a:rPr>
              <a:t>ch,stdout</a:t>
            </a:r>
            <a:r>
              <a:rPr lang="en-US" altLang="zh-CN" dirty="0">
                <a:solidFill>
                  <a:srgbClr val="CC0099"/>
                </a:solidFill>
                <a:effectLst/>
              </a:rPr>
              <a:t>)</a:t>
            </a:r>
            <a:r>
              <a:rPr lang="zh-CN" altLang="en-US" dirty="0">
                <a:solidFill>
                  <a:srgbClr val="CC0099"/>
                </a:solidFill>
                <a:effectLst/>
              </a:rPr>
              <a:t>；  </a:t>
            </a:r>
            <a:r>
              <a:rPr lang="zh-CN" altLang="en-US" dirty="0">
                <a:solidFill>
                  <a:schemeClr val="accent2"/>
                </a:solidFill>
                <a:effectLst/>
              </a:rPr>
              <a:t>等价于 </a:t>
            </a:r>
            <a:r>
              <a:rPr lang="en-US" altLang="zh-CN" dirty="0" err="1">
                <a:solidFill>
                  <a:srgbClr val="CC0099"/>
                </a:solidFill>
                <a:effectLst/>
              </a:rPr>
              <a:t>putchar</a:t>
            </a:r>
            <a:r>
              <a:rPr lang="en-US" altLang="zh-CN" dirty="0">
                <a:solidFill>
                  <a:srgbClr val="CC0099"/>
                </a:solidFill>
                <a:effectLst/>
              </a:rPr>
              <a:t>(</a:t>
            </a:r>
            <a:r>
              <a:rPr lang="en-US" altLang="zh-CN" dirty="0" err="1">
                <a:solidFill>
                  <a:srgbClr val="CC0099"/>
                </a:solidFill>
                <a:effectLst/>
              </a:rPr>
              <a:t>ch</a:t>
            </a:r>
            <a:r>
              <a:rPr lang="en-US" altLang="zh-CN" dirty="0">
                <a:solidFill>
                  <a:srgbClr val="CC0099"/>
                </a:solidFill>
                <a:effectLst/>
              </a:rPr>
              <a:t>)</a:t>
            </a:r>
            <a:endParaRPr lang="zh-CN" altLang="en-US" dirty="0">
              <a:solidFill>
                <a:srgbClr val="CC0099"/>
              </a:solidFill>
              <a:effectLst/>
            </a:endParaRPr>
          </a:p>
          <a:p>
            <a:pPr marL="838200" lvl="1">
              <a:buFont typeface="Wingdings" charset="2"/>
              <a:buNone/>
            </a:pPr>
            <a:r>
              <a:rPr lang="en-US" altLang="zh-CN" dirty="0" err="1">
                <a:solidFill>
                  <a:srgbClr val="000000"/>
                </a:solidFill>
              </a:rPr>
              <a:t>stdout</a:t>
            </a:r>
            <a:r>
              <a:rPr lang="zh-CN" altLang="en-US" dirty="0">
                <a:solidFill>
                  <a:srgbClr val="000000"/>
                </a:solidFill>
                <a:latin typeface="宋体" charset="0"/>
              </a:rPr>
              <a:t>是标准输出终端设备的文件指针，由系统定义。</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1144168"/>
          </a:xfrm>
        </p:spPr>
        <p:txBody>
          <a:bodyPr/>
          <a:lstStyle/>
          <a:p>
            <a:pPr>
              <a:defRPr/>
            </a:pPr>
            <a:r>
              <a:rPr lang="en-US" altLang="zh-CN" dirty="0" err="1" smtClean="0">
                <a:cs typeface="+mj-cs"/>
              </a:rPr>
              <a:t>fgetc</a:t>
            </a:r>
            <a:r>
              <a:rPr lang="zh-CN" altLang="en-US" dirty="0" smtClean="0">
                <a:cs typeface="+mj-cs"/>
              </a:rPr>
              <a:t>函数</a:t>
            </a:r>
            <a:endParaRPr lang="zh-CN" altLang="en-US" dirty="0">
              <a:cs typeface="+mj-cs"/>
            </a:endParaRPr>
          </a:p>
        </p:txBody>
      </p:sp>
      <p:sp>
        <p:nvSpPr>
          <p:cNvPr id="3" name="内容占位符 2"/>
          <p:cNvSpPr>
            <a:spLocks noGrp="1"/>
          </p:cNvSpPr>
          <p:nvPr>
            <p:ph idx="1"/>
          </p:nvPr>
        </p:nvSpPr>
        <p:spPr>
          <a:xfrm>
            <a:off x="685800" y="1484313"/>
            <a:ext cx="8101013" cy="4611687"/>
          </a:xfrm>
        </p:spPr>
        <p:txBody>
          <a:bodyPr/>
          <a:lstStyle/>
          <a:p>
            <a:pPr marL="361950"/>
            <a:r>
              <a:rPr lang="zh-CN" altLang="en-US" dirty="0"/>
              <a:t>函数原型：</a:t>
            </a:r>
            <a:r>
              <a:rPr lang="en-US" altLang="zh-CN" dirty="0" err="1">
                <a:solidFill>
                  <a:srgbClr val="0000FF"/>
                </a:solidFill>
                <a:latin typeface="Courier New" charset="0"/>
              </a:rPr>
              <a:t>int</a:t>
            </a:r>
            <a:r>
              <a:rPr lang="en-US" altLang="zh-CN" dirty="0">
                <a:solidFill>
                  <a:srgbClr val="000000"/>
                </a:solidFill>
                <a:latin typeface="Courier New" charset="0"/>
              </a:rPr>
              <a:t> </a:t>
            </a:r>
            <a:r>
              <a:rPr lang="en-US" altLang="zh-CN" dirty="0" err="1">
                <a:solidFill>
                  <a:srgbClr val="000000"/>
                </a:solidFill>
                <a:latin typeface="Courier New" charset="0"/>
              </a:rPr>
              <a:t>fgetc</a:t>
            </a:r>
            <a:r>
              <a:rPr lang="en-US" altLang="zh-CN" dirty="0">
                <a:solidFill>
                  <a:srgbClr val="000000"/>
                </a:solidFill>
                <a:latin typeface="Courier New" charset="0"/>
              </a:rPr>
              <a:t>(FILE *</a:t>
            </a:r>
            <a:r>
              <a:rPr lang="en-US" altLang="zh-CN" dirty="0" err="1">
                <a:solidFill>
                  <a:srgbClr val="000000"/>
                </a:solidFill>
                <a:latin typeface="Courier New" charset="0"/>
              </a:rPr>
              <a:t>fp</a:t>
            </a:r>
            <a:r>
              <a:rPr lang="en-US" altLang="zh-CN" dirty="0">
                <a:solidFill>
                  <a:srgbClr val="000000"/>
                </a:solidFill>
                <a:latin typeface="Courier New" charset="0"/>
              </a:rPr>
              <a:t>);</a:t>
            </a:r>
          </a:p>
          <a:p>
            <a:pPr marL="361950"/>
            <a:r>
              <a:rPr lang="en-US" altLang="zh-CN" dirty="0" err="1"/>
              <a:t>fgetc</a:t>
            </a:r>
            <a:r>
              <a:rPr lang="en-US" altLang="zh-CN" dirty="0"/>
              <a:t>()</a:t>
            </a:r>
            <a:r>
              <a:rPr lang="zh-CN" altLang="en-US" dirty="0"/>
              <a:t>函数的功能是从指定文件读入一个字符，该文件必须是以读或读写方式打开的。</a:t>
            </a:r>
            <a:endParaRPr lang="en-US" altLang="zh-CN" dirty="0"/>
          </a:p>
          <a:p>
            <a:pPr marL="361950"/>
            <a:r>
              <a:rPr lang="zh-CN" altLang="en-US" dirty="0"/>
              <a:t>一般形式如下：</a:t>
            </a:r>
          </a:p>
          <a:p>
            <a:pPr marL="361950">
              <a:buFont typeface="Wingdings" charset="2"/>
              <a:buNone/>
            </a:pPr>
            <a:r>
              <a:rPr lang="zh-CN" altLang="en-US" dirty="0">
                <a:solidFill>
                  <a:srgbClr val="CC0099"/>
                </a:solidFill>
                <a:effectLst/>
              </a:rPr>
              <a:t>          </a:t>
            </a:r>
            <a:r>
              <a:rPr lang="en-US" altLang="zh-CN" dirty="0" err="1">
                <a:solidFill>
                  <a:srgbClr val="CC0099"/>
                </a:solidFill>
                <a:effectLst/>
              </a:rPr>
              <a:t>ch</a:t>
            </a:r>
            <a:r>
              <a:rPr lang="en-US" altLang="zh-CN" dirty="0">
                <a:solidFill>
                  <a:srgbClr val="CC0099"/>
                </a:solidFill>
                <a:effectLst/>
              </a:rPr>
              <a:t>=</a:t>
            </a:r>
            <a:r>
              <a:rPr lang="en-US" altLang="zh-CN" dirty="0" err="1">
                <a:solidFill>
                  <a:srgbClr val="CC0099"/>
                </a:solidFill>
                <a:effectLst/>
              </a:rPr>
              <a:t>fgetc</a:t>
            </a:r>
            <a:r>
              <a:rPr lang="en-US" altLang="zh-CN" dirty="0">
                <a:solidFill>
                  <a:srgbClr val="CC0099"/>
                </a:solidFill>
                <a:effectLst/>
              </a:rPr>
              <a:t>(</a:t>
            </a:r>
            <a:r>
              <a:rPr lang="en-US" altLang="zh-CN" dirty="0" err="1">
                <a:solidFill>
                  <a:srgbClr val="CC0099"/>
                </a:solidFill>
                <a:effectLst/>
              </a:rPr>
              <a:t>fp</a:t>
            </a:r>
            <a:r>
              <a:rPr lang="en-US" altLang="zh-CN" dirty="0">
                <a:solidFill>
                  <a:srgbClr val="CC0099"/>
                </a:solidFill>
                <a:effectLst/>
              </a:rPr>
              <a:t>)</a:t>
            </a:r>
            <a:r>
              <a:rPr lang="zh-CN" altLang="en-US" dirty="0">
                <a:solidFill>
                  <a:srgbClr val="CC0099"/>
                </a:solidFill>
                <a:effectLst/>
              </a:rPr>
              <a:t>；</a:t>
            </a:r>
          </a:p>
          <a:p>
            <a:pPr marL="361950">
              <a:buFont typeface="Wingdings" charset="2"/>
              <a:buNone/>
            </a:pPr>
            <a:r>
              <a:rPr lang="zh-CN" altLang="en-US" dirty="0">
                <a:solidFill>
                  <a:srgbClr val="000000"/>
                </a:solidFill>
                <a:latin typeface="宋体" charset="0"/>
              </a:rPr>
              <a:t>   其中，</a:t>
            </a:r>
            <a:r>
              <a:rPr lang="en-US" altLang="zh-CN" dirty="0" err="1">
                <a:solidFill>
                  <a:srgbClr val="000000"/>
                </a:solidFill>
              </a:rPr>
              <a:t>fp</a:t>
            </a:r>
            <a:r>
              <a:rPr lang="zh-CN" altLang="en-US" dirty="0">
                <a:solidFill>
                  <a:srgbClr val="000000"/>
                </a:solidFill>
                <a:latin typeface="宋体" charset="0"/>
              </a:rPr>
              <a:t>为文件型指针变量，</a:t>
            </a:r>
            <a:r>
              <a:rPr lang="en-US" altLang="zh-CN" dirty="0" err="1">
                <a:solidFill>
                  <a:srgbClr val="000000"/>
                </a:solidFill>
              </a:rPr>
              <a:t>ch</a:t>
            </a:r>
            <a:r>
              <a:rPr lang="zh-CN" altLang="en-US" dirty="0">
                <a:solidFill>
                  <a:srgbClr val="000000"/>
                </a:solidFill>
                <a:latin typeface="宋体" charset="0"/>
              </a:rPr>
              <a:t>为字符变量。正常情况下</a:t>
            </a:r>
            <a:r>
              <a:rPr lang="en-US" altLang="zh-CN" dirty="0" err="1">
                <a:solidFill>
                  <a:srgbClr val="000000"/>
                </a:solidFill>
              </a:rPr>
              <a:t>fgetc</a:t>
            </a:r>
            <a:r>
              <a:rPr lang="en-US" altLang="zh-CN" dirty="0">
                <a:solidFill>
                  <a:srgbClr val="000000"/>
                </a:solidFill>
              </a:rPr>
              <a:t>()</a:t>
            </a:r>
            <a:r>
              <a:rPr lang="zh-CN" altLang="en-US" dirty="0">
                <a:solidFill>
                  <a:srgbClr val="000000"/>
                </a:solidFill>
                <a:latin typeface="宋体" charset="0"/>
              </a:rPr>
              <a:t>函数的返回值是从文件中读出的一个字符。</a:t>
            </a:r>
            <a:r>
              <a:rPr lang="zh-CN" altLang="en-US" dirty="0">
                <a:solidFill>
                  <a:srgbClr val="000000"/>
                </a:solidFill>
                <a:latin typeface="黑体" charset="0"/>
                <a:ea typeface="黑体" charset="0"/>
              </a:rPr>
              <a:t> </a:t>
            </a:r>
          </a:p>
          <a:p>
            <a:pPr marL="361950"/>
            <a:r>
              <a:rPr lang="en-US" altLang="zh-CN" dirty="0" err="1">
                <a:solidFill>
                  <a:srgbClr val="CC0099"/>
                </a:solidFill>
                <a:effectLst/>
              </a:rPr>
              <a:t>ch</a:t>
            </a:r>
            <a:r>
              <a:rPr lang="en-US" altLang="zh-CN" dirty="0">
                <a:solidFill>
                  <a:srgbClr val="CC0099"/>
                </a:solidFill>
                <a:effectLst/>
              </a:rPr>
              <a:t>=</a:t>
            </a:r>
            <a:r>
              <a:rPr lang="en-US" altLang="zh-CN" dirty="0" err="1">
                <a:solidFill>
                  <a:srgbClr val="CC0099"/>
                </a:solidFill>
                <a:effectLst/>
              </a:rPr>
              <a:t>fgetc</a:t>
            </a:r>
            <a:r>
              <a:rPr lang="en-US" altLang="zh-CN" dirty="0">
                <a:solidFill>
                  <a:srgbClr val="CC0099"/>
                </a:solidFill>
                <a:effectLst/>
              </a:rPr>
              <a:t>(</a:t>
            </a:r>
            <a:r>
              <a:rPr lang="en-US" altLang="zh-CN" dirty="0" err="1">
                <a:solidFill>
                  <a:srgbClr val="CC0099"/>
                </a:solidFill>
                <a:effectLst/>
              </a:rPr>
              <a:t>stdin</a:t>
            </a:r>
            <a:r>
              <a:rPr lang="en-US" altLang="zh-CN" dirty="0">
                <a:solidFill>
                  <a:srgbClr val="CC0099"/>
                </a:solidFill>
                <a:effectLst/>
              </a:rPr>
              <a:t>)</a:t>
            </a:r>
            <a:r>
              <a:rPr lang="zh-CN" altLang="en-US" dirty="0"/>
              <a:t>等价于</a:t>
            </a:r>
            <a:r>
              <a:rPr lang="en-US" altLang="zh-CN" dirty="0" err="1">
                <a:solidFill>
                  <a:srgbClr val="CC0099"/>
                </a:solidFill>
                <a:effectLst/>
              </a:rPr>
              <a:t>ch</a:t>
            </a:r>
            <a:r>
              <a:rPr lang="en-US" altLang="zh-CN" dirty="0">
                <a:solidFill>
                  <a:srgbClr val="CC0099"/>
                </a:solidFill>
                <a:effectLst/>
              </a:rPr>
              <a:t>=</a:t>
            </a:r>
            <a:r>
              <a:rPr lang="en-US" altLang="zh-CN" dirty="0" err="1">
                <a:solidFill>
                  <a:srgbClr val="CC0099"/>
                </a:solidFill>
                <a:effectLst/>
              </a:rPr>
              <a:t>getchar</a:t>
            </a:r>
            <a:r>
              <a:rPr lang="en-US" altLang="zh-CN" dirty="0">
                <a:solidFill>
                  <a:srgbClr val="CC0099"/>
                </a:solidFill>
                <a:effectLst/>
              </a:rPr>
              <a:t>()</a:t>
            </a:r>
            <a:endParaRPr lang="zh-CN" altLang="en-US" dirty="0">
              <a:solidFill>
                <a:srgbClr val="CC0099"/>
              </a:solidFill>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smtClean="0">
                <a:cs typeface="+mj-cs"/>
              </a:rPr>
              <a:t>feof</a:t>
            </a:r>
            <a:r>
              <a:rPr lang="zh-CN" altLang="en-US" dirty="0" smtClean="0">
                <a:cs typeface="+mj-cs"/>
              </a:rPr>
              <a:t>函数</a:t>
            </a:r>
            <a:endParaRPr lang="zh-CN" altLang="en-US" dirty="0">
              <a:cs typeface="+mj-cs"/>
            </a:endParaRPr>
          </a:p>
        </p:txBody>
      </p:sp>
      <p:sp>
        <p:nvSpPr>
          <p:cNvPr id="3" name="内容占位符 2"/>
          <p:cNvSpPr>
            <a:spLocks noGrp="1"/>
          </p:cNvSpPr>
          <p:nvPr>
            <p:ph idx="1"/>
          </p:nvPr>
        </p:nvSpPr>
        <p:spPr/>
        <p:txBody>
          <a:bodyPr/>
          <a:lstStyle/>
          <a:p>
            <a:r>
              <a:rPr lang="zh-CN" altLang="en-US"/>
              <a:t>函数原型： </a:t>
            </a:r>
            <a:r>
              <a:rPr lang="en-US" altLang="zh-CN">
                <a:solidFill>
                  <a:srgbClr val="0000FF"/>
                </a:solidFill>
                <a:latin typeface="Courier New" charset="0"/>
              </a:rPr>
              <a:t>int</a:t>
            </a:r>
            <a:r>
              <a:rPr lang="en-US" altLang="zh-CN">
                <a:solidFill>
                  <a:srgbClr val="000000"/>
                </a:solidFill>
                <a:latin typeface="Courier New" charset="0"/>
              </a:rPr>
              <a:t> feof(FILE *fp);</a:t>
            </a:r>
          </a:p>
          <a:p>
            <a:r>
              <a:rPr lang="zh-CN" altLang="en-US"/>
              <a:t>函数功能：判断文件是否结束</a:t>
            </a:r>
            <a:endParaRPr lang="en-US" altLang="zh-CN"/>
          </a:p>
          <a:p>
            <a:pPr eaLnBrk="1" hangingPunct="1">
              <a:buClr>
                <a:srgbClr val="FFCC00"/>
              </a:buClr>
            </a:pPr>
            <a:r>
              <a:rPr lang="zh-CN" altLang="en-US"/>
              <a:t>函数返回值：文件结束，返回真（非</a:t>
            </a:r>
            <a:r>
              <a:rPr lang="zh-CN" altLang="zh-CN"/>
              <a:t>0</a:t>
            </a:r>
            <a:r>
              <a:rPr lang="zh-CN" altLang="en-US"/>
              <a:t>）；文件未结束，返回</a:t>
            </a:r>
            <a:r>
              <a:rPr lang="zh-CN" altLang="zh-CN"/>
              <a:t>0</a:t>
            </a:r>
            <a:endParaRPr lang="en-US" altLang="zh-CN"/>
          </a:p>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5" name="Text Box 15"/>
          <p:cNvSpPr txBox="1">
            <a:spLocks noChangeArrowheads="1"/>
          </p:cNvSpPr>
          <p:nvPr/>
        </p:nvSpPr>
        <p:spPr bwMode="auto">
          <a:xfrm>
            <a:off x="0" y="266700"/>
            <a:ext cx="3724275" cy="1200150"/>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r>
              <a:rPr lang="zh-CN" altLang="en-US">
                <a:effectLst>
                  <a:outerShdw blurRad="38100" dist="38100" dir="2700000" algn="tl">
                    <a:srgbClr val="C0C0C0"/>
                  </a:outerShdw>
                </a:effectLst>
              </a:rPr>
              <a:t>例  从键盘输入字符，逐个</a:t>
            </a:r>
          </a:p>
          <a:p>
            <a:pPr algn="l" eaLnBrk="1" hangingPunct="1"/>
            <a:r>
              <a:rPr lang="zh-CN" altLang="en-US">
                <a:effectLst>
                  <a:outerShdw blurRad="38100" dist="38100" dir="2700000" algn="tl">
                    <a:srgbClr val="C0C0C0"/>
                  </a:outerShdw>
                </a:effectLst>
              </a:rPr>
              <a:t>      存到磁盘文件中，直到</a:t>
            </a:r>
          </a:p>
          <a:p>
            <a:pPr algn="l" eaLnBrk="1" hangingPunct="1"/>
            <a:r>
              <a:rPr lang="zh-CN" altLang="en-US">
                <a:effectLst>
                  <a:outerShdw blurRad="38100" dist="38100" dir="2700000" algn="tl">
                    <a:srgbClr val="C0C0C0"/>
                  </a:outerShdw>
                </a:effectLst>
              </a:rPr>
              <a:t>      输入‘</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为止</a:t>
            </a:r>
          </a:p>
        </p:txBody>
      </p:sp>
      <p:sp>
        <p:nvSpPr>
          <p:cNvPr id="20496" name="Rectangle 16"/>
          <p:cNvSpPr>
            <a:spLocks noChangeArrowheads="1"/>
          </p:cNvSpPr>
          <p:nvPr/>
        </p:nvSpPr>
        <p:spPr bwMode="auto">
          <a:xfrm>
            <a:off x="4067175" y="0"/>
            <a:ext cx="5213350" cy="6742113"/>
          </a:xfrm>
          <a:prstGeom prst="rect">
            <a:avLst/>
          </a:prstGeom>
          <a:solidFill>
            <a:srgbClr val="CCECFF"/>
          </a:solidFill>
          <a:ln w="38100">
            <a:solidFill>
              <a:srgbClr val="33CCCC"/>
            </a:solidFill>
            <a:miter lim="800000"/>
            <a:headEnd/>
            <a:tailEnd/>
          </a:ln>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r>
              <a:rPr lang="en-US" altLang="zh-CN">
                <a:effectLst/>
              </a:rPr>
              <a:t>#include &lt;stdio.h&gt;</a:t>
            </a:r>
          </a:p>
          <a:p>
            <a:pPr algn="l"/>
            <a:r>
              <a:rPr lang="en-US" altLang="zh-CN">
                <a:effectLst/>
              </a:rPr>
              <a:t>#include&lt;stdlib.h&gt;</a:t>
            </a:r>
          </a:p>
          <a:p>
            <a:pPr algn="l"/>
            <a:r>
              <a:rPr lang="en-US" altLang="zh-CN">
                <a:effectLst/>
              </a:rPr>
              <a:t>int main()</a:t>
            </a:r>
          </a:p>
          <a:p>
            <a:pPr algn="l"/>
            <a:r>
              <a:rPr lang="en-US" altLang="zh-CN">
                <a:effectLst/>
              </a:rPr>
              <a:t>{  FILE *fp;</a:t>
            </a:r>
          </a:p>
          <a:p>
            <a:pPr algn="l"/>
            <a:r>
              <a:rPr lang="en-US" altLang="zh-CN">
                <a:effectLst/>
              </a:rPr>
              <a:t>    char ch,*filename="out.txt";</a:t>
            </a:r>
          </a:p>
          <a:p>
            <a:pPr algn="l"/>
            <a:r>
              <a:rPr lang="en-US" altLang="zh-CN">
                <a:effectLst/>
              </a:rPr>
              <a:t>    if((</a:t>
            </a:r>
            <a:r>
              <a:rPr lang="en-US" altLang="zh-CN">
                <a:solidFill>
                  <a:schemeClr val="accent2"/>
                </a:solidFill>
                <a:effectLst/>
              </a:rPr>
              <a:t>fp=fopen(filename,"w"))==NULL</a:t>
            </a:r>
            <a:r>
              <a:rPr lang="en-US" altLang="zh-CN">
                <a:effectLst/>
              </a:rPr>
              <a:t>)</a:t>
            </a:r>
          </a:p>
          <a:p>
            <a:pPr algn="l"/>
            <a:r>
              <a:rPr lang="en-US" altLang="zh-CN">
                <a:effectLst/>
              </a:rPr>
              <a:t>    {   printf("cannot open file\n");</a:t>
            </a:r>
          </a:p>
          <a:p>
            <a:pPr algn="l"/>
            <a:r>
              <a:rPr lang="en-US" altLang="zh-CN">
                <a:effectLst/>
              </a:rPr>
              <a:t>	exit(0);</a:t>
            </a:r>
          </a:p>
          <a:p>
            <a:pPr algn="l"/>
            <a:r>
              <a:rPr lang="zh-CN" altLang="en-US">
                <a:effectLst/>
              </a:rPr>
              <a:t>    </a:t>
            </a:r>
            <a:r>
              <a:rPr lang="en-US" altLang="zh-CN">
                <a:effectLst/>
              </a:rPr>
              <a:t>}</a:t>
            </a:r>
          </a:p>
          <a:p>
            <a:pPr algn="l"/>
            <a:r>
              <a:rPr lang="en-US" altLang="zh-CN">
                <a:effectLst/>
              </a:rPr>
              <a:t>    printf("Please input string:");</a:t>
            </a:r>
          </a:p>
          <a:p>
            <a:pPr algn="l"/>
            <a:r>
              <a:rPr lang="en-US" altLang="zh-CN">
                <a:effectLst/>
              </a:rPr>
              <a:t>    ch=getchar();</a:t>
            </a:r>
          </a:p>
          <a:p>
            <a:pPr algn="l"/>
            <a:r>
              <a:rPr lang="en-US" altLang="zh-CN">
                <a:effectLst/>
              </a:rPr>
              <a:t>    while(ch!='#')</a:t>
            </a:r>
          </a:p>
          <a:p>
            <a:pPr algn="l"/>
            <a:r>
              <a:rPr lang="en-US" altLang="zh-CN">
                <a:effectLst/>
              </a:rPr>
              <a:t>    {    </a:t>
            </a:r>
            <a:r>
              <a:rPr lang="en-US" altLang="zh-CN">
                <a:solidFill>
                  <a:srgbClr val="FF0000"/>
                </a:solidFill>
                <a:effectLst/>
              </a:rPr>
              <a:t>fputc(ch,fp);</a:t>
            </a:r>
          </a:p>
          <a:p>
            <a:pPr algn="l"/>
            <a:r>
              <a:rPr lang="en-US" altLang="zh-CN">
                <a:effectLst/>
              </a:rPr>
              <a:t>          putchar(ch);</a:t>
            </a:r>
          </a:p>
          <a:p>
            <a:pPr algn="l"/>
            <a:r>
              <a:rPr lang="en-US" altLang="zh-CN">
                <a:effectLst/>
              </a:rPr>
              <a:t>          ch=getchar();</a:t>
            </a:r>
          </a:p>
          <a:p>
            <a:pPr algn="l"/>
            <a:r>
              <a:rPr lang="zh-CN" altLang="en-US">
                <a:effectLst/>
              </a:rPr>
              <a:t>    </a:t>
            </a:r>
            <a:r>
              <a:rPr lang="en-US" altLang="zh-CN">
                <a:effectLst/>
              </a:rPr>
              <a:t>}</a:t>
            </a:r>
          </a:p>
          <a:p>
            <a:pPr algn="l"/>
            <a:r>
              <a:rPr lang="en-US" altLang="zh-CN">
                <a:effectLst/>
              </a:rPr>
              <a:t>    fclose(fp);</a:t>
            </a:r>
          </a:p>
          <a:p>
            <a:pPr algn="l"/>
            <a:r>
              <a:rPr lang="en-US" altLang="zh-CN">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495"/>
                                        </p:tgtEl>
                                        <p:attrNameLst>
                                          <p:attrName>style.visibility</p:attrName>
                                        </p:attrNameLst>
                                      </p:cBhvr>
                                      <p:to>
                                        <p:strVal val="visible"/>
                                      </p:to>
                                    </p:set>
                                    <p:animEffect transition="in" filter="box(out)">
                                      <p:cBhvr>
                                        <p:cTn id="7" dur="500"/>
                                        <p:tgtEl>
                                          <p:spTgt spid="2049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496"/>
                                        </p:tgtEl>
                                        <p:attrNameLst>
                                          <p:attrName>style.visibility</p:attrName>
                                        </p:attrNameLst>
                                      </p:cBhvr>
                                      <p:to>
                                        <p:strVal val="visible"/>
                                      </p:to>
                                    </p:set>
                                    <p:animEffect transition="in" filter="box(out)">
                                      <p:cBhvr>
                                        <p:cTn id="12" dur="500"/>
                                        <p:tgtEl>
                                          <p:spTgt spid="20496"/>
                                        </p:tgtEl>
                                      </p:cBhvr>
                                    </p:animEffect>
                                  </p:childTnLst>
                                  <p:subTnLst>
                                    <p:set>
                                      <p:cBhvr override="childStyle">
                                        <p:cTn dur="1" fill="hold" display="0" masterRel="nextClick" afterEffect="1"/>
                                        <p:tgtEl>
                                          <p:spTgt spid="20496"/>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5" grpId="0" autoUpdateAnimBg="0"/>
      <p:bldP spid="2049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cs typeface="+mj-cs"/>
              </a:rPr>
              <a:t>本章重点</a:t>
            </a:r>
          </a:p>
        </p:txBody>
      </p:sp>
      <p:sp>
        <p:nvSpPr>
          <p:cNvPr id="3" name="内容占位符 2"/>
          <p:cNvSpPr>
            <a:spLocks noGrp="1"/>
          </p:cNvSpPr>
          <p:nvPr>
            <p:ph idx="1"/>
          </p:nvPr>
        </p:nvSpPr>
        <p:spPr/>
        <p:txBody>
          <a:bodyPr/>
          <a:lstStyle/>
          <a:p>
            <a:pPr eaLnBrk="1"/>
            <a:r>
              <a:rPr lang="zh-CN" altLang="en-US" dirty="0"/>
              <a:t>重点内容：</a:t>
            </a:r>
            <a:endParaRPr lang="zh-CN" altLang="zh-CN" dirty="0"/>
          </a:p>
          <a:p>
            <a:pPr lvl="1" eaLnBrk="1"/>
            <a:r>
              <a:rPr lang="en-US" altLang="zh-CN" dirty="0"/>
              <a:t>1. </a:t>
            </a:r>
            <a:r>
              <a:rPr lang="zh-CN" altLang="en-US" dirty="0"/>
              <a:t>了解文件内数据的组织形式；</a:t>
            </a:r>
            <a:endParaRPr lang="zh-CN" altLang="zh-CN" dirty="0"/>
          </a:p>
          <a:p>
            <a:pPr lvl="1" eaLnBrk="1"/>
            <a:r>
              <a:rPr lang="en-US" altLang="zh-CN" dirty="0"/>
              <a:t>2. </a:t>
            </a:r>
            <a:r>
              <a:rPr lang="zh-CN" altLang="en-US" dirty="0"/>
              <a:t>掌握</a:t>
            </a:r>
            <a:r>
              <a:rPr lang="en-US" altLang="zh-CN" dirty="0"/>
              <a:t>C</a:t>
            </a:r>
            <a:r>
              <a:rPr lang="zh-CN" altLang="en-US" dirty="0"/>
              <a:t>语言对文件的操作库函数（文件打开、文件关闭及文件读写函数）；</a:t>
            </a:r>
            <a:endParaRPr lang="zh-CN"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7" name="Text Box 17"/>
          <p:cNvSpPr txBox="1">
            <a:spLocks noChangeArrowheads="1"/>
          </p:cNvSpPr>
          <p:nvPr/>
        </p:nvSpPr>
        <p:spPr bwMode="auto">
          <a:xfrm>
            <a:off x="0" y="908050"/>
            <a:ext cx="3108325" cy="830263"/>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r>
              <a:rPr lang="zh-CN" altLang="en-US">
                <a:effectLst>
                  <a:outerShdw blurRad="38100" dist="38100" dir="2700000" algn="tl">
                    <a:srgbClr val="C0C0C0"/>
                  </a:outerShdw>
                </a:effectLst>
              </a:rPr>
              <a:t>例  读文本文件内容，</a:t>
            </a:r>
          </a:p>
          <a:p>
            <a:pPr algn="l" eaLnBrk="1" hangingPunct="1"/>
            <a:r>
              <a:rPr lang="zh-CN" altLang="en-US">
                <a:effectLst>
                  <a:outerShdw blurRad="38100" dist="38100" dir="2700000" algn="tl">
                    <a:srgbClr val="C0C0C0"/>
                  </a:outerShdw>
                </a:effectLst>
              </a:rPr>
              <a:t>      并显示</a:t>
            </a:r>
          </a:p>
        </p:txBody>
      </p:sp>
      <p:sp>
        <p:nvSpPr>
          <p:cNvPr id="20498" name="Rectangle 18"/>
          <p:cNvSpPr>
            <a:spLocks noChangeArrowheads="1"/>
          </p:cNvSpPr>
          <p:nvPr/>
        </p:nvSpPr>
        <p:spPr bwMode="auto">
          <a:xfrm>
            <a:off x="3419475" y="836613"/>
            <a:ext cx="5092700" cy="4895850"/>
          </a:xfrm>
          <a:prstGeom prst="rect">
            <a:avLst/>
          </a:prstGeom>
          <a:solidFill>
            <a:srgbClr val="CCECFF"/>
          </a:solidFill>
          <a:ln w="38100">
            <a:solidFill>
              <a:srgbClr val="33CCCC"/>
            </a:solidFill>
            <a:miter lim="800000"/>
            <a:headEnd/>
            <a:tailEnd/>
          </a:ln>
        </p:spPr>
        <p:txBody>
          <a:bodyPr wrap="none" lIns="90000" tIns="46800" rIns="90000" bIns="46800" anchor="ctr">
            <a:spAutoFit/>
          </a:bodyPr>
          <a:lstStyle/>
          <a:p>
            <a:pPr algn="l">
              <a:defRPr/>
            </a:pPr>
            <a:r>
              <a:rPr lang="en-US" altLang="zh-CN" dirty="0">
                <a:effectLst/>
                <a:latin typeface="Times New Roman" pitchFamily="18" charset="0"/>
                <a:ea typeface="+mn-ea"/>
              </a:rPr>
              <a:t>#include &lt;</a:t>
            </a:r>
            <a:r>
              <a:rPr lang="en-US" altLang="zh-CN" dirty="0" err="1">
                <a:effectLst/>
                <a:latin typeface="Times New Roman" pitchFamily="18" charset="0"/>
                <a:ea typeface="+mn-ea"/>
              </a:rPr>
              <a:t>stdio.h</a:t>
            </a:r>
            <a:r>
              <a:rPr lang="en-US" altLang="zh-CN" dirty="0">
                <a:effectLst/>
                <a:latin typeface="Times New Roman" pitchFamily="18" charset="0"/>
                <a:ea typeface="+mn-ea"/>
              </a:rPr>
              <a:t>&gt;</a:t>
            </a:r>
          </a:p>
          <a:p>
            <a:pPr algn="l">
              <a:defRPr/>
            </a:pPr>
            <a:r>
              <a:rPr lang="en-US" altLang="zh-CN" dirty="0">
                <a:effectLst/>
                <a:latin typeface="Times New Roman" pitchFamily="18" charset="0"/>
                <a:ea typeface="+mn-ea"/>
              </a:rPr>
              <a:t>#include&lt;</a:t>
            </a:r>
            <a:r>
              <a:rPr lang="en-US" altLang="zh-CN" dirty="0" err="1">
                <a:effectLst/>
                <a:latin typeface="Times New Roman" pitchFamily="18" charset="0"/>
                <a:ea typeface="+mn-ea"/>
              </a:rPr>
              <a:t>stdlib.h</a:t>
            </a:r>
            <a:r>
              <a:rPr lang="en-US" altLang="zh-CN" dirty="0">
                <a:effectLst/>
                <a:latin typeface="Times New Roman" pitchFamily="18" charset="0"/>
                <a:ea typeface="+mn-ea"/>
              </a:rPr>
              <a:t>&gt;</a:t>
            </a:r>
          </a:p>
          <a:p>
            <a:pPr algn="l">
              <a:defRPr/>
            </a:pPr>
            <a:r>
              <a:rPr lang="en-US" altLang="zh-CN" dirty="0" err="1">
                <a:effectLst/>
                <a:latin typeface="Times New Roman" pitchFamily="18" charset="0"/>
                <a:ea typeface="+mn-ea"/>
              </a:rPr>
              <a:t>int</a:t>
            </a:r>
            <a:r>
              <a:rPr lang="en-US" altLang="zh-CN" dirty="0">
                <a:effectLst/>
                <a:latin typeface="Times New Roman" pitchFamily="18" charset="0"/>
                <a:ea typeface="+mn-ea"/>
              </a:rPr>
              <a:t> main()</a:t>
            </a:r>
          </a:p>
          <a:p>
            <a:pPr algn="l">
              <a:defRPr/>
            </a:pPr>
            <a:r>
              <a:rPr lang="en-US" altLang="zh-CN" dirty="0">
                <a:effectLst/>
                <a:latin typeface="Times New Roman" pitchFamily="18" charset="0"/>
                <a:ea typeface="+mn-ea"/>
              </a:rPr>
              <a:t>{  FILE *</a:t>
            </a:r>
            <a:r>
              <a:rPr lang="en-US" altLang="zh-CN" dirty="0" err="1">
                <a:effectLst/>
                <a:latin typeface="Times New Roman" pitchFamily="18" charset="0"/>
                <a:ea typeface="+mn-ea"/>
              </a:rPr>
              <a:t>fp</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char </a:t>
            </a:r>
            <a:r>
              <a:rPr lang="en-US" altLang="zh-CN" dirty="0" err="1">
                <a:effectLst/>
                <a:latin typeface="Times New Roman" pitchFamily="18" charset="0"/>
                <a:ea typeface="+mn-ea"/>
              </a:rPr>
              <a:t>ch</a:t>
            </a:r>
            <a:r>
              <a:rPr lang="en-US" altLang="zh-CN" dirty="0">
                <a:effectLst/>
                <a:latin typeface="Times New Roman" pitchFamily="18" charset="0"/>
                <a:ea typeface="+mn-ea"/>
              </a:rPr>
              <a:t>,*filename="out.txt";</a:t>
            </a:r>
          </a:p>
          <a:p>
            <a:pPr algn="l">
              <a:defRPr/>
            </a:pPr>
            <a:r>
              <a:rPr lang="en-US" altLang="zh-CN" dirty="0">
                <a:effectLst/>
                <a:latin typeface="Times New Roman" pitchFamily="18" charset="0"/>
                <a:ea typeface="+mn-ea"/>
              </a:rPr>
              <a:t>    if((</a:t>
            </a:r>
            <a:r>
              <a:rPr lang="en-US" altLang="zh-CN" dirty="0" err="1">
                <a:effectLst/>
                <a:latin typeface="Times New Roman" pitchFamily="18" charset="0"/>
                <a:ea typeface="+mn-ea"/>
              </a:rPr>
              <a:t>fp</a:t>
            </a:r>
            <a:r>
              <a:rPr lang="en-US" altLang="zh-CN" dirty="0">
                <a:effectLst/>
                <a:latin typeface="Times New Roman" pitchFamily="18" charset="0"/>
                <a:ea typeface="+mn-ea"/>
              </a:rPr>
              <a:t>=</a:t>
            </a:r>
            <a:r>
              <a:rPr lang="en-US" altLang="zh-CN" dirty="0" err="1">
                <a:effectLst/>
                <a:latin typeface="Times New Roman" pitchFamily="18" charset="0"/>
                <a:ea typeface="+mn-ea"/>
              </a:rPr>
              <a:t>fopen</a:t>
            </a:r>
            <a:r>
              <a:rPr lang="en-US" altLang="zh-CN" dirty="0">
                <a:effectLst/>
                <a:latin typeface="Times New Roman" pitchFamily="18" charset="0"/>
                <a:ea typeface="+mn-ea"/>
              </a:rPr>
              <a:t>(</a:t>
            </a:r>
            <a:r>
              <a:rPr lang="en-US" altLang="zh-CN" dirty="0" err="1">
                <a:effectLst/>
                <a:latin typeface="Times New Roman" pitchFamily="18" charset="0"/>
                <a:ea typeface="+mn-ea"/>
              </a:rPr>
              <a:t>filename,"r</a:t>
            </a:r>
            <a:r>
              <a:rPr lang="en-US" altLang="zh-CN" dirty="0">
                <a:effectLst/>
                <a:latin typeface="Times New Roman" pitchFamily="18" charset="0"/>
                <a:ea typeface="+mn-ea"/>
              </a:rPr>
              <a:t>"))==NULL)</a:t>
            </a:r>
          </a:p>
          <a:p>
            <a:pPr algn="l">
              <a:defRPr/>
            </a:pPr>
            <a:r>
              <a:rPr lang="en-US" altLang="zh-CN" dirty="0">
                <a:effectLst/>
                <a:latin typeface="Times New Roman" pitchFamily="18" charset="0"/>
                <a:ea typeface="+mn-ea"/>
              </a:rPr>
              <a:t>    {   </a:t>
            </a:r>
            <a:r>
              <a:rPr lang="en-US" altLang="zh-CN" dirty="0" err="1">
                <a:effectLst/>
                <a:latin typeface="Times New Roman" pitchFamily="18" charset="0"/>
                <a:ea typeface="+mn-ea"/>
              </a:rPr>
              <a:t>printf</a:t>
            </a:r>
            <a:r>
              <a:rPr lang="en-US" altLang="zh-CN" dirty="0">
                <a:effectLst/>
                <a:latin typeface="Times New Roman" pitchFamily="18" charset="0"/>
                <a:ea typeface="+mn-ea"/>
              </a:rPr>
              <a:t>("cannot open file\n");</a:t>
            </a:r>
          </a:p>
          <a:p>
            <a:pPr algn="l">
              <a:defRPr/>
            </a:pPr>
            <a:r>
              <a:rPr lang="en-US" altLang="zh-CN" dirty="0">
                <a:effectLst/>
                <a:latin typeface="Times New Roman" pitchFamily="18" charset="0"/>
                <a:ea typeface="+mn-ea"/>
              </a:rPr>
              <a:t>         exit(0);</a:t>
            </a:r>
          </a:p>
          <a:p>
            <a:pPr algn="l">
              <a:defRPr/>
            </a:pPr>
            <a:r>
              <a:rPr lang="zh-CN" altLang="en-US" dirty="0">
                <a:effectLst/>
                <a:latin typeface="Times New Roman" pitchFamily="18" charset="0"/>
                <a:ea typeface="+mn-ea"/>
              </a:rPr>
              <a:t>    </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while((</a:t>
            </a:r>
            <a:r>
              <a:rPr lang="en-US" altLang="zh-CN" dirty="0" err="1">
                <a:solidFill>
                  <a:schemeClr val="accent6"/>
                </a:solidFill>
                <a:effectLst/>
                <a:latin typeface="Times New Roman" pitchFamily="18" charset="0"/>
                <a:ea typeface="+mn-ea"/>
              </a:rPr>
              <a:t>ch</a:t>
            </a:r>
            <a:r>
              <a:rPr lang="en-US" altLang="zh-CN" dirty="0">
                <a:solidFill>
                  <a:schemeClr val="accent6"/>
                </a:solidFill>
                <a:effectLst/>
                <a:latin typeface="Times New Roman" pitchFamily="18" charset="0"/>
                <a:ea typeface="+mn-ea"/>
              </a:rPr>
              <a:t>=</a:t>
            </a:r>
            <a:r>
              <a:rPr lang="en-US" altLang="zh-CN" dirty="0" err="1">
                <a:solidFill>
                  <a:schemeClr val="accent6"/>
                </a:solidFill>
                <a:effectLst/>
                <a:latin typeface="Times New Roman" pitchFamily="18" charset="0"/>
                <a:ea typeface="+mn-ea"/>
              </a:rPr>
              <a:t>fgetc</a:t>
            </a:r>
            <a:r>
              <a:rPr lang="en-US" altLang="zh-CN" dirty="0">
                <a:solidFill>
                  <a:schemeClr val="accent6"/>
                </a:solidFill>
                <a:effectLst/>
                <a:latin typeface="Times New Roman" pitchFamily="18" charset="0"/>
                <a:ea typeface="+mn-ea"/>
              </a:rPr>
              <a:t>(</a:t>
            </a:r>
            <a:r>
              <a:rPr lang="en-US" altLang="zh-CN" dirty="0" err="1">
                <a:solidFill>
                  <a:schemeClr val="accent6"/>
                </a:solidFill>
                <a:effectLst/>
                <a:latin typeface="Times New Roman" pitchFamily="18" charset="0"/>
                <a:ea typeface="+mn-ea"/>
              </a:rPr>
              <a:t>fp</a:t>
            </a:r>
            <a:r>
              <a:rPr lang="en-US" altLang="zh-CN" dirty="0">
                <a:solidFill>
                  <a:schemeClr val="accent6"/>
                </a:solidFill>
                <a:effectLst/>
                <a:latin typeface="Times New Roman" pitchFamily="18" charset="0"/>
                <a:ea typeface="+mn-ea"/>
              </a:rPr>
              <a:t>))!=EOF</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a:t>
            </a:r>
            <a:r>
              <a:rPr lang="en-US" altLang="zh-CN" dirty="0" err="1">
                <a:effectLst/>
                <a:latin typeface="Times New Roman" pitchFamily="18" charset="0"/>
                <a:ea typeface="+mn-ea"/>
              </a:rPr>
              <a:t>putchar</a:t>
            </a:r>
            <a:r>
              <a:rPr lang="en-US" altLang="zh-CN" dirty="0">
                <a:effectLst/>
                <a:latin typeface="Times New Roman" pitchFamily="18" charset="0"/>
                <a:ea typeface="+mn-ea"/>
              </a:rPr>
              <a:t>(</a:t>
            </a:r>
            <a:r>
              <a:rPr lang="en-US" altLang="zh-CN" dirty="0" err="1">
                <a:effectLst/>
                <a:latin typeface="Times New Roman" pitchFamily="18" charset="0"/>
                <a:ea typeface="+mn-ea"/>
              </a:rPr>
              <a:t>ch</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a:t>
            </a:r>
            <a:r>
              <a:rPr lang="en-US" altLang="zh-CN" dirty="0" err="1">
                <a:effectLst/>
                <a:latin typeface="Times New Roman" pitchFamily="18" charset="0"/>
                <a:ea typeface="+mn-ea"/>
              </a:rPr>
              <a:t>fclose</a:t>
            </a:r>
            <a:r>
              <a:rPr lang="en-US" altLang="zh-CN" dirty="0">
                <a:effectLst/>
                <a:latin typeface="Times New Roman" pitchFamily="18" charset="0"/>
                <a:ea typeface="+mn-ea"/>
              </a:rPr>
              <a:t>(</a:t>
            </a:r>
            <a:r>
              <a:rPr lang="en-US" altLang="zh-CN" dirty="0" err="1">
                <a:effectLst/>
                <a:latin typeface="Times New Roman" pitchFamily="18" charset="0"/>
                <a:ea typeface="+mn-ea"/>
              </a:rPr>
              <a:t>fp</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a:t>
            </a:r>
          </a:p>
        </p:txBody>
      </p:sp>
      <p:sp>
        <p:nvSpPr>
          <p:cNvPr id="20500" name="AutoShape 20"/>
          <p:cNvSpPr>
            <a:spLocks noChangeArrowheads="1"/>
          </p:cNvSpPr>
          <p:nvPr/>
        </p:nvSpPr>
        <p:spPr bwMode="auto">
          <a:xfrm>
            <a:off x="5876925" y="5168900"/>
            <a:ext cx="3267075" cy="495300"/>
          </a:xfrm>
          <a:prstGeom prst="wedgeRectCallout">
            <a:avLst>
              <a:gd name="adj1" fmla="val -40591"/>
              <a:gd name="adj2" fmla="val -172626"/>
            </a:avLst>
          </a:prstGeom>
          <a:solidFill>
            <a:schemeClr val="bg1"/>
          </a:solidFill>
          <a:ln w="38100">
            <a:solidFill>
              <a:srgbClr val="FF9900"/>
            </a:solidFill>
            <a:miter lim="800000"/>
            <a:headEnd/>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eaLnBrk="1" hangingPunct="1"/>
            <a:r>
              <a:rPr lang="zh-CN" altLang="en-US">
                <a:effectLst>
                  <a:outerShdw blurRad="38100" dist="38100" dir="2700000" algn="tl">
                    <a:srgbClr val="C0C0C0"/>
                  </a:outerShdw>
                </a:effectLst>
                <a:ea typeface="隶书" charset="0"/>
              </a:rPr>
              <a:t>判断文本文件是否结束</a:t>
            </a:r>
          </a:p>
        </p:txBody>
      </p:sp>
      <p:sp>
        <p:nvSpPr>
          <p:cNvPr id="12" name="Text Box 2"/>
          <p:cNvSpPr txBox="1">
            <a:spLocks noChangeArrowheads="1"/>
          </p:cNvSpPr>
          <p:nvPr/>
        </p:nvSpPr>
        <p:spPr bwMode="auto">
          <a:xfrm>
            <a:off x="0" y="3533775"/>
            <a:ext cx="3276600" cy="2311400"/>
          </a:xfrm>
          <a:prstGeom prst="rect">
            <a:avLst/>
          </a:prstGeom>
          <a:solidFill>
            <a:srgbClr val="99CCFF"/>
          </a:solidFill>
          <a:ln w="38100">
            <a:solidFill>
              <a:srgbClr val="33CCCC"/>
            </a:solidFill>
            <a:miter lim="800000"/>
            <a:headEnd/>
            <a:tailEnd/>
          </a:ln>
        </p:spPr>
        <p:txBody>
          <a:bodyPr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r>
              <a:rPr lang="en-US" altLang="zh-CN">
                <a:effectLst/>
              </a:rPr>
              <a:t> </a:t>
            </a:r>
            <a:r>
              <a:rPr lang="zh-CN" altLang="en-US">
                <a:effectLst/>
              </a:rPr>
              <a:t>判断</a:t>
            </a:r>
            <a:r>
              <a:rPr lang="zh-CN" altLang="en-US">
                <a:solidFill>
                  <a:srgbClr val="FF0000"/>
                </a:solidFill>
                <a:effectLst/>
              </a:rPr>
              <a:t>二进制</a:t>
            </a:r>
            <a:r>
              <a:rPr lang="zh-CN" altLang="en-US">
                <a:effectLst/>
              </a:rPr>
              <a:t>文件是否结束</a:t>
            </a:r>
          </a:p>
          <a:p>
            <a:pPr algn="l"/>
            <a:r>
              <a:rPr lang="zh-CN" altLang="en-US">
                <a:effectLst/>
              </a:rPr>
              <a:t>      </a:t>
            </a:r>
            <a:r>
              <a:rPr lang="en-US" altLang="zh-CN">
                <a:solidFill>
                  <a:srgbClr val="0000FF"/>
                </a:solidFill>
                <a:effectLst/>
              </a:rPr>
              <a:t>while(!</a:t>
            </a:r>
            <a:r>
              <a:rPr lang="en-US" altLang="zh-CN">
                <a:solidFill>
                  <a:srgbClr val="FF0000"/>
                </a:solidFill>
                <a:effectLst/>
              </a:rPr>
              <a:t>feof</a:t>
            </a:r>
            <a:r>
              <a:rPr lang="en-US" altLang="zh-CN">
                <a:solidFill>
                  <a:srgbClr val="0000FF"/>
                </a:solidFill>
                <a:effectLst/>
              </a:rPr>
              <a:t>(fp))</a:t>
            </a:r>
          </a:p>
          <a:p>
            <a:pPr algn="l"/>
            <a:r>
              <a:rPr lang="en-US" altLang="zh-CN">
                <a:solidFill>
                  <a:srgbClr val="0000FF"/>
                </a:solidFill>
                <a:effectLst/>
              </a:rPr>
              <a:t>      {      c=fgetc(fp);</a:t>
            </a:r>
          </a:p>
          <a:p>
            <a:pPr algn="l"/>
            <a:r>
              <a:rPr lang="en-US" altLang="zh-CN">
                <a:solidFill>
                  <a:srgbClr val="0000FF"/>
                </a:solidFill>
                <a:effectLst/>
              </a:rPr>
              <a:t>               ……..</a:t>
            </a:r>
          </a:p>
          <a:p>
            <a:pPr algn="l"/>
            <a:r>
              <a:rPr lang="en-US" altLang="zh-CN">
                <a:solidFill>
                  <a:srgbClr val="0000FF"/>
                </a:solidFill>
                <a:effectLst/>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497"/>
                                        </p:tgtEl>
                                        <p:attrNameLst>
                                          <p:attrName>style.visibility</p:attrName>
                                        </p:attrNameLst>
                                      </p:cBhvr>
                                      <p:to>
                                        <p:strVal val="visible"/>
                                      </p:to>
                                    </p:set>
                                    <p:animEffect transition="in" filter="box(out)">
                                      <p:cBhvr>
                                        <p:cTn id="7" dur="500"/>
                                        <p:tgtEl>
                                          <p:spTgt spid="2049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498"/>
                                        </p:tgtEl>
                                        <p:attrNameLst>
                                          <p:attrName>style.visibility</p:attrName>
                                        </p:attrNameLst>
                                      </p:cBhvr>
                                      <p:to>
                                        <p:strVal val="visible"/>
                                      </p:to>
                                    </p:set>
                                    <p:animEffect transition="in" filter="box(out)">
                                      <p:cBhvr>
                                        <p:cTn id="12" dur="500"/>
                                        <p:tgtEl>
                                          <p:spTgt spid="20498"/>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500"/>
                                        </p:tgtEl>
                                        <p:attrNameLst>
                                          <p:attrName>style.visibility</p:attrName>
                                        </p:attrNameLst>
                                      </p:cBhvr>
                                      <p:to>
                                        <p:strVal val="visible"/>
                                      </p:to>
                                    </p:set>
                                    <p:animEffect transition="in" filter="box(out)">
                                      <p:cBhvr>
                                        <p:cTn id="17" dur="500"/>
                                        <p:tgtEl>
                                          <p:spTgt spid="2050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out)">
                                      <p:cBhvr>
                                        <p:cTn id="2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7" grpId="0" autoUpdateAnimBg="0"/>
      <p:bldP spid="20498" grpId="0" animBg="1" autoUpdateAnimBg="0"/>
      <p:bldP spid="20500" grpId="0" animBg="1" autoUpdateAnimBg="0"/>
      <p:bldP spid="1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pPr>
              <a:defRPr/>
            </a:pPr>
            <a:r>
              <a:rPr lang="en-US" altLang="zh-CN" dirty="0" err="1" smtClean="0">
                <a:cs typeface="+mj-cs"/>
              </a:rPr>
              <a:t>fgets</a:t>
            </a:r>
            <a:r>
              <a:rPr lang="zh-CN" altLang="en-US" dirty="0" smtClean="0">
                <a:cs typeface="+mj-cs"/>
              </a:rPr>
              <a:t>函数</a:t>
            </a:r>
            <a:endParaRPr lang="zh-CN" altLang="en-US" dirty="0">
              <a:cs typeface="+mj-cs"/>
            </a:endParaRPr>
          </a:p>
        </p:txBody>
      </p:sp>
      <p:sp>
        <p:nvSpPr>
          <p:cNvPr id="3" name="内容占位符 2"/>
          <p:cNvSpPr>
            <a:spLocks noGrp="1"/>
          </p:cNvSpPr>
          <p:nvPr>
            <p:ph idx="1"/>
          </p:nvPr>
        </p:nvSpPr>
        <p:spPr>
          <a:xfrm>
            <a:off x="685800" y="1484313"/>
            <a:ext cx="8458200" cy="4611687"/>
          </a:xfrm>
        </p:spPr>
        <p:txBody>
          <a:bodyPr/>
          <a:lstStyle/>
          <a:p>
            <a:pPr marL="361950"/>
            <a:r>
              <a:rPr lang="zh-CN" altLang="en-US"/>
              <a:t>函数原型：</a:t>
            </a:r>
            <a:endParaRPr lang="en-US" altLang="zh-CN"/>
          </a:p>
          <a:p>
            <a:pPr marL="838200" lvl="1"/>
            <a:r>
              <a:rPr lang="en-US" altLang="zh-CN">
                <a:solidFill>
                  <a:srgbClr val="0000FF"/>
                </a:solidFill>
                <a:latin typeface="Courier New" charset="0"/>
              </a:rPr>
              <a:t>char</a:t>
            </a:r>
            <a:r>
              <a:rPr lang="en-US" altLang="zh-CN">
                <a:solidFill>
                  <a:srgbClr val="000000"/>
                </a:solidFill>
                <a:latin typeface="Courier New" charset="0"/>
              </a:rPr>
              <a:t> *fgets(</a:t>
            </a:r>
            <a:r>
              <a:rPr lang="en-US" altLang="zh-CN">
                <a:solidFill>
                  <a:srgbClr val="0000FF"/>
                </a:solidFill>
                <a:latin typeface="Courier New" charset="0"/>
              </a:rPr>
              <a:t>char</a:t>
            </a:r>
            <a:r>
              <a:rPr lang="en-US" altLang="zh-CN">
                <a:solidFill>
                  <a:srgbClr val="000000"/>
                </a:solidFill>
                <a:latin typeface="Courier New" charset="0"/>
              </a:rPr>
              <a:t> *s, </a:t>
            </a:r>
            <a:r>
              <a:rPr lang="en-US" altLang="zh-CN">
                <a:solidFill>
                  <a:srgbClr val="0000FF"/>
                </a:solidFill>
                <a:latin typeface="Courier New" charset="0"/>
              </a:rPr>
              <a:t>int</a:t>
            </a:r>
            <a:r>
              <a:rPr lang="en-US" altLang="zh-CN">
                <a:solidFill>
                  <a:srgbClr val="000000"/>
                </a:solidFill>
                <a:latin typeface="Courier New" charset="0"/>
              </a:rPr>
              <a:t> n,FILE *fp);</a:t>
            </a:r>
            <a:r>
              <a:rPr lang="en-US" altLang="zh-CN"/>
              <a:t> </a:t>
            </a:r>
          </a:p>
          <a:p>
            <a:pPr marL="361950"/>
            <a:r>
              <a:rPr lang="en-US" altLang="zh-CN"/>
              <a:t>fgets()</a:t>
            </a:r>
            <a:r>
              <a:rPr lang="zh-CN" altLang="en-US"/>
              <a:t>函数的作用是从指定的文件中读一个字符串到字符数组中；</a:t>
            </a:r>
            <a:r>
              <a:rPr lang="en-US" altLang="zh-CN"/>
              <a:t>fgets</a:t>
            </a:r>
            <a:r>
              <a:rPr lang="zh-CN" altLang="en-US"/>
              <a:t>正常时返回读取字符串的首地址；出错或文件尾，返回</a:t>
            </a:r>
            <a:r>
              <a:rPr lang="en-US" altLang="zh-CN"/>
              <a:t>NULL</a:t>
            </a:r>
          </a:p>
          <a:p>
            <a:pPr marL="361950"/>
            <a:r>
              <a:rPr lang="zh-CN" altLang="en-US"/>
              <a:t>一般形式如下：</a:t>
            </a:r>
          </a:p>
          <a:p>
            <a:pPr marL="838200" lvl="1">
              <a:lnSpc>
                <a:spcPct val="120000"/>
              </a:lnSpc>
            </a:pPr>
            <a:r>
              <a:rPr lang="en-US" altLang="zh-CN">
                <a:solidFill>
                  <a:srgbClr val="CC0099"/>
                </a:solidFill>
                <a:effectLst/>
              </a:rPr>
              <a:t>fgets(str,n,fp);</a:t>
            </a:r>
          </a:p>
          <a:p>
            <a:pPr marL="838200" lvl="1">
              <a:lnSpc>
                <a:spcPct val="120000"/>
              </a:lnSpc>
            </a:pPr>
            <a:r>
              <a:rPr lang="zh-CN" altLang="en-US">
                <a:solidFill>
                  <a:srgbClr val="000000"/>
                </a:solidFill>
                <a:latin typeface="宋体" charset="0"/>
              </a:rPr>
              <a:t>其中的</a:t>
            </a:r>
            <a:r>
              <a:rPr lang="en-US" altLang="zh-CN">
                <a:solidFill>
                  <a:srgbClr val="000000"/>
                </a:solidFill>
                <a:latin typeface="宋体" charset="0"/>
              </a:rPr>
              <a:t>n</a:t>
            </a:r>
            <a:r>
              <a:rPr lang="zh-CN" altLang="en-US">
                <a:solidFill>
                  <a:srgbClr val="000000"/>
                </a:solidFill>
                <a:latin typeface="宋体" charset="0"/>
              </a:rPr>
              <a:t>是一个正整数，表示从</a:t>
            </a:r>
            <a:r>
              <a:rPr lang="en-US" altLang="zh-CN">
                <a:solidFill>
                  <a:srgbClr val="000000"/>
                </a:solidFill>
                <a:latin typeface="宋体" charset="0"/>
              </a:rPr>
              <a:t>fp</a:t>
            </a:r>
            <a:r>
              <a:rPr lang="zh-CN" altLang="en-US">
                <a:solidFill>
                  <a:srgbClr val="000000"/>
                </a:solidFill>
                <a:latin typeface="宋体" charset="0"/>
              </a:rPr>
              <a:t>中读出不超过 </a:t>
            </a:r>
            <a:r>
              <a:rPr lang="en-US" altLang="zh-CN">
                <a:solidFill>
                  <a:srgbClr val="000000"/>
                </a:solidFill>
                <a:latin typeface="宋体" charset="0"/>
              </a:rPr>
              <a:t>n-1</a:t>
            </a:r>
            <a:r>
              <a:rPr lang="zh-CN" altLang="en-US">
                <a:solidFill>
                  <a:srgbClr val="000000"/>
                </a:solidFill>
                <a:latin typeface="宋体" charset="0"/>
              </a:rPr>
              <a:t>个字符的字符串，存储在字符数组</a:t>
            </a:r>
            <a:r>
              <a:rPr lang="en-US" altLang="zh-CN">
                <a:solidFill>
                  <a:srgbClr val="000000"/>
                </a:solidFill>
                <a:latin typeface="宋体" charset="0"/>
              </a:rPr>
              <a:t>str</a:t>
            </a:r>
            <a:r>
              <a:rPr lang="zh-CN" altLang="en-US">
                <a:solidFill>
                  <a:srgbClr val="000000"/>
                </a:solidFill>
                <a:latin typeface="宋体" charset="0"/>
              </a:rPr>
              <a:t>中，并在读入的最后一个字符后加上字符串结束标志</a:t>
            </a:r>
            <a:r>
              <a:rPr lang="en-US" altLang="zh-CN">
                <a:solidFill>
                  <a:srgbClr val="000000"/>
                </a:solidFill>
                <a:latin typeface="宋体" charset="0"/>
              </a:rPr>
              <a:t>‘\0’</a:t>
            </a:r>
            <a:r>
              <a:rPr lang="zh-CN" altLang="en-US">
                <a:solidFill>
                  <a:srgbClr val="000000"/>
                </a:solidFill>
                <a:latin typeface="宋体" charset="0"/>
              </a:rPr>
              <a:t>。若在读完</a:t>
            </a:r>
            <a:r>
              <a:rPr lang="en-US" altLang="zh-CN">
                <a:solidFill>
                  <a:srgbClr val="000000"/>
                </a:solidFill>
                <a:latin typeface="宋体" charset="0"/>
              </a:rPr>
              <a:t>n-1</a:t>
            </a:r>
            <a:r>
              <a:rPr lang="zh-CN" altLang="en-US">
                <a:solidFill>
                  <a:srgbClr val="000000"/>
                </a:solidFill>
                <a:latin typeface="宋体" charset="0"/>
              </a:rPr>
              <a:t>个字符之前遇到换行符或</a:t>
            </a:r>
            <a:r>
              <a:rPr lang="en-US" altLang="zh-CN">
                <a:solidFill>
                  <a:srgbClr val="000000"/>
                </a:solidFill>
                <a:latin typeface="宋体" charset="0"/>
              </a:rPr>
              <a:t>EOF</a:t>
            </a:r>
            <a:r>
              <a:rPr lang="zh-CN" altLang="en-US">
                <a:solidFill>
                  <a:srgbClr val="000000"/>
                </a:solidFill>
                <a:latin typeface="宋体" charset="0"/>
              </a:rPr>
              <a:t>，读入工作也结束。</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pPr>
              <a:defRPr/>
            </a:pPr>
            <a:r>
              <a:rPr lang="en-US" altLang="zh-CN" dirty="0" err="1" smtClean="0">
                <a:cs typeface="+mj-cs"/>
              </a:rPr>
              <a:t>fputs</a:t>
            </a:r>
            <a:r>
              <a:rPr lang="zh-CN" altLang="en-US" dirty="0" smtClean="0">
                <a:cs typeface="+mj-cs"/>
              </a:rPr>
              <a:t>函数</a:t>
            </a:r>
            <a:endParaRPr lang="zh-CN" altLang="en-US" dirty="0">
              <a:cs typeface="+mj-cs"/>
            </a:endParaRPr>
          </a:p>
        </p:txBody>
      </p:sp>
      <p:sp>
        <p:nvSpPr>
          <p:cNvPr id="3" name="内容占位符 2"/>
          <p:cNvSpPr>
            <a:spLocks noGrp="1"/>
          </p:cNvSpPr>
          <p:nvPr>
            <p:ph idx="1"/>
          </p:nvPr>
        </p:nvSpPr>
        <p:spPr>
          <a:xfrm>
            <a:off x="685800" y="1484313"/>
            <a:ext cx="8172450" cy="4611687"/>
          </a:xfrm>
        </p:spPr>
        <p:txBody>
          <a:bodyPr/>
          <a:lstStyle/>
          <a:p>
            <a:pPr marL="361950"/>
            <a:r>
              <a:rPr lang="zh-CN" altLang="en-US"/>
              <a:t>函数原型：</a:t>
            </a:r>
            <a:endParaRPr lang="en-US" altLang="zh-CN"/>
          </a:p>
          <a:p>
            <a:pPr marL="361950" eaLnBrk="1">
              <a:lnSpc>
                <a:spcPct val="85000"/>
              </a:lnSpc>
            </a:pPr>
            <a:r>
              <a:rPr lang="en-US" altLang="zh-CN" sz="2400">
                <a:solidFill>
                  <a:srgbClr val="0000FF"/>
                </a:solidFill>
                <a:latin typeface="Courier New" charset="0"/>
              </a:rPr>
              <a:t>int</a:t>
            </a:r>
            <a:r>
              <a:rPr lang="en-US" altLang="zh-CN" sz="2400">
                <a:solidFill>
                  <a:srgbClr val="000000"/>
                </a:solidFill>
                <a:latin typeface="Courier New" charset="0"/>
              </a:rPr>
              <a:t> fputs(</a:t>
            </a:r>
            <a:r>
              <a:rPr lang="en-US" altLang="zh-CN" sz="2400">
                <a:solidFill>
                  <a:srgbClr val="0000FF"/>
                </a:solidFill>
                <a:latin typeface="Courier New" charset="0"/>
              </a:rPr>
              <a:t>const</a:t>
            </a:r>
            <a:r>
              <a:rPr lang="en-US" altLang="zh-CN" sz="2400">
                <a:solidFill>
                  <a:srgbClr val="000000"/>
                </a:solidFill>
                <a:latin typeface="Courier New" charset="0"/>
              </a:rPr>
              <a:t> </a:t>
            </a:r>
            <a:r>
              <a:rPr lang="en-US" altLang="zh-CN" sz="2400">
                <a:solidFill>
                  <a:srgbClr val="0000FF"/>
                </a:solidFill>
                <a:latin typeface="Courier New" charset="0"/>
              </a:rPr>
              <a:t>char</a:t>
            </a:r>
            <a:r>
              <a:rPr lang="en-US" altLang="zh-CN" sz="2400">
                <a:solidFill>
                  <a:srgbClr val="000000"/>
                </a:solidFill>
                <a:latin typeface="Courier New" charset="0"/>
              </a:rPr>
              <a:t> *s,FILE *fp);</a:t>
            </a:r>
          </a:p>
          <a:p>
            <a:pPr marL="361950"/>
            <a:r>
              <a:rPr lang="en-US" altLang="zh-CN"/>
              <a:t>fputs()</a:t>
            </a:r>
            <a:r>
              <a:rPr lang="zh-CN" altLang="en-US"/>
              <a:t>函数的作用是向指定的文件写入一个字符串。</a:t>
            </a:r>
            <a:r>
              <a:rPr lang="en-US" altLang="zh-CN"/>
              <a:t>fputs</a:t>
            </a:r>
            <a:r>
              <a:rPr lang="zh-CN" altLang="en-US"/>
              <a:t>正常时返回写入的最后一个字符，出错为</a:t>
            </a:r>
            <a:r>
              <a:rPr lang="en-US" altLang="zh-CN"/>
              <a:t>EOF</a:t>
            </a:r>
          </a:p>
          <a:p>
            <a:pPr marL="361950"/>
            <a:r>
              <a:rPr lang="zh-CN" altLang="en-US"/>
              <a:t>一般形式如下：</a:t>
            </a:r>
            <a:endParaRPr lang="en-US" altLang="zh-CN"/>
          </a:p>
          <a:p>
            <a:pPr marL="361950">
              <a:lnSpc>
                <a:spcPct val="120000"/>
              </a:lnSpc>
            </a:pPr>
            <a:r>
              <a:rPr lang="en-US" altLang="zh-CN" sz="2400">
                <a:solidFill>
                  <a:srgbClr val="CC0099"/>
                </a:solidFill>
                <a:effectLst/>
              </a:rPr>
              <a:t>fputs(“abcd”</a:t>
            </a:r>
            <a:r>
              <a:rPr lang="zh-CN" altLang="en-US" sz="2400">
                <a:solidFill>
                  <a:srgbClr val="CC0099"/>
                </a:solidFill>
                <a:effectLst/>
              </a:rPr>
              <a:t>，</a:t>
            </a:r>
            <a:r>
              <a:rPr lang="en-US" altLang="zh-CN" sz="2400">
                <a:solidFill>
                  <a:srgbClr val="CC0099"/>
                </a:solidFill>
                <a:effectLst/>
              </a:rPr>
              <a:t>fp)</a:t>
            </a:r>
            <a:r>
              <a:rPr lang="zh-CN" altLang="en-US" sz="2400">
                <a:solidFill>
                  <a:srgbClr val="CC0099"/>
                </a:solidFill>
                <a:effectLst/>
              </a:rPr>
              <a:t>； </a:t>
            </a:r>
          </a:p>
          <a:p>
            <a:pPr marL="361950">
              <a:lnSpc>
                <a:spcPct val="120000"/>
              </a:lnSpc>
            </a:pPr>
            <a:r>
              <a:rPr lang="zh-CN" altLang="en-US" sz="2400">
                <a:solidFill>
                  <a:srgbClr val="000000"/>
                </a:solidFill>
                <a:latin typeface="宋体" charset="0"/>
              </a:rPr>
              <a:t>其意义是把字符串“</a:t>
            </a:r>
            <a:r>
              <a:rPr lang="en-US" altLang="zh-CN" sz="2400">
                <a:solidFill>
                  <a:srgbClr val="000000"/>
                </a:solidFill>
                <a:latin typeface="宋体" charset="0"/>
              </a:rPr>
              <a:t>abcd”</a:t>
            </a:r>
            <a:r>
              <a:rPr lang="zh-CN" altLang="en-US" sz="2400">
                <a:solidFill>
                  <a:srgbClr val="000000"/>
                </a:solidFill>
                <a:latin typeface="宋体" charset="0"/>
              </a:rPr>
              <a:t>写入与文件指针</a:t>
            </a:r>
            <a:r>
              <a:rPr lang="en-US" altLang="zh-CN" sz="2400">
                <a:solidFill>
                  <a:srgbClr val="000000"/>
                </a:solidFill>
                <a:latin typeface="宋体" charset="0"/>
              </a:rPr>
              <a:t>fp</a:t>
            </a:r>
            <a:r>
              <a:rPr lang="zh-CN" altLang="en-US" sz="2400">
                <a:solidFill>
                  <a:srgbClr val="000000"/>
                </a:solidFill>
                <a:latin typeface="宋体" charset="0"/>
              </a:rPr>
              <a:t>建立联系的文件之中。</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1400"/>
            <a:ext cx="6084168" cy="1224136"/>
          </a:xfrm>
        </p:spPr>
        <p:txBody>
          <a:bodyPr>
            <a:normAutofit/>
          </a:bodyPr>
          <a:lstStyle/>
          <a:p>
            <a:r>
              <a:rPr lang="en-US" altLang="zh-CN" sz="3600" dirty="0" err="1"/>
              <a:t>fgets</a:t>
            </a:r>
            <a:r>
              <a:rPr lang="zh-CN" altLang="en-US" sz="3600" dirty="0"/>
              <a:t>、</a:t>
            </a:r>
            <a:r>
              <a:rPr lang="en-US" altLang="zh-CN" sz="3600" dirty="0" err="1"/>
              <a:t>fputs</a:t>
            </a:r>
            <a:r>
              <a:rPr lang="zh-CN" altLang="en-US" sz="3600" dirty="0"/>
              <a:t>举例</a:t>
            </a:r>
          </a:p>
        </p:txBody>
      </p:sp>
      <p:sp>
        <p:nvSpPr>
          <p:cNvPr id="3" name="内容占位符 2"/>
          <p:cNvSpPr>
            <a:spLocks noGrp="1"/>
          </p:cNvSpPr>
          <p:nvPr>
            <p:ph idx="1"/>
          </p:nvPr>
        </p:nvSpPr>
        <p:spPr>
          <a:xfrm>
            <a:off x="0" y="1285875"/>
            <a:ext cx="3243263" cy="4611688"/>
          </a:xfrm>
        </p:spPr>
        <p:txBody>
          <a:bodyPr/>
          <a:lstStyle/>
          <a:p>
            <a:r>
              <a:rPr lang="zh-CN" altLang="en-US" dirty="0"/>
              <a:t>从键盘读入字符串存入文件，再从文件读回显示</a:t>
            </a:r>
          </a:p>
          <a:p>
            <a:endParaRPr lang="zh-CN" altLang="en-US" dirty="0"/>
          </a:p>
        </p:txBody>
      </p:sp>
      <p:sp>
        <p:nvSpPr>
          <p:cNvPr id="4" name="Text Box 10"/>
          <p:cNvSpPr txBox="1">
            <a:spLocks noChangeArrowheads="1"/>
          </p:cNvSpPr>
          <p:nvPr/>
        </p:nvSpPr>
        <p:spPr bwMode="auto">
          <a:xfrm>
            <a:off x="3357563" y="0"/>
            <a:ext cx="5187950" cy="6742113"/>
          </a:xfrm>
          <a:prstGeom prst="rect">
            <a:avLst/>
          </a:prstGeom>
          <a:solidFill>
            <a:schemeClr val="bg1"/>
          </a:solidFill>
          <a:ln w="38100">
            <a:solidFill>
              <a:srgbClr val="FF9900"/>
            </a:solidFill>
            <a:miter lim="800000"/>
            <a:headEnd/>
            <a:tailEnd/>
          </a:ln>
        </p:spPr>
        <p:txBody>
          <a:bodyPr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r>
              <a:rPr lang="en-US" altLang="zh-CN">
                <a:effectLst/>
              </a:rPr>
              <a:t>#include&lt;stdio.h&gt;</a:t>
            </a:r>
          </a:p>
          <a:p>
            <a:pPr algn="l"/>
            <a:r>
              <a:rPr lang="en-US" altLang="zh-CN">
                <a:effectLst/>
              </a:rPr>
              <a:t>#include&lt;string.h&gt;</a:t>
            </a:r>
          </a:p>
          <a:p>
            <a:pPr algn="l"/>
            <a:r>
              <a:rPr lang="en-US" altLang="zh-CN">
                <a:effectLst/>
              </a:rPr>
              <a:t>#include&lt;stdlib.h&gt;</a:t>
            </a:r>
          </a:p>
          <a:p>
            <a:pPr algn="l"/>
            <a:r>
              <a:rPr lang="en-US" altLang="zh-CN">
                <a:effectLst/>
              </a:rPr>
              <a:t>int main()</a:t>
            </a:r>
          </a:p>
          <a:p>
            <a:pPr algn="l"/>
            <a:r>
              <a:rPr lang="en-US" altLang="zh-CN">
                <a:effectLst/>
              </a:rPr>
              <a:t>{   FILE  *fp;</a:t>
            </a:r>
          </a:p>
          <a:p>
            <a:pPr algn="l"/>
            <a:r>
              <a:rPr lang="en-US" altLang="zh-CN">
                <a:effectLst/>
              </a:rPr>
              <a:t>    char  string[81];</a:t>
            </a:r>
          </a:p>
          <a:p>
            <a:pPr algn="l"/>
            <a:r>
              <a:rPr lang="en-US" altLang="zh-CN">
                <a:effectLst/>
              </a:rPr>
              <a:t>    if((</a:t>
            </a:r>
            <a:r>
              <a:rPr lang="en-US" altLang="zh-CN">
                <a:solidFill>
                  <a:srgbClr val="0000FF"/>
                </a:solidFill>
                <a:effectLst/>
              </a:rPr>
              <a:t>fp=fopen("file.txt","w"))==NULL</a:t>
            </a:r>
            <a:r>
              <a:rPr lang="en-US" altLang="zh-CN">
                <a:effectLst/>
              </a:rPr>
              <a:t>)</a:t>
            </a:r>
          </a:p>
          <a:p>
            <a:pPr algn="l"/>
            <a:r>
              <a:rPr lang="en-US" altLang="zh-CN">
                <a:effectLst/>
              </a:rPr>
              <a:t>    {   printf("cann't open file");exit(0); }</a:t>
            </a:r>
          </a:p>
          <a:p>
            <a:pPr algn="l"/>
            <a:r>
              <a:rPr lang="en-US" altLang="zh-CN">
                <a:effectLst/>
              </a:rPr>
              <a:t>    if(strlen(gets(string))&gt;0)</a:t>
            </a:r>
          </a:p>
          <a:p>
            <a:pPr algn="l"/>
            <a:r>
              <a:rPr lang="en-US" altLang="zh-CN">
                <a:effectLst/>
              </a:rPr>
              <a:t>    {   </a:t>
            </a:r>
            <a:r>
              <a:rPr lang="en-US" altLang="zh-CN">
                <a:solidFill>
                  <a:srgbClr val="FF0000"/>
                </a:solidFill>
                <a:effectLst/>
              </a:rPr>
              <a:t>fputs(string,fp);</a:t>
            </a:r>
          </a:p>
          <a:p>
            <a:pPr algn="l"/>
            <a:r>
              <a:rPr lang="en-US" altLang="zh-CN">
                <a:effectLst/>
              </a:rPr>
              <a:t>         </a:t>
            </a:r>
            <a:r>
              <a:rPr lang="en-US" altLang="zh-CN">
                <a:solidFill>
                  <a:srgbClr val="FF0000"/>
                </a:solidFill>
                <a:effectLst/>
              </a:rPr>
              <a:t>fputs("\n",fp);</a:t>
            </a:r>
          </a:p>
          <a:p>
            <a:pPr algn="l"/>
            <a:r>
              <a:rPr lang="en-US" altLang="zh-CN">
                <a:effectLst/>
              </a:rPr>
              <a:t>    }</a:t>
            </a:r>
          </a:p>
          <a:p>
            <a:pPr algn="l"/>
            <a:r>
              <a:rPr lang="en-US" altLang="zh-CN">
                <a:effectLst/>
              </a:rPr>
              <a:t>    </a:t>
            </a:r>
            <a:r>
              <a:rPr lang="en-US" altLang="zh-CN">
                <a:solidFill>
                  <a:srgbClr val="0000FF"/>
                </a:solidFill>
                <a:effectLst/>
              </a:rPr>
              <a:t>fclose(fp);</a:t>
            </a:r>
          </a:p>
          <a:p>
            <a:pPr algn="l"/>
            <a:r>
              <a:rPr lang="en-US" altLang="zh-CN">
                <a:effectLst/>
              </a:rPr>
              <a:t>    if((</a:t>
            </a:r>
            <a:r>
              <a:rPr lang="en-US" altLang="zh-CN">
                <a:solidFill>
                  <a:srgbClr val="0000FF"/>
                </a:solidFill>
                <a:effectLst/>
              </a:rPr>
              <a:t>fp=fopen("file.txt","r"))==NULL</a:t>
            </a:r>
            <a:r>
              <a:rPr lang="en-US" altLang="zh-CN">
                <a:effectLst/>
              </a:rPr>
              <a:t>)</a:t>
            </a:r>
          </a:p>
          <a:p>
            <a:pPr algn="l"/>
            <a:r>
              <a:rPr lang="en-US" altLang="zh-CN">
                <a:effectLst/>
              </a:rPr>
              <a:t>    {   printf("cann't open file");exit(0); }</a:t>
            </a:r>
          </a:p>
          <a:p>
            <a:pPr algn="l"/>
            <a:r>
              <a:rPr lang="en-US" altLang="zh-CN">
                <a:effectLst/>
              </a:rPr>
              <a:t>    if(</a:t>
            </a:r>
            <a:r>
              <a:rPr lang="en-US" altLang="zh-CN">
                <a:solidFill>
                  <a:schemeClr val="accent2"/>
                </a:solidFill>
                <a:effectLst/>
              </a:rPr>
              <a:t>fgets(string,81,fp)!=NULL</a:t>
            </a:r>
            <a:r>
              <a:rPr lang="en-US" altLang="zh-CN">
                <a:effectLst/>
              </a:rPr>
              <a:t>)</a:t>
            </a:r>
          </a:p>
          <a:p>
            <a:pPr algn="l"/>
            <a:r>
              <a:rPr lang="en-US" altLang="zh-CN">
                <a:effectLst/>
              </a:rPr>
              <a:t>       </a:t>
            </a:r>
            <a:r>
              <a:rPr lang="en-US" altLang="zh-CN">
                <a:solidFill>
                  <a:schemeClr val="accent2"/>
                </a:solidFill>
                <a:effectLst/>
              </a:rPr>
              <a:t>fputs(string,stdout);</a:t>
            </a:r>
            <a:endParaRPr lang="en-US" altLang="zh-CN">
              <a:effectLst/>
            </a:endParaRPr>
          </a:p>
          <a:p>
            <a:pPr algn="l"/>
            <a:r>
              <a:rPr lang="en-US" altLang="zh-CN">
                <a:solidFill>
                  <a:srgbClr val="0000FF"/>
                </a:solidFill>
                <a:effectLst/>
              </a:rPr>
              <a:t>    fclose(fp);  }</a:t>
            </a:r>
            <a:endParaRPr lang="en-US" altLang="zh-CN">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pPr>
              <a:defRPr/>
            </a:pPr>
            <a:r>
              <a:rPr lang="en-US" altLang="zh-CN" dirty="0" err="1" smtClean="0">
                <a:cs typeface="+mj-cs"/>
              </a:rPr>
              <a:t>fprintf</a:t>
            </a:r>
            <a:r>
              <a:rPr lang="zh-CN" altLang="en-US" dirty="0" smtClean="0">
                <a:cs typeface="+mj-cs"/>
              </a:rPr>
              <a:t>函数</a:t>
            </a:r>
            <a:endParaRPr lang="zh-CN" altLang="en-US" dirty="0">
              <a:cs typeface="+mj-cs"/>
            </a:endParaRPr>
          </a:p>
        </p:txBody>
      </p:sp>
      <p:sp>
        <p:nvSpPr>
          <p:cNvPr id="3" name="内容占位符 2"/>
          <p:cNvSpPr>
            <a:spLocks noGrp="1"/>
          </p:cNvSpPr>
          <p:nvPr>
            <p:ph idx="1"/>
          </p:nvPr>
        </p:nvSpPr>
        <p:spPr>
          <a:xfrm>
            <a:off x="685800" y="1484313"/>
            <a:ext cx="8458200" cy="4611687"/>
          </a:xfrm>
        </p:spPr>
        <p:txBody>
          <a:bodyPr/>
          <a:lstStyle/>
          <a:p>
            <a:pPr marL="361950"/>
            <a:r>
              <a:rPr lang="zh-CN" altLang="en-US"/>
              <a:t>函数原型：</a:t>
            </a:r>
            <a:endParaRPr lang="en-US" altLang="zh-CN"/>
          </a:p>
          <a:p>
            <a:pPr marL="361950" eaLnBrk="1">
              <a:lnSpc>
                <a:spcPct val="85000"/>
              </a:lnSpc>
              <a:buFont typeface="Monotype Sorts" charset="2"/>
              <a:buNone/>
            </a:pPr>
            <a:r>
              <a:rPr lang="en-US" altLang="zh-CN" sz="2400">
                <a:solidFill>
                  <a:srgbClr val="0000FF"/>
                </a:solidFill>
                <a:latin typeface="Courier New" charset="0"/>
              </a:rPr>
              <a:t>int</a:t>
            </a:r>
            <a:r>
              <a:rPr lang="en-US" altLang="zh-CN" sz="2400">
                <a:solidFill>
                  <a:srgbClr val="000000"/>
                </a:solidFill>
                <a:latin typeface="Courier New" charset="0"/>
              </a:rPr>
              <a:t> fprintf(FILE *fp, </a:t>
            </a:r>
            <a:r>
              <a:rPr lang="en-US" altLang="zh-CN" sz="2400">
                <a:solidFill>
                  <a:srgbClr val="0000FF"/>
                </a:solidFill>
                <a:latin typeface="Courier New" charset="0"/>
              </a:rPr>
              <a:t>const</a:t>
            </a:r>
            <a:r>
              <a:rPr lang="en-US" altLang="zh-CN" sz="2400">
                <a:solidFill>
                  <a:srgbClr val="000000"/>
                </a:solidFill>
                <a:latin typeface="Courier New" charset="0"/>
              </a:rPr>
              <a:t> </a:t>
            </a:r>
            <a:r>
              <a:rPr lang="en-US" altLang="zh-CN" sz="2400">
                <a:solidFill>
                  <a:srgbClr val="0000FF"/>
                </a:solidFill>
                <a:latin typeface="Courier New" charset="0"/>
              </a:rPr>
              <a:t>char</a:t>
            </a:r>
            <a:r>
              <a:rPr lang="en-US" altLang="zh-CN" sz="2400">
                <a:solidFill>
                  <a:srgbClr val="000000"/>
                </a:solidFill>
                <a:latin typeface="Courier New" charset="0"/>
              </a:rPr>
              <a:t> *format,</a:t>
            </a:r>
            <a:br>
              <a:rPr lang="en-US" altLang="zh-CN" sz="2400">
                <a:solidFill>
                  <a:srgbClr val="000000"/>
                </a:solidFill>
                <a:latin typeface="Courier New" charset="0"/>
              </a:rPr>
            </a:br>
            <a:r>
              <a:rPr lang="en-US" altLang="zh-CN" sz="2400">
                <a:solidFill>
                  <a:srgbClr val="000000"/>
                </a:solidFill>
                <a:latin typeface="Courier New" charset="0"/>
              </a:rPr>
              <a:t>            ...);</a:t>
            </a:r>
          </a:p>
          <a:p>
            <a:pPr marL="361950" eaLnBrk="1">
              <a:lnSpc>
                <a:spcPct val="85000"/>
              </a:lnSpc>
            </a:pPr>
            <a:r>
              <a:rPr lang="en-US" altLang="zh-CN"/>
              <a:t>fprintf</a:t>
            </a:r>
            <a:r>
              <a:rPr lang="en-US" altLang="zh-CN">
                <a:solidFill>
                  <a:srgbClr val="000000"/>
                </a:solidFill>
                <a:latin typeface="Courier New" charset="0"/>
              </a:rPr>
              <a:t> </a:t>
            </a:r>
            <a:r>
              <a:rPr lang="en-US" altLang="zh-CN"/>
              <a:t>()</a:t>
            </a:r>
            <a:r>
              <a:rPr lang="zh-CN" altLang="en-US"/>
              <a:t>函数的作用是按格式对文件进行输出操作</a:t>
            </a:r>
            <a:endParaRPr lang="en-US" altLang="zh-CN"/>
          </a:p>
          <a:p>
            <a:pPr marL="361950" eaLnBrk="1">
              <a:lnSpc>
                <a:spcPct val="85000"/>
              </a:lnSpc>
            </a:pPr>
            <a:r>
              <a:rPr lang="zh-CN" altLang="en-US"/>
              <a:t>返值：成功</a:t>
            </a:r>
            <a:r>
              <a:rPr lang="en-US" altLang="zh-CN"/>
              <a:t>,</a:t>
            </a:r>
            <a:r>
              <a:rPr lang="zh-CN" altLang="en-US"/>
              <a:t>返回输出的个数</a:t>
            </a:r>
            <a:r>
              <a:rPr lang="en-US" altLang="zh-CN"/>
              <a:t>;</a:t>
            </a:r>
            <a:r>
              <a:rPr lang="zh-CN" altLang="en-US"/>
              <a:t>出错或文件尾</a:t>
            </a:r>
            <a:r>
              <a:rPr lang="en-US" altLang="zh-CN"/>
              <a:t>,</a:t>
            </a:r>
            <a:r>
              <a:rPr lang="zh-CN" altLang="en-US"/>
              <a:t>返回</a:t>
            </a:r>
            <a:r>
              <a:rPr lang="en-US" altLang="zh-CN"/>
              <a:t>EOF</a:t>
            </a:r>
          </a:p>
          <a:p>
            <a:pPr marL="361950"/>
            <a:r>
              <a:rPr lang="zh-CN" altLang="en-US"/>
              <a:t>一般形式如下：</a:t>
            </a:r>
            <a:endParaRPr lang="en-US" altLang="zh-CN"/>
          </a:p>
          <a:p>
            <a:pPr marL="361950">
              <a:buFont typeface="Monotype Sorts" charset="2"/>
              <a:buNone/>
            </a:pPr>
            <a:r>
              <a:rPr lang="en-US" altLang="zh-CN" sz="2400">
                <a:solidFill>
                  <a:srgbClr val="CC0099"/>
                </a:solidFill>
                <a:effectLst/>
              </a:rPr>
              <a:t>         fprintf(fp,“%d,%6.2f”,i,t);     </a:t>
            </a:r>
          </a:p>
          <a:p>
            <a:pPr marL="838200" lvl="1"/>
            <a:r>
              <a:rPr lang="zh-CN" altLang="en-US">
                <a:solidFill>
                  <a:srgbClr val="000000"/>
                </a:solidFill>
                <a:latin typeface="宋体" charset="0"/>
              </a:rPr>
              <a:t>将</a:t>
            </a:r>
            <a:r>
              <a:rPr lang="en-US" altLang="zh-CN">
                <a:solidFill>
                  <a:srgbClr val="000000"/>
                </a:solidFill>
                <a:latin typeface="宋体" charset="0"/>
              </a:rPr>
              <a:t>i</a:t>
            </a:r>
            <a:r>
              <a:rPr lang="zh-CN" altLang="en-US">
                <a:solidFill>
                  <a:srgbClr val="000000"/>
                </a:solidFill>
                <a:latin typeface="宋体" charset="0"/>
              </a:rPr>
              <a:t>和</a:t>
            </a:r>
            <a:r>
              <a:rPr lang="en-US" altLang="zh-CN">
                <a:solidFill>
                  <a:srgbClr val="000000"/>
                </a:solidFill>
                <a:latin typeface="宋体" charset="0"/>
              </a:rPr>
              <a:t>t</a:t>
            </a:r>
            <a:r>
              <a:rPr lang="zh-CN" altLang="en-US">
                <a:solidFill>
                  <a:srgbClr val="000000"/>
                </a:solidFill>
                <a:latin typeface="宋体" charset="0"/>
              </a:rPr>
              <a:t>按</a:t>
            </a:r>
            <a:r>
              <a:rPr lang="zh-CN" altLang="zh-CN">
                <a:solidFill>
                  <a:srgbClr val="000000"/>
                </a:solidFill>
                <a:latin typeface="宋体" charset="0"/>
              </a:rPr>
              <a:t>%</a:t>
            </a:r>
            <a:r>
              <a:rPr lang="en-US" altLang="zh-CN">
                <a:solidFill>
                  <a:srgbClr val="000000"/>
                </a:solidFill>
                <a:latin typeface="宋体" charset="0"/>
              </a:rPr>
              <a:t>d,%6.2f</a:t>
            </a:r>
            <a:r>
              <a:rPr lang="zh-CN" altLang="en-US">
                <a:solidFill>
                  <a:srgbClr val="000000"/>
                </a:solidFill>
                <a:latin typeface="宋体" charset="0"/>
              </a:rPr>
              <a:t>格式输出到</a:t>
            </a:r>
            <a:r>
              <a:rPr lang="en-US" altLang="zh-CN">
                <a:solidFill>
                  <a:srgbClr val="000000"/>
                </a:solidFill>
                <a:latin typeface="宋体" charset="0"/>
              </a:rPr>
              <a:t>fp</a:t>
            </a:r>
            <a:r>
              <a:rPr lang="zh-CN" altLang="en-US">
                <a:solidFill>
                  <a:srgbClr val="000000"/>
                </a:solidFill>
                <a:latin typeface="宋体" charset="0"/>
              </a:rPr>
              <a:t>文件</a:t>
            </a:r>
            <a:endParaRPr lang="en-US" altLang="zh-CN">
              <a:solidFill>
                <a:srgbClr val="000000"/>
              </a:solidFill>
              <a:latin typeface="宋体"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856136"/>
          </a:xfrm>
        </p:spPr>
        <p:txBody>
          <a:bodyPr/>
          <a:lstStyle/>
          <a:p>
            <a:pPr>
              <a:defRPr/>
            </a:pPr>
            <a:r>
              <a:rPr lang="en-US" altLang="zh-CN" dirty="0" err="1" smtClean="0">
                <a:cs typeface="+mj-cs"/>
              </a:rPr>
              <a:t>fscanf</a:t>
            </a:r>
            <a:r>
              <a:rPr lang="zh-CN" altLang="en-US" dirty="0" smtClean="0">
                <a:cs typeface="+mj-cs"/>
              </a:rPr>
              <a:t>函数</a:t>
            </a:r>
            <a:endParaRPr lang="zh-CN" altLang="en-US" dirty="0">
              <a:cs typeface="+mj-cs"/>
            </a:endParaRPr>
          </a:p>
        </p:txBody>
      </p:sp>
      <p:sp>
        <p:nvSpPr>
          <p:cNvPr id="3" name="内容占位符 2"/>
          <p:cNvSpPr>
            <a:spLocks noGrp="1"/>
          </p:cNvSpPr>
          <p:nvPr>
            <p:ph idx="1"/>
          </p:nvPr>
        </p:nvSpPr>
        <p:spPr>
          <a:xfrm>
            <a:off x="685800" y="1484313"/>
            <a:ext cx="8243888" cy="4611687"/>
          </a:xfrm>
        </p:spPr>
        <p:txBody>
          <a:bodyPr/>
          <a:lstStyle/>
          <a:p>
            <a:pPr marL="361950"/>
            <a:r>
              <a:rPr lang="zh-CN" altLang="en-US"/>
              <a:t>函数原型：</a:t>
            </a:r>
            <a:endParaRPr lang="en-US" altLang="zh-CN"/>
          </a:p>
          <a:p>
            <a:pPr marL="361950" eaLnBrk="1">
              <a:lnSpc>
                <a:spcPct val="85000"/>
              </a:lnSpc>
              <a:buFont typeface="Monotype Sorts" charset="2"/>
              <a:buNone/>
            </a:pPr>
            <a:r>
              <a:rPr lang="en-US" altLang="zh-CN" sz="2400">
                <a:solidFill>
                  <a:srgbClr val="0000FF"/>
                </a:solidFill>
                <a:latin typeface="Courier New" charset="0"/>
              </a:rPr>
              <a:t>int</a:t>
            </a:r>
            <a:r>
              <a:rPr lang="en-US" altLang="zh-CN" sz="2400">
                <a:solidFill>
                  <a:srgbClr val="000000"/>
                </a:solidFill>
                <a:latin typeface="Courier New" charset="0"/>
              </a:rPr>
              <a:t> fscanf(FILE *fp, </a:t>
            </a:r>
            <a:r>
              <a:rPr lang="en-US" altLang="zh-CN" sz="2400">
                <a:solidFill>
                  <a:srgbClr val="0000FF"/>
                </a:solidFill>
                <a:latin typeface="Courier New" charset="0"/>
              </a:rPr>
              <a:t>const</a:t>
            </a:r>
            <a:r>
              <a:rPr lang="en-US" altLang="zh-CN" sz="2400">
                <a:solidFill>
                  <a:srgbClr val="000000"/>
                </a:solidFill>
                <a:latin typeface="Courier New" charset="0"/>
              </a:rPr>
              <a:t> </a:t>
            </a:r>
            <a:r>
              <a:rPr lang="en-US" altLang="zh-CN" sz="2400">
                <a:solidFill>
                  <a:srgbClr val="0000FF"/>
                </a:solidFill>
                <a:latin typeface="Courier New" charset="0"/>
              </a:rPr>
              <a:t>char </a:t>
            </a:r>
            <a:r>
              <a:rPr lang="en-US" altLang="zh-CN" sz="2400">
                <a:solidFill>
                  <a:srgbClr val="000000"/>
                </a:solidFill>
                <a:latin typeface="Courier New" charset="0"/>
              </a:rPr>
              <a:t>*format , ...);</a:t>
            </a:r>
          </a:p>
          <a:p>
            <a:pPr marL="361950" eaLnBrk="1">
              <a:lnSpc>
                <a:spcPct val="85000"/>
              </a:lnSpc>
            </a:pPr>
            <a:r>
              <a:rPr lang="en-US" altLang="zh-CN"/>
              <a:t>fscanf()</a:t>
            </a:r>
            <a:r>
              <a:rPr lang="zh-CN" altLang="en-US"/>
              <a:t>函数的功能是按格式对文件进行输入操作</a:t>
            </a:r>
            <a:endParaRPr lang="en-US" altLang="zh-CN"/>
          </a:p>
          <a:p>
            <a:pPr marL="361950" eaLnBrk="1">
              <a:lnSpc>
                <a:spcPct val="85000"/>
              </a:lnSpc>
            </a:pPr>
            <a:r>
              <a:rPr lang="zh-CN" altLang="en-US"/>
              <a:t>返值：成功</a:t>
            </a:r>
            <a:r>
              <a:rPr lang="en-US" altLang="zh-CN"/>
              <a:t>,</a:t>
            </a:r>
            <a:r>
              <a:rPr lang="zh-CN" altLang="en-US"/>
              <a:t>返回输入的个数</a:t>
            </a:r>
            <a:r>
              <a:rPr lang="en-US" altLang="zh-CN"/>
              <a:t>;</a:t>
            </a:r>
            <a:r>
              <a:rPr lang="zh-CN" altLang="en-US"/>
              <a:t>出错或文件尾</a:t>
            </a:r>
            <a:r>
              <a:rPr lang="en-US" altLang="zh-CN"/>
              <a:t>,</a:t>
            </a:r>
            <a:r>
              <a:rPr lang="zh-CN" altLang="en-US"/>
              <a:t>返回</a:t>
            </a:r>
            <a:r>
              <a:rPr lang="en-US" altLang="zh-CN"/>
              <a:t>EOF</a:t>
            </a:r>
          </a:p>
          <a:p>
            <a:pPr marL="361950"/>
            <a:r>
              <a:rPr lang="zh-CN" altLang="en-US"/>
              <a:t>一般形式如下：</a:t>
            </a:r>
            <a:endParaRPr lang="en-US" altLang="zh-CN"/>
          </a:p>
          <a:p>
            <a:pPr marL="361950">
              <a:buFont typeface="Monotype Sorts" charset="2"/>
              <a:buNone/>
            </a:pPr>
            <a:r>
              <a:rPr lang="en-US" altLang="zh-CN" sz="2400">
                <a:solidFill>
                  <a:srgbClr val="CC0099"/>
                </a:solidFill>
                <a:effectLst/>
              </a:rPr>
              <a:t>      fscanf(fp,“%d,%f”,&amp;i,&amp;t);   </a:t>
            </a:r>
          </a:p>
          <a:p>
            <a:pPr marL="838200" lvl="1"/>
            <a:r>
              <a:rPr lang="en-US" altLang="zh-CN">
                <a:solidFill>
                  <a:srgbClr val="000000"/>
                </a:solidFill>
                <a:latin typeface="宋体" charset="0"/>
              </a:rPr>
              <a:t> </a:t>
            </a:r>
            <a:r>
              <a:rPr lang="zh-CN" altLang="en-US">
                <a:solidFill>
                  <a:srgbClr val="000000"/>
                </a:solidFill>
                <a:latin typeface="宋体" charset="0"/>
              </a:rPr>
              <a:t>若文件中有</a:t>
            </a:r>
            <a:r>
              <a:rPr lang="zh-CN" altLang="zh-CN">
                <a:solidFill>
                  <a:srgbClr val="000000"/>
                </a:solidFill>
                <a:latin typeface="宋体" charset="0"/>
              </a:rPr>
              <a:t>3,4.5,</a:t>
            </a:r>
            <a:r>
              <a:rPr lang="zh-CN" altLang="en-US">
                <a:solidFill>
                  <a:srgbClr val="000000"/>
                </a:solidFill>
                <a:latin typeface="宋体" charset="0"/>
              </a:rPr>
              <a:t>则将</a:t>
            </a:r>
            <a:r>
              <a:rPr lang="zh-CN" altLang="zh-CN">
                <a:solidFill>
                  <a:srgbClr val="000000"/>
                </a:solidFill>
                <a:latin typeface="宋体" charset="0"/>
              </a:rPr>
              <a:t>3</a:t>
            </a:r>
            <a:r>
              <a:rPr lang="zh-CN" altLang="en-US">
                <a:solidFill>
                  <a:srgbClr val="000000"/>
                </a:solidFill>
                <a:latin typeface="宋体" charset="0"/>
              </a:rPr>
              <a:t>送入</a:t>
            </a:r>
            <a:r>
              <a:rPr lang="en-US" altLang="zh-CN">
                <a:solidFill>
                  <a:srgbClr val="000000"/>
                </a:solidFill>
                <a:latin typeface="宋体" charset="0"/>
              </a:rPr>
              <a:t>i, 4.5</a:t>
            </a:r>
            <a:r>
              <a:rPr lang="zh-CN" altLang="en-US">
                <a:solidFill>
                  <a:srgbClr val="000000"/>
                </a:solidFill>
                <a:latin typeface="宋体" charset="0"/>
              </a:rPr>
              <a:t>送入</a:t>
            </a:r>
            <a:r>
              <a:rPr lang="en-US" altLang="zh-CN">
                <a:solidFill>
                  <a:srgbClr val="000000"/>
                </a:solidFill>
                <a:latin typeface="宋体" charset="0"/>
              </a:rPr>
              <a:t>t</a:t>
            </a:r>
          </a:p>
          <a:p>
            <a:pPr marL="838200" lvl="1"/>
            <a:endParaRPr lang="zh-CN" altLang="en-US">
              <a:solidFill>
                <a:srgbClr val="000000"/>
              </a:solidFill>
              <a:latin typeface="宋体"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84128"/>
          </a:xfrm>
        </p:spPr>
        <p:txBody>
          <a:bodyPr/>
          <a:lstStyle/>
          <a:p>
            <a:pPr>
              <a:defRPr/>
            </a:pPr>
            <a:r>
              <a:rPr lang="en-US" altLang="zh-CN" dirty="0" err="1" smtClean="0">
                <a:cs typeface="+mj-cs"/>
              </a:rPr>
              <a:t>fread</a:t>
            </a:r>
            <a:r>
              <a:rPr lang="zh-CN" altLang="en-US" dirty="0" smtClean="0">
                <a:cs typeface="+mj-cs"/>
              </a:rPr>
              <a:t>函数</a:t>
            </a:r>
            <a:endParaRPr lang="zh-CN" altLang="en-US" dirty="0">
              <a:cs typeface="+mj-cs"/>
            </a:endParaRPr>
          </a:p>
        </p:txBody>
      </p:sp>
      <p:sp>
        <p:nvSpPr>
          <p:cNvPr id="3" name="内容占位符 2"/>
          <p:cNvSpPr>
            <a:spLocks noGrp="1"/>
          </p:cNvSpPr>
          <p:nvPr>
            <p:ph idx="1"/>
          </p:nvPr>
        </p:nvSpPr>
        <p:spPr>
          <a:xfrm>
            <a:off x="685800" y="1484313"/>
            <a:ext cx="8458200" cy="4611687"/>
          </a:xfrm>
        </p:spPr>
        <p:txBody>
          <a:bodyPr/>
          <a:lstStyle/>
          <a:p>
            <a:pPr marL="361950"/>
            <a:r>
              <a:rPr lang="zh-CN" altLang="en-US" dirty="0"/>
              <a:t>函数原型：</a:t>
            </a:r>
            <a:endParaRPr lang="en-US" altLang="zh-CN" dirty="0"/>
          </a:p>
          <a:p>
            <a:pPr marL="361950" eaLnBrk="1">
              <a:lnSpc>
                <a:spcPct val="85000"/>
              </a:lnSpc>
            </a:pPr>
            <a:r>
              <a:rPr lang="en-US" altLang="zh-CN" sz="2400" dirty="0" err="1">
                <a:solidFill>
                  <a:srgbClr val="000000"/>
                </a:solidFill>
                <a:latin typeface="Courier New" charset="0"/>
              </a:rPr>
              <a:t>size_t</a:t>
            </a:r>
            <a:r>
              <a:rPr lang="en-US" altLang="zh-CN" sz="2400" dirty="0">
                <a:solidFill>
                  <a:srgbClr val="000000"/>
                </a:solidFill>
                <a:latin typeface="Courier New" charset="0"/>
              </a:rPr>
              <a:t> </a:t>
            </a:r>
            <a:r>
              <a:rPr lang="en-US" altLang="zh-CN" sz="2400" dirty="0" err="1">
                <a:solidFill>
                  <a:srgbClr val="000000"/>
                </a:solidFill>
                <a:latin typeface="Courier New" charset="0"/>
              </a:rPr>
              <a:t>fread</a:t>
            </a:r>
            <a:r>
              <a:rPr lang="en-US" altLang="zh-CN" sz="2400" dirty="0">
                <a:solidFill>
                  <a:srgbClr val="000000"/>
                </a:solidFill>
                <a:latin typeface="Courier New" charset="0"/>
              </a:rPr>
              <a:t>(</a:t>
            </a:r>
            <a:r>
              <a:rPr lang="en-US" altLang="zh-CN" sz="2400" dirty="0">
                <a:solidFill>
                  <a:srgbClr val="0000FF"/>
                </a:solidFill>
                <a:latin typeface="Courier New" charset="0"/>
              </a:rPr>
              <a:t>void</a:t>
            </a:r>
            <a:r>
              <a:rPr lang="en-US" altLang="zh-CN" sz="2400" dirty="0">
                <a:solidFill>
                  <a:srgbClr val="000000"/>
                </a:solidFill>
                <a:latin typeface="Courier New" charset="0"/>
              </a:rPr>
              <a:t> *</a:t>
            </a:r>
            <a:r>
              <a:rPr lang="en-US" altLang="zh-CN" sz="2400" dirty="0" err="1">
                <a:solidFill>
                  <a:srgbClr val="000000"/>
                </a:solidFill>
                <a:latin typeface="Courier New" charset="0"/>
              </a:rPr>
              <a:t>ptr</a:t>
            </a:r>
            <a:r>
              <a:rPr lang="en-US" altLang="zh-CN" sz="2400" dirty="0">
                <a:solidFill>
                  <a:srgbClr val="000000"/>
                </a:solidFill>
                <a:latin typeface="Courier New" charset="0"/>
              </a:rPr>
              <a:t>, </a:t>
            </a:r>
            <a:r>
              <a:rPr lang="en-US" altLang="zh-CN" sz="2400" dirty="0" err="1">
                <a:solidFill>
                  <a:srgbClr val="000000"/>
                </a:solidFill>
                <a:latin typeface="Courier New" charset="0"/>
              </a:rPr>
              <a:t>size_t</a:t>
            </a:r>
            <a:r>
              <a:rPr lang="en-US" altLang="zh-CN" sz="2400" dirty="0">
                <a:solidFill>
                  <a:srgbClr val="000000"/>
                </a:solidFill>
                <a:latin typeface="Courier New" charset="0"/>
              </a:rPr>
              <a:t> size,</a:t>
            </a:r>
            <a:br>
              <a:rPr lang="en-US" altLang="zh-CN" sz="2400" dirty="0">
                <a:solidFill>
                  <a:srgbClr val="000000"/>
                </a:solidFill>
                <a:latin typeface="Courier New" charset="0"/>
              </a:rPr>
            </a:br>
            <a:r>
              <a:rPr lang="en-US" altLang="zh-CN" sz="2400" dirty="0">
                <a:solidFill>
                  <a:srgbClr val="000000"/>
                </a:solidFill>
                <a:latin typeface="Courier New" charset="0"/>
              </a:rPr>
              <a:t>             </a:t>
            </a:r>
            <a:r>
              <a:rPr lang="en-US" altLang="zh-CN" sz="2400" dirty="0" err="1">
                <a:solidFill>
                  <a:srgbClr val="000000"/>
                </a:solidFill>
                <a:latin typeface="Courier New" charset="0"/>
              </a:rPr>
              <a:t>size_t</a:t>
            </a:r>
            <a:r>
              <a:rPr lang="en-US" altLang="zh-CN" sz="2400" dirty="0">
                <a:solidFill>
                  <a:srgbClr val="000000"/>
                </a:solidFill>
                <a:latin typeface="Courier New" charset="0"/>
              </a:rPr>
              <a:t> n, FILE *</a:t>
            </a:r>
            <a:r>
              <a:rPr lang="en-US" altLang="zh-CN" sz="2400" dirty="0" err="1">
                <a:solidFill>
                  <a:srgbClr val="000000"/>
                </a:solidFill>
                <a:latin typeface="Courier New" charset="0"/>
              </a:rPr>
              <a:t>fp</a:t>
            </a:r>
            <a:r>
              <a:rPr lang="en-US" altLang="zh-CN" sz="2400" dirty="0">
                <a:solidFill>
                  <a:srgbClr val="000000"/>
                </a:solidFill>
                <a:latin typeface="Courier New" charset="0"/>
              </a:rPr>
              <a:t>);</a:t>
            </a:r>
          </a:p>
          <a:p>
            <a:pPr marL="361950">
              <a:lnSpc>
                <a:spcPct val="120000"/>
              </a:lnSpc>
            </a:pPr>
            <a:r>
              <a:rPr lang="zh-CN" altLang="en-US" sz="2400" dirty="0">
                <a:solidFill>
                  <a:schemeClr val="tx1"/>
                </a:solidFill>
                <a:effectLst/>
              </a:rPr>
              <a:t>其中</a:t>
            </a:r>
            <a:r>
              <a:rPr lang="en-US" altLang="zh-CN" sz="2400" dirty="0" err="1">
                <a:solidFill>
                  <a:schemeClr val="tx1"/>
                </a:solidFill>
                <a:effectLst/>
              </a:rPr>
              <a:t>ptr</a:t>
            </a:r>
            <a:r>
              <a:rPr lang="zh-CN" altLang="en-US" sz="2400" dirty="0">
                <a:solidFill>
                  <a:schemeClr val="tx1"/>
                </a:solidFill>
                <a:effectLst/>
              </a:rPr>
              <a:t>是一个指针，它表示存放输入数据的首地址；</a:t>
            </a:r>
            <a:r>
              <a:rPr lang="en-US" altLang="zh-CN" sz="2400" dirty="0">
                <a:solidFill>
                  <a:schemeClr val="tx1"/>
                </a:solidFill>
                <a:effectLst/>
              </a:rPr>
              <a:t>size</a:t>
            </a:r>
            <a:r>
              <a:rPr lang="zh-CN" altLang="en-US" sz="2400" dirty="0">
                <a:solidFill>
                  <a:schemeClr val="tx1"/>
                </a:solidFill>
                <a:effectLst/>
              </a:rPr>
              <a:t>表示数据块的字节数。</a:t>
            </a:r>
            <a:r>
              <a:rPr lang="en-US" altLang="zh-CN" sz="2400" dirty="0">
                <a:solidFill>
                  <a:schemeClr val="tx1"/>
                </a:solidFill>
                <a:effectLst/>
              </a:rPr>
              <a:t>n </a:t>
            </a:r>
            <a:r>
              <a:rPr lang="zh-CN" altLang="en-US" sz="2400" dirty="0">
                <a:solidFill>
                  <a:schemeClr val="tx1"/>
                </a:solidFill>
                <a:effectLst/>
              </a:rPr>
              <a:t>表示要读写的数据块的块数。</a:t>
            </a:r>
            <a:r>
              <a:rPr lang="en-US" altLang="zh-CN" sz="2400" dirty="0" err="1">
                <a:solidFill>
                  <a:schemeClr val="tx1"/>
                </a:solidFill>
                <a:effectLst/>
              </a:rPr>
              <a:t>fp</a:t>
            </a:r>
            <a:r>
              <a:rPr lang="en-US" altLang="zh-CN" sz="2400" dirty="0">
                <a:solidFill>
                  <a:schemeClr val="tx1"/>
                </a:solidFill>
                <a:effectLst/>
              </a:rPr>
              <a:t> </a:t>
            </a:r>
            <a:r>
              <a:rPr lang="zh-CN" altLang="en-US" sz="2400" dirty="0">
                <a:solidFill>
                  <a:schemeClr val="tx1"/>
                </a:solidFill>
                <a:effectLst/>
              </a:rPr>
              <a:t>表示文件指针。 </a:t>
            </a:r>
            <a:endParaRPr lang="en-US" altLang="zh-CN" sz="2400" dirty="0">
              <a:solidFill>
                <a:srgbClr val="000000"/>
              </a:solidFill>
              <a:latin typeface="Courier New" charset="0"/>
            </a:endParaRPr>
          </a:p>
          <a:p>
            <a:pPr marL="361950" eaLnBrk="1">
              <a:lnSpc>
                <a:spcPct val="85000"/>
              </a:lnSpc>
            </a:pPr>
            <a:r>
              <a:rPr lang="en-US" altLang="zh-CN" dirty="0" err="1"/>
              <a:t>fread</a:t>
            </a:r>
            <a:r>
              <a:rPr lang="en-US" altLang="zh-CN" dirty="0"/>
              <a:t>()</a:t>
            </a:r>
            <a:r>
              <a:rPr lang="zh-CN" altLang="en-US" dirty="0"/>
              <a:t>函数的作用是把指定文件中的一个数据块读到内存中。</a:t>
            </a:r>
            <a:endParaRPr lang="en-US" altLang="zh-CN" dirty="0"/>
          </a:p>
          <a:p>
            <a:pPr marL="361950" eaLnBrk="1">
              <a:lnSpc>
                <a:spcPct val="85000"/>
              </a:lnSpc>
            </a:pPr>
            <a:r>
              <a:rPr lang="zh-CN" altLang="en-US" dirty="0"/>
              <a:t>返值：成功，返回读的块数；出错或文件尾，返回</a:t>
            </a:r>
            <a:r>
              <a:rPr lang="en-US" altLang="zh-CN" dirty="0"/>
              <a:t>0</a:t>
            </a:r>
            <a:r>
              <a:rPr lang="zh-CN" altLang="en-US" dirty="0"/>
              <a:t>。若其返回值与</a:t>
            </a:r>
            <a:r>
              <a:rPr lang="en-US" altLang="zh-CN" dirty="0"/>
              <a:t>n</a:t>
            </a:r>
            <a:r>
              <a:rPr lang="zh-CN" altLang="en-US" dirty="0"/>
              <a:t>相等，则说明本次的读调用是成功的。</a:t>
            </a:r>
          </a:p>
          <a:p>
            <a:pPr marL="361950" eaLnBrk="1">
              <a:lnSpc>
                <a:spcPct val="85000"/>
              </a:lnSpc>
            </a:pPr>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84128"/>
          </a:xfrm>
        </p:spPr>
        <p:txBody>
          <a:bodyPr/>
          <a:lstStyle/>
          <a:p>
            <a:pPr>
              <a:defRPr/>
            </a:pPr>
            <a:r>
              <a:rPr lang="en-US" altLang="zh-CN" dirty="0" err="1" smtClean="0">
                <a:cs typeface="+mj-cs"/>
              </a:rPr>
              <a:t>fwrite</a:t>
            </a:r>
            <a:r>
              <a:rPr lang="zh-CN" altLang="en-US" dirty="0" smtClean="0">
                <a:cs typeface="+mj-cs"/>
              </a:rPr>
              <a:t>函数</a:t>
            </a:r>
            <a:endParaRPr lang="zh-CN" altLang="en-US" dirty="0">
              <a:cs typeface="+mj-cs"/>
            </a:endParaRPr>
          </a:p>
        </p:txBody>
      </p:sp>
      <p:sp>
        <p:nvSpPr>
          <p:cNvPr id="3" name="内容占位符 2"/>
          <p:cNvSpPr>
            <a:spLocks noGrp="1"/>
          </p:cNvSpPr>
          <p:nvPr>
            <p:ph idx="1"/>
          </p:nvPr>
        </p:nvSpPr>
        <p:spPr>
          <a:xfrm>
            <a:off x="685800" y="1484313"/>
            <a:ext cx="8458200" cy="4611687"/>
          </a:xfrm>
        </p:spPr>
        <p:txBody>
          <a:bodyPr/>
          <a:lstStyle/>
          <a:p>
            <a:pPr marL="361950"/>
            <a:r>
              <a:rPr lang="zh-CN" altLang="en-US"/>
              <a:t>函数原型：</a:t>
            </a:r>
            <a:endParaRPr lang="en-US" altLang="zh-CN"/>
          </a:p>
          <a:p>
            <a:pPr marL="361950" eaLnBrk="1">
              <a:lnSpc>
                <a:spcPct val="85000"/>
              </a:lnSpc>
            </a:pPr>
            <a:r>
              <a:rPr lang="en-US" altLang="zh-CN" sz="2400">
                <a:solidFill>
                  <a:srgbClr val="000000"/>
                </a:solidFill>
                <a:latin typeface="Courier New" charset="0"/>
              </a:rPr>
              <a:t>size_t fwrite(</a:t>
            </a:r>
            <a:r>
              <a:rPr lang="en-US" altLang="zh-CN" sz="2400">
                <a:solidFill>
                  <a:srgbClr val="0000FF"/>
                </a:solidFill>
                <a:latin typeface="Courier New" charset="0"/>
              </a:rPr>
              <a:t>const</a:t>
            </a:r>
            <a:r>
              <a:rPr lang="en-US" altLang="zh-CN" sz="2400">
                <a:solidFill>
                  <a:srgbClr val="000000"/>
                </a:solidFill>
                <a:latin typeface="Courier New" charset="0"/>
              </a:rPr>
              <a:t> </a:t>
            </a:r>
            <a:r>
              <a:rPr lang="en-US" altLang="zh-CN" sz="2400">
                <a:solidFill>
                  <a:srgbClr val="0000FF"/>
                </a:solidFill>
                <a:latin typeface="Courier New" charset="0"/>
              </a:rPr>
              <a:t>void</a:t>
            </a:r>
            <a:r>
              <a:rPr lang="en-US" altLang="zh-CN" sz="2400">
                <a:solidFill>
                  <a:srgbClr val="000000"/>
                </a:solidFill>
                <a:latin typeface="Courier New" charset="0"/>
              </a:rPr>
              <a:t> *ptr,size_t size,</a:t>
            </a:r>
            <a:br>
              <a:rPr lang="en-US" altLang="zh-CN" sz="2400">
                <a:solidFill>
                  <a:srgbClr val="000000"/>
                </a:solidFill>
                <a:latin typeface="Courier New" charset="0"/>
              </a:rPr>
            </a:br>
            <a:r>
              <a:rPr lang="en-US" altLang="zh-CN" sz="2400">
                <a:solidFill>
                  <a:srgbClr val="000000"/>
                </a:solidFill>
                <a:latin typeface="Courier New" charset="0"/>
              </a:rPr>
              <a:t>              size_t n, FILE *fp);</a:t>
            </a:r>
          </a:p>
          <a:p>
            <a:pPr marL="361950">
              <a:lnSpc>
                <a:spcPct val="120000"/>
              </a:lnSpc>
            </a:pPr>
            <a:r>
              <a:rPr lang="zh-CN" altLang="en-US" sz="2400">
                <a:solidFill>
                  <a:schemeClr val="tx1"/>
                </a:solidFill>
                <a:effectLst/>
              </a:rPr>
              <a:t>其中</a:t>
            </a:r>
            <a:r>
              <a:rPr lang="en-US" altLang="zh-CN" sz="2400">
                <a:solidFill>
                  <a:schemeClr val="tx1"/>
                </a:solidFill>
                <a:effectLst/>
              </a:rPr>
              <a:t>ptr</a:t>
            </a:r>
            <a:r>
              <a:rPr lang="zh-CN" altLang="en-US" sz="2400">
                <a:solidFill>
                  <a:schemeClr val="tx1"/>
                </a:solidFill>
                <a:effectLst/>
              </a:rPr>
              <a:t>是一个指针，它表示存放输出数据的首地址；</a:t>
            </a:r>
            <a:r>
              <a:rPr lang="en-US" altLang="zh-CN" sz="2400">
                <a:solidFill>
                  <a:schemeClr val="tx1"/>
                </a:solidFill>
                <a:effectLst/>
              </a:rPr>
              <a:t>size</a:t>
            </a:r>
            <a:r>
              <a:rPr lang="zh-CN" altLang="en-US" sz="2400">
                <a:solidFill>
                  <a:schemeClr val="tx1"/>
                </a:solidFill>
                <a:effectLst/>
              </a:rPr>
              <a:t>表示数据块的字节数。</a:t>
            </a:r>
            <a:r>
              <a:rPr lang="en-US" altLang="zh-CN" sz="2400">
                <a:solidFill>
                  <a:schemeClr val="tx1"/>
                </a:solidFill>
                <a:effectLst/>
              </a:rPr>
              <a:t>n </a:t>
            </a:r>
            <a:r>
              <a:rPr lang="zh-CN" altLang="en-US" sz="2400">
                <a:solidFill>
                  <a:schemeClr val="tx1"/>
                </a:solidFill>
                <a:effectLst/>
              </a:rPr>
              <a:t>表示要读写的数据块的块数。</a:t>
            </a:r>
            <a:r>
              <a:rPr lang="en-US" altLang="zh-CN" sz="2400">
                <a:solidFill>
                  <a:schemeClr val="tx1"/>
                </a:solidFill>
                <a:effectLst/>
              </a:rPr>
              <a:t>fp </a:t>
            </a:r>
            <a:r>
              <a:rPr lang="zh-CN" altLang="en-US" sz="2400">
                <a:solidFill>
                  <a:schemeClr val="tx1"/>
                </a:solidFill>
                <a:effectLst/>
              </a:rPr>
              <a:t>表示文件指针。 </a:t>
            </a:r>
            <a:endParaRPr lang="en-US" altLang="zh-CN" sz="2400">
              <a:solidFill>
                <a:srgbClr val="000000"/>
              </a:solidFill>
              <a:latin typeface="Courier New" charset="0"/>
            </a:endParaRPr>
          </a:p>
          <a:p>
            <a:pPr marL="361950" eaLnBrk="1">
              <a:lnSpc>
                <a:spcPct val="85000"/>
              </a:lnSpc>
            </a:pPr>
            <a:r>
              <a:rPr lang="en-US" altLang="zh-CN"/>
              <a:t>fread()</a:t>
            </a:r>
            <a:r>
              <a:rPr lang="zh-CN" altLang="en-US"/>
              <a:t>函数的作用是把内存中的一些数据块写到指定的文件中</a:t>
            </a:r>
            <a:endParaRPr lang="en-US" altLang="zh-CN"/>
          </a:p>
          <a:p>
            <a:pPr marL="361950" eaLnBrk="1">
              <a:lnSpc>
                <a:spcPct val="85000"/>
              </a:lnSpc>
            </a:pPr>
            <a:r>
              <a:rPr lang="zh-CN" altLang="en-US"/>
              <a:t>返值：成功，返回写的块数；出错或文件尾，返回</a:t>
            </a:r>
            <a:r>
              <a:rPr lang="en-US" altLang="zh-CN"/>
              <a:t>0</a:t>
            </a:r>
            <a:r>
              <a:rPr lang="zh-CN" altLang="en-US"/>
              <a:t>。若其返回值与</a:t>
            </a:r>
            <a:r>
              <a:rPr lang="en-US" altLang="zh-CN"/>
              <a:t>count</a:t>
            </a:r>
            <a:r>
              <a:rPr lang="zh-CN" altLang="en-US"/>
              <a:t>相等，则说明本次的写调用是成功的。</a:t>
            </a:r>
          </a:p>
          <a:p>
            <a:pPr marL="361950" eaLnBrk="1">
              <a:lnSpc>
                <a:spcPct val="85000"/>
              </a:lnSpc>
            </a:pP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3" name="Text Box 7"/>
          <p:cNvSpPr txBox="1">
            <a:spLocks noChangeArrowheads="1"/>
          </p:cNvSpPr>
          <p:nvPr/>
        </p:nvSpPr>
        <p:spPr bwMode="auto">
          <a:xfrm>
            <a:off x="309563" y="341313"/>
            <a:ext cx="780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r>
              <a:rPr lang="zh-CN" altLang="en-US">
                <a:effectLst/>
              </a:rPr>
              <a:t>例  从键盘输入</a:t>
            </a:r>
            <a:r>
              <a:rPr lang="en-US" altLang="zh-CN">
                <a:effectLst/>
              </a:rPr>
              <a:t>4</a:t>
            </a:r>
            <a:r>
              <a:rPr lang="zh-CN" altLang="en-US">
                <a:effectLst/>
              </a:rPr>
              <a:t>个学生数据，把他们转存到磁盘文件中去</a:t>
            </a:r>
          </a:p>
        </p:txBody>
      </p:sp>
      <p:sp useBgFill="1">
        <p:nvSpPr>
          <p:cNvPr id="46083" name="AutoShape 8">
            <a:hlinkClick r:id="rId3" action="ppaction://program" highlightClick="1"/>
          </p:cNvPr>
          <p:cNvSpPr>
            <a:spLocks noChangeArrowheads="1"/>
          </p:cNvSpPr>
          <p:nvPr/>
        </p:nvSpPr>
        <p:spPr bwMode="auto">
          <a:xfrm>
            <a:off x="358775" y="5930900"/>
            <a:ext cx="533400" cy="685800"/>
          </a:xfrm>
          <a:prstGeom prst="actionButtonDocument">
            <a:avLst/>
          </a:prstGeom>
          <a:ln w="9525">
            <a:solidFill>
              <a:schemeClr val="tx1"/>
            </a:solidFill>
            <a:miter lim="800000"/>
            <a:headEnd/>
            <a:tailEnd/>
          </a:ln>
        </p:spPr>
        <p:txBody>
          <a:bodyPr wrap="none" anchor="ct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endParaRPr lang="zh-CN" altLang="en-US">
              <a:effectLst/>
            </a:endParaRPr>
          </a:p>
        </p:txBody>
      </p:sp>
      <p:sp>
        <p:nvSpPr>
          <p:cNvPr id="55305" name="Text Box 9"/>
          <p:cNvSpPr txBox="1">
            <a:spLocks noChangeArrowheads="1"/>
          </p:cNvSpPr>
          <p:nvPr/>
        </p:nvSpPr>
        <p:spPr bwMode="auto">
          <a:xfrm>
            <a:off x="0" y="-357188"/>
            <a:ext cx="7123113" cy="6373813"/>
          </a:xfrm>
          <a:prstGeom prst="rect">
            <a:avLst/>
          </a:prstGeom>
          <a:solidFill>
            <a:srgbClr val="CCECFF"/>
          </a:solidFill>
          <a:ln w="38100">
            <a:solidFill>
              <a:srgbClr val="33CCCC"/>
            </a:solidFill>
            <a:miter lim="800000"/>
            <a:headEnd/>
            <a:tailEnd/>
          </a:ln>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r>
              <a:rPr lang="en-US" altLang="zh-CN">
                <a:effectLst/>
              </a:rPr>
              <a:t>#include &lt;stdio.h&gt;</a:t>
            </a:r>
          </a:p>
          <a:p>
            <a:pPr algn="l"/>
            <a:r>
              <a:rPr lang="en-US" altLang="zh-CN">
                <a:effectLst/>
              </a:rPr>
              <a:t>#define SIZE 2</a:t>
            </a:r>
          </a:p>
          <a:p>
            <a:pPr algn="l"/>
            <a:r>
              <a:rPr lang="en-US" altLang="zh-CN">
                <a:solidFill>
                  <a:srgbClr val="990033"/>
                </a:solidFill>
                <a:effectLst/>
              </a:rPr>
              <a:t>struct student_type</a:t>
            </a:r>
          </a:p>
          <a:p>
            <a:pPr algn="l"/>
            <a:r>
              <a:rPr lang="en-US" altLang="zh-CN">
                <a:solidFill>
                  <a:srgbClr val="990033"/>
                </a:solidFill>
                <a:effectLst/>
              </a:rPr>
              <a:t>{    char name[10];</a:t>
            </a:r>
          </a:p>
          <a:p>
            <a:pPr algn="l"/>
            <a:r>
              <a:rPr lang="en-US" altLang="zh-CN">
                <a:solidFill>
                  <a:srgbClr val="990033"/>
                </a:solidFill>
                <a:effectLst/>
              </a:rPr>
              <a:t>     int num;</a:t>
            </a:r>
          </a:p>
          <a:p>
            <a:pPr algn="l"/>
            <a:r>
              <a:rPr lang="en-US" altLang="zh-CN">
                <a:solidFill>
                  <a:srgbClr val="990033"/>
                </a:solidFill>
                <a:effectLst/>
              </a:rPr>
              <a:t>     int age;</a:t>
            </a:r>
          </a:p>
          <a:p>
            <a:pPr algn="l"/>
            <a:r>
              <a:rPr lang="en-US" altLang="zh-CN">
                <a:solidFill>
                  <a:srgbClr val="990033"/>
                </a:solidFill>
                <a:effectLst/>
              </a:rPr>
              <a:t>     char addr[15];</a:t>
            </a:r>
          </a:p>
          <a:p>
            <a:pPr algn="l"/>
            <a:r>
              <a:rPr lang="en-US" altLang="zh-CN">
                <a:solidFill>
                  <a:srgbClr val="990033"/>
                </a:solidFill>
                <a:effectLst/>
              </a:rPr>
              <a:t>}stud[SIZE];</a:t>
            </a:r>
          </a:p>
          <a:p>
            <a:pPr algn="l"/>
            <a:r>
              <a:rPr lang="en-US" altLang="zh-CN">
                <a:effectLst/>
              </a:rPr>
              <a:t>int main()</a:t>
            </a:r>
          </a:p>
          <a:p>
            <a:pPr algn="l"/>
            <a:r>
              <a:rPr lang="en-US" altLang="zh-CN">
                <a:effectLst/>
              </a:rPr>
              <a:t>{</a:t>
            </a:r>
          </a:p>
          <a:p>
            <a:pPr algn="l"/>
            <a:r>
              <a:rPr lang="en-US" altLang="zh-CN">
                <a:effectLst/>
              </a:rPr>
              <a:t>     int i;</a:t>
            </a:r>
          </a:p>
          <a:p>
            <a:pPr algn="l"/>
            <a:r>
              <a:rPr lang="en-US" altLang="zh-CN">
                <a:effectLst/>
              </a:rPr>
              <a:t>     for(i=0;i&lt;SIZE;i++)</a:t>
            </a:r>
          </a:p>
          <a:p>
            <a:pPr algn="l"/>
            <a:r>
              <a:rPr lang="en-US" altLang="zh-CN">
                <a:effectLst/>
              </a:rPr>
              <a:t>	scanf("%s%d%d%s",stud[i].name,&amp;stud[i].num,</a:t>
            </a:r>
          </a:p>
          <a:p>
            <a:pPr algn="l"/>
            <a:r>
              <a:rPr lang="en-US" altLang="zh-CN">
                <a:effectLst/>
              </a:rPr>
              <a:t>			 &amp;stud[i].age,stud[i].addr);</a:t>
            </a:r>
          </a:p>
          <a:p>
            <a:pPr algn="l"/>
            <a:r>
              <a:rPr lang="en-US" altLang="zh-CN">
                <a:effectLst/>
              </a:rPr>
              <a:t>     </a:t>
            </a:r>
            <a:r>
              <a:rPr lang="en-US" altLang="zh-CN">
                <a:solidFill>
                  <a:srgbClr val="0000FF"/>
                </a:solidFill>
                <a:effectLst/>
              </a:rPr>
              <a:t>save();</a:t>
            </a:r>
          </a:p>
          <a:p>
            <a:pPr algn="l"/>
            <a:r>
              <a:rPr lang="en-US" altLang="zh-CN">
                <a:solidFill>
                  <a:srgbClr val="0000FF"/>
                </a:solidFill>
                <a:effectLst/>
              </a:rPr>
              <a:t>     display();</a:t>
            </a:r>
          </a:p>
          <a:p>
            <a:pPr algn="l"/>
            <a:r>
              <a:rPr lang="en-US" altLang="zh-CN">
                <a:effectLst/>
              </a:rPr>
              <a:t>}</a:t>
            </a:r>
          </a:p>
        </p:txBody>
      </p:sp>
      <p:sp>
        <p:nvSpPr>
          <p:cNvPr id="55309" name="Text Box 13"/>
          <p:cNvSpPr txBox="1">
            <a:spLocks noChangeArrowheads="1"/>
          </p:cNvSpPr>
          <p:nvPr/>
        </p:nvSpPr>
        <p:spPr bwMode="auto">
          <a:xfrm>
            <a:off x="1554163" y="714375"/>
            <a:ext cx="6950075" cy="4525963"/>
          </a:xfrm>
          <a:prstGeom prst="rect">
            <a:avLst/>
          </a:prstGeom>
          <a:solidFill>
            <a:srgbClr val="CCECFF"/>
          </a:solidFill>
          <a:ln w="38100">
            <a:solidFill>
              <a:srgbClr val="33CCCC"/>
            </a:solidFill>
            <a:miter lim="800000"/>
            <a:headEnd/>
            <a:tailEnd/>
          </a:ln>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r>
              <a:rPr lang="en-US" altLang="zh-CN">
                <a:effectLst/>
              </a:rPr>
              <a:t>void save()</a:t>
            </a:r>
          </a:p>
          <a:p>
            <a:pPr algn="l"/>
            <a:r>
              <a:rPr lang="en-US" altLang="zh-CN">
                <a:effectLst/>
              </a:rPr>
              <a:t>{   FILE *fp;</a:t>
            </a:r>
          </a:p>
          <a:p>
            <a:pPr algn="l"/>
            <a:r>
              <a:rPr lang="en-US" altLang="zh-CN">
                <a:effectLst/>
              </a:rPr>
              <a:t>     int  i;</a:t>
            </a:r>
          </a:p>
          <a:p>
            <a:pPr algn="l"/>
            <a:r>
              <a:rPr lang="en-US" altLang="zh-CN">
                <a:effectLst/>
              </a:rPr>
              <a:t>     if((</a:t>
            </a:r>
            <a:r>
              <a:rPr lang="en-US" altLang="zh-CN">
                <a:solidFill>
                  <a:srgbClr val="0000FF"/>
                </a:solidFill>
                <a:effectLst/>
              </a:rPr>
              <a:t>fp=fopen("stu.dat","wb"))==NULL</a:t>
            </a:r>
            <a:r>
              <a:rPr lang="en-US" altLang="zh-CN">
                <a:effectLst/>
              </a:rPr>
              <a:t>)</a:t>
            </a:r>
          </a:p>
          <a:p>
            <a:pPr algn="l"/>
            <a:r>
              <a:rPr lang="en-US" altLang="zh-CN">
                <a:effectLst/>
              </a:rPr>
              <a:t>     {    printf("cannot open file\n");</a:t>
            </a:r>
          </a:p>
          <a:p>
            <a:pPr algn="l"/>
            <a:r>
              <a:rPr lang="en-US" altLang="zh-CN">
                <a:effectLst/>
              </a:rPr>
              <a:t>           exit(1);</a:t>
            </a:r>
          </a:p>
          <a:p>
            <a:pPr algn="l"/>
            <a:r>
              <a:rPr lang="en-US" altLang="zh-CN">
                <a:effectLst/>
              </a:rPr>
              <a:t>     }</a:t>
            </a:r>
          </a:p>
          <a:p>
            <a:pPr algn="l"/>
            <a:r>
              <a:rPr lang="en-US" altLang="zh-CN">
                <a:effectLst/>
              </a:rPr>
              <a:t>     for(i=0;i&lt;SIZE;i++)</a:t>
            </a:r>
          </a:p>
          <a:p>
            <a:pPr algn="l"/>
            <a:r>
              <a:rPr lang="en-US" altLang="zh-CN">
                <a:effectLst/>
              </a:rPr>
              <a:t>         if</a:t>
            </a:r>
            <a:r>
              <a:rPr lang="en-US" altLang="zh-CN">
                <a:solidFill>
                  <a:srgbClr val="FF0000"/>
                </a:solidFill>
                <a:effectLst/>
              </a:rPr>
              <a:t>(fwrite(&amp;stud[i],sizeof(student_type),1,fp)!=1</a:t>
            </a:r>
            <a:r>
              <a:rPr lang="en-US" altLang="zh-CN">
                <a:effectLst/>
              </a:rPr>
              <a:t>)</a:t>
            </a:r>
          </a:p>
          <a:p>
            <a:pPr algn="l"/>
            <a:r>
              <a:rPr lang="en-US" altLang="zh-CN">
                <a:effectLst/>
              </a:rPr>
              <a:t>	     printf("file write error\n");</a:t>
            </a:r>
          </a:p>
          <a:p>
            <a:pPr algn="l"/>
            <a:r>
              <a:rPr lang="en-US" altLang="zh-CN">
                <a:effectLst/>
              </a:rPr>
              <a:t>     </a:t>
            </a:r>
            <a:r>
              <a:rPr lang="en-US" altLang="zh-CN">
                <a:solidFill>
                  <a:srgbClr val="0000FF"/>
                </a:solidFill>
                <a:effectLst/>
              </a:rPr>
              <a:t>fclose(fp);</a:t>
            </a:r>
          </a:p>
          <a:p>
            <a:pPr algn="l"/>
            <a:r>
              <a:rPr lang="en-US" altLang="zh-CN">
                <a:effectLst/>
              </a:rPr>
              <a:t>}</a:t>
            </a:r>
          </a:p>
        </p:txBody>
      </p:sp>
      <p:sp>
        <p:nvSpPr>
          <p:cNvPr id="55310" name="Text Box 14"/>
          <p:cNvSpPr txBox="1">
            <a:spLocks noChangeArrowheads="1"/>
          </p:cNvSpPr>
          <p:nvPr/>
        </p:nvSpPr>
        <p:spPr bwMode="auto">
          <a:xfrm>
            <a:off x="2324100" y="857250"/>
            <a:ext cx="6819900" cy="5265738"/>
          </a:xfrm>
          <a:prstGeom prst="rect">
            <a:avLst/>
          </a:prstGeom>
          <a:solidFill>
            <a:srgbClr val="CCECFF"/>
          </a:solidFill>
          <a:ln w="38100">
            <a:solidFill>
              <a:srgbClr val="33CCCC"/>
            </a:solidFill>
            <a:miter lim="800000"/>
            <a:headEnd/>
            <a:tailEnd/>
          </a:ln>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r>
              <a:rPr lang="en-US" altLang="zh-CN">
                <a:effectLst/>
              </a:rPr>
              <a:t>void display()</a:t>
            </a:r>
          </a:p>
          <a:p>
            <a:pPr algn="l"/>
            <a:r>
              <a:rPr lang="en-US" altLang="zh-CN">
                <a:effectLst/>
              </a:rPr>
              <a:t>{   FILE *fp;</a:t>
            </a:r>
          </a:p>
          <a:p>
            <a:pPr algn="l"/>
            <a:r>
              <a:rPr lang="en-US" altLang="zh-CN">
                <a:effectLst/>
              </a:rPr>
              <a:t>     int  i;</a:t>
            </a:r>
          </a:p>
          <a:p>
            <a:pPr algn="l"/>
            <a:r>
              <a:rPr lang="en-US" altLang="zh-CN">
                <a:effectLst/>
              </a:rPr>
              <a:t>     if((</a:t>
            </a:r>
            <a:r>
              <a:rPr lang="en-US" altLang="zh-CN">
                <a:solidFill>
                  <a:srgbClr val="0000FF"/>
                </a:solidFill>
                <a:effectLst/>
              </a:rPr>
              <a:t>fp=fopen("stu.dat","rb"))==NULL</a:t>
            </a:r>
            <a:r>
              <a:rPr lang="en-US" altLang="zh-CN">
                <a:effectLst/>
              </a:rPr>
              <a:t>)</a:t>
            </a:r>
          </a:p>
          <a:p>
            <a:pPr algn="l"/>
            <a:r>
              <a:rPr lang="en-US" altLang="zh-CN">
                <a:effectLst/>
              </a:rPr>
              <a:t>     {    printf("cannot open file\n");</a:t>
            </a:r>
          </a:p>
          <a:p>
            <a:pPr algn="l"/>
            <a:r>
              <a:rPr lang="en-US" altLang="zh-CN">
                <a:effectLst/>
              </a:rPr>
              <a:t>           exit(1);</a:t>
            </a:r>
          </a:p>
          <a:p>
            <a:pPr algn="l"/>
            <a:r>
              <a:rPr lang="en-US" altLang="zh-CN">
                <a:effectLst/>
              </a:rPr>
              <a:t>     }</a:t>
            </a:r>
          </a:p>
          <a:p>
            <a:pPr algn="l"/>
            <a:r>
              <a:rPr lang="en-US" altLang="zh-CN">
                <a:effectLst/>
              </a:rPr>
              <a:t>     for(i=0;i&lt;SIZE;i++)</a:t>
            </a:r>
          </a:p>
          <a:p>
            <a:pPr algn="l"/>
            <a:r>
              <a:rPr lang="en-US" altLang="zh-CN">
                <a:effectLst/>
              </a:rPr>
              <a:t>     {   </a:t>
            </a:r>
            <a:r>
              <a:rPr lang="en-US" altLang="zh-CN">
                <a:solidFill>
                  <a:srgbClr val="FF0000"/>
                </a:solidFill>
                <a:effectLst/>
              </a:rPr>
              <a:t>fread(&amp;stud[i],sizeof(student_type),1,fp);</a:t>
            </a:r>
          </a:p>
          <a:p>
            <a:pPr algn="l"/>
            <a:r>
              <a:rPr lang="en-US" altLang="zh-CN">
                <a:effectLst/>
              </a:rPr>
              <a:t>         printf("%-10s %4d %4d %-15s\n",stud[i].name,</a:t>
            </a:r>
          </a:p>
          <a:p>
            <a:pPr algn="l"/>
            <a:r>
              <a:rPr lang="en-US" altLang="zh-CN">
                <a:effectLst/>
              </a:rPr>
              <a:t>                 stud[i].num,stud[i].age,stud[i].addr);</a:t>
            </a:r>
          </a:p>
          <a:p>
            <a:pPr algn="l"/>
            <a:r>
              <a:rPr lang="en-US" altLang="zh-CN">
                <a:effectLst/>
              </a:rPr>
              <a:t>     }</a:t>
            </a:r>
          </a:p>
          <a:p>
            <a:pPr algn="l"/>
            <a:r>
              <a:rPr lang="en-US" altLang="zh-CN">
                <a:effectLst/>
              </a:rPr>
              <a:t>     </a:t>
            </a:r>
            <a:r>
              <a:rPr lang="en-US" altLang="zh-CN">
                <a:solidFill>
                  <a:srgbClr val="0000FF"/>
                </a:solidFill>
                <a:effectLst/>
              </a:rPr>
              <a:t>fclose(fp);</a:t>
            </a:r>
          </a:p>
          <a:p>
            <a:pPr algn="l"/>
            <a:r>
              <a:rPr lang="en-US" altLang="zh-CN">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303">
                                            <p:txEl>
                                              <p:pRg st="0" end="0"/>
                                            </p:txEl>
                                          </p:spTgt>
                                        </p:tgtEl>
                                        <p:attrNameLst>
                                          <p:attrName>style.visibility</p:attrName>
                                        </p:attrNameLst>
                                      </p:cBhvr>
                                      <p:to>
                                        <p:strVal val="visible"/>
                                      </p:to>
                                    </p:set>
                                    <p:animEffect transition="in" filter="box(out)">
                                      <p:cBhvr>
                                        <p:cTn id="7" dur="500"/>
                                        <p:tgtEl>
                                          <p:spTgt spid="553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5305"/>
                                        </p:tgtEl>
                                        <p:attrNameLst>
                                          <p:attrName>style.visibility</p:attrName>
                                        </p:attrNameLst>
                                      </p:cBhvr>
                                      <p:to>
                                        <p:strVal val="visible"/>
                                      </p:to>
                                    </p:set>
                                    <p:animEffect transition="in" filter="box(out)">
                                      <p:cBhvr>
                                        <p:cTn id="12" dur="500"/>
                                        <p:tgtEl>
                                          <p:spTgt spid="5530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5309"/>
                                        </p:tgtEl>
                                        <p:attrNameLst>
                                          <p:attrName>style.visibility</p:attrName>
                                        </p:attrNameLst>
                                      </p:cBhvr>
                                      <p:to>
                                        <p:strVal val="visible"/>
                                      </p:to>
                                    </p:set>
                                    <p:animEffect transition="in" filter="box(out)">
                                      <p:cBhvr>
                                        <p:cTn id="17" dur="500"/>
                                        <p:tgtEl>
                                          <p:spTgt spid="5530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5310"/>
                                        </p:tgtEl>
                                        <p:attrNameLst>
                                          <p:attrName>style.visibility</p:attrName>
                                        </p:attrNameLst>
                                      </p:cBhvr>
                                      <p:to>
                                        <p:strVal val="visible"/>
                                      </p:to>
                                    </p:set>
                                    <p:animEffect transition="in" filter="box(out)">
                                      <p:cBhvr>
                                        <p:cTn id="22" dur="500"/>
                                        <p:tgtEl>
                                          <p:spTgt spid="55310"/>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3" grpId="0" build="p" autoUpdateAnimBg="0"/>
      <p:bldP spid="55305" grpId="0" animBg="1" autoUpdateAnimBg="0"/>
      <p:bldP spid="55309" grpId="0" animBg="1" autoUpdateAnimBg="0"/>
      <p:bldP spid="5531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cs typeface="+mj-cs"/>
              </a:rPr>
              <a:t>文件定位</a:t>
            </a:r>
            <a:endParaRPr lang="zh-CN" altLang="en-US" dirty="0">
              <a:cs typeface="+mj-cs"/>
            </a:endParaRPr>
          </a:p>
        </p:txBody>
      </p:sp>
      <p:sp>
        <p:nvSpPr>
          <p:cNvPr id="3" name="内容占位符 2"/>
          <p:cNvSpPr>
            <a:spLocks noGrp="1"/>
          </p:cNvSpPr>
          <p:nvPr>
            <p:ph idx="1"/>
          </p:nvPr>
        </p:nvSpPr>
        <p:spPr/>
        <p:txBody>
          <a:bodyPr/>
          <a:lstStyle/>
          <a:p>
            <a:r>
              <a:rPr lang="zh-CN" altLang="en-US"/>
              <a:t>几个概念</a:t>
            </a:r>
          </a:p>
          <a:p>
            <a:pPr lvl="1"/>
            <a:r>
              <a:rPr lang="zh-CN" altLang="en-US"/>
              <a:t>文件位置指针</a:t>
            </a:r>
            <a:r>
              <a:rPr lang="en-US" altLang="zh-CN"/>
              <a:t>-----</a:t>
            </a:r>
            <a:r>
              <a:rPr lang="zh-CN" altLang="en-US"/>
              <a:t>指向当前读写位置的指针</a:t>
            </a:r>
          </a:p>
          <a:p>
            <a:pPr lvl="1"/>
            <a:r>
              <a:rPr lang="zh-CN" altLang="en-US"/>
              <a:t>读写方式</a:t>
            </a:r>
          </a:p>
          <a:p>
            <a:pPr lvl="2"/>
            <a:r>
              <a:rPr lang="zh-CN" altLang="en-US"/>
              <a:t>顺序读写：位置指针按字节位置顺序移动，叫</a:t>
            </a:r>
            <a:r>
              <a:rPr lang="en-US" altLang="zh-CN"/>
              <a:t>~</a:t>
            </a:r>
          </a:p>
          <a:p>
            <a:pPr lvl="2"/>
            <a:r>
              <a:rPr lang="zh-CN" altLang="en-US"/>
              <a:t>随机读写：位置指针按需要移动到任意位置，叫</a:t>
            </a:r>
            <a:r>
              <a:rPr lang="en-US" altLang="zh-CN"/>
              <a:t>~</a:t>
            </a:r>
          </a:p>
          <a:p>
            <a:r>
              <a:rPr lang="en-US" altLang="zh-CN"/>
              <a:t>rewind()</a:t>
            </a:r>
            <a:r>
              <a:rPr lang="zh-CN" altLang="en-US"/>
              <a:t>函数</a:t>
            </a:r>
          </a:p>
          <a:p>
            <a:pPr lvl="1"/>
            <a:r>
              <a:rPr lang="zh-CN" altLang="en-US"/>
              <a:t>作用：将文件位置指针复位到文件的开始位置。</a:t>
            </a:r>
          </a:p>
          <a:p>
            <a:r>
              <a:rPr lang="en-US" altLang="zh-CN"/>
              <a:t>fseek()</a:t>
            </a:r>
            <a:r>
              <a:rPr lang="zh-CN" altLang="en-US"/>
              <a:t>函数</a:t>
            </a:r>
          </a:p>
          <a:p>
            <a:pPr lvl="1"/>
            <a:r>
              <a:rPr lang="zh-CN" altLang="en-US"/>
              <a:t>作用：改变文件位置指针</a:t>
            </a:r>
            <a:endParaRPr lang="en-US" altLang="zh-CN"/>
          </a:p>
          <a:p>
            <a:pPr algn="just"/>
            <a:r>
              <a:rPr lang="en-US" altLang="zh-CN"/>
              <a:t>ftell()</a:t>
            </a:r>
            <a:r>
              <a:rPr lang="zh-CN" altLang="en-US"/>
              <a:t>函数</a:t>
            </a:r>
          </a:p>
          <a:p>
            <a:pPr lvl="1"/>
            <a:r>
              <a:rPr lang="zh-CN" altLang="en-US"/>
              <a:t>作用：用于获取文件位置指针</a:t>
            </a:r>
            <a:endParaRPr lang="en-US" altLang="zh-CN"/>
          </a:p>
          <a:p>
            <a:endParaRPr lang="en-US" altLang="zh-CN"/>
          </a:p>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653425"/>
          </a:xfrm>
        </p:spPr>
        <p:txBody>
          <a:bodyPr>
            <a:normAutofit fontScale="90000"/>
          </a:bodyPr>
          <a:lstStyle/>
          <a:p>
            <a:r>
              <a:rPr lang="zh-CN" altLang="en-US"/>
              <a:t>问题的提出</a:t>
            </a:r>
          </a:p>
        </p:txBody>
      </p:sp>
      <p:sp>
        <p:nvSpPr>
          <p:cNvPr id="3" name="内容占位符 2"/>
          <p:cNvSpPr>
            <a:spLocks noGrp="1"/>
          </p:cNvSpPr>
          <p:nvPr>
            <p:ph idx="1"/>
          </p:nvPr>
        </p:nvSpPr>
        <p:spPr>
          <a:xfrm>
            <a:off x="685800" y="3071813"/>
            <a:ext cx="7529513" cy="1357312"/>
          </a:xfrm>
        </p:spPr>
        <p:txBody>
          <a:bodyPr/>
          <a:lstStyle/>
          <a:p>
            <a:pPr>
              <a:lnSpc>
                <a:spcPct val="120000"/>
              </a:lnSpc>
              <a:buClr>
                <a:srgbClr val="FF00FF"/>
              </a:buClr>
              <a:buFont typeface="Wingdings 2" charset="2"/>
              <a:buChar char="^"/>
            </a:pPr>
            <a:r>
              <a:rPr kumimoji="1" lang="zh-CN" altLang="en-US"/>
              <a:t>难以实现大批量数据的输入和重复利用</a:t>
            </a:r>
          </a:p>
          <a:p>
            <a:pPr>
              <a:lnSpc>
                <a:spcPct val="120000"/>
              </a:lnSpc>
              <a:buClr>
                <a:srgbClr val="FF00FF"/>
              </a:buClr>
              <a:buFont typeface="Wingdings 2" charset="2"/>
              <a:buChar char="^"/>
            </a:pPr>
            <a:r>
              <a:rPr kumimoji="1" lang="zh-CN" altLang="en-US"/>
              <a:t>难以保存程序的运行结果</a:t>
            </a:r>
          </a:p>
          <a:p>
            <a:endParaRPr lang="zh-CN" altLang="en-US"/>
          </a:p>
        </p:txBody>
      </p:sp>
      <p:sp>
        <p:nvSpPr>
          <p:cNvPr id="4" name="AutoShape 5"/>
          <p:cNvSpPr>
            <a:spLocks noChangeArrowheads="1"/>
          </p:cNvSpPr>
          <p:nvPr/>
        </p:nvSpPr>
        <p:spPr bwMode="auto">
          <a:xfrm>
            <a:off x="3525838" y="1500188"/>
            <a:ext cx="1531937" cy="1341437"/>
          </a:xfrm>
          <a:prstGeom prst="bevel">
            <a:avLst>
              <a:gd name="adj" fmla="val 12500"/>
            </a:avLst>
          </a:prstGeom>
          <a:solidFill>
            <a:schemeClr val="accent1"/>
          </a:solidFill>
          <a:ln w="12699">
            <a:solidFill>
              <a:schemeClr val="tx1"/>
            </a:solidFill>
            <a:miter lim="800000"/>
            <a:headEnd type="none" w="sm" len="sm"/>
            <a:tailEnd type="none" w="sm" len="sm"/>
          </a:ln>
          <a:effectLst/>
        </p:spPr>
        <p:txBody>
          <a:bodyPr wrap="none" anchor="ctr"/>
          <a:lstStyle/>
          <a:p>
            <a:pPr defTabSz="762000">
              <a:defRPr/>
            </a:pPr>
            <a:r>
              <a:rPr kumimoji="1" lang="zh-CN" altLang="en-US" sz="4400" b="1">
                <a:solidFill>
                  <a:srgbClr val="CC00CC"/>
                </a:solidFill>
                <a:effectLst>
                  <a:outerShdw blurRad="38100" dist="38100" dir="2700000" algn="tl">
                    <a:srgbClr val="000000"/>
                  </a:outerShdw>
                </a:effectLst>
                <a:latin typeface="Times New Roman" pitchFamily="18" charset="0"/>
                <a:ea typeface="宋体" pitchFamily="2" charset="-122"/>
              </a:rPr>
              <a:t>内存</a:t>
            </a:r>
            <a:endParaRPr kumimoji="1" lang="zh-CN" altLang="en-US">
              <a:solidFill>
                <a:srgbClr val="CC00CC"/>
              </a:solidFill>
              <a:effectLst>
                <a:outerShdw blurRad="38100" dist="38100" dir="2700000" algn="tl">
                  <a:srgbClr val="000000"/>
                </a:outerShdw>
              </a:effectLst>
              <a:latin typeface="Times New Roman" pitchFamily="18" charset="0"/>
              <a:ea typeface="宋体" pitchFamily="2" charset="-122"/>
            </a:endParaRPr>
          </a:p>
        </p:txBody>
      </p:sp>
      <p:grpSp>
        <p:nvGrpSpPr>
          <p:cNvPr id="5" name="Group 11"/>
          <p:cNvGrpSpPr>
            <a:grpSpLocks/>
          </p:cNvGrpSpPr>
          <p:nvPr/>
        </p:nvGrpSpPr>
        <p:grpSpPr bwMode="auto">
          <a:xfrm>
            <a:off x="428625" y="1428750"/>
            <a:ext cx="2951163" cy="1412875"/>
            <a:chOff x="240" y="3072"/>
            <a:chExt cx="2208" cy="864"/>
          </a:xfrm>
        </p:grpSpPr>
        <p:sp>
          <p:nvSpPr>
            <p:cNvPr id="6" name="AutoShape 6"/>
            <p:cNvSpPr>
              <a:spLocks noChangeArrowheads="1"/>
            </p:cNvSpPr>
            <p:nvPr/>
          </p:nvSpPr>
          <p:spPr bwMode="auto">
            <a:xfrm flipH="1">
              <a:off x="240" y="3072"/>
              <a:ext cx="1248" cy="864"/>
            </a:xfrm>
            <a:prstGeom prst="flowChartOnlineStorage">
              <a:avLst/>
            </a:prstGeom>
            <a:solidFill>
              <a:srgbClr val="FFCC99"/>
            </a:solidFill>
            <a:ln w="38100">
              <a:solidFill>
                <a:srgbClr val="CC6600"/>
              </a:solidFill>
              <a:miter lim="800000"/>
              <a:headEnd type="none" w="sm" len="sm"/>
              <a:tailEnd type="none" w="sm" len="sm"/>
            </a:ln>
            <a:effectLst/>
          </p:spPr>
          <p:txBody>
            <a:bodyPr wrap="none" anchor="ctr"/>
            <a:lstStyle/>
            <a:p>
              <a:pPr defTabSz="762000">
                <a:lnSpc>
                  <a:spcPct val="80000"/>
                </a:lnSpc>
                <a:defRPr/>
              </a:pPr>
              <a:r>
                <a:rPr kumimoji="1" lang="en-US" altLang="zh-CN" sz="3200" b="1">
                  <a:solidFill>
                    <a:srgbClr val="0000CC"/>
                  </a:solidFill>
                  <a:effectLst>
                    <a:outerShdw blurRad="38100" dist="38100" dir="2700000" algn="tl">
                      <a:srgbClr val="000000"/>
                    </a:outerShdw>
                  </a:effectLst>
                  <a:latin typeface="宋体" pitchFamily="2" charset="-122"/>
                  <a:ea typeface="宋体" pitchFamily="2" charset="-122"/>
                </a:rPr>
                <a:t>Stdin</a:t>
              </a:r>
            </a:p>
            <a:p>
              <a:pPr defTabSz="762000">
                <a:lnSpc>
                  <a:spcPct val="80000"/>
                </a:lnSpc>
                <a:defRPr/>
              </a:pPr>
              <a:r>
                <a:rPr kumimoji="1" lang="en-US" altLang="zh-CN" sz="6600">
                  <a:solidFill>
                    <a:srgbClr val="333399"/>
                  </a:solidFill>
                  <a:effectLst>
                    <a:outerShdw blurRad="38100" dist="38100" dir="2700000" algn="tl">
                      <a:srgbClr val="000000"/>
                    </a:outerShdw>
                  </a:effectLst>
                  <a:latin typeface="Times New Roman" pitchFamily="18" charset="0"/>
                  <a:ea typeface="宋体" pitchFamily="2" charset="-122"/>
                  <a:sym typeface="Wingdings" pitchFamily="2" charset="2"/>
                </a:rPr>
                <a:t></a:t>
              </a:r>
              <a:endParaRPr kumimoji="1" lang="en-US" altLang="zh-CN" sz="3600">
                <a:solidFill>
                  <a:srgbClr val="FFFF66"/>
                </a:solidFill>
                <a:effectLst>
                  <a:outerShdw blurRad="38100" dist="38100" dir="2700000" algn="tl">
                    <a:srgbClr val="000000"/>
                  </a:outerShdw>
                </a:effectLst>
                <a:latin typeface="Times New Roman" pitchFamily="18" charset="0"/>
                <a:ea typeface="宋体" pitchFamily="2" charset="-122"/>
                <a:sym typeface="Wingdings" pitchFamily="2" charset="2"/>
              </a:endParaRPr>
            </a:p>
          </p:txBody>
        </p:sp>
        <p:sp>
          <p:nvSpPr>
            <p:cNvPr id="7" name="AutoShape 8"/>
            <p:cNvSpPr>
              <a:spLocks noChangeArrowheads="1"/>
            </p:cNvSpPr>
            <p:nvPr/>
          </p:nvSpPr>
          <p:spPr bwMode="auto">
            <a:xfrm>
              <a:off x="1440" y="3120"/>
              <a:ext cx="1008" cy="779"/>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FF66"/>
            </a:solidFill>
            <a:ln w="12699">
              <a:solidFill>
                <a:schemeClr val="tx1"/>
              </a:solidFill>
              <a:miter lim="800000"/>
              <a:headEnd type="none" w="sm" len="sm"/>
              <a:tailEnd type="none" w="sm" len="sm"/>
            </a:ln>
            <a:effectLst/>
          </p:spPr>
          <p:txBody>
            <a:bodyPr wrap="none" anchor="ctr"/>
            <a:lstStyle/>
            <a:p>
              <a:pPr defTabSz="762000">
                <a:lnSpc>
                  <a:spcPct val="80000"/>
                </a:lnSpc>
                <a:defRPr/>
              </a:pPr>
              <a:r>
                <a:rPr kumimoji="1" lang="en-US" altLang="zh-CN" sz="2800" b="1">
                  <a:solidFill>
                    <a:srgbClr val="000066"/>
                  </a:solidFill>
                  <a:effectLst>
                    <a:outerShdw blurRad="38100" dist="38100" dir="2700000" algn="tl">
                      <a:srgbClr val="000000"/>
                    </a:outerShdw>
                  </a:effectLst>
                  <a:latin typeface="Times New Roman" pitchFamily="18" charset="0"/>
                  <a:ea typeface="宋体" pitchFamily="2" charset="-122"/>
                </a:rPr>
                <a:t>getc()</a:t>
              </a:r>
            </a:p>
            <a:p>
              <a:pPr defTabSz="762000">
                <a:lnSpc>
                  <a:spcPct val="80000"/>
                </a:lnSpc>
                <a:defRPr/>
              </a:pPr>
              <a:r>
                <a:rPr kumimoji="1" lang="en-US" altLang="zh-CN" sz="2800" b="1">
                  <a:solidFill>
                    <a:srgbClr val="000066"/>
                  </a:solidFill>
                  <a:effectLst>
                    <a:outerShdw blurRad="38100" dist="38100" dir="2700000" algn="tl">
                      <a:srgbClr val="000000"/>
                    </a:outerShdw>
                  </a:effectLst>
                  <a:latin typeface="Times New Roman" pitchFamily="18" charset="0"/>
                  <a:ea typeface="宋体" pitchFamily="2" charset="-122"/>
                </a:rPr>
                <a:t>scanf()</a:t>
              </a:r>
            </a:p>
          </p:txBody>
        </p:sp>
      </p:grpSp>
      <p:grpSp>
        <p:nvGrpSpPr>
          <p:cNvPr id="8" name="Group 12"/>
          <p:cNvGrpSpPr>
            <a:grpSpLocks/>
          </p:cNvGrpSpPr>
          <p:nvPr/>
        </p:nvGrpSpPr>
        <p:grpSpPr bwMode="auto">
          <a:xfrm>
            <a:off x="5181600" y="1357313"/>
            <a:ext cx="3348038" cy="1295400"/>
            <a:chOff x="3552" y="3072"/>
            <a:chExt cx="2112" cy="816"/>
          </a:xfrm>
        </p:grpSpPr>
        <p:sp>
          <p:nvSpPr>
            <p:cNvPr id="9" name="AutoShape 7"/>
            <p:cNvSpPr>
              <a:spLocks noChangeArrowheads="1"/>
            </p:cNvSpPr>
            <p:nvPr/>
          </p:nvSpPr>
          <p:spPr bwMode="auto">
            <a:xfrm>
              <a:off x="4416" y="3072"/>
              <a:ext cx="1248" cy="816"/>
            </a:xfrm>
            <a:prstGeom prst="chevron">
              <a:avLst>
                <a:gd name="adj" fmla="val 38235"/>
              </a:avLst>
            </a:prstGeom>
            <a:solidFill>
              <a:srgbClr val="FF00FF"/>
            </a:solidFill>
            <a:ln w="38100">
              <a:solidFill>
                <a:srgbClr val="9900CC"/>
              </a:solidFill>
              <a:miter lim="800000"/>
              <a:headEnd type="none" w="sm" len="sm"/>
              <a:tailEnd type="none" w="sm" len="sm"/>
            </a:ln>
            <a:effectLst/>
          </p:spPr>
          <p:txBody>
            <a:bodyPr wrap="none" anchor="ctr"/>
            <a:lstStyle/>
            <a:p>
              <a:pPr defTabSz="762000">
                <a:lnSpc>
                  <a:spcPct val="75000"/>
                </a:lnSpc>
                <a:defRPr/>
              </a:pPr>
              <a:r>
                <a:rPr kumimoji="1" lang="en-US" altLang="zh-CN" sz="3200" b="1">
                  <a:solidFill>
                    <a:srgbClr val="000066"/>
                  </a:solidFill>
                  <a:effectLst>
                    <a:outerShdw blurRad="38100" dist="38100" dir="2700000" algn="tl">
                      <a:srgbClr val="000000"/>
                    </a:outerShdw>
                  </a:effectLst>
                  <a:latin typeface="宋体" pitchFamily="2" charset="-122"/>
                  <a:ea typeface="宋体" pitchFamily="2" charset="-122"/>
                </a:rPr>
                <a:t>Stdout</a:t>
              </a:r>
            </a:p>
            <a:p>
              <a:pPr defTabSz="762000">
                <a:lnSpc>
                  <a:spcPct val="75000"/>
                </a:lnSpc>
                <a:defRPr/>
              </a:pPr>
              <a:r>
                <a:rPr kumimoji="1" lang="en-US" altLang="zh-CN" sz="6600">
                  <a:solidFill>
                    <a:srgbClr val="333399"/>
                  </a:solidFill>
                  <a:effectLst>
                    <a:outerShdw blurRad="38100" dist="38100" dir="2700000" algn="tl">
                      <a:srgbClr val="000000"/>
                    </a:outerShdw>
                  </a:effectLst>
                  <a:latin typeface="Times New Roman" pitchFamily="18" charset="0"/>
                  <a:ea typeface="宋体" pitchFamily="2" charset="-122"/>
                  <a:sym typeface="Wingdings" pitchFamily="2" charset="2"/>
                </a:rPr>
                <a:t></a:t>
              </a:r>
              <a:endParaRPr kumimoji="1" lang="en-US" altLang="zh-CN">
                <a:solidFill>
                  <a:srgbClr val="FFFF66"/>
                </a:solidFill>
                <a:effectLst>
                  <a:outerShdw blurRad="38100" dist="38100" dir="2700000" algn="tl">
                    <a:srgbClr val="000000"/>
                  </a:outerShdw>
                </a:effectLst>
                <a:latin typeface="Times New Roman" pitchFamily="18" charset="0"/>
                <a:ea typeface="宋体" pitchFamily="2" charset="-122"/>
              </a:endParaRPr>
            </a:p>
          </p:txBody>
        </p:sp>
        <p:sp>
          <p:nvSpPr>
            <p:cNvPr id="10" name="AutoShape 9"/>
            <p:cNvSpPr>
              <a:spLocks noChangeArrowheads="1"/>
            </p:cNvSpPr>
            <p:nvPr/>
          </p:nvSpPr>
          <p:spPr bwMode="auto">
            <a:xfrm>
              <a:off x="3552" y="3120"/>
              <a:ext cx="1008" cy="76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99FF"/>
            </a:solidFill>
            <a:ln w="12699">
              <a:solidFill>
                <a:schemeClr val="tx1"/>
              </a:solidFill>
              <a:miter lim="800000"/>
              <a:headEnd type="none" w="sm" len="sm"/>
              <a:tailEnd type="none" w="sm" len="sm"/>
            </a:ln>
            <a:effectLst/>
          </p:spPr>
          <p:txBody>
            <a:bodyPr wrap="none" anchor="ctr"/>
            <a:lstStyle/>
            <a:p>
              <a:pPr defTabSz="762000">
                <a:lnSpc>
                  <a:spcPct val="80000"/>
                </a:lnSpc>
                <a:defRPr/>
              </a:pPr>
              <a:r>
                <a:rPr kumimoji="1" lang="en-US" altLang="zh-CN" sz="2800" b="1">
                  <a:solidFill>
                    <a:srgbClr val="000066"/>
                  </a:solidFill>
                  <a:effectLst>
                    <a:outerShdw blurRad="38100" dist="38100" dir="2700000" algn="tl">
                      <a:srgbClr val="000000"/>
                    </a:outerShdw>
                  </a:effectLst>
                  <a:latin typeface="Times New Roman" pitchFamily="18" charset="0"/>
                  <a:ea typeface="宋体" pitchFamily="2" charset="-122"/>
                </a:rPr>
                <a:t>putc()</a:t>
              </a:r>
            </a:p>
            <a:p>
              <a:pPr defTabSz="762000">
                <a:lnSpc>
                  <a:spcPct val="80000"/>
                </a:lnSpc>
                <a:defRPr/>
              </a:pPr>
              <a:r>
                <a:rPr kumimoji="1" lang="en-US" altLang="zh-CN" sz="2800" b="1">
                  <a:solidFill>
                    <a:srgbClr val="000066"/>
                  </a:solidFill>
                  <a:effectLst>
                    <a:outerShdw blurRad="38100" dist="38100" dir="2700000" algn="tl">
                      <a:srgbClr val="000000"/>
                    </a:outerShdw>
                  </a:effectLst>
                  <a:latin typeface="Times New Roman" pitchFamily="18" charset="0"/>
                  <a:ea typeface="宋体" pitchFamily="2" charset="-122"/>
                </a:rPr>
                <a:t>printf()</a:t>
              </a:r>
            </a:p>
          </p:txBody>
        </p:sp>
      </p:grpSp>
      <p:grpSp>
        <p:nvGrpSpPr>
          <p:cNvPr id="11" name="Group 15"/>
          <p:cNvGrpSpPr>
            <a:grpSpLocks/>
          </p:cNvGrpSpPr>
          <p:nvPr/>
        </p:nvGrpSpPr>
        <p:grpSpPr bwMode="auto">
          <a:xfrm>
            <a:off x="2851150" y="4357688"/>
            <a:ext cx="4300538" cy="930275"/>
            <a:chOff x="1728" y="3168"/>
            <a:chExt cx="2880" cy="624"/>
          </a:xfrm>
        </p:grpSpPr>
        <p:sp>
          <p:nvSpPr>
            <p:cNvPr id="12" name="AutoShape 9"/>
            <p:cNvSpPr>
              <a:spLocks noChangeArrowheads="1"/>
            </p:cNvSpPr>
            <p:nvPr/>
          </p:nvSpPr>
          <p:spPr bwMode="auto">
            <a:xfrm>
              <a:off x="1728" y="3216"/>
              <a:ext cx="864" cy="57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99FF"/>
            </a:solidFill>
            <a:ln w="12699">
              <a:solidFill>
                <a:schemeClr val="tx1"/>
              </a:solidFill>
              <a:miter lim="800000"/>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sz="2800" b="1">
                  <a:solidFill>
                    <a:srgbClr val="0000CC"/>
                  </a:solidFill>
                  <a:effectLst>
                    <a:outerShdw blurRad="38100" dist="38100" dir="2700000" algn="tl">
                      <a:srgbClr val="000000"/>
                    </a:outerShdw>
                  </a:effectLst>
                </a:rPr>
                <a:t>输入</a:t>
              </a:r>
              <a:endParaRPr kumimoji="1" lang="zh-CN" altLang="en-US" sz="2000">
                <a:solidFill>
                  <a:srgbClr val="0000CC"/>
                </a:solidFill>
                <a:effectLst>
                  <a:outerShdw blurRad="38100" dist="38100" dir="2700000" algn="tl">
                    <a:srgbClr val="000000"/>
                  </a:outerShdw>
                </a:effectLst>
              </a:endParaRPr>
            </a:p>
          </p:txBody>
        </p:sp>
        <p:sp>
          <p:nvSpPr>
            <p:cNvPr id="13" name="AutoShape 11"/>
            <p:cNvSpPr>
              <a:spLocks noChangeArrowheads="1"/>
            </p:cNvSpPr>
            <p:nvPr/>
          </p:nvSpPr>
          <p:spPr bwMode="auto">
            <a:xfrm flipH="1">
              <a:off x="3744" y="3168"/>
              <a:ext cx="864" cy="57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99FF"/>
            </a:solidFill>
            <a:ln w="12699">
              <a:solidFill>
                <a:schemeClr val="tx1"/>
              </a:solidFill>
              <a:miter lim="800000"/>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sz="2800" b="1">
                  <a:solidFill>
                    <a:srgbClr val="0000CC"/>
                  </a:solidFill>
                  <a:effectLst>
                    <a:outerShdw blurRad="38100" dist="38100" dir="2700000" algn="tl">
                      <a:srgbClr val="000000"/>
                    </a:outerShdw>
                  </a:effectLst>
                </a:rPr>
                <a:t>输入</a:t>
              </a:r>
              <a:endParaRPr kumimoji="1" lang="zh-CN" altLang="en-US" sz="2000">
                <a:solidFill>
                  <a:srgbClr val="0000CC"/>
                </a:solidFill>
                <a:effectLst>
                  <a:outerShdw blurRad="38100" dist="38100" dir="2700000" algn="tl">
                    <a:srgbClr val="000000"/>
                  </a:outerShdw>
                </a:effectLst>
              </a:endParaRPr>
            </a:p>
          </p:txBody>
        </p:sp>
      </p:grpSp>
      <p:grpSp>
        <p:nvGrpSpPr>
          <p:cNvPr id="14" name="Group 16"/>
          <p:cNvGrpSpPr>
            <a:grpSpLocks/>
          </p:cNvGrpSpPr>
          <p:nvPr/>
        </p:nvGrpSpPr>
        <p:grpSpPr bwMode="auto">
          <a:xfrm>
            <a:off x="2803525" y="5133975"/>
            <a:ext cx="4443413" cy="1068388"/>
            <a:chOff x="1680" y="3648"/>
            <a:chExt cx="2976" cy="672"/>
          </a:xfrm>
        </p:grpSpPr>
        <p:sp>
          <p:nvSpPr>
            <p:cNvPr id="15" name="AutoShape 10"/>
            <p:cNvSpPr>
              <a:spLocks noChangeArrowheads="1"/>
            </p:cNvSpPr>
            <p:nvPr/>
          </p:nvSpPr>
          <p:spPr bwMode="auto">
            <a:xfrm>
              <a:off x="1680" y="3648"/>
              <a:ext cx="864" cy="624"/>
            </a:xfrm>
            <a:prstGeom prst="leftArrow">
              <a:avLst>
                <a:gd name="adj1" fmla="val 45833"/>
                <a:gd name="adj2" fmla="val 20192"/>
              </a:avLst>
            </a:prstGeom>
            <a:solidFill>
              <a:srgbClr val="66FFFF"/>
            </a:solidFill>
            <a:ln w="12699">
              <a:solidFill>
                <a:srgbClr val="FF00FF"/>
              </a:solidFill>
              <a:miter lim="800000"/>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sz="2800" b="1">
                  <a:solidFill>
                    <a:srgbClr val="CC00CC"/>
                  </a:solidFill>
                  <a:effectLst>
                    <a:outerShdw blurRad="38100" dist="38100" dir="2700000" algn="tl">
                      <a:srgbClr val="000000"/>
                    </a:outerShdw>
                  </a:effectLst>
                </a:rPr>
                <a:t>输出</a:t>
              </a:r>
              <a:endParaRPr kumimoji="1" lang="zh-CN" altLang="en-US" sz="2000">
                <a:solidFill>
                  <a:srgbClr val="CC00CC"/>
                </a:solidFill>
                <a:effectLst>
                  <a:outerShdw blurRad="38100" dist="38100" dir="2700000" algn="tl">
                    <a:srgbClr val="000000"/>
                  </a:outerShdw>
                </a:effectLst>
              </a:endParaRPr>
            </a:p>
          </p:txBody>
        </p:sp>
        <p:sp>
          <p:nvSpPr>
            <p:cNvPr id="16" name="AutoShape 12"/>
            <p:cNvSpPr>
              <a:spLocks noChangeArrowheads="1"/>
            </p:cNvSpPr>
            <p:nvPr/>
          </p:nvSpPr>
          <p:spPr bwMode="auto">
            <a:xfrm flipH="1">
              <a:off x="3792" y="3696"/>
              <a:ext cx="864" cy="624"/>
            </a:xfrm>
            <a:prstGeom prst="leftArrow">
              <a:avLst>
                <a:gd name="adj1" fmla="val 45833"/>
                <a:gd name="adj2" fmla="val 20192"/>
              </a:avLst>
            </a:prstGeom>
            <a:solidFill>
              <a:srgbClr val="66FFFF"/>
            </a:solidFill>
            <a:ln w="12699">
              <a:solidFill>
                <a:srgbClr val="00FFFF"/>
              </a:solidFill>
              <a:miter lim="800000"/>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sz="2800" b="1">
                  <a:solidFill>
                    <a:srgbClr val="CC00CC"/>
                  </a:solidFill>
                  <a:effectLst>
                    <a:outerShdw blurRad="38100" dist="38100" dir="2700000" algn="tl">
                      <a:srgbClr val="000000"/>
                    </a:outerShdw>
                  </a:effectLst>
                </a:rPr>
                <a:t>输出</a:t>
              </a:r>
              <a:endParaRPr kumimoji="1" lang="zh-CN" altLang="en-US" sz="2000">
                <a:solidFill>
                  <a:srgbClr val="CC00CC"/>
                </a:solidFill>
                <a:effectLst>
                  <a:outerShdw blurRad="38100" dist="38100" dir="2700000" algn="tl">
                    <a:srgbClr val="000000"/>
                  </a:outerShdw>
                </a:effectLst>
              </a:endParaRPr>
            </a:p>
          </p:txBody>
        </p:sp>
      </p:grpSp>
      <p:grpSp>
        <p:nvGrpSpPr>
          <p:cNvPr id="17" name="Group 14"/>
          <p:cNvGrpSpPr>
            <a:grpSpLocks/>
          </p:cNvGrpSpPr>
          <p:nvPr/>
        </p:nvGrpSpPr>
        <p:grpSpPr bwMode="auto">
          <a:xfrm>
            <a:off x="642938" y="4645025"/>
            <a:ext cx="7740650" cy="1252538"/>
            <a:chOff x="288" y="3216"/>
            <a:chExt cx="5184" cy="960"/>
          </a:xfrm>
        </p:grpSpPr>
        <p:sp>
          <p:nvSpPr>
            <p:cNvPr id="18" name="AutoShape 4"/>
            <p:cNvSpPr>
              <a:spLocks noChangeArrowheads="1"/>
            </p:cNvSpPr>
            <p:nvPr/>
          </p:nvSpPr>
          <p:spPr bwMode="auto">
            <a:xfrm>
              <a:off x="288" y="3216"/>
              <a:ext cx="1392" cy="913"/>
            </a:xfrm>
            <a:prstGeom prst="flowChartMagneticDisk">
              <a:avLst/>
            </a:prstGeom>
            <a:solidFill>
              <a:schemeClr val="hlink"/>
            </a:solidFill>
            <a:ln w="38100">
              <a:solidFill>
                <a:srgbClr val="996600"/>
              </a:solidFill>
              <a:round/>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pPr>
                <a:lnSpc>
                  <a:spcPct val="85000"/>
                </a:lnSpc>
              </a:pPr>
              <a:r>
                <a:rPr kumimoji="1" lang="zh-CN" altLang="en-US" sz="3200" b="1">
                  <a:solidFill>
                    <a:srgbClr val="0000CC"/>
                  </a:solidFill>
                  <a:effectLst>
                    <a:outerShdw blurRad="38100" dist="38100" dir="2700000" algn="tl">
                      <a:srgbClr val="000000"/>
                    </a:outerShdw>
                  </a:effectLst>
                </a:rPr>
                <a:t>磁盘</a:t>
              </a:r>
            </a:p>
            <a:p>
              <a:pPr>
                <a:lnSpc>
                  <a:spcPct val="85000"/>
                </a:lnSpc>
              </a:pPr>
              <a:r>
                <a:rPr kumimoji="1" lang="zh-CN" altLang="en-US" sz="3200" b="1">
                  <a:solidFill>
                    <a:srgbClr val="0000CC"/>
                  </a:solidFill>
                  <a:effectLst>
                    <a:outerShdw blurRad="38100" dist="38100" dir="2700000" algn="tl">
                      <a:srgbClr val="000000"/>
                    </a:outerShdw>
                  </a:effectLst>
                </a:rPr>
                <a:t>文件</a:t>
              </a:r>
            </a:p>
          </p:txBody>
        </p:sp>
        <p:sp>
          <p:nvSpPr>
            <p:cNvPr id="19" name="AutoShape 5"/>
            <p:cNvSpPr>
              <a:spLocks noChangeArrowheads="1"/>
            </p:cNvSpPr>
            <p:nvPr/>
          </p:nvSpPr>
          <p:spPr bwMode="auto">
            <a:xfrm>
              <a:off x="2640" y="3216"/>
              <a:ext cx="1057" cy="960"/>
            </a:xfrm>
            <a:prstGeom prst="bevel">
              <a:avLst>
                <a:gd name="adj" fmla="val 12500"/>
              </a:avLst>
            </a:prstGeom>
            <a:solidFill>
              <a:schemeClr val="accent1"/>
            </a:solidFill>
            <a:ln w="12699">
              <a:solidFill>
                <a:schemeClr val="tx1"/>
              </a:solidFill>
              <a:miter lim="800000"/>
              <a:headEnd type="none" w="sm" len="sm"/>
              <a:tailEnd type="none" w="sm" len="sm"/>
            </a:ln>
            <a:effectLst/>
          </p:spPr>
          <p:txBody>
            <a:bodyPr wrap="none" anchor="ctr"/>
            <a:lstStyle/>
            <a:p>
              <a:pPr defTabSz="762000">
                <a:defRPr/>
              </a:pPr>
              <a:r>
                <a:rPr kumimoji="1" lang="zh-CN" altLang="en-US" sz="4400" b="1">
                  <a:solidFill>
                    <a:srgbClr val="CC00CC"/>
                  </a:solidFill>
                  <a:effectLst>
                    <a:outerShdw blurRad="38100" dist="38100" dir="2700000" algn="tl">
                      <a:srgbClr val="000000"/>
                    </a:outerShdw>
                  </a:effectLst>
                  <a:latin typeface="Times New Roman" pitchFamily="18" charset="0"/>
                  <a:ea typeface="宋体" pitchFamily="2" charset="-122"/>
                </a:rPr>
                <a:t>内存</a:t>
              </a:r>
              <a:endParaRPr kumimoji="1" lang="zh-CN" altLang="en-US">
                <a:solidFill>
                  <a:srgbClr val="CC00CC"/>
                </a:solidFill>
                <a:effectLst>
                  <a:outerShdw blurRad="38100" dist="38100" dir="2700000" algn="tl">
                    <a:srgbClr val="000000"/>
                  </a:outerShdw>
                </a:effectLst>
                <a:latin typeface="Times New Roman" pitchFamily="18" charset="0"/>
                <a:ea typeface="宋体" pitchFamily="2" charset="-122"/>
              </a:endParaRPr>
            </a:p>
          </p:txBody>
        </p:sp>
        <p:sp>
          <p:nvSpPr>
            <p:cNvPr id="20" name="AutoShape 13"/>
            <p:cNvSpPr>
              <a:spLocks noChangeArrowheads="1"/>
            </p:cNvSpPr>
            <p:nvPr/>
          </p:nvSpPr>
          <p:spPr bwMode="auto">
            <a:xfrm>
              <a:off x="4752" y="3216"/>
              <a:ext cx="720" cy="960"/>
            </a:xfrm>
            <a:prstGeom prst="flowChartDelay">
              <a:avLst/>
            </a:prstGeom>
            <a:solidFill>
              <a:srgbClr val="CC99FF"/>
            </a:solidFill>
            <a:ln w="38100">
              <a:solidFill>
                <a:srgbClr val="996600"/>
              </a:solidFill>
              <a:miter lim="800000"/>
              <a:headEnd type="none" w="sm" len="sm"/>
              <a:tailEnd type="none" w="sm" len="sm"/>
            </a:ln>
            <a:effectLst/>
          </p:spPr>
          <p:txBody>
            <a:bodyPr wrap="none" anchor="ctr"/>
            <a:lstStyle/>
            <a:p>
              <a:pPr defTabSz="762000">
                <a:lnSpc>
                  <a:spcPct val="120000"/>
                </a:lnSpc>
                <a:defRPr/>
              </a:pPr>
              <a:r>
                <a:rPr kumimoji="1" lang="zh-CN" altLang="en-US" sz="3200" b="1">
                  <a:solidFill>
                    <a:srgbClr val="0000CC"/>
                  </a:solidFill>
                  <a:effectLst>
                    <a:outerShdw blurRad="38100" dist="38100" dir="2700000" algn="tl">
                      <a:srgbClr val="000000"/>
                    </a:outerShdw>
                  </a:effectLst>
                  <a:latin typeface="Times New Roman" pitchFamily="18" charset="0"/>
                  <a:ea typeface="宋体" pitchFamily="2" charset="-122"/>
                </a:rPr>
                <a:t>键盘</a:t>
              </a:r>
            </a:p>
            <a:p>
              <a:pPr defTabSz="762000">
                <a:lnSpc>
                  <a:spcPct val="120000"/>
                </a:lnSpc>
                <a:defRPr/>
              </a:pPr>
              <a:r>
                <a:rPr kumimoji="1" lang="zh-CN" altLang="en-US" sz="3200" b="1">
                  <a:solidFill>
                    <a:srgbClr val="0000CC"/>
                  </a:solidFill>
                  <a:effectLst>
                    <a:outerShdw blurRad="38100" dist="38100" dir="2700000" algn="tl">
                      <a:srgbClr val="000000"/>
                    </a:outerShdw>
                  </a:effectLst>
                  <a:latin typeface="Times New Roman" pitchFamily="18" charset="0"/>
                  <a:ea typeface="宋体" pitchFamily="2" charset="-122"/>
                </a:rPr>
                <a:t>屏幕</a:t>
              </a:r>
              <a:endParaRPr kumimoji="1" lang="zh-CN" altLang="en-US" sz="2000">
                <a:solidFill>
                  <a:srgbClr val="0000CC"/>
                </a:solidFill>
                <a:effectLst>
                  <a:outerShdw blurRad="38100" dist="38100" dir="2700000" algn="tl">
                    <a:srgbClr val="000000"/>
                  </a:outerShdw>
                </a:effectLst>
                <a:latin typeface="Times New Roman" pitchFamily="18" charset="0"/>
                <a:ea typeface="宋体" pitchFamily="2"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cs typeface="+mj-cs"/>
              </a:rPr>
              <a:t>rewind</a:t>
            </a:r>
            <a:r>
              <a:rPr lang="zh-CN" altLang="en-US" dirty="0" smtClean="0">
                <a:cs typeface="+mj-cs"/>
              </a:rPr>
              <a:t>函数</a:t>
            </a:r>
            <a:endParaRPr lang="zh-CN" altLang="en-US" dirty="0">
              <a:cs typeface="+mj-cs"/>
            </a:endParaRPr>
          </a:p>
        </p:txBody>
      </p:sp>
      <p:sp>
        <p:nvSpPr>
          <p:cNvPr id="3" name="内容占位符 2"/>
          <p:cNvSpPr>
            <a:spLocks noGrp="1"/>
          </p:cNvSpPr>
          <p:nvPr>
            <p:ph idx="1"/>
          </p:nvPr>
        </p:nvSpPr>
        <p:spPr/>
        <p:txBody>
          <a:bodyPr/>
          <a:lstStyle/>
          <a:p>
            <a:pPr>
              <a:lnSpc>
                <a:spcPct val="130000"/>
              </a:lnSpc>
            </a:pPr>
            <a:r>
              <a:rPr lang="zh-CN" altLang="en-US" dirty="0"/>
              <a:t>函数原型：</a:t>
            </a:r>
            <a:endParaRPr lang="en-US" altLang="zh-CN" dirty="0"/>
          </a:p>
          <a:p>
            <a:pPr lvl="1">
              <a:lnSpc>
                <a:spcPct val="130000"/>
              </a:lnSpc>
            </a:pPr>
            <a:r>
              <a:rPr lang="en-US" altLang="zh-CN" dirty="0"/>
              <a:t>void rewind(FILE *</a:t>
            </a:r>
            <a:r>
              <a:rPr lang="en-US" altLang="zh-CN" dirty="0" err="1"/>
              <a:t>fp</a:t>
            </a:r>
            <a:r>
              <a:rPr lang="en-US" altLang="zh-CN" dirty="0"/>
              <a:t>);</a:t>
            </a:r>
          </a:p>
          <a:p>
            <a:pPr>
              <a:lnSpc>
                <a:spcPct val="130000"/>
              </a:lnSpc>
            </a:pPr>
            <a:r>
              <a:rPr lang="zh-CN" altLang="en-US" dirty="0"/>
              <a:t>功能：强制使当前位置指针指向文件的开头。</a:t>
            </a:r>
          </a:p>
          <a:p>
            <a:pPr>
              <a:lnSpc>
                <a:spcPct val="130000"/>
              </a:lnSpc>
            </a:pPr>
            <a:r>
              <a:rPr lang="zh-CN" altLang="en-US" dirty="0"/>
              <a:t>调用形式为：</a:t>
            </a:r>
            <a:r>
              <a:rPr lang="en-US" altLang="zh-CN" dirty="0"/>
              <a:t>rewind(</a:t>
            </a:r>
            <a:r>
              <a:rPr lang="en-US" altLang="zh-CN" dirty="0" err="1"/>
              <a:t>fp</a:t>
            </a:r>
            <a:r>
              <a:rPr lang="en-US" altLang="zh-CN" dirty="0"/>
              <a:t>);</a:t>
            </a:r>
          </a:p>
          <a:p>
            <a:pPr>
              <a:lnSpc>
                <a:spcPct val="130000"/>
              </a:lnSpc>
            </a:pPr>
            <a:r>
              <a:rPr lang="en-US" altLang="zh-CN" dirty="0"/>
              <a:t>rewind</a:t>
            </a:r>
            <a:r>
              <a:rPr lang="zh-CN" altLang="en-US" dirty="0"/>
              <a:t>函数一般在要重新从头读</a:t>
            </a:r>
            <a:r>
              <a:rPr lang="en-US" altLang="zh-CN" dirty="0"/>
              <a:t>/</a:t>
            </a:r>
            <a:r>
              <a:rPr lang="zh-CN" altLang="en-US" dirty="0"/>
              <a:t>写文件时使用。</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pPr>
              <a:defRPr/>
            </a:pPr>
            <a:r>
              <a:rPr lang="en-US" altLang="zh-CN" dirty="0" err="1" smtClean="0">
                <a:cs typeface="+mj-cs"/>
              </a:rPr>
              <a:t>fseek</a:t>
            </a:r>
            <a:r>
              <a:rPr lang="zh-CN" altLang="en-US" dirty="0" smtClean="0">
                <a:cs typeface="+mj-cs"/>
              </a:rPr>
              <a:t>函数</a:t>
            </a:r>
            <a:endParaRPr lang="zh-CN" altLang="en-US" dirty="0">
              <a:cs typeface="+mj-cs"/>
            </a:endParaRPr>
          </a:p>
        </p:txBody>
      </p:sp>
      <p:sp>
        <p:nvSpPr>
          <p:cNvPr id="3" name="内容占位符 2"/>
          <p:cNvSpPr>
            <a:spLocks noGrp="1"/>
          </p:cNvSpPr>
          <p:nvPr>
            <p:ph idx="1"/>
          </p:nvPr>
        </p:nvSpPr>
        <p:spPr>
          <a:xfrm>
            <a:off x="685800" y="1484313"/>
            <a:ext cx="8029575" cy="4611687"/>
          </a:xfrm>
        </p:spPr>
        <p:txBody>
          <a:bodyPr/>
          <a:lstStyle/>
          <a:p>
            <a:pPr>
              <a:lnSpc>
                <a:spcPct val="130000"/>
              </a:lnSpc>
            </a:pPr>
            <a:r>
              <a:rPr lang="zh-CN" altLang="en-US" dirty="0"/>
              <a:t>函数原型：</a:t>
            </a:r>
            <a:endParaRPr lang="en-US" altLang="zh-CN" dirty="0"/>
          </a:p>
          <a:p>
            <a:pPr lvl="1">
              <a:lnSpc>
                <a:spcPct val="130000"/>
              </a:lnSpc>
              <a:buFontTx/>
              <a:buNone/>
            </a:pPr>
            <a:r>
              <a:rPr lang="en-US" altLang="zh-CN" dirty="0" err="1">
                <a:solidFill>
                  <a:srgbClr val="0000FF"/>
                </a:solidFill>
                <a:latin typeface="Courier New" charset="0"/>
              </a:rPr>
              <a:t>int</a:t>
            </a:r>
            <a:r>
              <a:rPr lang="en-US" altLang="zh-CN" dirty="0">
                <a:solidFill>
                  <a:srgbClr val="000000"/>
                </a:solidFill>
                <a:latin typeface="Courier New" charset="0"/>
              </a:rPr>
              <a:t> </a:t>
            </a:r>
            <a:r>
              <a:rPr lang="en-US" altLang="zh-CN" dirty="0" err="1">
                <a:solidFill>
                  <a:srgbClr val="000000"/>
                </a:solidFill>
                <a:latin typeface="Courier New" charset="0"/>
              </a:rPr>
              <a:t>fseek</a:t>
            </a:r>
            <a:r>
              <a:rPr lang="en-US" altLang="zh-CN" dirty="0">
                <a:solidFill>
                  <a:srgbClr val="000000"/>
                </a:solidFill>
                <a:latin typeface="Courier New" charset="0"/>
              </a:rPr>
              <a:t>(FILE *</a:t>
            </a:r>
            <a:r>
              <a:rPr lang="en-US" altLang="zh-CN" dirty="0" err="1">
                <a:solidFill>
                  <a:srgbClr val="000000"/>
                </a:solidFill>
                <a:latin typeface="Courier New" charset="0"/>
              </a:rPr>
              <a:t>fp</a:t>
            </a:r>
            <a:r>
              <a:rPr lang="en-US" altLang="zh-CN" dirty="0">
                <a:solidFill>
                  <a:srgbClr val="000000"/>
                </a:solidFill>
                <a:latin typeface="Courier New" charset="0"/>
              </a:rPr>
              <a:t>, </a:t>
            </a:r>
            <a:r>
              <a:rPr lang="en-US" altLang="zh-CN" dirty="0">
                <a:solidFill>
                  <a:srgbClr val="0000FF"/>
                </a:solidFill>
                <a:latin typeface="Courier New" charset="0"/>
              </a:rPr>
              <a:t>long</a:t>
            </a:r>
            <a:r>
              <a:rPr lang="en-US" altLang="zh-CN" dirty="0">
                <a:solidFill>
                  <a:srgbClr val="000000"/>
                </a:solidFill>
                <a:latin typeface="Courier New" charset="0"/>
              </a:rPr>
              <a:t> offset, </a:t>
            </a:r>
            <a:r>
              <a:rPr lang="en-US" altLang="zh-CN" dirty="0" err="1">
                <a:solidFill>
                  <a:srgbClr val="0000FF"/>
                </a:solidFill>
                <a:latin typeface="Courier New" charset="0"/>
              </a:rPr>
              <a:t>int</a:t>
            </a:r>
            <a:r>
              <a:rPr lang="en-US" altLang="zh-CN" dirty="0">
                <a:solidFill>
                  <a:srgbClr val="000000"/>
                </a:solidFill>
                <a:latin typeface="Courier New" charset="0"/>
              </a:rPr>
              <a:t> whence);</a:t>
            </a:r>
          </a:p>
          <a:p>
            <a:pPr lvl="1"/>
            <a:r>
              <a:rPr lang="zh-CN" altLang="en-US" dirty="0"/>
              <a:t>其中</a:t>
            </a:r>
            <a:r>
              <a:rPr lang="en-US" altLang="zh-CN" dirty="0" err="1"/>
              <a:t>fp</a:t>
            </a:r>
            <a:r>
              <a:rPr lang="zh-CN" altLang="en-US" dirty="0"/>
              <a:t>是文件类型指针；</a:t>
            </a:r>
          </a:p>
          <a:p>
            <a:pPr lvl="1"/>
            <a:r>
              <a:rPr lang="en-US" altLang="zh-CN" dirty="0"/>
              <a:t>Offset</a:t>
            </a:r>
            <a:r>
              <a:rPr lang="zh-CN" altLang="en-US" dirty="0"/>
              <a:t>表示文件内部位置指针从起始点开始移动的字节数。位移量必须是长整型数据，因此若使用长整数表示位移量时，必须加后缀“</a:t>
            </a:r>
            <a:r>
              <a:rPr lang="en-US" altLang="zh-CN" dirty="0"/>
              <a:t>L”</a:t>
            </a:r>
            <a:r>
              <a:rPr lang="zh-CN" altLang="en-US" dirty="0"/>
              <a:t>。若位移量是正整数，文件内部位置指针向文件末尾的方向移动；若是负整数，指针向文件首部的方向移动。</a:t>
            </a:r>
            <a:endParaRPr lang="en-US" altLang="zh-CN" dirty="0"/>
          </a:p>
          <a:p>
            <a:pPr lvl="1"/>
            <a:r>
              <a:rPr lang="en-US" altLang="zh-CN" dirty="0"/>
              <a:t>whence</a:t>
            </a:r>
            <a:r>
              <a:rPr lang="zh-CN" altLang="en-US" dirty="0"/>
              <a:t>是起始点，用来指定位移量是以哪个位置为基准的。起始点有三种取值：</a:t>
            </a:r>
            <a:r>
              <a:rPr lang="en-US" altLang="zh-CN" dirty="0"/>
              <a:t>0</a:t>
            </a:r>
            <a:r>
              <a:rPr lang="zh-CN" altLang="en-US" dirty="0"/>
              <a:t>、</a:t>
            </a:r>
            <a:r>
              <a:rPr lang="en-US" altLang="zh-CN" dirty="0"/>
              <a:t>1</a:t>
            </a:r>
            <a:r>
              <a:rPr lang="zh-CN" altLang="en-US" dirty="0"/>
              <a:t>、</a:t>
            </a:r>
            <a:r>
              <a:rPr lang="en-US" altLang="zh-CN" dirty="0"/>
              <a:t>2</a:t>
            </a:r>
            <a:r>
              <a:rPr lang="zh-CN" altLang="en-US" dirty="0"/>
              <a:t>，分别表示文件的三个位置：文件开始、当前位置、文件末尾；</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pPr>
              <a:defRPr/>
            </a:pPr>
            <a:r>
              <a:rPr lang="en-US" altLang="zh-CN" dirty="0" err="1" smtClean="0">
                <a:cs typeface="+mj-cs"/>
              </a:rPr>
              <a:t>ftell</a:t>
            </a:r>
            <a:r>
              <a:rPr lang="zh-CN" altLang="en-US" dirty="0" smtClean="0">
                <a:cs typeface="+mj-cs"/>
              </a:rPr>
              <a:t>函数</a:t>
            </a:r>
            <a:endParaRPr lang="zh-CN" altLang="en-US" dirty="0">
              <a:cs typeface="+mj-cs"/>
            </a:endParaRPr>
          </a:p>
        </p:txBody>
      </p:sp>
      <p:sp>
        <p:nvSpPr>
          <p:cNvPr id="3" name="内容占位符 2"/>
          <p:cNvSpPr>
            <a:spLocks noGrp="1"/>
          </p:cNvSpPr>
          <p:nvPr>
            <p:ph idx="1"/>
          </p:nvPr>
        </p:nvSpPr>
        <p:spPr>
          <a:xfrm>
            <a:off x="685800" y="1484313"/>
            <a:ext cx="8029575" cy="4611687"/>
          </a:xfrm>
        </p:spPr>
        <p:txBody>
          <a:bodyPr/>
          <a:lstStyle/>
          <a:p>
            <a:pPr>
              <a:lnSpc>
                <a:spcPct val="130000"/>
              </a:lnSpc>
            </a:pPr>
            <a:r>
              <a:rPr lang="zh-CN" altLang="en-US"/>
              <a:t>函数原型：</a:t>
            </a:r>
            <a:endParaRPr lang="en-US" altLang="zh-CN"/>
          </a:p>
          <a:p>
            <a:pPr lvl="1">
              <a:lnSpc>
                <a:spcPct val="130000"/>
              </a:lnSpc>
              <a:buFontTx/>
              <a:buNone/>
            </a:pPr>
            <a:r>
              <a:rPr lang="en-US" altLang="zh-CN">
                <a:solidFill>
                  <a:srgbClr val="0000FF"/>
                </a:solidFill>
                <a:latin typeface="Courier New" charset="0"/>
              </a:rPr>
              <a:t>long </a:t>
            </a:r>
            <a:r>
              <a:rPr lang="en-US" altLang="zh-CN">
                <a:solidFill>
                  <a:schemeClr val="tx1"/>
                </a:solidFill>
                <a:latin typeface="Courier New" charset="0"/>
              </a:rPr>
              <a:t>ftell(FILE *fp);</a:t>
            </a:r>
          </a:p>
          <a:p>
            <a:pPr eaLnBrk="1" hangingPunct="1">
              <a:buClr>
                <a:schemeClr val="accent2"/>
              </a:buClr>
            </a:pPr>
            <a:r>
              <a:rPr lang="zh-CN" altLang="en-US"/>
              <a:t>功能：返回位置指针当前位置</a:t>
            </a:r>
            <a:r>
              <a:rPr lang="zh-CN" altLang="zh-CN"/>
              <a:t>(</a:t>
            </a:r>
            <a:r>
              <a:rPr lang="zh-CN" altLang="en-US"/>
              <a:t>用相对文件开头的位移量表示</a:t>
            </a:r>
            <a:r>
              <a:rPr lang="zh-CN" altLang="zh-CN"/>
              <a:t>)</a:t>
            </a:r>
            <a:endParaRPr lang="en-US" altLang="zh-CN"/>
          </a:p>
          <a:p>
            <a:pPr eaLnBrk="1" hangingPunct="1">
              <a:buClr>
                <a:schemeClr val="accent2"/>
              </a:buClr>
            </a:pPr>
            <a:r>
              <a:rPr lang="zh-CN" altLang="en-US"/>
              <a:t>返值：成功，返回当前位置指针位置；失败，返回</a:t>
            </a:r>
            <a:r>
              <a:rPr lang="zh-CN" altLang="zh-CN"/>
              <a:t>-1</a:t>
            </a:r>
            <a:r>
              <a:rPr lang="en-US" altLang="zh-CN"/>
              <a:t>L</a:t>
            </a:r>
            <a:r>
              <a:rPr lang="zh-CN" altLang="en-US"/>
              <a:t>，</a:t>
            </a:r>
          </a:p>
          <a:p>
            <a:pPr lvl="1"/>
            <a:endParaRPr lang="zh-CN" altLang="en-US"/>
          </a:p>
          <a:p>
            <a:pPr lvl="1"/>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5800" y="484632"/>
            <a:ext cx="7772400" cy="784128"/>
          </a:xfrm>
        </p:spPr>
        <p:txBody>
          <a:bodyPr/>
          <a:lstStyle/>
          <a:p>
            <a:r>
              <a:rPr lang="zh-CN" altLang="en-US"/>
              <a:t>错误处理</a:t>
            </a:r>
          </a:p>
        </p:txBody>
      </p:sp>
      <p:sp>
        <p:nvSpPr>
          <p:cNvPr id="325635" name="Rectangle 3"/>
          <p:cNvSpPr>
            <a:spLocks noGrp="1" noChangeArrowheads="1"/>
          </p:cNvSpPr>
          <p:nvPr>
            <p:ph idx="1"/>
          </p:nvPr>
        </p:nvSpPr>
        <p:spPr>
          <a:xfrm>
            <a:off x="539750" y="1484313"/>
            <a:ext cx="8062913" cy="4611687"/>
          </a:xfrm>
        </p:spPr>
        <p:txBody>
          <a:bodyPr/>
          <a:lstStyle/>
          <a:p>
            <a:pPr eaLnBrk="1"/>
            <a:r>
              <a:rPr lang="zh-CN" altLang="en-US" dirty="0"/>
              <a:t>错误处理</a:t>
            </a:r>
          </a:p>
          <a:p>
            <a:pPr lvl="1" eaLnBrk="1"/>
            <a:r>
              <a:rPr lang="zh-CN" altLang="en-US" dirty="0"/>
              <a:t>文件错误一般都是外界造成的，出错率很高</a:t>
            </a:r>
          </a:p>
          <a:p>
            <a:pPr lvl="1" eaLnBrk="1"/>
            <a:r>
              <a:rPr lang="zh-CN" altLang="en-US" dirty="0"/>
              <a:t>被删除、修改、磁盘空间满、被其他文件打开</a:t>
            </a:r>
          </a:p>
          <a:p>
            <a:pPr eaLnBrk="1"/>
            <a:r>
              <a:rPr lang="zh-CN" altLang="en-US" dirty="0"/>
              <a:t>通过判断返回值发现错误</a:t>
            </a:r>
          </a:p>
          <a:p>
            <a:pPr lvl="1" eaLnBrk="1"/>
            <a:r>
              <a:rPr lang="zh-CN" altLang="en-US" dirty="0"/>
              <a:t>所有文件操作出错时都返回</a:t>
            </a:r>
            <a:r>
              <a:rPr lang="en-US" altLang="zh-CN" dirty="0"/>
              <a:t>-1</a:t>
            </a:r>
          </a:p>
          <a:p>
            <a:pPr eaLnBrk="1"/>
            <a:r>
              <a:rPr lang="zh-CN" altLang="en-US" dirty="0"/>
              <a:t>出错处理</a:t>
            </a:r>
          </a:p>
          <a:p>
            <a:pPr lvl="1" eaLnBrk="1"/>
            <a:r>
              <a:rPr lang="zh-CN" altLang="en-US" dirty="0"/>
              <a:t>打印错误信息给用户，等待用户的处理</a:t>
            </a:r>
            <a:endParaRPr lang="en-US" altLang="zh-CN" dirty="0"/>
          </a:p>
          <a:p>
            <a:r>
              <a:rPr lang="en-US" altLang="zh-CN" dirty="0" err="1"/>
              <a:t>ferror</a:t>
            </a:r>
            <a:r>
              <a:rPr lang="zh-CN" altLang="en-US" dirty="0"/>
              <a:t>函数</a:t>
            </a:r>
            <a:endParaRPr lang="zh-CN" altLang="zh-CN" dirty="0"/>
          </a:p>
          <a:p>
            <a:pPr lvl="1"/>
            <a:r>
              <a:rPr lang="zh-CN" altLang="en-US" dirty="0"/>
              <a:t>函数原型：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ferror</a:t>
            </a:r>
            <a:r>
              <a:rPr lang="en-US" altLang="zh-CN" dirty="0">
                <a:solidFill>
                  <a:schemeClr val="tx2"/>
                </a:solidFill>
              </a:rPr>
              <a:t>(FILE  *</a:t>
            </a:r>
            <a:r>
              <a:rPr lang="en-US" altLang="zh-CN" dirty="0" err="1">
                <a:solidFill>
                  <a:schemeClr val="tx2"/>
                </a:solidFill>
              </a:rPr>
              <a:t>fp</a:t>
            </a:r>
            <a:r>
              <a:rPr lang="en-US" altLang="zh-CN" dirty="0">
                <a:solidFill>
                  <a:schemeClr val="tx2"/>
                </a:solidFill>
              </a:rPr>
              <a:t>)</a:t>
            </a:r>
            <a:endParaRPr lang="en-US" altLang="zh-CN" dirty="0"/>
          </a:p>
          <a:p>
            <a:pPr lvl="1"/>
            <a:r>
              <a:rPr lang="zh-CN" altLang="en-US" dirty="0"/>
              <a:t>功能：测试文件是否出现错误</a:t>
            </a:r>
            <a:endParaRPr lang="zh-CN" altLang="zh-CN" dirty="0"/>
          </a:p>
          <a:p>
            <a:pPr lvl="1"/>
            <a:r>
              <a:rPr lang="zh-CN" altLang="en-US" dirty="0"/>
              <a:t>返值：未出错，</a:t>
            </a:r>
            <a:r>
              <a:rPr lang="zh-CN" altLang="zh-CN" dirty="0"/>
              <a:t>0</a:t>
            </a:r>
            <a:r>
              <a:rPr lang="zh-CN" altLang="en-US" dirty="0"/>
              <a:t>；出错，非</a:t>
            </a:r>
            <a:r>
              <a:rPr lang="zh-CN" altLang="zh-CN" dirty="0"/>
              <a:t>0</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568104"/>
          </a:xfrm>
        </p:spPr>
        <p:txBody>
          <a:bodyPr>
            <a:normAutofit fontScale="90000"/>
          </a:bodyPr>
          <a:lstStyle/>
          <a:p>
            <a:r>
              <a:rPr lang="zh-CN" altLang="en-US"/>
              <a:t>小结</a:t>
            </a:r>
          </a:p>
        </p:txBody>
      </p:sp>
      <p:sp>
        <p:nvSpPr>
          <p:cNvPr id="3" name="内容占位符 2"/>
          <p:cNvSpPr>
            <a:spLocks noGrp="1"/>
          </p:cNvSpPr>
          <p:nvPr>
            <p:ph idx="1"/>
          </p:nvPr>
        </p:nvSpPr>
        <p:spPr>
          <a:xfrm>
            <a:off x="500063" y="1143000"/>
            <a:ext cx="8286750" cy="4611688"/>
          </a:xfrm>
        </p:spPr>
        <p:txBody>
          <a:bodyPr/>
          <a:lstStyle/>
          <a:p>
            <a:r>
              <a:rPr lang="zh-CN" altLang="en-US" dirty="0"/>
              <a:t>文件是指存储在外部介质上，且按文件名访问的一组信息序列，需要注意以下几个知识点：</a:t>
            </a:r>
          </a:p>
          <a:p>
            <a:pPr lvl="1"/>
            <a:r>
              <a:rPr lang="zh-CN" altLang="en-US" dirty="0">
                <a:solidFill>
                  <a:schemeClr val="tx1"/>
                </a:solidFill>
                <a:effectLst/>
              </a:rPr>
              <a:t>在</a:t>
            </a:r>
            <a:r>
              <a:rPr lang="en-US" altLang="zh-CN" dirty="0">
                <a:solidFill>
                  <a:schemeClr val="tx1"/>
                </a:solidFill>
                <a:effectLst/>
              </a:rPr>
              <a:t>C</a:t>
            </a:r>
            <a:r>
              <a:rPr lang="zh-CN" altLang="en-US" dirty="0">
                <a:solidFill>
                  <a:schemeClr val="tx1"/>
                </a:solidFill>
                <a:effectLst/>
              </a:rPr>
              <a:t>语言中，文件被看成是“流”的序列，是由一个一个的字节组成的数据流构成的，而不是由记录构成的。由字符流组成的文件叫</a:t>
            </a:r>
            <a:r>
              <a:rPr lang="en-US" altLang="zh-CN" dirty="0">
                <a:solidFill>
                  <a:schemeClr val="tx1"/>
                </a:solidFill>
                <a:effectLst/>
              </a:rPr>
              <a:t>ASCII</a:t>
            </a:r>
            <a:r>
              <a:rPr lang="zh-CN" altLang="en-US" dirty="0">
                <a:solidFill>
                  <a:schemeClr val="tx1"/>
                </a:solidFill>
                <a:effectLst/>
              </a:rPr>
              <a:t>文件，由二进制流组成的文件叫二进制文件；</a:t>
            </a:r>
          </a:p>
          <a:p>
            <a:pPr lvl="1"/>
            <a:r>
              <a:rPr lang="zh-CN" altLang="en-US" dirty="0">
                <a:solidFill>
                  <a:schemeClr val="tx1"/>
                </a:solidFill>
                <a:effectLst/>
              </a:rPr>
              <a:t>新的</a:t>
            </a:r>
            <a:r>
              <a:rPr lang="en-US" altLang="zh-CN" dirty="0">
                <a:solidFill>
                  <a:schemeClr val="tx1"/>
                </a:solidFill>
                <a:effectLst/>
              </a:rPr>
              <a:t>ANSI</a:t>
            </a:r>
            <a:r>
              <a:rPr lang="zh-CN" altLang="en-US" dirty="0">
                <a:solidFill>
                  <a:schemeClr val="tx1"/>
                </a:solidFill>
                <a:effectLst/>
              </a:rPr>
              <a:t>标准只支持缓冲文件系统，使用缓冲文件系统的原因是为了提高效率和延长外部设备的寿命；</a:t>
            </a:r>
          </a:p>
          <a:p>
            <a:pPr lvl="1"/>
            <a:r>
              <a:rPr lang="zh-CN" altLang="en-US" dirty="0">
                <a:solidFill>
                  <a:schemeClr val="tx1"/>
                </a:solidFill>
                <a:effectLst/>
              </a:rPr>
              <a:t>在</a:t>
            </a:r>
            <a:r>
              <a:rPr lang="en-US" altLang="zh-CN" dirty="0">
                <a:solidFill>
                  <a:schemeClr val="tx1"/>
                </a:solidFill>
                <a:effectLst/>
              </a:rPr>
              <a:t>C</a:t>
            </a:r>
            <a:r>
              <a:rPr lang="zh-CN" altLang="en-US" dirty="0">
                <a:solidFill>
                  <a:schemeClr val="tx1"/>
                </a:solidFill>
                <a:effectLst/>
              </a:rPr>
              <a:t>语言中，对数据文件的所有操作都必须依靠文件类型指针来完成。要想对文件进行操作，首先必须将要操作的数据文件与文件类型指针建立联系，然后通过文件指针来操作相应文件；</a:t>
            </a:r>
          </a:p>
          <a:p>
            <a:pPr lvl="1"/>
            <a:r>
              <a:rPr lang="zh-CN" altLang="en-US" dirty="0">
                <a:solidFill>
                  <a:schemeClr val="tx1"/>
                </a:solidFill>
                <a:effectLst/>
              </a:rPr>
              <a:t>文件的操作顺序是打开－读</a:t>
            </a:r>
            <a:r>
              <a:rPr lang="en-US" altLang="zh-CN" dirty="0">
                <a:solidFill>
                  <a:schemeClr val="tx1"/>
                </a:solidFill>
                <a:effectLst/>
              </a:rPr>
              <a:t>/</a:t>
            </a:r>
            <a:r>
              <a:rPr lang="zh-CN" altLang="en-US" dirty="0">
                <a:solidFill>
                  <a:schemeClr val="tx1"/>
                </a:solidFill>
                <a:effectLst/>
              </a:rPr>
              <a:t>写－关闭文件。本章主要介绍了文件的打开与关闭函数以及文件的读</a:t>
            </a:r>
            <a:r>
              <a:rPr lang="en-US" altLang="zh-CN" dirty="0">
                <a:solidFill>
                  <a:schemeClr val="tx1"/>
                </a:solidFill>
                <a:effectLst/>
              </a:rPr>
              <a:t>/</a:t>
            </a:r>
            <a:r>
              <a:rPr lang="zh-CN" altLang="en-US" dirty="0">
                <a:solidFill>
                  <a:schemeClr val="tx1"/>
                </a:solidFill>
                <a:effectLst/>
              </a:rPr>
              <a:t>写函数等。</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395720"/>
            <a:ext cx="7772400" cy="1609344"/>
          </a:xfrm>
        </p:spPr>
        <p:txBody>
          <a:bodyPr/>
          <a:lstStyle/>
          <a:p>
            <a:pPr algn="ctr"/>
            <a:r>
              <a:rPr kumimoji="1" lang="en-US" altLang="zh-CN" dirty="0" smtClean="0"/>
              <a:t>Thanks</a:t>
            </a:r>
            <a:r>
              <a:rPr kumimoji="1" lang="zh-CN" altLang="en-US" dirty="0" smtClean="0"/>
              <a:t> </a:t>
            </a:r>
            <a:r>
              <a:rPr kumimoji="1" lang="en-US" altLang="zh-CN" dirty="0" smtClean="0"/>
              <a:t>for</a:t>
            </a:r>
            <a:r>
              <a:rPr kumimoji="1" lang="zh-CN" altLang="en-US" dirty="0" smtClean="0"/>
              <a:t> </a:t>
            </a:r>
            <a:r>
              <a:rPr kumimoji="1" lang="en-US" altLang="zh-CN" dirty="0" smtClean="0"/>
              <a:t>thinking</a:t>
            </a:r>
            <a:endParaRPr kumimoji="1" lang="zh-CN" altLang="en-US" dirty="0"/>
          </a:p>
        </p:txBody>
      </p:sp>
    </p:spTree>
    <p:extLst>
      <p:ext uri="{BB962C8B-B14F-4D97-AF65-F5344CB8AC3E}">
        <p14:creationId xmlns:p14="http://schemas.microsoft.com/office/powerpoint/2010/main" val="1815274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12120"/>
          </a:xfrm>
        </p:spPr>
        <p:txBody>
          <a:bodyPr/>
          <a:lstStyle/>
          <a:p>
            <a:r>
              <a:rPr lang="zh-CN" altLang="en-US"/>
              <a:t>文件的分类</a:t>
            </a:r>
          </a:p>
        </p:txBody>
      </p:sp>
      <p:sp>
        <p:nvSpPr>
          <p:cNvPr id="3" name="内容占位符 2"/>
          <p:cNvSpPr>
            <a:spLocks noGrp="1"/>
          </p:cNvSpPr>
          <p:nvPr>
            <p:ph idx="1"/>
          </p:nvPr>
        </p:nvSpPr>
        <p:spPr>
          <a:xfrm>
            <a:off x="685800" y="1484313"/>
            <a:ext cx="8172450" cy="4611687"/>
          </a:xfrm>
        </p:spPr>
        <p:txBody>
          <a:bodyPr/>
          <a:lstStyle/>
          <a:p>
            <a:r>
              <a:rPr lang="zh-CN" altLang="en-US"/>
              <a:t>按文件的逻辑结构</a:t>
            </a:r>
            <a:endParaRPr lang="en-US" altLang="zh-CN"/>
          </a:p>
          <a:p>
            <a:pPr lvl="1"/>
            <a:r>
              <a:rPr lang="zh-CN" altLang="en-US">
                <a:solidFill>
                  <a:srgbClr val="00B050"/>
                </a:solidFill>
              </a:rPr>
              <a:t>记录文件</a:t>
            </a:r>
            <a:r>
              <a:rPr lang="zh-CN" altLang="en-US"/>
              <a:t>：由具有一定结构的记录组成（定长和不定长）</a:t>
            </a:r>
          </a:p>
          <a:p>
            <a:pPr lvl="1"/>
            <a:r>
              <a:rPr lang="zh-CN" altLang="en-US">
                <a:solidFill>
                  <a:srgbClr val="00B050"/>
                </a:solidFill>
              </a:rPr>
              <a:t>流式文件</a:t>
            </a:r>
            <a:r>
              <a:rPr lang="zh-CN" altLang="en-US"/>
              <a:t>：由一个个字符（字节）数据顺序组成</a:t>
            </a:r>
            <a:endParaRPr lang="en-US" altLang="zh-CN"/>
          </a:p>
          <a:p>
            <a:r>
              <a:rPr lang="zh-CN" altLang="en-US"/>
              <a:t>按存储介质</a:t>
            </a:r>
            <a:endParaRPr lang="en-US" altLang="zh-CN"/>
          </a:p>
          <a:p>
            <a:pPr lvl="1"/>
            <a:r>
              <a:rPr lang="zh-CN" altLang="en-US">
                <a:solidFill>
                  <a:srgbClr val="00B050"/>
                </a:solidFill>
              </a:rPr>
              <a:t>普通文件</a:t>
            </a:r>
            <a:r>
              <a:rPr lang="zh-CN" altLang="en-US"/>
              <a:t>：存储介质文件（磁盘、磁带等）</a:t>
            </a:r>
          </a:p>
          <a:p>
            <a:pPr lvl="1"/>
            <a:r>
              <a:rPr lang="zh-CN" altLang="en-US">
                <a:solidFill>
                  <a:srgbClr val="00B050"/>
                </a:solidFill>
              </a:rPr>
              <a:t>设备文件</a:t>
            </a:r>
            <a:r>
              <a:rPr lang="zh-CN" altLang="en-US"/>
              <a:t>：非存储介质（键盘、显示器、打印机等）</a:t>
            </a:r>
            <a:endParaRPr lang="en-US" altLang="zh-CN"/>
          </a:p>
          <a:p>
            <a:r>
              <a:rPr lang="zh-CN" altLang="en-US"/>
              <a:t>按数据的组织形式</a:t>
            </a:r>
            <a:endParaRPr lang="en-US" altLang="zh-CN"/>
          </a:p>
          <a:p>
            <a:pPr lvl="1"/>
            <a:r>
              <a:rPr lang="zh-CN" altLang="en-US">
                <a:solidFill>
                  <a:srgbClr val="00B050"/>
                </a:solidFill>
              </a:rPr>
              <a:t>文本文件</a:t>
            </a:r>
            <a:r>
              <a:rPr lang="zh-CN" altLang="en-US"/>
              <a:t>：</a:t>
            </a:r>
            <a:r>
              <a:rPr lang="zh-CN" altLang="zh-CN"/>
              <a:t> </a:t>
            </a:r>
            <a:r>
              <a:rPr lang="en-US" altLang="zh-CN"/>
              <a:t>ASCII</a:t>
            </a:r>
            <a:r>
              <a:rPr lang="zh-CN" altLang="en-US"/>
              <a:t>文件，每个字节存放一个字符的</a:t>
            </a:r>
            <a:r>
              <a:rPr lang="en-US" altLang="zh-CN"/>
              <a:t>ASCII</a:t>
            </a:r>
            <a:r>
              <a:rPr lang="zh-CN" altLang="en-US"/>
              <a:t>码</a:t>
            </a:r>
            <a:endParaRPr lang="en-US" altLang="zh-CN"/>
          </a:p>
          <a:p>
            <a:pPr lvl="1"/>
            <a:r>
              <a:rPr lang="zh-CN" altLang="en-US">
                <a:solidFill>
                  <a:srgbClr val="00B050"/>
                </a:solidFill>
              </a:rPr>
              <a:t>二进制文件</a:t>
            </a:r>
            <a:r>
              <a:rPr lang="zh-CN" altLang="en-US"/>
              <a:t>：数据按其在内存中的存储形式原样存放</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685800" y="484632"/>
            <a:ext cx="7772400" cy="999681"/>
          </a:xfrm>
        </p:spPr>
        <p:txBody>
          <a:bodyPr/>
          <a:lstStyle/>
          <a:p>
            <a:pPr>
              <a:defRPr/>
            </a:pPr>
            <a:r>
              <a:rPr lang="zh-CN" altLang="en-US" smtClean="0">
                <a:cs typeface="+mj-cs"/>
              </a:rPr>
              <a:t>流（</a:t>
            </a:r>
            <a:r>
              <a:rPr lang="en-US" altLang="zh-CN" dirty="0" smtClean="0">
                <a:cs typeface="+mj-cs"/>
              </a:rPr>
              <a:t>Stream</a:t>
            </a:r>
            <a:r>
              <a:rPr lang="zh-CN" altLang="en-US" dirty="0" smtClean="0">
                <a:cs typeface="+mj-cs"/>
              </a:rPr>
              <a:t>）</a:t>
            </a:r>
          </a:p>
        </p:txBody>
      </p:sp>
      <p:sp>
        <p:nvSpPr>
          <p:cNvPr id="306179" name="Rectangle 3"/>
          <p:cNvSpPr>
            <a:spLocks noGrp="1" noChangeArrowheads="1"/>
          </p:cNvSpPr>
          <p:nvPr>
            <p:ph idx="1"/>
          </p:nvPr>
        </p:nvSpPr>
        <p:spPr>
          <a:xfrm>
            <a:off x="395288" y="1484313"/>
            <a:ext cx="8424862" cy="4968875"/>
          </a:xfrm>
        </p:spPr>
        <p:txBody>
          <a:bodyPr/>
          <a:lstStyle/>
          <a:p>
            <a:pPr eaLnBrk="1"/>
            <a:r>
              <a:rPr lang="zh-CN" altLang="en-US"/>
              <a:t>计算机中的流的概念</a:t>
            </a:r>
          </a:p>
          <a:p>
            <a:pPr lvl="1" eaLnBrk="1"/>
            <a:r>
              <a:rPr lang="zh-CN" altLang="en-US"/>
              <a:t>一般称为数据流，也有叫做字节流、比特流的，还有很具体的文件流、视频流、音频流等</a:t>
            </a:r>
          </a:p>
        </p:txBody>
      </p:sp>
      <p:pic>
        <p:nvPicPr>
          <p:cNvPr id="16388" name="Picture 4"/>
          <p:cNvPicPr>
            <a:picLocks noChangeAspect="1" noChangeArrowheads="1"/>
          </p:cNvPicPr>
          <p:nvPr/>
        </p:nvPicPr>
        <p:blipFill>
          <a:blip r:embed="rId3">
            <a:lum bright="-18000" contrast="30000"/>
            <a:grayscl/>
            <a:extLst>
              <a:ext uri="{28A0092B-C50C-407E-A947-70E740481C1C}">
                <a14:useLocalDpi xmlns:a14="http://schemas.microsoft.com/office/drawing/2010/main" val="0"/>
              </a:ext>
            </a:extLst>
          </a:blip>
          <a:srcRect/>
          <a:stretch>
            <a:fillRect/>
          </a:stretch>
        </p:blipFill>
        <p:spPr bwMode="auto">
          <a:xfrm>
            <a:off x="714375" y="3286125"/>
            <a:ext cx="813752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文件指针</a:t>
            </a:r>
          </a:p>
        </p:txBody>
      </p:sp>
      <p:sp>
        <p:nvSpPr>
          <p:cNvPr id="3" name="内容占位符 2"/>
          <p:cNvSpPr>
            <a:spLocks noGrp="1"/>
          </p:cNvSpPr>
          <p:nvPr>
            <p:ph idx="1"/>
          </p:nvPr>
        </p:nvSpPr>
        <p:spPr>
          <a:xfrm>
            <a:off x="685800" y="1916832"/>
            <a:ext cx="8172450" cy="4179168"/>
          </a:xfrm>
        </p:spPr>
        <p:txBody>
          <a:bodyPr/>
          <a:lstStyle/>
          <a:p>
            <a:r>
              <a:rPr kumimoji="1" lang="en-US" altLang="zh-CN">
                <a:solidFill>
                  <a:schemeClr val="accent2"/>
                </a:solidFill>
              </a:rPr>
              <a:t>C</a:t>
            </a:r>
            <a:r>
              <a:rPr kumimoji="1" lang="zh-CN" altLang="en-US" dirty="0">
                <a:solidFill>
                  <a:schemeClr val="accent2"/>
                </a:solidFill>
              </a:rPr>
              <a:t>语言程序可同时处理多个文件，为了对每个文件进行有效的管理，就需要开辟一个“文件信息描述区”，记录文件的当前状态（文件名、文件大小等）。该信息描述区是用一个结构变量来命名和用该结构体变量来记录实现的。该结构变量名叫文件结构变量。文件结构变量的类型由系统定义，并取名为</a:t>
            </a:r>
            <a:r>
              <a:rPr kumimoji="1" lang="en-US" altLang="zh-CN" dirty="0">
                <a:solidFill>
                  <a:schemeClr val="accent2"/>
                </a:solidFill>
              </a:rPr>
              <a:t>FILE</a:t>
            </a:r>
            <a:r>
              <a:rPr kumimoji="1" lang="zh-CN" altLang="en-US" dirty="0">
                <a:solidFill>
                  <a:schemeClr val="accent2"/>
                </a:solidFill>
              </a:rPr>
              <a:t>。它通常被存放在</a:t>
            </a:r>
            <a:r>
              <a:rPr kumimoji="1" lang="en-US" altLang="zh-CN" dirty="0">
                <a:solidFill>
                  <a:schemeClr val="accent2"/>
                </a:solidFill>
              </a:rPr>
              <a:t>&lt;</a:t>
            </a:r>
            <a:r>
              <a:rPr kumimoji="1" lang="en-US" altLang="zh-CN" dirty="0" err="1">
                <a:solidFill>
                  <a:schemeClr val="accent2"/>
                </a:solidFill>
              </a:rPr>
              <a:t>stdio.h</a:t>
            </a:r>
            <a:r>
              <a:rPr kumimoji="1" lang="en-US" altLang="zh-CN" dirty="0">
                <a:solidFill>
                  <a:schemeClr val="accent2"/>
                </a:solidFill>
              </a:rPr>
              <a:t>&gt;</a:t>
            </a:r>
            <a:r>
              <a:rPr kumimoji="1" lang="zh-CN" altLang="en-US" dirty="0">
                <a:solidFill>
                  <a:schemeClr val="accent2"/>
                </a:solidFill>
              </a:rPr>
              <a:t>头文件中。</a:t>
            </a:r>
          </a:p>
          <a:p>
            <a:r>
              <a:rPr kumimoji="1" lang="zh-CN" altLang="en-US" dirty="0">
                <a:solidFill>
                  <a:schemeClr val="accent2"/>
                </a:solidFill>
              </a:rPr>
              <a:t>要想对文件进行操作，首先必须将想要操作的数据文件与文件指针建立联系，然后通过这些文件指针来操作相应的文件。</a:t>
            </a:r>
          </a:p>
          <a:p>
            <a:endParaRPr kumimoji="1" lang="zh-CN" altLang="en-US" dirty="0">
              <a:solidFill>
                <a:schemeClr val="accent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685800" y="484632"/>
            <a:ext cx="7772400" cy="856806"/>
          </a:xfrm>
        </p:spPr>
        <p:txBody>
          <a:bodyPr/>
          <a:lstStyle/>
          <a:p>
            <a:r>
              <a:rPr lang="zh-CN" altLang="en-US"/>
              <a:t>文件指针（</a:t>
            </a:r>
            <a:r>
              <a:rPr kumimoji="1" lang="en-US" altLang="zh-CN" dirty="0">
                <a:solidFill>
                  <a:schemeClr val="accent2"/>
                </a:solidFill>
              </a:rPr>
              <a:t>File Pointer</a:t>
            </a:r>
            <a:r>
              <a:rPr kumimoji="1" lang="zh-CN" altLang="en-US" dirty="0">
                <a:solidFill>
                  <a:schemeClr val="accent2"/>
                </a:solidFill>
              </a:rPr>
              <a:t>）</a:t>
            </a:r>
          </a:p>
        </p:txBody>
      </p:sp>
      <p:sp>
        <p:nvSpPr>
          <p:cNvPr id="320515" name="Rectangle 3"/>
          <p:cNvSpPr>
            <a:spLocks noGrp="1" noChangeArrowheads="1"/>
          </p:cNvSpPr>
          <p:nvPr>
            <p:ph idx="1"/>
          </p:nvPr>
        </p:nvSpPr>
        <p:spPr>
          <a:xfrm>
            <a:off x="179388" y="1341438"/>
            <a:ext cx="8713787" cy="5111750"/>
          </a:xfrm>
        </p:spPr>
        <p:txBody>
          <a:bodyPr>
            <a:normAutofit fontScale="92500" lnSpcReduction="10000"/>
          </a:bodyPr>
          <a:lstStyle/>
          <a:p>
            <a:pPr eaLnBrk="1">
              <a:lnSpc>
                <a:spcPct val="85000"/>
              </a:lnSpc>
            </a:pPr>
            <a:r>
              <a:rPr kumimoji="1" lang="en-US" altLang="zh-CN" sz="2400">
                <a:solidFill>
                  <a:schemeClr val="accent2"/>
                </a:solidFill>
                <a:latin typeface="Courier New" charset="0"/>
              </a:rPr>
              <a:t>typedef</a:t>
            </a:r>
            <a:r>
              <a:rPr kumimoji="1" lang="en-US" altLang="zh-CN" sz="2400">
                <a:solidFill>
                  <a:schemeClr val="tx1"/>
                </a:solidFill>
                <a:latin typeface="Courier New" charset="0"/>
              </a:rPr>
              <a:t> </a:t>
            </a:r>
            <a:r>
              <a:rPr kumimoji="1" lang="en-US" altLang="zh-CN" sz="2400">
                <a:solidFill>
                  <a:schemeClr val="accent2"/>
                </a:solidFill>
                <a:latin typeface="Courier New" charset="0"/>
              </a:rPr>
              <a:t>struct</a:t>
            </a:r>
          </a:p>
          <a:p>
            <a:pPr eaLnBrk="1">
              <a:lnSpc>
                <a:spcPct val="85000"/>
              </a:lnSpc>
              <a:buFont typeface="Monotype Sorts" charset="2"/>
              <a:buNone/>
            </a:pPr>
            <a:r>
              <a:rPr kumimoji="1" lang="en-US" altLang="zh-CN" sz="2400">
                <a:solidFill>
                  <a:schemeClr val="tx1"/>
                </a:solidFill>
                <a:latin typeface="Courier New" charset="0"/>
              </a:rPr>
              <a:t>  {</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short</a:t>
            </a:r>
            <a:r>
              <a:rPr kumimoji="1" lang="en-US" altLang="zh-CN" sz="2400">
                <a:solidFill>
                  <a:schemeClr val="tx1"/>
                </a:solidFill>
                <a:latin typeface="Courier New" charset="0"/>
              </a:rPr>
              <a:t> level;        /*</a:t>
            </a:r>
            <a:r>
              <a:rPr kumimoji="1" lang="zh-CN" altLang="en-US" sz="2400">
                <a:solidFill>
                  <a:schemeClr val="tx1"/>
                </a:solidFill>
                <a:latin typeface="Courier New" charset="0"/>
              </a:rPr>
              <a:t>缓冲区</a:t>
            </a:r>
            <a:r>
              <a:rPr kumimoji="1" lang="zh-CN" altLang="en-US" sz="2400">
                <a:solidFill>
                  <a:schemeClr val="tx1"/>
                </a:solidFill>
              </a:rPr>
              <a:t>‘满’或‘空’</a:t>
            </a:r>
            <a:r>
              <a:rPr kumimoji="1" lang="zh-CN" altLang="en-US" sz="2400">
                <a:solidFill>
                  <a:schemeClr val="tx1"/>
                </a:solidFill>
                <a:latin typeface="Courier New" charset="0"/>
              </a:rPr>
              <a:t>的程度*</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unsigned</a:t>
            </a:r>
            <a:r>
              <a:rPr kumimoji="1" lang="en-US" altLang="zh-CN" sz="2400">
                <a:solidFill>
                  <a:schemeClr val="tx1"/>
                </a:solidFill>
                <a:latin typeface="Courier New" charset="0"/>
              </a:rPr>
              <a:t> flags;     /*</a:t>
            </a:r>
            <a:r>
              <a:rPr kumimoji="1" lang="zh-CN" altLang="en-US" sz="2400">
                <a:solidFill>
                  <a:schemeClr val="tx1"/>
                </a:solidFill>
                <a:latin typeface="Courier New" charset="0"/>
              </a:rPr>
              <a:t>文件状态标志*</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char</a:t>
            </a:r>
            <a:r>
              <a:rPr kumimoji="1" lang="en-US" altLang="zh-CN" sz="2400">
                <a:solidFill>
                  <a:schemeClr val="tx1"/>
                </a:solidFill>
                <a:latin typeface="Courier New" charset="0"/>
              </a:rPr>
              <a:t> fd;            /*</a:t>
            </a:r>
            <a:r>
              <a:rPr kumimoji="1" lang="zh-CN" altLang="en-US" sz="2400">
                <a:solidFill>
                  <a:schemeClr val="tx1"/>
                </a:solidFill>
                <a:latin typeface="Courier New" charset="0"/>
              </a:rPr>
              <a:t>文件描述符*</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unsigned char</a:t>
            </a:r>
            <a:r>
              <a:rPr kumimoji="1" lang="en-US" altLang="zh-CN" sz="2400">
                <a:solidFill>
                  <a:schemeClr val="tx1"/>
                </a:solidFill>
                <a:latin typeface="Courier New" charset="0"/>
              </a:rPr>
              <a:t> hold; /*</a:t>
            </a:r>
            <a:r>
              <a:rPr kumimoji="1" lang="zh-CN" altLang="en-US" sz="2400">
                <a:solidFill>
                  <a:schemeClr val="tx1"/>
                </a:solidFill>
                <a:latin typeface="Courier New" charset="0"/>
              </a:rPr>
              <a:t>如无缓冲区不读字符*</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short</a:t>
            </a:r>
            <a:r>
              <a:rPr kumimoji="1" lang="en-US" altLang="zh-CN" sz="2400">
                <a:solidFill>
                  <a:schemeClr val="tx1"/>
                </a:solidFill>
                <a:latin typeface="Courier New" charset="0"/>
              </a:rPr>
              <a:t> bsize;        /*</a:t>
            </a:r>
            <a:r>
              <a:rPr kumimoji="1" lang="zh-CN" altLang="en-US" sz="2400">
                <a:solidFill>
                  <a:schemeClr val="tx1"/>
                </a:solidFill>
                <a:latin typeface="Courier New" charset="0"/>
              </a:rPr>
              <a:t>缓冲区的大小*</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unsigned char</a:t>
            </a:r>
            <a:r>
              <a:rPr kumimoji="1" lang="en-US" altLang="zh-CN" sz="2400">
                <a:solidFill>
                  <a:schemeClr val="tx1"/>
                </a:solidFill>
                <a:latin typeface="Courier New" charset="0"/>
              </a:rPr>
              <a:t> *buffer;/*</a:t>
            </a:r>
            <a:r>
              <a:rPr kumimoji="1" lang="zh-CN" altLang="en-US" sz="2400">
                <a:solidFill>
                  <a:schemeClr val="tx1"/>
                </a:solidFill>
                <a:latin typeface="Courier New" charset="0"/>
              </a:rPr>
              <a:t>数据缓冲区的位置*</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unsigned char</a:t>
            </a:r>
            <a:r>
              <a:rPr kumimoji="1" lang="en-US" altLang="zh-CN" sz="2400">
                <a:solidFill>
                  <a:schemeClr val="tx1"/>
                </a:solidFill>
                <a:latin typeface="Courier New" charset="0"/>
              </a:rPr>
              <a:t> *curp; /*</a:t>
            </a:r>
            <a:r>
              <a:rPr kumimoji="1" lang="zh-CN" altLang="en-US" sz="2400">
                <a:solidFill>
                  <a:schemeClr val="tx1"/>
                </a:solidFill>
                <a:latin typeface="Courier New" charset="0"/>
              </a:rPr>
              <a:t>指针当前的指向*</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unsigned </a:t>
            </a:r>
            <a:r>
              <a:rPr kumimoji="1" lang="en-US" altLang="zh-CN" sz="2400">
                <a:solidFill>
                  <a:schemeClr val="tx1"/>
                </a:solidFill>
                <a:latin typeface="Courier New" charset="0"/>
              </a:rPr>
              <a:t>istemp;     /*</a:t>
            </a:r>
            <a:r>
              <a:rPr kumimoji="1" lang="zh-CN" altLang="en-US" sz="2400">
                <a:solidFill>
                  <a:schemeClr val="tx1"/>
                </a:solidFill>
                <a:latin typeface="Courier New" charset="0"/>
              </a:rPr>
              <a:t>临时文件指示器*</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short</a:t>
            </a:r>
            <a:r>
              <a:rPr kumimoji="1" lang="en-US" altLang="zh-CN" sz="2400">
                <a:solidFill>
                  <a:schemeClr val="tx1"/>
                </a:solidFill>
                <a:latin typeface="Courier New" charset="0"/>
              </a:rPr>
              <a:t> token;         /*</a:t>
            </a:r>
            <a:r>
              <a:rPr kumimoji="1" lang="zh-CN" altLang="en-US" sz="2400">
                <a:solidFill>
                  <a:schemeClr val="tx1"/>
                </a:solidFill>
                <a:latin typeface="Courier New" charset="0"/>
              </a:rPr>
              <a:t>用于有效性检查*</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FILE</a:t>
            </a:r>
            <a:r>
              <a:rPr kumimoji="1" lang="en-US" altLang="zh-CN" sz="2400">
                <a:solidFill>
                  <a:schemeClr val="tx1"/>
                </a:solidFill>
                <a:latin typeface="Courier New"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zh-CN" altLang="en-US"/>
              <a:t>文件指针</a:t>
            </a:r>
          </a:p>
        </p:txBody>
      </p:sp>
      <p:sp>
        <p:nvSpPr>
          <p:cNvPr id="322563" name="Rectangle 3"/>
          <p:cNvSpPr>
            <a:spLocks noGrp="1" noChangeArrowheads="1"/>
          </p:cNvSpPr>
          <p:nvPr>
            <p:ph idx="1"/>
          </p:nvPr>
        </p:nvSpPr>
        <p:spPr>
          <a:xfrm>
            <a:off x="250825" y="1916832"/>
            <a:ext cx="8642350" cy="3384550"/>
          </a:xfrm>
        </p:spPr>
        <p:txBody>
          <a:bodyPr/>
          <a:lstStyle/>
          <a:p>
            <a:pPr eaLnBrk="1"/>
            <a:r>
              <a:rPr kumimoji="1" lang="en-US" altLang="zh-CN" dirty="0">
                <a:solidFill>
                  <a:schemeClr val="accent2"/>
                </a:solidFill>
                <a:latin typeface="Courier New" charset="0"/>
              </a:rPr>
              <a:t>FILE  </a:t>
            </a:r>
            <a:r>
              <a:rPr kumimoji="1" lang="en-US" altLang="zh-CN" dirty="0">
                <a:solidFill>
                  <a:schemeClr val="tx1"/>
                </a:solidFill>
                <a:latin typeface="Courier New" charset="0"/>
              </a:rPr>
              <a:t> *</a:t>
            </a:r>
            <a:r>
              <a:rPr kumimoji="1" lang="en-US" altLang="zh-CN" dirty="0" err="1">
                <a:solidFill>
                  <a:schemeClr val="tx1"/>
                </a:solidFill>
                <a:latin typeface="Courier New" charset="0"/>
              </a:rPr>
              <a:t>fp</a:t>
            </a:r>
            <a:r>
              <a:rPr kumimoji="1" lang="en-US" altLang="zh-CN" dirty="0">
                <a:solidFill>
                  <a:schemeClr val="tx1"/>
                </a:solidFill>
                <a:latin typeface="Courier New" charset="0"/>
              </a:rPr>
              <a:t> ;</a:t>
            </a:r>
          </a:p>
          <a:p>
            <a:pPr lvl="1" eaLnBrk="1"/>
            <a:r>
              <a:rPr lang="zh-CN" altLang="en-US" dirty="0">
                <a:solidFill>
                  <a:schemeClr val="hlink"/>
                </a:solidFill>
              </a:rPr>
              <a:t>是</a:t>
            </a:r>
            <a:r>
              <a:rPr lang="en-US" altLang="zh-CN" dirty="0">
                <a:solidFill>
                  <a:schemeClr val="accent2"/>
                </a:solidFill>
                <a:latin typeface="Courier New" charset="0"/>
              </a:rPr>
              <a:t>FILE</a:t>
            </a:r>
            <a:r>
              <a:rPr lang="zh-CN" altLang="en-US" dirty="0">
                <a:solidFill>
                  <a:schemeClr val="hlink"/>
                </a:solidFill>
              </a:rPr>
              <a:t>型指针变量</a:t>
            </a:r>
          </a:p>
          <a:p>
            <a:pPr lvl="1" eaLnBrk="1"/>
            <a:r>
              <a:rPr lang="zh-CN" altLang="en-US" dirty="0">
                <a:solidFill>
                  <a:schemeClr val="hlink"/>
                </a:solidFill>
              </a:rPr>
              <a:t>标识一个特定的磁盘文件</a:t>
            </a:r>
          </a:p>
          <a:p>
            <a:pPr lvl="1" eaLnBrk="1"/>
            <a:r>
              <a:rPr kumimoji="1" lang="zh-CN" altLang="en-US" dirty="0">
                <a:solidFill>
                  <a:schemeClr val="hlink"/>
                </a:solidFill>
              </a:rPr>
              <a:t>与文件相关联的每个流都有一个</a:t>
            </a:r>
            <a:r>
              <a:rPr kumimoji="1" lang="en-US" altLang="zh-CN" dirty="0">
                <a:solidFill>
                  <a:schemeClr val="accent2"/>
                </a:solidFill>
                <a:latin typeface="Courier New" charset="0"/>
              </a:rPr>
              <a:t>FILE</a:t>
            </a:r>
            <a:r>
              <a:rPr kumimoji="1" lang="zh-CN" altLang="en-US" dirty="0">
                <a:solidFill>
                  <a:schemeClr val="hlink"/>
                </a:solidFill>
              </a:rPr>
              <a:t>类型的控制结构，定义有关文件操作的信息，用户绝对不应修改</a:t>
            </a:r>
            <a:endParaRPr kumimoji="1" lang="zh-CN" altLang="en-US" dirty="0">
              <a:solidFill>
                <a:schemeClr val="hlink"/>
              </a:solidFill>
              <a:latin typeface="Courier New"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5" name="Rectangle 9"/>
          <p:cNvSpPr>
            <a:spLocks noChangeArrowheads="1"/>
          </p:cNvSpPr>
          <p:nvPr/>
        </p:nvSpPr>
        <p:spPr bwMode="auto">
          <a:xfrm>
            <a:off x="714375" y="1295400"/>
            <a:ext cx="8027988" cy="5562600"/>
          </a:xfrm>
          <a:prstGeom prst="rect">
            <a:avLst/>
          </a:prstGeom>
          <a:noFill/>
          <a:ln w="9525">
            <a:noFill/>
            <a:miter lim="800000"/>
            <a:headEnd/>
            <a:tailEnd/>
          </a:ln>
          <a:effectLst/>
        </p:spPr>
        <p:txBody>
          <a:bodyPr lIns="92075" tIns="46038" rIns="92075" bIns="46038"/>
          <a:lstStyle>
            <a:lvl1pPr marL="514350" indent="-514350">
              <a:defRPr sz="2400">
                <a:solidFill>
                  <a:schemeClr val="tx1"/>
                </a:solidFill>
                <a:latin typeface="Times New Roman" charset="0"/>
                <a:ea typeface="宋体" charset="0"/>
              </a:defRPr>
            </a:lvl1pPr>
            <a:lvl2pPr marL="539750" indent="-360363">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lnSpc>
                <a:spcPct val="110000"/>
              </a:lnSpc>
              <a:spcBef>
                <a:spcPct val="30000"/>
              </a:spcBef>
              <a:buClr>
                <a:srgbClr val="CC0099"/>
              </a:buClr>
              <a:buFont typeface="Times New Roman" charset="0"/>
              <a:buAutoNum type="arabicPeriod"/>
            </a:pPr>
            <a:r>
              <a:rPr kumimoji="1" lang="zh-CN" altLang="en-US" sz="2800" b="1">
                <a:solidFill>
                  <a:srgbClr val="FF0000"/>
                </a:solidFill>
                <a:effectLst>
                  <a:outerShdw blurRad="38100" dist="38100" dir="2700000" algn="tl">
                    <a:srgbClr val="C0C0C0"/>
                  </a:outerShdw>
                </a:effectLst>
                <a:latin typeface="宋体" charset="0"/>
              </a:rPr>
              <a:t>打开文件</a:t>
            </a:r>
            <a:r>
              <a:rPr kumimoji="1" lang="zh-CN" altLang="en-US" sz="2800" b="1">
                <a:effectLst>
                  <a:outerShdw blurRad="38100" dist="38100" dir="2700000" algn="tl">
                    <a:srgbClr val="C0C0C0"/>
                  </a:outerShdw>
                </a:effectLst>
                <a:latin typeface="宋体" charset="0"/>
              </a:rPr>
              <a:t>（</a:t>
            </a:r>
            <a:r>
              <a:rPr kumimoji="1" lang="en-US" altLang="zh-CN" sz="2800" b="1">
                <a:effectLst>
                  <a:outerShdw blurRad="38100" dist="38100" dir="2700000" algn="tl">
                    <a:srgbClr val="C0C0C0"/>
                  </a:outerShdw>
                </a:effectLst>
                <a:latin typeface="宋体" charset="0"/>
              </a:rPr>
              <a:t>fopen())</a:t>
            </a:r>
            <a:endParaRPr kumimoji="1" lang="zh-CN" altLang="en-US" sz="2800" b="1">
              <a:effectLst>
                <a:outerShdw blurRad="38100" dist="38100" dir="2700000" algn="tl">
                  <a:srgbClr val="C0C0C0"/>
                </a:outerShdw>
              </a:effectLst>
              <a:latin typeface="宋体" charset="0"/>
            </a:endParaRPr>
          </a:p>
          <a:p>
            <a:pPr lvl="1" algn="l">
              <a:lnSpc>
                <a:spcPct val="110000"/>
              </a:lnSpc>
              <a:spcBef>
                <a:spcPct val="30000"/>
              </a:spcBef>
              <a:buClr>
                <a:srgbClr val="FF00FF"/>
              </a:buClr>
              <a:buFont typeface="Arial" charset="0"/>
              <a:buChar char="•"/>
            </a:pPr>
            <a:r>
              <a:rPr kumimoji="1" lang="zh-CN" altLang="en-US" b="1">
                <a:effectLst>
                  <a:outerShdw blurRad="38100" dist="38100" dir="2700000" algn="tl">
                    <a:srgbClr val="C0C0C0"/>
                  </a:outerShdw>
                </a:effectLst>
                <a:latin typeface="宋体" charset="0"/>
              </a:rPr>
              <a:t>只有在打开了文件之后才能进行读、写操作</a:t>
            </a:r>
          </a:p>
          <a:p>
            <a:pPr lvl="1" algn="l">
              <a:lnSpc>
                <a:spcPct val="110000"/>
              </a:lnSpc>
              <a:spcBef>
                <a:spcPct val="30000"/>
              </a:spcBef>
              <a:buClr>
                <a:srgbClr val="FF00FF"/>
              </a:buClr>
              <a:buFont typeface="Arial" charset="0"/>
              <a:buChar char="•"/>
            </a:pPr>
            <a:r>
              <a:rPr kumimoji="1" lang="zh-CN" altLang="en-US" b="1">
                <a:effectLst>
                  <a:outerShdw blurRad="38100" dist="38100" dir="2700000" algn="tl">
                    <a:srgbClr val="C0C0C0"/>
                  </a:outerShdw>
                </a:effectLst>
                <a:latin typeface="宋体" charset="0"/>
              </a:rPr>
              <a:t>文件被打开后，系统赋予一个唯一的文件标识，通过文件标识来处理文件</a:t>
            </a:r>
            <a:endParaRPr kumimoji="1" lang="en-US" altLang="zh-CN" b="1">
              <a:effectLst>
                <a:outerShdw blurRad="38100" dist="38100" dir="2700000" algn="tl">
                  <a:srgbClr val="C0C0C0"/>
                </a:outerShdw>
              </a:effectLst>
              <a:latin typeface="宋体" charset="0"/>
            </a:endParaRPr>
          </a:p>
          <a:p>
            <a:pPr algn="l">
              <a:lnSpc>
                <a:spcPct val="110000"/>
              </a:lnSpc>
              <a:spcBef>
                <a:spcPct val="30000"/>
              </a:spcBef>
              <a:buClr>
                <a:srgbClr val="CC0099"/>
              </a:buClr>
              <a:buFont typeface="Times New Roman" charset="0"/>
              <a:buAutoNum type="arabicPeriod"/>
            </a:pPr>
            <a:r>
              <a:rPr kumimoji="1" lang="zh-CN" altLang="en-US" sz="2800" b="1">
                <a:solidFill>
                  <a:srgbClr val="FF0000"/>
                </a:solidFill>
                <a:effectLst>
                  <a:outerShdw blurRad="38100" dist="38100" dir="2700000" algn="tl">
                    <a:srgbClr val="C0C0C0"/>
                  </a:outerShdw>
                </a:effectLst>
                <a:latin typeface="宋体" charset="0"/>
              </a:rPr>
              <a:t>文件处理</a:t>
            </a:r>
          </a:p>
          <a:p>
            <a:pPr lvl="1" algn="l">
              <a:lnSpc>
                <a:spcPct val="110000"/>
              </a:lnSpc>
              <a:spcBef>
                <a:spcPct val="30000"/>
              </a:spcBef>
              <a:buClr>
                <a:srgbClr val="FF00FF"/>
              </a:buClr>
              <a:buFont typeface="Arial" charset="0"/>
              <a:buChar char="•"/>
            </a:pPr>
            <a:r>
              <a:rPr kumimoji="1" lang="zh-CN" altLang="en-US" b="1">
                <a:effectLst>
                  <a:outerShdw blurRad="38100" dist="38100" dir="2700000" algn="tl">
                    <a:srgbClr val="C0C0C0"/>
                  </a:outerShdw>
                </a:effectLst>
                <a:latin typeface="宋体" charset="0"/>
              </a:rPr>
              <a:t>读文件</a:t>
            </a:r>
          </a:p>
          <a:p>
            <a:pPr lvl="1" algn="l">
              <a:lnSpc>
                <a:spcPct val="110000"/>
              </a:lnSpc>
              <a:spcBef>
                <a:spcPct val="30000"/>
              </a:spcBef>
              <a:buClr>
                <a:srgbClr val="FF00FF"/>
              </a:buClr>
              <a:buFont typeface="Arial" charset="0"/>
              <a:buChar char="•"/>
            </a:pPr>
            <a:r>
              <a:rPr kumimoji="1" lang="zh-CN" altLang="en-US" b="1">
                <a:effectLst>
                  <a:outerShdw blurRad="38100" dist="38100" dir="2700000" algn="tl">
                    <a:srgbClr val="C0C0C0"/>
                  </a:outerShdw>
                </a:effectLst>
                <a:latin typeface="宋体" charset="0"/>
              </a:rPr>
              <a:t>写文件</a:t>
            </a:r>
          </a:p>
          <a:p>
            <a:pPr algn="l">
              <a:lnSpc>
                <a:spcPct val="110000"/>
              </a:lnSpc>
              <a:spcBef>
                <a:spcPct val="30000"/>
              </a:spcBef>
              <a:buClr>
                <a:srgbClr val="CC0099"/>
              </a:buClr>
              <a:buFont typeface="Times New Roman" charset="0"/>
              <a:buAutoNum type="arabicPeriod"/>
            </a:pPr>
            <a:r>
              <a:rPr kumimoji="1" lang="zh-CN" altLang="en-US" sz="2800" b="1">
                <a:solidFill>
                  <a:srgbClr val="FF0000"/>
                </a:solidFill>
                <a:effectLst>
                  <a:outerShdw blurRad="38100" dist="38100" dir="2700000" algn="tl">
                    <a:srgbClr val="C0C0C0"/>
                  </a:outerShdw>
                </a:effectLst>
                <a:latin typeface="宋体" charset="0"/>
              </a:rPr>
              <a:t>关闭文件</a:t>
            </a:r>
            <a:r>
              <a:rPr kumimoji="1" lang="zh-CN" altLang="en-US" sz="2800" b="1">
                <a:effectLst>
                  <a:outerShdw blurRad="38100" dist="38100" dir="2700000" algn="tl">
                    <a:srgbClr val="C0C0C0"/>
                  </a:outerShdw>
                </a:effectLst>
                <a:latin typeface="宋体" charset="0"/>
              </a:rPr>
              <a:t>（</a:t>
            </a:r>
            <a:r>
              <a:rPr kumimoji="1" lang="en-US" altLang="zh-CN" sz="2800" b="1">
                <a:effectLst>
                  <a:outerShdw blurRad="38100" dist="38100" dir="2700000" algn="tl">
                    <a:srgbClr val="C0C0C0"/>
                  </a:outerShdw>
                </a:effectLst>
                <a:latin typeface="宋体" charset="0"/>
              </a:rPr>
              <a:t>fclose())</a:t>
            </a:r>
          </a:p>
          <a:p>
            <a:pPr lvl="1" algn="l">
              <a:lnSpc>
                <a:spcPct val="110000"/>
              </a:lnSpc>
              <a:spcBef>
                <a:spcPct val="30000"/>
              </a:spcBef>
              <a:buClr>
                <a:srgbClr val="FF00FF"/>
              </a:buClr>
              <a:buFont typeface="Arial" charset="0"/>
              <a:buChar char="•"/>
            </a:pPr>
            <a:r>
              <a:rPr kumimoji="1" lang="zh-CN" altLang="en-US" b="1">
                <a:effectLst>
                  <a:outerShdw blurRad="38100" dist="38100" dir="2700000" algn="tl">
                    <a:srgbClr val="C0C0C0"/>
                  </a:outerShdw>
                </a:effectLst>
                <a:latin typeface="宋体" charset="0"/>
              </a:rPr>
              <a:t>文件操作结束时要及时关闭文件</a:t>
            </a:r>
          </a:p>
        </p:txBody>
      </p:sp>
      <p:grpSp>
        <p:nvGrpSpPr>
          <p:cNvPr id="2" name="Group 10"/>
          <p:cNvGrpSpPr>
            <a:grpSpLocks/>
          </p:cNvGrpSpPr>
          <p:nvPr/>
        </p:nvGrpSpPr>
        <p:grpSpPr bwMode="auto">
          <a:xfrm>
            <a:off x="2895600" y="4071938"/>
            <a:ext cx="5791200" cy="685800"/>
            <a:chOff x="1872" y="2976"/>
            <a:chExt cx="3648" cy="432"/>
          </a:xfrm>
        </p:grpSpPr>
        <p:sp>
          <p:nvSpPr>
            <p:cNvPr id="86027" name="Text Box 11"/>
            <p:cNvSpPr txBox="1">
              <a:spLocks noChangeArrowheads="1"/>
            </p:cNvSpPr>
            <p:nvPr/>
          </p:nvSpPr>
          <p:spPr bwMode="auto">
            <a:xfrm>
              <a:off x="2208" y="2976"/>
              <a:ext cx="3312" cy="365"/>
            </a:xfrm>
            <a:prstGeom prst="rect">
              <a:avLst/>
            </a:prstGeom>
            <a:noFill/>
            <a:ln w="12699">
              <a:noFill/>
              <a:miter lim="800000"/>
              <a:headEnd type="none" w="sm" len="sm"/>
              <a:tailEnd type="none" w="sm" len="sm"/>
            </a:ln>
            <a:effectLst/>
          </p:spPr>
          <p:txBody>
            <a:bodyPr>
              <a:spAutoFit/>
            </a:bodyP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pPr>
                <a:spcBef>
                  <a:spcPct val="50000"/>
                </a:spcBef>
              </a:pPr>
              <a:r>
                <a:rPr kumimoji="1" lang="zh-CN" altLang="en-US" sz="3200" b="1">
                  <a:solidFill>
                    <a:srgbClr val="7030A0"/>
                  </a:solidFill>
                  <a:effectLst>
                    <a:outerShdw blurRad="38100" dist="38100" dir="2700000" algn="tl">
                      <a:srgbClr val="C0C0C0"/>
                    </a:outerShdw>
                  </a:effectLst>
                </a:rPr>
                <a:t>由专门的文件读写函数完成</a:t>
              </a:r>
              <a:endParaRPr kumimoji="1" lang="zh-CN" altLang="en-US">
                <a:solidFill>
                  <a:srgbClr val="7030A0"/>
                </a:solidFill>
                <a:effectLst>
                  <a:outerShdw blurRad="38100" dist="38100" dir="2700000" algn="tl">
                    <a:srgbClr val="C0C0C0"/>
                  </a:outerShdw>
                </a:effectLst>
              </a:endParaRPr>
            </a:p>
          </p:txBody>
        </p:sp>
        <p:sp>
          <p:nvSpPr>
            <p:cNvPr id="86028" name="AutoShape 12"/>
            <p:cNvSpPr>
              <a:spLocks/>
            </p:cNvSpPr>
            <p:nvPr/>
          </p:nvSpPr>
          <p:spPr bwMode="auto">
            <a:xfrm>
              <a:off x="1872" y="2976"/>
              <a:ext cx="336" cy="432"/>
            </a:xfrm>
            <a:prstGeom prst="rightBrace">
              <a:avLst>
                <a:gd name="adj1" fmla="val 10714"/>
                <a:gd name="adj2" fmla="val 50000"/>
              </a:avLst>
            </a:prstGeom>
            <a:noFill/>
            <a:ln w="38100">
              <a:solidFill>
                <a:srgbClr val="7030A0"/>
              </a:solidFill>
              <a:round/>
              <a:headEnd type="none" w="sm" len="sm"/>
              <a:tailEnd type="none" w="sm" len="sm"/>
            </a:ln>
            <a:effectLst/>
          </p:spPr>
          <p:txBody>
            <a:bodyPr wrap="none" anchor="ctr"/>
            <a:lstStyle/>
            <a:p>
              <a:pPr>
                <a:defRPr/>
              </a:pPr>
              <a:endParaRPr lang="zh-CN" altLang="en-US">
                <a:solidFill>
                  <a:srgbClr val="7030A0"/>
                </a:solidFill>
                <a:effectLst>
                  <a:outerShdw blurRad="38100" dist="38100" dir="2700000" algn="tl">
                    <a:srgbClr val="C0C0C0"/>
                  </a:outerShdw>
                </a:effectLst>
                <a:latin typeface="Times New Roman" pitchFamily="18" charset="0"/>
                <a:ea typeface="宋体" pitchFamily="2" charset="-122"/>
              </a:endParaRPr>
            </a:p>
          </p:txBody>
        </p:sp>
      </p:grpSp>
      <p:sp>
        <p:nvSpPr>
          <p:cNvPr id="86030" name="Rectangle 14"/>
          <p:cNvSpPr>
            <a:spLocks noGrp="1" noChangeArrowheads="1"/>
          </p:cNvSpPr>
          <p:nvPr>
            <p:ph type="title" idx="4294967295"/>
          </p:nvPr>
        </p:nvSpPr>
        <p:spPr>
          <a:xfrm>
            <a:off x="1371600" y="285750"/>
            <a:ext cx="7772400" cy="1143000"/>
          </a:xfrm>
        </p:spPr>
        <p:txBody>
          <a:bodyPr/>
          <a:lstStyle/>
          <a:p>
            <a:r>
              <a:rPr lang="zh-CN" altLang="en-US"/>
              <a:t>文件处理过程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90</TotalTime>
  <Words>2728</Words>
  <Application>Microsoft Macintosh PowerPoint</Application>
  <PresentationFormat>全屏显示(4:3)</PresentationFormat>
  <Paragraphs>377</Paragraphs>
  <Slides>35</Slides>
  <Notes>10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35</vt:i4>
      </vt:variant>
    </vt:vector>
  </HeadingPairs>
  <TitlesOfParts>
    <vt:vector size="53" baseType="lpstr">
      <vt:lpstr>Calibri</vt:lpstr>
      <vt:lpstr>Courier New</vt:lpstr>
      <vt:lpstr>Monotype Sorts</vt:lpstr>
      <vt:lpstr>Rockwell</vt:lpstr>
      <vt:lpstr>Rockwell Condensed</vt:lpstr>
      <vt:lpstr>Rockwell Extra Bold</vt:lpstr>
      <vt:lpstr>Times</vt:lpstr>
      <vt:lpstr>Times New Roman</vt:lpstr>
      <vt:lpstr>Wingdings</vt:lpstr>
      <vt:lpstr>Wingdings 2</vt:lpstr>
      <vt:lpstr>Wingdings 3</vt:lpstr>
      <vt:lpstr>方正姚体</vt:lpstr>
      <vt:lpstr>黑体</vt:lpstr>
      <vt:lpstr>楷体_GB2312</vt:lpstr>
      <vt:lpstr>隶书</vt:lpstr>
      <vt:lpstr>宋体</vt:lpstr>
      <vt:lpstr>Arial</vt:lpstr>
      <vt:lpstr>木活字</vt:lpstr>
      <vt:lpstr>Chapter 9 文件操作</vt:lpstr>
      <vt:lpstr>本章重点</vt:lpstr>
      <vt:lpstr>问题的提出</vt:lpstr>
      <vt:lpstr>文件的分类</vt:lpstr>
      <vt:lpstr>流（Stream）</vt:lpstr>
      <vt:lpstr>文件指针</vt:lpstr>
      <vt:lpstr>文件指针（File Pointer）</vt:lpstr>
      <vt:lpstr>文件指针</vt:lpstr>
      <vt:lpstr>文件处理过程</vt:lpstr>
      <vt:lpstr>C语言独特的文件访问</vt:lpstr>
      <vt:lpstr>PowerPoint 演示文稿</vt:lpstr>
      <vt:lpstr>文件打开举例</vt:lpstr>
      <vt:lpstr>文件关闭</vt:lpstr>
      <vt:lpstr>文件关闭举例</vt:lpstr>
      <vt:lpstr>文件读写函数</vt:lpstr>
      <vt:lpstr>fputc函数</vt:lpstr>
      <vt:lpstr>fgetc函数</vt:lpstr>
      <vt:lpstr>feof函数</vt:lpstr>
      <vt:lpstr>PowerPoint 演示文稿</vt:lpstr>
      <vt:lpstr>PowerPoint 演示文稿</vt:lpstr>
      <vt:lpstr>fgets函数</vt:lpstr>
      <vt:lpstr>fputs函数</vt:lpstr>
      <vt:lpstr>fgets、fputs举例</vt:lpstr>
      <vt:lpstr>fprintf函数</vt:lpstr>
      <vt:lpstr>fscanf函数</vt:lpstr>
      <vt:lpstr>fread函数</vt:lpstr>
      <vt:lpstr>fwrite函数</vt:lpstr>
      <vt:lpstr>PowerPoint 演示文稿</vt:lpstr>
      <vt:lpstr>文件定位</vt:lpstr>
      <vt:lpstr>rewind函数</vt:lpstr>
      <vt:lpstr>fseek函数</vt:lpstr>
      <vt:lpstr>ftell函数</vt:lpstr>
      <vt:lpstr>错误处理</vt:lpstr>
      <vt:lpstr>小结</vt:lpstr>
      <vt:lpstr>Thanks for thinking</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文件操作</dc:title>
  <dc:creator>Microsoft Office 用户</dc:creator>
  <cp:lastModifiedBy>Microsoft Office 用户</cp:lastModifiedBy>
  <cp:revision>39</cp:revision>
  <dcterms:created xsi:type="dcterms:W3CDTF">2016-12-04T10:21:40Z</dcterms:created>
  <dcterms:modified xsi:type="dcterms:W3CDTF">2018-10-11T05:18:42Z</dcterms:modified>
</cp:coreProperties>
</file>