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4" r:id="rId3"/>
    <p:sldId id="258" r:id="rId4"/>
    <p:sldId id="259" r:id="rId5"/>
    <p:sldId id="260" r:id="rId6"/>
    <p:sldId id="261" r:id="rId7"/>
    <p:sldId id="290" r:id="rId8"/>
    <p:sldId id="262" r:id="rId9"/>
    <p:sldId id="287" r:id="rId10"/>
    <p:sldId id="288" r:id="rId11"/>
    <p:sldId id="289" r:id="rId12"/>
    <p:sldId id="270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3240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116-AC3A-4325-A994-530E38159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A0D2-2A6A-4649-8D39-7792699B06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116-AC3A-4325-A994-530E38159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A0D2-2A6A-4649-8D39-7792699B06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E116-AC3A-4325-A994-530E38159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A0D2-2A6A-4649-8D39-7792699B0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6.wdp"/><Relationship Id="rId3" Type="http://schemas.openxmlformats.org/officeDocument/2006/relationships/image" Target="../media/image36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image" Target="../media/image23.jpeg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microsoft.com/office/2007/relationships/hdphoto" Target="../media/image6.wdp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1">
            <a:grayscl/>
          </a:blip>
          <a:srcRect l="10634" b="29966"/>
          <a:stretch>
            <a:fillRect/>
          </a:stretch>
        </p:blipFill>
        <p:spPr>
          <a:xfrm rot="20481532" flipH="1">
            <a:off x="9210407" y="3378211"/>
            <a:ext cx="3681478" cy="3734492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" y="1400810"/>
            <a:ext cx="5344160" cy="5480685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09154" y="1119399"/>
            <a:ext cx="1063421" cy="683444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-1" fmla="*/ 44 w 225374"/>
              <a:gd name="connsiteY0-2" fmla="*/ 110582 h 178133"/>
              <a:gd name="connsiteX1-3" fmla="*/ 123466 w 225374"/>
              <a:gd name="connsiteY1-4" fmla="*/ 0 h 178133"/>
              <a:gd name="connsiteX2-5" fmla="*/ 225374 w 225374"/>
              <a:gd name="connsiteY2-6" fmla="*/ 110582 h 178133"/>
              <a:gd name="connsiteX3-7" fmla="*/ 112709 w 225374"/>
              <a:gd name="connsiteY3-8" fmla="*/ 178133 h 178133"/>
              <a:gd name="connsiteX4-9" fmla="*/ 44 w 225374"/>
              <a:gd name="connsiteY4-10" fmla="*/ 110582 h 178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1148 w 165968"/>
              <a:gd name="connsiteY0-2" fmla="*/ 60242 h 141999"/>
              <a:gd name="connsiteX1-3" fmla="*/ 81831 w 165968"/>
              <a:gd name="connsiteY1-4" fmla="*/ 0 h 141999"/>
              <a:gd name="connsiteX2-5" fmla="*/ 162514 w 165968"/>
              <a:gd name="connsiteY2-6" fmla="*/ 60242 h 141999"/>
              <a:gd name="connsiteX3-7" fmla="*/ 135619 w 165968"/>
              <a:gd name="connsiteY3-8" fmla="*/ 141999 h 141999"/>
              <a:gd name="connsiteX4-9" fmla="*/ 1148 w 165968"/>
              <a:gd name="connsiteY4-10" fmla="*/ 60242 h 141999"/>
              <a:gd name="connsiteX0-11" fmla="*/ 997 w 151606"/>
              <a:gd name="connsiteY0-12" fmla="*/ 104235 h 144329"/>
              <a:gd name="connsiteX1-13" fmla="*/ 70923 w 151606"/>
              <a:gd name="connsiteY1-14" fmla="*/ 963 h 144329"/>
              <a:gd name="connsiteX2-15" fmla="*/ 151606 w 151606"/>
              <a:gd name="connsiteY2-16" fmla="*/ 61205 h 144329"/>
              <a:gd name="connsiteX3-17" fmla="*/ 124711 w 151606"/>
              <a:gd name="connsiteY3-18" fmla="*/ 142962 h 144329"/>
              <a:gd name="connsiteX4-19" fmla="*/ 997 w 151606"/>
              <a:gd name="connsiteY4-20" fmla="*/ 104235 h 1443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-1" fmla="*/ 0 w 182881"/>
              <a:gd name="connsiteY0-2" fmla="*/ 60321 h 120685"/>
              <a:gd name="connsiteX1-3" fmla="*/ 80683 w 182881"/>
              <a:gd name="connsiteY1-4" fmla="*/ 79 h 120685"/>
              <a:gd name="connsiteX2-5" fmla="*/ 182881 w 182881"/>
              <a:gd name="connsiteY2-6" fmla="*/ 71079 h 120685"/>
              <a:gd name="connsiteX3-7" fmla="*/ 80683 w 182881"/>
              <a:gd name="connsiteY3-8" fmla="*/ 120563 h 120685"/>
              <a:gd name="connsiteX4-9" fmla="*/ 0 w 182881"/>
              <a:gd name="connsiteY4-10" fmla="*/ 60321 h 120685"/>
              <a:gd name="connsiteX0-11" fmla="*/ 45 w 182926"/>
              <a:gd name="connsiteY0-12" fmla="*/ 60309 h 163620"/>
              <a:gd name="connsiteX1-13" fmla="*/ 80728 w 182926"/>
              <a:gd name="connsiteY1-14" fmla="*/ 67 h 163620"/>
              <a:gd name="connsiteX2-15" fmla="*/ 182926 w 182926"/>
              <a:gd name="connsiteY2-16" fmla="*/ 71067 h 163620"/>
              <a:gd name="connsiteX3-17" fmla="*/ 91485 w 182926"/>
              <a:gd name="connsiteY3-18" fmla="*/ 163582 h 163620"/>
              <a:gd name="connsiteX4-19" fmla="*/ 45 w 182926"/>
              <a:gd name="connsiteY4-20" fmla="*/ 60309 h 163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38980" y="753110"/>
            <a:ext cx="6090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文字打怪游戏</a:t>
            </a:r>
            <a:endParaRPr lang="zh-CN" altLang="en-US" sz="44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3825" y="3207385"/>
            <a:ext cx="2199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专业</a:t>
            </a:r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：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软件工程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4185" y="3081020"/>
            <a:ext cx="2199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组员：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荆薇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张慧萍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360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杨澜</a:t>
            </a:r>
            <a:endParaRPr lang="zh-CN" altLang="en-US" sz="360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1" name="图片 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5201920" y="140335"/>
            <a:ext cx="6908800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8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40335"/>
            <a:ext cx="4293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功能模块设计</a:t>
            </a:r>
            <a:endParaRPr lang="zh-CN" altLang="en-US" sz="40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5575" y="4274820"/>
            <a:ext cx="3496945" cy="1056005"/>
            <a:chOff x="6508540" y="4586459"/>
            <a:chExt cx="3868208" cy="1056084"/>
          </a:xfrm>
        </p:grpSpPr>
        <p:sp>
          <p:nvSpPr>
            <p:cNvPr id="22" name="文本框 21"/>
            <p:cNvSpPr txBox="1"/>
            <p:nvPr/>
          </p:nvSpPr>
          <p:spPr>
            <a:xfrm>
              <a:off x="6508540" y="4586459"/>
              <a:ext cx="2934088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08540" y="5274243"/>
              <a:ext cx="3868208" cy="368300"/>
            </a:xfrm>
            <a:prstGeom prst="rect">
              <a:avLst/>
            </a:prstGeom>
          </p:spPr>
          <p:txBody>
            <a:bodyPr vert="horz" wrap="square">
              <a:spAutoFit/>
            </a:bodyPr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629275" y="4565650"/>
            <a:ext cx="624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60985" y="3215958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260985" y="483711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05575" y="551180"/>
            <a:ext cx="43345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6Boss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和随机数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5431155" y="2854960"/>
            <a:ext cx="56184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525" y="1038225"/>
            <a:ext cx="576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5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加成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-2147482589" name="图片 -2147482590" descr="7e43e2aff30b0f3002a232dcf248a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" y="1590675"/>
            <a:ext cx="5295265" cy="2019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7" name="图片 -2147482588" descr="1f39d28b71acf07c9908dcd50c49a3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785" y="1038860"/>
            <a:ext cx="5226685" cy="4930775"/>
          </a:xfrm>
          <a:prstGeom prst="rect">
            <a:avLst/>
          </a:prstGeom>
          <a:noFill/>
          <a:ln w="9525">
            <a:noFill/>
          </a:ln>
          <a:effectLst>
            <a:outerShdw dist="28398" dir="1593903" algn="ctr" rotWithShape="0">
              <a:srgbClr val="808080">
                <a:alpha val="10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grayscl/>
            <a:lum bright="20000" contrast="-40000"/>
          </a:blip>
          <a:stretch>
            <a:fillRect/>
          </a:stretch>
        </p:blipFill>
        <p:spPr>
          <a:xfrm rot="12615590" flipV="1">
            <a:off x="-68140" y="-685018"/>
            <a:ext cx="5908430" cy="764796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02121" y="338665"/>
            <a:ext cx="5372790" cy="6389513"/>
            <a:chOff x="7210222" y="3140035"/>
            <a:chExt cx="1770664" cy="3272488"/>
          </a:xfrm>
        </p:grpSpPr>
        <p:sp>
          <p:nvSpPr>
            <p:cNvPr id="16" name="矩形 1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1"/>
          <a:stretch>
            <a:fillRect/>
          </a:stretch>
        </p:blipFill>
        <p:spPr>
          <a:xfrm>
            <a:off x="3016025" y="794176"/>
            <a:ext cx="2416274" cy="2452524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1" t="21918" r="33295" b="16604"/>
          <a:stretch>
            <a:fillRect/>
          </a:stretch>
        </p:blipFill>
        <p:spPr>
          <a:xfrm>
            <a:off x="1305735" y="2020438"/>
            <a:ext cx="2426992" cy="2465504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23387"/>
          <a:stretch>
            <a:fillRect/>
          </a:stretch>
        </p:blipFill>
        <p:spPr>
          <a:xfrm>
            <a:off x="1030090" y="3846394"/>
            <a:ext cx="2461607" cy="2468116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258685" y="519430"/>
            <a:ext cx="5509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5调试运行及操作说明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65240" y="1524635"/>
            <a:ext cx="4694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5.1.1  主界面</a:t>
            </a:r>
            <a:endParaRPr lang="zh-CN" altLang="en-US"/>
          </a:p>
          <a:p>
            <a:r>
              <a:rPr lang="zh-CN" altLang="en-US">
                <a:sym typeface="+mn-ea"/>
              </a:rPr>
              <a:t>用户通过实现账户的注册来开始游戏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5.1.2  选择退出系统</a:t>
            </a:r>
            <a:endParaRPr lang="zh-CN" altLang="en-US"/>
          </a:p>
          <a:p>
            <a:r>
              <a:rPr lang="zh-CN" altLang="en-US"/>
              <a:t>在注册和文字游戏界面均有选项可直接退出游戏</a:t>
            </a:r>
            <a:endParaRPr lang="zh-CN" altLang="en-US"/>
          </a:p>
        </p:txBody>
      </p:sp>
      <p:pic>
        <p:nvPicPr>
          <p:cNvPr id="-2147482623" name="图片 -2147482624" descr="ed73484ddf9da0651f9190938cb50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760" y="2374265"/>
            <a:ext cx="3162300" cy="113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2" name="图片 -2147482623" descr="ee22731a959a489f599bdaa3c7e602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760" y="3698240"/>
            <a:ext cx="3161030" cy="1033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1">
            <a:grayscl/>
          </a:blip>
          <a:srcRect l="12765" b="22482"/>
          <a:stretch>
            <a:fillRect/>
          </a:stretch>
        </p:blipFill>
        <p:spPr>
          <a:xfrm rot="420837" flipH="1">
            <a:off x="6845658" y="69464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1652171" flipV="1">
            <a:off x="9064337" y="2863970"/>
            <a:ext cx="3160188" cy="4090596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319" y="-45407"/>
            <a:ext cx="3561721" cy="3652536"/>
          </a:xfrm>
          <a:prstGeom prst="rect">
            <a:avLst/>
          </a:prstGeom>
        </p:spPr>
      </p:pic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00" flipH="1" flipV="1">
            <a:off x="1902745" y="2792058"/>
            <a:ext cx="1719909" cy="2226277"/>
          </a:xfrm>
          <a:prstGeom prst="rect">
            <a:avLst/>
          </a:prstGeom>
        </p:spPr>
      </p:pic>
      <p:grpSp>
        <p:nvGrpSpPr>
          <p:cNvPr id="6020" name="组合 6019"/>
          <p:cNvGrpSpPr/>
          <p:nvPr/>
        </p:nvGrpSpPr>
        <p:grpSpPr>
          <a:xfrm rot="16200000">
            <a:off x="4678160" y="-146754"/>
            <a:ext cx="3349809" cy="7413367"/>
            <a:chOff x="7210222" y="3140035"/>
            <a:chExt cx="1770664" cy="3272488"/>
          </a:xfrm>
        </p:grpSpPr>
        <p:sp>
          <p:nvSpPr>
            <p:cNvPr id="6021" name="矩形 6020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2" name="矩形 60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8000"/>
                        </a14:imgEffect>
                        <a14:imgEffect>
                          <a14:colorTemperature colorTemp="4682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456430" y="3006725"/>
            <a:ext cx="4154805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5400">
                <a:latin typeface="+mj-ea"/>
                <a:ea typeface="+mj-ea"/>
              </a:defRPr>
            </a:lvl1pPr>
          </a:lstStyle>
          <a:p>
            <a:r>
              <a:rPr lang="zh-CN" altLang="en-US" sz="6600" b="1" spc="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谢谢观看</a:t>
            </a:r>
            <a:endParaRPr lang="zh-CN" altLang="en-US" sz="6600" b="1" spc="600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grayscl/>
          </a:blip>
          <a:srcRect l="756"/>
          <a:stretch>
            <a:fillRect/>
          </a:stretch>
        </p:blipFill>
        <p:spPr>
          <a:xfrm rot="11600511" flipH="1" flipV="1">
            <a:off x="-680591" y="-59101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68" y="914718"/>
            <a:ext cx="208048" cy="86994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63997" y="483802"/>
            <a:ext cx="3466058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小组分工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1412" y="914717"/>
            <a:ext cx="208048" cy="869944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6200000">
            <a:off x="5331460" y="-739775"/>
            <a:ext cx="895985" cy="5776595"/>
            <a:chOff x="7210222" y="3140035"/>
            <a:chExt cx="1770664" cy="3272488"/>
          </a:xfrm>
        </p:grpSpPr>
        <p:sp>
          <p:nvSpPr>
            <p:cNvPr id="45" name="矩形 44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V="1">
            <a:off x="10299077" y="4407772"/>
            <a:ext cx="1892923" cy="24502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16200000">
            <a:off x="3232785" y="1245235"/>
            <a:ext cx="927100" cy="4550410"/>
            <a:chOff x="7210222" y="3140035"/>
            <a:chExt cx="1770664" cy="3272488"/>
          </a:xfrm>
        </p:grpSpPr>
        <p:sp>
          <p:nvSpPr>
            <p:cNvPr id="3" name="矩形 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4904105" y="2186940"/>
            <a:ext cx="854710" cy="5722620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Texturizer/>
                        </a14:imgEffect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021965" y="1918335"/>
            <a:ext cx="540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荆薇：注册登录设计，剧情文字代码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2575" y="3322320"/>
            <a:ext cx="415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</a:rPr>
              <a:t>张慧萍：打怪环节代码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3350" y="4876800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杨澜：剧情文字提供，</a:t>
            </a:r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ppt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与视频录像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 rot="5810512">
            <a:off x="371182" y="-722953"/>
            <a:ext cx="4415390" cy="6051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6585261" y="3643737"/>
            <a:ext cx="2801815" cy="36267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87390" y="289560"/>
            <a:ext cx="2623185" cy="8299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5400">
                <a:latin typeface="+mj-ea"/>
                <a:ea typeface="+mj-ea"/>
              </a:defRPr>
            </a:lvl1pPr>
          </a:lstStyle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游戏演示</a:t>
            </a:r>
            <a:r>
              <a:rPr lang="zh-CN" altLang="en-US" sz="4800" dirty="0"/>
              <a:t> </a:t>
            </a:r>
            <a:endParaRPr lang="zh-CN" altLang="en-US" sz="4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5" y="1068705"/>
            <a:ext cx="4853305" cy="544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图片 947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 rot="5400000">
            <a:off x="62749" y="-86198"/>
            <a:ext cx="6870233" cy="70426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2485" y="0"/>
            <a:ext cx="5896610" cy="685800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63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5407269" y="1065200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01790" y="321310"/>
            <a:ext cx="4478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项目说明</a:t>
            </a:r>
            <a:endParaRPr lang="zh-CN" altLang="en-US" sz="36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6655" y="1367790"/>
            <a:ext cx="49701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这是一款由C++完成的小程序，其中包括了注册信息的填写，用户名密码确认登陆，完成文字选择题来切换不同场景和对战环节。其中高度模拟了现实校园生活与人物，可以通过不同选择方向来获得或失去体力，攻击力，防御力，回血魔法。有些选项可能会直接导致失败退出游戏，富有挑战性。在对战环节前，有一次抽奖环节，玩家可以通过抽奖来复活或者获得暴击福利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图片 948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 rot="5400000">
            <a:off x="818260" y="-818260"/>
            <a:ext cx="4415390" cy="6051910"/>
          </a:xfrm>
          <a:prstGeom prst="rect">
            <a:avLst/>
          </a:prstGeom>
        </p:spPr>
      </p:pic>
      <p:pic>
        <p:nvPicPr>
          <p:cNvPr id="950" name="图片 9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3" t="9439" r="57200" b="61367"/>
          <a:stretch>
            <a:fillRect/>
          </a:stretch>
        </p:blipFill>
        <p:spPr>
          <a:xfrm>
            <a:off x="949570" y="1531513"/>
            <a:ext cx="2782888" cy="2731477"/>
          </a:xfrm>
          <a:prstGeom prst="ellipse">
            <a:avLst/>
          </a:prstGeom>
        </p:spPr>
      </p:pic>
      <p:pic>
        <p:nvPicPr>
          <p:cNvPr id="951" name="图片 9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9679" r="9750" b="61368"/>
          <a:stretch>
            <a:fillRect/>
          </a:stretch>
        </p:blipFill>
        <p:spPr>
          <a:xfrm>
            <a:off x="3914775" y="490220"/>
            <a:ext cx="3974465" cy="3569335"/>
          </a:xfrm>
          <a:prstGeom prst="ellipse">
            <a:avLst/>
          </a:prstGeom>
        </p:spPr>
      </p:pic>
      <p:pic>
        <p:nvPicPr>
          <p:cNvPr id="952" name="图片 9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t="59421" r="57518" b="11626"/>
          <a:stretch>
            <a:fillRect/>
          </a:stretch>
        </p:blipFill>
        <p:spPr>
          <a:xfrm>
            <a:off x="7463155" y="2905760"/>
            <a:ext cx="3933825" cy="3885565"/>
          </a:xfrm>
          <a:prstGeom prst="ellipse">
            <a:avLst/>
          </a:prstGeom>
        </p:spPr>
      </p:pic>
      <p:sp>
        <p:nvSpPr>
          <p:cNvPr id="953" name="文本框 952"/>
          <p:cNvSpPr txBox="1"/>
          <p:nvPr/>
        </p:nvSpPr>
        <p:spPr>
          <a:xfrm>
            <a:off x="4190613" y="4696285"/>
            <a:ext cx="3423909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主要功能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cxnSp>
        <p:nvCxnSpPr>
          <p:cNvPr id="955" name="直接连接符 954"/>
          <p:cNvCxnSpPr/>
          <p:nvPr/>
        </p:nvCxnSpPr>
        <p:spPr>
          <a:xfrm flipH="1">
            <a:off x="3007506" y="5238604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9655" y="1882140"/>
            <a:ext cx="258254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选择切换场景</a:t>
            </a:r>
            <a:endParaRPr lang="zh-CN" altLang="en-US"/>
          </a:p>
          <a:p>
            <a:r>
              <a:rPr lang="zh-CN" altLang="en-US"/>
              <a:t>玩家通过选择AB来确定自己的意志，场景或玩家获得的能力会因为玩家的选择而改变，当玩家触碰到致命选项时会导致本回合失败并退出。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13910" y="845820"/>
            <a:ext cx="29997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玩家的属性值</a:t>
            </a:r>
            <a:endParaRPr lang="zh-CN" altLang="en-US"/>
          </a:p>
          <a:p>
            <a:r>
              <a:rPr lang="zh-CN" altLang="en-US"/>
              <a:t>玩家具有财力，攻击力，防御力，血槽这些属性，玩家的财力将决定玩家是否有资格与boss对战，攻击力与提升可以每次对boss增加伤害，防御力提升可以减轻boss对自身伤害。回血魔法可以在玩家第一次血量少于2/3时将血槽回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0485" y="3521075"/>
            <a:ext cx="34671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随机数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机制</a:t>
            </a:r>
            <a:endParaRPr lang="zh-CN" altLang="en-US"/>
          </a:p>
          <a:p>
            <a:r>
              <a:rPr lang="zh-CN" altLang="en-US"/>
              <a:t>玩家在boss关前系统会进行一次财力值判断，利用随机数来确定玩家是否拥有暴击机会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 rot="11852788" flipH="1" flipV="1">
            <a:off x="3899268" y="-821296"/>
            <a:ext cx="6217748" cy="80483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5" name="组合 4"/>
          <p:cNvGrpSpPr/>
          <p:nvPr/>
        </p:nvGrpSpPr>
        <p:grpSpPr>
          <a:xfrm>
            <a:off x="574499" y="879230"/>
            <a:ext cx="3249895" cy="5357447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7945" y="879230"/>
            <a:ext cx="3249895" cy="5357447"/>
            <a:chOff x="7210222" y="3140035"/>
            <a:chExt cx="1770664" cy="3272488"/>
          </a:xfrm>
        </p:grpSpPr>
        <p:sp>
          <p:nvSpPr>
            <p:cNvPr id="9" name="矩形 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41392" y="879230"/>
            <a:ext cx="3249895" cy="5357447"/>
            <a:chOff x="7210222" y="3140035"/>
            <a:chExt cx="1770664" cy="3272488"/>
          </a:xfrm>
        </p:grpSpPr>
        <p:sp>
          <p:nvSpPr>
            <p:cNvPr id="12" name="矩形 1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8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-856" t="45442" r="73283" b="11830"/>
          <a:stretch>
            <a:fillRect/>
          </a:stretch>
        </p:blipFill>
        <p:spPr>
          <a:xfrm>
            <a:off x="574489" y="4267430"/>
            <a:ext cx="1239315" cy="1969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43742" t="13987" r="32523" b="39979"/>
          <a:stretch>
            <a:fillRect/>
          </a:stretch>
        </p:blipFill>
        <p:spPr>
          <a:xfrm>
            <a:off x="5325591" y="4115029"/>
            <a:ext cx="1066800" cy="21218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43742" t="43053" r="-2121" b="32531"/>
          <a:stretch>
            <a:fillRect/>
          </a:stretch>
        </p:blipFill>
        <p:spPr>
          <a:xfrm rot="16200000">
            <a:off x="7492148" y="4362595"/>
            <a:ext cx="2623849" cy="1125416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785964" y="1338515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17229" y="4453102"/>
            <a:ext cx="411480" cy="36830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古隶简体" panose="03000509000000000000" pitchFamily="65" charset="-122"/>
              <a:ea typeface="方正古隶简体" panose="03000509000000000000" pitchFamily="65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445909" y="1338515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358388" y="1338515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0730" y="923925"/>
            <a:ext cx="300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2000"/>
              <a:t>   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用户登入处理流程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5805" y="934720"/>
            <a:ext cx="2854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账户信息记录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机制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4540" y="965835"/>
            <a:ext cx="2854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</a:t>
            </a:r>
            <a:r>
              <a:rPr lang="en-US" altLang="zh-CN" sz="2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流程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1685" y="1537335"/>
            <a:ext cx="28022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用户需要先进行账号注册，在输入用户名和密码后保存，进入登录页面，需输入匹配的用户名和密码才能进入游戏环节。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4620260" y="1483995"/>
            <a:ext cx="26752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用户注册过的账户信息可以显示，可以查看序号，用户名，属性值，</a:t>
            </a:r>
            <a:r>
              <a:rPr lang="zh-CN" altLang="en-US" sz="2800"/>
              <a:t>战绩。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 flipH="1">
            <a:off x="8695690" y="1660525"/>
            <a:ext cx="2374900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Arial" panose="020B0604020202020204" pitchFamily="34" charset="0"/>
                <a:ea typeface="宋体" panose="02010600030101010101" pitchFamily="2" charset="-122"/>
              </a:rPr>
              <a:t>注册</a:t>
            </a:r>
            <a:r>
              <a:rPr lang="en-US" sz="2800" b="0">
                <a:latin typeface="Arial" panose="020B0604020202020204" pitchFamily="34" charset="0"/>
              </a:rPr>
              <a:t>--&gt;</a:t>
            </a:r>
            <a:r>
              <a:rPr lang="zh-CN" sz="2800" b="0">
                <a:latin typeface="Arial" panose="020B0604020202020204" pitchFamily="34" charset="0"/>
                <a:ea typeface="宋体" panose="02010600030101010101" pitchFamily="2" charset="-122"/>
              </a:rPr>
              <a:t>登录</a:t>
            </a:r>
            <a:r>
              <a:rPr lang="en-US" sz="2800" b="0">
                <a:latin typeface="Arial" panose="020B0604020202020204" pitchFamily="34" charset="0"/>
              </a:rPr>
              <a:t>--&gt;</a:t>
            </a:r>
            <a:r>
              <a:rPr lang="zh-CN" sz="2800" b="0">
                <a:latin typeface="Arial" panose="020B0604020202020204" pitchFamily="34" charset="0"/>
                <a:ea typeface="宋体" panose="02010600030101010101" pitchFamily="2" charset="-122"/>
              </a:rPr>
              <a:t>开始游戏</a:t>
            </a:r>
            <a:r>
              <a:rPr lang="en-US" sz="2800" b="0">
                <a:latin typeface="Arial" panose="020B0604020202020204" pitchFamily="34" charset="0"/>
              </a:rPr>
              <a:t>--&gt;</a:t>
            </a:r>
            <a:r>
              <a:rPr lang="zh-CN" sz="2800" b="0">
                <a:latin typeface="Arial" panose="020B0604020202020204" pitchFamily="34" charset="0"/>
                <a:ea typeface="宋体" panose="02010600030101010101" pitchFamily="2" charset="-122"/>
              </a:rPr>
              <a:t>选择变化场景</a:t>
            </a:r>
            <a:r>
              <a:rPr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--&gt;</a:t>
            </a:r>
            <a:r>
              <a:rPr lang="zh-CN" altLang="en-US" sz="2800" b="0">
                <a:latin typeface="Arial" panose="020B0604020202020204" pitchFamily="34" charset="0"/>
                <a:ea typeface="宋体" panose="02010600030101010101" pitchFamily="2" charset="-122"/>
              </a:rPr>
              <a:t>随机数</a:t>
            </a:r>
            <a:r>
              <a:rPr lang="en-US" sz="2800" b="0">
                <a:latin typeface="Arial" panose="020B0604020202020204" pitchFamily="34" charset="0"/>
              </a:rPr>
              <a:t>--&gt;boss</a:t>
            </a:r>
            <a:r>
              <a:rPr lang="en-US" sz="1200" b="0"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1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1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1"/>
                            </p:stCondLst>
                            <p:childTnLst>
                              <p:par>
                                <p:cTn id="5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1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1" name="图片 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5201920" y="140335"/>
            <a:ext cx="6908800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8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40335"/>
            <a:ext cx="4293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功能模块设计</a:t>
            </a:r>
            <a:endParaRPr lang="zh-CN" altLang="en-US" sz="40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5575" y="4274820"/>
            <a:ext cx="3496945" cy="1056005"/>
            <a:chOff x="6508540" y="4586459"/>
            <a:chExt cx="3868208" cy="1056084"/>
          </a:xfrm>
        </p:grpSpPr>
        <p:sp>
          <p:nvSpPr>
            <p:cNvPr id="22" name="文本框 21"/>
            <p:cNvSpPr txBox="1"/>
            <p:nvPr/>
          </p:nvSpPr>
          <p:spPr>
            <a:xfrm>
              <a:off x="6508540" y="4586459"/>
              <a:ext cx="2934088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08540" y="5274243"/>
              <a:ext cx="3868208" cy="368300"/>
            </a:xfrm>
            <a:prstGeom prst="rect">
              <a:avLst/>
            </a:prstGeom>
          </p:spPr>
          <p:txBody>
            <a:bodyPr vert="horz" wrap="square">
              <a:spAutoFit/>
            </a:bodyPr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629275" y="4565650"/>
            <a:ext cx="624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985" y="1049020"/>
            <a:ext cx="436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1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注册与登陆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34620" y="1602740"/>
            <a:ext cx="4056380" cy="1826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60985" y="3215958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88265" y="3619500"/>
            <a:ext cx="4197350" cy="198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60985" y="483711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1920" y="625475"/>
            <a:ext cx="43345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2注册后账户信息显示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5431155" y="971550"/>
            <a:ext cx="4403090" cy="1883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431155" y="2854960"/>
            <a:ext cx="56184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5431155" y="3161665"/>
            <a:ext cx="4402455" cy="2820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1" name="图片 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5201920" y="140335"/>
            <a:ext cx="6908800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8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40335"/>
            <a:ext cx="4293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功能模块设计</a:t>
            </a:r>
            <a:endParaRPr lang="zh-CN" altLang="en-US" sz="40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5575" y="4274820"/>
            <a:ext cx="3496945" cy="1056005"/>
            <a:chOff x="6508540" y="4586459"/>
            <a:chExt cx="3868208" cy="1056084"/>
          </a:xfrm>
        </p:grpSpPr>
        <p:sp>
          <p:nvSpPr>
            <p:cNvPr id="22" name="文本框 21"/>
            <p:cNvSpPr txBox="1"/>
            <p:nvPr/>
          </p:nvSpPr>
          <p:spPr>
            <a:xfrm>
              <a:off x="6508540" y="4586459"/>
              <a:ext cx="2934088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08540" y="5274243"/>
              <a:ext cx="3868208" cy="368300"/>
            </a:xfrm>
            <a:prstGeom prst="rect">
              <a:avLst/>
            </a:prstGeom>
          </p:spPr>
          <p:txBody>
            <a:bodyPr vert="horz" wrap="square">
              <a:spAutoFit/>
            </a:bodyPr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629275" y="4565650"/>
            <a:ext cx="624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60985" y="3215958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260985" y="483711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1920" y="625475"/>
            <a:ext cx="433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5431155" y="2854960"/>
            <a:ext cx="56184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115" y="1176020"/>
            <a:ext cx="5202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3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场景选择与切换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137795" y="1857375"/>
            <a:ext cx="4109720" cy="3888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4247515" y="1857375"/>
            <a:ext cx="4210685" cy="3887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6"/>
          <a:stretch>
            <a:fillRect/>
          </a:stretch>
        </p:blipFill>
        <p:spPr>
          <a:xfrm>
            <a:off x="8458200" y="1856740"/>
            <a:ext cx="3652520" cy="3888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4676775" y="598709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1" name="图片 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5201920" y="140335"/>
            <a:ext cx="6908800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>
            <a:blip r:embed="rId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8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40335"/>
            <a:ext cx="4293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功能模块设计</a:t>
            </a:r>
            <a:endParaRPr lang="zh-CN" altLang="en-US" sz="4000" b="1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5575" y="4274820"/>
            <a:ext cx="3496945" cy="1056005"/>
            <a:chOff x="6508540" y="4586459"/>
            <a:chExt cx="3868208" cy="1056084"/>
          </a:xfrm>
        </p:grpSpPr>
        <p:sp>
          <p:nvSpPr>
            <p:cNvPr id="22" name="文本框 21"/>
            <p:cNvSpPr txBox="1"/>
            <p:nvPr/>
          </p:nvSpPr>
          <p:spPr>
            <a:xfrm>
              <a:off x="6508540" y="4586459"/>
              <a:ext cx="2934088" cy="4603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08540" y="5274243"/>
              <a:ext cx="3868208" cy="368300"/>
            </a:xfrm>
            <a:prstGeom prst="rect">
              <a:avLst/>
            </a:prstGeom>
          </p:spPr>
          <p:txBody>
            <a:bodyPr vert="horz" wrap="square">
              <a:spAutoFit/>
            </a:bodyPr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629275" y="4565650"/>
            <a:ext cx="624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60985" y="3215958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260985" y="483711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1920" y="625475"/>
            <a:ext cx="433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5847080" y="1692275"/>
            <a:ext cx="56184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1049020"/>
            <a:ext cx="4324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4</a:t>
            </a:r>
            <a:r>
              <a:rPr lang="zh-CN" altLang="en-US" sz="24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文件读写</a:t>
            </a:r>
            <a:endParaRPr lang="zh-CN" altLang="en-US" sz="24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556000" y="-662463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0" y="-6317932"/>
            <a:ext cx="424815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" name="文本框 107"/>
          <p:cNvSpPr txBox="1"/>
          <p:nvPr/>
        </p:nvSpPr>
        <p:spPr>
          <a:xfrm>
            <a:off x="3556000" y="-380333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-3281362"/>
            <a:ext cx="4286250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3556000" y="-65246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81915" y="1530985"/>
            <a:ext cx="4097655" cy="2319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3556000" y="266985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14605" y="3714115"/>
            <a:ext cx="4164330" cy="3143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3556000" y="605567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3556000" y="858424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3556000" y="9106218"/>
            <a:ext cx="5467350" cy="237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3556000" y="1148111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77800"/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 </a:t>
            </a:r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9"/>
          <a:stretch>
            <a:fillRect/>
          </a:stretch>
        </p:blipFill>
        <p:spPr>
          <a:xfrm>
            <a:off x="3556000" y="12003088"/>
            <a:ext cx="4521200" cy="147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2" name="图片 -2147482603" descr="bafff377777e68d112b1a3797ad3bf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570" y="394335"/>
            <a:ext cx="4358005" cy="2276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6" name="图片 -2147482597" descr="76e60e7d73e28cd378147559cb99f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570" y="2667635"/>
            <a:ext cx="4358005" cy="2169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8" name="图片 -2147482589" descr="3e0a362135fd676fc4f639fefc1e0fb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0985" y="4485005"/>
            <a:ext cx="4466590" cy="2372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2" name="图片 -2147482593" descr="3e1a056f540e7b42857897f2f226e4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8360" y="394335"/>
            <a:ext cx="3729355" cy="1891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">
      <a:majorFont>
        <a:latin typeface="华文细黑"/>
        <a:ea typeface="方正清刻本悦宋简体"/>
        <a:cs typeface=""/>
      </a:majorFont>
      <a:minorFont>
        <a:latin typeface="华文细黑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宽屏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华文行楷</vt:lpstr>
      <vt:lpstr>方正行楷繁体</vt:lpstr>
      <vt:lpstr>方正古隶简体</vt:lpstr>
      <vt:lpstr>新宋体</vt:lpstr>
      <vt:lpstr>华文细黑</vt:lpstr>
      <vt:lpstr>微软雅黑</vt:lpstr>
      <vt:lpstr>Arial Unicode MS</vt:lpstr>
      <vt:lpstr>方正清刻本悦宋简体</vt:lpstr>
      <vt:lpstr>幼圆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純影闇漣</cp:lastModifiedBy>
  <cp:revision>9</cp:revision>
  <dcterms:created xsi:type="dcterms:W3CDTF">2017-03-23T03:16:00Z</dcterms:created>
  <dcterms:modified xsi:type="dcterms:W3CDTF">2019-07-17T01:32:49Z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