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65" r:id="rId4"/>
    <p:sldId id="258" r:id="rId5"/>
    <p:sldId id="260" r:id="rId6"/>
    <p:sldId id="285" r:id="rId7"/>
    <p:sldId id="286" r:id="rId8"/>
    <p:sldId id="287" r:id="rId9"/>
    <p:sldId id="288" r:id="rId10"/>
    <p:sldId id="293" r:id="rId11"/>
    <p:sldId id="289" r:id="rId12"/>
    <p:sldId id="290" r:id="rId13"/>
    <p:sldId id="291" r:id="rId14"/>
    <p:sldId id="292" r:id="rId15"/>
    <p:sldId id="294" r:id="rId16"/>
    <p:sldId id="295" r:id="rId17"/>
    <p:sldId id="296"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524"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895C69-6423-49B5-8B00-20D43E880BA1}" type="datetimeFigureOut">
              <a:rPr lang="zh-CN" altLang="en-US" smtClean="0"/>
              <a:pPr/>
              <a:t>2020/9/12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385A98-CAAB-4301-8D20-A46D88B368B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3B0AE4-32EF-4A53-97C7-B0A42BF3C462}" type="slidenum">
              <a:rPr lang="en-US" altLang="zh-CN"/>
              <a:pPr/>
              <a:t>3</a:t>
            </a:fld>
            <a:endParaRPr lang="en-US" altLang="zh-CN"/>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4D6C1C2-B8B5-4FE8-857E-1EC1B4776288}" type="datetimeFigureOut">
              <a:rPr lang="zh-CN" altLang="en-US" smtClean="0"/>
              <a:pPr/>
              <a:t>2020/9/12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091BA0-4067-47D2-AD4A-02DCEA12E69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4D6C1C2-B8B5-4FE8-857E-1EC1B4776288}" type="datetimeFigureOut">
              <a:rPr lang="zh-CN" altLang="en-US" smtClean="0"/>
              <a:pPr/>
              <a:t>2020/9/12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091BA0-4067-47D2-AD4A-02DCEA12E69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4D6C1C2-B8B5-4FE8-857E-1EC1B4776288}" type="datetimeFigureOut">
              <a:rPr lang="zh-CN" altLang="en-US" smtClean="0"/>
              <a:pPr/>
              <a:t>2020/9/12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091BA0-4067-47D2-AD4A-02DCEA12E69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610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295400"/>
            <a:ext cx="422910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686300" y="1295400"/>
            <a:ext cx="422910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304800" y="6553200"/>
            <a:ext cx="2286000" cy="304800"/>
          </a:xfrm>
        </p:spPr>
        <p:txBody>
          <a:bodyPr/>
          <a:lstStyle>
            <a:lvl1pPr>
              <a:defRPr/>
            </a:lvl1pPr>
          </a:lstStyle>
          <a:p>
            <a:fld id="{24D6C1C2-B8B5-4FE8-857E-1EC1B4776288}" type="datetimeFigureOut">
              <a:rPr lang="zh-CN" altLang="en-US" smtClean="0"/>
              <a:pPr/>
              <a:t>2020/9/12</a:t>
            </a:fld>
            <a:endParaRPr lang="zh-CN" altLang="en-US"/>
          </a:p>
        </p:txBody>
      </p:sp>
      <p:sp>
        <p:nvSpPr>
          <p:cNvPr id="6" name="页脚占位符 5"/>
          <p:cNvSpPr>
            <a:spLocks noGrp="1"/>
          </p:cNvSpPr>
          <p:nvPr>
            <p:ph type="ftr" sz="quarter" idx="11"/>
          </p:nvPr>
        </p:nvSpPr>
        <p:spPr>
          <a:xfrm>
            <a:off x="2743200" y="6553200"/>
            <a:ext cx="4800600" cy="304800"/>
          </a:xfrm>
        </p:spPr>
        <p:txBody>
          <a:bodyPr/>
          <a:lstStyle>
            <a:lvl1pPr>
              <a:defRPr/>
            </a:lvl1pPr>
          </a:lstStyle>
          <a:p>
            <a:endParaRPr lang="zh-CN" altLang="en-US"/>
          </a:p>
        </p:txBody>
      </p:sp>
      <p:sp>
        <p:nvSpPr>
          <p:cNvPr id="7" name="灯片编号占位符 6"/>
          <p:cNvSpPr>
            <a:spLocks noGrp="1"/>
          </p:cNvSpPr>
          <p:nvPr>
            <p:ph type="sldNum" sz="quarter" idx="12"/>
          </p:nvPr>
        </p:nvSpPr>
        <p:spPr>
          <a:xfrm>
            <a:off x="7696200" y="6553200"/>
            <a:ext cx="1143000" cy="304800"/>
          </a:xfrm>
        </p:spPr>
        <p:txBody>
          <a:bodyPr/>
          <a:lstStyle>
            <a:lvl1pPr>
              <a:defRPr/>
            </a:lvl1pPr>
          </a:lstStyle>
          <a:p>
            <a:fld id="{9E091BA0-4067-47D2-AD4A-02DCEA12E69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4D6C1C2-B8B5-4FE8-857E-1EC1B4776288}" type="datetimeFigureOut">
              <a:rPr lang="zh-CN" altLang="en-US" smtClean="0"/>
              <a:pPr/>
              <a:t>2020/9/12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091BA0-4067-47D2-AD4A-02DCEA12E69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4D6C1C2-B8B5-4FE8-857E-1EC1B4776288}" type="datetimeFigureOut">
              <a:rPr lang="zh-CN" altLang="en-US" smtClean="0"/>
              <a:pPr/>
              <a:t>2020/9/12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091BA0-4067-47D2-AD4A-02DCEA12E69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4D6C1C2-B8B5-4FE8-857E-1EC1B4776288}" type="datetimeFigureOut">
              <a:rPr lang="zh-CN" altLang="en-US" smtClean="0"/>
              <a:pPr/>
              <a:t>2020/9/12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091BA0-4067-47D2-AD4A-02DCEA12E69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4D6C1C2-B8B5-4FE8-857E-1EC1B4776288}" type="datetimeFigureOut">
              <a:rPr lang="zh-CN" altLang="en-US" smtClean="0"/>
              <a:pPr/>
              <a:t>2020/9/12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E091BA0-4067-47D2-AD4A-02DCEA12E69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4D6C1C2-B8B5-4FE8-857E-1EC1B4776288}" type="datetimeFigureOut">
              <a:rPr lang="zh-CN" altLang="en-US" smtClean="0"/>
              <a:pPr/>
              <a:t>2020/9/12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E091BA0-4067-47D2-AD4A-02DCEA12E69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D6C1C2-B8B5-4FE8-857E-1EC1B4776288}" type="datetimeFigureOut">
              <a:rPr lang="zh-CN" altLang="en-US" smtClean="0"/>
              <a:pPr/>
              <a:t>2020/9/12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E091BA0-4067-47D2-AD4A-02DCEA12E69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4D6C1C2-B8B5-4FE8-857E-1EC1B4776288}" type="datetimeFigureOut">
              <a:rPr lang="zh-CN" altLang="en-US" smtClean="0"/>
              <a:pPr/>
              <a:t>2020/9/12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091BA0-4067-47D2-AD4A-02DCEA12E69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4D6C1C2-B8B5-4FE8-857E-1EC1B4776288}" type="datetimeFigureOut">
              <a:rPr lang="zh-CN" altLang="en-US" smtClean="0"/>
              <a:pPr/>
              <a:t>2020/9/12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091BA0-4067-47D2-AD4A-02DCEA12E69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D6C1C2-B8B5-4FE8-857E-1EC1B4776288}" type="datetimeFigureOut">
              <a:rPr lang="zh-CN" altLang="en-US" smtClean="0"/>
              <a:pPr/>
              <a:t>2020/9/12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091BA0-4067-47D2-AD4A-02DCEA12E69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player/Play.exe%20nta/xjd1402.nta%200%200%200%20800%20600%200%200%200%2031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player/Play.exe%20nta/xjd1401.nta%200%200%200%20800%20600%200%200%200%2031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计算机系统并行特性</a:t>
            </a:r>
            <a:endParaRPr lang="zh-CN" altLang="en-US" dirty="0"/>
          </a:p>
        </p:txBody>
      </p:sp>
      <p:sp>
        <p:nvSpPr>
          <p:cNvPr id="3" name="副标题 2"/>
          <p:cNvSpPr>
            <a:spLocks noGrp="1"/>
          </p:cNvSpPr>
          <p:nvPr>
            <p:ph type="subTitle" idx="1"/>
          </p:nvPr>
        </p:nvSpPr>
        <p:spPr/>
        <p:txBody>
          <a:bodyPr/>
          <a:lstStyle/>
          <a:p>
            <a:r>
              <a:rPr lang="zh-CN" altLang="en-US" dirty="0" smtClean="0"/>
              <a:t>谢卫华</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a:xfrm>
            <a:off x="323528" y="-243408"/>
            <a:ext cx="8363272" cy="1786210"/>
          </a:xfrm>
        </p:spPr>
        <p:txBody>
          <a:bodyPr>
            <a:normAutofit/>
          </a:bodyPr>
          <a:lstStyle/>
          <a:p>
            <a:r>
              <a:rPr lang="zh-CN" altLang="en-US" dirty="0" smtClean="0"/>
              <a:t>并行处理器的体系结构类型</a:t>
            </a:r>
            <a:endParaRPr lang="zh-CN" altLang="en-US" dirty="0">
              <a:latin typeface="黑体" pitchFamily="2" charset="-122"/>
            </a:endParaRPr>
          </a:p>
        </p:txBody>
      </p:sp>
      <p:sp>
        <p:nvSpPr>
          <p:cNvPr id="443395" name="Rectangle 3" descr="Rectangle: Click to edit Master text styles&#10;Second level&#10;Third level&#10;Fourth level&#10;Fifth level"/>
          <p:cNvSpPr>
            <a:spLocks noGrp="1" noChangeArrowheads="1"/>
          </p:cNvSpPr>
          <p:nvPr>
            <p:ph type="body" idx="1"/>
          </p:nvPr>
        </p:nvSpPr>
        <p:spPr>
          <a:xfrm>
            <a:off x="685800" y="1219200"/>
            <a:ext cx="8458200" cy="5233988"/>
          </a:xfrm>
        </p:spPr>
        <p:txBody>
          <a:bodyPr>
            <a:normAutofit fontScale="92500" lnSpcReduction="20000"/>
          </a:bodyPr>
          <a:lstStyle/>
          <a:p>
            <a:pPr marL="457200" indent="-457200">
              <a:buNone/>
            </a:pPr>
            <a:r>
              <a:rPr lang="en-US" altLang="zh-CN" dirty="0" smtClean="0"/>
              <a:t>2.</a:t>
            </a:r>
            <a:r>
              <a:rPr lang="zh-CN" altLang="en-US" dirty="0" smtClean="0"/>
              <a:t>从</a:t>
            </a:r>
            <a:r>
              <a:rPr lang="zh-CN" altLang="en-US" dirty="0"/>
              <a:t>处理数据的角度来看，</a:t>
            </a:r>
            <a:r>
              <a:rPr lang="zh-CN" altLang="en-US" dirty="0">
                <a:hlinkClick r:id="rId2" action="ppaction://program"/>
              </a:rPr>
              <a:t>并行性等级</a:t>
            </a:r>
            <a:r>
              <a:rPr lang="zh-CN" altLang="en-US" dirty="0"/>
              <a:t>从低到高可分为：</a:t>
            </a:r>
          </a:p>
          <a:p>
            <a:pPr marL="1085850" lvl="1" indent="-457200">
              <a:lnSpc>
                <a:spcPct val="100000"/>
              </a:lnSpc>
            </a:pPr>
            <a:r>
              <a:rPr lang="zh-CN" altLang="en-US" dirty="0">
                <a:solidFill>
                  <a:srgbClr val="FF0000"/>
                </a:solidFill>
              </a:rPr>
              <a:t>字串位串：</a:t>
            </a:r>
            <a:r>
              <a:rPr lang="zh-CN" altLang="en-US" dirty="0"/>
              <a:t>每次只对一个字的一位进行处理。</a:t>
            </a:r>
          </a:p>
          <a:p>
            <a:pPr lvl="2">
              <a:lnSpc>
                <a:spcPct val="100000"/>
              </a:lnSpc>
              <a:buFont typeface="Wingdings" pitchFamily="2" charset="2"/>
              <a:buNone/>
            </a:pPr>
            <a:r>
              <a:rPr lang="zh-CN" altLang="en-US" dirty="0"/>
              <a:t>     最基本的串行处理方式，不存在并行性。</a:t>
            </a:r>
          </a:p>
          <a:p>
            <a:pPr marL="1085850" lvl="1" indent="-457200">
              <a:lnSpc>
                <a:spcPct val="100000"/>
              </a:lnSpc>
            </a:pPr>
            <a:r>
              <a:rPr lang="zh-CN" altLang="en-US" dirty="0">
                <a:solidFill>
                  <a:srgbClr val="FF0000"/>
                </a:solidFill>
              </a:rPr>
              <a:t>字串位并：</a:t>
            </a:r>
            <a:r>
              <a:rPr lang="zh-CN" altLang="en-US" dirty="0"/>
              <a:t>同时对一个字的全部位进行处理，不</a:t>
            </a:r>
          </a:p>
          <a:p>
            <a:pPr marL="1085850" lvl="1" indent="-457200">
              <a:lnSpc>
                <a:spcPct val="100000"/>
              </a:lnSpc>
              <a:buFont typeface="Wingdings" pitchFamily="2" charset="2"/>
              <a:buNone/>
            </a:pPr>
            <a:r>
              <a:rPr lang="zh-CN" altLang="en-US" dirty="0"/>
              <a:t>     同字之间是串行的。</a:t>
            </a:r>
          </a:p>
          <a:p>
            <a:pPr lvl="2">
              <a:lnSpc>
                <a:spcPct val="100000"/>
              </a:lnSpc>
              <a:buFont typeface="Wingdings" pitchFamily="2" charset="2"/>
              <a:buNone/>
            </a:pPr>
            <a:r>
              <a:rPr lang="zh-CN" altLang="en-US" dirty="0"/>
              <a:t>     开始出现并行性。</a:t>
            </a:r>
          </a:p>
          <a:p>
            <a:pPr marL="1085850" lvl="1" indent="-457200">
              <a:lnSpc>
                <a:spcPct val="100000"/>
              </a:lnSpc>
            </a:pPr>
            <a:r>
              <a:rPr lang="zh-CN" altLang="en-US" dirty="0">
                <a:solidFill>
                  <a:srgbClr val="FF0000"/>
                </a:solidFill>
              </a:rPr>
              <a:t>字并位串：</a:t>
            </a:r>
            <a:r>
              <a:rPr lang="zh-CN" altLang="en-US" dirty="0"/>
              <a:t>同时对许多字的同一位（称为</a:t>
            </a:r>
            <a:r>
              <a:rPr lang="zh-CN" altLang="en-US" dirty="0">
                <a:solidFill>
                  <a:srgbClr val="FF0000"/>
                </a:solidFill>
              </a:rPr>
              <a:t>位片</a:t>
            </a:r>
            <a:r>
              <a:rPr lang="zh-CN" altLang="en-US" dirty="0"/>
              <a:t>）</a:t>
            </a:r>
          </a:p>
          <a:p>
            <a:pPr marL="1085850" lvl="1" indent="-457200">
              <a:lnSpc>
                <a:spcPct val="100000"/>
              </a:lnSpc>
              <a:buFont typeface="Wingdings" pitchFamily="2" charset="2"/>
              <a:buNone/>
            </a:pPr>
            <a:r>
              <a:rPr lang="zh-CN" altLang="en-US" dirty="0"/>
              <a:t>     进行处理。</a:t>
            </a:r>
          </a:p>
          <a:p>
            <a:pPr lvl="2">
              <a:lnSpc>
                <a:spcPct val="100000"/>
              </a:lnSpc>
              <a:buFont typeface="Wingdings" pitchFamily="2" charset="2"/>
              <a:buNone/>
            </a:pPr>
            <a:r>
              <a:rPr lang="zh-CN" altLang="en-US" dirty="0"/>
              <a:t>     具有较高的并行性。</a:t>
            </a:r>
          </a:p>
          <a:p>
            <a:pPr marL="1085850" lvl="1" indent="-457200">
              <a:lnSpc>
                <a:spcPct val="100000"/>
              </a:lnSpc>
            </a:pPr>
            <a:r>
              <a:rPr lang="zh-CN" altLang="en-US" dirty="0">
                <a:solidFill>
                  <a:srgbClr val="FF0000"/>
                </a:solidFill>
              </a:rPr>
              <a:t>全并行：</a:t>
            </a:r>
            <a:r>
              <a:rPr lang="zh-CN" altLang="en-US" dirty="0"/>
              <a:t>同时对许多字的全部位或部分位进行处理。</a:t>
            </a:r>
          </a:p>
          <a:p>
            <a:pPr lvl="2">
              <a:lnSpc>
                <a:spcPct val="100000"/>
              </a:lnSpc>
              <a:buFont typeface="Wingdings" pitchFamily="2" charset="2"/>
              <a:buNone/>
            </a:pPr>
            <a:r>
              <a:rPr lang="zh-CN" altLang="en-US" dirty="0"/>
              <a:t>     最高一级的并行。</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并行处理器的体系结构类型 </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GPU</a:t>
            </a:r>
            <a:r>
              <a:rPr lang="zh-CN" altLang="en-US" dirty="0" smtClean="0"/>
              <a:t>（</a:t>
            </a:r>
            <a:r>
              <a:rPr lang="en-US" altLang="zh-CN" dirty="0" smtClean="0"/>
              <a:t>Graphic Processing Unit</a:t>
            </a:r>
            <a:r>
              <a:rPr lang="zh-CN" altLang="en-US" dirty="0" smtClean="0"/>
              <a:t>），即图形处理器，又叫做图形处理单元</a:t>
            </a:r>
          </a:p>
          <a:p>
            <a:r>
              <a:rPr lang="en-US" altLang="zh-CN" dirty="0" smtClean="0"/>
              <a:t>1999</a:t>
            </a:r>
            <a:r>
              <a:rPr lang="zh-CN" altLang="en-US" dirty="0" smtClean="0"/>
              <a:t>年</a:t>
            </a:r>
            <a:r>
              <a:rPr lang="en-US" altLang="zh-CN" dirty="0" smtClean="0"/>
              <a:t>NVIDIA</a:t>
            </a:r>
            <a:r>
              <a:rPr lang="zh-CN" altLang="en-US" dirty="0" smtClean="0"/>
              <a:t>（英伟达）公司在发布</a:t>
            </a:r>
            <a:r>
              <a:rPr lang="en-US" altLang="zh-CN" dirty="0" err="1" smtClean="0"/>
              <a:t>GeForce</a:t>
            </a:r>
            <a:r>
              <a:rPr lang="en-US" altLang="zh-CN" dirty="0" smtClean="0"/>
              <a:t> 256</a:t>
            </a:r>
            <a:r>
              <a:rPr lang="zh-CN" altLang="en-US" dirty="0" smtClean="0"/>
              <a:t>图形处理芯片时提出了</a:t>
            </a:r>
            <a:r>
              <a:rPr lang="en-US" altLang="zh-CN" dirty="0" smtClean="0"/>
              <a:t>GPU</a:t>
            </a:r>
            <a:r>
              <a:rPr lang="zh-CN" altLang="en-US" dirty="0" smtClean="0"/>
              <a:t>的概念</a:t>
            </a:r>
          </a:p>
          <a:p>
            <a:r>
              <a:rPr lang="zh-CN" altLang="en-US" dirty="0" smtClean="0"/>
              <a:t>起初</a:t>
            </a:r>
            <a:r>
              <a:rPr lang="en-US" altLang="zh-CN" dirty="0" smtClean="0"/>
              <a:t>GPU</a:t>
            </a:r>
            <a:r>
              <a:rPr lang="zh-CN" altLang="en-US" dirty="0" smtClean="0"/>
              <a:t>主要的作用是用于加速图形处理</a:t>
            </a:r>
          </a:p>
          <a:p>
            <a:r>
              <a:rPr lang="zh-CN" altLang="en-US" dirty="0" smtClean="0"/>
              <a:t>现在</a:t>
            </a:r>
            <a:r>
              <a:rPr lang="en-US" altLang="zh-CN" dirty="0" smtClean="0"/>
              <a:t>GPU</a:t>
            </a:r>
            <a:r>
              <a:rPr lang="zh-CN" altLang="en-US" dirty="0" smtClean="0"/>
              <a:t>已经不再局限于</a:t>
            </a:r>
            <a:r>
              <a:rPr lang="en-US" altLang="zh-CN" dirty="0" smtClean="0"/>
              <a:t>3D</a:t>
            </a:r>
            <a:r>
              <a:rPr lang="zh-CN" altLang="en-US" dirty="0" smtClean="0"/>
              <a:t>图形处理领域，它在浮点运算、并行计算等方面均表现出众</a:t>
            </a:r>
          </a:p>
          <a:p>
            <a:r>
              <a:rPr lang="en-US" altLang="zh-CN" dirty="0" smtClean="0"/>
              <a:t>GPU</a:t>
            </a:r>
            <a:r>
              <a:rPr lang="zh-CN" altLang="en-US" dirty="0" smtClean="0"/>
              <a:t>越来越多地作为加速器被应用于高性能计算领域</a:t>
            </a:r>
          </a:p>
          <a:p>
            <a:r>
              <a:rPr lang="zh-CN" altLang="en-US" dirty="0" smtClean="0"/>
              <a:t>领域领导者：</a:t>
            </a:r>
            <a:r>
              <a:rPr lang="en-US" altLang="zh-CN" dirty="0" smtClean="0"/>
              <a:t>NVIDIA</a:t>
            </a:r>
            <a:r>
              <a:rPr lang="zh-CN" altLang="en-US" dirty="0" smtClean="0"/>
              <a:t>和</a:t>
            </a:r>
            <a:r>
              <a:rPr lang="en-US" altLang="zh-CN" dirty="0" smtClean="0"/>
              <a:t>AMD</a:t>
            </a:r>
            <a:endParaRPr lang="zh-CN" altLang="en-US" dirty="0" smtClean="0"/>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并行处理器的体系结构类型 </a:t>
            </a:r>
            <a:endParaRPr lang="zh-CN" altLang="en-US" dirty="0"/>
          </a:p>
        </p:txBody>
      </p:sp>
      <p:pic>
        <p:nvPicPr>
          <p:cNvPr id="2050" name="Picture 2" descr="1.18"/>
          <p:cNvPicPr>
            <a:picLocks noChangeAspect="1" noChangeArrowheads="1"/>
          </p:cNvPicPr>
          <p:nvPr/>
        </p:nvPicPr>
        <p:blipFill>
          <a:blip r:embed="rId2" cstate="print"/>
          <a:srcRect/>
          <a:stretch>
            <a:fillRect/>
          </a:stretch>
        </p:blipFill>
        <p:spPr bwMode="auto">
          <a:xfrm>
            <a:off x="2195736" y="1484784"/>
            <a:ext cx="3114675" cy="394335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并行处理器的体系结构类型 </a:t>
            </a:r>
            <a:endParaRPr lang="zh-CN" altLang="en-US" dirty="0"/>
          </a:p>
        </p:txBody>
      </p:sp>
      <p:sp>
        <p:nvSpPr>
          <p:cNvPr id="3" name="内容占位符 2"/>
          <p:cNvSpPr>
            <a:spLocks noGrp="1"/>
          </p:cNvSpPr>
          <p:nvPr>
            <p:ph idx="1"/>
          </p:nvPr>
        </p:nvSpPr>
        <p:spPr/>
        <p:txBody>
          <a:bodyPr/>
          <a:lstStyle/>
          <a:p>
            <a:r>
              <a:rPr lang="en-US" altLang="zh-CN" dirty="0" smtClean="0"/>
              <a:t>GPU</a:t>
            </a:r>
            <a:r>
              <a:rPr lang="zh-CN" altLang="en-US" dirty="0" smtClean="0"/>
              <a:t>和</a:t>
            </a:r>
            <a:r>
              <a:rPr lang="en-US" altLang="zh-CN" dirty="0" smtClean="0"/>
              <a:t>CPU</a:t>
            </a:r>
            <a:r>
              <a:rPr lang="zh-CN" altLang="en-US" dirty="0" smtClean="0"/>
              <a:t>结构上的差异：</a:t>
            </a:r>
          </a:p>
          <a:p>
            <a:pPr>
              <a:buNone/>
            </a:pPr>
            <a:r>
              <a:rPr lang="zh-CN" altLang="en-US" dirty="0" smtClean="0"/>
              <a:t/>
            </a:r>
            <a:br>
              <a:rPr lang="zh-CN" altLang="en-US" dirty="0" smtClean="0"/>
            </a:br>
            <a:endParaRPr lang="zh-CN" altLang="en-US" dirty="0"/>
          </a:p>
        </p:txBody>
      </p:sp>
      <p:pic>
        <p:nvPicPr>
          <p:cNvPr id="46082" name="Picture 2" descr="1.19"/>
          <p:cNvPicPr>
            <a:picLocks noChangeAspect="1" noChangeArrowheads="1"/>
          </p:cNvPicPr>
          <p:nvPr/>
        </p:nvPicPr>
        <p:blipFill>
          <a:blip r:embed="rId2" cstate="print"/>
          <a:srcRect/>
          <a:stretch>
            <a:fillRect/>
          </a:stretch>
        </p:blipFill>
        <p:spPr bwMode="auto">
          <a:xfrm>
            <a:off x="171450" y="2295524"/>
            <a:ext cx="8972550" cy="4562476"/>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0"/>
            <a:ext cx="8229600" cy="1143000"/>
          </a:xfrm>
        </p:spPr>
        <p:txBody>
          <a:bodyPr/>
          <a:lstStyle/>
          <a:p>
            <a:r>
              <a:rPr lang="zh-CN" altLang="en-US" dirty="0" smtClean="0"/>
              <a:t>并行处理器的体系结构类型 </a:t>
            </a:r>
            <a:endParaRPr lang="zh-CN" altLang="en-US" dirty="0"/>
          </a:p>
        </p:txBody>
      </p:sp>
      <p:sp>
        <p:nvSpPr>
          <p:cNvPr id="3" name="内容占位符 2"/>
          <p:cNvSpPr>
            <a:spLocks noGrp="1"/>
          </p:cNvSpPr>
          <p:nvPr>
            <p:ph idx="1"/>
          </p:nvPr>
        </p:nvSpPr>
        <p:spPr>
          <a:xfrm>
            <a:off x="539552" y="980728"/>
            <a:ext cx="8229600" cy="4525963"/>
          </a:xfrm>
        </p:spPr>
        <p:txBody>
          <a:bodyPr/>
          <a:lstStyle/>
          <a:p>
            <a:r>
              <a:rPr lang="en-US" altLang="zh-CN" dirty="0" smtClean="0"/>
              <a:t>GPU</a:t>
            </a:r>
            <a:r>
              <a:rPr lang="zh-CN" altLang="en-US" dirty="0" smtClean="0"/>
              <a:t>和</a:t>
            </a:r>
            <a:r>
              <a:rPr lang="en-US" altLang="zh-CN" dirty="0" smtClean="0"/>
              <a:t>CPU</a:t>
            </a:r>
            <a:r>
              <a:rPr lang="zh-CN" altLang="en-US" dirty="0" smtClean="0"/>
              <a:t>运算能力的对比</a:t>
            </a:r>
            <a:r>
              <a:rPr lang="en-US" altLang="zh-CN" dirty="0" smtClean="0"/>
              <a:t>:</a:t>
            </a:r>
          </a:p>
          <a:p>
            <a:pPr lvl="1"/>
            <a:r>
              <a:rPr lang="en-US" altLang="zh-CN" dirty="0" smtClean="0"/>
              <a:t>GPU</a:t>
            </a:r>
            <a:r>
              <a:rPr lang="zh-CN" altLang="en-US" dirty="0" smtClean="0"/>
              <a:t>适合高效地处理相互独立的大规模数据密集型计算</a:t>
            </a:r>
          </a:p>
          <a:p>
            <a:pPr lvl="1"/>
            <a:r>
              <a:rPr lang="en-US" altLang="zh-CN" dirty="0" smtClean="0"/>
              <a:t>CPU</a:t>
            </a:r>
            <a:r>
              <a:rPr lang="zh-CN" altLang="en-US" dirty="0" smtClean="0"/>
              <a:t>适合处理具有复杂逻辑控制的应用程序</a:t>
            </a:r>
          </a:p>
          <a:p>
            <a:pPr>
              <a:buNone/>
            </a:pPr>
            <a:r>
              <a:rPr lang="zh-CN" altLang="en-US" dirty="0" smtClean="0"/>
              <a:t/>
            </a:r>
            <a:br>
              <a:rPr lang="zh-CN" altLang="en-US" dirty="0" smtClean="0"/>
            </a:br>
            <a:endParaRPr lang="zh-CN" altLang="en-US" dirty="0"/>
          </a:p>
        </p:txBody>
      </p:sp>
      <p:pic>
        <p:nvPicPr>
          <p:cNvPr id="47106" name="Picture 2" descr="1.20"/>
          <p:cNvPicPr>
            <a:picLocks noChangeAspect="1" noChangeArrowheads="1"/>
          </p:cNvPicPr>
          <p:nvPr/>
        </p:nvPicPr>
        <p:blipFill>
          <a:blip r:embed="rId2" cstate="print"/>
          <a:srcRect/>
          <a:stretch>
            <a:fillRect/>
          </a:stretch>
        </p:blipFill>
        <p:spPr bwMode="auto">
          <a:xfrm>
            <a:off x="1835696" y="3068960"/>
            <a:ext cx="4521895" cy="324036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并行处理器的体系结构类型 </a:t>
            </a:r>
            <a:endParaRPr lang="zh-CN" altLang="en-US" dirty="0"/>
          </a:p>
        </p:txBody>
      </p:sp>
      <p:sp>
        <p:nvSpPr>
          <p:cNvPr id="3" name="内容占位符 2"/>
          <p:cNvSpPr>
            <a:spLocks noGrp="1"/>
          </p:cNvSpPr>
          <p:nvPr>
            <p:ph idx="1"/>
          </p:nvPr>
        </p:nvSpPr>
        <p:spPr/>
        <p:txBody>
          <a:bodyPr/>
          <a:lstStyle/>
          <a:p>
            <a:r>
              <a:rPr lang="en-US" altLang="zh-CN" dirty="0" smtClean="0"/>
              <a:t>GPU</a:t>
            </a:r>
            <a:r>
              <a:rPr lang="zh-CN" altLang="en-US" dirty="0" smtClean="0"/>
              <a:t>的体系结构</a:t>
            </a:r>
            <a:r>
              <a:rPr lang="en-US" altLang="zh-CN" dirty="0" smtClean="0"/>
              <a:t>:</a:t>
            </a:r>
          </a:p>
          <a:p>
            <a:r>
              <a:rPr lang="zh-CN" altLang="en-US" dirty="0" smtClean="0"/>
              <a:t>基于标量的</a:t>
            </a:r>
            <a:r>
              <a:rPr lang="en-US" altLang="zh-CN" dirty="0" smtClean="0"/>
              <a:t>SIMT (Single Instruction Multiple Thread,</a:t>
            </a:r>
            <a:r>
              <a:rPr lang="zh-CN" altLang="en-US" dirty="0" smtClean="0"/>
              <a:t>单指令多线程</a:t>
            </a:r>
            <a:r>
              <a:rPr lang="en-US" altLang="zh-CN" dirty="0" smtClean="0"/>
              <a:t>)</a:t>
            </a:r>
            <a:r>
              <a:rPr lang="zh-CN" altLang="en-US" dirty="0" smtClean="0"/>
              <a:t>架构。</a:t>
            </a:r>
            <a:r>
              <a:rPr lang="en-US" altLang="zh-CN" dirty="0" smtClean="0"/>
              <a:t>SIMT</a:t>
            </a:r>
            <a:r>
              <a:rPr lang="zh-CN" altLang="en-US" dirty="0" smtClean="0"/>
              <a:t>的代表有</a:t>
            </a:r>
            <a:r>
              <a:rPr lang="en-US" altLang="zh-CN" dirty="0" smtClean="0"/>
              <a:t>NVIDIA </a:t>
            </a:r>
            <a:r>
              <a:rPr lang="zh-CN" altLang="en-US" dirty="0" smtClean="0"/>
              <a:t>的 </a:t>
            </a:r>
            <a:r>
              <a:rPr lang="en-US" altLang="zh-CN" dirty="0" smtClean="0"/>
              <a:t>Fermi</a:t>
            </a:r>
            <a:r>
              <a:rPr lang="zh-CN" altLang="en-US" dirty="0" smtClean="0"/>
              <a:t>架构</a:t>
            </a:r>
          </a:p>
          <a:p>
            <a:r>
              <a:rPr lang="zh-CN" altLang="en-US" dirty="0" smtClean="0"/>
              <a:t>基于向量的 </a:t>
            </a:r>
            <a:r>
              <a:rPr lang="en-US" altLang="zh-CN" dirty="0" smtClean="0"/>
              <a:t>SIMD (Single Instruction Multiple Data,</a:t>
            </a:r>
            <a:r>
              <a:rPr lang="zh-CN" altLang="en-US" dirty="0" smtClean="0"/>
              <a:t>单指令多数据架构</a:t>
            </a:r>
            <a:r>
              <a:rPr lang="en-US" altLang="zh-CN" dirty="0" smtClean="0"/>
              <a:t>)</a:t>
            </a:r>
            <a:r>
              <a:rPr lang="zh-CN" altLang="en-US" dirty="0" smtClean="0"/>
              <a:t>。</a:t>
            </a:r>
            <a:r>
              <a:rPr lang="en-US" altLang="zh-CN" dirty="0" smtClean="0"/>
              <a:t>SIMD</a:t>
            </a:r>
            <a:r>
              <a:rPr lang="zh-CN" altLang="en-US" dirty="0" smtClean="0"/>
              <a:t>的代表是</a:t>
            </a:r>
            <a:r>
              <a:rPr lang="en-US" altLang="zh-CN" dirty="0" smtClean="0"/>
              <a:t>AMD</a:t>
            </a:r>
            <a:r>
              <a:rPr lang="zh-CN" altLang="en-US" dirty="0" smtClean="0"/>
              <a:t>的</a:t>
            </a:r>
            <a:r>
              <a:rPr lang="en-US" altLang="zh-CN" dirty="0" smtClean="0"/>
              <a:t>Cypress</a:t>
            </a:r>
            <a:r>
              <a:rPr lang="zh-CN" altLang="en-US" dirty="0" smtClean="0"/>
              <a:t>架构</a:t>
            </a:r>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并行处理器的体系结构类型 </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Fermi</a:t>
            </a:r>
            <a:r>
              <a:rPr lang="zh-CN" altLang="en-US" dirty="0" smtClean="0"/>
              <a:t>流式处理器</a:t>
            </a:r>
            <a:r>
              <a:rPr lang="en-US" altLang="zh-CN" dirty="0" smtClean="0"/>
              <a:t>:</a:t>
            </a:r>
          </a:p>
          <a:p>
            <a:r>
              <a:rPr lang="en-US" altLang="zh-CN" dirty="0" smtClean="0"/>
              <a:t>Core</a:t>
            </a:r>
            <a:r>
              <a:rPr lang="zh-CN" altLang="en-US" dirty="0" smtClean="0"/>
              <a:t>：</a:t>
            </a:r>
            <a:r>
              <a:rPr lang="en-US" altLang="zh-CN" dirty="0" smtClean="0"/>
              <a:t>CUDA</a:t>
            </a:r>
            <a:r>
              <a:rPr lang="zh-CN" altLang="en-US" dirty="0" smtClean="0"/>
              <a:t>核心</a:t>
            </a:r>
            <a:br>
              <a:rPr lang="zh-CN" altLang="en-US" dirty="0" smtClean="0"/>
            </a:br>
            <a:r>
              <a:rPr lang="en-US" altLang="zh-CN" dirty="0" smtClean="0"/>
              <a:t>FP Unit</a:t>
            </a:r>
            <a:r>
              <a:rPr lang="zh-CN" altLang="en-US" dirty="0" smtClean="0"/>
              <a:t>：浮点运算单元</a:t>
            </a:r>
            <a:br>
              <a:rPr lang="zh-CN" altLang="en-US" dirty="0" smtClean="0"/>
            </a:br>
            <a:r>
              <a:rPr lang="en-US" altLang="zh-CN" dirty="0" smtClean="0"/>
              <a:t>INT Unit</a:t>
            </a:r>
            <a:r>
              <a:rPr lang="zh-CN" altLang="en-US" dirty="0" smtClean="0"/>
              <a:t>：整数运算单元</a:t>
            </a:r>
            <a:br>
              <a:rPr lang="zh-CN" altLang="en-US" dirty="0" smtClean="0"/>
            </a:br>
            <a:r>
              <a:rPr lang="en-US" altLang="zh-CN" dirty="0" smtClean="0"/>
              <a:t>Warp Scheduler</a:t>
            </a:r>
            <a:r>
              <a:rPr lang="zh-CN" altLang="en-US" dirty="0" smtClean="0"/>
              <a:t>：</a:t>
            </a:r>
            <a:r>
              <a:rPr lang="en-US" altLang="zh-CN" dirty="0" smtClean="0"/>
              <a:t>warp </a:t>
            </a:r>
            <a:r>
              <a:rPr lang="zh-CN" altLang="en-US" dirty="0" smtClean="0"/>
              <a:t>调度器</a:t>
            </a:r>
            <a:br>
              <a:rPr lang="zh-CN" altLang="en-US" dirty="0" smtClean="0"/>
            </a:br>
            <a:r>
              <a:rPr lang="en-US" altLang="zh-CN" dirty="0" smtClean="0"/>
              <a:t>Dispatch Unit: </a:t>
            </a:r>
            <a:r>
              <a:rPr lang="zh-CN" altLang="en-US" dirty="0" smtClean="0"/>
              <a:t>指令发送单元</a:t>
            </a:r>
            <a:br>
              <a:rPr lang="zh-CN" altLang="en-US" dirty="0" smtClean="0"/>
            </a:br>
            <a:r>
              <a:rPr lang="en-US" altLang="zh-CN" dirty="0" smtClean="0"/>
              <a:t>Dispatch Port</a:t>
            </a:r>
            <a:r>
              <a:rPr lang="zh-CN" altLang="en-US" dirty="0" smtClean="0"/>
              <a:t>：调度端口</a:t>
            </a:r>
            <a:br>
              <a:rPr lang="zh-CN" altLang="en-US" dirty="0" smtClean="0"/>
            </a:br>
            <a:r>
              <a:rPr lang="en-US" altLang="zh-CN" dirty="0" smtClean="0"/>
              <a:t>Operand Collector: </a:t>
            </a:r>
            <a:r>
              <a:rPr lang="zh-CN" altLang="en-US" dirty="0" smtClean="0"/>
              <a:t>操作数收集器</a:t>
            </a:r>
            <a:br>
              <a:rPr lang="zh-CN" altLang="en-US" dirty="0" smtClean="0"/>
            </a:br>
            <a:r>
              <a:rPr lang="en-US" altLang="zh-CN" dirty="0" smtClean="0"/>
              <a:t>LD/ST</a:t>
            </a:r>
            <a:r>
              <a:rPr lang="zh-CN" altLang="en-US" dirty="0" smtClean="0"/>
              <a:t>：存取单元</a:t>
            </a:r>
            <a:br>
              <a:rPr lang="zh-CN" altLang="en-US" dirty="0" smtClean="0"/>
            </a:br>
            <a:r>
              <a:rPr lang="en-US" altLang="zh-CN" dirty="0" smtClean="0"/>
              <a:t>SFU</a:t>
            </a:r>
            <a:r>
              <a:rPr lang="zh-CN" altLang="en-US" dirty="0" smtClean="0"/>
              <a:t>：特殊功能模块</a:t>
            </a:r>
            <a:br>
              <a:rPr lang="zh-CN" altLang="en-US" dirty="0" smtClean="0"/>
            </a:br>
            <a:r>
              <a:rPr lang="en-US" altLang="zh-CN" dirty="0" smtClean="0"/>
              <a:t>Interconnected Network</a:t>
            </a:r>
            <a:r>
              <a:rPr lang="zh-CN" altLang="en-US" dirty="0" smtClean="0"/>
              <a:t>：互连网络</a:t>
            </a:r>
            <a:br>
              <a:rPr lang="zh-CN" altLang="en-US" dirty="0" smtClean="0"/>
            </a:br>
            <a:r>
              <a:rPr lang="en-US" altLang="zh-CN" dirty="0" smtClean="0"/>
              <a:t>Register File</a:t>
            </a:r>
            <a:r>
              <a:rPr lang="zh-CN" altLang="en-US" dirty="0" smtClean="0"/>
              <a:t>：寄存器文件</a:t>
            </a:r>
            <a:br>
              <a:rPr lang="zh-CN" altLang="en-US" dirty="0" smtClean="0"/>
            </a:br>
            <a:r>
              <a:rPr lang="en-US" altLang="zh-CN" dirty="0" smtClean="0"/>
              <a:t>Result Queue: </a:t>
            </a:r>
            <a:r>
              <a:rPr lang="zh-CN" altLang="en-US" dirty="0" smtClean="0"/>
              <a:t>结果队列</a:t>
            </a:r>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1143000"/>
          </a:xfrm>
        </p:spPr>
        <p:txBody>
          <a:bodyPr/>
          <a:lstStyle/>
          <a:p>
            <a:r>
              <a:rPr lang="zh-CN" altLang="en-US" dirty="0" smtClean="0"/>
              <a:t>并行处理器的体系结构类型 </a:t>
            </a:r>
            <a:endParaRPr lang="zh-CN" altLang="en-US" dirty="0"/>
          </a:p>
        </p:txBody>
      </p:sp>
      <p:sp>
        <p:nvSpPr>
          <p:cNvPr id="3" name="内容占位符 2"/>
          <p:cNvSpPr>
            <a:spLocks noGrp="1"/>
          </p:cNvSpPr>
          <p:nvPr>
            <p:ph idx="1"/>
          </p:nvPr>
        </p:nvSpPr>
        <p:spPr>
          <a:xfrm>
            <a:off x="467544" y="908720"/>
            <a:ext cx="8229600" cy="4525963"/>
          </a:xfrm>
        </p:spPr>
        <p:txBody>
          <a:bodyPr>
            <a:normAutofit/>
          </a:bodyPr>
          <a:lstStyle/>
          <a:p>
            <a:r>
              <a:rPr lang="en-US" altLang="zh-CN" sz="2600" dirty="0" smtClean="0"/>
              <a:t>GPU</a:t>
            </a:r>
            <a:r>
              <a:rPr lang="zh-CN" altLang="en-US" sz="2600" dirty="0" smtClean="0"/>
              <a:t>的编程模式</a:t>
            </a:r>
            <a:r>
              <a:rPr lang="en-US" altLang="zh-CN" sz="2600" dirty="0" smtClean="0"/>
              <a:t>CUDA:</a:t>
            </a:r>
          </a:p>
          <a:p>
            <a:r>
              <a:rPr lang="zh-CN" altLang="en-US" sz="2600" dirty="0" smtClean="0"/>
              <a:t>在此模型中，</a:t>
            </a:r>
            <a:r>
              <a:rPr lang="en-US" altLang="zh-CN" sz="2600" dirty="0" smtClean="0"/>
              <a:t>CPU</a:t>
            </a:r>
            <a:r>
              <a:rPr lang="zh-CN" altLang="en-US" sz="2600" dirty="0" smtClean="0"/>
              <a:t>作为主机端，</a:t>
            </a:r>
            <a:r>
              <a:rPr lang="en-US" altLang="zh-CN" sz="2600" dirty="0" smtClean="0"/>
              <a:t>GPU</a:t>
            </a:r>
            <a:r>
              <a:rPr lang="zh-CN" altLang="en-US" sz="2600" dirty="0" smtClean="0"/>
              <a:t>做为设备端</a:t>
            </a:r>
          </a:p>
          <a:p>
            <a:r>
              <a:rPr lang="en-US" altLang="zh-CN" sz="2600" dirty="0" smtClean="0"/>
              <a:t>CPU</a:t>
            </a:r>
            <a:r>
              <a:rPr lang="zh-CN" altLang="en-US" sz="2600" dirty="0" smtClean="0"/>
              <a:t>负责逻辑性较强的事务处理和串行计算</a:t>
            </a:r>
          </a:p>
          <a:p>
            <a:r>
              <a:rPr lang="en-US" altLang="zh-CN" sz="2600" dirty="0" smtClean="0"/>
              <a:t>GPU</a:t>
            </a:r>
            <a:r>
              <a:rPr lang="zh-CN" altLang="en-US" sz="2600" dirty="0" smtClean="0"/>
              <a:t>负责高度并行化的数据计算任务</a:t>
            </a:r>
          </a:p>
          <a:p>
            <a:r>
              <a:rPr lang="en-US" altLang="zh-CN" sz="2600" dirty="0" smtClean="0"/>
              <a:t>GPU</a:t>
            </a:r>
            <a:r>
              <a:rPr lang="zh-CN" altLang="en-US" sz="2600" dirty="0" smtClean="0"/>
              <a:t>并不能独立运行程序，程序的执行由</a:t>
            </a:r>
            <a:r>
              <a:rPr lang="en-US" altLang="zh-CN" sz="2600" dirty="0" smtClean="0"/>
              <a:t>CPU</a:t>
            </a:r>
            <a:r>
              <a:rPr lang="zh-CN" altLang="en-US" sz="2600" dirty="0" smtClean="0"/>
              <a:t>端控制。</a:t>
            </a:r>
          </a:p>
          <a:p>
            <a:pPr>
              <a:buNone/>
            </a:pPr>
            <a:r>
              <a:rPr lang="zh-CN" altLang="en-US" dirty="0" smtClean="0"/>
              <a:t/>
            </a:r>
            <a:br>
              <a:rPr lang="zh-CN" altLang="en-US" dirty="0" smtClean="0"/>
            </a:br>
            <a:endParaRPr lang="zh-CN" altLang="en-US" dirty="0"/>
          </a:p>
        </p:txBody>
      </p:sp>
      <p:pic>
        <p:nvPicPr>
          <p:cNvPr id="48130" name="Picture 2" descr="1.24"/>
          <p:cNvPicPr>
            <a:picLocks noChangeAspect="1" noChangeArrowheads="1"/>
          </p:cNvPicPr>
          <p:nvPr/>
        </p:nvPicPr>
        <p:blipFill>
          <a:blip r:embed="rId2" cstate="print"/>
          <a:srcRect/>
          <a:stretch>
            <a:fillRect/>
          </a:stretch>
        </p:blipFill>
        <p:spPr bwMode="auto">
          <a:xfrm>
            <a:off x="1763688" y="3356992"/>
            <a:ext cx="4726243" cy="3024336"/>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zh-CN" altLang="en-US" dirty="0" smtClean="0">
                <a:latin typeface="黑体" pitchFamily="2" charset="-122"/>
              </a:rPr>
              <a:t>计算机系统</a:t>
            </a:r>
            <a:r>
              <a:rPr lang="zh-CN" altLang="en-US" dirty="0">
                <a:latin typeface="黑体" pitchFamily="2" charset="-122"/>
              </a:rPr>
              <a:t>结构中并行性的发展</a:t>
            </a:r>
          </a:p>
        </p:txBody>
      </p:sp>
      <p:sp>
        <p:nvSpPr>
          <p:cNvPr id="444419" name="Rectangle 3" descr="Rectangle: Click to edit Master text styles&#10;Second level&#10;Third level&#10;Fourth level&#10;Fifth level"/>
          <p:cNvSpPr>
            <a:spLocks noGrp="1" noChangeArrowheads="1"/>
          </p:cNvSpPr>
          <p:nvPr>
            <p:ph type="body" idx="1"/>
          </p:nvPr>
        </p:nvSpPr>
        <p:spPr>
          <a:xfrm>
            <a:off x="685800" y="1219200"/>
            <a:ext cx="8134350" cy="4953000"/>
          </a:xfrm>
        </p:spPr>
        <p:txBody>
          <a:bodyPr>
            <a:normAutofit fontScale="85000" lnSpcReduction="10000"/>
          </a:bodyPr>
          <a:lstStyle/>
          <a:p>
            <a:pPr marL="457200" indent="-457200">
              <a:lnSpc>
                <a:spcPct val="110000"/>
              </a:lnSpc>
              <a:buNone/>
            </a:pPr>
            <a:r>
              <a:rPr lang="en-US" altLang="zh-CN" dirty="0" smtClean="0"/>
              <a:t>1.</a:t>
            </a:r>
            <a:r>
              <a:rPr lang="zh-CN" altLang="en-US" dirty="0" smtClean="0"/>
              <a:t>从</a:t>
            </a:r>
            <a:r>
              <a:rPr lang="zh-CN" altLang="en-US" dirty="0"/>
              <a:t>执行程序的角度来看，并行性等级从低到高可分为：</a:t>
            </a:r>
          </a:p>
          <a:p>
            <a:pPr marL="1085850" lvl="1" indent="-457200">
              <a:lnSpc>
                <a:spcPct val="110000"/>
              </a:lnSpc>
            </a:pPr>
            <a:r>
              <a:rPr lang="zh-CN" altLang="en-US" dirty="0">
                <a:solidFill>
                  <a:srgbClr val="FF0000"/>
                </a:solidFill>
              </a:rPr>
              <a:t>指令内部并行：</a:t>
            </a:r>
            <a:r>
              <a:rPr lang="zh-CN" altLang="en-US" dirty="0"/>
              <a:t>单条指令中各微操作之间的并行。</a:t>
            </a:r>
          </a:p>
          <a:p>
            <a:pPr marL="1085850" lvl="1" indent="-457200">
              <a:lnSpc>
                <a:spcPct val="110000"/>
              </a:lnSpc>
            </a:pPr>
            <a:r>
              <a:rPr lang="zh-CN" altLang="en-US" dirty="0">
                <a:solidFill>
                  <a:srgbClr val="FF0000"/>
                </a:solidFill>
              </a:rPr>
              <a:t>指令级并行：</a:t>
            </a:r>
            <a:r>
              <a:rPr lang="zh-CN" altLang="en-US" dirty="0"/>
              <a:t>并行执行两条或两条以上的指令。</a:t>
            </a:r>
          </a:p>
          <a:p>
            <a:pPr marL="1085850" lvl="1" indent="-457200">
              <a:lnSpc>
                <a:spcPct val="110000"/>
              </a:lnSpc>
            </a:pPr>
            <a:r>
              <a:rPr lang="zh-CN" altLang="en-US" dirty="0">
                <a:solidFill>
                  <a:srgbClr val="FF0000"/>
                </a:solidFill>
              </a:rPr>
              <a:t>线程级并行：</a:t>
            </a:r>
            <a:r>
              <a:rPr lang="zh-CN" altLang="en-US" dirty="0"/>
              <a:t>并行执行两个或两个以上的线程。</a:t>
            </a:r>
          </a:p>
          <a:p>
            <a:pPr lvl="2">
              <a:lnSpc>
                <a:spcPct val="110000"/>
              </a:lnSpc>
              <a:buFont typeface="Wingdings" pitchFamily="2" charset="2"/>
              <a:buNone/>
            </a:pPr>
            <a:r>
              <a:rPr lang="zh-CN" altLang="en-US" dirty="0"/>
              <a:t>      通常是以一个进程内派生的多个线程为调度单位。</a:t>
            </a:r>
          </a:p>
          <a:p>
            <a:pPr marL="1085850" lvl="1" indent="-457200">
              <a:lnSpc>
                <a:spcPct val="110000"/>
              </a:lnSpc>
            </a:pPr>
            <a:r>
              <a:rPr lang="zh-CN" altLang="en-US" dirty="0">
                <a:solidFill>
                  <a:srgbClr val="FF0000"/>
                </a:solidFill>
              </a:rPr>
              <a:t>任务级或过程级并行：</a:t>
            </a:r>
            <a:r>
              <a:rPr lang="zh-CN" altLang="en-US" dirty="0"/>
              <a:t>并行执行两个或两个以上</a:t>
            </a:r>
          </a:p>
          <a:p>
            <a:pPr marL="1085850" lvl="1" indent="-457200">
              <a:lnSpc>
                <a:spcPct val="110000"/>
              </a:lnSpc>
              <a:buFont typeface="Wingdings" pitchFamily="2" charset="2"/>
              <a:buNone/>
            </a:pPr>
            <a:r>
              <a:rPr lang="zh-CN" altLang="en-US" dirty="0"/>
              <a:t>     的过程或任务（程序段）</a:t>
            </a:r>
          </a:p>
          <a:p>
            <a:pPr lvl="2">
              <a:lnSpc>
                <a:spcPct val="110000"/>
              </a:lnSpc>
              <a:buFont typeface="Wingdings" pitchFamily="2" charset="2"/>
              <a:buNone/>
            </a:pPr>
            <a:r>
              <a:rPr lang="zh-CN" altLang="en-US" dirty="0"/>
              <a:t>      以子程序或进程为调度单元。</a:t>
            </a:r>
          </a:p>
          <a:p>
            <a:pPr marL="1085850" lvl="1" indent="-457200">
              <a:lnSpc>
                <a:spcPct val="110000"/>
              </a:lnSpc>
            </a:pPr>
            <a:r>
              <a:rPr lang="zh-CN" altLang="en-US" dirty="0">
                <a:solidFill>
                  <a:srgbClr val="FF0000"/>
                </a:solidFill>
              </a:rPr>
              <a:t>作业或程序级并行：</a:t>
            </a:r>
            <a:r>
              <a:rPr lang="zh-CN" altLang="en-US" dirty="0"/>
              <a:t>并行执行两个或两个以上的</a:t>
            </a:r>
          </a:p>
          <a:p>
            <a:pPr marL="1085850" lvl="1" indent="-457200">
              <a:lnSpc>
                <a:spcPct val="110000"/>
              </a:lnSpc>
              <a:buFont typeface="Wingdings" pitchFamily="2" charset="2"/>
              <a:buNone/>
            </a:pPr>
            <a:r>
              <a:rPr lang="zh-CN" altLang="en-US" dirty="0"/>
              <a:t>     作业或程序。 </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3" name="Rectangle 3" descr="Rectangle: Click to edit Master text styles&#10;Second level&#10;Third level&#10;Fourth level&#10;Fifth level"/>
          <p:cNvSpPr>
            <a:spLocks noGrp="1" noChangeArrowheads="1"/>
          </p:cNvSpPr>
          <p:nvPr>
            <p:ph type="body" idx="1"/>
          </p:nvPr>
        </p:nvSpPr>
        <p:spPr>
          <a:xfrm>
            <a:off x="903288" y="1773238"/>
            <a:ext cx="7772400" cy="4327525"/>
          </a:xfrm>
        </p:spPr>
        <p:txBody>
          <a:bodyPr>
            <a:normAutofit fontScale="92500"/>
          </a:bodyPr>
          <a:lstStyle/>
          <a:p>
            <a:pPr marL="457200" indent="-457200">
              <a:buFont typeface="Wingdings" pitchFamily="2" charset="2"/>
              <a:buNone/>
            </a:pPr>
            <a:r>
              <a:rPr lang="zh-CN" altLang="en-US">
                <a:hlinkClick r:id="rId2" action="ppaction://program"/>
              </a:rPr>
              <a:t>三种途径：</a:t>
            </a:r>
            <a:endParaRPr lang="zh-CN" altLang="en-US"/>
          </a:p>
          <a:p>
            <a:pPr marL="457200" indent="-457200"/>
            <a:r>
              <a:rPr lang="zh-CN" altLang="en-US">
                <a:solidFill>
                  <a:srgbClr val="FF0000"/>
                </a:solidFill>
              </a:rPr>
              <a:t>时间重叠</a:t>
            </a:r>
          </a:p>
          <a:p>
            <a:pPr marL="1085850" lvl="1" indent="-457200">
              <a:buFont typeface="Wingdings" pitchFamily="2" charset="2"/>
              <a:buNone/>
            </a:pPr>
            <a:r>
              <a:rPr lang="zh-CN" altLang="en-US"/>
              <a:t>      引入时间因素，让多个处理过程在时间上相</a:t>
            </a:r>
          </a:p>
          <a:p>
            <a:pPr marL="1085850" lvl="1" indent="-457200">
              <a:buFont typeface="Wingdings" pitchFamily="2" charset="2"/>
              <a:buNone/>
            </a:pPr>
            <a:r>
              <a:rPr lang="zh-CN" altLang="en-US"/>
              <a:t>互错开，轮流重叠地使用同一套硬件设备的各个</a:t>
            </a:r>
          </a:p>
          <a:p>
            <a:pPr marL="1085850" lvl="1" indent="-457200">
              <a:buFont typeface="Wingdings" pitchFamily="2" charset="2"/>
              <a:buNone/>
            </a:pPr>
            <a:r>
              <a:rPr lang="zh-CN" altLang="en-US"/>
              <a:t>部分，以加快硬件周转而赢得速度。</a:t>
            </a:r>
          </a:p>
          <a:p>
            <a:pPr marL="457200" indent="-457200"/>
            <a:r>
              <a:rPr lang="zh-CN" altLang="en-US">
                <a:solidFill>
                  <a:srgbClr val="FF0000"/>
                </a:solidFill>
              </a:rPr>
              <a:t>资源重复</a:t>
            </a:r>
          </a:p>
          <a:p>
            <a:pPr marL="1085850" lvl="1" indent="-457200">
              <a:buFont typeface="Wingdings" pitchFamily="2" charset="2"/>
              <a:buNone/>
            </a:pPr>
            <a:r>
              <a:rPr lang="zh-CN" altLang="en-US"/>
              <a:t>      引入空间因素，以数量取胜。通过重复设置</a:t>
            </a:r>
          </a:p>
          <a:p>
            <a:pPr marL="1085850" lvl="1" indent="-457200">
              <a:buFont typeface="Wingdings" pitchFamily="2" charset="2"/>
              <a:buNone/>
            </a:pPr>
            <a:r>
              <a:rPr lang="zh-CN" altLang="en-US"/>
              <a:t>硬件资源，大幅度地提高计算机系统的性能。</a:t>
            </a:r>
          </a:p>
        </p:txBody>
      </p:sp>
      <p:sp>
        <p:nvSpPr>
          <p:cNvPr id="445444" name="Text Box 4"/>
          <p:cNvSpPr txBox="1">
            <a:spLocks noChangeArrowheads="1"/>
          </p:cNvSpPr>
          <p:nvPr/>
        </p:nvSpPr>
        <p:spPr bwMode="auto">
          <a:xfrm>
            <a:off x="539750" y="1196975"/>
            <a:ext cx="8496300" cy="523220"/>
          </a:xfrm>
          <a:prstGeom prst="rect">
            <a:avLst/>
          </a:prstGeom>
          <a:noFill/>
          <a:ln w="9525">
            <a:noFill/>
            <a:miter lim="800000"/>
            <a:headEnd/>
            <a:tailEnd/>
          </a:ln>
          <a:effectLst/>
        </p:spPr>
        <p:txBody>
          <a:bodyPr>
            <a:spAutoFit/>
          </a:bodyPr>
          <a:lstStyle/>
          <a:p>
            <a:pPr>
              <a:spcBef>
                <a:spcPct val="50000"/>
              </a:spcBef>
            </a:pPr>
            <a:r>
              <a:rPr lang="en-US" altLang="zh-CN" sz="2800" dirty="0" smtClean="0">
                <a:solidFill>
                  <a:srgbClr val="0000CC"/>
                </a:solidFill>
                <a:latin typeface="黑体" pitchFamily="2" charset="-122"/>
              </a:rPr>
              <a:t>2</a:t>
            </a:r>
            <a:r>
              <a:rPr lang="zh-CN" altLang="en-US" sz="2800" dirty="0" smtClean="0">
                <a:solidFill>
                  <a:srgbClr val="0000CC"/>
                </a:solidFill>
                <a:latin typeface="黑体" pitchFamily="2" charset="-122"/>
              </a:rPr>
              <a:t>提高</a:t>
            </a:r>
            <a:r>
              <a:rPr lang="zh-CN" altLang="en-US" sz="2800" dirty="0">
                <a:solidFill>
                  <a:srgbClr val="0000CC"/>
                </a:solidFill>
              </a:rPr>
              <a:t>并行性的技术途径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计算机系统并行特性</a:t>
            </a:r>
            <a:endParaRPr lang="zh-CN" altLang="en-US" dirty="0"/>
          </a:p>
        </p:txBody>
      </p:sp>
      <p:sp>
        <p:nvSpPr>
          <p:cNvPr id="3" name="内容占位符 2"/>
          <p:cNvSpPr>
            <a:spLocks noGrp="1"/>
          </p:cNvSpPr>
          <p:nvPr>
            <p:ph idx="1"/>
          </p:nvPr>
        </p:nvSpPr>
        <p:spPr/>
        <p:txBody>
          <a:bodyPr/>
          <a:lstStyle/>
          <a:p>
            <a:pPr lvl="0"/>
            <a:r>
              <a:rPr lang="zh-CN" altLang="en-US" dirty="0" smtClean="0"/>
              <a:t>计算机并行处理思想</a:t>
            </a:r>
          </a:p>
          <a:p>
            <a:r>
              <a:rPr lang="zh-CN" altLang="en-US" dirty="0" smtClean="0"/>
              <a:t>并行处理器的体系结构类型</a:t>
            </a:r>
            <a:endParaRPr lang="en-US" altLang="zh-CN" dirty="0" smtClean="0"/>
          </a:p>
          <a:p>
            <a:r>
              <a:rPr lang="zh-CN" altLang="en-US" dirty="0" smtClean="0">
                <a:latin typeface="黑体" pitchFamily="2" charset="-122"/>
              </a:rPr>
              <a:t>计算机系统结构中并行性的发展</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7" name="Rectangle 3" descr="Rectangle: Click to edit Master text styles&#10;Second level&#10;Third level&#10;Fourth level&#10;Fifth level"/>
          <p:cNvSpPr>
            <a:spLocks noGrp="1" noChangeArrowheads="1"/>
          </p:cNvSpPr>
          <p:nvPr>
            <p:ph type="body" idx="1"/>
          </p:nvPr>
        </p:nvSpPr>
        <p:spPr>
          <a:xfrm>
            <a:off x="687388" y="2443163"/>
            <a:ext cx="7772400" cy="1562100"/>
          </a:xfrm>
        </p:spPr>
        <p:txBody>
          <a:bodyPr>
            <a:normAutofit fontScale="85000" lnSpcReduction="10000"/>
          </a:bodyPr>
          <a:lstStyle/>
          <a:p>
            <a:pPr marL="457200" indent="-457200">
              <a:buNone/>
            </a:pPr>
            <a:r>
              <a:rPr lang="zh-CN" altLang="en-US" dirty="0">
                <a:solidFill>
                  <a:srgbClr val="FF0000"/>
                </a:solidFill>
              </a:rPr>
              <a:t>资源共享</a:t>
            </a:r>
          </a:p>
          <a:p>
            <a:pPr marL="1085850" lvl="1" indent="-457200">
              <a:buFont typeface="Wingdings" pitchFamily="2" charset="2"/>
              <a:buNone/>
            </a:pPr>
            <a:r>
              <a:rPr lang="zh-CN" altLang="en-US" dirty="0"/>
              <a:t>      这是一种软件方法，它使多个任务按一定时间</a:t>
            </a:r>
          </a:p>
          <a:p>
            <a:pPr marL="1085850" lvl="1" indent="-457200">
              <a:buFont typeface="Wingdings" pitchFamily="2" charset="2"/>
              <a:buNone/>
            </a:pPr>
            <a:r>
              <a:rPr lang="zh-CN" altLang="en-US" dirty="0"/>
              <a:t>顺序轮流使用同一套硬件设备。 </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1" name="Rectangle 3" descr="Rectangle: Click to edit Master text styles&#10;Second level&#10;Third level&#10;Fourth level&#10;Fifth level"/>
          <p:cNvSpPr>
            <a:spLocks noGrp="1" noChangeArrowheads="1"/>
          </p:cNvSpPr>
          <p:nvPr>
            <p:ph type="body" idx="1"/>
          </p:nvPr>
        </p:nvSpPr>
        <p:spPr>
          <a:xfrm>
            <a:off x="685800" y="1844675"/>
            <a:ext cx="7772400" cy="4327525"/>
          </a:xfrm>
        </p:spPr>
        <p:txBody>
          <a:bodyPr>
            <a:normAutofit lnSpcReduction="10000"/>
          </a:bodyPr>
          <a:lstStyle/>
          <a:p>
            <a:pPr marL="457200" indent="-457200"/>
            <a:r>
              <a:rPr lang="zh-CN" altLang="en-US" dirty="0"/>
              <a:t>在发展高性能单处理机过程中，起主导作用的是时间</a:t>
            </a:r>
          </a:p>
          <a:p>
            <a:pPr marL="457200" indent="-457200">
              <a:buFont typeface="Wingdings" pitchFamily="2" charset="2"/>
              <a:buNone/>
            </a:pPr>
            <a:r>
              <a:rPr lang="zh-CN" altLang="en-US" dirty="0"/>
              <a:t>     重叠原理。</a:t>
            </a:r>
          </a:p>
          <a:p>
            <a:pPr marL="1085850" lvl="1" indent="-457200">
              <a:buFont typeface="Wingdings" pitchFamily="2" charset="2"/>
              <a:buNone/>
            </a:pPr>
            <a:r>
              <a:rPr lang="zh-CN" altLang="en-US" dirty="0"/>
              <a:t>实现时间重叠的基础：</a:t>
            </a:r>
            <a:r>
              <a:rPr lang="zh-CN" altLang="en-US" dirty="0">
                <a:solidFill>
                  <a:srgbClr val="D60093"/>
                </a:solidFill>
              </a:rPr>
              <a:t>部件功能专用化</a:t>
            </a:r>
          </a:p>
          <a:p>
            <a:pPr lvl="2"/>
            <a:r>
              <a:rPr lang="zh-CN" altLang="en-US" dirty="0"/>
              <a:t>把一件工作按功能分割为若干相互联系的部分；</a:t>
            </a:r>
          </a:p>
          <a:p>
            <a:pPr lvl="2"/>
            <a:r>
              <a:rPr lang="zh-CN" altLang="en-US" dirty="0"/>
              <a:t>把每一部分指定给专门的部件完成；</a:t>
            </a:r>
          </a:p>
          <a:p>
            <a:pPr lvl="2"/>
            <a:r>
              <a:rPr lang="zh-CN" altLang="en-US" dirty="0"/>
              <a:t>然后按时间重叠原理把各部分的执行过程在时间上</a:t>
            </a:r>
          </a:p>
          <a:p>
            <a:pPr lvl="2">
              <a:buFont typeface="Wingdings" pitchFamily="2" charset="2"/>
              <a:buNone/>
            </a:pPr>
            <a:r>
              <a:rPr lang="zh-CN" altLang="en-US" dirty="0"/>
              <a:t>      重叠起来，使所有部件依次分工完成一组同样的工作。</a:t>
            </a:r>
          </a:p>
        </p:txBody>
      </p:sp>
      <p:sp>
        <p:nvSpPr>
          <p:cNvPr id="447492" name="Text Box 4"/>
          <p:cNvSpPr txBox="1">
            <a:spLocks noChangeArrowheads="1"/>
          </p:cNvSpPr>
          <p:nvPr/>
        </p:nvSpPr>
        <p:spPr bwMode="auto">
          <a:xfrm>
            <a:off x="395288" y="1196975"/>
            <a:ext cx="8496300" cy="584775"/>
          </a:xfrm>
          <a:prstGeom prst="rect">
            <a:avLst/>
          </a:prstGeom>
          <a:noFill/>
          <a:ln w="9525">
            <a:noFill/>
            <a:miter lim="800000"/>
            <a:headEnd/>
            <a:tailEnd/>
          </a:ln>
          <a:effectLst/>
        </p:spPr>
        <p:txBody>
          <a:bodyPr>
            <a:spAutoFit/>
          </a:bodyPr>
          <a:lstStyle/>
          <a:p>
            <a:pPr>
              <a:spcBef>
                <a:spcPct val="50000"/>
              </a:spcBef>
            </a:pPr>
            <a:r>
              <a:rPr lang="en-US" altLang="zh-CN" sz="3200" dirty="0" smtClean="0">
                <a:solidFill>
                  <a:srgbClr val="0000CC"/>
                </a:solidFill>
                <a:latin typeface="黑体" pitchFamily="2" charset="-122"/>
              </a:rPr>
              <a:t>3 </a:t>
            </a:r>
            <a:r>
              <a:rPr lang="zh-CN" altLang="en-US" sz="3200" dirty="0">
                <a:solidFill>
                  <a:srgbClr val="0000CC"/>
                </a:solidFill>
                <a:latin typeface="黑体" pitchFamily="2" charset="-122"/>
              </a:rPr>
              <a:t>单机系统中</a:t>
            </a:r>
            <a:r>
              <a:rPr lang="zh-CN" altLang="en-US" sz="3200" dirty="0">
                <a:solidFill>
                  <a:srgbClr val="0000CC"/>
                </a:solidFill>
              </a:rPr>
              <a:t>并行性的发展 </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7" name="Rectangle 3" descr="Rectangle: Click to edit Master text styles&#10;Second level&#10;Third level&#10;Fourth level&#10;Fifth level"/>
          <p:cNvSpPr>
            <a:spLocks noGrp="1" noChangeArrowheads="1"/>
          </p:cNvSpPr>
          <p:nvPr>
            <p:ph type="body" idx="1"/>
          </p:nvPr>
        </p:nvSpPr>
        <p:spPr>
          <a:xfrm>
            <a:off x="685800" y="1447800"/>
            <a:ext cx="7989888" cy="4953000"/>
          </a:xfrm>
        </p:spPr>
        <p:txBody>
          <a:bodyPr>
            <a:normAutofit fontScale="92500"/>
          </a:bodyPr>
          <a:lstStyle/>
          <a:p>
            <a:pPr marL="457200" indent="-457200">
              <a:buNone/>
            </a:pPr>
            <a:r>
              <a:rPr lang="zh-CN" altLang="en-US" dirty="0"/>
              <a:t>在单处理机中，资源重复原理的运用也已经十分普遍。</a:t>
            </a:r>
          </a:p>
          <a:p>
            <a:pPr marL="1085850" lvl="1" indent="-457200"/>
            <a:r>
              <a:rPr lang="zh-CN" altLang="en-US" dirty="0"/>
              <a:t>多体存储器</a:t>
            </a:r>
          </a:p>
          <a:p>
            <a:pPr marL="1085850" lvl="1" indent="-457200"/>
            <a:r>
              <a:rPr lang="zh-CN" altLang="en-US" dirty="0"/>
              <a:t>多操作部件</a:t>
            </a:r>
          </a:p>
          <a:p>
            <a:pPr lvl="2"/>
            <a:r>
              <a:rPr lang="zh-CN" altLang="en-US" dirty="0"/>
              <a:t>通用部件被分解成若干个专用部件，如加法部件、乘</a:t>
            </a:r>
          </a:p>
          <a:p>
            <a:pPr lvl="2">
              <a:buFont typeface="Wingdings" pitchFamily="2" charset="2"/>
              <a:buNone/>
            </a:pPr>
            <a:r>
              <a:rPr lang="zh-CN" altLang="en-US" dirty="0"/>
              <a:t>      法部件、除法部件、逻辑运算部件等，而且同一种部</a:t>
            </a:r>
          </a:p>
          <a:p>
            <a:pPr lvl="2">
              <a:buFont typeface="Wingdings" pitchFamily="2" charset="2"/>
              <a:buNone/>
            </a:pPr>
            <a:r>
              <a:rPr lang="zh-CN" altLang="en-US" dirty="0"/>
              <a:t>      件也可以重复设置多个。</a:t>
            </a:r>
          </a:p>
          <a:p>
            <a:pPr lvl="2"/>
            <a:r>
              <a:rPr lang="zh-CN" altLang="en-US" dirty="0"/>
              <a:t>只要指令所需的操作部件空闲，就可以开始执行这条</a:t>
            </a:r>
          </a:p>
          <a:p>
            <a:pPr lvl="2">
              <a:buFont typeface="Wingdings" pitchFamily="2" charset="2"/>
              <a:buNone/>
            </a:pPr>
            <a:r>
              <a:rPr lang="zh-CN" altLang="en-US" dirty="0"/>
              <a:t>      指令（如果操作数已准备好的话）。</a:t>
            </a:r>
          </a:p>
          <a:p>
            <a:pPr lvl="2"/>
            <a:r>
              <a:rPr lang="zh-CN" altLang="en-US" dirty="0"/>
              <a:t>这实现了</a:t>
            </a:r>
            <a:r>
              <a:rPr lang="zh-CN" altLang="en-US" dirty="0">
                <a:solidFill>
                  <a:srgbClr val="D60093"/>
                </a:solidFill>
              </a:rPr>
              <a:t>指令级并行</a:t>
            </a:r>
            <a:r>
              <a:rPr lang="zh-CN" altLang="en-US" dirty="0"/>
              <a:t>。 </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1" name="Rectangle 3" descr="Rectangle: Click to edit Master text styles&#10;Second level&#10;Third level&#10;Fourth level&#10;Fifth level"/>
          <p:cNvSpPr>
            <a:spLocks noGrp="1" noChangeArrowheads="1"/>
          </p:cNvSpPr>
          <p:nvPr>
            <p:ph type="body" idx="1"/>
          </p:nvPr>
        </p:nvSpPr>
        <p:spPr>
          <a:xfrm>
            <a:off x="685800" y="1219200"/>
            <a:ext cx="7772400" cy="4300538"/>
          </a:xfrm>
        </p:spPr>
        <p:txBody>
          <a:bodyPr>
            <a:normAutofit fontScale="85000" lnSpcReduction="10000"/>
          </a:bodyPr>
          <a:lstStyle/>
          <a:p>
            <a:pPr lvl="2">
              <a:buFont typeface="Wingdings" pitchFamily="2" charset="2"/>
              <a:buNone/>
            </a:pPr>
            <a:endParaRPr lang="en-US" altLang="zh-CN" dirty="0"/>
          </a:p>
          <a:p>
            <a:pPr marL="1085850" lvl="1" indent="-457200"/>
            <a:r>
              <a:rPr lang="zh-CN" altLang="en-US" dirty="0"/>
              <a:t>阵列处理机（并行处理机）</a:t>
            </a:r>
          </a:p>
          <a:p>
            <a:pPr lvl="2">
              <a:buFont typeface="Wingdings" pitchFamily="2" charset="2"/>
              <a:buNone/>
            </a:pPr>
            <a:r>
              <a:rPr lang="zh-CN" altLang="en-US" dirty="0"/>
              <a:t>       更进一步，设置许多相同的处理单元，让它们在同</a:t>
            </a:r>
          </a:p>
          <a:p>
            <a:pPr lvl="2">
              <a:buFont typeface="Wingdings" pitchFamily="2" charset="2"/>
              <a:buNone/>
            </a:pPr>
            <a:r>
              <a:rPr lang="zh-CN" altLang="en-US" dirty="0"/>
              <a:t>一个控制器的指挥下，按照同一条指令的要求，对向量</a:t>
            </a:r>
          </a:p>
          <a:p>
            <a:pPr lvl="2">
              <a:buFont typeface="Wingdings" pitchFamily="2" charset="2"/>
              <a:buNone/>
            </a:pPr>
            <a:r>
              <a:rPr lang="zh-CN" altLang="en-US" dirty="0"/>
              <a:t>或数组的各元素同时进行同一操作，就形成了阵列处理</a:t>
            </a:r>
          </a:p>
          <a:p>
            <a:pPr lvl="2">
              <a:lnSpc>
                <a:spcPct val="130000"/>
              </a:lnSpc>
              <a:buFont typeface="Wingdings" pitchFamily="2" charset="2"/>
              <a:buNone/>
            </a:pPr>
            <a:r>
              <a:rPr lang="zh-CN" altLang="en-US" dirty="0"/>
              <a:t>机 。</a:t>
            </a:r>
          </a:p>
          <a:p>
            <a:pPr marL="457200" indent="-457200">
              <a:lnSpc>
                <a:spcPct val="160000"/>
              </a:lnSpc>
              <a:buNone/>
            </a:pPr>
            <a:r>
              <a:rPr lang="zh-CN" altLang="en-US" dirty="0"/>
              <a:t>在单处理机中，资源共享的概念实质上是用单</a:t>
            </a:r>
            <a:r>
              <a:rPr lang="zh-CN" altLang="en-US" dirty="0" smtClean="0"/>
              <a:t>处理机拟</a:t>
            </a:r>
            <a:r>
              <a:rPr lang="zh-CN" altLang="en-US" dirty="0"/>
              <a:t>多处理机的功能，形成所谓</a:t>
            </a:r>
            <a:r>
              <a:rPr lang="zh-CN" altLang="en-US" dirty="0">
                <a:solidFill>
                  <a:srgbClr val="D60093"/>
                </a:solidFill>
              </a:rPr>
              <a:t>虚拟机</a:t>
            </a:r>
            <a:r>
              <a:rPr lang="zh-CN" altLang="en-US" dirty="0"/>
              <a:t>的概念。</a:t>
            </a:r>
          </a:p>
          <a:p>
            <a:pPr lvl="2"/>
            <a:r>
              <a:rPr lang="zh-CN" altLang="en-US" dirty="0"/>
              <a:t>分时系统</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5" name="Rectangle 3" descr="Rectangle: Click to edit Master text styles&#10;Second level&#10;Third level&#10;Fourth level&#10;Fifth level"/>
          <p:cNvSpPr>
            <a:spLocks noGrp="1" noChangeArrowheads="1"/>
          </p:cNvSpPr>
          <p:nvPr>
            <p:ph type="body" idx="1"/>
          </p:nvPr>
        </p:nvSpPr>
        <p:spPr>
          <a:xfrm>
            <a:off x="609600" y="1062016"/>
            <a:ext cx="8534400" cy="4784725"/>
          </a:xfrm>
        </p:spPr>
        <p:txBody>
          <a:bodyPr>
            <a:normAutofit lnSpcReduction="10000"/>
          </a:bodyPr>
          <a:lstStyle/>
          <a:p>
            <a:pPr marL="457200" indent="-457200"/>
            <a:r>
              <a:rPr lang="zh-CN" altLang="en-US" dirty="0"/>
              <a:t>多机系统遵循时间重叠、资源重复、资源共享</a:t>
            </a:r>
            <a:r>
              <a:rPr lang="zh-CN" altLang="en-US" dirty="0" smtClean="0"/>
              <a:t>原理，发展</a:t>
            </a:r>
            <a:r>
              <a:rPr lang="zh-CN" altLang="en-US" dirty="0"/>
              <a:t>为</a:t>
            </a:r>
            <a:r>
              <a:rPr lang="en-US" altLang="zh-CN" dirty="0">
                <a:latin typeface="黑体" pitchFamily="2" charset="-122"/>
              </a:rPr>
              <a:t>3</a:t>
            </a:r>
            <a:r>
              <a:rPr lang="zh-CN" altLang="en-US" dirty="0"/>
              <a:t>种不同的多处理机：</a:t>
            </a:r>
            <a:br>
              <a:rPr lang="zh-CN" altLang="en-US" dirty="0"/>
            </a:br>
            <a:r>
              <a:rPr lang="zh-CN" altLang="en-US" dirty="0"/>
              <a:t>      </a:t>
            </a:r>
            <a:r>
              <a:rPr lang="zh-CN" altLang="en-US" dirty="0">
                <a:solidFill>
                  <a:srgbClr val="D60093"/>
                </a:solidFill>
              </a:rPr>
              <a:t>同构型多处理机、异构型多处理机、分布式系统</a:t>
            </a:r>
          </a:p>
          <a:p>
            <a:pPr marL="457200" indent="-457200">
              <a:buNone/>
            </a:pPr>
            <a:r>
              <a:rPr lang="zh-CN" altLang="en-US" dirty="0" smtClean="0">
                <a:solidFill>
                  <a:srgbClr val="FF0000"/>
                </a:solidFill>
              </a:rPr>
              <a:t>耦合度</a:t>
            </a:r>
            <a:endParaRPr lang="zh-CN" altLang="en-US" dirty="0">
              <a:solidFill>
                <a:srgbClr val="FF0000"/>
              </a:solidFill>
            </a:endParaRPr>
          </a:p>
          <a:p>
            <a:pPr marL="1085850" lvl="1" indent="-457200">
              <a:buFont typeface="Wingdings" pitchFamily="2" charset="2"/>
              <a:buNone/>
            </a:pPr>
            <a:r>
              <a:rPr lang="zh-CN" altLang="en-US" dirty="0"/>
              <a:t>      反映多机系统中各机器之间物理连接的紧密程</a:t>
            </a:r>
          </a:p>
          <a:p>
            <a:pPr marL="1085850" lvl="1" indent="-457200">
              <a:buFont typeface="Wingdings" pitchFamily="2" charset="2"/>
              <a:buNone/>
            </a:pPr>
            <a:r>
              <a:rPr lang="zh-CN" altLang="en-US" dirty="0"/>
              <a:t>度和交互作用能力的强弱。</a:t>
            </a:r>
          </a:p>
          <a:p>
            <a:pPr marL="1085850" lvl="1" indent="-457200"/>
            <a:r>
              <a:rPr lang="zh-CN" altLang="en-US" dirty="0">
                <a:solidFill>
                  <a:srgbClr val="FF0000"/>
                </a:solidFill>
              </a:rPr>
              <a:t>紧密耦合系统（直接耦合系统）：</a:t>
            </a:r>
            <a:r>
              <a:rPr lang="zh-CN" altLang="en-US" dirty="0"/>
              <a:t>在这种系统</a:t>
            </a:r>
          </a:p>
          <a:p>
            <a:pPr marL="1085850" lvl="1" indent="-457200">
              <a:buFont typeface="Wingdings" pitchFamily="2" charset="2"/>
              <a:buNone/>
            </a:pPr>
            <a:r>
              <a:rPr lang="zh-CN" altLang="en-US" dirty="0"/>
              <a:t>    中，计算机之间的物理连接的频带较高，一般</a:t>
            </a:r>
            <a:r>
              <a:rPr lang="zh-CN" altLang="en-US" dirty="0" smtClean="0"/>
              <a:t>是通过总线或高速开关互连，可以共享主存。</a:t>
            </a:r>
            <a:endParaRPr lang="zh-CN" altLang="en-US" dirty="0"/>
          </a:p>
          <a:p>
            <a:pPr marL="1085850" lvl="1" indent="-457200">
              <a:buFont typeface="Wingdings" pitchFamily="2" charset="2"/>
              <a:buNone/>
            </a:pPr>
            <a:endParaRPr lang="en-US" altLang="zh-CN" dirty="0"/>
          </a:p>
        </p:txBody>
      </p:sp>
      <p:sp>
        <p:nvSpPr>
          <p:cNvPr id="453636" name="Text Box 4"/>
          <p:cNvSpPr txBox="1">
            <a:spLocks noChangeArrowheads="1"/>
          </p:cNvSpPr>
          <p:nvPr/>
        </p:nvSpPr>
        <p:spPr bwMode="auto">
          <a:xfrm>
            <a:off x="395288" y="428604"/>
            <a:ext cx="8496300" cy="584775"/>
          </a:xfrm>
          <a:prstGeom prst="rect">
            <a:avLst/>
          </a:prstGeom>
          <a:noFill/>
          <a:ln w="9525">
            <a:noFill/>
            <a:miter lim="800000"/>
            <a:headEnd/>
            <a:tailEnd/>
          </a:ln>
          <a:effectLst/>
        </p:spPr>
        <p:txBody>
          <a:bodyPr>
            <a:spAutoFit/>
          </a:bodyPr>
          <a:lstStyle/>
          <a:p>
            <a:pPr>
              <a:spcBef>
                <a:spcPct val="50000"/>
              </a:spcBef>
            </a:pPr>
            <a:r>
              <a:rPr lang="en-US" altLang="zh-CN" sz="3200" dirty="0" smtClean="0">
                <a:solidFill>
                  <a:srgbClr val="0000CC"/>
                </a:solidFill>
                <a:latin typeface="黑体" pitchFamily="2" charset="-122"/>
              </a:rPr>
              <a:t>5. </a:t>
            </a:r>
            <a:r>
              <a:rPr lang="zh-CN" altLang="en-US" sz="3200" dirty="0" smtClean="0">
                <a:solidFill>
                  <a:srgbClr val="0000CC"/>
                </a:solidFill>
                <a:latin typeface="黑体" pitchFamily="2" charset="-122"/>
              </a:rPr>
              <a:t>多</a:t>
            </a:r>
            <a:r>
              <a:rPr lang="zh-CN" altLang="en-US" sz="3200" dirty="0">
                <a:solidFill>
                  <a:srgbClr val="0000CC"/>
                </a:solidFill>
                <a:latin typeface="黑体" pitchFamily="2" charset="-122"/>
              </a:rPr>
              <a:t>机系统中</a:t>
            </a:r>
            <a:r>
              <a:rPr lang="zh-CN" altLang="en-US" sz="3200" dirty="0">
                <a:solidFill>
                  <a:srgbClr val="0000CC"/>
                </a:solidFill>
              </a:rPr>
              <a:t>并行性的发展 </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9" name="Rectangle 3" descr="Rectangle: Click to edit Master text styles&#10;Second level&#10;Third level&#10;Fourth level&#10;Fifth level"/>
          <p:cNvSpPr>
            <a:spLocks noGrp="1" noChangeArrowheads="1"/>
          </p:cNvSpPr>
          <p:nvPr>
            <p:ph type="body" idx="1"/>
          </p:nvPr>
        </p:nvSpPr>
        <p:spPr>
          <a:xfrm>
            <a:off x="0" y="785794"/>
            <a:ext cx="8388350" cy="5386406"/>
          </a:xfrm>
        </p:spPr>
        <p:txBody>
          <a:bodyPr>
            <a:normAutofit fontScale="77500" lnSpcReduction="20000"/>
          </a:bodyPr>
          <a:lstStyle/>
          <a:p>
            <a:pPr lvl="1">
              <a:lnSpc>
                <a:spcPct val="100000"/>
              </a:lnSpc>
            </a:pPr>
            <a:r>
              <a:rPr lang="zh-CN" altLang="en-US" sz="3800" dirty="0" smtClean="0">
                <a:solidFill>
                  <a:srgbClr val="FF0000"/>
                </a:solidFill>
              </a:rPr>
              <a:t>松散耦合系统</a:t>
            </a:r>
            <a:r>
              <a:rPr lang="zh-CN" altLang="en-US" sz="3800" dirty="0">
                <a:solidFill>
                  <a:srgbClr val="FF0000"/>
                </a:solidFill>
              </a:rPr>
              <a:t>（间接耦合系统）：</a:t>
            </a:r>
            <a:r>
              <a:rPr lang="zh-CN" altLang="en-US" sz="3800" dirty="0"/>
              <a:t>一般是通过</a:t>
            </a:r>
            <a:r>
              <a:rPr lang="zh-CN" altLang="en-US" sz="3800" dirty="0" smtClean="0"/>
              <a:t>通道</a:t>
            </a:r>
            <a:r>
              <a:rPr lang="zh-CN" altLang="en-US" sz="3800" dirty="0"/>
              <a:t>或通信线路实现计算机之间的互连，可以</a:t>
            </a:r>
            <a:r>
              <a:rPr lang="zh-CN" altLang="en-US" sz="3800" dirty="0" smtClean="0"/>
              <a:t>共享外存</a:t>
            </a:r>
            <a:r>
              <a:rPr lang="zh-CN" altLang="en-US" sz="3800" dirty="0"/>
              <a:t>设备（磁盘、磁带等）。机器之间的</a:t>
            </a:r>
            <a:r>
              <a:rPr lang="zh-CN" altLang="en-US" sz="3800" dirty="0" smtClean="0"/>
              <a:t>相互作用</a:t>
            </a:r>
            <a:r>
              <a:rPr lang="zh-CN" altLang="en-US" sz="3800" dirty="0"/>
              <a:t>是在文件或数据集一级上进行。</a:t>
            </a:r>
          </a:p>
          <a:p>
            <a:pPr lvl="2">
              <a:lnSpc>
                <a:spcPct val="110000"/>
              </a:lnSpc>
              <a:buFont typeface="Wingdings" pitchFamily="2" charset="2"/>
              <a:buNone/>
            </a:pPr>
            <a:r>
              <a:rPr lang="zh-CN" altLang="en-US" sz="3600" dirty="0"/>
              <a:t>表现为两种形式： </a:t>
            </a:r>
          </a:p>
          <a:p>
            <a:pPr lvl="2">
              <a:lnSpc>
                <a:spcPct val="110000"/>
              </a:lnSpc>
            </a:pPr>
            <a:r>
              <a:rPr lang="zh-CN" altLang="en-US" sz="3600" dirty="0"/>
              <a:t>多台计算机和共享的外存设备连接，不同机器之间实现功能上的分工（功能专用化），机器处理的结果以文件或数据集的形式送到共享外存设备，供其它机器继续处理。</a:t>
            </a:r>
          </a:p>
          <a:p>
            <a:pPr lvl="2">
              <a:lnSpc>
                <a:spcPct val="110000"/>
              </a:lnSpc>
            </a:pPr>
            <a:r>
              <a:rPr lang="zh-CN" altLang="en-US" sz="3600" dirty="0"/>
              <a:t>计算机网，通过通信线路连接，实现更大范围的资源共享。 </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3" name="Rectangle 3" descr="Rectangle: Click to edit Master text styles&#10;Second level&#10;Third level&#10;Fourth level&#10;Fifth level"/>
          <p:cNvSpPr>
            <a:spLocks noGrp="1" noChangeArrowheads="1"/>
          </p:cNvSpPr>
          <p:nvPr>
            <p:ph type="body" idx="1"/>
          </p:nvPr>
        </p:nvSpPr>
        <p:spPr>
          <a:xfrm>
            <a:off x="685800" y="1219200"/>
            <a:ext cx="7918450" cy="5638800"/>
          </a:xfrm>
        </p:spPr>
        <p:txBody>
          <a:bodyPr>
            <a:normAutofit/>
          </a:bodyPr>
          <a:lstStyle/>
          <a:p>
            <a:pPr marL="457200" indent="-457200">
              <a:buNone/>
            </a:pPr>
            <a:r>
              <a:rPr lang="en-US" altLang="zh-CN" dirty="0" smtClean="0"/>
              <a:t>6. </a:t>
            </a:r>
            <a:r>
              <a:rPr lang="zh-CN" altLang="en-US" dirty="0" smtClean="0"/>
              <a:t>功能</a:t>
            </a:r>
            <a:r>
              <a:rPr lang="zh-CN" altLang="en-US" dirty="0"/>
              <a:t>专用化（实现时间重叠 ）</a:t>
            </a:r>
          </a:p>
          <a:p>
            <a:pPr marL="1085850" lvl="1" indent="-457200"/>
            <a:r>
              <a:rPr lang="zh-CN" altLang="en-US" dirty="0"/>
              <a:t>专用外围处理机</a:t>
            </a:r>
          </a:p>
          <a:p>
            <a:pPr lvl="2">
              <a:buFont typeface="Wingdings" pitchFamily="2" charset="2"/>
              <a:buNone/>
            </a:pPr>
            <a:r>
              <a:rPr lang="zh-CN" altLang="en-US" dirty="0"/>
              <a:t>例如：输入</a:t>
            </a:r>
            <a:r>
              <a:rPr lang="en-US" altLang="zh-CN" dirty="0"/>
              <a:t>/</a:t>
            </a:r>
            <a:r>
              <a:rPr lang="zh-CN" altLang="en-US" dirty="0"/>
              <a:t>输出功能的分离 </a:t>
            </a:r>
          </a:p>
          <a:p>
            <a:pPr marL="1085850" lvl="1" indent="-457200"/>
            <a:r>
              <a:rPr lang="zh-CN" altLang="en-US" dirty="0"/>
              <a:t>专用处理机</a:t>
            </a:r>
          </a:p>
          <a:p>
            <a:pPr lvl="2">
              <a:buFont typeface="Wingdings" pitchFamily="2" charset="2"/>
              <a:buNone/>
            </a:pPr>
            <a:r>
              <a:rPr lang="zh-CN" altLang="en-US" dirty="0"/>
              <a:t>如数组运算、高级语言翻译、数据库管理等，分离出来。</a:t>
            </a:r>
          </a:p>
          <a:p>
            <a:pPr marL="1085850" lvl="1" indent="-457200"/>
            <a:r>
              <a:rPr lang="zh-CN" altLang="en-US" dirty="0">
                <a:solidFill>
                  <a:srgbClr val="FF0000"/>
                </a:solidFill>
              </a:rPr>
              <a:t>异构型多处理机系统</a:t>
            </a:r>
          </a:p>
          <a:p>
            <a:pPr lvl="2">
              <a:buFont typeface="Wingdings" pitchFamily="2" charset="2"/>
              <a:buNone/>
            </a:pPr>
            <a:r>
              <a:rPr lang="zh-CN" altLang="en-US" dirty="0"/>
              <a:t>       由多个不同类型、至少担负不同功能的处理机组成</a:t>
            </a:r>
            <a:r>
              <a:rPr lang="zh-CN" altLang="en-US" dirty="0" smtClean="0"/>
              <a:t>，它们</a:t>
            </a:r>
            <a:r>
              <a:rPr lang="zh-CN" altLang="en-US" dirty="0"/>
              <a:t>按照作业要求的顺序，利用时间重叠原理，依次</a:t>
            </a:r>
            <a:r>
              <a:rPr lang="zh-CN" altLang="en-US" dirty="0" smtClean="0"/>
              <a:t>对它们</a:t>
            </a:r>
            <a:r>
              <a:rPr lang="zh-CN" altLang="en-US" dirty="0"/>
              <a:t>的多个任务进行加工，各自完成规定的功能动作。 </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7" name="Rectangle 1027" descr="Rectangle: Click to edit Master text styles&#10;Second level&#10;Third level&#10;Fourth level&#10;Fifth level"/>
          <p:cNvSpPr>
            <a:spLocks noGrp="1" noChangeArrowheads="1"/>
          </p:cNvSpPr>
          <p:nvPr>
            <p:ph type="body" idx="1"/>
          </p:nvPr>
        </p:nvSpPr>
        <p:spPr/>
        <p:txBody>
          <a:bodyPr>
            <a:normAutofit/>
          </a:bodyPr>
          <a:lstStyle/>
          <a:p>
            <a:pPr marL="457200" indent="-457200">
              <a:buNone/>
            </a:pPr>
            <a:r>
              <a:rPr lang="en-US" altLang="zh-CN" dirty="0" smtClean="0"/>
              <a:t>7. </a:t>
            </a:r>
            <a:r>
              <a:rPr lang="zh-CN" altLang="en-US" dirty="0" smtClean="0"/>
              <a:t>机</a:t>
            </a:r>
            <a:r>
              <a:rPr lang="zh-CN" altLang="en-US" dirty="0"/>
              <a:t>间互连</a:t>
            </a:r>
          </a:p>
          <a:p>
            <a:pPr marL="1085850" lvl="1" indent="-457200"/>
            <a:r>
              <a:rPr lang="zh-CN" altLang="en-US" dirty="0"/>
              <a:t>容错系统</a:t>
            </a:r>
          </a:p>
          <a:p>
            <a:pPr marL="1085850" lvl="1" indent="-457200"/>
            <a:r>
              <a:rPr lang="zh-CN" altLang="en-US" dirty="0"/>
              <a:t>可重构系统</a:t>
            </a:r>
          </a:p>
          <a:p>
            <a:pPr lvl="2">
              <a:buFont typeface="Wingdings" pitchFamily="2" charset="2"/>
              <a:buNone/>
            </a:pPr>
            <a:r>
              <a:rPr lang="zh-CN" altLang="en-US" dirty="0"/>
              <a:t>        对计算机之间互连网络的性能提出了更高的要求。</a:t>
            </a:r>
          </a:p>
          <a:p>
            <a:pPr lvl="2">
              <a:buFont typeface="Wingdings" pitchFamily="2" charset="2"/>
              <a:buNone/>
            </a:pPr>
            <a:r>
              <a:rPr lang="zh-CN" altLang="en-US" dirty="0"/>
              <a:t>高带宽、低延迟、低开销的机间互连网络是高效实现</a:t>
            </a:r>
            <a:r>
              <a:rPr lang="zh-CN" altLang="en-US" dirty="0" smtClean="0"/>
              <a:t>程序</a:t>
            </a:r>
            <a:r>
              <a:rPr lang="zh-CN" altLang="en-US" dirty="0"/>
              <a:t>或任务一级并行处理的前提条件。</a:t>
            </a:r>
          </a:p>
          <a:p>
            <a:pPr marL="1085850" lvl="1" indent="-457200"/>
            <a:r>
              <a:rPr lang="zh-CN" altLang="en-US" dirty="0">
                <a:solidFill>
                  <a:srgbClr val="FF0000"/>
                </a:solidFill>
              </a:rPr>
              <a:t>同构型多处理机系统</a:t>
            </a:r>
          </a:p>
          <a:p>
            <a:pPr lvl="2">
              <a:buFont typeface="Wingdings" pitchFamily="2" charset="2"/>
              <a:buNone/>
            </a:pPr>
            <a:r>
              <a:rPr lang="zh-CN" altLang="en-US" dirty="0"/>
              <a:t>       由多个同类型或至少担负同等功能的处理机组成，</a:t>
            </a:r>
          </a:p>
          <a:p>
            <a:pPr lvl="2">
              <a:buFont typeface="Wingdings" pitchFamily="2" charset="2"/>
              <a:buNone/>
            </a:pPr>
            <a:r>
              <a:rPr lang="zh-CN" altLang="en-US" dirty="0"/>
              <a:t>它们同时处理同一作业中能并行执行的多个任务。</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1" name="Rectangle 3" descr="Rectangle: Click to edit Master text styles&#10;Second level&#10;Third level&#10;Fourth level&#10;Fifth level"/>
          <p:cNvSpPr>
            <a:spLocks noGrp="1" noChangeArrowheads="1"/>
          </p:cNvSpPr>
          <p:nvPr>
            <p:ph type="body" idx="1"/>
          </p:nvPr>
        </p:nvSpPr>
        <p:spPr>
          <a:xfrm>
            <a:off x="685800" y="1916113"/>
            <a:ext cx="7772400" cy="4465637"/>
          </a:xfrm>
        </p:spPr>
        <p:txBody>
          <a:bodyPr/>
          <a:lstStyle/>
          <a:p>
            <a:pPr marL="457200" indent="-457200">
              <a:buFont typeface="Wingdings" pitchFamily="2" charset="2"/>
              <a:buNone/>
            </a:pPr>
            <a:r>
              <a:rPr lang="en-US" altLang="zh-CN" sz="2000" dirty="0"/>
              <a:t>     </a:t>
            </a:r>
            <a:r>
              <a:rPr lang="zh-CN" altLang="en-US" dirty="0">
                <a:solidFill>
                  <a:schemeClr val="tx1"/>
                </a:solidFill>
                <a:latin typeface="Times New Roman" pitchFamily="18" charset="0"/>
              </a:rPr>
              <a:t>并行机的发展可分为</a:t>
            </a:r>
            <a:r>
              <a:rPr lang="en-US" altLang="zh-CN" dirty="0">
                <a:solidFill>
                  <a:srgbClr val="6600FF"/>
                </a:solidFill>
                <a:latin typeface="Times New Roman" pitchFamily="18" charset="0"/>
              </a:rPr>
              <a:t>4</a:t>
            </a:r>
            <a:r>
              <a:rPr lang="zh-CN" altLang="en-US" dirty="0">
                <a:solidFill>
                  <a:schemeClr val="tx1"/>
                </a:solidFill>
                <a:latin typeface="Times New Roman" pitchFamily="18" charset="0"/>
              </a:rPr>
              <a:t>个阶段。</a:t>
            </a:r>
          </a:p>
          <a:p>
            <a:pPr marL="457200" indent="-457200"/>
            <a:r>
              <a:rPr lang="zh-CN" altLang="en-US" dirty="0">
                <a:latin typeface="Times New Roman" pitchFamily="18" charset="0"/>
              </a:rPr>
              <a:t>并行机的萌芽阶段（</a:t>
            </a:r>
            <a:r>
              <a:rPr lang="en-US" altLang="zh-CN" dirty="0">
                <a:latin typeface="Times New Roman" pitchFamily="18" charset="0"/>
              </a:rPr>
              <a:t>1964</a:t>
            </a:r>
            <a:r>
              <a:rPr lang="zh-CN" altLang="en-US" dirty="0">
                <a:latin typeface="Times New Roman" pitchFamily="18" charset="0"/>
              </a:rPr>
              <a:t>年～</a:t>
            </a:r>
            <a:r>
              <a:rPr lang="en-US" altLang="zh-CN" dirty="0">
                <a:latin typeface="Times New Roman" pitchFamily="18" charset="0"/>
              </a:rPr>
              <a:t>1975</a:t>
            </a:r>
            <a:r>
              <a:rPr lang="zh-CN" altLang="en-US" dirty="0">
                <a:latin typeface="Times New Roman" pitchFamily="18" charset="0"/>
              </a:rPr>
              <a:t>年）</a:t>
            </a:r>
          </a:p>
          <a:p>
            <a:pPr marL="1085850" lvl="1" indent="-457200"/>
            <a:r>
              <a:rPr lang="en-US" altLang="zh-CN" dirty="0">
                <a:latin typeface="Times New Roman" pitchFamily="18" charset="0"/>
              </a:rPr>
              <a:t>20</a:t>
            </a:r>
            <a:r>
              <a:rPr lang="zh-CN" altLang="en-US" dirty="0">
                <a:latin typeface="Times New Roman" pitchFamily="18" charset="0"/>
              </a:rPr>
              <a:t>世纪</a:t>
            </a:r>
            <a:r>
              <a:rPr lang="en-US" altLang="zh-CN" dirty="0">
                <a:latin typeface="Times New Roman" pitchFamily="18" charset="0"/>
              </a:rPr>
              <a:t>60</a:t>
            </a:r>
            <a:r>
              <a:rPr lang="zh-CN" altLang="en-US" dirty="0">
                <a:latin typeface="Times New Roman" pitchFamily="18" charset="0"/>
              </a:rPr>
              <a:t>年代初期</a:t>
            </a:r>
          </a:p>
          <a:p>
            <a:pPr lvl="2"/>
            <a:r>
              <a:rPr lang="zh-CN" altLang="en-US" dirty="0">
                <a:solidFill>
                  <a:srgbClr val="6600FF"/>
                </a:solidFill>
                <a:latin typeface="Times New Roman" pitchFamily="18" charset="0"/>
              </a:rPr>
              <a:t> </a:t>
            </a:r>
            <a:r>
              <a:rPr lang="en-US" altLang="zh-CN" dirty="0">
                <a:solidFill>
                  <a:srgbClr val="6600FF"/>
                </a:solidFill>
                <a:latin typeface="Times New Roman" pitchFamily="18" charset="0"/>
              </a:rPr>
              <a:t>CDC6600</a:t>
            </a:r>
            <a:r>
              <a:rPr lang="zh-CN" altLang="en-US" dirty="0">
                <a:latin typeface="Times New Roman" pitchFamily="18" charset="0"/>
              </a:rPr>
              <a:t>：非对称的共享存储结构，中央处理机采用了双</a:t>
            </a:r>
            <a:r>
              <a:rPr lang="en-US" altLang="zh-CN" dirty="0">
                <a:solidFill>
                  <a:srgbClr val="6600FF"/>
                </a:solidFill>
                <a:latin typeface="Times New Roman" pitchFamily="18" charset="0"/>
              </a:rPr>
              <a:t>CPU</a:t>
            </a:r>
            <a:r>
              <a:rPr lang="zh-CN" altLang="en-US" dirty="0">
                <a:latin typeface="Times New Roman" pitchFamily="18" charset="0"/>
              </a:rPr>
              <a:t>，并连接了多个外部处理器。</a:t>
            </a:r>
          </a:p>
          <a:p>
            <a:pPr marL="1085850" lvl="1" indent="-457200"/>
            <a:r>
              <a:rPr lang="en-US" altLang="zh-CN" dirty="0">
                <a:latin typeface="Times New Roman" pitchFamily="18" charset="0"/>
              </a:rPr>
              <a:t>60</a:t>
            </a:r>
            <a:r>
              <a:rPr lang="zh-CN" altLang="en-US" dirty="0">
                <a:latin typeface="Times New Roman" pitchFamily="18" charset="0"/>
              </a:rPr>
              <a:t>年代后期，</a:t>
            </a:r>
            <a:r>
              <a:rPr lang="zh-CN" altLang="en-US" dirty="0">
                <a:solidFill>
                  <a:srgbClr val="D60093"/>
                </a:solidFill>
                <a:latin typeface="Times New Roman" pitchFamily="18" charset="0"/>
              </a:rPr>
              <a:t>一个重要的突破</a:t>
            </a:r>
          </a:p>
          <a:p>
            <a:pPr lvl="2"/>
            <a:r>
              <a:rPr lang="zh-CN" altLang="en-US" dirty="0">
                <a:latin typeface="Times New Roman" pitchFamily="18" charset="0"/>
              </a:rPr>
              <a:t>在处理器中使用流水线和重复设置功能单元，所获得的性能提高是明显的，并比单纯地提高时钟频率来提高性能更有效。</a:t>
            </a:r>
          </a:p>
        </p:txBody>
      </p:sp>
      <p:sp>
        <p:nvSpPr>
          <p:cNvPr id="514052" name="Text Box 4"/>
          <p:cNvSpPr txBox="1">
            <a:spLocks noChangeArrowheads="1"/>
          </p:cNvSpPr>
          <p:nvPr/>
        </p:nvSpPr>
        <p:spPr bwMode="auto">
          <a:xfrm>
            <a:off x="395288" y="1211263"/>
            <a:ext cx="8496300" cy="646331"/>
          </a:xfrm>
          <a:prstGeom prst="rect">
            <a:avLst/>
          </a:prstGeom>
          <a:noFill/>
          <a:ln w="9525">
            <a:noFill/>
            <a:miter lim="800000"/>
            <a:headEnd/>
            <a:tailEnd/>
          </a:ln>
          <a:effectLst/>
        </p:spPr>
        <p:txBody>
          <a:bodyPr>
            <a:spAutoFit/>
          </a:bodyPr>
          <a:lstStyle/>
          <a:p>
            <a:pPr>
              <a:spcBef>
                <a:spcPct val="50000"/>
              </a:spcBef>
            </a:pPr>
            <a:r>
              <a:rPr lang="en-US" altLang="zh-CN" sz="3600" dirty="0" smtClean="0">
                <a:solidFill>
                  <a:srgbClr val="0000CC"/>
                </a:solidFill>
                <a:latin typeface="黑体" pitchFamily="2" charset="-122"/>
              </a:rPr>
              <a:t>8.</a:t>
            </a:r>
            <a:r>
              <a:rPr lang="zh-CN" altLang="en-US" sz="3600" dirty="0" smtClean="0">
                <a:solidFill>
                  <a:srgbClr val="0000CC"/>
                </a:solidFill>
              </a:rPr>
              <a:t>并行机</a:t>
            </a:r>
            <a:r>
              <a:rPr lang="zh-CN" altLang="en-US" sz="3600" dirty="0">
                <a:solidFill>
                  <a:srgbClr val="0000CC"/>
                </a:solidFill>
              </a:rPr>
              <a:t>的发展变化 </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5" name="Rectangle 3" descr="Rectangle: Click to edit Master text styles&#10;Second level&#10;Third level&#10;Fourth level&#10;Fifth level"/>
          <p:cNvSpPr>
            <a:spLocks noGrp="1" noChangeArrowheads="1"/>
          </p:cNvSpPr>
          <p:nvPr>
            <p:ph type="body" idx="1"/>
          </p:nvPr>
        </p:nvSpPr>
        <p:spPr>
          <a:xfrm>
            <a:off x="685800" y="1219200"/>
            <a:ext cx="8062913" cy="4586288"/>
          </a:xfrm>
        </p:spPr>
        <p:txBody>
          <a:bodyPr>
            <a:normAutofit fontScale="85000" lnSpcReduction="10000"/>
          </a:bodyPr>
          <a:lstStyle/>
          <a:p>
            <a:pPr marL="1085850" lvl="1" indent="-457200">
              <a:lnSpc>
                <a:spcPct val="110000"/>
              </a:lnSpc>
            </a:pPr>
            <a:r>
              <a:rPr lang="zh-CN" altLang="en-US" dirty="0">
                <a:latin typeface="Times New Roman" pitchFamily="18" charset="0"/>
              </a:rPr>
              <a:t>在</a:t>
            </a:r>
            <a:r>
              <a:rPr lang="en-US" altLang="zh-CN" dirty="0">
                <a:solidFill>
                  <a:srgbClr val="6600FF"/>
                </a:solidFill>
                <a:latin typeface="Times New Roman" pitchFamily="18" charset="0"/>
              </a:rPr>
              <a:t>1972</a:t>
            </a:r>
            <a:r>
              <a:rPr lang="zh-CN" altLang="en-US" dirty="0">
                <a:latin typeface="Times New Roman" pitchFamily="18" charset="0"/>
              </a:rPr>
              <a:t>年，</a:t>
            </a:r>
            <a:r>
              <a:rPr lang="en-US" altLang="zh-CN" dirty="0">
                <a:solidFill>
                  <a:srgbClr val="6600FF"/>
                </a:solidFill>
                <a:latin typeface="Times New Roman" pitchFamily="18" charset="0"/>
              </a:rPr>
              <a:t>Illinois</a:t>
            </a:r>
            <a:r>
              <a:rPr lang="zh-CN" altLang="en-US" dirty="0">
                <a:latin typeface="Times New Roman" pitchFamily="18" charset="0"/>
              </a:rPr>
              <a:t>大学和</a:t>
            </a:r>
            <a:r>
              <a:rPr lang="en-US" altLang="zh-CN" dirty="0">
                <a:solidFill>
                  <a:srgbClr val="6600FF"/>
                </a:solidFill>
                <a:latin typeface="Times New Roman" pitchFamily="18" charset="0"/>
              </a:rPr>
              <a:t>Burroughs</a:t>
            </a:r>
            <a:r>
              <a:rPr lang="zh-CN" altLang="en-US" dirty="0">
                <a:latin typeface="Times New Roman" pitchFamily="18" charset="0"/>
              </a:rPr>
              <a:t>公司联合研制</a:t>
            </a:r>
            <a:r>
              <a:rPr lang="en-US" altLang="zh-CN" dirty="0" err="1">
                <a:solidFill>
                  <a:srgbClr val="6600FF"/>
                </a:solidFill>
                <a:latin typeface="Times New Roman" pitchFamily="18" charset="0"/>
              </a:rPr>
              <a:t>Illiac</a:t>
            </a:r>
            <a:r>
              <a:rPr lang="en-US" altLang="zh-CN" dirty="0">
                <a:solidFill>
                  <a:srgbClr val="6600FF"/>
                </a:solidFill>
                <a:latin typeface="Times New Roman" pitchFamily="18" charset="0"/>
              </a:rPr>
              <a:t> Ⅳ SIMD</a:t>
            </a:r>
            <a:r>
              <a:rPr lang="zh-CN" altLang="en-US" dirty="0">
                <a:latin typeface="Times New Roman" pitchFamily="18" charset="0"/>
              </a:rPr>
              <a:t>计算机（</a:t>
            </a:r>
            <a:r>
              <a:rPr lang="en-US" altLang="zh-CN" dirty="0">
                <a:solidFill>
                  <a:srgbClr val="6600FF"/>
                </a:solidFill>
                <a:latin typeface="Times New Roman" pitchFamily="18" charset="0"/>
              </a:rPr>
              <a:t>64</a:t>
            </a:r>
            <a:r>
              <a:rPr lang="zh-CN" altLang="en-US" dirty="0">
                <a:latin typeface="Times New Roman" pitchFamily="18" charset="0"/>
              </a:rPr>
              <a:t>个处理单元构成的）</a:t>
            </a:r>
          </a:p>
          <a:p>
            <a:pPr marL="1085850" lvl="1" indent="-457200">
              <a:lnSpc>
                <a:spcPct val="110000"/>
              </a:lnSpc>
              <a:buFont typeface="Wingdings" pitchFamily="2" charset="2"/>
              <a:buNone/>
            </a:pPr>
            <a:r>
              <a:rPr lang="zh-CN" altLang="en-US" dirty="0">
                <a:latin typeface="Times New Roman" pitchFamily="18" charset="0"/>
              </a:rPr>
              <a:t>      在</a:t>
            </a:r>
            <a:r>
              <a:rPr lang="en-US" altLang="zh-CN" dirty="0">
                <a:solidFill>
                  <a:srgbClr val="6600FF"/>
                </a:solidFill>
                <a:latin typeface="Times New Roman" pitchFamily="18" charset="0"/>
              </a:rPr>
              <a:t>1975</a:t>
            </a:r>
            <a:r>
              <a:rPr lang="zh-CN" altLang="en-US" dirty="0">
                <a:latin typeface="Times New Roman" pitchFamily="18" charset="0"/>
              </a:rPr>
              <a:t>年 </a:t>
            </a:r>
            <a:r>
              <a:rPr lang="en-US" altLang="zh-CN" dirty="0" err="1">
                <a:solidFill>
                  <a:srgbClr val="6600FF"/>
                </a:solidFill>
                <a:latin typeface="Times New Roman" pitchFamily="18" charset="0"/>
              </a:rPr>
              <a:t>Illiac</a:t>
            </a:r>
            <a:r>
              <a:rPr lang="en-US" altLang="zh-CN" dirty="0">
                <a:solidFill>
                  <a:srgbClr val="6600FF"/>
                </a:solidFill>
                <a:latin typeface="Times New Roman" pitchFamily="18" charset="0"/>
              </a:rPr>
              <a:t> Ⅳ</a:t>
            </a:r>
            <a:r>
              <a:rPr lang="zh-CN" altLang="en-US" dirty="0">
                <a:latin typeface="Times New Roman" pitchFamily="18" charset="0"/>
              </a:rPr>
              <a:t>系统 （</a:t>
            </a:r>
            <a:r>
              <a:rPr lang="en-US" altLang="zh-CN" dirty="0">
                <a:solidFill>
                  <a:srgbClr val="6600FF"/>
                </a:solidFill>
                <a:latin typeface="Times New Roman" pitchFamily="18" charset="0"/>
              </a:rPr>
              <a:t>16</a:t>
            </a:r>
            <a:r>
              <a:rPr lang="zh-CN" altLang="en-US" dirty="0">
                <a:latin typeface="Times New Roman" pitchFamily="18" charset="0"/>
              </a:rPr>
              <a:t>个处理单元构成）</a:t>
            </a:r>
          </a:p>
          <a:p>
            <a:pPr marL="457200" indent="-457200">
              <a:lnSpc>
                <a:spcPct val="110000"/>
              </a:lnSpc>
              <a:buNone/>
            </a:pPr>
            <a:r>
              <a:rPr lang="en-US" altLang="zh-CN" dirty="0" smtClean="0">
                <a:latin typeface="Times New Roman" pitchFamily="18" charset="0"/>
              </a:rPr>
              <a:t>2</a:t>
            </a:r>
            <a:r>
              <a:rPr lang="zh-CN" altLang="en-US" dirty="0" smtClean="0">
                <a:latin typeface="Times New Roman" pitchFamily="18" charset="0"/>
              </a:rPr>
              <a:t>）向量</a:t>
            </a:r>
            <a:r>
              <a:rPr lang="zh-CN" altLang="en-US" dirty="0">
                <a:latin typeface="Times New Roman" pitchFamily="18" charset="0"/>
              </a:rPr>
              <a:t>机的发展和鼎盛阶段（</a:t>
            </a:r>
            <a:r>
              <a:rPr lang="en-US" altLang="zh-CN" dirty="0">
                <a:latin typeface="Times New Roman" pitchFamily="18" charset="0"/>
              </a:rPr>
              <a:t>1976</a:t>
            </a:r>
            <a:r>
              <a:rPr lang="zh-CN" altLang="en-US" dirty="0">
                <a:latin typeface="Times New Roman" pitchFamily="18" charset="0"/>
              </a:rPr>
              <a:t>年～</a:t>
            </a:r>
            <a:r>
              <a:rPr lang="en-US" altLang="zh-CN" dirty="0">
                <a:latin typeface="Times New Roman" pitchFamily="18" charset="0"/>
              </a:rPr>
              <a:t>1990</a:t>
            </a:r>
            <a:r>
              <a:rPr lang="zh-CN" altLang="en-US" dirty="0">
                <a:latin typeface="Times New Roman" pitchFamily="18" charset="0"/>
              </a:rPr>
              <a:t>年）</a:t>
            </a:r>
            <a:r>
              <a:rPr lang="zh-CN" altLang="en-US" sz="2000" dirty="0"/>
              <a:t> </a:t>
            </a:r>
          </a:p>
          <a:p>
            <a:pPr marL="1085850" lvl="1" indent="-457200">
              <a:lnSpc>
                <a:spcPct val="110000"/>
              </a:lnSpc>
            </a:pPr>
            <a:r>
              <a:rPr lang="en-US" altLang="zh-CN" dirty="0">
                <a:latin typeface="Times New Roman" pitchFamily="18" charset="0"/>
              </a:rPr>
              <a:t>1976</a:t>
            </a:r>
            <a:r>
              <a:rPr lang="zh-CN" altLang="en-US" dirty="0">
                <a:latin typeface="Times New Roman" pitchFamily="18" charset="0"/>
              </a:rPr>
              <a:t>年，</a:t>
            </a:r>
            <a:r>
              <a:rPr lang="en-US" altLang="zh-CN" dirty="0">
                <a:latin typeface="Times New Roman" pitchFamily="18" charset="0"/>
              </a:rPr>
              <a:t>Cray</a:t>
            </a:r>
            <a:r>
              <a:rPr lang="zh-CN" altLang="en-US" dirty="0">
                <a:latin typeface="Times New Roman" pitchFamily="18" charset="0"/>
              </a:rPr>
              <a:t>公司推出了第一台向量计算机</a:t>
            </a:r>
            <a:r>
              <a:rPr lang="en-US" altLang="zh-CN" dirty="0">
                <a:solidFill>
                  <a:srgbClr val="6600FF"/>
                </a:solidFill>
                <a:latin typeface="Times New Roman" pitchFamily="18" charset="0"/>
              </a:rPr>
              <a:t>Cray-1</a:t>
            </a:r>
          </a:p>
          <a:p>
            <a:pPr marL="1085850" lvl="1" indent="-457200">
              <a:lnSpc>
                <a:spcPct val="110000"/>
              </a:lnSpc>
            </a:pPr>
            <a:r>
              <a:rPr lang="zh-CN" altLang="en-US" dirty="0">
                <a:latin typeface="Times New Roman" pitchFamily="18" charset="0"/>
              </a:rPr>
              <a:t>在随后的</a:t>
            </a:r>
            <a:r>
              <a:rPr lang="en-US" altLang="zh-CN" dirty="0">
                <a:latin typeface="Times New Roman" pitchFamily="18" charset="0"/>
              </a:rPr>
              <a:t>10</a:t>
            </a:r>
            <a:r>
              <a:rPr lang="zh-CN" altLang="en-US" dirty="0">
                <a:latin typeface="Times New Roman" pitchFamily="18" charset="0"/>
              </a:rPr>
              <a:t>年中，不断地推出新的向量计算机。</a:t>
            </a:r>
          </a:p>
          <a:p>
            <a:pPr lvl="2">
              <a:lnSpc>
                <a:spcPct val="110000"/>
              </a:lnSpc>
              <a:buFont typeface="Wingdings" pitchFamily="2" charset="2"/>
              <a:buNone/>
            </a:pPr>
            <a:r>
              <a:rPr lang="zh-CN" altLang="en-US" dirty="0">
                <a:latin typeface="Times New Roman" pitchFamily="18" charset="0"/>
              </a:rPr>
              <a:t>    包括：</a:t>
            </a:r>
            <a:r>
              <a:rPr lang="en-US" altLang="zh-CN" dirty="0">
                <a:latin typeface="Times New Roman" pitchFamily="18" charset="0"/>
              </a:rPr>
              <a:t>CDC</a:t>
            </a:r>
            <a:r>
              <a:rPr lang="zh-CN" altLang="en-US" dirty="0">
                <a:latin typeface="Times New Roman" pitchFamily="18" charset="0"/>
              </a:rPr>
              <a:t>的</a:t>
            </a:r>
            <a:r>
              <a:rPr lang="en-US" altLang="zh-CN" dirty="0">
                <a:solidFill>
                  <a:srgbClr val="6600FF"/>
                </a:solidFill>
                <a:latin typeface="Times New Roman" pitchFamily="18" charset="0"/>
              </a:rPr>
              <a:t>Cyber205</a:t>
            </a:r>
            <a:r>
              <a:rPr lang="zh-CN" altLang="en-US" dirty="0">
                <a:latin typeface="Times New Roman" pitchFamily="18" charset="0"/>
              </a:rPr>
              <a:t>、</a:t>
            </a:r>
            <a:r>
              <a:rPr lang="en-US" altLang="zh-CN" dirty="0">
                <a:latin typeface="Times New Roman" pitchFamily="18" charset="0"/>
              </a:rPr>
              <a:t>Fujitsu</a:t>
            </a:r>
            <a:r>
              <a:rPr lang="zh-CN" altLang="en-US" dirty="0">
                <a:latin typeface="Times New Roman" pitchFamily="18" charset="0"/>
              </a:rPr>
              <a:t>的</a:t>
            </a:r>
            <a:r>
              <a:rPr lang="en-US" altLang="zh-CN" dirty="0">
                <a:solidFill>
                  <a:srgbClr val="6600FF"/>
                </a:solidFill>
                <a:latin typeface="Times New Roman" pitchFamily="18" charset="0"/>
              </a:rPr>
              <a:t>VP1000/VP2000</a:t>
            </a:r>
            <a:r>
              <a:rPr lang="zh-CN" altLang="en-US" dirty="0">
                <a:latin typeface="Times New Roman" pitchFamily="18" charset="0"/>
              </a:rPr>
              <a:t>、</a:t>
            </a:r>
            <a:r>
              <a:rPr lang="en-US" altLang="zh-CN" dirty="0">
                <a:latin typeface="Times New Roman" pitchFamily="18" charset="0"/>
              </a:rPr>
              <a:t>NEC</a:t>
            </a:r>
            <a:r>
              <a:rPr lang="zh-CN" altLang="en-US" dirty="0">
                <a:latin typeface="Times New Roman" pitchFamily="18" charset="0"/>
              </a:rPr>
              <a:t>的</a:t>
            </a:r>
            <a:r>
              <a:rPr lang="en-US" altLang="zh-CN" dirty="0">
                <a:solidFill>
                  <a:srgbClr val="6600FF"/>
                </a:solidFill>
                <a:latin typeface="Times New Roman" pitchFamily="18" charset="0"/>
              </a:rPr>
              <a:t>SX1/SX2</a:t>
            </a:r>
            <a:r>
              <a:rPr lang="zh-CN" altLang="en-US" dirty="0">
                <a:latin typeface="Times New Roman" pitchFamily="18" charset="0"/>
              </a:rPr>
              <a:t>以、我国的</a:t>
            </a:r>
            <a:r>
              <a:rPr lang="en-US" altLang="zh-CN" dirty="0">
                <a:solidFill>
                  <a:srgbClr val="6600FF"/>
                </a:solidFill>
                <a:latin typeface="Times New Roman" pitchFamily="18" charset="0"/>
              </a:rPr>
              <a:t>YH-1</a:t>
            </a:r>
            <a:r>
              <a:rPr lang="zh-CN" altLang="en-US" dirty="0">
                <a:latin typeface="Times New Roman" pitchFamily="18" charset="0"/>
              </a:rPr>
              <a:t>等</a:t>
            </a:r>
          </a:p>
          <a:p>
            <a:pPr marL="1085850" lvl="1" indent="-457200">
              <a:lnSpc>
                <a:spcPct val="110000"/>
              </a:lnSpc>
            </a:pPr>
            <a:r>
              <a:rPr lang="zh-CN" altLang="en-US" dirty="0">
                <a:latin typeface="Times New Roman" pitchFamily="18" charset="0"/>
              </a:rPr>
              <a:t>向量计算机的发展呈</a:t>
            </a:r>
            <a:r>
              <a:rPr lang="zh-CN" altLang="en-US" dirty="0">
                <a:solidFill>
                  <a:srgbClr val="D60093"/>
                </a:solidFill>
                <a:latin typeface="Times New Roman" pitchFamily="18" charset="0"/>
              </a:rPr>
              <a:t>两大趋势</a:t>
            </a:r>
          </a:p>
          <a:p>
            <a:pPr lvl="2">
              <a:lnSpc>
                <a:spcPct val="110000"/>
              </a:lnSpc>
            </a:pPr>
            <a:r>
              <a:rPr lang="zh-CN" altLang="en-US" dirty="0">
                <a:latin typeface="Times New Roman" pitchFamily="18" charset="0"/>
              </a:rPr>
              <a:t>提高单处理器的速度</a:t>
            </a:r>
          </a:p>
          <a:p>
            <a:pPr lvl="2">
              <a:lnSpc>
                <a:spcPct val="110000"/>
              </a:lnSpc>
            </a:pPr>
            <a:r>
              <a:rPr lang="zh-CN" altLang="en-US" dirty="0">
                <a:latin typeface="Times New Roman" pitchFamily="18" charset="0"/>
              </a:rPr>
              <a:t>研制多处理器系统</a:t>
            </a:r>
          </a:p>
        </p:txBody>
      </p:sp>
      <p:sp>
        <p:nvSpPr>
          <p:cNvPr id="515076" name="Rectangle 4"/>
          <p:cNvSpPr>
            <a:spLocks noChangeArrowheads="1"/>
          </p:cNvSpPr>
          <p:nvPr/>
        </p:nvSpPr>
        <p:spPr bwMode="auto">
          <a:xfrm>
            <a:off x="4102100" y="463550"/>
            <a:ext cx="5105400" cy="381000"/>
          </a:xfrm>
          <a:prstGeom prst="rect">
            <a:avLst/>
          </a:prstGeom>
          <a:noFill/>
          <a:ln w="9525">
            <a:noFill/>
            <a:miter lim="800000"/>
            <a:headEnd/>
            <a:tailEnd/>
          </a:ln>
          <a:effectLst/>
        </p:spPr>
        <p:txBody>
          <a:bodyPr anchor="b"/>
          <a:lstStyle/>
          <a:p>
            <a:pPr algn="ctr"/>
            <a:endParaRPr lang="zh-CN" altLang="zh-CN" sz="2000">
              <a:solidFill>
                <a:srgbClr val="4F56AD"/>
              </a:solidFill>
              <a:latin typeface="黑体" pitchFamily="2" charset="-122"/>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58F6461A-6A27-4A55-BC6B-15881D37DAFA}" type="slidenum">
              <a:rPr lang="en-US" altLang="zh-CN"/>
              <a:pPr/>
              <a:t>3</a:t>
            </a:fld>
            <a:endParaRPr lang="en-US" altLang="zh-CN"/>
          </a:p>
        </p:txBody>
      </p:sp>
      <p:sp>
        <p:nvSpPr>
          <p:cNvPr id="219140" name="Text Box 4"/>
          <p:cNvSpPr txBox="1">
            <a:spLocks noChangeArrowheads="1"/>
          </p:cNvSpPr>
          <p:nvPr/>
        </p:nvSpPr>
        <p:spPr bwMode="auto">
          <a:xfrm>
            <a:off x="303213" y="692150"/>
            <a:ext cx="8589962" cy="6254020"/>
          </a:xfrm>
          <a:prstGeom prst="rect">
            <a:avLst/>
          </a:prstGeom>
          <a:noFill/>
          <a:ln w="9525">
            <a:noFill/>
            <a:miter lim="800000"/>
            <a:headEnd/>
            <a:tailEnd/>
          </a:ln>
          <a:effectLst/>
        </p:spPr>
        <p:txBody>
          <a:bodyPr>
            <a:spAutoFit/>
          </a:bodyPr>
          <a:lstStyle/>
          <a:p>
            <a:pPr>
              <a:lnSpc>
                <a:spcPct val="110000"/>
              </a:lnSpc>
            </a:pPr>
            <a:r>
              <a:rPr kumimoji="1" lang="en-US" altLang="zh-CN" sz="2800" b="1" dirty="0" smtClean="0">
                <a:solidFill>
                  <a:schemeClr val="tx2"/>
                </a:solidFill>
                <a:latin typeface="Times New Roman" pitchFamily="18" charset="0"/>
              </a:rPr>
              <a:t>1  </a:t>
            </a:r>
            <a:r>
              <a:rPr kumimoji="1" lang="zh-CN" altLang="en-US" sz="2800" b="1" dirty="0">
                <a:solidFill>
                  <a:schemeClr val="tx2"/>
                </a:solidFill>
                <a:latin typeface="Times New Roman" pitchFamily="18" charset="0"/>
              </a:rPr>
              <a:t>冯</a:t>
            </a:r>
            <a:r>
              <a:rPr kumimoji="1" lang="en-US" altLang="zh-CN" sz="2800" b="1" dirty="0">
                <a:solidFill>
                  <a:schemeClr val="tx2"/>
                </a:solidFill>
                <a:latin typeface="Times New Roman" pitchFamily="18" charset="0"/>
              </a:rPr>
              <a:t>·</a:t>
            </a:r>
            <a:r>
              <a:rPr kumimoji="1" lang="zh-CN" altLang="en-US" sz="2800" b="1" dirty="0">
                <a:solidFill>
                  <a:schemeClr val="tx2"/>
                </a:solidFill>
                <a:latin typeface="Times New Roman" pitchFamily="18" charset="0"/>
              </a:rPr>
              <a:t>诺依曼型计算机系统结构</a:t>
            </a:r>
          </a:p>
          <a:p>
            <a:pPr>
              <a:lnSpc>
                <a:spcPct val="110000"/>
              </a:lnSpc>
            </a:pPr>
            <a:r>
              <a:rPr kumimoji="1" lang="zh-CN" altLang="en-US" sz="2800" dirty="0">
                <a:latin typeface="Times New Roman" pitchFamily="18" charset="0"/>
              </a:rPr>
              <a:t>        冯</a:t>
            </a:r>
            <a:r>
              <a:rPr kumimoji="1" lang="en-US" altLang="zh-CN" sz="2800" dirty="0">
                <a:latin typeface="Times New Roman" pitchFamily="18" charset="0"/>
              </a:rPr>
              <a:t>·</a:t>
            </a:r>
            <a:r>
              <a:rPr kumimoji="1" lang="zh-CN" altLang="en-US" sz="2800" dirty="0">
                <a:latin typeface="Times New Roman" pitchFamily="18" charset="0"/>
              </a:rPr>
              <a:t>诺依曼型计算机由运算器、控制器、存储器、输入设备和输出设备５个部分组成。其在结构上有以下特点：</a:t>
            </a:r>
          </a:p>
          <a:p>
            <a:pPr>
              <a:lnSpc>
                <a:spcPct val="110000"/>
              </a:lnSpc>
            </a:pPr>
            <a:r>
              <a:rPr kumimoji="1" lang="zh-CN" altLang="en-US" sz="2800" dirty="0">
                <a:latin typeface="Times New Roman" pitchFamily="18" charset="0"/>
              </a:rPr>
              <a:t>        ① 机器以运算器为中心，各部件的操作及相互之间的联系都由控制器集中控制。</a:t>
            </a:r>
          </a:p>
          <a:p>
            <a:pPr>
              <a:lnSpc>
                <a:spcPct val="110000"/>
              </a:lnSpc>
            </a:pPr>
            <a:r>
              <a:rPr kumimoji="1" lang="zh-CN" altLang="en-US" sz="2800" dirty="0">
                <a:latin typeface="Times New Roman" pitchFamily="18" charset="0"/>
              </a:rPr>
              <a:t>        ② 采用存储程序的思想</a:t>
            </a:r>
            <a:r>
              <a:rPr kumimoji="1" lang="zh-CN" altLang="en-US" sz="2800" dirty="0" smtClean="0">
                <a:latin typeface="Times New Roman" pitchFamily="18" charset="0"/>
              </a:rPr>
              <a:t>。将存储器中的指令和数据同等对待，因此，由指令组成的程序可以在运行过程中被修改。</a:t>
            </a:r>
            <a:endParaRPr kumimoji="1" lang="zh-CN" altLang="en-US" sz="2800" dirty="0">
              <a:latin typeface="Times New Roman" pitchFamily="18" charset="0"/>
            </a:endParaRPr>
          </a:p>
          <a:p>
            <a:pPr>
              <a:lnSpc>
                <a:spcPct val="110000"/>
              </a:lnSpc>
            </a:pPr>
            <a:r>
              <a:rPr kumimoji="1" lang="zh-CN" altLang="en-US" sz="2800" dirty="0">
                <a:latin typeface="Times New Roman" pitchFamily="18" charset="0"/>
              </a:rPr>
              <a:t>        ③ 存储器按地址访问</a:t>
            </a:r>
            <a:r>
              <a:rPr kumimoji="1" lang="zh-CN" altLang="en-US" sz="2800" dirty="0" smtClean="0">
                <a:latin typeface="Times New Roman" pitchFamily="18" charset="0"/>
              </a:rPr>
              <a:t>。它是一个顺序、线性编址的一维空间，每个存储单元的位数是固定的。</a:t>
            </a:r>
            <a:endParaRPr kumimoji="1" lang="en-US" altLang="zh-CN" sz="2800" dirty="0" smtClean="0">
              <a:latin typeface="Times New Roman" pitchFamily="18" charset="0"/>
            </a:endParaRPr>
          </a:p>
          <a:p>
            <a:pPr>
              <a:lnSpc>
                <a:spcPct val="110000"/>
              </a:lnSpc>
            </a:pPr>
            <a:r>
              <a:rPr kumimoji="1" lang="en-US" altLang="zh-CN" sz="2800" dirty="0" smtClean="0">
                <a:latin typeface="Times New Roman" pitchFamily="18" charset="0"/>
              </a:rPr>
              <a:t>        ④</a:t>
            </a:r>
            <a:r>
              <a:rPr kumimoji="1" lang="zh-CN" altLang="en-US" sz="2800" dirty="0" smtClean="0">
                <a:latin typeface="Times New Roman" pitchFamily="18" charset="0"/>
              </a:rPr>
              <a:t>软件与硬件完全分开，硬件逻辑结构固定，其功能是不变的，依靠编制软件来适应不同的应用需要。 </a:t>
            </a:r>
            <a:endParaRPr kumimoji="1" lang="zh-CN" altLang="en-US" sz="2800" dirty="0">
              <a:latin typeface="Times New Roman" pitchFamily="18" charset="0"/>
            </a:endParaRPr>
          </a:p>
        </p:txBody>
      </p:sp>
      <p:sp>
        <p:nvSpPr>
          <p:cNvPr id="4" name="标题 1"/>
          <p:cNvSpPr txBox="1">
            <a:spLocks/>
          </p:cNvSpPr>
          <p:nvPr/>
        </p:nvSpPr>
        <p:spPr>
          <a:xfrm>
            <a:off x="467544" y="116632"/>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zh-CN" altLang="en-US" sz="4400" dirty="0" smtClean="0">
                <a:latin typeface="+mj-lt"/>
                <a:ea typeface="+mj-ea"/>
                <a:cs typeface="+mj-cs"/>
              </a:rPr>
              <a:t>计算机并行处理思想</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9" name="Rectangle 3" descr="Rectangle: Click to edit Master text styles&#10;Second level&#10;Third level&#10;Fourth level&#10;Fifth level"/>
          <p:cNvSpPr>
            <a:spLocks noGrp="1" noChangeArrowheads="1"/>
          </p:cNvSpPr>
          <p:nvPr>
            <p:ph type="body" idx="1"/>
          </p:nvPr>
        </p:nvSpPr>
        <p:spPr/>
        <p:txBody>
          <a:bodyPr>
            <a:normAutofit fontScale="92500"/>
          </a:bodyPr>
          <a:lstStyle/>
          <a:p>
            <a:pPr marL="457200" indent="-457200">
              <a:buNone/>
            </a:pPr>
            <a:r>
              <a:rPr lang="en-US" altLang="zh-CN" dirty="0" smtClean="0">
                <a:latin typeface="Times New Roman" pitchFamily="18" charset="0"/>
              </a:rPr>
              <a:t>3</a:t>
            </a:r>
            <a:r>
              <a:rPr lang="zh-CN" altLang="en-US" dirty="0" smtClean="0">
                <a:latin typeface="Times New Roman" pitchFamily="18" charset="0"/>
              </a:rPr>
              <a:t>）</a:t>
            </a:r>
            <a:r>
              <a:rPr lang="en-US" altLang="zh-CN" dirty="0" smtClean="0">
                <a:latin typeface="Times New Roman" pitchFamily="18" charset="0"/>
              </a:rPr>
              <a:t>MPP</a:t>
            </a:r>
            <a:r>
              <a:rPr lang="zh-CN" altLang="en-US" dirty="0">
                <a:latin typeface="Times New Roman" pitchFamily="18" charset="0"/>
              </a:rPr>
              <a:t>出现和蓬勃发展阶段（</a:t>
            </a:r>
            <a:r>
              <a:rPr lang="en-US" altLang="zh-CN" dirty="0">
                <a:latin typeface="Times New Roman" pitchFamily="18" charset="0"/>
              </a:rPr>
              <a:t>1990</a:t>
            </a:r>
            <a:r>
              <a:rPr lang="zh-CN" altLang="en-US" dirty="0">
                <a:latin typeface="Times New Roman" pitchFamily="18" charset="0"/>
              </a:rPr>
              <a:t>年～</a:t>
            </a:r>
            <a:r>
              <a:rPr lang="en-US" altLang="zh-CN" dirty="0">
                <a:latin typeface="Times New Roman" pitchFamily="18" charset="0"/>
              </a:rPr>
              <a:t>1995</a:t>
            </a:r>
            <a:r>
              <a:rPr lang="zh-CN" altLang="en-US" dirty="0">
                <a:latin typeface="Times New Roman" pitchFamily="18" charset="0"/>
              </a:rPr>
              <a:t>年）</a:t>
            </a:r>
            <a:r>
              <a:rPr lang="zh-CN" altLang="en-US" dirty="0"/>
              <a:t> </a:t>
            </a:r>
          </a:p>
          <a:p>
            <a:pPr marL="1085850" lvl="1" indent="-457200"/>
            <a:r>
              <a:rPr lang="zh-CN" altLang="en-US" dirty="0">
                <a:latin typeface="Times New Roman" pitchFamily="18" charset="0"/>
              </a:rPr>
              <a:t>早期的</a:t>
            </a:r>
            <a:r>
              <a:rPr lang="en-US" altLang="zh-CN" dirty="0">
                <a:latin typeface="Times New Roman" pitchFamily="18" charset="0"/>
              </a:rPr>
              <a:t>MPP </a:t>
            </a:r>
          </a:p>
          <a:p>
            <a:pPr lvl="2"/>
            <a:r>
              <a:rPr lang="en-US" altLang="zh-CN" dirty="0">
                <a:solidFill>
                  <a:srgbClr val="6600FF"/>
                </a:solidFill>
                <a:latin typeface="Times New Roman" pitchFamily="18" charset="0"/>
              </a:rPr>
              <a:t>TC2000</a:t>
            </a:r>
            <a:r>
              <a:rPr lang="zh-CN" altLang="en-US" dirty="0">
                <a:latin typeface="Times New Roman" pitchFamily="18" charset="0"/>
              </a:rPr>
              <a:t>（</a:t>
            </a:r>
            <a:r>
              <a:rPr lang="en-US" altLang="zh-CN" dirty="0">
                <a:latin typeface="Times New Roman" pitchFamily="18" charset="0"/>
              </a:rPr>
              <a:t>1989</a:t>
            </a:r>
            <a:r>
              <a:rPr lang="zh-CN" altLang="en-US" dirty="0">
                <a:latin typeface="Times New Roman" pitchFamily="18" charset="0"/>
              </a:rPr>
              <a:t>年）</a:t>
            </a:r>
            <a:r>
              <a:rPr lang="zh-CN" altLang="en-US" dirty="0">
                <a:solidFill>
                  <a:srgbClr val="6600FF"/>
                </a:solidFill>
                <a:latin typeface="Times New Roman" pitchFamily="18" charset="0"/>
              </a:rPr>
              <a:t>、</a:t>
            </a:r>
            <a:r>
              <a:rPr lang="en-US" altLang="zh-CN" dirty="0">
                <a:solidFill>
                  <a:srgbClr val="6600FF"/>
                </a:solidFill>
                <a:latin typeface="Times New Roman" pitchFamily="18" charset="0"/>
              </a:rPr>
              <a:t>Touchstone Delta</a:t>
            </a:r>
            <a:r>
              <a:rPr lang="zh-CN" altLang="en-US" dirty="0">
                <a:solidFill>
                  <a:srgbClr val="6600FF"/>
                </a:solidFill>
                <a:latin typeface="Times New Roman" pitchFamily="18" charset="0"/>
              </a:rPr>
              <a:t>、</a:t>
            </a:r>
            <a:r>
              <a:rPr lang="en-US" altLang="zh-CN" dirty="0">
                <a:solidFill>
                  <a:srgbClr val="6600FF"/>
                </a:solidFill>
                <a:latin typeface="Times New Roman" pitchFamily="18" charset="0"/>
              </a:rPr>
              <a:t>Intel Paragon</a:t>
            </a:r>
            <a:r>
              <a:rPr lang="zh-CN" altLang="en-US" dirty="0">
                <a:latin typeface="Times New Roman" pitchFamily="18" charset="0"/>
              </a:rPr>
              <a:t>（</a:t>
            </a:r>
            <a:r>
              <a:rPr lang="en-US" altLang="zh-CN" dirty="0">
                <a:latin typeface="Times New Roman" pitchFamily="18" charset="0"/>
              </a:rPr>
              <a:t>1992</a:t>
            </a:r>
            <a:r>
              <a:rPr lang="zh-CN" altLang="en-US" dirty="0">
                <a:latin typeface="Times New Roman" pitchFamily="18" charset="0"/>
              </a:rPr>
              <a:t>年）</a:t>
            </a:r>
            <a:r>
              <a:rPr lang="zh-CN" altLang="en-US" dirty="0">
                <a:solidFill>
                  <a:srgbClr val="6600FF"/>
                </a:solidFill>
                <a:latin typeface="Times New Roman" pitchFamily="18" charset="0"/>
              </a:rPr>
              <a:t>、</a:t>
            </a:r>
            <a:r>
              <a:rPr lang="en-US" altLang="zh-CN" dirty="0">
                <a:solidFill>
                  <a:srgbClr val="6600FF"/>
                </a:solidFill>
                <a:latin typeface="Times New Roman" pitchFamily="18" charset="0"/>
              </a:rPr>
              <a:t>KSR1</a:t>
            </a:r>
            <a:r>
              <a:rPr lang="zh-CN" altLang="en-US" dirty="0">
                <a:solidFill>
                  <a:srgbClr val="6600FF"/>
                </a:solidFill>
                <a:latin typeface="Times New Roman" pitchFamily="18" charset="0"/>
              </a:rPr>
              <a:t>、</a:t>
            </a:r>
            <a:r>
              <a:rPr lang="en-US" altLang="zh-CN" dirty="0">
                <a:solidFill>
                  <a:srgbClr val="6600FF"/>
                </a:solidFill>
                <a:latin typeface="Times New Roman" pitchFamily="18" charset="0"/>
              </a:rPr>
              <a:t>Cray T3D</a:t>
            </a:r>
            <a:r>
              <a:rPr lang="zh-CN" altLang="en-US" dirty="0">
                <a:latin typeface="Times New Roman" pitchFamily="18" charset="0"/>
              </a:rPr>
              <a:t>（</a:t>
            </a:r>
            <a:r>
              <a:rPr lang="en-US" altLang="zh-CN" dirty="0">
                <a:latin typeface="Times New Roman" pitchFamily="18" charset="0"/>
              </a:rPr>
              <a:t>1993</a:t>
            </a:r>
            <a:r>
              <a:rPr lang="zh-CN" altLang="en-US" dirty="0">
                <a:latin typeface="Times New Roman" pitchFamily="18" charset="0"/>
              </a:rPr>
              <a:t>年）</a:t>
            </a:r>
            <a:r>
              <a:rPr lang="zh-CN" altLang="en-US" dirty="0">
                <a:solidFill>
                  <a:srgbClr val="6600FF"/>
                </a:solidFill>
                <a:latin typeface="Times New Roman" pitchFamily="18" charset="0"/>
              </a:rPr>
              <a:t>、</a:t>
            </a:r>
            <a:r>
              <a:rPr lang="en-US" altLang="zh-CN" dirty="0">
                <a:solidFill>
                  <a:srgbClr val="6600FF"/>
                </a:solidFill>
                <a:latin typeface="Times New Roman" pitchFamily="18" charset="0"/>
              </a:rPr>
              <a:t>IBM SP2</a:t>
            </a:r>
            <a:r>
              <a:rPr lang="zh-CN" altLang="en-US" dirty="0">
                <a:solidFill>
                  <a:srgbClr val="6600FF"/>
                </a:solidFill>
                <a:latin typeface="Times New Roman" pitchFamily="18" charset="0"/>
              </a:rPr>
              <a:t>（</a:t>
            </a:r>
            <a:r>
              <a:rPr lang="en-US" altLang="zh-CN" dirty="0">
                <a:latin typeface="Times New Roman" pitchFamily="18" charset="0"/>
              </a:rPr>
              <a:t>1994</a:t>
            </a:r>
            <a:r>
              <a:rPr lang="zh-CN" altLang="en-US" dirty="0">
                <a:latin typeface="Times New Roman" pitchFamily="18" charset="0"/>
              </a:rPr>
              <a:t>年）和我国的曙光</a:t>
            </a:r>
            <a:r>
              <a:rPr lang="en-US" altLang="zh-CN" dirty="0">
                <a:solidFill>
                  <a:srgbClr val="6600FF"/>
                </a:solidFill>
                <a:latin typeface="Times New Roman" pitchFamily="18" charset="0"/>
              </a:rPr>
              <a:t>-1000</a:t>
            </a:r>
            <a:r>
              <a:rPr lang="zh-CN" altLang="en-US" dirty="0">
                <a:latin typeface="Times New Roman" pitchFamily="18" charset="0"/>
              </a:rPr>
              <a:t>（</a:t>
            </a:r>
            <a:r>
              <a:rPr lang="en-US" altLang="zh-CN" dirty="0">
                <a:latin typeface="Times New Roman" pitchFamily="18" charset="0"/>
              </a:rPr>
              <a:t>1995</a:t>
            </a:r>
            <a:r>
              <a:rPr lang="zh-CN" altLang="en-US" dirty="0">
                <a:latin typeface="Times New Roman" pitchFamily="18" charset="0"/>
              </a:rPr>
              <a:t>年）等。（分布存储的</a:t>
            </a:r>
            <a:r>
              <a:rPr lang="en-US" altLang="zh-CN" dirty="0">
                <a:solidFill>
                  <a:srgbClr val="6600FF"/>
                </a:solidFill>
                <a:latin typeface="Times New Roman" pitchFamily="18" charset="0"/>
              </a:rPr>
              <a:t>MIMD</a:t>
            </a:r>
            <a:r>
              <a:rPr lang="zh-CN" altLang="en-US" dirty="0">
                <a:latin typeface="Times New Roman" pitchFamily="18" charset="0"/>
              </a:rPr>
              <a:t>计算机）</a:t>
            </a:r>
          </a:p>
          <a:p>
            <a:pPr marL="1085850" lvl="1" indent="-457200"/>
            <a:r>
              <a:rPr lang="en-US" altLang="zh-CN" dirty="0">
                <a:latin typeface="Times New Roman" pitchFamily="18" charset="0"/>
              </a:rPr>
              <a:t>MPP</a:t>
            </a:r>
            <a:r>
              <a:rPr lang="zh-CN" altLang="en-US" dirty="0">
                <a:latin typeface="Times New Roman" pitchFamily="18" charset="0"/>
              </a:rPr>
              <a:t>的高端机器</a:t>
            </a:r>
          </a:p>
          <a:p>
            <a:pPr lvl="2"/>
            <a:r>
              <a:rPr lang="en-US" altLang="zh-CN" dirty="0">
                <a:latin typeface="Times New Roman" pitchFamily="18" charset="0"/>
              </a:rPr>
              <a:t>1996</a:t>
            </a:r>
            <a:r>
              <a:rPr lang="zh-CN" altLang="en-US" dirty="0">
                <a:latin typeface="Times New Roman" pitchFamily="18" charset="0"/>
              </a:rPr>
              <a:t>年，</a:t>
            </a:r>
            <a:r>
              <a:rPr lang="en-US" altLang="zh-CN" dirty="0">
                <a:latin typeface="Times New Roman" pitchFamily="18" charset="0"/>
              </a:rPr>
              <a:t>Intel</a:t>
            </a:r>
            <a:r>
              <a:rPr lang="zh-CN" altLang="en-US" dirty="0">
                <a:latin typeface="Times New Roman" pitchFamily="18" charset="0"/>
              </a:rPr>
              <a:t>公司的</a:t>
            </a:r>
            <a:r>
              <a:rPr lang="en-US" altLang="zh-CN" dirty="0">
                <a:solidFill>
                  <a:srgbClr val="6600FF"/>
                </a:solidFill>
                <a:latin typeface="Times New Roman" pitchFamily="18" charset="0"/>
              </a:rPr>
              <a:t>ASCI Red</a:t>
            </a:r>
            <a:r>
              <a:rPr lang="zh-CN" altLang="en-US" dirty="0">
                <a:latin typeface="Times New Roman" pitchFamily="18" charset="0"/>
              </a:rPr>
              <a:t>和</a:t>
            </a:r>
            <a:r>
              <a:rPr lang="en-US" altLang="zh-CN" dirty="0">
                <a:latin typeface="Times New Roman" pitchFamily="18" charset="0"/>
              </a:rPr>
              <a:t>1997</a:t>
            </a:r>
            <a:r>
              <a:rPr lang="zh-CN" altLang="en-US" dirty="0">
                <a:latin typeface="Times New Roman" pitchFamily="18" charset="0"/>
              </a:rPr>
              <a:t>年</a:t>
            </a:r>
            <a:r>
              <a:rPr lang="en-US" altLang="zh-CN" dirty="0">
                <a:latin typeface="Times New Roman" pitchFamily="18" charset="0"/>
              </a:rPr>
              <a:t>SGI Cray</a:t>
            </a:r>
            <a:r>
              <a:rPr lang="zh-CN" altLang="en-US" dirty="0">
                <a:latin typeface="Times New Roman" pitchFamily="18" charset="0"/>
              </a:rPr>
              <a:t>公司的</a:t>
            </a:r>
            <a:r>
              <a:rPr lang="en-US" altLang="zh-CN" dirty="0">
                <a:solidFill>
                  <a:srgbClr val="6600FF"/>
                </a:solidFill>
                <a:latin typeface="Times New Roman" pitchFamily="18" charset="0"/>
              </a:rPr>
              <a:t>T3E900 </a:t>
            </a:r>
            <a:r>
              <a:rPr lang="en-US" altLang="zh-CN" dirty="0">
                <a:latin typeface="Times New Roman" pitchFamily="18" charset="0"/>
              </a:rPr>
              <a:t>   </a:t>
            </a:r>
            <a:r>
              <a:rPr lang="zh-CN" altLang="en-US" dirty="0">
                <a:latin typeface="Times New Roman" pitchFamily="18" charset="0"/>
              </a:rPr>
              <a:t>（</a:t>
            </a:r>
            <a:r>
              <a:rPr lang="zh-CN" altLang="en-US" dirty="0">
                <a:solidFill>
                  <a:srgbClr val="6600FF"/>
                </a:solidFill>
                <a:latin typeface="Times New Roman" pitchFamily="18" charset="0"/>
              </a:rPr>
              <a:t>万亿次</a:t>
            </a:r>
            <a:r>
              <a:rPr lang="zh-CN" altLang="en-US" dirty="0">
                <a:latin typeface="Times New Roman" pitchFamily="18" charset="0"/>
              </a:rPr>
              <a:t>高性能并行计算机）</a:t>
            </a:r>
          </a:p>
          <a:p>
            <a:pPr marL="1085850" lvl="1" indent="-457200"/>
            <a:r>
              <a:rPr lang="en-US" altLang="zh-CN" dirty="0">
                <a:latin typeface="Times New Roman" pitchFamily="18" charset="0"/>
              </a:rPr>
              <a:t>90</a:t>
            </a:r>
            <a:r>
              <a:rPr lang="zh-CN" altLang="en-US" dirty="0">
                <a:latin typeface="Times New Roman" pitchFamily="18" charset="0"/>
              </a:rPr>
              <a:t>年代的中期，在中、低档市场上，</a:t>
            </a:r>
            <a:r>
              <a:rPr lang="en-US" altLang="zh-CN" dirty="0">
                <a:solidFill>
                  <a:srgbClr val="6600FF"/>
                </a:solidFill>
                <a:latin typeface="Times New Roman" pitchFamily="18" charset="0"/>
              </a:rPr>
              <a:t>SMP</a:t>
            </a:r>
            <a:r>
              <a:rPr lang="zh-CN" altLang="en-US" dirty="0">
                <a:latin typeface="Times New Roman" pitchFamily="18" charset="0"/>
              </a:rPr>
              <a:t>以其更优的性能</a:t>
            </a:r>
            <a:r>
              <a:rPr lang="en-US" altLang="zh-CN" dirty="0">
                <a:latin typeface="Times New Roman" pitchFamily="18" charset="0"/>
              </a:rPr>
              <a:t>/</a:t>
            </a:r>
            <a:r>
              <a:rPr lang="zh-CN" altLang="en-US" dirty="0">
                <a:latin typeface="Times New Roman" pitchFamily="18" charset="0"/>
              </a:rPr>
              <a:t>价格比代替了</a:t>
            </a:r>
            <a:r>
              <a:rPr lang="en-US" altLang="zh-CN" dirty="0">
                <a:solidFill>
                  <a:srgbClr val="6600FF"/>
                </a:solidFill>
                <a:latin typeface="Times New Roman" pitchFamily="18" charset="0"/>
              </a:rPr>
              <a:t>MPP</a:t>
            </a:r>
            <a:r>
              <a:rPr lang="zh-CN" altLang="en-US" dirty="0">
                <a:latin typeface="Times New Roman" pitchFamily="18" charset="0"/>
              </a:rPr>
              <a:t>。</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3" name="Rectangle 3" descr="Rectangle: Click to edit Master text styles&#10;Second level&#10;Third level&#10;Fourth level&#10;Fifth level"/>
          <p:cNvSpPr>
            <a:spLocks noGrp="1" noChangeArrowheads="1"/>
          </p:cNvSpPr>
          <p:nvPr>
            <p:ph type="body" idx="1"/>
          </p:nvPr>
        </p:nvSpPr>
        <p:spPr/>
        <p:txBody>
          <a:bodyPr>
            <a:normAutofit lnSpcReduction="10000"/>
          </a:bodyPr>
          <a:lstStyle/>
          <a:p>
            <a:pPr marL="457200" indent="-457200">
              <a:buNone/>
            </a:pPr>
            <a:r>
              <a:rPr lang="en-US" altLang="zh-CN" dirty="0" smtClean="0">
                <a:latin typeface="Times New Roman" pitchFamily="18" charset="0"/>
              </a:rPr>
              <a:t>4</a:t>
            </a:r>
            <a:r>
              <a:rPr lang="zh-CN" altLang="en-US" dirty="0" smtClean="0">
                <a:latin typeface="Times New Roman" pitchFamily="18" charset="0"/>
              </a:rPr>
              <a:t>）各种</a:t>
            </a:r>
            <a:r>
              <a:rPr lang="zh-CN" altLang="en-US" dirty="0">
                <a:latin typeface="Times New Roman" pitchFamily="18" charset="0"/>
              </a:rPr>
              <a:t>体系结构并存阶段（</a:t>
            </a:r>
            <a:r>
              <a:rPr lang="en-US" altLang="zh-CN" dirty="0">
                <a:latin typeface="Times New Roman" pitchFamily="18" charset="0"/>
              </a:rPr>
              <a:t>1995</a:t>
            </a:r>
            <a:r>
              <a:rPr lang="zh-CN" altLang="en-US" dirty="0">
                <a:latin typeface="Times New Roman" pitchFamily="18" charset="0"/>
              </a:rPr>
              <a:t>年～</a:t>
            </a:r>
            <a:r>
              <a:rPr lang="en-US" altLang="zh-CN" dirty="0">
                <a:latin typeface="Times New Roman" pitchFamily="18" charset="0"/>
              </a:rPr>
              <a:t>2000</a:t>
            </a:r>
            <a:r>
              <a:rPr lang="zh-CN" altLang="en-US" dirty="0">
                <a:latin typeface="Times New Roman" pitchFamily="18" charset="0"/>
              </a:rPr>
              <a:t>年）</a:t>
            </a:r>
          </a:p>
          <a:p>
            <a:pPr marL="1085850" lvl="1" indent="-457200"/>
            <a:r>
              <a:rPr lang="zh-CN" altLang="en-US" dirty="0">
                <a:latin typeface="Times New Roman" pitchFamily="18" charset="0"/>
              </a:rPr>
              <a:t>从</a:t>
            </a:r>
            <a:r>
              <a:rPr lang="en-US" altLang="zh-CN" dirty="0">
                <a:latin typeface="Times New Roman" pitchFamily="18" charset="0"/>
              </a:rPr>
              <a:t>1995</a:t>
            </a:r>
            <a:r>
              <a:rPr lang="zh-CN" altLang="en-US" dirty="0">
                <a:latin typeface="Times New Roman" pitchFamily="18" charset="0"/>
              </a:rPr>
              <a:t>年以后，</a:t>
            </a:r>
            <a:r>
              <a:rPr lang="en-US" altLang="zh-CN" dirty="0">
                <a:solidFill>
                  <a:srgbClr val="6600FF"/>
                </a:solidFill>
                <a:latin typeface="Times New Roman" pitchFamily="18" charset="0"/>
              </a:rPr>
              <a:t>PVP</a:t>
            </a:r>
            <a:r>
              <a:rPr lang="zh-CN" altLang="en-US" dirty="0">
                <a:latin typeface="Times New Roman" pitchFamily="18" charset="0"/>
              </a:rPr>
              <a:t>（并行向量处理机）、</a:t>
            </a:r>
            <a:r>
              <a:rPr lang="en-US" altLang="zh-CN" dirty="0">
                <a:solidFill>
                  <a:srgbClr val="6600FF"/>
                </a:solidFill>
                <a:latin typeface="Times New Roman" pitchFamily="18" charset="0"/>
              </a:rPr>
              <a:t>MPP</a:t>
            </a:r>
            <a:r>
              <a:rPr lang="zh-CN" altLang="en-US" dirty="0">
                <a:solidFill>
                  <a:srgbClr val="6600FF"/>
                </a:solidFill>
                <a:latin typeface="Times New Roman" pitchFamily="18" charset="0"/>
              </a:rPr>
              <a:t>、</a:t>
            </a:r>
            <a:r>
              <a:rPr lang="en-US" altLang="zh-CN" dirty="0">
                <a:solidFill>
                  <a:srgbClr val="6600FF"/>
                </a:solidFill>
                <a:latin typeface="Times New Roman" pitchFamily="18" charset="0"/>
              </a:rPr>
              <a:t>SMP</a:t>
            </a:r>
            <a:r>
              <a:rPr lang="zh-CN" altLang="en-US" dirty="0">
                <a:solidFill>
                  <a:srgbClr val="6600FF"/>
                </a:solidFill>
                <a:latin typeface="Times New Roman" pitchFamily="18" charset="0"/>
              </a:rPr>
              <a:t>、</a:t>
            </a:r>
            <a:r>
              <a:rPr lang="en-US" altLang="zh-CN" dirty="0">
                <a:solidFill>
                  <a:srgbClr val="6600FF"/>
                </a:solidFill>
                <a:latin typeface="Times New Roman" pitchFamily="18" charset="0"/>
              </a:rPr>
              <a:t>DSM</a:t>
            </a:r>
            <a:r>
              <a:rPr lang="zh-CN" altLang="en-US" dirty="0">
                <a:latin typeface="Times New Roman" pitchFamily="18" charset="0"/>
              </a:rPr>
              <a:t>（分布式共享存储多处理机）、</a:t>
            </a:r>
            <a:r>
              <a:rPr lang="en-US" altLang="zh-CN" dirty="0">
                <a:solidFill>
                  <a:srgbClr val="6600FF"/>
                </a:solidFill>
                <a:latin typeface="Times New Roman" pitchFamily="18" charset="0"/>
              </a:rPr>
              <a:t>COW</a:t>
            </a:r>
            <a:r>
              <a:rPr lang="zh-CN" altLang="en-US" dirty="0">
                <a:latin typeface="Times New Roman" pitchFamily="18" charset="0"/>
              </a:rPr>
              <a:t>等</a:t>
            </a:r>
            <a:r>
              <a:rPr lang="zh-CN" altLang="en-US" dirty="0">
                <a:solidFill>
                  <a:srgbClr val="D60093"/>
                </a:solidFill>
                <a:latin typeface="Times New Roman" pitchFamily="18" charset="0"/>
              </a:rPr>
              <a:t>各种体系结构进入并存发展</a:t>
            </a:r>
            <a:r>
              <a:rPr lang="zh-CN" altLang="en-US" dirty="0">
                <a:latin typeface="Times New Roman" pitchFamily="18" charset="0"/>
              </a:rPr>
              <a:t>的阶段。</a:t>
            </a:r>
          </a:p>
          <a:p>
            <a:pPr marL="1085850" lvl="1" indent="-457200"/>
            <a:r>
              <a:rPr lang="en-US" altLang="zh-CN" dirty="0">
                <a:latin typeface="Times New Roman" pitchFamily="18" charset="0"/>
              </a:rPr>
              <a:t>MPP</a:t>
            </a:r>
            <a:r>
              <a:rPr lang="zh-CN" altLang="en-US" dirty="0">
                <a:latin typeface="Times New Roman" pitchFamily="18" charset="0"/>
              </a:rPr>
              <a:t>系统在全世界前</a:t>
            </a:r>
            <a:r>
              <a:rPr lang="en-US" altLang="zh-CN" dirty="0">
                <a:latin typeface="Times New Roman" pitchFamily="18" charset="0"/>
              </a:rPr>
              <a:t>500</a:t>
            </a:r>
            <a:r>
              <a:rPr lang="zh-CN" altLang="en-US" dirty="0">
                <a:latin typeface="Times New Roman" pitchFamily="18" charset="0"/>
              </a:rPr>
              <a:t>强最快的计算机中的占有量继续稳固上升，其性能也得到了进一步的提高。</a:t>
            </a:r>
          </a:p>
          <a:p>
            <a:pPr lvl="2">
              <a:buFont typeface="Wingdings" pitchFamily="2" charset="2"/>
              <a:buNone/>
            </a:pPr>
            <a:r>
              <a:rPr lang="zh-CN" altLang="en-US" dirty="0">
                <a:latin typeface="Times New Roman" pitchFamily="18" charset="0"/>
              </a:rPr>
              <a:t>如：</a:t>
            </a:r>
            <a:r>
              <a:rPr lang="en-US" altLang="zh-CN" dirty="0">
                <a:solidFill>
                  <a:srgbClr val="6600FF"/>
                </a:solidFill>
                <a:latin typeface="Times New Roman" pitchFamily="18" charset="0"/>
              </a:rPr>
              <a:t>ASCI Red</a:t>
            </a:r>
            <a:r>
              <a:rPr lang="zh-CN" altLang="en-US" dirty="0">
                <a:latin typeface="Times New Roman" pitchFamily="18" charset="0"/>
              </a:rPr>
              <a:t>的理论峰值速度已达到了</a:t>
            </a:r>
            <a:r>
              <a:rPr lang="en-US" altLang="zh-CN" dirty="0">
                <a:solidFill>
                  <a:srgbClr val="6600FF"/>
                </a:solidFill>
                <a:latin typeface="Times New Roman" pitchFamily="18" charset="0"/>
              </a:rPr>
              <a:t>1Tflop/s</a:t>
            </a:r>
            <a:endParaRPr lang="en-US" altLang="zh-CN" dirty="0">
              <a:latin typeface="Times New Roman" pitchFamily="18" charset="0"/>
            </a:endParaRPr>
          </a:p>
          <a:p>
            <a:pPr lvl="2">
              <a:buFont typeface="Wingdings" pitchFamily="2" charset="2"/>
              <a:buNone/>
            </a:pPr>
            <a:r>
              <a:rPr lang="en-US" altLang="zh-CN" dirty="0">
                <a:solidFill>
                  <a:srgbClr val="6600FF"/>
                </a:solidFill>
                <a:latin typeface="Times New Roman" pitchFamily="18" charset="0"/>
              </a:rPr>
              <a:t>        SX4</a:t>
            </a:r>
            <a:r>
              <a:rPr lang="zh-CN" altLang="en-US" dirty="0">
                <a:latin typeface="Times New Roman" pitchFamily="18" charset="0"/>
              </a:rPr>
              <a:t>和</a:t>
            </a:r>
            <a:r>
              <a:rPr lang="en-US" altLang="zh-CN" dirty="0">
                <a:solidFill>
                  <a:srgbClr val="6600FF"/>
                </a:solidFill>
                <a:latin typeface="Times New Roman" pitchFamily="18" charset="0"/>
              </a:rPr>
              <a:t>VPP700</a:t>
            </a:r>
            <a:r>
              <a:rPr lang="zh-CN" altLang="en-US" dirty="0">
                <a:latin typeface="Times New Roman" pitchFamily="18" charset="0"/>
              </a:rPr>
              <a:t>等的理论峰值速度也都达到了</a:t>
            </a:r>
            <a:r>
              <a:rPr lang="en-US" altLang="zh-CN" dirty="0">
                <a:solidFill>
                  <a:srgbClr val="6600FF"/>
                </a:solidFill>
                <a:latin typeface="Times New Roman" pitchFamily="18" charset="0"/>
              </a:rPr>
              <a:t>1Tflop/s</a:t>
            </a:r>
            <a:r>
              <a:rPr lang="en-US" altLang="zh-CN" dirty="0">
                <a:latin typeface="Times New Roman" pitchFamily="18" charset="0"/>
              </a:rPr>
              <a:t> </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7" name="Rectangle 3" descr="Rectangle: Click to edit Master text styles&#10;Second level&#10;Third level&#10;Fourth level&#10;Fifth level"/>
          <p:cNvSpPr>
            <a:spLocks noGrp="1" noChangeArrowheads="1"/>
          </p:cNvSpPr>
          <p:nvPr>
            <p:ph type="body" idx="1"/>
          </p:nvPr>
        </p:nvSpPr>
        <p:spPr/>
        <p:txBody>
          <a:bodyPr>
            <a:normAutofit fontScale="92500" lnSpcReduction="20000"/>
          </a:bodyPr>
          <a:lstStyle/>
          <a:p>
            <a:pPr marL="457200" indent="-457200">
              <a:lnSpc>
                <a:spcPct val="110000"/>
              </a:lnSpc>
              <a:buNone/>
            </a:pPr>
            <a:r>
              <a:rPr lang="en-US" altLang="zh-CN" dirty="0" smtClean="0">
                <a:latin typeface="Times New Roman" pitchFamily="18" charset="0"/>
              </a:rPr>
              <a:t>5</a:t>
            </a:r>
            <a:r>
              <a:rPr lang="zh-CN" altLang="en-US" dirty="0" smtClean="0">
                <a:latin typeface="Times New Roman" pitchFamily="18" charset="0"/>
              </a:rPr>
              <a:t>）机群</a:t>
            </a:r>
            <a:r>
              <a:rPr lang="zh-CN" altLang="en-US" dirty="0">
                <a:latin typeface="Times New Roman" pitchFamily="18" charset="0"/>
              </a:rPr>
              <a:t>蓬勃发展阶段（</a:t>
            </a:r>
            <a:r>
              <a:rPr lang="en-US" altLang="zh-CN" dirty="0">
                <a:latin typeface="Times New Roman" pitchFamily="18" charset="0"/>
              </a:rPr>
              <a:t>2000</a:t>
            </a:r>
            <a:r>
              <a:rPr lang="zh-CN" altLang="en-US" dirty="0">
                <a:latin typeface="Times New Roman" pitchFamily="18" charset="0"/>
              </a:rPr>
              <a:t>年以后）</a:t>
            </a:r>
          </a:p>
          <a:p>
            <a:pPr marL="1085850" lvl="1" indent="-457200">
              <a:lnSpc>
                <a:spcPct val="110000"/>
              </a:lnSpc>
            </a:pPr>
            <a:r>
              <a:rPr lang="zh-CN" altLang="en-US" dirty="0">
                <a:solidFill>
                  <a:srgbClr val="FF0000"/>
                </a:solidFill>
                <a:latin typeface="Times New Roman" pitchFamily="18" charset="0"/>
              </a:rPr>
              <a:t>机群系统</a:t>
            </a:r>
            <a:r>
              <a:rPr lang="zh-CN" altLang="en-US" dirty="0">
                <a:latin typeface="Times New Roman" pitchFamily="18" charset="0"/>
              </a:rPr>
              <a:t>：将一群工作站或高档微机用某种结构的互连网络互连起来，充分利用其中各计算机的资源，统一调度、协调处理，以达到很高的峰值性能，并实现高效的并行计算。</a:t>
            </a:r>
          </a:p>
          <a:p>
            <a:pPr marL="1085850" lvl="1" indent="-457200">
              <a:lnSpc>
                <a:spcPct val="110000"/>
              </a:lnSpc>
            </a:pPr>
            <a:r>
              <a:rPr lang="en-US" altLang="zh-CN" dirty="0">
                <a:latin typeface="Times New Roman" pitchFamily="18" charset="0"/>
              </a:rPr>
              <a:t>1997</a:t>
            </a:r>
            <a:r>
              <a:rPr lang="zh-CN" altLang="en-US" dirty="0">
                <a:latin typeface="Times New Roman" pitchFamily="18" charset="0"/>
              </a:rPr>
              <a:t>年</a:t>
            </a:r>
            <a:r>
              <a:rPr lang="en-US" altLang="zh-CN" dirty="0">
                <a:latin typeface="Times New Roman" pitchFamily="18" charset="0"/>
              </a:rPr>
              <a:t>6</a:t>
            </a:r>
            <a:r>
              <a:rPr lang="zh-CN" altLang="en-US" dirty="0">
                <a:latin typeface="Times New Roman" pitchFamily="18" charset="0"/>
              </a:rPr>
              <a:t>月才有第一台机群结构的计算机进入</a:t>
            </a:r>
            <a:r>
              <a:rPr lang="en-US" altLang="zh-CN" dirty="0">
                <a:latin typeface="Times New Roman" pitchFamily="18" charset="0"/>
              </a:rPr>
              <a:t>Top500</a:t>
            </a:r>
            <a:r>
              <a:rPr lang="zh-CN" altLang="en-US" dirty="0">
                <a:latin typeface="Times New Roman" pitchFamily="18" charset="0"/>
              </a:rPr>
              <a:t>排名</a:t>
            </a:r>
          </a:p>
          <a:p>
            <a:pPr marL="1085850" lvl="1" indent="-457200">
              <a:lnSpc>
                <a:spcPct val="110000"/>
              </a:lnSpc>
            </a:pPr>
            <a:r>
              <a:rPr lang="en-US" altLang="zh-CN" dirty="0">
                <a:latin typeface="Times New Roman" pitchFamily="18" charset="0"/>
              </a:rPr>
              <a:t>2003</a:t>
            </a:r>
            <a:r>
              <a:rPr lang="zh-CN" altLang="en-US" dirty="0">
                <a:latin typeface="Times New Roman" pitchFamily="18" charset="0"/>
              </a:rPr>
              <a:t>年</a:t>
            </a:r>
            <a:r>
              <a:rPr lang="en-US" altLang="zh-CN" dirty="0">
                <a:latin typeface="Times New Roman" pitchFamily="18" charset="0"/>
              </a:rPr>
              <a:t>11</a:t>
            </a:r>
            <a:r>
              <a:rPr lang="zh-CN" altLang="en-US" dirty="0">
                <a:latin typeface="Times New Roman" pitchFamily="18" charset="0"/>
              </a:rPr>
              <a:t>月，这一数字已达到</a:t>
            </a:r>
            <a:r>
              <a:rPr lang="en-US" altLang="zh-CN" dirty="0">
                <a:solidFill>
                  <a:srgbClr val="6600FF"/>
                </a:solidFill>
                <a:latin typeface="Times New Roman" pitchFamily="18" charset="0"/>
              </a:rPr>
              <a:t>208</a:t>
            </a:r>
            <a:r>
              <a:rPr lang="zh-CN" altLang="en-US" dirty="0">
                <a:latin typeface="Times New Roman" pitchFamily="18" charset="0"/>
              </a:rPr>
              <a:t>台，机群首次成为</a:t>
            </a:r>
            <a:r>
              <a:rPr lang="en-US" altLang="zh-CN" dirty="0">
                <a:latin typeface="Times New Roman" pitchFamily="18" charset="0"/>
              </a:rPr>
              <a:t>Top500</a:t>
            </a:r>
            <a:r>
              <a:rPr lang="zh-CN" altLang="en-US" dirty="0">
                <a:latin typeface="Times New Roman" pitchFamily="18" charset="0"/>
              </a:rPr>
              <a:t>排名中比例最高的结构。</a:t>
            </a:r>
          </a:p>
          <a:p>
            <a:pPr marL="1085850" lvl="1" indent="-457200">
              <a:lnSpc>
                <a:spcPct val="110000"/>
              </a:lnSpc>
            </a:pPr>
            <a:r>
              <a:rPr lang="zh-CN" altLang="en-US" dirty="0">
                <a:latin typeface="Times New Roman" pitchFamily="18" charset="0"/>
              </a:rPr>
              <a:t>截至</a:t>
            </a:r>
            <a:r>
              <a:rPr lang="en-US" altLang="zh-CN" dirty="0">
                <a:latin typeface="Times New Roman" pitchFamily="18" charset="0"/>
              </a:rPr>
              <a:t>2008</a:t>
            </a:r>
            <a:r>
              <a:rPr lang="zh-CN" altLang="en-US" dirty="0">
                <a:latin typeface="Times New Roman" pitchFamily="18" charset="0"/>
              </a:rPr>
              <a:t>年</a:t>
            </a:r>
            <a:r>
              <a:rPr lang="en-US" altLang="zh-CN" dirty="0">
                <a:latin typeface="Times New Roman" pitchFamily="18" charset="0"/>
              </a:rPr>
              <a:t>6</a:t>
            </a:r>
            <a:r>
              <a:rPr lang="zh-CN" altLang="en-US" dirty="0">
                <a:latin typeface="Times New Roman" pitchFamily="18" charset="0"/>
              </a:rPr>
              <a:t>月，机群已经连续</a:t>
            </a:r>
            <a:r>
              <a:rPr lang="en-US" altLang="zh-CN" dirty="0">
                <a:latin typeface="Times New Roman" pitchFamily="18" charset="0"/>
              </a:rPr>
              <a:t>10</a:t>
            </a:r>
            <a:r>
              <a:rPr lang="zh-CN" altLang="en-US" dirty="0">
                <a:latin typeface="Times New Roman" pitchFamily="18" charset="0"/>
              </a:rPr>
              <a:t>期位居榜首，其数量已经达到</a:t>
            </a:r>
            <a:r>
              <a:rPr lang="en-US" altLang="zh-CN" dirty="0">
                <a:solidFill>
                  <a:srgbClr val="6600FF"/>
                </a:solidFill>
                <a:latin typeface="Times New Roman" pitchFamily="18" charset="0"/>
              </a:rPr>
              <a:t>400</a:t>
            </a:r>
            <a:r>
              <a:rPr lang="zh-CN" altLang="en-US" dirty="0">
                <a:latin typeface="Times New Roman" pitchFamily="18" charset="0"/>
              </a:rPr>
              <a:t>，占</a:t>
            </a:r>
            <a:r>
              <a:rPr lang="en-US" altLang="zh-CN" dirty="0">
                <a:latin typeface="Times New Roman" pitchFamily="18" charset="0"/>
              </a:rPr>
              <a:t>80%</a:t>
            </a:r>
            <a:r>
              <a:rPr lang="zh-CN" altLang="en-US" dirty="0">
                <a:latin typeface="Times New Roman" pitchFamily="18" charset="0"/>
              </a:rPr>
              <a:t>。</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1" name="Rectangle 3" descr="Rectangle: Click to edit Master text styles&#10;Second level&#10;Third level&#10;Fourth level&#10;Fifth level"/>
          <p:cNvSpPr>
            <a:spLocks noGrp="1" noChangeArrowheads="1"/>
          </p:cNvSpPr>
          <p:nvPr>
            <p:ph type="body" idx="1"/>
          </p:nvPr>
        </p:nvSpPr>
        <p:spPr>
          <a:xfrm>
            <a:off x="-180975" y="1341438"/>
            <a:ext cx="3311525" cy="4105275"/>
          </a:xfrm>
        </p:spPr>
        <p:txBody>
          <a:bodyPr>
            <a:normAutofit lnSpcReduction="10000"/>
          </a:bodyPr>
          <a:lstStyle/>
          <a:p>
            <a:pPr lvl="1"/>
            <a:r>
              <a:rPr lang="zh-CN" altLang="en-US">
                <a:latin typeface="Times New Roman" pitchFamily="18" charset="0"/>
              </a:rPr>
              <a:t>机群已成为当今构建高性能并行计算机系统的</a:t>
            </a:r>
            <a:r>
              <a:rPr lang="zh-CN" altLang="en-US">
                <a:solidFill>
                  <a:srgbClr val="D60093"/>
                </a:solidFill>
                <a:latin typeface="Times New Roman" pitchFamily="18" charset="0"/>
              </a:rPr>
              <a:t>最常用的结构。</a:t>
            </a:r>
          </a:p>
          <a:p>
            <a:pPr lvl="1"/>
            <a:r>
              <a:rPr lang="en-US" altLang="zh-CN">
                <a:latin typeface="Times New Roman" pitchFamily="18" charset="0"/>
              </a:rPr>
              <a:t>1993</a:t>
            </a:r>
            <a:r>
              <a:rPr lang="zh-CN" altLang="en-US">
                <a:latin typeface="Times New Roman" pitchFamily="18" charset="0"/>
              </a:rPr>
              <a:t>年至</a:t>
            </a:r>
            <a:r>
              <a:rPr lang="en-US" altLang="zh-CN">
                <a:latin typeface="Times New Roman" pitchFamily="18" charset="0"/>
              </a:rPr>
              <a:t>2008</a:t>
            </a:r>
            <a:r>
              <a:rPr lang="zh-CN" altLang="en-US">
                <a:latin typeface="Times New Roman" pitchFamily="18" charset="0"/>
              </a:rPr>
              <a:t>年期间，</a:t>
            </a:r>
            <a:r>
              <a:rPr lang="en-US" altLang="zh-CN">
                <a:latin typeface="Times New Roman" pitchFamily="18" charset="0"/>
              </a:rPr>
              <a:t>Top500</a:t>
            </a:r>
            <a:r>
              <a:rPr lang="zh-CN" altLang="en-US">
                <a:latin typeface="Times New Roman" pitchFamily="18" charset="0"/>
              </a:rPr>
              <a:t>中机群和</a:t>
            </a:r>
            <a:r>
              <a:rPr lang="en-US" altLang="zh-CN">
                <a:latin typeface="Times New Roman" pitchFamily="18" charset="0"/>
              </a:rPr>
              <a:t>MPP</a:t>
            </a:r>
            <a:r>
              <a:rPr lang="zh-CN" altLang="en-US">
                <a:latin typeface="Times New Roman" pitchFamily="18" charset="0"/>
              </a:rPr>
              <a:t>的数量的分布情况。</a:t>
            </a:r>
          </a:p>
          <a:p>
            <a:endParaRPr lang="en-US" altLang="zh-CN"/>
          </a:p>
        </p:txBody>
      </p:sp>
      <p:sp>
        <p:nvSpPr>
          <p:cNvPr id="519172" name="Rectangle 4"/>
          <p:cNvSpPr>
            <a:spLocks noGrp="1" noChangeArrowheads="1"/>
          </p:cNvSpPr>
          <p:nvPr>
            <p:ph type="title"/>
          </p:nvPr>
        </p:nvSpPr>
        <p:spPr/>
        <p:txBody>
          <a:bodyPr/>
          <a:lstStyle/>
          <a:p>
            <a:endParaRPr lang="zh-CN" altLang="zh-CN"/>
          </a:p>
        </p:txBody>
      </p:sp>
      <p:pic>
        <p:nvPicPr>
          <p:cNvPr id="519173" name="Picture 5" descr="mpp-cluster"/>
          <p:cNvPicPr>
            <a:picLocks noChangeAspect="1" noChangeArrowheads="1"/>
          </p:cNvPicPr>
          <p:nvPr/>
        </p:nvPicPr>
        <p:blipFill>
          <a:blip r:embed="rId2" cstate="print"/>
          <a:srcRect/>
          <a:stretch>
            <a:fillRect/>
          </a:stretch>
        </p:blipFill>
        <p:spPr bwMode="auto">
          <a:xfrm>
            <a:off x="3563938" y="836613"/>
            <a:ext cx="5037137" cy="54006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4289680E-79EC-4497-AC06-C472664B963E}" type="slidenum">
              <a:rPr lang="en-US" altLang="zh-CN"/>
              <a:pPr/>
              <a:t>4</a:t>
            </a:fld>
            <a:endParaRPr lang="en-US" altLang="zh-CN"/>
          </a:p>
        </p:txBody>
      </p:sp>
      <p:sp>
        <p:nvSpPr>
          <p:cNvPr id="220164" name="Text Box 4"/>
          <p:cNvSpPr txBox="1">
            <a:spLocks noChangeArrowheads="1"/>
          </p:cNvSpPr>
          <p:nvPr/>
        </p:nvSpPr>
        <p:spPr bwMode="auto">
          <a:xfrm>
            <a:off x="447675" y="692150"/>
            <a:ext cx="8372475" cy="5812040"/>
          </a:xfrm>
          <a:prstGeom prst="rect">
            <a:avLst/>
          </a:prstGeom>
          <a:noFill/>
          <a:ln w="9525">
            <a:noFill/>
            <a:miter lim="800000"/>
            <a:headEnd/>
            <a:tailEnd/>
          </a:ln>
          <a:effectLst/>
        </p:spPr>
        <p:txBody>
          <a:bodyPr>
            <a:spAutoFit/>
          </a:bodyPr>
          <a:lstStyle/>
          <a:p>
            <a:pPr>
              <a:lnSpc>
                <a:spcPct val="120000"/>
              </a:lnSpc>
            </a:pPr>
            <a:r>
              <a:rPr kumimoji="1" lang="en-US" altLang="zh-CN" sz="2600" dirty="0">
                <a:latin typeface="Times New Roman" pitchFamily="18" charset="0"/>
              </a:rPr>
              <a:t>        </a:t>
            </a:r>
            <a:r>
              <a:rPr kumimoji="1" lang="zh-CN" altLang="en-US" sz="2600" dirty="0">
                <a:latin typeface="Times New Roman" pitchFamily="18" charset="0"/>
              </a:rPr>
              <a:t>人们已逐渐认识到早期计算机所采用的冯</a:t>
            </a:r>
            <a:r>
              <a:rPr kumimoji="1" lang="en-US" altLang="zh-CN" sz="2600" dirty="0">
                <a:latin typeface="Times New Roman" pitchFamily="18" charset="0"/>
              </a:rPr>
              <a:t>·</a:t>
            </a:r>
            <a:r>
              <a:rPr kumimoji="1" lang="zh-CN" altLang="en-US" sz="2600" dirty="0">
                <a:latin typeface="Times New Roman" pitchFamily="18" charset="0"/>
              </a:rPr>
              <a:t>诺依曼型结构存在问题，其主要问题和改进发展的主要表现有：</a:t>
            </a:r>
          </a:p>
          <a:p>
            <a:pPr>
              <a:lnSpc>
                <a:spcPct val="120000"/>
              </a:lnSpc>
            </a:pPr>
            <a:r>
              <a:rPr kumimoji="1" lang="zh-CN" altLang="en-US" sz="2600" dirty="0">
                <a:latin typeface="Times New Roman" pitchFamily="18" charset="0"/>
              </a:rPr>
              <a:t>        ① 由于机器以运算器为中心，使得低速的输入</a:t>
            </a:r>
            <a:r>
              <a:rPr kumimoji="1" lang="en-US" altLang="zh-CN" sz="2600" dirty="0">
                <a:latin typeface="Times New Roman" pitchFamily="18" charset="0"/>
              </a:rPr>
              <a:t>/</a:t>
            </a:r>
            <a:r>
              <a:rPr kumimoji="1" lang="zh-CN" altLang="en-US" sz="2600" dirty="0">
                <a:latin typeface="Times New Roman" pitchFamily="18" charset="0"/>
              </a:rPr>
              <a:t>输出和高速的运算必须互相等待、串行进行</a:t>
            </a:r>
            <a:r>
              <a:rPr kumimoji="1" lang="zh-CN" altLang="en-US" sz="2600" dirty="0" smtClean="0">
                <a:latin typeface="Times New Roman" pitchFamily="18" charset="0"/>
              </a:rPr>
              <a:t>。后</a:t>
            </a:r>
            <a:r>
              <a:rPr kumimoji="1" lang="zh-CN" altLang="en-US" sz="2600" dirty="0">
                <a:latin typeface="Times New Roman" pitchFamily="18" charset="0"/>
              </a:rPr>
              <a:t>将机器的结构改为以主存为中心，让系统的输入</a:t>
            </a:r>
            <a:r>
              <a:rPr kumimoji="1" lang="en-US" altLang="zh-CN" sz="2600" dirty="0">
                <a:latin typeface="Times New Roman" pitchFamily="18" charset="0"/>
              </a:rPr>
              <a:t>/</a:t>
            </a:r>
            <a:r>
              <a:rPr kumimoji="1" lang="zh-CN" altLang="en-US" sz="2600" dirty="0">
                <a:latin typeface="Times New Roman" pitchFamily="18" charset="0"/>
              </a:rPr>
              <a:t>输出与</a:t>
            </a:r>
            <a:r>
              <a:rPr kumimoji="1" lang="en-US" altLang="zh-CN" sz="2600" dirty="0">
                <a:latin typeface="Times New Roman" pitchFamily="18" charset="0"/>
              </a:rPr>
              <a:t>CPU</a:t>
            </a:r>
            <a:r>
              <a:rPr kumimoji="1" lang="zh-CN" altLang="en-US" sz="2600" dirty="0">
                <a:latin typeface="Times New Roman" pitchFamily="18" charset="0"/>
              </a:rPr>
              <a:t>的操作并行，多种输入和输出并行，并进一步发展为分布处理和并行处理</a:t>
            </a:r>
            <a:r>
              <a:rPr kumimoji="1" lang="zh-CN" altLang="en-US" sz="2600" dirty="0" smtClean="0">
                <a:latin typeface="Times New Roman" pitchFamily="18" charset="0"/>
              </a:rPr>
              <a:t>。</a:t>
            </a:r>
            <a:endParaRPr kumimoji="1" lang="en-US" altLang="zh-CN" sz="2600" dirty="0" smtClean="0">
              <a:latin typeface="Times New Roman" pitchFamily="18" charset="0"/>
            </a:endParaRPr>
          </a:p>
          <a:p>
            <a:pPr>
              <a:lnSpc>
                <a:spcPct val="120000"/>
              </a:lnSpc>
            </a:pPr>
            <a:r>
              <a:rPr kumimoji="1" lang="en-US" altLang="zh-CN" sz="2600" dirty="0" smtClean="0">
                <a:latin typeface="Times New Roman" pitchFamily="18" charset="0"/>
              </a:rPr>
              <a:t>     ②</a:t>
            </a:r>
            <a:r>
              <a:rPr kumimoji="1" lang="zh-CN" altLang="en-US" sz="2600" dirty="0" smtClean="0">
                <a:latin typeface="Times New Roman" pitchFamily="18" charset="0"/>
              </a:rPr>
              <a:t>存储程序和程序控制的思想，使机器各部分的操作是在指令顺序执行的控制下完成的。发展了数据流计算机。在数据流计算机中，只要指令所需要的操作数都准备好了，这一条或一批指令就马上可被激发执行</a:t>
            </a:r>
            <a:endParaRPr kumimoji="1" lang="en-US" altLang="zh-CN" sz="2600" dirty="0" smtClean="0">
              <a:latin typeface="Times New Roman" pitchFamily="18" charset="0"/>
            </a:endParaRPr>
          </a:p>
          <a:p>
            <a:pPr>
              <a:lnSpc>
                <a:spcPct val="120000"/>
              </a:lnSpc>
            </a:pPr>
            <a:endParaRPr kumimoji="1" lang="zh-CN" altLang="en-US" sz="2600" dirty="0">
              <a:latin typeface="Times New Roman" pitchFamily="18"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11BA3AA4-E7E9-496E-B95C-31F0B06A6398}" type="slidenum">
              <a:rPr lang="en-US" altLang="zh-CN"/>
              <a:pPr/>
              <a:t>5</a:t>
            </a:fld>
            <a:endParaRPr lang="en-US" altLang="zh-CN"/>
          </a:p>
        </p:txBody>
      </p:sp>
      <p:sp>
        <p:nvSpPr>
          <p:cNvPr id="223236" name="Text Box 4"/>
          <p:cNvSpPr txBox="1">
            <a:spLocks noChangeArrowheads="1"/>
          </p:cNvSpPr>
          <p:nvPr/>
        </p:nvSpPr>
        <p:spPr bwMode="auto">
          <a:xfrm>
            <a:off x="447675" y="712788"/>
            <a:ext cx="8372475" cy="5021262"/>
          </a:xfrm>
          <a:prstGeom prst="rect">
            <a:avLst/>
          </a:prstGeom>
          <a:noFill/>
          <a:ln w="9525">
            <a:noFill/>
            <a:miter lim="800000"/>
            <a:headEnd/>
            <a:tailEnd/>
          </a:ln>
          <a:effectLst/>
        </p:spPr>
        <p:txBody>
          <a:bodyPr>
            <a:spAutoFit/>
          </a:bodyPr>
          <a:lstStyle/>
          <a:p>
            <a:pPr>
              <a:lnSpc>
                <a:spcPct val="150000"/>
              </a:lnSpc>
            </a:pPr>
            <a:r>
              <a:rPr kumimoji="1" lang="en-US" altLang="zh-CN" sz="2400">
                <a:latin typeface="Times New Roman" pitchFamily="18" charset="0"/>
              </a:rPr>
              <a:t>        ③ </a:t>
            </a:r>
            <a:r>
              <a:rPr kumimoji="1" lang="zh-CN" altLang="en-US" sz="2400">
                <a:latin typeface="Times New Roman" pitchFamily="18" charset="0"/>
              </a:rPr>
              <a:t>指令和数据混存于同一存储器中，可因共用一套存储器外围电路而节省硬件，并因对指令和数据不加区别同等对待而简化了存储管理，但由于程序执行过程中，指令可像操作数一样被修改，因此不利于程序调试和排错，不利于实现程序的可再入性和程序的递归调用，不利于指令和数据的并行存取以及在组成上采用重叠、流水方式来提高速度。所以，绝大多数计算机已改为指令在执行过程中不准修改的工作方式，有的机器还将指令和数据分别存放在两个独立编址且可以同时被访问的不同存储器中。 </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9416DDCD-F383-4297-AA16-0DD838D8F386}" type="slidenum">
              <a:rPr lang="en-US" altLang="zh-CN"/>
              <a:pPr/>
              <a:t>6</a:t>
            </a:fld>
            <a:endParaRPr lang="en-US" altLang="zh-CN"/>
          </a:p>
        </p:txBody>
      </p:sp>
      <p:sp>
        <p:nvSpPr>
          <p:cNvPr id="229380" name="Text Box 4"/>
          <p:cNvSpPr txBox="1">
            <a:spLocks noChangeArrowheads="1"/>
          </p:cNvSpPr>
          <p:nvPr/>
        </p:nvSpPr>
        <p:spPr bwMode="auto">
          <a:xfrm>
            <a:off x="395288" y="765175"/>
            <a:ext cx="8424862" cy="5086350"/>
          </a:xfrm>
          <a:prstGeom prst="rect">
            <a:avLst/>
          </a:prstGeom>
          <a:noFill/>
          <a:ln w="9525">
            <a:noFill/>
            <a:miter lim="800000"/>
            <a:headEnd/>
            <a:tailEnd/>
          </a:ln>
          <a:effectLst/>
        </p:spPr>
        <p:txBody>
          <a:bodyPr>
            <a:spAutoFit/>
          </a:bodyPr>
          <a:lstStyle/>
          <a:p>
            <a:pPr>
              <a:lnSpc>
                <a:spcPct val="150000"/>
              </a:lnSpc>
            </a:pPr>
            <a:r>
              <a:rPr kumimoji="1" lang="en-US" altLang="zh-CN" sz="2800" b="1" dirty="0" smtClean="0">
                <a:solidFill>
                  <a:schemeClr val="tx2"/>
                </a:solidFill>
                <a:latin typeface="Times New Roman" pitchFamily="18" charset="0"/>
              </a:rPr>
              <a:t>2 </a:t>
            </a:r>
            <a:r>
              <a:rPr kumimoji="1" lang="zh-CN" altLang="en-US" sz="2800" b="1" dirty="0">
                <a:solidFill>
                  <a:schemeClr val="tx2"/>
                </a:solidFill>
                <a:latin typeface="Times New Roman" pitchFamily="18" charset="0"/>
              </a:rPr>
              <a:t>并行性概念</a:t>
            </a:r>
          </a:p>
          <a:p>
            <a:pPr>
              <a:lnSpc>
                <a:spcPct val="170000"/>
              </a:lnSpc>
            </a:pPr>
            <a:r>
              <a:rPr kumimoji="1" lang="zh-CN" altLang="en-US" sz="2800" dirty="0">
                <a:latin typeface="Times New Roman" pitchFamily="18" charset="0"/>
              </a:rPr>
              <a:t>         所谓</a:t>
            </a:r>
            <a:r>
              <a:rPr kumimoji="1" lang="zh-CN" altLang="en-US" sz="2800" dirty="0">
                <a:solidFill>
                  <a:srgbClr val="FF0000"/>
                </a:solidFill>
                <a:latin typeface="Times New Roman" pitchFamily="18" charset="0"/>
              </a:rPr>
              <a:t>并行性</a:t>
            </a:r>
            <a:r>
              <a:rPr kumimoji="1" lang="zh-CN" altLang="en-US" sz="2800" dirty="0">
                <a:latin typeface="Times New Roman" pitchFamily="18" charset="0"/>
              </a:rPr>
              <a:t>是指在同一时刻或是同一时间间隔内完成两种或两种以上性质相同或不相同的工作。只要时间上是相互重叠，就存在并行性。严格来讲，把两个或多个事件在同一时刻发生的并行性叫做</a:t>
            </a:r>
            <a:r>
              <a:rPr kumimoji="1" lang="zh-CN" altLang="en-US" sz="2800" dirty="0">
                <a:solidFill>
                  <a:srgbClr val="FF0000"/>
                </a:solidFill>
                <a:latin typeface="Times New Roman" pitchFamily="18" charset="0"/>
              </a:rPr>
              <a:t>同时性</a:t>
            </a:r>
            <a:r>
              <a:rPr kumimoji="1" lang="zh-CN" altLang="en-US" sz="2800" dirty="0">
                <a:latin typeface="Times New Roman" pitchFamily="18" charset="0"/>
              </a:rPr>
              <a:t>而把两个或多个事件在同一时间间隔内发生的并行性叫做并发性。 </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E20199EB-3A9D-4D12-92D0-21AE2D0B57D1}" type="slidenum">
              <a:rPr lang="en-US" altLang="zh-CN"/>
              <a:pPr/>
              <a:t>7</a:t>
            </a:fld>
            <a:endParaRPr lang="en-US" altLang="zh-CN"/>
          </a:p>
        </p:txBody>
      </p:sp>
      <p:sp>
        <p:nvSpPr>
          <p:cNvPr id="230404" name="Text Box 4"/>
          <p:cNvSpPr txBox="1">
            <a:spLocks noChangeArrowheads="1"/>
          </p:cNvSpPr>
          <p:nvPr/>
        </p:nvSpPr>
        <p:spPr bwMode="auto">
          <a:xfrm>
            <a:off x="468313" y="692150"/>
            <a:ext cx="8156575" cy="5222875"/>
          </a:xfrm>
          <a:prstGeom prst="rect">
            <a:avLst/>
          </a:prstGeom>
          <a:noFill/>
          <a:ln w="9525">
            <a:noFill/>
            <a:miter lim="800000"/>
            <a:headEnd/>
            <a:tailEnd/>
          </a:ln>
          <a:effectLst/>
        </p:spPr>
        <p:txBody>
          <a:bodyPr>
            <a:spAutoFit/>
          </a:bodyPr>
          <a:lstStyle/>
          <a:p>
            <a:pPr>
              <a:lnSpc>
                <a:spcPct val="150000"/>
              </a:lnSpc>
            </a:pPr>
            <a:r>
              <a:rPr kumimoji="1" lang="en-US" altLang="zh-CN" sz="2800" dirty="0">
                <a:latin typeface="Times New Roman" pitchFamily="18" charset="0"/>
              </a:rPr>
              <a:t>        </a:t>
            </a:r>
            <a:r>
              <a:rPr kumimoji="1" lang="zh-CN" altLang="en-US" sz="2800" dirty="0">
                <a:latin typeface="Times New Roman" pitchFamily="18" charset="0"/>
              </a:rPr>
              <a:t>所谓</a:t>
            </a:r>
            <a:r>
              <a:rPr kumimoji="1" lang="zh-CN" altLang="en-US" sz="2800" dirty="0">
                <a:solidFill>
                  <a:srgbClr val="FF0000"/>
                </a:solidFill>
                <a:latin typeface="Times New Roman" pitchFamily="18" charset="0"/>
              </a:rPr>
              <a:t>并行处理</a:t>
            </a:r>
            <a:r>
              <a:rPr kumimoji="1" lang="zh-CN" altLang="en-US" sz="2800" dirty="0">
                <a:latin typeface="Times New Roman" pitchFamily="18" charset="0"/>
              </a:rPr>
              <a:t>，是指一种开发计算过程中存在的并发事件的信息处理方式。在进行并行处理时，每次处理的规模大小可用并行性颗粒度来表示。</a:t>
            </a:r>
          </a:p>
          <a:p>
            <a:pPr>
              <a:lnSpc>
                <a:spcPct val="150000"/>
              </a:lnSpc>
            </a:pPr>
            <a:r>
              <a:rPr kumimoji="1" lang="zh-CN" altLang="en-US" sz="2800" dirty="0">
                <a:latin typeface="Times New Roman" pitchFamily="18" charset="0"/>
              </a:rPr>
              <a:t>        颗粒度用于衡量软件进程所含计算量的大小，用程序段中指令的条数来表示。颗粒度可分为细粒度、中粒度和粗粒度三种，若程序段中指令条数小于</a:t>
            </a:r>
            <a:r>
              <a:rPr kumimoji="1" lang="en-US" altLang="zh-CN" sz="2800" dirty="0">
                <a:latin typeface="Times New Roman" pitchFamily="18" charset="0"/>
              </a:rPr>
              <a:t>500</a:t>
            </a:r>
            <a:r>
              <a:rPr kumimoji="1" lang="zh-CN" altLang="en-US" sz="2800" dirty="0">
                <a:latin typeface="Times New Roman" pitchFamily="18" charset="0"/>
              </a:rPr>
              <a:t>条，则称为细粒度，</a:t>
            </a:r>
            <a:r>
              <a:rPr kumimoji="1" lang="en-US" altLang="zh-CN" sz="2800" dirty="0">
                <a:latin typeface="Times New Roman" pitchFamily="18" charset="0"/>
              </a:rPr>
              <a:t>500</a:t>
            </a:r>
            <a:r>
              <a:rPr kumimoji="1" lang="zh-CN" altLang="en-US" sz="2800" dirty="0">
                <a:latin typeface="Times New Roman" pitchFamily="18" charset="0"/>
              </a:rPr>
              <a:t>～</a:t>
            </a:r>
            <a:r>
              <a:rPr kumimoji="1" lang="en-US" altLang="zh-CN" sz="2800" dirty="0">
                <a:latin typeface="Times New Roman" pitchFamily="18" charset="0"/>
              </a:rPr>
              <a:t>2000</a:t>
            </a:r>
            <a:r>
              <a:rPr kumimoji="1" lang="zh-CN" altLang="en-US" sz="2800" dirty="0">
                <a:latin typeface="Times New Roman" pitchFamily="18" charset="0"/>
              </a:rPr>
              <a:t>条指令之间则称为中粒度，大于</a:t>
            </a:r>
            <a:r>
              <a:rPr kumimoji="1" lang="en-US" altLang="zh-CN" sz="2800" dirty="0">
                <a:latin typeface="Times New Roman" pitchFamily="18" charset="0"/>
              </a:rPr>
              <a:t>2000</a:t>
            </a:r>
            <a:r>
              <a:rPr kumimoji="1" lang="zh-CN" altLang="en-US" sz="2800" dirty="0">
                <a:latin typeface="Times New Roman" pitchFamily="18" charset="0"/>
              </a:rPr>
              <a:t>条则称为粗粒度。 </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并行处理器的体系结构类型</a:t>
            </a:r>
            <a:endParaRPr lang="zh-CN" altLang="en-US" dirty="0"/>
          </a:p>
        </p:txBody>
      </p:sp>
      <p:sp>
        <p:nvSpPr>
          <p:cNvPr id="3" name="内容占位符 2"/>
          <p:cNvSpPr>
            <a:spLocks noGrp="1"/>
          </p:cNvSpPr>
          <p:nvPr>
            <p:ph idx="1"/>
          </p:nvPr>
        </p:nvSpPr>
        <p:spPr/>
        <p:txBody>
          <a:bodyPr>
            <a:normAutofit/>
          </a:bodyPr>
          <a:lstStyle/>
          <a:p>
            <a:r>
              <a:rPr lang="en-US" altLang="zh-CN" dirty="0" err="1" smtClean="0"/>
              <a:t>M.J.Flynn</a:t>
            </a:r>
            <a:r>
              <a:rPr lang="zh-CN" altLang="en-US" dirty="0" smtClean="0"/>
              <a:t>从计算机体系结构的并行性能出发，按照指令流和数据流的不同组织方式，把计算机系统结构分为如下四种类型，如图</a:t>
            </a:r>
            <a:r>
              <a:rPr lang="en-US" altLang="zh-CN" dirty="0" smtClean="0"/>
              <a:t>1</a:t>
            </a:r>
            <a:r>
              <a:rPr lang="zh-CN" altLang="en-US" dirty="0" smtClean="0"/>
              <a:t>所示。</a:t>
            </a:r>
            <a:endParaRPr lang="en-US" altLang="zh-CN" dirty="0" smtClean="0"/>
          </a:p>
          <a:p>
            <a:endParaRPr lang="zh-CN" altLang="en-US" dirty="0" smtClean="0"/>
          </a:p>
        </p:txBody>
      </p:sp>
      <p:pic>
        <p:nvPicPr>
          <p:cNvPr id="1027" name="Picture 3"/>
          <p:cNvPicPr>
            <a:picLocks noChangeAspect="1" noChangeArrowheads="1"/>
          </p:cNvPicPr>
          <p:nvPr/>
        </p:nvPicPr>
        <p:blipFill>
          <a:blip r:embed="rId2" cstate="print"/>
          <a:srcRect/>
          <a:stretch>
            <a:fillRect/>
          </a:stretch>
        </p:blipFill>
        <p:spPr bwMode="auto">
          <a:xfrm>
            <a:off x="2483768" y="3284984"/>
            <a:ext cx="5210175" cy="25146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并行处理器的体系结构类型</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err="1" smtClean="0"/>
              <a:t>M.J.Flynn</a:t>
            </a:r>
            <a:r>
              <a:rPr lang="zh-CN" altLang="en-US" dirty="0" smtClean="0"/>
              <a:t>从计算机体系结构的并行性能出发，按照指令流和数据流的不同组织方式，</a:t>
            </a:r>
          </a:p>
          <a:p>
            <a:r>
              <a:rPr lang="zh-CN" altLang="en-US" dirty="0" smtClean="0"/>
              <a:t>    </a:t>
            </a:r>
            <a:r>
              <a:rPr lang="en-US" altLang="zh-CN" dirty="0" smtClean="0"/>
              <a:t>(1) </a:t>
            </a:r>
            <a:r>
              <a:rPr lang="zh-CN" altLang="en-US" dirty="0" smtClean="0"/>
              <a:t>单指令流单数据流</a:t>
            </a:r>
            <a:r>
              <a:rPr lang="en-US" altLang="zh-CN" dirty="0" smtClean="0"/>
              <a:t>SISD(single instruction stream single </a:t>
            </a:r>
            <a:r>
              <a:rPr lang="en-US" altLang="zh-CN" dirty="0" err="1" smtClean="0"/>
              <a:t>datastream</a:t>
            </a:r>
            <a:r>
              <a:rPr lang="en-US" altLang="zh-CN" dirty="0" smtClean="0"/>
              <a:t>)</a:t>
            </a:r>
            <a:r>
              <a:rPr lang="zh-CN" altLang="en-US" dirty="0" smtClean="0"/>
              <a:t>，其代表机型是单处理机；</a:t>
            </a:r>
          </a:p>
          <a:p>
            <a:r>
              <a:rPr lang="zh-CN" altLang="en-US" dirty="0" smtClean="0"/>
              <a:t>    </a:t>
            </a:r>
            <a:r>
              <a:rPr lang="en-US" altLang="zh-CN" dirty="0" smtClean="0"/>
              <a:t>(2) </a:t>
            </a:r>
            <a:r>
              <a:rPr lang="zh-CN" altLang="en-US" dirty="0" smtClean="0"/>
              <a:t>单指令流多数据流</a:t>
            </a:r>
            <a:r>
              <a:rPr lang="en-US" altLang="zh-CN" dirty="0" smtClean="0"/>
              <a:t>SIMD(single instruction stream multiple </a:t>
            </a:r>
            <a:r>
              <a:rPr lang="en-US" altLang="zh-CN" dirty="0" err="1" smtClean="0"/>
              <a:t>datastream</a:t>
            </a:r>
            <a:r>
              <a:rPr lang="en-US" altLang="zh-CN" dirty="0" smtClean="0"/>
              <a:t>)</a:t>
            </a:r>
            <a:r>
              <a:rPr lang="zh-CN" altLang="en-US" dirty="0" smtClean="0"/>
              <a:t>，其代表机型是向量处理机；</a:t>
            </a:r>
          </a:p>
          <a:p>
            <a:r>
              <a:rPr lang="zh-CN" altLang="en-US" dirty="0" smtClean="0"/>
              <a:t>    </a:t>
            </a:r>
            <a:r>
              <a:rPr lang="en-US" altLang="zh-CN" dirty="0" smtClean="0"/>
              <a:t>(3) </a:t>
            </a:r>
            <a:r>
              <a:rPr lang="zh-CN" altLang="en-US" dirty="0" smtClean="0"/>
              <a:t>多指令流单数据流</a:t>
            </a:r>
            <a:r>
              <a:rPr lang="en-US" altLang="zh-CN" dirty="0" smtClean="0"/>
              <a:t>MISD(multiple instruction stream single </a:t>
            </a:r>
            <a:r>
              <a:rPr lang="en-US" altLang="zh-CN" dirty="0" err="1" smtClean="0"/>
              <a:t>datastream</a:t>
            </a:r>
            <a:r>
              <a:rPr lang="en-US" altLang="zh-CN" dirty="0" smtClean="0"/>
              <a:t>)</a:t>
            </a:r>
            <a:r>
              <a:rPr lang="zh-CN" altLang="en-US" dirty="0" smtClean="0"/>
              <a:t>，这种结构从来没有实现过；</a:t>
            </a:r>
          </a:p>
          <a:p>
            <a:r>
              <a:rPr lang="zh-CN" altLang="en-US" dirty="0" smtClean="0"/>
              <a:t>    </a:t>
            </a:r>
            <a:r>
              <a:rPr lang="en-US" altLang="zh-CN" dirty="0" smtClean="0"/>
              <a:t>(4) </a:t>
            </a:r>
            <a:r>
              <a:rPr lang="zh-CN" altLang="en-US" dirty="0" smtClean="0"/>
              <a:t>多指令流多数据流</a:t>
            </a:r>
            <a:r>
              <a:rPr lang="en-US" altLang="zh-CN" dirty="0" smtClean="0"/>
              <a:t>MIMD(multiple instruction stream multiple </a:t>
            </a:r>
            <a:r>
              <a:rPr lang="en-US" altLang="zh-CN" dirty="0" err="1" smtClean="0"/>
              <a:t>datastream</a:t>
            </a:r>
            <a:r>
              <a:rPr lang="en-US" altLang="zh-CN" dirty="0" smtClean="0"/>
              <a:t>)</a:t>
            </a:r>
            <a:r>
              <a:rPr lang="zh-CN" altLang="en-US" dirty="0" smtClean="0"/>
              <a:t>，其代表机型是多处理机和机群中系统。前者为紧耦合系统，后者为松耦合系统。</a:t>
            </a:r>
          </a:p>
          <a:p>
            <a:endParaRPr lang="zh-CN" altLang="en-US" dirty="0"/>
          </a:p>
        </p:txBody>
      </p:sp>
    </p:spTree>
  </p:cSld>
  <p:clrMapOvr>
    <a:masterClrMapping/>
  </p:clrMapOvr>
</p:sld>
</file>

<file path=ppt/theme/theme1.xml><?xml version="1.0" encoding="utf-8"?>
<a:theme xmlns:a="http://schemas.openxmlformats.org/drawingml/2006/main" name="计算机系统结构简介">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计算机系统结构简介</Template>
  <TotalTime>222</TotalTime>
  <Words>2474</Words>
  <Application>Microsoft Office PowerPoint</Application>
  <PresentationFormat>全屏显示(4:3)</PresentationFormat>
  <Paragraphs>185</Paragraphs>
  <Slides>33</Slides>
  <Notes>1</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计算机系统结构简介</vt:lpstr>
      <vt:lpstr>计算机系统并行特性</vt:lpstr>
      <vt:lpstr>计算机系统并行特性</vt:lpstr>
      <vt:lpstr>幻灯片 3</vt:lpstr>
      <vt:lpstr>幻灯片 4</vt:lpstr>
      <vt:lpstr>幻灯片 5</vt:lpstr>
      <vt:lpstr>幻灯片 6</vt:lpstr>
      <vt:lpstr>幻灯片 7</vt:lpstr>
      <vt:lpstr>并行处理器的体系结构类型</vt:lpstr>
      <vt:lpstr>并行处理器的体系结构类型</vt:lpstr>
      <vt:lpstr>并行处理器的体系结构类型</vt:lpstr>
      <vt:lpstr>并行处理器的体系结构类型 </vt:lpstr>
      <vt:lpstr>并行处理器的体系结构类型 </vt:lpstr>
      <vt:lpstr>并行处理器的体系结构类型 </vt:lpstr>
      <vt:lpstr>并行处理器的体系结构类型 </vt:lpstr>
      <vt:lpstr>并行处理器的体系结构类型 </vt:lpstr>
      <vt:lpstr>并行处理器的体系结构类型 </vt:lpstr>
      <vt:lpstr>并行处理器的体系结构类型 </vt:lpstr>
      <vt:lpstr>计算机系统结构中并行性的发展</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宝贝</cp:lastModifiedBy>
  <cp:revision>19</cp:revision>
  <dcterms:created xsi:type="dcterms:W3CDTF">2020-09-09T23:58:17Z</dcterms:created>
  <dcterms:modified xsi:type="dcterms:W3CDTF">2020-09-12T12:29:03Z</dcterms:modified>
</cp:coreProperties>
</file>