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7F6FC455-EE27-4973-86F2-53BC7A682323}" type="datetime3">
              <a:rPr lang="zh-CN" altLang="en-US"/>
              <a:pPr/>
              <a:t>2020年9月2日星期三</a:t>
            </a:fld>
            <a:endParaRPr lang="en-US" altLang="zh-CN"/>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r>
              <a:rPr lang="en-US" altLang="zh-CN"/>
              <a:t>计算机系统结构      第一章  基本概念</a:t>
            </a:r>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B9E69750-05C7-4224-AE38-CA39DD6FB36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A74617-2C1A-4646-9416-617DF659E715}" type="datetimeFigureOut">
              <a:rPr lang="zh-CN" altLang="en-US" smtClean="0"/>
              <a:pPr/>
              <a:t>2020/9/2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004309-241C-42E3-82BF-1B0CBBF715E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74617-2C1A-4646-9416-617DF659E715}" type="datetimeFigureOut">
              <a:rPr lang="zh-CN" altLang="en-US" smtClean="0"/>
              <a:pPr/>
              <a:t>2020/9/2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04309-241C-42E3-82BF-1B0CBBF715E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计算机系统的发展</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7200" y="152400"/>
            <a:ext cx="7772400" cy="762000"/>
          </a:xfrm>
        </p:spPr>
        <p:txBody>
          <a:bodyPr/>
          <a:lstStyle/>
          <a:p>
            <a:pPr algn="l"/>
            <a:r>
              <a:rPr lang="en-US" altLang="zh-CN" b="1">
                <a:latin typeface="Arial" charset="0"/>
              </a:rPr>
              <a:t>  </a:t>
            </a:r>
            <a:r>
              <a:rPr lang="zh-CN" altLang="en-US" sz="3200" b="1">
                <a:solidFill>
                  <a:srgbClr val="FF0000"/>
                </a:solidFill>
                <a:latin typeface="Arial" charset="0"/>
              </a:rPr>
              <a:t>三总线结构</a:t>
            </a:r>
            <a:endParaRPr lang="zh-CN" altLang="en-US">
              <a:latin typeface="Arial" charset="0"/>
            </a:endParaRPr>
          </a:p>
        </p:txBody>
      </p:sp>
      <p:sp>
        <p:nvSpPr>
          <p:cNvPr id="228355" name="Rectangle 3"/>
          <p:cNvSpPr>
            <a:spLocks noChangeArrowheads="1"/>
          </p:cNvSpPr>
          <p:nvPr/>
        </p:nvSpPr>
        <p:spPr bwMode="auto">
          <a:xfrm>
            <a:off x="914400" y="1066800"/>
            <a:ext cx="1295400" cy="914400"/>
          </a:xfrm>
          <a:prstGeom prst="rect">
            <a:avLst/>
          </a:prstGeom>
          <a:solidFill>
            <a:schemeClr val="hlink">
              <a:alpha val="50000"/>
            </a:scheme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CPU</a:t>
            </a:r>
          </a:p>
        </p:txBody>
      </p:sp>
      <p:sp>
        <p:nvSpPr>
          <p:cNvPr id="228356" name="Rectangle 4"/>
          <p:cNvSpPr>
            <a:spLocks noChangeArrowheads="1"/>
          </p:cNvSpPr>
          <p:nvPr/>
        </p:nvSpPr>
        <p:spPr bwMode="auto">
          <a:xfrm>
            <a:off x="4953000" y="990600"/>
            <a:ext cx="1600200" cy="1066800"/>
          </a:xfrm>
          <a:prstGeom prst="rect">
            <a:avLst/>
          </a:prstGeom>
          <a:solidFill>
            <a:srgbClr val="99FF33">
              <a:alpha val="50000"/>
            </a:srgbClr>
          </a:solidFill>
          <a:ln w="38100">
            <a:solidFill>
              <a:schemeClr val="tx1"/>
            </a:solidFill>
            <a:miter lim="800000"/>
            <a:headEnd/>
            <a:tailEnd/>
          </a:ln>
          <a:effectLst/>
        </p:spPr>
        <p:txBody>
          <a:bodyPr wrap="none" anchor="ctr"/>
          <a:lstStyle/>
          <a:p>
            <a:pPr algn="ctr"/>
            <a:r>
              <a:rPr lang="zh-CN" altLang="en-US" sz="2800" b="1">
                <a:solidFill>
                  <a:schemeClr val="tx2"/>
                </a:solidFill>
                <a:ea typeface="楷体_GB2312" pitchFamily="49" charset="-122"/>
              </a:rPr>
              <a:t>主存</a:t>
            </a:r>
            <a:endParaRPr lang="zh-CN" altLang="en-US" sz="2000" b="1">
              <a:solidFill>
                <a:schemeClr val="tx2"/>
              </a:solidFill>
              <a:ea typeface="楷体_GB2312" pitchFamily="49" charset="-122"/>
            </a:endParaRPr>
          </a:p>
        </p:txBody>
      </p:sp>
      <p:sp>
        <p:nvSpPr>
          <p:cNvPr id="228357" name="Line 5"/>
          <p:cNvSpPr>
            <a:spLocks noChangeShapeType="1"/>
          </p:cNvSpPr>
          <p:nvPr/>
        </p:nvSpPr>
        <p:spPr bwMode="auto">
          <a:xfrm>
            <a:off x="2209800" y="1524000"/>
            <a:ext cx="2743200" cy="0"/>
          </a:xfrm>
          <a:prstGeom prst="line">
            <a:avLst/>
          </a:prstGeom>
          <a:noFill/>
          <a:ln w="76200">
            <a:solidFill>
              <a:srgbClr val="FF0000"/>
            </a:solidFill>
            <a:round/>
            <a:headEnd/>
            <a:tailEnd/>
          </a:ln>
          <a:effectLst/>
        </p:spPr>
        <p:txBody>
          <a:bodyPr wrap="none" anchor="ctr"/>
          <a:lstStyle/>
          <a:p>
            <a:endParaRPr lang="zh-CN" altLang="en-US"/>
          </a:p>
        </p:txBody>
      </p:sp>
      <p:sp>
        <p:nvSpPr>
          <p:cNvPr id="228358" name="Rectangle 6"/>
          <p:cNvSpPr>
            <a:spLocks noChangeArrowheads="1"/>
          </p:cNvSpPr>
          <p:nvPr/>
        </p:nvSpPr>
        <p:spPr bwMode="auto">
          <a:xfrm>
            <a:off x="2819400" y="2057400"/>
            <a:ext cx="1447800" cy="609600"/>
          </a:xfrm>
          <a:prstGeom prst="rect">
            <a:avLst/>
          </a:prstGeom>
          <a:solidFill>
            <a:schemeClr val="accent1">
              <a:alpha val="50000"/>
            </a:schemeClr>
          </a:solidFill>
          <a:ln w="38100">
            <a:solidFill>
              <a:schemeClr val="tx1"/>
            </a:solidFill>
            <a:miter lim="800000"/>
            <a:headEnd/>
            <a:tailEnd/>
          </a:ln>
          <a:effectLst/>
        </p:spPr>
        <p:txBody>
          <a:bodyPr wrap="none" anchor="ctr"/>
          <a:lstStyle/>
          <a:p>
            <a:pPr algn="ctr"/>
            <a:r>
              <a:rPr lang="en-US" altLang="zh-CN" sz="3200" b="1">
                <a:solidFill>
                  <a:schemeClr val="tx2"/>
                </a:solidFill>
                <a:ea typeface="楷体_GB2312" pitchFamily="49" charset="-122"/>
              </a:rPr>
              <a:t>PCI</a:t>
            </a:r>
            <a:r>
              <a:rPr lang="zh-CN" altLang="en-US" sz="3200" b="1">
                <a:solidFill>
                  <a:schemeClr val="tx2"/>
                </a:solidFill>
                <a:ea typeface="楷体_GB2312" pitchFamily="49" charset="-122"/>
              </a:rPr>
              <a:t>桥</a:t>
            </a:r>
            <a:endParaRPr lang="zh-CN" altLang="en-US" sz="2000" b="1">
              <a:solidFill>
                <a:schemeClr val="tx2"/>
              </a:solidFill>
              <a:ea typeface="楷体_GB2312" pitchFamily="49" charset="-122"/>
            </a:endParaRPr>
          </a:p>
        </p:txBody>
      </p:sp>
      <p:sp>
        <p:nvSpPr>
          <p:cNvPr id="228359" name="Line 7"/>
          <p:cNvSpPr>
            <a:spLocks noChangeShapeType="1"/>
          </p:cNvSpPr>
          <p:nvPr/>
        </p:nvSpPr>
        <p:spPr bwMode="auto">
          <a:xfrm>
            <a:off x="1143000" y="2895600"/>
            <a:ext cx="4953000" cy="0"/>
          </a:xfrm>
          <a:prstGeom prst="line">
            <a:avLst/>
          </a:prstGeom>
          <a:noFill/>
          <a:ln w="57150">
            <a:solidFill>
              <a:srgbClr val="3333FF"/>
            </a:solidFill>
            <a:round/>
            <a:headEnd/>
            <a:tailEnd/>
          </a:ln>
          <a:effectLst/>
        </p:spPr>
        <p:txBody>
          <a:bodyPr wrap="none" anchor="ctr"/>
          <a:lstStyle/>
          <a:p>
            <a:endParaRPr lang="zh-CN" altLang="en-US"/>
          </a:p>
        </p:txBody>
      </p:sp>
      <p:sp>
        <p:nvSpPr>
          <p:cNvPr id="228360" name="Line 8"/>
          <p:cNvSpPr>
            <a:spLocks noChangeShapeType="1"/>
          </p:cNvSpPr>
          <p:nvPr/>
        </p:nvSpPr>
        <p:spPr bwMode="auto">
          <a:xfrm flipV="1">
            <a:off x="3581400" y="1524000"/>
            <a:ext cx="0" cy="533400"/>
          </a:xfrm>
          <a:prstGeom prst="line">
            <a:avLst/>
          </a:prstGeom>
          <a:noFill/>
          <a:ln w="38100">
            <a:solidFill>
              <a:srgbClr val="FF0000"/>
            </a:solidFill>
            <a:round/>
            <a:headEnd/>
            <a:tailEnd/>
          </a:ln>
          <a:effectLst/>
        </p:spPr>
        <p:txBody>
          <a:bodyPr wrap="none" anchor="ctr"/>
          <a:lstStyle/>
          <a:p>
            <a:endParaRPr lang="zh-CN" altLang="en-US"/>
          </a:p>
        </p:txBody>
      </p:sp>
      <p:sp>
        <p:nvSpPr>
          <p:cNvPr id="228361" name="Line 9"/>
          <p:cNvSpPr>
            <a:spLocks noChangeShapeType="1"/>
          </p:cNvSpPr>
          <p:nvPr/>
        </p:nvSpPr>
        <p:spPr bwMode="auto">
          <a:xfrm flipV="1">
            <a:off x="3581400" y="2667000"/>
            <a:ext cx="0" cy="228600"/>
          </a:xfrm>
          <a:prstGeom prst="line">
            <a:avLst/>
          </a:prstGeom>
          <a:noFill/>
          <a:ln w="38100">
            <a:solidFill>
              <a:srgbClr val="3333FF"/>
            </a:solidFill>
            <a:round/>
            <a:headEnd/>
            <a:tailEnd/>
          </a:ln>
          <a:effectLst/>
        </p:spPr>
        <p:txBody>
          <a:bodyPr wrap="none" anchor="ctr"/>
          <a:lstStyle/>
          <a:p>
            <a:endParaRPr lang="zh-CN" altLang="en-US"/>
          </a:p>
        </p:txBody>
      </p:sp>
      <p:sp>
        <p:nvSpPr>
          <p:cNvPr id="228362" name="Rectangle 10"/>
          <p:cNvSpPr>
            <a:spLocks noChangeArrowheads="1"/>
          </p:cNvSpPr>
          <p:nvPr/>
        </p:nvSpPr>
        <p:spPr bwMode="auto">
          <a:xfrm>
            <a:off x="1066800" y="5410200"/>
            <a:ext cx="1676400" cy="762000"/>
          </a:xfrm>
          <a:prstGeom prst="rect">
            <a:avLst/>
          </a:prstGeom>
          <a:solidFill>
            <a:srgbClr val="3399FF">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I/O</a:t>
            </a:r>
            <a:r>
              <a:rPr lang="zh-CN" altLang="en-US" sz="2800" b="1">
                <a:solidFill>
                  <a:schemeClr val="tx2"/>
                </a:solidFill>
                <a:ea typeface="楷体_GB2312" pitchFamily="49" charset="-122"/>
              </a:rPr>
              <a:t>设备</a:t>
            </a:r>
            <a:endParaRPr lang="zh-CN" altLang="en-US" sz="2000" b="1">
              <a:solidFill>
                <a:schemeClr val="tx2"/>
              </a:solidFill>
              <a:ea typeface="楷体_GB2312" pitchFamily="49" charset="-122"/>
            </a:endParaRPr>
          </a:p>
        </p:txBody>
      </p:sp>
      <p:sp>
        <p:nvSpPr>
          <p:cNvPr id="228363" name="Rectangle 11"/>
          <p:cNvSpPr>
            <a:spLocks noChangeArrowheads="1"/>
          </p:cNvSpPr>
          <p:nvPr/>
        </p:nvSpPr>
        <p:spPr bwMode="auto">
          <a:xfrm>
            <a:off x="3352800" y="5410200"/>
            <a:ext cx="1676400" cy="762000"/>
          </a:xfrm>
          <a:prstGeom prst="rect">
            <a:avLst/>
          </a:prstGeom>
          <a:solidFill>
            <a:srgbClr val="3399FF">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I/O</a:t>
            </a:r>
            <a:r>
              <a:rPr lang="zh-CN" altLang="en-US" sz="2800" b="1">
                <a:solidFill>
                  <a:schemeClr val="tx2"/>
                </a:solidFill>
                <a:ea typeface="楷体_GB2312" pitchFamily="49" charset="-122"/>
              </a:rPr>
              <a:t>设备</a:t>
            </a:r>
          </a:p>
        </p:txBody>
      </p:sp>
      <p:sp>
        <p:nvSpPr>
          <p:cNvPr id="228364" name="Line 12"/>
          <p:cNvSpPr>
            <a:spLocks noChangeShapeType="1"/>
          </p:cNvSpPr>
          <p:nvPr/>
        </p:nvSpPr>
        <p:spPr bwMode="auto">
          <a:xfrm flipV="1">
            <a:off x="1676400" y="4953000"/>
            <a:ext cx="0" cy="457200"/>
          </a:xfrm>
          <a:prstGeom prst="line">
            <a:avLst/>
          </a:prstGeom>
          <a:noFill/>
          <a:ln w="38100">
            <a:solidFill>
              <a:srgbClr val="FF00FF"/>
            </a:solidFill>
            <a:round/>
            <a:headEnd/>
            <a:tailEnd/>
          </a:ln>
          <a:effectLst/>
        </p:spPr>
        <p:txBody>
          <a:bodyPr wrap="none" anchor="ctr"/>
          <a:lstStyle/>
          <a:p>
            <a:endParaRPr lang="zh-CN" altLang="en-US"/>
          </a:p>
        </p:txBody>
      </p:sp>
      <p:sp>
        <p:nvSpPr>
          <p:cNvPr id="228365" name="Line 13"/>
          <p:cNvSpPr>
            <a:spLocks noChangeShapeType="1"/>
          </p:cNvSpPr>
          <p:nvPr/>
        </p:nvSpPr>
        <p:spPr bwMode="auto">
          <a:xfrm flipV="1">
            <a:off x="3962400" y="4953000"/>
            <a:ext cx="0" cy="533400"/>
          </a:xfrm>
          <a:prstGeom prst="line">
            <a:avLst/>
          </a:prstGeom>
          <a:noFill/>
          <a:ln w="38100">
            <a:solidFill>
              <a:srgbClr val="FF00FF"/>
            </a:solidFill>
            <a:round/>
            <a:headEnd/>
            <a:tailEnd/>
          </a:ln>
          <a:effectLst/>
        </p:spPr>
        <p:txBody>
          <a:bodyPr wrap="none" anchor="ctr"/>
          <a:lstStyle/>
          <a:p>
            <a:endParaRPr lang="zh-CN" altLang="en-US"/>
          </a:p>
        </p:txBody>
      </p:sp>
      <p:sp>
        <p:nvSpPr>
          <p:cNvPr id="228366" name="Text Box 14"/>
          <p:cNvSpPr txBox="1">
            <a:spLocks noChangeArrowheads="1"/>
          </p:cNvSpPr>
          <p:nvPr/>
        </p:nvSpPr>
        <p:spPr bwMode="auto">
          <a:xfrm>
            <a:off x="2667000" y="914400"/>
            <a:ext cx="1987550" cy="528638"/>
          </a:xfrm>
          <a:prstGeom prst="rect">
            <a:avLst/>
          </a:prstGeom>
          <a:noFill/>
          <a:ln w="9525">
            <a:solidFill>
              <a:schemeClr val="bg1"/>
            </a:solidFill>
            <a:prstDash val="sysDot"/>
            <a:miter lim="800000"/>
            <a:headEnd/>
            <a:tailEnd/>
          </a:ln>
          <a:effectLst/>
        </p:spPr>
        <p:txBody>
          <a:bodyPr wrap="none" anchor="ctr">
            <a:spAutoFit/>
          </a:bodyPr>
          <a:lstStyle/>
          <a:p>
            <a:pPr algn="ctr"/>
            <a:r>
              <a:rPr lang="zh-CN" altLang="en-US" sz="2800" b="1">
                <a:solidFill>
                  <a:srgbClr val="FF0000"/>
                </a:solidFill>
                <a:ea typeface="楷体_GB2312" pitchFamily="49" charset="-122"/>
              </a:rPr>
              <a:t>处理机总线</a:t>
            </a:r>
            <a:endParaRPr lang="zh-CN" altLang="en-US" sz="2000" b="1">
              <a:solidFill>
                <a:srgbClr val="FF0000"/>
              </a:solidFill>
              <a:ea typeface="楷体_GB2312" pitchFamily="49" charset="-122"/>
            </a:endParaRPr>
          </a:p>
        </p:txBody>
      </p:sp>
      <p:sp>
        <p:nvSpPr>
          <p:cNvPr id="228367" name="Text Box 15"/>
          <p:cNvSpPr txBox="1">
            <a:spLocks noChangeArrowheads="1"/>
          </p:cNvSpPr>
          <p:nvPr/>
        </p:nvSpPr>
        <p:spPr bwMode="auto">
          <a:xfrm>
            <a:off x="2209800" y="1447800"/>
            <a:ext cx="1300163" cy="457200"/>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b="1">
                <a:solidFill>
                  <a:srgbClr val="FF0000"/>
                </a:solidFill>
                <a:ea typeface="楷体_GB2312" pitchFamily="49" charset="-122"/>
              </a:rPr>
              <a:t>100MHz</a:t>
            </a:r>
            <a:endParaRPr lang="en-US" altLang="zh-CN" sz="2000" b="1">
              <a:solidFill>
                <a:schemeClr val="tx2"/>
              </a:solidFill>
              <a:ea typeface="楷体_GB2312" pitchFamily="49" charset="-122"/>
            </a:endParaRPr>
          </a:p>
        </p:txBody>
      </p:sp>
      <p:sp>
        <p:nvSpPr>
          <p:cNvPr id="228368" name="Text Box 16"/>
          <p:cNvSpPr txBox="1">
            <a:spLocks noChangeArrowheads="1"/>
          </p:cNvSpPr>
          <p:nvPr/>
        </p:nvSpPr>
        <p:spPr bwMode="auto">
          <a:xfrm>
            <a:off x="3556000" y="1485900"/>
            <a:ext cx="1409700" cy="457200"/>
          </a:xfrm>
          <a:prstGeom prst="rect">
            <a:avLst/>
          </a:prstGeom>
          <a:noFill/>
          <a:ln w="9525">
            <a:noFill/>
            <a:prstDash val="sysDot"/>
            <a:miter lim="800000"/>
            <a:headEnd/>
            <a:tailEnd/>
          </a:ln>
          <a:effectLst/>
        </p:spPr>
        <p:txBody>
          <a:bodyPr anchor="ctr">
            <a:spAutoFit/>
          </a:bodyPr>
          <a:lstStyle/>
          <a:p>
            <a:pPr algn="ctr">
              <a:spcBef>
                <a:spcPct val="50000"/>
              </a:spcBef>
            </a:pPr>
            <a:r>
              <a:rPr lang="en-US" altLang="zh-CN" b="1">
                <a:solidFill>
                  <a:srgbClr val="FF0000"/>
                </a:solidFill>
                <a:ea typeface="楷体_GB2312" pitchFamily="49" charset="-122"/>
              </a:rPr>
              <a:t>32</a:t>
            </a:r>
            <a:r>
              <a:rPr lang="zh-CN" altLang="en-US" b="1">
                <a:solidFill>
                  <a:srgbClr val="FF0000"/>
                </a:solidFill>
                <a:ea typeface="楷体_GB2312" pitchFamily="49" charset="-122"/>
              </a:rPr>
              <a:t>或</a:t>
            </a:r>
            <a:r>
              <a:rPr lang="en-US" altLang="zh-CN" b="1">
                <a:solidFill>
                  <a:srgbClr val="FF0000"/>
                </a:solidFill>
                <a:ea typeface="楷体_GB2312" pitchFamily="49" charset="-122"/>
              </a:rPr>
              <a:t>64</a:t>
            </a:r>
            <a:r>
              <a:rPr lang="zh-CN" altLang="en-US" b="1">
                <a:solidFill>
                  <a:srgbClr val="FF0000"/>
                </a:solidFill>
                <a:ea typeface="楷体_GB2312" pitchFamily="49" charset="-122"/>
              </a:rPr>
              <a:t>位</a:t>
            </a:r>
            <a:endParaRPr lang="zh-CN" altLang="en-US" sz="2000" b="1">
              <a:solidFill>
                <a:schemeClr val="tx2"/>
              </a:solidFill>
              <a:ea typeface="楷体_GB2312" pitchFamily="49" charset="-122"/>
            </a:endParaRPr>
          </a:p>
        </p:txBody>
      </p:sp>
      <p:sp>
        <p:nvSpPr>
          <p:cNvPr id="228369" name="Text Box 17"/>
          <p:cNvSpPr txBox="1">
            <a:spLocks noChangeArrowheads="1"/>
          </p:cNvSpPr>
          <p:nvPr/>
        </p:nvSpPr>
        <p:spPr bwMode="auto">
          <a:xfrm>
            <a:off x="762000" y="4419600"/>
            <a:ext cx="1884363" cy="519113"/>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sz="2800" b="1">
                <a:solidFill>
                  <a:srgbClr val="FF00FF"/>
                </a:solidFill>
                <a:ea typeface="楷体_GB2312" pitchFamily="49" charset="-122"/>
              </a:rPr>
              <a:t>ISA / EISA</a:t>
            </a:r>
            <a:endParaRPr lang="en-US" altLang="zh-CN" sz="2000" b="1">
              <a:solidFill>
                <a:srgbClr val="FF00FF"/>
              </a:solidFill>
              <a:ea typeface="楷体_GB2312" pitchFamily="49" charset="-122"/>
            </a:endParaRPr>
          </a:p>
        </p:txBody>
      </p:sp>
      <p:sp>
        <p:nvSpPr>
          <p:cNvPr id="228370" name="Text Box 18"/>
          <p:cNvSpPr txBox="1">
            <a:spLocks noChangeArrowheads="1"/>
          </p:cNvSpPr>
          <p:nvPr/>
        </p:nvSpPr>
        <p:spPr bwMode="auto">
          <a:xfrm>
            <a:off x="4413250" y="4343400"/>
            <a:ext cx="2271713" cy="1160463"/>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sz="2800" b="1">
                <a:solidFill>
                  <a:srgbClr val="FF00FF"/>
                </a:solidFill>
                <a:ea typeface="楷体_GB2312" pitchFamily="49" charset="-122"/>
              </a:rPr>
              <a:t>8.33MHz      </a:t>
            </a:r>
          </a:p>
          <a:p>
            <a:pPr algn="ctr">
              <a:spcBef>
                <a:spcPct val="50000"/>
              </a:spcBef>
            </a:pPr>
            <a:r>
              <a:rPr lang="en-US" altLang="zh-CN" sz="2800" b="1">
                <a:solidFill>
                  <a:srgbClr val="FF00FF"/>
                </a:solidFill>
                <a:ea typeface="楷体_GB2312" pitchFamily="49" charset="-122"/>
              </a:rPr>
              <a:t>8</a:t>
            </a:r>
            <a:r>
              <a:rPr lang="zh-CN" altLang="en-US" sz="2800" b="1">
                <a:solidFill>
                  <a:srgbClr val="FF00FF"/>
                </a:solidFill>
                <a:ea typeface="楷体_GB2312" pitchFamily="49" charset="-122"/>
              </a:rPr>
              <a:t>、</a:t>
            </a:r>
            <a:r>
              <a:rPr lang="en-US" altLang="zh-CN" sz="2800" b="1">
                <a:solidFill>
                  <a:srgbClr val="FF00FF"/>
                </a:solidFill>
                <a:ea typeface="楷体_GB2312" pitchFamily="49" charset="-122"/>
              </a:rPr>
              <a:t>16</a:t>
            </a:r>
            <a:r>
              <a:rPr lang="zh-CN" altLang="en-US" sz="2800" b="1">
                <a:solidFill>
                  <a:srgbClr val="FF00FF"/>
                </a:solidFill>
                <a:ea typeface="楷体_GB2312" pitchFamily="49" charset="-122"/>
              </a:rPr>
              <a:t>、</a:t>
            </a:r>
            <a:r>
              <a:rPr lang="en-US" altLang="zh-CN" sz="2800" b="1">
                <a:solidFill>
                  <a:srgbClr val="FF00FF"/>
                </a:solidFill>
                <a:ea typeface="楷体_GB2312" pitchFamily="49" charset="-122"/>
              </a:rPr>
              <a:t>32</a:t>
            </a:r>
            <a:r>
              <a:rPr lang="zh-CN" altLang="en-US" sz="2800" b="1">
                <a:solidFill>
                  <a:srgbClr val="FF00FF"/>
                </a:solidFill>
                <a:ea typeface="楷体_GB2312" pitchFamily="49" charset="-122"/>
              </a:rPr>
              <a:t>位</a:t>
            </a:r>
            <a:r>
              <a:rPr lang="zh-CN" altLang="en-US" sz="2000" b="1">
                <a:solidFill>
                  <a:schemeClr val="folHlink"/>
                </a:solidFill>
                <a:ea typeface="楷体_GB2312" pitchFamily="49" charset="-122"/>
              </a:rPr>
              <a:t>  </a:t>
            </a:r>
          </a:p>
        </p:txBody>
      </p:sp>
      <p:sp>
        <p:nvSpPr>
          <p:cNvPr id="228371" name="Text Box 19"/>
          <p:cNvSpPr txBox="1">
            <a:spLocks noChangeArrowheads="1"/>
          </p:cNvSpPr>
          <p:nvPr/>
        </p:nvSpPr>
        <p:spPr bwMode="auto">
          <a:xfrm>
            <a:off x="5181600" y="5486400"/>
            <a:ext cx="1401763" cy="579438"/>
          </a:xfrm>
          <a:prstGeom prst="rect">
            <a:avLst/>
          </a:prstGeom>
          <a:noFill/>
          <a:ln w="9525">
            <a:noFill/>
            <a:prstDash val="sysDot"/>
            <a:miter lim="800000"/>
            <a:headEnd/>
            <a:tailEnd/>
          </a:ln>
          <a:effectLst/>
        </p:spPr>
        <p:txBody>
          <a:bodyPr anchor="ctr">
            <a:spAutoFit/>
          </a:bodyPr>
          <a:lstStyle/>
          <a:p>
            <a:pPr algn="ctr"/>
            <a:r>
              <a:rPr lang="en-US" altLang="zh-CN" sz="2000" b="1">
                <a:solidFill>
                  <a:schemeClr val="tx2"/>
                </a:solidFill>
                <a:ea typeface="楷体_GB2312" pitchFamily="49" charset="-122"/>
              </a:rPr>
              <a:t> </a:t>
            </a:r>
            <a:r>
              <a:rPr lang="en-US" altLang="zh-CN" sz="3200" b="1">
                <a:solidFill>
                  <a:schemeClr val="tx2"/>
                </a:solidFill>
                <a:ea typeface="楷体_GB2312" pitchFamily="49" charset="-122"/>
              </a:rPr>
              <a:t>. . . . .</a:t>
            </a:r>
          </a:p>
        </p:txBody>
      </p:sp>
      <p:sp>
        <p:nvSpPr>
          <p:cNvPr id="228372" name="Line 20"/>
          <p:cNvSpPr>
            <a:spLocks noChangeShapeType="1"/>
          </p:cNvSpPr>
          <p:nvPr/>
        </p:nvSpPr>
        <p:spPr bwMode="auto">
          <a:xfrm>
            <a:off x="1066800" y="4953000"/>
            <a:ext cx="5257800" cy="0"/>
          </a:xfrm>
          <a:prstGeom prst="line">
            <a:avLst/>
          </a:prstGeom>
          <a:noFill/>
          <a:ln w="38100">
            <a:solidFill>
              <a:srgbClr val="FF00FF"/>
            </a:solidFill>
            <a:round/>
            <a:headEnd/>
            <a:tailEnd/>
          </a:ln>
          <a:effectLst/>
        </p:spPr>
        <p:txBody>
          <a:bodyPr wrap="none" anchor="ctr"/>
          <a:lstStyle/>
          <a:p>
            <a:endParaRPr lang="zh-CN" altLang="en-US"/>
          </a:p>
        </p:txBody>
      </p:sp>
      <p:sp>
        <p:nvSpPr>
          <p:cNvPr id="228373" name="Text Box 21"/>
          <p:cNvSpPr txBox="1">
            <a:spLocks noChangeArrowheads="1"/>
          </p:cNvSpPr>
          <p:nvPr/>
        </p:nvSpPr>
        <p:spPr bwMode="auto">
          <a:xfrm>
            <a:off x="685800" y="2286000"/>
            <a:ext cx="1730375" cy="519113"/>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sz="2800" b="1">
                <a:solidFill>
                  <a:srgbClr val="3333FF"/>
                </a:solidFill>
                <a:ea typeface="楷体_GB2312" pitchFamily="49" charset="-122"/>
              </a:rPr>
              <a:t>PCI  BUS</a:t>
            </a:r>
            <a:r>
              <a:rPr lang="en-US" altLang="zh-CN" sz="2000" b="1">
                <a:solidFill>
                  <a:schemeClr val="tx2"/>
                </a:solidFill>
                <a:ea typeface="楷体_GB2312" pitchFamily="49" charset="-122"/>
              </a:rPr>
              <a:t> </a:t>
            </a:r>
          </a:p>
        </p:txBody>
      </p:sp>
      <p:sp>
        <p:nvSpPr>
          <p:cNvPr id="228374" name="Text Box 22"/>
          <p:cNvSpPr txBox="1">
            <a:spLocks noChangeArrowheads="1"/>
          </p:cNvSpPr>
          <p:nvPr/>
        </p:nvSpPr>
        <p:spPr bwMode="auto">
          <a:xfrm>
            <a:off x="4314825" y="2225675"/>
            <a:ext cx="1989138" cy="519113"/>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sz="2800" b="1">
                <a:solidFill>
                  <a:srgbClr val="3333FF"/>
                </a:solidFill>
                <a:ea typeface="楷体_GB2312" pitchFamily="49" charset="-122"/>
              </a:rPr>
              <a:t>33MHz   4B</a:t>
            </a:r>
          </a:p>
        </p:txBody>
      </p:sp>
      <p:sp>
        <p:nvSpPr>
          <p:cNvPr id="228375" name="Rectangle 23"/>
          <p:cNvSpPr>
            <a:spLocks noChangeArrowheads="1"/>
          </p:cNvSpPr>
          <p:nvPr/>
        </p:nvSpPr>
        <p:spPr bwMode="auto">
          <a:xfrm>
            <a:off x="2743200" y="3657600"/>
            <a:ext cx="1676400" cy="838200"/>
          </a:xfrm>
          <a:prstGeom prst="rect">
            <a:avLst/>
          </a:prstGeom>
          <a:solidFill>
            <a:schemeClr val="accent1">
              <a:alpha val="50000"/>
            </a:schemeClr>
          </a:solidFill>
          <a:ln w="38100">
            <a:solidFill>
              <a:schemeClr val="tx1"/>
            </a:solidFill>
            <a:miter lim="800000"/>
            <a:headEnd/>
            <a:tailEnd/>
          </a:ln>
          <a:effectLst/>
        </p:spPr>
        <p:txBody>
          <a:bodyPr wrap="none" anchor="ctr"/>
          <a:lstStyle/>
          <a:p>
            <a:pPr algn="ctr"/>
            <a:r>
              <a:rPr lang="zh-CN" altLang="en-US" sz="2800" b="1">
                <a:solidFill>
                  <a:schemeClr val="tx2"/>
                </a:solidFill>
                <a:ea typeface="楷体_GB2312" pitchFamily="49" charset="-122"/>
              </a:rPr>
              <a:t>扩展总线</a:t>
            </a:r>
            <a:endParaRPr lang="zh-CN" altLang="en-US" b="1">
              <a:solidFill>
                <a:schemeClr val="tx2"/>
              </a:solidFill>
              <a:ea typeface="楷体_GB2312" pitchFamily="49" charset="-122"/>
            </a:endParaRPr>
          </a:p>
          <a:p>
            <a:pPr algn="ctr"/>
            <a:r>
              <a:rPr lang="zh-CN" altLang="en-US" b="1">
                <a:solidFill>
                  <a:schemeClr val="tx2"/>
                </a:solidFill>
                <a:ea typeface="楷体_GB2312" pitchFamily="49" charset="-122"/>
              </a:rPr>
              <a:t>控制线路</a:t>
            </a:r>
            <a:endParaRPr lang="zh-CN" altLang="en-US" sz="2000" b="1">
              <a:solidFill>
                <a:schemeClr val="tx2"/>
              </a:solidFill>
              <a:ea typeface="楷体_GB2312" pitchFamily="49" charset="-122"/>
            </a:endParaRPr>
          </a:p>
        </p:txBody>
      </p:sp>
      <p:sp>
        <p:nvSpPr>
          <p:cNvPr id="228376" name="Line 24"/>
          <p:cNvSpPr>
            <a:spLocks noChangeShapeType="1"/>
          </p:cNvSpPr>
          <p:nvPr/>
        </p:nvSpPr>
        <p:spPr bwMode="auto">
          <a:xfrm>
            <a:off x="3581400" y="2895600"/>
            <a:ext cx="0" cy="762000"/>
          </a:xfrm>
          <a:prstGeom prst="line">
            <a:avLst/>
          </a:prstGeom>
          <a:noFill/>
          <a:ln w="38100">
            <a:solidFill>
              <a:srgbClr val="3333FF"/>
            </a:solidFill>
            <a:round/>
            <a:headEnd/>
            <a:tailEnd/>
          </a:ln>
          <a:effectLst/>
        </p:spPr>
        <p:txBody>
          <a:bodyPr wrap="none" anchor="ctr"/>
          <a:lstStyle/>
          <a:p>
            <a:endParaRPr lang="zh-CN" altLang="en-US"/>
          </a:p>
        </p:txBody>
      </p:sp>
      <p:sp>
        <p:nvSpPr>
          <p:cNvPr id="228377" name="Line 25"/>
          <p:cNvSpPr>
            <a:spLocks noChangeShapeType="1"/>
          </p:cNvSpPr>
          <p:nvPr/>
        </p:nvSpPr>
        <p:spPr bwMode="auto">
          <a:xfrm flipH="1">
            <a:off x="3505200" y="4495800"/>
            <a:ext cx="0" cy="457200"/>
          </a:xfrm>
          <a:prstGeom prst="line">
            <a:avLst/>
          </a:prstGeom>
          <a:noFill/>
          <a:ln w="38100">
            <a:solidFill>
              <a:srgbClr val="FF00FF"/>
            </a:solidFill>
            <a:round/>
            <a:headEnd/>
            <a:tailEnd/>
          </a:ln>
          <a:effectLst/>
        </p:spPr>
        <p:txBody>
          <a:bodyPr wrap="none" anchor="ctr"/>
          <a:lstStyle/>
          <a:p>
            <a:endParaRPr lang="zh-CN" altLang="en-US"/>
          </a:p>
        </p:txBody>
      </p:sp>
      <p:sp>
        <p:nvSpPr>
          <p:cNvPr id="228378" name="Rectangle 26"/>
          <p:cNvSpPr>
            <a:spLocks noChangeArrowheads="1"/>
          </p:cNvSpPr>
          <p:nvPr/>
        </p:nvSpPr>
        <p:spPr bwMode="auto">
          <a:xfrm>
            <a:off x="762000" y="3200400"/>
            <a:ext cx="1600200" cy="685800"/>
          </a:xfrm>
          <a:prstGeom prst="rect">
            <a:avLst/>
          </a:prstGeom>
          <a:solidFill>
            <a:srgbClr val="3399FF">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I/O</a:t>
            </a:r>
            <a:r>
              <a:rPr lang="zh-CN" altLang="en-US" sz="2800" b="1">
                <a:solidFill>
                  <a:schemeClr val="tx2"/>
                </a:solidFill>
                <a:ea typeface="楷体_GB2312" pitchFamily="49" charset="-122"/>
              </a:rPr>
              <a:t>设备</a:t>
            </a:r>
          </a:p>
        </p:txBody>
      </p:sp>
      <p:sp>
        <p:nvSpPr>
          <p:cNvPr id="228379" name="Rectangle 27"/>
          <p:cNvSpPr>
            <a:spLocks noChangeArrowheads="1"/>
          </p:cNvSpPr>
          <p:nvPr/>
        </p:nvSpPr>
        <p:spPr bwMode="auto">
          <a:xfrm>
            <a:off x="4876800" y="3200400"/>
            <a:ext cx="1600200" cy="685800"/>
          </a:xfrm>
          <a:prstGeom prst="rect">
            <a:avLst/>
          </a:prstGeom>
          <a:solidFill>
            <a:srgbClr val="3399FF">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I/O</a:t>
            </a:r>
            <a:r>
              <a:rPr lang="zh-CN" altLang="en-US" sz="2800" b="1">
                <a:solidFill>
                  <a:schemeClr val="tx2"/>
                </a:solidFill>
                <a:ea typeface="楷体_GB2312" pitchFamily="49" charset="-122"/>
              </a:rPr>
              <a:t>设备</a:t>
            </a:r>
          </a:p>
        </p:txBody>
      </p:sp>
      <p:sp>
        <p:nvSpPr>
          <p:cNvPr id="228380" name="Line 28"/>
          <p:cNvSpPr>
            <a:spLocks noChangeShapeType="1"/>
          </p:cNvSpPr>
          <p:nvPr/>
        </p:nvSpPr>
        <p:spPr bwMode="auto">
          <a:xfrm flipV="1">
            <a:off x="5486400" y="2895600"/>
            <a:ext cx="0" cy="304800"/>
          </a:xfrm>
          <a:prstGeom prst="line">
            <a:avLst/>
          </a:prstGeom>
          <a:noFill/>
          <a:ln w="38100">
            <a:solidFill>
              <a:srgbClr val="3333FF"/>
            </a:solidFill>
            <a:round/>
            <a:headEnd/>
            <a:tailEnd/>
          </a:ln>
          <a:effectLst/>
        </p:spPr>
        <p:txBody>
          <a:bodyPr wrap="none" anchor="ctr"/>
          <a:lstStyle/>
          <a:p>
            <a:endParaRPr lang="zh-CN" altLang="en-US"/>
          </a:p>
        </p:txBody>
      </p:sp>
      <p:sp>
        <p:nvSpPr>
          <p:cNvPr id="228381" name="Line 29"/>
          <p:cNvSpPr>
            <a:spLocks noChangeShapeType="1"/>
          </p:cNvSpPr>
          <p:nvPr/>
        </p:nvSpPr>
        <p:spPr bwMode="auto">
          <a:xfrm flipV="1">
            <a:off x="1600200" y="2895600"/>
            <a:ext cx="0" cy="304800"/>
          </a:xfrm>
          <a:prstGeom prst="line">
            <a:avLst/>
          </a:prstGeom>
          <a:noFill/>
          <a:ln w="38100">
            <a:solidFill>
              <a:srgbClr val="3333FF"/>
            </a:solidFill>
            <a:round/>
            <a:headEnd/>
            <a:tailEnd/>
          </a:ln>
          <a:effectLst/>
        </p:spPr>
        <p:txBody>
          <a:bodyPr wrap="none" anchor="ctr"/>
          <a:lstStyle/>
          <a:p>
            <a:endParaRPr lang="zh-CN" altLang="en-US"/>
          </a:p>
        </p:txBody>
      </p:sp>
      <p:sp>
        <p:nvSpPr>
          <p:cNvPr id="228382" name="Text Box 30"/>
          <p:cNvSpPr txBox="1">
            <a:spLocks noChangeArrowheads="1"/>
          </p:cNvSpPr>
          <p:nvPr/>
        </p:nvSpPr>
        <p:spPr bwMode="auto">
          <a:xfrm>
            <a:off x="6400800" y="2667000"/>
            <a:ext cx="1978025" cy="519113"/>
          </a:xfrm>
          <a:prstGeom prst="rect">
            <a:avLst/>
          </a:prstGeom>
          <a:noFill/>
          <a:ln w="9525">
            <a:noFill/>
            <a:prstDash val="sysDot"/>
            <a:miter lim="800000"/>
            <a:headEnd/>
            <a:tailEnd/>
          </a:ln>
          <a:effectLst/>
        </p:spPr>
        <p:txBody>
          <a:bodyPr wrap="none" anchor="ctr">
            <a:spAutoFit/>
          </a:bodyPr>
          <a:lstStyle/>
          <a:p>
            <a:pPr algn="ctr">
              <a:spcBef>
                <a:spcPct val="50000"/>
              </a:spcBef>
            </a:pPr>
            <a:r>
              <a:rPr lang="zh-CN" altLang="en-US" sz="2800" b="1">
                <a:solidFill>
                  <a:srgbClr val="3333FF"/>
                </a:solidFill>
                <a:ea typeface="楷体_GB2312" pitchFamily="49" charset="-122"/>
              </a:rPr>
              <a:t>接快速设备</a:t>
            </a:r>
            <a:endParaRPr lang="zh-CN" altLang="en-US" sz="2000" b="1">
              <a:solidFill>
                <a:schemeClr val="tx2"/>
              </a:solidFill>
              <a:ea typeface="楷体_GB2312" pitchFamily="49" charset="-122"/>
            </a:endParaRPr>
          </a:p>
        </p:txBody>
      </p:sp>
      <p:sp>
        <p:nvSpPr>
          <p:cNvPr id="228383" name="Text Box 31"/>
          <p:cNvSpPr txBox="1">
            <a:spLocks noChangeArrowheads="1"/>
          </p:cNvSpPr>
          <p:nvPr/>
        </p:nvSpPr>
        <p:spPr bwMode="auto">
          <a:xfrm>
            <a:off x="6480175" y="4724400"/>
            <a:ext cx="1970088" cy="519113"/>
          </a:xfrm>
          <a:prstGeom prst="rect">
            <a:avLst/>
          </a:prstGeom>
          <a:noFill/>
          <a:ln w="9525">
            <a:noFill/>
            <a:prstDash val="sysDot"/>
            <a:miter lim="800000"/>
            <a:headEnd/>
            <a:tailEnd/>
          </a:ln>
          <a:effectLst/>
        </p:spPr>
        <p:txBody>
          <a:bodyPr wrap="none" anchor="ctr">
            <a:spAutoFit/>
          </a:bodyPr>
          <a:lstStyle/>
          <a:p>
            <a:pPr algn="ctr">
              <a:spcBef>
                <a:spcPct val="50000"/>
              </a:spcBef>
            </a:pPr>
            <a:r>
              <a:rPr lang="zh-CN" altLang="en-US" sz="2800" b="1">
                <a:solidFill>
                  <a:srgbClr val="FF00FF"/>
                </a:solidFill>
                <a:ea typeface="楷体_GB2312" pitchFamily="49" charset="-122"/>
              </a:rPr>
              <a:t>接慢速设备</a:t>
            </a:r>
            <a:endParaRPr lang="zh-CN" altLang="en-US" sz="2000" b="1">
              <a:solidFill>
                <a:srgbClr val="FF00FF"/>
              </a:solidFill>
              <a:ea typeface="楷体_GB2312"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xfrm>
            <a:off x="304800" y="381000"/>
            <a:ext cx="8610600" cy="6172200"/>
          </a:xfrm>
        </p:spPr>
        <p:txBody>
          <a:bodyPr/>
          <a:lstStyle/>
          <a:p>
            <a:pPr marL="533400" indent="-533400">
              <a:spcBef>
                <a:spcPct val="0"/>
              </a:spcBef>
              <a:buFontTx/>
              <a:buNone/>
            </a:pPr>
            <a:r>
              <a:rPr lang="en-US" altLang="zh-CN" sz="2800" b="1">
                <a:solidFill>
                  <a:srgbClr val="800000"/>
                </a:solidFill>
                <a:latin typeface="Arial" charset="0"/>
              </a:rPr>
              <a:t>3. </a:t>
            </a:r>
            <a:r>
              <a:rPr lang="zh-CN" altLang="en-US" sz="2800" b="1">
                <a:solidFill>
                  <a:srgbClr val="800000"/>
                </a:solidFill>
                <a:latin typeface="Arial" charset="0"/>
              </a:rPr>
              <a:t>非冯计算机的发展</a:t>
            </a:r>
          </a:p>
          <a:p>
            <a:pPr marL="533400" indent="-533400">
              <a:lnSpc>
                <a:spcPct val="110000"/>
              </a:lnSpc>
              <a:spcBef>
                <a:spcPct val="0"/>
              </a:spcBef>
              <a:buFontTx/>
              <a:buNone/>
            </a:pPr>
            <a:r>
              <a:rPr lang="zh-CN" altLang="en-US" b="1">
                <a:solidFill>
                  <a:srgbClr val="FF0000"/>
                </a:solidFill>
                <a:latin typeface="Arial" charset="0"/>
              </a:rPr>
              <a:t>什么是非冯计算机？非指令驱动，</a:t>
            </a:r>
            <a:r>
              <a:rPr lang="en-US" altLang="zh-CN" b="1">
                <a:solidFill>
                  <a:srgbClr val="FF0000"/>
                </a:solidFill>
                <a:latin typeface="Arial" charset="0"/>
              </a:rPr>
              <a:t>…</a:t>
            </a:r>
            <a:endParaRPr lang="en-US" altLang="zh-CN" b="1">
              <a:latin typeface="Arial" charset="0"/>
            </a:endParaRPr>
          </a:p>
          <a:p>
            <a:pPr marL="533400" indent="-533400">
              <a:lnSpc>
                <a:spcPct val="110000"/>
              </a:lnSpc>
              <a:spcBef>
                <a:spcPct val="0"/>
              </a:spcBef>
              <a:buFontTx/>
              <a:buNone/>
            </a:pPr>
            <a:r>
              <a:rPr lang="zh-CN" altLang="en-US">
                <a:latin typeface="Arial" charset="0"/>
              </a:rPr>
              <a:t>从传统的指令驱动型改变为数据驱动型，出现了数据流机计算机。</a:t>
            </a:r>
          </a:p>
          <a:p>
            <a:pPr marL="533400" indent="-533400">
              <a:lnSpc>
                <a:spcPct val="110000"/>
              </a:lnSpc>
              <a:spcBef>
                <a:spcPct val="0"/>
              </a:spcBef>
              <a:buFontTx/>
              <a:buNone/>
            </a:pPr>
            <a:r>
              <a:rPr lang="zh-CN" altLang="en-US">
                <a:latin typeface="Arial" charset="0"/>
              </a:rPr>
              <a:t>从传统的指令驱动型改变为需求驱动型，出现各种图归约计算机。</a:t>
            </a:r>
          </a:p>
          <a:p>
            <a:pPr marL="533400" indent="-533400">
              <a:lnSpc>
                <a:spcPct val="110000"/>
              </a:lnSpc>
              <a:spcBef>
                <a:spcPct val="0"/>
              </a:spcBef>
              <a:buFontTx/>
              <a:buNone/>
            </a:pPr>
            <a:r>
              <a:rPr lang="zh-CN" altLang="en-US">
                <a:latin typeface="Arial" charset="0"/>
              </a:rPr>
              <a:t>处理非数值化信息的智能计算机，自然语言、声音、图形和图象处理</a:t>
            </a:r>
            <a:r>
              <a:rPr lang="en-US" altLang="zh-CN">
                <a:latin typeface="Arial" charset="0"/>
              </a:rPr>
              <a:t>,</a:t>
            </a:r>
            <a:r>
              <a:rPr lang="zh-CN" altLang="en-US">
                <a:latin typeface="Arial" charset="0"/>
              </a:rPr>
              <a:t>虚拟现实处理等</a:t>
            </a:r>
          </a:p>
          <a:p>
            <a:pPr marL="533400" indent="-533400">
              <a:lnSpc>
                <a:spcPct val="110000"/>
              </a:lnSpc>
              <a:spcBef>
                <a:spcPct val="0"/>
              </a:spcBef>
              <a:buFontTx/>
              <a:buNone/>
            </a:pPr>
            <a:r>
              <a:rPr lang="zh-CN" altLang="en-US">
                <a:latin typeface="Arial" charset="0"/>
              </a:rPr>
              <a:t>第五代计算机，由推理机和知识库机等组成。历经</a:t>
            </a:r>
            <a:r>
              <a:rPr lang="en-US" altLang="zh-CN">
                <a:latin typeface="Arial" charset="0"/>
              </a:rPr>
              <a:t>10</a:t>
            </a:r>
            <a:r>
              <a:rPr lang="zh-CN" altLang="en-US">
                <a:latin typeface="Arial" charset="0"/>
              </a:rPr>
              <a:t>年，召开过多次专题国际会议。</a:t>
            </a:r>
          </a:p>
          <a:p>
            <a:pPr marL="533400" indent="-533400">
              <a:lnSpc>
                <a:spcPct val="110000"/>
              </a:lnSpc>
              <a:spcBef>
                <a:spcPct val="0"/>
              </a:spcBef>
              <a:buFontTx/>
              <a:buNone/>
            </a:pPr>
            <a:r>
              <a:rPr lang="zh-CN" altLang="en-US">
                <a:latin typeface="Arial" charset="0"/>
              </a:rPr>
              <a:t>神经网络计算机，仿生计算机，</a:t>
            </a:r>
            <a:r>
              <a:rPr lang="en-US" altLang="zh-CN">
                <a:latin typeface="Arial" charset="0"/>
              </a:rPr>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04800" y="152400"/>
            <a:ext cx="8610600" cy="914400"/>
          </a:xfrm>
        </p:spPr>
        <p:txBody>
          <a:bodyPr/>
          <a:lstStyle/>
          <a:p>
            <a:pPr algn="l"/>
            <a:r>
              <a:rPr lang="zh-CN" altLang="en-US" sz="2800" b="1" dirty="0" smtClean="0">
                <a:solidFill>
                  <a:srgbClr val="800000"/>
                </a:solidFill>
                <a:latin typeface="Arial" charset="0"/>
              </a:rPr>
              <a:t>器件</a:t>
            </a:r>
            <a:r>
              <a:rPr lang="zh-CN" altLang="en-US" sz="2800" b="1" dirty="0">
                <a:solidFill>
                  <a:srgbClr val="800000"/>
                </a:solidFill>
                <a:latin typeface="Arial" charset="0"/>
              </a:rPr>
              <a:t>发展的影响</a:t>
            </a:r>
          </a:p>
        </p:txBody>
      </p:sp>
      <p:sp>
        <p:nvSpPr>
          <p:cNvPr id="230403" name="Rectangle 3"/>
          <p:cNvSpPr>
            <a:spLocks noGrp="1" noChangeArrowheads="1"/>
          </p:cNvSpPr>
          <p:nvPr>
            <p:ph type="body" idx="1"/>
          </p:nvPr>
        </p:nvSpPr>
        <p:spPr>
          <a:xfrm>
            <a:off x="455613" y="1143000"/>
            <a:ext cx="8535987" cy="5257800"/>
          </a:xfrm>
        </p:spPr>
        <p:txBody>
          <a:bodyPr/>
          <a:lstStyle/>
          <a:p>
            <a:pPr>
              <a:spcBef>
                <a:spcPct val="5000"/>
              </a:spcBef>
              <a:buFontTx/>
              <a:buNone/>
            </a:pPr>
            <a:r>
              <a:rPr lang="en-US" altLang="zh-CN" sz="2800" b="1">
                <a:solidFill>
                  <a:srgbClr val="800000"/>
                </a:solidFill>
                <a:latin typeface="Arial" charset="0"/>
              </a:rPr>
              <a:t>1. </a:t>
            </a:r>
            <a:r>
              <a:rPr lang="zh-CN" altLang="en-US" sz="2800" b="1">
                <a:solidFill>
                  <a:srgbClr val="800000"/>
                </a:solidFill>
                <a:latin typeface="Arial" charset="0"/>
              </a:rPr>
              <a:t>第</a:t>
            </a:r>
            <a:r>
              <a:rPr lang="en-US" altLang="zh-CN" sz="2800" b="1">
                <a:solidFill>
                  <a:srgbClr val="800000"/>
                </a:solidFill>
                <a:latin typeface="Arial" charset="0"/>
              </a:rPr>
              <a:t>1</a:t>
            </a:r>
            <a:r>
              <a:rPr lang="zh-CN" altLang="en-US" sz="2800" b="1">
                <a:solidFill>
                  <a:srgbClr val="800000"/>
                </a:solidFill>
                <a:latin typeface="Arial" charset="0"/>
              </a:rPr>
              <a:t>代至第</a:t>
            </a:r>
            <a:r>
              <a:rPr lang="en-US" altLang="zh-CN" sz="2800" b="1">
                <a:solidFill>
                  <a:srgbClr val="800000"/>
                </a:solidFill>
                <a:latin typeface="Arial" charset="0"/>
              </a:rPr>
              <a:t>4</a:t>
            </a:r>
            <a:r>
              <a:rPr lang="zh-CN" altLang="en-US" sz="2800" b="1">
                <a:solidFill>
                  <a:srgbClr val="800000"/>
                </a:solidFill>
                <a:latin typeface="Arial" charset="0"/>
              </a:rPr>
              <a:t>代计算机以器件来划分</a:t>
            </a:r>
          </a:p>
          <a:p>
            <a:pPr>
              <a:spcBef>
                <a:spcPct val="5000"/>
              </a:spcBef>
              <a:buFontTx/>
              <a:buNone/>
            </a:pPr>
            <a:r>
              <a:rPr lang="zh-CN" altLang="en-US" b="1">
                <a:solidFill>
                  <a:srgbClr val="FF0000"/>
                </a:solidFill>
                <a:latin typeface="Arial" charset="0"/>
              </a:rPr>
              <a:t>   第一代：</a:t>
            </a:r>
            <a:r>
              <a:rPr lang="zh-CN" altLang="en-US" b="1">
                <a:latin typeface="Arial" charset="0"/>
              </a:rPr>
              <a:t>电子管</a:t>
            </a:r>
            <a:r>
              <a:rPr lang="en-US" altLang="zh-CN">
                <a:latin typeface="Arial" charset="0"/>
              </a:rPr>
              <a:t>(Valve)</a:t>
            </a:r>
          </a:p>
          <a:p>
            <a:pPr>
              <a:spcBef>
                <a:spcPct val="5000"/>
              </a:spcBef>
              <a:buFontTx/>
              <a:buNone/>
            </a:pPr>
            <a:r>
              <a:rPr lang="en-US" altLang="zh-CN">
                <a:latin typeface="Arial" charset="0"/>
              </a:rPr>
              <a:t>   </a:t>
            </a:r>
            <a:r>
              <a:rPr lang="zh-CN" altLang="en-US" b="1">
                <a:solidFill>
                  <a:srgbClr val="FF0000"/>
                </a:solidFill>
                <a:latin typeface="Arial" charset="0"/>
              </a:rPr>
              <a:t>第二代：</a:t>
            </a:r>
            <a:r>
              <a:rPr lang="zh-CN" altLang="en-US" b="1">
                <a:latin typeface="Arial" charset="0"/>
              </a:rPr>
              <a:t>晶体管</a:t>
            </a:r>
            <a:r>
              <a:rPr lang="en-US" altLang="zh-CN">
                <a:latin typeface="Arial" charset="0"/>
              </a:rPr>
              <a:t>(Transistor)</a:t>
            </a:r>
          </a:p>
          <a:p>
            <a:pPr>
              <a:spcBef>
                <a:spcPct val="5000"/>
              </a:spcBef>
              <a:buFontTx/>
              <a:buNone/>
            </a:pPr>
            <a:r>
              <a:rPr lang="en-US" altLang="zh-CN">
                <a:latin typeface="Arial" charset="0"/>
              </a:rPr>
              <a:t>   </a:t>
            </a:r>
            <a:r>
              <a:rPr lang="zh-CN" altLang="en-US" b="1">
                <a:solidFill>
                  <a:srgbClr val="FF0000"/>
                </a:solidFill>
                <a:latin typeface="Arial" charset="0"/>
              </a:rPr>
              <a:t>第三代：</a:t>
            </a:r>
            <a:r>
              <a:rPr lang="zh-CN" altLang="en-US" b="1">
                <a:latin typeface="Arial" charset="0"/>
              </a:rPr>
              <a:t>集成电路</a:t>
            </a:r>
            <a:r>
              <a:rPr lang="en-US" altLang="zh-CN">
                <a:latin typeface="Arial" charset="0"/>
              </a:rPr>
              <a:t>(LSI)</a:t>
            </a:r>
          </a:p>
          <a:p>
            <a:pPr>
              <a:spcBef>
                <a:spcPct val="5000"/>
              </a:spcBef>
              <a:buFontTx/>
              <a:buNone/>
            </a:pPr>
            <a:r>
              <a:rPr lang="en-US" altLang="zh-CN">
                <a:latin typeface="Arial" charset="0"/>
              </a:rPr>
              <a:t>   </a:t>
            </a:r>
            <a:r>
              <a:rPr lang="zh-CN" altLang="en-US" b="1">
                <a:solidFill>
                  <a:srgbClr val="FF0000"/>
                </a:solidFill>
                <a:latin typeface="Arial" charset="0"/>
              </a:rPr>
              <a:t>第四代：</a:t>
            </a:r>
            <a:r>
              <a:rPr lang="zh-CN" altLang="en-US" b="1">
                <a:latin typeface="Arial" charset="0"/>
              </a:rPr>
              <a:t>大规模集成电路</a:t>
            </a:r>
            <a:r>
              <a:rPr lang="en-US" altLang="zh-CN">
                <a:latin typeface="Arial" charset="0"/>
              </a:rPr>
              <a:t>(VLSI)</a:t>
            </a:r>
          </a:p>
          <a:p>
            <a:pPr>
              <a:buFontTx/>
              <a:buNone/>
            </a:pPr>
            <a:r>
              <a:rPr lang="en-US" altLang="zh-CN">
                <a:latin typeface="Arial" charset="0"/>
              </a:rPr>
              <a:t>   </a:t>
            </a:r>
            <a:r>
              <a:rPr lang="zh-CN" altLang="en-US">
                <a:latin typeface="Arial" charset="0"/>
              </a:rPr>
              <a:t>第五代：</a:t>
            </a:r>
            <a:r>
              <a:rPr lang="zh-CN" altLang="en-US" b="1">
                <a:latin typeface="Arial" charset="0"/>
              </a:rPr>
              <a:t>智能计算机</a:t>
            </a:r>
            <a:r>
              <a:rPr lang="zh-CN" altLang="en-US">
                <a:latin typeface="Arial" charset="0"/>
              </a:rPr>
              <a:t>？</a:t>
            </a:r>
          </a:p>
          <a:p>
            <a:pPr>
              <a:buFontTx/>
              <a:buNone/>
            </a:pPr>
            <a:r>
              <a:rPr lang="zh-CN" altLang="en-US" b="1">
                <a:solidFill>
                  <a:srgbClr val="FF00FF"/>
                </a:solidFill>
                <a:latin typeface="Arial" charset="0"/>
              </a:rPr>
              <a:t>第五代计算机以什么作为标志来划分？</a:t>
            </a:r>
          </a:p>
          <a:p>
            <a:pPr>
              <a:buFontTx/>
              <a:buNone/>
            </a:pPr>
            <a:r>
              <a:rPr lang="zh-CN" altLang="en-US" b="1">
                <a:solidFill>
                  <a:srgbClr val="CC00CC"/>
                </a:solidFill>
                <a:latin typeface="Arial" charset="0"/>
              </a:rPr>
              <a:t>第五代计算机什么时候诞生？</a:t>
            </a:r>
          </a:p>
          <a:p>
            <a:pPr>
              <a:spcBef>
                <a:spcPct val="5000"/>
              </a:spcBef>
              <a:buFontTx/>
              <a:buNone/>
            </a:pPr>
            <a:endParaRPr lang="en-US" altLang="zh-CN">
              <a:solidFill>
                <a:srgbClr val="CC00CC"/>
              </a:solidFill>
              <a:latin typeface="Arial"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subTitle" idx="1"/>
          </p:nvPr>
        </p:nvSpPr>
        <p:spPr>
          <a:xfrm>
            <a:off x="304800" y="381000"/>
            <a:ext cx="8610600" cy="6019800"/>
          </a:xfrm>
        </p:spPr>
        <p:txBody>
          <a:bodyPr/>
          <a:lstStyle/>
          <a:p>
            <a:pPr algn="l">
              <a:spcBef>
                <a:spcPct val="10000"/>
              </a:spcBef>
            </a:pPr>
            <a:r>
              <a:rPr lang="en-US" altLang="zh-CN" sz="2800" b="1">
                <a:solidFill>
                  <a:srgbClr val="800000"/>
                </a:solidFill>
                <a:latin typeface="Arial" charset="0"/>
              </a:rPr>
              <a:t>2. </a:t>
            </a:r>
            <a:r>
              <a:rPr lang="zh-CN" altLang="en-US" sz="2800" b="1">
                <a:solidFill>
                  <a:srgbClr val="800000"/>
                </a:solidFill>
                <a:latin typeface="Arial" charset="0"/>
              </a:rPr>
              <a:t>器件发展的特点</a:t>
            </a:r>
          </a:p>
          <a:p>
            <a:pPr algn="l">
              <a:spcBef>
                <a:spcPct val="10000"/>
              </a:spcBef>
            </a:pPr>
            <a:r>
              <a:rPr lang="en-US" altLang="zh-CN" b="1">
                <a:solidFill>
                  <a:srgbClr val="FF0000"/>
                </a:solidFill>
                <a:latin typeface="Arial" charset="0"/>
                <a:sym typeface="Symbol" pitchFamily="18" charset="2"/>
              </a:rPr>
              <a:t>(1) </a:t>
            </a:r>
            <a:r>
              <a:rPr lang="zh-CN" altLang="en-US" b="1">
                <a:solidFill>
                  <a:srgbClr val="FF0000"/>
                </a:solidFill>
                <a:latin typeface="Arial" charset="0"/>
              </a:rPr>
              <a:t>集成度迅速提高</a:t>
            </a:r>
            <a:endParaRPr lang="zh-CN" altLang="en-US">
              <a:latin typeface="Arial" charset="0"/>
            </a:endParaRPr>
          </a:p>
          <a:p>
            <a:pPr algn="l">
              <a:spcBef>
                <a:spcPct val="10000"/>
              </a:spcBef>
            </a:pPr>
            <a:r>
              <a:rPr lang="zh-CN" altLang="en-US">
                <a:latin typeface="Arial" charset="0"/>
              </a:rPr>
              <a:t> 目前水平：每个芯片有</a:t>
            </a:r>
            <a:r>
              <a:rPr lang="en-US" altLang="zh-CN">
                <a:latin typeface="Arial" charset="0"/>
              </a:rPr>
              <a:t>10</a:t>
            </a:r>
            <a:r>
              <a:rPr lang="en-US" altLang="zh-CN" baseline="30000">
                <a:latin typeface="Arial" charset="0"/>
              </a:rPr>
              <a:t>10</a:t>
            </a:r>
            <a:r>
              <a:rPr lang="zh-CN" altLang="en-US">
                <a:latin typeface="Arial" charset="0"/>
              </a:rPr>
              <a:t>个晶体管</a:t>
            </a:r>
          </a:p>
          <a:p>
            <a:pPr algn="l">
              <a:spcBef>
                <a:spcPct val="10000"/>
              </a:spcBef>
            </a:pPr>
            <a:r>
              <a:rPr lang="zh-CN" altLang="en-US">
                <a:latin typeface="Arial" charset="0"/>
              </a:rPr>
              <a:t>   单芯片内可以做大于</a:t>
            </a:r>
            <a:r>
              <a:rPr lang="en-US" altLang="zh-CN">
                <a:latin typeface="Arial" charset="0"/>
              </a:rPr>
              <a:t>1Gb</a:t>
            </a:r>
            <a:r>
              <a:rPr lang="zh-CN" altLang="en-US">
                <a:latin typeface="Arial" charset="0"/>
              </a:rPr>
              <a:t>存储器，</a:t>
            </a:r>
          </a:p>
          <a:p>
            <a:pPr algn="l">
              <a:spcBef>
                <a:spcPct val="10000"/>
              </a:spcBef>
            </a:pPr>
            <a:r>
              <a:rPr lang="zh-CN" altLang="en-US">
                <a:latin typeface="Arial" charset="0"/>
              </a:rPr>
              <a:t>   单芯片内可以集成</a:t>
            </a:r>
            <a:r>
              <a:rPr lang="en-US" altLang="zh-CN">
                <a:latin typeface="Arial" charset="0"/>
              </a:rPr>
              <a:t>2</a:t>
            </a:r>
            <a:r>
              <a:rPr lang="zh-CN" altLang="en-US">
                <a:latin typeface="Arial" charset="0"/>
              </a:rPr>
              <a:t>个</a:t>
            </a:r>
            <a:r>
              <a:rPr lang="en-US" altLang="zh-CN">
                <a:latin typeface="Arial" charset="0"/>
              </a:rPr>
              <a:t>CPU</a:t>
            </a:r>
            <a:r>
              <a:rPr lang="zh-CN" altLang="en-US">
                <a:latin typeface="Arial" charset="0"/>
              </a:rPr>
              <a:t>＋全部</a:t>
            </a:r>
            <a:r>
              <a:rPr lang="en-US" altLang="zh-CN">
                <a:latin typeface="Arial" charset="0"/>
              </a:rPr>
              <a:t>Cache</a:t>
            </a:r>
          </a:p>
          <a:p>
            <a:pPr algn="l">
              <a:spcBef>
                <a:spcPct val="10000"/>
              </a:spcBef>
            </a:pPr>
            <a:r>
              <a:rPr lang="en-US" altLang="zh-CN">
                <a:latin typeface="Arial" charset="0"/>
              </a:rPr>
              <a:t>  </a:t>
            </a:r>
            <a:r>
              <a:rPr lang="zh-CN" altLang="en-US">
                <a:latin typeface="Arial" charset="0"/>
              </a:rPr>
              <a:t>每</a:t>
            </a:r>
            <a:r>
              <a:rPr lang="en-US" altLang="zh-CN">
                <a:latin typeface="Arial" charset="0"/>
              </a:rPr>
              <a:t>4~5</a:t>
            </a:r>
            <a:r>
              <a:rPr lang="zh-CN" altLang="en-US">
                <a:latin typeface="Arial" charset="0"/>
              </a:rPr>
              <a:t>年提高一个数量级</a:t>
            </a:r>
          </a:p>
          <a:p>
            <a:pPr algn="l">
              <a:spcBef>
                <a:spcPct val="10000"/>
              </a:spcBef>
            </a:pPr>
            <a:r>
              <a:rPr lang="zh-CN" altLang="en-US">
                <a:latin typeface="Arial" charset="0"/>
              </a:rPr>
              <a:t>  还远没有达到集成度的极限</a:t>
            </a:r>
          </a:p>
          <a:p>
            <a:pPr algn="l">
              <a:spcBef>
                <a:spcPct val="10000"/>
              </a:spcBef>
            </a:pPr>
            <a:r>
              <a:rPr lang="zh-CN" altLang="en-US">
                <a:solidFill>
                  <a:srgbClr val="0000FF"/>
                </a:solidFill>
                <a:latin typeface="Arial" charset="0"/>
              </a:rPr>
              <a:t>  </a:t>
            </a:r>
            <a:r>
              <a:rPr lang="zh-CN" altLang="en-US" b="1">
                <a:solidFill>
                  <a:srgbClr val="0000FF"/>
                </a:solidFill>
                <a:latin typeface="Arial" charset="0"/>
              </a:rPr>
              <a:t>问题？</a:t>
            </a:r>
          </a:p>
          <a:p>
            <a:pPr algn="l">
              <a:spcBef>
                <a:spcPct val="10000"/>
              </a:spcBef>
            </a:pPr>
            <a:r>
              <a:rPr lang="zh-CN" altLang="en-US" b="1">
                <a:solidFill>
                  <a:schemeClr val="hlink"/>
                </a:solidFill>
                <a:latin typeface="Arial" charset="0"/>
              </a:rPr>
              <a:t>    </a:t>
            </a:r>
            <a:r>
              <a:rPr lang="zh-CN" altLang="en-US">
                <a:latin typeface="Arial" charset="0"/>
              </a:rPr>
              <a:t>如何利用器件集成度的提高，不断改进计算机系统的性能：例如，</a:t>
            </a:r>
            <a:r>
              <a:rPr lang="zh-CN" altLang="en-US" b="1">
                <a:solidFill>
                  <a:srgbClr val="FF00FF"/>
                </a:solidFill>
                <a:latin typeface="Arial" charset="0"/>
              </a:rPr>
              <a:t>有更多指令并行执行，采用更深的流水线，集成更多的</a:t>
            </a:r>
            <a:r>
              <a:rPr lang="en-US" altLang="zh-CN" b="1">
                <a:solidFill>
                  <a:srgbClr val="FF00FF"/>
                </a:solidFill>
                <a:latin typeface="Arial" charset="0"/>
              </a:rPr>
              <a:t>Cache</a:t>
            </a:r>
            <a:r>
              <a:rPr lang="zh-CN" altLang="en-US" b="1">
                <a:solidFill>
                  <a:srgbClr val="FF00FF"/>
                </a:solidFill>
                <a:latin typeface="Arial" charset="0"/>
              </a:rPr>
              <a:t>等</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subTitle" idx="1"/>
          </p:nvPr>
        </p:nvSpPr>
        <p:spPr>
          <a:xfrm>
            <a:off x="304800" y="304800"/>
            <a:ext cx="8610600" cy="6019800"/>
          </a:xfrm>
        </p:spPr>
        <p:txBody>
          <a:bodyPr/>
          <a:lstStyle/>
          <a:p>
            <a:pPr algn="l">
              <a:lnSpc>
                <a:spcPct val="110000"/>
              </a:lnSpc>
              <a:spcBef>
                <a:spcPct val="0"/>
              </a:spcBef>
            </a:pPr>
            <a:r>
              <a:rPr lang="en-US" altLang="zh-CN" b="1">
                <a:solidFill>
                  <a:srgbClr val="FF0000"/>
                </a:solidFill>
                <a:latin typeface="Arial" charset="0"/>
                <a:sym typeface="Symbol" pitchFamily="18" charset="2"/>
              </a:rPr>
              <a:t>(2) </a:t>
            </a:r>
            <a:r>
              <a:rPr lang="zh-CN" altLang="en-US" b="1">
                <a:solidFill>
                  <a:srgbClr val="FF0000"/>
                </a:solidFill>
                <a:latin typeface="Arial" charset="0"/>
                <a:sym typeface="Symbol" pitchFamily="18" charset="2"/>
              </a:rPr>
              <a:t>提高</a:t>
            </a:r>
            <a:r>
              <a:rPr lang="zh-CN" altLang="en-US" b="1">
                <a:solidFill>
                  <a:srgbClr val="FF0000"/>
                </a:solidFill>
                <a:latin typeface="Arial" charset="0"/>
              </a:rPr>
              <a:t>速度空间不大</a:t>
            </a:r>
            <a:endParaRPr lang="zh-CN" altLang="en-US">
              <a:latin typeface="Arial" charset="0"/>
            </a:endParaRPr>
          </a:p>
          <a:p>
            <a:pPr algn="l">
              <a:lnSpc>
                <a:spcPct val="110000"/>
              </a:lnSpc>
              <a:spcBef>
                <a:spcPct val="0"/>
              </a:spcBef>
            </a:pPr>
            <a:r>
              <a:rPr lang="zh-CN" altLang="en-US">
                <a:latin typeface="Arial" charset="0"/>
              </a:rPr>
              <a:t> 目前</a:t>
            </a:r>
            <a:r>
              <a:rPr lang="en-US" altLang="zh-CN">
                <a:latin typeface="Arial" charset="0"/>
              </a:rPr>
              <a:t>CPU</a:t>
            </a:r>
            <a:r>
              <a:rPr lang="zh-CN" altLang="en-US">
                <a:latin typeface="Arial" charset="0"/>
              </a:rPr>
              <a:t>主频已经到达</a:t>
            </a:r>
            <a:r>
              <a:rPr lang="en-US" altLang="zh-CN">
                <a:latin typeface="Arial" charset="0"/>
              </a:rPr>
              <a:t>6GHz</a:t>
            </a:r>
            <a:r>
              <a:rPr lang="zh-CN" altLang="en-US">
                <a:latin typeface="Arial" charset="0"/>
              </a:rPr>
              <a:t>，</a:t>
            </a:r>
          </a:p>
          <a:p>
            <a:pPr algn="l">
              <a:lnSpc>
                <a:spcPct val="110000"/>
              </a:lnSpc>
              <a:spcBef>
                <a:spcPct val="0"/>
              </a:spcBef>
            </a:pPr>
            <a:r>
              <a:rPr lang="zh-CN" altLang="en-US">
                <a:latin typeface="Arial" charset="0"/>
              </a:rPr>
              <a:t> 时钟周期</a:t>
            </a:r>
            <a:r>
              <a:rPr lang="en-US" altLang="zh-CN">
                <a:latin typeface="Arial" charset="0"/>
              </a:rPr>
              <a:t>0. 16ns</a:t>
            </a:r>
            <a:r>
              <a:rPr lang="zh-CN" altLang="en-US">
                <a:latin typeface="Arial" charset="0"/>
              </a:rPr>
              <a:t>，门延迟小于</a:t>
            </a:r>
            <a:r>
              <a:rPr lang="en-US" altLang="zh-CN">
                <a:latin typeface="Arial" charset="0"/>
              </a:rPr>
              <a:t>0.01ns</a:t>
            </a:r>
          </a:p>
          <a:p>
            <a:pPr algn="l">
              <a:lnSpc>
                <a:spcPct val="110000"/>
              </a:lnSpc>
              <a:spcBef>
                <a:spcPct val="0"/>
              </a:spcBef>
            </a:pPr>
            <a:r>
              <a:rPr lang="en-US" altLang="zh-CN">
                <a:latin typeface="Arial" charset="0"/>
              </a:rPr>
              <a:t> </a:t>
            </a:r>
            <a:r>
              <a:rPr lang="zh-CN" altLang="en-US">
                <a:latin typeface="Arial" charset="0"/>
              </a:rPr>
              <a:t>极限速度</a:t>
            </a:r>
            <a:r>
              <a:rPr lang="en-US" altLang="zh-CN">
                <a:latin typeface="Arial" charset="0"/>
              </a:rPr>
              <a:t>30</a:t>
            </a:r>
            <a:r>
              <a:rPr lang="zh-CN" altLang="en-US">
                <a:latin typeface="Arial" charset="0"/>
              </a:rPr>
              <a:t>万公里</a:t>
            </a:r>
            <a:r>
              <a:rPr lang="en-US" altLang="zh-CN">
                <a:latin typeface="Arial" charset="0"/>
              </a:rPr>
              <a:t>/</a:t>
            </a:r>
            <a:r>
              <a:rPr lang="zh-CN" altLang="en-US">
                <a:latin typeface="Arial" charset="0"/>
              </a:rPr>
              <a:t>秒</a:t>
            </a:r>
            <a:r>
              <a:rPr lang="en-US" altLang="zh-CN">
                <a:latin typeface="Arial" charset="0"/>
              </a:rPr>
              <a:t>/2</a:t>
            </a:r>
            <a:r>
              <a:rPr lang="zh-CN" altLang="en-US">
                <a:latin typeface="Arial" charset="0"/>
              </a:rPr>
              <a:t>＝</a:t>
            </a:r>
            <a:r>
              <a:rPr lang="en-US" altLang="zh-CN">
                <a:latin typeface="Arial" charset="0"/>
              </a:rPr>
              <a:t>1.5mm/0.01ns</a:t>
            </a:r>
          </a:p>
          <a:p>
            <a:pPr algn="l">
              <a:lnSpc>
                <a:spcPct val="110000"/>
              </a:lnSpc>
              <a:spcBef>
                <a:spcPct val="0"/>
              </a:spcBef>
            </a:pPr>
            <a:r>
              <a:rPr lang="en-US" altLang="zh-CN">
                <a:latin typeface="Arial" charset="0"/>
              </a:rPr>
              <a:t>  </a:t>
            </a:r>
            <a:r>
              <a:rPr lang="zh-CN" altLang="en-US">
                <a:latin typeface="Arial" charset="0"/>
              </a:rPr>
              <a:t>信号在导体中传递速度小于光速的</a:t>
            </a:r>
            <a:r>
              <a:rPr lang="en-US" altLang="zh-CN">
                <a:latin typeface="Arial" charset="0"/>
              </a:rPr>
              <a:t>50</a:t>
            </a:r>
            <a:r>
              <a:rPr lang="zh-CN" altLang="en-US">
                <a:latin typeface="Arial" charset="0"/>
              </a:rPr>
              <a:t>％。</a:t>
            </a:r>
          </a:p>
          <a:p>
            <a:pPr algn="l">
              <a:lnSpc>
                <a:spcPct val="110000"/>
              </a:lnSpc>
              <a:spcBef>
                <a:spcPct val="0"/>
              </a:spcBef>
            </a:pPr>
            <a:r>
              <a:rPr lang="zh-CN" altLang="en-US">
                <a:latin typeface="Arial" charset="0"/>
              </a:rPr>
              <a:t>  </a:t>
            </a:r>
            <a:r>
              <a:rPr lang="en-US" altLang="zh-CN">
                <a:latin typeface="Arial" charset="0"/>
              </a:rPr>
              <a:t>Pentium</a:t>
            </a:r>
            <a:r>
              <a:rPr lang="zh-CN" altLang="en-US">
                <a:latin typeface="Arial" charset="0"/>
              </a:rPr>
              <a:t>芯片面积</a:t>
            </a:r>
            <a:r>
              <a:rPr lang="en-US" altLang="zh-CN">
                <a:latin typeface="Arial" charset="0"/>
              </a:rPr>
              <a:t>500mm</a:t>
            </a:r>
            <a:r>
              <a:rPr lang="en-US" altLang="zh-CN" baseline="30000">
                <a:latin typeface="Arial" charset="0"/>
              </a:rPr>
              <a:t>2</a:t>
            </a:r>
            <a:r>
              <a:rPr lang="zh-CN" altLang="en-US">
                <a:latin typeface="Arial" charset="0"/>
              </a:rPr>
              <a:t>，即</a:t>
            </a:r>
            <a:r>
              <a:rPr lang="en-US" altLang="zh-CN">
                <a:latin typeface="Arial" charset="0"/>
              </a:rPr>
              <a:t>23mm </a:t>
            </a:r>
            <a:r>
              <a:rPr lang="en-US" altLang="zh-CN">
                <a:latin typeface="Arial" charset="0"/>
                <a:sym typeface="Symbol" pitchFamily="18" charset="2"/>
              </a:rPr>
              <a:t> 23mm</a:t>
            </a:r>
            <a:endParaRPr lang="en-US" altLang="zh-CN">
              <a:latin typeface="Arial" charset="0"/>
            </a:endParaRPr>
          </a:p>
          <a:p>
            <a:pPr algn="l">
              <a:lnSpc>
                <a:spcPct val="110000"/>
              </a:lnSpc>
              <a:spcBef>
                <a:spcPct val="0"/>
              </a:spcBef>
            </a:pPr>
            <a:r>
              <a:rPr lang="en-US" altLang="zh-CN">
                <a:latin typeface="Arial" charset="0"/>
              </a:rPr>
              <a:t> </a:t>
            </a:r>
            <a:r>
              <a:rPr lang="zh-CN" altLang="en-US">
                <a:latin typeface="Arial" charset="0"/>
              </a:rPr>
              <a:t>器件速度提高的余地已经很小，将来提高处理</a:t>
            </a:r>
          </a:p>
          <a:p>
            <a:pPr algn="l">
              <a:lnSpc>
                <a:spcPct val="110000"/>
              </a:lnSpc>
              <a:spcBef>
                <a:spcPct val="0"/>
              </a:spcBef>
            </a:pPr>
            <a:r>
              <a:rPr lang="zh-CN" altLang="en-US">
                <a:latin typeface="Arial" charset="0"/>
              </a:rPr>
              <a:t>   机速度更多依靠系统结构的发展</a:t>
            </a:r>
          </a:p>
          <a:p>
            <a:pPr algn="l">
              <a:lnSpc>
                <a:spcPct val="110000"/>
              </a:lnSpc>
              <a:spcBef>
                <a:spcPct val="0"/>
              </a:spcBef>
            </a:pPr>
            <a:r>
              <a:rPr lang="zh-CN" altLang="en-US">
                <a:latin typeface="Arial" charset="0"/>
              </a:rPr>
              <a:t> 可从系统结构的两个方面提高处理机速度：</a:t>
            </a:r>
            <a:endParaRPr lang="zh-CN" altLang="en-US" sz="2800">
              <a:latin typeface="Arial" charset="0"/>
            </a:endParaRPr>
          </a:p>
          <a:p>
            <a:pPr lvl="1" algn="l">
              <a:lnSpc>
                <a:spcPct val="110000"/>
              </a:lnSpc>
              <a:spcBef>
                <a:spcPct val="0"/>
              </a:spcBef>
              <a:buFont typeface="Wingdings" pitchFamily="2" charset="2"/>
              <a:buNone/>
            </a:pPr>
            <a:r>
              <a:rPr lang="zh-CN" altLang="en-US">
                <a:latin typeface="Arial" charset="0"/>
              </a:rPr>
              <a:t> 提高</a:t>
            </a:r>
            <a:r>
              <a:rPr lang="en-US" altLang="zh-CN">
                <a:latin typeface="Arial" charset="0"/>
              </a:rPr>
              <a:t>IPC</a:t>
            </a:r>
            <a:r>
              <a:rPr lang="zh-CN" altLang="en-US">
                <a:latin typeface="Arial" charset="0"/>
              </a:rPr>
              <a:t>，从目前的</a:t>
            </a:r>
            <a:r>
              <a:rPr lang="en-US" altLang="zh-CN">
                <a:latin typeface="Arial" charset="0"/>
              </a:rPr>
              <a:t>2</a:t>
            </a:r>
            <a:r>
              <a:rPr lang="zh-CN" altLang="en-US">
                <a:latin typeface="Arial" charset="0"/>
              </a:rPr>
              <a:t>左右提高到</a:t>
            </a:r>
            <a:r>
              <a:rPr lang="en-US" altLang="zh-CN">
                <a:latin typeface="Arial" charset="0"/>
              </a:rPr>
              <a:t>8</a:t>
            </a:r>
            <a:r>
              <a:rPr lang="zh-CN" altLang="en-US">
                <a:latin typeface="Arial" charset="0"/>
              </a:rPr>
              <a:t>以上，</a:t>
            </a:r>
          </a:p>
          <a:p>
            <a:pPr lvl="1" algn="l">
              <a:lnSpc>
                <a:spcPct val="110000"/>
              </a:lnSpc>
              <a:spcBef>
                <a:spcPct val="0"/>
              </a:spcBef>
              <a:buFont typeface="Wingdings" pitchFamily="2" charset="2"/>
              <a:buNone/>
            </a:pPr>
            <a:r>
              <a:rPr lang="zh-CN" altLang="en-US">
                <a:latin typeface="Arial" charset="0"/>
              </a:rPr>
              <a:t> 采用更深度的流水线和并行处理技术</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subTitle" idx="1"/>
          </p:nvPr>
        </p:nvSpPr>
        <p:spPr>
          <a:xfrm>
            <a:off x="228600" y="228600"/>
            <a:ext cx="8686800" cy="2209800"/>
          </a:xfrm>
        </p:spPr>
        <p:txBody>
          <a:bodyPr>
            <a:normAutofit fontScale="92500"/>
          </a:bodyPr>
          <a:lstStyle/>
          <a:p>
            <a:pPr algn="l">
              <a:lnSpc>
                <a:spcPct val="110000"/>
              </a:lnSpc>
              <a:spcBef>
                <a:spcPct val="0"/>
              </a:spcBef>
            </a:pPr>
            <a:r>
              <a:rPr lang="en-US" altLang="zh-CN" b="1">
                <a:solidFill>
                  <a:srgbClr val="FF0000"/>
                </a:solidFill>
                <a:latin typeface="Arial" charset="0"/>
                <a:sym typeface="Symbol" pitchFamily="18" charset="2"/>
              </a:rPr>
              <a:t>(3) </a:t>
            </a:r>
            <a:r>
              <a:rPr lang="zh-CN" altLang="en-US" b="1">
                <a:solidFill>
                  <a:srgbClr val="FF0000"/>
                </a:solidFill>
                <a:latin typeface="Arial" charset="0"/>
              </a:rPr>
              <a:t>价格直线下降</a:t>
            </a:r>
            <a:endParaRPr lang="zh-CN" altLang="en-US">
              <a:latin typeface="Arial" charset="0"/>
            </a:endParaRPr>
          </a:p>
          <a:p>
            <a:pPr algn="l">
              <a:lnSpc>
                <a:spcPct val="110000"/>
              </a:lnSpc>
              <a:spcBef>
                <a:spcPct val="0"/>
              </a:spcBef>
            </a:pPr>
            <a:r>
              <a:rPr lang="zh-CN" altLang="en-US">
                <a:latin typeface="Arial" charset="0"/>
              </a:rPr>
              <a:t>     </a:t>
            </a:r>
            <a:r>
              <a:rPr lang="en-US" altLang="zh-CN">
                <a:latin typeface="Arial" charset="0"/>
              </a:rPr>
              <a:t>CPU</a:t>
            </a:r>
            <a:r>
              <a:rPr lang="zh-CN" altLang="en-US">
                <a:latin typeface="Arial" charset="0"/>
              </a:rPr>
              <a:t>芯片的价格每年要下降</a:t>
            </a:r>
            <a:r>
              <a:rPr lang="en-US" altLang="zh-CN">
                <a:latin typeface="Arial" charset="0"/>
              </a:rPr>
              <a:t>&gt;80%</a:t>
            </a:r>
          </a:p>
          <a:p>
            <a:pPr algn="l">
              <a:lnSpc>
                <a:spcPct val="110000"/>
              </a:lnSpc>
              <a:spcBef>
                <a:spcPct val="0"/>
              </a:spcBef>
            </a:pPr>
            <a:r>
              <a:rPr lang="en-US" altLang="zh-CN" b="1">
                <a:solidFill>
                  <a:srgbClr val="FF3300"/>
                </a:solidFill>
                <a:latin typeface="Arial" charset="0"/>
              </a:rPr>
              <a:t>(4)</a:t>
            </a:r>
            <a:r>
              <a:rPr lang="en-US" altLang="zh-CN" b="1">
                <a:latin typeface="Arial" charset="0"/>
              </a:rPr>
              <a:t> </a:t>
            </a:r>
            <a:r>
              <a:rPr lang="zh-CN" altLang="en-US" b="1">
                <a:solidFill>
                  <a:srgbClr val="FF0000"/>
                </a:solidFill>
                <a:latin typeface="Arial" charset="0"/>
              </a:rPr>
              <a:t>可靠性越来越高</a:t>
            </a:r>
            <a:endParaRPr lang="zh-CN" altLang="en-US" b="1">
              <a:latin typeface="Arial" charset="0"/>
            </a:endParaRPr>
          </a:p>
          <a:p>
            <a:pPr algn="l">
              <a:lnSpc>
                <a:spcPct val="110000"/>
              </a:lnSpc>
              <a:spcBef>
                <a:spcPct val="0"/>
              </a:spcBef>
            </a:pPr>
            <a:r>
              <a:rPr lang="zh-CN" altLang="en-US">
                <a:latin typeface="Arial" charset="0"/>
              </a:rPr>
              <a:t>    芯片可靠性达到</a:t>
            </a:r>
            <a:r>
              <a:rPr lang="en-US" altLang="zh-CN">
                <a:latin typeface="Arial" charset="0"/>
              </a:rPr>
              <a:t>10</a:t>
            </a:r>
            <a:r>
              <a:rPr lang="en-US" altLang="zh-CN" baseline="30000">
                <a:latin typeface="Arial" charset="0"/>
              </a:rPr>
              <a:t>8</a:t>
            </a:r>
            <a:r>
              <a:rPr lang="zh-CN" altLang="en-US">
                <a:latin typeface="Arial" charset="0"/>
              </a:rPr>
              <a:t>小时，连续使用</a:t>
            </a:r>
            <a:r>
              <a:rPr lang="en-US" altLang="zh-CN">
                <a:latin typeface="Arial" charset="0"/>
              </a:rPr>
              <a:t>1</a:t>
            </a:r>
            <a:r>
              <a:rPr lang="zh-CN" altLang="en-US">
                <a:latin typeface="Arial" charset="0"/>
              </a:rPr>
              <a:t>万年以上</a:t>
            </a:r>
          </a:p>
        </p:txBody>
      </p:sp>
      <p:graphicFrame>
        <p:nvGraphicFramePr>
          <p:cNvPr id="233475" name="Object 3"/>
          <p:cNvGraphicFramePr>
            <a:graphicFrameLocks noChangeAspect="1"/>
          </p:cNvGraphicFramePr>
          <p:nvPr/>
        </p:nvGraphicFramePr>
        <p:xfrm>
          <a:off x="762000" y="2590800"/>
          <a:ext cx="7924800" cy="3810000"/>
        </p:xfrm>
        <a:graphic>
          <a:graphicData uri="http://schemas.openxmlformats.org/presentationml/2006/ole">
            <p:oleObj spid="_x0000_s11266" name="图片" r:id="rId3" imgW="2856960" imgH="1828800" progId="Word.Picture.8">
              <p:embed/>
            </p:oleObj>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subTitle" idx="1"/>
          </p:nvPr>
        </p:nvSpPr>
        <p:spPr>
          <a:xfrm>
            <a:off x="381000" y="304800"/>
            <a:ext cx="8534400" cy="5867400"/>
          </a:xfrm>
        </p:spPr>
        <p:txBody>
          <a:bodyPr>
            <a:normAutofit lnSpcReduction="10000"/>
          </a:bodyPr>
          <a:lstStyle/>
          <a:p>
            <a:pPr algn="l"/>
            <a:r>
              <a:rPr lang="en-US" altLang="zh-CN" sz="2800" b="1" dirty="0">
                <a:solidFill>
                  <a:srgbClr val="800000"/>
                </a:solidFill>
                <a:latin typeface="Arial" charset="0"/>
              </a:rPr>
              <a:t>3. </a:t>
            </a:r>
            <a:r>
              <a:rPr lang="zh-CN" altLang="en-US" sz="2800" b="1" dirty="0">
                <a:solidFill>
                  <a:srgbClr val="800000"/>
                </a:solidFill>
                <a:latin typeface="Arial" charset="0"/>
              </a:rPr>
              <a:t>器件种类</a:t>
            </a:r>
          </a:p>
          <a:p>
            <a:pPr algn="l"/>
            <a:r>
              <a:rPr lang="zh-CN" altLang="en-US" dirty="0">
                <a:solidFill>
                  <a:srgbClr val="FF0000"/>
                </a:solidFill>
                <a:latin typeface="Arial" charset="0"/>
              </a:rPr>
              <a:t>  </a:t>
            </a:r>
            <a:r>
              <a:rPr lang="zh-CN" altLang="en-US" b="1" dirty="0">
                <a:solidFill>
                  <a:srgbClr val="FF0000"/>
                </a:solidFill>
                <a:latin typeface="Arial" charset="0"/>
              </a:rPr>
              <a:t>通用片</a:t>
            </a:r>
            <a:r>
              <a:rPr lang="zh-CN" altLang="en-US" dirty="0">
                <a:solidFill>
                  <a:srgbClr val="FF0000"/>
                </a:solidFill>
                <a:latin typeface="Arial" charset="0"/>
              </a:rPr>
              <a:t>：</a:t>
            </a:r>
            <a:r>
              <a:rPr lang="zh-CN" altLang="en-US" dirty="0">
                <a:latin typeface="Arial" charset="0"/>
              </a:rPr>
              <a:t>逻辑关系确定</a:t>
            </a:r>
          </a:p>
          <a:p>
            <a:pPr algn="l"/>
            <a:r>
              <a:rPr lang="zh-CN" altLang="en-US" dirty="0">
                <a:latin typeface="Arial" charset="0"/>
              </a:rPr>
              <a:t>   大批量生产，如：</a:t>
            </a:r>
            <a:r>
              <a:rPr lang="en-US" altLang="zh-CN" dirty="0">
                <a:latin typeface="Arial" charset="0"/>
              </a:rPr>
              <a:t>CPU</a:t>
            </a:r>
            <a:r>
              <a:rPr lang="zh-CN" altLang="en-US" dirty="0">
                <a:latin typeface="Arial" charset="0"/>
              </a:rPr>
              <a:t>、存储器、寄存器</a:t>
            </a:r>
            <a:r>
              <a:rPr lang="en-US" altLang="zh-CN" dirty="0">
                <a:latin typeface="Arial" charset="0"/>
              </a:rPr>
              <a:t>…</a:t>
            </a:r>
          </a:p>
          <a:p>
            <a:pPr algn="l"/>
            <a:r>
              <a:rPr lang="en-US" altLang="zh-CN" dirty="0">
                <a:solidFill>
                  <a:srgbClr val="FF0000"/>
                </a:solidFill>
                <a:latin typeface="Arial" charset="0"/>
              </a:rPr>
              <a:t>  </a:t>
            </a:r>
            <a:r>
              <a:rPr lang="zh-CN" altLang="en-US" b="1" dirty="0">
                <a:solidFill>
                  <a:srgbClr val="FF0000"/>
                </a:solidFill>
                <a:latin typeface="Arial" charset="0"/>
              </a:rPr>
              <a:t>现场片</a:t>
            </a:r>
            <a:r>
              <a:rPr lang="zh-CN" altLang="en-US" dirty="0">
                <a:solidFill>
                  <a:srgbClr val="FF0000"/>
                </a:solidFill>
                <a:latin typeface="Arial" charset="0"/>
              </a:rPr>
              <a:t>：</a:t>
            </a:r>
            <a:r>
              <a:rPr lang="zh-CN" altLang="en-US" dirty="0">
                <a:latin typeface="Arial" charset="0"/>
              </a:rPr>
              <a:t>可以一次或多次改写逻辑关系</a:t>
            </a:r>
          </a:p>
          <a:p>
            <a:pPr algn="l"/>
            <a:r>
              <a:rPr lang="zh-CN" altLang="en-US" dirty="0">
                <a:latin typeface="Arial" charset="0"/>
              </a:rPr>
              <a:t>    如：</a:t>
            </a:r>
            <a:r>
              <a:rPr lang="en-US" altLang="zh-CN" dirty="0">
                <a:latin typeface="Arial" charset="0"/>
              </a:rPr>
              <a:t>PLD</a:t>
            </a:r>
            <a:r>
              <a:rPr lang="zh-CN" altLang="en-US" dirty="0">
                <a:latin typeface="Arial" charset="0"/>
              </a:rPr>
              <a:t>、</a:t>
            </a:r>
            <a:r>
              <a:rPr lang="en-US" altLang="zh-CN" dirty="0">
                <a:latin typeface="Arial" charset="0"/>
              </a:rPr>
              <a:t>PAL</a:t>
            </a:r>
            <a:r>
              <a:rPr lang="zh-CN" altLang="en-US" dirty="0">
                <a:latin typeface="Arial" charset="0"/>
              </a:rPr>
              <a:t>、</a:t>
            </a:r>
            <a:r>
              <a:rPr lang="en-US" altLang="zh-CN" dirty="0">
                <a:latin typeface="Arial" charset="0"/>
              </a:rPr>
              <a:t>PROM</a:t>
            </a:r>
            <a:r>
              <a:rPr lang="zh-CN" altLang="en-US" dirty="0">
                <a:latin typeface="Arial" charset="0"/>
              </a:rPr>
              <a:t>、</a:t>
            </a:r>
            <a:r>
              <a:rPr lang="en-US" altLang="zh-CN" dirty="0">
                <a:latin typeface="Arial" charset="0"/>
              </a:rPr>
              <a:t>EPROM</a:t>
            </a:r>
            <a:r>
              <a:rPr lang="zh-CN" altLang="en-US" dirty="0">
                <a:latin typeface="Arial" charset="0"/>
              </a:rPr>
              <a:t>、</a:t>
            </a:r>
            <a:r>
              <a:rPr lang="en-US" altLang="zh-CN" dirty="0">
                <a:latin typeface="Arial" charset="0"/>
              </a:rPr>
              <a:t>FPGA…</a:t>
            </a:r>
          </a:p>
          <a:p>
            <a:pPr algn="l"/>
            <a:r>
              <a:rPr lang="en-US" altLang="zh-CN" dirty="0">
                <a:solidFill>
                  <a:srgbClr val="FF0000"/>
                </a:solidFill>
                <a:latin typeface="Arial" charset="0"/>
              </a:rPr>
              <a:t>  </a:t>
            </a:r>
            <a:r>
              <a:rPr lang="zh-CN" altLang="en-US" b="1" dirty="0">
                <a:solidFill>
                  <a:srgbClr val="FF0000"/>
                </a:solidFill>
                <a:latin typeface="Arial" charset="0"/>
              </a:rPr>
              <a:t>用户片</a:t>
            </a:r>
            <a:r>
              <a:rPr lang="zh-CN" altLang="en-US" dirty="0">
                <a:solidFill>
                  <a:srgbClr val="FF0000"/>
                </a:solidFill>
                <a:latin typeface="Arial" charset="0"/>
              </a:rPr>
              <a:t>：</a:t>
            </a:r>
            <a:r>
              <a:rPr lang="zh-CN" altLang="en-US" dirty="0">
                <a:latin typeface="Arial" charset="0"/>
              </a:rPr>
              <a:t>各种专用芯片</a:t>
            </a:r>
          </a:p>
          <a:p>
            <a:pPr algn="l"/>
            <a:r>
              <a:rPr lang="zh-CN" altLang="en-US" dirty="0">
                <a:latin typeface="Arial" charset="0"/>
              </a:rPr>
              <a:t>    需要单独设计和生产。</a:t>
            </a:r>
          </a:p>
          <a:p>
            <a:pPr algn="l"/>
            <a:r>
              <a:rPr lang="zh-CN" altLang="en-US" b="1" dirty="0">
                <a:solidFill>
                  <a:srgbClr val="FF0000"/>
                </a:solidFill>
                <a:latin typeface="Arial" charset="0"/>
              </a:rPr>
              <a:t>  半用户片</a:t>
            </a:r>
            <a:r>
              <a:rPr lang="zh-CN" altLang="en-US" dirty="0">
                <a:solidFill>
                  <a:srgbClr val="FF0000"/>
                </a:solidFill>
                <a:latin typeface="Arial" charset="0"/>
              </a:rPr>
              <a:t>：</a:t>
            </a:r>
            <a:r>
              <a:rPr lang="zh-CN" altLang="en-US" dirty="0">
                <a:latin typeface="Arial" charset="0"/>
              </a:rPr>
              <a:t>门阵列片等</a:t>
            </a:r>
          </a:p>
          <a:p>
            <a:pPr algn="l"/>
            <a:r>
              <a:rPr lang="zh-CN" altLang="en-US" dirty="0">
                <a:latin typeface="Arial" charset="0"/>
              </a:rPr>
              <a:t>    标准的门电路，前几到工序已经完成；</a:t>
            </a:r>
          </a:p>
          <a:p>
            <a:pPr algn="l"/>
            <a:r>
              <a:rPr lang="zh-CN" altLang="en-US" dirty="0">
                <a:latin typeface="Arial" charset="0"/>
              </a:rPr>
              <a:t>    根据用户需要确定最终连线。</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304800" y="381000"/>
            <a:ext cx="8686800" cy="5867400"/>
          </a:xfrm>
        </p:spPr>
        <p:txBody>
          <a:bodyPr>
            <a:normAutofit lnSpcReduction="10000"/>
          </a:bodyPr>
          <a:lstStyle/>
          <a:p>
            <a:pPr algn="l"/>
            <a:r>
              <a:rPr lang="en-US" altLang="zh-CN" sz="2800" b="1">
                <a:solidFill>
                  <a:srgbClr val="800000"/>
                </a:solidFill>
                <a:latin typeface="Arial" charset="0"/>
              </a:rPr>
              <a:t>4. </a:t>
            </a:r>
            <a:r>
              <a:rPr lang="zh-CN" altLang="en-US" sz="2800" b="1">
                <a:solidFill>
                  <a:srgbClr val="800000"/>
                </a:solidFill>
                <a:latin typeface="Arial" charset="0"/>
              </a:rPr>
              <a:t>器件发展对计算机组成技术的影响</a:t>
            </a:r>
          </a:p>
          <a:p>
            <a:pPr algn="l"/>
            <a:r>
              <a:rPr lang="zh-CN" altLang="en-US">
                <a:latin typeface="Arial" charset="0"/>
              </a:rPr>
              <a:t>  </a:t>
            </a:r>
            <a:r>
              <a:rPr lang="zh-CN" altLang="en-US" b="1">
                <a:latin typeface="Arial" charset="0"/>
              </a:rPr>
              <a:t>器件速度与处理机工作主频</a:t>
            </a:r>
            <a:endParaRPr lang="zh-CN" altLang="en-US">
              <a:latin typeface="Arial" charset="0"/>
            </a:endParaRPr>
          </a:p>
          <a:p>
            <a:pPr algn="l"/>
            <a:r>
              <a:rPr lang="zh-CN" altLang="en-US">
                <a:latin typeface="Arial" charset="0"/>
              </a:rPr>
              <a:t>   </a:t>
            </a:r>
            <a:r>
              <a:rPr lang="en-US" altLang="zh-CN">
                <a:latin typeface="Arial" charset="0"/>
              </a:rPr>
              <a:t>1955</a:t>
            </a:r>
            <a:r>
              <a:rPr lang="zh-CN" altLang="en-US">
                <a:latin typeface="Arial" charset="0"/>
              </a:rPr>
              <a:t>年第一台大型机 </a:t>
            </a:r>
            <a:r>
              <a:rPr lang="en-US" altLang="zh-CN">
                <a:latin typeface="Arial" charset="0"/>
              </a:rPr>
              <a:t>IBM704 </a:t>
            </a:r>
            <a:r>
              <a:rPr lang="zh-CN" altLang="en-US">
                <a:latin typeface="Arial" charset="0"/>
              </a:rPr>
              <a:t>机，主频</a:t>
            </a:r>
            <a:r>
              <a:rPr lang="en-US" altLang="zh-CN">
                <a:latin typeface="Arial" charset="0"/>
              </a:rPr>
              <a:t>12us</a:t>
            </a:r>
            <a:r>
              <a:rPr lang="zh-CN" altLang="en-US">
                <a:latin typeface="Arial" charset="0"/>
              </a:rPr>
              <a:t>，</a:t>
            </a:r>
          </a:p>
          <a:p>
            <a:pPr algn="l"/>
            <a:r>
              <a:rPr lang="zh-CN" altLang="en-US">
                <a:latin typeface="Arial" charset="0"/>
              </a:rPr>
              <a:t>   </a:t>
            </a:r>
            <a:r>
              <a:rPr lang="en-US" altLang="zh-CN">
                <a:latin typeface="Arial" charset="0"/>
              </a:rPr>
              <a:t>1976</a:t>
            </a:r>
            <a:r>
              <a:rPr lang="zh-CN" altLang="en-US">
                <a:latin typeface="Arial" charset="0"/>
              </a:rPr>
              <a:t>年巨型向量计算机</a:t>
            </a:r>
            <a:r>
              <a:rPr lang="en-US" altLang="zh-CN">
                <a:latin typeface="Arial" charset="0"/>
              </a:rPr>
              <a:t>CRAY</a:t>
            </a:r>
            <a:r>
              <a:rPr lang="zh-CN" altLang="en-US">
                <a:latin typeface="Arial" charset="0"/>
              </a:rPr>
              <a:t>，主频</a:t>
            </a:r>
            <a:r>
              <a:rPr lang="en-US" altLang="zh-CN">
                <a:latin typeface="Arial" charset="0"/>
              </a:rPr>
              <a:t>12.5ns</a:t>
            </a:r>
            <a:r>
              <a:rPr lang="zh-CN" altLang="en-US">
                <a:latin typeface="Arial" charset="0"/>
              </a:rPr>
              <a:t>，</a:t>
            </a:r>
          </a:p>
          <a:p>
            <a:pPr algn="l"/>
            <a:r>
              <a:rPr lang="zh-CN" altLang="en-US">
                <a:latin typeface="Arial" charset="0"/>
              </a:rPr>
              <a:t>   目前，</a:t>
            </a:r>
            <a:r>
              <a:rPr lang="en-US" altLang="zh-CN">
                <a:latin typeface="Arial" charset="0"/>
              </a:rPr>
              <a:t>Pentium4 </a:t>
            </a:r>
            <a:r>
              <a:rPr lang="zh-CN" altLang="en-US">
                <a:latin typeface="Arial" charset="0"/>
              </a:rPr>
              <a:t>的主频已经达到 </a:t>
            </a:r>
            <a:r>
              <a:rPr lang="en-US" altLang="zh-CN">
                <a:latin typeface="Arial" charset="0"/>
              </a:rPr>
              <a:t>3GHz</a:t>
            </a:r>
          </a:p>
          <a:p>
            <a:pPr algn="l"/>
            <a:r>
              <a:rPr lang="en-US" altLang="zh-CN">
                <a:latin typeface="Arial" charset="0"/>
              </a:rPr>
              <a:t> </a:t>
            </a:r>
            <a:r>
              <a:rPr lang="zh-CN" altLang="en-US" b="1">
                <a:latin typeface="Arial" charset="0"/>
              </a:rPr>
              <a:t>器件速度与指令执行时间</a:t>
            </a:r>
            <a:endParaRPr lang="zh-CN" altLang="en-US">
              <a:latin typeface="Arial" charset="0"/>
            </a:endParaRPr>
          </a:p>
          <a:p>
            <a:pPr algn="l"/>
            <a:r>
              <a:rPr lang="zh-CN" altLang="en-US">
                <a:latin typeface="Arial" charset="0"/>
              </a:rPr>
              <a:t>   </a:t>
            </a:r>
            <a:r>
              <a:rPr lang="en-US" altLang="zh-CN" b="1">
                <a:solidFill>
                  <a:srgbClr val="9900CC"/>
                </a:solidFill>
                <a:latin typeface="Arial" charset="0"/>
              </a:rPr>
              <a:t>46</a:t>
            </a:r>
            <a:r>
              <a:rPr lang="zh-CN" altLang="en-US" b="1">
                <a:solidFill>
                  <a:srgbClr val="9900CC"/>
                </a:solidFill>
                <a:latin typeface="Arial" charset="0"/>
              </a:rPr>
              <a:t>年来器件速度提高</a:t>
            </a:r>
            <a:r>
              <a:rPr lang="en-US" altLang="zh-CN" b="1">
                <a:solidFill>
                  <a:srgbClr val="9900CC"/>
                </a:solidFill>
                <a:latin typeface="Arial" charset="0"/>
              </a:rPr>
              <a:t>10</a:t>
            </a:r>
            <a:r>
              <a:rPr lang="en-US" altLang="zh-CN" b="1" baseline="30000">
                <a:solidFill>
                  <a:srgbClr val="9900CC"/>
                </a:solidFill>
                <a:latin typeface="Arial" charset="0"/>
              </a:rPr>
              <a:t>4</a:t>
            </a:r>
            <a:r>
              <a:rPr lang="zh-CN" altLang="en-US" b="1">
                <a:solidFill>
                  <a:srgbClr val="9900CC"/>
                </a:solidFill>
                <a:latin typeface="Arial" charset="0"/>
              </a:rPr>
              <a:t>，指令速度快</a:t>
            </a:r>
            <a:r>
              <a:rPr lang="en-US" altLang="zh-CN" b="1">
                <a:solidFill>
                  <a:srgbClr val="9900CC"/>
                </a:solidFill>
                <a:latin typeface="Arial" charset="0"/>
              </a:rPr>
              <a:t>10</a:t>
            </a:r>
            <a:r>
              <a:rPr lang="en-US" altLang="zh-CN" b="1" baseline="30000">
                <a:solidFill>
                  <a:srgbClr val="9900CC"/>
                </a:solidFill>
                <a:latin typeface="Arial" charset="0"/>
              </a:rPr>
              <a:t>8</a:t>
            </a:r>
            <a:r>
              <a:rPr lang="zh-CN" altLang="en-US" b="1">
                <a:solidFill>
                  <a:srgbClr val="9900CC"/>
                </a:solidFill>
                <a:latin typeface="Arial" charset="0"/>
              </a:rPr>
              <a:t>以上</a:t>
            </a:r>
            <a:endParaRPr lang="zh-CN" altLang="en-US" b="1">
              <a:latin typeface="Arial" charset="0"/>
            </a:endParaRPr>
          </a:p>
          <a:p>
            <a:pPr algn="l"/>
            <a:r>
              <a:rPr lang="zh-CN" altLang="en-US">
                <a:latin typeface="Arial" charset="0"/>
              </a:rPr>
              <a:t> </a:t>
            </a:r>
            <a:r>
              <a:rPr lang="zh-CN" altLang="en-US" b="1">
                <a:latin typeface="Arial" charset="0"/>
              </a:rPr>
              <a:t>系统结构和组成技术的作用</a:t>
            </a:r>
            <a:endParaRPr lang="zh-CN" altLang="en-US">
              <a:latin typeface="Arial" charset="0"/>
            </a:endParaRPr>
          </a:p>
          <a:p>
            <a:pPr algn="l"/>
            <a:r>
              <a:rPr lang="zh-CN" altLang="en-US">
                <a:latin typeface="Arial" charset="0"/>
              </a:rPr>
              <a:t>   </a:t>
            </a:r>
            <a:r>
              <a:rPr lang="zh-CN" altLang="en-US" b="1">
                <a:solidFill>
                  <a:srgbClr val="FF00FF"/>
                </a:solidFill>
                <a:latin typeface="Arial" charset="0"/>
              </a:rPr>
              <a:t>器件速度提高减慢</a:t>
            </a:r>
            <a:r>
              <a:rPr lang="en-US" altLang="zh-CN" b="1">
                <a:solidFill>
                  <a:srgbClr val="FF00FF"/>
                </a:solidFill>
                <a:latin typeface="Arial" charset="0"/>
              </a:rPr>
              <a:t>, </a:t>
            </a:r>
            <a:r>
              <a:rPr lang="zh-CN" altLang="en-US" b="1">
                <a:solidFill>
                  <a:srgbClr val="FF00FF"/>
                </a:solidFill>
                <a:latin typeface="Arial" charset="0"/>
              </a:rPr>
              <a:t>处理机主频提高速度减缓</a:t>
            </a:r>
          </a:p>
          <a:p>
            <a:pPr algn="l"/>
            <a:r>
              <a:rPr lang="zh-CN" altLang="en-US" b="1">
                <a:solidFill>
                  <a:srgbClr val="FF00FF"/>
                </a:solidFill>
                <a:latin typeface="Arial" charset="0"/>
              </a:rPr>
              <a:t>   指令执行速度的提高基本保持不变</a:t>
            </a:r>
            <a:r>
              <a:rPr lang="en-US" altLang="zh-CN" b="1">
                <a:solidFill>
                  <a:srgbClr val="FF00FF"/>
                </a:solidFill>
                <a:latin typeface="Arial" charset="0"/>
              </a:rPr>
              <a:t>(</a:t>
            </a:r>
            <a:r>
              <a:rPr lang="zh-CN" altLang="en-US" b="1">
                <a:solidFill>
                  <a:srgbClr val="FF00FF"/>
                </a:solidFill>
                <a:latin typeface="Arial" charset="0"/>
              </a:rPr>
              <a:t>摩尔定理</a:t>
            </a:r>
            <a:r>
              <a:rPr lang="en-US" altLang="zh-CN" b="1">
                <a:solidFill>
                  <a:srgbClr val="FF00FF"/>
                </a:solidFill>
                <a:latin typeface="Arial" charset="0"/>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04800" y="152400"/>
            <a:ext cx="8610600" cy="838200"/>
          </a:xfrm>
        </p:spPr>
        <p:txBody>
          <a:bodyPr/>
          <a:lstStyle/>
          <a:p>
            <a:pPr algn="l"/>
            <a:r>
              <a:rPr lang="zh-CN" altLang="en-US" sz="2800" b="1" dirty="0" smtClean="0">
                <a:solidFill>
                  <a:srgbClr val="800000"/>
                </a:solidFill>
                <a:latin typeface="Arial" charset="0"/>
              </a:rPr>
              <a:t>应用</a:t>
            </a:r>
            <a:r>
              <a:rPr lang="zh-CN" altLang="en-US" sz="2800" b="1" dirty="0">
                <a:solidFill>
                  <a:srgbClr val="800000"/>
                </a:solidFill>
                <a:latin typeface="Arial" charset="0"/>
              </a:rPr>
              <a:t>发展的影响</a:t>
            </a:r>
          </a:p>
        </p:txBody>
      </p:sp>
      <p:sp>
        <p:nvSpPr>
          <p:cNvPr id="236547" name="Rectangle 3"/>
          <p:cNvSpPr>
            <a:spLocks noGrp="1" noChangeArrowheads="1"/>
          </p:cNvSpPr>
          <p:nvPr>
            <p:ph type="body" idx="1"/>
          </p:nvPr>
        </p:nvSpPr>
        <p:spPr>
          <a:xfrm>
            <a:off x="304800" y="1066800"/>
            <a:ext cx="8610600" cy="5410200"/>
          </a:xfrm>
        </p:spPr>
        <p:txBody>
          <a:bodyPr/>
          <a:lstStyle/>
          <a:p>
            <a:pPr>
              <a:spcBef>
                <a:spcPct val="10000"/>
              </a:spcBef>
              <a:buFontTx/>
              <a:buNone/>
            </a:pPr>
            <a:r>
              <a:rPr lang="en-US" altLang="zh-CN" sz="2800" b="1">
                <a:solidFill>
                  <a:srgbClr val="800000"/>
                </a:solidFill>
                <a:latin typeface="Arial" charset="0"/>
              </a:rPr>
              <a:t>1. </a:t>
            </a:r>
            <a:r>
              <a:rPr lang="zh-CN" altLang="en-US" sz="2800" b="1">
                <a:solidFill>
                  <a:srgbClr val="800000"/>
                </a:solidFill>
                <a:latin typeface="Arial" charset="0"/>
              </a:rPr>
              <a:t>应用需求</a:t>
            </a:r>
          </a:p>
          <a:p>
            <a:pPr>
              <a:spcBef>
                <a:spcPct val="10000"/>
              </a:spcBef>
              <a:buFontTx/>
              <a:buNone/>
            </a:pPr>
            <a:r>
              <a:rPr lang="zh-CN" altLang="en-US" sz="2800">
                <a:latin typeface="Arial" charset="0"/>
              </a:rPr>
              <a:t>    高结构化数值计算：气象模型</a:t>
            </a:r>
            <a:r>
              <a:rPr lang="en-US" altLang="zh-CN" sz="2800">
                <a:latin typeface="Arial" charset="0"/>
              </a:rPr>
              <a:t>,</a:t>
            </a:r>
            <a:r>
              <a:rPr lang="zh-CN" altLang="en-US" sz="2800">
                <a:latin typeface="Arial" charset="0"/>
              </a:rPr>
              <a:t>流体流动</a:t>
            </a:r>
            <a:r>
              <a:rPr lang="en-US" altLang="zh-CN" sz="2800">
                <a:latin typeface="Arial" charset="0"/>
              </a:rPr>
              <a:t>,</a:t>
            </a:r>
            <a:r>
              <a:rPr lang="zh-CN" altLang="en-US" sz="2800">
                <a:latin typeface="Arial" charset="0"/>
              </a:rPr>
              <a:t>有限元分析。</a:t>
            </a:r>
          </a:p>
          <a:p>
            <a:pPr>
              <a:spcBef>
                <a:spcPct val="10000"/>
              </a:spcBef>
              <a:buFontTx/>
              <a:buNone/>
            </a:pPr>
            <a:r>
              <a:rPr lang="zh-CN" altLang="en-US" sz="2800">
                <a:latin typeface="Arial" charset="0"/>
              </a:rPr>
              <a:t>    非结构化的数值计算：蒙特卡洛模拟</a:t>
            </a:r>
            <a:r>
              <a:rPr lang="en-US" altLang="zh-CN" sz="2800">
                <a:latin typeface="Arial" charset="0"/>
              </a:rPr>
              <a:t>, </a:t>
            </a:r>
            <a:r>
              <a:rPr lang="zh-CN" altLang="en-US" sz="2800">
                <a:latin typeface="Arial" charset="0"/>
              </a:rPr>
              <a:t>稀疏矩阵。</a:t>
            </a:r>
          </a:p>
          <a:p>
            <a:pPr>
              <a:spcBef>
                <a:spcPct val="10000"/>
              </a:spcBef>
              <a:buFontTx/>
              <a:buNone/>
            </a:pPr>
            <a:r>
              <a:rPr lang="zh-CN" altLang="en-US" sz="2800">
                <a:latin typeface="Arial" charset="0"/>
              </a:rPr>
              <a:t>    实时多因素问题：语音识别</a:t>
            </a:r>
            <a:r>
              <a:rPr lang="en-US" altLang="zh-CN" sz="2800">
                <a:latin typeface="Arial" charset="0"/>
              </a:rPr>
              <a:t>,</a:t>
            </a:r>
            <a:r>
              <a:rPr lang="zh-CN" altLang="en-US" sz="2800">
                <a:latin typeface="Arial" charset="0"/>
              </a:rPr>
              <a:t>图象处理</a:t>
            </a:r>
            <a:r>
              <a:rPr lang="en-US" altLang="zh-CN" sz="2800">
                <a:latin typeface="Arial" charset="0"/>
              </a:rPr>
              <a:t>, </a:t>
            </a:r>
            <a:r>
              <a:rPr lang="zh-CN" altLang="en-US" sz="2800">
                <a:latin typeface="Arial" charset="0"/>
              </a:rPr>
              <a:t>计算机视觉。</a:t>
            </a:r>
          </a:p>
          <a:p>
            <a:pPr>
              <a:spcBef>
                <a:spcPct val="10000"/>
              </a:spcBef>
              <a:buFontTx/>
              <a:buNone/>
            </a:pPr>
            <a:r>
              <a:rPr lang="zh-CN" altLang="en-US" sz="2800">
                <a:latin typeface="Arial" charset="0"/>
              </a:rPr>
              <a:t>    海量存储和输入输出密集问题：数据库</a:t>
            </a:r>
            <a:r>
              <a:rPr lang="en-US" altLang="zh-CN" sz="2800">
                <a:latin typeface="Arial" charset="0"/>
              </a:rPr>
              <a:t>, </a:t>
            </a:r>
            <a:r>
              <a:rPr lang="zh-CN" altLang="en-US" sz="2800">
                <a:latin typeface="Arial" charset="0"/>
              </a:rPr>
              <a:t>事务处理。</a:t>
            </a:r>
          </a:p>
          <a:p>
            <a:pPr>
              <a:spcBef>
                <a:spcPct val="10000"/>
              </a:spcBef>
              <a:buFontTx/>
              <a:buNone/>
            </a:pPr>
            <a:r>
              <a:rPr lang="zh-CN" altLang="en-US" sz="2800">
                <a:latin typeface="Arial" charset="0"/>
              </a:rPr>
              <a:t>    图形学和设计系统：计算机辅助设计。</a:t>
            </a:r>
          </a:p>
          <a:p>
            <a:pPr>
              <a:spcBef>
                <a:spcPct val="10000"/>
              </a:spcBef>
              <a:buFontTx/>
              <a:buNone/>
            </a:pPr>
            <a:r>
              <a:rPr lang="en-US" altLang="zh-CN" sz="2800" b="1">
                <a:solidFill>
                  <a:srgbClr val="800000"/>
                </a:solidFill>
                <a:latin typeface="Arial" charset="0"/>
              </a:rPr>
              <a:t>2. </a:t>
            </a:r>
            <a:r>
              <a:rPr lang="zh-CN" altLang="en-US" sz="2800" b="1">
                <a:solidFill>
                  <a:srgbClr val="800000"/>
                </a:solidFill>
                <a:latin typeface="Arial" charset="0"/>
              </a:rPr>
              <a:t>三个时期</a:t>
            </a:r>
          </a:p>
          <a:p>
            <a:pPr>
              <a:spcBef>
                <a:spcPct val="10000"/>
              </a:spcBef>
              <a:buFontTx/>
              <a:buNone/>
            </a:pPr>
            <a:r>
              <a:rPr lang="zh-CN" altLang="en-US" sz="2800">
                <a:latin typeface="Arial" charset="0"/>
              </a:rPr>
              <a:t>    通用计算机：主要是通用科学计算</a:t>
            </a:r>
          </a:p>
          <a:p>
            <a:pPr>
              <a:spcBef>
                <a:spcPct val="10000"/>
              </a:spcBef>
              <a:buFontTx/>
              <a:buNone/>
            </a:pPr>
            <a:r>
              <a:rPr lang="zh-CN" altLang="en-US" sz="2800">
                <a:latin typeface="Arial" charset="0"/>
              </a:rPr>
              <a:t>    专用计算机：科学计算、事务处理、实时控制</a:t>
            </a:r>
          </a:p>
          <a:p>
            <a:pPr>
              <a:spcBef>
                <a:spcPct val="10000"/>
              </a:spcBef>
              <a:buFontTx/>
              <a:buNone/>
            </a:pPr>
            <a:r>
              <a:rPr lang="zh-CN" altLang="en-US" sz="2800">
                <a:latin typeface="Arial" charset="0"/>
              </a:rPr>
              <a:t>    高性能通用机：满足多种需求</a:t>
            </a:r>
          </a:p>
          <a:p>
            <a:pPr>
              <a:spcBef>
                <a:spcPct val="10000"/>
              </a:spcBef>
              <a:buFontTx/>
              <a:buNone/>
            </a:pPr>
            <a:r>
              <a:rPr lang="zh-CN" altLang="en-US" sz="2800">
                <a:latin typeface="Arial" charset="0"/>
              </a:rPr>
              <a:t>    目前又开始多种专用处理机的研制</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Rectangle 5"/>
          <p:cNvSpPr>
            <a:spLocks noGrp="1" noChangeArrowheads="1"/>
          </p:cNvSpPr>
          <p:nvPr>
            <p:ph type="body" idx="1"/>
          </p:nvPr>
        </p:nvSpPr>
        <p:spPr>
          <a:xfrm>
            <a:off x="381000" y="304800"/>
            <a:ext cx="8534400" cy="6019800"/>
          </a:xfrm>
        </p:spPr>
        <p:txBody>
          <a:bodyPr/>
          <a:lstStyle/>
          <a:p>
            <a:pPr>
              <a:buFontTx/>
              <a:buNone/>
            </a:pPr>
            <a:r>
              <a:rPr lang="en-US" altLang="zh-CN" sz="2800" b="1">
                <a:solidFill>
                  <a:srgbClr val="800000"/>
                </a:solidFill>
                <a:latin typeface="Arial" charset="0"/>
              </a:rPr>
              <a:t>3. </a:t>
            </a:r>
            <a:r>
              <a:rPr lang="zh-CN" altLang="en-US" sz="2800" b="1">
                <a:solidFill>
                  <a:srgbClr val="800000"/>
                </a:solidFill>
                <a:latin typeface="Arial" charset="0"/>
              </a:rPr>
              <a:t>两个发展趋势</a:t>
            </a:r>
          </a:p>
          <a:p>
            <a:pPr>
              <a:buFontTx/>
              <a:buNone/>
            </a:pPr>
            <a:r>
              <a:rPr lang="zh-CN" altLang="en-US">
                <a:latin typeface="Arial" charset="0"/>
              </a:rPr>
              <a:t>维持价格不变，利用</a:t>
            </a:r>
            <a:r>
              <a:rPr lang="en-US" altLang="zh-CN">
                <a:latin typeface="Arial" charset="0"/>
              </a:rPr>
              <a:t>VLSI</a:t>
            </a:r>
            <a:r>
              <a:rPr lang="zh-CN" altLang="en-US">
                <a:latin typeface="Arial" charset="0"/>
              </a:rPr>
              <a:t>技术等，提高性能</a:t>
            </a:r>
          </a:p>
          <a:p>
            <a:pPr>
              <a:buFontTx/>
              <a:buNone/>
            </a:pPr>
            <a:r>
              <a:rPr lang="zh-CN" altLang="en-US">
                <a:latin typeface="Arial" charset="0"/>
              </a:rPr>
              <a:t>性能基本不变，价格迅速下降</a:t>
            </a:r>
          </a:p>
          <a:p>
            <a:pPr>
              <a:buFontTx/>
              <a:buNone/>
            </a:pPr>
            <a:r>
              <a:rPr lang="zh-CN" altLang="en-US">
                <a:latin typeface="Arial" charset="0"/>
              </a:rPr>
              <a:t>一般先推出中间机型，然后再分别向高端和低端两个方向发展</a:t>
            </a:r>
          </a:p>
          <a:p>
            <a:pPr>
              <a:buFontTx/>
              <a:buNone/>
            </a:pPr>
            <a:r>
              <a:rPr lang="en-US" altLang="zh-CN" sz="2800" b="1">
                <a:solidFill>
                  <a:srgbClr val="800000"/>
                </a:solidFill>
                <a:latin typeface="Arial" charset="0"/>
              </a:rPr>
              <a:t>4. </a:t>
            </a:r>
            <a:r>
              <a:rPr lang="zh-CN" altLang="en-US" sz="2800" b="1">
                <a:solidFill>
                  <a:srgbClr val="800000"/>
                </a:solidFill>
                <a:latin typeface="Arial" charset="0"/>
              </a:rPr>
              <a:t>三种设计思想</a:t>
            </a:r>
          </a:p>
          <a:p>
            <a:pPr>
              <a:buFontTx/>
              <a:buNone/>
            </a:pPr>
            <a:r>
              <a:rPr lang="zh-CN" altLang="en-US" b="1">
                <a:solidFill>
                  <a:srgbClr val="FF0000"/>
                </a:solidFill>
                <a:latin typeface="Arial" charset="0"/>
              </a:rPr>
              <a:t>最高性能价格比</a:t>
            </a:r>
            <a:r>
              <a:rPr lang="zh-CN" altLang="en-US">
                <a:latin typeface="Arial" charset="0"/>
              </a:rPr>
              <a:t>：商用机。主要发展方向</a:t>
            </a:r>
          </a:p>
          <a:p>
            <a:pPr>
              <a:buFontTx/>
              <a:buNone/>
            </a:pPr>
            <a:r>
              <a:rPr lang="zh-CN" altLang="en-US" b="1">
                <a:solidFill>
                  <a:srgbClr val="FF0000"/>
                </a:solidFill>
                <a:latin typeface="Arial" charset="0"/>
              </a:rPr>
              <a:t>最高性能：</a:t>
            </a:r>
            <a:r>
              <a:rPr lang="zh-CN" altLang="en-US">
                <a:latin typeface="Arial" charset="0"/>
              </a:rPr>
              <a:t>国家安全需要，科技发展需要</a:t>
            </a:r>
          </a:p>
          <a:p>
            <a:pPr>
              <a:buFontTx/>
              <a:buNone/>
            </a:pPr>
            <a:r>
              <a:rPr lang="zh-CN" altLang="en-US">
                <a:latin typeface="Arial" charset="0"/>
              </a:rPr>
              <a:t>   例如：银河计算机、神州计算机、</a:t>
            </a:r>
            <a:r>
              <a:rPr lang="en-US" altLang="zh-CN">
                <a:latin typeface="Arial" charset="0"/>
              </a:rPr>
              <a:t>…</a:t>
            </a:r>
          </a:p>
          <a:p>
            <a:pPr>
              <a:buFontTx/>
              <a:buNone/>
            </a:pPr>
            <a:r>
              <a:rPr lang="zh-CN" altLang="en-US" b="1">
                <a:solidFill>
                  <a:srgbClr val="FF0000"/>
                </a:solidFill>
                <a:latin typeface="Arial" charset="0"/>
              </a:rPr>
              <a:t>最低价格：</a:t>
            </a:r>
            <a:r>
              <a:rPr lang="zh-CN" altLang="en-US">
                <a:latin typeface="Arial" charset="0"/>
              </a:rPr>
              <a:t>家用学习机等</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计算机系统特征</a:t>
            </a:r>
            <a:endParaRPr lang="zh-CN" altLang="en-US" dirty="0"/>
          </a:p>
        </p:txBody>
      </p:sp>
      <p:sp>
        <p:nvSpPr>
          <p:cNvPr id="3" name="内容占位符 2"/>
          <p:cNvSpPr>
            <a:spLocks noGrp="1"/>
          </p:cNvSpPr>
          <p:nvPr>
            <p:ph idx="1"/>
          </p:nvPr>
        </p:nvSpPr>
        <p:spPr/>
        <p:txBody>
          <a:bodyPr/>
          <a:lstStyle/>
          <a:p>
            <a:r>
              <a:rPr lang="zh-CN" altLang="en-US" dirty="0" smtClean="0"/>
              <a:t>计算机系统的发展</a:t>
            </a:r>
            <a:endParaRPr lang="en-US" altLang="zh-CN" dirty="0" smtClean="0"/>
          </a:p>
          <a:p>
            <a:r>
              <a:rPr lang="zh-CN" altLang="en-US" dirty="0" smtClean="0"/>
              <a:t>计算机系统的分类</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304800" y="228600"/>
            <a:ext cx="8610600" cy="685800"/>
          </a:xfrm>
        </p:spPr>
        <p:txBody>
          <a:bodyPr/>
          <a:lstStyle/>
          <a:p>
            <a:pPr algn="l"/>
            <a:r>
              <a:rPr lang="zh-CN" altLang="en-US" sz="2800" b="1" dirty="0" smtClean="0">
                <a:solidFill>
                  <a:srgbClr val="800000"/>
                </a:solidFill>
                <a:latin typeface="Arial" charset="0"/>
              </a:rPr>
              <a:t>改进</a:t>
            </a:r>
            <a:r>
              <a:rPr lang="zh-CN" altLang="en-US" sz="2800" b="1" dirty="0">
                <a:solidFill>
                  <a:srgbClr val="800000"/>
                </a:solidFill>
                <a:latin typeface="Arial" charset="0"/>
              </a:rPr>
              <a:t>算法的影响</a:t>
            </a:r>
          </a:p>
        </p:txBody>
      </p:sp>
      <p:sp>
        <p:nvSpPr>
          <p:cNvPr id="238597" name="Rectangle 5"/>
          <p:cNvSpPr>
            <a:spLocks noGrp="1" noChangeArrowheads="1"/>
          </p:cNvSpPr>
          <p:nvPr>
            <p:ph type="body" idx="1"/>
          </p:nvPr>
        </p:nvSpPr>
        <p:spPr>
          <a:xfrm>
            <a:off x="228600" y="990600"/>
            <a:ext cx="8763000" cy="5486400"/>
          </a:xfrm>
        </p:spPr>
        <p:txBody>
          <a:bodyPr/>
          <a:lstStyle/>
          <a:p>
            <a:pPr>
              <a:spcBef>
                <a:spcPct val="15000"/>
              </a:spcBef>
              <a:buFontTx/>
              <a:buNone/>
            </a:pPr>
            <a:r>
              <a:rPr lang="en-US" altLang="zh-CN" b="1">
                <a:solidFill>
                  <a:srgbClr val="FF0000"/>
                </a:solidFill>
                <a:latin typeface="Arial" charset="0"/>
              </a:rPr>
              <a:t>  </a:t>
            </a:r>
            <a:r>
              <a:rPr lang="zh-CN" altLang="en-US" b="1">
                <a:solidFill>
                  <a:srgbClr val="FF0000"/>
                </a:solidFill>
                <a:latin typeface="Arial" charset="0"/>
              </a:rPr>
              <a:t>在多个层次上，算法影响着系统结构，</a:t>
            </a:r>
            <a:r>
              <a:rPr lang="zh-CN" altLang="en-US">
                <a:latin typeface="Arial" charset="0"/>
              </a:rPr>
              <a:t>例如：</a:t>
            </a:r>
          </a:p>
          <a:p>
            <a:pPr>
              <a:spcBef>
                <a:spcPct val="15000"/>
              </a:spcBef>
              <a:buFontTx/>
              <a:buNone/>
            </a:pPr>
            <a:r>
              <a:rPr lang="zh-CN" altLang="en-US">
                <a:latin typeface="Arial" charset="0"/>
              </a:rPr>
              <a:t>快速乘法、除法、开平方等的实现：</a:t>
            </a:r>
          </a:p>
          <a:p>
            <a:pPr>
              <a:spcBef>
                <a:spcPct val="15000"/>
              </a:spcBef>
              <a:buFontTx/>
              <a:buNone/>
            </a:pPr>
            <a:r>
              <a:rPr lang="zh-CN" altLang="en-US">
                <a:latin typeface="Arial" charset="0"/>
              </a:rPr>
              <a:t>记分板算法、</a:t>
            </a:r>
            <a:r>
              <a:rPr lang="en-US" altLang="zh-CN">
                <a:latin typeface="Arial" charset="0"/>
              </a:rPr>
              <a:t>Tomasulo</a:t>
            </a:r>
            <a:r>
              <a:rPr lang="zh-CN" altLang="en-US">
                <a:latin typeface="Arial" charset="0"/>
              </a:rPr>
              <a:t>算法提高指令级并行性</a:t>
            </a:r>
          </a:p>
          <a:p>
            <a:pPr>
              <a:spcBef>
                <a:spcPct val="15000"/>
              </a:spcBef>
              <a:buFontTx/>
              <a:buNone/>
            </a:pPr>
            <a:r>
              <a:rPr lang="zh-CN" altLang="en-US">
                <a:latin typeface="Arial" charset="0"/>
              </a:rPr>
              <a:t>消除名字相关、数据相关、控制相关的算法</a:t>
            </a:r>
          </a:p>
          <a:p>
            <a:pPr>
              <a:spcBef>
                <a:spcPct val="15000"/>
              </a:spcBef>
              <a:buFontTx/>
              <a:buNone/>
            </a:pPr>
            <a:r>
              <a:rPr lang="zh-CN" altLang="en-US">
                <a:latin typeface="Arial" charset="0"/>
              </a:rPr>
              <a:t>有些问题，如果算法上有突破，不需要高性能的系统结构，而在普通系统上就能得到解决。</a:t>
            </a:r>
          </a:p>
          <a:p>
            <a:pPr>
              <a:spcBef>
                <a:spcPct val="15000"/>
              </a:spcBef>
              <a:buFontTx/>
              <a:buNone/>
            </a:pPr>
            <a:r>
              <a:rPr lang="zh-CN" altLang="en-US">
                <a:latin typeface="Arial" charset="0"/>
              </a:rPr>
              <a:t>许多算法还有改进的余地，通过算法的研究能够大幅度提高系统的性能。</a:t>
            </a:r>
          </a:p>
          <a:p>
            <a:pPr>
              <a:spcBef>
                <a:spcPct val="15000"/>
              </a:spcBef>
              <a:buFontTx/>
              <a:buNone/>
            </a:pPr>
            <a:r>
              <a:rPr lang="zh-CN" altLang="en-US">
                <a:latin typeface="Arial" charset="0"/>
              </a:rPr>
              <a:t>系统结构设计者要研究算法，应该研究一系列算法，使所有同类问题都能很好解决。</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04800" y="533400"/>
            <a:ext cx="8610600" cy="1066800"/>
          </a:xfrm>
        </p:spPr>
        <p:txBody>
          <a:bodyPr/>
          <a:lstStyle/>
          <a:p>
            <a:pPr algn="l"/>
            <a:r>
              <a:rPr lang="zh-CN" altLang="en-US" sz="2800" b="1" dirty="0" smtClean="0">
                <a:solidFill>
                  <a:srgbClr val="800000"/>
                </a:solidFill>
                <a:latin typeface="Arial" charset="0"/>
              </a:rPr>
              <a:t>计算机系统</a:t>
            </a:r>
            <a:r>
              <a:rPr lang="zh-CN" altLang="en-US" sz="2800" b="1" dirty="0">
                <a:solidFill>
                  <a:srgbClr val="800000"/>
                </a:solidFill>
                <a:latin typeface="Arial" charset="0"/>
              </a:rPr>
              <a:t>的分类</a:t>
            </a:r>
          </a:p>
        </p:txBody>
      </p:sp>
      <p:sp>
        <p:nvSpPr>
          <p:cNvPr id="241667" name="Rectangle 3"/>
          <p:cNvSpPr>
            <a:spLocks noGrp="1" noChangeArrowheads="1"/>
          </p:cNvSpPr>
          <p:nvPr>
            <p:ph type="body" idx="1"/>
          </p:nvPr>
        </p:nvSpPr>
        <p:spPr>
          <a:xfrm>
            <a:off x="1304925" y="1720850"/>
            <a:ext cx="7391400" cy="4578350"/>
          </a:xfrm>
        </p:spPr>
        <p:txBody>
          <a:bodyPr/>
          <a:lstStyle/>
          <a:p>
            <a:pPr>
              <a:spcBef>
                <a:spcPct val="10000"/>
              </a:spcBef>
              <a:buFontTx/>
              <a:buNone/>
            </a:pPr>
            <a:r>
              <a:rPr lang="en-US" altLang="zh-CN" sz="2800" b="1" dirty="0" smtClean="0">
                <a:latin typeface="Arial" charset="0"/>
              </a:rPr>
              <a:t>1 </a:t>
            </a:r>
            <a:r>
              <a:rPr lang="zh-CN" altLang="en-US" sz="2800" b="1" dirty="0">
                <a:latin typeface="Arial" charset="0"/>
              </a:rPr>
              <a:t>按处理机性能分类</a:t>
            </a:r>
          </a:p>
          <a:p>
            <a:pPr>
              <a:spcBef>
                <a:spcPct val="10000"/>
              </a:spcBef>
              <a:buFontTx/>
              <a:buNone/>
            </a:pPr>
            <a:r>
              <a:rPr lang="en-US" altLang="zh-CN" sz="2800" b="1" dirty="0" smtClean="0">
                <a:latin typeface="Arial" charset="0"/>
              </a:rPr>
              <a:t>2 </a:t>
            </a:r>
            <a:r>
              <a:rPr lang="zh-CN" altLang="en-US" sz="2800" b="1" dirty="0">
                <a:latin typeface="Arial" charset="0"/>
              </a:rPr>
              <a:t>佛林分类法</a:t>
            </a:r>
          </a:p>
          <a:p>
            <a:pPr>
              <a:spcBef>
                <a:spcPct val="10000"/>
              </a:spcBef>
              <a:buFontTx/>
              <a:buNone/>
            </a:pPr>
            <a:r>
              <a:rPr lang="en-US" altLang="zh-CN" sz="2800" b="1" dirty="0" smtClean="0">
                <a:latin typeface="Arial" charset="0"/>
              </a:rPr>
              <a:t>3 </a:t>
            </a:r>
            <a:r>
              <a:rPr lang="zh-CN" altLang="en-US" sz="2800" b="1" dirty="0">
                <a:latin typeface="Arial" charset="0"/>
              </a:rPr>
              <a:t>库克分类法</a:t>
            </a:r>
          </a:p>
          <a:p>
            <a:pPr>
              <a:spcBef>
                <a:spcPct val="10000"/>
              </a:spcBef>
              <a:buFontTx/>
              <a:buNone/>
            </a:pPr>
            <a:r>
              <a:rPr lang="en-US" altLang="zh-CN" sz="2800" b="1" dirty="0" smtClean="0">
                <a:latin typeface="Arial" charset="0"/>
              </a:rPr>
              <a:t>4 </a:t>
            </a:r>
            <a:r>
              <a:rPr lang="zh-CN" altLang="en-US" sz="2800" b="1" dirty="0">
                <a:latin typeface="Arial" charset="0"/>
              </a:rPr>
              <a:t>冯泽云分类法</a:t>
            </a:r>
          </a:p>
          <a:p>
            <a:pPr>
              <a:spcBef>
                <a:spcPct val="10000"/>
              </a:spcBef>
              <a:buFontTx/>
              <a:buNone/>
            </a:pPr>
            <a:r>
              <a:rPr lang="en-US" altLang="zh-CN" sz="2800" b="1" dirty="0" smtClean="0">
                <a:latin typeface="Arial" charset="0"/>
              </a:rPr>
              <a:t>5 </a:t>
            </a:r>
            <a:r>
              <a:rPr lang="zh-CN" altLang="en-US" sz="2800" b="1" dirty="0">
                <a:latin typeface="Arial" charset="0"/>
              </a:rPr>
              <a:t>汉德勒分类法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04800" y="152400"/>
            <a:ext cx="8610600" cy="990600"/>
          </a:xfrm>
        </p:spPr>
        <p:txBody>
          <a:bodyPr/>
          <a:lstStyle/>
          <a:p>
            <a:pPr algn="l"/>
            <a:r>
              <a:rPr lang="zh-CN" altLang="en-US" sz="2800" b="1" dirty="0" smtClean="0">
                <a:solidFill>
                  <a:srgbClr val="800000"/>
                </a:solidFill>
                <a:latin typeface="Arial" charset="0"/>
              </a:rPr>
              <a:t>按</a:t>
            </a:r>
            <a:r>
              <a:rPr lang="zh-CN" altLang="en-US" sz="2800" b="1" dirty="0">
                <a:solidFill>
                  <a:srgbClr val="800000"/>
                </a:solidFill>
                <a:latin typeface="Arial" charset="0"/>
              </a:rPr>
              <a:t>处理机性能分类</a:t>
            </a:r>
          </a:p>
        </p:txBody>
      </p:sp>
      <p:sp>
        <p:nvSpPr>
          <p:cNvPr id="242691" name="Rectangle 3"/>
          <p:cNvSpPr>
            <a:spLocks noGrp="1" noChangeArrowheads="1"/>
          </p:cNvSpPr>
          <p:nvPr>
            <p:ph type="body" idx="1"/>
          </p:nvPr>
        </p:nvSpPr>
        <p:spPr>
          <a:xfrm>
            <a:off x="304800" y="1295400"/>
            <a:ext cx="8534400" cy="5029200"/>
          </a:xfrm>
        </p:spPr>
        <p:txBody>
          <a:bodyPr/>
          <a:lstStyle/>
          <a:p>
            <a:pPr>
              <a:spcBef>
                <a:spcPct val="10000"/>
              </a:spcBef>
              <a:buFontTx/>
              <a:buNone/>
            </a:pPr>
            <a:r>
              <a:rPr lang="en-US" altLang="zh-CN" sz="2800" b="1">
                <a:solidFill>
                  <a:srgbClr val="800000"/>
                </a:solidFill>
                <a:latin typeface="Arial" charset="0"/>
              </a:rPr>
              <a:t>1. </a:t>
            </a:r>
            <a:r>
              <a:rPr lang="zh-CN" altLang="en-US" sz="2800" b="1">
                <a:solidFill>
                  <a:srgbClr val="800000"/>
                </a:solidFill>
                <a:latin typeface="Arial" charset="0"/>
              </a:rPr>
              <a:t>按大小划分</a:t>
            </a:r>
          </a:p>
          <a:p>
            <a:pPr>
              <a:spcBef>
                <a:spcPct val="10000"/>
              </a:spcBef>
              <a:buFontTx/>
              <a:buNone/>
            </a:pPr>
            <a:r>
              <a:rPr lang="zh-CN" altLang="en-US">
                <a:latin typeface="Arial" charset="0"/>
              </a:rPr>
              <a:t>种类：</a:t>
            </a:r>
            <a:r>
              <a:rPr lang="zh-CN" altLang="en-US" b="1">
                <a:solidFill>
                  <a:srgbClr val="FF0000"/>
                </a:solidFill>
                <a:latin typeface="Arial" charset="0"/>
              </a:rPr>
              <a:t>巨型、大型、中型、小型、微型机</a:t>
            </a:r>
            <a:endParaRPr lang="zh-CN" altLang="en-US" b="1">
              <a:latin typeface="Arial" charset="0"/>
            </a:endParaRPr>
          </a:p>
          <a:p>
            <a:pPr>
              <a:spcBef>
                <a:spcPct val="10000"/>
              </a:spcBef>
              <a:buFontTx/>
              <a:buNone/>
            </a:pPr>
            <a:r>
              <a:rPr lang="zh-CN" altLang="en-US">
                <a:latin typeface="Arial" charset="0"/>
              </a:rPr>
              <a:t>划分原则：</a:t>
            </a:r>
            <a:r>
              <a:rPr lang="zh-CN" altLang="en-US" b="1">
                <a:solidFill>
                  <a:srgbClr val="0000FF"/>
                </a:solidFill>
                <a:latin typeface="Arial" charset="0"/>
              </a:rPr>
              <a:t>以性能为特征，按价格来划分</a:t>
            </a:r>
            <a:endParaRPr lang="zh-CN" altLang="en-US">
              <a:solidFill>
                <a:srgbClr val="0000FF"/>
              </a:solidFill>
              <a:latin typeface="Arial" charset="0"/>
            </a:endParaRPr>
          </a:p>
          <a:p>
            <a:pPr>
              <a:spcBef>
                <a:spcPct val="10000"/>
              </a:spcBef>
              <a:buFontTx/>
              <a:buNone/>
            </a:pPr>
            <a:r>
              <a:rPr lang="zh-CN" altLang="en-US">
                <a:latin typeface="Arial" charset="0"/>
              </a:rPr>
              <a:t>存在问题：划分的标准是随时间而变化，</a:t>
            </a:r>
          </a:p>
          <a:p>
            <a:pPr>
              <a:spcBef>
                <a:spcPct val="10000"/>
              </a:spcBef>
              <a:buFontTx/>
              <a:buNone/>
            </a:pPr>
            <a:r>
              <a:rPr lang="zh-CN" altLang="en-US">
                <a:latin typeface="Arial" charset="0"/>
              </a:rPr>
              <a:t>                        每５年左右降低一个等级</a:t>
            </a:r>
          </a:p>
          <a:p>
            <a:pPr>
              <a:spcBef>
                <a:spcPct val="10000"/>
              </a:spcBef>
              <a:buFontTx/>
              <a:buNone/>
            </a:pPr>
            <a:r>
              <a:rPr lang="zh-CN" altLang="en-US">
                <a:latin typeface="Arial" charset="0"/>
                <a:sym typeface="Symbol" pitchFamily="18" charset="2"/>
              </a:rPr>
              <a:t>设计方法：最高性能            特殊用途</a:t>
            </a:r>
          </a:p>
          <a:p>
            <a:pPr>
              <a:spcBef>
                <a:spcPct val="10000"/>
              </a:spcBef>
              <a:buFontTx/>
              <a:buNone/>
            </a:pPr>
            <a:r>
              <a:rPr lang="zh-CN" altLang="en-US">
                <a:latin typeface="Arial" charset="0"/>
                <a:sym typeface="Symbol" pitchFamily="18" charset="2"/>
              </a:rPr>
              <a:t>               最佳性能价格比      一般商用计算机</a:t>
            </a:r>
          </a:p>
          <a:p>
            <a:pPr>
              <a:spcBef>
                <a:spcPct val="10000"/>
              </a:spcBef>
              <a:buFontTx/>
              <a:buNone/>
            </a:pPr>
            <a:r>
              <a:rPr lang="zh-CN" altLang="en-US">
                <a:latin typeface="Arial" charset="0"/>
              </a:rPr>
              <a:t>              最低价格            家用计算机等</a:t>
            </a:r>
          </a:p>
          <a:p>
            <a:pPr>
              <a:spcBef>
                <a:spcPct val="10000"/>
              </a:spcBef>
              <a:buFontTx/>
              <a:buNone/>
            </a:pPr>
            <a:r>
              <a:rPr lang="zh-CN" altLang="en-US">
                <a:latin typeface="Arial" charset="0"/>
              </a:rPr>
              <a:t>  </a:t>
            </a:r>
            <a:r>
              <a:rPr lang="zh-CN" altLang="en-US">
                <a:latin typeface="Arial" charset="0"/>
                <a:sym typeface="Symbol" pitchFamily="18" charset="2"/>
              </a:rPr>
              <a:t></a:t>
            </a:r>
            <a:r>
              <a:rPr lang="zh-CN" altLang="en-US">
                <a:latin typeface="Arial" charset="0"/>
              </a:rPr>
              <a:t> </a:t>
            </a:r>
            <a:r>
              <a:rPr lang="en-US" altLang="zh-CN">
                <a:latin typeface="Arial" charset="0"/>
              </a:rPr>
              <a:t>Small is fast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0" y="0"/>
            <a:ext cx="9144000" cy="6858000"/>
          </a:xfrm>
          <a:prstGeom prst="rect">
            <a:avLst/>
          </a:prstGeom>
          <a:noFill/>
          <a:ln w="9525">
            <a:noFill/>
            <a:miter lim="800000"/>
            <a:headEnd/>
            <a:tailEnd/>
          </a:ln>
        </p:spPr>
        <p:txBody>
          <a:bodyPr/>
          <a:lstStyle/>
          <a:p>
            <a:endParaRPr lang="zh-CN" altLang="en-US"/>
          </a:p>
        </p:txBody>
      </p:sp>
      <p:sp>
        <p:nvSpPr>
          <p:cNvPr id="243715" name="Freeform 3"/>
          <p:cNvSpPr>
            <a:spLocks/>
          </p:cNvSpPr>
          <p:nvPr/>
        </p:nvSpPr>
        <p:spPr bwMode="auto">
          <a:xfrm>
            <a:off x="1581150" y="2173288"/>
            <a:ext cx="5037138" cy="3311525"/>
          </a:xfrm>
          <a:custGeom>
            <a:avLst/>
            <a:gdLst/>
            <a:ahLst/>
            <a:cxnLst>
              <a:cxn ang="0">
                <a:pos x="3013" y="2116"/>
              </a:cxn>
              <a:cxn ang="0">
                <a:pos x="3013" y="0"/>
              </a:cxn>
              <a:cxn ang="0">
                <a:pos x="0" y="0"/>
              </a:cxn>
              <a:cxn ang="0">
                <a:pos x="3013" y="2116"/>
              </a:cxn>
            </a:cxnLst>
            <a:rect l="0" t="0" r="r" b="b"/>
            <a:pathLst>
              <a:path w="3013" h="2116">
                <a:moveTo>
                  <a:pt x="3013" y="2116"/>
                </a:moveTo>
                <a:lnTo>
                  <a:pt x="3013" y="0"/>
                </a:lnTo>
                <a:lnTo>
                  <a:pt x="0" y="0"/>
                </a:lnTo>
                <a:lnTo>
                  <a:pt x="3013" y="2116"/>
                </a:lnTo>
                <a:close/>
              </a:path>
            </a:pathLst>
          </a:custGeom>
          <a:solidFill>
            <a:srgbClr val="00FFFF"/>
          </a:solidFill>
          <a:ln w="9525">
            <a:noFill/>
            <a:round/>
            <a:headEnd/>
            <a:tailEnd/>
          </a:ln>
        </p:spPr>
        <p:txBody>
          <a:bodyPr/>
          <a:lstStyle/>
          <a:p>
            <a:endParaRPr lang="zh-CN" altLang="en-US"/>
          </a:p>
        </p:txBody>
      </p:sp>
      <p:sp>
        <p:nvSpPr>
          <p:cNvPr id="243716" name="Freeform 4"/>
          <p:cNvSpPr>
            <a:spLocks/>
          </p:cNvSpPr>
          <p:nvPr/>
        </p:nvSpPr>
        <p:spPr bwMode="auto">
          <a:xfrm>
            <a:off x="2855913" y="1276350"/>
            <a:ext cx="3694112" cy="484188"/>
          </a:xfrm>
          <a:custGeom>
            <a:avLst/>
            <a:gdLst/>
            <a:ahLst/>
            <a:cxnLst>
              <a:cxn ang="0">
                <a:pos x="64" y="0"/>
              </a:cxn>
              <a:cxn ang="0">
                <a:pos x="51" y="3"/>
              </a:cxn>
              <a:cxn ang="0">
                <a:pos x="40" y="5"/>
              </a:cxn>
              <a:cxn ang="0">
                <a:pos x="19" y="16"/>
              </a:cxn>
              <a:cxn ang="0">
                <a:pos x="5" y="33"/>
              </a:cxn>
              <a:cxn ang="0">
                <a:pos x="3" y="42"/>
              </a:cxn>
              <a:cxn ang="0">
                <a:pos x="0" y="53"/>
              </a:cxn>
              <a:cxn ang="0">
                <a:pos x="0" y="257"/>
              </a:cxn>
              <a:cxn ang="0">
                <a:pos x="3" y="267"/>
              </a:cxn>
              <a:cxn ang="0">
                <a:pos x="5" y="276"/>
              </a:cxn>
              <a:cxn ang="0">
                <a:pos x="19" y="293"/>
              </a:cxn>
              <a:cxn ang="0">
                <a:pos x="40" y="304"/>
              </a:cxn>
              <a:cxn ang="0">
                <a:pos x="51" y="309"/>
              </a:cxn>
              <a:cxn ang="0">
                <a:pos x="64" y="309"/>
              </a:cxn>
              <a:cxn ang="0">
                <a:pos x="2148" y="309"/>
              </a:cxn>
              <a:cxn ang="0">
                <a:pos x="2162" y="309"/>
              </a:cxn>
              <a:cxn ang="0">
                <a:pos x="2172" y="304"/>
              </a:cxn>
              <a:cxn ang="0">
                <a:pos x="2191" y="293"/>
              </a:cxn>
              <a:cxn ang="0">
                <a:pos x="2205" y="276"/>
              </a:cxn>
              <a:cxn ang="0">
                <a:pos x="2210" y="257"/>
              </a:cxn>
              <a:cxn ang="0">
                <a:pos x="2210" y="53"/>
              </a:cxn>
              <a:cxn ang="0">
                <a:pos x="2205" y="33"/>
              </a:cxn>
              <a:cxn ang="0">
                <a:pos x="2191" y="16"/>
              </a:cxn>
              <a:cxn ang="0">
                <a:pos x="2172" y="5"/>
              </a:cxn>
              <a:cxn ang="0">
                <a:pos x="2162" y="3"/>
              </a:cxn>
              <a:cxn ang="0">
                <a:pos x="2148" y="0"/>
              </a:cxn>
              <a:cxn ang="0">
                <a:pos x="64" y="0"/>
              </a:cxn>
            </a:cxnLst>
            <a:rect l="0" t="0" r="r" b="b"/>
            <a:pathLst>
              <a:path w="2210" h="309">
                <a:moveTo>
                  <a:pt x="64" y="0"/>
                </a:moveTo>
                <a:lnTo>
                  <a:pt x="51" y="3"/>
                </a:lnTo>
                <a:lnTo>
                  <a:pt x="40" y="5"/>
                </a:lnTo>
                <a:lnTo>
                  <a:pt x="19" y="16"/>
                </a:lnTo>
                <a:lnTo>
                  <a:pt x="5" y="33"/>
                </a:lnTo>
                <a:lnTo>
                  <a:pt x="3" y="42"/>
                </a:lnTo>
                <a:lnTo>
                  <a:pt x="0" y="53"/>
                </a:lnTo>
                <a:lnTo>
                  <a:pt x="0" y="257"/>
                </a:lnTo>
                <a:lnTo>
                  <a:pt x="3" y="267"/>
                </a:lnTo>
                <a:lnTo>
                  <a:pt x="5" y="276"/>
                </a:lnTo>
                <a:lnTo>
                  <a:pt x="19" y="293"/>
                </a:lnTo>
                <a:lnTo>
                  <a:pt x="40" y="304"/>
                </a:lnTo>
                <a:lnTo>
                  <a:pt x="51" y="309"/>
                </a:lnTo>
                <a:lnTo>
                  <a:pt x="64" y="309"/>
                </a:lnTo>
                <a:lnTo>
                  <a:pt x="2148" y="309"/>
                </a:lnTo>
                <a:lnTo>
                  <a:pt x="2162" y="309"/>
                </a:lnTo>
                <a:lnTo>
                  <a:pt x="2172" y="304"/>
                </a:lnTo>
                <a:lnTo>
                  <a:pt x="2191" y="293"/>
                </a:lnTo>
                <a:lnTo>
                  <a:pt x="2205" y="276"/>
                </a:lnTo>
                <a:lnTo>
                  <a:pt x="2210" y="257"/>
                </a:lnTo>
                <a:lnTo>
                  <a:pt x="2210" y="53"/>
                </a:lnTo>
                <a:lnTo>
                  <a:pt x="2205" y="33"/>
                </a:lnTo>
                <a:lnTo>
                  <a:pt x="2191" y="16"/>
                </a:lnTo>
                <a:lnTo>
                  <a:pt x="2172" y="5"/>
                </a:lnTo>
                <a:lnTo>
                  <a:pt x="2162" y="3"/>
                </a:lnTo>
                <a:lnTo>
                  <a:pt x="2148" y="0"/>
                </a:lnTo>
                <a:lnTo>
                  <a:pt x="64" y="0"/>
                </a:lnTo>
                <a:close/>
              </a:path>
            </a:pathLst>
          </a:custGeom>
          <a:solidFill>
            <a:srgbClr val="FF00FF"/>
          </a:solidFill>
          <a:ln w="9525">
            <a:noFill/>
            <a:round/>
            <a:headEnd/>
            <a:tailEnd/>
          </a:ln>
        </p:spPr>
        <p:txBody>
          <a:bodyPr/>
          <a:lstStyle/>
          <a:p>
            <a:endParaRPr lang="zh-CN" altLang="en-US"/>
          </a:p>
        </p:txBody>
      </p:sp>
      <p:sp>
        <p:nvSpPr>
          <p:cNvPr id="243717" name="Freeform 5"/>
          <p:cNvSpPr>
            <a:spLocks/>
          </p:cNvSpPr>
          <p:nvPr/>
        </p:nvSpPr>
        <p:spPr bwMode="auto">
          <a:xfrm>
            <a:off x="1670050" y="2859088"/>
            <a:ext cx="4186238" cy="2855912"/>
          </a:xfrm>
          <a:custGeom>
            <a:avLst/>
            <a:gdLst/>
            <a:ahLst/>
            <a:cxnLst>
              <a:cxn ang="0">
                <a:pos x="345" y="15"/>
              </a:cxn>
              <a:cxn ang="0">
                <a:pos x="332" y="8"/>
              </a:cxn>
              <a:cxn ang="0">
                <a:pos x="316" y="2"/>
              </a:cxn>
              <a:cxn ang="0">
                <a:pos x="302" y="0"/>
              </a:cxn>
              <a:cxn ang="0">
                <a:pos x="286" y="0"/>
              </a:cxn>
              <a:cxn ang="0">
                <a:pos x="270" y="2"/>
              </a:cxn>
              <a:cxn ang="0">
                <a:pos x="257" y="6"/>
              </a:cxn>
              <a:cxn ang="0">
                <a:pos x="244" y="13"/>
              </a:cxn>
              <a:cxn ang="0">
                <a:pos x="230" y="22"/>
              </a:cxn>
              <a:cxn ang="0">
                <a:pos x="19" y="219"/>
              </a:cxn>
              <a:cxn ang="0">
                <a:pos x="11" y="230"/>
              </a:cxn>
              <a:cxn ang="0">
                <a:pos x="2" y="243"/>
              </a:cxn>
              <a:cxn ang="0">
                <a:pos x="0" y="254"/>
              </a:cxn>
              <a:cxn ang="0">
                <a:pos x="0" y="267"/>
              </a:cxn>
              <a:cxn ang="0">
                <a:pos x="2" y="280"/>
              </a:cxn>
              <a:cxn ang="0">
                <a:pos x="8" y="293"/>
              </a:cxn>
              <a:cxn ang="0">
                <a:pos x="16" y="304"/>
              </a:cxn>
              <a:cxn ang="0">
                <a:pos x="27" y="312"/>
              </a:cxn>
              <a:cxn ang="0">
                <a:pos x="2159" y="1808"/>
              </a:cxn>
              <a:cxn ang="0">
                <a:pos x="2172" y="1817"/>
              </a:cxn>
              <a:cxn ang="0">
                <a:pos x="2185" y="1821"/>
              </a:cxn>
              <a:cxn ang="0">
                <a:pos x="2202" y="1823"/>
              </a:cxn>
              <a:cxn ang="0">
                <a:pos x="2215" y="1825"/>
              </a:cxn>
              <a:cxn ang="0">
                <a:pos x="2231" y="1823"/>
              </a:cxn>
              <a:cxn ang="0">
                <a:pos x="2247" y="1819"/>
              </a:cxn>
              <a:cxn ang="0">
                <a:pos x="2260" y="1810"/>
              </a:cxn>
              <a:cxn ang="0">
                <a:pos x="2271" y="1802"/>
              </a:cxn>
              <a:cxn ang="0">
                <a:pos x="2483" y="1604"/>
              </a:cxn>
              <a:cxn ang="0">
                <a:pos x="2494" y="1593"/>
              </a:cxn>
              <a:cxn ang="0">
                <a:pos x="2499" y="1580"/>
              </a:cxn>
              <a:cxn ang="0">
                <a:pos x="2502" y="1569"/>
              </a:cxn>
              <a:cxn ang="0">
                <a:pos x="2504" y="1556"/>
              </a:cxn>
              <a:cxn ang="0">
                <a:pos x="2502" y="1543"/>
              </a:cxn>
              <a:cxn ang="0">
                <a:pos x="2496" y="1532"/>
              </a:cxn>
              <a:cxn ang="0">
                <a:pos x="2485" y="1522"/>
              </a:cxn>
              <a:cxn ang="0">
                <a:pos x="2475" y="1513"/>
              </a:cxn>
              <a:cxn ang="0">
                <a:pos x="345" y="15"/>
              </a:cxn>
            </a:cxnLst>
            <a:rect l="0" t="0" r="r" b="b"/>
            <a:pathLst>
              <a:path w="2504" h="1825">
                <a:moveTo>
                  <a:pt x="345" y="15"/>
                </a:moveTo>
                <a:lnTo>
                  <a:pt x="332" y="8"/>
                </a:lnTo>
                <a:lnTo>
                  <a:pt x="316" y="2"/>
                </a:lnTo>
                <a:lnTo>
                  <a:pt x="302" y="0"/>
                </a:lnTo>
                <a:lnTo>
                  <a:pt x="286" y="0"/>
                </a:lnTo>
                <a:lnTo>
                  <a:pt x="270" y="2"/>
                </a:lnTo>
                <a:lnTo>
                  <a:pt x="257" y="6"/>
                </a:lnTo>
                <a:lnTo>
                  <a:pt x="244" y="13"/>
                </a:lnTo>
                <a:lnTo>
                  <a:pt x="230" y="22"/>
                </a:lnTo>
                <a:lnTo>
                  <a:pt x="19" y="219"/>
                </a:lnTo>
                <a:lnTo>
                  <a:pt x="11" y="230"/>
                </a:lnTo>
                <a:lnTo>
                  <a:pt x="2" y="243"/>
                </a:lnTo>
                <a:lnTo>
                  <a:pt x="0" y="254"/>
                </a:lnTo>
                <a:lnTo>
                  <a:pt x="0" y="267"/>
                </a:lnTo>
                <a:lnTo>
                  <a:pt x="2" y="280"/>
                </a:lnTo>
                <a:lnTo>
                  <a:pt x="8" y="293"/>
                </a:lnTo>
                <a:lnTo>
                  <a:pt x="16" y="304"/>
                </a:lnTo>
                <a:lnTo>
                  <a:pt x="27" y="312"/>
                </a:lnTo>
                <a:lnTo>
                  <a:pt x="2159" y="1808"/>
                </a:lnTo>
                <a:lnTo>
                  <a:pt x="2172" y="1817"/>
                </a:lnTo>
                <a:lnTo>
                  <a:pt x="2185" y="1821"/>
                </a:lnTo>
                <a:lnTo>
                  <a:pt x="2202" y="1823"/>
                </a:lnTo>
                <a:lnTo>
                  <a:pt x="2215" y="1825"/>
                </a:lnTo>
                <a:lnTo>
                  <a:pt x="2231" y="1823"/>
                </a:lnTo>
                <a:lnTo>
                  <a:pt x="2247" y="1819"/>
                </a:lnTo>
                <a:lnTo>
                  <a:pt x="2260" y="1810"/>
                </a:lnTo>
                <a:lnTo>
                  <a:pt x="2271" y="1802"/>
                </a:lnTo>
                <a:lnTo>
                  <a:pt x="2483" y="1604"/>
                </a:lnTo>
                <a:lnTo>
                  <a:pt x="2494" y="1593"/>
                </a:lnTo>
                <a:lnTo>
                  <a:pt x="2499" y="1580"/>
                </a:lnTo>
                <a:lnTo>
                  <a:pt x="2502" y="1569"/>
                </a:lnTo>
                <a:lnTo>
                  <a:pt x="2504" y="1556"/>
                </a:lnTo>
                <a:lnTo>
                  <a:pt x="2502" y="1543"/>
                </a:lnTo>
                <a:lnTo>
                  <a:pt x="2496" y="1532"/>
                </a:lnTo>
                <a:lnTo>
                  <a:pt x="2485" y="1522"/>
                </a:lnTo>
                <a:lnTo>
                  <a:pt x="2475" y="1513"/>
                </a:lnTo>
                <a:lnTo>
                  <a:pt x="345" y="15"/>
                </a:lnTo>
                <a:close/>
              </a:path>
            </a:pathLst>
          </a:custGeom>
          <a:solidFill>
            <a:srgbClr val="FFFF00"/>
          </a:solidFill>
          <a:ln w="9525">
            <a:noFill/>
            <a:round/>
            <a:headEnd/>
            <a:tailEnd/>
          </a:ln>
        </p:spPr>
        <p:txBody>
          <a:bodyPr/>
          <a:lstStyle/>
          <a:p>
            <a:endParaRPr lang="zh-CN" altLang="en-US"/>
          </a:p>
        </p:txBody>
      </p:sp>
      <p:sp>
        <p:nvSpPr>
          <p:cNvPr id="243718" name="Rectangle 6"/>
          <p:cNvSpPr>
            <a:spLocks noChangeArrowheads="1"/>
          </p:cNvSpPr>
          <p:nvPr/>
        </p:nvSpPr>
        <p:spPr bwMode="auto">
          <a:xfrm>
            <a:off x="304800" y="246063"/>
            <a:ext cx="152400"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a:solidFill>
                  <a:srgbClr val="000000"/>
                </a:solidFill>
              </a:rPr>
              <a:t>  </a:t>
            </a:r>
            <a:endParaRPr lang="en-US" altLang="zh-CN" b="1">
              <a:solidFill>
                <a:srgbClr val="003399"/>
              </a:solidFill>
              <a:latin typeface="宋体" pitchFamily="2" charset="-122"/>
            </a:endParaRPr>
          </a:p>
        </p:txBody>
      </p:sp>
      <p:sp>
        <p:nvSpPr>
          <p:cNvPr id="243719" name="Rectangle 7"/>
          <p:cNvSpPr>
            <a:spLocks noChangeArrowheads="1"/>
          </p:cNvSpPr>
          <p:nvPr/>
        </p:nvSpPr>
        <p:spPr bwMode="auto">
          <a:xfrm>
            <a:off x="304800" y="590550"/>
            <a:ext cx="63500" cy="304800"/>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000" b="1">
                <a:solidFill>
                  <a:srgbClr val="000000"/>
                </a:solidFill>
              </a:rPr>
              <a:t> </a:t>
            </a:r>
            <a:endParaRPr lang="en-US" altLang="zh-CN" b="1">
              <a:solidFill>
                <a:srgbClr val="003399"/>
              </a:solidFill>
              <a:latin typeface="宋体" pitchFamily="2" charset="-122"/>
            </a:endParaRPr>
          </a:p>
        </p:txBody>
      </p:sp>
      <p:sp>
        <p:nvSpPr>
          <p:cNvPr id="243720" name="Rectangle 8"/>
          <p:cNvSpPr>
            <a:spLocks noChangeArrowheads="1"/>
          </p:cNvSpPr>
          <p:nvPr/>
        </p:nvSpPr>
        <p:spPr bwMode="auto">
          <a:xfrm>
            <a:off x="457200" y="533400"/>
            <a:ext cx="344488"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sz="2700" b="1">
                <a:solidFill>
                  <a:srgbClr val="000000"/>
                </a:solidFill>
                <a:latin typeface="宋体" pitchFamily="2" charset="-122"/>
              </a:rPr>
              <a:t>价</a:t>
            </a:r>
            <a:endParaRPr lang="zh-CN" altLang="en-US" b="1">
              <a:solidFill>
                <a:srgbClr val="003399"/>
              </a:solidFill>
              <a:latin typeface="宋体" pitchFamily="2" charset="-122"/>
            </a:endParaRPr>
          </a:p>
        </p:txBody>
      </p:sp>
      <p:sp>
        <p:nvSpPr>
          <p:cNvPr id="243721" name="Rectangle 9"/>
          <p:cNvSpPr>
            <a:spLocks noChangeArrowheads="1"/>
          </p:cNvSpPr>
          <p:nvPr/>
        </p:nvSpPr>
        <p:spPr bwMode="auto">
          <a:xfrm>
            <a:off x="1708150" y="566738"/>
            <a:ext cx="2144713"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FF0000"/>
                </a:solidFill>
                <a:latin typeface="宋体" pitchFamily="2" charset="-122"/>
              </a:rPr>
              <a:t>最佳性能价格比</a:t>
            </a:r>
            <a:endParaRPr lang="zh-CN" altLang="en-US" b="1">
              <a:solidFill>
                <a:srgbClr val="003399"/>
              </a:solidFill>
              <a:latin typeface="宋体" pitchFamily="2" charset="-122"/>
            </a:endParaRPr>
          </a:p>
        </p:txBody>
      </p:sp>
      <p:sp>
        <p:nvSpPr>
          <p:cNvPr id="243722" name="Rectangle 10"/>
          <p:cNvSpPr>
            <a:spLocks noChangeArrowheads="1"/>
          </p:cNvSpPr>
          <p:nvPr/>
        </p:nvSpPr>
        <p:spPr bwMode="auto">
          <a:xfrm>
            <a:off x="304800" y="935038"/>
            <a:ext cx="63500" cy="304800"/>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000" b="1">
                <a:solidFill>
                  <a:srgbClr val="000000"/>
                </a:solidFill>
              </a:rPr>
              <a:t> </a:t>
            </a:r>
            <a:endParaRPr lang="en-US" altLang="zh-CN" b="1">
              <a:solidFill>
                <a:srgbClr val="003399"/>
              </a:solidFill>
              <a:latin typeface="宋体" pitchFamily="2" charset="-122"/>
            </a:endParaRPr>
          </a:p>
        </p:txBody>
      </p:sp>
      <p:sp>
        <p:nvSpPr>
          <p:cNvPr id="243723" name="Rectangle 11"/>
          <p:cNvSpPr>
            <a:spLocks noChangeArrowheads="1"/>
          </p:cNvSpPr>
          <p:nvPr/>
        </p:nvSpPr>
        <p:spPr bwMode="auto">
          <a:xfrm>
            <a:off x="457200" y="877888"/>
            <a:ext cx="344488" cy="411162"/>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sz="2700" b="1">
                <a:solidFill>
                  <a:srgbClr val="000000"/>
                </a:solidFill>
                <a:latin typeface="宋体" pitchFamily="2" charset="-122"/>
              </a:rPr>
              <a:t>格</a:t>
            </a:r>
            <a:endParaRPr lang="zh-CN" altLang="en-US" b="1">
              <a:solidFill>
                <a:srgbClr val="003399"/>
              </a:solidFill>
              <a:latin typeface="宋体" pitchFamily="2" charset="-122"/>
            </a:endParaRPr>
          </a:p>
        </p:txBody>
      </p:sp>
      <p:sp>
        <p:nvSpPr>
          <p:cNvPr id="243724" name="Rectangle 12"/>
          <p:cNvSpPr>
            <a:spLocks noChangeArrowheads="1"/>
          </p:cNvSpPr>
          <p:nvPr/>
        </p:nvSpPr>
        <p:spPr bwMode="auto">
          <a:xfrm>
            <a:off x="4724400" y="685800"/>
            <a:ext cx="1225550"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FF0000"/>
                </a:solidFill>
                <a:latin typeface="宋体" pitchFamily="2" charset="-122"/>
              </a:rPr>
              <a:t>最高性能</a:t>
            </a:r>
            <a:endParaRPr lang="zh-CN" altLang="en-US" b="1">
              <a:solidFill>
                <a:srgbClr val="003399"/>
              </a:solidFill>
              <a:latin typeface="宋体" pitchFamily="2" charset="-122"/>
            </a:endParaRPr>
          </a:p>
        </p:txBody>
      </p:sp>
      <p:sp>
        <p:nvSpPr>
          <p:cNvPr id="243725" name="Rectangle 13"/>
          <p:cNvSpPr>
            <a:spLocks noChangeArrowheads="1"/>
          </p:cNvSpPr>
          <p:nvPr/>
        </p:nvSpPr>
        <p:spPr bwMode="auto">
          <a:xfrm>
            <a:off x="6716713" y="1314450"/>
            <a:ext cx="919162"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0000FF"/>
                </a:solidFill>
                <a:latin typeface="宋体" pitchFamily="2" charset="-122"/>
              </a:rPr>
              <a:t>巨型机</a:t>
            </a:r>
            <a:endParaRPr lang="zh-CN" altLang="en-US" b="1">
              <a:solidFill>
                <a:srgbClr val="003399"/>
              </a:solidFill>
              <a:latin typeface="宋体" pitchFamily="2" charset="-122"/>
            </a:endParaRPr>
          </a:p>
        </p:txBody>
      </p:sp>
      <p:sp>
        <p:nvSpPr>
          <p:cNvPr id="243726" name="Rectangle 14"/>
          <p:cNvSpPr>
            <a:spLocks noChangeArrowheads="1"/>
          </p:cNvSpPr>
          <p:nvPr/>
        </p:nvSpPr>
        <p:spPr bwMode="auto">
          <a:xfrm>
            <a:off x="6726238" y="2211388"/>
            <a:ext cx="919162"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0000FF"/>
                </a:solidFill>
                <a:latin typeface="宋体" pitchFamily="2" charset="-122"/>
              </a:rPr>
              <a:t>大型机</a:t>
            </a:r>
            <a:endParaRPr lang="zh-CN" altLang="en-US" b="1">
              <a:solidFill>
                <a:srgbClr val="003399"/>
              </a:solidFill>
              <a:latin typeface="宋体" pitchFamily="2" charset="-122"/>
            </a:endParaRPr>
          </a:p>
        </p:txBody>
      </p:sp>
      <p:sp>
        <p:nvSpPr>
          <p:cNvPr id="243727" name="Rectangle 15"/>
          <p:cNvSpPr>
            <a:spLocks noChangeArrowheads="1"/>
          </p:cNvSpPr>
          <p:nvPr/>
        </p:nvSpPr>
        <p:spPr bwMode="auto">
          <a:xfrm>
            <a:off x="7253288" y="2659063"/>
            <a:ext cx="1225550"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FF0000"/>
                </a:solidFill>
                <a:latin typeface="宋体" pitchFamily="2" charset="-122"/>
              </a:rPr>
              <a:t>等性能线</a:t>
            </a:r>
            <a:endParaRPr lang="zh-CN" altLang="en-US" b="1">
              <a:solidFill>
                <a:srgbClr val="003399"/>
              </a:solidFill>
              <a:latin typeface="宋体" pitchFamily="2" charset="-122"/>
            </a:endParaRPr>
          </a:p>
        </p:txBody>
      </p:sp>
      <p:sp>
        <p:nvSpPr>
          <p:cNvPr id="243728" name="Rectangle 16"/>
          <p:cNvSpPr>
            <a:spLocks noChangeArrowheads="1"/>
          </p:cNvSpPr>
          <p:nvPr/>
        </p:nvSpPr>
        <p:spPr bwMode="auto">
          <a:xfrm>
            <a:off x="6721475" y="3106738"/>
            <a:ext cx="919163"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0000FF"/>
                </a:solidFill>
                <a:latin typeface="宋体" pitchFamily="2" charset="-122"/>
              </a:rPr>
              <a:t>中型机</a:t>
            </a:r>
            <a:endParaRPr lang="zh-CN" altLang="en-US" b="1">
              <a:solidFill>
                <a:srgbClr val="003399"/>
              </a:solidFill>
              <a:latin typeface="宋体" pitchFamily="2" charset="-122"/>
            </a:endParaRPr>
          </a:p>
        </p:txBody>
      </p:sp>
      <p:sp>
        <p:nvSpPr>
          <p:cNvPr id="243729" name="Rectangle 17"/>
          <p:cNvSpPr>
            <a:spLocks noChangeArrowheads="1"/>
          </p:cNvSpPr>
          <p:nvPr/>
        </p:nvSpPr>
        <p:spPr bwMode="auto">
          <a:xfrm>
            <a:off x="6716713" y="4003675"/>
            <a:ext cx="919162"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0000FF"/>
                </a:solidFill>
                <a:latin typeface="宋体" pitchFamily="2" charset="-122"/>
              </a:rPr>
              <a:t>小型机</a:t>
            </a:r>
            <a:endParaRPr lang="zh-CN" altLang="en-US" b="1">
              <a:solidFill>
                <a:srgbClr val="003399"/>
              </a:solidFill>
              <a:latin typeface="宋体" pitchFamily="2" charset="-122"/>
            </a:endParaRPr>
          </a:p>
        </p:txBody>
      </p:sp>
      <p:sp>
        <p:nvSpPr>
          <p:cNvPr id="243730" name="Rectangle 18"/>
          <p:cNvSpPr>
            <a:spLocks noChangeArrowheads="1"/>
          </p:cNvSpPr>
          <p:nvPr/>
        </p:nvSpPr>
        <p:spPr bwMode="auto">
          <a:xfrm>
            <a:off x="1401763" y="4451350"/>
            <a:ext cx="1225550"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FF0000"/>
                </a:solidFill>
                <a:latin typeface="宋体" pitchFamily="2" charset="-122"/>
              </a:rPr>
              <a:t>最低价格</a:t>
            </a:r>
            <a:endParaRPr lang="zh-CN" altLang="en-US" b="1">
              <a:solidFill>
                <a:srgbClr val="003399"/>
              </a:solidFill>
              <a:latin typeface="宋体" pitchFamily="2" charset="-122"/>
            </a:endParaRPr>
          </a:p>
        </p:txBody>
      </p:sp>
      <p:sp>
        <p:nvSpPr>
          <p:cNvPr id="243731" name="Rectangle 19"/>
          <p:cNvSpPr>
            <a:spLocks noChangeArrowheads="1"/>
          </p:cNvSpPr>
          <p:nvPr/>
        </p:nvSpPr>
        <p:spPr bwMode="auto">
          <a:xfrm>
            <a:off x="6716713" y="4899025"/>
            <a:ext cx="919162"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0000FF"/>
                </a:solidFill>
                <a:latin typeface="宋体" pitchFamily="2" charset="-122"/>
              </a:rPr>
              <a:t>微型机</a:t>
            </a:r>
            <a:endParaRPr lang="zh-CN" altLang="en-US" b="1">
              <a:solidFill>
                <a:srgbClr val="003399"/>
              </a:solidFill>
              <a:latin typeface="宋体" pitchFamily="2" charset="-122"/>
            </a:endParaRPr>
          </a:p>
        </p:txBody>
      </p:sp>
      <p:sp>
        <p:nvSpPr>
          <p:cNvPr id="243732" name="Rectangle 20"/>
          <p:cNvSpPr>
            <a:spLocks noChangeArrowheads="1"/>
          </p:cNvSpPr>
          <p:nvPr/>
        </p:nvSpPr>
        <p:spPr bwMode="auto">
          <a:xfrm>
            <a:off x="6338888" y="5632450"/>
            <a:ext cx="153987"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b="1">
                <a:solidFill>
                  <a:srgbClr val="000000"/>
                </a:solidFill>
                <a:latin typeface="宋体" pitchFamily="2" charset="-122"/>
              </a:rPr>
              <a:t>(</a:t>
            </a:r>
            <a:endParaRPr lang="en-US" altLang="zh-CN" b="1">
              <a:solidFill>
                <a:srgbClr val="003399"/>
              </a:solidFill>
              <a:latin typeface="宋体" pitchFamily="2" charset="-122"/>
            </a:endParaRPr>
          </a:p>
        </p:txBody>
      </p:sp>
      <p:sp>
        <p:nvSpPr>
          <p:cNvPr id="243733" name="Rectangle 21"/>
          <p:cNvSpPr>
            <a:spLocks noChangeArrowheads="1"/>
          </p:cNvSpPr>
          <p:nvPr/>
        </p:nvSpPr>
        <p:spPr bwMode="auto">
          <a:xfrm>
            <a:off x="6534150" y="5632450"/>
            <a:ext cx="1225550"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b="1">
                <a:solidFill>
                  <a:srgbClr val="000000"/>
                </a:solidFill>
                <a:latin typeface="宋体" pitchFamily="2" charset="-122"/>
              </a:rPr>
              <a:t>超微型机</a:t>
            </a:r>
            <a:endParaRPr lang="zh-CN" altLang="en-US" b="1">
              <a:solidFill>
                <a:srgbClr val="003399"/>
              </a:solidFill>
              <a:latin typeface="宋体" pitchFamily="2" charset="-122"/>
            </a:endParaRPr>
          </a:p>
        </p:txBody>
      </p:sp>
      <p:sp>
        <p:nvSpPr>
          <p:cNvPr id="243734" name="Rectangle 22"/>
          <p:cNvSpPr>
            <a:spLocks noChangeArrowheads="1"/>
          </p:cNvSpPr>
          <p:nvPr/>
        </p:nvSpPr>
        <p:spPr bwMode="auto">
          <a:xfrm>
            <a:off x="7993063" y="5632450"/>
            <a:ext cx="153987"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b="1">
                <a:solidFill>
                  <a:srgbClr val="000000"/>
                </a:solidFill>
                <a:latin typeface="宋体" pitchFamily="2" charset="-122"/>
              </a:rPr>
              <a:t>)</a:t>
            </a:r>
            <a:endParaRPr lang="en-US" altLang="zh-CN" b="1">
              <a:solidFill>
                <a:srgbClr val="003399"/>
              </a:solidFill>
              <a:latin typeface="宋体" pitchFamily="2" charset="-122"/>
            </a:endParaRPr>
          </a:p>
        </p:txBody>
      </p:sp>
      <p:sp>
        <p:nvSpPr>
          <p:cNvPr id="243735" name="Rectangle 23"/>
          <p:cNvSpPr>
            <a:spLocks noChangeArrowheads="1"/>
          </p:cNvSpPr>
          <p:nvPr/>
        </p:nvSpPr>
        <p:spPr bwMode="auto">
          <a:xfrm>
            <a:off x="304800" y="6035675"/>
            <a:ext cx="346075"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700" b="1">
                <a:solidFill>
                  <a:srgbClr val="000000"/>
                </a:solidFill>
                <a:latin typeface="宋体" pitchFamily="2" charset="-122"/>
              </a:rPr>
              <a:t>  </a:t>
            </a:r>
            <a:endParaRPr lang="en-US" altLang="zh-CN" b="1">
              <a:solidFill>
                <a:srgbClr val="003399"/>
              </a:solidFill>
              <a:latin typeface="宋体" pitchFamily="2" charset="-122"/>
            </a:endParaRPr>
          </a:p>
        </p:txBody>
      </p:sp>
      <p:sp>
        <p:nvSpPr>
          <p:cNvPr id="243736" name="Rectangle 24"/>
          <p:cNvSpPr>
            <a:spLocks noChangeArrowheads="1"/>
          </p:cNvSpPr>
          <p:nvPr/>
        </p:nvSpPr>
        <p:spPr bwMode="auto">
          <a:xfrm>
            <a:off x="720725" y="6035675"/>
            <a:ext cx="1730375"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700" b="1">
                <a:solidFill>
                  <a:srgbClr val="000000"/>
                </a:solidFill>
                <a:latin typeface="宋体" pitchFamily="2" charset="-122"/>
              </a:rPr>
              <a:t>t-3   t-2 </a:t>
            </a:r>
            <a:endParaRPr lang="en-US" altLang="zh-CN" b="1">
              <a:solidFill>
                <a:srgbClr val="003399"/>
              </a:solidFill>
              <a:latin typeface="宋体" pitchFamily="2" charset="-122"/>
            </a:endParaRPr>
          </a:p>
        </p:txBody>
      </p:sp>
      <p:sp>
        <p:nvSpPr>
          <p:cNvPr id="243737" name="Rectangle 25"/>
          <p:cNvSpPr>
            <a:spLocks noChangeArrowheads="1"/>
          </p:cNvSpPr>
          <p:nvPr/>
        </p:nvSpPr>
        <p:spPr bwMode="auto">
          <a:xfrm>
            <a:off x="3205163" y="6035675"/>
            <a:ext cx="692150"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700" b="1">
                <a:solidFill>
                  <a:srgbClr val="000000"/>
                </a:solidFill>
                <a:latin typeface="宋体" pitchFamily="2" charset="-122"/>
              </a:rPr>
              <a:t>t-1 </a:t>
            </a:r>
            <a:endParaRPr lang="en-US" altLang="zh-CN" b="1">
              <a:solidFill>
                <a:srgbClr val="003399"/>
              </a:solidFill>
              <a:latin typeface="宋体" pitchFamily="2" charset="-122"/>
            </a:endParaRPr>
          </a:p>
        </p:txBody>
      </p:sp>
      <p:sp>
        <p:nvSpPr>
          <p:cNvPr id="243738" name="Rectangle 26"/>
          <p:cNvSpPr>
            <a:spLocks noChangeArrowheads="1"/>
          </p:cNvSpPr>
          <p:nvPr/>
        </p:nvSpPr>
        <p:spPr bwMode="auto">
          <a:xfrm>
            <a:off x="4051300" y="6070600"/>
            <a:ext cx="461963" cy="365125"/>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b="1">
                <a:solidFill>
                  <a:srgbClr val="000000"/>
                </a:solidFill>
                <a:latin typeface="宋体" pitchFamily="2" charset="-122"/>
              </a:rPr>
              <a:t>   </a:t>
            </a:r>
            <a:endParaRPr lang="en-US" altLang="zh-CN" b="1">
              <a:solidFill>
                <a:srgbClr val="003399"/>
              </a:solidFill>
              <a:latin typeface="宋体" pitchFamily="2" charset="-122"/>
            </a:endParaRPr>
          </a:p>
        </p:txBody>
      </p:sp>
      <p:sp>
        <p:nvSpPr>
          <p:cNvPr id="243739" name="Rectangle 27"/>
          <p:cNvSpPr>
            <a:spLocks noChangeArrowheads="1"/>
          </p:cNvSpPr>
          <p:nvPr/>
        </p:nvSpPr>
        <p:spPr bwMode="auto">
          <a:xfrm>
            <a:off x="4603750" y="6035675"/>
            <a:ext cx="519113"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700" b="1">
                <a:solidFill>
                  <a:srgbClr val="000000"/>
                </a:solidFill>
                <a:latin typeface="宋体" pitchFamily="2" charset="-122"/>
              </a:rPr>
              <a:t>t  </a:t>
            </a:r>
            <a:endParaRPr lang="en-US" altLang="zh-CN" b="1">
              <a:solidFill>
                <a:srgbClr val="003399"/>
              </a:solidFill>
              <a:latin typeface="宋体" pitchFamily="2" charset="-122"/>
            </a:endParaRPr>
          </a:p>
        </p:txBody>
      </p:sp>
      <p:sp>
        <p:nvSpPr>
          <p:cNvPr id="243740" name="Rectangle 28"/>
          <p:cNvSpPr>
            <a:spLocks noChangeArrowheads="1"/>
          </p:cNvSpPr>
          <p:nvPr/>
        </p:nvSpPr>
        <p:spPr bwMode="auto">
          <a:xfrm>
            <a:off x="5786438" y="6035675"/>
            <a:ext cx="519112"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en-US" altLang="zh-CN" sz="2700" b="1">
                <a:solidFill>
                  <a:srgbClr val="000000"/>
                </a:solidFill>
                <a:latin typeface="宋体" pitchFamily="2" charset="-122"/>
              </a:rPr>
              <a:t>t+1</a:t>
            </a:r>
            <a:endParaRPr lang="en-US" altLang="zh-CN" b="1">
              <a:solidFill>
                <a:srgbClr val="003399"/>
              </a:solidFill>
              <a:latin typeface="宋体" pitchFamily="2" charset="-122"/>
            </a:endParaRPr>
          </a:p>
        </p:txBody>
      </p:sp>
      <p:sp>
        <p:nvSpPr>
          <p:cNvPr id="243741" name="Rectangle 29"/>
          <p:cNvSpPr>
            <a:spLocks noChangeArrowheads="1"/>
          </p:cNvSpPr>
          <p:nvPr/>
        </p:nvSpPr>
        <p:spPr bwMode="auto">
          <a:xfrm>
            <a:off x="7261225" y="6035675"/>
            <a:ext cx="688975" cy="411163"/>
          </a:xfrm>
          <a:prstGeom prst="rect">
            <a:avLst/>
          </a:prstGeom>
          <a:noFill/>
          <a:ln w="9525">
            <a:noFill/>
            <a:miter lim="800000"/>
            <a:headEnd/>
            <a:tailEnd/>
          </a:ln>
        </p:spPr>
        <p:txBody>
          <a:bodyPr wrap="none" lIns="0" tIns="0" rIns="0" bIns="0">
            <a:spAutoFit/>
          </a:bodyPr>
          <a:lstStyle/>
          <a:p>
            <a:pPr eaLnBrk="0" hangingPunct="0">
              <a:spcBef>
                <a:spcPct val="20000"/>
              </a:spcBef>
            </a:pPr>
            <a:r>
              <a:rPr lang="zh-CN" altLang="en-US" sz="2700" b="1">
                <a:solidFill>
                  <a:srgbClr val="000000"/>
                </a:solidFill>
                <a:latin typeface="宋体" pitchFamily="2" charset="-122"/>
              </a:rPr>
              <a:t>时期</a:t>
            </a:r>
            <a:endParaRPr lang="zh-CN" altLang="en-US" b="1">
              <a:solidFill>
                <a:srgbClr val="003399"/>
              </a:solidFill>
              <a:latin typeface="宋体" pitchFamily="2" charset="-122"/>
            </a:endParaRPr>
          </a:p>
        </p:txBody>
      </p:sp>
      <p:grpSp>
        <p:nvGrpSpPr>
          <p:cNvPr id="2" name="Group 30"/>
          <p:cNvGrpSpPr>
            <a:grpSpLocks/>
          </p:cNvGrpSpPr>
          <p:nvPr/>
        </p:nvGrpSpPr>
        <p:grpSpPr bwMode="auto">
          <a:xfrm>
            <a:off x="838200" y="457200"/>
            <a:ext cx="238125" cy="5521325"/>
            <a:chOff x="524" y="240"/>
            <a:chExt cx="142" cy="3528"/>
          </a:xfrm>
        </p:grpSpPr>
        <p:sp>
          <p:nvSpPr>
            <p:cNvPr id="243743" name="Rectangle 31"/>
            <p:cNvSpPr>
              <a:spLocks noChangeArrowheads="1"/>
            </p:cNvSpPr>
            <p:nvPr/>
          </p:nvSpPr>
          <p:spPr bwMode="auto">
            <a:xfrm>
              <a:off x="578" y="418"/>
              <a:ext cx="32" cy="3350"/>
            </a:xfrm>
            <a:prstGeom prst="rect">
              <a:avLst/>
            </a:prstGeom>
            <a:solidFill>
              <a:srgbClr val="000000"/>
            </a:solidFill>
            <a:ln w="9525">
              <a:noFill/>
              <a:miter lim="800000"/>
              <a:headEnd/>
              <a:tailEnd/>
            </a:ln>
          </p:spPr>
          <p:txBody>
            <a:bodyPr/>
            <a:lstStyle/>
            <a:p>
              <a:endParaRPr lang="zh-CN" altLang="en-US"/>
            </a:p>
          </p:txBody>
        </p:sp>
        <p:sp>
          <p:nvSpPr>
            <p:cNvPr id="243744" name="Freeform 32"/>
            <p:cNvSpPr>
              <a:spLocks/>
            </p:cNvSpPr>
            <p:nvPr/>
          </p:nvSpPr>
          <p:spPr bwMode="auto">
            <a:xfrm>
              <a:off x="524" y="240"/>
              <a:ext cx="142" cy="265"/>
            </a:xfrm>
            <a:custGeom>
              <a:avLst/>
              <a:gdLst/>
              <a:ahLst/>
              <a:cxnLst>
                <a:cxn ang="0">
                  <a:pos x="142" y="265"/>
                </a:cxn>
                <a:cxn ang="0">
                  <a:pos x="70" y="0"/>
                </a:cxn>
                <a:cxn ang="0">
                  <a:pos x="0" y="265"/>
                </a:cxn>
                <a:cxn ang="0">
                  <a:pos x="70" y="182"/>
                </a:cxn>
                <a:cxn ang="0">
                  <a:pos x="142" y="265"/>
                </a:cxn>
              </a:cxnLst>
              <a:rect l="0" t="0" r="r" b="b"/>
              <a:pathLst>
                <a:path w="142" h="265">
                  <a:moveTo>
                    <a:pt x="142" y="265"/>
                  </a:moveTo>
                  <a:lnTo>
                    <a:pt x="70" y="0"/>
                  </a:lnTo>
                  <a:lnTo>
                    <a:pt x="0" y="265"/>
                  </a:lnTo>
                  <a:lnTo>
                    <a:pt x="70" y="182"/>
                  </a:lnTo>
                  <a:lnTo>
                    <a:pt x="142" y="265"/>
                  </a:lnTo>
                  <a:close/>
                </a:path>
              </a:pathLst>
            </a:custGeom>
            <a:solidFill>
              <a:srgbClr val="000000"/>
            </a:solidFill>
            <a:ln w="9525">
              <a:noFill/>
              <a:round/>
              <a:headEnd/>
              <a:tailEnd/>
            </a:ln>
          </p:spPr>
          <p:txBody>
            <a:bodyPr/>
            <a:lstStyle/>
            <a:p>
              <a:endParaRPr lang="zh-CN" altLang="en-US"/>
            </a:p>
          </p:txBody>
        </p:sp>
      </p:grpSp>
      <p:sp>
        <p:nvSpPr>
          <p:cNvPr id="243745" name="Line 33"/>
          <p:cNvSpPr>
            <a:spLocks noChangeShapeType="1"/>
          </p:cNvSpPr>
          <p:nvPr/>
        </p:nvSpPr>
        <p:spPr bwMode="auto">
          <a:xfrm flipV="1">
            <a:off x="5029200" y="5086350"/>
            <a:ext cx="1755775" cy="19050"/>
          </a:xfrm>
          <a:prstGeom prst="line">
            <a:avLst/>
          </a:prstGeom>
          <a:noFill/>
          <a:ln w="25400">
            <a:solidFill>
              <a:srgbClr val="000000"/>
            </a:solidFill>
            <a:round/>
            <a:headEnd/>
            <a:tailEnd/>
          </a:ln>
        </p:spPr>
        <p:txBody>
          <a:bodyPr/>
          <a:lstStyle/>
          <a:p>
            <a:endParaRPr lang="zh-CN" altLang="en-US"/>
          </a:p>
        </p:txBody>
      </p:sp>
      <p:sp>
        <p:nvSpPr>
          <p:cNvPr id="243746" name="Line 34"/>
          <p:cNvSpPr>
            <a:spLocks noChangeShapeType="1"/>
          </p:cNvSpPr>
          <p:nvPr/>
        </p:nvSpPr>
        <p:spPr bwMode="auto">
          <a:xfrm>
            <a:off x="942975" y="2397125"/>
            <a:ext cx="6045200" cy="1588"/>
          </a:xfrm>
          <a:prstGeom prst="line">
            <a:avLst/>
          </a:prstGeom>
          <a:noFill/>
          <a:ln w="25400">
            <a:solidFill>
              <a:srgbClr val="000000"/>
            </a:solidFill>
            <a:round/>
            <a:headEnd/>
            <a:tailEnd/>
          </a:ln>
        </p:spPr>
        <p:txBody>
          <a:bodyPr/>
          <a:lstStyle/>
          <a:p>
            <a:endParaRPr lang="zh-CN" altLang="en-US"/>
          </a:p>
        </p:txBody>
      </p:sp>
      <p:sp>
        <p:nvSpPr>
          <p:cNvPr id="243747" name="Line 35"/>
          <p:cNvSpPr>
            <a:spLocks noChangeShapeType="1"/>
          </p:cNvSpPr>
          <p:nvPr/>
        </p:nvSpPr>
        <p:spPr bwMode="auto">
          <a:xfrm>
            <a:off x="3494088" y="4189413"/>
            <a:ext cx="3359150" cy="1587"/>
          </a:xfrm>
          <a:prstGeom prst="line">
            <a:avLst/>
          </a:prstGeom>
          <a:noFill/>
          <a:ln w="25400">
            <a:solidFill>
              <a:srgbClr val="000000"/>
            </a:solidFill>
            <a:round/>
            <a:headEnd/>
            <a:tailEnd/>
          </a:ln>
        </p:spPr>
        <p:txBody>
          <a:bodyPr/>
          <a:lstStyle/>
          <a:p>
            <a:endParaRPr lang="zh-CN" altLang="en-US"/>
          </a:p>
        </p:txBody>
      </p:sp>
      <p:sp>
        <p:nvSpPr>
          <p:cNvPr id="243748" name="Line 36"/>
          <p:cNvSpPr>
            <a:spLocks noChangeShapeType="1"/>
          </p:cNvSpPr>
          <p:nvPr/>
        </p:nvSpPr>
        <p:spPr bwMode="auto">
          <a:xfrm>
            <a:off x="2217738" y="3292475"/>
            <a:ext cx="4702175" cy="1588"/>
          </a:xfrm>
          <a:prstGeom prst="line">
            <a:avLst/>
          </a:prstGeom>
          <a:noFill/>
          <a:ln w="25400">
            <a:solidFill>
              <a:srgbClr val="000000"/>
            </a:solidFill>
            <a:round/>
            <a:headEnd/>
            <a:tailEnd/>
          </a:ln>
        </p:spPr>
        <p:txBody>
          <a:bodyPr/>
          <a:lstStyle/>
          <a:p>
            <a:endParaRPr lang="zh-CN" altLang="en-US"/>
          </a:p>
        </p:txBody>
      </p:sp>
      <p:sp>
        <p:nvSpPr>
          <p:cNvPr id="243749" name="Line 37"/>
          <p:cNvSpPr>
            <a:spLocks noChangeShapeType="1"/>
          </p:cNvSpPr>
          <p:nvPr/>
        </p:nvSpPr>
        <p:spPr bwMode="auto">
          <a:xfrm>
            <a:off x="3494088" y="1501775"/>
            <a:ext cx="3359150" cy="1588"/>
          </a:xfrm>
          <a:prstGeom prst="line">
            <a:avLst/>
          </a:prstGeom>
          <a:noFill/>
          <a:ln w="25400">
            <a:solidFill>
              <a:srgbClr val="000000"/>
            </a:solidFill>
            <a:round/>
            <a:headEnd/>
            <a:tailEnd/>
          </a:ln>
        </p:spPr>
        <p:txBody>
          <a:bodyPr/>
          <a:lstStyle/>
          <a:p>
            <a:endParaRPr lang="zh-CN" altLang="en-US"/>
          </a:p>
        </p:txBody>
      </p:sp>
      <p:grpSp>
        <p:nvGrpSpPr>
          <p:cNvPr id="3" name="Group 38"/>
          <p:cNvGrpSpPr>
            <a:grpSpLocks/>
          </p:cNvGrpSpPr>
          <p:nvPr/>
        </p:nvGrpSpPr>
        <p:grpSpPr bwMode="auto">
          <a:xfrm>
            <a:off x="930275" y="2379663"/>
            <a:ext cx="5405438" cy="3567112"/>
            <a:chOff x="586" y="1499"/>
            <a:chExt cx="3233" cy="2279"/>
          </a:xfrm>
        </p:grpSpPr>
        <p:sp>
          <p:nvSpPr>
            <p:cNvPr id="243751" name="Freeform 39"/>
            <p:cNvSpPr>
              <a:spLocks/>
            </p:cNvSpPr>
            <p:nvPr/>
          </p:nvSpPr>
          <p:spPr bwMode="auto">
            <a:xfrm>
              <a:off x="586" y="1499"/>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752" name="Freeform 40"/>
            <p:cNvSpPr>
              <a:spLocks/>
            </p:cNvSpPr>
            <p:nvPr/>
          </p:nvSpPr>
          <p:spPr bwMode="auto">
            <a:xfrm>
              <a:off x="634" y="1534"/>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53" name="Freeform 41"/>
            <p:cNvSpPr>
              <a:spLocks/>
            </p:cNvSpPr>
            <p:nvPr/>
          </p:nvSpPr>
          <p:spPr bwMode="auto">
            <a:xfrm>
              <a:off x="682" y="1566"/>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54" name="Freeform 42"/>
            <p:cNvSpPr>
              <a:spLocks/>
            </p:cNvSpPr>
            <p:nvPr/>
          </p:nvSpPr>
          <p:spPr bwMode="auto">
            <a:xfrm>
              <a:off x="730" y="1601"/>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55" name="Freeform 43"/>
            <p:cNvSpPr>
              <a:spLocks/>
            </p:cNvSpPr>
            <p:nvPr/>
          </p:nvSpPr>
          <p:spPr bwMode="auto">
            <a:xfrm>
              <a:off x="779" y="1636"/>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756" name="Freeform 44"/>
            <p:cNvSpPr>
              <a:spLocks/>
            </p:cNvSpPr>
            <p:nvPr/>
          </p:nvSpPr>
          <p:spPr bwMode="auto">
            <a:xfrm>
              <a:off x="827" y="1671"/>
              <a:ext cx="43" cy="36"/>
            </a:xfrm>
            <a:custGeom>
              <a:avLst/>
              <a:gdLst/>
              <a:ahLst/>
              <a:cxnLst>
                <a:cxn ang="0">
                  <a:pos x="19" y="0"/>
                </a:cxn>
                <a:cxn ang="0">
                  <a:pos x="0" y="21"/>
                </a:cxn>
                <a:cxn ang="0">
                  <a:pos x="24" y="36"/>
                </a:cxn>
                <a:cxn ang="0">
                  <a:pos x="43" y="15"/>
                </a:cxn>
                <a:cxn ang="0">
                  <a:pos x="19" y="0"/>
                </a:cxn>
              </a:cxnLst>
              <a:rect l="0" t="0" r="r" b="b"/>
              <a:pathLst>
                <a:path w="43" h="36">
                  <a:moveTo>
                    <a:pt x="19" y="0"/>
                  </a:moveTo>
                  <a:lnTo>
                    <a:pt x="0" y="21"/>
                  </a:lnTo>
                  <a:lnTo>
                    <a:pt x="24" y="36"/>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757" name="Freeform 45"/>
            <p:cNvSpPr>
              <a:spLocks/>
            </p:cNvSpPr>
            <p:nvPr/>
          </p:nvSpPr>
          <p:spPr bwMode="auto">
            <a:xfrm>
              <a:off x="875" y="1703"/>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58" name="Freeform 46"/>
            <p:cNvSpPr>
              <a:spLocks/>
            </p:cNvSpPr>
            <p:nvPr/>
          </p:nvSpPr>
          <p:spPr bwMode="auto">
            <a:xfrm>
              <a:off x="923" y="1738"/>
              <a:ext cx="46" cy="39"/>
            </a:xfrm>
            <a:custGeom>
              <a:avLst/>
              <a:gdLst/>
              <a:ahLst/>
              <a:cxnLst>
                <a:cxn ang="0">
                  <a:pos x="19" y="0"/>
                </a:cxn>
                <a:cxn ang="0">
                  <a:pos x="0" y="22"/>
                </a:cxn>
                <a:cxn ang="0">
                  <a:pos x="27" y="39"/>
                </a:cxn>
                <a:cxn ang="0">
                  <a:pos x="46" y="17"/>
                </a:cxn>
                <a:cxn ang="0">
                  <a:pos x="19" y="0"/>
                </a:cxn>
              </a:cxnLst>
              <a:rect l="0" t="0" r="r" b="b"/>
              <a:pathLst>
                <a:path w="46" h="39">
                  <a:moveTo>
                    <a:pt x="19" y="0"/>
                  </a:moveTo>
                  <a:lnTo>
                    <a:pt x="0" y="22"/>
                  </a:lnTo>
                  <a:lnTo>
                    <a:pt x="27" y="39"/>
                  </a:lnTo>
                  <a:lnTo>
                    <a:pt x="46" y="17"/>
                  </a:lnTo>
                  <a:lnTo>
                    <a:pt x="19" y="0"/>
                  </a:lnTo>
                  <a:close/>
                </a:path>
              </a:pathLst>
            </a:custGeom>
            <a:solidFill>
              <a:srgbClr val="000000"/>
            </a:solidFill>
            <a:ln w="9525">
              <a:noFill/>
              <a:round/>
              <a:headEnd/>
              <a:tailEnd/>
            </a:ln>
          </p:spPr>
          <p:txBody>
            <a:bodyPr/>
            <a:lstStyle/>
            <a:p>
              <a:endParaRPr lang="zh-CN" altLang="en-US"/>
            </a:p>
          </p:txBody>
        </p:sp>
        <p:sp>
          <p:nvSpPr>
            <p:cNvPr id="243759" name="Freeform 47"/>
            <p:cNvSpPr>
              <a:spLocks/>
            </p:cNvSpPr>
            <p:nvPr/>
          </p:nvSpPr>
          <p:spPr bwMode="auto">
            <a:xfrm>
              <a:off x="974" y="1773"/>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60" name="Freeform 48"/>
            <p:cNvSpPr>
              <a:spLocks/>
            </p:cNvSpPr>
            <p:nvPr/>
          </p:nvSpPr>
          <p:spPr bwMode="auto">
            <a:xfrm>
              <a:off x="1022" y="1805"/>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61" name="Freeform 49"/>
            <p:cNvSpPr>
              <a:spLocks/>
            </p:cNvSpPr>
            <p:nvPr/>
          </p:nvSpPr>
          <p:spPr bwMode="auto">
            <a:xfrm>
              <a:off x="1071" y="1840"/>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762" name="Freeform 50"/>
            <p:cNvSpPr>
              <a:spLocks/>
            </p:cNvSpPr>
            <p:nvPr/>
          </p:nvSpPr>
          <p:spPr bwMode="auto">
            <a:xfrm>
              <a:off x="1119" y="1875"/>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63" name="Freeform 51"/>
            <p:cNvSpPr>
              <a:spLocks/>
            </p:cNvSpPr>
            <p:nvPr/>
          </p:nvSpPr>
          <p:spPr bwMode="auto">
            <a:xfrm>
              <a:off x="1167" y="1909"/>
              <a:ext cx="43" cy="37"/>
            </a:xfrm>
            <a:custGeom>
              <a:avLst/>
              <a:gdLst/>
              <a:ahLst/>
              <a:cxnLst>
                <a:cxn ang="0">
                  <a:pos x="19" y="0"/>
                </a:cxn>
                <a:cxn ang="0">
                  <a:pos x="0" y="22"/>
                </a:cxn>
                <a:cxn ang="0">
                  <a:pos x="24" y="37"/>
                </a:cxn>
                <a:cxn ang="0">
                  <a:pos x="43" y="16"/>
                </a:cxn>
                <a:cxn ang="0">
                  <a:pos x="19" y="0"/>
                </a:cxn>
              </a:cxnLst>
              <a:rect l="0" t="0" r="r" b="b"/>
              <a:pathLst>
                <a:path w="43" h="37">
                  <a:moveTo>
                    <a:pt x="19" y="0"/>
                  </a:moveTo>
                  <a:lnTo>
                    <a:pt x="0" y="22"/>
                  </a:lnTo>
                  <a:lnTo>
                    <a:pt x="24" y="37"/>
                  </a:lnTo>
                  <a:lnTo>
                    <a:pt x="43" y="16"/>
                  </a:lnTo>
                  <a:lnTo>
                    <a:pt x="19" y="0"/>
                  </a:lnTo>
                  <a:close/>
                </a:path>
              </a:pathLst>
            </a:custGeom>
            <a:solidFill>
              <a:srgbClr val="000000"/>
            </a:solidFill>
            <a:ln w="9525">
              <a:noFill/>
              <a:round/>
              <a:headEnd/>
              <a:tailEnd/>
            </a:ln>
          </p:spPr>
          <p:txBody>
            <a:bodyPr/>
            <a:lstStyle/>
            <a:p>
              <a:endParaRPr lang="zh-CN" altLang="en-US"/>
            </a:p>
          </p:txBody>
        </p:sp>
        <p:sp>
          <p:nvSpPr>
            <p:cNvPr id="243764" name="Freeform 52"/>
            <p:cNvSpPr>
              <a:spLocks/>
            </p:cNvSpPr>
            <p:nvPr/>
          </p:nvSpPr>
          <p:spPr bwMode="auto">
            <a:xfrm>
              <a:off x="1215" y="1942"/>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65" name="Freeform 53"/>
            <p:cNvSpPr>
              <a:spLocks/>
            </p:cNvSpPr>
            <p:nvPr/>
          </p:nvSpPr>
          <p:spPr bwMode="auto">
            <a:xfrm>
              <a:off x="1263" y="1977"/>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66" name="Freeform 54"/>
            <p:cNvSpPr>
              <a:spLocks/>
            </p:cNvSpPr>
            <p:nvPr/>
          </p:nvSpPr>
          <p:spPr bwMode="auto">
            <a:xfrm>
              <a:off x="1314" y="2011"/>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67" name="Freeform 55"/>
            <p:cNvSpPr>
              <a:spLocks/>
            </p:cNvSpPr>
            <p:nvPr/>
          </p:nvSpPr>
          <p:spPr bwMode="auto">
            <a:xfrm>
              <a:off x="1363" y="2044"/>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768" name="Freeform 56"/>
            <p:cNvSpPr>
              <a:spLocks/>
            </p:cNvSpPr>
            <p:nvPr/>
          </p:nvSpPr>
          <p:spPr bwMode="auto">
            <a:xfrm>
              <a:off x="1411" y="2079"/>
              <a:ext cx="43" cy="39"/>
            </a:xfrm>
            <a:custGeom>
              <a:avLst/>
              <a:gdLst/>
              <a:ahLst/>
              <a:cxnLst>
                <a:cxn ang="0">
                  <a:pos x="18" y="0"/>
                </a:cxn>
                <a:cxn ang="0">
                  <a:pos x="0" y="21"/>
                </a:cxn>
                <a:cxn ang="0">
                  <a:pos x="24" y="39"/>
                </a:cxn>
                <a:cxn ang="0">
                  <a:pos x="43" y="17"/>
                </a:cxn>
                <a:cxn ang="0">
                  <a:pos x="18" y="0"/>
                </a:cxn>
              </a:cxnLst>
              <a:rect l="0" t="0" r="r" b="b"/>
              <a:pathLst>
                <a:path w="43" h="39">
                  <a:moveTo>
                    <a:pt x="18" y="0"/>
                  </a:moveTo>
                  <a:lnTo>
                    <a:pt x="0" y="21"/>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769" name="Freeform 57"/>
            <p:cNvSpPr>
              <a:spLocks/>
            </p:cNvSpPr>
            <p:nvPr/>
          </p:nvSpPr>
          <p:spPr bwMode="auto">
            <a:xfrm>
              <a:off x="1459" y="2113"/>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70" name="Freeform 58"/>
            <p:cNvSpPr>
              <a:spLocks/>
            </p:cNvSpPr>
            <p:nvPr/>
          </p:nvSpPr>
          <p:spPr bwMode="auto">
            <a:xfrm>
              <a:off x="1507" y="2148"/>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71" name="Freeform 59"/>
            <p:cNvSpPr>
              <a:spLocks/>
            </p:cNvSpPr>
            <p:nvPr/>
          </p:nvSpPr>
          <p:spPr bwMode="auto">
            <a:xfrm>
              <a:off x="1555" y="2181"/>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72" name="Freeform 60"/>
            <p:cNvSpPr>
              <a:spLocks/>
            </p:cNvSpPr>
            <p:nvPr/>
          </p:nvSpPr>
          <p:spPr bwMode="auto">
            <a:xfrm>
              <a:off x="1604" y="2215"/>
              <a:ext cx="42" cy="40"/>
            </a:xfrm>
            <a:custGeom>
              <a:avLst/>
              <a:gdLst/>
              <a:ahLst/>
              <a:cxnLst>
                <a:cxn ang="0">
                  <a:pos x="18" y="0"/>
                </a:cxn>
                <a:cxn ang="0">
                  <a:pos x="0" y="22"/>
                </a:cxn>
                <a:cxn ang="0">
                  <a:pos x="24" y="40"/>
                </a:cxn>
                <a:cxn ang="0">
                  <a:pos x="42" y="18"/>
                </a:cxn>
                <a:cxn ang="0">
                  <a:pos x="18" y="0"/>
                </a:cxn>
              </a:cxnLst>
              <a:rect l="0" t="0" r="r" b="b"/>
              <a:pathLst>
                <a:path w="42" h="40">
                  <a:moveTo>
                    <a:pt x="18" y="0"/>
                  </a:moveTo>
                  <a:lnTo>
                    <a:pt x="0" y="22"/>
                  </a:lnTo>
                  <a:lnTo>
                    <a:pt x="24" y="40"/>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773" name="Freeform 61"/>
            <p:cNvSpPr>
              <a:spLocks/>
            </p:cNvSpPr>
            <p:nvPr/>
          </p:nvSpPr>
          <p:spPr bwMode="auto">
            <a:xfrm>
              <a:off x="1654" y="2250"/>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74" name="Freeform 62"/>
            <p:cNvSpPr>
              <a:spLocks/>
            </p:cNvSpPr>
            <p:nvPr/>
          </p:nvSpPr>
          <p:spPr bwMode="auto">
            <a:xfrm>
              <a:off x="1703" y="2285"/>
              <a:ext cx="43" cy="37"/>
            </a:xfrm>
            <a:custGeom>
              <a:avLst/>
              <a:gdLst/>
              <a:ahLst/>
              <a:cxnLst>
                <a:cxn ang="0">
                  <a:pos x="18" y="0"/>
                </a:cxn>
                <a:cxn ang="0">
                  <a:pos x="0" y="22"/>
                </a:cxn>
                <a:cxn ang="0">
                  <a:pos x="24" y="37"/>
                </a:cxn>
                <a:cxn ang="0">
                  <a:pos x="43" y="15"/>
                </a:cxn>
                <a:cxn ang="0">
                  <a:pos x="18" y="0"/>
                </a:cxn>
              </a:cxnLst>
              <a:rect l="0" t="0" r="r" b="b"/>
              <a:pathLst>
                <a:path w="43" h="37">
                  <a:moveTo>
                    <a:pt x="18" y="0"/>
                  </a:moveTo>
                  <a:lnTo>
                    <a:pt x="0" y="22"/>
                  </a:lnTo>
                  <a:lnTo>
                    <a:pt x="24" y="37"/>
                  </a:lnTo>
                  <a:lnTo>
                    <a:pt x="43" y="15"/>
                  </a:lnTo>
                  <a:lnTo>
                    <a:pt x="18" y="0"/>
                  </a:lnTo>
                  <a:close/>
                </a:path>
              </a:pathLst>
            </a:custGeom>
            <a:solidFill>
              <a:srgbClr val="000000"/>
            </a:solidFill>
            <a:ln w="9525">
              <a:noFill/>
              <a:round/>
              <a:headEnd/>
              <a:tailEnd/>
            </a:ln>
          </p:spPr>
          <p:txBody>
            <a:bodyPr/>
            <a:lstStyle/>
            <a:p>
              <a:endParaRPr lang="zh-CN" altLang="en-US"/>
            </a:p>
          </p:txBody>
        </p:sp>
        <p:sp>
          <p:nvSpPr>
            <p:cNvPr id="243775" name="Freeform 63"/>
            <p:cNvSpPr>
              <a:spLocks/>
            </p:cNvSpPr>
            <p:nvPr/>
          </p:nvSpPr>
          <p:spPr bwMode="auto">
            <a:xfrm>
              <a:off x="1751" y="2317"/>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76" name="Freeform 64"/>
            <p:cNvSpPr>
              <a:spLocks/>
            </p:cNvSpPr>
            <p:nvPr/>
          </p:nvSpPr>
          <p:spPr bwMode="auto">
            <a:xfrm>
              <a:off x="1799" y="2352"/>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77" name="Freeform 65"/>
            <p:cNvSpPr>
              <a:spLocks/>
            </p:cNvSpPr>
            <p:nvPr/>
          </p:nvSpPr>
          <p:spPr bwMode="auto">
            <a:xfrm>
              <a:off x="1847" y="2387"/>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78" name="Freeform 66"/>
            <p:cNvSpPr>
              <a:spLocks/>
            </p:cNvSpPr>
            <p:nvPr/>
          </p:nvSpPr>
          <p:spPr bwMode="auto">
            <a:xfrm>
              <a:off x="1896" y="2419"/>
              <a:ext cx="42" cy="40"/>
            </a:xfrm>
            <a:custGeom>
              <a:avLst/>
              <a:gdLst/>
              <a:ahLst/>
              <a:cxnLst>
                <a:cxn ang="0">
                  <a:pos x="18" y="0"/>
                </a:cxn>
                <a:cxn ang="0">
                  <a:pos x="0" y="22"/>
                </a:cxn>
                <a:cxn ang="0">
                  <a:pos x="24" y="40"/>
                </a:cxn>
                <a:cxn ang="0">
                  <a:pos x="42" y="18"/>
                </a:cxn>
                <a:cxn ang="0">
                  <a:pos x="18" y="0"/>
                </a:cxn>
              </a:cxnLst>
              <a:rect l="0" t="0" r="r" b="b"/>
              <a:pathLst>
                <a:path w="42" h="40">
                  <a:moveTo>
                    <a:pt x="18" y="0"/>
                  </a:moveTo>
                  <a:lnTo>
                    <a:pt x="0" y="22"/>
                  </a:lnTo>
                  <a:lnTo>
                    <a:pt x="24" y="40"/>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779" name="Freeform 67"/>
            <p:cNvSpPr>
              <a:spLocks/>
            </p:cNvSpPr>
            <p:nvPr/>
          </p:nvSpPr>
          <p:spPr bwMode="auto">
            <a:xfrm>
              <a:off x="1944" y="2454"/>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80" name="Freeform 68"/>
            <p:cNvSpPr>
              <a:spLocks/>
            </p:cNvSpPr>
            <p:nvPr/>
          </p:nvSpPr>
          <p:spPr bwMode="auto">
            <a:xfrm>
              <a:off x="1992" y="2489"/>
              <a:ext cx="45" cy="39"/>
            </a:xfrm>
            <a:custGeom>
              <a:avLst/>
              <a:gdLst/>
              <a:ahLst/>
              <a:cxnLst>
                <a:cxn ang="0">
                  <a:pos x="19" y="0"/>
                </a:cxn>
                <a:cxn ang="0">
                  <a:pos x="0" y="22"/>
                </a:cxn>
                <a:cxn ang="0">
                  <a:pos x="27" y="39"/>
                </a:cxn>
                <a:cxn ang="0">
                  <a:pos x="45" y="17"/>
                </a:cxn>
                <a:cxn ang="0">
                  <a:pos x="19" y="0"/>
                </a:cxn>
              </a:cxnLst>
              <a:rect l="0" t="0" r="r" b="b"/>
              <a:pathLst>
                <a:path w="45" h="39">
                  <a:moveTo>
                    <a:pt x="19" y="0"/>
                  </a:moveTo>
                  <a:lnTo>
                    <a:pt x="0" y="22"/>
                  </a:lnTo>
                  <a:lnTo>
                    <a:pt x="27" y="39"/>
                  </a:lnTo>
                  <a:lnTo>
                    <a:pt x="45" y="17"/>
                  </a:lnTo>
                  <a:lnTo>
                    <a:pt x="19" y="0"/>
                  </a:lnTo>
                  <a:close/>
                </a:path>
              </a:pathLst>
            </a:custGeom>
            <a:solidFill>
              <a:srgbClr val="000000"/>
            </a:solidFill>
            <a:ln w="9525">
              <a:noFill/>
              <a:round/>
              <a:headEnd/>
              <a:tailEnd/>
            </a:ln>
          </p:spPr>
          <p:txBody>
            <a:bodyPr/>
            <a:lstStyle/>
            <a:p>
              <a:endParaRPr lang="zh-CN" altLang="en-US"/>
            </a:p>
          </p:txBody>
        </p:sp>
        <p:sp>
          <p:nvSpPr>
            <p:cNvPr id="243781" name="Freeform 69"/>
            <p:cNvSpPr>
              <a:spLocks/>
            </p:cNvSpPr>
            <p:nvPr/>
          </p:nvSpPr>
          <p:spPr bwMode="auto">
            <a:xfrm>
              <a:off x="2043" y="2524"/>
              <a:ext cx="43" cy="37"/>
            </a:xfrm>
            <a:custGeom>
              <a:avLst/>
              <a:gdLst/>
              <a:ahLst/>
              <a:cxnLst>
                <a:cxn ang="0">
                  <a:pos x="19" y="0"/>
                </a:cxn>
                <a:cxn ang="0">
                  <a:pos x="0" y="21"/>
                </a:cxn>
                <a:cxn ang="0">
                  <a:pos x="24" y="37"/>
                </a:cxn>
                <a:cxn ang="0">
                  <a:pos x="43" y="15"/>
                </a:cxn>
                <a:cxn ang="0">
                  <a:pos x="19" y="0"/>
                </a:cxn>
              </a:cxnLst>
              <a:rect l="0" t="0" r="r" b="b"/>
              <a:pathLst>
                <a:path w="43" h="37">
                  <a:moveTo>
                    <a:pt x="19" y="0"/>
                  </a:moveTo>
                  <a:lnTo>
                    <a:pt x="0" y="21"/>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782" name="Freeform 70"/>
            <p:cNvSpPr>
              <a:spLocks/>
            </p:cNvSpPr>
            <p:nvPr/>
          </p:nvSpPr>
          <p:spPr bwMode="auto">
            <a:xfrm>
              <a:off x="2091" y="2556"/>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83" name="Freeform 71"/>
            <p:cNvSpPr>
              <a:spLocks/>
            </p:cNvSpPr>
            <p:nvPr/>
          </p:nvSpPr>
          <p:spPr bwMode="auto">
            <a:xfrm>
              <a:off x="2139" y="2591"/>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84" name="Freeform 72"/>
            <p:cNvSpPr>
              <a:spLocks/>
            </p:cNvSpPr>
            <p:nvPr/>
          </p:nvSpPr>
          <p:spPr bwMode="auto">
            <a:xfrm>
              <a:off x="2187" y="2626"/>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85" name="Freeform 73"/>
            <p:cNvSpPr>
              <a:spLocks/>
            </p:cNvSpPr>
            <p:nvPr/>
          </p:nvSpPr>
          <p:spPr bwMode="auto">
            <a:xfrm>
              <a:off x="2236" y="2658"/>
              <a:ext cx="43" cy="39"/>
            </a:xfrm>
            <a:custGeom>
              <a:avLst/>
              <a:gdLst/>
              <a:ahLst/>
              <a:cxnLst>
                <a:cxn ang="0">
                  <a:pos x="18" y="0"/>
                </a:cxn>
                <a:cxn ang="0">
                  <a:pos x="0" y="22"/>
                </a:cxn>
                <a:cxn ang="0">
                  <a:pos x="24" y="39"/>
                </a:cxn>
                <a:cxn ang="0">
                  <a:pos x="43" y="18"/>
                </a:cxn>
                <a:cxn ang="0">
                  <a:pos x="18" y="0"/>
                </a:cxn>
              </a:cxnLst>
              <a:rect l="0" t="0" r="r" b="b"/>
              <a:pathLst>
                <a:path w="43" h="39">
                  <a:moveTo>
                    <a:pt x="18" y="0"/>
                  </a:moveTo>
                  <a:lnTo>
                    <a:pt x="0" y="22"/>
                  </a:lnTo>
                  <a:lnTo>
                    <a:pt x="24" y="39"/>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786" name="Freeform 74"/>
            <p:cNvSpPr>
              <a:spLocks/>
            </p:cNvSpPr>
            <p:nvPr/>
          </p:nvSpPr>
          <p:spPr bwMode="auto">
            <a:xfrm>
              <a:off x="2284" y="2693"/>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87" name="Freeform 75"/>
            <p:cNvSpPr>
              <a:spLocks/>
            </p:cNvSpPr>
            <p:nvPr/>
          </p:nvSpPr>
          <p:spPr bwMode="auto">
            <a:xfrm>
              <a:off x="2332" y="2728"/>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88" name="Freeform 76"/>
            <p:cNvSpPr>
              <a:spLocks/>
            </p:cNvSpPr>
            <p:nvPr/>
          </p:nvSpPr>
          <p:spPr bwMode="auto">
            <a:xfrm>
              <a:off x="2383" y="2762"/>
              <a:ext cx="43" cy="37"/>
            </a:xfrm>
            <a:custGeom>
              <a:avLst/>
              <a:gdLst/>
              <a:ahLst/>
              <a:cxnLst>
                <a:cxn ang="0">
                  <a:pos x="19" y="0"/>
                </a:cxn>
                <a:cxn ang="0">
                  <a:pos x="0" y="22"/>
                </a:cxn>
                <a:cxn ang="0">
                  <a:pos x="24" y="37"/>
                </a:cxn>
                <a:cxn ang="0">
                  <a:pos x="43" y="16"/>
                </a:cxn>
                <a:cxn ang="0">
                  <a:pos x="19" y="0"/>
                </a:cxn>
              </a:cxnLst>
              <a:rect l="0" t="0" r="r" b="b"/>
              <a:pathLst>
                <a:path w="43" h="37">
                  <a:moveTo>
                    <a:pt x="19" y="0"/>
                  </a:moveTo>
                  <a:lnTo>
                    <a:pt x="0" y="22"/>
                  </a:lnTo>
                  <a:lnTo>
                    <a:pt x="24" y="37"/>
                  </a:lnTo>
                  <a:lnTo>
                    <a:pt x="43" y="16"/>
                  </a:lnTo>
                  <a:lnTo>
                    <a:pt x="19" y="0"/>
                  </a:lnTo>
                  <a:close/>
                </a:path>
              </a:pathLst>
            </a:custGeom>
            <a:solidFill>
              <a:srgbClr val="000000"/>
            </a:solidFill>
            <a:ln w="9525">
              <a:noFill/>
              <a:round/>
              <a:headEnd/>
              <a:tailEnd/>
            </a:ln>
          </p:spPr>
          <p:txBody>
            <a:bodyPr/>
            <a:lstStyle/>
            <a:p>
              <a:endParaRPr lang="zh-CN" altLang="en-US"/>
            </a:p>
          </p:txBody>
        </p:sp>
        <p:sp>
          <p:nvSpPr>
            <p:cNvPr id="243789" name="Freeform 77"/>
            <p:cNvSpPr>
              <a:spLocks/>
            </p:cNvSpPr>
            <p:nvPr/>
          </p:nvSpPr>
          <p:spPr bwMode="auto">
            <a:xfrm>
              <a:off x="2431" y="2795"/>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90" name="Freeform 78"/>
            <p:cNvSpPr>
              <a:spLocks/>
            </p:cNvSpPr>
            <p:nvPr/>
          </p:nvSpPr>
          <p:spPr bwMode="auto">
            <a:xfrm>
              <a:off x="2479" y="2830"/>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91" name="Freeform 79"/>
            <p:cNvSpPr>
              <a:spLocks/>
            </p:cNvSpPr>
            <p:nvPr/>
          </p:nvSpPr>
          <p:spPr bwMode="auto">
            <a:xfrm>
              <a:off x="2528" y="2864"/>
              <a:ext cx="43" cy="40"/>
            </a:xfrm>
            <a:custGeom>
              <a:avLst/>
              <a:gdLst/>
              <a:ahLst/>
              <a:cxnLst>
                <a:cxn ang="0">
                  <a:pos x="18" y="0"/>
                </a:cxn>
                <a:cxn ang="0">
                  <a:pos x="0" y="22"/>
                </a:cxn>
                <a:cxn ang="0">
                  <a:pos x="24" y="40"/>
                </a:cxn>
                <a:cxn ang="0">
                  <a:pos x="43" y="18"/>
                </a:cxn>
                <a:cxn ang="0">
                  <a:pos x="18" y="0"/>
                </a:cxn>
              </a:cxnLst>
              <a:rect l="0" t="0" r="r" b="b"/>
              <a:pathLst>
                <a:path w="43" h="40">
                  <a:moveTo>
                    <a:pt x="18" y="0"/>
                  </a:moveTo>
                  <a:lnTo>
                    <a:pt x="0" y="22"/>
                  </a:lnTo>
                  <a:lnTo>
                    <a:pt x="24" y="40"/>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792" name="Freeform 80"/>
            <p:cNvSpPr>
              <a:spLocks/>
            </p:cNvSpPr>
            <p:nvPr/>
          </p:nvSpPr>
          <p:spPr bwMode="auto">
            <a:xfrm>
              <a:off x="2576" y="2897"/>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93" name="Freeform 81"/>
            <p:cNvSpPr>
              <a:spLocks/>
            </p:cNvSpPr>
            <p:nvPr/>
          </p:nvSpPr>
          <p:spPr bwMode="auto">
            <a:xfrm>
              <a:off x="2624" y="2932"/>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94" name="Freeform 82"/>
            <p:cNvSpPr>
              <a:spLocks/>
            </p:cNvSpPr>
            <p:nvPr/>
          </p:nvSpPr>
          <p:spPr bwMode="auto">
            <a:xfrm>
              <a:off x="2672" y="2967"/>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95" name="Freeform 83"/>
            <p:cNvSpPr>
              <a:spLocks/>
            </p:cNvSpPr>
            <p:nvPr/>
          </p:nvSpPr>
          <p:spPr bwMode="auto">
            <a:xfrm>
              <a:off x="2723" y="3001"/>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796" name="Freeform 84"/>
            <p:cNvSpPr>
              <a:spLocks/>
            </p:cNvSpPr>
            <p:nvPr/>
          </p:nvSpPr>
          <p:spPr bwMode="auto">
            <a:xfrm>
              <a:off x="2771" y="3034"/>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797" name="Freeform 85"/>
            <p:cNvSpPr>
              <a:spLocks/>
            </p:cNvSpPr>
            <p:nvPr/>
          </p:nvSpPr>
          <p:spPr bwMode="auto">
            <a:xfrm>
              <a:off x="2820" y="3069"/>
              <a:ext cx="42" cy="39"/>
            </a:xfrm>
            <a:custGeom>
              <a:avLst/>
              <a:gdLst/>
              <a:ahLst/>
              <a:cxnLst>
                <a:cxn ang="0">
                  <a:pos x="18" y="0"/>
                </a:cxn>
                <a:cxn ang="0">
                  <a:pos x="0" y="21"/>
                </a:cxn>
                <a:cxn ang="0">
                  <a:pos x="24" y="39"/>
                </a:cxn>
                <a:cxn ang="0">
                  <a:pos x="42" y="17"/>
                </a:cxn>
                <a:cxn ang="0">
                  <a:pos x="18" y="0"/>
                </a:cxn>
              </a:cxnLst>
              <a:rect l="0" t="0" r="r" b="b"/>
              <a:pathLst>
                <a:path w="42" h="39">
                  <a:moveTo>
                    <a:pt x="18" y="0"/>
                  </a:moveTo>
                  <a:lnTo>
                    <a:pt x="0" y="21"/>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798" name="Freeform 86"/>
            <p:cNvSpPr>
              <a:spLocks/>
            </p:cNvSpPr>
            <p:nvPr/>
          </p:nvSpPr>
          <p:spPr bwMode="auto">
            <a:xfrm>
              <a:off x="2868" y="3103"/>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799" name="Freeform 87"/>
            <p:cNvSpPr>
              <a:spLocks/>
            </p:cNvSpPr>
            <p:nvPr/>
          </p:nvSpPr>
          <p:spPr bwMode="auto">
            <a:xfrm>
              <a:off x="2916" y="3136"/>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00" name="Freeform 88"/>
            <p:cNvSpPr>
              <a:spLocks/>
            </p:cNvSpPr>
            <p:nvPr/>
          </p:nvSpPr>
          <p:spPr bwMode="auto">
            <a:xfrm>
              <a:off x="2964" y="3171"/>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01" name="Freeform 89"/>
            <p:cNvSpPr>
              <a:spLocks/>
            </p:cNvSpPr>
            <p:nvPr/>
          </p:nvSpPr>
          <p:spPr bwMode="auto">
            <a:xfrm>
              <a:off x="3012" y="3205"/>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02" name="Freeform 90"/>
            <p:cNvSpPr>
              <a:spLocks/>
            </p:cNvSpPr>
            <p:nvPr/>
          </p:nvSpPr>
          <p:spPr bwMode="auto">
            <a:xfrm>
              <a:off x="3061" y="3240"/>
              <a:ext cx="45" cy="37"/>
            </a:xfrm>
            <a:custGeom>
              <a:avLst/>
              <a:gdLst/>
              <a:ahLst/>
              <a:cxnLst>
                <a:cxn ang="0">
                  <a:pos x="18" y="0"/>
                </a:cxn>
                <a:cxn ang="0">
                  <a:pos x="0" y="22"/>
                </a:cxn>
                <a:cxn ang="0">
                  <a:pos x="26" y="37"/>
                </a:cxn>
                <a:cxn ang="0">
                  <a:pos x="45" y="15"/>
                </a:cxn>
                <a:cxn ang="0">
                  <a:pos x="18" y="0"/>
                </a:cxn>
              </a:cxnLst>
              <a:rect l="0" t="0" r="r" b="b"/>
              <a:pathLst>
                <a:path w="45" h="37">
                  <a:moveTo>
                    <a:pt x="18" y="0"/>
                  </a:moveTo>
                  <a:lnTo>
                    <a:pt x="0" y="22"/>
                  </a:lnTo>
                  <a:lnTo>
                    <a:pt x="26" y="37"/>
                  </a:lnTo>
                  <a:lnTo>
                    <a:pt x="45" y="15"/>
                  </a:lnTo>
                  <a:lnTo>
                    <a:pt x="18" y="0"/>
                  </a:lnTo>
                  <a:close/>
                </a:path>
              </a:pathLst>
            </a:custGeom>
            <a:solidFill>
              <a:srgbClr val="000000"/>
            </a:solidFill>
            <a:ln w="9525">
              <a:noFill/>
              <a:round/>
              <a:headEnd/>
              <a:tailEnd/>
            </a:ln>
          </p:spPr>
          <p:txBody>
            <a:bodyPr/>
            <a:lstStyle/>
            <a:p>
              <a:endParaRPr lang="zh-CN" altLang="en-US"/>
            </a:p>
          </p:txBody>
        </p:sp>
        <p:sp>
          <p:nvSpPr>
            <p:cNvPr id="243803" name="Freeform 91"/>
            <p:cNvSpPr>
              <a:spLocks/>
            </p:cNvSpPr>
            <p:nvPr/>
          </p:nvSpPr>
          <p:spPr bwMode="auto">
            <a:xfrm>
              <a:off x="3112" y="3273"/>
              <a:ext cx="42" cy="39"/>
            </a:xfrm>
            <a:custGeom>
              <a:avLst/>
              <a:gdLst/>
              <a:ahLst/>
              <a:cxnLst>
                <a:cxn ang="0">
                  <a:pos x="18" y="0"/>
                </a:cxn>
                <a:cxn ang="0">
                  <a:pos x="0" y="21"/>
                </a:cxn>
                <a:cxn ang="0">
                  <a:pos x="24" y="39"/>
                </a:cxn>
                <a:cxn ang="0">
                  <a:pos x="42" y="17"/>
                </a:cxn>
                <a:cxn ang="0">
                  <a:pos x="18" y="0"/>
                </a:cxn>
              </a:cxnLst>
              <a:rect l="0" t="0" r="r" b="b"/>
              <a:pathLst>
                <a:path w="42" h="39">
                  <a:moveTo>
                    <a:pt x="18" y="0"/>
                  </a:moveTo>
                  <a:lnTo>
                    <a:pt x="0" y="21"/>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804" name="Freeform 92"/>
            <p:cNvSpPr>
              <a:spLocks/>
            </p:cNvSpPr>
            <p:nvPr/>
          </p:nvSpPr>
          <p:spPr bwMode="auto">
            <a:xfrm>
              <a:off x="3160" y="3307"/>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05" name="Freeform 93"/>
            <p:cNvSpPr>
              <a:spLocks/>
            </p:cNvSpPr>
            <p:nvPr/>
          </p:nvSpPr>
          <p:spPr bwMode="auto">
            <a:xfrm>
              <a:off x="3208" y="3342"/>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06" name="Freeform 94"/>
            <p:cNvSpPr>
              <a:spLocks/>
            </p:cNvSpPr>
            <p:nvPr/>
          </p:nvSpPr>
          <p:spPr bwMode="auto">
            <a:xfrm>
              <a:off x="3256" y="3377"/>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07" name="Freeform 95"/>
            <p:cNvSpPr>
              <a:spLocks/>
            </p:cNvSpPr>
            <p:nvPr/>
          </p:nvSpPr>
          <p:spPr bwMode="auto">
            <a:xfrm>
              <a:off x="3304" y="3409"/>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08" name="Freeform 96"/>
            <p:cNvSpPr>
              <a:spLocks/>
            </p:cNvSpPr>
            <p:nvPr/>
          </p:nvSpPr>
          <p:spPr bwMode="auto">
            <a:xfrm>
              <a:off x="3353" y="3444"/>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09" name="Freeform 97"/>
            <p:cNvSpPr>
              <a:spLocks/>
            </p:cNvSpPr>
            <p:nvPr/>
          </p:nvSpPr>
          <p:spPr bwMode="auto">
            <a:xfrm>
              <a:off x="3401" y="3479"/>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10" name="Freeform 98"/>
            <p:cNvSpPr>
              <a:spLocks/>
            </p:cNvSpPr>
            <p:nvPr/>
          </p:nvSpPr>
          <p:spPr bwMode="auto">
            <a:xfrm>
              <a:off x="3452" y="3511"/>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11" name="Freeform 99"/>
            <p:cNvSpPr>
              <a:spLocks/>
            </p:cNvSpPr>
            <p:nvPr/>
          </p:nvSpPr>
          <p:spPr bwMode="auto">
            <a:xfrm>
              <a:off x="3500" y="3546"/>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12" name="Freeform 100"/>
            <p:cNvSpPr>
              <a:spLocks/>
            </p:cNvSpPr>
            <p:nvPr/>
          </p:nvSpPr>
          <p:spPr bwMode="auto">
            <a:xfrm>
              <a:off x="3548" y="3581"/>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13" name="Freeform 101"/>
            <p:cNvSpPr>
              <a:spLocks/>
            </p:cNvSpPr>
            <p:nvPr/>
          </p:nvSpPr>
          <p:spPr bwMode="auto">
            <a:xfrm>
              <a:off x="3596" y="3616"/>
              <a:ext cx="43" cy="36"/>
            </a:xfrm>
            <a:custGeom>
              <a:avLst/>
              <a:gdLst/>
              <a:ahLst/>
              <a:cxnLst>
                <a:cxn ang="0">
                  <a:pos x="19" y="0"/>
                </a:cxn>
                <a:cxn ang="0">
                  <a:pos x="0" y="21"/>
                </a:cxn>
                <a:cxn ang="0">
                  <a:pos x="25" y="36"/>
                </a:cxn>
                <a:cxn ang="0">
                  <a:pos x="43" y="15"/>
                </a:cxn>
                <a:cxn ang="0">
                  <a:pos x="19" y="0"/>
                </a:cxn>
              </a:cxnLst>
              <a:rect l="0" t="0" r="r" b="b"/>
              <a:pathLst>
                <a:path w="43" h="36">
                  <a:moveTo>
                    <a:pt x="19" y="0"/>
                  </a:moveTo>
                  <a:lnTo>
                    <a:pt x="0" y="21"/>
                  </a:lnTo>
                  <a:lnTo>
                    <a:pt x="25" y="36"/>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14" name="Freeform 102"/>
            <p:cNvSpPr>
              <a:spLocks/>
            </p:cNvSpPr>
            <p:nvPr/>
          </p:nvSpPr>
          <p:spPr bwMode="auto">
            <a:xfrm>
              <a:off x="3645" y="3648"/>
              <a:ext cx="42" cy="39"/>
            </a:xfrm>
            <a:custGeom>
              <a:avLst/>
              <a:gdLst/>
              <a:ahLst/>
              <a:cxnLst>
                <a:cxn ang="0">
                  <a:pos x="18" y="0"/>
                </a:cxn>
                <a:cxn ang="0">
                  <a:pos x="0" y="22"/>
                </a:cxn>
                <a:cxn ang="0">
                  <a:pos x="24" y="39"/>
                </a:cxn>
                <a:cxn ang="0">
                  <a:pos x="42" y="18"/>
                </a:cxn>
                <a:cxn ang="0">
                  <a:pos x="18" y="0"/>
                </a:cxn>
              </a:cxnLst>
              <a:rect l="0" t="0" r="r" b="b"/>
              <a:pathLst>
                <a:path w="42" h="39">
                  <a:moveTo>
                    <a:pt x="18" y="0"/>
                  </a:moveTo>
                  <a:lnTo>
                    <a:pt x="0" y="22"/>
                  </a:lnTo>
                  <a:lnTo>
                    <a:pt x="24" y="39"/>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815" name="Freeform 103"/>
            <p:cNvSpPr>
              <a:spLocks/>
            </p:cNvSpPr>
            <p:nvPr/>
          </p:nvSpPr>
          <p:spPr bwMode="auto">
            <a:xfrm>
              <a:off x="3693" y="3683"/>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16" name="Freeform 104"/>
            <p:cNvSpPr>
              <a:spLocks/>
            </p:cNvSpPr>
            <p:nvPr/>
          </p:nvSpPr>
          <p:spPr bwMode="auto">
            <a:xfrm>
              <a:off x="3741" y="3718"/>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17" name="Freeform 105"/>
            <p:cNvSpPr>
              <a:spLocks/>
            </p:cNvSpPr>
            <p:nvPr/>
          </p:nvSpPr>
          <p:spPr bwMode="auto">
            <a:xfrm>
              <a:off x="3792" y="3750"/>
              <a:ext cx="27" cy="28"/>
            </a:xfrm>
            <a:custGeom>
              <a:avLst/>
              <a:gdLst/>
              <a:ahLst/>
              <a:cxnLst>
                <a:cxn ang="0">
                  <a:pos x="19" y="0"/>
                </a:cxn>
                <a:cxn ang="0">
                  <a:pos x="0" y="22"/>
                </a:cxn>
                <a:cxn ang="0">
                  <a:pos x="8" y="28"/>
                </a:cxn>
                <a:cxn ang="0">
                  <a:pos x="27" y="7"/>
                </a:cxn>
                <a:cxn ang="0">
                  <a:pos x="19" y="0"/>
                </a:cxn>
              </a:cxnLst>
              <a:rect l="0" t="0" r="r" b="b"/>
              <a:pathLst>
                <a:path w="27" h="28">
                  <a:moveTo>
                    <a:pt x="19" y="0"/>
                  </a:moveTo>
                  <a:lnTo>
                    <a:pt x="0" y="22"/>
                  </a:lnTo>
                  <a:lnTo>
                    <a:pt x="8" y="28"/>
                  </a:lnTo>
                  <a:lnTo>
                    <a:pt x="27" y="7"/>
                  </a:lnTo>
                  <a:lnTo>
                    <a:pt x="19" y="0"/>
                  </a:lnTo>
                  <a:close/>
                </a:path>
              </a:pathLst>
            </a:custGeom>
            <a:solidFill>
              <a:srgbClr val="000000"/>
            </a:solidFill>
            <a:ln w="9525">
              <a:noFill/>
              <a:round/>
              <a:headEnd/>
              <a:tailEnd/>
            </a:ln>
          </p:spPr>
          <p:txBody>
            <a:bodyPr/>
            <a:lstStyle/>
            <a:p>
              <a:endParaRPr lang="zh-CN" altLang="en-US"/>
            </a:p>
          </p:txBody>
        </p:sp>
      </p:grpSp>
      <p:sp>
        <p:nvSpPr>
          <p:cNvPr id="243818" name="Rectangle 106"/>
          <p:cNvSpPr>
            <a:spLocks noChangeArrowheads="1"/>
          </p:cNvSpPr>
          <p:nvPr/>
        </p:nvSpPr>
        <p:spPr bwMode="auto">
          <a:xfrm>
            <a:off x="2189163" y="5864225"/>
            <a:ext cx="74612" cy="220663"/>
          </a:xfrm>
          <a:prstGeom prst="rect">
            <a:avLst/>
          </a:prstGeom>
          <a:solidFill>
            <a:srgbClr val="000000"/>
          </a:solidFill>
          <a:ln w="9525">
            <a:noFill/>
            <a:miter lim="800000"/>
            <a:headEnd/>
            <a:tailEnd/>
          </a:ln>
        </p:spPr>
        <p:txBody>
          <a:bodyPr/>
          <a:lstStyle/>
          <a:p>
            <a:endParaRPr lang="zh-CN" altLang="en-US"/>
          </a:p>
        </p:txBody>
      </p:sp>
      <p:sp>
        <p:nvSpPr>
          <p:cNvPr id="243819" name="Rectangle 107"/>
          <p:cNvSpPr>
            <a:spLocks noChangeArrowheads="1"/>
          </p:cNvSpPr>
          <p:nvPr/>
        </p:nvSpPr>
        <p:spPr bwMode="auto">
          <a:xfrm>
            <a:off x="3463925" y="5864225"/>
            <a:ext cx="74613" cy="220663"/>
          </a:xfrm>
          <a:prstGeom prst="rect">
            <a:avLst/>
          </a:prstGeom>
          <a:solidFill>
            <a:srgbClr val="000000"/>
          </a:solidFill>
          <a:ln w="9525">
            <a:noFill/>
            <a:miter lim="800000"/>
            <a:headEnd/>
            <a:tailEnd/>
          </a:ln>
        </p:spPr>
        <p:txBody>
          <a:bodyPr/>
          <a:lstStyle/>
          <a:p>
            <a:endParaRPr lang="zh-CN" altLang="en-US"/>
          </a:p>
        </p:txBody>
      </p:sp>
      <p:sp>
        <p:nvSpPr>
          <p:cNvPr id="243820" name="Rectangle 108"/>
          <p:cNvSpPr>
            <a:spLocks noChangeArrowheads="1"/>
          </p:cNvSpPr>
          <p:nvPr/>
        </p:nvSpPr>
        <p:spPr bwMode="auto">
          <a:xfrm>
            <a:off x="4740275" y="5864225"/>
            <a:ext cx="74613" cy="220663"/>
          </a:xfrm>
          <a:prstGeom prst="rect">
            <a:avLst/>
          </a:prstGeom>
          <a:solidFill>
            <a:srgbClr val="000000"/>
          </a:solidFill>
          <a:ln w="9525">
            <a:noFill/>
            <a:miter lim="800000"/>
            <a:headEnd/>
            <a:tailEnd/>
          </a:ln>
        </p:spPr>
        <p:txBody>
          <a:bodyPr/>
          <a:lstStyle/>
          <a:p>
            <a:endParaRPr lang="zh-CN" altLang="en-US"/>
          </a:p>
        </p:txBody>
      </p:sp>
      <p:sp>
        <p:nvSpPr>
          <p:cNvPr id="243821" name="Rectangle 109"/>
          <p:cNvSpPr>
            <a:spLocks noChangeArrowheads="1"/>
          </p:cNvSpPr>
          <p:nvPr/>
        </p:nvSpPr>
        <p:spPr bwMode="auto">
          <a:xfrm>
            <a:off x="6019800" y="5864225"/>
            <a:ext cx="74613" cy="220663"/>
          </a:xfrm>
          <a:prstGeom prst="rect">
            <a:avLst/>
          </a:prstGeom>
          <a:solidFill>
            <a:srgbClr val="000000"/>
          </a:solidFill>
          <a:ln w="9525">
            <a:noFill/>
            <a:miter lim="800000"/>
            <a:headEnd/>
            <a:tailEnd/>
          </a:ln>
        </p:spPr>
        <p:txBody>
          <a:bodyPr/>
          <a:lstStyle/>
          <a:p>
            <a:endParaRPr lang="zh-CN" altLang="en-US"/>
          </a:p>
        </p:txBody>
      </p:sp>
      <p:grpSp>
        <p:nvGrpSpPr>
          <p:cNvPr id="4" name="Group 110"/>
          <p:cNvGrpSpPr>
            <a:grpSpLocks/>
          </p:cNvGrpSpPr>
          <p:nvPr/>
        </p:nvGrpSpPr>
        <p:grpSpPr bwMode="auto">
          <a:xfrm>
            <a:off x="2205038" y="2379663"/>
            <a:ext cx="4049712" cy="2678112"/>
            <a:chOff x="1389" y="1499"/>
            <a:chExt cx="2422" cy="1711"/>
          </a:xfrm>
        </p:grpSpPr>
        <p:sp>
          <p:nvSpPr>
            <p:cNvPr id="243823" name="Freeform 111"/>
            <p:cNvSpPr>
              <a:spLocks/>
            </p:cNvSpPr>
            <p:nvPr/>
          </p:nvSpPr>
          <p:spPr bwMode="auto">
            <a:xfrm>
              <a:off x="1389" y="1499"/>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24" name="Freeform 112"/>
            <p:cNvSpPr>
              <a:spLocks/>
            </p:cNvSpPr>
            <p:nvPr/>
          </p:nvSpPr>
          <p:spPr bwMode="auto">
            <a:xfrm>
              <a:off x="1438" y="1534"/>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825" name="Freeform 113"/>
            <p:cNvSpPr>
              <a:spLocks/>
            </p:cNvSpPr>
            <p:nvPr/>
          </p:nvSpPr>
          <p:spPr bwMode="auto">
            <a:xfrm>
              <a:off x="1486" y="1566"/>
              <a:ext cx="43" cy="39"/>
            </a:xfrm>
            <a:custGeom>
              <a:avLst/>
              <a:gdLst/>
              <a:ahLst/>
              <a:cxnLst>
                <a:cxn ang="0">
                  <a:pos x="18" y="0"/>
                </a:cxn>
                <a:cxn ang="0">
                  <a:pos x="0" y="22"/>
                </a:cxn>
                <a:cxn ang="0">
                  <a:pos x="24" y="39"/>
                </a:cxn>
                <a:cxn ang="0">
                  <a:pos x="43" y="18"/>
                </a:cxn>
                <a:cxn ang="0">
                  <a:pos x="18" y="0"/>
                </a:cxn>
              </a:cxnLst>
              <a:rect l="0" t="0" r="r" b="b"/>
              <a:pathLst>
                <a:path w="43" h="39">
                  <a:moveTo>
                    <a:pt x="18" y="0"/>
                  </a:moveTo>
                  <a:lnTo>
                    <a:pt x="0" y="22"/>
                  </a:lnTo>
                  <a:lnTo>
                    <a:pt x="24" y="39"/>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826" name="Freeform 114"/>
            <p:cNvSpPr>
              <a:spLocks/>
            </p:cNvSpPr>
            <p:nvPr/>
          </p:nvSpPr>
          <p:spPr bwMode="auto">
            <a:xfrm>
              <a:off x="1534" y="1601"/>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27" name="Freeform 115"/>
            <p:cNvSpPr>
              <a:spLocks/>
            </p:cNvSpPr>
            <p:nvPr/>
          </p:nvSpPr>
          <p:spPr bwMode="auto">
            <a:xfrm>
              <a:off x="1582" y="1636"/>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28" name="Freeform 116"/>
            <p:cNvSpPr>
              <a:spLocks/>
            </p:cNvSpPr>
            <p:nvPr/>
          </p:nvSpPr>
          <p:spPr bwMode="auto">
            <a:xfrm>
              <a:off x="1630" y="1671"/>
              <a:ext cx="43" cy="36"/>
            </a:xfrm>
            <a:custGeom>
              <a:avLst/>
              <a:gdLst/>
              <a:ahLst/>
              <a:cxnLst>
                <a:cxn ang="0">
                  <a:pos x="19" y="0"/>
                </a:cxn>
                <a:cxn ang="0">
                  <a:pos x="0" y="21"/>
                </a:cxn>
                <a:cxn ang="0">
                  <a:pos x="24" y="36"/>
                </a:cxn>
                <a:cxn ang="0">
                  <a:pos x="43" y="15"/>
                </a:cxn>
                <a:cxn ang="0">
                  <a:pos x="19" y="0"/>
                </a:cxn>
              </a:cxnLst>
              <a:rect l="0" t="0" r="r" b="b"/>
              <a:pathLst>
                <a:path w="43" h="36">
                  <a:moveTo>
                    <a:pt x="19" y="0"/>
                  </a:moveTo>
                  <a:lnTo>
                    <a:pt x="0" y="21"/>
                  </a:lnTo>
                  <a:lnTo>
                    <a:pt x="24" y="36"/>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29" name="Freeform 117"/>
            <p:cNvSpPr>
              <a:spLocks/>
            </p:cNvSpPr>
            <p:nvPr/>
          </p:nvSpPr>
          <p:spPr bwMode="auto">
            <a:xfrm>
              <a:off x="1679" y="1703"/>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830" name="Freeform 118"/>
            <p:cNvSpPr>
              <a:spLocks/>
            </p:cNvSpPr>
            <p:nvPr/>
          </p:nvSpPr>
          <p:spPr bwMode="auto">
            <a:xfrm>
              <a:off x="1727" y="1738"/>
              <a:ext cx="45" cy="39"/>
            </a:xfrm>
            <a:custGeom>
              <a:avLst/>
              <a:gdLst/>
              <a:ahLst/>
              <a:cxnLst>
                <a:cxn ang="0">
                  <a:pos x="19" y="0"/>
                </a:cxn>
                <a:cxn ang="0">
                  <a:pos x="0" y="22"/>
                </a:cxn>
                <a:cxn ang="0">
                  <a:pos x="27" y="39"/>
                </a:cxn>
                <a:cxn ang="0">
                  <a:pos x="45" y="17"/>
                </a:cxn>
                <a:cxn ang="0">
                  <a:pos x="19" y="0"/>
                </a:cxn>
              </a:cxnLst>
              <a:rect l="0" t="0" r="r" b="b"/>
              <a:pathLst>
                <a:path w="45" h="39">
                  <a:moveTo>
                    <a:pt x="19" y="0"/>
                  </a:moveTo>
                  <a:lnTo>
                    <a:pt x="0" y="22"/>
                  </a:lnTo>
                  <a:lnTo>
                    <a:pt x="27" y="39"/>
                  </a:lnTo>
                  <a:lnTo>
                    <a:pt x="45" y="17"/>
                  </a:lnTo>
                  <a:lnTo>
                    <a:pt x="19" y="0"/>
                  </a:lnTo>
                  <a:close/>
                </a:path>
              </a:pathLst>
            </a:custGeom>
            <a:solidFill>
              <a:srgbClr val="000000"/>
            </a:solidFill>
            <a:ln w="9525">
              <a:noFill/>
              <a:round/>
              <a:headEnd/>
              <a:tailEnd/>
            </a:ln>
          </p:spPr>
          <p:txBody>
            <a:bodyPr/>
            <a:lstStyle/>
            <a:p>
              <a:endParaRPr lang="zh-CN" altLang="en-US"/>
            </a:p>
          </p:txBody>
        </p:sp>
        <p:sp>
          <p:nvSpPr>
            <p:cNvPr id="243831" name="Freeform 119"/>
            <p:cNvSpPr>
              <a:spLocks/>
            </p:cNvSpPr>
            <p:nvPr/>
          </p:nvSpPr>
          <p:spPr bwMode="auto">
            <a:xfrm>
              <a:off x="1778" y="1773"/>
              <a:ext cx="43" cy="39"/>
            </a:xfrm>
            <a:custGeom>
              <a:avLst/>
              <a:gdLst/>
              <a:ahLst/>
              <a:cxnLst>
                <a:cxn ang="0">
                  <a:pos x="18" y="0"/>
                </a:cxn>
                <a:cxn ang="0">
                  <a:pos x="0" y="21"/>
                </a:cxn>
                <a:cxn ang="0">
                  <a:pos x="24" y="39"/>
                </a:cxn>
                <a:cxn ang="0">
                  <a:pos x="43" y="17"/>
                </a:cxn>
                <a:cxn ang="0">
                  <a:pos x="18" y="0"/>
                </a:cxn>
              </a:cxnLst>
              <a:rect l="0" t="0" r="r" b="b"/>
              <a:pathLst>
                <a:path w="43" h="39">
                  <a:moveTo>
                    <a:pt x="18" y="0"/>
                  </a:moveTo>
                  <a:lnTo>
                    <a:pt x="0" y="21"/>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32" name="Freeform 120"/>
            <p:cNvSpPr>
              <a:spLocks/>
            </p:cNvSpPr>
            <p:nvPr/>
          </p:nvSpPr>
          <p:spPr bwMode="auto">
            <a:xfrm>
              <a:off x="1826" y="1805"/>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33" name="Freeform 121"/>
            <p:cNvSpPr>
              <a:spLocks/>
            </p:cNvSpPr>
            <p:nvPr/>
          </p:nvSpPr>
          <p:spPr bwMode="auto">
            <a:xfrm>
              <a:off x="1874" y="1840"/>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34" name="Freeform 122"/>
            <p:cNvSpPr>
              <a:spLocks/>
            </p:cNvSpPr>
            <p:nvPr/>
          </p:nvSpPr>
          <p:spPr bwMode="auto">
            <a:xfrm>
              <a:off x="1922" y="1875"/>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35" name="Freeform 123"/>
            <p:cNvSpPr>
              <a:spLocks/>
            </p:cNvSpPr>
            <p:nvPr/>
          </p:nvSpPr>
          <p:spPr bwMode="auto">
            <a:xfrm>
              <a:off x="1971" y="1909"/>
              <a:ext cx="42" cy="37"/>
            </a:xfrm>
            <a:custGeom>
              <a:avLst/>
              <a:gdLst/>
              <a:ahLst/>
              <a:cxnLst>
                <a:cxn ang="0">
                  <a:pos x="18" y="0"/>
                </a:cxn>
                <a:cxn ang="0">
                  <a:pos x="0" y="22"/>
                </a:cxn>
                <a:cxn ang="0">
                  <a:pos x="24" y="37"/>
                </a:cxn>
                <a:cxn ang="0">
                  <a:pos x="42" y="16"/>
                </a:cxn>
                <a:cxn ang="0">
                  <a:pos x="18" y="0"/>
                </a:cxn>
              </a:cxnLst>
              <a:rect l="0" t="0" r="r" b="b"/>
              <a:pathLst>
                <a:path w="42" h="37">
                  <a:moveTo>
                    <a:pt x="18" y="0"/>
                  </a:moveTo>
                  <a:lnTo>
                    <a:pt x="0" y="22"/>
                  </a:lnTo>
                  <a:lnTo>
                    <a:pt x="24" y="37"/>
                  </a:lnTo>
                  <a:lnTo>
                    <a:pt x="42" y="16"/>
                  </a:lnTo>
                  <a:lnTo>
                    <a:pt x="18" y="0"/>
                  </a:lnTo>
                  <a:close/>
                </a:path>
              </a:pathLst>
            </a:custGeom>
            <a:solidFill>
              <a:srgbClr val="000000"/>
            </a:solidFill>
            <a:ln w="9525">
              <a:noFill/>
              <a:round/>
              <a:headEnd/>
              <a:tailEnd/>
            </a:ln>
          </p:spPr>
          <p:txBody>
            <a:bodyPr/>
            <a:lstStyle/>
            <a:p>
              <a:endParaRPr lang="zh-CN" altLang="en-US"/>
            </a:p>
          </p:txBody>
        </p:sp>
        <p:sp>
          <p:nvSpPr>
            <p:cNvPr id="243836" name="Freeform 124"/>
            <p:cNvSpPr>
              <a:spLocks/>
            </p:cNvSpPr>
            <p:nvPr/>
          </p:nvSpPr>
          <p:spPr bwMode="auto">
            <a:xfrm>
              <a:off x="2019" y="1942"/>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37" name="Freeform 125"/>
            <p:cNvSpPr>
              <a:spLocks/>
            </p:cNvSpPr>
            <p:nvPr/>
          </p:nvSpPr>
          <p:spPr bwMode="auto">
            <a:xfrm>
              <a:off x="2067" y="1977"/>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38" name="Freeform 126"/>
            <p:cNvSpPr>
              <a:spLocks/>
            </p:cNvSpPr>
            <p:nvPr/>
          </p:nvSpPr>
          <p:spPr bwMode="auto">
            <a:xfrm>
              <a:off x="2118" y="2011"/>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39" name="Freeform 127"/>
            <p:cNvSpPr>
              <a:spLocks/>
            </p:cNvSpPr>
            <p:nvPr/>
          </p:nvSpPr>
          <p:spPr bwMode="auto">
            <a:xfrm>
              <a:off x="2166" y="2044"/>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40" name="Freeform 128"/>
            <p:cNvSpPr>
              <a:spLocks/>
            </p:cNvSpPr>
            <p:nvPr/>
          </p:nvSpPr>
          <p:spPr bwMode="auto">
            <a:xfrm>
              <a:off x="2214" y="2079"/>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41" name="Freeform 129"/>
            <p:cNvSpPr>
              <a:spLocks/>
            </p:cNvSpPr>
            <p:nvPr/>
          </p:nvSpPr>
          <p:spPr bwMode="auto">
            <a:xfrm>
              <a:off x="2262" y="2113"/>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42" name="Freeform 130"/>
            <p:cNvSpPr>
              <a:spLocks/>
            </p:cNvSpPr>
            <p:nvPr/>
          </p:nvSpPr>
          <p:spPr bwMode="auto">
            <a:xfrm>
              <a:off x="2311" y="2148"/>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43" name="Freeform 131"/>
            <p:cNvSpPr>
              <a:spLocks/>
            </p:cNvSpPr>
            <p:nvPr/>
          </p:nvSpPr>
          <p:spPr bwMode="auto">
            <a:xfrm>
              <a:off x="2359" y="2181"/>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44" name="Freeform 132"/>
            <p:cNvSpPr>
              <a:spLocks/>
            </p:cNvSpPr>
            <p:nvPr/>
          </p:nvSpPr>
          <p:spPr bwMode="auto">
            <a:xfrm>
              <a:off x="2407" y="2215"/>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45" name="Freeform 133"/>
            <p:cNvSpPr>
              <a:spLocks/>
            </p:cNvSpPr>
            <p:nvPr/>
          </p:nvSpPr>
          <p:spPr bwMode="auto">
            <a:xfrm>
              <a:off x="2458" y="2250"/>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46" name="Freeform 134"/>
            <p:cNvSpPr>
              <a:spLocks/>
            </p:cNvSpPr>
            <p:nvPr/>
          </p:nvSpPr>
          <p:spPr bwMode="auto">
            <a:xfrm>
              <a:off x="2506" y="2285"/>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47" name="Freeform 135"/>
            <p:cNvSpPr>
              <a:spLocks/>
            </p:cNvSpPr>
            <p:nvPr/>
          </p:nvSpPr>
          <p:spPr bwMode="auto">
            <a:xfrm>
              <a:off x="2554" y="2317"/>
              <a:ext cx="43" cy="40"/>
            </a:xfrm>
            <a:custGeom>
              <a:avLst/>
              <a:gdLst/>
              <a:ahLst/>
              <a:cxnLst>
                <a:cxn ang="0">
                  <a:pos x="19" y="0"/>
                </a:cxn>
                <a:cxn ang="0">
                  <a:pos x="0" y="22"/>
                </a:cxn>
                <a:cxn ang="0">
                  <a:pos x="25" y="40"/>
                </a:cxn>
                <a:cxn ang="0">
                  <a:pos x="43" y="18"/>
                </a:cxn>
                <a:cxn ang="0">
                  <a:pos x="19" y="0"/>
                </a:cxn>
              </a:cxnLst>
              <a:rect l="0" t="0" r="r" b="b"/>
              <a:pathLst>
                <a:path w="43" h="40">
                  <a:moveTo>
                    <a:pt x="19" y="0"/>
                  </a:moveTo>
                  <a:lnTo>
                    <a:pt x="0" y="22"/>
                  </a:lnTo>
                  <a:lnTo>
                    <a:pt x="25"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48" name="Freeform 136"/>
            <p:cNvSpPr>
              <a:spLocks/>
            </p:cNvSpPr>
            <p:nvPr/>
          </p:nvSpPr>
          <p:spPr bwMode="auto">
            <a:xfrm>
              <a:off x="2603" y="2352"/>
              <a:ext cx="43" cy="39"/>
            </a:xfrm>
            <a:custGeom>
              <a:avLst/>
              <a:gdLst/>
              <a:ahLst/>
              <a:cxnLst>
                <a:cxn ang="0">
                  <a:pos x="18" y="0"/>
                </a:cxn>
                <a:cxn ang="0">
                  <a:pos x="0" y="22"/>
                </a:cxn>
                <a:cxn ang="0">
                  <a:pos x="24" y="39"/>
                </a:cxn>
                <a:cxn ang="0">
                  <a:pos x="43" y="18"/>
                </a:cxn>
                <a:cxn ang="0">
                  <a:pos x="18" y="0"/>
                </a:cxn>
              </a:cxnLst>
              <a:rect l="0" t="0" r="r" b="b"/>
              <a:pathLst>
                <a:path w="43" h="39">
                  <a:moveTo>
                    <a:pt x="18" y="0"/>
                  </a:moveTo>
                  <a:lnTo>
                    <a:pt x="0" y="22"/>
                  </a:lnTo>
                  <a:lnTo>
                    <a:pt x="24" y="39"/>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849" name="Freeform 137"/>
            <p:cNvSpPr>
              <a:spLocks/>
            </p:cNvSpPr>
            <p:nvPr/>
          </p:nvSpPr>
          <p:spPr bwMode="auto">
            <a:xfrm>
              <a:off x="2651" y="2387"/>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50" name="Freeform 138"/>
            <p:cNvSpPr>
              <a:spLocks/>
            </p:cNvSpPr>
            <p:nvPr/>
          </p:nvSpPr>
          <p:spPr bwMode="auto">
            <a:xfrm>
              <a:off x="2699" y="2419"/>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51" name="Freeform 139"/>
            <p:cNvSpPr>
              <a:spLocks/>
            </p:cNvSpPr>
            <p:nvPr/>
          </p:nvSpPr>
          <p:spPr bwMode="auto">
            <a:xfrm>
              <a:off x="2747" y="2454"/>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52" name="Freeform 140"/>
            <p:cNvSpPr>
              <a:spLocks/>
            </p:cNvSpPr>
            <p:nvPr/>
          </p:nvSpPr>
          <p:spPr bwMode="auto">
            <a:xfrm>
              <a:off x="2796" y="2489"/>
              <a:ext cx="45" cy="39"/>
            </a:xfrm>
            <a:custGeom>
              <a:avLst/>
              <a:gdLst/>
              <a:ahLst/>
              <a:cxnLst>
                <a:cxn ang="0">
                  <a:pos x="18" y="0"/>
                </a:cxn>
                <a:cxn ang="0">
                  <a:pos x="0" y="22"/>
                </a:cxn>
                <a:cxn ang="0">
                  <a:pos x="26" y="39"/>
                </a:cxn>
                <a:cxn ang="0">
                  <a:pos x="45" y="17"/>
                </a:cxn>
                <a:cxn ang="0">
                  <a:pos x="18" y="0"/>
                </a:cxn>
              </a:cxnLst>
              <a:rect l="0" t="0" r="r" b="b"/>
              <a:pathLst>
                <a:path w="45" h="39">
                  <a:moveTo>
                    <a:pt x="18" y="0"/>
                  </a:moveTo>
                  <a:lnTo>
                    <a:pt x="0" y="22"/>
                  </a:lnTo>
                  <a:lnTo>
                    <a:pt x="26" y="39"/>
                  </a:lnTo>
                  <a:lnTo>
                    <a:pt x="45" y="17"/>
                  </a:lnTo>
                  <a:lnTo>
                    <a:pt x="18" y="0"/>
                  </a:lnTo>
                  <a:close/>
                </a:path>
              </a:pathLst>
            </a:custGeom>
            <a:solidFill>
              <a:srgbClr val="000000"/>
            </a:solidFill>
            <a:ln w="9525">
              <a:noFill/>
              <a:round/>
              <a:headEnd/>
              <a:tailEnd/>
            </a:ln>
          </p:spPr>
          <p:txBody>
            <a:bodyPr/>
            <a:lstStyle/>
            <a:p>
              <a:endParaRPr lang="zh-CN" altLang="en-US"/>
            </a:p>
          </p:txBody>
        </p:sp>
        <p:sp>
          <p:nvSpPr>
            <p:cNvPr id="243853" name="Freeform 141"/>
            <p:cNvSpPr>
              <a:spLocks/>
            </p:cNvSpPr>
            <p:nvPr/>
          </p:nvSpPr>
          <p:spPr bwMode="auto">
            <a:xfrm>
              <a:off x="2846" y="2524"/>
              <a:ext cx="43" cy="37"/>
            </a:xfrm>
            <a:custGeom>
              <a:avLst/>
              <a:gdLst/>
              <a:ahLst/>
              <a:cxnLst>
                <a:cxn ang="0">
                  <a:pos x="19" y="0"/>
                </a:cxn>
                <a:cxn ang="0">
                  <a:pos x="0" y="21"/>
                </a:cxn>
                <a:cxn ang="0">
                  <a:pos x="25" y="37"/>
                </a:cxn>
                <a:cxn ang="0">
                  <a:pos x="43" y="15"/>
                </a:cxn>
                <a:cxn ang="0">
                  <a:pos x="19" y="0"/>
                </a:cxn>
              </a:cxnLst>
              <a:rect l="0" t="0" r="r" b="b"/>
              <a:pathLst>
                <a:path w="43" h="37">
                  <a:moveTo>
                    <a:pt x="19" y="0"/>
                  </a:moveTo>
                  <a:lnTo>
                    <a:pt x="0" y="21"/>
                  </a:lnTo>
                  <a:lnTo>
                    <a:pt x="25"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54" name="Freeform 142"/>
            <p:cNvSpPr>
              <a:spLocks/>
            </p:cNvSpPr>
            <p:nvPr/>
          </p:nvSpPr>
          <p:spPr bwMode="auto">
            <a:xfrm>
              <a:off x="2895" y="2556"/>
              <a:ext cx="42" cy="39"/>
            </a:xfrm>
            <a:custGeom>
              <a:avLst/>
              <a:gdLst/>
              <a:ahLst/>
              <a:cxnLst>
                <a:cxn ang="0">
                  <a:pos x="18" y="0"/>
                </a:cxn>
                <a:cxn ang="0">
                  <a:pos x="0" y="22"/>
                </a:cxn>
                <a:cxn ang="0">
                  <a:pos x="24" y="39"/>
                </a:cxn>
                <a:cxn ang="0">
                  <a:pos x="42" y="18"/>
                </a:cxn>
                <a:cxn ang="0">
                  <a:pos x="18" y="0"/>
                </a:cxn>
              </a:cxnLst>
              <a:rect l="0" t="0" r="r" b="b"/>
              <a:pathLst>
                <a:path w="42" h="39">
                  <a:moveTo>
                    <a:pt x="18" y="0"/>
                  </a:moveTo>
                  <a:lnTo>
                    <a:pt x="0" y="22"/>
                  </a:lnTo>
                  <a:lnTo>
                    <a:pt x="24" y="39"/>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855" name="Freeform 143"/>
            <p:cNvSpPr>
              <a:spLocks/>
            </p:cNvSpPr>
            <p:nvPr/>
          </p:nvSpPr>
          <p:spPr bwMode="auto">
            <a:xfrm>
              <a:off x="2943" y="2591"/>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56" name="Freeform 144"/>
            <p:cNvSpPr>
              <a:spLocks/>
            </p:cNvSpPr>
            <p:nvPr/>
          </p:nvSpPr>
          <p:spPr bwMode="auto">
            <a:xfrm>
              <a:off x="2991" y="2626"/>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57" name="Freeform 145"/>
            <p:cNvSpPr>
              <a:spLocks/>
            </p:cNvSpPr>
            <p:nvPr/>
          </p:nvSpPr>
          <p:spPr bwMode="auto">
            <a:xfrm>
              <a:off x="3039" y="2658"/>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58" name="Freeform 146"/>
            <p:cNvSpPr>
              <a:spLocks/>
            </p:cNvSpPr>
            <p:nvPr/>
          </p:nvSpPr>
          <p:spPr bwMode="auto">
            <a:xfrm>
              <a:off x="3087" y="2693"/>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59" name="Freeform 147"/>
            <p:cNvSpPr>
              <a:spLocks/>
            </p:cNvSpPr>
            <p:nvPr/>
          </p:nvSpPr>
          <p:spPr bwMode="auto">
            <a:xfrm>
              <a:off x="3136" y="2728"/>
              <a:ext cx="43" cy="39"/>
            </a:xfrm>
            <a:custGeom>
              <a:avLst/>
              <a:gdLst/>
              <a:ahLst/>
              <a:cxnLst>
                <a:cxn ang="0">
                  <a:pos x="18" y="0"/>
                </a:cxn>
                <a:cxn ang="0">
                  <a:pos x="0" y="21"/>
                </a:cxn>
                <a:cxn ang="0">
                  <a:pos x="24" y="39"/>
                </a:cxn>
                <a:cxn ang="0">
                  <a:pos x="43" y="17"/>
                </a:cxn>
                <a:cxn ang="0">
                  <a:pos x="18" y="0"/>
                </a:cxn>
              </a:cxnLst>
              <a:rect l="0" t="0" r="r" b="b"/>
              <a:pathLst>
                <a:path w="43" h="39">
                  <a:moveTo>
                    <a:pt x="18" y="0"/>
                  </a:moveTo>
                  <a:lnTo>
                    <a:pt x="0" y="21"/>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60" name="Freeform 148"/>
            <p:cNvSpPr>
              <a:spLocks/>
            </p:cNvSpPr>
            <p:nvPr/>
          </p:nvSpPr>
          <p:spPr bwMode="auto">
            <a:xfrm>
              <a:off x="3187" y="2762"/>
              <a:ext cx="42" cy="37"/>
            </a:xfrm>
            <a:custGeom>
              <a:avLst/>
              <a:gdLst/>
              <a:ahLst/>
              <a:cxnLst>
                <a:cxn ang="0">
                  <a:pos x="18" y="0"/>
                </a:cxn>
                <a:cxn ang="0">
                  <a:pos x="0" y="22"/>
                </a:cxn>
                <a:cxn ang="0">
                  <a:pos x="24" y="37"/>
                </a:cxn>
                <a:cxn ang="0">
                  <a:pos x="42" y="16"/>
                </a:cxn>
                <a:cxn ang="0">
                  <a:pos x="18" y="0"/>
                </a:cxn>
              </a:cxnLst>
              <a:rect l="0" t="0" r="r" b="b"/>
              <a:pathLst>
                <a:path w="42" h="37">
                  <a:moveTo>
                    <a:pt x="18" y="0"/>
                  </a:moveTo>
                  <a:lnTo>
                    <a:pt x="0" y="22"/>
                  </a:lnTo>
                  <a:lnTo>
                    <a:pt x="24" y="37"/>
                  </a:lnTo>
                  <a:lnTo>
                    <a:pt x="42" y="16"/>
                  </a:lnTo>
                  <a:lnTo>
                    <a:pt x="18" y="0"/>
                  </a:lnTo>
                  <a:close/>
                </a:path>
              </a:pathLst>
            </a:custGeom>
            <a:solidFill>
              <a:srgbClr val="000000"/>
            </a:solidFill>
            <a:ln w="9525">
              <a:noFill/>
              <a:round/>
              <a:headEnd/>
              <a:tailEnd/>
            </a:ln>
          </p:spPr>
          <p:txBody>
            <a:bodyPr/>
            <a:lstStyle/>
            <a:p>
              <a:endParaRPr lang="zh-CN" altLang="en-US"/>
            </a:p>
          </p:txBody>
        </p:sp>
        <p:sp>
          <p:nvSpPr>
            <p:cNvPr id="243861" name="Freeform 149"/>
            <p:cNvSpPr>
              <a:spLocks/>
            </p:cNvSpPr>
            <p:nvPr/>
          </p:nvSpPr>
          <p:spPr bwMode="auto">
            <a:xfrm>
              <a:off x="3235" y="2795"/>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62" name="Freeform 150"/>
            <p:cNvSpPr>
              <a:spLocks/>
            </p:cNvSpPr>
            <p:nvPr/>
          </p:nvSpPr>
          <p:spPr bwMode="auto">
            <a:xfrm>
              <a:off x="3283" y="2830"/>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63" name="Freeform 151"/>
            <p:cNvSpPr>
              <a:spLocks/>
            </p:cNvSpPr>
            <p:nvPr/>
          </p:nvSpPr>
          <p:spPr bwMode="auto">
            <a:xfrm>
              <a:off x="3331" y="2864"/>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64" name="Freeform 152"/>
            <p:cNvSpPr>
              <a:spLocks/>
            </p:cNvSpPr>
            <p:nvPr/>
          </p:nvSpPr>
          <p:spPr bwMode="auto">
            <a:xfrm>
              <a:off x="3379" y="2897"/>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65" name="Freeform 153"/>
            <p:cNvSpPr>
              <a:spLocks/>
            </p:cNvSpPr>
            <p:nvPr/>
          </p:nvSpPr>
          <p:spPr bwMode="auto">
            <a:xfrm>
              <a:off x="3428" y="2932"/>
              <a:ext cx="43" cy="39"/>
            </a:xfrm>
            <a:custGeom>
              <a:avLst/>
              <a:gdLst/>
              <a:ahLst/>
              <a:cxnLst>
                <a:cxn ang="0">
                  <a:pos x="18" y="0"/>
                </a:cxn>
                <a:cxn ang="0">
                  <a:pos x="0" y="21"/>
                </a:cxn>
                <a:cxn ang="0">
                  <a:pos x="24" y="39"/>
                </a:cxn>
                <a:cxn ang="0">
                  <a:pos x="43" y="17"/>
                </a:cxn>
                <a:cxn ang="0">
                  <a:pos x="18" y="0"/>
                </a:cxn>
              </a:cxnLst>
              <a:rect l="0" t="0" r="r" b="b"/>
              <a:pathLst>
                <a:path w="43" h="39">
                  <a:moveTo>
                    <a:pt x="18" y="0"/>
                  </a:moveTo>
                  <a:lnTo>
                    <a:pt x="0" y="21"/>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66" name="Freeform 154"/>
            <p:cNvSpPr>
              <a:spLocks/>
            </p:cNvSpPr>
            <p:nvPr/>
          </p:nvSpPr>
          <p:spPr bwMode="auto">
            <a:xfrm>
              <a:off x="3476" y="2967"/>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67" name="Freeform 155"/>
            <p:cNvSpPr>
              <a:spLocks/>
            </p:cNvSpPr>
            <p:nvPr/>
          </p:nvSpPr>
          <p:spPr bwMode="auto">
            <a:xfrm>
              <a:off x="3527" y="3001"/>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68" name="Freeform 156"/>
            <p:cNvSpPr>
              <a:spLocks/>
            </p:cNvSpPr>
            <p:nvPr/>
          </p:nvSpPr>
          <p:spPr bwMode="auto">
            <a:xfrm>
              <a:off x="3575" y="3034"/>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69" name="Freeform 157"/>
            <p:cNvSpPr>
              <a:spLocks/>
            </p:cNvSpPr>
            <p:nvPr/>
          </p:nvSpPr>
          <p:spPr bwMode="auto">
            <a:xfrm>
              <a:off x="3623" y="3069"/>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70" name="Freeform 158"/>
            <p:cNvSpPr>
              <a:spLocks/>
            </p:cNvSpPr>
            <p:nvPr/>
          </p:nvSpPr>
          <p:spPr bwMode="auto">
            <a:xfrm>
              <a:off x="3671" y="3103"/>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71" name="Freeform 159"/>
            <p:cNvSpPr>
              <a:spLocks/>
            </p:cNvSpPr>
            <p:nvPr/>
          </p:nvSpPr>
          <p:spPr bwMode="auto">
            <a:xfrm>
              <a:off x="3720" y="3136"/>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872" name="Freeform 160"/>
            <p:cNvSpPr>
              <a:spLocks/>
            </p:cNvSpPr>
            <p:nvPr/>
          </p:nvSpPr>
          <p:spPr bwMode="auto">
            <a:xfrm>
              <a:off x="3768" y="3171"/>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grpSp>
      <p:grpSp>
        <p:nvGrpSpPr>
          <p:cNvPr id="5" name="Group 161"/>
          <p:cNvGrpSpPr>
            <a:grpSpLocks/>
          </p:cNvGrpSpPr>
          <p:nvPr/>
        </p:nvGrpSpPr>
        <p:grpSpPr bwMode="auto">
          <a:xfrm>
            <a:off x="3481388" y="2379663"/>
            <a:ext cx="2717800" cy="1801812"/>
            <a:chOff x="2193" y="1499"/>
            <a:chExt cx="1626" cy="1151"/>
          </a:xfrm>
        </p:grpSpPr>
        <p:sp>
          <p:nvSpPr>
            <p:cNvPr id="243874" name="Freeform 162"/>
            <p:cNvSpPr>
              <a:spLocks/>
            </p:cNvSpPr>
            <p:nvPr/>
          </p:nvSpPr>
          <p:spPr bwMode="auto">
            <a:xfrm>
              <a:off x="2193" y="1499"/>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75" name="Freeform 163"/>
            <p:cNvSpPr>
              <a:spLocks/>
            </p:cNvSpPr>
            <p:nvPr/>
          </p:nvSpPr>
          <p:spPr bwMode="auto">
            <a:xfrm>
              <a:off x="2241" y="1534"/>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76" name="Freeform 164"/>
            <p:cNvSpPr>
              <a:spLocks/>
            </p:cNvSpPr>
            <p:nvPr/>
          </p:nvSpPr>
          <p:spPr bwMode="auto">
            <a:xfrm>
              <a:off x="2289" y="1566"/>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77" name="Freeform 165"/>
            <p:cNvSpPr>
              <a:spLocks/>
            </p:cNvSpPr>
            <p:nvPr/>
          </p:nvSpPr>
          <p:spPr bwMode="auto">
            <a:xfrm>
              <a:off x="2337" y="1601"/>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78" name="Freeform 166"/>
            <p:cNvSpPr>
              <a:spLocks/>
            </p:cNvSpPr>
            <p:nvPr/>
          </p:nvSpPr>
          <p:spPr bwMode="auto">
            <a:xfrm>
              <a:off x="2386" y="1636"/>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79" name="Freeform 167"/>
            <p:cNvSpPr>
              <a:spLocks/>
            </p:cNvSpPr>
            <p:nvPr/>
          </p:nvSpPr>
          <p:spPr bwMode="auto">
            <a:xfrm>
              <a:off x="2434" y="1671"/>
              <a:ext cx="43" cy="36"/>
            </a:xfrm>
            <a:custGeom>
              <a:avLst/>
              <a:gdLst/>
              <a:ahLst/>
              <a:cxnLst>
                <a:cxn ang="0">
                  <a:pos x="19" y="0"/>
                </a:cxn>
                <a:cxn ang="0">
                  <a:pos x="0" y="21"/>
                </a:cxn>
                <a:cxn ang="0">
                  <a:pos x="24" y="36"/>
                </a:cxn>
                <a:cxn ang="0">
                  <a:pos x="43" y="15"/>
                </a:cxn>
                <a:cxn ang="0">
                  <a:pos x="19" y="0"/>
                </a:cxn>
              </a:cxnLst>
              <a:rect l="0" t="0" r="r" b="b"/>
              <a:pathLst>
                <a:path w="43" h="36">
                  <a:moveTo>
                    <a:pt x="19" y="0"/>
                  </a:moveTo>
                  <a:lnTo>
                    <a:pt x="0" y="21"/>
                  </a:lnTo>
                  <a:lnTo>
                    <a:pt x="24" y="36"/>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80" name="Freeform 168"/>
            <p:cNvSpPr>
              <a:spLocks/>
            </p:cNvSpPr>
            <p:nvPr/>
          </p:nvSpPr>
          <p:spPr bwMode="auto">
            <a:xfrm>
              <a:off x="2482" y="1703"/>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81" name="Freeform 169"/>
            <p:cNvSpPr>
              <a:spLocks/>
            </p:cNvSpPr>
            <p:nvPr/>
          </p:nvSpPr>
          <p:spPr bwMode="auto">
            <a:xfrm>
              <a:off x="2530" y="1738"/>
              <a:ext cx="46" cy="39"/>
            </a:xfrm>
            <a:custGeom>
              <a:avLst/>
              <a:gdLst/>
              <a:ahLst/>
              <a:cxnLst>
                <a:cxn ang="0">
                  <a:pos x="19" y="0"/>
                </a:cxn>
                <a:cxn ang="0">
                  <a:pos x="0" y="22"/>
                </a:cxn>
                <a:cxn ang="0">
                  <a:pos x="27" y="39"/>
                </a:cxn>
                <a:cxn ang="0">
                  <a:pos x="46" y="17"/>
                </a:cxn>
                <a:cxn ang="0">
                  <a:pos x="19" y="0"/>
                </a:cxn>
              </a:cxnLst>
              <a:rect l="0" t="0" r="r" b="b"/>
              <a:pathLst>
                <a:path w="46" h="39">
                  <a:moveTo>
                    <a:pt x="19" y="0"/>
                  </a:moveTo>
                  <a:lnTo>
                    <a:pt x="0" y="22"/>
                  </a:lnTo>
                  <a:lnTo>
                    <a:pt x="27" y="39"/>
                  </a:lnTo>
                  <a:lnTo>
                    <a:pt x="46" y="17"/>
                  </a:lnTo>
                  <a:lnTo>
                    <a:pt x="19" y="0"/>
                  </a:lnTo>
                  <a:close/>
                </a:path>
              </a:pathLst>
            </a:custGeom>
            <a:solidFill>
              <a:srgbClr val="000000"/>
            </a:solidFill>
            <a:ln w="9525">
              <a:noFill/>
              <a:round/>
              <a:headEnd/>
              <a:tailEnd/>
            </a:ln>
          </p:spPr>
          <p:txBody>
            <a:bodyPr/>
            <a:lstStyle/>
            <a:p>
              <a:endParaRPr lang="zh-CN" altLang="en-US"/>
            </a:p>
          </p:txBody>
        </p:sp>
        <p:sp>
          <p:nvSpPr>
            <p:cNvPr id="243882" name="Freeform 170"/>
            <p:cNvSpPr>
              <a:spLocks/>
            </p:cNvSpPr>
            <p:nvPr/>
          </p:nvSpPr>
          <p:spPr bwMode="auto">
            <a:xfrm>
              <a:off x="2581" y="1773"/>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83" name="Freeform 171"/>
            <p:cNvSpPr>
              <a:spLocks/>
            </p:cNvSpPr>
            <p:nvPr/>
          </p:nvSpPr>
          <p:spPr bwMode="auto">
            <a:xfrm>
              <a:off x="2629" y="1805"/>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84" name="Freeform 172"/>
            <p:cNvSpPr>
              <a:spLocks/>
            </p:cNvSpPr>
            <p:nvPr/>
          </p:nvSpPr>
          <p:spPr bwMode="auto">
            <a:xfrm>
              <a:off x="2678" y="1840"/>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885" name="Freeform 173"/>
            <p:cNvSpPr>
              <a:spLocks/>
            </p:cNvSpPr>
            <p:nvPr/>
          </p:nvSpPr>
          <p:spPr bwMode="auto">
            <a:xfrm>
              <a:off x="2726" y="1875"/>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86" name="Freeform 174"/>
            <p:cNvSpPr>
              <a:spLocks/>
            </p:cNvSpPr>
            <p:nvPr/>
          </p:nvSpPr>
          <p:spPr bwMode="auto">
            <a:xfrm>
              <a:off x="2774" y="1909"/>
              <a:ext cx="43" cy="37"/>
            </a:xfrm>
            <a:custGeom>
              <a:avLst/>
              <a:gdLst/>
              <a:ahLst/>
              <a:cxnLst>
                <a:cxn ang="0">
                  <a:pos x="19" y="0"/>
                </a:cxn>
                <a:cxn ang="0">
                  <a:pos x="0" y="22"/>
                </a:cxn>
                <a:cxn ang="0">
                  <a:pos x="24" y="37"/>
                </a:cxn>
                <a:cxn ang="0">
                  <a:pos x="43" y="16"/>
                </a:cxn>
                <a:cxn ang="0">
                  <a:pos x="19" y="0"/>
                </a:cxn>
              </a:cxnLst>
              <a:rect l="0" t="0" r="r" b="b"/>
              <a:pathLst>
                <a:path w="43" h="37">
                  <a:moveTo>
                    <a:pt x="19" y="0"/>
                  </a:moveTo>
                  <a:lnTo>
                    <a:pt x="0" y="22"/>
                  </a:lnTo>
                  <a:lnTo>
                    <a:pt x="24" y="37"/>
                  </a:lnTo>
                  <a:lnTo>
                    <a:pt x="43" y="16"/>
                  </a:lnTo>
                  <a:lnTo>
                    <a:pt x="19" y="0"/>
                  </a:lnTo>
                  <a:close/>
                </a:path>
              </a:pathLst>
            </a:custGeom>
            <a:solidFill>
              <a:srgbClr val="000000"/>
            </a:solidFill>
            <a:ln w="9525">
              <a:noFill/>
              <a:round/>
              <a:headEnd/>
              <a:tailEnd/>
            </a:ln>
          </p:spPr>
          <p:txBody>
            <a:bodyPr/>
            <a:lstStyle/>
            <a:p>
              <a:endParaRPr lang="zh-CN" altLang="en-US"/>
            </a:p>
          </p:txBody>
        </p:sp>
        <p:sp>
          <p:nvSpPr>
            <p:cNvPr id="243887" name="Freeform 175"/>
            <p:cNvSpPr>
              <a:spLocks/>
            </p:cNvSpPr>
            <p:nvPr/>
          </p:nvSpPr>
          <p:spPr bwMode="auto">
            <a:xfrm>
              <a:off x="2822" y="1942"/>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88" name="Freeform 176"/>
            <p:cNvSpPr>
              <a:spLocks/>
            </p:cNvSpPr>
            <p:nvPr/>
          </p:nvSpPr>
          <p:spPr bwMode="auto">
            <a:xfrm>
              <a:off x="2871" y="1977"/>
              <a:ext cx="42" cy="39"/>
            </a:xfrm>
            <a:custGeom>
              <a:avLst/>
              <a:gdLst/>
              <a:ahLst/>
              <a:cxnLst>
                <a:cxn ang="0">
                  <a:pos x="18" y="0"/>
                </a:cxn>
                <a:cxn ang="0">
                  <a:pos x="0" y="21"/>
                </a:cxn>
                <a:cxn ang="0">
                  <a:pos x="24" y="39"/>
                </a:cxn>
                <a:cxn ang="0">
                  <a:pos x="42" y="17"/>
                </a:cxn>
                <a:cxn ang="0">
                  <a:pos x="18" y="0"/>
                </a:cxn>
              </a:cxnLst>
              <a:rect l="0" t="0" r="r" b="b"/>
              <a:pathLst>
                <a:path w="42" h="39">
                  <a:moveTo>
                    <a:pt x="18" y="0"/>
                  </a:moveTo>
                  <a:lnTo>
                    <a:pt x="0" y="21"/>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889" name="Freeform 177"/>
            <p:cNvSpPr>
              <a:spLocks/>
            </p:cNvSpPr>
            <p:nvPr/>
          </p:nvSpPr>
          <p:spPr bwMode="auto">
            <a:xfrm>
              <a:off x="2921" y="2011"/>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90" name="Freeform 178"/>
            <p:cNvSpPr>
              <a:spLocks/>
            </p:cNvSpPr>
            <p:nvPr/>
          </p:nvSpPr>
          <p:spPr bwMode="auto">
            <a:xfrm>
              <a:off x="2970" y="2044"/>
              <a:ext cx="42" cy="39"/>
            </a:xfrm>
            <a:custGeom>
              <a:avLst/>
              <a:gdLst/>
              <a:ahLst/>
              <a:cxnLst>
                <a:cxn ang="0">
                  <a:pos x="18" y="0"/>
                </a:cxn>
                <a:cxn ang="0">
                  <a:pos x="0" y="22"/>
                </a:cxn>
                <a:cxn ang="0">
                  <a:pos x="24" y="39"/>
                </a:cxn>
                <a:cxn ang="0">
                  <a:pos x="42" y="17"/>
                </a:cxn>
                <a:cxn ang="0">
                  <a:pos x="18" y="0"/>
                </a:cxn>
              </a:cxnLst>
              <a:rect l="0" t="0" r="r" b="b"/>
              <a:pathLst>
                <a:path w="42" h="39">
                  <a:moveTo>
                    <a:pt x="18" y="0"/>
                  </a:moveTo>
                  <a:lnTo>
                    <a:pt x="0" y="22"/>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891" name="Freeform 179"/>
            <p:cNvSpPr>
              <a:spLocks/>
            </p:cNvSpPr>
            <p:nvPr/>
          </p:nvSpPr>
          <p:spPr bwMode="auto">
            <a:xfrm>
              <a:off x="3018" y="2079"/>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92" name="Freeform 180"/>
            <p:cNvSpPr>
              <a:spLocks/>
            </p:cNvSpPr>
            <p:nvPr/>
          </p:nvSpPr>
          <p:spPr bwMode="auto">
            <a:xfrm>
              <a:off x="3066" y="2113"/>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93" name="Freeform 181"/>
            <p:cNvSpPr>
              <a:spLocks/>
            </p:cNvSpPr>
            <p:nvPr/>
          </p:nvSpPr>
          <p:spPr bwMode="auto">
            <a:xfrm>
              <a:off x="3114" y="2148"/>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94" name="Freeform 182"/>
            <p:cNvSpPr>
              <a:spLocks/>
            </p:cNvSpPr>
            <p:nvPr/>
          </p:nvSpPr>
          <p:spPr bwMode="auto">
            <a:xfrm>
              <a:off x="3162" y="2181"/>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895" name="Freeform 183"/>
            <p:cNvSpPr>
              <a:spLocks/>
            </p:cNvSpPr>
            <p:nvPr/>
          </p:nvSpPr>
          <p:spPr bwMode="auto">
            <a:xfrm>
              <a:off x="3211" y="2215"/>
              <a:ext cx="43" cy="40"/>
            </a:xfrm>
            <a:custGeom>
              <a:avLst/>
              <a:gdLst/>
              <a:ahLst/>
              <a:cxnLst>
                <a:cxn ang="0">
                  <a:pos x="18" y="0"/>
                </a:cxn>
                <a:cxn ang="0">
                  <a:pos x="0" y="22"/>
                </a:cxn>
                <a:cxn ang="0">
                  <a:pos x="24" y="40"/>
                </a:cxn>
                <a:cxn ang="0">
                  <a:pos x="43" y="18"/>
                </a:cxn>
                <a:cxn ang="0">
                  <a:pos x="18" y="0"/>
                </a:cxn>
              </a:cxnLst>
              <a:rect l="0" t="0" r="r" b="b"/>
              <a:pathLst>
                <a:path w="43" h="40">
                  <a:moveTo>
                    <a:pt x="18" y="0"/>
                  </a:moveTo>
                  <a:lnTo>
                    <a:pt x="0" y="22"/>
                  </a:lnTo>
                  <a:lnTo>
                    <a:pt x="24" y="40"/>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896" name="Freeform 184"/>
            <p:cNvSpPr>
              <a:spLocks/>
            </p:cNvSpPr>
            <p:nvPr/>
          </p:nvSpPr>
          <p:spPr bwMode="auto">
            <a:xfrm>
              <a:off x="3262" y="2250"/>
              <a:ext cx="42" cy="39"/>
            </a:xfrm>
            <a:custGeom>
              <a:avLst/>
              <a:gdLst/>
              <a:ahLst/>
              <a:cxnLst>
                <a:cxn ang="0">
                  <a:pos x="18" y="0"/>
                </a:cxn>
                <a:cxn ang="0">
                  <a:pos x="0" y="22"/>
                </a:cxn>
                <a:cxn ang="0">
                  <a:pos x="24" y="39"/>
                </a:cxn>
                <a:cxn ang="0">
                  <a:pos x="42" y="18"/>
                </a:cxn>
                <a:cxn ang="0">
                  <a:pos x="18" y="0"/>
                </a:cxn>
              </a:cxnLst>
              <a:rect l="0" t="0" r="r" b="b"/>
              <a:pathLst>
                <a:path w="42" h="39">
                  <a:moveTo>
                    <a:pt x="18" y="0"/>
                  </a:moveTo>
                  <a:lnTo>
                    <a:pt x="0" y="22"/>
                  </a:lnTo>
                  <a:lnTo>
                    <a:pt x="24" y="39"/>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897" name="Freeform 185"/>
            <p:cNvSpPr>
              <a:spLocks/>
            </p:cNvSpPr>
            <p:nvPr/>
          </p:nvSpPr>
          <p:spPr bwMode="auto">
            <a:xfrm>
              <a:off x="3310" y="2285"/>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898" name="Freeform 186"/>
            <p:cNvSpPr>
              <a:spLocks/>
            </p:cNvSpPr>
            <p:nvPr/>
          </p:nvSpPr>
          <p:spPr bwMode="auto">
            <a:xfrm>
              <a:off x="3358" y="2317"/>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899" name="Freeform 187"/>
            <p:cNvSpPr>
              <a:spLocks/>
            </p:cNvSpPr>
            <p:nvPr/>
          </p:nvSpPr>
          <p:spPr bwMode="auto">
            <a:xfrm>
              <a:off x="3406" y="2352"/>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00" name="Freeform 188"/>
            <p:cNvSpPr>
              <a:spLocks/>
            </p:cNvSpPr>
            <p:nvPr/>
          </p:nvSpPr>
          <p:spPr bwMode="auto">
            <a:xfrm>
              <a:off x="3454" y="2387"/>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01" name="Freeform 189"/>
            <p:cNvSpPr>
              <a:spLocks/>
            </p:cNvSpPr>
            <p:nvPr/>
          </p:nvSpPr>
          <p:spPr bwMode="auto">
            <a:xfrm>
              <a:off x="3503" y="2419"/>
              <a:ext cx="43" cy="40"/>
            </a:xfrm>
            <a:custGeom>
              <a:avLst/>
              <a:gdLst/>
              <a:ahLst/>
              <a:cxnLst>
                <a:cxn ang="0">
                  <a:pos x="18" y="0"/>
                </a:cxn>
                <a:cxn ang="0">
                  <a:pos x="0" y="22"/>
                </a:cxn>
                <a:cxn ang="0">
                  <a:pos x="24" y="40"/>
                </a:cxn>
                <a:cxn ang="0">
                  <a:pos x="43" y="18"/>
                </a:cxn>
                <a:cxn ang="0">
                  <a:pos x="18" y="0"/>
                </a:cxn>
              </a:cxnLst>
              <a:rect l="0" t="0" r="r" b="b"/>
              <a:pathLst>
                <a:path w="43" h="40">
                  <a:moveTo>
                    <a:pt x="18" y="0"/>
                  </a:moveTo>
                  <a:lnTo>
                    <a:pt x="0" y="22"/>
                  </a:lnTo>
                  <a:lnTo>
                    <a:pt x="24" y="40"/>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902" name="Freeform 190"/>
            <p:cNvSpPr>
              <a:spLocks/>
            </p:cNvSpPr>
            <p:nvPr/>
          </p:nvSpPr>
          <p:spPr bwMode="auto">
            <a:xfrm>
              <a:off x="3551" y="2454"/>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03" name="Freeform 191"/>
            <p:cNvSpPr>
              <a:spLocks/>
            </p:cNvSpPr>
            <p:nvPr/>
          </p:nvSpPr>
          <p:spPr bwMode="auto">
            <a:xfrm>
              <a:off x="3599" y="2489"/>
              <a:ext cx="46" cy="39"/>
            </a:xfrm>
            <a:custGeom>
              <a:avLst/>
              <a:gdLst/>
              <a:ahLst/>
              <a:cxnLst>
                <a:cxn ang="0">
                  <a:pos x="19" y="0"/>
                </a:cxn>
                <a:cxn ang="0">
                  <a:pos x="0" y="22"/>
                </a:cxn>
                <a:cxn ang="0">
                  <a:pos x="27" y="39"/>
                </a:cxn>
                <a:cxn ang="0">
                  <a:pos x="46" y="17"/>
                </a:cxn>
                <a:cxn ang="0">
                  <a:pos x="19" y="0"/>
                </a:cxn>
              </a:cxnLst>
              <a:rect l="0" t="0" r="r" b="b"/>
              <a:pathLst>
                <a:path w="46" h="39">
                  <a:moveTo>
                    <a:pt x="19" y="0"/>
                  </a:moveTo>
                  <a:lnTo>
                    <a:pt x="0" y="22"/>
                  </a:lnTo>
                  <a:lnTo>
                    <a:pt x="27" y="39"/>
                  </a:lnTo>
                  <a:lnTo>
                    <a:pt x="46" y="17"/>
                  </a:lnTo>
                  <a:lnTo>
                    <a:pt x="19" y="0"/>
                  </a:lnTo>
                  <a:close/>
                </a:path>
              </a:pathLst>
            </a:custGeom>
            <a:solidFill>
              <a:srgbClr val="000000"/>
            </a:solidFill>
            <a:ln w="9525">
              <a:noFill/>
              <a:round/>
              <a:headEnd/>
              <a:tailEnd/>
            </a:ln>
          </p:spPr>
          <p:txBody>
            <a:bodyPr/>
            <a:lstStyle/>
            <a:p>
              <a:endParaRPr lang="zh-CN" altLang="en-US"/>
            </a:p>
          </p:txBody>
        </p:sp>
        <p:sp>
          <p:nvSpPr>
            <p:cNvPr id="243904" name="Freeform 192"/>
            <p:cNvSpPr>
              <a:spLocks/>
            </p:cNvSpPr>
            <p:nvPr/>
          </p:nvSpPr>
          <p:spPr bwMode="auto">
            <a:xfrm>
              <a:off x="3650" y="2524"/>
              <a:ext cx="43" cy="37"/>
            </a:xfrm>
            <a:custGeom>
              <a:avLst/>
              <a:gdLst/>
              <a:ahLst/>
              <a:cxnLst>
                <a:cxn ang="0">
                  <a:pos x="19" y="0"/>
                </a:cxn>
                <a:cxn ang="0">
                  <a:pos x="0" y="21"/>
                </a:cxn>
                <a:cxn ang="0">
                  <a:pos x="24" y="37"/>
                </a:cxn>
                <a:cxn ang="0">
                  <a:pos x="43" y="15"/>
                </a:cxn>
                <a:cxn ang="0">
                  <a:pos x="19" y="0"/>
                </a:cxn>
              </a:cxnLst>
              <a:rect l="0" t="0" r="r" b="b"/>
              <a:pathLst>
                <a:path w="43" h="37">
                  <a:moveTo>
                    <a:pt x="19" y="0"/>
                  </a:moveTo>
                  <a:lnTo>
                    <a:pt x="0" y="21"/>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905" name="Freeform 193"/>
            <p:cNvSpPr>
              <a:spLocks/>
            </p:cNvSpPr>
            <p:nvPr/>
          </p:nvSpPr>
          <p:spPr bwMode="auto">
            <a:xfrm>
              <a:off x="3698" y="2556"/>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06" name="Freeform 194"/>
            <p:cNvSpPr>
              <a:spLocks/>
            </p:cNvSpPr>
            <p:nvPr/>
          </p:nvSpPr>
          <p:spPr bwMode="auto">
            <a:xfrm>
              <a:off x="3746" y="2591"/>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07" name="Freeform 195"/>
            <p:cNvSpPr>
              <a:spLocks/>
            </p:cNvSpPr>
            <p:nvPr/>
          </p:nvSpPr>
          <p:spPr bwMode="auto">
            <a:xfrm>
              <a:off x="3795" y="2626"/>
              <a:ext cx="24" cy="24"/>
            </a:xfrm>
            <a:custGeom>
              <a:avLst/>
              <a:gdLst/>
              <a:ahLst/>
              <a:cxnLst>
                <a:cxn ang="0">
                  <a:pos x="18" y="0"/>
                </a:cxn>
                <a:cxn ang="0">
                  <a:pos x="0" y="21"/>
                </a:cxn>
                <a:cxn ang="0">
                  <a:pos x="5" y="24"/>
                </a:cxn>
                <a:cxn ang="0">
                  <a:pos x="24" y="2"/>
                </a:cxn>
                <a:cxn ang="0">
                  <a:pos x="18" y="0"/>
                </a:cxn>
              </a:cxnLst>
              <a:rect l="0" t="0" r="r" b="b"/>
              <a:pathLst>
                <a:path w="24" h="24">
                  <a:moveTo>
                    <a:pt x="18" y="0"/>
                  </a:moveTo>
                  <a:lnTo>
                    <a:pt x="0" y="21"/>
                  </a:lnTo>
                  <a:lnTo>
                    <a:pt x="5" y="24"/>
                  </a:lnTo>
                  <a:lnTo>
                    <a:pt x="24" y="2"/>
                  </a:lnTo>
                  <a:lnTo>
                    <a:pt x="18" y="0"/>
                  </a:lnTo>
                  <a:close/>
                </a:path>
              </a:pathLst>
            </a:custGeom>
            <a:solidFill>
              <a:srgbClr val="000000"/>
            </a:solidFill>
            <a:ln w="9525">
              <a:noFill/>
              <a:round/>
              <a:headEnd/>
              <a:tailEnd/>
            </a:ln>
          </p:spPr>
          <p:txBody>
            <a:bodyPr/>
            <a:lstStyle/>
            <a:p>
              <a:endParaRPr lang="zh-CN" altLang="en-US"/>
            </a:p>
          </p:txBody>
        </p:sp>
      </p:grpSp>
      <p:grpSp>
        <p:nvGrpSpPr>
          <p:cNvPr id="6" name="Group 196"/>
          <p:cNvGrpSpPr>
            <a:grpSpLocks/>
          </p:cNvGrpSpPr>
          <p:nvPr/>
        </p:nvGrpSpPr>
        <p:grpSpPr bwMode="auto">
          <a:xfrm>
            <a:off x="3481388" y="1484313"/>
            <a:ext cx="2717800" cy="1800225"/>
            <a:chOff x="2193" y="935"/>
            <a:chExt cx="1626" cy="1150"/>
          </a:xfrm>
        </p:grpSpPr>
        <p:sp>
          <p:nvSpPr>
            <p:cNvPr id="243909" name="Freeform 197"/>
            <p:cNvSpPr>
              <a:spLocks/>
            </p:cNvSpPr>
            <p:nvPr/>
          </p:nvSpPr>
          <p:spPr bwMode="auto">
            <a:xfrm>
              <a:off x="2193" y="935"/>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10" name="Freeform 198"/>
            <p:cNvSpPr>
              <a:spLocks/>
            </p:cNvSpPr>
            <p:nvPr/>
          </p:nvSpPr>
          <p:spPr bwMode="auto">
            <a:xfrm>
              <a:off x="2241" y="969"/>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11" name="Freeform 199"/>
            <p:cNvSpPr>
              <a:spLocks/>
            </p:cNvSpPr>
            <p:nvPr/>
          </p:nvSpPr>
          <p:spPr bwMode="auto">
            <a:xfrm>
              <a:off x="2289" y="1002"/>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12" name="Freeform 200"/>
            <p:cNvSpPr>
              <a:spLocks/>
            </p:cNvSpPr>
            <p:nvPr/>
          </p:nvSpPr>
          <p:spPr bwMode="auto">
            <a:xfrm>
              <a:off x="2337" y="1037"/>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13" name="Freeform 201"/>
            <p:cNvSpPr>
              <a:spLocks/>
            </p:cNvSpPr>
            <p:nvPr/>
          </p:nvSpPr>
          <p:spPr bwMode="auto">
            <a:xfrm>
              <a:off x="2386" y="1071"/>
              <a:ext cx="43" cy="39"/>
            </a:xfrm>
            <a:custGeom>
              <a:avLst/>
              <a:gdLst/>
              <a:ahLst/>
              <a:cxnLst>
                <a:cxn ang="0">
                  <a:pos x="18" y="0"/>
                </a:cxn>
                <a:cxn ang="0">
                  <a:pos x="0" y="22"/>
                </a:cxn>
                <a:cxn ang="0">
                  <a:pos x="24" y="39"/>
                </a:cxn>
                <a:cxn ang="0">
                  <a:pos x="43" y="18"/>
                </a:cxn>
                <a:cxn ang="0">
                  <a:pos x="18" y="0"/>
                </a:cxn>
              </a:cxnLst>
              <a:rect l="0" t="0" r="r" b="b"/>
              <a:pathLst>
                <a:path w="43" h="39">
                  <a:moveTo>
                    <a:pt x="18" y="0"/>
                  </a:moveTo>
                  <a:lnTo>
                    <a:pt x="0" y="22"/>
                  </a:lnTo>
                  <a:lnTo>
                    <a:pt x="24" y="39"/>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914" name="Freeform 202"/>
            <p:cNvSpPr>
              <a:spLocks/>
            </p:cNvSpPr>
            <p:nvPr/>
          </p:nvSpPr>
          <p:spPr bwMode="auto">
            <a:xfrm>
              <a:off x="2434" y="1106"/>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915" name="Freeform 203"/>
            <p:cNvSpPr>
              <a:spLocks/>
            </p:cNvSpPr>
            <p:nvPr/>
          </p:nvSpPr>
          <p:spPr bwMode="auto">
            <a:xfrm>
              <a:off x="2482" y="1139"/>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16" name="Freeform 204"/>
            <p:cNvSpPr>
              <a:spLocks/>
            </p:cNvSpPr>
            <p:nvPr/>
          </p:nvSpPr>
          <p:spPr bwMode="auto">
            <a:xfrm>
              <a:off x="2530" y="1173"/>
              <a:ext cx="46" cy="40"/>
            </a:xfrm>
            <a:custGeom>
              <a:avLst/>
              <a:gdLst/>
              <a:ahLst/>
              <a:cxnLst>
                <a:cxn ang="0">
                  <a:pos x="19" y="0"/>
                </a:cxn>
                <a:cxn ang="0">
                  <a:pos x="0" y="22"/>
                </a:cxn>
                <a:cxn ang="0">
                  <a:pos x="27" y="40"/>
                </a:cxn>
                <a:cxn ang="0">
                  <a:pos x="46" y="18"/>
                </a:cxn>
                <a:cxn ang="0">
                  <a:pos x="19" y="0"/>
                </a:cxn>
              </a:cxnLst>
              <a:rect l="0" t="0" r="r" b="b"/>
              <a:pathLst>
                <a:path w="46" h="40">
                  <a:moveTo>
                    <a:pt x="19" y="0"/>
                  </a:moveTo>
                  <a:lnTo>
                    <a:pt x="0" y="22"/>
                  </a:lnTo>
                  <a:lnTo>
                    <a:pt x="27" y="40"/>
                  </a:lnTo>
                  <a:lnTo>
                    <a:pt x="46" y="18"/>
                  </a:lnTo>
                  <a:lnTo>
                    <a:pt x="19" y="0"/>
                  </a:lnTo>
                  <a:close/>
                </a:path>
              </a:pathLst>
            </a:custGeom>
            <a:solidFill>
              <a:srgbClr val="000000"/>
            </a:solidFill>
            <a:ln w="9525">
              <a:noFill/>
              <a:round/>
              <a:headEnd/>
              <a:tailEnd/>
            </a:ln>
          </p:spPr>
          <p:txBody>
            <a:bodyPr/>
            <a:lstStyle/>
            <a:p>
              <a:endParaRPr lang="zh-CN" altLang="en-US"/>
            </a:p>
          </p:txBody>
        </p:sp>
        <p:sp>
          <p:nvSpPr>
            <p:cNvPr id="243917" name="Freeform 205"/>
            <p:cNvSpPr>
              <a:spLocks/>
            </p:cNvSpPr>
            <p:nvPr/>
          </p:nvSpPr>
          <p:spPr bwMode="auto">
            <a:xfrm>
              <a:off x="2581" y="1208"/>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18" name="Freeform 206"/>
            <p:cNvSpPr>
              <a:spLocks/>
            </p:cNvSpPr>
            <p:nvPr/>
          </p:nvSpPr>
          <p:spPr bwMode="auto">
            <a:xfrm>
              <a:off x="2629" y="1241"/>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19" name="Freeform 207"/>
            <p:cNvSpPr>
              <a:spLocks/>
            </p:cNvSpPr>
            <p:nvPr/>
          </p:nvSpPr>
          <p:spPr bwMode="auto">
            <a:xfrm>
              <a:off x="2678" y="1275"/>
              <a:ext cx="43" cy="40"/>
            </a:xfrm>
            <a:custGeom>
              <a:avLst/>
              <a:gdLst/>
              <a:ahLst/>
              <a:cxnLst>
                <a:cxn ang="0">
                  <a:pos x="18" y="0"/>
                </a:cxn>
                <a:cxn ang="0">
                  <a:pos x="0" y="22"/>
                </a:cxn>
                <a:cxn ang="0">
                  <a:pos x="24" y="40"/>
                </a:cxn>
                <a:cxn ang="0">
                  <a:pos x="43" y="18"/>
                </a:cxn>
                <a:cxn ang="0">
                  <a:pos x="18" y="0"/>
                </a:cxn>
              </a:cxnLst>
              <a:rect l="0" t="0" r="r" b="b"/>
              <a:pathLst>
                <a:path w="43" h="40">
                  <a:moveTo>
                    <a:pt x="18" y="0"/>
                  </a:moveTo>
                  <a:lnTo>
                    <a:pt x="0" y="22"/>
                  </a:lnTo>
                  <a:lnTo>
                    <a:pt x="24" y="40"/>
                  </a:lnTo>
                  <a:lnTo>
                    <a:pt x="43" y="18"/>
                  </a:lnTo>
                  <a:lnTo>
                    <a:pt x="18" y="0"/>
                  </a:lnTo>
                  <a:close/>
                </a:path>
              </a:pathLst>
            </a:custGeom>
            <a:solidFill>
              <a:srgbClr val="000000"/>
            </a:solidFill>
            <a:ln w="9525">
              <a:noFill/>
              <a:round/>
              <a:headEnd/>
              <a:tailEnd/>
            </a:ln>
          </p:spPr>
          <p:txBody>
            <a:bodyPr/>
            <a:lstStyle/>
            <a:p>
              <a:endParaRPr lang="zh-CN" altLang="en-US"/>
            </a:p>
          </p:txBody>
        </p:sp>
        <p:sp>
          <p:nvSpPr>
            <p:cNvPr id="243920" name="Freeform 208"/>
            <p:cNvSpPr>
              <a:spLocks/>
            </p:cNvSpPr>
            <p:nvPr/>
          </p:nvSpPr>
          <p:spPr bwMode="auto">
            <a:xfrm>
              <a:off x="2726" y="1310"/>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21" name="Freeform 209"/>
            <p:cNvSpPr>
              <a:spLocks/>
            </p:cNvSpPr>
            <p:nvPr/>
          </p:nvSpPr>
          <p:spPr bwMode="auto">
            <a:xfrm>
              <a:off x="2774" y="1345"/>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922" name="Freeform 210"/>
            <p:cNvSpPr>
              <a:spLocks/>
            </p:cNvSpPr>
            <p:nvPr/>
          </p:nvSpPr>
          <p:spPr bwMode="auto">
            <a:xfrm>
              <a:off x="2822" y="1377"/>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23" name="Freeform 211"/>
            <p:cNvSpPr>
              <a:spLocks/>
            </p:cNvSpPr>
            <p:nvPr/>
          </p:nvSpPr>
          <p:spPr bwMode="auto">
            <a:xfrm>
              <a:off x="2871" y="1412"/>
              <a:ext cx="42" cy="39"/>
            </a:xfrm>
            <a:custGeom>
              <a:avLst/>
              <a:gdLst/>
              <a:ahLst/>
              <a:cxnLst>
                <a:cxn ang="0">
                  <a:pos x="18" y="0"/>
                </a:cxn>
                <a:cxn ang="0">
                  <a:pos x="0" y="22"/>
                </a:cxn>
                <a:cxn ang="0">
                  <a:pos x="24" y="39"/>
                </a:cxn>
                <a:cxn ang="0">
                  <a:pos x="42" y="18"/>
                </a:cxn>
                <a:cxn ang="0">
                  <a:pos x="18" y="0"/>
                </a:cxn>
              </a:cxnLst>
              <a:rect l="0" t="0" r="r" b="b"/>
              <a:pathLst>
                <a:path w="42" h="39">
                  <a:moveTo>
                    <a:pt x="18" y="0"/>
                  </a:moveTo>
                  <a:lnTo>
                    <a:pt x="0" y="22"/>
                  </a:lnTo>
                  <a:lnTo>
                    <a:pt x="24" y="39"/>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924" name="Freeform 212"/>
            <p:cNvSpPr>
              <a:spLocks/>
            </p:cNvSpPr>
            <p:nvPr/>
          </p:nvSpPr>
          <p:spPr bwMode="auto">
            <a:xfrm>
              <a:off x="2921" y="1447"/>
              <a:ext cx="43" cy="39"/>
            </a:xfrm>
            <a:custGeom>
              <a:avLst/>
              <a:gdLst/>
              <a:ahLst/>
              <a:cxnLst>
                <a:cxn ang="0">
                  <a:pos x="19" y="0"/>
                </a:cxn>
                <a:cxn ang="0">
                  <a:pos x="0" y="22"/>
                </a:cxn>
                <a:cxn ang="0">
                  <a:pos x="25" y="39"/>
                </a:cxn>
                <a:cxn ang="0">
                  <a:pos x="43" y="17"/>
                </a:cxn>
                <a:cxn ang="0">
                  <a:pos x="19" y="0"/>
                </a:cxn>
              </a:cxnLst>
              <a:rect l="0" t="0" r="r" b="b"/>
              <a:pathLst>
                <a:path w="43" h="39">
                  <a:moveTo>
                    <a:pt x="19" y="0"/>
                  </a:moveTo>
                  <a:lnTo>
                    <a:pt x="0" y="22"/>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25" name="Freeform 213"/>
            <p:cNvSpPr>
              <a:spLocks/>
            </p:cNvSpPr>
            <p:nvPr/>
          </p:nvSpPr>
          <p:spPr bwMode="auto">
            <a:xfrm>
              <a:off x="2970" y="1480"/>
              <a:ext cx="42" cy="39"/>
            </a:xfrm>
            <a:custGeom>
              <a:avLst/>
              <a:gdLst/>
              <a:ahLst/>
              <a:cxnLst>
                <a:cxn ang="0">
                  <a:pos x="18" y="0"/>
                </a:cxn>
                <a:cxn ang="0">
                  <a:pos x="0" y="21"/>
                </a:cxn>
                <a:cxn ang="0">
                  <a:pos x="24" y="39"/>
                </a:cxn>
                <a:cxn ang="0">
                  <a:pos x="42" y="17"/>
                </a:cxn>
                <a:cxn ang="0">
                  <a:pos x="18" y="0"/>
                </a:cxn>
              </a:cxnLst>
              <a:rect l="0" t="0" r="r" b="b"/>
              <a:pathLst>
                <a:path w="42" h="39">
                  <a:moveTo>
                    <a:pt x="18" y="0"/>
                  </a:moveTo>
                  <a:lnTo>
                    <a:pt x="0" y="21"/>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926" name="Freeform 214"/>
            <p:cNvSpPr>
              <a:spLocks/>
            </p:cNvSpPr>
            <p:nvPr/>
          </p:nvSpPr>
          <p:spPr bwMode="auto">
            <a:xfrm>
              <a:off x="3018" y="1514"/>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27" name="Freeform 215"/>
            <p:cNvSpPr>
              <a:spLocks/>
            </p:cNvSpPr>
            <p:nvPr/>
          </p:nvSpPr>
          <p:spPr bwMode="auto">
            <a:xfrm>
              <a:off x="3066" y="1549"/>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28" name="Freeform 216"/>
            <p:cNvSpPr>
              <a:spLocks/>
            </p:cNvSpPr>
            <p:nvPr/>
          </p:nvSpPr>
          <p:spPr bwMode="auto">
            <a:xfrm>
              <a:off x="3114" y="1584"/>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29" name="Freeform 217"/>
            <p:cNvSpPr>
              <a:spLocks/>
            </p:cNvSpPr>
            <p:nvPr/>
          </p:nvSpPr>
          <p:spPr bwMode="auto">
            <a:xfrm>
              <a:off x="3162" y="1616"/>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30" name="Freeform 218"/>
            <p:cNvSpPr>
              <a:spLocks/>
            </p:cNvSpPr>
            <p:nvPr/>
          </p:nvSpPr>
          <p:spPr bwMode="auto">
            <a:xfrm>
              <a:off x="3211" y="1651"/>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931" name="Freeform 219"/>
            <p:cNvSpPr>
              <a:spLocks/>
            </p:cNvSpPr>
            <p:nvPr/>
          </p:nvSpPr>
          <p:spPr bwMode="auto">
            <a:xfrm>
              <a:off x="3262" y="1686"/>
              <a:ext cx="42" cy="39"/>
            </a:xfrm>
            <a:custGeom>
              <a:avLst/>
              <a:gdLst/>
              <a:ahLst/>
              <a:cxnLst>
                <a:cxn ang="0">
                  <a:pos x="18" y="0"/>
                </a:cxn>
                <a:cxn ang="0">
                  <a:pos x="0" y="21"/>
                </a:cxn>
                <a:cxn ang="0">
                  <a:pos x="24" y="39"/>
                </a:cxn>
                <a:cxn ang="0">
                  <a:pos x="42" y="17"/>
                </a:cxn>
                <a:cxn ang="0">
                  <a:pos x="18" y="0"/>
                </a:cxn>
              </a:cxnLst>
              <a:rect l="0" t="0" r="r" b="b"/>
              <a:pathLst>
                <a:path w="42" h="39">
                  <a:moveTo>
                    <a:pt x="18" y="0"/>
                  </a:moveTo>
                  <a:lnTo>
                    <a:pt x="0" y="21"/>
                  </a:lnTo>
                  <a:lnTo>
                    <a:pt x="24" y="39"/>
                  </a:lnTo>
                  <a:lnTo>
                    <a:pt x="42" y="17"/>
                  </a:lnTo>
                  <a:lnTo>
                    <a:pt x="18" y="0"/>
                  </a:lnTo>
                  <a:close/>
                </a:path>
              </a:pathLst>
            </a:custGeom>
            <a:solidFill>
              <a:srgbClr val="000000"/>
            </a:solidFill>
            <a:ln w="9525">
              <a:noFill/>
              <a:round/>
              <a:headEnd/>
              <a:tailEnd/>
            </a:ln>
          </p:spPr>
          <p:txBody>
            <a:bodyPr/>
            <a:lstStyle/>
            <a:p>
              <a:endParaRPr lang="zh-CN" altLang="en-US"/>
            </a:p>
          </p:txBody>
        </p:sp>
        <p:sp>
          <p:nvSpPr>
            <p:cNvPr id="243932" name="Freeform 220"/>
            <p:cNvSpPr>
              <a:spLocks/>
            </p:cNvSpPr>
            <p:nvPr/>
          </p:nvSpPr>
          <p:spPr bwMode="auto">
            <a:xfrm>
              <a:off x="3310" y="1720"/>
              <a:ext cx="43" cy="37"/>
            </a:xfrm>
            <a:custGeom>
              <a:avLst/>
              <a:gdLst/>
              <a:ahLst/>
              <a:cxnLst>
                <a:cxn ang="0">
                  <a:pos x="19" y="0"/>
                </a:cxn>
                <a:cxn ang="0">
                  <a:pos x="0" y="22"/>
                </a:cxn>
                <a:cxn ang="0">
                  <a:pos x="24" y="37"/>
                </a:cxn>
                <a:cxn ang="0">
                  <a:pos x="43" y="16"/>
                </a:cxn>
                <a:cxn ang="0">
                  <a:pos x="19" y="0"/>
                </a:cxn>
              </a:cxnLst>
              <a:rect l="0" t="0" r="r" b="b"/>
              <a:pathLst>
                <a:path w="43" h="37">
                  <a:moveTo>
                    <a:pt x="19" y="0"/>
                  </a:moveTo>
                  <a:lnTo>
                    <a:pt x="0" y="22"/>
                  </a:lnTo>
                  <a:lnTo>
                    <a:pt x="24" y="37"/>
                  </a:lnTo>
                  <a:lnTo>
                    <a:pt x="43" y="16"/>
                  </a:lnTo>
                  <a:lnTo>
                    <a:pt x="19" y="0"/>
                  </a:lnTo>
                  <a:close/>
                </a:path>
              </a:pathLst>
            </a:custGeom>
            <a:solidFill>
              <a:srgbClr val="000000"/>
            </a:solidFill>
            <a:ln w="9525">
              <a:noFill/>
              <a:round/>
              <a:headEnd/>
              <a:tailEnd/>
            </a:ln>
          </p:spPr>
          <p:txBody>
            <a:bodyPr/>
            <a:lstStyle/>
            <a:p>
              <a:endParaRPr lang="zh-CN" altLang="en-US"/>
            </a:p>
          </p:txBody>
        </p:sp>
        <p:sp>
          <p:nvSpPr>
            <p:cNvPr id="243933" name="Freeform 221"/>
            <p:cNvSpPr>
              <a:spLocks/>
            </p:cNvSpPr>
            <p:nvPr/>
          </p:nvSpPr>
          <p:spPr bwMode="auto">
            <a:xfrm>
              <a:off x="3358" y="1753"/>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34" name="Freeform 222"/>
            <p:cNvSpPr>
              <a:spLocks/>
            </p:cNvSpPr>
            <p:nvPr/>
          </p:nvSpPr>
          <p:spPr bwMode="auto">
            <a:xfrm>
              <a:off x="3406" y="1788"/>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35" name="Freeform 223"/>
            <p:cNvSpPr>
              <a:spLocks/>
            </p:cNvSpPr>
            <p:nvPr/>
          </p:nvSpPr>
          <p:spPr bwMode="auto">
            <a:xfrm>
              <a:off x="3454" y="1823"/>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36" name="Freeform 224"/>
            <p:cNvSpPr>
              <a:spLocks/>
            </p:cNvSpPr>
            <p:nvPr/>
          </p:nvSpPr>
          <p:spPr bwMode="auto">
            <a:xfrm>
              <a:off x="3503" y="1855"/>
              <a:ext cx="43" cy="39"/>
            </a:xfrm>
            <a:custGeom>
              <a:avLst/>
              <a:gdLst/>
              <a:ahLst/>
              <a:cxnLst>
                <a:cxn ang="0">
                  <a:pos x="18" y="0"/>
                </a:cxn>
                <a:cxn ang="0">
                  <a:pos x="0" y="22"/>
                </a:cxn>
                <a:cxn ang="0">
                  <a:pos x="24" y="39"/>
                </a:cxn>
                <a:cxn ang="0">
                  <a:pos x="43" y="17"/>
                </a:cxn>
                <a:cxn ang="0">
                  <a:pos x="18" y="0"/>
                </a:cxn>
              </a:cxnLst>
              <a:rect l="0" t="0" r="r" b="b"/>
              <a:pathLst>
                <a:path w="43" h="39">
                  <a:moveTo>
                    <a:pt x="18" y="0"/>
                  </a:moveTo>
                  <a:lnTo>
                    <a:pt x="0" y="22"/>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937" name="Freeform 225"/>
            <p:cNvSpPr>
              <a:spLocks/>
            </p:cNvSpPr>
            <p:nvPr/>
          </p:nvSpPr>
          <p:spPr bwMode="auto">
            <a:xfrm>
              <a:off x="3551" y="1890"/>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38" name="Freeform 226"/>
            <p:cNvSpPr>
              <a:spLocks/>
            </p:cNvSpPr>
            <p:nvPr/>
          </p:nvSpPr>
          <p:spPr bwMode="auto">
            <a:xfrm>
              <a:off x="3599" y="1925"/>
              <a:ext cx="46" cy="39"/>
            </a:xfrm>
            <a:custGeom>
              <a:avLst/>
              <a:gdLst/>
              <a:ahLst/>
              <a:cxnLst>
                <a:cxn ang="0">
                  <a:pos x="19" y="0"/>
                </a:cxn>
                <a:cxn ang="0">
                  <a:pos x="0" y="21"/>
                </a:cxn>
                <a:cxn ang="0">
                  <a:pos x="27" y="39"/>
                </a:cxn>
                <a:cxn ang="0">
                  <a:pos x="46" y="17"/>
                </a:cxn>
                <a:cxn ang="0">
                  <a:pos x="19" y="0"/>
                </a:cxn>
              </a:cxnLst>
              <a:rect l="0" t="0" r="r" b="b"/>
              <a:pathLst>
                <a:path w="46" h="39">
                  <a:moveTo>
                    <a:pt x="19" y="0"/>
                  </a:moveTo>
                  <a:lnTo>
                    <a:pt x="0" y="21"/>
                  </a:lnTo>
                  <a:lnTo>
                    <a:pt x="27" y="39"/>
                  </a:lnTo>
                  <a:lnTo>
                    <a:pt x="46" y="17"/>
                  </a:lnTo>
                  <a:lnTo>
                    <a:pt x="19" y="0"/>
                  </a:lnTo>
                  <a:close/>
                </a:path>
              </a:pathLst>
            </a:custGeom>
            <a:solidFill>
              <a:srgbClr val="000000"/>
            </a:solidFill>
            <a:ln w="9525">
              <a:noFill/>
              <a:round/>
              <a:headEnd/>
              <a:tailEnd/>
            </a:ln>
          </p:spPr>
          <p:txBody>
            <a:bodyPr/>
            <a:lstStyle/>
            <a:p>
              <a:endParaRPr lang="zh-CN" altLang="en-US"/>
            </a:p>
          </p:txBody>
        </p:sp>
        <p:sp>
          <p:nvSpPr>
            <p:cNvPr id="243939" name="Freeform 227"/>
            <p:cNvSpPr>
              <a:spLocks/>
            </p:cNvSpPr>
            <p:nvPr/>
          </p:nvSpPr>
          <p:spPr bwMode="auto">
            <a:xfrm>
              <a:off x="3650" y="1959"/>
              <a:ext cx="43" cy="37"/>
            </a:xfrm>
            <a:custGeom>
              <a:avLst/>
              <a:gdLst/>
              <a:ahLst/>
              <a:cxnLst>
                <a:cxn ang="0">
                  <a:pos x="19" y="0"/>
                </a:cxn>
                <a:cxn ang="0">
                  <a:pos x="0" y="22"/>
                </a:cxn>
                <a:cxn ang="0">
                  <a:pos x="24" y="37"/>
                </a:cxn>
                <a:cxn ang="0">
                  <a:pos x="43" y="15"/>
                </a:cxn>
                <a:cxn ang="0">
                  <a:pos x="19" y="0"/>
                </a:cxn>
              </a:cxnLst>
              <a:rect l="0" t="0" r="r" b="b"/>
              <a:pathLst>
                <a:path w="43" h="37">
                  <a:moveTo>
                    <a:pt x="19" y="0"/>
                  </a:moveTo>
                  <a:lnTo>
                    <a:pt x="0" y="22"/>
                  </a:lnTo>
                  <a:lnTo>
                    <a:pt x="24"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940" name="Freeform 228"/>
            <p:cNvSpPr>
              <a:spLocks/>
            </p:cNvSpPr>
            <p:nvPr/>
          </p:nvSpPr>
          <p:spPr bwMode="auto">
            <a:xfrm>
              <a:off x="3698" y="1992"/>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41" name="Freeform 229"/>
            <p:cNvSpPr>
              <a:spLocks/>
            </p:cNvSpPr>
            <p:nvPr/>
          </p:nvSpPr>
          <p:spPr bwMode="auto">
            <a:xfrm>
              <a:off x="3746" y="2027"/>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42" name="Freeform 230"/>
            <p:cNvSpPr>
              <a:spLocks/>
            </p:cNvSpPr>
            <p:nvPr/>
          </p:nvSpPr>
          <p:spPr bwMode="auto">
            <a:xfrm>
              <a:off x="3795" y="2061"/>
              <a:ext cx="24" cy="24"/>
            </a:xfrm>
            <a:custGeom>
              <a:avLst/>
              <a:gdLst/>
              <a:ahLst/>
              <a:cxnLst>
                <a:cxn ang="0">
                  <a:pos x="18" y="0"/>
                </a:cxn>
                <a:cxn ang="0">
                  <a:pos x="0" y="22"/>
                </a:cxn>
                <a:cxn ang="0">
                  <a:pos x="5" y="24"/>
                </a:cxn>
                <a:cxn ang="0">
                  <a:pos x="24" y="2"/>
                </a:cxn>
                <a:cxn ang="0">
                  <a:pos x="18" y="0"/>
                </a:cxn>
              </a:cxnLst>
              <a:rect l="0" t="0" r="r" b="b"/>
              <a:pathLst>
                <a:path w="24" h="24">
                  <a:moveTo>
                    <a:pt x="18" y="0"/>
                  </a:moveTo>
                  <a:lnTo>
                    <a:pt x="0" y="22"/>
                  </a:lnTo>
                  <a:lnTo>
                    <a:pt x="5" y="24"/>
                  </a:lnTo>
                  <a:lnTo>
                    <a:pt x="24" y="2"/>
                  </a:lnTo>
                  <a:lnTo>
                    <a:pt x="18" y="0"/>
                  </a:lnTo>
                  <a:close/>
                </a:path>
              </a:pathLst>
            </a:custGeom>
            <a:solidFill>
              <a:srgbClr val="000000"/>
            </a:solidFill>
            <a:ln w="9525">
              <a:noFill/>
              <a:round/>
              <a:headEnd/>
              <a:tailEnd/>
            </a:ln>
          </p:spPr>
          <p:txBody>
            <a:bodyPr/>
            <a:lstStyle/>
            <a:p>
              <a:endParaRPr lang="zh-CN" altLang="en-US"/>
            </a:p>
          </p:txBody>
        </p:sp>
      </p:grpSp>
      <p:grpSp>
        <p:nvGrpSpPr>
          <p:cNvPr id="7" name="Group 231"/>
          <p:cNvGrpSpPr>
            <a:grpSpLocks/>
          </p:cNvGrpSpPr>
          <p:nvPr/>
        </p:nvGrpSpPr>
        <p:grpSpPr bwMode="auto">
          <a:xfrm>
            <a:off x="4756150" y="1484313"/>
            <a:ext cx="1371600" cy="914400"/>
            <a:chOff x="2996" y="935"/>
            <a:chExt cx="820" cy="584"/>
          </a:xfrm>
        </p:grpSpPr>
        <p:sp>
          <p:nvSpPr>
            <p:cNvPr id="243944" name="Freeform 232"/>
            <p:cNvSpPr>
              <a:spLocks/>
            </p:cNvSpPr>
            <p:nvPr/>
          </p:nvSpPr>
          <p:spPr bwMode="auto">
            <a:xfrm>
              <a:off x="2996" y="935"/>
              <a:ext cx="43" cy="39"/>
            </a:xfrm>
            <a:custGeom>
              <a:avLst/>
              <a:gdLst/>
              <a:ahLst/>
              <a:cxnLst>
                <a:cxn ang="0">
                  <a:pos x="19" y="0"/>
                </a:cxn>
                <a:cxn ang="0">
                  <a:pos x="0" y="21"/>
                </a:cxn>
                <a:cxn ang="0">
                  <a:pos x="25" y="39"/>
                </a:cxn>
                <a:cxn ang="0">
                  <a:pos x="43" y="17"/>
                </a:cxn>
                <a:cxn ang="0">
                  <a:pos x="19" y="0"/>
                </a:cxn>
              </a:cxnLst>
              <a:rect l="0" t="0" r="r" b="b"/>
              <a:pathLst>
                <a:path w="43" h="39">
                  <a:moveTo>
                    <a:pt x="19" y="0"/>
                  </a:moveTo>
                  <a:lnTo>
                    <a:pt x="0" y="21"/>
                  </a:lnTo>
                  <a:lnTo>
                    <a:pt x="25"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45" name="Freeform 233"/>
            <p:cNvSpPr>
              <a:spLocks/>
            </p:cNvSpPr>
            <p:nvPr/>
          </p:nvSpPr>
          <p:spPr bwMode="auto">
            <a:xfrm>
              <a:off x="3045" y="969"/>
              <a:ext cx="42" cy="39"/>
            </a:xfrm>
            <a:custGeom>
              <a:avLst/>
              <a:gdLst/>
              <a:ahLst/>
              <a:cxnLst>
                <a:cxn ang="0">
                  <a:pos x="18" y="0"/>
                </a:cxn>
                <a:cxn ang="0">
                  <a:pos x="0" y="22"/>
                </a:cxn>
                <a:cxn ang="0">
                  <a:pos x="24" y="39"/>
                </a:cxn>
                <a:cxn ang="0">
                  <a:pos x="42" y="18"/>
                </a:cxn>
                <a:cxn ang="0">
                  <a:pos x="18" y="0"/>
                </a:cxn>
              </a:cxnLst>
              <a:rect l="0" t="0" r="r" b="b"/>
              <a:pathLst>
                <a:path w="42" h="39">
                  <a:moveTo>
                    <a:pt x="18" y="0"/>
                  </a:moveTo>
                  <a:lnTo>
                    <a:pt x="0" y="22"/>
                  </a:lnTo>
                  <a:lnTo>
                    <a:pt x="24" y="39"/>
                  </a:lnTo>
                  <a:lnTo>
                    <a:pt x="42" y="18"/>
                  </a:lnTo>
                  <a:lnTo>
                    <a:pt x="18" y="0"/>
                  </a:lnTo>
                  <a:close/>
                </a:path>
              </a:pathLst>
            </a:custGeom>
            <a:solidFill>
              <a:srgbClr val="000000"/>
            </a:solidFill>
            <a:ln w="9525">
              <a:noFill/>
              <a:round/>
              <a:headEnd/>
              <a:tailEnd/>
            </a:ln>
          </p:spPr>
          <p:txBody>
            <a:bodyPr/>
            <a:lstStyle/>
            <a:p>
              <a:endParaRPr lang="zh-CN" altLang="en-US"/>
            </a:p>
          </p:txBody>
        </p:sp>
        <p:sp>
          <p:nvSpPr>
            <p:cNvPr id="243946" name="Freeform 234"/>
            <p:cNvSpPr>
              <a:spLocks/>
            </p:cNvSpPr>
            <p:nvPr/>
          </p:nvSpPr>
          <p:spPr bwMode="auto">
            <a:xfrm>
              <a:off x="3093" y="1002"/>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47" name="Freeform 235"/>
            <p:cNvSpPr>
              <a:spLocks/>
            </p:cNvSpPr>
            <p:nvPr/>
          </p:nvSpPr>
          <p:spPr bwMode="auto">
            <a:xfrm>
              <a:off x="3141" y="1037"/>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48" name="Freeform 236"/>
            <p:cNvSpPr>
              <a:spLocks/>
            </p:cNvSpPr>
            <p:nvPr/>
          </p:nvSpPr>
          <p:spPr bwMode="auto">
            <a:xfrm>
              <a:off x="3189" y="1071"/>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49" name="Freeform 237"/>
            <p:cNvSpPr>
              <a:spLocks/>
            </p:cNvSpPr>
            <p:nvPr/>
          </p:nvSpPr>
          <p:spPr bwMode="auto">
            <a:xfrm>
              <a:off x="3237" y="1106"/>
              <a:ext cx="43" cy="37"/>
            </a:xfrm>
            <a:custGeom>
              <a:avLst/>
              <a:gdLst/>
              <a:ahLst/>
              <a:cxnLst>
                <a:cxn ang="0">
                  <a:pos x="19" y="0"/>
                </a:cxn>
                <a:cxn ang="0">
                  <a:pos x="0" y="22"/>
                </a:cxn>
                <a:cxn ang="0">
                  <a:pos x="25" y="37"/>
                </a:cxn>
                <a:cxn ang="0">
                  <a:pos x="43" y="15"/>
                </a:cxn>
                <a:cxn ang="0">
                  <a:pos x="19" y="0"/>
                </a:cxn>
              </a:cxnLst>
              <a:rect l="0" t="0" r="r" b="b"/>
              <a:pathLst>
                <a:path w="43" h="37">
                  <a:moveTo>
                    <a:pt x="19" y="0"/>
                  </a:moveTo>
                  <a:lnTo>
                    <a:pt x="0" y="22"/>
                  </a:lnTo>
                  <a:lnTo>
                    <a:pt x="25" y="37"/>
                  </a:lnTo>
                  <a:lnTo>
                    <a:pt x="43" y="15"/>
                  </a:lnTo>
                  <a:lnTo>
                    <a:pt x="19" y="0"/>
                  </a:lnTo>
                  <a:close/>
                </a:path>
              </a:pathLst>
            </a:custGeom>
            <a:solidFill>
              <a:srgbClr val="000000"/>
            </a:solidFill>
            <a:ln w="9525">
              <a:noFill/>
              <a:round/>
              <a:headEnd/>
              <a:tailEnd/>
            </a:ln>
          </p:spPr>
          <p:txBody>
            <a:bodyPr/>
            <a:lstStyle/>
            <a:p>
              <a:endParaRPr lang="zh-CN" altLang="en-US"/>
            </a:p>
          </p:txBody>
        </p:sp>
        <p:sp>
          <p:nvSpPr>
            <p:cNvPr id="243950" name="Freeform 238"/>
            <p:cNvSpPr>
              <a:spLocks/>
            </p:cNvSpPr>
            <p:nvPr/>
          </p:nvSpPr>
          <p:spPr bwMode="auto">
            <a:xfrm>
              <a:off x="3286" y="1139"/>
              <a:ext cx="43" cy="39"/>
            </a:xfrm>
            <a:custGeom>
              <a:avLst/>
              <a:gdLst/>
              <a:ahLst/>
              <a:cxnLst>
                <a:cxn ang="0">
                  <a:pos x="18" y="0"/>
                </a:cxn>
                <a:cxn ang="0">
                  <a:pos x="0" y="21"/>
                </a:cxn>
                <a:cxn ang="0">
                  <a:pos x="24" y="39"/>
                </a:cxn>
                <a:cxn ang="0">
                  <a:pos x="43" y="17"/>
                </a:cxn>
                <a:cxn ang="0">
                  <a:pos x="18" y="0"/>
                </a:cxn>
              </a:cxnLst>
              <a:rect l="0" t="0" r="r" b="b"/>
              <a:pathLst>
                <a:path w="43" h="39">
                  <a:moveTo>
                    <a:pt x="18" y="0"/>
                  </a:moveTo>
                  <a:lnTo>
                    <a:pt x="0" y="21"/>
                  </a:lnTo>
                  <a:lnTo>
                    <a:pt x="24" y="39"/>
                  </a:lnTo>
                  <a:lnTo>
                    <a:pt x="43" y="17"/>
                  </a:lnTo>
                  <a:lnTo>
                    <a:pt x="18" y="0"/>
                  </a:lnTo>
                  <a:close/>
                </a:path>
              </a:pathLst>
            </a:custGeom>
            <a:solidFill>
              <a:srgbClr val="000000"/>
            </a:solidFill>
            <a:ln w="9525">
              <a:noFill/>
              <a:round/>
              <a:headEnd/>
              <a:tailEnd/>
            </a:ln>
          </p:spPr>
          <p:txBody>
            <a:bodyPr/>
            <a:lstStyle/>
            <a:p>
              <a:endParaRPr lang="zh-CN" altLang="en-US"/>
            </a:p>
          </p:txBody>
        </p:sp>
        <p:sp>
          <p:nvSpPr>
            <p:cNvPr id="243951" name="Freeform 239"/>
            <p:cNvSpPr>
              <a:spLocks/>
            </p:cNvSpPr>
            <p:nvPr/>
          </p:nvSpPr>
          <p:spPr bwMode="auto">
            <a:xfrm>
              <a:off x="3334" y="1173"/>
              <a:ext cx="45" cy="40"/>
            </a:xfrm>
            <a:custGeom>
              <a:avLst/>
              <a:gdLst/>
              <a:ahLst/>
              <a:cxnLst>
                <a:cxn ang="0">
                  <a:pos x="19" y="0"/>
                </a:cxn>
                <a:cxn ang="0">
                  <a:pos x="0" y="22"/>
                </a:cxn>
                <a:cxn ang="0">
                  <a:pos x="27" y="40"/>
                </a:cxn>
                <a:cxn ang="0">
                  <a:pos x="45" y="18"/>
                </a:cxn>
                <a:cxn ang="0">
                  <a:pos x="19" y="0"/>
                </a:cxn>
              </a:cxnLst>
              <a:rect l="0" t="0" r="r" b="b"/>
              <a:pathLst>
                <a:path w="45" h="40">
                  <a:moveTo>
                    <a:pt x="19" y="0"/>
                  </a:moveTo>
                  <a:lnTo>
                    <a:pt x="0" y="22"/>
                  </a:lnTo>
                  <a:lnTo>
                    <a:pt x="27" y="40"/>
                  </a:lnTo>
                  <a:lnTo>
                    <a:pt x="45" y="18"/>
                  </a:lnTo>
                  <a:lnTo>
                    <a:pt x="19" y="0"/>
                  </a:lnTo>
                  <a:close/>
                </a:path>
              </a:pathLst>
            </a:custGeom>
            <a:solidFill>
              <a:srgbClr val="000000"/>
            </a:solidFill>
            <a:ln w="9525">
              <a:noFill/>
              <a:round/>
              <a:headEnd/>
              <a:tailEnd/>
            </a:ln>
          </p:spPr>
          <p:txBody>
            <a:bodyPr/>
            <a:lstStyle/>
            <a:p>
              <a:endParaRPr lang="zh-CN" altLang="en-US"/>
            </a:p>
          </p:txBody>
        </p:sp>
        <p:sp>
          <p:nvSpPr>
            <p:cNvPr id="243952" name="Freeform 240"/>
            <p:cNvSpPr>
              <a:spLocks/>
            </p:cNvSpPr>
            <p:nvPr/>
          </p:nvSpPr>
          <p:spPr bwMode="auto">
            <a:xfrm>
              <a:off x="3385" y="1208"/>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53" name="Freeform 241"/>
            <p:cNvSpPr>
              <a:spLocks/>
            </p:cNvSpPr>
            <p:nvPr/>
          </p:nvSpPr>
          <p:spPr bwMode="auto">
            <a:xfrm>
              <a:off x="3433" y="1241"/>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54" name="Freeform 242"/>
            <p:cNvSpPr>
              <a:spLocks/>
            </p:cNvSpPr>
            <p:nvPr/>
          </p:nvSpPr>
          <p:spPr bwMode="auto">
            <a:xfrm>
              <a:off x="3481" y="1275"/>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55" name="Freeform 243"/>
            <p:cNvSpPr>
              <a:spLocks/>
            </p:cNvSpPr>
            <p:nvPr/>
          </p:nvSpPr>
          <p:spPr bwMode="auto">
            <a:xfrm>
              <a:off x="3529" y="1310"/>
              <a:ext cx="43" cy="39"/>
            </a:xfrm>
            <a:custGeom>
              <a:avLst/>
              <a:gdLst/>
              <a:ahLst/>
              <a:cxnLst>
                <a:cxn ang="0">
                  <a:pos x="19" y="0"/>
                </a:cxn>
                <a:cxn ang="0">
                  <a:pos x="0" y="22"/>
                </a:cxn>
                <a:cxn ang="0">
                  <a:pos x="25" y="39"/>
                </a:cxn>
                <a:cxn ang="0">
                  <a:pos x="43" y="18"/>
                </a:cxn>
                <a:cxn ang="0">
                  <a:pos x="19" y="0"/>
                </a:cxn>
              </a:cxnLst>
              <a:rect l="0" t="0" r="r" b="b"/>
              <a:pathLst>
                <a:path w="43" h="39">
                  <a:moveTo>
                    <a:pt x="19" y="0"/>
                  </a:moveTo>
                  <a:lnTo>
                    <a:pt x="0" y="22"/>
                  </a:lnTo>
                  <a:lnTo>
                    <a:pt x="25"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56" name="Freeform 244"/>
            <p:cNvSpPr>
              <a:spLocks/>
            </p:cNvSpPr>
            <p:nvPr/>
          </p:nvSpPr>
          <p:spPr bwMode="auto">
            <a:xfrm>
              <a:off x="3578" y="1345"/>
              <a:ext cx="43" cy="37"/>
            </a:xfrm>
            <a:custGeom>
              <a:avLst/>
              <a:gdLst/>
              <a:ahLst/>
              <a:cxnLst>
                <a:cxn ang="0">
                  <a:pos x="18" y="0"/>
                </a:cxn>
                <a:cxn ang="0">
                  <a:pos x="0" y="22"/>
                </a:cxn>
                <a:cxn ang="0">
                  <a:pos x="24" y="37"/>
                </a:cxn>
                <a:cxn ang="0">
                  <a:pos x="43" y="15"/>
                </a:cxn>
                <a:cxn ang="0">
                  <a:pos x="18" y="0"/>
                </a:cxn>
              </a:cxnLst>
              <a:rect l="0" t="0" r="r" b="b"/>
              <a:pathLst>
                <a:path w="43" h="37">
                  <a:moveTo>
                    <a:pt x="18" y="0"/>
                  </a:moveTo>
                  <a:lnTo>
                    <a:pt x="0" y="22"/>
                  </a:lnTo>
                  <a:lnTo>
                    <a:pt x="24" y="37"/>
                  </a:lnTo>
                  <a:lnTo>
                    <a:pt x="43" y="15"/>
                  </a:lnTo>
                  <a:lnTo>
                    <a:pt x="18" y="0"/>
                  </a:lnTo>
                  <a:close/>
                </a:path>
              </a:pathLst>
            </a:custGeom>
            <a:solidFill>
              <a:srgbClr val="000000"/>
            </a:solidFill>
            <a:ln w="9525">
              <a:noFill/>
              <a:round/>
              <a:headEnd/>
              <a:tailEnd/>
            </a:ln>
          </p:spPr>
          <p:txBody>
            <a:bodyPr/>
            <a:lstStyle/>
            <a:p>
              <a:endParaRPr lang="zh-CN" altLang="en-US"/>
            </a:p>
          </p:txBody>
        </p:sp>
        <p:sp>
          <p:nvSpPr>
            <p:cNvPr id="243957" name="Freeform 245"/>
            <p:cNvSpPr>
              <a:spLocks/>
            </p:cNvSpPr>
            <p:nvPr/>
          </p:nvSpPr>
          <p:spPr bwMode="auto">
            <a:xfrm>
              <a:off x="3626" y="1377"/>
              <a:ext cx="43" cy="40"/>
            </a:xfrm>
            <a:custGeom>
              <a:avLst/>
              <a:gdLst/>
              <a:ahLst/>
              <a:cxnLst>
                <a:cxn ang="0">
                  <a:pos x="19" y="0"/>
                </a:cxn>
                <a:cxn ang="0">
                  <a:pos x="0" y="22"/>
                </a:cxn>
                <a:cxn ang="0">
                  <a:pos x="24" y="40"/>
                </a:cxn>
                <a:cxn ang="0">
                  <a:pos x="43" y="18"/>
                </a:cxn>
                <a:cxn ang="0">
                  <a:pos x="19" y="0"/>
                </a:cxn>
              </a:cxnLst>
              <a:rect l="0" t="0" r="r" b="b"/>
              <a:pathLst>
                <a:path w="43" h="40">
                  <a:moveTo>
                    <a:pt x="19" y="0"/>
                  </a:moveTo>
                  <a:lnTo>
                    <a:pt x="0" y="22"/>
                  </a:lnTo>
                  <a:lnTo>
                    <a:pt x="24" y="40"/>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58" name="Freeform 246"/>
            <p:cNvSpPr>
              <a:spLocks/>
            </p:cNvSpPr>
            <p:nvPr/>
          </p:nvSpPr>
          <p:spPr bwMode="auto">
            <a:xfrm>
              <a:off x="3674" y="1412"/>
              <a:ext cx="43" cy="39"/>
            </a:xfrm>
            <a:custGeom>
              <a:avLst/>
              <a:gdLst/>
              <a:ahLst/>
              <a:cxnLst>
                <a:cxn ang="0">
                  <a:pos x="19" y="0"/>
                </a:cxn>
                <a:cxn ang="0">
                  <a:pos x="0" y="22"/>
                </a:cxn>
                <a:cxn ang="0">
                  <a:pos x="24" y="39"/>
                </a:cxn>
                <a:cxn ang="0">
                  <a:pos x="43" y="18"/>
                </a:cxn>
                <a:cxn ang="0">
                  <a:pos x="19" y="0"/>
                </a:cxn>
              </a:cxnLst>
              <a:rect l="0" t="0" r="r" b="b"/>
              <a:pathLst>
                <a:path w="43" h="39">
                  <a:moveTo>
                    <a:pt x="19" y="0"/>
                  </a:moveTo>
                  <a:lnTo>
                    <a:pt x="0" y="22"/>
                  </a:lnTo>
                  <a:lnTo>
                    <a:pt x="24" y="39"/>
                  </a:lnTo>
                  <a:lnTo>
                    <a:pt x="43" y="18"/>
                  </a:lnTo>
                  <a:lnTo>
                    <a:pt x="19" y="0"/>
                  </a:lnTo>
                  <a:close/>
                </a:path>
              </a:pathLst>
            </a:custGeom>
            <a:solidFill>
              <a:srgbClr val="000000"/>
            </a:solidFill>
            <a:ln w="9525">
              <a:noFill/>
              <a:round/>
              <a:headEnd/>
              <a:tailEnd/>
            </a:ln>
          </p:spPr>
          <p:txBody>
            <a:bodyPr/>
            <a:lstStyle/>
            <a:p>
              <a:endParaRPr lang="zh-CN" altLang="en-US"/>
            </a:p>
          </p:txBody>
        </p:sp>
        <p:sp>
          <p:nvSpPr>
            <p:cNvPr id="243959" name="Freeform 247"/>
            <p:cNvSpPr>
              <a:spLocks/>
            </p:cNvSpPr>
            <p:nvPr/>
          </p:nvSpPr>
          <p:spPr bwMode="auto">
            <a:xfrm>
              <a:off x="3725" y="1447"/>
              <a:ext cx="43" cy="39"/>
            </a:xfrm>
            <a:custGeom>
              <a:avLst/>
              <a:gdLst/>
              <a:ahLst/>
              <a:cxnLst>
                <a:cxn ang="0">
                  <a:pos x="19" y="0"/>
                </a:cxn>
                <a:cxn ang="0">
                  <a:pos x="0" y="22"/>
                </a:cxn>
                <a:cxn ang="0">
                  <a:pos x="24" y="39"/>
                </a:cxn>
                <a:cxn ang="0">
                  <a:pos x="43" y="17"/>
                </a:cxn>
                <a:cxn ang="0">
                  <a:pos x="19" y="0"/>
                </a:cxn>
              </a:cxnLst>
              <a:rect l="0" t="0" r="r" b="b"/>
              <a:pathLst>
                <a:path w="43" h="39">
                  <a:moveTo>
                    <a:pt x="19" y="0"/>
                  </a:moveTo>
                  <a:lnTo>
                    <a:pt x="0" y="22"/>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sp>
          <p:nvSpPr>
            <p:cNvPr id="243960" name="Freeform 248"/>
            <p:cNvSpPr>
              <a:spLocks/>
            </p:cNvSpPr>
            <p:nvPr/>
          </p:nvSpPr>
          <p:spPr bwMode="auto">
            <a:xfrm>
              <a:off x="3773" y="1480"/>
              <a:ext cx="43" cy="39"/>
            </a:xfrm>
            <a:custGeom>
              <a:avLst/>
              <a:gdLst/>
              <a:ahLst/>
              <a:cxnLst>
                <a:cxn ang="0">
                  <a:pos x="19" y="0"/>
                </a:cxn>
                <a:cxn ang="0">
                  <a:pos x="0" y="21"/>
                </a:cxn>
                <a:cxn ang="0">
                  <a:pos x="24" y="39"/>
                </a:cxn>
                <a:cxn ang="0">
                  <a:pos x="43" y="17"/>
                </a:cxn>
                <a:cxn ang="0">
                  <a:pos x="19" y="0"/>
                </a:cxn>
              </a:cxnLst>
              <a:rect l="0" t="0" r="r" b="b"/>
              <a:pathLst>
                <a:path w="43" h="39">
                  <a:moveTo>
                    <a:pt x="19" y="0"/>
                  </a:moveTo>
                  <a:lnTo>
                    <a:pt x="0" y="21"/>
                  </a:lnTo>
                  <a:lnTo>
                    <a:pt x="24" y="39"/>
                  </a:lnTo>
                  <a:lnTo>
                    <a:pt x="43" y="17"/>
                  </a:lnTo>
                  <a:lnTo>
                    <a:pt x="19" y="0"/>
                  </a:lnTo>
                  <a:close/>
                </a:path>
              </a:pathLst>
            </a:custGeom>
            <a:solidFill>
              <a:srgbClr val="000000"/>
            </a:solidFill>
            <a:ln w="9525">
              <a:noFill/>
              <a:round/>
              <a:headEnd/>
              <a:tailEnd/>
            </a:ln>
          </p:spPr>
          <p:txBody>
            <a:bodyPr/>
            <a:lstStyle/>
            <a:p>
              <a:endParaRPr lang="zh-CN" altLang="en-US"/>
            </a:p>
          </p:txBody>
        </p:sp>
      </p:grpSp>
      <p:grpSp>
        <p:nvGrpSpPr>
          <p:cNvPr id="8" name="Group 249"/>
          <p:cNvGrpSpPr>
            <a:grpSpLocks/>
          </p:cNvGrpSpPr>
          <p:nvPr/>
        </p:nvGrpSpPr>
        <p:grpSpPr bwMode="auto">
          <a:xfrm>
            <a:off x="2217738" y="828675"/>
            <a:ext cx="1058862" cy="1838325"/>
            <a:chOff x="1397" y="522"/>
            <a:chExt cx="603" cy="1129"/>
          </a:xfrm>
        </p:grpSpPr>
        <p:sp>
          <p:nvSpPr>
            <p:cNvPr id="243962" name="Line 250"/>
            <p:cNvSpPr>
              <a:spLocks noChangeShapeType="1"/>
            </p:cNvSpPr>
            <p:nvPr/>
          </p:nvSpPr>
          <p:spPr bwMode="auto">
            <a:xfrm>
              <a:off x="1397" y="522"/>
              <a:ext cx="557" cy="1047"/>
            </a:xfrm>
            <a:prstGeom prst="line">
              <a:avLst/>
            </a:prstGeom>
            <a:noFill/>
            <a:ln w="25400">
              <a:solidFill>
                <a:srgbClr val="000000"/>
              </a:solidFill>
              <a:round/>
              <a:headEnd/>
              <a:tailEnd/>
            </a:ln>
          </p:spPr>
          <p:txBody>
            <a:bodyPr/>
            <a:lstStyle/>
            <a:p>
              <a:endParaRPr lang="zh-CN" altLang="en-US"/>
            </a:p>
          </p:txBody>
        </p:sp>
        <p:sp>
          <p:nvSpPr>
            <p:cNvPr id="243963" name="Freeform 251"/>
            <p:cNvSpPr>
              <a:spLocks/>
            </p:cNvSpPr>
            <p:nvPr/>
          </p:nvSpPr>
          <p:spPr bwMode="auto">
            <a:xfrm>
              <a:off x="1877" y="1503"/>
              <a:ext cx="123" cy="148"/>
            </a:xfrm>
            <a:custGeom>
              <a:avLst/>
              <a:gdLst/>
              <a:ahLst/>
              <a:cxnLst>
                <a:cxn ang="0">
                  <a:pos x="0" y="37"/>
                </a:cxn>
                <a:cxn ang="0">
                  <a:pos x="123" y="148"/>
                </a:cxn>
                <a:cxn ang="0">
                  <a:pos x="107" y="0"/>
                </a:cxn>
                <a:cxn ang="0">
                  <a:pos x="77" y="61"/>
                </a:cxn>
                <a:cxn ang="0">
                  <a:pos x="0" y="37"/>
                </a:cxn>
              </a:cxnLst>
              <a:rect l="0" t="0" r="r" b="b"/>
              <a:pathLst>
                <a:path w="123" h="148">
                  <a:moveTo>
                    <a:pt x="0" y="37"/>
                  </a:moveTo>
                  <a:lnTo>
                    <a:pt x="123" y="148"/>
                  </a:lnTo>
                  <a:lnTo>
                    <a:pt x="107" y="0"/>
                  </a:lnTo>
                  <a:lnTo>
                    <a:pt x="77" y="61"/>
                  </a:lnTo>
                  <a:lnTo>
                    <a:pt x="0" y="37"/>
                  </a:lnTo>
                  <a:close/>
                </a:path>
              </a:pathLst>
            </a:custGeom>
            <a:solidFill>
              <a:srgbClr val="000000"/>
            </a:solidFill>
            <a:ln w="9525">
              <a:noFill/>
              <a:round/>
              <a:headEnd/>
              <a:tailEnd/>
            </a:ln>
          </p:spPr>
          <p:txBody>
            <a:bodyPr/>
            <a:lstStyle/>
            <a:p>
              <a:endParaRPr lang="zh-CN" altLang="en-US"/>
            </a:p>
          </p:txBody>
        </p:sp>
      </p:grpSp>
      <p:grpSp>
        <p:nvGrpSpPr>
          <p:cNvPr id="9" name="Group 252"/>
          <p:cNvGrpSpPr>
            <a:grpSpLocks/>
          </p:cNvGrpSpPr>
          <p:nvPr/>
        </p:nvGrpSpPr>
        <p:grpSpPr bwMode="auto">
          <a:xfrm>
            <a:off x="1898650" y="3741738"/>
            <a:ext cx="671513" cy="661987"/>
            <a:chOff x="1196" y="2357"/>
            <a:chExt cx="402" cy="423"/>
          </a:xfrm>
        </p:grpSpPr>
        <p:sp>
          <p:nvSpPr>
            <p:cNvPr id="243965" name="Line 253"/>
            <p:cNvSpPr>
              <a:spLocks noChangeShapeType="1"/>
            </p:cNvSpPr>
            <p:nvPr/>
          </p:nvSpPr>
          <p:spPr bwMode="auto">
            <a:xfrm flipV="1">
              <a:off x="1196" y="2428"/>
              <a:ext cx="335" cy="352"/>
            </a:xfrm>
            <a:prstGeom prst="line">
              <a:avLst/>
            </a:prstGeom>
            <a:noFill/>
            <a:ln w="25400">
              <a:solidFill>
                <a:srgbClr val="000000"/>
              </a:solidFill>
              <a:round/>
              <a:headEnd/>
              <a:tailEnd/>
            </a:ln>
          </p:spPr>
          <p:txBody>
            <a:bodyPr/>
            <a:lstStyle/>
            <a:p>
              <a:endParaRPr lang="zh-CN" altLang="en-US"/>
            </a:p>
          </p:txBody>
        </p:sp>
        <p:sp>
          <p:nvSpPr>
            <p:cNvPr id="243966" name="Freeform 254"/>
            <p:cNvSpPr>
              <a:spLocks/>
            </p:cNvSpPr>
            <p:nvPr/>
          </p:nvSpPr>
          <p:spPr bwMode="auto">
            <a:xfrm>
              <a:off x="1448" y="2357"/>
              <a:ext cx="150" cy="141"/>
            </a:xfrm>
            <a:custGeom>
              <a:avLst/>
              <a:gdLst/>
              <a:ahLst/>
              <a:cxnLst>
                <a:cxn ang="0">
                  <a:pos x="91" y="141"/>
                </a:cxn>
                <a:cxn ang="0">
                  <a:pos x="150" y="0"/>
                </a:cxn>
                <a:cxn ang="0">
                  <a:pos x="0" y="84"/>
                </a:cxn>
                <a:cxn ang="0">
                  <a:pos x="78" y="76"/>
                </a:cxn>
                <a:cxn ang="0">
                  <a:pos x="91" y="141"/>
                </a:cxn>
              </a:cxnLst>
              <a:rect l="0" t="0" r="r" b="b"/>
              <a:pathLst>
                <a:path w="150" h="141">
                  <a:moveTo>
                    <a:pt x="91" y="141"/>
                  </a:moveTo>
                  <a:lnTo>
                    <a:pt x="150" y="0"/>
                  </a:lnTo>
                  <a:lnTo>
                    <a:pt x="0" y="84"/>
                  </a:lnTo>
                  <a:lnTo>
                    <a:pt x="78" y="76"/>
                  </a:lnTo>
                  <a:lnTo>
                    <a:pt x="91" y="141"/>
                  </a:lnTo>
                  <a:close/>
                </a:path>
              </a:pathLst>
            </a:custGeom>
            <a:solidFill>
              <a:srgbClr val="000000"/>
            </a:solidFill>
            <a:ln w="9525">
              <a:noFill/>
              <a:round/>
              <a:headEnd/>
              <a:tailEnd/>
            </a:ln>
          </p:spPr>
          <p:txBody>
            <a:bodyPr/>
            <a:lstStyle/>
            <a:p>
              <a:endParaRPr lang="zh-CN" altLang="en-US"/>
            </a:p>
          </p:txBody>
        </p:sp>
      </p:grpSp>
      <p:grpSp>
        <p:nvGrpSpPr>
          <p:cNvPr id="10" name="Group 255"/>
          <p:cNvGrpSpPr>
            <a:grpSpLocks/>
          </p:cNvGrpSpPr>
          <p:nvPr/>
        </p:nvGrpSpPr>
        <p:grpSpPr bwMode="auto">
          <a:xfrm>
            <a:off x="5726113" y="2844800"/>
            <a:ext cx="1679575" cy="252413"/>
            <a:chOff x="3607" y="1792"/>
            <a:chExt cx="1005" cy="161"/>
          </a:xfrm>
        </p:grpSpPr>
        <p:sp>
          <p:nvSpPr>
            <p:cNvPr id="243968" name="Line 256"/>
            <p:cNvSpPr>
              <a:spLocks noChangeShapeType="1"/>
            </p:cNvSpPr>
            <p:nvPr/>
          </p:nvSpPr>
          <p:spPr bwMode="auto">
            <a:xfrm flipH="1">
              <a:off x="3717" y="1792"/>
              <a:ext cx="895" cy="124"/>
            </a:xfrm>
            <a:prstGeom prst="line">
              <a:avLst/>
            </a:prstGeom>
            <a:noFill/>
            <a:ln w="25400">
              <a:solidFill>
                <a:srgbClr val="000000"/>
              </a:solidFill>
              <a:round/>
              <a:headEnd/>
              <a:tailEnd/>
            </a:ln>
          </p:spPr>
          <p:txBody>
            <a:bodyPr/>
            <a:lstStyle/>
            <a:p>
              <a:endParaRPr lang="zh-CN" altLang="en-US"/>
            </a:p>
          </p:txBody>
        </p:sp>
        <p:sp>
          <p:nvSpPr>
            <p:cNvPr id="243969" name="Freeform 257"/>
            <p:cNvSpPr>
              <a:spLocks/>
            </p:cNvSpPr>
            <p:nvPr/>
          </p:nvSpPr>
          <p:spPr bwMode="auto">
            <a:xfrm>
              <a:off x="3607" y="1859"/>
              <a:ext cx="182" cy="94"/>
            </a:xfrm>
            <a:custGeom>
              <a:avLst/>
              <a:gdLst/>
              <a:ahLst/>
              <a:cxnLst>
                <a:cxn ang="0">
                  <a:pos x="161" y="0"/>
                </a:cxn>
                <a:cxn ang="0">
                  <a:pos x="0" y="74"/>
                </a:cxn>
                <a:cxn ang="0">
                  <a:pos x="182" y="94"/>
                </a:cxn>
                <a:cxn ang="0">
                  <a:pos x="115" y="57"/>
                </a:cxn>
                <a:cxn ang="0">
                  <a:pos x="161" y="0"/>
                </a:cxn>
              </a:cxnLst>
              <a:rect l="0" t="0" r="r" b="b"/>
              <a:pathLst>
                <a:path w="182" h="94">
                  <a:moveTo>
                    <a:pt x="161" y="0"/>
                  </a:moveTo>
                  <a:lnTo>
                    <a:pt x="0" y="74"/>
                  </a:lnTo>
                  <a:lnTo>
                    <a:pt x="182" y="94"/>
                  </a:lnTo>
                  <a:lnTo>
                    <a:pt x="115" y="57"/>
                  </a:lnTo>
                  <a:lnTo>
                    <a:pt x="161" y="0"/>
                  </a:lnTo>
                  <a:close/>
                </a:path>
              </a:pathLst>
            </a:custGeom>
            <a:solidFill>
              <a:srgbClr val="000000"/>
            </a:solidFill>
            <a:ln w="9525">
              <a:noFill/>
              <a:round/>
              <a:headEnd/>
              <a:tailEnd/>
            </a:ln>
          </p:spPr>
          <p:txBody>
            <a:bodyPr/>
            <a:lstStyle/>
            <a:p>
              <a:endParaRPr lang="zh-CN" altLang="en-US"/>
            </a:p>
          </p:txBody>
        </p:sp>
      </p:grpSp>
      <p:grpSp>
        <p:nvGrpSpPr>
          <p:cNvPr id="11" name="Group 258"/>
          <p:cNvGrpSpPr>
            <a:grpSpLocks/>
          </p:cNvGrpSpPr>
          <p:nvPr/>
        </p:nvGrpSpPr>
        <p:grpSpPr bwMode="auto">
          <a:xfrm>
            <a:off x="5407025" y="2844800"/>
            <a:ext cx="2016125" cy="947738"/>
            <a:chOff x="3406" y="1792"/>
            <a:chExt cx="1206" cy="606"/>
          </a:xfrm>
        </p:grpSpPr>
        <p:sp>
          <p:nvSpPr>
            <p:cNvPr id="243971" name="Line 259"/>
            <p:cNvSpPr>
              <a:spLocks noChangeShapeType="1"/>
            </p:cNvSpPr>
            <p:nvPr/>
          </p:nvSpPr>
          <p:spPr bwMode="auto">
            <a:xfrm flipH="1">
              <a:off x="3500" y="1792"/>
              <a:ext cx="1112" cy="560"/>
            </a:xfrm>
            <a:prstGeom prst="line">
              <a:avLst/>
            </a:prstGeom>
            <a:noFill/>
            <a:ln w="25400">
              <a:solidFill>
                <a:srgbClr val="000000"/>
              </a:solidFill>
              <a:round/>
              <a:headEnd/>
              <a:tailEnd/>
            </a:ln>
          </p:spPr>
          <p:txBody>
            <a:bodyPr/>
            <a:lstStyle/>
            <a:p>
              <a:endParaRPr lang="zh-CN" altLang="en-US"/>
            </a:p>
          </p:txBody>
        </p:sp>
        <p:sp>
          <p:nvSpPr>
            <p:cNvPr id="243972" name="Freeform 260"/>
            <p:cNvSpPr>
              <a:spLocks/>
            </p:cNvSpPr>
            <p:nvPr/>
          </p:nvSpPr>
          <p:spPr bwMode="auto">
            <a:xfrm>
              <a:off x="3406" y="2283"/>
              <a:ext cx="177" cy="115"/>
            </a:xfrm>
            <a:custGeom>
              <a:avLst/>
              <a:gdLst/>
              <a:ahLst/>
              <a:cxnLst>
                <a:cxn ang="0">
                  <a:pos x="118" y="0"/>
                </a:cxn>
                <a:cxn ang="0">
                  <a:pos x="0" y="115"/>
                </a:cxn>
                <a:cxn ang="0">
                  <a:pos x="177" y="80"/>
                </a:cxn>
                <a:cxn ang="0">
                  <a:pos x="99" y="65"/>
                </a:cxn>
                <a:cxn ang="0">
                  <a:pos x="118" y="0"/>
                </a:cxn>
              </a:cxnLst>
              <a:rect l="0" t="0" r="r" b="b"/>
              <a:pathLst>
                <a:path w="177" h="115">
                  <a:moveTo>
                    <a:pt x="118" y="0"/>
                  </a:moveTo>
                  <a:lnTo>
                    <a:pt x="0" y="115"/>
                  </a:lnTo>
                  <a:lnTo>
                    <a:pt x="177" y="80"/>
                  </a:lnTo>
                  <a:lnTo>
                    <a:pt x="99" y="65"/>
                  </a:lnTo>
                  <a:lnTo>
                    <a:pt x="118" y="0"/>
                  </a:lnTo>
                  <a:close/>
                </a:path>
              </a:pathLst>
            </a:custGeom>
            <a:solidFill>
              <a:srgbClr val="000000"/>
            </a:solidFill>
            <a:ln w="9525">
              <a:noFill/>
              <a:round/>
              <a:headEnd/>
              <a:tailEnd/>
            </a:ln>
          </p:spPr>
          <p:txBody>
            <a:bodyPr/>
            <a:lstStyle/>
            <a:p>
              <a:endParaRPr lang="zh-CN" altLang="en-US"/>
            </a:p>
          </p:txBody>
        </p:sp>
      </p:grpSp>
      <p:grpSp>
        <p:nvGrpSpPr>
          <p:cNvPr id="12" name="Group 261"/>
          <p:cNvGrpSpPr>
            <a:grpSpLocks/>
          </p:cNvGrpSpPr>
          <p:nvPr/>
        </p:nvGrpSpPr>
        <p:grpSpPr bwMode="auto">
          <a:xfrm flipH="1">
            <a:off x="4038600" y="990600"/>
            <a:ext cx="762000" cy="457200"/>
            <a:chOff x="3205" y="663"/>
            <a:chExt cx="603" cy="1129"/>
          </a:xfrm>
        </p:grpSpPr>
        <p:sp>
          <p:nvSpPr>
            <p:cNvPr id="243974" name="Line 262"/>
            <p:cNvSpPr>
              <a:spLocks noChangeShapeType="1"/>
            </p:cNvSpPr>
            <p:nvPr/>
          </p:nvSpPr>
          <p:spPr bwMode="auto">
            <a:xfrm>
              <a:off x="3205" y="663"/>
              <a:ext cx="557" cy="1047"/>
            </a:xfrm>
            <a:prstGeom prst="line">
              <a:avLst/>
            </a:prstGeom>
            <a:noFill/>
            <a:ln w="25400">
              <a:solidFill>
                <a:srgbClr val="000000"/>
              </a:solidFill>
              <a:round/>
              <a:headEnd/>
              <a:tailEnd type="stealth" w="med" len="med"/>
            </a:ln>
          </p:spPr>
          <p:txBody>
            <a:bodyPr/>
            <a:lstStyle/>
            <a:p>
              <a:endParaRPr lang="zh-CN" altLang="en-US"/>
            </a:p>
          </p:txBody>
        </p:sp>
        <p:sp>
          <p:nvSpPr>
            <p:cNvPr id="243975" name="Freeform 263"/>
            <p:cNvSpPr>
              <a:spLocks/>
            </p:cNvSpPr>
            <p:nvPr/>
          </p:nvSpPr>
          <p:spPr bwMode="auto">
            <a:xfrm>
              <a:off x="3685" y="1645"/>
              <a:ext cx="123" cy="147"/>
            </a:xfrm>
            <a:custGeom>
              <a:avLst/>
              <a:gdLst/>
              <a:ahLst/>
              <a:cxnLst>
                <a:cxn ang="0">
                  <a:pos x="0" y="36"/>
                </a:cxn>
                <a:cxn ang="0">
                  <a:pos x="123" y="147"/>
                </a:cxn>
                <a:cxn ang="0">
                  <a:pos x="107" y="0"/>
                </a:cxn>
                <a:cxn ang="0">
                  <a:pos x="77" y="60"/>
                </a:cxn>
                <a:cxn ang="0">
                  <a:pos x="0" y="36"/>
                </a:cxn>
              </a:cxnLst>
              <a:rect l="0" t="0" r="r" b="b"/>
              <a:pathLst>
                <a:path w="123" h="147">
                  <a:moveTo>
                    <a:pt x="0" y="36"/>
                  </a:moveTo>
                  <a:lnTo>
                    <a:pt x="123" y="147"/>
                  </a:lnTo>
                  <a:lnTo>
                    <a:pt x="107" y="0"/>
                  </a:lnTo>
                  <a:lnTo>
                    <a:pt x="77" y="60"/>
                  </a:lnTo>
                  <a:lnTo>
                    <a:pt x="0" y="36"/>
                  </a:lnTo>
                  <a:close/>
                </a:path>
              </a:pathLst>
            </a:custGeom>
            <a:solidFill>
              <a:srgbClr val="000000"/>
            </a:solidFill>
            <a:ln w="9525">
              <a:noFill/>
              <a:round/>
              <a:headEnd/>
              <a:tailEnd/>
            </a:ln>
          </p:spPr>
          <p:txBody>
            <a:bodyPr/>
            <a:lstStyle/>
            <a:p>
              <a:endParaRPr lang="zh-CN" altLang="en-US"/>
            </a:p>
          </p:txBody>
        </p:sp>
      </p:grpSp>
      <p:sp>
        <p:nvSpPr>
          <p:cNvPr id="243976" name="Line 264"/>
          <p:cNvSpPr>
            <a:spLocks noChangeShapeType="1"/>
          </p:cNvSpPr>
          <p:nvPr/>
        </p:nvSpPr>
        <p:spPr bwMode="auto">
          <a:xfrm>
            <a:off x="914400" y="6019800"/>
            <a:ext cx="7391400" cy="0"/>
          </a:xfrm>
          <a:prstGeom prst="line">
            <a:avLst/>
          </a:prstGeom>
          <a:noFill/>
          <a:ln w="57150">
            <a:solidFill>
              <a:schemeClr val="tx1"/>
            </a:solidFill>
            <a:round/>
            <a:headEnd/>
            <a:tailEnd type="stealth" w="med" len="lg"/>
          </a:ln>
          <a:effectLst/>
        </p:spPr>
        <p:txBody>
          <a:bodyPr/>
          <a:lstStyle/>
          <a:p>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304800" y="304800"/>
            <a:ext cx="8534400" cy="6019800"/>
          </a:xfrm>
        </p:spPr>
        <p:txBody>
          <a:bodyPr/>
          <a:lstStyle/>
          <a:p>
            <a:pPr>
              <a:lnSpc>
                <a:spcPct val="110000"/>
              </a:lnSpc>
              <a:spcBef>
                <a:spcPct val="0"/>
              </a:spcBef>
              <a:buFontTx/>
              <a:buNone/>
            </a:pPr>
            <a:r>
              <a:rPr lang="en-US" altLang="zh-CN" sz="2800" b="1">
                <a:solidFill>
                  <a:srgbClr val="800000"/>
                </a:solidFill>
                <a:latin typeface="Arial" charset="0"/>
              </a:rPr>
              <a:t>2. </a:t>
            </a:r>
            <a:r>
              <a:rPr lang="zh-CN" altLang="en-US" sz="2800" b="1">
                <a:solidFill>
                  <a:srgbClr val="800000"/>
                </a:solidFill>
                <a:latin typeface="Arial" charset="0"/>
              </a:rPr>
              <a:t>按用途划分</a:t>
            </a:r>
          </a:p>
          <a:p>
            <a:pPr>
              <a:lnSpc>
                <a:spcPct val="110000"/>
              </a:lnSpc>
              <a:spcBef>
                <a:spcPct val="0"/>
              </a:spcBef>
              <a:buFontTx/>
              <a:buNone/>
            </a:pPr>
            <a:r>
              <a:rPr lang="zh-CN" altLang="en-US">
                <a:latin typeface="Arial" charset="0"/>
              </a:rPr>
              <a:t>种类：</a:t>
            </a:r>
            <a:r>
              <a:rPr lang="zh-CN" altLang="en-US" b="1">
                <a:solidFill>
                  <a:srgbClr val="FF0000"/>
                </a:solidFill>
                <a:latin typeface="Arial" charset="0"/>
              </a:rPr>
              <a:t>科学计算、事务处理、实时控制、工作站、服务器、家用计算机</a:t>
            </a:r>
            <a:r>
              <a:rPr lang="zh-CN" altLang="en-US" b="1">
                <a:latin typeface="Arial" charset="0"/>
              </a:rPr>
              <a:t>等</a:t>
            </a:r>
            <a:r>
              <a:rPr lang="zh-CN" altLang="en-US">
                <a:latin typeface="Arial" charset="0"/>
              </a:rPr>
              <a:t>。</a:t>
            </a:r>
          </a:p>
          <a:p>
            <a:pPr>
              <a:lnSpc>
                <a:spcPct val="110000"/>
              </a:lnSpc>
              <a:spcBef>
                <a:spcPct val="0"/>
              </a:spcBef>
              <a:buFontTx/>
              <a:buNone/>
            </a:pPr>
            <a:r>
              <a:rPr lang="zh-CN" altLang="en-US">
                <a:latin typeface="Arial" charset="0"/>
              </a:rPr>
              <a:t>划分原则：科学计算：浮点计算速度</a:t>
            </a:r>
          </a:p>
          <a:p>
            <a:pPr>
              <a:lnSpc>
                <a:spcPct val="110000"/>
              </a:lnSpc>
              <a:spcBef>
                <a:spcPct val="0"/>
              </a:spcBef>
              <a:buFontTx/>
              <a:buNone/>
            </a:pPr>
            <a:r>
              <a:rPr lang="zh-CN" altLang="en-US">
                <a:latin typeface="Arial" charset="0"/>
              </a:rPr>
              <a:t>   事务处理：字符处理、十进制运算</a:t>
            </a:r>
          </a:p>
          <a:p>
            <a:pPr>
              <a:lnSpc>
                <a:spcPct val="110000"/>
              </a:lnSpc>
              <a:spcBef>
                <a:spcPct val="0"/>
              </a:spcBef>
              <a:buFontTx/>
              <a:buNone/>
            </a:pPr>
            <a:r>
              <a:rPr lang="zh-CN" altLang="en-US">
                <a:latin typeface="Arial" charset="0"/>
              </a:rPr>
              <a:t>   实时控制：中断响应速度、</a:t>
            </a:r>
            <a:r>
              <a:rPr lang="en-US" altLang="zh-CN">
                <a:latin typeface="Arial" charset="0"/>
              </a:rPr>
              <a:t>I/0</a:t>
            </a:r>
            <a:r>
              <a:rPr lang="zh-CN" altLang="en-US">
                <a:latin typeface="Arial" charset="0"/>
              </a:rPr>
              <a:t>能力</a:t>
            </a:r>
          </a:p>
          <a:p>
            <a:pPr>
              <a:lnSpc>
                <a:spcPct val="110000"/>
              </a:lnSpc>
              <a:spcBef>
                <a:spcPct val="0"/>
              </a:spcBef>
              <a:buFontTx/>
              <a:buNone/>
            </a:pPr>
            <a:r>
              <a:rPr lang="zh-CN" altLang="en-US">
                <a:latin typeface="Arial" charset="0"/>
              </a:rPr>
              <a:t>   工作站：图形处理能力</a:t>
            </a:r>
          </a:p>
          <a:p>
            <a:pPr>
              <a:lnSpc>
                <a:spcPct val="110000"/>
              </a:lnSpc>
              <a:spcBef>
                <a:spcPct val="0"/>
              </a:spcBef>
              <a:buFontTx/>
              <a:buNone/>
            </a:pPr>
            <a:r>
              <a:rPr lang="zh-CN" altLang="en-US">
                <a:latin typeface="Arial" charset="0"/>
              </a:rPr>
              <a:t>   服务器：数据处理速度，数据存储能力</a:t>
            </a:r>
          </a:p>
          <a:p>
            <a:pPr>
              <a:lnSpc>
                <a:spcPct val="110000"/>
              </a:lnSpc>
              <a:spcBef>
                <a:spcPct val="0"/>
              </a:spcBef>
              <a:buFontTx/>
              <a:buNone/>
            </a:pPr>
            <a:r>
              <a:rPr lang="zh-CN" altLang="en-US">
                <a:latin typeface="Arial" charset="0"/>
              </a:rPr>
              <a:t>   家用计算机：价格便宜，软件丰富</a:t>
            </a:r>
          </a:p>
          <a:p>
            <a:pPr>
              <a:lnSpc>
                <a:spcPct val="110000"/>
              </a:lnSpc>
              <a:spcBef>
                <a:spcPct val="0"/>
              </a:spcBef>
              <a:buFontTx/>
              <a:buNone/>
            </a:pPr>
            <a:r>
              <a:rPr lang="zh-CN" altLang="en-US">
                <a:latin typeface="Arial" charset="0"/>
              </a:rPr>
              <a:t>发展方向：具备上述所有功能的通用处理机</a:t>
            </a:r>
          </a:p>
          <a:p>
            <a:pPr>
              <a:lnSpc>
                <a:spcPct val="110000"/>
              </a:lnSpc>
              <a:spcBef>
                <a:spcPct val="0"/>
              </a:spcBef>
              <a:buFontTx/>
              <a:buNone/>
            </a:pPr>
            <a:r>
              <a:rPr lang="zh-CN" altLang="en-US">
                <a:latin typeface="Arial" charset="0"/>
                <a:sym typeface="Symbol" pitchFamily="18" charset="2"/>
              </a:rPr>
              <a:t>各种专用处理机、协处理器、嵌入式处理机</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304800" y="304800"/>
            <a:ext cx="8534400" cy="6019800"/>
          </a:xfrm>
        </p:spPr>
        <p:txBody>
          <a:bodyPr/>
          <a:lstStyle/>
          <a:p>
            <a:pPr>
              <a:lnSpc>
                <a:spcPct val="110000"/>
              </a:lnSpc>
              <a:spcBef>
                <a:spcPct val="10000"/>
              </a:spcBef>
              <a:buFontTx/>
              <a:buNone/>
            </a:pPr>
            <a:r>
              <a:rPr lang="en-US" altLang="zh-CN" sz="2800" b="1">
                <a:solidFill>
                  <a:srgbClr val="800000"/>
                </a:solidFill>
                <a:latin typeface="Arial" charset="0"/>
              </a:rPr>
              <a:t>3. </a:t>
            </a:r>
            <a:r>
              <a:rPr lang="zh-CN" altLang="en-US" sz="2800" b="1">
                <a:solidFill>
                  <a:srgbClr val="800000"/>
                </a:solidFill>
                <a:latin typeface="Arial" charset="0"/>
              </a:rPr>
              <a:t>按数据类型划分</a:t>
            </a:r>
          </a:p>
          <a:p>
            <a:pPr>
              <a:lnSpc>
                <a:spcPct val="110000"/>
              </a:lnSpc>
              <a:spcBef>
                <a:spcPct val="10000"/>
              </a:spcBef>
              <a:buFontTx/>
              <a:buNone/>
            </a:pPr>
            <a:r>
              <a:rPr lang="zh-CN" altLang="en-US">
                <a:latin typeface="Arial" charset="0"/>
              </a:rPr>
              <a:t>定点计算机、浮点计算机、向量计算机、堆栈计算机等</a:t>
            </a:r>
          </a:p>
          <a:p>
            <a:pPr>
              <a:lnSpc>
                <a:spcPct val="110000"/>
              </a:lnSpc>
              <a:spcBef>
                <a:spcPct val="10000"/>
              </a:spcBef>
              <a:buFontTx/>
              <a:buNone/>
            </a:pPr>
            <a:r>
              <a:rPr lang="en-US" altLang="zh-CN" sz="2800" b="1">
                <a:solidFill>
                  <a:srgbClr val="800000"/>
                </a:solidFill>
                <a:latin typeface="Arial" charset="0"/>
              </a:rPr>
              <a:t>4. </a:t>
            </a:r>
            <a:r>
              <a:rPr lang="zh-CN" altLang="en-US" sz="2800" b="1">
                <a:solidFill>
                  <a:srgbClr val="800000"/>
                </a:solidFill>
                <a:latin typeface="Arial" charset="0"/>
              </a:rPr>
              <a:t>按处理机个数和种类划分</a:t>
            </a:r>
          </a:p>
          <a:p>
            <a:pPr>
              <a:lnSpc>
                <a:spcPct val="110000"/>
              </a:lnSpc>
              <a:spcBef>
                <a:spcPct val="10000"/>
              </a:spcBef>
              <a:buFontTx/>
              <a:buNone/>
            </a:pPr>
            <a:r>
              <a:rPr lang="zh-CN" altLang="en-US">
                <a:latin typeface="Arial" charset="0"/>
              </a:rPr>
              <a:t>单处理机</a:t>
            </a:r>
          </a:p>
          <a:p>
            <a:pPr>
              <a:lnSpc>
                <a:spcPct val="110000"/>
              </a:lnSpc>
              <a:spcBef>
                <a:spcPct val="10000"/>
              </a:spcBef>
              <a:buFontTx/>
              <a:buNone/>
            </a:pPr>
            <a:r>
              <a:rPr lang="zh-CN" altLang="en-US">
                <a:latin typeface="Arial" charset="0"/>
              </a:rPr>
              <a:t>并行处理机、多处理机、分布处理机</a:t>
            </a:r>
          </a:p>
          <a:p>
            <a:pPr>
              <a:lnSpc>
                <a:spcPct val="110000"/>
              </a:lnSpc>
              <a:spcBef>
                <a:spcPct val="10000"/>
              </a:spcBef>
              <a:buFontTx/>
              <a:buNone/>
            </a:pPr>
            <a:r>
              <a:rPr lang="zh-CN" altLang="en-US">
                <a:latin typeface="Arial" charset="0"/>
              </a:rPr>
              <a:t>关联处理机</a:t>
            </a:r>
          </a:p>
          <a:p>
            <a:pPr>
              <a:lnSpc>
                <a:spcPct val="110000"/>
              </a:lnSpc>
              <a:spcBef>
                <a:spcPct val="10000"/>
              </a:spcBef>
              <a:buFontTx/>
              <a:buNone/>
            </a:pPr>
            <a:r>
              <a:rPr lang="zh-CN" altLang="en-US">
                <a:latin typeface="Arial" charset="0"/>
              </a:rPr>
              <a:t>超标量处理机</a:t>
            </a:r>
            <a:r>
              <a:rPr lang="en-US" altLang="zh-CN">
                <a:latin typeface="Arial" charset="0"/>
              </a:rPr>
              <a:t>, </a:t>
            </a:r>
            <a:r>
              <a:rPr lang="zh-CN" altLang="en-US">
                <a:latin typeface="Arial" charset="0"/>
              </a:rPr>
              <a:t>超流水线处理机</a:t>
            </a:r>
            <a:r>
              <a:rPr lang="en-US" altLang="zh-CN">
                <a:latin typeface="Arial" charset="0"/>
              </a:rPr>
              <a:t>, VLIW</a:t>
            </a:r>
            <a:r>
              <a:rPr lang="zh-CN" altLang="en-US">
                <a:latin typeface="Arial" charset="0"/>
              </a:rPr>
              <a:t>处理机</a:t>
            </a:r>
          </a:p>
          <a:p>
            <a:pPr>
              <a:lnSpc>
                <a:spcPct val="110000"/>
              </a:lnSpc>
              <a:spcBef>
                <a:spcPct val="10000"/>
              </a:spcBef>
              <a:buFontTx/>
              <a:buNone/>
            </a:pPr>
            <a:r>
              <a:rPr lang="en-US" altLang="zh-CN">
                <a:latin typeface="Arial" charset="0"/>
              </a:rPr>
              <a:t>SMP(</a:t>
            </a:r>
            <a:r>
              <a:rPr lang="zh-CN" altLang="en-US">
                <a:latin typeface="Arial" charset="0"/>
              </a:rPr>
              <a:t>对称多处理机</a:t>
            </a:r>
            <a:r>
              <a:rPr lang="en-US" altLang="zh-CN">
                <a:latin typeface="Arial" charset="0"/>
              </a:rPr>
              <a:t>)</a:t>
            </a:r>
            <a:r>
              <a:rPr lang="zh-CN" altLang="en-US">
                <a:latin typeface="Arial" charset="0"/>
              </a:rPr>
              <a:t>、</a:t>
            </a:r>
            <a:r>
              <a:rPr lang="en-US" altLang="zh-CN">
                <a:latin typeface="Arial" charset="0"/>
              </a:rPr>
              <a:t>MPP(</a:t>
            </a:r>
            <a:r>
              <a:rPr lang="zh-CN" altLang="en-US">
                <a:latin typeface="Arial" charset="0"/>
              </a:rPr>
              <a:t>大规模并行处理机</a:t>
            </a:r>
            <a:r>
              <a:rPr lang="en-US" altLang="zh-CN">
                <a:latin typeface="Arial" charset="0"/>
              </a:rPr>
              <a:t>)</a:t>
            </a:r>
            <a:r>
              <a:rPr lang="zh-CN" altLang="en-US">
                <a:latin typeface="Arial" charset="0"/>
              </a:rPr>
              <a:t>、机群</a:t>
            </a:r>
            <a:r>
              <a:rPr lang="en-US" altLang="zh-CN">
                <a:latin typeface="Arial" charset="0"/>
              </a:rPr>
              <a:t>(Cluster)</a:t>
            </a:r>
            <a:r>
              <a:rPr lang="zh-CN" altLang="en-US">
                <a:latin typeface="Arial" charset="0"/>
              </a:rPr>
              <a:t>系统等</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subTitle" idx="1"/>
          </p:nvPr>
        </p:nvSpPr>
        <p:spPr>
          <a:xfrm>
            <a:off x="381000" y="304800"/>
            <a:ext cx="8382000" cy="5943600"/>
          </a:xfrm>
        </p:spPr>
        <p:txBody>
          <a:bodyPr/>
          <a:lstStyle/>
          <a:p>
            <a:pPr algn="l"/>
            <a:r>
              <a:rPr lang="en-US" altLang="zh-CN" sz="2800" b="1">
                <a:solidFill>
                  <a:srgbClr val="800000"/>
                </a:solidFill>
                <a:latin typeface="Arial" charset="0"/>
              </a:rPr>
              <a:t>5. </a:t>
            </a:r>
            <a:r>
              <a:rPr lang="zh-CN" altLang="en-US" sz="2800" b="1">
                <a:solidFill>
                  <a:srgbClr val="800000"/>
                </a:solidFill>
                <a:latin typeface="Arial" charset="0"/>
              </a:rPr>
              <a:t>按所使用的器件划分</a:t>
            </a:r>
          </a:p>
          <a:p>
            <a:pPr algn="l"/>
            <a:r>
              <a:rPr lang="zh-CN" altLang="en-US" b="1">
                <a:solidFill>
                  <a:srgbClr val="FF00FF"/>
                </a:solidFill>
                <a:latin typeface="Arial" charset="0"/>
              </a:rPr>
              <a:t>  按使用的器件划分计算机系统的时代</a:t>
            </a:r>
          </a:p>
          <a:p>
            <a:pPr algn="l"/>
            <a:r>
              <a:rPr lang="zh-CN" altLang="en-US">
                <a:latin typeface="Arial" charset="0"/>
              </a:rPr>
              <a:t>  </a:t>
            </a:r>
            <a:r>
              <a:rPr lang="zh-CN" altLang="en-US" b="1">
                <a:latin typeface="Arial" charset="0"/>
                <a:sym typeface="Symbol" pitchFamily="18" charset="2"/>
              </a:rPr>
              <a:t> </a:t>
            </a:r>
            <a:r>
              <a:rPr lang="zh-CN" altLang="en-US" b="1">
                <a:solidFill>
                  <a:srgbClr val="FF0000"/>
                </a:solidFill>
                <a:latin typeface="Arial" charset="0"/>
              </a:rPr>
              <a:t>第一代：</a:t>
            </a:r>
            <a:r>
              <a:rPr lang="zh-CN" altLang="en-US" b="1">
                <a:latin typeface="Arial" charset="0"/>
              </a:rPr>
              <a:t>电子管</a:t>
            </a:r>
            <a:r>
              <a:rPr lang="en-US" altLang="zh-CN">
                <a:latin typeface="Arial" charset="0"/>
              </a:rPr>
              <a:t>(Valve)</a:t>
            </a:r>
            <a:r>
              <a:rPr lang="zh-CN" altLang="en-US" b="1">
                <a:latin typeface="Arial" charset="0"/>
              </a:rPr>
              <a:t>计算机</a:t>
            </a:r>
            <a:endParaRPr lang="zh-CN" altLang="en-US">
              <a:latin typeface="Arial" charset="0"/>
            </a:endParaRPr>
          </a:p>
          <a:p>
            <a:pPr algn="l"/>
            <a:r>
              <a:rPr lang="zh-CN" altLang="en-US">
                <a:latin typeface="Arial" charset="0"/>
              </a:rPr>
              <a:t>   </a:t>
            </a:r>
            <a:r>
              <a:rPr lang="zh-CN" altLang="en-US" b="1">
                <a:solidFill>
                  <a:srgbClr val="FF0000"/>
                </a:solidFill>
                <a:latin typeface="Arial" charset="0"/>
              </a:rPr>
              <a:t>第二代：</a:t>
            </a:r>
            <a:r>
              <a:rPr lang="zh-CN" altLang="en-US" b="1">
                <a:latin typeface="Arial" charset="0"/>
              </a:rPr>
              <a:t>晶体管</a:t>
            </a:r>
            <a:r>
              <a:rPr lang="en-US" altLang="zh-CN">
                <a:latin typeface="Arial" charset="0"/>
              </a:rPr>
              <a:t>(Transistor)</a:t>
            </a:r>
            <a:r>
              <a:rPr lang="zh-CN" altLang="en-US" b="1">
                <a:latin typeface="Arial" charset="0"/>
              </a:rPr>
              <a:t>计算机</a:t>
            </a:r>
            <a:endParaRPr lang="zh-CN" altLang="en-US">
              <a:latin typeface="Arial" charset="0"/>
            </a:endParaRPr>
          </a:p>
          <a:p>
            <a:pPr algn="l"/>
            <a:r>
              <a:rPr lang="zh-CN" altLang="en-US">
                <a:latin typeface="Arial" charset="0"/>
              </a:rPr>
              <a:t>   </a:t>
            </a:r>
            <a:r>
              <a:rPr lang="zh-CN" altLang="en-US" b="1">
                <a:solidFill>
                  <a:srgbClr val="FF0000"/>
                </a:solidFill>
                <a:latin typeface="Arial" charset="0"/>
              </a:rPr>
              <a:t>第三代：</a:t>
            </a:r>
            <a:r>
              <a:rPr lang="zh-CN" altLang="en-US" b="1">
                <a:latin typeface="Arial" charset="0"/>
              </a:rPr>
              <a:t>集成电路</a:t>
            </a:r>
            <a:r>
              <a:rPr lang="en-US" altLang="zh-CN">
                <a:latin typeface="Arial" charset="0"/>
              </a:rPr>
              <a:t>(LSI)</a:t>
            </a:r>
            <a:r>
              <a:rPr lang="zh-CN" altLang="en-US" b="1">
                <a:latin typeface="Arial" charset="0"/>
              </a:rPr>
              <a:t>计算机</a:t>
            </a:r>
            <a:endParaRPr lang="zh-CN" altLang="en-US">
              <a:latin typeface="Arial" charset="0"/>
            </a:endParaRPr>
          </a:p>
          <a:p>
            <a:pPr algn="l"/>
            <a:r>
              <a:rPr lang="zh-CN" altLang="en-US">
                <a:latin typeface="Arial" charset="0"/>
              </a:rPr>
              <a:t>   </a:t>
            </a:r>
            <a:r>
              <a:rPr lang="zh-CN" altLang="en-US" b="1">
                <a:solidFill>
                  <a:srgbClr val="FF0000"/>
                </a:solidFill>
                <a:latin typeface="Arial" charset="0"/>
              </a:rPr>
              <a:t>第四代：</a:t>
            </a:r>
            <a:r>
              <a:rPr lang="zh-CN" altLang="en-US" b="1">
                <a:latin typeface="Arial" charset="0"/>
              </a:rPr>
              <a:t>大规模集成电路</a:t>
            </a:r>
            <a:r>
              <a:rPr lang="en-US" altLang="zh-CN">
                <a:latin typeface="Arial" charset="0"/>
              </a:rPr>
              <a:t>(VLSI)</a:t>
            </a:r>
            <a:r>
              <a:rPr lang="zh-CN" altLang="en-US" b="1">
                <a:latin typeface="Arial" charset="0"/>
              </a:rPr>
              <a:t>计算机</a:t>
            </a:r>
            <a:endParaRPr lang="zh-CN" altLang="en-US">
              <a:latin typeface="Arial" charset="0"/>
            </a:endParaRPr>
          </a:p>
          <a:p>
            <a:pPr algn="l"/>
            <a:r>
              <a:rPr lang="zh-CN" altLang="en-US">
                <a:latin typeface="Arial" charset="0"/>
              </a:rPr>
              <a:t>   第五代：</a:t>
            </a:r>
            <a:r>
              <a:rPr lang="zh-CN" altLang="en-US" b="1">
                <a:latin typeface="Arial" charset="0"/>
              </a:rPr>
              <a:t>智能计算机</a:t>
            </a:r>
            <a:r>
              <a:rPr lang="zh-CN" altLang="en-US">
                <a:latin typeface="Arial" charset="0"/>
              </a:rPr>
              <a:t>？</a:t>
            </a:r>
          </a:p>
          <a:p>
            <a:pPr algn="l"/>
            <a:r>
              <a:rPr lang="zh-CN" altLang="en-US">
                <a:latin typeface="Arial" charset="0"/>
              </a:rPr>
              <a:t>  目前的绝大部分计算机系统是</a:t>
            </a:r>
            <a:r>
              <a:rPr lang="en-US" altLang="zh-CN">
                <a:latin typeface="Arial" charset="0"/>
              </a:rPr>
              <a:t>VLSI</a:t>
            </a:r>
            <a:r>
              <a:rPr lang="zh-CN" altLang="en-US">
                <a:latin typeface="Arial" charset="0"/>
              </a:rPr>
              <a:t>计算机</a:t>
            </a:r>
          </a:p>
          <a:p>
            <a:pPr algn="l"/>
            <a:r>
              <a:rPr lang="zh-CN" altLang="en-US" b="1">
                <a:solidFill>
                  <a:srgbClr val="FF3300"/>
                </a:solidFill>
                <a:latin typeface="Arial" charset="0"/>
              </a:rPr>
              <a:t>  公认的第五代计算机什么时候诞生？</a:t>
            </a:r>
          </a:p>
          <a:p>
            <a:pPr algn="l"/>
            <a:r>
              <a:rPr lang="zh-CN" altLang="en-US" b="1">
                <a:solidFill>
                  <a:srgbClr val="FF3300"/>
                </a:solidFill>
                <a:latin typeface="Arial" charset="0"/>
              </a:rPr>
              <a:t>  第五代计算机以什么作为标志来划分？</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zh-CN" altLang="en-US" sz="2800" b="1" dirty="0" smtClean="0">
                <a:solidFill>
                  <a:srgbClr val="800000"/>
                </a:solidFill>
                <a:latin typeface="宋体" pitchFamily="2" charset="-122"/>
              </a:rPr>
              <a:t>佛</a:t>
            </a:r>
            <a:r>
              <a:rPr lang="zh-CN" altLang="en-US" sz="2800" b="1" dirty="0">
                <a:solidFill>
                  <a:srgbClr val="800000"/>
                </a:solidFill>
                <a:latin typeface="宋体" pitchFamily="2" charset="-122"/>
              </a:rPr>
              <a:t>林分类法</a:t>
            </a:r>
            <a:br>
              <a:rPr lang="zh-CN" altLang="en-US" sz="2800" b="1" dirty="0">
                <a:solidFill>
                  <a:srgbClr val="800000"/>
                </a:solidFill>
                <a:latin typeface="宋体" pitchFamily="2" charset="-122"/>
              </a:rPr>
            </a:br>
            <a:endParaRPr lang="zh-CN" altLang="en-US" sz="2800" b="1" dirty="0">
              <a:solidFill>
                <a:srgbClr val="800000"/>
              </a:solidFill>
              <a:latin typeface="宋体" pitchFamily="2" charset="-122"/>
            </a:endParaRPr>
          </a:p>
        </p:txBody>
      </p:sp>
      <p:sp>
        <p:nvSpPr>
          <p:cNvPr id="333827" name="Rectangle 3"/>
          <p:cNvSpPr>
            <a:spLocks noGrp="1" noChangeArrowheads="1"/>
          </p:cNvSpPr>
          <p:nvPr>
            <p:ph type="body" idx="1"/>
          </p:nvPr>
        </p:nvSpPr>
        <p:spPr>
          <a:xfrm>
            <a:off x="0" y="990600"/>
            <a:ext cx="8839200" cy="4343400"/>
          </a:xfrm>
        </p:spPr>
        <p:txBody>
          <a:bodyPr/>
          <a:lstStyle/>
          <a:p>
            <a:pPr>
              <a:buFontTx/>
              <a:buNone/>
            </a:pPr>
            <a:r>
              <a:rPr lang="en-US" altLang="zh-CN" sz="2800">
                <a:latin typeface="Arial" charset="0"/>
              </a:rPr>
              <a:t> </a:t>
            </a:r>
            <a:r>
              <a:rPr lang="en-US" altLang="zh-CN" sz="2000">
                <a:latin typeface="Arial" charset="0"/>
              </a:rPr>
              <a:t>1966</a:t>
            </a:r>
            <a:r>
              <a:rPr lang="zh-CN" altLang="en-US" sz="2000">
                <a:latin typeface="Arial" charset="0"/>
              </a:rPr>
              <a:t>年由</a:t>
            </a:r>
            <a:r>
              <a:rPr lang="en-US" altLang="zh-CN" sz="2000">
                <a:latin typeface="Arial" charset="0"/>
              </a:rPr>
              <a:t>Michael.J. Flynn </a:t>
            </a:r>
            <a:r>
              <a:rPr lang="zh-CN" altLang="en-US" sz="2000">
                <a:latin typeface="Arial" charset="0"/>
              </a:rPr>
              <a:t>提出</a:t>
            </a:r>
          </a:p>
          <a:p>
            <a:pPr>
              <a:lnSpc>
                <a:spcPct val="120000"/>
              </a:lnSpc>
              <a:spcBef>
                <a:spcPct val="0"/>
              </a:spcBef>
              <a:buFontTx/>
              <a:buNone/>
            </a:pPr>
            <a:r>
              <a:rPr lang="zh-CN" altLang="en-US" sz="2000">
                <a:latin typeface="Arial" charset="0"/>
              </a:rPr>
              <a:t>  按照</a:t>
            </a:r>
            <a:r>
              <a:rPr lang="zh-CN" altLang="en-US" sz="2000" b="1">
                <a:solidFill>
                  <a:srgbClr val="FF0000"/>
                </a:solidFill>
                <a:latin typeface="Arial" charset="0"/>
              </a:rPr>
              <a:t>指令流和数据流的多倍性特征</a:t>
            </a:r>
            <a:r>
              <a:rPr lang="zh-CN" altLang="en-US" sz="2000">
                <a:latin typeface="Arial" charset="0"/>
              </a:rPr>
              <a:t>进行分类</a:t>
            </a:r>
          </a:p>
          <a:p>
            <a:pPr>
              <a:spcBef>
                <a:spcPct val="10000"/>
              </a:spcBef>
              <a:buFontTx/>
              <a:buNone/>
            </a:pPr>
            <a:r>
              <a:rPr lang="zh-CN" altLang="en-US" sz="2000">
                <a:solidFill>
                  <a:srgbClr val="0000FF"/>
                </a:solidFill>
                <a:latin typeface="Arial" charset="0"/>
              </a:rPr>
              <a:t>   </a:t>
            </a:r>
            <a:r>
              <a:rPr lang="zh-CN" altLang="en-US" sz="2000" b="1">
                <a:solidFill>
                  <a:srgbClr val="0000FF"/>
                </a:solidFill>
                <a:latin typeface="Arial" charset="0"/>
              </a:rPr>
              <a:t>指令流</a:t>
            </a:r>
            <a:r>
              <a:rPr lang="zh-CN" altLang="en-US" sz="2000">
                <a:solidFill>
                  <a:srgbClr val="0000FF"/>
                </a:solidFill>
                <a:latin typeface="Arial" charset="0"/>
              </a:rPr>
              <a:t>：</a:t>
            </a:r>
            <a:r>
              <a:rPr lang="zh-CN" altLang="en-US" sz="2000">
                <a:latin typeface="Arial" charset="0"/>
              </a:rPr>
              <a:t>机器执行的指令序列</a:t>
            </a:r>
          </a:p>
          <a:p>
            <a:pPr>
              <a:spcBef>
                <a:spcPct val="10000"/>
              </a:spcBef>
              <a:buFontTx/>
              <a:buNone/>
            </a:pPr>
            <a:r>
              <a:rPr lang="zh-CN" altLang="en-US" sz="2000">
                <a:latin typeface="Arial" charset="0"/>
              </a:rPr>
              <a:t>   </a:t>
            </a:r>
            <a:r>
              <a:rPr lang="zh-CN" altLang="en-US" sz="2000" b="1">
                <a:solidFill>
                  <a:srgbClr val="0000FF"/>
                </a:solidFill>
                <a:latin typeface="Arial" charset="0"/>
              </a:rPr>
              <a:t>数据流</a:t>
            </a:r>
            <a:r>
              <a:rPr lang="zh-CN" altLang="en-US" sz="2000">
                <a:solidFill>
                  <a:srgbClr val="0000FF"/>
                </a:solidFill>
                <a:latin typeface="Arial" charset="0"/>
              </a:rPr>
              <a:t>：</a:t>
            </a:r>
            <a:r>
              <a:rPr lang="zh-CN" altLang="en-US" sz="2000">
                <a:latin typeface="Arial" charset="0"/>
              </a:rPr>
              <a:t>由指令流调用的数据序列</a:t>
            </a:r>
          </a:p>
          <a:p>
            <a:pPr>
              <a:spcBef>
                <a:spcPct val="10000"/>
              </a:spcBef>
              <a:buFontTx/>
              <a:buNone/>
            </a:pPr>
            <a:r>
              <a:rPr lang="zh-CN" altLang="en-US" sz="2000">
                <a:latin typeface="Arial" charset="0"/>
              </a:rPr>
              <a:t>   </a:t>
            </a:r>
            <a:r>
              <a:rPr lang="zh-CN" altLang="en-US" sz="2000" b="1">
                <a:solidFill>
                  <a:srgbClr val="0000FF"/>
                </a:solidFill>
                <a:latin typeface="Arial" charset="0"/>
              </a:rPr>
              <a:t>多倍性</a:t>
            </a:r>
            <a:r>
              <a:rPr lang="en-US" altLang="zh-CN" sz="2000">
                <a:solidFill>
                  <a:srgbClr val="0000FF"/>
                </a:solidFill>
                <a:latin typeface="Arial" charset="0"/>
              </a:rPr>
              <a:t>(multiplicity)</a:t>
            </a:r>
            <a:r>
              <a:rPr lang="zh-CN" altLang="en-US" sz="2000">
                <a:solidFill>
                  <a:srgbClr val="0000FF"/>
                </a:solidFill>
                <a:latin typeface="Arial" charset="0"/>
              </a:rPr>
              <a:t>：</a:t>
            </a:r>
            <a:r>
              <a:rPr lang="zh-CN" altLang="en-US" sz="2000">
                <a:latin typeface="Arial" charset="0"/>
              </a:rPr>
              <a:t>在系统性能瓶颈部件上同时处于</a:t>
            </a:r>
          </a:p>
          <a:p>
            <a:pPr>
              <a:spcBef>
                <a:spcPct val="10000"/>
              </a:spcBef>
              <a:buFontTx/>
              <a:buNone/>
            </a:pPr>
            <a:r>
              <a:rPr lang="zh-CN" altLang="en-US" sz="2000">
                <a:latin typeface="Arial" charset="0"/>
              </a:rPr>
              <a:t>    同一执行阶段的指令或数据的最大可能个数</a:t>
            </a:r>
          </a:p>
          <a:p>
            <a:pPr>
              <a:buFontTx/>
              <a:buNone/>
            </a:pPr>
            <a:r>
              <a:rPr lang="zh-CN" altLang="en-US" sz="2000" b="1">
                <a:latin typeface="Arial" charset="0"/>
              </a:rPr>
              <a:t>  四种类型</a:t>
            </a:r>
          </a:p>
          <a:p>
            <a:pPr>
              <a:spcBef>
                <a:spcPct val="10000"/>
              </a:spcBef>
              <a:buFontTx/>
              <a:buNone/>
            </a:pPr>
            <a:r>
              <a:rPr lang="zh-CN" altLang="en-US" sz="2000">
                <a:solidFill>
                  <a:srgbClr val="FF0000"/>
                </a:solidFill>
                <a:latin typeface="Arial" charset="0"/>
              </a:rPr>
              <a:t>     </a:t>
            </a:r>
            <a:r>
              <a:rPr lang="en-US" altLang="zh-CN" sz="2000" b="1">
                <a:solidFill>
                  <a:srgbClr val="FF0000"/>
                </a:solidFill>
                <a:latin typeface="Arial" charset="0"/>
              </a:rPr>
              <a:t>(1)</a:t>
            </a:r>
            <a:r>
              <a:rPr lang="zh-CN" altLang="en-US" sz="2000" b="1">
                <a:solidFill>
                  <a:srgbClr val="FF0000"/>
                </a:solidFill>
                <a:latin typeface="Arial" charset="0"/>
              </a:rPr>
              <a:t>单指令流单数据流 </a:t>
            </a:r>
            <a:r>
              <a:rPr lang="en-US" altLang="zh-CN" sz="2000" b="1">
                <a:solidFill>
                  <a:srgbClr val="FF0000"/>
                </a:solidFill>
                <a:latin typeface="Arial" charset="0"/>
              </a:rPr>
              <a:t>SISD</a:t>
            </a:r>
            <a:r>
              <a:rPr lang="en-US" altLang="zh-CN" sz="2000">
                <a:latin typeface="Arial" charset="0"/>
              </a:rPr>
              <a:t>(Single Instruction Single Datastream)</a:t>
            </a:r>
          </a:p>
          <a:p>
            <a:pPr>
              <a:spcBef>
                <a:spcPct val="10000"/>
              </a:spcBef>
              <a:buFontTx/>
              <a:buNone/>
            </a:pPr>
            <a:r>
              <a:rPr lang="en-US" altLang="zh-CN" sz="2000">
                <a:solidFill>
                  <a:srgbClr val="FF0000"/>
                </a:solidFill>
                <a:latin typeface="Arial" charset="0"/>
              </a:rPr>
              <a:t>     </a:t>
            </a:r>
            <a:r>
              <a:rPr lang="en-US" altLang="zh-CN" sz="2000" b="1">
                <a:solidFill>
                  <a:srgbClr val="FF0000"/>
                </a:solidFill>
                <a:latin typeface="Arial" charset="0"/>
              </a:rPr>
              <a:t>(2)</a:t>
            </a:r>
            <a:r>
              <a:rPr lang="zh-CN" altLang="en-US" sz="2000" b="1">
                <a:solidFill>
                  <a:srgbClr val="FF0000"/>
                </a:solidFill>
                <a:latin typeface="Arial" charset="0"/>
              </a:rPr>
              <a:t>单指令流多数据流 </a:t>
            </a:r>
            <a:r>
              <a:rPr lang="en-US" altLang="zh-CN" sz="2000" b="1">
                <a:solidFill>
                  <a:srgbClr val="FF0000"/>
                </a:solidFill>
                <a:latin typeface="Arial" charset="0"/>
              </a:rPr>
              <a:t>SIMD</a:t>
            </a:r>
            <a:r>
              <a:rPr lang="en-US" altLang="zh-CN" sz="2000">
                <a:latin typeface="Arial" charset="0"/>
              </a:rPr>
              <a:t>(Single Instruction Multiple Datastream)</a:t>
            </a:r>
          </a:p>
          <a:p>
            <a:pPr>
              <a:spcBef>
                <a:spcPct val="10000"/>
              </a:spcBef>
              <a:buFontTx/>
              <a:buNone/>
            </a:pPr>
            <a:r>
              <a:rPr lang="en-US" altLang="zh-CN" sz="2000">
                <a:latin typeface="Arial" charset="0"/>
              </a:rPr>
              <a:t>   (3)</a:t>
            </a:r>
            <a:r>
              <a:rPr lang="zh-CN" altLang="en-US" sz="2000">
                <a:latin typeface="Arial" charset="0"/>
              </a:rPr>
              <a:t>多指令流单数据流 </a:t>
            </a:r>
            <a:r>
              <a:rPr lang="en-US" altLang="zh-CN" sz="2000">
                <a:latin typeface="Arial" charset="0"/>
              </a:rPr>
              <a:t>MISD(Multiple Instruction Single Datastream)</a:t>
            </a:r>
          </a:p>
          <a:p>
            <a:pPr>
              <a:spcBef>
                <a:spcPct val="10000"/>
              </a:spcBef>
              <a:buFontTx/>
              <a:buNone/>
            </a:pPr>
            <a:r>
              <a:rPr lang="en-US" altLang="zh-CN" sz="2000">
                <a:solidFill>
                  <a:srgbClr val="FF0000"/>
                </a:solidFill>
                <a:latin typeface="Arial" charset="0"/>
              </a:rPr>
              <a:t>   </a:t>
            </a:r>
            <a:r>
              <a:rPr lang="en-US" altLang="zh-CN" sz="2000" b="1">
                <a:solidFill>
                  <a:srgbClr val="FF0000"/>
                </a:solidFill>
                <a:latin typeface="Arial" charset="0"/>
              </a:rPr>
              <a:t>(4)</a:t>
            </a:r>
            <a:r>
              <a:rPr lang="zh-CN" altLang="en-US" sz="2000" b="1">
                <a:solidFill>
                  <a:srgbClr val="FF0000"/>
                </a:solidFill>
                <a:latin typeface="Arial" charset="0"/>
              </a:rPr>
              <a:t>多指令流多数据流 </a:t>
            </a:r>
            <a:r>
              <a:rPr lang="en-US" altLang="zh-CN" sz="2000" b="1">
                <a:solidFill>
                  <a:srgbClr val="FF0000"/>
                </a:solidFill>
                <a:latin typeface="Arial" charset="0"/>
              </a:rPr>
              <a:t>MIMS</a:t>
            </a:r>
            <a:r>
              <a:rPr lang="en-US" altLang="zh-CN" sz="2000">
                <a:latin typeface="Arial" charset="0"/>
              </a:rPr>
              <a:t>(Multiple Instruction Multiple Datastream)</a:t>
            </a:r>
          </a:p>
          <a:p>
            <a:pPr>
              <a:buFontTx/>
              <a:buNone/>
            </a:pPr>
            <a:endParaRPr lang="en-US" altLang="zh-CN"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304" name="Object 0"/>
          <p:cNvGraphicFramePr>
            <a:graphicFrameLocks noChangeAspect="1"/>
          </p:cNvGraphicFramePr>
          <p:nvPr/>
        </p:nvGraphicFramePr>
        <p:xfrm>
          <a:off x="381000" y="3581400"/>
          <a:ext cx="8382000" cy="2209800"/>
        </p:xfrm>
        <a:graphic>
          <a:graphicData uri="http://schemas.openxmlformats.org/presentationml/2006/ole">
            <p:oleObj spid="_x0000_s12290" name="文档" r:id="rId3" imgW="4469760" imgH="886320" progId="Word.Document.8">
              <p:embed/>
            </p:oleObj>
          </a:graphicData>
        </a:graphic>
      </p:graphicFrame>
      <p:sp>
        <p:nvSpPr>
          <p:cNvPr id="248837" name="Rectangle 5"/>
          <p:cNvSpPr>
            <a:spLocks noGrp="1" noChangeArrowheads="1"/>
          </p:cNvSpPr>
          <p:nvPr>
            <p:ph type="body" idx="1"/>
          </p:nvPr>
        </p:nvSpPr>
        <p:spPr>
          <a:xfrm>
            <a:off x="304800" y="381000"/>
            <a:ext cx="8534400" cy="3048000"/>
          </a:xfrm>
        </p:spPr>
        <p:txBody>
          <a:bodyPr/>
          <a:lstStyle/>
          <a:p>
            <a:pPr>
              <a:buFontTx/>
              <a:buNone/>
            </a:pPr>
            <a:r>
              <a:rPr lang="en-US" altLang="zh-CN" b="1">
                <a:solidFill>
                  <a:srgbClr val="0000FF"/>
                </a:solidFill>
                <a:latin typeface="Arial" charset="0"/>
              </a:rPr>
              <a:t>(1) SISD </a:t>
            </a:r>
            <a:r>
              <a:rPr lang="zh-CN" altLang="en-US" b="1">
                <a:solidFill>
                  <a:srgbClr val="0000FF"/>
                </a:solidFill>
                <a:latin typeface="Arial" charset="0"/>
              </a:rPr>
              <a:t>典型单处理机</a:t>
            </a:r>
            <a:r>
              <a:rPr lang="zh-CN" altLang="en-US">
                <a:solidFill>
                  <a:srgbClr val="0000FF"/>
                </a:solidFill>
                <a:latin typeface="Arial" charset="0"/>
              </a:rPr>
              <a:t>，</a:t>
            </a:r>
            <a:r>
              <a:rPr lang="zh-CN" altLang="en-US">
                <a:latin typeface="Arial" charset="0"/>
              </a:rPr>
              <a:t>包括：</a:t>
            </a:r>
          </a:p>
          <a:p>
            <a:pPr>
              <a:buFontTx/>
              <a:buNone/>
            </a:pPr>
            <a:r>
              <a:rPr lang="zh-CN" altLang="en-US" b="1">
                <a:solidFill>
                  <a:srgbClr val="FF0000"/>
                </a:solidFill>
                <a:latin typeface="Arial" charset="0"/>
              </a:rPr>
              <a:t>单功能部件处理机</a:t>
            </a:r>
            <a:r>
              <a:rPr lang="zh-CN" altLang="en-US">
                <a:solidFill>
                  <a:srgbClr val="FF3300"/>
                </a:solidFill>
                <a:latin typeface="Arial" charset="0"/>
              </a:rPr>
              <a:t>：</a:t>
            </a:r>
            <a:r>
              <a:rPr lang="en-US" altLang="zh-CN">
                <a:latin typeface="Arial" charset="0"/>
              </a:rPr>
              <a:t>IBM1401</a:t>
            </a:r>
            <a:r>
              <a:rPr lang="zh-CN" altLang="en-US">
                <a:latin typeface="Arial" charset="0"/>
              </a:rPr>
              <a:t>，</a:t>
            </a:r>
            <a:r>
              <a:rPr lang="en-US" altLang="zh-CN">
                <a:latin typeface="Arial" charset="0"/>
              </a:rPr>
              <a:t>VAX-11</a:t>
            </a:r>
          </a:p>
          <a:p>
            <a:pPr>
              <a:buFontTx/>
              <a:buNone/>
            </a:pPr>
            <a:r>
              <a:rPr lang="zh-CN" altLang="en-US" b="1">
                <a:solidFill>
                  <a:srgbClr val="FF0000"/>
                </a:solidFill>
                <a:latin typeface="Arial" charset="0"/>
              </a:rPr>
              <a:t>多功能部件</a:t>
            </a:r>
            <a:r>
              <a:rPr lang="zh-CN" altLang="en-US" b="1">
                <a:solidFill>
                  <a:srgbClr val="FF3300"/>
                </a:solidFill>
                <a:latin typeface="Arial" charset="0"/>
              </a:rPr>
              <a:t>处理机</a:t>
            </a:r>
            <a:r>
              <a:rPr lang="zh-CN" altLang="en-US">
                <a:solidFill>
                  <a:srgbClr val="FF3300"/>
                </a:solidFill>
                <a:latin typeface="Arial" charset="0"/>
              </a:rPr>
              <a:t>：</a:t>
            </a:r>
            <a:r>
              <a:rPr lang="en-US" altLang="zh-CN">
                <a:latin typeface="Arial" charset="0"/>
              </a:rPr>
              <a:t>IBM360/91</a:t>
            </a:r>
            <a:r>
              <a:rPr lang="zh-CN" altLang="en-US">
                <a:latin typeface="Arial" charset="0"/>
              </a:rPr>
              <a:t>，</a:t>
            </a:r>
            <a:r>
              <a:rPr lang="en-US" altLang="zh-CN">
                <a:latin typeface="Arial" charset="0"/>
              </a:rPr>
              <a:t>370/168</a:t>
            </a:r>
            <a:r>
              <a:rPr lang="zh-CN" altLang="en-US">
                <a:latin typeface="Arial" charset="0"/>
              </a:rPr>
              <a:t>， </a:t>
            </a:r>
            <a:r>
              <a:rPr lang="en-US" altLang="zh-CN">
                <a:latin typeface="Arial" charset="0"/>
              </a:rPr>
              <a:t>CDC6600</a:t>
            </a:r>
            <a:r>
              <a:rPr lang="zh-CN" altLang="en-US">
                <a:latin typeface="Arial" charset="0"/>
              </a:rPr>
              <a:t>等</a:t>
            </a:r>
          </a:p>
          <a:p>
            <a:pPr>
              <a:buFontTx/>
              <a:buNone/>
            </a:pPr>
            <a:r>
              <a:rPr lang="zh-CN" altLang="en-US" b="1">
                <a:solidFill>
                  <a:srgbClr val="FF3300"/>
                </a:solidFill>
                <a:latin typeface="Arial" charset="0"/>
              </a:rPr>
              <a:t>流水线处理机</a:t>
            </a:r>
            <a:r>
              <a:rPr lang="zh-CN" altLang="en-US">
                <a:solidFill>
                  <a:srgbClr val="FF3300"/>
                </a:solidFill>
                <a:latin typeface="Arial" charset="0"/>
              </a:rPr>
              <a:t>，</a:t>
            </a:r>
            <a:r>
              <a:rPr lang="zh-CN" altLang="en-US">
                <a:latin typeface="Arial" charset="0"/>
              </a:rPr>
              <a:t>指标量流水线处理机</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3" name="Rectangle 7"/>
          <p:cNvSpPr>
            <a:spLocks noGrp="1" noChangeArrowheads="1"/>
          </p:cNvSpPr>
          <p:nvPr>
            <p:ph type="body" idx="1"/>
          </p:nvPr>
        </p:nvSpPr>
        <p:spPr>
          <a:xfrm>
            <a:off x="381000" y="304800"/>
            <a:ext cx="8534400" cy="3124200"/>
          </a:xfrm>
        </p:spPr>
        <p:txBody>
          <a:bodyPr/>
          <a:lstStyle/>
          <a:p>
            <a:pPr>
              <a:buFontTx/>
              <a:buNone/>
            </a:pPr>
            <a:r>
              <a:rPr lang="en-US" altLang="zh-CN" sz="2800" b="1">
                <a:solidFill>
                  <a:srgbClr val="0000FF"/>
                </a:solidFill>
                <a:latin typeface="Arial" charset="0"/>
              </a:rPr>
              <a:t>(2) SIMD</a:t>
            </a:r>
            <a:r>
              <a:rPr lang="zh-CN" altLang="en-US" sz="2800" b="1">
                <a:solidFill>
                  <a:srgbClr val="0000FF"/>
                </a:solidFill>
                <a:latin typeface="Arial" charset="0"/>
              </a:rPr>
              <a:t>：</a:t>
            </a:r>
          </a:p>
          <a:p>
            <a:pPr>
              <a:buFontTx/>
              <a:buNone/>
            </a:pPr>
            <a:r>
              <a:rPr lang="zh-CN" altLang="en-US" sz="2800">
                <a:latin typeface="Arial" charset="0"/>
              </a:rPr>
              <a:t>并行处理机、阵列处理机、向量处理机、相联处理机、超标量处理机、超流水线处理机</a:t>
            </a:r>
          </a:p>
          <a:p>
            <a:pPr>
              <a:buFontTx/>
              <a:buNone/>
            </a:pPr>
            <a:r>
              <a:rPr lang="zh-CN" altLang="en-US" sz="2800">
                <a:latin typeface="Arial" charset="0"/>
              </a:rPr>
              <a:t>多个</a:t>
            </a:r>
            <a:r>
              <a:rPr lang="en-US" altLang="zh-CN" sz="2800">
                <a:latin typeface="Arial" charset="0"/>
              </a:rPr>
              <a:t>PU</a:t>
            </a:r>
            <a:r>
              <a:rPr lang="zh-CN" altLang="en-US" sz="2800">
                <a:latin typeface="Arial" charset="0"/>
              </a:rPr>
              <a:t>按一定方式互连，在同一个</a:t>
            </a:r>
            <a:r>
              <a:rPr lang="en-US" altLang="zh-CN" sz="2800">
                <a:latin typeface="Arial" charset="0"/>
              </a:rPr>
              <a:t>CU</a:t>
            </a:r>
            <a:r>
              <a:rPr lang="zh-CN" altLang="en-US" sz="2800">
                <a:latin typeface="Arial" charset="0"/>
              </a:rPr>
              <a:t>控制下，对各自的数据完成同一条指令规定的操作；从</a:t>
            </a:r>
            <a:r>
              <a:rPr lang="en-US" altLang="zh-CN" sz="2800">
                <a:latin typeface="Arial" charset="0"/>
              </a:rPr>
              <a:t>CU</a:t>
            </a:r>
            <a:r>
              <a:rPr lang="zh-CN" altLang="en-US" sz="2800">
                <a:latin typeface="Arial" charset="0"/>
              </a:rPr>
              <a:t>看指令顺序执行，从</a:t>
            </a:r>
            <a:r>
              <a:rPr lang="en-US" altLang="zh-CN" sz="2800">
                <a:latin typeface="Arial" charset="0"/>
              </a:rPr>
              <a:t>PU</a:t>
            </a:r>
            <a:r>
              <a:rPr lang="zh-CN" altLang="en-US" sz="2800">
                <a:latin typeface="Arial" charset="0"/>
              </a:rPr>
              <a:t>看数据并行执行。</a:t>
            </a:r>
          </a:p>
        </p:txBody>
      </p:sp>
      <p:graphicFrame>
        <p:nvGraphicFramePr>
          <p:cNvPr id="355328" name="Object 0"/>
          <p:cNvGraphicFramePr>
            <a:graphicFrameLocks noChangeAspect="1"/>
          </p:cNvGraphicFramePr>
          <p:nvPr>
            <p:ph sz="half" idx="4294967295"/>
          </p:nvPr>
        </p:nvGraphicFramePr>
        <p:xfrm>
          <a:off x="838200" y="3352800"/>
          <a:ext cx="8001000" cy="3321050"/>
        </p:xfrm>
        <a:graphic>
          <a:graphicData uri="http://schemas.openxmlformats.org/presentationml/2006/ole">
            <p:oleObj spid="_x0000_s13314" name="文档" r:id="rId3" imgW="4457880" imgH="1783080" progId="Word.Document.8">
              <p:embed/>
            </p:oleObj>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762000"/>
            <a:ext cx="8610600" cy="1295400"/>
          </a:xfrm>
        </p:spPr>
        <p:txBody>
          <a:bodyPr/>
          <a:lstStyle/>
          <a:p>
            <a:pPr algn="l"/>
            <a:r>
              <a:rPr lang="zh-CN" altLang="en-US" sz="2800" b="1" dirty="0" smtClean="0">
                <a:solidFill>
                  <a:srgbClr val="800000"/>
                </a:solidFill>
                <a:latin typeface="Arial" charset="0"/>
              </a:rPr>
              <a:t>计算机系统</a:t>
            </a:r>
            <a:r>
              <a:rPr lang="zh-CN" altLang="en-US" sz="2800" b="1" dirty="0">
                <a:solidFill>
                  <a:srgbClr val="800000"/>
                </a:solidFill>
                <a:latin typeface="Arial" charset="0"/>
              </a:rPr>
              <a:t>的发展</a:t>
            </a:r>
          </a:p>
        </p:txBody>
      </p:sp>
      <p:sp>
        <p:nvSpPr>
          <p:cNvPr id="221187" name="Rectangle 3"/>
          <p:cNvSpPr>
            <a:spLocks noGrp="1" noChangeArrowheads="1"/>
          </p:cNvSpPr>
          <p:nvPr>
            <p:ph type="body" idx="1"/>
          </p:nvPr>
        </p:nvSpPr>
        <p:spPr>
          <a:xfrm>
            <a:off x="1295400" y="2143125"/>
            <a:ext cx="7086600" cy="4086225"/>
          </a:xfrm>
        </p:spPr>
        <p:txBody>
          <a:bodyPr/>
          <a:lstStyle/>
          <a:p>
            <a:pPr>
              <a:buFontTx/>
              <a:buNone/>
            </a:pPr>
            <a:r>
              <a:rPr lang="en-US" altLang="zh-CN" sz="2800" b="1" dirty="0" smtClean="0">
                <a:latin typeface="Arial" charset="0"/>
              </a:rPr>
              <a:t>1 </a:t>
            </a:r>
            <a:r>
              <a:rPr lang="zh-CN" altLang="en-US" sz="2800" b="1" dirty="0">
                <a:latin typeface="Arial" charset="0"/>
              </a:rPr>
              <a:t>冯</a:t>
            </a:r>
            <a:r>
              <a:rPr lang="en-US" altLang="zh-CN" sz="2800" b="1" dirty="0">
                <a:latin typeface="Arial" charset="0"/>
              </a:rPr>
              <a:t>·</a:t>
            </a:r>
            <a:r>
              <a:rPr lang="zh-CN" altLang="en-US" sz="2800" b="1" dirty="0">
                <a:latin typeface="Arial" charset="0"/>
              </a:rPr>
              <a:t>诺依曼结构</a:t>
            </a:r>
          </a:p>
          <a:p>
            <a:pPr>
              <a:buFontTx/>
              <a:buNone/>
            </a:pPr>
            <a:r>
              <a:rPr lang="en-US" altLang="zh-CN" sz="2800" b="1" dirty="0" smtClean="0">
                <a:latin typeface="Arial" charset="0"/>
              </a:rPr>
              <a:t>2 </a:t>
            </a:r>
            <a:r>
              <a:rPr lang="zh-CN" altLang="en-US" sz="2800" b="1" dirty="0">
                <a:latin typeface="Arial" charset="0"/>
              </a:rPr>
              <a:t>器件发展的影响</a:t>
            </a:r>
          </a:p>
          <a:p>
            <a:pPr>
              <a:buFontTx/>
              <a:buNone/>
            </a:pPr>
            <a:r>
              <a:rPr lang="en-US" altLang="zh-CN" sz="2800" b="1" dirty="0" smtClean="0">
                <a:latin typeface="Arial" charset="0"/>
              </a:rPr>
              <a:t>3 </a:t>
            </a:r>
            <a:r>
              <a:rPr lang="zh-CN" altLang="en-US" sz="2800" b="1" dirty="0">
                <a:latin typeface="Arial" charset="0"/>
              </a:rPr>
              <a:t>应用发展的影响</a:t>
            </a:r>
          </a:p>
          <a:p>
            <a:pPr>
              <a:buFontTx/>
              <a:buNone/>
            </a:pPr>
            <a:r>
              <a:rPr lang="en-US" altLang="zh-CN" sz="2800" b="1" dirty="0" smtClean="0">
                <a:latin typeface="Arial" charset="0"/>
              </a:rPr>
              <a:t>4 </a:t>
            </a:r>
            <a:r>
              <a:rPr lang="zh-CN" altLang="en-US" sz="2800" b="1" dirty="0">
                <a:latin typeface="Arial" charset="0"/>
              </a:rPr>
              <a:t>改进算法的影响</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352" name="Object 0"/>
          <p:cNvGraphicFramePr>
            <a:graphicFrameLocks noChangeAspect="1"/>
          </p:cNvGraphicFramePr>
          <p:nvPr>
            <p:ph sz="half" idx="1"/>
          </p:nvPr>
        </p:nvGraphicFramePr>
        <p:xfrm>
          <a:off x="534988" y="1633538"/>
          <a:ext cx="8378825" cy="4587875"/>
        </p:xfrm>
        <a:graphic>
          <a:graphicData uri="http://schemas.openxmlformats.org/presentationml/2006/ole">
            <p:oleObj spid="_x0000_s14338" name="文档" r:id="rId3" imgW="4284000" imgH="2110680" progId="Word.Document.8">
              <p:embed/>
            </p:oleObj>
          </a:graphicData>
        </a:graphic>
      </p:graphicFrame>
      <p:sp>
        <p:nvSpPr>
          <p:cNvPr id="250883" name="Rectangle 3"/>
          <p:cNvSpPr>
            <a:spLocks noChangeArrowheads="1"/>
          </p:cNvSpPr>
          <p:nvPr/>
        </p:nvSpPr>
        <p:spPr bwMode="auto">
          <a:xfrm>
            <a:off x="381000" y="457200"/>
            <a:ext cx="8534400" cy="1143000"/>
          </a:xfrm>
          <a:prstGeom prst="rect">
            <a:avLst/>
          </a:prstGeom>
          <a:noFill/>
          <a:ln w="9525">
            <a:noFill/>
            <a:miter lim="800000"/>
            <a:headEnd/>
            <a:tailEnd/>
          </a:ln>
        </p:spPr>
        <p:txBody>
          <a:bodyPr/>
          <a:lstStyle/>
          <a:p>
            <a:pPr>
              <a:spcBef>
                <a:spcPct val="20000"/>
              </a:spcBef>
            </a:pPr>
            <a:r>
              <a:rPr lang="en-US" altLang="zh-CN" sz="3200" b="1">
                <a:solidFill>
                  <a:srgbClr val="0000FF"/>
                </a:solidFill>
              </a:rPr>
              <a:t>(3) MISD</a:t>
            </a:r>
            <a:r>
              <a:rPr lang="zh-CN" altLang="en-US" sz="3200"/>
              <a:t>：几条指令对同一个数据进行不同的</a:t>
            </a:r>
          </a:p>
          <a:p>
            <a:pPr>
              <a:spcBef>
                <a:spcPct val="20000"/>
              </a:spcBef>
            </a:pPr>
            <a:r>
              <a:rPr lang="zh-CN" altLang="en-US" sz="3200"/>
              <a:t>     处理，实际上不存在</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06" name="Object 2"/>
          <p:cNvGraphicFramePr>
            <a:graphicFrameLocks noChangeAspect="1"/>
          </p:cNvGraphicFramePr>
          <p:nvPr/>
        </p:nvGraphicFramePr>
        <p:xfrm>
          <a:off x="533400" y="2743200"/>
          <a:ext cx="8305800" cy="3602038"/>
        </p:xfrm>
        <a:graphic>
          <a:graphicData uri="http://schemas.openxmlformats.org/presentationml/2006/ole">
            <p:oleObj spid="_x0000_s15362" name="文档" r:id="rId3" imgW="4948560" imgH="2052000" progId="Word.Document.8">
              <p:embed/>
            </p:oleObj>
          </a:graphicData>
        </a:graphic>
      </p:graphicFrame>
      <p:sp>
        <p:nvSpPr>
          <p:cNvPr id="251907" name="Rectangle 3"/>
          <p:cNvSpPr>
            <a:spLocks noChangeArrowheads="1"/>
          </p:cNvSpPr>
          <p:nvPr/>
        </p:nvSpPr>
        <p:spPr bwMode="auto">
          <a:xfrm>
            <a:off x="533400" y="457200"/>
            <a:ext cx="8229600" cy="2209800"/>
          </a:xfrm>
          <a:prstGeom prst="rect">
            <a:avLst/>
          </a:prstGeom>
          <a:noFill/>
          <a:ln w="9525">
            <a:noFill/>
            <a:miter lim="800000"/>
            <a:headEnd/>
            <a:tailEnd/>
          </a:ln>
        </p:spPr>
        <p:txBody>
          <a:bodyPr/>
          <a:lstStyle/>
          <a:p>
            <a:pPr>
              <a:spcBef>
                <a:spcPct val="10000"/>
              </a:spcBef>
            </a:pPr>
            <a:r>
              <a:rPr lang="en-US" altLang="zh-CN" sz="3200" b="1">
                <a:solidFill>
                  <a:srgbClr val="0000FF"/>
                </a:solidFill>
              </a:rPr>
              <a:t>(4)</a:t>
            </a:r>
            <a:r>
              <a:rPr lang="en-US" altLang="zh-CN" sz="3200">
                <a:solidFill>
                  <a:srgbClr val="0000FF"/>
                </a:solidFill>
              </a:rPr>
              <a:t> </a:t>
            </a:r>
            <a:r>
              <a:rPr lang="en-US" altLang="zh-CN" sz="3200" b="1">
                <a:solidFill>
                  <a:srgbClr val="0000FF"/>
                </a:solidFill>
              </a:rPr>
              <a:t>MIMD </a:t>
            </a:r>
            <a:r>
              <a:rPr lang="zh-CN" altLang="en-US" sz="3200" b="1">
                <a:solidFill>
                  <a:srgbClr val="0000FF"/>
                </a:solidFill>
              </a:rPr>
              <a:t>多处理机系统</a:t>
            </a:r>
            <a:r>
              <a:rPr lang="zh-CN" altLang="en-US" sz="3200">
                <a:solidFill>
                  <a:srgbClr val="0000FF"/>
                </a:solidFill>
              </a:rPr>
              <a:t>，</a:t>
            </a:r>
            <a:r>
              <a:rPr lang="zh-CN" altLang="en-US" sz="3200"/>
              <a:t>包括：</a:t>
            </a:r>
          </a:p>
          <a:p>
            <a:pPr>
              <a:spcBef>
                <a:spcPct val="10000"/>
              </a:spcBef>
            </a:pPr>
            <a:r>
              <a:rPr lang="zh-CN" altLang="en-US" sz="3200"/>
              <a:t>    紧密偶合：</a:t>
            </a:r>
            <a:r>
              <a:rPr lang="en-US" altLang="zh-CN" sz="3200"/>
              <a:t>IBM3081</a:t>
            </a:r>
            <a:r>
              <a:rPr lang="zh-CN" altLang="en-US" sz="3200"/>
              <a:t>、</a:t>
            </a:r>
            <a:r>
              <a:rPr lang="en-US" altLang="zh-CN" sz="3200"/>
              <a:t>IBM3084</a:t>
            </a:r>
            <a:r>
              <a:rPr lang="zh-CN" altLang="en-US" sz="3200"/>
              <a:t>、</a:t>
            </a:r>
          </a:p>
          <a:p>
            <a:pPr>
              <a:spcBef>
                <a:spcPct val="10000"/>
              </a:spcBef>
            </a:pPr>
            <a:r>
              <a:rPr lang="zh-CN" altLang="en-US" sz="3200"/>
              <a:t>                        </a:t>
            </a:r>
            <a:r>
              <a:rPr lang="en-US" altLang="zh-CN" sz="3200"/>
              <a:t>UNIVAC-1100/80</a:t>
            </a:r>
          </a:p>
          <a:p>
            <a:pPr>
              <a:spcBef>
                <a:spcPct val="10000"/>
              </a:spcBef>
            </a:pPr>
            <a:r>
              <a:rPr lang="en-US" altLang="zh-CN" sz="3200"/>
              <a:t>    </a:t>
            </a:r>
            <a:r>
              <a:rPr lang="zh-CN" altLang="en-US" sz="3200"/>
              <a:t>松散偶合：</a:t>
            </a:r>
            <a:r>
              <a:rPr lang="en-US" altLang="zh-CN" sz="3200"/>
              <a:t>D-825, Cmmp, CRAY-2</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subTitle" idx="1"/>
          </p:nvPr>
        </p:nvSpPr>
        <p:spPr>
          <a:xfrm>
            <a:off x="381000" y="381000"/>
            <a:ext cx="8610600" cy="5715000"/>
          </a:xfrm>
        </p:spPr>
        <p:txBody>
          <a:bodyPr/>
          <a:lstStyle/>
          <a:p>
            <a:pPr algn="l">
              <a:spcBef>
                <a:spcPct val="15000"/>
              </a:spcBef>
            </a:pPr>
            <a:r>
              <a:rPr lang="en-US" altLang="zh-CN" sz="2800" b="1">
                <a:latin typeface="Arial" charset="0"/>
              </a:rPr>
              <a:t>  </a:t>
            </a:r>
            <a:r>
              <a:rPr lang="en-US" altLang="zh-CN" b="1">
                <a:latin typeface="Arial" charset="0"/>
              </a:rPr>
              <a:t>Flynn</a:t>
            </a:r>
            <a:r>
              <a:rPr lang="zh-CN" altLang="en-US" b="1">
                <a:latin typeface="Arial" charset="0"/>
              </a:rPr>
              <a:t>分类法得到广泛应用</a:t>
            </a:r>
          </a:p>
          <a:p>
            <a:pPr algn="l">
              <a:spcBef>
                <a:spcPct val="15000"/>
              </a:spcBef>
            </a:pPr>
            <a:r>
              <a:rPr lang="zh-CN" altLang="en-US">
                <a:latin typeface="Arial" charset="0"/>
              </a:rPr>
              <a:t>   </a:t>
            </a:r>
            <a:r>
              <a:rPr lang="en-US" altLang="zh-CN">
                <a:latin typeface="Arial" charset="0"/>
              </a:rPr>
              <a:t>SIMD</a:t>
            </a:r>
            <a:r>
              <a:rPr lang="zh-CN" altLang="en-US">
                <a:latin typeface="Arial" charset="0"/>
              </a:rPr>
              <a:t>、</a:t>
            </a:r>
            <a:r>
              <a:rPr lang="en-US" altLang="zh-CN">
                <a:latin typeface="Arial" charset="0"/>
              </a:rPr>
              <a:t>MIMD</a:t>
            </a:r>
            <a:r>
              <a:rPr lang="zh-CN" altLang="en-US">
                <a:latin typeface="Arial" charset="0"/>
              </a:rPr>
              <a:t>、</a:t>
            </a:r>
            <a:r>
              <a:rPr lang="en-US" altLang="zh-CN">
                <a:latin typeface="Arial" charset="0"/>
              </a:rPr>
              <a:t>SPMD</a:t>
            </a:r>
            <a:r>
              <a:rPr lang="zh-CN" altLang="en-US">
                <a:latin typeface="Arial" charset="0"/>
              </a:rPr>
              <a:t>、</a:t>
            </a:r>
            <a:r>
              <a:rPr lang="en-US" altLang="zh-CN">
                <a:latin typeface="Arial" charset="0"/>
              </a:rPr>
              <a:t>XIMD</a:t>
            </a:r>
            <a:r>
              <a:rPr lang="zh-CN" altLang="en-US">
                <a:latin typeface="Arial" charset="0"/>
              </a:rPr>
              <a:t>、</a:t>
            </a:r>
            <a:r>
              <a:rPr lang="en-US" altLang="zh-CN">
                <a:latin typeface="Arial" charset="0"/>
              </a:rPr>
              <a:t>…</a:t>
            </a:r>
          </a:p>
          <a:p>
            <a:pPr algn="l">
              <a:spcBef>
                <a:spcPct val="15000"/>
              </a:spcBef>
            </a:pPr>
            <a:r>
              <a:rPr lang="en-US" altLang="zh-CN" b="1">
                <a:latin typeface="Arial" charset="0"/>
              </a:rPr>
              <a:t> </a:t>
            </a:r>
            <a:r>
              <a:rPr lang="zh-CN" altLang="en-US" b="1">
                <a:latin typeface="Arial" charset="0"/>
              </a:rPr>
              <a:t>主要缺点：</a:t>
            </a:r>
          </a:p>
          <a:p>
            <a:pPr algn="l">
              <a:spcBef>
                <a:spcPct val="15000"/>
              </a:spcBef>
            </a:pPr>
            <a:r>
              <a:rPr lang="en-US" altLang="zh-CN" b="1">
                <a:solidFill>
                  <a:srgbClr val="0000FF"/>
                </a:solidFill>
                <a:latin typeface="Arial" charset="0"/>
              </a:rPr>
              <a:t>(1)</a:t>
            </a:r>
            <a:r>
              <a:rPr lang="zh-CN" altLang="en-US" b="1">
                <a:solidFill>
                  <a:srgbClr val="0000FF"/>
                </a:solidFill>
                <a:latin typeface="Arial" charset="0"/>
              </a:rPr>
              <a:t>分类太粗</a:t>
            </a:r>
            <a:endParaRPr lang="zh-CN" altLang="en-US">
              <a:solidFill>
                <a:srgbClr val="0000FF"/>
              </a:solidFill>
              <a:latin typeface="Arial" charset="0"/>
            </a:endParaRPr>
          </a:p>
          <a:p>
            <a:pPr algn="l">
              <a:spcBef>
                <a:spcPct val="15000"/>
              </a:spcBef>
            </a:pPr>
            <a:r>
              <a:rPr lang="zh-CN" altLang="en-US">
                <a:latin typeface="Arial" charset="0"/>
              </a:rPr>
              <a:t>    在</a:t>
            </a:r>
            <a:r>
              <a:rPr lang="en-US" altLang="zh-CN">
                <a:latin typeface="Arial" charset="0"/>
              </a:rPr>
              <a:t>SIMD</a:t>
            </a:r>
            <a:r>
              <a:rPr lang="zh-CN" altLang="en-US">
                <a:latin typeface="Arial" charset="0"/>
              </a:rPr>
              <a:t>中包括有多种处理机</a:t>
            </a:r>
          </a:p>
          <a:p>
            <a:pPr algn="l">
              <a:spcBef>
                <a:spcPct val="15000"/>
              </a:spcBef>
            </a:pPr>
            <a:r>
              <a:rPr lang="zh-CN" altLang="en-US">
                <a:latin typeface="Arial" charset="0"/>
              </a:rPr>
              <a:t>    对流水线处理机的划分不明确，</a:t>
            </a:r>
          </a:p>
          <a:p>
            <a:pPr algn="l">
              <a:spcBef>
                <a:spcPct val="15000"/>
              </a:spcBef>
            </a:pPr>
            <a:r>
              <a:rPr lang="zh-CN" altLang="en-US">
                <a:latin typeface="Arial" charset="0"/>
              </a:rPr>
              <a:t>    标量流水线为</a:t>
            </a:r>
            <a:r>
              <a:rPr lang="en-US" altLang="zh-CN">
                <a:latin typeface="Arial" charset="0"/>
              </a:rPr>
              <a:t>SISD</a:t>
            </a:r>
            <a:r>
              <a:rPr lang="zh-CN" altLang="en-US">
                <a:latin typeface="Arial" charset="0"/>
              </a:rPr>
              <a:t>，向量流水线为</a:t>
            </a:r>
            <a:r>
              <a:rPr lang="en-US" altLang="zh-CN">
                <a:latin typeface="Arial" charset="0"/>
              </a:rPr>
              <a:t>SIMD</a:t>
            </a:r>
          </a:p>
          <a:p>
            <a:pPr algn="l">
              <a:spcBef>
                <a:spcPct val="15000"/>
              </a:spcBef>
            </a:pPr>
            <a:r>
              <a:rPr lang="en-US" altLang="zh-CN" b="1">
                <a:solidFill>
                  <a:srgbClr val="0000FF"/>
                </a:solidFill>
                <a:latin typeface="Arial" charset="0"/>
              </a:rPr>
              <a:t>(2)</a:t>
            </a:r>
            <a:r>
              <a:rPr lang="zh-CN" altLang="en-US" b="1">
                <a:solidFill>
                  <a:srgbClr val="0000FF"/>
                </a:solidFill>
                <a:latin typeface="Arial" charset="0"/>
              </a:rPr>
              <a:t>根本问题是把两个不同等级的功能并列对待</a:t>
            </a:r>
          </a:p>
          <a:p>
            <a:pPr algn="l">
              <a:spcBef>
                <a:spcPct val="15000"/>
              </a:spcBef>
            </a:pPr>
            <a:r>
              <a:rPr lang="zh-CN" altLang="en-US">
                <a:latin typeface="Arial" charset="0"/>
              </a:rPr>
              <a:t>     数据流受指令流控制，造成</a:t>
            </a:r>
            <a:r>
              <a:rPr lang="en-US" altLang="zh-CN">
                <a:latin typeface="Arial" charset="0"/>
              </a:rPr>
              <a:t>MISD</a:t>
            </a:r>
            <a:r>
              <a:rPr lang="zh-CN" altLang="en-US">
                <a:latin typeface="Arial" charset="0"/>
              </a:rPr>
              <a:t>不存在</a:t>
            </a:r>
          </a:p>
          <a:p>
            <a:pPr algn="l">
              <a:spcBef>
                <a:spcPct val="15000"/>
              </a:spcBef>
            </a:pPr>
            <a:r>
              <a:rPr lang="en-US" altLang="zh-CN" b="1">
                <a:solidFill>
                  <a:srgbClr val="0000FF"/>
                </a:solidFill>
                <a:latin typeface="Arial" charset="0"/>
              </a:rPr>
              <a:t>(3)</a:t>
            </a:r>
            <a:r>
              <a:rPr lang="zh-CN" altLang="en-US" b="1">
                <a:solidFill>
                  <a:srgbClr val="0000FF"/>
                </a:solidFill>
                <a:latin typeface="Arial" charset="0"/>
              </a:rPr>
              <a:t>非冯计算机的分类？</a:t>
            </a:r>
            <a:r>
              <a:rPr lang="zh-CN" altLang="en-US">
                <a:latin typeface="Arial" charset="0"/>
              </a:rPr>
              <a:t>其他新型计算机的分类</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Grp="1" noChangeArrowheads="1"/>
          </p:cNvSpPr>
          <p:nvPr>
            <p:ph type="title"/>
          </p:nvPr>
        </p:nvSpPr>
        <p:spPr/>
        <p:txBody>
          <a:bodyPr/>
          <a:lstStyle/>
          <a:p>
            <a:pPr algn="l"/>
            <a:r>
              <a:rPr lang="zh-CN" altLang="en-US" sz="2800" b="1" dirty="0" smtClean="0">
                <a:solidFill>
                  <a:srgbClr val="800000"/>
                </a:solidFill>
                <a:latin typeface="宋体" pitchFamily="2" charset="-122"/>
              </a:rPr>
              <a:t>库</a:t>
            </a:r>
            <a:r>
              <a:rPr lang="zh-CN" altLang="en-US" sz="2800" b="1" dirty="0">
                <a:solidFill>
                  <a:srgbClr val="800000"/>
                </a:solidFill>
                <a:latin typeface="宋体" pitchFamily="2" charset="-122"/>
              </a:rPr>
              <a:t>克分类法</a:t>
            </a:r>
          </a:p>
        </p:txBody>
      </p:sp>
      <p:sp>
        <p:nvSpPr>
          <p:cNvPr id="253954" name="Rectangle 2"/>
          <p:cNvSpPr>
            <a:spLocks noGrp="1" noChangeArrowheads="1"/>
          </p:cNvSpPr>
          <p:nvPr>
            <p:ph type="body" idx="1"/>
          </p:nvPr>
        </p:nvSpPr>
        <p:spPr/>
        <p:txBody>
          <a:bodyPr>
            <a:normAutofit fontScale="92500"/>
          </a:bodyPr>
          <a:lstStyle/>
          <a:p>
            <a:pPr>
              <a:spcBef>
                <a:spcPct val="5000"/>
              </a:spcBef>
            </a:pPr>
            <a:r>
              <a:rPr lang="en-US" altLang="zh-CN">
                <a:latin typeface="Arial" charset="0"/>
              </a:rPr>
              <a:t> </a:t>
            </a:r>
            <a:r>
              <a:rPr lang="en-US" altLang="zh-CN" sz="2600" b="1">
                <a:latin typeface="Arial" charset="0"/>
              </a:rPr>
              <a:t>1978</a:t>
            </a:r>
            <a:r>
              <a:rPr lang="zh-CN" altLang="en-US" sz="2600" b="1">
                <a:latin typeface="Arial" charset="0"/>
              </a:rPr>
              <a:t>年由 </a:t>
            </a:r>
            <a:r>
              <a:rPr lang="en-US" altLang="zh-CN" sz="2600" b="1">
                <a:latin typeface="Arial" charset="0"/>
              </a:rPr>
              <a:t>D. J. Kuck</a:t>
            </a:r>
            <a:r>
              <a:rPr lang="zh-CN" altLang="en-US" sz="2600" b="1">
                <a:latin typeface="Arial" charset="0"/>
              </a:rPr>
              <a:t>提出</a:t>
            </a:r>
          </a:p>
          <a:p>
            <a:pPr>
              <a:spcBef>
                <a:spcPct val="5000"/>
              </a:spcBef>
            </a:pPr>
            <a:r>
              <a:rPr lang="zh-CN" altLang="en-US" sz="2600" b="1">
                <a:solidFill>
                  <a:srgbClr val="FF0000"/>
                </a:solidFill>
                <a:latin typeface="Arial" charset="0"/>
              </a:rPr>
              <a:t> 按控制流和执行流分类，</a:t>
            </a:r>
            <a:r>
              <a:rPr lang="zh-CN" altLang="en-US" sz="2600" b="1">
                <a:latin typeface="Arial" charset="0"/>
              </a:rPr>
              <a:t>四种类型</a:t>
            </a:r>
          </a:p>
          <a:p>
            <a:pPr>
              <a:spcBef>
                <a:spcPct val="5000"/>
              </a:spcBef>
            </a:pPr>
            <a:r>
              <a:rPr lang="en-US" altLang="zh-CN" sz="2600" b="1">
                <a:solidFill>
                  <a:srgbClr val="0000FF"/>
                </a:solidFill>
                <a:latin typeface="Arial" charset="0"/>
              </a:rPr>
              <a:t>(1)</a:t>
            </a:r>
            <a:r>
              <a:rPr lang="zh-CN" altLang="en-US" sz="2600" b="1">
                <a:solidFill>
                  <a:srgbClr val="0000FF"/>
                </a:solidFill>
                <a:latin typeface="Arial" charset="0"/>
              </a:rPr>
              <a:t>单指令流单执行流</a:t>
            </a:r>
          </a:p>
          <a:p>
            <a:pPr>
              <a:spcBef>
                <a:spcPct val="5000"/>
              </a:spcBef>
            </a:pPr>
            <a:r>
              <a:rPr lang="zh-CN" altLang="en-US" sz="2600" b="1">
                <a:solidFill>
                  <a:srgbClr val="0000FF"/>
                </a:solidFill>
                <a:latin typeface="Arial" charset="0"/>
              </a:rPr>
              <a:t>    </a:t>
            </a:r>
            <a:r>
              <a:rPr lang="en-US" altLang="zh-CN" sz="2600" b="1">
                <a:solidFill>
                  <a:srgbClr val="0000FF"/>
                </a:solidFill>
                <a:latin typeface="Arial" charset="0"/>
              </a:rPr>
              <a:t>SISE</a:t>
            </a:r>
            <a:r>
              <a:rPr lang="en-US" altLang="zh-CN" sz="2600" b="1">
                <a:latin typeface="Arial" charset="0"/>
              </a:rPr>
              <a:t>(Single Instruction Single </a:t>
            </a:r>
            <a:r>
              <a:rPr lang="en-US" altLang="zh-CN" sz="2600" b="1">
                <a:solidFill>
                  <a:srgbClr val="000000"/>
                </a:solidFill>
                <a:latin typeface="Arial" charset="0"/>
              </a:rPr>
              <a:t>Execution</a:t>
            </a:r>
            <a:r>
              <a:rPr lang="en-US" altLang="zh-CN" sz="2600" b="1">
                <a:latin typeface="Arial" charset="0"/>
              </a:rPr>
              <a:t>stream)</a:t>
            </a:r>
          </a:p>
          <a:p>
            <a:pPr>
              <a:spcBef>
                <a:spcPct val="5000"/>
              </a:spcBef>
            </a:pPr>
            <a:r>
              <a:rPr lang="en-US" altLang="zh-CN" sz="2600" b="1">
                <a:latin typeface="Arial" charset="0"/>
              </a:rPr>
              <a:t>    </a:t>
            </a:r>
            <a:r>
              <a:rPr lang="zh-CN" altLang="en-US" sz="2600" b="1">
                <a:latin typeface="Arial" charset="0"/>
              </a:rPr>
              <a:t>典型的单处理机</a:t>
            </a:r>
          </a:p>
          <a:p>
            <a:pPr>
              <a:spcBef>
                <a:spcPct val="5000"/>
              </a:spcBef>
            </a:pPr>
            <a:r>
              <a:rPr lang="en-US" altLang="zh-CN" sz="2600" b="1">
                <a:solidFill>
                  <a:srgbClr val="0000FF"/>
                </a:solidFill>
                <a:latin typeface="Arial" charset="0"/>
              </a:rPr>
              <a:t>(2)</a:t>
            </a:r>
            <a:r>
              <a:rPr lang="zh-CN" altLang="en-US" sz="2600" b="1">
                <a:solidFill>
                  <a:srgbClr val="0000FF"/>
                </a:solidFill>
                <a:latin typeface="Arial" charset="0"/>
              </a:rPr>
              <a:t>单指令流多执行流</a:t>
            </a:r>
          </a:p>
          <a:p>
            <a:pPr>
              <a:spcBef>
                <a:spcPct val="5000"/>
              </a:spcBef>
            </a:pPr>
            <a:r>
              <a:rPr lang="zh-CN" altLang="en-US" sz="2600" b="1">
                <a:solidFill>
                  <a:schemeClr val="accent2"/>
                </a:solidFill>
                <a:latin typeface="Arial" charset="0"/>
              </a:rPr>
              <a:t>    </a:t>
            </a:r>
            <a:r>
              <a:rPr lang="en-US" altLang="zh-CN" sz="2600" b="1">
                <a:solidFill>
                  <a:srgbClr val="0000FF"/>
                </a:solidFill>
                <a:latin typeface="Arial" charset="0"/>
              </a:rPr>
              <a:t>SIME</a:t>
            </a:r>
            <a:r>
              <a:rPr lang="en-US" altLang="zh-CN" sz="2600" b="1">
                <a:latin typeface="Arial" charset="0"/>
              </a:rPr>
              <a:t>(Single Instruction Multiple </a:t>
            </a:r>
            <a:r>
              <a:rPr lang="en-US" altLang="zh-CN" sz="2600" b="1">
                <a:solidFill>
                  <a:srgbClr val="000000"/>
                </a:solidFill>
                <a:latin typeface="Arial" charset="0"/>
              </a:rPr>
              <a:t>Execution</a:t>
            </a:r>
            <a:r>
              <a:rPr lang="en-US" altLang="zh-CN" sz="2600" b="1">
                <a:latin typeface="Arial" charset="0"/>
              </a:rPr>
              <a:t>stream)</a:t>
            </a:r>
          </a:p>
          <a:p>
            <a:pPr>
              <a:spcBef>
                <a:spcPct val="5000"/>
              </a:spcBef>
            </a:pPr>
            <a:r>
              <a:rPr lang="en-US" altLang="zh-CN" sz="2600" b="1">
                <a:latin typeface="Arial" charset="0"/>
              </a:rPr>
              <a:t>    </a:t>
            </a:r>
            <a:r>
              <a:rPr lang="zh-CN" altLang="en-US" sz="2600" b="1">
                <a:latin typeface="Arial" charset="0"/>
              </a:rPr>
              <a:t>多功能部件处理机、相联处理机、向量处理机、</a:t>
            </a:r>
          </a:p>
          <a:p>
            <a:pPr>
              <a:spcBef>
                <a:spcPct val="5000"/>
              </a:spcBef>
            </a:pPr>
            <a:r>
              <a:rPr lang="zh-CN" altLang="en-US" sz="2600" b="1">
                <a:latin typeface="Arial" charset="0"/>
              </a:rPr>
              <a:t>    流水线处理机、超流水线处理机、超标量处理</a:t>
            </a:r>
          </a:p>
          <a:p>
            <a:pPr>
              <a:spcBef>
                <a:spcPct val="5000"/>
              </a:spcBef>
            </a:pPr>
            <a:r>
              <a:rPr lang="zh-CN" altLang="en-US" sz="2600" b="1">
                <a:latin typeface="Arial" charset="0"/>
              </a:rPr>
              <a:t>    机、</a:t>
            </a:r>
            <a:r>
              <a:rPr lang="en-US" altLang="zh-CN" sz="2600" b="1">
                <a:latin typeface="Arial" charset="0"/>
              </a:rPr>
              <a:t>SIMD</a:t>
            </a:r>
            <a:r>
              <a:rPr lang="zh-CN" altLang="en-US" sz="2600" b="1">
                <a:latin typeface="Arial" charset="0"/>
              </a:rPr>
              <a:t>并行处理机</a:t>
            </a:r>
          </a:p>
        </p:txBody>
      </p:sp>
      <p:sp>
        <p:nvSpPr>
          <p:cNvPr id="253955" name="Rectangle 3"/>
          <p:cNvSpPr>
            <a:spLocks noChangeArrowheads="1"/>
          </p:cNvSpPr>
          <p:nvPr/>
        </p:nvSpPr>
        <p:spPr bwMode="auto">
          <a:xfrm>
            <a:off x="304800" y="228600"/>
            <a:ext cx="8610600" cy="838200"/>
          </a:xfrm>
          <a:prstGeom prst="rect">
            <a:avLst/>
          </a:prstGeom>
          <a:noFill/>
          <a:ln w="9525">
            <a:noFill/>
            <a:miter lim="800000"/>
            <a:headEnd/>
            <a:tailEnd/>
          </a:ln>
          <a:effectLst/>
        </p:spPr>
        <p:txBody>
          <a:bodyPr anchor="ctr"/>
          <a:lstStyle/>
          <a:p>
            <a:endParaRPr lang="zh-CN" altLang="zh-CN" sz="2800" b="1">
              <a:solidFill>
                <a:srgbClr val="800000"/>
              </a:solidFill>
              <a:latin typeface="宋体"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subTitle" idx="1"/>
          </p:nvPr>
        </p:nvSpPr>
        <p:spPr>
          <a:xfrm>
            <a:off x="304800" y="304800"/>
            <a:ext cx="8534400" cy="5867400"/>
          </a:xfrm>
        </p:spPr>
        <p:txBody>
          <a:bodyPr>
            <a:normAutofit fontScale="92500"/>
          </a:bodyPr>
          <a:lstStyle/>
          <a:p>
            <a:pPr algn="l">
              <a:lnSpc>
                <a:spcPct val="120000"/>
              </a:lnSpc>
              <a:spcBef>
                <a:spcPct val="0"/>
              </a:spcBef>
            </a:pPr>
            <a:r>
              <a:rPr lang="en-US" altLang="zh-CN" b="1">
                <a:solidFill>
                  <a:srgbClr val="0000FF"/>
                </a:solidFill>
                <a:latin typeface="Arial" charset="0"/>
              </a:rPr>
              <a:t>(3)</a:t>
            </a:r>
            <a:r>
              <a:rPr lang="zh-CN" altLang="en-US" b="1">
                <a:solidFill>
                  <a:srgbClr val="0000FF"/>
                </a:solidFill>
                <a:latin typeface="Arial" charset="0"/>
              </a:rPr>
              <a:t>多指令流单执行流</a:t>
            </a:r>
            <a:r>
              <a:rPr lang="en-US" altLang="zh-CN" b="1">
                <a:solidFill>
                  <a:srgbClr val="0000FF"/>
                </a:solidFill>
                <a:latin typeface="Arial" charset="0"/>
              </a:rPr>
              <a:t>MISE</a:t>
            </a:r>
          </a:p>
          <a:p>
            <a:pPr algn="l">
              <a:lnSpc>
                <a:spcPct val="120000"/>
              </a:lnSpc>
              <a:spcBef>
                <a:spcPct val="0"/>
              </a:spcBef>
            </a:pPr>
            <a:r>
              <a:rPr lang="en-US" altLang="zh-CN" b="1">
                <a:solidFill>
                  <a:srgbClr val="0000FF"/>
                </a:solidFill>
                <a:latin typeface="Arial" charset="0"/>
              </a:rPr>
              <a:t>    </a:t>
            </a:r>
            <a:r>
              <a:rPr lang="en-US" altLang="zh-CN" sz="2800" b="1">
                <a:latin typeface="Arial" charset="0"/>
              </a:rPr>
              <a:t>(Multiple Instruction Single </a:t>
            </a:r>
            <a:r>
              <a:rPr lang="en-US" altLang="zh-CN" sz="2800" b="1">
                <a:solidFill>
                  <a:srgbClr val="000000"/>
                </a:solidFill>
                <a:latin typeface="Arial" charset="0"/>
              </a:rPr>
              <a:t>Execution</a:t>
            </a:r>
            <a:r>
              <a:rPr lang="en-US" altLang="zh-CN" sz="2800" b="1">
                <a:latin typeface="Arial" charset="0"/>
              </a:rPr>
              <a:t>stream)</a:t>
            </a:r>
          </a:p>
          <a:p>
            <a:pPr algn="l">
              <a:lnSpc>
                <a:spcPct val="120000"/>
              </a:lnSpc>
              <a:spcBef>
                <a:spcPct val="0"/>
              </a:spcBef>
            </a:pPr>
            <a:r>
              <a:rPr lang="en-US" altLang="zh-CN" b="1">
                <a:latin typeface="Arial" charset="0"/>
              </a:rPr>
              <a:t>     </a:t>
            </a:r>
            <a:r>
              <a:rPr lang="zh-CN" altLang="en-US" b="1">
                <a:latin typeface="Arial" charset="0"/>
              </a:rPr>
              <a:t>多道程序系统</a:t>
            </a:r>
            <a:r>
              <a:rPr lang="zh-CN" altLang="en-US" b="1">
                <a:solidFill>
                  <a:schemeClr val="accent2"/>
                </a:solidFill>
                <a:latin typeface="Arial" charset="0"/>
              </a:rPr>
              <a:t> </a:t>
            </a:r>
            <a:endParaRPr lang="zh-CN" altLang="en-US" b="1">
              <a:latin typeface="Arial" charset="0"/>
            </a:endParaRPr>
          </a:p>
          <a:p>
            <a:pPr algn="l">
              <a:lnSpc>
                <a:spcPct val="120000"/>
              </a:lnSpc>
              <a:spcBef>
                <a:spcPct val="0"/>
              </a:spcBef>
            </a:pPr>
            <a:r>
              <a:rPr lang="en-US" altLang="zh-CN" b="1">
                <a:solidFill>
                  <a:srgbClr val="0000FF"/>
                </a:solidFill>
                <a:latin typeface="Arial" charset="0"/>
              </a:rPr>
              <a:t>(4)</a:t>
            </a:r>
            <a:r>
              <a:rPr lang="zh-CN" altLang="en-US" b="1">
                <a:solidFill>
                  <a:srgbClr val="0000FF"/>
                </a:solidFill>
                <a:latin typeface="Arial" charset="0"/>
              </a:rPr>
              <a:t>多指令流多执行流</a:t>
            </a:r>
            <a:r>
              <a:rPr lang="en-US" altLang="zh-CN" b="1">
                <a:solidFill>
                  <a:srgbClr val="0000FF"/>
                </a:solidFill>
                <a:latin typeface="Arial" charset="0"/>
              </a:rPr>
              <a:t>MIME</a:t>
            </a:r>
          </a:p>
          <a:p>
            <a:pPr algn="l">
              <a:lnSpc>
                <a:spcPct val="120000"/>
              </a:lnSpc>
              <a:spcBef>
                <a:spcPct val="0"/>
              </a:spcBef>
            </a:pPr>
            <a:r>
              <a:rPr lang="en-US" altLang="zh-CN" b="1">
                <a:solidFill>
                  <a:schemeClr val="accent2"/>
                </a:solidFill>
                <a:latin typeface="Arial" charset="0"/>
              </a:rPr>
              <a:t>     </a:t>
            </a:r>
            <a:r>
              <a:rPr lang="en-US" altLang="zh-CN" sz="2800" b="1">
                <a:latin typeface="Arial" charset="0"/>
              </a:rPr>
              <a:t>(Multiple Instruction Multiple </a:t>
            </a:r>
            <a:r>
              <a:rPr lang="en-US" altLang="zh-CN" sz="2800" b="1">
                <a:solidFill>
                  <a:srgbClr val="000000"/>
                </a:solidFill>
                <a:latin typeface="Arial" charset="0"/>
              </a:rPr>
              <a:t>Execution</a:t>
            </a:r>
            <a:r>
              <a:rPr lang="en-US" altLang="zh-CN" sz="2800" b="1">
                <a:latin typeface="Arial" charset="0"/>
              </a:rPr>
              <a:t>stream)</a:t>
            </a:r>
          </a:p>
          <a:p>
            <a:pPr algn="l">
              <a:lnSpc>
                <a:spcPct val="120000"/>
              </a:lnSpc>
              <a:spcBef>
                <a:spcPct val="0"/>
              </a:spcBef>
            </a:pPr>
            <a:r>
              <a:rPr lang="en-US" altLang="zh-CN" b="1">
                <a:latin typeface="Arial" charset="0"/>
              </a:rPr>
              <a:t>    </a:t>
            </a:r>
            <a:r>
              <a:rPr lang="zh-CN" altLang="en-US" b="1">
                <a:latin typeface="Arial" charset="0"/>
              </a:rPr>
              <a:t>典型的多处理机</a:t>
            </a:r>
          </a:p>
          <a:p>
            <a:pPr algn="l">
              <a:lnSpc>
                <a:spcPct val="120000"/>
              </a:lnSpc>
              <a:spcBef>
                <a:spcPct val="0"/>
              </a:spcBef>
            </a:pPr>
            <a:r>
              <a:rPr lang="zh-CN" altLang="en-US" b="1">
                <a:solidFill>
                  <a:srgbClr val="FF0000"/>
                </a:solidFill>
                <a:latin typeface="Arial" charset="0"/>
              </a:rPr>
              <a:t> 主要缺点</a:t>
            </a:r>
            <a:endParaRPr lang="zh-CN" altLang="en-US" b="1">
              <a:solidFill>
                <a:srgbClr val="0000FF"/>
              </a:solidFill>
              <a:latin typeface="Arial" charset="0"/>
            </a:endParaRPr>
          </a:p>
          <a:p>
            <a:pPr algn="l">
              <a:lnSpc>
                <a:spcPct val="120000"/>
              </a:lnSpc>
              <a:spcBef>
                <a:spcPct val="0"/>
              </a:spcBef>
            </a:pPr>
            <a:r>
              <a:rPr lang="zh-CN" altLang="en-US" b="1">
                <a:solidFill>
                  <a:srgbClr val="0000FF"/>
                </a:solidFill>
                <a:latin typeface="Arial" charset="0"/>
              </a:rPr>
              <a:t>   有些系统，如分布处理机等，没有总控制器</a:t>
            </a:r>
          </a:p>
          <a:p>
            <a:pPr algn="l">
              <a:lnSpc>
                <a:spcPct val="120000"/>
              </a:lnSpc>
              <a:spcBef>
                <a:spcPct val="0"/>
              </a:spcBef>
            </a:pPr>
            <a:r>
              <a:rPr lang="zh-CN" altLang="en-US" b="1">
                <a:solidFill>
                  <a:srgbClr val="0000FF"/>
                </a:solidFill>
                <a:latin typeface="Arial" charset="0"/>
              </a:rPr>
              <a:t>   分类级别太低，没有处理机级和机器级</a:t>
            </a:r>
          </a:p>
          <a:p>
            <a:pPr algn="l">
              <a:lnSpc>
                <a:spcPct val="120000"/>
              </a:lnSpc>
              <a:spcBef>
                <a:spcPct val="0"/>
              </a:spcBef>
            </a:pPr>
            <a:r>
              <a:rPr lang="zh-CN" altLang="en-US" b="1">
                <a:solidFill>
                  <a:srgbClr val="0000FF"/>
                </a:solidFill>
                <a:latin typeface="Arial" charset="0"/>
              </a:rPr>
              <a:t>   分类太粗，如</a:t>
            </a:r>
            <a:r>
              <a:rPr lang="en-US" altLang="zh-CN" b="1">
                <a:solidFill>
                  <a:srgbClr val="0000FF"/>
                </a:solidFill>
                <a:latin typeface="Arial" charset="0"/>
              </a:rPr>
              <a:t>SIME</a:t>
            </a:r>
            <a:r>
              <a:rPr lang="zh-CN" altLang="en-US" b="1">
                <a:solidFill>
                  <a:srgbClr val="0000FF"/>
                </a:solidFill>
                <a:latin typeface="Arial" charset="0"/>
              </a:rPr>
              <a:t>中包含了多种处理机</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5" name="Rectangle 5"/>
          <p:cNvSpPr>
            <a:spLocks noGrp="1" noChangeArrowheads="1"/>
          </p:cNvSpPr>
          <p:nvPr>
            <p:ph type="title"/>
          </p:nvPr>
        </p:nvSpPr>
        <p:spPr/>
        <p:txBody>
          <a:bodyPr/>
          <a:lstStyle/>
          <a:p>
            <a:pPr algn="l"/>
            <a:r>
              <a:rPr lang="zh-CN" altLang="en-US" sz="2800" b="1" dirty="0" smtClean="0">
                <a:solidFill>
                  <a:srgbClr val="800000"/>
                </a:solidFill>
                <a:latin typeface="宋体" pitchFamily="2" charset="-122"/>
              </a:rPr>
              <a:t>冯泽云</a:t>
            </a:r>
            <a:r>
              <a:rPr lang="zh-CN" altLang="en-US" sz="2800" b="1" dirty="0">
                <a:solidFill>
                  <a:srgbClr val="800000"/>
                </a:solidFill>
                <a:latin typeface="宋体" pitchFamily="2" charset="-122"/>
              </a:rPr>
              <a:t>分类法</a:t>
            </a:r>
            <a:br>
              <a:rPr lang="zh-CN" altLang="en-US" sz="2800" b="1" dirty="0">
                <a:solidFill>
                  <a:srgbClr val="800000"/>
                </a:solidFill>
                <a:latin typeface="宋体" pitchFamily="2" charset="-122"/>
              </a:rPr>
            </a:br>
            <a:endParaRPr lang="zh-CN" altLang="en-US" sz="2800" b="1" dirty="0">
              <a:solidFill>
                <a:srgbClr val="800000"/>
              </a:solidFill>
              <a:latin typeface="宋体" pitchFamily="2" charset="-122"/>
            </a:endParaRPr>
          </a:p>
        </p:txBody>
      </p:sp>
      <p:sp>
        <p:nvSpPr>
          <p:cNvPr id="256002" name="Rectangle 2"/>
          <p:cNvSpPr>
            <a:spLocks noGrp="1" noChangeArrowheads="1"/>
          </p:cNvSpPr>
          <p:nvPr>
            <p:ph type="body" idx="1"/>
          </p:nvPr>
        </p:nvSpPr>
        <p:spPr/>
        <p:txBody>
          <a:bodyPr>
            <a:normAutofit fontScale="92500" lnSpcReduction="10000"/>
          </a:bodyPr>
          <a:lstStyle/>
          <a:p>
            <a:pPr>
              <a:spcBef>
                <a:spcPct val="5000"/>
              </a:spcBef>
            </a:pPr>
            <a:r>
              <a:rPr lang="en-US" altLang="zh-CN">
                <a:latin typeface="Arial" charset="0"/>
              </a:rPr>
              <a:t>   1972</a:t>
            </a:r>
            <a:r>
              <a:rPr lang="zh-CN" altLang="en-US">
                <a:latin typeface="Arial" charset="0"/>
              </a:rPr>
              <a:t>年美籍华人冯泽云提出，</a:t>
            </a:r>
          </a:p>
          <a:p>
            <a:pPr>
              <a:spcBef>
                <a:spcPct val="5000"/>
              </a:spcBef>
            </a:pPr>
            <a:r>
              <a:rPr lang="zh-CN" altLang="en-US" b="1">
                <a:solidFill>
                  <a:srgbClr val="FF3300"/>
                </a:solidFill>
                <a:latin typeface="Arial" charset="0"/>
              </a:rPr>
              <a:t>   用最大并行度对计算机系统进行分类</a:t>
            </a:r>
          </a:p>
          <a:p>
            <a:pPr>
              <a:spcBef>
                <a:spcPct val="5000"/>
              </a:spcBef>
            </a:pPr>
            <a:r>
              <a:rPr lang="zh-CN" altLang="en-US" b="1">
                <a:latin typeface="Arial" charset="0"/>
              </a:rPr>
              <a:t>    </a:t>
            </a:r>
            <a:r>
              <a:rPr lang="zh-CN" altLang="en-US">
                <a:latin typeface="Arial" charset="0"/>
              </a:rPr>
              <a:t>单位时间内能处理的最大二进制位数</a:t>
            </a:r>
          </a:p>
          <a:p>
            <a:pPr>
              <a:spcBef>
                <a:spcPct val="5000"/>
              </a:spcBef>
            </a:pPr>
            <a:r>
              <a:rPr lang="zh-CN" altLang="en-US">
                <a:latin typeface="Arial" charset="0"/>
              </a:rPr>
              <a:t>    例如：同时处理的字宽为</a:t>
            </a:r>
            <a:r>
              <a:rPr lang="en-US" altLang="zh-CN">
                <a:latin typeface="Arial" charset="0"/>
              </a:rPr>
              <a:t>n</a:t>
            </a:r>
            <a:r>
              <a:rPr lang="zh-CN" altLang="en-US">
                <a:latin typeface="Arial" charset="0"/>
              </a:rPr>
              <a:t>，位宽为</a:t>
            </a:r>
            <a:r>
              <a:rPr lang="en-US" altLang="zh-CN">
                <a:latin typeface="Arial" charset="0"/>
              </a:rPr>
              <a:t>m</a:t>
            </a:r>
            <a:r>
              <a:rPr lang="zh-CN" altLang="en-US">
                <a:latin typeface="Arial" charset="0"/>
              </a:rPr>
              <a:t>，则最大并行度定义为：</a:t>
            </a:r>
            <a:r>
              <a:rPr lang="en-US" altLang="zh-CN" b="1">
                <a:solidFill>
                  <a:srgbClr val="FF0000"/>
                </a:solidFill>
                <a:latin typeface="Arial" charset="0"/>
              </a:rPr>
              <a:t>P</a:t>
            </a:r>
            <a:r>
              <a:rPr lang="en-US" altLang="zh-CN" b="1" baseline="-25000">
                <a:solidFill>
                  <a:srgbClr val="FF0000"/>
                </a:solidFill>
                <a:latin typeface="Arial" charset="0"/>
              </a:rPr>
              <a:t>m </a:t>
            </a:r>
            <a:r>
              <a:rPr lang="zh-CN" altLang="en-US" b="1">
                <a:solidFill>
                  <a:srgbClr val="FF0000"/>
                </a:solidFill>
                <a:latin typeface="Arial" charset="0"/>
              </a:rPr>
              <a:t>＝ </a:t>
            </a:r>
            <a:r>
              <a:rPr lang="en-US" altLang="zh-CN" b="1">
                <a:solidFill>
                  <a:srgbClr val="FF0000"/>
                </a:solidFill>
                <a:latin typeface="Arial" charset="0"/>
              </a:rPr>
              <a:t>m </a:t>
            </a:r>
            <a:r>
              <a:rPr lang="en-US" altLang="zh-CN" b="1">
                <a:solidFill>
                  <a:srgbClr val="FF0000"/>
                </a:solidFill>
                <a:latin typeface="Arial" charset="0"/>
                <a:sym typeface="Symbol" pitchFamily="18" charset="2"/>
              </a:rPr>
              <a:t></a:t>
            </a:r>
            <a:r>
              <a:rPr lang="en-US" altLang="zh-CN" b="1">
                <a:solidFill>
                  <a:srgbClr val="FF0000"/>
                </a:solidFill>
                <a:latin typeface="Arial" charset="0"/>
              </a:rPr>
              <a:t> </a:t>
            </a:r>
            <a:r>
              <a:rPr lang="zh-CN" altLang="en-US" b="1">
                <a:solidFill>
                  <a:srgbClr val="FF0000"/>
                </a:solidFill>
                <a:latin typeface="Arial" charset="0"/>
              </a:rPr>
              <a:t>ｎ</a:t>
            </a:r>
            <a:endParaRPr lang="zh-CN" altLang="en-US" b="1">
              <a:latin typeface="Arial" charset="0"/>
            </a:endParaRPr>
          </a:p>
          <a:p>
            <a:pPr>
              <a:spcBef>
                <a:spcPct val="5000"/>
              </a:spcBef>
            </a:pPr>
            <a:r>
              <a:rPr lang="zh-CN" altLang="en-US">
                <a:latin typeface="Arial" charset="0"/>
              </a:rPr>
              <a:t>    </a:t>
            </a:r>
            <a:r>
              <a:rPr lang="zh-CN" altLang="en-US" b="1">
                <a:latin typeface="Arial" charset="0"/>
              </a:rPr>
              <a:t>平均并行度：</a:t>
            </a:r>
            <a:r>
              <a:rPr lang="zh-CN" altLang="en-US">
                <a:latin typeface="Arial" charset="0"/>
              </a:rPr>
              <a:t>假设每个时钟周期 </a:t>
            </a:r>
            <a:r>
              <a:rPr lang="en-US" altLang="zh-CN">
                <a:latin typeface="Arial" charset="0"/>
              </a:rPr>
              <a:t>t</a:t>
            </a:r>
            <a:r>
              <a:rPr lang="en-US" altLang="zh-CN" baseline="-25000">
                <a:latin typeface="Arial" charset="0"/>
              </a:rPr>
              <a:t>i </a:t>
            </a:r>
            <a:r>
              <a:rPr lang="zh-CN" altLang="en-US">
                <a:latin typeface="Arial" charset="0"/>
              </a:rPr>
              <a:t>内能同时处理的二进位数为</a:t>
            </a:r>
            <a:r>
              <a:rPr lang="en-US" altLang="zh-CN">
                <a:latin typeface="Arial" charset="0"/>
              </a:rPr>
              <a:t>B</a:t>
            </a:r>
            <a:r>
              <a:rPr lang="en-US" altLang="zh-CN" baseline="-25000">
                <a:latin typeface="Arial" charset="0"/>
              </a:rPr>
              <a:t>i</a:t>
            </a:r>
            <a:r>
              <a:rPr lang="zh-CN" altLang="en-US">
                <a:latin typeface="Arial" charset="0"/>
              </a:rPr>
              <a:t>，则</a:t>
            </a:r>
            <a:r>
              <a:rPr lang="en-US" altLang="zh-CN" i="1">
                <a:latin typeface="Arial" charset="0"/>
              </a:rPr>
              <a:t>n</a:t>
            </a:r>
            <a:r>
              <a:rPr lang="zh-CN" altLang="en-US">
                <a:latin typeface="Arial" charset="0"/>
              </a:rPr>
              <a:t>个时钟周期内的平均并行度为：</a:t>
            </a:r>
          </a:p>
          <a:p>
            <a:pPr>
              <a:spcBef>
                <a:spcPct val="5000"/>
              </a:spcBef>
            </a:pPr>
            <a:endParaRPr lang="zh-CN" altLang="en-US">
              <a:latin typeface="Arial" charset="0"/>
            </a:endParaRPr>
          </a:p>
          <a:p>
            <a:pPr>
              <a:spcBef>
                <a:spcPct val="5000"/>
              </a:spcBef>
            </a:pPr>
            <a:r>
              <a:rPr lang="zh-CN" altLang="en-US" b="1">
                <a:latin typeface="Arial" charset="0"/>
              </a:rPr>
              <a:t>   表示方法：</a:t>
            </a:r>
            <a:r>
              <a:rPr lang="zh-CN" altLang="en-US">
                <a:latin typeface="Arial" charset="0"/>
              </a:rPr>
              <a:t>处理机名</a:t>
            </a:r>
            <a:r>
              <a:rPr lang="en-US" altLang="zh-CN">
                <a:latin typeface="Arial" charset="0"/>
              </a:rPr>
              <a:t>(</a:t>
            </a:r>
            <a:r>
              <a:rPr lang="en-US" altLang="zh-CN" b="1">
                <a:latin typeface="Arial" charset="0"/>
              </a:rPr>
              <a:t>m</a:t>
            </a:r>
            <a:r>
              <a:rPr lang="zh-CN" altLang="en-US" b="1">
                <a:latin typeface="Arial" charset="0"/>
              </a:rPr>
              <a:t>，ｎ</a:t>
            </a:r>
            <a:r>
              <a:rPr lang="en-US" altLang="zh-CN">
                <a:latin typeface="Arial" charset="0"/>
              </a:rPr>
              <a:t>) </a:t>
            </a:r>
            <a:r>
              <a:rPr lang="en-US" altLang="zh-CN" b="1">
                <a:latin typeface="Arial" charset="0"/>
              </a:rPr>
              <a:t> </a:t>
            </a:r>
            <a:endParaRPr lang="en-US" altLang="zh-CN">
              <a:latin typeface="Arial" charset="0"/>
            </a:endParaRPr>
          </a:p>
        </p:txBody>
      </p:sp>
      <p:graphicFrame>
        <p:nvGraphicFramePr>
          <p:cNvPr id="256003" name="Object 3"/>
          <p:cNvGraphicFramePr>
            <a:graphicFrameLocks noChangeAspect="1"/>
          </p:cNvGraphicFramePr>
          <p:nvPr/>
        </p:nvGraphicFramePr>
        <p:xfrm>
          <a:off x="2438400" y="4648200"/>
          <a:ext cx="3200400" cy="990600"/>
        </p:xfrm>
        <a:graphic>
          <a:graphicData uri="http://schemas.openxmlformats.org/presentationml/2006/ole">
            <p:oleObj spid="_x0000_s16386" name="Equation" r:id="rId3" imgW="1066680" imgH="431640" progId="Equation.3">
              <p:embed/>
            </p:oleObj>
          </a:graphicData>
        </a:graphic>
      </p:graphicFrame>
      <p:sp>
        <p:nvSpPr>
          <p:cNvPr id="256004" name="Rectangle 4"/>
          <p:cNvSpPr>
            <a:spLocks noChangeArrowheads="1"/>
          </p:cNvSpPr>
          <p:nvPr/>
        </p:nvSpPr>
        <p:spPr bwMode="auto">
          <a:xfrm>
            <a:off x="304800" y="228600"/>
            <a:ext cx="8610600" cy="838200"/>
          </a:xfrm>
          <a:prstGeom prst="rect">
            <a:avLst/>
          </a:prstGeom>
          <a:noFill/>
          <a:ln w="9525">
            <a:noFill/>
            <a:miter lim="800000"/>
            <a:headEnd/>
            <a:tailEnd/>
          </a:ln>
          <a:effectLst/>
        </p:spPr>
        <p:txBody>
          <a:bodyPr anchor="ctr"/>
          <a:lstStyle/>
          <a:p>
            <a:endParaRPr lang="zh-CN" altLang="zh-CN" sz="2800" b="1">
              <a:solidFill>
                <a:srgbClr val="800000"/>
              </a:solidFill>
              <a:latin typeface="宋体"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26" name="Object 2"/>
          <p:cNvGraphicFramePr>
            <a:graphicFrameLocks noChangeAspect="1"/>
          </p:cNvGraphicFramePr>
          <p:nvPr/>
        </p:nvGraphicFramePr>
        <p:xfrm>
          <a:off x="990600" y="1219200"/>
          <a:ext cx="7467600" cy="4887913"/>
        </p:xfrm>
        <a:graphic>
          <a:graphicData uri="http://schemas.openxmlformats.org/presentationml/2006/ole">
            <p:oleObj spid="_x0000_s17410" name="VISIO" r:id="rId3" imgW="4259880" imgH="2502000" progId="">
              <p:embed/>
            </p:oleObj>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subTitle" idx="1"/>
          </p:nvPr>
        </p:nvSpPr>
        <p:spPr>
          <a:xfrm>
            <a:off x="304800" y="381000"/>
            <a:ext cx="8610600" cy="5867400"/>
          </a:xfrm>
        </p:spPr>
        <p:txBody>
          <a:bodyPr>
            <a:normAutofit lnSpcReduction="10000"/>
          </a:bodyPr>
          <a:lstStyle/>
          <a:p>
            <a:pPr algn="l">
              <a:spcBef>
                <a:spcPct val="15000"/>
              </a:spcBef>
            </a:pPr>
            <a:r>
              <a:rPr lang="en-US" altLang="zh-CN" sz="2800" b="1">
                <a:solidFill>
                  <a:srgbClr val="0000FF"/>
                </a:solidFill>
                <a:latin typeface="Arial" charset="0"/>
              </a:rPr>
              <a:t>(1)</a:t>
            </a:r>
            <a:r>
              <a:rPr lang="zh-CN" altLang="en-US" sz="2800" b="1">
                <a:solidFill>
                  <a:srgbClr val="0000FF"/>
                </a:solidFill>
                <a:latin typeface="Arial" charset="0"/>
              </a:rPr>
              <a:t>字串位串</a:t>
            </a:r>
            <a:r>
              <a:rPr lang="en-US" altLang="zh-CN" sz="2800" b="1">
                <a:solidFill>
                  <a:srgbClr val="0000FF"/>
                </a:solidFill>
                <a:latin typeface="Arial" charset="0"/>
              </a:rPr>
              <a:t>WSBS</a:t>
            </a:r>
            <a:r>
              <a:rPr lang="en-US" altLang="zh-CN" sz="2800" b="1">
                <a:latin typeface="Arial" charset="0"/>
              </a:rPr>
              <a:t>(Word Serial and Bit Serial)</a:t>
            </a:r>
          </a:p>
          <a:p>
            <a:pPr algn="l">
              <a:spcBef>
                <a:spcPct val="15000"/>
              </a:spcBef>
            </a:pPr>
            <a:r>
              <a:rPr lang="en-US" altLang="zh-CN" sz="2800" b="1">
                <a:latin typeface="Arial" charset="0"/>
              </a:rPr>
              <a:t>     </a:t>
            </a:r>
            <a:r>
              <a:rPr lang="zh-CN" altLang="en-US" sz="2800" b="1">
                <a:latin typeface="Arial" charset="0"/>
              </a:rPr>
              <a:t>串行计算机； </a:t>
            </a:r>
            <a:r>
              <a:rPr lang="en-US" altLang="zh-CN" sz="2800" b="1">
                <a:latin typeface="Arial" charset="0"/>
              </a:rPr>
              <a:t>m</a:t>
            </a:r>
            <a:r>
              <a:rPr lang="zh-CN" altLang="en-US" sz="2800" b="1">
                <a:latin typeface="Arial" charset="0"/>
              </a:rPr>
              <a:t>＝</a:t>
            </a:r>
            <a:r>
              <a:rPr lang="en-US" altLang="zh-CN" sz="2800" b="1">
                <a:latin typeface="Arial" charset="0"/>
              </a:rPr>
              <a:t>1,</a:t>
            </a:r>
            <a:r>
              <a:rPr lang="zh-CN" altLang="en-US" sz="2800" b="1">
                <a:latin typeface="Arial" charset="0"/>
              </a:rPr>
              <a:t>ｎ＝</a:t>
            </a:r>
            <a:r>
              <a:rPr lang="en-US" altLang="zh-CN" sz="2800" b="1">
                <a:latin typeface="Arial" charset="0"/>
              </a:rPr>
              <a:t>1</a:t>
            </a:r>
            <a:r>
              <a:rPr lang="zh-CN" altLang="en-US" sz="2800" b="1">
                <a:latin typeface="Arial" charset="0"/>
              </a:rPr>
              <a:t>；</a:t>
            </a:r>
            <a:r>
              <a:rPr lang="zh-CN" altLang="en-US" sz="2800" b="1">
                <a:solidFill>
                  <a:srgbClr val="FF3300"/>
                </a:solidFill>
                <a:latin typeface="Arial" charset="0"/>
              </a:rPr>
              <a:t>如：</a:t>
            </a:r>
            <a:r>
              <a:rPr lang="en-US" altLang="zh-CN" sz="2800" b="1">
                <a:solidFill>
                  <a:srgbClr val="FF3300"/>
                </a:solidFill>
                <a:latin typeface="Arial" charset="0"/>
              </a:rPr>
              <a:t>EDVAC(1, 1)</a:t>
            </a:r>
          </a:p>
          <a:p>
            <a:pPr algn="l">
              <a:spcBef>
                <a:spcPct val="15000"/>
              </a:spcBef>
            </a:pPr>
            <a:r>
              <a:rPr lang="en-US" altLang="zh-CN" sz="2800" b="1">
                <a:solidFill>
                  <a:srgbClr val="0000FF"/>
                </a:solidFill>
                <a:latin typeface="Arial" charset="0"/>
              </a:rPr>
              <a:t>(2)</a:t>
            </a:r>
            <a:r>
              <a:rPr lang="zh-CN" altLang="en-US" sz="2800" b="1">
                <a:solidFill>
                  <a:srgbClr val="0000FF"/>
                </a:solidFill>
                <a:latin typeface="Arial" charset="0"/>
              </a:rPr>
              <a:t>字并位串</a:t>
            </a:r>
            <a:r>
              <a:rPr lang="en-US" altLang="zh-CN" sz="2800" b="1">
                <a:solidFill>
                  <a:srgbClr val="0000FF"/>
                </a:solidFill>
                <a:latin typeface="Arial" charset="0"/>
              </a:rPr>
              <a:t>WPBS</a:t>
            </a:r>
            <a:r>
              <a:rPr lang="en-US" altLang="zh-CN" sz="2800" b="1">
                <a:latin typeface="Arial" charset="0"/>
              </a:rPr>
              <a:t>(Word Parallel and Bit Serial)</a:t>
            </a:r>
          </a:p>
          <a:p>
            <a:pPr algn="l">
              <a:spcBef>
                <a:spcPct val="15000"/>
              </a:spcBef>
            </a:pPr>
            <a:r>
              <a:rPr lang="en-US" altLang="zh-CN" sz="2800" b="1">
                <a:latin typeface="Arial" charset="0"/>
              </a:rPr>
              <a:t>     </a:t>
            </a:r>
            <a:r>
              <a:rPr lang="zh-CN" altLang="en-US" sz="2800" b="1">
                <a:latin typeface="Arial" charset="0"/>
              </a:rPr>
              <a:t>传统单处理机； </a:t>
            </a:r>
            <a:r>
              <a:rPr lang="en-US" altLang="zh-CN" sz="2800" b="1">
                <a:latin typeface="Arial" charset="0"/>
              </a:rPr>
              <a:t>m</a:t>
            </a:r>
            <a:r>
              <a:rPr lang="zh-CN" altLang="en-US" sz="2800" b="1">
                <a:latin typeface="Arial" charset="0"/>
              </a:rPr>
              <a:t>＝</a:t>
            </a:r>
            <a:r>
              <a:rPr lang="en-US" altLang="zh-CN" sz="2800" b="1">
                <a:latin typeface="Arial" charset="0"/>
              </a:rPr>
              <a:t>1,</a:t>
            </a:r>
            <a:r>
              <a:rPr lang="zh-CN" altLang="en-US" sz="2800" b="1">
                <a:latin typeface="Arial" charset="0"/>
              </a:rPr>
              <a:t>ｎ </a:t>
            </a:r>
            <a:r>
              <a:rPr lang="en-US" altLang="zh-CN" sz="2800" b="1">
                <a:latin typeface="Arial" charset="0"/>
              </a:rPr>
              <a:t>&gt; 1</a:t>
            </a:r>
            <a:r>
              <a:rPr lang="zh-CN" altLang="en-US" sz="2800" b="1">
                <a:latin typeface="Arial" charset="0"/>
              </a:rPr>
              <a:t>；</a:t>
            </a:r>
            <a:r>
              <a:rPr lang="zh-CN" altLang="en-US" sz="2800" b="1">
                <a:solidFill>
                  <a:srgbClr val="FF3300"/>
                </a:solidFill>
                <a:latin typeface="Arial" charset="0"/>
              </a:rPr>
              <a:t>如：</a:t>
            </a:r>
            <a:r>
              <a:rPr lang="en-US" altLang="zh-CN" sz="2800" b="1">
                <a:solidFill>
                  <a:srgbClr val="FF3300"/>
                </a:solidFill>
                <a:latin typeface="Arial" charset="0"/>
              </a:rPr>
              <a:t>Pentium(32, 1)</a:t>
            </a:r>
          </a:p>
          <a:p>
            <a:pPr algn="l">
              <a:spcBef>
                <a:spcPct val="15000"/>
              </a:spcBef>
            </a:pPr>
            <a:r>
              <a:rPr lang="en-US" altLang="zh-CN" sz="2800" b="1">
                <a:solidFill>
                  <a:srgbClr val="0000FF"/>
                </a:solidFill>
                <a:latin typeface="Arial" charset="0"/>
              </a:rPr>
              <a:t>(3)</a:t>
            </a:r>
            <a:r>
              <a:rPr lang="zh-CN" altLang="en-US" sz="2800" b="1">
                <a:solidFill>
                  <a:srgbClr val="0000FF"/>
                </a:solidFill>
                <a:latin typeface="Arial" charset="0"/>
              </a:rPr>
              <a:t>字串位并</a:t>
            </a:r>
            <a:r>
              <a:rPr lang="en-US" altLang="zh-CN" sz="2800" b="1">
                <a:solidFill>
                  <a:srgbClr val="0000FF"/>
                </a:solidFill>
                <a:latin typeface="Arial" charset="0"/>
              </a:rPr>
              <a:t>WSBP</a:t>
            </a:r>
            <a:r>
              <a:rPr lang="en-US" altLang="zh-CN" sz="2800" b="1">
                <a:latin typeface="Arial" charset="0"/>
              </a:rPr>
              <a:t>(Word Serial and Bit Parallel)</a:t>
            </a:r>
          </a:p>
          <a:p>
            <a:pPr algn="l">
              <a:spcBef>
                <a:spcPct val="15000"/>
              </a:spcBef>
            </a:pPr>
            <a:r>
              <a:rPr lang="en-US" altLang="zh-CN" sz="2800" b="1">
                <a:latin typeface="Arial" charset="0"/>
              </a:rPr>
              <a:t>     </a:t>
            </a:r>
            <a:r>
              <a:rPr lang="zh-CN" altLang="en-US" sz="2800" b="1">
                <a:latin typeface="Arial" charset="0"/>
              </a:rPr>
              <a:t>并行计算机、</a:t>
            </a:r>
            <a:r>
              <a:rPr lang="en-US" altLang="zh-CN" sz="2800" b="1">
                <a:latin typeface="Arial" charset="0"/>
              </a:rPr>
              <a:t>MPP</a:t>
            </a:r>
            <a:r>
              <a:rPr lang="zh-CN" altLang="en-US" sz="2800" b="1">
                <a:latin typeface="Arial" charset="0"/>
              </a:rPr>
              <a:t>、相联计算机；</a:t>
            </a:r>
            <a:r>
              <a:rPr lang="en-US" altLang="zh-CN" sz="2800" b="1">
                <a:latin typeface="Arial" charset="0"/>
              </a:rPr>
              <a:t>m &gt; 1,</a:t>
            </a:r>
            <a:r>
              <a:rPr lang="zh-CN" altLang="en-US" sz="2800" b="1">
                <a:latin typeface="Arial" charset="0"/>
              </a:rPr>
              <a:t>ｎ＝</a:t>
            </a:r>
            <a:r>
              <a:rPr lang="en-US" altLang="zh-CN" sz="2800" b="1">
                <a:latin typeface="Arial" charset="0"/>
              </a:rPr>
              <a:t>1</a:t>
            </a:r>
            <a:r>
              <a:rPr lang="zh-CN" altLang="en-US" sz="2800" b="1">
                <a:latin typeface="Arial" charset="0"/>
              </a:rPr>
              <a:t>；</a:t>
            </a:r>
          </a:p>
          <a:p>
            <a:pPr algn="l">
              <a:spcBef>
                <a:spcPct val="15000"/>
              </a:spcBef>
            </a:pPr>
            <a:r>
              <a:rPr lang="zh-CN" altLang="en-US" sz="2800" b="1">
                <a:latin typeface="Arial" charset="0"/>
              </a:rPr>
              <a:t>     </a:t>
            </a:r>
            <a:r>
              <a:rPr lang="zh-CN" altLang="en-US" sz="2800" b="1">
                <a:solidFill>
                  <a:srgbClr val="FF3300"/>
                </a:solidFill>
                <a:latin typeface="Arial" charset="0"/>
              </a:rPr>
              <a:t>如：</a:t>
            </a:r>
            <a:r>
              <a:rPr lang="en-US" altLang="zh-CN" sz="2800" b="1">
                <a:solidFill>
                  <a:srgbClr val="FF3300"/>
                </a:solidFill>
                <a:latin typeface="Arial" charset="0"/>
              </a:rPr>
              <a:t>MPP(1, 16384), STARAN(1, 256)</a:t>
            </a:r>
            <a:r>
              <a:rPr lang="zh-CN" altLang="en-US" sz="2800" b="1">
                <a:solidFill>
                  <a:srgbClr val="FF3300"/>
                </a:solidFill>
                <a:latin typeface="Arial" charset="0"/>
              </a:rPr>
              <a:t>，</a:t>
            </a:r>
            <a:r>
              <a:rPr lang="en-US" altLang="zh-CN" sz="2800" b="1">
                <a:solidFill>
                  <a:srgbClr val="FF3300"/>
                </a:solidFill>
                <a:latin typeface="Arial" charset="0"/>
              </a:rPr>
              <a:t>DAP</a:t>
            </a:r>
          </a:p>
          <a:p>
            <a:pPr algn="l">
              <a:spcBef>
                <a:spcPct val="15000"/>
              </a:spcBef>
            </a:pPr>
            <a:r>
              <a:rPr lang="en-US" altLang="zh-CN" sz="2800" b="1">
                <a:solidFill>
                  <a:srgbClr val="0000FF"/>
                </a:solidFill>
                <a:latin typeface="Arial" charset="0"/>
              </a:rPr>
              <a:t>(4)</a:t>
            </a:r>
            <a:r>
              <a:rPr lang="zh-CN" altLang="en-US" sz="2800" b="1">
                <a:solidFill>
                  <a:srgbClr val="0000FF"/>
                </a:solidFill>
                <a:latin typeface="Arial" charset="0"/>
              </a:rPr>
              <a:t>字并位并</a:t>
            </a:r>
            <a:r>
              <a:rPr lang="en-US" altLang="zh-CN" sz="2800" b="1">
                <a:solidFill>
                  <a:srgbClr val="0000FF"/>
                </a:solidFill>
                <a:latin typeface="Arial" charset="0"/>
              </a:rPr>
              <a:t>WPBP</a:t>
            </a:r>
            <a:r>
              <a:rPr lang="en-US" altLang="zh-CN" sz="2800" b="1">
                <a:latin typeface="Arial" charset="0"/>
              </a:rPr>
              <a:t>(Word Parallel and Bit Parallel)</a:t>
            </a:r>
          </a:p>
          <a:p>
            <a:pPr algn="l">
              <a:spcBef>
                <a:spcPct val="15000"/>
              </a:spcBef>
            </a:pPr>
            <a:r>
              <a:rPr lang="en-US" altLang="zh-CN" sz="2800" b="1">
                <a:latin typeface="Arial" charset="0"/>
              </a:rPr>
              <a:t>     </a:t>
            </a:r>
            <a:r>
              <a:rPr lang="zh-CN" altLang="en-US" sz="2800" b="1">
                <a:latin typeface="Arial" charset="0"/>
              </a:rPr>
              <a:t>全并行计算机；</a:t>
            </a:r>
            <a:r>
              <a:rPr lang="en-US" altLang="zh-CN" sz="2800" b="1">
                <a:latin typeface="Arial" charset="0"/>
              </a:rPr>
              <a:t>m &gt; 1, </a:t>
            </a:r>
            <a:r>
              <a:rPr lang="zh-CN" altLang="en-US" sz="2800" b="1">
                <a:latin typeface="Arial" charset="0"/>
              </a:rPr>
              <a:t>ｎ </a:t>
            </a:r>
            <a:r>
              <a:rPr lang="en-US" altLang="zh-CN" sz="2800" b="1">
                <a:latin typeface="Arial" charset="0"/>
              </a:rPr>
              <a:t>&gt; 1</a:t>
            </a:r>
            <a:r>
              <a:rPr lang="zh-CN" altLang="en-US" sz="2800" b="1">
                <a:latin typeface="Arial" charset="0"/>
              </a:rPr>
              <a:t>；</a:t>
            </a:r>
            <a:r>
              <a:rPr lang="zh-CN" altLang="en-US" sz="2800" b="1">
                <a:solidFill>
                  <a:srgbClr val="FF3300"/>
                </a:solidFill>
                <a:latin typeface="Arial" charset="0"/>
              </a:rPr>
              <a:t>如：</a:t>
            </a:r>
            <a:r>
              <a:rPr lang="en-US" altLang="zh-CN" sz="2800" b="1">
                <a:solidFill>
                  <a:srgbClr val="FF3300"/>
                </a:solidFill>
                <a:latin typeface="Arial" charset="0"/>
              </a:rPr>
              <a:t>ASC(64, 32)</a:t>
            </a:r>
            <a:r>
              <a:rPr lang="zh-CN" altLang="en-US" sz="2800" b="1">
                <a:solidFill>
                  <a:srgbClr val="FF3300"/>
                </a:solidFill>
                <a:latin typeface="Arial" charset="0"/>
              </a:rPr>
              <a:t>，</a:t>
            </a:r>
          </a:p>
          <a:p>
            <a:pPr algn="l">
              <a:spcBef>
                <a:spcPct val="15000"/>
              </a:spcBef>
            </a:pPr>
            <a:r>
              <a:rPr lang="zh-CN" altLang="en-US" sz="2800" b="1">
                <a:solidFill>
                  <a:srgbClr val="FF3300"/>
                </a:solidFill>
                <a:latin typeface="Arial" charset="0"/>
              </a:rPr>
              <a:t>     </a:t>
            </a:r>
            <a:r>
              <a:rPr lang="en-US" altLang="zh-CN" sz="2800" b="1">
                <a:solidFill>
                  <a:srgbClr val="FF3300"/>
                </a:solidFill>
                <a:latin typeface="Arial" charset="0"/>
              </a:rPr>
              <a:t>IILIAC IV(64, 64) , PEPE(32, 288)</a:t>
            </a:r>
            <a:r>
              <a:rPr lang="zh-CN" altLang="en-US" sz="2800" b="1">
                <a:solidFill>
                  <a:srgbClr val="FF3300"/>
                </a:solidFill>
                <a:latin typeface="Arial" charset="0"/>
              </a:rPr>
              <a:t>，</a:t>
            </a:r>
            <a:r>
              <a:rPr lang="en-US" altLang="zh-CN" sz="2800" b="1">
                <a:solidFill>
                  <a:srgbClr val="FF3300"/>
                </a:solidFill>
                <a:latin typeface="Arial" charset="0"/>
              </a:rPr>
              <a:t>Cmmp(16, 16)</a:t>
            </a:r>
          </a:p>
          <a:p>
            <a:pPr algn="l">
              <a:spcBef>
                <a:spcPct val="15000"/>
              </a:spcBef>
            </a:pPr>
            <a:r>
              <a:rPr lang="en-US" altLang="zh-CN" sz="2800" b="1">
                <a:latin typeface="Arial" charset="0"/>
              </a:rPr>
              <a:t> </a:t>
            </a:r>
            <a:r>
              <a:rPr lang="zh-CN" altLang="en-US" sz="2800" b="1">
                <a:latin typeface="Arial" charset="0"/>
              </a:rPr>
              <a:t>主要缺点：</a:t>
            </a:r>
          </a:p>
          <a:p>
            <a:pPr algn="l">
              <a:spcBef>
                <a:spcPct val="15000"/>
              </a:spcBef>
            </a:pPr>
            <a:r>
              <a:rPr lang="zh-CN" altLang="en-US" sz="2800">
                <a:latin typeface="Arial" charset="0"/>
              </a:rPr>
              <a:t>   </a:t>
            </a:r>
            <a:r>
              <a:rPr lang="zh-CN" altLang="en-US" sz="2800" b="1">
                <a:solidFill>
                  <a:schemeClr val="accent2"/>
                </a:solidFill>
                <a:latin typeface="Arial" charset="0"/>
              </a:rPr>
              <a:t>仅考虑数据并行，</a:t>
            </a:r>
            <a:r>
              <a:rPr lang="zh-CN" altLang="en-US" sz="2800" b="1">
                <a:latin typeface="Arial" charset="0"/>
              </a:rPr>
              <a:t>没有考虑指令</a:t>
            </a:r>
            <a:r>
              <a:rPr lang="en-US" altLang="zh-CN" sz="2800" b="1">
                <a:latin typeface="Arial" charset="0"/>
              </a:rPr>
              <a:t>, </a:t>
            </a:r>
            <a:r>
              <a:rPr lang="zh-CN" altLang="en-US" sz="2800" b="1">
                <a:latin typeface="Arial" charset="0"/>
              </a:rPr>
              <a:t>任务</a:t>
            </a:r>
            <a:r>
              <a:rPr lang="en-US" altLang="zh-CN" sz="2800" b="1">
                <a:latin typeface="Arial" charset="0"/>
              </a:rPr>
              <a:t>, </a:t>
            </a:r>
            <a:r>
              <a:rPr lang="zh-CN" altLang="en-US" sz="2800" b="1">
                <a:latin typeface="Arial" charset="0"/>
              </a:rPr>
              <a:t>作业的并行</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ChangeArrowheads="1"/>
          </p:cNvSpPr>
          <p:nvPr/>
        </p:nvSpPr>
        <p:spPr bwMode="auto">
          <a:xfrm>
            <a:off x="304800" y="228600"/>
            <a:ext cx="8610600" cy="914400"/>
          </a:xfrm>
          <a:prstGeom prst="rect">
            <a:avLst/>
          </a:prstGeom>
          <a:noFill/>
          <a:ln w="9525">
            <a:noFill/>
            <a:miter lim="800000"/>
            <a:headEnd/>
            <a:tailEnd/>
          </a:ln>
          <a:effectLst/>
        </p:spPr>
        <p:txBody>
          <a:bodyPr anchor="ctr"/>
          <a:lstStyle/>
          <a:p>
            <a:endParaRPr lang="zh-CN" altLang="zh-CN" sz="2800" b="1">
              <a:solidFill>
                <a:srgbClr val="800000"/>
              </a:solidFill>
              <a:latin typeface="宋体" pitchFamily="2" charset="-122"/>
            </a:endParaRPr>
          </a:p>
        </p:txBody>
      </p:sp>
      <p:sp>
        <p:nvSpPr>
          <p:cNvPr id="259085" name="Rectangle 13"/>
          <p:cNvSpPr>
            <a:spLocks noGrp="1" noChangeArrowheads="1"/>
          </p:cNvSpPr>
          <p:nvPr>
            <p:ph type="title"/>
          </p:nvPr>
        </p:nvSpPr>
        <p:spPr>
          <a:xfrm>
            <a:off x="304800" y="609600"/>
            <a:ext cx="8610600" cy="685800"/>
          </a:xfrm>
        </p:spPr>
        <p:txBody>
          <a:bodyPr>
            <a:normAutofit fontScale="90000"/>
          </a:bodyPr>
          <a:lstStyle/>
          <a:p>
            <a:pPr algn="l"/>
            <a:r>
              <a:rPr lang="zh-CN" altLang="en-US" sz="2800" b="1" dirty="0" smtClean="0">
                <a:solidFill>
                  <a:srgbClr val="800000"/>
                </a:solidFill>
                <a:latin typeface="宋体" pitchFamily="2" charset="-122"/>
              </a:rPr>
              <a:t>汉</a:t>
            </a:r>
            <a:r>
              <a:rPr lang="zh-CN" altLang="en-US" sz="2800" b="1" dirty="0">
                <a:solidFill>
                  <a:srgbClr val="800000"/>
                </a:solidFill>
                <a:latin typeface="宋体" pitchFamily="2" charset="-122"/>
              </a:rPr>
              <a:t>德勒分类法</a:t>
            </a:r>
            <a:br>
              <a:rPr lang="zh-CN" altLang="en-US" sz="2800" b="1" dirty="0">
                <a:solidFill>
                  <a:srgbClr val="800000"/>
                </a:solidFill>
                <a:latin typeface="宋体" pitchFamily="2" charset="-122"/>
              </a:rPr>
            </a:br>
            <a:endParaRPr lang="zh-CN" altLang="en-US" sz="2800" b="1" dirty="0">
              <a:solidFill>
                <a:srgbClr val="800000"/>
              </a:solidFill>
              <a:latin typeface="宋体" pitchFamily="2" charset="-122"/>
            </a:endParaRPr>
          </a:p>
        </p:txBody>
      </p:sp>
      <p:sp>
        <p:nvSpPr>
          <p:cNvPr id="259086" name="Rectangle 14"/>
          <p:cNvSpPr>
            <a:spLocks noGrp="1" noChangeArrowheads="1"/>
          </p:cNvSpPr>
          <p:nvPr>
            <p:ph type="body" idx="1"/>
          </p:nvPr>
        </p:nvSpPr>
        <p:spPr/>
        <p:txBody>
          <a:bodyPr>
            <a:normAutofit lnSpcReduction="10000"/>
          </a:bodyPr>
          <a:lstStyle/>
          <a:p>
            <a:r>
              <a:rPr lang="zh-CN" altLang="en-US" sz="2800"/>
              <a:t>由</a:t>
            </a:r>
            <a:r>
              <a:rPr lang="en-US" altLang="zh-CN" sz="2800"/>
              <a:t>Wolfgan Handler</a:t>
            </a:r>
            <a:r>
              <a:rPr lang="zh-CN" altLang="en-US" sz="2800"/>
              <a:t>于</a:t>
            </a:r>
            <a:r>
              <a:rPr lang="en-US" altLang="zh-CN" sz="2800"/>
              <a:t>1977</a:t>
            </a:r>
            <a:r>
              <a:rPr lang="zh-CN" altLang="en-US" sz="2800"/>
              <a:t>年提出</a:t>
            </a:r>
          </a:p>
          <a:p>
            <a:r>
              <a:rPr lang="zh-CN" altLang="en-US" sz="2800"/>
              <a:t>又称为</a:t>
            </a:r>
            <a:r>
              <a:rPr lang="en-US" altLang="zh-CN" sz="2800"/>
              <a:t>ESC(Erlange Classification Scheme)</a:t>
            </a:r>
            <a:r>
              <a:rPr lang="zh-CN" altLang="en-US" sz="2800"/>
              <a:t>分类法</a:t>
            </a:r>
          </a:p>
          <a:p>
            <a:r>
              <a:rPr lang="zh-CN" altLang="en-US" sz="2800"/>
              <a:t>根据并行度和流水线分类</a:t>
            </a:r>
          </a:p>
          <a:p>
            <a:r>
              <a:rPr lang="zh-CN" altLang="en-US" sz="2800"/>
              <a:t>把计算机硬件结构分成三个层次， 并分别考虑它们的可并行性和流水处理程度。</a:t>
            </a:r>
          </a:p>
          <a:p>
            <a:r>
              <a:rPr lang="en-US" altLang="zh-CN" sz="2800"/>
              <a:t>(1)</a:t>
            </a:r>
            <a:r>
              <a:rPr lang="zh-CN" altLang="en-US" sz="2800"/>
              <a:t>程序级</a:t>
            </a:r>
            <a:r>
              <a:rPr lang="en-US" altLang="zh-CN" sz="2800"/>
              <a:t>k</a:t>
            </a:r>
            <a:r>
              <a:rPr lang="zh-CN" altLang="en-US" sz="2800"/>
              <a:t>：程序控制部件</a:t>
            </a:r>
            <a:r>
              <a:rPr lang="en-US" altLang="zh-CN" sz="2800"/>
              <a:t>(PCU)</a:t>
            </a:r>
            <a:r>
              <a:rPr lang="zh-CN" altLang="en-US" sz="2800"/>
              <a:t>的个数；</a:t>
            </a:r>
          </a:p>
          <a:p>
            <a:r>
              <a:rPr lang="en-US" altLang="zh-CN" sz="2800"/>
              <a:t>(2)</a:t>
            </a:r>
            <a:r>
              <a:rPr lang="zh-CN" altLang="en-US" sz="2800"/>
              <a:t>操作级</a:t>
            </a:r>
            <a:r>
              <a:rPr lang="en-US" altLang="zh-CN" sz="2800"/>
              <a:t>d</a:t>
            </a:r>
            <a:r>
              <a:rPr lang="zh-CN" altLang="en-US" sz="2800"/>
              <a:t>：算术逻辑部件</a:t>
            </a:r>
            <a:r>
              <a:rPr lang="en-US" altLang="zh-CN" sz="2800"/>
              <a:t>(ALU)</a:t>
            </a:r>
            <a:r>
              <a:rPr lang="zh-CN" altLang="en-US" sz="2800"/>
              <a:t>或处理部件（</a:t>
            </a:r>
            <a:r>
              <a:rPr lang="en-US" altLang="zh-CN" sz="2800"/>
              <a:t>PU</a:t>
            </a:r>
            <a:r>
              <a:rPr lang="zh-CN" altLang="en-US" sz="2800"/>
              <a:t>）的个数；</a:t>
            </a:r>
          </a:p>
          <a:p>
            <a:r>
              <a:rPr lang="en-US" altLang="zh-CN" sz="2800"/>
              <a:t>(3)</a:t>
            </a:r>
            <a:r>
              <a:rPr lang="zh-CN" altLang="en-US" sz="2800"/>
              <a:t>逻辑级</a:t>
            </a:r>
            <a:r>
              <a:rPr lang="en-US" altLang="zh-CN" sz="2800"/>
              <a:t>w</a:t>
            </a:r>
            <a:r>
              <a:rPr lang="zh-CN" altLang="en-US" sz="2800"/>
              <a:t>：每个算术逻辑部件包含的逻辑线路</a:t>
            </a:r>
            <a:r>
              <a:rPr lang="en-US" altLang="zh-CN" sz="2800"/>
              <a:t>(ELC)</a:t>
            </a:r>
            <a:r>
              <a:rPr lang="zh-CN" altLang="en-US" sz="2800"/>
              <a:t>的套数。</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subTitle" idx="1"/>
          </p:nvPr>
        </p:nvSpPr>
        <p:spPr>
          <a:xfrm>
            <a:off x="381000" y="1295400"/>
            <a:ext cx="8610600" cy="4572000"/>
          </a:xfrm>
        </p:spPr>
        <p:txBody>
          <a:bodyPr/>
          <a:lstStyle/>
          <a:p>
            <a:pPr marL="533400" indent="-533400" algn="l"/>
            <a:r>
              <a:rPr lang="zh-CN" altLang="en-US" b="1">
                <a:latin typeface="Arial" charset="0"/>
              </a:rPr>
              <a:t>表示方法：</a:t>
            </a:r>
          </a:p>
          <a:p>
            <a:pPr marL="533400" indent="-533400" algn="l"/>
            <a:r>
              <a:rPr lang="zh-CN" altLang="en-US" b="1">
                <a:solidFill>
                  <a:srgbClr val="FF0000"/>
                </a:solidFill>
                <a:latin typeface="Arial" charset="0"/>
              </a:rPr>
              <a:t>                  </a:t>
            </a:r>
            <a:r>
              <a:rPr lang="en-US" altLang="zh-CN" b="1">
                <a:solidFill>
                  <a:srgbClr val="FF0000"/>
                </a:solidFill>
                <a:latin typeface="Arial" charset="0"/>
              </a:rPr>
              <a:t>t(</a:t>
            </a:r>
            <a:r>
              <a:rPr lang="zh-CN" altLang="en-US" b="1">
                <a:solidFill>
                  <a:srgbClr val="FF0000"/>
                </a:solidFill>
                <a:latin typeface="Arial" charset="0"/>
              </a:rPr>
              <a:t>系统型号</a:t>
            </a:r>
            <a:r>
              <a:rPr lang="en-US" altLang="zh-CN" b="1">
                <a:solidFill>
                  <a:srgbClr val="FF0000"/>
                </a:solidFill>
                <a:latin typeface="Arial" charset="0"/>
              </a:rPr>
              <a:t>)</a:t>
            </a:r>
            <a:r>
              <a:rPr lang="zh-CN" altLang="en-US" b="1">
                <a:solidFill>
                  <a:srgbClr val="FF0000"/>
                </a:solidFill>
                <a:latin typeface="Arial" charset="0"/>
              </a:rPr>
              <a:t>＝</a:t>
            </a:r>
            <a:r>
              <a:rPr lang="en-US" altLang="zh-CN" b="1">
                <a:solidFill>
                  <a:srgbClr val="FF0000"/>
                </a:solidFill>
                <a:latin typeface="Arial" charset="0"/>
              </a:rPr>
              <a:t>(k</a:t>
            </a:r>
            <a:r>
              <a:rPr lang="zh-CN" altLang="en-US" b="1">
                <a:solidFill>
                  <a:srgbClr val="FF0000"/>
                </a:solidFill>
                <a:latin typeface="Arial" charset="0"/>
              </a:rPr>
              <a:t>，</a:t>
            </a:r>
            <a:r>
              <a:rPr lang="en-US" altLang="zh-CN" b="1">
                <a:solidFill>
                  <a:srgbClr val="FF0000"/>
                </a:solidFill>
                <a:latin typeface="Arial" charset="0"/>
              </a:rPr>
              <a:t>d</a:t>
            </a:r>
            <a:r>
              <a:rPr lang="zh-CN" altLang="en-US" b="1">
                <a:solidFill>
                  <a:srgbClr val="FF0000"/>
                </a:solidFill>
                <a:latin typeface="Arial" charset="0"/>
              </a:rPr>
              <a:t>，</a:t>
            </a:r>
            <a:r>
              <a:rPr lang="en-US" altLang="zh-CN" b="1">
                <a:solidFill>
                  <a:srgbClr val="FF0000"/>
                </a:solidFill>
                <a:latin typeface="Arial" charset="0"/>
              </a:rPr>
              <a:t>w)</a:t>
            </a:r>
          </a:p>
          <a:p>
            <a:pPr marL="533400" indent="-533400" algn="l">
              <a:spcBef>
                <a:spcPct val="10000"/>
              </a:spcBef>
            </a:pPr>
            <a:r>
              <a:rPr lang="zh-CN" altLang="en-US">
                <a:latin typeface="Arial" charset="0"/>
              </a:rPr>
              <a:t>例如：</a:t>
            </a:r>
            <a:r>
              <a:rPr lang="en-US" altLang="zh-CN" b="1">
                <a:latin typeface="Arial" charset="0"/>
              </a:rPr>
              <a:t>t(EDVAC)</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1)</a:t>
            </a:r>
          </a:p>
          <a:p>
            <a:pPr marL="533400" indent="-533400" algn="l">
              <a:spcBef>
                <a:spcPct val="10000"/>
              </a:spcBef>
            </a:pPr>
            <a:r>
              <a:rPr lang="en-US" altLang="zh-CN" b="1">
                <a:latin typeface="Arial" charset="0"/>
              </a:rPr>
              <a:t>                  t(Pentium)</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32)</a:t>
            </a:r>
          </a:p>
          <a:p>
            <a:pPr marL="533400" indent="-533400" algn="l">
              <a:spcBef>
                <a:spcPct val="10000"/>
              </a:spcBef>
            </a:pPr>
            <a:r>
              <a:rPr lang="en-US" altLang="zh-CN" b="1">
                <a:latin typeface="Arial" charset="0"/>
              </a:rPr>
              <a:t>                  t(STARAN)</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8192</a:t>
            </a:r>
            <a:r>
              <a:rPr lang="zh-CN" altLang="en-US" b="1">
                <a:latin typeface="Arial" charset="0"/>
              </a:rPr>
              <a:t>，</a:t>
            </a:r>
            <a:r>
              <a:rPr lang="en-US" altLang="zh-CN" b="1">
                <a:latin typeface="Arial" charset="0"/>
              </a:rPr>
              <a:t>1)</a:t>
            </a:r>
          </a:p>
          <a:p>
            <a:pPr marL="533400" indent="-533400" algn="l">
              <a:spcBef>
                <a:spcPct val="10000"/>
              </a:spcBef>
            </a:pPr>
            <a:r>
              <a:rPr lang="en-US" altLang="zh-CN" b="1">
                <a:latin typeface="Arial" charset="0"/>
              </a:rPr>
              <a:t>                  t(ILLIAC Ⅳ)</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64</a:t>
            </a:r>
            <a:r>
              <a:rPr lang="zh-CN" altLang="en-US" b="1">
                <a:latin typeface="Arial" charset="0"/>
              </a:rPr>
              <a:t>，</a:t>
            </a:r>
            <a:r>
              <a:rPr lang="en-US" altLang="zh-CN" b="1">
                <a:latin typeface="Arial" charset="0"/>
              </a:rPr>
              <a:t>64)</a:t>
            </a:r>
          </a:p>
          <a:p>
            <a:pPr marL="533400" indent="-533400" algn="l">
              <a:spcBef>
                <a:spcPct val="10000"/>
              </a:spcBef>
            </a:pPr>
            <a:r>
              <a:rPr lang="en-US" altLang="zh-CN" b="1">
                <a:latin typeface="Arial" charset="0"/>
              </a:rPr>
              <a:t>                  t(Cmmp)</a:t>
            </a:r>
            <a:r>
              <a:rPr lang="zh-CN" altLang="en-US" b="1">
                <a:latin typeface="Arial" charset="0"/>
              </a:rPr>
              <a:t>＝</a:t>
            </a:r>
            <a:r>
              <a:rPr lang="en-US" altLang="zh-CN" b="1">
                <a:latin typeface="Arial" charset="0"/>
              </a:rPr>
              <a:t>(16</a:t>
            </a:r>
            <a:r>
              <a:rPr lang="zh-CN" altLang="en-US" b="1">
                <a:latin typeface="Arial" charset="0"/>
              </a:rPr>
              <a:t>，</a:t>
            </a:r>
            <a:r>
              <a:rPr lang="en-US" altLang="zh-CN" b="1">
                <a:latin typeface="Arial" charset="0"/>
              </a:rPr>
              <a:t>1</a:t>
            </a:r>
            <a:r>
              <a:rPr lang="zh-CN" altLang="en-US" b="1">
                <a:latin typeface="Arial" charset="0"/>
              </a:rPr>
              <a:t>，</a:t>
            </a:r>
            <a:r>
              <a:rPr lang="en-US" altLang="zh-CN" b="1">
                <a:latin typeface="Arial" charset="0"/>
              </a:rPr>
              <a:t>16</a:t>
            </a:r>
            <a:r>
              <a:rPr lang="en-US" altLang="zh-CN">
                <a:latin typeface="Arial" charset="0"/>
              </a:rPr>
              <a:t>)</a:t>
            </a:r>
          </a:p>
        </p:txBody>
      </p:sp>
      <p:sp>
        <p:nvSpPr>
          <p:cNvPr id="260099" name="Rectangle 3"/>
          <p:cNvSpPr>
            <a:spLocks noChangeArrowheads="1"/>
          </p:cNvSpPr>
          <p:nvPr/>
        </p:nvSpPr>
        <p:spPr bwMode="auto">
          <a:xfrm>
            <a:off x="304800" y="228600"/>
            <a:ext cx="8610600" cy="914400"/>
          </a:xfrm>
          <a:prstGeom prst="rect">
            <a:avLst/>
          </a:prstGeom>
          <a:noFill/>
          <a:ln w="9525">
            <a:noFill/>
            <a:miter lim="800000"/>
            <a:headEnd/>
            <a:tailEnd/>
          </a:ln>
          <a:effectLst/>
        </p:spPr>
        <p:txBody>
          <a:bodyPr anchor="ctr"/>
          <a:lstStyle/>
          <a:p>
            <a:pPr algn="ctr"/>
            <a:endParaRPr lang="zh-CN" altLang="zh-CN" sz="2800" b="1">
              <a:solidFill>
                <a:srgbClr val="800000"/>
              </a:solidFill>
              <a:latin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52400" y="457200"/>
            <a:ext cx="8610600" cy="1143000"/>
          </a:xfrm>
        </p:spPr>
        <p:txBody>
          <a:bodyPr>
            <a:normAutofit fontScale="90000"/>
          </a:bodyPr>
          <a:lstStyle/>
          <a:p>
            <a:r>
              <a:rPr lang="zh-CN" altLang="en-US" sz="4000" b="1" dirty="0" smtClean="0">
                <a:solidFill>
                  <a:srgbClr val="800000"/>
                </a:solidFill>
                <a:latin typeface="Arial" charset="0"/>
              </a:rPr>
              <a:t>冯</a:t>
            </a:r>
            <a:r>
              <a:rPr lang="en-US" altLang="zh-CN" sz="4000" b="1" dirty="0">
                <a:solidFill>
                  <a:srgbClr val="800000"/>
                </a:solidFill>
                <a:latin typeface="Arial" charset="0"/>
              </a:rPr>
              <a:t>·</a:t>
            </a:r>
            <a:r>
              <a:rPr lang="zh-CN" altLang="en-US" sz="4000" b="1" dirty="0">
                <a:solidFill>
                  <a:srgbClr val="800000"/>
                </a:solidFill>
                <a:latin typeface="Arial" charset="0"/>
              </a:rPr>
              <a:t>诺依曼结构</a:t>
            </a:r>
            <a:br>
              <a:rPr lang="zh-CN" altLang="en-US" sz="4000" b="1" dirty="0">
                <a:solidFill>
                  <a:srgbClr val="800000"/>
                </a:solidFill>
                <a:latin typeface="Arial" charset="0"/>
              </a:rPr>
            </a:br>
            <a:endParaRPr lang="zh-CN" altLang="en-US" sz="4000" b="1" dirty="0">
              <a:solidFill>
                <a:srgbClr val="800000"/>
              </a:solidFill>
              <a:latin typeface="Arial" charset="0"/>
            </a:endParaRPr>
          </a:p>
        </p:txBody>
      </p:sp>
      <p:sp>
        <p:nvSpPr>
          <p:cNvPr id="332803" name="Rectangle 3"/>
          <p:cNvSpPr>
            <a:spLocks noGrp="1" noChangeArrowheads="1"/>
          </p:cNvSpPr>
          <p:nvPr>
            <p:ph type="body" idx="1"/>
          </p:nvPr>
        </p:nvSpPr>
        <p:spPr/>
        <p:txBody>
          <a:bodyPr/>
          <a:lstStyle/>
          <a:p>
            <a:pPr>
              <a:spcBef>
                <a:spcPct val="0"/>
              </a:spcBef>
              <a:buFontTx/>
              <a:buNone/>
            </a:pPr>
            <a:r>
              <a:rPr lang="en-US" altLang="zh-CN" b="1">
                <a:solidFill>
                  <a:srgbClr val="3333FF"/>
                </a:solidFill>
                <a:latin typeface="Arial" charset="0"/>
              </a:rPr>
              <a:t>Van Nenmann</a:t>
            </a:r>
            <a:r>
              <a:rPr lang="zh-CN" altLang="en-US">
                <a:latin typeface="Arial" charset="0"/>
                <a:sym typeface="Symbol" pitchFamily="18" charset="2"/>
              </a:rPr>
              <a:t>基本思想</a:t>
            </a:r>
            <a:r>
              <a:rPr lang="zh-CN" altLang="en-US">
                <a:latin typeface="Arial" charset="0"/>
              </a:rPr>
              <a:t>于</a:t>
            </a:r>
            <a:r>
              <a:rPr lang="en-US" altLang="zh-CN">
                <a:latin typeface="Arial" charset="0"/>
              </a:rPr>
              <a:t>1936</a:t>
            </a:r>
            <a:r>
              <a:rPr lang="zh-CN" altLang="en-US">
                <a:latin typeface="Arial" charset="0"/>
              </a:rPr>
              <a:t>年～</a:t>
            </a:r>
            <a:r>
              <a:rPr lang="en-US" altLang="zh-CN">
                <a:latin typeface="Arial" charset="0"/>
              </a:rPr>
              <a:t>1946</a:t>
            </a:r>
            <a:r>
              <a:rPr lang="zh-CN" altLang="en-US">
                <a:latin typeface="Arial" charset="0"/>
              </a:rPr>
              <a:t>年期</a:t>
            </a:r>
          </a:p>
          <a:p>
            <a:pPr>
              <a:buFontTx/>
              <a:buNone/>
            </a:pPr>
            <a:r>
              <a:rPr lang="zh-CN" altLang="en-US">
                <a:latin typeface="Arial" charset="0"/>
              </a:rPr>
              <a:t>  间形成，</a:t>
            </a:r>
            <a:r>
              <a:rPr lang="zh-CN" altLang="en-US" b="1">
                <a:latin typeface="Arial" charset="0"/>
              </a:rPr>
              <a:t>由冯</a:t>
            </a:r>
            <a:r>
              <a:rPr lang="en-US" altLang="zh-CN" b="1">
                <a:latin typeface="Arial" charset="0"/>
              </a:rPr>
              <a:t>·</a:t>
            </a:r>
            <a:r>
              <a:rPr lang="zh-CN" altLang="en-US" b="1">
                <a:latin typeface="Arial" charset="0"/>
              </a:rPr>
              <a:t>诺依曼等人于</a:t>
            </a:r>
            <a:r>
              <a:rPr lang="en-US" altLang="zh-CN" b="1">
                <a:latin typeface="Arial" charset="0"/>
              </a:rPr>
              <a:t>1946</a:t>
            </a:r>
            <a:r>
              <a:rPr lang="zh-CN" altLang="en-US" b="1">
                <a:latin typeface="Arial" charset="0"/>
              </a:rPr>
              <a:t>年提出</a:t>
            </a:r>
          </a:p>
        </p:txBody>
      </p:sp>
      <p:sp>
        <p:nvSpPr>
          <p:cNvPr id="332804" name="Rectangle 4"/>
          <p:cNvSpPr>
            <a:spLocks noChangeArrowheads="1"/>
          </p:cNvSpPr>
          <p:nvPr/>
        </p:nvSpPr>
        <p:spPr bwMode="auto">
          <a:xfrm>
            <a:off x="304800" y="1828800"/>
            <a:ext cx="8458200" cy="1981200"/>
          </a:xfrm>
          <a:prstGeom prst="rect">
            <a:avLst/>
          </a:prstGeom>
          <a:noFill/>
          <a:ln w="9525">
            <a:noFill/>
            <a:miter lim="800000"/>
            <a:headEnd/>
            <a:tailEnd/>
          </a:ln>
          <a:effectLst/>
        </p:spPr>
        <p:txBody>
          <a:bodyPr/>
          <a:lstStyle/>
          <a:p>
            <a:pPr marL="342900" indent="-342900">
              <a:buFontTx/>
              <a:buChar char="•"/>
            </a:pPr>
            <a:endParaRPr lang="zh-CN" altLang="zh-CN" sz="3200" b="1">
              <a:latin typeface="Arial" charset="0"/>
            </a:endParaRPr>
          </a:p>
        </p:txBody>
      </p:sp>
      <p:graphicFrame>
        <p:nvGraphicFramePr>
          <p:cNvPr id="332805" name="Object 5"/>
          <p:cNvGraphicFramePr>
            <a:graphicFrameLocks noChangeAspect="1"/>
          </p:cNvGraphicFramePr>
          <p:nvPr/>
        </p:nvGraphicFramePr>
        <p:xfrm>
          <a:off x="304800" y="3200400"/>
          <a:ext cx="8610600" cy="3017838"/>
        </p:xfrm>
        <a:graphic>
          <a:graphicData uri="http://schemas.openxmlformats.org/presentationml/2006/ole">
            <p:oleObj spid="_x0000_s9218" name="图片" r:id="rId3" imgW="3656880" imgH="1579320" progId="Word.Picture.8">
              <p:embed/>
            </p:oleObj>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subTitle" idx="1"/>
          </p:nvPr>
        </p:nvSpPr>
        <p:spPr>
          <a:xfrm>
            <a:off x="381000" y="304800"/>
            <a:ext cx="8610600" cy="5791200"/>
          </a:xfrm>
        </p:spPr>
        <p:txBody>
          <a:bodyPr>
            <a:normAutofit lnSpcReduction="10000"/>
          </a:bodyPr>
          <a:lstStyle/>
          <a:p>
            <a:pPr algn="l">
              <a:spcBef>
                <a:spcPct val="10000"/>
              </a:spcBef>
            </a:pPr>
            <a:r>
              <a:rPr lang="en-US" altLang="zh-CN" b="1">
                <a:latin typeface="Arial" charset="0"/>
              </a:rPr>
              <a:t> </a:t>
            </a:r>
            <a:r>
              <a:rPr lang="zh-CN" altLang="en-US" b="1">
                <a:latin typeface="Arial" charset="0"/>
              </a:rPr>
              <a:t>为了表示流水线</a:t>
            </a:r>
            <a:r>
              <a:rPr lang="zh-CN" altLang="en-US">
                <a:latin typeface="Arial" charset="0"/>
              </a:rPr>
              <a:t>，采用：</a:t>
            </a:r>
          </a:p>
          <a:p>
            <a:pPr algn="l">
              <a:spcBef>
                <a:spcPct val="10000"/>
              </a:spcBef>
            </a:pPr>
            <a:r>
              <a:rPr lang="zh-CN" altLang="en-US">
                <a:latin typeface="Arial" charset="0"/>
              </a:rPr>
              <a:t>   </a:t>
            </a:r>
            <a:r>
              <a:rPr lang="en-US" altLang="zh-CN" b="1">
                <a:solidFill>
                  <a:srgbClr val="FF0000"/>
                </a:solidFill>
                <a:latin typeface="Arial" charset="0"/>
              </a:rPr>
              <a:t>t(</a:t>
            </a:r>
            <a:r>
              <a:rPr lang="zh-CN" altLang="en-US" b="1">
                <a:solidFill>
                  <a:srgbClr val="FF0000"/>
                </a:solidFill>
                <a:latin typeface="Arial" charset="0"/>
              </a:rPr>
              <a:t>系统型号</a:t>
            </a:r>
            <a:r>
              <a:rPr lang="en-US" altLang="zh-CN" b="1">
                <a:solidFill>
                  <a:srgbClr val="FF0000"/>
                </a:solidFill>
                <a:latin typeface="Arial" charset="0"/>
              </a:rPr>
              <a:t>)</a:t>
            </a:r>
            <a:r>
              <a:rPr lang="zh-CN" altLang="en-US" b="1">
                <a:solidFill>
                  <a:srgbClr val="FF0000"/>
                </a:solidFill>
                <a:latin typeface="Arial" charset="0"/>
              </a:rPr>
              <a:t>＝</a:t>
            </a:r>
            <a:r>
              <a:rPr lang="en-US" altLang="zh-CN" b="1">
                <a:solidFill>
                  <a:srgbClr val="FF0000"/>
                </a:solidFill>
                <a:latin typeface="Arial" charset="0"/>
              </a:rPr>
              <a:t>(k×k’</a:t>
            </a:r>
            <a:r>
              <a:rPr lang="zh-CN" altLang="en-US" b="1">
                <a:solidFill>
                  <a:srgbClr val="FF0000"/>
                </a:solidFill>
                <a:latin typeface="Arial" charset="0"/>
              </a:rPr>
              <a:t>，</a:t>
            </a:r>
            <a:r>
              <a:rPr lang="en-US" altLang="zh-CN" b="1">
                <a:solidFill>
                  <a:srgbClr val="FF0000"/>
                </a:solidFill>
                <a:latin typeface="Arial" charset="0"/>
              </a:rPr>
              <a:t>d×d’</a:t>
            </a:r>
            <a:r>
              <a:rPr lang="zh-CN" altLang="en-US" b="1">
                <a:solidFill>
                  <a:srgbClr val="FF0000"/>
                </a:solidFill>
                <a:latin typeface="Arial" charset="0"/>
              </a:rPr>
              <a:t>，</a:t>
            </a:r>
            <a:r>
              <a:rPr lang="en-US" altLang="zh-CN" b="1">
                <a:solidFill>
                  <a:srgbClr val="FF0000"/>
                </a:solidFill>
                <a:latin typeface="Arial" charset="0"/>
              </a:rPr>
              <a:t>w×w’)</a:t>
            </a:r>
            <a:endParaRPr lang="en-US" altLang="zh-CN">
              <a:latin typeface="Arial" charset="0"/>
            </a:endParaRPr>
          </a:p>
          <a:p>
            <a:pPr algn="l">
              <a:spcBef>
                <a:spcPct val="10000"/>
              </a:spcBef>
            </a:pPr>
            <a:r>
              <a:rPr lang="en-US" altLang="zh-CN">
                <a:latin typeface="Arial" charset="0"/>
              </a:rPr>
              <a:t>  </a:t>
            </a:r>
            <a:r>
              <a:rPr lang="zh-CN" altLang="en-US">
                <a:latin typeface="Arial" charset="0"/>
              </a:rPr>
              <a:t>其中：</a:t>
            </a:r>
            <a:r>
              <a:rPr lang="en-US" altLang="zh-CN">
                <a:latin typeface="Arial" charset="0"/>
              </a:rPr>
              <a:t>k’ </a:t>
            </a:r>
            <a:r>
              <a:rPr lang="zh-CN" altLang="en-US">
                <a:latin typeface="Arial" charset="0"/>
              </a:rPr>
              <a:t>表示宏流水线中程序控制部件的个数</a:t>
            </a:r>
          </a:p>
          <a:p>
            <a:pPr algn="l">
              <a:spcBef>
                <a:spcPct val="10000"/>
              </a:spcBef>
            </a:pPr>
            <a:r>
              <a:rPr lang="zh-CN" altLang="en-US">
                <a:latin typeface="Arial" charset="0"/>
              </a:rPr>
              <a:t>              </a:t>
            </a:r>
            <a:r>
              <a:rPr lang="en-US" altLang="zh-CN">
                <a:latin typeface="Arial" charset="0"/>
              </a:rPr>
              <a:t>d’ </a:t>
            </a:r>
            <a:r>
              <a:rPr lang="zh-CN" altLang="en-US">
                <a:latin typeface="Arial" charset="0"/>
              </a:rPr>
              <a:t>表示流水线中算术逻辑部件的个数</a:t>
            </a:r>
          </a:p>
          <a:p>
            <a:pPr algn="l">
              <a:spcBef>
                <a:spcPct val="10000"/>
              </a:spcBef>
            </a:pPr>
            <a:r>
              <a:rPr lang="zh-CN" altLang="en-US">
                <a:latin typeface="Arial" charset="0"/>
              </a:rPr>
              <a:t>              </a:t>
            </a:r>
            <a:r>
              <a:rPr lang="en-US" altLang="zh-CN">
                <a:latin typeface="Arial" charset="0"/>
              </a:rPr>
              <a:t>w’ </a:t>
            </a:r>
            <a:r>
              <a:rPr lang="zh-CN" altLang="en-US">
                <a:latin typeface="Arial" charset="0"/>
              </a:rPr>
              <a:t>表示流水线中基本逻辑线路的套数</a:t>
            </a:r>
          </a:p>
          <a:p>
            <a:pPr algn="l">
              <a:spcBef>
                <a:spcPct val="10000"/>
              </a:spcBef>
            </a:pPr>
            <a:r>
              <a:rPr lang="zh-CN" altLang="en-US">
                <a:latin typeface="Arial" charset="0"/>
              </a:rPr>
              <a:t>  例如：</a:t>
            </a:r>
            <a:r>
              <a:rPr lang="en-US" altLang="zh-CN">
                <a:latin typeface="Arial" charset="0"/>
              </a:rPr>
              <a:t>Cray1</a:t>
            </a:r>
            <a:r>
              <a:rPr lang="zh-CN" altLang="en-US">
                <a:latin typeface="Arial" charset="0"/>
              </a:rPr>
              <a:t>有</a:t>
            </a:r>
            <a:r>
              <a:rPr lang="en-US" altLang="zh-CN">
                <a:latin typeface="Arial" charset="0"/>
              </a:rPr>
              <a:t>1</a:t>
            </a:r>
            <a:r>
              <a:rPr lang="zh-CN" altLang="en-US">
                <a:latin typeface="Arial" charset="0"/>
              </a:rPr>
              <a:t>个</a:t>
            </a:r>
            <a:r>
              <a:rPr lang="en-US" altLang="zh-CN">
                <a:latin typeface="Arial" charset="0"/>
              </a:rPr>
              <a:t>CPU</a:t>
            </a:r>
            <a:r>
              <a:rPr lang="zh-CN" altLang="en-US">
                <a:latin typeface="Arial" charset="0"/>
              </a:rPr>
              <a:t>，</a:t>
            </a:r>
            <a:r>
              <a:rPr lang="en-US" altLang="zh-CN">
                <a:latin typeface="Arial" charset="0"/>
              </a:rPr>
              <a:t>12</a:t>
            </a:r>
            <a:r>
              <a:rPr lang="zh-CN" altLang="en-US">
                <a:latin typeface="Arial" charset="0"/>
              </a:rPr>
              <a:t>个相当于</a:t>
            </a:r>
            <a:r>
              <a:rPr lang="en-US" altLang="zh-CN">
                <a:latin typeface="Arial" charset="0"/>
              </a:rPr>
              <a:t>ALU</a:t>
            </a:r>
            <a:r>
              <a:rPr lang="zh-CN" altLang="en-US">
                <a:latin typeface="Arial" charset="0"/>
              </a:rPr>
              <a:t>或</a:t>
            </a:r>
            <a:r>
              <a:rPr lang="en-US" altLang="zh-CN">
                <a:latin typeface="Arial" charset="0"/>
              </a:rPr>
              <a:t>PE</a:t>
            </a:r>
            <a:r>
              <a:rPr lang="zh-CN" altLang="en-US">
                <a:latin typeface="Arial" charset="0"/>
              </a:rPr>
              <a:t>的处理部件，最多８级流水线，字长为</a:t>
            </a:r>
            <a:r>
              <a:rPr lang="en-US" altLang="zh-CN">
                <a:latin typeface="Arial" charset="0"/>
              </a:rPr>
              <a:t>64</a:t>
            </a:r>
            <a:r>
              <a:rPr lang="zh-CN" altLang="en-US">
                <a:latin typeface="Arial" charset="0"/>
              </a:rPr>
              <a:t>位，可以实现 </a:t>
            </a:r>
            <a:r>
              <a:rPr lang="en-US" altLang="zh-CN">
                <a:latin typeface="Arial" charset="0"/>
              </a:rPr>
              <a:t>1</a:t>
            </a:r>
            <a:r>
              <a:rPr lang="zh-CN" altLang="en-US">
                <a:latin typeface="Arial" charset="0"/>
              </a:rPr>
              <a:t>～</a:t>
            </a:r>
            <a:r>
              <a:rPr lang="en-US" altLang="zh-CN">
                <a:latin typeface="Arial" charset="0"/>
              </a:rPr>
              <a:t>14</a:t>
            </a:r>
            <a:r>
              <a:rPr lang="zh-CN" altLang="en-US">
                <a:latin typeface="Arial" charset="0"/>
              </a:rPr>
              <a:t>位流水线。</a:t>
            </a:r>
          </a:p>
          <a:p>
            <a:pPr algn="l">
              <a:spcBef>
                <a:spcPct val="10000"/>
              </a:spcBef>
            </a:pPr>
            <a:r>
              <a:rPr lang="zh-CN" altLang="en-US">
                <a:latin typeface="Arial" charset="0"/>
              </a:rPr>
              <a:t>表示为：</a:t>
            </a:r>
            <a:r>
              <a:rPr lang="en-US" altLang="zh-CN" b="1">
                <a:solidFill>
                  <a:srgbClr val="FF0000"/>
                </a:solidFill>
                <a:latin typeface="Arial" charset="0"/>
              </a:rPr>
              <a:t>t(Cray1)</a:t>
            </a:r>
            <a:r>
              <a:rPr lang="zh-CN" altLang="en-US" b="1">
                <a:solidFill>
                  <a:srgbClr val="FF0000"/>
                </a:solidFill>
                <a:latin typeface="Arial" charset="0"/>
              </a:rPr>
              <a:t>＝</a:t>
            </a:r>
            <a:r>
              <a:rPr lang="en-US" altLang="zh-CN" b="1">
                <a:solidFill>
                  <a:srgbClr val="FF0000"/>
                </a:solidFill>
                <a:latin typeface="Arial" charset="0"/>
              </a:rPr>
              <a:t>(1</a:t>
            </a:r>
            <a:r>
              <a:rPr lang="zh-CN" altLang="en-US" b="1">
                <a:solidFill>
                  <a:srgbClr val="FF0000"/>
                </a:solidFill>
                <a:latin typeface="Arial" charset="0"/>
              </a:rPr>
              <a:t>，</a:t>
            </a:r>
            <a:r>
              <a:rPr lang="en-US" altLang="zh-CN" b="1">
                <a:solidFill>
                  <a:srgbClr val="FF0000"/>
                </a:solidFill>
                <a:latin typeface="Arial" charset="0"/>
              </a:rPr>
              <a:t>12×8</a:t>
            </a:r>
            <a:r>
              <a:rPr lang="zh-CN" altLang="en-US" b="1">
                <a:solidFill>
                  <a:srgbClr val="FF0000"/>
                </a:solidFill>
                <a:latin typeface="Arial" charset="0"/>
              </a:rPr>
              <a:t>，</a:t>
            </a:r>
            <a:r>
              <a:rPr lang="en-US" altLang="zh-CN" b="1">
                <a:solidFill>
                  <a:srgbClr val="FF0000"/>
                </a:solidFill>
                <a:latin typeface="Arial" charset="0"/>
              </a:rPr>
              <a:t>64(1</a:t>
            </a:r>
            <a:r>
              <a:rPr lang="zh-CN" altLang="en-US" b="1">
                <a:solidFill>
                  <a:srgbClr val="FF0000"/>
                </a:solidFill>
                <a:latin typeface="Arial" charset="0"/>
              </a:rPr>
              <a:t>～</a:t>
            </a:r>
            <a:r>
              <a:rPr lang="en-US" altLang="zh-CN" b="1">
                <a:solidFill>
                  <a:srgbClr val="FF0000"/>
                </a:solidFill>
                <a:latin typeface="Arial" charset="0"/>
              </a:rPr>
              <a:t>14))</a:t>
            </a:r>
            <a:endParaRPr lang="en-US" altLang="zh-CN">
              <a:latin typeface="Arial" charset="0"/>
            </a:endParaRPr>
          </a:p>
          <a:p>
            <a:pPr algn="l">
              <a:spcBef>
                <a:spcPct val="10000"/>
              </a:spcBef>
            </a:pPr>
            <a:r>
              <a:rPr lang="zh-CN" altLang="en-US">
                <a:latin typeface="Arial" charset="0"/>
              </a:rPr>
              <a:t>又例如：</a:t>
            </a:r>
            <a:r>
              <a:rPr lang="en-US" altLang="zh-CN">
                <a:latin typeface="Arial" charset="0"/>
              </a:rPr>
              <a:t>t(PEPE)</a:t>
            </a:r>
            <a:r>
              <a:rPr lang="zh-CN" altLang="en-US">
                <a:latin typeface="Arial" charset="0"/>
              </a:rPr>
              <a:t>＝</a:t>
            </a:r>
            <a:r>
              <a:rPr lang="en-US" altLang="zh-CN">
                <a:latin typeface="Arial" charset="0"/>
              </a:rPr>
              <a:t>(1×3</a:t>
            </a:r>
            <a:r>
              <a:rPr lang="zh-CN" altLang="en-US">
                <a:latin typeface="Arial" charset="0"/>
              </a:rPr>
              <a:t>，</a:t>
            </a:r>
            <a:r>
              <a:rPr lang="en-US" altLang="zh-CN">
                <a:latin typeface="Arial" charset="0"/>
              </a:rPr>
              <a:t>288</a:t>
            </a:r>
            <a:r>
              <a:rPr lang="zh-CN" altLang="en-US">
                <a:latin typeface="Arial" charset="0"/>
              </a:rPr>
              <a:t>，</a:t>
            </a:r>
            <a:r>
              <a:rPr lang="en-US" altLang="zh-CN">
                <a:latin typeface="Arial" charset="0"/>
              </a:rPr>
              <a:t>32)</a:t>
            </a:r>
          </a:p>
          <a:p>
            <a:pPr algn="l">
              <a:spcBef>
                <a:spcPct val="10000"/>
              </a:spcBef>
            </a:pPr>
            <a:r>
              <a:rPr lang="en-US" altLang="zh-CN">
                <a:latin typeface="Arial" charset="0"/>
              </a:rPr>
              <a:t>                t(TI ASC)</a:t>
            </a:r>
            <a:r>
              <a:rPr lang="zh-CN" altLang="en-US">
                <a:latin typeface="Arial" charset="0"/>
              </a:rPr>
              <a:t>＝</a:t>
            </a:r>
            <a:r>
              <a:rPr lang="en-US" altLang="zh-CN">
                <a:latin typeface="Arial" charset="0"/>
              </a:rPr>
              <a:t>(1</a:t>
            </a:r>
            <a:r>
              <a:rPr lang="zh-CN" altLang="en-US">
                <a:latin typeface="Arial" charset="0"/>
              </a:rPr>
              <a:t>，</a:t>
            </a:r>
            <a:r>
              <a:rPr lang="en-US" altLang="zh-CN">
                <a:latin typeface="Arial" charset="0"/>
              </a:rPr>
              <a:t>4</a:t>
            </a:r>
            <a:r>
              <a:rPr lang="zh-CN" altLang="en-US">
                <a:latin typeface="Arial" charset="0"/>
              </a:rPr>
              <a:t>，</a:t>
            </a:r>
            <a:r>
              <a:rPr lang="en-US" altLang="zh-CN">
                <a:latin typeface="Arial" charset="0"/>
              </a:rPr>
              <a:t>64×8)</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6120680"/>
          </a:xfrm>
        </p:spPr>
        <p:txBody>
          <a:bodyPr/>
          <a:lstStyle/>
          <a:p>
            <a:r>
              <a:rPr lang="zh-CN" altLang="en-US" dirty="0" smtClean="0"/>
              <a:t>高性能计算机系统的发展</a:t>
            </a:r>
            <a:endParaRPr lang="en-US" altLang="zh-CN" dirty="0" smtClean="0"/>
          </a:p>
          <a:p>
            <a:pPr lvl="1"/>
            <a:r>
              <a:rPr lang="zh-CN" altLang="en-US" dirty="0" smtClean="0"/>
              <a:t>大规模高性能计算机群，主要用于解决科学计算和海量数据处理的问题，包括气象研究、计算模拟如核爆炸模拟、基因测序和图像处理</a:t>
            </a:r>
            <a:endParaRPr lang="en-US" altLang="zh-CN" dirty="0" smtClean="0"/>
          </a:p>
          <a:p>
            <a:pPr lvl="1"/>
            <a:r>
              <a:rPr lang="zh-CN" altLang="en-US" dirty="0" smtClean="0"/>
              <a:t>基于机器学习技术与传统的高性能计算机的结合也是未来发展的方向</a:t>
            </a:r>
            <a:endParaRPr lang="en-US" altLang="zh-CN" dirty="0" smtClean="0"/>
          </a:p>
          <a:p>
            <a:r>
              <a:rPr lang="zh-CN" altLang="en-US" dirty="0" smtClean="0"/>
              <a:t>量子计算</a:t>
            </a:r>
            <a:endParaRPr lang="en-US" altLang="zh-CN" dirty="0" smtClean="0"/>
          </a:p>
          <a:p>
            <a:pPr lvl="1"/>
            <a:r>
              <a:rPr lang="zh-CN" altLang="en-US" dirty="0" smtClean="0"/>
              <a:t>是遵循量子力学规律调控量子信息单元进行计算的新型计算模式，是高效能计算领域发展最快的技术</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304800" y="304800"/>
            <a:ext cx="8610600" cy="6019800"/>
          </a:xfrm>
        </p:spPr>
        <p:txBody>
          <a:bodyPr/>
          <a:lstStyle/>
          <a:p>
            <a:pPr>
              <a:spcBef>
                <a:spcPct val="0"/>
              </a:spcBef>
              <a:buFontTx/>
              <a:buNone/>
            </a:pPr>
            <a:r>
              <a:rPr lang="en-US" altLang="zh-CN" sz="2800" b="1">
                <a:solidFill>
                  <a:srgbClr val="800000"/>
                </a:solidFill>
                <a:latin typeface="Arial" charset="0"/>
              </a:rPr>
              <a:t>1. </a:t>
            </a:r>
            <a:r>
              <a:rPr lang="zh-CN" altLang="en-US" sz="2800" b="1">
                <a:solidFill>
                  <a:srgbClr val="800000"/>
                </a:solidFill>
                <a:latin typeface="Arial" charset="0"/>
              </a:rPr>
              <a:t>特点</a:t>
            </a:r>
            <a:r>
              <a:rPr lang="en-US" altLang="zh-CN" sz="2800" b="1">
                <a:solidFill>
                  <a:srgbClr val="800000"/>
                </a:solidFill>
                <a:latin typeface="Arial" charset="0"/>
              </a:rPr>
              <a:t>: </a:t>
            </a:r>
            <a:r>
              <a:rPr lang="zh-CN" altLang="en-US" sz="2800" b="1">
                <a:solidFill>
                  <a:srgbClr val="800000"/>
                </a:solidFill>
                <a:latin typeface="Arial" charset="0"/>
              </a:rPr>
              <a:t>存储程序、运算器为中心、集中控制</a:t>
            </a:r>
          </a:p>
          <a:p>
            <a:pPr>
              <a:spcBef>
                <a:spcPct val="10000"/>
              </a:spcBef>
              <a:buFontTx/>
              <a:buNone/>
            </a:pPr>
            <a:r>
              <a:rPr lang="zh-CN" altLang="en-US">
                <a:latin typeface="Arial" charset="0"/>
              </a:rPr>
              <a:t>存储器是字长固定的、顺序线性编址的一维结构，每个地址是唯一定义的。</a:t>
            </a:r>
          </a:p>
          <a:p>
            <a:pPr>
              <a:spcBef>
                <a:spcPct val="10000"/>
              </a:spcBef>
              <a:buFontTx/>
              <a:buNone/>
            </a:pPr>
            <a:r>
              <a:rPr lang="zh-CN" altLang="en-US">
                <a:latin typeface="Arial" charset="0"/>
              </a:rPr>
              <a:t>  </a:t>
            </a:r>
            <a:r>
              <a:rPr lang="en-US" altLang="zh-CN">
                <a:latin typeface="Arial" charset="0"/>
              </a:rPr>
              <a:t>4096</a:t>
            </a:r>
            <a:r>
              <a:rPr lang="zh-CN" altLang="zh-CN">
                <a:latin typeface="Arial" charset="0"/>
              </a:rPr>
              <a:t>个字、40位。</a:t>
            </a:r>
            <a:endParaRPr lang="zh-CN" altLang="en-US">
              <a:latin typeface="Arial" charset="0"/>
            </a:endParaRPr>
          </a:p>
          <a:p>
            <a:pPr>
              <a:spcBef>
                <a:spcPct val="10000"/>
              </a:spcBef>
              <a:buFontTx/>
              <a:buNone/>
            </a:pPr>
            <a:r>
              <a:rPr lang="zh-CN" altLang="en-US">
                <a:latin typeface="Arial" charset="0"/>
              </a:rPr>
              <a:t>由指令形式的低级机器语言驱动。</a:t>
            </a:r>
          </a:p>
          <a:p>
            <a:pPr>
              <a:spcBef>
                <a:spcPct val="10000"/>
              </a:spcBef>
              <a:buFontTx/>
              <a:buNone/>
            </a:pPr>
            <a:r>
              <a:rPr lang="zh-CN" altLang="en-US">
                <a:latin typeface="Arial" charset="0"/>
              </a:rPr>
              <a:t>指令顺序执行，即一般按照指令在存储器中存放的顺序执行，程序分支由转移指令实现。</a:t>
            </a:r>
          </a:p>
          <a:p>
            <a:pPr>
              <a:spcBef>
                <a:spcPct val="10000"/>
              </a:spcBef>
              <a:buFontTx/>
              <a:buNone/>
            </a:pPr>
            <a:r>
              <a:rPr lang="zh-CN" altLang="en-US">
                <a:latin typeface="Arial" charset="0"/>
              </a:rPr>
              <a:t>运算器为中心，输入输出设备与存储器之间的数据传送都途经运算器。</a:t>
            </a:r>
          </a:p>
          <a:p>
            <a:pPr>
              <a:spcBef>
                <a:spcPct val="10000"/>
              </a:spcBef>
              <a:buFontTx/>
              <a:buNone/>
            </a:pPr>
            <a:r>
              <a:rPr lang="zh-CN" altLang="en-US">
                <a:latin typeface="Arial" charset="0"/>
              </a:rPr>
              <a:t>运算器、存储器、输入输出设备的操作以及它们之间的联系都由控制器集中控制。</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304800" y="304800"/>
            <a:ext cx="8686800" cy="6248400"/>
          </a:xfrm>
        </p:spPr>
        <p:txBody>
          <a:bodyPr/>
          <a:lstStyle/>
          <a:p>
            <a:pPr>
              <a:spcBef>
                <a:spcPct val="5000"/>
              </a:spcBef>
              <a:buFontTx/>
              <a:buNone/>
            </a:pPr>
            <a:r>
              <a:rPr lang="en-US" altLang="zh-CN" sz="2800" b="1">
                <a:solidFill>
                  <a:srgbClr val="800000"/>
                </a:solidFill>
                <a:latin typeface="Arial" charset="0"/>
              </a:rPr>
              <a:t>2. </a:t>
            </a:r>
            <a:r>
              <a:rPr lang="zh-CN" altLang="en-US" sz="2800" b="1">
                <a:solidFill>
                  <a:srgbClr val="800000"/>
                </a:solidFill>
                <a:latin typeface="Arial" charset="0"/>
              </a:rPr>
              <a:t>现代处理机对冯</a:t>
            </a:r>
            <a:r>
              <a:rPr lang="en-US" altLang="zh-CN" sz="2800" b="1">
                <a:solidFill>
                  <a:srgbClr val="800000"/>
                </a:solidFill>
                <a:latin typeface="Arial" charset="0"/>
              </a:rPr>
              <a:t>·</a:t>
            </a:r>
            <a:r>
              <a:rPr lang="zh-CN" altLang="en-US" sz="2800" b="1">
                <a:solidFill>
                  <a:srgbClr val="800000"/>
                </a:solidFill>
                <a:latin typeface="Arial" charset="0"/>
              </a:rPr>
              <a:t>诺依曼结构的改进</a:t>
            </a:r>
          </a:p>
          <a:p>
            <a:pPr>
              <a:spcBef>
                <a:spcPct val="5000"/>
              </a:spcBef>
              <a:buFontTx/>
              <a:buNone/>
            </a:pPr>
            <a:r>
              <a:rPr lang="zh-CN" altLang="en-US" b="1">
                <a:solidFill>
                  <a:srgbClr val="0000FF"/>
                </a:solidFill>
                <a:latin typeface="Arial" charset="0"/>
              </a:rPr>
              <a:t>    不变的：</a:t>
            </a:r>
            <a:r>
              <a:rPr lang="zh-CN" altLang="en-US" b="1">
                <a:solidFill>
                  <a:srgbClr val="FF0000"/>
                </a:solidFill>
                <a:latin typeface="Arial" charset="0"/>
              </a:rPr>
              <a:t>存储程序</a:t>
            </a:r>
          </a:p>
          <a:p>
            <a:pPr>
              <a:spcBef>
                <a:spcPct val="5000"/>
              </a:spcBef>
              <a:buFontTx/>
              <a:buNone/>
            </a:pPr>
            <a:r>
              <a:rPr lang="zh-CN" altLang="en-US" b="1">
                <a:solidFill>
                  <a:srgbClr val="0000FF"/>
                </a:solidFill>
                <a:latin typeface="Arial" charset="0"/>
              </a:rPr>
              <a:t>    改变的：</a:t>
            </a:r>
            <a:r>
              <a:rPr lang="zh-CN" altLang="en-US" b="1">
                <a:solidFill>
                  <a:srgbClr val="FF0000"/>
                </a:solidFill>
                <a:latin typeface="Arial" charset="0"/>
              </a:rPr>
              <a:t>存储器为中心</a:t>
            </a:r>
            <a:r>
              <a:rPr lang="en-US" altLang="zh-CN" b="1">
                <a:solidFill>
                  <a:srgbClr val="FF0000"/>
                </a:solidFill>
                <a:latin typeface="Arial" charset="0"/>
              </a:rPr>
              <a:t>, </a:t>
            </a:r>
            <a:r>
              <a:rPr lang="zh-CN" altLang="en-US" b="1">
                <a:solidFill>
                  <a:srgbClr val="FF0000"/>
                </a:solidFill>
                <a:latin typeface="Arial" charset="0"/>
              </a:rPr>
              <a:t>总线结构</a:t>
            </a:r>
            <a:r>
              <a:rPr lang="en-US" altLang="zh-CN" b="1">
                <a:solidFill>
                  <a:srgbClr val="FF0000"/>
                </a:solidFill>
                <a:latin typeface="Arial" charset="0"/>
              </a:rPr>
              <a:t>, </a:t>
            </a:r>
            <a:r>
              <a:rPr lang="zh-CN" altLang="en-US" b="1">
                <a:solidFill>
                  <a:srgbClr val="FF0000"/>
                </a:solidFill>
                <a:latin typeface="Arial" charset="0"/>
              </a:rPr>
              <a:t>分散控制</a:t>
            </a:r>
            <a:endParaRPr lang="zh-CN" altLang="en-US">
              <a:latin typeface="Arial" charset="0"/>
              <a:sym typeface="Symbol" pitchFamily="18" charset="2"/>
            </a:endParaRPr>
          </a:p>
          <a:p>
            <a:pPr>
              <a:spcBef>
                <a:spcPct val="5000"/>
              </a:spcBef>
              <a:buFontTx/>
              <a:buNone/>
            </a:pPr>
            <a:r>
              <a:rPr lang="zh-CN" altLang="en-US">
                <a:latin typeface="Arial" charset="0"/>
              </a:rPr>
              <a:t>从基于串行算法变为适应并行算法，出现了向量计算机，并行计算机、多处理机等</a:t>
            </a:r>
          </a:p>
          <a:p>
            <a:pPr>
              <a:spcBef>
                <a:spcPct val="5000"/>
              </a:spcBef>
              <a:buFontTx/>
              <a:buNone/>
            </a:pPr>
            <a:r>
              <a:rPr lang="zh-CN" altLang="en-US">
                <a:latin typeface="Arial" charset="0"/>
              </a:rPr>
              <a:t>流水线处理机，超标量处理机，超流水线处理机，超标量超流水线处理机</a:t>
            </a:r>
          </a:p>
          <a:p>
            <a:pPr>
              <a:spcBef>
                <a:spcPct val="5000"/>
              </a:spcBef>
              <a:buFontTx/>
              <a:buNone/>
            </a:pPr>
            <a:r>
              <a:rPr lang="zh-CN" altLang="en-US">
                <a:latin typeface="Arial" charset="0"/>
              </a:rPr>
              <a:t>数据库计算机和知识库计算机</a:t>
            </a:r>
          </a:p>
          <a:p>
            <a:pPr>
              <a:spcBef>
                <a:spcPct val="5000"/>
              </a:spcBef>
              <a:buFontTx/>
              <a:buNone/>
            </a:pPr>
            <a:r>
              <a:rPr lang="zh-CN" altLang="en-US">
                <a:latin typeface="Arial" charset="0"/>
              </a:rPr>
              <a:t>专用计算机，如</a:t>
            </a:r>
            <a:r>
              <a:rPr lang="en-US" altLang="zh-CN">
                <a:latin typeface="Arial" charset="0"/>
              </a:rPr>
              <a:t>FFT</a:t>
            </a:r>
            <a:r>
              <a:rPr lang="zh-CN" altLang="en-US">
                <a:latin typeface="Arial" charset="0"/>
              </a:rPr>
              <a:t>变换机、过程控制计算机</a:t>
            </a:r>
          </a:p>
          <a:p>
            <a:pPr>
              <a:spcBef>
                <a:spcPct val="5000"/>
              </a:spcBef>
              <a:buFontTx/>
              <a:buNone/>
            </a:pPr>
            <a:r>
              <a:rPr lang="zh-CN" altLang="en-US">
                <a:latin typeface="Arial" charset="0"/>
              </a:rPr>
              <a:t>为获得高可靠性而研制容错计算机</a:t>
            </a:r>
          </a:p>
          <a:p>
            <a:pPr>
              <a:spcBef>
                <a:spcPct val="5000"/>
              </a:spcBef>
              <a:buFontTx/>
              <a:buNone/>
            </a:pPr>
            <a:r>
              <a:rPr lang="zh-CN" altLang="en-US">
                <a:latin typeface="Arial" charset="0"/>
              </a:rPr>
              <a:t>功能分散化、专业化，出现了各种分布计算机、外围处理机、通信处理机等</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subTitle" idx="1"/>
          </p:nvPr>
        </p:nvSpPr>
        <p:spPr>
          <a:xfrm>
            <a:off x="533400" y="152400"/>
            <a:ext cx="8153400" cy="609600"/>
          </a:xfrm>
        </p:spPr>
        <p:txBody>
          <a:bodyPr>
            <a:normAutofit fontScale="92500" lnSpcReduction="10000"/>
          </a:bodyPr>
          <a:lstStyle/>
          <a:p>
            <a:pPr algn="l">
              <a:spcBef>
                <a:spcPct val="15000"/>
              </a:spcBef>
            </a:pPr>
            <a:r>
              <a:rPr lang="zh-CN" altLang="en-US" sz="4000" b="1">
                <a:latin typeface="Arial" charset="0"/>
              </a:rPr>
              <a:t>存储器为中心、分散控制</a:t>
            </a:r>
            <a:endParaRPr lang="zh-CN" altLang="en-US" sz="4000" b="1">
              <a:solidFill>
                <a:schemeClr val="folHlink"/>
              </a:solidFill>
              <a:latin typeface="Arial" charset="0"/>
            </a:endParaRPr>
          </a:p>
        </p:txBody>
      </p:sp>
      <p:graphicFrame>
        <p:nvGraphicFramePr>
          <p:cNvPr id="225283" name="Object 3"/>
          <p:cNvGraphicFramePr>
            <a:graphicFrameLocks noChangeAspect="1"/>
          </p:cNvGraphicFramePr>
          <p:nvPr/>
        </p:nvGraphicFramePr>
        <p:xfrm>
          <a:off x="228600" y="914400"/>
          <a:ext cx="8610600" cy="5287963"/>
        </p:xfrm>
        <a:graphic>
          <a:graphicData uri="http://schemas.openxmlformats.org/presentationml/2006/ole">
            <p:oleObj spid="_x0000_s10242" name="图片" r:id="rId3" imgW="4343400" imgH="2666880" progId="Word.Picture.8">
              <p:embed/>
            </p:oleObj>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81000" y="381000"/>
            <a:ext cx="8534400" cy="3657600"/>
          </a:xfrm>
        </p:spPr>
        <p:txBody>
          <a:bodyPr/>
          <a:lstStyle/>
          <a:p>
            <a:pPr>
              <a:lnSpc>
                <a:spcPct val="90000"/>
              </a:lnSpc>
              <a:spcBef>
                <a:spcPct val="10000"/>
              </a:spcBef>
              <a:buFontTx/>
              <a:buNone/>
            </a:pPr>
            <a:r>
              <a:rPr lang="en-US" altLang="zh-CN" sz="2800" b="1">
                <a:solidFill>
                  <a:srgbClr val="FF0000"/>
                </a:solidFill>
                <a:latin typeface="Arial" charset="0"/>
              </a:rPr>
              <a:t>  </a:t>
            </a:r>
            <a:r>
              <a:rPr lang="zh-CN" altLang="en-US" b="1">
                <a:solidFill>
                  <a:srgbClr val="0000FF"/>
                </a:solidFill>
                <a:latin typeface="Arial" charset="0"/>
              </a:rPr>
              <a:t>总线结构，分散控制</a:t>
            </a:r>
          </a:p>
          <a:p>
            <a:pPr>
              <a:lnSpc>
                <a:spcPct val="90000"/>
              </a:lnSpc>
              <a:spcBef>
                <a:spcPct val="10000"/>
              </a:spcBef>
              <a:buFontTx/>
              <a:buNone/>
            </a:pPr>
            <a:r>
              <a:rPr lang="zh-CN" altLang="en-US" b="1">
                <a:solidFill>
                  <a:srgbClr val="FF0000"/>
                </a:solidFill>
                <a:latin typeface="Arial" charset="0"/>
              </a:rPr>
              <a:t>总线：</a:t>
            </a:r>
            <a:r>
              <a:rPr lang="zh-CN" altLang="en-US" b="1">
                <a:latin typeface="Arial" charset="0"/>
              </a:rPr>
              <a:t> 连接计算机各功能部件的连线和管理信息传输规则的逻辑电路称为总线。</a:t>
            </a:r>
          </a:p>
          <a:p>
            <a:pPr>
              <a:lnSpc>
                <a:spcPct val="90000"/>
              </a:lnSpc>
              <a:spcBef>
                <a:spcPct val="10000"/>
              </a:spcBef>
              <a:buFontTx/>
              <a:buNone/>
            </a:pPr>
            <a:r>
              <a:rPr lang="zh-CN" altLang="en-US" b="1">
                <a:solidFill>
                  <a:schemeClr val="accent2"/>
                </a:solidFill>
                <a:latin typeface="Arial" charset="0"/>
              </a:rPr>
              <a:t>特点：</a:t>
            </a:r>
            <a:r>
              <a:rPr lang="zh-CN" altLang="en-US" b="1">
                <a:latin typeface="Arial" charset="0"/>
              </a:rPr>
              <a:t>在任何时刻，只能有一个部件向总线上发送信息，可以有多个部件同时接收信息。</a:t>
            </a:r>
          </a:p>
          <a:p>
            <a:pPr>
              <a:lnSpc>
                <a:spcPct val="90000"/>
              </a:lnSpc>
              <a:spcBef>
                <a:spcPct val="10000"/>
              </a:spcBef>
              <a:buFontTx/>
              <a:buNone/>
            </a:pPr>
            <a:r>
              <a:rPr lang="zh-CN" altLang="en-US" b="1">
                <a:solidFill>
                  <a:schemeClr val="accent2"/>
                </a:solidFill>
                <a:latin typeface="Arial" charset="0"/>
              </a:rPr>
              <a:t>组成：</a:t>
            </a:r>
            <a:r>
              <a:rPr lang="zh-CN" altLang="en-US" b="1">
                <a:latin typeface="Arial" charset="0"/>
              </a:rPr>
              <a:t> 数据总线、地址总线、控制总线。</a:t>
            </a:r>
            <a:endParaRPr lang="zh-CN" altLang="en-US" b="1">
              <a:solidFill>
                <a:srgbClr val="FF0000"/>
              </a:solidFill>
              <a:latin typeface="Arial" charset="0"/>
            </a:endParaRPr>
          </a:p>
          <a:p>
            <a:pPr>
              <a:lnSpc>
                <a:spcPct val="90000"/>
              </a:lnSpc>
              <a:spcBef>
                <a:spcPct val="10000"/>
              </a:spcBef>
              <a:buFontTx/>
              <a:buNone/>
            </a:pPr>
            <a:r>
              <a:rPr lang="zh-CN" altLang="en-US" b="1">
                <a:solidFill>
                  <a:srgbClr val="FF0000"/>
                </a:solidFill>
                <a:latin typeface="Arial" charset="0"/>
              </a:rPr>
              <a:t>    单总线结构</a:t>
            </a:r>
            <a:endParaRPr lang="zh-CN" altLang="en-US">
              <a:latin typeface="Arial" charset="0"/>
            </a:endParaRPr>
          </a:p>
        </p:txBody>
      </p:sp>
      <p:sp>
        <p:nvSpPr>
          <p:cNvPr id="226307" name="Line 3"/>
          <p:cNvSpPr>
            <a:spLocks noChangeShapeType="1"/>
          </p:cNvSpPr>
          <p:nvPr/>
        </p:nvSpPr>
        <p:spPr bwMode="auto">
          <a:xfrm>
            <a:off x="1066800" y="4191000"/>
            <a:ext cx="5791200" cy="0"/>
          </a:xfrm>
          <a:prstGeom prst="line">
            <a:avLst/>
          </a:prstGeom>
          <a:noFill/>
          <a:ln w="76200">
            <a:solidFill>
              <a:schemeClr val="tx1"/>
            </a:solidFill>
            <a:round/>
            <a:headEnd/>
            <a:tailEnd/>
          </a:ln>
          <a:effectLst/>
        </p:spPr>
        <p:txBody>
          <a:bodyPr wrap="none" anchor="ctr"/>
          <a:lstStyle/>
          <a:p>
            <a:endParaRPr lang="zh-CN" altLang="en-US"/>
          </a:p>
        </p:txBody>
      </p:sp>
      <p:sp>
        <p:nvSpPr>
          <p:cNvPr id="226308" name="Text Box 4"/>
          <p:cNvSpPr txBox="1">
            <a:spLocks noChangeArrowheads="1"/>
          </p:cNvSpPr>
          <p:nvPr/>
        </p:nvSpPr>
        <p:spPr bwMode="auto">
          <a:xfrm>
            <a:off x="1143000" y="5257800"/>
            <a:ext cx="1019175" cy="579438"/>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sz="3200" b="1">
                <a:solidFill>
                  <a:schemeClr val="tx2"/>
                </a:solidFill>
                <a:ea typeface="楷体_GB2312" pitchFamily="49" charset="-122"/>
              </a:rPr>
              <a:t>CPU</a:t>
            </a:r>
            <a:endParaRPr lang="en-US" altLang="zh-CN" sz="2000" b="1">
              <a:solidFill>
                <a:schemeClr val="tx2"/>
              </a:solidFill>
              <a:ea typeface="楷体_GB2312" pitchFamily="49" charset="-122"/>
            </a:endParaRPr>
          </a:p>
        </p:txBody>
      </p:sp>
      <p:sp>
        <p:nvSpPr>
          <p:cNvPr id="226309" name="Text Box 5"/>
          <p:cNvSpPr txBox="1">
            <a:spLocks noChangeArrowheads="1"/>
          </p:cNvSpPr>
          <p:nvPr/>
        </p:nvSpPr>
        <p:spPr bwMode="auto">
          <a:xfrm>
            <a:off x="2895600" y="5257800"/>
            <a:ext cx="1003300" cy="579438"/>
          </a:xfrm>
          <a:prstGeom prst="rect">
            <a:avLst/>
          </a:prstGeom>
          <a:noFill/>
          <a:ln w="9525">
            <a:noFill/>
            <a:prstDash val="sysDot"/>
            <a:miter lim="800000"/>
            <a:headEnd/>
            <a:tailEnd/>
          </a:ln>
          <a:effectLst/>
        </p:spPr>
        <p:txBody>
          <a:bodyPr wrap="none" anchor="ctr">
            <a:spAutoFit/>
          </a:bodyPr>
          <a:lstStyle/>
          <a:p>
            <a:pPr algn="ctr">
              <a:spcBef>
                <a:spcPct val="50000"/>
              </a:spcBef>
            </a:pPr>
            <a:r>
              <a:rPr lang="zh-CN" altLang="en-US" sz="3200" b="1">
                <a:solidFill>
                  <a:schemeClr val="tx2"/>
                </a:solidFill>
                <a:ea typeface="楷体_GB2312" pitchFamily="49" charset="-122"/>
              </a:rPr>
              <a:t>主存</a:t>
            </a:r>
            <a:endParaRPr lang="zh-CN" altLang="en-US" sz="2000" b="1">
              <a:solidFill>
                <a:schemeClr val="tx2"/>
              </a:solidFill>
              <a:ea typeface="楷体_GB2312" pitchFamily="49" charset="-122"/>
            </a:endParaRPr>
          </a:p>
        </p:txBody>
      </p:sp>
      <p:sp>
        <p:nvSpPr>
          <p:cNvPr id="226310" name="Text Box 6"/>
          <p:cNvSpPr txBox="1">
            <a:spLocks noChangeArrowheads="1"/>
          </p:cNvSpPr>
          <p:nvPr/>
        </p:nvSpPr>
        <p:spPr bwMode="auto">
          <a:xfrm>
            <a:off x="4572000" y="4876800"/>
            <a:ext cx="1003300" cy="1311275"/>
          </a:xfrm>
          <a:prstGeom prst="rect">
            <a:avLst/>
          </a:prstGeom>
          <a:noFill/>
          <a:ln w="9525">
            <a:noFill/>
            <a:prstDash val="sysDot"/>
            <a:miter lim="800000"/>
            <a:headEnd/>
            <a:tailEnd/>
          </a:ln>
          <a:effectLst/>
        </p:spPr>
        <p:txBody>
          <a:bodyPr wrap="none" anchor="ctr">
            <a:spAutoFit/>
          </a:bodyPr>
          <a:lstStyle/>
          <a:p>
            <a:pPr algn="ctr">
              <a:spcBef>
                <a:spcPct val="50000"/>
              </a:spcBef>
            </a:pPr>
            <a:r>
              <a:rPr lang="zh-CN" altLang="en-US" sz="3200" b="1">
                <a:solidFill>
                  <a:schemeClr val="tx2"/>
                </a:solidFill>
                <a:ea typeface="楷体_GB2312" pitchFamily="49" charset="-122"/>
              </a:rPr>
              <a:t>输入</a:t>
            </a:r>
          </a:p>
          <a:p>
            <a:pPr algn="ctr">
              <a:spcBef>
                <a:spcPct val="50000"/>
              </a:spcBef>
            </a:pPr>
            <a:r>
              <a:rPr lang="zh-CN" altLang="en-US" sz="3200" b="1">
                <a:solidFill>
                  <a:schemeClr val="tx2"/>
                </a:solidFill>
                <a:ea typeface="楷体_GB2312" pitchFamily="49" charset="-122"/>
              </a:rPr>
              <a:t>设备</a:t>
            </a:r>
          </a:p>
        </p:txBody>
      </p:sp>
      <p:sp>
        <p:nvSpPr>
          <p:cNvPr id="226311" name="Text Box 7"/>
          <p:cNvSpPr txBox="1">
            <a:spLocks noChangeArrowheads="1"/>
          </p:cNvSpPr>
          <p:nvPr/>
        </p:nvSpPr>
        <p:spPr bwMode="auto">
          <a:xfrm>
            <a:off x="6248400" y="4800600"/>
            <a:ext cx="1003300" cy="1311275"/>
          </a:xfrm>
          <a:prstGeom prst="rect">
            <a:avLst/>
          </a:prstGeom>
          <a:noFill/>
          <a:ln w="9525">
            <a:noFill/>
            <a:prstDash val="sysDot"/>
            <a:miter lim="800000"/>
            <a:headEnd/>
            <a:tailEnd/>
          </a:ln>
          <a:effectLst/>
        </p:spPr>
        <p:txBody>
          <a:bodyPr wrap="none" anchor="ctr">
            <a:spAutoFit/>
          </a:bodyPr>
          <a:lstStyle/>
          <a:p>
            <a:pPr algn="ctr">
              <a:spcBef>
                <a:spcPct val="50000"/>
              </a:spcBef>
            </a:pPr>
            <a:r>
              <a:rPr lang="zh-CN" altLang="en-US" sz="3200" b="1">
                <a:solidFill>
                  <a:schemeClr val="tx2"/>
                </a:solidFill>
                <a:ea typeface="楷体_GB2312" pitchFamily="49" charset="-122"/>
              </a:rPr>
              <a:t>输出</a:t>
            </a:r>
          </a:p>
          <a:p>
            <a:pPr algn="ctr">
              <a:spcBef>
                <a:spcPct val="50000"/>
              </a:spcBef>
            </a:pPr>
            <a:r>
              <a:rPr lang="zh-CN" altLang="en-US" sz="3200" b="1">
                <a:solidFill>
                  <a:schemeClr val="tx2"/>
                </a:solidFill>
                <a:ea typeface="楷体_GB2312" pitchFamily="49" charset="-122"/>
              </a:rPr>
              <a:t>设备</a:t>
            </a:r>
            <a:endParaRPr lang="zh-CN" altLang="en-US" sz="2000" b="1">
              <a:solidFill>
                <a:schemeClr val="tx2"/>
              </a:solidFill>
              <a:ea typeface="楷体_GB2312" pitchFamily="49" charset="-122"/>
            </a:endParaRPr>
          </a:p>
        </p:txBody>
      </p:sp>
      <p:sp>
        <p:nvSpPr>
          <p:cNvPr id="226312" name="Rectangle 8"/>
          <p:cNvSpPr>
            <a:spLocks noChangeArrowheads="1"/>
          </p:cNvSpPr>
          <p:nvPr/>
        </p:nvSpPr>
        <p:spPr bwMode="auto">
          <a:xfrm>
            <a:off x="1143000" y="5181600"/>
            <a:ext cx="1066800" cy="762000"/>
          </a:xfrm>
          <a:prstGeom prst="rect">
            <a:avLst/>
          </a:prstGeom>
          <a:solidFill>
            <a:srgbClr val="FF00FF">
              <a:alpha val="50000"/>
            </a:srgbClr>
          </a:solidFill>
          <a:ln w="38100">
            <a:solidFill>
              <a:schemeClr val="tx1"/>
            </a:solidFill>
            <a:miter lim="800000"/>
            <a:headEnd/>
            <a:tailEnd/>
          </a:ln>
          <a:effectLst/>
        </p:spPr>
        <p:txBody>
          <a:bodyPr wrap="none" anchor="ctr"/>
          <a:lstStyle/>
          <a:p>
            <a:endParaRPr lang="zh-CN" altLang="en-US"/>
          </a:p>
        </p:txBody>
      </p:sp>
      <p:sp>
        <p:nvSpPr>
          <p:cNvPr id="226313" name="Rectangle 9"/>
          <p:cNvSpPr>
            <a:spLocks noChangeArrowheads="1"/>
          </p:cNvSpPr>
          <p:nvPr/>
        </p:nvSpPr>
        <p:spPr bwMode="auto">
          <a:xfrm>
            <a:off x="2971800" y="5181600"/>
            <a:ext cx="990600" cy="762000"/>
          </a:xfrm>
          <a:prstGeom prst="rect">
            <a:avLst/>
          </a:prstGeom>
          <a:solidFill>
            <a:schemeClr val="accent2">
              <a:alpha val="50000"/>
            </a:schemeClr>
          </a:solidFill>
          <a:ln w="38100">
            <a:solidFill>
              <a:schemeClr val="tx1"/>
            </a:solidFill>
            <a:miter lim="800000"/>
            <a:headEnd/>
            <a:tailEnd/>
          </a:ln>
          <a:effectLst/>
        </p:spPr>
        <p:txBody>
          <a:bodyPr wrap="none" anchor="ctr"/>
          <a:lstStyle/>
          <a:p>
            <a:endParaRPr lang="zh-CN" altLang="en-US"/>
          </a:p>
        </p:txBody>
      </p:sp>
      <p:sp>
        <p:nvSpPr>
          <p:cNvPr id="226314" name="Rectangle 10"/>
          <p:cNvSpPr>
            <a:spLocks noChangeArrowheads="1"/>
          </p:cNvSpPr>
          <p:nvPr/>
        </p:nvSpPr>
        <p:spPr bwMode="auto">
          <a:xfrm>
            <a:off x="4419600" y="4876800"/>
            <a:ext cx="1219200" cy="1371600"/>
          </a:xfrm>
          <a:prstGeom prst="rect">
            <a:avLst/>
          </a:prstGeom>
          <a:solidFill>
            <a:schemeClr val="folHlink">
              <a:alpha val="50000"/>
            </a:schemeClr>
          </a:solidFill>
          <a:ln w="38100">
            <a:solidFill>
              <a:schemeClr val="tx1"/>
            </a:solidFill>
            <a:miter lim="800000"/>
            <a:headEnd/>
            <a:tailEnd/>
          </a:ln>
          <a:effectLst/>
        </p:spPr>
        <p:txBody>
          <a:bodyPr wrap="none" anchor="ctr"/>
          <a:lstStyle/>
          <a:p>
            <a:endParaRPr lang="zh-CN" altLang="en-US"/>
          </a:p>
        </p:txBody>
      </p:sp>
      <p:sp>
        <p:nvSpPr>
          <p:cNvPr id="226315" name="Rectangle 11"/>
          <p:cNvSpPr>
            <a:spLocks noChangeArrowheads="1"/>
          </p:cNvSpPr>
          <p:nvPr/>
        </p:nvSpPr>
        <p:spPr bwMode="auto">
          <a:xfrm>
            <a:off x="6172200" y="4800600"/>
            <a:ext cx="1219200" cy="1371600"/>
          </a:xfrm>
          <a:prstGeom prst="rect">
            <a:avLst/>
          </a:prstGeom>
          <a:solidFill>
            <a:schemeClr val="bg2">
              <a:alpha val="50000"/>
            </a:schemeClr>
          </a:solidFill>
          <a:ln w="38100">
            <a:solidFill>
              <a:schemeClr val="tx1"/>
            </a:solidFill>
            <a:miter lim="800000"/>
            <a:headEnd/>
            <a:tailEnd/>
          </a:ln>
          <a:effectLst/>
        </p:spPr>
        <p:txBody>
          <a:bodyPr wrap="none" anchor="ctr"/>
          <a:lstStyle/>
          <a:p>
            <a:endParaRPr lang="zh-CN" altLang="en-US"/>
          </a:p>
        </p:txBody>
      </p:sp>
      <p:sp>
        <p:nvSpPr>
          <p:cNvPr id="226316" name="Line 12"/>
          <p:cNvSpPr>
            <a:spLocks noChangeShapeType="1"/>
          </p:cNvSpPr>
          <p:nvPr/>
        </p:nvSpPr>
        <p:spPr bwMode="auto">
          <a:xfrm flipV="1">
            <a:off x="4953000" y="4191000"/>
            <a:ext cx="0" cy="6858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226317" name="Line 13"/>
          <p:cNvSpPr>
            <a:spLocks noChangeShapeType="1"/>
          </p:cNvSpPr>
          <p:nvPr/>
        </p:nvSpPr>
        <p:spPr bwMode="auto">
          <a:xfrm>
            <a:off x="6705600" y="4191000"/>
            <a:ext cx="0" cy="6096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226318" name="Line 14"/>
          <p:cNvSpPr>
            <a:spLocks noChangeShapeType="1"/>
          </p:cNvSpPr>
          <p:nvPr/>
        </p:nvSpPr>
        <p:spPr bwMode="auto">
          <a:xfrm flipV="1">
            <a:off x="3429000" y="4191000"/>
            <a:ext cx="0" cy="990600"/>
          </a:xfrm>
          <a:prstGeom prst="line">
            <a:avLst/>
          </a:prstGeom>
          <a:noFill/>
          <a:ln w="38100">
            <a:solidFill>
              <a:schemeClr val="tx1"/>
            </a:solidFill>
            <a:round/>
            <a:headEnd type="triangle" w="med" len="med"/>
            <a:tailEnd type="triangle" w="med" len="med"/>
          </a:ln>
          <a:effectLst/>
        </p:spPr>
        <p:txBody>
          <a:bodyPr wrap="none" anchor="ctr"/>
          <a:lstStyle/>
          <a:p>
            <a:endParaRPr lang="zh-CN" altLang="en-US"/>
          </a:p>
        </p:txBody>
      </p:sp>
      <p:sp>
        <p:nvSpPr>
          <p:cNvPr id="226319" name="Line 15"/>
          <p:cNvSpPr>
            <a:spLocks noChangeShapeType="1"/>
          </p:cNvSpPr>
          <p:nvPr/>
        </p:nvSpPr>
        <p:spPr bwMode="auto">
          <a:xfrm flipV="1">
            <a:off x="1676400" y="4191000"/>
            <a:ext cx="0" cy="990600"/>
          </a:xfrm>
          <a:prstGeom prst="line">
            <a:avLst/>
          </a:prstGeom>
          <a:noFill/>
          <a:ln w="38100">
            <a:solidFill>
              <a:schemeClr val="tx1"/>
            </a:solidFill>
            <a:round/>
            <a:headEnd type="triangle" w="med" len="med"/>
            <a:tailEnd type="triangle" w="med" len="med"/>
          </a:ln>
          <a:effectLst/>
        </p:spPr>
        <p:txBody>
          <a:bodyPr wrap="none" anchor="ctr"/>
          <a:lstStyle/>
          <a:p>
            <a:endParaRPr lang="zh-CN" altLang="en-US"/>
          </a:p>
        </p:txBody>
      </p:sp>
      <p:sp>
        <p:nvSpPr>
          <p:cNvPr id="226320" name="Text Box 16"/>
          <p:cNvSpPr txBox="1">
            <a:spLocks noChangeArrowheads="1"/>
          </p:cNvSpPr>
          <p:nvPr/>
        </p:nvSpPr>
        <p:spPr bwMode="auto">
          <a:xfrm>
            <a:off x="7261225" y="4213225"/>
            <a:ext cx="184150" cy="336550"/>
          </a:xfrm>
          <a:prstGeom prst="rect">
            <a:avLst/>
          </a:prstGeom>
          <a:noFill/>
          <a:ln w="19050">
            <a:noFill/>
            <a:miter lim="800000"/>
            <a:headEnd/>
            <a:tailEnd/>
          </a:ln>
          <a:effectLst/>
        </p:spPr>
        <p:txBody>
          <a:bodyPr anchor="ctr">
            <a:spAutoFit/>
          </a:bodyPr>
          <a:lstStyle/>
          <a:p>
            <a:pPr algn="ctr">
              <a:spcBef>
                <a:spcPct val="50000"/>
              </a:spcBef>
            </a:pPr>
            <a:endParaRPr lang="zh-CN" altLang="zh-CN" sz="1600" b="1"/>
          </a:p>
        </p:txBody>
      </p:sp>
      <p:sp>
        <p:nvSpPr>
          <p:cNvPr id="226321" name="Text Box 17"/>
          <p:cNvSpPr txBox="1">
            <a:spLocks noChangeArrowheads="1"/>
          </p:cNvSpPr>
          <p:nvPr/>
        </p:nvSpPr>
        <p:spPr bwMode="auto">
          <a:xfrm>
            <a:off x="6858000" y="3886200"/>
            <a:ext cx="1143000" cy="519113"/>
          </a:xfrm>
          <a:prstGeom prst="rect">
            <a:avLst/>
          </a:prstGeom>
          <a:noFill/>
          <a:ln w="19050">
            <a:noFill/>
            <a:miter lim="800000"/>
            <a:headEnd/>
            <a:tailEnd/>
          </a:ln>
          <a:effectLst/>
        </p:spPr>
        <p:txBody>
          <a:bodyPr anchor="ctr">
            <a:spAutoFit/>
          </a:bodyPr>
          <a:lstStyle/>
          <a:p>
            <a:pPr algn="ctr">
              <a:spcBef>
                <a:spcPct val="50000"/>
              </a:spcBef>
            </a:pPr>
            <a:r>
              <a:rPr lang="zh-CN" altLang="en-US" sz="2800" b="1"/>
              <a:t>总线</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body" idx="1"/>
          </p:nvPr>
        </p:nvSpPr>
        <p:spPr>
          <a:xfrm>
            <a:off x="533400" y="457200"/>
            <a:ext cx="7924800" cy="762000"/>
          </a:xfrm>
        </p:spPr>
        <p:txBody>
          <a:bodyPr/>
          <a:lstStyle/>
          <a:p>
            <a:pPr>
              <a:buFontTx/>
              <a:buNone/>
            </a:pPr>
            <a:r>
              <a:rPr lang="en-US" altLang="zh-CN" sz="2800" b="1">
                <a:solidFill>
                  <a:srgbClr val="FF0000"/>
                </a:solidFill>
                <a:latin typeface="Arial" charset="0"/>
              </a:rPr>
              <a:t>  </a:t>
            </a:r>
            <a:r>
              <a:rPr lang="zh-CN" altLang="en-US" b="1">
                <a:solidFill>
                  <a:srgbClr val="FF0000"/>
                </a:solidFill>
                <a:latin typeface="Arial" charset="0"/>
              </a:rPr>
              <a:t>双总线结构</a:t>
            </a:r>
            <a:endParaRPr lang="zh-CN" altLang="en-US">
              <a:latin typeface="Arial" charset="0"/>
            </a:endParaRPr>
          </a:p>
        </p:txBody>
      </p:sp>
      <p:sp>
        <p:nvSpPr>
          <p:cNvPr id="227331" name="Rectangle 1027"/>
          <p:cNvSpPr>
            <a:spLocks noChangeArrowheads="1"/>
          </p:cNvSpPr>
          <p:nvPr/>
        </p:nvSpPr>
        <p:spPr bwMode="auto">
          <a:xfrm>
            <a:off x="947738" y="1512888"/>
            <a:ext cx="1295400" cy="914400"/>
          </a:xfrm>
          <a:prstGeom prst="rect">
            <a:avLst/>
          </a:prstGeom>
          <a:solidFill>
            <a:srgbClr val="FF0094">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CPU</a:t>
            </a:r>
          </a:p>
        </p:txBody>
      </p:sp>
      <p:sp>
        <p:nvSpPr>
          <p:cNvPr id="227332" name="Rectangle 1028"/>
          <p:cNvSpPr>
            <a:spLocks noChangeArrowheads="1"/>
          </p:cNvSpPr>
          <p:nvPr/>
        </p:nvSpPr>
        <p:spPr bwMode="auto">
          <a:xfrm>
            <a:off x="4986338" y="1436688"/>
            <a:ext cx="1600200" cy="1066800"/>
          </a:xfrm>
          <a:prstGeom prst="rect">
            <a:avLst/>
          </a:prstGeom>
          <a:solidFill>
            <a:schemeClr val="folHlink">
              <a:alpha val="50000"/>
            </a:schemeClr>
          </a:solidFill>
          <a:ln w="38100">
            <a:solidFill>
              <a:schemeClr val="tx1"/>
            </a:solidFill>
            <a:miter lim="800000"/>
            <a:headEnd/>
            <a:tailEnd/>
          </a:ln>
          <a:effectLst/>
        </p:spPr>
        <p:txBody>
          <a:bodyPr wrap="none" anchor="ctr"/>
          <a:lstStyle/>
          <a:p>
            <a:pPr algn="ctr"/>
            <a:r>
              <a:rPr lang="zh-CN" altLang="en-US" sz="4000" b="1">
                <a:solidFill>
                  <a:schemeClr val="tx2"/>
                </a:solidFill>
                <a:ea typeface="楷体_GB2312" pitchFamily="49" charset="-122"/>
              </a:rPr>
              <a:t>主存</a:t>
            </a:r>
            <a:endParaRPr lang="zh-CN" altLang="en-US" sz="2000" b="1">
              <a:solidFill>
                <a:schemeClr val="tx2"/>
              </a:solidFill>
              <a:ea typeface="楷体_GB2312" pitchFamily="49" charset="-122"/>
            </a:endParaRPr>
          </a:p>
        </p:txBody>
      </p:sp>
      <p:sp>
        <p:nvSpPr>
          <p:cNvPr id="227333" name="Line 1029"/>
          <p:cNvSpPr>
            <a:spLocks noChangeShapeType="1"/>
          </p:cNvSpPr>
          <p:nvPr/>
        </p:nvSpPr>
        <p:spPr bwMode="auto">
          <a:xfrm>
            <a:off x="2243138" y="1970088"/>
            <a:ext cx="2743200" cy="1587"/>
          </a:xfrm>
          <a:prstGeom prst="line">
            <a:avLst/>
          </a:prstGeom>
          <a:noFill/>
          <a:ln w="76200">
            <a:solidFill>
              <a:srgbClr val="FF0000"/>
            </a:solidFill>
            <a:round/>
            <a:headEnd/>
            <a:tailEnd/>
          </a:ln>
          <a:effectLst/>
        </p:spPr>
        <p:txBody>
          <a:bodyPr wrap="none" anchor="ctr"/>
          <a:lstStyle/>
          <a:p>
            <a:endParaRPr lang="zh-CN" altLang="en-US"/>
          </a:p>
        </p:txBody>
      </p:sp>
      <p:sp>
        <p:nvSpPr>
          <p:cNvPr id="227334" name="Rectangle 1030"/>
          <p:cNvSpPr>
            <a:spLocks noChangeArrowheads="1"/>
          </p:cNvSpPr>
          <p:nvPr/>
        </p:nvSpPr>
        <p:spPr bwMode="auto">
          <a:xfrm>
            <a:off x="2624138" y="2960688"/>
            <a:ext cx="1447800" cy="838200"/>
          </a:xfrm>
          <a:prstGeom prst="rect">
            <a:avLst/>
          </a:prstGeom>
          <a:solidFill>
            <a:srgbClr val="FF0000">
              <a:alpha val="50000"/>
            </a:srgbClr>
          </a:solidFill>
          <a:ln w="38100">
            <a:solidFill>
              <a:schemeClr val="tx1"/>
            </a:solidFill>
            <a:miter lim="800000"/>
            <a:headEnd/>
            <a:tailEnd/>
          </a:ln>
          <a:effectLst/>
        </p:spPr>
        <p:txBody>
          <a:bodyPr wrap="none" anchor="ctr"/>
          <a:lstStyle/>
          <a:p>
            <a:pPr algn="ctr"/>
            <a:r>
              <a:rPr lang="zh-CN" altLang="en-US" sz="2800" b="1">
                <a:solidFill>
                  <a:schemeClr val="tx2"/>
                </a:solidFill>
                <a:ea typeface="楷体_GB2312" pitchFamily="49" charset="-122"/>
              </a:rPr>
              <a:t>扩展总线</a:t>
            </a:r>
          </a:p>
          <a:p>
            <a:pPr algn="ctr"/>
            <a:r>
              <a:rPr lang="zh-CN" altLang="en-US" sz="2800" b="1">
                <a:solidFill>
                  <a:schemeClr val="tx2"/>
                </a:solidFill>
                <a:ea typeface="楷体_GB2312" pitchFamily="49" charset="-122"/>
              </a:rPr>
              <a:t>控制线路</a:t>
            </a:r>
            <a:endParaRPr lang="zh-CN" altLang="en-US" sz="2000" b="1">
              <a:solidFill>
                <a:schemeClr val="tx2"/>
              </a:solidFill>
              <a:ea typeface="楷体_GB2312" pitchFamily="49" charset="-122"/>
            </a:endParaRPr>
          </a:p>
        </p:txBody>
      </p:sp>
      <p:sp>
        <p:nvSpPr>
          <p:cNvPr id="227335" name="Line 1031"/>
          <p:cNvSpPr>
            <a:spLocks noChangeShapeType="1"/>
          </p:cNvSpPr>
          <p:nvPr/>
        </p:nvSpPr>
        <p:spPr bwMode="auto">
          <a:xfrm>
            <a:off x="1023938" y="4484688"/>
            <a:ext cx="4953000" cy="1587"/>
          </a:xfrm>
          <a:prstGeom prst="line">
            <a:avLst/>
          </a:prstGeom>
          <a:noFill/>
          <a:ln w="57150">
            <a:solidFill>
              <a:srgbClr val="3333FF"/>
            </a:solidFill>
            <a:round/>
            <a:headEnd/>
            <a:tailEnd/>
          </a:ln>
          <a:effectLst/>
        </p:spPr>
        <p:txBody>
          <a:bodyPr wrap="none" anchor="ctr"/>
          <a:lstStyle/>
          <a:p>
            <a:endParaRPr lang="zh-CN" altLang="en-US"/>
          </a:p>
        </p:txBody>
      </p:sp>
      <p:sp>
        <p:nvSpPr>
          <p:cNvPr id="227336" name="Line 1032"/>
          <p:cNvSpPr>
            <a:spLocks noChangeShapeType="1"/>
          </p:cNvSpPr>
          <p:nvPr/>
        </p:nvSpPr>
        <p:spPr bwMode="auto">
          <a:xfrm flipV="1">
            <a:off x="3386138" y="1970088"/>
            <a:ext cx="1587" cy="990600"/>
          </a:xfrm>
          <a:prstGeom prst="line">
            <a:avLst/>
          </a:prstGeom>
          <a:noFill/>
          <a:ln w="38100">
            <a:solidFill>
              <a:srgbClr val="FF0000"/>
            </a:solidFill>
            <a:round/>
            <a:headEnd/>
            <a:tailEnd/>
          </a:ln>
          <a:effectLst/>
        </p:spPr>
        <p:txBody>
          <a:bodyPr wrap="none" anchor="ctr"/>
          <a:lstStyle/>
          <a:p>
            <a:endParaRPr lang="zh-CN" altLang="en-US"/>
          </a:p>
        </p:txBody>
      </p:sp>
      <p:sp>
        <p:nvSpPr>
          <p:cNvPr id="227337" name="Line 1033"/>
          <p:cNvSpPr>
            <a:spLocks noChangeShapeType="1"/>
          </p:cNvSpPr>
          <p:nvPr/>
        </p:nvSpPr>
        <p:spPr bwMode="auto">
          <a:xfrm flipV="1">
            <a:off x="3309938" y="3798888"/>
            <a:ext cx="1587" cy="685800"/>
          </a:xfrm>
          <a:prstGeom prst="line">
            <a:avLst/>
          </a:prstGeom>
          <a:noFill/>
          <a:ln w="38100">
            <a:solidFill>
              <a:srgbClr val="3333FF"/>
            </a:solidFill>
            <a:round/>
            <a:headEnd/>
            <a:tailEnd/>
          </a:ln>
          <a:effectLst/>
        </p:spPr>
        <p:txBody>
          <a:bodyPr wrap="none" anchor="ctr"/>
          <a:lstStyle/>
          <a:p>
            <a:endParaRPr lang="zh-CN" altLang="en-US"/>
          </a:p>
        </p:txBody>
      </p:sp>
      <p:sp>
        <p:nvSpPr>
          <p:cNvPr id="227338" name="Rectangle 1034"/>
          <p:cNvSpPr>
            <a:spLocks noChangeArrowheads="1"/>
          </p:cNvSpPr>
          <p:nvPr/>
        </p:nvSpPr>
        <p:spPr bwMode="auto">
          <a:xfrm>
            <a:off x="1100138" y="4941888"/>
            <a:ext cx="1676400" cy="762000"/>
          </a:xfrm>
          <a:prstGeom prst="rect">
            <a:avLst/>
          </a:prstGeom>
          <a:solidFill>
            <a:srgbClr val="C0C0C0">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I/O</a:t>
            </a:r>
            <a:r>
              <a:rPr lang="zh-CN" altLang="en-US" sz="2800" b="1">
                <a:solidFill>
                  <a:schemeClr val="tx2"/>
                </a:solidFill>
                <a:ea typeface="楷体_GB2312" pitchFamily="49" charset="-122"/>
              </a:rPr>
              <a:t>设备</a:t>
            </a:r>
            <a:endParaRPr lang="zh-CN" altLang="en-US" sz="2000" b="1">
              <a:solidFill>
                <a:schemeClr val="tx2"/>
              </a:solidFill>
              <a:ea typeface="楷体_GB2312" pitchFamily="49" charset="-122"/>
            </a:endParaRPr>
          </a:p>
        </p:txBody>
      </p:sp>
      <p:sp>
        <p:nvSpPr>
          <p:cNvPr id="227339" name="Rectangle 1035"/>
          <p:cNvSpPr>
            <a:spLocks noChangeArrowheads="1"/>
          </p:cNvSpPr>
          <p:nvPr/>
        </p:nvSpPr>
        <p:spPr bwMode="auto">
          <a:xfrm>
            <a:off x="3386138" y="5018088"/>
            <a:ext cx="1676400" cy="762000"/>
          </a:xfrm>
          <a:prstGeom prst="rect">
            <a:avLst/>
          </a:prstGeom>
          <a:solidFill>
            <a:srgbClr val="C0C0C0">
              <a:alpha val="50000"/>
            </a:srgbClr>
          </a:solidFill>
          <a:ln w="38100">
            <a:solidFill>
              <a:schemeClr val="tx1"/>
            </a:solidFill>
            <a:miter lim="800000"/>
            <a:headEnd/>
            <a:tailEnd/>
          </a:ln>
          <a:effectLst/>
        </p:spPr>
        <p:txBody>
          <a:bodyPr wrap="none" anchor="ctr"/>
          <a:lstStyle/>
          <a:p>
            <a:pPr algn="ctr"/>
            <a:r>
              <a:rPr lang="en-US" altLang="zh-CN" sz="2800" b="1">
                <a:solidFill>
                  <a:schemeClr val="tx2"/>
                </a:solidFill>
                <a:ea typeface="楷体_GB2312" pitchFamily="49" charset="-122"/>
              </a:rPr>
              <a:t>I/O</a:t>
            </a:r>
            <a:r>
              <a:rPr lang="zh-CN" altLang="en-US" sz="2800" b="1">
                <a:solidFill>
                  <a:schemeClr val="tx2"/>
                </a:solidFill>
                <a:ea typeface="楷体_GB2312" pitchFamily="49" charset="-122"/>
              </a:rPr>
              <a:t>设备</a:t>
            </a:r>
          </a:p>
        </p:txBody>
      </p:sp>
      <p:sp>
        <p:nvSpPr>
          <p:cNvPr id="227340" name="Line 1036"/>
          <p:cNvSpPr>
            <a:spLocks noChangeShapeType="1"/>
          </p:cNvSpPr>
          <p:nvPr/>
        </p:nvSpPr>
        <p:spPr bwMode="auto">
          <a:xfrm flipV="1">
            <a:off x="1709738" y="4484688"/>
            <a:ext cx="1587" cy="457200"/>
          </a:xfrm>
          <a:prstGeom prst="line">
            <a:avLst/>
          </a:prstGeom>
          <a:noFill/>
          <a:ln w="38100">
            <a:solidFill>
              <a:schemeClr val="tx1"/>
            </a:solidFill>
            <a:round/>
            <a:headEnd/>
            <a:tailEnd/>
          </a:ln>
          <a:effectLst/>
        </p:spPr>
        <p:txBody>
          <a:bodyPr wrap="none" anchor="ctr"/>
          <a:lstStyle/>
          <a:p>
            <a:endParaRPr lang="zh-CN" altLang="en-US"/>
          </a:p>
        </p:txBody>
      </p:sp>
      <p:sp>
        <p:nvSpPr>
          <p:cNvPr id="227341" name="Line 1037"/>
          <p:cNvSpPr>
            <a:spLocks noChangeShapeType="1"/>
          </p:cNvSpPr>
          <p:nvPr/>
        </p:nvSpPr>
        <p:spPr bwMode="auto">
          <a:xfrm flipV="1">
            <a:off x="3995738" y="4484688"/>
            <a:ext cx="1587" cy="533400"/>
          </a:xfrm>
          <a:prstGeom prst="line">
            <a:avLst/>
          </a:prstGeom>
          <a:noFill/>
          <a:ln w="38100">
            <a:solidFill>
              <a:schemeClr val="tx1"/>
            </a:solidFill>
            <a:round/>
            <a:headEnd/>
            <a:tailEnd/>
          </a:ln>
          <a:effectLst/>
        </p:spPr>
        <p:txBody>
          <a:bodyPr wrap="none" anchor="ctr"/>
          <a:lstStyle/>
          <a:p>
            <a:endParaRPr lang="zh-CN" altLang="en-US"/>
          </a:p>
        </p:txBody>
      </p:sp>
      <p:sp>
        <p:nvSpPr>
          <p:cNvPr id="227342" name="Text Box 1038"/>
          <p:cNvSpPr txBox="1">
            <a:spLocks noChangeArrowheads="1"/>
          </p:cNvSpPr>
          <p:nvPr/>
        </p:nvSpPr>
        <p:spPr bwMode="auto">
          <a:xfrm>
            <a:off x="2362200" y="1295400"/>
            <a:ext cx="1987550" cy="528638"/>
          </a:xfrm>
          <a:prstGeom prst="rect">
            <a:avLst/>
          </a:prstGeom>
          <a:noFill/>
          <a:ln w="9525">
            <a:solidFill>
              <a:schemeClr val="bg1"/>
            </a:solidFill>
            <a:prstDash val="sysDot"/>
            <a:miter lim="800000"/>
            <a:headEnd/>
            <a:tailEnd/>
          </a:ln>
          <a:effectLst/>
        </p:spPr>
        <p:txBody>
          <a:bodyPr wrap="none" anchor="ctr">
            <a:spAutoFit/>
          </a:bodyPr>
          <a:lstStyle/>
          <a:p>
            <a:pPr algn="ctr"/>
            <a:r>
              <a:rPr lang="zh-CN" altLang="en-US" sz="2800" b="1">
                <a:solidFill>
                  <a:srgbClr val="FF0000"/>
                </a:solidFill>
                <a:ea typeface="楷体_GB2312" pitchFamily="49" charset="-122"/>
              </a:rPr>
              <a:t>处理机总线</a:t>
            </a:r>
            <a:endParaRPr lang="zh-CN" altLang="en-US" sz="2000" b="1">
              <a:solidFill>
                <a:srgbClr val="FF0000"/>
              </a:solidFill>
              <a:ea typeface="楷体_GB2312" pitchFamily="49" charset="-122"/>
            </a:endParaRPr>
          </a:p>
        </p:txBody>
      </p:sp>
      <p:sp>
        <p:nvSpPr>
          <p:cNvPr id="227343" name="Text Box 1039"/>
          <p:cNvSpPr txBox="1">
            <a:spLocks noChangeArrowheads="1"/>
          </p:cNvSpPr>
          <p:nvPr/>
        </p:nvSpPr>
        <p:spPr bwMode="auto">
          <a:xfrm>
            <a:off x="2243138" y="2122488"/>
            <a:ext cx="1147762" cy="457200"/>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b="1">
                <a:solidFill>
                  <a:srgbClr val="FF0000"/>
                </a:solidFill>
                <a:ea typeface="楷体_GB2312" pitchFamily="49" charset="-122"/>
              </a:rPr>
              <a:t>32MHz</a:t>
            </a:r>
            <a:endParaRPr lang="en-US" altLang="zh-CN" sz="2000" b="1">
              <a:solidFill>
                <a:schemeClr val="tx2"/>
              </a:solidFill>
              <a:ea typeface="楷体_GB2312" pitchFamily="49" charset="-122"/>
            </a:endParaRPr>
          </a:p>
        </p:txBody>
      </p:sp>
      <p:sp>
        <p:nvSpPr>
          <p:cNvPr id="227344" name="Text Box 1040"/>
          <p:cNvSpPr txBox="1">
            <a:spLocks noChangeArrowheads="1"/>
          </p:cNvSpPr>
          <p:nvPr/>
        </p:nvSpPr>
        <p:spPr bwMode="auto">
          <a:xfrm>
            <a:off x="3433763" y="2084388"/>
            <a:ext cx="1476375" cy="457200"/>
          </a:xfrm>
          <a:prstGeom prst="rect">
            <a:avLst/>
          </a:prstGeom>
          <a:noFill/>
          <a:ln w="9525">
            <a:noFill/>
            <a:prstDash val="sysDot"/>
            <a:miter lim="800000"/>
            <a:headEnd/>
            <a:tailEnd/>
          </a:ln>
          <a:effectLst/>
        </p:spPr>
        <p:txBody>
          <a:bodyPr anchor="ctr">
            <a:spAutoFit/>
          </a:bodyPr>
          <a:lstStyle/>
          <a:p>
            <a:pPr algn="ctr">
              <a:spcBef>
                <a:spcPct val="50000"/>
              </a:spcBef>
            </a:pPr>
            <a:r>
              <a:rPr lang="en-US" altLang="zh-CN" b="1">
                <a:solidFill>
                  <a:srgbClr val="FF0000"/>
                </a:solidFill>
                <a:ea typeface="楷体_GB2312" pitchFamily="49" charset="-122"/>
              </a:rPr>
              <a:t>32</a:t>
            </a:r>
            <a:r>
              <a:rPr lang="zh-CN" altLang="en-US" b="1">
                <a:solidFill>
                  <a:srgbClr val="FF0000"/>
                </a:solidFill>
                <a:ea typeface="楷体_GB2312" pitchFamily="49" charset="-122"/>
              </a:rPr>
              <a:t>或</a:t>
            </a:r>
            <a:r>
              <a:rPr lang="en-US" altLang="zh-CN" b="1">
                <a:solidFill>
                  <a:srgbClr val="FF0000"/>
                </a:solidFill>
                <a:ea typeface="楷体_GB2312" pitchFamily="49" charset="-122"/>
              </a:rPr>
              <a:t>64</a:t>
            </a:r>
            <a:r>
              <a:rPr lang="zh-CN" altLang="en-US" b="1">
                <a:solidFill>
                  <a:srgbClr val="FF0000"/>
                </a:solidFill>
                <a:ea typeface="楷体_GB2312" pitchFamily="49" charset="-122"/>
              </a:rPr>
              <a:t>位</a:t>
            </a:r>
            <a:endParaRPr lang="zh-CN" altLang="en-US" sz="2000" b="1">
              <a:solidFill>
                <a:schemeClr val="tx2"/>
              </a:solidFill>
              <a:ea typeface="楷体_GB2312" pitchFamily="49" charset="-122"/>
            </a:endParaRPr>
          </a:p>
        </p:txBody>
      </p:sp>
      <p:sp>
        <p:nvSpPr>
          <p:cNvPr id="227345" name="Text Box 1041"/>
          <p:cNvSpPr txBox="1">
            <a:spLocks noChangeArrowheads="1"/>
          </p:cNvSpPr>
          <p:nvPr/>
        </p:nvSpPr>
        <p:spPr bwMode="auto">
          <a:xfrm>
            <a:off x="490538" y="3951288"/>
            <a:ext cx="1884362" cy="519112"/>
          </a:xfrm>
          <a:prstGeom prst="rect">
            <a:avLst/>
          </a:prstGeom>
          <a:noFill/>
          <a:ln w="9525">
            <a:noFill/>
            <a:prstDash val="sysDot"/>
            <a:miter lim="800000"/>
            <a:headEnd/>
            <a:tailEnd/>
          </a:ln>
          <a:effectLst/>
        </p:spPr>
        <p:txBody>
          <a:bodyPr wrap="none" anchor="ctr">
            <a:spAutoFit/>
          </a:bodyPr>
          <a:lstStyle/>
          <a:p>
            <a:pPr algn="ctr">
              <a:spcBef>
                <a:spcPct val="50000"/>
              </a:spcBef>
            </a:pPr>
            <a:r>
              <a:rPr lang="en-US" altLang="zh-CN" sz="2800" b="1">
                <a:solidFill>
                  <a:srgbClr val="3333FF"/>
                </a:solidFill>
                <a:ea typeface="楷体_GB2312" pitchFamily="49" charset="-122"/>
              </a:rPr>
              <a:t>ISA / EISA</a:t>
            </a:r>
            <a:endParaRPr lang="en-US" altLang="zh-CN" sz="2000" b="1">
              <a:solidFill>
                <a:schemeClr val="tx2"/>
              </a:solidFill>
              <a:ea typeface="楷体_GB2312" pitchFamily="49" charset="-122"/>
            </a:endParaRPr>
          </a:p>
        </p:txBody>
      </p:sp>
      <p:sp>
        <p:nvSpPr>
          <p:cNvPr id="227346" name="Text Box 1042"/>
          <p:cNvSpPr txBox="1">
            <a:spLocks noChangeArrowheads="1"/>
          </p:cNvSpPr>
          <p:nvPr/>
        </p:nvSpPr>
        <p:spPr bwMode="auto">
          <a:xfrm>
            <a:off x="4127500" y="3875088"/>
            <a:ext cx="2306638" cy="1160462"/>
          </a:xfrm>
          <a:prstGeom prst="rect">
            <a:avLst/>
          </a:prstGeom>
          <a:noFill/>
          <a:ln w="9525">
            <a:noFill/>
            <a:prstDash val="sysDot"/>
            <a:miter lim="800000"/>
            <a:headEnd/>
            <a:tailEnd/>
          </a:ln>
          <a:effectLst/>
        </p:spPr>
        <p:txBody>
          <a:bodyPr anchor="ctr">
            <a:spAutoFit/>
          </a:bodyPr>
          <a:lstStyle/>
          <a:p>
            <a:pPr algn="ctr">
              <a:spcBef>
                <a:spcPct val="50000"/>
              </a:spcBef>
            </a:pPr>
            <a:r>
              <a:rPr lang="en-US" altLang="zh-CN" sz="2800" b="1">
                <a:solidFill>
                  <a:srgbClr val="3333FF"/>
                </a:solidFill>
                <a:ea typeface="楷体_GB2312" pitchFamily="49" charset="-122"/>
              </a:rPr>
              <a:t>8.33MHz      </a:t>
            </a:r>
          </a:p>
          <a:p>
            <a:pPr algn="ctr">
              <a:spcBef>
                <a:spcPct val="50000"/>
              </a:spcBef>
            </a:pPr>
            <a:r>
              <a:rPr lang="en-US" altLang="zh-CN" sz="2800" b="1">
                <a:solidFill>
                  <a:srgbClr val="3333FF"/>
                </a:solidFill>
                <a:ea typeface="楷体_GB2312" pitchFamily="49" charset="-122"/>
              </a:rPr>
              <a:t>8</a:t>
            </a:r>
            <a:r>
              <a:rPr lang="zh-CN" altLang="en-US" sz="2800" b="1">
                <a:solidFill>
                  <a:srgbClr val="3333FF"/>
                </a:solidFill>
                <a:ea typeface="楷体_GB2312" pitchFamily="49" charset="-122"/>
              </a:rPr>
              <a:t>、</a:t>
            </a:r>
            <a:r>
              <a:rPr lang="en-US" altLang="zh-CN" sz="2800" b="1">
                <a:solidFill>
                  <a:srgbClr val="3333FF"/>
                </a:solidFill>
                <a:ea typeface="楷体_GB2312" pitchFamily="49" charset="-122"/>
              </a:rPr>
              <a:t>16</a:t>
            </a:r>
            <a:r>
              <a:rPr lang="zh-CN" altLang="en-US" sz="2800" b="1">
                <a:solidFill>
                  <a:srgbClr val="3333FF"/>
                </a:solidFill>
                <a:ea typeface="楷体_GB2312" pitchFamily="49" charset="-122"/>
              </a:rPr>
              <a:t>、</a:t>
            </a:r>
            <a:r>
              <a:rPr lang="en-US" altLang="zh-CN" sz="2800" b="1">
                <a:solidFill>
                  <a:srgbClr val="3333FF"/>
                </a:solidFill>
                <a:ea typeface="楷体_GB2312" pitchFamily="49" charset="-122"/>
              </a:rPr>
              <a:t>32</a:t>
            </a:r>
            <a:r>
              <a:rPr lang="zh-CN" altLang="en-US" sz="2800" b="1">
                <a:solidFill>
                  <a:srgbClr val="3333FF"/>
                </a:solidFill>
                <a:ea typeface="楷体_GB2312" pitchFamily="49" charset="-122"/>
              </a:rPr>
              <a:t>位</a:t>
            </a:r>
            <a:endParaRPr lang="zh-CN" altLang="en-US" sz="2000" b="1">
              <a:solidFill>
                <a:schemeClr val="tx2"/>
              </a:solidFill>
              <a:ea typeface="楷体_GB2312" pitchFamily="49" charset="-122"/>
            </a:endParaRPr>
          </a:p>
        </p:txBody>
      </p:sp>
      <p:sp>
        <p:nvSpPr>
          <p:cNvPr id="227347" name="Text Box 1043"/>
          <p:cNvSpPr txBox="1">
            <a:spLocks noChangeArrowheads="1"/>
          </p:cNvSpPr>
          <p:nvPr/>
        </p:nvSpPr>
        <p:spPr bwMode="auto">
          <a:xfrm>
            <a:off x="5214938" y="5018088"/>
            <a:ext cx="1401762" cy="579437"/>
          </a:xfrm>
          <a:prstGeom prst="rect">
            <a:avLst/>
          </a:prstGeom>
          <a:noFill/>
          <a:ln w="9525">
            <a:noFill/>
            <a:prstDash val="sysDot"/>
            <a:miter lim="800000"/>
            <a:headEnd/>
            <a:tailEnd/>
          </a:ln>
          <a:effectLst/>
        </p:spPr>
        <p:txBody>
          <a:bodyPr anchor="ctr">
            <a:spAutoFit/>
          </a:bodyPr>
          <a:lstStyle/>
          <a:p>
            <a:pPr algn="ctr"/>
            <a:r>
              <a:rPr lang="en-US" altLang="zh-CN" sz="2000" b="1">
                <a:solidFill>
                  <a:schemeClr val="tx2"/>
                </a:solidFill>
                <a:ea typeface="楷体_GB2312" pitchFamily="49" charset="-122"/>
              </a:rPr>
              <a:t> </a:t>
            </a:r>
            <a:r>
              <a:rPr lang="en-US" altLang="zh-CN" sz="3200" b="1">
                <a:solidFill>
                  <a:schemeClr val="tx2"/>
                </a:solidFill>
                <a:ea typeface="楷体_GB2312" pitchFamily="49" charset="-122"/>
              </a:rPr>
              <a:t>. . . . .</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2848</Words>
  <Application>Microsoft Office PowerPoint</Application>
  <PresentationFormat>全屏显示(4:3)</PresentationFormat>
  <Paragraphs>339</Paragraphs>
  <Slides>41</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41</vt:i4>
      </vt:variant>
    </vt:vector>
  </HeadingPairs>
  <TitlesOfParts>
    <vt:vector size="46" baseType="lpstr">
      <vt:lpstr>Office 主题</vt:lpstr>
      <vt:lpstr>图片</vt:lpstr>
      <vt:lpstr>文档</vt:lpstr>
      <vt:lpstr>Equation</vt:lpstr>
      <vt:lpstr>VISIO</vt:lpstr>
      <vt:lpstr>计算机系统的发展</vt:lpstr>
      <vt:lpstr>计算机系统特征</vt:lpstr>
      <vt:lpstr>计算机系统的发展</vt:lpstr>
      <vt:lpstr>冯·诺依曼结构 </vt:lpstr>
      <vt:lpstr>幻灯片 5</vt:lpstr>
      <vt:lpstr>幻灯片 6</vt:lpstr>
      <vt:lpstr>幻灯片 7</vt:lpstr>
      <vt:lpstr>幻灯片 8</vt:lpstr>
      <vt:lpstr>幻灯片 9</vt:lpstr>
      <vt:lpstr>  三总线结构</vt:lpstr>
      <vt:lpstr>幻灯片 11</vt:lpstr>
      <vt:lpstr>器件发展的影响</vt:lpstr>
      <vt:lpstr>幻灯片 13</vt:lpstr>
      <vt:lpstr>幻灯片 14</vt:lpstr>
      <vt:lpstr>幻灯片 15</vt:lpstr>
      <vt:lpstr>幻灯片 16</vt:lpstr>
      <vt:lpstr>幻灯片 17</vt:lpstr>
      <vt:lpstr>应用发展的影响</vt:lpstr>
      <vt:lpstr>幻灯片 19</vt:lpstr>
      <vt:lpstr>改进算法的影响</vt:lpstr>
      <vt:lpstr>计算机系统的分类</vt:lpstr>
      <vt:lpstr>按处理机性能分类</vt:lpstr>
      <vt:lpstr>幻灯片 23</vt:lpstr>
      <vt:lpstr>幻灯片 24</vt:lpstr>
      <vt:lpstr>幻灯片 25</vt:lpstr>
      <vt:lpstr>幻灯片 26</vt:lpstr>
      <vt:lpstr>佛林分类法 </vt:lpstr>
      <vt:lpstr>幻灯片 28</vt:lpstr>
      <vt:lpstr>幻灯片 29</vt:lpstr>
      <vt:lpstr>幻灯片 30</vt:lpstr>
      <vt:lpstr>幻灯片 31</vt:lpstr>
      <vt:lpstr>幻灯片 32</vt:lpstr>
      <vt:lpstr>库克分类法</vt:lpstr>
      <vt:lpstr>幻灯片 34</vt:lpstr>
      <vt:lpstr>冯泽云分类法 </vt:lpstr>
      <vt:lpstr>幻灯片 36</vt:lpstr>
      <vt:lpstr>幻灯片 37</vt:lpstr>
      <vt:lpstr>汉德勒分类法 </vt:lpstr>
      <vt:lpstr>幻灯片 39</vt:lpstr>
      <vt:lpstr>幻灯片 40</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计算机系统特征</dc:title>
  <dc:creator>宝贝</dc:creator>
  <cp:lastModifiedBy>Administrator</cp:lastModifiedBy>
  <cp:revision>8</cp:revision>
  <dcterms:created xsi:type="dcterms:W3CDTF">2020-09-01T09:24:49Z</dcterms:created>
  <dcterms:modified xsi:type="dcterms:W3CDTF">2020-09-02T08:45:31Z</dcterms:modified>
</cp:coreProperties>
</file>