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306" r:id="rId4"/>
    <p:sldId id="307" r:id="rId5"/>
    <p:sldId id="308" r:id="rId6"/>
    <p:sldId id="309" r:id="rId7"/>
    <p:sldId id="258" r:id="rId8"/>
    <p:sldId id="259" r:id="rId9"/>
    <p:sldId id="260" r:id="rId10"/>
    <p:sldId id="261" r:id="rId11"/>
    <p:sldId id="288" r:id="rId12"/>
    <p:sldId id="289" r:id="rId13"/>
    <p:sldId id="290" r:id="rId14"/>
    <p:sldId id="291" r:id="rId15"/>
    <p:sldId id="299" r:id="rId16"/>
    <p:sldId id="300" r:id="rId17"/>
    <p:sldId id="292" r:id="rId18"/>
    <p:sldId id="293" r:id="rId19"/>
    <p:sldId id="264" r:id="rId20"/>
    <p:sldId id="301" r:id="rId21"/>
    <p:sldId id="302" r:id="rId22"/>
    <p:sldId id="303" r:id="rId23"/>
    <p:sldId id="304" r:id="rId24"/>
    <p:sldId id="305"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73582F-45CD-4E61-8988-41E71BF8C08D}" type="datetimeFigureOut">
              <a:rPr lang="zh-CN" altLang="en-US" smtClean="0"/>
              <a:pPr/>
              <a:t>2020/9/4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4EDBC6-A52F-4100-9121-B122428D86B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F222DE-D527-48CC-8CE6-6B20B82C6A28}" type="slidenum">
              <a:rPr lang="en-US" altLang="zh-CN"/>
              <a:pPr/>
              <a:t>3</a:t>
            </a:fld>
            <a:endParaRPr lang="en-US" altLang="zh-CN"/>
          </a:p>
        </p:txBody>
      </p:sp>
      <p:sp>
        <p:nvSpPr>
          <p:cNvPr id="3153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53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65B0C8-CFAA-4D38-9B63-EDADB21F12B4}" type="slidenum">
              <a:rPr lang="en-US" altLang="zh-CN"/>
              <a:pPr/>
              <a:t>4</a:t>
            </a:fld>
            <a:endParaRPr lang="en-US" altLang="zh-CN"/>
          </a:p>
        </p:txBody>
      </p:sp>
      <p:sp>
        <p:nvSpPr>
          <p:cNvPr id="3174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FDCF6D-855F-4E29-A4D9-2A176D6DD58C}" type="slidenum">
              <a:rPr lang="en-US" altLang="zh-CN"/>
              <a:pPr/>
              <a:t>5</a:t>
            </a:fld>
            <a:endParaRPr lang="en-US" altLang="zh-CN"/>
          </a:p>
        </p:txBody>
      </p:sp>
      <p:sp>
        <p:nvSpPr>
          <p:cNvPr id="3194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94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7F55CD5-F9D2-4B49-A091-A7C4B6BCB5A8}" type="datetimeFigureOut">
              <a:rPr lang="zh-CN" altLang="en-US" smtClean="0"/>
              <a:pPr/>
              <a:t>2020/9/4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7794B8-A5C2-4838-8411-EB8D76C2478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55CD5-F9D2-4B49-A091-A7C4B6BCB5A8}" type="datetimeFigureOut">
              <a:rPr lang="zh-CN" altLang="en-US" smtClean="0"/>
              <a:pPr/>
              <a:t>2020/9/4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7794B8-A5C2-4838-8411-EB8D76C2478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55CD5-F9D2-4B49-A091-A7C4B6BCB5A8}" type="datetimeFigureOut">
              <a:rPr lang="zh-CN" altLang="en-US" smtClean="0"/>
              <a:pPr/>
              <a:t>2020/9/4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7794B8-A5C2-4838-8411-EB8D76C24783}"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863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4800" y="6553200"/>
            <a:ext cx="2286000" cy="304800"/>
          </a:xfrm>
        </p:spPr>
        <p:txBody>
          <a:bodyPr/>
          <a:lstStyle>
            <a:lvl1pPr>
              <a:defRPr/>
            </a:lvl1pPr>
          </a:lstStyle>
          <a:p>
            <a:fld id="{0D8F1D05-0802-480E-A7FA-42E2DBEE51DA}" type="datetime3">
              <a:rPr lang="zh-CN" altLang="en-US"/>
              <a:pPr/>
              <a:t>2020年9月4日星期五</a:t>
            </a:fld>
            <a:endParaRPr lang="en-US" altLang="zh-CN"/>
          </a:p>
        </p:txBody>
      </p:sp>
      <p:sp>
        <p:nvSpPr>
          <p:cNvPr id="6" name="页脚占位符 5"/>
          <p:cNvSpPr>
            <a:spLocks noGrp="1"/>
          </p:cNvSpPr>
          <p:nvPr>
            <p:ph type="ftr" sz="quarter" idx="11"/>
          </p:nvPr>
        </p:nvSpPr>
        <p:spPr>
          <a:xfrm>
            <a:off x="2743200" y="6553200"/>
            <a:ext cx="4800600" cy="304800"/>
          </a:xfrm>
        </p:spPr>
        <p:txBody>
          <a:bodyPr/>
          <a:lstStyle>
            <a:lvl1pPr>
              <a:defRPr/>
            </a:lvl1pPr>
          </a:lstStyle>
          <a:p>
            <a:r>
              <a:rPr lang="en-US" altLang="zh-CN"/>
              <a:t>计算机系统结构      第一章  基本概念</a:t>
            </a:r>
          </a:p>
        </p:txBody>
      </p:sp>
      <p:sp>
        <p:nvSpPr>
          <p:cNvPr id="7" name="灯片编号占位符 6"/>
          <p:cNvSpPr>
            <a:spLocks noGrp="1"/>
          </p:cNvSpPr>
          <p:nvPr>
            <p:ph type="sldNum" sz="quarter" idx="12"/>
          </p:nvPr>
        </p:nvSpPr>
        <p:spPr>
          <a:xfrm>
            <a:off x="7696200" y="6553200"/>
            <a:ext cx="1143000" cy="304800"/>
          </a:xfrm>
        </p:spPr>
        <p:txBody>
          <a:bodyPr/>
          <a:lstStyle>
            <a:lvl1pPr>
              <a:defRPr/>
            </a:lvl1pPr>
          </a:lstStyle>
          <a:p>
            <a:fld id="{D5C04488-14A2-48DC-BF21-445013BBCCF8}"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55CD5-F9D2-4B49-A091-A7C4B6BCB5A8}" type="datetimeFigureOut">
              <a:rPr lang="zh-CN" altLang="en-US" smtClean="0"/>
              <a:pPr/>
              <a:t>2020/9/4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7794B8-A5C2-4838-8411-EB8D76C2478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7F55CD5-F9D2-4B49-A091-A7C4B6BCB5A8}" type="datetimeFigureOut">
              <a:rPr lang="zh-CN" altLang="en-US" smtClean="0"/>
              <a:pPr/>
              <a:t>2020/9/4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7794B8-A5C2-4838-8411-EB8D76C2478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7F55CD5-F9D2-4B49-A091-A7C4B6BCB5A8}" type="datetimeFigureOut">
              <a:rPr lang="zh-CN" altLang="en-US" smtClean="0"/>
              <a:pPr/>
              <a:t>2020/9/4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7794B8-A5C2-4838-8411-EB8D76C2478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7F55CD5-F9D2-4B49-A091-A7C4B6BCB5A8}" type="datetimeFigureOut">
              <a:rPr lang="zh-CN" altLang="en-US" smtClean="0"/>
              <a:pPr/>
              <a:t>2020/9/4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7794B8-A5C2-4838-8411-EB8D76C2478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7F55CD5-F9D2-4B49-A091-A7C4B6BCB5A8}" type="datetimeFigureOut">
              <a:rPr lang="zh-CN" altLang="en-US" smtClean="0"/>
              <a:pPr/>
              <a:t>2020/9/4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7794B8-A5C2-4838-8411-EB8D76C2478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F55CD5-F9D2-4B49-A091-A7C4B6BCB5A8}" type="datetimeFigureOut">
              <a:rPr lang="zh-CN" altLang="en-US" smtClean="0"/>
              <a:pPr/>
              <a:t>2020/9/4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7794B8-A5C2-4838-8411-EB8D76C2478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7F55CD5-F9D2-4B49-A091-A7C4B6BCB5A8}" type="datetimeFigureOut">
              <a:rPr lang="zh-CN" altLang="en-US" smtClean="0"/>
              <a:pPr/>
              <a:t>2020/9/4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7794B8-A5C2-4838-8411-EB8D76C2478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7F55CD5-F9D2-4B49-A091-A7C4B6BCB5A8}" type="datetimeFigureOut">
              <a:rPr lang="zh-CN" altLang="en-US" smtClean="0"/>
              <a:pPr/>
              <a:t>2020/9/4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7794B8-A5C2-4838-8411-EB8D76C2478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55CD5-F9D2-4B49-A091-A7C4B6BCB5A8}" type="datetimeFigureOut">
              <a:rPr lang="zh-CN" altLang="en-US" smtClean="0"/>
              <a:pPr/>
              <a:t>2020/9/4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794B8-A5C2-4838-8411-EB8D76C2478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Office_Word_97_-_2003___2.doc"/><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Office_Word_97_-_2003___3.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计算机系统结构简介</a:t>
            </a:r>
            <a:endParaRPr lang="zh-CN" altLang="en-US" dirty="0"/>
          </a:p>
        </p:txBody>
      </p:sp>
      <p:sp>
        <p:nvSpPr>
          <p:cNvPr id="3" name="副标题 2"/>
          <p:cNvSpPr>
            <a:spLocks noGrp="1"/>
          </p:cNvSpPr>
          <p:nvPr>
            <p:ph type="subTitle" idx="1"/>
          </p:nvPr>
        </p:nvSpPr>
        <p:spPr/>
        <p:txBody>
          <a:bodyPr/>
          <a:lstStyle/>
          <a:p>
            <a:r>
              <a:rPr lang="zh-CN" altLang="en-US" dirty="0" smtClean="0"/>
              <a:t>谢卫华</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048F7FE5-84EE-4990-A011-D7232D233C41}" type="slidenum">
              <a:rPr lang="en-US" altLang="zh-CN"/>
              <a:pPr/>
              <a:t>10</a:t>
            </a:fld>
            <a:endParaRPr lang="en-US" altLang="zh-CN"/>
          </a:p>
        </p:txBody>
      </p:sp>
      <p:sp>
        <p:nvSpPr>
          <p:cNvPr id="182277" name="Text Box 5"/>
          <p:cNvSpPr txBox="1">
            <a:spLocks noChangeArrowheads="1"/>
          </p:cNvSpPr>
          <p:nvPr/>
        </p:nvSpPr>
        <p:spPr bwMode="auto">
          <a:xfrm>
            <a:off x="323850" y="620713"/>
            <a:ext cx="8208963" cy="4745915"/>
          </a:xfrm>
          <a:prstGeom prst="rect">
            <a:avLst/>
          </a:prstGeom>
          <a:noFill/>
          <a:ln w="9525">
            <a:noFill/>
            <a:miter lim="800000"/>
            <a:headEnd/>
            <a:tailEnd/>
          </a:ln>
          <a:effectLst/>
        </p:spPr>
        <p:txBody>
          <a:bodyPr>
            <a:spAutoFit/>
          </a:bodyPr>
          <a:lstStyle/>
          <a:p>
            <a:pPr>
              <a:lnSpc>
                <a:spcPct val="180000"/>
              </a:lnSpc>
            </a:pPr>
            <a:r>
              <a:rPr kumimoji="1" lang="en-US" altLang="zh-CN" sz="2800" dirty="0">
                <a:latin typeface="Times New Roman" pitchFamily="18" charset="0"/>
              </a:rPr>
              <a:t>        </a:t>
            </a:r>
            <a:r>
              <a:rPr kumimoji="1" lang="zh-CN" altLang="en-US" sz="2800" dirty="0">
                <a:latin typeface="Times New Roman" pitchFamily="18" charset="0"/>
              </a:rPr>
              <a:t>某级机器能将本级机器的语言转换为下级机器能够识别和处理的形式，就完成了本级机器的实现。层次结构中</a:t>
            </a:r>
            <a:r>
              <a:rPr kumimoji="1" lang="zh-CN" altLang="en-US" sz="2800" dirty="0" smtClean="0">
                <a:latin typeface="Times New Roman" pitchFamily="18" charset="0"/>
              </a:rPr>
              <a:t>的</a:t>
            </a:r>
            <a:r>
              <a:rPr kumimoji="1" lang="en-US" altLang="zh-CN" sz="2800" dirty="0" smtClean="0">
                <a:latin typeface="Times New Roman" pitchFamily="18" charset="0"/>
              </a:rPr>
              <a:t>L0</a:t>
            </a:r>
            <a:r>
              <a:rPr kumimoji="1" lang="zh-CN" altLang="en-US" sz="2800" dirty="0" smtClean="0">
                <a:latin typeface="Times New Roman" pitchFamily="18" charset="0"/>
              </a:rPr>
              <a:t>级</a:t>
            </a:r>
            <a:r>
              <a:rPr kumimoji="1" lang="zh-CN" altLang="en-US" sz="2800" dirty="0">
                <a:latin typeface="Times New Roman" pitchFamily="18" charset="0"/>
              </a:rPr>
              <a:t>机器由硬联逻辑实现</a:t>
            </a:r>
            <a:r>
              <a:rPr kumimoji="1" lang="zh-CN" altLang="en-US" sz="2800" dirty="0" smtClean="0">
                <a:latin typeface="Times New Roman" pitchFamily="18" charset="0"/>
              </a:rPr>
              <a:t>，</a:t>
            </a:r>
            <a:r>
              <a:rPr kumimoji="1" lang="en-US" altLang="zh-CN" sz="2800" dirty="0" smtClean="0">
                <a:latin typeface="Times New Roman" pitchFamily="18" charset="0"/>
              </a:rPr>
              <a:t>L1</a:t>
            </a:r>
            <a:r>
              <a:rPr kumimoji="1" lang="zh-CN" altLang="en-US" sz="2800" dirty="0" smtClean="0">
                <a:latin typeface="Times New Roman" pitchFamily="18" charset="0"/>
              </a:rPr>
              <a:t>级</a:t>
            </a:r>
            <a:r>
              <a:rPr kumimoji="1" lang="zh-CN" altLang="en-US" sz="2800" dirty="0">
                <a:latin typeface="Times New Roman" pitchFamily="18" charset="0"/>
              </a:rPr>
              <a:t>机器由微程序（固件）实现</a:t>
            </a:r>
            <a:r>
              <a:rPr kumimoji="1" lang="zh-CN" altLang="en-US" sz="2800" dirty="0" smtClean="0">
                <a:latin typeface="Times New Roman" pitchFamily="18" charset="0"/>
              </a:rPr>
              <a:t>，</a:t>
            </a:r>
            <a:r>
              <a:rPr kumimoji="1" lang="en-US" altLang="zh-CN" sz="2800" dirty="0" smtClean="0">
                <a:latin typeface="Times New Roman" pitchFamily="18" charset="0"/>
              </a:rPr>
              <a:t>L3</a:t>
            </a:r>
            <a:r>
              <a:rPr kumimoji="1" lang="zh-CN" altLang="en-US" sz="2800" dirty="0" smtClean="0">
                <a:latin typeface="Times New Roman" pitchFamily="18" charset="0"/>
              </a:rPr>
              <a:t>级至</a:t>
            </a:r>
            <a:r>
              <a:rPr kumimoji="1" lang="en-US" altLang="zh-CN" sz="2800" dirty="0" smtClean="0">
                <a:latin typeface="Times New Roman" pitchFamily="18" charset="0"/>
              </a:rPr>
              <a:t>L6</a:t>
            </a:r>
            <a:r>
              <a:rPr kumimoji="1" lang="zh-CN" altLang="en-US" sz="2800" dirty="0">
                <a:latin typeface="Times New Roman" pitchFamily="18" charset="0"/>
              </a:rPr>
              <a:t>级主要由软件实现。我们将主要由软件实现的机器称为虚拟机器，以区别由硬件或固件实现的实际机器。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计算机系统层次</a:t>
            </a:r>
            <a:endParaRPr lang="zh-CN" altLang="en-US" dirty="0"/>
          </a:p>
        </p:txBody>
      </p:sp>
      <p:sp>
        <p:nvSpPr>
          <p:cNvPr id="3" name="内容占位符 2"/>
          <p:cNvSpPr>
            <a:spLocks noGrp="1"/>
          </p:cNvSpPr>
          <p:nvPr>
            <p:ph idx="1"/>
          </p:nvPr>
        </p:nvSpPr>
        <p:spPr/>
        <p:txBody>
          <a:bodyPr/>
          <a:lstStyle/>
          <a:p>
            <a:r>
              <a:rPr lang="zh-CN" altLang="en-US" dirty="0" smtClean="0"/>
              <a:t>计算机的语言可分成一系列的层次级，最内层级语言的功能最简单，最外层级语言的功能最强。计算机系统可按语言的功能划分成多层次结构，每一层以一种不同的语言为特征</a:t>
            </a:r>
            <a:endParaRPr lang="en-US" altLang="zh-CN" dirty="0" smtClean="0"/>
          </a:p>
          <a:p>
            <a:r>
              <a:rPr lang="zh-CN" altLang="en-US" b="1" dirty="0" smtClean="0"/>
              <a:t>最内层的</a:t>
            </a:r>
            <a:r>
              <a:rPr lang="en-US" altLang="zh-CN" b="1" dirty="0" smtClean="0"/>
              <a:t>L0</a:t>
            </a:r>
            <a:r>
              <a:rPr lang="zh-CN" altLang="en-US" b="1" dirty="0" smtClean="0"/>
              <a:t>级是硬联逻辑级。</a:t>
            </a:r>
            <a:endParaRPr lang="en-US" altLang="zh-CN" b="1" dirty="0" smtClean="0"/>
          </a:p>
          <a:p>
            <a:pPr lvl="1"/>
            <a:r>
              <a:rPr lang="zh-CN" altLang="en-US" dirty="0" smtClean="0"/>
              <a:t>门、触发器等逻辑电路，硬件描述语言实现的硬件内核</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计算机系统层次</a:t>
            </a:r>
            <a:endParaRPr lang="zh-CN" altLang="en-US" dirty="0"/>
          </a:p>
        </p:txBody>
      </p:sp>
      <p:sp>
        <p:nvSpPr>
          <p:cNvPr id="3" name="内容占位符 2"/>
          <p:cNvSpPr>
            <a:spLocks noGrp="1"/>
          </p:cNvSpPr>
          <p:nvPr>
            <p:ph idx="1"/>
          </p:nvPr>
        </p:nvSpPr>
        <p:spPr/>
        <p:txBody>
          <a:bodyPr/>
          <a:lstStyle/>
          <a:p>
            <a:r>
              <a:rPr lang="en-US" altLang="zh-CN" b="1" dirty="0" smtClean="0"/>
              <a:t>L1</a:t>
            </a:r>
            <a:r>
              <a:rPr lang="zh-CN" altLang="en-US" b="1" dirty="0" smtClean="0"/>
              <a:t>级是微程序机器级</a:t>
            </a:r>
            <a:endParaRPr lang="en-US" altLang="zh-CN" b="1" dirty="0" smtClean="0"/>
          </a:p>
          <a:p>
            <a:pPr lvl="1"/>
            <a:r>
              <a:rPr lang="zh-CN" altLang="en-US" dirty="0" smtClean="0"/>
              <a:t>二进制编码的</a:t>
            </a:r>
            <a:r>
              <a:rPr lang="zh-CN" altLang="en-US" b="1" dirty="0" smtClean="0"/>
              <a:t>微指令集，</a:t>
            </a:r>
            <a:r>
              <a:rPr lang="zh-CN" altLang="en-US" dirty="0" smtClean="0"/>
              <a:t>微程序由固件／硬件来解释实现</a:t>
            </a:r>
            <a:endParaRPr lang="en-US" altLang="zh-CN" b="1" dirty="0" smtClean="0"/>
          </a:p>
          <a:p>
            <a:r>
              <a:rPr lang="en-US" altLang="zh-CN" b="1" dirty="0" smtClean="0"/>
              <a:t>L2</a:t>
            </a:r>
            <a:r>
              <a:rPr lang="zh-CN" altLang="en-US" b="1" dirty="0" smtClean="0"/>
              <a:t>级是传统机器级</a:t>
            </a:r>
            <a:endParaRPr lang="en-US" altLang="zh-CN" b="1" dirty="0" smtClean="0"/>
          </a:p>
          <a:p>
            <a:pPr lvl="1"/>
            <a:r>
              <a:rPr lang="zh-CN" altLang="en-US" b="1" dirty="0" smtClean="0"/>
              <a:t>机器指令集，</a:t>
            </a:r>
            <a:r>
              <a:rPr lang="zh-CN" altLang="en-US" dirty="0" smtClean="0"/>
              <a:t>机器指令集编写的程序可以由</a:t>
            </a:r>
            <a:r>
              <a:rPr lang="en-US" altLang="zh-CN" dirty="0" smtClean="0"/>
              <a:t>L1</a:t>
            </a:r>
            <a:r>
              <a:rPr lang="zh-CN" altLang="en-US" dirty="0" smtClean="0"/>
              <a:t>级微程序进行解释，也可直接采用</a:t>
            </a:r>
            <a:r>
              <a:rPr lang="en-US" altLang="zh-CN" dirty="0" smtClean="0"/>
              <a:t>L0</a:t>
            </a:r>
            <a:r>
              <a:rPr lang="zh-CN" altLang="en-US" dirty="0" smtClean="0"/>
              <a:t>级硬联逻辑进行解释</a:t>
            </a:r>
            <a:endParaRPr lang="en-US" altLang="zh-CN" b="1"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计算机系统层次</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 </a:t>
            </a:r>
            <a:r>
              <a:rPr lang="en-US" altLang="zh-CN" b="1" dirty="0" smtClean="0"/>
              <a:t>L3</a:t>
            </a:r>
            <a:r>
              <a:rPr lang="zh-CN" altLang="en-US" b="1" dirty="0" smtClean="0"/>
              <a:t>级是操作系统虚拟机</a:t>
            </a:r>
            <a:endParaRPr lang="en-US" altLang="zh-CN" b="1" dirty="0" smtClean="0"/>
          </a:p>
          <a:p>
            <a:pPr lvl="1"/>
            <a:r>
              <a:rPr lang="zh-CN" altLang="en-US" dirty="0" smtClean="0"/>
              <a:t>机器语言中的多数指令是传级机器级指令</a:t>
            </a:r>
            <a:endParaRPr lang="en-US" altLang="zh-CN" dirty="0" smtClean="0"/>
          </a:p>
          <a:p>
            <a:pPr lvl="1"/>
            <a:r>
              <a:rPr lang="zh-CN" altLang="en-US" dirty="0" smtClean="0"/>
              <a:t>操作系统级指令，打开文件、读</a:t>
            </a:r>
            <a:r>
              <a:rPr lang="en-US" altLang="zh-CN" dirty="0" smtClean="0"/>
              <a:t>/</a:t>
            </a:r>
            <a:r>
              <a:rPr lang="zh-CN" altLang="en-US" dirty="0" smtClean="0"/>
              <a:t>写文件、关闭文件等指令</a:t>
            </a:r>
            <a:endParaRPr lang="en-US" altLang="zh-CN" dirty="0" smtClean="0"/>
          </a:p>
          <a:p>
            <a:pPr lvl="1"/>
            <a:r>
              <a:rPr lang="zh-CN" altLang="en-US" dirty="0" smtClean="0"/>
              <a:t>操作系统是运行在</a:t>
            </a:r>
            <a:r>
              <a:rPr lang="en-US" altLang="zh-CN" dirty="0" smtClean="0"/>
              <a:t>L2</a:t>
            </a:r>
            <a:r>
              <a:rPr lang="zh-CN" altLang="en-US" dirty="0" smtClean="0"/>
              <a:t>级上的解释程序</a:t>
            </a:r>
            <a:endParaRPr lang="en-US" altLang="zh-CN" dirty="0" smtClean="0"/>
          </a:p>
          <a:p>
            <a:r>
              <a:rPr lang="en-US" altLang="zh-CN" b="1" dirty="0" smtClean="0"/>
              <a:t>L4</a:t>
            </a:r>
            <a:r>
              <a:rPr lang="zh-CN" altLang="en-US" b="1" dirty="0" smtClean="0"/>
              <a:t>级是汇编语言虚拟机。</a:t>
            </a:r>
            <a:endParaRPr lang="en-US" altLang="zh-CN" b="1" dirty="0" smtClean="0"/>
          </a:p>
          <a:p>
            <a:pPr lvl="1"/>
            <a:r>
              <a:rPr lang="zh-CN" altLang="en-US" dirty="0" smtClean="0"/>
              <a:t>这一级的机器语言是</a:t>
            </a:r>
            <a:r>
              <a:rPr lang="zh-CN" altLang="en-US" b="1" dirty="0" smtClean="0"/>
              <a:t>汇编语言</a:t>
            </a:r>
            <a:endParaRPr lang="en-US" altLang="zh-CN" b="1" dirty="0" smtClean="0"/>
          </a:p>
          <a:p>
            <a:pPr lvl="1"/>
            <a:r>
              <a:rPr lang="zh-CN" altLang="en-US" dirty="0" smtClean="0"/>
              <a:t>用汇编语言编写的程序，首先翻译成</a:t>
            </a:r>
            <a:r>
              <a:rPr lang="en-US" altLang="zh-CN" dirty="0" smtClean="0"/>
              <a:t>L3</a:t>
            </a:r>
            <a:r>
              <a:rPr lang="zh-CN" altLang="en-US" dirty="0" smtClean="0"/>
              <a:t>级和</a:t>
            </a:r>
            <a:r>
              <a:rPr lang="en-US" altLang="zh-CN" dirty="0" smtClean="0"/>
              <a:t>L2</a:t>
            </a:r>
            <a:r>
              <a:rPr lang="zh-CN" altLang="en-US" dirty="0" smtClean="0"/>
              <a:t>级语言，然后再由相应的机器执行</a:t>
            </a:r>
            <a:endParaRPr lang="en-US" altLang="zh-CN" dirty="0" smtClean="0"/>
          </a:p>
          <a:p>
            <a:pPr lvl="1"/>
            <a:endParaRPr lang="en-US" altLang="zh-CN" dirty="0" smtClean="0"/>
          </a:p>
          <a:p>
            <a:pPr lvl="1"/>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计算机系统层次</a:t>
            </a:r>
            <a:endParaRPr lang="zh-CN" altLang="en-US" dirty="0"/>
          </a:p>
        </p:txBody>
      </p:sp>
      <p:sp>
        <p:nvSpPr>
          <p:cNvPr id="3" name="内容占位符 2"/>
          <p:cNvSpPr>
            <a:spLocks noGrp="1"/>
          </p:cNvSpPr>
          <p:nvPr>
            <p:ph idx="1"/>
          </p:nvPr>
        </p:nvSpPr>
        <p:spPr>
          <a:xfrm>
            <a:off x="457200" y="1600200"/>
            <a:ext cx="8186766" cy="4900634"/>
          </a:xfrm>
        </p:spPr>
        <p:txBody>
          <a:bodyPr/>
          <a:lstStyle/>
          <a:p>
            <a:r>
              <a:rPr lang="en-US" altLang="zh-CN" b="1" dirty="0" smtClean="0"/>
              <a:t>L5</a:t>
            </a:r>
            <a:r>
              <a:rPr lang="zh-CN" altLang="en-US" b="1" dirty="0" smtClean="0"/>
              <a:t>级是高级语言虚拟机。</a:t>
            </a:r>
            <a:endParaRPr lang="en-US" altLang="zh-CN" b="1" dirty="0" smtClean="0"/>
          </a:p>
          <a:p>
            <a:pPr lvl="1"/>
            <a:r>
              <a:rPr lang="zh-CN" altLang="en-US" dirty="0" smtClean="0"/>
              <a:t>这一级的机器语言是各种高级语言，如</a:t>
            </a:r>
            <a:r>
              <a:rPr lang="en-US" altLang="zh-CN" dirty="0" smtClean="0"/>
              <a:t>C</a:t>
            </a:r>
            <a:r>
              <a:rPr lang="zh-CN" altLang="en-US" dirty="0" smtClean="0"/>
              <a:t>、</a:t>
            </a:r>
            <a:r>
              <a:rPr lang="en-US" altLang="zh-CN" dirty="0" smtClean="0"/>
              <a:t>C++</a:t>
            </a:r>
            <a:r>
              <a:rPr lang="zh-CN" altLang="en-US" dirty="0" smtClean="0"/>
              <a:t>、</a:t>
            </a:r>
            <a:r>
              <a:rPr lang="en-US" altLang="zh-CN" dirty="0" smtClean="0"/>
              <a:t>FORTRAN</a:t>
            </a:r>
            <a:r>
              <a:rPr lang="zh-CN" altLang="en-US" dirty="0" smtClean="0"/>
              <a:t>等</a:t>
            </a:r>
            <a:endParaRPr lang="en-US" altLang="zh-CN" dirty="0" smtClean="0"/>
          </a:p>
          <a:p>
            <a:pPr lvl="1"/>
            <a:r>
              <a:rPr lang="zh-CN" altLang="en-US" dirty="0" smtClean="0"/>
              <a:t>用这些语言所编写的程序一般由称为</a:t>
            </a:r>
            <a:r>
              <a:rPr lang="zh-CN" altLang="en-US" b="1" dirty="0" smtClean="0"/>
              <a:t>编译程序</a:t>
            </a:r>
            <a:r>
              <a:rPr lang="zh-CN" altLang="en-US" dirty="0" smtClean="0"/>
              <a:t>的翻译程序翻译到</a:t>
            </a:r>
            <a:r>
              <a:rPr lang="en-US" altLang="zh-CN" dirty="0" smtClean="0"/>
              <a:t>L4</a:t>
            </a:r>
            <a:r>
              <a:rPr lang="zh-CN" altLang="en-US" dirty="0" smtClean="0"/>
              <a:t>级或</a:t>
            </a:r>
            <a:r>
              <a:rPr lang="en-US" altLang="zh-CN" dirty="0" smtClean="0"/>
              <a:t>L3</a:t>
            </a:r>
            <a:r>
              <a:rPr lang="zh-CN" altLang="en-US" dirty="0" smtClean="0"/>
              <a:t>级上</a:t>
            </a:r>
            <a:endParaRPr lang="en-US" altLang="zh-CN" b="1" dirty="0" smtClean="0"/>
          </a:p>
          <a:p>
            <a:r>
              <a:rPr lang="zh-CN" altLang="en-US" b="1" dirty="0" smtClean="0"/>
              <a:t>最外层的</a:t>
            </a:r>
            <a:r>
              <a:rPr lang="en-US" altLang="zh-CN" b="1" dirty="0" smtClean="0"/>
              <a:t>L6</a:t>
            </a:r>
            <a:r>
              <a:rPr lang="zh-CN" altLang="en-US" b="1" dirty="0" smtClean="0"/>
              <a:t>级是应用语言虚拟机。</a:t>
            </a:r>
            <a:endParaRPr lang="en-US" altLang="zh-CN" b="1" dirty="0" smtClean="0"/>
          </a:p>
          <a:p>
            <a:pPr lvl="1"/>
            <a:r>
              <a:rPr lang="zh-CN" altLang="en-US" dirty="0" smtClean="0"/>
              <a:t>这一级是为使计算机满足某种用途而专门设计的，因此这一级语言就是各种面向问题的应用语言</a:t>
            </a:r>
            <a:endParaRPr lang="en-US" altLang="zh-CN" dirty="0" smtClean="0"/>
          </a:p>
          <a:p>
            <a:pPr lvl="1"/>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892BD007-59B6-444B-8035-99CADB655C26}" type="slidenum">
              <a:rPr lang="en-US" altLang="zh-CN"/>
              <a:pPr/>
              <a:t>15</a:t>
            </a:fld>
            <a:endParaRPr lang="en-US" altLang="zh-CN"/>
          </a:p>
        </p:txBody>
      </p:sp>
      <p:sp>
        <p:nvSpPr>
          <p:cNvPr id="183300" name="Text Box 4"/>
          <p:cNvSpPr txBox="1">
            <a:spLocks noChangeArrowheads="1"/>
          </p:cNvSpPr>
          <p:nvPr/>
        </p:nvSpPr>
        <p:spPr bwMode="auto">
          <a:xfrm>
            <a:off x="179388" y="765175"/>
            <a:ext cx="8785225" cy="5219700"/>
          </a:xfrm>
          <a:prstGeom prst="rect">
            <a:avLst/>
          </a:prstGeom>
          <a:noFill/>
          <a:ln w="9525">
            <a:noFill/>
            <a:miter lim="800000"/>
            <a:headEnd/>
            <a:tailEnd/>
          </a:ln>
          <a:effectLst/>
        </p:spPr>
        <p:txBody>
          <a:bodyPr>
            <a:spAutoFit/>
          </a:bodyPr>
          <a:lstStyle/>
          <a:p>
            <a:pPr>
              <a:lnSpc>
                <a:spcPct val="120000"/>
              </a:lnSpc>
            </a:pPr>
            <a:r>
              <a:rPr kumimoji="1" lang="en-US" altLang="zh-CN" sz="2800">
                <a:latin typeface="Times New Roman" pitchFamily="18" charset="0"/>
              </a:rPr>
              <a:t>        </a:t>
            </a:r>
            <a:r>
              <a:rPr kumimoji="1" lang="zh-CN" altLang="en-US" sz="2800">
                <a:latin typeface="Times New Roman" pitchFamily="18" charset="0"/>
              </a:rPr>
              <a:t>各虚拟机器级的实现有两种主要的方法，即翻译和解释，或者是这两者的结合。</a:t>
            </a:r>
          </a:p>
          <a:p>
            <a:pPr>
              <a:lnSpc>
                <a:spcPct val="120000"/>
              </a:lnSpc>
            </a:pPr>
            <a:r>
              <a:rPr kumimoji="1" lang="zh-CN" altLang="en-US" sz="2800">
                <a:latin typeface="Times New Roman" pitchFamily="18" charset="0"/>
              </a:rPr>
              <a:t>        翻译：是用转换程序将</a:t>
            </a:r>
            <a:r>
              <a:rPr kumimoji="1" lang="en-US" altLang="zh-CN" sz="2800" i="1">
                <a:latin typeface="Times New Roman" pitchFamily="18" charset="0"/>
              </a:rPr>
              <a:t>N</a:t>
            </a:r>
            <a:r>
              <a:rPr kumimoji="1" lang="zh-CN" altLang="en-US" sz="2800">
                <a:latin typeface="Times New Roman" pitchFamily="18" charset="0"/>
              </a:rPr>
              <a:t>＋</a:t>
            </a:r>
            <a:r>
              <a:rPr kumimoji="1" lang="en-US" altLang="zh-CN" sz="2800">
                <a:latin typeface="Times New Roman" pitchFamily="18" charset="0"/>
              </a:rPr>
              <a:t>1</a:t>
            </a:r>
            <a:r>
              <a:rPr kumimoji="1" lang="zh-CN" altLang="en-US" sz="2800">
                <a:latin typeface="Times New Roman" pitchFamily="18" charset="0"/>
              </a:rPr>
              <a:t>级程序全部变换成</a:t>
            </a:r>
            <a:r>
              <a:rPr kumimoji="1" lang="en-US" altLang="zh-CN" sz="2800" i="1">
                <a:latin typeface="Times New Roman" pitchFamily="18" charset="0"/>
              </a:rPr>
              <a:t>N</a:t>
            </a:r>
            <a:r>
              <a:rPr kumimoji="1" lang="zh-CN" altLang="en-US" sz="2800">
                <a:latin typeface="Times New Roman" pitchFamily="18" charset="0"/>
              </a:rPr>
              <a:t>级程序后，再去执行新产生的</a:t>
            </a:r>
            <a:r>
              <a:rPr kumimoji="1" lang="en-US" altLang="zh-CN" sz="2800" i="1">
                <a:latin typeface="Times New Roman" pitchFamily="18" charset="0"/>
              </a:rPr>
              <a:t>N</a:t>
            </a:r>
            <a:r>
              <a:rPr kumimoji="1" lang="zh-CN" altLang="en-US" sz="2800">
                <a:latin typeface="Times New Roman" pitchFamily="18" charset="0"/>
              </a:rPr>
              <a:t>级程序，执行过程中</a:t>
            </a:r>
            <a:r>
              <a:rPr kumimoji="1" lang="en-US" altLang="zh-CN" sz="2800" i="1">
                <a:latin typeface="Times New Roman" pitchFamily="18" charset="0"/>
              </a:rPr>
              <a:t>N</a:t>
            </a:r>
            <a:r>
              <a:rPr kumimoji="1" lang="zh-CN" altLang="en-US" sz="2800">
                <a:latin typeface="Times New Roman" pitchFamily="18" charset="0"/>
              </a:rPr>
              <a:t>＋</a:t>
            </a:r>
            <a:r>
              <a:rPr kumimoji="1" lang="en-US" altLang="zh-CN" sz="2800">
                <a:latin typeface="Times New Roman" pitchFamily="18" charset="0"/>
              </a:rPr>
              <a:t>1</a:t>
            </a:r>
            <a:r>
              <a:rPr kumimoji="1" lang="zh-CN" altLang="en-US" sz="2800">
                <a:latin typeface="Times New Roman" pitchFamily="18" charset="0"/>
              </a:rPr>
              <a:t>级程序不再被访问。</a:t>
            </a:r>
          </a:p>
          <a:p>
            <a:pPr>
              <a:lnSpc>
                <a:spcPct val="120000"/>
              </a:lnSpc>
            </a:pPr>
            <a:r>
              <a:rPr kumimoji="1" lang="zh-CN" altLang="en-US" sz="2800">
                <a:latin typeface="Times New Roman" pitchFamily="18" charset="0"/>
              </a:rPr>
              <a:t>        解释：是每当一条</a:t>
            </a:r>
            <a:r>
              <a:rPr kumimoji="1" lang="en-US" altLang="zh-CN" sz="2800" i="1">
                <a:latin typeface="Times New Roman" pitchFamily="18" charset="0"/>
              </a:rPr>
              <a:t>N</a:t>
            </a:r>
            <a:r>
              <a:rPr kumimoji="1" lang="zh-CN" altLang="en-US" sz="2800">
                <a:latin typeface="Times New Roman" pitchFamily="18" charset="0"/>
              </a:rPr>
              <a:t>＋</a:t>
            </a:r>
            <a:r>
              <a:rPr kumimoji="1" lang="en-US" altLang="zh-CN" sz="2800">
                <a:latin typeface="Times New Roman" pitchFamily="18" charset="0"/>
              </a:rPr>
              <a:t>1</a:t>
            </a:r>
            <a:r>
              <a:rPr kumimoji="1" lang="zh-CN" altLang="en-US" sz="2800">
                <a:latin typeface="Times New Roman" pitchFamily="18" charset="0"/>
              </a:rPr>
              <a:t>级指令被译码后，就在</a:t>
            </a:r>
            <a:r>
              <a:rPr kumimoji="1" lang="en-US" altLang="zh-CN" sz="2800" i="1">
                <a:latin typeface="Times New Roman" pitchFamily="18" charset="0"/>
              </a:rPr>
              <a:t>N</a:t>
            </a:r>
            <a:r>
              <a:rPr kumimoji="1" lang="zh-CN" altLang="en-US" sz="2800">
                <a:latin typeface="Times New Roman" pitchFamily="18" charset="0"/>
              </a:rPr>
              <a:t>级机器级上用它的一串语句或指令来仿真</a:t>
            </a:r>
            <a:r>
              <a:rPr kumimoji="1" lang="en-US" altLang="zh-CN" sz="2800" i="1">
                <a:latin typeface="Times New Roman" pitchFamily="18" charset="0"/>
              </a:rPr>
              <a:t>N</a:t>
            </a:r>
            <a:r>
              <a:rPr kumimoji="1" lang="zh-CN" altLang="en-US" sz="2800">
                <a:latin typeface="Times New Roman" pitchFamily="18" charset="0"/>
              </a:rPr>
              <a:t>＋</a:t>
            </a:r>
            <a:r>
              <a:rPr kumimoji="1" lang="en-US" altLang="zh-CN" sz="2800">
                <a:latin typeface="Times New Roman" pitchFamily="18" charset="0"/>
              </a:rPr>
              <a:t>1</a:t>
            </a:r>
            <a:r>
              <a:rPr kumimoji="1" lang="zh-CN" altLang="en-US" sz="2800">
                <a:latin typeface="Times New Roman" pitchFamily="18" charset="0"/>
              </a:rPr>
              <a:t>级机器级上的一条语句或指令的功能，依此重复，通过对高一级程序中的每条语句或指令逐条解释来实现的技术。在这个过程中不产生翻译出来的程序。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7C23A832-4A88-4776-9F73-F0A8CC641601}" type="slidenum">
              <a:rPr lang="en-US" altLang="zh-CN"/>
              <a:pPr/>
              <a:t>16</a:t>
            </a:fld>
            <a:endParaRPr lang="en-US" altLang="zh-CN"/>
          </a:p>
        </p:txBody>
      </p:sp>
      <p:sp>
        <p:nvSpPr>
          <p:cNvPr id="184324" name="Text Box 4"/>
          <p:cNvSpPr txBox="1">
            <a:spLocks noChangeArrowheads="1"/>
          </p:cNvSpPr>
          <p:nvPr/>
        </p:nvSpPr>
        <p:spPr bwMode="auto">
          <a:xfrm>
            <a:off x="323850" y="712788"/>
            <a:ext cx="8496300" cy="5092700"/>
          </a:xfrm>
          <a:prstGeom prst="rect">
            <a:avLst/>
          </a:prstGeom>
          <a:noFill/>
          <a:ln w="9525">
            <a:noFill/>
            <a:miter lim="800000"/>
            <a:headEnd/>
            <a:tailEnd/>
          </a:ln>
          <a:effectLst/>
        </p:spPr>
        <p:txBody>
          <a:bodyPr>
            <a:spAutoFit/>
          </a:bodyPr>
          <a:lstStyle/>
          <a:p>
            <a:pPr>
              <a:lnSpc>
                <a:spcPct val="130000"/>
              </a:lnSpc>
            </a:pPr>
            <a:r>
              <a:rPr kumimoji="1" lang="en-US" altLang="zh-CN" sz="2800">
                <a:latin typeface="Times New Roman" pitchFamily="18" charset="0"/>
              </a:rPr>
              <a:t>        </a:t>
            </a:r>
            <a:r>
              <a:rPr kumimoji="1" lang="zh-CN" altLang="en-US" sz="2800">
                <a:latin typeface="Times New Roman" pitchFamily="18" charset="0"/>
              </a:rPr>
              <a:t>软件和硬件在逻辑功能上是等效的。从原理上同一逻辑功能既能用软件实现，也可以用硬件或固件实现，只是性能、价格以及实现的难易程度不同而已。一般来说，硬件实现的特点是速度快，但灵活性较差，增加硬件成本；软件实现的特点是灵活性较好，硬件成本低，但实现速度慢。计算机统采用何种实现方式，要从效率、速度、价格、资源状况、可靠性等多方面因素全盘考虑，对软件、硬件及固件的取舍进行综合平衡，使计算机系统达到较高的性能价格比。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19200" y="762000"/>
            <a:ext cx="7010400" cy="5430838"/>
            <a:chOff x="141" y="59"/>
            <a:chExt cx="5091" cy="4226"/>
          </a:xfrm>
        </p:grpSpPr>
        <p:graphicFrame>
          <p:nvGraphicFramePr>
            <p:cNvPr id="136195" name="Object 3"/>
            <p:cNvGraphicFramePr>
              <a:graphicFrameLocks noChangeAspect="1"/>
            </p:cNvGraphicFramePr>
            <p:nvPr/>
          </p:nvGraphicFramePr>
          <p:xfrm>
            <a:off x="141" y="59"/>
            <a:ext cx="5091" cy="4226"/>
          </p:xfrm>
          <a:graphic>
            <a:graphicData uri="http://schemas.openxmlformats.org/presentationml/2006/ole">
              <p:oleObj spid="_x0000_s48130" name="Document" r:id="rId3" imgW="4896720" imgH="4361760" progId="Word.Document.8">
                <p:embed/>
              </p:oleObj>
            </a:graphicData>
          </a:graphic>
        </p:graphicFrame>
        <p:sp>
          <p:nvSpPr>
            <p:cNvPr id="136196" name="Line 4"/>
            <p:cNvSpPr>
              <a:spLocks noChangeShapeType="1"/>
            </p:cNvSpPr>
            <p:nvPr/>
          </p:nvSpPr>
          <p:spPr bwMode="auto">
            <a:xfrm flipH="1">
              <a:off x="3216" y="3936"/>
              <a:ext cx="489" cy="0"/>
            </a:xfrm>
            <a:prstGeom prst="line">
              <a:avLst/>
            </a:prstGeom>
            <a:noFill/>
            <a:ln w="19050">
              <a:solidFill>
                <a:srgbClr val="000000"/>
              </a:solidFill>
              <a:round/>
              <a:headEnd/>
              <a:tailEnd type="stealth" w="med" len="lg"/>
            </a:ln>
          </p:spPr>
          <p:txBody>
            <a:bodyPr/>
            <a:lstStyle/>
            <a:p>
              <a:endParaRPr lang="zh-CN" altLang="en-US"/>
            </a:p>
          </p:txBody>
        </p:sp>
        <p:sp>
          <p:nvSpPr>
            <p:cNvPr id="136197" name="Line 5"/>
            <p:cNvSpPr>
              <a:spLocks noChangeShapeType="1"/>
            </p:cNvSpPr>
            <p:nvPr/>
          </p:nvSpPr>
          <p:spPr bwMode="auto">
            <a:xfrm>
              <a:off x="1584" y="3888"/>
              <a:ext cx="570" cy="0"/>
            </a:xfrm>
            <a:prstGeom prst="line">
              <a:avLst/>
            </a:prstGeom>
            <a:noFill/>
            <a:ln w="19050">
              <a:solidFill>
                <a:srgbClr val="000000"/>
              </a:solidFill>
              <a:round/>
              <a:headEnd/>
              <a:tailEnd type="stealth" w="med" len="lg"/>
            </a:ln>
          </p:spPr>
          <p:txBody>
            <a:bodyPr/>
            <a:lstStyle/>
            <a:p>
              <a:endParaRPr lang="zh-CN" altLang="en-US"/>
            </a:p>
          </p:txBody>
        </p:sp>
        <p:sp>
          <p:nvSpPr>
            <p:cNvPr id="136198" name="Line 6"/>
            <p:cNvSpPr>
              <a:spLocks noChangeShapeType="1"/>
            </p:cNvSpPr>
            <p:nvPr/>
          </p:nvSpPr>
          <p:spPr bwMode="auto">
            <a:xfrm flipH="1">
              <a:off x="1584" y="3984"/>
              <a:ext cx="570" cy="0"/>
            </a:xfrm>
            <a:prstGeom prst="line">
              <a:avLst/>
            </a:prstGeom>
            <a:noFill/>
            <a:ln w="19050">
              <a:solidFill>
                <a:srgbClr val="000000"/>
              </a:solidFill>
              <a:round/>
              <a:headEnd/>
              <a:tailEnd type="stealth" w="med" len="lg"/>
            </a:ln>
          </p:spPr>
          <p:txBody>
            <a:bodyPr/>
            <a:lstStyle/>
            <a:p>
              <a:endParaRPr lang="zh-CN" altLang="en-US"/>
            </a:p>
          </p:txBody>
        </p:sp>
        <p:sp>
          <p:nvSpPr>
            <p:cNvPr id="136199" name="Line 7"/>
            <p:cNvSpPr>
              <a:spLocks noChangeShapeType="1"/>
            </p:cNvSpPr>
            <p:nvPr/>
          </p:nvSpPr>
          <p:spPr bwMode="auto">
            <a:xfrm flipV="1">
              <a:off x="1152" y="3552"/>
              <a:ext cx="0" cy="274"/>
            </a:xfrm>
            <a:prstGeom prst="line">
              <a:avLst/>
            </a:prstGeom>
            <a:noFill/>
            <a:ln w="19050">
              <a:solidFill>
                <a:srgbClr val="000000"/>
              </a:solidFill>
              <a:round/>
              <a:headEnd/>
              <a:tailEnd type="stealth" w="med" len="lg"/>
            </a:ln>
          </p:spPr>
          <p:txBody>
            <a:bodyPr/>
            <a:lstStyle/>
            <a:p>
              <a:endParaRPr lang="zh-CN" altLang="en-US"/>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1066800"/>
            <a:ext cx="7620000" cy="4876800"/>
            <a:chOff x="96" y="96"/>
            <a:chExt cx="5568" cy="3885"/>
          </a:xfrm>
        </p:grpSpPr>
        <p:graphicFrame>
          <p:nvGraphicFramePr>
            <p:cNvPr id="137219" name="Object 3"/>
            <p:cNvGraphicFramePr>
              <a:graphicFrameLocks noChangeAspect="1"/>
            </p:cNvGraphicFramePr>
            <p:nvPr/>
          </p:nvGraphicFramePr>
          <p:xfrm>
            <a:off x="96" y="96"/>
            <a:ext cx="5568" cy="3885"/>
          </p:xfrm>
          <a:graphic>
            <a:graphicData uri="http://schemas.openxmlformats.org/presentationml/2006/ole">
              <p:oleObj spid="_x0000_s49154" name="Document" r:id="rId3" imgW="5216760" imgH="2999160" progId="Word.Document.8">
                <p:embed/>
              </p:oleObj>
            </a:graphicData>
          </a:graphic>
        </p:graphicFrame>
        <p:sp>
          <p:nvSpPr>
            <p:cNvPr id="137220" name="Line 4"/>
            <p:cNvSpPr>
              <a:spLocks noChangeShapeType="1"/>
            </p:cNvSpPr>
            <p:nvPr/>
          </p:nvSpPr>
          <p:spPr bwMode="auto">
            <a:xfrm flipH="1">
              <a:off x="3408" y="1056"/>
              <a:ext cx="488" cy="0"/>
            </a:xfrm>
            <a:prstGeom prst="line">
              <a:avLst/>
            </a:prstGeom>
            <a:noFill/>
            <a:ln w="19050">
              <a:solidFill>
                <a:srgbClr val="000000"/>
              </a:solidFill>
              <a:round/>
              <a:headEnd/>
              <a:tailEnd type="stealth" w="med" len="lg"/>
            </a:ln>
          </p:spPr>
          <p:txBody>
            <a:bodyPr/>
            <a:lstStyle/>
            <a:p>
              <a:endParaRPr lang="zh-CN" altLang="en-US"/>
            </a:p>
          </p:txBody>
        </p:sp>
        <p:sp>
          <p:nvSpPr>
            <p:cNvPr id="137221" name="Line 5"/>
            <p:cNvSpPr>
              <a:spLocks noChangeShapeType="1"/>
            </p:cNvSpPr>
            <p:nvPr/>
          </p:nvSpPr>
          <p:spPr bwMode="auto">
            <a:xfrm flipH="1">
              <a:off x="3408" y="2304"/>
              <a:ext cx="624" cy="0"/>
            </a:xfrm>
            <a:prstGeom prst="line">
              <a:avLst/>
            </a:prstGeom>
            <a:noFill/>
            <a:ln w="19050">
              <a:solidFill>
                <a:srgbClr val="000000"/>
              </a:solidFill>
              <a:round/>
              <a:headEnd/>
              <a:tailEnd type="stealth" w="med" len="lg"/>
            </a:ln>
          </p:spPr>
          <p:txBody>
            <a:bodyPr/>
            <a:lstStyle/>
            <a:p>
              <a:endParaRPr lang="zh-CN" altLang="en-US"/>
            </a:p>
          </p:txBody>
        </p:sp>
        <p:sp>
          <p:nvSpPr>
            <p:cNvPr id="137222" name="Line 6"/>
            <p:cNvSpPr>
              <a:spLocks noChangeShapeType="1"/>
            </p:cNvSpPr>
            <p:nvPr/>
          </p:nvSpPr>
          <p:spPr bwMode="auto">
            <a:xfrm flipH="1">
              <a:off x="3456" y="3552"/>
              <a:ext cx="576" cy="0"/>
            </a:xfrm>
            <a:prstGeom prst="line">
              <a:avLst/>
            </a:prstGeom>
            <a:noFill/>
            <a:ln w="19050">
              <a:solidFill>
                <a:srgbClr val="000000"/>
              </a:solidFill>
              <a:round/>
              <a:headEnd/>
              <a:tailEnd type="stealth" w="med" len="lg"/>
            </a:ln>
          </p:spPr>
          <p:txBody>
            <a:bodyPr/>
            <a:lstStyle/>
            <a:p>
              <a:endParaRPr lang="zh-CN" altLang="en-US"/>
            </a:p>
          </p:txBody>
        </p:sp>
        <p:sp>
          <p:nvSpPr>
            <p:cNvPr id="137223" name="Line 7"/>
            <p:cNvSpPr>
              <a:spLocks noChangeShapeType="1"/>
            </p:cNvSpPr>
            <p:nvPr/>
          </p:nvSpPr>
          <p:spPr bwMode="auto">
            <a:xfrm>
              <a:off x="1776" y="3504"/>
              <a:ext cx="570" cy="0"/>
            </a:xfrm>
            <a:prstGeom prst="line">
              <a:avLst/>
            </a:prstGeom>
            <a:noFill/>
            <a:ln w="19050">
              <a:solidFill>
                <a:srgbClr val="000000"/>
              </a:solidFill>
              <a:round/>
              <a:headEnd/>
              <a:tailEnd type="stealth" w="med" len="lg"/>
            </a:ln>
          </p:spPr>
          <p:txBody>
            <a:bodyPr/>
            <a:lstStyle/>
            <a:p>
              <a:endParaRPr lang="zh-CN" altLang="en-US"/>
            </a:p>
          </p:txBody>
        </p:sp>
        <p:sp>
          <p:nvSpPr>
            <p:cNvPr id="137224" name="Line 8"/>
            <p:cNvSpPr>
              <a:spLocks noChangeShapeType="1"/>
            </p:cNvSpPr>
            <p:nvPr/>
          </p:nvSpPr>
          <p:spPr bwMode="auto">
            <a:xfrm flipH="1">
              <a:off x="1776" y="3648"/>
              <a:ext cx="570" cy="0"/>
            </a:xfrm>
            <a:prstGeom prst="line">
              <a:avLst/>
            </a:prstGeom>
            <a:noFill/>
            <a:ln w="19050">
              <a:solidFill>
                <a:srgbClr val="000000"/>
              </a:solidFill>
              <a:round/>
              <a:headEnd/>
              <a:tailEnd type="stealth" w="med" len="lg"/>
            </a:ln>
          </p:spPr>
          <p:txBody>
            <a:bodyPr/>
            <a:lstStyle/>
            <a:p>
              <a:endParaRPr lang="zh-CN" altLang="en-US"/>
            </a:p>
          </p:txBody>
        </p:sp>
        <p:sp>
          <p:nvSpPr>
            <p:cNvPr id="137225" name="Line 9"/>
            <p:cNvSpPr>
              <a:spLocks noChangeShapeType="1"/>
            </p:cNvSpPr>
            <p:nvPr/>
          </p:nvSpPr>
          <p:spPr bwMode="auto">
            <a:xfrm flipV="1">
              <a:off x="1296" y="3072"/>
              <a:ext cx="0" cy="336"/>
            </a:xfrm>
            <a:prstGeom prst="line">
              <a:avLst/>
            </a:prstGeom>
            <a:noFill/>
            <a:ln w="19050">
              <a:solidFill>
                <a:srgbClr val="000000"/>
              </a:solidFill>
              <a:round/>
              <a:headEnd/>
              <a:tailEnd type="stealth" w="med" len="lg"/>
            </a:ln>
          </p:spPr>
          <p:txBody>
            <a:bodyPr/>
            <a:lstStyle/>
            <a:p>
              <a:endParaRPr lang="zh-CN" altLang="en-US"/>
            </a:p>
          </p:txBody>
        </p:sp>
        <p:sp>
          <p:nvSpPr>
            <p:cNvPr id="137226" name="Line 10"/>
            <p:cNvSpPr>
              <a:spLocks noChangeShapeType="1"/>
            </p:cNvSpPr>
            <p:nvPr/>
          </p:nvSpPr>
          <p:spPr bwMode="auto">
            <a:xfrm>
              <a:off x="1776" y="2256"/>
              <a:ext cx="570" cy="0"/>
            </a:xfrm>
            <a:prstGeom prst="line">
              <a:avLst/>
            </a:prstGeom>
            <a:noFill/>
            <a:ln w="19050">
              <a:solidFill>
                <a:srgbClr val="000000"/>
              </a:solidFill>
              <a:round/>
              <a:headEnd/>
              <a:tailEnd type="stealth" w="med" len="lg"/>
            </a:ln>
          </p:spPr>
          <p:txBody>
            <a:bodyPr/>
            <a:lstStyle/>
            <a:p>
              <a:endParaRPr lang="zh-CN" altLang="en-US"/>
            </a:p>
          </p:txBody>
        </p:sp>
        <p:sp>
          <p:nvSpPr>
            <p:cNvPr id="137227" name="Line 11"/>
            <p:cNvSpPr>
              <a:spLocks noChangeShapeType="1"/>
            </p:cNvSpPr>
            <p:nvPr/>
          </p:nvSpPr>
          <p:spPr bwMode="auto">
            <a:xfrm flipH="1">
              <a:off x="1776" y="2400"/>
              <a:ext cx="570" cy="0"/>
            </a:xfrm>
            <a:prstGeom prst="line">
              <a:avLst/>
            </a:prstGeom>
            <a:noFill/>
            <a:ln w="19050">
              <a:solidFill>
                <a:srgbClr val="000000"/>
              </a:solidFill>
              <a:round/>
              <a:headEnd/>
              <a:tailEnd type="stealth" w="med" len="lg"/>
            </a:ln>
          </p:spPr>
          <p:txBody>
            <a:bodyPr/>
            <a:lstStyle/>
            <a:p>
              <a:endParaRPr lang="zh-CN" altLang="en-US"/>
            </a:p>
          </p:txBody>
        </p:sp>
        <p:sp>
          <p:nvSpPr>
            <p:cNvPr id="137228" name="Line 12"/>
            <p:cNvSpPr>
              <a:spLocks noChangeShapeType="1"/>
            </p:cNvSpPr>
            <p:nvPr/>
          </p:nvSpPr>
          <p:spPr bwMode="auto">
            <a:xfrm flipV="1">
              <a:off x="1344" y="1872"/>
              <a:ext cx="0" cy="288"/>
            </a:xfrm>
            <a:prstGeom prst="line">
              <a:avLst/>
            </a:prstGeom>
            <a:noFill/>
            <a:ln w="19050">
              <a:solidFill>
                <a:srgbClr val="000000"/>
              </a:solidFill>
              <a:round/>
              <a:headEnd/>
              <a:tailEnd type="stealth" w="med" len="lg"/>
            </a:ln>
          </p:spPr>
          <p:txBody>
            <a:bodyPr/>
            <a:lstStyle/>
            <a:p>
              <a:endParaRPr lang="zh-CN" altLang="en-US"/>
            </a:p>
          </p:txBody>
        </p:sp>
        <p:sp>
          <p:nvSpPr>
            <p:cNvPr id="137229" name="Line 13"/>
            <p:cNvSpPr>
              <a:spLocks noChangeShapeType="1"/>
            </p:cNvSpPr>
            <p:nvPr/>
          </p:nvSpPr>
          <p:spPr bwMode="auto">
            <a:xfrm>
              <a:off x="1776" y="960"/>
              <a:ext cx="570" cy="0"/>
            </a:xfrm>
            <a:prstGeom prst="line">
              <a:avLst/>
            </a:prstGeom>
            <a:noFill/>
            <a:ln w="19050">
              <a:solidFill>
                <a:srgbClr val="000000"/>
              </a:solidFill>
              <a:round/>
              <a:headEnd/>
              <a:tailEnd type="stealth" w="med" len="lg"/>
            </a:ln>
          </p:spPr>
          <p:txBody>
            <a:bodyPr/>
            <a:lstStyle/>
            <a:p>
              <a:endParaRPr lang="zh-CN" altLang="en-US"/>
            </a:p>
          </p:txBody>
        </p:sp>
        <p:sp>
          <p:nvSpPr>
            <p:cNvPr id="137230" name="Line 14"/>
            <p:cNvSpPr>
              <a:spLocks noChangeShapeType="1"/>
            </p:cNvSpPr>
            <p:nvPr/>
          </p:nvSpPr>
          <p:spPr bwMode="auto">
            <a:xfrm flipH="1">
              <a:off x="1776" y="1104"/>
              <a:ext cx="570" cy="0"/>
            </a:xfrm>
            <a:prstGeom prst="line">
              <a:avLst/>
            </a:prstGeom>
            <a:noFill/>
            <a:ln w="19050">
              <a:solidFill>
                <a:srgbClr val="000000"/>
              </a:solidFill>
              <a:round/>
              <a:headEnd/>
              <a:tailEnd type="stealth" w="med" len="lg"/>
            </a:ln>
          </p:spPr>
          <p:txBody>
            <a:bodyPr/>
            <a:lstStyle/>
            <a:p>
              <a:endParaRPr lang="zh-CN" altLang="en-US"/>
            </a:p>
          </p:txBody>
        </p:sp>
        <p:sp>
          <p:nvSpPr>
            <p:cNvPr id="137231" name="Line 15"/>
            <p:cNvSpPr>
              <a:spLocks noChangeShapeType="1"/>
            </p:cNvSpPr>
            <p:nvPr/>
          </p:nvSpPr>
          <p:spPr bwMode="auto">
            <a:xfrm flipV="1">
              <a:off x="1344" y="576"/>
              <a:ext cx="0" cy="336"/>
            </a:xfrm>
            <a:prstGeom prst="line">
              <a:avLst/>
            </a:prstGeom>
            <a:noFill/>
            <a:ln w="19050">
              <a:solidFill>
                <a:srgbClr val="000000"/>
              </a:solidFill>
              <a:round/>
              <a:headEnd/>
              <a:tailEnd type="stealth" w="med" len="lg"/>
            </a:ln>
          </p:spPr>
          <p:txBody>
            <a:bodyPr/>
            <a:lstStyle/>
            <a:p>
              <a:endParaRPr lang="zh-CN" altLang="en-US"/>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6FBF8749-D502-42D0-B25E-464DC66977F4}" type="slidenum">
              <a:rPr lang="en-US" altLang="zh-CN"/>
              <a:pPr/>
              <a:t>19</a:t>
            </a:fld>
            <a:endParaRPr lang="en-US" altLang="zh-CN"/>
          </a:p>
        </p:txBody>
      </p:sp>
      <p:sp>
        <p:nvSpPr>
          <p:cNvPr id="185347" name="Text Box 3"/>
          <p:cNvSpPr txBox="1">
            <a:spLocks noChangeArrowheads="1"/>
          </p:cNvSpPr>
          <p:nvPr/>
        </p:nvSpPr>
        <p:spPr bwMode="auto">
          <a:xfrm>
            <a:off x="395288" y="549275"/>
            <a:ext cx="8497887" cy="5602288"/>
          </a:xfrm>
          <a:prstGeom prst="rect">
            <a:avLst/>
          </a:prstGeom>
          <a:noFill/>
          <a:ln w="9525">
            <a:noFill/>
            <a:miter lim="800000"/>
            <a:headEnd/>
            <a:tailEnd/>
          </a:ln>
          <a:effectLst/>
        </p:spPr>
        <p:txBody>
          <a:bodyPr>
            <a:spAutoFit/>
          </a:bodyPr>
          <a:lstStyle/>
          <a:p>
            <a:pPr>
              <a:lnSpc>
                <a:spcPct val="120000"/>
              </a:lnSpc>
            </a:pPr>
            <a:r>
              <a:rPr kumimoji="1" lang="en-US" altLang="zh-CN" sz="2800" b="1" dirty="0" smtClean="0">
                <a:solidFill>
                  <a:schemeClr val="tx2"/>
                </a:solidFill>
                <a:latin typeface="Times New Roman" pitchFamily="18" charset="0"/>
              </a:rPr>
              <a:t>2  </a:t>
            </a:r>
            <a:r>
              <a:rPr kumimoji="1" lang="zh-CN" altLang="en-US" sz="2800" b="1" dirty="0">
                <a:solidFill>
                  <a:schemeClr val="tx2"/>
                </a:solidFill>
                <a:latin typeface="Times New Roman" pitchFamily="18" charset="0"/>
              </a:rPr>
              <a:t>计算机系统结构、组成与实现</a:t>
            </a:r>
            <a:r>
              <a:rPr kumimoji="1" lang="zh-CN" altLang="en-US" sz="2800" dirty="0">
                <a:latin typeface="Times New Roman" pitchFamily="18" charset="0"/>
              </a:rPr>
              <a:t> </a:t>
            </a:r>
            <a:endParaRPr kumimoji="1" lang="zh-CN" altLang="en-US" sz="2800" b="1" dirty="0">
              <a:latin typeface="Times New Roman" pitchFamily="18" charset="0"/>
            </a:endParaRPr>
          </a:p>
          <a:p>
            <a:pPr>
              <a:lnSpc>
                <a:spcPct val="120000"/>
              </a:lnSpc>
            </a:pPr>
            <a:r>
              <a:rPr kumimoji="1" lang="en-US" altLang="zh-CN" sz="2600" dirty="0">
                <a:latin typeface="Times New Roman" pitchFamily="18" charset="0"/>
              </a:rPr>
              <a:t>1. </a:t>
            </a:r>
            <a:r>
              <a:rPr kumimoji="1" lang="zh-CN" altLang="en-US" sz="2600" dirty="0">
                <a:latin typeface="Times New Roman" pitchFamily="18" charset="0"/>
              </a:rPr>
              <a:t>计算机系统结构</a:t>
            </a:r>
          </a:p>
          <a:p>
            <a:pPr>
              <a:lnSpc>
                <a:spcPct val="130000"/>
              </a:lnSpc>
            </a:pPr>
            <a:r>
              <a:rPr kumimoji="1" lang="zh-CN" altLang="en-US" sz="2600" dirty="0">
                <a:latin typeface="Times New Roman" pitchFamily="18" charset="0"/>
              </a:rPr>
              <a:t>         所谓“系统结构”是指计算机系统中各级之间界面的定义及其上、下级的功能分配。本课程中计算机系统结构研究的是对传统机器级界面的确定以及软、硬件之间的功能分配，即机器语言程序设计者或编译程序设计者所看到的计算机物理系统的抽象或定义。</a:t>
            </a:r>
          </a:p>
          <a:p>
            <a:pPr>
              <a:lnSpc>
                <a:spcPct val="120000"/>
              </a:lnSpc>
            </a:pPr>
            <a:r>
              <a:rPr kumimoji="1" lang="zh-CN" altLang="en-US" sz="2600" dirty="0">
                <a:latin typeface="Times New Roman" pitchFamily="18" charset="0"/>
              </a:rPr>
              <a:t>        在一个计算机系统中，低层机器的概念性结构和功能特性对高层机器的程序设计者往往是透明的。在计算机技术中，对这种本来存在的事物或属性，但从某种角度看却好象不存在的概念称为透明性 。</a:t>
            </a:r>
            <a:r>
              <a:rPr kumimoji="1" lang="zh-CN" altLang="en-US" sz="2800" dirty="0">
                <a:latin typeface="Times New Roman" pitchFamily="18" charset="0"/>
              </a:rPr>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计算机系统结构简介</a:t>
            </a:r>
            <a:endParaRPr lang="zh-CN" altLang="en-US" dirty="0"/>
          </a:p>
        </p:txBody>
      </p:sp>
      <p:sp>
        <p:nvSpPr>
          <p:cNvPr id="3" name="内容占位符 2"/>
          <p:cNvSpPr>
            <a:spLocks noGrp="1"/>
          </p:cNvSpPr>
          <p:nvPr>
            <p:ph idx="1"/>
          </p:nvPr>
        </p:nvSpPr>
        <p:spPr/>
        <p:txBody>
          <a:bodyPr/>
          <a:lstStyle/>
          <a:p>
            <a:r>
              <a:rPr lang="zh-CN" altLang="en-US" dirty="0" smtClean="0"/>
              <a:t>计算机系统的层次结构</a:t>
            </a:r>
            <a:endParaRPr lang="en-US" altLang="zh-CN" dirty="0" smtClean="0"/>
          </a:p>
          <a:p>
            <a:r>
              <a:rPr lang="zh-CN" altLang="en-US" dirty="0" smtClean="0"/>
              <a:t>计算机系统结构、组成与实现</a:t>
            </a:r>
            <a:endParaRPr lang="en-US" altLang="zh-CN" dirty="0" smtClean="0"/>
          </a:p>
          <a:p>
            <a:r>
              <a:rPr lang="zh-CN" altLang="en-US" dirty="0" smtClean="0"/>
              <a:t>计算机系统概况</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ChangeArrowheads="1"/>
          </p:cNvSpPr>
          <p:nvPr/>
        </p:nvSpPr>
        <p:spPr bwMode="auto">
          <a:xfrm>
            <a:off x="304800" y="762000"/>
            <a:ext cx="8534400" cy="6096000"/>
          </a:xfrm>
          <a:prstGeom prst="rect">
            <a:avLst/>
          </a:prstGeom>
          <a:noFill/>
          <a:ln w="9525">
            <a:noFill/>
            <a:miter lim="800000"/>
            <a:headEnd/>
            <a:tailEnd/>
          </a:ln>
          <a:effectLst/>
        </p:spPr>
        <p:txBody>
          <a:bodyPr/>
          <a:lstStyle/>
          <a:p>
            <a:pPr marL="342900" indent="-342900"/>
            <a:r>
              <a:rPr lang="en-US" altLang="zh-CN" sz="2800" b="1">
                <a:solidFill>
                  <a:srgbClr val="800000"/>
                </a:solidFill>
                <a:latin typeface="宋体" pitchFamily="2" charset="-122"/>
                <a:sym typeface="Symbol" pitchFamily="18" charset="2"/>
              </a:rPr>
              <a:t>3. </a:t>
            </a:r>
            <a:r>
              <a:rPr lang="zh-CN" altLang="en-US" sz="2800" b="1">
                <a:solidFill>
                  <a:srgbClr val="800000"/>
                </a:solidFill>
                <a:latin typeface="宋体" pitchFamily="2" charset="-122"/>
              </a:rPr>
              <a:t>透明性概念</a:t>
            </a:r>
          </a:p>
          <a:p>
            <a:pPr marL="342900" indent="-342900">
              <a:spcBef>
                <a:spcPct val="10000"/>
              </a:spcBef>
              <a:buFontTx/>
              <a:buChar char="•"/>
            </a:pPr>
            <a:r>
              <a:rPr lang="zh-CN" altLang="en-US" sz="3200" b="1">
                <a:latin typeface="宋体" pitchFamily="2" charset="-122"/>
              </a:rPr>
              <a:t>定义：</a:t>
            </a:r>
            <a:r>
              <a:rPr lang="zh-CN" altLang="en-US" sz="3200" b="1">
                <a:solidFill>
                  <a:srgbClr val="FF0000"/>
                </a:solidFill>
                <a:latin typeface="宋体" pitchFamily="2" charset="-122"/>
              </a:rPr>
              <a:t>本来存在的事物或属性，从某种角度看似乎不存在</a:t>
            </a:r>
            <a:endParaRPr lang="zh-CN" altLang="en-US" sz="3200" b="1">
              <a:latin typeface="宋体" pitchFamily="2" charset="-122"/>
            </a:endParaRPr>
          </a:p>
          <a:p>
            <a:pPr marL="342900" indent="-342900">
              <a:spcBef>
                <a:spcPct val="10000"/>
              </a:spcBef>
              <a:buFontTx/>
              <a:buChar char="•"/>
            </a:pPr>
            <a:r>
              <a:rPr lang="zh-CN" altLang="en-US" sz="2800" b="1">
                <a:latin typeface="宋体" pitchFamily="2" charset="-122"/>
              </a:rPr>
              <a:t>例如：</a:t>
            </a:r>
            <a:r>
              <a:rPr lang="en-US" altLang="zh-CN" sz="2800" b="1">
                <a:latin typeface="宋体" pitchFamily="2" charset="-122"/>
              </a:rPr>
              <a:t>CPU</a:t>
            </a:r>
            <a:r>
              <a:rPr lang="zh-CN" altLang="en-US" sz="2800" b="1">
                <a:latin typeface="宋体" pitchFamily="2" charset="-122"/>
              </a:rPr>
              <a:t>类型、型号、主存储器容量等</a:t>
            </a:r>
          </a:p>
          <a:p>
            <a:pPr marL="342900" indent="-342900">
              <a:spcBef>
                <a:spcPct val="10000"/>
              </a:spcBef>
            </a:pPr>
            <a:r>
              <a:rPr lang="zh-CN" altLang="en-US" sz="2800" b="1">
                <a:latin typeface="宋体" pitchFamily="2" charset="-122"/>
              </a:rPr>
              <a:t>    对</a:t>
            </a:r>
            <a:r>
              <a:rPr lang="zh-CN" altLang="en-US" sz="2800" b="1">
                <a:solidFill>
                  <a:schemeClr val="accent2"/>
                </a:solidFill>
                <a:latin typeface="宋体" pitchFamily="2" charset="-122"/>
              </a:rPr>
              <a:t>应用程序员</a:t>
            </a:r>
            <a:r>
              <a:rPr lang="zh-CN" altLang="en-US" sz="2800" b="1">
                <a:latin typeface="宋体" pitchFamily="2" charset="-122"/>
              </a:rPr>
              <a:t>                       </a:t>
            </a:r>
            <a:r>
              <a:rPr lang="zh-CN" altLang="en-US" sz="2800" b="1">
                <a:solidFill>
                  <a:srgbClr val="FF00FF"/>
                </a:solidFill>
                <a:latin typeface="宋体" pitchFamily="2" charset="-122"/>
              </a:rPr>
              <a:t>透明</a:t>
            </a:r>
            <a:endParaRPr lang="zh-CN" altLang="en-US" sz="2800" b="1">
              <a:latin typeface="宋体" pitchFamily="2" charset="-122"/>
            </a:endParaRPr>
          </a:p>
          <a:p>
            <a:pPr marL="342900" indent="-342900">
              <a:spcBef>
                <a:spcPct val="10000"/>
              </a:spcBef>
            </a:pPr>
            <a:r>
              <a:rPr lang="zh-CN" altLang="en-US" sz="2800" b="1">
                <a:latin typeface="宋体" pitchFamily="2" charset="-122"/>
              </a:rPr>
              <a:t>    对</a:t>
            </a:r>
            <a:r>
              <a:rPr lang="zh-CN" altLang="en-US" sz="2800" b="1">
                <a:solidFill>
                  <a:schemeClr val="accent2"/>
                </a:solidFill>
                <a:latin typeface="宋体" pitchFamily="2" charset="-122"/>
              </a:rPr>
              <a:t>系统程序员、硬件设计人员</a:t>
            </a:r>
            <a:r>
              <a:rPr lang="zh-CN" altLang="en-US" sz="2800" b="1">
                <a:latin typeface="宋体" pitchFamily="2" charset="-122"/>
              </a:rPr>
              <a:t>等       </a:t>
            </a:r>
            <a:r>
              <a:rPr lang="zh-CN" altLang="en-US" sz="2800" b="1">
                <a:solidFill>
                  <a:srgbClr val="FF00FF"/>
                </a:solidFill>
                <a:latin typeface="宋体" pitchFamily="2" charset="-122"/>
              </a:rPr>
              <a:t>不透明</a:t>
            </a:r>
            <a:endParaRPr lang="zh-CN" altLang="en-US" sz="2800" b="1">
              <a:latin typeface="宋体" pitchFamily="2" charset="-122"/>
            </a:endParaRPr>
          </a:p>
          <a:p>
            <a:pPr marL="342900" indent="-342900">
              <a:spcBef>
                <a:spcPct val="10000"/>
              </a:spcBef>
              <a:buFontTx/>
              <a:buChar char="•"/>
            </a:pPr>
            <a:r>
              <a:rPr lang="zh-CN" altLang="en-US" sz="2800" b="1">
                <a:latin typeface="宋体" pitchFamily="2" charset="-122"/>
              </a:rPr>
              <a:t>例如：浮点数表示、乘法指令</a:t>
            </a:r>
          </a:p>
          <a:p>
            <a:pPr marL="342900" indent="-342900">
              <a:spcBef>
                <a:spcPct val="10000"/>
              </a:spcBef>
            </a:pPr>
            <a:r>
              <a:rPr lang="zh-CN" altLang="en-US" sz="2800" b="1">
                <a:latin typeface="宋体" pitchFamily="2" charset="-122"/>
              </a:rPr>
              <a:t>	  对</a:t>
            </a:r>
            <a:r>
              <a:rPr lang="zh-CN" altLang="en-US" sz="2800" b="1">
                <a:solidFill>
                  <a:schemeClr val="accent2"/>
                </a:solidFill>
                <a:latin typeface="宋体" pitchFamily="2" charset="-122"/>
              </a:rPr>
              <a:t>高级语言程序员、应用程序员       </a:t>
            </a:r>
            <a:r>
              <a:rPr lang="zh-CN" altLang="en-US" sz="2800" b="1">
                <a:solidFill>
                  <a:srgbClr val="FF00FF"/>
                </a:solidFill>
                <a:latin typeface="宋体" pitchFamily="2" charset="-122"/>
              </a:rPr>
              <a:t>透明</a:t>
            </a:r>
            <a:endParaRPr lang="zh-CN" altLang="en-US" sz="2800" b="1">
              <a:solidFill>
                <a:schemeClr val="accent2"/>
              </a:solidFill>
              <a:latin typeface="宋体" pitchFamily="2" charset="-122"/>
            </a:endParaRPr>
          </a:p>
          <a:p>
            <a:pPr marL="342900" indent="-342900">
              <a:spcBef>
                <a:spcPct val="10000"/>
              </a:spcBef>
            </a:pPr>
            <a:r>
              <a:rPr lang="zh-CN" altLang="en-US" sz="2800" b="1">
                <a:latin typeface="宋体" pitchFamily="2" charset="-122"/>
              </a:rPr>
              <a:t>	  对</a:t>
            </a:r>
            <a:r>
              <a:rPr lang="zh-CN" altLang="en-US" sz="2800" b="1">
                <a:solidFill>
                  <a:schemeClr val="accent2"/>
                </a:solidFill>
                <a:latin typeface="宋体" pitchFamily="2" charset="-122"/>
              </a:rPr>
              <a:t>汇编语言程序员、机器语言程序员</a:t>
            </a:r>
            <a:r>
              <a:rPr lang="zh-CN" altLang="en-US" sz="2800" b="1">
                <a:latin typeface="宋体" pitchFamily="2" charset="-122"/>
              </a:rPr>
              <a:t>   </a:t>
            </a:r>
            <a:r>
              <a:rPr lang="zh-CN" altLang="en-US" sz="2800" b="1">
                <a:solidFill>
                  <a:srgbClr val="FF00FF"/>
                </a:solidFill>
                <a:latin typeface="宋体" pitchFamily="2" charset="-122"/>
              </a:rPr>
              <a:t>不透明</a:t>
            </a:r>
            <a:endParaRPr lang="zh-CN" altLang="en-US" sz="2800" b="1">
              <a:latin typeface="宋体" pitchFamily="2" charset="-122"/>
            </a:endParaRPr>
          </a:p>
          <a:p>
            <a:pPr marL="342900" indent="-342900">
              <a:spcBef>
                <a:spcPct val="10000"/>
              </a:spcBef>
              <a:buFontTx/>
              <a:buChar char="•"/>
            </a:pPr>
            <a:r>
              <a:rPr lang="zh-CN" altLang="en-US" sz="2800" b="1">
                <a:latin typeface="宋体" pitchFamily="2" charset="-122"/>
              </a:rPr>
              <a:t>例如：数据总线宽度、微程序</a:t>
            </a:r>
          </a:p>
          <a:p>
            <a:pPr marL="342900" indent="-342900">
              <a:spcBef>
                <a:spcPct val="10000"/>
              </a:spcBef>
            </a:pPr>
            <a:r>
              <a:rPr lang="zh-CN" altLang="en-US" sz="2800" b="1">
                <a:latin typeface="宋体" pitchFamily="2" charset="-122"/>
              </a:rPr>
              <a:t>	  对</a:t>
            </a:r>
            <a:r>
              <a:rPr lang="zh-CN" altLang="en-US" sz="2800" b="1">
                <a:solidFill>
                  <a:schemeClr val="accent2"/>
                </a:solidFill>
                <a:latin typeface="宋体" pitchFamily="2" charset="-122"/>
              </a:rPr>
              <a:t>汇编语言程序员、机器语言程序员</a:t>
            </a:r>
            <a:r>
              <a:rPr lang="zh-CN" altLang="en-US" sz="2800" b="1">
                <a:latin typeface="宋体" pitchFamily="2" charset="-122"/>
              </a:rPr>
              <a:t>   </a:t>
            </a:r>
            <a:r>
              <a:rPr lang="zh-CN" altLang="en-US" sz="2800" b="1">
                <a:solidFill>
                  <a:srgbClr val="FF00FF"/>
                </a:solidFill>
                <a:latin typeface="宋体" pitchFamily="2" charset="-122"/>
              </a:rPr>
              <a:t>透明</a:t>
            </a:r>
          </a:p>
          <a:p>
            <a:pPr marL="342900" indent="-342900">
              <a:spcBef>
                <a:spcPct val="10000"/>
              </a:spcBef>
            </a:pPr>
            <a:r>
              <a:rPr lang="zh-CN" altLang="en-US" sz="2800" b="1">
                <a:latin typeface="宋体" pitchFamily="2" charset="-122"/>
              </a:rPr>
              <a:t>	  对</a:t>
            </a:r>
            <a:r>
              <a:rPr lang="zh-CN" altLang="en-US" sz="2800" b="1">
                <a:solidFill>
                  <a:schemeClr val="accent2"/>
                </a:solidFill>
                <a:latin typeface="宋体" pitchFamily="2" charset="-122"/>
              </a:rPr>
              <a:t>硬件设计人员、计算机维修人员</a:t>
            </a:r>
            <a:r>
              <a:rPr lang="zh-CN" altLang="en-US" sz="2800" b="1">
                <a:latin typeface="宋体" pitchFamily="2" charset="-122"/>
              </a:rPr>
              <a:t>     </a:t>
            </a:r>
            <a:r>
              <a:rPr lang="zh-CN" altLang="en-US" sz="2800" b="1">
                <a:solidFill>
                  <a:srgbClr val="FF00FF"/>
                </a:solidFill>
                <a:latin typeface="宋体" pitchFamily="2" charset="-122"/>
              </a:rPr>
              <a:t>不透明</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304800" y="838200"/>
            <a:ext cx="8610600" cy="457200"/>
          </a:xfrm>
        </p:spPr>
        <p:txBody>
          <a:bodyPr>
            <a:normAutofit fontScale="90000"/>
          </a:bodyPr>
          <a:lstStyle/>
          <a:p>
            <a:pPr algn="l"/>
            <a:r>
              <a:rPr lang="zh-CN" altLang="en-US" sz="2800" b="1" dirty="0" smtClean="0">
                <a:solidFill>
                  <a:srgbClr val="800000"/>
                </a:solidFill>
                <a:latin typeface="宋体" pitchFamily="2" charset="-122"/>
              </a:rPr>
              <a:t>计算机系统</a:t>
            </a:r>
            <a:r>
              <a:rPr lang="zh-CN" altLang="en-US" sz="2800" b="1" dirty="0">
                <a:solidFill>
                  <a:srgbClr val="800000"/>
                </a:solidFill>
                <a:latin typeface="宋体" pitchFamily="2" charset="-122"/>
              </a:rPr>
              <a:t>结构的定义</a:t>
            </a:r>
            <a:br>
              <a:rPr lang="zh-CN" altLang="en-US" sz="2800" b="1" dirty="0">
                <a:solidFill>
                  <a:srgbClr val="800000"/>
                </a:solidFill>
                <a:latin typeface="宋体" pitchFamily="2" charset="-122"/>
              </a:rPr>
            </a:br>
            <a:endParaRPr lang="zh-CN" altLang="en-US" sz="2800" b="1" dirty="0">
              <a:solidFill>
                <a:srgbClr val="800000"/>
              </a:solidFill>
              <a:latin typeface="宋体" pitchFamily="2" charset="-122"/>
            </a:endParaRPr>
          </a:p>
        </p:txBody>
      </p:sp>
      <p:sp>
        <p:nvSpPr>
          <p:cNvPr id="324611" name="Rectangle 3"/>
          <p:cNvSpPr>
            <a:spLocks noGrp="1" noChangeArrowheads="1"/>
          </p:cNvSpPr>
          <p:nvPr>
            <p:ph type="body" idx="1"/>
          </p:nvPr>
        </p:nvSpPr>
        <p:spPr/>
        <p:txBody>
          <a:bodyPr>
            <a:normAutofit lnSpcReduction="10000"/>
          </a:bodyPr>
          <a:lstStyle/>
          <a:p>
            <a:pPr>
              <a:spcBef>
                <a:spcPct val="0"/>
              </a:spcBef>
              <a:buFontTx/>
              <a:buNone/>
            </a:pPr>
            <a:r>
              <a:rPr lang="zh-CN" altLang="en-US" sz="2800" b="1">
                <a:solidFill>
                  <a:srgbClr val="800000"/>
                </a:solidFill>
                <a:latin typeface="宋体" pitchFamily="2" charset="-122"/>
              </a:rPr>
              <a:t>计算机系统结构定义一</a:t>
            </a:r>
          </a:p>
          <a:p>
            <a:pPr>
              <a:spcBef>
                <a:spcPct val="10000"/>
              </a:spcBef>
              <a:buFontTx/>
              <a:buNone/>
            </a:pPr>
            <a:r>
              <a:rPr lang="zh-CN" altLang="en-US" sz="3600" b="1">
                <a:ea typeface="楷体_GB2312" pitchFamily="49" charset="-122"/>
              </a:rPr>
              <a:t>     </a:t>
            </a:r>
            <a:r>
              <a:rPr lang="en-US" altLang="zh-CN" sz="3600" b="1">
                <a:ea typeface="楷体_GB2312" pitchFamily="49" charset="-122"/>
              </a:rPr>
              <a:t>Amdahl</a:t>
            </a:r>
            <a:r>
              <a:rPr lang="zh-CN" altLang="en-US" sz="3600" b="1">
                <a:ea typeface="楷体_GB2312" pitchFamily="49" charset="-122"/>
              </a:rPr>
              <a:t>于</a:t>
            </a:r>
            <a:r>
              <a:rPr lang="en-US" altLang="zh-CN" sz="3600" b="1">
                <a:ea typeface="楷体_GB2312" pitchFamily="49" charset="-122"/>
              </a:rPr>
              <a:t>1964</a:t>
            </a:r>
            <a:r>
              <a:rPr lang="zh-CN" altLang="en-US" sz="3600" b="1">
                <a:ea typeface="楷体_GB2312" pitchFamily="49" charset="-122"/>
              </a:rPr>
              <a:t>年在推出</a:t>
            </a:r>
            <a:r>
              <a:rPr lang="en-US" altLang="zh-CN" sz="3600" b="1">
                <a:ea typeface="楷体_GB2312" pitchFamily="49" charset="-122"/>
              </a:rPr>
              <a:t>IBM360</a:t>
            </a:r>
            <a:r>
              <a:rPr lang="zh-CN" altLang="en-US" sz="3600" b="1">
                <a:ea typeface="楷体_GB2312" pitchFamily="49" charset="-122"/>
              </a:rPr>
              <a:t>系列计算机时提出</a:t>
            </a:r>
            <a:r>
              <a:rPr lang="zh-CN" altLang="en-US" b="1">
                <a:ea typeface="楷体_GB2312" pitchFamily="49" charset="-122"/>
              </a:rPr>
              <a:t>：</a:t>
            </a:r>
          </a:p>
          <a:p>
            <a:pPr>
              <a:spcBef>
                <a:spcPct val="10000"/>
              </a:spcBef>
              <a:buFontTx/>
              <a:buNone/>
            </a:pPr>
            <a:r>
              <a:rPr lang="zh-CN" altLang="en-US" b="1" u="sng">
                <a:solidFill>
                  <a:srgbClr val="FF00FF"/>
                </a:solidFill>
              </a:rPr>
              <a:t>程序员</a:t>
            </a:r>
            <a:r>
              <a:rPr lang="zh-CN" altLang="en-US" b="1"/>
              <a:t>所</a:t>
            </a:r>
            <a:r>
              <a:rPr lang="zh-CN" altLang="en-US" b="1" u="sng">
                <a:solidFill>
                  <a:srgbClr val="FF00FF"/>
                </a:solidFill>
              </a:rPr>
              <a:t>看到的</a:t>
            </a:r>
            <a:r>
              <a:rPr lang="zh-CN" altLang="en-US" b="1"/>
              <a:t>计算机系统的属性</a:t>
            </a:r>
            <a:r>
              <a:rPr lang="en-US" altLang="zh-CN" b="1"/>
              <a:t>, </a:t>
            </a:r>
            <a:r>
              <a:rPr lang="zh-CN" altLang="en-US" b="1"/>
              <a:t>即</a:t>
            </a:r>
            <a:r>
              <a:rPr lang="zh-CN" altLang="en-US" b="1" u="sng">
                <a:solidFill>
                  <a:srgbClr val="FF00FF"/>
                </a:solidFill>
              </a:rPr>
              <a:t>概念性结构</a:t>
            </a:r>
            <a:r>
              <a:rPr lang="zh-CN" altLang="en-US" b="1"/>
              <a:t>和</a:t>
            </a:r>
            <a:r>
              <a:rPr lang="zh-CN" altLang="en-US" b="1" u="sng">
                <a:solidFill>
                  <a:srgbClr val="FF00FF"/>
                </a:solidFill>
              </a:rPr>
              <a:t>功能特性</a:t>
            </a:r>
            <a:endParaRPr lang="zh-CN" altLang="en-US" b="1">
              <a:solidFill>
                <a:srgbClr val="FF0000"/>
              </a:solidFill>
            </a:endParaRPr>
          </a:p>
          <a:p>
            <a:pPr>
              <a:spcBef>
                <a:spcPct val="10000"/>
              </a:spcBef>
              <a:buFont typeface="Wingdings" pitchFamily="2" charset="2"/>
              <a:buNone/>
            </a:pPr>
            <a:r>
              <a:rPr lang="zh-CN" altLang="en-US" b="1" u="sng">
                <a:solidFill>
                  <a:srgbClr val="FF00FF"/>
                </a:solidFill>
              </a:rPr>
              <a:t>程序员</a:t>
            </a:r>
            <a:r>
              <a:rPr lang="zh-CN" altLang="en-US" b="1">
                <a:solidFill>
                  <a:srgbClr val="FF00FF"/>
                </a:solidFill>
              </a:rPr>
              <a:t>：</a:t>
            </a:r>
            <a:r>
              <a:rPr lang="zh-CN" altLang="en-US" b="1">
                <a:solidFill>
                  <a:srgbClr val="0000FF"/>
                </a:solidFill>
              </a:rPr>
              <a:t>系统程序员</a:t>
            </a:r>
            <a:r>
              <a:rPr lang="zh-CN" altLang="en-US" b="1"/>
              <a:t>（包括：汇编语言、机器语言、编译程序、操作系统）</a:t>
            </a:r>
          </a:p>
          <a:p>
            <a:pPr>
              <a:spcBef>
                <a:spcPct val="10000"/>
              </a:spcBef>
              <a:buFont typeface="Wingdings" pitchFamily="2" charset="2"/>
              <a:buNone/>
            </a:pPr>
            <a:r>
              <a:rPr lang="zh-CN" altLang="en-US" b="1" u="sng">
                <a:solidFill>
                  <a:srgbClr val="FF00FF"/>
                </a:solidFill>
              </a:rPr>
              <a:t>看到的</a:t>
            </a:r>
            <a:r>
              <a:rPr lang="zh-CN" altLang="en-US" b="1"/>
              <a:t>：</a:t>
            </a:r>
            <a:r>
              <a:rPr lang="zh-CN" altLang="en-US" b="1">
                <a:solidFill>
                  <a:srgbClr val="0000FF"/>
                </a:solidFill>
              </a:rPr>
              <a:t>编写出能在机器上正确运行的程序所必须了解到</a:t>
            </a:r>
            <a:r>
              <a:rPr lang="zh-CN" altLang="en-US" b="1">
                <a:solidFill>
                  <a:srgbClr val="0000FF"/>
                </a:solidFill>
                <a:latin typeface="宋体" pitchFamily="2" charset="-122"/>
              </a:rPr>
              <a:t>的</a:t>
            </a:r>
          </a:p>
          <a:p>
            <a:pPr>
              <a:buFontTx/>
              <a:buNone/>
            </a:pP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304800" y="152400"/>
            <a:ext cx="8610600" cy="1676400"/>
          </a:xfrm>
        </p:spPr>
        <p:txBody>
          <a:bodyPr/>
          <a:lstStyle/>
          <a:p>
            <a:pPr algn="l">
              <a:buFont typeface="Wingdings" pitchFamily="2" charset="2"/>
              <a:buNone/>
            </a:pPr>
            <a:r>
              <a:rPr lang="zh-CN" altLang="en-US" sz="3600" b="1">
                <a:solidFill>
                  <a:srgbClr val="FF00FF"/>
                </a:solidFill>
                <a:latin typeface="Arial" charset="0"/>
              </a:rPr>
              <a:t>概念性结构</a:t>
            </a:r>
            <a:br>
              <a:rPr lang="zh-CN" altLang="en-US" sz="3600" b="1">
                <a:solidFill>
                  <a:srgbClr val="FF00FF"/>
                </a:solidFill>
                <a:latin typeface="Arial" charset="0"/>
              </a:rPr>
            </a:br>
            <a:r>
              <a:rPr lang="zh-CN" altLang="en-US" sz="3600" b="1">
                <a:solidFill>
                  <a:srgbClr val="FF00FF"/>
                </a:solidFill>
                <a:latin typeface="Arial" charset="0"/>
              </a:rPr>
              <a:t>  </a:t>
            </a:r>
            <a:r>
              <a:rPr lang="en-US" altLang="zh-CN" sz="3600" b="1">
                <a:solidFill>
                  <a:schemeClr val="tx1"/>
                </a:solidFill>
                <a:latin typeface="Arial" charset="0"/>
              </a:rPr>
              <a:t>IBM360</a:t>
            </a:r>
            <a:r>
              <a:rPr lang="zh-CN" altLang="en-US" sz="3600" b="1">
                <a:solidFill>
                  <a:schemeClr val="tx1"/>
                </a:solidFill>
                <a:latin typeface="Arial" charset="0"/>
              </a:rPr>
              <a:t>系列计算机的概念性结构</a:t>
            </a:r>
          </a:p>
        </p:txBody>
      </p:sp>
      <p:graphicFrame>
        <p:nvGraphicFramePr>
          <p:cNvPr id="340992" name="Object 1024"/>
          <p:cNvGraphicFramePr>
            <a:graphicFrameLocks noChangeAspect="1"/>
          </p:cNvGraphicFramePr>
          <p:nvPr>
            <p:ph idx="4294967295"/>
          </p:nvPr>
        </p:nvGraphicFramePr>
        <p:xfrm>
          <a:off x="381000" y="1752600"/>
          <a:ext cx="8458200" cy="4551363"/>
        </p:xfrm>
        <a:graphic>
          <a:graphicData uri="http://schemas.openxmlformats.org/presentationml/2006/ole">
            <p:oleObj spid="_x0000_s51202" name="文档" r:id="rId3" imgW="4480560" imgH="2446200" progId="Word.Document.8">
              <p:embed/>
            </p:oleObj>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228600" y="990600"/>
            <a:ext cx="8763000" cy="5181600"/>
          </a:xfrm>
          <a:prstGeom prst="rect">
            <a:avLst/>
          </a:prstGeom>
          <a:noFill/>
          <a:ln w="9525">
            <a:noFill/>
            <a:miter lim="800000"/>
            <a:headEnd/>
            <a:tailEnd/>
          </a:ln>
        </p:spPr>
        <p:txBody>
          <a:bodyPr/>
          <a:lstStyle/>
          <a:p>
            <a:pPr>
              <a:spcBef>
                <a:spcPct val="20000"/>
              </a:spcBef>
              <a:buFontTx/>
              <a:buChar char="•"/>
            </a:pPr>
            <a:r>
              <a:rPr lang="en-US" altLang="zh-CN" b="1">
                <a:solidFill>
                  <a:srgbClr val="FF00FF"/>
                </a:solidFill>
                <a:latin typeface="宋体" pitchFamily="2" charset="-122"/>
              </a:rPr>
              <a:t> </a:t>
            </a:r>
            <a:r>
              <a:rPr lang="zh-CN" altLang="en-US" sz="2800" b="1">
                <a:solidFill>
                  <a:srgbClr val="FF00FF"/>
                </a:solidFill>
                <a:latin typeface="宋体" pitchFamily="2" charset="-122"/>
              </a:rPr>
              <a:t>数据表示：</a:t>
            </a:r>
            <a:r>
              <a:rPr lang="zh-CN" altLang="en-US" sz="2800" b="1">
                <a:latin typeface="宋体" pitchFamily="2" charset="-122"/>
              </a:rPr>
              <a:t>硬件能够直接认别和处理的数据类型；</a:t>
            </a:r>
          </a:p>
          <a:p>
            <a:pPr>
              <a:spcBef>
                <a:spcPct val="20000"/>
              </a:spcBef>
              <a:buFontTx/>
              <a:buChar char="•"/>
            </a:pPr>
            <a:r>
              <a:rPr lang="zh-CN" altLang="en-US" sz="2800" b="1">
                <a:solidFill>
                  <a:srgbClr val="FF00FF"/>
                </a:solidFill>
                <a:latin typeface="宋体" pitchFamily="2" charset="-122"/>
              </a:rPr>
              <a:t> 寻址技术：</a:t>
            </a:r>
            <a:r>
              <a:rPr lang="zh-CN" altLang="en-US" sz="2800" b="1">
                <a:latin typeface="宋体" pitchFamily="2" charset="-122"/>
              </a:rPr>
              <a:t>编址方式、寻址方式和定位方式等；</a:t>
            </a:r>
          </a:p>
          <a:p>
            <a:pPr fontAlgn="b">
              <a:spcBef>
                <a:spcPct val="20000"/>
              </a:spcBef>
              <a:buFontTx/>
              <a:buChar char="•"/>
            </a:pPr>
            <a:r>
              <a:rPr lang="zh-CN" altLang="en-US" sz="2800" b="1">
                <a:solidFill>
                  <a:srgbClr val="FF00FF"/>
                </a:solidFill>
                <a:latin typeface="宋体" pitchFamily="2" charset="-122"/>
              </a:rPr>
              <a:t> 寄存器组织：</a:t>
            </a:r>
            <a:r>
              <a:rPr lang="zh-CN" altLang="en-US" sz="2800" b="1">
                <a:latin typeface="宋体" pitchFamily="2" charset="-122"/>
              </a:rPr>
              <a:t>操作数寄存器、变址寄存器、控制寄存</a:t>
            </a:r>
          </a:p>
          <a:p>
            <a:pPr fontAlgn="b">
              <a:spcBef>
                <a:spcPct val="20000"/>
              </a:spcBef>
            </a:pPr>
            <a:r>
              <a:rPr lang="zh-CN" altLang="en-US" sz="2800" b="1">
                <a:latin typeface="宋体" pitchFamily="2" charset="-122"/>
              </a:rPr>
              <a:t>  器及专用寄存器的定义、数量和使用规则等；</a:t>
            </a:r>
          </a:p>
          <a:p>
            <a:pPr>
              <a:spcBef>
                <a:spcPct val="20000"/>
              </a:spcBef>
              <a:buFontTx/>
              <a:buChar char="•"/>
            </a:pPr>
            <a:r>
              <a:rPr lang="zh-CN" altLang="en-US" sz="2800" b="1">
                <a:solidFill>
                  <a:srgbClr val="FF00FF"/>
                </a:solidFill>
                <a:latin typeface="宋体" pitchFamily="2" charset="-122"/>
              </a:rPr>
              <a:t> 指令系统：</a:t>
            </a:r>
            <a:r>
              <a:rPr lang="zh-CN" altLang="en-US" sz="2800" b="1">
                <a:latin typeface="宋体" pitchFamily="2" charset="-122"/>
              </a:rPr>
              <a:t>操作类型、格式，指令间的排序控制等；</a:t>
            </a:r>
          </a:p>
          <a:p>
            <a:pPr>
              <a:spcBef>
                <a:spcPct val="20000"/>
              </a:spcBef>
              <a:buFontTx/>
              <a:buChar char="•"/>
            </a:pPr>
            <a:r>
              <a:rPr lang="zh-CN" altLang="en-US" sz="2800" b="1">
                <a:solidFill>
                  <a:srgbClr val="FF00FF"/>
                </a:solidFill>
                <a:latin typeface="宋体" pitchFamily="2" charset="-122"/>
              </a:rPr>
              <a:t> 中断系统：</a:t>
            </a:r>
            <a:r>
              <a:rPr lang="zh-CN" altLang="en-US" sz="2800" b="1">
                <a:latin typeface="宋体" pitchFamily="2" charset="-122"/>
              </a:rPr>
              <a:t>中断类型、中断级别和中断响应方式等；</a:t>
            </a:r>
          </a:p>
          <a:p>
            <a:pPr>
              <a:spcBef>
                <a:spcPct val="20000"/>
              </a:spcBef>
              <a:buFontTx/>
              <a:buChar char="•"/>
            </a:pPr>
            <a:r>
              <a:rPr lang="zh-CN" altLang="en-US" sz="2800" b="1">
                <a:solidFill>
                  <a:srgbClr val="FF00FF"/>
                </a:solidFill>
                <a:latin typeface="宋体" pitchFamily="2" charset="-122"/>
              </a:rPr>
              <a:t> 存储系统：</a:t>
            </a:r>
            <a:r>
              <a:rPr lang="zh-CN" altLang="en-US" sz="2800" b="1">
                <a:latin typeface="宋体" pitchFamily="2" charset="-122"/>
              </a:rPr>
              <a:t>寻址空间、虚拟存储器、</a:t>
            </a:r>
            <a:r>
              <a:rPr lang="en-US" altLang="zh-CN" sz="2800" b="1">
                <a:latin typeface="宋体" pitchFamily="2" charset="-122"/>
              </a:rPr>
              <a:t>Cache</a:t>
            </a:r>
            <a:r>
              <a:rPr lang="zh-CN" altLang="en-US" sz="2800" b="1">
                <a:latin typeface="宋体" pitchFamily="2" charset="-122"/>
              </a:rPr>
              <a:t>存储器等；</a:t>
            </a:r>
          </a:p>
          <a:p>
            <a:pPr>
              <a:spcBef>
                <a:spcPct val="20000"/>
              </a:spcBef>
              <a:buFontTx/>
              <a:buChar char="•"/>
            </a:pPr>
            <a:r>
              <a:rPr lang="zh-CN" altLang="en-US" sz="2800" b="1">
                <a:solidFill>
                  <a:srgbClr val="FF00FF"/>
                </a:solidFill>
                <a:latin typeface="宋体" pitchFamily="2" charset="-122"/>
              </a:rPr>
              <a:t> 处理机工作状态：</a:t>
            </a:r>
            <a:r>
              <a:rPr lang="zh-CN" altLang="en-US" sz="2800" b="1">
                <a:latin typeface="宋体" pitchFamily="2" charset="-122"/>
              </a:rPr>
              <a:t>定义和切换方式，如管态和目态等；</a:t>
            </a:r>
          </a:p>
          <a:p>
            <a:pPr>
              <a:spcBef>
                <a:spcPct val="20000"/>
              </a:spcBef>
              <a:buFontTx/>
              <a:buChar char="•"/>
            </a:pPr>
            <a:r>
              <a:rPr lang="zh-CN" altLang="en-US" sz="2800" b="1">
                <a:solidFill>
                  <a:srgbClr val="FF00FF"/>
                </a:solidFill>
                <a:latin typeface="宋体" pitchFamily="2" charset="-122"/>
              </a:rPr>
              <a:t> 输入输出系统：</a:t>
            </a:r>
            <a:r>
              <a:rPr lang="zh-CN" altLang="en-US" sz="2800" b="1">
                <a:latin typeface="宋体" pitchFamily="2" charset="-122"/>
              </a:rPr>
              <a:t>数据交换方式、交换过程的控制等；</a:t>
            </a:r>
          </a:p>
          <a:p>
            <a:pPr>
              <a:spcBef>
                <a:spcPct val="20000"/>
              </a:spcBef>
              <a:buFontTx/>
              <a:buChar char="•"/>
            </a:pPr>
            <a:r>
              <a:rPr lang="zh-CN" altLang="en-US" sz="2800" b="1">
                <a:solidFill>
                  <a:srgbClr val="FF00FF"/>
                </a:solidFill>
                <a:latin typeface="宋体" pitchFamily="2" charset="-122"/>
              </a:rPr>
              <a:t> 信息保护：</a:t>
            </a:r>
            <a:r>
              <a:rPr lang="zh-CN" altLang="en-US" sz="2800" b="1">
                <a:latin typeface="宋体" pitchFamily="2" charset="-122"/>
              </a:rPr>
              <a:t>信息保护方式和硬件对信息保护的支持等。</a:t>
            </a:r>
            <a:endParaRPr lang="zh-CN" altLang="en-US" sz="2800">
              <a:latin typeface="宋体" pitchFamily="2" charset="-122"/>
            </a:endParaRPr>
          </a:p>
        </p:txBody>
      </p:sp>
      <p:sp>
        <p:nvSpPr>
          <p:cNvPr id="146435" name="Rectangle 3"/>
          <p:cNvSpPr>
            <a:spLocks noGrp="1" noChangeArrowheads="1"/>
          </p:cNvSpPr>
          <p:nvPr>
            <p:ph type="title"/>
          </p:nvPr>
        </p:nvSpPr>
        <p:spPr>
          <a:xfrm>
            <a:off x="228600" y="228600"/>
            <a:ext cx="8610600" cy="685800"/>
          </a:xfrm>
          <a:noFill/>
          <a:ln/>
        </p:spPr>
        <p:txBody>
          <a:bodyPr/>
          <a:lstStyle/>
          <a:p>
            <a:pPr algn="l">
              <a:buFont typeface="Wingdings" pitchFamily="2" charset="2"/>
              <a:buNone/>
            </a:pPr>
            <a:r>
              <a:rPr lang="zh-CN" altLang="en-US" sz="3600" b="1">
                <a:solidFill>
                  <a:srgbClr val="FF00FF"/>
                </a:solidFill>
                <a:latin typeface="Arial" charset="0"/>
              </a:rPr>
              <a:t>功能特性</a:t>
            </a:r>
            <a:r>
              <a:rPr lang="zh-CN" altLang="en-US" sz="3600" b="1">
                <a:solidFill>
                  <a:srgbClr val="CC00CC"/>
                </a:solidFill>
                <a:latin typeface="Arial" charset="0"/>
              </a:rPr>
              <a:t> </a:t>
            </a:r>
            <a:r>
              <a:rPr lang="zh-CN" altLang="en-US" sz="3200" b="1">
                <a:solidFill>
                  <a:srgbClr val="0000FF"/>
                </a:solidFill>
                <a:latin typeface="Arial" charset="0"/>
              </a:rPr>
              <a:t>指令系统及其执行模式</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body" idx="1"/>
          </p:nvPr>
        </p:nvSpPr>
        <p:spPr>
          <a:xfrm>
            <a:off x="304800" y="381000"/>
            <a:ext cx="8610600" cy="5943600"/>
          </a:xfrm>
        </p:spPr>
        <p:txBody>
          <a:bodyPr/>
          <a:lstStyle/>
          <a:p>
            <a:pPr>
              <a:lnSpc>
                <a:spcPct val="120000"/>
              </a:lnSpc>
              <a:spcBef>
                <a:spcPct val="0"/>
              </a:spcBef>
              <a:buFontTx/>
              <a:buNone/>
            </a:pPr>
            <a:r>
              <a:rPr lang="en-US" altLang="zh-CN" sz="2800" b="1">
                <a:solidFill>
                  <a:srgbClr val="800000"/>
                </a:solidFill>
                <a:latin typeface="Arial" charset="0"/>
              </a:rPr>
              <a:t>2. </a:t>
            </a:r>
            <a:r>
              <a:rPr lang="zh-CN" altLang="en-US" sz="2800" b="1">
                <a:solidFill>
                  <a:srgbClr val="800000"/>
                </a:solidFill>
                <a:latin typeface="Arial" charset="0"/>
              </a:rPr>
              <a:t>计算机系统结构定义二</a:t>
            </a:r>
          </a:p>
          <a:p>
            <a:pPr>
              <a:lnSpc>
                <a:spcPct val="120000"/>
              </a:lnSpc>
              <a:spcBef>
                <a:spcPct val="0"/>
              </a:spcBef>
              <a:buFontTx/>
              <a:buNone/>
            </a:pPr>
            <a:r>
              <a:rPr lang="zh-CN" altLang="en-US" b="1">
                <a:solidFill>
                  <a:srgbClr val="FF0000"/>
                </a:solidFill>
                <a:latin typeface="Arial" charset="0"/>
              </a:rPr>
              <a:t>    研究软硬件功能分配和对软硬件界面的确定</a:t>
            </a:r>
          </a:p>
          <a:p>
            <a:pPr>
              <a:lnSpc>
                <a:spcPct val="120000"/>
              </a:lnSpc>
              <a:spcBef>
                <a:spcPct val="0"/>
              </a:spcBef>
              <a:buFontTx/>
              <a:buNone/>
            </a:pPr>
            <a:r>
              <a:rPr lang="zh-CN" altLang="en-US" b="1">
                <a:latin typeface="Arial" charset="0"/>
              </a:rPr>
              <a:t>计算机系统由软件、硬件和固件组成，它们在功能上是同等的。</a:t>
            </a:r>
          </a:p>
          <a:p>
            <a:pPr>
              <a:lnSpc>
                <a:spcPct val="120000"/>
              </a:lnSpc>
              <a:spcBef>
                <a:spcPct val="0"/>
              </a:spcBef>
              <a:buFontTx/>
              <a:buNone/>
            </a:pPr>
            <a:r>
              <a:rPr lang="zh-CN" altLang="en-US" b="1">
                <a:latin typeface="Arial" charset="0"/>
              </a:rPr>
              <a:t>同一种功能可以用硬件实现，也可以用软件或固件实现。</a:t>
            </a:r>
          </a:p>
          <a:p>
            <a:pPr>
              <a:lnSpc>
                <a:spcPct val="120000"/>
              </a:lnSpc>
              <a:spcBef>
                <a:spcPct val="0"/>
              </a:spcBef>
              <a:buFontTx/>
              <a:buNone/>
            </a:pPr>
            <a:r>
              <a:rPr lang="zh-CN" altLang="en-US" b="1">
                <a:latin typeface="Arial" charset="0"/>
              </a:rPr>
              <a:t>不同的组成只是性能和价格不同</a:t>
            </a:r>
            <a:r>
              <a:rPr lang="en-US" altLang="zh-CN" b="1">
                <a:latin typeface="Arial" charset="0"/>
              </a:rPr>
              <a:t>, </a:t>
            </a:r>
            <a:r>
              <a:rPr lang="zh-CN" altLang="en-US" b="1">
                <a:latin typeface="Arial" charset="0"/>
              </a:rPr>
              <a:t>他们的系统结构是相同的。</a:t>
            </a:r>
          </a:p>
          <a:p>
            <a:pPr>
              <a:lnSpc>
                <a:spcPct val="120000"/>
              </a:lnSpc>
              <a:spcBef>
                <a:spcPct val="0"/>
              </a:spcBef>
              <a:buFontTx/>
              <a:buNone/>
            </a:pPr>
            <a:r>
              <a:rPr lang="zh-CN" altLang="en-US" b="1">
                <a:solidFill>
                  <a:srgbClr val="0000FF"/>
                </a:solidFill>
                <a:latin typeface="Arial" charset="0"/>
              </a:rPr>
              <a:t>系列计算机概念：</a:t>
            </a:r>
            <a:r>
              <a:rPr lang="zh-CN" altLang="en-US" b="1">
                <a:solidFill>
                  <a:srgbClr val="FF0000"/>
                </a:solidFill>
                <a:latin typeface="Arial" charset="0"/>
              </a:rPr>
              <a:t>相同系统结构</a:t>
            </a:r>
            <a:r>
              <a:rPr lang="en-US" altLang="zh-CN" b="1">
                <a:solidFill>
                  <a:srgbClr val="FF0000"/>
                </a:solidFill>
                <a:latin typeface="Arial" charset="0"/>
              </a:rPr>
              <a:t>,</a:t>
            </a:r>
            <a:r>
              <a:rPr lang="zh-CN" altLang="en-US" b="1">
                <a:solidFill>
                  <a:srgbClr val="FF0000"/>
                </a:solidFill>
                <a:latin typeface="Arial" charset="0"/>
              </a:rPr>
              <a:t>不同组成和实现的一系列计算机系统。</a:t>
            </a:r>
            <a:endParaRPr lang="zh-CN" altLang="en-US">
              <a:latin typeface="Arial"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A3A16A12-816B-4288-A39D-E791242C63CC}" type="slidenum">
              <a:rPr lang="en-US" altLang="zh-CN"/>
              <a:pPr/>
              <a:t>25</a:t>
            </a:fld>
            <a:endParaRPr lang="en-US" altLang="zh-CN"/>
          </a:p>
        </p:txBody>
      </p:sp>
      <p:sp>
        <p:nvSpPr>
          <p:cNvPr id="186372" name="Text Box 4"/>
          <p:cNvSpPr txBox="1">
            <a:spLocks noChangeArrowheads="1"/>
          </p:cNvSpPr>
          <p:nvPr/>
        </p:nvSpPr>
        <p:spPr bwMode="auto">
          <a:xfrm>
            <a:off x="323850" y="666750"/>
            <a:ext cx="8351838" cy="5346700"/>
          </a:xfrm>
          <a:prstGeom prst="rect">
            <a:avLst/>
          </a:prstGeom>
          <a:noFill/>
          <a:ln w="9525">
            <a:noFill/>
            <a:miter lim="800000"/>
            <a:headEnd/>
            <a:tailEnd/>
          </a:ln>
          <a:effectLst/>
        </p:spPr>
        <p:txBody>
          <a:bodyPr rIns="21600">
            <a:spAutoFit/>
          </a:bodyPr>
          <a:lstStyle/>
          <a:p>
            <a:pPr>
              <a:lnSpc>
                <a:spcPct val="110000"/>
              </a:lnSpc>
            </a:pPr>
            <a:r>
              <a:rPr kumimoji="1" lang="en-US" altLang="zh-CN" sz="2800">
                <a:latin typeface="Times New Roman" pitchFamily="18" charset="0"/>
              </a:rPr>
              <a:t>        </a:t>
            </a:r>
            <a:r>
              <a:rPr kumimoji="1" lang="zh-CN" altLang="en-US" sz="2800">
                <a:latin typeface="Times New Roman" pitchFamily="18" charset="0"/>
              </a:rPr>
              <a:t>对于目前的通用型机器，计算机系统结构研究的内容一般包括：</a:t>
            </a:r>
          </a:p>
          <a:p>
            <a:pPr>
              <a:lnSpc>
                <a:spcPct val="130000"/>
              </a:lnSpc>
            </a:pPr>
            <a:r>
              <a:rPr kumimoji="1" lang="zh-CN" altLang="en-US" sz="2800">
                <a:latin typeface="Times New Roman" pitchFamily="18" charset="0"/>
              </a:rPr>
              <a:t>    （</a:t>
            </a:r>
            <a:r>
              <a:rPr kumimoji="1" lang="en-US" altLang="zh-CN" sz="2800">
                <a:latin typeface="Times New Roman" pitchFamily="18" charset="0"/>
              </a:rPr>
              <a:t>1</a:t>
            </a:r>
            <a:r>
              <a:rPr kumimoji="1" lang="zh-CN" altLang="en-US" sz="2800">
                <a:latin typeface="Times New Roman" pitchFamily="18" charset="0"/>
              </a:rPr>
              <a:t>）数据表示</a:t>
            </a:r>
          </a:p>
          <a:p>
            <a:pPr>
              <a:lnSpc>
                <a:spcPct val="110000"/>
              </a:lnSpc>
            </a:pPr>
            <a:r>
              <a:rPr kumimoji="1" lang="zh-CN" altLang="en-US" sz="2800">
                <a:latin typeface="Times New Roman" pitchFamily="18" charset="0"/>
              </a:rPr>
              <a:t>    （</a:t>
            </a:r>
            <a:r>
              <a:rPr kumimoji="1" lang="en-US" altLang="zh-CN" sz="2800">
                <a:latin typeface="Times New Roman" pitchFamily="18" charset="0"/>
              </a:rPr>
              <a:t>2</a:t>
            </a:r>
            <a:r>
              <a:rPr kumimoji="1" lang="zh-CN" altLang="en-US" sz="2800">
                <a:latin typeface="Times New Roman" pitchFamily="18" charset="0"/>
              </a:rPr>
              <a:t>）寻址方式</a:t>
            </a:r>
          </a:p>
          <a:p>
            <a:pPr>
              <a:lnSpc>
                <a:spcPct val="110000"/>
              </a:lnSpc>
            </a:pPr>
            <a:r>
              <a:rPr kumimoji="1" lang="zh-CN" altLang="en-US" sz="2800">
                <a:latin typeface="Times New Roman" pitchFamily="18" charset="0"/>
              </a:rPr>
              <a:t>    （</a:t>
            </a:r>
            <a:r>
              <a:rPr kumimoji="1" lang="en-US" altLang="zh-CN" sz="2800">
                <a:latin typeface="Times New Roman" pitchFamily="18" charset="0"/>
              </a:rPr>
              <a:t>3</a:t>
            </a:r>
            <a:r>
              <a:rPr kumimoji="1" lang="zh-CN" altLang="en-US" sz="2800">
                <a:latin typeface="Times New Roman" pitchFamily="18" charset="0"/>
              </a:rPr>
              <a:t>）寄存器组织</a:t>
            </a:r>
          </a:p>
          <a:p>
            <a:pPr>
              <a:lnSpc>
                <a:spcPct val="110000"/>
              </a:lnSpc>
            </a:pPr>
            <a:r>
              <a:rPr kumimoji="1" lang="zh-CN" altLang="en-US" sz="2800">
                <a:latin typeface="Times New Roman" pitchFamily="18" charset="0"/>
              </a:rPr>
              <a:t>    （</a:t>
            </a:r>
            <a:r>
              <a:rPr kumimoji="1" lang="en-US" altLang="zh-CN" sz="2800">
                <a:latin typeface="Times New Roman" pitchFamily="18" charset="0"/>
              </a:rPr>
              <a:t>4</a:t>
            </a:r>
            <a:r>
              <a:rPr kumimoji="1" lang="zh-CN" altLang="en-US" sz="2800">
                <a:latin typeface="Times New Roman" pitchFamily="18" charset="0"/>
              </a:rPr>
              <a:t>）指令系统</a:t>
            </a:r>
          </a:p>
          <a:p>
            <a:pPr>
              <a:lnSpc>
                <a:spcPct val="110000"/>
              </a:lnSpc>
            </a:pPr>
            <a:r>
              <a:rPr kumimoji="1" lang="zh-CN" altLang="en-US" sz="2800">
                <a:latin typeface="Times New Roman" pitchFamily="18" charset="0"/>
              </a:rPr>
              <a:t>    （</a:t>
            </a:r>
            <a:r>
              <a:rPr kumimoji="1" lang="en-US" altLang="zh-CN" sz="2800">
                <a:latin typeface="Times New Roman" pitchFamily="18" charset="0"/>
              </a:rPr>
              <a:t>5</a:t>
            </a:r>
            <a:r>
              <a:rPr kumimoji="1" lang="zh-CN" altLang="en-US" sz="2800">
                <a:latin typeface="Times New Roman" pitchFamily="18" charset="0"/>
              </a:rPr>
              <a:t>）存储系统</a:t>
            </a:r>
          </a:p>
          <a:p>
            <a:pPr>
              <a:lnSpc>
                <a:spcPct val="110000"/>
              </a:lnSpc>
            </a:pPr>
            <a:r>
              <a:rPr kumimoji="1" lang="zh-CN" altLang="en-US" sz="2800">
                <a:latin typeface="Times New Roman" pitchFamily="18" charset="0"/>
              </a:rPr>
              <a:t>    （</a:t>
            </a:r>
            <a:r>
              <a:rPr kumimoji="1" lang="en-US" altLang="zh-CN" sz="2800">
                <a:latin typeface="Times New Roman" pitchFamily="18" charset="0"/>
              </a:rPr>
              <a:t>6</a:t>
            </a:r>
            <a:r>
              <a:rPr kumimoji="1" lang="zh-CN" altLang="en-US" sz="2800">
                <a:latin typeface="Times New Roman" pitchFamily="18" charset="0"/>
              </a:rPr>
              <a:t>）中断机构</a:t>
            </a:r>
          </a:p>
          <a:p>
            <a:pPr>
              <a:lnSpc>
                <a:spcPct val="110000"/>
              </a:lnSpc>
            </a:pPr>
            <a:r>
              <a:rPr kumimoji="1" lang="zh-CN" altLang="en-US" sz="2800">
                <a:latin typeface="Times New Roman" pitchFamily="18" charset="0"/>
              </a:rPr>
              <a:t>    （</a:t>
            </a:r>
            <a:r>
              <a:rPr kumimoji="1" lang="en-US" altLang="zh-CN" sz="2800">
                <a:latin typeface="Times New Roman" pitchFamily="18" charset="0"/>
              </a:rPr>
              <a:t>7</a:t>
            </a:r>
            <a:r>
              <a:rPr kumimoji="1" lang="zh-CN" altLang="en-US" sz="2800">
                <a:latin typeface="Times New Roman" pitchFamily="18" charset="0"/>
              </a:rPr>
              <a:t>）机器工作状态</a:t>
            </a:r>
          </a:p>
          <a:p>
            <a:pPr>
              <a:lnSpc>
                <a:spcPct val="110000"/>
              </a:lnSpc>
            </a:pPr>
            <a:r>
              <a:rPr kumimoji="1" lang="zh-CN" altLang="en-US" sz="2800">
                <a:latin typeface="Times New Roman" pitchFamily="18" charset="0"/>
              </a:rPr>
              <a:t>    （</a:t>
            </a:r>
            <a:r>
              <a:rPr kumimoji="1" lang="en-US" altLang="zh-CN" sz="2800">
                <a:latin typeface="Times New Roman" pitchFamily="18" charset="0"/>
              </a:rPr>
              <a:t>8</a:t>
            </a:r>
            <a:r>
              <a:rPr kumimoji="1" lang="zh-CN" altLang="en-US" sz="2800">
                <a:latin typeface="Times New Roman" pitchFamily="18" charset="0"/>
              </a:rPr>
              <a:t>）</a:t>
            </a:r>
            <a:r>
              <a:rPr kumimoji="1" lang="en-US" altLang="zh-CN" sz="2800">
                <a:latin typeface="Times New Roman" pitchFamily="18" charset="0"/>
              </a:rPr>
              <a:t>I/O</a:t>
            </a:r>
            <a:r>
              <a:rPr kumimoji="1" lang="zh-CN" altLang="en-US" sz="2800">
                <a:latin typeface="Times New Roman" pitchFamily="18" charset="0"/>
              </a:rPr>
              <a:t>系统</a:t>
            </a:r>
          </a:p>
          <a:p>
            <a:pPr>
              <a:lnSpc>
                <a:spcPct val="110000"/>
              </a:lnSpc>
            </a:pPr>
            <a:r>
              <a:rPr kumimoji="1" lang="zh-CN" altLang="en-US" sz="2800">
                <a:latin typeface="Times New Roman" pitchFamily="18" charset="0"/>
              </a:rPr>
              <a:t>    （</a:t>
            </a:r>
            <a:r>
              <a:rPr kumimoji="1" lang="en-US" altLang="zh-CN" sz="2800">
                <a:latin typeface="Times New Roman" pitchFamily="18" charset="0"/>
              </a:rPr>
              <a:t>9</a:t>
            </a:r>
            <a:r>
              <a:rPr kumimoji="1" lang="zh-CN" altLang="en-US" sz="2800">
                <a:latin typeface="Times New Roman" pitchFamily="18" charset="0"/>
              </a:rPr>
              <a:t>）信息保护</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7651F347-1F79-4E00-84CE-8D839401F91A}" type="slidenum">
              <a:rPr lang="en-US" altLang="zh-CN"/>
              <a:pPr/>
              <a:t>26</a:t>
            </a:fld>
            <a:endParaRPr lang="en-US" altLang="zh-CN"/>
          </a:p>
        </p:txBody>
      </p:sp>
      <p:sp>
        <p:nvSpPr>
          <p:cNvPr id="187396" name="Text Box 4"/>
          <p:cNvSpPr txBox="1">
            <a:spLocks noChangeArrowheads="1"/>
          </p:cNvSpPr>
          <p:nvPr/>
        </p:nvSpPr>
        <p:spPr bwMode="auto">
          <a:xfrm>
            <a:off x="179388" y="692150"/>
            <a:ext cx="8496300" cy="5257800"/>
          </a:xfrm>
          <a:prstGeom prst="rect">
            <a:avLst/>
          </a:prstGeom>
          <a:noFill/>
          <a:ln w="9525">
            <a:noFill/>
            <a:miter lim="800000"/>
            <a:headEnd/>
            <a:tailEnd/>
          </a:ln>
          <a:effectLst/>
        </p:spPr>
        <p:txBody>
          <a:bodyPr>
            <a:spAutoFit/>
          </a:bodyPr>
          <a:lstStyle/>
          <a:p>
            <a:pPr>
              <a:lnSpc>
                <a:spcPct val="150000"/>
              </a:lnSpc>
            </a:pPr>
            <a:r>
              <a:rPr kumimoji="1" lang="en-US" altLang="zh-CN" sz="2800">
                <a:latin typeface="Times New Roman" pitchFamily="18" charset="0"/>
              </a:rPr>
              <a:t>2. </a:t>
            </a:r>
            <a:r>
              <a:rPr kumimoji="1" lang="zh-CN" altLang="en-US" sz="2800">
                <a:latin typeface="Times New Roman" pitchFamily="18" charset="0"/>
              </a:rPr>
              <a:t>计算机组成</a:t>
            </a:r>
          </a:p>
          <a:p>
            <a:pPr>
              <a:lnSpc>
                <a:spcPct val="130000"/>
              </a:lnSpc>
            </a:pPr>
            <a:r>
              <a:rPr kumimoji="1" lang="zh-CN" altLang="en-US" sz="2800">
                <a:latin typeface="Times New Roman" pitchFamily="18" charset="0"/>
              </a:rPr>
              <a:t>        计算机组成是计算机系统结构的逻辑实现，包括机器内部的数据流和控制流的组成以及逻辑设计等。</a:t>
            </a:r>
          </a:p>
          <a:p>
            <a:pPr>
              <a:lnSpc>
                <a:spcPct val="160000"/>
              </a:lnSpc>
            </a:pPr>
            <a:r>
              <a:rPr kumimoji="1" lang="zh-CN" altLang="en-US" sz="2800">
                <a:latin typeface="Times New Roman" pitchFamily="18" charset="0"/>
              </a:rPr>
              <a:t>        计算机组成的任务是在计算机系统结构确定分配给硬件系统的功能及其概念结构之后，研究各组成部分的内部构造和相互之间的联系，以实现机器指令级要求的各种功能和性能。这种相互联系包括各功能部件的配置、相互连接和相互作用。</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6067A112-B933-451F-8312-4F06A5A80B22}" type="slidenum">
              <a:rPr lang="en-US" altLang="zh-CN"/>
              <a:pPr/>
              <a:t>27</a:t>
            </a:fld>
            <a:endParaRPr lang="en-US" altLang="zh-CN"/>
          </a:p>
        </p:txBody>
      </p:sp>
      <p:sp>
        <p:nvSpPr>
          <p:cNvPr id="195588" name="Text Box 4"/>
          <p:cNvSpPr txBox="1">
            <a:spLocks noChangeArrowheads="1"/>
          </p:cNvSpPr>
          <p:nvPr/>
        </p:nvSpPr>
        <p:spPr bwMode="auto">
          <a:xfrm>
            <a:off x="663575" y="908050"/>
            <a:ext cx="7869238" cy="4576763"/>
          </a:xfrm>
          <a:prstGeom prst="rect">
            <a:avLst/>
          </a:prstGeom>
          <a:noFill/>
          <a:ln w="9525">
            <a:noFill/>
            <a:miter lim="800000"/>
            <a:headEnd/>
            <a:tailEnd/>
          </a:ln>
          <a:effectLst/>
        </p:spPr>
        <p:txBody>
          <a:bodyPr>
            <a:spAutoFit/>
          </a:bodyPr>
          <a:lstStyle/>
          <a:p>
            <a:pPr>
              <a:lnSpc>
                <a:spcPct val="210000"/>
              </a:lnSpc>
            </a:pPr>
            <a:r>
              <a:rPr kumimoji="1" lang="en-US" altLang="zh-CN" sz="2800">
                <a:latin typeface="Times New Roman" pitchFamily="18" charset="0"/>
              </a:rPr>
              <a:t>        </a:t>
            </a:r>
            <a:r>
              <a:rPr kumimoji="1" lang="zh-CN" altLang="en-US" sz="2800">
                <a:latin typeface="Times New Roman" pitchFamily="18" charset="0"/>
              </a:rPr>
              <a:t>计算机组成的设计是按希望达到的性能价格比，最佳、最合理地把各种设备和部件组成计算机，以实现所确定的计算机系统结构。对传统机器程序员来说，计算机组成的设计内容一般是透明的。</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4042B5EC-79D7-44AE-9069-CAFC63E3398C}" type="slidenum">
              <a:rPr lang="en-US" altLang="zh-CN"/>
              <a:pPr/>
              <a:t>28</a:t>
            </a:fld>
            <a:endParaRPr lang="en-US" altLang="zh-CN"/>
          </a:p>
        </p:txBody>
      </p:sp>
      <p:sp>
        <p:nvSpPr>
          <p:cNvPr id="188420" name="Text Box 4"/>
          <p:cNvSpPr txBox="1">
            <a:spLocks noChangeArrowheads="1"/>
          </p:cNvSpPr>
          <p:nvPr/>
        </p:nvSpPr>
        <p:spPr bwMode="auto">
          <a:xfrm>
            <a:off x="323850" y="822325"/>
            <a:ext cx="8424863" cy="5092700"/>
          </a:xfrm>
          <a:prstGeom prst="rect">
            <a:avLst/>
          </a:prstGeom>
          <a:noFill/>
          <a:ln w="9525">
            <a:noFill/>
            <a:miter lim="800000"/>
            <a:headEnd/>
            <a:tailEnd/>
          </a:ln>
          <a:effectLst/>
        </p:spPr>
        <p:txBody>
          <a:bodyPr>
            <a:spAutoFit/>
          </a:bodyPr>
          <a:lstStyle/>
          <a:p>
            <a:pPr>
              <a:lnSpc>
                <a:spcPct val="130000"/>
              </a:lnSpc>
            </a:pPr>
            <a:r>
              <a:rPr kumimoji="1" lang="en-US" altLang="zh-CN" sz="2800">
                <a:latin typeface="Times New Roman" pitchFamily="18" charset="0"/>
              </a:rPr>
              <a:t>        </a:t>
            </a:r>
            <a:r>
              <a:rPr kumimoji="1" lang="zh-CN" altLang="en-US" sz="2800">
                <a:latin typeface="Times New Roman" pitchFamily="18" charset="0"/>
              </a:rPr>
              <a:t>计算器组成设计要确定的内容应包括：</a:t>
            </a:r>
          </a:p>
          <a:p>
            <a:pPr>
              <a:lnSpc>
                <a:spcPct val="130000"/>
              </a:lnSpc>
            </a:pPr>
            <a:r>
              <a:rPr kumimoji="1" lang="zh-CN" altLang="en-US" sz="2800">
                <a:latin typeface="Times New Roman" pitchFamily="18" charset="0"/>
              </a:rPr>
              <a:t>         （</a:t>
            </a:r>
            <a:r>
              <a:rPr kumimoji="1" lang="en-US" altLang="zh-CN" sz="2800">
                <a:latin typeface="Times New Roman" pitchFamily="18" charset="0"/>
              </a:rPr>
              <a:t>1</a:t>
            </a:r>
            <a:r>
              <a:rPr kumimoji="1" lang="zh-CN" altLang="en-US" sz="2800">
                <a:latin typeface="Times New Roman" pitchFamily="18" charset="0"/>
              </a:rPr>
              <a:t>）数据通路的宽度</a:t>
            </a:r>
          </a:p>
          <a:p>
            <a:pPr>
              <a:lnSpc>
                <a:spcPct val="130000"/>
              </a:lnSpc>
            </a:pPr>
            <a:r>
              <a:rPr kumimoji="1" lang="zh-CN" altLang="en-US" sz="2800">
                <a:latin typeface="Times New Roman" pitchFamily="18" charset="0"/>
              </a:rPr>
              <a:t>        （</a:t>
            </a:r>
            <a:r>
              <a:rPr kumimoji="1" lang="en-US" altLang="zh-CN" sz="2800">
                <a:latin typeface="Times New Roman" pitchFamily="18" charset="0"/>
              </a:rPr>
              <a:t>2</a:t>
            </a:r>
            <a:r>
              <a:rPr kumimoji="1" lang="zh-CN" altLang="en-US" sz="2800">
                <a:latin typeface="Times New Roman" pitchFamily="18" charset="0"/>
              </a:rPr>
              <a:t>）专用部件的设置</a:t>
            </a:r>
          </a:p>
          <a:p>
            <a:pPr>
              <a:lnSpc>
                <a:spcPct val="130000"/>
              </a:lnSpc>
            </a:pPr>
            <a:r>
              <a:rPr kumimoji="1" lang="zh-CN" altLang="en-US" sz="2800">
                <a:latin typeface="Times New Roman" pitchFamily="18" charset="0"/>
              </a:rPr>
              <a:t>        （</a:t>
            </a:r>
            <a:r>
              <a:rPr kumimoji="1" lang="en-US" altLang="zh-CN" sz="2800">
                <a:latin typeface="Times New Roman" pitchFamily="18" charset="0"/>
              </a:rPr>
              <a:t>3</a:t>
            </a:r>
            <a:r>
              <a:rPr kumimoji="1" lang="zh-CN" altLang="en-US" sz="2800">
                <a:latin typeface="Times New Roman" pitchFamily="18" charset="0"/>
              </a:rPr>
              <a:t>）各种操作对部件的共享程度</a:t>
            </a:r>
          </a:p>
          <a:p>
            <a:pPr>
              <a:lnSpc>
                <a:spcPct val="130000"/>
              </a:lnSpc>
            </a:pPr>
            <a:r>
              <a:rPr kumimoji="1" lang="zh-CN" altLang="en-US" sz="2800">
                <a:latin typeface="Times New Roman" pitchFamily="18" charset="0"/>
              </a:rPr>
              <a:t>        （</a:t>
            </a:r>
            <a:r>
              <a:rPr kumimoji="1" lang="en-US" altLang="zh-CN" sz="2800">
                <a:latin typeface="Times New Roman" pitchFamily="18" charset="0"/>
              </a:rPr>
              <a:t>4</a:t>
            </a:r>
            <a:r>
              <a:rPr kumimoji="1" lang="zh-CN" altLang="en-US" sz="2800">
                <a:latin typeface="Times New Roman" pitchFamily="18" charset="0"/>
              </a:rPr>
              <a:t>）功能部件的并行度</a:t>
            </a:r>
          </a:p>
          <a:p>
            <a:pPr>
              <a:lnSpc>
                <a:spcPct val="130000"/>
              </a:lnSpc>
            </a:pPr>
            <a:r>
              <a:rPr kumimoji="1" lang="zh-CN" altLang="en-US" sz="2800">
                <a:latin typeface="Times New Roman" pitchFamily="18" charset="0"/>
              </a:rPr>
              <a:t>        （</a:t>
            </a:r>
            <a:r>
              <a:rPr kumimoji="1" lang="en-US" altLang="zh-CN" sz="2800">
                <a:latin typeface="Times New Roman" pitchFamily="18" charset="0"/>
              </a:rPr>
              <a:t>5</a:t>
            </a:r>
            <a:r>
              <a:rPr kumimoji="1" lang="zh-CN" altLang="en-US" sz="2800">
                <a:latin typeface="Times New Roman" pitchFamily="18" charset="0"/>
              </a:rPr>
              <a:t>）控制机构的组成方式</a:t>
            </a:r>
          </a:p>
          <a:p>
            <a:pPr>
              <a:lnSpc>
                <a:spcPct val="130000"/>
              </a:lnSpc>
            </a:pPr>
            <a:r>
              <a:rPr kumimoji="1" lang="zh-CN" altLang="en-US" sz="2800">
                <a:latin typeface="Times New Roman" pitchFamily="18" charset="0"/>
              </a:rPr>
              <a:t>        （</a:t>
            </a:r>
            <a:r>
              <a:rPr kumimoji="1" lang="en-US" altLang="zh-CN" sz="2800">
                <a:latin typeface="Times New Roman" pitchFamily="18" charset="0"/>
              </a:rPr>
              <a:t>6</a:t>
            </a:r>
            <a:r>
              <a:rPr kumimoji="1" lang="zh-CN" altLang="en-US" sz="2800">
                <a:latin typeface="Times New Roman" pitchFamily="18" charset="0"/>
              </a:rPr>
              <a:t>）缓冲和排队技术</a:t>
            </a:r>
          </a:p>
          <a:p>
            <a:pPr>
              <a:lnSpc>
                <a:spcPct val="130000"/>
              </a:lnSpc>
            </a:pPr>
            <a:r>
              <a:rPr kumimoji="1" lang="zh-CN" altLang="en-US" sz="2800">
                <a:latin typeface="Times New Roman" pitchFamily="18" charset="0"/>
              </a:rPr>
              <a:t>        （</a:t>
            </a:r>
            <a:r>
              <a:rPr kumimoji="1" lang="en-US" altLang="zh-CN" sz="2800">
                <a:latin typeface="Times New Roman" pitchFamily="18" charset="0"/>
              </a:rPr>
              <a:t>7</a:t>
            </a:r>
            <a:r>
              <a:rPr kumimoji="1" lang="zh-CN" altLang="en-US" sz="2800">
                <a:latin typeface="Times New Roman" pitchFamily="18" charset="0"/>
              </a:rPr>
              <a:t>）预估、预判技术</a:t>
            </a:r>
          </a:p>
          <a:p>
            <a:pPr>
              <a:lnSpc>
                <a:spcPct val="130000"/>
              </a:lnSpc>
            </a:pPr>
            <a:r>
              <a:rPr kumimoji="1" lang="zh-CN" altLang="en-US" sz="2800">
                <a:latin typeface="Times New Roman" pitchFamily="18" charset="0"/>
              </a:rPr>
              <a:t>        （</a:t>
            </a:r>
            <a:r>
              <a:rPr kumimoji="1" lang="en-US" altLang="zh-CN" sz="2800">
                <a:latin typeface="Times New Roman" pitchFamily="18" charset="0"/>
              </a:rPr>
              <a:t>8</a:t>
            </a:r>
            <a:r>
              <a:rPr kumimoji="1" lang="zh-CN" altLang="en-US" sz="2800">
                <a:latin typeface="Times New Roman" pitchFamily="18" charset="0"/>
              </a:rPr>
              <a:t>）可靠性技术</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6FB86D87-A7E1-4AF7-9562-A83EB894A42B}" type="slidenum">
              <a:rPr lang="en-US" altLang="zh-CN"/>
              <a:pPr/>
              <a:t>29</a:t>
            </a:fld>
            <a:endParaRPr lang="en-US" altLang="zh-CN"/>
          </a:p>
        </p:txBody>
      </p:sp>
      <p:sp>
        <p:nvSpPr>
          <p:cNvPr id="189444" name="Text Box 4"/>
          <p:cNvSpPr txBox="1">
            <a:spLocks noChangeArrowheads="1"/>
          </p:cNvSpPr>
          <p:nvPr/>
        </p:nvSpPr>
        <p:spPr bwMode="auto">
          <a:xfrm>
            <a:off x="466725" y="755650"/>
            <a:ext cx="8208963" cy="5213350"/>
          </a:xfrm>
          <a:prstGeom prst="rect">
            <a:avLst/>
          </a:prstGeom>
          <a:noFill/>
          <a:ln w="9525">
            <a:noFill/>
            <a:miter lim="800000"/>
            <a:headEnd/>
            <a:tailEnd/>
          </a:ln>
          <a:effectLst/>
        </p:spPr>
        <p:txBody>
          <a:bodyPr>
            <a:spAutoFit/>
          </a:bodyPr>
          <a:lstStyle/>
          <a:p>
            <a:pPr>
              <a:lnSpc>
                <a:spcPct val="180000"/>
              </a:lnSpc>
            </a:pPr>
            <a:r>
              <a:rPr kumimoji="1" lang="en-US" altLang="zh-CN" sz="2800">
                <a:latin typeface="Times New Roman" pitchFamily="18" charset="0"/>
              </a:rPr>
              <a:t>3. </a:t>
            </a:r>
            <a:r>
              <a:rPr kumimoji="1" lang="zh-CN" altLang="en-US" sz="2800">
                <a:latin typeface="Times New Roman" pitchFamily="18" charset="0"/>
              </a:rPr>
              <a:t>计算机实现</a:t>
            </a:r>
          </a:p>
          <a:p>
            <a:pPr>
              <a:lnSpc>
                <a:spcPct val="170000"/>
              </a:lnSpc>
            </a:pPr>
            <a:r>
              <a:rPr kumimoji="1" lang="zh-CN" altLang="en-US" sz="2800">
                <a:latin typeface="Times New Roman" pitchFamily="18" charset="0"/>
              </a:rPr>
              <a:t>        计算机实现是计算机组成的物理实现，包括处理机、主机等部件的物理结构，器件的集成度和速度，器件、模块、插件、底板的划分与连接，专用器件的设计，微组装技术，信号传输，电源、冷却及整机装配技术等。它着眼于器件技术和微组装技术，其中，器件技术在实现技术中起着主导作用。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ChangeArrowheads="1"/>
          </p:cNvSpPr>
          <p:nvPr/>
        </p:nvSpPr>
        <p:spPr bwMode="auto">
          <a:xfrm>
            <a:off x="228600" y="1447800"/>
            <a:ext cx="8686800" cy="5029200"/>
          </a:xfrm>
          <a:prstGeom prst="rect">
            <a:avLst/>
          </a:prstGeom>
          <a:noFill/>
          <a:ln w="9525">
            <a:noFill/>
            <a:miter lim="800000"/>
            <a:headEnd/>
            <a:tailEnd/>
          </a:ln>
        </p:spPr>
        <p:txBody>
          <a:bodyPr/>
          <a:lstStyle/>
          <a:p>
            <a:pPr>
              <a:spcBef>
                <a:spcPct val="20000"/>
              </a:spcBef>
            </a:pPr>
            <a:endParaRPr lang="zh-CN" altLang="zh-CN" sz="3200" b="1">
              <a:solidFill>
                <a:schemeClr val="folHlink"/>
              </a:solidFill>
            </a:endParaRPr>
          </a:p>
        </p:txBody>
      </p:sp>
      <p:sp>
        <p:nvSpPr>
          <p:cNvPr id="314372" name="Rectangle 4"/>
          <p:cNvSpPr>
            <a:spLocks noGrp="1" noChangeArrowheads="1"/>
          </p:cNvSpPr>
          <p:nvPr>
            <p:ph type="body" idx="1"/>
          </p:nvPr>
        </p:nvSpPr>
        <p:spPr>
          <a:xfrm>
            <a:off x="685800" y="1295400"/>
            <a:ext cx="8610600" cy="5257800"/>
          </a:xfrm>
        </p:spPr>
        <p:txBody>
          <a:bodyPr/>
          <a:lstStyle/>
          <a:p>
            <a:pPr>
              <a:buFontTx/>
              <a:buNone/>
            </a:pPr>
            <a:r>
              <a:rPr lang="en-US" altLang="zh-CN" sz="2800" b="1" dirty="0">
                <a:solidFill>
                  <a:srgbClr val="800000"/>
                </a:solidFill>
                <a:sym typeface="Symbol" pitchFamily="18" charset="2"/>
              </a:rPr>
              <a:t>1. </a:t>
            </a:r>
            <a:r>
              <a:rPr lang="zh-CN" altLang="en-US" sz="2800" b="1" dirty="0">
                <a:solidFill>
                  <a:srgbClr val="800000"/>
                </a:solidFill>
                <a:sym typeface="Symbol" pitchFamily="18" charset="2"/>
              </a:rPr>
              <a:t>课程名称</a:t>
            </a:r>
          </a:p>
          <a:p>
            <a:pPr algn="just">
              <a:spcBef>
                <a:spcPct val="0"/>
              </a:spcBef>
              <a:buFontTx/>
              <a:buNone/>
            </a:pPr>
            <a:r>
              <a:rPr lang="zh-CN" altLang="en-US" b="1" dirty="0">
                <a:solidFill>
                  <a:srgbClr val="0000FF"/>
                </a:solidFill>
                <a:sym typeface="Symbol" pitchFamily="18" charset="2"/>
              </a:rPr>
              <a:t>    </a:t>
            </a:r>
            <a:r>
              <a:rPr lang="en-US" altLang="zh-CN" b="1" dirty="0">
                <a:solidFill>
                  <a:srgbClr val="0000FF"/>
                </a:solidFill>
              </a:rPr>
              <a:t>Computer Architecture</a:t>
            </a:r>
          </a:p>
          <a:p>
            <a:pPr algn="just">
              <a:spcBef>
                <a:spcPct val="10000"/>
              </a:spcBef>
              <a:buFontTx/>
              <a:buNone/>
            </a:pPr>
            <a:r>
              <a:rPr lang="en-US" altLang="zh-CN" b="1" dirty="0"/>
              <a:t>    </a:t>
            </a:r>
            <a:r>
              <a:rPr lang="zh-CN" altLang="en-US" b="1" dirty="0">
                <a:solidFill>
                  <a:schemeClr val="hlink"/>
                </a:solidFill>
              </a:rPr>
              <a:t>计算机系统结构   计算机体系结构</a:t>
            </a:r>
          </a:p>
          <a:p>
            <a:pPr algn="just">
              <a:spcBef>
                <a:spcPct val="10000"/>
              </a:spcBef>
              <a:buFontTx/>
              <a:buNone/>
            </a:pPr>
            <a:r>
              <a:rPr lang="zh-CN" altLang="en-US" b="1" dirty="0">
                <a:solidFill>
                  <a:schemeClr val="hlink"/>
                </a:solidFill>
              </a:rPr>
              <a:t>    </a:t>
            </a:r>
            <a:r>
              <a:rPr lang="zh-CN" altLang="en-US" b="1" dirty="0"/>
              <a:t>建筑物的设计或式样</a:t>
            </a:r>
            <a:r>
              <a:rPr lang="en-US" altLang="zh-CN" b="1" dirty="0">
                <a:solidFill>
                  <a:schemeClr val="tx2"/>
                </a:solidFill>
              </a:rPr>
              <a:t>, </a:t>
            </a:r>
            <a:r>
              <a:rPr lang="zh-CN" altLang="en-US" b="1" dirty="0">
                <a:solidFill>
                  <a:schemeClr val="tx2"/>
                </a:solidFill>
              </a:rPr>
              <a:t>通常指一个系统的外貌</a:t>
            </a:r>
            <a:endParaRPr lang="zh-CN" altLang="en-US" b="1" dirty="0">
              <a:solidFill>
                <a:schemeClr val="bg1"/>
              </a:solidFill>
            </a:endParaRPr>
          </a:p>
          <a:p>
            <a:pPr>
              <a:buFontTx/>
              <a:buNone/>
            </a:pPr>
            <a:r>
              <a:rPr lang="en-US" altLang="zh-CN" sz="2800" b="1" dirty="0">
                <a:solidFill>
                  <a:srgbClr val="800000"/>
                </a:solidFill>
                <a:sym typeface="Symbol" pitchFamily="18" charset="2"/>
              </a:rPr>
              <a:t>2. </a:t>
            </a:r>
            <a:r>
              <a:rPr lang="zh-CN" altLang="en-US" sz="2800" b="1" dirty="0">
                <a:solidFill>
                  <a:srgbClr val="800000"/>
                </a:solidFill>
              </a:rPr>
              <a:t>研究内容</a:t>
            </a:r>
          </a:p>
          <a:p>
            <a:pPr>
              <a:spcBef>
                <a:spcPct val="10000"/>
              </a:spcBef>
              <a:buFontTx/>
              <a:buNone/>
            </a:pPr>
            <a:r>
              <a:rPr lang="zh-CN" altLang="en-US" b="1" dirty="0">
                <a:solidFill>
                  <a:schemeClr val="hlink"/>
                </a:solidFill>
              </a:rPr>
              <a:t>    从外部来研究计算机系统</a:t>
            </a:r>
          </a:p>
          <a:p>
            <a:pPr>
              <a:spcBef>
                <a:spcPct val="10000"/>
              </a:spcBef>
              <a:buFontTx/>
              <a:buNone/>
            </a:pPr>
            <a:r>
              <a:rPr lang="zh-CN" altLang="en-US" b="1" dirty="0">
                <a:solidFill>
                  <a:srgbClr val="0000FF"/>
                </a:solidFill>
              </a:rPr>
              <a:t>    使用者所看到的物理计算机的抽象</a:t>
            </a:r>
          </a:p>
          <a:p>
            <a:pPr>
              <a:spcBef>
                <a:spcPct val="10000"/>
              </a:spcBef>
              <a:buFontTx/>
              <a:buNone/>
            </a:pPr>
            <a:r>
              <a:rPr lang="zh-CN" altLang="en-US" b="1" dirty="0"/>
              <a:t>    编写出能够在机器上正确运行的程序所必须了解到的计算机属性</a:t>
            </a:r>
            <a:endParaRPr lang="zh-CN" altLang="en-US" b="1" dirty="0">
              <a:solidFill>
                <a:schemeClr val="folHlink"/>
              </a:solidFill>
            </a:endParaRPr>
          </a:p>
          <a:p>
            <a:pPr lvl="4">
              <a:buFontTx/>
              <a:buNone/>
            </a:pPr>
            <a:endParaRPr lang="en-US" altLang="zh-CN"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2C4863C7-6E30-4C7A-9757-654C1BED5159}" type="slidenum">
              <a:rPr lang="en-US" altLang="zh-CN"/>
              <a:pPr/>
              <a:t>30</a:t>
            </a:fld>
            <a:endParaRPr lang="en-US" altLang="zh-CN"/>
          </a:p>
        </p:txBody>
      </p:sp>
      <p:sp>
        <p:nvSpPr>
          <p:cNvPr id="190468" name="Text Box 4"/>
          <p:cNvSpPr txBox="1">
            <a:spLocks noChangeArrowheads="1"/>
          </p:cNvSpPr>
          <p:nvPr/>
        </p:nvSpPr>
        <p:spPr bwMode="auto">
          <a:xfrm>
            <a:off x="468313" y="620713"/>
            <a:ext cx="8207375" cy="5470525"/>
          </a:xfrm>
          <a:prstGeom prst="rect">
            <a:avLst/>
          </a:prstGeom>
          <a:noFill/>
          <a:ln w="9525">
            <a:noFill/>
            <a:miter lim="800000"/>
            <a:headEnd/>
            <a:tailEnd/>
          </a:ln>
          <a:effectLst/>
        </p:spPr>
        <p:txBody>
          <a:bodyPr>
            <a:spAutoFit/>
          </a:bodyPr>
          <a:lstStyle/>
          <a:p>
            <a:pPr>
              <a:lnSpc>
                <a:spcPct val="180000"/>
              </a:lnSpc>
            </a:pPr>
            <a:r>
              <a:rPr kumimoji="1" lang="en-US" altLang="zh-CN" sz="2800">
                <a:latin typeface="Times New Roman" pitchFamily="18" charset="0"/>
              </a:rPr>
              <a:t>4. </a:t>
            </a:r>
            <a:r>
              <a:rPr kumimoji="1" lang="zh-CN" altLang="en-US" sz="2800">
                <a:latin typeface="Times New Roman" pitchFamily="18" charset="0"/>
              </a:rPr>
              <a:t>计算机系统结构、组成和实现三者的关系</a:t>
            </a:r>
          </a:p>
          <a:p>
            <a:pPr>
              <a:lnSpc>
                <a:spcPct val="180000"/>
              </a:lnSpc>
            </a:pPr>
            <a:r>
              <a:rPr kumimoji="1" lang="zh-CN" altLang="en-US" sz="2800">
                <a:latin typeface="Times New Roman" pitchFamily="18" charset="0"/>
              </a:rPr>
              <a:t>        计算机系统结构、计算机组成和计算机实现是三个互不相同的概念。计算机系统结构是计算机系统的软、硬件的界面；计算机组成是计算机系统结构的逻辑实现；计算机实现是计算机组成的物理实现。它们各自包含不同的内容，但又相互联系且相互影响。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A2E858FC-6B28-412C-A611-D16FDD36B915}" type="slidenum">
              <a:rPr lang="en-US" altLang="zh-CN"/>
              <a:pPr/>
              <a:t>31</a:t>
            </a:fld>
            <a:endParaRPr lang="en-US" altLang="zh-CN"/>
          </a:p>
        </p:txBody>
      </p:sp>
      <p:sp>
        <p:nvSpPr>
          <p:cNvPr id="197636" name="Text Box 4"/>
          <p:cNvSpPr txBox="1">
            <a:spLocks noChangeArrowheads="1"/>
          </p:cNvSpPr>
          <p:nvPr/>
        </p:nvSpPr>
        <p:spPr bwMode="auto">
          <a:xfrm>
            <a:off x="395288" y="549275"/>
            <a:ext cx="8497887" cy="5715000"/>
          </a:xfrm>
          <a:prstGeom prst="rect">
            <a:avLst/>
          </a:prstGeom>
          <a:noFill/>
          <a:ln w="9525">
            <a:noFill/>
            <a:miter lim="800000"/>
            <a:headEnd/>
            <a:tailEnd/>
          </a:ln>
          <a:effectLst/>
        </p:spPr>
        <p:txBody>
          <a:bodyPr>
            <a:spAutoFit/>
          </a:bodyPr>
          <a:lstStyle/>
          <a:p>
            <a:pPr>
              <a:lnSpc>
                <a:spcPct val="140000"/>
              </a:lnSpc>
            </a:pPr>
            <a:r>
              <a:rPr kumimoji="1" lang="en-US" altLang="zh-CN" sz="2400">
                <a:latin typeface="Times New Roman" pitchFamily="18" charset="0"/>
              </a:rPr>
              <a:t>        </a:t>
            </a:r>
            <a:r>
              <a:rPr kumimoji="1" lang="zh-CN" altLang="en-US" sz="2400">
                <a:latin typeface="Times New Roman" pitchFamily="18" charset="0"/>
              </a:rPr>
              <a:t>具有相同系统结构的计算机可因性价比要求不同而采用不同的组成技术。</a:t>
            </a:r>
          </a:p>
          <a:p>
            <a:pPr>
              <a:lnSpc>
                <a:spcPct val="140000"/>
              </a:lnSpc>
            </a:pPr>
            <a:r>
              <a:rPr kumimoji="1" lang="zh-CN" altLang="en-US" sz="2400">
                <a:latin typeface="Times New Roman" pitchFamily="18" charset="0"/>
              </a:rPr>
              <a:t>        而计算机组成也会影响计算机系统结构。</a:t>
            </a:r>
          </a:p>
          <a:p>
            <a:pPr>
              <a:lnSpc>
                <a:spcPct val="140000"/>
              </a:lnSpc>
            </a:pPr>
            <a:r>
              <a:rPr kumimoji="1" lang="zh-CN" altLang="en-US" sz="2400">
                <a:latin typeface="Times New Roman" pitchFamily="18" charset="0"/>
              </a:rPr>
              <a:t>        一种计算机组成也可以采用多种不同的计算机实现。</a:t>
            </a:r>
          </a:p>
          <a:p>
            <a:pPr>
              <a:lnSpc>
                <a:spcPct val="140000"/>
              </a:lnSpc>
            </a:pPr>
            <a:r>
              <a:rPr kumimoji="1" lang="zh-CN" altLang="en-US" sz="2400">
                <a:latin typeface="Times New Roman" pitchFamily="18" charset="0"/>
              </a:rPr>
              <a:t>        计算机实现是计算机系统结构和计算机组成的基础。而计算机组成也会影响计算机系统结构。</a:t>
            </a:r>
          </a:p>
          <a:p>
            <a:pPr>
              <a:lnSpc>
                <a:spcPct val="140000"/>
              </a:lnSpc>
            </a:pPr>
            <a:r>
              <a:rPr kumimoji="1" lang="zh-CN" altLang="en-US" sz="2400">
                <a:latin typeface="Times New Roman" pitchFamily="18" charset="0"/>
              </a:rPr>
              <a:t>        系统结构的设计必须结合应用考虑，为软件和算法的实现提供更多更好的支持，还应考虑减少对各种组成及实现技术的使用限制。</a:t>
            </a:r>
          </a:p>
          <a:p>
            <a:pPr>
              <a:lnSpc>
                <a:spcPct val="140000"/>
              </a:lnSpc>
            </a:pPr>
            <a:r>
              <a:rPr kumimoji="1" lang="zh-CN" altLang="en-US" sz="2400">
                <a:latin typeface="Times New Roman" pitchFamily="18" charset="0"/>
              </a:rPr>
              <a:t>        系统结构、组成和实现所包含的具体内容在不同时期或随不同的计算机系统会有所变化。</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086CDD53-BB34-4D67-BF3D-ACFB0B51F314}" type="slidenum">
              <a:rPr lang="en-US" altLang="zh-CN"/>
              <a:pPr/>
              <a:t>32</a:t>
            </a:fld>
            <a:endParaRPr lang="en-US" altLang="zh-CN"/>
          </a:p>
        </p:txBody>
      </p:sp>
      <p:sp>
        <p:nvSpPr>
          <p:cNvPr id="202756" name="Text Box 4"/>
          <p:cNvSpPr txBox="1">
            <a:spLocks noChangeArrowheads="1"/>
          </p:cNvSpPr>
          <p:nvPr/>
        </p:nvSpPr>
        <p:spPr bwMode="auto">
          <a:xfrm>
            <a:off x="447675" y="549275"/>
            <a:ext cx="8445500" cy="5176838"/>
          </a:xfrm>
          <a:prstGeom prst="rect">
            <a:avLst/>
          </a:prstGeom>
          <a:noFill/>
          <a:ln w="9525">
            <a:noFill/>
            <a:miter lim="800000"/>
            <a:headEnd/>
            <a:tailEnd/>
          </a:ln>
          <a:effectLst/>
        </p:spPr>
        <p:txBody>
          <a:bodyPr>
            <a:spAutoFit/>
          </a:bodyPr>
          <a:lstStyle/>
          <a:p>
            <a:pPr>
              <a:lnSpc>
                <a:spcPct val="180000"/>
              </a:lnSpc>
            </a:pPr>
            <a:r>
              <a:rPr kumimoji="1" lang="en-US" altLang="zh-CN" sz="2800" b="1" dirty="0" smtClean="0">
                <a:solidFill>
                  <a:schemeClr val="tx2"/>
                </a:solidFill>
                <a:latin typeface="Times New Roman" pitchFamily="18" charset="0"/>
              </a:rPr>
              <a:t>3 </a:t>
            </a:r>
            <a:r>
              <a:rPr kumimoji="1" lang="zh-CN" altLang="en-US" sz="2800" b="1" dirty="0">
                <a:solidFill>
                  <a:schemeClr val="tx2"/>
                </a:solidFill>
                <a:latin typeface="Times New Roman" pitchFamily="18" charset="0"/>
              </a:rPr>
              <a:t>计算机系统</a:t>
            </a:r>
            <a:r>
              <a:rPr kumimoji="1" lang="zh-CN" altLang="en-US" sz="2800" b="1" dirty="0" smtClean="0">
                <a:solidFill>
                  <a:schemeClr val="tx2"/>
                </a:solidFill>
                <a:latin typeface="Times New Roman" pitchFamily="18" charset="0"/>
              </a:rPr>
              <a:t>的概况</a:t>
            </a:r>
            <a:endParaRPr kumimoji="1" lang="zh-CN" altLang="en-US" sz="2800" b="1" dirty="0">
              <a:solidFill>
                <a:schemeClr val="tx2"/>
              </a:solidFill>
              <a:latin typeface="Times New Roman" pitchFamily="18" charset="0"/>
            </a:endParaRPr>
          </a:p>
          <a:p>
            <a:pPr>
              <a:lnSpc>
                <a:spcPct val="170000"/>
              </a:lnSpc>
            </a:pPr>
            <a:r>
              <a:rPr kumimoji="1" lang="zh-CN" altLang="en-US" sz="2800" dirty="0">
                <a:latin typeface="Times New Roman" pitchFamily="18" charset="0"/>
              </a:rPr>
              <a:t>１．计算机等级</a:t>
            </a:r>
          </a:p>
          <a:p>
            <a:pPr>
              <a:lnSpc>
                <a:spcPct val="140000"/>
              </a:lnSpc>
            </a:pPr>
            <a:r>
              <a:rPr kumimoji="1" lang="zh-CN" altLang="en-US" sz="2800" dirty="0">
                <a:latin typeface="Times New Roman" pitchFamily="18" charset="0"/>
              </a:rPr>
              <a:t>        计算机系统通常被分为巨型、大型、中型、小型、微型等若干等级。但随着技术进步，各等级的计算机性能指标都不断提高，如果按性能指标来划分计算机等级，那么一台计算机的等级将随时间而下移。各型机器的性能、价格随时间变化的趋势大致可用</a:t>
            </a:r>
            <a:r>
              <a:rPr kumimoji="1" lang="zh-CN" altLang="en-US" sz="2800" dirty="0" smtClean="0">
                <a:latin typeface="Times New Roman" pitchFamily="18" charset="0"/>
              </a:rPr>
              <a:t>图</a:t>
            </a:r>
            <a:r>
              <a:rPr kumimoji="1" lang="en-US" altLang="zh-CN" sz="2800" dirty="0" smtClean="0">
                <a:latin typeface="Times New Roman" pitchFamily="18" charset="0"/>
              </a:rPr>
              <a:t>2</a:t>
            </a:r>
            <a:r>
              <a:rPr kumimoji="1" lang="zh-CN" altLang="en-US" sz="2800" dirty="0" smtClean="0">
                <a:latin typeface="Times New Roman" pitchFamily="18" charset="0"/>
              </a:rPr>
              <a:t>示意</a:t>
            </a:r>
            <a:r>
              <a:rPr kumimoji="1" lang="zh-CN" altLang="en-US" sz="2800" dirty="0">
                <a:latin typeface="Times New Roman" pitchFamily="18" charset="0"/>
              </a:rPr>
              <a:t>说明，其中虚线称为等性能线。</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6916AAB9-FADA-4D56-B04A-07D24C25C7A0}" type="slidenum">
              <a:rPr lang="en-US" altLang="zh-CN"/>
              <a:pPr/>
              <a:t>33</a:t>
            </a:fld>
            <a:endParaRPr lang="en-US" altLang="zh-CN"/>
          </a:p>
        </p:txBody>
      </p:sp>
      <p:sp>
        <p:nvSpPr>
          <p:cNvPr id="203781" name="Rectangle 5"/>
          <p:cNvSpPr>
            <a:spLocks noChangeArrowheads="1"/>
          </p:cNvSpPr>
          <p:nvPr/>
        </p:nvSpPr>
        <p:spPr bwMode="auto">
          <a:xfrm>
            <a:off x="0" y="1790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03780" name="Object 4"/>
          <p:cNvGraphicFramePr>
            <a:graphicFrameLocks noChangeAspect="1"/>
          </p:cNvGraphicFramePr>
          <p:nvPr/>
        </p:nvGraphicFramePr>
        <p:xfrm>
          <a:off x="107950" y="620713"/>
          <a:ext cx="5256213" cy="5067300"/>
        </p:xfrm>
        <a:graphic>
          <a:graphicData uri="http://schemas.openxmlformats.org/presentationml/2006/ole">
            <p:oleObj spid="_x0000_s2050" r:id="rId3" imgW="3238805" imgH="3279953" progId="">
              <p:embed/>
            </p:oleObj>
          </a:graphicData>
        </a:graphic>
      </p:graphicFrame>
      <p:sp>
        <p:nvSpPr>
          <p:cNvPr id="203782" name="Text Box 6"/>
          <p:cNvSpPr txBox="1">
            <a:spLocks noChangeArrowheads="1"/>
          </p:cNvSpPr>
          <p:nvPr/>
        </p:nvSpPr>
        <p:spPr bwMode="auto">
          <a:xfrm>
            <a:off x="971550" y="5635625"/>
            <a:ext cx="3275256" cy="461665"/>
          </a:xfrm>
          <a:prstGeom prst="rect">
            <a:avLst/>
          </a:prstGeom>
          <a:noFill/>
          <a:ln w="9525">
            <a:noFill/>
            <a:miter lim="800000"/>
            <a:headEnd/>
            <a:tailEnd/>
          </a:ln>
          <a:effectLst/>
        </p:spPr>
        <p:txBody>
          <a:bodyPr wrap="none">
            <a:spAutoFit/>
          </a:bodyPr>
          <a:lstStyle/>
          <a:p>
            <a:r>
              <a:rPr kumimoji="1" lang="zh-CN" altLang="en-US" sz="2000" dirty="0" smtClean="0">
                <a:latin typeface="Times New Roman" pitchFamily="18" charset="0"/>
              </a:rPr>
              <a:t>图</a:t>
            </a:r>
            <a:r>
              <a:rPr kumimoji="1" lang="en-US" altLang="zh-CN" sz="2000" dirty="0" smtClean="0">
                <a:latin typeface="Times New Roman" pitchFamily="18" charset="0"/>
              </a:rPr>
              <a:t>2 </a:t>
            </a:r>
            <a:r>
              <a:rPr kumimoji="1" lang="zh-CN" altLang="en-US" sz="2000" dirty="0">
                <a:latin typeface="Times New Roman" pitchFamily="18" charset="0"/>
              </a:rPr>
              <a:t>计算机性能下移示意图</a:t>
            </a:r>
            <a:r>
              <a:rPr kumimoji="1" lang="zh-CN" altLang="en-US" sz="2400" dirty="0">
                <a:latin typeface="Times New Roman" pitchFamily="18" charset="0"/>
              </a:rPr>
              <a:t> </a:t>
            </a:r>
          </a:p>
        </p:txBody>
      </p:sp>
      <p:sp>
        <p:nvSpPr>
          <p:cNvPr id="203783" name="Text Box 7"/>
          <p:cNvSpPr txBox="1">
            <a:spLocks noChangeArrowheads="1"/>
          </p:cNvSpPr>
          <p:nvPr/>
        </p:nvSpPr>
        <p:spPr bwMode="auto">
          <a:xfrm>
            <a:off x="5508625" y="692150"/>
            <a:ext cx="3384550" cy="5349875"/>
          </a:xfrm>
          <a:prstGeom prst="rect">
            <a:avLst/>
          </a:prstGeom>
          <a:noFill/>
          <a:ln w="9525">
            <a:noFill/>
            <a:miter lim="800000"/>
            <a:headEnd/>
            <a:tailEnd/>
          </a:ln>
          <a:effectLst/>
        </p:spPr>
        <p:txBody>
          <a:bodyPr>
            <a:spAutoFit/>
          </a:bodyPr>
          <a:lstStyle/>
          <a:p>
            <a:pPr>
              <a:lnSpc>
                <a:spcPct val="120000"/>
              </a:lnSpc>
            </a:pPr>
            <a:r>
              <a:rPr kumimoji="1" lang="en-US" altLang="zh-CN" sz="2400">
                <a:latin typeface="Times New Roman" pitchFamily="18" charset="0"/>
              </a:rPr>
              <a:t>        </a:t>
            </a:r>
            <a:r>
              <a:rPr kumimoji="1" lang="zh-CN" altLang="en-US" sz="2400">
                <a:latin typeface="Times New Roman" pitchFamily="18" charset="0"/>
              </a:rPr>
              <a:t>计算机工业在处理性能和价格的关系上可以有两种途径：一是维持价格不变，充分利用器件技术等的进展不断提高机器的性能，即沿图中的水平实线发展；另一是在性能基本不变的情况下，利用器件技术等的进展不断降低机器的价格，即沿图中虚线往下发展。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176FC38D-8250-41CB-8C9D-B0474AAC9AE0}" type="slidenum">
              <a:rPr lang="en-US" altLang="zh-CN"/>
              <a:pPr/>
              <a:t>34</a:t>
            </a:fld>
            <a:endParaRPr lang="en-US" altLang="zh-CN"/>
          </a:p>
        </p:txBody>
      </p:sp>
      <p:sp>
        <p:nvSpPr>
          <p:cNvPr id="204804" name="Text Box 4"/>
          <p:cNvSpPr txBox="1">
            <a:spLocks noChangeArrowheads="1"/>
          </p:cNvSpPr>
          <p:nvPr/>
        </p:nvSpPr>
        <p:spPr bwMode="auto">
          <a:xfrm>
            <a:off x="323850" y="765175"/>
            <a:ext cx="8640763" cy="5051425"/>
          </a:xfrm>
          <a:prstGeom prst="rect">
            <a:avLst/>
          </a:prstGeom>
          <a:noFill/>
          <a:ln w="9525">
            <a:noFill/>
            <a:miter lim="800000"/>
            <a:headEnd/>
            <a:tailEnd/>
          </a:ln>
          <a:effectLst/>
        </p:spPr>
        <p:txBody>
          <a:bodyPr>
            <a:spAutoFit/>
          </a:bodyPr>
          <a:lstStyle/>
          <a:p>
            <a:pPr>
              <a:lnSpc>
                <a:spcPct val="130000"/>
              </a:lnSpc>
            </a:pPr>
            <a:r>
              <a:rPr kumimoji="1" lang="en-US" altLang="zh-CN" sz="2800">
                <a:latin typeface="Times New Roman" pitchFamily="18" charset="0"/>
              </a:rPr>
              <a:t>        </a:t>
            </a:r>
            <a:r>
              <a:rPr kumimoji="1" lang="zh-CN" altLang="en-US" sz="2800">
                <a:latin typeface="Times New Roman" pitchFamily="18" charset="0"/>
              </a:rPr>
              <a:t>基于这种思想，不同等级的计算机可采用不同的发展策略：</a:t>
            </a:r>
          </a:p>
          <a:p>
            <a:pPr>
              <a:lnSpc>
                <a:spcPct val="150000"/>
              </a:lnSpc>
            </a:pPr>
            <a:r>
              <a:rPr kumimoji="1" lang="zh-CN" altLang="en-US" sz="2800">
                <a:latin typeface="Times New Roman" pitchFamily="18" charset="0"/>
              </a:rPr>
              <a:t>        ① 在同等级范围内以合理的价格获得尽可能好的性能，逐渐向高档机发展，称为最佳性能价格比设计</a:t>
            </a:r>
            <a:r>
              <a:rPr kumimoji="1" lang="zh-CN" altLang="en-US">
                <a:latin typeface="Times New Roman" pitchFamily="18" charset="0"/>
              </a:rPr>
              <a:t>。</a:t>
            </a:r>
            <a:endParaRPr kumimoji="1" lang="zh-CN" altLang="en-US" sz="2800">
              <a:latin typeface="Times New Roman" pitchFamily="18" charset="0"/>
            </a:endParaRPr>
          </a:p>
          <a:p>
            <a:pPr>
              <a:lnSpc>
                <a:spcPct val="150000"/>
              </a:lnSpc>
            </a:pPr>
            <a:r>
              <a:rPr kumimoji="1" lang="zh-CN" altLang="en-US" sz="2800">
                <a:latin typeface="Times New Roman" pitchFamily="18" charset="0"/>
              </a:rPr>
              <a:t>        ② 维持一定适用的基本性能而争取最低价格，称为最低价格设计。</a:t>
            </a:r>
          </a:p>
          <a:p>
            <a:pPr>
              <a:lnSpc>
                <a:spcPct val="150000"/>
              </a:lnSpc>
            </a:pPr>
            <a:r>
              <a:rPr kumimoji="1" lang="zh-CN" altLang="en-US" sz="2800">
                <a:latin typeface="Times New Roman" pitchFamily="18" charset="0"/>
              </a:rPr>
              <a:t>        ③ 以获取最高性能为主要目标而不惜增加价格，称为最高性能设计。</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BC53EAD7-7EEE-476D-B6A0-BD8AF90C7B7C}" type="slidenum">
              <a:rPr lang="en-US" altLang="zh-CN"/>
              <a:pPr/>
              <a:t>35</a:t>
            </a:fld>
            <a:endParaRPr lang="en-US" altLang="zh-CN"/>
          </a:p>
        </p:txBody>
      </p:sp>
      <p:sp>
        <p:nvSpPr>
          <p:cNvPr id="205828" name="Text Box 4"/>
          <p:cNvSpPr txBox="1">
            <a:spLocks noChangeArrowheads="1"/>
          </p:cNvSpPr>
          <p:nvPr/>
        </p:nvSpPr>
        <p:spPr bwMode="auto">
          <a:xfrm>
            <a:off x="446088" y="620713"/>
            <a:ext cx="8229600" cy="5478462"/>
          </a:xfrm>
          <a:prstGeom prst="rect">
            <a:avLst/>
          </a:prstGeom>
          <a:noFill/>
          <a:ln w="9525">
            <a:noFill/>
            <a:miter lim="800000"/>
            <a:headEnd/>
            <a:tailEnd/>
          </a:ln>
          <a:effectLst/>
        </p:spPr>
        <p:txBody>
          <a:bodyPr>
            <a:spAutoFit/>
          </a:bodyPr>
          <a:lstStyle/>
          <a:p>
            <a:pPr>
              <a:lnSpc>
                <a:spcPct val="140000"/>
              </a:lnSpc>
            </a:pPr>
            <a:r>
              <a:rPr kumimoji="1" lang="en-US" altLang="zh-CN" sz="2800">
                <a:latin typeface="Times New Roman" pitchFamily="18" charset="0"/>
              </a:rPr>
              <a:t>        </a:t>
            </a:r>
            <a:r>
              <a:rPr kumimoji="1" lang="zh-CN" altLang="en-US" sz="2800">
                <a:latin typeface="Times New Roman" pitchFamily="18" charset="0"/>
              </a:rPr>
              <a:t>从系统结构的观点来看，各型计算机的性能随时间下移，实质上是在低档（型）机上引用甚至照搬高档（型）机的系统结构和组成。这种低档机承袭高档机系统结构的状况正符合小型机和微型机的设计原则，即充分发挥器件技术的进步，以尽可能低的价格在低档机上实现高档机已有的结构和组成，而不是花很大力量专门去研究和采用新的系统结构和组成技术。这将有利于计算机工业的快速发展和计算机应用的广泛普及。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47AA86D1-0A29-4EB2-8EB5-69D169DBF7A3}" type="slidenum">
              <a:rPr lang="en-US" altLang="zh-CN"/>
              <a:pPr/>
              <a:t>36</a:t>
            </a:fld>
            <a:endParaRPr lang="en-US" altLang="zh-CN"/>
          </a:p>
        </p:txBody>
      </p:sp>
      <p:sp>
        <p:nvSpPr>
          <p:cNvPr id="206852" name="Text Box 4"/>
          <p:cNvSpPr txBox="1">
            <a:spLocks noChangeArrowheads="1"/>
          </p:cNvSpPr>
          <p:nvPr/>
        </p:nvSpPr>
        <p:spPr bwMode="auto">
          <a:xfrm>
            <a:off x="395288" y="712788"/>
            <a:ext cx="8497887" cy="5043487"/>
          </a:xfrm>
          <a:prstGeom prst="rect">
            <a:avLst/>
          </a:prstGeom>
          <a:noFill/>
          <a:ln w="9525">
            <a:noFill/>
            <a:miter lim="800000"/>
            <a:headEnd/>
            <a:tailEnd/>
          </a:ln>
          <a:effectLst/>
        </p:spPr>
        <p:txBody>
          <a:bodyPr>
            <a:spAutoFit/>
          </a:bodyPr>
          <a:lstStyle/>
          <a:p>
            <a:pPr>
              <a:lnSpc>
                <a:spcPct val="140000"/>
              </a:lnSpc>
            </a:pPr>
            <a:r>
              <a:rPr kumimoji="1" lang="zh-CN" altLang="en-US" sz="2800">
                <a:latin typeface="Times New Roman" pitchFamily="18" charset="0"/>
              </a:rPr>
              <a:t>２</a:t>
            </a:r>
            <a:r>
              <a:rPr kumimoji="1" lang="en-US" altLang="zh-CN" sz="2800">
                <a:latin typeface="Times New Roman" pitchFamily="18" charset="0"/>
              </a:rPr>
              <a:t>. </a:t>
            </a:r>
            <a:r>
              <a:rPr kumimoji="1" lang="zh-CN" altLang="en-US" sz="2800">
                <a:latin typeface="Times New Roman" pitchFamily="18" charset="0"/>
              </a:rPr>
              <a:t>系列计算机</a:t>
            </a:r>
          </a:p>
          <a:p>
            <a:pPr>
              <a:lnSpc>
                <a:spcPct val="170000"/>
              </a:lnSpc>
            </a:pPr>
            <a:r>
              <a:rPr kumimoji="1" lang="zh-CN" altLang="en-US" sz="2800">
                <a:latin typeface="Times New Roman" pitchFamily="18" charset="0"/>
              </a:rPr>
              <a:t>        所谓系列机的概念，是在软、硬件界面上设计好一种系统结构，然后软件设计者按此系统结构设计系统的软件；硬件设计者根据机器速度、性能、价格的不同，选择不同的器件，采用不同的硬件技术和组成与实现技术，研制并提供不同档次的机器。在系列机上必须保证用户看到一致的机器属性。</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28E5E0E5-9857-47CC-8FC8-7682EC85C556}" type="slidenum">
              <a:rPr lang="en-US" altLang="zh-CN"/>
              <a:pPr/>
              <a:t>37</a:t>
            </a:fld>
            <a:endParaRPr lang="en-US" altLang="zh-CN"/>
          </a:p>
        </p:txBody>
      </p:sp>
      <p:sp>
        <p:nvSpPr>
          <p:cNvPr id="207876" name="Text Box 4"/>
          <p:cNvSpPr txBox="1">
            <a:spLocks noChangeArrowheads="1"/>
          </p:cNvSpPr>
          <p:nvPr/>
        </p:nvSpPr>
        <p:spPr bwMode="auto">
          <a:xfrm>
            <a:off x="323850" y="620713"/>
            <a:ext cx="8640763" cy="5648325"/>
          </a:xfrm>
          <a:prstGeom prst="rect">
            <a:avLst/>
          </a:prstGeom>
          <a:noFill/>
          <a:ln w="9525">
            <a:noFill/>
            <a:miter lim="800000"/>
            <a:headEnd/>
            <a:tailEnd/>
          </a:ln>
          <a:effectLst/>
        </p:spPr>
        <p:txBody>
          <a:bodyPr>
            <a:spAutoFit/>
          </a:bodyPr>
          <a:lstStyle/>
          <a:p>
            <a:pPr>
              <a:lnSpc>
                <a:spcPct val="130000"/>
              </a:lnSpc>
            </a:pPr>
            <a:r>
              <a:rPr kumimoji="1" lang="en-US" altLang="zh-CN" sz="2800">
                <a:latin typeface="Times New Roman" pitchFamily="18" charset="0"/>
              </a:rPr>
              <a:t>        </a:t>
            </a:r>
            <a:r>
              <a:rPr kumimoji="1" lang="zh-CN" altLang="en-US" sz="2800">
                <a:latin typeface="Times New Roman" pitchFamily="18" charset="0"/>
              </a:rPr>
              <a:t>系列机之间必须保持软件兼容。这是指同一个软件（目标程序）可以不加修改地运行于系统结构相同的各档次机器，而且所得结果一致。软件兼容包括向上兼容和向下兼容。向上兼容是指在低档机器上编制的软件，不加修改就可以运行于高档机器上；向下兼容则相反。软件兼容还有向前兼容和向后兼容之分。向后兼容是指在某个时期投入市场的该型号机器上编制的软件，不加修改就可以运行于在它之后投入市场的机器上；向前兼容则相反。对系列机而言，必须保证做到软件向后兼容，力争做到软件向上兼容。 </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94A6E32D-4C26-45F8-9A2B-42B1EE6DAE0E}" type="slidenum">
              <a:rPr lang="en-US" altLang="zh-CN"/>
              <a:pPr/>
              <a:t>38</a:t>
            </a:fld>
            <a:endParaRPr lang="en-US" altLang="zh-CN"/>
          </a:p>
        </p:txBody>
      </p:sp>
      <p:sp>
        <p:nvSpPr>
          <p:cNvPr id="208900" name="Text Box 4"/>
          <p:cNvSpPr txBox="1">
            <a:spLocks noChangeArrowheads="1"/>
          </p:cNvSpPr>
          <p:nvPr/>
        </p:nvSpPr>
        <p:spPr bwMode="auto">
          <a:xfrm>
            <a:off x="395288" y="836613"/>
            <a:ext cx="8424862" cy="4702175"/>
          </a:xfrm>
          <a:prstGeom prst="rect">
            <a:avLst/>
          </a:prstGeom>
          <a:noFill/>
          <a:ln w="9525">
            <a:noFill/>
            <a:miter lim="800000"/>
            <a:headEnd/>
            <a:tailEnd/>
          </a:ln>
          <a:effectLst/>
        </p:spPr>
        <p:txBody>
          <a:bodyPr>
            <a:spAutoFit/>
          </a:bodyPr>
          <a:lstStyle/>
          <a:p>
            <a:pPr>
              <a:lnSpc>
                <a:spcPct val="180000"/>
              </a:lnSpc>
            </a:pPr>
            <a:r>
              <a:rPr kumimoji="1" lang="en-US" altLang="zh-CN" sz="2800">
                <a:latin typeface="Times New Roman" pitchFamily="18" charset="0"/>
              </a:rPr>
              <a:t>        </a:t>
            </a:r>
            <a:r>
              <a:rPr kumimoji="1" lang="zh-CN" altLang="en-US" sz="2800">
                <a:latin typeface="Times New Roman" pitchFamily="18" charset="0"/>
              </a:rPr>
              <a:t>为了减少编制软件的工作量，降低软件开发成本，延长成熟软件的生命周期，应在研究新的系统结构时，解决好软件的可移植性问题。所谓软件的可移植性，是指软件不用修改或只需少量加工就能由一台机器搬到另一台机器上运行，即同一软件用于不同的环境。</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45C4E177-EE8E-48BF-A0F1-52A33ED5AEA5}" type="slidenum">
              <a:rPr lang="en-US" altLang="zh-CN"/>
              <a:pPr/>
              <a:t>39</a:t>
            </a:fld>
            <a:endParaRPr lang="en-US" altLang="zh-CN"/>
          </a:p>
        </p:txBody>
      </p:sp>
      <p:sp>
        <p:nvSpPr>
          <p:cNvPr id="209924" name="Text Box 4"/>
          <p:cNvSpPr txBox="1">
            <a:spLocks noChangeArrowheads="1"/>
          </p:cNvSpPr>
          <p:nvPr/>
        </p:nvSpPr>
        <p:spPr bwMode="auto">
          <a:xfrm>
            <a:off x="323850" y="784225"/>
            <a:ext cx="8424863" cy="5092700"/>
          </a:xfrm>
          <a:prstGeom prst="rect">
            <a:avLst/>
          </a:prstGeom>
          <a:noFill/>
          <a:ln w="9525">
            <a:noFill/>
            <a:miter lim="800000"/>
            <a:headEnd/>
            <a:tailEnd/>
          </a:ln>
          <a:effectLst/>
        </p:spPr>
        <p:txBody>
          <a:bodyPr>
            <a:spAutoFit/>
          </a:bodyPr>
          <a:lstStyle/>
          <a:p>
            <a:pPr>
              <a:lnSpc>
                <a:spcPct val="130000"/>
              </a:lnSpc>
            </a:pPr>
            <a:r>
              <a:rPr kumimoji="1" lang="en-US" altLang="zh-CN" sz="2800">
                <a:latin typeface="Times New Roman" pitchFamily="18" charset="0"/>
              </a:rPr>
              <a:t>       </a:t>
            </a:r>
            <a:r>
              <a:rPr kumimoji="1" lang="zh-CN" altLang="en-US" sz="2800">
                <a:latin typeface="Times New Roman" pitchFamily="18" charset="0"/>
              </a:rPr>
              <a:t>系列机为了保证软件兼容，要求系统结构的一致，这成为妨碍计算机系统结构发展的重要因素。若允许系列机中后面推出的各档机的系统结构有所发展和变化。则这种改变只能是为提高机器总的性能所作的必要扩充，且主要是为改进系统软件的性能来修改系统软件，尽可能不要影响高级语言应用软件的兼容。因此，可以对系列机的软件向下兼容和向前兼容不作要求，向上兼容在某种情况下也可能做不到，但向后兼容是肯定要做到的。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body" idx="1"/>
          </p:nvPr>
        </p:nvSpPr>
        <p:spPr>
          <a:xfrm>
            <a:off x="609600" y="609600"/>
            <a:ext cx="8305800" cy="5943600"/>
          </a:xfrm>
        </p:spPr>
        <p:txBody>
          <a:bodyPr/>
          <a:lstStyle/>
          <a:p>
            <a:pPr>
              <a:buFontTx/>
              <a:buNone/>
            </a:pPr>
            <a:r>
              <a:rPr lang="en-US" altLang="zh-CN" sz="2800" b="1">
                <a:solidFill>
                  <a:srgbClr val="800000"/>
                </a:solidFill>
                <a:sym typeface="Symbol" pitchFamily="18" charset="2"/>
              </a:rPr>
              <a:t>3. </a:t>
            </a:r>
            <a:r>
              <a:rPr lang="zh-CN" altLang="en-US" sz="2800" b="1">
                <a:solidFill>
                  <a:srgbClr val="800000"/>
                </a:solidFill>
              </a:rPr>
              <a:t>学习目的</a:t>
            </a:r>
          </a:p>
          <a:p>
            <a:pPr>
              <a:spcBef>
                <a:spcPct val="15000"/>
              </a:spcBef>
              <a:buFontTx/>
              <a:buNone/>
            </a:pPr>
            <a:r>
              <a:rPr lang="zh-CN" altLang="en-US" b="1"/>
              <a:t>建立计算机系统的</a:t>
            </a:r>
            <a:r>
              <a:rPr lang="zh-CN" altLang="en-US" b="1">
                <a:solidFill>
                  <a:srgbClr val="FF0000"/>
                </a:solidFill>
              </a:rPr>
              <a:t>完整概念</a:t>
            </a:r>
          </a:p>
          <a:p>
            <a:pPr>
              <a:spcBef>
                <a:spcPct val="15000"/>
              </a:spcBef>
              <a:buFontTx/>
              <a:buNone/>
            </a:pPr>
            <a:r>
              <a:rPr lang="zh-CN" altLang="en-US" b="1"/>
              <a:t>学习计算机系统的</a:t>
            </a:r>
            <a:r>
              <a:rPr lang="zh-CN" altLang="en-US" b="1">
                <a:solidFill>
                  <a:srgbClr val="FF0000"/>
                </a:solidFill>
              </a:rPr>
              <a:t>分析方法和设计方法</a:t>
            </a:r>
          </a:p>
          <a:p>
            <a:pPr>
              <a:spcBef>
                <a:spcPct val="15000"/>
              </a:spcBef>
              <a:buFontTx/>
              <a:buNone/>
            </a:pPr>
            <a:r>
              <a:rPr lang="zh-CN" altLang="en-US" b="1"/>
              <a:t>了解计算机系统的</a:t>
            </a:r>
            <a:r>
              <a:rPr lang="zh-CN" altLang="en-US" b="1">
                <a:solidFill>
                  <a:schemeClr val="hlink"/>
                </a:solidFill>
              </a:rPr>
              <a:t>最新研究成果</a:t>
            </a:r>
          </a:p>
          <a:p>
            <a:pPr>
              <a:buFontTx/>
              <a:buNone/>
            </a:pPr>
            <a:r>
              <a:rPr lang="en-US" altLang="zh-CN" sz="2800" b="1">
                <a:solidFill>
                  <a:srgbClr val="800000"/>
                </a:solidFill>
                <a:sym typeface="Symbol" pitchFamily="18" charset="2"/>
              </a:rPr>
              <a:t>4. </a:t>
            </a:r>
            <a:r>
              <a:rPr lang="zh-CN" altLang="en-US" sz="2800" b="1">
                <a:solidFill>
                  <a:srgbClr val="800000"/>
                </a:solidFill>
              </a:rPr>
              <a:t>学科方向</a:t>
            </a:r>
          </a:p>
          <a:p>
            <a:pPr>
              <a:spcBef>
                <a:spcPct val="15000"/>
              </a:spcBef>
              <a:buFontTx/>
              <a:buNone/>
            </a:pPr>
            <a:r>
              <a:rPr lang="zh-CN" altLang="en-US" b="1"/>
              <a:t>一级学科 </a:t>
            </a:r>
            <a:r>
              <a:rPr lang="en-US" altLang="zh-CN" b="1"/>
              <a:t>1 </a:t>
            </a:r>
            <a:r>
              <a:rPr lang="zh-CN" altLang="en-US" b="1"/>
              <a:t>个：计算机科学与技术</a:t>
            </a:r>
          </a:p>
          <a:p>
            <a:pPr>
              <a:spcBef>
                <a:spcPct val="15000"/>
              </a:spcBef>
              <a:buFontTx/>
              <a:buNone/>
            </a:pPr>
            <a:r>
              <a:rPr lang="zh-CN" altLang="en-US" b="1"/>
              <a:t>二级学科 </a:t>
            </a:r>
            <a:r>
              <a:rPr lang="en-US" altLang="zh-CN" b="1"/>
              <a:t>3 </a:t>
            </a:r>
            <a:r>
              <a:rPr lang="zh-CN" altLang="en-US" b="1"/>
              <a:t>个：</a:t>
            </a:r>
            <a:r>
              <a:rPr lang="zh-CN" altLang="en-US" b="1">
                <a:solidFill>
                  <a:schemeClr val="hlink"/>
                </a:solidFill>
              </a:rPr>
              <a:t>计算机系统结构</a:t>
            </a:r>
            <a:r>
              <a:rPr lang="zh-CN" altLang="en-US" b="1"/>
              <a:t>、计算机软件及理论、计算机应用技术</a:t>
            </a:r>
          </a:p>
          <a:p>
            <a:pPr>
              <a:spcBef>
                <a:spcPct val="15000"/>
              </a:spcBef>
              <a:buFontTx/>
              <a:buNone/>
            </a:pPr>
            <a:r>
              <a:rPr lang="zh-CN" altLang="en-US" b="1"/>
              <a:t>全国重点学科：</a:t>
            </a:r>
            <a:r>
              <a:rPr lang="zh-CN" altLang="en-US" b="1">
                <a:solidFill>
                  <a:schemeClr val="hlink"/>
                </a:solidFill>
              </a:rPr>
              <a:t>计算机系统结构</a:t>
            </a:r>
            <a:r>
              <a:rPr lang="zh-CN" altLang="en-US" b="1"/>
              <a:t>、计算机应用技术</a:t>
            </a:r>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AA0A1790-911E-4F83-9899-758C5547FB31}" type="slidenum">
              <a:rPr lang="en-US" altLang="zh-CN"/>
              <a:pPr/>
              <a:t>40</a:t>
            </a:fld>
            <a:endParaRPr lang="en-US" altLang="zh-CN"/>
          </a:p>
        </p:txBody>
      </p:sp>
      <p:sp>
        <p:nvSpPr>
          <p:cNvPr id="210948" name="Text Box 4"/>
          <p:cNvSpPr txBox="1">
            <a:spLocks noChangeArrowheads="1"/>
          </p:cNvSpPr>
          <p:nvPr/>
        </p:nvSpPr>
        <p:spPr bwMode="auto">
          <a:xfrm>
            <a:off x="447675" y="984250"/>
            <a:ext cx="8012113" cy="3851275"/>
          </a:xfrm>
          <a:prstGeom prst="rect">
            <a:avLst/>
          </a:prstGeom>
          <a:noFill/>
          <a:ln w="9525">
            <a:noFill/>
            <a:miter lim="800000"/>
            <a:headEnd/>
            <a:tailEnd/>
          </a:ln>
          <a:effectLst/>
        </p:spPr>
        <p:txBody>
          <a:bodyPr>
            <a:spAutoFit/>
          </a:bodyPr>
          <a:lstStyle/>
          <a:p>
            <a:pPr>
              <a:lnSpc>
                <a:spcPct val="220000"/>
              </a:lnSpc>
            </a:pPr>
            <a:r>
              <a:rPr kumimoji="1" lang="en-US" altLang="zh-CN" sz="2800">
                <a:latin typeface="Times New Roman" pitchFamily="18" charset="0"/>
              </a:rPr>
              <a:t>        </a:t>
            </a:r>
            <a:r>
              <a:rPr kumimoji="1" lang="zh-CN" altLang="en-US" sz="2800">
                <a:latin typeface="Times New Roman" pitchFamily="18" charset="0"/>
              </a:rPr>
              <a:t>把不同公司厂家生产的具有相同系统结构的计算机称为兼容机，它的思想与系列机的思想是一致的。兼容机还可以对原有的系统结构进行某种扩充，使之具有更强的功能。</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6FAEA2F8-D201-42FC-ABAF-EDA52BD238DC}" type="slidenum">
              <a:rPr lang="en-US" altLang="zh-CN"/>
              <a:pPr/>
              <a:t>41</a:t>
            </a:fld>
            <a:endParaRPr lang="en-US" altLang="zh-CN"/>
          </a:p>
        </p:txBody>
      </p:sp>
      <p:sp>
        <p:nvSpPr>
          <p:cNvPr id="211972" name="Text Box 4"/>
          <p:cNvSpPr txBox="1">
            <a:spLocks noChangeArrowheads="1"/>
          </p:cNvSpPr>
          <p:nvPr/>
        </p:nvSpPr>
        <p:spPr bwMode="auto">
          <a:xfrm>
            <a:off x="468313" y="620713"/>
            <a:ext cx="8280400" cy="5256212"/>
          </a:xfrm>
          <a:prstGeom prst="rect">
            <a:avLst/>
          </a:prstGeom>
          <a:noFill/>
          <a:ln w="9525">
            <a:noFill/>
            <a:miter lim="800000"/>
            <a:headEnd/>
            <a:tailEnd/>
          </a:ln>
          <a:effectLst/>
        </p:spPr>
        <p:txBody>
          <a:bodyPr>
            <a:spAutoFit/>
          </a:bodyPr>
          <a:lstStyle/>
          <a:p>
            <a:pPr>
              <a:lnSpc>
                <a:spcPct val="190000"/>
              </a:lnSpc>
            </a:pPr>
            <a:r>
              <a:rPr kumimoji="1" lang="zh-CN" altLang="en-US" sz="2800">
                <a:latin typeface="Times New Roman" pitchFamily="18" charset="0"/>
              </a:rPr>
              <a:t>３</a:t>
            </a:r>
            <a:r>
              <a:rPr kumimoji="1" lang="en-US" altLang="zh-CN" sz="2800">
                <a:latin typeface="Times New Roman" pitchFamily="18" charset="0"/>
              </a:rPr>
              <a:t>. </a:t>
            </a:r>
            <a:r>
              <a:rPr kumimoji="1" lang="zh-CN" altLang="en-US" sz="2800">
                <a:latin typeface="Times New Roman" pitchFamily="18" charset="0"/>
              </a:rPr>
              <a:t>模拟与仿真</a:t>
            </a:r>
          </a:p>
          <a:p>
            <a:pPr>
              <a:lnSpc>
                <a:spcPct val="170000"/>
              </a:lnSpc>
            </a:pPr>
            <a:r>
              <a:rPr kumimoji="1" lang="zh-CN" altLang="en-US" sz="2800">
                <a:latin typeface="Times New Roman" pitchFamily="18" charset="0"/>
              </a:rPr>
              <a:t>        为了实现软件在不同系统结构的机器之间移植，就必须做到能在一种机器的系统结构上实现另一种机器的系统结构。从计算机系统结构的层次模型来看，就是要在一种机器的系统结构上实现另一种机器的指令系统。一般可采用模拟方法或仿真方法。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0BB6D0A7-B7AB-4493-B40B-90EAD5B8D95C}" type="slidenum">
              <a:rPr lang="en-US" altLang="zh-CN"/>
              <a:pPr/>
              <a:t>42</a:t>
            </a:fld>
            <a:endParaRPr lang="en-US" altLang="zh-CN"/>
          </a:p>
        </p:txBody>
      </p:sp>
      <p:sp>
        <p:nvSpPr>
          <p:cNvPr id="212996" name="Text Box 4"/>
          <p:cNvSpPr txBox="1">
            <a:spLocks noChangeArrowheads="1"/>
          </p:cNvSpPr>
          <p:nvPr/>
        </p:nvSpPr>
        <p:spPr bwMode="auto">
          <a:xfrm>
            <a:off x="303213" y="692150"/>
            <a:ext cx="8156575" cy="5216525"/>
          </a:xfrm>
          <a:prstGeom prst="rect">
            <a:avLst/>
          </a:prstGeom>
          <a:noFill/>
          <a:ln w="9525">
            <a:noFill/>
            <a:miter lim="800000"/>
            <a:headEnd/>
            <a:tailEnd/>
          </a:ln>
          <a:effectLst/>
        </p:spPr>
        <p:txBody>
          <a:bodyPr>
            <a:spAutoFit/>
          </a:bodyPr>
          <a:lstStyle/>
          <a:p>
            <a:pPr>
              <a:lnSpc>
                <a:spcPct val="200000"/>
              </a:lnSpc>
            </a:pPr>
            <a:r>
              <a:rPr kumimoji="1" lang="en-US" altLang="zh-CN" sz="2800" dirty="0">
                <a:latin typeface="Times New Roman" pitchFamily="18" charset="0"/>
              </a:rPr>
              <a:t>        </a:t>
            </a:r>
            <a:r>
              <a:rPr kumimoji="1" lang="zh-CN" altLang="en-US" sz="2800" dirty="0">
                <a:latin typeface="Times New Roman" pitchFamily="18" charset="0"/>
              </a:rPr>
              <a:t>在Ａ机器上用虚拟机的概念实现Ｂ机器的指令系统，即由Ａ机器的一段机器语言程序去解释执行Ｂ机器的每一条机器指令，从而可使Ｂ机器的程序能在Ａ机器上运行，如</a:t>
            </a:r>
            <a:r>
              <a:rPr kumimoji="1" lang="zh-CN" altLang="en-US" sz="2800" dirty="0" smtClean="0">
                <a:latin typeface="Times New Roman" pitchFamily="18" charset="0"/>
              </a:rPr>
              <a:t>图</a:t>
            </a:r>
            <a:r>
              <a:rPr kumimoji="1" lang="en-US" altLang="zh-CN" sz="2800" dirty="0" smtClean="0">
                <a:latin typeface="Times New Roman" pitchFamily="18" charset="0"/>
              </a:rPr>
              <a:t>3</a:t>
            </a:r>
            <a:r>
              <a:rPr kumimoji="1" lang="zh-CN" altLang="en-US" sz="2800" dirty="0" smtClean="0">
                <a:latin typeface="Times New Roman" pitchFamily="18" charset="0"/>
              </a:rPr>
              <a:t>所</a:t>
            </a:r>
            <a:r>
              <a:rPr kumimoji="1" lang="zh-CN" altLang="en-US" sz="2800" dirty="0">
                <a:latin typeface="Times New Roman" pitchFamily="18" charset="0"/>
              </a:rPr>
              <a:t>示。这种用机器语言程序解释实现软件移植的方法称为模拟被模拟的Ｂ机器称为虚拟机</a:t>
            </a:r>
            <a:r>
              <a:rPr kumimoji="1" lang="en-US" altLang="zh-CN" sz="2800" dirty="0">
                <a:latin typeface="Times New Roman" pitchFamily="18" charset="0"/>
              </a:rPr>
              <a:t>A</a:t>
            </a:r>
            <a:r>
              <a:rPr kumimoji="1" lang="zh-CN" altLang="en-US" sz="2800" dirty="0">
                <a:latin typeface="Times New Roman" pitchFamily="18" charset="0"/>
              </a:rPr>
              <a:t>机器称为宿主机。</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D8DA927F-4101-4386-A3B6-9DE0DD593E8B}" type="slidenum">
              <a:rPr lang="en-US" altLang="zh-CN"/>
              <a:pPr/>
              <a:t>43</a:t>
            </a:fld>
            <a:endParaRPr lang="en-US" altLang="zh-CN"/>
          </a:p>
        </p:txBody>
      </p:sp>
      <p:sp>
        <p:nvSpPr>
          <p:cNvPr id="214021" name="Rectangle 5"/>
          <p:cNvSpPr>
            <a:spLocks noChangeArrowheads="1"/>
          </p:cNvSpPr>
          <p:nvPr/>
        </p:nvSpPr>
        <p:spPr bwMode="auto">
          <a:xfrm>
            <a:off x="0" y="19240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14020" name="Object 4"/>
          <p:cNvGraphicFramePr>
            <a:graphicFrameLocks noChangeAspect="1"/>
          </p:cNvGraphicFramePr>
          <p:nvPr/>
        </p:nvGraphicFramePr>
        <p:xfrm>
          <a:off x="1835150" y="835025"/>
          <a:ext cx="5184775" cy="4681538"/>
        </p:xfrm>
        <a:graphic>
          <a:graphicData uri="http://schemas.openxmlformats.org/presentationml/2006/ole">
            <p:oleObj spid="_x0000_s3074" r:id="rId3" imgW="3329635" imgH="3005633" progId="">
              <p:embed/>
            </p:oleObj>
          </a:graphicData>
        </a:graphic>
      </p:graphicFrame>
      <p:sp>
        <p:nvSpPr>
          <p:cNvPr id="214022" name="Text Box 6"/>
          <p:cNvSpPr txBox="1">
            <a:spLocks noChangeArrowheads="1"/>
          </p:cNvSpPr>
          <p:nvPr/>
        </p:nvSpPr>
        <p:spPr bwMode="auto">
          <a:xfrm>
            <a:off x="2357438" y="5564188"/>
            <a:ext cx="3724096" cy="461665"/>
          </a:xfrm>
          <a:prstGeom prst="rect">
            <a:avLst/>
          </a:prstGeom>
          <a:noFill/>
          <a:ln w="9525">
            <a:noFill/>
            <a:miter lim="800000"/>
            <a:headEnd/>
            <a:tailEnd/>
          </a:ln>
          <a:effectLst/>
        </p:spPr>
        <p:txBody>
          <a:bodyPr wrap="none">
            <a:spAutoFit/>
          </a:bodyPr>
          <a:lstStyle/>
          <a:p>
            <a:r>
              <a:rPr kumimoji="1" lang="zh-CN" altLang="en-US" sz="2000" dirty="0" smtClean="0">
                <a:latin typeface="Times New Roman" pitchFamily="18" charset="0"/>
              </a:rPr>
              <a:t>图</a:t>
            </a:r>
            <a:r>
              <a:rPr kumimoji="1" lang="en-US" altLang="zh-CN" sz="2000" dirty="0" smtClean="0">
                <a:latin typeface="Times New Roman" pitchFamily="18" charset="0"/>
              </a:rPr>
              <a:t>3</a:t>
            </a:r>
            <a:r>
              <a:rPr kumimoji="1" lang="zh-CN" altLang="en-US" sz="2000" dirty="0" smtClean="0">
                <a:latin typeface="Times New Roman" pitchFamily="18" charset="0"/>
              </a:rPr>
              <a:t>用</a:t>
            </a:r>
            <a:r>
              <a:rPr kumimoji="1" lang="zh-CN" altLang="en-US" sz="2000" dirty="0">
                <a:latin typeface="Times New Roman" pitchFamily="18" charset="0"/>
              </a:rPr>
              <a:t>模拟方法实现软件的移植</a:t>
            </a:r>
            <a:r>
              <a:rPr kumimoji="1" lang="zh-CN" altLang="en-US" sz="2400" dirty="0">
                <a:latin typeface="Times New Roman" pitchFamily="18" charset="0"/>
              </a:rPr>
              <a:t>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1BFE62A7-1437-4906-9606-D11021F10D7A}" type="slidenum">
              <a:rPr lang="en-US" altLang="zh-CN"/>
              <a:pPr/>
              <a:t>44</a:t>
            </a:fld>
            <a:endParaRPr lang="en-US" altLang="zh-CN"/>
          </a:p>
        </p:txBody>
      </p:sp>
      <p:sp>
        <p:nvSpPr>
          <p:cNvPr id="215044" name="Text Box 4"/>
          <p:cNvSpPr txBox="1">
            <a:spLocks noChangeArrowheads="1"/>
          </p:cNvSpPr>
          <p:nvPr/>
        </p:nvSpPr>
        <p:spPr bwMode="auto">
          <a:xfrm>
            <a:off x="519113" y="746125"/>
            <a:ext cx="8301037" cy="4702175"/>
          </a:xfrm>
          <a:prstGeom prst="rect">
            <a:avLst/>
          </a:prstGeom>
          <a:noFill/>
          <a:ln w="9525">
            <a:noFill/>
            <a:miter lim="800000"/>
            <a:headEnd/>
            <a:tailEnd/>
          </a:ln>
          <a:effectLst/>
        </p:spPr>
        <p:txBody>
          <a:bodyPr>
            <a:spAutoFit/>
          </a:bodyPr>
          <a:lstStyle/>
          <a:p>
            <a:pPr>
              <a:lnSpc>
                <a:spcPct val="180000"/>
              </a:lnSpc>
            </a:pPr>
            <a:r>
              <a:rPr kumimoji="1" lang="en-US" altLang="zh-CN" sz="2800" dirty="0">
                <a:latin typeface="Times New Roman" pitchFamily="18" charset="0"/>
              </a:rPr>
              <a:t>        </a:t>
            </a:r>
            <a:r>
              <a:rPr kumimoji="1" lang="zh-CN" altLang="en-US" sz="2800" dirty="0">
                <a:latin typeface="Times New Roman" pitchFamily="18" charset="0"/>
              </a:rPr>
              <a:t>如果Ａ机器采用微程序控制，则直接用Ａ机器的微程序去解释Ｂ机器的机器指令就会加快解释过程，如</a:t>
            </a:r>
            <a:r>
              <a:rPr kumimoji="1" lang="zh-CN" altLang="en-US" sz="2800" dirty="0" smtClean="0">
                <a:latin typeface="Times New Roman" pitchFamily="18" charset="0"/>
              </a:rPr>
              <a:t>图</a:t>
            </a:r>
            <a:r>
              <a:rPr kumimoji="1" lang="en-US" altLang="zh-CN" sz="2800" dirty="0" smtClean="0">
                <a:latin typeface="Times New Roman" pitchFamily="18" charset="0"/>
              </a:rPr>
              <a:t>4</a:t>
            </a:r>
            <a:r>
              <a:rPr kumimoji="1" lang="zh-CN" altLang="en-US" sz="2800" dirty="0" smtClean="0">
                <a:latin typeface="Times New Roman" pitchFamily="18" charset="0"/>
              </a:rPr>
              <a:t>所</a:t>
            </a:r>
            <a:r>
              <a:rPr kumimoji="1" lang="zh-CN" altLang="en-US" sz="2800" dirty="0">
                <a:latin typeface="Times New Roman" pitchFamily="18" charset="0"/>
              </a:rPr>
              <a:t>示。这种用微程序直接解释另一种机器指令系统实现软件移植的方法称为仿真进行仿真工作的Ａ机器称为宿主机，被仿真的Ｂ机器称为目标机为仿真所编写的解释微程序称为仿真微程序。        </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21D5734-567C-4E53-8A40-8A8B6B051E35}" type="slidenum">
              <a:rPr lang="en-US" altLang="zh-CN"/>
              <a:pPr/>
              <a:t>45</a:t>
            </a:fld>
            <a:endParaRPr lang="en-US" altLang="zh-CN"/>
          </a:p>
        </p:txBody>
      </p:sp>
      <p:sp>
        <p:nvSpPr>
          <p:cNvPr id="216069" name="Rectangle 5"/>
          <p:cNvSpPr>
            <a:spLocks noChangeArrowheads="1"/>
          </p:cNvSpPr>
          <p:nvPr/>
        </p:nvSpPr>
        <p:spPr bwMode="auto">
          <a:xfrm>
            <a:off x="0" y="22050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16068" name="Object 4"/>
          <p:cNvGraphicFramePr>
            <a:graphicFrameLocks noChangeAspect="1"/>
          </p:cNvGraphicFramePr>
          <p:nvPr/>
        </p:nvGraphicFramePr>
        <p:xfrm>
          <a:off x="1547813" y="858838"/>
          <a:ext cx="6048375" cy="4441825"/>
        </p:xfrm>
        <a:graphic>
          <a:graphicData uri="http://schemas.openxmlformats.org/presentationml/2006/ole">
            <p:oleObj spid="_x0000_s4098" r:id="rId3" imgW="3329635" imgH="2447544" progId="">
              <p:embed/>
            </p:oleObj>
          </a:graphicData>
        </a:graphic>
      </p:graphicFrame>
      <p:sp>
        <p:nvSpPr>
          <p:cNvPr id="216070" name="Text Box 6"/>
          <p:cNvSpPr txBox="1">
            <a:spLocks noChangeArrowheads="1"/>
          </p:cNvSpPr>
          <p:nvPr/>
        </p:nvSpPr>
        <p:spPr bwMode="auto">
          <a:xfrm>
            <a:off x="2433638" y="5494338"/>
            <a:ext cx="3711272" cy="400110"/>
          </a:xfrm>
          <a:prstGeom prst="rect">
            <a:avLst/>
          </a:prstGeom>
          <a:noFill/>
          <a:ln w="9525">
            <a:noFill/>
            <a:miter lim="800000"/>
            <a:headEnd/>
            <a:tailEnd/>
          </a:ln>
          <a:effectLst/>
        </p:spPr>
        <p:txBody>
          <a:bodyPr wrap="none">
            <a:spAutoFit/>
          </a:bodyPr>
          <a:lstStyle/>
          <a:p>
            <a:r>
              <a:rPr kumimoji="1" lang="zh-CN" altLang="en-US" sz="2000" dirty="0" smtClean="0">
                <a:latin typeface="Times New Roman" pitchFamily="18" charset="0"/>
              </a:rPr>
              <a:t>图</a:t>
            </a:r>
            <a:r>
              <a:rPr kumimoji="1" lang="en-US" altLang="zh-CN" sz="2000" dirty="0" smtClean="0">
                <a:latin typeface="Times New Roman" pitchFamily="18" charset="0"/>
              </a:rPr>
              <a:t>4 </a:t>
            </a:r>
            <a:r>
              <a:rPr kumimoji="1" lang="zh-CN" altLang="en-US" sz="2000" dirty="0">
                <a:latin typeface="Times New Roman" pitchFamily="18" charset="0"/>
              </a:rPr>
              <a:t>用仿真方法实现软件的移植</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B552D1BF-07AF-4742-98F6-CFDAF1CBD322}" type="slidenum">
              <a:rPr lang="en-US" altLang="zh-CN"/>
              <a:pPr/>
              <a:t>46</a:t>
            </a:fld>
            <a:endParaRPr lang="en-US" altLang="zh-CN"/>
          </a:p>
        </p:txBody>
      </p:sp>
      <p:sp>
        <p:nvSpPr>
          <p:cNvPr id="217092" name="Text Box 4"/>
          <p:cNvSpPr txBox="1">
            <a:spLocks noChangeArrowheads="1"/>
          </p:cNvSpPr>
          <p:nvPr/>
        </p:nvSpPr>
        <p:spPr bwMode="auto">
          <a:xfrm>
            <a:off x="323850" y="785813"/>
            <a:ext cx="8424863" cy="4576762"/>
          </a:xfrm>
          <a:prstGeom prst="rect">
            <a:avLst/>
          </a:prstGeom>
          <a:noFill/>
          <a:ln w="9525">
            <a:noFill/>
            <a:miter lim="800000"/>
            <a:headEnd/>
            <a:tailEnd/>
          </a:ln>
          <a:effectLst/>
        </p:spPr>
        <p:txBody>
          <a:bodyPr>
            <a:spAutoFit/>
          </a:bodyPr>
          <a:lstStyle/>
          <a:p>
            <a:pPr>
              <a:lnSpc>
                <a:spcPct val="210000"/>
              </a:lnSpc>
            </a:pPr>
            <a:r>
              <a:rPr kumimoji="1" lang="en-US" altLang="zh-CN" sz="2800">
                <a:latin typeface="Times New Roman" pitchFamily="18" charset="0"/>
              </a:rPr>
              <a:t>        </a:t>
            </a:r>
            <a:r>
              <a:rPr kumimoji="1" lang="zh-CN" altLang="en-US" sz="2800">
                <a:latin typeface="Times New Roman" pitchFamily="18" charset="0"/>
              </a:rPr>
              <a:t>为了使虚拟机的应用软件能在宿主机上运行，除了模拟虚拟机的机器语言外，还得模拟其存储体系、</a:t>
            </a:r>
            <a:r>
              <a:rPr kumimoji="1" lang="en-US" altLang="zh-CN" sz="2800">
                <a:latin typeface="Times New Roman" pitchFamily="18" charset="0"/>
              </a:rPr>
              <a:t>I/O</a:t>
            </a:r>
            <a:r>
              <a:rPr kumimoji="1" lang="zh-CN" altLang="en-US" sz="2800">
                <a:latin typeface="Times New Roman" pitchFamily="18" charset="0"/>
              </a:rPr>
              <a:t>系统、控制台的操作，以及形成虚拟机的操作系统。即把虚拟机操作系统作为宿主机的应用程序来看待。所有为模拟所编制的解释程序统称为模拟程序。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777ED9-2A37-424B-912B-8A67F1AD45D3}" type="slidenum">
              <a:rPr lang="en-US" altLang="zh-CN"/>
              <a:pPr/>
              <a:t>47</a:t>
            </a:fld>
            <a:endParaRPr lang="en-US" altLang="zh-CN"/>
          </a:p>
        </p:txBody>
      </p:sp>
      <p:sp>
        <p:nvSpPr>
          <p:cNvPr id="9220" name="Text Box 4"/>
          <p:cNvSpPr txBox="1">
            <a:spLocks noChangeArrowheads="1"/>
          </p:cNvSpPr>
          <p:nvPr/>
        </p:nvSpPr>
        <p:spPr bwMode="auto">
          <a:xfrm>
            <a:off x="522288" y="790575"/>
            <a:ext cx="8153400" cy="4870450"/>
          </a:xfrm>
          <a:prstGeom prst="rect">
            <a:avLst/>
          </a:prstGeom>
          <a:noFill/>
          <a:ln w="9525">
            <a:noFill/>
            <a:miter lim="800000"/>
            <a:headEnd/>
            <a:tailEnd/>
          </a:ln>
          <a:effectLst/>
        </p:spPr>
        <p:txBody>
          <a:bodyPr>
            <a:spAutoFit/>
          </a:bodyPr>
          <a:lstStyle/>
          <a:p>
            <a:pPr>
              <a:lnSpc>
                <a:spcPct val="160000"/>
              </a:lnSpc>
            </a:pPr>
            <a:r>
              <a:rPr kumimoji="1" lang="en-US" altLang="zh-CN" sz="2800">
                <a:latin typeface="Times New Roman" pitchFamily="18" charset="0"/>
              </a:rPr>
              <a:t>        </a:t>
            </a:r>
            <a:r>
              <a:rPr kumimoji="1" lang="zh-CN" altLang="en-US" sz="2800">
                <a:latin typeface="Times New Roman" pitchFamily="18" charset="0"/>
              </a:rPr>
              <a:t>用仿真方法可以提高被移植软件的运行速度，但由于微程序机器级结构深度依赖于机器的系统结构，所以当两种机器结构差别较大时，就很难依靠仿真来实现软件移植，特别是当其</a:t>
            </a:r>
            <a:r>
              <a:rPr kumimoji="1" lang="en-US" altLang="zh-CN" sz="2800">
                <a:latin typeface="Times New Roman" pitchFamily="18" charset="0"/>
              </a:rPr>
              <a:t>I/O</a:t>
            </a:r>
            <a:r>
              <a:rPr kumimoji="1" lang="zh-CN" altLang="en-US" sz="2800">
                <a:latin typeface="Times New Roman" pitchFamily="18" charset="0"/>
              </a:rPr>
              <a:t>系统结构差别较大时更是如此。</a:t>
            </a:r>
          </a:p>
          <a:p>
            <a:pPr>
              <a:lnSpc>
                <a:spcPct val="160000"/>
              </a:lnSpc>
            </a:pPr>
            <a:r>
              <a:rPr kumimoji="1" lang="zh-CN" altLang="en-US" sz="2800">
                <a:latin typeface="Times New Roman" pitchFamily="18" charset="0"/>
              </a:rPr>
              <a:t>        在实际应用中，不同系列机之间的软件移植往往通过仿真和模拟两种方法并用来实现。</a:t>
            </a:r>
            <a:endParaRPr kumimoji="1" lang="zh-CN" altLang="en-US" sz="2800" b="1">
              <a:latin typeface="Times New Roman" pitchFamily="18" charset="0"/>
              <a:ea typeface="黑体" pitchFamily="2" charset="-122"/>
            </a:endParaRPr>
          </a:p>
        </p:txBody>
      </p:sp>
      <p:sp>
        <p:nvSpPr>
          <p:cNvPr id="9221" name="AutoShape 5">
            <a:hlinkClick r:id="" action="ppaction://hlinkshowjump?jump=firstslide" highlightClick="1"/>
          </p:cNvPr>
          <p:cNvSpPr>
            <a:spLocks noChangeArrowheads="1"/>
          </p:cNvSpPr>
          <p:nvPr/>
        </p:nvSpPr>
        <p:spPr bwMode="auto">
          <a:xfrm>
            <a:off x="8534400" y="6477000"/>
            <a:ext cx="609600" cy="381000"/>
          </a:xfrm>
          <a:prstGeom prst="actionButtonBackPrevious">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body" idx="1"/>
          </p:nvPr>
        </p:nvSpPr>
        <p:spPr>
          <a:xfrm>
            <a:off x="381000" y="381000"/>
            <a:ext cx="8534400" cy="5867400"/>
          </a:xfrm>
        </p:spPr>
        <p:txBody>
          <a:bodyPr/>
          <a:lstStyle/>
          <a:p>
            <a:pPr>
              <a:buFontTx/>
              <a:buNone/>
            </a:pPr>
            <a:r>
              <a:rPr lang="en-US" altLang="zh-CN" sz="2800" b="1">
                <a:solidFill>
                  <a:srgbClr val="800000"/>
                </a:solidFill>
                <a:sym typeface="Symbol" pitchFamily="18" charset="2"/>
              </a:rPr>
              <a:t>5. </a:t>
            </a:r>
            <a:r>
              <a:rPr lang="zh-CN" altLang="en-US" sz="2800" b="1">
                <a:solidFill>
                  <a:srgbClr val="800000"/>
                </a:solidFill>
              </a:rPr>
              <a:t>与其他学科的交叉</a:t>
            </a:r>
          </a:p>
          <a:p>
            <a:pPr>
              <a:spcBef>
                <a:spcPct val="10000"/>
              </a:spcBef>
              <a:buFontTx/>
              <a:buNone/>
            </a:pPr>
            <a:r>
              <a:rPr lang="zh-CN" altLang="en-US" b="1">
                <a:solidFill>
                  <a:srgbClr val="0000FF"/>
                </a:solidFill>
              </a:rPr>
              <a:t>学科交叉：</a:t>
            </a:r>
            <a:r>
              <a:rPr lang="zh-CN" altLang="en-US" b="1"/>
              <a:t>计算机组成、操作系统、汇编语言、数据结构、微计算机技术、计算机网络、</a:t>
            </a:r>
            <a:r>
              <a:rPr lang="en-US" altLang="zh-CN" b="1"/>
              <a:t>……</a:t>
            </a:r>
          </a:p>
          <a:p>
            <a:pPr>
              <a:spcBef>
                <a:spcPct val="10000"/>
              </a:spcBef>
              <a:buFontTx/>
              <a:buNone/>
            </a:pPr>
            <a:r>
              <a:rPr lang="zh-CN" altLang="en-US" b="1">
                <a:solidFill>
                  <a:srgbClr val="0000FF"/>
                </a:solidFill>
              </a:rPr>
              <a:t>新内容：</a:t>
            </a:r>
            <a:r>
              <a:rPr lang="zh-CN" altLang="en-US" b="1">
                <a:solidFill>
                  <a:schemeClr val="hlink"/>
                </a:solidFill>
              </a:rPr>
              <a:t>超标量处理机、超流水线处理机、</a:t>
            </a:r>
            <a:r>
              <a:rPr lang="en-US" altLang="zh-CN" b="1">
                <a:solidFill>
                  <a:schemeClr val="hlink"/>
                </a:solidFill>
              </a:rPr>
              <a:t>VLIW</a:t>
            </a:r>
            <a:r>
              <a:rPr lang="zh-CN" altLang="en-US" b="1">
                <a:solidFill>
                  <a:schemeClr val="hlink"/>
                </a:solidFill>
              </a:rPr>
              <a:t>处理机、向量处理机、并行处理机、多处理机、互连网络、</a:t>
            </a:r>
            <a:r>
              <a:rPr lang="en-US" altLang="zh-CN" b="1">
                <a:solidFill>
                  <a:schemeClr val="hlink"/>
                </a:solidFill>
              </a:rPr>
              <a:t>……</a:t>
            </a:r>
            <a:endParaRPr lang="en-US" altLang="zh-CN" b="1"/>
          </a:p>
          <a:p>
            <a:pPr>
              <a:spcBef>
                <a:spcPct val="10000"/>
              </a:spcBef>
              <a:buFontTx/>
              <a:buNone/>
            </a:pPr>
            <a:r>
              <a:rPr lang="zh-CN" altLang="en-US" b="1">
                <a:solidFill>
                  <a:srgbClr val="0000FF"/>
                </a:solidFill>
              </a:rPr>
              <a:t>计算机系统结构正处于变革时期</a:t>
            </a:r>
          </a:p>
          <a:p>
            <a:pPr>
              <a:spcBef>
                <a:spcPct val="10000"/>
              </a:spcBef>
              <a:buFontTx/>
              <a:buNone/>
            </a:pPr>
            <a:r>
              <a:rPr lang="zh-CN" altLang="en-US" b="1"/>
              <a:t>   软件</a:t>
            </a:r>
            <a:r>
              <a:rPr lang="en-US" altLang="zh-CN" b="1"/>
              <a:t>-</a:t>
            </a:r>
            <a:r>
              <a:rPr lang="zh-CN" altLang="en-US" b="1"/>
              <a:t>系统结构</a:t>
            </a:r>
            <a:r>
              <a:rPr lang="en-US" altLang="zh-CN" b="1"/>
              <a:t>-</a:t>
            </a:r>
            <a:r>
              <a:rPr lang="zh-CN" altLang="en-US" b="1"/>
              <a:t>实现技术</a:t>
            </a:r>
            <a:r>
              <a:rPr lang="en-US" altLang="zh-CN" b="1"/>
              <a:t>, </a:t>
            </a:r>
            <a:r>
              <a:rPr lang="zh-CN" altLang="en-US" b="1"/>
              <a:t>两头发展快中间慢</a:t>
            </a:r>
          </a:p>
          <a:p>
            <a:pPr>
              <a:spcBef>
                <a:spcPct val="10000"/>
              </a:spcBef>
              <a:buFontTx/>
              <a:buNone/>
            </a:pPr>
            <a:r>
              <a:rPr lang="zh-CN" altLang="en-US" b="1"/>
              <a:t>  </a:t>
            </a:r>
            <a:r>
              <a:rPr lang="zh-CN" altLang="en-US" b="1">
                <a:solidFill>
                  <a:srgbClr val="FF00FF"/>
                </a:solidFill>
              </a:rPr>
              <a:t>非冯计算机正兴起</a:t>
            </a:r>
            <a:endParaRPr lang="zh-CN" altLang="en-US" b="1"/>
          </a:p>
          <a:p>
            <a:pPr>
              <a:spcBef>
                <a:spcPct val="10000"/>
              </a:spcBef>
              <a:buFontTx/>
              <a:buNone/>
            </a:pPr>
            <a:r>
              <a:rPr lang="zh-CN" altLang="en-US" b="1"/>
              <a:t>  </a:t>
            </a:r>
            <a:r>
              <a:rPr lang="zh-CN" altLang="en-US" b="1">
                <a:solidFill>
                  <a:schemeClr val="hlink"/>
                </a:solidFill>
              </a:rPr>
              <a:t>系统结构的发展时期已经到来</a:t>
            </a:r>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body" idx="1"/>
          </p:nvPr>
        </p:nvSpPr>
        <p:spPr>
          <a:xfrm>
            <a:off x="304800" y="381000"/>
            <a:ext cx="8534400" cy="5943600"/>
          </a:xfrm>
        </p:spPr>
        <p:txBody>
          <a:bodyPr/>
          <a:lstStyle/>
          <a:p>
            <a:pPr>
              <a:buFontTx/>
              <a:buNone/>
            </a:pPr>
            <a:r>
              <a:rPr lang="en-US" altLang="zh-CN" sz="2800" b="1" dirty="0">
                <a:solidFill>
                  <a:srgbClr val="800000"/>
                </a:solidFill>
                <a:sym typeface="Symbol" pitchFamily="18" charset="2"/>
              </a:rPr>
              <a:t>6.</a:t>
            </a:r>
            <a:r>
              <a:rPr lang="en-US" altLang="zh-CN" sz="2800" b="1" dirty="0">
                <a:solidFill>
                  <a:srgbClr val="800000"/>
                </a:solidFill>
              </a:rPr>
              <a:t> </a:t>
            </a:r>
            <a:r>
              <a:rPr lang="zh-CN" altLang="en-US" sz="2800" b="1" dirty="0">
                <a:solidFill>
                  <a:srgbClr val="800000"/>
                </a:solidFill>
              </a:rPr>
              <a:t>课程安排</a:t>
            </a:r>
          </a:p>
          <a:p>
            <a:pPr>
              <a:buFontTx/>
              <a:buNone/>
            </a:pPr>
            <a:r>
              <a:rPr lang="zh-CN" altLang="en-US" b="1" dirty="0">
                <a:solidFill>
                  <a:schemeClr val="accent2"/>
                </a:solidFill>
              </a:rPr>
              <a:t>课内</a:t>
            </a:r>
            <a:r>
              <a:rPr lang="zh-CN" altLang="en-US" b="1" dirty="0" smtClean="0">
                <a:solidFill>
                  <a:schemeClr val="accent2"/>
                </a:solidFill>
              </a:rPr>
              <a:t>：</a:t>
            </a:r>
            <a:r>
              <a:rPr lang="en-US" altLang="zh-CN" b="1" dirty="0" smtClean="0">
                <a:solidFill>
                  <a:srgbClr val="FF0000"/>
                </a:solidFill>
              </a:rPr>
              <a:t>32</a:t>
            </a:r>
            <a:r>
              <a:rPr lang="zh-CN" altLang="en-US" b="1" dirty="0" smtClean="0">
                <a:solidFill>
                  <a:srgbClr val="FF0000"/>
                </a:solidFill>
              </a:rPr>
              <a:t>学时</a:t>
            </a:r>
            <a:r>
              <a:rPr lang="zh-CN" altLang="en-US" b="1" dirty="0">
                <a:solidFill>
                  <a:srgbClr val="FF0000"/>
                </a:solidFill>
              </a:rPr>
              <a:t>，</a:t>
            </a:r>
          </a:p>
          <a:p>
            <a:pPr>
              <a:buFontTx/>
              <a:buNone/>
            </a:pPr>
            <a:r>
              <a:rPr lang="zh-CN" altLang="en-US" b="1" dirty="0">
                <a:solidFill>
                  <a:schemeClr val="accent2"/>
                </a:solidFill>
              </a:rPr>
              <a:t>实验：</a:t>
            </a:r>
            <a:r>
              <a:rPr lang="en-US" altLang="zh-CN" b="1" dirty="0">
                <a:solidFill>
                  <a:srgbClr val="FF0000"/>
                </a:solidFill>
              </a:rPr>
              <a:t>16</a:t>
            </a:r>
            <a:r>
              <a:rPr lang="zh-CN" altLang="en-US" b="1" dirty="0">
                <a:solidFill>
                  <a:srgbClr val="FF0000"/>
                </a:solidFill>
              </a:rPr>
              <a:t>学时，</a:t>
            </a:r>
          </a:p>
          <a:p>
            <a:pPr>
              <a:buFontTx/>
              <a:buNone/>
            </a:pPr>
            <a:r>
              <a:rPr lang="zh-CN" altLang="en-US" b="1" dirty="0">
                <a:solidFill>
                  <a:schemeClr val="accent2"/>
                </a:solidFill>
              </a:rPr>
              <a:t>课内外比例：</a:t>
            </a:r>
            <a:r>
              <a:rPr lang="zh-CN" altLang="en-US" b="1" dirty="0">
                <a:solidFill>
                  <a:srgbClr val="FF0000"/>
                </a:solidFill>
              </a:rPr>
              <a:t>课</a:t>
            </a:r>
            <a:r>
              <a:rPr lang="zh-CN" altLang="en-US" b="1" dirty="0" smtClean="0">
                <a:solidFill>
                  <a:srgbClr val="FF0000"/>
                </a:solidFill>
              </a:rPr>
              <a:t>内</a:t>
            </a:r>
            <a:r>
              <a:rPr lang="en-US" altLang="zh-CN" b="1" dirty="0" smtClean="0">
                <a:solidFill>
                  <a:srgbClr val="FF0000"/>
                </a:solidFill>
              </a:rPr>
              <a:t>70%</a:t>
            </a:r>
            <a:r>
              <a:rPr lang="zh-CN" altLang="en-US" b="1" dirty="0" smtClean="0">
                <a:solidFill>
                  <a:srgbClr val="FF0000"/>
                </a:solidFill>
              </a:rPr>
              <a:t>：课外</a:t>
            </a:r>
            <a:r>
              <a:rPr lang="en-US" altLang="zh-CN" b="1" dirty="0" smtClean="0">
                <a:solidFill>
                  <a:srgbClr val="FF0000"/>
                </a:solidFill>
              </a:rPr>
              <a:t>30%</a:t>
            </a:r>
            <a:endParaRPr lang="en-US" altLang="zh-CN" b="1" dirty="0">
              <a:solidFill>
                <a:srgbClr val="FF0000"/>
              </a:solidFill>
            </a:endParaRPr>
          </a:p>
          <a:p>
            <a:pPr>
              <a:buFontTx/>
              <a:buNone/>
            </a:pPr>
            <a:r>
              <a:rPr lang="zh-CN" altLang="en-US" b="1" dirty="0">
                <a:solidFill>
                  <a:schemeClr val="accent2"/>
                </a:solidFill>
                <a:latin typeface="宋体" charset="-122"/>
              </a:rPr>
              <a:t>除完成作业之外，还要多看参考书</a:t>
            </a:r>
          </a:p>
          <a:p>
            <a:pPr>
              <a:buFontTx/>
              <a:buNone/>
            </a:pPr>
            <a:r>
              <a:rPr lang="zh-CN" altLang="en-US" b="1" dirty="0">
                <a:solidFill>
                  <a:srgbClr val="FF0000"/>
                </a:solidFill>
              </a:rPr>
              <a:t>   </a:t>
            </a:r>
            <a:r>
              <a:rPr lang="zh-CN" altLang="en-US" b="1" dirty="0"/>
              <a:t>多看好论文</a:t>
            </a:r>
            <a:r>
              <a:rPr lang="en-US" altLang="zh-CN" b="1" dirty="0"/>
              <a:t>(</a:t>
            </a:r>
            <a:r>
              <a:rPr lang="zh-CN" altLang="en-US" b="1" dirty="0"/>
              <a:t>被 </a:t>
            </a:r>
            <a:r>
              <a:rPr lang="en-US" altLang="zh-CN" b="1" dirty="0"/>
              <a:t>SCI</a:t>
            </a:r>
            <a:r>
              <a:rPr lang="zh-CN" altLang="en-US" b="1" dirty="0"/>
              <a:t>、</a:t>
            </a:r>
            <a:r>
              <a:rPr lang="en-US" altLang="zh-CN" b="1" dirty="0"/>
              <a:t>EI </a:t>
            </a:r>
            <a:r>
              <a:rPr lang="zh-CN" altLang="en-US" b="1" dirty="0"/>
              <a:t>收录</a:t>
            </a:r>
            <a:r>
              <a:rPr lang="en-US" altLang="zh-CN" b="1" dirty="0"/>
              <a:t>)</a:t>
            </a:r>
            <a:r>
              <a:rPr lang="zh-CN" altLang="en-US" b="1" dirty="0"/>
              <a:t>，了解国内外最新研究</a:t>
            </a:r>
            <a:r>
              <a:rPr lang="zh-CN" altLang="en-US" b="1" dirty="0" smtClean="0"/>
              <a:t>成果</a:t>
            </a:r>
            <a:endParaRPr lang="zh-CN" altLang="en-US" b="1"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36E3808-3D25-4871-AFC5-D637077E232E}" type="slidenum">
              <a:rPr lang="en-US" altLang="zh-CN"/>
              <a:pPr/>
              <a:t>7</a:t>
            </a:fld>
            <a:endParaRPr lang="en-US" altLang="zh-CN"/>
          </a:p>
        </p:txBody>
      </p:sp>
      <p:sp>
        <p:nvSpPr>
          <p:cNvPr id="3076" name="Text Box 4"/>
          <p:cNvSpPr txBox="1">
            <a:spLocks noChangeArrowheads="1"/>
          </p:cNvSpPr>
          <p:nvPr/>
        </p:nvSpPr>
        <p:spPr bwMode="auto">
          <a:xfrm>
            <a:off x="1768811" y="688975"/>
            <a:ext cx="5642891" cy="584775"/>
          </a:xfrm>
          <a:prstGeom prst="rect">
            <a:avLst/>
          </a:prstGeom>
          <a:noFill/>
          <a:ln w="9525">
            <a:noFill/>
            <a:miter lim="800000"/>
            <a:headEnd/>
            <a:tailEnd/>
          </a:ln>
          <a:effectLst/>
        </p:spPr>
        <p:txBody>
          <a:bodyPr wrap="none">
            <a:spAutoFit/>
          </a:bodyPr>
          <a:lstStyle/>
          <a:p>
            <a:pPr algn="ctr"/>
            <a:r>
              <a:rPr kumimoji="1" lang="zh-CN" altLang="en-US" sz="3200" b="1" dirty="0" smtClean="0">
                <a:solidFill>
                  <a:schemeClr val="tx2"/>
                </a:solidFill>
                <a:latin typeface="Times New Roman" pitchFamily="18" charset="0"/>
              </a:rPr>
              <a:t>计算机</a:t>
            </a:r>
            <a:r>
              <a:rPr kumimoji="1" lang="zh-CN" altLang="en-US" sz="3200" b="1" dirty="0">
                <a:solidFill>
                  <a:schemeClr val="tx2"/>
                </a:solidFill>
                <a:latin typeface="Times New Roman" pitchFamily="18" charset="0"/>
              </a:rPr>
              <a:t>机系统结构的基本概念 </a:t>
            </a:r>
          </a:p>
        </p:txBody>
      </p:sp>
      <p:sp>
        <p:nvSpPr>
          <p:cNvPr id="3077" name="Text Box 5"/>
          <p:cNvSpPr txBox="1">
            <a:spLocks noChangeArrowheads="1"/>
          </p:cNvSpPr>
          <p:nvPr/>
        </p:nvSpPr>
        <p:spPr bwMode="auto">
          <a:xfrm>
            <a:off x="107950" y="1196975"/>
            <a:ext cx="8915400" cy="4879975"/>
          </a:xfrm>
          <a:prstGeom prst="rect">
            <a:avLst/>
          </a:prstGeom>
          <a:noFill/>
          <a:ln w="9525">
            <a:noFill/>
            <a:miter lim="800000"/>
            <a:headEnd/>
            <a:tailEnd/>
          </a:ln>
          <a:effectLst/>
        </p:spPr>
        <p:txBody>
          <a:bodyPr>
            <a:spAutoFit/>
          </a:bodyPr>
          <a:lstStyle/>
          <a:p>
            <a:pPr>
              <a:lnSpc>
                <a:spcPct val="140000"/>
              </a:lnSpc>
            </a:pPr>
            <a:r>
              <a:rPr kumimoji="1" lang="en-US" altLang="zh-CN" sz="2800" b="1" dirty="0">
                <a:solidFill>
                  <a:schemeClr val="tx2"/>
                </a:solidFill>
                <a:latin typeface="Times New Roman" pitchFamily="18" charset="0"/>
              </a:rPr>
              <a:t>1</a:t>
            </a:r>
            <a:r>
              <a:rPr kumimoji="1" lang="en-US" altLang="zh-CN" sz="2800" b="1" dirty="0" smtClean="0">
                <a:solidFill>
                  <a:schemeClr val="tx2"/>
                </a:solidFill>
                <a:latin typeface="Times New Roman" pitchFamily="18" charset="0"/>
              </a:rPr>
              <a:t>. </a:t>
            </a:r>
            <a:r>
              <a:rPr kumimoji="1" lang="zh-CN" altLang="en-US" sz="2800" b="1" dirty="0" smtClean="0">
                <a:solidFill>
                  <a:schemeClr val="tx2"/>
                </a:solidFill>
                <a:latin typeface="Times New Roman" pitchFamily="18" charset="0"/>
              </a:rPr>
              <a:t>计算机系统</a:t>
            </a:r>
            <a:r>
              <a:rPr kumimoji="1" lang="zh-CN" altLang="en-US" sz="2800" b="1" dirty="0">
                <a:solidFill>
                  <a:schemeClr val="tx2"/>
                </a:solidFill>
                <a:latin typeface="Times New Roman" pitchFamily="18" charset="0"/>
              </a:rPr>
              <a:t>的层次结构</a:t>
            </a:r>
          </a:p>
          <a:p>
            <a:pPr>
              <a:lnSpc>
                <a:spcPct val="140000"/>
              </a:lnSpc>
            </a:pPr>
            <a:r>
              <a:rPr kumimoji="1" lang="zh-CN" altLang="en-US" sz="2800" dirty="0">
                <a:latin typeface="Times New Roman" pitchFamily="18" charset="0"/>
              </a:rPr>
              <a:t>        计算机系统由硬件和软件组成。从计算机语言的角度，可以把计算机系统按功能划分成多级层次结构，如图</a:t>
            </a:r>
            <a:r>
              <a:rPr kumimoji="1" lang="en-US" altLang="zh-CN" sz="2800" dirty="0" smtClean="0">
                <a:latin typeface="Times New Roman" pitchFamily="18" charset="0"/>
              </a:rPr>
              <a:t>1</a:t>
            </a:r>
            <a:r>
              <a:rPr kumimoji="1" lang="zh-CN" altLang="en-US" sz="2800" dirty="0" smtClean="0">
                <a:latin typeface="Times New Roman" pitchFamily="18" charset="0"/>
              </a:rPr>
              <a:t>所</a:t>
            </a:r>
            <a:r>
              <a:rPr kumimoji="1" lang="zh-CN" altLang="en-US" sz="2800" dirty="0">
                <a:latin typeface="Times New Roman" pitchFamily="18" charset="0"/>
              </a:rPr>
              <a:t>示。</a:t>
            </a:r>
          </a:p>
          <a:p>
            <a:pPr>
              <a:lnSpc>
                <a:spcPct val="140000"/>
              </a:lnSpc>
            </a:pPr>
            <a:r>
              <a:rPr kumimoji="1" lang="zh-CN" altLang="en-US" sz="2800" dirty="0">
                <a:latin typeface="Times New Roman" pitchFamily="18" charset="0"/>
              </a:rPr>
              <a:t>        这个层次模型中的每一级都对应一个机器。这里的“机器”只对一定的观察者而存在，它的功能体现在广义语言上，对该语言提供解释手段，然后作用在信息处理或控制对象上，并从对象上获得必要的状态信息。</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7BC54E59-9683-473E-B9E4-9E266D7333E7}" type="slidenum">
              <a:rPr lang="en-US" altLang="zh-CN"/>
              <a:pPr/>
              <a:t>8</a:t>
            </a:fld>
            <a:endParaRPr lang="en-US" altLang="zh-CN"/>
          </a:p>
        </p:txBody>
      </p:sp>
      <p:sp>
        <p:nvSpPr>
          <p:cNvPr id="181255" name="Text Box 7"/>
          <p:cNvSpPr txBox="1">
            <a:spLocks noChangeArrowheads="1"/>
          </p:cNvSpPr>
          <p:nvPr/>
        </p:nvSpPr>
        <p:spPr bwMode="auto">
          <a:xfrm>
            <a:off x="1547813" y="6448425"/>
            <a:ext cx="3168650" cy="369332"/>
          </a:xfrm>
          <a:prstGeom prst="rect">
            <a:avLst/>
          </a:prstGeom>
          <a:solidFill>
            <a:schemeClr val="bg1">
              <a:alpha val="70000"/>
            </a:schemeClr>
          </a:solidFill>
          <a:ln w="9525">
            <a:noFill/>
            <a:miter lim="800000"/>
            <a:headEnd/>
            <a:tailEnd/>
          </a:ln>
          <a:effectLst/>
        </p:spPr>
        <p:txBody>
          <a:bodyPr lIns="0" tIns="0" rIns="0" bIns="0">
            <a:spAutoFit/>
          </a:bodyPr>
          <a:lstStyle/>
          <a:p>
            <a:pPr algn="ctr">
              <a:spcBef>
                <a:spcPct val="50000"/>
              </a:spcBef>
            </a:pPr>
            <a:r>
              <a:rPr kumimoji="1" lang="zh-CN" altLang="en-US" sz="2000" dirty="0">
                <a:latin typeface="Times New Roman" pitchFamily="18" charset="0"/>
              </a:rPr>
              <a:t>图</a:t>
            </a:r>
            <a:r>
              <a:rPr kumimoji="1" lang="en-US" altLang="zh-CN" sz="2000" dirty="0" smtClean="0">
                <a:latin typeface="Times New Roman" pitchFamily="18" charset="0"/>
              </a:rPr>
              <a:t>1  </a:t>
            </a:r>
            <a:r>
              <a:rPr kumimoji="1" lang="zh-CN" altLang="en-US" sz="2000" dirty="0">
                <a:latin typeface="Times New Roman" pitchFamily="18" charset="0"/>
              </a:rPr>
              <a:t>计算机系统层次结构</a:t>
            </a:r>
            <a:r>
              <a:rPr kumimoji="1" lang="zh-CN" altLang="en-US" sz="2400" dirty="0">
                <a:latin typeface="Times New Roman" pitchFamily="18" charset="0"/>
              </a:rPr>
              <a:t> </a:t>
            </a:r>
          </a:p>
        </p:txBody>
      </p:sp>
      <p:sp>
        <p:nvSpPr>
          <p:cNvPr id="181254"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1257" name="Rectangle 9"/>
          <p:cNvSpPr>
            <a:spLocks noChangeArrowheads="1"/>
          </p:cNvSpPr>
          <p:nvPr/>
        </p:nvSpPr>
        <p:spPr bwMode="auto">
          <a:xfrm>
            <a:off x="0" y="26908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29" name="Object 5"/>
          <p:cNvGraphicFramePr>
            <a:graphicFrameLocks noChangeAspect="1"/>
          </p:cNvGraphicFramePr>
          <p:nvPr/>
        </p:nvGraphicFramePr>
        <p:xfrm>
          <a:off x="539750" y="836613"/>
          <a:ext cx="7920038" cy="5326062"/>
        </p:xfrm>
        <a:graphic>
          <a:graphicData uri="http://schemas.openxmlformats.org/presentationml/2006/ole">
            <p:oleObj spid="_x0000_s1029" name="图片" r:id="rId3" imgW="4202280" imgH="2825280" progId="Word.Picture.8">
              <p:embed/>
            </p:oleObj>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DD4F13AB-1793-417A-A58A-0B72119FC786}" type="slidenum">
              <a:rPr lang="en-US" altLang="zh-CN"/>
              <a:pPr/>
              <a:t>9</a:t>
            </a:fld>
            <a:endParaRPr lang="en-US" altLang="zh-CN"/>
          </a:p>
        </p:txBody>
      </p:sp>
      <p:sp>
        <p:nvSpPr>
          <p:cNvPr id="4100" name="Text Box 4"/>
          <p:cNvSpPr txBox="1">
            <a:spLocks noChangeArrowheads="1"/>
          </p:cNvSpPr>
          <p:nvPr/>
        </p:nvSpPr>
        <p:spPr bwMode="auto">
          <a:xfrm>
            <a:off x="1093788" y="817563"/>
            <a:ext cx="3838575" cy="5607689"/>
          </a:xfrm>
          <a:prstGeom prst="rect">
            <a:avLst/>
          </a:prstGeom>
          <a:noFill/>
          <a:ln w="9525">
            <a:noFill/>
            <a:miter lim="800000"/>
            <a:headEnd/>
            <a:tailEnd/>
          </a:ln>
          <a:effectLst/>
        </p:spPr>
        <p:txBody>
          <a:bodyPr>
            <a:spAutoFit/>
          </a:bodyPr>
          <a:lstStyle/>
          <a:p>
            <a:pPr>
              <a:lnSpc>
                <a:spcPct val="160000"/>
              </a:lnSpc>
            </a:pPr>
            <a:r>
              <a:rPr kumimoji="1" lang="en-US" altLang="zh-CN" sz="2800" dirty="0" smtClean="0">
                <a:latin typeface="Times New Roman" pitchFamily="18" charset="0"/>
              </a:rPr>
              <a:t>L0</a:t>
            </a:r>
            <a:r>
              <a:rPr kumimoji="1" lang="zh-CN" altLang="en-US" sz="2800" dirty="0" smtClean="0">
                <a:latin typeface="Times New Roman" pitchFamily="18" charset="0"/>
              </a:rPr>
              <a:t>级是硬联逻辑级</a:t>
            </a:r>
            <a:endParaRPr kumimoji="1" lang="en-US" altLang="zh-CN" sz="2800" dirty="0" smtClean="0">
              <a:latin typeface="Times New Roman" pitchFamily="18" charset="0"/>
            </a:endParaRPr>
          </a:p>
          <a:p>
            <a:pPr>
              <a:lnSpc>
                <a:spcPct val="160000"/>
              </a:lnSpc>
            </a:pPr>
            <a:r>
              <a:rPr kumimoji="1" lang="en-US" altLang="zh-CN" sz="2800" dirty="0" smtClean="0">
                <a:latin typeface="Times New Roman" pitchFamily="18" charset="0"/>
              </a:rPr>
              <a:t>L1</a:t>
            </a:r>
            <a:r>
              <a:rPr kumimoji="1" lang="zh-CN" altLang="en-US" sz="2800" dirty="0">
                <a:latin typeface="Times New Roman" pitchFamily="18" charset="0"/>
              </a:rPr>
              <a:t>级是微程序机器级</a:t>
            </a:r>
          </a:p>
          <a:p>
            <a:pPr>
              <a:lnSpc>
                <a:spcPct val="160000"/>
              </a:lnSpc>
            </a:pPr>
            <a:r>
              <a:rPr kumimoji="1" lang="en-US" altLang="zh-CN" sz="2800" dirty="0" smtClean="0">
                <a:latin typeface="Times New Roman" pitchFamily="18" charset="0"/>
              </a:rPr>
              <a:t>L2</a:t>
            </a:r>
            <a:r>
              <a:rPr kumimoji="1" lang="zh-CN" altLang="en-US" sz="2800" dirty="0">
                <a:latin typeface="Times New Roman" pitchFamily="18" charset="0"/>
              </a:rPr>
              <a:t>级是传统机器级</a:t>
            </a:r>
          </a:p>
          <a:p>
            <a:pPr>
              <a:lnSpc>
                <a:spcPct val="160000"/>
              </a:lnSpc>
            </a:pPr>
            <a:r>
              <a:rPr kumimoji="1" lang="en-US" altLang="zh-CN" sz="2800" dirty="0" smtClean="0">
                <a:latin typeface="Times New Roman" pitchFamily="18" charset="0"/>
              </a:rPr>
              <a:t>L3</a:t>
            </a:r>
            <a:r>
              <a:rPr kumimoji="1" lang="zh-CN" altLang="en-US" sz="2800" dirty="0">
                <a:latin typeface="Times New Roman" pitchFamily="18" charset="0"/>
              </a:rPr>
              <a:t>级是操作系统机器</a:t>
            </a:r>
          </a:p>
          <a:p>
            <a:pPr>
              <a:lnSpc>
                <a:spcPct val="160000"/>
              </a:lnSpc>
            </a:pPr>
            <a:r>
              <a:rPr kumimoji="1" lang="en-US" altLang="zh-CN" sz="2800" dirty="0" smtClean="0">
                <a:latin typeface="Times New Roman" pitchFamily="18" charset="0"/>
              </a:rPr>
              <a:t>L4</a:t>
            </a:r>
            <a:r>
              <a:rPr kumimoji="1" lang="zh-CN" altLang="en-US" sz="2800" dirty="0">
                <a:latin typeface="Times New Roman" pitchFamily="18" charset="0"/>
              </a:rPr>
              <a:t>级是汇编语言机器</a:t>
            </a:r>
          </a:p>
          <a:p>
            <a:pPr>
              <a:lnSpc>
                <a:spcPct val="160000"/>
              </a:lnSpc>
            </a:pPr>
            <a:r>
              <a:rPr kumimoji="1" lang="en-US" altLang="zh-CN" sz="2800" dirty="0" smtClean="0">
                <a:latin typeface="Times New Roman" pitchFamily="18" charset="0"/>
              </a:rPr>
              <a:t>L5</a:t>
            </a:r>
            <a:r>
              <a:rPr kumimoji="1" lang="zh-CN" altLang="en-US" sz="2800" dirty="0">
                <a:latin typeface="Times New Roman" pitchFamily="18" charset="0"/>
              </a:rPr>
              <a:t>级是高级语言机器</a:t>
            </a:r>
          </a:p>
          <a:p>
            <a:pPr>
              <a:lnSpc>
                <a:spcPct val="160000"/>
              </a:lnSpc>
            </a:pPr>
            <a:r>
              <a:rPr kumimoji="1" lang="en-US" altLang="zh-CN" sz="2800" dirty="0" smtClean="0">
                <a:latin typeface="Times New Roman" pitchFamily="18" charset="0"/>
              </a:rPr>
              <a:t>L6</a:t>
            </a:r>
            <a:r>
              <a:rPr kumimoji="1" lang="zh-CN" altLang="en-US" sz="2800" dirty="0">
                <a:latin typeface="Times New Roman" pitchFamily="18" charset="0"/>
              </a:rPr>
              <a:t>级是应用语言机器</a:t>
            </a:r>
          </a:p>
          <a:p>
            <a:pPr>
              <a:lnSpc>
                <a:spcPct val="160000"/>
              </a:lnSpc>
            </a:pPr>
            <a:endParaRPr kumimoji="1" lang="en-US" altLang="zh-CN" sz="2800" dirty="0">
              <a:latin typeface="Times New Roman" pitchFamily="18"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389</TotalTime>
  <Words>3307</Words>
  <Application>Microsoft Office PowerPoint</Application>
  <PresentationFormat>全屏显示(4:3)</PresentationFormat>
  <Paragraphs>205</Paragraphs>
  <Slides>47</Slides>
  <Notes>3</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47</vt:i4>
      </vt:variant>
    </vt:vector>
  </HeadingPairs>
  <TitlesOfParts>
    <vt:vector size="51" baseType="lpstr">
      <vt:lpstr>Office 主题</vt:lpstr>
      <vt:lpstr>图片</vt:lpstr>
      <vt:lpstr>Document</vt:lpstr>
      <vt:lpstr>文档</vt:lpstr>
      <vt:lpstr>计算机系统结构简介</vt:lpstr>
      <vt:lpstr>计算机系统结构简介</vt:lpstr>
      <vt:lpstr>幻灯片 3</vt:lpstr>
      <vt:lpstr>幻灯片 4</vt:lpstr>
      <vt:lpstr>幻灯片 5</vt:lpstr>
      <vt:lpstr>幻灯片 6</vt:lpstr>
      <vt:lpstr>幻灯片 7</vt:lpstr>
      <vt:lpstr>幻灯片 8</vt:lpstr>
      <vt:lpstr>幻灯片 9</vt:lpstr>
      <vt:lpstr>幻灯片 10</vt:lpstr>
      <vt:lpstr>计算机系统层次</vt:lpstr>
      <vt:lpstr>计算机系统层次</vt:lpstr>
      <vt:lpstr>计算机系统层次</vt:lpstr>
      <vt:lpstr>计算机系统层次</vt:lpstr>
      <vt:lpstr>幻灯片 15</vt:lpstr>
      <vt:lpstr>幻灯片 16</vt:lpstr>
      <vt:lpstr>幻灯片 17</vt:lpstr>
      <vt:lpstr>幻灯片 18</vt:lpstr>
      <vt:lpstr>幻灯片 19</vt:lpstr>
      <vt:lpstr>幻灯片 20</vt:lpstr>
      <vt:lpstr>计算机系统结构的定义 </vt:lpstr>
      <vt:lpstr>概念性结构   IBM360系列计算机的概念性结构</vt:lpstr>
      <vt:lpstr>功能特性 指令系统及其执行模式</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计算机系统层次结构</dc:title>
  <dc:creator>宝贝</dc:creator>
  <cp:lastModifiedBy>宝贝</cp:lastModifiedBy>
  <cp:revision>31</cp:revision>
  <dcterms:created xsi:type="dcterms:W3CDTF">2020-08-31T23:43:33Z</dcterms:created>
  <dcterms:modified xsi:type="dcterms:W3CDTF">2020-09-04T04:16:30Z</dcterms:modified>
</cp:coreProperties>
</file>