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81" r:id="rId4"/>
    <p:sldId id="282" r:id="rId5"/>
    <p:sldId id="283" r:id="rId6"/>
    <p:sldId id="284" r:id="rId7"/>
    <p:sldId id="285" r:id="rId8"/>
    <p:sldId id="286" r:id="rId9"/>
    <p:sldId id="287" r:id="rId10"/>
    <p:sldId id="288" r:id="rId11"/>
    <p:sldId id="289" r:id="rId12"/>
    <p:sldId id="290" r:id="rId13"/>
    <p:sldId id="291" r:id="rId14"/>
    <p:sldId id="292" r:id="rId15"/>
    <p:sldId id="293"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14" r:id="rId34"/>
    <p:sldId id="315" r:id="rId35"/>
    <p:sldId id="316" r:id="rId36"/>
    <p:sldId id="317" r:id="rId37"/>
    <p:sldId id="318" r:id="rId38"/>
    <p:sldId id="328" r:id="rId39"/>
    <p:sldId id="320" r:id="rId40"/>
    <p:sldId id="321" r:id="rId41"/>
    <p:sldId id="322" r:id="rId42"/>
    <p:sldId id="323" r:id="rId43"/>
    <p:sldId id="324" r:id="rId44"/>
    <p:sldId id="325" r:id="rId45"/>
    <p:sldId id="326" r:id="rId46"/>
    <p:sldId id="327"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24"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F1CCE9-FA0B-4E6C-8D1F-E50D52F11B46}" type="datetimeFigureOut">
              <a:rPr lang="zh-CN" altLang="en-US" smtClean="0"/>
              <a:pPr/>
              <a:t>2020/9/14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206A1E-0389-46D6-B630-8AE9446076F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22623C-D67C-428B-A000-F2ECC7848971}" type="slidenum">
              <a:rPr lang="en-US" altLang="zh-CN"/>
              <a:pPr/>
              <a:t>37</a:t>
            </a:fld>
            <a:endParaRPr lang="en-US" altLang="zh-CN"/>
          </a:p>
        </p:txBody>
      </p:sp>
      <p:sp>
        <p:nvSpPr>
          <p:cNvPr id="3594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594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0D77F2A-334B-422F-82BD-75E42CD0EBF6}" type="datetimeFigureOut">
              <a:rPr lang="zh-CN" altLang="en-US" smtClean="0"/>
              <a:pPr/>
              <a:t>2020/9/14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D5342B-7143-41AE-80E6-42029394D0EC}"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0D77F2A-334B-422F-82BD-75E42CD0EBF6}" type="datetimeFigureOut">
              <a:rPr lang="zh-CN" altLang="en-US" smtClean="0"/>
              <a:pPr/>
              <a:t>2020/9/14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D5342B-7143-41AE-80E6-42029394D0EC}"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0D77F2A-334B-422F-82BD-75E42CD0EBF6}" type="datetimeFigureOut">
              <a:rPr lang="zh-CN" altLang="en-US" smtClean="0"/>
              <a:pPr/>
              <a:t>2020/9/14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D5342B-7143-41AE-80E6-42029394D0EC}"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09600"/>
            <a:ext cx="8540750" cy="5489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301625" y="6245225"/>
            <a:ext cx="2289175"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5225"/>
            <a:ext cx="2289175" cy="476250"/>
          </a:xfrm>
        </p:spPr>
        <p:txBody>
          <a:bodyPr/>
          <a:lstStyle>
            <a:lvl1pPr>
              <a:defRPr/>
            </a:lvl1pPr>
          </a:lstStyle>
          <a:p>
            <a:fld id="{66A8FAF1-8E52-42CE-A0DF-AC17449B73A4}" type="slidenum">
              <a:rPr lang="en-US" altLang="zh-CN"/>
              <a:pPr/>
              <a:t>‹#›</a:t>
            </a:fld>
            <a:endParaRPr lang="en-US" altLang="zh-CN"/>
          </a:p>
        </p:txBody>
      </p:sp>
    </p:spTree>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05000"/>
            <a:ext cx="4194175" cy="20208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78288"/>
            <a:ext cx="4194175" cy="20208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301625" y="6245225"/>
            <a:ext cx="2289175"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289175" cy="476250"/>
          </a:xfrm>
        </p:spPr>
        <p:txBody>
          <a:bodyPr/>
          <a:lstStyle>
            <a:lvl1pPr>
              <a:defRPr/>
            </a:lvl1pPr>
          </a:lstStyle>
          <a:p>
            <a:fld id="{C81E52B5-CA06-4539-BB0C-2E1CDBB6D7B1}" type="slidenum">
              <a:rPr lang="en-US" altLang="zh-CN"/>
              <a:pPr/>
              <a:t>‹#›</a:t>
            </a:fld>
            <a:endParaRPr lang="en-US" altLang="zh-CN"/>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0D77F2A-334B-422F-82BD-75E42CD0EBF6}" type="datetimeFigureOut">
              <a:rPr lang="zh-CN" altLang="en-US" smtClean="0"/>
              <a:pPr/>
              <a:t>2020/9/14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D5342B-7143-41AE-80E6-42029394D0EC}"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0D77F2A-334B-422F-82BD-75E42CD0EBF6}" type="datetimeFigureOut">
              <a:rPr lang="zh-CN" altLang="en-US" smtClean="0"/>
              <a:pPr/>
              <a:t>2020/9/14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D5342B-7143-41AE-80E6-42029394D0EC}"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0D77F2A-334B-422F-82BD-75E42CD0EBF6}" type="datetimeFigureOut">
              <a:rPr lang="zh-CN" altLang="en-US" smtClean="0"/>
              <a:pPr/>
              <a:t>2020/9/14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D5342B-7143-41AE-80E6-42029394D0EC}"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0D77F2A-334B-422F-82BD-75E42CD0EBF6}" type="datetimeFigureOut">
              <a:rPr lang="zh-CN" altLang="en-US" smtClean="0"/>
              <a:pPr/>
              <a:t>2020/9/14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CD5342B-7143-41AE-80E6-42029394D0EC}"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0D77F2A-334B-422F-82BD-75E42CD0EBF6}" type="datetimeFigureOut">
              <a:rPr lang="zh-CN" altLang="en-US" smtClean="0"/>
              <a:pPr/>
              <a:t>2020/9/14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CD5342B-7143-41AE-80E6-42029394D0EC}"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D77F2A-334B-422F-82BD-75E42CD0EBF6}" type="datetimeFigureOut">
              <a:rPr lang="zh-CN" altLang="en-US" smtClean="0"/>
              <a:pPr/>
              <a:t>2020/9/14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CD5342B-7143-41AE-80E6-42029394D0EC}"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0D77F2A-334B-422F-82BD-75E42CD0EBF6}" type="datetimeFigureOut">
              <a:rPr lang="zh-CN" altLang="en-US" smtClean="0"/>
              <a:pPr/>
              <a:t>2020/9/14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D5342B-7143-41AE-80E6-42029394D0E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0D77F2A-334B-422F-82BD-75E42CD0EBF6}" type="datetimeFigureOut">
              <a:rPr lang="zh-CN" altLang="en-US" smtClean="0"/>
              <a:pPr/>
              <a:t>2020/9/14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D5342B-7143-41AE-80E6-42029394D0EC}"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D77F2A-334B-422F-82BD-75E42CD0EBF6}" type="datetimeFigureOut">
              <a:rPr lang="zh-CN" altLang="en-US" smtClean="0"/>
              <a:pPr/>
              <a:t>2020/9/14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D5342B-7143-41AE-80E6-42029394D0E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7.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8.vml"/><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9.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oleObject" Target="../embeddings/oleObject18.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oleObject" Target="../embeddings/oleObject20.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4.xml"/><Relationship Id="rId1" Type="http://schemas.openxmlformats.org/officeDocument/2006/relationships/vmlDrawing" Target="../drawings/vmlDrawing12.vml"/><Relationship Id="rId4" Type="http://schemas.openxmlformats.org/officeDocument/2006/relationships/oleObject" Target="../embeddings/oleObject22.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2.xml"/><Relationship Id="rId1" Type="http://schemas.openxmlformats.org/officeDocument/2006/relationships/vmlDrawing" Target="../drawings/vmlDrawing13.v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2.xml"/><Relationship Id="rId1" Type="http://schemas.openxmlformats.org/officeDocument/2006/relationships/vmlDrawing" Target="../drawings/vmlDrawing14.v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4.xml"/><Relationship Id="rId1" Type="http://schemas.openxmlformats.org/officeDocument/2006/relationships/vmlDrawing" Target="../drawings/vmlDrawing15.vml"/><Relationship Id="rId4" Type="http://schemas.openxmlformats.org/officeDocument/2006/relationships/oleObject" Target="../embeddings/oleObject26.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13.xml"/><Relationship Id="rId1" Type="http://schemas.openxmlformats.org/officeDocument/2006/relationships/vmlDrawing" Target="../drawings/vmlDrawing16.vml"/><Relationship Id="rId5" Type="http://schemas.openxmlformats.org/officeDocument/2006/relationships/oleObject" Target="../embeddings/oleObject29.bin"/><Relationship Id="rId4" Type="http://schemas.openxmlformats.org/officeDocument/2006/relationships/oleObject" Target="../embeddings/oleObject28.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2.xml"/><Relationship Id="rId1" Type="http://schemas.openxmlformats.org/officeDocument/2006/relationships/vmlDrawing" Target="../drawings/vmlDrawing17.v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9.vml"/></Relationships>
</file>

<file path=ppt/slides/_rels/slide42.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4.v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计算机软硬件评价分析</a:t>
            </a:r>
            <a:endParaRPr lang="zh-CN" altLang="en-US" dirty="0"/>
          </a:p>
        </p:txBody>
      </p:sp>
      <p:sp>
        <p:nvSpPr>
          <p:cNvPr id="3" name="副标题 2"/>
          <p:cNvSpPr>
            <a:spLocks noGrp="1"/>
          </p:cNvSpPr>
          <p:nvPr>
            <p:ph type="subTitle" idx="1"/>
          </p:nvPr>
        </p:nvSpPr>
        <p:spPr/>
        <p:txBody>
          <a:bodyPr/>
          <a:lstStyle/>
          <a:p>
            <a:r>
              <a:rPr lang="zh-CN" altLang="en-US" dirty="0" smtClean="0"/>
              <a:t>谢卫华</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E4A39385-87B4-4BC2-A5D1-F6B03F33FDFB}" type="slidenum">
              <a:rPr lang="en-US" altLang="zh-CN"/>
              <a:pPr/>
              <a:t>10</a:t>
            </a:fld>
            <a:endParaRPr lang="en-US" altLang="zh-CN"/>
          </a:p>
        </p:txBody>
      </p:sp>
      <p:sp>
        <p:nvSpPr>
          <p:cNvPr id="276484" name="Text Box 4"/>
          <p:cNvSpPr txBox="1">
            <a:spLocks noChangeArrowheads="1"/>
          </p:cNvSpPr>
          <p:nvPr/>
        </p:nvSpPr>
        <p:spPr bwMode="auto">
          <a:xfrm>
            <a:off x="323850" y="747713"/>
            <a:ext cx="8496300" cy="1673225"/>
          </a:xfrm>
          <a:prstGeom prst="rect">
            <a:avLst/>
          </a:prstGeom>
          <a:noFill/>
          <a:ln w="9525">
            <a:noFill/>
            <a:miter lim="800000"/>
            <a:headEnd/>
            <a:tailEnd/>
          </a:ln>
          <a:effectLst/>
        </p:spPr>
        <p:txBody>
          <a:bodyPr>
            <a:spAutoFit/>
          </a:bodyPr>
          <a:lstStyle/>
          <a:p>
            <a:pPr>
              <a:lnSpc>
                <a:spcPct val="90000"/>
              </a:lnSpc>
            </a:pPr>
            <a:r>
              <a:rPr kumimoji="1" lang="en-US" altLang="zh-CN" sz="2800" b="1" dirty="0" smtClean="0">
                <a:solidFill>
                  <a:schemeClr val="tx2"/>
                </a:solidFill>
                <a:latin typeface="Times New Roman" pitchFamily="18" charset="0"/>
              </a:rPr>
              <a:t>2 </a:t>
            </a:r>
            <a:r>
              <a:rPr kumimoji="1" lang="en-US" altLang="zh-CN" sz="2800" b="1" dirty="0">
                <a:solidFill>
                  <a:schemeClr val="tx2"/>
                </a:solidFill>
                <a:latin typeface="Times New Roman" pitchFamily="18" charset="0"/>
              </a:rPr>
              <a:t>CPU</a:t>
            </a:r>
            <a:r>
              <a:rPr kumimoji="1" lang="zh-CN" altLang="en-US" sz="2800" b="1" dirty="0">
                <a:solidFill>
                  <a:schemeClr val="tx2"/>
                </a:solidFill>
                <a:latin typeface="Times New Roman" pitchFamily="18" charset="0"/>
              </a:rPr>
              <a:t>性能公式</a:t>
            </a:r>
          </a:p>
          <a:p>
            <a:pPr>
              <a:lnSpc>
                <a:spcPct val="140000"/>
              </a:lnSpc>
            </a:pPr>
            <a:r>
              <a:rPr kumimoji="1" lang="zh-CN" altLang="en-US" sz="2800" dirty="0">
                <a:latin typeface="Times New Roman" pitchFamily="18" charset="0"/>
              </a:rPr>
              <a:t>        一个程序在计算机上运行所花费的</a:t>
            </a:r>
            <a:r>
              <a:rPr kumimoji="1" lang="en-US" altLang="zh-CN" sz="2800" dirty="0">
                <a:latin typeface="Times New Roman" pitchFamily="18" charset="0"/>
              </a:rPr>
              <a:t>CPU</a:t>
            </a:r>
            <a:r>
              <a:rPr kumimoji="1" lang="zh-CN" altLang="en-US" sz="2800" dirty="0">
                <a:latin typeface="Times New Roman" pitchFamily="18" charset="0"/>
              </a:rPr>
              <a:t>时间可表示为</a:t>
            </a:r>
          </a:p>
        </p:txBody>
      </p:sp>
      <p:graphicFrame>
        <p:nvGraphicFramePr>
          <p:cNvPr id="276485" name="Object 5"/>
          <p:cNvGraphicFramePr>
            <a:graphicFrameLocks noGrp="1" noChangeAspect="1"/>
          </p:cNvGraphicFramePr>
          <p:nvPr>
            <p:ph sz="half" idx="1"/>
          </p:nvPr>
        </p:nvGraphicFramePr>
        <p:xfrm>
          <a:off x="1806575" y="2197100"/>
          <a:ext cx="4483100" cy="846138"/>
        </p:xfrm>
        <a:graphic>
          <a:graphicData uri="http://schemas.openxmlformats.org/presentationml/2006/ole">
            <p:oleObj spid="_x0000_s39938" name="公式" r:id="rId3" imgW="2044440" imgH="431640" progId="Equation.3">
              <p:embed/>
            </p:oleObj>
          </a:graphicData>
        </a:graphic>
      </p:graphicFrame>
      <p:graphicFrame>
        <p:nvGraphicFramePr>
          <p:cNvPr id="276488" name="Object 8"/>
          <p:cNvGraphicFramePr>
            <a:graphicFrameLocks noGrp="1" noChangeAspect="1"/>
          </p:cNvGraphicFramePr>
          <p:nvPr>
            <p:ph sz="quarter" idx="2"/>
          </p:nvPr>
        </p:nvGraphicFramePr>
        <p:xfrm>
          <a:off x="6688138" y="2817813"/>
          <a:ext cx="117475" cy="200025"/>
        </p:xfrm>
        <a:graphic>
          <a:graphicData uri="http://schemas.openxmlformats.org/presentationml/2006/ole">
            <p:oleObj spid="_x0000_s39939" name="公式" r:id="rId4" imgW="114120" imgH="215640" progId="Equation.3">
              <p:embed/>
            </p:oleObj>
          </a:graphicData>
        </a:graphic>
      </p:graphicFrame>
      <p:sp>
        <p:nvSpPr>
          <p:cNvPr id="276487" name="Text Box 7"/>
          <p:cNvSpPr txBox="1">
            <a:spLocks noChangeArrowheads="1"/>
          </p:cNvSpPr>
          <p:nvPr/>
        </p:nvSpPr>
        <p:spPr bwMode="auto">
          <a:xfrm>
            <a:off x="250825" y="2924175"/>
            <a:ext cx="8569325" cy="2289175"/>
          </a:xfrm>
          <a:prstGeom prst="rect">
            <a:avLst/>
          </a:prstGeom>
          <a:noFill/>
          <a:ln w="9525">
            <a:noFill/>
            <a:miter lim="800000"/>
            <a:headEnd/>
            <a:tailEnd/>
          </a:ln>
          <a:effectLst/>
        </p:spPr>
        <p:txBody>
          <a:bodyPr>
            <a:spAutoFit/>
          </a:bodyPr>
          <a:lstStyle/>
          <a:p>
            <a:pPr>
              <a:lnSpc>
                <a:spcPct val="110000"/>
              </a:lnSpc>
            </a:pPr>
            <a:r>
              <a:rPr kumimoji="1" lang="zh-CN" altLang="en-US" sz="2400" dirty="0">
                <a:latin typeface="Times New Roman" pitchFamily="18" charset="0"/>
              </a:rPr>
              <a:t>或                 </a:t>
            </a:r>
            <a:r>
              <a:rPr kumimoji="1" lang="en-US" altLang="zh-CN" sz="2400" dirty="0">
                <a:latin typeface="Times New Roman" pitchFamily="18" charset="0"/>
              </a:rPr>
              <a:t>CPU</a:t>
            </a:r>
            <a:r>
              <a:rPr kumimoji="1" lang="zh-CN" altLang="en-US" sz="2400" dirty="0">
                <a:latin typeface="Times New Roman" pitchFamily="18" charset="0"/>
              </a:rPr>
              <a:t>时间＝总</a:t>
            </a:r>
            <a:r>
              <a:rPr kumimoji="1" lang="en-US" altLang="zh-CN" sz="2400" dirty="0">
                <a:latin typeface="Times New Roman" pitchFamily="18" charset="0"/>
              </a:rPr>
              <a:t>CPU</a:t>
            </a:r>
            <a:r>
              <a:rPr kumimoji="1" lang="zh-CN" altLang="en-US" sz="2400" dirty="0">
                <a:latin typeface="Times New Roman" pitchFamily="18" charset="0"/>
              </a:rPr>
              <a:t>时钟周期数</a:t>
            </a:r>
            <a:r>
              <a:rPr kumimoji="1" lang="en-US" altLang="zh-CN" sz="2400" dirty="0">
                <a:latin typeface="Times New Roman" pitchFamily="18" charset="0"/>
              </a:rPr>
              <a:t>×</a:t>
            </a:r>
            <a:r>
              <a:rPr kumimoji="1" lang="zh-CN" altLang="en-US" sz="2400" dirty="0">
                <a:latin typeface="Times New Roman" pitchFamily="18" charset="0"/>
              </a:rPr>
              <a:t>时钟周期</a:t>
            </a:r>
            <a:r>
              <a:rPr kumimoji="1" lang="en-US" altLang="zh-CN" sz="2400" i="1" dirty="0">
                <a:latin typeface="Times New Roman" pitchFamily="18" charset="0"/>
              </a:rPr>
              <a:t>T</a:t>
            </a:r>
            <a:endParaRPr kumimoji="1" lang="en-US" altLang="zh-CN" sz="2400" dirty="0">
              <a:latin typeface="Times New Roman" pitchFamily="18" charset="0"/>
            </a:endParaRPr>
          </a:p>
          <a:p>
            <a:pPr>
              <a:lnSpc>
                <a:spcPct val="140000"/>
              </a:lnSpc>
            </a:pPr>
            <a:r>
              <a:rPr kumimoji="1" lang="en-US" altLang="zh-CN" sz="2800" dirty="0">
                <a:latin typeface="Times New Roman" pitchFamily="18" charset="0"/>
              </a:rPr>
              <a:t>        </a:t>
            </a:r>
            <a:r>
              <a:rPr kumimoji="1" lang="zh-CN" altLang="en-US" sz="2800" dirty="0">
                <a:latin typeface="Times New Roman" pitchFamily="18" charset="0"/>
              </a:rPr>
              <a:t>若将程序执行过程中所处理的指令数记为</a:t>
            </a:r>
            <a:r>
              <a:rPr kumimoji="1" lang="en-US" altLang="zh-CN" sz="2800" i="1" dirty="0">
                <a:latin typeface="Times New Roman" pitchFamily="18" charset="0"/>
              </a:rPr>
              <a:t>IC</a:t>
            </a:r>
            <a:r>
              <a:rPr kumimoji="1" lang="zh-CN" altLang="en-US" sz="2800" dirty="0">
                <a:latin typeface="Times New Roman" pitchFamily="18" charset="0"/>
              </a:rPr>
              <a:t>。可以获得一个与计算机系统结构有关的参数，即每条指令的平均时钟周期数</a:t>
            </a:r>
            <a:r>
              <a:rPr kumimoji="1" lang="en-US" altLang="zh-CN" sz="2800" i="1" dirty="0">
                <a:latin typeface="Times New Roman" pitchFamily="18" charset="0"/>
              </a:rPr>
              <a:t>CPI </a:t>
            </a:r>
            <a:r>
              <a:rPr kumimoji="1" lang="zh-CN" altLang="en-US" sz="2800" dirty="0">
                <a:latin typeface="Times New Roman" pitchFamily="18" charset="0"/>
              </a:rPr>
              <a:t>：</a:t>
            </a:r>
          </a:p>
        </p:txBody>
      </p:sp>
      <p:sp>
        <p:nvSpPr>
          <p:cNvPr id="276491" name="Text Box 11"/>
          <p:cNvSpPr txBox="1">
            <a:spLocks noChangeArrowheads="1"/>
          </p:cNvSpPr>
          <p:nvPr/>
        </p:nvSpPr>
        <p:spPr bwMode="auto">
          <a:xfrm>
            <a:off x="1095375" y="4868863"/>
            <a:ext cx="184150" cy="457200"/>
          </a:xfrm>
          <a:prstGeom prst="rect">
            <a:avLst/>
          </a:prstGeom>
          <a:noFill/>
          <a:ln w="9525">
            <a:noFill/>
            <a:miter lim="800000"/>
            <a:headEnd/>
            <a:tailEnd/>
          </a:ln>
          <a:effectLst/>
        </p:spPr>
        <p:txBody>
          <a:bodyPr wrap="none">
            <a:spAutoFit/>
          </a:bodyPr>
          <a:lstStyle/>
          <a:p>
            <a:endParaRPr kumimoji="1" lang="zh-CN" altLang="zh-CN" sz="2400">
              <a:latin typeface="Times New Roman" pitchFamily="18" charset="0"/>
            </a:endParaRPr>
          </a:p>
        </p:txBody>
      </p:sp>
      <p:graphicFrame>
        <p:nvGraphicFramePr>
          <p:cNvPr id="276492" name="Object 12"/>
          <p:cNvGraphicFramePr>
            <a:graphicFrameLocks noGrp="1" noChangeAspect="1"/>
          </p:cNvGraphicFramePr>
          <p:nvPr>
            <p:ph sz="quarter" idx="3"/>
          </p:nvPr>
        </p:nvGraphicFramePr>
        <p:xfrm>
          <a:off x="2852738" y="5362575"/>
          <a:ext cx="3036887" cy="803275"/>
        </p:xfrm>
        <a:graphic>
          <a:graphicData uri="http://schemas.openxmlformats.org/presentationml/2006/ole">
            <p:oleObj spid="_x0000_s39940" name="公式" r:id="rId5" imgW="1536480" imgH="406080" progId="Equation.3">
              <p:embed/>
            </p:oleObj>
          </a:graphicData>
        </a:graphic>
      </p:graphicFrame>
    </p:spTree>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2576E3C2-D4DE-4B9E-AA0E-22FC1D55ADB8}" type="slidenum">
              <a:rPr lang="en-US" altLang="zh-CN"/>
              <a:pPr/>
              <a:t>11</a:t>
            </a:fld>
            <a:endParaRPr lang="en-US" altLang="zh-CN"/>
          </a:p>
        </p:txBody>
      </p:sp>
      <p:sp>
        <p:nvSpPr>
          <p:cNvPr id="280580" name="Text Box 4"/>
          <p:cNvSpPr txBox="1">
            <a:spLocks noChangeArrowheads="1"/>
          </p:cNvSpPr>
          <p:nvPr/>
        </p:nvSpPr>
        <p:spPr bwMode="auto">
          <a:xfrm>
            <a:off x="323850" y="692150"/>
            <a:ext cx="4432300" cy="519113"/>
          </a:xfrm>
          <a:prstGeom prst="rect">
            <a:avLst/>
          </a:prstGeom>
          <a:noFill/>
          <a:ln w="9525">
            <a:noFill/>
            <a:miter lim="800000"/>
            <a:headEnd/>
            <a:tailEnd/>
          </a:ln>
          <a:effectLst/>
        </p:spPr>
        <p:txBody>
          <a:bodyPr wrap="none">
            <a:spAutoFit/>
          </a:bodyPr>
          <a:lstStyle/>
          <a:p>
            <a:r>
              <a:rPr kumimoji="1" lang="zh-CN" altLang="en-US" sz="2800">
                <a:latin typeface="Times New Roman" pitchFamily="18" charset="0"/>
              </a:rPr>
              <a:t>程序执行的</a:t>
            </a:r>
            <a:r>
              <a:rPr kumimoji="1" lang="en-US" altLang="zh-CN" sz="2800">
                <a:latin typeface="Times New Roman" pitchFamily="18" charset="0"/>
              </a:rPr>
              <a:t>CPU</a:t>
            </a:r>
            <a:r>
              <a:rPr kumimoji="1" lang="zh-CN" altLang="en-US" sz="2800">
                <a:latin typeface="Times New Roman" pitchFamily="18" charset="0"/>
              </a:rPr>
              <a:t>时间可写为</a:t>
            </a:r>
          </a:p>
        </p:txBody>
      </p:sp>
      <p:graphicFrame>
        <p:nvGraphicFramePr>
          <p:cNvPr id="280581" name="Object 5"/>
          <p:cNvGraphicFramePr>
            <a:graphicFrameLocks noGrp="1" noChangeAspect="1"/>
          </p:cNvGraphicFramePr>
          <p:nvPr>
            <p:ph/>
          </p:nvPr>
        </p:nvGraphicFramePr>
        <p:xfrm>
          <a:off x="1657350" y="1541463"/>
          <a:ext cx="4932363" cy="817562"/>
        </p:xfrm>
        <a:graphic>
          <a:graphicData uri="http://schemas.openxmlformats.org/presentationml/2006/ole">
            <p:oleObj spid="_x0000_s40962" name="公式" r:id="rId3" imgW="2286000" imgH="419040" progId="Equation.3">
              <p:embed/>
            </p:oleObj>
          </a:graphicData>
        </a:graphic>
      </p:graphicFrame>
      <p:sp>
        <p:nvSpPr>
          <p:cNvPr id="280583" name="Text Box 7"/>
          <p:cNvSpPr txBox="1">
            <a:spLocks noChangeArrowheads="1"/>
          </p:cNvSpPr>
          <p:nvPr/>
        </p:nvSpPr>
        <p:spPr bwMode="auto">
          <a:xfrm>
            <a:off x="395288" y="2133600"/>
            <a:ext cx="8424862" cy="3937000"/>
          </a:xfrm>
          <a:prstGeom prst="rect">
            <a:avLst/>
          </a:prstGeom>
          <a:noFill/>
          <a:ln w="9525">
            <a:noFill/>
            <a:miter lim="800000"/>
            <a:headEnd/>
            <a:tailEnd/>
          </a:ln>
          <a:effectLst/>
        </p:spPr>
        <p:txBody>
          <a:bodyPr>
            <a:spAutoFit/>
          </a:bodyPr>
          <a:lstStyle/>
          <a:p>
            <a:pPr>
              <a:lnSpc>
                <a:spcPct val="120000"/>
              </a:lnSpc>
            </a:pPr>
            <a:r>
              <a:rPr kumimoji="1" lang="en-US" altLang="zh-CN" sz="2800">
                <a:latin typeface="Times New Roman" pitchFamily="18" charset="0"/>
              </a:rPr>
              <a:t>        </a:t>
            </a:r>
            <a:r>
              <a:rPr kumimoji="1" lang="zh-CN" altLang="en-US" sz="2800">
                <a:latin typeface="Times New Roman" pitchFamily="18" charset="0"/>
              </a:rPr>
              <a:t>这个公式通常称为</a:t>
            </a:r>
            <a:r>
              <a:rPr kumimoji="1" lang="en-US" altLang="zh-CN" sz="2800">
                <a:latin typeface="Times New Roman" pitchFamily="18" charset="0"/>
              </a:rPr>
              <a:t>CPU</a:t>
            </a:r>
            <a:r>
              <a:rPr kumimoji="1" lang="zh-CN" altLang="en-US" sz="2800">
                <a:latin typeface="Times New Roman" pitchFamily="18" charset="0"/>
              </a:rPr>
              <a:t>性能公式，它表明</a:t>
            </a:r>
            <a:r>
              <a:rPr kumimoji="1" lang="en-US" altLang="zh-CN" sz="2800">
                <a:latin typeface="Times New Roman" pitchFamily="18" charset="0"/>
              </a:rPr>
              <a:t>CPU</a:t>
            </a:r>
            <a:r>
              <a:rPr kumimoji="1" lang="zh-CN" altLang="en-US" sz="2800">
                <a:latin typeface="Times New Roman" pitchFamily="18" charset="0"/>
              </a:rPr>
              <a:t>性能与三种系统结构技术相关：</a:t>
            </a:r>
          </a:p>
          <a:p>
            <a:pPr>
              <a:lnSpc>
                <a:spcPct val="110000"/>
              </a:lnSpc>
            </a:pPr>
            <a:r>
              <a:rPr kumimoji="1" lang="zh-CN" altLang="en-US" sz="2800">
                <a:latin typeface="Times New Roman" pitchFamily="18" charset="0"/>
              </a:rPr>
              <a:t>       （</a:t>
            </a:r>
            <a:r>
              <a:rPr kumimoji="1" lang="en-US" altLang="zh-CN" sz="2800">
                <a:latin typeface="Times New Roman" pitchFamily="18" charset="0"/>
              </a:rPr>
              <a:t>1</a:t>
            </a:r>
            <a:r>
              <a:rPr kumimoji="1" lang="zh-CN" altLang="en-US" sz="2800">
                <a:latin typeface="Times New Roman" pitchFamily="18" charset="0"/>
              </a:rPr>
              <a:t>）时钟频率</a:t>
            </a:r>
            <a:r>
              <a:rPr kumimoji="1" lang="en-US" altLang="zh-CN" sz="2800" i="1">
                <a:latin typeface="Times New Roman" pitchFamily="18" charset="0"/>
              </a:rPr>
              <a:t>f </a:t>
            </a:r>
            <a:r>
              <a:rPr kumimoji="1" lang="zh-CN" altLang="en-US" sz="2800">
                <a:latin typeface="Times New Roman" pitchFamily="18" charset="0"/>
              </a:rPr>
              <a:t>：反映了计算机实现技术和计算机组织。</a:t>
            </a:r>
          </a:p>
          <a:p>
            <a:pPr>
              <a:lnSpc>
                <a:spcPct val="110000"/>
              </a:lnSpc>
            </a:pPr>
            <a:r>
              <a:rPr kumimoji="1" lang="zh-CN" altLang="en-US" sz="2800">
                <a:latin typeface="Times New Roman" pitchFamily="18" charset="0"/>
              </a:rPr>
              <a:t>       （</a:t>
            </a:r>
            <a:r>
              <a:rPr kumimoji="1" lang="en-US" altLang="zh-CN" sz="2800">
                <a:latin typeface="Times New Roman" pitchFamily="18" charset="0"/>
              </a:rPr>
              <a:t>2</a:t>
            </a:r>
            <a:r>
              <a:rPr kumimoji="1" lang="zh-CN" altLang="en-US" sz="2800">
                <a:latin typeface="Times New Roman" pitchFamily="18" charset="0"/>
              </a:rPr>
              <a:t>）机器指令的平均时钟周期数</a:t>
            </a:r>
            <a:r>
              <a:rPr kumimoji="1" lang="en-US" altLang="zh-CN" sz="2800" i="1">
                <a:latin typeface="Times New Roman" pitchFamily="18" charset="0"/>
              </a:rPr>
              <a:t>CPI</a:t>
            </a:r>
            <a:r>
              <a:rPr kumimoji="1" lang="zh-CN" altLang="en-US" sz="2800">
                <a:latin typeface="Times New Roman" pitchFamily="18" charset="0"/>
              </a:rPr>
              <a:t>：反映了计算机系统结构组织和指令集的设计与实现。</a:t>
            </a:r>
          </a:p>
          <a:p>
            <a:pPr>
              <a:lnSpc>
                <a:spcPct val="110000"/>
              </a:lnSpc>
            </a:pPr>
            <a:r>
              <a:rPr kumimoji="1" lang="zh-CN" altLang="en-US" sz="2800">
                <a:latin typeface="Times New Roman" pitchFamily="18" charset="0"/>
              </a:rPr>
              <a:t>       （</a:t>
            </a:r>
            <a:r>
              <a:rPr kumimoji="1" lang="en-US" altLang="zh-CN" sz="2800">
                <a:latin typeface="Times New Roman" pitchFamily="18" charset="0"/>
              </a:rPr>
              <a:t>3</a:t>
            </a:r>
            <a:r>
              <a:rPr kumimoji="1" lang="zh-CN" altLang="en-US" sz="2800">
                <a:latin typeface="Times New Roman" pitchFamily="18" charset="0"/>
              </a:rPr>
              <a:t>）程序使用的指令条数</a:t>
            </a:r>
            <a:r>
              <a:rPr kumimoji="1" lang="en-US" altLang="zh-CN" sz="2800" i="1">
                <a:latin typeface="Times New Roman" pitchFamily="18" charset="0"/>
              </a:rPr>
              <a:t>IC</a:t>
            </a:r>
            <a:r>
              <a:rPr kumimoji="1" lang="zh-CN" altLang="en-US" sz="2800">
                <a:latin typeface="Times New Roman" pitchFamily="18" charset="0"/>
              </a:rPr>
              <a:t>：反映了计算机指令集的结构和编译技术。</a:t>
            </a:r>
          </a:p>
        </p:txBody>
      </p:sp>
    </p:spTree>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714ABE42-CBC7-4E00-B759-FEF2452E6ECD}" type="slidenum">
              <a:rPr lang="en-US" altLang="zh-CN"/>
              <a:pPr/>
              <a:t>12</a:t>
            </a:fld>
            <a:endParaRPr lang="en-US" altLang="zh-CN"/>
          </a:p>
        </p:txBody>
      </p:sp>
      <p:sp>
        <p:nvSpPr>
          <p:cNvPr id="281604" name="Text Box 4"/>
          <p:cNvSpPr txBox="1">
            <a:spLocks noChangeArrowheads="1"/>
          </p:cNvSpPr>
          <p:nvPr/>
        </p:nvSpPr>
        <p:spPr bwMode="auto">
          <a:xfrm>
            <a:off x="323850" y="576263"/>
            <a:ext cx="8569325" cy="1406525"/>
          </a:xfrm>
          <a:prstGeom prst="rect">
            <a:avLst/>
          </a:prstGeom>
          <a:noFill/>
          <a:ln w="9525">
            <a:noFill/>
            <a:miter lim="800000"/>
            <a:headEnd/>
            <a:tailEnd/>
          </a:ln>
          <a:effectLst/>
        </p:spPr>
        <p:txBody>
          <a:bodyPr>
            <a:spAutoFit/>
          </a:bodyPr>
          <a:lstStyle/>
          <a:p>
            <a:pPr>
              <a:lnSpc>
                <a:spcPct val="120000"/>
              </a:lnSpc>
            </a:pPr>
            <a:r>
              <a:rPr kumimoji="1" lang="en-US" altLang="zh-CN" sz="2400">
                <a:latin typeface="Times New Roman" pitchFamily="18" charset="0"/>
              </a:rPr>
              <a:t>        </a:t>
            </a:r>
            <a:r>
              <a:rPr kumimoji="1" lang="zh-CN" altLang="en-US" sz="2400">
                <a:latin typeface="Times New Roman" pitchFamily="18" charset="0"/>
              </a:rPr>
              <a:t>假设计算机系统有</a:t>
            </a:r>
            <a:r>
              <a:rPr kumimoji="1" lang="en-US" altLang="zh-CN" sz="2400" i="1">
                <a:latin typeface="Times New Roman" pitchFamily="18" charset="0"/>
              </a:rPr>
              <a:t>n</a:t>
            </a:r>
            <a:r>
              <a:rPr kumimoji="1" lang="zh-CN" altLang="en-US" sz="2400">
                <a:latin typeface="Times New Roman" pitchFamily="18" charset="0"/>
              </a:rPr>
              <a:t>种指令，</a:t>
            </a:r>
            <a:r>
              <a:rPr kumimoji="1" lang="en-US" altLang="zh-CN" sz="2400" i="1">
                <a:latin typeface="Times New Roman" pitchFamily="18" charset="0"/>
              </a:rPr>
              <a:t>IC</a:t>
            </a:r>
            <a:r>
              <a:rPr kumimoji="1" lang="en-US" altLang="zh-CN" i="1">
                <a:latin typeface="Times New Roman" pitchFamily="18" charset="0"/>
              </a:rPr>
              <a:t>i</a:t>
            </a:r>
            <a:r>
              <a:rPr kumimoji="1" lang="zh-CN" altLang="en-US" sz="2400">
                <a:latin typeface="Times New Roman" pitchFamily="18" charset="0"/>
              </a:rPr>
              <a:t>表示第</a:t>
            </a:r>
            <a:r>
              <a:rPr kumimoji="1" lang="en-US" altLang="zh-CN" sz="2400" i="1">
                <a:latin typeface="Times New Roman" pitchFamily="18" charset="0"/>
              </a:rPr>
              <a:t>i</a:t>
            </a:r>
            <a:r>
              <a:rPr kumimoji="1" lang="zh-CN" altLang="en-US" sz="2400">
                <a:latin typeface="Times New Roman" pitchFamily="18" charset="0"/>
              </a:rPr>
              <a:t>种指令在程序中执行的次数，</a:t>
            </a:r>
            <a:r>
              <a:rPr kumimoji="1" lang="en-US" altLang="zh-CN" sz="2400" i="1">
                <a:latin typeface="Times New Roman" pitchFamily="18" charset="0"/>
              </a:rPr>
              <a:t>CPI</a:t>
            </a:r>
            <a:r>
              <a:rPr kumimoji="1" lang="en-US" altLang="zh-CN" i="1">
                <a:latin typeface="Times New Roman" pitchFamily="18" charset="0"/>
              </a:rPr>
              <a:t>i</a:t>
            </a:r>
            <a:r>
              <a:rPr kumimoji="1" lang="zh-CN" altLang="en-US" sz="2400">
                <a:latin typeface="Times New Roman" pitchFamily="18" charset="0"/>
              </a:rPr>
              <a:t>表示执行一条第 </a:t>
            </a:r>
            <a:r>
              <a:rPr kumimoji="1" lang="en-US" altLang="zh-CN" sz="2400" i="1">
                <a:latin typeface="Times New Roman" pitchFamily="18" charset="0"/>
              </a:rPr>
              <a:t>i </a:t>
            </a:r>
            <a:r>
              <a:rPr kumimoji="1" lang="zh-CN" altLang="en-US" sz="2400">
                <a:latin typeface="Times New Roman" pitchFamily="18" charset="0"/>
              </a:rPr>
              <a:t>种指令所需的平均时钟周期数，则程序执行的</a:t>
            </a:r>
            <a:r>
              <a:rPr kumimoji="1" lang="en-US" altLang="zh-CN" sz="2400">
                <a:latin typeface="Times New Roman" pitchFamily="18" charset="0"/>
              </a:rPr>
              <a:t>CPU</a:t>
            </a:r>
            <a:r>
              <a:rPr kumimoji="1" lang="zh-CN" altLang="en-US" sz="2400">
                <a:latin typeface="Times New Roman" pitchFamily="18" charset="0"/>
              </a:rPr>
              <a:t>时间为</a:t>
            </a:r>
          </a:p>
        </p:txBody>
      </p:sp>
      <p:graphicFrame>
        <p:nvGraphicFramePr>
          <p:cNvPr id="281605" name="Object 5"/>
          <p:cNvGraphicFramePr>
            <a:graphicFrameLocks noGrp="1" noChangeAspect="1"/>
          </p:cNvGraphicFramePr>
          <p:nvPr>
            <p:ph sz="half" idx="1"/>
          </p:nvPr>
        </p:nvGraphicFramePr>
        <p:xfrm>
          <a:off x="1955800" y="2398713"/>
          <a:ext cx="3886200" cy="1074737"/>
        </p:xfrm>
        <a:graphic>
          <a:graphicData uri="http://schemas.openxmlformats.org/presentationml/2006/ole">
            <p:oleObj spid="_x0000_s41986" name="公式" r:id="rId3" imgW="1815840" imgH="609480" progId="Equation.3">
              <p:embed/>
            </p:oleObj>
          </a:graphicData>
        </a:graphic>
      </p:graphicFrame>
      <p:graphicFrame>
        <p:nvGraphicFramePr>
          <p:cNvPr id="281608" name="Object 8"/>
          <p:cNvGraphicFramePr>
            <a:graphicFrameLocks noGrp="1" noChangeAspect="1"/>
          </p:cNvGraphicFramePr>
          <p:nvPr>
            <p:ph sz="quarter" idx="2"/>
          </p:nvPr>
        </p:nvGraphicFramePr>
        <p:xfrm>
          <a:off x="1955800" y="4049713"/>
          <a:ext cx="5232400" cy="1017587"/>
        </p:xfrm>
        <a:graphic>
          <a:graphicData uri="http://schemas.openxmlformats.org/presentationml/2006/ole">
            <p:oleObj spid="_x0000_s41987" name="公式" r:id="rId4" imgW="2692080" imgH="622080" progId="Equation.3">
              <p:embed/>
            </p:oleObj>
          </a:graphicData>
        </a:graphic>
      </p:graphicFrame>
      <p:sp>
        <p:nvSpPr>
          <p:cNvPr id="281607" name="Text Box 7"/>
          <p:cNvSpPr txBox="1">
            <a:spLocks noChangeArrowheads="1"/>
          </p:cNvSpPr>
          <p:nvPr/>
        </p:nvSpPr>
        <p:spPr bwMode="auto">
          <a:xfrm>
            <a:off x="519113" y="3403600"/>
            <a:ext cx="2274887" cy="457200"/>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rPr>
              <a:t>则</a:t>
            </a:r>
            <a:r>
              <a:rPr kumimoji="1" lang="en-US" altLang="zh-CN" sz="2400" i="1">
                <a:latin typeface="Times New Roman" pitchFamily="18" charset="0"/>
              </a:rPr>
              <a:t>CPI </a:t>
            </a:r>
            <a:r>
              <a:rPr kumimoji="1" lang="zh-CN" altLang="en-US" sz="2400">
                <a:latin typeface="Times New Roman" pitchFamily="18" charset="0"/>
              </a:rPr>
              <a:t>可表示为</a:t>
            </a:r>
          </a:p>
        </p:txBody>
      </p:sp>
      <p:sp>
        <p:nvSpPr>
          <p:cNvPr id="281611" name="Text Box 11"/>
          <p:cNvSpPr txBox="1">
            <a:spLocks noChangeArrowheads="1"/>
          </p:cNvSpPr>
          <p:nvPr/>
        </p:nvSpPr>
        <p:spPr bwMode="auto">
          <a:xfrm>
            <a:off x="519113" y="5051425"/>
            <a:ext cx="8013700" cy="1041400"/>
          </a:xfrm>
          <a:prstGeom prst="rect">
            <a:avLst/>
          </a:prstGeom>
          <a:noFill/>
          <a:ln w="9525">
            <a:noFill/>
            <a:miter lim="800000"/>
            <a:headEnd/>
            <a:tailEnd/>
          </a:ln>
          <a:effectLst/>
        </p:spPr>
        <p:txBody>
          <a:bodyPr>
            <a:spAutoFit/>
          </a:bodyPr>
          <a:lstStyle/>
          <a:p>
            <a:pPr>
              <a:lnSpc>
                <a:spcPct val="130000"/>
              </a:lnSpc>
            </a:pPr>
            <a:r>
              <a:rPr kumimoji="1" lang="zh-CN" altLang="en-US" sz="2400">
                <a:latin typeface="Times New Roman" pitchFamily="18" charset="0"/>
              </a:rPr>
              <a:t>式中      表示了第</a:t>
            </a:r>
            <a:r>
              <a:rPr kumimoji="1" lang="en-US" altLang="zh-CN" sz="2400" i="1">
                <a:latin typeface="Times New Roman" pitchFamily="18" charset="0"/>
              </a:rPr>
              <a:t>i </a:t>
            </a:r>
            <a:r>
              <a:rPr kumimoji="1" lang="zh-CN" altLang="en-US" sz="2400">
                <a:latin typeface="Times New Roman" pitchFamily="18" charset="0"/>
              </a:rPr>
              <a:t>种指令在程序中所占比例。上面这些公式均称为</a:t>
            </a:r>
            <a:r>
              <a:rPr kumimoji="1" lang="en-US" altLang="zh-CN" sz="2400">
                <a:latin typeface="Times New Roman" pitchFamily="18" charset="0"/>
              </a:rPr>
              <a:t>CPU</a:t>
            </a:r>
            <a:r>
              <a:rPr kumimoji="1" lang="zh-CN" altLang="en-US" sz="2400">
                <a:latin typeface="Times New Roman" pitchFamily="18" charset="0"/>
              </a:rPr>
              <a:t>性能公式。</a:t>
            </a:r>
          </a:p>
        </p:txBody>
      </p:sp>
      <p:graphicFrame>
        <p:nvGraphicFramePr>
          <p:cNvPr id="281612" name="Object 12"/>
          <p:cNvGraphicFramePr>
            <a:graphicFrameLocks noGrp="1" noChangeAspect="1"/>
          </p:cNvGraphicFramePr>
          <p:nvPr>
            <p:ph sz="quarter" idx="3"/>
          </p:nvPr>
        </p:nvGraphicFramePr>
        <p:xfrm>
          <a:off x="1084263" y="5133975"/>
          <a:ext cx="414337" cy="533400"/>
        </p:xfrm>
        <a:graphic>
          <a:graphicData uri="http://schemas.openxmlformats.org/presentationml/2006/ole">
            <p:oleObj spid="_x0000_s41988" name="公式" r:id="rId5" imgW="317160" imgH="457200" progId="Equation.3">
              <p:embed/>
            </p:oleObj>
          </a:graphicData>
        </a:graphic>
      </p:graphicFrame>
    </p:spTree>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68A50F6E-B21C-4208-9E1B-322D9957988E}" type="slidenum">
              <a:rPr lang="en-US" altLang="zh-CN"/>
              <a:pPr/>
              <a:t>13</a:t>
            </a:fld>
            <a:endParaRPr lang="en-US" altLang="zh-CN"/>
          </a:p>
        </p:txBody>
      </p:sp>
      <p:sp>
        <p:nvSpPr>
          <p:cNvPr id="324610" name="Text Box 2"/>
          <p:cNvSpPr txBox="1">
            <a:spLocks noChangeArrowheads="1"/>
          </p:cNvSpPr>
          <p:nvPr/>
        </p:nvSpPr>
        <p:spPr bwMode="auto">
          <a:xfrm>
            <a:off x="396875" y="606425"/>
            <a:ext cx="8207375" cy="3544108"/>
          </a:xfrm>
          <a:prstGeom prst="rect">
            <a:avLst/>
          </a:prstGeom>
          <a:noFill/>
          <a:ln w="9525">
            <a:noFill/>
            <a:miter lim="800000"/>
            <a:headEnd/>
            <a:tailEnd/>
          </a:ln>
          <a:effectLst/>
        </p:spPr>
        <p:txBody>
          <a:bodyPr lIns="71689" tIns="35844" rIns="71689" bIns="35844">
            <a:spAutoFit/>
          </a:bodyPr>
          <a:lstStyle/>
          <a:p>
            <a:pPr defTabSz="717550">
              <a:lnSpc>
                <a:spcPct val="140000"/>
              </a:lnSpc>
            </a:pPr>
            <a:r>
              <a:rPr kumimoji="1" lang="en-US" altLang="zh-CN" sz="2400" dirty="0">
                <a:latin typeface="Times New Roman" pitchFamily="18" charset="0"/>
              </a:rPr>
              <a:t>        </a:t>
            </a:r>
            <a:r>
              <a:rPr kumimoji="1" lang="zh-CN" altLang="en-US" sz="2400" dirty="0">
                <a:solidFill>
                  <a:srgbClr val="000000"/>
                </a:solidFill>
                <a:latin typeface="Times New Roman" pitchFamily="18" charset="0"/>
              </a:rPr>
              <a:t>［</a:t>
            </a:r>
            <a:r>
              <a:rPr kumimoji="1" lang="zh-CN" altLang="en-US" sz="2400" dirty="0" smtClean="0">
                <a:solidFill>
                  <a:srgbClr val="000000"/>
                </a:solidFill>
                <a:latin typeface="Times New Roman" pitchFamily="18" charset="0"/>
              </a:rPr>
              <a:t>例</a:t>
            </a:r>
            <a:r>
              <a:rPr kumimoji="1" lang="en-US" altLang="zh-CN" sz="2400" dirty="0" smtClean="0">
                <a:solidFill>
                  <a:srgbClr val="000000"/>
                </a:solidFill>
                <a:latin typeface="Times New Roman" pitchFamily="18" charset="0"/>
              </a:rPr>
              <a:t>3</a:t>
            </a:r>
            <a:r>
              <a:rPr kumimoji="1" lang="zh-CN" altLang="en-US" sz="2400" dirty="0" smtClean="0">
                <a:solidFill>
                  <a:srgbClr val="000000"/>
                </a:solidFill>
                <a:latin typeface="Times New Roman" pitchFamily="18" charset="0"/>
              </a:rPr>
              <a:t>］</a:t>
            </a:r>
            <a:r>
              <a:rPr kumimoji="1" lang="zh-CN" altLang="en-US" sz="2400" dirty="0">
                <a:latin typeface="Times New Roman" pitchFamily="18" charset="0"/>
              </a:rPr>
              <a:t>若浮点数指令</a:t>
            </a:r>
            <a:r>
              <a:rPr kumimoji="1" lang="en-US" altLang="zh-CN" sz="2400" dirty="0">
                <a:latin typeface="Times New Roman" pitchFamily="18" charset="0"/>
              </a:rPr>
              <a:t>FP</a:t>
            </a:r>
            <a:r>
              <a:rPr kumimoji="1" lang="zh-CN" altLang="en-US" sz="2400" dirty="0">
                <a:latin typeface="Times New Roman" pitchFamily="18" charset="0"/>
              </a:rPr>
              <a:t>占全部指令的</a:t>
            </a:r>
            <a:r>
              <a:rPr kumimoji="1" lang="en-US" altLang="zh-CN" sz="2400" dirty="0">
                <a:latin typeface="Times New Roman" pitchFamily="18" charset="0"/>
              </a:rPr>
              <a:t>30%</a:t>
            </a:r>
            <a:r>
              <a:rPr kumimoji="1" lang="zh-CN" altLang="en-US" sz="2400" dirty="0">
                <a:latin typeface="Times New Roman" pitchFamily="18" charset="0"/>
              </a:rPr>
              <a:t>，其中浮点数平方根</a:t>
            </a:r>
            <a:r>
              <a:rPr kumimoji="1" lang="en-US" altLang="zh-CN" sz="2400" dirty="0">
                <a:latin typeface="Times New Roman" pitchFamily="18" charset="0"/>
              </a:rPr>
              <a:t>FPSQR</a:t>
            </a:r>
            <a:r>
              <a:rPr kumimoji="1" lang="zh-CN" altLang="en-US" sz="2400" dirty="0">
                <a:latin typeface="Times New Roman" pitchFamily="18" charset="0"/>
              </a:rPr>
              <a:t>指令占全部指令的</a:t>
            </a:r>
            <a:r>
              <a:rPr kumimoji="1" lang="en-US" altLang="zh-CN" sz="2400" dirty="0">
                <a:latin typeface="Times New Roman" pitchFamily="18" charset="0"/>
              </a:rPr>
              <a:t>4%</a:t>
            </a:r>
            <a:r>
              <a:rPr kumimoji="1" lang="zh-CN" altLang="en-US" sz="2400" dirty="0">
                <a:latin typeface="Times New Roman" pitchFamily="18" charset="0"/>
              </a:rPr>
              <a:t>，</a:t>
            </a:r>
            <a:r>
              <a:rPr kumimoji="1" lang="en-US" altLang="zh-CN" sz="2400" dirty="0">
                <a:latin typeface="Times New Roman" pitchFamily="18" charset="0"/>
              </a:rPr>
              <a:t>FP</a:t>
            </a:r>
            <a:r>
              <a:rPr kumimoji="1" lang="zh-CN" altLang="en-US" sz="2400" dirty="0">
                <a:latin typeface="Times New Roman" pitchFamily="18" charset="0"/>
              </a:rPr>
              <a:t>操作的</a:t>
            </a:r>
            <a:r>
              <a:rPr kumimoji="1" lang="en-US" altLang="zh-CN" sz="2400" i="1" dirty="0">
                <a:latin typeface="Times New Roman" pitchFamily="18" charset="0"/>
              </a:rPr>
              <a:t>CPI</a:t>
            </a:r>
            <a:r>
              <a:rPr kumimoji="1" lang="zh-CN" altLang="en-US" sz="2400" dirty="0">
                <a:latin typeface="Times New Roman" pitchFamily="18" charset="0"/>
              </a:rPr>
              <a:t>为</a:t>
            </a:r>
            <a:r>
              <a:rPr kumimoji="1" lang="en-US" altLang="zh-CN" sz="2400" dirty="0">
                <a:latin typeface="Times New Roman" pitchFamily="18" charset="0"/>
              </a:rPr>
              <a:t>5</a:t>
            </a:r>
            <a:r>
              <a:rPr kumimoji="1" lang="zh-CN" altLang="en-US" sz="2400" dirty="0">
                <a:latin typeface="Times New Roman" pitchFamily="18" charset="0"/>
              </a:rPr>
              <a:t>，</a:t>
            </a:r>
            <a:r>
              <a:rPr kumimoji="1" lang="en-US" altLang="zh-CN" sz="2400" dirty="0">
                <a:latin typeface="Times New Roman" pitchFamily="18" charset="0"/>
              </a:rPr>
              <a:t>FPSQR</a:t>
            </a:r>
            <a:r>
              <a:rPr kumimoji="1" lang="zh-CN" altLang="en-US" sz="2400" dirty="0">
                <a:latin typeface="Times New Roman" pitchFamily="18" charset="0"/>
              </a:rPr>
              <a:t>操作的</a:t>
            </a:r>
            <a:r>
              <a:rPr kumimoji="1" lang="en-US" altLang="zh-CN" sz="2400" i="1" dirty="0">
                <a:latin typeface="Times New Roman" pitchFamily="18" charset="0"/>
              </a:rPr>
              <a:t>CPI</a:t>
            </a:r>
            <a:r>
              <a:rPr kumimoji="1" lang="zh-CN" altLang="en-US" sz="2400" dirty="0">
                <a:latin typeface="Times New Roman" pitchFamily="18" charset="0"/>
              </a:rPr>
              <a:t>为</a:t>
            </a:r>
            <a:r>
              <a:rPr kumimoji="1" lang="en-US" altLang="zh-CN" sz="2400" dirty="0">
                <a:latin typeface="Times New Roman" pitchFamily="18" charset="0"/>
              </a:rPr>
              <a:t>20</a:t>
            </a:r>
            <a:r>
              <a:rPr kumimoji="1" lang="zh-CN" altLang="en-US" sz="2400" dirty="0">
                <a:latin typeface="Times New Roman" pitchFamily="18" charset="0"/>
              </a:rPr>
              <a:t>，其他指令的平均</a:t>
            </a:r>
            <a:r>
              <a:rPr kumimoji="1" lang="en-US" altLang="zh-CN" sz="2400" i="1" dirty="0">
                <a:latin typeface="Times New Roman" pitchFamily="18" charset="0"/>
              </a:rPr>
              <a:t>CPI</a:t>
            </a:r>
            <a:r>
              <a:rPr kumimoji="1" lang="zh-CN" altLang="en-US" sz="2400" dirty="0">
                <a:latin typeface="Times New Roman" pitchFamily="18" charset="0"/>
              </a:rPr>
              <a:t>为</a:t>
            </a:r>
            <a:r>
              <a:rPr kumimoji="1" lang="en-US" altLang="zh-CN" sz="2400" dirty="0">
                <a:latin typeface="Times New Roman" pitchFamily="18" charset="0"/>
              </a:rPr>
              <a:t>1.25</a:t>
            </a:r>
            <a:r>
              <a:rPr kumimoji="1" lang="zh-CN" altLang="en-US" sz="2400" dirty="0">
                <a:latin typeface="Times New Roman" pitchFamily="18" charset="0"/>
              </a:rPr>
              <a:t>。现提出两种改进方案，一种是把</a:t>
            </a:r>
            <a:r>
              <a:rPr kumimoji="1" lang="en-US" altLang="zh-CN" sz="2400" dirty="0">
                <a:latin typeface="Times New Roman" pitchFamily="18" charset="0"/>
              </a:rPr>
              <a:t>FPSQR</a:t>
            </a:r>
            <a:r>
              <a:rPr kumimoji="1" lang="zh-CN" altLang="en-US" sz="2400" dirty="0">
                <a:latin typeface="Times New Roman" pitchFamily="18" charset="0"/>
              </a:rPr>
              <a:t>操作的</a:t>
            </a:r>
            <a:r>
              <a:rPr kumimoji="1" lang="en-US" altLang="zh-CN" sz="2400" i="1" dirty="0">
                <a:latin typeface="Times New Roman" pitchFamily="18" charset="0"/>
              </a:rPr>
              <a:t>CPI</a:t>
            </a:r>
            <a:r>
              <a:rPr kumimoji="1" lang="zh-CN" altLang="en-US" sz="2400" dirty="0">
                <a:latin typeface="Times New Roman" pitchFamily="18" charset="0"/>
              </a:rPr>
              <a:t>减至</a:t>
            </a:r>
            <a:r>
              <a:rPr kumimoji="1" lang="en-US" altLang="zh-CN" sz="2400" dirty="0">
                <a:latin typeface="Times New Roman" pitchFamily="18" charset="0"/>
              </a:rPr>
              <a:t>3</a:t>
            </a:r>
            <a:r>
              <a:rPr kumimoji="1" lang="zh-CN" altLang="en-US" sz="2400" dirty="0">
                <a:latin typeface="Times New Roman" pitchFamily="18" charset="0"/>
              </a:rPr>
              <a:t>，另一种是把所有</a:t>
            </a:r>
            <a:r>
              <a:rPr kumimoji="1" lang="en-US" altLang="zh-CN" sz="2400" dirty="0">
                <a:latin typeface="Times New Roman" pitchFamily="18" charset="0"/>
              </a:rPr>
              <a:t>FP</a:t>
            </a:r>
            <a:r>
              <a:rPr kumimoji="1" lang="zh-CN" altLang="en-US" sz="2400" dirty="0">
                <a:latin typeface="Times New Roman" pitchFamily="18" charset="0"/>
              </a:rPr>
              <a:t>操作的</a:t>
            </a:r>
            <a:r>
              <a:rPr kumimoji="1" lang="en-US" altLang="zh-CN" sz="2400" i="1" dirty="0">
                <a:latin typeface="Times New Roman" pitchFamily="18" charset="0"/>
              </a:rPr>
              <a:t>CPI</a:t>
            </a:r>
            <a:r>
              <a:rPr kumimoji="1" lang="zh-CN" altLang="en-US" sz="2400" dirty="0">
                <a:latin typeface="Times New Roman" pitchFamily="18" charset="0"/>
              </a:rPr>
              <a:t>减至</a:t>
            </a:r>
            <a:r>
              <a:rPr kumimoji="1" lang="en-US" altLang="zh-CN" sz="2400" dirty="0">
                <a:latin typeface="Times New Roman" pitchFamily="18" charset="0"/>
              </a:rPr>
              <a:t>3</a:t>
            </a:r>
            <a:r>
              <a:rPr kumimoji="1" lang="zh-CN" altLang="en-US" sz="2400" dirty="0">
                <a:latin typeface="Times New Roman" pitchFamily="18" charset="0"/>
              </a:rPr>
              <a:t>，</a:t>
            </a:r>
            <a:r>
              <a:rPr kumimoji="1" lang="zh-CN" altLang="en-US" sz="2400" dirty="0">
                <a:solidFill>
                  <a:srgbClr val="000000"/>
                </a:solidFill>
                <a:latin typeface="Times New Roman" pitchFamily="18" charset="0"/>
              </a:rPr>
              <a:t>试比较两种方案对系统性能的提高程度。</a:t>
            </a:r>
            <a:endParaRPr kumimoji="1" lang="zh-CN" altLang="en-US" sz="2400" dirty="0">
              <a:solidFill>
                <a:srgbClr val="000000"/>
              </a:solidFill>
              <a:latin typeface="Times New Roman" pitchFamily="18" charset="0"/>
              <a:cs typeface="Times New Roman" pitchFamily="18" charset="0"/>
            </a:endParaRPr>
          </a:p>
          <a:p>
            <a:pPr defTabSz="717550"/>
            <a:r>
              <a:rPr kumimoji="1" lang="zh-CN" altLang="en-US" sz="2400" dirty="0">
                <a:solidFill>
                  <a:srgbClr val="000000"/>
                </a:solidFill>
                <a:latin typeface="Times New Roman" pitchFamily="18" charset="0"/>
                <a:cs typeface="Times New Roman" pitchFamily="18" charset="0"/>
              </a:rPr>
              <a:t>      解：改进之前，系统的指令平均时钟周期数为：</a:t>
            </a:r>
            <a:r>
              <a:rPr kumimoji="1" lang="zh-CN" altLang="en-US" sz="2400" dirty="0">
                <a:latin typeface="Times New Roman" pitchFamily="18" charset="0"/>
              </a:rPr>
              <a:t> </a:t>
            </a:r>
          </a:p>
        </p:txBody>
      </p:sp>
      <p:sp>
        <p:nvSpPr>
          <p:cNvPr id="324611" name="Rectangle 3"/>
          <p:cNvSpPr>
            <a:spLocks noChangeArrowheads="1"/>
          </p:cNvSpPr>
          <p:nvPr/>
        </p:nvSpPr>
        <p:spPr bwMode="auto">
          <a:xfrm>
            <a:off x="0" y="31384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24612" name="Object 4"/>
          <p:cNvGraphicFramePr>
            <a:graphicFrameLocks noChangeAspect="1"/>
          </p:cNvGraphicFramePr>
          <p:nvPr/>
        </p:nvGraphicFramePr>
        <p:xfrm>
          <a:off x="1547813" y="4418013"/>
          <a:ext cx="5832475" cy="1458912"/>
        </p:xfrm>
        <a:graphic>
          <a:graphicData uri="http://schemas.openxmlformats.org/presentationml/2006/ole">
            <p:oleObj spid="_x0000_s43010" name="公式" r:id="rId3" imgW="2641600" imgH="660400" progId="Equation.3">
              <p:embed/>
            </p:oleObj>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CE1F168E-F3D3-42BC-808F-E9A94D6451AA}" type="slidenum">
              <a:rPr lang="en-US" altLang="zh-CN"/>
              <a:pPr/>
              <a:t>14</a:t>
            </a:fld>
            <a:endParaRPr lang="en-US" altLang="zh-CN"/>
          </a:p>
        </p:txBody>
      </p:sp>
      <p:sp>
        <p:nvSpPr>
          <p:cNvPr id="325634" name="Text Box 2"/>
          <p:cNvSpPr txBox="1">
            <a:spLocks noChangeArrowheads="1"/>
          </p:cNvSpPr>
          <p:nvPr/>
        </p:nvSpPr>
        <p:spPr bwMode="auto">
          <a:xfrm>
            <a:off x="611188" y="677863"/>
            <a:ext cx="7199312" cy="1022350"/>
          </a:xfrm>
          <a:prstGeom prst="rect">
            <a:avLst/>
          </a:prstGeom>
          <a:noFill/>
          <a:ln w="9525">
            <a:noFill/>
            <a:miter lim="800000"/>
            <a:headEnd/>
            <a:tailEnd/>
          </a:ln>
          <a:effectLst/>
        </p:spPr>
        <p:txBody>
          <a:bodyPr lIns="71689" tIns="35844" rIns="71689" bIns="35844">
            <a:spAutoFit/>
          </a:bodyPr>
          <a:lstStyle/>
          <a:p>
            <a:pPr defTabSz="717550">
              <a:lnSpc>
                <a:spcPct val="130000"/>
              </a:lnSpc>
            </a:pPr>
            <a:r>
              <a:rPr kumimoji="1" lang="en-US" altLang="zh-CN" sz="2400">
                <a:solidFill>
                  <a:srgbClr val="000000"/>
                </a:solidFill>
                <a:latin typeface="Times New Roman" pitchFamily="18" charset="0"/>
                <a:cs typeface="Times New Roman" pitchFamily="18" charset="0"/>
              </a:rPr>
              <a:t>        </a:t>
            </a:r>
            <a:r>
              <a:rPr kumimoji="1" lang="zh-CN" altLang="en-US" sz="2400">
                <a:solidFill>
                  <a:srgbClr val="000000"/>
                </a:solidFill>
                <a:latin typeface="Times New Roman" pitchFamily="18" charset="0"/>
                <a:cs typeface="Times New Roman" pitchFamily="18" charset="0"/>
              </a:rPr>
              <a:t>方案</a:t>
            </a:r>
            <a:r>
              <a:rPr kumimoji="1" lang="en-US" altLang="zh-CN" sz="2400">
                <a:solidFill>
                  <a:srgbClr val="000000"/>
                </a:solidFill>
                <a:latin typeface="Times New Roman" pitchFamily="18" charset="0"/>
                <a:cs typeface="Times New Roman" pitchFamily="18" charset="0"/>
              </a:rPr>
              <a:t>A</a:t>
            </a:r>
            <a:r>
              <a:rPr kumimoji="1" lang="zh-CN" altLang="en-US" sz="2400">
                <a:solidFill>
                  <a:srgbClr val="000000"/>
                </a:solidFill>
                <a:latin typeface="Times New Roman" pitchFamily="18" charset="0"/>
                <a:cs typeface="Times New Roman" pitchFamily="18" charset="0"/>
              </a:rPr>
              <a:t>：如果使 </a:t>
            </a:r>
            <a:r>
              <a:rPr kumimoji="1" lang="en-US" altLang="zh-CN" sz="2400">
                <a:solidFill>
                  <a:srgbClr val="000000"/>
                </a:solidFill>
                <a:latin typeface="Times New Roman" pitchFamily="18" charset="0"/>
                <a:cs typeface="Times New Roman" pitchFamily="18" charset="0"/>
              </a:rPr>
              <a:t>FPSQR </a:t>
            </a:r>
            <a:r>
              <a:rPr kumimoji="1" lang="zh-CN" altLang="en-US" sz="2400">
                <a:solidFill>
                  <a:srgbClr val="000000"/>
                </a:solidFill>
                <a:latin typeface="Times New Roman" pitchFamily="18" charset="0"/>
                <a:cs typeface="Times New Roman" pitchFamily="18" charset="0"/>
              </a:rPr>
              <a:t>操作的时钟周期数由</a:t>
            </a:r>
          </a:p>
          <a:p>
            <a:pPr defTabSz="717550">
              <a:lnSpc>
                <a:spcPct val="130000"/>
              </a:lnSpc>
            </a:pPr>
            <a:r>
              <a:rPr kumimoji="1" lang="en-US" altLang="zh-CN" sz="2400" i="1">
                <a:solidFill>
                  <a:srgbClr val="000000"/>
                </a:solidFill>
                <a:latin typeface="Times New Roman" pitchFamily="18" charset="0"/>
                <a:cs typeface="Times New Roman" pitchFamily="18" charset="0"/>
              </a:rPr>
              <a:t>CPI</a:t>
            </a:r>
            <a:r>
              <a:rPr kumimoji="1" lang="en-US" altLang="zh-CN" sz="2400" baseline="-30000">
                <a:solidFill>
                  <a:srgbClr val="000000"/>
                </a:solidFill>
                <a:latin typeface="Times New Roman" pitchFamily="18" charset="0"/>
                <a:cs typeface="Times New Roman" pitchFamily="18" charset="0"/>
              </a:rPr>
              <a:t>FPSQR</a:t>
            </a:r>
            <a:r>
              <a:rPr kumimoji="1" lang="zh-CN" altLang="en-US" sz="2400">
                <a:solidFill>
                  <a:srgbClr val="000000"/>
                </a:solidFill>
                <a:latin typeface="Times New Roman" pitchFamily="18" charset="0"/>
                <a:cs typeface="Times New Roman" pitchFamily="18" charset="0"/>
              </a:rPr>
              <a:t>＝</a:t>
            </a:r>
            <a:r>
              <a:rPr kumimoji="1" lang="en-US" altLang="zh-CN" sz="2400">
                <a:solidFill>
                  <a:srgbClr val="000000"/>
                </a:solidFill>
                <a:latin typeface="Times New Roman" pitchFamily="18" charset="0"/>
                <a:cs typeface="Times New Roman" pitchFamily="18" charset="0"/>
              </a:rPr>
              <a:t>20</a:t>
            </a:r>
            <a:r>
              <a:rPr kumimoji="1" lang="zh-CN" altLang="en-US" sz="2400">
                <a:solidFill>
                  <a:srgbClr val="000000"/>
                </a:solidFill>
                <a:latin typeface="Times New Roman" pitchFamily="18" charset="0"/>
                <a:cs typeface="Times New Roman" pitchFamily="18" charset="0"/>
              </a:rPr>
              <a:t>降至</a:t>
            </a:r>
            <a:r>
              <a:rPr kumimoji="1" lang="en-US" altLang="zh-CN" sz="2400" i="1">
                <a:solidFill>
                  <a:srgbClr val="000000"/>
                </a:solidFill>
                <a:latin typeface="Times New Roman" pitchFamily="18" charset="0"/>
                <a:cs typeface="Times New Roman" pitchFamily="18" charset="0"/>
              </a:rPr>
              <a:t>CPI</a:t>
            </a:r>
            <a:r>
              <a:rPr kumimoji="1" lang="en-US" altLang="zh-CN" sz="2400">
                <a:solidFill>
                  <a:srgbClr val="000000"/>
                </a:solidFill>
                <a:latin typeface="Times New Roman" pitchFamily="18" charset="0"/>
                <a:cs typeface="Times New Roman" pitchFamily="18" charset="0"/>
              </a:rPr>
              <a:t>’</a:t>
            </a:r>
            <a:r>
              <a:rPr kumimoji="1" lang="en-US" altLang="zh-CN" sz="2400" baseline="-30000">
                <a:solidFill>
                  <a:srgbClr val="000000"/>
                </a:solidFill>
                <a:latin typeface="Times New Roman" pitchFamily="18" charset="0"/>
                <a:cs typeface="Times New Roman" pitchFamily="18" charset="0"/>
              </a:rPr>
              <a:t>FPSQR</a:t>
            </a:r>
            <a:r>
              <a:rPr kumimoji="1" lang="zh-CN" altLang="en-US" sz="2400">
                <a:solidFill>
                  <a:srgbClr val="000000"/>
                </a:solidFill>
                <a:latin typeface="Times New Roman" pitchFamily="18" charset="0"/>
                <a:cs typeface="Times New Roman" pitchFamily="18" charset="0"/>
              </a:rPr>
              <a:t>＝</a:t>
            </a:r>
            <a:r>
              <a:rPr kumimoji="1" lang="en-US" altLang="zh-CN" sz="2400">
                <a:solidFill>
                  <a:srgbClr val="000000"/>
                </a:solidFill>
                <a:latin typeface="Times New Roman" pitchFamily="18" charset="0"/>
                <a:cs typeface="Times New Roman" pitchFamily="18" charset="0"/>
              </a:rPr>
              <a:t>3</a:t>
            </a:r>
            <a:r>
              <a:rPr kumimoji="1" lang="zh-CN" altLang="en-US" sz="2400">
                <a:solidFill>
                  <a:srgbClr val="000000"/>
                </a:solidFill>
                <a:latin typeface="Times New Roman" pitchFamily="18" charset="0"/>
                <a:cs typeface="Times New Roman" pitchFamily="18" charset="0"/>
              </a:rPr>
              <a:t>，则系统的</a:t>
            </a:r>
            <a:r>
              <a:rPr kumimoji="1" lang="en-US" altLang="zh-CN" sz="2400" i="1">
                <a:solidFill>
                  <a:srgbClr val="000000"/>
                </a:solidFill>
                <a:latin typeface="Times New Roman" pitchFamily="18" charset="0"/>
                <a:cs typeface="Times New Roman" pitchFamily="18" charset="0"/>
              </a:rPr>
              <a:t>CPI</a:t>
            </a:r>
            <a:r>
              <a:rPr kumimoji="1" lang="zh-CN" altLang="en-US" sz="2400">
                <a:solidFill>
                  <a:srgbClr val="000000"/>
                </a:solidFill>
                <a:latin typeface="Times New Roman" pitchFamily="18" charset="0"/>
                <a:cs typeface="Times New Roman" pitchFamily="18" charset="0"/>
              </a:rPr>
              <a:t>为</a:t>
            </a:r>
            <a:r>
              <a:rPr kumimoji="1" lang="zh-CN" altLang="en-US" sz="2400">
                <a:solidFill>
                  <a:srgbClr val="000000"/>
                </a:solidFill>
                <a:latin typeface="Times New Roman" pitchFamily="18" charset="0"/>
              </a:rPr>
              <a:t> ：</a:t>
            </a:r>
          </a:p>
        </p:txBody>
      </p:sp>
      <p:sp>
        <p:nvSpPr>
          <p:cNvPr id="325635" name="Text Box 3"/>
          <p:cNvSpPr txBox="1">
            <a:spLocks noChangeArrowheads="1"/>
          </p:cNvSpPr>
          <p:nvPr/>
        </p:nvSpPr>
        <p:spPr bwMode="auto">
          <a:xfrm>
            <a:off x="539750" y="2911475"/>
            <a:ext cx="7756525" cy="1022350"/>
          </a:xfrm>
          <a:prstGeom prst="rect">
            <a:avLst/>
          </a:prstGeom>
          <a:noFill/>
          <a:ln w="9525">
            <a:noFill/>
            <a:miter lim="800000"/>
            <a:headEnd/>
            <a:tailEnd/>
          </a:ln>
          <a:effectLst/>
        </p:spPr>
        <p:txBody>
          <a:bodyPr lIns="71689" tIns="35844" rIns="71689" bIns="35844">
            <a:spAutoFit/>
          </a:bodyPr>
          <a:lstStyle/>
          <a:p>
            <a:pPr defTabSz="717550">
              <a:lnSpc>
                <a:spcPct val="130000"/>
              </a:lnSpc>
            </a:pPr>
            <a:r>
              <a:rPr kumimoji="1" lang="en-US" altLang="zh-CN" sz="2400">
                <a:solidFill>
                  <a:srgbClr val="000000"/>
                </a:solidFill>
                <a:latin typeface="Times New Roman" pitchFamily="18" charset="0"/>
              </a:rPr>
              <a:t>        </a:t>
            </a:r>
            <a:r>
              <a:rPr kumimoji="1" lang="zh-CN" altLang="en-US" sz="2400">
                <a:solidFill>
                  <a:srgbClr val="000000"/>
                </a:solidFill>
                <a:latin typeface="Times New Roman" pitchFamily="18" charset="0"/>
              </a:rPr>
              <a:t>方案Ｂ：如果使所有</a:t>
            </a:r>
            <a:r>
              <a:rPr kumimoji="1" lang="en-US" altLang="zh-CN" sz="2400">
                <a:solidFill>
                  <a:srgbClr val="000000"/>
                </a:solidFill>
                <a:latin typeface="Times New Roman" pitchFamily="18" charset="0"/>
              </a:rPr>
              <a:t>FP</a:t>
            </a:r>
            <a:r>
              <a:rPr kumimoji="1" lang="zh-CN" altLang="en-US" sz="2400">
                <a:solidFill>
                  <a:srgbClr val="000000"/>
                </a:solidFill>
                <a:latin typeface="Times New Roman" pitchFamily="18" charset="0"/>
              </a:rPr>
              <a:t>操作的平均时钟周期数由 </a:t>
            </a:r>
            <a:r>
              <a:rPr kumimoji="1" lang="en-US" altLang="zh-CN" sz="2400" i="1">
                <a:solidFill>
                  <a:srgbClr val="000000"/>
                </a:solidFill>
                <a:latin typeface="Times New Roman" pitchFamily="18" charset="0"/>
              </a:rPr>
              <a:t>CPI</a:t>
            </a:r>
            <a:r>
              <a:rPr kumimoji="1" lang="en-US" altLang="zh-CN" sz="2400" baseline="-30000">
                <a:solidFill>
                  <a:srgbClr val="000000"/>
                </a:solidFill>
                <a:latin typeface="Times New Roman" pitchFamily="18" charset="0"/>
              </a:rPr>
              <a:t>FP</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5</a:t>
            </a:r>
            <a:r>
              <a:rPr kumimoji="1" lang="zh-CN" altLang="en-US" sz="2400">
                <a:solidFill>
                  <a:srgbClr val="000000"/>
                </a:solidFill>
                <a:latin typeface="Times New Roman" pitchFamily="18" charset="0"/>
              </a:rPr>
              <a:t>降至</a:t>
            </a:r>
            <a:r>
              <a:rPr kumimoji="1" lang="en-US" altLang="zh-CN" sz="2400" i="1">
                <a:solidFill>
                  <a:srgbClr val="000000"/>
                </a:solidFill>
                <a:latin typeface="Times New Roman" pitchFamily="18" charset="0"/>
              </a:rPr>
              <a:t>CPI</a:t>
            </a:r>
            <a:r>
              <a:rPr kumimoji="1" lang="en-US" altLang="zh-CN" sz="2400">
                <a:solidFill>
                  <a:srgbClr val="000000"/>
                </a:solidFill>
                <a:latin typeface="Times New Roman" pitchFamily="18" charset="0"/>
              </a:rPr>
              <a:t>’</a:t>
            </a:r>
            <a:r>
              <a:rPr kumimoji="1" lang="en-US" altLang="zh-CN" sz="2400" baseline="-30000">
                <a:solidFill>
                  <a:srgbClr val="000000"/>
                </a:solidFill>
                <a:latin typeface="Times New Roman" pitchFamily="18" charset="0"/>
              </a:rPr>
              <a:t>FP</a:t>
            </a:r>
            <a:r>
              <a:rPr kumimoji="1" lang="zh-CN" altLang="en-US" sz="2400">
                <a:solidFill>
                  <a:srgbClr val="000000"/>
                </a:solidFill>
                <a:latin typeface="Times New Roman" pitchFamily="18" charset="0"/>
              </a:rPr>
              <a:t>＝</a:t>
            </a:r>
            <a:r>
              <a:rPr kumimoji="1" lang="en-US" altLang="zh-CN" sz="2400">
                <a:solidFill>
                  <a:srgbClr val="000000"/>
                </a:solidFill>
                <a:latin typeface="Times New Roman" pitchFamily="18" charset="0"/>
              </a:rPr>
              <a:t>3</a:t>
            </a:r>
            <a:r>
              <a:rPr kumimoji="1" lang="zh-CN" altLang="en-US" sz="2400">
                <a:solidFill>
                  <a:srgbClr val="000000"/>
                </a:solidFill>
                <a:latin typeface="Times New Roman" pitchFamily="18" charset="0"/>
              </a:rPr>
              <a:t>，则整个系统的</a:t>
            </a:r>
            <a:r>
              <a:rPr kumimoji="1" lang="en-US" altLang="zh-CN" sz="2400" i="1">
                <a:solidFill>
                  <a:srgbClr val="000000"/>
                </a:solidFill>
                <a:latin typeface="Times New Roman" pitchFamily="18" charset="0"/>
              </a:rPr>
              <a:t>CPI</a:t>
            </a:r>
            <a:r>
              <a:rPr kumimoji="1" lang="zh-CN" altLang="en-US" sz="2400">
                <a:solidFill>
                  <a:srgbClr val="000000"/>
                </a:solidFill>
                <a:latin typeface="Times New Roman" pitchFamily="18" charset="0"/>
              </a:rPr>
              <a:t>为：</a:t>
            </a:r>
          </a:p>
        </p:txBody>
      </p:sp>
      <p:sp>
        <p:nvSpPr>
          <p:cNvPr id="325636" name="Text Box 4"/>
          <p:cNvSpPr txBox="1">
            <a:spLocks noChangeArrowheads="1"/>
          </p:cNvSpPr>
          <p:nvPr/>
        </p:nvSpPr>
        <p:spPr bwMode="auto">
          <a:xfrm>
            <a:off x="539750" y="5143500"/>
            <a:ext cx="7900988" cy="949325"/>
          </a:xfrm>
          <a:prstGeom prst="rect">
            <a:avLst/>
          </a:prstGeom>
          <a:noFill/>
          <a:ln w="9525">
            <a:noFill/>
            <a:miter lim="800000"/>
            <a:headEnd/>
            <a:tailEnd/>
          </a:ln>
          <a:effectLst/>
        </p:spPr>
        <p:txBody>
          <a:bodyPr lIns="71689" tIns="35844" rIns="71689" bIns="35844">
            <a:spAutoFit/>
          </a:bodyPr>
          <a:lstStyle/>
          <a:p>
            <a:pPr defTabSz="717550">
              <a:lnSpc>
                <a:spcPct val="120000"/>
              </a:lnSpc>
            </a:pPr>
            <a:r>
              <a:rPr kumimoji="1" lang="en-US" altLang="zh-CN" sz="2400">
                <a:solidFill>
                  <a:srgbClr val="000000"/>
                </a:solidFill>
                <a:latin typeface="Times New Roman" pitchFamily="18" charset="0"/>
              </a:rPr>
              <a:t>        </a:t>
            </a:r>
            <a:r>
              <a:rPr kumimoji="1" lang="zh-CN" altLang="en-US" sz="2400">
                <a:solidFill>
                  <a:srgbClr val="000000"/>
                </a:solidFill>
                <a:latin typeface="Times New Roman" pitchFamily="18" charset="0"/>
              </a:rPr>
              <a:t>从降低整个系统的指令平均时钟周期数的程度来看，方案 </a:t>
            </a:r>
            <a:r>
              <a:rPr kumimoji="1" lang="en-US" altLang="zh-CN" sz="2400">
                <a:solidFill>
                  <a:srgbClr val="000000"/>
                </a:solidFill>
                <a:latin typeface="Times New Roman" pitchFamily="18" charset="0"/>
              </a:rPr>
              <a:t>A</a:t>
            </a:r>
            <a:r>
              <a:rPr kumimoji="1" lang="zh-CN" altLang="en-US" sz="2400">
                <a:solidFill>
                  <a:srgbClr val="000000"/>
                </a:solidFill>
                <a:latin typeface="Times New Roman" pitchFamily="18" charset="0"/>
              </a:rPr>
              <a:t>优于方案</a:t>
            </a:r>
            <a:r>
              <a:rPr kumimoji="1" lang="en-US" altLang="zh-CN" sz="2400">
                <a:solidFill>
                  <a:srgbClr val="000000"/>
                </a:solidFill>
                <a:latin typeface="Times New Roman" pitchFamily="18" charset="0"/>
              </a:rPr>
              <a:t>B </a:t>
            </a:r>
            <a:r>
              <a:rPr kumimoji="1" lang="zh-CN" altLang="en-US" sz="2400">
                <a:solidFill>
                  <a:srgbClr val="000000"/>
                </a:solidFill>
                <a:latin typeface="Times New Roman" pitchFamily="18" charset="0"/>
              </a:rPr>
              <a:t>。</a:t>
            </a:r>
          </a:p>
        </p:txBody>
      </p:sp>
      <p:sp>
        <p:nvSpPr>
          <p:cNvPr id="325637" name="Rectangle 5"/>
          <p:cNvSpPr>
            <a:spLocks noChangeArrowheads="1"/>
          </p:cNvSpPr>
          <p:nvPr/>
        </p:nvSpPr>
        <p:spPr bwMode="auto">
          <a:xfrm>
            <a:off x="0" y="3228975"/>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25638" name="Object 6"/>
          <p:cNvGraphicFramePr>
            <a:graphicFrameLocks noChangeAspect="1"/>
          </p:cNvGraphicFramePr>
          <p:nvPr/>
        </p:nvGraphicFramePr>
        <p:xfrm>
          <a:off x="1547813" y="1922463"/>
          <a:ext cx="5400675" cy="930275"/>
        </p:xfrm>
        <a:graphic>
          <a:graphicData uri="http://schemas.openxmlformats.org/presentationml/2006/ole">
            <p:oleObj spid="_x0000_s44034" name="公式" r:id="rId3" imgW="2628900" imgH="457200" progId="Equation.3">
              <p:embed/>
            </p:oleObj>
          </a:graphicData>
        </a:graphic>
      </p:graphicFrame>
      <p:sp>
        <p:nvSpPr>
          <p:cNvPr id="325639" name="Rectangle 7"/>
          <p:cNvSpPr>
            <a:spLocks noChangeArrowheads="1"/>
          </p:cNvSpPr>
          <p:nvPr/>
        </p:nvSpPr>
        <p:spPr bwMode="auto">
          <a:xfrm>
            <a:off x="0" y="3228975"/>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25640" name="Object 8"/>
          <p:cNvGraphicFramePr>
            <a:graphicFrameLocks noChangeAspect="1"/>
          </p:cNvGraphicFramePr>
          <p:nvPr/>
        </p:nvGraphicFramePr>
        <p:xfrm>
          <a:off x="1619250" y="4149725"/>
          <a:ext cx="5040313" cy="857250"/>
        </p:xfrm>
        <a:graphic>
          <a:graphicData uri="http://schemas.openxmlformats.org/presentationml/2006/ole">
            <p:oleObj spid="_x0000_s44035" name="公式" r:id="rId4" imgW="2374900" imgH="431800" progId="Equation.3">
              <p:embed/>
            </p:oleObj>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EB9A3E6C-F06F-46CF-AD87-A868B7A33939}" type="slidenum">
              <a:rPr lang="en-US" altLang="zh-CN"/>
              <a:pPr/>
              <a:t>15</a:t>
            </a:fld>
            <a:endParaRPr lang="en-US" altLang="zh-CN"/>
          </a:p>
        </p:txBody>
      </p:sp>
      <p:sp>
        <p:nvSpPr>
          <p:cNvPr id="326658" name="Text Box 2"/>
          <p:cNvSpPr txBox="1">
            <a:spLocks noChangeArrowheads="1"/>
          </p:cNvSpPr>
          <p:nvPr/>
        </p:nvSpPr>
        <p:spPr bwMode="auto">
          <a:xfrm>
            <a:off x="757238" y="765175"/>
            <a:ext cx="4319587" cy="628650"/>
          </a:xfrm>
          <a:prstGeom prst="rect">
            <a:avLst/>
          </a:prstGeom>
          <a:noFill/>
          <a:ln w="9525">
            <a:noFill/>
            <a:miter lim="800000"/>
            <a:headEnd/>
            <a:tailEnd/>
          </a:ln>
          <a:effectLst/>
        </p:spPr>
        <p:txBody>
          <a:bodyPr lIns="71689" tIns="35844" rIns="71689" bIns="35844">
            <a:spAutoFit/>
          </a:bodyPr>
          <a:lstStyle/>
          <a:p>
            <a:pPr defTabSz="717550">
              <a:lnSpc>
                <a:spcPct val="130000"/>
              </a:lnSpc>
            </a:pPr>
            <a:r>
              <a:rPr kumimoji="1" lang="zh-CN" altLang="en-US" sz="2800">
                <a:solidFill>
                  <a:srgbClr val="000000"/>
                </a:solidFill>
                <a:latin typeface="Times New Roman" pitchFamily="18" charset="0"/>
                <a:cs typeface="Times New Roman" pitchFamily="18" charset="0"/>
              </a:rPr>
              <a:t>计算两种方案的加速比： </a:t>
            </a:r>
          </a:p>
        </p:txBody>
      </p:sp>
      <p:sp>
        <p:nvSpPr>
          <p:cNvPr id="326659" name="Text Box 3"/>
          <p:cNvSpPr txBox="1">
            <a:spLocks noChangeArrowheads="1"/>
          </p:cNvSpPr>
          <p:nvPr/>
        </p:nvSpPr>
        <p:spPr bwMode="auto">
          <a:xfrm>
            <a:off x="539750" y="5032375"/>
            <a:ext cx="8353425" cy="628650"/>
          </a:xfrm>
          <a:prstGeom prst="rect">
            <a:avLst/>
          </a:prstGeom>
          <a:noFill/>
          <a:ln w="9525">
            <a:noFill/>
            <a:miter lim="800000"/>
            <a:headEnd/>
            <a:tailEnd/>
          </a:ln>
          <a:effectLst/>
        </p:spPr>
        <p:txBody>
          <a:bodyPr lIns="71689" tIns="35844" rIns="71689" bIns="35844">
            <a:spAutoFit/>
          </a:bodyPr>
          <a:lstStyle/>
          <a:p>
            <a:pPr defTabSz="717550">
              <a:lnSpc>
                <a:spcPct val="130000"/>
              </a:lnSpc>
            </a:pPr>
            <a:r>
              <a:rPr kumimoji="1" lang="zh-CN" altLang="en-US" sz="2800">
                <a:solidFill>
                  <a:srgbClr val="000000"/>
                </a:solidFill>
                <a:latin typeface="Times New Roman" pitchFamily="18" charset="0"/>
                <a:cs typeface="Times New Roman" pitchFamily="18" charset="0"/>
              </a:rPr>
              <a:t>从加速比来看，同样得出方案Ａ优于方案Ｂ的结论。</a:t>
            </a:r>
          </a:p>
        </p:txBody>
      </p:sp>
      <p:sp>
        <p:nvSpPr>
          <p:cNvPr id="326660" name="Rectangle 4"/>
          <p:cNvSpPr>
            <a:spLocks noChangeArrowheads="1"/>
          </p:cNvSpPr>
          <p:nvPr/>
        </p:nvSpPr>
        <p:spPr bwMode="auto">
          <a:xfrm>
            <a:off x="0" y="3076575"/>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26661" name="Object 5"/>
          <p:cNvGraphicFramePr>
            <a:graphicFrameLocks noChangeAspect="1"/>
          </p:cNvGraphicFramePr>
          <p:nvPr/>
        </p:nvGraphicFramePr>
        <p:xfrm>
          <a:off x="1331913" y="1700213"/>
          <a:ext cx="6480175" cy="1712912"/>
        </p:xfrm>
        <a:graphic>
          <a:graphicData uri="http://schemas.openxmlformats.org/presentationml/2006/ole">
            <p:oleObj spid="_x0000_s45058" name="公式" r:id="rId3" imgW="3517900" imgH="939800" progId="Equation.3">
              <p:embed/>
            </p:oleObj>
          </a:graphicData>
        </a:graphic>
      </p:graphicFrame>
      <p:sp>
        <p:nvSpPr>
          <p:cNvPr id="326662" name="Rectangle 6"/>
          <p:cNvSpPr>
            <a:spLocks noChangeArrowheads="1"/>
          </p:cNvSpPr>
          <p:nvPr/>
        </p:nvSpPr>
        <p:spPr bwMode="auto">
          <a:xfrm>
            <a:off x="0" y="32766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26663" name="Object 7"/>
          <p:cNvGraphicFramePr>
            <a:graphicFrameLocks noChangeAspect="1"/>
          </p:cNvGraphicFramePr>
          <p:nvPr/>
        </p:nvGraphicFramePr>
        <p:xfrm>
          <a:off x="1476375" y="3771900"/>
          <a:ext cx="3240088" cy="809625"/>
        </p:xfrm>
        <a:graphic>
          <a:graphicData uri="http://schemas.openxmlformats.org/presentationml/2006/ole">
            <p:oleObj spid="_x0000_s45059" name="公式" r:id="rId4" imgW="1676400" imgH="419100" progId="Equation.3">
              <p:embed/>
            </p:oleObj>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33BA066E-BDB3-4E9F-A9BD-B2C403D5D390}" type="slidenum">
              <a:rPr lang="en-US" altLang="zh-CN"/>
              <a:pPr/>
              <a:t>16</a:t>
            </a:fld>
            <a:endParaRPr lang="en-US" altLang="zh-CN"/>
          </a:p>
        </p:txBody>
      </p:sp>
      <p:sp>
        <p:nvSpPr>
          <p:cNvPr id="282628" name="Text Box 4"/>
          <p:cNvSpPr txBox="1">
            <a:spLocks noChangeArrowheads="1"/>
          </p:cNvSpPr>
          <p:nvPr/>
        </p:nvSpPr>
        <p:spPr bwMode="auto">
          <a:xfrm>
            <a:off x="590550" y="742950"/>
            <a:ext cx="8229600" cy="5133975"/>
          </a:xfrm>
          <a:prstGeom prst="rect">
            <a:avLst/>
          </a:prstGeom>
          <a:noFill/>
          <a:ln w="9525">
            <a:noFill/>
            <a:miter lim="800000"/>
            <a:headEnd/>
            <a:tailEnd/>
          </a:ln>
          <a:effectLst/>
        </p:spPr>
        <p:txBody>
          <a:bodyPr>
            <a:spAutoFit/>
          </a:bodyPr>
          <a:lstStyle/>
          <a:p>
            <a:r>
              <a:rPr kumimoji="1" lang="en-US" altLang="zh-CN" sz="2800" b="1" dirty="0" smtClean="0">
                <a:solidFill>
                  <a:schemeClr val="tx2"/>
                </a:solidFill>
                <a:latin typeface="Times New Roman" pitchFamily="18" charset="0"/>
              </a:rPr>
              <a:t>3 </a:t>
            </a:r>
            <a:r>
              <a:rPr kumimoji="1" lang="zh-CN" altLang="en-US" sz="2800" b="1" dirty="0">
                <a:solidFill>
                  <a:schemeClr val="tx2"/>
                </a:solidFill>
                <a:latin typeface="Times New Roman" pitchFamily="18" charset="0"/>
              </a:rPr>
              <a:t>系统结构的性能评价标准</a:t>
            </a:r>
          </a:p>
          <a:p>
            <a:pPr>
              <a:lnSpc>
                <a:spcPct val="120000"/>
              </a:lnSpc>
            </a:pPr>
            <a:r>
              <a:rPr kumimoji="1" lang="zh-CN" altLang="en-US" sz="2800" dirty="0">
                <a:latin typeface="Times New Roman" pitchFamily="18" charset="0"/>
              </a:rPr>
              <a:t>        衡量计算机性能的标准是机器真正执行程序的时间。这里的执行时间是计算机在完成一个任务时所花费的全部时间，也称为计算机的响应时间。</a:t>
            </a:r>
          </a:p>
          <a:p>
            <a:pPr>
              <a:lnSpc>
                <a:spcPct val="120000"/>
              </a:lnSpc>
            </a:pPr>
            <a:r>
              <a:rPr kumimoji="1" lang="zh-CN" altLang="en-US" sz="2800" dirty="0">
                <a:latin typeface="Times New Roman" pitchFamily="18" charset="0"/>
              </a:rPr>
              <a:t>        </a:t>
            </a:r>
            <a:r>
              <a:rPr kumimoji="1" lang="en-US" altLang="zh-CN" sz="2800" dirty="0">
                <a:latin typeface="Times New Roman" pitchFamily="18" charset="0"/>
              </a:rPr>
              <a:t>CPU</a:t>
            </a:r>
            <a:r>
              <a:rPr kumimoji="1" lang="zh-CN" altLang="en-US" sz="2800" dirty="0">
                <a:latin typeface="Times New Roman" pitchFamily="18" charset="0"/>
              </a:rPr>
              <a:t>时间是指</a:t>
            </a:r>
            <a:r>
              <a:rPr kumimoji="1" lang="en-US" altLang="zh-CN" sz="2800" dirty="0">
                <a:latin typeface="Times New Roman" pitchFamily="18" charset="0"/>
              </a:rPr>
              <a:t>CPU</a:t>
            </a:r>
            <a:r>
              <a:rPr kumimoji="1" lang="zh-CN" altLang="en-US" sz="2800" dirty="0">
                <a:latin typeface="Times New Roman" pitchFamily="18" charset="0"/>
              </a:rPr>
              <a:t>工作的时间，不包括</a:t>
            </a:r>
            <a:r>
              <a:rPr kumimoji="1" lang="en-US" altLang="zh-CN" sz="2800" dirty="0">
                <a:latin typeface="Times New Roman" pitchFamily="18" charset="0"/>
              </a:rPr>
              <a:t>I/O</a:t>
            </a:r>
            <a:r>
              <a:rPr kumimoji="1" lang="zh-CN" altLang="en-US" sz="2800" dirty="0">
                <a:latin typeface="Times New Roman" pitchFamily="18" charset="0"/>
              </a:rPr>
              <a:t>等待时间。它可分为</a:t>
            </a:r>
            <a:r>
              <a:rPr kumimoji="1" lang="en-US" altLang="zh-CN" sz="2800" dirty="0">
                <a:latin typeface="Times New Roman" pitchFamily="18" charset="0"/>
              </a:rPr>
              <a:t>CPU</a:t>
            </a:r>
            <a:r>
              <a:rPr kumimoji="1" lang="zh-CN" altLang="en-US" sz="2800" dirty="0">
                <a:latin typeface="Times New Roman" pitchFamily="18" charset="0"/>
              </a:rPr>
              <a:t>执行用户程序的用户</a:t>
            </a:r>
            <a:r>
              <a:rPr kumimoji="1" lang="en-US" altLang="zh-CN" sz="2800" dirty="0">
                <a:latin typeface="Times New Roman" pitchFamily="18" charset="0"/>
              </a:rPr>
              <a:t>CPU</a:t>
            </a:r>
            <a:r>
              <a:rPr kumimoji="1" lang="zh-CN" altLang="en-US" sz="2800" dirty="0">
                <a:latin typeface="Times New Roman" pitchFamily="18" charset="0"/>
              </a:rPr>
              <a:t>时间和</a:t>
            </a:r>
            <a:r>
              <a:rPr kumimoji="1" lang="en-US" altLang="zh-CN" sz="2800" dirty="0">
                <a:latin typeface="Times New Roman" pitchFamily="18" charset="0"/>
              </a:rPr>
              <a:t>CPU</a:t>
            </a:r>
            <a:r>
              <a:rPr kumimoji="1" lang="zh-CN" altLang="en-US" sz="2800" dirty="0">
                <a:latin typeface="Times New Roman" pitchFamily="18" charset="0"/>
              </a:rPr>
              <a:t>花费在操作系统上的系统</a:t>
            </a:r>
            <a:r>
              <a:rPr kumimoji="1" lang="en-US" altLang="zh-CN" sz="2800" dirty="0">
                <a:latin typeface="Times New Roman" pitchFamily="18" charset="0"/>
              </a:rPr>
              <a:t>CPU</a:t>
            </a:r>
            <a:r>
              <a:rPr kumimoji="1" lang="zh-CN" altLang="en-US" sz="2800" dirty="0">
                <a:latin typeface="Times New Roman" pitchFamily="18" charset="0"/>
              </a:rPr>
              <a:t>时间。</a:t>
            </a:r>
          </a:p>
          <a:p>
            <a:pPr>
              <a:lnSpc>
                <a:spcPct val="120000"/>
              </a:lnSpc>
            </a:pPr>
            <a:r>
              <a:rPr kumimoji="1" lang="zh-CN" altLang="en-US" sz="2800" dirty="0">
                <a:latin typeface="Times New Roman" pitchFamily="18" charset="0"/>
              </a:rPr>
              <a:t>        因此，计算机性能可分为基于响应时间的“系统性能”度量方法和基于用户</a:t>
            </a:r>
            <a:r>
              <a:rPr kumimoji="1" lang="en-US" altLang="zh-CN" sz="2800" dirty="0">
                <a:latin typeface="Times New Roman" pitchFamily="18" charset="0"/>
              </a:rPr>
              <a:t>CPU</a:t>
            </a:r>
            <a:r>
              <a:rPr kumimoji="1" lang="zh-CN" altLang="en-US" sz="2800" dirty="0">
                <a:latin typeface="Times New Roman" pitchFamily="18" charset="0"/>
              </a:rPr>
              <a:t>时间的“</a:t>
            </a:r>
            <a:r>
              <a:rPr kumimoji="1" lang="en-US" altLang="zh-CN" sz="2800" dirty="0">
                <a:latin typeface="Times New Roman" pitchFamily="18" charset="0"/>
              </a:rPr>
              <a:t>CPU</a:t>
            </a:r>
            <a:r>
              <a:rPr kumimoji="1" lang="zh-CN" altLang="en-US" sz="2800" dirty="0">
                <a:latin typeface="Times New Roman" pitchFamily="18" charset="0"/>
              </a:rPr>
              <a:t>性能”度量方法。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12"/>
          </p:nvPr>
        </p:nvSpPr>
        <p:spPr/>
        <p:txBody>
          <a:bodyPr/>
          <a:lstStyle/>
          <a:p>
            <a:fld id="{0354EBAB-40FB-41C6-880C-431A13EEA803}" type="slidenum">
              <a:rPr lang="en-US" altLang="zh-CN"/>
              <a:pPr/>
              <a:t>17</a:t>
            </a:fld>
            <a:endParaRPr lang="en-US" altLang="zh-CN"/>
          </a:p>
        </p:txBody>
      </p:sp>
      <p:sp>
        <p:nvSpPr>
          <p:cNvPr id="290820" name="Text Box 4"/>
          <p:cNvSpPr txBox="1">
            <a:spLocks noChangeArrowheads="1"/>
          </p:cNvSpPr>
          <p:nvPr/>
        </p:nvSpPr>
        <p:spPr bwMode="auto">
          <a:xfrm>
            <a:off x="519113" y="765175"/>
            <a:ext cx="8229600" cy="1716088"/>
          </a:xfrm>
          <a:prstGeom prst="rect">
            <a:avLst/>
          </a:prstGeom>
          <a:noFill/>
          <a:ln w="9525">
            <a:noFill/>
            <a:miter lim="800000"/>
            <a:headEnd/>
            <a:tailEnd/>
          </a:ln>
          <a:effectLst/>
        </p:spPr>
        <p:txBody>
          <a:bodyPr>
            <a:spAutoFit/>
          </a:bodyPr>
          <a:lstStyle/>
          <a:p>
            <a:r>
              <a:rPr kumimoji="1" lang="en-US" altLang="zh-CN" sz="2800">
                <a:latin typeface="Times New Roman" pitchFamily="18" charset="0"/>
              </a:rPr>
              <a:t>1. MIPS</a:t>
            </a:r>
            <a:r>
              <a:rPr kumimoji="1" lang="zh-CN" altLang="en-US" sz="2800">
                <a:latin typeface="Times New Roman" pitchFamily="18" charset="0"/>
              </a:rPr>
              <a:t>和</a:t>
            </a:r>
            <a:r>
              <a:rPr kumimoji="1" lang="en-US" altLang="zh-CN" sz="2800">
                <a:latin typeface="Times New Roman" pitchFamily="18" charset="0"/>
              </a:rPr>
              <a:t>MFLOPS</a:t>
            </a:r>
          </a:p>
          <a:p>
            <a:pPr>
              <a:lnSpc>
                <a:spcPct val="140000"/>
              </a:lnSpc>
            </a:pPr>
            <a:r>
              <a:rPr kumimoji="1" lang="en-US" altLang="zh-CN" sz="2800">
                <a:latin typeface="Times New Roman" pitchFamily="18" charset="0"/>
              </a:rPr>
              <a:t>        MIPS</a:t>
            </a:r>
            <a:r>
              <a:rPr kumimoji="1" lang="zh-CN" altLang="en-US" sz="2800">
                <a:latin typeface="Times New Roman" pitchFamily="18" charset="0"/>
              </a:rPr>
              <a:t>是目前较为流行的描述计算机性能的替代标准之一。对于一个给定的程序，</a:t>
            </a:r>
            <a:r>
              <a:rPr kumimoji="1" lang="en-US" altLang="zh-CN" sz="2800">
                <a:latin typeface="Times New Roman" pitchFamily="18" charset="0"/>
              </a:rPr>
              <a:t>MIPS</a:t>
            </a:r>
            <a:r>
              <a:rPr kumimoji="1" lang="zh-CN" altLang="en-US" sz="2800">
                <a:latin typeface="Times New Roman" pitchFamily="18" charset="0"/>
              </a:rPr>
              <a:t>定义为：</a:t>
            </a:r>
          </a:p>
        </p:txBody>
      </p:sp>
      <p:graphicFrame>
        <p:nvGraphicFramePr>
          <p:cNvPr id="290821" name="Object 5"/>
          <p:cNvGraphicFramePr>
            <a:graphicFrameLocks noGrp="1" noChangeAspect="1"/>
          </p:cNvGraphicFramePr>
          <p:nvPr>
            <p:ph sz="half" idx="1"/>
          </p:nvPr>
        </p:nvGraphicFramePr>
        <p:xfrm>
          <a:off x="1731963" y="2932113"/>
          <a:ext cx="5307012" cy="801687"/>
        </p:xfrm>
        <a:graphic>
          <a:graphicData uri="http://schemas.openxmlformats.org/presentationml/2006/ole">
            <p:oleObj spid="_x0000_s46082" name="公式" r:id="rId3" imgW="2616120" imgH="457200" progId="Equation.3">
              <p:embed/>
            </p:oleObj>
          </a:graphicData>
        </a:graphic>
      </p:graphicFrame>
      <p:sp>
        <p:nvSpPr>
          <p:cNvPr id="290823" name="Text Box 7"/>
          <p:cNvSpPr txBox="1">
            <a:spLocks noChangeArrowheads="1"/>
          </p:cNvSpPr>
          <p:nvPr/>
        </p:nvSpPr>
        <p:spPr bwMode="auto">
          <a:xfrm>
            <a:off x="468313" y="3738563"/>
            <a:ext cx="7940675" cy="1203325"/>
          </a:xfrm>
          <a:prstGeom prst="rect">
            <a:avLst/>
          </a:prstGeom>
          <a:noFill/>
          <a:ln w="9525">
            <a:noFill/>
            <a:miter lim="800000"/>
            <a:headEnd/>
            <a:tailEnd/>
          </a:ln>
          <a:effectLst/>
        </p:spPr>
        <p:txBody>
          <a:bodyPr>
            <a:spAutoFit/>
          </a:bodyPr>
          <a:lstStyle/>
          <a:p>
            <a:pPr>
              <a:lnSpc>
                <a:spcPct val="130000"/>
              </a:lnSpc>
            </a:pPr>
            <a:r>
              <a:rPr kumimoji="1" lang="en-US" altLang="zh-CN" sz="2800">
                <a:latin typeface="Times New Roman" pitchFamily="18" charset="0"/>
              </a:rPr>
              <a:t>        MIPS</a:t>
            </a:r>
            <a:r>
              <a:rPr kumimoji="1" lang="zh-CN" altLang="en-US" sz="2800">
                <a:latin typeface="Times New Roman" pitchFamily="18" charset="0"/>
              </a:rPr>
              <a:t>是单位时间内执行指令的次数。若用</a:t>
            </a:r>
            <a:r>
              <a:rPr kumimoji="1" lang="en-US" altLang="zh-CN" sz="2800" i="1">
                <a:latin typeface="Times New Roman" pitchFamily="18" charset="0"/>
              </a:rPr>
              <a:t>T</a:t>
            </a:r>
            <a:r>
              <a:rPr kumimoji="1" lang="en-US" altLang="zh-CN" sz="2800">
                <a:latin typeface="Times New Roman" pitchFamily="18" charset="0"/>
              </a:rPr>
              <a:t>e</a:t>
            </a:r>
            <a:r>
              <a:rPr kumimoji="1" lang="zh-CN" altLang="en-US" sz="2800">
                <a:latin typeface="Times New Roman" pitchFamily="18" charset="0"/>
              </a:rPr>
              <a:t>表示程序的执行时间，则</a:t>
            </a:r>
            <a:r>
              <a:rPr kumimoji="1" lang="en-US" altLang="zh-CN" sz="2800" i="1">
                <a:latin typeface="Times New Roman" pitchFamily="18" charset="0"/>
              </a:rPr>
              <a:t>T</a:t>
            </a:r>
            <a:r>
              <a:rPr kumimoji="1" lang="en-US" altLang="zh-CN" sz="2800">
                <a:latin typeface="Times New Roman" pitchFamily="18" charset="0"/>
              </a:rPr>
              <a:t>e</a:t>
            </a:r>
            <a:r>
              <a:rPr kumimoji="1" lang="zh-CN" altLang="en-US" sz="2800">
                <a:latin typeface="Times New Roman" pitchFamily="18" charset="0"/>
              </a:rPr>
              <a:t>的表达式为：</a:t>
            </a:r>
          </a:p>
        </p:txBody>
      </p:sp>
      <p:graphicFrame>
        <p:nvGraphicFramePr>
          <p:cNvPr id="290824" name="Object 8"/>
          <p:cNvGraphicFramePr>
            <a:graphicFrameLocks noGrp="1" noChangeAspect="1"/>
          </p:cNvGraphicFramePr>
          <p:nvPr>
            <p:ph sz="half" idx="2"/>
          </p:nvPr>
        </p:nvGraphicFramePr>
        <p:xfrm>
          <a:off x="3151188" y="5135563"/>
          <a:ext cx="2392362" cy="800100"/>
        </p:xfrm>
        <a:graphic>
          <a:graphicData uri="http://schemas.openxmlformats.org/presentationml/2006/ole">
            <p:oleObj spid="_x0000_s46083" name="公式" r:id="rId4" imgW="1079280" imgH="457200" progId="Equation.3">
              <p:embed/>
            </p:oleObj>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2"/>
          </p:nvPr>
        </p:nvSpPr>
        <p:spPr/>
        <p:txBody>
          <a:bodyPr/>
          <a:lstStyle/>
          <a:p>
            <a:fld id="{1BF65561-5BC4-4062-A6A4-E37AFF7F24CF}" type="slidenum">
              <a:rPr lang="en-US" altLang="zh-CN"/>
              <a:pPr/>
              <a:t>18</a:t>
            </a:fld>
            <a:endParaRPr lang="en-US" altLang="zh-CN"/>
          </a:p>
        </p:txBody>
      </p:sp>
      <p:sp>
        <p:nvSpPr>
          <p:cNvPr id="291844" name="Text Box 4"/>
          <p:cNvSpPr txBox="1">
            <a:spLocks noChangeArrowheads="1"/>
          </p:cNvSpPr>
          <p:nvPr/>
        </p:nvSpPr>
        <p:spPr bwMode="auto">
          <a:xfrm>
            <a:off x="323850" y="981075"/>
            <a:ext cx="8280400" cy="2994025"/>
          </a:xfrm>
          <a:prstGeom prst="rect">
            <a:avLst/>
          </a:prstGeom>
          <a:noFill/>
          <a:ln w="9525">
            <a:noFill/>
            <a:miter lim="800000"/>
            <a:headEnd/>
            <a:tailEnd/>
          </a:ln>
          <a:effectLst/>
        </p:spPr>
        <p:txBody>
          <a:bodyPr lIns="0" rIns="0">
            <a:spAutoFit/>
          </a:bodyPr>
          <a:lstStyle/>
          <a:p>
            <a:pPr>
              <a:lnSpc>
                <a:spcPct val="170000"/>
              </a:lnSpc>
            </a:pPr>
            <a:r>
              <a:rPr kumimoji="1" lang="en-US" altLang="zh-CN" sz="2800" dirty="0">
                <a:latin typeface="Times New Roman" pitchFamily="18" charset="0"/>
              </a:rPr>
              <a:t>        </a:t>
            </a:r>
            <a:r>
              <a:rPr kumimoji="1" lang="zh-CN" altLang="en-US" sz="2800" dirty="0">
                <a:latin typeface="Times New Roman" pitchFamily="18" charset="0"/>
              </a:rPr>
              <a:t>［</a:t>
            </a:r>
            <a:r>
              <a:rPr kumimoji="1" lang="zh-CN" altLang="en-US" sz="2800" dirty="0" smtClean="0">
                <a:latin typeface="Times New Roman" pitchFamily="18" charset="0"/>
              </a:rPr>
              <a:t>例</a:t>
            </a:r>
            <a:r>
              <a:rPr kumimoji="1" lang="en-US" altLang="zh-CN" sz="2800" dirty="0" smtClean="0">
                <a:latin typeface="Times New Roman" pitchFamily="18" charset="0"/>
              </a:rPr>
              <a:t>4</a:t>
            </a:r>
            <a:r>
              <a:rPr kumimoji="1" lang="zh-CN" altLang="en-US" sz="2800" dirty="0" smtClean="0">
                <a:latin typeface="Times New Roman" pitchFamily="18" charset="0"/>
              </a:rPr>
              <a:t>］ </a:t>
            </a:r>
            <a:r>
              <a:rPr kumimoji="1" lang="zh-CN" altLang="en-US" sz="2800" dirty="0">
                <a:latin typeface="Times New Roman" pitchFamily="18" charset="0"/>
              </a:rPr>
              <a:t>已知某处理机的</a:t>
            </a:r>
            <a:r>
              <a:rPr kumimoji="1" lang="en-US" altLang="zh-CN" sz="2800" i="1" dirty="0">
                <a:latin typeface="Times New Roman" pitchFamily="18" charset="0"/>
              </a:rPr>
              <a:t>CPI</a:t>
            </a:r>
            <a:r>
              <a:rPr kumimoji="1" lang="zh-CN" altLang="en-US" sz="2800" dirty="0">
                <a:latin typeface="Times New Roman" pitchFamily="18" charset="0"/>
              </a:rPr>
              <a:t>＝</a:t>
            </a:r>
            <a:r>
              <a:rPr kumimoji="1" lang="en-US" altLang="zh-CN" sz="2800" dirty="0">
                <a:latin typeface="Times New Roman" pitchFamily="18" charset="0"/>
              </a:rPr>
              <a:t>0.5</a:t>
            </a:r>
            <a:r>
              <a:rPr kumimoji="1" lang="zh-CN" altLang="en-US" sz="2800" dirty="0">
                <a:latin typeface="Times New Roman" pitchFamily="18" charset="0"/>
              </a:rPr>
              <a:t>，钟频率为</a:t>
            </a:r>
            <a:r>
              <a:rPr kumimoji="1" lang="en-US" altLang="zh-CN" sz="2800" dirty="0">
                <a:latin typeface="Times New Roman" pitchFamily="18" charset="0"/>
              </a:rPr>
              <a:t>450 MHz</a:t>
            </a:r>
            <a:r>
              <a:rPr kumimoji="1" lang="zh-CN" altLang="en-US" sz="2800" dirty="0">
                <a:latin typeface="Times New Roman" pitchFamily="18" charset="0"/>
              </a:rPr>
              <a:t>，试计算该处理机的运算速度。</a:t>
            </a:r>
          </a:p>
          <a:p>
            <a:pPr>
              <a:lnSpc>
                <a:spcPct val="170000"/>
              </a:lnSpc>
            </a:pPr>
            <a:r>
              <a:rPr kumimoji="1" lang="zh-CN" altLang="en-US" sz="2800" dirty="0">
                <a:latin typeface="Times New Roman" pitchFamily="18" charset="0"/>
              </a:rPr>
              <a:t>        解：由于处理机的时钟频率为</a:t>
            </a:r>
            <a:r>
              <a:rPr kumimoji="1" lang="en-US" altLang="zh-CN" sz="2800" i="1" dirty="0" err="1">
                <a:latin typeface="Times New Roman" pitchFamily="18" charset="0"/>
              </a:rPr>
              <a:t>f</a:t>
            </a:r>
            <a:r>
              <a:rPr kumimoji="1" lang="en-US" altLang="zh-CN" sz="2800" baseline="-25000" dirty="0" err="1">
                <a:latin typeface="Times New Roman" pitchFamily="18" charset="0"/>
              </a:rPr>
              <a:t>c</a:t>
            </a:r>
            <a:r>
              <a:rPr kumimoji="1" lang="zh-CN" altLang="en-US" sz="2800" dirty="0">
                <a:latin typeface="Times New Roman" pitchFamily="18" charset="0"/>
              </a:rPr>
              <a:t>＝</a:t>
            </a:r>
            <a:r>
              <a:rPr kumimoji="1" lang="en-US" altLang="zh-CN" sz="2800" dirty="0">
                <a:latin typeface="Times New Roman" pitchFamily="18" charset="0"/>
              </a:rPr>
              <a:t>450 MHz</a:t>
            </a:r>
            <a:r>
              <a:rPr kumimoji="1" lang="zh-CN" altLang="en-US" sz="2800" dirty="0">
                <a:latin typeface="Times New Roman" pitchFamily="18" charset="0"/>
              </a:rPr>
              <a:t>，可求得运算速度为：</a:t>
            </a:r>
          </a:p>
        </p:txBody>
      </p:sp>
      <p:graphicFrame>
        <p:nvGraphicFramePr>
          <p:cNvPr id="291845" name="Object 5"/>
          <p:cNvGraphicFramePr>
            <a:graphicFrameLocks noGrp="1" noChangeAspect="1"/>
          </p:cNvGraphicFramePr>
          <p:nvPr>
            <p:ph/>
          </p:nvPr>
        </p:nvGraphicFramePr>
        <p:xfrm>
          <a:off x="1508125" y="4265613"/>
          <a:ext cx="4781550" cy="992187"/>
        </p:xfrm>
        <a:graphic>
          <a:graphicData uri="http://schemas.openxmlformats.org/presentationml/2006/ole">
            <p:oleObj spid="_x0000_s47106" name="公式" r:id="rId3" imgW="2158920" imgH="495000" progId="Equation.3">
              <p:embed/>
            </p:oleObj>
          </a:graphicData>
        </a:graphic>
      </p:graphicFrame>
    </p:spTree>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439160E9-6F9C-4FBD-8E19-7BAC02800ABC}" type="slidenum">
              <a:rPr lang="en-US" altLang="zh-CN"/>
              <a:pPr/>
              <a:t>19</a:t>
            </a:fld>
            <a:endParaRPr lang="en-US" altLang="zh-CN"/>
          </a:p>
        </p:txBody>
      </p:sp>
      <p:sp>
        <p:nvSpPr>
          <p:cNvPr id="292868" name="Text Box 4"/>
          <p:cNvSpPr txBox="1">
            <a:spLocks noChangeArrowheads="1"/>
          </p:cNvSpPr>
          <p:nvPr/>
        </p:nvSpPr>
        <p:spPr bwMode="auto">
          <a:xfrm>
            <a:off x="395288" y="836613"/>
            <a:ext cx="8424862" cy="4879975"/>
          </a:xfrm>
          <a:prstGeom prst="rect">
            <a:avLst/>
          </a:prstGeom>
          <a:noFill/>
          <a:ln w="9525">
            <a:noFill/>
            <a:miter lim="800000"/>
            <a:headEnd/>
            <a:tailEnd/>
          </a:ln>
          <a:effectLst/>
        </p:spPr>
        <p:txBody>
          <a:bodyPr>
            <a:spAutoFit/>
          </a:bodyPr>
          <a:lstStyle/>
          <a:p>
            <a:pPr>
              <a:lnSpc>
                <a:spcPct val="140000"/>
              </a:lnSpc>
            </a:pPr>
            <a:r>
              <a:rPr kumimoji="1" lang="en-US" altLang="zh-CN" sz="2800">
                <a:latin typeface="Times New Roman" pitchFamily="18" charset="0"/>
              </a:rPr>
              <a:t>        MIPS</a:t>
            </a:r>
            <a:r>
              <a:rPr kumimoji="1" lang="zh-CN" altLang="en-US" sz="2800">
                <a:latin typeface="Times New Roman" pitchFamily="18" charset="0"/>
              </a:rPr>
              <a:t>可从一定程度上反映了机器的性能。但是用</a:t>
            </a:r>
            <a:r>
              <a:rPr kumimoji="1" lang="en-US" altLang="zh-CN" sz="2800">
                <a:latin typeface="Times New Roman" pitchFamily="18" charset="0"/>
              </a:rPr>
              <a:t>MIPS</a:t>
            </a:r>
            <a:r>
              <a:rPr kumimoji="1" lang="zh-CN" altLang="en-US" sz="2800">
                <a:latin typeface="Times New Roman" pitchFamily="18" charset="0"/>
              </a:rPr>
              <a:t>评价机器的性能存在以下问题。</a:t>
            </a:r>
          </a:p>
          <a:p>
            <a:pPr>
              <a:lnSpc>
                <a:spcPct val="140000"/>
              </a:lnSpc>
            </a:pPr>
            <a:r>
              <a:rPr kumimoji="1" lang="zh-CN" altLang="en-US" sz="2800">
                <a:latin typeface="Times New Roman" pitchFamily="18" charset="0"/>
              </a:rPr>
              <a:t>         ① </a:t>
            </a:r>
            <a:r>
              <a:rPr kumimoji="1" lang="en-US" altLang="zh-CN" sz="2800">
                <a:latin typeface="Times New Roman" pitchFamily="18" charset="0"/>
              </a:rPr>
              <a:t>MIPS</a:t>
            </a:r>
            <a:r>
              <a:rPr kumimoji="1" lang="zh-CN" altLang="en-US" sz="2800">
                <a:latin typeface="Times New Roman" pitchFamily="18" charset="0"/>
              </a:rPr>
              <a:t>依赖于机器的指令集，所以用</a:t>
            </a:r>
            <a:r>
              <a:rPr kumimoji="1" lang="en-US" altLang="zh-CN" sz="2800">
                <a:latin typeface="Times New Roman" pitchFamily="18" charset="0"/>
              </a:rPr>
              <a:t>MIPS</a:t>
            </a:r>
            <a:r>
              <a:rPr kumimoji="1" lang="zh-CN" altLang="en-US" sz="2800">
                <a:latin typeface="Times New Roman" pitchFamily="18" charset="0"/>
              </a:rPr>
              <a:t>来衡量指令集不同的机器性能优劣是很不准确的。</a:t>
            </a:r>
          </a:p>
          <a:p>
            <a:pPr>
              <a:lnSpc>
                <a:spcPct val="140000"/>
              </a:lnSpc>
            </a:pPr>
            <a:r>
              <a:rPr kumimoji="1" lang="zh-CN" altLang="en-US" sz="2800">
                <a:latin typeface="Times New Roman" pitchFamily="18" charset="0"/>
              </a:rPr>
              <a:t>         ② 在同一台机器上，</a:t>
            </a:r>
            <a:r>
              <a:rPr kumimoji="1" lang="en-US" altLang="zh-CN" sz="2800">
                <a:latin typeface="Times New Roman" pitchFamily="18" charset="0"/>
              </a:rPr>
              <a:t>MIPS</a:t>
            </a:r>
            <a:r>
              <a:rPr kumimoji="1" lang="zh-CN" altLang="en-US" sz="2800">
                <a:latin typeface="Times New Roman" pitchFamily="18" charset="0"/>
              </a:rPr>
              <a:t>会因程序不同而发生变化，有时其差异会很大。</a:t>
            </a:r>
          </a:p>
          <a:p>
            <a:pPr>
              <a:lnSpc>
                <a:spcPct val="140000"/>
              </a:lnSpc>
            </a:pPr>
            <a:r>
              <a:rPr kumimoji="1" lang="zh-CN" altLang="en-US" sz="2800">
                <a:latin typeface="Times New Roman" pitchFamily="18" charset="0"/>
              </a:rPr>
              <a:t>         ③ </a:t>
            </a:r>
            <a:r>
              <a:rPr kumimoji="1" lang="en-US" altLang="zh-CN" sz="2800">
                <a:latin typeface="Times New Roman" pitchFamily="18" charset="0"/>
              </a:rPr>
              <a:t>MIPS</a:t>
            </a:r>
            <a:r>
              <a:rPr kumimoji="1" lang="zh-CN" altLang="en-US" sz="2800">
                <a:latin typeface="Times New Roman" pitchFamily="18" charset="0"/>
              </a:rPr>
              <a:t>的评价结果可能与采用正确的性能评价方法的评价结果相反。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计算机软硬件评价分析</a:t>
            </a:r>
            <a:endParaRPr lang="zh-CN" altLang="en-US" dirty="0"/>
          </a:p>
        </p:txBody>
      </p:sp>
      <p:sp>
        <p:nvSpPr>
          <p:cNvPr id="3" name="内容占位符 2"/>
          <p:cNvSpPr>
            <a:spLocks noGrp="1"/>
          </p:cNvSpPr>
          <p:nvPr>
            <p:ph idx="1"/>
          </p:nvPr>
        </p:nvSpPr>
        <p:spPr/>
        <p:txBody>
          <a:bodyPr/>
          <a:lstStyle/>
          <a:p>
            <a:r>
              <a:rPr kumimoji="1" lang="zh-CN" altLang="en-US" dirty="0" smtClean="0">
                <a:latin typeface="Times New Roman" pitchFamily="18" charset="0"/>
              </a:rPr>
              <a:t>计算机性能的评价</a:t>
            </a:r>
          </a:p>
          <a:p>
            <a:r>
              <a:rPr kumimoji="1" lang="zh-CN" altLang="en-US" dirty="0" smtClean="0">
                <a:latin typeface="Times New Roman" pitchFamily="18" charset="0"/>
              </a:rPr>
              <a:t>计算机的设计技术</a:t>
            </a:r>
            <a:endParaRPr kumimoji="1" lang="en-US" altLang="zh-CN" dirty="0" smtClean="0">
              <a:latin typeface="Times New Roman" pitchFamily="18" charset="0"/>
            </a:endParaRPr>
          </a:p>
          <a:p>
            <a:r>
              <a:rPr lang="zh-CN" altLang="en-US" dirty="0" smtClean="0"/>
              <a:t>计算机体系结构的成本和价格</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50268F22-4DC0-422C-AD06-8B1588E63A30}" type="slidenum">
              <a:rPr lang="en-US" altLang="zh-CN"/>
              <a:pPr/>
              <a:t>20</a:t>
            </a:fld>
            <a:endParaRPr lang="en-US" altLang="zh-CN"/>
          </a:p>
        </p:txBody>
      </p:sp>
      <p:sp>
        <p:nvSpPr>
          <p:cNvPr id="293892" name="Text Box 4"/>
          <p:cNvSpPr txBox="1">
            <a:spLocks noChangeArrowheads="1"/>
          </p:cNvSpPr>
          <p:nvPr/>
        </p:nvSpPr>
        <p:spPr bwMode="auto">
          <a:xfrm>
            <a:off x="395288" y="790575"/>
            <a:ext cx="8353425" cy="4870450"/>
          </a:xfrm>
          <a:prstGeom prst="rect">
            <a:avLst/>
          </a:prstGeom>
          <a:noFill/>
          <a:ln w="9525">
            <a:noFill/>
            <a:miter lim="800000"/>
            <a:headEnd/>
            <a:tailEnd/>
          </a:ln>
          <a:effectLst/>
        </p:spPr>
        <p:txBody>
          <a:bodyPr>
            <a:spAutoFit/>
          </a:bodyPr>
          <a:lstStyle/>
          <a:p>
            <a:pPr>
              <a:lnSpc>
                <a:spcPct val="160000"/>
              </a:lnSpc>
            </a:pPr>
            <a:r>
              <a:rPr kumimoji="1" lang="en-US" altLang="zh-CN" sz="2800">
                <a:latin typeface="Times New Roman" pitchFamily="18" charset="0"/>
              </a:rPr>
              <a:t>        </a:t>
            </a:r>
            <a:r>
              <a:rPr kumimoji="1" lang="zh-CN" altLang="en-US" sz="2800">
                <a:latin typeface="Times New Roman" pitchFamily="18" charset="0"/>
              </a:rPr>
              <a:t>如具有可选硬件浮点运算部件的机器。因为浮点运算速度低于整数运算，所以很多机器提供可选的硬件浮点运算部件。结果是用硬件实现浮点运算的时间少，而用软件实现浮点运算的</a:t>
            </a:r>
            <a:r>
              <a:rPr kumimoji="1" lang="en-US" altLang="zh-CN" sz="2800">
                <a:latin typeface="Times New Roman" pitchFamily="18" charset="0"/>
              </a:rPr>
              <a:t>MIPS</a:t>
            </a:r>
            <a:r>
              <a:rPr kumimoji="1" lang="zh-CN" altLang="en-US" sz="2800">
                <a:latin typeface="Times New Roman" pitchFamily="18" charset="0"/>
              </a:rPr>
              <a:t>高，导致</a:t>
            </a:r>
            <a:r>
              <a:rPr kumimoji="1" lang="en-US" altLang="zh-CN" sz="2800">
                <a:latin typeface="Times New Roman" pitchFamily="18" charset="0"/>
              </a:rPr>
              <a:t>MIPS</a:t>
            </a:r>
            <a:r>
              <a:rPr kumimoji="1" lang="zh-CN" altLang="en-US" sz="2800">
                <a:latin typeface="Times New Roman" pitchFamily="18" charset="0"/>
              </a:rPr>
              <a:t>评价结果与机器实际性能相反。</a:t>
            </a:r>
          </a:p>
          <a:p>
            <a:pPr>
              <a:lnSpc>
                <a:spcPct val="160000"/>
              </a:lnSpc>
            </a:pPr>
            <a:r>
              <a:rPr kumimoji="1" lang="zh-CN" altLang="en-US" sz="2800">
                <a:latin typeface="Times New Roman" pitchFamily="18" charset="0"/>
              </a:rPr>
              <a:t>        因此</a:t>
            </a:r>
            <a:r>
              <a:rPr kumimoji="1" lang="en-US" altLang="zh-CN" sz="2800">
                <a:latin typeface="Times New Roman" pitchFamily="18" charset="0"/>
              </a:rPr>
              <a:t>MIPS</a:t>
            </a:r>
            <a:r>
              <a:rPr kumimoji="1" lang="zh-CN" altLang="en-US" sz="2800">
                <a:latin typeface="Times New Roman" pitchFamily="18" charset="0"/>
              </a:rPr>
              <a:t>标准只适宜于评价标量机，用</a:t>
            </a:r>
            <a:r>
              <a:rPr kumimoji="1" lang="en-US" altLang="zh-CN" sz="2800">
                <a:latin typeface="Times New Roman" pitchFamily="18" charset="0"/>
              </a:rPr>
              <a:t>MIPS</a:t>
            </a:r>
            <a:r>
              <a:rPr kumimoji="1" lang="zh-CN" altLang="en-US" sz="2800">
                <a:latin typeface="Times New Roman" pitchFamily="18" charset="0"/>
              </a:rPr>
              <a:t>来衡量向量机是不合适的。 </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2"/>
          </p:nvPr>
        </p:nvSpPr>
        <p:spPr/>
        <p:txBody>
          <a:bodyPr/>
          <a:lstStyle/>
          <a:p>
            <a:fld id="{3BD0FFED-68D0-4576-9781-CA93971FA9AA}" type="slidenum">
              <a:rPr lang="en-US" altLang="zh-CN"/>
              <a:pPr/>
              <a:t>21</a:t>
            </a:fld>
            <a:endParaRPr lang="en-US" altLang="zh-CN"/>
          </a:p>
        </p:txBody>
      </p:sp>
      <p:sp>
        <p:nvSpPr>
          <p:cNvPr id="297988" name="Text Box 4"/>
          <p:cNvSpPr txBox="1">
            <a:spLocks noChangeArrowheads="1"/>
          </p:cNvSpPr>
          <p:nvPr/>
        </p:nvSpPr>
        <p:spPr bwMode="auto">
          <a:xfrm>
            <a:off x="539750" y="1196975"/>
            <a:ext cx="8208963" cy="1543050"/>
          </a:xfrm>
          <a:prstGeom prst="rect">
            <a:avLst/>
          </a:prstGeom>
          <a:noFill/>
          <a:ln w="9525">
            <a:noFill/>
            <a:miter lim="800000"/>
            <a:headEnd/>
            <a:tailEnd/>
          </a:ln>
          <a:effectLst/>
        </p:spPr>
        <p:txBody>
          <a:bodyPr lIns="0" rIns="0">
            <a:spAutoFit/>
          </a:bodyPr>
          <a:lstStyle/>
          <a:p>
            <a:pPr>
              <a:lnSpc>
                <a:spcPct val="170000"/>
              </a:lnSpc>
            </a:pPr>
            <a:r>
              <a:rPr kumimoji="1" lang="en-US" altLang="zh-CN" sz="2800">
                <a:latin typeface="Times New Roman" pitchFamily="18" charset="0"/>
              </a:rPr>
              <a:t>        </a:t>
            </a:r>
            <a:r>
              <a:rPr kumimoji="1" lang="zh-CN" altLang="en-US" sz="2800">
                <a:latin typeface="Times New Roman" pitchFamily="18" charset="0"/>
              </a:rPr>
              <a:t>另一种替代标准是</a:t>
            </a:r>
            <a:r>
              <a:rPr kumimoji="1" lang="en-US" altLang="zh-CN" sz="2800">
                <a:latin typeface="Times New Roman" pitchFamily="18" charset="0"/>
              </a:rPr>
              <a:t>MFLOPS</a:t>
            </a:r>
            <a:r>
              <a:rPr kumimoji="1" lang="zh-CN" altLang="en-US" sz="2800">
                <a:latin typeface="Times New Roman" pitchFamily="18" charset="0"/>
              </a:rPr>
              <a:t>，即每秒百万浮点操作次数。</a:t>
            </a:r>
            <a:r>
              <a:rPr kumimoji="1" lang="en-US" altLang="zh-CN" sz="2800">
                <a:latin typeface="Times New Roman" pitchFamily="18" charset="0"/>
              </a:rPr>
              <a:t>MFLOPS</a:t>
            </a:r>
            <a:r>
              <a:rPr kumimoji="1" lang="zh-CN" altLang="en-US" sz="2800">
                <a:latin typeface="Times New Roman" pitchFamily="18" charset="0"/>
              </a:rPr>
              <a:t>定义为：</a:t>
            </a:r>
          </a:p>
        </p:txBody>
      </p:sp>
      <p:graphicFrame>
        <p:nvGraphicFramePr>
          <p:cNvPr id="297989" name="Object 5"/>
          <p:cNvGraphicFramePr>
            <a:graphicFrameLocks noGrp="1" noChangeAspect="1"/>
          </p:cNvGraphicFramePr>
          <p:nvPr>
            <p:ph/>
          </p:nvPr>
        </p:nvGraphicFramePr>
        <p:xfrm>
          <a:off x="1808163" y="3502025"/>
          <a:ext cx="4932362" cy="846138"/>
        </p:xfrm>
        <a:graphic>
          <a:graphicData uri="http://schemas.openxmlformats.org/presentationml/2006/ole">
            <p:oleObj spid="_x0000_s48130" name="公式" r:id="rId3" imgW="2336760" imgH="444240" progId="Equation.3">
              <p:embed/>
            </p:oleObj>
          </a:graphicData>
        </a:graphic>
      </p:graphicFrame>
    </p:spTree>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87FD1E92-90A1-4701-94AA-23AB85466198}" type="slidenum">
              <a:rPr lang="en-US" altLang="zh-CN"/>
              <a:pPr/>
              <a:t>22</a:t>
            </a:fld>
            <a:endParaRPr lang="en-US" altLang="zh-CN"/>
          </a:p>
        </p:txBody>
      </p:sp>
      <p:sp>
        <p:nvSpPr>
          <p:cNvPr id="299012" name="Text Box 4"/>
          <p:cNvSpPr txBox="1">
            <a:spLocks noChangeArrowheads="1"/>
          </p:cNvSpPr>
          <p:nvPr/>
        </p:nvSpPr>
        <p:spPr bwMode="auto">
          <a:xfrm>
            <a:off x="323850" y="868363"/>
            <a:ext cx="8532813" cy="5008562"/>
          </a:xfrm>
          <a:prstGeom prst="rect">
            <a:avLst/>
          </a:prstGeom>
          <a:noFill/>
          <a:ln w="9525">
            <a:noFill/>
            <a:miter lim="800000"/>
            <a:headEnd/>
            <a:tailEnd/>
          </a:ln>
          <a:effectLst/>
        </p:spPr>
        <p:txBody>
          <a:bodyPr>
            <a:spAutoFit/>
          </a:bodyPr>
          <a:lstStyle/>
          <a:p>
            <a:r>
              <a:rPr kumimoji="1" lang="en-US" altLang="zh-CN" sz="2800">
                <a:latin typeface="Times New Roman" pitchFamily="18" charset="0"/>
              </a:rPr>
              <a:t>MFLOPS</a:t>
            </a:r>
            <a:r>
              <a:rPr kumimoji="1" lang="zh-CN" altLang="en-US" sz="2800">
                <a:latin typeface="Times New Roman" pitchFamily="18" charset="0"/>
              </a:rPr>
              <a:t>衡量机器性能时存在下述缺陷：</a:t>
            </a:r>
          </a:p>
          <a:p>
            <a:pPr>
              <a:lnSpc>
                <a:spcPct val="150000"/>
              </a:lnSpc>
            </a:pPr>
            <a:r>
              <a:rPr kumimoji="1" lang="zh-CN" altLang="en-US" sz="2800">
                <a:latin typeface="Times New Roman" pitchFamily="18" charset="0"/>
              </a:rPr>
              <a:t>        ① </a:t>
            </a:r>
            <a:r>
              <a:rPr kumimoji="1" lang="en-US" altLang="zh-CN" sz="2800">
                <a:latin typeface="Times New Roman" pitchFamily="18" charset="0"/>
              </a:rPr>
              <a:t>MFLOPS</a:t>
            </a:r>
            <a:r>
              <a:rPr kumimoji="1" lang="zh-CN" altLang="en-US" sz="2800">
                <a:latin typeface="Times New Roman" pitchFamily="18" charset="0"/>
              </a:rPr>
              <a:t>只能衡量机器浮点操作的性能，而不能体现机器的整体性能。</a:t>
            </a:r>
          </a:p>
          <a:p>
            <a:pPr>
              <a:lnSpc>
                <a:spcPct val="150000"/>
              </a:lnSpc>
            </a:pPr>
            <a:r>
              <a:rPr kumimoji="1" lang="zh-CN" altLang="en-US" sz="2800">
                <a:latin typeface="Times New Roman" pitchFamily="18" charset="0"/>
              </a:rPr>
              <a:t>        ② </a:t>
            </a:r>
            <a:r>
              <a:rPr kumimoji="1" lang="en-US" altLang="zh-CN" sz="2800">
                <a:latin typeface="Times New Roman" pitchFamily="18" charset="0"/>
              </a:rPr>
              <a:t>MFLOPS</a:t>
            </a:r>
            <a:r>
              <a:rPr kumimoji="1" lang="zh-CN" altLang="en-US" sz="2800">
                <a:latin typeface="Times New Roman" pitchFamily="18" charset="0"/>
              </a:rPr>
              <a:t>的衡量是基于浮点操作而非指令来进行的，因此它可以用来比较不同指令集的机器之间的浮点操作性能，但比较的结果并非可靠。由于不同机器的浮点运算集可能不同。因此难以按</a:t>
            </a:r>
            <a:r>
              <a:rPr kumimoji="1" lang="en-US" altLang="zh-CN" sz="2800">
                <a:latin typeface="Times New Roman" pitchFamily="18" charset="0"/>
              </a:rPr>
              <a:t>MFLOPS</a:t>
            </a:r>
            <a:r>
              <a:rPr kumimoji="1" lang="zh-CN" altLang="en-US" sz="2800">
                <a:latin typeface="Times New Roman" pitchFamily="18" charset="0"/>
              </a:rPr>
              <a:t>评价它们的性能优劣。 </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9D3A9779-78AE-483E-AA34-93A44984313E}" type="slidenum">
              <a:rPr lang="en-US" altLang="zh-CN"/>
              <a:pPr/>
              <a:t>23</a:t>
            </a:fld>
            <a:endParaRPr lang="en-US" altLang="zh-CN"/>
          </a:p>
        </p:txBody>
      </p:sp>
      <p:sp>
        <p:nvSpPr>
          <p:cNvPr id="300036" name="Text Box 4"/>
          <p:cNvSpPr txBox="1">
            <a:spLocks noChangeArrowheads="1"/>
          </p:cNvSpPr>
          <p:nvPr/>
        </p:nvSpPr>
        <p:spPr bwMode="auto">
          <a:xfrm>
            <a:off x="395288" y="765175"/>
            <a:ext cx="8497887" cy="5170488"/>
          </a:xfrm>
          <a:prstGeom prst="rect">
            <a:avLst/>
          </a:prstGeom>
          <a:noFill/>
          <a:ln w="9525">
            <a:noFill/>
            <a:miter lim="800000"/>
            <a:headEnd/>
            <a:tailEnd/>
          </a:ln>
          <a:effectLst/>
        </p:spPr>
        <p:txBody>
          <a:bodyPr>
            <a:spAutoFit/>
          </a:bodyPr>
          <a:lstStyle/>
          <a:p>
            <a:pPr>
              <a:lnSpc>
                <a:spcPct val="170000"/>
              </a:lnSpc>
            </a:pPr>
            <a:r>
              <a:rPr kumimoji="1" lang="en-US" altLang="zh-CN" sz="2800">
                <a:latin typeface="Times New Roman" pitchFamily="18" charset="0"/>
              </a:rPr>
              <a:t>        ③ MFLOPS</a:t>
            </a:r>
            <a:r>
              <a:rPr kumimoji="1" lang="zh-CN" altLang="en-US" sz="2800">
                <a:latin typeface="Times New Roman" pitchFamily="18" charset="0"/>
              </a:rPr>
              <a:t>取决于机器和程序两个方面，不同程序在同一机器上的</a:t>
            </a:r>
            <a:r>
              <a:rPr kumimoji="1" lang="en-US" altLang="zh-CN" sz="2800">
                <a:latin typeface="Times New Roman" pitchFamily="18" charset="0"/>
              </a:rPr>
              <a:t>MFLOPS</a:t>
            </a:r>
            <a:r>
              <a:rPr kumimoji="1" lang="zh-CN" altLang="en-US" sz="2800">
                <a:latin typeface="Times New Roman" pitchFamily="18" charset="0"/>
              </a:rPr>
              <a:t>会不相同。因此用单个程序的</a:t>
            </a:r>
            <a:r>
              <a:rPr kumimoji="1" lang="en-US" altLang="zh-CN" sz="2800">
                <a:latin typeface="Times New Roman" pitchFamily="18" charset="0"/>
              </a:rPr>
              <a:t>MFLOPS</a:t>
            </a:r>
            <a:r>
              <a:rPr kumimoji="1" lang="zh-CN" altLang="en-US" sz="2800">
                <a:latin typeface="Times New Roman" pitchFamily="18" charset="0"/>
              </a:rPr>
              <a:t>值不能反映机器的性能。</a:t>
            </a:r>
          </a:p>
          <a:p>
            <a:pPr>
              <a:lnSpc>
                <a:spcPct val="170000"/>
              </a:lnSpc>
            </a:pPr>
            <a:r>
              <a:rPr kumimoji="1" lang="zh-CN" altLang="en-US" sz="2800">
                <a:latin typeface="Times New Roman" pitchFamily="18" charset="0"/>
              </a:rPr>
              <a:t>        </a:t>
            </a:r>
            <a:r>
              <a:rPr kumimoji="1" lang="en-US" altLang="zh-CN" sz="2800">
                <a:latin typeface="Times New Roman" pitchFamily="18" charset="0"/>
              </a:rPr>
              <a:t>MFLOPS</a:t>
            </a:r>
            <a:r>
              <a:rPr kumimoji="1" lang="zh-CN" altLang="en-US" sz="2800">
                <a:latin typeface="Times New Roman" pitchFamily="18" charset="0"/>
              </a:rPr>
              <a:t>和</a:t>
            </a:r>
            <a:r>
              <a:rPr kumimoji="1" lang="en-US" altLang="zh-CN" sz="2800">
                <a:latin typeface="Times New Roman" pitchFamily="18" charset="0"/>
              </a:rPr>
              <a:t>MIPS</a:t>
            </a:r>
            <a:r>
              <a:rPr kumimoji="1" lang="zh-CN" altLang="en-US" sz="2800">
                <a:latin typeface="Times New Roman" pitchFamily="18" charset="0"/>
              </a:rPr>
              <a:t>之间的量值关系没有统一标准，一般认为在标量计算机中执行一次浮点运算需要２～５条指令，平均约需３条指令，故有</a:t>
            </a:r>
            <a:r>
              <a:rPr kumimoji="1" lang="en-US" altLang="zh-CN" sz="2800">
                <a:latin typeface="Times New Roman" pitchFamily="18" charset="0"/>
              </a:rPr>
              <a:t>1 MFLOPS≈</a:t>
            </a:r>
            <a:r>
              <a:rPr kumimoji="1" lang="zh-CN" altLang="en-US" sz="2800">
                <a:latin typeface="Times New Roman" pitchFamily="18" charset="0"/>
              </a:rPr>
              <a:t>３</a:t>
            </a:r>
            <a:r>
              <a:rPr kumimoji="1" lang="en-US" altLang="zh-CN" sz="2800">
                <a:latin typeface="Times New Roman" pitchFamily="18" charset="0"/>
              </a:rPr>
              <a:t>MIPS</a:t>
            </a:r>
            <a:r>
              <a:rPr kumimoji="1" lang="zh-CN" altLang="en-US" sz="2800">
                <a:latin typeface="Times New Roman" pitchFamily="18" charset="0"/>
              </a:rPr>
              <a:t>。</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4"/>
          <p:cNvSpPr>
            <a:spLocks noGrp="1"/>
          </p:cNvSpPr>
          <p:nvPr>
            <p:ph type="sldNum" sz="quarter" idx="12"/>
          </p:nvPr>
        </p:nvSpPr>
        <p:spPr/>
        <p:txBody>
          <a:bodyPr/>
          <a:lstStyle/>
          <a:p>
            <a:fld id="{11D3DA46-761C-4C4F-8FAA-105CA4C30E4B}" type="slidenum">
              <a:rPr lang="en-US" altLang="zh-CN"/>
              <a:pPr/>
              <a:t>24</a:t>
            </a:fld>
            <a:endParaRPr lang="en-US" altLang="zh-CN"/>
          </a:p>
        </p:txBody>
      </p:sp>
      <p:sp>
        <p:nvSpPr>
          <p:cNvPr id="309250" name="Text Box 2"/>
          <p:cNvSpPr txBox="1">
            <a:spLocks noChangeArrowheads="1"/>
          </p:cNvSpPr>
          <p:nvPr/>
        </p:nvSpPr>
        <p:spPr bwMode="auto">
          <a:xfrm>
            <a:off x="447675" y="765175"/>
            <a:ext cx="8516938" cy="1975926"/>
          </a:xfrm>
          <a:prstGeom prst="rect">
            <a:avLst/>
          </a:prstGeom>
          <a:noFill/>
          <a:ln w="9525">
            <a:noFill/>
            <a:miter lim="800000"/>
            <a:headEnd/>
            <a:tailEnd/>
          </a:ln>
          <a:effectLst/>
        </p:spPr>
        <p:txBody>
          <a:bodyPr>
            <a:spAutoFit/>
          </a:bodyPr>
          <a:lstStyle/>
          <a:p>
            <a:pPr>
              <a:lnSpc>
                <a:spcPct val="120000"/>
              </a:lnSpc>
            </a:pPr>
            <a:r>
              <a:rPr kumimoji="1" lang="en-US" altLang="zh-CN" sz="2400" dirty="0">
                <a:latin typeface="Times New Roman" pitchFamily="18" charset="0"/>
              </a:rPr>
              <a:t>        </a:t>
            </a:r>
            <a:r>
              <a:rPr kumimoji="1" lang="zh-CN" altLang="en-US" sz="2400" dirty="0">
                <a:latin typeface="Times New Roman" pitchFamily="18" charset="0"/>
              </a:rPr>
              <a:t>［</a:t>
            </a:r>
            <a:r>
              <a:rPr kumimoji="1" lang="zh-CN" altLang="en-US" sz="2400" dirty="0" smtClean="0">
                <a:latin typeface="Times New Roman" pitchFamily="18" charset="0"/>
              </a:rPr>
              <a:t>例</a:t>
            </a:r>
            <a:r>
              <a:rPr kumimoji="1" lang="en-US" altLang="zh-CN" sz="2400" dirty="0" smtClean="0">
                <a:latin typeface="Times New Roman" pitchFamily="18" charset="0"/>
              </a:rPr>
              <a:t>5</a:t>
            </a:r>
            <a:r>
              <a:rPr kumimoji="1" lang="zh-CN" altLang="en-US" sz="2400" dirty="0" smtClean="0">
                <a:latin typeface="Times New Roman" pitchFamily="18" charset="0"/>
              </a:rPr>
              <a:t>］</a:t>
            </a:r>
            <a:r>
              <a:rPr kumimoji="1" lang="zh-CN" altLang="en-US" sz="2400" dirty="0">
                <a:latin typeface="Times New Roman" pitchFamily="18" charset="0"/>
              </a:rPr>
              <a:t>用一台</a:t>
            </a:r>
            <a:r>
              <a:rPr kumimoji="1" lang="en-US" altLang="zh-CN" sz="2400" dirty="0">
                <a:latin typeface="Times New Roman" pitchFamily="18" charset="0"/>
              </a:rPr>
              <a:t>50MHz</a:t>
            </a:r>
            <a:r>
              <a:rPr kumimoji="1" lang="zh-CN" altLang="en-US" sz="2400" dirty="0">
                <a:latin typeface="Times New Roman" pitchFamily="18" charset="0"/>
              </a:rPr>
              <a:t>处理机执行标准测试程序，程序所含的混合指令数和每类指令的</a:t>
            </a:r>
            <a:r>
              <a:rPr kumimoji="1" lang="en-US" altLang="zh-CN" sz="2400" i="1" dirty="0">
                <a:latin typeface="Times New Roman" pitchFamily="18" charset="0"/>
              </a:rPr>
              <a:t>CPI</a:t>
            </a:r>
            <a:r>
              <a:rPr kumimoji="1" lang="zh-CN" altLang="en-US" sz="2400" dirty="0">
                <a:latin typeface="Times New Roman" pitchFamily="18" charset="0"/>
              </a:rPr>
              <a:t>如</a:t>
            </a:r>
            <a:r>
              <a:rPr kumimoji="1" lang="zh-CN" altLang="en-US" sz="2400" dirty="0" smtClean="0">
                <a:latin typeface="Times New Roman" pitchFamily="18" charset="0"/>
              </a:rPr>
              <a:t>表所</a:t>
            </a:r>
            <a:r>
              <a:rPr kumimoji="1" lang="zh-CN" altLang="en-US" sz="2400" dirty="0">
                <a:latin typeface="Times New Roman" pitchFamily="18" charset="0"/>
              </a:rPr>
              <a:t>示，求有效</a:t>
            </a:r>
            <a:r>
              <a:rPr kumimoji="1" lang="en-US" altLang="zh-CN" sz="2400" i="1" dirty="0">
                <a:latin typeface="Times New Roman" pitchFamily="18" charset="0"/>
              </a:rPr>
              <a:t>CPI</a:t>
            </a:r>
            <a:r>
              <a:rPr kumimoji="1" lang="zh-CN" altLang="en-US" sz="2400" dirty="0">
                <a:latin typeface="Times New Roman" pitchFamily="18" charset="0"/>
              </a:rPr>
              <a:t>、</a:t>
            </a:r>
            <a:r>
              <a:rPr kumimoji="1" lang="en-US" altLang="zh-CN" sz="2400" dirty="0">
                <a:latin typeface="Times New Roman" pitchFamily="18" charset="0"/>
              </a:rPr>
              <a:t>MIPS</a:t>
            </a:r>
            <a:r>
              <a:rPr kumimoji="1" lang="zh-CN" altLang="en-US" sz="2400" dirty="0">
                <a:latin typeface="Times New Roman" pitchFamily="18" charset="0"/>
              </a:rPr>
              <a:t>速率和程序的执行时间。</a:t>
            </a:r>
          </a:p>
          <a:p>
            <a:pPr algn="ctr">
              <a:lnSpc>
                <a:spcPct val="200000"/>
              </a:lnSpc>
            </a:pPr>
            <a:r>
              <a:rPr kumimoji="1" lang="zh-CN" altLang="en-US" dirty="0" smtClean="0">
                <a:latin typeface="Times New Roman" pitchFamily="18" charset="0"/>
              </a:rPr>
              <a:t>表</a:t>
            </a:r>
            <a:r>
              <a:rPr kumimoji="1" lang="en-US" altLang="zh-CN" dirty="0" smtClean="0">
                <a:latin typeface="Times New Roman" pitchFamily="18" charset="0"/>
              </a:rPr>
              <a:t> </a:t>
            </a:r>
            <a:r>
              <a:rPr kumimoji="1" lang="zh-CN" altLang="en-US" dirty="0" smtClean="0">
                <a:latin typeface="Times New Roman" pitchFamily="18" charset="0"/>
              </a:rPr>
              <a:t>标准</a:t>
            </a:r>
            <a:r>
              <a:rPr kumimoji="1" lang="zh-CN" altLang="en-US" dirty="0">
                <a:latin typeface="Times New Roman" pitchFamily="18" charset="0"/>
              </a:rPr>
              <a:t>测试程序的混合指令数和相应所需的时钟周期数</a:t>
            </a:r>
          </a:p>
        </p:txBody>
      </p:sp>
      <p:graphicFrame>
        <p:nvGraphicFramePr>
          <p:cNvPr id="309282" name="Group 34"/>
          <p:cNvGraphicFramePr>
            <a:graphicFrameLocks noGrp="1"/>
          </p:cNvGraphicFramePr>
          <p:nvPr>
            <p:ph/>
          </p:nvPr>
        </p:nvGraphicFramePr>
        <p:xfrm>
          <a:off x="539750" y="2708275"/>
          <a:ext cx="8229600" cy="1223964"/>
        </p:xfrm>
        <a:graphic>
          <a:graphicData uri="http://schemas.openxmlformats.org/drawingml/2006/table">
            <a:tbl>
              <a:tblPr/>
              <a:tblGrid>
                <a:gridCol w="1646238"/>
                <a:gridCol w="1646237"/>
                <a:gridCol w="1644650"/>
                <a:gridCol w="1646238"/>
                <a:gridCol w="1646237"/>
              </a:tblGrid>
              <a:tr h="4079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charset="-122"/>
                        </a:rPr>
                        <a:t>指令类型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charset="-122"/>
                        </a:rPr>
                        <a:t>整数运算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charset="-122"/>
                        </a:rPr>
                        <a:t>数据传送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charset="-122"/>
                        </a:rPr>
                        <a:t>浮点操作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charset="-122"/>
                        </a:rPr>
                        <a:t>控制传送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79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charset="-122"/>
                        </a:rPr>
                        <a:t>指令数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43 000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34 000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17 000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6 000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79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0" i="1" u="none" strike="noStrike" cap="none" normalizeH="0" baseline="0" smtClean="0">
                          <a:ln>
                            <a:noFill/>
                          </a:ln>
                          <a:solidFill>
                            <a:schemeClr val="tx1"/>
                          </a:solidFill>
                          <a:effectLst/>
                          <a:latin typeface="Arial" charset="0"/>
                          <a:ea typeface="宋体" charset="-122"/>
                        </a:rPr>
                        <a:t>CPI</a:t>
                      </a:r>
                      <a:r>
                        <a:rPr kumimoji="0" lang="en-US" altLang="zh-CN" sz="1800" b="0" i="0" u="none" strike="noStrike" cap="none" normalizeH="0" baseline="0" smtClean="0">
                          <a:ln>
                            <a:noFill/>
                          </a:ln>
                          <a:solidFill>
                            <a:schemeClr val="tx1"/>
                          </a:solidFill>
                          <a:effectLst/>
                          <a:latin typeface="Arial" charset="0"/>
                          <a:ea typeface="宋体"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9283" name="Text Box 35"/>
          <p:cNvSpPr txBox="1">
            <a:spLocks noChangeArrowheads="1"/>
          </p:cNvSpPr>
          <p:nvPr/>
        </p:nvSpPr>
        <p:spPr bwMode="auto">
          <a:xfrm>
            <a:off x="374650" y="4108450"/>
            <a:ext cx="8301038" cy="1990725"/>
          </a:xfrm>
          <a:prstGeom prst="rect">
            <a:avLst/>
          </a:prstGeom>
          <a:noFill/>
          <a:ln w="9525">
            <a:noFill/>
            <a:miter lim="800000"/>
            <a:headEnd/>
            <a:tailEnd/>
          </a:ln>
          <a:effectLst/>
        </p:spPr>
        <p:txBody>
          <a:bodyPr>
            <a:spAutoFit/>
          </a:bodyPr>
          <a:lstStyle/>
          <a:p>
            <a:r>
              <a:rPr kumimoji="1" lang="en-US" altLang="zh-CN" sz="2400" dirty="0">
                <a:latin typeface="Times New Roman" pitchFamily="18" charset="0"/>
              </a:rPr>
              <a:t>        </a:t>
            </a:r>
            <a:r>
              <a:rPr kumimoji="1" lang="zh-CN" altLang="en-US" sz="2400" dirty="0">
                <a:latin typeface="Times New Roman" pitchFamily="18" charset="0"/>
              </a:rPr>
              <a:t>解：总的指令数为</a:t>
            </a:r>
          </a:p>
          <a:p>
            <a:pPr algn="ctr">
              <a:lnSpc>
                <a:spcPct val="160000"/>
              </a:lnSpc>
            </a:pPr>
            <a:r>
              <a:rPr kumimoji="1" lang="en-US" altLang="zh-CN" sz="2400" dirty="0">
                <a:latin typeface="Times New Roman" pitchFamily="18" charset="0"/>
              </a:rPr>
              <a:t>43 000</a:t>
            </a:r>
            <a:r>
              <a:rPr kumimoji="1" lang="zh-CN" altLang="en-US" sz="2400" dirty="0">
                <a:latin typeface="Times New Roman" pitchFamily="18" charset="0"/>
              </a:rPr>
              <a:t>＋</a:t>
            </a:r>
            <a:r>
              <a:rPr kumimoji="1" lang="en-US" altLang="zh-CN" sz="2400" dirty="0">
                <a:latin typeface="Times New Roman" pitchFamily="18" charset="0"/>
              </a:rPr>
              <a:t>34 000</a:t>
            </a:r>
            <a:r>
              <a:rPr kumimoji="1" lang="zh-CN" altLang="en-US" sz="2400" dirty="0">
                <a:latin typeface="Times New Roman" pitchFamily="18" charset="0"/>
              </a:rPr>
              <a:t>十</a:t>
            </a:r>
            <a:r>
              <a:rPr kumimoji="1" lang="en-US" altLang="zh-CN" sz="2400" dirty="0">
                <a:latin typeface="Times New Roman" pitchFamily="18" charset="0"/>
              </a:rPr>
              <a:t>17 000</a:t>
            </a:r>
            <a:r>
              <a:rPr kumimoji="1" lang="zh-CN" altLang="en-US" sz="2400" dirty="0">
                <a:latin typeface="Times New Roman" pitchFamily="18" charset="0"/>
              </a:rPr>
              <a:t>十</a:t>
            </a:r>
            <a:r>
              <a:rPr kumimoji="1" lang="en-US" altLang="zh-CN" sz="2400" dirty="0">
                <a:latin typeface="Times New Roman" pitchFamily="18" charset="0"/>
              </a:rPr>
              <a:t>6 000</a:t>
            </a:r>
            <a:r>
              <a:rPr kumimoji="1" lang="zh-CN" altLang="en-US" sz="2400" dirty="0">
                <a:latin typeface="Times New Roman" pitchFamily="18" charset="0"/>
              </a:rPr>
              <a:t>＝</a:t>
            </a:r>
            <a:r>
              <a:rPr kumimoji="1" lang="en-US" altLang="zh-CN" sz="2400" dirty="0">
                <a:latin typeface="Times New Roman" pitchFamily="18" charset="0"/>
              </a:rPr>
              <a:t>100 000</a:t>
            </a:r>
            <a:r>
              <a:rPr kumimoji="1" lang="zh-CN" altLang="en-US" sz="2400" dirty="0">
                <a:latin typeface="Times New Roman" pitchFamily="18" charset="0"/>
              </a:rPr>
              <a:t>条</a:t>
            </a:r>
          </a:p>
          <a:p>
            <a:pPr>
              <a:lnSpc>
                <a:spcPct val="130000"/>
              </a:lnSpc>
            </a:pPr>
            <a:r>
              <a:rPr kumimoji="1" lang="zh-CN" altLang="en-US" sz="2400" dirty="0">
                <a:latin typeface="Times New Roman" pitchFamily="18" charset="0"/>
              </a:rPr>
              <a:t>        因此各类指令所占的比例分别是：整数运算为</a:t>
            </a:r>
            <a:r>
              <a:rPr kumimoji="1" lang="en-US" altLang="zh-CN" sz="2400" dirty="0">
                <a:latin typeface="Times New Roman" pitchFamily="18" charset="0"/>
              </a:rPr>
              <a:t>43</a:t>
            </a:r>
            <a:r>
              <a:rPr kumimoji="1" lang="zh-CN" altLang="en-US" sz="2400" dirty="0">
                <a:latin typeface="Times New Roman" pitchFamily="18" charset="0"/>
              </a:rPr>
              <a:t>％，数据传送为</a:t>
            </a:r>
            <a:r>
              <a:rPr kumimoji="1" lang="en-US" altLang="zh-CN" sz="2400" dirty="0">
                <a:latin typeface="Times New Roman" pitchFamily="18" charset="0"/>
              </a:rPr>
              <a:t>34</a:t>
            </a:r>
            <a:r>
              <a:rPr kumimoji="1" lang="zh-CN" altLang="en-US" sz="2400" dirty="0">
                <a:latin typeface="Times New Roman" pitchFamily="18" charset="0"/>
              </a:rPr>
              <a:t>％，浮点操作为</a:t>
            </a:r>
            <a:r>
              <a:rPr kumimoji="1" lang="en-US" altLang="zh-CN" sz="2400" dirty="0">
                <a:latin typeface="Times New Roman" pitchFamily="18" charset="0"/>
              </a:rPr>
              <a:t>17</a:t>
            </a:r>
            <a:r>
              <a:rPr kumimoji="1" lang="zh-CN" altLang="en-US" sz="2400" dirty="0">
                <a:latin typeface="Times New Roman" pitchFamily="18" charset="0"/>
              </a:rPr>
              <a:t>％，控制传送为</a:t>
            </a:r>
            <a:r>
              <a:rPr kumimoji="1" lang="en-US" altLang="zh-CN" sz="2400" dirty="0">
                <a:latin typeface="Times New Roman" pitchFamily="18" charset="0"/>
              </a:rPr>
              <a:t>6</a:t>
            </a:r>
            <a:r>
              <a:rPr kumimoji="1" lang="zh-CN" altLang="en-US" sz="2400" dirty="0">
                <a:latin typeface="Times New Roman" pitchFamily="18" charset="0"/>
              </a:rPr>
              <a:t>％。</a:t>
            </a:r>
          </a:p>
        </p:txBody>
      </p:sp>
    </p:spTree>
  </p:cSld>
  <p:clrMapOvr>
    <a:masterClrMapping/>
  </p:clrMapOvr>
  <p:transition>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FC922AAB-6B04-41C9-A0E2-F8AF7EC54439}" type="slidenum">
              <a:rPr lang="en-US" altLang="zh-CN"/>
              <a:pPr/>
              <a:t>25</a:t>
            </a:fld>
            <a:endParaRPr lang="en-US" altLang="zh-CN"/>
          </a:p>
        </p:txBody>
      </p:sp>
      <p:sp>
        <p:nvSpPr>
          <p:cNvPr id="301060" name="Text Box 4"/>
          <p:cNvSpPr txBox="1">
            <a:spLocks noChangeArrowheads="1"/>
          </p:cNvSpPr>
          <p:nvPr/>
        </p:nvSpPr>
        <p:spPr bwMode="auto">
          <a:xfrm>
            <a:off x="519113" y="692150"/>
            <a:ext cx="184150" cy="457200"/>
          </a:xfrm>
          <a:prstGeom prst="rect">
            <a:avLst/>
          </a:prstGeom>
          <a:noFill/>
          <a:ln w="9525">
            <a:noFill/>
            <a:miter lim="800000"/>
            <a:headEnd/>
            <a:tailEnd/>
          </a:ln>
          <a:effectLst/>
        </p:spPr>
        <p:txBody>
          <a:bodyPr wrap="none">
            <a:spAutoFit/>
          </a:bodyPr>
          <a:lstStyle/>
          <a:p>
            <a:endParaRPr kumimoji="1" lang="zh-CN" altLang="zh-CN" sz="2400">
              <a:latin typeface="Times New Roman" pitchFamily="18" charset="0"/>
            </a:endParaRPr>
          </a:p>
        </p:txBody>
      </p:sp>
      <p:sp>
        <p:nvSpPr>
          <p:cNvPr id="301061" name="Text Box 5"/>
          <p:cNvSpPr txBox="1">
            <a:spLocks noChangeArrowheads="1"/>
          </p:cNvSpPr>
          <p:nvPr/>
        </p:nvSpPr>
        <p:spPr bwMode="auto">
          <a:xfrm>
            <a:off x="250825" y="752475"/>
            <a:ext cx="8516938" cy="1887538"/>
          </a:xfrm>
          <a:prstGeom prst="rect">
            <a:avLst/>
          </a:prstGeom>
          <a:noFill/>
          <a:ln w="9525">
            <a:noFill/>
            <a:miter lim="800000"/>
            <a:headEnd/>
            <a:tailEnd/>
          </a:ln>
          <a:effectLst/>
        </p:spPr>
        <p:txBody>
          <a:bodyPr>
            <a:spAutoFit/>
          </a:bodyPr>
          <a:lstStyle/>
          <a:p>
            <a:pPr>
              <a:lnSpc>
                <a:spcPct val="120000"/>
              </a:lnSpc>
            </a:pPr>
            <a:r>
              <a:rPr kumimoji="1" lang="zh-CN" altLang="en-US" sz="2800">
                <a:latin typeface="Times New Roman" pitchFamily="18" charset="0"/>
              </a:rPr>
              <a:t>（</a:t>
            </a:r>
            <a:r>
              <a:rPr kumimoji="1" lang="en-US" altLang="zh-CN" sz="2800">
                <a:latin typeface="Times New Roman" pitchFamily="18" charset="0"/>
              </a:rPr>
              <a:t>1</a:t>
            </a:r>
            <a:r>
              <a:rPr kumimoji="1" lang="zh-CN" altLang="en-US" sz="2800">
                <a:latin typeface="Times New Roman" pitchFamily="18" charset="0"/>
              </a:rPr>
              <a:t>）有效</a:t>
            </a:r>
            <a:r>
              <a:rPr kumimoji="1" lang="en-US" altLang="zh-CN" sz="2800" i="1">
                <a:latin typeface="Times New Roman" pitchFamily="18" charset="0"/>
              </a:rPr>
              <a:t>CPI</a:t>
            </a:r>
            <a:r>
              <a:rPr kumimoji="1" lang="zh-CN" altLang="en-US" sz="2800">
                <a:latin typeface="Times New Roman" pitchFamily="18" charset="0"/>
              </a:rPr>
              <a:t>为</a:t>
            </a:r>
          </a:p>
          <a:p>
            <a:pPr algn="ctr">
              <a:lnSpc>
                <a:spcPct val="150000"/>
              </a:lnSpc>
            </a:pPr>
            <a:r>
              <a:rPr kumimoji="1" lang="zh-CN" altLang="en-US" sz="2800">
                <a:latin typeface="Times New Roman" pitchFamily="18" charset="0"/>
              </a:rPr>
              <a:t>          </a:t>
            </a:r>
            <a:r>
              <a:rPr kumimoji="1" lang="en-US" altLang="zh-CN" sz="2800">
                <a:latin typeface="Times New Roman" pitchFamily="18" charset="0"/>
              </a:rPr>
              <a:t>1×0.43</a:t>
            </a:r>
            <a:r>
              <a:rPr kumimoji="1" lang="zh-CN" altLang="en-US" sz="2800">
                <a:latin typeface="Times New Roman" pitchFamily="18" charset="0"/>
              </a:rPr>
              <a:t>＋</a:t>
            </a:r>
            <a:r>
              <a:rPr kumimoji="1" lang="en-US" altLang="zh-CN" sz="2800">
                <a:latin typeface="Times New Roman" pitchFamily="18" charset="0"/>
              </a:rPr>
              <a:t>2×0.34 </a:t>
            </a:r>
            <a:r>
              <a:rPr kumimoji="1" lang="zh-CN" altLang="en-US" sz="2800">
                <a:latin typeface="Times New Roman" pitchFamily="18" charset="0"/>
              </a:rPr>
              <a:t>＋</a:t>
            </a:r>
            <a:r>
              <a:rPr kumimoji="1" lang="en-US" altLang="zh-CN" sz="2800">
                <a:latin typeface="Times New Roman" pitchFamily="18" charset="0"/>
              </a:rPr>
              <a:t>2×0.17</a:t>
            </a:r>
            <a:r>
              <a:rPr kumimoji="1" lang="zh-CN" altLang="en-US" sz="2800">
                <a:latin typeface="Times New Roman" pitchFamily="18" charset="0"/>
              </a:rPr>
              <a:t>＋</a:t>
            </a:r>
            <a:r>
              <a:rPr kumimoji="1" lang="en-US" altLang="zh-CN" sz="2800">
                <a:latin typeface="Times New Roman" pitchFamily="18" charset="0"/>
              </a:rPr>
              <a:t>2×0.06</a:t>
            </a:r>
            <a:r>
              <a:rPr kumimoji="1" lang="zh-CN" altLang="en-US" sz="2800">
                <a:latin typeface="Times New Roman" pitchFamily="18" charset="0"/>
              </a:rPr>
              <a:t>＝</a:t>
            </a:r>
            <a:r>
              <a:rPr kumimoji="1" lang="en-US" altLang="zh-CN" sz="2800">
                <a:latin typeface="Times New Roman" pitchFamily="18" charset="0"/>
              </a:rPr>
              <a:t>1.57</a:t>
            </a:r>
            <a:r>
              <a:rPr kumimoji="1" lang="en-US" altLang="zh-CN" sz="2800" i="1">
                <a:latin typeface="Times New Roman" pitchFamily="18" charset="0"/>
              </a:rPr>
              <a:t>CPI</a:t>
            </a:r>
            <a:endParaRPr kumimoji="1" lang="en-US" altLang="zh-CN" sz="2800">
              <a:latin typeface="Times New Roman" pitchFamily="18" charset="0"/>
            </a:endParaRPr>
          </a:p>
          <a:p>
            <a:pPr>
              <a:lnSpc>
                <a:spcPct val="150000"/>
              </a:lnSpc>
            </a:pPr>
            <a:r>
              <a:rPr kumimoji="1" lang="zh-CN" altLang="en-US" sz="2800">
                <a:latin typeface="Times New Roman" pitchFamily="18" charset="0"/>
              </a:rPr>
              <a:t>（２）</a:t>
            </a:r>
            <a:r>
              <a:rPr kumimoji="1" lang="en-US" altLang="zh-CN" sz="2800">
                <a:latin typeface="Times New Roman" pitchFamily="18" charset="0"/>
              </a:rPr>
              <a:t>MIPS</a:t>
            </a:r>
            <a:r>
              <a:rPr kumimoji="1" lang="zh-CN" altLang="en-US" sz="2800">
                <a:latin typeface="Times New Roman" pitchFamily="18" charset="0"/>
              </a:rPr>
              <a:t>速率为</a:t>
            </a:r>
          </a:p>
        </p:txBody>
      </p:sp>
      <p:sp>
        <p:nvSpPr>
          <p:cNvPr id="301064" name="Text Box 8"/>
          <p:cNvSpPr txBox="1">
            <a:spLocks noChangeArrowheads="1"/>
          </p:cNvSpPr>
          <p:nvPr/>
        </p:nvSpPr>
        <p:spPr bwMode="auto">
          <a:xfrm>
            <a:off x="323850" y="4143375"/>
            <a:ext cx="4095750" cy="519113"/>
          </a:xfrm>
          <a:prstGeom prst="rect">
            <a:avLst/>
          </a:prstGeom>
          <a:noFill/>
          <a:ln w="9525">
            <a:noFill/>
            <a:miter lim="800000"/>
            <a:headEnd/>
            <a:tailEnd/>
          </a:ln>
          <a:effectLst/>
        </p:spPr>
        <p:txBody>
          <a:bodyPr wrap="none">
            <a:spAutoFit/>
          </a:bodyPr>
          <a:lstStyle/>
          <a:p>
            <a:r>
              <a:rPr kumimoji="1" lang="zh-CN" altLang="en-US" sz="2800">
                <a:latin typeface="Times New Roman" pitchFamily="18" charset="0"/>
              </a:rPr>
              <a:t>（３）程序的执行时间为</a:t>
            </a:r>
          </a:p>
        </p:txBody>
      </p:sp>
      <p:graphicFrame>
        <p:nvGraphicFramePr>
          <p:cNvPr id="301069" name="Object 13"/>
          <p:cNvGraphicFramePr>
            <a:graphicFrameLocks noGrp="1" noChangeAspect="1"/>
          </p:cNvGraphicFramePr>
          <p:nvPr>
            <p:ph sz="half" idx="1"/>
          </p:nvPr>
        </p:nvGraphicFramePr>
        <p:xfrm>
          <a:off x="1433513" y="3065463"/>
          <a:ext cx="3436937" cy="841375"/>
        </p:xfrm>
        <a:graphic>
          <a:graphicData uri="http://schemas.openxmlformats.org/presentationml/2006/ole">
            <p:oleObj spid="_x0000_s49154" name="公式" r:id="rId3" imgW="1434960" imgH="393480" progId="Equation.3">
              <p:embed/>
            </p:oleObj>
          </a:graphicData>
        </a:graphic>
      </p:graphicFrame>
      <p:graphicFrame>
        <p:nvGraphicFramePr>
          <p:cNvPr id="301071" name="Object 15"/>
          <p:cNvGraphicFramePr>
            <a:graphicFrameLocks noGrp="1" noChangeAspect="1"/>
          </p:cNvGraphicFramePr>
          <p:nvPr>
            <p:ph sz="half" idx="2"/>
          </p:nvPr>
        </p:nvGraphicFramePr>
        <p:xfrm>
          <a:off x="1433513" y="4933950"/>
          <a:ext cx="5678487" cy="909638"/>
        </p:xfrm>
        <a:graphic>
          <a:graphicData uri="http://schemas.openxmlformats.org/presentationml/2006/ole">
            <p:oleObj spid="_x0000_s49155" name="公式" r:id="rId4" imgW="2336800" imgH="419100" progId="Equation.3">
              <p:embed/>
            </p:oleObj>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7466E2F1-011B-431A-9DCB-8AE86F718AB0}" type="slidenum">
              <a:rPr lang="en-US" altLang="zh-CN"/>
              <a:pPr/>
              <a:t>26</a:t>
            </a:fld>
            <a:endParaRPr lang="en-US" altLang="zh-CN"/>
          </a:p>
        </p:txBody>
      </p:sp>
      <p:sp>
        <p:nvSpPr>
          <p:cNvPr id="331780" name="Text Box 4"/>
          <p:cNvSpPr txBox="1">
            <a:spLocks noChangeArrowheads="1"/>
          </p:cNvSpPr>
          <p:nvPr/>
        </p:nvSpPr>
        <p:spPr bwMode="auto">
          <a:xfrm>
            <a:off x="612775" y="836613"/>
            <a:ext cx="7991475" cy="5008562"/>
          </a:xfrm>
          <a:prstGeom prst="rect">
            <a:avLst/>
          </a:prstGeom>
          <a:noFill/>
          <a:ln w="9525">
            <a:noFill/>
            <a:miter lim="800000"/>
            <a:headEnd/>
            <a:tailEnd/>
          </a:ln>
          <a:effectLst/>
        </p:spPr>
        <p:txBody>
          <a:bodyPr>
            <a:spAutoFit/>
          </a:bodyPr>
          <a:lstStyle/>
          <a:p>
            <a:r>
              <a:rPr kumimoji="1" lang="en-US" altLang="zh-CN" sz="2800">
                <a:latin typeface="Times New Roman" pitchFamily="18" charset="0"/>
              </a:rPr>
              <a:t>2. </a:t>
            </a:r>
            <a:r>
              <a:rPr kumimoji="1" lang="zh-CN" altLang="en-US" sz="2800">
                <a:latin typeface="Times New Roman" pitchFamily="18" charset="0"/>
              </a:rPr>
              <a:t>性能测试</a:t>
            </a:r>
          </a:p>
          <a:p>
            <a:pPr>
              <a:lnSpc>
                <a:spcPct val="150000"/>
              </a:lnSpc>
            </a:pPr>
            <a:r>
              <a:rPr kumimoji="1" lang="zh-CN" altLang="en-US" sz="2800">
                <a:latin typeface="Times New Roman" pitchFamily="18" charset="0"/>
              </a:rPr>
              <a:t>        机器的性能需要采用基准测试程序来测试评价，衡量计算机性能的标准是程序的执行时间。基准测试程序是为比较测试机器性能而专门编制的程序，它考虑了各种操作和各种程序的比例，它可以是一组或多组程序。将 </a:t>
            </a:r>
            <a:r>
              <a:rPr kumimoji="1" lang="en-US" altLang="zh-CN" sz="2800" i="1">
                <a:latin typeface="Times New Roman" pitchFamily="18" charset="0"/>
              </a:rPr>
              <a:t>n </a:t>
            </a:r>
            <a:r>
              <a:rPr kumimoji="1" lang="zh-CN" altLang="en-US" sz="2800">
                <a:latin typeface="Times New Roman" pitchFamily="18" charset="0"/>
              </a:rPr>
              <a:t>个测试程序在机器上运行，记录它们的执行时间，然后可按下述方法对</a:t>
            </a:r>
            <a:r>
              <a:rPr kumimoji="1" lang="en-US" altLang="zh-CN" sz="2800" i="1">
                <a:latin typeface="Times New Roman" pitchFamily="18" charset="0"/>
              </a:rPr>
              <a:t>n</a:t>
            </a:r>
            <a:r>
              <a:rPr kumimoji="1" lang="zh-CN" altLang="en-US" sz="2800">
                <a:latin typeface="Times New Roman" pitchFamily="18" charset="0"/>
              </a:rPr>
              <a:t>个执行时间进行处理来评价机器性能。</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7"/>
          <p:cNvSpPr>
            <a:spLocks noGrp="1"/>
          </p:cNvSpPr>
          <p:nvPr>
            <p:ph type="sldNum" sz="quarter" idx="12"/>
          </p:nvPr>
        </p:nvSpPr>
        <p:spPr/>
        <p:txBody>
          <a:bodyPr/>
          <a:lstStyle/>
          <a:p>
            <a:fld id="{90551065-B7F2-47B8-BC29-8B48AD808E91}" type="slidenum">
              <a:rPr lang="en-US" altLang="zh-CN"/>
              <a:pPr/>
              <a:t>27</a:t>
            </a:fld>
            <a:endParaRPr lang="en-US" altLang="zh-CN"/>
          </a:p>
        </p:txBody>
      </p:sp>
      <p:sp>
        <p:nvSpPr>
          <p:cNvPr id="304132" name="Text Box 4"/>
          <p:cNvSpPr txBox="1">
            <a:spLocks noChangeArrowheads="1"/>
          </p:cNvSpPr>
          <p:nvPr/>
        </p:nvSpPr>
        <p:spPr bwMode="auto">
          <a:xfrm>
            <a:off x="352425" y="668338"/>
            <a:ext cx="8540750" cy="1117600"/>
          </a:xfrm>
          <a:prstGeom prst="rect">
            <a:avLst/>
          </a:prstGeom>
          <a:noFill/>
          <a:ln w="9525">
            <a:noFill/>
            <a:miter lim="800000"/>
            <a:headEnd/>
            <a:tailEnd/>
          </a:ln>
          <a:effectLst/>
        </p:spPr>
        <p:txBody>
          <a:bodyPr wrap="none">
            <a:spAutoFit/>
          </a:bodyPr>
          <a:lstStyle/>
          <a:p>
            <a:r>
              <a:rPr kumimoji="1" lang="zh-CN" altLang="en-US" sz="2800">
                <a:latin typeface="Times New Roman" pitchFamily="18" charset="0"/>
              </a:rPr>
              <a:t>（</a:t>
            </a:r>
            <a:r>
              <a:rPr kumimoji="1" lang="en-US" altLang="zh-CN" sz="2800">
                <a:latin typeface="Times New Roman" pitchFamily="18" charset="0"/>
              </a:rPr>
              <a:t>1</a:t>
            </a:r>
            <a:r>
              <a:rPr kumimoji="1" lang="zh-CN" altLang="en-US" sz="2800">
                <a:latin typeface="Times New Roman" pitchFamily="18" charset="0"/>
              </a:rPr>
              <a:t>）平均执行时间</a:t>
            </a:r>
          </a:p>
          <a:p>
            <a:pPr>
              <a:lnSpc>
                <a:spcPct val="140000"/>
              </a:lnSpc>
            </a:pPr>
            <a:r>
              <a:rPr kumimoji="1" lang="zh-CN" altLang="en-US" sz="2800">
                <a:latin typeface="Times New Roman" pitchFamily="18" charset="0"/>
              </a:rPr>
              <a:t>  平均执行时间是各测试程序执行时间的算术平均值。</a:t>
            </a:r>
          </a:p>
        </p:txBody>
      </p:sp>
      <p:graphicFrame>
        <p:nvGraphicFramePr>
          <p:cNvPr id="304133" name="Object 5"/>
          <p:cNvGraphicFramePr>
            <a:graphicFrameLocks noGrp="1" noChangeAspect="1"/>
          </p:cNvGraphicFramePr>
          <p:nvPr>
            <p:ph sz="half" idx="1"/>
          </p:nvPr>
        </p:nvGraphicFramePr>
        <p:xfrm>
          <a:off x="3227388" y="1773238"/>
          <a:ext cx="1719262" cy="742950"/>
        </p:xfrm>
        <a:graphic>
          <a:graphicData uri="http://schemas.openxmlformats.org/presentationml/2006/ole">
            <p:oleObj spid="_x0000_s50178" name="公式" r:id="rId3" imgW="838080" imgH="406080" progId="Equation.3">
              <p:embed/>
            </p:oleObj>
          </a:graphicData>
        </a:graphic>
      </p:graphicFrame>
      <p:graphicFrame>
        <p:nvGraphicFramePr>
          <p:cNvPr id="304135" name="Object 7"/>
          <p:cNvGraphicFramePr>
            <a:graphicFrameLocks noGrp="1" noChangeAspect="1"/>
          </p:cNvGraphicFramePr>
          <p:nvPr>
            <p:ph sz="quarter" idx="2"/>
          </p:nvPr>
        </p:nvGraphicFramePr>
        <p:xfrm>
          <a:off x="3225800" y="4149725"/>
          <a:ext cx="1944688" cy="741363"/>
        </p:xfrm>
        <a:graphic>
          <a:graphicData uri="http://schemas.openxmlformats.org/presentationml/2006/ole">
            <p:oleObj spid="_x0000_s50179" name="公式" r:id="rId4" imgW="952200" imgH="406080" progId="Equation.3">
              <p:embed/>
            </p:oleObj>
          </a:graphicData>
        </a:graphic>
      </p:graphicFrame>
      <p:sp>
        <p:nvSpPr>
          <p:cNvPr id="304138" name="Text Box 10"/>
          <p:cNvSpPr txBox="1">
            <a:spLocks noChangeArrowheads="1"/>
          </p:cNvSpPr>
          <p:nvPr/>
        </p:nvSpPr>
        <p:spPr bwMode="auto">
          <a:xfrm>
            <a:off x="395288" y="2633663"/>
            <a:ext cx="8185150" cy="1544637"/>
          </a:xfrm>
          <a:prstGeom prst="rect">
            <a:avLst/>
          </a:prstGeom>
          <a:noFill/>
          <a:ln w="9525">
            <a:noFill/>
            <a:miter lim="800000"/>
            <a:headEnd/>
            <a:tailEnd/>
          </a:ln>
          <a:effectLst/>
        </p:spPr>
        <p:txBody>
          <a:bodyPr wrap="none">
            <a:spAutoFit/>
          </a:bodyPr>
          <a:lstStyle/>
          <a:p>
            <a:pPr>
              <a:lnSpc>
                <a:spcPct val="90000"/>
              </a:lnSpc>
            </a:pPr>
            <a:r>
              <a:rPr kumimoji="1" lang="zh-CN" altLang="en-US" sz="2800">
                <a:latin typeface="Times New Roman" pitchFamily="18" charset="0"/>
              </a:rPr>
              <a:t>其中 </a:t>
            </a:r>
            <a:r>
              <a:rPr kumimoji="1" lang="en-US" altLang="zh-CN" sz="2800" i="1">
                <a:latin typeface="Times New Roman" pitchFamily="18" charset="0"/>
              </a:rPr>
              <a:t>T</a:t>
            </a:r>
            <a:r>
              <a:rPr kumimoji="1" lang="en-US" altLang="zh-CN" sz="2800" i="1" baseline="-25000">
                <a:latin typeface="Times New Roman" pitchFamily="18" charset="0"/>
              </a:rPr>
              <a:t>i </a:t>
            </a:r>
            <a:r>
              <a:rPr kumimoji="1" lang="zh-CN" altLang="en-US" sz="2800">
                <a:latin typeface="Times New Roman" pitchFamily="18" charset="0"/>
              </a:rPr>
              <a:t>为第 </a:t>
            </a:r>
            <a:r>
              <a:rPr kumimoji="1" lang="en-US" altLang="zh-CN" sz="2800" i="1">
                <a:latin typeface="Times New Roman" pitchFamily="18" charset="0"/>
              </a:rPr>
              <a:t>i </a:t>
            </a:r>
            <a:r>
              <a:rPr kumimoji="1" lang="zh-CN" altLang="en-US" sz="2800">
                <a:latin typeface="Times New Roman" pitchFamily="18" charset="0"/>
              </a:rPr>
              <a:t>个测试程序的执行时间。</a:t>
            </a:r>
          </a:p>
          <a:p>
            <a:pPr>
              <a:lnSpc>
                <a:spcPct val="140000"/>
              </a:lnSpc>
            </a:pPr>
            <a:r>
              <a:rPr kumimoji="1" lang="zh-CN" altLang="en-US" sz="2800">
                <a:latin typeface="Times New Roman" pitchFamily="18" charset="0"/>
              </a:rPr>
              <a:t>（</a:t>
            </a:r>
            <a:r>
              <a:rPr kumimoji="1" lang="en-US" altLang="zh-CN" sz="2800">
                <a:latin typeface="Times New Roman" pitchFamily="18" charset="0"/>
              </a:rPr>
              <a:t>2</a:t>
            </a:r>
            <a:r>
              <a:rPr kumimoji="1" lang="zh-CN" altLang="en-US" sz="2800">
                <a:latin typeface="Times New Roman" pitchFamily="18" charset="0"/>
              </a:rPr>
              <a:t>）加权执行时间</a:t>
            </a:r>
          </a:p>
          <a:p>
            <a:pPr>
              <a:lnSpc>
                <a:spcPct val="110000"/>
              </a:lnSpc>
            </a:pPr>
            <a:r>
              <a:rPr kumimoji="1" lang="zh-CN" altLang="en-US" sz="2800">
                <a:latin typeface="Times New Roman" pitchFamily="18" charset="0"/>
              </a:rPr>
              <a:t>  加权执行时间是各测试程序执行时间的加权平均值</a:t>
            </a:r>
          </a:p>
        </p:txBody>
      </p:sp>
      <p:sp>
        <p:nvSpPr>
          <p:cNvPr id="304142" name="Text Box 14"/>
          <p:cNvSpPr txBox="1">
            <a:spLocks noChangeArrowheads="1"/>
          </p:cNvSpPr>
          <p:nvPr/>
        </p:nvSpPr>
        <p:spPr bwMode="auto">
          <a:xfrm>
            <a:off x="541338" y="4791075"/>
            <a:ext cx="7991475" cy="1374775"/>
          </a:xfrm>
          <a:prstGeom prst="rect">
            <a:avLst/>
          </a:prstGeom>
          <a:noFill/>
          <a:ln w="9525">
            <a:noFill/>
            <a:miter lim="800000"/>
            <a:headEnd/>
            <a:tailEnd/>
          </a:ln>
          <a:effectLst/>
        </p:spPr>
        <p:txBody>
          <a:bodyPr>
            <a:spAutoFit/>
          </a:bodyPr>
          <a:lstStyle/>
          <a:p>
            <a:pPr>
              <a:lnSpc>
                <a:spcPct val="150000"/>
              </a:lnSpc>
            </a:pPr>
            <a:r>
              <a:rPr kumimoji="1" lang="zh-CN" altLang="en-US" sz="2800">
                <a:latin typeface="Times New Roman" pitchFamily="18" charset="0"/>
              </a:rPr>
              <a:t>其中权因子</a:t>
            </a:r>
            <a:r>
              <a:rPr kumimoji="1" lang="zh-CN" altLang="en-US" sz="2800" i="1">
                <a:latin typeface="Times New Roman" pitchFamily="18" charset="0"/>
              </a:rPr>
              <a:t>Ｗ</a:t>
            </a:r>
            <a:r>
              <a:rPr kumimoji="1" lang="en-US" altLang="zh-CN" sz="2800" i="1" baseline="-25000">
                <a:latin typeface="Times New Roman" pitchFamily="18" charset="0"/>
              </a:rPr>
              <a:t>i </a:t>
            </a:r>
            <a:r>
              <a:rPr kumimoji="1" lang="zh-CN" altLang="en-US" sz="2800">
                <a:latin typeface="Times New Roman" pitchFamily="18" charset="0"/>
              </a:rPr>
              <a:t>是第 </a:t>
            </a:r>
            <a:r>
              <a:rPr kumimoji="1" lang="en-US" altLang="zh-CN" sz="2800" i="1">
                <a:latin typeface="Times New Roman" pitchFamily="18" charset="0"/>
              </a:rPr>
              <a:t>i </a:t>
            </a:r>
            <a:r>
              <a:rPr kumimoji="1" lang="zh-CN" altLang="en-US" sz="2800">
                <a:latin typeface="Times New Roman" pitchFamily="18" charset="0"/>
              </a:rPr>
              <a:t>个测试程序在总共 </a:t>
            </a:r>
            <a:r>
              <a:rPr kumimoji="1" lang="en-US" altLang="zh-CN" sz="2800" i="1">
                <a:latin typeface="Times New Roman" pitchFamily="18" charset="0"/>
              </a:rPr>
              <a:t>n </a:t>
            </a:r>
            <a:r>
              <a:rPr kumimoji="1" lang="zh-CN" altLang="en-US" sz="2800">
                <a:latin typeface="Times New Roman" pitchFamily="18" charset="0"/>
              </a:rPr>
              <a:t>个测试程序中所占的比重，            。</a:t>
            </a:r>
          </a:p>
        </p:txBody>
      </p:sp>
      <p:graphicFrame>
        <p:nvGraphicFramePr>
          <p:cNvPr id="304139" name="Object 11"/>
          <p:cNvGraphicFramePr>
            <a:graphicFrameLocks noGrp="1" noChangeAspect="1"/>
          </p:cNvGraphicFramePr>
          <p:nvPr>
            <p:ph sz="quarter" idx="3"/>
          </p:nvPr>
        </p:nvGraphicFramePr>
        <p:xfrm>
          <a:off x="3708400" y="5445125"/>
          <a:ext cx="1223963" cy="798513"/>
        </p:xfrm>
        <a:graphic>
          <a:graphicData uri="http://schemas.openxmlformats.org/presentationml/2006/ole">
            <p:oleObj spid="_x0000_s50180" name="公式" r:id="rId5" imgW="622080" imgH="406080" progId="Equation.3">
              <p:embed/>
            </p:oleObj>
          </a:graphicData>
        </a:graphic>
      </p:graphicFrame>
    </p:spTree>
  </p:cSld>
  <p:clrMapOvr>
    <a:masterClrMapping/>
  </p:clrMapOvr>
  <p:transition>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r>
              <a:rPr lang="zh-CN" altLang="en-US" dirty="0" smtClean="0">
                <a:latin typeface="黑体" pitchFamily="2" charset="-122"/>
              </a:rPr>
              <a:t>计算机系统</a:t>
            </a:r>
            <a:r>
              <a:rPr lang="zh-CN" altLang="en-US" dirty="0">
                <a:latin typeface="黑体" pitchFamily="2" charset="-122"/>
              </a:rPr>
              <a:t>的设计</a:t>
            </a:r>
          </a:p>
        </p:txBody>
      </p:sp>
      <p:sp>
        <p:nvSpPr>
          <p:cNvPr id="489475" name="Rectangle 3" descr="Rectangle: Click to edit Master text styles&#10;Second level&#10;Third level&#10;Fourth level&#10;Fifth level"/>
          <p:cNvSpPr>
            <a:spLocks noGrp="1" noChangeArrowheads="1"/>
          </p:cNvSpPr>
          <p:nvPr>
            <p:ph type="body" idx="1"/>
          </p:nvPr>
        </p:nvSpPr>
        <p:spPr>
          <a:xfrm>
            <a:off x="685800" y="1844675"/>
            <a:ext cx="7989888" cy="4327525"/>
          </a:xfrm>
        </p:spPr>
        <p:txBody>
          <a:bodyPr>
            <a:normAutofit fontScale="85000" lnSpcReduction="10000"/>
          </a:bodyPr>
          <a:lstStyle/>
          <a:p>
            <a:pPr marL="457200" indent="-457200">
              <a:lnSpc>
                <a:spcPct val="110000"/>
              </a:lnSpc>
            </a:pPr>
            <a:r>
              <a:rPr lang="zh-CN" altLang="en-US" dirty="0">
                <a:solidFill>
                  <a:srgbClr val="D60093"/>
                </a:solidFill>
              </a:rPr>
              <a:t>计算机系统设计者的任务</a:t>
            </a:r>
            <a:r>
              <a:rPr lang="zh-CN" altLang="en-US" dirty="0"/>
              <a:t>包括：指令系统的设计、数据表示的设计、功能的组织、逻辑设计以及其物理实现等。</a:t>
            </a:r>
          </a:p>
          <a:p>
            <a:pPr marL="457200" indent="-457200">
              <a:lnSpc>
                <a:spcPct val="110000"/>
              </a:lnSpc>
            </a:pPr>
            <a:r>
              <a:rPr lang="zh-CN" altLang="en-US" dirty="0"/>
              <a:t>设计一个计算机系统大致要完成</a:t>
            </a:r>
            <a:r>
              <a:rPr lang="en-US" altLang="zh-CN" dirty="0">
                <a:solidFill>
                  <a:srgbClr val="6600FF"/>
                </a:solidFill>
                <a:latin typeface="Times New Roman" pitchFamily="18" charset="0"/>
              </a:rPr>
              <a:t>3</a:t>
            </a:r>
            <a:r>
              <a:rPr lang="zh-CN" altLang="en-US" dirty="0"/>
              <a:t>个方面的工作。</a:t>
            </a:r>
          </a:p>
          <a:p>
            <a:pPr marL="1085850" lvl="1" indent="-457200">
              <a:lnSpc>
                <a:spcPct val="110000"/>
              </a:lnSpc>
            </a:pPr>
            <a:r>
              <a:rPr lang="zh-CN" altLang="en-US" dirty="0"/>
              <a:t>确定用户对计算机系统的功能、价格和性能的要求</a:t>
            </a:r>
          </a:p>
          <a:p>
            <a:pPr lvl="2">
              <a:lnSpc>
                <a:spcPct val="110000"/>
              </a:lnSpc>
            </a:pPr>
            <a:r>
              <a:rPr lang="zh-CN" altLang="en-US" sz="2800" dirty="0">
                <a:solidFill>
                  <a:srgbClr val="D60093"/>
                </a:solidFill>
              </a:rPr>
              <a:t>计算机系统设计者的目标</a:t>
            </a:r>
          </a:p>
          <a:p>
            <a:pPr lvl="2">
              <a:lnSpc>
                <a:spcPct val="110000"/>
              </a:lnSpc>
              <a:buFont typeface="Wingdings" pitchFamily="2" charset="2"/>
              <a:buNone/>
            </a:pPr>
            <a:r>
              <a:rPr lang="zh-CN" altLang="en-US" sz="2800" dirty="0"/>
              <a:t>             设计出能满足用户的功能需求、有较长的生命周期、且又具有很高的性能价格比的系统。</a:t>
            </a:r>
          </a:p>
          <a:p>
            <a:pPr lvl="2">
              <a:lnSpc>
                <a:spcPct val="110000"/>
              </a:lnSpc>
            </a:pPr>
            <a:r>
              <a:rPr lang="zh-CN" altLang="en-US" sz="2800" dirty="0">
                <a:solidFill>
                  <a:srgbClr val="D60093"/>
                </a:solidFill>
              </a:rPr>
              <a:t>功能需求</a:t>
            </a:r>
            <a:r>
              <a:rPr lang="zh-CN" altLang="en-US" sz="2800" dirty="0"/>
              <a:t>：根据市场的需要以及所设计系统的应用领域来确定</a:t>
            </a:r>
          </a:p>
        </p:txBody>
      </p:sp>
      <p:sp>
        <p:nvSpPr>
          <p:cNvPr id="489476" name="Text Box 4"/>
          <p:cNvSpPr txBox="1">
            <a:spLocks noChangeArrowheads="1"/>
          </p:cNvSpPr>
          <p:nvPr/>
        </p:nvSpPr>
        <p:spPr bwMode="auto">
          <a:xfrm>
            <a:off x="323850" y="1196975"/>
            <a:ext cx="6840538" cy="584775"/>
          </a:xfrm>
          <a:prstGeom prst="rect">
            <a:avLst/>
          </a:prstGeom>
          <a:noFill/>
          <a:ln w="9525">
            <a:noFill/>
            <a:miter lim="800000"/>
            <a:headEnd/>
            <a:tailEnd/>
          </a:ln>
          <a:effectLst/>
        </p:spPr>
        <p:txBody>
          <a:bodyPr>
            <a:spAutoFit/>
          </a:bodyPr>
          <a:lstStyle/>
          <a:p>
            <a:pPr>
              <a:spcBef>
                <a:spcPct val="50000"/>
              </a:spcBef>
            </a:pPr>
            <a:r>
              <a:rPr lang="en-US" altLang="zh-CN" sz="3200" dirty="0" smtClean="0">
                <a:solidFill>
                  <a:srgbClr val="0000CC"/>
                </a:solidFill>
                <a:latin typeface="黑体" pitchFamily="2" charset="-122"/>
              </a:rPr>
              <a:t>1 </a:t>
            </a:r>
            <a:r>
              <a:rPr lang="zh-CN" altLang="en-US" sz="3200" dirty="0">
                <a:solidFill>
                  <a:srgbClr val="0000CC"/>
                </a:solidFill>
                <a:latin typeface="黑体" pitchFamily="2" charset="-122"/>
              </a:rPr>
              <a:t>计算机系统设计者的主要任务</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zh-CN" altLang="en-US" dirty="0" smtClean="0">
                <a:latin typeface="黑体" pitchFamily="2" charset="-122"/>
              </a:rPr>
              <a:t>计算机系统</a:t>
            </a:r>
            <a:r>
              <a:rPr lang="zh-CN" altLang="en-US" dirty="0">
                <a:latin typeface="黑体" pitchFamily="2" charset="-122"/>
              </a:rPr>
              <a:t>的设计</a:t>
            </a:r>
          </a:p>
        </p:txBody>
      </p:sp>
      <p:sp>
        <p:nvSpPr>
          <p:cNvPr id="490499" name="Rectangle 3" descr="Rectangle: Click to edit Master text styles&#10;Second level&#10;Third level&#10;Fourth level&#10;Fifth level"/>
          <p:cNvSpPr>
            <a:spLocks noGrp="1" noChangeArrowheads="1"/>
          </p:cNvSpPr>
          <p:nvPr>
            <p:ph type="body" idx="1"/>
          </p:nvPr>
        </p:nvSpPr>
        <p:spPr>
          <a:xfrm>
            <a:off x="-684213" y="1270000"/>
            <a:ext cx="9001126" cy="5111750"/>
          </a:xfrm>
        </p:spPr>
        <p:txBody>
          <a:bodyPr>
            <a:noAutofit/>
          </a:bodyPr>
          <a:lstStyle/>
          <a:p>
            <a:pPr lvl="3"/>
            <a:r>
              <a:rPr lang="zh-CN" altLang="en-US" sz="2400" dirty="0"/>
              <a:t>应用领域</a:t>
            </a:r>
          </a:p>
          <a:p>
            <a:pPr lvl="3">
              <a:buFont typeface="Wingdings" pitchFamily="2" charset="2"/>
              <a:buNone/>
            </a:pPr>
            <a:r>
              <a:rPr lang="zh-CN" altLang="en-US" sz="2400" dirty="0"/>
              <a:t>           </a:t>
            </a:r>
            <a:r>
              <a:rPr lang="zh-CN" altLang="en-US" sz="2400" dirty="0">
                <a:solidFill>
                  <a:srgbClr val="000000"/>
                </a:solidFill>
              </a:rPr>
              <a:t>专用还是通用？面向科学计算还是面向商用处理？</a:t>
            </a:r>
            <a:r>
              <a:rPr lang="zh-CN" altLang="en-US" sz="2400" dirty="0"/>
              <a:t> </a:t>
            </a:r>
          </a:p>
          <a:p>
            <a:pPr lvl="3"/>
            <a:r>
              <a:rPr lang="zh-CN" altLang="en-US" sz="2400" dirty="0"/>
              <a:t>软件兼容</a:t>
            </a:r>
          </a:p>
          <a:p>
            <a:pPr lvl="3">
              <a:buFont typeface="Wingdings" pitchFamily="2" charset="2"/>
              <a:buNone/>
            </a:pPr>
            <a:r>
              <a:rPr lang="zh-CN" altLang="en-US" sz="2400" dirty="0">
                <a:solidFill>
                  <a:srgbClr val="FF0000"/>
                </a:solidFill>
              </a:rPr>
              <a:t>            软件兼容</a:t>
            </a:r>
            <a:r>
              <a:rPr lang="zh-CN" altLang="en-US" sz="2400" dirty="0">
                <a:solidFill>
                  <a:srgbClr val="000000"/>
                </a:solidFill>
              </a:rPr>
              <a:t>是指一台计算机上的程序不加修改就可以搬到另一台计算机上正常运行。</a:t>
            </a:r>
          </a:p>
          <a:p>
            <a:pPr lvl="3"/>
            <a:r>
              <a:rPr lang="zh-CN" altLang="en-US" sz="2400" dirty="0"/>
              <a:t>操作系统需求</a:t>
            </a:r>
          </a:p>
          <a:p>
            <a:pPr lvl="3">
              <a:buFont typeface="Wingdings" pitchFamily="2" charset="2"/>
              <a:buNone/>
            </a:pPr>
            <a:r>
              <a:rPr lang="zh-CN" altLang="en-US" sz="2400" dirty="0">
                <a:solidFill>
                  <a:srgbClr val="000000"/>
                </a:solidFill>
              </a:rPr>
              <a:t>             包括地址空间大小、存储管理、保护等。从系统结构上对操作系统的需求提供支持，是很重要的一点。</a:t>
            </a:r>
          </a:p>
          <a:p>
            <a:pPr lvl="3"/>
            <a:r>
              <a:rPr lang="zh-CN" altLang="en-US" sz="2400" dirty="0"/>
              <a:t>标准</a:t>
            </a:r>
          </a:p>
          <a:p>
            <a:pPr lvl="3">
              <a:buFont typeface="Wingdings" pitchFamily="2" charset="2"/>
              <a:buNone/>
            </a:pPr>
            <a:r>
              <a:rPr lang="zh-CN" altLang="en-US" sz="2400" dirty="0">
                <a:solidFill>
                  <a:srgbClr val="000000"/>
                </a:solidFill>
                <a:latin typeface="Times New Roman" pitchFamily="18" charset="0"/>
              </a:rPr>
              <a:t>              确定系统中哪些方面要采用标准以及采用什么标准。  </a:t>
            </a:r>
            <a:r>
              <a:rPr lang="zh-CN" altLang="en-US" sz="2400" dirty="0">
                <a:solidFill>
                  <a:srgbClr val="E24C05"/>
                </a:solidFill>
                <a:latin typeface="Times New Roman" pitchFamily="18" charset="0"/>
              </a:rPr>
              <a:t>如：</a:t>
            </a:r>
            <a:r>
              <a:rPr lang="zh-CN" altLang="en-US" sz="2400" dirty="0">
                <a:solidFill>
                  <a:srgbClr val="000000"/>
                </a:solidFill>
                <a:latin typeface="Times New Roman" pitchFamily="18" charset="0"/>
              </a:rPr>
              <a:t>浮点数标准、</a:t>
            </a:r>
            <a:r>
              <a:rPr lang="en-US" altLang="zh-CN" sz="2400" dirty="0">
                <a:solidFill>
                  <a:srgbClr val="6600FF"/>
                </a:solidFill>
                <a:latin typeface="Times New Roman" pitchFamily="18" charset="0"/>
              </a:rPr>
              <a:t>I/O</a:t>
            </a:r>
            <a:r>
              <a:rPr lang="zh-CN" altLang="en-US" sz="2400" dirty="0">
                <a:solidFill>
                  <a:srgbClr val="000000"/>
                </a:solidFill>
                <a:latin typeface="Times New Roman" pitchFamily="18" charset="0"/>
              </a:rPr>
              <a:t>总线标准、网络标准、</a:t>
            </a:r>
            <a:r>
              <a:rPr lang="zh-CN" altLang="en-US" sz="2400" dirty="0" smtClean="0">
                <a:solidFill>
                  <a:srgbClr val="000000"/>
                </a:solidFill>
                <a:latin typeface="Times New Roman" pitchFamily="18" charset="0"/>
              </a:rPr>
              <a:t>程序设计语言标准</a:t>
            </a:r>
            <a:r>
              <a:rPr lang="zh-CN" altLang="en-US" sz="2400" dirty="0">
                <a:solidFill>
                  <a:srgbClr val="000000"/>
                </a:solidFill>
                <a:latin typeface="Times New Roman" pitchFamily="18" charset="0"/>
              </a:rPr>
              <a:t>等。</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3CAD9AA9-0F22-4454-A094-F01E4A4AF1DD}" type="slidenum">
              <a:rPr lang="en-US" altLang="zh-CN"/>
              <a:pPr/>
              <a:t>3</a:t>
            </a:fld>
            <a:endParaRPr lang="en-US" altLang="zh-CN"/>
          </a:p>
        </p:txBody>
      </p:sp>
      <p:sp>
        <p:nvSpPr>
          <p:cNvPr id="264196" name="Text Box 4"/>
          <p:cNvSpPr txBox="1">
            <a:spLocks noChangeArrowheads="1"/>
          </p:cNvSpPr>
          <p:nvPr/>
        </p:nvSpPr>
        <p:spPr bwMode="auto">
          <a:xfrm>
            <a:off x="539750" y="820738"/>
            <a:ext cx="8208963" cy="4739759"/>
          </a:xfrm>
          <a:prstGeom prst="rect">
            <a:avLst/>
          </a:prstGeom>
          <a:noFill/>
          <a:ln w="9525">
            <a:noFill/>
            <a:miter lim="800000"/>
            <a:headEnd/>
            <a:tailEnd/>
          </a:ln>
          <a:effectLst/>
        </p:spPr>
        <p:txBody>
          <a:bodyPr>
            <a:spAutoFit/>
          </a:bodyPr>
          <a:lstStyle/>
          <a:p>
            <a:pPr algn="ctr">
              <a:lnSpc>
                <a:spcPct val="130000"/>
              </a:lnSpc>
            </a:pPr>
            <a:r>
              <a:rPr kumimoji="1" lang="zh-CN" altLang="en-US" sz="3200" b="1" dirty="0" smtClean="0">
                <a:solidFill>
                  <a:schemeClr val="tx2"/>
                </a:solidFill>
                <a:latin typeface="Times New Roman" pitchFamily="18" charset="0"/>
              </a:rPr>
              <a:t>计算机</a:t>
            </a:r>
            <a:r>
              <a:rPr kumimoji="1" lang="zh-CN" altLang="en-US" sz="3200" b="1" dirty="0">
                <a:solidFill>
                  <a:schemeClr val="tx2"/>
                </a:solidFill>
                <a:latin typeface="Times New Roman" pitchFamily="18" charset="0"/>
              </a:rPr>
              <a:t>性能的评价</a:t>
            </a:r>
          </a:p>
          <a:p>
            <a:pPr>
              <a:lnSpc>
                <a:spcPct val="220000"/>
              </a:lnSpc>
            </a:pPr>
            <a:r>
              <a:rPr kumimoji="1" lang="en-US" altLang="zh-CN" sz="2800" b="1" dirty="0" smtClean="0">
                <a:solidFill>
                  <a:schemeClr val="tx2"/>
                </a:solidFill>
                <a:latin typeface="Times New Roman" pitchFamily="18" charset="0"/>
              </a:rPr>
              <a:t>1 </a:t>
            </a:r>
            <a:r>
              <a:rPr kumimoji="1" lang="zh-CN" altLang="en-US" sz="2800" b="1" dirty="0" smtClean="0">
                <a:solidFill>
                  <a:schemeClr val="tx2"/>
                </a:solidFill>
                <a:latin typeface="Times New Roman" pitchFamily="18" charset="0"/>
              </a:rPr>
              <a:t>计算机系统评测的定量分析技术</a:t>
            </a:r>
            <a:endParaRPr kumimoji="1" lang="zh-CN" altLang="en-US" sz="2800" b="1" dirty="0">
              <a:solidFill>
                <a:schemeClr val="tx2"/>
              </a:solidFill>
              <a:latin typeface="Times New Roman" pitchFamily="18" charset="0"/>
            </a:endParaRPr>
          </a:p>
          <a:p>
            <a:pPr>
              <a:lnSpc>
                <a:spcPct val="170000"/>
              </a:lnSpc>
            </a:pPr>
            <a:r>
              <a:rPr kumimoji="1" lang="zh-CN" altLang="en-US" sz="2400" b="1" dirty="0">
                <a:latin typeface="Times New Roman" pitchFamily="18" charset="0"/>
              </a:rPr>
              <a:t>        </a:t>
            </a:r>
            <a:r>
              <a:rPr kumimoji="1" lang="zh-CN" altLang="en-US" sz="2800" dirty="0">
                <a:latin typeface="Times New Roman" pitchFamily="18" charset="0"/>
              </a:rPr>
              <a:t>１</a:t>
            </a:r>
            <a:r>
              <a:rPr kumimoji="1" lang="en-US" altLang="zh-CN" sz="2800" dirty="0">
                <a:latin typeface="Times New Roman" pitchFamily="18" charset="0"/>
              </a:rPr>
              <a:t>. </a:t>
            </a:r>
            <a:r>
              <a:rPr kumimoji="1" lang="zh-CN" altLang="en-US" sz="2800" dirty="0">
                <a:latin typeface="Times New Roman" pitchFamily="18" charset="0"/>
              </a:rPr>
              <a:t>经常性事件优先原则</a:t>
            </a:r>
          </a:p>
          <a:p>
            <a:pPr>
              <a:lnSpc>
                <a:spcPct val="180000"/>
              </a:lnSpc>
            </a:pPr>
            <a:r>
              <a:rPr kumimoji="1" lang="zh-CN" altLang="en-US" sz="2800" b="1" dirty="0">
                <a:latin typeface="Times New Roman" pitchFamily="18" charset="0"/>
              </a:rPr>
              <a:t>        </a:t>
            </a:r>
            <a:r>
              <a:rPr kumimoji="1" lang="zh-CN" altLang="en-US" sz="2800" dirty="0">
                <a:latin typeface="Times New Roman" pitchFamily="18" charset="0"/>
              </a:rPr>
              <a:t>经常性事件优先原则的基本思想是：对于经常发生的事件，赋予它优先的处理权和资源使用权，加快它的处理速度，可以提高整个系统的性能。</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p:txBody>
          <a:bodyPr/>
          <a:lstStyle/>
          <a:p>
            <a:r>
              <a:rPr lang="zh-CN" altLang="en-US" dirty="0" smtClean="0">
                <a:latin typeface="黑体" pitchFamily="2" charset="-122"/>
              </a:rPr>
              <a:t>计算机系统</a:t>
            </a:r>
            <a:r>
              <a:rPr lang="zh-CN" altLang="en-US" dirty="0">
                <a:latin typeface="黑体" pitchFamily="2" charset="-122"/>
              </a:rPr>
              <a:t>的设计</a:t>
            </a:r>
          </a:p>
        </p:txBody>
      </p:sp>
      <p:sp>
        <p:nvSpPr>
          <p:cNvPr id="491523" name="Rectangle 3" descr="Rectangle: Click to edit Master text styles&#10;Second level&#10;Third level&#10;Fourth level&#10;Fifth level"/>
          <p:cNvSpPr>
            <a:spLocks noGrp="1" noChangeArrowheads="1"/>
          </p:cNvSpPr>
          <p:nvPr>
            <p:ph type="body" idx="1"/>
          </p:nvPr>
        </p:nvSpPr>
        <p:spPr>
          <a:xfrm>
            <a:off x="685800" y="1435100"/>
            <a:ext cx="7772400" cy="4370388"/>
          </a:xfrm>
        </p:spPr>
        <p:txBody>
          <a:bodyPr/>
          <a:lstStyle/>
          <a:p>
            <a:pPr marL="1085850" lvl="1" indent="-457200"/>
            <a:r>
              <a:rPr lang="zh-CN" altLang="en-US" dirty="0"/>
              <a:t>软硬件功能分配</a:t>
            </a:r>
          </a:p>
          <a:p>
            <a:pPr lvl="2"/>
            <a:r>
              <a:rPr lang="zh-CN" altLang="en-US" dirty="0"/>
              <a:t>考虑如何优化设计？ </a:t>
            </a:r>
          </a:p>
          <a:p>
            <a:pPr lvl="2">
              <a:buFont typeface="Wingdings" pitchFamily="2" charset="2"/>
              <a:buNone/>
            </a:pPr>
            <a:r>
              <a:rPr lang="zh-CN" altLang="en-US" dirty="0"/>
              <a:t>             </a:t>
            </a:r>
            <a:r>
              <a:rPr lang="zh-CN" altLang="en-US" dirty="0">
                <a:solidFill>
                  <a:schemeClr val="tx1"/>
                </a:solidFill>
              </a:rPr>
              <a:t>必须考虑软硬件功能的合理分配。</a:t>
            </a:r>
            <a:r>
              <a:rPr lang="zh-CN" altLang="en-US" dirty="0"/>
              <a:t> </a:t>
            </a:r>
          </a:p>
          <a:p>
            <a:pPr lvl="2"/>
            <a:r>
              <a:rPr lang="zh-CN" altLang="en-US" dirty="0"/>
              <a:t>软件和硬件在实现功能上是等价的</a:t>
            </a:r>
          </a:p>
          <a:p>
            <a:pPr lvl="3"/>
            <a:r>
              <a:rPr lang="zh-CN" altLang="en-US" sz="2400" dirty="0">
                <a:solidFill>
                  <a:srgbClr val="D60093"/>
                </a:solidFill>
              </a:rPr>
              <a:t>用软件实现</a:t>
            </a:r>
            <a:r>
              <a:rPr lang="zh-CN" altLang="en-US" sz="2400" dirty="0"/>
              <a:t>的优点：设计容易、修改简单，而且可以减少硬件成本。但是所实现的功能的速度较慢。</a:t>
            </a:r>
          </a:p>
          <a:p>
            <a:pPr lvl="3"/>
            <a:r>
              <a:rPr lang="zh-CN" altLang="en-US" sz="2400" dirty="0">
                <a:solidFill>
                  <a:srgbClr val="D60093"/>
                </a:solidFill>
              </a:rPr>
              <a:t>用硬件实现</a:t>
            </a:r>
            <a:r>
              <a:rPr lang="zh-CN" altLang="en-US" sz="2400" dirty="0"/>
              <a:t>的优点：速度快、性能高，但它修改困难，灵活性差。</a:t>
            </a:r>
          </a:p>
          <a:p>
            <a:pPr lvl="2"/>
            <a:r>
              <a:rPr lang="zh-CN" altLang="en-US" dirty="0"/>
              <a:t>在软硬件之间进行折中和取舍。 </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zh-CN" altLang="en-US" dirty="0" smtClean="0">
                <a:latin typeface="黑体" pitchFamily="2" charset="-122"/>
              </a:rPr>
              <a:t>计算机系统</a:t>
            </a:r>
            <a:r>
              <a:rPr lang="zh-CN" altLang="en-US" dirty="0">
                <a:latin typeface="黑体" pitchFamily="2" charset="-122"/>
              </a:rPr>
              <a:t>的设计</a:t>
            </a:r>
          </a:p>
        </p:txBody>
      </p:sp>
      <p:sp>
        <p:nvSpPr>
          <p:cNvPr id="492547" name="Rectangle 3" descr="Rectangle: Click to edit Master text styles&#10;Second level&#10;Third level&#10;Fourth level&#10;Fifth level"/>
          <p:cNvSpPr>
            <a:spLocks noGrp="1" noChangeArrowheads="1"/>
          </p:cNvSpPr>
          <p:nvPr>
            <p:ph type="body" idx="1"/>
          </p:nvPr>
        </p:nvSpPr>
        <p:spPr/>
        <p:txBody>
          <a:bodyPr/>
          <a:lstStyle/>
          <a:p>
            <a:pPr marL="1085850" lvl="1" indent="-457200"/>
            <a:r>
              <a:rPr lang="zh-CN" altLang="en-US"/>
              <a:t>设计出生命周期长的系统结构</a:t>
            </a:r>
          </a:p>
          <a:p>
            <a:pPr lvl="2"/>
            <a:r>
              <a:rPr lang="zh-CN" altLang="en-US"/>
              <a:t>特别注意</a:t>
            </a:r>
            <a:r>
              <a:rPr lang="zh-CN" altLang="en-US">
                <a:solidFill>
                  <a:srgbClr val="D60093"/>
                </a:solidFill>
              </a:rPr>
              <a:t>计算机应用</a:t>
            </a:r>
            <a:r>
              <a:rPr lang="zh-CN" altLang="en-US"/>
              <a:t>和</a:t>
            </a:r>
            <a:r>
              <a:rPr lang="zh-CN" altLang="en-US">
                <a:solidFill>
                  <a:srgbClr val="D60093"/>
                </a:solidFill>
              </a:rPr>
              <a:t>计算机技术</a:t>
            </a:r>
            <a:r>
              <a:rPr lang="zh-CN" altLang="en-US"/>
              <a:t>的发展趋势</a:t>
            </a:r>
          </a:p>
          <a:p>
            <a:pPr lvl="2"/>
            <a:r>
              <a:rPr lang="zh-CN" altLang="en-US"/>
              <a:t>设计出具有一定前瞻性的系统结构，以使得它具有较长的生命周期。 </a:t>
            </a:r>
          </a:p>
        </p:txBody>
      </p:sp>
      <p:sp>
        <p:nvSpPr>
          <p:cNvPr id="492548" name="Text Box 4"/>
          <p:cNvSpPr txBox="1">
            <a:spLocks noChangeArrowheads="1"/>
          </p:cNvSpPr>
          <p:nvPr/>
        </p:nvSpPr>
        <p:spPr bwMode="auto">
          <a:xfrm>
            <a:off x="323850" y="3227388"/>
            <a:ext cx="6840538" cy="523220"/>
          </a:xfrm>
          <a:prstGeom prst="rect">
            <a:avLst/>
          </a:prstGeom>
          <a:noFill/>
          <a:ln w="9525">
            <a:noFill/>
            <a:miter lim="800000"/>
            <a:headEnd/>
            <a:tailEnd/>
          </a:ln>
          <a:effectLst/>
        </p:spPr>
        <p:txBody>
          <a:bodyPr>
            <a:spAutoFit/>
          </a:bodyPr>
          <a:lstStyle/>
          <a:p>
            <a:pPr>
              <a:spcBef>
                <a:spcPct val="50000"/>
              </a:spcBef>
            </a:pPr>
            <a:r>
              <a:rPr lang="en-US" altLang="zh-CN" sz="2800" dirty="0" smtClean="0">
                <a:solidFill>
                  <a:srgbClr val="0000CC"/>
                </a:solidFill>
                <a:latin typeface="黑体" pitchFamily="2" charset="-122"/>
              </a:rPr>
              <a:t>2 </a:t>
            </a:r>
            <a:r>
              <a:rPr lang="zh-CN" altLang="en-US" sz="2800" dirty="0">
                <a:solidFill>
                  <a:srgbClr val="0000CC"/>
                </a:solidFill>
                <a:latin typeface="黑体" pitchFamily="2" charset="-122"/>
              </a:rPr>
              <a:t>计算机系统设计的主要方法</a:t>
            </a:r>
          </a:p>
        </p:txBody>
      </p:sp>
      <p:sp>
        <p:nvSpPr>
          <p:cNvPr id="492549" name="Rectangle 5" descr="Rectangle: Click to edit Master text styles&#10;Second level&#10;Third level&#10;Fourth level&#10;Fifth level"/>
          <p:cNvSpPr>
            <a:spLocks noChangeArrowheads="1"/>
          </p:cNvSpPr>
          <p:nvPr/>
        </p:nvSpPr>
        <p:spPr bwMode="auto">
          <a:xfrm>
            <a:off x="687388" y="3933825"/>
            <a:ext cx="7772400" cy="2232025"/>
          </a:xfrm>
          <a:prstGeom prst="rect">
            <a:avLst/>
          </a:prstGeom>
          <a:noFill/>
          <a:ln w="9525">
            <a:noFill/>
            <a:miter lim="800000"/>
            <a:headEnd/>
            <a:tailEnd/>
          </a:ln>
          <a:effectLst/>
        </p:spPr>
        <p:txBody>
          <a:bodyPr/>
          <a:lstStyle/>
          <a:p>
            <a:pPr marL="457200" indent="-457200">
              <a:lnSpc>
                <a:spcPct val="120000"/>
              </a:lnSpc>
              <a:spcBef>
                <a:spcPct val="20000"/>
              </a:spcBef>
              <a:buClr>
                <a:schemeClr val="tx1"/>
              </a:buClr>
              <a:buFont typeface="Wingdings" pitchFamily="2" charset="2"/>
              <a:buAutoNum type="arabicPeriod"/>
            </a:pPr>
            <a:r>
              <a:rPr lang="en-US" altLang="zh-CN" sz="2400">
                <a:solidFill>
                  <a:srgbClr val="E24C05"/>
                </a:solidFill>
                <a:latin typeface="Times New Roman" pitchFamily="18" charset="0"/>
              </a:rPr>
              <a:t>“</a:t>
            </a:r>
            <a:r>
              <a:rPr lang="zh-CN" altLang="en-US" sz="2400">
                <a:solidFill>
                  <a:srgbClr val="E24C05"/>
                </a:solidFill>
                <a:latin typeface="Times New Roman" pitchFamily="18" charset="0"/>
              </a:rPr>
              <a:t>由上往下”</a:t>
            </a:r>
            <a:r>
              <a:rPr lang="zh-CN" altLang="en-US" sz="2400">
                <a:solidFill>
                  <a:srgbClr val="6600FF"/>
                </a:solidFill>
                <a:latin typeface="Times New Roman" pitchFamily="18" charset="0"/>
              </a:rPr>
              <a:t>（</a:t>
            </a:r>
            <a:r>
              <a:rPr lang="en-US" altLang="zh-CN" sz="2400">
                <a:solidFill>
                  <a:srgbClr val="6600FF"/>
                </a:solidFill>
                <a:latin typeface="Times New Roman" pitchFamily="18" charset="0"/>
              </a:rPr>
              <a:t>top-down</a:t>
            </a:r>
            <a:r>
              <a:rPr lang="zh-CN" altLang="en-US" sz="2400">
                <a:solidFill>
                  <a:srgbClr val="6600FF"/>
                </a:solidFill>
                <a:latin typeface="Times New Roman" pitchFamily="18" charset="0"/>
              </a:rPr>
              <a:t>）</a:t>
            </a:r>
            <a:r>
              <a:rPr lang="zh-CN" altLang="en-US" sz="2400">
                <a:solidFill>
                  <a:srgbClr val="E24C05"/>
                </a:solidFill>
                <a:latin typeface="Times New Roman" pitchFamily="18" charset="0"/>
              </a:rPr>
              <a:t>设计</a:t>
            </a:r>
          </a:p>
          <a:p>
            <a:pPr marL="1085850" lvl="1" indent="-457200">
              <a:lnSpc>
                <a:spcPct val="120000"/>
              </a:lnSpc>
              <a:spcBef>
                <a:spcPct val="20000"/>
              </a:spcBef>
              <a:buClr>
                <a:schemeClr val="tx1"/>
              </a:buClr>
              <a:buSzPct val="90000"/>
              <a:buFont typeface="Wingdings" pitchFamily="2" charset="2"/>
              <a:buChar char="Ø"/>
            </a:pPr>
            <a:r>
              <a:rPr lang="zh-CN" altLang="en-US" sz="2400"/>
              <a:t>从层次结构中的最上面一级开始，逐层往下设计各层的机器。 </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4599" name="Object 7"/>
          <p:cNvGraphicFramePr>
            <a:graphicFrameLocks noChangeAspect="1"/>
          </p:cNvGraphicFramePr>
          <p:nvPr>
            <p:ph/>
          </p:nvPr>
        </p:nvGraphicFramePr>
        <p:xfrm>
          <a:off x="539750" y="836613"/>
          <a:ext cx="7920038" cy="5326062"/>
        </p:xfrm>
        <a:graphic>
          <a:graphicData uri="http://schemas.openxmlformats.org/presentationml/2006/ole">
            <p:oleObj spid="_x0000_s51202" name="图片" r:id="rId3" imgW="4202280" imgH="2825280" progId="Word.Picture.8">
              <p:embed/>
            </p:oleObj>
          </a:graphicData>
        </a:graphic>
      </p:graphicFrame>
    </p:spTree>
  </p:cSld>
  <p:clrMapOvr>
    <a:masterClrMapping/>
  </p:clrMapOvr>
  <p:transition>
    <p:blinds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lstStyle/>
          <a:p>
            <a:r>
              <a:rPr lang="en-US" altLang="zh-CN" dirty="0" smtClean="0">
                <a:latin typeface="黑体" pitchFamily="2" charset="-122"/>
              </a:rPr>
              <a:t> </a:t>
            </a:r>
            <a:r>
              <a:rPr lang="zh-CN" altLang="en-US" dirty="0">
                <a:latin typeface="黑体" pitchFamily="2" charset="-122"/>
              </a:rPr>
              <a:t>计算机系统的设计</a:t>
            </a:r>
          </a:p>
        </p:txBody>
      </p:sp>
      <p:sp>
        <p:nvSpPr>
          <p:cNvPr id="493571" name="Rectangle 3" descr="Rectangle: Click to edit Master text styles&#10;Second level&#10;Third level&#10;Fourth level&#10;Fifth level"/>
          <p:cNvSpPr>
            <a:spLocks noGrp="1" noChangeArrowheads="1"/>
          </p:cNvSpPr>
          <p:nvPr>
            <p:ph type="body" idx="1"/>
          </p:nvPr>
        </p:nvSpPr>
        <p:spPr>
          <a:xfrm>
            <a:off x="685800" y="1219200"/>
            <a:ext cx="7772400" cy="5638800"/>
          </a:xfrm>
        </p:spPr>
        <p:txBody>
          <a:bodyPr>
            <a:normAutofit fontScale="92500" lnSpcReduction="10000"/>
          </a:bodyPr>
          <a:lstStyle/>
          <a:p>
            <a:pPr lvl="2">
              <a:lnSpc>
                <a:spcPct val="110000"/>
              </a:lnSpc>
            </a:pPr>
            <a:r>
              <a:rPr lang="zh-CN" altLang="en-US"/>
              <a:t>首先确定面对使用者的那级机器的基本特征、数据类型和格式、基本命令等。</a:t>
            </a:r>
          </a:p>
          <a:p>
            <a:pPr lvl="2">
              <a:lnSpc>
                <a:spcPct val="110000"/>
              </a:lnSpc>
            </a:pPr>
            <a:r>
              <a:rPr lang="zh-CN" altLang="en-US"/>
              <a:t>然后再逐级往下设计，每级都考虑如何优化上一级的实现。</a:t>
            </a:r>
          </a:p>
          <a:p>
            <a:pPr marL="1085850" lvl="1" indent="-457200">
              <a:lnSpc>
                <a:spcPct val="110000"/>
              </a:lnSpc>
            </a:pPr>
            <a:r>
              <a:rPr lang="zh-CN" altLang="en-US">
                <a:solidFill>
                  <a:srgbClr val="D60093"/>
                </a:solidFill>
              </a:rPr>
              <a:t>适合于</a:t>
            </a:r>
            <a:r>
              <a:rPr lang="zh-CN" altLang="en-US"/>
              <a:t>专用机的设计，而不适合通用机的设计。</a:t>
            </a:r>
          </a:p>
          <a:p>
            <a:pPr marL="457200" indent="-457200">
              <a:lnSpc>
                <a:spcPct val="110000"/>
              </a:lnSpc>
              <a:buFont typeface="Wingdings" pitchFamily="2" charset="2"/>
              <a:buAutoNum type="arabicPeriod" startAt="2"/>
            </a:pPr>
            <a:r>
              <a:rPr lang="zh-CN" altLang="en-US">
                <a:latin typeface="Times New Roman" pitchFamily="18" charset="0"/>
              </a:rPr>
              <a:t>“由下往上”</a:t>
            </a:r>
            <a:r>
              <a:rPr lang="zh-CN" altLang="en-US">
                <a:solidFill>
                  <a:srgbClr val="6600FF"/>
                </a:solidFill>
                <a:latin typeface="Times New Roman" pitchFamily="18" charset="0"/>
              </a:rPr>
              <a:t>（</a:t>
            </a:r>
            <a:r>
              <a:rPr lang="en-US" altLang="zh-CN">
                <a:solidFill>
                  <a:srgbClr val="6600FF"/>
                </a:solidFill>
                <a:latin typeface="Times New Roman" pitchFamily="18" charset="0"/>
              </a:rPr>
              <a:t>bottom-up</a:t>
            </a:r>
            <a:r>
              <a:rPr lang="zh-CN" altLang="en-US">
                <a:solidFill>
                  <a:srgbClr val="6600FF"/>
                </a:solidFill>
                <a:latin typeface="Times New Roman" pitchFamily="18" charset="0"/>
              </a:rPr>
              <a:t>）</a:t>
            </a:r>
            <a:r>
              <a:rPr lang="zh-CN" altLang="en-US">
                <a:latin typeface="Times New Roman" pitchFamily="18" charset="0"/>
              </a:rPr>
              <a:t>设计</a:t>
            </a:r>
            <a:r>
              <a:rPr lang="zh-CN" altLang="en-US"/>
              <a:t>  </a:t>
            </a:r>
          </a:p>
          <a:p>
            <a:pPr marL="1085850" lvl="1" indent="-457200">
              <a:lnSpc>
                <a:spcPct val="110000"/>
              </a:lnSpc>
            </a:pPr>
            <a:r>
              <a:rPr lang="zh-CN" altLang="en-US"/>
              <a:t>从层次结构的最下面一级开始，逐层往上设计各层的机器。</a:t>
            </a:r>
          </a:p>
          <a:p>
            <a:pPr marL="1085850" lvl="1" indent="-457200">
              <a:lnSpc>
                <a:spcPct val="110000"/>
              </a:lnSpc>
            </a:pPr>
            <a:r>
              <a:rPr lang="zh-CN" altLang="en-US"/>
              <a:t>采用这种方法时，软件技术完全处于被动状态，这会造成软件和硬件的脱节，使整个系统的效率降低。</a:t>
            </a:r>
          </a:p>
          <a:p>
            <a:pPr lvl="2">
              <a:lnSpc>
                <a:spcPct val="110000"/>
              </a:lnSpc>
              <a:buFont typeface="Wingdings" pitchFamily="2" charset="2"/>
              <a:buNone/>
            </a:pPr>
            <a:r>
              <a:rPr lang="zh-CN" altLang="en-US"/>
              <a:t>（在早期被采用得比较多，现在已经很少被采用了 ）</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descr="Rectangle: Click to edit Master text styles&#10;Second level&#10;Third level&#10;Fourth level&#10;Fifth level"/>
          <p:cNvSpPr>
            <a:spLocks noGrp="1" noChangeArrowheads="1"/>
          </p:cNvSpPr>
          <p:nvPr>
            <p:ph type="body" idx="1"/>
          </p:nvPr>
        </p:nvSpPr>
        <p:spPr/>
        <p:txBody>
          <a:bodyPr>
            <a:normAutofit fontScale="92500" lnSpcReduction="10000"/>
          </a:bodyPr>
          <a:lstStyle/>
          <a:p>
            <a:pPr marL="457200" indent="-457200">
              <a:buFont typeface="Wingdings" pitchFamily="2" charset="2"/>
              <a:buAutoNum type="arabicPeriod" startAt="3"/>
            </a:pPr>
            <a:r>
              <a:rPr lang="en-US" altLang="zh-CN">
                <a:latin typeface="Times New Roman" pitchFamily="18" charset="0"/>
              </a:rPr>
              <a:t>“</a:t>
            </a:r>
            <a:r>
              <a:rPr lang="zh-CN" altLang="en-US">
                <a:latin typeface="Times New Roman" pitchFamily="18" charset="0"/>
              </a:rPr>
              <a:t>从中间开始”</a:t>
            </a:r>
            <a:r>
              <a:rPr lang="zh-CN" altLang="en-US">
                <a:solidFill>
                  <a:srgbClr val="6600FF"/>
                </a:solidFill>
                <a:latin typeface="Times New Roman" pitchFamily="18" charset="0"/>
              </a:rPr>
              <a:t>（</a:t>
            </a:r>
            <a:r>
              <a:rPr lang="en-US" altLang="zh-CN">
                <a:solidFill>
                  <a:srgbClr val="6600FF"/>
                </a:solidFill>
                <a:latin typeface="Times New Roman" pitchFamily="18" charset="0"/>
              </a:rPr>
              <a:t>middle-out</a:t>
            </a:r>
            <a:r>
              <a:rPr lang="zh-CN" altLang="en-US">
                <a:solidFill>
                  <a:srgbClr val="6600FF"/>
                </a:solidFill>
                <a:latin typeface="Times New Roman" pitchFamily="18" charset="0"/>
              </a:rPr>
              <a:t>）</a:t>
            </a:r>
            <a:r>
              <a:rPr lang="zh-CN" altLang="en-US">
                <a:latin typeface="Times New Roman" pitchFamily="18" charset="0"/>
              </a:rPr>
              <a:t>设计</a:t>
            </a:r>
            <a:r>
              <a:rPr lang="zh-CN" altLang="en-US"/>
              <a:t> </a:t>
            </a:r>
          </a:p>
          <a:p>
            <a:pPr marL="1085850" lvl="1" indent="-457200"/>
            <a:r>
              <a:rPr lang="zh-CN" altLang="en-US">
                <a:latin typeface="Times New Roman"/>
              </a:rPr>
              <a:t>“</a:t>
            </a:r>
            <a:r>
              <a:rPr lang="zh-CN" altLang="en-US"/>
              <a:t>由上往下</a:t>
            </a:r>
            <a:r>
              <a:rPr lang="zh-CN" altLang="en-US">
                <a:latin typeface="Times New Roman"/>
              </a:rPr>
              <a:t>”</a:t>
            </a:r>
            <a:r>
              <a:rPr lang="zh-CN" altLang="en-US"/>
              <a:t>和</a:t>
            </a:r>
            <a:r>
              <a:rPr lang="zh-CN" altLang="en-US">
                <a:latin typeface="Times New Roman"/>
              </a:rPr>
              <a:t>“</a:t>
            </a:r>
            <a:r>
              <a:rPr lang="zh-CN" altLang="en-US"/>
              <a:t>由下往上</a:t>
            </a:r>
            <a:r>
              <a:rPr lang="zh-CN" altLang="en-US">
                <a:latin typeface="Times New Roman"/>
              </a:rPr>
              <a:t>”</a:t>
            </a:r>
            <a:r>
              <a:rPr lang="zh-CN" altLang="en-US"/>
              <a:t>设计方法的主要缺点  </a:t>
            </a:r>
          </a:p>
          <a:p>
            <a:pPr lvl="2">
              <a:buFont typeface="Wingdings" pitchFamily="2" charset="2"/>
              <a:buNone/>
            </a:pPr>
            <a:r>
              <a:rPr lang="zh-CN" altLang="en-US"/>
              <a:t>        软、硬件设计分离和脱节</a:t>
            </a:r>
          </a:p>
          <a:p>
            <a:pPr marL="1085850" lvl="1" indent="-457200"/>
            <a:r>
              <a:rPr lang="zh-CN" altLang="en-US">
                <a:solidFill>
                  <a:srgbClr val="D60093"/>
                </a:solidFill>
              </a:rPr>
              <a:t>解决方法：</a:t>
            </a:r>
            <a:r>
              <a:rPr lang="zh-CN" altLang="en-US"/>
              <a:t>综合考虑软、硬件的分工，从中间开始设计。</a:t>
            </a:r>
          </a:p>
          <a:p>
            <a:pPr lvl="2"/>
            <a:r>
              <a:rPr lang="zh-CN" altLang="en-US">
                <a:solidFill>
                  <a:srgbClr val="FF0000"/>
                </a:solidFill>
                <a:latin typeface="Times New Roman"/>
              </a:rPr>
              <a:t>“</a:t>
            </a:r>
            <a:r>
              <a:rPr lang="zh-CN" altLang="en-US">
                <a:solidFill>
                  <a:srgbClr val="FF0000"/>
                </a:solidFill>
              </a:rPr>
              <a:t>中间</a:t>
            </a:r>
            <a:r>
              <a:rPr lang="zh-CN" altLang="en-US">
                <a:solidFill>
                  <a:srgbClr val="FF0000"/>
                </a:solidFill>
                <a:latin typeface="Times New Roman"/>
              </a:rPr>
              <a:t>”</a:t>
            </a:r>
            <a:r>
              <a:rPr lang="zh-CN" altLang="en-US"/>
              <a:t>：层次结构中的软硬件的交界面，目前一般是在传统机器语言机器级与操作系统机器级之间。</a:t>
            </a:r>
          </a:p>
          <a:p>
            <a:pPr marL="1085850" lvl="1" indent="-457200"/>
            <a:r>
              <a:rPr lang="zh-CN" altLang="en-US"/>
              <a:t>从中间开始设计</a:t>
            </a:r>
          </a:p>
          <a:p>
            <a:pPr lvl="2"/>
            <a:r>
              <a:rPr lang="zh-CN" altLang="en-US"/>
              <a:t>首先要进行软、硬件功能分配，确定好这个界面。</a:t>
            </a:r>
          </a:p>
          <a:p>
            <a:pPr lvl="2"/>
            <a:r>
              <a:rPr lang="zh-CN" altLang="en-US"/>
              <a:t>然后从这个界面开始，软件设计者开始往上设计</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7668" name="Object 4"/>
          <p:cNvGraphicFramePr>
            <a:graphicFrameLocks noChangeAspect="1"/>
          </p:cNvGraphicFramePr>
          <p:nvPr>
            <p:ph idx="1"/>
          </p:nvPr>
        </p:nvGraphicFramePr>
        <p:xfrm>
          <a:off x="1403350" y="908050"/>
          <a:ext cx="6624638" cy="5292725"/>
        </p:xfrm>
        <a:graphic>
          <a:graphicData uri="http://schemas.openxmlformats.org/presentationml/2006/ole">
            <p:oleObj spid="_x0000_s52226" name="图片" r:id="rId3" imgW="3481200" imgH="2781360" progId="Word.Picture.8">
              <p:embed/>
            </p:oleObj>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normAutofit/>
          </a:bodyPr>
          <a:lstStyle/>
          <a:p>
            <a:r>
              <a:rPr lang="zh-CN" altLang="en-US" sz="3600" dirty="0" smtClean="0">
                <a:latin typeface="黑体" pitchFamily="2" charset="-122"/>
              </a:rPr>
              <a:t>计算机系统</a:t>
            </a:r>
            <a:r>
              <a:rPr lang="zh-CN" altLang="en-US" sz="3600" dirty="0">
                <a:latin typeface="黑体" pitchFamily="2" charset="-122"/>
              </a:rPr>
              <a:t>的设计</a:t>
            </a:r>
          </a:p>
        </p:txBody>
      </p:sp>
      <p:sp>
        <p:nvSpPr>
          <p:cNvPr id="498691" name="Rectangle 3" descr="Rectangle: Click to edit Master text styles&#10;Second level&#10;Third level&#10;Fourth level&#10;Fifth level"/>
          <p:cNvSpPr>
            <a:spLocks noGrp="1" noChangeArrowheads="1"/>
          </p:cNvSpPr>
          <p:nvPr>
            <p:ph type="body" idx="1"/>
          </p:nvPr>
        </p:nvSpPr>
        <p:spPr>
          <a:xfrm>
            <a:off x="755650" y="2492375"/>
            <a:ext cx="7772400" cy="1562100"/>
          </a:xfrm>
        </p:spPr>
        <p:txBody>
          <a:bodyPr/>
          <a:lstStyle/>
          <a:p>
            <a:pPr lvl="2">
              <a:buFont typeface="Wingdings" pitchFamily="2" charset="2"/>
              <a:buNone/>
            </a:pPr>
            <a:r>
              <a:rPr lang="zh-CN" altLang="en-US" dirty="0"/>
              <a:t>操作系统、汇编、编译系统等，硬件设计者开始往下</a:t>
            </a:r>
            <a:r>
              <a:rPr lang="zh-CN" altLang="en-US" dirty="0" smtClean="0"/>
              <a:t>设计</a:t>
            </a:r>
            <a:r>
              <a:rPr lang="zh-CN" altLang="en-US" dirty="0"/>
              <a:t>传统机器级、微程序机器级等。</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Text Box 2"/>
          <p:cNvSpPr txBox="1">
            <a:spLocks noChangeArrowheads="1"/>
          </p:cNvSpPr>
          <p:nvPr/>
        </p:nvSpPr>
        <p:spPr bwMode="auto">
          <a:xfrm>
            <a:off x="1142976" y="571480"/>
            <a:ext cx="7239000" cy="584775"/>
          </a:xfrm>
          <a:prstGeom prst="rect">
            <a:avLst/>
          </a:prstGeom>
          <a:noFill/>
          <a:ln w="9525">
            <a:noFill/>
            <a:miter lim="800000"/>
            <a:headEnd/>
            <a:tailEnd/>
          </a:ln>
          <a:effectLst/>
        </p:spPr>
        <p:txBody>
          <a:bodyPr wrap="square">
            <a:spAutoFit/>
          </a:bodyPr>
          <a:lstStyle/>
          <a:p>
            <a:pPr>
              <a:spcBef>
                <a:spcPct val="50000"/>
              </a:spcBef>
            </a:pPr>
            <a:r>
              <a:rPr lang="zh-CN" altLang="en-US" sz="3200" b="0" dirty="0" smtClean="0">
                <a:latin typeface="黑体" pitchFamily="2" charset="-122"/>
                <a:ea typeface="黑体" pitchFamily="2" charset="-122"/>
              </a:rPr>
              <a:t>影响</a:t>
            </a:r>
            <a:r>
              <a:rPr lang="zh-CN" altLang="en-US" sz="3200" b="0" dirty="0">
                <a:latin typeface="黑体" pitchFamily="2" charset="-122"/>
                <a:ea typeface="黑体" pitchFamily="2" charset="-122"/>
              </a:rPr>
              <a:t>计算机体系结构</a:t>
            </a:r>
            <a:r>
              <a:rPr lang="zh-CN" altLang="en-US" sz="3200" b="0" dirty="0" smtClean="0">
                <a:latin typeface="黑体" pitchFamily="2" charset="-122"/>
                <a:ea typeface="黑体" pitchFamily="2" charset="-122"/>
              </a:rPr>
              <a:t>的成本</a:t>
            </a:r>
            <a:r>
              <a:rPr lang="zh-CN" altLang="en-US" sz="3200" b="0" dirty="0">
                <a:latin typeface="黑体" pitchFamily="2" charset="-122"/>
                <a:ea typeface="黑体" pitchFamily="2" charset="-122"/>
              </a:rPr>
              <a:t>和价格因素 </a:t>
            </a:r>
          </a:p>
        </p:txBody>
      </p:sp>
      <p:sp>
        <p:nvSpPr>
          <p:cNvPr id="358403" name="Text Box 3"/>
          <p:cNvSpPr txBox="1">
            <a:spLocks noChangeArrowheads="1"/>
          </p:cNvSpPr>
          <p:nvPr/>
        </p:nvSpPr>
        <p:spPr bwMode="auto">
          <a:xfrm>
            <a:off x="1000100" y="1142984"/>
            <a:ext cx="7239000" cy="2185214"/>
          </a:xfrm>
          <a:prstGeom prst="rect">
            <a:avLst/>
          </a:prstGeom>
          <a:noFill/>
          <a:ln w="9525">
            <a:noFill/>
            <a:miter lim="800000"/>
            <a:headEnd/>
            <a:tailEnd/>
          </a:ln>
          <a:effectLst/>
        </p:spPr>
        <p:txBody>
          <a:bodyPr>
            <a:spAutoFit/>
          </a:bodyPr>
          <a:lstStyle/>
          <a:p>
            <a:pPr marL="457200" indent="-457200">
              <a:spcBef>
                <a:spcPct val="50000"/>
              </a:spcBef>
            </a:pPr>
            <a:r>
              <a:rPr lang="en-US" altLang="zh-CN" sz="2800" b="0" dirty="0" smtClean="0">
                <a:latin typeface="黑体" pitchFamily="2" charset="-122"/>
                <a:ea typeface="黑体" pitchFamily="2" charset="-122"/>
              </a:rPr>
              <a:t>1</a:t>
            </a:r>
            <a:r>
              <a:rPr lang="en-US" altLang="zh-CN" sz="2800" b="0" dirty="0">
                <a:latin typeface="黑体" pitchFamily="2" charset="-122"/>
                <a:ea typeface="黑体" pitchFamily="2" charset="-122"/>
              </a:rPr>
              <a:t>	</a:t>
            </a:r>
            <a:r>
              <a:rPr lang="zh-CN" altLang="en-US" sz="2800" b="0" dirty="0">
                <a:latin typeface="黑体" pitchFamily="2" charset="-122"/>
                <a:ea typeface="黑体" pitchFamily="2" charset="-122"/>
              </a:rPr>
              <a:t>计算机系统的成本和价格</a:t>
            </a:r>
          </a:p>
          <a:p>
            <a:pPr marL="457200" indent="-457200">
              <a:spcBef>
                <a:spcPct val="50000"/>
              </a:spcBef>
              <a:buFontTx/>
              <a:buAutoNum type="arabicPeriod"/>
            </a:pPr>
            <a:r>
              <a:rPr lang="zh-CN" altLang="en-US" sz="2400" b="0" dirty="0">
                <a:latin typeface="黑体" pitchFamily="2" charset="-122"/>
                <a:ea typeface="黑体" pitchFamily="2" charset="-122"/>
              </a:rPr>
              <a:t>组装一台较高档配置</a:t>
            </a:r>
            <a:r>
              <a:rPr lang="en-US" altLang="zh-CN" sz="2400" b="0" dirty="0">
                <a:latin typeface="黑体" pitchFamily="2" charset="-122"/>
                <a:ea typeface="黑体" pitchFamily="2" charset="-122"/>
              </a:rPr>
              <a:t>PC</a:t>
            </a:r>
            <a:r>
              <a:rPr lang="zh-CN" altLang="en-US" sz="2400" b="0" dirty="0">
                <a:latin typeface="黑体" pitchFamily="2" charset="-122"/>
                <a:ea typeface="黑体" pitchFamily="2" charset="-122"/>
              </a:rPr>
              <a:t>的硬件各部件价格分布</a:t>
            </a:r>
          </a:p>
          <a:p>
            <a:pPr marL="457200" indent="-457200">
              <a:spcBef>
                <a:spcPct val="50000"/>
              </a:spcBef>
            </a:pPr>
            <a:r>
              <a:rPr lang="zh-CN" altLang="en-US" sz="2400" dirty="0"/>
              <a:t>    </a:t>
            </a:r>
            <a:r>
              <a:rPr lang="zh-CN" altLang="en-US" sz="2400" b="0" dirty="0">
                <a:latin typeface="宋体" charset="-122"/>
                <a:ea typeface="宋体" charset="-122"/>
              </a:rPr>
              <a:t>◆ </a:t>
            </a:r>
            <a:r>
              <a:rPr lang="zh-CN" altLang="en-US" sz="2400" dirty="0"/>
              <a:t>从总体看，价格变化的趋势是不断下降的。</a:t>
            </a:r>
          </a:p>
          <a:p>
            <a:pPr marL="457200" indent="-457200">
              <a:spcBef>
                <a:spcPct val="50000"/>
              </a:spcBef>
            </a:pPr>
            <a:r>
              <a:rPr lang="zh-CN" altLang="en-US" sz="2400" b="0" dirty="0">
                <a:latin typeface="宋体" charset="-122"/>
                <a:ea typeface="宋体" charset="-122"/>
              </a:rPr>
              <a:t>     ◆ </a:t>
            </a:r>
            <a:r>
              <a:rPr lang="zh-CN" altLang="en-US" sz="2400" dirty="0"/>
              <a:t>计算机的价格是与成本紧密相关的。 </a:t>
            </a:r>
          </a:p>
        </p:txBody>
      </p:sp>
    </p:spTree>
  </p:cSld>
  <p:clrMapOvr>
    <a:masterClrMapping/>
  </p:clrMapOvr>
  <p:transition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190500" y="1050925"/>
            <a:ext cx="8755063" cy="4968875"/>
          </a:xfrm>
          <a:prstGeom prst="rect">
            <a:avLst/>
          </a:prstGeom>
          <a:solidFill>
            <a:srgbClr val="CCFFFF"/>
          </a:solidFill>
          <a:ln w="9525">
            <a:solidFill>
              <a:schemeClr val="tx1"/>
            </a:solidFill>
            <a:miter lim="800000"/>
            <a:headEnd/>
            <a:tailEnd/>
          </a:ln>
          <a:effectLst/>
        </p:spPr>
        <p:txBody>
          <a:bodyPr wrap="none" anchor="ctr"/>
          <a:lstStyle/>
          <a:p>
            <a:endParaRPr lang="zh-CN" altLang="en-US"/>
          </a:p>
        </p:txBody>
      </p:sp>
      <p:sp>
        <p:nvSpPr>
          <p:cNvPr id="3" name="Text Box 5"/>
          <p:cNvSpPr txBox="1">
            <a:spLocks noChangeArrowheads="1"/>
          </p:cNvSpPr>
          <p:nvPr/>
        </p:nvSpPr>
        <p:spPr bwMode="auto">
          <a:xfrm>
            <a:off x="-76200" y="1050925"/>
            <a:ext cx="2590800" cy="4906963"/>
          </a:xfrm>
          <a:prstGeom prst="rect">
            <a:avLst/>
          </a:prstGeom>
          <a:noFill/>
          <a:ln w="9525">
            <a:noFill/>
            <a:miter lim="800000"/>
            <a:headEnd/>
            <a:tailEnd/>
          </a:ln>
          <a:effectLst/>
        </p:spPr>
        <p:txBody>
          <a:bodyPr>
            <a:spAutoFit/>
          </a:bodyPr>
          <a:lstStyle/>
          <a:p>
            <a:pPr algn="ctr">
              <a:spcBef>
                <a:spcPct val="50000"/>
              </a:spcBef>
            </a:pPr>
            <a:r>
              <a:rPr lang="zh-CN" altLang="en-US" sz="1800" b="0">
                <a:solidFill>
                  <a:srgbClr val="A50021"/>
                </a:solidFill>
                <a:latin typeface="宋体" charset="-122"/>
                <a:ea typeface="黑体" pitchFamily="2" charset="-122"/>
              </a:rPr>
              <a:t>配件</a:t>
            </a:r>
          </a:p>
          <a:p>
            <a:pPr algn="ctr">
              <a:spcBef>
                <a:spcPct val="50000"/>
              </a:spcBef>
            </a:pPr>
            <a:r>
              <a:rPr lang="zh-CN" altLang="en-US" sz="1800">
                <a:solidFill>
                  <a:schemeClr val="accent2"/>
                </a:solidFill>
                <a:latin typeface="宋体" charset="-122"/>
                <a:ea typeface="宋体" charset="-122"/>
              </a:rPr>
              <a:t>处理器</a:t>
            </a:r>
            <a:endParaRPr lang="zh-CN" altLang="en-US" sz="1800">
              <a:solidFill>
                <a:schemeClr val="accent2"/>
              </a:solidFill>
              <a:latin typeface="宋体" charset="-122"/>
              <a:ea typeface="宋体" charset="-122"/>
              <a:cs typeface="Times New Roman" charset="0"/>
            </a:endParaRPr>
          </a:p>
          <a:p>
            <a:pPr algn="ctr">
              <a:spcBef>
                <a:spcPct val="50000"/>
              </a:spcBef>
            </a:pPr>
            <a:r>
              <a:rPr lang="zh-CN" altLang="en-US" sz="1800">
                <a:solidFill>
                  <a:schemeClr val="accent2"/>
                </a:solidFill>
                <a:latin typeface="宋体" charset="-122"/>
                <a:ea typeface="宋体" charset="-122"/>
              </a:rPr>
              <a:t>主板（含基本</a:t>
            </a:r>
            <a:r>
              <a:rPr lang="en-US" altLang="zh-CN" sz="1800">
                <a:solidFill>
                  <a:schemeClr val="accent2"/>
                </a:solidFill>
                <a:latin typeface="宋体" charset="-122"/>
                <a:ea typeface="宋体" charset="-122"/>
                <a:cs typeface="Times New Roman" charset="0"/>
              </a:rPr>
              <a:t>I/O</a:t>
            </a:r>
            <a:r>
              <a:rPr lang="zh-CN" altLang="en-US" sz="1800">
                <a:solidFill>
                  <a:schemeClr val="accent2"/>
                </a:solidFill>
                <a:latin typeface="宋体" charset="-122"/>
                <a:ea typeface="宋体" charset="-122"/>
              </a:rPr>
              <a:t>）</a:t>
            </a:r>
            <a:endParaRPr lang="zh-CN" altLang="en-US" sz="1800">
              <a:solidFill>
                <a:schemeClr val="accent2"/>
              </a:solidFill>
              <a:latin typeface="宋体" charset="-122"/>
              <a:ea typeface="宋体" charset="-122"/>
              <a:cs typeface="Times New Roman" charset="0"/>
            </a:endParaRPr>
          </a:p>
          <a:p>
            <a:pPr algn="ctr">
              <a:spcBef>
                <a:spcPct val="50000"/>
              </a:spcBef>
            </a:pPr>
            <a:r>
              <a:rPr lang="zh-CN" altLang="en-US" sz="1800">
                <a:solidFill>
                  <a:schemeClr val="accent2"/>
                </a:solidFill>
                <a:latin typeface="宋体" charset="-122"/>
                <a:ea typeface="宋体" charset="-122"/>
              </a:rPr>
              <a:t>存储器</a:t>
            </a:r>
            <a:endParaRPr lang="zh-CN" altLang="en-US" sz="1800">
              <a:solidFill>
                <a:schemeClr val="accent2"/>
              </a:solidFill>
              <a:latin typeface="宋体" charset="-122"/>
              <a:ea typeface="宋体" charset="-122"/>
              <a:cs typeface="Times New Roman" charset="0"/>
            </a:endParaRPr>
          </a:p>
          <a:p>
            <a:pPr algn="ctr">
              <a:spcBef>
                <a:spcPct val="50000"/>
              </a:spcBef>
            </a:pPr>
            <a:r>
              <a:rPr lang="zh-CN" altLang="en-US" sz="1800">
                <a:solidFill>
                  <a:schemeClr val="accent2"/>
                </a:solidFill>
                <a:latin typeface="宋体" charset="-122"/>
                <a:ea typeface="宋体" charset="-122"/>
              </a:rPr>
              <a:t>硬盘</a:t>
            </a:r>
            <a:endParaRPr lang="zh-CN" altLang="en-US" sz="1800">
              <a:solidFill>
                <a:schemeClr val="accent2"/>
              </a:solidFill>
              <a:latin typeface="宋体" charset="-122"/>
              <a:ea typeface="宋体" charset="-122"/>
              <a:cs typeface="Times New Roman" charset="0"/>
            </a:endParaRPr>
          </a:p>
          <a:p>
            <a:pPr algn="ctr">
              <a:spcBef>
                <a:spcPct val="50000"/>
              </a:spcBef>
            </a:pPr>
            <a:r>
              <a:rPr lang="zh-CN" altLang="en-US" sz="1800">
                <a:solidFill>
                  <a:schemeClr val="accent2"/>
                </a:solidFill>
                <a:latin typeface="宋体" charset="-122"/>
                <a:ea typeface="宋体" charset="-122"/>
              </a:rPr>
              <a:t>显示卡</a:t>
            </a:r>
            <a:endParaRPr lang="zh-CN" altLang="en-US" sz="1800">
              <a:solidFill>
                <a:schemeClr val="accent2"/>
              </a:solidFill>
              <a:latin typeface="宋体" charset="-122"/>
              <a:ea typeface="宋体" charset="-122"/>
              <a:cs typeface="Times New Roman" charset="0"/>
            </a:endParaRPr>
          </a:p>
          <a:p>
            <a:pPr algn="ctr">
              <a:spcBef>
                <a:spcPct val="50000"/>
              </a:spcBef>
            </a:pPr>
            <a:r>
              <a:rPr lang="zh-CN" altLang="en-US" sz="1800">
                <a:solidFill>
                  <a:schemeClr val="accent2"/>
                </a:solidFill>
                <a:latin typeface="宋体" charset="-122"/>
                <a:ea typeface="宋体" charset="-122"/>
              </a:rPr>
              <a:t>显示器</a:t>
            </a:r>
            <a:endParaRPr lang="zh-CN" altLang="en-US" sz="1800">
              <a:solidFill>
                <a:schemeClr val="accent2"/>
              </a:solidFill>
              <a:latin typeface="宋体" charset="-122"/>
              <a:ea typeface="宋体" charset="-122"/>
              <a:cs typeface="Times New Roman" charset="0"/>
            </a:endParaRPr>
          </a:p>
          <a:p>
            <a:pPr algn="ctr">
              <a:spcBef>
                <a:spcPct val="50000"/>
              </a:spcBef>
            </a:pPr>
            <a:r>
              <a:rPr lang="zh-CN" altLang="en-US" sz="1800">
                <a:solidFill>
                  <a:schemeClr val="accent2"/>
                </a:solidFill>
                <a:latin typeface="宋体" charset="-122"/>
                <a:ea typeface="宋体" charset="-122"/>
              </a:rPr>
              <a:t>光驱</a:t>
            </a:r>
            <a:endParaRPr lang="zh-CN" altLang="en-US" sz="1800">
              <a:solidFill>
                <a:schemeClr val="accent2"/>
              </a:solidFill>
              <a:latin typeface="宋体" charset="-122"/>
              <a:ea typeface="宋体" charset="-122"/>
              <a:cs typeface="Times New Roman" charset="0"/>
            </a:endParaRPr>
          </a:p>
          <a:p>
            <a:pPr algn="ctr">
              <a:spcBef>
                <a:spcPct val="50000"/>
              </a:spcBef>
            </a:pPr>
            <a:r>
              <a:rPr lang="zh-CN" altLang="en-US" sz="1800">
                <a:solidFill>
                  <a:schemeClr val="accent2"/>
                </a:solidFill>
                <a:latin typeface="宋体" charset="-122"/>
                <a:ea typeface="宋体" charset="-122"/>
              </a:rPr>
              <a:t>键盘和鼠标</a:t>
            </a:r>
            <a:endParaRPr lang="zh-CN" altLang="en-US" sz="1800">
              <a:solidFill>
                <a:schemeClr val="accent2"/>
              </a:solidFill>
              <a:latin typeface="宋体" charset="-122"/>
              <a:ea typeface="宋体" charset="-122"/>
              <a:cs typeface="Times New Roman" charset="0"/>
            </a:endParaRPr>
          </a:p>
          <a:p>
            <a:pPr algn="ctr">
              <a:spcBef>
                <a:spcPct val="50000"/>
              </a:spcBef>
            </a:pPr>
            <a:r>
              <a:rPr lang="zh-CN" altLang="en-US" sz="1800">
                <a:solidFill>
                  <a:schemeClr val="accent2"/>
                </a:solidFill>
                <a:latin typeface="宋体" charset="-122"/>
                <a:ea typeface="宋体" charset="-122"/>
              </a:rPr>
              <a:t>音箱</a:t>
            </a:r>
            <a:endParaRPr lang="zh-CN" altLang="en-US" sz="1800">
              <a:solidFill>
                <a:schemeClr val="accent2"/>
              </a:solidFill>
              <a:latin typeface="宋体" charset="-122"/>
              <a:ea typeface="宋体" charset="-122"/>
              <a:cs typeface="Times New Roman" charset="0"/>
            </a:endParaRPr>
          </a:p>
          <a:p>
            <a:pPr algn="ctr">
              <a:spcBef>
                <a:spcPct val="50000"/>
              </a:spcBef>
            </a:pPr>
            <a:r>
              <a:rPr lang="zh-CN" altLang="en-US" sz="1800">
                <a:solidFill>
                  <a:schemeClr val="accent2"/>
                </a:solidFill>
                <a:latin typeface="宋体" charset="-122"/>
                <a:ea typeface="宋体" charset="-122"/>
              </a:rPr>
              <a:t>其他配件</a:t>
            </a:r>
            <a:endParaRPr lang="zh-CN" altLang="en-US" sz="1800">
              <a:solidFill>
                <a:schemeClr val="accent2"/>
              </a:solidFill>
              <a:latin typeface="宋体" charset="-122"/>
              <a:ea typeface="宋体" charset="-122"/>
              <a:cs typeface="Times New Roman" charset="0"/>
            </a:endParaRPr>
          </a:p>
          <a:p>
            <a:pPr algn="ctr">
              <a:spcBef>
                <a:spcPct val="50000"/>
              </a:spcBef>
            </a:pPr>
            <a:r>
              <a:rPr lang="zh-CN" altLang="en-US" sz="1800">
                <a:solidFill>
                  <a:schemeClr val="accent2"/>
                </a:solidFill>
                <a:latin typeface="宋体" charset="-122"/>
                <a:ea typeface="宋体" charset="-122"/>
              </a:rPr>
              <a:t>合计：</a:t>
            </a:r>
            <a:endParaRPr lang="zh-CN" altLang="en-US" sz="1800">
              <a:solidFill>
                <a:schemeClr val="accent2"/>
              </a:solidFill>
            </a:endParaRPr>
          </a:p>
        </p:txBody>
      </p:sp>
      <p:sp>
        <p:nvSpPr>
          <p:cNvPr id="4" name="Text Box 6"/>
          <p:cNvSpPr txBox="1">
            <a:spLocks noChangeArrowheads="1"/>
          </p:cNvSpPr>
          <p:nvPr/>
        </p:nvSpPr>
        <p:spPr bwMode="auto">
          <a:xfrm>
            <a:off x="1600200" y="1062038"/>
            <a:ext cx="5029200" cy="4494212"/>
          </a:xfrm>
          <a:prstGeom prst="rect">
            <a:avLst/>
          </a:prstGeom>
          <a:noFill/>
          <a:ln w="9525">
            <a:noFill/>
            <a:miter lim="800000"/>
            <a:headEnd/>
            <a:tailEnd/>
          </a:ln>
          <a:effectLst/>
        </p:spPr>
        <p:txBody>
          <a:bodyPr>
            <a:spAutoFit/>
          </a:bodyPr>
          <a:lstStyle/>
          <a:p>
            <a:pPr algn="ctr">
              <a:spcBef>
                <a:spcPct val="50000"/>
              </a:spcBef>
            </a:pPr>
            <a:r>
              <a:rPr lang="zh-CN" altLang="en-US" sz="1800" b="0" dirty="0">
                <a:solidFill>
                  <a:srgbClr val="A50021"/>
                </a:solidFill>
                <a:latin typeface="宋体" charset="-122"/>
                <a:ea typeface="黑体" pitchFamily="2" charset="-122"/>
              </a:rPr>
              <a:t>型号</a:t>
            </a:r>
          </a:p>
          <a:p>
            <a:pPr algn="ctr">
              <a:spcBef>
                <a:spcPct val="50000"/>
              </a:spcBef>
            </a:pPr>
            <a:r>
              <a:rPr lang="en-US" altLang="zh-CN" sz="1800" b="0" dirty="0">
                <a:solidFill>
                  <a:schemeClr val="accent2"/>
                </a:solidFill>
                <a:latin typeface="宋体" charset="-122"/>
                <a:ea typeface="宋体" charset="-122"/>
                <a:cs typeface="Times New Roman" charset="0"/>
              </a:rPr>
              <a:t>Pentium 4 2.6C GHz</a:t>
            </a:r>
          </a:p>
          <a:p>
            <a:pPr algn="ctr">
              <a:spcBef>
                <a:spcPct val="50000"/>
              </a:spcBef>
            </a:pPr>
            <a:r>
              <a:rPr lang="zh-CN" altLang="en-US" sz="1800" b="0" dirty="0">
                <a:solidFill>
                  <a:schemeClr val="accent2"/>
                </a:solidFill>
                <a:latin typeface="宋体" charset="-122"/>
                <a:ea typeface="宋体" charset="-122"/>
              </a:rPr>
              <a:t>微星</a:t>
            </a:r>
            <a:r>
              <a:rPr lang="en-US" altLang="zh-CN" sz="1800" b="0" dirty="0">
                <a:solidFill>
                  <a:schemeClr val="accent2"/>
                </a:solidFill>
                <a:latin typeface="宋体" charset="-122"/>
                <a:ea typeface="宋体" charset="-122"/>
                <a:cs typeface="Times New Roman" charset="0"/>
              </a:rPr>
              <a:t>865PE-Neo2-PFS</a:t>
            </a:r>
          </a:p>
          <a:p>
            <a:pPr algn="ctr">
              <a:spcBef>
                <a:spcPct val="50000"/>
              </a:spcBef>
            </a:pPr>
            <a:r>
              <a:rPr lang="en-US" altLang="zh-CN" sz="1800" b="0" dirty="0">
                <a:solidFill>
                  <a:schemeClr val="accent2"/>
                </a:solidFill>
                <a:latin typeface="宋体" charset="-122"/>
                <a:ea typeface="宋体" charset="-122"/>
                <a:cs typeface="Times New Roman" charset="0"/>
              </a:rPr>
              <a:t>Kingston 256M DDR400</a:t>
            </a:r>
            <a:r>
              <a:rPr lang="zh-CN" altLang="en-US" sz="1800" b="0" dirty="0">
                <a:solidFill>
                  <a:schemeClr val="accent2"/>
                </a:solidFill>
                <a:latin typeface="宋体" charset="-122"/>
                <a:ea typeface="宋体" charset="-122"/>
              </a:rPr>
              <a:t>（两条）</a:t>
            </a:r>
            <a:endParaRPr lang="zh-CN" altLang="en-US" sz="1800" b="0" dirty="0">
              <a:solidFill>
                <a:schemeClr val="accent2"/>
              </a:solidFill>
              <a:latin typeface="宋体" charset="-122"/>
              <a:ea typeface="宋体" charset="-122"/>
              <a:cs typeface="Times New Roman" charset="0"/>
            </a:endParaRPr>
          </a:p>
          <a:p>
            <a:pPr algn="ctr">
              <a:spcBef>
                <a:spcPct val="50000"/>
              </a:spcBef>
            </a:pPr>
            <a:r>
              <a:rPr lang="zh-CN" altLang="en-US" sz="1800" b="0" dirty="0">
                <a:solidFill>
                  <a:schemeClr val="accent2"/>
                </a:solidFill>
                <a:latin typeface="宋体" charset="-122"/>
                <a:ea typeface="宋体" charset="-122"/>
              </a:rPr>
              <a:t>三星</a:t>
            </a:r>
            <a:r>
              <a:rPr lang="en-US" altLang="zh-CN" sz="1800" b="0" dirty="0">
                <a:solidFill>
                  <a:schemeClr val="accent2"/>
                </a:solidFill>
                <a:latin typeface="宋体" charset="-122"/>
                <a:ea typeface="宋体" charset="-122"/>
                <a:cs typeface="Times New Roman" charset="0"/>
              </a:rPr>
              <a:t>SP80GB 2MB</a:t>
            </a:r>
            <a:r>
              <a:rPr lang="zh-CN" altLang="en-US" sz="1800" b="0" dirty="0">
                <a:solidFill>
                  <a:schemeClr val="accent2"/>
                </a:solidFill>
                <a:latin typeface="宋体" charset="-122"/>
                <a:ea typeface="宋体" charset="-122"/>
              </a:rPr>
              <a:t>缓冲</a:t>
            </a:r>
            <a:endParaRPr lang="zh-CN" altLang="en-US" sz="1800" b="0" dirty="0">
              <a:solidFill>
                <a:schemeClr val="accent2"/>
              </a:solidFill>
              <a:latin typeface="宋体" charset="-122"/>
              <a:ea typeface="宋体" charset="-122"/>
              <a:cs typeface="Times New Roman" charset="0"/>
            </a:endParaRPr>
          </a:p>
          <a:p>
            <a:pPr algn="ctr">
              <a:spcBef>
                <a:spcPct val="50000"/>
              </a:spcBef>
            </a:pPr>
            <a:r>
              <a:rPr lang="en-US" altLang="zh-CN" sz="1800" b="0" dirty="0" err="1">
                <a:solidFill>
                  <a:schemeClr val="accent2"/>
                </a:solidFill>
                <a:latin typeface="宋体" charset="-122"/>
                <a:ea typeface="宋体" charset="-122"/>
                <a:cs typeface="Times New Roman" charset="0"/>
              </a:rPr>
              <a:t>Unika</a:t>
            </a:r>
            <a:r>
              <a:rPr lang="en-US" altLang="zh-CN" sz="1800" b="0" dirty="0">
                <a:solidFill>
                  <a:schemeClr val="accent2"/>
                </a:solidFill>
                <a:latin typeface="宋体" charset="-122"/>
                <a:ea typeface="宋体" charset="-122"/>
                <a:cs typeface="Times New Roman" charset="0"/>
              </a:rPr>
              <a:t> </a:t>
            </a:r>
            <a:r>
              <a:rPr lang="en-US" altLang="zh-CN" sz="1800" b="0" dirty="0" err="1">
                <a:solidFill>
                  <a:schemeClr val="accent2"/>
                </a:solidFill>
                <a:latin typeface="宋体" charset="-122"/>
                <a:ea typeface="宋体" charset="-122"/>
                <a:cs typeface="Times New Roman" charset="0"/>
              </a:rPr>
              <a:t>GeForce</a:t>
            </a:r>
            <a:r>
              <a:rPr lang="en-US" altLang="zh-CN" sz="1800" b="0" dirty="0">
                <a:solidFill>
                  <a:schemeClr val="accent2"/>
                </a:solidFill>
                <a:latin typeface="宋体" charset="-122"/>
                <a:ea typeface="宋体" charset="-122"/>
                <a:cs typeface="Times New Roman" charset="0"/>
              </a:rPr>
              <a:t> FX5900FXc 128MB DDR</a:t>
            </a:r>
          </a:p>
          <a:p>
            <a:pPr algn="ctr">
              <a:spcBef>
                <a:spcPct val="50000"/>
              </a:spcBef>
            </a:pPr>
            <a:r>
              <a:rPr lang="en-US" altLang="zh-CN" sz="1800" b="0" dirty="0" err="1">
                <a:solidFill>
                  <a:schemeClr val="accent2"/>
                </a:solidFill>
                <a:latin typeface="宋体" charset="-122"/>
                <a:ea typeface="宋体" charset="-122"/>
                <a:cs typeface="Times New Roman" charset="0"/>
              </a:rPr>
              <a:t>Magvision</a:t>
            </a:r>
            <a:r>
              <a:rPr lang="en-US" altLang="zh-CN" sz="1800" b="0" dirty="0">
                <a:solidFill>
                  <a:schemeClr val="accent2"/>
                </a:solidFill>
                <a:latin typeface="宋体" charset="-122"/>
                <a:ea typeface="宋体" charset="-122"/>
                <a:cs typeface="Times New Roman" charset="0"/>
              </a:rPr>
              <a:t> PR700M2</a:t>
            </a:r>
          </a:p>
          <a:p>
            <a:pPr algn="ctr">
              <a:spcBef>
                <a:spcPct val="50000"/>
              </a:spcBef>
            </a:pPr>
            <a:r>
              <a:rPr lang="en-US" altLang="zh-CN" sz="1800" b="0" dirty="0">
                <a:solidFill>
                  <a:schemeClr val="accent2"/>
                </a:solidFill>
                <a:latin typeface="宋体" charset="-122"/>
                <a:ea typeface="宋体" charset="-122"/>
                <a:cs typeface="Times New Roman" charset="0"/>
              </a:rPr>
              <a:t>MIDA 48× Combo</a:t>
            </a:r>
          </a:p>
          <a:p>
            <a:pPr algn="ctr">
              <a:spcBef>
                <a:spcPct val="50000"/>
              </a:spcBef>
            </a:pPr>
            <a:r>
              <a:rPr lang="en-US" altLang="zh-CN" sz="1800" b="0" dirty="0" err="1">
                <a:solidFill>
                  <a:schemeClr val="accent2"/>
                </a:solidFill>
                <a:latin typeface="宋体" charset="-122"/>
                <a:ea typeface="宋体" charset="-122"/>
                <a:cs typeface="Times New Roman" charset="0"/>
              </a:rPr>
              <a:t>BenQ</a:t>
            </a:r>
            <a:r>
              <a:rPr lang="zh-CN" altLang="en-US" sz="1800" b="0" dirty="0">
                <a:solidFill>
                  <a:schemeClr val="accent2"/>
                </a:solidFill>
                <a:latin typeface="宋体" charset="-122"/>
                <a:ea typeface="宋体" charset="-122"/>
              </a:rPr>
              <a:t>海湾键盘</a:t>
            </a:r>
            <a:r>
              <a:rPr lang="en-US" altLang="zh-CN" sz="1800" b="0" dirty="0">
                <a:solidFill>
                  <a:schemeClr val="accent2"/>
                </a:solidFill>
                <a:latin typeface="宋体" charset="-122"/>
                <a:ea typeface="宋体" charset="-122"/>
                <a:cs typeface="Times New Roman" charset="0"/>
              </a:rPr>
              <a:t>+</a:t>
            </a:r>
            <a:r>
              <a:rPr lang="zh-CN" altLang="en-US" sz="1800" b="0" dirty="0">
                <a:solidFill>
                  <a:schemeClr val="accent2"/>
                </a:solidFill>
                <a:latin typeface="宋体" charset="-122"/>
                <a:ea typeface="宋体" charset="-122"/>
              </a:rPr>
              <a:t>微软</a:t>
            </a:r>
            <a:r>
              <a:rPr lang="en-US" altLang="zh-CN" sz="1800" b="0" dirty="0">
                <a:solidFill>
                  <a:schemeClr val="accent2"/>
                </a:solidFill>
                <a:latin typeface="宋体" charset="-122"/>
                <a:ea typeface="宋体" charset="-122"/>
                <a:cs typeface="Times New Roman" charset="0"/>
              </a:rPr>
              <a:t>IE4.0</a:t>
            </a:r>
          </a:p>
          <a:p>
            <a:pPr algn="ctr">
              <a:spcBef>
                <a:spcPct val="50000"/>
              </a:spcBef>
            </a:pPr>
            <a:r>
              <a:rPr lang="zh-CN" altLang="en-US" sz="1800" b="0" dirty="0">
                <a:solidFill>
                  <a:schemeClr val="accent2"/>
                </a:solidFill>
                <a:latin typeface="宋体" charset="-122"/>
                <a:ea typeface="宋体" charset="-122"/>
              </a:rPr>
              <a:t>漫步者</a:t>
            </a:r>
            <a:r>
              <a:rPr lang="en-US" altLang="zh-CN" sz="1800" b="0" dirty="0">
                <a:solidFill>
                  <a:schemeClr val="accent2"/>
                </a:solidFill>
                <a:latin typeface="宋体" charset="-122"/>
                <a:ea typeface="宋体" charset="-122"/>
                <a:cs typeface="Times New Roman" charset="0"/>
              </a:rPr>
              <a:t>R301T II</a:t>
            </a:r>
          </a:p>
          <a:p>
            <a:pPr algn="ctr">
              <a:spcBef>
                <a:spcPct val="50000"/>
              </a:spcBef>
            </a:pPr>
            <a:r>
              <a:rPr lang="zh-CN" altLang="en-US" sz="1800" b="0" dirty="0">
                <a:solidFill>
                  <a:schemeClr val="accent2"/>
                </a:solidFill>
                <a:latin typeface="宋体" charset="-122"/>
                <a:ea typeface="宋体" charset="-122"/>
              </a:rPr>
              <a:t>机箱、电源、软驱、</a:t>
            </a:r>
            <a:r>
              <a:rPr lang="en-US" altLang="zh-CN" sz="1800" b="0" dirty="0">
                <a:solidFill>
                  <a:schemeClr val="accent2"/>
                </a:solidFill>
                <a:latin typeface="宋体" charset="-122"/>
                <a:ea typeface="宋体" charset="-122"/>
                <a:cs typeface="Times New Roman" charset="0"/>
              </a:rPr>
              <a:t>CPU</a:t>
            </a:r>
            <a:r>
              <a:rPr lang="zh-CN" altLang="en-US" sz="1800" b="0" dirty="0">
                <a:solidFill>
                  <a:schemeClr val="accent2"/>
                </a:solidFill>
                <a:latin typeface="宋体" charset="-122"/>
                <a:ea typeface="宋体" charset="-122"/>
              </a:rPr>
              <a:t>风扇等</a:t>
            </a:r>
            <a:endParaRPr lang="zh-CN" altLang="en-US" sz="1800" b="0" dirty="0">
              <a:solidFill>
                <a:schemeClr val="accent2"/>
              </a:solidFill>
            </a:endParaRPr>
          </a:p>
        </p:txBody>
      </p:sp>
      <p:sp>
        <p:nvSpPr>
          <p:cNvPr id="5" name="Text Box 7"/>
          <p:cNvSpPr txBox="1">
            <a:spLocks noChangeArrowheads="1"/>
          </p:cNvSpPr>
          <p:nvPr/>
        </p:nvSpPr>
        <p:spPr bwMode="auto">
          <a:xfrm>
            <a:off x="5867400" y="1052513"/>
            <a:ext cx="1676400" cy="4906962"/>
          </a:xfrm>
          <a:prstGeom prst="rect">
            <a:avLst/>
          </a:prstGeom>
          <a:noFill/>
          <a:ln w="9525">
            <a:noFill/>
            <a:miter lim="800000"/>
            <a:headEnd/>
            <a:tailEnd/>
          </a:ln>
          <a:effectLst/>
        </p:spPr>
        <p:txBody>
          <a:bodyPr>
            <a:spAutoFit/>
          </a:bodyPr>
          <a:lstStyle/>
          <a:p>
            <a:pPr algn="ctr">
              <a:spcBef>
                <a:spcPct val="50000"/>
              </a:spcBef>
            </a:pPr>
            <a:r>
              <a:rPr lang="zh-CN" altLang="en-US" sz="1800" b="0">
                <a:solidFill>
                  <a:srgbClr val="A50021"/>
                </a:solidFill>
                <a:latin typeface="宋体" charset="-122"/>
                <a:ea typeface="黑体" pitchFamily="2" charset="-122"/>
              </a:rPr>
              <a:t>价格（￥）</a:t>
            </a:r>
          </a:p>
          <a:p>
            <a:pPr algn="ctr">
              <a:spcBef>
                <a:spcPct val="50000"/>
              </a:spcBef>
            </a:pPr>
            <a:r>
              <a:rPr lang="en-US" altLang="zh-CN" sz="1800" b="0">
                <a:solidFill>
                  <a:schemeClr val="accent2"/>
                </a:solidFill>
                <a:latin typeface="宋体" charset="-122"/>
                <a:ea typeface="宋体" charset="-122"/>
                <a:cs typeface="Times New Roman" charset="0"/>
              </a:rPr>
              <a:t>1400</a:t>
            </a:r>
          </a:p>
          <a:p>
            <a:pPr algn="ctr">
              <a:spcBef>
                <a:spcPct val="50000"/>
              </a:spcBef>
            </a:pPr>
            <a:r>
              <a:rPr lang="en-US" altLang="zh-CN" sz="1800" b="0">
                <a:solidFill>
                  <a:schemeClr val="accent2"/>
                </a:solidFill>
                <a:latin typeface="宋体" charset="-122"/>
                <a:ea typeface="宋体" charset="-122"/>
                <a:cs typeface="Times New Roman" charset="0"/>
              </a:rPr>
              <a:t>980</a:t>
            </a:r>
          </a:p>
          <a:p>
            <a:pPr algn="ctr">
              <a:spcBef>
                <a:spcPct val="50000"/>
              </a:spcBef>
            </a:pPr>
            <a:r>
              <a:rPr lang="en-US" altLang="zh-CN" sz="1800" b="0">
                <a:solidFill>
                  <a:schemeClr val="accent2"/>
                </a:solidFill>
                <a:latin typeface="宋体" charset="-122"/>
                <a:ea typeface="宋体" charset="-122"/>
                <a:cs typeface="Times New Roman" charset="0"/>
              </a:rPr>
              <a:t>600</a:t>
            </a:r>
          </a:p>
          <a:p>
            <a:pPr algn="ctr">
              <a:spcBef>
                <a:spcPct val="50000"/>
              </a:spcBef>
            </a:pPr>
            <a:r>
              <a:rPr lang="en-US" altLang="zh-CN" sz="1800" b="0">
                <a:solidFill>
                  <a:schemeClr val="accent2"/>
                </a:solidFill>
                <a:latin typeface="宋体" charset="-122"/>
                <a:ea typeface="宋体" charset="-122"/>
                <a:cs typeface="Times New Roman" charset="0"/>
              </a:rPr>
              <a:t>680</a:t>
            </a:r>
          </a:p>
          <a:p>
            <a:pPr algn="ctr">
              <a:spcBef>
                <a:spcPct val="50000"/>
              </a:spcBef>
            </a:pPr>
            <a:r>
              <a:rPr lang="en-US" altLang="zh-CN" sz="1800" b="0">
                <a:solidFill>
                  <a:schemeClr val="accent2"/>
                </a:solidFill>
                <a:latin typeface="宋体" charset="-122"/>
                <a:ea typeface="宋体" charset="-122"/>
                <a:cs typeface="Times New Roman" charset="0"/>
              </a:rPr>
              <a:t>1699</a:t>
            </a:r>
          </a:p>
          <a:p>
            <a:pPr algn="ctr">
              <a:spcBef>
                <a:spcPct val="50000"/>
              </a:spcBef>
            </a:pPr>
            <a:r>
              <a:rPr lang="en-US" altLang="zh-CN" sz="1800" b="0">
                <a:solidFill>
                  <a:schemeClr val="accent2"/>
                </a:solidFill>
                <a:latin typeface="宋体" charset="-122"/>
                <a:ea typeface="宋体" charset="-122"/>
                <a:cs typeface="Times New Roman" charset="0"/>
              </a:rPr>
              <a:t>1399</a:t>
            </a:r>
          </a:p>
          <a:p>
            <a:pPr algn="ctr">
              <a:spcBef>
                <a:spcPct val="50000"/>
              </a:spcBef>
            </a:pPr>
            <a:r>
              <a:rPr lang="en-US" altLang="zh-CN" sz="1800" b="0">
                <a:solidFill>
                  <a:schemeClr val="accent2"/>
                </a:solidFill>
                <a:latin typeface="宋体" charset="-122"/>
                <a:ea typeface="宋体" charset="-122"/>
                <a:cs typeface="Times New Roman" charset="0"/>
              </a:rPr>
              <a:t>390</a:t>
            </a:r>
          </a:p>
          <a:p>
            <a:pPr algn="ctr">
              <a:spcBef>
                <a:spcPct val="50000"/>
              </a:spcBef>
            </a:pPr>
            <a:r>
              <a:rPr lang="en-US" altLang="zh-CN" sz="1800" b="0">
                <a:solidFill>
                  <a:schemeClr val="accent2"/>
                </a:solidFill>
                <a:latin typeface="宋体" charset="-122"/>
                <a:ea typeface="宋体" charset="-122"/>
                <a:cs typeface="Times New Roman" charset="0"/>
              </a:rPr>
              <a:t>498</a:t>
            </a:r>
          </a:p>
          <a:p>
            <a:pPr algn="ctr">
              <a:spcBef>
                <a:spcPct val="50000"/>
              </a:spcBef>
            </a:pPr>
            <a:r>
              <a:rPr lang="en-US" altLang="zh-CN" sz="1800" b="0">
                <a:solidFill>
                  <a:schemeClr val="accent2"/>
                </a:solidFill>
                <a:latin typeface="宋体" charset="-122"/>
                <a:ea typeface="宋体" charset="-122"/>
                <a:cs typeface="Times New Roman" charset="0"/>
              </a:rPr>
              <a:t>260</a:t>
            </a:r>
          </a:p>
          <a:p>
            <a:pPr algn="ctr">
              <a:spcBef>
                <a:spcPct val="50000"/>
              </a:spcBef>
            </a:pPr>
            <a:r>
              <a:rPr lang="en-US" altLang="zh-CN" sz="1800" b="0">
                <a:solidFill>
                  <a:schemeClr val="accent2"/>
                </a:solidFill>
                <a:latin typeface="宋体" charset="-122"/>
                <a:ea typeface="宋体" charset="-122"/>
                <a:cs typeface="Times New Roman" charset="0"/>
              </a:rPr>
              <a:t>420</a:t>
            </a:r>
          </a:p>
          <a:p>
            <a:pPr algn="ctr">
              <a:spcBef>
                <a:spcPct val="50000"/>
              </a:spcBef>
            </a:pPr>
            <a:r>
              <a:rPr lang="en-US" altLang="zh-CN" sz="1800" b="0">
                <a:solidFill>
                  <a:schemeClr val="accent2"/>
                </a:solidFill>
                <a:latin typeface="宋体" charset="-122"/>
                <a:ea typeface="宋体" charset="-122"/>
                <a:cs typeface="Times New Roman" charset="0"/>
              </a:rPr>
              <a:t>8326</a:t>
            </a:r>
            <a:endParaRPr lang="en-US" altLang="zh-CN" sz="1800" b="0">
              <a:solidFill>
                <a:schemeClr val="accent2"/>
              </a:solidFill>
            </a:endParaRPr>
          </a:p>
        </p:txBody>
      </p:sp>
      <p:sp>
        <p:nvSpPr>
          <p:cNvPr id="6" name="Text Box 8"/>
          <p:cNvSpPr txBox="1">
            <a:spLocks noChangeArrowheads="1"/>
          </p:cNvSpPr>
          <p:nvPr/>
        </p:nvSpPr>
        <p:spPr bwMode="auto">
          <a:xfrm>
            <a:off x="6943725" y="1071563"/>
            <a:ext cx="2362200" cy="4906962"/>
          </a:xfrm>
          <a:prstGeom prst="rect">
            <a:avLst/>
          </a:prstGeom>
          <a:noFill/>
          <a:ln w="9525">
            <a:noFill/>
            <a:miter lim="800000"/>
            <a:headEnd/>
            <a:tailEnd/>
          </a:ln>
          <a:effectLst/>
        </p:spPr>
        <p:txBody>
          <a:bodyPr>
            <a:spAutoFit/>
          </a:bodyPr>
          <a:lstStyle/>
          <a:p>
            <a:pPr algn="ctr">
              <a:spcBef>
                <a:spcPct val="50000"/>
              </a:spcBef>
            </a:pPr>
            <a:r>
              <a:rPr lang="zh-CN" altLang="en-US" sz="1800" b="0">
                <a:solidFill>
                  <a:srgbClr val="A50021"/>
                </a:solidFill>
                <a:latin typeface="黑体" pitchFamily="2" charset="-122"/>
                <a:ea typeface="黑体" pitchFamily="2" charset="-122"/>
              </a:rPr>
              <a:t>总价格中的比例</a:t>
            </a:r>
          </a:p>
          <a:p>
            <a:pPr algn="ctr">
              <a:spcBef>
                <a:spcPct val="50000"/>
              </a:spcBef>
            </a:pPr>
            <a:r>
              <a:rPr lang="en-US" altLang="zh-CN" sz="1800" b="0">
                <a:solidFill>
                  <a:schemeClr val="accent2"/>
                </a:solidFill>
                <a:latin typeface="宋体" charset="-122"/>
                <a:ea typeface="宋体" charset="-122"/>
                <a:cs typeface="Times New Roman" charset="0"/>
              </a:rPr>
              <a:t>17%</a:t>
            </a:r>
          </a:p>
          <a:p>
            <a:pPr algn="ctr">
              <a:spcBef>
                <a:spcPct val="50000"/>
              </a:spcBef>
            </a:pPr>
            <a:r>
              <a:rPr lang="en-US" altLang="zh-CN" sz="1800" b="0">
                <a:solidFill>
                  <a:schemeClr val="accent2"/>
                </a:solidFill>
                <a:latin typeface="宋体" charset="-122"/>
                <a:ea typeface="宋体" charset="-122"/>
                <a:cs typeface="Times New Roman" charset="0"/>
              </a:rPr>
              <a:t>12%</a:t>
            </a:r>
          </a:p>
          <a:p>
            <a:pPr algn="ctr">
              <a:spcBef>
                <a:spcPct val="50000"/>
              </a:spcBef>
            </a:pPr>
            <a:r>
              <a:rPr lang="en-US" altLang="zh-CN" sz="1800" b="0">
                <a:solidFill>
                  <a:schemeClr val="accent2"/>
                </a:solidFill>
                <a:latin typeface="宋体" charset="-122"/>
                <a:ea typeface="宋体" charset="-122"/>
                <a:cs typeface="Times New Roman" charset="0"/>
              </a:rPr>
              <a:t>7%</a:t>
            </a:r>
          </a:p>
          <a:p>
            <a:pPr algn="ctr">
              <a:spcBef>
                <a:spcPct val="50000"/>
              </a:spcBef>
            </a:pPr>
            <a:r>
              <a:rPr lang="en-US" altLang="zh-CN" sz="1800" b="0">
                <a:solidFill>
                  <a:schemeClr val="accent2"/>
                </a:solidFill>
                <a:latin typeface="宋体" charset="-122"/>
                <a:ea typeface="宋体" charset="-122"/>
                <a:cs typeface="Times New Roman" charset="0"/>
              </a:rPr>
              <a:t>8%</a:t>
            </a:r>
          </a:p>
          <a:p>
            <a:pPr algn="ctr">
              <a:spcBef>
                <a:spcPct val="50000"/>
              </a:spcBef>
            </a:pPr>
            <a:r>
              <a:rPr lang="en-US" altLang="zh-CN" sz="1800" b="0">
                <a:solidFill>
                  <a:schemeClr val="accent2"/>
                </a:solidFill>
                <a:latin typeface="宋体" charset="-122"/>
                <a:ea typeface="宋体" charset="-122"/>
                <a:cs typeface="Times New Roman" charset="0"/>
              </a:rPr>
              <a:t>20%</a:t>
            </a:r>
          </a:p>
          <a:p>
            <a:pPr algn="ctr">
              <a:spcBef>
                <a:spcPct val="50000"/>
              </a:spcBef>
            </a:pPr>
            <a:r>
              <a:rPr lang="en-US" altLang="zh-CN" sz="1800" b="0">
                <a:solidFill>
                  <a:schemeClr val="accent2"/>
                </a:solidFill>
                <a:latin typeface="宋体" charset="-122"/>
                <a:ea typeface="宋体" charset="-122"/>
                <a:cs typeface="Times New Roman" charset="0"/>
              </a:rPr>
              <a:t>17%</a:t>
            </a:r>
          </a:p>
          <a:p>
            <a:pPr algn="ctr">
              <a:spcBef>
                <a:spcPct val="50000"/>
              </a:spcBef>
            </a:pPr>
            <a:r>
              <a:rPr lang="en-US" altLang="zh-CN" sz="1800" b="0">
                <a:solidFill>
                  <a:schemeClr val="accent2"/>
                </a:solidFill>
                <a:latin typeface="宋体" charset="-122"/>
                <a:ea typeface="宋体" charset="-122"/>
                <a:cs typeface="Times New Roman" charset="0"/>
              </a:rPr>
              <a:t>5%</a:t>
            </a:r>
          </a:p>
          <a:p>
            <a:pPr algn="ctr">
              <a:spcBef>
                <a:spcPct val="50000"/>
              </a:spcBef>
            </a:pPr>
            <a:r>
              <a:rPr lang="en-US" altLang="zh-CN" sz="1800" b="0">
                <a:solidFill>
                  <a:schemeClr val="accent2"/>
                </a:solidFill>
                <a:latin typeface="宋体" charset="-122"/>
                <a:ea typeface="宋体" charset="-122"/>
                <a:cs typeface="Times New Roman" charset="0"/>
              </a:rPr>
              <a:t>6%</a:t>
            </a:r>
          </a:p>
          <a:p>
            <a:pPr algn="ctr">
              <a:spcBef>
                <a:spcPct val="50000"/>
              </a:spcBef>
            </a:pPr>
            <a:r>
              <a:rPr lang="en-US" altLang="zh-CN" sz="1800" b="0">
                <a:solidFill>
                  <a:schemeClr val="accent2"/>
                </a:solidFill>
                <a:latin typeface="宋体" charset="-122"/>
                <a:ea typeface="宋体" charset="-122"/>
                <a:cs typeface="Times New Roman" charset="0"/>
              </a:rPr>
              <a:t>3%</a:t>
            </a:r>
          </a:p>
          <a:p>
            <a:pPr algn="ctr">
              <a:spcBef>
                <a:spcPct val="50000"/>
              </a:spcBef>
            </a:pPr>
            <a:r>
              <a:rPr lang="en-US" altLang="zh-CN" sz="1800" b="0">
                <a:solidFill>
                  <a:schemeClr val="accent2"/>
                </a:solidFill>
                <a:latin typeface="宋体" charset="-122"/>
                <a:ea typeface="宋体" charset="-122"/>
                <a:cs typeface="Times New Roman" charset="0"/>
              </a:rPr>
              <a:t>5%</a:t>
            </a:r>
          </a:p>
          <a:p>
            <a:pPr>
              <a:spcBef>
                <a:spcPct val="50000"/>
              </a:spcBef>
            </a:pPr>
            <a:endParaRPr lang="en-US" altLang="zh-CN" sz="1800" b="0">
              <a:solidFill>
                <a:schemeClr val="accent2"/>
              </a:solidFill>
            </a:endParaRPr>
          </a:p>
        </p:txBody>
      </p:sp>
      <p:sp>
        <p:nvSpPr>
          <p:cNvPr id="7" name="Line 9"/>
          <p:cNvSpPr>
            <a:spLocks noChangeShapeType="1"/>
          </p:cNvSpPr>
          <p:nvPr/>
        </p:nvSpPr>
        <p:spPr bwMode="auto">
          <a:xfrm>
            <a:off x="190500" y="1414463"/>
            <a:ext cx="8763000" cy="0"/>
          </a:xfrm>
          <a:prstGeom prst="line">
            <a:avLst/>
          </a:prstGeom>
          <a:noFill/>
          <a:ln w="9525">
            <a:solidFill>
              <a:schemeClr val="tx1"/>
            </a:solidFill>
            <a:round/>
            <a:headEnd/>
            <a:tailEnd/>
          </a:ln>
          <a:effectLst/>
        </p:spPr>
        <p:txBody>
          <a:bodyPr/>
          <a:lstStyle/>
          <a:p>
            <a:endParaRPr lang="zh-CN" altLang="en-US"/>
          </a:p>
        </p:txBody>
      </p:sp>
      <p:sp>
        <p:nvSpPr>
          <p:cNvPr id="8" name="Line 10"/>
          <p:cNvSpPr>
            <a:spLocks noChangeShapeType="1"/>
          </p:cNvSpPr>
          <p:nvPr/>
        </p:nvSpPr>
        <p:spPr bwMode="auto">
          <a:xfrm>
            <a:off x="190500" y="1828800"/>
            <a:ext cx="8763000" cy="0"/>
          </a:xfrm>
          <a:prstGeom prst="line">
            <a:avLst/>
          </a:prstGeom>
          <a:noFill/>
          <a:ln w="9525">
            <a:solidFill>
              <a:schemeClr val="tx1"/>
            </a:solidFill>
            <a:round/>
            <a:headEnd/>
            <a:tailEnd/>
          </a:ln>
          <a:effectLst/>
        </p:spPr>
        <p:txBody>
          <a:bodyPr/>
          <a:lstStyle/>
          <a:p>
            <a:endParaRPr lang="zh-CN" altLang="en-US"/>
          </a:p>
        </p:txBody>
      </p:sp>
      <p:sp>
        <p:nvSpPr>
          <p:cNvPr id="9" name="Line 11"/>
          <p:cNvSpPr>
            <a:spLocks noChangeShapeType="1"/>
          </p:cNvSpPr>
          <p:nvPr/>
        </p:nvSpPr>
        <p:spPr bwMode="auto">
          <a:xfrm>
            <a:off x="190500" y="2209800"/>
            <a:ext cx="8763000" cy="0"/>
          </a:xfrm>
          <a:prstGeom prst="line">
            <a:avLst/>
          </a:prstGeom>
          <a:noFill/>
          <a:ln w="9525">
            <a:solidFill>
              <a:schemeClr val="tx1"/>
            </a:solidFill>
            <a:round/>
            <a:headEnd/>
            <a:tailEnd/>
          </a:ln>
          <a:effectLst/>
        </p:spPr>
        <p:txBody>
          <a:bodyPr/>
          <a:lstStyle/>
          <a:p>
            <a:endParaRPr lang="zh-CN" altLang="en-US"/>
          </a:p>
        </p:txBody>
      </p:sp>
      <p:sp>
        <p:nvSpPr>
          <p:cNvPr id="10" name="Line 12"/>
          <p:cNvSpPr>
            <a:spLocks noChangeShapeType="1"/>
          </p:cNvSpPr>
          <p:nvPr/>
        </p:nvSpPr>
        <p:spPr bwMode="auto">
          <a:xfrm>
            <a:off x="190500" y="2652713"/>
            <a:ext cx="8763000" cy="0"/>
          </a:xfrm>
          <a:prstGeom prst="line">
            <a:avLst/>
          </a:prstGeom>
          <a:noFill/>
          <a:ln w="9525">
            <a:solidFill>
              <a:schemeClr val="tx1"/>
            </a:solidFill>
            <a:round/>
            <a:headEnd/>
            <a:tailEnd/>
          </a:ln>
          <a:effectLst/>
        </p:spPr>
        <p:txBody>
          <a:bodyPr/>
          <a:lstStyle/>
          <a:p>
            <a:endParaRPr lang="zh-CN" altLang="en-US"/>
          </a:p>
        </p:txBody>
      </p:sp>
      <p:sp>
        <p:nvSpPr>
          <p:cNvPr id="11" name="Line 13"/>
          <p:cNvSpPr>
            <a:spLocks noChangeShapeType="1"/>
          </p:cNvSpPr>
          <p:nvPr/>
        </p:nvSpPr>
        <p:spPr bwMode="auto">
          <a:xfrm>
            <a:off x="190500" y="3048000"/>
            <a:ext cx="8763000" cy="0"/>
          </a:xfrm>
          <a:prstGeom prst="line">
            <a:avLst/>
          </a:prstGeom>
          <a:noFill/>
          <a:ln w="9525">
            <a:solidFill>
              <a:schemeClr val="tx1"/>
            </a:solidFill>
            <a:round/>
            <a:headEnd/>
            <a:tailEnd/>
          </a:ln>
          <a:effectLst/>
        </p:spPr>
        <p:txBody>
          <a:bodyPr/>
          <a:lstStyle/>
          <a:p>
            <a:endParaRPr lang="zh-CN" altLang="en-US"/>
          </a:p>
        </p:txBody>
      </p:sp>
      <p:sp>
        <p:nvSpPr>
          <p:cNvPr id="12" name="Line 14"/>
          <p:cNvSpPr>
            <a:spLocks noChangeShapeType="1"/>
          </p:cNvSpPr>
          <p:nvPr/>
        </p:nvSpPr>
        <p:spPr bwMode="auto">
          <a:xfrm>
            <a:off x="190500" y="3476625"/>
            <a:ext cx="8763000" cy="0"/>
          </a:xfrm>
          <a:prstGeom prst="line">
            <a:avLst/>
          </a:prstGeom>
          <a:noFill/>
          <a:ln w="9525">
            <a:solidFill>
              <a:schemeClr val="tx1"/>
            </a:solidFill>
            <a:round/>
            <a:headEnd/>
            <a:tailEnd/>
          </a:ln>
          <a:effectLst/>
        </p:spPr>
        <p:txBody>
          <a:bodyPr/>
          <a:lstStyle/>
          <a:p>
            <a:endParaRPr lang="zh-CN" altLang="en-US"/>
          </a:p>
        </p:txBody>
      </p:sp>
      <p:sp>
        <p:nvSpPr>
          <p:cNvPr id="13" name="Line 15"/>
          <p:cNvSpPr>
            <a:spLocks noChangeShapeType="1"/>
          </p:cNvSpPr>
          <p:nvPr/>
        </p:nvSpPr>
        <p:spPr bwMode="auto">
          <a:xfrm>
            <a:off x="190500" y="3886200"/>
            <a:ext cx="8763000" cy="0"/>
          </a:xfrm>
          <a:prstGeom prst="line">
            <a:avLst/>
          </a:prstGeom>
          <a:noFill/>
          <a:ln w="9525">
            <a:solidFill>
              <a:schemeClr val="tx1"/>
            </a:solidFill>
            <a:round/>
            <a:headEnd/>
            <a:tailEnd/>
          </a:ln>
          <a:effectLst/>
        </p:spPr>
        <p:txBody>
          <a:bodyPr/>
          <a:lstStyle/>
          <a:p>
            <a:endParaRPr lang="zh-CN" altLang="en-US"/>
          </a:p>
        </p:txBody>
      </p:sp>
      <p:sp>
        <p:nvSpPr>
          <p:cNvPr id="14" name="Line 16"/>
          <p:cNvSpPr>
            <a:spLocks noChangeShapeType="1"/>
          </p:cNvSpPr>
          <p:nvPr/>
        </p:nvSpPr>
        <p:spPr bwMode="auto">
          <a:xfrm>
            <a:off x="190500" y="4267200"/>
            <a:ext cx="8763000" cy="0"/>
          </a:xfrm>
          <a:prstGeom prst="line">
            <a:avLst/>
          </a:prstGeom>
          <a:noFill/>
          <a:ln w="9525">
            <a:solidFill>
              <a:schemeClr val="tx1"/>
            </a:solidFill>
            <a:round/>
            <a:headEnd/>
            <a:tailEnd/>
          </a:ln>
          <a:effectLst/>
        </p:spPr>
        <p:txBody>
          <a:bodyPr/>
          <a:lstStyle/>
          <a:p>
            <a:endParaRPr lang="zh-CN" altLang="en-US"/>
          </a:p>
        </p:txBody>
      </p:sp>
      <p:sp>
        <p:nvSpPr>
          <p:cNvPr id="15" name="Line 17"/>
          <p:cNvSpPr>
            <a:spLocks noChangeShapeType="1"/>
          </p:cNvSpPr>
          <p:nvPr/>
        </p:nvSpPr>
        <p:spPr bwMode="auto">
          <a:xfrm>
            <a:off x="190500" y="4705350"/>
            <a:ext cx="8763000" cy="0"/>
          </a:xfrm>
          <a:prstGeom prst="line">
            <a:avLst/>
          </a:prstGeom>
          <a:noFill/>
          <a:ln w="9525">
            <a:solidFill>
              <a:schemeClr val="tx1"/>
            </a:solidFill>
            <a:round/>
            <a:headEnd/>
            <a:tailEnd/>
          </a:ln>
          <a:effectLst/>
        </p:spPr>
        <p:txBody>
          <a:bodyPr/>
          <a:lstStyle/>
          <a:p>
            <a:endParaRPr lang="zh-CN" altLang="en-US"/>
          </a:p>
        </p:txBody>
      </p:sp>
      <p:sp>
        <p:nvSpPr>
          <p:cNvPr id="16" name="Line 18"/>
          <p:cNvSpPr>
            <a:spLocks noChangeShapeType="1"/>
          </p:cNvSpPr>
          <p:nvPr/>
        </p:nvSpPr>
        <p:spPr bwMode="auto">
          <a:xfrm>
            <a:off x="190500" y="5105400"/>
            <a:ext cx="8763000" cy="0"/>
          </a:xfrm>
          <a:prstGeom prst="line">
            <a:avLst/>
          </a:prstGeom>
          <a:noFill/>
          <a:ln w="9525">
            <a:solidFill>
              <a:schemeClr val="tx1"/>
            </a:solidFill>
            <a:round/>
            <a:headEnd/>
            <a:tailEnd/>
          </a:ln>
          <a:effectLst/>
        </p:spPr>
        <p:txBody>
          <a:bodyPr/>
          <a:lstStyle/>
          <a:p>
            <a:endParaRPr lang="zh-CN" altLang="en-US"/>
          </a:p>
        </p:txBody>
      </p:sp>
      <p:sp>
        <p:nvSpPr>
          <p:cNvPr id="17" name="Line 19"/>
          <p:cNvSpPr>
            <a:spLocks noChangeShapeType="1"/>
          </p:cNvSpPr>
          <p:nvPr/>
        </p:nvSpPr>
        <p:spPr bwMode="auto">
          <a:xfrm>
            <a:off x="190500" y="5562600"/>
            <a:ext cx="8763000" cy="0"/>
          </a:xfrm>
          <a:prstGeom prst="line">
            <a:avLst/>
          </a:prstGeom>
          <a:noFill/>
          <a:ln w="9525">
            <a:solidFill>
              <a:schemeClr val="tx1"/>
            </a:solidFill>
            <a:round/>
            <a:headEnd/>
            <a:tailEnd/>
          </a:ln>
          <a:effectLst/>
        </p:spPr>
        <p:txBody>
          <a:bodyPr/>
          <a:lstStyle/>
          <a:p>
            <a:endParaRPr lang="zh-CN" altLang="en-US"/>
          </a:p>
        </p:txBody>
      </p:sp>
      <p:sp>
        <p:nvSpPr>
          <p:cNvPr id="18" name="Line 20"/>
          <p:cNvSpPr>
            <a:spLocks noChangeShapeType="1"/>
          </p:cNvSpPr>
          <p:nvPr/>
        </p:nvSpPr>
        <p:spPr bwMode="auto">
          <a:xfrm>
            <a:off x="2171700" y="1066800"/>
            <a:ext cx="0" cy="4953000"/>
          </a:xfrm>
          <a:prstGeom prst="line">
            <a:avLst/>
          </a:prstGeom>
          <a:noFill/>
          <a:ln w="9525">
            <a:solidFill>
              <a:schemeClr val="tx1"/>
            </a:solidFill>
            <a:round/>
            <a:headEnd/>
            <a:tailEnd/>
          </a:ln>
          <a:effectLst/>
        </p:spPr>
        <p:txBody>
          <a:bodyPr/>
          <a:lstStyle/>
          <a:p>
            <a:endParaRPr lang="zh-CN" altLang="en-US"/>
          </a:p>
        </p:txBody>
      </p:sp>
      <p:sp>
        <p:nvSpPr>
          <p:cNvPr id="19" name="Line 21"/>
          <p:cNvSpPr>
            <a:spLocks noChangeShapeType="1"/>
          </p:cNvSpPr>
          <p:nvPr/>
        </p:nvSpPr>
        <p:spPr bwMode="auto">
          <a:xfrm>
            <a:off x="6057900" y="1066800"/>
            <a:ext cx="0" cy="4953000"/>
          </a:xfrm>
          <a:prstGeom prst="line">
            <a:avLst/>
          </a:prstGeom>
          <a:noFill/>
          <a:ln w="9525">
            <a:solidFill>
              <a:schemeClr val="tx1"/>
            </a:solidFill>
            <a:round/>
            <a:headEnd/>
            <a:tailEnd/>
          </a:ln>
          <a:effectLst/>
        </p:spPr>
        <p:txBody>
          <a:bodyPr/>
          <a:lstStyle/>
          <a:p>
            <a:endParaRPr lang="zh-CN" altLang="en-US"/>
          </a:p>
        </p:txBody>
      </p:sp>
      <p:sp>
        <p:nvSpPr>
          <p:cNvPr id="20" name="Line 22"/>
          <p:cNvSpPr>
            <a:spLocks noChangeShapeType="1"/>
          </p:cNvSpPr>
          <p:nvPr/>
        </p:nvSpPr>
        <p:spPr bwMode="auto">
          <a:xfrm>
            <a:off x="7248525" y="1066800"/>
            <a:ext cx="0" cy="4953000"/>
          </a:xfrm>
          <a:prstGeom prst="line">
            <a:avLst/>
          </a:prstGeom>
          <a:noFill/>
          <a:ln w="9525">
            <a:solidFill>
              <a:schemeClr val="tx1"/>
            </a:solidFill>
            <a:round/>
            <a:headEnd/>
            <a:tailEnd/>
          </a:ln>
          <a:effectLst/>
        </p:spPr>
        <p:txBody>
          <a:bodyPr/>
          <a:lstStyle/>
          <a:p>
            <a:endParaRPr lang="zh-CN" altLang="en-US"/>
          </a:p>
        </p:txBody>
      </p:sp>
      <p:sp>
        <p:nvSpPr>
          <p:cNvPr id="21" name="Text Box 23"/>
          <p:cNvSpPr txBox="1">
            <a:spLocks noChangeArrowheads="1"/>
          </p:cNvSpPr>
          <p:nvPr/>
        </p:nvSpPr>
        <p:spPr bwMode="auto">
          <a:xfrm>
            <a:off x="1285852" y="285728"/>
            <a:ext cx="6934200" cy="523220"/>
          </a:xfrm>
          <a:prstGeom prst="rect">
            <a:avLst/>
          </a:prstGeom>
          <a:noFill/>
          <a:ln w="9525">
            <a:noFill/>
            <a:miter lim="800000"/>
            <a:headEnd/>
            <a:tailEnd/>
          </a:ln>
          <a:effectLst/>
        </p:spPr>
        <p:txBody>
          <a:bodyPr>
            <a:spAutoFit/>
          </a:bodyPr>
          <a:lstStyle/>
          <a:p>
            <a:pPr>
              <a:spcBef>
                <a:spcPct val="50000"/>
              </a:spcBef>
            </a:pPr>
            <a:r>
              <a:rPr lang="zh-CN" altLang="en-US" sz="2800" b="0" dirty="0" smtClean="0">
                <a:latin typeface="黑体" pitchFamily="2" charset="-122"/>
                <a:ea typeface="黑体" pitchFamily="2" charset="-122"/>
              </a:rPr>
              <a:t>表</a:t>
            </a:r>
            <a:r>
              <a:rPr lang="en-US" altLang="zh-CN" sz="2800" b="0" dirty="0">
                <a:latin typeface="黑体" pitchFamily="2" charset="-122"/>
                <a:ea typeface="黑体" pitchFamily="2" charset="-122"/>
              </a:rPr>
              <a:t>	</a:t>
            </a:r>
            <a:r>
              <a:rPr lang="zh-CN" altLang="en-US" sz="2800" b="0" dirty="0">
                <a:latin typeface="黑体" pitchFamily="2" charset="-122"/>
                <a:ea typeface="黑体" pitchFamily="2" charset="-122"/>
              </a:rPr>
              <a:t>一台组装</a:t>
            </a:r>
            <a:r>
              <a:rPr lang="en-US" altLang="zh-CN" sz="2800" b="0" dirty="0">
                <a:latin typeface="黑体" pitchFamily="2" charset="-122"/>
                <a:ea typeface="黑体" pitchFamily="2" charset="-122"/>
              </a:rPr>
              <a:t>PC</a:t>
            </a:r>
            <a:r>
              <a:rPr lang="zh-CN" altLang="en-US" sz="2800" b="0" dirty="0">
                <a:latin typeface="黑体" pitchFamily="2" charset="-122"/>
                <a:ea typeface="黑体" pitchFamily="2" charset="-122"/>
              </a:rPr>
              <a:t>及其各个部件的价格分布</a:t>
            </a:r>
            <a:r>
              <a:rPr lang="zh-CN" altLang="en-US" sz="2800" dirty="0"/>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Text Box 3"/>
          <p:cNvSpPr txBox="1">
            <a:spLocks noChangeArrowheads="1"/>
          </p:cNvSpPr>
          <p:nvPr/>
        </p:nvSpPr>
        <p:spPr bwMode="auto">
          <a:xfrm>
            <a:off x="1000100" y="428604"/>
            <a:ext cx="7315200" cy="3637919"/>
          </a:xfrm>
          <a:prstGeom prst="rect">
            <a:avLst/>
          </a:prstGeom>
          <a:noFill/>
          <a:ln w="9525">
            <a:noFill/>
            <a:miter lim="800000"/>
            <a:headEnd/>
            <a:tailEnd/>
          </a:ln>
          <a:effectLst/>
        </p:spPr>
        <p:txBody>
          <a:bodyPr>
            <a:spAutoFit/>
          </a:bodyPr>
          <a:lstStyle/>
          <a:p>
            <a:pPr marL="914400" lvl="1" indent="-457200">
              <a:lnSpc>
                <a:spcPct val="90000"/>
              </a:lnSpc>
              <a:spcBef>
                <a:spcPct val="50000"/>
              </a:spcBef>
            </a:pPr>
            <a:r>
              <a:rPr lang="en-US" altLang="zh-CN" sz="2400" b="0" dirty="0">
                <a:latin typeface="黑体" pitchFamily="2" charset="-122"/>
                <a:ea typeface="黑体" pitchFamily="2" charset="-122"/>
              </a:rPr>
              <a:t>2. </a:t>
            </a:r>
            <a:r>
              <a:rPr lang="zh-CN" altLang="en-US" sz="2400" b="0" dirty="0">
                <a:latin typeface="黑体" pitchFamily="2" charset="-122"/>
                <a:ea typeface="黑体" pitchFamily="2" charset="-122"/>
              </a:rPr>
              <a:t>价格与成本是不同的概念</a:t>
            </a:r>
          </a:p>
          <a:p>
            <a:pPr marL="914400" lvl="1" indent="-457200">
              <a:lnSpc>
                <a:spcPct val="90000"/>
              </a:lnSpc>
              <a:spcBef>
                <a:spcPct val="50000"/>
              </a:spcBef>
            </a:pPr>
            <a:r>
              <a:rPr lang="zh-CN" altLang="en-US" sz="2400" dirty="0"/>
              <a:t>   商品的标价</a:t>
            </a:r>
            <a:r>
              <a:rPr lang="en-US" altLang="zh-CN" sz="2400" dirty="0"/>
              <a:t>(</a:t>
            </a:r>
            <a:r>
              <a:rPr lang="zh-CN" altLang="en-US" sz="2400" dirty="0"/>
              <a:t>价格</a:t>
            </a:r>
            <a:r>
              <a:rPr lang="en-US" altLang="zh-CN" sz="2400" dirty="0"/>
              <a:t>)</a:t>
            </a:r>
            <a:r>
              <a:rPr lang="zh-CN" altLang="en-US" sz="2400" dirty="0"/>
              <a:t>由这样一些因素构成</a:t>
            </a:r>
            <a:r>
              <a:rPr lang="zh-CN" altLang="en-US" sz="2400" dirty="0" smtClean="0"/>
              <a:t>：</a:t>
            </a:r>
            <a:endParaRPr lang="en-US" altLang="zh-CN" sz="2400" dirty="0" smtClean="0">
              <a:sym typeface="Wingdings" pitchFamily="2" charset="2"/>
            </a:endParaRPr>
          </a:p>
          <a:p>
            <a:pPr marL="914400" lvl="1" indent="-457200">
              <a:lnSpc>
                <a:spcPct val="90000"/>
              </a:lnSpc>
              <a:spcBef>
                <a:spcPct val="50000"/>
              </a:spcBef>
            </a:pPr>
            <a:r>
              <a:rPr lang="en-US" altLang="zh-CN" sz="2400" dirty="0" smtClean="0">
                <a:sym typeface="Wingdings" pitchFamily="2" charset="2"/>
              </a:rPr>
              <a:t>(</a:t>
            </a:r>
            <a:r>
              <a:rPr lang="en-US" altLang="zh-CN" sz="2400" dirty="0">
                <a:sym typeface="Wingdings" pitchFamily="2" charset="2"/>
              </a:rPr>
              <a:t>1) </a:t>
            </a:r>
            <a:r>
              <a:rPr lang="zh-CN" altLang="en-US" sz="2400" dirty="0"/>
              <a:t>原料成本</a:t>
            </a:r>
          </a:p>
          <a:p>
            <a:pPr marL="914400" lvl="1" indent="-457200">
              <a:lnSpc>
                <a:spcPct val="90000"/>
              </a:lnSpc>
              <a:spcBef>
                <a:spcPct val="50000"/>
              </a:spcBef>
            </a:pPr>
            <a:r>
              <a:rPr lang="zh-CN" altLang="en-US" sz="2400" dirty="0"/>
              <a:t>       一件产品中所有部件的采购成本总和。</a:t>
            </a:r>
            <a:r>
              <a:rPr lang="zh-CN" altLang="en-US" sz="2400" dirty="0">
                <a:latin typeface="Times New Roman" charset="0"/>
                <a:ea typeface="宋体" charset="-122"/>
              </a:rPr>
              <a:t> </a:t>
            </a:r>
          </a:p>
          <a:p>
            <a:pPr marL="457200" indent="-457200">
              <a:lnSpc>
                <a:spcPct val="130000"/>
              </a:lnSpc>
              <a:spcBef>
                <a:spcPct val="50000"/>
              </a:spcBef>
            </a:pPr>
            <a:r>
              <a:rPr lang="zh-CN" altLang="en-US" sz="2400" dirty="0"/>
              <a:t>      </a:t>
            </a:r>
            <a:r>
              <a:rPr lang="zh-CN" altLang="en-US" sz="2400" dirty="0" smtClean="0"/>
              <a:t> </a:t>
            </a:r>
            <a:r>
              <a:rPr lang="en-US" altLang="zh-CN" sz="2400" dirty="0" smtClean="0"/>
              <a:t>(</a:t>
            </a:r>
            <a:r>
              <a:rPr lang="en-US" altLang="zh-CN" sz="2400" dirty="0"/>
              <a:t>2) </a:t>
            </a:r>
            <a:r>
              <a:rPr lang="zh-CN" altLang="en-US" sz="2400" dirty="0"/>
              <a:t>直接成本</a:t>
            </a:r>
            <a:br>
              <a:rPr lang="zh-CN" altLang="en-US" sz="2400" dirty="0"/>
            </a:br>
            <a:r>
              <a:rPr lang="zh-CN" altLang="en-US" sz="2400" dirty="0"/>
              <a:t>       与一件产品生产直接相关的成本。</a:t>
            </a:r>
          </a:p>
          <a:p>
            <a:pPr marL="914400" lvl="1" indent="-457200">
              <a:lnSpc>
                <a:spcPct val="90000"/>
              </a:lnSpc>
              <a:spcBef>
                <a:spcPct val="50000"/>
              </a:spcBef>
            </a:pPr>
            <a:endParaRPr lang="en-US" altLang="zh-CN" sz="2400" dirty="0">
              <a:latin typeface="Times New Roman" charset="0"/>
              <a:ea typeface="宋体" charset="-122"/>
            </a:endParaRPr>
          </a:p>
        </p:txBody>
      </p:sp>
      <p:sp>
        <p:nvSpPr>
          <p:cNvPr id="364548" name="Text Box 4"/>
          <p:cNvSpPr txBox="1">
            <a:spLocks noChangeArrowheads="1"/>
          </p:cNvSpPr>
          <p:nvPr/>
        </p:nvSpPr>
        <p:spPr bwMode="auto">
          <a:xfrm>
            <a:off x="1428768" y="3857628"/>
            <a:ext cx="5715000" cy="1009572"/>
          </a:xfrm>
          <a:prstGeom prst="rect">
            <a:avLst/>
          </a:prstGeom>
          <a:noFill/>
          <a:ln w="9525">
            <a:noFill/>
            <a:miter lim="800000"/>
            <a:headEnd/>
            <a:tailEnd/>
          </a:ln>
          <a:effectLst/>
        </p:spPr>
        <p:txBody>
          <a:bodyPr>
            <a:spAutoFit/>
          </a:bodyPr>
          <a:lstStyle/>
          <a:p>
            <a:pPr>
              <a:lnSpc>
                <a:spcPct val="110000"/>
              </a:lnSpc>
              <a:spcBef>
                <a:spcPct val="50000"/>
              </a:spcBef>
            </a:pPr>
            <a:r>
              <a:rPr lang="en-US" altLang="zh-CN" sz="2800" dirty="0"/>
              <a:t>(3) </a:t>
            </a:r>
            <a:r>
              <a:rPr lang="zh-CN" altLang="en-US" sz="2800" dirty="0"/>
              <a:t>毛利</a:t>
            </a:r>
            <a:br>
              <a:rPr lang="zh-CN" altLang="en-US" sz="2800" dirty="0"/>
            </a:br>
            <a:r>
              <a:rPr lang="zh-CN" altLang="en-US" sz="2800" dirty="0"/>
              <a:t>    主要包括：</a:t>
            </a:r>
          </a:p>
        </p:txBody>
      </p:sp>
      <p:sp>
        <p:nvSpPr>
          <p:cNvPr id="364549" name="Text Box 5"/>
          <p:cNvSpPr txBox="1">
            <a:spLocks noChangeArrowheads="1"/>
          </p:cNvSpPr>
          <p:nvPr/>
        </p:nvSpPr>
        <p:spPr bwMode="auto">
          <a:xfrm>
            <a:off x="1857356" y="5000636"/>
            <a:ext cx="4343400" cy="523220"/>
          </a:xfrm>
          <a:prstGeom prst="rect">
            <a:avLst/>
          </a:prstGeom>
          <a:noFill/>
          <a:ln w="9525">
            <a:noFill/>
            <a:miter lim="800000"/>
            <a:headEnd/>
            <a:tailEnd/>
          </a:ln>
          <a:effectLst/>
        </p:spPr>
        <p:txBody>
          <a:bodyPr>
            <a:spAutoFit/>
          </a:bodyPr>
          <a:lstStyle/>
          <a:p>
            <a:pPr>
              <a:spcBef>
                <a:spcPct val="50000"/>
              </a:spcBef>
              <a:buClr>
                <a:srgbClr val="FFA3A3"/>
              </a:buClr>
              <a:buSzPct val="80000"/>
              <a:buFont typeface="Wingdings" pitchFamily="2" charset="2"/>
              <a:buChar char="l"/>
            </a:pPr>
            <a:r>
              <a:rPr lang="en-US" altLang="zh-CN" sz="2800" dirty="0"/>
              <a:t> </a:t>
            </a:r>
            <a:r>
              <a:rPr lang="zh-CN" altLang="en-US" sz="2800" dirty="0"/>
              <a:t>公司的研发费用</a:t>
            </a:r>
            <a:endParaRPr lang="zh-CN" altLang="en-US" sz="2800" dirty="0">
              <a:latin typeface="Times New Roman" charset="0"/>
              <a:ea typeface="宋体" charset="-122"/>
            </a:endParaRPr>
          </a:p>
        </p:txBody>
      </p:sp>
    </p:spTree>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2"/>
          </p:nvPr>
        </p:nvSpPr>
        <p:spPr/>
        <p:txBody>
          <a:bodyPr/>
          <a:lstStyle/>
          <a:p>
            <a:fld id="{B0B398B2-770F-45CC-9A2E-593C00912E47}" type="slidenum">
              <a:rPr lang="en-US" altLang="zh-CN"/>
              <a:pPr/>
              <a:t>4</a:t>
            </a:fld>
            <a:endParaRPr lang="en-US" altLang="zh-CN"/>
          </a:p>
        </p:txBody>
      </p:sp>
      <p:sp>
        <p:nvSpPr>
          <p:cNvPr id="265220" name="Text Box 4"/>
          <p:cNvSpPr txBox="1">
            <a:spLocks noChangeArrowheads="1"/>
          </p:cNvSpPr>
          <p:nvPr/>
        </p:nvSpPr>
        <p:spPr bwMode="auto">
          <a:xfrm>
            <a:off x="395288" y="692150"/>
            <a:ext cx="8424862" cy="3932238"/>
          </a:xfrm>
          <a:prstGeom prst="rect">
            <a:avLst/>
          </a:prstGeom>
          <a:noFill/>
          <a:ln w="9525">
            <a:noFill/>
            <a:miter lim="800000"/>
            <a:headEnd/>
            <a:tailEnd/>
          </a:ln>
          <a:effectLst/>
        </p:spPr>
        <p:txBody>
          <a:bodyPr>
            <a:spAutoFit/>
          </a:bodyPr>
          <a:lstStyle/>
          <a:p>
            <a:r>
              <a:rPr kumimoji="1" lang="zh-CN" altLang="en-US" sz="2800">
                <a:latin typeface="Times New Roman" pitchFamily="18" charset="0"/>
              </a:rPr>
              <a:t>２．</a:t>
            </a:r>
            <a:r>
              <a:rPr kumimoji="1" lang="en-US" altLang="zh-CN" sz="2800">
                <a:latin typeface="Times New Roman" pitchFamily="18" charset="0"/>
              </a:rPr>
              <a:t>Amdahl</a:t>
            </a:r>
            <a:r>
              <a:rPr kumimoji="1" lang="zh-CN" altLang="en-US" sz="2800">
                <a:latin typeface="Times New Roman" pitchFamily="18" charset="0"/>
              </a:rPr>
              <a:t>定律</a:t>
            </a:r>
          </a:p>
          <a:p>
            <a:pPr>
              <a:lnSpc>
                <a:spcPct val="160000"/>
              </a:lnSpc>
            </a:pPr>
            <a:r>
              <a:rPr kumimoji="1" lang="zh-CN" altLang="en-US" sz="2800">
                <a:latin typeface="Times New Roman" pitchFamily="18" charset="0"/>
              </a:rPr>
              <a:t>        </a:t>
            </a:r>
            <a:r>
              <a:rPr kumimoji="1" lang="en-US" altLang="zh-CN" sz="2800">
                <a:latin typeface="Times New Roman" pitchFamily="18" charset="0"/>
              </a:rPr>
              <a:t>Amdahl </a:t>
            </a:r>
            <a:r>
              <a:rPr kumimoji="1" lang="zh-CN" altLang="en-US" sz="2800">
                <a:latin typeface="Times New Roman" pitchFamily="18" charset="0"/>
              </a:rPr>
              <a:t>定律指出：系统中某部件由于采用某种更快的执行方式后，整个系统性能的提高与这种执行方式在系统中使用频率或占总执行时间的比例有关。</a:t>
            </a:r>
          </a:p>
          <a:p>
            <a:pPr>
              <a:lnSpc>
                <a:spcPct val="160000"/>
              </a:lnSpc>
            </a:pPr>
            <a:r>
              <a:rPr kumimoji="1" lang="zh-CN" altLang="en-US" sz="2800">
                <a:latin typeface="Times New Roman" pitchFamily="18" charset="0"/>
              </a:rPr>
              <a:t>        </a:t>
            </a:r>
            <a:r>
              <a:rPr kumimoji="1" lang="en-US" altLang="zh-CN" sz="2800">
                <a:latin typeface="Times New Roman" pitchFamily="18" charset="0"/>
              </a:rPr>
              <a:t>Amdahl</a:t>
            </a:r>
            <a:r>
              <a:rPr kumimoji="1" lang="zh-CN" altLang="en-US" sz="2800">
                <a:latin typeface="Times New Roman" pitchFamily="18" charset="0"/>
              </a:rPr>
              <a:t>定律定义了加速比的概念。假设对机器进行某种改进，那么机器系统的加速比就是：</a:t>
            </a:r>
          </a:p>
        </p:txBody>
      </p:sp>
      <p:graphicFrame>
        <p:nvGraphicFramePr>
          <p:cNvPr id="265221" name="Object 5"/>
          <p:cNvGraphicFramePr>
            <a:graphicFrameLocks noGrp="1" noChangeAspect="1"/>
          </p:cNvGraphicFramePr>
          <p:nvPr>
            <p:ph/>
          </p:nvPr>
        </p:nvGraphicFramePr>
        <p:xfrm>
          <a:off x="1209675" y="4940300"/>
          <a:ext cx="6500813" cy="790575"/>
        </p:xfrm>
        <a:graphic>
          <a:graphicData uri="http://schemas.openxmlformats.org/presentationml/2006/ole">
            <p:oleObj spid="_x0000_s34818" name="公式" r:id="rId3" imgW="3416040" imgH="495000" progId="Equation.3">
              <p:embed/>
            </p:oleObj>
          </a:graphicData>
        </a:graphic>
      </p:graphicFrame>
    </p:spTree>
  </p:cSld>
  <p:clrMapOvr>
    <a:masterClrMapping/>
  </p:clrMapOvr>
  <p:transition>
    <p:blinds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Text Box 2"/>
          <p:cNvSpPr txBox="1">
            <a:spLocks noChangeArrowheads="1"/>
          </p:cNvSpPr>
          <p:nvPr/>
        </p:nvSpPr>
        <p:spPr bwMode="auto">
          <a:xfrm>
            <a:off x="1643042" y="642918"/>
            <a:ext cx="5715000" cy="3231654"/>
          </a:xfrm>
          <a:prstGeom prst="rect">
            <a:avLst/>
          </a:prstGeom>
          <a:noFill/>
          <a:ln w="9525">
            <a:noFill/>
            <a:miter lim="800000"/>
            <a:headEnd/>
            <a:tailEnd/>
          </a:ln>
          <a:effectLst/>
        </p:spPr>
        <p:txBody>
          <a:bodyPr>
            <a:spAutoFit/>
          </a:bodyPr>
          <a:lstStyle/>
          <a:p>
            <a:pPr>
              <a:spcBef>
                <a:spcPct val="50000"/>
              </a:spcBef>
              <a:buClr>
                <a:srgbClr val="FFA3A3"/>
              </a:buClr>
              <a:buSzPct val="80000"/>
              <a:buFont typeface="Wingdings" pitchFamily="2" charset="2"/>
              <a:buChar char="l"/>
            </a:pPr>
            <a:r>
              <a:rPr lang="en-US" altLang="zh-CN" sz="2400" dirty="0"/>
              <a:t> </a:t>
            </a:r>
            <a:r>
              <a:rPr lang="zh-CN" altLang="en-US" sz="2400" dirty="0"/>
              <a:t>市场建立费用</a:t>
            </a:r>
            <a:endParaRPr lang="zh-CN" altLang="en-US" sz="2400" dirty="0">
              <a:latin typeface="Times New Roman" charset="0"/>
              <a:ea typeface="宋体" charset="-122"/>
            </a:endParaRPr>
          </a:p>
          <a:p>
            <a:pPr>
              <a:spcBef>
                <a:spcPct val="50000"/>
              </a:spcBef>
              <a:buClr>
                <a:srgbClr val="FFA3A3"/>
              </a:buClr>
              <a:buSzPct val="80000"/>
              <a:buFont typeface="Wingdings" pitchFamily="2" charset="2"/>
              <a:buChar char="l"/>
            </a:pPr>
            <a:r>
              <a:rPr lang="zh-CN" altLang="en-US" sz="2400" dirty="0"/>
              <a:t> 销售费用</a:t>
            </a:r>
          </a:p>
          <a:p>
            <a:pPr>
              <a:spcBef>
                <a:spcPct val="50000"/>
              </a:spcBef>
              <a:buClr>
                <a:srgbClr val="FFA3A3"/>
              </a:buClr>
              <a:buSzPct val="80000"/>
              <a:buFont typeface="Wingdings" pitchFamily="2" charset="2"/>
              <a:buChar char="l"/>
            </a:pPr>
            <a:r>
              <a:rPr lang="zh-CN" altLang="en-US" sz="2400" dirty="0"/>
              <a:t> 生产设备维护费用</a:t>
            </a:r>
          </a:p>
          <a:p>
            <a:pPr>
              <a:spcBef>
                <a:spcPct val="50000"/>
              </a:spcBef>
              <a:buClr>
                <a:srgbClr val="FFA3A3"/>
              </a:buClr>
              <a:buSzPct val="80000"/>
              <a:buFont typeface="Wingdings" pitchFamily="2" charset="2"/>
              <a:buChar char="l"/>
            </a:pPr>
            <a:r>
              <a:rPr lang="zh-CN" altLang="en-US" sz="2400" dirty="0"/>
              <a:t> 房租</a:t>
            </a:r>
          </a:p>
          <a:p>
            <a:pPr>
              <a:spcBef>
                <a:spcPct val="50000"/>
              </a:spcBef>
              <a:buClr>
                <a:srgbClr val="FFA3A3"/>
              </a:buClr>
              <a:buSzPct val="80000"/>
              <a:buFont typeface="Wingdings" pitchFamily="2" charset="2"/>
              <a:buChar char="l"/>
            </a:pPr>
            <a:r>
              <a:rPr lang="zh-CN" altLang="en-US" sz="2400" dirty="0"/>
              <a:t> 贷款利息</a:t>
            </a:r>
          </a:p>
          <a:p>
            <a:pPr>
              <a:spcBef>
                <a:spcPct val="50000"/>
              </a:spcBef>
              <a:buClr>
                <a:srgbClr val="FFA3A3"/>
              </a:buClr>
              <a:buSzPct val="80000"/>
              <a:buFont typeface="Wingdings" pitchFamily="2" charset="2"/>
              <a:buChar char="l"/>
            </a:pPr>
            <a:r>
              <a:rPr lang="zh-CN" altLang="en-US" sz="2400" dirty="0"/>
              <a:t> 税后利润和所得税</a:t>
            </a:r>
            <a:endParaRPr lang="zh-CN" altLang="en-US" sz="2400" dirty="0">
              <a:latin typeface="Times New Roman" charset="0"/>
              <a:ea typeface="宋体" charset="-122"/>
            </a:endParaRPr>
          </a:p>
        </p:txBody>
      </p:sp>
      <p:sp>
        <p:nvSpPr>
          <p:cNvPr id="366595" name="Text Box 3"/>
          <p:cNvSpPr txBox="1">
            <a:spLocks noChangeArrowheads="1"/>
          </p:cNvSpPr>
          <p:nvPr/>
        </p:nvSpPr>
        <p:spPr bwMode="auto">
          <a:xfrm>
            <a:off x="1524000" y="4724400"/>
            <a:ext cx="4724400" cy="1169551"/>
          </a:xfrm>
          <a:prstGeom prst="rect">
            <a:avLst/>
          </a:prstGeom>
          <a:noFill/>
          <a:ln w="9525">
            <a:noFill/>
            <a:miter lim="800000"/>
            <a:headEnd/>
            <a:tailEnd/>
          </a:ln>
          <a:effectLst/>
        </p:spPr>
        <p:txBody>
          <a:bodyPr>
            <a:spAutoFit/>
          </a:bodyPr>
          <a:lstStyle/>
          <a:p>
            <a:pPr>
              <a:spcBef>
                <a:spcPct val="50000"/>
              </a:spcBef>
            </a:pPr>
            <a:r>
              <a:rPr lang="en-US" altLang="zh-CN" sz="2800" dirty="0"/>
              <a:t>   (4) </a:t>
            </a:r>
            <a:r>
              <a:rPr lang="zh-CN" altLang="en-US" sz="2800" dirty="0"/>
              <a:t>平均销售价格与折扣</a:t>
            </a:r>
          </a:p>
          <a:p>
            <a:pPr>
              <a:spcBef>
                <a:spcPct val="50000"/>
              </a:spcBef>
            </a:pPr>
            <a:endParaRPr lang="en-US" altLang="zh-CN" sz="2800" dirty="0">
              <a:latin typeface="Times New Roman" charset="0"/>
              <a:ea typeface="宋体" charset="-122"/>
            </a:endParaRPr>
          </a:p>
        </p:txBody>
      </p:sp>
    </p:spTree>
  </p:cSld>
  <p:clrMapOvr>
    <a:masterClrMapping/>
  </p:clrMapOvr>
  <p:transition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9" name="Text Box 3"/>
          <p:cNvSpPr txBox="1">
            <a:spLocks noChangeArrowheads="1"/>
          </p:cNvSpPr>
          <p:nvPr/>
        </p:nvSpPr>
        <p:spPr bwMode="auto">
          <a:xfrm>
            <a:off x="2743200" y="5410200"/>
            <a:ext cx="4724400" cy="519113"/>
          </a:xfrm>
          <a:prstGeom prst="rect">
            <a:avLst/>
          </a:prstGeom>
          <a:noFill/>
          <a:ln w="9525">
            <a:noFill/>
            <a:miter lim="800000"/>
            <a:headEnd/>
            <a:tailEnd/>
          </a:ln>
          <a:effectLst/>
        </p:spPr>
        <p:txBody>
          <a:bodyPr>
            <a:spAutoFit/>
          </a:bodyPr>
          <a:lstStyle/>
          <a:p>
            <a:pPr>
              <a:spcBef>
                <a:spcPct val="50000"/>
              </a:spcBef>
            </a:pPr>
            <a:r>
              <a:rPr lang="zh-CN" altLang="en-US" sz="2800" b="0">
                <a:solidFill>
                  <a:schemeClr val="tx1"/>
                </a:solidFill>
                <a:latin typeface="黑体" pitchFamily="2" charset="-122"/>
                <a:ea typeface="黑体" pitchFamily="2" charset="-122"/>
              </a:rPr>
              <a:t>工作站的成本和价格 </a:t>
            </a:r>
          </a:p>
        </p:txBody>
      </p:sp>
      <p:graphicFrame>
        <p:nvGraphicFramePr>
          <p:cNvPr id="367621" name="Object 5"/>
          <p:cNvGraphicFramePr>
            <a:graphicFrameLocks noChangeAspect="1"/>
          </p:cNvGraphicFramePr>
          <p:nvPr/>
        </p:nvGraphicFramePr>
        <p:xfrm>
          <a:off x="0" y="762000"/>
          <a:ext cx="9144000" cy="4441825"/>
        </p:xfrm>
        <a:graphic>
          <a:graphicData uri="http://schemas.openxmlformats.org/presentationml/2006/ole">
            <p:oleObj spid="_x0000_s88066" name="Picture2" r:id="rId3" imgW="4686480" imgH="2276640" progId="Word.Picture.8">
              <p:embed/>
            </p:oleObj>
          </a:graphicData>
        </a:graphic>
      </p:graphicFrame>
      <p:sp>
        <p:nvSpPr>
          <p:cNvPr id="367622" name="Rectangle 6"/>
          <p:cNvSpPr>
            <a:spLocks noChangeArrowheads="1"/>
          </p:cNvSpPr>
          <p:nvPr/>
        </p:nvSpPr>
        <p:spPr bwMode="auto">
          <a:xfrm>
            <a:off x="1000100" y="500042"/>
            <a:ext cx="3954929" cy="523220"/>
          </a:xfrm>
          <a:prstGeom prst="rect">
            <a:avLst/>
          </a:prstGeom>
          <a:noFill/>
          <a:ln w="9525">
            <a:noFill/>
            <a:miter lim="800000"/>
            <a:headEnd/>
            <a:tailEnd/>
          </a:ln>
          <a:effectLst/>
        </p:spPr>
        <p:txBody>
          <a:bodyPr wrap="none">
            <a:spAutoFit/>
          </a:bodyPr>
          <a:lstStyle/>
          <a:p>
            <a:r>
              <a:rPr lang="en-US" altLang="zh-CN" sz="2800" b="0" dirty="0">
                <a:solidFill>
                  <a:srgbClr val="000099"/>
                </a:solidFill>
                <a:latin typeface="黑体" pitchFamily="2" charset="-122"/>
                <a:ea typeface="黑体" pitchFamily="2" charset="-122"/>
              </a:rPr>
              <a:t>3. </a:t>
            </a:r>
            <a:r>
              <a:rPr lang="zh-CN" altLang="en-US" sz="2800" b="0" dirty="0">
                <a:solidFill>
                  <a:srgbClr val="000099"/>
                </a:solidFill>
                <a:latin typeface="黑体" pitchFamily="2" charset="-122"/>
                <a:ea typeface="黑体" pitchFamily="2" charset="-122"/>
              </a:rPr>
              <a:t>工作站的成本和价格</a:t>
            </a:r>
          </a:p>
        </p:txBody>
      </p:sp>
    </p:spTree>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0690" name="Picture 2"/>
          <p:cNvPicPr>
            <a:picLocks noChangeAspect="1" noChangeArrowheads="1"/>
          </p:cNvPicPr>
          <p:nvPr/>
        </p:nvPicPr>
        <p:blipFill>
          <a:blip r:embed="rId2"/>
          <a:srcRect/>
          <a:stretch>
            <a:fillRect/>
          </a:stretch>
        </p:blipFill>
        <p:spPr bwMode="auto">
          <a:xfrm>
            <a:off x="304800" y="1447800"/>
            <a:ext cx="8229600" cy="3644900"/>
          </a:xfrm>
          <a:prstGeom prst="rect">
            <a:avLst/>
          </a:prstGeom>
          <a:noFill/>
        </p:spPr>
      </p:pic>
      <p:sp>
        <p:nvSpPr>
          <p:cNvPr id="370692" name="Text Box 4"/>
          <p:cNvSpPr txBox="1">
            <a:spLocks noChangeArrowheads="1"/>
          </p:cNvSpPr>
          <p:nvPr/>
        </p:nvSpPr>
        <p:spPr bwMode="auto">
          <a:xfrm>
            <a:off x="1219200" y="914400"/>
            <a:ext cx="5105400" cy="523220"/>
          </a:xfrm>
          <a:prstGeom prst="rect">
            <a:avLst/>
          </a:prstGeom>
          <a:noFill/>
          <a:ln w="9525">
            <a:noFill/>
            <a:miter lim="800000"/>
            <a:headEnd/>
            <a:tailEnd/>
          </a:ln>
          <a:effectLst/>
        </p:spPr>
        <p:txBody>
          <a:bodyPr>
            <a:spAutoFit/>
          </a:bodyPr>
          <a:lstStyle/>
          <a:p>
            <a:pPr>
              <a:spcBef>
                <a:spcPct val="50000"/>
              </a:spcBef>
            </a:pPr>
            <a:r>
              <a:rPr lang="en-US" altLang="zh-CN" sz="2800" b="0" dirty="0">
                <a:solidFill>
                  <a:srgbClr val="003399"/>
                </a:solidFill>
                <a:latin typeface="黑体" pitchFamily="2" charset="-122"/>
                <a:ea typeface="黑体" pitchFamily="2" charset="-122"/>
              </a:rPr>
              <a:t>4. PC</a:t>
            </a:r>
            <a:r>
              <a:rPr lang="zh-CN" altLang="en-US" sz="2800" b="0" dirty="0">
                <a:solidFill>
                  <a:srgbClr val="003399"/>
                </a:solidFill>
                <a:latin typeface="黑体" pitchFamily="2" charset="-122"/>
                <a:ea typeface="黑体" pitchFamily="2" charset="-122"/>
              </a:rPr>
              <a:t>的成本和价格 </a:t>
            </a:r>
          </a:p>
        </p:txBody>
      </p:sp>
    </p:spTree>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5" name="Text Box 3"/>
          <p:cNvSpPr txBox="1">
            <a:spLocks noChangeArrowheads="1"/>
          </p:cNvSpPr>
          <p:nvPr/>
        </p:nvSpPr>
        <p:spPr bwMode="auto">
          <a:xfrm>
            <a:off x="1142976" y="714356"/>
            <a:ext cx="7239000" cy="4955203"/>
          </a:xfrm>
          <a:prstGeom prst="rect">
            <a:avLst/>
          </a:prstGeom>
          <a:noFill/>
          <a:ln w="9525">
            <a:noFill/>
            <a:miter lim="800000"/>
            <a:headEnd/>
            <a:tailEnd/>
          </a:ln>
          <a:effectLst/>
        </p:spPr>
        <p:txBody>
          <a:bodyPr>
            <a:spAutoFit/>
          </a:bodyPr>
          <a:lstStyle/>
          <a:p>
            <a:pPr>
              <a:spcBef>
                <a:spcPct val="50000"/>
              </a:spcBef>
            </a:pPr>
            <a:r>
              <a:rPr lang="en-US" altLang="zh-CN" sz="2800" b="0" dirty="0" smtClean="0">
                <a:latin typeface="黑体" pitchFamily="2" charset="-122"/>
                <a:ea typeface="黑体" pitchFamily="2" charset="-122"/>
              </a:rPr>
              <a:t>2</a:t>
            </a:r>
            <a:r>
              <a:rPr lang="en-US" altLang="zh-CN" sz="2800" b="0" dirty="0">
                <a:latin typeface="黑体" pitchFamily="2" charset="-122"/>
                <a:ea typeface="黑体" pitchFamily="2" charset="-122"/>
              </a:rPr>
              <a:t>	 </a:t>
            </a:r>
            <a:r>
              <a:rPr lang="zh-CN" altLang="en-US" sz="2800" b="0" dirty="0">
                <a:latin typeface="黑体" pitchFamily="2" charset="-122"/>
                <a:ea typeface="黑体" pitchFamily="2" charset="-122"/>
              </a:rPr>
              <a:t>时间因素</a:t>
            </a:r>
          </a:p>
          <a:p>
            <a:pPr>
              <a:spcBef>
                <a:spcPct val="50000"/>
              </a:spcBef>
            </a:pPr>
            <a:r>
              <a:rPr lang="en-US" altLang="zh-CN" sz="2400" b="0" dirty="0">
                <a:latin typeface="黑体" pitchFamily="2" charset="-122"/>
                <a:ea typeface="黑体" pitchFamily="2" charset="-122"/>
              </a:rPr>
              <a:t>1. </a:t>
            </a:r>
            <a:r>
              <a:rPr lang="zh-CN" altLang="en-US" sz="2400" b="0" dirty="0">
                <a:latin typeface="黑体" pitchFamily="2" charset="-122"/>
                <a:ea typeface="黑体" pitchFamily="2" charset="-122"/>
              </a:rPr>
              <a:t>影响计算机系统成本的主要因素</a:t>
            </a:r>
          </a:p>
          <a:p>
            <a:pPr>
              <a:spcBef>
                <a:spcPct val="50000"/>
              </a:spcBef>
            </a:pPr>
            <a:r>
              <a:rPr lang="zh-CN" altLang="en-US" sz="2400" dirty="0"/>
              <a:t>   </a:t>
            </a:r>
            <a:r>
              <a:rPr lang="en-US" altLang="zh-CN" sz="2400" dirty="0"/>
              <a:t>(1) </a:t>
            </a:r>
            <a:r>
              <a:rPr lang="zh-CN" altLang="en-US" sz="2400" dirty="0"/>
              <a:t>时间</a:t>
            </a:r>
          </a:p>
          <a:p>
            <a:pPr>
              <a:spcBef>
                <a:spcPct val="50000"/>
              </a:spcBef>
            </a:pPr>
            <a:r>
              <a:rPr lang="zh-CN" altLang="en-US" sz="2400" dirty="0"/>
              <a:t>       （对成本产生最直接影响）</a:t>
            </a:r>
          </a:p>
          <a:p>
            <a:pPr>
              <a:spcBef>
                <a:spcPct val="50000"/>
              </a:spcBef>
            </a:pPr>
            <a:r>
              <a:rPr lang="zh-CN" altLang="en-US" sz="2400" dirty="0"/>
              <a:t>       即使实现技术没有变动，计算机系统的制造</a:t>
            </a:r>
          </a:p>
          <a:p>
            <a:pPr>
              <a:spcBef>
                <a:spcPct val="50000"/>
              </a:spcBef>
            </a:pPr>
            <a:r>
              <a:rPr lang="zh-CN" altLang="en-US" sz="2400" dirty="0"/>
              <a:t>       成本也会不断下降。</a:t>
            </a:r>
          </a:p>
          <a:p>
            <a:pPr>
              <a:spcBef>
                <a:spcPct val="50000"/>
              </a:spcBef>
            </a:pPr>
            <a:r>
              <a:rPr lang="zh-CN" altLang="en-US" sz="2400" dirty="0"/>
              <a:t>   </a:t>
            </a:r>
            <a:r>
              <a:rPr lang="en-US" altLang="zh-CN" sz="2400" dirty="0"/>
              <a:t>(2) </a:t>
            </a:r>
            <a:r>
              <a:rPr lang="zh-CN" altLang="en-US" sz="2400" dirty="0"/>
              <a:t>产量</a:t>
            </a:r>
          </a:p>
          <a:p>
            <a:pPr>
              <a:spcBef>
                <a:spcPct val="50000"/>
              </a:spcBef>
            </a:pPr>
            <a:r>
              <a:rPr lang="zh-CN" altLang="en-US" sz="2400" dirty="0">
                <a:latin typeface="宋体" charset="-122"/>
                <a:ea typeface="宋体" charset="-122"/>
              </a:rPr>
              <a:t>   </a:t>
            </a:r>
            <a:r>
              <a:rPr lang="zh-CN" altLang="en-US" sz="2400" b="0" dirty="0" smtClean="0">
                <a:latin typeface="宋体" charset="-122"/>
                <a:ea typeface="宋体" charset="-122"/>
              </a:rPr>
              <a:t>◆ </a:t>
            </a:r>
            <a:r>
              <a:rPr lang="zh-CN" altLang="en-US" sz="2400" dirty="0"/>
              <a:t>产量的增加会加速工艺的稳定；</a:t>
            </a:r>
          </a:p>
          <a:p>
            <a:pPr>
              <a:spcBef>
                <a:spcPct val="50000"/>
              </a:spcBef>
            </a:pPr>
            <a:r>
              <a:rPr lang="zh-CN" altLang="en-US" sz="2400" dirty="0"/>
              <a:t>       </a:t>
            </a:r>
            <a:r>
              <a:rPr lang="zh-CN" altLang="en-US" sz="2400" b="0" dirty="0" smtClean="0"/>
              <a:t>◆ </a:t>
            </a:r>
            <a:r>
              <a:rPr lang="zh-CN" altLang="en-US" sz="2400" dirty="0"/>
              <a:t>产量增加提高了生产效率，降低了成本；</a:t>
            </a:r>
          </a:p>
        </p:txBody>
      </p:sp>
    </p:spTree>
  </p:cSld>
  <p:clrMapOvr>
    <a:masterClrMapping/>
  </p:clrMapOvr>
  <p:transition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Text Box 2"/>
          <p:cNvSpPr txBox="1">
            <a:spLocks noChangeArrowheads="1"/>
          </p:cNvSpPr>
          <p:nvPr/>
        </p:nvSpPr>
        <p:spPr bwMode="auto">
          <a:xfrm>
            <a:off x="1428728" y="642918"/>
            <a:ext cx="7010400" cy="1600438"/>
          </a:xfrm>
          <a:prstGeom prst="rect">
            <a:avLst/>
          </a:prstGeom>
          <a:noFill/>
          <a:ln w="9525">
            <a:noFill/>
            <a:miter lim="800000"/>
            <a:headEnd/>
            <a:tailEnd/>
          </a:ln>
          <a:effectLst/>
        </p:spPr>
        <p:txBody>
          <a:bodyPr>
            <a:spAutoFit/>
          </a:bodyPr>
          <a:lstStyle/>
          <a:p>
            <a:pPr>
              <a:spcBef>
                <a:spcPct val="50000"/>
              </a:spcBef>
              <a:tabLst>
                <a:tab pos="374650" algn="l"/>
              </a:tabLst>
            </a:pPr>
            <a:r>
              <a:rPr lang="en-US" altLang="zh-CN" sz="2800" b="0" dirty="0">
                <a:latin typeface="宋体" charset="-122"/>
                <a:ea typeface="宋体" charset="-122"/>
              </a:rPr>
              <a:t>◆ </a:t>
            </a:r>
            <a:r>
              <a:rPr lang="zh-CN" altLang="en-US" sz="2800" dirty="0"/>
              <a:t>产量增加降低每台单机必须加入的开发费用，</a:t>
            </a:r>
          </a:p>
          <a:p>
            <a:pPr>
              <a:spcBef>
                <a:spcPct val="50000"/>
              </a:spcBef>
              <a:tabLst>
                <a:tab pos="374650" algn="l"/>
              </a:tabLst>
            </a:pPr>
            <a:r>
              <a:rPr lang="zh-CN" altLang="en-US" sz="2800" dirty="0"/>
              <a:t>  	从而使得单机成本下降。</a:t>
            </a:r>
          </a:p>
        </p:txBody>
      </p:sp>
      <p:sp>
        <p:nvSpPr>
          <p:cNvPr id="372739" name="Text Box 3"/>
          <p:cNvSpPr txBox="1">
            <a:spLocks noChangeArrowheads="1"/>
          </p:cNvSpPr>
          <p:nvPr/>
        </p:nvSpPr>
        <p:spPr bwMode="auto">
          <a:xfrm>
            <a:off x="1285852" y="2285992"/>
            <a:ext cx="6553200" cy="1126462"/>
          </a:xfrm>
          <a:prstGeom prst="rect">
            <a:avLst/>
          </a:prstGeom>
          <a:noFill/>
          <a:ln w="9525">
            <a:noFill/>
            <a:miter lim="800000"/>
            <a:headEnd/>
            <a:tailEnd/>
          </a:ln>
          <a:effectLst/>
        </p:spPr>
        <p:txBody>
          <a:bodyPr>
            <a:spAutoFit/>
          </a:bodyPr>
          <a:lstStyle/>
          <a:p>
            <a:pPr>
              <a:spcBef>
                <a:spcPct val="50000"/>
              </a:spcBef>
            </a:pPr>
            <a:r>
              <a:rPr lang="en-US" altLang="zh-CN" sz="2800" dirty="0"/>
              <a:t>(3) </a:t>
            </a:r>
            <a:r>
              <a:rPr lang="zh-CN" altLang="en-US" sz="2800" dirty="0"/>
              <a:t>商品化</a:t>
            </a:r>
          </a:p>
          <a:p>
            <a:pPr lvl="1">
              <a:lnSpc>
                <a:spcPct val="90000"/>
              </a:lnSpc>
              <a:spcBef>
                <a:spcPct val="50000"/>
              </a:spcBef>
            </a:pPr>
            <a:r>
              <a:rPr lang="zh-CN" altLang="en-US" sz="2800" dirty="0"/>
              <a:t>     （更重要的是它影响产品的价格）</a:t>
            </a:r>
          </a:p>
        </p:txBody>
      </p:sp>
      <p:sp>
        <p:nvSpPr>
          <p:cNvPr id="372740" name="Text Box 4"/>
          <p:cNvSpPr txBox="1">
            <a:spLocks noChangeArrowheads="1"/>
          </p:cNvSpPr>
          <p:nvPr/>
        </p:nvSpPr>
        <p:spPr bwMode="auto">
          <a:xfrm>
            <a:off x="928662" y="3500438"/>
            <a:ext cx="7010400" cy="2893100"/>
          </a:xfrm>
          <a:prstGeom prst="rect">
            <a:avLst/>
          </a:prstGeom>
          <a:noFill/>
          <a:ln w="9525">
            <a:noFill/>
            <a:miter lim="800000"/>
            <a:headEnd/>
            <a:tailEnd/>
          </a:ln>
          <a:effectLst/>
        </p:spPr>
        <p:txBody>
          <a:bodyPr>
            <a:spAutoFit/>
          </a:bodyPr>
          <a:lstStyle/>
          <a:p>
            <a:pPr>
              <a:spcBef>
                <a:spcPct val="50000"/>
              </a:spcBef>
              <a:tabLst>
                <a:tab pos="1054100" algn="l"/>
              </a:tabLst>
            </a:pPr>
            <a:r>
              <a:rPr lang="en-US" altLang="zh-CN" sz="2800" b="0" dirty="0">
                <a:latin typeface="黑体" pitchFamily="2" charset="-122"/>
                <a:ea typeface="黑体" pitchFamily="2" charset="-122"/>
              </a:rPr>
              <a:t>2. </a:t>
            </a:r>
            <a:r>
              <a:rPr lang="zh-CN" altLang="en-US" sz="2800" b="0" dirty="0">
                <a:latin typeface="黑体" pitchFamily="2" charset="-122"/>
                <a:ea typeface="黑体" pitchFamily="2" charset="-122"/>
              </a:rPr>
              <a:t>价格随时间下降</a:t>
            </a:r>
            <a:r>
              <a:rPr lang="zh-CN" altLang="en-US" sz="2800" dirty="0">
                <a:latin typeface="仿宋_GB2312" pitchFamily="49" charset="-122"/>
                <a:ea typeface="仿宋_GB2312" pitchFamily="49" charset="-122"/>
              </a:rPr>
              <a:t> </a:t>
            </a:r>
          </a:p>
          <a:p>
            <a:pPr>
              <a:spcBef>
                <a:spcPct val="50000"/>
              </a:spcBef>
              <a:tabLst>
                <a:tab pos="1054100" algn="l"/>
              </a:tabLst>
            </a:pPr>
            <a:r>
              <a:rPr lang="zh-CN" altLang="en-US" sz="2800" b="0" dirty="0">
                <a:latin typeface="宋体" charset="-122"/>
                <a:ea typeface="宋体" charset="-122"/>
              </a:rPr>
              <a:t>    ◆ </a:t>
            </a:r>
            <a:r>
              <a:rPr lang="zh-CN" altLang="en-US" sz="2800" dirty="0"/>
              <a:t>存储器价格变化的学习曲线</a:t>
            </a:r>
          </a:p>
          <a:p>
            <a:pPr>
              <a:spcBef>
                <a:spcPct val="50000"/>
              </a:spcBef>
              <a:tabLst>
                <a:tab pos="1054100" algn="l"/>
              </a:tabLst>
            </a:pPr>
            <a:r>
              <a:rPr lang="zh-CN" altLang="en-US" sz="2800" b="0" dirty="0">
                <a:latin typeface="宋体" charset="-122"/>
                <a:ea typeface="宋体" charset="-122"/>
              </a:rPr>
              <a:t>    ◆</a:t>
            </a:r>
            <a:r>
              <a:rPr lang="zh-CN" altLang="en-US" sz="2800" dirty="0"/>
              <a:t> </a:t>
            </a:r>
            <a:r>
              <a:rPr lang="en-US" altLang="zh-CN" sz="2800" dirty="0"/>
              <a:t>2002</a:t>
            </a:r>
            <a:r>
              <a:rPr lang="zh-CN" altLang="en-US" sz="2800" dirty="0"/>
              <a:t>年</a:t>
            </a:r>
            <a:r>
              <a:rPr lang="en-US" altLang="zh-CN" sz="2800" dirty="0"/>
              <a:t>Intel</a:t>
            </a:r>
            <a:r>
              <a:rPr lang="zh-CN" altLang="en-US" sz="2800" dirty="0"/>
              <a:t>的一些</a:t>
            </a:r>
            <a:r>
              <a:rPr lang="en-US" altLang="zh-CN" sz="2800" dirty="0"/>
              <a:t>Pentium 4</a:t>
            </a:r>
            <a:r>
              <a:rPr lang="zh-CN" altLang="en-US" sz="2800" dirty="0"/>
              <a:t>处理器零售</a:t>
            </a:r>
          </a:p>
          <a:p>
            <a:pPr>
              <a:spcBef>
                <a:spcPct val="50000"/>
              </a:spcBef>
              <a:tabLst>
                <a:tab pos="1054100" algn="l"/>
              </a:tabLst>
            </a:pPr>
            <a:r>
              <a:rPr lang="zh-CN" altLang="en-US" sz="2800" dirty="0"/>
              <a:t>      价格变化的学习曲线 </a:t>
            </a:r>
          </a:p>
        </p:txBody>
      </p:sp>
    </p:spTree>
  </p:cSld>
  <p:clrMapOvr>
    <a:masterClrMapping/>
  </p:clrMapOvr>
  <p:transition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3762" name="Picture 2"/>
          <p:cNvPicPr>
            <a:picLocks noChangeAspect="1" noChangeArrowheads="1"/>
          </p:cNvPicPr>
          <p:nvPr/>
        </p:nvPicPr>
        <p:blipFill>
          <a:blip r:embed="rId2"/>
          <a:srcRect/>
          <a:stretch>
            <a:fillRect/>
          </a:stretch>
        </p:blipFill>
        <p:spPr bwMode="auto">
          <a:xfrm>
            <a:off x="914400" y="1600200"/>
            <a:ext cx="7315200" cy="3519488"/>
          </a:xfrm>
          <a:prstGeom prst="rect">
            <a:avLst/>
          </a:prstGeom>
          <a:noFill/>
        </p:spPr>
      </p:pic>
      <p:sp>
        <p:nvSpPr>
          <p:cNvPr id="373764" name="Text Box 4"/>
          <p:cNvSpPr txBox="1">
            <a:spLocks noChangeArrowheads="1"/>
          </p:cNvSpPr>
          <p:nvPr/>
        </p:nvSpPr>
        <p:spPr bwMode="auto">
          <a:xfrm>
            <a:off x="2438400" y="5257800"/>
            <a:ext cx="4648200" cy="523220"/>
          </a:xfrm>
          <a:prstGeom prst="rect">
            <a:avLst/>
          </a:prstGeom>
          <a:noFill/>
          <a:ln w="9525">
            <a:noFill/>
            <a:miter lim="800000"/>
            <a:headEnd/>
            <a:tailEnd/>
          </a:ln>
          <a:effectLst/>
        </p:spPr>
        <p:txBody>
          <a:bodyPr>
            <a:spAutoFit/>
          </a:bodyPr>
          <a:lstStyle/>
          <a:p>
            <a:pPr>
              <a:spcBef>
                <a:spcPct val="50000"/>
              </a:spcBef>
            </a:pPr>
            <a:r>
              <a:rPr lang="en-US" altLang="zh-CN" sz="2800" dirty="0" smtClean="0"/>
              <a:t>DRAM</a:t>
            </a:r>
            <a:r>
              <a:rPr lang="zh-CN" altLang="en-US" sz="2800" dirty="0"/>
              <a:t>价格的学习曲线 </a:t>
            </a:r>
          </a:p>
        </p:txBody>
      </p:sp>
    </p:spTree>
  </p:cSld>
  <p:clrMapOvr>
    <a:masterClrMapping/>
  </p:clrMapOvr>
  <p:transition advClick="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4786" name="Picture 2"/>
          <p:cNvPicPr>
            <a:picLocks noChangeAspect="1" noChangeArrowheads="1"/>
          </p:cNvPicPr>
          <p:nvPr/>
        </p:nvPicPr>
        <p:blipFill>
          <a:blip r:embed="rId2"/>
          <a:srcRect/>
          <a:stretch>
            <a:fillRect/>
          </a:stretch>
        </p:blipFill>
        <p:spPr bwMode="auto">
          <a:xfrm>
            <a:off x="762000" y="1143000"/>
            <a:ext cx="7696200" cy="4051300"/>
          </a:xfrm>
          <a:prstGeom prst="rect">
            <a:avLst/>
          </a:prstGeom>
          <a:noFill/>
        </p:spPr>
      </p:pic>
      <p:sp>
        <p:nvSpPr>
          <p:cNvPr id="374788" name="Text Box 4"/>
          <p:cNvSpPr txBox="1">
            <a:spLocks noChangeArrowheads="1"/>
          </p:cNvSpPr>
          <p:nvPr/>
        </p:nvSpPr>
        <p:spPr bwMode="auto">
          <a:xfrm>
            <a:off x="914400" y="5257800"/>
            <a:ext cx="7801004" cy="954107"/>
          </a:xfrm>
          <a:prstGeom prst="rect">
            <a:avLst/>
          </a:prstGeom>
          <a:noFill/>
          <a:ln w="9525">
            <a:noFill/>
            <a:miter lim="800000"/>
            <a:headEnd/>
            <a:tailEnd/>
          </a:ln>
          <a:effectLst/>
        </p:spPr>
        <p:txBody>
          <a:bodyPr wrap="square">
            <a:spAutoFit/>
          </a:bodyPr>
          <a:lstStyle/>
          <a:p>
            <a:pPr>
              <a:spcBef>
                <a:spcPct val="50000"/>
              </a:spcBef>
            </a:pPr>
            <a:r>
              <a:rPr lang="zh-CN" altLang="en-US" sz="2800" dirty="0" smtClean="0"/>
              <a:t>图</a:t>
            </a:r>
            <a:r>
              <a:rPr lang="en-US" altLang="zh-CN" sz="2800" dirty="0" smtClean="0"/>
              <a:t>Intel</a:t>
            </a:r>
            <a:r>
              <a:rPr lang="zh-CN" altLang="en-US" sz="2800" dirty="0"/>
              <a:t>公司部分型号</a:t>
            </a:r>
            <a:r>
              <a:rPr lang="en-US" altLang="zh-CN" sz="2800" dirty="0"/>
              <a:t>Pentium 4</a:t>
            </a:r>
            <a:r>
              <a:rPr lang="zh-CN" altLang="en-US" sz="2800" dirty="0"/>
              <a:t>处理器零售价格的学习曲线 </a:t>
            </a:r>
          </a:p>
        </p:txBody>
      </p:sp>
      <p:sp>
        <p:nvSpPr>
          <p:cNvPr id="5" name="AutoShape 15">
            <a:hlinkClick r:id="" action="ppaction://hlinkshowjump?jump=firstslide" highlightClick="1"/>
          </p:cNvPr>
          <p:cNvSpPr>
            <a:spLocks noChangeArrowheads="1"/>
          </p:cNvSpPr>
          <p:nvPr/>
        </p:nvSpPr>
        <p:spPr bwMode="auto">
          <a:xfrm>
            <a:off x="8534400" y="6477000"/>
            <a:ext cx="609600" cy="381000"/>
          </a:xfrm>
          <a:prstGeom prst="actionButtonBackPrevious">
            <a:avLst/>
          </a:prstGeom>
          <a:solidFill>
            <a:schemeClr val="accent1"/>
          </a:solidFill>
          <a:ln w="9525">
            <a:solidFill>
              <a:schemeClr val="tx1"/>
            </a:solidFill>
            <a:miter lim="800000"/>
            <a:headEnd/>
            <a:tailEnd/>
          </a:ln>
          <a:effectLst/>
        </p:spPr>
        <p:txBody>
          <a:bodyPr wrap="none" anchor="ctr"/>
          <a:lstStyle/>
          <a:p>
            <a:endParaRPr lang="zh-CN" altLang="en-US"/>
          </a:p>
        </p:txBody>
      </p:sp>
    </p:spTree>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12"/>
          </p:nvPr>
        </p:nvSpPr>
        <p:spPr/>
        <p:txBody>
          <a:bodyPr/>
          <a:lstStyle/>
          <a:p>
            <a:fld id="{24D06A03-131C-4125-BCD0-75E85C63CCD8}" type="slidenum">
              <a:rPr lang="en-US" altLang="zh-CN"/>
              <a:pPr/>
              <a:t>5</a:t>
            </a:fld>
            <a:endParaRPr lang="en-US" altLang="zh-CN"/>
          </a:p>
        </p:txBody>
      </p:sp>
      <p:sp>
        <p:nvSpPr>
          <p:cNvPr id="266244" name="Text Box 4"/>
          <p:cNvSpPr txBox="1">
            <a:spLocks noChangeArrowheads="1"/>
          </p:cNvSpPr>
          <p:nvPr/>
        </p:nvSpPr>
        <p:spPr bwMode="auto">
          <a:xfrm>
            <a:off x="395288" y="795338"/>
            <a:ext cx="8280400" cy="1758950"/>
          </a:xfrm>
          <a:prstGeom prst="rect">
            <a:avLst/>
          </a:prstGeom>
          <a:noFill/>
          <a:ln w="9525">
            <a:noFill/>
            <a:miter lim="800000"/>
            <a:headEnd/>
            <a:tailEnd/>
          </a:ln>
          <a:effectLst/>
        </p:spPr>
        <p:txBody>
          <a:bodyPr>
            <a:spAutoFit/>
          </a:bodyPr>
          <a:lstStyle/>
          <a:p>
            <a:pPr>
              <a:lnSpc>
                <a:spcPct val="90000"/>
              </a:lnSpc>
            </a:pPr>
            <a:r>
              <a:rPr kumimoji="1" lang="zh-CN" altLang="en-US" sz="2800">
                <a:latin typeface="Times New Roman" pitchFamily="18" charset="0"/>
              </a:rPr>
              <a:t>系统加速比依赖于两个因素：</a:t>
            </a:r>
          </a:p>
          <a:p>
            <a:pPr>
              <a:lnSpc>
                <a:spcPct val="150000"/>
              </a:lnSpc>
            </a:pPr>
            <a:r>
              <a:rPr kumimoji="1" lang="zh-CN" altLang="en-US" sz="2800">
                <a:latin typeface="Times New Roman" pitchFamily="18" charset="0"/>
              </a:rPr>
              <a:t>（</a:t>
            </a:r>
            <a:r>
              <a:rPr kumimoji="1" lang="en-US" altLang="zh-CN" sz="2800">
                <a:latin typeface="Times New Roman" pitchFamily="18" charset="0"/>
              </a:rPr>
              <a:t>1</a:t>
            </a:r>
            <a:r>
              <a:rPr kumimoji="1" lang="zh-CN" altLang="en-US" sz="2800">
                <a:latin typeface="Times New Roman" pitchFamily="18" charset="0"/>
              </a:rPr>
              <a:t>）可改进部分在原系统执行时间中所占的比例。用“可改进比例</a:t>
            </a:r>
            <a:r>
              <a:rPr kumimoji="1" lang="en-US" altLang="zh-CN" sz="2800">
                <a:latin typeface="Times New Roman" pitchFamily="18" charset="0"/>
              </a:rPr>
              <a:t>(</a:t>
            </a:r>
            <a:r>
              <a:rPr kumimoji="1" lang="en-US" altLang="zh-CN" sz="2800" i="1">
                <a:latin typeface="Times New Roman" pitchFamily="18" charset="0"/>
              </a:rPr>
              <a:t>F</a:t>
            </a:r>
            <a:r>
              <a:rPr kumimoji="1" lang="en-US" altLang="zh-CN" sz="2800">
                <a:latin typeface="Times New Roman" pitchFamily="18" charset="0"/>
              </a:rPr>
              <a:t>e)”</a:t>
            </a:r>
            <a:r>
              <a:rPr kumimoji="1" lang="zh-CN" altLang="en-US" sz="2800">
                <a:latin typeface="Times New Roman" pitchFamily="18" charset="0"/>
              </a:rPr>
              <a:t>表示，</a:t>
            </a:r>
            <a:r>
              <a:rPr kumimoji="1" lang="en-US" altLang="zh-CN" sz="2800" i="1">
                <a:latin typeface="Times New Roman" pitchFamily="18" charset="0"/>
              </a:rPr>
              <a:t>F</a:t>
            </a:r>
            <a:r>
              <a:rPr kumimoji="1" lang="en-US" altLang="zh-CN" sz="2800">
                <a:latin typeface="Times New Roman" pitchFamily="18" charset="0"/>
              </a:rPr>
              <a:t>e</a:t>
            </a:r>
            <a:r>
              <a:rPr kumimoji="1" lang="zh-CN" altLang="en-US" sz="2800">
                <a:latin typeface="Times New Roman" pitchFamily="18" charset="0"/>
              </a:rPr>
              <a:t>总是小于或等于１的。</a:t>
            </a:r>
          </a:p>
        </p:txBody>
      </p:sp>
      <p:graphicFrame>
        <p:nvGraphicFramePr>
          <p:cNvPr id="266245" name="Object 5"/>
          <p:cNvGraphicFramePr>
            <a:graphicFrameLocks noGrp="1" noChangeAspect="1"/>
          </p:cNvGraphicFramePr>
          <p:nvPr>
            <p:ph sz="half" idx="1"/>
          </p:nvPr>
        </p:nvGraphicFramePr>
        <p:xfrm>
          <a:off x="984250" y="2932113"/>
          <a:ext cx="6950075" cy="822325"/>
        </p:xfrm>
        <a:graphic>
          <a:graphicData uri="http://schemas.openxmlformats.org/presentationml/2006/ole">
            <p:oleObj spid="_x0000_s35842" name="公式" r:id="rId3" imgW="3174840" imgH="469800" progId="Equation.3">
              <p:embed/>
            </p:oleObj>
          </a:graphicData>
        </a:graphic>
      </p:graphicFrame>
      <p:sp>
        <p:nvSpPr>
          <p:cNvPr id="266247" name="Text Box 7"/>
          <p:cNvSpPr txBox="1">
            <a:spLocks noChangeArrowheads="1"/>
          </p:cNvSpPr>
          <p:nvPr/>
        </p:nvSpPr>
        <p:spPr bwMode="auto">
          <a:xfrm>
            <a:off x="395288" y="3738563"/>
            <a:ext cx="8497887" cy="1203325"/>
          </a:xfrm>
          <a:prstGeom prst="rect">
            <a:avLst/>
          </a:prstGeom>
          <a:noFill/>
          <a:ln w="9525">
            <a:noFill/>
            <a:miter lim="800000"/>
            <a:headEnd/>
            <a:tailEnd/>
          </a:ln>
          <a:effectLst/>
        </p:spPr>
        <p:txBody>
          <a:bodyPr>
            <a:spAutoFit/>
          </a:bodyPr>
          <a:lstStyle/>
          <a:p>
            <a:pPr>
              <a:lnSpc>
                <a:spcPct val="130000"/>
              </a:lnSpc>
            </a:pPr>
            <a:r>
              <a:rPr kumimoji="1" lang="zh-CN" altLang="en-US" sz="2800">
                <a:latin typeface="Times New Roman" pitchFamily="18" charset="0"/>
              </a:rPr>
              <a:t>（</a:t>
            </a:r>
            <a:r>
              <a:rPr kumimoji="1" lang="en-US" altLang="zh-CN" sz="2800">
                <a:latin typeface="Times New Roman" pitchFamily="18" charset="0"/>
              </a:rPr>
              <a:t>2</a:t>
            </a:r>
            <a:r>
              <a:rPr kumimoji="1" lang="zh-CN" altLang="en-US" sz="2800">
                <a:latin typeface="Times New Roman" pitchFamily="18" charset="0"/>
              </a:rPr>
              <a:t>）可改进部分改进以后的性能提高。用“部件加速比（</a:t>
            </a:r>
            <a:r>
              <a:rPr kumimoji="1" lang="en-US" altLang="zh-CN" sz="2800" i="1">
                <a:latin typeface="Times New Roman" pitchFamily="18" charset="0"/>
              </a:rPr>
              <a:t>S</a:t>
            </a:r>
            <a:r>
              <a:rPr kumimoji="1" lang="en-US" altLang="zh-CN" sz="2800">
                <a:latin typeface="Times New Roman" pitchFamily="18" charset="0"/>
              </a:rPr>
              <a:t>e</a:t>
            </a:r>
            <a:r>
              <a:rPr kumimoji="1" lang="zh-CN" altLang="en-US" sz="2800">
                <a:latin typeface="Times New Roman" pitchFamily="18" charset="0"/>
              </a:rPr>
              <a:t>）”表示性能提高比．一般</a:t>
            </a:r>
            <a:r>
              <a:rPr kumimoji="1" lang="en-US" altLang="zh-CN" sz="2800" i="1">
                <a:latin typeface="Times New Roman" pitchFamily="18" charset="0"/>
              </a:rPr>
              <a:t>S</a:t>
            </a:r>
            <a:r>
              <a:rPr kumimoji="1" lang="en-US" altLang="zh-CN" sz="2800">
                <a:latin typeface="Times New Roman" pitchFamily="18" charset="0"/>
              </a:rPr>
              <a:t>e</a:t>
            </a:r>
            <a:r>
              <a:rPr kumimoji="1" lang="zh-CN" altLang="en-US" sz="2800">
                <a:latin typeface="Times New Roman" pitchFamily="18" charset="0"/>
              </a:rPr>
              <a:t>是大于１的。</a:t>
            </a:r>
          </a:p>
        </p:txBody>
      </p:sp>
      <p:graphicFrame>
        <p:nvGraphicFramePr>
          <p:cNvPr id="266248" name="Object 8"/>
          <p:cNvGraphicFramePr>
            <a:graphicFrameLocks noGrp="1" noChangeAspect="1"/>
          </p:cNvGraphicFramePr>
          <p:nvPr>
            <p:ph sz="half" idx="2"/>
          </p:nvPr>
        </p:nvGraphicFramePr>
        <p:xfrm>
          <a:off x="1058863" y="5202238"/>
          <a:ext cx="7099300" cy="782637"/>
        </p:xfrm>
        <a:graphic>
          <a:graphicData uri="http://schemas.openxmlformats.org/presentationml/2006/ole">
            <p:oleObj spid="_x0000_s35843" name="公式" r:id="rId4" imgW="3403440" imgH="469800" progId="Equation.3">
              <p:embed/>
            </p:oleObj>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fld id="{778C19D9-9878-40C9-B8C7-B4DBEAA3F547}" type="slidenum">
              <a:rPr lang="en-US" altLang="zh-CN"/>
              <a:pPr/>
              <a:t>6</a:t>
            </a:fld>
            <a:endParaRPr lang="en-US" altLang="zh-CN"/>
          </a:p>
        </p:txBody>
      </p:sp>
      <p:sp>
        <p:nvSpPr>
          <p:cNvPr id="267268" name="Text Box 4"/>
          <p:cNvSpPr txBox="1">
            <a:spLocks noChangeArrowheads="1"/>
          </p:cNvSpPr>
          <p:nvPr/>
        </p:nvSpPr>
        <p:spPr bwMode="auto">
          <a:xfrm>
            <a:off x="468313" y="765175"/>
            <a:ext cx="6480175" cy="931863"/>
          </a:xfrm>
          <a:prstGeom prst="rect">
            <a:avLst/>
          </a:prstGeom>
          <a:noFill/>
          <a:ln w="9525">
            <a:noFill/>
            <a:miter lim="800000"/>
            <a:headEnd/>
            <a:tailEnd/>
          </a:ln>
          <a:effectLst/>
        </p:spPr>
        <p:txBody>
          <a:bodyPr>
            <a:spAutoFit/>
          </a:bodyPr>
          <a:lstStyle/>
          <a:p>
            <a:r>
              <a:rPr kumimoji="1" lang="zh-CN" altLang="en-US" sz="2400">
                <a:latin typeface="Times New Roman" pitchFamily="18" charset="0"/>
              </a:rPr>
              <a:t>由此，得到下列结论；</a:t>
            </a:r>
          </a:p>
          <a:p>
            <a:pPr>
              <a:lnSpc>
                <a:spcPct val="130000"/>
              </a:lnSpc>
            </a:pPr>
            <a:r>
              <a:rPr kumimoji="1" lang="zh-CN" altLang="en-US" sz="2400">
                <a:latin typeface="Times New Roman" pitchFamily="18" charset="0"/>
              </a:rPr>
              <a:t>（</a:t>
            </a:r>
            <a:r>
              <a:rPr kumimoji="1" lang="en-US" altLang="zh-CN" sz="2400">
                <a:latin typeface="Times New Roman" pitchFamily="18" charset="0"/>
              </a:rPr>
              <a:t>1</a:t>
            </a:r>
            <a:r>
              <a:rPr kumimoji="1" lang="zh-CN" altLang="en-US" sz="2400">
                <a:latin typeface="Times New Roman" pitchFamily="18" charset="0"/>
              </a:rPr>
              <a:t>）改进后系统的总执行时间</a:t>
            </a:r>
            <a:r>
              <a:rPr kumimoji="1" lang="en-US" altLang="zh-CN" sz="2400" i="1">
                <a:latin typeface="Times New Roman" pitchFamily="18" charset="0"/>
              </a:rPr>
              <a:t>T</a:t>
            </a:r>
            <a:r>
              <a:rPr kumimoji="1" lang="en-US" altLang="zh-CN" sz="2400">
                <a:latin typeface="Times New Roman" pitchFamily="18" charset="0"/>
              </a:rPr>
              <a:t>n</a:t>
            </a:r>
          </a:p>
        </p:txBody>
      </p:sp>
      <p:graphicFrame>
        <p:nvGraphicFramePr>
          <p:cNvPr id="267269" name="Object 5"/>
          <p:cNvGraphicFramePr>
            <a:graphicFrameLocks noGrp="1" noChangeAspect="1"/>
          </p:cNvGraphicFramePr>
          <p:nvPr>
            <p:ph sz="half" idx="1"/>
          </p:nvPr>
        </p:nvGraphicFramePr>
        <p:xfrm>
          <a:off x="1657350" y="1922463"/>
          <a:ext cx="6427788" cy="942975"/>
        </p:xfrm>
        <a:graphic>
          <a:graphicData uri="http://schemas.openxmlformats.org/presentationml/2006/ole">
            <p:oleObj spid="_x0000_s36866" name="公式" r:id="rId3" imgW="2933640" imgH="482400" progId="Equation.3">
              <p:embed/>
            </p:oleObj>
          </a:graphicData>
        </a:graphic>
      </p:graphicFrame>
      <p:sp>
        <p:nvSpPr>
          <p:cNvPr id="267271" name="Text Box 7"/>
          <p:cNvSpPr txBox="1">
            <a:spLocks noChangeArrowheads="1"/>
          </p:cNvSpPr>
          <p:nvPr/>
        </p:nvSpPr>
        <p:spPr bwMode="auto">
          <a:xfrm>
            <a:off x="447675" y="2676525"/>
            <a:ext cx="7077075" cy="968375"/>
          </a:xfrm>
          <a:prstGeom prst="rect">
            <a:avLst/>
          </a:prstGeom>
          <a:noFill/>
          <a:ln w="9525">
            <a:noFill/>
            <a:miter lim="800000"/>
            <a:headEnd/>
            <a:tailEnd/>
          </a:ln>
          <a:effectLst/>
        </p:spPr>
        <p:txBody>
          <a:bodyPr>
            <a:spAutoFit/>
          </a:bodyPr>
          <a:lstStyle/>
          <a:p>
            <a:pPr>
              <a:lnSpc>
                <a:spcPct val="120000"/>
              </a:lnSpc>
            </a:pPr>
            <a:r>
              <a:rPr kumimoji="1" lang="en-US" altLang="zh-CN" sz="2400">
                <a:latin typeface="Times New Roman" pitchFamily="18" charset="0"/>
              </a:rPr>
              <a:t>          </a:t>
            </a:r>
            <a:r>
              <a:rPr kumimoji="1" lang="zh-CN" altLang="en-US" sz="2400">
                <a:latin typeface="Times New Roman" pitchFamily="18" charset="0"/>
              </a:rPr>
              <a:t>式中，</a:t>
            </a:r>
            <a:r>
              <a:rPr kumimoji="1" lang="en-US" altLang="zh-CN" sz="2400" i="1">
                <a:latin typeface="Times New Roman" pitchFamily="18" charset="0"/>
              </a:rPr>
              <a:t>T</a:t>
            </a:r>
            <a:r>
              <a:rPr kumimoji="1" lang="en-US" altLang="zh-CN" sz="2400">
                <a:latin typeface="Times New Roman" pitchFamily="18" charset="0"/>
              </a:rPr>
              <a:t>o</a:t>
            </a:r>
            <a:r>
              <a:rPr kumimoji="1" lang="zh-CN" altLang="en-US" sz="2400">
                <a:latin typeface="Times New Roman" pitchFamily="18" charset="0"/>
              </a:rPr>
              <a:t>为改进前系统的总执行时间。</a:t>
            </a:r>
          </a:p>
          <a:p>
            <a:pPr>
              <a:lnSpc>
                <a:spcPct val="120000"/>
              </a:lnSpc>
            </a:pPr>
            <a:r>
              <a:rPr kumimoji="1" lang="zh-CN" altLang="en-US" sz="2400">
                <a:latin typeface="Times New Roman" pitchFamily="18" charset="0"/>
              </a:rPr>
              <a:t>（</a:t>
            </a:r>
            <a:r>
              <a:rPr kumimoji="1" lang="en-US" altLang="zh-CN" sz="2400">
                <a:latin typeface="Times New Roman" pitchFamily="18" charset="0"/>
              </a:rPr>
              <a:t>2</a:t>
            </a:r>
            <a:r>
              <a:rPr kumimoji="1" lang="zh-CN" altLang="en-US" sz="2400">
                <a:latin typeface="Times New Roman" pitchFamily="18" charset="0"/>
              </a:rPr>
              <a:t>）改进前后整个系统的加速比</a:t>
            </a:r>
            <a:r>
              <a:rPr kumimoji="1" lang="en-US" altLang="zh-CN" sz="2400" i="1">
                <a:latin typeface="Times New Roman" pitchFamily="18" charset="0"/>
              </a:rPr>
              <a:t>S</a:t>
            </a:r>
            <a:r>
              <a:rPr kumimoji="1" lang="en-US" altLang="zh-CN" sz="2400">
                <a:latin typeface="Times New Roman" pitchFamily="18" charset="0"/>
              </a:rPr>
              <a:t>n </a:t>
            </a:r>
          </a:p>
        </p:txBody>
      </p:sp>
      <p:graphicFrame>
        <p:nvGraphicFramePr>
          <p:cNvPr id="267272" name="Object 8"/>
          <p:cNvGraphicFramePr>
            <a:graphicFrameLocks noGrp="1" noChangeAspect="1"/>
          </p:cNvGraphicFramePr>
          <p:nvPr>
            <p:ph sz="half" idx="2"/>
          </p:nvPr>
        </p:nvGraphicFramePr>
        <p:xfrm>
          <a:off x="1657350" y="3865563"/>
          <a:ext cx="5230813" cy="1268412"/>
        </p:xfrm>
        <a:graphic>
          <a:graphicData uri="http://schemas.openxmlformats.org/presentationml/2006/ole">
            <p:oleObj spid="_x0000_s36867" name="公式" r:id="rId4" imgW="1511280" imgH="622080" progId="Equation.3">
              <p:embed/>
            </p:oleObj>
          </a:graphicData>
        </a:graphic>
      </p:graphicFrame>
      <p:sp>
        <p:nvSpPr>
          <p:cNvPr id="267275" name="Text Box 11"/>
          <p:cNvSpPr txBox="1">
            <a:spLocks noChangeArrowheads="1"/>
          </p:cNvSpPr>
          <p:nvPr/>
        </p:nvSpPr>
        <p:spPr bwMode="auto">
          <a:xfrm>
            <a:off x="466725" y="5013325"/>
            <a:ext cx="8208963" cy="1041400"/>
          </a:xfrm>
          <a:prstGeom prst="rect">
            <a:avLst/>
          </a:prstGeom>
          <a:noFill/>
          <a:ln w="9525">
            <a:noFill/>
            <a:miter lim="800000"/>
            <a:headEnd/>
            <a:tailEnd/>
          </a:ln>
          <a:effectLst/>
        </p:spPr>
        <p:txBody>
          <a:bodyPr lIns="0" rIns="0">
            <a:spAutoFit/>
          </a:bodyPr>
          <a:lstStyle/>
          <a:p>
            <a:pPr>
              <a:lnSpc>
                <a:spcPct val="130000"/>
              </a:lnSpc>
            </a:pPr>
            <a:r>
              <a:rPr kumimoji="1" lang="zh-CN" altLang="en-US" sz="2400">
                <a:latin typeface="Times New Roman" pitchFamily="18" charset="0"/>
              </a:rPr>
              <a:t>式中，</a:t>
            </a:r>
            <a:r>
              <a:rPr kumimoji="1" lang="en-US" altLang="zh-CN" sz="2400">
                <a:latin typeface="Times New Roman" pitchFamily="18" charset="0"/>
              </a:rPr>
              <a:t>(1</a:t>
            </a:r>
            <a:r>
              <a:rPr kumimoji="1" lang="zh-CN" altLang="en-US" sz="2400">
                <a:latin typeface="Times New Roman" pitchFamily="18" charset="0"/>
              </a:rPr>
              <a:t>－</a:t>
            </a:r>
            <a:r>
              <a:rPr kumimoji="1" lang="en-US" altLang="zh-CN" sz="2400" i="1">
                <a:latin typeface="Times New Roman" pitchFamily="18" charset="0"/>
              </a:rPr>
              <a:t>F</a:t>
            </a:r>
            <a:r>
              <a:rPr kumimoji="1" lang="en-US" altLang="zh-CN" sz="2400">
                <a:latin typeface="Times New Roman" pitchFamily="18" charset="0"/>
              </a:rPr>
              <a:t>e ) </a:t>
            </a:r>
            <a:r>
              <a:rPr kumimoji="1" lang="zh-CN" altLang="en-US" sz="2400">
                <a:latin typeface="Times New Roman" pitchFamily="18" charset="0"/>
              </a:rPr>
              <a:t>表示不可改进比例，当</a:t>
            </a:r>
            <a:r>
              <a:rPr kumimoji="1" lang="en-US" altLang="zh-CN" sz="2400" i="1">
                <a:latin typeface="Times New Roman" pitchFamily="18" charset="0"/>
              </a:rPr>
              <a:t>F</a:t>
            </a:r>
            <a:r>
              <a:rPr kumimoji="1" lang="en-US" altLang="zh-CN" sz="2400">
                <a:latin typeface="Times New Roman" pitchFamily="18" charset="0"/>
              </a:rPr>
              <a:t>e</a:t>
            </a:r>
            <a:r>
              <a:rPr kumimoji="1" lang="zh-CN" altLang="en-US" sz="2400">
                <a:latin typeface="Times New Roman" pitchFamily="18" charset="0"/>
              </a:rPr>
              <a:t>＝</a:t>
            </a:r>
            <a:r>
              <a:rPr kumimoji="1" lang="en-US" altLang="zh-CN" sz="2400">
                <a:latin typeface="Times New Roman" pitchFamily="18" charset="0"/>
              </a:rPr>
              <a:t>0</a:t>
            </a:r>
            <a:r>
              <a:rPr kumimoji="1" lang="zh-CN" altLang="en-US" sz="2400">
                <a:latin typeface="Times New Roman" pitchFamily="18" charset="0"/>
              </a:rPr>
              <a:t>无改进部分时，</a:t>
            </a:r>
            <a:r>
              <a:rPr kumimoji="1" lang="en-US" altLang="zh-CN" sz="2400" i="1">
                <a:latin typeface="Times New Roman" pitchFamily="18" charset="0"/>
              </a:rPr>
              <a:t>S</a:t>
            </a:r>
            <a:r>
              <a:rPr kumimoji="1" lang="en-US" altLang="zh-CN" sz="2400">
                <a:latin typeface="Times New Roman" pitchFamily="18" charset="0"/>
              </a:rPr>
              <a:t>n</a:t>
            </a:r>
            <a:r>
              <a:rPr kumimoji="1" lang="zh-CN" altLang="en-US" sz="2400">
                <a:latin typeface="Times New Roman" pitchFamily="18" charset="0"/>
              </a:rPr>
              <a:t>＝</a:t>
            </a:r>
            <a:r>
              <a:rPr kumimoji="1" lang="en-US" altLang="zh-CN" sz="2400">
                <a:latin typeface="Times New Roman" pitchFamily="18" charset="0"/>
              </a:rPr>
              <a:t>1</a:t>
            </a:r>
            <a:r>
              <a:rPr kumimoji="1" lang="zh-CN" altLang="en-US" sz="2400">
                <a:latin typeface="Times New Roman" pitchFamily="18" charset="0"/>
              </a:rPr>
              <a:t>，所以系统性能提高幅度受改进部分所占比例限制。 </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756D14B3-D0B3-46C6-B9B5-8518B3C370DB}" type="slidenum">
              <a:rPr lang="en-US" altLang="zh-CN"/>
              <a:pPr/>
              <a:t>7</a:t>
            </a:fld>
            <a:endParaRPr lang="en-US" altLang="zh-CN"/>
          </a:p>
        </p:txBody>
      </p:sp>
      <p:sp>
        <p:nvSpPr>
          <p:cNvPr id="268292" name="Text Box 4"/>
          <p:cNvSpPr txBox="1">
            <a:spLocks noChangeArrowheads="1"/>
          </p:cNvSpPr>
          <p:nvPr/>
        </p:nvSpPr>
        <p:spPr bwMode="auto">
          <a:xfrm>
            <a:off x="468313" y="765175"/>
            <a:ext cx="7991475" cy="3851275"/>
          </a:xfrm>
          <a:prstGeom prst="rect">
            <a:avLst/>
          </a:prstGeom>
          <a:noFill/>
          <a:ln w="9525">
            <a:noFill/>
            <a:miter lim="800000"/>
            <a:headEnd/>
            <a:tailEnd/>
          </a:ln>
          <a:effectLst/>
        </p:spPr>
        <p:txBody>
          <a:bodyPr>
            <a:spAutoFit/>
          </a:bodyPr>
          <a:lstStyle/>
          <a:p>
            <a:pPr>
              <a:lnSpc>
                <a:spcPct val="110000"/>
              </a:lnSpc>
            </a:pPr>
            <a:r>
              <a:rPr kumimoji="1" lang="en-US" altLang="zh-CN" sz="2800" dirty="0">
                <a:latin typeface="Times New Roman" pitchFamily="18" charset="0"/>
              </a:rPr>
              <a:t>        </a:t>
            </a:r>
            <a:r>
              <a:rPr kumimoji="1" lang="zh-CN" altLang="en-US" sz="2800" dirty="0">
                <a:latin typeface="Times New Roman" pitchFamily="18" charset="0"/>
              </a:rPr>
              <a:t>当</a:t>
            </a:r>
            <a:r>
              <a:rPr kumimoji="1" lang="en-US" altLang="zh-CN" sz="2800" i="1" dirty="0">
                <a:latin typeface="Times New Roman" pitchFamily="18" charset="0"/>
              </a:rPr>
              <a:t>S</a:t>
            </a:r>
            <a:r>
              <a:rPr kumimoji="1" lang="en-US" altLang="zh-CN" sz="2800" dirty="0">
                <a:latin typeface="Times New Roman" pitchFamily="18" charset="0"/>
              </a:rPr>
              <a:t>e →∞</a:t>
            </a:r>
            <a:r>
              <a:rPr kumimoji="1" lang="zh-CN" altLang="en-US" sz="2800" dirty="0">
                <a:latin typeface="Times New Roman" pitchFamily="18" charset="0"/>
              </a:rPr>
              <a:t>时，有</a:t>
            </a:r>
            <a:r>
              <a:rPr kumimoji="1" lang="en-US" altLang="zh-CN" sz="2800" i="1" dirty="0" err="1">
                <a:latin typeface="Times New Roman" pitchFamily="18" charset="0"/>
              </a:rPr>
              <a:t>S</a:t>
            </a:r>
            <a:r>
              <a:rPr kumimoji="1" lang="en-US" altLang="zh-CN" sz="2800" dirty="0" err="1">
                <a:latin typeface="Times New Roman" pitchFamily="18" charset="0"/>
              </a:rPr>
              <a:t>n</a:t>
            </a:r>
            <a:r>
              <a:rPr kumimoji="1" lang="zh-CN" altLang="en-US" sz="2800" dirty="0">
                <a:latin typeface="Times New Roman" pitchFamily="18" charset="0"/>
              </a:rPr>
              <a:t>＝</a:t>
            </a:r>
            <a:r>
              <a:rPr kumimoji="1" lang="en-US" altLang="zh-CN" sz="2800" dirty="0">
                <a:latin typeface="Times New Roman" pitchFamily="18" charset="0"/>
              </a:rPr>
              <a:t>1/ (1</a:t>
            </a:r>
            <a:r>
              <a:rPr kumimoji="1" lang="zh-CN" altLang="en-US" sz="2800" dirty="0">
                <a:latin typeface="Times New Roman" pitchFamily="18" charset="0"/>
              </a:rPr>
              <a:t>－</a:t>
            </a:r>
            <a:r>
              <a:rPr kumimoji="1" lang="en-US" altLang="zh-CN" sz="2800" i="1" dirty="0">
                <a:latin typeface="Times New Roman" pitchFamily="18" charset="0"/>
              </a:rPr>
              <a:t>F</a:t>
            </a:r>
            <a:r>
              <a:rPr kumimoji="1" lang="en-US" altLang="zh-CN" sz="2800" dirty="0">
                <a:latin typeface="Times New Roman" pitchFamily="18" charset="0"/>
              </a:rPr>
              <a:t>e )</a:t>
            </a:r>
            <a:r>
              <a:rPr kumimoji="1" lang="zh-CN" altLang="en-US" sz="2800" dirty="0">
                <a:latin typeface="Times New Roman" pitchFamily="18" charset="0"/>
              </a:rPr>
              <a:t>。得到</a:t>
            </a:r>
            <a:r>
              <a:rPr kumimoji="1" lang="en-US" altLang="zh-CN" sz="2800" dirty="0">
                <a:latin typeface="Times New Roman" pitchFamily="18" charset="0"/>
              </a:rPr>
              <a:t>Amdahl</a:t>
            </a:r>
            <a:r>
              <a:rPr kumimoji="1" lang="zh-CN" altLang="en-US" sz="2800" dirty="0">
                <a:latin typeface="Times New Roman" pitchFamily="18" charset="0"/>
              </a:rPr>
              <a:t>定律的一个重要推论：若只针对整个系统的一部分进行优化，则系统获取的性能改善极限值受</a:t>
            </a:r>
            <a:r>
              <a:rPr kumimoji="1" lang="en-US" altLang="zh-CN" sz="2800" i="1" dirty="0">
                <a:latin typeface="Times New Roman" pitchFamily="18" charset="0"/>
              </a:rPr>
              <a:t>F</a:t>
            </a:r>
            <a:r>
              <a:rPr kumimoji="1" lang="en-US" altLang="zh-CN" sz="2800" dirty="0">
                <a:latin typeface="Times New Roman" pitchFamily="18" charset="0"/>
              </a:rPr>
              <a:t>e</a:t>
            </a:r>
            <a:r>
              <a:rPr kumimoji="1" lang="zh-CN" altLang="en-US" sz="2800" dirty="0">
                <a:latin typeface="Times New Roman" pitchFamily="18" charset="0"/>
              </a:rPr>
              <a:t>的约束，系统加速比不大于</a:t>
            </a:r>
            <a:r>
              <a:rPr kumimoji="1" lang="en-US" altLang="zh-CN" sz="2800" dirty="0">
                <a:latin typeface="Times New Roman" pitchFamily="18" charset="0"/>
              </a:rPr>
              <a:t>1/ (1</a:t>
            </a:r>
            <a:r>
              <a:rPr kumimoji="1" lang="zh-CN" altLang="en-US" sz="2800" dirty="0">
                <a:latin typeface="Times New Roman" pitchFamily="18" charset="0"/>
              </a:rPr>
              <a:t>－</a:t>
            </a:r>
            <a:r>
              <a:rPr kumimoji="1" lang="en-US" altLang="zh-CN" sz="2800" i="1" dirty="0">
                <a:latin typeface="Times New Roman" pitchFamily="18" charset="0"/>
              </a:rPr>
              <a:t>F</a:t>
            </a:r>
            <a:r>
              <a:rPr kumimoji="1" lang="en-US" altLang="zh-CN" sz="2800" dirty="0">
                <a:latin typeface="Times New Roman" pitchFamily="18" charset="0"/>
              </a:rPr>
              <a:t>e )</a:t>
            </a:r>
            <a:r>
              <a:rPr kumimoji="1" lang="zh-CN" altLang="en-US" sz="2800" dirty="0">
                <a:latin typeface="Times New Roman" pitchFamily="18" charset="0"/>
              </a:rPr>
              <a:t>。 </a:t>
            </a:r>
          </a:p>
          <a:p>
            <a:pPr>
              <a:lnSpc>
                <a:spcPct val="110000"/>
              </a:lnSpc>
            </a:pPr>
            <a:r>
              <a:rPr kumimoji="1" lang="zh-CN" altLang="en-US" sz="2800" dirty="0">
                <a:latin typeface="Times New Roman" pitchFamily="18" charset="0"/>
              </a:rPr>
              <a:t>        ［例</a:t>
            </a:r>
            <a:r>
              <a:rPr kumimoji="1" lang="en-US" altLang="zh-CN" sz="2800" dirty="0" smtClean="0">
                <a:latin typeface="Times New Roman" pitchFamily="18" charset="0"/>
              </a:rPr>
              <a:t>1</a:t>
            </a:r>
            <a:r>
              <a:rPr kumimoji="1" lang="zh-CN" altLang="en-US" sz="2800" dirty="0" smtClean="0">
                <a:latin typeface="Times New Roman" pitchFamily="18" charset="0"/>
              </a:rPr>
              <a:t>］</a:t>
            </a:r>
            <a:r>
              <a:rPr kumimoji="1" lang="zh-CN" altLang="en-US" sz="2800" dirty="0">
                <a:latin typeface="Times New Roman" pitchFamily="18" charset="0"/>
              </a:rPr>
              <a:t>设系统中某部件原处理时间占整个运行时间的</a:t>
            </a:r>
            <a:r>
              <a:rPr kumimoji="1" lang="en-US" altLang="zh-CN" sz="2800" dirty="0">
                <a:latin typeface="Times New Roman" pitchFamily="18" charset="0"/>
              </a:rPr>
              <a:t>30%</a:t>
            </a:r>
            <a:r>
              <a:rPr kumimoji="1" lang="zh-CN" altLang="en-US" sz="2800" dirty="0">
                <a:latin typeface="Times New Roman" pitchFamily="18" charset="0"/>
              </a:rPr>
              <a:t>，现加快速度到</a:t>
            </a:r>
            <a:r>
              <a:rPr kumimoji="1" lang="en-US" altLang="zh-CN" sz="2800" dirty="0">
                <a:latin typeface="Times New Roman" pitchFamily="18" charset="0"/>
              </a:rPr>
              <a:t>15</a:t>
            </a:r>
            <a:r>
              <a:rPr kumimoji="1" lang="zh-CN" altLang="en-US" sz="2800" dirty="0">
                <a:latin typeface="Times New Roman" pitchFamily="18" charset="0"/>
              </a:rPr>
              <a:t>倍，则整个系统性能提高多少？</a:t>
            </a:r>
          </a:p>
          <a:p>
            <a:pPr>
              <a:lnSpc>
                <a:spcPct val="110000"/>
              </a:lnSpc>
            </a:pPr>
            <a:r>
              <a:rPr kumimoji="1" lang="zh-CN" altLang="en-US" sz="2800" dirty="0">
                <a:latin typeface="Times New Roman" pitchFamily="18" charset="0"/>
              </a:rPr>
              <a:t>解：由题可知：</a:t>
            </a:r>
            <a:r>
              <a:rPr kumimoji="1" lang="en-US" altLang="zh-CN" sz="2800" i="1" dirty="0">
                <a:latin typeface="Times New Roman" pitchFamily="18" charset="0"/>
              </a:rPr>
              <a:t>F</a:t>
            </a:r>
            <a:r>
              <a:rPr kumimoji="1" lang="en-US" altLang="zh-CN" sz="2800" dirty="0">
                <a:latin typeface="Times New Roman" pitchFamily="18" charset="0"/>
              </a:rPr>
              <a:t>e</a:t>
            </a:r>
            <a:r>
              <a:rPr kumimoji="1" lang="zh-CN" altLang="en-US" sz="2800" dirty="0">
                <a:latin typeface="Times New Roman" pitchFamily="18" charset="0"/>
              </a:rPr>
              <a:t>＝</a:t>
            </a:r>
            <a:r>
              <a:rPr kumimoji="1" lang="en-US" altLang="zh-CN" sz="2800" dirty="0">
                <a:latin typeface="Times New Roman" pitchFamily="18" charset="0"/>
              </a:rPr>
              <a:t>0.3</a:t>
            </a:r>
            <a:r>
              <a:rPr kumimoji="1" lang="zh-CN" altLang="en-US" sz="2800" dirty="0">
                <a:latin typeface="Times New Roman" pitchFamily="18" charset="0"/>
              </a:rPr>
              <a:t>，</a:t>
            </a:r>
            <a:r>
              <a:rPr kumimoji="1" lang="en-US" altLang="zh-CN" sz="2800" i="1" dirty="0">
                <a:latin typeface="Times New Roman" pitchFamily="18" charset="0"/>
              </a:rPr>
              <a:t>S</a:t>
            </a:r>
            <a:r>
              <a:rPr kumimoji="1" lang="en-US" altLang="zh-CN" sz="2800" dirty="0">
                <a:latin typeface="Times New Roman" pitchFamily="18" charset="0"/>
              </a:rPr>
              <a:t>e</a:t>
            </a:r>
            <a:r>
              <a:rPr kumimoji="1" lang="zh-CN" altLang="en-US" sz="2800" dirty="0">
                <a:latin typeface="Times New Roman" pitchFamily="18" charset="0"/>
              </a:rPr>
              <a:t>＝</a:t>
            </a:r>
            <a:r>
              <a:rPr kumimoji="1" lang="en-US" altLang="zh-CN" sz="2800" dirty="0">
                <a:latin typeface="Times New Roman" pitchFamily="18" charset="0"/>
              </a:rPr>
              <a:t>15</a:t>
            </a:r>
            <a:r>
              <a:rPr kumimoji="1" lang="zh-CN" altLang="en-US" sz="2800" dirty="0">
                <a:latin typeface="Times New Roman" pitchFamily="18" charset="0"/>
              </a:rPr>
              <a:t>，则</a:t>
            </a:r>
          </a:p>
        </p:txBody>
      </p:sp>
      <p:sp>
        <p:nvSpPr>
          <p:cNvPr id="268293" name="Text Box 5"/>
          <p:cNvSpPr txBox="1">
            <a:spLocks noChangeArrowheads="1"/>
          </p:cNvSpPr>
          <p:nvPr/>
        </p:nvSpPr>
        <p:spPr bwMode="auto">
          <a:xfrm>
            <a:off x="808038" y="4437063"/>
            <a:ext cx="184150" cy="457200"/>
          </a:xfrm>
          <a:prstGeom prst="rect">
            <a:avLst/>
          </a:prstGeom>
          <a:noFill/>
          <a:ln w="9525">
            <a:noFill/>
            <a:miter lim="800000"/>
            <a:headEnd/>
            <a:tailEnd/>
          </a:ln>
          <a:effectLst/>
        </p:spPr>
        <p:txBody>
          <a:bodyPr wrap="none">
            <a:spAutoFit/>
          </a:bodyPr>
          <a:lstStyle/>
          <a:p>
            <a:endParaRPr kumimoji="1" lang="zh-CN" altLang="zh-CN" sz="2400">
              <a:latin typeface="Times New Roman" pitchFamily="18" charset="0"/>
            </a:endParaRPr>
          </a:p>
        </p:txBody>
      </p:sp>
      <p:graphicFrame>
        <p:nvGraphicFramePr>
          <p:cNvPr id="268297" name="Object 9"/>
          <p:cNvGraphicFramePr>
            <a:graphicFrameLocks noGrp="1" noChangeAspect="1"/>
          </p:cNvGraphicFramePr>
          <p:nvPr>
            <p:ph/>
          </p:nvPr>
        </p:nvGraphicFramePr>
        <p:xfrm>
          <a:off x="2255838" y="4819650"/>
          <a:ext cx="4557712" cy="1181100"/>
        </p:xfrm>
        <a:graphic>
          <a:graphicData uri="http://schemas.openxmlformats.org/presentationml/2006/ole">
            <p:oleObj spid="_x0000_s37890" name="公式" r:id="rId3" imgW="2082800" imgH="596900" progId="Equation.3">
              <p:embed/>
            </p:oleObj>
          </a:graphicData>
        </a:graphic>
      </p:graphicFrame>
    </p:spTree>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6"/>
          <p:cNvSpPr>
            <a:spLocks noGrp="1"/>
          </p:cNvSpPr>
          <p:nvPr>
            <p:ph type="sldNum" sz="quarter" idx="12"/>
          </p:nvPr>
        </p:nvSpPr>
        <p:spPr/>
        <p:txBody>
          <a:bodyPr/>
          <a:lstStyle/>
          <a:p>
            <a:fld id="{85CA2C9F-50C5-4851-B78E-A2F03B6767EF}" type="slidenum">
              <a:rPr lang="en-US" altLang="zh-CN"/>
              <a:pPr/>
              <a:t>8</a:t>
            </a:fld>
            <a:endParaRPr lang="en-US" altLang="zh-CN"/>
          </a:p>
        </p:txBody>
      </p:sp>
      <p:sp>
        <p:nvSpPr>
          <p:cNvPr id="274436" name="Text Box 4"/>
          <p:cNvSpPr txBox="1">
            <a:spLocks noChangeArrowheads="1"/>
          </p:cNvSpPr>
          <p:nvPr/>
        </p:nvSpPr>
        <p:spPr bwMode="auto">
          <a:xfrm>
            <a:off x="395288" y="476250"/>
            <a:ext cx="8497887" cy="2501900"/>
          </a:xfrm>
          <a:prstGeom prst="rect">
            <a:avLst/>
          </a:prstGeom>
          <a:noFill/>
          <a:ln w="9525">
            <a:noFill/>
            <a:miter lim="800000"/>
            <a:headEnd/>
            <a:tailEnd/>
          </a:ln>
          <a:effectLst/>
        </p:spPr>
        <p:txBody>
          <a:bodyPr>
            <a:spAutoFit/>
          </a:bodyPr>
          <a:lstStyle/>
          <a:p>
            <a:pPr>
              <a:lnSpc>
                <a:spcPct val="110000"/>
              </a:lnSpc>
            </a:pPr>
            <a:r>
              <a:rPr kumimoji="1" lang="en-US" altLang="zh-CN" sz="2400" dirty="0">
                <a:latin typeface="Times New Roman" pitchFamily="18" charset="0"/>
              </a:rPr>
              <a:t>       </a:t>
            </a:r>
            <a:r>
              <a:rPr kumimoji="1" lang="zh-CN" altLang="en-US" sz="2400" dirty="0">
                <a:latin typeface="Times New Roman" pitchFamily="18" charset="0"/>
              </a:rPr>
              <a:t>［</a:t>
            </a:r>
            <a:r>
              <a:rPr kumimoji="1" lang="zh-CN" altLang="en-US" sz="2400" dirty="0" smtClean="0">
                <a:latin typeface="Times New Roman" pitchFamily="18" charset="0"/>
              </a:rPr>
              <a:t>例</a:t>
            </a:r>
            <a:r>
              <a:rPr kumimoji="1" lang="en-US" altLang="zh-CN" sz="2400" dirty="0" smtClean="0">
                <a:latin typeface="Times New Roman" pitchFamily="18" charset="0"/>
              </a:rPr>
              <a:t>2</a:t>
            </a:r>
            <a:r>
              <a:rPr kumimoji="1" lang="zh-CN" altLang="en-US" sz="2400" dirty="0">
                <a:latin typeface="Times New Roman" pitchFamily="18" charset="0"/>
              </a:rPr>
              <a:t>］若在整个测试程序的执行时间中，求浮点数平方根</a:t>
            </a:r>
            <a:r>
              <a:rPr kumimoji="1" lang="en-US" altLang="zh-CN" sz="2400" dirty="0">
                <a:latin typeface="Times New Roman" pitchFamily="18" charset="0"/>
              </a:rPr>
              <a:t>FPSQR</a:t>
            </a:r>
            <a:r>
              <a:rPr kumimoji="1" lang="zh-CN" altLang="en-US" sz="2400" dirty="0">
                <a:latin typeface="Times New Roman" pitchFamily="18" charset="0"/>
              </a:rPr>
              <a:t>的操作占</a:t>
            </a:r>
            <a:r>
              <a:rPr kumimoji="1" lang="en-US" altLang="zh-CN" sz="2400" dirty="0">
                <a:latin typeface="Times New Roman" pitchFamily="18" charset="0"/>
              </a:rPr>
              <a:t>10</a:t>
            </a:r>
            <a:r>
              <a:rPr kumimoji="1" lang="zh-CN" altLang="en-US" sz="2400" dirty="0">
                <a:latin typeface="Times New Roman" pitchFamily="18" charset="0"/>
              </a:rPr>
              <a:t>％。现有两种改进方案：一种是采用</a:t>
            </a:r>
            <a:r>
              <a:rPr kumimoji="1" lang="en-US" altLang="zh-CN" sz="2400" dirty="0">
                <a:latin typeface="Times New Roman" pitchFamily="18" charset="0"/>
              </a:rPr>
              <a:t>FPSQR</a:t>
            </a:r>
            <a:r>
              <a:rPr kumimoji="1" lang="zh-CN" altLang="en-US" sz="2400" dirty="0">
                <a:latin typeface="Times New Roman" pitchFamily="18" charset="0"/>
              </a:rPr>
              <a:t>硬件，使其速度加快到</a:t>
            </a:r>
            <a:r>
              <a:rPr kumimoji="1" lang="en-US" altLang="zh-CN" sz="2400" dirty="0">
                <a:latin typeface="Times New Roman" pitchFamily="18" charset="0"/>
              </a:rPr>
              <a:t>10</a:t>
            </a:r>
            <a:r>
              <a:rPr kumimoji="1" lang="zh-CN" altLang="en-US" sz="2400" dirty="0">
                <a:latin typeface="Times New Roman" pitchFamily="18" charset="0"/>
              </a:rPr>
              <a:t>倍；另一种是使所有浮点数指令</a:t>
            </a:r>
            <a:r>
              <a:rPr kumimoji="1" lang="en-US" altLang="zh-CN" sz="2400" dirty="0">
                <a:latin typeface="Times New Roman" pitchFamily="18" charset="0"/>
              </a:rPr>
              <a:t>FP</a:t>
            </a:r>
            <a:r>
              <a:rPr kumimoji="1" lang="zh-CN" altLang="en-US" sz="2400" dirty="0">
                <a:latin typeface="Times New Roman" pitchFamily="18" charset="0"/>
              </a:rPr>
              <a:t>速度加快到</a:t>
            </a:r>
            <a:r>
              <a:rPr kumimoji="1" lang="en-US" altLang="zh-CN" sz="2400" dirty="0">
                <a:latin typeface="Times New Roman" pitchFamily="18" charset="0"/>
              </a:rPr>
              <a:t>4</a:t>
            </a:r>
            <a:r>
              <a:rPr kumimoji="1" lang="zh-CN" altLang="en-US" sz="2400" dirty="0">
                <a:latin typeface="Times New Roman" pitchFamily="18" charset="0"/>
              </a:rPr>
              <a:t>倍，并设</a:t>
            </a:r>
            <a:r>
              <a:rPr kumimoji="1" lang="en-US" altLang="zh-CN" sz="2400" dirty="0">
                <a:latin typeface="Times New Roman" pitchFamily="18" charset="0"/>
              </a:rPr>
              <a:t>FP</a:t>
            </a:r>
            <a:r>
              <a:rPr kumimoji="1" lang="zh-CN" altLang="en-US" sz="2400" dirty="0">
                <a:latin typeface="Times New Roman" pitchFamily="18" charset="0"/>
              </a:rPr>
              <a:t>指令占整个程序执行时间的</a:t>
            </a:r>
            <a:r>
              <a:rPr kumimoji="1" lang="en-US" altLang="zh-CN" sz="2400" dirty="0">
                <a:latin typeface="Times New Roman" pitchFamily="18" charset="0"/>
              </a:rPr>
              <a:t>40</a:t>
            </a:r>
            <a:r>
              <a:rPr kumimoji="1" lang="zh-CN" altLang="en-US" sz="2400" dirty="0">
                <a:latin typeface="Times New Roman" pitchFamily="18" charset="0"/>
              </a:rPr>
              <a:t>％。请比较两种方案的优劣。 </a:t>
            </a:r>
          </a:p>
          <a:p>
            <a:pPr>
              <a:lnSpc>
                <a:spcPct val="110000"/>
              </a:lnSpc>
            </a:pPr>
            <a:r>
              <a:rPr kumimoji="1" lang="zh-CN" altLang="en-US" sz="2400" dirty="0">
                <a:latin typeface="Times New Roman" pitchFamily="18" charset="0"/>
              </a:rPr>
              <a:t>        解：硬件方案：</a:t>
            </a:r>
            <a:r>
              <a:rPr kumimoji="1" lang="en-US" altLang="zh-CN" sz="2400" i="1" dirty="0">
                <a:latin typeface="Times New Roman" pitchFamily="18" charset="0"/>
              </a:rPr>
              <a:t>F</a:t>
            </a:r>
            <a:r>
              <a:rPr kumimoji="1" lang="en-US" altLang="zh-CN" sz="2400" dirty="0">
                <a:latin typeface="Times New Roman" pitchFamily="18" charset="0"/>
              </a:rPr>
              <a:t>e</a:t>
            </a:r>
            <a:r>
              <a:rPr kumimoji="1" lang="zh-CN" altLang="en-US" sz="2400" dirty="0">
                <a:latin typeface="Times New Roman" pitchFamily="18" charset="0"/>
              </a:rPr>
              <a:t>＝</a:t>
            </a:r>
            <a:r>
              <a:rPr kumimoji="1" lang="en-US" altLang="zh-CN" sz="2400" dirty="0">
                <a:latin typeface="Times New Roman" pitchFamily="18" charset="0"/>
              </a:rPr>
              <a:t>0.1</a:t>
            </a:r>
            <a:r>
              <a:rPr kumimoji="1" lang="zh-CN" altLang="en-US" sz="2400" dirty="0">
                <a:latin typeface="Times New Roman" pitchFamily="18" charset="0"/>
              </a:rPr>
              <a:t>，</a:t>
            </a:r>
            <a:r>
              <a:rPr kumimoji="1" lang="en-US" altLang="zh-CN" sz="2400" i="1" dirty="0">
                <a:latin typeface="Times New Roman" pitchFamily="18" charset="0"/>
              </a:rPr>
              <a:t>S</a:t>
            </a:r>
            <a:r>
              <a:rPr kumimoji="1" lang="en-US" altLang="zh-CN" sz="2400" dirty="0">
                <a:latin typeface="Times New Roman" pitchFamily="18" charset="0"/>
              </a:rPr>
              <a:t>e</a:t>
            </a:r>
            <a:r>
              <a:rPr kumimoji="1" lang="zh-CN" altLang="en-US" sz="2400" dirty="0">
                <a:latin typeface="Times New Roman" pitchFamily="18" charset="0"/>
              </a:rPr>
              <a:t>＝</a:t>
            </a:r>
            <a:r>
              <a:rPr kumimoji="1" lang="en-US" altLang="zh-CN" sz="2400" dirty="0">
                <a:latin typeface="Times New Roman" pitchFamily="18" charset="0"/>
              </a:rPr>
              <a:t>10</a:t>
            </a:r>
            <a:r>
              <a:rPr kumimoji="1" lang="zh-CN" altLang="en-US" sz="2400" dirty="0">
                <a:latin typeface="Times New Roman" pitchFamily="18" charset="0"/>
              </a:rPr>
              <a:t>，则</a:t>
            </a:r>
          </a:p>
        </p:txBody>
      </p:sp>
      <p:sp>
        <p:nvSpPr>
          <p:cNvPr id="274437" name="Text Box 5"/>
          <p:cNvSpPr txBox="1">
            <a:spLocks noChangeArrowheads="1"/>
          </p:cNvSpPr>
          <p:nvPr/>
        </p:nvSpPr>
        <p:spPr bwMode="auto">
          <a:xfrm>
            <a:off x="735013" y="3429000"/>
            <a:ext cx="184150" cy="457200"/>
          </a:xfrm>
          <a:prstGeom prst="rect">
            <a:avLst/>
          </a:prstGeom>
          <a:noFill/>
          <a:ln w="9525">
            <a:noFill/>
            <a:miter lim="800000"/>
            <a:headEnd/>
            <a:tailEnd/>
          </a:ln>
          <a:effectLst/>
        </p:spPr>
        <p:txBody>
          <a:bodyPr wrap="none">
            <a:spAutoFit/>
          </a:bodyPr>
          <a:lstStyle/>
          <a:p>
            <a:endParaRPr kumimoji="1" lang="zh-CN" altLang="zh-CN" sz="2400">
              <a:latin typeface="Times New Roman" pitchFamily="18" charset="0"/>
            </a:endParaRPr>
          </a:p>
        </p:txBody>
      </p:sp>
      <p:sp>
        <p:nvSpPr>
          <p:cNvPr id="274440" name="Text Box 8"/>
          <p:cNvSpPr txBox="1">
            <a:spLocks noChangeArrowheads="1"/>
          </p:cNvSpPr>
          <p:nvPr/>
        </p:nvSpPr>
        <p:spPr bwMode="auto">
          <a:xfrm>
            <a:off x="1082675" y="4076700"/>
            <a:ext cx="4713288" cy="457200"/>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rPr>
              <a:t>FP</a:t>
            </a:r>
            <a:r>
              <a:rPr kumimoji="1" lang="zh-CN" altLang="en-US" sz="2400">
                <a:latin typeface="Times New Roman" pitchFamily="18" charset="0"/>
              </a:rPr>
              <a:t>加速方案：</a:t>
            </a:r>
            <a:r>
              <a:rPr kumimoji="1" lang="en-US" altLang="zh-CN" sz="2400" i="1">
                <a:latin typeface="Times New Roman" pitchFamily="18" charset="0"/>
              </a:rPr>
              <a:t>F</a:t>
            </a:r>
            <a:r>
              <a:rPr kumimoji="1" lang="en-US" altLang="zh-CN" sz="2400">
                <a:latin typeface="Times New Roman" pitchFamily="18" charset="0"/>
              </a:rPr>
              <a:t>e</a:t>
            </a:r>
            <a:r>
              <a:rPr kumimoji="1" lang="zh-CN" altLang="en-US" sz="2400">
                <a:latin typeface="Times New Roman" pitchFamily="18" charset="0"/>
              </a:rPr>
              <a:t>＝</a:t>
            </a:r>
            <a:r>
              <a:rPr kumimoji="1" lang="en-US" altLang="zh-CN" sz="2400">
                <a:latin typeface="Times New Roman" pitchFamily="18" charset="0"/>
              </a:rPr>
              <a:t>0.4</a:t>
            </a:r>
            <a:r>
              <a:rPr kumimoji="1" lang="zh-CN" altLang="en-US" sz="2400">
                <a:latin typeface="Times New Roman" pitchFamily="18" charset="0"/>
              </a:rPr>
              <a:t>，</a:t>
            </a:r>
            <a:r>
              <a:rPr kumimoji="1" lang="en-US" altLang="zh-CN" sz="2400" i="1">
                <a:latin typeface="Times New Roman" pitchFamily="18" charset="0"/>
              </a:rPr>
              <a:t>S</a:t>
            </a:r>
            <a:r>
              <a:rPr kumimoji="1" lang="en-US" altLang="zh-CN" sz="2400">
                <a:latin typeface="Times New Roman" pitchFamily="18" charset="0"/>
              </a:rPr>
              <a:t>e</a:t>
            </a:r>
            <a:r>
              <a:rPr kumimoji="1" lang="zh-CN" altLang="en-US" sz="2400">
                <a:latin typeface="Times New Roman" pitchFamily="18" charset="0"/>
              </a:rPr>
              <a:t>＝</a:t>
            </a:r>
            <a:r>
              <a:rPr kumimoji="1" lang="en-US" altLang="zh-CN" sz="2400">
                <a:latin typeface="Times New Roman" pitchFamily="18" charset="0"/>
              </a:rPr>
              <a:t>4</a:t>
            </a:r>
            <a:r>
              <a:rPr kumimoji="1" lang="zh-CN" altLang="en-US" sz="2400">
                <a:latin typeface="Times New Roman" pitchFamily="18" charset="0"/>
              </a:rPr>
              <a:t>，则</a:t>
            </a:r>
          </a:p>
        </p:txBody>
      </p:sp>
      <p:sp>
        <p:nvSpPr>
          <p:cNvPr id="274441" name="Text Box 9"/>
          <p:cNvSpPr txBox="1">
            <a:spLocks noChangeArrowheads="1"/>
          </p:cNvSpPr>
          <p:nvPr/>
        </p:nvSpPr>
        <p:spPr bwMode="auto">
          <a:xfrm>
            <a:off x="1816100" y="5156200"/>
            <a:ext cx="184150" cy="457200"/>
          </a:xfrm>
          <a:prstGeom prst="rect">
            <a:avLst/>
          </a:prstGeom>
          <a:noFill/>
          <a:ln w="9525">
            <a:noFill/>
            <a:miter lim="800000"/>
            <a:headEnd/>
            <a:tailEnd/>
          </a:ln>
          <a:effectLst/>
        </p:spPr>
        <p:txBody>
          <a:bodyPr wrap="none">
            <a:spAutoFit/>
          </a:bodyPr>
          <a:lstStyle/>
          <a:p>
            <a:endParaRPr kumimoji="1" lang="zh-CN" altLang="zh-CN" sz="2400">
              <a:latin typeface="Times New Roman" pitchFamily="18" charset="0"/>
            </a:endParaRPr>
          </a:p>
        </p:txBody>
      </p:sp>
      <p:sp>
        <p:nvSpPr>
          <p:cNvPr id="274445" name="Text Box 13"/>
          <p:cNvSpPr txBox="1">
            <a:spLocks noChangeArrowheads="1"/>
          </p:cNvSpPr>
          <p:nvPr/>
        </p:nvSpPr>
        <p:spPr bwMode="auto">
          <a:xfrm>
            <a:off x="250825" y="5516563"/>
            <a:ext cx="8713788" cy="822325"/>
          </a:xfrm>
          <a:prstGeom prst="rect">
            <a:avLst/>
          </a:prstGeom>
          <a:noFill/>
          <a:ln w="9525">
            <a:noFill/>
            <a:miter lim="800000"/>
            <a:headEnd/>
            <a:tailEnd/>
          </a:ln>
          <a:effectLst/>
        </p:spPr>
        <p:txBody>
          <a:bodyPr lIns="0" rIns="0">
            <a:spAutoFit/>
          </a:bodyPr>
          <a:lstStyle/>
          <a:p>
            <a:r>
              <a:rPr kumimoji="1" lang="en-US" altLang="zh-CN" sz="2400">
                <a:latin typeface="Times New Roman" pitchFamily="18" charset="0"/>
              </a:rPr>
              <a:t>        </a:t>
            </a:r>
            <a:r>
              <a:rPr kumimoji="1" lang="zh-CN" altLang="en-US" sz="2400">
                <a:latin typeface="Times New Roman" pitchFamily="18" charset="0"/>
              </a:rPr>
              <a:t>由结果比较可知，</a:t>
            </a:r>
            <a:r>
              <a:rPr kumimoji="1" lang="en-US" altLang="zh-CN" sz="2400">
                <a:latin typeface="Times New Roman" pitchFamily="18" charset="0"/>
              </a:rPr>
              <a:t>FP</a:t>
            </a:r>
            <a:r>
              <a:rPr kumimoji="1" lang="zh-CN" altLang="en-US" sz="2400">
                <a:latin typeface="Times New Roman" pitchFamily="18" charset="0"/>
              </a:rPr>
              <a:t>加速方案更优。需注意结论的前提是程序量的</a:t>
            </a:r>
            <a:r>
              <a:rPr kumimoji="1" lang="en-US" altLang="zh-CN" sz="2400">
                <a:latin typeface="Times New Roman" pitchFamily="18" charset="0"/>
              </a:rPr>
              <a:t>40%</a:t>
            </a:r>
            <a:r>
              <a:rPr kumimoji="1" lang="zh-CN" altLang="en-US" sz="2400">
                <a:latin typeface="Times New Roman" pitchFamily="18" charset="0"/>
              </a:rPr>
              <a:t>为</a:t>
            </a:r>
            <a:r>
              <a:rPr kumimoji="1" lang="en-US" altLang="zh-CN" sz="2400">
                <a:latin typeface="Times New Roman" pitchFamily="18" charset="0"/>
              </a:rPr>
              <a:t>FP</a:t>
            </a:r>
            <a:r>
              <a:rPr kumimoji="1" lang="zh-CN" altLang="en-US" sz="2400">
                <a:latin typeface="Times New Roman" pitchFamily="18" charset="0"/>
              </a:rPr>
              <a:t>指令。</a:t>
            </a:r>
          </a:p>
        </p:txBody>
      </p:sp>
      <p:graphicFrame>
        <p:nvGraphicFramePr>
          <p:cNvPr id="274447" name="Object 15"/>
          <p:cNvGraphicFramePr>
            <a:graphicFrameLocks noGrp="1" noChangeAspect="1"/>
          </p:cNvGraphicFramePr>
          <p:nvPr>
            <p:ph sz="half" idx="1"/>
          </p:nvPr>
        </p:nvGraphicFramePr>
        <p:xfrm>
          <a:off x="1582738" y="3132138"/>
          <a:ext cx="4110037" cy="1068387"/>
        </p:xfrm>
        <a:graphic>
          <a:graphicData uri="http://schemas.openxmlformats.org/presentationml/2006/ole">
            <p:oleObj spid="_x0000_s38914" name="公式" r:id="rId3" imgW="2005729" imgH="583947" progId="Equation.3">
              <p:embed/>
            </p:oleObj>
          </a:graphicData>
        </a:graphic>
      </p:graphicFrame>
      <p:graphicFrame>
        <p:nvGraphicFramePr>
          <p:cNvPr id="274451" name="Object 19"/>
          <p:cNvGraphicFramePr>
            <a:graphicFrameLocks noGrp="1" noChangeAspect="1"/>
          </p:cNvGraphicFramePr>
          <p:nvPr>
            <p:ph sz="half" idx="2"/>
          </p:nvPr>
        </p:nvGraphicFramePr>
        <p:xfrm>
          <a:off x="1731963" y="4533900"/>
          <a:ext cx="4035425" cy="1069975"/>
        </p:xfrm>
        <a:graphic>
          <a:graphicData uri="http://schemas.openxmlformats.org/presentationml/2006/ole">
            <p:oleObj spid="_x0000_s38915" name="公式" r:id="rId4" imgW="1968500" imgH="584200" progId="Equation.3">
              <p:embed/>
            </p:oleObj>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D42E3D29-E1E7-4C39-9AF9-195F0EE8814B}" type="slidenum">
              <a:rPr lang="en-US" altLang="zh-CN"/>
              <a:pPr/>
              <a:t>9</a:t>
            </a:fld>
            <a:endParaRPr lang="en-US" altLang="zh-CN"/>
          </a:p>
        </p:txBody>
      </p:sp>
      <p:sp>
        <p:nvSpPr>
          <p:cNvPr id="275460" name="Text Box 4"/>
          <p:cNvSpPr txBox="1">
            <a:spLocks noChangeArrowheads="1"/>
          </p:cNvSpPr>
          <p:nvPr/>
        </p:nvSpPr>
        <p:spPr bwMode="auto">
          <a:xfrm>
            <a:off x="376238" y="836613"/>
            <a:ext cx="8588375" cy="5008562"/>
          </a:xfrm>
          <a:prstGeom prst="rect">
            <a:avLst/>
          </a:prstGeom>
          <a:noFill/>
          <a:ln w="9525">
            <a:noFill/>
            <a:miter lim="800000"/>
            <a:headEnd/>
            <a:tailEnd/>
          </a:ln>
          <a:effectLst/>
        </p:spPr>
        <p:txBody>
          <a:bodyPr>
            <a:spAutoFit/>
          </a:bodyPr>
          <a:lstStyle/>
          <a:p>
            <a:r>
              <a:rPr kumimoji="1" lang="zh-CN" altLang="en-US" sz="2800">
                <a:latin typeface="Times New Roman" pitchFamily="18" charset="0"/>
              </a:rPr>
              <a:t>３．程序访问的局部性原理</a:t>
            </a:r>
          </a:p>
          <a:p>
            <a:pPr>
              <a:lnSpc>
                <a:spcPct val="150000"/>
              </a:lnSpc>
            </a:pPr>
            <a:r>
              <a:rPr kumimoji="1" lang="zh-CN" altLang="en-US" sz="2800">
                <a:latin typeface="Times New Roman" pitchFamily="18" charset="0"/>
              </a:rPr>
              <a:t>        所谓程序访问的局部性原理，是指程序在执行过程中所访问地址的分布有相对簇聚的倾向，这种簇聚表现在指令和数据两方面。程序局部性包括时间上的局部性和空间上的局部性。前者是指程序即将用到的信息很可能是目前正在使用的信息。后者是指程序即将用到的信息很可能与目前正在使用的信息在程序空间上是相邻或相近的。</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1087</TotalTime>
  <Words>2908</Words>
  <Application>Microsoft Office PowerPoint</Application>
  <PresentationFormat>全屏显示(4:3)</PresentationFormat>
  <Paragraphs>267</Paragraphs>
  <Slides>46</Slides>
  <Notes>1</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46</vt:i4>
      </vt:variant>
    </vt:vector>
  </HeadingPairs>
  <TitlesOfParts>
    <vt:vector size="50" baseType="lpstr">
      <vt:lpstr>Office 主题</vt:lpstr>
      <vt:lpstr>公式</vt:lpstr>
      <vt:lpstr>图片</vt:lpstr>
      <vt:lpstr>Picture2</vt:lpstr>
      <vt:lpstr>计算机软硬件评价分析</vt:lpstr>
      <vt:lpstr>计算机软硬件评价分析</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计算机系统的设计</vt:lpstr>
      <vt:lpstr>计算机系统的设计</vt:lpstr>
      <vt:lpstr>计算机系统的设计</vt:lpstr>
      <vt:lpstr>计算机系统的设计</vt:lpstr>
      <vt:lpstr>幻灯片 32</vt:lpstr>
      <vt:lpstr> 计算机系统的设计</vt:lpstr>
      <vt:lpstr>幻灯片 34</vt:lpstr>
      <vt:lpstr>幻灯片 35</vt:lpstr>
      <vt:lpstr>计算机系统的设计</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计算机软硬件评价分析</dc:title>
  <dc:creator>宝贝</dc:creator>
  <cp:lastModifiedBy>宝贝</cp:lastModifiedBy>
  <cp:revision>33</cp:revision>
  <dcterms:created xsi:type="dcterms:W3CDTF">2020-09-01T03:28:46Z</dcterms:created>
  <dcterms:modified xsi:type="dcterms:W3CDTF">2020-09-14T02:45:45Z</dcterms:modified>
</cp:coreProperties>
</file>