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57" r:id="rId3"/>
    <p:sldId id="258" r:id="rId4"/>
    <p:sldId id="259" r:id="rId5"/>
    <p:sldId id="260" r:id="rId6"/>
    <p:sldId id="261" r:id="rId7"/>
    <p:sldId id="262" r:id="rId8"/>
    <p:sldId id="263" r:id="rId9"/>
    <p:sldId id="321" r:id="rId10"/>
    <p:sldId id="322" r:id="rId11"/>
    <p:sldId id="32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35E57B-C901-409A-B953-931FF4AA59CE}" type="datetimeFigureOut">
              <a:rPr lang="zh-CN" altLang="en-US" smtClean="0"/>
              <a:pPr/>
              <a:t>2020/9/22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BC61FF-C58E-4435-A237-282D8D22E1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265FB3B-E94D-430B-9B0B-F48CB1DDA002}" type="slidenum">
              <a:rPr lang="en-US" altLang="zh-CN" smtClean="0"/>
              <a:pPr/>
              <a:t>3</a:t>
            </a:fld>
            <a:endParaRPr lang="en-US" altLang="zh-CN" smtClean="0"/>
          </a:p>
        </p:txBody>
      </p:sp>
      <p:sp>
        <p:nvSpPr>
          <p:cNvPr id="69635" name="幻灯片图像占位符 1"/>
          <p:cNvSpPr>
            <a:spLocks noGrp="1" noRot="1" noChangeAspect="1" noTextEdit="1"/>
          </p:cNvSpPr>
          <p:nvPr>
            <p:ph type="sldImg"/>
          </p:nvPr>
        </p:nvSpPr>
        <p:spPr>
          <a:ln/>
        </p:spPr>
      </p:sp>
      <p:sp>
        <p:nvSpPr>
          <p:cNvPr id="6963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6963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0B9B8356-DB71-44D0-8652-12B9F821E1D6}" type="slidenum">
              <a:rPr kumimoji="1" lang="en-US" altLang="zh-CN" sz="1200">
                <a:latin typeface="Times New Roman" pitchFamily="18" charset="0"/>
              </a:rPr>
              <a:pPr algn="r"/>
              <a:t>3</a:t>
            </a:fld>
            <a:endParaRPr kumimoji="1" lang="en-US" altLang="zh-CN" sz="120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000CEE5-96F0-42AD-AC7D-6B0EEB4832C4}" type="slidenum">
              <a:rPr lang="en-US" altLang="zh-CN" smtClean="0"/>
              <a:pPr/>
              <a:t>18</a:t>
            </a:fld>
            <a:endParaRPr lang="en-US" altLang="zh-CN" smtClean="0"/>
          </a:p>
        </p:txBody>
      </p:sp>
      <p:sp>
        <p:nvSpPr>
          <p:cNvPr id="78851" name="幻灯片图像占位符 1"/>
          <p:cNvSpPr>
            <a:spLocks noGrp="1" noRot="1" noChangeAspect="1" noTextEdit="1"/>
          </p:cNvSpPr>
          <p:nvPr>
            <p:ph type="sldImg"/>
          </p:nvPr>
        </p:nvSpPr>
        <p:spPr>
          <a:ln/>
        </p:spPr>
      </p:sp>
      <p:sp>
        <p:nvSpPr>
          <p:cNvPr id="78852"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885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4760A8CA-AF03-4F1C-B106-E87C31A42D4F}" type="slidenum">
              <a:rPr kumimoji="1" lang="en-US" altLang="zh-CN" sz="1200">
                <a:latin typeface="Times New Roman" pitchFamily="18" charset="0"/>
              </a:rPr>
              <a:pPr algn="r"/>
              <a:t>18</a:t>
            </a:fld>
            <a:endParaRPr kumimoji="1" lang="en-US" altLang="zh-CN" sz="120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8F3802F-FB7A-42B4-B79D-2E1D6F6A6B0D}" type="slidenum">
              <a:rPr lang="en-US" altLang="zh-CN" smtClean="0"/>
              <a:pPr/>
              <a:t>19</a:t>
            </a:fld>
            <a:endParaRPr lang="en-US" altLang="zh-CN" smtClean="0"/>
          </a:p>
        </p:txBody>
      </p:sp>
      <p:sp>
        <p:nvSpPr>
          <p:cNvPr id="79875" name="幻灯片图像占位符 1"/>
          <p:cNvSpPr>
            <a:spLocks noGrp="1" noRot="1" noChangeAspect="1" noTextEdit="1"/>
          </p:cNvSpPr>
          <p:nvPr>
            <p:ph type="sldImg"/>
          </p:nvPr>
        </p:nvSpPr>
        <p:spPr>
          <a:ln/>
        </p:spPr>
      </p:sp>
      <p:sp>
        <p:nvSpPr>
          <p:cNvPr id="7987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987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E7F276D6-7A24-4196-94DA-06B301E6FDF4}" type="slidenum">
              <a:rPr kumimoji="1" lang="en-US" altLang="zh-CN" sz="1200">
                <a:latin typeface="Times New Roman" pitchFamily="18" charset="0"/>
              </a:rPr>
              <a:pPr algn="r"/>
              <a:t>19</a:t>
            </a:fld>
            <a:endParaRPr kumimoji="1" lang="en-US" altLang="zh-CN" sz="120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98BEB9C-20F2-40D4-8C12-DF16F49AE09E}" type="slidenum">
              <a:rPr lang="en-US" altLang="zh-CN" smtClean="0"/>
              <a:pPr/>
              <a:t>20</a:t>
            </a:fld>
            <a:endParaRPr lang="en-US" altLang="zh-CN" smtClean="0"/>
          </a:p>
        </p:txBody>
      </p:sp>
      <p:sp>
        <p:nvSpPr>
          <p:cNvPr id="80899" name="幻灯片图像占位符 1"/>
          <p:cNvSpPr>
            <a:spLocks noGrp="1" noRot="1" noChangeAspect="1" noTextEdit="1"/>
          </p:cNvSpPr>
          <p:nvPr>
            <p:ph type="sldImg"/>
          </p:nvPr>
        </p:nvSpPr>
        <p:spPr>
          <a:ln/>
        </p:spPr>
      </p:sp>
      <p:sp>
        <p:nvSpPr>
          <p:cNvPr id="80900"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8090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456184F6-C430-4B32-99C7-F89F9DFD10B7}" type="slidenum">
              <a:rPr kumimoji="1" lang="en-US" altLang="zh-CN" sz="1200">
                <a:latin typeface="Times New Roman" pitchFamily="18" charset="0"/>
              </a:rPr>
              <a:pPr algn="r"/>
              <a:t>20</a:t>
            </a:fld>
            <a:endParaRPr kumimoji="1" lang="en-US" altLang="zh-CN" sz="120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0BAED7E-302E-4DB7-B104-BC90171AA945}" type="slidenum">
              <a:rPr lang="en-US" altLang="zh-CN" smtClean="0"/>
              <a:pPr/>
              <a:t>21</a:t>
            </a:fld>
            <a:endParaRPr lang="en-US" altLang="zh-CN" smtClean="0"/>
          </a:p>
        </p:txBody>
      </p:sp>
      <p:sp>
        <p:nvSpPr>
          <p:cNvPr id="81923" name="幻灯片图像占位符 1"/>
          <p:cNvSpPr>
            <a:spLocks noGrp="1" noRot="1" noChangeAspect="1" noTextEdit="1"/>
          </p:cNvSpPr>
          <p:nvPr>
            <p:ph type="sldImg"/>
          </p:nvPr>
        </p:nvSpPr>
        <p:spPr>
          <a:ln/>
        </p:spPr>
      </p:sp>
      <p:sp>
        <p:nvSpPr>
          <p:cNvPr id="81924"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81925"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2E17E23C-B449-4B35-9DA5-D9270507EE58}" type="slidenum">
              <a:rPr kumimoji="1" lang="en-US" altLang="zh-CN" sz="1200">
                <a:latin typeface="Times New Roman" pitchFamily="18" charset="0"/>
              </a:rPr>
              <a:pPr algn="r"/>
              <a:t>21</a:t>
            </a:fld>
            <a:endParaRPr kumimoji="1" lang="en-US" altLang="zh-CN" sz="120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8D6189-AE51-4854-B0EA-77D57554C32F}" type="slidenum">
              <a:rPr lang="en-US" altLang="zh-CN" smtClean="0"/>
              <a:pPr/>
              <a:t>23</a:t>
            </a:fld>
            <a:endParaRPr lang="en-US" altLang="zh-CN" smtClean="0"/>
          </a:p>
        </p:txBody>
      </p:sp>
      <p:sp>
        <p:nvSpPr>
          <p:cNvPr id="82947" name="幻灯片图像占位符 1"/>
          <p:cNvSpPr>
            <a:spLocks noGrp="1" noRot="1" noChangeAspect="1" noTextEdit="1"/>
          </p:cNvSpPr>
          <p:nvPr>
            <p:ph type="sldImg"/>
          </p:nvPr>
        </p:nvSpPr>
        <p:spPr>
          <a:ln/>
        </p:spPr>
      </p:sp>
      <p:sp>
        <p:nvSpPr>
          <p:cNvPr id="82948"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8294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3DEC6F03-A8DC-4F6B-B2DD-20C8B0D6D29A}" type="slidenum">
              <a:rPr kumimoji="1" lang="en-US" altLang="zh-CN" sz="1200">
                <a:latin typeface="Times New Roman" pitchFamily="18" charset="0"/>
              </a:rPr>
              <a:pPr algn="r"/>
              <a:t>23</a:t>
            </a:fld>
            <a:endParaRPr kumimoji="1" lang="en-US" altLang="zh-CN" sz="120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082A62E-15ED-43F6-9FBD-A36116D66A17}" type="slidenum">
              <a:rPr lang="en-US" altLang="zh-CN" smtClean="0"/>
              <a:pPr/>
              <a:t>24</a:t>
            </a:fld>
            <a:endParaRPr lang="en-US" altLang="zh-CN" smtClean="0"/>
          </a:p>
        </p:txBody>
      </p:sp>
      <p:sp>
        <p:nvSpPr>
          <p:cNvPr id="83971" name="幻灯片图像占位符 1"/>
          <p:cNvSpPr>
            <a:spLocks noGrp="1" noRot="1" noChangeAspect="1" noTextEdit="1"/>
          </p:cNvSpPr>
          <p:nvPr>
            <p:ph type="sldImg"/>
          </p:nvPr>
        </p:nvSpPr>
        <p:spPr>
          <a:ln/>
        </p:spPr>
      </p:sp>
      <p:sp>
        <p:nvSpPr>
          <p:cNvPr id="83972"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8397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95C7F2EA-01A5-45E4-9EC1-BE99B4E7E7F7}" type="slidenum">
              <a:rPr kumimoji="1" lang="en-US" altLang="zh-CN" sz="1200">
                <a:latin typeface="Times New Roman" pitchFamily="18" charset="0"/>
              </a:rPr>
              <a:pPr algn="r"/>
              <a:t>24</a:t>
            </a:fld>
            <a:endParaRPr kumimoji="1" lang="en-US" altLang="zh-CN" sz="120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CAFE0AC-2975-4CDE-8152-87192A3E1380}" type="slidenum">
              <a:rPr lang="en-US" altLang="zh-CN" smtClean="0"/>
              <a:pPr/>
              <a:t>25</a:t>
            </a:fld>
            <a:endParaRPr lang="en-US" altLang="zh-CN" smtClean="0"/>
          </a:p>
        </p:txBody>
      </p:sp>
      <p:sp>
        <p:nvSpPr>
          <p:cNvPr id="84995" name="幻灯片图像占位符 1"/>
          <p:cNvSpPr>
            <a:spLocks noGrp="1" noRot="1" noChangeAspect="1" noTextEdit="1"/>
          </p:cNvSpPr>
          <p:nvPr>
            <p:ph type="sldImg"/>
          </p:nvPr>
        </p:nvSpPr>
        <p:spPr>
          <a:ln/>
        </p:spPr>
      </p:sp>
      <p:sp>
        <p:nvSpPr>
          <p:cNvPr id="8499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8499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6E924A8B-BBAA-4685-AC02-89AC22C211AC}" type="slidenum">
              <a:rPr kumimoji="1" lang="en-US" altLang="zh-CN" sz="1200">
                <a:latin typeface="Times New Roman" pitchFamily="18" charset="0"/>
              </a:rPr>
              <a:pPr algn="r"/>
              <a:t>25</a:t>
            </a:fld>
            <a:endParaRPr kumimoji="1" lang="en-US" altLang="zh-CN" sz="120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6C270D7-2E96-4BF0-B52B-9BA81FE5EAF5}" type="slidenum">
              <a:rPr lang="en-US" altLang="zh-CN" smtClean="0"/>
              <a:pPr/>
              <a:t>26</a:t>
            </a:fld>
            <a:endParaRPr lang="en-US" altLang="zh-CN" smtClean="0"/>
          </a:p>
        </p:txBody>
      </p:sp>
      <p:sp>
        <p:nvSpPr>
          <p:cNvPr id="86019" name="幻灯片图像占位符 1"/>
          <p:cNvSpPr>
            <a:spLocks noGrp="1" noRot="1" noChangeAspect="1" noTextEdit="1"/>
          </p:cNvSpPr>
          <p:nvPr>
            <p:ph type="sldImg"/>
          </p:nvPr>
        </p:nvSpPr>
        <p:spPr>
          <a:ln/>
        </p:spPr>
      </p:sp>
      <p:sp>
        <p:nvSpPr>
          <p:cNvPr id="86020"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8602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A841C6C0-059C-46E8-AF85-6E6EA98EF260}" type="slidenum">
              <a:rPr kumimoji="1" lang="en-US" altLang="zh-CN" sz="1200">
                <a:latin typeface="Times New Roman" pitchFamily="18" charset="0"/>
              </a:rPr>
              <a:pPr algn="r"/>
              <a:t>26</a:t>
            </a:fld>
            <a:endParaRPr kumimoji="1" lang="en-US" altLang="zh-CN" sz="120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491E602-8993-4A0C-9FCD-D5C74ECB7E82}" type="slidenum">
              <a:rPr lang="en-US" altLang="zh-CN" smtClean="0"/>
              <a:pPr/>
              <a:t>28</a:t>
            </a:fld>
            <a:endParaRPr lang="en-US" altLang="zh-CN" smtClean="0"/>
          </a:p>
        </p:txBody>
      </p:sp>
      <p:sp>
        <p:nvSpPr>
          <p:cNvPr id="87043" name="幻灯片图像占位符 1"/>
          <p:cNvSpPr>
            <a:spLocks noGrp="1" noRot="1" noChangeAspect="1" noTextEdit="1"/>
          </p:cNvSpPr>
          <p:nvPr>
            <p:ph type="sldImg"/>
          </p:nvPr>
        </p:nvSpPr>
        <p:spPr>
          <a:ln/>
        </p:spPr>
      </p:sp>
      <p:sp>
        <p:nvSpPr>
          <p:cNvPr id="87044"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87045"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BF3A1FC3-15AA-4554-B5D1-70E28B7DDDF3}" type="slidenum">
              <a:rPr kumimoji="1" lang="en-US" altLang="zh-CN" sz="1200">
                <a:latin typeface="Times New Roman" pitchFamily="18" charset="0"/>
              </a:rPr>
              <a:pPr algn="r"/>
              <a:t>28</a:t>
            </a:fld>
            <a:endParaRPr kumimoji="1" lang="en-US" altLang="zh-CN" sz="120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C8165E2-7168-4D8A-B8DA-5E7AAD58183C}" type="slidenum">
              <a:rPr lang="en-US" altLang="zh-CN" smtClean="0"/>
              <a:pPr/>
              <a:t>30</a:t>
            </a:fld>
            <a:endParaRPr lang="en-US" altLang="zh-CN" smtClean="0"/>
          </a:p>
        </p:txBody>
      </p:sp>
      <p:sp>
        <p:nvSpPr>
          <p:cNvPr id="88067" name="幻灯片图像占位符 1"/>
          <p:cNvSpPr>
            <a:spLocks noGrp="1" noRot="1" noChangeAspect="1" noTextEdit="1"/>
          </p:cNvSpPr>
          <p:nvPr>
            <p:ph type="sldImg"/>
          </p:nvPr>
        </p:nvSpPr>
        <p:spPr>
          <a:ln/>
        </p:spPr>
      </p:sp>
      <p:sp>
        <p:nvSpPr>
          <p:cNvPr id="88068"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8806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59187312-70C8-4143-9ECF-362EABF7901E}" type="slidenum">
              <a:rPr kumimoji="1" lang="en-US" altLang="zh-CN" sz="1200">
                <a:latin typeface="Times New Roman" pitchFamily="18" charset="0"/>
              </a:rPr>
              <a:pPr algn="r"/>
              <a:t>30</a:t>
            </a:fld>
            <a:endParaRPr kumimoji="1" lang="en-US" altLang="zh-CN" sz="120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412582F-79B2-4CDB-AB54-0B30ABF1662B}" type="slidenum">
              <a:rPr lang="en-US" altLang="zh-CN" smtClean="0"/>
              <a:pPr/>
              <a:t>5</a:t>
            </a:fld>
            <a:endParaRPr lang="en-US" altLang="zh-CN" smtClean="0"/>
          </a:p>
        </p:txBody>
      </p:sp>
      <p:sp>
        <p:nvSpPr>
          <p:cNvPr id="70659" name="幻灯片图像占位符 1"/>
          <p:cNvSpPr>
            <a:spLocks noGrp="1" noRot="1" noChangeAspect="1" noTextEdit="1"/>
          </p:cNvSpPr>
          <p:nvPr>
            <p:ph type="sldImg"/>
          </p:nvPr>
        </p:nvSpPr>
        <p:spPr>
          <a:ln/>
        </p:spPr>
      </p:sp>
      <p:sp>
        <p:nvSpPr>
          <p:cNvPr id="70660"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066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17780732-C63F-4DFA-8A18-539376969827}" type="slidenum">
              <a:rPr kumimoji="1" lang="en-US" altLang="zh-CN" sz="1200">
                <a:latin typeface="Times New Roman" pitchFamily="18" charset="0"/>
              </a:rPr>
              <a:pPr algn="r"/>
              <a:t>5</a:t>
            </a:fld>
            <a:endParaRPr kumimoji="1" lang="en-US" altLang="zh-CN" sz="120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F5AF9DF-7A43-411B-A020-3EE7B68D553C}" type="slidenum">
              <a:rPr lang="en-US" altLang="zh-CN" smtClean="0"/>
              <a:pPr/>
              <a:t>31</a:t>
            </a:fld>
            <a:endParaRPr lang="en-US" altLang="zh-CN" smtClean="0"/>
          </a:p>
        </p:txBody>
      </p:sp>
      <p:sp>
        <p:nvSpPr>
          <p:cNvPr id="89091" name="幻灯片图像占位符 1"/>
          <p:cNvSpPr>
            <a:spLocks noGrp="1" noRot="1" noChangeAspect="1" noTextEdit="1"/>
          </p:cNvSpPr>
          <p:nvPr>
            <p:ph type="sldImg"/>
          </p:nvPr>
        </p:nvSpPr>
        <p:spPr>
          <a:ln/>
        </p:spPr>
      </p:sp>
      <p:sp>
        <p:nvSpPr>
          <p:cNvPr id="89092"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8909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27D28FD6-4456-4465-91BA-A0F2256D3351}" type="slidenum">
              <a:rPr kumimoji="1" lang="en-US" altLang="zh-CN" sz="1200">
                <a:latin typeface="Times New Roman" pitchFamily="18" charset="0"/>
              </a:rPr>
              <a:pPr algn="r"/>
              <a:t>31</a:t>
            </a:fld>
            <a:endParaRPr kumimoji="1" lang="en-US" altLang="zh-CN" sz="120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D172D45-F6AE-43DE-9E44-B4184B1171A9}" type="slidenum">
              <a:rPr lang="en-US" altLang="zh-CN" smtClean="0"/>
              <a:pPr/>
              <a:t>33</a:t>
            </a:fld>
            <a:endParaRPr lang="en-US" altLang="zh-CN" smtClean="0"/>
          </a:p>
        </p:txBody>
      </p:sp>
      <p:sp>
        <p:nvSpPr>
          <p:cNvPr id="90115" name="幻灯片图像占位符 1"/>
          <p:cNvSpPr>
            <a:spLocks noGrp="1" noRot="1" noChangeAspect="1" noTextEdit="1"/>
          </p:cNvSpPr>
          <p:nvPr>
            <p:ph type="sldImg"/>
          </p:nvPr>
        </p:nvSpPr>
        <p:spPr>
          <a:ln/>
        </p:spPr>
      </p:sp>
      <p:sp>
        <p:nvSpPr>
          <p:cNvPr id="9011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011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96705C81-D794-46A5-BA65-6780997F5088}" type="slidenum">
              <a:rPr kumimoji="1" lang="en-US" altLang="zh-CN" sz="1200">
                <a:latin typeface="Times New Roman" pitchFamily="18" charset="0"/>
              </a:rPr>
              <a:pPr algn="r"/>
              <a:t>33</a:t>
            </a:fld>
            <a:endParaRPr kumimoji="1" lang="en-US" altLang="zh-CN" sz="120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E9CA19B-ACFB-457F-A7E3-A55943085B14}" type="slidenum">
              <a:rPr lang="en-US" altLang="zh-CN" smtClean="0"/>
              <a:pPr/>
              <a:t>35</a:t>
            </a:fld>
            <a:endParaRPr lang="en-US" altLang="zh-CN" smtClean="0"/>
          </a:p>
        </p:txBody>
      </p:sp>
      <p:sp>
        <p:nvSpPr>
          <p:cNvPr id="91139" name="幻灯片图像占位符 1"/>
          <p:cNvSpPr>
            <a:spLocks noGrp="1" noRot="1" noChangeAspect="1" noTextEdit="1"/>
          </p:cNvSpPr>
          <p:nvPr>
            <p:ph type="sldImg"/>
          </p:nvPr>
        </p:nvSpPr>
        <p:spPr>
          <a:ln/>
        </p:spPr>
      </p:sp>
      <p:sp>
        <p:nvSpPr>
          <p:cNvPr id="91140"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114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63FE3265-BD8C-4B84-B7CD-46102B66814A}" type="slidenum">
              <a:rPr kumimoji="1" lang="en-US" altLang="zh-CN" sz="1200">
                <a:latin typeface="Times New Roman" pitchFamily="18" charset="0"/>
              </a:rPr>
              <a:pPr algn="r"/>
              <a:t>35</a:t>
            </a:fld>
            <a:endParaRPr kumimoji="1" lang="en-US" altLang="zh-CN" sz="120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D16E832-442A-42C1-A97F-E20169AD0C50}" type="slidenum">
              <a:rPr lang="en-US" altLang="zh-CN" smtClean="0"/>
              <a:pPr/>
              <a:t>36</a:t>
            </a:fld>
            <a:endParaRPr lang="en-US" altLang="zh-CN" smtClean="0"/>
          </a:p>
        </p:txBody>
      </p:sp>
      <p:sp>
        <p:nvSpPr>
          <p:cNvPr id="92163" name="幻灯片图像占位符 1"/>
          <p:cNvSpPr>
            <a:spLocks noGrp="1" noRot="1" noChangeAspect="1" noTextEdit="1"/>
          </p:cNvSpPr>
          <p:nvPr>
            <p:ph type="sldImg"/>
          </p:nvPr>
        </p:nvSpPr>
        <p:spPr>
          <a:ln/>
        </p:spPr>
      </p:sp>
      <p:sp>
        <p:nvSpPr>
          <p:cNvPr id="92164"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2165"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D7370B41-6D19-4F17-8105-6E5052E2E67E}" type="slidenum">
              <a:rPr kumimoji="1" lang="en-US" altLang="zh-CN" sz="1200">
                <a:latin typeface="Times New Roman" pitchFamily="18" charset="0"/>
              </a:rPr>
              <a:pPr algn="r"/>
              <a:t>36</a:t>
            </a:fld>
            <a:endParaRPr kumimoji="1" lang="en-US" altLang="zh-CN" sz="120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B623A20-C05C-4D02-AF3A-90736BC0C2EE}" type="slidenum">
              <a:rPr lang="en-US" altLang="zh-CN" smtClean="0"/>
              <a:pPr/>
              <a:t>37</a:t>
            </a:fld>
            <a:endParaRPr lang="en-US" altLang="zh-CN" smtClean="0"/>
          </a:p>
        </p:txBody>
      </p:sp>
      <p:sp>
        <p:nvSpPr>
          <p:cNvPr id="93187" name="幻灯片图像占位符 1"/>
          <p:cNvSpPr>
            <a:spLocks noGrp="1" noRot="1" noChangeAspect="1" noTextEdit="1"/>
          </p:cNvSpPr>
          <p:nvPr>
            <p:ph type="sldImg"/>
          </p:nvPr>
        </p:nvSpPr>
        <p:spPr>
          <a:ln/>
        </p:spPr>
      </p:sp>
      <p:sp>
        <p:nvSpPr>
          <p:cNvPr id="93188"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318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D4B46A99-9742-47C5-A62C-4034ADAFA44A}" type="slidenum">
              <a:rPr kumimoji="1" lang="en-US" altLang="zh-CN" sz="1200">
                <a:latin typeface="Times New Roman" pitchFamily="18" charset="0"/>
              </a:rPr>
              <a:pPr algn="r"/>
              <a:t>37</a:t>
            </a:fld>
            <a:endParaRPr kumimoji="1" lang="en-US" altLang="zh-CN" sz="120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2AA6F89-8CE2-430A-9103-010E48F5260B}" type="slidenum">
              <a:rPr lang="en-US" altLang="zh-CN" smtClean="0"/>
              <a:pPr/>
              <a:t>39</a:t>
            </a:fld>
            <a:endParaRPr lang="en-US" altLang="zh-CN" smtClean="0"/>
          </a:p>
        </p:txBody>
      </p:sp>
      <p:sp>
        <p:nvSpPr>
          <p:cNvPr id="94211" name="幻灯片图像占位符 1"/>
          <p:cNvSpPr>
            <a:spLocks noGrp="1" noRot="1" noChangeAspect="1" noTextEdit="1"/>
          </p:cNvSpPr>
          <p:nvPr>
            <p:ph type="sldImg"/>
          </p:nvPr>
        </p:nvSpPr>
        <p:spPr>
          <a:ln/>
        </p:spPr>
      </p:sp>
      <p:sp>
        <p:nvSpPr>
          <p:cNvPr id="94212"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421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BAF60DAB-1ADB-4ECD-AAEE-CEDD6340E091}" type="slidenum">
              <a:rPr kumimoji="1" lang="en-US" altLang="zh-CN" sz="1200">
                <a:latin typeface="Times New Roman" pitchFamily="18" charset="0"/>
              </a:rPr>
              <a:pPr algn="r"/>
              <a:t>39</a:t>
            </a:fld>
            <a:endParaRPr kumimoji="1" lang="en-US" altLang="zh-CN" sz="120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B69D532-B4D6-4A9F-BB1F-EF4BF02A239D}" type="slidenum">
              <a:rPr lang="en-US" altLang="zh-CN" smtClean="0"/>
              <a:pPr/>
              <a:t>40</a:t>
            </a:fld>
            <a:endParaRPr lang="en-US" altLang="zh-CN" smtClean="0"/>
          </a:p>
        </p:txBody>
      </p:sp>
      <p:sp>
        <p:nvSpPr>
          <p:cNvPr id="95235" name="幻灯片图像占位符 1"/>
          <p:cNvSpPr>
            <a:spLocks noGrp="1" noRot="1" noChangeAspect="1" noTextEdit="1"/>
          </p:cNvSpPr>
          <p:nvPr>
            <p:ph type="sldImg"/>
          </p:nvPr>
        </p:nvSpPr>
        <p:spPr>
          <a:ln/>
        </p:spPr>
      </p:sp>
      <p:sp>
        <p:nvSpPr>
          <p:cNvPr id="9523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523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4925EE06-73E6-4925-86D8-D3F68C07CA9B}" type="slidenum">
              <a:rPr kumimoji="1" lang="en-US" altLang="zh-CN" sz="1200">
                <a:latin typeface="Times New Roman" pitchFamily="18" charset="0"/>
              </a:rPr>
              <a:pPr algn="r"/>
              <a:t>40</a:t>
            </a:fld>
            <a:endParaRPr kumimoji="1" lang="en-US" altLang="zh-CN" sz="120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46B5515-14D0-41C0-A785-04B4D09D6990}" type="slidenum">
              <a:rPr lang="en-US" altLang="zh-CN" smtClean="0"/>
              <a:pPr/>
              <a:t>42</a:t>
            </a:fld>
            <a:endParaRPr lang="en-US" altLang="zh-CN" smtClean="0"/>
          </a:p>
        </p:txBody>
      </p:sp>
      <p:sp>
        <p:nvSpPr>
          <p:cNvPr id="96259" name="幻灯片图像占位符 1"/>
          <p:cNvSpPr>
            <a:spLocks noGrp="1" noRot="1" noChangeAspect="1" noTextEdit="1"/>
          </p:cNvSpPr>
          <p:nvPr>
            <p:ph type="sldImg"/>
          </p:nvPr>
        </p:nvSpPr>
        <p:spPr>
          <a:ln/>
        </p:spPr>
      </p:sp>
      <p:sp>
        <p:nvSpPr>
          <p:cNvPr id="96260"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626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8372F01D-4D3A-45DF-933C-F2AAF1BC5D98}" type="slidenum">
              <a:rPr kumimoji="1" lang="en-US" altLang="zh-CN" sz="1200">
                <a:latin typeface="Times New Roman" pitchFamily="18" charset="0"/>
              </a:rPr>
              <a:pPr algn="r"/>
              <a:t>42</a:t>
            </a:fld>
            <a:endParaRPr kumimoji="1" lang="en-US" altLang="zh-CN" sz="120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104F8C0-4A34-4A75-A3E6-46DD00941E9E}" type="slidenum">
              <a:rPr lang="en-US" altLang="zh-CN" smtClean="0"/>
              <a:pPr/>
              <a:t>43</a:t>
            </a:fld>
            <a:endParaRPr lang="en-US" altLang="zh-CN" smtClean="0"/>
          </a:p>
        </p:txBody>
      </p:sp>
      <p:sp>
        <p:nvSpPr>
          <p:cNvPr id="97283" name="幻灯片图像占位符 1"/>
          <p:cNvSpPr>
            <a:spLocks noGrp="1" noRot="1" noChangeAspect="1" noTextEdit="1"/>
          </p:cNvSpPr>
          <p:nvPr>
            <p:ph type="sldImg"/>
          </p:nvPr>
        </p:nvSpPr>
        <p:spPr>
          <a:ln/>
        </p:spPr>
      </p:sp>
      <p:sp>
        <p:nvSpPr>
          <p:cNvPr id="97284"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7285"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A7B4C96E-EE81-45CA-A17C-B281FE41B52A}" type="slidenum">
              <a:rPr kumimoji="1" lang="en-US" altLang="zh-CN" sz="1200">
                <a:latin typeface="Times New Roman" pitchFamily="18" charset="0"/>
              </a:rPr>
              <a:pPr algn="r"/>
              <a:t>43</a:t>
            </a:fld>
            <a:endParaRPr kumimoji="1" lang="en-US" altLang="zh-CN" sz="120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DE415CC-6FBB-44F2-8DDC-B56A66CA5CD1}" type="slidenum">
              <a:rPr lang="en-US" altLang="zh-CN" smtClean="0"/>
              <a:pPr/>
              <a:t>44</a:t>
            </a:fld>
            <a:endParaRPr lang="en-US" altLang="zh-CN" smtClean="0"/>
          </a:p>
        </p:txBody>
      </p:sp>
      <p:sp>
        <p:nvSpPr>
          <p:cNvPr id="98307" name="幻灯片图像占位符 1"/>
          <p:cNvSpPr>
            <a:spLocks noGrp="1" noRot="1" noChangeAspect="1" noTextEdit="1"/>
          </p:cNvSpPr>
          <p:nvPr>
            <p:ph type="sldImg"/>
          </p:nvPr>
        </p:nvSpPr>
        <p:spPr>
          <a:ln/>
        </p:spPr>
      </p:sp>
      <p:sp>
        <p:nvSpPr>
          <p:cNvPr id="98308"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830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5867658C-EE78-4D62-9D27-9DD3EBA60E2F}" type="slidenum">
              <a:rPr kumimoji="1" lang="en-US" altLang="zh-CN" sz="1200">
                <a:latin typeface="Times New Roman" pitchFamily="18" charset="0"/>
              </a:rPr>
              <a:pPr algn="r"/>
              <a:t>44</a:t>
            </a:fld>
            <a:endParaRPr kumimoji="1" lang="en-US" altLang="zh-CN"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ACD6E09-3D57-407D-A7BE-BC4F165B640F}" type="slidenum">
              <a:rPr lang="en-US" altLang="zh-CN" smtClean="0"/>
              <a:pPr/>
              <a:t>6</a:t>
            </a:fld>
            <a:endParaRPr lang="en-US" altLang="zh-CN" smtClean="0"/>
          </a:p>
        </p:txBody>
      </p:sp>
      <p:sp>
        <p:nvSpPr>
          <p:cNvPr id="71683" name="幻灯片图像占位符 1"/>
          <p:cNvSpPr>
            <a:spLocks noGrp="1" noRot="1" noChangeAspect="1" noTextEdit="1"/>
          </p:cNvSpPr>
          <p:nvPr>
            <p:ph type="sldImg"/>
          </p:nvPr>
        </p:nvSpPr>
        <p:spPr>
          <a:ln/>
        </p:spPr>
      </p:sp>
      <p:sp>
        <p:nvSpPr>
          <p:cNvPr id="71684"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1685"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F3362394-1248-4704-99CB-5CDB3450BF1E}" type="slidenum">
              <a:rPr kumimoji="1" lang="en-US" altLang="zh-CN" sz="1200">
                <a:latin typeface="Times New Roman" pitchFamily="18" charset="0"/>
              </a:rPr>
              <a:pPr algn="r"/>
              <a:t>6</a:t>
            </a:fld>
            <a:endParaRPr kumimoji="1" lang="en-US" altLang="zh-CN" sz="120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4D46D828-6E7E-4B58-8AA3-4FAD1266272F}" type="slidenum">
              <a:rPr lang="en-US" altLang="zh-CN" smtClean="0"/>
              <a:pPr/>
              <a:t>46</a:t>
            </a:fld>
            <a:endParaRPr lang="en-US" altLang="zh-CN" smtClean="0"/>
          </a:p>
        </p:txBody>
      </p:sp>
      <p:sp>
        <p:nvSpPr>
          <p:cNvPr id="99331" name="幻灯片图像占位符 1"/>
          <p:cNvSpPr>
            <a:spLocks noGrp="1" noRot="1" noChangeAspect="1" noTextEdit="1"/>
          </p:cNvSpPr>
          <p:nvPr>
            <p:ph type="sldImg"/>
          </p:nvPr>
        </p:nvSpPr>
        <p:spPr>
          <a:ln/>
        </p:spPr>
      </p:sp>
      <p:sp>
        <p:nvSpPr>
          <p:cNvPr id="99332"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9933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FB4C42ED-C5F7-46EC-88A5-F458058912FA}" type="slidenum">
              <a:rPr kumimoji="1" lang="en-US" altLang="zh-CN" sz="1200">
                <a:latin typeface="Times New Roman" pitchFamily="18" charset="0"/>
              </a:rPr>
              <a:pPr algn="r"/>
              <a:t>46</a:t>
            </a:fld>
            <a:endParaRPr kumimoji="1" lang="en-US" altLang="zh-CN" sz="120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4FB99AB-DEC0-4DAC-AF55-35AAA8F8CB36}" type="slidenum">
              <a:rPr lang="en-US" altLang="zh-CN" smtClean="0"/>
              <a:pPr/>
              <a:t>47</a:t>
            </a:fld>
            <a:endParaRPr lang="en-US" altLang="zh-CN" smtClean="0"/>
          </a:p>
        </p:txBody>
      </p:sp>
      <p:sp>
        <p:nvSpPr>
          <p:cNvPr id="100355" name="幻灯片图像占位符 1"/>
          <p:cNvSpPr>
            <a:spLocks noGrp="1" noRot="1" noChangeAspect="1" noTextEdit="1"/>
          </p:cNvSpPr>
          <p:nvPr>
            <p:ph type="sldImg"/>
          </p:nvPr>
        </p:nvSpPr>
        <p:spPr>
          <a:ln/>
        </p:spPr>
      </p:sp>
      <p:sp>
        <p:nvSpPr>
          <p:cNvPr id="10035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0035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743AD419-FD0B-4F21-A3EF-89B6B5142001}" type="slidenum">
              <a:rPr kumimoji="1" lang="en-US" altLang="zh-CN" sz="1200">
                <a:latin typeface="Times New Roman" pitchFamily="18" charset="0"/>
              </a:rPr>
              <a:pPr algn="r"/>
              <a:t>47</a:t>
            </a:fld>
            <a:endParaRPr kumimoji="1" lang="en-US" altLang="zh-CN" sz="120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2B8C7828-C520-447E-AD25-CECAF3C622BC}" type="slidenum">
              <a:rPr lang="en-US" altLang="zh-CN" smtClean="0"/>
              <a:pPr/>
              <a:t>48</a:t>
            </a:fld>
            <a:endParaRPr lang="en-US" altLang="zh-CN" smtClean="0"/>
          </a:p>
        </p:txBody>
      </p:sp>
      <p:sp>
        <p:nvSpPr>
          <p:cNvPr id="1013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3DAE6614-7464-4B5F-AD21-880A0F17F353}" type="slidenum">
              <a:rPr kumimoji="1" lang="en-US" altLang="zh-CN" sz="1200">
                <a:latin typeface="Times New Roman" pitchFamily="18" charset="0"/>
              </a:rPr>
              <a:pPr algn="r"/>
              <a:t>48</a:t>
            </a:fld>
            <a:endParaRPr kumimoji="1" lang="en-US" altLang="zh-CN" sz="1200">
              <a:latin typeface="Times New Roman" pitchFamily="18" charset="0"/>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8D5C2507-A6ED-4D41-ABB4-D982C7E22A40}" type="slidenum">
              <a:rPr lang="en-US" altLang="zh-CN" smtClean="0"/>
              <a:pPr/>
              <a:t>49</a:t>
            </a:fld>
            <a:endParaRPr lang="en-US" altLang="zh-CN" smtClean="0"/>
          </a:p>
        </p:txBody>
      </p:sp>
      <p:sp>
        <p:nvSpPr>
          <p:cNvPr id="102403" name="幻灯片图像占位符 1"/>
          <p:cNvSpPr>
            <a:spLocks noGrp="1" noRot="1" noChangeAspect="1" noTextEdit="1"/>
          </p:cNvSpPr>
          <p:nvPr>
            <p:ph type="sldImg"/>
          </p:nvPr>
        </p:nvSpPr>
        <p:spPr>
          <a:ln/>
        </p:spPr>
      </p:sp>
      <p:sp>
        <p:nvSpPr>
          <p:cNvPr id="102404"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02405"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C0DE34EA-6F1A-4824-93A2-146F019ABFB8}" type="slidenum">
              <a:rPr kumimoji="1" lang="en-US" altLang="zh-CN" sz="1200">
                <a:latin typeface="Times New Roman" pitchFamily="18" charset="0"/>
              </a:rPr>
              <a:pPr algn="r"/>
              <a:t>49</a:t>
            </a:fld>
            <a:endParaRPr kumimoji="1" lang="en-US" altLang="zh-CN" sz="120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66C35B5-3B30-4777-96DC-FA59E11699FE}" type="slidenum">
              <a:rPr lang="en-US" altLang="zh-CN" smtClean="0"/>
              <a:pPr/>
              <a:t>51</a:t>
            </a:fld>
            <a:endParaRPr lang="en-US" altLang="zh-CN" smtClean="0"/>
          </a:p>
        </p:txBody>
      </p:sp>
      <p:sp>
        <p:nvSpPr>
          <p:cNvPr id="103427" name="幻灯片图像占位符 1"/>
          <p:cNvSpPr>
            <a:spLocks noGrp="1" noRot="1" noChangeAspect="1" noTextEdit="1"/>
          </p:cNvSpPr>
          <p:nvPr>
            <p:ph type="sldImg"/>
          </p:nvPr>
        </p:nvSpPr>
        <p:spPr>
          <a:ln/>
        </p:spPr>
      </p:sp>
      <p:sp>
        <p:nvSpPr>
          <p:cNvPr id="103428"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0342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850C694E-93EB-4B80-B4A6-11BFD0A0C234}" type="slidenum">
              <a:rPr kumimoji="1" lang="en-US" altLang="zh-CN" sz="1200">
                <a:latin typeface="Times New Roman" pitchFamily="18" charset="0"/>
              </a:rPr>
              <a:pPr algn="r"/>
              <a:t>51</a:t>
            </a:fld>
            <a:endParaRPr kumimoji="1" lang="en-US" altLang="zh-CN" sz="120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286F9D5-DC5E-4602-B23C-BF824852FE66}" type="slidenum">
              <a:rPr lang="en-US" altLang="zh-CN" smtClean="0"/>
              <a:pPr/>
              <a:t>52</a:t>
            </a:fld>
            <a:endParaRPr lang="en-US" altLang="zh-CN" smtClean="0"/>
          </a:p>
        </p:txBody>
      </p:sp>
      <p:sp>
        <p:nvSpPr>
          <p:cNvPr id="104451" name="幻灯片图像占位符 1"/>
          <p:cNvSpPr>
            <a:spLocks noGrp="1" noRot="1" noChangeAspect="1" noTextEdit="1"/>
          </p:cNvSpPr>
          <p:nvPr>
            <p:ph type="sldImg"/>
          </p:nvPr>
        </p:nvSpPr>
        <p:spPr>
          <a:ln/>
        </p:spPr>
      </p:sp>
      <p:sp>
        <p:nvSpPr>
          <p:cNvPr id="104452"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0445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012BA919-F769-411F-A5C7-3D128432E9A6}" type="slidenum">
              <a:rPr kumimoji="1" lang="en-US" altLang="zh-CN" sz="1200">
                <a:latin typeface="Times New Roman" pitchFamily="18" charset="0"/>
              </a:rPr>
              <a:pPr algn="r"/>
              <a:t>52</a:t>
            </a:fld>
            <a:endParaRPr kumimoji="1" lang="en-US" altLang="zh-CN" sz="120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09151E6-B7CB-41BF-9199-193F1435D883}" type="slidenum">
              <a:rPr lang="en-US" altLang="zh-CN" smtClean="0"/>
              <a:pPr/>
              <a:t>53</a:t>
            </a:fld>
            <a:endParaRPr lang="en-US" altLang="zh-CN" smtClean="0"/>
          </a:p>
        </p:txBody>
      </p:sp>
      <p:sp>
        <p:nvSpPr>
          <p:cNvPr id="105475" name="幻灯片图像占位符 1"/>
          <p:cNvSpPr>
            <a:spLocks noGrp="1" noRot="1" noChangeAspect="1" noTextEdit="1"/>
          </p:cNvSpPr>
          <p:nvPr>
            <p:ph type="sldImg"/>
          </p:nvPr>
        </p:nvSpPr>
        <p:spPr>
          <a:ln/>
        </p:spPr>
      </p:sp>
      <p:sp>
        <p:nvSpPr>
          <p:cNvPr id="10547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0547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8AEF7AF0-7015-4A03-A2E4-C587E0DAE6A5}" type="slidenum">
              <a:rPr kumimoji="1" lang="en-US" altLang="zh-CN" sz="1200">
                <a:latin typeface="Times New Roman" pitchFamily="18" charset="0"/>
              </a:rPr>
              <a:pPr algn="r"/>
              <a:t>53</a:t>
            </a:fld>
            <a:endParaRPr kumimoji="1" lang="en-US" altLang="zh-CN" sz="120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FFC7441-DA5F-4E8B-8413-11877B46A45F}" type="slidenum">
              <a:rPr lang="en-US" altLang="zh-CN" smtClean="0"/>
              <a:pPr/>
              <a:t>54</a:t>
            </a:fld>
            <a:endParaRPr lang="en-US" altLang="zh-CN" smtClean="0"/>
          </a:p>
        </p:txBody>
      </p:sp>
      <p:sp>
        <p:nvSpPr>
          <p:cNvPr id="106499" name="幻灯片图像占位符 1"/>
          <p:cNvSpPr>
            <a:spLocks noGrp="1" noRot="1" noChangeAspect="1" noTextEdit="1"/>
          </p:cNvSpPr>
          <p:nvPr>
            <p:ph type="sldImg"/>
          </p:nvPr>
        </p:nvSpPr>
        <p:spPr>
          <a:ln/>
        </p:spPr>
      </p:sp>
      <p:sp>
        <p:nvSpPr>
          <p:cNvPr id="106500"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0650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7A6F9CD6-85A2-40BB-9081-DD0438F3C14D}" type="slidenum">
              <a:rPr kumimoji="1" lang="en-US" altLang="zh-CN" sz="1200">
                <a:latin typeface="Times New Roman" pitchFamily="18" charset="0"/>
              </a:rPr>
              <a:pPr algn="r"/>
              <a:t>54</a:t>
            </a:fld>
            <a:endParaRPr kumimoji="1" lang="en-US" altLang="zh-CN" sz="120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3747E5C8-42D2-4DC6-BA33-85B3F83DF76F}" type="slidenum">
              <a:rPr lang="en-US" altLang="zh-CN" smtClean="0"/>
              <a:pPr/>
              <a:t>55</a:t>
            </a:fld>
            <a:endParaRPr lang="en-US" altLang="zh-CN" smtClean="0"/>
          </a:p>
        </p:txBody>
      </p:sp>
      <p:sp>
        <p:nvSpPr>
          <p:cNvPr id="107523" name="幻灯片图像占位符 1"/>
          <p:cNvSpPr>
            <a:spLocks noGrp="1" noRot="1" noChangeAspect="1" noTextEdit="1"/>
          </p:cNvSpPr>
          <p:nvPr>
            <p:ph type="sldImg"/>
          </p:nvPr>
        </p:nvSpPr>
        <p:spPr>
          <a:ln/>
        </p:spPr>
      </p:sp>
      <p:sp>
        <p:nvSpPr>
          <p:cNvPr id="107524"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07525"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06ABC64B-8B83-4441-B1C5-3A90E99D6C9B}" type="slidenum">
              <a:rPr kumimoji="1" lang="en-US" altLang="zh-CN" sz="1200">
                <a:latin typeface="Times New Roman" pitchFamily="18" charset="0"/>
              </a:rPr>
              <a:pPr algn="r"/>
              <a:t>55</a:t>
            </a:fld>
            <a:endParaRPr kumimoji="1" lang="en-US" altLang="zh-CN" sz="120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B25C11EC-9F61-4777-942B-68BDC04C63A0}" type="slidenum">
              <a:rPr lang="en-US" altLang="zh-CN" smtClean="0"/>
              <a:pPr/>
              <a:t>56</a:t>
            </a:fld>
            <a:endParaRPr lang="en-US" altLang="zh-CN" smtClean="0"/>
          </a:p>
        </p:txBody>
      </p:sp>
      <p:sp>
        <p:nvSpPr>
          <p:cNvPr id="108547" name="幻灯片图像占位符 1"/>
          <p:cNvSpPr>
            <a:spLocks noGrp="1" noRot="1" noChangeAspect="1" noTextEdit="1"/>
          </p:cNvSpPr>
          <p:nvPr>
            <p:ph type="sldImg"/>
          </p:nvPr>
        </p:nvSpPr>
        <p:spPr>
          <a:ln/>
        </p:spPr>
      </p:sp>
      <p:sp>
        <p:nvSpPr>
          <p:cNvPr id="108548"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0854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DABCB5B4-3704-45C5-BB5D-C93EB83F2532}" type="slidenum">
              <a:rPr kumimoji="1" lang="en-US" altLang="zh-CN" sz="1200">
                <a:latin typeface="Times New Roman" pitchFamily="18" charset="0"/>
              </a:rPr>
              <a:pPr algn="r"/>
              <a:t>56</a:t>
            </a:fld>
            <a:endParaRPr kumimoji="1" lang="en-US" altLang="zh-CN" sz="12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650F866-7557-4F2C-BBC1-D765B114A93F}" type="slidenum">
              <a:rPr lang="en-US" altLang="zh-CN" smtClean="0"/>
              <a:pPr/>
              <a:t>7</a:t>
            </a:fld>
            <a:endParaRPr lang="en-US" altLang="zh-CN" smtClean="0"/>
          </a:p>
        </p:txBody>
      </p:sp>
      <p:sp>
        <p:nvSpPr>
          <p:cNvPr id="72707" name="幻灯片图像占位符 1"/>
          <p:cNvSpPr>
            <a:spLocks noGrp="1" noRot="1" noChangeAspect="1" noTextEdit="1"/>
          </p:cNvSpPr>
          <p:nvPr>
            <p:ph type="sldImg"/>
          </p:nvPr>
        </p:nvSpPr>
        <p:spPr>
          <a:ln/>
        </p:spPr>
      </p:sp>
      <p:sp>
        <p:nvSpPr>
          <p:cNvPr id="72708"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270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2DB59105-FBB7-4DD4-81AD-30EC55C17776}" type="slidenum">
              <a:rPr kumimoji="1" lang="en-US" altLang="zh-CN" sz="1200">
                <a:latin typeface="Times New Roman" pitchFamily="18" charset="0"/>
              </a:rPr>
              <a:pPr algn="r"/>
              <a:t>7</a:t>
            </a:fld>
            <a:endParaRPr kumimoji="1" lang="en-US" altLang="zh-CN" sz="120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8BDDEE6-E826-4CEF-B104-B9710E969FF8}" type="slidenum">
              <a:rPr lang="en-US" altLang="zh-CN" smtClean="0"/>
              <a:pPr/>
              <a:t>57</a:t>
            </a:fld>
            <a:endParaRPr lang="en-US" altLang="zh-CN" smtClean="0"/>
          </a:p>
        </p:txBody>
      </p:sp>
      <p:sp>
        <p:nvSpPr>
          <p:cNvPr id="109571" name="幻灯片图像占位符 1"/>
          <p:cNvSpPr>
            <a:spLocks noGrp="1" noRot="1" noChangeAspect="1" noTextEdit="1"/>
          </p:cNvSpPr>
          <p:nvPr>
            <p:ph type="sldImg"/>
          </p:nvPr>
        </p:nvSpPr>
        <p:spPr>
          <a:ln/>
        </p:spPr>
      </p:sp>
      <p:sp>
        <p:nvSpPr>
          <p:cNvPr id="109572"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0957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C34A1644-E3B9-40FD-93F7-2DE6413BFC07}" type="slidenum">
              <a:rPr kumimoji="1" lang="en-US" altLang="zh-CN" sz="1200">
                <a:latin typeface="Times New Roman" pitchFamily="18" charset="0"/>
              </a:rPr>
              <a:pPr algn="r"/>
              <a:t>57</a:t>
            </a:fld>
            <a:endParaRPr kumimoji="1" lang="en-US" altLang="zh-CN" sz="120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26CF642-AE53-4672-97BB-4A40875523A7}" type="slidenum">
              <a:rPr lang="en-US" altLang="zh-CN" smtClean="0"/>
              <a:pPr/>
              <a:t>58</a:t>
            </a:fld>
            <a:endParaRPr lang="en-US" altLang="zh-CN" smtClean="0"/>
          </a:p>
        </p:txBody>
      </p:sp>
      <p:sp>
        <p:nvSpPr>
          <p:cNvPr id="110595" name="幻灯片图像占位符 1"/>
          <p:cNvSpPr>
            <a:spLocks noGrp="1" noRot="1" noChangeAspect="1" noTextEdit="1"/>
          </p:cNvSpPr>
          <p:nvPr>
            <p:ph type="sldImg"/>
          </p:nvPr>
        </p:nvSpPr>
        <p:spPr>
          <a:ln/>
        </p:spPr>
      </p:sp>
      <p:sp>
        <p:nvSpPr>
          <p:cNvPr id="11059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1059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A50475ED-6455-4BBC-AF5F-2CAFEE300C95}" type="slidenum">
              <a:rPr kumimoji="1" lang="en-US" altLang="zh-CN" sz="1200">
                <a:latin typeface="Times New Roman" pitchFamily="18" charset="0"/>
              </a:rPr>
              <a:pPr algn="r"/>
              <a:t>58</a:t>
            </a:fld>
            <a:endParaRPr kumimoji="1" lang="en-US" altLang="zh-CN" sz="120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CAD7772-FFE6-4828-9A49-E10DEC55122A}" type="slidenum">
              <a:rPr lang="en-US" altLang="zh-CN" smtClean="0"/>
              <a:pPr/>
              <a:t>60</a:t>
            </a:fld>
            <a:endParaRPr lang="en-US" altLang="zh-CN" smtClean="0"/>
          </a:p>
        </p:txBody>
      </p:sp>
      <p:sp>
        <p:nvSpPr>
          <p:cNvPr id="111619" name="幻灯片图像占位符 1"/>
          <p:cNvSpPr>
            <a:spLocks noGrp="1" noRot="1" noChangeAspect="1" noTextEdit="1"/>
          </p:cNvSpPr>
          <p:nvPr>
            <p:ph type="sldImg"/>
          </p:nvPr>
        </p:nvSpPr>
        <p:spPr>
          <a:ln/>
        </p:spPr>
      </p:sp>
      <p:sp>
        <p:nvSpPr>
          <p:cNvPr id="111620"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1162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83FBA7AD-1C26-478A-8709-7CC4AF020E4F}" type="slidenum">
              <a:rPr kumimoji="1" lang="en-US" altLang="zh-CN" sz="1200">
                <a:latin typeface="Times New Roman" pitchFamily="18" charset="0"/>
              </a:rPr>
              <a:pPr algn="r"/>
              <a:t>60</a:t>
            </a:fld>
            <a:endParaRPr kumimoji="1" lang="en-US" altLang="zh-CN" sz="120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F44291A6-B7DC-4658-B019-CA948C2D471E}" type="slidenum">
              <a:rPr lang="en-US" altLang="zh-CN" smtClean="0"/>
              <a:pPr/>
              <a:t>62</a:t>
            </a:fld>
            <a:endParaRPr lang="en-US" altLang="zh-CN" smtClean="0"/>
          </a:p>
        </p:txBody>
      </p:sp>
      <p:sp>
        <p:nvSpPr>
          <p:cNvPr id="112643" name="幻灯片图像占位符 1"/>
          <p:cNvSpPr>
            <a:spLocks noGrp="1" noRot="1" noChangeAspect="1" noTextEdit="1"/>
          </p:cNvSpPr>
          <p:nvPr>
            <p:ph type="sldImg"/>
          </p:nvPr>
        </p:nvSpPr>
        <p:spPr>
          <a:ln/>
        </p:spPr>
      </p:sp>
      <p:sp>
        <p:nvSpPr>
          <p:cNvPr id="112644"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12645"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A6802F53-59E7-4530-BFCD-E104FE7D4C8B}" type="slidenum">
              <a:rPr kumimoji="1" lang="en-US" altLang="zh-CN" sz="1200">
                <a:latin typeface="Times New Roman" pitchFamily="18" charset="0"/>
              </a:rPr>
              <a:pPr algn="r"/>
              <a:t>62</a:t>
            </a:fld>
            <a:endParaRPr kumimoji="1" lang="en-US" altLang="zh-CN" sz="120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ADC3F02-DFA5-4773-8797-9FDFFD705FEA}" type="slidenum">
              <a:rPr lang="en-US" altLang="zh-CN" smtClean="0"/>
              <a:pPr/>
              <a:t>63</a:t>
            </a:fld>
            <a:endParaRPr lang="en-US" altLang="zh-CN" smtClean="0"/>
          </a:p>
        </p:txBody>
      </p:sp>
      <p:sp>
        <p:nvSpPr>
          <p:cNvPr id="113667" name="幻灯片图像占位符 1"/>
          <p:cNvSpPr>
            <a:spLocks noGrp="1" noRot="1" noChangeAspect="1" noTextEdit="1"/>
          </p:cNvSpPr>
          <p:nvPr>
            <p:ph type="sldImg"/>
          </p:nvPr>
        </p:nvSpPr>
        <p:spPr>
          <a:ln/>
        </p:spPr>
      </p:sp>
      <p:sp>
        <p:nvSpPr>
          <p:cNvPr id="113668"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1366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16DAE770-D6B6-4C25-9E14-8671B917958D}" type="slidenum">
              <a:rPr kumimoji="1" lang="en-US" altLang="zh-CN" sz="1200">
                <a:latin typeface="Times New Roman" pitchFamily="18" charset="0"/>
              </a:rPr>
              <a:pPr algn="r"/>
              <a:t>63</a:t>
            </a:fld>
            <a:endParaRPr kumimoji="1" lang="en-US" altLang="zh-CN" sz="120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7786AF3-2117-4879-ABB0-30A663FB75CB}" type="slidenum">
              <a:rPr lang="en-US" altLang="zh-CN" smtClean="0"/>
              <a:pPr/>
              <a:t>64</a:t>
            </a:fld>
            <a:endParaRPr lang="en-US" altLang="zh-CN" smtClean="0"/>
          </a:p>
        </p:txBody>
      </p:sp>
      <p:sp>
        <p:nvSpPr>
          <p:cNvPr id="114691" name="幻灯片图像占位符 1"/>
          <p:cNvSpPr>
            <a:spLocks noGrp="1" noRot="1" noChangeAspect="1" noTextEdit="1"/>
          </p:cNvSpPr>
          <p:nvPr>
            <p:ph type="sldImg"/>
          </p:nvPr>
        </p:nvSpPr>
        <p:spPr>
          <a:ln/>
        </p:spPr>
      </p:sp>
      <p:sp>
        <p:nvSpPr>
          <p:cNvPr id="114692"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1469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D69FE1D4-55D8-4CC2-9396-793630AF7377}" type="slidenum">
              <a:rPr kumimoji="1" lang="en-US" altLang="zh-CN" sz="1200">
                <a:latin typeface="Times New Roman" pitchFamily="18" charset="0"/>
              </a:rPr>
              <a:pPr algn="r"/>
              <a:t>64</a:t>
            </a:fld>
            <a:endParaRPr kumimoji="1" lang="en-US" altLang="zh-CN" sz="120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21519F2-557C-4059-B498-537A54E176A4}" type="slidenum">
              <a:rPr lang="en-US" altLang="zh-CN" smtClean="0"/>
              <a:pPr/>
              <a:t>65</a:t>
            </a:fld>
            <a:endParaRPr lang="en-US" altLang="zh-CN" smtClean="0"/>
          </a:p>
        </p:txBody>
      </p:sp>
      <p:sp>
        <p:nvSpPr>
          <p:cNvPr id="115715" name="幻灯片图像占位符 1"/>
          <p:cNvSpPr>
            <a:spLocks noGrp="1" noRot="1" noChangeAspect="1" noTextEdit="1"/>
          </p:cNvSpPr>
          <p:nvPr>
            <p:ph type="sldImg"/>
          </p:nvPr>
        </p:nvSpPr>
        <p:spPr>
          <a:ln/>
        </p:spPr>
      </p:sp>
      <p:sp>
        <p:nvSpPr>
          <p:cNvPr id="11571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1571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D54E149F-3BC5-4319-8C7A-23F5A69B4C57}" type="slidenum">
              <a:rPr kumimoji="1" lang="en-US" altLang="zh-CN" sz="1200">
                <a:latin typeface="Times New Roman" pitchFamily="18" charset="0"/>
              </a:rPr>
              <a:pPr algn="r"/>
              <a:t>65</a:t>
            </a:fld>
            <a:endParaRPr kumimoji="1" lang="en-US" altLang="zh-CN" sz="120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B5F17EC-38C3-4348-A469-3835A68C2ECF}" type="slidenum">
              <a:rPr lang="en-US" altLang="zh-CN" smtClean="0"/>
              <a:pPr/>
              <a:t>66</a:t>
            </a:fld>
            <a:endParaRPr lang="en-US" altLang="zh-CN" smtClean="0"/>
          </a:p>
        </p:txBody>
      </p:sp>
      <p:sp>
        <p:nvSpPr>
          <p:cNvPr id="116739" name="幻灯片图像占位符 1"/>
          <p:cNvSpPr>
            <a:spLocks noGrp="1" noRot="1" noChangeAspect="1" noTextEdit="1"/>
          </p:cNvSpPr>
          <p:nvPr>
            <p:ph type="sldImg"/>
          </p:nvPr>
        </p:nvSpPr>
        <p:spPr>
          <a:ln/>
        </p:spPr>
      </p:sp>
      <p:sp>
        <p:nvSpPr>
          <p:cNvPr id="116740"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11674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95E5D743-E673-4D8C-A994-48AC7307F4A1}" type="slidenum">
              <a:rPr kumimoji="1" lang="en-US" altLang="zh-CN" sz="1200">
                <a:latin typeface="Times New Roman" pitchFamily="18" charset="0"/>
              </a:rPr>
              <a:pPr algn="r"/>
              <a:t>66</a:t>
            </a:fld>
            <a:endParaRPr kumimoji="1" lang="en-US" altLang="zh-CN" sz="120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A9C424C-A081-4702-94A8-68B1FFF6126D}" type="slidenum">
              <a:rPr lang="en-US" altLang="zh-CN" smtClean="0"/>
              <a:pPr/>
              <a:t>12</a:t>
            </a:fld>
            <a:endParaRPr lang="en-US" altLang="zh-CN" smtClean="0"/>
          </a:p>
        </p:txBody>
      </p:sp>
      <p:sp>
        <p:nvSpPr>
          <p:cNvPr id="73731" name="幻灯片图像占位符 1"/>
          <p:cNvSpPr>
            <a:spLocks noGrp="1" noRot="1" noChangeAspect="1" noTextEdit="1"/>
          </p:cNvSpPr>
          <p:nvPr>
            <p:ph type="sldImg"/>
          </p:nvPr>
        </p:nvSpPr>
        <p:spPr>
          <a:ln/>
        </p:spPr>
      </p:sp>
      <p:sp>
        <p:nvSpPr>
          <p:cNvPr id="73732"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373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ED47A3AF-EF6D-4FFD-80B4-B4E864B66FB4}" type="slidenum">
              <a:rPr kumimoji="1" lang="en-US" altLang="zh-CN" sz="1200">
                <a:latin typeface="Times New Roman" pitchFamily="18" charset="0"/>
              </a:rPr>
              <a:pPr algn="r"/>
              <a:t>12</a:t>
            </a:fld>
            <a:endParaRPr kumimoji="1" lang="en-US" altLang="zh-CN" sz="12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8223A2A-574D-4B16-AA12-374E12ACC565}" type="slidenum">
              <a:rPr lang="en-US" altLang="zh-CN" smtClean="0"/>
              <a:pPr/>
              <a:t>13</a:t>
            </a:fld>
            <a:endParaRPr lang="en-US" altLang="zh-CN" smtClean="0"/>
          </a:p>
        </p:txBody>
      </p:sp>
      <p:sp>
        <p:nvSpPr>
          <p:cNvPr id="74755" name="幻灯片图像占位符 1"/>
          <p:cNvSpPr>
            <a:spLocks noGrp="1" noRot="1" noChangeAspect="1" noTextEdit="1"/>
          </p:cNvSpPr>
          <p:nvPr>
            <p:ph type="sldImg"/>
          </p:nvPr>
        </p:nvSpPr>
        <p:spPr>
          <a:ln/>
        </p:spPr>
      </p:sp>
      <p:sp>
        <p:nvSpPr>
          <p:cNvPr id="74756"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475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D9256CD4-84AF-49B6-BA50-7517F6E7F28D}" type="slidenum">
              <a:rPr kumimoji="1" lang="en-US" altLang="zh-CN" sz="1200">
                <a:latin typeface="Times New Roman" pitchFamily="18" charset="0"/>
              </a:rPr>
              <a:pPr algn="r"/>
              <a:t>13</a:t>
            </a:fld>
            <a:endParaRPr kumimoji="1" lang="en-US" altLang="zh-CN" sz="120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30F8C22-3F03-49FA-B0EB-58FB8080A49C}" type="slidenum">
              <a:rPr lang="en-US" altLang="zh-CN" smtClean="0"/>
              <a:pPr/>
              <a:t>15</a:t>
            </a:fld>
            <a:endParaRPr lang="en-US" altLang="zh-CN" smtClean="0"/>
          </a:p>
        </p:txBody>
      </p:sp>
      <p:sp>
        <p:nvSpPr>
          <p:cNvPr id="75779" name="幻灯片图像占位符 1"/>
          <p:cNvSpPr>
            <a:spLocks noGrp="1" noRot="1" noChangeAspect="1" noTextEdit="1"/>
          </p:cNvSpPr>
          <p:nvPr>
            <p:ph type="sldImg"/>
          </p:nvPr>
        </p:nvSpPr>
        <p:spPr>
          <a:ln/>
        </p:spPr>
      </p:sp>
      <p:sp>
        <p:nvSpPr>
          <p:cNvPr id="75780"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578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DF99822C-CE66-4A27-BB8C-8FBBF09805D8}" type="slidenum">
              <a:rPr kumimoji="1" lang="en-US" altLang="zh-CN" sz="1200">
                <a:latin typeface="Times New Roman" pitchFamily="18" charset="0"/>
              </a:rPr>
              <a:pPr algn="r"/>
              <a:t>15</a:t>
            </a:fld>
            <a:endParaRPr kumimoji="1" lang="en-US" altLang="zh-CN" sz="12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4912CC3-9076-4ABB-8BA3-5151C3270A49}" type="slidenum">
              <a:rPr lang="en-US" altLang="zh-CN" smtClean="0"/>
              <a:pPr/>
              <a:t>16</a:t>
            </a:fld>
            <a:endParaRPr lang="en-US" altLang="zh-CN" smtClean="0"/>
          </a:p>
        </p:txBody>
      </p:sp>
      <p:sp>
        <p:nvSpPr>
          <p:cNvPr id="76803" name="幻灯片图像占位符 1"/>
          <p:cNvSpPr>
            <a:spLocks noGrp="1" noRot="1" noChangeAspect="1" noTextEdit="1"/>
          </p:cNvSpPr>
          <p:nvPr>
            <p:ph type="sldImg"/>
          </p:nvPr>
        </p:nvSpPr>
        <p:spPr>
          <a:ln/>
        </p:spPr>
      </p:sp>
      <p:sp>
        <p:nvSpPr>
          <p:cNvPr id="76804"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6805"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46DB3086-6DCA-4201-9F8A-D03F67354882}" type="slidenum">
              <a:rPr kumimoji="1" lang="en-US" altLang="zh-CN" sz="1200">
                <a:latin typeface="Times New Roman" pitchFamily="18" charset="0"/>
              </a:rPr>
              <a:pPr algn="r"/>
              <a:t>16</a:t>
            </a:fld>
            <a:endParaRPr kumimoji="1" lang="en-US" altLang="zh-CN" sz="120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0A1DB29-1606-49AC-91DA-38DF63188945}" type="slidenum">
              <a:rPr lang="en-US" altLang="zh-CN" smtClean="0"/>
              <a:pPr/>
              <a:t>17</a:t>
            </a:fld>
            <a:endParaRPr lang="en-US" altLang="zh-CN" smtClean="0"/>
          </a:p>
        </p:txBody>
      </p:sp>
      <p:sp>
        <p:nvSpPr>
          <p:cNvPr id="77827" name="幻灯片图像占位符 1"/>
          <p:cNvSpPr>
            <a:spLocks noGrp="1" noRot="1" noChangeAspect="1" noTextEdit="1"/>
          </p:cNvSpPr>
          <p:nvPr>
            <p:ph type="sldImg"/>
          </p:nvPr>
        </p:nvSpPr>
        <p:spPr>
          <a:ln/>
        </p:spPr>
      </p:sp>
      <p:sp>
        <p:nvSpPr>
          <p:cNvPr id="77828" name="备注占位符 2"/>
          <p:cNvSpPr>
            <a:spLocks noGrp="1"/>
          </p:cNvSpPr>
          <p:nvPr>
            <p:ph type="body" idx="1"/>
          </p:nvPr>
        </p:nvSpPr>
        <p:spPr>
          <a:xfrm>
            <a:off x="914400" y="4343400"/>
            <a:ext cx="5029200" cy="4114800"/>
          </a:xfrm>
          <a:noFill/>
          <a:ln/>
        </p:spPr>
        <p:txBody>
          <a:bodyPr/>
          <a:lstStyle/>
          <a:p>
            <a:pPr eaLnBrk="1" hangingPunct="1"/>
            <a:endParaRPr lang="zh-CN" altLang="zh-CN" smtClean="0"/>
          </a:p>
        </p:txBody>
      </p:sp>
      <p:sp>
        <p:nvSpPr>
          <p:cNvPr id="7782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67D4C40A-96D8-44FA-9CEE-B2D990DFA97C}" type="slidenum">
              <a:rPr kumimoji="1" lang="en-US" altLang="zh-CN" sz="1200">
                <a:latin typeface="Times New Roman" pitchFamily="18" charset="0"/>
              </a:rPr>
              <a:pPr algn="r"/>
              <a:t>17</a:t>
            </a:fld>
            <a:endParaRPr kumimoji="1" lang="en-US" altLang="zh-CN"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592F05E5-0342-40B1-A5FC-20BF945B32A4}" type="datetimeFigureOut">
              <a:rPr lang="zh-CN" altLang="en-US" smtClean="0"/>
              <a:pPr/>
              <a:t>2020/9/22</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3118D7A2-3CF9-4394-B12D-F32A0167CFA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2F05E5-0342-40B1-A5FC-20BF945B32A4}" type="datetimeFigureOut">
              <a:rPr lang="zh-CN" altLang="en-US" smtClean="0"/>
              <a:pPr/>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18D7A2-3CF9-4394-B12D-F32A0167CFA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F05E5-0342-40B1-A5FC-20BF945B32A4}" type="datetimeFigureOut">
              <a:rPr lang="zh-CN" altLang="en-US" smtClean="0"/>
              <a:pPr/>
              <a:t>2020/9/22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8D7A2-3CF9-4394-B12D-F32A0167CFA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数据格式与指令系统</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A4E68B73-56AA-492C-B2D1-BCB179CDDD5F}" type="slidenum">
              <a:rPr lang="en-US" altLang="zh-CN" b="1"/>
              <a:pPr/>
              <a:t>10</a:t>
            </a:fld>
            <a:endParaRPr lang="en-US" altLang="zh-CN" b="1"/>
          </a:p>
        </p:txBody>
      </p:sp>
      <p:sp>
        <p:nvSpPr>
          <p:cNvPr id="393220" name="Text Box 4"/>
          <p:cNvSpPr txBox="1">
            <a:spLocks noChangeArrowheads="1"/>
          </p:cNvSpPr>
          <p:nvPr/>
        </p:nvSpPr>
        <p:spPr bwMode="auto">
          <a:xfrm>
            <a:off x="466725" y="674688"/>
            <a:ext cx="8353425" cy="5346700"/>
          </a:xfrm>
          <a:prstGeom prst="rect">
            <a:avLst/>
          </a:prstGeom>
          <a:noFill/>
          <a:ln w="9525">
            <a:noFill/>
            <a:miter lim="800000"/>
            <a:headEnd/>
            <a:tailEnd/>
          </a:ln>
          <a:effectLst/>
        </p:spPr>
        <p:txBody>
          <a:bodyPr lIns="0" rIns="0">
            <a:spAutoFit/>
          </a:bodyPr>
          <a:lstStyle/>
          <a:p>
            <a:pPr>
              <a:lnSpc>
                <a:spcPct val="120000"/>
              </a:lnSpc>
            </a:pPr>
            <a:r>
              <a:rPr kumimoji="1" lang="en-US" altLang="zh-CN" sz="2800" b="1">
                <a:latin typeface="Times New Roman" pitchFamily="18" charset="0"/>
              </a:rPr>
              <a:t>        1979</a:t>
            </a:r>
            <a:r>
              <a:rPr kumimoji="1" lang="zh-CN" altLang="en-US" sz="2800" b="1">
                <a:latin typeface="Times New Roman" pitchFamily="18" charset="0"/>
              </a:rPr>
              <a:t>年，科学家对</a:t>
            </a:r>
            <a:r>
              <a:rPr kumimoji="1" lang="en-US" altLang="zh-CN" sz="2800" b="1">
                <a:latin typeface="Times New Roman" pitchFamily="18" charset="0"/>
              </a:rPr>
              <a:t>CISC</a:t>
            </a:r>
            <a:r>
              <a:rPr kumimoji="1" lang="zh-CN" altLang="en-US" sz="2800" b="1">
                <a:latin typeface="Times New Roman" pitchFamily="18" charset="0"/>
              </a:rPr>
              <a:t>指令系统结构的合理性进行了深入研究，结果表明有以下特点和问题：</a:t>
            </a:r>
          </a:p>
          <a:p>
            <a:pPr>
              <a:lnSpc>
                <a:spcPct val="110000"/>
              </a:lnSpc>
            </a:pPr>
            <a:r>
              <a:rPr kumimoji="1" lang="zh-CN" altLang="en-US" sz="2800" b="1">
                <a:latin typeface="Times New Roman" pitchFamily="18" charset="0"/>
              </a:rPr>
              <a:t>        （</a:t>
            </a:r>
            <a:r>
              <a:rPr kumimoji="1" lang="en-US" altLang="zh-CN" sz="2800" b="1">
                <a:latin typeface="Times New Roman" pitchFamily="18" charset="0"/>
              </a:rPr>
              <a:t>1</a:t>
            </a:r>
            <a:r>
              <a:rPr kumimoji="1" lang="zh-CN" altLang="en-US" sz="2800" b="1">
                <a:latin typeface="Times New Roman" pitchFamily="18" charset="0"/>
              </a:rPr>
              <a:t>）指令系统庞大。可适应不同应用领域的需要。但使编译程序选择目标指令的范围很大，从而难以优化编译生成高效的机器语言程序，也使编译程序本身太长、太复杂。 </a:t>
            </a:r>
          </a:p>
          <a:p>
            <a:pPr>
              <a:lnSpc>
                <a:spcPct val="110000"/>
              </a:lnSpc>
            </a:pPr>
            <a:r>
              <a:rPr kumimoji="1" lang="zh-CN" altLang="en-US" sz="2800" b="1">
                <a:latin typeface="Times New Roman" pitchFamily="18" charset="0"/>
              </a:rPr>
              <a:t>        （</a:t>
            </a:r>
            <a:r>
              <a:rPr kumimoji="1" lang="en-US" altLang="zh-CN" sz="2800" b="1">
                <a:latin typeface="Times New Roman" pitchFamily="18" charset="0"/>
              </a:rPr>
              <a:t>2</a:t>
            </a:r>
            <a:r>
              <a:rPr kumimoji="1" lang="zh-CN" altLang="en-US" sz="2800" b="1">
                <a:latin typeface="Times New Roman" pitchFamily="18" charset="0"/>
              </a:rPr>
              <a:t>）采用多种寻址方式且指令的长度可变，使指令格式复杂。使完成指令的译码、分析和执行的控制器硬件非常复杂。增加了</a:t>
            </a:r>
            <a:r>
              <a:rPr kumimoji="1" lang="en-US" altLang="zh-CN" sz="2800" b="1">
                <a:latin typeface="Times New Roman" pitchFamily="18" charset="0"/>
              </a:rPr>
              <a:t>VLSI</a:t>
            </a:r>
            <a:r>
              <a:rPr kumimoji="1" lang="zh-CN" altLang="en-US" sz="2800" b="1">
                <a:latin typeface="Times New Roman" pitchFamily="18" charset="0"/>
              </a:rPr>
              <a:t>设计的难度，不利于集成。增加了设计时间和成本，而且容易产生设计错误，降低了系统的可靠性。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D62F201-C7E3-4BB2-B46C-D544ECA6B8ED}" type="slidenum">
              <a:rPr lang="en-US" altLang="zh-CN" b="1"/>
              <a:pPr/>
              <a:t>11</a:t>
            </a:fld>
            <a:endParaRPr lang="en-US" altLang="zh-CN" b="1"/>
          </a:p>
        </p:txBody>
      </p:sp>
      <p:sp>
        <p:nvSpPr>
          <p:cNvPr id="394244" name="Text Box 4"/>
          <p:cNvSpPr txBox="1">
            <a:spLocks noChangeArrowheads="1"/>
          </p:cNvSpPr>
          <p:nvPr/>
        </p:nvSpPr>
        <p:spPr bwMode="auto">
          <a:xfrm>
            <a:off x="395288" y="784225"/>
            <a:ext cx="8424862" cy="5092700"/>
          </a:xfrm>
          <a:prstGeom prst="rect">
            <a:avLst/>
          </a:prstGeom>
          <a:noFill/>
          <a:ln w="9525">
            <a:noFill/>
            <a:miter lim="800000"/>
            <a:headEnd/>
            <a:tailEnd/>
          </a:ln>
          <a:effectLst/>
        </p:spPr>
        <p:txBody>
          <a:bodyPr lIns="0" rIns="0">
            <a:spAutoFit/>
          </a:bodyPr>
          <a:lstStyle/>
          <a:p>
            <a:pPr>
              <a:lnSpc>
                <a:spcPct val="130000"/>
              </a:lnSpc>
            </a:pPr>
            <a:r>
              <a:rPr kumimoji="1" lang="en-US" altLang="zh-CN" sz="2800" b="1" dirty="0">
                <a:latin typeface="Times New Roman" pitchFamily="18" charset="0"/>
              </a:rPr>
              <a:t>        </a:t>
            </a:r>
            <a:r>
              <a:rPr kumimoji="1" lang="zh-CN" altLang="en-US" sz="2800" b="1" dirty="0">
                <a:latin typeface="Times New Roman" pitchFamily="18" charset="0"/>
              </a:rPr>
              <a:t>（</a:t>
            </a:r>
            <a:r>
              <a:rPr kumimoji="1" lang="en-US" altLang="zh-CN" sz="2800" b="1" dirty="0">
                <a:latin typeface="Times New Roman" pitchFamily="18" charset="0"/>
              </a:rPr>
              <a:t>3</a:t>
            </a:r>
            <a:r>
              <a:rPr kumimoji="1" lang="zh-CN" altLang="en-US" sz="2800" b="1" dirty="0">
                <a:latin typeface="Times New Roman" pitchFamily="18" charset="0"/>
              </a:rPr>
              <a:t>）由于</a:t>
            </a:r>
            <a:r>
              <a:rPr kumimoji="1" lang="en-US" altLang="zh-CN" sz="2800" b="1" dirty="0">
                <a:latin typeface="Times New Roman" pitchFamily="18" charset="0"/>
              </a:rPr>
              <a:t>CISC</a:t>
            </a:r>
            <a:r>
              <a:rPr kumimoji="1" lang="zh-CN" altLang="en-US" sz="2800" b="1" dirty="0">
                <a:latin typeface="Times New Roman" pitchFamily="18" charset="0"/>
              </a:rPr>
              <a:t>指令系统中的许多复杂指令需要很复杂的操作，使得执行速度很低。而且各指令的功能不均衡性，不利于采用先进的计算机体系结构技术来提高系统的性能。</a:t>
            </a:r>
          </a:p>
          <a:p>
            <a:pPr>
              <a:lnSpc>
                <a:spcPct val="130000"/>
              </a:lnSpc>
            </a:pPr>
            <a:r>
              <a:rPr kumimoji="1" lang="zh-CN" altLang="en-US" sz="2800" b="1" dirty="0">
                <a:latin typeface="Times New Roman" pitchFamily="18" charset="0"/>
              </a:rPr>
              <a:t>        （</a:t>
            </a:r>
            <a:r>
              <a:rPr kumimoji="1" lang="en-US" altLang="zh-CN" sz="2800" b="1" dirty="0">
                <a:latin typeface="Times New Roman" pitchFamily="18" charset="0"/>
              </a:rPr>
              <a:t>4</a:t>
            </a:r>
            <a:r>
              <a:rPr kumimoji="1" lang="zh-CN" altLang="en-US" sz="2800" b="1" dirty="0">
                <a:latin typeface="Times New Roman" pitchFamily="18" charset="0"/>
              </a:rPr>
              <a:t>）指令系统中包含特殊用途的指令，使各种指令的使用频度相差悬殊。据统计约有</a:t>
            </a:r>
            <a:r>
              <a:rPr kumimoji="1" lang="en-US" altLang="zh-CN" sz="2800" b="1" dirty="0">
                <a:latin typeface="Times New Roman" pitchFamily="18" charset="0"/>
              </a:rPr>
              <a:t>20%</a:t>
            </a:r>
            <a:r>
              <a:rPr kumimoji="1" lang="zh-CN" altLang="en-US" sz="2800" b="1" dirty="0">
                <a:latin typeface="Times New Roman" pitchFamily="18" charset="0"/>
              </a:rPr>
              <a:t>的指令约占系统整个运行时间的</a:t>
            </a:r>
            <a:r>
              <a:rPr kumimoji="1" lang="en-US" altLang="zh-CN" sz="2800" b="1" dirty="0">
                <a:latin typeface="Times New Roman" pitchFamily="18" charset="0"/>
              </a:rPr>
              <a:t>80%</a:t>
            </a:r>
            <a:r>
              <a:rPr kumimoji="1" lang="zh-CN" altLang="en-US" sz="2800" b="1" dirty="0">
                <a:latin typeface="Times New Roman" pitchFamily="18" charset="0"/>
              </a:rPr>
              <a:t>；而另外</a:t>
            </a:r>
            <a:r>
              <a:rPr kumimoji="1" lang="en-US" altLang="zh-CN" sz="2800" b="1" dirty="0">
                <a:latin typeface="Times New Roman" pitchFamily="18" charset="0"/>
              </a:rPr>
              <a:t>80%</a:t>
            </a:r>
            <a:r>
              <a:rPr kumimoji="1" lang="zh-CN" altLang="en-US" sz="2800" b="1" dirty="0">
                <a:latin typeface="Times New Roman" pitchFamily="18" charset="0"/>
              </a:rPr>
              <a:t>左右的指令只在</a:t>
            </a:r>
            <a:r>
              <a:rPr kumimoji="1" lang="en-US" altLang="zh-CN" sz="2800" b="1" dirty="0">
                <a:latin typeface="Times New Roman" pitchFamily="18" charset="0"/>
              </a:rPr>
              <a:t>20%</a:t>
            </a:r>
            <a:r>
              <a:rPr kumimoji="1" lang="zh-CN" altLang="en-US" sz="2800" b="1" dirty="0">
                <a:latin typeface="Times New Roman" pitchFamily="18" charset="0"/>
              </a:rPr>
              <a:t>的运行时间内才会用到。这不仅增加了机器设计人员的负担，也降低了系统的效率及性能价格比。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685800" y="3032125"/>
            <a:ext cx="7924800" cy="3108543"/>
          </a:xfrm>
          <a:prstGeom prst="rect">
            <a:avLst/>
          </a:prstGeom>
          <a:noFill/>
          <a:ln w="9525">
            <a:noFill/>
            <a:miter lim="800000"/>
            <a:headEnd/>
            <a:tailEnd/>
          </a:ln>
        </p:spPr>
        <p:txBody>
          <a:bodyPr>
            <a:spAutoFit/>
          </a:bodyPr>
          <a:lstStyle/>
          <a:p>
            <a:pPr algn="just">
              <a:spcBef>
                <a:spcPct val="50000"/>
              </a:spcBef>
            </a:pPr>
            <a:r>
              <a:rPr kumimoji="1" lang="en-US" altLang="zh-CN" sz="2800" b="1">
                <a:solidFill>
                  <a:schemeClr val="tx2"/>
                </a:solidFill>
                <a:latin typeface="+mn-ea"/>
              </a:rPr>
              <a:t>PENTIUM</a:t>
            </a:r>
            <a:r>
              <a:rPr kumimoji="1" lang="zh-CN" altLang="en-US" sz="2800" b="1">
                <a:solidFill>
                  <a:schemeClr val="tx2"/>
                </a:solidFill>
                <a:latin typeface="+mn-ea"/>
              </a:rPr>
              <a:t>处理器（二者结合）：</a:t>
            </a:r>
          </a:p>
          <a:p>
            <a:pPr algn="just">
              <a:spcBef>
                <a:spcPct val="50000"/>
              </a:spcBef>
            </a:pPr>
            <a:r>
              <a:rPr kumimoji="1" lang="en-US" altLang="zh-CN" sz="2800" b="1">
                <a:solidFill>
                  <a:schemeClr val="hlink"/>
                </a:solidFill>
                <a:latin typeface="+mn-ea"/>
              </a:rPr>
              <a:t>RISC</a:t>
            </a:r>
            <a:r>
              <a:rPr kumimoji="1" lang="zh-CN" altLang="en-US" sz="2800" b="1">
                <a:solidFill>
                  <a:schemeClr val="hlink"/>
                </a:solidFill>
                <a:latin typeface="+mn-ea"/>
              </a:rPr>
              <a:t>特征：</a:t>
            </a:r>
            <a:r>
              <a:rPr kumimoji="1" lang="zh-CN" altLang="en-US" sz="2800" b="1">
                <a:latin typeface="+mn-ea"/>
              </a:rPr>
              <a:t>某些指令以硬连线来实现，并能在一个时钟周期执行完；</a:t>
            </a:r>
          </a:p>
          <a:p>
            <a:pPr algn="just">
              <a:spcBef>
                <a:spcPct val="50000"/>
              </a:spcBef>
            </a:pPr>
            <a:r>
              <a:rPr kumimoji="1" lang="en-US" altLang="zh-CN" sz="2800" b="1">
                <a:solidFill>
                  <a:schemeClr val="hlink"/>
                </a:solidFill>
                <a:latin typeface="+mn-ea"/>
              </a:rPr>
              <a:t>CISC</a:t>
            </a:r>
            <a:r>
              <a:rPr kumimoji="1" lang="zh-CN" altLang="en-US" sz="2800" b="1">
                <a:solidFill>
                  <a:schemeClr val="hlink"/>
                </a:solidFill>
                <a:latin typeface="+mn-ea"/>
              </a:rPr>
              <a:t>特征：</a:t>
            </a:r>
            <a:r>
              <a:rPr kumimoji="1" lang="zh-CN" altLang="en-US" sz="2800" b="1">
                <a:latin typeface="+mn-ea"/>
              </a:rPr>
              <a:t>用微代码实现，需要</a:t>
            </a:r>
            <a:r>
              <a:rPr kumimoji="1" lang="en-US" altLang="zh-CN" sz="2800" b="1">
                <a:latin typeface="+mn-ea"/>
              </a:rPr>
              <a:t>2-3</a:t>
            </a:r>
            <a:r>
              <a:rPr kumimoji="1" lang="zh-CN" altLang="en-US" sz="2800" b="1">
                <a:latin typeface="+mn-ea"/>
              </a:rPr>
              <a:t>个时钟周期的执行时间，有多种寻址方式，多种指令长度，为数不多的通用寄存器。</a:t>
            </a:r>
          </a:p>
        </p:txBody>
      </p:sp>
      <p:sp>
        <p:nvSpPr>
          <p:cNvPr id="119811" name="Text Box 3"/>
          <p:cNvSpPr txBox="1">
            <a:spLocks noChangeArrowheads="1"/>
          </p:cNvSpPr>
          <p:nvPr/>
        </p:nvSpPr>
        <p:spPr bwMode="auto">
          <a:xfrm>
            <a:off x="609600" y="1098313"/>
            <a:ext cx="8001000" cy="1902059"/>
          </a:xfrm>
          <a:prstGeom prst="rect">
            <a:avLst/>
          </a:prstGeom>
          <a:noFill/>
          <a:ln w="9525">
            <a:noFill/>
            <a:miter lim="800000"/>
            <a:headEnd/>
            <a:tailEnd/>
          </a:ln>
        </p:spPr>
        <p:txBody>
          <a:bodyPr>
            <a:spAutoFit/>
          </a:bodyPr>
          <a:lstStyle/>
          <a:p>
            <a:pPr>
              <a:spcBef>
                <a:spcPct val="20000"/>
              </a:spcBef>
              <a:buClr>
                <a:schemeClr val="tx2"/>
              </a:buClr>
              <a:buSzPct val="75000"/>
              <a:buFont typeface="Wingdings" pitchFamily="2" charset="2"/>
              <a:buNone/>
            </a:pPr>
            <a:r>
              <a:rPr kumimoji="1" lang="en-US" altLang="zh-CN" sz="2800" b="1" dirty="0">
                <a:solidFill>
                  <a:schemeClr val="tx2"/>
                </a:solidFill>
                <a:latin typeface="+mn-ea"/>
              </a:rPr>
              <a:t>(</a:t>
            </a:r>
            <a:r>
              <a:rPr kumimoji="1" lang="zh-CN" altLang="en-US" sz="2800" b="1" dirty="0">
                <a:solidFill>
                  <a:schemeClr val="tx2"/>
                </a:solidFill>
                <a:latin typeface="+mn-ea"/>
              </a:rPr>
              <a:t>二</a:t>
            </a:r>
            <a:r>
              <a:rPr kumimoji="1" lang="en-US" altLang="zh-CN" sz="2800" b="1" dirty="0">
                <a:solidFill>
                  <a:schemeClr val="tx2"/>
                </a:solidFill>
                <a:latin typeface="+mn-ea"/>
              </a:rPr>
              <a:t>) </a:t>
            </a:r>
            <a:r>
              <a:rPr kumimoji="1" lang="zh-CN" altLang="en-US" sz="2800" b="1" dirty="0">
                <a:solidFill>
                  <a:schemeClr val="tx2"/>
                </a:solidFill>
                <a:latin typeface="+mn-ea"/>
              </a:rPr>
              <a:t>精简指令系统计算机（</a:t>
            </a:r>
            <a:r>
              <a:rPr kumimoji="1" lang="en-US" altLang="zh-CN" sz="2800" b="1" dirty="0">
                <a:solidFill>
                  <a:schemeClr val="tx2"/>
                </a:solidFill>
                <a:latin typeface="+mn-ea"/>
              </a:rPr>
              <a:t>RISC</a:t>
            </a:r>
            <a:r>
              <a:rPr kumimoji="1" lang="zh-CN" altLang="en-US" sz="2800" b="1" dirty="0">
                <a:solidFill>
                  <a:schemeClr val="tx2"/>
                </a:solidFill>
                <a:latin typeface="+mn-ea"/>
              </a:rPr>
              <a:t>）</a:t>
            </a:r>
          </a:p>
          <a:p>
            <a:pPr>
              <a:spcBef>
                <a:spcPct val="20000"/>
              </a:spcBef>
              <a:buClr>
                <a:schemeClr val="tx2"/>
              </a:buClr>
              <a:buSzPct val="75000"/>
              <a:buFont typeface="Wingdings" pitchFamily="2" charset="2"/>
              <a:buNone/>
            </a:pPr>
            <a:r>
              <a:rPr kumimoji="1" lang="zh-CN" altLang="en-US" sz="2800" b="1" dirty="0">
                <a:solidFill>
                  <a:schemeClr val="hlink"/>
                </a:solidFill>
                <a:latin typeface="+mn-ea"/>
              </a:rPr>
              <a:t>基本思想：</a:t>
            </a:r>
            <a:r>
              <a:rPr kumimoji="1" lang="zh-CN" altLang="en-US" sz="2800" b="1" dirty="0">
                <a:latin typeface="+mn-ea"/>
              </a:rPr>
              <a:t>通过减少指令总数和简化指令的功能来降低硬件设计的复杂程度，提高指令执行速度，使指令简单，有效可行。</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85800" y="1500174"/>
            <a:ext cx="4102224" cy="304800"/>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1</a:t>
            </a:r>
            <a:r>
              <a:rPr lang="zh-CN" altLang="en-US" b="1" dirty="0" smtClean="0">
                <a:solidFill>
                  <a:schemeClr val="accent1"/>
                </a:solidFill>
                <a:latin typeface="+mn-ea"/>
                <a:ea typeface="+mn-ea"/>
              </a:rPr>
              <a:t>、 数据类型</a:t>
            </a:r>
          </a:p>
        </p:txBody>
      </p:sp>
      <p:sp>
        <p:nvSpPr>
          <p:cNvPr id="35843" name="Rectangle 3"/>
          <p:cNvSpPr>
            <a:spLocks noGrp="1" noChangeArrowheads="1"/>
          </p:cNvSpPr>
          <p:nvPr>
            <p:ph type="body" idx="4294967295"/>
          </p:nvPr>
        </p:nvSpPr>
        <p:spPr>
          <a:xfrm>
            <a:off x="1219200" y="2100242"/>
            <a:ext cx="5029200" cy="533400"/>
          </a:xfrm>
        </p:spPr>
        <p:txBody>
          <a:bodyPr/>
          <a:lstStyle/>
          <a:p>
            <a:pPr algn="just" eaLnBrk="1" hangingPunct="1">
              <a:spcBef>
                <a:spcPct val="0"/>
              </a:spcBef>
              <a:buClrTx/>
              <a:buFontTx/>
              <a:buNone/>
            </a:pPr>
            <a:r>
              <a:rPr lang="zh-CN" altLang="en-US" sz="2800" b="1" dirty="0" smtClean="0">
                <a:solidFill>
                  <a:schemeClr val="tx2"/>
                </a:solidFill>
                <a:latin typeface="+mn-ea"/>
              </a:rPr>
              <a:t>计算机中常用数据有三类：</a:t>
            </a:r>
          </a:p>
        </p:txBody>
      </p:sp>
      <p:sp>
        <p:nvSpPr>
          <p:cNvPr id="35845" name="Text Box 5"/>
          <p:cNvSpPr txBox="1">
            <a:spLocks noChangeArrowheads="1"/>
          </p:cNvSpPr>
          <p:nvPr/>
        </p:nvSpPr>
        <p:spPr bwMode="auto">
          <a:xfrm>
            <a:off x="1143000" y="2617767"/>
            <a:ext cx="3429000" cy="1384995"/>
          </a:xfrm>
          <a:prstGeom prst="rect">
            <a:avLst/>
          </a:prstGeom>
          <a:noFill/>
          <a:ln w="9525">
            <a:noFill/>
            <a:miter lim="800000"/>
            <a:headEnd/>
            <a:tailEnd/>
          </a:ln>
        </p:spPr>
        <p:txBody>
          <a:bodyPr wrap="square">
            <a:spAutoFit/>
          </a:bodyPr>
          <a:lstStyle/>
          <a:p>
            <a:pPr algn="just">
              <a:buClr>
                <a:schemeClr val="tx2"/>
              </a:buClr>
              <a:buFont typeface="Wingdings" pitchFamily="2" charset="2"/>
              <a:buChar char="Ø"/>
            </a:pPr>
            <a:r>
              <a:rPr kumimoji="1" lang="en-US" altLang="zh-CN" sz="2800" b="1" dirty="0">
                <a:latin typeface="+mn-ea"/>
              </a:rPr>
              <a:t> </a:t>
            </a:r>
            <a:r>
              <a:rPr kumimoji="1" lang="zh-CN" altLang="en-US" sz="2800" b="1" dirty="0">
                <a:solidFill>
                  <a:schemeClr val="tx2"/>
                </a:solidFill>
                <a:latin typeface="+mn-ea"/>
              </a:rPr>
              <a:t>用户定义的数据</a:t>
            </a:r>
          </a:p>
          <a:p>
            <a:pPr algn="just">
              <a:buClr>
                <a:schemeClr val="tx2"/>
              </a:buClr>
              <a:buFont typeface="Wingdings" pitchFamily="2" charset="2"/>
              <a:buChar char="Ø"/>
            </a:pPr>
            <a:r>
              <a:rPr kumimoji="1" lang="zh-CN" altLang="en-US" sz="2800" b="1" dirty="0">
                <a:latin typeface="+mn-ea"/>
              </a:rPr>
              <a:t> </a:t>
            </a:r>
            <a:r>
              <a:rPr kumimoji="1" lang="zh-CN" altLang="en-US" sz="2800" b="1" dirty="0">
                <a:solidFill>
                  <a:schemeClr val="tx2"/>
                </a:solidFill>
                <a:latin typeface="+mn-ea"/>
              </a:rPr>
              <a:t>系统数据</a:t>
            </a:r>
          </a:p>
          <a:p>
            <a:pPr algn="just">
              <a:buClr>
                <a:schemeClr val="tx2"/>
              </a:buClr>
              <a:buFont typeface="Wingdings" pitchFamily="2" charset="2"/>
              <a:buChar char="Ø"/>
            </a:pPr>
            <a:r>
              <a:rPr kumimoji="1" lang="zh-CN" altLang="en-US" sz="2800" b="1" dirty="0">
                <a:latin typeface="+mn-ea"/>
              </a:rPr>
              <a:t> </a:t>
            </a:r>
            <a:r>
              <a:rPr kumimoji="1" lang="zh-CN" altLang="en-US" sz="2800" b="1" dirty="0">
                <a:solidFill>
                  <a:schemeClr val="tx2"/>
                </a:solidFill>
                <a:latin typeface="+mn-ea"/>
              </a:rPr>
              <a:t>指令数据</a:t>
            </a:r>
            <a:endParaRPr kumimoji="1" lang="zh-CN" altLang="en-US" sz="2800" dirty="0">
              <a:solidFill>
                <a:schemeClr val="tx2"/>
              </a:solidFill>
              <a:latin typeface="+mn-ea"/>
            </a:endParaRPr>
          </a:p>
        </p:txBody>
      </p:sp>
      <p:sp>
        <p:nvSpPr>
          <p:cNvPr id="35846" name="Text Box 6"/>
          <p:cNvSpPr txBox="1">
            <a:spLocks noChangeArrowheads="1"/>
          </p:cNvSpPr>
          <p:nvPr/>
        </p:nvSpPr>
        <p:spPr bwMode="auto">
          <a:xfrm>
            <a:off x="1143000" y="4427764"/>
            <a:ext cx="6781800" cy="1815882"/>
          </a:xfrm>
          <a:prstGeom prst="rect">
            <a:avLst/>
          </a:prstGeom>
          <a:noFill/>
          <a:ln w="9525">
            <a:noFill/>
            <a:miter lim="800000"/>
            <a:headEnd/>
            <a:tailEnd/>
          </a:ln>
        </p:spPr>
        <p:txBody>
          <a:bodyPr>
            <a:spAutoFit/>
          </a:bodyPr>
          <a:lstStyle/>
          <a:p>
            <a:pPr algn="just"/>
            <a:r>
              <a:rPr kumimoji="1" lang="zh-CN" altLang="en-US" sz="2800" b="1" dirty="0">
                <a:solidFill>
                  <a:schemeClr val="hlink"/>
                </a:solidFill>
                <a:latin typeface="+mn-ea"/>
              </a:rPr>
              <a:t>数据类型：</a:t>
            </a:r>
            <a:r>
              <a:rPr kumimoji="1" lang="zh-CN" altLang="en-US" sz="2800" b="1" dirty="0">
                <a:latin typeface="+mn-ea"/>
              </a:rPr>
              <a:t>指一组数据值的集合，还定义了可作用于这个集合上的操作集。</a:t>
            </a:r>
          </a:p>
          <a:p>
            <a:pPr algn="just"/>
            <a:r>
              <a:rPr kumimoji="1" lang="zh-CN" altLang="en-US" sz="2800" b="1" dirty="0">
                <a:solidFill>
                  <a:schemeClr val="hlink"/>
                </a:solidFill>
                <a:latin typeface="+mn-ea"/>
              </a:rPr>
              <a:t>分类：</a:t>
            </a:r>
            <a:r>
              <a:rPr kumimoji="1" lang="zh-CN" altLang="en-US" sz="2800" b="1" dirty="0">
                <a:latin typeface="+mn-ea"/>
              </a:rPr>
              <a:t>基本数据类型，结构数据类型，抽象数据类型和访问指针。</a:t>
            </a:r>
            <a:endParaRPr kumimoji="1" lang="zh-CN" altLang="en-US" sz="2800" dirty="0">
              <a:latin typeface="+mn-ea"/>
            </a:endParaRPr>
          </a:p>
        </p:txBody>
      </p:sp>
      <p:sp>
        <p:nvSpPr>
          <p:cNvPr id="35853" name="Text Box 13"/>
          <p:cNvSpPr txBox="1">
            <a:spLocks noChangeArrowheads="1"/>
          </p:cNvSpPr>
          <p:nvPr/>
        </p:nvSpPr>
        <p:spPr bwMode="blackWhite">
          <a:xfrm>
            <a:off x="467544" y="836712"/>
            <a:ext cx="4114800" cy="476669"/>
          </a:xfrm>
          <a:prstGeom prst="rect">
            <a:avLst/>
          </a:prstGeom>
          <a:noFill/>
          <a:ln w="28575" algn="ctr">
            <a:noFill/>
            <a:miter lim="800000"/>
            <a:headEnd/>
            <a:tailEnd/>
          </a:ln>
        </p:spPr>
        <p:txBody>
          <a:bodyPr>
            <a:spAutoFit/>
          </a:bodyPr>
          <a:lstStyle/>
          <a:p>
            <a:pPr>
              <a:lnSpc>
                <a:spcPct val="120000"/>
              </a:lnSpc>
              <a:spcBef>
                <a:spcPct val="50000"/>
              </a:spcBef>
            </a:pPr>
            <a:r>
              <a:rPr lang="zh-CN" altLang="en-US" sz="2400" b="1" dirty="0">
                <a:solidFill>
                  <a:schemeClr val="accent2"/>
                </a:solidFill>
                <a:latin typeface="+mn-ea"/>
              </a:rPr>
              <a:t>二、</a:t>
            </a:r>
            <a:r>
              <a:rPr kumimoji="1" lang="zh-CN" altLang="en-US" sz="2400" b="1" dirty="0">
                <a:solidFill>
                  <a:schemeClr val="accent2"/>
                </a:solidFill>
                <a:latin typeface="+mn-ea"/>
              </a:rPr>
              <a:t>数据类型和数据表示</a:t>
            </a:r>
          </a:p>
        </p:txBody>
      </p:sp>
      <p:sp>
        <p:nvSpPr>
          <p:cNvPr id="8" name="Rectangle 2"/>
          <p:cNvSpPr>
            <a:spLocks noChangeArrowheads="1"/>
          </p:cNvSpPr>
          <p:nvPr/>
        </p:nvSpPr>
        <p:spPr bwMode="white">
          <a:xfrm>
            <a:off x="3124200" y="228600"/>
            <a:ext cx="3352800" cy="533400"/>
          </a:xfrm>
          <a:prstGeom prst="rect">
            <a:avLst/>
          </a:prstGeom>
          <a:noFill/>
          <a:ln w="9525">
            <a:noFill/>
            <a:miter lim="800000"/>
            <a:headEnd/>
            <a:tailEnd/>
          </a:ln>
        </p:spPr>
        <p:txBody>
          <a:bodyPr lIns="92075" tIns="46038" rIns="92075" bIns="46038" anchor="ctr"/>
          <a:lstStyle/>
          <a:p>
            <a:pPr algn="ctr"/>
            <a:r>
              <a:rPr lang="zh-CN" altLang="en-US" sz="2800" b="1" dirty="0" smtClean="0">
                <a:latin typeface="+mn-ea"/>
              </a:rPr>
              <a:t>数据格式</a:t>
            </a:r>
            <a:endParaRPr lang="zh-CN" altLang="en-US" sz="2800" b="1" dirty="0">
              <a:latin typeface="+mn-ea"/>
            </a:endParaRPr>
          </a:p>
        </p:txBody>
      </p:sp>
      <p:sp>
        <p:nvSpPr>
          <p:cNvPr id="9"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1" name="Text Box 11"/>
          <p:cNvSpPr txBox="1">
            <a:spLocks noChangeArrowheads="1"/>
          </p:cNvSpPr>
          <p:nvPr/>
        </p:nvSpPr>
        <p:spPr bwMode="auto">
          <a:xfrm>
            <a:off x="857224" y="642918"/>
            <a:ext cx="7715304" cy="1815882"/>
          </a:xfrm>
          <a:prstGeom prst="rect">
            <a:avLst/>
          </a:prstGeom>
          <a:noFill/>
          <a:ln w="9525">
            <a:noFill/>
            <a:miter lim="800000"/>
            <a:headEnd/>
            <a:tailEnd/>
          </a:ln>
        </p:spPr>
        <p:txBody>
          <a:bodyPr wrap="square">
            <a:spAutoFit/>
          </a:bodyPr>
          <a:lstStyle/>
          <a:p>
            <a:pPr>
              <a:spcBef>
                <a:spcPct val="50000"/>
              </a:spcBef>
            </a:pPr>
            <a:r>
              <a:rPr kumimoji="1" lang="zh-CN" altLang="en-US" sz="2800" b="1" dirty="0">
                <a:solidFill>
                  <a:schemeClr val="hlink"/>
                </a:solidFill>
                <a:latin typeface="+mn-ea"/>
              </a:rPr>
              <a:t>基本数据类型包括：</a:t>
            </a:r>
            <a:r>
              <a:rPr kumimoji="1" lang="zh-CN" altLang="en-US" sz="2800" b="1" dirty="0">
                <a:latin typeface="+mn-ea"/>
              </a:rPr>
              <a:t>二进制数位及位串、整数及自然数、实数（浮点数）、逻辑数、十进制数、字符等。二进制数位是信息存储的最基本单位，</a:t>
            </a:r>
            <a:r>
              <a:rPr kumimoji="1" lang="en-US" altLang="zh-CN" sz="2800" b="1" dirty="0">
                <a:latin typeface="+mn-ea"/>
              </a:rPr>
              <a:t>0</a:t>
            </a:r>
            <a:r>
              <a:rPr kumimoji="1" lang="zh-CN" altLang="en-US" sz="2800" b="1" dirty="0">
                <a:latin typeface="+mn-ea"/>
              </a:rPr>
              <a:t>和</a:t>
            </a:r>
            <a:r>
              <a:rPr kumimoji="1" lang="en-US" altLang="zh-CN" sz="2800" b="1" dirty="0">
                <a:latin typeface="+mn-ea"/>
              </a:rPr>
              <a:t>1</a:t>
            </a:r>
            <a:r>
              <a:rPr kumimoji="1" lang="zh-CN" altLang="en-US" sz="2800" b="1" dirty="0">
                <a:latin typeface="+mn-ea"/>
              </a:rPr>
              <a:t>，长度为</a:t>
            </a:r>
            <a:r>
              <a:rPr kumimoji="1" lang="en-US" altLang="zh-CN" sz="2800" b="1" dirty="0">
                <a:latin typeface="+mn-ea"/>
              </a:rPr>
              <a:t>8</a:t>
            </a:r>
            <a:r>
              <a:rPr kumimoji="1" lang="zh-CN" altLang="en-US" sz="2800" b="1" dirty="0">
                <a:latin typeface="+mn-ea"/>
              </a:rPr>
              <a:t>时，构成字节。 </a:t>
            </a:r>
          </a:p>
        </p:txBody>
      </p:sp>
      <p:sp>
        <p:nvSpPr>
          <p:cNvPr id="35852" name="Text Box 12"/>
          <p:cNvSpPr txBox="1">
            <a:spLocks noChangeArrowheads="1"/>
          </p:cNvSpPr>
          <p:nvPr/>
        </p:nvSpPr>
        <p:spPr bwMode="auto">
          <a:xfrm>
            <a:off x="857224" y="2606473"/>
            <a:ext cx="7786742" cy="3108543"/>
          </a:xfrm>
          <a:prstGeom prst="rect">
            <a:avLst/>
          </a:prstGeom>
          <a:noFill/>
          <a:ln w="9525">
            <a:noFill/>
            <a:miter lim="800000"/>
            <a:headEnd/>
            <a:tailEnd/>
          </a:ln>
        </p:spPr>
        <p:txBody>
          <a:bodyPr wrap="square">
            <a:spAutoFit/>
          </a:bodyPr>
          <a:lstStyle/>
          <a:p>
            <a:pPr>
              <a:spcBef>
                <a:spcPct val="50000"/>
              </a:spcBef>
            </a:pPr>
            <a:r>
              <a:rPr kumimoji="1" lang="zh-CN" altLang="en-US" sz="2800" b="1" dirty="0">
                <a:solidFill>
                  <a:schemeClr val="hlink"/>
                </a:solidFill>
                <a:latin typeface="+mn-ea"/>
              </a:rPr>
              <a:t>结构化的数据类型：</a:t>
            </a:r>
            <a:r>
              <a:rPr kumimoji="1" lang="zh-CN" altLang="en-US" sz="2800" b="1" dirty="0">
                <a:latin typeface="+mn-ea"/>
              </a:rPr>
              <a:t>一组由相互有关的数据元素复合而成的数据类型，这些数据元素可以是基本数据类型中的元素，也可以是结构化数据类型本身中的元素如向量、数组、字符串、堆栈、队列等。结构化的数据类型除了可由用户定义外，还有一种是系统数据类型，它们通常是在操作系统中被使用的，如堆栈、队列等。 </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57200" y="928670"/>
            <a:ext cx="4618856" cy="481608"/>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2</a:t>
            </a:r>
            <a:r>
              <a:rPr lang="zh-CN" altLang="en-US" b="1" dirty="0" smtClean="0">
                <a:solidFill>
                  <a:schemeClr val="accent1"/>
                </a:solidFill>
                <a:latin typeface="+mn-ea"/>
                <a:ea typeface="+mn-ea"/>
              </a:rPr>
              <a:t>、基本数据表示</a:t>
            </a:r>
          </a:p>
        </p:txBody>
      </p:sp>
      <p:sp>
        <p:nvSpPr>
          <p:cNvPr id="36867" name="Rectangle 3"/>
          <p:cNvSpPr>
            <a:spLocks noGrp="1" noChangeArrowheads="1"/>
          </p:cNvSpPr>
          <p:nvPr>
            <p:ph type="body" idx="4294967295"/>
          </p:nvPr>
        </p:nvSpPr>
        <p:spPr>
          <a:xfrm>
            <a:off x="609600" y="1714488"/>
            <a:ext cx="7848600" cy="1066800"/>
          </a:xfrm>
        </p:spPr>
        <p:txBody>
          <a:bodyPr/>
          <a:lstStyle/>
          <a:p>
            <a:pPr marL="0" indent="0" algn="just" eaLnBrk="1" hangingPunct="1">
              <a:spcBef>
                <a:spcPct val="0"/>
              </a:spcBef>
              <a:buClrTx/>
              <a:buFontTx/>
              <a:buNone/>
            </a:pPr>
            <a:r>
              <a:rPr lang="en-US" altLang="zh-CN" sz="2800" b="1" dirty="0" smtClean="0">
                <a:solidFill>
                  <a:schemeClr val="hlink"/>
                </a:solidFill>
                <a:latin typeface="+mn-ea"/>
              </a:rPr>
              <a:t>  </a:t>
            </a:r>
            <a:r>
              <a:rPr lang="zh-CN" altLang="en-US" sz="2800" b="1" dirty="0" smtClean="0">
                <a:solidFill>
                  <a:schemeClr val="hlink"/>
                </a:solidFill>
                <a:latin typeface="+mn-ea"/>
              </a:rPr>
              <a:t>数据表示：</a:t>
            </a:r>
            <a:r>
              <a:rPr lang="zh-CN" altLang="en-US" sz="2800" b="1" dirty="0" smtClean="0">
                <a:solidFill>
                  <a:schemeClr val="tx1"/>
                </a:solidFill>
                <a:latin typeface="+mn-ea"/>
              </a:rPr>
              <a:t>指在计算机中能由硬件直接辩认</a:t>
            </a:r>
            <a:r>
              <a:rPr lang="en-US" altLang="zh-CN" sz="2800" b="1" dirty="0" smtClean="0">
                <a:solidFill>
                  <a:schemeClr val="tx1"/>
                </a:solidFill>
                <a:latin typeface="+mn-ea"/>
              </a:rPr>
              <a:t>,</a:t>
            </a:r>
            <a:r>
              <a:rPr lang="zh-CN" altLang="en-US" sz="2800" b="1" dirty="0" smtClean="0">
                <a:solidFill>
                  <a:schemeClr val="tx1"/>
                </a:solidFill>
                <a:latin typeface="+mn-ea"/>
              </a:rPr>
              <a:t>指令系统可以直接调用的数据类型。</a:t>
            </a:r>
          </a:p>
        </p:txBody>
      </p:sp>
      <p:sp>
        <p:nvSpPr>
          <p:cNvPr id="36868" name="Text Box 4"/>
          <p:cNvSpPr txBox="1">
            <a:spLocks noChangeArrowheads="1"/>
          </p:cNvSpPr>
          <p:nvPr/>
        </p:nvSpPr>
        <p:spPr bwMode="auto">
          <a:xfrm>
            <a:off x="609600" y="2781288"/>
            <a:ext cx="8001000" cy="1815882"/>
          </a:xfrm>
          <a:prstGeom prst="rect">
            <a:avLst/>
          </a:prstGeom>
          <a:noFill/>
          <a:ln w="9525">
            <a:noFill/>
            <a:miter lim="800000"/>
            <a:headEnd/>
            <a:tailEnd/>
          </a:ln>
        </p:spPr>
        <p:txBody>
          <a:bodyPr>
            <a:spAutoFit/>
          </a:bodyPr>
          <a:lstStyle/>
          <a:p>
            <a:pPr algn="just"/>
            <a:r>
              <a:rPr kumimoji="1" lang="en-US" altLang="zh-CN" sz="2800" b="1" dirty="0">
                <a:solidFill>
                  <a:schemeClr val="hlink"/>
                </a:solidFill>
                <a:latin typeface="+mn-ea"/>
              </a:rPr>
              <a:t>  </a:t>
            </a:r>
            <a:r>
              <a:rPr kumimoji="1" lang="zh-CN" altLang="en-US" sz="2800" b="1">
                <a:solidFill>
                  <a:schemeClr val="hlink"/>
                </a:solidFill>
                <a:latin typeface="+mn-ea"/>
              </a:rPr>
              <a:t>数据结构：</a:t>
            </a:r>
            <a:r>
              <a:rPr kumimoji="1" lang="zh-CN" altLang="en-US" sz="2800" b="1">
                <a:latin typeface="+mn-ea"/>
              </a:rPr>
              <a:t>结构化数据的组织方式，它反应了应用中各种数据元</a:t>
            </a:r>
            <a:r>
              <a:rPr kumimoji="1" lang="zh-CN" altLang="en-US" sz="2800" b="1" smtClean="0">
                <a:latin typeface="+mn-ea"/>
              </a:rPr>
              <a:t>或信</a:t>
            </a:r>
            <a:r>
              <a:rPr kumimoji="1" lang="zh-CN" altLang="en-US" sz="2800" b="1">
                <a:latin typeface="+mn-ea"/>
              </a:rPr>
              <a:t>息元间的结构关系。它必须通过软件映象，变换成机器中所具有的（存储于一维存储器内）各种数据表示来实现的。</a:t>
            </a:r>
            <a:endParaRPr kumimoji="1" lang="zh-CN" altLang="en-US" sz="2800">
              <a:latin typeface="+mn-ea"/>
            </a:endParaRPr>
          </a:p>
        </p:txBody>
      </p:sp>
      <p:sp>
        <p:nvSpPr>
          <p:cNvPr id="36869" name="Text Box 5"/>
          <p:cNvSpPr txBox="1">
            <a:spLocks noChangeArrowheads="1"/>
          </p:cNvSpPr>
          <p:nvPr/>
        </p:nvSpPr>
        <p:spPr bwMode="auto">
          <a:xfrm>
            <a:off x="928662" y="5143512"/>
            <a:ext cx="7543800" cy="523220"/>
          </a:xfrm>
          <a:prstGeom prst="rect">
            <a:avLst/>
          </a:prstGeom>
          <a:noFill/>
          <a:ln w="9525">
            <a:noFill/>
            <a:miter lim="800000"/>
            <a:headEnd/>
            <a:tailEnd/>
          </a:ln>
        </p:spPr>
        <p:txBody>
          <a:bodyPr>
            <a:spAutoFit/>
          </a:bodyPr>
          <a:lstStyle/>
          <a:p>
            <a:pPr algn="ctr">
              <a:spcBef>
                <a:spcPct val="50000"/>
              </a:spcBef>
            </a:pPr>
            <a:r>
              <a:rPr kumimoji="1" lang="zh-CN" altLang="en-US" sz="2800" b="1" dirty="0">
                <a:latin typeface="+mn-ea"/>
              </a:rPr>
              <a:t>数据表示实质上是一个软、硬件取舍的问题。</a:t>
            </a:r>
          </a:p>
        </p:txBody>
      </p:sp>
      <p:sp>
        <p:nvSpPr>
          <p:cNvPr id="6"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381000" y="1981200"/>
            <a:ext cx="8305800" cy="4185761"/>
          </a:xfrm>
          <a:prstGeom prst="rect">
            <a:avLst/>
          </a:prstGeom>
          <a:noFill/>
          <a:ln w="9525">
            <a:noFill/>
            <a:miter lim="800000"/>
            <a:headEnd/>
            <a:tailEnd/>
          </a:ln>
        </p:spPr>
        <p:txBody>
          <a:bodyPr>
            <a:spAutoFit/>
          </a:bodyPr>
          <a:lstStyle/>
          <a:p>
            <a:pPr algn="just">
              <a:spcBef>
                <a:spcPct val="50000"/>
              </a:spcBef>
              <a:buClr>
                <a:schemeClr val="tx1"/>
              </a:buClr>
              <a:buFont typeface="Wingdings" pitchFamily="2" charset="2"/>
              <a:buChar char="ü"/>
            </a:pPr>
            <a:r>
              <a:rPr kumimoji="1" lang="zh-CN" altLang="en-US" sz="2800" b="1">
                <a:latin typeface="+mn-ea"/>
              </a:rPr>
              <a:t>是否提高系统效率，减少了数据处理时间和所需存储空间，减少</a:t>
            </a:r>
            <a:r>
              <a:rPr kumimoji="1" lang="en-US" altLang="zh-CN" sz="2800" b="1">
                <a:latin typeface="+mn-ea"/>
              </a:rPr>
              <a:t>CPU</a:t>
            </a:r>
            <a:r>
              <a:rPr kumimoji="1" lang="zh-CN" altLang="en-US" sz="2800" b="1">
                <a:latin typeface="+mn-ea"/>
              </a:rPr>
              <a:t>和主存的通信量。</a:t>
            </a:r>
          </a:p>
          <a:p>
            <a:pPr algn="just">
              <a:spcBef>
                <a:spcPct val="50000"/>
              </a:spcBef>
              <a:buClr>
                <a:schemeClr val="tx1"/>
              </a:buClr>
              <a:buFont typeface="Wingdings" pitchFamily="2" charset="2"/>
              <a:buChar char="ü"/>
            </a:pPr>
            <a:r>
              <a:rPr kumimoji="1" lang="zh-CN" altLang="en-US" sz="2800" b="1">
                <a:latin typeface="+mn-ea"/>
              </a:rPr>
              <a:t>通用性和利用率。</a:t>
            </a:r>
          </a:p>
          <a:p>
            <a:pPr algn="just">
              <a:spcBef>
                <a:spcPct val="50000"/>
              </a:spcBef>
              <a:buClr>
                <a:schemeClr val="tx1"/>
              </a:buClr>
              <a:buFont typeface="Wingdings" pitchFamily="2" charset="2"/>
              <a:buChar char="ü"/>
            </a:pPr>
            <a:r>
              <a:rPr kumimoji="1" lang="zh-CN" altLang="en-US" sz="2800" b="1">
                <a:latin typeface="+mn-ea"/>
              </a:rPr>
              <a:t>为了获得较高的性能价格比，一般要进行定量的模拟与分析，给出性能提高的定量指标。</a:t>
            </a:r>
          </a:p>
          <a:p>
            <a:pPr algn="just">
              <a:spcBef>
                <a:spcPct val="50000"/>
              </a:spcBef>
              <a:buClr>
                <a:schemeClr val="tx1"/>
              </a:buClr>
              <a:buFont typeface="Wingdings" pitchFamily="2" charset="2"/>
              <a:buChar char="ü"/>
            </a:pPr>
            <a:r>
              <a:rPr kumimoji="1" lang="zh-CN" altLang="en-US" sz="2800" b="1">
                <a:latin typeface="+mn-ea"/>
              </a:rPr>
              <a:t>对引入的数据表示在实现时需要的硬件代价（包括相应的运算处理部件、指令控制部件等）进行估算，以便能在性能与价格之间进行合理的折衷。 </a:t>
            </a:r>
          </a:p>
        </p:txBody>
      </p:sp>
      <p:sp>
        <p:nvSpPr>
          <p:cNvPr id="120835" name="Text Box 3"/>
          <p:cNvSpPr txBox="1">
            <a:spLocks noChangeArrowheads="1"/>
          </p:cNvSpPr>
          <p:nvPr/>
        </p:nvSpPr>
        <p:spPr bwMode="auto">
          <a:xfrm>
            <a:off x="381000" y="1000108"/>
            <a:ext cx="7924800" cy="954107"/>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tx2"/>
                </a:solidFill>
                <a:latin typeface="+mn-ea"/>
              </a:rPr>
              <a:t>确定哪些数据类型用数据表示来实现，主要考虑的因素：</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28596" y="1071546"/>
            <a:ext cx="8262966" cy="342888"/>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3</a:t>
            </a:r>
            <a:r>
              <a:rPr lang="zh-CN" altLang="en-US" b="1" dirty="0" smtClean="0">
                <a:solidFill>
                  <a:schemeClr val="accent1"/>
                </a:solidFill>
                <a:latin typeface="+mn-ea"/>
                <a:ea typeface="+mn-ea"/>
              </a:rPr>
              <a:t>、数据表示和系统结构关系</a:t>
            </a:r>
          </a:p>
        </p:txBody>
      </p:sp>
      <p:sp>
        <p:nvSpPr>
          <p:cNvPr id="37891" name="Rectangle 3"/>
          <p:cNvSpPr>
            <a:spLocks noGrp="1" noChangeArrowheads="1"/>
          </p:cNvSpPr>
          <p:nvPr>
            <p:ph type="body" idx="4294967295"/>
          </p:nvPr>
        </p:nvSpPr>
        <p:spPr>
          <a:xfrm>
            <a:off x="381000" y="1857364"/>
            <a:ext cx="8610600" cy="838200"/>
          </a:xfrm>
        </p:spPr>
        <p:txBody>
          <a:bodyPr>
            <a:noAutofit/>
          </a:bodyPr>
          <a:lstStyle/>
          <a:p>
            <a:pPr marL="0" indent="0" algn="just" eaLnBrk="1" hangingPunct="1">
              <a:spcBef>
                <a:spcPct val="0"/>
              </a:spcBef>
              <a:buClr>
                <a:schemeClr val="tx1"/>
              </a:buClr>
              <a:buFont typeface="Wingdings" pitchFamily="2" charset="2"/>
              <a:buChar char="u"/>
            </a:pPr>
            <a:r>
              <a:rPr lang="en-US" altLang="zh-CN" sz="2800" b="1" dirty="0" smtClean="0">
                <a:solidFill>
                  <a:schemeClr val="tx1"/>
                </a:solidFill>
                <a:latin typeface="+mn-ea"/>
              </a:rPr>
              <a:t>  </a:t>
            </a:r>
            <a:r>
              <a:rPr lang="zh-CN" altLang="en-US" sz="2800" b="1" dirty="0" smtClean="0">
                <a:solidFill>
                  <a:schemeClr val="tx1"/>
                </a:solidFill>
                <a:latin typeface="+mn-ea"/>
              </a:rPr>
              <a:t>机器有什么样的数据表示就有什么类型的运算类及其他类指令和实现相应操作的硬件设备、控制器、运算器、存储器，就有什么样的系统结构。</a:t>
            </a:r>
          </a:p>
        </p:txBody>
      </p:sp>
      <p:sp>
        <p:nvSpPr>
          <p:cNvPr id="37892" name="Text Box 4"/>
          <p:cNvSpPr txBox="1">
            <a:spLocks noChangeArrowheads="1"/>
          </p:cNvSpPr>
          <p:nvPr/>
        </p:nvSpPr>
        <p:spPr bwMode="auto">
          <a:xfrm>
            <a:off x="381000" y="3429000"/>
            <a:ext cx="8382000" cy="1255728"/>
          </a:xfrm>
          <a:prstGeom prst="rect">
            <a:avLst/>
          </a:prstGeom>
          <a:noFill/>
          <a:ln w="9525">
            <a:noFill/>
            <a:miter lim="800000"/>
            <a:headEnd/>
            <a:tailEnd/>
          </a:ln>
        </p:spPr>
        <p:txBody>
          <a:bodyPr>
            <a:spAutoFit/>
          </a:bodyPr>
          <a:lstStyle/>
          <a:p>
            <a:pPr algn="just">
              <a:lnSpc>
                <a:spcPct val="90000"/>
              </a:lnSpc>
              <a:buClr>
                <a:schemeClr val="tx1"/>
              </a:buClr>
              <a:buFont typeface="Wingdings" pitchFamily="2" charset="2"/>
              <a:buChar char="u"/>
            </a:pPr>
            <a:r>
              <a:rPr kumimoji="1" lang="en-US" altLang="zh-CN" sz="2800" b="1" dirty="0">
                <a:latin typeface="+mn-ea"/>
              </a:rPr>
              <a:t> </a:t>
            </a:r>
            <a:r>
              <a:rPr kumimoji="1" lang="zh-CN" altLang="en-US" sz="2800" b="1" dirty="0">
                <a:latin typeface="+mn-ea"/>
              </a:rPr>
              <a:t>系统结构设计者在确定数据表示时应当考虑怎样为数据结构实现提供进一步有力的支持，从而提高效率，使用方便。</a:t>
            </a:r>
            <a:endParaRPr kumimoji="1" lang="zh-CN" altLang="en-US" sz="2800" dirty="0">
              <a:latin typeface="+mn-ea"/>
            </a:endParaRP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381000" y="547670"/>
            <a:ext cx="8763000" cy="381000"/>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4</a:t>
            </a:r>
            <a:r>
              <a:rPr lang="zh-CN" altLang="en-US" b="1" dirty="0" smtClean="0">
                <a:solidFill>
                  <a:schemeClr val="accent1"/>
                </a:solidFill>
                <a:latin typeface="+mn-ea"/>
                <a:ea typeface="+mn-ea"/>
              </a:rPr>
              <a:t>、二进制定点、浮点数据表示</a:t>
            </a:r>
          </a:p>
        </p:txBody>
      </p:sp>
      <p:sp>
        <p:nvSpPr>
          <p:cNvPr id="38965" name="Text Box 53"/>
          <p:cNvSpPr txBox="1">
            <a:spLocks noChangeArrowheads="1"/>
          </p:cNvSpPr>
          <p:nvPr/>
        </p:nvSpPr>
        <p:spPr bwMode="auto">
          <a:xfrm>
            <a:off x="0" y="2285984"/>
            <a:ext cx="9144000" cy="4401205"/>
          </a:xfrm>
          <a:prstGeom prst="rect">
            <a:avLst/>
          </a:prstGeom>
          <a:noFill/>
          <a:ln w="9525">
            <a:noFill/>
            <a:miter lim="800000"/>
            <a:headEnd/>
            <a:tailEnd/>
          </a:ln>
        </p:spPr>
        <p:txBody>
          <a:bodyPr wrap="square">
            <a:spAutoFit/>
          </a:bodyPr>
          <a:lstStyle/>
          <a:p>
            <a:pPr>
              <a:spcBef>
                <a:spcPct val="50000"/>
              </a:spcBef>
            </a:pPr>
            <a:r>
              <a:rPr kumimoji="1" lang="en-US" altLang="zh-CN" sz="2800" b="1" dirty="0">
                <a:latin typeface="+mn-ea"/>
              </a:rPr>
              <a:t>IEEE754</a:t>
            </a:r>
            <a:r>
              <a:rPr kumimoji="1" lang="zh-CN" altLang="en-US" sz="2800" b="1" dirty="0">
                <a:latin typeface="+mn-ea"/>
              </a:rPr>
              <a:t>标准在标识浮点数时，每个浮点数均由三个部分</a:t>
            </a:r>
          </a:p>
          <a:p>
            <a:pPr>
              <a:spcBef>
                <a:spcPct val="50000"/>
              </a:spcBef>
            </a:pPr>
            <a:r>
              <a:rPr kumimoji="1" lang="zh-CN" altLang="en-US" sz="2800" b="1" dirty="0">
                <a:latin typeface="+mn-ea"/>
              </a:rPr>
              <a:t>组成：符号位</a:t>
            </a:r>
            <a:r>
              <a:rPr kumimoji="1" lang="en-US" altLang="zh-CN" sz="2800" b="1" dirty="0">
                <a:latin typeface="+mn-ea"/>
              </a:rPr>
              <a:t>S</a:t>
            </a:r>
            <a:r>
              <a:rPr kumimoji="1" lang="zh-CN" altLang="en-US" sz="2800" b="1" dirty="0">
                <a:latin typeface="+mn-ea"/>
              </a:rPr>
              <a:t>，指数部分</a:t>
            </a:r>
            <a:r>
              <a:rPr kumimoji="1" lang="en-US" altLang="zh-CN" sz="2800" b="1" dirty="0">
                <a:latin typeface="+mn-ea"/>
              </a:rPr>
              <a:t>E</a:t>
            </a:r>
            <a:r>
              <a:rPr kumimoji="1" lang="zh-CN" altLang="en-US" sz="2800" b="1" dirty="0">
                <a:latin typeface="+mn-ea"/>
              </a:rPr>
              <a:t>和尾数部分</a:t>
            </a:r>
            <a:r>
              <a:rPr kumimoji="1" lang="en-US" altLang="zh-CN" sz="2800" b="1" dirty="0">
                <a:latin typeface="+mn-ea"/>
              </a:rPr>
              <a:t>M</a:t>
            </a:r>
            <a:r>
              <a:rPr kumimoji="1" lang="zh-CN" altLang="en-US" sz="2800" b="1" dirty="0">
                <a:latin typeface="+mn-ea"/>
              </a:rPr>
              <a:t>。</a:t>
            </a:r>
          </a:p>
          <a:p>
            <a:pPr>
              <a:spcBef>
                <a:spcPct val="50000"/>
              </a:spcBef>
            </a:pPr>
            <a:r>
              <a:rPr kumimoji="1" lang="zh-CN" altLang="en-US" sz="2800" b="1" dirty="0">
                <a:solidFill>
                  <a:srgbClr val="FFFF00"/>
                </a:solidFill>
                <a:latin typeface="+mn-ea"/>
              </a:rPr>
              <a:t>    </a:t>
            </a:r>
            <a:r>
              <a:rPr kumimoji="1" lang="zh-CN" altLang="en-US" sz="2800" b="1" dirty="0">
                <a:solidFill>
                  <a:schemeClr val="hlink"/>
                </a:solidFill>
                <a:latin typeface="+mn-ea"/>
              </a:rPr>
              <a:t>浮点数可采用以下四种基本格式：</a:t>
            </a:r>
          </a:p>
          <a:p>
            <a:pPr>
              <a:spcBef>
                <a:spcPct val="50000"/>
              </a:spcBef>
            </a:pPr>
            <a:r>
              <a:rPr kumimoji="1" lang="zh-CN" altLang="en-US" sz="2800" b="1" dirty="0">
                <a:latin typeface="+mn-ea"/>
              </a:rPr>
              <a:t>    （</a:t>
            </a:r>
            <a:r>
              <a:rPr kumimoji="1" lang="en-US" altLang="zh-CN" sz="2800" b="1" dirty="0">
                <a:latin typeface="+mn-ea"/>
              </a:rPr>
              <a:t>1</a:t>
            </a:r>
            <a:r>
              <a:rPr kumimoji="1" lang="zh-CN" altLang="en-US" sz="2800" b="1" dirty="0">
                <a:latin typeface="+mn-ea"/>
              </a:rPr>
              <a:t>）单精度格式（</a:t>
            </a:r>
            <a:r>
              <a:rPr kumimoji="1" lang="en-US" altLang="zh-CN" sz="2800" b="1" dirty="0">
                <a:latin typeface="+mn-ea"/>
              </a:rPr>
              <a:t>32</a:t>
            </a:r>
            <a:r>
              <a:rPr kumimoji="1" lang="zh-CN" altLang="en-US" sz="2800" b="1" dirty="0">
                <a:latin typeface="+mn-ea"/>
              </a:rPr>
              <a:t>位）：</a:t>
            </a:r>
            <a:r>
              <a:rPr kumimoji="1" lang="en-US" altLang="zh-CN" sz="2800" b="1" dirty="0">
                <a:latin typeface="+mn-ea"/>
              </a:rPr>
              <a:t>E=8</a:t>
            </a:r>
            <a:r>
              <a:rPr kumimoji="1" lang="zh-CN" altLang="en-US" sz="2800" b="1" dirty="0">
                <a:latin typeface="+mn-ea"/>
              </a:rPr>
              <a:t>位，</a:t>
            </a:r>
            <a:r>
              <a:rPr kumimoji="1" lang="en-US" altLang="zh-CN" sz="2800" b="1" dirty="0">
                <a:latin typeface="+mn-ea"/>
              </a:rPr>
              <a:t>M=23</a:t>
            </a:r>
            <a:r>
              <a:rPr kumimoji="1" lang="zh-CN" altLang="en-US" sz="2800" b="1" dirty="0">
                <a:latin typeface="+mn-ea"/>
              </a:rPr>
              <a:t>位。</a:t>
            </a:r>
          </a:p>
          <a:p>
            <a:pPr>
              <a:spcBef>
                <a:spcPct val="50000"/>
              </a:spcBef>
            </a:pPr>
            <a:r>
              <a:rPr kumimoji="1" lang="zh-CN" altLang="en-US" sz="2800" b="1" dirty="0">
                <a:latin typeface="+mn-ea"/>
              </a:rPr>
              <a:t>    （</a:t>
            </a:r>
            <a:r>
              <a:rPr kumimoji="1" lang="en-US" altLang="zh-CN" sz="2800" b="1" dirty="0">
                <a:latin typeface="+mn-ea"/>
              </a:rPr>
              <a:t>2</a:t>
            </a:r>
            <a:r>
              <a:rPr kumimoji="1" lang="zh-CN" altLang="en-US" sz="2800" b="1" dirty="0">
                <a:latin typeface="+mn-ea"/>
              </a:rPr>
              <a:t>）扩展单精度格式：</a:t>
            </a:r>
            <a:r>
              <a:rPr kumimoji="1" lang="en-US" altLang="zh-CN" sz="2800" b="1" dirty="0">
                <a:latin typeface="+mn-ea"/>
              </a:rPr>
              <a:t>E≥11</a:t>
            </a:r>
            <a:r>
              <a:rPr kumimoji="1" lang="zh-CN" altLang="en-US" sz="2800" b="1" dirty="0">
                <a:latin typeface="+mn-ea"/>
              </a:rPr>
              <a:t>位，</a:t>
            </a:r>
            <a:r>
              <a:rPr kumimoji="1" lang="en-US" altLang="zh-CN" sz="2800" b="1" dirty="0">
                <a:latin typeface="+mn-ea"/>
              </a:rPr>
              <a:t>M=31</a:t>
            </a:r>
            <a:r>
              <a:rPr kumimoji="1" lang="zh-CN" altLang="en-US" sz="2800" b="1" dirty="0">
                <a:latin typeface="+mn-ea"/>
              </a:rPr>
              <a:t>位。</a:t>
            </a:r>
          </a:p>
          <a:p>
            <a:pPr>
              <a:spcBef>
                <a:spcPct val="50000"/>
              </a:spcBef>
            </a:pPr>
            <a:r>
              <a:rPr kumimoji="1" lang="zh-CN" altLang="en-US" sz="2800" b="1" dirty="0">
                <a:latin typeface="+mn-ea"/>
              </a:rPr>
              <a:t>    （</a:t>
            </a:r>
            <a:r>
              <a:rPr kumimoji="1" lang="en-US" altLang="zh-CN" sz="2800" b="1" dirty="0">
                <a:latin typeface="+mn-ea"/>
              </a:rPr>
              <a:t>3</a:t>
            </a:r>
            <a:r>
              <a:rPr kumimoji="1" lang="zh-CN" altLang="en-US" sz="2800" b="1" dirty="0">
                <a:latin typeface="+mn-ea"/>
              </a:rPr>
              <a:t>）双精度格式（</a:t>
            </a:r>
            <a:r>
              <a:rPr kumimoji="1" lang="en-US" altLang="zh-CN" sz="2800" b="1" dirty="0">
                <a:latin typeface="+mn-ea"/>
              </a:rPr>
              <a:t>64</a:t>
            </a:r>
            <a:r>
              <a:rPr kumimoji="1" lang="zh-CN" altLang="en-US" sz="2800" b="1" dirty="0">
                <a:latin typeface="+mn-ea"/>
              </a:rPr>
              <a:t>）位：</a:t>
            </a:r>
            <a:r>
              <a:rPr kumimoji="1" lang="en-US" altLang="zh-CN" sz="2800" b="1" dirty="0">
                <a:latin typeface="+mn-ea"/>
              </a:rPr>
              <a:t>E=11</a:t>
            </a:r>
            <a:r>
              <a:rPr kumimoji="1" lang="zh-CN" altLang="en-US" sz="2800" b="1" dirty="0">
                <a:latin typeface="+mn-ea"/>
              </a:rPr>
              <a:t>位，</a:t>
            </a:r>
            <a:r>
              <a:rPr kumimoji="1" lang="en-US" altLang="zh-CN" sz="2800" b="1" dirty="0">
                <a:latin typeface="+mn-ea"/>
              </a:rPr>
              <a:t>M=52</a:t>
            </a:r>
            <a:r>
              <a:rPr kumimoji="1" lang="zh-CN" altLang="en-US" sz="2800" b="1" dirty="0">
                <a:latin typeface="+mn-ea"/>
              </a:rPr>
              <a:t>位。</a:t>
            </a:r>
          </a:p>
          <a:p>
            <a:pPr>
              <a:spcBef>
                <a:spcPct val="50000"/>
              </a:spcBef>
            </a:pPr>
            <a:r>
              <a:rPr kumimoji="1" lang="zh-CN" altLang="en-US" sz="2800" b="1" dirty="0">
                <a:latin typeface="+mn-ea"/>
              </a:rPr>
              <a:t>    （</a:t>
            </a:r>
            <a:r>
              <a:rPr kumimoji="1" lang="en-US" altLang="zh-CN" sz="2800" b="1" dirty="0">
                <a:latin typeface="+mn-ea"/>
              </a:rPr>
              <a:t>4</a:t>
            </a:r>
            <a:r>
              <a:rPr kumimoji="1" lang="zh-CN" altLang="en-US" sz="2800" b="1" dirty="0">
                <a:latin typeface="+mn-ea"/>
              </a:rPr>
              <a:t>）扩展双精度格式（</a:t>
            </a:r>
            <a:r>
              <a:rPr kumimoji="1" lang="en-US" altLang="zh-CN" sz="2800" b="1" dirty="0">
                <a:latin typeface="+mn-ea"/>
              </a:rPr>
              <a:t>64</a:t>
            </a:r>
            <a:r>
              <a:rPr kumimoji="1" lang="zh-CN" altLang="en-US" sz="2800" b="1" dirty="0">
                <a:latin typeface="+mn-ea"/>
              </a:rPr>
              <a:t>位）：</a:t>
            </a:r>
            <a:r>
              <a:rPr kumimoji="1" lang="en-US" altLang="zh-CN" sz="2800" b="1" dirty="0">
                <a:latin typeface="+mn-ea"/>
              </a:rPr>
              <a:t>E≥15</a:t>
            </a:r>
            <a:r>
              <a:rPr kumimoji="1" lang="zh-CN" altLang="en-US" sz="2800" b="1" dirty="0">
                <a:latin typeface="+mn-ea"/>
              </a:rPr>
              <a:t>位，</a:t>
            </a:r>
            <a:r>
              <a:rPr kumimoji="1" lang="en-US" altLang="zh-CN" sz="2800" b="1" dirty="0">
                <a:latin typeface="+mn-ea"/>
              </a:rPr>
              <a:t>M≥63</a:t>
            </a:r>
            <a:r>
              <a:rPr kumimoji="1" lang="zh-CN" altLang="en-US" sz="2800" b="1" dirty="0">
                <a:latin typeface="+mn-ea"/>
              </a:rPr>
              <a:t>位。 </a:t>
            </a:r>
          </a:p>
        </p:txBody>
      </p:sp>
      <p:sp>
        <p:nvSpPr>
          <p:cNvPr id="38966" name="Text Box 54"/>
          <p:cNvSpPr txBox="1">
            <a:spLocks noChangeArrowheads="1"/>
          </p:cNvSpPr>
          <p:nvPr/>
        </p:nvSpPr>
        <p:spPr bwMode="auto">
          <a:xfrm>
            <a:off x="428596" y="1142984"/>
            <a:ext cx="7848600" cy="1169551"/>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hlink"/>
                </a:solidFill>
                <a:latin typeface="+mn-ea"/>
              </a:rPr>
              <a:t>定点：</a:t>
            </a:r>
            <a:r>
              <a:rPr kumimoji="1" lang="zh-CN" altLang="en-US" sz="2800" b="1" dirty="0">
                <a:latin typeface="+mn-ea"/>
              </a:rPr>
              <a:t>原码、反码、补码、移码等；</a:t>
            </a:r>
          </a:p>
          <a:p>
            <a:pPr>
              <a:spcBef>
                <a:spcPct val="50000"/>
              </a:spcBef>
            </a:pPr>
            <a:r>
              <a:rPr kumimoji="1" lang="zh-CN" altLang="en-US" sz="2800" b="1" dirty="0">
                <a:solidFill>
                  <a:schemeClr val="hlink"/>
                </a:solidFill>
                <a:latin typeface="+mn-ea"/>
              </a:rPr>
              <a:t>浮点：</a:t>
            </a:r>
            <a:r>
              <a:rPr kumimoji="1" lang="zh-CN" altLang="en-US" sz="2800" b="1" dirty="0">
                <a:latin typeface="+mn-ea"/>
              </a:rPr>
              <a:t>基值、尾数、阶码等。 </a:t>
            </a:r>
          </a:p>
        </p:txBody>
      </p:sp>
      <p:sp>
        <p:nvSpPr>
          <p:cNvPr id="5" name="灯片编号占位符 3"/>
          <p:cNvSpPr>
            <a:spLocks noGrp="1"/>
          </p:cNvSpPr>
          <p:nvPr>
            <p:ph type="sldNum" sz="quarter" idx="12"/>
          </p:nvPr>
        </p:nvSpPr>
        <p:spPr>
          <a:xfrm>
            <a:off x="6732240" y="5949280"/>
            <a:ext cx="2133600" cy="365125"/>
          </a:xfrm>
        </p:spPr>
        <p:txBody>
          <a:bodyPr/>
          <a:lstStyle/>
          <a:p>
            <a:fld id="{11BA3AA4-E7E9-496E-B95C-31F0B06A6398}" type="slidenum">
              <a:rPr lang="en-US" altLang="zh-CN"/>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ChangeArrowheads="1"/>
          </p:cNvSpPr>
          <p:nvPr/>
        </p:nvSpPr>
        <p:spPr bwMode="auto">
          <a:xfrm>
            <a:off x="381000" y="642918"/>
            <a:ext cx="4660900" cy="457200"/>
          </a:xfrm>
          <a:prstGeom prst="rect">
            <a:avLst/>
          </a:prstGeom>
          <a:noFill/>
          <a:ln w="9525">
            <a:noFill/>
            <a:miter lim="800000"/>
            <a:headEnd/>
            <a:tailEnd/>
          </a:ln>
          <a:effectLst/>
        </p:spPr>
        <p:txBody>
          <a:bodyPr/>
          <a:lstStyle/>
          <a:p>
            <a:pPr marL="342900" indent="-342900">
              <a:spcBef>
                <a:spcPct val="20000"/>
              </a:spcBef>
              <a:buClr>
                <a:schemeClr val="tx2"/>
              </a:buClr>
              <a:buSzPct val="75000"/>
              <a:buFont typeface="Wingdings" pitchFamily="2" charset="2"/>
              <a:buNone/>
              <a:defRPr/>
            </a:pPr>
            <a:r>
              <a:rPr kumimoji="1" lang="en-US" altLang="zh-CN" sz="2400" b="1" dirty="0">
                <a:latin typeface="+mn-ea"/>
              </a:rPr>
              <a:t>IEEE754 </a:t>
            </a:r>
            <a:r>
              <a:rPr kumimoji="1" lang="zh-CN" altLang="en-US" sz="2400" b="1" dirty="0">
                <a:latin typeface="+mn-ea"/>
              </a:rPr>
              <a:t>浮点数据表示标准：</a:t>
            </a:r>
            <a:endParaRPr kumimoji="1" lang="zh-CN" altLang="en-US" sz="2400" b="1" dirty="0">
              <a:effectLst>
                <a:outerShdw blurRad="38100" dist="38100" dir="2700000" algn="tl">
                  <a:srgbClr val="C0C0C0"/>
                </a:outerShdw>
              </a:effectLst>
              <a:latin typeface="+mn-ea"/>
            </a:endParaRPr>
          </a:p>
        </p:txBody>
      </p:sp>
      <p:sp>
        <p:nvSpPr>
          <p:cNvPr id="18435" name="Text Box 5"/>
          <p:cNvSpPr txBox="1">
            <a:spLocks noChangeAspect="1" noChangeArrowheads="1"/>
          </p:cNvSpPr>
          <p:nvPr/>
        </p:nvSpPr>
        <p:spPr bwMode="auto">
          <a:xfrm>
            <a:off x="1584325" y="908031"/>
            <a:ext cx="336550" cy="279400"/>
          </a:xfrm>
          <a:prstGeom prst="rect">
            <a:avLst/>
          </a:prstGeom>
          <a:noFill/>
          <a:ln w="9525">
            <a:noFill/>
            <a:miter lim="800000"/>
            <a:headEnd/>
            <a:tailEnd/>
          </a:ln>
        </p:spPr>
        <p:txBody>
          <a:bodyPr/>
          <a:lstStyle/>
          <a:p>
            <a:pPr algn="just"/>
            <a:r>
              <a:rPr kumimoji="1" lang="en-US" altLang="zh-CN" sz="2400" b="1">
                <a:solidFill>
                  <a:schemeClr val="accent2"/>
                </a:solidFill>
                <a:latin typeface="+mn-ea"/>
              </a:rPr>
              <a:t>1</a:t>
            </a:r>
          </a:p>
        </p:txBody>
      </p:sp>
      <p:sp>
        <p:nvSpPr>
          <p:cNvPr id="18436" name="Text Box 6"/>
          <p:cNvSpPr txBox="1">
            <a:spLocks noChangeAspect="1" noChangeArrowheads="1"/>
          </p:cNvSpPr>
          <p:nvPr/>
        </p:nvSpPr>
        <p:spPr bwMode="auto">
          <a:xfrm>
            <a:off x="3271838" y="908031"/>
            <a:ext cx="369887" cy="420687"/>
          </a:xfrm>
          <a:prstGeom prst="rect">
            <a:avLst/>
          </a:prstGeom>
          <a:noFill/>
          <a:ln w="9525">
            <a:noFill/>
            <a:miter lim="800000"/>
            <a:headEnd/>
            <a:tailEnd/>
          </a:ln>
        </p:spPr>
        <p:txBody>
          <a:bodyPr/>
          <a:lstStyle/>
          <a:p>
            <a:pPr algn="just"/>
            <a:r>
              <a:rPr kumimoji="1" lang="en-US" altLang="zh-CN" sz="2400" b="1">
                <a:solidFill>
                  <a:schemeClr val="accent2"/>
                </a:solidFill>
                <a:latin typeface="+mn-ea"/>
              </a:rPr>
              <a:t>8</a:t>
            </a:r>
          </a:p>
        </p:txBody>
      </p:sp>
      <p:sp>
        <p:nvSpPr>
          <p:cNvPr id="18437" name="Text Box 7"/>
          <p:cNvSpPr txBox="1">
            <a:spLocks noChangeAspect="1" noChangeArrowheads="1"/>
          </p:cNvSpPr>
          <p:nvPr/>
        </p:nvSpPr>
        <p:spPr bwMode="auto">
          <a:xfrm>
            <a:off x="6148388" y="908031"/>
            <a:ext cx="617537" cy="344487"/>
          </a:xfrm>
          <a:prstGeom prst="rect">
            <a:avLst/>
          </a:prstGeom>
          <a:noFill/>
          <a:ln w="9525">
            <a:noFill/>
            <a:miter lim="800000"/>
            <a:headEnd/>
            <a:tailEnd/>
          </a:ln>
        </p:spPr>
        <p:txBody>
          <a:bodyPr/>
          <a:lstStyle/>
          <a:p>
            <a:pPr algn="just"/>
            <a:r>
              <a:rPr kumimoji="1" lang="en-US" altLang="zh-CN" sz="2400" b="1">
                <a:solidFill>
                  <a:schemeClr val="accent2"/>
                </a:solidFill>
                <a:latin typeface="+mn-ea"/>
              </a:rPr>
              <a:t>23</a:t>
            </a:r>
          </a:p>
        </p:txBody>
      </p:sp>
      <p:sp>
        <p:nvSpPr>
          <p:cNvPr id="18438" name="Text Box 8"/>
          <p:cNvSpPr txBox="1">
            <a:spLocks noChangeAspect="1" noChangeArrowheads="1"/>
          </p:cNvSpPr>
          <p:nvPr/>
        </p:nvSpPr>
        <p:spPr bwMode="auto">
          <a:xfrm>
            <a:off x="838200" y="1833543"/>
            <a:ext cx="1431925" cy="420688"/>
          </a:xfrm>
          <a:prstGeom prst="rect">
            <a:avLst/>
          </a:prstGeom>
          <a:noFill/>
          <a:ln w="9525">
            <a:noFill/>
            <a:miter lim="800000"/>
            <a:headEnd/>
            <a:tailEnd/>
          </a:ln>
        </p:spPr>
        <p:txBody>
          <a:bodyPr/>
          <a:lstStyle/>
          <a:p>
            <a:pPr algn="just"/>
            <a:r>
              <a:rPr kumimoji="1" lang="en-US" altLang="zh-CN" sz="2000" b="1">
                <a:solidFill>
                  <a:schemeClr val="accent2"/>
                </a:solidFill>
                <a:latin typeface="+mn-ea"/>
              </a:rPr>
              <a:t>S</a:t>
            </a:r>
            <a:r>
              <a:rPr kumimoji="1" lang="zh-CN" altLang="en-US" sz="2000" b="1">
                <a:solidFill>
                  <a:schemeClr val="accent2"/>
                </a:solidFill>
                <a:latin typeface="+mn-ea"/>
              </a:rPr>
              <a:t>符号位</a:t>
            </a:r>
          </a:p>
          <a:p>
            <a:pPr algn="just"/>
            <a:endParaRPr kumimoji="1" lang="en-US" altLang="zh-CN" sz="2000" b="1">
              <a:solidFill>
                <a:schemeClr val="accent2"/>
              </a:solidFill>
              <a:latin typeface="+mn-ea"/>
            </a:endParaRPr>
          </a:p>
        </p:txBody>
      </p:sp>
      <p:grpSp>
        <p:nvGrpSpPr>
          <p:cNvPr id="2" name="Group 9"/>
          <p:cNvGrpSpPr>
            <a:grpSpLocks noChangeAspect="1"/>
          </p:cNvGrpSpPr>
          <p:nvPr/>
        </p:nvGrpSpPr>
        <p:grpSpPr bwMode="auto">
          <a:xfrm>
            <a:off x="1343025" y="1309668"/>
            <a:ext cx="6565900" cy="560388"/>
            <a:chOff x="2520" y="11268"/>
            <a:chExt cx="7020" cy="624"/>
          </a:xfrm>
        </p:grpSpPr>
        <p:grpSp>
          <p:nvGrpSpPr>
            <p:cNvPr id="3" name="Group 10"/>
            <p:cNvGrpSpPr>
              <a:grpSpLocks noChangeAspect="1"/>
            </p:cNvGrpSpPr>
            <p:nvPr/>
          </p:nvGrpSpPr>
          <p:grpSpPr bwMode="auto">
            <a:xfrm>
              <a:off x="2520" y="11424"/>
              <a:ext cx="7020" cy="468"/>
              <a:chOff x="2520" y="11424"/>
              <a:chExt cx="7020" cy="468"/>
            </a:xfrm>
          </p:grpSpPr>
          <p:sp>
            <p:nvSpPr>
              <p:cNvPr id="18470" name="Rectangle 11"/>
              <p:cNvSpPr>
                <a:spLocks noChangeAspect="1" noChangeArrowheads="1"/>
              </p:cNvSpPr>
              <p:nvPr/>
            </p:nvSpPr>
            <p:spPr bwMode="auto">
              <a:xfrm>
                <a:off x="2520" y="11424"/>
                <a:ext cx="7020" cy="468"/>
              </a:xfrm>
              <a:prstGeom prst="rect">
                <a:avLst/>
              </a:prstGeom>
              <a:noFill/>
              <a:ln w="28575">
                <a:solidFill>
                  <a:schemeClr val="accent2"/>
                </a:solidFill>
                <a:miter lim="800000"/>
                <a:headEnd/>
                <a:tailEnd/>
              </a:ln>
            </p:spPr>
            <p:txBody>
              <a:bodyPr/>
              <a:lstStyle/>
              <a:p>
                <a:endParaRPr kumimoji="1" lang="zh-CN" altLang="zh-CN" sz="2800" b="1">
                  <a:solidFill>
                    <a:srgbClr val="FF9933"/>
                  </a:solidFill>
                  <a:latin typeface="+mn-ea"/>
                </a:endParaRPr>
              </a:p>
            </p:txBody>
          </p:sp>
          <p:sp>
            <p:nvSpPr>
              <p:cNvPr id="18471" name="Line 12"/>
              <p:cNvSpPr>
                <a:spLocks noChangeAspect="1" noChangeShapeType="1"/>
              </p:cNvSpPr>
              <p:nvPr/>
            </p:nvSpPr>
            <p:spPr bwMode="auto">
              <a:xfrm>
                <a:off x="3240" y="11424"/>
                <a:ext cx="0" cy="468"/>
              </a:xfrm>
              <a:prstGeom prst="line">
                <a:avLst/>
              </a:prstGeom>
              <a:noFill/>
              <a:ln w="28575">
                <a:solidFill>
                  <a:schemeClr val="accent2"/>
                </a:solidFill>
                <a:round/>
                <a:headEnd/>
                <a:tailEnd/>
              </a:ln>
            </p:spPr>
            <p:txBody>
              <a:bodyPr/>
              <a:lstStyle/>
              <a:p>
                <a:endParaRPr lang="zh-CN" altLang="en-US">
                  <a:latin typeface="+mn-ea"/>
                </a:endParaRPr>
              </a:p>
            </p:txBody>
          </p:sp>
          <p:sp>
            <p:nvSpPr>
              <p:cNvPr id="18472" name="Line 13"/>
              <p:cNvSpPr>
                <a:spLocks noChangeAspect="1" noChangeShapeType="1"/>
              </p:cNvSpPr>
              <p:nvPr/>
            </p:nvSpPr>
            <p:spPr bwMode="auto">
              <a:xfrm>
                <a:off x="6480" y="11424"/>
                <a:ext cx="0" cy="468"/>
              </a:xfrm>
              <a:prstGeom prst="line">
                <a:avLst/>
              </a:prstGeom>
              <a:noFill/>
              <a:ln w="28575">
                <a:solidFill>
                  <a:schemeClr val="accent2"/>
                </a:solidFill>
                <a:round/>
                <a:headEnd/>
                <a:tailEnd/>
              </a:ln>
            </p:spPr>
            <p:txBody>
              <a:bodyPr/>
              <a:lstStyle/>
              <a:p>
                <a:endParaRPr lang="zh-CN" altLang="en-US">
                  <a:latin typeface="+mn-ea"/>
                </a:endParaRPr>
              </a:p>
            </p:txBody>
          </p:sp>
        </p:grpSp>
        <p:sp>
          <p:nvSpPr>
            <p:cNvPr id="18467" name="AutoShape 14"/>
            <p:cNvSpPr>
              <a:spLocks noChangeAspect="1"/>
            </p:cNvSpPr>
            <p:nvPr/>
          </p:nvSpPr>
          <p:spPr bwMode="auto">
            <a:xfrm rot="5400000">
              <a:off x="2802" y="10986"/>
              <a:ext cx="156" cy="720"/>
            </a:xfrm>
            <a:prstGeom prst="leftBrace">
              <a:avLst>
                <a:gd name="adj1" fmla="val 38462"/>
                <a:gd name="adj2" fmla="val 52500"/>
              </a:avLst>
            </a:prstGeom>
            <a:noFill/>
            <a:ln w="28575">
              <a:solidFill>
                <a:schemeClr val="accent2"/>
              </a:solidFill>
              <a:round/>
              <a:headEnd/>
              <a:tailEnd/>
            </a:ln>
          </p:spPr>
          <p:txBody>
            <a:bodyPr rot="10800000" vert="eaVert"/>
            <a:lstStyle/>
            <a:p>
              <a:endParaRPr kumimoji="1" lang="zh-CN" altLang="zh-CN" sz="2800" b="1">
                <a:solidFill>
                  <a:srgbClr val="FF9933"/>
                </a:solidFill>
                <a:latin typeface="+mn-ea"/>
              </a:endParaRPr>
            </a:p>
          </p:txBody>
        </p:sp>
        <p:sp>
          <p:nvSpPr>
            <p:cNvPr id="18468" name="AutoShape 15"/>
            <p:cNvSpPr>
              <a:spLocks noChangeAspect="1"/>
            </p:cNvSpPr>
            <p:nvPr/>
          </p:nvSpPr>
          <p:spPr bwMode="auto">
            <a:xfrm rot="5400000">
              <a:off x="4782" y="9726"/>
              <a:ext cx="156" cy="3240"/>
            </a:xfrm>
            <a:prstGeom prst="leftBrace">
              <a:avLst>
                <a:gd name="adj1" fmla="val 173077"/>
                <a:gd name="adj2" fmla="val 52500"/>
              </a:avLst>
            </a:prstGeom>
            <a:noFill/>
            <a:ln w="28575">
              <a:solidFill>
                <a:schemeClr val="accent2"/>
              </a:solidFill>
              <a:round/>
              <a:headEnd/>
              <a:tailEnd/>
            </a:ln>
          </p:spPr>
          <p:txBody>
            <a:bodyPr rot="10800000" vert="eaVert"/>
            <a:lstStyle/>
            <a:p>
              <a:endParaRPr kumimoji="1" lang="zh-CN" altLang="zh-CN" sz="2800" b="1">
                <a:solidFill>
                  <a:srgbClr val="FF9933"/>
                </a:solidFill>
                <a:latin typeface="+mn-ea"/>
              </a:endParaRPr>
            </a:p>
          </p:txBody>
        </p:sp>
        <p:sp>
          <p:nvSpPr>
            <p:cNvPr id="18469" name="AutoShape 16"/>
            <p:cNvSpPr>
              <a:spLocks noChangeAspect="1"/>
            </p:cNvSpPr>
            <p:nvPr/>
          </p:nvSpPr>
          <p:spPr bwMode="auto">
            <a:xfrm rot="5400000">
              <a:off x="7932" y="9816"/>
              <a:ext cx="156" cy="3060"/>
            </a:xfrm>
            <a:prstGeom prst="leftBrace">
              <a:avLst>
                <a:gd name="adj1" fmla="val 163462"/>
                <a:gd name="adj2" fmla="val 52500"/>
              </a:avLst>
            </a:prstGeom>
            <a:noFill/>
            <a:ln w="28575">
              <a:solidFill>
                <a:schemeClr val="accent2"/>
              </a:solidFill>
              <a:round/>
              <a:headEnd/>
              <a:tailEnd/>
            </a:ln>
          </p:spPr>
          <p:txBody>
            <a:bodyPr rot="10800000" vert="eaVert"/>
            <a:lstStyle/>
            <a:p>
              <a:endParaRPr kumimoji="1" lang="zh-CN" altLang="zh-CN" sz="2800" b="1">
                <a:solidFill>
                  <a:srgbClr val="FF9933"/>
                </a:solidFill>
                <a:latin typeface="+mn-ea"/>
              </a:endParaRPr>
            </a:p>
          </p:txBody>
        </p:sp>
      </p:grpSp>
      <p:sp>
        <p:nvSpPr>
          <p:cNvPr id="18440" name="Line 17"/>
          <p:cNvSpPr>
            <a:spLocks noChangeAspect="1" noChangeShapeType="1"/>
          </p:cNvSpPr>
          <p:nvPr/>
        </p:nvSpPr>
        <p:spPr bwMode="auto">
          <a:xfrm flipV="1">
            <a:off x="1174750" y="1554143"/>
            <a:ext cx="504825" cy="279400"/>
          </a:xfrm>
          <a:prstGeom prst="line">
            <a:avLst/>
          </a:prstGeom>
          <a:noFill/>
          <a:ln w="9525">
            <a:solidFill>
              <a:schemeClr val="accent2"/>
            </a:solidFill>
            <a:round/>
            <a:headEnd/>
            <a:tailEnd type="arrow" w="med" len="med"/>
          </a:ln>
        </p:spPr>
        <p:txBody>
          <a:bodyPr/>
          <a:lstStyle/>
          <a:p>
            <a:endParaRPr lang="zh-CN" altLang="en-US">
              <a:latin typeface="+mn-ea"/>
            </a:endParaRPr>
          </a:p>
        </p:txBody>
      </p:sp>
      <p:sp>
        <p:nvSpPr>
          <p:cNvPr id="18441" name="Text Box 18"/>
          <p:cNvSpPr txBox="1">
            <a:spLocks noChangeAspect="1" noChangeArrowheads="1"/>
          </p:cNvSpPr>
          <p:nvPr/>
        </p:nvSpPr>
        <p:spPr bwMode="auto">
          <a:xfrm>
            <a:off x="2859088" y="1412856"/>
            <a:ext cx="841375" cy="420687"/>
          </a:xfrm>
          <a:prstGeom prst="rect">
            <a:avLst/>
          </a:prstGeom>
          <a:noFill/>
          <a:ln w="9525">
            <a:noFill/>
            <a:miter lim="800000"/>
            <a:headEnd/>
            <a:tailEnd/>
          </a:ln>
        </p:spPr>
        <p:txBody>
          <a:bodyPr/>
          <a:lstStyle/>
          <a:p>
            <a:pPr algn="just"/>
            <a:r>
              <a:rPr kumimoji="1" lang="en-US" altLang="zh-CN" sz="2400" b="1">
                <a:solidFill>
                  <a:schemeClr val="accent2"/>
                </a:solidFill>
                <a:latin typeface="+mn-ea"/>
              </a:rPr>
              <a:t>E</a:t>
            </a:r>
          </a:p>
        </p:txBody>
      </p:sp>
      <p:sp>
        <p:nvSpPr>
          <p:cNvPr id="18442" name="Text Box 19"/>
          <p:cNvSpPr txBox="1">
            <a:spLocks noChangeAspect="1" noChangeArrowheads="1"/>
          </p:cNvSpPr>
          <p:nvPr/>
        </p:nvSpPr>
        <p:spPr bwMode="auto">
          <a:xfrm>
            <a:off x="5551488" y="1412856"/>
            <a:ext cx="842962" cy="420687"/>
          </a:xfrm>
          <a:prstGeom prst="rect">
            <a:avLst/>
          </a:prstGeom>
          <a:noFill/>
          <a:ln w="9525">
            <a:noFill/>
            <a:miter lim="800000"/>
            <a:headEnd/>
            <a:tailEnd/>
          </a:ln>
        </p:spPr>
        <p:txBody>
          <a:bodyPr/>
          <a:lstStyle/>
          <a:p>
            <a:pPr algn="just"/>
            <a:r>
              <a:rPr kumimoji="1" lang="en-US" altLang="zh-CN" sz="2400" b="1">
                <a:solidFill>
                  <a:schemeClr val="accent2"/>
                </a:solidFill>
                <a:latin typeface="+mn-ea"/>
              </a:rPr>
              <a:t>M</a:t>
            </a:r>
          </a:p>
        </p:txBody>
      </p:sp>
      <p:sp>
        <p:nvSpPr>
          <p:cNvPr id="18443" name="Text Box 20"/>
          <p:cNvSpPr txBox="1">
            <a:spLocks noChangeAspect="1" noChangeArrowheads="1"/>
          </p:cNvSpPr>
          <p:nvPr/>
        </p:nvSpPr>
        <p:spPr bwMode="auto">
          <a:xfrm>
            <a:off x="2471738" y="1833543"/>
            <a:ext cx="2481262" cy="420688"/>
          </a:xfrm>
          <a:prstGeom prst="rect">
            <a:avLst/>
          </a:prstGeom>
          <a:noFill/>
          <a:ln w="9525">
            <a:noFill/>
            <a:miter lim="800000"/>
            <a:headEnd/>
            <a:tailEnd/>
          </a:ln>
        </p:spPr>
        <p:txBody>
          <a:bodyPr/>
          <a:lstStyle/>
          <a:p>
            <a:pPr algn="just"/>
            <a:r>
              <a:rPr kumimoji="1" lang="zh-CN" altLang="en-US" sz="2000" b="1" dirty="0">
                <a:solidFill>
                  <a:schemeClr val="accent2"/>
                </a:solidFill>
                <a:latin typeface="+mn-ea"/>
              </a:rPr>
              <a:t>指数（阶码）</a:t>
            </a:r>
          </a:p>
        </p:txBody>
      </p:sp>
      <p:sp>
        <p:nvSpPr>
          <p:cNvPr id="18444" name="Text Box 21"/>
          <p:cNvSpPr txBox="1">
            <a:spLocks noChangeAspect="1" noChangeArrowheads="1"/>
          </p:cNvSpPr>
          <p:nvPr/>
        </p:nvSpPr>
        <p:spPr bwMode="auto">
          <a:xfrm>
            <a:off x="5719763" y="1833543"/>
            <a:ext cx="1122362" cy="420688"/>
          </a:xfrm>
          <a:prstGeom prst="rect">
            <a:avLst/>
          </a:prstGeom>
          <a:noFill/>
          <a:ln w="9525">
            <a:noFill/>
            <a:miter lim="800000"/>
            <a:headEnd/>
            <a:tailEnd/>
          </a:ln>
        </p:spPr>
        <p:txBody>
          <a:bodyPr/>
          <a:lstStyle/>
          <a:p>
            <a:pPr algn="just"/>
            <a:r>
              <a:rPr kumimoji="1" lang="zh-CN" altLang="en-US" sz="2000" b="1">
                <a:solidFill>
                  <a:schemeClr val="accent2"/>
                </a:solidFill>
                <a:latin typeface="+mn-ea"/>
              </a:rPr>
              <a:t>尾数</a:t>
            </a:r>
          </a:p>
        </p:txBody>
      </p:sp>
      <p:sp>
        <p:nvSpPr>
          <p:cNvPr id="18445" name="Text Box 22"/>
          <p:cNvSpPr txBox="1">
            <a:spLocks noChangeArrowheads="1"/>
          </p:cNvSpPr>
          <p:nvPr/>
        </p:nvSpPr>
        <p:spPr bwMode="auto">
          <a:xfrm>
            <a:off x="3160713" y="2224068"/>
            <a:ext cx="2695575" cy="396875"/>
          </a:xfrm>
          <a:prstGeom prst="rect">
            <a:avLst/>
          </a:prstGeom>
          <a:noFill/>
          <a:ln w="9525">
            <a:noFill/>
            <a:miter lim="800000"/>
            <a:headEnd/>
            <a:tailEnd/>
          </a:ln>
        </p:spPr>
        <p:txBody>
          <a:bodyPr>
            <a:spAutoFit/>
          </a:bodyPr>
          <a:lstStyle/>
          <a:p>
            <a:pPr>
              <a:spcBef>
                <a:spcPct val="50000"/>
              </a:spcBef>
            </a:pPr>
            <a:r>
              <a:rPr kumimoji="1" lang="en-US" altLang="zh-CN" sz="2000" b="1" dirty="0">
                <a:latin typeface="+mn-ea"/>
              </a:rPr>
              <a:t>32</a:t>
            </a:r>
            <a:r>
              <a:rPr kumimoji="1" lang="zh-CN" altLang="en-US" sz="2000" b="1" dirty="0">
                <a:latin typeface="+mn-ea"/>
              </a:rPr>
              <a:t>位单精度形式</a:t>
            </a:r>
          </a:p>
        </p:txBody>
      </p:sp>
      <p:sp>
        <p:nvSpPr>
          <p:cNvPr id="18446" name="Text Box 24"/>
          <p:cNvSpPr txBox="1">
            <a:spLocks noChangeAspect="1" noChangeArrowheads="1"/>
          </p:cNvSpPr>
          <p:nvPr/>
        </p:nvSpPr>
        <p:spPr bwMode="auto">
          <a:xfrm>
            <a:off x="1447800" y="2697143"/>
            <a:ext cx="333375" cy="271463"/>
          </a:xfrm>
          <a:prstGeom prst="rect">
            <a:avLst/>
          </a:prstGeom>
          <a:noFill/>
          <a:ln w="9525">
            <a:noFill/>
            <a:miter lim="800000"/>
            <a:headEnd/>
            <a:tailEnd/>
          </a:ln>
        </p:spPr>
        <p:txBody>
          <a:bodyPr/>
          <a:lstStyle/>
          <a:p>
            <a:pPr algn="just"/>
            <a:r>
              <a:rPr kumimoji="1" lang="en-US" altLang="zh-CN" sz="2400" b="1">
                <a:solidFill>
                  <a:schemeClr val="accent2"/>
                </a:solidFill>
                <a:latin typeface="+mn-ea"/>
              </a:rPr>
              <a:t>1</a:t>
            </a:r>
          </a:p>
        </p:txBody>
      </p:sp>
      <p:sp>
        <p:nvSpPr>
          <p:cNvPr id="18447" name="Text Box 25"/>
          <p:cNvSpPr txBox="1">
            <a:spLocks noChangeAspect="1" noChangeArrowheads="1"/>
          </p:cNvSpPr>
          <p:nvPr/>
        </p:nvSpPr>
        <p:spPr bwMode="auto">
          <a:xfrm>
            <a:off x="3219450" y="2670156"/>
            <a:ext cx="666750" cy="407987"/>
          </a:xfrm>
          <a:prstGeom prst="rect">
            <a:avLst/>
          </a:prstGeom>
          <a:noFill/>
          <a:ln w="9525">
            <a:noFill/>
            <a:miter lim="800000"/>
            <a:headEnd/>
            <a:tailEnd/>
          </a:ln>
        </p:spPr>
        <p:txBody>
          <a:bodyPr/>
          <a:lstStyle/>
          <a:p>
            <a:pPr algn="just"/>
            <a:r>
              <a:rPr kumimoji="1" lang="en-US" altLang="zh-CN" sz="2400" b="1">
                <a:solidFill>
                  <a:schemeClr val="accent2"/>
                </a:solidFill>
                <a:latin typeface="+mn-ea"/>
              </a:rPr>
              <a:t>11</a:t>
            </a:r>
          </a:p>
        </p:txBody>
      </p:sp>
      <p:sp>
        <p:nvSpPr>
          <p:cNvPr id="18448" name="Text Box 26"/>
          <p:cNvSpPr txBox="1">
            <a:spLocks noChangeAspect="1" noChangeArrowheads="1"/>
          </p:cNvSpPr>
          <p:nvPr/>
        </p:nvSpPr>
        <p:spPr bwMode="auto">
          <a:xfrm>
            <a:off x="6172200" y="2697143"/>
            <a:ext cx="611188" cy="334963"/>
          </a:xfrm>
          <a:prstGeom prst="rect">
            <a:avLst/>
          </a:prstGeom>
          <a:noFill/>
          <a:ln w="9525">
            <a:noFill/>
            <a:miter lim="800000"/>
            <a:headEnd/>
            <a:tailEnd/>
          </a:ln>
        </p:spPr>
        <p:txBody>
          <a:bodyPr/>
          <a:lstStyle/>
          <a:p>
            <a:pPr algn="just"/>
            <a:r>
              <a:rPr kumimoji="1" lang="en-US" altLang="zh-CN" sz="2400" b="1">
                <a:solidFill>
                  <a:schemeClr val="accent2"/>
                </a:solidFill>
                <a:latin typeface="+mn-ea"/>
              </a:rPr>
              <a:t>52</a:t>
            </a:r>
          </a:p>
        </p:txBody>
      </p:sp>
      <p:sp>
        <p:nvSpPr>
          <p:cNvPr id="18449" name="Text Box 27"/>
          <p:cNvSpPr txBox="1">
            <a:spLocks noChangeAspect="1" noChangeArrowheads="1"/>
          </p:cNvSpPr>
          <p:nvPr/>
        </p:nvSpPr>
        <p:spPr bwMode="auto">
          <a:xfrm>
            <a:off x="852488" y="3587731"/>
            <a:ext cx="1509712" cy="407987"/>
          </a:xfrm>
          <a:prstGeom prst="rect">
            <a:avLst/>
          </a:prstGeom>
          <a:noFill/>
          <a:ln w="9525">
            <a:noFill/>
            <a:miter lim="800000"/>
            <a:headEnd/>
            <a:tailEnd/>
          </a:ln>
        </p:spPr>
        <p:txBody>
          <a:bodyPr/>
          <a:lstStyle/>
          <a:p>
            <a:pPr algn="just"/>
            <a:r>
              <a:rPr kumimoji="1" lang="en-US" altLang="zh-CN" sz="2000" b="1">
                <a:solidFill>
                  <a:schemeClr val="accent2"/>
                </a:solidFill>
                <a:latin typeface="+mn-ea"/>
              </a:rPr>
              <a:t>S </a:t>
            </a:r>
            <a:r>
              <a:rPr kumimoji="1" lang="zh-CN" altLang="en-US" sz="2000" b="1">
                <a:solidFill>
                  <a:schemeClr val="accent2"/>
                </a:solidFill>
                <a:latin typeface="+mn-ea"/>
              </a:rPr>
              <a:t>符号位</a:t>
            </a:r>
          </a:p>
        </p:txBody>
      </p:sp>
      <p:grpSp>
        <p:nvGrpSpPr>
          <p:cNvPr id="4" name="Group 28"/>
          <p:cNvGrpSpPr>
            <a:grpSpLocks noChangeAspect="1"/>
          </p:cNvGrpSpPr>
          <p:nvPr/>
        </p:nvGrpSpPr>
        <p:grpSpPr bwMode="auto">
          <a:xfrm>
            <a:off x="1352550" y="3044806"/>
            <a:ext cx="6496050" cy="542925"/>
            <a:chOff x="2520" y="11268"/>
            <a:chExt cx="7020" cy="624"/>
          </a:xfrm>
        </p:grpSpPr>
        <p:grpSp>
          <p:nvGrpSpPr>
            <p:cNvPr id="5" name="Group 29"/>
            <p:cNvGrpSpPr>
              <a:grpSpLocks noChangeAspect="1"/>
            </p:cNvGrpSpPr>
            <p:nvPr/>
          </p:nvGrpSpPr>
          <p:grpSpPr bwMode="auto">
            <a:xfrm>
              <a:off x="2520" y="11424"/>
              <a:ext cx="7020" cy="468"/>
              <a:chOff x="2520" y="11424"/>
              <a:chExt cx="7020" cy="468"/>
            </a:xfrm>
          </p:grpSpPr>
          <p:sp>
            <p:nvSpPr>
              <p:cNvPr id="18463" name="Rectangle 30"/>
              <p:cNvSpPr>
                <a:spLocks noChangeAspect="1" noChangeArrowheads="1"/>
              </p:cNvSpPr>
              <p:nvPr/>
            </p:nvSpPr>
            <p:spPr bwMode="auto">
              <a:xfrm>
                <a:off x="2520" y="11424"/>
                <a:ext cx="7020" cy="468"/>
              </a:xfrm>
              <a:prstGeom prst="rect">
                <a:avLst/>
              </a:prstGeom>
              <a:noFill/>
              <a:ln w="28575">
                <a:solidFill>
                  <a:schemeClr val="accent2"/>
                </a:solidFill>
                <a:miter lim="800000"/>
                <a:headEnd/>
                <a:tailEnd/>
              </a:ln>
            </p:spPr>
            <p:txBody>
              <a:bodyPr/>
              <a:lstStyle/>
              <a:p>
                <a:endParaRPr kumimoji="1" lang="zh-CN" altLang="zh-CN" sz="2800" b="1">
                  <a:solidFill>
                    <a:srgbClr val="FF9933"/>
                  </a:solidFill>
                  <a:latin typeface="+mn-ea"/>
                </a:endParaRPr>
              </a:p>
            </p:txBody>
          </p:sp>
          <p:sp>
            <p:nvSpPr>
              <p:cNvPr id="18464" name="Line 31"/>
              <p:cNvSpPr>
                <a:spLocks noChangeAspect="1" noChangeShapeType="1"/>
              </p:cNvSpPr>
              <p:nvPr/>
            </p:nvSpPr>
            <p:spPr bwMode="auto">
              <a:xfrm>
                <a:off x="3240" y="11424"/>
                <a:ext cx="0" cy="468"/>
              </a:xfrm>
              <a:prstGeom prst="line">
                <a:avLst/>
              </a:prstGeom>
              <a:noFill/>
              <a:ln w="28575">
                <a:solidFill>
                  <a:schemeClr val="accent2"/>
                </a:solidFill>
                <a:round/>
                <a:headEnd/>
                <a:tailEnd/>
              </a:ln>
            </p:spPr>
            <p:txBody>
              <a:bodyPr/>
              <a:lstStyle/>
              <a:p>
                <a:endParaRPr lang="zh-CN" altLang="en-US">
                  <a:latin typeface="+mn-ea"/>
                </a:endParaRPr>
              </a:p>
            </p:txBody>
          </p:sp>
          <p:sp>
            <p:nvSpPr>
              <p:cNvPr id="18465" name="Line 32"/>
              <p:cNvSpPr>
                <a:spLocks noChangeAspect="1" noChangeShapeType="1"/>
              </p:cNvSpPr>
              <p:nvPr/>
            </p:nvSpPr>
            <p:spPr bwMode="auto">
              <a:xfrm>
                <a:off x="6480" y="11424"/>
                <a:ext cx="0" cy="468"/>
              </a:xfrm>
              <a:prstGeom prst="line">
                <a:avLst/>
              </a:prstGeom>
              <a:noFill/>
              <a:ln w="28575">
                <a:solidFill>
                  <a:schemeClr val="accent2"/>
                </a:solidFill>
                <a:round/>
                <a:headEnd/>
                <a:tailEnd/>
              </a:ln>
            </p:spPr>
            <p:txBody>
              <a:bodyPr/>
              <a:lstStyle/>
              <a:p>
                <a:endParaRPr lang="zh-CN" altLang="en-US">
                  <a:latin typeface="+mn-ea"/>
                </a:endParaRPr>
              </a:p>
            </p:txBody>
          </p:sp>
        </p:grpSp>
        <p:sp>
          <p:nvSpPr>
            <p:cNvPr id="18460" name="AutoShape 33"/>
            <p:cNvSpPr>
              <a:spLocks noChangeAspect="1"/>
            </p:cNvSpPr>
            <p:nvPr/>
          </p:nvSpPr>
          <p:spPr bwMode="auto">
            <a:xfrm rot="5400000">
              <a:off x="2802" y="10986"/>
              <a:ext cx="156" cy="720"/>
            </a:xfrm>
            <a:prstGeom prst="leftBrace">
              <a:avLst>
                <a:gd name="adj1" fmla="val 38462"/>
                <a:gd name="adj2" fmla="val 52500"/>
              </a:avLst>
            </a:prstGeom>
            <a:noFill/>
            <a:ln w="28575">
              <a:solidFill>
                <a:schemeClr val="accent2"/>
              </a:solidFill>
              <a:round/>
              <a:headEnd/>
              <a:tailEnd/>
            </a:ln>
          </p:spPr>
          <p:txBody>
            <a:bodyPr rot="10800000" vert="eaVert"/>
            <a:lstStyle/>
            <a:p>
              <a:endParaRPr kumimoji="1" lang="zh-CN" altLang="zh-CN" sz="2800" b="1">
                <a:solidFill>
                  <a:srgbClr val="FF9933"/>
                </a:solidFill>
                <a:latin typeface="+mn-ea"/>
              </a:endParaRPr>
            </a:p>
          </p:txBody>
        </p:sp>
        <p:sp>
          <p:nvSpPr>
            <p:cNvPr id="18461" name="AutoShape 34"/>
            <p:cNvSpPr>
              <a:spLocks noChangeAspect="1"/>
            </p:cNvSpPr>
            <p:nvPr/>
          </p:nvSpPr>
          <p:spPr bwMode="auto">
            <a:xfrm rot="5400000">
              <a:off x="4782" y="9726"/>
              <a:ext cx="156" cy="3240"/>
            </a:xfrm>
            <a:prstGeom prst="leftBrace">
              <a:avLst>
                <a:gd name="adj1" fmla="val 173077"/>
                <a:gd name="adj2" fmla="val 52500"/>
              </a:avLst>
            </a:prstGeom>
            <a:noFill/>
            <a:ln w="28575">
              <a:solidFill>
                <a:schemeClr val="accent2"/>
              </a:solidFill>
              <a:round/>
              <a:headEnd/>
              <a:tailEnd/>
            </a:ln>
          </p:spPr>
          <p:txBody>
            <a:bodyPr rot="10800000" vert="eaVert"/>
            <a:lstStyle/>
            <a:p>
              <a:endParaRPr kumimoji="1" lang="zh-CN" altLang="zh-CN" sz="2800" b="1">
                <a:solidFill>
                  <a:srgbClr val="FF9933"/>
                </a:solidFill>
                <a:latin typeface="+mn-ea"/>
              </a:endParaRPr>
            </a:p>
          </p:txBody>
        </p:sp>
        <p:sp>
          <p:nvSpPr>
            <p:cNvPr id="18462" name="AutoShape 35"/>
            <p:cNvSpPr>
              <a:spLocks noChangeAspect="1"/>
            </p:cNvSpPr>
            <p:nvPr/>
          </p:nvSpPr>
          <p:spPr bwMode="auto">
            <a:xfrm rot="5400000">
              <a:off x="7932" y="9816"/>
              <a:ext cx="156" cy="3060"/>
            </a:xfrm>
            <a:prstGeom prst="leftBrace">
              <a:avLst>
                <a:gd name="adj1" fmla="val 163462"/>
                <a:gd name="adj2" fmla="val 52500"/>
              </a:avLst>
            </a:prstGeom>
            <a:noFill/>
            <a:ln w="28575">
              <a:solidFill>
                <a:schemeClr val="accent2"/>
              </a:solidFill>
              <a:round/>
              <a:headEnd/>
              <a:tailEnd/>
            </a:ln>
          </p:spPr>
          <p:txBody>
            <a:bodyPr rot="10800000" vert="eaVert"/>
            <a:lstStyle/>
            <a:p>
              <a:endParaRPr kumimoji="1" lang="zh-CN" altLang="zh-CN" sz="2800" b="1">
                <a:solidFill>
                  <a:srgbClr val="FF9933"/>
                </a:solidFill>
                <a:latin typeface="+mn-ea"/>
              </a:endParaRPr>
            </a:p>
          </p:txBody>
        </p:sp>
      </p:grpSp>
      <p:sp>
        <p:nvSpPr>
          <p:cNvPr id="18451" name="Line 36"/>
          <p:cNvSpPr>
            <a:spLocks noChangeAspect="1" noChangeShapeType="1"/>
          </p:cNvSpPr>
          <p:nvPr/>
        </p:nvSpPr>
        <p:spPr bwMode="auto">
          <a:xfrm flipV="1">
            <a:off x="1185863" y="3316268"/>
            <a:ext cx="500062" cy="271463"/>
          </a:xfrm>
          <a:prstGeom prst="line">
            <a:avLst/>
          </a:prstGeom>
          <a:noFill/>
          <a:ln w="9525">
            <a:solidFill>
              <a:schemeClr val="accent2"/>
            </a:solidFill>
            <a:round/>
            <a:headEnd/>
            <a:tailEnd type="arrow" w="med" len="med"/>
          </a:ln>
        </p:spPr>
        <p:txBody>
          <a:bodyPr/>
          <a:lstStyle/>
          <a:p>
            <a:endParaRPr lang="zh-CN" altLang="en-US">
              <a:latin typeface="+mn-ea"/>
            </a:endParaRPr>
          </a:p>
        </p:txBody>
      </p:sp>
      <p:sp>
        <p:nvSpPr>
          <p:cNvPr id="18452" name="Text Box 37"/>
          <p:cNvSpPr txBox="1">
            <a:spLocks noChangeAspect="1" noChangeArrowheads="1"/>
          </p:cNvSpPr>
          <p:nvPr/>
        </p:nvSpPr>
        <p:spPr bwMode="auto">
          <a:xfrm>
            <a:off x="2851150" y="3181331"/>
            <a:ext cx="833438" cy="406400"/>
          </a:xfrm>
          <a:prstGeom prst="rect">
            <a:avLst/>
          </a:prstGeom>
          <a:noFill/>
          <a:ln w="9525">
            <a:noFill/>
            <a:miter lim="800000"/>
            <a:headEnd/>
            <a:tailEnd/>
          </a:ln>
        </p:spPr>
        <p:txBody>
          <a:bodyPr/>
          <a:lstStyle/>
          <a:p>
            <a:pPr algn="just"/>
            <a:r>
              <a:rPr kumimoji="1" lang="en-US" altLang="zh-CN" sz="2400" b="1">
                <a:solidFill>
                  <a:schemeClr val="accent2"/>
                </a:solidFill>
                <a:latin typeface="+mn-ea"/>
              </a:rPr>
              <a:t>E</a:t>
            </a:r>
          </a:p>
        </p:txBody>
      </p:sp>
      <p:sp>
        <p:nvSpPr>
          <p:cNvPr id="18453" name="Text Box 38"/>
          <p:cNvSpPr txBox="1">
            <a:spLocks noChangeAspect="1" noChangeArrowheads="1"/>
          </p:cNvSpPr>
          <p:nvPr/>
        </p:nvSpPr>
        <p:spPr bwMode="auto">
          <a:xfrm>
            <a:off x="5516563" y="3181331"/>
            <a:ext cx="833437" cy="406400"/>
          </a:xfrm>
          <a:prstGeom prst="rect">
            <a:avLst/>
          </a:prstGeom>
          <a:noFill/>
          <a:ln w="9525">
            <a:noFill/>
            <a:miter lim="800000"/>
            <a:headEnd/>
            <a:tailEnd/>
          </a:ln>
        </p:spPr>
        <p:txBody>
          <a:bodyPr/>
          <a:lstStyle/>
          <a:p>
            <a:pPr algn="just"/>
            <a:r>
              <a:rPr kumimoji="1" lang="en-US" altLang="zh-CN" sz="2400" b="1">
                <a:solidFill>
                  <a:schemeClr val="accent2"/>
                </a:solidFill>
                <a:latin typeface="+mn-ea"/>
              </a:rPr>
              <a:t>M</a:t>
            </a:r>
          </a:p>
        </p:txBody>
      </p:sp>
      <p:sp>
        <p:nvSpPr>
          <p:cNvPr id="18454" name="Text Box 39"/>
          <p:cNvSpPr txBox="1">
            <a:spLocks noChangeAspect="1" noChangeArrowheads="1"/>
          </p:cNvSpPr>
          <p:nvPr/>
        </p:nvSpPr>
        <p:spPr bwMode="auto">
          <a:xfrm>
            <a:off x="2517775" y="3587731"/>
            <a:ext cx="2130425" cy="407987"/>
          </a:xfrm>
          <a:prstGeom prst="rect">
            <a:avLst/>
          </a:prstGeom>
          <a:noFill/>
          <a:ln w="9525">
            <a:noFill/>
            <a:miter lim="800000"/>
            <a:headEnd/>
            <a:tailEnd/>
          </a:ln>
        </p:spPr>
        <p:txBody>
          <a:bodyPr/>
          <a:lstStyle/>
          <a:p>
            <a:pPr algn="just"/>
            <a:r>
              <a:rPr kumimoji="1" lang="zh-CN" altLang="en-US" sz="2000" b="1">
                <a:solidFill>
                  <a:schemeClr val="accent2"/>
                </a:solidFill>
                <a:latin typeface="+mn-ea"/>
              </a:rPr>
              <a:t>指数（阶码）</a:t>
            </a:r>
          </a:p>
        </p:txBody>
      </p:sp>
      <p:sp>
        <p:nvSpPr>
          <p:cNvPr id="18455" name="Text Box 40"/>
          <p:cNvSpPr txBox="1">
            <a:spLocks noChangeAspect="1" noChangeArrowheads="1"/>
          </p:cNvSpPr>
          <p:nvPr/>
        </p:nvSpPr>
        <p:spPr bwMode="auto">
          <a:xfrm>
            <a:off x="5683250" y="3587731"/>
            <a:ext cx="1109663" cy="407987"/>
          </a:xfrm>
          <a:prstGeom prst="rect">
            <a:avLst/>
          </a:prstGeom>
          <a:noFill/>
          <a:ln w="9525">
            <a:noFill/>
            <a:miter lim="800000"/>
            <a:headEnd/>
            <a:tailEnd/>
          </a:ln>
        </p:spPr>
        <p:txBody>
          <a:bodyPr/>
          <a:lstStyle/>
          <a:p>
            <a:pPr algn="just"/>
            <a:r>
              <a:rPr kumimoji="1" lang="zh-CN" altLang="en-US" sz="2000" b="1">
                <a:solidFill>
                  <a:schemeClr val="accent2"/>
                </a:solidFill>
                <a:latin typeface="+mn-ea"/>
              </a:rPr>
              <a:t>尾数</a:t>
            </a:r>
          </a:p>
        </p:txBody>
      </p:sp>
      <p:sp>
        <p:nvSpPr>
          <p:cNvPr id="18456" name="Text Box 41"/>
          <p:cNvSpPr txBox="1">
            <a:spLocks noChangeArrowheads="1"/>
          </p:cNvSpPr>
          <p:nvPr/>
        </p:nvSpPr>
        <p:spPr bwMode="auto">
          <a:xfrm>
            <a:off x="3225800" y="3995718"/>
            <a:ext cx="2557463" cy="396875"/>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64</a:t>
            </a:r>
            <a:r>
              <a:rPr kumimoji="1" lang="zh-CN" altLang="en-US" sz="2000" b="1">
                <a:latin typeface="+mn-ea"/>
              </a:rPr>
              <a:t>位双精度形式</a:t>
            </a:r>
          </a:p>
        </p:txBody>
      </p:sp>
      <p:sp>
        <p:nvSpPr>
          <p:cNvPr id="121900" name="Text Box 44"/>
          <p:cNvSpPr txBox="1">
            <a:spLocks noChangeArrowheads="1"/>
          </p:cNvSpPr>
          <p:nvPr/>
        </p:nvSpPr>
        <p:spPr bwMode="auto">
          <a:xfrm>
            <a:off x="533400" y="4529118"/>
            <a:ext cx="8229600" cy="1569660"/>
          </a:xfrm>
          <a:prstGeom prst="rect">
            <a:avLst/>
          </a:prstGeom>
          <a:noFill/>
          <a:ln w="9525">
            <a:noFill/>
            <a:miter lim="800000"/>
            <a:headEnd/>
            <a:tailEnd/>
          </a:ln>
        </p:spPr>
        <p:txBody>
          <a:bodyPr>
            <a:spAutoFit/>
          </a:bodyPr>
          <a:lstStyle/>
          <a:p>
            <a:pPr>
              <a:spcBef>
                <a:spcPct val="50000"/>
              </a:spcBef>
            </a:pPr>
            <a:r>
              <a:rPr kumimoji="1" lang="zh-CN" altLang="en-US" sz="2400" b="1" dirty="0">
                <a:solidFill>
                  <a:schemeClr val="hlink"/>
                </a:solidFill>
                <a:latin typeface="+mn-ea"/>
              </a:rPr>
              <a:t>注：</a:t>
            </a:r>
            <a:r>
              <a:rPr kumimoji="1" lang="en-US" altLang="zh-CN" sz="2400" b="1" dirty="0">
                <a:solidFill>
                  <a:schemeClr val="tx2"/>
                </a:solidFill>
                <a:latin typeface="+mn-ea"/>
              </a:rPr>
              <a:t>IEEE754</a:t>
            </a:r>
            <a:r>
              <a:rPr kumimoji="1" lang="zh-CN" altLang="en-US" sz="2400" b="1" dirty="0">
                <a:solidFill>
                  <a:schemeClr val="tx2"/>
                </a:solidFill>
                <a:latin typeface="+mn-ea"/>
              </a:rPr>
              <a:t>标准约定</a:t>
            </a:r>
            <a:r>
              <a:rPr kumimoji="1" lang="en-US" altLang="zh-CN" sz="2400" b="1" dirty="0">
                <a:solidFill>
                  <a:schemeClr val="tx2"/>
                </a:solidFill>
                <a:latin typeface="+mn-ea"/>
              </a:rPr>
              <a:t>32</a:t>
            </a:r>
            <a:r>
              <a:rPr kumimoji="1" lang="zh-CN" altLang="en-US" sz="2400" b="1" dirty="0">
                <a:solidFill>
                  <a:schemeClr val="tx2"/>
                </a:solidFill>
                <a:latin typeface="+mn-ea"/>
              </a:rPr>
              <a:t>位单精度形式在小数点左部有一位隐含位，从而使其有效位实际有</a:t>
            </a:r>
            <a:r>
              <a:rPr kumimoji="1" lang="en-US" altLang="zh-CN" sz="2400" b="1" dirty="0">
                <a:solidFill>
                  <a:schemeClr val="tx2"/>
                </a:solidFill>
                <a:latin typeface="+mn-ea"/>
              </a:rPr>
              <a:t>24</a:t>
            </a:r>
            <a:r>
              <a:rPr kumimoji="1" lang="zh-CN" altLang="en-US" sz="2400" b="1" dirty="0">
                <a:solidFill>
                  <a:schemeClr val="tx2"/>
                </a:solidFill>
                <a:latin typeface="+mn-ea"/>
              </a:rPr>
              <a:t>位，这样便使尾数的有效值变为</a:t>
            </a:r>
            <a:r>
              <a:rPr kumimoji="1" lang="en-US" altLang="zh-CN" sz="2400" b="1" dirty="0">
                <a:solidFill>
                  <a:schemeClr val="tx2"/>
                </a:solidFill>
                <a:latin typeface="+mn-ea"/>
              </a:rPr>
              <a:t>1.M </a:t>
            </a:r>
            <a:r>
              <a:rPr kumimoji="1" lang="zh-CN" altLang="en-US" sz="2400" b="1" dirty="0">
                <a:solidFill>
                  <a:schemeClr val="tx2"/>
                </a:solidFill>
                <a:latin typeface="+mn-ea"/>
              </a:rPr>
              <a:t>。阶码部分采用移码表示，移码值为</a:t>
            </a:r>
            <a:r>
              <a:rPr kumimoji="1" lang="en-US" altLang="zh-CN" sz="2400" b="1" dirty="0">
                <a:solidFill>
                  <a:schemeClr val="tx2"/>
                </a:solidFill>
                <a:latin typeface="+mn-ea"/>
              </a:rPr>
              <a:t>127</a:t>
            </a:r>
            <a:r>
              <a:rPr kumimoji="1" lang="zh-CN" altLang="en-US" sz="2400" b="1" dirty="0">
                <a:solidFill>
                  <a:schemeClr val="tx2"/>
                </a:solidFill>
                <a:latin typeface="+mn-ea"/>
              </a:rPr>
              <a:t>，从而使阶码值的范围由原来的</a:t>
            </a:r>
            <a:r>
              <a:rPr kumimoji="1" lang="en-US" altLang="zh-CN" sz="2400" b="1" dirty="0">
                <a:solidFill>
                  <a:schemeClr val="tx2"/>
                </a:solidFill>
                <a:latin typeface="+mn-ea"/>
              </a:rPr>
              <a:t>-126</a:t>
            </a:r>
            <a:r>
              <a:rPr kumimoji="1" lang="zh-CN" altLang="en-US" sz="2400" b="1" dirty="0">
                <a:solidFill>
                  <a:schemeClr val="tx2"/>
                </a:solidFill>
                <a:latin typeface="+mn-ea"/>
              </a:rPr>
              <a:t>到</a:t>
            </a:r>
            <a:r>
              <a:rPr kumimoji="1" lang="en-US" altLang="zh-CN" sz="2400" b="1" dirty="0">
                <a:solidFill>
                  <a:schemeClr val="tx2"/>
                </a:solidFill>
                <a:latin typeface="+mn-ea"/>
              </a:rPr>
              <a:t>+127</a:t>
            </a:r>
            <a:r>
              <a:rPr kumimoji="1" lang="zh-CN" altLang="en-US" sz="2400" b="1" dirty="0">
                <a:solidFill>
                  <a:schemeClr val="tx2"/>
                </a:solidFill>
                <a:latin typeface="+mn-ea"/>
              </a:rPr>
              <a:t>，经移码后变为</a:t>
            </a:r>
            <a:r>
              <a:rPr kumimoji="1" lang="en-US" altLang="zh-CN" sz="2400" b="1" dirty="0">
                <a:solidFill>
                  <a:schemeClr val="tx2"/>
                </a:solidFill>
                <a:latin typeface="+mn-ea"/>
              </a:rPr>
              <a:t>1</a:t>
            </a:r>
            <a:r>
              <a:rPr kumimoji="1" lang="zh-CN" altLang="en-US" sz="2400" b="1" dirty="0">
                <a:solidFill>
                  <a:schemeClr val="tx2"/>
                </a:solidFill>
                <a:latin typeface="+mn-ea"/>
              </a:rPr>
              <a:t>到</a:t>
            </a:r>
            <a:r>
              <a:rPr kumimoji="1" lang="en-US" altLang="zh-CN" sz="2400" b="1" dirty="0">
                <a:solidFill>
                  <a:schemeClr val="tx2"/>
                </a:solidFill>
                <a:latin typeface="+mn-ea"/>
              </a:rPr>
              <a:t>254</a:t>
            </a:r>
            <a:r>
              <a:rPr kumimoji="1" lang="zh-CN" altLang="en-US" sz="2400" b="1" dirty="0">
                <a:solidFill>
                  <a:schemeClr val="tx2"/>
                </a:solidFill>
                <a:latin typeface="+mn-ea"/>
              </a:rPr>
              <a:t>。 </a:t>
            </a:r>
          </a:p>
        </p:txBody>
      </p:sp>
      <p:sp>
        <p:nvSpPr>
          <p:cNvPr id="40"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数据格式与指令系统</a:t>
            </a:r>
            <a:endParaRPr lang="zh-CN" altLang="en-US"/>
          </a:p>
        </p:txBody>
      </p:sp>
      <p:sp>
        <p:nvSpPr>
          <p:cNvPr id="3" name="内容占位符 2"/>
          <p:cNvSpPr>
            <a:spLocks noGrp="1"/>
          </p:cNvSpPr>
          <p:nvPr>
            <p:ph idx="1"/>
          </p:nvPr>
        </p:nvSpPr>
        <p:spPr/>
        <p:txBody>
          <a:bodyPr/>
          <a:lstStyle/>
          <a:p>
            <a:r>
              <a:rPr lang="zh-CN" altLang="en-US" dirty="0" smtClean="0">
                <a:latin typeface="+mj-ea"/>
                <a:ea typeface="+mj-ea"/>
              </a:rPr>
              <a:t>指令系统概况</a:t>
            </a:r>
            <a:endParaRPr lang="en-US" altLang="zh-CN" dirty="0" smtClean="0">
              <a:latin typeface="+mj-ea"/>
              <a:ea typeface="+mj-ea"/>
            </a:endParaRPr>
          </a:p>
          <a:p>
            <a:r>
              <a:rPr lang="zh-CN" altLang="en-US" dirty="0" smtClean="0">
                <a:latin typeface="+mn-ea"/>
              </a:rPr>
              <a:t>数据格式</a:t>
            </a:r>
          </a:p>
          <a:p>
            <a:r>
              <a:rPr lang="zh-CN" altLang="en-US" dirty="0" smtClean="0">
                <a:latin typeface="+mn-ea"/>
              </a:rPr>
              <a:t>指令系统设计原理</a:t>
            </a:r>
          </a:p>
          <a:p>
            <a:r>
              <a:rPr lang="en-US" altLang="zh-CN" dirty="0" smtClean="0">
                <a:latin typeface="+mn-ea"/>
              </a:rPr>
              <a:t>RISC</a:t>
            </a:r>
            <a:r>
              <a:rPr lang="zh-CN" altLang="en-US" dirty="0" smtClean="0">
                <a:latin typeface="+mn-ea"/>
              </a:rPr>
              <a:t>计算机</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1000" y="1219200"/>
            <a:ext cx="4419600" cy="523220"/>
          </a:xfrm>
          <a:prstGeom prst="rect">
            <a:avLst/>
          </a:prstGeom>
          <a:noFill/>
          <a:ln w="9525">
            <a:noFill/>
            <a:miter lim="800000"/>
            <a:headEnd/>
            <a:tailEnd/>
          </a:ln>
        </p:spPr>
        <p:txBody>
          <a:bodyPr>
            <a:spAutoFit/>
          </a:bodyPr>
          <a:lstStyle/>
          <a:p>
            <a:pPr>
              <a:spcBef>
                <a:spcPct val="50000"/>
              </a:spcBef>
            </a:pPr>
            <a:r>
              <a:rPr kumimoji="1" lang="en-US" altLang="zh-CN" sz="2800" b="1">
                <a:solidFill>
                  <a:schemeClr val="tx2"/>
                </a:solidFill>
                <a:latin typeface="+mn-ea"/>
              </a:rPr>
              <a:t>32</a:t>
            </a:r>
            <a:r>
              <a:rPr kumimoji="1" lang="zh-CN" altLang="en-US" sz="2800" b="1">
                <a:solidFill>
                  <a:schemeClr val="tx2"/>
                </a:solidFill>
                <a:latin typeface="+mn-ea"/>
              </a:rPr>
              <a:t>位浮点单精度数据形式：</a:t>
            </a:r>
          </a:p>
        </p:txBody>
      </p:sp>
      <p:sp>
        <p:nvSpPr>
          <p:cNvPr id="2052" name="Rectangle 4"/>
          <p:cNvSpPr>
            <a:spLocks noChangeArrowheads="1"/>
          </p:cNvSpPr>
          <p:nvPr/>
        </p:nvSpPr>
        <p:spPr bwMode="auto">
          <a:xfrm>
            <a:off x="107950" y="2209800"/>
            <a:ext cx="8915400" cy="3581400"/>
          </a:xfrm>
          <a:prstGeom prst="rect">
            <a:avLst/>
          </a:prstGeom>
          <a:noFill/>
          <a:ln w="38100">
            <a:noFill/>
            <a:miter lim="800000"/>
            <a:headEnd/>
            <a:tailEnd/>
          </a:ln>
        </p:spPr>
        <p:txBody>
          <a:bodyPr wrap="none" anchor="ctr"/>
          <a:lstStyle/>
          <a:p>
            <a:pPr algn="ctr"/>
            <a:endParaRPr kumimoji="1" lang="zh-CN" altLang="zh-CN" sz="2800" b="1">
              <a:solidFill>
                <a:srgbClr val="FF9933"/>
              </a:solidFill>
              <a:latin typeface="+mn-ea"/>
            </a:endParaRPr>
          </a:p>
        </p:txBody>
      </p:sp>
      <p:graphicFrame>
        <p:nvGraphicFramePr>
          <p:cNvPr id="32772" name="Object 3"/>
          <p:cNvGraphicFramePr>
            <a:graphicFrameLocks noChangeAspect="1"/>
          </p:cNvGraphicFramePr>
          <p:nvPr/>
        </p:nvGraphicFramePr>
        <p:xfrm>
          <a:off x="457200" y="1914525"/>
          <a:ext cx="8362950" cy="3343275"/>
        </p:xfrm>
        <a:graphic>
          <a:graphicData uri="http://schemas.openxmlformats.org/presentationml/2006/ole">
            <p:oleObj spid="_x0000_s1026" name="公式" r:id="rId4" imgW="3187440" imgH="1257120" progId="Equations">
              <p:embed/>
            </p:oleObj>
          </a:graphicData>
        </a:graphic>
      </p:graphicFrame>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09600" y="1828800"/>
            <a:ext cx="7462862" cy="3754874"/>
          </a:xfrm>
          <a:prstGeom prst="rect">
            <a:avLst/>
          </a:prstGeom>
          <a:noFill/>
          <a:ln w="9525">
            <a:noFill/>
            <a:miter lim="800000"/>
            <a:headEnd/>
            <a:tailEnd/>
          </a:ln>
        </p:spPr>
        <p:txBody>
          <a:bodyPr wrap="square">
            <a:spAutoFit/>
          </a:bodyPr>
          <a:lstStyle/>
          <a:p>
            <a:pPr>
              <a:spcBef>
                <a:spcPct val="50000"/>
              </a:spcBef>
            </a:pPr>
            <a:r>
              <a:rPr kumimoji="1" lang="zh-CN" altLang="en-US" sz="2800" b="1">
                <a:solidFill>
                  <a:schemeClr val="hlink"/>
                </a:solidFill>
                <a:latin typeface="+mn-ea"/>
              </a:rPr>
              <a:t>特点：</a:t>
            </a:r>
            <a:r>
              <a:rPr kumimoji="1" lang="en-US" altLang="zh-CN" sz="2800" b="1">
                <a:latin typeface="+mn-ea"/>
              </a:rPr>
              <a:t>IEEE754</a:t>
            </a:r>
            <a:r>
              <a:rPr kumimoji="1" lang="zh-CN" altLang="en-US" sz="2800" b="1">
                <a:latin typeface="+mn-ea"/>
              </a:rPr>
              <a:t>标准使</a:t>
            </a:r>
            <a:r>
              <a:rPr kumimoji="1" lang="en-US" altLang="zh-CN" sz="2800" b="1">
                <a:latin typeface="+mn-ea"/>
              </a:rPr>
              <a:t>0</a:t>
            </a:r>
            <a:r>
              <a:rPr kumimoji="1" lang="zh-CN" altLang="en-US" sz="2800" b="1">
                <a:latin typeface="+mn-ea"/>
              </a:rPr>
              <a:t>有了精确表示，同时也明确地表示了无穷大，所以，当</a:t>
            </a:r>
            <a:r>
              <a:rPr kumimoji="1" lang="en-US" altLang="zh-CN" sz="2800" b="1">
                <a:latin typeface="+mn-ea"/>
              </a:rPr>
              <a:t>a/0(a≠0)</a:t>
            </a:r>
            <a:r>
              <a:rPr kumimoji="1" lang="zh-CN" altLang="en-US" sz="2800" b="1">
                <a:latin typeface="+mn-ea"/>
              </a:rPr>
              <a:t>时得到结果值为</a:t>
            </a:r>
            <a:r>
              <a:rPr kumimoji="1" lang="en-US" altLang="zh-CN" sz="2800" b="1">
                <a:latin typeface="+mn-ea"/>
              </a:rPr>
              <a:t>±∞</a:t>
            </a:r>
            <a:r>
              <a:rPr kumimoji="1" lang="zh-CN" altLang="en-US" sz="2800" b="1">
                <a:latin typeface="+mn-ea"/>
              </a:rPr>
              <a:t>；当</a:t>
            </a:r>
            <a:r>
              <a:rPr kumimoji="1" lang="en-US" altLang="zh-CN" sz="2800" b="1">
                <a:latin typeface="+mn-ea"/>
              </a:rPr>
              <a:t>0/0</a:t>
            </a:r>
            <a:r>
              <a:rPr kumimoji="1" lang="zh-CN" altLang="en-US" sz="2800" b="1">
                <a:latin typeface="+mn-ea"/>
              </a:rPr>
              <a:t>时得到结果值较小的数，为了避免下溢而损失精度，允许采用比最小规格化数还要小的数来表示，这些数称为非规格化数。</a:t>
            </a:r>
          </a:p>
          <a:p>
            <a:pPr>
              <a:spcBef>
                <a:spcPct val="50000"/>
              </a:spcBef>
            </a:pPr>
            <a:r>
              <a:rPr kumimoji="1" lang="zh-CN" altLang="en-US" sz="2800" b="1">
                <a:solidFill>
                  <a:schemeClr val="hlink"/>
                </a:solidFill>
                <a:latin typeface="+mn-ea"/>
              </a:rPr>
              <a:t>应注意的是，非规格化数和正、负零的隐含位值不是</a:t>
            </a:r>
            <a:r>
              <a:rPr kumimoji="1" lang="en-US" altLang="zh-CN" sz="2800" b="1">
                <a:solidFill>
                  <a:schemeClr val="hlink"/>
                </a:solidFill>
                <a:latin typeface="+mn-ea"/>
              </a:rPr>
              <a:t>1</a:t>
            </a:r>
            <a:r>
              <a:rPr kumimoji="1" lang="zh-CN" altLang="en-US" sz="2800" b="1">
                <a:solidFill>
                  <a:schemeClr val="hlink"/>
                </a:solidFill>
                <a:latin typeface="+mn-ea"/>
              </a:rPr>
              <a:t>而是</a:t>
            </a:r>
            <a:r>
              <a:rPr kumimoji="1" lang="en-US" altLang="zh-CN" sz="2800" b="1">
                <a:solidFill>
                  <a:schemeClr val="hlink"/>
                </a:solidFill>
                <a:latin typeface="+mn-ea"/>
              </a:rPr>
              <a:t>0</a:t>
            </a:r>
            <a:r>
              <a:rPr kumimoji="1" lang="zh-CN" altLang="en-US" sz="2800" b="1">
                <a:solidFill>
                  <a:schemeClr val="hlink"/>
                </a:solidFill>
                <a:latin typeface="+mn-ea"/>
              </a:rPr>
              <a:t>。</a:t>
            </a:r>
            <a:r>
              <a:rPr kumimoji="1" lang="zh-CN" altLang="en-US" sz="2800" b="1">
                <a:latin typeface="+mn-ea"/>
              </a:rPr>
              <a:t> </a:t>
            </a:r>
          </a:p>
        </p:txBody>
      </p:sp>
      <p:sp>
        <p:nvSpPr>
          <p:cNvPr id="3"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21</a:t>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3"/>
          <p:cNvSpPr txBox="1">
            <a:spLocks noChangeArrowheads="1"/>
          </p:cNvSpPr>
          <p:nvPr/>
        </p:nvSpPr>
        <p:spPr bwMode="auto">
          <a:xfrm>
            <a:off x="428596" y="714356"/>
            <a:ext cx="7866063" cy="1938992"/>
          </a:xfrm>
          <a:prstGeom prst="rect">
            <a:avLst/>
          </a:prstGeom>
          <a:noFill/>
          <a:ln w="9525">
            <a:noFill/>
            <a:miter lim="800000"/>
            <a:headEnd/>
            <a:tailEnd/>
          </a:ln>
        </p:spPr>
        <p:txBody>
          <a:bodyPr>
            <a:spAutoFit/>
          </a:bodyPr>
          <a:lstStyle/>
          <a:p>
            <a:pPr>
              <a:spcBef>
                <a:spcPct val="50000"/>
              </a:spcBef>
            </a:pPr>
            <a:r>
              <a:rPr kumimoji="1" lang="zh-CN" altLang="en-US" sz="2400" b="1" dirty="0">
                <a:solidFill>
                  <a:schemeClr val="tx2"/>
                </a:solidFill>
                <a:latin typeface="+mn-ea"/>
              </a:rPr>
              <a:t>例</a:t>
            </a:r>
            <a:r>
              <a:rPr kumimoji="1" lang="en-US" altLang="zh-CN" sz="2400" b="1" dirty="0">
                <a:solidFill>
                  <a:schemeClr val="tx2"/>
                </a:solidFill>
                <a:latin typeface="+mn-ea"/>
              </a:rPr>
              <a:t>1</a:t>
            </a:r>
            <a:r>
              <a:rPr kumimoji="1" lang="zh-CN" altLang="en-US" sz="2400" b="1" dirty="0">
                <a:solidFill>
                  <a:schemeClr val="tx2"/>
                </a:solidFill>
                <a:latin typeface="+mn-ea"/>
              </a:rPr>
              <a:t>：</a:t>
            </a:r>
            <a:r>
              <a:rPr kumimoji="1" lang="zh-CN" altLang="en-US" sz="2400" b="1" dirty="0">
                <a:latin typeface="+mn-ea"/>
                <a:cs typeface="Times New Roman" pitchFamily="18" charset="0"/>
              </a:rPr>
              <a:t> </a:t>
            </a:r>
            <a:r>
              <a:rPr kumimoji="1" lang="zh-CN" altLang="en-US" sz="2400" b="1" dirty="0">
                <a:latin typeface="+mn-ea"/>
              </a:rPr>
              <a:t>单精度格式表示为：</a:t>
            </a:r>
          </a:p>
          <a:p>
            <a:pPr>
              <a:spcBef>
                <a:spcPct val="50000"/>
              </a:spcBef>
            </a:pPr>
            <a:r>
              <a:rPr kumimoji="1" lang="zh-CN" altLang="en-US" sz="2400" b="1" dirty="0">
                <a:latin typeface="+mn-ea"/>
              </a:rPr>
              <a:t>      </a:t>
            </a:r>
            <a:r>
              <a:rPr kumimoji="1" lang="en-US" altLang="zh-CN" sz="2400" b="1" dirty="0">
                <a:latin typeface="+mn-ea"/>
              </a:rPr>
              <a:t>1  01111111   100000000000000000000000</a:t>
            </a:r>
          </a:p>
          <a:p>
            <a:pPr>
              <a:spcBef>
                <a:spcPct val="50000"/>
              </a:spcBef>
            </a:pPr>
            <a:r>
              <a:rPr kumimoji="1" lang="zh-CN" altLang="en-US" sz="2400" b="1" dirty="0">
                <a:latin typeface="+mn-ea"/>
              </a:rPr>
              <a:t>其中，</a:t>
            </a:r>
            <a:r>
              <a:rPr kumimoji="1" lang="en-US" altLang="zh-CN" sz="2400" b="1" dirty="0">
                <a:latin typeface="+mn-ea"/>
              </a:rPr>
              <a:t>S=1</a:t>
            </a:r>
            <a:r>
              <a:rPr kumimoji="1" lang="zh-CN" altLang="en-US" sz="2400" b="1" dirty="0">
                <a:latin typeface="+mn-ea"/>
              </a:rPr>
              <a:t>，</a:t>
            </a:r>
            <a:r>
              <a:rPr kumimoji="1" lang="en-US" altLang="zh-CN" sz="2400" b="1" dirty="0">
                <a:latin typeface="+mn-ea"/>
              </a:rPr>
              <a:t>E=127</a:t>
            </a:r>
            <a:r>
              <a:rPr kumimoji="1" lang="zh-CN" altLang="en-US" sz="2400" b="1" dirty="0">
                <a:latin typeface="+mn-ea"/>
              </a:rPr>
              <a:t>，</a:t>
            </a:r>
            <a:r>
              <a:rPr kumimoji="1" lang="en-US" altLang="zh-CN" sz="2400" b="1" dirty="0">
                <a:latin typeface="+mn-ea"/>
              </a:rPr>
              <a:t>M=0.5</a:t>
            </a:r>
            <a:r>
              <a:rPr kumimoji="1" lang="zh-CN" altLang="en-US" sz="2400" b="1" dirty="0">
                <a:latin typeface="+mn-ea"/>
              </a:rPr>
              <a:t>，因此</a:t>
            </a:r>
            <a:r>
              <a:rPr kumimoji="1" lang="en-US" altLang="zh-CN" sz="2400" b="1" dirty="0">
                <a:latin typeface="+mn-ea"/>
              </a:rPr>
              <a:t>N=</a:t>
            </a:r>
            <a:r>
              <a:rPr kumimoji="1" lang="zh-CN" altLang="en-US" sz="2400" b="1" dirty="0">
                <a:latin typeface="+mn-ea"/>
              </a:rPr>
              <a:t>（</a:t>
            </a:r>
            <a:r>
              <a:rPr kumimoji="1" lang="en-US" altLang="zh-CN" sz="2400" b="1" dirty="0">
                <a:latin typeface="+mn-ea"/>
              </a:rPr>
              <a:t>-1</a:t>
            </a:r>
            <a:r>
              <a:rPr kumimoji="1" lang="zh-CN" altLang="en-US" sz="2400" b="1" dirty="0">
                <a:latin typeface="+mn-ea"/>
              </a:rPr>
              <a:t>）</a:t>
            </a:r>
            <a:r>
              <a:rPr kumimoji="1" lang="en-US" altLang="zh-CN" sz="2400" b="1" baseline="30000" dirty="0">
                <a:latin typeface="+mn-ea"/>
              </a:rPr>
              <a:t>1 </a:t>
            </a:r>
            <a:r>
              <a:rPr kumimoji="1" lang="en-US" altLang="zh-CN" sz="2400" b="1" dirty="0">
                <a:latin typeface="+mn-ea"/>
              </a:rPr>
              <a:t>2</a:t>
            </a:r>
            <a:r>
              <a:rPr kumimoji="1" lang="en-US" altLang="zh-CN" sz="2400" b="1" baseline="30000" dirty="0">
                <a:latin typeface="+mn-ea"/>
              </a:rPr>
              <a:t>127-127</a:t>
            </a:r>
            <a:r>
              <a:rPr kumimoji="1" lang="zh-CN" altLang="en-US" sz="2400" b="1" dirty="0">
                <a:latin typeface="+mn-ea"/>
              </a:rPr>
              <a:t>（</a:t>
            </a:r>
            <a:r>
              <a:rPr kumimoji="1" lang="en-US" altLang="zh-CN" sz="2400" b="1" dirty="0">
                <a:latin typeface="+mn-ea"/>
              </a:rPr>
              <a:t>1.5</a:t>
            </a:r>
            <a:r>
              <a:rPr kumimoji="1" lang="zh-CN" altLang="en-US" sz="2400" b="1" dirty="0">
                <a:latin typeface="+mn-ea"/>
              </a:rPr>
              <a:t>）</a:t>
            </a:r>
            <a:r>
              <a:rPr kumimoji="1" lang="en-US" altLang="zh-CN" sz="2400" b="1" dirty="0">
                <a:latin typeface="+mn-ea"/>
              </a:rPr>
              <a:t>=-1.5</a:t>
            </a:r>
            <a:r>
              <a:rPr kumimoji="1" lang="zh-CN" altLang="en-US" sz="2400" b="1" dirty="0">
                <a:latin typeface="+mn-ea"/>
              </a:rPr>
              <a:t>。</a:t>
            </a:r>
          </a:p>
        </p:txBody>
      </p:sp>
      <p:sp>
        <p:nvSpPr>
          <p:cNvPr id="122884" name="Text Box 4"/>
          <p:cNvSpPr txBox="1">
            <a:spLocks noChangeArrowheads="1"/>
          </p:cNvSpPr>
          <p:nvPr/>
        </p:nvSpPr>
        <p:spPr bwMode="auto">
          <a:xfrm>
            <a:off x="428596" y="2775892"/>
            <a:ext cx="7924800" cy="1938992"/>
          </a:xfrm>
          <a:prstGeom prst="rect">
            <a:avLst/>
          </a:prstGeom>
          <a:noFill/>
          <a:ln w="9525">
            <a:noFill/>
            <a:miter lim="800000"/>
            <a:headEnd/>
            <a:tailEnd/>
          </a:ln>
        </p:spPr>
        <p:txBody>
          <a:bodyPr>
            <a:spAutoFit/>
          </a:bodyPr>
          <a:lstStyle/>
          <a:p>
            <a:pPr>
              <a:spcBef>
                <a:spcPct val="50000"/>
              </a:spcBef>
            </a:pPr>
            <a:r>
              <a:rPr kumimoji="1" lang="zh-CN" altLang="en-US" sz="2400" b="1" dirty="0">
                <a:solidFill>
                  <a:schemeClr val="tx2"/>
                </a:solidFill>
                <a:latin typeface="+mn-ea"/>
              </a:rPr>
              <a:t>例</a:t>
            </a:r>
            <a:r>
              <a:rPr kumimoji="1" lang="en-US" altLang="zh-CN" sz="2400" b="1" dirty="0">
                <a:solidFill>
                  <a:schemeClr val="tx2"/>
                </a:solidFill>
                <a:latin typeface="+mn-ea"/>
              </a:rPr>
              <a:t>2</a:t>
            </a:r>
            <a:r>
              <a:rPr kumimoji="1" lang="zh-CN" altLang="en-US" sz="2400" b="1" dirty="0">
                <a:solidFill>
                  <a:schemeClr val="tx2"/>
                </a:solidFill>
                <a:latin typeface="+mn-ea"/>
              </a:rPr>
              <a:t>：</a:t>
            </a:r>
            <a:r>
              <a:rPr kumimoji="1" lang="zh-CN" altLang="en-US" sz="2400" b="1" dirty="0">
                <a:latin typeface="+mn-ea"/>
              </a:rPr>
              <a:t>以下的</a:t>
            </a:r>
            <a:r>
              <a:rPr kumimoji="1" lang="en-US" altLang="zh-CN" sz="2400" b="1" dirty="0">
                <a:latin typeface="+mn-ea"/>
              </a:rPr>
              <a:t>32</a:t>
            </a:r>
            <a:r>
              <a:rPr kumimoji="1" lang="zh-CN" altLang="en-US" sz="2400" b="1" dirty="0">
                <a:latin typeface="+mn-ea"/>
              </a:rPr>
              <a:t>位数所表示的单精度浮点数为多少？</a:t>
            </a:r>
          </a:p>
          <a:p>
            <a:pPr>
              <a:spcBef>
                <a:spcPct val="50000"/>
              </a:spcBef>
            </a:pPr>
            <a:r>
              <a:rPr kumimoji="1" lang="zh-CN" altLang="en-US" sz="2400" b="1" dirty="0">
                <a:latin typeface="+mn-ea"/>
              </a:rPr>
              <a:t>          </a:t>
            </a:r>
            <a:r>
              <a:rPr kumimoji="1" lang="en-US" altLang="zh-CN" sz="2400" b="1" dirty="0">
                <a:latin typeface="+mn-ea"/>
              </a:rPr>
              <a:t>1</a:t>
            </a:r>
            <a:r>
              <a:rPr kumimoji="1" lang="en-US" altLang="zh-CN" sz="2400" b="1" dirty="0">
                <a:latin typeface="+mn-ea"/>
                <a:cs typeface="Times New Roman" pitchFamily="18" charset="0"/>
              </a:rPr>
              <a:t>  </a:t>
            </a:r>
            <a:r>
              <a:rPr kumimoji="1" lang="en-US" altLang="zh-CN" sz="2400" b="1" dirty="0">
                <a:latin typeface="+mn-ea"/>
              </a:rPr>
              <a:t>10000001    01000000000000000000000    </a:t>
            </a:r>
          </a:p>
          <a:p>
            <a:pPr>
              <a:spcBef>
                <a:spcPct val="50000"/>
              </a:spcBef>
            </a:pPr>
            <a:r>
              <a:rPr kumimoji="1" lang="zh-CN" altLang="en-US" sz="2400" b="1" dirty="0">
                <a:latin typeface="+mn-ea"/>
              </a:rPr>
              <a:t>其中，</a:t>
            </a:r>
            <a:r>
              <a:rPr kumimoji="1" lang="en-US" altLang="zh-CN" sz="2400" b="1" dirty="0">
                <a:latin typeface="+mn-ea"/>
              </a:rPr>
              <a:t>S=1</a:t>
            </a:r>
            <a:r>
              <a:rPr kumimoji="1" lang="zh-CN" altLang="en-US" sz="2400" b="1" dirty="0">
                <a:latin typeface="+mn-ea"/>
              </a:rPr>
              <a:t>，</a:t>
            </a:r>
            <a:r>
              <a:rPr kumimoji="1" lang="en-US" altLang="zh-CN" sz="2400" b="1" dirty="0">
                <a:latin typeface="+mn-ea"/>
              </a:rPr>
              <a:t>E=129</a:t>
            </a:r>
            <a:r>
              <a:rPr kumimoji="1" lang="zh-CN" altLang="en-US" sz="2400" b="1" dirty="0">
                <a:latin typeface="+mn-ea"/>
              </a:rPr>
              <a:t>，</a:t>
            </a:r>
            <a:r>
              <a:rPr kumimoji="1" lang="en-US" altLang="zh-CN" sz="2400" b="1" dirty="0">
                <a:latin typeface="+mn-ea"/>
              </a:rPr>
              <a:t>M=0.25</a:t>
            </a:r>
            <a:r>
              <a:rPr kumimoji="1" lang="zh-CN" altLang="en-US" sz="2400" b="1" dirty="0">
                <a:latin typeface="+mn-ea"/>
              </a:rPr>
              <a:t>，由公式</a:t>
            </a:r>
            <a:r>
              <a:rPr kumimoji="1" lang="en-US" altLang="zh-CN" sz="2400" b="1" dirty="0">
                <a:latin typeface="+mn-ea"/>
              </a:rPr>
              <a:t>N=(-1)</a:t>
            </a:r>
            <a:r>
              <a:rPr kumimoji="1" lang="en-US" altLang="zh-CN" sz="2400" b="1" baseline="30000" dirty="0">
                <a:latin typeface="+mn-ea"/>
              </a:rPr>
              <a:t>1 </a:t>
            </a:r>
            <a:r>
              <a:rPr kumimoji="1" lang="en-US" altLang="zh-CN" sz="2400" b="1" dirty="0">
                <a:latin typeface="+mn-ea"/>
              </a:rPr>
              <a:t>2</a:t>
            </a:r>
            <a:r>
              <a:rPr kumimoji="1" lang="en-US" altLang="zh-CN" sz="2400" b="1" baseline="30000" dirty="0">
                <a:latin typeface="+mn-ea"/>
              </a:rPr>
              <a:t>129-127</a:t>
            </a:r>
            <a:r>
              <a:rPr kumimoji="1" lang="en-US" altLang="zh-CN" sz="2400" b="1" dirty="0">
                <a:latin typeface="+mn-ea"/>
              </a:rPr>
              <a:t>(1.25)=-5</a:t>
            </a:r>
            <a:r>
              <a:rPr kumimoji="1" lang="zh-CN" altLang="en-US" sz="2400" b="1" dirty="0">
                <a:latin typeface="+mn-ea"/>
              </a:rPr>
              <a:t>。</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381000" y="928670"/>
            <a:ext cx="8048652" cy="381000"/>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5</a:t>
            </a:r>
            <a:r>
              <a:rPr lang="zh-CN" altLang="en-US" b="1" dirty="0" smtClean="0">
                <a:solidFill>
                  <a:schemeClr val="accent1"/>
                </a:solidFill>
                <a:latin typeface="+mn-ea"/>
                <a:ea typeface="+mn-ea"/>
              </a:rPr>
              <a:t>、自定义数据表示</a:t>
            </a:r>
          </a:p>
        </p:txBody>
      </p:sp>
      <p:sp>
        <p:nvSpPr>
          <p:cNvPr id="40963" name="Rectangle 3"/>
          <p:cNvSpPr>
            <a:spLocks noGrp="1" noChangeArrowheads="1"/>
          </p:cNvSpPr>
          <p:nvPr>
            <p:ph type="body" idx="4294967295"/>
          </p:nvPr>
        </p:nvSpPr>
        <p:spPr>
          <a:xfrm>
            <a:off x="381000" y="2209800"/>
            <a:ext cx="8001000" cy="381000"/>
          </a:xfrm>
        </p:spPr>
        <p:txBody>
          <a:bodyPr>
            <a:noAutofit/>
          </a:bodyPr>
          <a:lstStyle/>
          <a:p>
            <a:pPr marL="0" indent="0" algn="just" eaLnBrk="1" hangingPunct="1">
              <a:spcBef>
                <a:spcPct val="0"/>
              </a:spcBef>
              <a:buClrTx/>
              <a:buFontTx/>
              <a:buNone/>
              <a:defRPr/>
            </a:pPr>
            <a:r>
              <a:rPr lang="en-US" altLang="zh-CN" sz="2400" b="1" dirty="0" smtClean="0">
                <a:latin typeface="+mn-ea"/>
              </a:rPr>
              <a:t>   </a:t>
            </a:r>
            <a:r>
              <a:rPr lang="zh-CN" altLang="en-US" sz="2400" b="1" dirty="0" smtClean="0">
                <a:solidFill>
                  <a:schemeClr val="tx1"/>
                </a:solidFill>
                <a:latin typeface="+mn-ea"/>
              </a:rPr>
              <a:t>为了缩短机器语言同高级语言对数据属性的说明之间的语义差距。</a:t>
            </a:r>
            <a:endParaRPr lang="zh-CN" altLang="en-US" sz="2400" b="1" dirty="0" smtClean="0">
              <a:solidFill>
                <a:schemeClr val="tx1"/>
              </a:solidFill>
              <a:effectLst>
                <a:outerShdw blurRad="38100" dist="38100" dir="2700000" algn="tl">
                  <a:srgbClr val="C0C0C0"/>
                </a:outerShdw>
              </a:effectLst>
              <a:latin typeface="+mn-ea"/>
            </a:endParaRPr>
          </a:p>
        </p:txBody>
      </p:sp>
      <p:sp>
        <p:nvSpPr>
          <p:cNvPr id="40964" name="Text Box 4"/>
          <p:cNvSpPr txBox="1">
            <a:spLocks noChangeArrowheads="1"/>
          </p:cNvSpPr>
          <p:nvPr/>
        </p:nvSpPr>
        <p:spPr bwMode="auto">
          <a:xfrm>
            <a:off x="762000" y="1676400"/>
            <a:ext cx="1447800" cy="523220"/>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hlink"/>
                </a:solidFill>
                <a:latin typeface="+mn-ea"/>
              </a:rPr>
              <a:t>目的：</a:t>
            </a:r>
          </a:p>
        </p:txBody>
      </p:sp>
      <p:sp>
        <p:nvSpPr>
          <p:cNvPr id="40965" name="Text Box 5"/>
          <p:cNvSpPr txBox="1">
            <a:spLocks noChangeArrowheads="1"/>
          </p:cNvSpPr>
          <p:nvPr/>
        </p:nvSpPr>
        <p:spPr bwMode="auto">
          <a:xfrm>
            <a:off x="762000" y="3046397"/>
            <a:ext cx="8077200" cy="954107"/>
          </a:xfrm>
          <a:prstGeom prst="rect">
            <a:avLst/>
          </a:prstGeom>
          <a:noFill/>
          <a:ln w="9525">
            <a:noFill/>
            <a:miter lim="800000"/>
            <a:headEnd/>
            <a:tailEnd/>
          </a:ln>
        </p:spPr>
        <p:txBody>
          <a:bodyPr>
            <a:spAutoFit/>
          </a:bodyPr>
          <a:lstStyle/>
          <a:p>
            <a:r>
              <a:rPr kumimoji="1" lang="zh-CN" altLang="en-US" sz="2800" b="1" dirty="0">
                <a:solidFill>
                  <a:schemeClr val="hlink"/>
                </a:solidFill>
                <a:latin typeface="+mn-ea"/>
              </a:rPr>
              <a:t>自定义数据表示：</a:t>
            </a:r>
            <a:r>
              <a:rPr kumimoji="1" lang="zh-CN" altLang="en-US" sz="2800" b="1" dirty="0">
                <a:latin typeface="+mn-ea"/>
              </a:rPr>
              <a:t>由数据本身来表明数据类型，使计算机内的数据具有自定义能力。</a:t>
            </a:r>
            <a:endParaRPr kumimoji="1" lang="zh-CN" altLang="en-US" sz="2800" dirty="0">
              <a:latin typeface="+mn-ea"/>
            </a:endParaRPr>
          </a:p>
        </p:txBody>
      </p:sp>
      <p:sp>
        <p:nvSpPr>
          <p:cNvPr id="40967" name="Text Box 7"/>
          <p:cNvSpPr txBox="1">
            <a:spLocks noChangeArrowheads="1"/>
          </p:cNvSpPr>
          <p:nvPr/>
        </p:nvSpPr>
        <p:spPr bwMode="auto">
          <a:xfrm>
            <a:off x="838200" y="3970572"/>
            <a:ext cx="4800600" cy="1815882"/>
          </a:xfrm>
          <a:prstGeom prst="rect">
            <a:avLst/>
          </a:prstGeom>
          <a:noFill/>
          <a:ln w="9525">
            <a:noFill/>
            <a:miter lim="800000"/>
            <a:headEnd/>
            <a:tailEnd/>
          </a:ln>
        </p:spPr>
        <p:txBody>
          <a:bodyPr>
            <a:spAutoFit/>
          </a:bodyPr>
          <a:lstStyle/>
          <a:p>
            <a:pPr>
              <a:spcBef>
                <a:spcPct val="50000"/>
              </a:spcBef>
              <a:buClr>
                <a:srgbClr val="FF0066"/>
              </a:buClr>
              <a:buFont typeface="Wingdings" pitchFamily="2" charset="2"/>
              <a:buNone/>
            </a:pPr>
            <a:r>
              <a:rPr kumimoji="1" lang="zh-CN" altLang="en-US" sz="2800" b="1">
                <a:solidFill>
                  <a:schemeClr val="hlink"/>
                </a:solidFill>
                <a:latin typeface="+mn-ea"/>
              </a:rPr>
              <a:t>分类：</a:t>
            </a:r>
          </a:p>
          <a:p>
            <a:pPr>
              <a:spcBef>
                <a:spcPct val="50000"/>
              </a:spcBef>
              <a:buClr>
                <a:schemeClr val="tx1"/>
              </a:buClr>
              <a:buFont typeface="Wingdings" pitchFamily="2" charset="2"/>
              <a:buChar char="v"/>
            </a:pPr>
            <a:r>
              <a:rPr kumimoji="1" lang="zh-CN" altLang="en-US" sz="2800" b="1">
                <a:latin typeface="+mn-ea"/>
              </a:rPr>
              <a:t> 带标志符的数据表示</a:t>
            </a:r>
          </a:p>
          <a:p>
            <a:pPr>
              <a:spcBef>
                <a:spcPct val="50000"/>
              </a:spcBef>
              <a:buClr>
                <a:schemeClr val="tx1"/>
              </a:buClr>
              <a:buFont typeface="Wingdings" pitchFamily="2" charset="2"/>
              <a:buChar char="v"/>
            </a:pPr>
            <a:r>
              <a:rPr kumimoji="1" lang="zh-CN" altLang="en-US" sz="2800" b="1">
                <a:latin typeface="+mn-ea"/>
              </a:rPr>
              <a:t> 数据描述符</a:t>
            </a:r>
          </a:p>
        </p:txBody>
      </p:sp>
      <p:sp>
        <p:nvSpPr>
          <p:cNvPr id="7"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62000" y="355669"/>
            <a:ext cx="8153400" cy="830997"/>
          </a:xfrm>
          <a:prstGeom prst="rect">
            <a:avLst/>
          </a:prstGeom>
          <a:noFill/>
          <a:ln w="9525">
            <a:noFill/>
            <a:miter lim="800000"/>
            <a:headEnd/>
            <a:tailEnd/>
          </a:ln>
        </p:spPr>
        <p:txBody>
          <a:bodyPr>
            <a:spAutoFit/>
          </a:bodyPr>
          <a:lstStyle/>
          <a:p>
            <a:pPr>
              <a:spcBef>
                <a:spcPct val="50000"/>
              </a:spcBef>
            </a:pPr>
            <a:r>
              <a:rPr kumimoji="1" lang="zh-CN" altLang="en-US" sz="2400" b="1">
                <a:solidFill>
                  <a:schemeClr val="hlink"/>
                </a:solidFill>
                <a:latin typeface="+mn-ea"/>
              </a:rPr>
              <a:t>带标志符的数据表示：</a:t>
            </a:r>
            <a:r>
              <a:rPr kumimoji="1" lang="zh-CN" altLang="en-US" sz="2400" b="1">
                <a:latin typeface="+mn-ea"/>
              </a:rPr>
              <a:t>描述简单数据，标志符是和每个数据值相连，存在同一存贮单元内。</a:t>
            </a:r>
          </a:p>
        </p:txBody>
      </p:sp>
      <p:sp>
        <p:nvSpPr>
          <p:cNvPr id="22531" name="Rectangle 19"/>
          <p:cNvSpPr>
            <a:spLocks noChangeArrowheads="1"/>
          </p:cNvSpPr>
          <p:nvPr/>
        </p:nvSpPr>
        <p:spPr bwMode="auto">
          <a:xfrm>
            <a:off x="1676400" y="1209744"/>
            <a:ext cx="2057400" cy="6096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sz="2400" b="1">
                <a:latin typeface="+mn-ea"/>
              </a:rPr>
              <a:t>数据标志位</a:t>
            </a:r>
          </a:p>
        </p:txBody>
      </p:sp>
      <p:sp>
        <p:nvSpPr>
          <p:cNvPr id="22532" name="Rectangle 21"/>
          <p:cNvSpPr>
            <a:spLocks noChangeArrowheads="1"/>
          </p:cNvSpPr>
          <p:nvPr/>
        </p:nvSpPr>
        <p:spPr bwMode="auto">
          <a:xfrm>
            <a:off x="3733800" y="1209744"/>
            <a:ext cx="4495800" cy="6096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sz="2400" b="1">
                <a:latin typeface="+mn-ea"/>
              </a:rPr>
              <a:t>数据值</a:t>
            </a:r>
          </a:p>
        </p:txBody>
      </p:sp>
      <p:sp>
        <p:nvSpPr>
          <p:cNvPr id="42007" name="Rectangle 23"/>
          <p:cNvSpPr>
            <a:spLocks noChangeArrowheads="1"/>
          </p:cNvSpPr>
          <p:nvPr/>
        </p:nvSpPr>
        <p:spPr bwMode="auto">
          <a:xfrm>
            <a:off x="533400" y="1895544"/>
            <a:ext cx="8077200" cy="2590800"/>
          </a:xfrm>
          <a:prstGeom prst="rect">
            <a:avLst/>
          </a:prstGeom>
          <a:noFill/>
          <a:ln w="9525">
            <a:noFill/>
            <a:miter lim="800000"/>
            <a:headEnd/>
            <a:tailEnd/>
          </a:ln>
        </p:spPr>
        <p:txBody>
          <a:bodyPr/>
          <a:lstStyle/>
          <a:p>
            <a:pPr marL="342900" indent="-342900">
              <a:lnSpc>
                <a:spcPct val="90000"/>
              </a:lnSpc>
              <a:spcBef>
                <a:spcPct val="50000"/>
              </a:spcBef>
            </a:pPr>
            <a:r>
              <a:rPr kumimoji="1" lang="en-US" altLang="zh-CN" sz="2400" b="1" dirty="0">
                <a:solidFill>
                  <a:srgbClr val="FFFF00"/>
                </a:solidFill>
                <a:latin typeface="+mn-ea"/>
              </a:rPr>
              <a:t>  </a:t>
            </a:r>
            <a:r>
              <a:rPr kumimoji="1" lang="zh-CN" altLang="en-US" sz="2400" b="1" dirty="0">
                <a:solidFill>
                  <a:schemeClr val="hlink"/>
                </a:solidFill>
                <a:latin typeface="+mn-ea"/>
              </a:rPr>
              <a:t>优点：</a:t>
            </a:r>
            <a:r>
              <a:rPr kumimoji="1" lang="zh-CN" altLang="en-US" sz="2400" b="1" dirty="0">
                <a:latin typeface="+mn-ea"/>
              </a:rPr>
              <a:t>（</a:t>
            </a:r>
            <a:r>
              <a:rPr kumimoji="1" lang="en-US" altLang="zh-CN" sz="2400" b="1" dirty="0">
                <a:latin typeface="+mn-ea"/>
              </a:rPr>
              <a:t>1</a:t>
            </a:r>
            <a:r>
              <a:rPr kumimoji="1" lang="zh-CN" altLang="en-US" sz="2400" b="1" dirty="0">
                <a:latin typeface="+mn-ea"/>
              </a:rPr>
              <a:t>）简化了指令系统。</a:t>
            </a:r>
          </a:p>
          <a:p>
            <a:pPr marL="342900" indent="-342900">
              <a:lnSpc>
                <a:spcPct val="90000"/>
              </a:lnSpc>
              <a:spcBef>
                <a:spcPct val="50000"/>
              </a:spcBef>
            </a:pPr>
            <a:r>
              <a:rPr kumimoji="1" lang="zh-CN" altLang="en-US" sz="2400" b="1" dirty="0">
                <a:latin typeface="+mn-ea"/>
              </a:rPr>
              <a:t>       </a:t>
            </a:r>
            <a:r>
              <a:rPr kumimoji="1" lang="zh-CN" altLang="en-US" sz="2400" b="1" dirty="0" smtClean="0">
                <a:latin typeface="+mn-ea"/>
              </a:rPr>
              <a:t> （</a:t>
            </a:r>
            <a:r>
              <a:rPr kumimoji="1" lang="en-US" altLang="zh-CN" sz="2400" b="1" dirty="0">
                <a:latin typeface="+mn-ea"/>
              </a:rPr>
              <a:t>2</a:t>
            </a:r>
            <a:r>
              <a:rPr kumimoji="1" lang="zh-CN" altLang="en-US" sz="2400" b="1" dirty="0">
                <a:latin typeface="+mn-ea"/>
              </a:rPr>
              <a:t>）容易检出程序编制中的错误。</a:t>
            </a:r>
          </a:p>
          <a:p>
            <a:pPr marL="342900" indent="-342900">
              <a:lnSpc>
                <a:spcPct val="90000"/>
              </a:lnSpc>
              <a:spcBef>
                <a:spcPct val="50000"/>
              </a:spcBef>
            </a:pPr>
            <a:r>
              <a:rPr kumimoji="1" lang="zh-CN" altLang="en-US" sz="2400" b="1" dirty="0">
                <a:latin typeface="+mn-ea"/>
              </a:rPr>
              <a:t>		</a:t>
            </a:r>
            <a:r>
              <a:rPr kumimoji="1" lang="zh-CN" altLang="en-US" sz="2400" b="1" dirty="0" smtClean="0">
                <a:latin typeface="+mn-ea"/>
              </a:rPr>
              <a:t>  （</a:t>
            </a:r>
            <a:r>
              <a:rPr kumimoji="1" lang="en-US" altLang="zh-CN" sz="2400" b="1" dirty="0">
                <a:latin typeface="+mn-ea"/>
              </a:rPr>
              <a:t>3</a:t>
            </a:r>
            <a:r>
              <a:rPr kumimoji="1" lang="zh-CN" altLang="en-US" sz="2400" b="1" dirty="0">
                <a:latin typeface="+mn-ea"/>
              </a:rPr>
              <a:t>）简化了编译程序。</a:t>
            </a:r>
          </a:p>
          <a:p>
            <a:pPr marL="342900" indent="-342900">
              <a:lnSpc>
                <a:spcPct val="90000"/>
              </a:lnSpc>
              <a:spcBef>
                <a:spcPct val="50000"/>
              </a:spcBef>
            </a:pPr>
            <a:r>
              <a:rPr kumimoji="1" lang="zh-CN" altLang="en-US" sz="2400" b="1" dirty="0">
                <a:latin typeface="+mn-ea"/>
              </a:rPr>
              <a:t>	      </a:t>
            </a:r>
            <a:r>
              <a:rPr kumimoji="1" lang="zh-CN" altLang="en-US" sz="2400" b="1" dirty="0" smtClean="0">
                <a:latin typeface="+mn-ea"/>
              </a:rPr>
              <a:t>（</a:t>
            </a:r>
            <a:r>
              <a:rPr kumimoji="1" lang="en-US" altLang="zh-CN" sz="2400" b="1" dirty="0">
                <a:latin typeface="+mn-ea"/>
              </a:rPr>
              <a:t>4</a:t>
            </a:r>
            <a:r>
              <a:rPr kumimoji="1" lang="zh-CN" altLang="en-US" sz="2400" b="1" dirty="0">
                <a:latin typeface="+mn-ea"/>
              </a:rPr>
              <a:t>）支持数据库系统 。</a:t>
            </a:r>
          </a:p>
          <a:p>
            <a:pPr marL="342900" indent="-342900">
              <a:lnSpc>
                <a:spcPct val="90000"/>
              </a:lnSpc>
              <a:spcBef>
                <a:spcPct val="50000"/>
              </a:spcBef>
            </a:pPr>
            <a:r>
              <a:rPr kumimoji="1" lang="zh-CN" altLang="en-US" sz="2400" b="1" dirty="0">
                <a:latin typeface="+mn-ea"/>
              </a:rPr>
              <a:t>		</a:t>
            </a:r>
            <a:r>
              <a:rPr kumimoji="1" lang="zh-CN" altLang="en-US" sz="2400" b="1" dirty="0" smtClean="0">
                <a:latin typeface="+mn-ea"/>
              </a:rPr>
              <a:t>  （</a:t>
            </a:r>
            <a:r>
              <a:rPr kumimoji="1" lang="en-US" altLang="zh-CN" sz="2400" b="1" dirty="0" smtClean="0">
                <a:latin typeface="+mn-ea"/>
              </a:rPr>
              <a:t>5</a:t>
            </a:r>
            <a:r>
              <a:rPr kumimoji="1" lang="zh-CN" altLang="en-US" sz="2400" b="1" dirty="0">
                <a:latin typeface="+mn-ea"/>
              </a:rPr>
              <a:t>）</a:t>
            </a:r>
            <a:r>
              <a:rPr kumimoji="1" lang="zh-CN" altLang="en-US" sz="2400" b="1" dirty="0">
                <a:latin typeface="+mn-ea"/>
                <a:cs typeface="Times New Roman" pitchFamily="18" charset="0"/>
              </a:rPr>
              <a:t>简化了程序设计</a:t>
            </a:r>
            <a:r>
              <a:rPr kumimoji="1" lang="zh-CN" altLang="en-US" sz="2400" b="1" dirty="0">
                <a:latin typeface="+mn-ea"/>
              </a:rPr>
              <a:t> 。</a:t>
            </a:r>
          </a:p>
          <a:p>
            <a:pPr marL="342900" indent="-342900">
              <a:lnSpc>
                <a:spcPct val="90000"/>
              </a:lnSpc>
              <a:spcBef>
                <a:spcPct val="50000"/>
              </a:spcBef>
            </a:pPr>
            <a:r>
              <a:rPr kumimoji="1" lang="zh-CN" altLang="en-US" sz="2400" b="1" dirty="0">
                <a:latin typeface="+mn-ea"/>
              </a:rPr>
              <a:t>        </a:t>
            </a:r>
            <a:r>
              <a:rPr kumimoji="1" lang="zh-CN" altLang="en-US" sz="2400" b="1" dirty="0" smtClean="0">
                <a:latin typeface="+mn-ea"/>
              </a:rPr>
              <a:t>（</a:t>
            </a:r>
            <a:r>
              <a:rPr kumimoji="1" lang="en-US" altLang="zh-CN" sz="2400" b="1" dirty="0">
                <a:latin typeface="+mn-ea"/>
              </a:rPr>
              <a:t>6</a:t>
            </a:r>
            <a:r>
              <a:rPr kumimoji="1" lang="zh-CN" altLang="en-US" sz="2400" b="1" dirty="0">
                <a:latin typeface="+mn-ea"/>
              </a:rPr>
              <a:t>）便于软件测试，支持应用软件开发 。</a:t>
            </a:r>
          </a:p>
        </p:txBody>
      </p:sp>
      <p:sp>
        <p:nvSpPr>
          <p:cNvPr id="42008" name="Text Box 24"/>
          <p:cNvSpPr txBox="1">
            <a:spLocks noChangeArrowheads="1"/>
          </p:cNvSpPr>
          <p:nvPr/>
        </p:nvSpPr>
        <p:spPr bwMode="auto">
          <a:xfrm>
            <a:off x="685800" y="5000636"/>
            <a:ext cx="8001000" cy="1458861"/>
          </a:xfrm>
          <a:prstGeom prst="rect">
            <a:avLst/>
          </a:prstGeom>
          <a:noFill/>
          <a:ln w="9525">
            <a:noFill/>
            <a:miter lim="800000"/>
            <a:headEnd/>
            <a:tailEnd/>
          </a:ln>
        </p:spPr>
        <p:txBody>
          <a:bodyPr>
            <a:spAutoFit/>
          </a:bodyPr>
          <a:lstStyle/>
          <a:p>
            <a:pPr>
              <a:lnSpc>
                <a:spcPct val="90000"/>
              </a:lnSpc>
              <a:spcBef>
                <a:spcPct val="50000"/>
              </a:spcBef>
            </a:pPr>
            <a:r>
              <a:rPr kumimoji="1" lang="en-US" altLang="zh-CN" sz="2400" b="1" dirty="0">
                <a:solidFill>
                  <a:srgbClr val="FFFF00"/>
                </a:solidFill>
                <a:latin typeface="+mn-ea"/>
              </a:rPr>
              <a:t> </a:t>
            </a:r>
            <a:r>
              <a:rPr kumimoji="1" lang="zh-CN" altLang="en-US" sz="2400" b="1" dirty="0">
                <a:solidFill>
                  <a:schemeClr val="hlink"/>
                </a:solidFill>
                <a:latin typeface="+mn-ea"/>
              </a:rPr>
              <a:t>缺点</a:t>
            </a:r>
            <a:r>
              <a:rPr kumimoji="1" lang="en-US" altLang="zh-CN" sz="2400" b="1" dirty="0">
                <a:solidFill>
                  <a:schemeClr val="hlink"/>
                </a:solidFill>
                <a:latin typeface="+mn-ea"/>
              </a:rPr>
              <a:t>: </a:t>
            </a:r>
            <a:r>
              <a:rPr kumimoji="1" lang="zh-CN" altLang="en-US" sz="2400" b="1" dirty="0">
                <a:latin typeface="+mn-ea"/>
              </a:rPr>
              <a:t>（</a:t>
            </a:r>
            <a:r>
              <a:rPr kumimoji="1" lang="en-US" altLang="zh-CN" sz="2400" b="1" dirty="0">
                <a:latin typeface="+mn-ea"/>
              </a:rPr>
              <a:t>1</a:t>
            </a:r>
            <a:r>
              <a:rPr kumimoji="1" lang="zh-CN" altLang="en-US" sz="2400" b="1" dirty="0">
                <a:latin typeface="+mn-ea"/>
              </a:rPr>
              <a:t>）数据字长增加。</a:t>
            </a:r>
          </a:p>
          <a:p>
            <a:pPr>
              <a:lnSpc>
                <a:spcPct val="90000"/>
              </a:lnSpc>
              <a:spcBef>
                <a:spcPct val="50000"/>
              </a:spcBef>
            </a:pPr>
            <a:r>
              <a:rPr kumimoji="1" lang="zh-CN" altLang="en-US" sz="2400" b="1" dirty="0">
                <a:latin typeface="+mn-ea"/>
              </a:rPr>
              <a:t>       </a:t>
            </a:r>
            <a:r>
              <a:rPr kumimoji="1" lang="zh-CN" altLang="en-US" sz="2400" b="1" dirty="0" smtClean="0">
                <a:latin typeface="+mn-ea"/>
              </a:rPr>
              <a:t>（</a:t>
            </a:r>
            <a:r>
              <a:rPr kumimoji="1" lang="en-US" altLang="zh-CN" sz="2400" b="1" dirty="0">
                <a:latin typeface="+mn-ea"/>
              </a:rPr>
              <a:t>2</a:t>
            </a:r>
            <a:r>
              <a:rPr kumimoji="1" lang="zh-CN" altLang="en-US" sz="2400" b="1" dirty="0">
                <a:latin typeface="+mn-ea"/>
              </a:rPr>
              <a:t>）</a:t>
            </a:r>
            <a:r>
              <a:rPr kumimoji="1" lang="zh-CN" altLang="en-US" sz="2400" b="1" dirty="0">
                <a:latin typeface="+mn-ea"/>
                <a:cs typeface="Times New Roman" pitchFamily="18" charset="0"/>
              </a:rPr>
              <a:t>降低了指令的微观执行速度</a:t>
            </a:r>
            <a:r>
              <a:rPr kumimoji="1" lang="zh-CN" altLang="en-US" sz="2400" b="1" dirty="0">
                <a:latin typeface="+mn-ea"/>
              </a:rPr>
              <a:t> 。</a:t>
            </a:r>
          </a:p>
          <a:p>
            <a:pPr>
              <a:lnSpc>
                <a:spcPct val="90000"/>
              </a:lnSpc>
              <a:spcBef>
                <a:spcPct val="50000"/>
              </a:spcBef>
            </a:pPr>
            <a:r>
              <a:rPr kumimoji="1" lang="zh-CN" altLang="en-US" sz="2400" b="1" dirty="0">
                <a:latin typeface="+mn-ea"/>
              </a:rPr>
              <a:t>     </a:t>
            </a:r>
            <a:r>
              <a:rPr kumimoji="1" lang="zh-CN" altLang="en-US" sz="2400" b="1" dirty="0" smtClean="0">
                <a:latin typeface="+mn-ea"/>
              </a:rPr>
              <a:t>  </a:t>
            </a:r>
            <a:r>
              <a:rPr kumimoji="1" lang="zh-CN" altLang="en-US" sz="2400" b="1" dirty="0">
                <a:latin typeface="+mn-ea"/>
              </a:rPr>
              <a:t>（</a:t>
            </a:r>
            <a:r>
              <a:rPr kumimoji="1" lang="en-US" altLang="zh-CN" sz="2400" b="1" dirty="0">
                <a:latin typeface="+mn-ea"/>
              </a:rPr>
              <a:t>3</a:t>
            </a:r>
            <a:r>
              <a:rPr kumimoji="1" lang="zh-CN" altLang="en-US" sz="2400" b="1" dirty="0">
                <a:latin typeface="+mn-ea"/>
              </a:rPr>
              <a:t>）与其他计算机的兼容性差，硬件复杂。</a:t>
            </a:r>
            <a:endParaRPr kumimoji="1" lang="zh-CN" altLang="en-US" sz="2400" dirty="0">
              <a:latin typeface="+mn-ea"/>
            </a:endParaRPr>
          </a:p>
        </p:txBody>
      </p:sp>
      <p:sp>
        <p:nvSpPr>
          <p:cNvPr id="7"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5"/>
          <p:cNvSpPr txBox="1">
            <a:spLocks noChangeArrowheads="1"/>
          </p:cNvSpPr>
          <p:nvPr/>
        </p:nvSpPr>
        <p:spPr bwMode="auto">
          <a:xfrm>
            <a:off x="381000" y="357166"/>
            <a:ext cx="8305800" cy="2677656"/>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hlink"/>
                </a:solidFill>
                <a:latin typeface="+mn-ea"/>
              </a:rPr>
              <a:t>数据描述符：</a:t>
            </a:r>
            <a:r>
              <a:rPr kumimoji="1" lang="zh-CN" altLang="en-US" sz="2800" b="1" dirty="0">
                <a:latin typeface="+mn-ea"/>
              </a:rPr>
              <a:t>用来描述复杂和多维数据，如向量、数组、记录等，描述符专用来描述所要访问数据的特性，它和数据字分开存储，机器经描述符形成访问每个元素的地址及其他信息，增加一级以上寻址，（描述符或数据字）而数据字本身又是带标志符数据表示。</a:t>
            </a:r>
          </a:p>
        </p:txBody>
      </p:sp>
      <p:sp>
        <p:nvSpPr>
          <p:cNvPr id="40963" name="Text Box 7"/>
          <p:cNvSpPr txBox="1">
            <a:spLocks noChangeArrowheads="1"/>
          </p:cNvSpPr>
          <p:nvPr/>
        </p:nvSpPr>
        <p:spPr bwMode="auto">
          <a:xfrm>
            <a:off x="381000" y="3000372"/>
            <a:ext cx="5181600" cy="523220"/>
          </a:xfrm>
          <a:prstGeom prst="rect">
            <a:avLst/>
          </a:prstGeom>
          <a:noFill/>
          <a:ln w="9525">
            <a:noFill/>
            <a:miter lim="800000"/>
            <a:headEnd/>
            <a:tailEnd/>
          </a:ln>
        </p:spPr>
        <p:txBody>
          <a:bodyPr>
            <a:spAutoFit/>
          </a:bodyPr>
          <a:lstStyle/>
          <a:p>
            <a:pPr algn="just">
              <a:spcBef>
                <a:spcPct val="50000"/>
              </a:spcBef>
            </a:pPr>
            <a:r>
              <a:rPr kumimoji="1" lang="zh-CN" altLang="en-US" sz="2800" b="1" dirty="0">
                <a:solidFill>
                  <a:schemeClr val="hlink"/>
                </a:solidFill>
                <a:latin typeface="+mn-ea"/>
              </a:rPr>
              <a:t>与带标志符数据表示不同之处：</a:t>
            </a:r>
          </a:p>
        </p:txBody>
      </p:sp>
      <p:sp>
        <p:nvSpPr>
          <p:cNvPr id="40964" name="Text Box 8"/>
          <p:cNvSpPr txBox="1">
            <a:spLocks noChangeArrowheads="1"/>
          </p:cNvSpPr>
          <p:nvPr/>
        </p:nvSpPr>
        <p:spPr bwMode="auto">
          <a:xfrm>
            <a:off x="381000" y="3535167"/>
            <a:ext cx="8077200" cy="3108543"/>
          </a:xfrm>
          <a:prstGeom prst="rect">
            <a:avLst/>
          </a:prstGeom>
          <a:noFill/>
          <a:ln w="9525">
            <a:noFill/>
            <a:miter lim="800000"/>
            <a:headEnd/>
            <a:tailEnd/>
          </a:ln>
        </p:spPr>
        <p:txBody>
          <a:bodyPr>
            <a:spAutoFit/>
          </a:bodyPr>
          <a:lstStyle/>
          <a:p>
            <a:pPr>
              <a:spcBef>
                <a:spcPct val="50000"/>
              </a:spcBef>
              <a:buClr>
                <a:schemeClr val="tx1"/>
              </a:buClr>
              <a:buFont typeface="Wingdings" pitchFamily="2" charset="2"/>
              <a:buChar char="Ø"/>
            </a:pPr>
            <a:r>
              <a:rPr kumimoji="1" lang="en-US" altLang="zh-CN" sz="2800" b="1" dirty="0">
                <a:latin typeface="+mn-ea"/>
              </a:rPr>
              <a:t> </a:t>
            </a:r>
            <a:r>
              <a:rPr kumimoji="1" lang="zh-CN" altLang="en-US" sz="2800" b="1" dirty="0">
                <a:latin typeface="+mn-ea"/>
              </a:rPr>
              <a:t>标志符要与每个数据相连，两者合存在一个存储器单元中；而描述符则和数据分开放；</a:t>
            </a:r>
          </a:p>
          <a:p>
            <a:pPr>
              <a:spcBef>
                <a:spcPct val="50000"/>
              </a:spcBef>
              <a:buClr>
                <a:schemeClr val="tx1"/>
              </a:buClr>
              <a:buFont typeface="Wingdings" pitchFamily="2" charset="2"/>
              <a:buChar char="Ø"/>
            </a:pPr>
            <a:r>
              <a:rPr kumimoji="1" lang="zh-CN" altLang="en-US" sz="2800" b="1" dirty="0">
                <a:latin typeface="+mn-ea"/>
              </a:rPr>
              <a:t> 要访问数据集中的元素时，必须先访问描述符，这就至少要增加一级寻址；</a:t>
            </a:r>
          </a:p>
          <a:p>
            <a:pPr>
              <a:spcBef>
                <a:spcPct val="50000"/>
              </a:spcBef>
              <a:buClr>
                <a:schemeClr val="tx1"/>
              </a:buClr>
              <a:buFont typeface="Wingdings" pitchFamily="2" charset="2"/>
              <a:buChar char="Ø"/>
            </a:pPr>
            <a:r>
              <a:rPr kumimoji="1" lang="zh-CN" altLang="en-US" sz="2800" b="1" dirty="0">
                <a:latin typeface="+mn-ea"/>
              </a:rPr>
              <a:t> 描述符可看成是程序一部分，而不是数据一部分，因为它是专门来描述要访问的数据的特性。 </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457200" y="642918"/>
            <a:ext cx="990600" cy="396875"/>
          </a:xfrm>
          <a:prstGeom prst="rect">
            <a:avLst/>
          </a:prstGeom>
          <a:noFill/>
          <a:ln w="9525">
            <a:noFill/>
            <a:miter lim="800000"/>
            <a:headEnd/>
            <a:tailEnd/>
          </a:ln>
        </p:spPr>
        <p:txBody>
          <a:bodyPr>
            <a:spAutoFit/>
          </a:bodyPr>
          <a:lstStyle/>
          <a:p>
            <a:pPr>
              <a:spcBef>
                <a:spcPct val="50000"/>
              </a:spcBef>
            </a:pPr>
            <a:r>
              <a:rPr kumimoji="1" lang="zh-CN" altLang="en-US" sz="2000" b="1">
                <a:latin typeface="+mn-ea"/>
              </a:rPr>
              <a:t>数据</a:t>
            </a:r>
          </a:p>
        </p:txBody>
      </p:sp>
      <p:sp>
        <p:nvSpPr>
          <p:cNvPr id="24579" name="Rectangle 6"/>
          <p:cNvSpPr>
            <a:spLocks noChangeArrowheads="1"/>
          </p:cNvSpPr>
          <p:nvPr/>
        </p:nvSpPr>
        <p:spPr bwMode="auto">
          <a:xfrm>
            <a:off x="381000" y="1085830"/>
            <a:ext cx="1066800" cy="4572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000</a:t>
            </a:r>
          </a:p>
        </p:txBody>
      </p:sp>
      <p:sp>
        <p:nvSpPr>
          <p:cNvPr id="24580" name="Rectangle 7"/>
          <p:cNvSpPr>
            <a:spLocks noChangeArrowheads="1"/>
          </p:cNvSpPr>
          <p:nvPr/>
        </p:nvSpPr>
        <p:spPr bwMode="auto">
          <a:xfrm>
            <a:off x="1447800" y="1085830"/>
            <a:ext cx="5105400" cy="4572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sz="2000" b="1">
                <a:latin typeface="+mn-ea"/>
              </a:rPr>
              <a:t>数值</a:t>
            </a:r>
          </a:p>
        </p:txBody>
      </p:sp>
      <p:sp>
        <p:nvSpPr>
          <p:cNvPr id="24581" name="Text Box 8"/>
          <p:cNvSpPr txBox="1">
            <a:spLocks noChangeArrowheads="1"/>
          </p:cNvSpPr>
          <p:nvPr/>
        </p:nvSpPr>
        <p:spPr bwMode="auto">
          <a:xfrm>
            <a:off x="457200" y="1695430"/>
            <a:ext cx="9906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描述符</a:t>
            </a:r>
          </a:p>
        </p:txBody>
      </p:sp>
      <p:sp>
        <p:nvSpPr>
          <p:cNvPr id="24582" name="Rectangle 9"/>
          <p:cNvSpPr>
            <a:spLocks noChangeArrowheads="1"/>
          </p:cNvSpPr>
          <p:nvPr/>
        </p:nvSpPr>
        <p:spPr bwMode="auto">
          <a:xfrm>
            <a:off x="381000" y="2457430"/>
            <a:ext cx="10668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101</a:t>
            </a:r>
          </a:p>
        </p:txBody>
      </p:sp>
      <p:sp>
        <p:nvSpPr>
          <p:cNvPr id="24583" name="Rectangle 10"/>
          <p:cNvSpPr>
            <a:spLocks noChangeArrowheads="1"/>
          </p:cNvSpPr>
          <p:nvPr/>
        </p:nvSpPr>
        <p:spPr bwMode="auto">
          <a:xfrm>
            <a:off x="1447800" y="2457430"/>
            <a:ext cx="3810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P</a:t>
            </a:r>
          </a:p>
        </p:txBody>
      </p:sp>
      <p:sp>
        <p:nvSpPr>
          <p:cNvPr id="24584" name="Rectangle 11"/>
          <p:cNvSpPr>
            <a:spLocks noChangeArrowheads="1"/>
          </p:cNvSpPr>
          <p:nvPr/>
        </p:nvSpPr>
        <p:spPr bwMode="auto">
          <a:xfrm>
            <a:off x="1828800" y="2457430"/>
            <a:ext cx="3810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C</a:t>
            </a:r>
          </a:p>
        </p:txBody>
      </p:sp>
      <p:sp>
        <p:nvSpPr>
          <p:cNvPr id="24585" name="Rectangle 12"/>
          <p:cNvSpPr>
            <a:spLocks noChangeArrowheads="1"/>
          </p:cNvSpPr>
          <p:nvPr/>
        </p:nvSpPr>
        <p:spPr bwMode="auto">
          <a:xfrm>
            <a:off x="2209800" y="2457430"/>
            <a:ext cx="4572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I</a:t>
            </a:r>
          </a:p>
        </p:txBody>
      </p:sp>
      <p:sp>
        <p:nvSpPr>
          <p:cNvPr id="24586" name="Rectangle 13"/>
          <p:cNvSpPr>
            <a:spLocks noChangeArrowheads="1"/>
          </p:cNvSpPr>
          <p:nvPr/>
        </p:nvSpPr>
        <p:spPr bwMode="auto">
          <a:xfrm>
            <a:off x="2667000" y="2457430"/>
            <a:ext cx="4572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S</a:t>
            </a:r>
          </a:p>
        </p:txBody>
      </p:sp>
      <p:sp>
        <p:nvSpPr>
          <p:cNvPr id="24587" name="Rectangle 14"/>
          <p:cNvSpPr>
            <a:spLocks noChangeArrowheads="1"/>
          </p:cNvSpPr>
          <p:nvPr/>
        </p:nvSpPr>
        <p:spPr bwMode="auto">
          <a:xfrm>
            <a:off x="3124200" y="2457430"/>
            <a:ext cx="4572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R</a:t>
            </a:r>
          </a:p>
        </p:txBody>
      </p:sp>
      <p:sp>
        <p:nvSpPr>
          <p:cNvPr id="24588" name="Rectangle 15"/>
          <p:cNvSpPr>
            <a:spLocks noChangeArrowheads="1"/>
          </p:cNvSpPr>
          <p:nvPr/>
        </p:nvSpPr>
        <p:spPr bwMode="auto">
          <a:xfrm>
            <a:off x="3581400" y="2457430"/>
            <a:ext cx="6096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T</a:t>
            </a:r>
          </a:p>
        </p:txBody>
      </p:sp>
      <p:sp>
        <p:nvSpPr>
          <p:cNvPr id="24589" name="Rectangle 16"/>
          <p:cNvSpPr>
            <a:spLocks noChangeArrowheads="1"/>
          </p:cNvSpPr>
          <p:nvPr/>
        </p:nvSpPr>
        <p:spPr bwMode="auto">
          <a:xfrm>
            <a:off x="4191000" y="2457430"/>
            <a:ext cx="4572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D</a:t>
            </a:r>
          </a:p>
        </p:txBody>
      </p:sp>
      <p:sp>
        <p:nvSpPr>
          <p:cNvPr id="24590" name="Rectangle 17"/>
          <p:cNvSpPr>
            <a:spLocks noChangeArrowheads="1"/>
          </p:cNvSpPr>
          <p:nvPr/>
        </p:nvSpPr>
        <p:spPr bwMode="auto">
          <a:xfrm>
            <a:off x="4648200" y="2457430"/>
            <a:ext cx="990600" cy="3810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sz="2000" b="1">
                <a:latin typeface="+mn-ea"/>
              </a:rPr>
              <a:t>长度</a:t>
            </a:r>
          </a:p>
        </p:txBody>
      </p:sp>
      <p:sp>
        <p:nvSpPr>
          <p:cNvPr id="24591" name="Rectangle 18"/>
          <p:cNvSpPr>
            <a:spLocks noChangeArrowheads="1"/>
          </p:cNvSpPr>
          <p:nvPr/>
        </p:nvSpPr>
        <p:spPr bwMode="auto">
          <a:xfrm>
            <a:off x="5638800" y="2457430"/>
            <a:ext cx="990600" cy="3810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sz="2000" b="1">
                <a:latin typeface="+mn-ea"/>
              </a:rPr>
              <a:t>地址</a:t>
            </a:r>
          </a:p>
        </p:txBody>
      </p:sp>
      <p:sp>
        <p:nvSpPr>
          <p:cNvPr id="24592" name="Line 21"/>
          <p:cNvSpPr>
            <a:spLocks noChangeShapeType="1"/>
          </p:cNvSpPr>
          <p:nvPr/>
        </p:nvSpPr>
        <p:spPr bwMode="auto">
          <a:xfrm>
            <a:off x="1600200" y="2838430"/>
            <a:ext cx="0" cy="30480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4593" name="Line 22"/>
          <p:cNvSpPr>
            <a:spLocks noChangeShapeType="1"/>
          </p:cNvSpPr>
          <p:nvPr/>
        </p:nvSpPr>
        <p:spPr bwMode="auto">
          <a:xfrm>
            <a:off x="2057400" y="2838430"/>
            <a:ext cx="0" cy="26670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4594" name="Line 23"/>
          <p:cNvSpPr>
            <a:spLocks noChangeShapeType="1"/>
          </p:cNvSpPr>
          <p:nvPr/>
        </p:nvSpPr>
        <p:spPr bwMode="auto">
          <a:xfrm>
            <a:off x="2438400" y="2838430"/>
            <a:ext cx="0" cy="22860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4595" name="Line 24"/>
          <p:cNvSpPr>
            <a:spLocks noChangeShapeType="1"/>
          </p:cNvSpPr>
          <p:nvPr/>
        </p:nvSpPr>
        <p:spPr bwMode="auto">
          <a:xfrm>
            <a:off x="2895600" y="2838430"/>
            <a:ext cx="0" cy="17526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4596" name="Line 30"/>
          <p:cNvSpPr>
            <a:spLocks noChangeShapeType="1"/>
          </p:cNvSpPr>
          <p:nvPr/>
        </p:nvSpPr>
        <p:spPr bwMode="auto">
          <a:xfrm>
            <a:off x="4419600" y="3295630"/>
            <a:ext cx="137160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4597" name="Line 31"/>
          <p:cNvSpPr>
            <a:spLocks noChangeShapeType="1"/>
          </p:cNvSpPr>
          <p:nvPr/>
        </p:nvSpPr>
        <p:spPr bwMode="auto">
          <a:xfrm>
            <a:off x="3886200" y="3752830"/>
            <a:ext cx="60960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4598" name="Line 32"/>
          <p:cNvSpPr>
            <a:spLocks noChangeShapeType="1"/>
          </p:cNvSpPr>
          <p:nvPr/>
        </p:nvSpPr>
        <p:spPr bwMode="auto">
          <a:xfrm>
            <a:off x="3429000" y="4133830"/>
            <a:ext cx="190500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4599" name="Line 33"/>
          <p:cNvSpPr>
            <a:spLocks noChangeShapeType="1"/>
          </p:cNvSpPr>
          <p:nvPr/>
        </p:nvSpPr>
        <p:spPr bwMode="auto">
          <a:xfrm>
            <a:off x="2895600" y="4591030"/>
            <a:ext cx="76200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4600" name="Line 34"/>
          <p:cNvSpPr>
            <a:spLocks noChangeShapeType="1"/>
          </p:cNvSpPr>
          <p:nvPr/>
        </p:nvSpPr>
        <p:spPr bwMode="auto">
          <a:xfrm>
            <a:off x="2438400" y="5124430"/>
            <a:ext cx="266700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4601" name="Line 35"/>
          <p:cNvSpPr>
            <a:spLocks noChangeShapeType="1"/>
          </p:cNvSpPr>
          <p:nvPr/>
        </p:nvSpPr>
        <p:spPr bwMode="auto">
          <a:xfrm>
            <a:off x="2057400" y="5505430"/>
            <a:ext cx="99060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4602" name="Line 41"/>
          <p:cNvSpPr>
            <a:spLocks noChangeShapeType="1"/>
          </p:cNvSpPr>
          <p:nvPr/>
        </p:nvSpPr>
        <p:spPr bwMode="auto">
          <a:xfrm flipV="1">
            <a:off x="3886200" y="2838430"/>
            <a:ext cx="0" cy="9144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4603" name="Line 42"/>
          <p:cNvSpPr>
            <a:spLocks noChangeShapeType="1"/>
          </p:cNvSpPr>
          <p:nvPr/>
        </p:nvSpPr>
        <p:spPr bwMode="auto">
          <a:xfrm flipV="1">
            <a:off x="4419600" y="2838430"/>
            <a:ext cx="0" cy="4572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4604" name="Line 43"/>
          <p:cNvSpPr>
            <a:spLocks noChangeShapeType="1"/>
          </p:cNvSpPr>
          <p:nvPr/>
        </p:nvSpPr>
        <p:spPr bwMode="auto">
          <a:xfrm flipV="1">
            <a:off x="3429000" y="2838430"/>
            <a:ext cx="0" cy="12954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4605" name="Text Box 44"/>
          <p:cNvSpPr txBox="1">
            <a:spLocks noChangeArrowheads="1"/>
          </p:cNvSpPr>
          <p:nvPr/>
        </p:nvSpPr>
        <p:spPr bwMode="auto">
          <a:xfrm>
            <a:off x="533400" y="2000230"/>
            <a:ext cx="6858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3</a:t>
            </a:r>
          </a:p>
        </p:txBody>
      </p:sp>
      <p:sp>
        <p:nvSpPr>
          <p:cNvPr id="24606" name="Text Box 45"/>
          <p:cNvSpPr txBox="1">
            <a:spLocks noChangeArrowheads="1"/>
          </p:cNvSpPr>
          <p:nvPr/>
        </p:nvSpPr>
        <p:spPr bwMode="auto">
          <a:xfrm>
            <a:off x="1524000" y="2000230"/>
            <a:ext cx="3048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1</a:t>
            </a:r>
          </a:p>
        </p:txBody>
      </p:sp>
      <p:sp>
        <p:nvSpPr>
          <p:cNvPr id="24607" name="Text Box 47"/>
          <p:cNvSpPr txBox="1">
            <a:spLocks noChangeArrowheads="1"/>
          </p:cNvSpPr>
          <p:nvPr/>
        </p:nvSpPr>
        <p:spPr bwMode="auto">
          <a:xfrm>
            <a:off x="2743200" y="2000230"/>
            <a:ext cx="3048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1</a:t>
            </a:r>
          </a:p>
        </p:txBody>
      </p:sp>
      <p:sp>
        <p:nvSpPr>
          <p:cNvPr id="24608" name="Text Box 48"/>
          <p:cNvSpPr txBox="1">
            <a:spLocks noChangeArrowheads="1"/>
          </p:cNvSpPr>
          <p:nvPr/>
        </p:nvSpPr>
        <p:spPr bwMode="auto">
          <a:xfrm>
            <a:off x="2286000" y="2000230"/>
            <a:ext cx="3048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1</a:t>
            </a:r>
          </a:p>
        </p:txBody>
      </p:sp>
      <p:sp>
        <p:nvSpPr>
          <p:cNvPr id="24609" name="Text Box 49"/>
          <p:cNvSpPr txBox="1">
            <a:spLocks noChangeArrowheads="1"/>
          </p:cNvSpPr>
          <p:nvPr/>
        </p:nvSpPr>
        <p:spPr bwMode="auto">
          <a:xfrm>
            <a:off x="1905000" y="2000230"/>
            <a:ext cx="3048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1</a:t>
            </a:r>
          </a:p>
        </p:txBody>
      </p:sp>
      <p:sp>
        <p:nvSpPr>
          <p:cNvPr id="24610" name="Text Box 50"/>
          <p:cNvSpPr txBox="1">
            <a:spLocks noChangeArrowheads="1"/>
          </p:cNvSpPr>
          <p:nvPr/>
        </p:nvSpPr>
        <p:spPr bwMode="auto">
          <a:xfrm>
            <a:off x="5943600" y="2000230"/>
            <a:ext cx="6096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20</a:t>
            </a:r>
          </a:p>
        </p:txBody>
      </p:sp>
      <p:sp>
        <p:nvSpPr>
          <p:cNvPr id="24611" name="Text Box 51"/>
          <p:cNvSpPr txBox="1">
            <a:spLocks noChangeArrowheads="1"/>
          </p:cNvSpPr>
          <p:nvPr/>
        </p:nvSpPr>
        <p:spPr bwMode="auto">
          <a:xfrm>
            <a:off x="3733800" y="2000230"/>
            <a:ext cx="3048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2</a:t>
            </a:r>
          </a:p>
        </p:txBody>
      </p:sp>
      <p:sp>
        <p:nvSpPr>
          <p:cNvPr id="24612" name="Text Box 52"/>
          <p:cNvSpPr txBox="1">
            <a:spLocks noChangeArrowheads="1"/>
          </p:cNvSpPr>
          <p:nvPr/>
        </p:nvSpPr>
        <p:spPr bwMode="auto">
          <a:xfrm>
            <a:off x="4953000" y="2000230"/>
            <a:ext cx="5334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20</a:t>
            </a:r>
          </a:p>
        </p:txBody>
      </p:sp>
      <p:sp>
        <p:nvSpPr>
          <p:cNvPr id="24613" name="Text Box 53"/>
          <p:cNvSpPr txBox="1">
            <a:spLocks noChangeArrowheads="1"/>
          </p:cNvSpPr>
          <p:nvPr/>
        </p:nvSpPr>
        <p:spPr bwMode="auto">
          <a:xfrm>
            <a:off x="4267200" y="2000230"/>
            <a:ext cx="3048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1</a:t>
            </a:r>
          </a:p>
        </p:txBody>
      </p:sp>
      <p:sp>
        <p:nvSpPr>
          <p:cNvPr id="24614" name="Text Box 54"/>
          <p:cNvSpPr txBox="1">
            <a:spLocks noChangeArrowheads="1"/>
          </p:cNvSpPr>
          <p:nvPr/>
        </p:nvSpPr>
        <p:spPr bwMode="auto">
          <a:xfrm>
            <a:off x="3200400" y="2000230"/>
            <a:ext cx="3048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1</a:t>
            </a:r>
          </a:p>
        </p:txBody>
      </p:sp>
      <p:sp>
        <p:nvSpPr>
          <p:cNvPr id="24615" name="AutoShape 58"/>
          <p:cNvSpPr>
            <a:spLocks/>
          </p:cNvSpPr>
          <p:nvPr/>
        </p:nvSpPr>
        <p:spPr bwMode="auto">
          <a:xfrm>
            <a:off x="5791200" y="3067030"/>
            <a:ext cx="152400" cy="533400"/>
          </a:xfrm>
          <a:prstGeom prst="leftBrace">
            <a:avLst>
              <a:gd name="adj1" fmla="val 29167"/>
              <a:gd name="adj2" fmla="val 50000"/>
            </a:avLst>
          </a:prstGeom>
          <a:noFill/>
          <a:ln w="9525">
            <a:solidFill>
              <a:schemeClr val="tx1"/>
            </a:solidFill>
            <a:round/>
            <a:headEnd/>
            <a:tailEnd/>
          </a:ln>
        </p:spPr>
        <p:txBody>
          <a:bodyPr wrap="none" anchor="ctr"/>
          <a:lstStyle/>
          <a:p>
            <a:endParaRPr kumimoji="1" lang="zh-CN" altLang="zh-CN" sz="2800" b="1">
              <a:solidFill>
                <a:srgbClr val="FF9933"/>
              </a:solidFill>
              <a:latin typeface="+mn-ea"/>
            </a:endParaRPr>
          </a:p>
        </p:txBody>
      </p:sp>
      <p:sp>
        <p:nvSpPr>
          <p:cNvPr id="24616" name="AutoShape 59"/>
          <p:cNvSpPr>
            <a:spLocks/>
          </p:cNvSpPr>
          <p:nvPr/>
        </p:nvSpPr>
        <p:spPr bwMode="auto">
          <a:xfrm>
            <a:off x="3657600" y="4362430"/>
            <a:ext cx="152400" cy="533400"/>
          </a:xfrm>
          <a:prstGeom prst="leftBrace">
            <a:avLst>
              <a:gd name="adj1" fmla="val 29167"/>
              <a:gd name="adj2" fmla="val 50000"/>
            </a:avLst>
          </a:prstGeom>
          <a:noFill/>
          <a:ln w="9525">
            <a:solidFill>
              <a:schemeClr val="tx1"/>
            </a:solidFill>
            <a:round/>
            <a:headEnd/>
            <a:tailEnd/>
          </a:ln>
        </p:spPr>
        <p:txBody>
          <a:bodyPr wrap="none" anchor="ctr"/>
          <a:lstStyle/>
          <a:p>
            <a:endParaRPr kumimoji="1" lang="zh-CN" altLang="zh-CN" sz="2800" b="1">
              <a:solidFill>
                <a:srgbClr val="FF9933"/>
              </a:solidFill>
              <a:latin typeface="+mn-ea"/>
            </a:endParaRPr>
          </a:p>
        </p:txBody>
      </p:sp>
      <p:sp>
        <p:nvSpPr>
          <p:cNvPr id="24617" name="AutoShape 60"/>
          <p:cNvSpPr>
            <a:spLocks/>
          </p:cNvSpPr>
          <p:nvPr/>
        </p:nvSpPr>
        <p:spPr bwMode="auto">
          <a:xfrm>
            <a:off x="5105400" y="4819630"/>
            <a:ext cx="152400" cy="533400"/>
          </a:xfrm>
          <a:prstGeom prst="leftBrace">
            <a:avLst>
              <a:gd name="adj1" fmla="val 29167"/>
              <a:gd name="adj2" fmla="val 50000"/>
            </a:avLst>
          </a:prstGeom>
          <a:noFill/>
          <a:ln w="9525">
            <a:solidFill>
              <a:schemeClr val="tx1"/>
            </a:solidFill>
            <a:round/>
            <a:headEnd/>
            <a:tailEnd/>
          </a:ln>
        </p:spPr>
        <p:txBody>
          <a:bodyPr wrap="none" anchor="ctr"/>
          <a:lstStyle/>
          <a:p>
            <a:endParaRPr kumimoji="1" lang="zh-CN" altLang="zh-CN" sz="2800" b="1">
              <a:solidFill>
                <a:srgbClr val="FF9933"/>
              </a:solidFill>
              <a:latin typeface="+mn-ea"/>
            </a:endParaRPr>
          </a:p>
        </p:txBody>
      </p:sp>
      <p:sp>
        <p:nvSpPr>
          <p:cNvPr id="24618" name="AutoShape 61"/>
          <p:cNvSpPr>
            <a:spLocks/>
          </p:cNvSpPr>
          <p:nvPr/>
        </p:nvSpPr>
        <p:spPr bwMode="auto">
          <a:xfrm>
            <a:off x="5867400" y="5657830"/>
            <a:ext cx="152400" cy="533400"/>
          </a:xfrm>
          <a:prstGeom prst="leftBrace">
            <a:avLst>
              <a:gd name="adj1" fmla="val 29167"/>
              <a:gd name="adj2" fmla="val 50000"/>
            </a:avLst>
          </a:prstGeom>
          <a:noFill/>
          <a:ln w="9525">
            <a:solidFill>
              <a:schemeClr val="tx1"/>
            </a:solidFill>
            <a:round/>
            <a:headEnd/>
            <a:tailEnd/>
          </a:ln>
        </p:spPr>
        <p:txBody>
          <a:bodyPr wrap="none" anchor="ctr"/>
          <a:lstStyle/>
          <a:p>
            <a:endParaRPr kumimoji="1" lang="zh-CN" altLang="zh-CN" sz="2800" b="1">
              <a:solidFill>
                <a:srgbClr val="FF9933"/>
              </a:solidFill>
              <a:latin typeface="+mn-ea"/>
            </a:endParaRPr>
          </a:p>
        </p:txBody>
      </p:sp>
      <p:sp>
        <p:nvSpPr>
          <p:cNvPr id="24619" name="Line 62"/>
          <p:cNvSpPr>
            <a:spLocks noChangeShapeType="1"/>
          </p:cNvSpPr>
          <p:nvPr/>
        </p:nvSpPr>
        <p:spPr bwMode="auto">
          <a:xfrm>
            <a:off x="1600200" y="5886430"/>
            <a:ext cx="419100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4620" name="Text Box 63"/>
          <p:cNvSpPr txBox="1">
            <a:spLocks noChangeArrowheads="1"/>
          </p:cNvSpPr>
          <p:nvPr/>
        </p:nvSpPr>
        <p:spPr bwMode="auto">
          <a:xfrm>
            <a:off x="1828800" y="5808643"/>
            <a:ext cx="15240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数据描述符</a:t>
            </a:r>
          </a:p>
        </p:txBody>
      </p:sp>
      <p:sp>
        <p:nvSpPr>
          <p:cNvPr id="24621" name="Text Box 64"/>
          <p:cNvSpPr txBox="1">
            <a:spLocks noChangeArrowheads="1"/>
          </p:cNvSpPr>
          <p:nvPr/>
        </p:nvSpPr>
        <p:spPr bwMode="auto">
          <a:xfrm>
            <a:off x="6019800" y="2914630"/>
            <a:ext cx="1676400" cy="304800"/>
          </a:xfrm>
          <a:prstGeom prst="rect">
            <a:avLst/>
          </a:prstGeom>
          <a:noFill/>
          <a:ln w="9525">
            <a:noFill/>
            <a:miter lim="800000"/>
            <a:headEnd/>
            <a:tailEnd/>
          </a:ln>
        </p:spPr>
        <p:txBody>
          <a:bodyPr>
            <a:spAutoFit/>
          </a:bodyPr>
          <a:lstStyle/>
          <a:p>
            <a:pPr algn="ctr">
              <a:spcBef>
                <a:spcPct val="50000"/>
              </a:spcBef>
            </a:pPr>
            <a:r>
              <a:rPr kumimoji="1" lang="en-US" altLang="zh-CN" sz="1400" b="1">
                <a:latin typeface="+mn-ea"/>
              </a:rPr>
              <a:t>0</a:t>
            </a:r>
            <a:r>
              <a:rPr kumimoji="1" lang="zh-CN" altLang="en-US" sz="1400" b="1">
                <a:latin typeface="+mn-ea"/>
              </a:rPr>
              <a:t>：单精度数据</a:t>
            </a:r>
          </a:p>
        </p:txBody>
      </p:sp>
      <p:sp>
        <p:nvSpPr>
          <p:cNvPr id="24622" name="Text Box 65"/>
          <p:cNvSpPr txBox="1">
            <a:spLocks noChangeArrowheads="1"/>
          </p:cNvSpPr>
          <p:nvPr/>
        </p:nvSpPr>
        <p:spPr bwMode="auto">
          <a:xfrm>
            <a:off x="6019800" y="3371830"/>
            <a:ext cx="1676400" cy="304800"/>
          </a:xfrm>
          <a:prstGeom prst="rect">
            <a:avLst/>
          </a:prstGeom>
          <a:noFill/>
          <a:ln w="9525">
            <a:noFill/>
            <a:miter lim="800000"/>
            <a:headEnd/>
            <a:tailEnd/>
          </a:ln>
        </p:spPr>
        <p:txBody>
          <a:bodyPr>
            <a:spAutoFit/>
          </a:bodyPr>
          <a:lstStyle/>
          <a:p>
            <a:pPr algn="ctr">
              <a:spcBef>
                <a:spcPct val="50000"/>
              </a:spcBef>
            </a:pPr>
            <a:r>
              <a:rPr kumimoji="1" lang="en-US" altLang="zh-CN" sz="1400" b="1">
                <a:latin typeface="+mn-ea"/>
              </a:rPr>
              <a:t>1</a:t>
            </a:r>
            <a:r>
              <a:rPr kumimoji="1" lang="zh-CN" altLang="en-US" sz="1400" b="1">
                <a:latin typeface="+mn-ea"/>
              </a:rPr>
              <a:t>：双精度数据</a:t>
            </a:r>
          </a:p>
        </p:txBody>
      </p:sp>
      <p:sp>
        <p:nvSpPr>
          <p:cNvPr id="24623" name="Text Box 66"/>
          <p:cNvSpPr txBox="1">
            <a:spLocks noChangeArrowheads="1"/>
          </p:cNvSpPr>
          <p:nvPr/>
        </p:nvSpPr>
        <p:spPr bwMode="auto">
          <a:xfrm>
            <a:off x="3657600" y="4743430"/>
            <a:ext cx="1676400" cy="304800"/>
          </a:xfrm>
          <a:prstGeom prst="rect">
            <a:avLst/>
          </a:prstGeom>
          <a:noFill/>
          <a:ln w="9525">
            <a:noFill/>
            <a:miter lim="800000"/>
            <a:headEnd/>
            <a:tailEnd/>
          </a:ln>
        </p:spPr>
        <p:txBody>
          <a:bodyPr>
            <a:spAutoFit/>
          </a:bodyPr>
          <a:lstStyle/>
          <a:p>
            <a:pPr algn="ctr">
              <a:spcBef>
                <a:spcPct val="50000"/>
              </a:spcBef>
            </a:pPr>
            <a:r>
              <a:rPr kumimoji="1" lang="en-US" altLang="zh-CN" sz="1400" b="1">
                <a:latin typeface="+mn-ea"/>
              </a:rPr>
              <a:t>1</a:t>
            </a:r>
            <a:r>
              <a:rPr kumimoji="1" lang="zh-CN" altLang="en-US" sz="1400" b="1">
                <a:latin typeface="+mn-ea"/>
              </a:rPr>
              <a:t>：不连续数据</a:t>
            </a:r>
          </a:p>
        </p:txBody>
      </p:sp>
      <p:sp>
        <p:nvSpPr>
          <p:cNvPr id="24624" name="Text Box 67"/>
          <p:cNvSpPr txBox="1">
            <a:spLocks noChangeArrowheads="1"/>
          </p:cNvSpPr>
          <p:nvPr/>
        </p:nvSpPr>
        <p:spPr bwMode="auto">
          <a:xfrm>
            <a:off x="3581400" y="4210030"/>
            <a:ext cx="1676400" cy="304800"/>
          </a:xfrm>
          <a:prstGeom prst="rect">
            <a:avLst/>
          </a:prstGeom>
          <a:noFill/>
          <a:ln w="9525">
            <a:noFill/>
            <a:miter lim="800000"/>
            <a:headEnd/>
            <a:tailEnd/>
          </a:ln>
        </p:spPr>
        <p:txBody>
          <a:bodyPr>
            <a:spAutoFit/>
          </a:bodyPr>
          <a:lstStyle/>
          <a:p>
            <a:pPr algn="ctr">
              <a:spcBef>
                <a:spcPct val="50000"/>
              </a:spcBef>
            </a:pPr>
            <a:r>
              <a:rPr kumimoji="1" lang="en-US" altLang="zh-CN" sz="1400" b="1">
                <a:latin typeface="+mn-ea"/>
              </a:rPr>
              <a:t>0</a:t>
            </a:r>
            <a:r>
              <a:rPr kumimoji="1" lang="zh-CN" altLang="en-US" sz="1400" b="1">
                <a:latin typeface="+mn-ea"/>
              </a:rPr>
              <a:t>：连续数据</a:t>
            </a:r>
          </a:p>
        </p:txBody>
      </p:sp>
      <p:sp>
        <p:nvSpPr>
          <p:cNvPr id="24625" name="Text Box 68"/>
          <p:cNvSpPr txBox="1">
            <a:spLocks noChangeArrowheads="1"/>
          </p:cNvSpPr>
          <p:nvPr/>
        </p:nvSpPr>
        <p:spPr bwMode="auto">
          <a:xfrm>
            <a:off x="5105400" y="5200630"/>
            <a:ext cx="1981200" cy="304800"/>
          </a:xfrm>
          <a:prstGeom prst="rect">
            <a:avLst/>
          </a:prstGeom>
          <a:noFill/>
          <a:ln w="9525">
            <a:noFill/>
            <a:miter lim="800000"/>
            <a:headEnd/>
            <a:tailEnd/>
          </a:ln>
        </p:spPr>
        <p:txBody>
          <a:bodyPr>
            <a:spAutoFit/>
          </a:bodyPr>
          <a:lstStyle/>
          <a:p>
            <a:pPr algn="ctr">
              <a:spcBef>
                <a:spcPct val="50000"/>
              </a:spcBef>
            </a:pPr>
            <a:r>
              <a:rPr kumimoji="1" lang="en-US" altLang="zh-CN" sz="1400" b="1">
                <a:latin typeface="+mn-ea"/>
              </a:rPr>
              <a:t>1</a:t>
            </a:r>
            <a:r>
              <a:rPr kumimoji="1" lang="zh-CN" altLang="en-US" sz="1400" b="1">
                <a:latin typeface="+mn-ea"/>
              </a:rPr>
              <a:t>：数据集中的一个</a:t>
            </a:r>
          </a:p>
        </p:txBody>
      </p:sp>
      <p:sp>
        <p:nvSpPr>
          <p:cNvPr id="24626" name="Text Box 69"/>
          <p:cNvSpPr txBox="1">
            <a:spLocks noChangeArrowheads="1"/>
          </p:cNvSpPr>
          <p:nvPr/>
        </p:nvSpPr>
        <p:spPr bwMode="auto">
          <a:xfrm>
            <a:off x="5181600" y="4667230"/>
            <a:ext cx="1676400" cy="304800"/>
          </a:xfrm>
          <a:prstGeom prst="rect">
            <a:avLst/>
          </a:prstGeom>
          <a:noFill/>
          <a:ln w="9525">
            <a:noFill/>
            <a:miter lim="800000"/>
            <a:headEnd/>
            <a:tailEnd/>
          </a:ln>
        </p:spPr>
        <p:txBody>
          <a:bodyPr>
            <a:spAutoFit/>
          </a:bodyPr>
          <a:lstStyle/>
          <a:p>
            <a:pPr algn="ctr">
              <a:spcBef>
                <a:spcPct val="50000"/>
              </a:spcBef>
            </a:pPr>
            <a:r>
              <a:rPr kumimoji="1" lang="en-US" altLang="zh-CN" sz="1400" b="1">
                <a:latin typeface="+mn-ea"/>
              </a:rPr>
              <a:t>0</a:t>
            </a:r>
            <a:r>
              <a:rPr kumimoji="1" lang="zh-CN" altLang="en-US" sz="1400" b="1">
                <a:latin typeface="+mn-ea"/>
              </a:rPr>
              <a:t>：数据集的全体</a:t>
            </a:r>
          </a:p>
        </p:txBody>
      </p:sp>
      <p:sp>
        <p:nvSpPr>
          <p:cNvPr id="24627" name="Text Box 70"/>
          <p:cNvSpPr txBox="1">
            <a:spLocks noChangeArrowheads="1"/>
          </p:cNvSpPr>
          <p:nvPr/>
        </p:nvSpPr>
        <p:spPr bwMode="auto">
          <a:xfrm>
            <a:off x="5791200" y="5962630"/>
            <a:ext cx="1676400" cy="304800"/>
          </a:xfrm>
          <a:prstGeom prst="rect">
            <a:avLst/>
          </a:prstGeom>
          <a:noFill/>
          <a:ln w="9525">
            <a:noFill/>
            <a:miter lim="800000"/>
            <a:headEnd/>
            <a:tailEnd/>
          </a:ln>
        </p:spPr>
        <p:txBody>
          <a:bodyPr>
            <a:spAutoFit/>
          </a:bodyPr>
          <a:lstStyle/>
          <a:p>
            <a:pPr algn="ctr">
              <a:spcBef>
                <a:spcPct val="50000"/>
              </a:spcBef>
            </a:pPr>
            <a:r>
              <a:rPr kumimoji="1" lang="en-US" altLang="zh-CN" sz="1400" b="1">
                <a:latin typeface="+mn-ea"/>
              </a:rPr>
              <a:t>1</a:t>
            </a:r>
            <a:r>
              <a:rPr kumimoji="1" lang="zh-CN" altLang="en-US" sz="1400" b="1">
                <a:latin typeface="+mn-ea"/>
              </a:rPr>
              <a:t>：在主存中</a:t>
            </a:r>
          </a:p>
        </p:txBody>
      </p:sp>
      <p:sp>
        <p:nvSpPr>
          <p:cNvPr id="24628" name="Text Box 71"/>
          <p:cNvSpPr txBox="1">
            <a:spLocks noChangeArrowheads="1"/>
          </p:cNvSpPr>
          <p:nvPr/>
        </p:nvSpPr>
        <p:spPr bwMode="auto">
          <a:xfrm>
            <a:off x="5867400" y="5505430"/>
            <a:ext cx="1676400" cy="304800"/>
          </a:xfrm>
          <a:prstGeom prst="rect">
            <a:avLst/>
          </a:prstGeom>
          <a:noFill/>
          <a:ln w="9525">
            <a:noFill/>
            <a:miter lim="800000"/>
            <a:headEnd/>
            <a:tailEnd/>
          </a:ln>
        </p:spPr>
        <p:txBody>
          <a:bodyPr>
            <a:spAutoFit/>
          </a:bodyPr>
          <a:lstStyle/>
          <a:p>
            <a:pPr algn="ctr">
              <a:spcBef>
                <a:spcPct val="50000"/>
              </a:spcBef>
            </a:pPr>
            <a:r>
              <a:rPr kumimoji="1" lang="en-US" altLang="zh-CN" sz="1400" b="1">
                <a:latin typeface="+mn-ea"/>
              </a:rPr>
              <a:t>0</a:t>
            </a:r>
            <a:r>
              <a:rPr kumimoji="1" lang="zh-CN" altLang="en-US" sz="1400" b="1">
                <a:latin typeface="+mn-ea"/>
              </a:rPr>
              <a:t>：不在主存中</a:t>
            </a:r>
          </a:p>
        </p:txBody>
      </p:sp>
      <p:sp>
        <p:nvSpPr>
          <p:cNvPr id="24629" name="Text Box 72"/>
          <p:cNvSpPr txBox="1">
            <a:spLocks noChangeArrowheads="1"/>
          </p:cNvSpPr>
          <p:nvPr/>
        </p:nvSpPr>
        <p:spPr bwMode="auto">
          <a:xfrm>
            <a:off x="5181600" y="3981430"/>
            <a:ext cx="1676400" cy="304800"/>
          </a:xfrm>
          <a:prstGeom prst="rect">
            <a:avLst/>
          </a:prstGeom>
          <a:noFill/>
          <a:ln w="9525">
            <a:noFill/>
            <a:miter lim="800000"/>
            <a:headEnd/>
            <a:tailEnd/>
          </a:ln>
        </p:spPr>
        <p:txBody>
          <a:bodyPr>
            <a:spAutoFit/>
          </a:bodyPr>
          <a:lstStyle/>
          <a:p>
            <a:pPr algn="ctr">
              <a:spcBef>
                <a:spcPct val="50000"/>
              </a:spcBef>
            </a:pPr>
            <a:r>
              <a:rPr kumimoji="1" lang="zh-CN" altLang="en-US" sz="1400" b="1">
                <a:latin typeface="+mn-ea"/>
              </a:rPr>
              <a:t>只准读出的数据</a:t>
            </a:r>
          </a:p>
        </p:txBody>
      </p:sp>
      <p:sp>
        <p:nvSpPr>
          <p:cNvPr id="24630" name="Text Box 73"/>
          <p:cNvSpPr txBox="1">
            <a:spLocks noChangeArrowheads="1"/>
          </p:cNvSpPr>
          <p:nvPr/>
        </p:nvSpPr>
        <p:spPr bwMode="auto">
          <a:xfrm>
            <a:off x="4343400" y="3600430"/>
            <a:ext cx="1676400" cy="304800"/>
          </a:xfrm>
          <a:prstGeom prst="rect">
            <a:avLst/>
          </a:prstGeom>
          <a:noFill/>
          <a:ln w="9525">
            <a:noFill/>
            <a:miter lim="800000"/>
            <a:headEnd/>
            <a:tailEnd/>
          </a:ln>
        </p:spPr>
        <p:txBody>
          <a:bodyPr>
            <a:spAutoFit/>
          </a:bodyPr>
          <a:lstStyle/>
          <a:p>
            <a:pPr algn="ctr">
              <a:spcBef>
                <a:spcPct val="50000"/>
              </a:spcBef>
            </a:pPr>
            <a:r>
              <a:rPr kumimoji="1" lang="en-US" altLang="zh-CN" sz="1400" b="1">
                <a:latin typeface="+mn-ea"/>
              </a:rPr>
              <a:t>00</a:t>
            </a:r>
            <a:r>
              <a:rPr kumimoji="1" lang="zh-CN" altLang="en-US" sz="1400" b="1">
                <a:latin typeface="+mn-ea"/>
              </a:rPr>
              <a:t>：数据描述符</a:t>
            </a:r>
          </a:p>
        </p:txBody>
      </p:sp>
      <p:sp>
        <p:nvSpPr>
          <p:cNvPr id="24631" name="Text Box 74"/>
          <p:cNvSpPr txBox="1">
            <a:spLocks noChangeArrowheads="1"/>
          </p:cNvSpPr>
          <p:nvPr/>
        </p:nvSpPr>
        <p:spPr bwMode="auto">
          <a:xfrm>
            <a:off x="2895600" y="5353030"/>
            <a:ext cx="1676400" cy="304800"/>
          </a:xfrm>
          <a:prstGeom prst="rect">
            <a:avLst/>
          </a:prstGeom>
          <a:noFill/>
          <a:ln w="9525">
            <a:noFill/>
            <a:miter lim="800000"/>
            <a:headEnd/>
            <a:tailEnd/>
          </a:ln>
        </p:spPr>
        <p:txBody>
          <a:bodyPr>
            <a:spAutoFit/>
          </a:bodyPr>
          <a:lstStyle/>
          <a:p>
            <a:pPr algn="ctr">
              <a:spcBef>
                <a:spcPct val="50000"/>
              </a:spcBef>
            </a:pPr>
            <a:r>
              <a:rPr kumimoji="1" lang="zh-CN" altLang="en-US" sz="1400" b="1">
                <a:latin typeface="+mn-ea"/>
              </a:rPr>
              <a:t>字符数据</a:t>
            </a:r>
          </a:p>
        </p:txBody>
      </p:sp>
      <p:sp>
        <p:nvSpPr>
          <p:cNvPr id="56"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a:grpSpLocks/>
          </p:cNvGrpSpPr>
          <p:nvPr/>
        </p:nvGrpSpPr>
        <p:grpSpPr bwMode="auto">
          <a:xfrm>
            <a:off x="1828800" y="1322367"/>
            <a:ext cx="4572000" cy="585788"/>
            <a:chOff x="1392" y="768"/>
            <a:chExt cx="2880" cy="369"/>
          </a:xfrm>
        </p:grpSpPr>
        <p:sp>
          <p:nvSpPr>
            <p:cNvPr id="25676" name="Rectangle 3"/>
            <p:cNvSpPr>
              <a:spLocks noChangeArrowheads="1"/>
            </p:cNvSpPr>
            <p:nvPr/>
          </p:nvSpPr>
          <p:spPr bwMode="auto">
            <a:xfrm>
              <a:off x="1392" y="768"/>
              <a:ext cx="2880" cy="369"/>
            </a:xfrm>
            <a:prstGeom prst="rect">
              <a:avLst/>
            </a:prstGeom>
            <a:no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5677" name="Line 4"/>
            <p:cNvSpPr>
              <a:spLocks noChangeShapeType="1"/>
            </p:cNvSpPr>
            <p:nvPr/>
          </p:nvSpPr>
          <p:spPr bwMode="auto">
            <a:xfrm>
              <a:off x="1872" y="768"/>
              <a:ext cx="0" cy="369"/>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78" name="Line 5"/>
            <p:cNvSpPr>
              <a:spLocks noChangeShapeType="1"/>
            </p:cNvSpPr>
            <p:nvPr/>
          </p:nvSpPr>
          <p:spPr bwMode="auto">
            <a:xfrm>
              <a:off x="2544" y="768"/>
              <a:ext cx="0" cy="369"/>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79" name="Line 6"/>
            <p:cNvSpPr>
              <a:spLocks noChangeShapeType="1"/>
            </p:cNvSpPr>
            <p:nvPr/>
          </p:nvSpPr>
          <p:spPr bwMode="auto">
            <a:xfrm>
              <a:off x="3408" y="768"/>
              <a:ext cx="0" cy="369"/>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80" name="Text Box 7"/>
            <p:cNvSpPr txBox="1">
              <a:spLocks noChangeArrowheads="1"/>
            </p:cNvSpPr>
            <p:nvPr/>
          </p:nvSpPr>
          <p:spPr bwMode="auto">
            <a:xfrm>
              <a:off x="1440" y="768"/>
              <a:ext cx="576"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101</a:t>
              </a:r>
              <a:endParaRPr kumimoji="1" lang="en-US" altLang="zh-CN" sz="2400" b="1">
                <a:latin typeface="+mn-ea"/>
              </a:endParaRPr>
            </a:p>
          </p:txBody>
        </p:sp>
        <p:sp>
          <p:nvSpPr>
            <p:cNvPr id="25681" name="Text Box 8"/>
            <p:cNvSpPr txBox="1">
              <a:spLocks noChangeArrowheads="1"/>
            </p:cNvSpPr>
            <p:nvPr/>
          </p:nvSpPr>
          <p:spPr bwMode="auto">
            <a:xfrm>
              <a:off x="2832" y="806"/>
              <a:ext cx="576" cy="250"/>
            </a:xfrm>
            <a:prstGeom prst="rect">
              <a:avLst/>
            </a:prstGeom>
            <a:noFill/>
            <a:ln w="9525">
              <a:noFill/>
              <a:miter lim="800000"/>
              <a:headEnd/>
              <a:tailEnd/>
            </a:ln>
          </p:spPr>
          <p:txBody>
            <a:bodyPr>
              <a:spAutoFit/>
            </a:bodyPr>
            <a:lstStyle/>
            <a:p>
              <a:pPr>
                <a:spcBef>
                  <a:spcPct val="50000"/>
                </a:spcBef>
              </a:pPr>
              <a:r>
                <a:rPr kumimoji="1" lang="en-US" altLang="zh-CN" sz="2000" b="1" dirty="0">
                  <a:latin typeface="+mn-ea"/>
                </a:rPr>
                <a:t>3</a:t>
              </a:r>
              <a:endParaRPr kumimoji="1" lang="en-US" altLang="zh-CN" sz="2400" b="1" dirty="0">
                <a:latin typeface="+mn-ea"/>
              </a:endParaRPr>
            </a:p>
          </p:txBody>
        </p:sp>
      </p:grpSp>
      <p:grpSp>
        <p:nvGrpSpPr>
          <p:cNvPr id="3" name="Group 9"/>
          <p:cNvGrpSpPr>
            <a:grpSpLocks/>
          </p:cNvGrpSpPr>
          <p:nvPr/>
        </p:nvGrpSpPr>
        <p:grpSpPr bwMode="auto">
          <a:xfrm>
            <a:off x="914400" y="2465367"/>
            <a:ext cx="3276600" cy="1311275"/>
            <a:chOff x="336" y="2208"/>
            <a:chExt cx="2880" cy="826"/>
          </a:xfrm>
        </p:grpSpPr>
        <p:sp>
          <p:nvSpPr>
            <p:cNvPr id="25658" name="Rectangle 10"/>
            <p:cNvSpPr>
              <a:spLocks noChangeArrowheads="1"/>
            </p:cNvSpPr>
            <p:nvPr/>
          </p:nvSpPr>
          <p:spPr bwMode="auto">
            <a:xfrm>
              <a:off x="336" y="2208"/>
              <a:ext cx="2880" cy="240"/>
            </a:xfrm>
            <a:prstGeom prst="rect">
              <a:avLst/>
            </a:prstGeom>
            <a:no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5659" name="Line 11"/>
            <p:cNvSpPr>
              <a:spLocks noChangeShapeType="1"/>
            </p:cNvSpPr>
            <p:nvPr/>
          </p:nvSpPr>
          <p:spPr bwMode="auto">
            <a:xfrm>
              <a:off x="816" y="2208"/>
              <a:ext cx="0" cy="24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60" name="Line 12"/>
            <p:cNvSpPr>
              <a:spLocks noChangeShapeType="1"/>
            </p:cNvSpPr>
            <p:nvPr/>
          </p:nvSpPr>
          <p:spPr bwMode="auto">
            <a:xfrm>
              <a:off x="1488" y="2208"/>
              <a:ext cx="0" cy="24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61" name="Line 13"/>
            <p:cNvSpPr>
              <a:spLocks noChangeShapeType="1"/>
            </p:cNvSpPr>
            <p:nvPr/>
          </p:nvSpPr>
          <p:spPr bwMode="auto">
            <a:xfrm>
              <a:off x="2352" y="2208"/>
              <a:ext cx="0" cy="24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62" name="Text Box 14"/>
            <p:cNvSpPr txBox="1">
              <a:spLocks noChangeArrowheads="1"/>
            </p:cNvSpPr>
            <p:nvPr/>
          </p:nvSpPr>
          <p:spPr bwMode="auto">
            <a:xfrm>
              <a:off x="384" y="2208"/>
              <a:ext cx="576"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101</a:t>
              </a:r>
              <a:endParaRPr kumimoji="1" lang="en-US" altLang="zh-CN" sz="2400" b="1">
                <a:latin typeface="+mn-ea"/>
              </a:endParaRPr>
            </a:p>
          </p:txBody>
        </p:sp>
        <p:sp>
          <p:nvSpPr>
            <p:cNvPr id="25663" name="Text Box 15"/>
            <p:cNvSpPr txBox="1">
              <a:spLocks noChangeArrowheads="1"/>
            </p:cNvSpPr>
            <p:nvPr/>
          </p:nvSpPr>
          <p:spPr bwMode="auto">
            <a:xfrm>
              <a:off x="1583" y="2208"/>
              <a:ext cx="577"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4</a:t>
              </a:r>
              <a:endParaRPr kumimoji="1" lang="en-US" altLang="zh-CN" sz="2400" b="1">
                <a:latin typeface="+mn-ea"/>
              </a:endParaRPr>
            </a:p>
          </p:txBody>
        </p:sp>
        <p:sp>
          <p:nvSpPr>
            <p:cNvPr id="25664" name="Rectangle 16"/>
            <p:cNvSpPr>
              <a:spLocks noChangeArrowheads="1"/>
            </p:cNvSpPr>
            <p:nvPr/>
          </p:nvSpPr>
          <p:spPr bwMode="auto">
            <a:xfrm>
              <a:off x="336" y="2496"/>
              <a:ext cx="2880" cy="240"/>
            </a:xfrm>
            <a:prstGeom prst="rect">
              <a:avLst/>
            </a:prstGeom>
            <a:no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5665" name="Line 17"/>
            <p:cNvSpPr>
              <a:spLocks noChangeShapeType="1"/>
            </p:cNvSpPr>
            <p:nvPr/>
          </p:nvSpPr>
          <p:spPr bwMode="auto">
            <a:xfrm>
              <a:off x="816" y="2496"/>
              <a:ext cx="0" cy="24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66" name="Line 18"/>
            <p:cNvSpPr>
              <a:spLocks noChangeShapeType="1"/>
            </p:cNvSpPr>
            <p:nvPr/>
          </p:nvSpPr>
          <p:spPr bwMode="auto">
            <a:xfrm>
              <a:off x="1488" y="2496"/>
              <a:ext cx="0" cy="24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67" name="Line 19"/>
            <p:cNvSpPr>
              <a:spLocks noChangeShapeType="1"/>
            </p:cNvSpPr>
            <p:nvPr/>
          </p:nvSpPr>
          <p:spPr bwMode="auto">
            <a:xfrm>
              <a:off x="2352" y="2496"/>
              <a:ext cx="0" cy="24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68" name="Text Box 20"/>
            <p:cNvSpPr txBox="1">
              <a:spLocks noChangeArrowheads="1"/>
            </p:cNvSpPr>
            <p:nvPr/>
          </p:nvSpPr>
          <p:spPr bwMode="auto">
            <a:xfrm>
              <a:off x="384" y="2496"/>
              <a:ext cx="576"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101</a:t>
              </a:r>
              <a:endParaRPr kumimoji="1" lang="en-US" altLang="zh-CN" sz="2400" b="1">
                <a:latin typeface="+mn-ea"/>
              </a:endParaRPr>
            </a:p>
          </p:txBody>
        </p:sp>
        <p:sp>
          <p:nvSpPr>
            <p:cNvPr id="25669" name="Text Box 21"/>
            <p:cNvSpPr txBox="1">
              <a:spLocks noChangeArrowheads="1"/>
            </p:cNvSpPr>
            <p:nvPr/>
          </p:nvSpPr>
          <p:spPr bwMode="auto">
            <a:xfrm>
              <a:off x="1584" y="2496"/>
              <a:ext cx="576"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4</a:t>
              </a:r>
              <a:endParaRPr kumimoji="1" lang="en-US" altLang="zh-CN" sz="2400" b="1">
                <a:latin typeface="+mn-ea"/>
              </a:endParaRPr>
            </a:p>
          </p:txBody>
        </p:sp>
        <p:sp>
          <p:nvSpPr>
            <p:cNvPr id="25670" name="Rectangle 22"/>
            <p:cNvSpPr>
              <a:spLocks noChangeArrowheads="1"/>
            </p:cNvSpPr>
            <p:nvPr/>
          </p:nvSpPr>
          <p:spPr bwMode="auto">
            <a:xfrm>
              <a:off x="336" y="2784"/>
              <a:ext cx="2880" cy="240"/>
            </a:xfrm>
            <a:prstGeom prst="rect">
              <a:avLst/>
            </a:prstGeom>
            <a:no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5671" name="Line 23"/>
            <p:cNvSpPr>
              <a:spLocks noChangeShapeType="1"/>
            </p:cNvSpPr>
            <p:nvPr/>
          </p:nvSpPr>
          <p:spPr bwMode="auto">
            <a:xfrm>
              <a:off x="816" y="2784"/>
              <a:ext cx="0" cy="24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72" name="Line 24"/>
            <p:cNvSpPr>
              <a:spLocks noChangeShapeType="1"/>
            </p:cNvSpPr>
            <p:nvPr/>
          </p:nvSpPr>
          <p:spPr bwMode="auto">
            <a:xfrm>
              <a:off x="1488" y="2784"/>
              <a:ext cx="0" cy="24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73" name="Line 25"/>
            <p:cNvSpPr>
              <a:spLocks noChangeShapeType="1"/>
            </p:cNvSpPr>
            <p:nvPr/>
          </p:nvSpPr>
          <p:spPr bwMode="auto">
            <a:xfrm>
              <a:off x="2352" y="2784"/>
              <a:ext cx="0" cy="24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74" name="Text Box 26"/>
            <p:cNvSpPr txBox="1">
              <a:spLocks noChangeArrowheads="1"/>
            </p:cNvSpPr>
            <p:nvPr/>
          </p:nvSpPr>
          <p:spPr bwMode="auto">
            <a:xfrm>
              <a:off x="384" y="2784"/>
              <a:ext cx="576"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101</a:t>
              </a:r>
              <a:endParaRPr kumimoji="1" lang="en-US" altLang="zh-CN" sz="2400" b="1">
                <a:latin typeface="+mn-ea"/>
              </a:endParaRPr>
            </a:p>
          </p:txBody>
        </p:sp>
        <p:sp>
          <p:nvSpPr>
            <p:cNvPr id="25675" name="Text Box 27"/>
            <p:cNvSpPr txBox="1">
              <a:spLocks noChangeArrowheads="1"/>
            </p:cNvSpPr>
            <p:nvPr/>
          </p:nvSpPr>
          <p:spPr bwMode="auto">
            <a:xfrm>
              <a:off x="1584" y="2784"/>
              <a:ext cx="576"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4</a:t>
              </a:r>
              <a:endParaRPr kumimoji="1" lang="en-US" altLang="zh-CN" sz="2400" b="1">
                <a:latin typeface="+mn-ea"/>
              </a:endParaRPr>
            </a:p>
          </p:txBody>
        </p:sp>
      </p:grpSp>
      <p:grpSp>
        <p:nvGrpSpPr>
          <p:cNvPr id="4" name="Group 29"/>
          <p:cNvGrpSpPr>
            <a:grpSpLocks/>
          </p:cNvGrpSpPr>
          <p:nvPr/>
        </p:nvGrpSpPr>
        <p:grpSpPr bwMode="auto">
          <a:xfrm>
            <a:off x="609600" y="4506892"/>
            <a:ext cx="3671888" cy="1539875"/>
            <a:chOff x="192" y="3120"/>
            <a:chExt cx="2496" cy="970"/>
          </a:xfrm>
        </p:grpSpPr>
        <p:sp>
          <p:nvSpPr>
            <p:cNvPr id="25648" name="Rectangle 30"/>
            <p:cNvSpPr>
              <a:spLocks noChangeArrowheads="1"/>
            </p:cNvSpPr>
            <p:nvPr/>
          </p:nvSpPr>
          <p:spPr bwMode="auto">
            <a:xfrm>
              <a:off x="192" y="3120"/>
              <a:ext cx="2496" cy="960"/>
            </a:xfrm>
            <a:prstGeom prst="rect">
              <a:avLst/>
            </a:prstGeom>
            <a:no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5649" name="Line 31"/>
            <p:cNvSpPr>
              <a:spLocks noChangeShapeType="1"/>
            </p:cNvSpPr>
            <p:nvPr/>
          </p:nvSpPr>
          <p:spPr bwMode="auto">
            <a:xfrm>
              <a:off x="192" y="3312"/>
              <a:ext cx="2496"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50" name="Line 32"/>
            <p:cNvSpPr>
              <a:spLocks noChangeShapeType="1"/>
            </p:cNvSpPr>
            <p:nvPr/>
          </p:nvSpPr>
          <p:spPr bwMode="auto">
            <a:xfrm>
              <a:off x="192" y="3600"/>
              <a:ext cx="2496"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51" name="Line 33"/>
            <p:cNvSpPr>
              <a:spLocks noChangeShapeType="1"/>
            </p:cNvSpPr>
            <p:nvPr/>
          </p:nvSpPr>
          <p:spPr bwMode="auto">
            <a:xfrm>
              <a:off x="192" y="3840"/>
              <a:ext cx="2496"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52" name="Line 34"/>
            <p:cNvSpPr>
              <a:spLocks noChangeShapeType="1"/>
            </p:cNvSpPr>
            <p:nvPr/>
          </p:nvSpPr>
          <p:spPr bwMode="auto">
            <a:xfrm>
              <a:off x="192" y="3120"/>
              <a:ext cx="0" cy="96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53" name="Text Box 35"/>
            <p:cNvSpPr txBox="1">
              <a:spLocks noChangeArrowheads="1"/>
            </p:cNvSpPr>
            <p:nvPr/>
          </p:nvSpPr>
          <p:spPr bwMode="auto">
            <a:xfrm>
              <a:off x="192" y="3120"/>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54" name="Text Box 36"/>
            <p:cNvSpPr txBox="1">
              <a:spLocks noChangeArrowheads="1"/>
            </p:cNvSpPr>
            <p:nvPr/>
          </p:nvSpPr>
          <p:spPr bwMode="auto">
            <a:xfrm>
              <a:off x="192" y="3312"/>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55" name="Text Box 37"/>
            <p:cNvSpPr txBox="1">
              <a:spLocks noChangeArrowheads="1"/>
            </p:cNvSpPr>
            <p:nvPr/>
          </p:nvSpPr>
          <p:spPr bwMode="auto">
            <a:xfrm>
              <a:off x="192" y="3600"/>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56" name="Text Box 38"/>
            <p:cNvSpPr txBox="1">
              <a:spLocks noChangeArrowheads="1"/>
            </p:cNvSpPr>
            <p:nvPr/>
          </p:nvSpPr>
          <p:spPr bwMode="auto">
            <a:xfrm>
              <a:off x="192" y="3840"/>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57" name="Line 39"/>
            <p:cNvSpPr>
              <a:spLocks noChangeShapeType="1"/>
            </p:cNvSpPr>
            <p:nvPr/>
          </p:nvSpPr>
          <p:spPr bwMode="auto">
            <a:xfrm>
              <a:off x="672" y="3120"/>
              <a:ext cx="0" cy="960"/>
            </a:xfrm>
            <a:prstGeom prst="line">
              <a:avLst/>
            </a:prstGeom>
            <a:noFill/>
            <a:ln w="9525">
              <a:solidFill>
                <a:schemeClr val="tx1"/>
              </a:solidFill>
              <a:round/>
              <a:headEnd/>
              <a:tailEnd/>
            </a:ln>
          </p:spPr>
          <p:txBody>
            <a:bodyPr wrap="none" anchor="ctr"/>
            <a:lstStyle/>
            <a:p>
              <a:endParaRPr lang="zh-CN" altLang="en-US">
                <a:latin typeface="+mn-ea"/>
              </a:endParaRPr>
            </a:p>
          </p:txBody>
        </p:sp>
      </p:grpSp>
      <p:grpSp>
        <p:nvGrpSpPr>
          <p:cNvPr id="5" name="Group 40"/>
          <p:cNvGrpSpPr>
            <a:grpSpLocks/>
          </p:cNvGrpSpPr>
          <p:nvPr/>
        </p:nvGrpSpPr>
        <p:grpSpPr bwMode="auto">
          <a:xfrm>
            <a:off x="4862513" y="4217967"/>
            <a:ext cx="3671887" cy="1539875"/>
            <a:chOff x="192" y="3120"/>
            <a:chExt cx="2496" cy="970"/>
          </a:xfrm>
        </p:grpSpPr>
        <p:sp>
          <p:nvSpPr>
            <p:cNvPr id="25638" name="Rectangle 41"/>
            <p:cNvSpPr>
              <a:spLocks noChangeArrowheads="1"/>
            </p:cNvSpPr>
            <p:nvPr/>
          </p:nvSpPr>
          <p:spPr bwMode="auto">
            <a:xfrm>
              <a:off x="192" y="3120"/>
              <a:ext cx="2496" cy="960"/>
            </a:xfrm>
            <a:prstGeom prst="rect">
              <a:avLst/>
            </a:prstGeom>
            <a:no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5639" name="Line 42"/>
            <p:cNvSpPr>
              <a:spLocks noChangeShapeType="1"/>
            </p:cNvSpPr>
            <p:nvPr/>
          </p:nvSpPr>
          <p:spPr bwMode="auto">
            <a:xfrm>
              <a:off x="192" y="3312"/>
              <a:ext cx="2496"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40" name="Line 43"/>
            <p:cNvSpPr>
              <a:spLocks noChangeShapeType="1"/>
            </p:cNvSpPr>
            <p:nvPr/>
          </p:nvSpPr>
          <p:spPr bwMode="auto">
            <a:xfrm>
              <a:off x="192" y="3600"/>
              <a:ext cx="2496"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41" name="Line 44"/>
            <p:cNvSpPr>
              <a:spLocks noChangeShapeType="1"/>
            </p:cNvSpPr>
            <p:nvPr/>
          </p:nvSpPr>
          <p:spPr bwMode="auto">
            <a:xfrm>
              <a:off x="192" y="3840"/>
              <a:ext cx="2496"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42" name="Line 45"/>
            <p:cNvSpPr>
              <a:spLocks noChangeShapeType="1"/>
            </p:cNvSpPr>
            <p:nvPr/>
          </p:nvSpPr>
          <p:spPr bwMode="auto">
            <a:xfrm>
              <a:off x="192" y="3120"/>
              <a:ext cx="0" cy="96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43" name="Text Box 46"/>
            <p:cNvSpPr txBox="1">
              <a:spLocks noChangeArrowheads="1"/>
            </p:cNvSpPr>
            <p:nvPr/>
          </p:nvSpPr>
          <p:spPr bwMode="auto">
            <a:xfrm>
              <a:off x="192" y="3120"/>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44" name="Text Box 47"/>
            <p:cNvSpPr txBox="1">
              <a:spLocks noChangeArrowheads="1"/>
            </p:cNvSpPr>
            <p:nvPr/>
          </p:nvSpPr>
          <p:spPr bwMode="auto">
            <a:xfrm>
              <a:off x="192" y="3312"/>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45" name="Text Box 48"/>
            <p:cNvSpPr txBox="1">
              <a:spLocks noChangeArrowheads="1"/>
            </p:cNvSpPr>
            <p:nvPr/>
          </p:nvSpPr>
          <p:spPr bwMode="auto">
            <a:xfrm>
              <a:off x="192" y="3600"/>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46" name="Text Box 49"/>
            <p:cNvSpPr txBox="1">
              <a:spLocks noChangeArrowheads="1"/>
            </p:cNvSpPr>
            <p:nvPr/>
          </p:nvSpPr>
          <p:spPr bwMode="auto">
            <a:xfrm>
              <a:off x="192" y="3840"/>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47" name="Line 50"/>
            <p:cNvSpPr>
              <a:spLocks noChangeShapeType="1"/>
            </p:cNvSpPr>
            <p:nvPr/>
          </p:nvSpPr>
          <p:spPr bwMode="auto">
            <a:xfrm>
              <a:off x="672" y="3120"/>
              <a:ext cx="0" cy="960"/>
            </a:xfrm>
            <a:prstGeom prst="line">
              <a:avLst/>
            </a:prstGeom>
            <a:noFill/>
            <a:ln w="9525">
              <a:solidFill>
                <a:schemeClr val="tx1"/>
              </a:solidFill>
              <a:round/>
              <a:headEnd/>
              <a:tailEnd/>
            </a:ln>
          </p:spPr>
          <p:txBody>
            <a:bodyPr wrap="none" anchor="ctr"/>
            <a:lstStyle/>
            <a:p>
              <a:endParaRPr lang="zh-CN" altLang="en-US">
                <a:latin typeface="+mn-ea"/>
              </a:endParaRPr>
            </a:p>
          </p:txBody>
        </p:sp>
      </p:grpSp>
      <p:grpSp>
        <p:nvGrpSpPr>
          <p:cNvPr id="6" name="Group 51"/>
          <p:cNvGrpSpPr>
            <a:grpSpLocks/>
          </p:cNvGrpSpPr>
          <p:nvPr/>
        </p:nvGrpSpPr>
        <p:grpSpPr bwMode="auto">
          <a:xfrm>
            <a:off x="4862513" y="2389167"/>
            <a:ext cx="3671887" cy="1539875"/>
            <a:chOff x="192" y="3120"/>
            <a:chExt cx="2496" cy="970"/>
          </a:xfrm>
        </p:grpSpPr>
        <p:sp>
          <p:nvSpPr>
            <p:cNvPr id="25628" name="Rectangle 52"/>
            <p:cNvSpPr>
              <a:spLocks noChangeArrowheads="1"/>
            </p:cNvSpPr>
            <p:nvPr/>
          </p:nvSpPr>
          <p:spPr bwMode="auto">
            <a:xfrm>
              <a:off x="192" y="3120"/>
              <a:ext cx="2496" cy="960"/>
            </a:xfrm>
            <a:prstGeom prst="rect">
              <a:avLst/>
            </a:prstGeom>
            <a:no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5629" name="Line 53"/>
            <p:cNvSpPr>
              <a:spLocks noChangeShapeType="1"/>
            </p:cNvSpPr>
            <p:nvPr/>
          </p:nvSpPr>
          <p:spPr bwMode="auto">
            <a:xfrm>
              <a:off x="192" y="3312"/>
              <a:ext cx="2496"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30" name="Line 54"/>
            <p:cNvSpPr>
              <a:spLocks noChangeShapeType="1"/>
            </p:cNvSpPr>
            <p:nvPr/>
          </p:nvSpPr>
          <p:spPr bwMode="auto">
            <a:xfrm>
              <a:off x="192" y="3600"/>
              <a:ext cx="2496"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31" name="Line 55"/>
            <p:cNvSpPr>
              <a:spLocks noChangeShapeType="1"/>
            </p:cNvSpPr>
            <p:nvPr/>
          </p:nvSpPr>
          <p:spPr bwMode="auto">
            <a:xfrm>
              <a:off x="192" y="3840"/>
              <a:ext cx="2496"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32" name="Line 56"/>
            <p:cNvSpPr>
              <a:spLocks noChangeShapeType="1"/>
            </p:cNvSpPr>
            <p:nvPr/>
          </p:nvSpPr>
          <p:spPr bwMode="auto">
            <a:xfrm>
              <a:off x="192" y="3120"/>
              <a:ext cx="0" cy="96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5633" name="Text Box 57"/>
            <p:cNvSpPr txBox="1">
              <a:spLocks noChangeArrowheads="1"/>
            </p:cNvSpPr>
            <p:nvPr/>
          </p:nvSpPr>
          <p:spPr bwMode="auto">
            <a:xfrm>
              <a:off x="192" y="3120"/>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34" name="Text Box 58"/>
            <p:cNvSpPr txBox="1">
              <a:spLocks noChangeArrowheads="1"/>
            </p:cNvSpPr>
            <p:nvPr/>
          </p:nvSpPr>
          <p:spPr bwMode="auto">
            <a:xfrm>
              <a:off x="192" y="3312"/>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35" name="Text Box 59"/>
            <p:cNvSpPr txBox="1">
              <a:spLocks noChangeArrowheads="1"/>
            </p:cNvSpPr>
            <p:nvPr/>
          </p:nvSpPr>
          <p:spPr bwMode="auto">
            <a:xfrm>
              <a:off x="192" y="3600"/>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36" name="Text Box 60"/>
            <p:cNvSpPr txBox="1">
              <a:spLocks noChangeArrowheads="1"/>
            </p:cNvSpPr>
            <p:nvPr/>
          </p:nvSpPr>
          <p:spPr bwMode="auto">
            <a:xfrm>
              <a:off x="192" y="3840"/>
              <a:ext cx="480" cy="250"/>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000</a:t>
              </a:r>
              <a:endParaRPr kumimoji="1" lang="en-US" altLang="zh-CN" sz="2400" b="1">
                <a:latin typeface="+mn-ea"/>
              </a:endParaRPr>
            </a:p>
          </p:txBody>
        </p:sp>
        <p:sp>
          <p:nvSpPr>
            <p:cNvPr id="25637" name="Line 61"/>
            <p:cNvSpPr>
              <a:spLocks noChangeShapeType="1"/>
            </p:cNvSpPr>
            <p:nvPr/>
          </p:nvSpPr>
          <p:spPr bwMode="auto">
            <a:xfrm>
              <a:off x="672" y="3120"/>
              <a:ext cx="0" cy="960"/>
            </a:xfrm>
            <a:prstGeom prst="line">
              <a:avLst/>
            </a:prstGeom>
            <a:noFill/>
            <a:ln w="9525">
              <a:solidFill>
                <a:schemeClr val="tx1"/>
              </a:solidFill>
              <a:round/>
              <a:headEnd/>
              <a:tailEnd/>
            </a:ln>
          </p:spPr>
          <p:txBody>
            <a:bodyPr wrap="none" anchor="ctr"/>
            <a:lstStyle/>
            <a:p>
              <a:endParaRPr lang="zh-CN" altLang="en-US">
                <a:latin typeface="+mn-ea"/>
              </a:endParaRPr>
            </a:p>
          </p:txBody>
        </p:sp>
      </p:grpSp>
      <p:sp>
        <p:nvSpPr>
          <p:cNvPr id="25607" name="Text Box 62"/>
          <p:cNvSpPr txBox="1">
            <a:spLocks noChangeArrowheads="1"/>
          </p:cNvSpPr>
          <p:nvPr/>
        </p:nvSpPr>
        <p:spPr bwMode="auto">
          <a:xfrm>
            <a:off x="2057400" y="500042"/>
            <a:ext cx="4800600" cy="396875"/>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2"/>
                </a:solidFill>
                <a:latin typeface="+mn-ea"/>
              </a:rPr>
              <a:t>用数据描述符描述一个</a:t>
            </a:r>
            <a:r>
              <a:rPr kumimoji="1" lang="en-US" altLang="zh-CN" sz="2000" b="1">
                <a:solidFill>
                  <a:schemeClr val="tx2"/>
                </a:solidFill>
                <a:latin typeface="+mn-ea"/>
              </a:rPr>
              <a:t>3*4</a:t>
            </a:r>
            <a:r>
              <a:rPr kumimoji="1" lang="zh-CN" altLang="en-US" sz="2000" b="1">
                <a:solidFill>
                  <a:schemeClr val="tx2"/>
                </a:solidFill>
                <a:latin typeface="+mn-ea"/>
              </a:rPr>
              <a:t>二维阵列：</a:t>
            </a:r>
          </a:p>
        </p:txBody>
      </p:sp>
      <p:grpSp>
        <p:nvGrpSpPr>
          <p:cNvPr id="7" name="Group 66"/>
          <p:cNvGrpSpPr>
            <a:grpSpLocks/>
          </p:cNvGrpSpPr>
          <p:nvPr/>
        </p:nvGrpSpPr>
        <p:grpSpPr bwMode="auto">
          <a:xfrm>
            <a:off x="1295400" y="1703367"/>
            <a:ext cx="4114800" cy="762000"/>
            <a:chOff x="1056" y="1008"/>
            <a:chExt cx="2592" cy="480"/>
          </a:xfrm>
        </p:grpSpPr>
        <p:sp>
          <p:nvSpPr>
            <p:cNvPr id="25625" name="Line 63"/>
            <p:cNvSpPr>
              <a:spLocks noChangeShapeType="1"/>
            </p:cNvSpPr>
            <p:nvPr/>
          </p:nvSpPr>
          <p:spPr bwMode="auto">
            <a:xfrm>
              <a:off x="3648" y="1008"/>
              <a:ext cx="0" cy="240"/>
            </a:xfrm>
            <a:prstGeom prst="line">
              <a:avLst/>
            </a:prstGeom>
            <a:noFill/>
            <a:ln w="38100">
              <a:solidFill>
                <a:schemeClr val="accent1"/>
              </a:solidFill>
              <a:round/>
              <a:headEnd/>
              <a:tailEnd/>
            </a:ln>
          </p:spPr>
          <p:txBody>
            <a:bodyPr wrap="none" anchor="ctr"/>
            <a:lstStyle/>
            <a:p>
              <a:endParaRPr lang="zh-CN" altLang="en-US">
                <a:latin typeface="+mn-ea"/>
              </a:endParaRPr>
            </a:p>
          </p:txBody>
        </p:sp>
        <p:sp>
          <p:nvSpPr>
            <p:cNvPr id="25626" name="Line 64"/>
            <p:cNvSpPr>
              <a:spLocks noChangeShapeType="1"/>
            </p:cNvSpPr>
            <p:nvPr/>
          </p:nvSpPr>
          <p:spPr bwMode="auto">
            <a:xfrm flipH="1">
              <a:off x="1056" y="1248"/>
              <a:ext cx="2592" cy="0"/>
            </a:xfrm>
            <a:prstGeom prst="line">
              <a:avLst/>
            </a:prstGeom>
            <a:noFill/>
            <a:ln w="38100">
              <a:solidFill>
                <a:schemeClr val="accent1"/>
              </a:solidFill>
              <a:round/>
              <a:headEnd/>
              <a:tailEnd/>
            </a:ln>
          </p:spPr>
          <p:txBody>
            <a:bodyPr wrap="none" anchor="ctr"/>
            <a:lstStyle/>
            <a:p>
              <a:endParaRPr lang="zh-CN" altLang="en-US">
                <a:latin typeface="+mn-ea"/>
              </a:endParaRPr>
            </a:p>
          </p:txBody>
        </p:sp>
        <p:sp>
          <p:nvSpPr>
            <p:cNvPr id="25627" name="Line 65"/>
            <p:cNvSpPr>
              <a:spLocks noChangeShapeType="1"/>
            </p:cNvSpPr>
            <p:nvPr/>
          </p:nvSpPr>
          <p:spPr bwMode="auto">
            <a:xfrm>
              <a:off x="1056" y="1248"/>
              <a:ext cx="0" cy="240"/>
            </a:xfrm>
            <a:prstGeom prst="line">
              <a:avLst/>
            </a:prstGeom>
            <a:noFill/>
            <a:ln w="38100">
              <a:solidFill>
                <a:schemeClr val="accent1"/>
              </a:solidFill>
              <a:round/>
              <a:headEnd/>
              <a:tailEnd type="triangle" w="med" len="med"/>
            </a:ln>
          </p:spPr>
          <p:txBody>
            <a:bodyPr wrap="none" anchor="ctr"/>
            <a:lstStyle/>
            <a:p>
              <a:endParaRPr lang="zh-CN" altLang="en-US">
                <a:latin typeface="+mn-ea"/>
              </a:endParaRPr>
            </a:p>
          </p:txBody>
        </p:sp>
      </p:grpSp>
      <p:sp>
        <p:nvSpPr>
          <p:cNvPr id="49220" name="Text Box 68"/>
          <p:cNvSpPr txBox="1">
            <a:spLocks noChangeArrowheads="1"/>
          </p:cNvSpPr>
          <p:nvPr/>
        </p:nvSpPr>
        <p:spPr bwMode="auto">
          <a:xfrm>
            <a:off x="0" y="1338242"/>
            <a:ext cx="17526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三元素向量</a:t>
            </a:r>
          </a:p>
        </p:txBody>
      </p:sp>
      <p:sp>
        <p:nvSpPr>
          <p:cNvPr id="49221" name="Line 69"/>
          <p:cNvSpPr>
            <a:spLocks noChangeShapeType="1"/>
          </p:cNvSpPr>
          <p:nvPr/>
        </p:nvSpPr>
        <p:spPr bwMode="auto">
          <a:xfrm>
            <a:off x="3886200" y="2541567"/>
            <a:ext cx="990600" cy="0"/>
          </a:xfrm>
          <a:prstGeom prst="line">
            <a:avLst/>
          </a:prstGeom>
          <a:noFill/>
          <a:ln w="38100">
            <a:solidFill>
              <a:schemeClr val="accent1"/>
            </a:solidFill>
            <a:round/>
            <a:headEnd/>
            <a:tailEnd type="triangle" w="med" len="med"/>
          </a:ln>
        </p:spPr>
        <p:txBody>
          <a:bodyPr wrap="none" anchor="ctr"/>
          <a:lstStyle/>
          <a:p>
            <a:endParaRPr lang="zh-CN" altLang="en-US">
              <a:latin typeface="+mn-ea"/>
            </a:endParaRPr>
          </a:p>
        </p:txBody>
      </p:sp>
      <p:grpSp>
        <p:nvGrpSpPr>
          <p:cNvPr id="8" name="Group 73"/>
          <p:cNvGrpSpPr>
            <a:grpSpLocks/>
          </p:cNvGrpSpPr>
          <p:nvPr/>
        </p:nvGrpSpPr>
        <p:grpSpPr bwMode="auto">
          <a:xfrm>
            <a:off x="3886200" y="3074967"/>
            <a:ext cx="990600" cy="1143000"/>
            <a:chOff x="2688" y="1872"/>
            <a:chExt cx="624" cy="720"/>
          </a:xfrm>
        </p:grpSpPr>
        <p:sp>
          <p:nvSpPr>
            <p:cNvPr id="25622" name="Line 70"/>
            <p:cNvSpPr>
              <a:spLocks noChangeShapeType="1"/>
            </p:cNvSpPr>
            <p:nvPr/>
          </p:nvSpPr>
          <p:spPr bwMode="auto">
            <a:xfrm>
              <a:off x="2688" y="1872"/>
              <a:ext cx="384" cy="0"/>
            </a:xfrm>
            <a:prstGeom prst="line">
              <a:avLst/>
            </a:prstGeom>
            <a:noFill/>
            <a:ln w="38100">
              <a:solidFill>
                <a:schemeClr val="accent1"/>
              </a:solidFill>
              <a:round/>
              <a:headEnd/>
              <a:tailEnd/>
            </a:ln>
          </p:spPr>
          <p:txBody>
            <a:bodyPr wrap="none" anchor="ctr"/>
            <a:lstStyle/>
            <a:p>
              <a:endParaRPr lang="zh-CN" altLang="en-US">
                <a:latin typeface="+mn-ea"/>
              </a:endParaRPr>
            </a:p>
          </p:txBody>
        </p:sp>
        <p:sp>
          <p:nvSpPr>
            <p:cNvPr id="25623" name="Line 71"/>
            <p:cNvSpPr>
              <a:spLocks noChangeShapeType="1"/>
            </p:cNvSpPr>
            <p:nvPr/>
          </p:nvSpPr>
          <p:spPr bwMode="auto">
            <a:xfrm>
              <a:off x="3072" y="1872"/>
              <a:ext cx="0" cy="720"/>
            </a:xfrm>
            <a:prstGeom prst="line">
              <a:avLst/>
            </a:prstGeom>
            <a:noFill/>
            <a:ln w="38100">
              <a:solidFill>
                <a:schemeClr val="accent1"/>
              </a:solidFill>
              <a:round/>
              <a:headEnd/>
              <a:tailEnd/>
            </a:ln>
          </p:spPr>
          <p:txBody>
            <a:bodyPr wrap="none" anchor="ctr"/>
            <a:lstStyle/>
            <a:p>
              <a:endParaRPr lang="zh-CN" altLang="en-US">
                <a:latin typeface="+mn-ea"/>
              </a:endParaRPr>
            </a:p>
          </p:txBody>
        </p:sp>
        <p:sp>
          <p:nvSpPr>
            <p:cNvPr id="25624" name="Line 72"/>
            <p:cNvSpPr>
              <a:spLocks noChangeShapeType="1"/>
            </p:cNvSpPr>
            <p:nvPr/>
          </p:nvSpPr>
          <p:spPr bwMode="auto">
            <a:xfrm>
              <a:off x="3072" y="2592"/>
              <a:ext cx="240" cy="0"/>
            </a:xfrm>
            <a:prstGeom prst="line">
              <a:avLst/>
            </a:prstGeom>
            <a:noFill/>
            <a:ln w="38100">
              <a:solidFill>
                <a:schemeClr val="accent1"/>
              </a:solidFill>
              <a:round/>
              <a:headEnd/>
              <a:tailEnd type="triangle" w="med" len="med"/>
            </a:ln>
          </p:spPr>
          <p:txBody>
            <a:bodyPr wrap="none" anchor="ctr"/>
            <a:lstStyle/>
            <a:p>
              <a:endParaRPr lang="zh-CN" altLang="en-US">
                <a:latin typeface="+mn-ea"/>
              </a:endParaRPr>
            </a:p>
          </p:txBody>
        </p:sp>
      </p:grpSp>
      <p:grpSp>
        <p:nvGrpSpPr>
          <p:cNvPr id="9" name="Group 77"/>
          <p:cNvGrpSpPr>
            <a:grpSpLocks/>
          </p:cNvGrpSpPr>
          <p:nvPr/>
        </p:nvGrpSpPr>
        <p:grpSpPr bwMode="auto">
          <a:xfrm>
            <a:off x="838200" y="3532167"/>
            <a:ext cx="2971800" cy="990600"/>
            <a:chOff x="768" y="2160"/>
            <a:chExt cx="1872" cy="624"/>
          </a:xfrm>
        </p:grpSpPr>
        <p:sp>
          <p:nvSpPr>
            <p:cNvPr id="25619" name="Line 74"/>
            <p:cNvSpPr>
              <a:spLocks noChangeShapeType="1"/>
            </p:cNvSpPr>
            <p:nvPr/>
          </p:nvSpPr>
          <p:spPr bwMode="auto">
            <a:xfrm>
              <a:off x="2640" y="2160"/>
              <a:ext cx="0" cy="336"/>
            </a:xfrm>
            <a:prstGeom prst="line">
              <a:avLst/>
            </a:prstGeom>
            <a:noFill/>
            <a:ln w="38100">
              <a:solidFill>
                <a:schemeClr val="accent1"/>
              </a:solidFill>
              <a:round/>
              <a:headEnd/>
              <a:tailEnd/>
            </a:ln>
          </p:spPr>
          <p:txBody>
            <a:bodyPr wrap="none" anchor="ctr"/>
            <a:lstStyle/>
            <a:p>
              <a:endParaRPr lang="zh-CN" altLang="en-US">
                <a:latin typeface="+mn-ea"/>
              </a:endParaRPr>
            </a:p>
          </p:txBody>
        </p:sp>
        <p:sp>
          <p:nvSpPr>
            <p:cNvPr id="25620" name="Line 75"/>
            <p:cNvSpPr>
              <a:spLocks noChangeShapeType="1"/>
            </p:cNvSpPr>
            <p:nvPr/>
          </p:nvSpPr>
          <p:spPr bwMode="auto">
            <a:xfrm>
              <a:off x="768" y="2496"/>
              <a:ext cx="1872" cy="0"/>
            </a:xfrm>
            <a:prstGeom prst="line">
              <a:avLst/>
            </a:prstGeom>
            <a:noFill/>
            <a:ln w="38100">
              <a:solidFill>
                <a:schemeClr val="accent1"/>
              </a:solidFill>
              <a:round/>
              <a:headEnd/>
              <a:tailEnd/>
            </a:ln>
          </p:spPr>
          <p:txBody>
            <a:bodyPr wrap="none" anchor="ctr"/>
            <a:lstStyle/>
            <a:p>
              <a:endParaRPr lang="zh-CN" altLang="en-US">
                <a:latin typeface="+mn-ea"/>
              </a:endParaRPr>
            </a:p>
          </p:txBody>
        </p:sp>
        <p:sp>
          <p:nvSpPr>
            <p:cNvPr id="25621" name="Line 76"/>
            <p:cNvSpPr>
              <a:spLocks noChangeShapeType="1"/>
            </p:cNvSpPr>
            <p:nvPr/>
          </p:nvSpPr>
          <p:spPr bwMode="auto">
            <a:xfrm>
              <a:off x="768" y="2496"/>
              <a:ext cx="0" cy="288"/>
            </a:xfrm>
            <a:prstGeom prst="line">
              <a:avLst/>
            </a:prstGeom>
            <a:noFill/>
            <a:ln w="38100">
              <a:solidFill>
                <a:schemeClr val="accent1"/>
              </a:solidFill>
              <a:round/>
              <a:headEnd/>
              <a:tailEnd type="triangle" w="med" len="med"/>
            </a:ln>
          </p:spPr>
          <p:txBody>
            <a:bodyPr wrap="none" anchor="ctr"/>
            <a:lstStyle/>
            <a:p>
              <a:endParaRPr lang="zh-CN" altLang="en-US">
                <a:latin typeface="+mn-ea"/>
              </a:endParaRPr>
            </a:p>
          </p:txBody>
        </p:sp>
      </p:grpSp>
      <p:sp>
        <p:nvSpPr>
          <p:cNvPr id="49230" name="Text Box 78"/>
          <p:cNvSpPr txBox="1">
            <a:spLocks noChangeArrowheads="1"/>
          </p:cNvSpPr>
          <p:nvPr/>
        </p:nvSpPr>
        <p:spPr bwMode="auto">
          <a:xfrm>
            <a:off x="1066800" y="4065567"/>
            <a:ext cx="17526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四元素向量</a:t>
            </a:r>
          </a:p>
        </p:txBody>
      </p:sp>
      <p:sp>
        <p:nvSpPr>
          <p:cNvPr id="49231" name="Text Box 79"/>
          <p:cNvSpPr txBox="1">
            <a:spLocks noChangeArrowheads="1"/>
          </p:cNvSpPr>
          <p:nvPr/>
        </p:nvSpPr>
        <p:spPr bwMode="auto">
          <a:xfrm>
            <a:off x="304800" y="576242"/>
            <a:ext cx="1295400" cy="7016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块内的元素个数</a:t>
            </a:r>
          </a:p>
        </p:txBody>
      </p:sp>
      <p:sp>
        <p:nvSpPr>
          <p:cNvPr id="49232" name="Line 80"/>
          <p:cNvSpPr>
            <a:spLocks noChangeShapeType="1"/>
          </p:cNvSpPr>
          <p:nvPr/>
        </p:nvSpPr>
        <p:spPr bwMode="auto">
          <a:xfrm flipH="1" flipV="1">
            <a:off x="1143000" y="1262042"/>
            <a:ext cx="1219200" cy="1279525"/>
          </a:xfrm>
          <a:prstGeom prst="line">
            <a:avLst/>
          </a:prstGeom>
          <a:noFill/>
          <a:ln w="38100">
            <a:solidFill>
              <a:schemeClr val="tx2"/>
            </a:solidFill>
            <a:round/>
            <a:headEnd/>
            <a:tailEnd type="triangle" w="med" len="med"/>
          </a:ln>
        </p:spPr>
        <p:txBody>
          <a:bodyPr wrap="none" anchor="ctr"/>
          <a:lstStyle/>
          <a:p>
            <a:endParaRPr lang="zh-CN" altLang="en-US">
              <a:latin typeface="+mn-ea"/>
            </a:endParaRPr>
          </a:p>
        </p:txBody>
      </p:sp>
      <p:sp>
        <p:nvSpPr>
          <p:cNvPr id="49233" name="Text Box 81"/>
          <p:cNvSpPr txBox="1">
            <a:spLocks noChangeArrowheads="1"/>
          </p:cNvSpPr>
          <p:nvPr/>
        </p:nvSpPr>
        <p:spPr bwMode="auto">
          <a:xfrm>
            <a:off x="6019800" y="5818167"/>
            <a:ext cx="17526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四元素向量</a:t>
            </a:r>
          </a:p>
        </p:txBody>
      </p:sp>
      <p:sp>
        <p:nvSpPr>
          <p:cNvPr id="49234" name="Text Box 82"/>
          <p:cNvSpPr txBox="1">
            <a:spLocks noChangeArrowheads="1"/>
          </p:cNvSpPr>
          <p:nvPr/>
        </p:nvSpPr>
        <p:spPr bwMode="auto">
          <a:xfrm>
            <a:off x="6705600" y="1931967"/>
            <a:ext cx="17526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四元素向量</a:t>
            </a:r>
          </a:p>
        </p:txBody>
      </p:sp>
      <p:sp>
        <p:nvSpPr>
          <p:cNvPr id="81"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92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49221"/>
                                        </p:tgtEl>
                                        <p:attrNameLst>
                                          <p:attrName>style.visibility</p:attrName>
                                        </p:attrNameLst>
                                      </p:cBhvr>
                                      <p:to>
                                        <p:strVal val="visible"/>
                                      </p:to>
                                    </p:set>
                                    <p:animEffect transition="in" filter="strips(downRight)">
                                      <p:cBhvr>
                                        <p:cTn id="16" dur="500"/>
                                        <p:tgtEl>
                                          <p:spTgt spid="49221"/>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Righ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down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9230"/>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49233"/>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492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9" fill="hold" grpId="0" nodeType="clickEffect">
                                  <p:stCondLst>
                                    <p:cond delay="0"/>
                                  </p:stCondLst>
                                  <p:childTnLst>
                                    <p:set>
                                      <p:cBhvr>
                                        <p:cTn id="40" dur="1" fill="hold">
                                          <p:stCondLst>
                                            <p:cond delay="0"/>
                                          </p:stCondLst>
                                        </p:cTn>
                                        <p:tgtEl>
                                          <p:spTgt spid="49232"/>
                                        </p:tgtEl>
                                        <p:attrNameLst>
                                          <p:attrName>style.visibility</p:attrName>
                                        </p:attrNameLst>
                                      </p:cBhvr>
                                      <p:to>
                                        <p:strVal val="visible"/>
                                      </p:to>
                                    </p:set>
                                    <p:animEffect transition="in" filter="strips(upLeft)">
                                      <p:cBhvr>
                                        <p:cTn id="41" dur="500"/>
                                        <p:tgtEl>
                                          <p:spTgt spid="4923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9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20" grpId="0" autoUpdateAnimBg="0"/>
      <p:bldP spid="49221" grpId="0" animBg="1"/>
      <p:bldP spid="49230" grpId="0" autoUpdateAnimBg="0"/>
      <p:bldP spid="49231" grpId="0" autoUpdateAnimBg="0"/>
      <p:bldP spid="49232" grpId="0" animBg="1"/>
      <p:bldP spid="49233" grpId="0" autoUpdateAnimBg="0"/>
      <p:bldP spid="4923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02"/>
          <p:cNvSpPr txBox="1">
            <a:spLocks noChangeArrowheads="1"/>
          </p:cNvSpPr>
          <p:nvPr/>
        </p:nvSpPr>
        <p:spPr bwMode="auto">
          <a:xfrm>
            <a:off x="381000" y="688955"/>
            <a:ext cx="3810000" cy="396875"/>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2"/>
                </a:solidFill>
                <a:latin typeface="+mn-ea"/>
              </a:rPr>
              <a:t>描述符读取操作数过程</a:t>
            </a:r>
          </a:p>
        </p:txBody>
      </p:sp>
      <p:sp>
        <p:nvSpPr>
          <p:cNvPr id="26627" name="Rectangle 103"/>
          <p:cNvSpPr>
            <a:spLocks noChangeArrowheads="1"/>
          </p:cNvSpPr>
          <p:nvPr/>
        </p:nvSpPr>
        <p:spPr bwMode="auto">
          <a:xfrm>
            <a:off x="914400" y="1238230"/>
            <a:ext cx="990600" cy="3810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b="1">
                <a:latin typeface="+mn-ea"/>
              </a:rPr>
              <a:t>操作码</a:t>
            </a:r>
          </a:p>
        </p:txBody>
      </p:sp>
      <p:sp>
        <p:nvSpPr>
          <p:cNvPr id="26628" name="Rectangle 104"/>
          <p:cNvSpPr>
            <a:spLocks noChangeArrowheads="1"/>
          </p:cNvSpPr>
          <p:nvPr/>
        </p:nvSpPr>
        <p:spPr bwMode="auto">
          <a:xfrm>
            <a:off x="1905000" y="1238230"/>
            <a:ext cx="4572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X</a:t>
            </a:r>
          </a:p>
        </p:txBody>
      </p:sp>
      <p:sp>
        <p:nvSpPr>
          <p:cNvPr id="26629" name="Rectangle 105"/>
          <p:cNvSpPr>
            <a:spLocks noChangeArrowheads="1"/>
          </p:cNvSpPr>
          <p:nvPr/>
        </p:nvSpPr>
        <p:spPr bwMode="auto">
          <a:xfrm>
            <a:off x="2362200" y="1238230"/>
            <a:ext cx="4572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Y</a:t>
            </a:r>
          </a:p>
        </p:txBody>
      </p:sp>
      <p:grpSp>
        <p:nvGrpSpPr>
          <p:cNvPr id="2" name="Group 168"/>
          <p:cNvGrpSpPr>
            <a:grpSpLocks/>
          </p:cNvGrpSpPr>
          <p:nvPr/>
        </p:nvGrpSpPr>
        <p:grpSpPr bwMode="auto">
          <a:xfrm>
            <a:off x="5029200" y="1085830"/>
            <a:ext cx="1752600" cy="381000"/>
            <a:chOff x="3600" y="672"/>
            <a:chExt cx="1104" cy="240"/>
          </a:xfrm>
        </p:grpSpPr>
        <p:sp>
          <p:nvSpPr>
            <p:cNvPr id="26682" name="Rectangle 109"/>
            <p:cNvSpPr>
              <a:spLocks noChangeArrowheads="1"/>
            </p:cNvSpPr>
            <p:nvPr/>
          </p:nvSpPr>
          <p:spPr bwMode="auto">
            <a:xfrm>
              <a:off x="3600" y="672"/>
              <a:ext cx="576" cy="240"/>
            </a:xfrm>
            <a:prstGeom prst="rect">
              <a:avLst/>
            </a:prstGeom>
            <a:solidFill>
              <a:schemeClr val="bg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6683" name="Rectangle 110"/>
            <p:cNvSpPr>
              <a:spLocks noChangeArrowheads="1"/>
            </p:cNvSpPr>
            <p:nvPr/>
          </p:nvSpPr>
          <p:spPr bwMode="auto">
            <a:xfrm>
              <a:off x="4176" y="672"/>
              <a:ext cx="528" cy="240"/>
            </a:xfrm>
            <a:prstGeom prst="rect">
              <a:avLst/>
            </a:prstGeom>
            <a:solidFill>
              <a:schemeClr val="bg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grpSp>
      <p:sp>
        <p:nvSpPr>
          <p:cNvPr id="26631" name="Rectangle 111"/>
          <p:cNvSpPr>
            <a:spLocks noChangeArrowheads="1"/>
          </p:cNvSpPr>
          <p:nvPr/>
        </p:nvSpPr>
        <p:spPr bwMode="auto">
          <a:xfrm>
            <a:off x="5029200" y="1771630"/>
            <a:ext cx="9144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101</a:t>
            </a:r>
          </a:p>
        </p:txBody>
      </p:sp>
      <p:sp>
        <p:nvSpPr>
          <p:cNvPr id="26632" name="Rectangle 112"/>
          <p:cNvSpPr>
            <a:spLocks noChangeArrowheads="1"/>
          </p:cNvSpPr>
          <p:nvPr/>
        </p:nvSpPr>
        <p:spPr bwMode="auto">
          <a:xfrm>
            <a:off x="5943600" y="1771630"/>
            <a:ext cx="838200" cy="381000"/>
          </a:xfrm>
          <a:prstGeom prst="rect">
            <a:avLst/>
          </a:prstGeom>
          <a:solidFill>
            <a:schemeClr val="bg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grpSp>
        <p:nvGrpSpPr>
          <p:cNvPr id="3" name="Group 171"/>
          <p:cNvGrpSpPr>
            <a:grpSpLocks/>
          </p:cNvGrpSpPr>
          <p:nvPr/>
        </p:nvGrpSpPr>
        <p:grpSpPr bwMode="auto">
          <a:xfrm>
            <a:off x="2590800" y="1619230"/>
            <a:ext cx="2438400" cy="304800"/>
            <a:chOff x="2064" y="864"/>
            <a:chExt cx="1536" cy="192"/>
          </a:xfrm>
        </p:grpSpPr>
        <p:sp>
          <p:nvSpPr>
            <p:cNvPr id="26680" name="Line 106"/>
            <p:cNvSpPr>
              <a:spLocks noChangeShapeType="1"/>
            </p:cNvSpPr>
            <p:nvPr/>
          </p:nvSpPr>
          <p:spPr bwMode="auto">
            <a:xfrm>
              <a:off x="2064" y="864"/>
              <a:ext cx="0" cy="192"/>
            </a:xfrm>
            <a:prstGeom prst="line">
              <a:avLst/>
            </a:prstGeom>
            <a:noFill/>
            <a:ln w="38100">
              <a:solidFill>
                <a:srgbClr val="33CC33"/>
              </a:solidFill>
              <a:round/>
              <a:headEnd/>
              <a:tailEnd/>
            </a:ln>
          </p:spPr>
          <p:txBody>
            <a:bodyPr wrap="none" anchor="ctr"/>
            <a:lstStyle/>
            <a:p>
              <a:endParaRPr lang="zh-CN" altLang="en-US">
                <a:latin typeface="+mn-ea"/>
              </a:endParaRPr>
            </a:p>
          </p:txBody>
        </p:sp>
        <p:sp>
          <p:nvSpPr>
            <p:cNvPr id="26681" name="Line 113"/>
            <p:cNvSpPr>
              <a:spLocks noChangeShapeType="1"/>
            </p:cNvSpPr>
            <p:nvPr/>
          </p:nvSpPr>
          <p:spPr bwMode="auto">
            <a:xfrm>
              <a:off x="2064" y="1056"/>
              <a:ext cx="1536" cy="0"/>
            </a:xfrm>
            <a:prstGeom prst="line">
              <a:avLst/>
            </a:prstGeom>
            <a:noFill/>
            <a:ln w="38100">
              <a:solidFill>
                <a:srgbClr val="33CC33"/>
              </a:solidFill>
              <a:round/>
              <a:headEnd/>
              <a:tailEnd type="triangle" w="med" len="med"/>
            </a:ln>
          </p:spPr>
          <p:txBody>
            <a:bodyPr wrap="none" anchor="ctr"/>
            <a:lstStyle/>
            <a:p>
              <a:endParaRPr lang="zh-CN" altLang="en-US">
                <a:latin typeface="+mn-ea"/>
              </a:endParaRPr>
            </a:p>
          </p:txBody>
        </p:sp>
      </p:grpSp>
      <p:sp>
        <p:nvSpPr>
          <p:cNvPr id="26634" name="Rectangle 114"/>
          <p:cNvSpPr>
            <a:spLocks noChangeArrowheads="1"/>
          </p:cNvSpPr>
          <p:nvPr/>
        </p:nvSpPr>
        <p:spPr bwMode="auto">
          <a:xfrm>
            <a:off x="2667000" y="2914630"/>
            <a:ext cx="9144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101</a:t>
            </a:r>
          </a:p>
        </p:txBody>
      </p:sp>
      <p:sp>
        <p:nvSpPr>
          <p:cNvPr id="26635" name="Rectangle 115"/>
          <p:cNvSpPr>
            <a:spLocks noChangeArrowheads="1"/>
          </p:cNvSpPr>
          <p:nvPr/>
        </p:nvSpPr>
        <p:spPr bwMode="auto">
          <a:xfrm>
            <a:off x="3581400" y="2914630"/>
            <a:ext cx="838200" cy="381000"/>
          </a:xfrm>
          <a:prstGeom prst="rect">
            <a:avLst/>
          </a:prstGeom>
          <a:solidFill>
            <a:schemeClr val="bg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6636" name="Rectangle 116"/>
          <p:cNvSpPr>
            <a:spLocks noChangeArrowheads="1"/>
          </p:cNvSpPr>
          <p:nvPr/>
        </p:nvSpPr>
        <p:spPr bwMode="auto">
          <a:xfrm>
            <a:off x="2667000" y="4362430"/>
            <a:ext cx="9144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101</a:t>
            </a:r>
          </a:p>
        </p:txBody>
      </p:sp>
      <p:sp>
        <p:nvSpPr>
          <p:cNvPr id="26637" name="Rectangle 117"/>
          <p:cNvSpPr>
            <a:spLocks noChangeArrowheads="1"/>
          </p:cNvSpPr>
          <p:nvPr/>
        </p:nvSpPr>
        <p:spPr bwMode="auto">
          <a:xfrm>
            <a:off x="3581400" y="4362430"/>
            <a:ext cx="838200" cy="381000"/>
          </a:xfrm>
          <a:prstGeom prst="rect">
            <a:avLst/>
          </a:prstGeom>
          <a:solidFill>
            <a:schemeClr val="bg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6638" name="Rectangle 118"/>
          <p:cNvSpPr>
            <a:spLocks noChangeArrowheads="1"/>
          </p:cNvSpPr>
          <p:nvPr/>
        </p:nvSpPr>
        <p:spPr bwMode="auto">
          <a:xfrm>
            <a:off x="2667000" y="3676630"/>
            <a:ext cx="1752600" cy="3810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b="1">
                <a:latin typeface="+mn-ea"/>
              </a:rPr>
              <a:t>地址形成逻辑</a:t>
            </a:r>
          </a:p>
        </p:txBody>
      </p:sp>
      <p:sp>
        <p:nvSpPr>
          <p:cNvPr id="26639" name="Rectangle 123"/>
          <p:cNvSpPr>
            <a:spLocks noChangeArrowheads="1"/>
          </p:cNvSpPr>
          <p:nvPr/>
        </p:nvSpPr>
        <p:spPr bwMode="auto">
          <a:xfrm>
            <a:off x="5029200" y="3295630"/>
            <a:ext cx="9144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000</a:t>
            </a:r>
          </a:p>
        </p:txBody>
      </p:sp>
      <p:sp>
        <p:nvSpPr>
          <p:cNvPr id="26640" name="Rectangle 124"/>
          <p:cNvSpPr>
            <a:spLocks noChangeArrowheads="1"/>
          </p:cNvSpPr>
          <p:nvPr/>
        </p:nvSpPr>
        <p:spPr bwMode="auto">
          <a:xfrm>
            <a:off x="5943600" y="3295630"/>
            <a:ext cx="838200" cy="381000"/>
          </a:xfrm>
          <a:prstGeom prst="rect">
            <a:avLst/>
          </a:prstGeom>
          <a:solidFill>
            <a:schemeClr val="bg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6641" name="Rectangle 125"/>
          <p:cNvSpPr>
            <a:spLocks noChangeArrowheads="1"/>
          </p:cNvSpPr>
          <p:nvPr/>
        </p:nvSpPr>
        <p:spPr bwMode="auto">
          <a:xfrm>
            <a:off x="5029200" y="3981430"/>
            <a:ext cx="9144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000</a:t>
            </a:r>
          </a:p>
        </p:txBody>
      </p:sp>
      <p:sp>
        <p:nvSpPr>
          <p:cNvPr id="26642" name="Rectangle 126"/>
          <p:cNvSpPr>
            <a:spLocks noChangeArrowheads="1"/>
          </p:cNvSpPr>
          <p:nvPr/>
        </p:nvSpPr>
        <p:spPr bwMode="auto">
          <a:xfrm>
            <a:off x="5943600" y="3981430"/>
            <a:ext cx="838200" cy="381000"/>
          </a:xfrm>
          <a:prstGeom prst="rect">
            <a:avLst/>
          </a:prstGeom>
          <a:solidFill>
            <a:schemeClr val="bg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26643" name="Rectangle 127"/>
          <p:cNvSpPr>
            <a:spLocks noChangeArrowheads="1"/>
          </p:cNvSpPr>
          <p:nvPr/>
        </p:nvSpPr>
        <p:spPr bwMode="auto">
          <a:xfrm>
            <a:off x="5029200" y="5657830"/>
            <a:ext cx="914400" cy="3810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101</a:t>
            </a:r>
          </a:p>
        </p:txBody>
      </p:sp>
      <p:sp>
        <p:nvSpPr>
          <p:cNvPr id="26644" name="Rectangle 128"/>
          <p:cNvSpPr>
            <a:spLocks noChangeArrowheads="1"/>
          </p:cNvSpPr>
          <p:nvPr/>
        </p:nvSpPr>
        <p:spPr bwMode="auto">
          <a:xfrm>
            <a:off x="5943600" y="5657830"/>
            <a:ext cx="838200" cy="381000"/>
          </a:xfrm>
          <a:prstGeom prst="rect">
            <a:avLst/>
          </a:prstGeom>
          <a:solidFill>
            <a:schemeClr val="bg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54414" name="Line 142"/>
          <p:cNvSpPr>
            <a:spLocks noChangeShapeType="1"/>
          </p:cNvSpPr>
          <p:nvPr/>
        </p:nvSpPr>
        <p:spPr bwMode="auto">
          <a:xfrm>
            <a:off x="3733800" y="3295630"/>
            <a:ext cx="0" cy="381000"/>
          </a:xfrm>
          <a:prstGeom prst="line">
            <a:avLst/>
          </a:prstGeom>
          <a:noFill/>
          <a:ln w="38100">
            <a:solidFill>
              <a:srgbClr val="FFFF00"/>
            </a:solidFill>
            <a:round/>
            <a:headEnd/>
            <a:tailEnd type="triangle" w="med" len="med"/>
          </a:ln>
        </p:spPr>
        <p:txBody>
          <a:bodyPr wrap="none" anchor="ctr"/>
          <a:lstStyle/>
          <a:p>
            <a:endParaRPr lang="zh-CN" altLang="en-US">
              <a:latin typeface="+mn-ea"/>
            </a:endParaRPr>
          </a:p>
        </p:txBody>
      </p:sp>
      <p:sp>
        <p:nvSpPr>
          <p:cNvPr id="54415" name="Line 143"/>
          <p:cNvSpPr>
            <a:spLocks noChangeShapeType="1"/>
          </p:cNvSpPr>
          <p:nvPr/>
        </p:nvSpPr>
        <p:spPr bwMode="auto">
          <a:xfrm flipV="1">
            <a:off x="3810000" y="4057630"/>
            <a:ext cx="0" cy="304800"/>
          </a:xfrm>
          <a:prstGeom prst="line">
            <a:avLst/>
          </a:prstGeom>
          <a:noFill/>
          <a:ln w="38100">
            <a:solidFill>
              <a:srgbClr val="FFFF00"/>
            </a:solidFill>
            <a:round/>
            <a:headEnd/>
            <a:tailEnd type="triangle" w="med" len="med"/>
          </a:ln>
        </p:spPr>
        <p:txBody>
          <a:bodyPr wrap="none" anchor="ctr"/>
          <a:lstStyle/>
          <a:p>
            <a:endParaRPr lang="zh-CN" altLang="en-US">
              <a:latin typeface="+mn-ea"/>
            </a:endParaRPr>
          </a:p>
        </p:txBody>
      </p:sp>
      <p:grpSp>
        <p:nvGrpSpPr>
          <p:cNvPr id="4" name="Group 172"/>
          <p:cNvGrpSpPr>
            <a:grpSpLocks/>
          </p:cNvGrpSpPr>
          <p:nvPr/>
        </p:nvGrpSpPr>
        <p:grpSpPr bwMode="auto">
          <a:xfrm>
            <a:off x="2057400" y="1619230"/>
            <a:ext cx="2971800" cy="4343400"/>
            <a:chOff x="1728" y="864"/>
            <a:chExt cx="1872" cy="2736"/>
          </a:xfrm>
        </p:grpSpPr>
        <p:sp>
          <p:nvSpPr>
            <p:cNvPr id="26678" name="Line 145"/>
            <p:cNvSpPr>
              <a:spLocks noChangeShapeType="1"/>
            </p:cNvSpPr>
            <p:nvPr/>
          </p:nvSpPr>
          <p:spPr bwMode="auto">
            <a:xfrm>
              <a:off x="1728" y="864"/>
              <a:ext cx="0" cy="2736"/>
            </a:xfrm>
            <a:prstGeom prst="line">
              <a:avLst/>
            </a:prstGeom>
            <a:noFill/>
            <a:ln w="38100">
              <a:solidFill>
                <a:srgbClr val="33CC33"/>
              </a:solidFill>
              <a:round/>
              <a:headEnd/>
              <a:tailEnd/>
            </a:ln>
          </p:spPr>
          <p:txBody>
            <a:bodyPr wrap="none" anchor="ctr"/>
            <a:lstStyle/>
            <a:p>
              <a:endParaRPr lang="zh-CN" altLang="en-US">
                <a:latin typeface="+mn-ea"/>
              </a:endParaRPr>
            </a:p>
          </p:txBody>
        </p:sp>
        <p:sp>
          <p:nvSpPr>
            <p:cNvPr id="26679" name="Line 146"/>
            <p:cNvSpPr>
              <a:spLocks noChangeShapeType="1"/>
            </p:cNvSpPr>
            <p:nvPr/>
          </p:nvSpPr>
          <p:spPr bwMode="auto">
            <a:xfrm>
              <a:off x="1728" y="3600"/>
              <a:ext cx="1872" cy="0"/>
            </a:xfrm>
            <a:prstGeom prst="line">
              <a:avLst/>
            </a:prstGeom>
            <a:noFill/>
            <a:ln w="38100">
              <a:solidFill>
                <a:srgbClr val="33CC33"/>
              </a:solidFill>
              <a:round/>
              <a:headEnd/>
              <a:tailEnd type="triangle" w="med" len="med"/>
            </a:ln>
          </p:spPr>
          <p:txBody>
            <a:bodyPr wrap="none" anchor="ctr"/>
            <a:lstStyle/>
            <a:p>
              <a:endParaRPr lang="zh-CN" altLang="en-US">
                <a:latin typeface="+mn-ea"/>
              </a:endParaRPr>
            </a:p>
          </p:txBody>
        </p:sp>
      </p:grpSp>
      <p:sp>
        <p:nvSpPr>
          <p:cNvPr id="26648" name="Text Box 147"/>
          <p:cNvSpPr txBox="1">
            <a:spLocks noChangeArrowheads="1"/>
          </p:cNvSpPr>
          <p:nvPr/>
        </p:nvSpPr>
        <p:spPr bwMode="auto">
          <a:xfrm>
            <a:off x="152400" y="1238230"/>
            <a:ext cx="685800" cy="366713"/>
          </a:xfrm>
          <a:prstGeom prst="rect">
            <a:avLst/>
          </a:prstGeom>
          <a:noFill/>
          <a:ln w="9525">
            <a:noFill/>
            <a:miter lim="800000"/>
            <a:headEnd/>
            <a:tailEnd/>
          </a:ln>
        </p:spPr>
        <p:txBody>
          <a:bodyPr>
            <a:spAutoFit/>
          </a:bodyPr>
          <a:lstStyle/>
          <a:p>
            <a:pPr algn="ctr">
              <a:spcBef>
                <a:spcPct val="50000"/>
              </a:spcBef>
            </a:pPr>
            <a:r>
              <a:rPr kumimoji="1" lang="zh-CN" altLang="en-US" b="1">
                <a:latin typeface="+mn-ea"/>
              </a:rPr>
              <a:t>指令</a:t>
            </a:r>
          </a:p>
        </p:txBody>
      </p:sp>
      <p:sp>
        <p:nvSpPr>
          <p:cNvPr id="26649" name="Text Box 148"/>
          <p:cNvSpPr txBox="1">
            <a:spLocks noChangeArrowheads="1"/>
          </p:cNvSpPr>
          <p:nvPr/>
        </p:nvSpPr>
        <p:spPr bwMode="auto">
          <a:xfrm>
            <a:off x="2743200" y="2381230"/>
            <a:ext cx="838200" cy="581025"/>
          </a:xfrm>
          <a:prstGeom prst="rect">
            <a:avLst/>
          </a:prstGeom>
          <a:noFill/>
          <a:ln w="9525">
            <a:noFill/>
            <a:miter lim="800000"/>
            <a:headEnd/>
            <a:tailEnd/>
          </a:ln>
        </p:spPr>
        <p:txBody>
          <a:bodyPr>
            <a:spAutoFit/>
          </a:bodyPr>
          <a:lstStyle/>
          <a:p>
            <a:pPr algn="ctr">
              <a:spcBef>
                <a:spcPct val="50000"/>
              </a:spcBef>
            </a:pPr>
            <a:r>
              <a:rPr kumimoji="1" lang="zh-CN" altLang="en-US" sz="1600" b="1">
                <a:latin typeface="+mn-ea"/>
              </a:rPr>
              <a:t>描述符寄存器</a:t>
            </a:r>
          </a:p>
        </p:txBody>
      </p:sp>
      <p:sp>
        <p:nvSpPr>
          <p:cNvPr id="26650" name="Text Box 150"/>
          <p:cNvSpPr txBox="1">
            <a:spLocks noChangeArrowheads="1"/>
          </p:cNvSpPr>
          <p:nvPr/>
        </p:nvSpPr>
        <p:spPr bwMode="auto">
          <a:xfrm>
            <a:off x="2667000" y="4667230"/>
            <a:ext cx="914400" cy="336550"/>
          </a:xfrm>
          <a:prstGeom prst="rect">
            <a:avLst/>
          </a:prstGeom>
          <a:noFill/>
          <a:ln w="9525">
            <a:noFill/>
            <a:miter lim="800000"/>
            <a:headEnd/>
            <a:tailEnd/>
          </a:ln>
        </p:spPr>
        <p:txBody>
          <a:bodyPr>
            <a:spAutoFit/>
          </a:bodyPr>
          <a:lstStyle/>
          <a:p>
            <a:pPr algn="ctr">
              <a:spcBef>
                <a:spcPct val="50000"/>
              </a:spcBef>
            </a:pPr>
            <a:r>
              <a:rPr kumimoji="1" lang="zh-CN" altLang="en-US" sz="1600" b="1">
                <a:latin typeface="+mn-ea"/>
              </a:rPr>
              <a:t>描述符</a:t>
            </a:r>
          </a:p>
        </p:txBody>
      </p:sp>
      <p:sp>
        <p:nvSpPr>
          <p:cNvPr id="26651" name="AutoShape 152"/>
          <p:cNvSpPr>
            <a:spLocks/>
          </p:cNvSpPr>
          <p:nvPr/>
        </p:nvSpPr>
        <p:spPr bwMode="auto">
          <a:xfrm rot="-5323085">
            <a:off x="5753100" y="1431905"/>
            <a:ext cx="228600" cy="1676400"/>
          </a:xfrm>
          <a:prstGeom prst="leftBrace">
            <a:avLst>
              <a:gd name="adj1" fmla="val 61111"/>
              <a:gd name="adj2" fmla="val 50000"/>
            </a:avLst>
          </a:prstGeom>
          <a:noFill/>
          <a:ln w="9525">
            <a:solidFill>
              <a:schemeClr val="tx1"/>
            </a:solidFill>
            <a:round/>
            <a:headEnd/>
            <a:tailEnd/>
          </a:ln>
        </p:spPr>
        <p:txBody>
          <a:bodyPr vert="eaVert" wrap="none" anchor="ctr"/>
          <a:lstStyle/>
          <a:p>
            <a:endParaRPr kumimoji="1" lang="zh-CN" altLang="zh-CN" sz="2800" b="1">
              <a:solidFill>
                <a:srgbClr val="FF9933"/>
              </a:solidFill>
              <a:latin typeface="+mn-ea"/>
            </a:endParaRPr>
          </a:p>
        </p:txBody>
      </p:sp>
      <p:sp>
        <p:nvSpPr>
          <p:cNvPr id="26652" name="AutoShape 154"/>
          <p:cNvSpPr>
            <a:spLocks/>
          </p:cNvSpPr>
          <p:nvPr/>
        </p:nvSpPr>
        <p:spPr bwMode="auto">
          <a:xfrm rot="5400000">
            <a:off x="5905500" y="4857730"/>
            <a:ext cx="152400" cy="1295400"/>
          </a:xfrm>
          <a:prstGeom prst="leftBrace">
            <a:avLst>
              <a:gd name="adj1" fmla="val 70833"/>
              <a:gd name="adj2" fmla="val 50000"/>
            </a:avLst>
          </a:prstGeom>
          <a:noFill/>
          <a:ln w="9525">
            <a:solidFill>
              <a:schemeClr val="tx1"/>
            </a:solidFill>
            <a:round/>
            <a:headEnd/>
            <a:tailEnd/>
          </a:ln>
        </p:spPr>
        <p:txBody>
          <a:bodyPr rot="10800000" vert="eaVert" wrap="none" anchor="ctr"/>
          <a:lstStyle/>
          <a:p>
            <a:endParaRPr kumimoji="1" lang="zh-CN" altLang="zh-CN" sz="2800" b="1">
              <a:solidFill>
                <a:srgbClr val="FF9933"/>
              </a:solidFill>
              <a:latin typeface="+mn-ea"/>
            </a:endParaRPr>
          </a:p>
        </p:txBody>
      </p:sp>
      <p:sp>
        <p:nvSpPr>
          <p:cNvPr id="26653" name="Line 161"/>
          <p:cNvSpPr>
            <a:spLocks noChangeShapeType="1"/>
          </p:cNvSpPr>
          <p:nvPr/>
        </p:nvSpPr>
        <p:spPr bwMode="auto">
          <a:xfrm flipV="1">
            <a:off x="5943600" y="2000230"/>
            <a:ext cx="0" cy="152400"/>
          </a:xfrm>
          <a:prstGeom prst="line">
            <a:avLst/>
          </a:prstGeom>
          <a:noFill/>
          <a:ln w="9525">
            <a:solidFill>
              <a:schemeClr val="tx1"/>
            </a:solidFill>
            <a:round/>
            <a:headEnd/>
            <a:tailEnd/>
          </a:ln>
        </p:spPr>
        <p:txBody>
          <a:bodyPr wrap="none" anchor="ctr"/>
          <a:lstStyle/>
          <a:p>
            <a:endParaRPr lang="zh-CN" altLang="en-US">
              <a:latin typeface="+mn-ea"/>
            </a:endParaRPr>
          </a:p>
        </p:txBody>
      </p:sp>
      <p:grpSp>
        <p:nvGrpSpPr>
          <p:cNvPr id="5" name="Group 170"/>
          <p:cNvGrpSpPr>
            <a:grpSpLocks/>
          </p:cNvGrpSpPr>
          <p:nvPr/>
        </p:nvGrpSpPr>
        <p:grpSpPr bwMode="auto">
          <a:xfrm>
            <a:off x="3810000" y="4819630"/>
            <a:ext cx="2133600" cy="533400"/>
            <a:chOff x="2832" y="2880"/>
            <a:chExt cx="1344" cy="336"/>
          </a:xfrm>
        </p:grpSpPr>
        <p:sp>
          <p:nvSpPr>
            <p:cNvPr id="26675" name="Line 156"/>
            <p:cNvSpPr>
              <a:spLocks noChangeShapeType="1"/>
            </p:cNvSpPr>
            <p:nvPr/>
          </p:nvSpPr>
          <p:spPr bwMode="auto">
            <a:xfrm flipV="1">
              <a:off x="2832" y="2880"/>
              <a:ext cx="0" cy="192"/>
            </a:xfrm>
            <a:prstGeom prst="line">
              <a:avLst/>
            </a:prstGeom>
            <a:noFill/>
            <a:ln w="38100">
              <a:solidFill>
                <a:srgbClr val="FFFF00"/>
              </a:solidFill>
              <a:round/>
              <a:headEnd/>
              <a:tailEnd type="triangle" w="med" len="med"/>
            </a:ln>
          </p:spPr>
          <p:txBody>
            <a:bodyPr wrap="none" anchor="ctr"/>
            <a:lstStyle/>
            <a:p>
              <a:endParaRPr lang="zh-CN" altLang="en-US">
                <a:latin typeface="+mn-ea"/>
              </a:endParaRPr>
            </a:p>
          </p:txBody>
        </p:sp>
        <p:sp>
          <p:nvSpPr>
            <p:cNvPr id="26676" name="Line 160"/>
            <p:cNvSpPr>
              <a:spLocks noChangeShapeType="1"/>
            </p:cNvSpPr>
            <p:nvPr/>
          </p:nvSpPr>
          <p:spPr bwMode="auto">
            <a:xfrm>
              <a:off x="2832" y="3072"/>
              <a:ext cx="1344" cy="0"/>
            </a:xfrm>
            <a:prstGeom prst="line">
              <a:avLst/>
            </a:prstGeom>
            <a:noFill/>
            <a:ln w="38100">
              <a:solidFill>
                <a:srgbClr val="FFFF00"/>
              </a:solidFill>
              <a:round/>
              <a:headEnd/>
              <a:tailEnd/>
            </a:ln>
          </p:spPr>
          <p:txBody>
            <a:bodyPr wrap="none" anchor="ctr"/>
            <a:lstStyle/>
            <a:p>
              <a:endParaRPr lang="zh-CN" altLang="en-US">
                <a:latin typeface="+mn-ea"/>
              </a:endParaRPr>
            </a:p>
          </p:txBody>
        </p:sp>
        <p:sp>
          <p:nvSpPr>
            <p:cNvPr id="26677" name="Line 162"/>
            <p:cNvSpPr>
              <a:spLocks noChangeShapeType="1"/>
            </p:cNvSpPr>
            <p:nvPr/>
          </p:nvSpPr>
          <p:spPr bwMode="auto">
            <a:xfrm flipV="1">
              <a:off x="4176" y="3072"/>
              <a:ext cx="0" cy="144"/>
            </a:xfrm>
            <a:prstGeom prst="line">
              <a:avLst/>
            </a:prstGeom>
            <a:noFill/>
            <a:ln w="38100">
              <a:solidFill>
                <a:srgbClr val="FFFF00"/>
              </a:solidFill>
              <a:round/>
              <a:headEnd/>
              <a:tailEnd/>
            </a:ln>
          </p:spPr>
          <p:txBody>
            <a:bodyPr wrap="none" anchor="ctr"/>
            <a:lstStyle/>
            <a:p>
              <a:endParaRPr lang="zh-CN" altLang="en-US">
                <a:latin typeface="+mn-ea"/>
              </a:endParaRPr>
            </a:p>
          </p:txBody>
        </p:sp>
      </p:grpSp>
      <p:sp>
        <p:nvSpPr>
          <p:cNvPr id="26655" name="Text Box 163"/>
          <p:cNvSpPr txBox="1">
            <a:spLocks noChangeArrowheads="1"/>
          </p:cNvSpPr>
          <p:nvPr/>
        </p:nvSpPr>
        <p:spPr bwMode="auto">
          <a:xfrm>
            <a:off x="5257800" y="642918"/>
            <a:ext cx="1219200" cy="366712"/>
          </a:xfrm>
          <a:prstGeom prst="rect">
            <a:avLst/>
          </a:prstGeom>
          <a:noFill/>
          <a:ln w="9525">
            <a:noFill/>
            <a:miter lim="800000"/>
            <a:headEnd/>
            <a:tailEnd/>
          </a:ln>
        </p:spPr>
        <p:txBody>
          <a:bodyPr>
            <a:spAutoFit/>
          </a:bodyPr>
          <a:lstStyle/>
          <a:p>
            <a:pPr algn="ctr">
              <a:spcBef>
                <a:spcPct val="50000"/>
              </a:spcBef>
            </a:pPr>
            <a:r>
              <a:rPr kumimoji="1" lang="zh-CN" altLang="en-US" b="1">
                <a:latin typeface="+mn-ea"/>
              </a:rPr>
              <a:t>主存储器</a:t>
            </a:r>
          </a:p>
        </p:txBody>
      </p:sp>
      <p:sp>
        <p:nvSpPr>
          <p:cNvPr id="26656" name="Text Box 164"/>
          <p:cNvSpPr txBox="1">
            <a:spLocks noChangeArrowheads="1"/>
          </p:cNvSpPr>
          <p:nvPr/>
        </p:nvSpPr>
        <p:spPr bwMode="auto">
          <a:xfrm>
            <a:off x="5867400" y="2990830"/>
            <a:ext cx="971550" cy="304800"/>
          </a:xfrm>
          <a:prstGeom prst="rect">
            <a:avLst/>
          </a:prstGeom>
          <a:noFill/>
          <a:ln w="9525">
            <a:noFill/>
            <a:miter lim="800000"/>
            <a:headEnd/>
            <a:tailEnd/>
          </a:ln>
        </p:spPr>
        <p:txBody>
          <a:bodyPr>
            <a:spAutoFit/>
          </a:bodyPr>
          <a:lstStyle/>
          <a:p>
            <a:pPr algn="ctr">
              <a:spcBef>
                <a:spcPct val="50000"/>
              </a:spcBef>
            </a:pPr>
            <a:r>
              <a:rPr kumimoji="1" lang="zh-CN" altLang="en-US" sz="1400" b="1">
                <a:latin typeface="+mn-ea"/>
              </a:rPr>
              <a:t>（数据）</a:t>
            </a:r>
          </a:p>
        </p:txBody>
      </p:sp>
      <p:sp>
        <p:nvSpPr>
          <p:cNvPr id="26657" name="Text Box 165"/>
          <p:cNvSpPr txBox="1">
            <a:spLocks noChangeArrowheads="1"/>
          </p:cNvSpPr>
          <p:nvPr/>
        </p:nvSpPr>
        <p:spPr bwMode="auto">
          <a:xfrm>
            <a:off x="5867400" y="3676630"/>
            <a:ext cx="971550" cy="304800"/>
          </a:xfrm>
          <a:prstGeom prst="rect">
            <a:avLst/>
          </a:prstGeom>
          <a:noFill/>
          <a:ln w="9525">
            <a:noFill/>
            <a:miter lim="800000"/>
            <a:headEnd/>
            <a:tailEnd/>
          </a:ln>
        </p:spPr>
        <p:txBody>
          <a:bodyPr>
            <a:spAutoFit/>
          </a:bodyPr>
          <a:lstStyle/>
          <a:p>
            <a:pPr algn="ctr">
              <a:spcBef>
                <a:spcPct val="50000"/>
              </a:spcBef>
            </a:pPr>
            <a:r>
              <a:rPr kumimoji="1" lang="zh-CN" altLang="en-US" sz="1400" b="1">
                <a:latin typeface="+mn-ea"/>
              </a:rPr>
              <a:t>（数据）</a:t>
            </a:r>
          </a:p>
        </p:txBody>
      </p:sp>
      <p:sp>
        <p:nvSpPr>
          <p:cNvPr id="26658" name="Text Box 166"/>
          <p:cNvSpPr txBox="1">
            <a:spLocks noChangeArrowheads="1"/>
          </p:cNvSpPr>
          <p:nvPr/>
        </p:nvSpPr>
        <p:spPr bwMode="auto">
          <a:xfrm>
            <a:off x="6172200" y="451483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a:latin typeface="+mn-ea"/>
              </a:rPr>
              <a:t>…</a:t>
            </a:r>
          </a:p>
        </p:txBody>
      </p:sp>
      <p:sp>
        <p:nvSpPr>
          <p:cNvPr id="26659" name="Rectangle 167"/>
          <p:cNvSpPr>
            <a:spLocks noChangeArrowheads="1"/>
          </p:cNvSpPr>
          <p:nvPr/>
        </p:nvSpPr>
        <p:spPr bwMode="auto">
          <a:xfrm>
            <a:off x="4800600" y="1009630"/>
            <a:ext cx="2667000" cy="5334000"/>
          </a:xfrm>
          <a:prstGeom prst="rect">
            <a:avLst/>
          </a:prstGeom>
          <a:noFill/>
          <a:ln w="38100">
            <a:solidFill>
              <a:schemeClr val="tx2"/>
            </a:solidFill>
            <a:prstDash val="sysDot"/>
            <a:miter lim="800000"/>
            <a:headEnd/>
            <a:tailEnd/>
          </a:ln>
        </p:spPr>
        <p:txBody>
          <a:bodyPr wrap="none" anchor="ctr"/>
          <a:lstStyle/>
          <a:p>
            <a:endParaRPr kumimoji="1" lang="zh-CN" altLang="zh-CN" sz="2800" b="1">
              <a:solidFill>
                <a:srgbClr val="FF9933"/>
              </a:solidFill>
              <a:latin typeface="+mn-ea"/>
            </a:endParaRPr>
          </a:p>
        </p:txBody>
      </p:sp>
      <p:sp>
        <p:nvSpPr>
          <p:cNvPr id="26660" name="Rectangle 169"/>
          <p:cNvSpPr>
            <a:spLocks noChangeArrowheads="1"/>
          </p:cNvSpPr>
          <p:nvPr/>
        </p:nvSpPr>
        <p:spPr bwMode="auto">
          <a:xfrm>
            <a:off x="2362200" y="2686030"/>
            <a:ext cx="2286000" cy="2362200"/>
          </a:xfrm>
          <a:prstGeom prst="rect">
            <a:avLst/>
          </a:prstGeom>
          <a:noFill/>
          <a:ln w="38100">
            <a:solidFill>
              <a:schemeClr val="tx2"/>
            </a:solidFill>
            <a:prstDash val="sysDot"/>
            <a:miter lim="800000"/>
            <a:headEnd/>
            <a:tailEnd/>
          </a:ln>
        </p:spPr>
        <p:txBody>
          <a:bodyPr wrap="none" anchor="ctr"/>
          <a:lstStyle/>
          <a:p>
            <a:endParaRPr kumimoji="1" lang="zh-CN" altLang="zh-CN" sz="2800" b="1">
              <a:solidFill>
                <a:srgbClr val="FF9933"/>
              </a:solidFill>
              <a:latin typeface="+mn-ea"/>
            </a:endParaRPr>
          </a:p>
        </p:txBody>
      </p:sp>
      <p:grpSp>
        <p:nvGrpSpPr>
          <p:cNvPr id="6" name="Group 174"/>
          <p:cNvGrpSpPr>
            <a:grpSpLocks/>
          </p:cNvGrpSpPr>
          <p:nvPr/>
        </p:nvGrpSpPr>
        <p:grpSpPr bwMode="auto">
          <a:xfrm>
            <a:off x="3733800" y="2305030"/>
            <a:ext cx="2133600" cy="533400"/>
            <a:chOff x="2784" y="1296"/>
            <a:chExt cx="1344" cy="336"/>
          </a:xfrm>
        </p:grpSpPr>
        <p:sp>
          <p:nvSpPr>
            <p:cNvPr id="26672" name="Line 158"/>
            <p:cNvSpPr>
              <a:spLocks noChangeShapeType="1"/>
            </p:cNvSpPr>
            <p:nvPr/>
          </p:nvSpPr>
          <p:spPr bwMode="auto">
            <a:xfrm>
              <a:off x="2784" y="1392"/>
              <a:ext cx="0" cy="240"/>
            </a:xfrm>
            <a:prstGeom prst="line">
              <a:avLst/>
            </a:prstGeom>
            <a:noFill/>
            <a:ln w="38100">
              <a:solidFill>
                <a:srgbClr val="FFFF00"/>
              </a:solidFill>
              <a:round/>
              <a:headEnd/>
              <a:tailEnd type="triangle" w="med" len="med"/>
            </a:ln>
          </p:spPr>
          <p:txBody>
            <a:bodyPr wrap="none" anchor="ctr"/>
            <a:lstStyle/>
            <a:p>
              <a:endParaRPr lang="zh-CN" altLang="en-US">
                <a:latin typeface="+mn-ea"/>
              </a:endParaRPr>
            </a:p>
          </p:txBody>
        </p:sp>
        <p:sp>
          <p:nvSpPr>
            <p:cNvPr id="26673" name="Line 159"/>
            <p:cNvSpPr>
              <a:spLocks noChangeShapeType="1"/>
            </p:cNvSpPr>
            <p:nvPr/>
          </p:nvSpPr>
          <p:spPr bwMode="auto">
            <a:xfrm>
              <a:off x="2784" y="1392"/>
              <a:ext cx="1344" cy="0"/>
            </a:xfrm>
            <a:prstGeom prst="line">
              <a:avLst/>
            </a:prstGeom>
            <a:noFill/>
            <a:ln w="38100">
              <a:solidFill>
                <a:srgbClr val="FFFF00"/>
              </a:solidFill>
              <a:round/>
              <a:headEnd/>
              <a:tailEnd/>
            </a:ln>
          </p:spPr>
          <p:txBody>
            <a:bodyPr wrap="none" anchor="ctr"/>
            <a:lstStyle/>
            <a:p>
              <a:endParaRPr lang="zh-CN" altLang="en-US">
                <a:latin typeface="+mn-ea"/>
              </a:endParaRPr>
            </a:p>
          </p:txBody>
        </p:sp>
        <p:sp>
          <p:nvSpPr>
            <p:cNvPr id="26674" name="Line 173"/>
            <p:cNvSpPr>
              <a:spLocks noChangeShapeType="1"/>
            </p:cNvSpPr>
            <p:nvPr/>
          </p:nvSpPr>
          <p:spPr bwMode="auto">
            <a:xfrm flipV="1">
              <a:off x="4128" y="1296"/>
              <a:ext cx="0" cy="96"/>
            </a:xfrm>
            <a:prstGeom prst="line">
              <a:avLst/>
            </a:prstGeom>
            <a:noFill/>
            <a:ln w="38100">
              <a:solidFill>
                <a:srgbClr val="FFFF00"/>
              </a:solidFill>
              <a:round/>
              <a:headEnd/>
              <a:tailEnd/>
            </a:ln>
          </p:spPr>
          <p:txBody>
            <a:bodyPr wrap="none" anchor="ctr"/>
            <a:lstStyle/>
            <a:p>
              <a:endParaRPr lang="zh-CN" altLang="en-US">
                <a:latin typeface="+mn-ea"/>
              </a:endParaRPr>
            </a:p>
          </p:txBody>
        </p:sp>
      </p:grpSp>
      <p:grpSp>
        <p:nvGrpSpPr>
          <p:cNvPr id="7" name="Group 178"/>
          <p:cNvGrpSpPr>
            <a:grpSpLocks/>
          </p:cNvGrpSpPr>
          <p:nvPr/>
        </p:nvGrpSpPr>
        <p:grpSpPr bwMode="auto">
          <a:xfrm>
            <a:off x="4419600" y="3448030"/>
            <a:ext cx="609600" cy="381000"/>
            <a:chOff x="3216" y="2016"/>
            <a:chExt cx="384" cy="240"/>
          </a:xfrm>
        </p:grpSpPr>
        <p:sp>
          <p:nvSpPr>
            <p:cNvPr id="26669" name="Line 175"/>
            <p:cNvSpPr>
              <a:spLocks noChangeShapeType="1"/>
            </p:cNvSpPr>
            <p:nvPr/>
          </p:nvSpPr>
          <p:spPr bwMode="auto">
            <a:xfrm>
              <a:off x="3216" y="2256"/>
              <a:ext cx="96" cy="0"/>
            </a:xfrm>
            <a:prstGeom prst="line">
              <a:avLst/>
            </a:prstGeom>
            <a:noFill/>
            <a:ln w="38100">
              <a:solidFill>
                <a:schemeClr val="tx2"/>
              </a:solidFill>
              <a:round/>
              <a:headEnd/>
              <a:tailEnd/>
            </a:ln>
          </p:spPr>
          <p:txBody>
            <a:bodyPr wrap="none" anchor="ctr"/>
            <a:lstStyle/>
            <a:p>
              <a:endParaRPr lang="zh-CN" altLang="en-US">
                <a:latin typeface="+mn-ea"/>
              </a:endParaRPr>
            </a:p>
          </p:txBody>
        </p:sp>
        <p:sp>
          <p:nvSpPr>
            <p:cNvPr id="26670" name="Line 176"/>
            <p:cNvSpPr>
              <a:spLocks noChangeShapeType="1"/>
            </p:cNvSpPr>
            <p:nvPr/>
          </p:nvSpPr>
          <p:spPr bwMode="auto">
            <a:xfrm flipV="1">
              <a:off x="3312" y="2016"/>
              <a:ext cx="0" cy="240"/>
            </a:xfrm>
            <a:prstGeom prst="line">
              <a:avLst/>
            </a:prstGeom>
            <a:noFill/>
            <a:ln w="38100">
              <a:solidFill>
                <a:schemeClr val="tx2"/>
              </a:solidFill>
              <a:round/>
              <a:headEnd/>
              <a:tailEnd/>
            </a:ln>
          </p:spPr>
          <p:txBody>
            <a:bodyPr wrap="none" anchor="ctr"/>
            <a:lstStyle/>
            <a:p>
              <a:endParaRPr lang="zh-CN" altLang="en-US">
                <a:latin typeface="+mn-ea"/>
              </a:endParaRPr>
            </a:p>
          </p:txBody>
        </p:sp>
        <p:sp>
          <p:nvSpPr>
            <p:cNvPr id="26671" name="Line 177"/>
            <p:cNvSpPr>
              <a:spLocks noChangeShapeType="1"/>
            </p:cNvSpPr>
            <p:nvPr/>
          </p:nvSpPr>
          <p:spPr bwMode="auto">
            <a:xfrm>
              <a:off x="3312" y="2016"/>
              <a:ext cx="288" cy="0"/>
            </a:xfrm>
            <a:prstGeom prst="line">
              <a:avLst/>
            </a:prstGeom>
            <a:noFill/>
            <a:ln w="38100">
              <a:solidFill>
                <a:schemeClr val="tx2"/>
              </a:solidFill>
              <a:round/>
              <a:headEnd/>
              <a:tailEnd type="triangle" w="med" len="med"/>
            </a:ln>
          </p:spPr>
          <p:txBody>
            <a:bodyPr wrap="none" anchor="ctr"/>
            <a:lstStyle/>
            <a:p>
              <a:endParaRPr lang="zh-CN" altLang="en-US">
                <a:latin typeface="+mn-ea"/>
              </a:endParaRPr>
            </a:p>
          </p:txBody>
        </p:sp>
      </p:grpSp>
      <p:grpSp>
        <p:nvGrpSpPr>
          <p:cNvPr id="8" name="Group 182"/>
          <p:cNvGrpSpPr>
            <a:grpSpLocks/>
          </p:cNvGrpSpPr>
          <p:nvPr/>
        </p:nvGrpSpPr>
        <p:grpSpPr bwMode="auto">
          <a:xfrm>
            <a:off x="4419600" y="3981430"/>
            <a:ext cx="609600" cy="228600"/>
            <a:chOff x="3216" y="2352"/>
            <a:chExt cx="384" cy="144"/>
          </a:xfrm>
        </p:grpSpPr>
        <p:sp>
          <p:nvSpPr>
            <p:cNvPr id="26666" name="Line 179"/>
            <p:cNvSpPr>
              <a:spLocks noChangeShapeType="1"/>
            </p:cNvSpPr>
            <p:nvPr/>
          </p:nvSpPr>
          <p:spPr bwMode="auto">
            <a:xfrm>
              <a:off x="3216" y="2352"/>
              <a:ext cx="96" cy="0"/>
            </a:xfrm>
            <a:prstGeom prst="line">
              <a:avLst/>
            </a:prstGeom>
            <a:noFill/>
            <a:ln w="38100">
              <a:solidFill>
                <a:schemeClr val="tx2"/>
              </a:solidFill>
              <a:round/>
              <a:headEnd/>
              <a:tailEnd/>
            </a:ln>
          </p:spPr>
          <p:txBody>
            <a:bodyPr wrap="none" anchor="ctr"/>
            <a:lstStyle/>
            <a:p>
              <a:endParaRPr lang="zh-CN" altLang="en-US">
                <a:latin typeface="+mn-ea"/>
              </a:endParaRPr>
            </a:p>
          </p:txBody>
        </p:sp>
        <p:sp>
          <p:nvSpPr>
            <p:cNvPr id="26667" name="Line 180"/>
            <p:cNvSpPr>
              <a:spLocks noChangeShapeType="1"/>
            </p:cNvSpPr>
            <p:nvPr/>
          </p:nvSpPr>
          <p:spPr bwMode="auto">
            <a:xfrm flipV="1">
              <a:off x="3312" y="2352"/>
              <a:ext cx="0" cy="144"/>
            </a:xfrm>
            <a:prstGeom prst="line">
              <a:avLst/>
            </a:prstGeom>
            <a:noFill/>
            <a:ln w="38100">
              <a:solidFill>
                <a:schemeClr val="tx2"/>
              </a:solidFill>
              <a:round/>
              <a:headEnd/>
              <a:tailEnd/>
            </a:ln>
          </p:spPr>
          <p:txBody>
            <a:bodyPr wrap="none" anchor="ctr"/>
            <a:lstStyle/>
            <a:p>
              <a:endParaRPr lang="zh-CN" altLang="en-US">
                <a:latin typeface="+mn-ea"/>
              </a:endParaRPr>
            </a:p>
          </p:txBody>
        </p:sp>
        <p:sp>
          <p:nvSpPr>
            <p:cNvPr id="26668" name="Line 181"/>
            <p:cNvSpPr>
              <a:spLocks noChangeShapeType="1"/>
            </p:cNvSpPr>
            <p:nvPr/>
          </p:nvSpPr>
          <p:spPr bwMode="auto">
            <a:xfrm>
              <a:off x="3312" y="2496"/>
              <a:ext cx="288" cy="0"/>
            </a:xfrm>
            <a:prstGeom prst="line">
              <a:avLst/>
            </a:prstGeom>
            <a:noFill/>
            <a:ln w="38100">
              <a:solidFill>
                <a:schemeClr val="tx2"/>
              </a:solidFill>
              <a:round/>
              <a:headEnd/>
              <a:tailEnd type="triangle" w="med" len="med"/>
            </a:ln>
          </p:spPr>
          <p:txBody>
            <a:bodyPr wrap="none" anchor="ctr"/>
            <a:lstStyle/>
            <a:p>
              <a:endParaRPr lang="zh-CN" altLang="en-US">
                <a:latin typeface="+mn-ea"/>
              </a:endParaRPr>
            </a:p>
          </p:txBody>
        </p:sp>
      </p:grpSp>
      <p:sp>
        <p:nvSpPr>
          <p:cNvPr id="26664" name="Text Box 183"/>
          <p:cNvSpPr txBox="1">
            <a:spLocks noChangeArrowheads="1"/>
          </p:cNvSpPr>
          <p:nvPr/>
        </p:nvSpPr>
        <p:spPr bwMode="auto">
          <a:xfrm>
            <a:off x="6172200" y="245743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a:latin typeface="+mn-ea"/>
              </a:rPr>
              <a:t>…</a:t>
            </a:r>
          </a:p>
        </p:txBody>
      </p:sp>
      <p:sp>
        <p:nvSpPr>
          <p:cNvPr id="59"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4414"/>
                                        </p:tgtEl>
                                        <p:attrNameLst>
                                          <p:attrName>style.visibility</p:attrName>
                                        </p:attrNameLst>
                                      </p:cBhvr>
                                      <p:to>
                                        <p:strVal val="visible"/>
                                      </p:to>
                                    </p:set>
                                    <p:animEffect transition="in" filter="strips(downLeft)">
                                      <p:cBhvr>
                                        <p:cTn id="17" dur="500"/>
                                        <p:tgtEl>
                                          <p:spTgt spid="5441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up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Righ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9"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up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9" fill="hold" grpId="0" nodeType="clickEffect">
                                  <p:stCondLst>
                                    <p:cond delay="0"/>
                                  </p:stCondLst>
                                  <p:childTnLst>
                                    <p:set>
                                      <p:cBhvr>
                                        <p:cTn id="36" dur="1" fill="hold">
                                          <p:stCondLst>
                                            <p:cond delay="0"/>
                                          </p:stCondLst>
                                        </p:cTn>
                                        <p:tgtEl>
                                          <p:spTgt spid="54415"/>
                                        </p:tgtEl>
                                        <p:attrNameLst>
                                          <p:attrName>style.visibility</p:attrName>
                                        </p:attrNameLst>
                                      </p:cBhvr>
                                      <p:to>
                                        <p:strVal val="visible"/>
                                      </p:to>
                                    </p:set>
                                    <p:animEffect transition="in" filter="strips(upLeft)">
                                      <p:cBhvr>
                                        <p:cTn id="37" dur="500"/>
                                        <p:tgtEl>
                                          <p:spTgt spid="5441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strips(downRigh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14" grpId="0" animBg="1"/>
      <p:bldP spid="544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838200" y="2928934"/>
            <a:ext cx="8077200" cy="1200329"/>
          </a:xfrm>
          <a:prstGeom prst="rect">
            <a:avLst/>
          </a:prstGeom>
          <a:noFill/>
          <a:ln w="9525">
            <a:noFill/>
            <a:miter lim="800000"/>
            <a:headEnd/>
            <a:tailEnd/>
          </a:ln>
        </p:spPr>
        <p:txBody>
          <a:bodyPr>
            <a:spAutoFit/>
          </a:bodyPr>
          <a:lstStyle/>
          <a:p>
            <a:pPr>
              <a:spcBef>
                <a:spcPct val="50000"/>
              </a:spcBef>
            </a:pPr>
            <a:r>
              <a:rPr kumimoji="1" lang="en-US" altLang="zh-CN" sz="2400" b="1" dirty="0">
                <a:latin typeface="+mn-ea"/>
              </a:rPr>
              <a:t>   CDCSTAR-100</a:t>
            </a:r>
            <a:r>
              <a:rPr kumimoji="1" lang="zh-CN" altLang="en-US" sz="2400" b="1" dirty="0">
                <a:latin typeface="+mn-ea"/>
              </a:rPr>
              <a:t>计算机对每一个 向量数据用</a:t>
            </a:r>
            <a:r>
              <a:rPr kumimoji="1" lang="zh-CN" altLang="en-US" sz="2400" b="1" dirty="0">
                <a:solidFill>
                  <a:schemeClr val="hlink"/>
                </a:solidFill>
                <a:latin typeface="+mn-ea"/>
              </a:rPr>
              <a:t>基地址，长度和位移量</a:t>
            </a:r>
            <a:r>
              <a:rPr kumimoji="1" lang="zh-CN" altLang="en-US" sz="2400" b="1" dirty="0">
                <a:latin typeface="+mn-ea"/>
              </a:rPr>
              <a:t>三个参量表示，其中对于指令，操作向量的起始地址</a:t>
            </a:r>
            <a:r>
              <a:rPr kumimoji="1" lang="en-US" altLang="zh-CN" sz="2400" b="1" dirty="0">
                <a:latin typeface="+mn-ea"/>
              </a:rPr>
              <a:t>=</a:t>
            </a:r>
            <a:r>
              <a:rPr kumimoji="1" lang="zh-CN" altLang="en-US" sz="2400" b="1" dirty="0">
                <a:latin typeface="+mn-ea"/>
              </a:rPr>
              <a:t>基址</a:t>
            </a:r>
            <a:r>
              <a:rPr kumimoji="1" lang="en-US" altLang="zh-CN" sz="2400" b="1" dirty="0">
                <a:latin typeface="+mn-ea"/>
              </a:rPr>
              <a:t>+</a:t>
            </a:r>
            <a:r>
              <a:rPr kumimoji="1" lang="zh-CN" altLang="en-US" sz="2400" b="1" dirty="0">
                <a:latin typeface="+mn-ea"/>
              </a:rPr>
              <a:t>位移量，操作向量有效长度</a:t>
            </a:r>
            <a:r>
              <a:rPr kumimoji="1" lang="en-US" altLang="zh-CN" sz="2400" b="1" dirty="0">
                <a:latin typeface="+mn-ea"/>
              </a:rPr>
              <a:t>=</a:t>
            </a:r>
            <a:r>
              <a:rPr kumimoji="1" lang="zh-CN" altLang="en-US" sz="2400" b="1" dirty="0">
                <a:latin typeface="+mn-ea"/>
              </a:rPr>
              <a:t>向量长度</a:t>
            </a:r>
            <a:r>
              <a:rPr kumimoji="1" lang="en-US" altLang="zh-CN" sz="2400" b="1" dirty="0">
                <a:latin typeface="+mn-ea"/>
              </a:rPr>
              <a:t>-</a:t>
            </a:r>
            <a:r>
              <a:rPr kumimoji="1" lang="zh-CN" altLang="en-US" sz="2400" b="1" dirty="0">
                <a:latin typeface="+mn-ea"/>
              </a:rPr>
              <a:t>位移量</a:t>
            </a:r>
          </a:p>
        </p:txBody>
      </p:sp>
      <p:grpSp>
        <p:nvGrpSpPr>
          <p:cNvPr id="2" name="Group 24"/>
          <p:cNvGrpSpPr>
            <a:grpSpLocks/>
          </p:cNvGrpSpPr>
          <p:nvPr/>
        </p:nvGrpSpPr>
        <p:grpSpPr bwMode="auto">
          <a:xfrm>
            <a:off x="1219200" y="4533912"/>
            <a:ext cx="6218238" cy="609600"/>
            <a:chOff x="768" y="2736"/>
            <a:chExt cx="3917" cy="384"/>
          </a:xfrm>
        </p:grpSpPr>
        <p:grpSp>
          <p:nvGrpSpPr>
            <p:cNvPr id="3" name="Group 4"/>
            <p:cNvGrpSpPr>
              <a:grpSpLocks noChangeAspect="1"/>
            </p:cNvGrpSpPr>
            <p:nvPr/>
          </p:nvGrpSpPr>
          <p:grpSpPr bwMode="auto">
            <a:xfrm>
              <a:off x="768" y="2736"/>
              <a:ext cx="3917" cy="384"/>
              <a:chOff x="2520" y="7368"/>
              <a:chExt cx="5580" cy="780"/>
            </a:xfrm>
          </p:grpSpPr>
          <p:sp>
            <p:nvSpPr>
              <p:cNvPr id="27664" name="Rectangle 5"/>
              <p:cNvSpPr>
                <a:spLocks noChangeAspect="1" noChangeArrowheads="1"/>
              </p:cNvSpPr>
              <p:nvPr/>
            </p:nvSpPr>
            <p:spPr bwMode="auto">
              <a:xfrm>
                <a:off x="2520" y="7368"/>
                <a:ext cx="5580" cy="780"/>
              </a:xfrm>
              <a:prstGeom prst="rect">
                <a:avLst/>
              </a:prstGeom>
              <a:noFill/>
              <a:ln w="9525">
                <a:solidFill>
                  <a:schemeClr val="hlink"/>
                </a:solidFill>
                <a:miter lim="800000"/>
                <a:headEnd/>
                <a:tailEnd/>
              </a:ln>
            </p:spPr>
            <p:txBody>
              <a:bodyPr/>
              <a:lstStyle/>
              <a:p>
                <a:endParaRPr kumimoji="1" lang="zh-CN" altLang="zh-CN" sz="2400" b="1">
                  <a:solidFill>
                    <a:srgbClr val="FF9933"/>
                  </a:solidFill>
                  <a:latin typeface="+mn-ea"/>
                </a:endParaRPr>
              </a:p>
            </p:txBody>
          </p:sp>
          <p:sp>
            <p:nvSpPr>
              <p:cNvPr id="27665" name="Line 6"/>
              <p:cNvSpPr>
                <a:spLocks noChangeAspect="1" noChangeShapeType="1"/>
              </p:cNvSpPr>
              <p:nvPr/>
            </p:nvSpPr>
            <p:spPr bwMode="auto">
              <a:xfrm>
                <a:off x="3780" y="7368"/>
                <a:ext cx="0" cy="780"/>
              </a:xfrm>
              <a:prstGeom prst="line">
                <a:avLst/>
              </a:prstGeom>
              <a:noFill/>
              <a:ln w="9525">
                <a:solidFill>
                  <a:schemeClr val="hlink"/>
                </a:solidFill>
                <a:round/>
                <a:headEnd/>
                <a:tailEnd/>
              </a:ln>
            </p:spPr>
            <p:txBody>
              <a:bodyPr/>
              <a:lstStyle/>
              <a:p>
                <a:endParaRPr lang="zh-CN" altLang="en-US" sz="2400">
                  <a:latin typeface="+mn-ea"/>
                </a:endParaRPr>
              </a:p>
            </p:txBody>
          </p:sp>
          <p:sp>
            <p:nvSpPr>
              <p:cNvPr id="27666" name="Line 7"/>
              <p:cNvSpPr>
                <a:spLocks noChangeAspect="1" noChangeShapeType="1"/>
              </p:cNvSpPr>
              <p:nvPr/>
            </p:nvSpPr>
            <p:spPr bwMode="auto">
              <a:xfrm>
                <a:off x="4500" y="7368"/>
                <a:ext cx="0" cy="780"/>
              </a:xfrm>
              <a:prstGeom prst="line">
                <a:avLst/>
              </a:prstGeom>
              <a:noFill/>
              <a:ln w="9525">
                <a:solidFill>
                  <a:schemeClr val="hlink"/>
                </a:solidFill>
                <a:round/>
                <a:headEnd/>
                <a:tailEnd/>
              </a:ln>
            </p:spPr>
            <p:txBody>
              <a:bodyPr/>
              <a:lstStyle/>
              <a:p>
                <a:endParaRPr lang="zh-CN" altLang="en-US" sz="2400">
                  <a:latin typeface="+mn-ea"/>
                </a:endParaRPr>
              </a:p>
            </p:txBody>
          </p:sp>
          <p:sp>
            <p:nvSpPr>
              <p:cNvPr id="27667" name="Line 8"/>
              <p:cNvSpPr>
                <a:spLocks noChangeAspect="1" noChangeShapeType="1"/>
              </p:cNvSpPr>
              <p:nvPr/>
            </p:nvSpPr>
            <p:spPr bwMode="auto">
              <a:xfrm>
                <a:off x="5220" y="7368"/>
                <a:ext cx="0" cy="780"/>
              </a:xfrm>
              <a:prstGeom prst="line">
                <a:avLst/>
              </a:prstGeom>
              <a:noFill/>
              <a:ln w="9525">
                <a:solidFill>
                  <a:schemeClr val="hlink"/>
                </a:solidFill>
                <a:round/>
                <a:headEnd/>
                <a:tailEnd/>
              </a:ln>
            </p:spPr>
            <p:txBody>
              <a:bodyPr/>
              <a:lstStyle/>
              <a:p>
                <a:endParaRPr lang="zh-CN" altLang="en-US" sz="2400">
                  <a:latin typeface="+mn-ea"/>
                </a:endParaRPr>
              </a:p>
            </p:txBody>
          </p:sp>
          <p:sp>
            <p:nvSpPr>
              <p:cNvPr id="27668" name="Line 9"/>
              <p:cNvSpPr>
                <a:spLocks noChangeAspect="1" noChangeShapeType="1"/>
              </p:cNvSpPr>
              <p:nvPr/>
            </p:nvSpPr>
            <p:spPr bwMode="auto">
              <a:xfrm>
                <a:off x="5940" y="7368"/>
                <a:ext cx="0" cy="780"/>
              </a:xfrm>
              <a:prstGeom prst="line">
                <a:avLst/>
              </a:prstGeom>
              <a:noFill/>
              <a:ln w="9525">
                <a:solidFill>
                  <a:schemeClr val="hlink"/>
                </a:solidFill>
                <a:round/>
                <a:headEnd/>
                <a:tailEnd/>
              </a:ln>
            </p:spPr>
            <p:txBody>
              <a:bodyPr/>
              <a:lstStyle/>
              <a:p>
                <a:endParaRPr lang="zh-CN" altLang="en-US" sz="2400">
                  <a:latin typeface="+mn-ea"/>
                </a:endParaRPr>
              </a:p>
            </p:txBody>
          </p:sp>
          <p:sp>
            <p:nvSpPr>
              <p:cNvPr id="27669" name="Line 10"/>
              <p:cNvSpPr>
                <a:spLocks noChangeAspect="1" noChangeShapeType="1"/>
              </p:cNvSpPr>
              <p:nvPr/>
            </p:nvSpPr>
            <p:spPr bwMode="auto">
              <a:xfrm>
                <a:off x="6660" y="7368"/>
                <a:ext cx="0" cy="780"/>
              </a:xfrm>
              <a:prstGeom prst="line">
                <a:avLst/>
              </a:prstGeom>
              <a:noFill/>
              <a:ln w="9525">
                <a:solidFill>
                  <a:schemeClr val="hlink"/>
                </a:solidFill>
                <a:round/>
                <a:headEnd/>
                <a:tailEnd/>
              </a:ln>
            </p:spPr>
            <p:txBody>
              <a:bodyPr/>
              <a:lstStyle/>
              <a:p>
                <a:endParaRPr lang="zh-CN" altLang="en-US" sz="2400">
                  <a:latin typeface="+mn-ea"/>
                </a:endParaRPr>
              </a:p>
            </p:txBody>
          </p:sp>
          <p:sp>
            <p:nvSpPr>
              <p:cNvPr id="27670" name="Line 11"/>
              <p:cNvSpPr>
                <a:spLocks noChangeAspect="1" noChangeShapeType="1"/>
              </p:cNvSpPr>
              <p:nvPr/>
            </p:nvSpPr>
            <p:spPr bwMode="auto">
              <a:xfrm>
                <a:off x="7380" y="7368"/>
                <a:ext cx="0" cy="780"/>
              </a:xfrm>
              <a:prstGeom prst="line">
                <a:avLst/>
              </a:prstGeom>
              <a:noFill/>
              <a:ln w="9525">
                <a:solidFill>
                  <a:schemeClr val="hlink"/>
                </a:solidFill>
                <a:round/>
                <a:headEnd/>
                <a:tailEnd/>
              </a:ln>
            </p:spPr>
            <p:txBody>
              <a:bodyPr/>
              <a:lstStyle/>
              <a:p>
                <a:endParaRPr lang="zh-CN" altLang="en-US" sz="2400">
                  <a:latin typeface="+mn-ea"/>
                </a:endParaRPr>
              </a:p>
            </p:txBody>
          </p:sp>
        </p:grpSp>
        <p:sp>
          <p:nvSpPr>
            <p:cNvPr id="27657" name="Text Box 12"/>
            <p:cNvSpPr txBox="1">
              <a:spLocks noChangeAspect="1" noChangeArrowheads="1"/>
            </p:cNvSpPr>
            <p:nvPr/>
          </p:nvSpPr>
          <p:spPr bwMode="auto">
            <a:xfrm>
              <a:off x="768" y="2765"/>
              <a:ext cx="884" cy="307"/>
            </a:xfrm>
            <a:prstGeom prst="rect">
              <a:avLst/>
            </a:prstGeom>
            <a:noFill/>
            <a:ln w="9525">
              <a:noFill/>
              <a:miter lim="800000"/>
              <a:headEnd/>
              <a:tailEnd/>
            </a:ln>
          </p:spPr>
          <p:txBody>
            <a:bodyPr/>
            <a:lstStyle/>
            <a:p>
              <a:pPr algn="just"/>
              <a:r>
                <a:rPr kumimoji="1" lang="zh-CN" altLang="en-US" sz="2400" b="1">
                  <a:latin typeface="+mn-ea"/>
                </a:rPr>
                <a:t>向量加</a:t>
              </a:r>
            </a:p>
          </p:txBody>
        </p:sp>
        <p:sp>
          <p:nvSpPr>
            <p:cNvPr id="27658" name="Text Box 13"/>
            <p:cNvSpPr txBox="1">
              <a:spLocks noChangeAspect="1" noChangeArrowheads="1"/>
            </p:cNvSpPr>
            <p:nvPr/>
          </p:nvSpPr>
          <p:spPr bwMode="auto">
            <a:xfrm>
              <a:off x="1779" y="2765"/>
              <a:ext cx="379" cy="230"/>
            </a:xfrm>
            <a:prstGeom prst="rect">
              <a:avLst/>
            </a:prstGeom>
            <a:noFill/>
            <a:ln w="9525">
              <a:noFill/>
              <a:miter lim="800000"/>
              <a:headEnd/>
              <a:tailEnd/>
            </a:ln>
          </p:spPr>
          <p:txBody>
            <a:bodyPr/>
            <a:lstStyle/>
            <a:p>
              <a:pPr algn="just"/>
              <a:r>
                <a:rPr kumimoji="1" lang="en-US" altLang="zh-CN" sz="2400" b="1">
                  <a:latin typeface="+mn-ea"/>
                </a:rPr>
                <a:t>X</a:t>
              </a:r>
            </a:p>
          </p:txBody>
        </p:sp>
        <p:sp>
          <p:nvSpPr>
            <p:cNvPr id="27659" name="Text Box 14"/>
            <p:cNvSpPr txBox="1">
              <a:spLocks noChangeAspect="1" noChangeArrowheads="1"/>
            </p:cNvSpPr>
            <p:nvPr/>
          </p:nvSpPr>
          <p:spPr bwMode="auto">
            <a:xfrm>
              <a:off x="2284" y="2765"/>
              <a:ext cx="379" cy="230"/>
            </a:xfrm>
            <a:prstGeom prst="rect">
              <a:avLst/>
            </a:prstGeom>
            <a:noFill/>
            <a:ln w="9525">
              <a:noFill/>
              <a:miter lim="800000"/>
              <a:headEnd/>
              <a:tailEnd/>
            </a:ln>
          </p:spPr>
          <p:txBody>
            <a:bodyPr/>
            <a:lstStyle/>
            <a:p>
              <a:pPr algn="just"/>
              <a:r>
                <a:rPr kumimoji="1" lang="en-US" altLang="zh-CN" sz="2400" b="1">
                  <a:latin typeface="+mn-ea"/>
                </a:rPr>
                <a:t>F</a:t>
              </a:r>
            </a:p>
          </p:txBody>
        </p:sp>
        <p:sp>
          <p:nvSpPr>
            <p:cNvPr id="27660" name="Text Box 15"/>
            <p:cNvSpPr txBox="1">
              <a:spLocks noChangeAspect="1" noChangeArrowheads="1"/>
            </p:cNvSpPr>
            <p:nvPr/>
          </p:nvSpPr>
          <p:spPr bwMode="auto">
            <a:xfrm>
              <a:off x="2790" y="2765"/>
              <a:ext cx="379" cy="230"/>
            </a:xfrm>
            <a:prstGeom prst="rect">
              <a:avLst/>
            </a:prstGeom>
            <a:noFill/>
            <a:ln w="9525">
              <a:noFill/>
              <a:miter lim="800000"/>
              <a:headEnd/>
              <a:tailEnd/>
            </a:ln>
          </p:spPr>
          <p:txBody>
            <a:bodyPr/>
            <a:lstStyle/>
            <a:p>
              <a:pPr algn="just"/>
              <a:r>
                <a:rPr kumimoji="1" lang="en-US" altLang="zh-CN" sz="2400" b="1">
                  <a:latin typeface="+mn-ea"/>
                </a:rPr>
                <a:t>Y</a:t>
              </a:r>
            </a:p>
          </p:txBody>
        </p:sp>
        <p:sp>
          <p:nvSpPr>
            <p:cNvPr id="27661" name="Text Box 16"/>
            <p:cNvSpPr txBox="1">
              <a:spLocks noChangeAspect="1" noChangeArrowheads="1"/>
            </p:cNvSpPr>
            <p:nvPr/>
          </p:nvSpPr>
          <p:spPr bwMode="auto">
            <a:xfrm>
              <a:off x="3295" y="2765"/>
              <a:ext cx="379" cy="230"/>
            </a:xfrm>
            <a:prstGeom prst="rect">
              <a:avLst/>
            </a:prstGeom>
            <a:noFill/>
            <a:ln w="9525">
              <a:noFill/>
              <a:miter lim="800000"/>
              <a:headEnd/>
              <a:tailEnd/>
            </a:ln>
          </p:spPr>
          <p:txBody>
            <a:bodyPr/>
            <a:lstStyle/>
            <a:p>
              <a:pPr algn="just"/>
              <a:r>
                <a:rPr kumimoji="1" lang="en-US" altLang="zh-CN" sz="2400" b="1">
                  <a:latin typeface="+mn-ea"/>
                </a:rPr>
                <a:t>M</a:t>
              </a:r>
            </a:p>
          </p:txBody>
        </p:sp>
        <p:sp>
          <p:nvSpPr>
            <p:cNvPr id="27662" name="Text Box 17"/>
            <p:cNvSpPr txBox="1">
              <a:spLocks noChangeAspect="1" noChangeArrowheads="1"/>
            </p:cNvSpPr>
            <p:nvPr/>
          </p:nvSpPr>
          <p:spPr bwMode="auto">
            <a:xfrm>
              <a:off x="3845" y="2765"/>
              <a:ext cx="379" cy="230"/>
            </a:xfrm>
            <a:prstGeom prst="rect">
              <a:avLst/>
            </a:prstGeom>
            <a:noFill/>
            <a:ln w="9525">
              <a:noFill/>
              <a:miter lim="800000"/>
              <a:headEnd/>
              <a:tailEnd/>
            </a:ln>
          </p:spPr>
          <p:txBody>
            <a:bodyPr/>
            <a:lstStyle/>
            <a:p>
              <a:pPr algn="just"/>
              <a:r>
                <a:rPr kumimoji="1" lang="en-US" altLang="zh-CN" sz="2400" b="1">
                  <a:latin typeface="+mn-ea"/>
                </a:rPr>
                <a:t>Z</a:t>
              </a:r>
            </a:p>
          </p:txBody>
        </p:sp>
        <p:sp>
          <p:nvSpPr>
            <p:cNvPr id="27663" name="Text Box 18"/>
            <p:cNvSpPr txBox="1">
              <a:spLocks noChangeAspect="1" noChangeArrowheads="1"/>
            </p:cNvSpPr>
            <p:nvPr/>
          </p:nvSpPr>
          <p:spPr bwMode="auto">
            <a:xfrm>
              <a:off x="4306" y="2765"/>
              <a:ext cx="379" cy="230"/>
            </a:xfrm>
            <a:prstGeom prst="rect">
              <a:avLst/>
            </a:prstGeom>
            <a:noFill/>
            <a:ln w="9525">
              <a:noFill/>
              <a:miter lim="800000"/>
              <a:headEnd/>
              <a:tailEnd/>
            </a:ln>
          </p:spPr>
          <p:txBody>
            <a:bodyPr/>
            <a:lstStyle/>
            <a:p>
              <a:pPr algn="just"/>
              <a:r>
                <a:rPr kumimoji="1" lang="en-US" altLang="zh-CN" sz="2400" b="1">
                  <a:latin typeface="+mn-ea"/>
                </a:rPr>
                <a:t>N</a:t>
              </a:r>
            </a:p>
          </p:txBody>
        </p:sp>
      </p:grpSp>
      <p:sp>
        <p:nvSpPr>
          <p:cNvPr id="57363" name="Text Box 19"/>
          <p:cNvSpPr txBox="1">
            <a:spLocks noChangeArrowheads="1"/>
          </p:cNvSpPr>
          <p:nvPr/>
        </p:nvSpPr>
        <p:spPr bwMode="auto">
          <a:xfrm>
            <a:off x="914400" y="5257800"/>
            <a:ext cx="7391400" cy="1569660"/>
          </a:xfrm>
          <a:prstGeom prst="rect">
            <a:avLst/>
          </a:prstGeom>
          <a:noFill/>
          <a:ln w="9525">
            <a:noFill/>
            <a:miter lim="800000"/>
            <a:headEnd/>
            <a:tailEnd/>
          </a:ln>
        </p:spPr>
        <p:txBody>
          <a:bodyPr>
            <a:spAutoFit/>
          </a:bodyPr>
          <a:lstStyle/>
          <a:p>
            <a:pPr>
              <a:spcBef>
                <a:spcPct val="50000"/>
              </a:spcBef>
            </a:pPr>
            <a:r>
              <a:rPr kumimoji="1" lang="en-US" altLang="zh-CN" sz="2400" b="1">
                <a:latin typeface="+mn-ea"/>
              </a:rPr>
              <a:t>    </a:t>
            </a:r>
            <a:r>
              <a:rPr kumimoji="1" lang="zh-CN" altLang="en-US" sz="2400" b="1">
                <a:latin typeface="+mn-ea"/>
              </a:rPr>
              <a:t>其中</a:t>
            </a:r>
            <a:r>
              <a:rPr kumimoji="1" lang="en-US" altLang="zh-CN" sz="2400" b="1">
                <a:latin typeface="+mn-ea"/>
              </a:rPr>
              <a:t>X</a:t>
            </a:r>
            <a:r>
              <a:rPr kumimoji="1" lang="zh-CN" altLang="en-US" sz="2400" b="1">
                <a:latin typeface="+mn-ea"/>
              </a:rPr>
              <a:t>，</a:t>
            </a:r>
            <a:r>
              <a:rPr kumimoji="1" lang="en-US" altLang="zh-CN" sz="2400" b="1">
                <a:latin typeface="+mn-ea"/>
              </a:rPr>
              <a:t>Y</a:t>
            </a:r>
            <a:r>
              <a:rPr kumimoji="1" lang="zh-CN" altLang="en-US" sz="2400" b="1">
                <a:latin typeface="+mn-ea"/>
              </a:rPr>
              <a:t>，</a:t>
            </a:r>
            <a:r>
              <a:rPr kumimoji="1" lang="en-US" altLang="zh-CN" sz="2400" b="1">
                <a:latin typeface="+mn-ea"/>
              </a:rPr>
              <a:t>Z</a:t>
            </a:r>
            <a:r>
              <a:rPr kumimoji="1" lang="zh-CN" altLang="en-US" sz="2400" b="1">
                <a:latin typeface="+mn-ea"/>
              </a:rPr>
              <a:t>各区段表示寄存器号，分别表示源向量</a:t>
            </a:r>
            <a:r>
              <a:rPr kumimoji="1" lang="en-US" altLang="zh-CN" sz="2400" b="1">
                <a:latin typeface="+mn-ea"/>
              </a:rPr>
              <a:t>A</a:t>
            </a:r>
            <a:r>
              <a:rPr kumimoji="1" lang="zh-CN" altLang="en-US" sz="2400" b="1">
                <a:latin typeface="+mn-ea"/>
              </a:rPr>
              <a:t>，</a:t>
            </a:r>
            <a:r>
              <a:rPr kumimoji="1" lang="en-US" altLang="zh-CN" sz="2400" b="1">
                <a:latin typeface="+mn-ea"/>
              </a:rPr>
              <a:t>B</a:t>
            </a:r>
            <a:r>
              <a:rPr kumimoji="1" lang="zh-CN" altLang="en-US" sz="2400" b="1">
                <a:latin typeface="+mn-ea"/>
              </a:rPr>
              <a:t>和结果向量</a:t>
            </a:r>
            <a:r>
              <a:rPr kumimoji="1" lang="en-US" altLang="zh-CN" sz="2400" b="1">
                <a:latin typeface="+mn-ea"/>
              </a:rPr>
              <a:t>C</a:t>
            </a:r>
            <a:r>
              <a:rPr kumimoji="1" lang="zh-CN" altLang="en-US" sz="2400" b="1">
                <a:latin typeface="+mn-ea"/>
              </a:rPr>
              <a:t>的位移量，而</a:t>
            </a:r>
            <a:r>
              <a:rPr kumimoji="1" lang="en-US" altLang="zh-CN" sz="2400" b="1">
                <a:latin typeface="+mn-ea"/>
              </a:rPr>
              <a:t>F</a:t>
            </a:r>
            <a:r>
              <a:rPr kumimoji="1" lang="zh-CN" altLang="en-US" sz="2400" b="1">
                <a:latin typeface="+mn-ea"/>
              </a:rPr>
              <a:t>，</a:t>
            </a:r>
            <a:r>
              <a:rPr kumimoji="1" lang="en-US" altLang="zh-CN" sz="2400" b="1">
                <a:latin typeface="+mn-ea"/>
              </a:rPr>
              <a:t>M</a:t>
            </a:r>
            <a:r>
              <a:rPr kumimoji="1" lang="zh-CN" altLang="en-US" sz="2400" b="1">
                <a:latin typeface="+mn-ea"/>
              </a:rPr>
              <a:t>，</a:t>
            </a:r>
            <a:r>
              <a:rPr kumimoji="1" lang="en-US" altLang="zh-CN" sz="2400" b="1">
                <a:latin typeface="+mn-ea"/>
              </a:rPr>
              <a:t>N</a:t>
            </a:r>
            <a:r>
              <a:rPr kumimoji="1" lang="zh-CN" altLang="en-US" sz="2400" b="1">
                <a:latin typeface="+mn-ea"/>
              </a:rPr>
              <a:t>各区段也表示寄存器号，该寄存器的值分别存放源向量</a:t>
            </a:r>
            <a:r>
              <a:rPr kumimoji="1" lang="en-US" altLang="zh-CN" sz="2400" b="1">
                <a:latin typeface="+mn-ea"/>
              </a:rPr>
              <a:t>A</a:t>
            </a:r>
            <a:r>
              <a:rPr kumimoji="1" lang="zh-CN" altLang="en-US" sz="2400" b="1">
                <a:latin typeface="+mn-ea"/>
              </a:rPr>
              <a:t>，</a:t>
            </a:r>
            <a:r>
              <a:rPr kumimoji="1" lang="en-US" altLang="zh-CN" sz="2400" b="1">
                <a:latin typeface="+mn-ea"/>
              </a:rPr>
              <a:t>B</a:t>
            </a:r>
            <a:r>
              <a:rPr kumimoji="1" lang="zh-CN" altLang="en-US" sz="2400" b="1">
                <a:latin typeface="+mn-ea"/>
              </a:rPr>
              <a:t>和结果向量</a:t>
            </a:r>
            <a:r>
              <a:rPr kumimoji="1" lang="en-US" altLang="zh-CN" sz="2400" b="1">
                <a:latin typeface="+mn-ea"/>
              </a:rPr>
              <a:t>C</a:t>
            </a:r>
            <a:r>
              <a:rPr kumimoji="1" lang="zh-CN" altLang="en-US" sz="2400" b="1">
                <a:latin typeface="+mn-ea"/>
              </a:rPr>
              <a:t>的基地址及长度。</a:t>
            </a:r>
          </a:p>
        </p:txBody>
      </p:sp>
      <p:sp>
        <p:nvSpPr>
          <p:cNvPr id="57365" name="Rectangle 21"/>
          <p:cNvSpPr>
            <a:spLocks noGrp="1" noChangeArrowheads="1"/>
          </p:cNvSpPr>
          <p:nvPr>
            <p:ph type="title" idx="4294967295"/>
          </p:nvPr>
        </p:nvSpPr>
        <p:spPr>
          <a:xfrm>
            <a:off x="457200" y="333356"/>
            <a:ext cx="8686800" cy="381000"/>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6</a:t>
            </a:r>
            <a:r>
              <a:rPr lang="zh-CN" altLang="en-US" b="1" dirty="0" smtClean="0">
                <a:solidFill>
                  <a:schemeClr val="accent1"/>
                </a:solidFill>
                <a:latin typeface="+mn-ea"/>
                <a:ea typeface="+mn-ea"/>
              </a:rPr>
              <a:t>、向量数据表示</a:t>
            </a:r>
          </a:p>
        </p:txBody>
      </p:sp>
      <p:sp>
        <p:nvSpPr>
          <p:cNvPr id="57367" name="Text Box 23"/>
          <p:cNvSpPr txBox="1">
            <a:spLocks noChangeArrowheads="1"/>
          </p:cNvSpPr>
          <p:nvPr/>
        </p:nvSpPr>
        <p:spPr bwMode="auto">
          <a:xfrm>
            <a:off x="685800" y="857232"/>
            <a:ext cx="8382000" cy="2123658"/>
          </a:xfrm>
          <a:prstGeom prst="rect">
            <a:avLst/>
          </a:prstGeom>
          <a:noFill/>
          <a:ln w="9525">
            <a:noFill/>
            <a:miter lim="800000"/>
            <a:headEnd/>
            <a:tailEnd/>
          </a:ln>
        </p:spPr>
        <p:txBody>
          <a:bodyPr>
            <a:spAutoFit/>
          </a:bodyPr>
          <a:lstStyle/>
          <a:p>
            <a:pPr indent="187325">
              <a:spcBef>
                <a:spcPct val="50000"/>
              </a:spcBef>
            </a:pPr>
            <a:r>
              <a:rPr kumimoji="1" lang="zh-CN" altLang="en-US" sz="2400" b="1" dirty="0">
                <a:solidFill>
                  <a:schemeClr val="hlink"/>
                </a:solidFill>
                <a:latin typeface="+mn-ea"/>
              </a:rPr>
              <a:t>向量：</a:t>
            </a:r>
            <a:r>
              <a:rPr kumimoji="1" lang="zh-CN" altLang="en-US" sz="2400" b="1" dirty="0">
                <a:latin typeface="+mn-ea"/>
              </a:rPr>
              <a:t>指具有</a:t>
            </a:r>
            <a:r>
              <a:rPr kumimoji="1" lang="en-US" altLang="zh-CN" sz="2400" b="1" dirty="0">
                <a:latin typeface="+mn-ea"/>
              </a:rPr>
              <a:t>n</a:t>
            </a:r>
            <a:r>
              <a:rPr kumimoji="1" lang="zh-CN" altLang="en-US" sz="2400" b="1" dirty="0">
                <a:latin typeface="+mn-ea"/>
              </a:rPr>
              <a:t>个数据的数组。</a:t>
            </a:r>
          </a:p>
          <a:p>
            <a:pPr indent="187325">
              <a:spcBef>
                <a:spcPct val="50000"/>
              </a:spcBef>
            </a:pPr>
            <a:r>
              <a:rPr kumimoji="1" lang="zh-CN" altLang="en-US" sz="2400" b="1" dirty="0">
                <a:solidFill>
                  <a:schemeClr val="hlink"/>
                </a:solidFill>
                <a:latin typeface="+mn-ea"/>
              </a:rPr>
              <a:t>特点：</a:t>
            </a:r>
            <a:r>
              <a:rPr kumimoji="1" lang="zh-CN" altLang="en-US" sz="2400" b="1" dirty="0">
                <a:latin typeface="+mn-ea"/>
              </a:rPr>
              <a:t>各个数据称为数组的元素，而每个数据应具有相同的数据类型，</a:t>
            </a:r>
            <a:r>
              <a:rPr kumimoji="1" lang="en-US" altLang="zh-CN" sz="2400" b="1" dirty="0">
                <a:latin typeface="+mn-ea"/>
              </a:rPr>
              <a:t>(</a:t>
            </a:r>
            <a:r>
              <a:rPr kumimoji="1" lang="zh-CN" altLang="en-US" sz="2400" b="1" dirty="0">
                <a:latin typeface="+mn-ea"/>
              </a:rPr>
              <a:t>如实数式逻辑数</a:t>
            </a:r>
            <a:r>
              <a:rPr kumimoji="1" lang="en-US" altLang="zh-CN" sz="2400" b="1" dirty="0">
                <a:latin typeface="+mn-ea"/>
              </a:rPr>
              <a:t>)</a:t>
            </a:r>
            <a:r>
              <a:rPr kumimoji="1" lang="zh-CN" altLang="en-US" sz="2400" b="1" dirty="0">
                <a:latin typeface="+mn-ea"/>
              </a:rPr>
              <a:t>；相同的数据表示（如字长、字的格式相同）；进行相同的操作；而各数据之间是独立无关的，这样的一个数组称为向量。 </a:t>
            </a:r>
          </a:p>
        </p:txBody>
      </p:sp>
      <p:sp>
        <p:nvSpPr>
          <p:cNvPr id="22"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Text Box 1028"/>
          <p:cNvSpPr txBox="1">
            <a:spLocks noChangeArrowheads="1"/>
          </p:cNvSpPr>
          <p:nvPr/>
        </p:nvSpPr>
        <p:spPr bwMode="auto">
          <a:xfrm>
            <a:off x="457200" y="2105025"/>
            <a:ext cx="8382000" cy="2633670"/>
          </a:xfrm>
          <a:prstGeom prst="rect">
            <a:avLst/>
          </a:prstGeom>
          <a:noFill/>
          <a:ln w="9525">
            <a:noFill/>
            <a:miter lim="800000"/>
            <a:headEnd/>
            <a:tailEnd/>
          </a:ln>
        </p:spPr>
        <p:txBody>
          <a:bodyPr>
            <a:spAutoFit/>
          </a:bodyPr>
          <a:lstStyle/>
          <a:p>
            <a:pPr>
              <a:lnSpc>
                <a:spcPct val="120000"/>
              </a:lnSpc>
              <a:spcBef>
                <a:spcPct val="50000"/>
              </a:spcBef>
            </a:pPr>
            <a:r>
              <a:rPr kumimoji="1" lang="zh-CN" altLang="en-US" sz="2800" b="1" dirty="0">
                <a:solidFill>
                  <a:schemeClr val="tx2"/>
                </a:solidFill>
                <a:latin typeface="+mj-ea"/>
                <a:ea typeface="+mj-ea"/>
              </a:rPr>
              <a:t>指令系统：</a:t>
            </a:r>
            <a:r>
              <a:rPr kumimoji="1" lang="zh-CN" altLang="en-US" sz="2800" b="1" dirty="0">
                <a:latin typeface="+mj-ea"/>
                <a:ea typeface="+mj-ea"/>
              </a:rPr>
              <a:t>又称指令集（</a:t>
            </a:r>
            <a:r>
              <a:rPr kumimoji="1" lang="en-US" altLang="zh-CN" sz="2800" b="1" dirty="0">
                <a:latin typeface="+mj-ea"/>
                <a:ea typeface="+mj-ea"/>
              </a:rPr>
              <a:t>instruction set</a:t>
            </a:r>
            <a:r>
              <a:rPr kumimoji="1" lang="zh-CN" altLang="en-US" sz="2800" b="1" dirty="0">
                <a:latin typeface="+mj-ea"/>
                <a:ea typeface="+mj-ea"/>
              </a:rPr>
              <a:t>）是计算机体系结构设计的核心，是计算机软、硬件接口</a:t>
            </a:r>
            <a:r>
              <a:rPr kumimoji="1" lang="en-US" altLang="zh-CN" sz="2800" b="1" dirty="0">
                <a:latin typeface="+mj-ea"/>
                <a:ea typeface="+mj-ea"/>
              </a:rPr>
              <a:t>,</a:t>
            </a:r>
            <a:r>
              <a:rPr kumimoji="1" lang="zh-CN" altLang="en-US" sz="2800" b="1" dirty="0">
                <a:latin typeface="+mj-ea"/>
                <a:ea typeface="+mj-ea"/>
              </a:rPr>
              <a:t>是用机器语言汇编语言编写程序的用户所能看到的计算机基本属性。</a:t>
            </a:r>
            <a:br>
              <a:rPr kumimoji="1" lang="zh-CN" altLang="en-US" sz="2800" b="1" dirty="0">
                <a:latin typeface="+mj-ea"/>
                <a:ea typeface="+mj-ea"/>
              </a:rPr>
            </a:br>
            <a:endParaRPr kumimoji="1" lang="zh-CN" altLang="en-US" sz="2800" b="1" dirty="0">
              <a:latin typeface="+mj-ea"/>
              <a:ea typeface="+mj-ea"/>
            </a:endParaRPr>
          </a:p>
        </p:txBody>
      </p:sp>
      <p:sp>
        <p:nvSpPr>
          <p:cNvPr id="29704" name="Text Box 1032"/>
          <p:cNvSpPr txBox="1">
            <a:spLocks noChangeArrowheads="1"/>
          </p:cNvSpPr>
          <p:nvPr/>
        </p:nvSpPr>
        <p:spPr bwMode="blackWhite">
          <a:xfrm>
            <a:off x="457200" y="1266825"/>
            <a:ext cx="2674640" cy="540725"/>
          </a:xfrm>
          <a:prstGeom prst="rect">
            <a:avLst/>
          </a:prstGeom>
          <a:noFill/>
          <a:ln w="28575" algn="ctr">
            <a:noFill/>
            <a:miter lim="800000"/>
            <a:headEnd/>
            <a:tailEnd/>
          </a:ln>
        </p:spPr>
        <p:txBody>
          <a:bodyPr wrap="square">
            <a:spAutoFit/>
          </a:bodyPr>
          <a:lstStyle/>
          <a:p>
            <a:pPr>
              <a:lnSpc>
                <a:spcPct val="120000"/>
              </a:lnSpc>
              <a:spcBef>
                <a:spcPct val="50000"/>
              </a:spcBef>
            </a:pPr>
            <a:r>
              <a:rPr lang="zh-CN" altLang="en-US" sz="2800" b="1" dirty="0">
                <a:solidFill>
                  <a:schemeClr val="accent2"/>
                </a:solidFill>
                <a:latin typeface="+mj-ea"/>
                <a:ea typeface="+mj-ea"/>
              </a:rPr>
              <a:t>一、 </a:t>
            </a:r>
            <a:r>
              <a:rPr lang="zh-CN" altLang="en-US" sz="2800" b="1" dirty="0" smtClean="0">
                <a:solidFill>
                  <a:schemeClr val="accent2"/>
                </a:solidFill>
                <a:latin typeface="+mj-ea"/>
                <a:ea typeface="+mj-ea"/>
              </a:rPr>
              <a:t>基本</a:t>
            </a:r>
            <a:r>
              <a:rPr kumimoji="1" lang="zh-CN" altLang="en-US" sz="2800" b="1" dirty="0" smtClean="0">
                <a:solidFill>
                  <a:schemeClr val="accent2"/>
                </a:solidFill>
                <a:latin typeface="+mj-ea"/>
                <a:ea typeface="+mj-ea"/>
              </a:rPr>
              <a:t>概</a:t>
            </a:r>
            <a:r>
              <a:rPr kumimoji="1" lang="zh-CN" altLang="en-US" sz="2800" b="1" dirty="0">
                <a:solidFill>
                  <a:schemeClr val="accent2"/>
                </a:solidFill>
                <a:latin typeface="+mj-ea"/>
                <a:ea typeface="+mj-ea"/>
              </a:rPr>
              <a:t>念</a:t>
            </a:r>
            <a:endParaRPr lang="zh-CN" altLang="en-US" sz="2800" b="1" dirty="0">
              <a:solidFill>
                <a:schemeClr val="accent2"/>
              </a:solidFill>
              <a:latin typeface="+mj-ea"/>
              <a:ea typeface="+mj-ea"/>
            </a:endParaRPr>
          </a:p>
        </p:txBody>
      </p:sp>
      <p:sp>
        <p:nvSpPr>
          <p:cNvPr id="5124" name="Rectangle 2"/>
          <p:cNvSpPr>
            <a:spLocks noChangeArrowheads="1"/>
          </p:cNvSpPr>
          <p:nvPr/>
        </p:nvSpPr>
        <p:spPr bwMode="white">
          <a:xfrm>
            <a:off x="3124200" y="228600"/>
            <a:ext cx="4040088" cy="1040160"/>
          </a:xfrm>
          <a:prstGeom prst="rect">
            <a:avLst/>
          </a:prstGeom>
          <a:noFill/>
          <a:ln w="9525">
            <a:noFill/>
            <a:miter lim="800000"/>
            <a:headEnd/>
            <a:tailEnd/>
          </a:ln>
        </p:spPr>
        <p:txBody>
          <a:bodyPr lIns="92075" tIns="46038" rIns="92075" bIns="46038" anchor="ctr"/>
          <a:lstStyle/>
          <a:p>
            <a:pPr algn="ctr"/>
            <a:r>
              <a:rPr lang="zh-CN" altLang="en-US" sz="3600" dirty="0" smtClean="0">
                <a:latin typeface="+mj-ea"/>
                <a:ea typeface="+mj-ea"/>
              </a:rPr>
              <a:t>指</a:t>
            </a:r>
            <a:r>
              <a:rPr lang="zh-CN" altLang="en-US" sz="3600" dirty="0">
                <a:latin typeface="+mj-ea"/>
                <a:ea typeface="+mj-ea"/>
              </a:rPr>
              <a:t>令系</a:t>
            </a:r>
            <a:r>
              <a:rPr lang="zh-CN" altLang="en-US" sz="3600" dirty="0" smtClean="0">
                <a:latin typeface="+mj-ea"/>
                <a:ea typeface="+mj-ea"/>
              </a:rPr>
              <a:t>统概况</a:t>
            </a:r>
            <a:endParaRPr lang="en-US" altLang="zh-CN" sz="3600" dirty="0">
              <a:latin typeface="+mj-ea"/>
              <a:ea typeface="+mj-ea"/>
            </a:endParaRP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1447800" y="1676400"/>
            <a:ext cx="46482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75" name="Line 3"/>
          <p:cNvSpPr>
            <a:spLocks noChangeShapeType="1"/>
          </p:cNvSpPr>
          <p:nvPr/>
        </p:nvSpPr>
        <p:spPr bwMode="auto">
          <a:xfrm>
            <a:off x="1524000" y="6096000"/>
            <a:ext cx="47244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76" name="Line 5"/>
          <p:cNvSpPr>
            <a:spLocks noChangeShapeType="1"/>
          </p:cNvSpPr>
          <p:nvPr/>
        </p:nvSpPr>
        <p:spPr bwMode="auto">
          <a:xfrm>
            <a:off x="1676400" y="4114800"/>
            <a:ext cx="0" cy="198120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8677" name="Line 6"/>
          <p:cNvSpPr>
            <a:spLocks noChangeShapeType="1"/>
          </p:cNvSpPr>
          <p:nvPr/>
        </p:nvSpPr>
        <p:spPr bwMode="auto">
          <a:xfrm flipV="1">
            <a:off x="1676400" y="1676400"/>
            <a:ext cx="0" cy="243840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8678" name="Line 10"/>
          <p:cNvSpPr>
            <a:spLocks noChangeShapeType="1"/>
          </p:cNvSpPr>
          <p:nvPr/>
        </p:nvSpPr>
        <p:spPr bwMode="auto">
          <a:xfrm>
            <a:off x="2286000" y="1676400"/>
            <a:ext cx="0" cy="44196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79" name="Line 11"/>
          <p:cNvSpPr>
            <a:spLocks noChangeShapeType="1"/>
          </p:cNvSpPr>
          <p:nvPr/>
        </p:nvSpPr>
        <p:spPr bwMode="auto">
          <a:xfrm>
            <a:off x="4953000" y="1676400"/>
            <a:ext cx="0" cy="44196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80" name="Line 12"/>
          <p:cNvSpPr>
            <a:spLocks noChangeShapeType="1"/>
          </p:cNvSpPr>
          <p:nvPr/>
        </p:nvSpPr>
        <p:spPr bwMode="auto">
          <a:xfrm>
            <a:off x="2286000" y="2133600"/>
            <a:ext cx="26670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81" name="Line 13"/>
          <p:cNvSpPr>
            <a:spLocks noChangeShapeType="1"/>
          </p:cNvSpPr>
          <p:nvPr/>
        </p:nvSpPr>
        <p:spPr bwMode="auto">
          <a:xfrm>
            <a:off x="2286000" y="2438400"/>
            <a:ext cx="26670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82" name="Line 14"/>
          <p:cNvSpPr>
            <a:spLocks noChangeShapeType="1"/>
          </p:cNvSpPr>
          <p:nvPr/>
        </p:nvSpPr>
        <p:spPr bwMode="auto">
          <a:xfrm>
            <a:off x="2286000" y="2819400"/>
            <a:ext cx="26670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83" name="Line 15"/>
          <p:cNvSpPr>
            <a:spLocks noChangeShapeType="1"/>
          </p:cNvSpPr>
          <p:nvPr/>
        </p:nvSpPr>
        <p:spPr bwMode="auto">
          <a:xfrm>
            <a:off x="2286000" y="3657600"/>
            <a:ext cx="26670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84" name="Line 16"/>
          <p:cNvSpPr>
            <a:spLocks noChangeShapeType="1"/>
          </p:cNvSpPr>
          <p:nvPr/>
        </p:nvSpPr>
        <p:spPr bwMode="auto">
          <a:xfrm>
            <a:off x="2286000" y="4038600"/>
            <a:ext cx="26670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85" name="Line 17"/>
          <p:cNvSpPr>
            <a:spLocks noChangeShapeType="1"/>
          </p:cNvSpPr>
          <p:nvPr/>
        </p:nvSpPr>
        <p:spPr bwMode="auto">
          <a:xfrm>
            <a:off x="2286000" y="4419600"/>
            <a:ext cx="26670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86" name="Line 18"/>
          <p:cNvSpPr>
            <a:spLocks noChangeShapeType="1"/>
          </p:cNvSpPr>
          <p:nvPr/>
        </p:nvSpPr>
        <p:spPr bwMode="auto">
          <a:xfrm>
            <a:off x="2286000" y="4800600"/>
            <a:ext cx="26670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87" name="Line 19"/>
          <p:cNvSpPr>
            <a:spLocks noChangeShapeType="1"/>
          </p:cNvSpPr>
          <p:nvPr/>
        </p:nvSpPr>
        <p:spPr bwMode="auto">
          <a:xfrm>
            <a:off x="2286000" y="5181600"/>
            <a:ext cx="266700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88" name="Line 20"/>
          <p:cNvSpPr>
            <a:spLocks noChangeShapeType="1"/>
          </p:cNvSpPr>
          <p:nvPr/>
        </p:nvSpPr>
        <p:spPr bwMode="auto">
          <a:xfrm flipV="1">
            <a:off x="5791200" y="1676400"/>
            <a:ext cx="0" cy="76200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8689" name="Line 21"/>
          <p:cNvSpPr>
            <a:spLocks noChangeShapeType="1"/>
          </p:cNvSpPr>
          <p:nvPr/>
        </p:nvSpPr>
        <p:spPr bwMode="auto">
          <a:xfrm>
            <a:off x="5791200" y="2438400"/>
            <a:ext cx="0" cy="129540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8690" name="Line 23"/>
          <p:cNvSpPr>
            <a:spLocks noChangeShapeType="1"/>
          </p:cNvSpPr>
          <p:nvPr/>
        </p:nvSpPr>
        <p:spPr bwMode="auto">
          <a:xfrm flipV="1">
            <a:off x="5791200" y="3810000"/>
            <a:ext cx="0" cy="83820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8691" name="Line 24"/>
          <p:cNvSpPr>
            <a:spLocks noChangeShapeType="1"/>
          </p:cNvSpPr>
          <p:nvPr/>
        </p:nvSpPr>
        <p:spPr bwMode="auto">
          <a:xfrm>
            <a:off x="5791200" y="4724400"/>
            <a:ext cx="0" cy="137160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8692" name="Line 25"/>
          <p:cNvSpPr>
            <a:spLocks noChangeShapeType="1"/>
          </p:cNvSpPr>
          <p:nvPr/>
        </p:nvSpPr>
        <p:spPr bwMode="auto">
          <a:xfrm flipV="1">
            <a:off x="5791200" y="4648200"/>
            <a:ext cx="0" cy="15240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693" name="Line 26"/>
          <p:cNvSpPr>
            <a:spLocks noChangeShapeType="1"/>
          </p:cNvSpPr>
          <p:nvPr/>
        </p:nvSpPr>
        <p:spPr bwMode="auto">
          <a:xfrm flipH="1">
            <a:off x="4953000" y="3733800"/>
            <a:ext cx="121920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28694" name="Text Box 27"/>
          <p:cNvSpPr txBox="1">
            <a:spLocks noChangeArrowheads="1"/>
          </p:cNvSpPr>
          <p:nvPr/>
        </p:nvSpPr>
        <p:spPr bwMode="auto">
          <a:xfrm>
            <a:off x="304800" y="1279525"/>
            <a:ext cx="12954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基地址</a:t>
            </a:r>
          </a:p>
        </p:txBody>
      </p:sp>
      <p:sp>
        <p:nvSpPr>
          <p:cNvPr id="28695" name="Text Box 28"/>
          <p:cNvSpPr txBox="1">
            <a:spLocks noChangeArrowheads="1"/>
          </p:cNvSpPr>
          <p:nvPr/>
        </p:nvSpPr>
        <p:spPr bwMode="auto">
          <a:xfrm>
            <a:off x="76200" y="2667000"/>
            <a:ext cx="15240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向量长度</a:t>
            </a:r>
          </a:p>
        </p:txBody>
      </p:sp>
      <p:sp>
        <p:nvSpPr>
          <p:cNvPr id="28696" name="Text Box 29"/>
          <p:cNvSpPr txBox="1">
            <a:spLocks noChangeArrowheads="1"/>
          </p:cNvSpPr>
          <p:nvPr/>
        </p:nvSpPr>
        <p:spPr bwMode="auto">
          <a:xfrm>
            <a:off x="1905000" y="6080125"/>
            <a:ext cx="32004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向量数据表示的参数</a:t>
            </a:r>
          </a:p>
        </p:txBody>
      </p:sp>
      <p:sp>
        <p:nvSpPr>
          <p:cNvPr id="28697" name="Text Box 30"/>
          <p:cNvSpPr txBox="1">
            <a:spLocks noChangeArrowheads="1"/>
          </p:cNvSpPr>
          <p:nvPr/>
        </p:nvSpPr>
        <p:spPr bwMode="auto">
          <a:xfrm>
            <a:off x="6019800" y="3505200"/>
            <a:ext cx="16002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起始地址</a:t>
            </a:r>
          </a:p>
        </p:txBody>
      </p:sp>
      <p:sp>
        <p:nvSpPr>
          <p:cNvPr id="28698" name="Text Box 31"/>
          <p:cNvSpPr txBox="1">
            <a:spLocks noChangeArrowheads="1"/>
          </p:cNvSpPr>
          <p:nvPr/>
        </p:nvSpPr>
        <p:spPr bwMode="auto">
          <a:xfrm>
            <a:off x="6705600" y="3276600"/>
            <a:ext cx="2438400" cy="366713"/>
          </a:xfrm>
          <a:prstGeom prst="rect">
            <a:avLst/>
          </a:prstGeom>
          <a:noFill/>
          <a:ln w="9525">
            <a:noFill/>
            <a:miter lim="800000"/>
            <a:headEnd/>
            <a:tailEnd/>
          </a:ln>
        </p:spPr>
        <p:txBody>
          <a:bodyPr>
            <a:spAutoFit/>
          </a:bodyPr>
          <a:lstStyle/>
          <a:p>
            <a:pPr algn="ctr">
              <a:spcBef>
                <a:spcPct val="50000"/>
              </a:spcBef>
            </a:pPr>
            <a:r>
              <a:rPr kumimoji="1" lang="zh-CN" altLang="en-US" b="1">
                <a:latin typeface="+mn-ea"/>
              </a:rPr>
              <a:t>（基地址十位移量）</a:t>
            </a:r>
          </a:p>
        </p:txBody>
      </p:sp>
      <p:sp>
        <p:nvSpPr>
          <p:cNvPr id="28699" name="Text Box 32"/>
          <p:cNvSpPr txBox="1">
            <a:spLocks noChangeArrowheads="1"/>
          </p:cNvSpPr>
          <p:nvPr/>
        </p:nvSpPr>
        <p:spPr bwMode="auto">
          <a:xfrm>
            <a:off x="5867400" y="4267200"/>
            <a:ext cx="19050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向量有效长度</a:t>
            </a:r>
          </a:p>
        </p:txBody>
      </p:sp>
      <p:sp>
        <p:nvSpPr>
          <p:cNvPr id="28700" name="Text Box 33"/>
          <p:cNvSpPr txBox="1">
            <a:spLocks noChangeArrowheads="1"/>
          </p:cNvSpPr>
          <p:nvPr/>
        </p:nvSpPr>
        <p:spPr bwMode="auto">
          <a:xfrm>
            <a:off x="5715000" y="2057400"/>
            <a:ext cx="14478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位移量</a:t>
            </a:r>
          </a:p>
        </p:txBody>
      </p:sp>
      <p:sp>
        <p:nvSpPr>
          <p:cNvPr id="28701" name="Line 40"/>
          <p:cNvSpPr>
            <a:spLocks noChangeShapeType="1"/>
          </p:cNvSpPr>
          <p:nvPr/>
        </p:nvSpPr>
        <p:spPr bwMode="auto">
          <a:xfrm>
            <a:off x="3581400" y="2971800"/>
            <a:ext cx="0"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28702" name="Text Box 41"/>
          <p:cNvSpPr txBox="1">
            <a:spLocks noChangeArrowheads="1"/>
          </p:cNvSpPr>
          <p:nvPr/>
        </p:nvSpPr>
        <p:spPr bwMode="auto">
          <a:xfrm>
            <a:off x="3352800" y="266700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t>
            </a:r>
          </a:p>
        </p:txBody>
      </p:sp>
      <p:sp>
        <p:nvSpPr>
          <p:cNvPr id="28703" name="Text Box 42"/>
          <p:cNvSpPr txBox="1">
            <a:spLocks noChangeArrowheads="1"/>
          </p:cNvSpPr>
          <p:nvPr/>
        </p:nvSpPr>
        <p:spPr bwMode="auto">
          <a:xfrm>
            <a:off x="3352800" y="312420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t>
            </a:r>
          </a:p>
        </p:txBody>
      </p:sp>
      <p:sp>
        <p:nvSpPr>
          <p:cNvPr id="28704" name="Text Box 43"/>
          <p:cNvSpPr txBox="1">
            <a:spLocks noChangeArrowheads="1"/>
          </p:cNvSpPr>
          <p:nvPr/>
        </p:nvSpPr>
        <p:spPr bwMode="auto">
          <a:xfrm>
            <a:off x="3352800" y="320040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t>
            </a:r>
          </a:p>
        </p:txBody>
      </p:sp>
      <p:sp>
        <p:nvSpPr>
          <p:cNvPr id="28705" name="Text Box 44"/>
          <p:cNvSpPr txBox="1">
            <a:spLocks noChangeArrowheads="1"/>
          </p:cNvSpPr>
          <p:nvPr/>
        </p:nvSpPr>
        <p:spPr bwMode="auto">
          <a:xfrm>
            <a:off x="3352800" y="274320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t>
            </a:r>
          </a:p>
        </p:txBody>
      </p:sp>
      <p:sp>
        <p:nvSpPr>
          <p:cNvPr id="28706" name="Text Box 45"/>
          <p:cNvSpPr txBox="1">
            <a:spLocks noChangeArrowheads="1"/>
          </p:cNvSpPr>
          <p:nvPr/>
        </p:nvSpPr>
        <p:spPr bwMode="auto">
          <a:xfrm>
            <a:off x="3352800" y="502920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t>
            </a:r>
          </a:p>
        </p:txBody>
      </p:sp>
      <p:sp>
        <p:nvSpPr>
          <p:cNvPr id="28707" name="Text Box 46"/>
          <p:cNvSpPr txBox="1">
            <a:spLocks noChangeArrowheads="1"/>
          </p:cNvSpPr>
          <p:nvPr/>
        </p:nvSpPr>
        <p:spPr bwMode="auto">
          <a:xfrm>
            <a:off x="3352800" y="510540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t>
            </a:r>
          </a:p>
        </p:txBody>
      </p:sp>
      <p:sp>
        <p:nvSpPr>
          <p:cNvPr id="28708" name="Text Box 47"/>
          <p:cNvSpPr txBox="1">
            <a:spLocks noChangeArrowheads="1"/>
          </p:cNvSpPr>
          <p:nvPr/>
        </p:nvSpPr>
        <p:spPr bwMode="auto">
          <a:xfrm>
            <a:off x="3352800" y="563880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t>
            </a:r>
          </a:p>
        </p:txBody>
      </p:sp>
      <p:sp>
        <p:nvSpPr>
          <p:cNvPr id="28709" name="Text Box 48"/>
          <p:cNvSpPr txBox="1">
            <a:spLocks noChangeArrowheads="1"/>
          </p:cNvSpPr>
          <p:nvPr/>
        </p:nvSpPr>
        <p:spPr bwMode="auto">
          <a:xfrm>
            <a:off x="3352800" y="5562600"/>
            <a:ext cx="3810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t>
            </a:r>
          </a:p>
        </p:txBody>
      </p:sp>
      <p:sp>
        <p:nvSpPr>
          <p:cNvPr id="38"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57200" y="785794"/>
            <a:ext cx="8305800" cy="3046988"/>
          </a:xfrm>
          <a:prstGeom prst="rect">
            <a:avLst/>
          </a:prstGeom>
          <a:noFill/>
          <a:ln w="9525">
            <a:noFill/>
            <a:miter lim="800000"/>
            <a:headEnd/>
            <a:tailEnd/>
          </a:ln>
        </p:spPr>
        <p:txBody>
          <a:bodyPr>
            <a:spAutoFit/>
          </a:bodyPr>
          <a:lstStyle/>
          <a:p>
            <a:pPr algn="just">
              <a:spcBef>
                <a:spcPct val="50000"/>
              </a:spcBef>
            </a:pPr>
            <a:r>
              <a:rPr kumimoji="1" lang="zh-CN" altLang="en-US" sz="2400" b="1" dirty="0">
                <a:solidFill>
                  <a:schemeClr val="hlink"/>
                </a:solidFill>
                <a:latin typeface="+mn-ea"/>
              </a:rPr>
              <a:t>压缩向量：</a:t>
            </a:r>
            <a:r>
              <a:rPr kumimoji="1" lang="zh-CN" altLang="en-US" sz="2400" b="1" dirty="0">
                <a:latin typeface="+mn-ea"/>
              </a:rPr>
              <a:t>节省存储空间和数据传送时间。   </a:t>
            </a:r>
          </a:p>
          <a:p>
            <a:pPr algn="just">
              <a:spcBef>
                <a:spcPct val="50000"/>
              </a:spcBef>
            </a:pPr>
            <a:r>
              <a:rPr kumimoji="1" lang="zh-CN" altLang="en-US" sz="2400" b="1" dirty="0">
                <a:solidFill>
                  <a:schemeClr val="hlink"/>
                </a:solidFill>
                <a:latin typeface="+mn-ea"/>
              </a:rPr>
              <a:t>压缩的步骤</a:t>
            </a:r>
            <a:r>
              <a:rPr kumimoji="1" lang="en-US" altLang="zh-CN" sz="2400" b="1" dirty="0">
                <a:solidFill>
                  <a:schemeClr val="hlink"/>
                </a:solidFill>
                <a:latin typeface="+mn-ea"/>
              </a:rPr>
              <a:t>: </a:t>
            </a:r>
            <a:r>
              <a:rPr kumimoji="1" lang="zh-CN" altLang="en-US" sz="2400" b="1" dirty="0">
                <a:latin typeface="+mn-ea"/>
              </a:rPr>
              <a:t>（</a:t>
            </a:r>
            <a:r>
              <a:rPr kumimoji="1" lang="en-US" altLang="zh-CN" sz="2400" dirty="0">
                <a:latin typeface="+mn-ea"/>
              </a:rPr>
              <a:t>1</a:t>
            </a:r>
            <a:r>
              <a:rPr kumimoji="1" lang="zh-CN" altLang="en-US" sz="2400" b="1" dirty="0">
                <a:latin typeface="+mn-ea"/>
              </a:rPr>
              <a:t>）“压缩位向量”</a:t>
            </a:r>
            <a:r>
              <a:rPr kumimoji="1" lang="en-US" altLang="zh-CN" sz="2400" b="1" dirty="0">
                <a:latin typeface="+mn-ea"/>
              </a:rPr>
              <a:t>Z</a:t>
            </a:r>
            <a:r>
              <a:rPr kumimoji="1" lang="zh-CN" altLang="en-US" sz="2400" b="1" dirty="0">
                <a:latin typeface="+mn-ea"/>
              </a:rPr>
              <a:t>：</a:t>
            </a:r>
            <a:r>
              <a:rPr kumimoji="1" lang="en-US" altLang="zh-CN" sz="2400" b="1" dirty="0">
                <a:latin typeface="+mn-ea"/>
              </a:rPr>
              <a:t>(</a:t>
            </a:r>
            <a:r>
              <a:rPr kumimoji="1" lang="zh-CN" altLang="en-US" sz="2400" b="1" dirty="0">
                <a:latin typeface="+mn-ea"/>
              </a:rPr>
              <a:t>或称排序位向量</a:t>
            </a:r>
            <a:r>
              <a:rPr kumimoji="1" lang="en-US" altLang="zh-CN" sz="2400" b="1" dirty="0">
                <a:latin typeface="+mn-ea"/>
              </a:rPr>
              <a:t>)</a:t>
            </a:r>
            <a:r>
              <a:rPr kumimoji="1" lang="zh-CN" altLang="en-US" sz="2400" b="1" dirty="0">
                <a:latin typeface="+mn-ea"/>
              </a:rPr>
              <a:t>用来指出各元 </a:t>
            </a:r>
            <a:r>
              <a:rPr kumimoji="1" lang="zh-CN" altLang="en-US" sz="2400" b="1" dirty="0" smtClean="0">
                <a:latin typeface="+mn-ea"/>
              </a:rPr>
              <a:t>素</a:t>
            </a:r>
            <a:r>
              <a:rPr kumimoji="1" lang="zh-CN" altLang="en-US" sz="2400" b="1" dirty="0">
                <a:latin typeface="+mn-ea"/>
              </a:rPr>
              <a:t>的状况及所在位置；</a:t>
            </a:r>
          </a:p>
          <a:p>
            <a:pPr>
              <a:spcBef>
                <a:spcPct val="50000"/>
              </a:spcBef>
            </a:pPr>
            <a:r>
              <a:rPr kumimoji="1" lang="zh-CN" altLang="en-US" sz="2400" b="1" dirty="0">
                <a:latin typeface="+mn-ea"/>
              </a:rPr>
              <a:t>	      </a:t>
            </a:r>
            <a:r>
              <a:rPr kumimoji="1" lang="zh-CN" altLang="en-US" sz="2400" b="1" dirty="0" smtClean="0">
                <a:latin typeface="+mn-ea"/>
              </a:rPr>
              <a:t>（</a:t>
            </a:r>
            <a:r>
              <a:rPr kumimoji="1" lang="en-US" altLang="zh-CN" sz="2400" b="1" dirty="0">
                <a:latin typeface="+mn-ea"/>
              </a:rPr>
              <a:t>2</a:t>
            </a:r>
            <a:r>
              <a:rPr kumimoji="1" lang="zh-CN" altLang="en-US" sz="2400" b="1" dirty="0">
                <a:latin typeface="+mn-ea"/>
              </a:rPr>
              <a:t>）“压缩向量”：根据</a:t>
            </a:r>
            <a:r>
              <a:rPr kumimoji="1" lang="en-US" altLang="zh-CN" sz="2400" b="1" dirty="0">
                <a:latin typeface="+mn-ea"/>
              </a:rPr>
              <a:t>Z</a:t>
            </a:r>
            <a:r>
              <a:rPr kumimoji="1" lang="zh-CN" altLang="en-US" sz="2400" b="1" dirty="0">
                <a:latin typeface="+mn-ea"/>
              </a:rPr>
              <a:t>向量的内容将稀疏向量（即</a:t>
            </a:r>
            <a:r>
              <a:rPr kumimoji="1" lang="zh-CN" altLang="en-US" sz="2400" b="1" dirty="0" smtClean="0">
                <a:latin typeface="+mn-ea"/>
              </a:rPr>
              <a:t>含有</a:t>
            </a:r>
            <a:r>
              <a:rPr kumimoji="1" lang="zh-CN" altLang="en-US" sz="2400" b="1" dirty="0">
                <a:latin typeface="+mn-ea"/>
              </a:rPr>
              <a:t>大量</a:t>
            </a:r>
            <a:r>
              <a:rPr kumimoji="1" lang="en-US" altLang="zh-CN" sz="2400" b="1" dirty="0">
                <a:latin typeface="+mn-ea"/>
              </a:rPr>
              <a:t>0</a:t>
            </a:r>
            <a:r>
              <a:rPr kumimoji="1" lang="zh-CN" altLang="en-US" sz="2400" b="1" dirty="0">
                <a:latin typeface="+mn-ea"/>
              </a:rPr>
              <a:t>元素的向量）中与</a:t>
            </a:r>
            <a:r>
              <a:rPr kumimoji="1" lang="en-US" altLang="zh-CN" sz="2400" b="1" dirty="0">
                <a:latin typeface="+mn-ea"/>
              </a:rPr>
              <a:t>Z</a:t>
            </a:r>
            <a:r>
              <a:rPr kumimoji="1" lang="zh-CN" altLang="en-US" sz="2400" b="1" dirty="0">
                <a:latin typeface="+mn-ea"/>
              </a:rPr>
              <a:t>向量中“</a:t>
            </a:r>
            <a:r>
              <a:rPr kumimoji="1" lang="en-US" altLang="zh-CN" sz="2400" b="1" dirty="0">
                <a:latin typeface="+mn-ea"/>
              </a:rPr>
              <a:t>1”</a:t>
            </a:r>
            <a:r>
              <a:rPr kumimoji="1" lang="zh-CN" altLang="en-US" sz="2400" b="1" dirty="0">
                <a:latin typeface="+mn-ea"/>
              </a:rPr>
              <a:t>元素对应  </a:t>
            </a:r>
            <a:r>
              <a:rPr kumimoji="1" lang="zh-CN" altLang="en-US" sz="2400" b="1" dirty="0" smtClean="0">
                <a:latin typeface="+mn-ea"/>
              </a:rPr>
              <a:t>的</a:t>
            </a:r>
            <a:r>
              <a:rPr kumimoji="1" lang="zh-CN" altLang="en-US" sz="2400" b="1" dirty="0">
                <a:latin typeface="+mn-ea"/>
              </a:rPr>
              <a:t>向量元素存入指定存储单元，转变成压缩向量</a:t>
            </a:r>
            <a:r>
              <a:rPr kumimoji="1" lang="zh-CN" altLang="en-US" sz="2400" b="1" dirty="0" smtClean="0">
                <a:latin typeface="+mn-ea"/>
              </a:rPr>
              <a:t>，只</a:t>
            </a:r>
            <a:r>
              <a:rPr kumimoji="1" lang="zh-CN" altLang="en-US" sz="2400" b="1" dirty="0">
                <a:latin typeface="+mn-ea"/>
              </a:rPr>
              <a:t>存放非零元素。 </a:t>
            </a:r>
          </a:p>
        </p:txBody>
      </p:sp>
      <p:sp>
        <p:nvSpPr>
          <p:cNvPr id="124931" name="Text Box 3"/>
          <p:cNvSpPr txBox="1">
            <a:spLocks noChangeArrowheads="1"/>
          </p:cNvSpPr>
          <p:nvPr/>
        </p:nvSpPr>
        <p:spPr bwMode="auto">
          <a:xfrm>
            <a:off x="533400" y="3881950"/>
            <a:ext cx="8382000" cy="1754326"/>
          </a:xfrm>
          <a:prstGeom prst="rect">
            <a:avLst/>
          </a:prstGeom>
          <a:noFill/>
          <a:ln w="9525">
            <a:noFill/>
            <a:miter lim="800000"/>
            <a:headEnd/>
            <a:tailEnd/>
          </a:ln>
        </p:spPr>
        <p:txBody>
          <a:bodyPr>
            <a:spAutoFit/>
          </a:bodyPr>
          <a:lstStyle/>
          <a:p>
            <a:pPr>
              <a:spcBef>
                <a:spcPct val="50000"/>
              </a:spcBef>
            </a:pPr>
            <a:r>
              <a:rPr kumimoji="1" lang="zh-CN" altLang="en-US" sz="2400" b="1" dirty="0">
                <a:solidFill>
                  <a:schemeClr val="hlink"/>
                </a:solidFill>
                <a:latin typeface="+mn-ea"/>
              </a:rPr>
              <a:t>优点：</a:t>
            </a:r>
            <a:r>
              <a:rPr kumimoji="1" lang="zh-CN" altLang="en-US" sz="2400" b="1" dirty="0">
                <a:latin typeface="+mn-ea"/>
              </a:rPr>
              <a:t>不但可节省存储稀疏向量的空间，也可使实际的向量运算长度减 </a:t>
            </a:r>
            <a:r>
              <a:rPr kumimoji="1" lang="zh-CN" altLang="en-US" sz="2400" b="1" dirty="0" smtClean="0">
                <a:latin typeface="+mn-ea"/>
              </a:rPr>
              <a:t>小</a:t>
            </a:r>
            <a:r>
              <a:rPr kumimoji="1" lang="zh-CN" altLang="en-US" sz="2400" b="1" dirty="0">
                <a:latin typeface="+mn-ea"/>
              </a:rPr>
              <a:t>，加快稀疏向量的运算速度。</a:t>
            </a:r>
          </a:p>
          <a:p>
            <a:pPr>
              <a:spcBef>
                <a:spcPct val="50000"/>
              </a:spcBef>
            </a:pPr>
            <a:r>
              <a:rPr kumimoji="1" lang="zh-CN" altLang="en-US" sz="2400" b="1" dirty="0">
                <a:latin typeface="+mn-ea"/>
              </a:rPr>
              <a:t>    这种压缩向量的表示，只用于存储与传送。运算处理时，应还原成原始形式或称为稀疏向量。两者之间可以相互转换。 </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2"/>
          <p:cNvSpPr txBox="1">
            <a:spLocks noChangeArrowheads="1"/>
          </p:cNvSpPr>
          <p:nvPr/>
        </p:nvSpPr>
        <p:spPr bwMode="auto">
          <a:xfrm>
            <a:off x="4114800" y="1066800"/>
            <a:ext cx="6096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A0</a:t>
            </a:r>
          </a:p>
        </p:txBody>
      </p:sp>
      <p:sp>
        <p:nvSpPr>
          <p:cNvPr id="30723" name="Text Box 43"/>
          <p:cNvSpPr txBox="1">
            <a:spLocks noChangeArrowheads="1"/>
          </p:cNvSpPr>
          <p:nvPr/>
        </p:nvSpPr>
        <p:spPr bwMode="auto">
          <a:xfrm>
            <a:off x="4572000" y="1066800"/>
            <a:ext cx="6096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A1</a:t>
            </a:r>
          </a:p>
        </p:txBody>
      </p:sp>
      <p:sp>
        <p:nvSpPr>
          <p:cNvPr id="30724" name="Text Box 44"/>
          <p:cNvSpPr txBox="1">
            <a:spLocks noChangeArrowheads="1"/>
          </p:cNvSpPr>
          <p:nvPr/>
        </p:nvSpPr>
        <p:spPr bwMode="auto">
          <a:xfrm>
            <a:off x="4953000" y="1066800"/>
            <a:ext cx="6096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A2</a:t>
            </a:r>
          </a:p>
        </p:txBody>
      </p:sp>
      <p:sp>
        <p:nvSpPr>
          <p:cNvPr id="30725" name="Text Box 45"/>
          <p:cNvSpPr txBox="1">
            <a:spLocks noChangeArrowheads="1"/>
          </p:cNvSpPr>
          <p:nvPr/>
        </p:nvSpPr>
        <p:spPr bwMode="auto">
          <a:xfrm>
            <a:off x="5334000" y="1066800"/>
            <a:ext cx="6096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A3</a:t>
            </a:r>
          </a:p>
        </p:txBody>
      </p:sp>
      <p:sp>
        <p:nvSpPr>
          <p:cNvPr id="30726" name="Text Box 46"/>
          <p:cNvSpPr txBox="1">
            <a:spLocks noChangeArrowheads="1"/>
          </p:cNvSpPr>
          <p:nvPr/>
        </p:nvSpPr>
        <p:spPr bwMode="auto">
          <a:xfrm>
            <a:off x="5715000" y="1066800"/>
            <a:ext cx="6096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A4</a:t>
            </a:r>
          </a:p>
        </p:txBody>
      </p:sp>
      <p:sp>
        <p:nvSpPr>
          <p:cNvPr id="30727" name="Text Box 47"/>
          <p:cNvSpPr txBox="1">
            <a:spLocks noChangeArrowheads="1"/>
          </p:cNvSpPr>
          <p:nvPr/>
        </p:nvSpPr>
        <p:spPr bwMode="auto">
          <a:xfrm>
            <a:off x="6096000" y="1066800"/>
            <a:ext cx="6096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A5</a:t>
            </a:r>
          </a:p>
        </p:txBody>
      </p:sp>
      <p:sp>
        <p:nvSpPr>
          <p:cNvPr id="30728" name="Text Box 48"/>
          <p:cNvSpPr txBox="1">
            <a:spLocks noChangeArrowheads="1"/>
          </p:cNvSpPr>
          <p:nvPr/>
        </p:nvSpPr>
        <p:spPr bwMode="auto">
          <a:xfrm>
            <a:off x="6477000" y="1066800"/>
            <a:ext cx="6096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A6</a:t>
            </a:r>
          </a:p>
        </p:txBody>
      </p:sp>
      <p:sp>
        <p:nvSpPr>
          <p:cNvPr id="30729" name="Text Box 49"/>
          <p:cNvSpPr txBox="1">
            <a:spLocks noChangeArrowheads="1"/>
          </p:cNvSpPr>
          <p:nvPr/>
        </p:nvSpPr>
        <p:spPr bwMode="auto">
          <a:xfrm>
            <a:off x="6858000" y="1066800"/>
            <a:ext cx="609600" cy="457200"/>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A7</a:t>
            </a:r>
          </a:p>
        </p:txBody>
      </p:sp>
      <p:grpSp>
        <p:nvGrpSpPr>
          <p:cNvPr id="2" name="Group 73"/>
          <p:cNvGrpSpPr>
            <a:grpSpLocks/>
          </p:cNvGrpSpPr>
          <p:nvPr/>
        </p:nvGrpSpPr>
        <p:grpSpPr bwMode="auto">
          <a:xfrm>
            <a:off x="457200" y="1127125"/>
            <a:ext cx="6858000" cy="5365750"/>
            <a:chOff x="768" y="86"/>
            <a:chExt cx="4320" cy="3380"/>
          </a:xfrm>
        </p:grpSpPr>
        <p:sp>
          <p:nvSpPr>
            <p:cNvPr id="30733" name="Rectangle 2"/>
            <p:cNvSpPr>
              <a:spLocks noChangeArrowheads="1"/>
            </p:cNvSpPr>
            <p:nvPr/>
          </p:nvSpPr>
          <p:spPr bwMode="auto">
            <a:xfrm>
              <a:off x="1200" y="432"/>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A0</a:t>
              </a:r>
            </a:p>
          </p:txBody>
        </p:sp>
        <p:sp>
          <p:nvSpPr>
            <p:cNvPr id="30734" name="Rectangle 15"/>
            <p:cNvSpPr>
              <a:spLocks noChangeArrowheads="1"/>
            </p:cNvSpPr>
            <p:nvPr/>
          </p:nvSpPr>
          <p:spPr bwMode="auto">
            <a:xfrm>
              <a:off x="3168" y="384"/>
              <a:ext cx="240" cy="528"/>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1</a:t>
              </a:r>
            </a:p>
          </p:txBody>
        </p:sp>
        <p:sp>
          <p:nvSpPr>
            <p:cNvPr id="30735" name="Rectangle 16"/>
            <p:cNvSpPr>
              <a:spLocks noChangeArrowheads="1"/>
            </p:cNvSpPr>
            <p:nvPr/>
          </p:nvSpPr>
          <p:spPr bwMode="auto">
            <a:xfrm>
              <a:off x="3408" y="384"/>
              <a:ext cx="240" cy="528"/>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a:t>
              </a:r>
            </a:p>
          </p:txBody>
        </p:sp>
        <p:sp>
          <p:nvSpPr>
            <p:cNvPr id="30736" name="Rectangle 17"/>
            <p:cNvSpPr>
              <a:spLocks noChangeArrowheads="1"/>
            </p:cNvSpPr>
            <p:nvPr/>
          </p:nvSpPr>
          <p:spPr bwMode="auto">
            <a:xfrm>
              <a:off x="3648" y="384"/>
              <a:ext cx="240" cy="528"/>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a:t>
              </a:r>
            </a:p>
          </p:txBody>
        </p:sp>
        <p:sp>
          <p:nvSpPr>
            <p:cNvPr id="30737" name="Rectangle 18"/>
            <p:cNvSpPr>
              <a:spLocks noChangeArrowheads="1"/>
            </p:cNvSpPr>
            <p:nvPr/>
          </p:nvSpPr>
          <p:spPr bwMode="auto">
            <a:xfrm>
              <a:off x="3888" y="384"/>
              <a:ext cx="240" cy="528"/>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1</a:t>
              </a:r>
            </a:p>
          </p:txBody>
        </p:sp>
        <p:sp>
          <p:nvSpPr>
            <p:cNvPr id="30738" name="Rectangle 19"/>
            <p:cNvSpPr>
              <a:spLocks noChangeArrowheads="1"/>
            </p:cNvSpPr>
            <p:nvPr/>
          </p:nvSpPr>
          <p:spPr bwMode="auto">
            <a:xfrm>
              <a:off x="4128" y="384"/>
              <a:ext cx="240" cy="528"/>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1</a:t>
              </a:r>
            </a:p>
          </p:txBody>
        </p:sp>
        <p:sp>
          <p:nvSpPr>
            <p:cNvPr id="30739" name="Rectangle 20"/>
            <p:cNvSpPr>
              <a:spLocks noChangeArrowheads="1"/>
            </p:cNvSpPr>
            <p:nvPr/>
          </p:nvSpPr>
          <p:spPr bwMode="auto">
            <a:xfrm>
              <a:off x="4368" y="384"/>
              <a:ext cx="240" cy="528"/>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a:t>
              </a:r>
            </a:p>
          </p:txBody>
        </p:sp>
        <p:sp>
          <p:nvSpPr>
            <p:cNvPr id="30740" name="Rectangle 21"/>
            <p:cNvSpPr>
              <a:spLocks noChangeArrowheads="1"/>
            </p:cNvSpPr>
            <p:nvPr/>
          </p:nvSpPr>
          <p:spPr bwMode="auto">
            <a:xfrm>
              <a:off x="4608" y="384"/>
              <a:ext cx="240" cy="528"/>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a:t>
              </a:r>
            </a:p>
          </p:txBody>
        </p:sp>
        <p:sp>
          <p:nvSpPr>
            <p:cNvPr id="30741" name="Rectangle 22"/>
            <p:cNvSpPr>
              <a:spLocks noChangeArrowheads="1"/>
            </p:cNvSpPr>
            <p:nvPr/>
          </p:nvSpPr>
          <p:spPr bwMode="auto">
            <a:xfrm>
              <a:off x="4848" y="384"/>
              <a:ext cx="240" cy="528"/>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1</a:t>
              </a:r>
            </a:p>
          </p:txBody>
        </p:sp>
        <p:sp>
          <p:nvSpPr>
            <p:cNvPr id="30742" name="Rectangle 23"/>
            <p:cNvSpPr>
              <a:spLocks noChangeArrowheads="1"/>
            </p:cNvSpPr>
            <p:nvPr/>
          </p:nvSpPr>
          <p:spPr bwMode="auto">
            <a:xfrm>
              <a:off x="1200" y="1440"/>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A3</a:t>
              </a:r>
            </a:p>
          </p:txBody>
        </p:sp>
        <p:sp>
          <p:nvSpPr>
            <p:cNvPr id="30743" name="Rectangle 24"/>
            <p:cNvSpPr>
              <a:spLocks noChangeArrowheads="1"/>
            </p:cNvSpPr>
            <p:nvPr/>
          </p:nvSpPr>
          <p:spPr bwMode="auto">
            <a:xfrm>
              <a:off x="1200" y="1104"/>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A2(0)</a:t>
              </a:r>
            </a:p>
          </p:txBody>
        </p:sp>
        <p:sp>
          <p:nvSpPr>
            <p:cNvPr id="30744" name="Rectangle 25"/>
            <p:cNvSpPr>
              <a:spLocks noChangeArrowheads="1"/>
            </p:cNvSpPr>
            <p:nvPr/>
          </p:nvSpPr>
          <p:spPr bwMode="auto">
            <a:xfrm>
              <a:off x="1200" y="768"/>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A1(0)</a:t>
              </a:r>
            </a:p>
          </p:txBody>
        </p:sp>
        <p:sp>
          <p:nvSpPr>
            <p:cNvPr id="30745" name="Rectangle 26"/>
            <p:cNvSpPr>
              <a:spLocks noChangeArrowheads="1"/>
            </p:cNvSpPr>
            <p:nvPr/>
          </p:nvSpPr>
          <p:spPr bwMode="auto">
            <a:xfrm>
              <a:off x="1200" y="1776"/>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A4</a:t>
              </a:r>
            </a:p>
          </p:txBody>
        </p:sp>
        <p:sp>
          <p:nvSpPr>
            <p:cNvPr id="30746" name="Rectangle 27"/>
            <p:cNvSpPr>
              <a:spLocks noChangeArrowheads="1"/>
            </p:cNvSpPr>
            <p:nvPr/>
          </p:nvSpPr>
          <p:spPr bwMode="auto">
            <a:xfrm>
              <a:off x="1200" y="2784"/>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A7</a:t>
              </a:r>
            </a:p>
          </p:txBody>
        </p:sp>
        <p:sp>
          <p:nvSpPr>
            <p:cNvPr id="30747" name="Rectangle 28"/>
            <p:cNvSpPr>
              <a:spLocks noChangeArrowheads="1"/>
            </p:cNvSpPr>
            <p:nvPr/>
          </p:nvSpPr>
          <p:spPr bwMode="auto">
            <a:xfrm>
              <a:off x="1200" y="2448"/>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A6(0)</a:t>
              </a:r>
            </a:p>
          </p:txBody>
        </p:sp>
        <p:sp>
          <p:nvSpPr>
            <p:cNvPr id="30748" name="Rectangle 29"/>
            <p:cNvSpPr>
              <a:spLocks noChangeArrowheads="1"/>
            </p:cNvSpPr>
            <p:nvPr/>
          </p:nvSpPr>
          <p:spPr bwMode="auto">
            <a:xfrm>
              <a:off x="1200" y="2112"/>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A5(0)</a:t>
              </a:r>
            </a:p>
          </p:txBody>
        </p:sp>
        <p:sp>
          <p:nvSpPr>
            <p:cNvPr id="30749" name="Rectangle 30"/>
            <p:cNvSpPr>
              <a:spLocks noChangeArrowheads="1"/>
            </p:cNvSpPr>
            <p:nvPr/>
          </p:nvSpPr>
          <p:spPr bwMode="auto">
            <a:xfrm>
              <a:off x="3168" y="1776"/>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A0</a:t>
              </a:r>
            </a:p>
          </p:txBody>
        </p:sp>
        <p:sp>
          <p:nvSpPr>
            <p:cNvPr id="30750" name="Rectangle 31"/>
            <p:cNvSpPr>
              <a:spLocks noChangeArrowheads="1"/>
            </p:cNvSpPr>
            <p:nvPr/>
          </p:nvSpPr>
          <p:spPr bwMode="auto">
            <a:xfrm>
              <a:off x="3168" y="2784"/>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A7</a:t>
              </a:r>
            </a:p>
          </p:txBody>
        </p:sp>
        <p:sp>
          <p:nvSpPr>
            <p:cNvPr id="30751" name="Rectangle 32"/>
            <p:cNvSpPr>
              <a:spLocks noChangeArrowheads="1"/>
            </p:cNvSpPr>
            <p:nvPr/>
          </p:nvSpPr>
          <p:spPr bwMode="auto">
            <a:xfrm>
              <a:off x="3168" y="2448"/>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A4</a:t>
              </a:r>
            </a:p>
          </p:txBody>
        </p:sp>
        <p:sp>
          <p:nvSpPr>
            <p:cNvPr id="30752" name="Rectangle 33"/>
            <p:cNvSpPr>
              <a:spLocks noChangeArrowheads="1"/>
            </p:cNvSpPr>
            <p:nvPr/>
          </p:nvSpPr>
          <p:spPr bwMode="auto">
            <a:xfrm>
              <a:off x="3168" y="2112"/>
              <a:ext cx="1104" cy="336"/>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A3</a:t>
              </a:r>
            </a:p>
          </p:txBody>
        </p:sp>
        <p:sp>
          <p:nvSpPr>
            <p:cNvPr id="30753" name="Text Box 34"/>
            <p:cNvSpPr txBox="1">
              <a:spLocks noChangeArrowheads="1"/>
            </p:cNvSpPr>
            <p:nvPr/>
          </p:nvSpPr>
          <p:spPr bwMode="auto">
            <a:xfrm>
              <a:off x="768" y="480"/>
              <a:ext cx="384" cy="288"/>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0</a:t>
              </a:r>
            </a:p>
          </p:txBody>
        </p:sp>
        <p:sp>
          <p:nvSpPr>
            <p:cNvPr id="30754" name="Text Box 35"/>
            <p:cNvSpPr txBox="1">
              <a:spLocks noChangeArrowheads="1"/>
            </p:cNvSpPr>
            <p:nvPr/>
          </p:nvSpPr>
          <p:spPr bwMode="auto">
            <a:xfrm>
              <a:off x="768" y="816"/>
              <a:ext cx="384" cy="288"/>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1</a:t>
              </a:r>
            </a:p>
          </p:txBody>
        </p:sp>
        <p:sp>
          <p:nvSpPr>
            <p:cNvPr id="30755" name="Text Box 36"/>
            <p:cNvSpPr txBox="1">
              <a:spLocks noChangeArrowheads="1"/>
            </p:cNvSpPr>
            <p:nvPr/>
          </p:nvSpPr>
          <p:spPr bwMode="auto">
            <a:xfrm>
              <a:off x="768" y="1104"/>
              <a:ext cx="384" cy="288"/>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2</a:t>
              </a:r>
            </a:p>
          </p:txBody>
        </p:sp>
        <p:sp>
          <p:nvSpPr>
            <p:cNvPr id="30756" name="Text Box 37"/>
            <p:cNvSpPr txBox="1">
              <a:spLocks noChangeArrowheads="1"/>
            </p:cNvSpPr>
            <p:nvPr/>
          </p:nvSpPr>
          <p:spPr bwMode="auto">
            <a:xfrm>
              <a:off x="768" y="1440"/>
              <a:ext cx="384" cy="288"/>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3</a:t>
              </a:r>
            </a:p>
          </p:txBody>
        </p:sp>
        <p:sp>
          <p:nvSpPr>
            <p:cNvPr id="30757" name="Text Box 38"/>
            <p:cNvSpPr txBox="1">
              <a:spLocks noChangeArrowheads="1"/>
            </p:cNvSpPr>
            <p:nvPr/>
          </p:nvSpPr>
          <p:spPr bwMode="auto">
            <a:xfrm>
              <a:off x="768" y="1776"/>
              <a:ext cx="384" cy="288"/>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4</a:t>
              </a:r>
            </a:p>
          </p:txBody>
        </p:sp>
        <p:sp>
          <p:nvSpPr>
            <p:cNvPr id="30758" name="Text Box 39"/>
            <p:cNvSpPr txBox="1">
              <a:spLocks noChangeArrowheads="1"/>
            </p:cNvSpPr>
            <p:nvPr/>
          </p:nvSpPr>
          <p:spPr bwMode="auto">
            <a:xfrm>
              <a:off x="768" y="2112"/>
              <a:ext cx="384" cy="288"/>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5</a:t>
              </a:r>
            </a:p>
          </p:txBody>
        </p:sp>
        <p:sp>
          <p:nvSpPr>
            <p:cNvPr id="30759" name="Text Box 40"/>
            <p:cNvSpPr txBox="1">
              <a:spLocks noChangeArrowheads="1"/>
            </p:cNvSpPr>
            <p:nvPr/>
          </p:nvSpPr>
          <p:spPr bwMode="auto">
            <a:xfrm>
              <a:off x="768" y="2448"/>
              <a:ext cx="384" cy="288"/>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6</a:t>
              </a:r>
            </a:p>
          </p:txBody>
        </p:sp>
        <p:sp>
          <p:nvSpPr>
            <p:cNvPr id="30760" name="Text Box 41"/>
            <p:cNvSpPr txBox="1">
              <a:spLocks noChangeArrowheads="1"/>
            </p:cNvSpPr>
            <p:nvPr/>
          </p:nvSpPr>
          <p:spPr bwMode="auto">
            <a:xfrm>
              <a:off x="768" y="2832"/>
              <a:ext cx="384" cy="288"/>
            </a:xfrm>
            <a:prstGeom prst="rect">
              <a:avLst/>
            </a:prstGeom>
            <a:noFill/>
            <a:ln w="9525">
              <a:noFill/>
              <a:miter lim="800000"/>
              <a:headEnd/>
              <a:tailEnd/>
            </a:ln>
          </p:spPr>
          <p:txBody>
            <a:bodyPr>
              <a:spAutoFit/>
            </a:bodyPr>
            <a:lstStyle/>
            <a:p>
              <a:pPr algn="ctr">
                <a:spcBef>
                  <a:spcPct val="50000"/>
                </a:spcBef>
              </a:pPr>
              <a:r>
                <a:rPr kumimoji="1" lang="en-US" altLang="zh-CN" sz="2400" b="1">
                  <a:latin typeface="+mn-ea"/>
                </a:rPr>
                <a:t>7</a:t>
              </a:r>
            </a:p>
          </p:txBody>
        </p:sp>
        <p:sp>
          <p:nvSpPr>
            <p:cNvPr id="30761" name="Text Box 50"/>
            <p:cNvSpPr txBox="1">
              <a:spLocks noChangeArrowheads="1"/>
            </p:cNvSpPr>
            <p:nvPr/>
          </p:nvSpPr>
          <p:spPr bwMode="auto">
            <a:xfrm>
              <a:off x="1200" y="3216"/>
              <a:ext cx="960" cy="250"/>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稀疏向量</a:t>
              </a:r>
            </a:p>
          </p:txBody>
        </p:sp>
        <p:sp>
          <p:nvSpPr>
            <p:cNvPr id="30762" name="Text Box 51"/>
            <p:cNvSpPr txBox="1">
              <a:spLocks noChangeArrowheads="1"/>
            </p:cNvSpPr>
            <p:nvPr/>
          </p:nvSpPr>
          <p:spPr bwMode="auto">
            <a:xfrm>
              <a:off x="3216" y="3216"/>
              <a:ext cx="1008" cy="250"/>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压缩向量</a:t>
              </a:r>
            </a:p>
          </p:txBody>
        </p:sp>
        <p:sp>
          <p:nvSpPr>
            <p:cNvPr id="30763" name="Line 52"/>
            <p:cNvSpPr>
              <a:spLocks noChangeShapeType="1"/>
            </p:cNvSpPr>
            <p:nvPr/>
          </p:nvSpPr>
          <p:spPr bwMode="auto">
            <a:xfrm>
              <a:off x="2304" y="576"/>
              <a:ext cx="864" cy="1392"/>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0764" name="Line 53"/>
            <p:cNvSpPr>
              <a:spLocks noChangeShapeType="1"/>
            </p:cNvSpPr>
            <p:nvPr/>
          </p:nvSpPr>
          <p:spPr bwMode="auto">
            <a:xfrm>
              <a:off x="2304" y="1584"/>
              <a:ext cx="864" cy="72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0765" name="Line 54"/>
            <p:cNvSpPr>
              <a:spLocks noChangeShapeType="1"/>
            </p:cNvSpPr>
            <p:nvPr/>
          </p:nvSpPr>
          <p:spPr bwMode="auto">
            <a:xfrm>
              <a:off x="2304" y="1968"/>
              <a:ext cx="864" cy="672"/>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0766" name="Line 55"/>
            <p:cNvSpPr>
              <a:spLocks noChangeShapeType="1"/>
            </p:cNvSpPr>
            <p:nvPr/>
          </p:nvSpPr>
          <p:spPr bwMode="auto">
            <a:xfrm>
              <a:off x="2304" y="2976"/>
              <a:ext cx="864"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0767" name="Line 56"/>
            <p:cNvSpPr>
              <a:spLocks noChangeShapeType="1"/>
            </p:cNvSpPr>
            <p:nvPr/>
          </p:nvSpPr>
          <p:spPr bwMode="auto">
            <a:xfrm flipH="1">
              <a:off x="4272" y="1968"/>
              <a:ext cx="24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0768" name="Line 57"/>
            <p:cNvSpPr>
              <a:spLocks noChangeShapeType="1"/>
            </p:cNvSpPr>
            <p:nvPr/>
          </p:nvSpPr>
          <p:spPr bwMode="auto">
            <a:xfrm flipH="1">
              <a:off x="4272" y="2304"/>
              <a:ext cx="432"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0769" name="Line 58"/>
            <p:cNvSpPr>
              <a:spLocks noChangeShapeType="1"/>
            </p:cNvSpPr>
            <p:nvPr/>
          </p:nvSpPr>
          <p:spPr bwMode="auto">
            <a:xfrm flipH="1">
              <a:off x="4272" y="2640"/>
              <a:ext cx="576"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0770" name="Line 59"/>
            <p:cNvSpPr>
              <a:spLocks noChangeShapeType="1"/>
            </p:cNvSpPr>
            <p:nvPr/>
          </p:nvSpPr>
          <p:spPr bwMode="auto">
            <a:xfrm flipH="1">
              <a:off x="4272" y="2976"/>
              <a:ext cx="720" cy="0"/>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0771" name="Line 60"/>
            <p:cNvSpPr>
              <a:spLocks noChangeShapeType="1"/>
            </p:cNvSpPr>
            <p:nvPr/>
          </p:nvSpPr>
          <p:spPr bwMode="auto">
            <a:xfrm flipV="1">
              <a:off x="4992" y="912"/>
              <a:ext cx="0" cy="2064"/>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72" name="Line 61"/>
            <p:cNvSpPr>
              <a:spLocks noChangeShapeType="1"/>
            </p:cNvSpPr>
            <p:nvPr/>
          </p:nvSpPr>
          <p:spPr bwMode="auto">
            <a:xfrm flipV="1">
              <a:off x="4848" y="1248"/>
              <a:ext cx="0" cy="1392"/>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73" name="Line 62"/>
            <p:cNvSpPr>
              <a:spLocks noChangeShapeType="1"/>
            </p:cNvSpPr>
            <p:nvPr/>
          </p:nvSpPr>
          <p:spPr bwMode="auto">
            <a:xfrm flipH="1">
              <a:off x="4320" y="1248"/>
              <a:ext cx="528"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74" name="Line 63"/>
            <p:cNvSpPr>
              <a:spLocks noChangeShapeType="1"/>
            </p:cNvSpPr>
            <p:nvPr/>
          </p:nvSpPr>
          <p:spPr bwMode="auto">
            <a:xfrm flipV="1">
              <a:off x="4320" y="912"/>
              <a:ext cx="0" cy="288"/>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75" name="Line 64"/>
            <p:cNvSpPr>
              <a:spLocks noChangeShapeType="1"/>
            </p:cNvSpPr>
            <p:nvPr/>
          </p:nvSpPr>
          <p:spPr bwMode="auto">
            <a:xfrm flipV="1">
              <a:off x="4704" y="1440"/>
              <a:ext cx="0" cy="864"/>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76" name="Line 65"/>
            <p:cNvSpPr>
              <a:spLocks noChangeShapeType="1"/>
            </p:cNvSpPr>
            <p:nvPr/>
          </p:nvSpPr>
          <p:spPr bwMode="auto">
            <a:xfrm flipH="1">
              <a:off x="4032" y="1440"/>
              <a:ext cx="672"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77" name="Line 66"/>
            <p:cNvSpPr>
              <a:spLocks noChangeShapeType="1"/>
            </p:cNvSpPr>
            <p:nvPr/>
          </p:nvSpPr>
          <p:spPr bwMode="auto">
            <a:xfrm flipV="1">
              <a:off x="4032" y="912"/>
              <a:ext cx="0" cy="528"/>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78" name="Line 67"/>
            <p:cNvSpPr>
              <a:spLocks noChangeShapeType="1"/>
            </p:cNvSpPr>
            <p:nvPr/>
          </p:nvSpPr>
          <p:spPr bwMode="auto">
            <a:xfrm flipV="1">
              <a:off x="4320" y="1200"/>
              <a:ext cx="0" cy="48"/>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79" name="Line 68"/>
            <p:cNvSpPr>
              <a:spLocks noChangeShapeType="1"/>
            </p:cNvSpPr>
            <p:nvPr/>
          </p:nvSpPr>
          <p:spPr bwMode="auto">
            <a:xfrm flipV="1">
              <a:off x="4512" y="1632"/>
              <a:ext cx="0" cy="336"/>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80" name="Line 69"/>
            <p:cNvSpPr>
              <a:spLocks noChangeShapeType="1"/>
            </p:cNvSpPr>
            <p:nvPr/>
          </p:nvSpPr>
          <p:spPr bwMode="auto">
            <a:xfrm flipH="1">
              <a:off x="3264" y="1632"/>
              <a:ext cx="1248" cy="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81" name="Line 70"/>
            <p:cNvSpPr>
              <a:spLocks noChangeShapeType="1"/>
            </p:cNvSpPr>
            <p:nvPr/>
          </p:nvSpPr>
          <p:spPr bwMode="auto">
            <a:xfrm flipV="1">
              <a:off x="3264" y="912"/>
              <a:ext cx="0" cy="720"/>
            </a:xfrm>
            <a:prstGeom prst="line">
              <a:avLst/>
            </a:prstGeom>
            <a:noFill/>
            <a:ln w="9525">
              <a:solidFill>
                <a:schemeClr val="tx1"/>
              </a:solidFill>
              <a:round/>
              <a:headEnd/>
              <a:tailEnd/>
            </a:ln>
          </p:spPr>
          <p:txBody>
            <a:bodyPr wrap="none" anchor="ctr"/>
            <a:lstStyle/>
            <a:p>
              <a:endParaRPr lang="zh-CN" altLang="en-US">
                <a:latin typeface="+mn-ea"/>
              </a:endParaRPr>
            </a:p>
          </p:txBody>
        </p:sp>
        <p:sp>
          <p:nvSpPr>
            <p:cNvPr id="30782" name="Text Box 71"/>
            <p:cNvSpPr txBox="1">
              <a:spLocks noChangeArrowheads="1"/>
            </p:cNvSpPr>
            <p:nvPr/>
          </p:nvSpPr>
          <p:spPr bwMode="auto">
            <a:xfrm>
              <a:off x="2448" y="86"/>
              <a:ext cx="720" cy="250"/>
            </a:xfrm>
            <a:prstGeom prst="rect">
              <a:avLst/>
            </a:prstGeom>
            <a:noFill/>
            <a:ln w="9525">
              <a:noFill/>
              <a:miter lim="800000"/>
              <a:headEnd/>
              <a:tailEnd/>
            </a:ln>
          </p:spPr>
          <p:txBody>
            <a:bodyPr>
              <a:spAutoFit/>
            </a:bodyPr>
            <a:lstStyle/>
            <a:p>
              <a:pPr algn="ctr">
                <a:spcBef>
                  <a:spcPct val="50000"/>
                </a:spcBef>
              </a:pPr>
              <a:r>
                <a:rPr kumimoji="1" lang="en-US" altLang="zh-CN" sz="2000" b="1">
                  <a:solidFill>
                    <a:schemeClr val="hlink"/>
                  </a:solidFill>
                  <a:latin typeface="+mn-ea"/>
                </a:rPr>
                <a:t>Z</a:t>
              </a:r>
              <a:r>
                <a:rPr kumimoji="1" lang="zh-CN" altLang="en-US" sz="2000" b="1">
                  <a:solidFill>
                    <a:schemeClr val="hlink"/>
                  </a:solidFill>
                  <a:latin typeface="+mn-ea"/>
                </a:rPr>
                <a:t>向量 </a:t>
              </a:r>
            </a:p>
          </p:txBody>
        </p:sp>
      </p:grpSp>
      <p:sp>
        <p:nvSpPr>
          <p:cNvPr id="30731" name="Text Box 74"/>
          <p:cNvSpPr txBox="1">
            <a:spLocks noChangeArrowheads="1"/>
          </p:cNvSpPr>
          <p:nvPr/>
        </p:nvSpPr>
        <p:spPr bwMode="auto">
          <a:xfrm>
            <a:off x="914400" y="6384925"/>
            <a:ext cx="5181600" cy="396875"/>
          </a:xfrm>
          <a:prstGeom prst="rect">
            <a:avLst/>
          </a:prstGeom>
          <a:noFill/>
          <a:ln w="9525">
            <a:noFill/>
            <a:miter lim="800000"/>
            <a:headEnd/>
            <a:tailEnd/>
          </a:ln>
        </p:spPr>
        <p:txBody>
          <a:bodyPr>
            <a:spAutoFit/>
          </a:bodyPr>
          <a:lstStyle/>
          <a:p>
            <a:pPr algn="ctr">
              <a:spcBef>
                <a:spcPct val="50000"/>
              </a:spcBef>
            </a:pPr>
            <a:r>
              <a:rPr kumimoji="1" lang="zh-CN" altLang="en-US" sz="2000" b="1">
                <a:solidFill>
                  <a:schemeClr val="tx2"/>
                </a:solidFill>
                <a:latin typeface="+mn-ea"/>
              </a:rPr>
              <a:t>稀疏向量的压缩表示</a:t>
            </a:r>
          </a:p>
        </p:txBody>
      </p:sp>
      <p:sp>
        <p:nvSpPr>
          <p:cNvPr id="62"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4294967295"/>
          </p:nvPr>
        </p:nvSpPr>
        <p:spPr>
          <a:xfrm>
            <a:off x="381000" y="2786058"/>
            <a:ext cx="8610600" cy="2190752"/>
          </a:xfrm>
        </p:spPr>
        <p:txBody>
          <a:bodyPr>
            <a:normAutofit fontScale="77500" lnSpcReduction="20000"/>
          </a:bodyPr>
          <a:lstStyle/>
          <a:p>
            <a:pPr marL="0" indent="0" eaLnBrk="1" hangingPunct="1">
              <a:lnSpc>
                <a:spcPct val="90000"/>
              </a:lnSpc>
              <a:spcBef>
                <a:spcPct val="0"/>
              </a:spcBef>
              <a:buClrTx/>
              <a:buFontTx/>
              <a:buNone/>
            </a:pPr>
            <a:r>
              <a:rPr lang="zh-CN" altLang="en-US" sz="2800" b="1" dirty="0" smtClean="0">
                <a:solidFill>
                  <a:schemeClr val="tx2"/>
                </a:solidFill>
                <a:latin typeface="+mn-ea"/>
              </a:rPr>
              <a:t>（一）指令系统中指令编码方法：</a:t>
            </a:r>
          </a:p>
          <a:p>
            <a:pPr marL="0" indent="0" eaLnBrk="1" hangingPunct="1">
              <a:lnSpc>
                <a:spcPct val="90000"/>
              </a:lnSpc>
              <a:spcBef>
                <a:spcPct val="0"/>
              </a:spcBef>
              <a:buClrTx/>
              <a:buFontTx/>
              <a:buNone/>
            </a:pPr>
            <a:r>
              <a:rPr lang="zh-CN" altLang="en-US" sz="2800" b="1" dirty="0" smtClean="0">
                <a:solidFill>
                  <a:srgbClr val="FFFF00"/>
                </a:solidFill>
                <a:latin typeface="+mn-ea"/>
              </a:rPr>
              <a:t>   </a:t>
            </a:r>
            <a:endParaRPr lang="en-US" altLang="zh-CN" sz="2800" b="1" dirty="0" smtClean="0">
              <a:solidFill>
                <a:srgbClr val="FFFF00"/>
              </a:solidFill>
              <a:latin typeface="+mn-ea"/>
            </a:endParaRPr>
          </a:p>
          <a:p>
            <a:pPr marL="0" indent="0" eaLnBrk="1" hangingPunct="1">
              <a:lnSpc>
                <a:spcPct val="90000"/>
              </a:lnSpc>
              <a:spcBef>
                <a:spcPct val="0"/>
              </a:spcBef>
              <a:buClrTx/>
              <a:buFontTx/>
              <a:buNone/>
            </a:pPr>
            <a:r>
              <a:rPr lang="zh-CN" altLang="en-US" sz="2800" b="1" dirty="0" smtClean="0">
                <a:solidFill>
                  <a:srgbClr val="FFFF00"/>
                </a:solidFill>
                <a:latin typeface="+mn-ea"/>
              </a:rPr>
              <a:t> </a:t>
            </a:r>
            <a:r>
              <a:rPr lang="zh-CN" altLang="en-US" sz="2800" b="1" dirty="0" smtClean="0">
                <a:solidFill>
                  <a:schemeClr val="tx1"/>
                </a:solidFill>
                <a:latin typeface="+mn-ea"/>
              </a:rPr>
              <a:t>（</a:t>
            </a:r>
            <a:r>
              <a:rPr lang="en-US" altLang="zh-CN" sz="2800" b="1" dirty="0" smtClean="0">
                <a:solidFill>
                  <a:schemeClr val="tx1"/>
                </a:solidFill>
                <a:latin typeface="+mn-ea"/>
              </a:rPr>
              <a:t>1</a:t>
            </a:r>
            <a:r>
              <a:rPr lang="zh-CN" altLang="en-US" sz="2800" b="1" dirty="0" smtClean="0">
                <a:solidFill>
                  <a:schemeClr val="tx1"/>
                </a:solidFill>
                <a:latin typeface="+mn-ea"/>
              </a:rPr>
              <a:t>）正交法</a:t>
            </a:r>
            <a:endParaRPr lang="en-US" altLang="zh-CN" sz="2800" b="1" dirty="0" smtClean="0">
              <a:solidFill>
                <a:schemeClr val="tx1"/>
              </a:solidFill>
              <a:latin typeface="+mn-ea"/>
            </a:endParaRPr>
          </a:p>
          <a:p>
            <a:pPr marL="0" indent="0" eaLnBrk="1" hangingPunct="1">
              <a:lnSpc>
                <a:spcPct val="90000"/>
              </a:lnSpc>
              <a:spcBef>
                <a:spcPct val="0"/>
              </a:spcBef>
              <a:buClrTx/>
              <a:buFontTx/>
              <a:buNone/>
            </a:pPr>
            <a:endParaRPr lang="zh-CN" altLang="en-US" sz="2800" b="1" dirty="0" smtClean="0">
              <a:solidFill>
                <a:schemeClr val="tx1"/>
              </a:solidFill>
              <a:latin typeface="+mn-ea"/>
            </a:endParaRPr>
          </a:p>
          <a:p>
            <a:pPr marL="0" indent="0" eaLnBrk="1" hangingPunct="1">
              <a:lnSpc>
                <a:spcPct val="90000"/>
              </a:lnSpc>
              <a:spcBef>
                <a:spcPct val="0"/>
              </a:spcBef>
              <a:buClrTx/>
              <a:buFontTx/>
              <a:buNone/>
            </a:pPr>
            <a:r>
              <a:rPr lang="zh-CN" altLang="en-US" sz="3300" b="1" dirty="0" smtClean="0">
                <a:latin typeface="+mn-ea"/>
              </a:rPr>
              <a:t>  </a:t>
            </a:r>
            <a:r>
              <a:rPr lang="zh-CN" altLang="en-US" sz="3300" b="1" dirty="0" smtClean="0">
                <a:solidFill>
                  <a:schemeClr val="tx1"/>
                </a:solidFill>
                <a:latin typeface="+mn-ea"/>
              </a:rPr>
              <a:t>指令中的每个分段（包括操作码、操作数地址等） 相互独立，操作 数地址的编码同操作码无关，反之亦然 。</a:t>
            </a:r>
          </a:p>
          <a:p>
            <a:pPr marL="0" indent="0" eaLnBrk="1" hangingPunct="1">
              <a:lnSpc>
                <a:spcPct val="90000"/>
              </a:lnSpc>
              <a:spcBef>
                <a:spcPct val="0"/>
              </a:spcBef>
              <a:buClrTx/>
              <a:buFontTx/>
              <a:buNone/>
            </a:pPr>
            <a:endParaRPr lang="zh-CN" altLang="en-US" sz="2800" b="1" dirty="0" smtClean="0">
              <a:latin typeface="+mn-ea"/>
            </a:endParaRPr>
          </a:p>
          <a:p>
            <a:pPr marL="0" indent="0" eaLnBrk="1" hangingPunct="1">
              <a:lnSpc>
                <a:spcPct val="90000"/>
              </a:lnSpc>
              <a:spcBef>
                <a:spcPct val="0"/>
              </a:spcBef>
              <a:buClrTx/>
              <a:buFontTx/>
              <a:buNone/>
            </a:pPr>
            <a:r>
              <a:rPr lang="zh-CN" altLang="en-US" sz="3100" b="1" dirty="0" smtClean="0">
                <a:solidFill>
                  <a:schemeClr val="hlink"/>
                </a:solidFill>
                <a:latin typeface="+mn-ea"/>
              </a:rPr>
              <a:t>优点：</a:t>
            </a:r>
            <a:r>
              <a:rPr lang="zh-CN" altLang="en-US" sz="3100" b="1" dirty="0" smtClean="0">
                <a:solidFill>
                  <a:schemeClr val="tx1"/>
                </a:solidFill>
                <a:latin typeface="+mn-ea"/>
              </a:rPr>
              <a:t>对流水机特别适用，微程序控制数量减少。</a:t>
            </a:r>
          </a:p>
        </p:txBody>
      </p:sp>
      <p:sp>
        <p:nvSpPr>
          <p:cNvPr id="61447" name="Text Box 7"/>
          <p:cNvSpPr txBox="1">
            <a:spLocks noChangeArrowheads="1"/>
          </p:cNvSpPr>
          <p:nvPr/>
        </p:nvSpPr>
        <p:spPr bwMode="auto">
          <a:xfrm>
            <a:off x="114300" y="1828800"/>
            <a:ext cx="5815022" cy="523220"/>
          </a:xfrm>
          <a:prstGeom prst="rect">
            <a:avLst/>
          </a:prstGeom>
          <a:noFill/>
          <a:ln w="9525">
            <a:noFill/>
            <a:miter lim="800000"/>
            <a:headEnd/>
            <a:tailEnd/>
          </a:ln>
        </p:spPr>
        <p:txBody>
          <a:bodyPr wrap="square">
            <a:spAutoFit/>
          </a:bodyPr>
          <a:lstStyle/>
          <a:p>
            <a:pPr algn="ctr">
              <a:spcBef>
                <a:spcPct val="50000"/>
              </a:spcBef>
            </a:pPr>
            <a:r>
              <a:rPr kumimoji="1" lang="en-US" altLang="zh-CN" sz="2800" b="1" dirty="0">
                <a:solidFill>
                  <a:schemeClr val="accent1"/>
                </a:solidFill>
                <a:latin typeface="+mn-ea"/>
              </a:rPr>
              <a:t>1</a:t>
            </a:r>
            <a:r>
              <a:rPr kumimoji="1" lang="zh-CN" altLang="en-US" sz="2800" b="1" dirty="0">
                <a:solidFill>
                  <a:schemeClr val="accent1"/>
                </a:solidFill>
                <a:latin typeface="+mn-ea"/>
              </a:rPr>
              <a:t>、指令格式和指令系统的分类</a:t>
            </a:r>
          </a:p>
        </p:txBody>
      </p:sp>
      <p:sp>
        <p:nvSpPr>
          <p:cNvPr id="61448" name="Text Box 8"/>
          <p:cNvSpPr txBox="1">
            <a:spLocks noChangeArrowheads="1"/>
          </p:cNvSpPr>
          <p:nvPr/>
        </p:nvSpPr>
        <p:spPr bwMode="blackWhite">
          <a:xfrm>
            <a:off x="381000" y="1146175"/>
            <a:ext cx="4953000" cy="535531"/>
          </a:xfrm>
          <a:prstGeom prst="rect">
            <a:avLst/>
          </a:prstGeom>
          <a:noFill/>
          <a:ln w="28575" algn="ctr">
            <a:noFill/>
            <a:miter lim="800000"/>
            <a:headEnd/>
            <a:tailEnd/>
          </a:ln>
        </p:spPr>
        <p:txBody>
          <a:bodyPr>
            <a:spAutoFit/>
          </a:bodyPr>
          <a:lstStyle/>
          <a:p>
            <a:pPr>
              <a:lnSpc>
                <a:spcPct val="120000"/>
              </a:lnSpc>
              <a:spcBef>
                <a:spcPct val="50000"/>
              </a:spcBef>
            </a:pPr>
            <a:r>
              <a:rPr kumimoji="1" lang="zh-CN" altLang="en-US" sz="2800" b="1" dirty="0" smtClean="0">
                <a:solidFill>
                  <a:schemeClr val="accent2"/>
                </a:solidFill>
                <a:latin typeface="+mn-ea"/>
              </a:rPr>
              <a:t>指</a:t>
            </a:r>
            <a:r>
              <a:rPr kumimoji="1" lang="zh-CN" altLang="en-US" sz="2800" b="1" dirty="0">
                <a:solidFill>
                  <a:schemeClr val="accent2"/>
                </a:solidFill>
                <a:latin typeface="+mn-ea"/>
              </a:rPr>
              <a:t>令系统设</a:t>
            </a:r>
            <a:r>
              <a:rPr kumimoji="1" lang="zh-CN" altLang="en-US" sz="2800" b="1" dirty="0" smtClean="0">
                <a:solidFill>
                  <a:schemeClr val="accent2"/>
                </a:solidFill>
                <a:latin typeface="+mn-ea"/>
              </a:rPr>
              <a:t>计</a:t>
            </a:r>
            <a:r>
              <a:rPr kumimoji="1" lang="zh-CN" altLang="en-US" sz="2800" b="1" dirty="0">
                <a:solidFill>
                  <a:schemeClr val="accent2"/>
                </a:solidFill>
                <a:latin typeface="+mn-ea"/>
              </a:rPr>
              <a:t>方法</a:t>
            </a:r>
          </a:p>
        </p:txBody>
      </p:sp>
      <p:sp>
        <p:nvSpPr>
          <p:cNvPr id="31749" name="Rectangle 2"/>
          <p:cNvSpPr>
            <a:spLocks noChangeArrowheads="1"/>
          </p:cNvSpPr>
          <p:nvPr/>
        </p:nvSpPr>
        <p:spPr bwMode="white">
          <a:xfrm>
            <a:off x="2481258" y="228600"/>
            <a:ext cx="4662510" cy="533400"/>
          </a:xfrm>
          <a:prstGeom prst="rect">
            <a:avLst/>
          </a:prstGeom>
          <a:noFill/>
          <a:ln w="9525">
            <a:noFill/>
            <a:miter lim="800000"/>
            <a:headEnd/>
            <a:tailEnd/>
          </a:ln>
        </p:spPr>
        <p:txBody>
          <a:bodyPr lIns="92075" tIns="46038" rIns="92075" bIns="46038" anchor="ctr"/>
          <a:lstStyle/>
          <a:p>
            <a:pPr algn="ctr"/>
            <a:r>
              <a:rPr lang="zh-CN" altLang="en-US" sz="4000" b="1" dirty="0" smtClean="0">
                <a:latin typeface="+mn-ea"/>
              </a:rPr>
              <a:t>指</a:t>
            </a:r>
            <a:r>
              <a:rPr lang="zh-CN" altLang="en-US" sz="4000" b="1" dirty="0">
                <a:latin typeface="+mn-ea"/>
              </a:rPr>
              <a:t>令系</a:t>
            </a:r>
            <a:r>
              <a:rPr lang="zh-CN" altLang="en-US" sz="4000" b="1" dirty="0" smtClean="0">
                <a:latin typeface="+mn-ea"/>
              </a:rPr>
              <a:t>统设计原理</a:t>
            </a:r>
            <a:endParaRPr lang="zh-CN" altLang="en-US" sz="4000" b="1" dirty="0">
              <a:latin typeface="+mn-ea"/>
            </a:endParaRPr>
          </a:p>
        </p:txBody>
      </p:sp>
      <p:sp>
        <p:nvSpPr>
          <p:cNvPr id="6"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457200" y="389636"/>
            <a:ext cx="8520113" cy="3539430"/>
          </a:xfrm>
          <a:prstGeom prst="rect">
            <a:avLst/>
          </a:prstGeom>
          <a:noFill/>
          <a:ln w="9525">
            <a:noFill/>
            <a:miter lim="800000"/>
            <a:headEnd/>
            <a:tailEnd/>
          </a:ln>
        </p:spPr>
        <p:txBody>
          <a:bodyPr>
            <a:spAutoFit/>
          </a:bodyPr>
          <a:lstStyle/>
          <a:p>
            <a:r>
              <a:rPr kumimoji="1" lang="zh-CN" altLang="en-US" sz="2800" b="1" dirty="0">
                <a:latin typeface="+mn-ea"/>
              </a:rPr>
              <a:t>（</a:t>
            </a:r>
            <a:r>
              <a:rPr kumimoji="1" lang="en-US" altLang="zh-CN" sz="2800" b="1" dirty="0">
                <a:latin typeface="+mn-ea"/>
              </a:rPr>
              <a:t>2</a:t>
            </a:r>
            <a:r>
              <a:rPr kumimoji="1" lang="zh-CN" altLang="en-US" sz="2800" b="1" dirty="0">
                <a:latin typeface="+mn-ea"/>
              </a:rPr>
              <a:t>）整体法</a:t>
            </a:r>
          </a:p>
          <a:p>
            <a:r>
              <a:rPr kumimoji="1" lang="zh-CN" altLang="en-US" sz="2800" b="1" dirty="0">
                <a:latin typeface="+mn-ea"/>
              </a:rPr>
              <a:t>      指令中各个分段在译码时相互有关，操作码同操作数地址的分界线并不清楚。</a:t>
            </a:r>
          </a:p>
          <a:p>
            <a:pPr algn="just"/>
            <a:r>
              <a:rPr kumimoji="1" lang="zh-CN" altLang="en-US" sz="2800" b="1" dirty="0">
                <a:solidFill>
                  <a:schemeClr val="hlink"/>
                </a:solidFill>
                <a:latin typeface="+mn-ea"/>
              </a:rPr>
              <a:t>优点：</a:t>
            </a:r>
            <a:r>
              <a:rPr kumimoji="1" lang="zh-CN" altLang="en-US" sz="2800" b="1" dirty="0">
                <a:latin typeface="+mn-ea"/>
              </a:rPr>
              <a:t>可以把使用频度高的操作码同操作数地址码组合起来，加以缩短优化，而使用频度低的可以较长些</a:t>
            </a:r>
            <a:r>
              <a:rPr kumimoji="1" lang="en-US" altLang="zh-CN" sz="2800" b="1" dirty="0">
                <a:latin typeface="+mn-ea"/>
              </a:rPr>
              <a:t>,</a:t>
            </a:r>
            <a:r>
              <a:rPr kumimoji="1" lang="zh-CN" altLang="en-US" sz="2800" b="1" dirty="0">
                <a:latin typeface="+mn-ea"/>
              </a:rPr>
              <a:t>这样可以节省存贮容量。</a:t>
            </a:r>
          </a:p>
          <a:p>
            <a:pPr algn="just"/>
            <a:r>
              <a:rPr kumimoji="1" lang="zh-CN" altLang="en-US" sz="2800" b="1" dirty="0">
                <a:solidFill>
                  <a:schemeClr val="hlink"/>
                </a:solidFill>
                <a:latin typeface="+mn-ea"/>
              </a:rPr>
              <a:t>缺点：</a:t>
            </a:r>
            <a:r>
              <a:rPr kumimoji="1" lang="zh-CN" altLang="en-US" sz="2800" b="1" dirty="0">
                <a:latin typeface="+mn-ea"/>
              </a:rPr>
              <a:t>在用微程序控制时，微程序数量较多，需要有较大的微程序存贮器。</a:t>
            </a:r>
          </a:p>
        </p:txBody>
      </p:sp>
      <p:sp>
        <p:nvSpPr>
          <p:cNvPr id="61445" name="Text Box 5"/>
          <p:cNvSpPr txBox="1">
            <a:spLocks noChangeArrowheads="1"/>
          </p:cNvSpPr>
          <p:nvPr/>
        </p:nvSpPr>
        <p:spPr bwMode="auto">
          <a:xfrm>
            <a:off x="533400" y="4022725"/>
            <a:ext cx="8153400" cy="954107"/>
          </a:xfrm>
          <a:prstGeom prst="rect">
            <a:avLst/>
          </a:prstGeom>
          <a:noFill/>
          <a:ln w="9525">
            <a:noFill/>
            <a:miter lim="800000"/>
            <a:headEnd/>
            <a:tailEnd/>
          </a:ln>
        </p:spPr>
        <p:txBody>
          <a:bodyPr>
            <a:spAutoFit/>
          </a:bodyPr>
          <a:lstStyle/>
          <a:p>
            <a:r>
              <a:rPr kumimoji="1" lang="zh-CN" altLang="en-US" sz="2800" b="1">
                <a:latin typeface="+mn-ea"/>
              </a:rPr>
              <a:t>（</a:t>
            </a:r>
            <a:r>
              <a:rPr kumimoji="1" lang="en-US" altLang="zh-CN" sz="2800" b="1">
                <a:latin typeface="+mn-ea"/>
              </a:rPr>
              <a:t>3</a:t>
            </a:r>
            <a:r>
              <a:rPr kumimoji="1" lang="zh-CN" altLang="en-US" sz="2800" b="1">
                <a:latin typeface="+mn-ea"/>
              </a:rPr>
              <a:t>）混合法</a:t>
            </a:r>
          </a:p>
          <a:p>
            <a:r>
              <a:rPr kumimoji="1" lang="zh-CN" altLang="en-US" sz="2800" b="1">
                <a:latin typeface="+mn-ea"/>
              </a:rPr>
              <a:t>   这种方法把上两种方法的优点结合起来。</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04800" y="357166"/>
            <a:ext cx="8196290" cy="481608"/>
          </a:xfrm>
        </p:spPr>
        <p:txBody>
          <a:bodyPr lIns="92075" tIns="46038" rIns="92075" bIns="46038">
            <a:normAutofit fontScale="90000"/>
          </a:bodyPr>
          <a:lstStyle/>
          <a:p>
            <a:pPr eaLnBrk="1" hangingPunct="1"/>
            <a:r>
              <a:rPr lang="zh-CN" altLang="en-US" b="1" dirty="0" smtClean="0">
                <a:solidFill>
                  <a:schemeClr val="tx2"/>
                </a:solidFill>
                <a:latin typeface="+mn-ea"/>
                <a:ea typeface="+mn-ea"/>
              </a:rPr>
              <a:t>（二）指令系统及结构的分类</a:t>
            </a:r>
          </a:p>
        </p:txBody>
      </p:sp>
      <p:sp>
        <p:nvSpPr>
          <p:cNvPr id="63491" name="Rectangle 3"/>
          <p:cNvSpPr>
            <a:spLocks noGrp="1" noChangeArrowheads="1"/>
          </p:cNvSpPr>
          <p:nvPr>
            <p:ph type="body" idx="4294967295"/>
          </p:nvPr>
        </p:nvSpPr>
        <p:spPr>
          <a:xfrm>
            <a:off x="609600" y="3071810"/>
            <a:ext cx="6677044" cy="2286000"/>
          </a:xfrm>
        </p:spPr>
        <p:txBody>
          <a:bodyPr>
            <a:noAutofit/>
          </a:bodyPr>
          <a:lstStyle/>
          <a:p>
            <a:pPr marL="609600" indent="-609600" eaLnBrk="1" hangingPunct="1">
              <a:spcBef>
                <a:spcPct val="50000"/>
              </a:spcBef>
              <a:buClrTx/>
              <a:buFontTx/>
              <a:buNone/>
              <a:defRPr/>
            </a:pPr>
            <a:r>
              <a:rPr lang="zh-CN" altLang="en-US" sz="2400" b="1" dirty="0" smtClean="0">
                <a:solidFill>
                  <a:schemeClr val="tx2"/>
                </a:solidFill>
                <a:latin typeface="+mn-ea"/>
              </a:rPr>
              <a:t>指令格式也可以按下面几个准则分类：</a:t>
            </a:r>
          </a:p>
          <a:p>
            <a:pPr marL="609600" indent="-609600" eaLnBrk="1" hangingPunct="1">
              <a:spcBef>
                <a:spcPct val="50000"/>
              </a:spcBef>
              <a:buClrTx/>
              <a:buFontTx/>
              <a:buNone/>
              <a:defRPr/>
            </a:pPr>
            <a:r>
              <a:rPr lang="en-US" altLang="zh-CN" sz="2400" b="1" dirty="0" smtClean="0">
                <a:solidFill>
                  <a:schemeClr val="tx1"/>
                </a:solidFill>
                <a:latin typeface="+mn-ea"/>
              </a:rPr>
              <a:t>1. </a:t>
            </a:r>
            <a:r>
              <a:rPr lang="zh-CN" altLang="en-US" sz="2400" b="1" dirty="0" smtClean="0">
                <a:solidFill>
                  <a:schemeClr val="tx1"/>
                </a:solidFill>
                <a:latin typeface="+mn-ea"/>
              </a:rPr>
              <a:t>每条指令中显式指明的操作数个数</a:t>
            </a:r>
          </a:p>
          <a:p>
            <a:pPr marL="609600" indent="-609600" eaLnBrk="1" hangingPunct="1">
              <a:spcBef>
                <a:spcPct val="50000"/>
              </a:spcBef>
              <a:buClrTx/>
              <a:buFontTx/>
              <a:buNone/>
              <a:defRPr/>
            </a:pPr>
            <a:r>
              <a:rPr lang="en-US" altLang="zh-CN" sz="2400" b="1" dirty="0" smtClean="0">
                <a:solidFill>
                  <a:schemeClr val="tx1"/>
                </a:solidFill>
                <a:latin typeface="+mn-ea"/>
              </a:rPr>
              <a:t>2. </a:t>
            </a:r>
            <a:r>
              <a:rPr lang="zh-CN" altLang="en-US" sz="2400" b="1" dirty="0" smtClean="0">
                <a:solidFill>
                  <a:schemeClr val="tx1"/>
                </a:solidFill>
                <a:latin typeface="+mn-ea"/>
              </a:rPr>
              <a:t>操作数的类型及长度的确定</a:t>
            </a:r>
          </a:p>
          <a:p>
            <a:pPr marL="609600" indent="-609600" eaLnBrk="1" hangingPunct="1">
              <a:spcBef>
                <a:spcPct val="50000"/>
              </a:spcBef>
              <a:buClrTx/>
              <a:buFontTx/>
              <a:buNone/>
              <a:defRPr/>
            </a:pPr>
            <a:r>
              <a:rPr lang="en-US" altLang="zh-CN" sz="2400" b="1" dirty="0" smtClean="0">
                <a:solidFill>
                  <a:schemeClr val="tx1"/>
                </a:solidFill>
                <a:latin typeface="+mn-ea"/>
              </a:rPr>
              <a:t>3. </a:t>
            </a:r>
            <a:r>
              <a:rPr lang="zh-CN" altLang="en-US" sz="2400" b="1" dirty="0" smtClean="0">
                <a:solidFill>
                  <a:schemeClr val="tx1"/>
                </a:solidFill>
                <a:latin typeface="+mn-ea"/>
              </a:rPr>
              <a:t>数据类型和数据表示</a:t>
            </a:r>
          </a:p>
          <a:p>
            <a:pPr marL="609600" indent="-609600" eaLnBrk="1" hangingPunct="1">
              <a:spcBef>
                <a:spcPct val="50000"/>
              </a:spcBef>
              <a:buClrTx/>
              <a:buFontTx/>
              <a:buNone/>
              <a:defRPr/>
            </a:pPr>
            <a:r>
              <a:rPr lang="en-US" altLang="zh-CN" sz="2400" b="1" dirty="0" smtClean="0">
                <a:solidFill>
                  <a:schemeClr val="tx1"/>
                </a:solidFill>
                <a:latin typeface="+mn-ea"/>
              </a:rPr>
              <a:t>4. </a:t>
            </a:r>
            <a:r>
              <a:rPr lang="zh-CN" altLang="en-US" sz="2400" b="1" dirty="0" smtClean="0">
                <a:solidFill>
                  <a:schemeClr val="tx1"/>
                </a:solidFill>
                <a:latin typeface="+mn-ea"/>
              </a:rPr>
              <a:t>操作数的位置</a:t>
            </a:r>
            <a:r>
              <a:rPr lang="en-US" altLang="zh-CN" sz="2400" b="1" dirty="0" smtClean="0">
                <a:solidFill>
                  <a:schemeClr val="tx1"/>
                </a:solidFill>
                <a:latin typeface="+mn-ea"/>
              </a:rPr>
              <a:t>——</a:t>
            </a:r>
            <a:r>
              <a:rPr lang="zh-CN" altLang="en-US" sz="2400" b="1" dirty="0" smtClean="0">
                <a:solidFill>
                  <a:schemeClr val="tx1"/>
                </a:solidFill>
                <a:latin typeface="+mn-ea"/>
              </a:rPr>
              <a:t>堆栈、寄存器、存储器</a:t>
            </a:r>
            <a:endParaRPr lang="zh-CN" altLang="en-US" sz="2400" b="1" dirty="0" smtClean="0">
              <a:solidFill>
                <a:schemeClr val="tx1"/>
              </a:solidFill>
              <a:effectLst>
                <a:outerShdw blurRad="38100" dist="38100" dir="2700000" algn="tl">
                  <a:srgbClr val="C0C0C0"/>
                </a:outerShdw>
              </a:effectLst>
              <a:latin typeface="+mn-ea"/>
            </a:endParaRPr>
          </a:p>
        </p:txBody>
      </p:sp>
      <p:sp>
        <p:nvSpPr>
          <p:cNvPr id="63492" name="Text Box 4"/>
          <p:cNvSpPr txBox="1">
            <a:spLocks noChangeArrowheads="1"/>
          </p:cNvSpPr>
          <p:nvPr/>
        </p:nvSpPr>
        <p:spPr bwMode="auto">
          <a:xfrm>
            <a:off x="533400" y="1000108"/>
            <a:ext cx="8001000" cy="1815882"/>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hlink"/>
                </a:solidFill>
                <a:latin typeface="+mn-ea"/>
              </a:rPr>
              <a:t>基本思想：</a:t>
            </a:r>
            <a:r>
              <a:rPr kumimoji="1" lang="zh-CN" altLang="en-US" sz="2800" b="1" dirty="0">
                <a:latin typeface="+mn-ea"/>
              </a:rPr>
              <a:t>计算机系统中的一些基本操作（包括操作系统和高级语言的操作）应由硬件实现还是由软件实现；某些复杂操作是由一条指令实现还是由一串指令实现。 </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p:cNvSpPr txBox="1">
            <a:spLocks noChangeArrowheads="1"/>
          </p:cNvSpPr>
          <p:nvPr/>
        </p:nvSpPr>
        <p:spPr bwMode="auto">
          <a:xfrm>
            <a:off x="609600" y="1643050"/>
            <a:ext cx="7315200" cy="954107"/>
          </a:xfrm>
          <a:prstGeom prst="rect">
            <a:avLst/>
          </a:prstGeom>
          <a:noFill/>
          <a:ln w="9525">
            <a:noFill/>
            <a:miter lim="800000"/>
            <a:headEnd/>
            <a:tailEnd/>
          </a:ln>
        </p:spPr>
        <p:txBody>
          <a:bodyPr>
            <a:spAutoFit/>
          </a:bodyPr>
          <a:lstStyle/>
          <a:p>
            <a:pPr algn="just">
              <a:spcBef>
                <a:spcPct val="50000"/>
              </a:spcBef>
            </a:pPr>
            <a:r>
              <a:rPr kumimoji="1" lang="zh-CN" altLang="en-US" sz="2800" b="1" dirty="0">
                <a:solidFill>
                  <a:schemeClr val="hlink"/>
                </a:solidFill>
                <a:latin typeface="+mn-ea"/>
              </a:rPr>
              <a:t>主要依据：</a:t>
            </a:r>
            <a:r>
              <a:rPr kumimoji="1" lang="zh-CN" altLang="en-US" sz="2800" b="1" dirty="0">
                <a:latin typeface="+mn-ea"/>
              </a:rPr>
              <a:t>在</a:t>
            </a:r>
            <a:r>
              <a:rPr kumimoji="1" lang="en-US" altLang="zh-CN" sz="2800" b="1" dirty="0">
                <a:latin typeface="+mn-ea"/>
              </a:rPr>
              <a:t>CPU</a:t>
            </a:r>
            <a:r>
              <a:rPr kumimoji="1" lang="zh-CN" altLang="en-US" sz="2800" b="1" dirty="0">
                <a:latin typeface="+mn-ea"/>
              </a:rPr>
              <a:t>中以何种存储方式来存放操作数。</a:t>
            </a:r>
          </a:p>
        </p:txBody>
      </p:sp>
      <p:sp>
        <p:nvSpPr>
          <p:cNvPr id="65541" name="Text Box 5"/>
          <p:cNvSpPr txBox="1">
            <a:spLocks noChangeArrowheads="1"/>
          </p:cNvSpPr>
          <p:nvPr/>
        </p:nvSpPr>
        <p:spPr bwMode="auto">
          <a:xfrm>
            <a:off x="533400" y="928670"/>
            <a:ext cx="5038732"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solidFill>
                  <a:schemeClr val="tx2"/>
                </a:solidFill>
                <a:latin typeface="+mn-ea"/>
              </a:rPr>
              <a:t>指令系统结构的分类</a:t>
            </a:r>
          </a:p>
        </p:txBody>
      </p:sp>
      <p:sp>
        <p:nvSpPr>
          <p:cNvPr id="65542" name="Text Box 6"/>
          <p:cNvSpPr txBox="1">
            <a:spLocks noChangeArrowheads="1"/>
          </p:cNvSpPr>
          <p:nvPr/>
        </p:nvSpPr>
        <p:spPr bwMode="auto">
          <a:xfrm>
            <a:off x="533400" y="2651125"/>
            <a:ext cx="7543800" cy="2462213"/>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tx2"/>
                </a:solidFill>
                <a:latin typeface="+mn-ea"/>
              </a:rPr>
              <a:t>分类：</a:t>
            </a:r>
          </a:p>
          <a:p>
            <a:pPr>
              <a:spcBef>
                <a:spcPct val="50000"/>
              </a:spcBef>
              <a:buClr>
                <a:schemeClr val="tx1"/>
              </a:buClr>
              <a:buFont typeface="Wingdings" pitchFamily="2" charset="2"/>
              <a:buChar char="v"/>
            </a:pPr>
            <a:r>
              <a:rPr kumimoji="1" lang="zh-CN" altLang="en-US" sz="2800" b="1" dirty="0">
                <a:latin typeface="+mn-ea"/>
              </a:rPr>
              <a:t> 堆栈型</a:t>
            </a:r>
          </a:p>
          <a:p>
            <a:pPr>
              <a:spcBef>
                <a:spcPct val="50000"/>
              </a:spcBef>
              <a:buClr>
                <a:schemeClr val="tx1"/>
              </a:buClr>
              <a:buFont typeface="Wingdings" pitchFamily="2" charset="2"/>
              <a:buChar char="v"/>
            </a:pPr>
            <a:r>
              <a:rPr kumimoji="1" lang="zh-CN" altLang="en-US" sz="2800" b="1" smtClean="0">
                <a:latin typeface="+mn-ea"/>
              </a:rPr>
              <a:t>通用寄存器型</a:t>
            </a:r>
            <a:endParaRPr kumimoji="1" lang="zh-CN" altLang="en-US" sz="2800" b="1" dirty="0">
              <a:latin typeface="+mn-ea"/>
            </a:endParaRPr>
          </a:p>
          <a:p>
            <a:pPr>
              <a:spcBef>
                <a:spcPct val="50000"/>
              </a:spcBef>
              <a:buClr>
                <a:schemeClr val="tx1"/>
              </a:buClr>
              <a:buFont typeface="Wingdings" pitchFamily="2" charset="2"/>
              <a:buChar char="v"/>
            </a:pPr>
            <a:r>
              <a:rPr kumimoji="1" lang="zh-CN" altLang="en-US" sz="2800" b="1" dirty="0" smtClean="0">
                <a:latin typeface="+mn-ea"/>
              </a:rPr>
              <a:t>累加器型</a:t>
            </a:r>
            <a:endParaRPr kumimoji="1" lang="zh-CN" altLang="en-US" sz="2800" b="1" dirty="0">
              <a:latin typeface="+mn-ea"/>
            </a:endParaRPr>
          </a:p>
        </p:txBody>
      </p:sp>
      <p:sp>
        <p:nvSpPr>
          <p:cNvPr id="65543" name="Text Box 7"/>
          <p:cNvSpPr txBox="1">
            <a:spLocks noChangeArrowheads="1"/>
          </p:cNvSpPr>
          <p:nvPr/>
        </p:nvSpPr>
        <p:spPr bwMode="auto">
          <a:xfrm>
            <a:off x="4191000" y="3429000"/>
            <a:ext cx="990600" cy="523220"/>
          </a:xfrm>
          <a:prstGeom prst="rect">
            <a:avLst/>
          </a:prstGeom>
          <a:noFill/>
          <a:ln w="9525">
            <a:noFill/>
            <a:miter lim="800000"/>
            <a:headEnd/>
            <a:tailEnd/>
          </a:ln>
        </p:spPr>
        <p:txBody>
          <a:bodyPr>
            <a:spAutoFit/>
          </a:bodyPr>
          <a:lstStyle/>
          <a:p>
            <a:pPr>
              <a:spcBef>
                <a:spcPct val="50000"/>
              </a:spcBef>
            </a:pPr>
            <a:r>
              <a:rPr kumimoji="1" lang="en-US" altLang="zh-CN" sz="2800" b="1">
                <a:latin typeface="+mn-ea"/>
              </a:rPr>
              <a:t>R-R</a:t>
            </a:r>
          </a:p>
        </p:txBody>
      </p:sp>
      <p:sp>
        <p:nvSpPr>
          <p:cNvPr id="65544" name="Line 8"/>
          <p:cNvSpPr>
            <a:spLocks noChangeShapeType="1"/>
          </p:cNvSpPr>
          <p:nvPr/>
        </p:nvSpPr>
        <p:spPr bwMode="auto">
          <a:xfrm flipV="1">
            <a:off x="2514600" y="3657600"/>
            <a:ext cx="1600200" cy="609600"/>
          </a:xfrm>
          <a:prstGeom prst="line">
            <a:avLst/>
          </a:prstGeom>
          <a:noFill/>
          <a:ln w="38100">
            <a:solidFill>
              <a:schemeClr val="tx1"/>
            </a:solidFill>
            <a:round/>
            <a:headEnd/>
            <a:tailEnd/>
          </a:ln>
        </p:spPr>
        <p:txBody>
          <a:bodyPr wrap="none" anchor="ctr"/>
          <a:lstStyle/>
          <a:p>
            <a:endParaRPr lang="zh-CN" altLang="en-US" sz="2800">
              <a:latin typeface="+mn-ea"/>
            </a:endParaRPr>
          </a:p>
        </p:txBody>
      </p:sp>
      <p:sp>
        <p:nvSpPr>
          <p:cNvPr id="65545" name="Line 9"/>
          <p:cNvSpPr>
            <a:spLocks noChangeShapeType="1"/>
          </p:cNvSpPr>
          <p:nvPr/>
        </p:nvSpPr>
        <p:spPr bwMode="auto">
          <a:xfrm>
            <a:off x="2514600" y="4267200"/>
            <a:ext cx="1600200" cy="0"/>
          </a:xfrm>
          <a:prstGeom prst="line">
            <a:avLst/>
          </a:prstGeom>
          <a:noFill/>
          <a:ln w="38100">
            <a:solidFill>
              <a:schemeClr val="tx1"/>
            </a:solidFill>
            <a:round/>
            <a:headEnd/>
            <a:tailEnd/>
          </a:ln>
        </p:spPr>
        <p:txBody>
          <a:bodyPr wrap="none" anchor="ctr"/>
          <a:lstStyle/>
          <a:p>
            <a:endParaRPr lang="zh-CN" altLang="en-US" sz="2800">
              <a:latin typeface="+mn-ea"/>
            </a:endParaRPr>
          </a:p>
        </p:txBody>
      </p:sp>
      <p:sp>
        <p:nvSpPr>
          <p:cNvPr id="65546" name="Line 10"/>
          <p:cNvSpPr>
            <a:spLocks noChangeShapeType="1"/>
          </p:cNvSpPr>
          <p:nvPr/>
        </p:nvSpPr>
        <p:spPr bwMode="auto">
          <a:xfrm>
            <a:off x="2590800" y="4267200"/>
            <a:ext cx="1447800" cy="533400"/>
          </a:xfrm>
          <a:prstGeom prst="line">
            <a:avLst/>
          </a:prstGeom>
          <a:noFill/>
          <a:ln w="38100">
            <a:solidFill>
              <a:schemeClr val="tx1"/>
            </a:solidFill>
            <a:round/>
            <a:headEnd/>
            <a:tailEnd/>
          </a:ln>
        </p:spPr>
        <p:txBody>
          <a:bodyPr wrap="none" anchor="ctr"/>
          <a:lstStyle/>
          <a:p>
            <a:endParaRPr lang="zh-CN" altLang="en-US" sz="2800">
              <a:latin typeface="+mn-ea"/>
            </a:endParaRPr>
          </a:p>
        </p:txBody>
      </p:sp>
      <p:sp>
        <p:nvSpPr>
          <p:cNvPr id="65549" name="Text Box 13"/>
          <p:cNvSpPr txBox="1">
            <a:spLocks noChangeArrowheads="1"/>
          </p:cNvSpPr>
          <p:nvPr/>
        </p:nvSpPr>
        <p:spPr bwMode="auto">
          <a:xfrm>
            <a:off x="4198938" y="4044950"/>
            <a:ext cx="990600" cy="523220"/>
          </a:xfrm>
          <a:prstGeom prst="rect">
            <a:avLst/>
          </a:prstGeom>
          <a:noFill/>
          <a:ln w="9525">
            <a:noFill/>
            <a:miter lim="800000"/>
            <a:headEnd/>
            <a:tailEnd/>
          </a:ln>
        </p:spPr>
        <p:txBody>
          <a:bodyPr>
            <a:spAutoFit/>
          </a:bodyPr>
          <a:lstStyle/>
          <a:p>
            <a:pPr>
              <a:spcBef>
                <a:spcPct val="50000"/>
              </a:spcBef>
            </a:pPr>
            <a:r>
              <a:rPr kumimoji="1" lang="en-US" altLang="zh-CN" sz="2800" b="1">
                <a:latin typeface="+mn-ea"/>
              </a:rPr>
              <a:t>R-M</a:t>
            </a:r>
          </a:p>
        </p:txBody>
      </p:sp>
      <p:sp>
        <p:nvSpPr>
          <p:cNvPr id="65550" name="Text Box 14"/>
          <p:cNvSpPr txBox="1">
            <a:spLocks noChangeArrowheads="1"/>
          </p:cNvSpPr>
          <p:nvPr/>
        </p:nvSpPr>
        <p:spPr bwMode="auto">
          <a:xfrm>
            <a:off x="4198938" y="4621213"/>
            <a:ext cx="990600" cy="523220"/>
          </a:xfrm>
          <a:prstGeom prst="rect">
            <a:avLst/>
          </a:prstGeom>
          <a:noFill/>
          <a:ln w="9525">
            <a:noFill/>
            <a:miter lim="800000"/>
            <a:headEnd/>
            <a:tailEnd/>
          </a:ln>
        </p:spPr>
        <p:txBody>
          <a:bodyPr>
            <a:spAutoFit/>
          </a:bodyPr>
          <a:lstStyle/>
          <a:p>
            <a:pPr>
              <a:spcBef>
                <a:spcPct val="50000"/>
              </a:spcBef>
            </a:pPr>
            <a:r>
              <a:rPr kumimoji="1" lang="en-US" altLang="zh-CN" sz="2800" b="1">
                <a:latin typeface="+mn-ea"/>
              </a:rPr>
              <a:t>M-M</a:t>
            </a:r>
          </a:p>
        </p:txBody>
      </p:sp>
      <p:sp>
        <p:nvSpPr>
          <p:cNvPr id="11"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457200" y="500042"/>
            <a:ext cx="5114932" cy="566726"/>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2</a:t>
            </a:r>
            <a:r>
              <a:rPr lang="zh-CN" altLang="en-US" b="1" dirty="0" smtClean="0">
                <a:solidFill>
                  <a:schemeClr val="accent1"/>
                </a:solidFill>
                <a:latin typeface="+mn-ea"/>
                <a:ea typeface="+mn-ea"/>
              </a:rPr>
              <a:t>、寻址技术</a:t>
            </a:r>
          </a:p>
        </p:txBody>
      </p:sp>
      <p:sp>
        <p:nvSpPr>
          <p:cNvPr id="68611" name="Rectangle 3"/>
          <p:cNvSpPr>
            <a:spLocks noGrp="1" noChangeArrowheads="1"/>
          </p:cNvSpPr>
          <p:nvPr>
            <p:ph type="body" idx="4294967295"/>
          </p:nvPr>
        </p:nvSpPr>
        <p:spPr>
          <a:xfrm>
            <a:off x="803275" y="2667000"/>
            <a:ext cx="7502525" cy="2133600"/>
          </a:xfrm>
        </p:spPr>
        <p:txBody>
          <a:bodyPr>
            <a:noAutofit/>
          </a:bodyPr>
          <a:lstStyle/>
          <a:p>
            <a:pPr eaLnBrk="1" hangingPunct="1">
              <a:buFont typeface="Wingdings" pitchFamily="2" charset="2"/>
              <a:buNone/>
            </a:pPr>
            <a:r>
              <a:rPr lang="zh-CN" altLang="en-US" sz="2800" b="1" dirty="0" smtClean="0">
                <a:solidFill>
                  <a:schemeClr val="tx2"/>
                </a:solidFill>
                <a:latin typeface="+mn-ea"/>
              </a:rPr>
              <a:t>一</a:t>
            </a:r>
            <a:r>
              <a:rPr lang="en-US" altLang="zh-CN" sz="2800" b="1" dirty="0" smtClean="0">
                <a:solidFill>
                  <a:schemeClr val="tx2"/>
                </a:solidFill>
                <a:latin typeface="+mn-ea"/>
              </a:rPr>
              <a:t>.</a:t>
            </a:r>
            <a:r>
              <a:rPr lang="zh-CN" altLang="en-US" sz="2800" b="1" dirty="0" smtClean="0">
                <a:solidFill>
                  <a:schemeClr val="tx2"/>
                </a:solidFill>
                <a:latin typeface="+mn-ea"/>
              </a:rPr>
              <a:t>访问方式</a:t>
            </a:r>
          </a:p>
          <a:p>
            <a:pPr eaLnBrk="1" hangingPunct="1"/>
            <a:r>
              <a:rPr lang="zh-CN" altLang="en-US" sz="2800" b="1" dirty="0" smtClean="0">
                <a:solidFill>
                  <a:schemeClr val="hlink"/>
                </a:solidFill>
                <a:latin typeface="+mn-ea"/>
              </a:rPr>
              <a:t>按地址访问</a:t>
            </a:r>
            <a:r>
              <a:rPr lang="en-US" altLang="zh-CN" sz="2800" b="1" dirty="0" smtClean="0">
                <a:solidFill>
                  <a:schemeClr val="hlink"/>
                </a:solidFill>
                <a:latin typeface="+mn-ea"/>
              </a:rPr>
              <a:t>:</a:t>
            </a:r>
            <a:r>
              <a:rPr lang="en-US" altLang="zh-CN" sz="2800" b="1" dirty="0" smtClean="0">
                <a:latin typeface="+mn-ea"/>
              </a:rPr>
              <a:t>  </a:t>
            </a:r>
            <a:r>
              <a:rPr lang="zh-CN" altLang="en-US" sz="2800" b="1" dirty="0" smtClean="0">
                <a:solidFill>
                  <a:schemeClr val="tx1"/>
                </a:solidFill>
                <a:latin typeface="+mn-ea"/>
              </a:rPr>
              <a:t>工作方式是串行顺序的，所给定的地址要事先加以计算；</a:t>
            </a:r>
          </a:p>
          <a:p>
            <a:pPr eaLnBrk="1" hangingPunct="1"/>
            <a:r>
              <a:rPr lang="zh-CN" altLang="en-US" sz="2800" b="1" dirty="0" smtClean="0">
                <a:solidFill>
                  <a:schemeClr val="hlink"/>
                </a:solidFill>
                <a:latin typeface="+mn-ea"/>
              </a:rPr>
              <a:t>按内容访问：</a:t>
            </a:r>
            <a:r>
              <a:rPr lang="zh-CN" altLang="en-US" sz="2800" b="1" dirty="0" smtClean="0">
                <a:solidFill>
                  <a:schemeClr val="tx1"/>
                </a:solidFill>
                <a:latin typeface="+mn-ea"/>
              </a:rPr>
              <a:t>并行工作，所给定的访问内容将与存储单元中的内容并行比较。相应的存储器称为联想存储器，价格昂贵，容量不可能太大。</a:t>
            </a:r>
            <a:r>
              <a:rPr lang="zh-CN" altLang="en-US" sz="2800" b="1" dirty="0" smtClean="0">
                <a:latin typeface="+mn-ea"/>
              </a:rPr>
              <a:t> </a:t>
            </a:r>
          </a:p>
        </p:txBody>
      </p:sp>
      <p:sp>
        <p:nvSpPr>
          <p:cNvPr id="68612" name="Text Box 4"/>
          <p:cNvSpPr txBox="1">
            <a:spLocks noChangeArrowheads="1"/>
          </p:cNvSpPr>
          <p:nvPr/>
        </p:nvSpPr>
        <p:spPr bwMode="auto">
          <a:xfrm>
            <a:off x="762000" y="1285860"/>
            <a:ext cx="8077200" cy="1384995"/>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hlink"/>
                </a:solidFill>
                <a:latin typeface="+mn-ea"/>
              </a:rPr>
              <a:t>寻址技术：</a:t>
            </a:r>
            <a:r>
              <a:rPr kumimoji="1" lang="zh-CN" altLang="en-US" sz="2800" b="1" dirty="0">
                <a:latin typeface="+mn-ea"/>
              </a:rPr>
              <a:t>指的是指令按什么方式寻找（或访问）到所需的操作数或信息。它影响主存规模、速度及存取方式。寻址方式对应用程序员是透明的。 </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Text Box 5"/>
          <p:cNvSpPr txBox="1">
            <a:spLocks noChangeArrowheads="1"/>
          </p:cNvSpPr>
          <p:nvPr/>
        </p:nvSpPr>
        <p:spPr bwMode="auto">
          <a:xfrm>
            <a:off x="381000" y="214290"/>
            <a:ext cx="8610600" cy="2677656"/>
          </a:xfrm>
          <a:prstGeom prst="rect">
            <a:avLst/>
          </a:prstGeom>
          <a:noFill/>
          <a:ln w="9525">
            <a:noFill/>
            <a:miter lim="800000"/>
            <a:headEnd/>
            <a:tailEnd/>
          </a:ln>
        </p:spPr>
        <p:txBody>
          <a:bodyPr>
            <a:spAutoFit/>
          </a:bodyPr>
          <a:lstStyle/>
          <a:p>
            <a:pPr>
              <a:spcBef>
                <a:spcPct val="50000"/>
              </a:spcBef>
            </a:pPr>
            <a:r>
              <a:rPr kumimoji="1" lang="zh-CN" altLang="en-US" sz="2400" b="1" dirty="0">
                <a:latin typeface="+mn-ea"/>
              </a:rPr>
              <a:t>按地址访问，首先必须对这些可访问的部件加以编址。</a:t>
            </a:r>
          </a:p>
          <a:p>
            <a:pPr>
              <a:spcBef>
                <a:spcPct val="50000"/>
              </a:spcBef>
            </a:pPr>
            <a:r>
              <a:rPr kumimoji="1" lang="zh-CN" altLang="en-US" sz="2400" b="1" dirty="0">
                <a:latin typeface="+mn-ea"/>
              </a:rPr>
              <a:t>区别地址的概念：逻辑地址</a:t>
            </a:r>
            <a:r>
              <a:rPr kumimoji="1" lang="en-US" altLang="zh-CN" sz="2400" b="1" dirty="0">
                <a:latin typeface="+mn-ea"/>
              </a:rPr>
              <a:t>-----</a:t>
            </a:r>
            <a:r>
              <a:rPr kumimoji="1" lang="zh-CN" altLang="en-US" sz="2400" b="1" dirty="0">
                <a:latin typeface="+mn-ea"/>
              </a:rPr>
              <a:t>程序员在编制程序时所使用的地址</a:t>
            </a:r>
            <a:r>
              <a:rPr kumimoji="1" lang="zh-CN" altLang="en-US" sz="2400" b="1" dirty="0" smtClean="0">
                <a:latin typeface="+mn-ea"/>
              </a:rPr>
              <a:t>；</a:t>
            </a:r>
            <a:endParaRPr kumimoji="1" lang="en-US" altLang="zh-CN" sz="2400" b="1" dirty="0" smtClean="0">
              <a:latin typeface="+mn-ea"/>
            </a:endParaRPr>
          </a:p>
          <a:p>
            <a:pPr>
              <a:spcBef>
                <a:spcPct val="50000"/>
              </a:spcBef>
            </a:pPr>
            <a:r>
              <a:rPr kumimoji="1" lang="zh-CN" altLang="en-US" sz="2400" b="1" dirty="0" smtClean="0">
                <a:latin typeface="+mn-ea"/>
              </a:rPr>
              <a:t>物理</a:t>
            </a:r>
            <a:r>
              <a:rPr kumimoji="1" lang="zh-CN" altLang="en-US" sz="2400" b="1" dirty="0">
                <a:latin typeface="+mn-ea"/>
              </a:rPr>
              <a:t>地址</a:t>
            </a:r>
            <a:r>
              <a:rPr kumimoji="1" lang="en-US" altLang="zh-CN" sz="2400" b="1" dirty="0">
                <a:latin typeface="+mn-ea"/>
              </a:rPr>
              <a:t>-----</a:t>
            </a:r>
            <a:r>
              <a:rPr kumimoji="1" lang="zh-CN" altLang="en-US" sz="2400" b="1" dirty="0">
                <a:latin typeface="+mn-ea"/>
              </a:rPr>
              <a:t>程序在主存内的实际物理地址。			              虚地址要转变成实地址，后者可访问主存</a:t>
            </a:r>
            <a:r>
              <a:rPr kumimoji="1" lang="en-US" altLang="zh-CN" sz="2400" b="1" dirty="0">
                <a:latin typeface="+mn-ea"/>
              </a:rPr>
              <a:t>,</a:t>
            </a:r>
            <a:r>
              <a:rPr kumimoji="1" lang="zh-CN" altLang="en-US" sz="2400" b="1" dirty="0">
                <a:latin typeface="+mn-ea"/>
              </a:rPr>
              <a:t>一般讨论的寻   	              址方式，指逻辑地址的寻址方式。 </a:t>
            </a:r>
          </a:p>
        </p:txBody>
      </p:sp>
      <p:sp>
        <p:nvSpPr>
          <p:cNvPr id="129026" name="Text Box 2"/>
          <p:cNvSpPr txBox="1">
            <a:spLocks noChangeArrowheads="1"/>
          </p:cNvSpPr>
          <p:nvPr/>
        </p:nvSpPr>
        <p:spPr bwMode="auto">
          <a:xfrm>
            <a:off x="457200" y="2895897"/>
            <a:ext cx="5486400" cy="461665"/>
          </a:xfrm>
          <a:prstGeom prst="rect">
            <a:avLst/>
          </a:prstGeom>
          <a:noFill/>
          <a:ln w="9525">
            <a:noFill/>
            <a:miter lim="800000"/>
            <a:headEnd/>
            <a:tailEnd/>
          </a:ln>
        </p:spPr>
        <p:txBody>
          <a:bodyPr>
            <a:spAutoFit/>
          </a:bodyPr>
          <a:lstStyle/>
          <a:p>
            <a:pPr>
              <a:spcBef>
                <a:spcPct val="50000"/>
              </a:spcBef>
            </a:pPr>
            <a:r>
              <a:rPr kumimoji="1" lang="zh-CN" altLang="en-US" sz="2400" b="1">
                <a:solidFill>
                  <a:schemeClr val="tx2"/>
                </a:solidFill>
                <a:latin typeface="+mn-ea"/>
              </a:rPr>
              <a:t>二</a:t>
            </a:r>
            <a:r>
              <a:rPr kumimoji="1" lang="en-US" altLang="zh-CN" sz="2400" b="1">
                <a:solidFill>
                  <a:schemeClr val="tx2"/>
                </a:solidFill>
                <a:latin typeface="+mn-ea"/>
              </a:rPr>
              <a:t>.</a:t>
            </a:r>
            <a:r>
              <a:rPr kumimoji="1" lang="zh-CN" altLang="en-US" sz="2400" b="1">
                <a:solidFill>
                  <a:schemeClr val="tx2"/>
                </a:solidFill>
                <a:latin typeface="+mn-ea"/>
              </a:rPr>
              <a:t>编址方式</a:t>
            </a:r>
          </a:p>
        </p:txBody>
      </p:sp>
      <p:sp>
        <p:nvSpPr>
          <p:cNvPr id="129027" name="Text Box 3"/>
          <p:cNvSpPr txBox="1">
            <a:spLocks noChangeArrowheads="1"/>
          </p:cNvSpPr>
          <p:nvPr/>
        </p:nvSpPr>
        <p:spPr bwMode="auto">
          <a:xfrm>
            <a:off x="457200" y="3392291"/>
            <a:ext cx="8229600" cy="2677656"/>
          </a:xfrm>
          <a:prstGeom prst="rect">
            <a:avLst/>
          </a:prstGeom>
          <a:noFill/>
          <a:ln w="9525">
            <a:noFill/>
            <a:miter lim="800000"/>
            <a:headEnd/>
            <a:tailEnd/>
          </a:ln>
        </p:spPr>
        <p:txBody>
          <a:bodyPr>
            <a:spAutoFit/>
          </a:bodyPr>
          <a:lstStyle/>
          <a:p>
            <a:pPr>
              <a:spcBef>
                <a:spcPct val="50000"/>
              </a:spcBef>
            </a:pPr>
            <a:r>
              <a:rPr kumimoji="1" lang="en-US" altLang="zh-CN" sz="2400" b="1" dirty="0">
                <a:solidFill>
                  <a:schemeClr val="tx2"/>
                </a:solidFill>
                <a:latin typeface="+mn-ea"/>
              </a:rPr>
              <a:t>(1)</a:t>
            </a:r>
            <a:r>
              <a:rPr kumimoji="1" lang="en-US" altLang="zh-CN" sz="2400" b="1" dirty="0">
                <a:solidFill>
                  <a:schemeClr val="tx2"/>
                </a:solidFill>
                <a:latin typeface="+mn-ea"/>
                <a:cs typeface="Times New Roman" pitchFamily="18" charset="0"/>
              </a:rPr>
              <a:t> </a:t>
            </a:r>
            <a:r>
              <a:rPr kumimoji="1" lang="zh-CN" altLang="en-US" sz="2400" b="1" dirty="0">
                <a:solidFill>
                  <a:schemeClr val="tx2"/>
                </a:solidFill>
                <a:latin typeface="+mn-ea"/>
              </a:rPr>
              <a:t>统一编址：</a:t>
            </a:r>
            <a:r>
              <a:rPr kumimoji="1" lang="zh-CN" altLang="en-US" sz="2400" b="1" dirty="0">
                <a:latin typeface="+mn-ea"/>
              </a:rPr>
              <a:t>把各种部件统一编成一个从“</a:t>
            </a:r>
            <a:r>
              <a:rPr kumimoji="1" lang="en-US" altLang="zh-CN" sz="2400" b="1" dirty="0">
                <a:latin typeface="+mn-ea"/>
              </a:rPr>
              <a:t>0”</a:t>
            </a:r>
            <a:r>
              <a:rPr kumimoji="1" lang="zh-CN" altLang="en-US" sz="2400" b="1" dirty="0">
                <a:latin typeface="+mn-ea"/>
              </a:rPr>
              <a:t>开始的一维线性地址空间，对不同部件的访问反映在对这个空间中不同地址的访问。</a:t>
            </a:r>
          </a:p>
          <a:p>
            <a:pPr>
              <a:spcBef>
                <a:spcPct val="50000"/>
              </a:spcBef>
            </a:pPr>
            <a:r>
              <a:rPr kumimoji="1" lang="zh-CN" altLang="en-US" sz="2400" b="1" dirty="0">
                <a:solidFill>
                  <a:schemeClr val="hlink"/>
                </a:solidFill>
                <a:latin typeface="+mn-ea"/>
              </a:rPr>
              <a:t>优点：</a:t>
            </a:r>
            <a:r>
              <a:rPr kumimoji="1" lang="zh-CN" altLang="en-US" sz="2400" b="1" dirty="0">
                <a:latin typeface="+mn-ea"/>
              </a:rPr>
              <a:t>有利于简化指令系统，例如，</a:t>
            </a:r>
            <a:r>
              <a:rPr kumimoji="1" lang="en-US" altLang="zh-CN" sz="2400" b="1" dirty="0">
                <a:latin typeface="+mn-ea"/>
              </a:rPr>
              <a:t>VAX-11</a:t>
            </a:r>
            <a:r>
              <a:rPr kumimoji="1" lang="zh-CN" altLang="en-US" sz="2400" b="1" dirty="0">
                <a:latin typeface="+mn-ea"/>
              </a:rPr>
              <a:t>中</a:t>
            </a:r>
            <a:r>
              <a:rPr kumimoji="1" lang="en-US" altLang="zh-CN" sz="2400" b="1" dirty="0">
                <a:latin typeface="+mn-ea"/>
              </a:rPr>
              <a:t>I/O</a:t>
            </a:r>
            <a:r>
              <a:rPr kumimoji="1" lang="zh-CN" altLang="en-US" sz="2400" b="1" dirty="0">
                <a:latin typeface="+mn-ea"/>
              </a:rPr>
              <a:t>设备和主存统一编址，可以免去单独设置</a:t>
            </a:r>
            <a:r>
              <a:rPr kumimoji="1" lang="en-US" altLang="zh-CN" sz="2400" b="1" dirty="0">
                <a:latin typeface="+mn-ea"/>
              </a:rPr>
              <a:t>I/O</a:t>
            </a:r>
            <a:r>
              <a:rPr kumimoji="1" lang="zh-CN" altLang="en-US" sz="2400" b="1" dirty="0">
                <a:latin typeface="+mn-ea"/>
              </a:rPr>
              <a:t>指令；</a:t>
            </a:r>
          </a:p>
          <a:p>
            <a:pPr>
              <a:spcBef>
                <a:spcPct val="50000"/>
              </a:spcBef>
            </a:pPr>
            <a:r>
              <a:rPr kumimoji="1" lang="zh-CN" altLang="en-US" sz="2400" b="1" dirty="0">
                <a:solidFill>
                  <a:schemeClr val="hlink"/>
                </a:solidFill>
                <a:latin typeface="+mn-ea"/>
              </a:rPr>
              <a:t>缺点：</a:t>
            </a:r>
            <a:r>
              <a:rPr kumimoji="1" lang="zh-CN" altLang="en-US" sz="2400" b="1" dirty="0">
                <a:latin typeface="+mn-ea"/>
              </a:rPr>
              <a:t>会使地址形成复杂化。</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Text Box 4"/>
          <p:cNvSpPr txBox="1">
            <a:spLocks noChangeArrowheads="1"/>
          </p:cNvSpPr>
          <p:nvPr/>
        </p:nvSpPr>
        <p:spPr bwMode="auto">
          <a:xfrm>
            <a:off x="533400" y="428604"/>
            <a:ext cx="8153400" cy="3539430"/>
          </a:xfrm>
          <a:prstGeom prst="rect">
            <a:avLst/>
          </a:prstGeom>
          <a:noFill/>
          <a:ln w="9525">
            <a:noFill/>
            <a:miter lim="800000"/>
            <a:headEnd/>
            <a:tailEnd/>
          </a:ln>
        </p:spPr>
        <p:txBody>
          <a:bodyPr>
            <a:spAutoFit/>
          </a:bodyPr>
          <a:lstStyle/>
          <a:p>
            <a:pPr>
              <a:spcBef>
                <a:spcPct val="50000"/>
              </a:spcBef>
            </a:pPr>
            <a:r>
              <a:rPr kumimoji="1" lang="en-US" altLang="zh-CN" sz="2800" b="1" dirty="0">
                <a:solidFill>
                  <a:schemeClr val="tx2"/>
                </a:solidFill>
                <a:latin typeface="+mn-ea"/>
              </a:rPr>
              <a:t>(2) </a:t>
            </a:r>
            <a:r>
              <a:rPr kumimoji="1" lang="zh-CN" altLang="en-US" sz="2800" b="1" dirty="0">
                <a:solidFill>
                  <a:schemeClr val="tx2"/>
                </a:solidFill>
                <a:latin typeface="+mn-ea"/>
              </a:rPr>
              <a:t>局部编址：</a:t>
            </a:r>
            <a:r>
              <a:rPr kumimoji="1" lang="zh-CN" altLang="en-US" sz="2800" b="1" dirty="0">
                <a:latin typeface="+mn-ea"/>
              </a:rPr>
              <a:t>指导这些部件适当分类，各自从“</a:t>
            </a:r>
            <a:r>
              <a:rPr kumimoji="1" lang="en-US" altLang="zh-CN" sz="2800" b="1" dirty="0">
                <a:latin typeface="+mn-ea"/>
              </a:rPr>
              <a:t>0”</a:t>
            </a:r>
            <a:r>
              <a:rPr kumimoji="1" lang="zh-CN" altLang="en-US" sz="2800" b="1" dirty="0">
                <a:latin typeface="+mn-ea"/>
              </a:rPr>
              <a:t>开始单独编址，构成多个一维的线性地址空间。</a:t>
            </a:r>
          </a:p>
          <a:p>
            <a:pPr>
              <a:spcBef>
                <a:spcPct val="50000"/>
              </a:spcBef>
            </a:pPr>
            <a:r>
              <a:rPr kumimoji="1" lang="zh-CN" altLang="en-US" sz="2800" b="1" dirty="0">
                <a:solidFill>
                  <a:schemeClr val="hlink"/>
                </a:solidFill>
                <a:latin typeface="+mn-ea"/>
              </a:rPr>
              <a:t>优点：</a:t>
            </a:r>
            <a:r>
              <a:rPr kumimoji="1" lang="zh-CN" altLang="en-US" sz="2800" b="1" dirty="0">
                <a:latin typeface="+mn-ea"/>
              </a:rPr>
              <a:t>可使指令字长较短，地址形成简单，主存的编址范围较大；</a:t>
            </a:r>
          </a:p>
          <a:p>
            <a:pPr>
              <a:spcBef>
                <a:spcPct val="50000"/>
              </a:spcBef>
            </a:pPr>
            <a:r>
              <a:rPr kumimoji="1" lang="zh-CN" altLang="en-US" sz="2800" b="1" dirty="0">
                <a:solidFill>
                  <a:schemeClr val="hlink"/>
                </a:solidFill>
                <a:latin typeface="+mn-ea"/>
              </a:rPr>
              <a:t>缺点：</a:t>
            </a:r>
            <a:r>
              <a:rPr kumimoji="1" lang="zh-CN" altLang="en-US" sz="2800" b="1" dirty="0">
                <a:latin typeface="+mn-ea"/>
              </a:rPr>
              <a:t>指令中应有对每类存贮信息的部件加以区分的标志或使用约定。</a:t>
            </a:r>
          </a:p>
        </p:txBody>
      </p:sp>
      <p:sp>
        <p:nvSpPr>
          <p:cNvPr id="129029" name="Text Box 5"/>
          <p:cNvSpPr txBox="1">
            <a:spLocks noChangeArrowheads="1"/>
          </p:cNvSpPr>
          <p:nvPr/>
        </p:nvSpPr>
        <p:spPr bwMode="auto">
          <a:xfrm>
            <a:off x="609600" y="4038621"/>
            <a:ext cx="8153400" cy="2462213"/>
          </a:xfrm>
          <a:prstGeom prst="rect">
            <a:avLst/>
          </a:prstGeom>
          <a:noFill/>
          <a:ln w="9525">
            <a:noFill/>
            <a:miter lim="800000"/>
            <a:headEnd/>
            <a:tailEnd/>
          </a:ln>
        </p:spPr>
        <p:txBody>
          <a:bodyPr>
            <a:spAutoFit/>
          </a:bodyPr>
          <a:lstStyle/>
          <a:p>
            <a:pPr algn="just">
              <a:spcBef>
                <a:spcPct val="50000"/>
              </a:spcBef>
            </a:pPr>
            <a:r>
              <a:rPr kumimoji="1" lang="en-US" altLang="zh-CN" sz="2800" b="1" dirty="0">
                <a:solidFill>
                  <a:schemeClr val="tx2"/>
                </a:solidFill>
                <a:latin typeface="+mn-ea"/>
              </a:rPr>
              <a:t>(3) </a:t>
            </a:r>
            <a:r>
              <a:rPr kumimoji="1" lang="zh-CN" altLang="en-US" sz="2800" b="1" dirty="0">
                <a:solidFill>
                  <a:schemeClr val="tx2"/>
                </a:solidFill>
                <a:latin typeface="+mn-ea"/>
              </a:rPr>
              <a:t>隐含编址：</a:t>
            </a:r>
            <a:r>
              <a:rPr kumimoji="1" lang="zh-CN" altLang="en-US" sz="2800" b="1" dirty="0">
                <a:latin typeface="+mn-ea"/>
              </a:rPr>
              <a:t>不必进行地址计算，地址是隐含在操作码中，通常像堆栈和某些专用寄存器（如累加器</a:t>
            </a:r>
            <a:r>
              <a:rPr kumimoji="1" lang="en-US" altLang="zh-CN" sz="2800" b="1" dirty="0">
                <a:latin typeface="+mn-ea"/>
              </a:rPr>
              <a:t>A</a:t>
            </a:r>
            <a:r>
              <a:rPr kumimoji="1" lang="zh-CN" altLang="en-US" sz="2800" b="1" dirty="0">
                <a:latin typeface="+mn-ea"/>
              </a:rPr>
              <a:t>等）多数采用事先约定好的编址方式进行隐式寻址，以加快对这些部件的访问。</a:t>
            </a:r>
          </a:p>
          <a:p>
            <a:pPr>
              <a:spcBef>
                <a:spcPct val="50000"/>
              </a:spcBef>
            </a:pPr>
            <a:r>
              <a:rPr kumimoji="1" lang="zh-CN" altLang="en-US" sz="2800" b="1" dirty="0">
                <a:solidFill>
                  <a:schemeClr val="hlink"/>
                </a:solidFill>
                <a:latin typeface="+mn-ea"/>
              </a:rPr>
              <a:t>缺点：</a:t>
            </a:r>
            <a:r>
              <a:rPr kumimoji="1" lang="zh-CN" altLang="en-US" sz="2800" b="1" dirty="0">
                <a:latin typeface="+mn-ea"/>
              </a:rPr>
              <a:t>可能导致指令系统设计缺乏规范。 </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027"/>
          <p:cNvSpPr>
            <a:spLocks noChangeArrowheads="1"/>
          </p:cNvSpPr>
          <p:nvPr/>
        </p:nvSpPr>
        <p:spPr bwMode="auto">
          <a:xfrm>
            <a:off x="514320" y="885804"/>
            <a:ext cx="8629680" cy="2543196"/>
          </a:xfrm>
          <a:prstGeom prst="rect">
            <a:avLst/>
          </a:prstGeom>
          <a:noFill/>
          <a:ln w="9525">
            <a:noFill/>
            <a:miter lim="800000"/>
            <a:headEnd/>
            <a:tailEnd/>
          </a:ln>
        </p:spPr>
        <p:txBody>
          <a:bodyPr/>
          <a:lstStyle/>
          <a:p>
            <a:pPr>
              <a:lnSpc>
                <a:spcPct val="200000"/>
              </a:lnSpc>
              <a:defRPr/>
            </a:pPr>
            <a:r>
              <a:rPr lang="zh-CN" altLang="en-US" sz="2800" b="1" dirty="0">
                <a:latin typeface="+mn-ea"/>
              </a:rPr>
              <a:t>（</a:t>
            </a:r>
            <a:r>
              <a:rPr lang="en-US" altLang="zh-CN" sz="2800" b="1" dirty="0">
                <a:latin typeface="+mn-ea"/>
              </a:rPr>
              <a:t>1</a:t>
            </a:r>
            <a:r>
              <a:rPr lang="zh-CN" altLang="en-US" sz="2800" b="1" dirty="0">
                <a:latin typeface="+mn-ea"/>
              </a:rPr>
              <a:t>）计算机面向的应用领域，程序设计语言，编译程序，</a:t>
            </a:r>
            <a:r>
              <a:rPr lang="zh-CN" altLang="en-US" sz="2800" b="1" dirty="0" smtClean="0">
                <a:latin typeface="+mn-ea"/>
              </a:rPr>
              <a:t>操作系统</a:t>
            </a:r>
            <a:r>
              <a:rPr lang="zh-CN" altLang="en-US" sz="2800" b="1" dirty="0">
                <a:latin typeface="+mn-ea"/>
              </a:rPr>
              <a:t>直到硬件构成等诸多因素。</a:t>
            </a:r>
          </a:p>
          <a:p>
            <a:pPr>
              <a:lnSpc>
                <a:spcPct val="200000"/>
              </a:lnSpc>
              <a:defRPr/>
            </a:pPr>
            <a:r>
              <a:rPr lang="zh-CN" altLang="en-US" sz="2800" b="1" dirty="0">
                <a:latin typeface="+mn-ea"/>
              </a:rPr>
              <a:t>（</a:t>
            </a:r>
            <a:r>
              <a:rPr lang="en-US" altLang="zh-CN" sz="2800" b="1" dirty="0">
                <a:latin typeface="+mn-ea"/>
              </a:rPr>
              <a:t>2</a:t>
            </a:r>
            <a:r>
              <a:rPr lang="zh-CN" altLang="en-US" sz="2800" b="1" dirty="0">
                <a:latin typeface="+mn-ea"/>
              </a:rPr>
              <a:t>）继承软件资产，保证软件向后兼容和向上兼容。</a:t>
            </a:r>
            <a:endParaRPr lang="zh-CN" altLang="en-US" sz="2800" b="1" dirty="0">
              <a:effectLst>
                <a:outerShdw blurRad="38100" dist="38100" dir="2700000" algn="tl">
                  <a:srgbClr val="C0C0C0"/>
                </a:outerShdw>
              </a:effectLst>
              <a:latin typeface="+mn-ea"/>
            </a:endParaRPr>
          </a:p>
        </p:txBody>
      </p:sp>
      <p:sp>
        <p:nvSpPr>
          <p:cNvPr id="29701" name="Text Box 1029"/>
          <p:cNvSpPr txBox="1">
            <a:spLocks noChangeArrowheads="1"/>
          </p:cNvSpPr>
          <p:nvPr/>
        </p:nvSpPr>
        <p:spPr bwMode="auto">
          <a:xfrm>
            <a:off x="285720" y="428604"/>
            <a:ext cx="7215238" cy="523220"/>
          </a:xfrm>
          <a:prstGeom prst="rect">
            <a:avLst/>
          </a:prstGeom>
          <a:noFill/>
          <a:ln w="9525">
            <a:noFill/>
            <a:miter lim="800000"/>
            <a:headEnd/>
            <a:tailEnd/>
          </a:ln>
        </p:spPr>
        <p:txBody>
          <a:bodyPr wrap="square">
            <a:spAutoFit/>
          </a:bodyPr>
          <a:lstStyle/>
          <a:p>
            <a:r>
              <a:rPr kumimoji="1" lang="en-US" altLang="zh-CN" sz="2800" b="1" dirty="0">
                <a:solidFill>
                  <a:schemeClr val="accent1"/>
                </a:solidFill>
                <a:latin typeface="+mn-ea"/>
              </a:rPr>
              <a:t>1</a:t>
            </a:r>
            <a:r>
              <a:rPr kumimoji="1" lang="zh-CN" altLang="en-US" sz="2800" b="1" dirty="0">
                <a:solidFill>
                  <a:schemeClr val="accent1"/>
                </a:solidFill>
                <a:latin typeface="+mn-ea"/>
              </a:rPr>
              <a:t>、计算机指令系统的设计过程和要求</a:t>
            </a:r>
          </a:p>
        </p:txBody>
      </p:sp>
      <p:sp>
        <p:nvSpPr>
          <p:cNvPr id="117768" name="Text Box 3"/>
          <p:cNvSpPr txBox="1">
            <a:spLocks noChangeArrowheads="1"/>
          </p:cNvSpPr>
          <p:nvPr/>
        </p:nvSpPr>
        <p:spPr bwMode="auto">
          <a:xfrm>
            <a:off x="642910" y="3357562"/>
            <a:ext cx="6934200" cy="523220"/>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tx2"/>
                </a:solidFill>
                <a:latin typeface="+mn-ea"/>
              </a:rPr>
              <a:t>计算机指令系统的设计技术基本过程：</a:t>
            </a:r>
          </a:p>
        </p:txBody>
      </p:sp>
      <p:sp>
        <p:nvSpPr>
          <p:cNvPr id="117769" name="Rectangle 9"/>
          <p:cNvSpPr>
            <a:spLocks noChangeArrowheads="1"/>
          </p:cNvSpPr>
          <p:nvPr/>
        </p:nvSpPr>
        <p:spPr bwMode="auto">
          <a:xfrm>
            <a:off x="438120" y="3857604"/>
            <a:ext cx="7696200" cy="1384995"/>
          </a:xfrm>
          <a:prstGeom prst="rect">
            <a:avLst/>
          </a:prstGeom>
          <a:noFill/>
          <a:ln w="9525">
            <a:noFill/>
            <a:miter lim="800000"/>
            <a:headEnd/>
            <a:tailEnd/>
          </a:ln>
        </p:spPr>
        <p:txBody>
          <a:bodyPr>
            <a:spAutoFit/>
          </a:bodyPr>
          <a:lstStyle/>
          <a:p>
            <a:r>
              <a:rPr kumimoji="1" lang="en-US" altLang="zh-CN" sz="2800" dirty="0">
                <a:latin typeface="+mn-ea"/>
              </a:rPr>
              <a:t> </a:t>
            </a:r>
            <a:r>
              <a:rPr kumimoji="1" lang="zh-CN" altLang="en-US" sz="2800" b="1" dirty="0">
                <a:latin typeface="+mn-ea"/>
              </a:rPr>
              <a:t>（</a:t>
            </a:r>
            <a:r>
              <a:rPr kumimoji="1" lang="en-US" altLang="zh-CN" sz="2800" b="1" dirty="0">
                <a:latin typeface="+mn-ea"/>
              </a:rPr>
              <a:t>1</a:t>
            </a:r>
            <a:r>
              <a:rPr kumimoji="1" lang="zh-CN" altLang="en-US" sz="2800" b="1" dirty="0">
                <a:latin typeface="+mn-ea"/>
              </a:rPr>
              <a:t>） 根据计算机未来用途及通常机器指令集拟出初步指令系统</a:t>
            </a:r>
            <a:r>
              <a:rPr kumimoji="1" lang="zh-CN" altLang="en-US" sz="2800" b="1" dirty="0" smtClean="0">
                <a:latin typeface="+mn-ea"/>
              </a:rPr>
              <a:t>设计</a:t>
            </a:r>
            <a:r>
              <a:rPr kumimoji="1" lang="zh-CN" altLang="en-US" sz="2800" b="1" dirty="0">
                <a:latin typeface="+mn-ea"/>
              </a:rPr>
              <a:t>及实现；</a:t>
            </a:r>
          </a:p>
          <a:p>
            <a:r>
              <a:rPr kumimoji="1" lang="zh-CN" altLang="en-US" sz="2800" b="1" dirty="0">
                <a:latin typeface="+mn-ea"/>
              </a:rPr>
              <a:t> （</a:t>
            </a:r>
            <a:r>
              <a:rPr kumimoji="1" lang="en-US" altLang="zh-CN" sz="2800" b="1" dirty="0">
                <a:latin typeface="+mn-ea"/>
              </a:rPr>
              <a:t>2</a:t>
            </a:r>
            <a:r>
              <a:rPr kumimoji="1" lang="zh-CN" altLang="en-US" sz="2800" b="1" dirty="0">
                <a:latin typeface="+mn-ea"/>
              </a:rPr>
              <a:t>） 编出指令系统设计的编译程序；</a:t>
            </a:r>
          </a:p>
        </p:txBody>
      </p:sp>
      <p:sp>
        <p:nvSpPr>
          <p:cNvPr id="6"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a:t>
            </a:fld>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457200" y="714356"/>
            <a:ext cx="6972320" cy="457200"/>
          </a:xfrm>
        </p:spPr>
        <p:txBody>
          <a:bodyPr lIns="92075" tIns="46038" rIns="92075" bIns="46038">
            <a:normAutofit fontScale="90000"/>
          </a:bodyPr>
          <a:lstStyle/>
          <a:p>
            <a:pPr eaLnBrk="1" hangingPunct="1"/>
            <a:r>
              <a:rPr lang="zh-CN" altLang="en-US" b="1" dirty="0" smtClean="0">
                <a:solidFill>
                  <a:schemeClr val="tx2"/>
                </a:solidFill>
                <a:latin typeface="+mn-ea"/>
                <a:ea typeface="+mn-ea"/>
              </a:rPr>
              <a:t>三</a:t>
            </a:r>
            <a:r>
              <a:rPr lang="en-US" altLang="zh-CN" b="1" dirty="0" smtClean="0">
                <a:solidFill>
                  <a:schemeClr val="tx2"/>
                </a:solidFill>
                <a:latin typeface="+mn-ea"/>
                <a:ea typeface="+mn-ea"/>
              </a:rPr>
              <a:t>.  </a:t>
            </a:r>
            <a:r>
              <a:rPr lang="zh-CN" altLang="en-US" b="1" dirty="0" smtClean="0">
                <a:solidFill>
                  <a:schemeClr val="tx2"/>
                </a:solidFill>
                <a:latin typeface="+mn-ea"/>
                <a:ea typeface="+mn-ea"/>
              </a:rPr>
              <a:t>程序定位方式</a:t>
            </a:r>
          </a:p>
        </p:txBody>
      </p:sp>
      <p:sp>
        <p:nvSpPr>
          <p:cNvPr id="69635" name="Rectangle 3"/>
          <p:cNvSpPr>
            <a:spLocks noGrp="1" noChangeArrowheads="1"/>
          </p:cNvSpPr>
          <p:nvPr>
            <p:ph type="body" idx="4294967295"/>
          </p:nvPr>
        </p:nvSpPr>
        <p:spPr>
          <a:xfrm>
            <a:off x="428596" y="3624274"/>
            <a:ext cx="6400800" cy="1447800"/>
          </a:xfrm>
        </p:spPr>
        <p:txBody>
          <a:bodyPr>
            <a:normAutofit fontScale="92500"/>
          </a:bodyPr>
          <a:lstStyle/>
          <a:p>
            <a:pPr marL="609600" indent="-609600" eaLnBrk="1" hangingPunct="1">
              <a:buClr>
                <a:schemeClr val="tx2"/>
              </a:buClr>
              <a:buFont typeface="Wingdings" pitchFamily="2" charset="2"/>
              <a:buChar char="Ø"/>
              <a:defRPr/>
            </a:pPr>
            <a:r>
              <a:rPr lang="zh-CN" altLang="en-US" sz="2800" b="1" dirty="0" smtClean="0">
                <a:solidFill>
                  <a:schemeClr val="tx2"/>
                </a:solidFill>
                <a:latin typeface="+mn-ea"/>
              </a:rPr>
              <a:t>直接定位方式</a:t>
            </a:r>
            <a:r>
              <a:rPr lang="zh-CN" altLang="en-US" sz="2800" b="1" dirty="0" smtClean="0">
                <a:latin typeface="+mn-ea"/>
              </a:rPr>
              <a:t>                                                                            </a:t>
            </a:r>
            <a:r>
              <a:rPr lang="zh-CN" altLang="en-US" sz="2800" b="1" dirty="0" smtClean="0">
                <a:solidFill>
                  <a:schemeClr val="tx1"/>
                </a:solidFill>
                <a:latin typeface="+mn-ea"/>
              </a:rPr>
              <a:t>直接使用实际主存物理地址来编写或编译程序，目前大多不用这种方式。</a:t>
            </a:r>
          </a:p>
          <a:p>
            <a:pPr marL="609600" indent="-609600" eaLnBrk="1" hangingPunct="1">
              <a:buClr>
                <a:schemeClr val="tx2"/>
              </a:buClr>
              <a:buFont typeface="Wingdings" pitchFamily="2" charset="2"/>
              <a:buNone/>
              <a:defRPr/>
            </a:pPr>
            <a:endParaRPr lang="en-US" altLang="zh-CN" sz="2800" b="1" dirty="0" smtClean="0">
              <a:effectLst>
                <a:outerShdw blurRad="38100" dist="38100" dir="2700000" algn="tl">
                  <a:srgbClr val="C0C0C0"/>
                </a:outerShdw>
              </a:effectLst>
              <a:latin typeface="+mn-ea"/>
            </a:endParaRPr>
          </a:p>
        </p:txBody>
      </p:sp>
      <p:sp>
        <p:nvSpPr>
          <p:cNvPr id="69636" name="Text Box 4"/>
          <p:cNvSpPr txBox="1">
            <a:spLocks noChangeArrowheads="1"/>
          </p:cNvSpPr>
          <p:nvPr/>
        </p:nvSpPr>
        <p:spPr bwMode="auto">
          <a:xfrm>
            <a:off x="990600" y="1785926"/>
            <a:ext cx="6629400" cy="1384995"/>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tx2"/>
                </a:solidFill>
                <a:latin typeface="+mn-ea"/>
              </a:rPr>
              <a:t>程序定位：</a:t>
            </a:r>
            <a:r>
              <a:rPr kumimoji="1" lang="zh-CN" altLang="en-US" sz="2800" b="1" dirty="0">
                <a:latin typeface="+mn-ea"/>
              </a:rPr>
              <a:t>指令和数据中的逻辑地址（相对地址）转变成主存物理地址（绝对地址）的过程。 </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ChangeArrowheads="1"/>
          </p:cNvSpPr>
          <p:nvPr/>
        </p:nvSpPr>
        <p:spPr bwMode="auto">
          <a:xfrm>
            <a:off x="533400" y="142852"/>
            <a:ext cx="8305800" cy="3733800"/>
          </a:xfrm>
          <a:prstGeom prst="rect">
            <a:avLst/>
          </a:prstGeom>
          <a:noFill/>
          <a:ln w="9525">
            <a:noFill/>
            <a:miter lim="800000"/>
            <a:headEnd/>
            <a:tailEnd/>
          </a:ln>
        </p:spPr>
        <p:txBody>
          <a:bodyPr/>
          <a:lstStyle/>
          <a:p>
            <a:pPr marL="609600" indent="-609600">
              <a:lnSpc>
                <a:spcPct val="90000"/>
              </a:lnSpc>
              <a:spcBef>
                <a:spcPct val="20000"/>
              </a:spcBef>
              <a:buClr>
                <a:schemeClr val="tx2"/>
              </a:buClr>
              <a:buFont typeface="Wingdings" pitchFamily="2" charset="2"/>
              <a:buNone/>
              <a:defRPr/>
            </a:pPr>
            <a:endParaRPr lang="en-US" altLang="zh-CN" sz="2800" b="1" dirty="0">
              <a:latin typeface="+mn-ea"/>
            </a:endParaRPr>
          </a:p>
          <a:p>
            <a:pPr marL="609600" indent="-609600">
              <a:lnSpc>
                <a:spcPct val="90000"/>
              </a:lnSpc>
              <a:spcBef>
                <a:spcPct val="20000"/>
              </a:spcBef>
              <a:buClr>
                <a:schemeClr val="tx2"/>
              </a:buClr>
              <a:buFont typeface="Wingdings" pitchFamily="2" charset="2"/>
              <a:buChar char="Ø"/>
              <a:defRPr/>
            </a:pPr>
            <a:r>
              <a:rPr lang="zh-CN" altLang="en-US" sz="2800" b="1" dirty="0">
                <a:solidFill>
                  <a:schemeClr val="tx2"/>
                </a:solidFill>
                <a:latin typeface="+mn-ea"/>
              </a:rPr>
              <a:t>静态定位方式</a:t>
            </a:r>
            <a:r>
              <a:rPr lang="zh-CN" altLang="en-US" sz="2800" b="1" dirty="0">
                <a:solidFill>
                  <a:schemeClr val="accent2"/>
                </a:solidFill>
                <a:latin typeface="+mn-ea"/>
              </a:rPr>
              <a:t>                                                                                   </a:t>
            </a:r>
            <a:r>
              <a:rPr lang="zh-CN" altLang="en-US" sz="2800" b="1" dirty="0">
                <a:latin typeface="+mn-ea"/>
              </a:rPr>
              <a:t>专门用装入程序来完成，一旦装入主存就不能再变动了，这种方式实现简单，不需要增加硬件设备，但不够灵活，主存利用率不高，多个用户不能共享主存</a:t>
            </a:r>
            <a:r>
              <a:rPr lang="zh-CN" altLang="en-US" sz="2800" b="1" dirty="0" smtClean="0">
                <a:latin typeface="+mn-ea"/>
              </a:rPr>
              <a:t>。</a:t>
            </a:r>
            <a:endParaRPr lang="zh-CN" altLang="en-US" sz="2800" b="1" dirty="0">
              <a:latin typeface="+mn-ea"/>
            </a:endParaRPr>
          </a:p>
          <a:p>
            <a:pPr marL="609600" indent="-609600">
              <a:lnSpc>
                <a:spcPct val="90000"/>
              </a:lnSpc>
              <a:spcBef>
                <a:spcPct val="20000"/>
              </a:spcBef>
              <a:buClr>
                <a:schemeClr val="tx2"/>
              </a:buClr>
              <a:buFont typeface="Wingdings" pitchFamily="2" charset="2"/>
              <a:buChar char="Ø"/>
              <a:defRPr/>
            </a:pPr>
            <a:r>
              <a:rPr lang="zh-CN" altLang="en-US" sz="2800" b="1" dirty="0">
                <a:solidFill>
                  <a:schemeClr val="tx2"/>
                </a:solidFill>
                <a:latin typeface="+mn-ea"/>
              </a:rPr>
              <a:t>动态定位方式</a:t>
            </a:r>
            <a:r>
              <a:rPr lang="zh-CN" altLang="en-US" sz="2800" b="1" dirty="0">
                <a:solidFill>
                  <a:schemeClr val="accent2"/>
                </a:solidFill>
                <a:latin typeface="+mn-ea"/>
              </a:rPr>
              <a:t>                                                                                </a:t>
            </a:r>
            <a:r>
              <a:rPr lang="zh-CN" altLang="en-US" sz="2800" b="1" dirty="0">
                <a:latin typeface="+mn-ea"/>
              </a:rPr>
              <a:t>利用类似变址寻址方法，由硬件支持完成。只把主存的起始地址装入该程序对应的基址寄存器中，指令的地址不需全部修改。</a:t>
            </a:r>
          </a:p>
          <a:p>
            <a:pPr marL="609600" indent="-609600">
              <a:lnSpc>
                <a:spcPct val="90000"/>
              </a:lnSpc>
              <a:spcBef>
                <a:spcPct val="20000"/>
              </a:spcBef>
              <a:buClr>
                <a:schemeClr val="hlink"/>
              </a:buClr>
              <a:buFont typeface="Wingdings" pitchFamily="2" charset="2"/>
              <a:buNone/>
              <a:defRPr/>
            </a:pPr>
            <a:r>
              <a:rPr lang="zh-CN" altLang="en-US" sz="2800" b="1" dirty="0">
                <a:solidFill>
                  <a:schemeClr val="tx2"/>
                </a:solidFill>
                <a:latin typeface="+mn-ea"/>
              </a:rPr>
              <a:t>      </a:t>
            </a:r>
            <a:r>
              <a:rPr lang="zh-CN" altLang="en-US" sz="2800" b="1" dirty="0">
                <a:solidFill>
                  <a:schemeClr val="hlink"/>
                </a:solidFill>
                <a:latin typeface="+mn-ea"/>
              </a:rPr>
              <a:t>优点：</a:t>
            </a:r>
            <a:r>
              <a:rPr lang="zh-CN" altLang="en-US" sz="2800" b="1" dirty="0">
                <a:latin typeface="+mn-ea"/>
              </a:rPr>
              <a:t>在程序执行时由硬件形成主存物理地址，主存利用率高，多个用户可以共享同一个程序段，支持虚拟存储器实现。</a:t>
            </a:r>
          </a:p>
          <a:p>
            <a:pPr marL="609600" indent="-609600">
              <a:lnSpc>
                <a:spcPct val="90000"/>
              </a:lnSpc>
              <a:spcBef>
                <a:spcPct val="20000"/>
              </a:spcBef>
              <a:buClr>
                <a:schemeClr val="hlink"/>
              </a:buClr>
              <a:buFont typeface="Wingdings" pitchFamily="2" charset="2"/>
              <a:buNone/>
              <a:defRPr/>
            </a:pPr>
            <a:r>
              <a:rPr lang="zh-CN" altLang="en-US" sz="2800" b="1" dirty="0">
                <a:solidFill>
                  <a:schemeClr val="hlink"/>
                </a:solidFill>
                <a:latin typeface="+mn-ea"/>
              </a:rPr>
              <a:t>      缺点：</a:t>
            </a:r>
            <a:r>
              <a:rPr lang="zh-CN" altLang="en-US" sz="2800" b="1" dirty="0">
                <a:latin typeface="+mn-ea"/>
              </a:rPr>
              <a:t>需要硬件支持，实现的算法比较复杂。</a:t>
            </a:r>
            <a:r>
              <a:rPr lang="zh-CN" altLang="en-US" sz="2800" b="1" dirty="0">
                <a:solidFill>
                  <a:schemeClr val="accent2"/>
                </a:solidFill>
                <a:effectLst>
                  <a:outerShdw blurRad="38100" dist="38100" dir="2700000" algn="tl">
                    <a:srgbClr val="C0C0C0"/>
                  </a:outerShdw>
                </a:effectLst>
                <a:latin typeface="+mn-ea"/>
              </a:rPr>
              <a:t>                                                                                    </a:t>
            </a:r>
          </a:p>
        </p:txBody>
      </p:sp>
      <p:sp>
        <p:nvSpPr>
          <p:cNvPr id="3"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381000" y="471470"/>
            <a:ext cx="6834206" cy="457200"/>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3</a:t>
            </a:r>
            <a:r>
              <a:rPr lang="zh-CN" altLang="en-US" b="1" dirty="0" smtClean="0">
                <a:solidFill>
                  <a:schemeClr val="accent1"/>
                </a:solidFill>
                <a:latin typeface="+mn-ea"/>
                <a:ea typeface="+mn-ea"/>
              </a:rPr>
              <a:t>、指令系统功能设计</a:t>
            </a:r>
          </a:p>
        </p:txBody>
      </p:sp>
      <p:sp>
        <p:nvSpPr>
          <p:cNvPr id="71683" name="Rectangle 3"/>
          <p:cNvSpPr>
            <a:spLocks noGrp="1" noChangeArrowheads="1"/>
          </p:cNvSpPr>
          <p:nvPr>
            <p:ph type="body" idx="4294967295"/>
          </p:nvPr>
        </p:nvSpPr>
        <p:spPr>
          <a:xfrm>
            <a:off x="762000" y="1357298"/>
            <a:ext cx="7772400" cy="3313113"/>
          </a:xfrm>
        </p:spPr>
        <p:txBody>
          <a:bodyPr>
            <a:noAutofit/>
          </a:bodyPr>
          <a:lstStyle/>
          <a:p>
            <a:pPr marL="0" indent="0" eaLnBrk="1" hangingPunct="1">
              <a:buFont typeface="Wingdings" pitchFamily="2" charset="2"/>
              <a:buNone/>
            </a:pPr>
            <a:r>
              <a:rPr lang="zh-CN" altLang="en-US" sz="2800" b="1" dirty="0" smtClean="0">
                <a:solidFill>
                  <a:schemeClr val="tx2"/>
                </a:solidFill>
                <a:latin typeface="+mn-ea"/>
              </a:rPr>
              <a:t>设计指令时，要考虑三个因素：</a:t>
            </a:r>
            <a:r>
              <a:rPr lang="zh-CN" altLang="en-US" sz="2800" b="1" dirty="0" smtClean="0">
                <a:solidFill>
                  <a:schemeClr val="tx1"/>
                </a:solidFill>
                <a:latin typeface="+mn-ea"/>
              </a:rPr>
              <a:t>速度，价格，灵活性；功能基本要求完整性、规整性、高效率和兼容性。</a:t>
            </a:r>
          </a:p>
          <a:p>
            <a:pPr marL="0" indent="0" eaLnBrk="1" hangingPunct="1">
              <a:buFont typeface="Wingdings" pitchFamily="2" charset="2"/>
              <a:buNone/>
            </a:pPr>
            <a:endParaRPr lang="zh-CN" altLang="en-US" sz="2800" b="1" dirty="0" smtClean="0">
              <a:solidFill>
                <a:schemeClr val="tx1"/>
              </a:solidFill>
              <a:latin typeface="+mn-ea"/>
            </a:endParaRPr>
          </a:p>
          <a:p>
            <a:pPr marL="0" indent="0" eaLnBrk="1" hangingPunct="1">
              <a:buFont typeface="Wingdings" pitchFamily="2" charset="2"/>
              <a:buNone/>
            </a:pPr>
            <a:r>
              <a:rPr lang="zh-CN" altLang="en-US" sz="2800" b="1" dirty="0" smtClean="0">
                <a:solidFill>
                  <a:schemeClr val="tx2"/>
                </a:solidFill>
                <a:latin typeface="+mn-ea"/>
              </a:rPr>
              <a:t>通用计算机指令分为五类：</a:t>
            </a:r>
          </a:p>
          <a:p>
            <a:pPr marL="0" indent="0" eaLnBrk="1" hangingPunct="1">
              <a:buClr>
                <a:schemeClr val="tx1"/>
              </a:buClr>
              <a:buFont typeface="Wingdings" pitchFamily="2" charset="2"/>
              <a:buChar char="Ø"/>
            </a:pPr>
            <a:r>
              <a:rPr lang="zh-CN" altLang="en-US" sz="2800" b="1" dirty="0" smtClean="0">
                <a:solidFill>
                  <a:schemeClr val="tx1"/>
                </a:solidFill>
                <a:latin typeface="+mn-ea"/>
              </a:rPr>
              <a:t>数据传送类指令</a:t>
            </a:r>
            <a:r>
              <a:rPr lang="en-US" altLang="zh-CN" sz="2800" b="1" dirty="0" smtClean="0">
                <a:solidFill>
                  <a:schemeClr val="tx1"/>
                </a:solidFill>
                <a:latin typeface="+mn-ea"/>
              </a:rPr>
              <a:t>——40%</a:t>
            </a:r>
            <a:r>
              <a:rPr lang="zh-CN" altLang="en-US" sz="2800" b="1" dirty="0" smtClean="0">
                <a:solidFill>
                  <a:schemeClr val="tx1"/>
                </a:solidFill>
                <a:latin typeface="+mn-ea"/>
              </a:rPr>
              <a:t>左右</a:t>
            </a:r>
          </a:p>
          <a:p>
            <a:pPr marL="0" indent="0" eaLnBrk="1" hangingPunct="1">
              <a:buClr>
                <a:schemeClr val="tx1"/>
              </a:buClr>
              <a:buFont typeface="Wingdings" pitchFamily="2" charset="2"/>
              <a:buChar char="Ø"/>
            </a:pPr>
            <a:r>
              <a:rPr lang="zh-CN" altLang="en-US" sz="2800" b="1" dirty="0" smtClean="0">
                <a:solidFill>
                  <a:schemeClr val="tx1"/>
                </a:solidFill>
                <a:latin typeface="+mn-ea"/>
              </a:rPr>
              <a:t>运算类指令</a:t>
            </a:r>
          </a:p>
          <a:p>
            <a:pPr marL="0" indent="0" eaLnBrk="1" hangingPunct="1">
              <a:buClr>
                <a:schemeClr val="tx1"/>
              </a:buClr>
              <a:buFont typeface="Wingdings" pitchFamily="2" charset="2"/>
              <a:buChar char="Ø"/>
            </a:pPr>
            <a:r>
              <a:rPr lang="zh-CN" altLang="en-US" sz="2800" b="1" dirty="0" smtClean="0">
                <a:solidFill>
                  <a:schemeClr val="tx1"/>
                </a:solidFill>
                <a:latin typeface="+mn-ea"/>
              </a:rPr>
              <a:t>程序控制类指令</a:t>
            </a:r>
          </a:p>
          <a:p>
            <a:pPr marL="0" indent="0" eaLnBrk="1" hangingPunct="1">
              <a:buClr>
                <a:schemeClr val="tx1"/>
              </a:buClr>
              <a:buFont typeface="Wingdings" pitchFamily="2" charset="2"/>
              <a:buChar char="Ø"/>
            </a:pPr>
            <a:r>
              <a:rPr lang="zh-CN" altLang="en-US" sz="2800" b="1" dirty="0" smtClean="0">
                <a:solidFill>
                  <a:schemeClr val="tx1"/>
                </a:solidFill>
                <a:latin typeface="+mn-ea"/>
              </a:rPr>
              <a:t>输入输出指令</a:t>
            </a:r>
          </a:p>
          <a:p>
            <a:pPr marL="0" indent="0" eaLnBrk="1" hangingPunct="1">
              <a:buClr>
                <a:schemeClr val="tx1"/>
              </a:buClr>
              <a:buFont typeface="Wingdings" pitchFamily="2" charset="2"/>
              <a:buChar char="Ø"/>
            </a:pPr>
            <a:r>
              <a:rPr lang="zh-CN" altLang="en-US" sz="2800" b="1" dirty="0" smtClean="0">
                <a:solidFill>
                  <a:schemeClr val="tx1"/>
                </a:solidFill>
                <a:latin typeface="+mn-ea"/>
              </a:rPr>
              <a:t>处理机控制和调试指令</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346075" y="428604"/>
            <a:ext cx="4606925" cy="304800"/>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4</a:t>
            </a:r>
            <a:r>
              <a:rPr lang="zh-CN" altLang="en-US" b="1" dirty="0" smtClean="0">
                <a:solidFill>
                  <a:schemeClr val="accent1"/>
                </a:solidFill>
                <a:latin typeface="+mn-ea"/>
                <a:ea typeface="+mn-ea"/>
              </a:rPr>
              <a:t>、指令格式的优化</a:t>
            </a:r>
          </a:p>
        </p:txBody>
      </p:sp>
      <p:sp>
        <p:nvSpPr>
          <p:cNvPr id="72707" name="Rectangle 3"/>
          <p:cNvSpPr>
            <a:spLocks noGrp="1" noChangeArrowheads="1"/>
          </p:cNvSpPr>
          <p:nvPr>
            <p:ph type="body" idx="4294967295"/>
          </p:nvPr>
        </p:nvSpPr>
        <p:spPr>
          <a:xfrm>
            <a:off x="533400" y="4105292"/>
            <a:ext cx="8534400" cy="1752600"/>
          </a:xfrm>
        </p:spPr>
        <p:txBody>
          <a:bodyPr>
            <a:noAutofit/>
          </a:bodyPr>
          <a:lstStyle/>
          <a:p>
            <a:pPr marL="0" indent="0" eaLnBrk="1" hangingPunct="1">
              <a:lnSpc>
                <a:spcPct val="90000"/>
              </a:lnSpc>
              <a:spcBef>
                <a:spcPct val="50000"/>
              </a:spcBef>
              <a:buClrTx/>
              <a:buFontTx/>
              <a:buNone/>
              <a:defRPr/>
            </a:pPr>
            <a:r>
              <a:rPr lang="zh-CN" altLang="en-US" sz="2400" b="1" dirty="0" smtClean="0">
                <a:solidFill>
                  <a:schemeClr val="hlink"/>
                </a:solidFill>
                <a:latin typeface="+mn-ea"/>
              </a:rPr>
              <a:t>哈夫曼压缩的基本思想：</a:t>
            </a:r>
            <a:endParaRPr lang="zh-CN" altLang="en-US" sz="2400" dirty="0" smtClean="0">
              <a:solidFill>
                <a:schemeClr val="hlink"/>
              </a:solidFill>
              <a:latin typeface="+mn-ea"/>
            </a:endParaRPr>
          </a:p>
          <a:p>
            <a:pPr marL="0" indent="0" eaLnBrk="1" hangingPunct="1">
              <a:spcBef>
                <a:spcPct val="50000"/>
              </a:spcBef>
              <a:buClrTx/>
              <a:buFontTx/>
              <a:buNone/>
              <a:defRPr/>
            </a:pPr>
            <a:r>
              <a:rPr lang="zh-CN" altLang="en-US" sz="2400" b="1" dirty="0" smtClean="0">
                <a:latin typeface="+mn-ea"/>
              </a:rPr>
              <a:t>    </a:t>
            </a:r>
            <a:r>
              <a:rPr lang="zh-CN" altLang="en-US" sz="2400" b="1" dirty="0" smtClean="0">
                <a:solidFill>
                  <a:schemeClr val="tx1"/>
                </a:solidFill>
                <a:latin typeface="+mn-ea"/>
              </a:rPr>
              <a:t>当各种事件发生的概率不均等时，采用优化技术对发生概率最高的事件用最短的位数（时间）来表示（处理），而对出现概率较低的，用较长的位数（时间）来表示（处理），就会导致表示（处理）的平均位数（时间）的缩短。</a:t>
            </a:r>
            <a:endParaRPr lang="zh-CN" altLang="en-US" sz="2400" b="1" dirty="0" smtClean="0">
              <a:solidFill>
                <a:schemeClr val="tx1"/>
              </a:solidFill>
              <a:effectLst>
                <a:outerShdw blurRad="38100" dist="38100" dir="2700000" algn="tl">
                  <a:srgbClr val="C0C0C0"/>
                </a:outerShdw>
              </a:effectLst>
              <a:latin typeface="+mn-ea"/>
            </a:endParaRPr>
          </a:p>
        </p:txBody>
      </p:sp>
      <p:sp>
        <p:nvSpPr>
          <p:cNvPr id="72708" name="Text Box 4"/>
          <p:cNvSpPr txBox="1">
            <a:spLocks noChangeArrowheads="1"/>
          </p:cNvSpPr>
          <p:nvPr/>
        </p:nvSpPr>
        <p:spPr bwMode="auto">
          <a:xfrm>
            <a:off x="304800" y="2990849"/>
            <a:ext cx="7772400" cy="424732"/>
          </a:xfrm>
          <a:prstGeom prst="rect">
            <a:avLst/>
          </a:prstGeom>
          <a:noFill/>
          <a:ln w="9525">
            <a:noFill/>
            <a:miter lim="800000"/>
            <a:headEnd/>
            <a:tailEnd/>
          </a:ln>
        </p:spPr>
        <p:txBody>
          <a:bodyPr>
            <a:spAutoFit/>
          </a:bodyPr>
          <a:lstStyle/>
          <a:p>
            <a:pPr>
              <a:lnSpc>
                <a:spcPct val="90000"/>
              </a:lnSpc>
              <a:spcBef>
                <a:spcPct val="50000"/>
              </a:spcBef>
            </a:pPr>
            <a:r>
              <a:rPr kumimoji="1" lang="en-US" altLang="zh-CN" sz="2400" b="1" dirty="0">
                <a:latin typeface="+mn-ea"/>
              </a:rPr>
              <a:t> </a:t>
            </a:r>
            <a:r>
              <a:rPr kumimoji="1" lang="zh-CN" altLang="en-US" sz="2400" b="1" dirty="0">
                <a:solidFill>
                  <a:schemeClr val="tx2"/>
                </a:solidFill>
                <a:latin typeface="+mn-ea"/>
              </a:rPr>
              <a:t>指令的优化通过操作码优化和地址码优化进行。</a:t>
            </a:r>
          </a:p>
        </p:txBody>
      </p:sp>
      <p:sp>
        <p:nvSpPr>
          <p:cNvPr id="72709" name="Text Box 5"/>
          <p:cNvSpPr txBox="1">
            <a:spLocks noChangeArrowheads="1"/>
          </p:cNvSpPr>
          <p:nvPr/>
        </p:nvSpPr>
        <p:spPr bwMode="auto">
          <a:xfrm>
            <a:off x="381000" y="857232"/>
            <a:ext cx="8382000" cy="2123658"/>
          </a:xfrm>
          <a:prstGeom prst="rect">
            <a:avLst/>
          </a:prstGeom>
          <a:noFill/>
          <a:ln w="9525">
            <a:noFill/>
            <a:miter lim="800000"/>
            <a:headEnd/>
            <a:tailEnd/>
          </a:ln>
        </p:spPr>
        <p:txBody>
          <a:bodyPr>
            <a:spAutoFit/>
          </a:bodyPr>
          <a:lstStyle/>
          <a:p>
            <a:pPr algn="just">
              <a:spcBef>
                <a:spcPct val="50000"/>
              </a:spcBef>
            </a:pPr>
            <a:r>
              <a:rPr kumimoji="1" lang="zh-CN" altLang="en-US" sz="2400" b="1" dirty="0">
                <a:solidFill>
                  <a:schemeClr val="tx2"/>
                </a:solidFill>
                <a:latin typeface="+mn-ea"/>
              </a:rPr>
              <a:t>指令格式优化的目的：</a:t>
            </a:r>
          </a:p>
          <a:p>
            <a:pPr algn="just">
              <a:spcBef>
                <a:spcPct val="50000"/>
              </a:spcBef>
            </a:pPr>
            <a:r>
              <a:rPr kumimoji="1" lang="zh-CN" altLang="en-US" sz="2400" b="1" dirty="0">
                <a:latin typeface="+mn-ea"/>
              </a:rPr>
              <a:t>   如何用最短的位数表示指令的操作信息和地址信息，用最短的时间处理频度高的指令，使二者之间有最佳配合以减少指令字中冗余信息以及用最少信息位来表示所需的操作信息和地址信息。</a:t>
            </a:r>
          </a:p>
        </p:txBody>
      </p:sp>
      <p:sp>
        <p:nvSpPr>
          <p:cNvPr id="72710" name="Text Box 6"/>
          <p:cNvSpPr txBox="1">
            <a:spLocks noChangeArrowheads="1"/>
          </p:cNvSpPr>
          <p:nvPr/>
        </p:nvSpPr>
        <p:spPr bwMode="auto">
          <a:xfrm>
            <a:off x="533400" y="3532191"/>
            <a:ext cx="4110038" cy="461665"/>
          </a:xfrm>
          <a:prstGeom prst="rect">
            <a:avLst/>
          </a:prstGeom>
          <a:noFill/>
          <a:ln w="9525">
            <a:noFill/>
            <a:miter lim="800000"/>
            <a:headEnd/>
            <a:tailEnd/>
          </a:ln>
        </p:spPr>
        <p:txBody>
          <a:bodyPr wrap="square">
            <a:spAutoFit/>
          </a:bodyPr>
          <a:lstStyle/>
          <a:p>
            <a:pPr>
              <a:spcBef>
                <a:spcPct val="50000"/>
              </a:spcBef>
            </a:pPr>
            <a:r>
              <a:rPr kumimoji="1" lang="zh-CN" altLang="en-US" sz="2400" b="1" dirty="0">
                <a:solidFill>
                  <a:schemeClr val="tx2"/>
                </a:solidFill>
                <a:latin typeface="+mn-ea"/>
              </a:rPr>
              <a:t>一</a:t>
            </a:r>
            <a:r>
              <a:rPr kumimoji="1" lang="en-US" altLang="zh-CN" sz="2400" b="1" dirty="0">
                <a:solidFill>
                  <a:schemeClr val="tx2"/>
                </a:solidFill>
                <a:latin typeface="+mn-ea"/>
              </a:rPr>
              <a:t>.</a:t>
            </a:r>
            <a:r>
              <a:rPr kumimoji="1" lang="zh-CN" altLang="en-US" sz="2400" b="1" dirty="0">
                <a:solidFill>
                  <a:schemeClr val="tx2"/>
                </a:solidFill>
                <a:latin typeface="+mn-ea"/>
              </a:rPr>
              <a:t>操作码的优化</a:t>
            </a:r>
          </a:p>
        </p:txBody>
      </p:sp>
      <p:sp>
        <p:nvSpPr>
          <p:cNvPr id="7"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1385902" y="785794"/>
            <a:ext cx="5257800" cy="457200"/>
          </a:xfrm>
        </p:spPr>
        <p:txBody>
          <a:bodyPr lIns="92075" tIns="46038" rIns="92075" bIns="46038">
            <a:normAutofit fontScale="90000"/>
          </a:bodyPr>
          <a:lstStyle/>
          <a:p>
            <a:pPr eaLnBrk="1" hangingPunct="1"/>
            <a:r>
              <a:rPr lang="zh-CN" altLang="en-US" b="1" dirty="0" smtClean="0">
                <a:solidFill>
                  <a:schemeClr val="tx2"/>
                </a:solidFill>
                <a:latin typeface="+mn-ea"/>
                <a:ea typeface="+mn-ea"/>
              </a:rPr>
              <a:t>用哈夫曼压缩概念进行编码的步骤：</a:t>
            </a:r>
          </a:p>
        </p:txBody>
      </p:sp>
      <p:sp>
        <p:nvSpPr>
          <p:cNvPr id="113669" name="Text Box 5"/>
          <p:cNvSpPr txBox="1">
            <a:spLocks noChangeArrowheads="1"/>
          </p:cNvSpPr>
          <p:nvPr/>
        </p:nvSpPr>
        <p:spPr bwMode="auto">
          <a:xfrm>
            <a:off x="228600" y="1828800"/>
            <a:ext cx="8534400" cy="4708981"/>
          </a:xfrm>
          <a:prstGeom prst="rect">
            <a:avLst/>
          </a:prstGeom>
          <a:noFill/>
          <a:ln w="38100">
            <a:noFill/>
            <a:miter lim="800000"/>
            <a:headEnd/>
            <a:tailEnd/>
          </a:ln>
        </p:spPr>
        <p:txBody>
          <a:bodyPr>
            <a:spAutoFit/>
          </a:bodyPr>
          <a:lstStyle/>
          <a:p>
            <a:pPr algn="just">
              <a:spcBef>
                <a:spcPct val="50000"/>
              </a:spcBef>
            </a:pPr>
            <a:r>
              <a:rPr kumimoji="1" lang="zh-CN" altLang="en-US" sz="2400" b="1" dirty="0">
                <a:latin typeface="+mn-ea"/>
              </a:rPr>
              <a:t>（</a:t>
            </a:r>
            <a:r>
              <a:rPr kumimoji="1" lang="en-US" altLang="zh-CN" sz="2400" b="1" dirty="0">
                <a:latin typeface="+mn-ea"/>
              </a:rPr>
              <a:t>1</a:t>
            </a:r>
            <a:r>
              <a:rPr kumimoji="1" lang="zh-CN" altLang="en-US" sz="2400" b="1" dirty="0">
                <a:latin typeface="+mn-ea"/>
              </a:rPr>
              <a:t>）将要编码的字符按出现频率的次序排列，频率相等的符号可任意排列；</a:t>
            </a:r>
          </a:p>
          <a:p>
            <a:pPr algn="just">
              <a:spcBef>
                <a:spcPct val="50000"/>
              </a:spcBef>
            </a:pPr>
            <a:r>
              <a:rPr kumimoji="1" lang="zh-CN" altLang="en-US" sz="2400" b="1" dirty="0">
                <a:latin typeface="+mn-ea"/>
              </a:rPr>
              <a:t>（</a:t>
            </a:r>
            <a:r>
              <a:rPr kumimoji="1" lang="en-US" altLang="zh-CN" sz="2400" b="1" dirty="0">
                <a:latin typeface="+mn-ea"/>
              </a:rPr>
              <a:t>2</a:t>
            </a:r>
            <a:r>
              <a:rPr kumimoji="1" lang="zh-CN" altLang="en-US" sz="2400" b="1" dirty="0">
                <a:latin typeface="+mn-ea"/>
              </a:rPr>
              <a:t>）把出现频率最小的两个符号合并，并将其频率相加，按相加后的频率次序重新排序；</a:t>
            </a:r>
          </a:p>
          <a:p>
            <a:pPr algn="just">
              <a:spcBef>
                <a:spcPct val="50000"/>
              </a:spcBef>
            </a:pPr>
            <a:r>
              <a:rPr kumimoji="1" lang="zh-CN" altLang="en-US" sz="2400" b="1" dirty="0">
                <a:latin typeface="+mn-ea"/>
              </a:rPr>
              <a:t>（</a:t>
            </a:r>
            <a:r>
              <a:rPr kumimoji="1" lang="en-US" altLang="zh-CN" sz="2400" b="1" dirty="0">
                <a:latin typeface="+mn-ea"/>
              </a:rPr>
              <a:t>3</a:t>
            </a:r>
            <a:r>
              <a:rPr kumimoji="1" lang="zh-CN" altLang="en-US" sz="2400" b="1" dirty="0">
                <a:latin typeface="+mn-ea"/>
              </a:rPr>
              <a:t>）继续过程（</a:t>
            </a:r>
            <a:r>
              <a:rPr kumimoji="1" lang="en-US" altLang="zh-CN" sz="2400" b="1" dirty="0">
                <a:latin typeface="+mn-ea"/>
              </a:rPr>
              <a:t>2</a:t>
            </a:r>
            <a:r>
              <a:rPr kumimoji="1" lang="zh-CN" altLang="en-US" sz="2400" b="1" dirty="0">
                <a:latin typeface="+mn-ea"/>
              </a:rPr>
              <a:t>），直至只剩下两个频率，此后以相反过程进行编码；</a:t>
            </a:r>
          </a:p>
          <a:p>
            <a:pPr algn="just">
              <a:spcBef>
                <a:spcPct val="50000"/>
              </a:spcBef>
            </a:pPr>
            <a:r>
              <a:rPr kumimoji="1" lang="zh-CN" altLang="en-US" sz="2400" b="1" dirty="0">
                <a:latin typeface="+mn-ea"/>
              </a:rPr>
              <a:t>（</a:t>
            </a:r>
            <a:r>
              <a:rPr kumimoji="1" lang="en-US" altLang="zh-CN" sz="2400" b="1" dirty="0">
                <a:latin typeface="+mn-ea"/>
              </a:rPr>
              <a:t>4</a:t>
            </a:r>
            <a:r>
              <a:rPr kumimoji="1" lang="zh-CN" altLang="en-US" sz="2400" b="1" dirty="0">
                <a:latin typeface="+mn-ea"/>
              </a:rPr>
              <a:t>）对最后两个频率分别指定代码</a:t>
            </a:r>
            <a:r>
              <a:rPr kumimoji="1" lang="en-US" altLang="zh-CN" sz="2400" b="1" dirty="0">
                <a:latin typeface="+mn-ea"/>
              </a:rPr>
              <a:t>0</a:t>
            </a:r>
            <a:r>
              <a:rPr kumimoji="1" lang="zh-CN" altLang="en-US" sz="2400" b="1" dirty="0">
                <a:latin typeface="+mn-ea"/>
              </a:rPr>
              <a:t>和</a:t>
            </a:r>
            <a:r>
              <a:rPr kumimoji="1" lang="en-US" altLang="zh-CN" sz="2400" b="1" dirty="0">
                <a:latin typeface="+mn-ea"/>
              </a:rPr>
              <a:t>1</a:t>
            </a:r>
            <a:r>
              <a:rPr kumimoji="1" lang="zh-CN" altLang="en-US" sz="2400" b="1" dirty="0">
                <a:latin typeface="+mn-ea"/>
              </a:rPr>
              <a:t>；</a:t>
            </a:r>
          </a:p>
          <a:p>
            <a:pPr algn="just">
              <a:spcBef>
                <a:spcPct val="50000"/>
              </a:spcBef>
            </a:pPr>
            <a:r>
              <a:rPr kumimoji="1" lang="zh-CN" altLang="en-US" sz="2400" b="1" dirty="0">
                <a:latin typeface="+mn-ea"/>
              </a:rPr>
              <a:t>（</a:t>
            </a:r>
            <a:r>
              <a:rPr kumimoji="1" lang="en-US" altLang="zh-CN" sz="2400" b="1" dirty="0">
                <a:latin typeface="+mn-ea"/>
              </a:rPr>
              <a:t>5</a:t>
            </a:r>
            <a:r>
              <a:rPr kumimoji="1" lang="zh-CN" altLang="en-US" sz="2400" b="1" dirty="0">
                <a:latin typeface="+mn-ea"/>
              </a:rPr>
              <a:t>）若某一频率由两个频率相加而成，则分别指定这两个频的下一个代码为</a:t>
            </a:r>
            <a:r>
              <a:rPr kumimoji="1" lang="en-US" altLang="zh-CN" sz="2400" b="1" dirty="0">
                <a:latin typeface="+mn-ea"/>
              </a:rPr>
              <a:t>0</a:t>
            </a:r>
            <a:r>
              <a:rPr kumimoji="1" lang="zh-CN" altLang="en-US" sz="2400" b="1" dirty="0">
                <a:latin typeface="+mn-ea"/>
              </a:rPr>
              <a:t>或</a:t>
            </a:r>
            <a:r>
              <a:rPr kumimoji="1" lang="en-US" altLang="zh-CN" sz="2400" b="1" dirty="0">
                <a:latin typeface="+mn-ea"/>
              </a:rPr>
              <a:t>1</a:t>
            </a:r>
            <a:r>
              <a:rPr kumimoji="1" lang="zh-CN" altLang="en-US" sz="2400" b="1" dirty="0">
                <a:latin typeface="+mn-ea"/>
              </a:rPr>
              <a:t>；</a:t>
            </a:r>
          </a:p>
          <a:p>
            <a:pPr algn="just">
              <a:spcBef>
                <a:spcPct val="50000"/>
              </a:spcBef>
            </a:pPr>
            <a:r>
              <a:rPr kumimoji="1" lang="zh-CN" altLang="en-US" sz="2400" b="1" dirty="0">
                <a:latin typeface="+mn-ea"/>
              </a:rPr>
              <a:t>（</a:t>
            </a:r>
            <a:r>
              <a:rPr kumimoji="1" lang="en-US" altLang="zh-CN" sz="2400" b="1" dirty="0">
                <a:latin typeface="+mn-ea"/>
              </a:rPr>
              <a:t>6</a:t>
            </a:r>
            <a:r>
              <a:rPr kumimoji="1" lang="zh-CN" altLang="en-US" sz="2400" b="1" dirty="0">
                <a:latin typeface="+mn-ea"/>
              </a:rPr>
              <a:t>）继续过程（</a:t>
            </a:r>
            <a:r>
              <a:rPr kumimoji="1" lang="en-US" altLang="zh-CN" sz="2400" b="1" dirty="0">
                <a:latin typeface="+mn-ea"/>
              </a:rPr>
              <a:t>5</a:t>
            </a:r>
            <a:r>
              <a:rPr kumimoji="1" lang="zh-CN" altLang="en-US" sz="2400" b="1" dirty="0">
                <a:latin typeface="+mn-ea"/>
              </a:rPr>
              <a:t>），直到所有符号均已指定不同代码为止。</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4294967295"/>
          </p:nvPr>
        </p:nvSpPr>
        <p:spPr>
          <a:xfrm>
            <a:off x="381000" y="1219200"/>
            <a:ext cx="8458200" cy="685800"/>
          </a:xfrm>
        </p:spPr>
        <p:txBody>
          <a:bodyPr/>
          <a:lstStyle/>
          <a:p>
            <a:pPr marL="0" indent="0" eaLnBrk="1" hangingPunct="1">
              <a:lnSpc>
                <a:spcPct val="90000"/>
              </a:lnSpc>
              <a:buFont typeface="Wingdings" pitchFamily="2" charset="2"/>
              <a:buNone/>
            </a:pPr>
            <a:r>
              <a:rPr lang="zh-CN" altLang="en-US" sz="2000" b="1" smtClean="0">
                <a:solidFill>
                  <a:schemeClr val="tx2"/>
                </a:solidFill>
                <a:latin typeface="+mn-ea"/>
              </a:rPr>
              <a:t>现设一台模型机，共有</a:t>
            </a:r>
            <a:r>
              <a:rPr lang="en-US" altLang="zh-CN" sz="2000" b="1" smtClean="0">
                <a:solidFill>
                  <a:schemeClr val="tx2"/>
                </a:solidFill>
                <a:latin typeface="+mn-ea"/>
              </a:rPr>
              <a:t>7</a:t>
            </a:r>
            <a:r>
              <a:rPr lang="zh-CN" altLang="en-US" sz="2000" b="1" smtClean="0">
                <a:solidFill>
                  <a:schemeClr val="tx2"/>
                </a:solidFill>
                <a:latin typeface="+mn-ea"/>
              </a:rPr>
              <a:t>种不同的指令，使用频度如表所示。若用定长操作码表示，则需要</a:t>
            </a:r>
            <a:r>
              <a:rPr lang="en-US" altLang="zh-CN" sz="2000" b="1" smtClean="0">
                <a:solidFill>
                  <a:schemeClr val="tx2"/>
                </a:solidFill>
                <a:latin typeface="+mn-ea"/>
              </a:rPr>
              <a:t>3</a:t>
            </a:r>
            <a:r>
              <a:rPr lang="zh-CN" altLang="en-US" sz="2000" b="1" smtClean="0">
                <a:solidFill>
                  <a:schemeClr val="tx2"/>
                </a:solidFill>
                <a:latin typeface="+mn-ea"/>
              </a:rPr>
              <a:t>位。</a:t>
            </a:r>
          </a:p>
        </p:txBody>
      </p:sp>
      <p:grpSp>
        <p:nvGrpSpPr>
          <p:cNvPr id="2" name="Group 29"/>
          <p:cNvGrpSpPr>
            <a:grpSpLocks/>
          </p:cNvGrpSpPr>
          <p:nvPr/>
        </p:nvGrpSpPr>
        <p:grpSpPr bwMode="auto">
          <a:xfrm>
            <a:off x="228600" y="1981200"/>
            <a:ext cx="3505200" cy="2667000"/>
            <a:chOff x="1344" y="1920"/>
            <a:chExt cx="2208" cy="1680"/>
          </a:xfrm>
        </p:grpSpPr>
        <p:graphicFrame>
          <p:nvGraphicFramePr>
            <p:cNvPr id="3074" name="Object 4"/>
            <p:cNvGraphicFramePr>
              <a:graphicFrameLocks noChangeAspect="1"/>
            </p:cNvGraphicFramePr>
            <p:nvPr/>
          </p:nvGraphicFramePr>
          <p:xfrm>
            <a:off x="2836" y="2592"/>
            <a:ext cx="88" cy="96"/>
          </p:xfrm>
          <a:graphic>
            <a:graphicData uri="http://schemas.openxmlformats.org/presentationml/2006/ole">
              <p:oleObj spid="_x0000_s2050" name="Equation" r:id="rId3" imgW="139680" imgH="152280" progId="Equations">
                <p:embed/>
              </p:oleObj>
            </a:graphicData>
          </a:graphic>
        </p:graphicFrame>
        <p:sp>
          <p:nvSpPr>
            <p:cNvPr id="3082" name="Rectangle 9"/>
            <p:cNvSpPr>
              <a:spLocks noChangeArrowheads="1"/>
            </p:cNvSpPr>
            <p:nvPr/>
          </p:nvSpPr>
          <p:spPr bwMode="auto">
            <a:xfrm>
              <a:off x="1344" y="2256"/>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I1</a:t>
              </a:r>
            </a:p>
          </p:txBody>
        </p:sp>
        <p:sp>
          <p:nvSpPr>
            <p:cNvPr id="3083" name="Rectangle 10"/>
            <p:cNvSpPr>
              <a:spLocks noChangeArrowheads="1"/>
            </p:cNvSpPr>
            <p:nvPr/>
          </p:nvSpPr>
          <p:spPr bwMode="auto">
            <a:xfrm>
              <a:off x="2448" y="2256"/>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0.40</a:t>
              </a:r>
            </a:p>
          </p:txBody>
        </p:sp>
        <p:sp>
          <p:nvSpPr>
            <p:cNvPr id="3084" name="Rectangle 12"/>
            <p:cNvSpPr>
              <a:spLocks noChangeArrowheads="1"/>
            </p:cNvSpPr>
            <p:nvPr/>
          </p:nvSpPr>
          <p:spPr bwMode="auto">
            <a:xfrm>
              <a:off x="1344" y="2448"/>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I2</a:t>
              </a:r>
            </a:p>
          </p:txBody>
        </p:sp>
        <p:sp>
          <p:nvSpPr>
            <p:cNvPr id="3085" name="Rectangle 13"/>
            <p:cNvSpPr>
              <a:spLocks noChangeArrowheads="1"/>
            </p:cNvSpPr>
            <p:nvPr/>
          </p:nvSpPr>
          <p:spPr bwMode="auto">
            <a:xfrm>
              <a:off x="2448" y="2448"/>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0.30</a:t>
              </a:r>
            </a:p>
          </p:txBody>
        </p:sp>
        <p:sp>
          <p:nvSpPr>
            <p:cNvPr id="3086" name="Rectangle 14"/>
            <p:cNvSpPr>
              <a:spLocks noChangeArrowheads="1"/>
            </p:cNvSpPr>
            <p:nvPr/>
          </p:nvSpPr>
          <p:spPr bwMode="auto">
            <a:xfrm>
              <a:off x="1344" y="2640"/>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I3</a:t>
              </a:r>
            </a:p>
          </p:txBody>
        </p:sp>
        <p:sp>
          <p:nvSpPr>
            <p:cNvPr id="3087" name="Rectangle 15"/>
            <p:cNvSpPr>
              <a:spLocks noChangeArrowheads="1"/>
            </p:cNvSpPr>
            <p:nvPr/>
          </p:nvSpPr>
          <p:spPr bwMode="auto">
            <a:xfrm>
              <a:off x="2448" y="2640"/>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0.15</a:t>
              </a:r>
            </a:p>
          </p:txBody>
        </p:sp>
        <p:sp>
          <p:nvSpPr>
            <p:cNvPr id="3088" name="Rectangle 16"/>
            <p:cNvSpPr>
              <a:spLocks noChangeArrowheads="1"/>
            </p:cNvSpPr>
            <p:nvPr/>
          </p:nvSpPr>
          <p:spPr bwMode="auto">
            <a:xfrm>
              <a:off x="1344" y="2832"/>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I4</a:t>
              </a:r>
            </a:p>
          </p:txBody>
        </p:sp>
        <p:sp>
          <p:nvSpPr>
            <p:cNvPr id="3089" name="Rectangle 17"/>
            <p:cNvSpPr>
              <a:spLocks noChangeArrowheads="1"/>
            </p:cNvSpPr>
            <p:nvPr/>
          </p:nvSpPr>
          <p:spPr bwMode="auto">
            <a:xfrm>
              <a:off x="2448" y="2832"/>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0.05</a:t>
              </a:r>
            </a:p>
          </p:txBody>
        </p:sp>
        <p:sp>
          <p:nvSpPr>
            <p:cNvPr id="3090" name="Rectangle 18"/>
            <p:cNvSpPr>
              <a:spLocks noChangeArrowheads="1"/>
            </p:cNvSpPr>
            <p:nvPr/>
          </p:nvSpPr>
          <p:spPr bwMode="auto">
            <a:xfrm>
              <a:off x="1344" y="3024"/>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I5</a:t>
              </a:r>
            </a:p>
          </p:txBody>
        </p:sp>
        <p:sp>
          <p:nvSpPr>
            <p:cNvPr id="3091" name="Rectangle 19"/>
            <p:cNvSpPr>
              <a:spLocks noChangeArrowheads="1"/>
            </p:cNvSpPr>
            <p:nvPr/>
          </p:nvSpPr>
          <p:spPr bwMode="auto">
            <a:xfrm>
              <a:off x="2448" y="3024"/>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0.04</a:t>
              </a:r>
            </a:p>
          </p:txBody>
        </p:sp>
        <p:sp>
          <p:nvSpPr>
            <p:cNvPr id="3092" name="Rectangle 20"/>
            <p:cNvSpPr>
              <a:spLocks noChangeArrowheads="1"/>
            </p:cNvSpPr>
            <p:nvPr/>
          </p:nvSpPr>
          <p:spPr bwMode="auto">
            <a:xfrm>
              <a:off x="1344" y="3216"/>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I6</a:t>
              </a:r>
            </a:p>
          </p:txBody>
        </p:sp>
        <p:sp>
          <p:nvSpPr>
            <p:cNvPr id="3093" name="Rectangle 21"/>
            <p:cNvSpPr>
              <a:spLocks noChangeArrowheads="1"/>
            </p:cNvSpPr>
            <p:nvPr/>
          </p:nvSpPr>
          <p:spPr bwMode="auto">
            <a:xfrm>
              <a:off x="2448" y="3216"/>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0.03</a:t>
              </a:r>
            </a:p>
          </p:txBody>
        </p:sp>
        <p:sp>
          <p:nvSpPr>
            <p:cNvPr id="3094" name="Rectangle 22"/>
            <p:cNvSpPr>
              <a:spLocks noChangeArrowheads="1"/>
            </p:cNvSpPr>
            <p:nvPr/>
          </p:nvSpPr>
          <p:spPr bwMode="auto">
            <a:xfrm>
              <a:off x="1344" y="3408"/>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I7</a:t>
              </a:r>
            </a:p>
          </p:txBody>
        </p:sp>
        <p:sp>
          <p:nvSpPr>
            <p:cNvPr id="3095" name="Rectangle 23"/>
            <p:cNvSpPr>
              <a:spLocks noChangeArrowheads="1"/>
            </p:cNvSpPr>
            <p:nvPr/>
          </p:nvSpPr>
          <p:spPr bwMode="auto">
            <a:xfrm>
              <a:off x="2448" y="3408"/>
              <a:ext cx="1104" cy="192"/>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400" b="1">
                  <a:latin typeface="+mn-ea"/>
                </a:rPr>
                <a:t>0.03</a:t>
              </a:r>
            </a:p>
          </p:txBody>
        </p:sp>
        <p:sp>
          <p:nvSpPr>
            <p:cNvPr id="3096" name="Text Box 26"/>
            <p:cNvSpPr txBox="1">
              <a:spLocks noChangeArrowheads="1"/>
            </p:cNvSpPr>
            <p:nvPr/>
          </p:nvSpPr>
          <p:spPr bwMode="auto">
            <a:xfrm>
              <a:off x="1392" y="1920"/>
              <a:ext cx="960" cy="250"/>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指令</a:t>
              </a:r>
            </a:p>
          </p:txBody>
        </p:sp>
        <p:sp>
          <p:nvSpPr>
            <p:cNvPr id="3097" name="Text Box 27"/>
            <p:cNvSpPr txBox="1">
              <a:spLocks noChangeArrowheads="1"/>
            </p:cNvSpPr>
            <p:nvPr/>
          </p:nvSpPr>
          <p:spPr bwMode="auto">
            <a:xfrm>
              <a:off x="2496" y="1920"/>
              <a:ext cx="960" cy="250"/>
            </a:xfrm>
            <a:prstGeom prst="rect">
              <a:avLst/>
            </a:prstGeom>
            <a:noFill/>
            <a:ln w="9525">
              <a:noFill/>
              <a:miter lim="800000"/>
              <a:headEnd/>
              <a:tailEnd/>
            </a:ln>
          </p:spPr>
          <p:txBody>
            <a:bodyPr>
              <a:spAutoFit/>
            </a:bodyPr>
            <a:lstStyle/>
            <a:p>
              <a:pPr algn="ctr">
                <a:spcBef>
                  <a:spcPct val="50000"/>
                </a:spcBef>
              </a:pPr>
              <a:r>
                <a:rPr kumimoji="1" lang="zh-CN" altLang="en-US" sz="2000" b="1">
                  <a:latin typeface="+mn-ea"/>
                </a:rPr>
                <a:t>使用频度</a:t>
              </a:r>
            </a:p>
          </p:txBody>
        </p:sp>
      </p:grpSp>
      <p:sp>
        <p:nvSpPr>
          <p:cNvPr id="73758" name="Text Box 30"/>
          <p:cNvSpPr txBox="1">
            <a:spLocks noChangeArrowheads="1"/>
          </p:cNvSpPr>
          <p:nvPr/>
        </p:nvSpPr>
        <p:spPr bwMode="auto">
          <a:xfrm>
            <a:off x="3962400" y="3505200"/>
            <a:ext cx="4876800" cy="854075"/>
          </a:xfrm>
          <a:prstGeom prst="rect">
            <a:avLst/>
          </a:prstGeom>
          <a:noFill/>
          <a:ln w="9525">
            <a:noFill/>
            <a:miter lim="800000"/>
            <a:headEnd/>
            <a:tailEnd/>
          </a:ln>
        </p:spPr>
        <p:txBody>
          <a:bodyPr>
            <a:spAutoFit/>
          </a:bodyPr>
          <a:lstStyle/>
          <a:p>
            <a:pPr>
              <a:spcBef>
                <a:spcPct val="50000"/>
              </a:spcBef>
            </a:pPr>
            <a:r>
              <a:rPr kumimoji="1" lang="zh-CN" altLang="en-US" sz="2000" b="1">
                <a:solidFill>
                  <a:schemeClr val="hlink"/>
                </a:solidFill>
                <a:latin typeface="+mn-ea"/>
              </a:rPr>
              <a:t>操作码表示的平均长度</a:t>
            </a:r>
          </a:p>
          <a:p>
            <a:pPr>
              <a:spcBef>
                <a:spcPct val="50000"/>
              </a:spcBef>
            </a:pPr>
            <a:r>
              <a:rPr kumimoji="1" lang="en-US" altLang="zh-CN" sz="2000" b="1">
                <a:latin typeface="+mn-ea"/>
              </a:rPr>
              <a:t>L= ∑l</a:t>
            </a:r>
            <a:r>
              <a:rPr kumimoji="1" lang="en-US" altLang="zh-CN" sz="2000" b="1" baseline="-25000">
                <a:latin typeface="+mn-ea"/>
              </a:rPr>
              <a:t>i</a:t>
            </a:r>
            <a:r>
              <a:rPr kumimoji="1" lang="en-US" altLang="zh-CN" sz="2000" b="1">
                <a:latin typeface="+mn-ea"/>
              </a:rPr>
              <a:t>*P</a:t>
            </a:r>
            <a:r>
              <a:rPr kumimoji="1" lang="en-US" altLang="zh-CN" sz="2000" b="1" baseline="-25000">
                <a:latin typeface="+mn-ea"/>
              </a:rPr>
              <a:t>i        </a:t>
            </a:r>
            <a:r>
              <a:rPr kumimoji="1" lang="en-US" altLang="zh-CN" sz="2000" b="1">
                <a:latin typeface="+mn-ea"/>
              </a:rPr>
              <a:t>L</a:t>
            </a:r>
            <a:r>
              <a:rPr kumimoji="1" lang="en-US" altLang="zh-CN" sz="2000" b="1" baseline="-25000">
                <a:latin typeface="+mn-ea"/>
              </a:rPr>
              <a:t>i</a:t>
            </a:r>
            <a:r>
              <a:rPr kumimoji="1" lang="zh-CN" altLang="en-US" sz="2000" b="1">
                <a:latin typeface="+mn-ea"/>
              </a:rPr>
              <a:t>：第</a:t>
            </a:r>
            <a:r>
              <a:rPr kumimoji="1" lang="en-US" altLang="zh-CN" sz="2000" b="1">
                <a:latin typeface="+mn-ea"/>
              </a:rPr>
              <a:t>i</a:t>
            </a:r>
            <a:r>
              <a:rPr kumimoji="1" lang="zh-CN" altLang="en-US" sz="2000" b="1">
                <a:latin typeface="+mn-ea"/>
              </a:rPr>
              <a:t>个操作码的长度</a:t>
            </a:r>
            <a:endParaRPr kumimoji="1" lang="zh-CN" altLang="en-US" sz="2000" b="1" baseline="-25000">
              <a:latin typeface="+mn-ea"/>
            </a:endParaRPr>
          </a:p>
        </p:txBody>
      </p:sp>
      <p:sp>
        <p:nvSpPr>
          <p:cNvPr id="73759" name="Text Box 31"/>
          <p:cNvSpPr txBox="1">
            <a:spLocks noChangeArrowheads="1"/>
          </p:cNvSpPr>
          <p:nvPr/>
        </p:nvSpPr>
        <p:spPr bwMode="auto">
          <a:xfrm>
            <a:off x="381000" y="4708525"/>
            <a:ext cx="7315200" cy="1169551"/>
          </a:xfrm>
          <a:prstGeom prst="rect">
            <a:avLst/>
          </a:prstGeom>
          <a:noFill/>
          <a:ln w="9525">
            <a:noFill/>
            <a:miter lim="800000"/>
            <a:headEnd/>
            <a:tailEnd/>
          </a:ln>
        </p:spPr>
        <p:txBody>
          <a:bodyPr>
            <a:spAutoFit/>
          </a:bodyPr>
          <a:lstStyle/>
          <a:p>
            <a:pPr>
              <a:spcBef>
                <a:spcPct val="50000"/>
              </a:spcBef>
            </a:pPr>
            <a:r>
              <a:rPr kumimoji="1" lang="en-US" altLang="zh-CN" sz="2000" b="1">
                <a:latin typeface="+mn-ea"/>
              </a:rPr>
              <a:t>H=-∑P</a:t>
            </a:r>
            <a:r>
              <a:rPr kumimoji="1" lang="en-US" altLang="zh-CN" sz="2000" b="1" baseline="-25000">
                <a:latin typeface="+mn-ea"/>
              </a:rPr>
              <a:t>i</a:t>
            </a:r>
            <a:r>
              <a:rPr kumimoji="1" lang="en-US" altLang="zh-CN" sz="2000" b="1">
                <a:latin typeface="+mn-ea"/>
              </a:rPr>
              <a:t>log</a:t>
            </a:r>
            <a:r>
              <a:rPr kumimoji="1" lang="en-US" altLang="zh-CN" sz="2000" b="1" baseline="-25000">
                <a:latin typeface="+mn-ea"/>
              </a:rPr>
              <a:t>2</a:t>
            </a:r>
            <a:r>
              <a:rPr kumimoji="1" lang="en-US" altLang="zh-CN" sz="2000" b="1">
                <a:latin typeface="+mn-ea"/>
              </a:rPr>
              <a:t>P</a:t>
            </a:r>
            <a:r>
              <a:rPr kumimoji="1" lang="en-US" altLang="zh-CN" sz="2000" b="1" baseline="-25000">
                <a:latin typeface="+mn-ea"/>
              </a:rPr>
              <a:t>i</a:t>
            </a:r>
            <a:r>
              <a:rPr kumimoji="1" lang="en-US" altLang="zh-CN" sz="2000" b="1">
                <a:latin typeface="+mn-ea"/>
              </a:rPr>
              <a:t>=0.40*1.32+0.30*1.74+0.15*2.74+0.05*4.32+0.04</a:t>
            </a:r>
          </a:p>
          <a:p>
            <a:pPr>
              <a:spcBef>
                <a:spcPct val="50000"/>
              </a:spcBef>
            </a:pPr>
            <a:r>
              <a:rPr kumimoji="1" lang="en-US" altLang="zh-CN" sz="2000" b="1">
                <a:latin typeface="+mn-ea"/>
              </a:rPr>
              <a:t>*4.64+0.03*5.06+0.03*5.06=2.17</a:t>
            </a:r>
          </a:p>
        </p:txBody>
      </p:sp>
      <p:sp>
        <p:nvSpPr>
          <p:cNvPr id="73760" name="Text Box 32"/>
          <p:cNvSpPr txBox="1">
            <a:spLocks noChangeArrowheads="1"/>
          </p:cNvSpPr>
          <p:nvPr/>
        </p:nvSpPr>
        <p:spPr bwMode="auto">
          <a:xfrm>
            <a:off x="381000" y="5775325"/>
            <a:ext cx="7086600" cy="854075"/>
          </a:xfrm>
          <a:prstGeom prst="rect">
            <a:avLst/>
          </a:prstGeom>
          <a:noFill/>
          <a:ln w="9525">
            <a:noFill/>
            <a:miter lim="800000"/>
            <a:headEnd/>
            <a:tailEnd/>
          </a:ln>
        </p:spPr>
        <p:txBody>
          <a:bodyPr>
            <a:spAutoFit/>
          </a:bodyPr>
          <a:lstStyle/>
          <a:p>
            <a:pPr>
              <a:spcBef>
                <a:spcPct val="50000"/>
              </a:spcBef>
            </a:pPr>
            <a:r>
              <a:rPr kumimoji="1" lang="zh-CN" altLang="en-US" sz="2000" b="1">
                <a:latin typeface="+mn-ea"/>
              </a:rPr>
              <a:t>则</a:t>
            </a:r>
            <a:r>
              <a:rPr kumimoji="1" lang="zh-CN" altLang="en-US" sz="2000" b="1">
                <a:solidFill>
                  <a:schemeClr val="hlink"/>
                </a:solidFill>
                <a:latin typeface="+mn-ea"/>
              </a:rPr>
              <a:t>信息冗余量</a:t>
            </a:r>
            <a:r>
              <a:rPr kumimoji="1" lang="en-US" altLang="zh-CN" sz="2000" b="1">
                <a:latin typeface="+mn-ea"/>
              </a:rPr>
              <a:t>=1-H/</a:t>
            </a:r>
            <a:r>
              <a:rPr kumimoji="1" lang="zh-CN" altLang="en-US" sz="2000" b="1">
                <a:latin typeface="+mn-ea"/>
              </a:rPr>
              <a:t>操作码的实际平均长度</a:t>
            </a:r>
            <a:r>
              <a:rPr kumimoji="1" lang="en-US" altLang="zh-CN" sz="2000" b="1">
                <a:latin typeface="+mn-ea"/>
              </a:rPr>
              <a:t>=1-2.17/3=0.28</a:t>
            </a:r>
          </a:p>
          <a:p>
            <a:pPr>
              <a:spcBef>
                <a:spcPct val="50000"/>
              </a:spcBef>
            </a:pPr>
            <a:r>
              <a:rPr kumimoji="1" lang="en-US" altLang="zh-CN" sz="2000" b="1">
                <a:latin typeface="+mn-ea"/>
              </a:rPr>
              <a:t>(</a:t>
            </a:r>
            <a:r>
              <a:rPr kumimoji="1" lang="zh-CN" altLang="en-US" sz="2000" b="1">
                <a:latin typeface="+mn-ea"/>
              </a:rPr>
              <a:t>即</a:t>
            </a:r>
            <a:r>
              <a:rPr kumimoji="1" lang="en-US" altLang="zh-CN" sz="2000" b="1">
                <a:latin typeface="+mn-ea"/>
              </a:rPr>
              <a:t>28%)</a:t>
            </a:r>
          </a:p>
        </p:txBody>
      </p:sp>
      <p:sp>
        <p:nvSpPr>
          <p:cNvPr id="73761" name="Rectangle 33"/>
          <p:cNvSpPr>
            <a:spLocks noChangeArrowheads="1"/>
          </p:cNvSpPr>
          <p:nvPr/>
        </p:nvSpPr>
        <p:spPr bwMode="auto">
          <a:xfrm>
            <a:off x="4038600" y="2057400"/>
            <a:ext cx="4876800" cy="1343025"/>
          </a:xfrm>
          <a:prstGeom prst="rect">
            <a:avLst/>
          </a:prstGeom>
          <a:noFill/>
          <a:ln w="9525">
            <a:noFill/>
            <a:miter lim="800000"/>
            <a:headEnd/>
            <a:tailEnd/>
          </a:ln>
        </p:spPr>
        <p:txBody>
          <a:bodyPr>
            <a:spAutoFit/>
          </a:bodyPr>
          <a:lstStyle/>
          <a:p>
            <a:pPr>
              <a:lnSpc>
                <a:spcPct val="90000"/>
              </a:lnSpc>
              <a:spcBef>
                <a:spcPct val="50000"/>
              </a:spcBef>
              <a:buClr>
                <a:schemeClr val="tx2"/>
              </a:buClr>
              <a:buSzPct val="75000"/>
              <a:buFont typeface="Wingdings" pitchFamily="2" charset="2"/>
              <a:buNone/>
            </a:pPr>
            <a:r>
              <a:rPr kumimoji="1" lang="zh-CN" altLang="en-US" sz="2000" b="1">
                <a:solidFill>
                  <a:schemeClr val="hlink"/>
                </a:solidFill>
                <a:latin typeface="+mn-ea"/>
              </a:rPr>
              <a:t>操作码的信息源熵：</a:t>
            </a:r>
            <a:r>
              <a:rPr kumimoji="1" lang="zh-CN" altLang="en-US" sz="2000" b="1">
                <a:latin typeface="+mn-ea"/>
              </a:rPr>
              <a:t>信息源所包含的平均最短信息量</a:t>
            </a:r>
            <a:r>
              <a:rPr kumimoji="1" lang="en-US" altLang="zh-CN" sz="2000" b="1">
                <a:latin typeface="+mn-ea"/>
              </a:rPr>
              <a:t>.</a:t>
            </a:r>
          </a:p>
          <a:p>
            <a:pPr>
              <a:lnSpc>
                <a:spcPct val="90000"/>
              </a:lnSpc>
              <a:spcBef>
                <a:spcPct val="50000"/>
              </a:spcBef>
              <a:buClr>
                <a:schemeClr val="tx2"/>
              </a:buClr>
              <a:buSzPct val="75000"/>
              <a:buFont typeface="Wingdings" pitchFamily="2" charset="2"/>
              <a:buNone/>
            </a:pPr>
            <a:r>
              <a:rPr kumimoji="1" lang="en-US" altLang="zh-CN" sz="2000" b="1">
                <a:latin typeface="+mn-ea"/>
              </a:rPr>
              <a:t>H=-∑P</a:t>
            </a:r>
            <a:r>
              <a:rPr kumimoji="1" lang="en-US" altLang="zh-CN" sz="2000" b="1" baseline="-25000">
                <a:latin typeface="+mn-ea"/>
              </a:rPr>
              <a:t>i</a:t>
            </a:r>
            <a:r>
              <a:rPr kumimoji="1" lang="en-US" altLang="zh-CN" sz="2000" b="1">
                <a:latin typeface="+mn-ea"/>
              </a:rPr>
              <a:t>log</a:t>
            </a:r>
            <a:r>
              <a:rPr kumimoji="1" lang="en-US" altLang="zh-CN" sz="2000" b="1" baseline="-25000">
                <a:latin typeface="+mn-ea"/>
              </a:rPr>
              <a:t>2</a:t>
            </a:r>
            <a:r>
              <a:rPr kumimoji="1" lang="en-US" altLang="zh-CN" sz="2000" b="1">
                <a:latin typeface="+mn-ea"/>
              </a:rPr>
              <a:t>P</a:t>
            </a:r>
            <a:r>
              <a:rPr kumimoji="1" lang="en-US" altLang="zh-CN" sz="2000" b="1" baseline="-25000">
                <a:latin typeface="+mn-ea"/>
              </a:rPr>
              <a:t>i</a:t>
            </a:r>
            <a:r>
              <a:rPr kumimoji="1" lang="en-US" altLang="zh-CN" sz="2000" b="1">
                <a:latin typeface="+mn-ea"/>
              </a:rPr>
              <a:t>, </a:t>
            </a:r>
            <a:r>
              <a:rPr kumimoji="1" lang="zh-CN" altLang="en-US" sz="2000" b="1">
                <a:latin typeface="+mn-ea"/>
              </a:rPr>
              <a:t>其中</a:t>
            </a:r>
            <a:r>
              <a:rPr kumimoji="1" lang="en-US" altLang="zh-CN" sz="2000" b="1">
                <a:latin typeface="+mn-ea"/>
              </a:rPr>
              <a:t>P</a:t>
            </a:r>
            <a:r>
              <a:rPr kumimoji="1" lang="en-US" altLang="zh-CN" sz="2000" b="1" baseline="-25000">
                <a:latin typeface="+mn-ea"/>
              </a:rPr>
              <a:t>i</a:t>
            </a:r>
            <a:r>
              <a:rPr kumimoji="1" lang="zh-CN" altLang="en-US" sz="2000" b="1">
                <a:latin typeface="+mn-ea"/>
              </a:rPr>
              <a:t>为第</a:t>
            </a:r>
            <a:r>
              <a:rPr kumimoji="1" lang="en-US" altLang="zh-CN" sz="2000" b="1">
                <a:latin typeface="+mn-ea"/>
              </a:rPr>
              <a:t>i</a:t>
            </a:r>
            <a:r>
              <a:rPr kumimoji="1" lang="zh-CN" altLang="en-US" sz="2000" b="1">
                <a:latin typeface="+mn-ea"/>
              </a:rPr>
              <a:t>个信息源的频度</a:t>
            </a:r>
          </a:p>
        </p:txBody>
      </p:sp>
      <p:sp>
        <p:nvSpPr>
          <p:cNvPr id="2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457200" y="4995842"/>
            <a:ext cx="8015288" cy="1066800"/>
          </a:xfrm>
          <a:prstGeom prst="rect">
            <a:avLst/>
          </a:prstGeom>
          <a:noFill/>
          <a:ln w="9525">
            <a:noFill/>
            <a:miter lim="800000"/>
            <a:headEnd/>
            <a:tailEnd/>
          </a:ln>
        </p:spPr>
        <p:txBody>
          <a:bodyPr/>
          <a:lstStyle/>
          <a:p>
            <a:pPr marL="342900" indent="-342900">
              <a:lnSpc>
                <a:spcPct val="90000"/>
              </a:lnSpc>
              <a:spcBef>
                <a:spcPct val="20000"/>
              </a:spcBef>
              <a:buClr>
                <a:schemeClr val="tx2"/>
              </a:buClr>
              <a:buSzPct val="75000"/>
              <a:buFont typeface="Wingdings" pitchFamily="2" charset="2"/>
              <a:buNone/>
            </a:pPr>
            <a:r>
              <a:rPr kumimoji="1" lang="en-US" altLang="zh-CN" sz="2000" b="1">
                <a:latin typeface="+mn-ea"/>
              </a:rPr>
              <a:t>∑P</a:t>
            </a:r>
            <a:r>
              <a:rPr kumimoji="1" lang="en-US" altLang="zh-CN" sz="2000" b="1" baseline="-25000">
                <a:latin typeface="+mn-ea"/>
              </a:rPr>
              <a:t>i</a:t>
            </a:r>
            <a:r>
              <a:rPr kumimoji="1" lang="en-US" altLang="zh-CN" sz="2000" b="1">
                <a:latin typeface="+mn-ea"/>
              </a:rPr>
              <a:t>l</a:t>
            </a:r>
            <a:r>
              <a:rPr kumimoji="1" lang="en-US" altLang="zh-CN" sz="2000" b="1" baseline="-25000">
                <a:latin typeface="+mn-ea"/>
              </a:rPr>
              <a:t>i</a:t>
            </a:r>
            <a:r>
              <a:rPr kumimoji="1" lang="en-US" altLang="zh-CN" sz="2000" b="1">
                <a:latin typeface="+mn-ea"/>
              </a:rPr>
              <a:t>=0.40*1+0.30*2+0.15*3+0.05*5+0.04*5+0.03*5</a:t>
            </a:r>
          </a:p>
          <a:p>
            <a:pPr marL="342900" indent="-342900">
              <a:lnSpc>
                <a:spcPct val="90000"/>
              </a:lnSpc>
              <a:spcBef>
                <a:spcPct val="20000"/>
              </a:spcBef>
              <a:buClr>
                <a:schemeClr val="tx2"/>
              </a:buClr>
              <a:buSzPct val="75000"/>
              <a:buFont typeface="Wingdings" pitchFamily="2" charset="2"/>
              <a:buNone/>
            </a:pPr>
            <a:r>
              <a:rPr kumimoji="1" lang="en-US" altLang="zh-CN" sz="2000" b="1">
                <a:latin typeface="+mn-ea"/>
              </a:rPr>
              <a:t>        +0.03*5=2.20(</a:t>
            </a:r>
            <a:r>
              <a:rPr kumimoji="1" lang="zh-CN" altLang="en-US" sz="2000" b="1">
                <a:latin typeface="+mn-ea"/>
              </a:rPr>
              <a:t>位</a:t>
            </a:r>
            <a:r>
              <a:rPr kumimoji="1" lang="en-US" altLang="zh-CN" sz="2000" b="1">
                <a:latin typeface="+mn-ea"/>
              </a:rPr>
              <a:t>)</a:t>
            </a:r>
          </a:p>
          <a:p>
            <a:pPr marL="342900" indent="-342900">
              <a:lnSpc>
                <a:spcPct val="90000"/>
              </a:lnSpc>
              <a:spcBef>
                <a:spcPct val="20000"/>
              </a:spcBef>
              <a:buClr>
                <a:schemeClr val="tx2"/>
              </a:buClr>
              <a:buSzPct val="75000"/>
              <a:buFont typeface="Wingdings" pitchFamily="2" charset="2"/>
              <a:buNone/>
            </a:pPr>
            <a:r>
              <a:rPr kumimoji="1" lang="zh-CN" altLang="en-US" sz="2000" b="1">
                <a:latin typeface="+mn-ea"/>
              </a:rPr>
              <a:t>这种编码的信息冗余为</a:t>
            </a:r>
            <a:r>
              <a:rPr kumimoji="1" lang="en-US" altLang="zh-CN" sz="2000" b="1">
                <a:latin typeface="+mn-ea"/>
              </a:rPr>
              <a:t>1-2.17/2.20≈1.36%</a:t>
            </a:r>
          </a:p>
        </p:txBody>
      </p:sp>
      <p:sp>
        <p:nvSpPr>
          <p:cNvPr id="74759" name="Oval 7"/>
          <p:cNvSpPr>
            <a:spLocks noChangeArrowheads="1"/>
          </p:cNvSpPr>
          <p:nvPr/>
        </p:nvSpPr>
        <p:spPr bwMode="auto">
          <a:xfrm>
            <a:off x="4305300" y="500042"/>
            <a:ext cx="457200" cy="457200"/>
          </a:xfrm>
          <a:prstGeom prst="ellipse">
            <a:avLst/>
          </a:prstGeom>
          <a:solidFill>
            <a:schemeClr val="bg1"/>
          </a:solidFill>
          <a:ln w="9525">
            <a:solidFill>
              <a:schemeClr val="tx1"/>
            </a:solidFill>
            <a:round/>
            <a:headEnd/>
            <a:tailEnd/>
          </a:ln>
        </p:spPr>
        <p:txBody>
          <a:bodyPr wrap="none" anchor="ctr"/>
          <a:lstStyle/>
          <a:p>
            <a:pPr algn="ctr"/>
            <a:r>
              <a:rPr kumimoji="1" lang="en-US" altLang="zh-CN" sz="2000" b="1">
                <a:latin typeface="+mn-ea"/>
              </a:rPr>
              <a:t>1.00</a:t>
            </a:r>
          </a:p>
        </p:txBody>
      </p:sp>
      <p:sp>
        <p:nvSpPr>
          <p:cNvPr id="74760" name="Oval 8"/>
          <p:cNvSpPr>
            <a:spLocks noChangeArrowheads="1"/>
          </p:cNvSpPr>
          <p:nvPr/>
        </p:nvSpPr>
        <p:spPr bwMode="auto">
          <a:xfrm>
            <a:off x="3619500" y="1185842"/>
            <a:ext cx="457200" cy="457200"/>
          </a:xfrm>
          <a:prstGeom prst="ellipse">
            <a:avLst/>
          </a:prstGeom>
          <a:solidFill>
            <a:schemeClr val="bg1"/>
          </a:solidFill>
          <a:ln w="9525">
            <a:solidFill>
              <a:schemeClr val="tx1"/>
            </a:solidFill>
            <a:round/>
            <a:headEnd/>
            <a:tailEnd/>
          </a:ln>
        </p:spPr>
        <p:txBody>
          <a:bodyPr wrap="none" anchor="ctr"/>
          <a:lstStyle/>
          <a:p>
            <a:pPr algn="ctr"/>
            <a:r>
              <a:rPr kumimoji="1" lang="en-US" altLang="zh-CN" sz="2000" b="1">
                <a:latin typeface="+mn-ea"/>
              </a:rPr>
              <a:t>0.60</a:t>
            </a:r>
          </a:p>
        </p:txBody>
      </p:sp>
      <p:sp>
        <p:nvSpPr>
          <p:cNvPr id="74761" name="Oval 9"/>
          <p:cNvSpPr>
            <a:spLocks noChangeArrowheads="1"/>
          </p:cNvSpPr>
          <p:nvPr/>
        </p:nvSpPr>
        <p:spPr bwMode="auto">
          <a:xfrm>
            <a:off x="2933700" y="1947842"/>
            <a:ext cx="457200" cy="457200"/>
          </a:xfrm>
          <a:prstGeom prst="ellipse">
            <a:avLst/>
          </a:prstGeom>
          <a:solidFill>
            <a:schemeClr val="bg1"/>
          </a:solidFill>
          <a:ln w="9525">
            <a:solidFill>
              <a:schemeClr val="tx1"/>
            </a:solidFill>
            <a:round/>
            <a:headEnd/>
            <a:tailEnd/>
          </a:ln>
        </p:spPr>
        <p:txBody>
          <a:bodyPr wrap="none" anchor="ctr"/>
          <a:lstStyle/>
          <a:p>
            <a:pPr algn="ctr"/>
            <a:r>
              <a:rPr kumimoji="1" lang="en-US" altLang="zh-CN" sz="2000" b="1">
                <a:latin typeface="+mn-ea"/>
              </a:rPr>
              <a:t>0.30</a:t>
            </a:r>
          </a:p>
        </p:txBody>
      </p:sp>
      <p:sp>
        <p:nvSpPr>
          <p:cNvPr id="74762" name="Oval 10"/>
          <p:cNvSpPr>
            <a:spLocks noChangeArrowheads="1"/>
          </p:cNvSpPr>
          <p:nvPr/>
        </p:nvSpPr>
        <p:spPr bwMode="auto">
          <a:xfrm>
            <a:off x="2247900" y="2633642"/>
            <a:ext cx="457200" cy="457200"/>
          </a:xfrm>
          <a:prstGeom prst="ellipse">
            <a:avLst/>
          </a:prstGeom>
          <a:solidFill>
            <a:schemeClr val="bg1"/>
          </a:solidFill>
          <a:ln w="9525">
            <a:solidFill>
              <a:schemeClr val="tx1"/>
            </a:solidFill>
            <a:round/>
            <a:headEnd/>
            <a:tailEnd/>
          </a:ln>
        </p:spPr>
        <p:txBody>
          <a:bodyPr wrap="none" anchor="ctr"/>
          <a:lstStyle/>
          <a:p>
            <a:pPr algn="ctr"/>
            <a:r>
              <a:rPr kumimoji="1" lang="en-US" altLang="zh-CN" sz="2000" b="1">
                <a:latin typeface="+mn-ea"/>
              </a:rPr>
              <a:t>0.15</a:t>
            </a:r>
          </a:p>
        </p:txBody>
      </p:sp>
      <p:sp>
        <p:nvSpPr>
          <p:cNvPr id="74763" name="Oval 11"/>
          <p:cNvSpPr>
            <a:spLocks noChangeArrowheads="1"/>
          </p:cNvSpPr>
          <p:nvPr/>
        </p:nvSpPr>
        <p:spPr bwMode="auto">
          <a:xfrm>
            <a:off x="1485900" y="3395642"/>
            <a:ext cx="457200" cy="457200"/>
          </a:xfrm>
          <a:prstGeom prst="ellipse">
            <a:avLst/>
          </a:prstGeom>
          <a:solidFill>
            <a:schemeClr val="bg1"/>
          </a:solidFill>
          <a:ln w="9525">
            <a:solidFill>
              <a:schemeClr val="tx1"/>
            </a:solidFill>
            <a:round/>
            <a:headEnd/>
            <a:tailEnd/>
          </a:ln>
        </p:spPr>
        <p:txBody>
          <a:bodyPr wrap="none" anchor="ctr"/>
          <a:lstStyle/>
          <a:p>
            <a:pPr algn="ctr"/>
            <a:r>
              <a:rPr kumimoji="1" lang="en-US" altLang="zh-CN" sz="2000" b="1">
                <a:latin typeface="+mn-ea"/>
              </a:rPr>
              <a:t>0.06</a:t>
            </a:r>
          </a:p>
        </p:txBody>
      </p:sp>
      <p:sp>
        <p:nvSpPr>
          <p:cNvPr id="74764" name="Oval 12"/>
          <p:cNvSpPr>
            <a:spLocks noChangeArrowheads="1"/>
          </p:cNvSpPr>
          <p:nvPr/>
        </p:nvSpPr>
        <p:spPr bwMode="auto">
          <a:xfrm>
            <a:off x="2933700" y="3395642"/>
            <a:ext cx="457200" cy="457200"/>
          </a:xfrm>
          <a:prstGeom prst="ellipse">
            <a:avLst/>
          </a:prstGeom>
          <a:solidFill>
            <a:schemeClr val="bg1"/>
          </a:solidFill>
          <a:ln w="9525">
            <a:solidFill>
              <a:schemeClr val="tx1"/>
            </a:solidFill>
            <a:round/>
            <a:headEnd/>
            <a:tailEnd/>
          </a:ln>
        </p:spPr>
        <p:txBody>
          <a:bodyPr wrap="none" anchor="ctr"/>
          <a:lstStyle/>
          <a:p>
            <a:pPr algn="ctr"/>
            <a:r>
              <a:rPr kumimoji="1" lang="en-US" altLang="zh-CN" sz="2000" b="1">
                <a:latin typeface="+mn-ea"/>
              </a:rPr>
              <a:t>0.09</a:t>
            </a:r>
          </a:p>
        </p:txBody>
      </p:sp>
      <p:sp>
        <p:nvSpPr>
          <p:cNvPr id="44041" name="Rectangle 13"/>
          <p:cNvSpPr>
            <a:spLocks noChangeArrowheads="1"/>
          </p:cNvSpPr>
          <p:nvPr/>
        </p:nvSpPr>
        <p:spPr bwMode="auto">
          <a:xfrm>
            <a:off x="876300" y="4386242"/>
            <a:ext cx="533400" cy="3048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000" b="1">
                <a:latin typeface="+mn-ea"/>
              </a:rPr>
              <a:t>0.03</a:t>
            </a:r>
          </a:p>
        </p:txBody>
      </p:sp>
      <p:sp>
        <p:nvSpPr>
          <p:cNvPr id="44042" name="Rectangle 14"/>
          <p:cNvSpPr>
            <a:spLocks noChangeArrowheads="1"/>
          </p:cNvSpPr>
          <p:nvPr/>
        </p:nvSpPr>
        <p:spPr bwMode="auto">
          <a:xfrm>
            <a:off x="1790700" y="4386242"/>
            <a:ext cx="533400" cy="3048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000" b="1">
                <a:latin typeface="+mn-ea"/>
              </a:rPr>
              <a:t>0.03</a:t>
            </a:r>
          </a:p>
        </p:txBody>
      </p:sp>
      <p:sp>
        <p:nvSpPr>
          <p:cNvPr id="44043" name="Rectangle 15"/>
          <p:cNvSpPr>
            <a:spLocks noChangeArrowheads="1"/>
          </p:cNvSpPr>
          <p:nvPr/>
        </p:nvSpPr>
        <p:spPr bwMode="auto">
          <a:xfrm>
            <a:off x="2476500" y="4386242"/>
            <a:ext cx="533400" cy="3048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000" b="1">
                <a:latin typeface="+mn-ea"/>
              </a:rPr>
              <a:t>0.04</a:t>
            </a:r>
          </a:p>
        </p:txBody>
      </p:sp>
      <p:sp>
        <p:nvSpPr>
          <p:cNvPr id="44044" name="Rectangle 16"/>
          <p:cNvSpPr>
            <a:spLocks noChangeArrowheads="1"/>
          </p:cNvSpPr>
          <p:nvPr/>
        </p:nvSpPr>
        <p:spPr bwMode="auto">
          <a:xfrm>
            <a:off x="3238500" y="4386242"/>
            <a:ext cx="533400" cy="3048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000" b="1">
                <a:latin typeface="+mn-ea"/>
              </a:rPr>
              <a:t>0.05</a:t>
            </a:r>
          </a:p>
        </p:txBody>
      </p:sp>
      <p:sp>
        <p:nvSpPr>
          <p:cNvPr id="44045" name="Rectangle 17"/>
          <p:cNvSpPr>
            <a:spLocks noChangeArrowheads="1"/>
          </p:cNvSpPr>
          <p:nvPr/>
        </p:nvSpPr>
        <p:spPr bwMode="auto">
          <a:xfrm>
            <a:off x="4533900" y="4386242"/>
            <a:ext cx="533400" cy="3048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000" b="1">
                <a:latin typeface="+mn-ea"/>
              </a:rPr>
              <a:t>0.15</a:t>
            </a:r>
          </a:p>
        </p:txBody>
      </p:sp>
      <p:sp>
        <p:nvSpPr>
          <p:cNvPr id="44046" name="Rectangle 18"/>
          <p:cNvSpPr>
            <a:spLocks noChangeArrowheads="1"/>
          </p:cNvSpPr>
          <p:nvPr/>
        </p:nvSpPr>
        <p:spPr bwMode="auto">
          <a:xfrm>
            <a:off x="5524500" y="4386242"/>
            <a:ext cx="533400" cy="3048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000" b="1">
                <a:latin typeface="+mn-ea"/>
              </a:rPr>
              <a:t>0.30</a:t>
            </a:r>
          </a:p>
        </p:txBody>
      </p:sp>
      <p:sp>
        <p:nvSpPr>
          <p:cNvPr id="44047" name="Rectangle 19"/>
          <p:cNvSpPr>
            <a:spLocks noChangeArrowheads="1"/>
          </p:cNvSpPr>
          <p:nvPr/>
        </p:nvSpPr>
        <p:spPr bwMode="auto">
          <a:xfrm>
            <a:off x="6515100" y="4386242"/>
            <a:ext cx="533400" cy="3048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2000" b="1">
                <a:latin typeface="+mn-ea"/>
              </a:rPr>
              <a:t>0.40</a:t>
            </a:r>
          </a:p>
        </p:txBody>
      </p:sp>
      <p:sp>
        <p:nvSpPr>
          <p:cNvPr id="74772" name="Line 20"/>
          <p:cNvSpPr>
            <a:spLocks noChangeShapeType="1"/>
          </p:cNvSpPr>
          <p:nvPr/>
        </p:nvSpPr>
        <p:spPr bwMode="auto">
          <a:xfrm flipH="1">
            <a:off x="4000500" y="881042"/>
            <a:ext cx="381000" cy="3810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73" name="Line 21"/>
          <p:cNvSpPr>
            <a:spLocks noChangeShapeType="1"/>
          </p:cNvSpPr>
          <p:nvPr/>
        </p:nvSpPr>
        <p:spPr bwMode="auto">
          <a:xfrm flipH="1">
            <a:off x="3314700" y="1643042"/>
            <a:ext cx="381000" cy="3810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74" name="Line 22"/>
          <p:cNvSpPr>
            <a:spLocks noChangeShapeType="1"/>
          </p:cNvSpPr>
          <p:nvPr/>
        </p:nvSpPr>
        <p:spPr bwMode="auto">
          <a:xfrm flipH="1">
            <a:off x="2628900" y="2328842"/>
            <a:ext cx="381000" cy="3810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75" name="Line 23"/>
          <p:cNvSpPr>
            <a:spLocks noChangeShapeType="1"/>
          </p:cNvSpPr>
          <p:nvPr/>
        </p:nvSpPr>
        <p:spPr bwMode="auto">
          <a:xfrm flipH="1">
            <a:off x="1866900" y="3014642"/>
            <a:ext cx="381000" cy="3810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76" name="Line 24"/>
          <p:cNvSpPr>
            <a:spLocks noChangeShapeType="1"/>
          </p:cNvSpPr>
          <p:nvPr/>
        </p:nvSpPr>
        <p:spPr bwMode="auto">
          <a:xfrm flipH="1">
            <a:off x="1104900" y="3852842"/>
            <a:ext cx="457200" cy="5334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77" name="Line 25"/>
          <p:cNvSpPr>
            <a:spLocks noChangeShapeType="1"/>
          </p:cNvSpPr>
          <p:nvPr/>
        </p:nvSpPr>
        <p:spPr bwMode="auto">
          <a:xfrm>
            <a:off x="1866900" y="3852842"/>
            <a:ext cx="381000" cy="5334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78" name="Line 26"/>
          <p:cNvSpPr>
            <a:spLocks noChangeShapeType="1"/>
          </p:cNvSpPr>
          <p:nvPr/>
        </p:nvSpPr>
        <p:spPr bwMode="auto">
          <a:xfrm flipH="1">
            <a:off x="2781300" y="3852842"/>
            <a:ext cx="228600" cy="5334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79" name="Line 27"/>
          <p:cNvSpPr>
            <a:spLocks noChangeShapeType="1"/>
          </p:cNvSpPr>
          <p:nvPr/>
        </p:nvSpPr>
        <p:spPr bwMode="auto">
          <a:xfrm>
            <a:off x="3314700" y="3776642"/>
            <a:ext cx="304800" cy="6096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80" name="Line 28"/>
          <p:cNvSpPr>
            <a:spLocks noChangeShapeType="1"/>
          </p:cNvSpPr>
          <p:nvPr/>
        </p:nvSpPr>
        <p:spPr bwMode="auto">
          <a:xfrm>
            <a:off x="2628900" y="3014642"/>
            <a:ext cx="381000" cy="4572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81" name="Line 29"/>
          <p:cNvSpPr>
            <a:spLocks noChangeShapeType="1"/>
          </p:cNvSpPr>
          <p:nvPr/>
        </p:nvSpPr>
        <p:spPr bwMode="auto">
          <a:xfrm>
            <a:off x="3314700" y="2328842"/>
            <a:ext cx="1524000" cy="20574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82" name="Line 30"/>
          <p:cNvSpPr>
            <a:spLocks noChangeShapeType="1"/>
          </p:cNvSpPr>
          <p:nvPr/>
        </p:nvSpPr>
        <p:spPr bwMode="auto">
          <a:xfrm>
            <a:off x="4076700" y="1566842"/>
            <a:ext cx="1752600" cy="28194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83" name="Line 31"/>
          <p:cNvSpPr>
            <a:spLocks noChangeShapeType="1"/>
          </p:cNvSpPr>
          <p:nvPr/>
        </p:nvSpPr>
        <p:spPr bwMode="auto">
          <a:xfrm>
            <a:off x="4762500" y="881042"/>
            <a:ext cx="2057400" cy="35052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74784" name="Text Box 32"/>
          <p:cNvSpPr txBox="1">
            <a:spLocks noChangeArrowheads="1"/>
          </p:cNvSpPr>
          <p:nvPr/>
        </p:nvSpPr>
        <p:spPr bwMode="auto">
          <a:xfrm>
            <a:off x="3771900" y="788967"/>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1</a:t>
            </a:r>
          </a:p>
        </p:txBody>
      </p:sp>
      <p:sp>
        <p:nvSpPr>
          <p:cNvPr id="74785" name="Text Box 33"/>
          <p:cNvSpPr txBox="1">
            <a:spLocks noChangeArrowheads="1"/>
          </p:cNvSpPr>
          <p:nvPr/>
        </p:nvSpPr>
        <p:spPr bwMode="auto">
          <a:xfrm>
            <a:off x="3162300" y="1474767"/>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1</a:t>
            </a:r>
          </a:p>
        </p:txBody>
      </p:sp>
      <p:sp>
        <p:nvSpPr>
          <p:cNvPr id="74786" name="Text Box 34"/>
          <p:cNvSpPr txBox="1">
            <a:spLocks noChangeArrowheads="1"/>
          </p:cNvSpPr>
          <p:nvPr/>
        </p:nvSpPr>
        <p:spPr bwMode="auto">
          <a:xfrm>
            <a:off x="2476500" y="2176442"/>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1</a:t>
            </a:r>
          </a:p>
        </p:txBody>
      </p:sp>
      <p:sp>
        <p:nvSpPr>
          <p:cNvPr id="74787" name="Text Box 35"/>
          <p:cNvSpPr txBox="1">
            <a:spLocks noChangeArrowheads="1"/>
          </p:cNvSpPr>
          <p:nvPr/>
        </p:nvSpPr>
        <p:spPr bwMode="auto">
          <a:xfrm>
            <a:off x="1714500" y="2938442"/>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1</a:t>
            </a:r>
          </a:p>
        </p:txBody>
      </p:sp>
      <p:sp>
        <p:nvSpPr>
          <p:cNvPr id="74788" name="Text Box 36"/>
          <p:cNvSpPr txBox="1">
            <a:spLocks noChangeArrowheads="1"/>
          </p:cNvSpPr>
          <p:nvPr/>
        </p:nvSpPr>
        <p:spPr bwMode="auto">
          <a:xfrm>
            <a:off x="1028700" y="3760767"/>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1</a:t>
            </a:r>
          </a:p>
        </p:txBody>
      </p:sp>
      <p:sp>
        <p:nvSpPr>
          <p:cNvPr id="74789" name="Text Box 37"/>
          <p:cNvSpPr txBox="1">
            <a:spLocks noChangeArrowheads="1"/>
          </p:cNvSpPr>
          <p:nvPr/>
        </p:nvSpPr>
        <p:spPr bwMode="auto">
          <a:xfrm>
            <a:off x="2552700" y="3852842"/>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1</a:t>
            </a:r>
          </a:p>
        </p:txBody>
      </p:sp>
      <p:sp>
        <p:nvSpPr>
          <p:cNvPr id="74790" name="Text Box 38"/>
          <p:cNvSpPr txBox="1">
            <a:spLocks noChangeArrowheads="1"/>
          </p:cNvSpPr>
          <p:nvPr/>
        </p:nvSpPr>
        <p:spPr bwMode="auto">
          <a:xfrm>
            <a:off x="5524500" y="2160567"/>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0</a:t>
            </a:r>
          </a:p>
        </p:txBody>
      </p:sp>
      <p:sp>
        <p:nvSpPr>
          <p:cNvPr id="74791" name="Text Box 39"/>
          <p:cNvSpPr txBox="1">
            <a:spLocks noChangeArrowheads="1"/>
          </p:cNvSpPr>
          <p:nvPr/>
        </p:nvSpPr>
        <p:spPr bwMode="auto">
          <a:xfrm>
            <a:off x="4838700" y="2693967"/>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0</a:t>
            </a:r>
          </a:p>
        </p:txBody>
      </p:sp>
      <p:sp>
        <p:nvSpPr>
          <p:cNvPr id="74792" name="Text Box 40"/>
          <p:cNvSpPr txBox="1">
            <a:spLocks noChangeArrowheads="1"/>
          </p:cNvSpPr>
          <p:nvPr/>
        </p:nvSpPr>
        <p:spPr bwMode="auto">
          <a:xfrm>
            <a:off x="3924300" y="3074967"/>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0</a:t>
            </a:r>
          </a:p>
        </p:txBody>
      </p:sp>
      <p:sp>
        <p:nvSpPr>
          <p:cNvPr id="74793" name="Text Box 41"/>
          <p:cNvSpPr txBox="1">
            <a:spLocks noChangeArrowheads="1"/>
          </p:cNvSpPr>
          <p:nvPr/>
        </p:nvSpPr>
        <p:spPr bwMode="auto">
          <a:xfrm>
            <a:off x="1866900" y="3776642"/>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0</a:t>
            </a:r>
          </a:p>
        </p:txBody>
      </p:sp>
      <p:sp>
        <p:nvSpPr>
          <p:cNvPr id="74794" name="Text Box 42"/>
          <p:cNvSpPr txBox="1">
            <a:spLocks noChangeArrowheads="1"/>
          </p:cNvSpPr>
          <p:nvPr/>
        </p:nvSpPr>
        <p:spPr bwMode="auto">
          <a:xfrm>
            <a:off x="2628900" y="2922567"/>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0</a:t>
            </a:r>
          </a:p>
        </p:txBody>
      </p:sp>
      <p:sp>
        <p:nvSpPr>
          <p:cNvPr id="74795" name="Text Box 43"/>
          <p:cNvSpPr txBox="1">
            <a:spLocks noChangeArrowheads="1"/>
          </p:cNvSpPr>
          <p:nvPr/>
        </p:nvSpPr>
        <p:spPr bwMode="auto">
          <a:xfrm>
            <a:off x="3238500" y="3836967"/>
            <a:ext cx="609600" cy="396875"/>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0</a:t>
            </a:r>
          </a:p>
        </p:txBody>
      </p:sp>
      <p:sp>
        <p:nvSpPr>
          <p:cNvPr id="44072" name="Rectangle 45"/>
          <p:cNvSpPr>
            <a:spLocks noChangeArrowheads="1"/>
          </p:cNvSpPr>
          <p:nvPr/>
        </p:nvSpPr>
        <p:spPr bwMode="auto">
          <a:xfrm>
            <a:off x="254000" y="576242"/>
            <a:ext cx="3937000" cy="641350"/>
          </a:xfrm>
          <a:prstGeom prst="rect">
            <a:avLst/>
          </a:prstGeom>
          <a:noFill/>
          <a:ln w="9525">
            <a:noFill/>
            <a:miter lim="800000"/>
            <a:headEnd/>
            <a:tailEnd/>
          </a:ln>
        </p:spPr>
        <p:txBody>
          <a:bodyPr>
            <a:spAutoFit/>
          </a:bodyPr>
          <a:lstStyle/>
          <a:p>
            <a:pPr>
              <a:lnSpc>
                <a:spcPct val="90000"/>
              </a:lnSpc>
              <a:spcBef>
                <a:spcPct val="20000"/>
              </a:spcBef>
              <a:buClr>
                <a:schemeClr val="tx2"/>
              </a:buClr>
              <a:buSzPct val="75000"/>
              <a:buFont typeface="Wingdings" pitchFamily="2" charset="2"/>
              <a:buNone/>
            </a:pPr>
            <a:r>
              <a:rPr kumimoji="1" lang="zh-CN" altLang="en-US" sz="2000" b="1">
                <a:solidFill>
                  <a:schemeClr val="hlink"/>
                </a:solidFill>
                <a:latin typeface="+mn-ea"/>
              </a:rPr>
              <a:t>为减少此信息冗余量，改用哈夫曼树</a:t>
            </a:r>
            <a:r>
              <a:rPr kumimoji="1" lang="en-US" altLang="zh-CN" sz="2000" b="1">
                <a:solidFill>
                  <a:schemeClr val="hlink"/>
                </a:solidFill>
                <a:latin typeface="+mn-ea"/>
              </a:rPr>
              <a:t>:</a:t>
            </a:r>
          </a:p>
        </p:txBody>
      </p:sp>
      <p:sp>
        <p:nvSpPr>
          <p:cNvPr id="44073" name="Rectangle 46"/>
          <p:cNvSpPr>
            <a:spLocks noChangeArrowheads="1"/>
          </p:cNvSpPr>
          <p:nvPr/>
        </p:nvSpPr>
        <p:spPr bwMode="auto">
          <a:xfrm>
            <a:off x="762000" y="4691042"/>
            <a:ext cx="6404317" cy="461665"/>
          </a:xfrm>
          <a:prstGeom prst="rect">
            <a:avLst/>
          </a:prstGeom>
          <a:noFill/>
          <a:ln w="9525">
            <a:noFill/>
            <a:miter lim="800000"/>
            <a:headEnd/>
            <a:tailEnd/>
          </a:ln>
        </p:spPr>
        <p:txBody>
          <a:bodyPr wrap="none">
            <a:spAutoFit/>
          </a:bodyPr>
          <a:lstStyle/>
          <a:p>
            <a:r>
              <a:rPr kumimoji="1" lang="en-US" altLang="zh-CN" sz="2400" b="1" dirty="0" smtClean="0">
                <a:solidFill>
                  <a:schemeClr val="tx2"/>
                </a:solidFill>
                <a:latin typeface="+mn-ea"/>
              </a:rPr>
              <a:t>I7    </a:t>
            </a:r>
            <a:r>
              <a:rPr kumimoji="1" lang="en-US" altLang="zh-CN" sz="2400" b="1" dirty="0">
                <a:solidFill>
                  <a:schemeClr val="tx2"/>
                </a:solidFill>
                <a:latin typeface="+mn-ea"/>
              </a:rPr>
              <a:t>I6 </a:t>
            </a:r>
            <a:r>
              <a:rPr kumimoji="1" lang="en-US" altLang="zh-CN" sz="2400" b="1" dirty="0" smtClean="0">
                <a:solidFill>
                  <a:schemeClr val="tx2"/>
                </a:solidFill>
                <a:latin typeface="+mn-ea"/>
              </a:rPr>
              <a:t>  </a:t>
            </a:r>
            <a:r>
              <a:rPr kumimoji="1" lang="en-US" altLang="zh-CN" sz="2400" b="1" dirty="0">
                <a:solidFill>
                  <a:schemeClr val="tx2"/>
                </a:solidFill>
                <a:latin typeface="+mn-ea"/>
              </a:rPr>
              <a:t>I5  </a:t>
            </a:r>
            <a:r>
              <a:rPr kumimoji="1" lang="en-US" altLang="zh-CN" sz="2400" b="1" dirty="0" smtClean="0">
                <a:solidFill>
                  <a:schemeClr val="tx2"/>
                </a:solidFill>
                <a:latin typeface="+mn-ea"/>
              </a:rPr>
              <a:t> </a:t>
            </a:r>
            <a:r>
              <a:rPr kumimoji="1" lang="en-US" altLang="zh-CN" sz="2400" b="1" dirty="0">
                <a:solidFill>
                  <a:schemeClr val="tx2"/>
                </a:solidFill>
                <a:latin typeface="+mn-ea"/>
              </a:rPr>
              <a:t>I4   </a:t>
            </a:r>
            <a:r>
              <a:rPr kumimoji="1" lang="en-US" altLang="zh-CN" sz="2400" b="1" dirty="0" smtClean="0">
                <a:solidFill>
                  <a:schemeClr val="tx2"/>
                </a:solidFill>
                <a:latin typeface="+mn-ea"/>
              </a:rPr>
              <a:t>   </a:t>
            </a:r>
            <a:r>
              <a:rPr kumimoji="1" lang="en-US" altLang="zh-CN" sz="2400" b="1" dirty="0">
                <a:solidFill>
                  <a:schemeClr val="tx2"/>
                </a:solidFill>
                <a:latin typeface="+mn-ea"/>
              </a:rPr>
              <a:t>I3   </a:t>
            </a:r>
            <a:r>
              <a:rPr kumimoji="1" lang="en-US" altLang="zh-CN" sz="2400" b="1" dirty="0" smtClean="0">
                <a:solidFill>
                  <a:schemeClr val="tx2"/>
                </a:solidFill>
                <a:latin typeface="+mn-ea"/>
              </a:rPr>
              <a:t> </a:t>
            </a:r>
            <a:r>
              <a:rPr kumimoji="1" lang="en-US" altLang="zh-CN" sz="2400" b="1" dirty="0">
                <a:solidFill>
                  <a:schemeClr val="tx2"/>
                </a:solidFill>
                <a:latin typeface="+mn-ea"/>
              </a:rPr>
              <a:t>I2   </a:t>
            </a:r>
            <a:r>
              <a:rPr kumimoji="1" lang="en-US" altLang="zh-CN" sz="2400" b="1" dirty="0" smtClean="0">
                <a:solidFill>
                  <a:schemeClr val="tx2"/>
                </a:solidFill>
                <a:latin typeface="+mn-ea"/>
              </a:rPr>
              <a:t>  </a:t>
            </a:r>
            <a:r>
              <a:rPr kumimoji="1" lang="en-US" altLang="zh-CN" sz="2400" b="1" dirty="0">
                <a:solidFill>
                  <a:schemeClr val="tx2"/>
                </a:solidFill>
                <a:latin typeface="+mn-ea"/>
              </a:rPr>
              <a:t>I1</a:t>
            </a:r>
          </a:p>
        </p:txBody>
      </p:sp>
      <p:sp>
        <p:nvSpPr>
          <p:cNvPr id="42"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4776"/>
                                        </p:tgtEl>
                                        <p:attrNameLst>
                                          <p:attrName>style.visibility</p:attrName>
                                        </p:attrNameLst>
                                      </p:cBhvr>
                                      <p:to>
                                        <p:strVal val="visible"/>
                                      </p:to>
                                    </p:set>
                                    <p:animEffect transition="in" filter="strips(upRight)">
                                      <p:cBhvr>
                                        <p:cTn id="7" dur="500"/>
                                        <p:tgtEl>
                                          <p:spTgt spid="747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74777"/>
                                        </p:tgtEl>
                                        <p:attrNameLst>
                                          <p:attrName>style.visibility</p:attrName>
                                        </p:attrNameLst>
                                      </p:cBhvr>
                                      <p:to>
                                        <p:strVal val="visible"/>
                                      </p:to>
                                    </p:set>
                                    <p:animEffect transition="in" filter="strips(upLeft)">
                                      <p:cBhvr>
                                        <p:cTn id="12" dur="500"/>
                                        <p:tgtEl>
                                          <p:spTgt spid="7477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47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74778"/>
                                        </p:tgtEl>
                                        <p:attrNameLst>
                                          <p:attrName>style.visibility</p:attrName>
                                        </p:attrNameLst>
                                      </p:cBhvr>
                                      <p:to>
                                        <p:strVal val="visible"/>
                                      </p:to>
                                    </p:set>
                                    <p:animEffect transition="in" filter="strips(upRight)">
                                      <p:cBhvr>
                                        <p:cTn id="21" dur="500"/>
                                        <p:tgtEl>
                                          <p:spTgt spid="7477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74779"/>
                                        </p:tgtEl>
                                        <p:attrNameLst>
                                          <p:attrName>style.visibility</p:attrName>
                                        </p:attrNameLst>
                                      </p:cBhvr>
                                      <p:to>
                                        <p:strVal val="visible"/>
                                      </p:to>
                                    </p:set>
                                    <p:animEffect transition="in" filter="strips(upLeft)">
                                      <p:cBhvr>
                                        <p:cTn id="26" dur="500"/>
                                        <p:tgtEl>
                                          <p:spTgt spid="7477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47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74775"/>
                                        </p:tgtEl>
                                        <p:attrNameLst>
                                          <p:attrName>style.visibility</p:attrName>
                                        </p:attrNameLst>
                                      </p:cBhvr>
                                      <p:to>
                                        <p:strVal val="visible"/>
                                      </p:to>
                                    </p:set>
                                    <p:animEffect transition="in" filter="strips(upRight)">
                                      <p:cBhvr>
                                        <p:cTn id="35" dur="500"/>
                                        <p:tgtEl>
                                          <p:spTgt spid="74775"/>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74780"/>
                                        </p:tgtEl>
                                        <p:attrNameLst>
                                          <p:attrName>style.visibility</p:attrName>
                                        </p:attrNameLst>
                                      </p:cBhvr>
                                      <p:to>
                                        <p:strVal val="visible"/>
                                      </p:to>
                                    </p:set>
                                    <p:animEffect transition="in" filter="strips(upLeft)">
                                      <p:cBhvr>
                                        <p:cTn id="40" dur="500"/>
                                        <p:tgtEl>
                                          <p:spTgt spid="7478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747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8" presetClass="entr" presetSubtype="3" fill="hold" grpId="0" nodeType="clickEffect">
                                  <p:stCondLst>
                                    <p:cond delay="0"/>
                                  </p:stCondLst>
                                  <p:childTnLst>
                                    <p:set>
                                      <p:cBhvr>
                                        <p:cTn id="48" dur="1" fill="hold">
                                          <p:stCondLst>
                                            <p:cond delay="0"/>
                                          </p:stCondLst>
                                        </p:cTn>
                                        <p:tgtEl>
                                          <p:spTgt spid="74774"/>
                                        </p:tgtEl>
                                        <p:attrNameLst>
                                          <p:attrName>style.visibility</p:attrName>
                                        </p:attrNameLst>
                                      </p:cBhvr>
                                      <p:to>
                                        <p:strVal val="visible"/>
                                      </p:to>
                                    </p:set>
                                    <p:animEffect transition="in" filter="strips(upRight)">
                                      <p:cBhvr>
                                        <p:cTn id="49" dur="500"/>
                                        <p:tgtEl>
                                          <p:spTgt spid="74774"/>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9" fill="hold" grpId="0" nodeType="clickEffect">
                                  <p:stCondLst>
                                    <p:cond delay="0"/>
                                  </p:stCondLst>
                                  <p:childTnLst>
                                    <p:set>
                                      <p:cBhvr>
                                        <p:cTn id="53" dur="1" fill="hold">
                                          <p:stCondLst>
                                            <p:cond delay="0"/>
                                          </p:stCondLst>
                                        </p:cTn>
                                        <p:tgtEl>
                                          <p:spTgt spid="74781"/>
                                        </p:tgtEl>
                                        <p:attrNameLst>
                                          <p:attrName>style.visibility</p:attrName>
                                        </p:attrNameLst>
                                      </p:cBhvr>
                                      <p:to>
                                        <p:strVal val="visible"/>
                                      </p:to>
                                    </p:set>
                                    <p:animEffect transition="in" filter="strips(upLeft)">
                                      <p:cBhvr>
                                        <p:cTn id="54" dur="500"/>
                                        <p:tgtEl>
                                          <p:spTgt spid="7478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47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3" fill="hold" grpId="0" nodeType="clickEffect">
                                  <p:stCondLst>
                                    <p:cond delay="0"/>
                                  </p:stCondLst>
                                  <p:childTnLst>
                                    <p:set>
                                      <p:cBhvr>
                                        <p:cTn id="62" dur="1" fill="hold">
                                          <p:stCondLst>
                                            <p:cond delay="0"/>
                                          </p:stCondLst>
                                        </p:cTn>
                                        <p:tgtEl>
                                          <p:spTgt spid="74773"/>
                                        </p:tgtEl>
                                        <p:attrNameLst>
                                          <p:attrName>style.visibility</p:attrName>
                                        </p:attrNameLst>
                                      </p:cBhvr>
                                      <p:to>
                                        <p:strVal val="visible"/>
                                      </p:to>
                                    </p:set>
                                    <p:animEffect transition="in" filter="strips(upRight)">
                                      <p:cBhvr>
                                        <p:cTn id="63" dur="500"/>
                                        <p:tgtEl>
                                          <p:spTgt spid="7477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9" fill="hold" grpId="0" nodeType="clickEffect">
                                  <p:stCondLst>
                                    <p:cond delay="0"/>
                                  </p:stCondLst>
                                  <p:childTnLst>
                                    <p:set>
                                      <p:cBhvr>
                                        <p:cTn id="67" dur="1" fill="hold">
                                          <p:stCondLst>
                                            <p:cond delay="0"/>
                                          </p:stCondLst>
                                        </p:cTn>
                                        <p:tgtEl>
                                          <p:spTgt spid="74782"/>
                                        </p:tgtEl>
                                        <p:attrNameLst>
                                          <p:attrName>style.visibility</p:attrName>
                                        </p:attrNameLst>
                                      </p:cBhvr>
                                      <p:to>
                                        <p:strVal val="visible"/>
                                      </p:to>
                                    </p:set>
                                    <p:animEffect transition="in" filter="strips(upLeft)">
                                      <p:cBhvr>
                                        <p:cTn id="68" dur="500"/>
                                        <p:tgtEl>
                                          <p:spTgt spid="7478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476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8" presetClass="entr" presetSubtype="3" fill="hold" grpId="0" nodeType="clickEffect">
                                  <p:stCondLst>
                                    <p:cond delay="0"/>
                                  </p:stCondLst>
                                  <p:childTnLst>
                                    <p:set>
                                      <p:cBhvr>
                                        <p:cTn id="76" dur="1" fill="hold">
                                          <p:stCondLst>
                                            <p:cond delay="0"/>
                                          </p:stCondLst>
                                        </p:cTn>
                                        <p:tgtEl>
                                          <p:spTgt spid="74772"/>
                                        </p:tgtEl>
                                        <p:attrNameLst>
                                          <p:attrName>style.visibility</p:attrName>
                                        </p:attrNameLst>
                                      </p:cBhvr>
                                      <p:to>
                                        <p:strVal val="visible"/>
                                      </p:to>
                                    </p:set>
                                    <p:animEffect transition="in" filter="strips(upRight)">
                                      <p:cBhvr>
                                        <p:cTn id="77" dur="500"/>
                                        <p:tgtEl>
                                          <p:spTgt spid="74772"/>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9" fill="hold" grpId="0" nodeType="clickEffect">
                                  <p:stCondLst>
                                    <p:cond delay="0"/>
                                  </p:stCondLst>
                                  <p:childTnLst>
                                    <p:set>
                                      <p:cBhvr>
                                        <p:cTn id="81" dur="1" fill="hold">
                                          <p:stCondLst>
                                            <p:cond delay="0"/>
                                          </p:stCondLst>
                                        </p:cTn>
                                        <p:tgtEl>
                                          <p:spTgt spid="74783"/>
                                        </p:tgtEl>
                                        <p:attrNameLst>
                                          <p:attrName>style.visibility</p:attrName>
                                        </p:attrNameLst>
                                      </p:cBhvr>
                                      <p:to>
                                        <p:strVal val="visible"/>
                                      </p:to>
                                    </p:set>
                                    <p:animEffect transition="in" filter="strips(upLeft)">
                                      <p:cBhvr>
                                        <p:cTn id="82" dur="500"/>
                                        <p:tgtEl>
                                          <p:spTgt spid="74783"/>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7475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74784"/>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499"/>
                                          </p:stCondLst>
                                        </p:cTn>
                                        <p:tgtEl>
                                          <p:spTgt spid="74785"/>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499"/>
                                          </p:stCondLst>
                                        </p:cTn>
                                        <p:tgtEl>
                                          <p:spTgt spid="74786"/>
                                        </p:tgtEl>
                                        <p:attrNameLst>
                                          <p:attrName>style.visibility</p:attrName>
                                        </p:attrNameLst>
                                      </p:cBhvr>
                                      <p:to>
                                        <p:strVal val="visible"/>
                                      </p:to>
                                    </p:set>
                                  </p:childTnLst>
                                </p:cTn>
                              </p:par>
                            </p:childTnLst>
                          </p:cTn>
                        </p:par>
                        <p:par>
                          <p:cTn id="97" fill="hold">
                            <p:stCondLst>
                              <p:cond delay="1500"/>
                            </p:stCondLst>
                            <p:childTnLst>
                              <p:par>
                                <p:cTn id="98" presetID="1" presetClass="entr" presetSubtype="0" fill="hold" grpId="0" nodeType="afterEffect">
                                  <p:stCondLst>
                                    <p:cond delay="0"/>
                                  </p:stCondLst>
                                  <p:childTnLst>
                                    <p:set>
                                      <p:cBhvr>
                                        <p:cTn id="99" dur="1" fill="hold">
                                          <p:stCondLst>
                                            <p:cond delay="499"/>
                                          </p:stCondLst>
                                        </p:cTn>
                                        <p:tgtEl>
                                          <p:spTgt spid="74787"/>
                                        </p:tgtEl>
                                        <p:attrNameLst>
                                          <p:attrName>style.visibility</p:attrName>
                                        </p:attrNameLst>
                                      </p:cBhvr>
                                      <p:to>
                                        <p:strVal val="visible"/>
                                      </p:to>
                                    </p:set>
                                  </p:childTnLst>
                                </p:cTn>
                              </p:par>
                            </p:childTnLst>
                          </p:cTn>
                        </p:par>
                        <p:par>
                          <p:cTn id="100" fill="hold">
                            <p:stCondLst>
                              <p:cond delay="2000"/>
                            </p:stCondLst>
                            <p:childTnLst>
                              <p:par>
                                <p:cTn id="101" presetID="1" presetClass="entr" presetSubtype="0" fill="hold" grpId="0" nodeType="afterEffect">
                                  <p:stCondLst>
                                    <p:cond delay="0"/>
                                  </p:stCondLst>
                                  <p:childTnLst>
                                    <p:set>
                                      <p:cBhvr>
                                        <p:cTn id="102" dur="1" fill="hold">
                                          <p:stCondLst>
                                            <p:cond delay="499"/>
                                          </p:stCondLst>
                                        </p:cTn>
                                        <p:tgtEl>
                                          <p:spTgt spid="74788"/>
                                        </p:tgtEl>
                                        <p:attrNameLst>
                                          <p:attrName>style.visibility</p:attrName>
                                        </p:attrNameLst>
                                      </p:cBhvr>
                                      <p:to>
                                        <p:strVal val="visible"/>
                                      </p:to>
                                    </p:set>
                                  </p:childTnLst>
                                </p:cTn>
                              </p:par>
                            </p:childTnLst>
                          </p:cTn>
                        </p:par>
                        <p:par>
                          <p:cTn id="103" fill="hold">
                            <p:stCondLst>
                              <p:cond delay="2500"/>
                            </p:stCondLst>
                            <p:childTnLst>
                              <p:par>
                                <p:cTn id="104" presetID="1" presetClass="entr" presetSubtype="0" fill="hold" grpId="0" nodeType="afterEffect">
                                  <p:stCondLst>
                                    <p:cond delay="0"/>
                                  </p:stCondLst>
                                  <p:childTnLst>
                                    <p:set>
                                      <p:cBhvr>
                                        <p:cTn id="105" dur="1" fill="hold">
                                          <p:stCondLst>
                                            <p:cond delay="499"/>
                                          </p:stCondLst>
                                        </p:cTn>
                                        <p:tgtEl>
                                          <p:spTgt spid="7478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74790"/>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499"/>
                                          </p:stCondLst>
                                        </p:cTn>
                                        <p:tgtEl>
                                          <p:spTgt spid="74791"/>
                                        </p:tgtEl>
                                        <p:attrNameLst>
                                          <p:attrName>style.visibility</p:attrName>
                                        </p:attrNameLst>
                                      </p:cBhvr>
                                      <p:to>
                                        <p:strVal val="visible"/>
                                      </p:to>
                                    </p:set>
                                  </p:childTnLst>
                                </p:cTn>
                              </p:par>
                            </p:childTnLst>
                          </p:cTn>
                        </p:par>
                        <p:par>
                          <p:cTn id="113" fill="hold">
                            <p:stCondLst>
                              <p:cond delay="1000"/>
                            </p:stCondLst>
                            <p:childTnLst>
                              <p:par>
                                <p:cTn id="114" presetID="1" presetClass="entr" presetSubtype="0" fill="hold" grpId="0" nodeType="afterEffect">
                                  <p:stCondLst>
                                    <p:cond delay="0"/>
                                  </p:stCondLst>
                                  <p:childTnLst>
                                    <p:set>
                                      <p:cBhvr>
                                        <p:cTn id="115" dur="1" fill="hold">
                                          <p:stCondLst>
                                            <p:cond delay="499"/>
                                          </p:stCondLst>
                                        </p:cTn>
                                        <p:tgtEl>
                                          <p:spTgt spid="74792"/>
                                        </p:tgtEl>
                                        <p:attrNameLst>
                                          <p:attrName>style.visibility</p:attrName>
                                        </p:attrNameLst>
                                      </p:cBhvr>
                                      <p:to>
                                        <p:strVal val="visible"/>
                                      </p:to>
                                    </p:set>
                                  </p:childTnLst>
                                </p:cTn>
                              </p:par>
                            </p:childTnLst>
                          </p:cTn>
                        </p:par>
                        <p:par>
                          <p:cTn id="116" fill="hold">
                            <p:stCondLst>
                              <p:cond delay="1500"/>
                            </p:stCondLst>
                            <p:childTnLst>
                              <p:par>
                                <p:cTn id="117" presetID="1" presetClass="entr" presetSubtype="0" fill="hold" grpId="0" nodeType="afterEffect">
                                  <p:stCondLst>
                                    <p:cond delay="0"/>
                                  </p:stCondLst>
                                  <p:childTnLst>
                                    <p:set>
                                      <p:cBhvr>
                                        <p:cTn id="118" dur="1" fill="hold">
                                          <p:stCondLst>
                                            <p:cond delay="499"/>
                                          </p:stCondLst>
                                        </p:cTn>
                                        <p:tgtEl>
                                          <p:spTgt spid="74793"/>
                                        </p:tgtEl>
                                        <p:attrNameLst>
                                          <p:attrName>style.visibility</p:attrName>
                                        </p:attrNameLst>
                                      </p:cBhvr>
                                      <p:to>
                                        <p:strVal val="visible"/>
                                      </p:to>
                                    </p:set>
                                  </p:childTnLst>
                                </p:cTn>
                              </p:par>
                            </p:childTnLst>
                          </p:cTn>
                        </p:par>
                        <p:par>
                          <p:cTn id="119" fill="hold">
                            <p:stCondLst>
                              <p:cond delay="2000"/>
                            </p:stCondLst>
                            <p:childTnLst>
                              <p:par>
                                <p:cTn id="120" presetID="1" presetClass="entr" presetSubtype="0" fill="hold" grpId="0" nodeType="afterEffect">
                                  <p:stCondLst>
                                    <p:cond delay="0"/>
                                  </p:stCondLst>
                                  <p:childTnLst>
                                    <p:set>
                                      <p:cBhvr>
                                        <p:cTn id="121" dur="1" fill="hold">
                                          <p:stCondLst>
                                            <p:cond delay="499"/>
                                          </p:stCondLst>
                                        </p:cTn>
                                        <p:tgtEl>
                                          <p:spTgt spid="74794"/>
                                        </p:tgtEl>
                                        <p:attrNameLst>
                                          <p:attrName>style.visibility</p:attrName>
                                        </p:attrNameLst>
                                      </p:cBhvr>
                                      <p:to>
                                        <p:strVal val="visible"/>
                                      </p:to>
                                    </p:set>
                                  </p:childTnLst>
                                </p:cTn>
                              </p:par>
                            </p:childTnLst>
                          </p:cTn>
                        </p:par>
                        <p:par>
                          <p:cTn id="122" fill="hold">
                            <p:stCondLst>
                              <p:cond delay="2500"/>
                            </p:stCondLst>
                            <p:childTnLst>
                              <p:par>
                                <p:cTn id="123" presetID="1" presetClass="entr" presetSubtype="0" fill="hold" grpId="0" nodeType="afterEffect">
                                  <p:stCondLst>
                                    <p:cond delay="0"/>
                                  </p:stCondLst>
                                  <p:childTnLst>
                                    <p:set>
                                      <p:cBhvr>
                                        <p:cTn id="124" dur="1" fill="hold">
                                          <p:stCondLst>
                                            <p:cond delay="499"/>
                                          </p:stCondLst>
                                        </p:cTn>
                                        <p:tgtEl>
                                          <p:spTgt spid="7479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74757"/>
                                        </p:tgtEl>
                                        <p:attrNameLst>
                                          <p:attrName>style.visibility</p:attrName>
                                        </p:attrNameLst>
                                      </p:cBhvr>
                                      <p:to>
                                        <p:strVal val="visible"/>
                                      </p:to>
                                    </p:set>
                                    <p:animEffect transition="in" filter="blinds(horizontal)">
                                      <p:cBhvr>
                                        <p:cTn id="129"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utoUpdateAnimBg="0"/>
      <p:bldP spid="74759" grpId="0" animBg="1" autoUpdateAnimBg="0"/>
      <p:bldP spid="74760" grpId="0" animBg="1" autoUpdateAnimBg="0"/>
      <p:bldP spid="74761" grpId="0" animBg="1" autoUpdateAnimBg="0"/>
      <p:bldP spid="74762" grpId="0" animBg="1" autoUpdateAnimBg="0"/>
      <p:bldP spid="74763" grpId="0" animBg="1" autoUpdateAnimBg="0"/>
      <p:bldP spid="74764" grpId="0" animBg="1" autoUpdateAnimBg="0"/>
      <p:bldP spid="74772" grpId="0" animBg="1"/>
      <p:bldP spid="74773" grpId="0" animBg="1"/>
      <p:bldP spid="74774" grpId="0" animBg="1"/>
      <p:bldP spid="74775" grpId="0" animBg="1"/>
      <p:bldP spid="74776" grpId="0" animBg="1"/>
      <p:bldP spid="74777" grpId="0" animBg="1"/>
      <p:bldP spid="74778" grpId="0" animBg="1"/>
      <p:bldP spid="74779" grpId="0" animBg="1"/>
      <p:bldP spid="74780" grpId="0" animBg="1"/>
      <p:bldP spid="74781" grpId="0" animBg="1"/>
      <p:bldP spid="74782" grpId="0" animBg="1"/>
      <p:bldP spid="74783" grpId="0" animBg="1"/>
      <p:bldP spid="74784" grpId="0" autoUpdateAnimBg="0"/>
      <p:bldP spid="74785" grpId="0" autoUpdateAnimBg="0"/>
      <p:bldP spid="74786" grpId="0" autoUpdateAnimBg="0"/>
      <p:bldP spid="74787" grpId="0" autoUpdateAnimBg="0"/>
      <p:bldP spid="74788" grpId="0" autoUpdateAnimBg="0"/>
      <p:bldP spid="74789" grpId="0" autoUpdateAnimBg="0"/>
      <p:bldP spid="74790" grpId="0" autoUpdateAnimBg="0"/>
      <p:bldP spid="74791" grpId="0" autoUpdateAnimBg="0"/>
      <p:bldP spid="74792" grpId="0" autoUpdateAnimBg="0"/>
      <p:bldP spid="74793" grpId="0" autoUpdateAnimBg="0"/>
      <p:bldP spid="74794" grpId="0" autoUpdateAnimBg="0"/>
      <p:bldP spid="7479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859" name="Group 83"/>
          <p:cNvGraphicFramePr>
            <a:graphicFrameLocks noGrp="1"/>
          </p:cNvGraphicFramePr>
          <p:nvPr>
            <p:ph type="tbl" idx="4294967295"/>
          </p:nvPr>
        </p:nvGraphicFramePr>
        <p:xfrm>
          <a:off x="381000" y="1600200"/>
          <a:ext cx="8305800" cy="4699008"/>
        </p:xfrm>
        <a:graphic>
          <a:graphicData uri="http://schemas.openxmlformats.org/drawingml/2006/table">
            <a:tbl>
              <a:tblPr/>
              <a:tblGrid>
                <a:gridCol w="1384300"/>
                <a:gridCol w="1139825"/>
                <a:gridCol w="1793875"/>
                <a:gridCol w="1219200"/>
                <a:gridCol w="1384300"/>
                <a:gridCol w="138430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Verdana" pitchFamily="34"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华文中宋" pitchFamily="2" charset="-122"/>
                          <a:ea typeface="华文中宋" pitchFamily="2" charset="-122"/>
                        </a:rPr>
                        <a:t>指    令</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Verdana" pitchFamily="34" charset="0"/>
                          <a:ea typeface="宋体" pitchFamily="2" charset="-122"/>
                        </a:rPr>
                        <a:t> </a:t>
                      </a:r>
                      <a:r>
                        <a:rPr kumimoji="0" lang="zh-CN" altLang="en-US" sz="1800" b="1" i="0" u="none" strike="noStrike" cap="none" normalizeH="0" baseline="0" smtClean="0">
                          <a:ln>
                            <a:noFill/>
                          </a:ln>
                          <a:solidFill>
                            <a:schemeClr val="tx2"/>
                          </a:solidFill>
                          <a:effectLst/>
                          <a:latin typeface="华文中宋" pitchFamily="2" charset="-122"/>
                          <a:ea typeface="华文中宋" pitchFamily="2" charset="-122"/>
                        </a:rPr>
                        <a:t>频   度</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华文中宋" pitchFamily="2" charset="-122"/>
                          <a:ea typeface="华文中宋" pitchFamily="2" charset="-122"/>
                        </a:rPr>
                        <a:t>（</a:t>
                      </a:r>
                      <a:r>
                        <a:rPr kumimoji="0" lang="en-US" altLang="zh-CN" sz="1800" b="1" i="0" u="none" strike="noStrike" cap="none" normalizeH="0" baseline="0" smtClean="0">
                          <a:ln>
                            <a:noFill/>
                          </a:ln>
                          <a:solidFill>
                            <a:schemeClr val="tx2"/>
                          </a:solidFill>
                          <a:effectLst/>
                          <a:latin typeface="华文中宋" pitchFamily="2" charset="-122"/>
                          <a:ea typeface="华文中宋" pitchFamily="2" charset="-122"/>
                        </a:rPr>
                        <a:t>Pi</a:t>
                      </a:r>
                      <a:r>
                        <a:rPr kumimoji="0" lang="zh-CN" altLang="en-US" sz="1800" b="1" i="0" u="none" strike="noStrike" cap="none" normalizeH="0" baseline="0" smtClean="0">
                          <a:ln>
                            <a:noFill/>
                          </a:ln>
                          <a:solidFill>
                            <a:schemeClr val="tx2"/>
                          </a:solidFill>
                          <a:effectLst/>
                          <a:latin typeface="华文中宋" pitchFamily="2" charset="-122"/>
                          <a:ea typeface="华文中宋" pitchFamily="2"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华文中宋" pitchFamily="2" charset="-122"/>
                          <a:ea typeface="华文中宋" pitchFamily="2" charset="-122"/>
                        </a:rPr>
                        <a:t>操作码</a:t>
                      </a:r>
                      <a:r>
                        <a:rPr kumimoji="0" lang="en-US" altLang="zh-CN" sz="1800" b="1" i="0" u="none" strike="noStrike" cap="none" normalizeH="0" baseline="0" smtClean="0">
                          <a:ln>
                            <a:noFill/>
                          </a:ln>
                          <a:solidFill>
                            <a:schemeClr val="tx2"/>
                          </a:solidFill>
                          <a:effectLst/>
                          <a:latin typeface="华文中宋" pitchFamily="2" charset="-122"/>
                          <a:ea typeface="华文中宋" pitchFamily="2" charset="-122"/>
                        </a:rPr>
                        <a:t>OP</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华文中宋" pitchFamily="2" charset="-122"/>
                          <a:ea typeface="华文中宋" pitchFamily="2" charset="-122"/>
                        </a:rPr>
                        <a:t>使用哈夫曼编码</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华文中宋" pitchFamily="2" charset="-122"/>
                          <a:ea typeface="华文中宋" pitchFamily="2" charset="-122"/>
                        </a:rPr>
                        <a:t>OP</a:t>
                      </a:r>
                      <a:r>
                        <a:rPr kumimoji="0" lang="zh-CN" altLang="en-US" sz="1800" b="1" i="0" u="none" strike="noStrike" cap="none" normalizeH="0" baseline="0" smtClean="0">
                          <a:ln>
                            <a:noFill/>
                          </a:ln>
                          <a:solidFill>
                            <a:schemeClr val="tx2"/>
                          </a:solidFill>
                          <a:effectLst/>
                          <a:latin typeface="华文中宋" pitchFamily="2" charset="-122"/>
                          <a:ea typeface="华文中宋" pitchFamily="2" charset="-122"/>
                        </a:rPr>
                        <a:t>长度</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华文中宋" pitchFamily="2" charset="-122"/>
                          <a:ea typeface="华文中宋" pitchFamily="2" charset="-122"/>
                        </a:rPr>
                        <a:t>li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tx2"/>
                          </a:solidFill>
                          <a:effectLst/>
                          <a:latin typeface="Verdana" pitchFamily="34" charset="0"/>
                          <a:ea typeface="华文中宋" pitchFamily="2" charset="-122"/>
                        </a:rPr>
                        <a:t>用哈夫曼概念的扩展操作码</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华文中宋" pitchFamily="2" charset="-122"/>
                          <a:ea typeface="华文中宋" pitchFamily="2" charset="-122"/>
                        </a:rPr>
                        <a:t>OP</a:t>
                      </a:r>
                      <a:r>
                        <a:rPr kumimoji="0" lang="zh-CN" altLang="en-US" sz="1800" b="1" i="0" u="none" strike="noStrike" cap="none" normalizeH="0" baseline="0" smtClean="0">
                          <a:ln>
                            <a:noFill/>
                          </a:ln>
                          <a:solidFill>
                            <a:schemeClr val="tx2"/>
                          </a:solidFill>
                          <a:effectLst/>
                          <a:latin typeface="华文中宋" pitchFamily="2" charset="-122"/>
                          <a:ea typeface="华文中宋" pitchFamily="2" charset="-122"/>
                        </a:rPr>
                        <a:t>长度</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2"/>
                          </a:solidFill>
                          <a:effectLst/>
                          <a:latin typeface="华文中宋" pitchFamily="2" charset="-122"/>
                          <a:ea typeface="华文中宋" pitchFamily="2" charset="-122"/>
                        </a:rPr>
                        <a:t>li</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1800" b="1" i="0" u="none" strike="noStrike" cap="none" normalizeH="0" baseline="0" smtClean="0">
                        <a:ln>
                          <a:noFill/>
                        </a:ln>
                        <a:solidFill>
                          <a:schemeClr val="tx2"/>
                        </a:solidFill>
                        <a:effectLst/>
                        <a:latin typeface="华文中宋" pitchFamily="2" charset="-122"/>
                        <a:ea typeface="华文中宋"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I1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0.40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0   0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I2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0.30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2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0   1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I3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1  1  0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I4</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1  1  1  0  0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1   1   0   0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I5</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0.04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1  1  1  0  1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1   1   0   1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I6</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0.03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1  1  1  1  0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1   1   1   0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I7</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0.03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1  1  1  1  1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1   1   1   1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accent2"/>
                          </a:solidFill>
                          <a:effectLst/>
                          <a:latin typeface="Verdana" pitchFamily="34" charset="0"/>
                          <a:ea typeface="宋体"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937" name="Text Box 89"/>
          <p:cNvSpPr txBox="1">
            <a:spLocks noChangeArrowheads="1"/>
          </p:cNvSpPr>
          <p:nvPr/>
        </p:nvSpPr>
        <p:spPr bwMode="auto">
          <a:xfrm>
            <a:off x="304800" y="1157288"/>
            <a:ext cx="2819400" cy="396875"/>
          </a:xfrm>
          <a:prstGeom prst="rect">
            <a:avLst/>
          </a:prstGeom>
          <a:noFill/>
          <a:ln w="9525">
            <a:noFill/>
            <a:miter lim="800000"/>
            <a:headEnd/>
            <a:tailEnd/>
          </a:ln>
        </p:spPr>
        <p:txBody>
          <a:bodyPr>
            <a:spAutoFit/>
          </a:bodyPr>
          <a:lstStyle/>
          <a:p>
            <a:pPr>
              <a:spcBef>
                <a:spcPct val="50000"/>
              </a:spcBef>
            </a:pPr>
            <a:r>
              <a:rPr kumimoji="1" lang="zh-CN" altLang="en-US" sz="2000" b="1">
                <a:solidFill>
                  <a:schemeClr val="hlink"/>
                </a:solidFill>
                <a:latin typeface="+mn-ea"/>
              </a:rPr>
              <a:t>操作码的扩展</a:t>
            </a:r>
          </a:p>
        </p:txBody>
      </p:sp>
      <p:sp>
        <p:nvSpPr>
          <p:cNvPr id="78938" name="Text Box 90"/>
          <p:cNvSpPr txBox="1">
            <a:spLocks noChangeArrowheads="1"/>
          </p:cNvSpPr>
          <p:nvPr/>
        </p:nvSpPr>
        <p:spPr bwMode="auto">
          <a:xfrm>
            <a:off x="381000" y="6308725"/>
            <a:ext cx="8610600" cy="396875"/>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2"/>
                </a:solidFill>
                <a:latin typeface="+mn-ea"/>
              </a:rPr>
              <a:t>这种表示方法的平均长度是</a:t>
            </a:r>
            <a:r>
              <a:rPr kumimoji="1" lang="en-US" altLang="zh-CN" sz="2000" b="1">
                <a:solidFill>
                  <a:schemeClr val="tx2"/>
                </a:solidFill>
                <a:latin typeface="+mn-ea"/>
              </a:rPr>
              <a:t>2.30</a:t>
            </a:r>
            <a:r>
              <a:rPr kumimoji="1" lang="zh-CN" altLang="en-US" sz="2000" b="1">
                <a:solidFill>
                  <a:schemeClr val="tx2"/>
                </a:solidFill>
                <a:latin typeface="+mn-ea"/>
              </a:rPr>
              <a:t>位，信息冗余量约为</a:t>
            </a:r>
            <a:r>
              <a:rPr kumimoji="1" lang="en-US" altLang="zh-CN" sz="2000" b="1">
                <a:solidFill>
                  <a:schemeClr val="tx2"/>
                </a:solidFill>
                <a:latin typeface="+mn-ea"/>
              </a:rPr>
              <a:t>5.65%</a:t>
            </a:r>
            <a:r>
              <a:rPr kumimoji="1" lang="zh-CN" altLang="en-US" sz="2000" b="1">
                <a:solidFill>
                  <a:schemeClr val="tx2"/>
                </a:solidFill>
                <a:latin typeface="+mn-ea"/>
              </a:rPr>
              <a:t>。</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228600" y="785794"/>
            <a:ext cx="6557978" cy="457200"/>
          </a:xfrm>
        </p:spPr>
        <p:txBody>
          <a:bodyPr lIns="92075" tIns="46038" rIns="92075" bIns="46038">
            <a:normAutofit fontScale="90000"/>
          </a:bodyPr>
          <a:lstStyle/>
          <a:p>
            <a:pPr eaLnBrk="1" hangingPunct="1"/>
            <a:r>
              <a:rPr lang="en-US" altLang="zh-CN" b="1" dirty="0" smtClean="0">
                <a:solidFill>
                  <a:schemeClr val="tx2"/>
                </a:solidFill>
                <a:latin typeface="+mn-ea"/>
                <a:ea typeface="+mn-ea"/>
              </a:rPr>
              <a:t> </a:t>
            </a:r>
            <a:r>
              <a:rPr lang="zh-CN" altLang="en-US" b="1" dirty="0" smtClean="0">
                <a:solidFill>
                  <a:schemeClr val="tx2"/>
                </a:solidFill>
                <a:latin typeface="+mn-ea"/>
                <a:ea typeface="+mn-ea"/>
              </a:rPr>
              <a:t>二</a:t>
            </a:r>
            <a:r>
              <a:rPr lang="en-US" altLang="zh-CN" b="1" dirty="0" smtClean="0">
                <a:solidFill>
                  <a:schemeClr val="tx2"/>
                </a:solidFill>
                <a:latin typeface="+mn-ea"/>
                <a:ea typeface="+mn-ea"/>
              </a:rPr>
              <a:t>.</a:t>
            </a:r>
            <a:r>
              <a:rPr lang="zh-CN" altLang="en-US" b="1" dirty="0" smtClean="0">
                <a:solidFill>
                  <a:schemeClr val="tx2"/>
                </a:solidFill>
                <a:latin typeface="+mn-ea"/>
                <a:ea typeface="+mn-ea"/>
              </a:rPr>
              <a:t>指令格式的优化</a:t>
            </a:r>
          </a:p>
        </p:txBody>
      </p:sp>
      <p:sp>
        <p:nvSpPr>
          <p:cNvPr id="80901" name="Text Box 5"/>
          <p:cNvSpPr txBox="1">
            <a:spLocks noChangeArrowheads="1"/>
          </p:cNvSpPr>
          <p:nvPr/>
        </p:nvSpPr>
        <p:spPr bwMode="auto">
          <a:xfrm>
            <a:off x="304800" y="1500174"/>
            <a:ext cx="8382000" cy="1200329"/>
          </a:xfrm>
          <a:prstGeom prst="rect">
            <a:avLst/>
          </a:prstGeom>
          <a:noFill/>
          <a:ln w="9525">
            <a:noFill/>
            <a:miter lim="800000"/>
            <a:headEnd/>
            <a:tailEnd/>
          </a:ln>
        </p:spPr>
        <p:txBody>
          <a:bodyPr>
            <a:spAutoFit/>
          </a:bodyPr>
          <a:lstStyle/>
          <a:p>
            <a:pPr>
              <a:spcBef>
                <a:spcPct val="50000"/>
              </a:spcBef>
            </a:pPr>
            <a:r>
              <a:rPr kumimoji="1" lang="en-US" altLang="zh-CN" sz="2400" b="1">
                <a:latin typeface="+mn-ea"/>
              </a:rPr>
              <a:t>   </a:t>
            </a:r>
            <a:r>
              <a:rPr kumimoji="1" lang="zh-CN" altLang="en-US" sz="2400" b="1">
                <a:latin typeface="+mn-ea"/>
              </a:rPr>
              <a:t>地址码表示和寻址方式采取相应优化措施，程序所需总位数才得以减少。由于操作数地址是随机的无规律可循，归结为指令格式的优化。</a:t>
            </a:r>
          </a:p>
        </p:txBody>
      </p:sp>
      <p:sp>
        <p:nvSpPr>
          <p:cNvPr id="80902" name="Text Box 6"/>
          <p:cNvSpPr txBox="1">
            <a:spLocks noChangeArrowheads="1"/>
          </p:cNvSpPr>
          <p:nvPr/>
        </p:nvSpPr>
        <p:spPr bwMode="auto">
          <a:xfrm>
            <a:off x="381000" y="2786058"/>
            <a:ext cx="8229600" cy="3785652"/>
          </a:xfrm>
          <a:prstGeom prst="rect">
            <a:avLst/>
          </a:prstGeom>
          <a:noFill/>
          <a:ln w="9525">
            <a:noFill/>
            <a:miter lim="800000"/>
            <a:headEnd/>
            <a:tailEnd/>
          </a:ln>
        </p:spPr>
        <p:txBody>
          <a:bodyPr>
            <a:spAutoFit/>
          </a:bodyPr>
          <a:lstStyle/>
          <a:p>
            <a:pPr>
              <a:spcBef>
                <a:spcPct val="50000"/>
              </a:spcBef>
            </a:pPr>
            <a:r>
              <a:rPr kumimoji="1" lang="zh-CN" altLang="en-US" sz="2400" b="1" dirty="0">
                <a:solidFill>
                  <a:schemeClr val="tx2"/>
                </a:solidFill>
                <a:latin typeface="+mn-ea"/>
              </a:rPr>
              <a:t>地址码优化时应注意的问题：</a:t>
            </a:r>
          </a:p>
          <a:p>
            <a:pPr algn="just">
              <a:spcBef>
                <a:spcPct val="50000"/>
              </a:spcBef>
            </a:pPr>
            <a:r>
              <a:rPr kumimoji="1" lang="zh-CN" altLang="en-US" sz="2400" b="1" dirty="0">
                <a:latin typeface="+mn-ea"/>
              </a:rPr>
              <a:t>   （</a:t>
            </a:r>
            <a:r>
              <a:rPr kumimoji="1" lang="en-US" altLang="zh-CN" sz="2400" b="1" dirty="0">
                <a:latin typeface="+mn-ea"/>
              </a:rPr>
              <a:t>1</a:t>
            </a:r>
            <a:r>
              <a:rPr kumimoji="1" lang="zh-CN" altLang="en-US" sz="2400" b="1" dirty="0">
                <a:latin typeface="+mn-ea"/>
              </a:rPr>
              <a:t>）操作数地址码长度可在很宽的范围内变化，只要恰当安排就可与变长操作码很好合成定长指令；</a:t>
            </a:r>
          </a:p>
          <a:p>
            <a:pPr algn="just">
              <a:spcBef>
                <a:spcPct val="50000"/>
              </a:spcBef>
            </a:pPr>
            <a:r>
              <a:rPr kumimoji="1" lang="zh-CN" altLang="en-US" sz="2400" b="1" dirty="0">
                <a:latin typeface="+mn-ea"/>
              </a:rPr>
              <a:t>   （</a:t>
            </a:r>
            <a:r>
              <a:rPr kumimoji="1" lang="en-US" altLang="zh-CN" sz="2400" b="1" dirty="0">
                <a:latin typeface="+mn-ea"/>
              </a:rPr>
              <a:t>2</a:t>
            </a:r>
            <a:r>
              <a:rPr kumimoji="1" lang="zh-CN" altLang="en-US" sz="2400" b="1" dirty="0">
                <a:latin typeface="+mn-ea"/>
              </a:rPr>
              <a:t>）</a:t>
            </a:r>
            <a:r>
              <a:rPr kumimoji="1" lang="zh-CN" altLang="en-US" sz="2400" b="1" dirty="0">
                <a:latin typeface="+mn-ea"/>
                <a:cs typeface="Times New Roman" pitchFamily="18" charset="0"/>
              </a:rPr>
              <a:t> </a:t>
            </a:r>
            <a:r>
              <a:rPr kumimoji="1" lang="zh-CN" altLang="en-US" sz="2400" b="1" dirty="0">
                <a:latin typeface="+mn-ea"/>
              </a:rPr>
              <a:t>通过改变指令字中的地址数和地址码的长度，以使单地址、双地址甚至三地址都可以在指令中使用；</a:t>
            </a:r>
          </a:p>
          <a:p>
            <a:pPr algn="just">
              <a:spcBef>
                <a:spcPct val="50000"/>
              </a:spcBef>
            </a:pPr>
            <a:r>
              <a:rPr kumimoji="1" lang="zh-CN" altLang="en-US" sz="2400" b="1" dirty="0">
                <a:latin typeface="+mn-ea"/>
              </a:rPr>
              <a:t>   （</a:t>
            </a:r>
            <a:r>
              <a:rPr kumimoji="1" lang="en-US" altLang="zh-CN" sz="2400" b="1" dirty="0">
                <a:latin typeface="+mn-ea"/>
              </a:rPr>
              <a:t>3</a:t>
            </a:r>
            <a:r>
              <a:rPr kumimoji="1" lang="zh-CN" altLang="en-US" sz="2400" b="1" dirty="0">
                <a:latin typeface="+mn-ea"/>
              </a:rPr>
              <a:t>）如果操作数存在寄存器内，或是经寄存器实现间接寻址，则指令地址码的宽度能指明寄存器号即可；</a:t>
            </a:r>
          </a:p>
          <a:p>
            <a:pPr>
              <a:spcBef>
                <a:spcPct val="50000"/>
              </a:spcBef>
            </a:pPr>
            <a:r>
              <a:rPr kumimoji="1" lang="zh-CN" altLang="en-US" sz="2400" b="1" dirty="0">
                <a:latin typeface="+mn-ea"/>
              </a:rPr>
              <a:t>   （</a:t>
            </a:r>
            <a:r>
              <a:rPr kumimoji="1" lang="en-US" altLang="zh-CN" sz="2400" b="1" dirty="0">
                <a:latin typeface="+mn-ea"/>
              </a:rPr>
              <a:t>4</a:t>
            </a:r>
            <a:r>
              <a:rPr kumimoji="1" lang="zh-CN" altLang="en-US" sz="2400" b="1" dirty="0">
                <a:latin typeface="+mn-ea"/>
              </a:rPr>
              <a:t>）设法利用空白处存放立即操作数或常数。</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4294967295"/>
          </p:nvPr>
        </p:nvSpPr>
        <p:spPr>
          <a:xfrm>
            <a:off x="609600" y="2590800"/>
            <a:ext cx="8153400" cy="1439863"/>
          </a:xfrm>
        </p:spPr>
        <p:txBody>
          <a:bodyPr>
            <a:normAutofit fontScale="92500" lnSpcReduction="20000"/>
          </a:bodyPr>
          <a:lstStyle/>
          <a:p>
            <a:pPr eaLnBrk="1" hangingPunct="1">
              <a:lnSpc>
                <a:spcPct val="90000"/>
              </a:lnSpc>
              <a:buFont typeface="Wingdings" pitchFamily="2" charset="2"/>
              <a:buNone/>
            </a:pPr>
            <a:r>
              <a:rPr lang="zh-CN" altLang="en-US" sz="2800" b="1" dirty="0" smtClean="0">
                <a:solidFill>
                  <a:schemeClr val="tx2"/>
                </a:solidFill>
                <a:latin typeface="+mn-ea"/>
              </a:rPr>
              <a:t>（一）</a:t>
            </a:r>
            <a:r>
              <a:rPr lang="en-US" altLang="zh-CN" sz="2800" b="1" dirty="0" smtClean="0">
                <a:solidFill>
                  <a:schemeClr val="tx2"/>
                </a:solidFill>
                <a:latin typeface="+mn-ea"/>
              </a:rPr>
              <a:t>RISC</a:t>
            </a:r>
            <a:r>
              <a:rPr lang="zh-CN" altLang="en-US" sz="2800" b="1" dirty="0" smtClean="0">
                <a:solidFill>
                  <a:schemeClr val="tx2"/>
                </a:solidFill>
                <a:latin typeface="+mn-ea"/>
              </a:rPr>
              <a:t>设计思想的起源</a:t>
            </a:r>
          </a:p>
          <a:p>
            <a:pPr eaLnBrk="1" hangingPunct="1">
              <a:lnSpc>
                <a:spcPct val="90000"/>
              </a:lnSpc>
              <a:buClr>
                <a:schemeClr val="tx1"/>
              </a:buClr>
            </a:pPr>
            <a:r>
              <a:rPr lang="en-US" altLang="zh-CN" sz="2800" b="1" dirty="0" smtClean="0">
                <a:solidFill>
                  <a:schemeClr val="tx1"/>
                </a:solidFill>
                <a:latin typeface="+mn-ea"/>
              </a:rPr>
              <a:t>20%-80%</a:t>
            </a:r>
            <a:r>
              <a:rPr lang="zh-CN" altLang="en-US" sz="2800" b="1" dirty="0" smtClean="0">
                <a:solidFill>
                  <a:schemeClr val="tx1"/>
                </a:solidFill>
                <a:latin typeface="+mn-ea"/>
              </a:rPr>
              <a:t>定律</a:t>
            </a:r>
          </a:p>
          <a:p>
            <a:pPr eaLnBrk="1" hangingPunct="1">
              <a:lnSpc>
                <a:spcPct val="90000"/>
              </a:lnSpc>
              <a:buClr>
                <a:schemeClr val="tx1"/>
              </a:buClr>
            </a:pPr>
            <a:r>
              <a:rPr lang="zh-CN" altLang="en-US" sz="2800" b="1" dirty="0" smtClean="0">
                <a:solidFill>
                  <a:schemeClr val="tx1"/>
                </a:solidFill>
                <a:latin typeface="+mn-ea"/>
              </a:rPr>
              <a:t>系统设计中硬件和软件之间折衷</a:t>
            </a:r>
          </a:p>
          <a:p>
            <a:pPr eaLnBrk="1" hangingPunct="1">
              <a:lnSpc>
                <a:spcPct val="90000"/>
              </a:lnSpc>
              <a:buClr>
                <a:schemeClr val="tx1"/>
              </a:buClr>
            </a:pPr>
            <a:r>
              <a:rPr lang="en-US" altLang="zh-CN" sz="2800" b="1" dirty="0" smtClean="0">
                <a:solidFill>
                  <a:schemeClr val="tx1"/>
                </a:solidFill>
                <a:latin typeface="+mn-ea"/>
              </a:rPr>
              <a:t>VLSI</a:t>
            </a:r>
            <a:r>
              <a:rPr lang="zh-CN" altLang="en-US" sz="2800" b="1" dirty="0" smtClean="0">
                <a:solidFill>
                  <a:schemeClr val="tx1"/>
                </a:solidFill>
                <a:latin typeface="+mn-ea"/>
              </a:rPr>
              <a:t>工艺技术发展</a:t>
            </a:r>
          </a:p>
        </p:txBody>
      </p:sp>
      <p:sp>
        <p:nvSpPr>
          <p:cNvPr id="92164" name="Text Box 4"/>
          <p:cNvSpPr txBox="1">
            <a:spLocks noChangeArrowheads="1"/>
          </p:cNvSpPr>
          <p:nvPr/>
        </p:nvSpPr>
        <p:spPr bwMode="auto">
          <a:xfrm>
            <a:off x="381000" y="1981200"/>
            <a:ext cx="5545138" cy="523220"/>
          </a:xfrm>
          <a:prstGeom prst="rect">
            <a:avLst/>
          </a:prstGeom>
          <a:noFill/>
          <a:ln w="9525">
            <a:noFill/>
            <a:miter lim="800000"/>
            <a:headEnd/>
            <a:tailEnd/>
          </a:ln>
        </p:spPr>
        <p:txBody>
          <a:bodyPr>
            <a:spAutoFit/>
          </a:bodyPr>
          <a:lstStyle/>
          <a:p>
            <a:pPr>
              <a:spcBef>
                <a:spcPct val="20000"/>
              </a:spcBef>
              <a:buClr>
                <a:schemeClr val="tx2"/>
              </a:buClr>
              <a:buSzPct val="75000"/>
              <a:buFont typeface="Wingdings" pitchFamily="2" charset="2"/>
              <a:buNone/>
            </a:pPr>
            <a:r>
              <a:rPr kumimoji="1" lang="en-US" altLang="zh-CN" sz="2800" b="1">
                <a:solidFill>
                  <a:schemeClr val="accent1"/>
                </a:solidFill>
                <a:latin typeface="+mn-ea"/>
              </a:rPr>
              <a:t>1</a:t>
            </a:r>
            <a:r>
              <a:rPr kumimoji="1" lang="zh-CN" altLang="en-US" sz="2800" b="1">
                <a:solidFill>
                  <a:schemeClr val="accent1"/>
                </a:solidFill>
                <a:latin typeface="+mn-ea"/>
              </a:rPr>
              <a:t>、</a:t>
            </a:r>
            <a:r>
              <a:rPr kumimoji="1" lang="en-US" altLang="zh-CN" sz="2800" b="1">
                <a:solidFill>
                  <a:schemeClr val="accent1"/>
                </a:solidFill>
                <a:latin typeface="+mn-ea"/>
              </a:rPr>
              <a:t>RISC</a:t>
            </a:r>
            <a:r>
              <a:rPr kumimoji="1" lang="zh-CN" altLang="en-US" sz="2800" b="1">
                <a:solidFill>
                  <a:schemeClr val="accent1"/>
                </a:solidFill>
                <a:latin typeface="+mn-ea"/>
              </a:rPr>
              <a:t>计算机的设计原理</a:t>
            </a:r>
            <a:endParaRPr kumimoji="1" lang="zh-CN" altLang="en-US" sz="2800">
              <a:solidFill>
                <a:schemeClr val="accent1"/>
              </a:solidFill>
              <a:latin typeface="+mn-ea"/>
            </a:endParaRPr>
          </a:p>
        </p:txBody>
      </p:sp>
      <p:sp>
        <p:nvSpPr>
          <p:cNvPr id="92166" name="Text Box 6"/>
          <p:cNvSpPr txBox="1">
            <a:spLocks noChangeArrowheads="1"/>
          </p:cNvSpPr>
          <p:nvPr/>
        </p:nvSpPr>
        <p:spPr bwMode="blackWhite">
          <a:xfrm>
            <a:off x="228600" y="1295400"/>
            <a:ext cx="3505200" cy="535531"/>
          </a:xfrm>
          <a:prstGeom prst="rect">
            <a:avLst/>
          </a:prstGeom>
          <a:noFill/>
          <a:ln w="28575" algn="ctr">
            <a:noFill/>
            <a:miter lim="800000"/>
            <a:headEnd/>
            <a:tailEnd/>
          </a:ln>
        </p:spPr>
        <p:txBody>
          <a:bodyPr>
            <a:spAutoFit/>
          </a:bodyPr>
          <a:lstStyle/>
          <a:p>
            <a:pPr>
              <a:lnSpc>
                <a:spcPct val="120000"/>
              </a:lnSpc>
              <a:spcBef>
                <a:spcPct val="50000"/>
              </a:spcBef>
            </a:pPr>
            <a:r>
              <a:rPr kumimoji="1" lang="en-US" altLang="zh-CN" sz="2800" b="1" dirty="0" smtClean="0">
                <a:solidFill>
                  <a:schemeClr val="accent2"/>
                </a:solidFill>
                <a:latin typeface="+mn-ea"/>
              </a:rPr>
              <a:t>RISC</a:t>
            </a:r>
            <a:r>
              <a:rPr kumimoji="1" lang="zh-CN" altLang="en-US" sz="2800" b="1" dirty="0">
                <a:solidFill>
                  <a:schemeClr val="accent2"/>
                </a:solidFill>
                <a:latin typeface="+mn-ea"/>
              </a:rPr>
              <a:t>计算</a:t>
            </a:r>
            <a:r>
              <a:rPr kumimoji="1" lang="zh-CN" altLang="en-US" sz="2800" b="1" dirty="0" smtClean="0">
                <a:solidFill>
                  <a:schemeClr val="accent2"/>
                </a:solidFill>
                <a:latin typeface="+mn-ea"/>
              </a:rPr>
              <a:t>机设计</a:t>
            </a:r>
            <a:endParaRPr kumimoji="1" lang="zh-CN" altLang="en-US" sz="2800" b="1" dirty="0">
              <a:solidFill>
                <a:schemeClr val="accent2"/>
              </a:solidFill>
              <a:latin typeface="+mn-ea"/>
            </a:endParaRPr>
          </a:p>
        </p:txBody>
      </p:sp>
      <p:sp>
        <p:nvSpPr>
          <p:cNvPr id="48133" name="Rectangle 2"/>
          <p:cNvSpPr>
            <a:spLocks noChangeArrowheads="1"/>
          </p:cNvSpPr>
          <p:nvPr/>
        </p:nvSpPr>
        <p:spPr bwMode="white">
          <a:xfrm>
            <a:off x="3124200" y="228600"/>
            <a:ext cx="3352800" cy="533400"/>
          </a:xfrm>
          <a:prstGeom prst="rect">
            <a:avLst/>
          </a:prstGeom>
          <a:noFill/>
          <a:ln w="9525">
            <a:noFill/>
            <a:miter lim="800000"/>
            <a:headEnd/>
            <a:tailEnd/>
          </a:ln>
        </p:spPr>
        <p:txBody>
          <a:bodyPr lIns="92075" tIns="46038" rIns="92075" bIns="46038" anchor="ctr"/>
          <a:lstStyle/>
          <a:p>
            <a:pPr algn="ctr"/>
            <a:r>
              <a:rPr lang="en-US" altLang="zh-CN" sz="4000" b="1" dirty="0" smtClean="0">
                <a:latin typeface="+mn-ea"/>
              </a:rPr>
              <a:t>RISC</a:t>
            </a:r>
            <a:r>
              <a:rPr lang="zh-CN" altLang="en-US" sz="4000" b="1" dirty="0" smtClean="0">
                <a:latin typeface="+mn-ea"/>
              </a:rPr>
              <a:t>计算机</a:t>
            </a:r>
            <a:endParaRPr lang="zh-CN" altLang="en-US" sz="4000" b="1" dirty="0">
              <a:latin typeface="+mn-ea"/>
            </a:endParaRPr>
          </a:p>
        </p:txBody>
      </p:sp>
      <p:sp>
        <p:nvSpPr>
          <p:cNvPr id="6"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85720" y="785794"/>
            <a:ext cx="8305800" cy="2308324"/>
          </a:xfrm>
          <a:prstGeom prst="rect">
            <a:avLst/>
          </a:prstGeom>
          <a:noFill/>
          <a:ln w="9525">
            <a:noFill/>
            <a:miter lim="800000"/>
            <a:headEnd/>
            <a:tailEnd/>
          </a:ln>
        </p:spPr>
        <p:txBody>
          <a:bodyPr>
            <a:spAutoFit/>
          </a:bodyPr>
          <a:lstStyle/>
          <a:p>
            <a:pPr>
              <a:spcBef>
                <a:spcPct val="50000"/>
              </a:spcBef>
            </a:pPr>
            <a:r>
              <a:rPr kumimoji="1" lang="en-US" altLang="zh-CN" sz="2400" b="1" dirty="0">
                <a:latin typeface="+mn-ea"/>
              </a:rPr>
              <a:t>    </a:t>
            </a:r>
            <a:r>
              <a:rPr kumimoji="1" lang="zh-CN" altLang="en-US" sz="2400" b="1" dirty="0">
                <a:latin typeface="+mn-ea"/>
              </a:rPr>
              <a:t>（</a:t>
            </a:r>
            <a:r>
              <a:rPr kumimoji="1" lang="en-US" altLang="zh-CN" sz="2400" b="1" dirty="0">
                <a:latin typeface="+mn-ea"/>
              </a:rPr>
              <a:t>3</a:t>
            </a:r>
            <a:r>
              <a:rPr kumimoji="1" lang="zh-CN" altLang="en-US" sz="2400" b="1" dirty="0">
                <a:latin typeface="+mn-ea"/>
              </a:rPr>
              <a:t>） 进行模拟测试，研究指令操作码，寻址方式及其他效能；</a:t>
            </a:r>
          </a:p>
          <a:p>
            <a:pPr>
              <a:spcBef>
                <a:spcPct val="50000"/>
              </a:spcBef>
            </a:pPr>
            <a:r>
              <a:rPr kumimoji="1" lang="zh-CN" altLang="en-US" sz="2400" b="1" dirty="0">
                <a:latin typeface="+mn-ea"/>
              </a:rPr>
              <a:t>    （</a:t>
            </a:r>
            <a:r>
              <a:rPr kumimoji="1" lang="en-US" altLang="zh-CN" sz="2400" b="1" dirty="0">
                <a:latin typeface="+mn-ea"/>
              </a:rPr>
              <a:t>4</a:t>
            </a:r>
            <a:r>
              <a:rPr kumimoji="1" lang="zh-CN" altLang="en-US" sz="2400" b="1" dirty="0">
                <a:latin typeface="+mn-ea"/>
              </a:rPr>
              <a:t>） 进行指令系统的优化；</a:t>
            </a:r>
          </a:p>
          <a:p>
            <a:pPr>
              <a:spcBef>
                <a:spcPct val="50000"/>
              </a:spcBef>
            </a:pPr>
            <a:r>
              <a:rPr kumimoji="1" lang="zh-CN" altLang="en-US" sz="2400" b="1" dirty="0">
                <a:latin typeface="+mn-ea"/>
              </a:rPr>
              <a:t>    （</a:t>
            </a:r>
            <a:r>
              <a:rPr kumimoji="1" lang="en-US" altLang="zh-CN" sz="2400" b="1" dirty="0">
                <a:latin typeface="+mn-ea"/>
              </a:rPr>
              <a:t>5</a:t>
            </a:r>
            <a:r>
              <a:rPr kumimoji="1" lang="zh-CN" altLang="en-US" sz="2400" b="1" dirty="0">
                <a:latin typeface="+mn-ea"/>
              </a:rPr>
              <a:t>） 反复进行，充分考虑计算机应用和对各类高级语言执行</a:t>
            </a:r>
            <a:r>
              <a:rPr kumimoji="1" lang="zh-CN" altLang="en-US" sz="2400" b="1" dirty="0" smtClean="0">
                <a:latin typeface="+mn-ea"/>
              </a:rPr>
              <a:t>效率</a:t>
            </a:r>
            <a:r>
              <a:rPr kumimoji="1" lang="zh-CN" altLang="en-US" sz="2400" b="1" dirty="0">
                <a:latin typeface="+mn-ea"/>
              </a:rPr>
              <a:t>，并对大量算法进行测试，使机器效能最高。  </a:t>
            </a:r>
          </a:p>
        </p:txBody>
      </p:sp>
      <p:sp>
        <p:nvSpPr>
          <p:cNvPr id="32773" name="Text Box 5"/>
          <p:cNvSpPr txBox="1">
            <a:spLocks noChangeArrowheads="1"/>
          </p:cNvSpPr>
          <p:nvPr/>
        </p:nvSpPr>
        <p:spPr bwMode="auto">
          <a:xfrm>
            <a:off x="304800" y="3597275"/>
            <a:ext cx="8153400" cy="1569660"/>
          </a:xfrm>
          <a:prstGeom prst="rect">
            <a:avLst/>
          </a:prstGeom>
          <a:noFill/>
          <a:ln w="9525">
            <a:noFill/>
            <a:miter lim="800000"/>
            <a:headEnd/>
            <a:tailEnd/>
          </a:ln>
        </p:spPr>
        <p:txBody>
          <a:bodyPr>
            <a:spAutoFit/>
          </a:bodyPr>
          <a:lstStyle/>
          <a:p>
            <a:pPr>
              <a:spcBef>
                <a:spcPct val="50000"/>
              </a:spcBef>
            </a:pPr>
            <a:r>
              <a:rPr kumimoji="1" lang="en-US" altLang="zh-CN" sz="3200" b="1" dirty="0">
                <a:latin typeface="+mn-ea"/>
              </a:rPr>
              <a:t>    </a:t>
            </a:r>
            <a:r>
              <a:rPr kumimoji="1" lang="zh-CN" altLang="en-US" sz="3200" b="1" dirty="0">
                <a:latin typeface="+mn-ea"/>
              </a:rPr>
              <a:t>现代计算机指令系统设计必须由</a:t>
            </a:r>
            <a:r>
              <a:rPr kumimoji="1" lang="zh-CN" altLang="en-US" sz="3200" b="1" dirty="0">
                <a:solidFill>
                  <a:schemeClr val="hlink"/>
                </a:solidFill>
                <a:latin typeface="+mn-ea"/>
              </a:rPr>
              <a:t>编译程序设计人员</a:t>
            </a:r>
            <a:r>
              <a:rPr kumimoji="1" lang="zh-CN" altLang="en-US" sz="3200" b="1" dirty="0">
                <a:latin typeface="+mn-ea"/>
              </a:rPr>
              <a:t>同</a:t>
            </a:r>
            <a:r>
              <a:rPr kumimoji="1" lang="zh-CN" altLang="en-US" sz="3200" b="1" dirty="0">
                <a:solidFill>
                  <a:schemeClr val="hlink"/>
                </a:solidFill>
                <a:latin typeface="+mn-ea"/>
              </a:rPr>
              <a:t>系统结构设计人员</a:t>
            </a:r>
            <a:r>
              <a:rPr kumimoji="1" lang="zh-CN" altLang="en-US" sz="3200" b="1" dirty="0">
                <a:latin typeface="+mn-ea"/>
              </a:rPr>
              <a:t>共同配合进行传统计算机指令系统的设计。</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Text Box 5"/>
          <p:cNvSpPr txBox="1">
            <a:spLocks noChangeArrowheads="1"/>
          </p:cNvSpPr>
          <p:nvPr/>
        </p:nvSpPr>
        <p:spPr bwMode="auto">
          <a:xfrm>
            <a:off x="457200" y="714356"/>
            <a:ext cx="7772400" cy="5478423"/>
          </a:xfrm>
          <a:prstGeom prst="rect">
            <a:avLst/>
          </a:prstGeom>
          <a:noFill/>
          <a:ln w="9525">
            <a:noFill/>
            <a:miter lim="800000"/>
            <a:headEnd/>
            <a:tailEnd/>
          </a:ln>
        </p:spPr>
        <p:txBody>
          <a:bodyPr>
            <a:spAutoFit/>
          </a:bodyPr>
          <a:lstStyle/>
          <a:p>
            <a:pPr algn="just">
              <a:spcBef>
                <a:spcPct val="50000"/>
              </a:spcBef>
            </a:pPr>
            <a:r>
              <a:rPr kumimoji="1" lang="zh-CN" altLang="en-US" sz="2800" b="1" dirty="0">
                <a:solidFill>
                  <a:schemeClr val="tx2"/>
                </a:solidFill>
                <a:latin typeface="+mn-ea"/>
              </a:rPr>
              <a:t>（二）</a:t>
            </a:r>
            <a:r>
              <a:rPr kumimoji="1" lang="en-US" altLang="zh-CN" sz="2800" b="1" dirty="0">
                <a:solidFill>
                  <a:schemeClr val="tx2"/>
                </a:solidFill>
                <a:latin typeface="+mn-ea"/>
              </a:rPr>
              <a:t>RISC</a:t>
            </a:r>
            <a:r>
              <a:rPr kumimoji="1" lang="zh-CN" altLang="en-US" sz="2800" b="1" dirty="0">
                <a:solidFill>
                  <a:schemeClr val="tx2"/>
                </a:solidFill>
                <a:latin typeface="+mn-ea"/>
              </a:rPr>
              <a:t>结构设计原则</a:t>
            </a:r>
          </a:p>
          <a:p>
            <a:pPr algn="just">
              <a:spcBef>
                <a:spcPct val="50000"/>
              </a:spcBef>
            </a:pPr>
            <a:r>
              <a:rPr kumimoji="1" lang="zh-CN" altLang="en-US" sz="2800" b="1" dirty="0">
                <a:latin typeface="+mn-ea"/>
              </a:rPr>
              <a:t>（</a:t>
            </a:r>
            <a:r>
              <a:rPr kumimoji="1" lang="en-US" altLang="zh-CN" sz="2800" b="1" dirty="0">
                <a:latin typeface="+mn-ea"/>
              </a:rPr>
              <a:t>1</a:t>
            </a:r>
            <a:r>
              <a:rPr kumimoji="1" lang="zh-CN" altLang="en-US" sz="2800" b="1" dirty="0">
                <a:latin typeface="+mn-ea"/>
              </a:rPr>
              <a:t>）选择</a:t>
            </a:r>
            <a:r>
              <a:rPr kumimoji="1" lang="zh-CN" altLang="en-US" sz="2800" b="1" dirty="0">
                <a:solidFill>
                  <a:schemeClr val="hlink"/>
                </a:solidFill>
                <a:latin typeface="+mn-ea"/>
              </a:rPr>
              <a:t>使用频度高</a:t>
            </a:r>
            <a:r>
              <a:rPr kumimoji="1" lang="zh-CN" altLang="en-US" sz="2800" b="1" dirty="0">
                <a:latin typeface="+mn-ea"/>
              </a:rPr>
              <a:t>的指令，增加少量支持操作系统和高级语言</a:t>
            </a:r>
            <a:r>
              <a:rPr kumimoji="1" lang="zh-CN" altLang="en-US" sz="2800" b="1">
                <a:latin typeface="+mn-ea"/>
              </a:rPr>
              <a:t>实现</a:t>
            </a:r>
            <a:r>
              <a:rPr kumimoji="1" lang="zh-CN" altLang="en-US" sz="2800" b="1" smtClean="0">
                <a:latin typeface="+mn-ea"/>
              </a:rPr>
              <a:t>及其他</a:t>
            </a:r>
            <a:r>
              <a:rPr kumimoji="1" lang="zh-CN" altLang="en-US" sz="2800" b="1" dirty="0">
                <a:latin typeface="+mn-ea"/>
              </a:rPr>
              <a:t>功能的有用指令，</a:t>
            </a:r>
            <a:r>
              <a:rPr kumimoji="1" lang="zh-CN" altLang="en-US" sz="2800" b="1" dirty="0">
                <a:solidFill>
                  <a:schemeClr val="hlink"/>
                </a:solidFill>
                <a:latin typeface="+mn-ea"/>
              </a:rPr>
              <a:t>寻址方式</a:t>
            </a:r>
            <a:r>
              <a:rPr kumimoji="1" lang="zh-CN" altLang="en-US" sz="2800" b="1" dirty="0">
                <a:latin typeface="+mn-ea"/>
              </a:rPr>
              <a:t>也取最基本的一、两种，使指令</a:t>
            </a:r>
            <a:r>
              <a:rPr kumimoji="1" lang="zh-CN" altLang="en-US" sz="2800" b="1" dirty="0">
                <a:solidFill>
                  <a:schemeClr val="hlink"/>
                </a:solidFill>
                <a:latin typeface="+mn-ea"/>
              </a:rPr>
              <a:t>条数少</a:t>
            </a:r>
            <a:r>
              <a:rPr kumimoji="1" lang="zh-CN" altLang="en-US" sz="2800" b="1" dirty="0">
                <a:latin typeface="+mn-ea"/>
              </a:rPr>
              <a:t>，</a:t>
            </a:r>
            <a:r>
              <a:rPr kumimoji="1" lang="zh-CN" altLang="en-US" sz="2800" b="1" dirty="0">
                <a:solidFill>
                  <a:schemeClr val="hlink"/>
                </a:solidFill>
                <a:latin typeface="+mn-ea"/>
              </a:rPr>
              <a:t>格式简单</a:t>
            </a:r>
            <a:r>
              <a:rPr kumimoji="1" lang="zh-CN" altLang="en-US" sz="2800" b="1" dirty="0">
                <a:latin typeface="+mn-ea"/>
              </a:rPr>
              <a:t>，并具有</a:t>
            </a:r>
            <a:r>
              <a:rPr kumimoji="1" lang="zh-CN" altLang="en-US" sz="2800" b="1" dirty="0">
                <a:solidFill>
                  <a:schemeClr val="hlink"/>
                </a:solidFill>
                <a:latin typeface="+mn-ea"/>
              </a:rPr>
              <a:t>相同长度</a:t>
            </a:r>
            <a:r>
              <a:rPr kumimoji="1" lang="zh-CN" altLang="en-US" sz="2800" b="1" dirty="0">
                <a:latin typeface="+mn-ea"/>
              </a:rPr>
              <a:t>。</a:t>
            </a:r>
          </a:p>
          <a:p>
            <a:pPr algn="just">
              <a:spcBef>
                <a:spcPct val="50000"/>
              </a:spcBef>
            </a:pPr>
            <a:r>
              <a:rPr kumimoji="1" lang="zh-CN" altLang="en-US" sz="2800" b="1" dirty="0">
                <a:latin typeface="+mn-ea"/>
              </a:rPr>
              <a:t>（</a:t>
            </a:r>
            <a:r>
              <a:rPr kumimoji="1" lang="en-US" altLang="zh-CN" sz="2800" b="1" dirty="0">
                <a:latin typeface="+mn-ea"/>
              </a:rPr>
              <a:t>2</a:t>
            </a:r>
            <a:r>
              <a:rPr kumimoji="1" lang="zh-CN" altLang="en-US" sz="2800" b="1" dirty="0">
                <a:latin typeface="+mn-ea"/>
              </a:rPr>
              <a:t>）提高处理速度，采用</a:t>
            </a:r>
            <a:r>
              <a:rPr kumimoji="1" lang="zh-CN" altLang="en-US" sz="2800" b="1" dirty="0">
                <a:solidFill>
                  <a:schemeClr val="hlink"/>
                </a:solidFill>
                <a:latin typeface="+mn-ea"/>
              </a:rPr>
              <a:t>流水技术</a:t>
            </a:r>
            <a:r>
              <a:rPr kumimoji="1" lang="zh-CN" altLang="en-US" sz="2800" b="1" dirty="0">
                <a:latin typeface="+mn-ea"/>
              </a:rPr>
              <a:t>使每一条指令都在一个机器周期内完成。大部分指令操作在</a:t>
            </a:r>
            <a:r>
              <a:rPr kumimoji="1" lang="zh-CN" altLang="en-US" sz="2800" b="1" dirty="0">
                <a:solidFill>
                  <a:schemeClr val="hlink"/>
                </a:solidFill>
                <a:latin typeface="+mn-ea"/>
              </a:rPr>
              <a:t>寄存器</a:t>
            </a:r>
            <a:r>
              <a:rPr kumimoji="1" lang="zh-CN" altLang="en-US" sz="2800" b="1" dirty="0">
                <a:latin typeface="+mn-ea"/>
              </a:rPr>
              <a:t>之间进行，采用硬件逻辑控制实现操作，只有少量使用微程序实现。</a:t>
            </a:r>
          </a:p>
          <a:p>
            <a:pPr algn="just">
              <a:spcBef>
                <a:spcPct val="50000"/>
              </a:spcBef>
            </a:pPr>
            <a:r>
              <a:rPr kumimoji="1" lang="zh-CN" altLang="en-US" sz="2800" b="1" dirty="0">
                <a:latin typeface="+mn-ea"/>
              </a:rPr>
              <a:t>（</a:t>
            </a:r>
            <a:r>
              <a:rPr kumimoji="1" lang="en-US" altLang="zh-CN" sz="2800" b="1" dirty="0">
                <a:latin typeface="+mn-ea"/>
              </a:rPr>
              <a:t>3</a:t>
            </a:r>
            <a:r>
              <a:rPr kumimoji="1" lang="zh-CN" altLang="en-US" sz="2800" b="1" dirty="0">
                <a:latin typeface="+mn-ea"/>
              </a:rPr>
              <a:t>）</a:t>
            </a:r>
            <a:r>
              <a:rPr kumimoji="1" lang="zh-CN" altLang="en-US" sz="2800" b="1" dirty="0">
                <a:solidFill>
                  <a:schemeClr val="hlink"/>
                </a:solidFill>
                <a:latin typeface="+mn-ea"/>
              </a:rPr>
              <a:t>简化编译</a:t>
            </a:r>
            <a:r>
              <a:rPr kumimoji="1" lang="zh-CN" altLang="en-US" sz="2800" b="1" dirty="0">
                <a:latin typeface="+mn-ea"/>
              </a:rPr>
              <a:t>工作，一个周期完成一条指令操作，编译器易于调整指令流。</a:t>
            </a:r>
          </a:p>
        </p:txBody>
      </p:sp>
      <p:sp>
        <p:nvSpPr>
          <p:cNvPr id="3"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1081102" y="714356"/>
            <a:ext cx="7134236" cy="609600"/>
          </a:xfrm>
        </p:spPr>
        <p:txBody>
          <a:bodyPr lIns="92075" tIns="46038" rIns="92075" bIns="46038">
            <a:normAutofit fontScale="90000"/>
          </a:bodyPr>
          <a:lstStyle/>
          <a:p>
            <a:pPr eaLnBrk="1" hangingPunct="1"/>
            <a:r>
              <a:rPr lang="zh-CN" altLang="en-US" b="1" dirty="0" smtClean="0">
                <a:solidFill>
                  <a:schemeClr val="tx2"/>
                </a:solidFill>
                <a:latin typeface="+mn-ea"/>
                <a:ea typeface="+mn-ea"/>
              </a:rPr>
              <a:t>美国卡内基梅隆（</a:t>
            </a:r>
            <a:r>
              <a:rPr lang="en-US" altLang="zh-CN" b="1" dirty="0" err="1" smtClean="0">
                <a:solidFill>
                  <a:schemeClr val="tx2"/>
                </a:solidFill>
                <a:latin typeface="+mn-ea"/>
                <a:ea typeface="+mn-ea"/>
              </a:rPr>
              <a:t>Canegic</a:t>
            </a:r>
            <a:r>
              <a:rPr lang="en-US" altLang="zh-CN" b="1" dirty="0" smtClean="0">
                <a:solidFill>
                  <a:schemeClr val="tx2"/>
                </a:solidFill>
                <a:latin typeface="+mn-ea"/>
                <a:ea typeface="+mn-ea"/>
              </a:rPr>
              <a:t> Mellon</a:t>
            </a:r>
            <a:r>
              <a:rPr lang="zh-CN" altLang="en-US" b="1" dirty="0" smtClean="0">
                <a:solidFill>
                  <a:schemeClr val="tx2"/>
                </a:solidFill>
                <a:latin typeface="+mn-ea"/>
                <a:ea typeface="+mn-ea"/>
              </a:rPr>
              <a:t>）大学定义</a:t>
            </a:r>
          </a:p>
        </p:txBody>
      </p:sp>
      <p:sp>
        <p:nvSpPr>
          <p:cNvPr id="117764" name="Text Box 4"/>
          <p:cNvSpPr txBox="1">
            <a:spLocks noChangeArrowheads="1"/>
          </p:cNvSpPr>
          <p:nvPr/>
        </p:nvSpPr>
        <p:spPr bwMode="auto">
          <a:xfrm>
            <a:off x="304800" y="1752600"/>
            <a:ext cx="8534400" cy="4708981"/>
          </a:xfrm>
          <a:prstGeom prst="rect">
            <a:avLst/>
          </a:prstGeom>
          <a:noFill/>
          <a:ln w="9525">
            <a:noFill/>
            <a:miter lim="800000"/>
            <a:headEnd/>
            <a:tailEnd/>
          </a:ln>
        </p:spPr>
        <p:txBody>
          <a:bodyPr>
            <a:spAutoFit/>
          </a:bodyPr>
          <a:lstStyle/>
          <a:p>
            <a:pPr algn="just">
              <a:spcBef>
                <a:spcPct val="50000"/>
              </a:spcBef>
            </a:pPr>
            <a:r>
              <a:rPr kumimoji="1" lang="en-US" altLang="zh-CN" sz="2400" b="1" dirty="0">
                <a:latin typeface="+mn-ea"/>
              </a:rPr>
              <a:t>(1) </a:t>
            </a:r>
            <a:r>
              <a:rPr kumimoji="1" lang="zh-CN" altLang="en-US" sz="2400" b="1" dirty="0">
                <a:latin typeface="+mn-ea"/>
              </a:rPr>
              <a:t>指令系统中的大多数指令只需执行简单和基本功能，其执行过程是在单个机器周期内完成。</a:t>
            </a:r>
          </a:p>
          <a:p>
            <a:pPr algn="just">
              <a:spcBef>
                <a:spcPct val="50000"/>
              </a:spcBef>
            </a:pPr>
            <a:r>
              <a:rPr kumimoji="1" lang="en-US" altLang="zh-CN" sz="2400" b="1" dirty="0">
                <a:latin typeface="+mn-ea"/>
              </a:rPr>
              <a:t>(2) </a:t>
            </a:r>
            <a:r>
              <a:rPr kumimoji="1" lang="zh-CN" altLang="en-US" sz="2400" b="1" dirty="0">
                <a:latin typeface="+mn-ea"/>
              </a:rPr>
              <a:t>存储指令中只保留</a:t>
            </a:r>
            <a:r>
              <a:rPr kumimoji="1" lang="en-US" altLang="zh-CN" sz="2400" b="1" dirty="0">
                <a:latin typeface="+mn-ea"/>
              </a:rPr>
              <a:t>LOAD</a:t>
            </a:r>
            <a:r>
              <a:rPr kumimoji="1" lang="zh-CN" altLang="en-US" sz="2400" b="1" dirty="0">
                <a:latin typeface="+mn-ea"/>
              </a:rPr>
              <a:t>指令和</a:t>
            </a:r>
            <a:r>
              <a:rPr kumimoji="1" lang="en-US" altLang="zh-CN" sz="2400" b="1" dirty="0">
                <a:latin typeface="+mn-ea"/>
              </a:rPr>
              <a:t>STORE</a:t>
            </a:r>
            <a:r>
              <a:rPr kumimoji="1" lang="zh-CN" altLang="en-US" sz="2400" b="1" dirty="0">
                <a:latin typeface="+mn-ea"/>
              </a:rPr>
              <a:t>指令。面向运算的操作都经过</a:t>
            </a:r>
            <a:r>
              <a:rPr kumimoji="1" lang="en-US" altLang="zh-CN" sz="2400" b="1" dirty="0">
                <a:latin typeface="+mn-ea"/>
              </a:rPr>
              <a:t>LOAD</a:t>
            </a:r>
            <a:r>
              <a:rPr kumimoji="1" lang="zh-CN" altLang="en-US" sz="2400" b="1" dirty="0">
                <a:latin typeface="+mn-ea"/>
              </a:rPr>
              <a:t>指令和</a:t>
            </a:r>
            <a:r>
              <a:rPr kumimoji="1" lang="en-US" altLang="zh-CN" sz="2400" b="1" dirty="0">
                <a:latin typeface="+mn-ea"/>
              </a:rPr>
              <a:t>STORE</a:t>
            </a:r>
            <a:r>
              <a:rPr kumimoji="1" lang="zh-CN" altLang="en-US" sz="2400" b="1" dirty="0">
                <a:latin typeface="+mn-ea"/>
              </a:rPr>
              <a:t>指令，从内存储器预先放在寄存器堆内，加快执行速度。</a:t>
            </a:r>
          </a:p>
          <a:p>
            <a:pPr algn="just">
              <a:spcBef>
                <a:spcPct val="50000"/>
              </a:spcBef>
            </a:pPr>
            <a:r>
              <a:rPr kumimoji="1" lang="en-US" altLang="zh-CN" sz="2400" b="1" dirty="0">
                <a:latin typeface="+mn-ea"/>
              </a:rPr>
              <a:t>(3) </a:t>
            </a:r>
            <a:r>
              <a:rPr kumimoji="1" lang="zh-CN" altLang="en-US" sz="2400" b="1" dirty="0">
                <a:latin typeface="+mn-ea"/>
              </a:rPr>
              <a:t>芯片逻辑不采用或少采用微码技术，而用硬布线逻辑，减少指令解释的开销。</a:t>
            </a:r>
          </a:p>
          <a:p>
            <a:pPr algn="just">
              <a:spcBef>
                <a:spcPct val="50000"/>
              </a:spcBef>
            </a:pPr>
            <a:r>
              <a:rPr kumimoji="1" lang="en-US" altLang="zh-CN" sz="2400" b="1" dirty="0">
                <a:latin typeface="+mn-ea"/>
              </a:rPr>
              <a:t>(4) </a:t>
            </a:r>
            <a:r>
              <a:rPr kumimoji="1" lang="zh-CN" altLang="en-US" sz="2400" b="1" dirty="0">
                <a:latin typeface="+mn-ea"/>
              </a:rPr>
              <a:t>减少指令数和寻址方式，使控制部件简化，加快执行速度。</a:t>
            </a:r>
          </a:p>
          <a:p>
            <a:pPr algn="just">
              <a:spcBef>
                <a:spcPct val="50000"/>
              </a:spcBef>
            </a:pPr>
            <a:r>
              <a:rPr kumimoji="1" lang="en-US" altLang="zh-CN" sz="2400" b="1" dirty="0">
                <a:latin typeface="+mn-ea"/>
              </a:rPr>
              <a:t>(5) </a:t>
            </a:r>
            <a:r>
              <a:rPr kumimoji="1" lang="zh-CN" altLang="en-US" sz="2400" b="1" dirty="0">
                <a:latin typeface="+mn-ea"/>
              </a:rPr>
              <a:t>指令格式固定，指令译码简化。</a:t>
            </a:r>
          </a:p>
          <a:p>
            <a:pPr algn="just">
              <a:spcBef>
                <a:spcPct val="50000"/>
              </a:spcBef>
            </a:pPr>
            <a:r>
              <a:rPr kumimoji="1" lang="en-US" altLang="zh-CN" sz="2400" b="1" dirty="0">
                <a:latin typeface="+mn-ea"/>
              </a:rPr>
              <a:t>(6) </a:t>
            </a:r>
            <a:r>
              <a:rPr kumimoji="1" lang="zh-CN" altLang="en-US" sz="2400" b="1" dirty="0">
                <a:latin typeface="+mn-ea"/>
              </a:rPr>
              <a:t>编译开销很大，应尽可能优化。</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28600" y="1219200"/>
            <a:ext cx="3433953" cy="523220"/>
          </a:xfrm>
          <a:prstGeom prst="rect">
            <a:avLst/>
          </a:prstGeom>
          <a:noFill/>
          <a:ln w="9525">
            <a:noFill/>
            <a:miter lim="800000"/>
            <a:headEnd/>
            <a:tailEnd/>
          </a:ln>
        </p:spPr>
        <p:txBody>
          <a:bodyPr wrap="none">
            <a:spAutoFit/>
          </a:bodyPr>
          <a:lstStyle/>
          <a:p>
            <a:r>
              <a:rPr kumimoji="1" lang="zh-CN" altLang="en-US" sz="2800" b="1">
                <a:solidFill>
                  <a:schemeClr val="tx2"/>
                </a:solidFill>
                <a:latin typeface="+mn-ea"/>
              </a:rPr>
              <a:t>（三）</a:t>
            </a:r>
            <a:r>
              <a:rPr kumimoji="1" lang="en-US" altLang="zh-CN" sz="2800" b="1">
                <a:solidFill>
                  <a:schemeClr val="tx2"/>
                </a:solidFill>
                <a:latin typeface="+mn-ea"/>
              </a:rPr>
              <a:t>RISC</a:t>
            </a:r>
            <a:r>
              <a:rPr kumimoji="1" lang="zh-CN" altLang="en-US" sz="2800" b="1">
                <a:solidFill>
                  <a:schemeClr val="tx2"/>
                </a:solidFill>
                <a:latin typeface="+mn-ea"/>
              </a:rPr>
              <a:t>主要特征</a:t>
            </a:r>
          </a:p>
        </p:txBody>
      </p:sp>
      <p:sp>
        <p:nvSpPr>
          <p:cNvPr id="51203" name="Rectangle 10"/>
          <p:cNvSpPr>
            <a:spLocks noChangeArrowheads="1"/>
          </p:cNvSpPr>
          <p:nvPr/>
        </p:nvSpPr>
        <p:spPr bwMode="auto">
          <a:xfrm>
            <a:off x="0" y="3840163"/>
            <a:ext cx="9144000" cy="523220"/>
          </a:xfrm>
          <a:prstGeom prst="rect">
            <a:avLst/>
          </a:prstGeom>
          <a:noFill/>
          <a:ln w="9525">
            <a:noFill/>
            <a:miter lim="800000"/>
            <a:headEnd/>
            <a:tailEnd/>
          </a:ln>
        </p:spPr>
        <p:txBody>
          <a:bodyPr>
            <a:spAutoFit/>
          </a:bodyPr>
          <a:lstStyle/>
          <a:p>
            <a:endParaRPr kumimoji="1" lang="zh-CN" altLang="zh-CN" sz="2800" b="1">
              <a:solidFill>
                <a:srgbClr val="FF9933"/>
              </a:solidFill>
              <a:latin typeface="+mn-ea"/>
            </a:endParaRPr>
          </a:p>
        </p:txBody>
      </p:sp>
      <p:sp>
        <p:nvSpPr>
          <p:cNvPr id="93195" name="Rectangle 11"/>
          <p:cNvSpPr>
            <a:spLocks noChangeArrowheads="1"/>
          </p:cNvSpPr>
          <p:nvPr/>
        </p:nvSpPr>
        <p:spPr bwMode="auto">
          <a:xfrm>
            <a:off x="685800" y="1752600"/>
            <a:ext cx="7772400" cy="2743200"/>
          </a:xfrm>
          <a:prstGeom prst="rect">
            <a:avLst/>
          </a:prstGeom>
          <a:noFill/>
          <a:ln w="9525">
            <a:noFill/>
            <a:miter lim="800000"/>
            <a:headEnd/>
            <a:tailEnd/>
          </a:ln>
        </p:spPr>
        <p:txBody>
          <a:bodyPr/>
          <a:lstStyle/>
          <a:p>
            <a:pPr marL="457200" indent="-457200">
              <a:spcBef>
                <a:spcPct val="20000"/>
              </a:spcBef>
              <a:buClr>
                <a:schemeClr val="tx2"/>
              </a:buClr>
              <a:buFont typeface="Wingdings" pitchFamily="2" charset="2"/>
              <a:buAutoNum type="arabicParenR"/>
            </a:pPr>
            <a:r>
              <a:rPr kumimoji="1" lang="zh-CN" altLang="en-US" sz="2800" b="1">
                <a:latin typeface="+mn-ea"/>
              </a:rPr>
              <a:t>指令格式简单化、规整化（寄存器</a:t>
            </a:r>
            <a:r>
              <a:rPr kumimoji="1" lang="en-US" altLang="zh-CN" sz="2800" b="1">
                <a:latin typeface="+mn-ea"/>
              </a:rPr>
              <a:t>-</a:t>
            </a:r>
            <a:r>
              <a:rPr kumimoji="1" lang="zh-CN" altLang="en-US" sz="2800" b="1">
                <a:latin typeface="+mn-ea"/>
              </a:rPr>
              <a:t>寄存器型）</a:t>
            </a:r>
          </a:p>
          <a:p>
            <a:pPr marL="457200" indent="-457200">
              <a:spcBef>
                <a:spcPct val="20000"/>
              </a:spcBef>
              <a:buClr>
                <a:schemeClr val="tx2"/>
              </a:buClr>
              <a:buFont typeface="Wingdings" pitchFamily="2" charset="2"/>
              <a:buAutoNum type="arabicParenR"/>
            </a:pPr>
            <a:r>
              <a:rPr kumimoji="1" lang="zh-CN" altLang="en-US" sz="2800" b="1">
                <a:latin typeface="+mn-ea"/>
              </a:rPr>
              <a:t>基本是单周期操作（指令功能和执行周期权衡选择）</a:t>
            </a:r>
          </a:p>
          <a:p>
            <a:pPr marL="457200" indent="-457200">
              <a:spcBef>
                <a:spcPct val="20000"/>
              </a:spcBef>
              <a:buClr>
                <a:schemeClr val="tx2"/>
              </a:buClr>
              <a:buFont typeface="Wingdings" pitchFamily="2" charset="2"/>
              <a:buAutoNum type="arabicParenR"/>
            </a:pPr>
            <a:r>
              <a:rPr kumimoji="1" lang="zh-CN" altLang="en-US" sz="2800" b="1">
                <a:latin typeface="+mn-ea"/>
              </a:rPr>
              <a:t>分开的存取指令数据，引入多级</a:t>
            </a:r>
            <a:r>
              <a:rPr kumimoji="1" lang="en-US" altLang="zh-CN" sz="2800" b="1">
                <a:latin typeface="+mn-ea"/>
              </a:rPr>
              <a:t>Cache</a:t>
            </a:r>
          </a:p>
          <a:p>
            <a:pPr marL="457200" indent="-457200">
              <a:spcBef>
                <a:spcPct val="20000"/>
              </a:spcBef>
              <a:buClr>
                <a:schemeClr val="tx2"/>
              </a:buClr>
              <a:buFont typeface="Wingdings" pitchFamily="2" charset="2"/>
              <a:buAutoNum type="arabicParenR"/>
            </a:pPr>
            <a:r>
              <a:rPr kumimoji="1" lang="zh-CN" altLang="en-US" sz="2800" b="1">
                <a:latin typeface="+mn-ea"/>
              </a:rPr>
              <a:t>面向寄存器堆的结构</a:t>
            </a:r>
          </a:p>
          <a:p>
            <a:pPr marL="457200" indent="-457200">
              <a:spcBef>
                <a:spcPct val="20000"/>
              </a:spcBef>
              <a:buClr>
                <a:schemeClr val="tx2"/>
              </a:buClr>
              <a:buFont typeface="Wingdings" pitchFamily="2" charset="2"/>
              <a:buAutoNum type="arabicParenR"/>
            </a:pPr>
            <a:r>
              <a:rPr kumimoji="1" lang="zh-CN" altLang="en-US" sz="2800" b="1">
                <a:latin typeface="+mn-ea"/>
              </a:rPr>
              <a:t>充分提高流水线效率（用各种技术减少相关阻塞）</a:t>
            </a:r>
          </a:p>
          <a:p>
            <a:pPr marL="457200" indent="-457200">
              <a:spcBef>
                <a:spcPct val="20000"/>
              </a:spcBef>
              <a:buClr>
                <a:schemeClr val="tx2"/>
              </a:buClr>
              <a:buFont typeface="Wingdings" pitchFamily="2" charset="2"/>
              <a:buAutoNum type="arabicParenR"/>
            </a:pPr>
            <a:r>
              <a:rPr kumimoji="1" lang="zh-CN" altLang="en-US" sz="2800" b="1">
                <a:latin typeface="+mn-ea"/>
              </a:rPr>
              <a:t>采用硬逻辑控制方式（少数采用微程序设计）</a:t>
            </a:r>
          </a:p>
          <a:p>
            <a:pPr marL="457200" indent="-457200">
              <a:spcBef>
                <a:spcPct val="20000"/>
              </a:spcBef>
              <a:buClr>
                <a:schemeClr val="tx2"/>
              </a:buClr>
              <a:buFont typeface="Wingdings" pitchFamily="2" charset="2"/>
              <a:buAutoNum type="arabicParenR"/>
            </a:pPr>
            <a:r>
              <a:rPr kumimoji="1" lang="zh-CN" altLang="en-US" sz="2800" b="1">
                <a:latin typeface="+mn-ea"/>
              </a:rPr>
              <a:t>采用优化编译技术，很好地支持高级语言</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228600" y="714356"/>
            <a:ext cx="6415102" cy="381000"/>
          </a:xfrm>
        </p:spPr>
        <p:txBody>
          <a:bodyPr lIns="92075" tIns="46038" rIns="92075" bIns="46038">
            <a:normAutofit fontScale="90000"/>
          </a:bodyPr>
          <a:lstStyle/>
          <a:p>
            <a:pPr eaLnBrk="1" hangingPunct="1"/>
            <a:r>
              <a:rPr lang="zh-CN" altLang="en-US" b="1" dirty="0" smtClean="0">
                <a:solidFill>
                  <a:schemeClr val="tx2"/>
                </a:solidFill>
                <a:ea typeface="华文中宋" pitchFamily="2" charset="-122"/>
              </a:rPr>
              <a:t>（四）</a:t>
            </a:r>
            <a:r>
              <a:rPr lang="en-US" altLang="zh-CN" b="1" dirty="0" smtClean="0">
                <a:solidFill>
                  <a:schemeClr val="tx2"/>
                </a:solidFill>
                <a:ea typeface="华文中宋" pitchFamily="2" charset="-122"/>
              </a:rPr>
              <a:t>RISC</a:t>
            </a:r>
            <a:r>
              <a:rPr lang="zh-CN" altLang="en-US" b="1" dirty="0" smtClean="0">
                <a:solidFill>
                  <a:schemeClr val="tx2"/>
                </a:solidFill>
                <a:ea typeface="华文中宋" pitchFamily="2" charset="-122"/>
              </a:rPr>
              <a:t>的</a:t>
            </a:r>
            <a:r>
              <a:rPr lang="en-US" altLang="zh-CN" b="1" dirty="0" smtClean="0">
                <a:solidFill>
                  <a:schemeClr val="tx2"/>
                </a:solidFill>
                <a:ea typeface="华文中宋" pitchFamily="2" charset="-122"/>
              </a:rPr>
              <a:t>CPI</a:t>
            </a:r>
            <a:r>
              <a:rPr lang="zh-CN" altLang="en-US" b="1" dirty="0" smtClean="0">
                <a:solidFill>
                  <a:schemeClr val="tx2"/>
                </a:solidFill>
                <a:ea typeface="华文中宋" pitchFamily="2" charset="-122"/>
              </a:rPr>
              <a:t>讨论</a:t>
            </a:r>
          </a:p>
        </p:txBody>
      </p:sp>
      <p:sp>
        <p:nvSpPr>
          <p:cNvPr id="95235" name="Rectangle 3"/>
          <p:cNvSpPr>
            <a:spLocks noGrp="1" noChangeArrowheads="1"/>
          </p:cNvSpPr>
          <p:nvPr>
            <p:ph type="body" idx="4294967295"/>
          </p:nvPr>
        </p:nvSpPr>
        <p:spPr>
          <a:xfrm>
            <a:off x="381000" y="1738313"/>
            <a:ext cx="8229600" cy="1081087"/>
          </a:xfrm>
        </p:spPr>
        <p:txBody>
          <a:bodyPr>
            <a:normAutofit fontScale="92500" lnSpcReduction="10000"/>
          </a:bodyPr>
          <a:lstStyle/>
          <a:p>
            <a:pPr marL="0" indent="0" eaLnBrk="1" hangingPunct="1">
              <a:buClr>
                <a:schemeClr val="tx1"/>
              </a:buClr>
            </a:pPr>
            <a:r>
              <a:rPr lang="en-US" altLang="zh-CN" sz="2400" b="1" dirty="0" smtClean="0">
                <a:solidFill>
                  <a:schemeClr val="tx1"/>
                </a:solidFill>
                <a:latin typeface="+mn-ea"/>
              </a:rPr>
              <a:t> </a:t>
            </a:r>
            <a:r>
              <a:rPr lang="en-US" altLang="zh-CN" sz="2400" b="1" dirty="0" err="1" smtClean="0">
                <a:solidFill>
                  <a:schemeClr val="tx1"/>
                </a:solidFill>
                <a:latin typeface="+mn-ea"/>
              </a:rPr>
              <a:t>T</a:t>
            </a:r>
            <a:r>
              <a:rPr lang="en-US" altLang="zh-CN" sz="2400" b="1" baseline="-25000" dirty="0" err="1" smtClean="0">
                <a:solidFill>
                  <a:schemeClr val="tx1"/>
                </a:solidFill>
                <a:latin typeface="+mn-ea"/>
              </a:rPr>
              <a:t>cpu</a:t>
            </a:r>
            <a:r>
              <a:rPr lang="en-US" altLang="zh-CN" sz="2400" b="1" dirty="0" smtClean="0">
                <a:solidFill>
                  <a:schemeClr val="tx1"/>
                </a:solidFill>
                <a:latin typeface="+mn-ea"/>
              </a:rPr>
              <a:t>=I</a:t>
            </a:r>
            <a:r>
              <a:rPr lang="en-US" altLang="zh-CN" sz="2400" b="1" baseline="-25000" dirty="0" smtClean="0">
                <a:solidFill>
                  <a:schemeClr val="tx1"/>
                </a:solidFill>
                <a:latin typeface="+mn-ea"/>
              </a:rPr>
              <a:t>N</a:t>
            </a:r>
            <a:r>
              <a:rPr lang="en-US" altLang="zh-CN" sz="2400" b="1" dirty="0" smtClean="0">
                <a:solidFill>
                  <a:schemeClr val="tx1"/>
                </a:solidFill>
                <a:latin typeface="+mn-ea"/>
              </a:rPr>
              <a:t>*CPI*</a:t>
            </a:r>
            <a:r>
              <a:rPr lang="en-US" altLang="zh-CN" sz="2400" b="1" dirty="0" err="1" smtClean="0">
                <a:solidFill>
                  <a:schemeClr val="tx1"/>
                </a:solidFill>
                <a:latin typeface="+mn-ea"/>
              </a:rPr>
              <a:t>T</a:t>
            </a:r>
            <a:r>
              <a:rPr lang="en-US" altLang="zh-CN" sz="2400" b="1" baseline="-25000" dirty="0" err="1" smtClean="0">
                <a:solidFill>
                  <a:schemeClr val="tx1"/>
                </a:solidFill>
                <a:latin typeface="+mn-ea"/>
              </a:rPr>
              <a:t>c</a:t>
            </a:r>
            <a:endParaRPr lang="en-US" altLang="zh-CN" sz="2400" b="1" baseline="-25000" dirty="0" smtClean="0">
              <a:solidFill>
                <a:schemeClr val="tx1"/>
              </a:solidFill>
              <a:latin typeface="+mn-ea"/>
            </a:endParaRPr>
          </a:p>
          <a:p>
            <a:pPr marL="0" indent="0" eaLnBrk="1" hangingPunct="1">
              <a:buFont typeface="Wingdings" pitchFamily="2" charset="2"/>
              <a:buNone/>
            </a:pPr>
            <a:r>
              <a:rPr lang="zh-CN" altLang="en-US" sz="2400" b="1" dirty="0" smtClean="0">
                <a:solidFill>
                  <a:schemeClr val="tx1"/>
                </a:solidFill>
                <a:latin typeface="+mn-ea"/>
              </a:rPr>
              <a:t>其中</a:t>
            </a:r>
            <a:r>
              <a:rPr lang="en-US" altLang="zh-CN" sz="2400" b="1" dirty="0" smtClean="0">
                <a:solidFill>
                  <a:schemeClr val="tx1"/>
                </a:solidFill>
                <a:latin typeface="+mn-ea"/>
              </a:rPr>
              <a:t>I</a:t>
            </a:r>
            <a:r>
              <a:rPr lang="en-US" altLang="zh-CN" sz="2400" b="1" baseline="-25000" dirty="0" smtClean="0">
                <a:solidFill>
                  <a:schemeClr val="tx1"/>
                </a:solidFill>
                <a:latin typeface="+mn-ea"/>
              </a:rPr>
              <a:t>N</a:t>
            </a:r>
            <a:r>
              <a:rPr lang="en-US" altLang="zh-CN" sz="2400" b="1" dirty="0" smtClean="0">
                <a:solidFill>
                  <a:schemeClr val="tx1"/>
                </a:solidFill>
                <a:latin typeface="+mn-ea"/>
              </a:rPr>
              <a:t>:</a:t>
            </a:r>
            <a:r>
              <a:rPr lang="zh-CN" altLang="en-US" sz="2400" b="1" dirty="0" smtClean="0">
                <a:solidFill>
                  <a:schemeClr val="tx1"/>
                </a:solidFill>
                <a:latin typeface="+mn-ea"/>
              </a:rPr>
              <a:t>表示</a:t>
            </a:r>
            <a:r>
              <a:rPr lang="en-US" altLang="zh-CN" sz="2400" b="1" dirty="0" smtClean="0">
                <a:solidFill>
                  <a:schemeClr val="tx1"/>
                </a:solidFill>
                <a:latin typeface="+mn-ea"/>
              </a:rPr>
              <a:t>CPU</a:t>
            </a:r>
            <a:r>
              <a:rPr lang="zh-CN" altLang="en-US" sz="2400" b="1" dirty="0" smtClean="0">
                <a:solidFill>
                  <a:schemeClr val="tx1"/>
                </a:solidFill>
                <a:latin typeface="+mn-ea"/>
              </a:rPr>
              <a:t>执行某一程序中所包含的指令总数。 </a:t>
            </a:r>
            <a:r>
              <a:rPr lang="en-US" altLang="zh-CN" sz="2400" b="1" dirty="0" err="1" smtClean="0">
                <a:solidFill>
                  <a:schemeClr val="tx1"/>
                </a:solidFill>
                <a:latin typeface="+mn-ea"/>
              </a:rPr>
              <a:t>Tc</a:t>
            </a:r>
            <a:r>
              <a:rPr lang="en-US" altLang="zh-CN" sz="2400" b="1" dirty="0" smtClean="0">
                <a:solidFill>
                  <a:schemeClr val="tx1"/>
                </a:solidFill>
                <a:latin typeface="+mn-ea"/>
              </a:rPr>
              <a:t>:</a:t>
            </a:r>
            <a:r>
              <a:rPr lang="zh-CN" altLang="en-US" sz="2400" b="1" dirty="0" smtClean="0">
                <a:solidFill>
                  <a:schemeClr val="tx1"/>
                </a:solidFill>
                <a:latin typeface="+mn-ea"/>
              </a:rPr>
              <a:t>表示时钟周期。</a:t>
            </a:r>
            <a:r>
              <a:rPr lang="en-US" altLang="zh-CN" sz="2400" b="1" dirty="0" smtClean="0">
                <a:solidFill>
                  <a:schemeClr val="tx1"/>
                </a:solidFill>
                <a:latin typeface="+mn-ea"/>
              </a:rPr>
              <a:t>CPI:</a:t>
            </a:r>
            <a:r>
              <a:rPr lang="zh-CN" altLang="en-US" sz="2400" b="1" dirty="0" smtClean="0">
                <a:solidFill>
                  <a:schemeClr val="tx1"/>
                </a:solidFill>
                <a:latin typeface="+mn-ea"/>
              </a:rPr>
              <a:t>表示执行每条指令所需的平均时钟周期数。</a:t>
            </a:r>
          </a:p>
        </p:txBody>
      </p:sp>
      <p:graphicFrame>
        <p:nvGraphicFramePr>
          <p:cNvPr id="87068" name="Group 28"/>
          <p:cNvGraphicFramePr>
            <a:graphicFrameLocks noGrp="1"/>
          </p:cNvGraphicFramePr>
          <p:nvPr/>
        </p:nvGraphicFramePr>
        <p:xfrm>
          <a:off x="609600" y="3352800"/>
          <a:ext cx="7905750" cy="1569720"/>
        </p:xfrm>
        <a:graphic>
          <a:graphicData uri="http://schemas.openxmlformats.org/drawingml/2006/table">
            <a:tbl>
              <a:tblPr/>
              <a:tblGrid>
                <a:gridCol w="1700213"/>
                <a:gridCol w="2465387"/>
                <a:gridCol w="1763713"/>
                <a:gridCol w="1976437"/>
              </a:tblGrid>
              <a:tr h="5318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   </a:t>
                      </a:r>
                      <a:r>
                        <a:rPr kumimoji="0" lang="zh-CN" altLang="en-US" sz="2000" b="1" i="0" u="none" strike="noStrike" cap="none" normalizeH="0" baseline="0" smtClean="0">
                          <a:ln>
                            <a:noFill/>
                          </a:ln>
                          <a:solidFill>
                            <a:schemeClr val="accent2"/>
                          </a:solidFill>
                          <a:effectLst/>
                          <a:latin typeface="华文中宋" pitchFamily="2" charset="-122"/>
                          <a:ea typeface="华文中宋" pitchFamily="2"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accent2"/>
                          </a:solidFill>
                          <a:effectLst/>
                          <a:latin typeface="华文中宋" pitchFamily="2" charset="-122"/>
                          <a:ea typeface="华文中宋" pitchFamily="2" charset="-122"/>
                        </a:rPr>
                        <a:t>指令条数（</a:t>
                      </a: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I</a:t>
                      </a:r>
                      <a:r>
                        <a:rPr kumimoji="0" lang="en-US" altLang="zh-CN" sz="2000" b="1" i="0" u="none" strike="noStrike" cap="none" normalizeH="0" baseline="-25000" smtClean="0">
                          <a:ln>
                            <a:noFill/>
                          </a:ln>
                          <a:solidFill>
                            <a:schemeClr val="accent2"/>
                          </a:solidFill>
                          <a:effectLst/>
                          <a:latin typeface="华文中宋" pitchFamily="2" charset="-122"/>
                          <a:ea typeface="华文中宋" pitchFamily="2" charset="-122"/>
                        </a:rPr>
                        <a:t>N</a:t>
                      </a:r>
                      <a:r>
                        <a:rPr kumimoji="0" lang="zh-CN" altLang="en-US" sz="2000" b="1" i="0" u="none" strike="noStrike" cap="none" normalizeH="0" baseline="0" smtClean="0">
                          <a:ln>
                            <a:noFill/>
                          </a:ln>
                          <a:solidFill>
                            <a:schemeClr val="accent2"/>
                          </a:solidFill>
                          <a:effectLst/>
                          <a:latin typeface="华文中宋" pitchFamily="2" charset="-122"/>
                          <a:ea typeface="华文中宋"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accent2"/>
                          </a:solidFill>
                          <a:effectLst/>
                          <a:latin typeface="华文中宋" pitchFamily="2" charset="-122"/>
                          <a:ea typeface="华文中宋" pitchFamily="2" charset="-122"/>
                        </a:rPr>
                        <a:t>指令平均周期（</a:t>
                      </a:r>
                      <a:r>
                        <a:rPr kumimoji="0" lang="en-US" altLang="zh-CN" sz="1800" b="1" i="0" u="none" strike="noStrike" cap="none" normalizeH="0" baseline="0" smtClean="0">
                          <a:ln>
                            <a:noFill/>
                          </a:ln>
                          <a:solidFill>
                            <a:schemeClr val="accent2"/>
                          </a:solidFill>
                          <a:effectLst/>
                          <a:latin typeface="华文中宋" pitchFamily="2" charset="-122"/>
                          <a:ea typeface="华文中宋" pitchFamily="2" charset="-122"/>
                        </a:rPr>
                        <a:t>CPI</a:t>
                      </a:r>
                      <a:r>
                        <a:rPr kumimoji="0" lang="zh-CN" altLang="en-US" sz="1800" b="1" i="0" u="none" strike="noStrike" cap="none" normalizeH="0" baseline="0" smtClean="0">
                          <a:ln>
                            <a:noFill/>
                          </a:ln>
                          <a:solidFill>
                            <a:schemeClr val="accent2"/>
                          </a:solidFill>
                          <a:effectLst/>
                          <a:latin typeface="华文中宋" pitchFamily="2" charset="-122"/>
                          <a:ea typeface="华文中宋"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accent2"/>
                          </a:solidFill>
                          <a:effectLst/>
                          <a:latin typeface="华文中宋" pitchFamily="2" charset="-122"/>
                          <a:ea typeface="华文中宋" pitchFamily="2" charset="-122"/>
                        </a:rPr>
                        <a:t>时钟周期（</a:t>
                      </a: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T</a:t>
                      </a:r>
                      <a:r>
                        <a:rPr kumimoji="0" lang="en-US" altLang="zh-CN" sz="2000" b="1" i="0" u="none" strike="noStrike" cap="none" normalizeH="0" baseline="-25000" smtClean="0">
                          <a:ln>
                            <a:noFill/>
                          </a:ln>
                          <a:solidFill>
                            <a:schemeClr val="accent2"/>
                          </a:solidFill>
                          <a:effectLst/>
                          <a:latin typeface="华文中宋" pitchFamily="2" charset="-122"/>
                          <a:ea typeface="华文中宋" pitchFamily="2" charset="-122"/>
                        </a:rPr>
                        <a:t>c</a:t>
                      </a:r>
                      <a:r>
                        <a:rPr kumimoji="0" lang="zh-CN" altLang="en-US" sz="2000" b="1" i="0" u="none" strike="noStrike" cap="none" normalizeH="0" baseline="0" smtClean="0">
                          <a:ln>
                            <a:noFill/>
                          </a:ln>
                          <a:solidFill>
                            <a:schemeClr val="accent2"/>
                          </a:solidFill>
                          <a:effectLst/>
                          <a:latin typeface="华文中宋" pitchFamily="2" charset="-122"/>
                          <a:ea typeface="华文中宋"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   CISC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     2~15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33(ns)~5(ns)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   RISC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       1.3~1.4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   1.1~1.4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2"/>
                          </a:solidFill>
                          <a:effectLst/>
                          <a:latin typeface="华文中宋" pitchFamily="2" charset="-122"/>
                          <a:ea typeface="华文中宋" pitchFamily="2" charset="-122"/>
                        </a:rPr>
                        <a:t>10(ns)~2(ns)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295" name="Rectangle 63"/>
          <p:cNvSpPr>
            <a:spLocks noChangeArrowheads="1"/>
          </p:cNvSpPr>
          <p:nvPr/>
        </p:nvSpPr>
        <p:spPr bwMode="auto">
          <a:xfrm>
            <a:off x="533400" y="5029200"/>
            <a:ext cx="7772400" cy="1066800"/>
          </a:xfrm>
          <a:prstGeom prst="rect">
            <a:avLst/>
          </a:prstGeom>
          <a:noFill/>
          <a:ln w="9525">
            <a:noFill/>
            <a:miter lim="800000"/>
            <a:headEnd/>
            <a:tailEnd/>
          </a:ln>
        </p:spPr>
        <p:txBody>
          <a:bodyPr/>
          <a:lstStyle/>
          <a:p>
            <a:pPr marL="342900" indent="-342900">
              <a:spcBef>
                <a:spcPct val="20000"/>
              </a:spcBef>
              <a:buClr>
                <a:schemeClr val="tx2"/>
              </a:buClr>
              <a:buSzPct val="75000"/>
              <a:buFont typeface="Wingdings" pitchFamily="2" charset="2"/>
              <a:buChar char="n"/>
            </a:pPr>
            <a:r>
              <a:rPr kumimoji="1" lang="zh-CN" altLang="en-US" sz="2400" b="1">
                <a:latin typeface="+mn-ea"/>
              </a:rPr>
              <a:t>可以看出</a:t>
            </a:r>
            <a:r>
              <a:rPr kumimoji="1" lang="en-US" altLang="zh-CN" sz="2400" b="1">
                <a:latin typeface="+mn-ea"/>
              </a:rPr>
              <a:t>RISC</a:t>
            </a:r>
            <a:r>
              <a:rPr kumimoji="1" lang="zh-CN" altLang="en-US" sz="2400" b="1">
                <a:latin typeface="+mn-ea"/>
              </a:rPr>
              <a:t>结构的</a:t>
            </a:r>
            <a:r>
              <a:rPr kumimoji="1" lang="en-US" altLang="zh-CN" sz="2400" b="1">
                <a:latin typeface="+mn-ea"/>
              </a:rPr>
              <a:t>T</a:t>
            </a:r>
            <a:r>
              <a:rPr kumimoji="1" lang="en-US" altLang="zh-CN" sz="2400" b="1" baseline="-25000">
                <a:latin typeface="+mn-ea"/>
              </a:rPr>
              <a:t>cpu</a:t>
            </a:r>
            <a:r>
              <a:rPr kumimoji="1" lang="zh-CN" altLang="en-US" sz="2400" b="1">
                <a:latin typeface="+mn-ea"/>
              </a:rPr>
              <a:t>值远比</a:t>
            </a:r>
            <a:r>
              <a:rPr kumimoji="1" lang="en-US" altLang="zh-CN" sz="2400" b="1">
                <a:latin typeface="+mn-ea"/>
              </a:rPr>
              <a:t>CISC</a:t>
            </a:r>
            <a:r>
              <a:rPr kumimoji="1" lang="zh-CN" altLang="en-US" sz="2400" b="1">
                <a:latin typeface="+mn-ea"/>
              </a:rPr>
              <a:t>结构的</a:t>
            </a:r>
            <a:r>
              <a:rPr kumimoji="1" lang="en-US" altLang="zh-CN" sz="2400" b="1">
                <a:latin typeface="+mn-ea"/>
              </a:rPr>
              <a:t>T</a:t>
            </a:r>
            <a:r>
              <a:rPr kumimoji="1" lang="en-US" altLang="zh-CN" sz="2400" b="1" baseline="-25000">
                <a:latin typeface="+mn-ea"/>
              </a:rPr>
              <a:t>cpu</a:t>
            </a:r>
            <a:r>
              <a:rPr kumimoji="1" lang="zh-CN" altLang="en-US" sz="2400" b="1">
                <a:latin typeface="+mn-ea"/>
              </a:rPr>
              <a:t>值小，</a:t>
            </a:r>
            <a:r>
              <a:rPr kumimoji="1" lang="en-US" altLang="zh-CN" sz="2400" b="1">
                <a:latin typeface="+mn-ea"/>
              </a:rPr>
              <a:t>RISC</a:t>
            </a:r>
            <a:r>
              <a:rPr kumimoji="1" lang="zh-CN" altLang="en-US" sz="2400" b="1">
                <a:latin typeface="+mn-ea"/>
              </a:rPr>
              <a:t>是通过减少</a:t>
            </a:r>
            <a:r>
              <a:rPr kumimoji="1" lang="en-US" altLang="zh-CN" sz="2400" b="1">
                <a:latin typeface="+mn-ea"/>
              </a:rPr>
              <a:t>CPI</a:t>
            </a:r>
            <a:r>
              <a:rPr kumimoji="1" lang="zh-CN" altLang="en-US" sz="2400" b="1">
                <a:latin typeface="+mn-ea"/>
              </a:rPr>
              <a:t>值简化结构来减少</a:t>
            </a:r>
            <a:r>
              <a:rPr kumimoji="1" lang="en-US" altLang="zh-CN" sz="2400" b="1">
                <a:latin typeface="+mn-ea"/>
              </a:rPr>
              <a:t>T</a:t>
            </a:r>
            <a:r>
              <a:rPr kumimoji="1" lang="en-US" altLang="zh-CN" sz="2400" b="1" baseline="-25000">
                <a:latin typeface="+mn-ea"/>
              </a:rPr>
              <a:t>cpu</a:t>
            </a:r>
            <a:r>
              <a:rPr kumimoji="1" lang="en-US" altLang="zh-CN" sz="2400" b="1">
                <a:latin typeface="+mn-ea"/>
              </a:rPr>
              <a:t>,</a:t>
            </a:r>
            <a:r>
              <a:rPr kumimoji="1" lang="zh-CN" altLang="en-US" sz="2400" b="1">
                <a:latin typeface="+mn-ea"/>
              </a:rPr>
              <a:t>而</a:t>
            </a:r>
            <a:r>
              <a:rPr kumimoji="1" lang="en-US" altLang="zh-CN" sz="2400" b="1">
                <a:latin typeface="+mn-ea"/>
              </a:rPr>
              <a:t>CISC</a:t>
            </a:r>
            <a:r>
              <a:rPr kumimoji="1" lang="zh-CN" altLang="en-US" sz="2400" b="1">
                <a:latin typeface="+mn-ea"/>
              </a:rPr>
              <a:t>是通过减少</a:t>
            </a:r>
            <a:r>
              <a:rPr kumimoji="1" lang="en-US" altLang="zh-CN" sz="2400" b="1">
                <a:latin typeface="+mn-ea"/>
              </a:rPr>
              <a:t>I</a:t>
            </a:r>
            <a:r>
              <a:rPr kumimoji="1" lang="en-US" altLang="zh-CN" sz="2400" b="1" baseline="-25000">
                <a:latin typeface="+mn-ea"/>
              </a:rPr>
              <a:t>N</a:t>
            </a:r>
            <a:r>
              <a:rPr kumimoji="1" lang="zh-CN" altLang="en-US" sz="2400" b="1">
                <a:latin typeface="+mn-ea"/>
              </a:rPr>
              <a:t>值来减少</a:t>
            </a:r>
            <a:r>
              <a:rPr kumimoji="1" lang="en-US" altLang="zh-CN" sz="2400" b="1">
                <a:latin typeface="+mn-ea"/>
              </a:rPr>
              <a:t>T</a:t>
            </a:r>
            <a:r>
              <a:rPr kumimoji="1" lang="en-US" altLang="zh-CN" sz="2400" b="1" baseline="-25000">
                <a:latin typeface="+mn-ea"/>
              </a:rPr>
              <a:t>cpu</a:t>
            </a:r>
            <a:r>
              <a:rPr kumimoji="1" lang="zh-CN" altLang="en-US" sz="2400" b="1">
                <a:latin typeface="+mn-ea"/>
              </a:rPr>
              <a:t>的。</a:t>
            </a:r>
          </a:p>
        </p:txBody>
      </p:sp>
      <p:sp>
        <p:nvSpPr>
          <p:cNvPr id="95296" name="Text Box 64"/>
          <p:cNvSpPr txBox="1">
            <a:spLocks noChangeArrowheads="1"/>
          </p:cNvSpPr>
          <p:nvPr/>
        </p:nvSpPr>
        <p:spPr bwMode="auto">
          <a:xfrm>
            <a:off x="685800" y="2895600"/>
            <a:ext cx="7467600" cy="461665"/>
          </a:xfrm>
          <a:prstGeom prst="rect">
            <a:avLst/>
          </a:prstGeom>
          <a:noFill/>
          <a:ln w="9525">
            <a:noFill/>
            <a:miter lim="800000"/>
            <a:headEnd/>
            <a:tailEnd/>
          </a:ln>
        </p:spPr>
        <p:txBody>
          <a:bodyPr>
            <a:spAutoFit/>
          </a:bodyPr>
          <a:lstStyle/>
          <a:p>
            <a:pPr algn="ctr">
              <a:spcBef>
                <a:spcPct val="50000"/>
              </a:spcBef>
            </a:pPr>
            <a:r>
              <a:rPr kumimoji="1" lang="en-US" altLang="zh-CN" sz="2400" b="1">
                <a:solidFill>
                  <a:schemeClr val="hlink"/>
                </a:solidFill>
                <a:latin typeface="+mn-ea"/>
              </a:rPr>
              <a:t>CISC</a:t>
            </a:r>
            <a:r>
              <a:rPr kumimoji="1" lang="zh-CN" altLang="en-US" sz="2400" b="1">
                <a:solidFill>
                  <a:schemeClr val="hlink"/>
                </a:solidFill>
                <a:latin typeface="+mn-ea"/>
              </a:rPr>
              <a:t>与</a:t>
            </a:r>
            <a:r>
              <a:rPr kumimoji="1" lang="en-US" altLang="zh-CN" sz="2400" b="1">
                <a:solidFill>
                  <a:schemeClr val="hlink"/>
                </a:solidFill>
                <a:latin typeface="+mn-ea"/>
              </a:rPr>
              <a:t>RISC</a:t>
            </a:r>
            <a:r>
              <a:rPr kumimoji="1" lang="zh-CN" altLang="en-US" sz="2400" b="1">
                <a:solidFill>
                  <a:schemeClr val="hlink"/>
                </a:solidFill>
                <a:latin typeface="+mn-ea"/>
              </a:rPr>
              <a:t>三个参数的比较</a:t>
            </a:r>
          </a:p>
        </p:txBody>
      </p:sp>
      <p:sp>
        <p:nvSpPr>
          <p:cNvPr id="7"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304800" y="1000108"/>
            <a:ext cx="5257800" cy="457200"/>
          </a:xfrm>
        </p:spPr>
        <p:txBody>
          <a:bodyPr lIns="92075" tIns="46038" rIns="92075" bIns="46038">
            <a:normAutofit fontScale="90000"/>
          </a:bodyPr>
          <a:lstStyle/>
          <a:p>
            <a:pPr eaLnBrk="1" hangingPunct="1"/>
            <a:r>
              <a:rPr lang="zh-CN" altLang="en-US" b="1" dirty="0" smtClean="0">
                <a:solidFill>
                  <a:schemeClr val="tx2"/>
                </a:solidFill>
                <a:latin typeface="+mn-ea"/>
                <a:ea typeface="+mn-ea"/>
              </a:rPr>
              <a:t>（五）</a:t>
            </a:r>
            <a:r>
              <a:rPr lang="en-US" altLang="zh-CN" b="1" dirty="0" smtClean="0">
                <a:solidFill>
                  <a:schemeClr val="tx2"/>
                </a:solidFill>
                <a:latin typeface="+mn-ea"/>
                <a:ea typeface="+mn-ea"/>
              </a:rPr>
              <a:t>RISC</a:t>
            </a:r>
            <a:r>
              <a:rPr lang="zh-CN" altLang="en-US" b="1" dirty="0" smtClean="0">
                <a:solidFill>
                  <a:schemeClr val="tx2"/>
                </a:solidFill>
                <a:latin typeface="+mn-ea"/>
                <a:ea typeface="+mn-ea"/>
              </a:rPr>
              <a:t>体系结构</a:t>
            </a:r>
          </a:p>
        </p:txBody>
      </p:sp>
      <p:sp>
        <p:nvSpPr>
          <p:cNvPr id="97283" name="Rectangle 3"/>
          <p:cNvSpPr>
            <a:spLocks noGrp="1" noChangeArrowheads="1"/>
          </p:cNvSpPr>
          <p:nvPr>
            <p:ph type="body" idx="4294967295"/>
          </p:nvPr>
        </p:nvSpPr>
        <p:spPr>
          <a:xfrm>
            <a:off x="1066800" y="2347930"/>
            <a:ext cx="7696200" cy="3581400"/>
          </a:xfrm>
        </p:spPr>
        <p:txBody>
          <a:bodyPr>
            <a:normAutofit fontScale="77500" lnSpcReduction="20000"/>
          </a:bodyPr>
          <a:lstStyle/>
          <a:p>
            <a:pPr eaLnBrk="1" hangingPunct="1">
              <a:lnSpc>
                <a:spcPct val="150000"/>
              </a:lnSpc>
              <a:buFont typeface="Wingdings" pitchFamily="2" charset="2"/>
              <a:buNone/>
            </a:pPr>
            <a:r>
              <a:rPr lang="en-US" altLang="zh-CN" sz="2800" b="1" dirty="0" smtClean="0">
                <a:solidFill>
                  <a:schemeClr val="tx2"/>
                </a:solidFill>
                <a:latin typeface="+mn-ea"/>
              </a:rPr>
              <a:t>1.</a:t>
            </a:r>
            <a:r>
              <a:rPr lang="zh-CN" altLang="en-US" sz="2800" b="1" dirty="0" smtClean="0">
                <a:solidFill>
                  <a:schemeClr val="tx2"/>
                </a:solidFill>
                <a:latin typeface="+mn-ea"/>
              </a:rPr>
              <a:t>数据类型</a:t>
            </a:r>
          </a:p>
          <a:p>
            <a:pPr eaLnBrk="1" hangingPunct="1">
              <a:lnSpc>
                <a:spcPct val="150000"/>
              </a:lnSpc>
              <a:buFont typeface="Wingdings" pitchFamily="2" charset="2"/>
              <a:buNone/>
            </a:pPr>
            <a:r>
              <a:rPr lang="en-US" altLang="zh-CN" sz="2800" b="1" dirty="0" smtClean="0">
                <a:solidFill>
                  <a:schemeClr val="tx1"/>
                </a:solidFill>
                <a:latin typeface="+mn-ea"/>
              </a:rPr>
              <a:t>(1) </a:t>
            </a:r>
            <a:r>
              <a:rPr lang="zh-CN" altLang="en-US" sz="2800" b="1" dirty="0" smtClean="0">
                <a:solidFill>
                  <a:schemeClr val="tx1"/>
                </a:solidFill>
                <a:latin typeface="+mn-ea"/>
              </a:rPr>
              <a:t>字长</a:t>
            </a:r>
            <a:r>
              <a:rPr lang="en-US" altLang="zh-CN" sz="2800" b="1" dirty="0" smtClean="0">
                <a:solidFill>
                  <a:schemeClr val="tx1"/>
                </a:solidFill>
                <a:latin typeface="+mn-ea"/>
              </a:rPr>
              <a:t>32</a:t>
            </a:r>
            <a:r>
              <a:rPr lang="zh-CN" altLang="en-US" sz="2800" b="1" dirty="0" smtClean="0">
                <a:solidFill>
                  <a:schemeClr val="tx1"/>
                </a:solidFill>
                <a:latin typeface="+mn-ea"/>
              </a:rPr>
              <a:t>位发展到</a:t>
            </a:r>
            <a:r>
              <a:rPr lang="en-US" altLang="zh-CN" sz="2800" b="1" dirty="0" smtClean="0">
                <a:solidFill>
                  <a:schemeClr val="tx1"/>
                </a:solidFill>
                <a:latin typeface="+mn-ea"/>
              </a:rPr>
              <a:t>64</a:t>
            </a:r>
            <a:r>
              <a:rPr lang="zh-CN" altLang="en-US" sz="2800" b="1" dirty="0" smtClean="0">
                <a:solidFill>
                  <a:schemeClr val="tx1"/>
                </a:solidFill>
                <a:latin typeface="+mn-ea"/>
              </a:rPr>
              <a:t>位；</a:t>
            </a:r>
          </a:p>
          <a:p>
            <a:pPr eaLnBrk="1" hangingPunct="1">
              <a:lnSpc>
                <a:spcPct val="150000"/>
              </a:lnSpc>
              <a:buFont typeface="Wingdings" pitchFamily="2" charset="2"/>
              <a:buNone/>
            </a:pPr>
            <a:r>
              <a:rPr lang="en-US" altLang="zh-CN" sz="2800" b="1" dirty="0" smtClean="0">
                <a:solidFill>
                  <a:schemeClr val="tx1"/>
                </a:solidFill>
                <a:latin typeface="+mn-ea"/>
              </a:rPr>
              <a:t>(2) </a:t>
            </a:r>
            <a:r>
              <a:rPr lang="zh-CN" altLang="en-US" sz="2800" b="1" dirty="0" smtClean="0">
                <a:solidFill>
                  <a:schemeClr val="tx1"/>
                </a:solidFill>
                <a:latin typeface="+mn-ea"/>
              </a:rPr>
              <a:t>整型数据：包括无符号和有符号字节，半字，全字数据； </a:t>
            </a:r>
          </a:p>
          <a:p>
            <a:pPr eaLnBrk="1" hangingPunct="1">
              <a:lnSpc>
                <a:spcPct val="150000"/>
              </a:lnSpc>
              <a:buFont typeface="Wingdings" pitchFamily="2" charset="2"/>
              <a:buNone/>
            </a:pPr>
            <a:r>
              <a:rPr lang="en-US" altLang="zh-CN" sz="2800" b="1" dirty="0" smtClean="0">
                <a:solidFill>
                  <a:schemeClr val="tx1"/>
                </a:solidFill>
                <a:latin typeface="+mn-ea"/>
              </a:rPr>
              <a:t>(3) </a:t>
            </a:r>
            <a:r>
              <a:rPr lang="zh-CN" altLang="en-US" sz="2800" b="1" dirty="0" smtClean="0">
                <a:solidFill>
                  <a:schemeClr val="tx1"/>
                </a:solidFill>
                <a:latin typeface="+mn-ea"/>
              </a:rPr>
              <a:t>浮点数据：支持</a:t>
            </a:r>
            <a:r>
              <a:rPr lang="en-US" altLang="zh-CN" sz="2800" b="1" dirty="0" smtClean="0">
                <a:solidFill>
                  <a:schemeClr val="tx1"/>
                </a:solidFill>
                <a:latin typeface="+mn-ea"/>
              </a:rPr>
              <a:t>ANSI/IEEE</a:t>
            </a:r>
            <a:r>
              <a:rPr lang="zh-CN" altLang="en-US" sz="2800" b="1" dirty="0" smtClean="0">
                <a:solidFill>
                  <a:schemeClr val="tx1"/>
                </a:solidFill>
                <a:latin typeface="+mn-ea"/>
              </a:rPr>
              <a:t>浮点数据类型，也就是单精度，双精度符点数；</a:t>
            </a:r>
          </a:p>
          <a:p>
            <a:pPr eaLnBrk="1" hangingPunct="1">
              <a:lnSpc>
                <a:spcPct val="150000"/>
              </a:lnSpc>
              <a:buFont typeface="Wingdings" pitchFamily="2" charset="2"/>
              <a:buNone/>
            </a:pPr>
            <a:r>
              <a:rPr lang="en-US" altLang="zh-CN" sz="2800" b="1" dirty="0" smtClean="0">
                <a:solidFill>
                  <a:schemeClr val="tx1"/>
                </a:solidFill>
                <a:latin typeface="+mn-ea"/>
              </a:rPr>
              <a:t>(4) </a:t>
            </a:r>
            <a:r>
              <a:rPr lang="zh-CN" altLang="en-US" sz="2800" b="1" dirty="0" smtClean="0">
                <a:solidFill>
                  <a:schemeClr val="tx1"/>
                </a:solidFill>
                <a:latin typeface="+mn-ea"/>
              </a:rPr>
              <a:t>除以上基本数据类型外，为支持不同应用往往支持一些附加数据类型；</a:t>
            </a:r>
          </a:p>
        </p:txBody>
      </p:sp>
      <p:sp>
        <p:nvSpPr>
          <p:cNvPr id="97284" name="Text Box 4"/>
          <p:cNvSpPr txBox="1">
            <a:spLocks noChangeArrowheads="1"/>
          </p:cNvSpPr>
          <p:nvPr/>
        </p:nvSpPr>
        <p:spPr bwMode="auto">
          <a:xfrm>
            <a:off x="914400" y="1828800"/>
            <a:ext cx="5229236"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solidFill>
                  <a:schemeClr val="tx2"/>
                </a:solidFill>
                <a:latin typeface="+mn-ea"/>
              </a:rPr>
              <a:t>（一）</a:t>
            </a:r>
            <a:r>
              <a:rPr kumimoji="1" lang="en-US" altLang="zh-CN" sz="2800" b="1" dirty="0">
                <a:solidFill>
                  <a:schemeClr val="tx2"/>
                </a:solidFill>
                <a:latin typeface="+mn-ea"/>
              </a:rPr>
              <a:t>RISC</a:t>
            </a:r>
            <a:r>
              <a:rPr kumimoji="1" lang="zh-CN" altLang="en-US" sz="2800" b="1" dirty="0">
                <a:solidFill>
                  <a:schemeClr val="tx2"/>
                </a:solidFill>
                <a:latin typeface="+mn-ea"/>
              </a:rPr>
              <a:t>的体系结构</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533400" y="785794"/>
            <a:ext cx="7772400" cy="3276600"/>
          </a:xfrm>
          <a:prstGeom prst="rect">
            <a:avLst/>
          </a:prstGeom>
          <a:noFill/>
          <a:ln w="9525">
            <a:noFill/>
            <a:miter lim="800000"/>
            <a:headEnd/>
            <a:tailEnd/>
          </a:ln>
        </p:spPr>
        <p:txBody>
          <a:bodyPr/>
          <a:lstStyle/>
          <a:p>
            <a:pPr marL="93663" indent="-93663">
              <a:spcBef>
                <a:spcPct val="20000"/>
              </a:spcBef>
              <a:buClr>
                <a:schemeClr val="tx2"/>
              </a:buClr>
              <a:buSzPct val="75000"/>
              <a:buFont typeface="Wingdings" pitchFamily="2" charset="2"/>
              <a:buNone/>
            </a:pPr>
            <a:r>
              <a:rPr kumimoji="1" lang="en-US" altLang="zh-CN" sz="2400" b="1" dirty="0">
                <a:solidFill>
                  <a:schemeClr val="tx2"/>
                </a:solidFill>
                <a:latin typeface="+mn-ea"/>
              </a:rPr>
              <a:t>2.</a:t>
            </a:r>
            <a:r>
              <a:rPr kumimoji="1" lang="zh-CN" altLang="en-US" sz="2400" b="1" dirty="0">
                <a:solidFill>
                  <a:schemeClr val="tx2"/>
                </a:solidFill>
                <a:latin typeface="+mn-ea"/>
              </a:rPr>
              <a:t>寻址方式</a:t>
            </a:r>
          </a:p>
          <a:p>
            <a:pPr marL="93663" indent="-93663">
              <a:spcBef>
                <a:spcPct val="20000"/>
              </a:spcBef>
              <a:buClr>
                <a:schemeClr val="tx2"/>
              </a:buClr>
              <a:buSzPct val="75000"/>
              <a:buFont typeface="Wingdings" pitchFamily="2" charset="2"/>
              <a:buNone/>
            </a:pPr>
            <a:r>
              <a:rPr kumimoji="1" lang="en-US" altLang="zh-CN" sz="2400" b="1" dirty="0">
                <a:latin typeface="+mn-ea"/>
              </a:rPr>
              <a:t>RISC </a:t>
            </a:r>
            <a:r>
              <a:rPr kumimoji="1" lang="zh-CN" altLang="en-US" sz="2400" b="1" dirty="0">
                <a:latin typeface="+mn-ea"/>
              </a:rPr>
              <a:t>体系结构一般支持最常用的简单寻址方式，以优化程序密集度与速度，常用的有：</a:t>
            </a:r>
          </a:p>
          <a:p>
            <a:pPr marL="93663" indent="-93663">
              <a:spcBef>
                <a:spcPct val="20000"/>
              </a:spcBef>
              <a:buClr>
                <a:schemeClr val="tx2"/>
              </a:buClr>
              <a:buSzPct val="75000"/>
              <a:buFont typeface="Wingdings" pitchFamily="2" charset="2"/>
              <a:buChar char="n"/>
            </a:pPr>
            <a:r>
              <a:rPr kumimoji="1" lang="zh-CN" altLang="en-US" sz="2400" b="1" dirty="0">
                <a:latin typeface="+mn-ea"/>
              </a:rPr>
              <a:t> 立即寻址方式</a:t>
            </a:r>
          </a:p>
          <a:p>
            <a:pPr marL="93663" indent="-93663">
              <a:spcBef>
                <a:spcPct val="20000"/>
              </a:spcBef>
              <a:buClr>
                <a:schemeClr val="tx2"/>
              </a:buClr>
              <a:buSzPct val="75000"/>
              <a:buFont typeface="Wingdings" pitchFamily="2" charset="2"/>
              <a:buChar char="n"/>
            </a:pPr>
            <a:r>
              <a:rPr kumimoji="1" lang="zh-CN" altLang="en-US" sz="2400" b="1" dirty="0">
                <a:latin typeface="+mn-ea"/>
              </a:rPr>
              <a:t> 寄存器直接寻址方式</a:t>
            </a:r>
          </a:p>
          <a:p>
            <a:pPr marL="93663" indent="-93663">
              <a:spcBef>
                <a:spcPct val="20000"/>
              </a:spcBef>
              <a:buClr>
                <a:schemeClr val="tx2"/>
              </a:buClr>
              <a:buSzPct val="75000"/>
              <a:buFont typeface="Wingdings" pitchFamily="2" charset="2"/>
              <a:buChar char="n"/>
            </a:pPr>
            <a:r>
              <a:rPr kumimoji="1" lang="zh-CN" altLang="en-US" sz="2400" b="1" dirty="0">
                <a:latin typeface="+mn-ea"/>
              </a:rPr>
              <a:t> 寄存器间接寻址方式</a:t>
            </a:r>
          </a:p>
          <a:p>
            <a:pPr marL="93663" indent="-93663">
              <a:spcBef>
                <a:spcPct val="20000"/>
              </a:spcBef>
              <a:buClr>
                <a:schemeClr val="tx2"/>
              </a:buClr>
              <a:buSzPct val="75000"/>
              <a:buFont typeface="Wingdings" pitchFamily="2" charset="2"/>
              <a:buChar char="n"/>
            </a:pPr>
            <a:r>
              <a:rPr kumimoji="1" lang="zh-CN" altLang="en-US" sz="2400" b="1" dirty="0">
                <a:latin typeface="+mn-ea"/>
              </a:rPr>
              <a:t> 相对寻址方式</a:t>
            </a:r>
          </a:p>
          <a:p>
            <a:pPr marL="93663" indent="-93663">
              <a:spcBef>
                <a:spcPct val="20000"/>
              </a:spcBef>
              <a:buClr>
                <a:schemeClr val="tx2"/>
              </a:buClr>
              <a:buSzPct val="75000"/>
              <a:buFont typeface="Wingdings" pitchFamily="2" charset="2"/>
              <a:buChar char="n"/>
            </a:pPr>
            <a:r>
              <a:rPr kumimoji="1" lang="zh-CN" altLang="en-US" sz="2400" b="1" dirty="0">
                <a:latin typeface="+mn-ea"/>
              </a:rPr>
              <a:t> 变址寻址方式</a:t>
            </a:r>
          </a:p>
          <a:p>
            <a:pPr marL="93663" indent="-93663">
              <a:spcBef>
                <a:spcPct val="20000"/>
              </a:spcBef>
              <a:buClr>
                <a:schemeClr val="tx2"/>
              </a:buClr>
              <a:buSzPct val="75000"/>
              <a:buFont typeface="Wingdings" pitchFamily="2" charset="2"/>
              <a:buChar char="n"/>
            </a:pPr>
            <a:r>
              <a:rPr kumimoji="1" lang="zh-CN" altLang="en-US" sz="2400" b="1" dirty="0">
                <a:latin typeface="+mn-ea"/>
              </a:rPr>
              <a:t> 位移量方式</a:t>
            </a:r>
          </a:p>
        </p:txBody>
      </p:sp>
      <p:sp>
        <p:nvSpPr>
          <p:cNvPr id="98307" name="Text Box 3"/>
          <p:cNvSpPr txBox="1">
            <a:spLocks noChangeArrowheads="1"/>
          </p:cNvSpPr>
          <p:nvPr/>
        </p:nvSpPr>
        <p:spPr bwMode="auto">
          <a:xfrm>
            <a:off x="533400" y="4714884"/>
            <a:ext cx="8153400" cy="1200329"/>
          </a:xfrm>
          <a:prstGeom prst="rect">
            <a:avLst/>
          </a:prstGeom>
          <a:noFill/>
          <a:ln w="9525">
            <a:noFill/>
            <a:miter lim="800000"/>
            <a:headEnd/>
            <a:tailEnd/>
          </a:ln>
        </p:spPr>
        <p:txBody>
          <a:bodyPr>
            <a:spAutoFit/>
          </a:bodyPr>
          <a:lstStyle/>
          <a:p>
            <a:pPr>
              <a:spcBef>
                <a:spcPct val="50000"/>
              </a:spcBef>
            </a:pPr>
            <a:r>
              <a:rPr kumimoji="1" lang="en-US" altLang="zh-CN" sz="2400" b="1" dirty="0">
                <a:latin typeface="+mn-ea"/>
              </a:rPr>
              <a:t>   </a:t>
            </a:r>
            <a:r>
              <a:rPr kumimoji="1" lang="zh-CN" altLang="en-US" sz="2400" b="1" dirty="0">
                <a:latin typeface="+mn-ea"/>
              </a:rPr>
              <a:t>寻址方式的编码依赖于寻址方式多少及操作码与寻址方式之间的独立程度，在</a:t>
            </a:r>
            <a:r>
              <a:rPr kumimoji="1" lang="en-US" altLang="zh-CN" sz="2400" b="1" dirty="0">
                <a:latin typeface="+mn-ea"/>
              </a:rPr>
              <a:t>RISC</a:t>
            </a:r>
            <a:r>
              <a:rPr kumimoji="1" lang="zh-CN" altLang="en-US" sz="2400" b="1" dirty="0">
                <a:latin typeface="+mn-ea"/>
              </a:rPr>
              <a:t>机中由于寻址方式很少，通常在指令系统中不单独使用寻址方式字段。</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nvSpPr>
        <p:spPr bwMode="auto">
          <a:xfrm>
            <a:off x="381000" y="564429"/>
            <a:ext cx="7772400" cy="1143000"/>
          </a:xfrm>
          <a:prstGeom prst="rect">
            <a:avLst/>
          </a:prstGeom>
          <a:noFill/>
          <a:ln w="9525">
            <a:noFill/>
            <a:miter lim="800000"/>
            <a:headEnd/>
            <a:tailEnd/>
          </a:ln>
        </p:spPr>
        <p:txBody>
          <a:bodyPr/>
          <a:lstStyle/>
          <a:p>
            <a:pPr eaLnBrk="0" hangingPunct="0">
              <a:buClr>
                <a:schemeClr val="tx2"/>
              </a:buClr>
              <a:buSzPts val="1800"/>
              <a:buFont typeface="Wingdings" pitchFamily="2" charset="2"/>
              <a:buNone/>
            </a:pPr>
            <a:r>
              <a:rPr lang="en-US" altLang="zh-CN" sz="2400" b="1" dirty="0">
                <a:solidFill>
                  <a:schemeClr val="tx2"/>
                </a:solidFill>
                <a:latin typeface="+mn-ea"/>
              </a:rPr>
              <a:t>3.</a:t>
            </a:r>
            <a:r>
              <a:rPr lang="zh-CN" altLang="en-US" sz="2400" b="1" dirty="0">
                <a:solidFill>
                  <a:schemeClr val="tx2"/>
                </a:solidFill>
                <a:latin typeface="+mn-ea"/>
              </a:rPr>
              <a:t>寄存器模型和寄存器管理</a:t>
            </a:r>
          </a:p>
          <a:p>
            <a:pPr eaLnBrk="0" hangingPunct="0">
              <a:buClr>
                <a:schemeClr val="tx2"/>
              </a:buClr>
              <a:buSzPts val="1800"/>
              <a:buFont typeface="Wingdings" pitchFamily="2" charset="2"/>
              <a:buNone/>
            </a:pPr>
            <a:r>
              <a:rPr lang="zh-CN" altLang="en-US" sz="2400" b="1" dirty="0">
                <a:latin typeface="+mn-ea"/>
              </a:rPr>
              <a:t>  现在的</a:t>
            </a:r>
            <a:r>
              <a:rPr lang="en-US" altLang="zh-CN" sz="2400" b="1" dirty="0">
                <a:latin typeface="+mn-ea"/>
              </a:rPr>
              <a:t>RISC</a:t>
            </a:r>
            <a:r>
              <a:rPr lang="zh-CN" altLang="en-US" sz="2400" b="1" dirty="0">
                <a:latin typeface="+mn-ea"/>
              </a:rPr>
              <a:t>差不多都采用寄存器体系结构，理由是寄存器比存储器快，代码生成有通用性，编译程序更容易有效的使用寄存器。</a:t>
            </a:r>
          </a:p>
        </p:txBody>
      </p:sp>
      <p:sp>
        <p:nvSpPr>
          <p:cNvPr id="99331" name="Text Box 3"/>
          <p:cNvSpPr txBox="1">
            <a:spLocks noChangeArrowheads="1"/>
          </p:cNvSpPr>
          <p:nvPr/>
        </p:nvSpPr>
        <p:spPr bwMode="auto">
          <a:xfrm>
            <a:off x="457200" y="5098333"/>
            <a:ext cx="8001000" cy="830997"/>
          </a:xfrm>
          <a:prstGeom prst="rect">
            <a:avLst/>
          </a:prstGeom>
          <a:noFill/>
          <a:ln w="9525">
            <a:noFill/>
            <a:miter lim="800000"/>
            <a:headEnd/>
            <a:tailEnd/>
          </a:ln>
        </p:spPr>
        <p:txBody>
          <a:bodyPr>
            <a:spAutoFit/>
          </a:bodyPr>
          <a:lstStyle/>
          <a:p>
            <a:pPr eaLnBrk="0" hangingPunct="0">
              <a:buClr>
                <a:schemeClr val="tx2"/>
              </a:buClr>
              <a:buSzPts val="1800"/>
              <a:buFont typeface="Wingdings" pitchFamily="2" charset="2"/>
              <a:buNone/>
            </a:pPr>
            <a:r>
              <a:rPr lang="en-US" altLang="zh-CN" sz="2400" b="1" dirty="0">
                <a:solidFill>
                  <a:schemeClr val="hlink"/>
                </a:solidFill>
                <a:latin typeface="+mn-ea"/>
              </a:rPr>
              <a:t>RISC</a:t>
            </a:r>
            <a:r>
              <a:rPr lang="zh-CN" altLang="en-US" sz="2400" b="1" dirty="0">
                <a:solidFill>
                  <a:schemeClr val="hlink"/>
                </a:solidFill>
                <a:latin typeface="+mn-ea"/>
              </a:rPr>
              <a:t>中寄存器管理方式由三类模型：</a:t>
            </a:r>
            <a:r>
              <a:rPr lang="zh-CN" altLang="en-US" sz="2400" b="1" dirty="0">
                <a:latin typeface="+mn-ea"/>
              </a:rPr>
              <a:t>窗口（</a:t>
            </a:r>
            <a:r>
              <a:rPr lang="en-US" altLang="zh-CN" sz="2400" b="1" dirty="0">
                <a:latin typeface="+mn-ea"/>
              </a:rPr>
              <a:t>Windows</a:t>
            </a:r>
            <a:r>
              <a:rPr lang="zh-CN" altLang="en-US" sz="2400" b="1" dirty="0">
                <a:latin typeface="+mn-ea"/>
              </a:rPr>
              <a:t>）模型、</a:t>
            </a:r>
            <a:r>
              <a:rPr lang="en-US" altLang="zh-CN" sz="2400" b="1" dirty="0">
                <a:latin typeface="+mn-ea"/>
              </a:rPr>
              <a:t>Cache</a:t>
            </a:r>
            <a:r>
              <a:rPr lang="zh-CN" altLang="en-US" sz="2400" b="1" dirty="0">
                <a:latin typeface="+mn-ea"/>
              </a:rPr>
              <a:t>模型、矩阵模型。</a:t>
            </a:r>
            <a:endParaRPr kumimoji="1" lang="zh-CN" altLang="en-US" sz="2400" dirty="0">
              <a:latin typeface="+mn-ea"/>
            </a:endParaRPr>
          </a:p>
        </p:txBody>
      </p:sp>
      <p:sp>
        <p:nvSpPr>
          <p:cNvPr id="99333" name="Text Box 5"/>
          <p:cNvSpPr txBox="1">
            <a:spLocks noChangeArrowheads="1"/>
          </p:cNvSpPr>
          <p:nvPr/>
        </p:nvSpPr>
        <p:spPr bwMode="auto">
          <a:xfrm>
            <a:off x="457200" y="2162598"/>
            <a:ext cx="8458200" cy="2123658"/>
          </a:xfrm>
          <a:prstGeom prst="rect">
            <a:avLst/>
          </a:prstGeom>
          <a:noFill/>
          <a:ln w="9525">
            <a:noFill/>
            <a:miter lim="800000"/>
            <a:headEnd/>
            <a:tailEnd/>
          </a:ln>
        </p:spPr>
        <p:txBody>
          <a:bodyPr>
            <a:spAutoFit/>
          </a:bodyPr>
          <a:lstStyle/>
          <a:p>
            <a:pPr>
              <a:spcBef>
                <a:spcPct val="50000"/>
              </a:spcBef>
            </a:pPr>
            <a:r>
              <a:rPr lang="en-US" altLang="zh-CN" sz="2400" b="1" dirty="0">
                <a:latin typeface="+mn-ea"/>
              </a:rPr>
              <a:t>  </a:t>
            </a:r>
            <a:r>
              <a:rPr lang="zh-CN" altLang="en-US" sz="2400" b="1" dirty="0">
                <a:latin typeface="+mn-ea"/>
              </a:rPr>
              <a:t>大量的（不少于</a:t>
            </a:r>
            <a:r>
              <a:rPr lang="en-US" altLang="zh-CN" sz="2400" b="1" dirty="0">
                <a:latin typeface="+mn-ea"/>
              </a:rPr>
              <a:t>32</a:t>
            </a:r>
            <a:r>
              <a:rPr lang="zh-CN" altLang="en-US" sz="2400" b="1" dirty="0">
                <a:latin typeface="+mn-ea"/>
              </a:rPr>
              <a:t>个）</a:t>
            </a:r>
            <a:r>
              <a:rPr lang="en-US" altLang="zh-CN" sz="2400" b="1" dirty="0">
                <a:latin typeface="+mn-ea"/>
              </a:rPr>
              <a:t>CPU</a:t>
            </a:r>
            <a:r>
              <a:rPr lang="zh-CN" altLang="en-US" sz="2400" b="1" dirty="0">
                <a:latin typeface="+mn-ea"/>
              </a:rPr>
              <a:t>寄存器的好处是：</a:t>
            </a:r>
          </a:p>
          <a:p>
            <a:pPr>
              <a:spcBef>
                <a:spcPct val="50000"/>
              </a:spcBef>
            </a:pPr>
            <a:r>
              <a:rPr lang="zh-CN" altLang="en-US" sz="2400" b="1" dirty="0">
                <a:latin typeface="+mn-ea"/>
              </a:rPr>
              <a:t> （</a:t>
            </a:r>
            <a:r>
              <a:rPr lang="en-US" altLang="zh-CN" sz="2400" b="1" dirty="0">
                <a:latin typeface="+mn-ea"/>
              </a:rPr>
              <a:t>1</a:t>
            </a:r>
            <a:r>
              <a:rPr lang="zh-CN" altLang="en-US" sz="2400" b="1" dirty="0">
                <a:latin typeface="+mn-ea"/>
              </a:rPr>
              <a:t>） 减少</a:t>
            </a:r>
            <a:r>
              <a:rPr lang="en-US" altLang="zh-CN" sz="2400" b="1" dirty="0">
                <a:latin typeface="+mn-ea"/>
              </a:rPr>
              <a:t>CPU</a:t>
            </a:r>
            <a:r>
              <a:rPr lang="zh-CN" altLang="en-US" sz="2400" b="1" dirty="0">
                <a:latin typeface="+mn-ea"/>
              </a:rPr>
              <a:t>与存储器之间的传送而加快操作；</a:t>
            </a:r>
          </a:p>
          <a:p>
            <a:pPr>
              <a:spcBef>
                <a:spcPct val="50000"/>
              </a:spcBef>
            </a:pPr>
            <a:r>
              <a:rPr lang="zh-CN" altLang="en-US" sz="2400" b="1" dirty="0">
                <a:latin typeface="+mn-ea"/>
              </a:rPr>
              <a:t> （</a:t>
            </a:r>
            <a:r>
              <a:rPr lang="en-US" altLang="zh-CN" sz="2400" b="1" dirty="0">
                <a:latin typeface="+mn-ea"/>
              </a:rPr>
              <a:t>2</a:t>
            </a:r>
            <a:r>
              <a:rPr lang="zh-CN" altLang="en-US" sz="2400" b="1" dirty="0">
                <a:latin typeface="+mn-ea"/>
              </a:rPr>
              <a:t>） 在</a:t>
            </a:r>
            <a:r>
              <a:rPr lang="en-US" altLang="zh-CN" sz="2400" b="1" dirty="0">
                <a:latin typeface="+mn-ea"/>
              </a:rPr>
              <a:t>CPU</a:t>
            </a:r>
            <a:r>
              <a:rPr lang="zh-CN" altLang="en-US" sz="2400" b="1" dirty="0">
                <a:latin typeface="+mn-ea"/>
              </a:rPr>
              <a:t>内支持过程参数传递；</a:t>
            </a:r>
          </a:p>
          <a:p>
            <a:pPr>
              <a:spcBef>
                <a:spcPct val="50000"/>
              </a:spcBef>
            </a:pPr>
            <a:r>
              <a:rPr lang="zh-CN" altLang="en-US" sz="2400" b="1" dirty="0">
                <a:latin typeface="+mn-ea"/>
              </a:rPr>
              <a:t> （</a:t>
            </a:r>
            <a:r>
              <a:rPr lang="en-US" altLang="zh-CN" sz="2400" b="1" dirty="0">
                <a:latin typeface="+mn-ea"/>
              </a:rPr>
              <a:t>3</a:t>
            </a:r>
            <a:r>
              <a:rPr lang="zh-CN" altLang="en-US" sz="2400" b="1" dirty="0">
                <a:latin typeface="+mn-ea"/>
              </a:rPr>
              <a:t>） 在</a:t>
            </a:r>
            <a:r>
              <a:rPr lang="en-US" altLang="zh-CN" sz="2400" b="1" dirty="0">
                <a:latin typeface="+mn-ea"/>
              </a:rPr>
              <a:t>CPU</a:t>
            </a:r>
            <a:r>
              <a:rPr lang="zh-CN" altLang="en-US" sz="2400" b="1" dirty="0">
                <a:latin typeface="+mn-ea"/>
              </a:rPr>
              <a:t>内支持多任务上下文转换和中断处理；</a:t>
            </a:r>
          </a:p>
        </p:txBody>
      </p:sp>
      <p:sp>
        <p:nvSpPr>
          <p:cNvPr id="99334" name="Text Box 6"/>
          <p:cNvSpPr txBox="1">
            <a:spLocks noChangeArrowheads="1"/>
          </p:cNvSpPr>
          <p:nvPr/>
        </p:nvSpPr>
        <p:spPr bwMode="auto">
          <a:xfrm>
            <a:off x="457200" y="4286256"/>
            <a:ext cx="7924800" cy="830997"/>
          </a:xfrm>
          <a:prstGeom prst="rect">
            <a:avLst/>
          </a:prstGeom>
          <a:noFill/>
          <a:ln w="9525">
            <a:noFill/>
            <a:miter lim="800000"/>
            <a:headEnd/>
            <a:tailEnd/>
          </a:ln>
        </p:spPr>
        <p:txBody>
          <a:bodyPr>
            <a:spAutoFit/>
          </a:bodyPr>
          <a:lstStyle/>
          <a:p>
            <a:pPr>
              <a:spcBef>
                <a:spcPct val="50000"/>
              </a:spcBef>
            </a:pPr>
            <a:r>
              <a:rPr kumimoji="1" lang="zh-CN" altLang="en-US" sz="2400" b="1" dirty="0">
                <a:solidFill>
                  <a:schemeClr val="hlink"/>
                </a:solidFill>
                <a:latin typeface="+mn-ea"/>
              </a:rPr>
              <a:t>缺点</a:t>
            </a:r>
            <a:r>
              <a:rPr kumimoji="1" lang="zh-CN" altLang="en-US" sz="2400" b="1" dirty="0">
                <a:solidFill>
                  <a:schemeClr val="hlink"/>
                </a:solidFill>
                <a:latin typeface="+mn-ea"/>
                <a:sym typeface="Wingdings" pitchFamily="2" charset="2"/>
              </a:rPr>
              <a:t>：</a:t>
            </a:r>
            <a:r>
              <a:rPr kumimoji="1" lang="zh-CN" altLang="en-US" sz="2400" b="1" dirty="0">
                <a:latin typeface="+mn-ea"/>
                <a:sym typeface="Wingdings" pitchFamily="2" charset="2"/>
              </a:rPr>
              <a:t> （</a:t>
            </a:r>
            <a:r>
              <a:rPr kumimoji="1" lang="en-US" altLang="zh-CN" sz="2400" b="1" dirty="0">
                <a:latin typeface="+mn-ea"/>
                <a:sym typeface="Wingdings" pitchFamily="2" charset="2"/>
              </a:rPr>
              <a:t>1</a:t>
            </a:r>
            <a:r>
              <a:rPr kumimoji="1" lang="zh-CN" altLang="en-US" sz="2400" b="1" dirty="0">
                <a:latin typeface="+mn-ea"/>
                <a:sym typeface="Wingdings" pitchFamily="2" charset="2"/>
              </a:rPr>
              <a:t>）更长的访问时间；（</a:t>
            </a:r>
            <a:r>
              <a:rPr kumimoji="1" lang="en-US" altLang="zh-CN" sz="2400" b="1" dirty="0">
                <a:latin typeface="+mn-ea"/>
                <a:sym typeface="Wingdings" pitchFamily="2" charset="2"/>
              </a:rPr>
              <a:t>2</a:t>
            </a:r>
            <a:r>
              <a:rPr kumimoji="1" lang="zh-CN" altLang="en-US" sz="2400" b="1" dirty="0">
                <a:latin typeface="+mn-ea"/>
                <a:sym typeface="Wingdings" pitchFamily="2" charset="2"/>
              </a:rPr>
              <a:t>）寄存器译码时间更长，占用更多芯片面积等。</a:t>
            </a:r>
            <a:endParaRPr kumimoji="1" lang="zh-CN" altLang="en-US" sz="2400" b="1" dirty="0">
              <a:latin typeface="+mn-ea"/>
            </a:endParaRPr>
          </a:p>
        </p:txBody>
      </p:sp>
      <p:sp>
        <p:nvSpPr>
          <p:cNvPr id="6"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56</a:t>
            </a:fld>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nvSpPr>
        <p:spPr bwMode="auto">
          <a:xfrm>
            <a:off x="381000" y="142852"/>
            <a:ext cx="8763000" cy="2971800"/>
          </a:xfrm>
          <a:prstGeom prst="rect">
            <a:avLst/>
          </a:prstGeom>
          <a:noFill/>
          <a:ln w="9525">
            <a:noFill/>
            <a:miter lim="800000"/>
            <a:headEnd/>
            <a:tailEnd/>
          </a:ln>
        </p:spPr>
        <p:txBody>
          <a:bodyPr/>
          <a:lstStyle/>
          <a:p>
            <a:pPr eaLnBrk="0" hangingPunct="0">
              <a:lnSpc>
                <a:spcPct val="150000"/>
              </a:lnSpc>
              <a:buClr>
                <a:schemeClr val="tx2"/>
              </a:buClr>
              <a:buSzPts val="1800"/>
              <a:buFont typeface="Wingdings" pitchFamily="2" charset="2"/>
              <a:buNone/>
            </a:pPr>
            <a:r>
              <a:rPr lang="en-US" altLang="zh-CN" sz="2800" b="1" dirty="0">
                <a:solidFill>
                  <a:schemeClr val="tx2"/>
                </a:solidFill>
                <a:latin typeface="+mn-ea"/>
              </a:rPr>
              <a:t>4.</a:t>
            </a:r>
            <a:r>
              <a:rPr lang="zh-CN" altLang="en-US" sz="2800" b="1" dirty="0">
                <a:solidFill>
                  <a:schemeClr val="tx2"/>
                </a:solidFill>
                <a:latin typeface="+mn-ea"/>
              </a:rPr>
              <a:t>存储器管理</a:t>
            </a:r>
          </a:p>
          <a:p>
            <a:pPr eaLnBrk="0" hangingPunct="0">
              <a:lnSpc>
                <a:spcPct val="150000"/>
              </a:lnSpc>
              <a:buClr>
                <a:schemeClr val="tx2"/>
              </a:buClr>
              <a:buSzPts val="1800"/>
            </a:pPr>
            <a:r>
              <a:rPr lang="en-US" altLang="zh-CN" sz="2800" b="1" dirty="0">
                <a:latin typeface="+mn-ea"/>
              </a:rPr>
              <a:t>(1)  </a:t>
            </a:r>
            <a:r>
              <a:rPr lang="zh-CN" altLang="en-US" sz="2800" b="1" dirty="0">
                <a:latin typeface="+mn-ea"/>
              </a:rPr>
              <a:t>虚拟地址空间的大小：现在的</a:t>
            </a:r>
            <a:r>
              <a:rPr lang="en-US" altLang="zh-CN" sz="2800" b="1" dirty="0">
                <a:latin typeface="+mn-ea"/>
              </a:rPr>
              <a:t>32</a:t>
            </a:r>
            <a:r>
              <a:rPr lang="zh-CN" altLang="en-US" sz="2800" b="1" dirty="0">
                <a:latin typeface="+mn-ea"/>
              </a:rPr>
              <a:t>位</a:t>
            </a:r>
            <a:r>
              <a:rPr lang="en-US" altLang="zh-CN" sz="2800" b="1" dirty="0">
                <a:latin typeface="+mn-ea"/>
              </a:rPr>
              <a:t>RISC</a:t>
            </a:r>
            <a:r>
              <a:rPr lang="zh-CN" altLang="en-US" sz="2800" b="1" dirty="0">
                <a:latin typeface="+mn-ea"/>
              </a:rPr>
              <a:t>目前都取满</a:t>
            </a:r>
            <a:r>
              <a:rPr lang="en-US" altLang="zh-CN" sz="2800" b="1" dirty="0">
                <a:latin typeface="+mn-ea"/>
              </a:rPr>
              <a:t>4G</a:t>
            </a:r>
            <a:r>
              <a:rPr lang="zh-CN" altLang="en-US" sz="2800" b="1" dirty="0">
                <a:latin typeface="+mn-ea"/>
              </a:rPr>
              <a:t>字节；</a:t>
            </a:r>
          </a:p>
          <a:p>
            <a:pPr eaLnBrk="0" hangingPunct="0">
              <a:lnSpc>
                <a:spcPct val="150000"/>
              </a:lnSpc>
              <a:buClr>
                <a:schemeClr val="tx2"/>
              </a:buClr>
              <a:buSzPts val="1800"/>
            </a:pPr>
            <a:r>
              <a:rPr lang="en-US" altLang="zh-CN" sz="2800" b="1" dirty="0">
                <a:latin typeface="+mn-ea"/>
              </a:rPr>
              <a:t>(2) </a:t>
            </a:r>
            <a:r>
              <a:rPr lang="zh-CN" altLang="en-US" sz="2800" b="1" dirty="0">
                <a:latin typeface="+mn-ea"/>
              </a:rPr>
              <a:t>页面大小：页面大小和主存容量及系统应用程序大小有关系，</a:t>
            </a:r>
            <a:r>
              <a:rPr lang="en-US" altLang="zh-CN" sz="2800" b="1" dirty="0">
                <a:latin typeface="+mn-ea"/>
              </a:rPr>
              <a:t>i860</a:t>
            </a:r>
            <a:r>
              <a:rPr lang="zh-CN" altLang="en-US" sz="2800" b="1" dirty="0">
                <a:latin typeface="+mn-ea"/>
              </a:rPr>
              <a:t>与</a:t>
            </a:r>
            <a:r>
              <a:rPr lang="en-US" altLang="zh-CN" sz="2800" b="1" dirty="0">
                <a:latin typeface="+mn-ea"/>
              </a:rPr>
              <a:t>SPARC</a:t>
            </a:r>
            <a:r>
              <a:rPr lang="zh-CN" altLang="en-US" sz="2800" b="1" dirty="0">
                <a:latin typeface="+mn-ea"/>
              </a:rPr>
              <a:t>都支持</a:t>
            </a:r>
            <a:r>
              <a:rPr lang="en-US" altLang="zh-CN" sz="2800" b="1" dirty="0">
                <a:latin typeface="+mn-ea"/>
              </a:rPr>
              <a:t>4K</a:t>
            </a:r>
            <a:r>
              <a:rPr lang="zh-CN" altLang="en-US" sz="2800" b="1" dirty="0">
                <a:latin typeface="+mn-ea"/>
              </a:rPr>
              <a:t>字节的页面大小；</a:t>
            </a:r>
            <a:endParaRPr lang="en-US" altLang="zh-CN" sz="2800" b="1" dirty="0">
              <a:latin typeface="+mn-ea"/>
            </a:endParaRPr>
          </a:p>
          <a:p>
            <a:pPr eaLnBrk="0" hangingPunct="0">
              <a:lnSpc>
                <a:spcPct val="150000"/>
              </a:lnSpc>
              <a:buClr>
                <a:schemeClr val="tx2"/>
              </a:buClr>
              <a:buSzPts val="1800"/>
            </a:pPr>
            <a:r>
              <a:rPr lang="en-US" altLang="zh-CN" sz="2800" b="1" dirty="0">
                <a:latin typeface="+mn-ea"/>
              </a:rPr>
              <a:t>(3) </a:t>
            </a:r>
            <a:r>
              <a:rPr lang="zh-CN" altLang="en-US" sz="2800" b="1" dirty="0">
                <a:latin typeface="+mn-ea"/>
              </a:rPr>
              <a:t>映射大小是由操作系统内核所隐藏的，具有</a:t>
            </a:r>
            <a:r>
              <a:rPr lang="en-US" altLang="zh-CN" sz="2800" b="1" dirty="0">
                <a:latin typeface="+mn-ea"/>
              </a:rPr>
              <a:t>64</a:t>
            </a:r>
            <a:r>
              <a:rPr lang="zh-CN" altLang="en-US" sz="2800" b="1" dirty="0">
                <a:latin typeface="+mn-ea"/>
              </a:rPr>
              <a:t>个页的典型</a:t>
            </a:r>
            <a:r>
              <a:rPr lang="en-US" altLang="zh-CN" sz="2800" b="1" dirty="0">
                <a:latin typeface="+mn-ea"/>
              </a:rPr>
              <a:t>TLB</a:t>
            </a:r>
            <a:r>
              <a:rPr lang="zh-CN" altLang="en-US" sz="2800" b="1" dirty="0">
                <a:latin typeface="+mn-ea"/>
              </a:rPr>
              <a:t>实现只能映射</a:t>
            </a:r>
            <a:r>
              <a:rPr lang="en-US" altLang="zh-CN" sz="2800" b="1" dirty="0">
                <a:latin typeface="+mn-ea"/>
              </a:rPr>
              <a:t>64*4K</a:t>
            </a:r>
            <a:r>
              <a:rPr lang="zh-CN" altLang="en-US" sz="2800" b="1" dirty="0">
                <a:latin typeface="+mn-ea"/>
              </a:rPr>
              <a:t>字节；</a:t>
            </a:r>
          </a:p>
        </p:txBody>
      </p:sp>
      <p:sp>
        <p:nvSpPr>
          <p:cNvPr id="100355" name="Text Box 3"/>
          <p:cNvSpPr txBox="1">
            <a:spLocks noChangeArrowheads="1"/>
          </p:cNvSpPr>
          <p:nvPr/>
        </p:nvSpPr>
        <p:spPr bwMode="auto">
          <a:xfrm>
            <a:off x="457200" y="4832347"/>
            <a:ext cx="8077200" cy="954107"/>
          </a:xfrm>
          <a:prstGeom prst="rect">
            <a:avLst/>
          </a:prstGeom>
          <a:noFill/>
          <a:ln w="9525">
            <a:noFill/>
            <a:miter lim="800000"/>
            <a:headEnd/>
            <a:tailEnd/>
          </a:ln>
        </p:spPr>
        <p:txBody>
          <a:bodyPr>
            <a:spAutoFit/>
          </a:bodyPr>
          <a:lstStyle/>
          <a:p>
            <a:pPr eaLnBrk="0" hangingPunct="0">
              <a:buClr>
                <a:schemeClr val="tx2"/>
              </a:buClr>
              <a:buSzPts val="1800"/>
              <a:buFont typeface="Wingdings" pitchFamily="2" charset="2"/>
              <a:buNone/>
            </a:pPr>
            <a:r>
              <a:rPr lang="en-US" altLang="zh-CN" sz="2800" b="1" dirty="0">
                <a:latin typeface="+mn-ea"/>
              </a:rPr>
              <a:t>RISC</a:t>
            </a:r>
            <a:r>
              <a:rPr lang="zh-CN" altLang="en-US" sz="2800" b="1" dirty="0">
                <a:latin typeface="+mn-ea"/>
              </a:rPr>
              <a:t>都是二级或三级存储层次，即在主存和</a:t>
            </a:r>
            <a:r>
              <a:rPr lang="en-US" altLang="zh-CN" sz="2800" b="1" dirty="0">
                <a:latin typeface="+mn-ea"/>
              </a:rPr>
              <a:t>CPU</a:t>
            </a:r>
            <a:r>
              <a:rPr lang="zh-CN" altLang="en-US" sz="2800" b="1" dirty="0">
                <a:latin typeface="+mn-ea"/>
              </a:rPr>
              <a:t>之间加一级或二级高速缓冲存储器（ </a:t>
            </a:r>
            <a:r>
              <a:rPr lang="en-US" altLang="zh-CN" sz="2800" b="1" dirty="0">
                <a:latin typeface="+mn-ea"/>
              </a:rPr>
              <a:t>Cache</a:t>
            </a:r>
            <a:r>
              <a:rPr lang="zh-CN" altLang="en-US" sz="2800" b="1" dirty="0">
                <a:latin typeface="+mn-ea"/>
              </a:rPr>
              <a:t>）。</a:t>
            </a:r>
            <a:endParaRPr kumimoji="1" lang="zh-CN" altLang="en-US" sz="2800" dirty="0">
              <a:latin typeface="+mn-ea"/>
            </a:endParaRP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57</a:t>
            </a:fld>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228600" y="571480"/>
            <a:ext cx="5557846" cy="466725"/>
          </a:xfrm>
        </p:spPr>
        <p:txBody>
          <a:bodyPr lIns="92075" tIns="46038" rIns="92075" bIns="46038">
            <a:normAutofit fontScale="90000"/>
          </a:bodyPr>
          <a:lstStyle/>
          <a:p>
            <a:pPr eaLnBrk="1" hangingPunct="1"/>
            <a:r>
              <a:rPr lang="en-US" altLang="zh-CN" b="1" dirty="0" smtClean="0">
                <a:solidFill>
                  <a:schemeClr val="tx2"/>
                </a:solidFill>
                <a:latin typeface="+mn-ea"/>
                <a:ea typeface="+mn-ea"/>
              </a:rPr>
              <a:t>(</a:t>
            </a:r>
            <a:r>
              <a:rPr lang="zh-CN" altLang="en-US" b="1" dirty="0" smtClean="0">
                <a:solidFill>
                  <a:schemeClr val="tx2"/>
                </a:solidFill>
                <a:latin typeface="+mn-ea"/>
                <a:ea typeface="+mn-ea"/>
              </a:rPr>
              <a:t>二</a:t>
            </a:r>
            <a:r>
              <a:rPr lang="en-US" altLang="zh-CN" b="1" dirty="0" smtClean="0">
                <a:solidFill>
                  <a:schemeClr val="tx2"/>
                </a:solidFill>
                <a:latin typeface="+mn-ea"/>
                <a:ea typeface="+mn-ea"/>
              </a:rPr>
              <a:t>)  </a:t>
            </a:r>
            <a:r>
              <a:rPr lang="zh-CN" altLang="en-US" b="1" dirty="0" smtClean="0">
                <a:solidFill>
                  <a:schemeClr val="tx2"/>
                </a:solidFill>
                <a:latin typeface="+mn-ea"/>
                <a:ea typeface="+mn-ea"/>
              </a:rPr>
              <a:t>指令系统</a:t>
            </a:r>
          </a:p>
        </p:txBody>
      </p:sp>
      <p:sp>
        <p:nvSpPr>
          <p:cNvPr id="101379" name="Rectangle 3"/>
          <p:cNvSpPr>
            <a:spLocks noGrp="1" noChangeArrowheads="1"/>
          </p:cNvSpPr>
          <p:nvPr>
            <p:ph type="body" idx="4294967295"/>
          </p:nvPr>
        </p:nvSpPr>
        <p:spPr>
          <a:xfrm>
            <a:off x="0" y="1142984"/>
            <a:ext cx="9144000" cy="4286280"/>
          </a:xfrm>
        </p:spPr>
        <p:txBody>
          <a:bodyPr>
            <a:noAutofit/>
          </a:bodyPr>
          <a:lstStyle/>
          <a:p>
            <a:pPr eaLnBrk="1" hangingPunct="1">
              <a:buClr>
                <a:schemeClr val="tx1"/>
              </a:buClr>
              <a:defRPr/>
            </a:pPr>
            <a:r>
              <a:rPr lang="en-US" altLang="zh-CN" sz="2800" b="1" dirty="0" smtClean="0">
                <a:solidFill>
                  <a:schemeClr val="tx1"/>
                </a:solidFill>
                <a:latin typeface="+mn-ea"/>
              </a:rPr>
              <a:t>RISC</a:t>
            </a:r>
            <a:r>
              <a:rPr lang="zh-CN" altLang="en-US" sz="2800" b="1" dirty="0" smtClean="0">
                <a:solidFill>
                  <a:schemeClr val="tx1"/>
                </a:solidFill>
                <a:latin typeface="+mn-ea"/>
              </a:rPr>
              <a:t>指令条数很少，格式简单，规整，基本上都在一个周期完成；</a:t>
            </a:r>
          </a:p>
          <a:p>
            <a:pPr eaLnBrk="1" hangingPunct="1">
              <a:buClr>
                <a:schemeClr val="tx1"/>
              </a:buClr>
              <a:defRPr/>
            </a:pPr>
            <a:r>
              <a:rPr lang="zh-CN" altLang="en-US" sz="2800" b="1" dirty="0" smtClean="0">
                <a:solidFill>
                  <a:schemeClr val="tx1"/>
                </a:solidFill>
                <a:latin typeface="+mn-ea"/>
              </a:rPr>
              <a:t>指令规整化要求</a:t>
            </a:r>
            <a:r>
              <a:rPr lang="en-US" altLang="zh-CN" sz="2800" b="1" dirty="0" smtClean="0">
                <a:solidFill>
                  <a:schemeClr val="tx1"/>
                </a:solidFill>
                <a:latin typeface="+mn-ea"/>
              </a:rPr>
              <a:t>RISC</a:t>
            </a:r>
            <a:r>
              <a:rPr lang="zh-CN" altLang="en-US" sz="2800" b="1" dirty="0" smtClean="0">
                <a:solidFill>
                  <a:schemeClr val="tx1"/>
                </a:solidFill>
                <a:latin typeface="+mn-ea"/>
              </a:rPr>
              <a:t>的指令基本上是一个字节，而且指令中的操作码字段与操作数字段最好是正交并具有统一规格，这有利于流水线执行，还可以提高译码操作效率，使译码控制逻辑电路简化；</a:t>
            </a:r>
          </a:p>
          <a:p>
            <a:pPr eaLnBrk="1" hangingPunct="1">
              <a:buClr>
                <a:schemeClr val="tx1"/>
              </a:buClr>
              <a:defRPr/>
            </a:pPr>
            <a:r>
              <a:rPr lang="en-US" altLang="zh-CN" sz="2800" b="1" dirty="0" smtClean="0">
                <a:solidFill>
                  <a:schemeClr val="tx1"/>
                </a:solidFill>
                <a:latin typeface="+mn-ea"/>
              </a:rPr>
              <a:t>RISC</a:t>
            </a:r>
            <a:r>
              <a:rPr lang="zh-CN" altLang="en-US" sz="2800" b="1" dirty="0" smtClean="0">
                <a:solidFill>
                  <a:schemeClr val="tx1"/>
                </a:solidFill>
                <a:latin typeface="+mn-ea"/>
              </a:rPr>
              <a:t>有利于支持高级语言，使用逻辑控制，不再使用微代码，体现了用硬件取代软件。</a:t>
            </a:r>
            <a:r>
              <a:rPr lang="en-US" altLang="zh-CN" sz="2800" b="1" dirty="0" smtClean="0">
                <a:solidFill>
                  <a:schemeClr val="tx1"/>
                </a:solidFill>
                <a:latin typeface="+mn-ea"/>
              </a:rPr>
              <a:t>RISC</a:t>
            </a:r>
            <a:r>
              <a:rPr lang="zh-CN" altLang="en-US" sz="2800" b="1" dirty="0" smtClean="0">
                <a:solidFill>
                  <a:schemeClr val="tx1"/>
                </a:solidFill>
                <a:latin typeface="+mn-ea"/>
              </a:rPr>
              <a:t>强调优化编译技术，不仅是生成代码，而且要优化代码。</a:t>
            </a:r>
          </a:p>
          <a:p>
            <a:pPr eaLnBrk="1" hangingPunct="1">
              <a:buClr>
                <a:schemeClr val="tx1"/>
              </a:buClr>
              <a:defRPr/>
            </a:pPr>
            <a:r>
              <a:rPr lang="zh-CN" altLang="en-US" sz="2800" b="1" dirty="0" smtClean="0">
                <a:solidFill>
                  <a:schemeClr val="tx1"/>
                </a:solidFill>
                <a:latin typeface="+mn-ea"/>
              </a:rPr>
              <a:t>对于指令系统的具体选择，可以通过对现有体系结构进行静态测试和动态测试，即在程序运行时计算指令出现次数来进行。</a:t>
            </a:r>
            <a:r>
              <a:rPr lang="zh-CN" altLang="en-US" sz="2800" b="1" dirty="0" smtClean="0">
                <a:effectLst>
                  <a:outerShdw blurRad="38100" dist="38100" dir="2700000" algn="tl">
                    <a:srgbClr val="C0C0C0"/>
                  </a:outerShdw>
                </a:effectLst>
                <a:latin typeface="+mn-ea"/>
              </a:rPr>
              <a:t> </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381000" y="857232"/>
            <a:ext cx="4648200" cy="382587"/>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2</a:t>
            </a:r>
            <a:r>
              <a:rPr lang="zh-CN" altLang="en-US" b="1" dirty="0" smtClean="0">
                <a:solidFill>
                  <a:schemeClr val="accent1"/>
                </a:solidFill>
                <a:latin typeface="+mn-ea"/>
                <a:ea typeface="+mn-ea"/>
              </a:rPr>
              <a:t>、</a:t>
            </a:r>
            <a:r>
              <a:rPr lang="en-US" altLang="zh-CN" b="1" dirty="0" smtClean="0">
                <a:solidFill>
                  <a:schemeClr val="accent1"/>
                </a:solidFill>
                <a:latin typeface="+mn-ea"/>
                <a:ea typeface="+mn-ea"/>
              </a:rPr>
              <a:t>RISC</a:t>
            </a:r>
            <a:r>
              <a:rPr lang="zh-CN" altLang="en-US" b="1" dirty="0" smtClean="0">
                <a:solidFill>
                  <a:schemeClr val="accent1"/>
                </a:solidFill>
                <a:latin typeface="+mn-ea"/>
                <a:ea typeface="+mn-ea"/>
              </a:rPr>
              <a:t>的主要技术</a:t>
            </a:r>
          </a:p>
        </p:txBody>
      </p:sp>
      <p:sp>
        <p:nvSpPr>
          <p:cNvPr id="102404" name="Text Box 4"/>
          <p:cNvSpPr txBox="1">
            <a:spLocks noChangeArrowheads="1"/>
          </p:cNvSpPr>
          <p:nvPr/>
        </p:nvSpPr>
        <p:spPr bwMode="auto">
          <a:xfrm>
            <a:off x="228600" y="1493838"/>
            <a:ext cx="8001000" cy="954107"/>
          </a:xfrm>
          <a:prstGeom prst="rect">
            <a:avLst/>
          </a:prstGeom>
          <a:noFill/>
          <a:ln w="9525">
            <a:noFill/>
            <a:miter lim="800000"/>
            <a:headEnd/>
            <a:tailEnd/>
          </a:ln>
        </p:spPr>
        <p:txBody>
          <a:bodyPr>
            <a:spAutoFit/>
          </a:bodyPr>
          <a:lstStyle/>
          <a:p>
            <a:pPr algn="just">
              <a:spcBef>
                <a:spcPct val="50000"/>
              </a:spcBef>
            </a:pPr>
            <a:r>
              <a:rPr kumimoji="1" lang="zh-CN" altLang="en-US" sz="2000" b="1">
                <a:solidFill>
                  <a:schemeClr val="tx2"/>
                </a:solidFill>
                <a:latin typeface="+mn-ea"/>
              </a:rPr>
              <a:t>（一）流水线结构和指令调度</a:t>
            </a:r>
          </a:p>
          <a:p>
            <a:pPr algn="just">
              <a:spcBef>
                <a:spcPct val="50000"/>
              </a:spcBef>
            </a:pPr>
            <a:r>
              <a:rPr kumimoji="1" lang="zh-CN" altLang="en-US" sz="2000" b="1">
                <a:latin typeface="+mn-ea"/>
              </a:rPr>
              <a:t>           </a:t>
            </a:r>
            <a:r>
              <a:rPr kumimoji="1" lang="en-US" altLang="zh-CN" sz="2000" b="1">
                <a:latin typeface="+mn-ea"/>
              </a:rPr>
              <a:t>RISC</a:t>
            </a:r>
            <a:r>
              <a:rPr kumimoji="1" lang="zh-CN" altLang="en-US" sz="2000" b="1">
                <a:latin typeface="+mn-ea"/>
              </a:rPr>
              <a:t>主要特点之一是充分提高流水线效率。</a:t>
            </a:r>
            <a:r>
              <a:rPr kumimoji="1" lang="zh-CN" altLang="en-US" sz="2400" b="1">
                <a:latin typeface="+mn-ea"/>
              </a:rPr>
              <a:t>   </a:t>
            </a:r>
          </a:p>
        </p:txBody>
      </p:sp>
      <p:sp>
        <p:nvSpPr>
          <p:cNvPr id="102428" name="Text Box 28"/>
          <p:cNvSpPr txBox="1">
            <a:spLocks noChangeArrowheads="1"/>
          </p:cNvSpPr>
          <p:nvPr/>
        </p:nvSpPr>
        <p:spPr bwMode="auto">
          <a:xfrm>
            <a:off x="990600" y="6156325"/>
            <a:ext cx="7086600" cy="396875"/>
          </a:xfrm>
          <a:prstGeom prst="rect">
            <a:avLst/>
          </a:prstGeom>
          <a:noFill/>
          <a:ln w="9525">
            <a:noFill/>
            <a:miter lim="800000"/>
            <a:headEnd/>
            <a:tailEnd/>
          </a:ln>
        </p:spPr>
        <p:txBody>
          <a:bodyPr>
            <a:spAutoFit/>
          </a:bodyPr>
          <a:lstStyle/>
          <a:p>
            <a:pPr algn="ctr">
              <a:spcBef>
                <a:spcPct val="50000"/>
              </a:spcBef>
            </a:pPr>
            <a:r>
              <a:rPr kumimoji="1" lang="zh-CN" altLang="en-US" sz="2000" b="1">
                <a:solidFill>
                  <a:schemeClr val="tx2"/>
                </a:solidFill>
                <a:latin typeface="+mn-ea"/>
              </a:rPr>
              <a:t>流水线执行和相关性</a:t>
            </a:r>
          </a:p>
        </p:txBody>
      </p:sp>
      <p:grpSp>
        <p:nvGrpSpPr>
          <p:cNvPr id="2" name="Group 33"/>
          <p:cNvGrpSpPr>
            <a:grpSpLocks/>
          </p:cNvGrpSpPr>
          <p:nvPr/>
        </p:nvGrpSpPr>
        <p:grpSpPr bwMode="auto">
          <a:xfrm>
            <a:off x="304800" y="2590800"/>
            <a:ext cx="8382000" cy="3521075"/>
            <a:chOff x="0" y="1152"/>
            <a:chExt cx="5280" cy="2218"/>
          </a:xfrm>
        </p:grpSpPr>
        <p:grpSp>
          <p:nvGrpSpPr>
            <p:cNvPr id="3" name="Group 32"/>
            <p:cNvGrpSpPr>
              <a:grpSpLocks/>
            </p:cNvGrpSpPr>
            <p:nvPr/>
          </p:nvGrpSpPr>
          <p:grpSpPr bwMode="auto">
            <a:xfrm>
              <a:off x="384" y="1200"/>
              <a:ext cx="4896" cy="2170"/>
              <a:chOff x="384" y="1200"/>
              <a:chExt cx="4896" cy="2170"/>
            </a:xfrm>
          </p:grpSpPr>
          <p:sp>
            <p:nvSpPr>
              <p:cNvPr id="58381" name="Text Box 10"/>
              <p:cNvSpPr txBox="1">
                <a:spLocks noChangeArrowheads="1"/>
              </p:cNvSpPr>
              <p:nvPr/>
            </p:nvSpPr>
            <p:spPr bwMode="auto">
              <a:xfrm>
                <a:off x="900" y="1549"/>
                <a:ext cx="1884" cy="348"/>
              </a:xfrm>
              <a:prstGeom prst="rect">
                <a:avLst/>
              </a:prstGeom>
              <a:noFill/>
              <a:ln w="9525">
                <a:solidFill>
                  <a:schemeClr val="accent2"/>
                </a:solidFill>
                <a:miter lim="800000"/>
                <a:headEnd/>
                <a:tailEnd/>
              </a:ln>
            </p:spPr>
            <p:txBody>
              <a:bodyPr/>
              <a:lstStyle/>
              <a:p>
                <a:pPr algn="just" eaLnBrk="0" hangingPunct="0"/>
                <a:r>
                  <a:rPr lang="en-US" altLang="zh-CN" sz="2000" b="1" dirty="0" smtClean="0">
                    <a:solidFill>
                      <a:schemeClr val="hlink"/>
                    </a:solidFill>
                    <a:latin typeface="+mn-ea"/>
                  </a:rPr>
                  <a:t>IF    </a:t>
                </a:r>
                <a:r>
                  <a:rPr lang="en-US" altLang="zh-CN" sz="2000" b="1" dirty="0">
                    <a:solidFill>
                      <a:schemeClr val="hlink"/>
                    </a:solidFill>
                    <a:latin typeface="+mn-ea"/>
                  </a:rPr>
                  <a:t>ID  </a:t>
                </a:r>
                <a:r>
                  <a:rPr lang="en-US" altLang="zh-CN" sz="2000" b="1" dirty="0" smtClean="0">
                    <a:solidFill>
                      <a:schemeClr val="hlink"/>
                    </a:solidFill>
                    <a:latin typeface="+mn-ea"/>
                  </a:rPr>
                  <a:t>EX     </a:t>
                </a:r>
                <a:r>
                  <a:rPr lang="en-US" altLang="zh-CN" sz="2000" b="1" dirty="0">
                    <a:solidFill>
                      <a:schemeClr val="hlink"/>
                    </a:solidFill>
                    <a:latin typeface="+mn-ea"/>
                  </a:rPr>
                  <a:t>WR</a:t>
                </a:r>
              </a:p>
            </p:txBody>
          </p:sp>
          <p:sp>
            <p:nvSpPr>
              <p:cNvPr id="58382" name="Text Box 7"/>
              <p:cNvSpPr txBox="1">
                <a:spLocks noChangeArrowheads="1"/>
              </p:cNvSpPr>
              <p:nvPr/>
            </p:nvSpPr>
            <p:spPr bwMode="auto">
              <a:xfrm>
                <a:off x="576" y="1200"/>
                <a:ext cx="1584" cy="349"/>
              </a:xfrm>
              <a:prstGeom prst="rect">
                <a:avLst/>
              </a:prstGeom>
              <a:noFill/>
              <a:ln w="9525">
                <a:solidFill>
                  <a:schemeClr val="accent2"/>
                </a:solidFill>
                <a:miter lim="800000"/>
                <a:headEnd/>
                <a:tailEnd/>
              </a:ln>
            </p:spPr>
            <p:txBody>
              <a:bodyPr/>
              <a:lstStyle/>
              <a:p>
                <a:pPr algn="just" eaLnBrk="0" hangingPunct="0"/>
                <a:r>
                  <a:rPr lang="en-US" altLang="zh-CN" sz="2000" b="1" dirty="0" smtClean="0">
                    <a:solidFill>
                      <a:schemeClr val="hlink"/>
                    </a:solidFill>
                    <a:latin typeface="+mn-ea"/>
                  </a:rPr>
                  <a:t>IF   </a:t>
                </a:r>
                <a:r>
                  <a:rPr lang="en-US" altLang="zh-CN" sz="2000" b="1" dirty="0">
                    <a:solidFill>
                      <a:schemeClr val="hlink"/>
                    </a:solidFill>
                    <a:latin typeface="+mn-ea"/>
                  </a:rPr>
                  <a:t>ID   </a:t>
                </a:r>
                <a:r>
                  <a:rPr lang="en-US" altLang="zh-CN" sz="2000" b="1" dirty="0" smtClean="0">
                    <a:solidFill>
                      <a:schemeClr val="hlink"/>
                    </a:solidFill>
                    <a:latin typeface="+mn-ea"/>
                  </a:rPr>
                  <a:t>EX    </a:t>
                </a:r>
                <a:r>
                  <a:rPr lang="en-US" altLang="zh-CN" sz="2000" b="1" dirty="0">
                    <a:solidFill>
                      <a:schemeClr val="hlink"/>
                    </a:solidFill>
                    <a:latin typeface="+mn-ea"/>
                  </a:rPr>
                  <a:t>WR</a:t>
                </a:r>
              </a:p>
            </p:txBody>
          </p:sp>
          <p:sp>
            <p:nvSpPr>
              <p:cNvPr id="58383" name="Text Box 8"/>
              <p:cNvSpPr txBox="1">
                <a:spLocks noChangeArrowheads="1"/>
              </p:cNvSpPr>
              <p:nvPr/>
            </p:nvSpPr>
            <p:spPr bwMode="auto">
              <a:xfrm>
                <a:off x="2160" y="2246"/>
                <a:ext cx="2352" cy="349"/>
              </a:xfrm>
              <a:prstGeom prst="rect">
                <a:avLst/>
              </a:prstGeom>
              <a:noFill/>
              <a:ln w="9525">
                <a:solidFill>
                  <a:schemeClr val="accent2"/>
                </a:solidFill>
                <a:miter lim="800000"/>
                <a:headEnd/>
                <a:tailEnd/>
              </a:ln>
            </p:spPr>
            <p:txBody>
              <a:bodyPr/>
              <a:lstStyle/>
              <a:p>
                <a:pPr algn="just" eaLnBrk="0" hangingPunct="0"/>
                <a:r>
                  <a:rPr lang="en-US" altLang="zh-CN" b="1" dirty="0" smtClean="0">
                    <a:solidFill>
                      <a:schemeClr val="hlink"/>
                    </a:solidFill>
                    <a:latin typeface="+mn-ea"/>
                  </a:rPr>
                  <a:t> </a:t>
                </a:r>
                <a:r>
                  <a:rPr lang="en-US" altLang="zh-CN" b="1" smtClean="0">
                    <a:solidFill>
                      <a:schemeClr val="hlink"/>
                    </a:solidFill>
                    <a:latin typeface="+mn-ea"/>
                  </a:rPr>
                  <a:t>IF      </a:t>
                </a:r>
                <a:r>
                  <a:rPr lang="en-US" altLang="zh-CN" b="1" dirty="0" smtClean="0">
                    <a:solidFill>
                      <a:schemeClr val="hlink"/>
                    </a:solidFill>
                    <a:latin typeface="+mn-ea"/>
                  </a:rPr>
                  <a:t>ID     </a:t>
                </a:r>
                <a:r>
                  <a:rPr lang="en-US" altLang="zh-CN" b="1" dirty="0">
                    <a:solidFill>
                      <a:schemeClr val="hlink"/>
                    </a:solidFill>
                    <a:latin typeface="+mn-ea"/>
                  </a:rPr>
                  <a:t>EX          WR</a:t>
                </a:r>
              </a:p>
            </p:txBody>
          </p:sp>
          <p:sp>
            <p:nvSpPr>
              <p:cNvPr id="58384" name="Text Box 9"/>
              <p:cNvSpPr txBox="1">
                <a:spLocks noChangeArrowheads="1"/>
              </p:cNvSpPr>
              <p:nvPr/>
            </p:nvSpPr>
            <p:spPr bwMode="auto">
              <a:xfrm>
                <a:off x="1288" y="1897"/>
                <a:ext cx="2696" cy="349"/>
              </a:xfrm>
              <a:prstGeom prst="rect">
                <a:avLst/>
              </a:prstGeom>
              <a:noFill/>
              <a:ln w="9525">
                <a:solidFill>
                  <a:schemeClr val="accent2"/>
                </a:solidFill>
                <a:miter lim="800000"/>
                <a:headEnd/>
                <a:tailEnd/>
              </a:ln>
            </p:spPr>
            <p:txBody>
              <a:bodyPr/>
              <a:lstStyle/>
              <a:p>
                <a:pPr algn="just" eaLnBrk="0" hangingPunct="0"/>
                <a:r>
                  <a:rPr lang="en-US" altLang="zh-CN" sz="2000" b="1" dirty="0" smtClean="0">
                    <a:solidFill>
                      <a:schemeClr val="hlink"/>
                    </a:solidFill>
                    <a:latin typeface="+mn-ea"/>
                  </a:rPr>
                  <a:t>IF  ID</a:t>
                </a:r>
                <a:r>
                  <a:rPr lang="en-US" altLang="zh-CN" sz="2000" b="1" dirty="0" smtClean="0">
                    <a:solidFill>
                      <a:srgbClr val="FFFF00"/>
                    </a:solidFill>
                    <a:latin typeface="+mn-ea"/>
                  </a:rPr>
                  <a:t>    </a:t>
                </a:r>
                <a:r>
                  <a:rPr lang="zh-CN" altLang="en-US" sz="2000" b="1" dirty="0" smtClean="0">
                    <a:solidFill>
                      <a:schemeClr val="accent1"/>
                    </a:solidFill>
                    <a:latin typeface="+mn-ea"/>
                  </a:rPr>
                  <a:t>气泡</a:t>
                </a:r>
                <a:r>
                  <a:rPr lang="zh-CN" altLang="en-US" sz="2000" b="1" dirty="0" smtClean="0">
                    <a:solidFill>
                      <a:srgbClr val="FFFF00"/>
                    </a:solidFill>
                    <a:latin typeface="+mn-ea"/>
                  </a:rPr>
                  <a:t>      </a:t>
                </a:r>
                <a:r>
                  <a:rPr lang="en-US" altLang="zh-CN" sz="2000" b="1" dirty="0">
                    <a:solidFill>
                      <a:schemeClr val="hlink"/>
                    </a:solidFill>
                    <a:latin typeface="+mn-ea"/>
                  </a:rPr>
                  <a:t>EX       WR</a:t>
                </a:r>
              </a:p>
            </p:txBody>
          </p:sp>
          <p:sp>
            <p:nvSpPr>
              <p:cNvPr id="58385" name="Line 11"/>
              <p:cNvSpPr>
                <a:spLocks noChangeShapeType="1"/>
              </p:cNvSpPr>
              <p:nvPr/>
            </p:nvSpPr>
            <p:spPr bwMode="auto">
              <a:xfrm>
                <a:off x="900" y="1200"/>
                <a:ext cx="0" cy="349"/>
              </a:xfrm>
              <a:prstGeom prst="line">
                <a:avLst/>
              </a:prstGeom>
              <a:noFill/>
              <a:ln w="9525">
                <a:solidFill>
                  <a:schemeClr val="accent2"/>
                </a:solidFill>
                <a:round/>
                <a:headEnd/>
                <a:tailEnd/>
              </a:ln>
            </p:spPr>
            <p:txBody>
              <a:bodyPr/>
              <a:lstStyle/>
              <a:p>
                <a:endParaRPr lang="zh-CN" altLang="en-US">
                  <a:latin typeface="+mn-ea"/>
                </a:endParaRPr>
              </a:p>
            </p:txBody>
          </p:sp>
          <p:sp>
            <p:nvSpPr>
              <p:cNvPr id="58386" name="Line 12"/>
              <p:cNvSpPr>
                <a:spLocks noChangeShapeType="1"/>
              </p:cNvSpPr>
              <p:nvPr/>
            </p:nvSpPr>
            <p:spPr bwMode="auto">
              <a:xfrm>
                <a:off x="1677" y="1200"/>
                <a:ext cx="0" cy="1046"/>
              </a:xfrm>
              <a:prstGeom prst="line">
                <a:avLst/>
              </a:prstGeom>
              <a:noFill/>
              <a:ln w="9525">
                <a:solidFill>
                  <a:schemeClr val="accent2"/>
                </a:solidFill>
                <a:round/>
                <a:headEnd/>
                <a:tailEnd/>
              </a:ln>
            </p:spPr>
            <p:txBody>
              <a:bodyPr/>
              <a:lstStyle/>
              <a:p>
                <a:endParaRPr lang="zh-CN" altLang="en-US">
                  <a:latin typeface="+mn-ea"/>
                </a:endParaRPr>
              </a:p>
            </p:txBody>
          </p:sp>
          <p:sp>
            <p:nvSpPr>
              <p:cNvPr id="58387" name="Line 13"/>
              <p:cNvSpPr>
                <a:spLocks noChangeShapeType="1"/>
              </p:cNvSpPr>
              <p:nvPr/>
            </p:nvSpPr>
            <p:spPr bwMode="auto">
              <a:xfrm>
                <a:off x="2784" y="1897"/>
                <a:ext cx="0" cy="1046"/>
              </a:xfrm>
              <a:prstGeom prst="line">
                <a:avLst/>
              </a:prstGeom>
              <a:noFill/>
              <a:ln w="9525">
                <a:solidFill>
                  <a:schemeClr val="accent2"/>
                </a:solidFill>
                <a:round/>
                <a:headEnd/>
                <a:tailEnd/>
              </a:ln>
            </p:spPr>
            <p:txBody>
              <a:bodyPr/>
              <a:lstStyle/>
              <a:p>
                <a:endParaRPr lang="zh-CN" altLang="en-US">
                  <a:latin typeface="+mn-ea"/>
                </a:endParaRPr>
              </a:p>
            </p:txBody>
          </p:sp>
          <p:sp>
            <p:nvSpPr>
              <p:cNvPr id="58388" name="Line 14"/>
              <p:cNvSpPr>
                <a:spLocks noChangeShapeType="1"/>
              </p:cNvSpPr>
              <p:nvPr/>
            </p:nvSpPr>
            <p:spPr bwMode="auto">
              <a:xfrm>
                <a:off x="3231" y="1897"/>
                <a:ext cx="0" cy="349"/>
              </a:xfrm>
              <a:prstGeom prst="line">
                <a:avLst/>
              </a:prstGeom>
              <a:noFill/>
              <a:ln w="9525">
                <a:solidFill>
                  <a:schemeClr val="accent2"/>
                </a:solidFill>
                <a:round/>
                <a:headEnd/>
                <a:tailEnd/>
              </a:ln>
            </p:spPr>
            <p:txBody>
              <a:bodyPr/>
              <a:lstStyle/>
              <a:p>
                <a:endParaRPr lang="zh-CN" altLang="en-US">
                  <a:latin typeface="+mn-ea"/>
                </a:endParaRPr>
              </a:p>
            </p:txBody>
          </p:sp>
          <p:sp>
            <p:nvSpPr>
              <p:cNvPr id="58389" name="Line 15"/>
              <p:cNvSpPr>
                <a:spLocks noChangeShapeType="1"/>
              </p:cNvSpPr>
              <p:nvPr/>
            </p:nvSpPr>
            <p:spPr bwMode="auto">
              <a:xfrm>
                <a:off x="3984" y="2246"/>
                <a:ext cx="0" cy="349"/>
              </a:xfrm>
              <a:prstGeom prst="line">
                <a:avLst/>
              </a:prstGeom>
              <a:noFill/>
              <a:ln w="9525">
                <a:solidFill>
                  <a:schemeClr val="accent2"/>
                </a:solidFill>
                <a:round/>
                <a:headEnd/>
                <a:tailEnd/>
              </a:ln>
            </p:spPr>
            <p:txBody>
              <a:bodyPr/>
              <a:lstStyle/>
              <a:p>
                <a:endParaRPr lang="zh-CN" altLang="en-US">
                  <a:latin typeface="+mn-ea"/>
                </a:endParaRPr>
              </a:p>
            </p:txBody>
          </p:sp>
          <p:sp>
            <p:nvSpPr>
              <p:cNvPr id="58390" name="Line 16"/>
              <p:cNvSpPr>
                <a:spLocks noChangeShapeType="1"/>
              </p:cNvSpPr>
              <p:nvPr/>
            </p:nvSpPr>
            <p:spPr bwMode="auto">
              <a:xfrm>
                <a:off x="3231" y="2246"/>
                <a:ext cx="0" cy="349"/>
              </a:xfrm>
              <a:prstGeom prst="line">
                <a:avLst/>
              </a:prstGeom>
              <a:noFill/>
              <a:ln w="9525">
                <a:solidFill>
                  <a:schemeClr val="accent2"/>
                </a:solidFill>
                <a:round/>
                <a:headEnd/>
                <a:tailEnd/>
              </a:ln>
            </p:spPr>
            <p:txBody>
              <a:bodyPr/>
              <a:lstStyle/>
              <a:p>
                <a:endParaRPr lang="zh-CN" altLang="en-US">
                  <a:latin typeface="+mn-ea"/>
                </a:endParaRPr>
              </a:p>
            </p:txBody>
          </p:sp>
          <p:sp>
            <p:nvSpPr>
              <p:cNvPr id="58391" name="Line 17"/>
              <p:cNvSpPr>
                <a:spLocks noChangeShapeType="1"/>
              </p:cNvSpPr>
              <p:nvPr/>
            </p:nvSpPr>
            <p:spPr bwMode="auto">
              <a:xfrm>
                <a:off x="3231" y="2595"/>
                <a:ext cx="0" cy="348"/>
              </a:xfrm>
              <a:prstGeom prst="line">
                <a:avLst/>
              </a:prstGeom>
              <a:noFill/>
              <a:ln w="9525">
                <a:solidFill>
                  <a:schemeClr val="accent2"/>
                </a:solidFill>
                <a:round/>
                <a:headEnd/>
                <a:tailEnd/>
              </a:ln>
            </p:spPr>
            <p:txBody>
              <a:bodyPr/>
              <a:lstStyle/>
              <a:p>
                <a:endParaRPr lang="zh-CN" altLang="en-US">
                  <a:latin typeface="+mn-ea"/>
                </a:endParaRPr>
              </a:p>
            </p:txBody>
          </p:sp>
          <p:sp>
            <p:nvSpPr>
              <p:cNvPr id="58392" name="Line 18"/>
              <p:cNvSpPr>
                <a:spLocks noChangeShapeType="1"/>
              </p:cNvSpPr>
              <p:nvPr/>
            </p:nvSpPr>
            <p:spPr bwMode="auto">
              <a:xfrm>
                <a:off x="2792" y="2943"/>
                <a:ext cx="2008" cy="0"/>
              </a:xfrm>
              <a:prstGeom prst="line">
                <a:avLst/>
              </a:prstGeom>
              <a:noFill/>
              <a:ln w="9525">
                <a:solidFill>
                  <a:schemeClr val="accent2"/>
                </a:solidFill>
                <a:round/>
                <a:headEnd/>
                <a:tailEnd/>
              </a:ln>
            </p:spPr>
            <p:txBody>
              <a:bodyPr/>
              <a:lstStyle/>
              <a:p>
                <a:endParaRPr lang="zh-CN" altLang="en-US">
                  <a:latin typeface="+mn-ea"/>
                </a:endParaRPr>
              </a:p>
            </p:txBody>
          </p:sp>
          <p:sp>
            <p:nvSpPr>
              <p:cNvPr id="58393" name="Line 22"/>
              <p:cNvSpPr>
                <a:spLocks noChangeShapeType="1"/>
              </p:cNvSpPr>
              <p:nvPr/>
            </p:nvSpPr>
            <p:spPr bwMode="auto">
              <a:xfrm>
                <a:off x="1288" y="1200"/>
                <a:ext cx="0" cy="697"/>
              </a:xfrm>
              <a:prstGeom prst="line">
                <a:avLst/>
              </a:prstGeom>
              <a:noFill/>
              <a:ln w="9525">
                <a:solidFill>
                  <a:schemeClr val="accent2"/>
                </a:solidFill>
                <a:round/>
                <a:headEnd/>
                <a:tailEnd/>
              </a:ln>
            </p:spPr>
            <p:txBody>
              <a:bodyPr/>
              <a:lstStyle/>
              <a:p>
                <a:endParaRPr lang="zh-CN" altLang="en-US">
                  <a:latin typeface="+mn-ea"/>
                </a:endParaRPr>
              </a:p>
            </p:txBody>
          </p:sp>
          <p:sp>
            <p:nvSpPr>
              <p:cNvPr id="58394" name="Line 25"/>
              <p:cNvSpPr>
                <a:spLocks noChangeShapeType="1"/>
              </p:cNvSpPr>
              <p:nvPr/>
            </p:nvSpPr>
            <p:spPr bwMode="auto">
              <a:xfrm>
                <a:off x="2160" y="1536"/>
                <a:ext cx="0" cy="720"/>
              </a:xfrm>
              <a:prstGeom prst="line">
                <a:avLst/>
              </a:prstGeom>
              <a:noFill/>
              <a:ln w="9525">
                <a:solidFill>
                  <a:schemeClr val="accent2"/>
                </a:solidFill>
                <a:round/>
                <a:headEnd/>
                <a:tailEnd/>
              </a:ln>
            </p:spPr>
            <p:txBody>
              <a:bodyPr wrap="none" anchor="ctr"/>
              <a:lstStyle/>
              <a:p>
                <a:endParaRPr lang="zh-CN" altLang="en-US">
                  <a:latin typeface="+mn-ea"/>
                </a:endParaRPr>
              </a:p>
            </p:txBody>
          </p:sp>
          <p:sp>
            <p:nvSpPr>
              <p:cNvPr id="58395" name="Text Box 26"/>
              <p:cNvSpPr txBox="1">
                <a:spLocks noChangeArrowheads="1"/>
              </p:cNvSpPr>
              <p:nvPr/>
            </p:nvSpPr>
            <p:spPr bwMode="auto">
              <a:xfrm>
                <a:off x="2832" y="2640"/>
                <a:ext cx="336" cy="250"/>
              </a:xfrm>
              <a:prstGeom prst="rect">
                <a:avLst/>
              </a:prstGeom>
              <a:noFill/>
              <a:ln w="9525">
                <a:noFill/>
                <a:miter lim="800000"/>
                <a:headEnd/>
                <a:tailEnd/>
              </a:ln>
            </p:spPr>
            <p:txBody>
              <a:bodyPr>
                <a:spAutoFit/>
              </a:bodyPr>
              <a:lstStyle/>
              <a:p>
                <a:pPr algn="ctr">
                  <a:spcBef>
                    <a:spcPct val="50000"/>
                  </a:spcBef>
                </a:pPr>
                <a:r>
                  <a:rPr kumimoji="1" lang="en-US" altLang="zh-CN" sz="2000" b="1">
                    <a:solidFill>
                      <a:schemeClr val="hlink"/>
                    </a:solidFill>
                    <a:latin typeface="+mn-ea"/>
                  </a:rPr>
                  <a:t>IF</a:t>
                </a:r>
              </a:p>
            </p:txBody>
          </p:sp>
          <p:sp>
            <p:nvSpPr>
              <p:cNvPr id="58396" name="Text Box 27"/>
              <p:cNvSpPr txBox="1">
                <a:spLocks noChangeArrowheads="1"/>
              </p:cNvSpPr>
              <p:nvPr/>
            </p:nvSpPr>
            <p:spPr bwMode="auto">
              <a:xfrm>
                <a:off x="3312" y="2640"/>
                <a:ext cx="624" cy="250"/>
              </a:xfrm>
              <a:prstGeom prst="rect">
                <a:avLst/>
              </a:prstGeom>
              <a:noFill/>
              <a:ln w="9525">
                <a:noFill/>
                <a:miter lim="800000"/>
                <a:headEnd/>
                <a:tailEnd/>
              </a:ln>
            </p:spPr>
            <p:txBody>
              <a:bodyPr>
                <a:spAutoFit/>
              </a:bodyPr>
              <a:lstStyle/>
              <a:p>
                <a:pPr algn="ctr">
                  <a:spcBef>
                    <a:spcPct val="50000"/>
                  </a:spcBef>
                </a:pPr>
                <a:r>
                  <a:rPr kumimoji="1" lang="zh-CN" altLang="en-US" sz="2000" b="1">
                    <a:solidFill>
                      <a:schemeClr val="hlink"/>
                    </a:solidFill>
                    <a:latin typeface="+mn-ea"/>
                  </a:rPr>
                  <a:t>冲刷</a:t>
                </a:r>
              </a:p>
            </p:txBody>
          </p:sp>
          <p:sp>
            <p:nvSpPr>
              <p:cNvPr id="58397" name="Text Box 29"/>
              <p:cNvSpPr txBox="1">
                <a:spLocks noChangeArrowheads="1"/>
              </p:cNvSpPr>
              <p:nvPr/>
            </p:nvSpPr>
            <p:spPr bwMode="auto">
              <a:xfrm>
                <a:off x="384" y="3120"/>
                <a:ext cx="4896" cy="250"/>
              </a:xfrm>
              <a:prstGeom prst="rect">
                <a:avLst/>
              </a:prstGeom>
              <a:noFill/>
              <a:ln w="9525">
                <a:noFill/>
                <a:miter lim="800000"/>
                <a:headEnd/>
                <a:tailEnd/>
              </a:ln>
            </p:spPr>
            <p:txBody>
              <a:bodyPr>
                <a:spAutoFit/>
              </a:bodyPr>
              <a:lstStyle/>
              <a:p>
                <a:pPr algn="ctr">
                  <a:spcBef>
                    <a:spcPct val="50000"/>
                  </a:spcBef>
                </a:pPr>
                <a:r>
                  <a:rPr kumimoji="1" lang="en-US" altLang="zh-CN" sz="2000" b="1">
                    <a:latin typeface="+mn-ea"/>
                  </a:rPr>
                  <a:t>IF –</a:t>
                </a:r>
                <a:r>
                  <a:rPr kumimoji="1" lang="zh-CN" altLang="en-US" sz="2000" b="1">
                    <a:latin typeface="+mn-ea"/>
                  </a:rPr>
                  <a:t>取指令   </a:t>
                </a:r>
                <a:r>
                  <a:rPr kumimoji="1" lang="en-US" altLang="zh-CN" sz="2000" b="1">
                    <a:latin typeface="+mn-ea"/>
                  </a:rPr>
                  <a:t>ID-</a:t>
                </a:r>
                <a:r>
                  <a:rPr kumimoji="1" lang="zh-CN" altLang="en-US" sz="2000" b="1">
                    <a:latin typeface="+mn-ea"/>
                  </a:rPr>
                  <a:t>指令译码    </a:t>
                </a:r>
                <a:r>
                  <a:rPr kumimoji="1" lang="en-US" altLang="zh-CN" sz="2000" b="1">
                    <a:latin typeface="+mn-ea"/>
                  </a:rPr>
                  <a:t>EX-</a:t>
                </a:r>
                <a:r>
                  <a:rPr kumimoji="1" lang="zh-CN" altLang="en-US" sz="2000" b="1">
                    <a:latin typeface="+mn-ea"/>
                  </a:rPr>
                  <a:t>执行指令    </a:t>
                </a:r>
                <a:r>
                  <a:rPr kumimoji="1" lang="en-US" altLang="zh-CN" sz="2000" b="1">
                    <a:latin typeface="+mn-ea"/>
                  </a:rPr>
                  <a:t>WR-</a:t>
                </a:r>
                <a:r>
                  <a:rPr kumimoji="1" lang="zh-CN" altLang="en-US" sz="2000" b="1">
                    <a:latin typeface="+mn-ea"/>
                  </a:rPr>
                  <a:t>写回结果 </a:t>
                </a:r>
              </a:p>
            </p:txBody>
          </p:sp>
        </p:grpSp>
        <p:sp>
          <p:nvSpPr>
            <p:cNvPr id="58380" name="Text Box 31"/>
            <p:cNvSpPr txBox="1">
              <a:spLocks noChangeArrowheads="1"/>
            </p:cNvSpPr>
            <p:nvPr/>
          </p:nvSpPr>
          <p:spPr bwMode="auto">
            <a:xfrm>
              <a:off x="0" y="1152"/>
              <a:ext cx="624" cy="1803"/>
            </a:xfrm>
            <a:prstGeom prst="rect">
              <a:avLst/>
            </a:prstGeom>
            <a:noFill/>
            <a:ln w="9525">
              <a:noFill/>
              <a:miter lim="800000"/>
              <a:headEnd/>
              <a:tailEnd/>
            </a:ln>
          </p:spPr>
          <p:txBody>
            <a:bodyPr>
              <a:spAutoFit/>
            </a:bodyPr>
            <a:lstStyle/>
            <a:p>
              <a:pPr algn="ctr">
                <a:lnSpc>
                  <a:spcPct val="110000"/>
                </a:lnSpc>
                <a:spcBef>
                  <a:spcPct val="50000"/>
                </a:spcBef>
              </a:pPr>
              <a:r>
                <a:rPr kumimoji="1" lang="en-US" altLang="zh-CN" sz="2400">
                  <a:latin typeface="+mn-ea"/>
                </a:rPr>
                <a:t>n</a:t>
              </a:r>
            </a:p>
            <a:p>
              <a:pPr algn="ctr">
                <a:lnSpc>
                  <a:spcPct val="110000"/>
                </a:lnSpc>
                <a:spcBef>
                  <a:spcPct val="50000"/>
                </a:spcBef>
              </a:pPr>
              <a:r>
                <a:rPr kumimoji="1" lang="en-US" altLang="zh-CN" sz="2400">
                  <a:latin typeface="+mn-ea"/>
                </a:rPr>
                <a:t>n+1</a:t>
              </a:r>
            </a:p>
            <a:p>
              <a:pPr algn="ctr">
                <a:lnSpc>
                  <a:spcPct val="110000"/>
                </a:lnSpc>
                <a:spcBef>
                  <a:spcPct val="50000"/>
                </a:spcBef>
              </a:pPr>
              <a:r>
                <a:rPr kumimoji="1" lang="en-US" altLang="zh-CN" sz="2400">
                  <a:latin typeface="+mn-ea"/>
                </a:rPr>
                <a:t>n+2</a:t>
              </a:r>
            </a:p>
            <a:p>
              <a:pPr algn="ctr">
                <a:lnSpc>
                  <a:spcPct val="110000"/>
                </a:lnSpc>
                <a:spcBef>
                  <a:spcPct val="50000"/>
                </a:spcBef>
              </a:pPr>
              <a:r>
                <a:rPr kumimoji="1" lang="en-US" altLang="zh-CN" sz="2400">
                  <a:latin typeface="+mn-ea"/>
                </a:rPr>
                <a:t>n+3</a:t>
              </a:r>
            </a:p>
            <a:p>
              <a:pPr algn="ctr">
                <a:lnSpc>
                  <a:spcPct val="110000"/>
                </a:lnSpc>
                <a:spcBef>
                  <a:spcPct val="50000"/>
                </a:spcBef>
              </a:pPr>
              <a:r>
                <a:rPr kumimoji="1" lang="en-US" altLang="zh-CN" sz="2400">
                  <a:latin typeface="+mn-ea"/>
                </a:rPr>
                <a:t>n+4</a:t>
              </a:r>
            </a:p>
          </p:txBody>
        </p:sp>
      </p:grpSp>
      <p:sp>
        <p:nvSpPr>
          <p:cNvPr id="102434" name="AutoShape 34"/>
          <p:cNvSpPr>
            <a:spLocks noChangeArrowheads="1"/>
          </p:cNvSpPr>
          <p:nvPr/>
        </p:nvSpPr>
        <p:spPr bwMode="auto">
          <a:xfrm>
            <a:off x="4876800" y="3200400"/>
            <a:ext cx="762000" cy="228600"/>
          </a:xfrm>
          <a:prstGeom prst="rightArrow">
            <a:avLst>
              <a:gd name="adj1" fmla="val 50000"/>
              <a:gd name="adj2" fmla="val 83333"/>
            </a:avLst>
          </a:prstGeom>
          <a:solidFill>
            <a:schemeClr val="accent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102435" name="Text Box 35"/>
          <p:cNvSpPr txBox="1">
            <a:spLocks noChangeArrowheads="1"/>
          </p:cNvSpPr>
          <p:nvPr/>
        </p:nvSpPr>
        <p:spPr bwMode="auto">
          <a:xfrm>
            <a:off x="5334000" y="3048000"/>
            <a:ext cx="2209800" cy="396875"/>
          </a:xfrm>
          <a:prstGeom prst="rect">
            <a:avLst/>
          </a:prstGeom>
          <a:noFill/>
          <a:ln w="9525">
            <a:noFill/>
            <a:miter lim="800000"/>
            <a:headEnd/>
            <a:tailEnd/>
          </a:ln>
        </p:spPr>
        <p:txBody>
          <a:bodyPr>
            <a:spAutoFit/>
          </a:bodyPr>
          <a:lstStyle/>
          <a:p>
            <a:pPr algn="ctr">
              <a:spcBef>
                <a:spcPct val="50000"/>
              </a:spcBef>
            </a:pPr>
            <a:r>
              <a:rPr kumimoji="1" lang="zh-CN" altLang="en-US" sz="2000" b="1">
                <a:solidFill>
                  <a:schemeClr val="hlink"/>
                </a:solidFill>
                <a:latin typeface="+mn-ea"/>
              </a:rPr>
              <a:t>数据相关</a:t>
            </a:r>
          </a:p>
        </p:txBody>
      </p:sp>
      <p:sp>
        <p:nvSpPr>
          <p:cNvPr id="102436" name="AutoShape 36"/>
          <p:cNvSpPr>
            <a:spLocks noChangeArrowheads="1"/>
          </p:cNvSpPr>
          <p:nvPr/>
        </p:nvSpPr>
        <p:spPr bwMode="auto">
          <a:xfrm>
            <a:off x="7620000" y="4800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102437" name="Text Box 37"/>
          <p:cNvSpPr txBox="1">
            <a:spLocks noChangeArrowheads="1"/>
          </p:cNvSpPr>
          <p:nvPr/>
        </p:nvSpPr>
        <p:spPr bwMode="auto">
          <a:xfrm>
            <a:off x="8153400" y="4648200"/>
            <a:ext cx="838200" cy="701675"/>
          </a:xfrm>
          <a:prstGeom prst="rect">
            <a:avLst/>
          </a:prstGeom>
          <a:noFill/>
          <a:ln w="9525">
            <a:noFill/>
            <a:miter lim="800000"/>
            <a:headEnd/>
            <a:tailEnd/>
          </a:ln>
        </p:spPr>
        <p:txBody>
          <a:bodyPr>
            <a:spAutoFit/>
          </a:bodyPr>
          <a:lstStyle/>
          <a:p>
            <a:pPr algn="ctr">
              <a:spcBef>
                <a:spcPct val="50000"/>
              </a:spcBef>
            </a:pPr>
            <a:r>
              <a:rPr kumimoji="1" lang="zh-CN" altLang="en-US" sz="2000" b="1">
                <a:solidFill>
                  <a:schemeClr val="hlink"/>
                </a:solidFill>
                <a:latin typeface="+mn-ea"/>
              </a:rPr>
              <a:t>转移相关</a:t>
            </a:r>
          </a:p>
        </p:txBody>
      </p:sp>
      <p:sp>
        <p:nvSpPr>
          <p:cNvPr id="29"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59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p:cTn id="7" dur="500" fill="hold"/>
                                        <p:tgtEl>
                                          <p:spTgt spid="102402"/>
                                        </p:tgtEl>
                                        <p:attrNameLst>
                                          <p:attrName>ppt_w</p:attrName>
                                        </p:attrNameLst>
                                      </p:cBhvr>
                                      <p:tavLst>
                                        <p:tav tm="0">
                                          <p:val>
                                            <p:fltVal val="0"/>
                                          </p:val>
                                        </p:tav>
                                        <p:tav tm="100000">
                                          <p:val>
                                            <p:strVal val="#ppt_w"/>
                                          </p:val>
                                        </p:tav>
                                      </p:tavLst>
                                    </p:anim>
                                    <p:anim calcmode="lin" valueType="num">
                                      <p:cBhvr>
                                        <p:cTn id="8" dur="500" fill="hold"/>
                                        <p:tgtEl>
                                          <p:spTgt spid="10240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2404"/>
                                        </p:tgtEl>
                                        <p:attrNameLst>
                                          <p:attrName>style.visibility</p:attrName>
                                        </p:attrNameLst>
                                      </p:cBhvr>
                                      <p:to>
                                        <p:strVal val="visible"/>
                                      </p:to>
                                    </p:set>
                                    <p:animEffect transition="in" filter="wipe(left)">
                                      <p:cBhvr>
                                        <p:cTn id="13" dur="500"/>
                                        <p:tgtEl>
                                          <p:spTgt spid="10240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0-#ppt_h/2"/>
                                          </p:val>
                                        </p:tav>
                                        <p:tav tm="100000">
                                          <p:val>
                                            <p:strVal val="#ppt_y"/>
                                          </p:val>
                                        </p:tav>
                                      </p:tavLst>
                                    </p:anim>
                                  </p:childTnLst>
                                </p:cTn>
                              </p:par>
                              <p:par>
                                <p:cTn id="20" presetID="22" presetClass="entr" presetSubtype="4" fill="hold" grpId="0" nodeType="withEffect">
                                  <p:stCondLst>
                                    <p:cond delay="0"/>
                                  </p:stCondLst>
                                  <p:childTnLst>
                                    <p:set>
                                      <p:cBhvr>
                                        <p:cTn id="21" dur="1" fill="hold">
                                          <p:stCondLst>
                                            <p:cond delay="0"/>
                                          </p:stCondLst>
                                        </p:cTn>
                                        <p:tgtEl>
                                          <p:spTgt spid="102428"/>
                                        </p:tgtEl>
                                        <p:attrNameLst>
                                          <p:attrName>style.visibility</p:attrName>
                                        </p:attrNameLst>
                                      </p:cBhvr>
                                      <p:to>
                                        <p:strVal val="visible"/>
                                      </p:to>
                                    </p:set>
                                    <p:animEffect transition="in" filter="wipe(down)">
                                      <p:cBhvr>
                                        <p:cTn id="22" dur="500"/>
                                        <p:tgtEl>
                                          <p:spTgt spid="10242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2434"/>
                                        </p:tgtEl>
                                        <p:attrNameLst>
                                          <p:attrName>style.visibility</p:attrName>
                                        </p:attrNameLst>
                                      </p:cBhvr>
                                      <p:to>
                                        <p:strVal val="visible"/>
                                      </p:to>
                                    </p:set>
                                    <p:animEffect transition="in" filter="strips(downRight)">
                                      <p:cBhvr>
                                        <p:cTn id="27" dur="500"/>
                                        <p:tgtEl>
                                          <p:spTgt spid="10243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2435"/>
                                        </p:tgtEl>
                                        <p:attrNameLst>
                                          <p:attrName>style.visibility</p:attrName>
                                        </p:attrNameLst>
                                      </p:cBhvr>
                                      <p:to>
                                        <p:strVal val="visible"/>
                                      </p:to>
                                    </p:set>
                                    <p:animEffect transition="in" filter="strips(downRight)">
                                      <p:cBhvr>
                                        <p:cTn id="32" dur="500"/>
                                        <p:tgtEl>
                                          <p:spTgt spid="10243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02436"/>
                                        </p:tgtEl>
                                        <p:attrNameLst>
                                          <p:attrName>style.visibility</p:attrName>
                                        </p:attrNameLst>
                                      </p:cBhvr>
                                      <p:to>
                                        <p:strVal val="visible"/>
                                      </p:to>
                                    </p:set>
                                    <p:animEffect transition="in" filter="strips(downRight)">
                                      <p:cBhvr>
                                        <p:cTn id="37" dur="500"/>
                                        <p:tgtEl>
                                          <p:spTgt spid="10243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02437"/>
                                        </p:tgtEl>
                                        <p:attrNameLst>
                                          <p:attrName>style.visibility</p:attrName>
                                        </p:attrNameLst>
                                      </p:cBhvr>
                                      <p:to>
                                        <p:strVal val="visible"/>
                                      </p:to>
                                    </p:set>
                                    <p:animEffect transition="in" filter="strips(downRight)">
                                      <p:cBhvr>
                                        <p:cTn id="42" dur="500"/>
                                        <p:tgtEl>
                                          <p:spTgt spid="102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4" grpId="0"/>
      <p:bldP spid="102428" grpId="0"/>
      <p:bldP spid="102434" grpId="0" animBg="1"/>
      <p:bldP spid="102435" grpId="0" autoUpdateAnimBg="0"/>
      <p:bldP spid="102436" grpId="0" animBg="1"/>
      <p:bldP spid="10243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00034" y="900090"/>
            <a:ext cx="8077200" cy="1384995"/>
          </a:xfrm>
          <a:prstGeom prst="rect">
            <a:avLst/>
          </a:prstGeom>
          <a:noFill/>
          <a:ln w="9525">
            <a:noFill/>
            <a:miter lim="800000"/>
            <a:headEnd/>
            <a:tailEnd/>
          </a:ln>
        </p:spPr>
        <p:txBody>
          <a:bodyPr>
            <a:spAutoFit/>
          </a:bodyPr>
          <a:lstStyle/>
          <a:p>
            <a:pPr>
              <a:spcBef>
                <a:spcPct val="50000"/>
              </a:spcBef>
              <a:buClr>
                <a:schemeClr val="tx2"/>
              </a:buClr>
              <a:buFont typeface="Wingdings" pitchFamily="2" charset="2"/>
              <a:buChar char="ü"/>
            </a:pPr>
            <a:r>
              <a:rPr kumimoji="1" lang="zh-CN" altLang="en-US" sz="2800" b="1" dirty="0">
                <a:solidFill>
                  <a:schemeClr val="tx2"/>
                </a:solidFill>
                <a:latin typeface="+mn-ea"/>
              </a:rPr>
              <a:t>完备性：</a:t>
            </a:r>
            <a:r>
              <a:rPr kumimoji="1" lang="zh-CN" altLang="en-US" sz="2800" b="1" dirty="0">
                <a:latin typeface="+mn-ea"/>
              </a:rPr>
              <a:t>要求计算机的所有功能操作都包含在指令系统中，指令系统愈丰富，功能愈强，编译程序愈好写好用，运用范围愈广。</a:t>
            </a:r>
          </a:p>
        </p:txBody>
      </p:sp>
      <p:sp>
        <p:nvSpPr>
          <p:cNvPr id="8195" name="Text Box 3"/>
          <p:cNvSpPr txBox="1">
            <a:spLocks noChangeArrowheads="1"/>
          </p:cNvSpPr>
          <p:nvPr/>
        </p:nvSpPr>
        <p:spPr bwMode="auto">
          <a:xfrm>
            <a:off x="500034" y="214290"/>
            <a:ext cx="4191000" cy="523220"/>
          </a:xfrm>
          <a:prstGeom prst="rect">
            <a:avLst/>
          </a:prstGeom>
          <a:noFill/>
          <a:ln w="9525">
            <a:noFill/>
            <a:miter lim="800000"/>
            <a:headEnd/>
            <a:tailEnd/>
          </a:ln>
        </p:spPr>
        <p:txBody>
          <a:bodyPr>
            <a:spAutoFit/>
          </a:bodyPr>
          <a:lstStyle/>
          <a:p>
            <a:pPr>
              <a:spcBef>
                <a:spcPct val="50000"/>
              </a:spcBef>
            </a:pPr>
            <a:r>
              <a:rPr kumimoji="1" lang="zh-CN" altLang="en-US" sz="2800" b="1">
                <a:solidFill>
                  <a:schemeClr val="tx2"/>
                </a:solidFill>
                <a:latin typeface="+mn-ea"/>
              </a:rPr>
              <a:t>指令系统设计规则：</a:t>
            </a:r>
          </a:p>
        </p:txBody>
      </p:sp>
      <p:sp>
        <p:nvSpPr>
          <p:cNvPr id="31748" name="Text Box 4"/>
          <p:cNvSpPr txBox="1">
            <a:spLocks noChangeArrowheads="1"/>
          </p:cNvSpPr>
          <p:nvPr/>
        </p:nvSpPr>
        <p:spPr bwMode="auto">
          <a:xfrm>
            <a:off x="423834" y="2327498"/>
            <a:ext cx="7848600" cy="1815882"/>
          </a:xfrm>
          <a:prstGeom prst="rect">
            <a:avLst/>
          </a:prstGeom>
          <a:noFill/>
          <a:ln w="9525">
            <a:noFill/>
            <a:miter lim="800000"/>
            <a:headEnd/>
            <a:tailEnd/>
          </a:ln>
        </p:spPr>
        <p:txBody>
          <a:bodyPr>
            <a:spAutoFit/>
          </a:bodyPr>
          <a:lstStyle/>
          <a:p>
            <a:pPr>
              <a:spcBef>
                <a:spcPct val="50000"/>
              </a:spcBef>
              <a:buClr>
                <a:schemeClr val="tx2"/>
              </a:buClr>
              <a:buFont typeface="Wingdings" pitchFamily="2" charset="2"/>
              <a:buChar char="ü"/>
            </a:pPr>
            <a:r>
              <a:rPr kumimoji="1" lang="zh-CN" altLang="en-US" sz="2800" b="1" dirty="0">
                <a:solidFill>
                  <a:schemeClr val="tx2"/>
                </a:solidFill>
                <a:latin typeface="+mn-ea"/>
              </a:rPr>
              <a:t>规整性，均匀性：</a:t>
            </a:r>
            <a:r>
              <a:rPr kumimoji="1" lang="zh-CN" altLang="en-US" sz="2800" b="1" dirty="0">
                <a:latin typeface="+mn-ea"/>
              </a:rPr>
              <a:t>要使相似的操作具有相同的规定，所有操作都均匀对称地在存储器和寄存器单元间进行，尽可能甚至不出现例外情况和特殊用法。</a:t>
            </a:r>
          </a:p>
        </p:txBody>
      </p:sp>
      <p:sp>
        <p:nvSpPr>
          <p:cNvPr id="31749" name="Text Box 5"/>
          <p:cNvSpPr txBox="1">
            <a:spLocks noChangeArrowheads="1"/>
          </p:cNvSpPr>
          <p:nvPr/>
        </p:nvSpPr>
        <p:spPr bwMode="auto">
          <a:xfrm>
            <a:off x="423834" y="4115707"/>
            <a:ext cx="8001000" cy="1384995"/>
          </a:xfrm>
          <a:prstGeom prst="rect">
            <a:avLst/>
          </a:prstGeom>
          <a:noFill/>
          <a:ln w="9525">
            <a:noFill/>
            <a:miter lim="800000"/>
            <a:headEnd/>
            <a:tailEnd/>
          </a:ln>
        </p:spPr>
        <p:txBody>
          <a:bodyPr>
            <a:spAutoFit/>
          </a:bodyPr>
          <a:lstStyle/>
          <a:p>
            <a:pPr>
              <a:spcBef>
                <a:spcPct val="50000"/>
              </a:spcBef>
              <a:buClr>
                <a:schemeClr val="tx2"/>
              </a:buClr>
              <a:buFont typeface="Wingdings" pitchFamily="2" charset="2"/>
              <a:buChar char="ü"/>
            </a:pPr>
            <a:r>
              <a:rPr kumimoji="1" lang="zh-CN" altLang="en-US" sz="2800" b="1" dirty="0">
                <a:solidFill>
                  <a:schemeClr val="tx2"/>
                </a:solidFill>
                <a:latin typeface="+mn-ea"/>
              </a:rPr>
              <a:t>正交性：</a:t>
            </a:r>
            <a:r>
              <a:rPr kumimoji="1" lang="zh-CN" altLang="en-US" sz="2800" b="1" dirty="0">
                <a:latin typeface="+mn-ea"/>
              </a:rPr>
              <a:t>编译程序设计人员希望数据类型、寻址方式、操作类型都互相独立，这样便于处理，也减轻编译负担。</a:t>
            </a:r>
          </a:p>
        </p:txBody>
      </p:sp>
      <p:sp>
        <p:nvSpPr>
          <p:cNvPr id="31752" name="Text Box 8"/>
          <p:cNvSpPr txBox="1">
            <a:spLocks noChangeArrowheads="1"/>
          </p:cNvSpPr>
          <p:nvPr/>
        </p:nvSpPr>
        <p:spPr bwMode="auto">
          <a:xfrm>
            <a:off x="500034" y="5500702"/>
            <a:ext cx="7848600" cy="954107"/>
          </a:xfrm>
          <a:prstGeom prst="rect">
            <a:avLst/>
          </a:prstGeom>
          <a:noFill/>
          <a:ln w="9525">
            <a:noFill/>
            <a:miter lim="800000"/>
            <a:headEnd/>
            <a:tailEnd/>
          </a:ln>
        </p:spPr>
        <p:txBody>
          <a:bodyPr>
            <a:spAutoFit/>
          </a:bodyPr>
          <a:lstStyle/>
          <a:p>
            <a:pPr algn="just">
              <a:spcBef>
                <a:spcPct val="50000"/>
              </a:spcBef>
              <a:buClr>
                <a:schemeClr val="tx2"/>
              </a:buClr>
              <a:buFont typeface="Wingdings" pitchFamily="2" charset="2"/>
              <a:buChar char="ü"/>
            </a:pPr>
            <a:r>
              <a:rPr kumimoji="1" lang="zh-CN" altLang="en-US" sz="2800" b="1" dirty="0">
                <a:solidFill>
                  <a:schemeClr val="tx2"/>
                </a:solidFill>
                <a:latin typeface="+mn-ea"/>
              </a:rPr>
              <a:t>可组合性：</a:t>
            </a:r>
            <a:r>
              <a:rPr kumimoji="1" lang="zh-CN" altLang="en-US" sz="2800" b="1" dirty="0">
                <a:latin typeface="+mn-ea"/>
              </a:rPr>
              <a:t>指令系统对所有的寻址方式和所有数据类型都能适用，简化编译程序的代码生成。</a:t>
            </a:r>
          </a:p>
        </p:txBody>
      </p:sp>
      <p:sp>
        <p:nvSpPr>
          <p:cNvPr id="7"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6</a:t>
            </a:fld>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228600" y="461946"/>
            <a:ext cx="6843730" cy="609600"/>
          </a:xfrm>
        </p:spPr>
        <p:txBody>
          <a:bodyPr lIns="92075" tIns="46038" rIns="92075" bIns="46038">
            <a:normAutofit fontScale="90000"/>
          </a:bodyPr>
          <a:lstStyle/>
          <a:p>
            <a:pPr eaLnBrk="1" hangingPunct="1"/>
            <a:r>
              <a:rPr lang="zh-CN" altLang="en-US" b="1" dirty="0" smtClean="0">
                <a:solidFill>
                  <a:schemeClr val="tx2"/>
                </a:solidFill>
                <a:latin typeface="+mn-ea"/>
                <a:ea typeface="+mn-ea"/>
              </a:rPr>
              <a:t>（二）寄存器窗口</a:t>
            </a:r>
          </a:p>
        </p:txBody>
      </p:sp>
      <p:sp>
        <p:nvSpPr>
          <p:cNvPr id="116742" name="Text Box 6"/>
          <p:cNvSpPr txBox="1">
            <a:spLocks noChangeArrowheads="1"/>
          </p:cNvSpPr>
          <p:nvPr/>
        </p:nvSpPr>
        <p:spPr bwMode="auto">
          <a:xfrm>
            <a:off x="533400" y="1214422"/>
            <a:ext cx="7772400" cy="1200329"/>
          </a:xfrm>
          <a:prstGeom prst="rect">
            <a:avLst/>
          </a:prstGeom>
          <a:noFill/>
          <a:ln w="9525">
            <a:noFill/>
            <a:miter lim="800000"/>
            <a:headEnd/>
            <a:tailEnd/>
          </a:ln>
        </p:spPr>
        <p:txBody>
          <a:bodyPr>
            <a:spAutoFit/>
          </a:bodyPr>
          <a:lstStyle/>
          <a:p>
            <a:pPr>
              <a:spcBef>
                <a:spcPct val="50000"/>
              </a:spcBef>
            </a:pPr>
            <a:r>
              <a:rPr kumimoji="1" lang="en-US" altLang="zh-CN" sz="2400" b="1" dirty="0">
                <a:latin typeface="+mn-ea"/>
              </a:rPr>
              <a:t>    RISC</a:t>
            </a:r>
            <a:r>
              <a:rPr kumimoji="1" lang="zh-CN" altLang="en-US" sz="2400" b="1" dirty="0">
                <a:latin typeface="+mn-ea"/>
              </a:rPr>
              <a:t>芯片上有大量通用寄存器，在执行程序时可以存放更多的操作数或公用参数，采用寄存器窗口技术还可以更好支持过程的调用和返回，提高机器工作效率。</a:t>
            </a:r>
          </a:p>
        </p:txBody>
      </p:sp>
      <p:sp>
        <p:nvSpPr>
          <p:cNvPr id="116743" name="Text Box 7"/>
          <p:cNvSpPr txBox="1">
            <a:spLocks noChangeArrowheads="1"/>
          </p:cNvSpPr>
          <p:nvPr/>
        </p:nvSpPr>
        <p:spPr bwMode="auto">
          <a:xfrm>
            <a:off x="533400" y="2418702"/>
            <a:ext cx="8077200" cy="1938992"/>
          </a:xfrm>
          <a:prstGeom prst="rect">
            <a:avLst/>
          </a:prstGeom>
          <a:noFill/>
          <a:ln w="9525">
            <a:noFill/>
            <a:miter lim="800000"/>
            <a:headEnd/>
            <a:tailEnd/>
          </a:ln>
        </p:spPr>
        <p:txBody>
          <a:bodyPr>
            <a:spAutoFit/>
          </a:bodyPr>
          <a:lstStyle/>
          <a:p>
            <a:pPr>
              <a:spcBef>
                <a:spcPct val="50000"/>
              </a:spcBef>
            </a:pPr>
            <a:r>
              <a:rPr kumimoji="1" lang="zh-CN" altLang="en-US" sz="2400" b="1" dirty="0">
                <a:solidFill>
                  <a:schemeClr val="hlink"/>
                </a:solidFill>
                <a:latin typeface="+mn-ea"/>
              </a:rPr>
              <a:t>寄存器窗口技术：</a:t>
            </a:r>
            <a:r>
              <a:rPr kumimoji="1" lang="zh-CN" altLang="en-US" sz="2400" b="1" dirty="0">
                <a:latin typeface="+mn-ea"/>
              </a:rPr>
              <a:t>就是把整个寄存器组分成很多小组，每个过程分配一个寄存器小组，当发生过程调用时，自动地把</a:t>
            </a:r>
            <a:r>
              <a:rPr kumimoji="1" lang="en-US" altLang="zh-CN" sz="2400" b="1" dirty="0">
                <a:latin typeface="+mn-ea"/>
              </a:rPr>
              <a:t>CPU</a:t>
            </a:r>
            <a:r>
              <a:rPr kumimoji="1" lang="zh-CN" altLang="en-US" sz="2400" b="1" dirty="0">
                <a:latin typeface="+mn-ea"/>
              </a:rPr>
              <a:t>转换到不同的寄存器小组使用，不再需要作保存和恢复的操作，这个寄存器小组就叫做寄存器窗口，相邻的寄存器窗口间有部分是重叠的，便于调用参数传送。</a:t>
            </a:r>
          </a:p>
        </p:txBody>
      </p:sp>
      <p:sp>
        <p:nvSpPr>
          <p:cNvPr id="116745" name="Text Box 9"/>
          <p:cNvSpPr txBox="1">
            <a:spLocks noChangeArrowheads="1"/>
          </p:cNvSpPr>
          <p:nvPr/>
        </p:nvSpPr>
        <p:spPr bwMode="auto">
          <a:xfrm>
            <a:off x="609600" y="4391025"/>
            <a:ext cx="7940675" cy="1569660"/>
          </a:xfrm>
          <a:prstGeom prst="rect">
            <a:avLst/>
          </a:prstGeom>
          <a:noFill/>
          <a:ln w="9525">
            <a:noFill/>
            <a:miter lim="800000"/>
            <a:headEnd/>
            <a:tailEnd/>
          </a:ln>
        </p:spPr>
        <p:txBody>
          <a:bodyPr>
            <a:spAutoFit/>
          </a:bodyPr>
          <a:lstStyle/>
          <a:p>
            <a:r>
              <a:rPr kumimoji="1" lang="en-US" altLang="zh-CN" sz="2400" b="1">
                <a:solidFill>
                  <a:schemeClr val="hlink"/>
                </a:solidFill>
                <a:latin typeface="+mn-ea"/>
              </a:rPr>
              <a:t>RISC</a:t>
            </a:r>
            <a:r>
              <a:rPr kumimoji="1" lang="zh-CN" altLang="en-US" sz="2400" b="1">
                <a:solidFill>
                  <a:schemeClr val="hlink"/>
                </a:solidFill>
                <a:latin typeface="+mn-ea"/>
              </a:rPr>
              <a:t>有八个寄存器窗口</a:t>
            </a:r>
            <a:r>
              <a:rPr kumimoji="1" lang="zh-CN" altLang="en-US" sz="2400" b="1">
                <a:latin typeface="+mn-ea"/>
              </a:rPr>
              <a:t>，代表八个过程，重叠窗口之间构成类似环形缓冲器，窗口之间转换时通过改变硬件指针内容实现，当超过八个过程调用时，将一个窗口内容传送到内存，以腾出一个窗口，返回时，再一个个返回。</a:t>
            </a:r>
          </a:p>
        </p:txBody>
      </p:sp>
      <p:sp>
        <p:nvSpPr>
          <p:cNvPr id="6"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60</a:t>
            </a:fld>
            <a:endParaRPr lang="en-US"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91"/>
          <p:cNvSpPr txBox="1">
            <a:spLocks noChangeArrowheads="1"/>
          </p:cNvSpPr>
          <p:nvPr/>
        </p:nvSpPr>
        <p:spPr bwMode="auto">
          <a:xfrm>
            <a:off x="1931988" y="1592263"/>
            <a:ext cx="2178050" cy="503237"/>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        </a:t>
            </a:r>
            <a:r>
              <a:rPr lang="zh-CN" altLang="en-US" sz="1600" b="1">
                <a:latin typeface="+mn-ea"/>
              </a:rPr>
              <a:t>参数</a:t>
            </a:r>
            <a:r>
              <a:rPr lang="en-US" altLang="zh-CN" sz="1600" b="1">
                <a:latin typeface="+mn-ea"/>
              </a:rPr>
              <a:t>A</a:t>
            </a:r>
          </a:p>
        </p:txBody>
      </p:sp>
      <p:sp>
        <p:nvSpPr>
          <p:cNvPr id="60419" name="Text Box 92"/>
          <p:cNvSpPr txBox="1">
            <a:spLocks noChangeArrowheads="1"/>
          </p:cNvSpPr>
          <p:nvPr/>
        </p:nvSpPr>
        <p:spPr bwMode="auto">
          <a:xfrm>
            <a:off x="1892300" y="1514475"/>
            <a:ext cx="622300" cy="301625"/>
          </a:xfrm>
          <a:prstGeom prst="rect">
            <a:avLst/>
          </a:prstGeom>
          <a:noFill/>
          <a:ln w="9525">
            <a:noFill/>
            <a:miter lim="800000"/>
            <a:headEnd/>
            <a:tailEnd/>
          </a:ln>
        </p:spPr>
        <p:txBody>
          <a:bodyPr/>
          <a:lstStyle/>
          <a:p>
            <a:pPr algn="just" eaLnBrk="0" hangingPunct="0"/>
            <a:r>
              <a:rPr lang="en-US" altLang="zh-CN" sz="1600" b="1">
                <a:latin typeface="+mn-ea"/>
              </a:rPr>
              <a:t>137</a:t>
            </a:r>
          </a:p>
        </p:txBody>
      </p:sp>
      <p:sp>
        <p:nvSpPr>
          <p:cNvPr id="60420" name="Text Box 93"/>
          <p:cNvSpPr txBox="1">
            <a:spLocks noChangeArrowheads="1"/>
          </p:cNvSpPr>
          <p:nvPr/>
        </p:nvSpPr>
        <p:spPr bwMode="auto">
          <a:xfrm>
            <a:off x="1892300" y="1797050"/>
            <a:ext cx="622300" cy="301625"/>
          </a:xfrm>
          <a:prstGeom prst="rect">
            <a:avLst/>
          </a:prstGeom>
          <a:noFill/>
          <a:ln w="9525">
            <a:noFill/>
            <a:miter lim="800000"/>
            <a:headEnd/>
            <a:tailEnd/>
          </a:ln>
        </p:spPr>
        <p:txBody>
          <a:bodyPr/>
          <a:lstStyle/>
          <a:p>
            <a:pPr algn="just" eaLnBrk="0" hangingPunct="0"/>
            <a:r>
              <a:rPr lang="en-US" altLang="zh-CN" sz="1600" b="1">
                <a:latin typeface="+mn-ea"/>
              </a:rPr>
              <a:t>132</a:t>
            </a:r>
          </a:p>
        </p:txBody>
      </p:sp>
      <p:sp>
        <p:nvSpPr>
          <p:cNvPr id="60421" name="Text Box 95"/>
          <p:cNvSpPr txBox="1">
            <a:spLocks noChangeArrowheads="1"/>
          </p:cNvSpPr>
          <p:nvPr/>
        </p:nvSpPr>
        <p:spPr bwMode="auto">
          <a:xfrm>
            <a:off x="1931988" y="2092325"/>
            <a:ext cx="2178050" cy="503238"/>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       </a:t>
            </a:r>
            <a:r>
              <a:rPr lang="zh-CN" altLang="en-US" sz="1600" b="1">
                <a:latin typeface="+mn-ea"/>
              </a:rPr>
              <a:t>本地</a:t>
            </a:r>
            <a:r>
              <a:rPr lang="en-US" altLang="zh-CN" sz="1600" b="1">
                <a:latin typeface="+mn-ea"/>
              </a:rPr>
              <a:t>A</a:t>
            </a:r>
          </a:p>
        </p:txBody>
      </p:sp>
      <p:sp>
        <p:nvSpPr>
          <p:cNvPr id="60422" name="Text Box 96"/>
          <p:cNvSpPr txBox="1">
            <a:spLocks noChangeArrowheads="1"/>
          </p:cNvSpPr>
          <p:nvPr/>
        </p:nvSpPr>
        <p:spPr bwMode="auto">
          <a:xfrm>
            <a:off x="1892300" y="2105025"/>
            <a:ext cx="622300" cy="301625"/>
          </a:xfrm>
          <a:prstGeom prst="rect">
            <a:avLst/>
          </a:prstGeom>
          <a:noFill/>
          <a:ln w="9525">
            <a:noFill/>
            <a:miter lim="800000"/>
            <a:headEnd/>
            <a:tailEnd/>
          </a:ln>
        </p:spPr>
        <p:txBody>
          <a:bodyPr/>
          <a:lstStyle/>
          <a:p>
            <a:pPr algn="just" eaLnBrk="0" hangingPunct="0"/>
            <a:r>
              <a:rPr lang="en-US" altLang="zh-CN" sz="1600" b="1">
                <a:latin typeface="+mn-ea"/>
              </a:rPr>
              <a:t>131</a:t>
            </a:r>
          </a:p>
        </p:txBody>
      </p:sp>
      <p:sp>
        <p:nvSpPr>
          <p:cNvPr id="60423" name="Text Box 97"/>
          <p:cNvSpPr txBox="1">
            <a:spLocks noChangeArrowheads="1"/>
          </p:cNvSpPr>
          <p:nvPr/>
        </p:nvSpPr>
        <p:spPr bwMode="auto">
          <a:xfrm>
            <a:off x="1892300" y="2330450"/>
            <a:ext cx="622300" cy="301625"/>
          </a:xfrm>
          <a:prstGeom prst="rect">
            <a:avLst/>
          </a:prstGeom>
          <a:noFill/>
          <a:ln w="9525">
            <a:noFill/>
            <a:miter lim="800000"/>
            <a:headEnd/>
            <a:tailEnd/>
          </a:ln>
        </p:spPr>
        <p:txBody>
          <a:bodyPr/>
          <a:lstStyle/>
          <a:p>
            <a:pPr algn="just" eaLnBrk="0" hangingPunct="0"/>
            <a:r>
              <a:rPr lang="en-US" altLang="zh-CN" sz="1600" b="1">
                <a:latin typeface="+mn-ea"/>
              </a:rPr>
              <a:t>122</a:t>
            </a:r>
          </a:p>
        </p:txBody>
      </p:sp>
      <p:sp>
        <p:nvSpPr>
          <p:cNvPr id="60424" name="Text Box 99"/>
          <p:cNvSpPr txBox="1">
            <a:spLocks noChangeArrowheads="1"/>
          </p:cNvSpPr>
          <p:nvPr/>
        </p:nvSpPr>
        <p:spPr bwMode="auto">
          <a:xfrm>
            <a:off x="1931988" y="2595563"/>
            <a:ext cx="2178050" cy="503237"/>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       </a:t>
            </a:r>
            <a:r>
              <a:rPr lang="zh-CN" altLang="en-US" sz="1600" b="1">
                <a:latin typeface="+mn-ea"/>
              </a:rPr>
              <a:t>参数</a:t>
            </a:r>
            <a:r>
              <a:rPr lang="en-US" altLang="zh-CN" sz="1600" b="1">
                <a:latin typeface="+mn-ea"/>
              </a:rPr>
              <a:t>A/</a:t>
            </a:r>
            <a:r>
              <a:rPr lang="zh-CN" altLang="en-US" sz="1600" b="1">
                <a:latin typeface="+mn-ea"/>
              </a:rPr>
              <a:t>参数</a:t>
            </a:r>
            <a:r>
              <a:rPr lang="en-US" altLang="zh-CN" sz="1600" b="1">
                <a:latin typeface="+mn-ea"/>
              </a:rPr>
              <a:t>B</a:t>
            </a:r>
          </a:p>
        </p:txBody>
      </p:sp>
      <p:sp>
        <p:nvSpPr>
          <p:cNvPr id="60425" name="Text Box 100"/>
          <p:cNvSpPr txBox="1">
            <a:spLocks noChangeArrowheads="1"/>
          </p:cNvSpPr>
          <p:nvPr/>
        </p:nvSpPr>
        <p:spPr bwMode="auto">
          <a:xfrm>
            <a:off x="1905000" y="2562225"/>
            <a:ext cx="622300" cy="301625"/>
          </a:xfrm>
          <a:prstGeom prst="rect">
            <a:avLst/>
          </a:prstGeom>
          <a:noFill/>
          <a:ln w="9525">
            <a:noFill/>
            <a:miter lim="800000"/>
            <a:headEnd/>
            <a:tailEnd/>
          </a:ln>
        </p:spPr>
        <p:txBody>
          <a:bodyPr/>
          <a:lstStyle/>
          <a:p>
            <a:pPr algn="just" eaLnBrk="0" hangingPunct="0"/>
            <a:r>
              <a:rPr lang="en-US" altLang="zh-CN" sz="1600" b="1">
                <a:latin typeface="+mn-ea"/>
              </a:rPr>
              <a:t>121</a:t>
            </a:r>
          </a:p>
        </p:txBody>
      </p:sp>
      <p:sp>
        <p:nvSpPr>
          <p:cNvPr id="60426" name="Text Box 101"/>
          <p:cNvSpPr txBox="1">
            <a:spLocks noChangeArrowheads="1"/>
          </p:cNvSpPr>
          <p:nvPr/>
        </p:nvSpPr>
        <p:spPr bwMode="auto">
          <a:xfrm>
            <a:off x="1892300" y="2787650"/>
            <a:ext cx="622300" cy="301625"/>
          </a:xfrm>
          <a:prstGeom prst="rect">
            <a:avLst/>
          </a:prstGeom>
          <a:noFill/>
          <a:ln w="9525">
            <a:noFill/>
            <a:miter lim="800000"/>
            <a:headEnd/>
            <a:tailEnd/>
          </a:ln>
        </p:spPr>
        <p:txBody>
          <a:bodyPr/>
          <a:lstStyle/>
          <a:p>
            <a:pPr algn="just" eaLnBrk="0" hangingPunct="0"/>
            <a:r>
              <a:rPr lang="en-US" altLang="zh-CN" sz="1600" b="1">
                <a:latin typeface="+mn-ea"/>
              </a:rPr>
              <a:t>116</a:t>
            </a:r>
          </a:p>
        </p:txBody>
      </p:sp>
      <p:sp>
        <p:nvSpPr>
          <p:cNvPr id="60427" name="Text Box 103"/>
          <p:cNvSpPr txBox="1">
            <a:spLocks noChangeArrowheads="1"/>
          </p:cNvSpPr>
          <p:nvPr/>
        </p:nvSpPr>
        <p:spPr bwMode="auto">
          <a:xfrm>
            <a:off x="1931988" y="3108325"/>
            <a:ext cx="2178050" cy="503238"/>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        </a:t>
            </a:r>
            <a:r>
              <a:rPr lang="zh-CN" altLang="en-US" sz="1600" b="1">
                <a:latin typeface="+mn-ea"/>
              </a:rPr>
              <a:t>本地</a:t>
            </a:r>
            <a:r>
              <a:rPr lang="en-US" altLang="zh-CN" sz="1600" b="1">
                <a:latin typeface="+mn-ea"/>
              </a:rPr>
              <a:t>B</a:t>
            </a:r>
          </a:p>
        </p:txBody>
      </p:sp>
      <p:sp>
        <p:nvSpPr>
          <p:cNvPr id="60428" name="Text Box 104"/>
          <p:cNvSpPr txBox="1">
            <a:spLocks noChangeArrowheads="1"/>
          </p:cNvSpPr>
          <p:nvPr/>
        </p:nvSpPr>
        <p:spPr bwMode="auto">
          <a:xfrm>
            <a:off x="1905000" y="3095625"/>
            <a:ext cx="622300" cy="301625"/>
          </a:xfrm>
          <a:prstGeom prst="rect">
            <a:avLst/>
          </a:prstGeom>
          <a:noFill/>
          <a:ln w="9525">
            <a:noFill/>
            <a:miter lim="800000"/>
            <a:headEnd/>
            <a:tailEnd/>
          </a:ln>
        </p:spPr>
        <p:txBody>
          <a:bodyPr/>
          <a:lstStyle/>
          <a:p>
            <a:pPr algn="just" eaLnBrk="0" hangingPunct="0"/>
            <a:r>
              <a:rPr lang="en-US" altLang="zh-CN" sz="1600" b="1">
                <a:latin typeface="+mn-ea"/>
              </a:rPr>
              <a:t>115</a:t>
            </a:r>
          </a:p>
        </p:txBody>
      </p:sp>
      <p:sp>
        <p:nvSpPr>
          <p:cNvPr id="60429" name="Text Box 105"/>
          <p:cNvSpPr txBox="1">
            <a:spLocks noChangeArrowheads="1"/>
          </p:cNvSpPr>
          <p:nvPr/>
        </p:nvSpPr>
        <p:spPr bwMode="auto">
          <a:xfrm>
            <a:off x="1905000" y="3321050"/>
            <a:ext cx="622300" cy="301625"/>
          </a:xfrm>
          <a:prstGeom prst="rect">
            <a:avLst/>
          </a:prstGeom>
          <a:noFill/>
          <a:ln w="9525">
            <a:noFill/>
            <a:miter lim="800000"/>
            <a:headEnd/>
            <a:tailEnd/>
          </a:ln>
        </p:spPr>
        <p:txBody>
          <a:bodyPr/>
          <a:lstStyle/>
          <a:p>
            <a:pPr algn="just" eaLnBrk="0" hangingPunct="0"/>
            <a:r>
              <a:rPr lang="en-US" altLang="zh-CN" sz="1600" b="1">
                <a:latin typeface="+mn-ea"/>
              </a:rPr>
              <a:t>106</a:t>
            </a:r>
          </a:p>
        </p:txBody>
      </p:sp>
      <p:sp>
        <p:nvSpPr>
          <p:cNvPr id="60430" name="Text Box 107"/>
          <p:cNvSpPr txBox="1">
            <a:spLocks noChangeArrowheads="1"/>
          </p:cNvSpPr>
          <p:nvPr/>
        </p:nvSpPr>
        <p:spPr bwMode="auto">
          <a:xfrm>
            <a:off x="1931988" y="3621088"/>
            <a:ext cx="2178050" cy="503237"/>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      </a:t>
            </a:r>
            <a:r>
              <a:rPr lang="zh-CN" altLang="en-US" sz="1600" b="1">
                <a:latin typeface="+mn-ea"/>
              </a:rPr>
              <a:t>参数</a:t>
            </a:r>
            <a:r>
              <a:rPr lang="en-US" altLang="zh-CN" sz="1600" b="1">
                <a:latin typeface="+mn-ea"/>
              </a:rPr>
              <a:t>B/</a:t>
            </a:r>
            <a:r>
              <a:rPr lang="zh-CN" altLang="en-US" sz="1600" b="1">
                <a:latin typeface="+mn-ea"/>
              </a:rPr>
              <a:t>参数</a:t>
            </a:r>
            <a:r>
              <a:rPr lang="en-US" altLang="zh-CN" sz="1600" b="1">
                <a:latin typeface="+mn-ea"/>
              </a:rPr>
              <a:t>C</a:t>
            </a:r>
          </a:p>
        </p:txBody>
      </p:sp>
      <p:sp>
        <p:nvSpPr>
          <p:cNvPr id="60431" name="Text Box 108"/>
          <p:cNvSpPr txBox="1">
            <a:spLocks noChangeArrowheads="1"/>
          </p:cNvSpPr>
          <p:nvPr/>
        </p:nvSpPr>
        <p:spPr bwMode="auto">
          <a:xfrm>
            <a:off x="1905000" y="3551238"/>
            <a:ext cx="622300" cy="303212"/>
          </a:xfrm>
          <a:prstGeom prst="rect">
            <a:avLst/>
          </a:prstGeom>
          <a:noFill/>
          <a:ln w="9525">
            <a:noFill/>
            <a:miter lim="800000"/>
            <a:headEnd/>
            <a:tailEnd/>
          </a:ln>
        </p:spPr>
        <p:txBody>
          <a:bodyPr/>
          <a:lstStyle/>
          <a:p>
            <a:pPr algn="just" eaLnBrk="0" hangingPunct="0"/>
            <a:r>
              <a:rPr lang="en-US" altLang="zh-CN" sz="1600" b="1">
                <a:latin typeface="+mn-ea"/>
              </a:rPr>
              <a:t>105</a:t>
            </a:r>
          </a:p>
        </p:txBody>
      </p:sp>
      <p:sp>
        <p:nvSpPr>
          <p:cNvPr id="60432" name="Text Box 109"/>
          <p:cNvSpPr txBox="1">
            <a:spLocks noChangeArrowheads="1"/>
          </p:cNvSpPr>
          <p:nvPr/>
        </p:nvSpPr>
        <p:spPr bwMode="auto">
          <a:xfrm>
            <a:off x="1892300" y="3854450"/>
            <a:ext cx="622300" cy="303213"/>
          </a:xfrm>
          <a:prstGeom prst="rect">
            <a:avLst/>
          </a:prstGeom>
          <a:noFill/>
          <a:ln w="9525">
            <a:noFill/>
            <a:miter lim="800000"/>
            <a:headEnd/>
            <a:tailEnd/>
          </a:ln>
        </p:spPr>
        <p:txBody>
          <a:bodyPr/>
          <a:lstStyle/>
          <a:p>
            <a:pPr algn="just" eaLnBrk="0" hangingPunct="0"/>
            <a:r>
              <a:rPr lang="en-US" altLang="zh-CN" sz="1600" b="1">
                <a:latin typeface="+mn-ea"/>
              </a:rPr>
              <a:t>100</a:t>
            </a:r>
          </a:p>
        </p:txBody>
      </p:sp>
      <p:sp>
        <p:nvSpPr>
          <p:cNvPr id="60433" name="Text Box 111"/>
          <p:cNvSpPr txBox="1">
            <a:spLocks noChangeArrowheads="1"/>
          </p:cNvSpPr>
          <p:nvPr/>
        </p:nvSpPr>
        <p:spPr bwMode="auto">
          <a:xfrm>
            <a:off x="1931988" y="4138613"/>
            <a:ext cx="2178050" cy="503237"/>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        </a:t>
            </a:r>
            <a:r>
              <a:rPr lang="zh-CN" altLang="en-US" sz="1600" b="1">
                <a:latin typeface="+mn-ea"/>
              </a:rPr>
              <a:t>本地</a:t>
            </a:r>
            <a:r>
              <a:rPr lang="en-US" altLang="zh-CN" sz="1600" b="1">
                <a:latin typeface="+mn-ea"/>
              </a:rPr>
              <a:t>C</a:t>
            </a:r>
          </a:p>
        </p:txBody>
      </p:sp>
      <p:sp>
        <p:nvSpPr>
          <p:cNvPr id="60434" name="Text Box 112"/>
          <p:cNvSpPr txBox="1">
            <a:spLocks noChangeArrowheads="1"/>
          </p:cNvSpPr>
          <p:nvPr/>
        </p:nvSpPr>
        <p:spPr bwMode="auto">
          <a:xfrm>
            <a:off x="1905000" y="4060825"/>
            <a:ext cx="622300" cy="301625"/>
          </a:xfrm>
          <a:prstGeom prst="rect">
            <a:avLst/>
          </a:prstGeom>
          <a:noFill/>
          <a:ln w="9525">
            <a:noFill/>
            <a:miter lim="800000"/>
            <a:headEnd/>
            <a:tailEnd/>
          </a:ln>
        </p:spPr>
        <p:txBody>
          <a:bodyPr/>
          <a:lstStyle/>
          <a:p>
            <a:pPr algn="just" eaLnBrk="0" hangingPunct="0"/>
            <a:r>
              <a:rPr lang="en-US" altLang="zh-CN" sz="1600" b="1">
                <a:latin typeface="+mn-ea"/>
              </a:rPr>
              <a:t>99</a:t>
            </a:r>
          </a:p>
        </p:txBody>
      </p:sp>
      <p:sp>
        <p:nvSpPr>
          <p:cNvPr id="60435" name="Text Box 113"/>
          <p:cNvSpPr txBox="1">
            <a:spLocks noChangeArrowheads="1"/>
          </p:cNvSpPr>
          <p:nvPr/>
        </p:nvSpPr>
        <p:spPr bwMode="auto">
          <a:xfrm>
            <a:off x="1905000" y="4387850"/>
            <a:ext cx="622300" cy="301625"/>
          </a:xfrm>
          <a:prstGeom prst="rect">
            <a:avLst/>
          </a:prstGeom>
          <a:noFill/>
          <a:ln w="9525">
            <a:noFill/>
            <a:miter lim="800000"/>
            <a:headEnd/>
            <a:tailEnd/>
          </a:ln>
        </p:spPr>
        <p:txBody>
          <a:bodyPr/>
          <a:lstStyle/>
          <a:p>
            <a:pPr algn="just" eaLnBrk="0" hangingPunct="0"/>
            <a:r>
              <a:rPr lang="en-US" altLang="zh-CN" sz="1600" b="1">
                <a:latin typeface="+mn-ea"/>
              </a:rPr>
              <a:t>90</a:t>
            </a:r>
          </a:p>
        </p:txBody>
      </p:sp>
      <p:sp>
        <p:nvSpPr>
          <p:cNvPr id="60436" name="Text Box 115"/>
          <p:cNvSpPr txBox="1">
            <a:spLocks noChangeArrowheads="1"/>
          </p:cNvSpPr>
          <p:nvPr/>
        </p:nvSpPr>
        <p:spPr bwMode="auto">
          <a:xfrm>
            <a:off x="1931988" y="4646613"/>
            <a:ext cx="2178050" cy="503237"/>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          </a:t>
            </a:r>
            <a:r>
              <a:rPr lang="zh-CN" altLang="en-US" sz="1600" b="1">
                <a:latin typeface="+mn-ea"/>
              </a:rPr>
              <a:t>暂存</a:t>
            </a:r>
            <a:r>
              <a:rPr lang="en-US" altLang="zh-CN" sz="1600" b="1">
                <a:latin typeface="+mn-ea"/>
              </a:rPr>
              <a:t>C</a:t>
            </a:r>
          </a:p>
        </p:txBody>
      </p:sp>
      <p:sp>
        <p:nvSpPr>
          <p:cNvPr id="60437" name="Text Box 116"/>
          <p:cNvSpPr txBox="1">
            <a:spLocks noChangeArrowheads="1"/>
          </p:cNvSpPr>
          <p:nvPr/>
        </p:nvSpPr>
        <p:spPr bwMode="auto">
          <a:xfrm>
            <a:off x="1905000" y="4619625"/>
            <a:ext cx="622300" cy="301625"/>
          </a:xfrm>
          <a:prstGeom prst="rect">
            <a:avLst/>
          </a:prstGeom>
          <a:noFill/>
          <a:ln w="9525">
            <a:noFill/>
            <a:miter lim="800000"/>
            <a:headEnd/>
            <a:tailEnd/>
          </a:ln>
        </p:spPr>
        <p:txBody>
          <a:bodyPr/>
          <a:lstStyle/>
          <a:p>
            <a:pPr algn="just" eaLnBrk="0" hangingPunct="0"/>
            <a:r>
              <a:rPr lang="en-US" altLang="zh-CN" sz="1600" b="1">
                <a:latin typeface="+mn-ea"/>
              </a:rPr>
              <a:t>89</a:t>
            </a:r>
          </a:p>
        </p:txBody>
      </p:sp>
      <p:sp>
        <p:nvSpPr>
          <p:cNvPr id="60438" name="Text Box 117"/>
          <p:cNvSpPr txBox="1">
            <a:spLocks noChangeArrowheads="1"/>
          </p:cNvSpPr>
          <p:nvPr/>
        </p:nvSpPr>
        <p:spPr bwMode="auto">
          <a:xfrm>
            <a:off x="1905000" y="4845050"/>
            <a:ext cx="622300" cy="301625"/>
          </a:xfrm>
          <a:prstGeom prst="rect">
            <a:avLst/>
          </a:prstGeom>
          <a:noFill/>
          <a:ln w="9525">
            <a:noFill/>
            <a:miter lim="800000"/>
            <a:headEnd/>
            <a:tailEnd/>
          </a:ln>
        </p:spPr>
        <p:txBody>
          <a:bodyPr/>
          <a:lstStyle/>
          <a:p>
            <a:pPr algn="just" eaLnBrk="0" hangingPunct="0"/>
            <a:r>
              <a:rPr lang="en-US" altLang="zh-CN" sz="1600" b="1">
                <a:latin typeface="+mn-ea"/>
              </a:rPr>
              <a:t>84</a:t>
            </a:r>
          </a:p>
        </p:txBody>
      </p:sp>
      <p:grpSp>
        <p:nvGrpSpPr>
          <p:cNvPr id="2" name="Group 118"/>
          <p:cNvGrpSpPr>
            <a:grpSpLocks/>
          </p:cNvGrpSpPr>
          <p:nvPr/>
        </p:nvGrpSpPr>
        <p:grpSpPr bwMode="auto">
          <a:xfrm>
            <a:off x="2514600" y="4814888"/>
            <a:ext cx="466725" cy="906462"/>
            <a:chOff x="1980" y="7212"/>
            <a:chExt cx="540" cy="1404"/>
          </a:xfrm>
        </p:grpSpPr>
        <p:sp>
          <p:nvSpPr>
            <p:cNvPr id="60482" name="Text Box 119"/>
            <p:cNvSpPr txBox="1">
              <a:spLocks noChangeArrowheads="1"/>
            </p:cNvSpPr>
            <p:nvPr/>
          </p:nvSpPr>
          <p:spPr bwMode="auto">
            <a:xfrm>
              <a:off x="1980" y="7212"/>
              <a:ext cx="540" cy="936"/>
            </a:xfrm>
            <a:prstGeom prst="rect">
              <a:avLst/>
            </a:prstGeom>
            <a:noFill/>
            <a:ln w="9525">
              <a:noFill/>
              <a:miter lim="800000"/>
              <a:headEnd/>
              <a:tailEnd/>
            </a:ln>
          </p:spPr>
          <p:txBody>
            <a:bodyPr/>
            <a:lstStyle/>
            <a:p>
              <a:pPr algn="just" eaLnBrk="0" hangingPunct="0"/>
              <a:r>
                <a:rPr lang="en-US" altLang="zh-CN" sz="1600" b="1">
                  <a:solidFill>
                    <a:srgbClr val="FFFF00"/>
                  </a:solidFill>
                  <a:latin typeface="+mn-ea"/>
                </a:rPr>
                <a:t>.</a:t>
              </a:r>
            </a:p>
          </p:txBody>
        </p:sp>
        <p:sp>
          <p:nvSpPr>
            <p:cNvPr id="60483" name="Text Box 120"/>
            <p:cNvSpPr txBox="1">
              <a:spLocks noChangeArrowheads="1"/>
            </p:cNvSpPr>
            <p:nvPr/>
          </p:nvSpPr>
          <p:spPr bwMode="auto">
            <a:xfrm>
              <a:off x="1980" y="7212"/>
              <a:ext cx="540" cy="936"/>
            </a:xfrm>
            <a:prstGeom prst="rect">
              <a:avLst/>
            </a:prstGeom>
            <a:noFill/>
            <a:ln w="9525">
              <a:noFill/>
              <a:miter lim="800000"/>
              <a:headEnd/>
              <a:tailEnd/>
            </a:ln>
          </p:spPr>
          <p:txBody>
            <a:bodyPr/>
            <a:lstStyle/>
            <a:p>
              <a:pPr algn="just" eaLnBrk="0" hangingPunct="0"/>
              <a:r>
                <a:rPr lang="en-US" altLang="zh-CN" sz="1600" b="1">
                  <a:solidFill>
                    <a:srgbClr val="FFFF00"/>
                  </a:solidFill>
                  <a:latin typeface="+mn-ea"/>
                </a:rPr>
                <a:t>.</a:t>
              </a:r>
            </a:p>
          </p:txBody>
        </p:sp>
        <p:sp>
          <p:nvSpPr>
            <p:cNvPr id="60484" name="Text Box 121"/>
            <p:cNvSpPr txBox="1">
              <a:spLocks noChangeArrowheads="1"/>
            </p:cNvSpPr>
            <p:nvPr/>
          </p:nvSpPr>
          <p:spPr bwMode="auto">
            <a:xfrm>
              <a:off x="1980" y="7680"/>
              <a:ext cx="540" cy="936"/>
            </a:xfrm>
            <a:prstGeom prst="rect">
              <a:avLst/>
            </a:prstGeom>
            <a:noFill/>
            <a:ln w="9525">
              <a:noFill/>
              <a:miter lim="800000"/>
              <a:headEnd/>
              <a:tailEnd/>
            </a:ln>
          </p:spPr>
          <p:txBody>
            <a:bodyPr/>
            <a:lstStyle/>
            <a:p>
              <a:pPr algn="just" eaLnBrk="0" hangingPunct="0"/>
              <a:r>
                <a:rPr lang="en-US" altLang="zh-CN" sz="1600" b="1">
                  <a:solidFill>
                    <a:srgbClr val="FFFF00"/>
                  </a:solidFill>
                  <a:latin typeface="+mn-ea"/>
                </a:rPr>
                <a:t>.</a:t>
              </a:r>
            </a:p>
          </p:txBody>
        </p:sp>
        <p:sp>
          <p:nvSpPr>
            <p:cNvPr id="60485" name="Text Box 122"/>
            <p:cNvSpPr txBox="1">
              <a:spLocks noChangeArrowheads="1"/>
            </p:cNvSpPr>
            <p:nvPr/>
          </p:nvSpPr>
          <p:spPr bwMode="auto">
            <a:xfrm>
              <a:off x="1980" y="7368"/>
              <a:ext cx="540" cy="936"/>
            </a:xfrm>
            <a:prstGeom prst="rect">
              <a:avLst/>
            </a:prstGeom>
            <a:noFill/>
            <a:ln w="9525">
              <a:noFill/>
              <a:miter lim="800000"/>
              <a:headEnd/>
              <a:tailEnd/>
            </a:ln>
          </p:spPr>
          <p:txBody>
            <a:bodyPr/>
            <a:lstStyle/>
            <a:p>
              <a:pPr algn="just" eaLnBrk="0" hangingPunct="0"/>
              <a:r>
                <a:rPr lang="en-US" altLang="zh-CN" sz="1600" b="1">
                  <a:solidFill>
                    <a:srgbClr val="FFFF00"/>
                  </a:solidFill>
                  <a:latin typeface="+mn-ea"/>
                </a:rPr>
                <a:t>.</a:t>
              </a:r>
            </a:p>
          </p:txBody>
        </p:sp>
        <p:sp>
          <p:nvSpPr>
            <p:cNvPr id="60486" name="Text Box 123"/>
            <p:cNvSpPr txBox="1">
              <a:spLocks noChangeArrowheads="1"/>
            </p:cNvSpPr>
            <p:nvPr/>
          </p:nvSpPr>
          <p:spPr bwMode="auto">
            <a:xfrm>
              <a:off x="1980" y="7680"/>
              <a:ext cx="540" cy="936"/>
            </a:xfrm>
            <a:prstGeom prst="rect">
              <a:avLst/>
            </a:prstGeom>
            <a:noFill/>
            <a:ln w="9525">
              <a:noFill/>
              <a:miter lim="800000"/>
              <a:headEnd/>
              <a:tailEnd/>
            </a:ln>
          </p:spPr>
          <p:txBody>
            <a:bodyPr/>
            <a:lstStyle/>
            <a:p>
              <a:pPr algn="just" eaLnBrk="0" hangingPunct="0"/>
              <a:r>
                <a:rPr lang="en-US" altLang="zh-CN" sz="1600" b="1">
                  <a:latin typeface="+mn-ea"/>
                </a:rPr>
                <a:t>.</a:t>
              </a:r>
            </a:p>
          </p:txBody>
        </p:sp>
        <p:sp>
          <p:nvSpPr>
            <p:cNvPr id="60487" name="Text Box 124"/>
            <p:cNvSpPr txBox="1">
              <a:spLocks noChangeArrowheads="1"/>
            </p:cNvSpPr>
            <p:nvPr/>
          </p:nvSpPr>
          <p:spPr bwMode="auto">
            <a:xfrm>
              <a:off x="1980" y="7368"/>
              <a:ext cx="540" cy="936"/>
            </a:xfrm>
            <a:prstGeom prst="rect">
              <a:avLst/>
            </a:prstGeom>
            <a:noFill/>
            <a:ln w="9525">
              <a:noFill/>
              <a:miter lim="800000"/>
              <a:headEnd/>
              <a:tailEnd/>
            </a:ln>
          </p:spPr>
          <p:txBody>
            <a:bodyPr/>
            <a:lstStyle/>
            <a:p>
              <a:pPr algn="just" eaLnBrk="0" hangingPunct="0"/>
              <a:r>
                <a:rPr lang="en-US" altLang="zh-CN" sz="1600" b="1">
                  <a:latin typeface="+mn-ea"/>
                </a:rPr>
                <a:t>.</a:t>
              </a:r>
            </a:p>
          </p:txBody>
        </p:sp>
        <p:sp>
          <p:nvSpPr>
            <p:cNvPr id="60488" name="Text Box 125"/>
            <p:cNvSpPr txBox="1">
              <a:spLocks noChangeArrowheads="1"/>
            </p:cNvSpPr>
            <p:nvPr/>
          </p:nvSpPr>
          <p:spPr bwMode="auto">
            <a:xfrm>
              <a:off x="1980" y="7212"/>
              <a:ext cx="540" cy="936"/>
            </a:xfrm>
            <a:prstGeom prst="rect">
              <a:avLst/>
            </a:prstGeom>
            <a:noFill/>
            <a:ln w="9525">
              <a:noFill/>
              <a:miter lim="800000"/>
              <a:headEnd/>
              <a:tailEnd/>
            </a:ln>
          </p:spPr>
          <p:txBody>
            <a:bodyPr/>
            <a:lstStyle/>
            <a:p>
              <a:pPr algn="just" eaLnBrk="0" hangingPunct="0"/>
              <a:r>
                <a:rPr lang="en-US" altLang="zh-CN" sz="1600" b="1">
                  <a:latin typeface="+mn-ea"/>
                </a:rPr>
                <a:t>.</a:t>
              </a:r>
            </a:p>
          </p:txBody>
        </p:sp>
        <p:sp>
          <p:nvSpPr>
            <p:cNvPr id="60489" name="Text Box 126"/>
            <p:cNvSpPr txBox="1">
              <a:spLocks noChangeArrowheads="1"/>
            </p:cNvSpPr>
            <p:nvPr/>
          </p:nvSpPr>
          <p:spPr bwMode="auto">
            <a:xfrm>
              <a:off x="1980" y="7680"/>
              <a:ext cx="540" cy="936"/>
            </a:xfrm>
            <a:prstGeom prst="rect">
              <a:avLst/>
            </a:prstGeom>
            <a:noFill/>
            <a:ln w="9525">
              <a:noFill/>
              <a:miter lim="800000"/>
              <a:headEnd/>
              <a:tailEnd/>
            </a:ln>
          </p:spPr>
          <p:txBody>
            <a:bodyPr/>
            <a:lstStyle/>
            <a:p>
              <a:pPr algn="just" eaLnBrk="0" hangingPunct="0"/>
              <a:endParaRPr lang="zh-CN" altLang="zh-CN" sz="1600" b="1">
                <a:latin typeface="+mn-ea"/>
              </a:endParaRPr>
            </a:p>
          </p:txBody>
        </p:sp>
      </p:grpSp>
      <p:sp>
        <p:nvSpPr>
          <p:cNvPr id="60440" name="Text Box 128"/>
          <p:cNvSpPr txBox="1">
            <a:spLocks noChangeArrowheads="1"/>
          </p:cNvSpPr>
          <p:nvPr/>
        </p:nvSpPr>
        <p:spPr bwMode="auto">
          <a:xfrm>
            <a:off x="1957388" y="5486400"/>
            <a:ext cx="2178050" cy="503238"/>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           </a:t>
            </a:r>
            <a:r>
              <a:rPr lang="zh-CN" altLang="en-US" sz="1600" b="1">
                <a:latin typeface="+mn-ea"/>
              </a:rPr>
              <a:t>全局</a:t>
            </a:r>
          </a:p>
        </p:txBody>
      </p:sp>
      <p:sp>
        <p:nvSpPr>
          <p:cNvPr id="60441" name="Text Box 129"/>
          <p:cNvSpPr txBox="1">
            <a:spLocks noChangeArrowheads="1"/>
          </p:cNvSpPr>
          <p:nvPr/>
        </p:nvSpPr>
        <p:spPr bwMode="auto">
          <a:xfrm>
            <a:off x="1981200" y="5454650"/>
            <a:ext cx="419100" cy="263525"/>
          </a:xfrm>
          <a:prstGeom prst="rect">
            <a:avLst/>
          </a:prstGeom>
          <a:noFill/>
          <a:ln w="9525">
            <a:noFill/>
            <a:miter lim="800000"/>
            <a:headEnd/>
            <a:tailEnd/>
          </a:ln>
        </p:spPr>
        <p:txBody>
          <a:bodyPr/>
          <a:lstStyle/>
          <a:p>
            <a:pPr algn="just" eaLnBrk="0" hangingPunct="0"/>
            <a:r>
              <a:rPr lang="en-US" altLang="zh-CN" sz="1600" b="1">
                <a:latin typeface="+mn-ea"/>
              </a:rPr>
              <a:t>9</a:t>
            </a:r>
          </a:p>
        </p:txBody>
      </p:sp>
      <p:sp>
        <p:nvSpPr>
          <p:cNvPr id="60442" name="Text Box 130"/>
          <p:cNvSpPr txBox="1">
            <a:spLocks noChangeArrowheads="1"/>
          </p:cNvSpPr>
          <p:nvPr/>
        </p:nvSpPr>
        <p:spPr bwMode="auto">
          <a:xfrm>
            <a:off x="1968500" y="5683250"/>
            <a:ext cx="622300" cy="301625"/>
          </a:xfrm>
          <a:prstGeom prst="rect">
            <a:avLst/>
          </a:prstGeom>
          <a:noFill/>
          <a:ln w="9525">
            <a:noFill/>
            <a:miter lim="800000"/>
            <a:headEnd/>
            <a:tailEnd/>
          </a:ln>
        </p:spPr>
        <p:txBody>
          <a:bodyPr/>
          <a:lstStyle/>
          <a:p>
            <a:pPr algn="just" eaLnBrk="0" hangingPunct="0"/>
            <a:r>
              <a:rPr lang="en-US" altLang="zh-CN" sz="1600" b="1">
                <a:latin typeface="+mn-ea"/>
              </a:rPr>
              <a:t>0</a:t>
            </a:r>
          </a:p>
        </p:txBody>
      </p:sp>
      <p:sp>
        <p:nvSpPr>
          <p:cNvPr id="60443" name="Text Box 131"/>
          <p:cNvSpPr txBox="1">
            <a:spLocks noChangeArrowheads="1"/>
          </p:cNvSpPr>
          <p:nvPr/>
        </p:nvSpPr>
        <p:spPr bwMode="auto">
          <a:xfrm>
            <a:off x="4576763" y="5516563"/>
            <a:ext cx="933450" cy="503237"/>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R9A</a:t>
            </a:r>
          </a:p>
          <a:p>
            <a:pPr algn="just" eaLnBrk="0" hangingPunct="0"/>
            <a:r>
              <a:rPr lang="en-US" altLang="zh-CN" sz="1600" b="1">
                <a:latin typeface="+mn-ea"/>
              </a:rPr>
              <a:t>R0A</a:t>
            </a:r>
          </a:p>
        </p:txBody>
      </p:sp>
      <p:grpSp>
        <p:nvGrpSpPr>
          <p:cNvPr id="3" name="Group 132"/>
          <p:cNvGrpSpPr>
            <a:grpSpLocks/>
          </p:cNvGrpSpPr>
          <p:nvPr/>
        </p:nvGrpSpPr>
        <p:grpSpPr bwMode="auto">
          <a:xfrm>
            <a:off x="4576763" y="1592263"/>
            <a:ext cx="933450" cy="1509712"/>
            <a:chOff x="4860" y="1596"/>
            <a:chExt cx="1080" cy="2340"/>
          </a:xfrm>
        </p:grpSpPr>
        <p:sp>
          <p:nvSpPr>
            <p:cNvPr id="60479" name="Text Box 133"/>
            <p:cNvSpPr txBox="1">
              <a:spLocks noChangeArrowheads="1"/>
            </p:cNvSpPr>
            <p:nvPr/>
          </p:nvSpPr>
          <p:spPr bwMode="auto">
            <a:xfrm>
              <a:off x="4860" y="1596"/>
              <a:ext cx="1080" cy="780"/>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R31A</a:t>
              </a:r>
            </a:p>
            <a:p>
              <a:pPr algn="just" eaLnBrk="0" hangingPunct="0"/>
              <a:r>
                <a:rPr lang="en-US" altLang="zh-CN" sz="1600" b="1">
                  <a:latin typeface="+mn-ea"/>
                </a:rPr>
                <a:t>R26A</a:t>
              </a:r>
            </a:p>
          </p:txBody>
        </p:sp>
        <p:sp>
          <p:nvSpPr>
            <p:cNvPr id="60480" name="Text Box 134"/>
            <p:cNvSpPr txBox="1">
              <a:spLocks noChangeArrowheads="1"/>
            </p:cNvSpPr>
            <p:nvPr/>
          </p:nvSpPr>
          <p:spPr bwMode="auto">
            <a:xfrm>
              <a:off x="4860" y="2376"/>
              <a:ext cx="1080" cy="780"/>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R25A</a:t>
              </a:r>
            </a:p>
            <a:p>
              <a:pPr algn="just" eaLnBrk="0" hangingPunct="0"/>
              <a:r>
                <a:rPr lang="en-US" altLang="zh-CN" sz="1600" b="1">
                  <a:latin typeface="+mn-ea"/>
                </a:rPr>
                <a:t>R16A</a:t>
              </a:r>
            </a:p>
          </p:txBody>
        </p:sp>
        <p:sp>
          <p:nvSpPr>
            <p:cNvPr id="60481" name="Text Box 135"/>
            <p:cNvSpPr txBox="1">
              <a:spLocks noChangeArrowheads="1"/>
            </p:cNvSpPr>
            <p:nvPr/>
          </p:nvSpPr>
          <p:spPr bwMode="auto">
            <a:xfrm>
              <a:off x="4860" y="3156"/>
              <a:ext cx="1080" cy="780"/>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R15A</a:t>
              </a:r>
            </a:p>
            <a:p>
              <a:pPr algn="just" eaLnBrk="0" hangingPunct="0"/>
              <a:r>
                <a:rPr lang="en-US" altLang="zh-CN" sz="1600" b="1">
                  <a:latin typeface="+mn-ea"/>
                </a:rPr>
                <a:t>R10A</a:t>
              </a:r>
            </a:p>
          </p:txBody>
        </p:sp>
      </p:grpSp>
      <p:grpSp>
        <p:nvGrpSpPr>
          <p:cNvPr id="4" name="Group 136"/>
          <p:cNvGrpSpPr>
            <a:grpSpLocks/>
          </p:cNvGrpSpPr>
          <p:nvPr/>
        </p:nvGrpSpPr>
        <p:grpSpPr bwMode="auto">
          <a:xfrm>
            <a:off x="5819775" y="2598738"/>
            <a:ext cx="933450" cy="1511300"/>
            <a:chOff x="4860" y="1596"/>
            <a:chExt cx="1080" cy="2340"/>
          </a:xfrm>
        </p:grpSpPr>
        <p:sp>
          <p:nvSpPr>
            <p:cNvPr id="60476" name="Text Box 137"/>
            <p:cNvSpPr txBox="1">
              <a:spLocks noChangeArrowheads="1"/>
            </p:cNvSpPr>
            <p:nvPr/>
          </p:nvSpPr>
          <p:spPr bwMode="auto">
            <a:xfrm>
              <a:off x="4860" y="1596"/>
              <a:ext cx="1080" cy="780"/>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R31B</a:t>
              </a:r>
            </a:p>
            <a:p>
              <a:pPr algn="just" eaLnBrk="0" hangingPunct="0"/>
              <a:r>
                <a:rPr lang="en-US" altLang="zh-CN" sz="1600" b="1">
                  <a:latin typeface="+mn-ea"/>
                </a:rPr>
                <a:t>R26B</a:t>
              </a:r>
            </a:p>
          </p:txBody>
        </p:sp>
        <p:sp>
          <p:nvSpPr>
            <p:cNvPr id="60477" name="Text Box 138"/>
            <p:cNvSpPr txBox="1">
              <a:spLocks noChangeArrowheads="1"/>
            </p:cNvSpPr>
            <p:nvPr/>
          </p:nvSpPr>
          <p:spPr bwMode="auto">
            <a:xfrm>
              <a:off x="4860" y="2376"/>
              <a:ext cx="1080" cy="780"/>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R25B</a:t>
              </a:r>
            </a:p>
            <a:p>
              <a:pPr algn="just" eaLnBrk="0" hangingPunct="0"/>
              <a:r>
                <a:rPr lang="en-US" altLang="zh-CN" sz="1600" b="1">
                  <a:latin typeface="+mn-ea"/>
                </a:rPr>
                <a:t>R16B</a:t>
              </a:r>
            </a:p>
          </p:txBody>
        </p:sp>
        <p:sp>
          <p:nvSpPr>
            <p:cNvPr id="60478" name="Text Box 139"/>
            <p:cNvSpPr txBox="1">
              <a:spLocks noChangeArrowheads="1"/>
            </p:cNvSpPr>
            <p:nvPr/>
          </p:nvSpPr>
          <p:spPr bwMode="auto">
            <a:xfrm>
              <a:off x="4860" y="3156"/>
              <a:ext cx="1080" cy="780"/>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R15B</a:t>
              </a:r>
            </a:p>
            <a:p>
              <a:pPr algn="just" eaLnBrk="0" hangingPunct="0"/>
              <a:r>
                <a:rPr lang="en-US" altLang="zh-CN" sz="1600" b="1">
                  <a:latin typeface="+mn-ea"/>
                </a:rPr>
                <a:t>R10B</a:t>
              </a:r>
            </a:p>
          </p:txBody>
        </p:sp>
      </p:grpSp>
      <p:grpSp>
        <p:nvGrpSpPr>
          <p:cNvPr id="5" name="Group 140"/>
          <p:cNvGrpSpPr>
            <a:grpSpLocks/>
          </p:cNvGrpSpPr>
          <p:nvPr/>
        </p:nvGrpSpPr>
        <p:grpSpPr bwMode="auto">
          <a:xfrm>
            <a:off x="7064375" y="3606800"/>
            <a:ext cx="933450" cy="1509713"/>
            <a:chOff x="4860" y="1596"/>
            <a:chExt cx="1080" cy="2340"/>
          </a:xfrm>
        </p:grpSpPr>
        <p:sp>
          <p:nvSpPr>
            <p:cNvPr id="60473" name="Text Box 141"/>
            <p:cNvSpPr txBox="1">
              <a:spLocks noChangeArrowheads="1"/>
            </p:cNvSpPr>
            <p:nvPr/>
          </p:nvSpPr>
          <p:spPr bwMode="auto">
            <a:xfrm>
              <a:off x="4860" y="1596"/>
              <a:ext cx="1080" cy="780"/>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R31C</a:t>
              </a:r>
            </a:p>
            <a:p>
              <a:pPr algn="just" eaLnBrk="0" hangingPunct="0"/>
              <a:r>
                <a:rPr lang="en-US" altLang="zh-CN" sz="1600" b="1">
                  <a:latin typeface="+mn-ea"/>
                </a:rPr>
                <a:t>R26C</a:t>
              </a:r>
            </a:p>
          </p:txBody>
        </p:sp>
        <p:sp>
          <p:nvSpPr>
            <p:cNvPr id="60474" name="Text Box 142"/>
            <p:cNvSpPr txBox="1">
              <a:spLocks noChangeArrowheads="1"/>
            </p:cNvSpPr>
            <p:nvPr/>
          </p:nvSpPr>
          <p:spPr bwMode="auto">
            <a:xfrm>
              <a:off x="4860" y="2376"/>
              <a:ext cx="1080" cy="780"/>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R25C</a:t>
              </a:r>
            </a:p>
            <a:p>
              <a:pPr algn="just" eaLnBrk="0" hangingPunct="0"/>
              <a:r>
                <a:rPr lang="en-US" altLang="zh-CN" sz="1600" b="1">
                  <a:latin typeface="+mn-ea"/>
                </a:rPr>
                <a:t>R16C</a:t>
              </a:r>
            </a:p>
          </p:txBody>
        </p:sp>
        <p:sp>
          <p:nvSpPr>
            <p:cNvPr id="60475" name="Text Box 143"/>
            <p:cNvSpPr txBox="1">
              <a:spLocks noChangeArrowheads="1"/>
            </p:cNvSpPr>
            <p:nvPr/>
          </p:nvSpPr>
          <p:spPr bwMode="auto">
            <a:xfrm>
              <a:off x="4860" y="3156"/>
              <a:ext cx="1080" cy="780"/>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R15C</a:t>
              </a:r>
            </a:p>
            <a:p>
              <a:pPr algn="just" eaLnBrk="0" hangingPunct="0"/>
              <a:r>
                <a:rPr lang="en-US" altLang="zh-CN" sz="1600" b="1">
                  <a:latin typeface="+mn-ea"/>
                </a:rPr>
                <a:t>R10C</a:t>
              </a:r>
            </a:p>
          </p:txBody>
        </p:sp>
      </p:grpSp>
      <p:sp>
        <p:nvSpPr>
          <p:cNvPr id="60447" name="Text Box 144"/>
          <p:cNvSpPr txBox="1">
            <a:spLocks noChangeArrowheads="1"/>
          </p:cNvSpPr>
          <p:nvPr/>
        </p:nvSpPr>
        <p:spPr bwMode="auto">
          <a:xfrm>
            <a:off x="5819775" y="5516563"/>
            <a:ext cx="933450" cy="503237"/>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R9B</a:t>
            </a:r>
          </a:p>
          <a:p>
            <a:pPr algn="just" eaLnBrk="0" hangingPunct="0"/>
            <a:r>
              <a:rPr lang="en-US" altLang="zh-CN" sz="1600" b="1">
                <a:latin typeface="+mn-ea"/>
              </a:rPr>
              <a:t>R0B</a:t>
            </a:r>
          </a:p>
        </p:txBody>
      </p:sp>
      <p:sp>
        <p:nvSpPr>
          <p:cNvPr id="60448" name="Text Box 145"/>
          <p:cNvSpPr txBox="1">
            <a:spLocks noChangeArrowheads="1"/>
          </p:cNvSpPr>
          <p:nvPr/>
        </p:nvSpPr>
        <p:spPr bwMode="auto">
          <a:xfrm>
            <a:off x="7064375" y="5516563"/>
            <a:ext cx="933450" cy="503237"/>
          </a:xfrm>
          <a:prstGeom prst="rect">
            <a:avLst/>
          </a:prstGeom>
          <a:noFill/>
          <a:ln w="9525">
            <a:solidFill>
              <a:schemeClr val="accent2"/>
            </a:solidFill>
            <a:miter lim="800000"/>
            <a:headEnd/>
            <a:tailEnd/>
          </a:ln>
        </p:spPr>
        <p:txBody>
          <a:bodyPr/>
          <a:lstStyle/>
          <a:p>
            <a:pPr algn="just" eaLnBrk="0" hangingPunct="0"/>
            <a:r>
              <a:rPr lang="en-US" altLang="zh-CN" sz="1600" b="1">
                <a:latin typeface="+mn-ea"/>
              </a:rPr>
              <a:t>R9C</a:t>
            </a:r>
          </a:p>
          <a:p>
            <a:pPr algn="just" eaLnBrk="0" hangingPunct="0"/>
            <a:r>
              <a:rPr lang="en-US" altLang="zh-CN" sz="1600" b="1">
                <a:latin typeface="+mn-ea"/>
              </a:rPr>
              <a:t>R0C</a:t>
            </a:r>
          </a:p>
        </p:txBody>
      </p:sp>
      <p:sp>
        <p:nvSpPr>
          <p:cNvPr id="60449" name="Text Box 146"/>
          <p:cNvSpPr txBox="1">
            <a:spLocks noChangeArrowheads="1"/>
          </p:cNvSpPr>
          <p:nvPr/>
        </p:nvSpPr>
        <p:spPr bwMode="auto">
          <a:xfrm>
            <a:off x="4576763" y="1187450"/>
            <a:ext cx="1089025" cy="301625"/>
          </a:xfrm>
          <a:prstGeom prst="rect">
            <a:avLst/>
          </a:prstGeom>
          <a:noFill/>
          <a:ln w="9525">
            <a:noFill/>
            <a:miter lim="800000"/>
            <a:headEnd/>
            <a:tailEnd/>
          </a:ln>
        </p:spPr>
        <p:txBody>
          <a:bodyPr/>
          <a:lstStyle/>
          <a:p>
            <a:pPr algn="just" eaLnBrk="0" hangingPunct="0"/>
            <a:r>
              <a:rPr lang="zh-CN" altLang="en-US" sz="1600" b="1">
                <a:solidFill>
                  <a:schemeClr val="hlink"/>
                </a:solidFill>
                <a:latin typeface="+mn-ea"/>
              </a:rPr>
              <a:t>过程</a:t>
            </a:r>
            <a:r>
              <a:rPr lang="en-US" altLang="zh-CN" sz="1600" b="1">
                <a:solidFill>
                  <a:schemeClr val="hlink"/>
                </a:solidFill>
                <a:latin typeface="+mn-ea"/>
              </a:rPr>
              <a:t>A</a:t>
            </a:r>
          </a:p>
        </p:txBody>
      </p:sp>
      <p:sp>
        <p:nvSpPr>
          <p:cNvPr id="60450" name="Text Box 147"/>
          <p:cNvSpPr txBox="1">
            <a:spLocks noChangeArrowheads="1"/>
          </p:cNvSpPr>
          <p:nvPr/>
        </p:nvSpPr>
        <p:spPr bwMode="auto">
          <a:xfrm>
            <a:off x="5819775" y="1189038"/>
            <a:ext cx="1089025" cy="303212"/>
          </a:xfrm>
          <a:prstGeom prst="rect">
            <a:avLst/>
          </a:prstGeom>
          <a:noFill/>
          <a:ln w="9525">
            <a:noFill/>
            <a:miter lim="800000"/>
            <a:headEnd/>
            <a:tailEnd/>
          </a:ln>
        </p:spPr>
        <p:txBody>
          <a:bodyPr/>
          <a:lstStyle/>
          <a:p>
            <a:pPr algn="just" eaLnBrk="0" hangingPunct="0"/>
            <a:r>
              <a:rPr lang="zh-CN" altLang="en-US" sz="1600" b="1">
                <a:solidFill>
                  <a:schemeClr val="hlink"/>
                </a:solidFill>
                <a:latin typeface="+mn-ea"/>
              </a:rPr>
              <a:t>过程</a:t>
            </a:r>
            <a:r>
              <a:rPr lang="en-US" altLang="zh-CN" sz="1600" b="1">
                <a:solidFill>
                  <a:schemeClr val="hlink"/>
                </a:solidFill>
                <a:latin typeface="+mn-ea"/>
              </a:rPr>
              <a:t>B</a:t>
            </a:r>
          </a:p>
        </p:txBody>
      </p:sp>
      <p:sp>
        <p:nvSpPr>
          <p:cNvPr id="60451" name="Text Box 148"/>
          <p:cNvSpPr txBox="1">
            <a:spLocks noChangeArrowheads="1"/>
          </p:cNvSpPr>
          <p:nvPr/>
        </p:nvSpPr>
        <p:spPr bwMode="auto">
          <a:xfrm>
            <a:off x="7064375" y="1189038"/>
            <a:ext cx="1089025" cy="303212"/>
          </a:xfrm>
          <a:prstGeom prst="rect">
            <a:avLst/>
          </a:prstGeom>
          <a:noFill/>
          <a:ln w="9525">
            <a:noFill/>
            <a:miter lim="800000"/>
            <a:headEnd/>
            <a:tailEnd/>
          </a:ln>
        </p:spPr>
        <p:txBody>
          <a:bodyPr/>
          <a:lstStyle/>
          <a:p>
            <a:pPr algn="just" eaLnBrk="0" hangingPunct="0"/>
            <a:r>
              <a:rPr lang="zh-CN" altLang="en-US" sz="1600" b="1">
                <a:solidFill>
                  <a:schemeClr val="hlink"/>
                </a:solidFill>
                <a:latin typeface="+mn-ea"/>
              </a:rPr>
              <a:t>过程</a:t>
            </a:r>
            <a:r>
              <a:rPr lang="en-US" altLang="zh-CN" sz="1600" b="1">
                <a:solidFill>
                  <a:schemeClr val="hlink"/>
                </a:solidFill>
                <a:latin typeface="+mn-ea"/>
              </a:rPr>
              <a:t>C</a:t>
            </a:r>
          </a:p>
        </p:txBody>
      </p:sp>
      <p:sp>
        <p:nvSpPr>
          <p:cNvPr id="60452" name="Text Box 149"/>
          <p:cNvSpPr txBox="1">
            <a:spLocks noChangeArrowheads="1"/>
          </p:cNvSpPr>
          <p:nvPr/>
        </p:nvSpPr>
        <p:spPr bwMode="auto">
          <a:xfrm>
            <a:off x="3162300" y="6096000"/>
            <a:ext cx="3162300" cy="454025"/>
          </a:xfrm>
          <a:prstGeom prst="rect">
            <a:avLst/>
          </a:prstGeom>
          <a:noFill/>
          <a:ln w="9525">
            <a:noFill/>
            <a:miter lim="800000"/>
            <a:headEnd/>
            <a:tailEnd/>
          </a:ln>
        </p:spPr>
        <p:txBody>
          <a:bodyPr/>
          <a:lstStyle/>
          <a:p>
            <a:pPr algn="just" eaLnBrk="0" hangingPunct="0"/>
            <a:r>
              <a:rPr lang="en-US" altLang="zh-CN" sz="2000" b="1">
                <a:solidFill>
                  <a:schemeClr val="tx2"/>
                </a:solidFill>
                <a:latin typeface="+mn-ea"/>
              </a:rPr>
              <a:t>RISCII</a:t>
            </a:r>
            <a:r>
              <a:rPr lang="zh-CN" altLang="en-US" sz="2000" b="1">
                <a:solidFill>
                  <a:schemeClr val="tx2"/>
                </a:solidFill>
                <a:latin typeface="+mn-ea"/>
              </a:rPr>
              <a:t>的寄存器窗口</a:t>
            </a:r>
          </a:p>
        </p:txBody>
      </p:sp>
      <p:sp>
        <p:nvSpPr>
          <p:cNvPr id="60453" name="Text Box 151"/>
          <p:cNvSpPr txBox="1">
            <a:spLocks noChangeArrowheads="1"/>
          </p:cNvSpPr>
          <p:nvPr/>
        </p:nvSpPr>
        <p:spPr bwMode="auto">
          <a:xfrm>
            <a:off x="8153400" y="1492250"/>
            <a:ext cx="762000" cy="396875"/>
          </a:xfrm>
          <a:prstGeom prst="rect">
            <a:avLst/>
          </a:prstGeom>
          <a:noFill/>
          <a:ln w="9525">
            <a:noFill/>
            <a:miter lim="800000"/>
            <a:headEnd/>
            <a:tailEnd/>
          </a:ln>
        </p:spPr>
        <p:txBody>
          <a:bodyPr>
            <a:spAutoFit/>
          </a:bodyPr>
          <a:lstStyle/>
          <a:p>
            <a:pPr algn="ctr">
              <a:spcBef>
                <a:spcPct val="50000"/>
              </a:spcBef>
            </a:pPr>
            <a:r>
              <a:rPr kumimoji="1" lang="zh-CN" altLang="en-US" sz="2000" b="1">
                <a:solidFill>
                  <a:schemeClr val="hlink"/>
                </a:solidFill>
                <a:latin typeface="+mn-ea"/>
              </a:rPr>
              <a:t>高区</a:t>
            </a:r>
          </a:p>
        </p:txBody>
      </p:sp>
      <p:sp>
        <p:nvSpPr>
          <p:cNvPr id="60454" name="Line 152"/>
          <p:cNvSpPr>
            <a:spLocks noChangeShapeType="1"/>
          </p:cNvSpPr>
          <p:nvPr/>
        </p:nvSpPr>
        <p:spPr bwMode="auto">
          <a:xfrm>
            <a:off x="5486400" y="1797050"/>
            <a:ext cx="2743200" cy="0"/>
          </a:xfrm>
          <a:prstGeom prst="line">
            <a:avLst/>
          </a:prstGeom>
          <a:noFill/>
          <a:ln w="9525">
            <a:solidFill>
              <a:schemeClr val="accent2"/>
            </a:solidFill>
            <a:round/>
            <a:headEnd/>
            <a:tailEnd type="triangle" w="med" len="med"/>
          </a:ln>
        </p:spPr>
        <p:txBody>
          <a:bodyPr wrap="none" anchor="ctr"/>
          <a:lstStyle/>
          <a:p>
            <a:endParaRPr lang="zh-CN" altLang="en-US">
              <a:latin typeface="+mn-ea"/>
            </a:endParaRPr>
          </a:p>
        </p:txBody>
      </p:sp>
      <p:sp>
        <p:nvSpPr>
          <p:cNvPr id="60455" name="Line 153"/>
          <p:cNvSpPr>
            <a:spLocks noChangeShapeType="1"/>
          </p:cNvSpPr>
          <p:nvPr/>
        </p:nvSpPr>
        <p:spPr bwMode="auto">
          <a:xfrm flipV="1">
            <a:off x="6781800" y="1873250"/>
            <a:ext cx="1447800" cy="990600"/>
          </a:xfrm>
          <a:prstGeom prst="line">
            <a:avLst/>
          </a:prstGeom>
          <a:noFill/>
          <a:ln w="9525">
            <a:solidFill>
              <a:schemeClr val="accent2"/>
            </a:solidFill>
            <a:round/>
            <a:headEnd/>
            <a:tailEnd type="triangle" w="med" len="med"/>
          </a:ln>
        </p:spPr>
        <p:txBody>
          <a:bodyPr wrap="none" anchor="ctr"/>
          <a:lstStyle/>
          <a:p>
            <a:endParaRPr lang="zh-CN" altLang="en-US">
              <a:latin typeface="+mn-ea"/>
            </a:endParaRPr>
          </a:p>
        </p:txBody>
      </p:sp>
      <p:sp>
        <p:nvSpPr>
          <p:cNvPr id="60456" name="Line 154"/>
          <p:cNvSpPr>
            <a:spLocks noChangeShapeType="1"/>
          </p:cNvSpPr>
          <p:nvPr/>
        </p:nvSpPr>
        <p:spPr bwMode="auto">
          <a:xfrm flipV="1">
            <a:off x="8001000" y="1873250"/>
            <a:ext cx="304800" cy="1981200"/>
          </a:xfrm>
          <a:prstGeom prst="line">
            <a:avLst/>
          </a:prstGeom>
          <a:noFill/>
          <a:ln w="9525">
            <a:solidFill>
              <a:schemeClr val="accent2"/>
            </a:solidFill>
            <a:round/>
            <a:headEnd/>
            <a:tailEnd type="triangle" w="med" len="med"/>
          </a:ln>
        </p:spPr>
        <p:txBody>
          <a:bodyPr wrap="none" anchor="ctr"/>
          <a:lstStyle/>
          <a:p>
            <a:endParaRPr lang="zh-CN" altLang="en-US">
              <a:latin typeface="+mn-ea"/>
            </a:endParaRPr>
          </a:p>
        </p:txBody>
      </p:sp>
      <p:sp>
        <p:nvSpPr>
          <p:cNvPr id="60457" name="Text Box 155"/>
          <p:cNvSpPr txBox="1">
            <a:spLocks noChangeArrowheads="1"/>
          </p:cNvSpPr>
          <p:nvPr/>
        </p:nvSpPr>
        <p:spPr bwMode="auto">
          <a:xfrm>
            <a:off x="8229600" y="3092450"/>
            <a:ext cx="914400" cy="396875"/>
          </a:xfrm>
          <a:prstGeom prst="rect">
            <a:avLst/>
          </a:prstGeom>
          <a:noFill/>
          <a:ln w="9525">
            <a:noFill/>
            <a:miter lim="800000"/>
            <a:headEnd/>
            <a:tailEnd/>
          </a:ln>
        </p:spPr>
        <p:txBody>
          <a:bodyPr>
            <a:spAutoFit/>
          </a:bodyPr>
          <a:lstStyle/>
          <a:p>
            <a:pPr algn="ctr">
              <a:spcBef>
                <a:spcPct val="50000"/>
              </a:spcBef>
            </a:pPr>
            <a:r>
              <a:rPr kumimoji="1" lang="zh-CN" altLang="en-US" sz="2000" b="1">
                <a:solidFill>
                  <a:schemeClr val="hlink"/>
                </a:solidFill>
                <a:latin typeface="+mn-ea"/>
              </a:rPr>
              <a:t>本区</a:t>
            </a:r>
          </a:p>
        </p:txBody>
      </p:sp>
      <p:sp>
        <p:nvSpPr>
          <p:cNvPr id="60458" name="Line 156"/>
          <p:cNvSpPr>
            <a:spLocks noChangeShapeType="1"/>
          </p:cNvSpPr>
          <p:nvPr/>
        </p:nvSpPr>
        <p:spPr bwMode="auto">
          <a:xfrm flipV="1">
            <a:off x="8001000" y="3244850"/>
            <a:ext cx="381000" cy="1143000"/>
          </a:xfrm>
          <a:prstGeom prst="line">
            <a:avLst/>
          </a:prstGeom>
          <a:noFill/>
          <a:ln w="9525">
            <a:solidFill>
              <a:schemeClr val="accent1"/>
            </a:solidFill>
            <a:round/>
            <a:headEnd/>
            <a:tailEnd type="triangle" w="med" len="med"/>
          </a:ln>
        </p:spPr>
        <p:txBody>
          <a:bodyPr wrap="none" anchor="ctr"/>
          <a:lstStyle/>
          <a:p>
            <a:endParaRPr lang="zh-CN" altLang="en-US">
              <a:latin typeface="+mn-ea"/>
            </a:endParaRPr>
          </a:p>
        </p:txBody>
      </p:sp>
      <p:sp>
        <p:nvSpPr>
          <p:cNvPr id="60459" name="Line 158"/>
          <p:cNvSpPr>
            <a:spLocks noChangeShapeType="1"/>
          </p:cNvSpPr>
          <p:nvPr/>
        </p:nvSpPr>
        <p:spPr bwMode="auto">
          <a:xfrm>
            <a:off x="6781800" y="3244850"/>
            <a:ext cx="1600200" cy="0"/>
          </a:xfrm>
          <a:prstGeom prst="line">
            <a:avLst/>
          </a:prstGeom>
          <a:noFill/>
          <a:ln w="9525">
            <a:solidFill>
              <a:schemeClr val="accent1"/>
            </a:solidFill>
            <a:round/>
            <a:headEnd/>
            <a:tailEnd type="triangle" w="med" len="med"/>
          </a:ln>
        </p:spPr>
        <p:txBody>
          <a:bodyPr wrap="none" anchor="ctr"/>
          <a:lstStyle/>
          <a:p>
            <a:endParaRPr lang="zh-CN" altLang="en-US">
              <a:latin typeface="+mn-ea"/>
            </a:endParaRPr>
          </a:p>
        </p:txBody>
      </p:sp>
      <p:sp>
        <p:nvSpPr>
          <p:cNvPr id="60460" name="Line 159"/>
          <p:cNvSpPr>
            <a:spLocks noChangeShapeType="1"/>
          </p:cNvSpPr>
          <p:nvPr/>
        </p:nvSpPr>
        <p:spPr bwMode="auto">
          <a:xfrm>
            <a:off x="5486400" y="2254250"/>
            <a:ext cx="2971800" cy="914400"/>
          </a:xfrm>
          <a:prstGeom prst="line">
            <a:avLst/>
          </a:prstGeom>
          <a:noFill/>
          <a:ln w="9525">
            <a:solidFill>
              <a:schemeClr val="accent1"/>
            </a:solidFill>
            <a:round/>
            <a:headEnd/>
            <a:tailEnd type="triangle" w="med" len="med"/>
          </a:ln>
        </p:spPr>
        <p:txBody>
          <a:bodyPr wrap="none" anchor="ctr"/>
          <a:lstStyle/>
          <a:p>
            <a:endParaRPr lang="zh-CN" altLang="en-US">
              <a:latin typeface="+mn-ea"/>
            </a:endParaRPr>
          </a:p>
        </p:txBody>
      </p:sp>
      <p:sp>
        <p:nvSpPr>
          <p:cNvPr id="60461" name="Text Box 161"/>
          <p:cNvSpPr txBox="1">
            <a:spLocks noChangeArrowheads="1"/>
          </p:cNvSpPr>
          <p:nvPr/>
        </p:nvSpPr>
        <p:spPr bwMode="auto">
          <a:xfrm>
            <a:off x="4495800" y="4311650"/>
            <a:ext cx="990600" cy="396875"/>
          </a:xfrm>
          <a:prstGeom prst="rect">
            <a:avLst/>
          </a:prstGeom>
          <a:noFill/>
          <a:ln w="9525">
            <a:noFill/>
            <a:miter lim="800000"/>
            <a:headEnd/>
            <a:tailEnd/>
          </a:ln>
        </p:spPr>
        <p:txBody>
          <a:bodyPr>
            <a:spAutoFit/>
          </a:bodyPr>
          <a:lstStyle/>
          <a:p>
            <a:pPr algn="ctr">
              <a:spcBef>
                <a:spcPct val="50000"/>
              </a:spcBef>
            </a:pPr>
            <a:r>
              <a:rPr kumimoji="1" lang="zh-CN" altLang="en-US" sz="2000" b="1">
                <a:solidFill>
                  <a:schemeClr val="hlink"/>
                </a:solidFill>
                <a:latin typeface="+mn-ea"/>
              </a:rPr>
              <a:t>低区</a:t>
            </a:r>
          </a:p>
        </p:txBody>
      </p:sp>
      <p:sp>
        <p:nvSpPr>
          <p:cNvPr id="60462" name="Line 162"/>
          <p:cNvSpPr>
            <a:spLocks noChangeShapeType="1"/>
          </p:cNvSpPr>
          <p:nvPr/>
        </p:nvSpPr>
        <p:spPr bwMode="auto">
          <a:xfrm>
            <a:off x="4953000" y="3092450"/>
            <a:ext cx="0" cy="1219200"/>
          </a:xfrm>
          <a:prstGeom prst="line">
            <a:avLst/>
          </a:prstGeom>
          <a:noFill/>
          <a:ln w="9525">
            <a:solidFill>
              <a:schemeClr val="accent2"/>
            </a:solidFill>
            <a:round/>
            <a:headEnd/>
            <a:tailEnd type="triangle" w="med" len="med"/>
          </a:ln>
        </p:spPr>
        <p:txBody>
          <a:bodyPr wrap="none" anchor="ctr"/>
          <a:lstStyle/>
          <a:p>
            <a:endParaRPr lang="zh-CN" altLang="en-US">
              <a:latin typeface="+mn-ea"/>
            </a:endParaRPr>
          </a:p>
        </p:txBody>
      </p:sp>
      <p:sp>
        <p:nvSpPr>
          <p:cNvPr id="60463" name="Line 163"/>
          <p:cNvSpPr>
            <a:spLocks noChangeShapeType="1"/>
          </p:cNvSpPr>
          <p:nvPr/>
        </p:nvSpPr>
        <p:spPr bwMode="auto">
          <a:xfrm flipH="1">
            <a:off x="5029200" y="3854450"/>
            <a:ext cx="762000" cy="381000"/>
          </a:xfrm>
          <a:prstGeom prst="line">
            <a:avLst/>
          </a:prstGeom>
          <a:noFill/>
          <a:ln w="9525">
            <a:solidFill>
              <a:schemeClr val="accent2"/>
            </a:solidFill>
            <a:round/>
            <a:headEnd/>
            <a:tailEnd type="triangle" w="med" len="med"/>
          </a:ln>
        </p:spPr>
        <p:txBody>
          <a:bodyPr wrap="none" anchor="ctr"/>
          <a:lstStyle/>
          <a:p>
            <a:endParaRPr lang="zh-CN" altLang="en-US">
              <a:latin typeface="+mn-ea"/>
            </a:endParaRPr>
          </a:p>
        </p:txBody>
      </p:sp>
      <p:sp>
        <p:nvSpPr>
          <p:cNvPr id="60464" name="Line 164"/>
          <p:cNvSpPr>
            <a:spLocks noChangeShapeType="1"/>
          </p:cNvSpPr>
          <p:nvPr/>
        </p:nvSpPr>
        <p:spPr bwMode="auto">
          <a:xfrm flipH="1" flipV="1">
            <a:off x="5257800" y="4464050"/>
            <a:ext cx="1752600" cy="457200"/>
          </a:xfrm>
          <a:prstGeom prst="line">
            <a:avLst/>
          </a:prstGeom>
          <a:noFill/>
          <a:ln w="9525">
            <a:solidFill>
              <a:schemeClr val="accent2"/>
            </a:solidFill>
            <a:round/>
            <a:headEnd/>
            <a:tailEnd type="triangle" w="med" len="med"/>
          </a:ln>
        </p:spPr>
        <p:txBody>
          <a:bodyPr wrap="none" anchor="ctr"/>
          <a:lstStyle/>
          <a:p>
            <a:endParaRPr lang="zh-CN" altLang="en-US">
              <a:latin typeface="+mn-ea"/>
            </a:endParaRPr>
          </a:p>
        </p:txBody>
      </p:sp>
      <p:grpSp>
        <p:nvGrpSpPr>
          <p:cNvPr id="6" name="Group 172"/>
          <p:cNvGrpSpPr>
            <a:grpSpLocks/>
          </p:cNvGrpSpPr>
          <p:nvPr/>
        </p:nvGrpSpPr>
        <p:grpSpPr bwMode="auto">
          <a:xfrm>
            <a:off x="-76200" y="1765300"/>
            <a:ext cx="1981200" cy="1206500"/>
            <a:chOff x="48" y="508"/>
            <a:chExt cx="1248" cy="760"/>
          </a:xfrm>
        </p:grpSpPr>
        <p:sp>
          <p:nvSpPr>
            <p:cNvPr id="60467" name="AutoShape 166"/>
            <p:cNvSpPr>
              <a:spLocks noChangeArrowheads="1"/>
            </p:cNvSpPr>
            <p:nvPr/>
          </p:nvSpPr>
          <p:spPr bwMode="auto">
            <a:xfrm>
              <a:off x="1152" y="576"/>
              <a:ext cx="144" cy="96"/>
            </a:xfrm>
            <a:prstGeom prst="lef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60468" name="Text Box 167"/>
            <p:cNvSpPr txBox="1">
              <a:spLocks noChangeArrowheads="1"/>
            </p:cNvSpPr>
            <p:nvPr/>
          </p:nvSpPr>
          <p:spPr bwMode="auto">
            <a:xfrm>
              <a:off x="48" y="508"/>
              <a:ext cx="1104" cy="212"/>
            </a:xfrm>
            <a:prstGeom prst="rect">
              <a:avLst/>
            </a:prstGeom>
            <a:noFill/>
            <a:ln w="9525">
              <a:noFill/>
              <a:miter lim="800000"/>
              <a:headEnd/>
              <a:tailEnd/>
            </a:ln>
          </p:spPr>
          <p:txBody>
            <a:bodyPr>
              <a:spAutoFit/>
            </a:bodyPr>
            <a:lstStyle/>
            <a:p>
              <a:pPr algn="ctr">
                <a:spcBef>
                  <a:spcPct val="50000"/>
                </a:spcBef>
              </a:pPr>
              <a:r>
                <a:rPr lang="zh-CN" altLang="en-US" sz="1600" b="1">
                  <a:latin typeface="+mn-ea"/>
                </a:rPr>
                <a:t>参数寄存器</a:t>
              </a:r>
              <a:r>
                <a:rPr lang="en-US" altLang="zh-CN" sz="1600" b="1">
                  <a:latin typeface="+mn-ea"/>
                </a:rPr>
                <a:t>(6</a:t>
              </a:r>
              <a:r>
                <a:rPr lang="zh-CN" altLang="en-US" sz="1600" b="1">
                  <a:latin typeface="+mn-ea"/>
                </a:rPr>
                <a:t>个</a:t>
              </a:r>
              <a:r>
                <a:rPr lang="en-US" altLang="zh-CN" sz="1600" b="1">
                  <a:latin typeface="+mn-ea"/>
                </a:rPr>
                <a:t>)</a:t>
              </a:r>
            </a:p>
          </p:txBody>
        </p:sp>
        <p:sp>
          <p:nvSpPr>
            <p:cNvPr id="60469" name="AutoShape 168"/>
            <p:cNvSpPr>
              <a:spLocks noChangeArrowheads="1"/>
            </p:cNvSpPr>
            <p:nvPr/>
          </p:nvSpPr>
          <p:spPr bwMode="auto">
            <a:xfrm>
              <a:off x="1152" y="864"/>
              <a:ext cx="144" cy="96"/>
            </a:xfrm>
            <a:prstGeom prst="lef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60470" name="Text Box 169"/>
            <p:cNvSpPr txBox="1">
              <a:spLocks noChangeArrowheads="1"/>
            </p:cNvSpPr>
            <p:nvPr/>
          </p:nvSpPr>
          <p:spPr bwMode="auto">
            <a:xfrm>
              <a:off x="48" y="796"/>
              <a:ext cx="1104" cy="212"/>
            </a:xfrm>
            <a:prstGeom prst="rect">
              <a:avLst/>
            </a:prstGeom>
            <a:noFill/>
            <a:ln w="9525">
              <a:noFill/>
              <a:miter lim="800000"/>
              <a:headEnd/>
              <a:tailEnd/>
            </a:ln>
          </p:spPr>
          <p:txBody>
            <a:bodyPr>
              <a:spAutoFit/>
            </a:bodyPr>
            <a:lstStyle/>
            <a:p>
              <a:pPr algn="ctr">
                <a:spcBef>
                  <a:spcPct val="50000"/>
                </a:spcBef>
              </a:pPr>
              <a:r>
                <a:rPr lang="zh-CN" altLang="en-US" sz="1600" b="1">
                  <a:latin typeface="+mn-ea"/>
                </a:rPr>
                <a:t>本地寄存器</a:t>
              </a:r>
              <a:r>
                <a:rPr lang="en-US" altLang="zh-CN" sz="1600" b="1">
                  <a:latin typeface="+mn-ea"/>
                </a:rPr>
                <a:t>(10</a:t>
              </a:r>
              <a:r>
                <a:rPr lang="zh-CN" altLang="en-US" sz="1600" b="1">
                  <a:latin typeface="+mn-ea"/>
                </a:rPr>
                <a:t>个</a:t>
              </a:r>
              <a:r>
                <a:rPr lang="en-US" altLang="zh-CN" sz="1600" b="1">
                  <a:latin typeface="+mn-ea"/>
                </a:rPr>
                <a:t>)</a:t>
              </a:r>
            </a:p>
          </p:txBody>
        </p:sp>
        <p:sp>
          <p:nvSpPr>
            <p:cNvPr id="60471" name="AutoShape 170"/>
            <p:cNvSpPr>
              <a:spLocks noChangeArrowheads="1"/>
            </p:cNvSpPr>
            <p:nvPr/>
          </p:nvSpPr>
          <p:spPr bwMode="auto">
            <a:xfrm>
              <a:off x="1152" y="1124"/>
              <a:ext cx="144" cy="96"/>
            </a:xfrm>
            <a:prstGeom prst="lef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kumimoji="1" lang="zh-CN" altLang="zh-CN" sz="2800" b="1">
                <a:solidFill>
                  <a:srgbClr val="FF9933"/>
                </a:solidFill>
                <a:latin typeface="+mn-ea"/>
              </a:endParaRPr>
            </a:p>
          </p:txBody>
        </p:sp>
        <p:sp>
          <p:nvSpPr>
            <p:cNvPr id="60472" name="Text Box 171"/>
            <p:cNvSpPr txBox="1">
              <a:spLocks noChangeArrowheads="1"/>
            </p:cNvSpPr>
            <p:nvPr/>
          </p:nvSpPr>
          <p:spPr bwMode="auto">
            <a:xfrm>
              <a:off x="48" y="1056"/>
              <a:ext cx="1104" cy="212"/>
            </a:xfrm>
            <a:prstGeom prst="rect">
              <a:avLst/>
            </a:prstGeom>
            <a:noFill/>
            <a:ln w="9525">
              <a:noFill/>
              <a:miter lim="800000"/>
              <a:headEnd/>
              <a:tailEnd/>
            </a:ln>
          </p:spPr>
          <p:txBody>
            <a:bodyPr>
              <a:spAutoFit/>
            </a:bodyPr>
            <a:lstStyle/>
            <a:p>
              <a:pPr algn="ctr">
                <a:spcBef>
                  <a:spcPct val="50000"/>
                </a:spcBef>
              </a:pPr>
              <a:r>
                <a:rPr lang="zh-CN" altLang="en-US" sz="1600" b="1">
                  <a:latin typeface="+mn-ea"/>
                </a:rPr>
                <a:t>暂时寄存器</a:t>
              </a:r>
              <a:r>
                <a:rPr lang="en-US" altLang="zh-CN" sz="1600" b="1">
                  <a:latin typeface="+mn-ea"/>
                </a:rPr>
                <a:t>(6</a:t>
              </a:r>
              <a:r>
                <a:rPr lang="zh-CN" altLang="en-US" sz="1600" b="1">
                  <a:latin typeface="+mn-ea"/>
                </a:rPr>
                <a:t>个</a:t>
              </a:r>
              <a:r>
                <a:rPr lang="en-US" altLang="zh-CN" sz="1600" b="1">
                  <a:latin typeface="+mn-ea"/>
                </a:rPr>
                <a:t>)</a:t>
              </a:r>
            </a:p>
          </p:txBody>
        </p:sp>
      </p:grpSp>
      <p:sp>
        <p:nvSpPr>
          <p:cNvPr id="73"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1000" y="1752600"/>
            <a:ext cx="8001000" cy="3323987"/>
          </a:xfrm>
          <a:prstGeom prst="rect">
            <a:avLst/>
          </a:prstGeom>
          <a:noFill/>
          <a:ln w="9525">
            <a:noFill/>
            <a:miter lim="800000"/>
            <a:headEnd/>
            <a:tailEnd/>
          </a:ln>
        </p:spPr>
        <p:txBody>
          <a:bodyPr>
            <a:spAutoFit/>
          </a:bodyPr>
          <a:lstStyle/>
          <a:p>
            <a:pPr>
              <a:spcBef>
                <a:spcPct val="50000"/>
              </a:spcBef>
            </a:pPr>
            <a:r>
              <a:rPr kumimoji="1" lang="en-US" altLang="zh-CN" sz="2800" b="1">
                <a:latin typeface="+mn-ea"/>
              </a:rPr>
              <a:t>        A</a:t>
            </a:r>
            <a:r>
              <a:rPr kumimoji="1" lang="zh-CN" altLang="en-US" sz="2800" b="1">
                <a:latin typeface="+mn-ea"/>
              </a:rPr>
              <a:t>、</a:t>
            </a:r>
            <a:r>
              <a:rPr kumimoji="1" lang="en-US" altLang="zh-CN" sz="2800" b="1">
                <a:latin typeface="+mn-ea"/>
              </a:rPr>
              <a:t>B</a:t>
            </a:r>
            <a:r>
              <a:rPr kumimoji="1" lang="zh-CN" altLang="en-US" sz="2800" b="1">
                <a:latin typeface="+mn-ea"/>
              </a:rPr>
              <a:t>、</a:t>
            </a:r>
            <a:r>
              <a:rPr kumimoji="1" lang="en-US" altLang="zh-CN" sz="2800" b="1">
                <a:latin typeface="+mn-ea"/>
              </a:rPr>
              <a:t>C</a:t>
            </a:r>
            <a:r>
              <a:rPr kumimoji="1" lang="zh-CN" altLang="en-US" sz="2800" b="1">
                <a:latin typeface="+mn-ea"/>
              </a:rPr>
              <a:t>三个过程，</a:t>
            </a:r>
            <a:r>
              <a:rPr kumimoji="1" lang="en-US" altLang="zh-CN" sz="2800" b="1">
                <a:latin typeface="+mn-ea"/>
              </a:rPr>
              <a:t>A</a:t>
            </a:r>
            <a:r>
              <a:rPr kumimoji="1" lang="zh-CN" altLang="en-US" sz="2800" b="1">
                <a:latin typeface="+mn-ea"/>
              </a:rPr>
              <a:t>过程调用</a:t>
            </a:r>
            <a:r>
              <a:rPr kumimoji="1" lang="en-US" altLang="zh-CN" sz="2800" b="1">
                <a:latin typeface="+mn-ea"/>
              </a:rPr>
              <a:t>B</a:t>
            </a:r>
            <a:r>
              <a:rPr kumimoji="1" lang="zh-CN" altLang="en-US" sz="2800" b="1">
                <a:latin typeface="+mn-ea"/>
              </a:rPr>
              <a:t>过程，</a:t>
            </a:r>
            <a:r>
              <a:rPr kumimoji="1" lang="en-US" altLang="zh-CN" sz="2800" b="1">
                <a:latin typeface="+mn-ea"/>
              </a:rPr>
              <a:t>B</a:t>
            </a:r>
            <a:r>
              <a:rPr kumimoji="1" lang="zh-CN" altLang="en-US" sz="2800" b="1">
                <a:latin typeface="+mn-ea"/>
              </a:rPr>
              <a:t>过程调用</a:t>
            </a:r>
            <a:r>
              <a:rPr kumimoji="1" lang="en-US" altLang="zh-CN" sz="2800" b="1">
                <a:latin typeface="+mn-ea"/>
              </a:rPr>
              <a:t>C</a:t>
            </a:r>
            <a:r>
              <a:rPr kumimoji="1" lang="zh-CN" altLang="en-US" sz="2800" b="1">
                <a:latin typeface="+mn-ea"/>
              </a:rPr>
              <a:t>过程，窗口按堆栈方式组织，采用相邻过程的低区和高区共用一组物理寄存器的重叠技术，不需要花费任何附加的操作可以实现两过程参数直接交换。</a:t>
            </a:r>
          </a:p>
          <a:p>
            <a:pPr>
              <a:spcBef>
                <a:spcPct val="50000"/>
              </a:spcBef>
            </a:pPr>
            <a:r>
              <a:rPr kumimoji="1" lang="zh-CN" altLang="en-US" sz="2800" b="1">
                <a:solidFill>
                  <a:schemeClr val="hlink"/>
                </a:solidFill>
                <a:latin typeface="+mn-ea"/>
              </a:rPr>
              <a:t>优点：</a:t>
            </a:r>
            <a:r>
              <a:rPr kumimoji="1" lang="zh-CN" altLang="en-US" sz="2800" b="1">
                <a:latin typeface="+mn-ea"/>
              </a:rPr>
              <a:t>显著减少过程调用和返回执行时间、执行的指令条数和访问存储器的次数。</a:t>
            </a:r>
          </a:p>
        </p:txBody>
      </p:sp>
      <p:sp>
        <p:nvSpPr>
          <p:cNvPr id="3"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auto">
          <a:xfrm>
            <a:off x="381000" y="1062030"/>
            <a:ext cx="8077200" cy="1295400"/>
          </a:xfrm>
          <a:prstGeom prst="rect">
            <a:avLst/>
          </a:prstGeom>
          <a:noFill/>
          <a:ln w="9525">
            <a:noFill/>
            <a:miter lim="800000"/>
            <a:headEnd/>
            <a:tailEnd/>
          </a:ln>
        </p:spPr>
        <p:txBody>
          <a:bodyPr/>
          <a:lstStyle/>
          <a:p>
            <a:r>
              <a:rPr kumimoji="1" lang="en-US" altLang="zh-CN" sz="2400" b="1" dirty="0">
                <a:latin typeface="+mn-ea"/>
              </a:rPr>
              <a:t>     RISC</a:t>
            </a:r>
            <a:r>
              <a:rPr kumimoji="1" lang="zh-CN" altLang="zh-CN" sz="2400" b="1" dirty="0">
                <a:latin typeface="+mn-ea"/>
              </a:rPr>
              <a:t>机中所采用的编译技术突出了两点：一是如何最佳分配寄存器堆中的寄存器，使数据有效地减少对存储器的访问；二是设法对程序中的指令序列在保持原来语义 基础上进行重新排序和调度，进行并行性的开发。</a:t>
            </a:r>
            <a:endParaRPr kumimoji="1" lang="zh-CN" altLang="en-US" sz="2400" b="1" dirty="0">
              <a:latin typeface="+mn-ea"/>
            </a:endParaRPr>
          </a:p>
        </p:txBody>
      </p:sp>
      <p:sp>
        <p:nvSpPr>
          <p:cNvPr id="103428" name="Text Box 4"/>
          <p:cNvSpPr txBox="1">
            <a:spLocks noChangeArrowheads="1"/>
          </p:cNvSpPr>
          <p:nvPr/>
        </p:nvSpPr>
        <p:spPr bwMode="auto">
          <a:xfrm>
            <a:off x="152400" y="357166"/>
            <a:ext cx="4776790" cy="461665"/>
          </a:xfrm>
          <a:prstGeom prst="rect">
            <a:avLst/>
          </a:prstGeom>
          <a:noFill/>
          <a:ln w="9525">
            <a:noFill/>
            <a:miter lim="800000"/>
            <a:headEnd/>
            <a:tailEnd/>
          </a:ln>
        </p:spPr>
        <p:txBody>
          <a:bodyPr wrap="square">
            <a:spAutoFit/>
          </a:bodyPr>
          <a:lstStyle/>
          <a:p>
            <a:r>
              <a:rPr kumimoji="1" lang="zh-CN" altLang="en-US" sz="2400" b="1" dirty="0">
                <a:solidFill>
                  <a:schemeClr val="tx2"/>
                </a:solidFill>
                <a:latin typeface="+mn-ea"/>
              </a:rPr>
              <a:t>（三） 优化编译技术</a:t>
            </a:r>
          </a:p>
        </p:txBody>
      </p:sp>
      <p:sp>
        <p:nvSpPr>
          <p:cNvPr id="103430" name="Text Box 6"/>
          <p:cNvSpPr txBox="1">
            <a:spLocks noChangeArrowheads="1"/>
          </p:cNvSpPr>
          <p:nvPr/>
        </p:nvSpPr>
        <p:spPr bwMode="auto">
          <a:xfrm>
            <a:off x="-32" y="2786058"/>
            <a:ext cx="9258336" cy="2862322"/>
          </a:xfrm>
          <a:prstGeom prst="rect">
            <a:avLst/>
          </a:prstGeom>
          <a:noFill/>
          <a:ln w="9525">
            <a:noFill/>
            <a:miter lim="800000"/>
            <a:headEnd/>
            <a:tailEnd/>
          </a:ln>
        </p:spPr>
        <p:txBody>
          <a:bodyPr wrap="square">
            <a:spAutoFit/>
          </a:bodyPr>
          <a:lstStyle/>
          <a:p>
            <a:pPr>
              <a:spcBef>
                <a:spcPct val="50000"/>
              </a:spcBef>
              <a:buClr>
                <a:srgbClr val="FF0066"/>
              </a:buClr>
              <a:buFont typeface="Wingdings" pitchFamily="2" charset="2"/>
              <a:buNone/>
            </a:pPr>
            <a:r>
              <a:rPr kumimoji="1" lang="zh-CN" altLang="en-US" sz="2400" b="1" dirty="0">
                <a:solidFill>
                  <a:schemeClr val="hlink"/>
                </a:solidFill>
                <a:latin typeface="+mn-ea"/>
              </a:rPr>
              <a:t>优点：</a:t>
            </a:r>
          </a:p>
          <a:p>
            <a:pPr>
              <a:spcBef>
                <a:spcPct val="50000"/>
              </a:spcBef>
              <a:buClr>
                <a:schemeClr val="tx1"/>
              </a:buClr>
              <a:buFont typeface="Wingdings" pitchFamily="2" charset="2"/>
              <a:buChar char="v"/>
            </a:pPr>
            <a:r>
              <a:rPr kumimoji="1" lang="zh-CN" altLang="en-US" sz="2400" b="1" dirty="0">
                <a:latin typeface="+mn-ea"/>
              </a:rPr>
              <a:t> </a:t>
            </a:r>
            <a:r>
              <a:rPr kumimoji="1" lang="en-US" altLang="zh-CN" sz="2400" b="1" dirty="0">
                <a:latin typeface="+mn-ea"/>
              </a:rPr>
              <a:t>RISC</a:t>
            </a:r>
            <a:r>
              <a:rPr kumimoji="1" lang="zh-CN" altLang="en-US" sz="2400" b="1" dirty="0">
                <a:latin typeface="+mn-ea"/>
              </a:rPr>
              <a:t>指令系统条数少，简单对称，这减轻了编译程序的负担</a:t>
            </a:r>
            <a:r>
              <a:rPr kumimoji="1" lang="en-US" altLang="zh-CN" sz="2400" b="1" dirty="0">
                <a:latin typeface="+mn-ea"/>
              </a:rPr>
              <a:t>.</a:t>
            </a:r>
            <a:r>
              <a:rPr kumimoji="1" lang="zh-CN" altLang="en-US" sz="2400" b="1" dirty="0">
                <a:latin typeface="+mn-ea"/>
              </a:rPr>
              <a:t>；</a:t>
            </a:r>
          </a:p>
          <a:p>
            <a:pPr>
              <a:spcBef>
                <a:spcPct val="50000"/>
              </a:spcBef>
              <a:buClr>
                <a:schemeClr val="tx1"/>
              </a:buClr>
              <a:buFont typeface="Wingdings" pitchFamily="2" charset="2"/>
              <a:buChar char="v"/>
            </a:pPr>
            <a:r>
              <a:rPr kumimoji="1" lang="zh-CN" altLang="en-US" sz="2400" b="1" dirty="0">
                <a:latin typeface="+mn-ea"/>
              </a:rPr>
              <a:t> </a:t>
            </a:r>
            <a:r>
              <a:rPr kumimoji="1" lang="en-US" altLang="zh-CN" sz="2400" b="1" dirty="0">
                <a:latin typeface="+mn-ea"/>
              </a:rPr>
              <a:t>RISC</a:t>
            </a:r>
            <a:r>
              <a:rPr kumimoji="1" lang="zh-CN" altLang="en-US" sz="2400" b="1" dirty="0">
                <a:latin typeface="+mn-ea"/>
              </a:rPr>
              <a:t>寻址方式简单，只有</a:t>
            </a:r>
            <a:r>
              <a:rPr kumimoji="1" lang="en-US" altLang="zh-CN" sz="2400" b="1" dirty="0">
                <a:latin typeface="+mn-ea"/>
              </a:rPr>
              <a:t>LOAD</a:t>
            </a:r>
            <a:r>
              <a:rPr kumimoji="1" lang="zh-CN" altLang="en-US" sz="2400" b="1" dirty="0">
                <a:latin typeface="+mn-ea"/>
              </a:rPr>
              <a:t>和</a:t>
            </a:r>
            <a:r>
              <a:rPr kumimoji="1" lang="en-US" altLang="zh-CN" sz="2400" b="1" dirty="0">
                <a:latin typeface="+mn-ea"/>
              </a:rPr>
              <a:t>STORE</a:t>
            </a:r>
            <a:r>
              <a:rPr kumimoji="1" lang="zh-CN" altLang="en-US" sz="2400" b="1" dirty="0">
                <a:latin typeface="+mn-ea"/>
              </a:rPr>
              <a:t>指令访问存储器。其它操作均在通用寄存器中进行，这简化了寻址方式和访存操作 ；</a:t>
            </a:r>
          </a:p>
          <a:p>
            <a:pPr>
              <a:spcBef>
                <a:spcPct val="50000"/>
              </a:spcBef>
              <a:buClr>
                <a:schemeClr val="tx1"/>
              </a:buClr>
              <a:buFont typeface="Wingdings" pitchFamily="2" charset="2"/>
              <a:buChar char="v"/>
            </a:pPr>
            <a:r>
              <a:rPr kumimoji="1" lang="zh-CN" altLang="en-US" sz="2400" b="1" dirty="0">
                <a:latin typeface="+mn-ea"/>
              </a:rPr>
              <a:t> 大多数指令在一个周期内完成，为优化编译器进行调整指令流序列，减少相关，提高并行度带来了方便； </a:t>
            </a:r>
          </a:p>
        </p:txBody>
      </p:sp>
      <p:sp>
        <p:nvSpPr>
          <p:cNvPr id="5"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381000" y="428604"/>
            <a:ext cx="7691462" cy="381000"/>
          </a:xfrm>
        </p:spPr>
        <p:txBody>
          <a:bodyPr lIns="92075" tIns="46038" rIns="92075" bIns="46038">
            <a:normAutofit fontScale="90000"/>
          </a:bodyPr>
          <a:lstStyle/>
          <a:p>
            <a:pPr eaLnBrk="1" hangingPunct="1"/>
            <a:r>
              <a:rPr lang="en-US" altLang="zh-CN" b="1" dirty="0" smtClean="0">
                <a:solidFill>
                  <a:schemeClr val="tx2"/>
                </a:solidFill>
                <a:latin typeface="+mn-ea"/>
                <a:ea typeface="+mn-ea"/>
              </a:rPr>
              <a:t>RISC</a:t>
            </a:r>
            <a:r>
              <a:rPr lang="zh-CN" altLang="en-US" b="1" dirty="0" smtClean="0">
                <a:solidFill>
                  <a:schemeClr val="tx2"/>
                </a:solidFill>
                <a:latin typeface="+mn-ea"/>
                <a:ea typeface="+mn-ea"/>
              </a:rPr>
              <a:t>对优化编译器带来的困难：</a:t>
            </a:r>
          </a:p>
        </p:txBody>
      </p:sp>
      <p:sp>
        <p:nvSpPr>
          <p:cNvPr id="118787" name="Rectangle 3"/>
          <p:cNvSpPr>
            <a:spLocks noGrp="1" noChangeArrowheads="1"/>
          </p:cNvSpPr>
          <p:nvPr>
            <p:ph type="body" idx="4294967295"/>
          </p:nvPr>
        </p:nvSpPr>
        <p:spPr>
          <a:xfrm>
            <a:off x="152400" y="1071546"/>
            <a:ext cx="8991600" cy="3962400"/>
          </a:xfrm>
        </p:spPr>
        <p:txBody>
          <a:bodyPr>
            <a:noAutofit/>
          </a:bodyPr>
          <a:lstStyle/>
          <a:p>
            <a:pPr marL="279400" indent="-92075" algn="just" eaLnBrk="1" hangingPunct="1">
              <a:lnSpc>
                <a:spcPct val="130000"/>
              </a:lnSpc>
              <a:buClr>
                <a:schemeClr val="tx1"/>
              </a:buClr>
            </a:pPr>
            <a:r>
              <a:rPr lang="en-US" altLang="zh-CN" sz="2400" b="1" dirty="0" smtClean="0">
                <a:solidFill>
                  <a:schemeClr val="tx1"/>
                </a:solidFill>
                <a:latin typeface="+mn-ea"/>
              </a:rPr>
              <a:t>  </a:t>
            </a:r>
            <a:r>
              <a:rPr lang="zh-CN" altLang="en-US" sz="2400" b="1" dirty="0" smtClean="0">
                <a:solidFill>
                  <a:schemeClr val="tx1"/>
                </a:solidFill>
                <a:latin typeface="+mn-ea"/>
              </a:rPr>
              <a:t>优化编译器必须选择变量存放位置，在哪个通用寄存器中以便充分发挥通用寄存器效率。</a:t>
            </a:r>
          </a:p>
          <a:p>
            <a:pPr marL="279400" indent="-92075" algn="just" eaLnBrk="1" hangingPunct="1">
              <a:lnSpc>
                <a:spcPct val="130000"/>
              </a:lnSpc>
              <a:buClr>
                <a:schemeClr val="tx1"/>
              </a:buClr>
            </a:pPr>
            <a:r>
              <a:rPr lang="zh-CN" altLang="en-US" sz="2400" b="1" dirty="0" smtClean="0">
                <a:solidFill>
                  <a:schemeClr val="tx1"/>
                </a:solidFill>
                <a:latin typeface="+mn-ea"/>
                <a:cs typeface="Times New Roman" pitchFamily="18" charset="0"/>
              </a:rPr>
              <a:t> </a:t>
            </a:r>
            <a:r>
              <a:rPr lang="zh-CN" altLang="en-US" sz="2400" b="1" dirty="0" smtClean="0">
                <a:solidFill>
                  <a:schemeClr val="tx1"/>
                </a:solidFill>
                <a:latin typeface="+mn-ea"/>
              </a:rPr>
              <a:t>优化编译器要进行数据相关和控制相关进行分析处理，和硬件配合实现指令延迟转移或取消或重新排序。</a:t>
            </a:r>
          </a:p>
          <a:p>
            <a:pPr marL="279400" indent="-92075" algn="just" eaLnBrk="1" hangingPunct="1">
              <a:lnSpc>
                <a:spcPct val="130000"/>
              </a:lnSpc>
              <a:buClr>
                <a:schemeClr val="tx1"/>
              </a:buClr>
            </a:pPr>
            <a:r>
              <a:rPr lang="zh-CN" altLang="en-US" sz="2400" b="1" dirty="0" smtClean="0">
                <a:solidFill>
                  <a:schemeClr val="tx1"/>
                </a:solidFill>
                <a:latin typeface="+mn-ea"/>
              </a:rPr>
              <a:t>  对于</a:t>
            </a:r>
            <a:r>
              <a:rPr lang="en-US" altLang="zh-CN" sz="2400" b="1" dirty="0" smtClean="0">
                <a:solidFill>
                  <a:schemeClr val="tx1"/>
                </a:solidFill>
                <a:latin typeface="+mn-ea"/>
              </a:rPr>
              <a:t>RISC</a:t>
            </a:r>
            <a:r>
              <a:rPr lang="zh-CN" altLang="en-US" sz="2400" b="1" dirty="0" smtClean="0">
                <a:solidFill>
                  <a:schemeClr val="tx1"/>
                </a:solidFill>
                <a:latin typeface="+mn-ea"/>
              </a:rPr>
              <a:t>要设计复杂的子程序库，因为在</a:t>
            </a:r>
            <a:r>
              <a:rPr lang="en-US" altLang="zh-CN" sz="2400" b="1" dirty="0" smtClean="0">
                <a:solidFill>
                  <a:schemeClr val="tx1"/>
                </a:solidFill>
                <a:latin typeface="+mn-ea"/>
              </a:rPr>
              <a:t>CISC</a:t>
            </a:r>
            <a:r>
              <a:rPr lang="zh-CN" altLang="en-US" sz="2400" b="1" dirty="0" smtClean="0">
                <a:solidFill>
                  <a:schemeClr val="tx1"/>
                </a:solidFill>
                <a:latin typeface="+mn-ea"/>
              </a:rPr>
              <a:t>中一些复杂指令在</a:t>
            </a:r>
            <a:r>
              <a:rPr lang="en-US" altLang="zh-CN" sz="2400" b="1" dirty="0" smtClean="0">
                <a:solidFill>
                  <a:schemeClr val="tx1"/>
                </a:solidFill>
                <a:latin typeface="+mn-ea"/>
              </a:rPr>
              <a:t>RISC</a:t>
            </a:r>
            <a:r>
              <a:rPr lang="zh-CN" altLang="en-US" sz="2400" b="1" dirty="0" smtClean="0">
                <a:solidFill>
                  <a:schemeClr val="tx1"/>
                </a:solidFill>
                <a:latin typeface="+mn-ea"/>
              </a:rPr>
              <a:t>中是由一级子程序来实现的。</a:t>
            </a:r>
          </a:p>
          <a:p>
            <a:pPr marL="279400" indent="-92075" algn="just" eaLnBrk="1" hangingPunct="1">
              <a:lnSpc>
                <a:spcPct val="130000"/>
              </a:lnSpc>
              <a:buClr>
                <a:schemeClr val="tx1"/>
              </a:buClr>
            </a:pPr>
            <a:r>
              <a:rPr lang="zh-CN" altLang="en-US" sz="2400" b="1" dirty="0" smtClean="0">
                <a:solidFill>
                  <a:schemeClr val="tx1"/>
                </a:solidFill>
                <a:latin typeface="+mn-ea"/>
              </a:rPr>
              <a:t>  编译优化要和机器的体系结构、编译程序技术结合进行。如对于每个时钟周期能发送多条独立指令的超标量计算机编译程序必须正确分析，合理调度，才能更好的提高效率。</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81000" y="928670"/>
            <a:ext cx="7696200" cy="1015663"/>
          </a:xfrm>
          <a:prstGeom prst="rect">
            <a:avLst/>
          </a:prstGeom>
          <a:noFill/>
          <a:ln w="9525">
            <a:noFill/>
            <a:miter lim="800000"/>
            <a:headEnd/>
            <a:tailEnd/>
          </a:ln>
        </p:spPr>
        <p:txBody>
          <a:bodyPr>
            <a:spAutoFit/>
          </a:bodyPr>
          <a:lstStyle/>
          <a:p>
            <a:pPr>
              <a:spcBef>
                <a:spcPct val="50000"/>
              </a:spcBef>
            </a:pPr>
            <a:r>
              <a:rPr kumimoji="1" lang="en-US" altLang="zh-CN" sz="2400" b="1" dirty="0">
                <a:solidFill>
                  <a:schemeClr val="accent1"/>
                </a:solidFill>
                <a:latin typeface="+mn-ea"/>
              </a:rPr>
              <a:t>3</a:t>
            </a:r>
            <a:r>
              <a:rPr kumimoji="1" lang="zh-CN" altLang="en-US" sz="2400" b="1" dirty="0">
                <a:solidFill>
                  <a:schemeClr val="accent1"/>
                </a:solidFill>
                <a:latin typeface="+mn-ea"/>
              </a:rPr>
              <a:t>、</a:t>
            </a:r>
            <a:r>
              <a:rPr kumimoji="1" lang="en-US" altLang="zh-CN" sz="2400" b="1" dirty="0">
                <a:solidFill>
                  <a:schemeClr val="accent1"/>
                </a:solidFill>
                <a:latin typeface="+mn-ea"/>
              </a:rPr>
              <a:t>RISC</a:t>
            </a:r>
            <a:r>
              <a:rPr kumimoji="1" lang="zh-CN" altLang="en-US" sz="2400" b="1" dirty="0">
                <a:solidFill>
                  <a:schemeClr val="accent1"/>
                </a:solidFill>
                <a:latin typeface="+mn-ea"/>
              </a:rPr>
              <a:t>机指令系统示例</a:t>
            </a:r>
          </a:p>
          <a:p>
            <a:pPr>
              <a:spcBef>
                <a:spcPct val="50000"/>
              </a:spcBef>
            </a:pPr>
            <a:r>
              <a:rPr kumimoji="1" lang="zh-CN" altLang="en-US" sz="2400" b="1" dirty="0">
                <a:solidFill>
                  <a:schemeClr val="tx2"/>
                </a:solidFill>
                <a:latin typeface="+mn-ea"/>
              </a:rPr>
              <a:t>  （一） 加州大学的</a:t>
            </a:r>
            <a:r>
              <a:rPr kumimoji="1" lang="en-US" altLang="zh-CN" sz="2400" b="1" dirty="0">
                <a:solidFill>
                  <a:schemeClr val="tx2"/>
                </a:solidFill>
                <a:latin typeface="+mn-ea"/>
              </a:rPr>
              <a:t>RISCII</a:t>
            </a:r>
            <a:r>
              <a:rPr kumimoji="1" lang="zh-CN" altLang="en-US" sz="2400" b="1" dirty="0">
                <a:solidFill>
                  <a:schemeClr val="tx2"/>
                </a:solidFill>
                <a:latin typeface="+mn-ea"/>
              </a:rPr>
              <a:t>机</a:t>
            </a:r>
          </a:p>
        </p:txBody>
      </p:sp>
      <p:sp>
        <p:nvSpPr>
          <p:cNvPr id="107523" name="Text Box 3"/>
          <p:cNvSpPr txBox="1">
            <a:spLocks noChangeArrowheads="1"/>
          </p:cNvSpPr>
          <p:nvPr/>
        </p:nvSpPr>
        <p:spPr bwMode="auto">
          <a:xfrm>
            <a:off x="609600" y="1857364"/>
            <a:ext cx="8077200" cy="2492990"/>
          </a:xfrm>
          <a:prstGeom prst="rect">
            <a:avLst/>
          </a:prstGeom>
          <a:noFill/>
          <a:ln w="9525">
            <a:noFill/>
            <a:miter lim="800000"/>
            <a:headEnd/>
            <a:tailEnd/>
          </a:ln>
        </p:spPr>
        <p:txBody>
          <a:bodyPr>
            <a:spAutoFit/>
          </a:bodyPr>
          <a:lstStyle/>
          <a:p>
            <a:pPr>
              <a:spcBef>
                <a:spcPct val="50000"/>
              </a:spcBef>
            </a:pPr>
            <a:r>
              <a:rPr kumimoji="1" lang="en-US" altLang="zh-CN" sz="2400" b="1" dirty="0">
                <a:latin typeface="+mn-ea"/>
              </a:rPr>
              <a:t> </a:t>
            </a:r>
            <a:r>
              <a:rPr kumimoji="1" lang="zh-CN" altLang="en-US" sz="2400" b="1" dirty="0">
                <a:latin typeface="+mn-ea"/>
              </a:rPr>
              <a:t>（</a:t>
            </a:r>
            <a:r>
              <a:rPr kumimoji="1" lang="en-US" altLang="zh-CN" sz="2400" b="1" dirty="0">
                <a:latin typeface="+mn-ea"/>
              </a:rPr>
              <a:t>1</a:t>
            </a:r>
            <a:r>
              <a:rPr kumimoji="1" lang="zh-CN" altLang="en-US" sz="2400" b="1" dirty="0">
                <a:latin typeface="+mn-ea"/>
              </a:rPr>
              <a:t>）指令系统</a:t>
            </a:r>
          </a:p>
          <a:p>
            <a:pPr>
              <a:spcBef>
                <a:spcPct val="50000"/>
              </a:spcBef>
            </a:pPr>
            <a:r>
              <a:rPr kumimoji="1" lang="zh-CN" altLang="en-US" sz="2400" b="1" dirty="0">
                <a:latin typeface="+mn-ea"/>
              </a:rPr>
              <a:t>指令数</a:t>
            </a:r>
            <a:r>
              <a:rPr kumimoji="1" lang="en-US" altLang="zh-CN" sz="2400" b="1" dirty="0">
                <a:latin typeface="+mn-ea"/>
              </a:rPr>
              <a:t>39</a:t>
            </a:r>
            <a:r>
              <a:rPr kumimoji="1" lang="zh-CN" altLang="en-US" sz="2400" b="1" dirty="0">
                <a:latin typeface="+mn-ea"/>
              </a:rPr>
              <a:t>条，其中</a:t>
            </a:r>
            <a:r>
              <a:rPr kumimoji="1" lang="en-US" altLang="zh-CN" sz="2400" b="1" dirty="0">
                <a:latin typeface="+mn-ea"/>
              </a:rPr>
              <a:t>ALU</a:t>
            </a:r>
            <a:r>
              <a:rPr kumimoji="1" lang="zh-CN" altLang="en-US" sz="2400" b="1" dirty="0">
                <a:latin typeface="+mn-ea"/>
              </a:rPr>
              <a:t>指令</a:t>
            </a:r>
            <a:r>
              <a:rPr kumimoji="1" lang="en-US" altLang="zh-CN" sz="2400" b="1" dirty="0">
                <a:latin typeface="+mn-ea"/>
              </a:rPr>
              <a:t>12</a:t>
            </a:r>
            <a:r>
              <a:rPr kumimoji="1" lang="zh-CN" altLang="en-US" sz="2400" b="1" dirty="0">
                <a:latin typeface="+mn-ea"/>
              </a:rPr>
              <a:t>条， </a:t>
            </a:r>
            <a:r>
              <a:rPr kumimoji="1" lang="en-US" altLang="zh-CN" sz="2400" b="1" dirty="0">
                <a:latin typeface="+mn-ea"/>
              </a:rPr>
              <a:t>LOAD/STORE</a:t>
            </a:r>
            <a:r>
              <a:rPr kumimoji="1" lang="zh-CN" altLang="en-US" sz="2400" b="1" dirty="0">
                <a:latin typeface="+mn-ea"/>
              </a:rPr>
              <a:t>指令</a:t>
            </a:r>
            <a:r>
              <a:rPr kumimoji="1" lang="en-US" altLang="zh-CN" sz="2400" b="1" dirty="0">
                <a:latin typeface="+mn-ea"/>
              </a:rPr>
              <a:t>16</a:t>
            </a:r>
            <a:r>
              <a:rPr kumimoji="1" lang="zh-CN" altLang="en-US" sz="2400" b="1" dirty="0">
                <a:latin typeface="+mn-ea"/>
              </a:rPr>
              <a:t>条，控制转移指令</a:t>
            </a:r>
            <a:r>
              <a:rPr kumimoji="1" lang="en-US" altLang="zh-CN" sz="2400" b="1" dirty="0">
                <a:latin typeface="+mn-ea"/>
              </a:rPr>
              <a:t>6</a:t>
            </a:r>
            <a:r>
              <a:rPr kumimoji="1" lang="zh-CN" altLang="en-US" sz="2400" b="1" dirty="0">
                <a:latin typeface="+mn-ea"/>
              </a:rPr>
              <a:t>条，辅助指令</a:t>
            </a:r>
            <a:r>
              <a:rPr kumimoji="1" lang="en-US" altLang="zh-CN" sz="2400" b="1" dirty="0">
                <a:latin typeface="+mn-ea"/>
              </a:rPr>
              <a:t>5</a:t>
            </a:r>
            <a:r>
              <a:rPr kumimoji="1" lang="zh-CN" altLang="en-US" sz="2400" b="1" dirty="0">
                <a:latin typeface="+mn-ea"/>
              </a:rPr>
              <a:t>条。</a:t>
            </a:r>
          </a:p>
          <a:p>
            <a:pPr>
              <a:spcBef>
                <a:spcPct val="50000"/>
              </a:spcBef>
            </a:pPr>
            <a:r>
              <a:rPr kumimoji="1" lang="zh-CN" altLang="en-US" sz="2400" b="1" dirty="0">
                <a:latin typeface="+mn-ea"/>
              </a:rPr>
              <a:t>指令格式两种，短立即数格式和长立即数格式。</a:t>
            </a:r>
          </a:p>
          <a:p>
            <a:pPr>
              <a:spcBef>
                <a:spcPct val="50000"/>
              </a:spcBef>
            </a:pPr>
            <a:r>
              <a:rPr kumimoji="1" lang="zh-CN" altLang="en-US" sz="2400" b="1" dirty="0">
                <a:latin typeface="+mn-ea"/>
              </a:rPr>
              <a:t>主要两种访存寻址方式，变址型和</a:t>
            </a:r>
            <a:r>
              <a:rPr kumimoji="1" lang="en-US" altLang="zh-CN" sz="2400" b="1" dirty="0">
                <a:latin typeface="+mn-ea"/>
              </a:rPr>
              <a:t>PC</a:t>
            </a:r>
            <a:r>
              <a:rPr kumimoji="1" lang="zh-CN" altLang="en-US" sz="2400" b="1" dirty="0">
                <a:latin typeface="+mn-ea"/>
              </a:rPr>
              <a:t>相对型。</a:t>
            </a:r>
          </a:p>
        </p:txBody>
      </p:sp>
      <p:sp>
        <p:nvSpPr>
          <p:cNvPr id="107524" name="Text Box 4"/>
          <p:cNvSpPr txBox="1">
            <a:spLocks noChangeArrowheads="1"/>
          </p:cNvSpPr>
          <p:nvPr/>
        </p:nvSpPr>
        <p:spPr bwMode="auto">
          <a:xfrm>
            <a:off x="769938" y="4357694"/>
            <a:ext cx="6926262" cy="461665"/>
          </a:xfrm>
          <a:prstGeom prst="rect">
            <a:avLst/>
          </a:prstGeom>
          <a:noFill/>
          <a:ln w="9525">
            <a:noFill/>
            <a:miter lim="800000"/>
            <a:headEnd/>
            <a:tailEnd/>
          </a:ln>
        </p:spPr>
        <p:txBody>
          <a:bodyPr>
            <a:spAutoFit/>
          </a:bodyPr>
          <a:lstStyle/>
          <a:p>
            <a:pPr>
              <a:spcBef>
                <a:spcPct val="50000"/>
              </a:spcBef>
            </a:pPr>
            <a:r>
              <a:rPr kumimoji="1" lang="zh-CN" altLang="en-US" sz="2400" b="1" dirty="0">
                <a:latin typeface="+mn-ea"/>
              </a:rPr>
              <a:t>（</a:t>
            </a:r>
            <a:r>
              <a:rPr kumimoji="1" lang="en-US" altLang="zh-CN" sz="2400" b="1" dirty="0">
                <a:latin typeface="+mn-ea"/>
              </a:rPr>
              <a:t>2</a:t>
            </a:r>
            <a:r>
              <a:rPr kumimoji="1" lang="zh-CN" altLang="en-US" sz="2400" b="1" dirty="0">
                <a:latin typeface="+mn-ea"/>
              </a:rPr>
              <a:t>）采用优化延迟转移技术</a:t>
            </a:r>
          </a:p>
        </p:txBody>
      </p:sp>
      <p:sp>
        <p:nvSpPr>
          <p:cNvPr id="107525" name="Text Box 5"/>
          <p:cNvSpPr txBox="1">
            <a:spLocks noChangeArrowheads="1"/>
          </p:cNvSpPr>
          <p:nvPr/>
        </p:nvSpPr>
        <p:spPr bwMode="auto">
          <a:xfrm>
            <a:off x="762000" y="4814894"/>
            <a:ext cx="7183438" cy="461665"/>
          </a:xfrm>
          <a:prstGeom prst="rect">
            <a:avLst/>
          </a:prstGeom>
          <a:noFill/>
          <a:ln w="9525">
            <a:noFill/>
            <a:miter lim="800000"/>
            <a:headEnd/>
            <a:tailEnd/>
          </a:ln>
        </p:spPr>
        <p:txBody>
          <a:bodyPr>
            <a:spAutoFit/>
          </a:bodyPr>
          <a:lstStyle/>
          <a:p>
            <a:pPr>
              <a:spcBef>
                <a:spcPct val="50000"/>
              </a:spcBef>
            </a:pPr>
            <a:r>
              <a:rPr kumimoji="1" lang="zh-CN" altLang="en-US" sz="2400" b="1" dirty="0">
                <a:latin typeface="+mn-ea"/>
              </a:rPr>
              <a:t>（</a:t>
            </a:r>
            <a:r>
              <a:rPr kumimoji="1" lang="en-US" altLang="zh-CN" sz="2400" b="1" dirty="0">
                <a:latin typeface="+mn-ea"/>
              </a:rPr>
              <a:t>3</a:t>
            </a:r>
            <a:r>
              <a:rPr kumimoji="1" lang="zh-CN" altLang="en-US" sz="2400" b="1" dirty="0">
                <a:latin typeface="+mn-ea"/>
              </a:rPr>
              <a:t>）采用多寄存器和窗口重叠技术</a:t>
            </a:r>
          </a:p>
        </p:txBody>
      </p:sp>
      <p:sp>
        <p:nvSpPr>
          <p:cNvPr id="107526" name="Text Box 6"/>
          <p:cNvSpPr txBox="1">
            <a:spLocks noChangeArrowheads="1"/>
          </p:cNvSpPr>
          <p:nvPr/>
        </p:nvSpPr>
        <p:spPr bwMode="auto">
          <a:xfrm>
            <a:off x="609600" y="5348294"/>
            <a:ext cx="7567613" cy="830997"/>
          </a:xfrm>
          <a:prstGeom prst="rect">
            <a:avLst/>
          </a:prstGeom>
          <a:noFill/>
          <a:ln w="9525">
            <a:noFill/>
            <a:miter lim="800000"/>
            <a:headEnd/>
            <a:tailEnd/>
          </a:ln>
        </p:spPr>
        <p:txBody>
          <a:bodyPr>
            <a:spAutoFit/>
          </a:bodyPr>
          <a:lstStyle/>
          <a:p>
            <a:pPr>
              <a:spcBef>
                <a:spcPct val="50000"/>
              </a:spcBef>
            </a:pPr>
            <a:r>
              <a:rPr kumimoji="1" lang="zh-CN" altLang="en-US" sz="2400" b="1">
                <a:solidFill>
                  <a:schemeClr val="hlink"/>
                </a:solidFill>
                <a:latin typeface="+mn-ea"/>
              </a:rPr>
              <a:t>流水方式采用三级：</a:t>
            </a:r>
            <a:r>
              <a:rPr kumimoji="1" lang="zh-CN" altLang="en-US" sz="2400" b="1">
                <a:latin typeface="+mn-ea"/>
              </a:rPr>
              <a:t>取指和译码，读数和执行，写回。采用优化延迟转移，相关通路技术处理相关。</a:t>
            </a:r>
          </a:p>
        </p:txBody>
      </p:sp>
      <p:sp>
        <p:nvSpPr>
          <p:cNvPr id="7"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228600" y="285728"/>
            <a:ext cx="5715000" cy="461665"/>
          </a:xfrm>
          <a:prstGeom prst="rect">
            <a:avLst/>
          </a:prstGeom>
          <a:noFill/>
          <a:ln w="9525">
            <a:noFill/>
            <a:miter lim="800000"/>
            <a:headEnd/>
            <a:tailEnd/>
          </a:ln>
        </p:spPr>
        <p:txBody>
          <a:bodyPr>
            <a:spAutoFit/>
          </a:bodyPr>
          <a:lstStyle/>
          <a:p>
            <a:pPr>
              <a:spcBef>
                <a:spcPct val="50000"/>
              </a:spcBef>
            </a:pPr>
            <a:r>
              <a:rPr kumimoji="1" lang="zh-CN" altLang="en-US" sz="2400" b="1">
                <a:solidFill>
                  <a:schemeClr val="tx2"/>
                </a:solidFill>
                <a:latin typeface="+mn-ea"/>
              </a:rPr>
              <a:t>（二）斯坦福大学的</a:t>
            </a:r>
            <a:r>
              <a:rPr kumimoji="1" lang="en-US" altLang="zh-CN" sz="2400" b="1">
                <a:solidFill>
                  <a:schemeClr val="tx2"/>
                </a:solidFill>
                <a:latin typeface="+mn-ea"/>
              </a:rPr>
              <a:t>MIPS</a:t>
            </a:r>
            <a:r>
              <a:rPr kumimoji="1" lang="zh-CN" altLang="en-US" sz="2400" b="1">
                <a:solidFill>
                  <a:schemeClr val="tx2"/>
                </a:solidFill>
                <a:latin typeface="+mn-ea"/>
              </a:rPr>
              <a:t>和</a:t>
            </a:r>
            <a:r>
              <a:rPr kumimoji="1" lang="en-US" altLang="zh-CN" sz="2400" b="1">
                <a:solidFill>
                  <a:schemeClr val="tx2"/>
                </a:solidFill>
                <a:latin typeface="+mn-ea"/>
              </a:rPr>
              <a:t>MIPS R3000</a:t>
            </a:r>
            <a:r>
              <a:rPr kumimoji="1" lang="zh-CN" altLang="en-US" sz="2400" b="1">
                <a:solidFill>
                  <a:schemeClr val="tx2"/>
                </a:solidFill>
                <a:latin typeface="+mn-ea"/>
              </a:rPr>
              <a:t>机</a:t>
            </a:r>
          </a:p>
        </p:txBody>
      </p:sp>
      <p:sp>
        <p:nvSpPr>
          <p:cNvPr id="109571" name="Text Box 3"/>
          <p:cNvSpPr txBox="1">
            <a:spLocks noChangeArrowheads="1"/>
          </p:cNvSpPr>
          <p:nvPr/>
        </p:nvSpPr>
        <p:spPr bwMode="auto">
          <a:xfrm>
            <a:off x="381000" y="642918"/>
            <a:ext cx="8763000" cy="2862322"/>
          </a:xfrm>
          <a:prstGeom prst="rect">
            <a:avLst/>
          </a:prstGeom>
          <a:noFill/>
          <a:ln w="9525">
            <a:noFill/>
            <a:miter lim="800000"/>
            <a:headEnd/>
            <a:tailEnd/>
          </a:ln>
        </p:spPr>
        <p:txBody>
          <a:bodyPr wrap="square">
            <a:spAutoFit/>
          </a:bodyPr>
          <a:lstStyle/>
          <a:p>
            <a:pPr>
              <a:spcBef>
                <a:spcPct val="50000"/>
              </a:spcBef>
            </a:pPr>
            <a:r>
              <a:rPr kumimoji="1" lang="zh-CN" altLang="en-US" sz="2400" b="1" dirty="0">
                <a:latin typeface="+mn-ea"/>
              </a:rPr>
              <a:t>（</a:t>
            </a:r>
            <a:r>
              <a:rPr kumimoji="1" lang="en-US" altLang="zh-CN" sz="2400" b="1" dirty="0">
                <a:latin typeface="+mn-ea"/>
              </a:rPr>
              <a:t>1</a:t>
            </a:r>
            <a:r>
              <a:rPr kumimoji="1" lang="zh-CN" altLang="en-US" sz="2400" b="1" dirty="0">
                <a:latin typeface="+mn-ea"/>
              </a:rPr>
              <a:t>）指令系统</a:t>
            </a:r>
          </a:p>
          <a:p>
            <a:pPr>
              <a:spcBef>
                <a:spcPct val="50000"/>
              </a:spcBef>
            </a:pPr>
            <a:r>
              <a:rPr kumimoji="1" lang="zh-CN" altLang="en-US" sz="2400" b="1" dirty="0">
                <a:latin typeface="+mn-ea"/>
              </a:rPr>
              <a:t>指令数</a:t>
            </a:r>
            <a:r>
              <a:rPr kumimoji="1" lang="en-US" altLang="zh-CN" sz="2400" b="1" dirty="0">
                <a:latin typeface="+mn-ea"/>
              </a:rPr>
              <a:t>91 </a:t>
            </a:r>
            <a:r>
              <a:rPr kumimoji="1" lang="zh-CN" altLang="en-US" sz="2400" b="1" dirty="0">
                <a:latin typeface="+mn-ea"/>
              </a:rPr>
              <a:t>条，其中</a:t>
            </a:r>
            <a:r>
              <a:rPr kumimoji="1" lang="en-US" altLang="zh-CN" sz="2400" b="1" dirty="0">
                <a:latin typeface="+mn-ea"/>
              </a:rPr>
              <a:t>ALU</a:t>
            </a:r>
            <a:r>
              <a:rPr kumimoji="1" lang="zh-CN" altLang="en-US" sz="2400" b="1" dirty="0">
                <a:latin typeface="+mn-ea"/>
              </a:rPr>
              <a:t>指令</a:t>
            </a:r>
            <a:r>
              <a:rPr kumimoji="1" lang="en-US" altLang="zh-CN" sz="2400" b="1" dirty="0">
                <a:latin typeface="+mn-ea"/>
              </a:rPr>
              <a:t>32</a:t>
            </a:r>
            <a:r>
              <a:rPr kumimoji="1" lang="zh-CN" altLang="en-US" sz="2400" b="1" dirty="0">
                <a:latin typeface="+mn-ea"/>
              </a:rPr>
              <a:t>条， </a:t>
            </a:r>
            <a:r>
              <a:rPr kumimoji="1" lang="en-US" altLang="zh-CN" sz="2400" b="1" dirty="0">
                <a:latin typeface="+mn-ea"/>
              </a:rPr>
              <a:t>LOAD/STORE</a:t>
            </a:r>
            <a:r>
              <a:rPr kumimoji="1" lang="zh-CN" altLang="en-US" sz="2400" b="1" dirty="0">
                <a:latin typeface="+mn-ea"/>
              </a:rPr>
              <a:t>指令</a:t>
            </a:r>
            <a:r>
              <a:rPr kumimoji="1" lang="en-US" altLang="zh-CN" sz="2400" b="1" dirty="0">
                <a:latin typeface="+mn-ea"/>
              </a:rPr>
              <a:t>12</a:t>
            </a:r>
            <a:r>
              <a:rPr kumimoji="1" lang="zh-CN" altLang="en-US" sz="2400" b="1" dirty="0">
                <a:latin typeface="+mn-ea"/>
              </a:rPr>
              <a:t>条，控制转移指令</a:t>
            </a:r>
            <a:r>
              <a:rPr kumimoji="1" lang="en-US" altLang="zh-CN" sz="2400" b="1" dirty="0">
                <a:latin typeface="+mn-ea"/>
              </a:rPr>
              <a:t>2</a:t>
            </a:r>
            <a:r>
              <a:rPr kumimoji="1" lang="zh-CN" altLang="en-US" sz="2400" b="1" dirty="0">
                <a:latin typeface="+mn-ea"/>
              </a:rPr>
              <a:t>条，浮点指令</a:t>
            </a:r>
            <a:r>
              <a:rPr kumimoji="1" lang="en-US" altLang="zh-CN" sz="2400" b="1" dirty="0">
                <a:latin typeface="+mn-ea"/>
              </a:rPr>
              <a:t>17</a:t>
            </a:r>
            <a:r>
              <a:rPr kumimoji="1" lang="zh-CN" altLang="en-US" sz="2400" b="1" dirty="0">
                <a:latin typeface="+mn-ea"/>
              </a:rPr>
              <a:t>条，协处理指令</a:t>
            </a:r>
            <a:r>
              <a:rPr kumimoji="1" lang="en-US" altLang="zh-CN" sz="2400" b="1" dirty="0">
                <a:latin typeface="+mn-ea"/>
              </a:rPr>
              <a:t>16</a:t>
            </a:r>
            <a:r>
              <a:rPr kumimoji="1" lang="zh-CN" altLang="en-US" sz="2400" b="1" dirty="0">
                <a:latin typeface="+mn-ea"/>
              </a:rPr>
              <a:t>条。</a:t>
            </a:r>
          </a:p>
          <a:p>
            <a:pPr>
              <a:spcBef>
                <a:spcPct val="50000"/>
              </a:spcBef>
            </a:pPr>
            <a:r>
              <a:rPr kumimoji="1" lang="zh-CN" altLang="en-US" sz="2400" b="1" dirty="0">
                <a:latin typeface="+mn-ea"/>
              </a:rPr>
              <a:t>指令格式三种，立即数型、转移型和寄存器型。字长为</a:t>
            </a:r>
            <a:r>
              <a:rPr kumimoji="1" lang="en-US" altLang="zh-CN" sz="2400" b="1" dirty="0">
                <a:latin typeface="+mn-ea"/>
              </a:rPr>
              <a:t>32</a:t>
            </a:r>
            <a:r>
              <a:rPr kumimoji="1" lang="zh-CN" altLang="en-US" sz="2400" b="1" dirty="0">
                <a:latin typeface="+mn-ea"/>
              </a:rPr>
              <a:t>位。</a:t>
            </a:r>
          </a:p>
          <a:p>
            <a:pPr>
              <a:spcBef>
                <a:spcPct val="50000"/>
              </a:spcBef>
            </a:pPr>
            <a:r>
              <a:rPr kumimoji="1" lang="zh-CN" altLang="en-US" sz="2400" b="1" dirty="0">
                <a:latin typeface="+mn-ea"/>
              </a:rPr>
              <a:t>寻址方式有基址加</a:t>
            </a:r>
            <a:r>
              <a:rPr kumimoji="1" lang="en-US" altLang="zh-CN" sz="2400" b="1" dirty="0">
                <a:latin typeface="+mn-ea"/>
              </a:rPr>
              <a:t>16</a:t>
            </a:r>
            <a:r>
              <a:rPr kumimoji="1" lang="zh-CN" altLang="en-US" sz="2400" b="1" dirty="0">
                <a:latin typeface="+mn-ea"/>
              </a:rPr>
              <a:t>位位移量的访存，立即数寻址和寄存器寻址。</a:t>
            </a:r>
          </a:p>
        </p:txBody>
      </p:sp>
      <p:sp>
        <p:nvSpPr>
          <p:cNvPr id="109572" name="Text Box 4"/>
          <p:cNvSpPr txBox="1">
            <a:spLocks noChangeArrowheads="1"/>
          </p:cNvSpPr>
          <p:nvPr/>
        </p:nvSpPr>
        <p:spPr bwMode="auto">
          <a:xfrm>
            <a:off x="395288" y="3500438"/>
            <a:ext cx="7391400" cy="461665"/>
          </a:xfrm>
          <a:prstGeom prst="rect">
            <a:avLst/>
          </a:prstGeom>
          <a:noFill/>
          <a:ln w="9525">
            <a:noFill/>
            <a:miter lim="800000"/>
            <a:headEnd/>
            <a:tailEnd/>
          </a:ln>
        </p:spPr>
        <p:txBody>
          <a:bodyPr>
            <a:spAutoFit/>
          </a:bodyPr>
          <a:lstStyle/>
          <a:p>
            <a:pPr>
              <a:spcBef>
                <a:spcPct val="50000"/>
              </a:spcBef>
            </a:pPr>
            <a:r>
              <a:rPr kumimoji="1" lang="zh-CN" altLang="en-US" sz="2400" b="1" dirty="0">
                <a:latin typeface="+mn-ea"/>
              </a:rPr>
              <a:t>（</a:t>
            </a:r>
            <a:r>
              <a:rPr kumimoji="1" lang="en-US" altLang="zh-CN" sz="2400" b="1" dirty="0">
                <a:latin typeface="+mn-ea"/>
              </a:rPr>
              <a:t>2</a:t>
            </a:r>
            <a:r>
              <a:rPr kumimoji="1" lang="zh-CN" altLang="en-US" sz="2400" b="1" dirty="0">
                <a:latin typeface="+mn-ea"/>
              </a:rPr>
              <a:t>）采用优化编译器进行指令序列的重新安排技术。</a:t>
            </a:r>
          </a:p>
        </p:txBody>
      </p:sp>
      <p:sp>
        <p:nvSpPr>
          <p:cNvPr id="109573" name="Text Box 5"/>
          <p:cNvSpPr txBox="1">
            <a:spLocks noChangeArrowheads="1"/>
          </p:cNvSpPr>
          <p:nvPr/>
        </p:nvSpPr>
        <p:spPr bwMode="auto">
          <a:xfrm>
            <a:off x="398463" y="3955325"/>
            <a:ext cx="8350250" cy="830997"/>
          </a:xfrm>
          <a:prstGeom prst="rect">
            <a:avLst/>
          </a:prstGeom>
          <a:noFill/>
          <a:ln w="9525">
            <a:noFill/>
            <a:miter lim="800000"/>
            <a:headEnd/>
            <a:tailEnd/>
          </a:ln>
        </p:spPr>
        <p:txBody>
          <a:bodyPr>
            <a:spAutoFit/>
          </a:bodyPr>
          <a:lstStyle/>
          <a:p>
            <a:pPr>
              <a:spcBef>
                <a:spcPct val="50000"/>
              </a:spcBef>
            </a:pPr>
            <a:r>
              <a:rPr kumimoji="1" lang="zh-CN" altLang="en-US" sz="2400" b="1" dirty="0">
                <a:latin typeface="+mn-ea"/>
              </a:rPr>
              <a:t>（</a:t>
            </a:r>
            <a:r>
              <a:rPr kumimoji="1" lang="en-US" altLang="zh-CN" sz="2400" b="1" dirty="0">
                <a:latin typeface="+mn-ea"/>
              </a:rPr>
              <a:t>3</a:t>
            </a:r>
            <a:r>
              <a:rPr kumimoji="1" lang="zh-CN" altLang="en-US" sz="2400" b="1" dirty="0">
                <a:latin typeface="+mn-ea"/>
              </a:rPr>
              <a:t>）有</a:t>
            </a:r>
            <a:r>
              <a:rPr kumimoji="1" lang="en-US" altLang="zh-CN" sz="2400" b="1" dirty="0">
                <a:latin typeface="+mn-ea"/>
              </a:rPr>
              <a:t>32</a:t>
            </a:r>
            <a:r>
              <a:rPr kumimoji="1" lang="zh-CN" altLang="en-US" sz="2400" b="1" dirty="0">
                <a:latin typeface="+mn-ea"/>
              </a:rPr>
              <a:t>个寄存器但不采用窗口重叠技术，而采用延迟优化技术。</a:t>
            </a:r>
          </a:p>
        </p:txBody>
      </p:sp>
      <p:sp>
        <p:nvSpPr>
          <p:cNvPr id="109574" name="Text Box 6"/>
          <p:cNvSpPr txBox="1">
            <a:spLocks noChangeArrowheads="1"/>
          </p:cNvSpPr>
          <p:nvPr/>
        </p:nvSpPr>
        <p:spPr bwMode="auto">
          <a:xfrm>
            <a:off x="395288" y="4645422"/>
            <a:ext cx="8748712" cy="1569660"/>
          </a:xfrm>
          <a:prstGeom prst="rect">
            <a:avLst/>
          </a:prstGeom>
          <a:noFill/>
          <a:ln w="9525">
            <a:noFill/>
            <a:miter lim="800000"/>
            <a:headEnd/>
            <a:tailEnd/>
          </a:ln>
        </p:spPr>
        <p:txBody>
          <a:bodyPr>
            <a:spAutoFit/>
          </a:bodyPr>
          <a:lstStyle/>
          <a:p>
            <a:pPr>
              <a:spcBef>
                <a:spcPct val="50000"/>
              </a:spcBef>
            </a:pPr>
            <a:r>
              <a:rPr kumimoji="1" lang="zh-CN" altLang="en-US" sz="2400" b="1" dirty="0">
                <a:latin typeface="+mn-ea"/>
              </a:rPr>
              <a:t>（</a:t>
            </a:r>
            <a:r>
              <a:rPr kumimoji="1" lang="en-US" altLang="zh-CN" sz="2400" b="1" dirty="0">
                <a:latin typeface="+mn-ea"/>
              </a:rPr>
              <a:t>4</a:t>
            </a:r>
            <a:r>
              <a:rPr kumimoji="1" lang="zh-CN" altLang="en-US" sz="2400" b="1" dirty="0">
                <a:latin typeface="+mn-ea"/>
              </a:rPr>
              <a:t>）采用“比较转移”指令，进行优化编译。</a:t>
            </a:r>
          </a:p>
          <a:p>
            <a:pPr>
              <a:spcBef>
                <a:spcPct val="50000"/>
              </a:spcBef>
            </a:pPr>
            <a:r>
              <a:rPr kumimoji="1" lang="zh-CN" altLang="en-US" sz="2400" b="1" dirty="0">
                <a:latin typeface="+mn-ea"/>
              </a:rPr>
              <a:t>流水方式分为取指，译码及读数，执行，访存，写回共</a:t>
            </a:r>
            <a:r>
              <a:rPr kumimoji="1" lang="en-US" altLang="zh-CN" sz="2400" b="1" dirty="0">
                <a:latin typeface="+mn-ea"/>
              </a:rPr>
              <a:t>5</a:t>
            </a:r>
            <a:r>
              <a:rPr kumimoji="1" lang="zh-CN" altLang="en-US" sz="2400" b="1" dirty="0">
                <a:latin typeface="+mn-ea"/>
              </a:rPr>
              <a:t>级。</a:t>
            </a:r>
          </a:p>
          <a:p>
            <a:pPr>
              <a:spcBef>
                <a:spcPct val="50000"/>
              </a:spcBef>
            </a:pPr>
            <a:r>
              <a:rPr kumimoji="1" lang="zh-CN" altLang="en-US" sz="2400" b="1" dirty="0">
                <a:latin typeface="+mn-ea"/>
              </a:rPr>
              <a:t>（</a:t>
            </a:r>
            <a:r>
              <a:rPr kumimoji="1" lang="en-US" altLang="zh-CN" sz="2400" b="1" dirty="0">
                <a:latin typeface="+mn-ea"/>
              </a:rPr>
              <a:t>5</a:t>
            </a:r>
            <a:r>
              <a:rPr kumimoji="1" lang="zh-CN" altLang="en-US" sz="2400" b="1" dirty="0">
                <a:latin typeface="+mn-ea"/>
              </a:rPr>
              <a:t>）分开指令数据</a:t>
            </a:r>
            <a:r>
              <a:rPr kumimoji="1" lang="en-US" altLang="zh-CN" sz="2400" b="1" dirty="0">
                <a:latin typeface="+mn-ea"/>
              </a:rPr>
              <a:t>CACHE</a:t>
            </a:r>
            <a:r>
              <a:rPr kumimoji="1" lang="zh-CN" altLang="en-US" sz="2400" b="1" dirty="0">
                <a:latin typeface="+mn-ea"/>
              </a:rPr>
              <a:t>的结构。</a:t>
            </a:r>
          </a:p>
        </p:txBody>
      </p:sp>
      <p:sp>
        <p:nvSpPr>
          <p:cNvPr id="7"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66</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57158" y="285728"/>
            <a:ext cx="7772400" cy="4616648"/>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tx2"/>
                </a:solidFill>
                <a:latin typeface="+mn-ea"/>
              </a:rPr>
              <a:t>从系统结构设计人员角度出发，指令系统还应考虑到：</a:t>
            </a:r>
          </a:p>
          <a:p>
            <a:pPr>
              <a:spcBef>
                <a:spcPct val="50000"/>
              </a:spcBef>
              <a:buClr>
                <a:schemeClr val="tx2"/>
              </a:buClr>
              <a:buFont typeface="Wingdings" pitchFamily="2" charset="2"/>
              <a:buChar char="ü"/>
            </a:pPr>
            <a:r>
              <a:rPr kumimoji="1" lang="zh-CN" altLang="en-US" sz="2800" b="1" dirty="0">
                <a:solidFill>
                  <a:schemeClr val="tx2"/>
                </a:solidFill>
                <a:latin typeface="+mn-ea"/>
              </a:rPr>
              <a:t>兼容性：</a:t>
            </a:r>
            <a:r>
              <a:rPr kumimoji="1" lang="zh-CN" altLang="en-US" sz="2800" b="1" dirty="0">
                <a:latin typeface="+mn-ea"/>
              </a:rPr>
              <a:t>指令系统设计多次反复，注意简单周到，还应注意系列机中软件兼容性。</a:t>
            </a:r>
          </a:p>
          <a:p>
            <a:pPr>
              <a:spcBef>
                <a:spcPct val="50000"/>
              </a:spcBef>
              <a:buClr>
                <a:schemeClr val="tx2"/>
              </a:buClr>
              <a:buFont typeface="Wingdings" pitchFamily="2" charset="2"/>
              <a:buChar char="ü"/>
            </a:pPr>
            <a:r>
              <a:rPr kumimoji="1" lang="zh-CN" altLang="en-US" sz="2800" b="1" dirty="0">
                <a:solidFill>
                  <a:schemeClr val="tx2"/>
                </a:solidFill>
                <a:latin typeface="+mn-ea"/>
              </a:rPr>
              <a:t>可扩性：</a:t>
            </a:r>
            <a:r>
              <a:rPr kumimoji="1" lang="zh-CN" altLang="en-US" sz="2800" b="1" dirty="0">
                <a:latin typeface="+mn-ea"/>
              </a:rPr>
              <a:t>保留一定余量的操作码空间，为以后扩展用，并适应工艺技术的新发展。</a:t>
            </a:r>
          </a:p>
          <a:p>
            <a:pPr>
              <a:spcBef>
                <a:spcPct val="50000"/>
              </a:spcBef>
              <a:buClr>
                <a:schemeClr val="tx2"/>
              </a:buClr>
              <a:buFont typeface="Wingdings" pitchFamily="2" charset="2"/>
              <a:buChar char="ü"/>
            </a:pPr>
            <a:r>
              <a:rPr kumimoji="1" lang="zh-CN" altLang="en-US" sz="2800" b="1" dirty="0">
                <a:solidFill>
                  <a:schemeClr val="tx2"/>
                </a:solidFill>
                <a:latin typeface="+mn-ea"/>
              </a:rPr>
              <a:t>指令码高密度性：</a:t>
            </a:r>
            <a:r>
              <a:rPr kumimoji="1" lang="zh-CN" altLang="en-US" sz="2800" b="1" dirty="0">
                <a:latin typeface="+mn-ea"/>
              </a:rPr>
              <a:t>对于那些频度高的指令串可以进行优化，设计新指令代替，提高指令码密度，减少存储容量和访问存储器次数，以提高效率。</a:t>
            </a:r>
          </a:p>
        </p:txBody>
      </p:sp>
      <p:sp>
        <p:nvSpPr>
          <p:cNvPr id="33795" name="Text Box 3"/>
          <p:cNvSpPr txBox="1">
            <a:spLocks noChangeArrowheads="1"/>
          </p:cNvSpPr>
          <p:nvPr/>
        </p:nvSpPr>
        <p:spPr bwMode="auto">
          <a:xfrm>
            <a:off x="642910" y="5214950"/>
            <a:ext cx="7620000" cy="1077218"/>
          </a:xfrm>
          <a:prstGeom prst="rect">
            <a:avLst/>
          </a:prstGeom>
          <a:noFill/>
          <a:ln w="9525">
            <a:noFill/>
            <a:miter lim="800000"/>
            <a:headEnd/>
            <a:tailEnd/>
          </a:ln>
        </p:spPr>
        <p:txBody>
          <a:bodyPr>
            <a:spAutoFit/>
          </a:bodyPr>
          <a:lstStyle/>
          <a:p>
            <a:pPr>
              <a:spcBef>
                <a:spcPct val="50000"/>
              </a:spcBef>
            </a:pPr>
            <a:r>
              <a:rPr kumimoji="1" lang="en-US" altLang="zh-CN" sz="3200" b="1" dirty="0">
                <a:latin typeface="+mn-ea"/>
              </a:rPr>
              <a:t>    </a:t>
            </a:r>
            <a:r>
              <a:rPr kumimoji="1" lang="zh-CN" altLang="en-US" sz="3200" b="1" dirty="0">
                <a:latin typeface="+mn-ea"/>
              </a:rPr>
              <a:t>指令系统设计主要是确定指令格式、数据类型、操作功能及操作数访问方式。</a:t>
            </a:r>
          </a:p>
        </p:txBody>
      </p:sp>
      <p:sp>
        <p:nvSpPr>
          <p:cNvPr id="4" name="灯片编号占位符 3"/>
          <p:cNvSpPr>
            <a:spLocks noGrp="1"/>
          </p:cNvSpPr>
          <p:nvPr>
            <p:ph type="sldNum" sz="quarter" idx="12"/>
          </p:nvPr>
        </p:nvSpPr>
        <p:spPr>
          <a:xfrm>
            <a:off x="6553200" y="6356350"/>
            <a:ext cx="2133600" cy="365125"/>
          </a:xfrm>
        </p:spPr>
        <p:txBody>
          <a:bodyPr/>
          <a:lstStyle/>
          <a:p>
            <a:fld id="{11BA3AA4-E7E9-496E-B95C-31F0B06A6398}" type="slidenum">
              <a:rPr lang="en-US" altLang="zh-CN"/>
              <a:pPr/>
              <a:t>7</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500166" y="571480"/>
            <a:ext cx="5791200" cy="381000"/>
          </a:xfrm>
        </p:spPr>
        <p:txBody>
          <a:bodyPr lIns="92075" tIns="46038" rIns="92075" bIns="46038">
            <a:normAutofit fontScale="90000"/>
          </a:bodyPr>
          <a:lstStyle/>
          <a:p>
            <a:pPr eaLnBrk="1" hangingPunct="1"/>
            <a:r>
              <a:rPr lang="en-US" altLang="zh-CN" b="1" dirty="0" smtClean="0">
                <a:solidFill>
                  <a:schemeClr val="accent1"/>
                </a:solidFill>
                <a:latin typeface="+mn-ea"/>
                <a:ea typeface="+mn-ea"/>
              </a:rPr>
              <a:t>2</a:t>
            </a:r>
            <a:r>
              <a:rPr lang="zh-CN" altLang="en-US" b="1" dirty="0" smtClean="0">
                <a:solidFill>
                  <a:schemeClr val="accent1"/>
                </a:solidFill>
                <a:latin typeface="+mn-ea"/>
                <a:ea typeface="+mn-ea"/>
              </a:rPr>
              <a:t>、指令系统发展的两种途径</a:t>
            </a:r>
            <a:r>
              <a:rPr lang="en-US" altLang="zh-CN" b="1" dirty="0" smtClean="0">
                <a:solidFill>
                  <a:schemeClr val="accent1"/>
                </a:solidFill>
                <a:latin typeface="+mn-ea"/>
                <a:ea typeface="+mn-ea"/>
              </a:rPr>
              <a:t>CISC,RISC</a:t>
            </a:r>
          </a:p>
        </p:txBody>
      </p:sp>
      <p:sp>
        <p:nvSpPr>
          <p:cNvPr id="10243" name="Rectangle 3"/>
          <p:cNvSpPr>
            <a:spLocks noGrp="1" noChangeArrowheads="1"/>
          </p:cNvSpPr>
          <p:nvPr>
            <p:ph type="body" idx="4294967295"/>
          </p:nvPr>
        </p:nvSpPr>
        <p:spPr>
          <a:xfrm>
            <a:off x="714348" y="1285860"/>
            <a:ext cx="6934200" cy="381000"/>
          </a:xfrm>
        </p:spPr>
        <p:txBody>
          <a:bodyPr>
            <a:noAutofit/>
          </a:bodyPr>
          <a:lstStyle/>
          <a:p>
            <a:pPr eaLnBrk="1" hangingPunct="1">
              <a:lnSpc>
                <a:spcPct val="90000"/>
              </a:lnSpc>
              <a:buFont typeface="Wingdings" pitchFamily="2" charset="2"/>
              <a:buNone/>
            </a:pPr>
            <a:r>
              <a:rPr lang="en-US" altLang="zh-CN" sz="2800" b="1" dirty="0" smtClean="0">
                <a:solidFill>
                  <a:schemeClr val="tx2"/>
                </a:solidFill>
                <a:latin typeface="+mn-ea"/>
              </a:rPr>
              <a:t>(</a:t>
            </a:r>
            <a:r>
              <a:rPr lang="zh-CN" altLang="en-US" sz="2800" b="1" dirty="0" smtClean="0">
                <a:solidFill>
                  <a:schemeClr val="tx2"/>
                </a:solidFill>
                <a:latin typeface="+mn-ea"/>
              </a:rPr>
              <a:t>一</a:t>
            </a:r>
            <a:r>
              <a:rPr lang="en-US" altLang="zh-CN" sz="2800" b="1" dirty="0" smtClean="0">
                <a:solidFill>
                  <a:schemeClr val="tx2"/>
                </a:solidFill>
                <a:latin typeface="+mn-ea"/>
              </a:rPr>
              <a:t>)</a:t>
            </a:r>
            <a:r>
              <a:rPr lang="zh-CN" altLang="en-US" sz="2800" b="1" dirty="0" smtClean="0">
                <a:solidFill>
                  <a:schemeClr val="tx2"/>
                </a:solidFill>
                <a:latin typeface="+mn-ea"/>
              </a:rPr>
              <a:t>复杂指令集计算机（</a:t>
            </a:r>
            <a:r>
              <a:rPr lang="en-US" altLang="zh-CN" sz="2800" b="1" dirty="0" smtClean="0">
                <a:solidFill>
                  <a:schemeClr val="tx2"/>
                </a:solidFill>
                <a:latin typeface="+mn-ea"/>
              </a:rPr>
              <a:t>CISC</a:t>
            </a:r>
            <a:r>
              <a:rPr lang="zh-CN" altLang="en-US" sz="2800" b="1" dirty="0" smtClean="0">
                <a:solidFill>
                  <a:schemeClr val="tx2"/>
                </a:solidFill>
                <a:latin typeface="+mn-ea"/>
              </a:rPr>
              <a:t>）</a:t>
            </a:r>
          </a:p>
        </p:txBody>
      </p:sp>
      <p:sp>
        <p:nvSpPr>
          <p:cNvPr id="10244" name="Text Box 15"/>
          <p:cNvSpPr txBox="1">
            <a:spLocks noChangeArrowheads="1"/>
          </p:cNvSpPr>
          <p:nvPr/>
        </p:nvSpPr>
        <p:spPr bwMode="auto">
          <a:xfrm>
            <a:off x="838200" y="1571612"/>
            <a:ext cx="1143000" cy="523220"/>
          </a:xfrm>
          <a:prstGeom prst="rect">
            <a:avLst/>
          </a:prstGeom>
          <a:noFill/>
          <a:ln w="9525">
            <a:noFill/>
            <a:miter lim="800000"/>
            <a:headEnd/>
            <a:tailEnd/>
          </a:ln>
        </p:spPr>
        <p:txBody>
          <a:bodyPr>
            <a:spAutoFit/>
          </a:bodyPr>
          <a:lstStyle/>
          <a:p>
            <a:pPr>
              <a:spcBef>
                <a:spcPct val="50000"/>
              </a:spcBef>
            </a:pPr>
            <a:r>
              <a:rPr kumimoji="1" lang="zh-CN" altLang="en-US" sz="2800" b="1" dirty="0">
                <a:solidFill>
                  <a:schemeClr val="hlink"/>
                </a:solidFill>
                <a:latin typeface="+mn-ea"/>
              </a:rPr>
              <a:t>特点：</a:t>
            </a:r>
          </a:p>
        </p:txBody>
      </p:sp>
      <p:grpSp>
        <p:nvGrpSpPr>
          <p:cNvPr id="2" name="Group 18"/>
          <p:cNvGrpSpPr>
            <a:grpSpLocks/>
          </p:cNvGrpSpPr>
          <p:nvPr/>
        </p:nvGrpSpPr>
        <p:grpSpPr bwMode="auto">
          <a:xfrm>
            <a:off x="714348" y="5143512"/>
            <a:ext cx="8229600" cy="1528763"/>
            <a:chOff x="240" y="2976"/>
            <a:chExt cx="5184" cy="963"/>
          </a:xfrm>
        </p:grpSpPr>
        <p:sp>
          <p:nvSpPr>
            <p:cNvPr id="10248" name="Text Box 5"/>
            <p:cNvSpPr txBox="1">
              <a:spLocks noChangeArrowheads="1"/>
            </p:cNvSpPr>
            <p:nvPr/>
          </p:nvSpPr>
          <p:spPr bwMode="auto">
            <a:xfrm>
              <a:off x="432" y="3312"/>
              <a:ext cx="1392" cy="291"/>
            </a:xfrm>
            <a:prstGeom prst="rect">
              <a:avLst/>
            </a:prstGeom>
            <a:noFill/>
            <a:ln w="9525">
              <a:noFill/>
              <a:miter lim="800000"/>
              <a:headEnd/>
              <a:tailEnd/>
            </a:ln>
          </p:spPr>
          <p:txBody>
            <a:bodyPr>
              <a:spAutoFit/>
            </a:bodyPr>
            <a:lstStyle/>
            <a:p>
              <a:pPr>
                <a:spcBef>
                  <a:spcPct val="50000"/>
                </a:spcBef>
              </a:pPr>
              <a:r>
                <a:rPr kumimoji="1" lang="zh-CN" altLang="en-US" sz="2400" b="1" dirty="0">
                  <a:latin typeface="+mn-ea"/>
                </a:rPr>
                <a:t>指令系统庞大 </a:t>
              </a:r>
            </a:p>
          </p:txBody>
        </p:sp>
        <p:sp>
          <p:nvSpPr>
            <p:cNvPr id="10249" name="Text Box 6"/>
            <p:cNvSpPr txBox="1">
              <a:spLocks noChangeArrowheads="1"/>
            </p:cNvSpPr>
            <p:nvPr/>
          </p:nvSpPr>
          <p:spPr bwMode="auto">
            <a:xfrm>
              <a:off x="2160" y="3312"/>
              <a:ext cx="1584" cy="291"/>
            </a:xfrm>
            <a:prstGeom prst="rect">
              <a:avLst/>
            </a:prstGeom>
            <a:noFill/>
            <a:ln w="9525">
              <a:noFill/>
              <a:miter lim="800000"/>
              <a:headEnd/>
              <a:tailEnd/>
            </a:ln>
          </p:spPr>
          <p:txBody>
            <a:bodyPr>
              <a:spAutoFit/>
            </a:bodyPr>
            <a:lstStyle/>
            <a:p>
              <a:pPr algn="ctr">
                <a:spcBef>
                  <a:spcPct val="50000"/>
                </a:spcBef>
              </a:pPr>
              <a:r>
                <a:rPr kumimoji="1" lang="zh-CN" altLang="en-US" sz="2400" b="1" dirty="0">
                  <a:latin typeface="+mn-ea"/>
                </a:rPr>
                <a:t>硬件复杂</a:t>
              </a:r>
            </a:p>
          </p:txBody>
        </p:sp>
        <p:sp>
          <p:nvSpPr>
            <p:cNvPr id="10250" name="Text Box 7"/>
            <p:cNvSpPr txBox="1">
              <a:spLocks noChangeArrowheads="1"/>
            </p:cNvSpPr>
            <p:nvPr/>
          </p:nvSpPr>
          <p:spPr bwMode="auto">
            <a:xfrm>
              <a:off x="4080" y="3312"/>
              <a:ext cx="1344" cy="291"/>
            </a:xfrm>
            <a:prstGeom prst="rect">
              <a:avLst/>
            </a:prstGeom>
            <a:noFill/>
            <a:ln w="9525">
              <a:noFill/>
              <a:miter lim="800000"/>
              <a:headEnd/>
              <a:tailEnd/>
            </a:ln>
          </p:spPr>
          <p:txBody>
            <a:bodyPr>
              <a:spAutoFit/>
            </a:bodyPr>
            <a:lstStyle/>
            <a:p>
              <a:pPr algn="ctr">
                <a:spcBef>
                  <a:spcPct val="50000"/>
                </a:spcBef>
              </a:pPr>
              <a:r>
                <a:rPr kumimoji="1" lang="zh-CN" altLang="en-US" sz="2400" b="1" dirty="0">
                  <a:latin typeface="+mn-ea"/>
                </a:rPr>
                <a:t>执行速度低 </a:t>
              </a:r>
            </a:p>
          </p:txBody>
        </p:sp>
        <p:sp>
          <p:nvSpPr>
            <p:cNvPr id="10251" name="Text Box 8"/>
            <p:cNvSpPr txBox="1">
              <a:spLocks noChangeArrowheads="1"/>
            </p:cNvSpPr>
            <p:nvPr/>
          </p:nvSpPr>
          <p:spPr bwMode="auto">
            <a:xfrm>
              <a:off x="1104" y="3648"/>
              <a:ext cx="1680" cy="291"/>
            </a:xfrm>
            <a:prstGeom prst="rect">
              <a:avLst/>
            </a:prstGeom>
            <a:noFill/>
            <a:ln w="9525">
              <a:noFill/>
              <a:miter lim="800000"/>
              <a:headEnd/>
              <a:tailEnd/>
            </a:ln>
          </p:spPr>
          <p:txBody>
            <a:bodyPr>
              <a:spAutoFit/>
            </a:bodyPr>
            <a:lstStyle/>
            <a:p>
              <a:pPr algn="ctr">
                <a:spcBef>
                  <a:spcPct val="50000"/>
                </a:spcBef>
              </a:pPr>
              <a:r>
                <a:rPr kumimoji="1" lang="zh-CN" altLang="en-US" sz="2400" b="1">
                  <a:latin typeface="+mn-ea"/>
                </a:rPr>
                <a:t>编译程序复杂、长 </a:t>
              </a:r>
            </a:p>
          </p:txBody>
        </p:sp>
        <p:sp>
          <p:nvSpPr>
            <p:cNvPr id="10252" name="Text Box 9"/>
            <p:cNvSpPr txBox="1">
              <a:spLocks noChangeArrowheads="1"/>
            </p:cNvSpPr>
            <p:nvPr/>
          </p:nvSpPr>
          <p:spPr bwMode="auto">
            <a:xfrm>
              <a:off x="3360" y="3648"/>
              <a:ext cx="1968" cy="291"/>
            </a:xfrm>
            <a:prstGeom prst="rect">
              <a:avLst/>
            </a:prstGeom>
            <a:noFill/>
            <a:ln w="9525">
              <a:noFill/>
              <a:miter lim="800000"/>
              <a:headEnd/>
              <a:tailEnd/>
            </a:ln>
          </p:spPr>
          <p:txBody>
            <a:bodyPr>
              <a:spAutoFit/>
            </a:bodyPr>
            <a:lstStyle/>
            <a:p>
              <a:pPr algn="ctr">
                <a:spcBef>
                  <a:spcPct val="50000"/>
                </a:spcBef>
              </a:pPr>
              <a:r>
                <a:rPr kumimoji="1" lang="zh-CN" altLang="en-US" sz="2400" b="1">
                  <a:latin typeface="+mn-ea"/>
                </a:rPr>
                <a:t>部分指令使用效率低 </a:t>
              </a:r>
            </a:p>
          </p:txBody>
        </p:sp>
        <p:sp>
          <p:nvSpPr>
            <p:cNvPr id="10253" name="AutoShape 10"/>
            <p:cNvSpPr>
              <a:spLocks noChangeArrowheads="1"/>
            </p:cNvSpPr>
            <p:nvPr/>
          </p:nvSpPr>
          <p:spPr bwMode="auto">
            <a:xfrm>
              <a:off x="1728" y="3408"/>
              <a:ext cx="480" cy="96"/>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kumimoji="1" lang="zh-CN" altLang="zh-CN" sz="2400" b="1">
                <a:solidFill>
                  <a:srgbClr val="FF9933"/>
                </a:solidFill>
                <a:latin typeface="+mn-ea"/>
              </a:endParaRPr>
            </a:p>
          </p:txBody>
        </p:sp>
        <p:sp>
          <p:nvSpPr>
            <p:cNvPr id="10254" name="AutoShape 11"/>
            <p:cNvSpPr>
              <a:spLocks noChangeArrowheads="1"/>
            </p:cNvSpPr>
            <p:nvPr/>
          </p:nvSpPr>
          <p:spPr bwMode="auto">
            <a:xfrm>
              <a:off x="3696" y="3408"/>
              <a:ext cx="480" cy="96"/>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kumimoji="1" lang="zh-CN" altLang="zh-CN" sz="2400" b="1">
                <a:solidFill>
                  <a:srgbClr val="FF9933"/>
                </a:solidFill>
                <a:latin typeface="+mn-ea"/>
              </a:endParaRPr>
            </a:p>
          </p:txBody>
        </p:sp>
        <p:sp>
          <p:nvSpPr>
            <p:cNvPr id="10255" name="AutoShape 12"/>
            <p:cNvSpPr>
              <a:spLocks noChangeArrowheads="1"/>
            </p:cNvSpPr>
            <p:nvPr/>
          </p:nvSpPr>
          <p:spPr bwMode="auto">
            <a:xfrm>
              <a:off x="528" y="3744"/>
              <a:ext cx="480" cy="96"/>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kumimoji="1" lang="zh-CN" altLang="zh-CN" sz="2400" b="1">
                <a:solidFill>
                  <a:srgbClr val="FF9933"/>
                </a:solidFill>
                <a:latin typeface="+mn-ea"/>
              </a:endParaRPr>
            </a:p>
          </p:txBody>
        </p:sp>
        <p:sp>
          <p:nvSpPr>
            <p:cNvPr id="10256" name="AutoShape 13"/>
            <p:cNvSpPr>
              <a:spLocks noChangeArrowheads="1"/>
            </p:cNvSpPr>
            <p:nvPr/>
          </p:nvSpPr>
          <p:spPr bwMode="auto">
            <a:xfrm>
              <a:off x="2832" y="3744"/>
              <a:ext cx="480" cy="96"/>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kumimoji="1" lang="zh-CN" altLang="zh-CN" sz="2400" b="1">
                <a:solidFill>
                  <a:srgbClr val="FF9933"/>
                </a:solidFill>
                <a:latin typeface="+mn-ea"/>
              </a:endParaRPr>
            </a:p>
          </p:txBody>
        </p:sp>
        <p:sp>
          <p:nvSpPr>
            <p:cNvPr id="10257" name="Text Box 16"/>
            <p:cNvSpPr txBox="1">
              <a:spLocks noChangeArrowheads="1"/>
            </p:cNvSpPr>
            <p:nvPr/>
          </p:nvSpPr>
          <p:spPr bwMode="auto">
            <a:xfrm>
              <a:off x="240" y="2976"/>
              <a:ext cx="720" cy="291"/>
            </a:xfrm>
            <a:prstGeom prst="rect">
              <a:avLst/>
            </a:prstGeom>
            <a:noFill/>
            <a:ln w="9525">
              <a:noFill/>
              <a:miter lim="800000"/>
              <a:headEnd/>
              <a:tailEnd/>
            </a:ln>
          </p:spPr>
          <p:txBody>
            <a:bodyPr>
              <a:spAutoFit/>
            </a:bodyPr>
            <a:lstStyle/>
            <a:p>
              <a:pPr>
                <a:spcBef>
                  <a:spcPct val="50000"/>
                </a:spcBef>
              </a:pPr>
              <a:r>
                <a:rPr kumimoji="1" lang="zh-CN" altLang="en-US" sz="2400" b="1" dirty="0">
                  <a:solidFill>
                    <a:schemeClr val="hlink"/>
                  </a:solidFill>
                  <a:latin typeface="+mn-ea"/>
                </a:rPr>
                <a:t>缺点：</a:t>
              </a:r>
            </a:p>
          </p:txBody>
        </p:sp>
      </p:grpSp>
      <p:sp>
        <p:nvSpPr>
          <p:cNvPr id="34833" name="Text Box 17"/>
          <p:cNvSpPr txBox="1">
            <a:spLocks noChangeArrowheads="1"/>
          </p:cNvSpPr>
          <p:nvPr/>
        </p:nvSpPr>
        <p:spPr bwMode="auto">
          <a:xfrm>
            <a:off x="714348" y="2054734"/>
            <a:ext cx="7696200" cy="3231654"/>
          </a:xfrm>
          <a:prstGeom prst="rect">
            <a:avLst/>
          </a:prstGeom>
          <a:noFill/>
          <a:ln w="9525">
            <a:noFill/>
            <a:miter lim="800000"/>
            <a:headEnd/>
            <a:tailEnd/>
          </a:ln>
        </p:spPr>
        <p:txBody>
          <a:bodyPr>
            <a:spAutoFit/>
          </a:bodyPr>
          <a:lstStyle/>
          <a:p>
            <a:pPr>
              <a:spcBef>
                <a:spcPct val="50000"/>
              </a:spcBef>
              <a:buClr>
                <a:schemeClr val="tx1"/>
              </a:buClr>
              <a:buFont typeface="Wingdings" pitchFamily="2" charset="2"/>
              <a:buChar char="ü"/>
            </a:pPr>
            <a:r>
              <a:rPr kumimoji="1" lang="zh-CN" altLang="en-US" sz="2400" b="1" dirty="0">
                <a:latin typeface="+mn-ea"/>
              </a:rPr>
              <a:t>指令的控制执行是采用微程序控制技术，有专用的</a:t>
            </a:r>
            <a:r>
              <a:rPr kumimoji="1" lang="zh-CN" altLang="en-US" sz="2400" b="1" dirty="0" smtClean="0">
                <a:latin typeface="+mn-ea"/>
              </a:rPr>
              <a:t>寄存器</a:t>
            </a:r>
            <a:r>
              <a:rPr kumimoji="1" lang="zh-CN" altLang="en-US" sz="2400" b="1" dirty="0">
                <a:latin typeface="+mn-ea"/>
              </a:rPr>
              <a:t>。</a:t>
            </a:r>
          </a:p>
          <a:p>
            <a:pPr>
              <a:spcBef>
                <a:spcPct val="50000"/>
              </a:spcBef>
              <a:buClr>
                <a:schemeClr val="tx1"/>
              </a:buClr>
              <a:buFont typeface="Wingdings" pitchFamily="2" charset="2"/>
              <a:buChar char="ü"/>
            </a:pPr>
            <a:r>
              <a:rPr kumimoji="1" lang="zh-CN" altLang="en-US" sz="2400" b="1" dirty="0">
                <a:latin typeface="+mn-ea"/>
              </a:rPr>
              <a:t>控制器十分复杂，占用了大量</a:t>
            </a:r>
            <a:r>
              <a:rPr kumimoji="1" lang="en-US" altLang="zh-CN" sz="2400" b="1" dirty="0">
                <a:latin typeface="+mn-ea"/>
              </a:rPr>
              <a:t>CPU</a:t>
            </a:r>
            <a:r>
              <a:rPr kumimoji="1" lang="zh-CN" altLang="en-US" sz="2400" b="1" dirty="0">
                <a:latin typeface="+mn-ea"/>
              </a:rPr>
              <a:t>芯片面积，有些复杂指令用的很少，难以用优化编译生成高效目标代码。</a:t>
            </a:r>
          </a:p>
          <a:p>
            <a:pPr>
              <a:spcBef>
                <a:spcPct val="50000"/>
              </a:spcBef>
              <a:buClr>
                <a:schemeClr val="tx1"/>
              </a:buClr>
              <a:buFont typeface="Wingdings" pitchFamily="2" charset="2"/>
              <a:buChar char="ü"/>
            </a:pPr>
            <a:r>
              <a:rPr kumimoji="1" lang="zh-CN" altLang="en-US" sz="2400" b="1" dirty="0">
                <a:latin typeface="+mn-ea"/>
              </a:rPr>
              <a:t>处理器的执行效率不高。</a:t>
            </a:r>
          </a:p>
          <a:p>
            <a:pPr>
              <a:spcBef>
                <a:spcPct val="50000"/>
              </a:spcBef>
              <a:buClr>
                <a:schemeClr val="tx1"/>
              </a:buClr>
              <a:buFont typeface="Wingdings" pitchFamily="2" charset="2"/>
              <a:buChar char="ü"/>
            </a:pPr>
            <a:r>
              <a:rPr kumimoji="1" lang="zh-CN" altLang="en-US" sz="2400" b="1" dirty="0">
                <a:latin typeface="+mn-ea"/>
              </a:rPr>
              <a:t>指令系统与软件之间语义差别越来越大，软件设计任务十分繁重，整个设计风格不是十分经济有效的。</a:t>
            </a:r>
          </a:p>
        </p:txBody>
      </p:sp>
      <p:sp>
        <p:nvSpPr>
          <p:cNvPr id="17" name="灯片编号占位符 3"/>
          <p:cNvSpPr>
            <a:spLocks noGrp="1"/>
          </p:cNvSpPr>
          <p:nvPr>
            <p:ph type="sldNum" sz="quarter" idx="12"/>
          </p:nvPr>
        </p:nvSpPr>
        <p:spPr>
          <a:xfrm>
            <a:off x="6876256" y="6381328"/>
            <a:ext cx="2133600" cy="365125"/>
          </a:xfrm>
        </p:spPr>
        <p:txBody>
          <a:bodyPr/>
          <a:lstStyle/>
          <a:p>
            <a:fld id="{11BA3AA4-E7E9-496E-B95C-31F0B06A6398}" type="slidenum">
              <a:rPr lang="en-US" altLang="zh-CN"/>
              <a:pPr/>
              <a:t>8</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794618BB-4249-4A99-B404-C62C9B9BEBC5}" type="slidenum">
              <a:rPr lang="en-US" altLang="zh-CN"/>
              <a:pPr/>
              <a:t>9</a:t>
            </a:fld>
            <a:endParaRPr lang="en-US" altLang="zh-CN"/>
          </a:p>
        </p:txBody>
      </p:sp>
      <p:sp>
        <p:nvSpPr>
          <p:cNvPr id="392196" name="Text Box 4"/>
          <p:cNvSpPr txBox="1">
            <a:spLocks noChangeArrowheads="1"/>
          </p:cNvSpPr>
          <p:nvPr/>
        </p:nvSpPr>
        <p:spPr bwMode="auto">
          <a:xfrm>
            <a:off x="468313" y="901700"/>
            <a:ext cx="8228012" cy="4614863"/>
          </a:xfrm>
          <a:prstGeom prst="rect">
            <a:avLst/>
          </a:prstGeom>
          <a:noFill/>
          <a:ln w="9525">
            <a:noFill/>
            <a:miter lim="800000"/>
            <a:headEnd/>
            <a:tailEnd/>
          </a:ln>
          <a:effectLst/>
        </p:spPr>
        <p:txBody>
          <a:bodyPr>
            <a:spAutoFit/>
          </a:bodyPr>
          <a:lstStyle/>
          <a:p>
            <a:r>
              <a:rPr kumimoji="1" lang="en-US" altLang="zh-CN" sz="2800" b="1" dirty="0">
                <a:latin typeface="Times New Roman" pitchFamily="18" charset="0"/>
              </a:rPr>
              <a:t>2. CISC</a:t>
            </a:r>
            <a:r>
              <a:rPr kumimoji="1" lang="zh-CN" altLang="en-US" sz="2800" b="1" dirty="0">
                <a:latin typeface="Times New Roman" pitchFamily="18" charset="0"/>
              </a:rPr>
              <a:t>结构的分析</a:t>
            </a:r>
          </a:p>
          <a:p>
            <a:pPr>
              <a:lnSpc>
                <a:spcPct val="160000"/>
              </a:lnSpc>
            </a:pPr>
            <a:r>
              <a:rPr kumimoji="1" lang="zh-CN" altLang="en-US" sz="2800" b="1" dirty="0">
                <a:latin typeface="Times New Roman" pitchFamily="18" charset="0"/>
              </a:rPr>
              <a:t>        按照强化指令系统功能的方向改进和发展计算机，也将使机器指令格式发生变化。如采用指令操作码扩展技术来表示数量不断增多的指令。为减少地址码的位数而在指令中使用多种地址制和寻址方式，使指令的长度不定、格式复杂。结果是导致机器指令系统越来越庞大和复杂。</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计算机系统结构的发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计算机系统结构的发展</Template>
  <TotalTime>211</TotalTime>
  <Words>9777</Words>
  <Application>Microsoft Office PowerPoint</Application>
  <PresentationFormat>全屏显示(4:3)</PresentationFormat>
  <Paragraphs>845</Paragraphs>
  <Slides>66</Slides>
  <Notes>47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69" baseType="lpstr">
      <vt:lpstr>计算机系统结构的发展</vt:lpstr>
      <vt:lpstr>公式</vt:lpstr>
      <vt:lpstr>Equation</vt:lpstr>
      <vt:lpstr>数据格式与指令系统</vt:lpstr>
      <vt:lpstr>数据格式与指令系统</vt:lpstr>
      <vt:lpstr>幻灯片 3</vt:lpstr>
      <vt:lpstr>幻灯片 4</vt:lpstr>
      <vt:lpstr>幻灯片 5</vt:lpstr>
      <vt:lpstr>幻灯片 6</vt:lpstr>
      <vt:lpstr>幻灯片 7</vt:lpstr>
      <vt:lpstr>2、指令系统发展的两种途径CISC,RISC</vt:lpstr>
      <vt:lpstr>幻灯片 9</vt:lpstr>
      <vt:lpstr>幻灯片 10</vt:lpstr>
      <vt:lpstr>幻灯片 11</vt:lpstr>
      <vt:lpstr>幻灯片 12</vt:lpstr>
      <vt:lpstr>1、 数据类型</vt:lpstr>
      <vt:lpstr>幻灯片 14</vt:lpstr>
      <vt:lpstr>2、基本数据表示</vt:lpstr>
      <vt:lpstr>幻灯片 16</vt:lpstr>
      <vt:lpstr>3、数据表示和系统结构关系</vt:lpstr>
      <vt:lpstr>4、二进制定点、浮点数据表示</vt:lpstr>
      <vt:lpstr>幻灯片 19</vt:lpstr>
      <vt:lpstr>幻灯片 20</vt:lpstr>
      <vt:lpstr>幻灯片 21</vt:lpstr>
      <vt:lpstr>幻灯片 22</vt:lpstr>
      <vt:lpstr>5、自定义数据表示</vt:lpstr>
      <vt:lpstr>幻灯片 24</vt:lpstr>
      <vt:lpstr>幻灯片 25</vt:lpstr>
      <vt:lpstr>幻灯片 26</vt:lpstr>
      <vt:lpstr>幻灯片 27</vt:lpstr>
      <vt:lpstr>幻灯片 28</vt:lpstr>
      <vt:lpstr>6、向量数据表示</vt:lpstr>
      <vt:lpstr>幻灯片 30</vt:lpstr>
      <vt:lpstr>幻灯片 31</vt:lpstr>
      <vt:lpstr>幻灯片 32</vt:lpstr>
      <vt:lpstr>幻灯片 33</vt:lpstr>
      <vt:lpstr>幻灯片 34</vt:lpstr>
      <vt:lpstr>（二）指令系统及结构的分类</vt:lpstr>
      <vt:lpstr>幻灯片 36</vt:lpstr>
      <vt:lpstr>2、寻址技术</vt:lpstr>
      <vt:lpstr>幻灯片 38</vt:lpstr>
      <vt:lpstr>幻灯片 39</vt:lpstr>
      <vt:lpstr>三.  程序定位方式</vt:lpstr>
      <vt:lpstr>幻灯片 41</vt:lpstr>
      <vt:lpstr>3、指令系统功能设计</vt:lpstr>
      <vt:lpstr>4、指令格式的优化</vt:lpstr>
      <vt:lpstr>用哈夫曼压缩概念进行编码的步骤：</vt:lpstr>
      <vt:lpstr>幻灯片 45</vt:lpstr>
      <vt:lpstr>幻灯片 46</vt:lpstr>
      <vt:lpstr>幻灯片 47</vt:lpstr>
      <vt:lpstr> 二.指令格式的优化</vt:lpstr>
      <vt:lpstr>幻灯片 49</vt:lpstr>
      <vt:lpstr>幻灯片 50</vt:lpstr>
      <vt:lpstr>美国卡内基梅隆（Canegic Mellon）大学定义</vt:lpstr>
      <vt:lpstr>幻灯片 52</vt:lpstr>
      <vt:lpstr>（四）RISC的CPI讨论</vt:lpstr>
      <vt:lpstr>（五）RISC体系结构</vt:lpstr>
      <vt:lpstr>幻灯片 55</vt:lpstr>
      <vt:lpstr>幻灯片 56</vt:lpstr>
      <vt:lpstr>幻灯片 57</vt:lpstr>
      <vt:lpstr>(二)  指令系统</vt:lpstr>
      <vt:lpstr>2、RISC的主要技术</vt:lpstr>
      <vt:lpstr>（二）寄存器窗口</vt:lpstr>
      <vt:lpstr>幻灯片 61</vt:lpstr>
      <vt:lpstr>幻灯片 62</vt:lpstr>
      <vt:lpstr>幻灯片 63</vt:lpstr>
      <vt:lpstr>RISC对优化编译器带来的困难：</vt:lpstr>
      <vt:lpstr>幻灯片 65</vt:lpstr>
      <vt:lpstr>幻灯片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数据格式与指令系统</dc:title>
  <dc:creator>Administrator</dc:creator>
  <cp:lastModifiedBy>Administrator</cp:lastModifiedBy>
  <cp:revision>44</cp:revision>
  <dcterms:created xsi:type="dcterms:W3CDTF">2020-09-17T01:22:10Z</dcterms:created>
  <dcterms:modified xsi:type="dcterms:W3CDTF">2020-09-22T05:46:07Z</dcterms:modified>
</cp:coreProperties>
</file>