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AE696-02B5-4287-88D6-40604B31889F}" type="datetimeFigureOut">
              <a:rPr lang="zh-CN" altLang="en-US" smtClean="0"/>
              <a:pPr/>
              <a:t>2020/10/5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29BB8-2C21-4F75-B061-1AB8537748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1150938" y="692150"/>
            <a:ext cx="4556125" cy="3416300"/>
          </a:xfrm>
          <a:ln/>
        </p:spPr>
      </p:sp>
      <p:sp>
        <p:nvSpPr>
          <p:cNvPr id="52227" name="备注占位符 2"/>
          <p:cNvSpPr>
            <a:spLocks noGrp="1"/>
          </p:cNvSpPr>
          <p:nvPr>
            <p:ph type="body" idx="1"/>
          </p:nvPr>
        </p:nvSpPr>
        <p:spPr>
          <a:noFill/>
          <a:ln/>
        </p:spPr>
        <p:txBody>
          <a:bodyPr/>
          <a:lstStyle/>
          <a:p>
            <a:endParaRPr lang="zh-CN" altLang="en-US" smtClean="0">
              <a:ea typeface="宋体" charset="-122"/>
            </a:endParaRPr>
          </a:p>
        </p:txBody>
      </p:sp>
      <p:sp>
        <p:nvSpPr>
          <p:cNvPr id="52228" name="灯片编号占位符 3"/>
          <p:cNvSpPr>
            <a:spLocks noGrp="1"/>
          </p:cNvSpPr>
          <p:nvPr>
            <p:ph type="sldNum" sz="quarter" idx="5"/>
          </p:nvPr>
        </p:nvSpPr>
        <p:spPr>
          <a:noFill/>
        </p:spPr>
        <p:txBody>
          <a:bodyPr/>
          <a:lstStyle/>
          <a:p>
            <a:fld id="{A5778C3F-516B-4F0C-A273-DE743A0C285B}" type="slidenum">
              <a:rPr lang="en-US" altLang="zh-CN" smtClean="0"/>
              <a:pPr/>
              <a:t>10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EDFD8784-1D86-40D2-AEDA-BF2BFCC7F2BC}" type="datetimeFigureOut">
              <a:rPr lang="zh-CN" altLang="en-US" smtClean="0"/>
              <a:pPr/>
              <a:t>2020/10/5</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DCDAD350-6E81-4DDA-BF01-BCA6EC011AC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D8784-1D86-40D2-AEDA-BF2BFCC7F2B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DAD350-6E81-4DDA-BF01-BCA6EC011AC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D8784-1D86-40D2-AEDA-BF2BFCC7F2BC}" type="datetimeFigureOut">
              <a:rPr lang="zh-CN" altLang="en-US" smtClean="0"/>
              <a:pPr/>
              <a:t>2020/10/5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D350-6E81-4DDA-BF01-BCA6EC011A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22270;2.11.sw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22270;2.12(a)&#20462;&#25913;.swf" TargetMode="Externa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22270;2.12(b).sw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22270;2.13.swf"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22270;2.9.swf"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22270;2.10.swf"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file:///F:\1&#35838;&#20214;\&#24182;&#34892;&#35745;&#31639;&#26426;%20(G)\Chap02\IMAGES\&#20844;&#24335;2.11&#21518;&#38754;.bmp"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流水线性能</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12"/>
          </p:nvPr>
        </p:nvSpPr>
        <p:spPr/>
        <p:txBody>
          <a:bodyPr/>
          <a:lstStyle/>
          <a:p>
            <a:pPr>
              <a:defRPr/>
            </a:pPr>
            <a:fld id="{8325013F-1460-4CEB-A0CE-798D3B1730FF}" type="slidenum">
              <a:rPr lang="en-US" altLang="zh-CN">
                <a:solidFill>
                  <a:schemeClr val="tx2"/>
                </a:solidFill>
              </a:rPr>
              <a:pPr>
                <a:defRPr/>
              </a:pPr>
              <a:t>10</a:t>
            </a:fld>
            <a:endParaRPr lang="en-US" altLang="zh-CN">
              <a:solidFill>
                <a:schemeClr val="tx2"/>
              </a:solidFill>
            </a:endParaRPr>
          </a:p>
        </p:txBody>
      </p:sp>
      <p:sp>
        <p:nvSpPr>
          <p:cNvPr id="719874"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19875"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35845" name="Text Box 7"/>
          <p:cNvSpPr txBox="1">
            <a:spLocks noChangeArrowheads="1"/>
          </p:cNvSpPr>
          <p:nvPr/>
        </p:nvSpPr>
        <p:spPr bwMode="auto">
          <a:xfrm>
            <a:off x="396875" y="831850"/>
            <a:ext cx="8402638" cy="989013"/>
          </a:xfrm>
          <a:prstGeom prst="rect">
            <a:avLst/>
          </a:prstGeom>
          <a:noFill/>
          <a:ln w="9525">
            <a:noFill/>
            <a:miter lim="800000"/>
            <a:headEnd/>
            <a:tailEnd/>
          </a:ln>
        </p:spPr>
        <p:txBody>
          <a:bodyPr/>
          <a:lstStyle/>
          <a:p>
            <a:pPr algn="just">
              <a:spcBef>
                <a:spcPct val="0"/>
              </a:spcBef>
              <a:buClrTx/>
              <a:buSzTx/>
              <a:buFontTx/>
              <a:buNone/>
            </a:pPr>
            <a:r>
              <a:rPr kumimoji="0" lang="zh-CN" altLang="en-US" sz="2400" b="1" dirty="0">
                <a:solidFill>
                  <a:schemeClr val="tx2"/>
                </a:solidFill>
              </a:rPr>
              <a:t>解决流水线瓶颈问题的方法有两种。</a:t>
            </a:r>
          </a:p>
          <a:p>
            <a:pPr algn="just">
              <a:spcBef>
                <a:spcPct val="0"/>
              </a:spcBef>
              <a:buClrTx/>
              <a:buSzTx/>
              <a:buFontTx/>
              <a:buNone/>
            </a:pPr>
            <a:r>
              <a:rPr kumimoji="0" lang="en-US" altLang="zh-CN" sz="2400" b="1" dirty="0">
                <a:solidFill>
                  <a:schemeClr val="tx2"/>
                </a:solidFill>
              </a:rPr>
              <a:t>1.</a:t>
            </a:r>
            <a:r>
              <a:rPr kumimoji="0" lang="zh-CN" altLang="en-US" sz="2400" b="1" dirty="0">
                <a:solidFill>
                  <a:schemeClr val="tx2"/>
                </a:solidFill>
              </a:rPr>
              <a:t>将流水线的</a:t>
            </a:r>
            <a:r>
              <a:rPr kumimoji="0" lang="zh-CN" altLang="en-US" sz="2400" b="1" dirty="0">
                <a:solidFill>
                  <a:schemeClr val="tx2"/>
                </a:solidFill>
                <a:latin typeface="Times New Roman" pitchFamily="18" charset="0"/>
              </a:rPr>
              <a:t>“</a:t>
            </a:r>
            <a:r>
              <a:rPr kumimoji="0" lang="zh-CN" altLang="en-US" sz="2400" b="1" dirty="0">
                <a:solidFill>
                  <a:schemeClr val="tx2"/>
                </a:solidFill>
              </a:rPr>
              <a:t>瓶颈</a:t>
            </a:r>
            <a:r>
              <a:rPr kumimoji="0" lang="zh-CN" altLang="en-US" sz="2400" b="1" dirty="0">
                <a:solidFill>
                  <a:schemeClr val="tx2"/>
                </a:solidFill>
                <a:latin typeface="Times New Roman" pitchFamily="18" charset="0"/>
              </a:rPr>
              <a:t>”</a:t>
            </a:r>
            <a:r>
              <a:rPr kumimoji="0" lang="zh-CN" altLang="en-US" sz="2400" b="1" dirty="0">
                <a:solidFill>
                  <a:schemeClr val="tx2"/>
                </a:solidFill>
              </a:rPr>
              <a:t>部分再细分，</a:t>
            </a:r>
            <a:r>
              <a:rPr kumimoji="0" lang="zh-CN" altLang="en-US" sz="2400" b="1" dirty="0">
                <a:solidFill>
                  <a:schemeClr val="tx2"/>
                </a:solidFill>
                <a:hlinkClick r:id="rId3" action="ppaction://hlinkfile"/>
              </a:rPr>
              <a:t>如</a:t>
            </a:r>
            <a:r>
              <a:rPr kumimoji="0" lang="zh-CN" altLang="en-US" sz="2400" b="1" dirty="0" smtClean="0">
                <a:solidFill>
                  <a:schemeClr val="tx2"/>
                </a:solidFill>
                <a:hlinkClick r:id="rId3" action="ppaction://hlinkfile"/>
              </a:rPr>
              <a:t>图</a:t>
            </a:r>
            <a:r>
              <a:rPr kumimoji="0" lang="en-US" altLang="zh-CN" sz="2400" b="1" dirty="0" smtClean="0">
                <a:solidFill>
                  <a:schemeClr val="tx2"/>
                </a:solidFill>
                <a:latin typeface="Times New Roman" pitchFamily="18" charset="0"/>
                <a:hlinkClick r:id="rId3" action="ppaction://hlinkfile"/>
              </a:rPr>
              <a:t>11</a:t>
            </a:r>
            <a:r>
              <a:rPr kumimoji="0" lang="zh-CN" altLang="en-US" sz="2400" b="1" dirty="0">
                <a:solidFill>
                  <a:schemeClr val="tx2"/>
                </a:solidFill>
              </a:rPr>
              <a:t>所示。 </a:t>
            </a:r>
          </a:p>
        </p:txBody>
      </p:sp>
      <p:sp>
        <p:nvSpPr>
          <p:cNvPr id="719880" name="Text Box 8"/>
          <p:cNvSpPr txBox="1">
            <a:spLocks noChangeArrowheads="1"/>
          </p:cNvSpPr>
          <p:nvPr/>
        </p:nvSpPr>
        <p:spPr bwMode="auto">
          <a:xfrm>
            <a:off x="396875" y="4083050"/>
            <a:ext cx="8385175" cy="646973"/>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just">
              <a:defRPr/>
            </a:pPr>
            <a:r>
              <a:rPr kumimoji="0" lang="zh-CN" altLang="en-US" b="1" dirty="0">
                <a:solidFill>
                  <a:schemeClr val="tx2"/>
                </a:solidFill>
                <a:latin typeface="宋体" pitchFamily="2" charset="-122"/>
                <a:ea typeface="宋体" pitchFamily="2" charset="-122"/>
              </a:rPr>
              <a:t>  把第</a:t>
            </a:r>
            <a:r>
              <a:rPr kumimoji="0" lang="en-US" altLang="zh-CN" b="1" dirty="0">
                <a:solidFill>
                  <a:schemeClr val="tx2"/>
                </a:solidFill>
                <a:latin typeface="宋体" pitchFamily="2" charset="-122"/>
                <a:ea typeface="宋体" pitchFamily="2" charset="-122"/>
              </a:rPr>
              <a:t>2</a:t>
            </a:r>
            <a:r>
              <a:rPr kumimoji="0" lang="zh-CN" altLang="en-US" b="1" dirty="0">
                <a:solidFill>
                  <a:schemeClr val="tx2"/>
                </a:solidFill>
                <a:latin typeface="宋体" pitchFamily="2" charset="-122"/>
                <a:ea typeface="宋体" pitchFamily="2" charset="-122"/>
              </a:rPr>
              <a:t>个流水段再细分为</a:t>
            </a:r>
            <a:r>
              <a:rPr kumimoji="0" lang="en-US" altLang="zh-CN" b="1" dirty="0">
                <a:solidFill>
                  <a:schemeClr val="tx2"/>
                </a:solidFill>
                <a:latin typeface="宋体" pitchFamily="2" charset="-122"/>
                <a:ea typeface="宋体" pitchFamily="2" charset="-122"/>
              </a:rPr>
              <a:t>3</a:t>
            </a:r>
            <a:r>
              <a:rPr kumimoji="0" lang="zh-CN" altLang="en-US" b="1" dirty="0">
                <a:solidFill>
                  <a:schemeClr val="tx2"/>
                </a:solidFill>
                <a:latin typeface="宋体" pitchFamily="2" charset="-122"/>
                <a:ea typeface="宋体" pitchFamily="2" charset="-122"/>
              </a:rPr>
              <a:t>个子流水段，分别命名为</a:t>
            </a:r>
            <a:r>
              <a:rPr kumimoji="0" lang="en-US" altLang="zh-CN" b="1" dirty="0">
                <a:solidFill>
                  <a:schemeClr val="tx2"/>
                </a:solidFill>
                <a:latin typeface="宋体" pitchFamily="2" charset="-122"/>
                <a:ea typeface="宋体" pitchFamily="2" charset="-122"/>
              </a:rPr>
              <a:t>S</a:t>
            </a:r>
            <a:r>
              <a:rPr kumimoji="0" lang="en-US" altLang="zh-CN" b="1" baseline="-30000" dirty="0">
                <a:solidFill>
                  <a:schemeClr val="tx2"/>
                </a:solidFill>
                <a:latin typeface="宋体" pitchFamily="2" charset="-122"/>
                <a:ea typeface="宋体" pitchFamily="2" charset="-122"/>
              </a:rPr>
              <a:t>2a</a:t>
            </a:r>
            <a:r>
              <a:rPr kumimoji="0" lang="zh-CN" altLang="en-US" b="1" dirty="0">
                <a:solidFill>
                  <a:schemeClr val="tx2"/>
                </a:solidFill>
                <a:latin typeface="宋体" pitchFamily="2" charset="-122"/>
                <a:ea typeface="宋体" pitchFamily="2" charset="-122"/>
              </a:rPr>
              <a:t>、</a:t>
            </a:r>
            <a:r>
              <a:rPr kumimoji="0" lang="en-US" altLang="zh-CN" b="1" dirty="0">
                <a:solidFill>
                  <a:schemeClr val="tx2"/>
                </a:solidFill>
                <a:latin typeface="宋体" pitchFamily="2" charset="-122"/>
                <a:ea typeface="宋体" pitchFamily="2" charset="-122"/>
              </a:rPr>
              <a:t>S</a:t>
            </a:r>
            <a:r>
              <a:rPr kumimoji="0" lang="en-US" altLang="zh-CN" b="1" baseline="-30000" dirty="0">
                <a:solidFill>
                  <a:schemeClr val="tx2"/>
                </a:solidFill>
                <a:latin typeface="宋体" pitchFamily="2" charset="-122"/>
                <a:ea typeface="宋体" pitchFamily="2" charset="-122"/>
              </a:rPr>
              <a:t>2b</a:t>
            </a:r>
            <a:r>
              <a:rPr kumimoji="0" lang="zh-CN" altLang="en-US" b="1" dirty="0">
                <a:solidFill>
                  <a:schemeClr val="tx2"/>
                </a:solidFill>
                <a:latin typeface="宋体" pitchFamily="2" charset="-122"/>
                <a:ea typeface="宋体" pitchFamily="2" charset="-122"/>
              </a:rPr>
              <a:t>、</a:t>
            </a:r>
            <a:r>
              <a:rPr kumimoji="0" lang="en-US" altLang="zh-CN" b="1" dirty="0">
                <a:solidFill>
                  <a:schemeClr val="tx2"/>
                </a:solidFill>
                <a:latin typeface="宋体" pitchFamily="2" charset="-122"/>
                <a:ea typeface="宋体" pitchFamily="2" charset="-122"/>
              </a:rPr>
              <a:t>S</a:t>
            </a:r>
            <a:r>
              <a:rPr kumimoji="0" lang="en-US" altLang="zh-CN" b="1" baseline="-30000" dirty="0">
                <a:solidFill>
                  <a:schemeClr val="tx2"/>
                </a:solidFill>
                <a:latin typeface="宋体" pitchFamily="2" charset="-122"/>
                <a:ea typeface="宋体" pitchFamily="2" charset="-122"/>
              </a:rPr>
              <a:t>2c</a:t>
            </a:r>
            <a:r>
              <a:rPr kumimoji="0" lang="zh-CN" altLang="en-US" b="1" dirty="0">
                <a:solidFill>
                  <a:schemeClr val="tx2"/>
                </a:solidFill>
                <a:latin typeface="宋体" pitchFamily="2" charset="-122"/>
                <a:ea typeface="宋体" pitchFamily="2" charset="-122"/>
              </a:rPr>
              <a:t>。这样，每一个流水段和子流水段的执行时间均为</a:t>
            </a:r>
            <a:r>
              <a:rPr kumimoji="0" lang="en-US" altLang="zh-CN" b="1" dirty="0" err="1">
                <a:solidFill>
                  <a:schemeClr val="tx2"/>
                </a:solidFill>
                <a:latin typeface="宋体" pitchFamily="2" charset="-122"/>
                <a:ea typeface="宋体" pitchFamily="2" charset="-122"/>
              </a:rPr>
              <a:t>Δt</a:t>
            </a:r>
            <a:r>
              <a:rPr kumimoji="0" lang="zh-CN" altLang="en-US" b="1" dirty="0">
                <a:solidFill>
                  <a:schemeClr val="tx2"/>
                </a:solidFill>
                <a:latin typeface="宋体" pitchFamily="2" charset="-122"/>
                <a:ea typeface="宋体" pitchFamily="2" charset="-122"/>
              </a:rPr>
              <a:t>。流水线的最大吞吐率为</a:t>
            </a:r>
            <a:r>
              <a:rPr kumimoji="0" lang="zh-CN" altLang="en-US" b="1" dirty="0">
                <a:solidFill>
                  <a:schemeClr val="tx2"/>
                </a:solidFill>
                <a:latin typeface="宋体" pitchFamily="2" charset="-122"/>
                <a:ea typeface="宋体" pitchFamily="2" charset="-122"/>
                <a:cs typeface="Times New Roman" pitchFamily="18" charset="0"/>
              </a:rPr>
              <a:t> </a:t>
            </a:r>
          </a:p>
        </p:txBody>
      </p:sp>
      <p:pic>
        <p:nvPicPr>
          <p:cNvPr id="35848" name="Picture 8"/>
          <p:cNvPicPr>
            <a:picLocks noChangeAspect="1" noChangeArrowheads="1"/>
          </p:cNvPicPr>
          <p:nvPr/>
        </p:nvPicPr>
        <p:blipFill>
          <a:blip r:embed="rId4"/>
          <a:srcRect/>
          <a:stretch>
            <a:fillRect/>
          </a:stretch>
        </p:blipFill>
        <p:spPr bwMode="auto">
          <a:xfrm>
            <a:off x="715963" y="1782763"/>
            <a:ext cx="7132637" cy="1849437"/>
          </a:xfrm>
          <a:prstGeom prst="rect">
            <a:avLst/>
          </a:prstGeom>
          <a:noFill/>
          <a:ln w="9525" algn="ctr">
            <a:noFill/>
            <a:miter lim="800000"/>
            <a:headEnd/>
            <a:tailEnd/>
          </a:ln>
        </p:spPr>
      </p:pic>
      <p:pic>
        <p:nvPicPr>
          <p:cNvPr id="3074" name="Picture 2"/>
          <p:cNvPicPr>
            <a:picLocks noChangeAspect="1" noChangeArrowheads="1"/>
          </p:cNvPicPr>
          <p:nvPr/>
        </p:nvPicPr>
        <p:blipFill>
          <a:blip r:embed="rId5"/>
          <a:srcRect/>
          <a:stretch>
            <a:fillRect/>
          </a:stretch>
        </p:blipFill>
        <p:spPr bwMode="auto">
          <a:xfrm>
            <a:off x="857224" y="5010168"/>
            <a:ext cx="6915150" cy="99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blinds(horizontal)">
                                      <p:cBhvr>
                                        <p:cTn id="7" dur="500"/>
                                        <p:tgtEl>
                                          <p:spTgt spid="358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9880"/>
                                        </p:tgtEl>
                                        <p:attrNameLst>
                                          <p:attrName>style.visibility</p:attrName>
                                        </p:attrNameLst>
                                      </p:cBhvr>
                                      <p:to>
                                        <p:strVal val="visible"/>
                                      </p:to>
                                    </p:set>
                                    <p:animEffect transition="in" filter="box(in)">
                                      <p:cBhvr>
                                        <p:cTn id="12" dur="500"/>
                                        <p:tgtEl>
                                          <p:spTgt spid="71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12"/>
          </p:nvPr>
        </p:nvSpPr>
        <p:spPr/>
        <p:txBody>
          <a:bodyPr/>
          <a:lstStyle/>
          <a:p>
            <a:pPr>
              <a:defRPr/>
            </a:pPr>
            <a:fld id="{A17D1359-3C7C-4050-B354-ECA80992AB4D}" type="slidenum">
              <a:rPr lang="en-US" altLang="zh-CN">
                <a:solidFill>
                  <a:schemeClr val="tx2"/>
                </a:solidFill>
              </a:rPr>
              <a:pPr>
                <a:defRPr/>
              </a:pPr>
              <a:t>11</a:t>
            </a:fld>
            <a:endParaRPr lang="en-US" altLang="zh-CN">
              <a:solidFill>
                <a:schemeClr val="tx2"/>
              </a:solidFill>
            </a:endParaRPr>
          </a:p>
        </p:txBody>
      </p:sp>
      <p:sp>
        <p:nvSpPr>
          <p:cNvPr id="720898"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20899"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36869" name="Text Box 7"/>
          <p:cNvSpPr txBox="1">
            <a:spLocks noChangeArrowheads="1"/>
          </p:cNvSpPr>
          <p:nvPr/>
        </p:nvSpPr>
        <p:spPr bwMode="auto">
          <a:xfrm>
            <a:off x="563563" y="831850"/>
            <a:ext cx="8027987" cy="893763"/>
          </a:xfrm>
          <a:prstGeom prst="rect">
            <a:avLst/>
          </a:prstGeom>
          <a:noFill/>
          <a:ln w="9525">
            <a:noFill/>
            <a:miter lim="800000"/>
            <a:headEnd/>
            <a:tailEnd/>
          </a:ln>
        </p:spPr>
        <p:txBody>
          <a:bodyPr/>
          <a:lstStyle/>
          <a:p>
            <a:pPr algn="just">
              <a:spcBef>
                <a:spcPct val="0"/>
              </a:spcBef>
              <a:buClrTx/>
              <a:buSzTx/>
              <a:buFontTx/>
              <a:buNone/>
            </a:pPr>
            <a:r>
              <a:rPr kumimoji="0" lang="en-US" altLang="zh-CN" sz="2400" b="1">
                <a:solidFill>
                  <a:schemeClr val="tx2"/>
                </a:solidFill>
                <a:latin typeface="Times New Roman" pitchFamily="18" charset="0"/>
                <a:cs typeface="Times New Roman" pitchFamily="18" charset="0"/>
              </a:rPr>
              <a:t>2.</a:t>
            </a:r>
            <a:r>
              <a:rPr kumimoji="0" lang="zh-CN" altLang="en-US" sz="2400" b="1">
                <a:solidFill>
                  <a:schemeClr val="tx2"/>
                </a:solidFill>
                <a:latin typeface="Times New Roman" pitchFamily="18" charset="0"/>
                <a:cs typeface="Times New Roman" pitchFamily="18" charset="0"/>
              </a:rPr>
              <a:t>由于结构等方面的原因，瓶颈段不能再细分时，可通过重复设置瓶颈流水段，让多个瓶颈流水段并行工作。</a:t>
            </a:r>
            <a:endParaRPr kumimoji="0" lang="en-US" altLang="zh-CN" sz="2400" b="1">
              <a:solidFill>
                <a:schemeClr val="tx2"/>
              </a:solidFill>
              <a:latin typeface="Times New Roman" pitchFamily="18" charset="0"/>
              <a:cs typeface="Times New Roman" pitchFamily="18" charset="0"/>
            </a:endParaRPr>
          </a:p>
        </p:txBody>
      </p:sp>
      <p:sp>
        <p:nvSpPr>
          <p:cNvPr id="720904" name="Text Box 8"/>
          <p:cNvSpPr txBox="1">
            <a:spLocks noChangeArrowheads="1"/>
          </p:cNvSpPr>
          <p:nvPr/>
        </p:nvSpPr>
        <p:spPr bwMode="auto">
          <a:xfrm>
            <a:off x="582613" y="5765800"/>
            <a:ext cx="1876425" cy="646973"/>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just">
              <a:defRPr/>
            </a:pPr>
            <a:r>
              <a:rPr kumimoji="0" lang="zh-CN" altLang="en-US" b="1" dirty="0">
                <a:solidFill>
                  <a:schemeClr val="tx2"/>
                </a:solidFill>
                <a:latin typeface="宋体" pitchFamily="2" charset="-122"/>
                <a:ea typeface="宋体" pitchFamily="2" charset="-122"/>
              </a:rPr>
              <a:t>流水线的最大吞吐率同样为 </a:t>
            </a:r>
          </a:p>
        </p:txBody>
      </p:sp>
      <p:pic>
        <p:nvPicPr>
          <p:cNvPr id="36872" name="Picture 8"/>
          <p:cNvPicPr>
            <a:picLocks noChangeAspect="1" noChangeArrowheads="1"/>
          </p:cNvPicPr>
          <p:nvPr/>
        </p:nvPicPr>
        <p:blipFill>
          <a:blip r:embed="rId2"/>
          <a:srcRect/>
          <a:stretch>
            <a:fillRect/>
          </a:stretch>
        </p:blipFill>
        <p:spPr bwMode="auto">
          <a:xfrm>
            <a:off x="698500" y="1641475"/>
            <a:ext cx="5167313" cy="1573213"/>
          </a:xfrm>
          <a:prstGeom prst="rect">
            <a:avLst/>
          </a:prstGeom>
          <a:noFill/>
          <a:ln w="9525" algn="ctr">
            <a:noFill/>
            <a:miter lim="800000"/>
            <a:headEnd/>
            <a:tailEnd/>
          </a:ln>
        </p:spPr>
      </p:pic>
      <p:sp>
        <p:nvSpPr>
          <p:cNvPr id="36873" name="Text Box 7"/>
          <p:cNvSpPr txBox="1">
            <a:spLocks noChangeArrowheads="1"/>
          </p:cNvSpPr>
          <p:nvPr/>
        </p:nvSpPr>
        <p:spPr bwMode="auto">
          <a:xfrm>
            <a:off x="6254750" y="2001838"/>
            <a:ext cx="2541588" cy="1793875"/>
          </a:xfrm>
          <a:prstGeom prst="rect">
            <a:avLst/>
          </a:prstGeom>
          <a:noFill/>
          <a:ln w="9525">
            <a:noFill/>
            <a:miter lim="800000"/>
            <a:headEnd/>
            <a:tailEnd/>
          </a:ln>
        </p:spPr>
        <p:txBody>
          <a:bodyPr/>
          <a:lstStyle/>
          <a:p>
            <a:pPr algn="just">
              <a:spcBef>
                <a:spcPct val="0"/>
              </a:spcBef>
              <a:buClrTx/>
              <a:buSzTx/>
              <a:buFontTx/>
              <a:buNone/>
            </a:pPr>
            <a:r>
              <a:rPr kumimoji="0" lang="zh-CN" altLang="en-US" b="1" dirty="0">
                <a:solidFill>
                  <a:schemeClr val="tx2"/>
                </a:solidFill>
                <a:latin typeface="Times New Roman" pitchFamily="18" charset="0"/>
                <a:cs typeface="Times New Roman" pitchFamily="18" charset="0"/>
              </a:rPr>
              <a:t>如</a:t>
            </a:r>
            <a:r>
              <a:rPr kumimoji="0" lang="zh-CN" altLang="en-US" b="1" dirty="0" smtClean="0">
                <a:solidFill>
                  <a:schemeClr val="tx2"/>
                </a:solidFill>
                <a:latin typeface="Times New Roman" pitchFamily="18" charset="0"/>
                <a:cs typeface="Times New Roman" pitchFamily="18" charset="0"/>
                <a:hlinkClick r:id="rId3" action="ppaction://hlinkfile"/>
              </a:rPr>
              <a:t>图</a:t>
            </a:r>
            <a:r>
              <a:rPr kumimoji="0" lang="en-US" altLang="zh-CN" b="1" dirty="0" smtClean="0">
                <a:solidFill>
                  <a:schemeClr val="tx2"/>
                </a:solidFill>
                <a:latin typeface="Times New Roman" pitchFamily="18" charset="0"/>
                <a:cs typeface="Times New Roman" pitchFamily="18" charset="0"/>
                <a:hlinkClick r:id="rId3" action="ppaction://hlinkfile"/>
              </a:rPr>
              <a:t>12(a</a:t>
            </a:r>
            <a:r>
              <a:rPr kumimoji="0" lang="en-US" altLang="zh-CN" b="1" dirty="0">
                <a:solidFill>
                  <a:schemeClr val="tx2"/>
                </a:solidFill>
                <a:latin typeface="Times New Roman" pitchFamily="18" charset="0"/>
                <a:cs typeface="Times New Roman" pitchFamily="18" charset="0"/>
                <a:hlinkClick r:id="rId3" action="ppaction://hlinkfile"/>
              </a:rPr>
              <a:t>) </a:t>
            </a:r>
            <a:r>
              <a:rPr kumimoji="0" lang="zh-CN" altLang="en-US" b="1" dirty="0">
                <a:solidFill>
                  <a:schemeClr val="tx2"/>
                </a:solidFill>
                <a:latin typeface="Times New Roman" pitchFamily="18" charset="0"/>
                <a:cs typeface="Times New Roman" pitchFamily="18" charset="0"/>
              </a:rPr>
              <a:t>演示表示流水线连接图，</a:t>
            </a:r>
            <a:r>
              <a:rPr kumimoji="0" lang="zh-CN" altLang="en-US" b="1" dirty="0" smtClean="0">
                <a:solidFill>
                  <a:schemeClr val="tx2"/>
                </a:solidFill>
                <a:latin typeface="Times New Roman" pitchFamily="18" charset="0"/>
                <a:cs typeface="Times New Roman" pitchFamily="18" charset="0"/>
                <a:hlinkClick r:id="rId4" action="ppaction://hlinkfile"/>
              </a:rPr>
              <a:t>图</a:t>
            </a:r>
            <a:r>
              <a:rPr kumimoji="0" lang="en-US" altLang="zh-CN" b="1" dirty="0" smtClean="0">
                <a:solidFill>
                  <a:schemeClr val="tx2"/>
                </a:solidFill>
                <a:latin typeface="Times New Roman" pitchFamily="18" charset="0"/>
                <a:cs typeface="Times New Roman" pitchFamily="18" charset="0"/>
                <a:hlinkClick r:id="rId4" action="ppaction://hlinkfile"/>
              </a:rPr>
              <a:t>12(b</a:t>
            </a:r>
            <a:r>
              <a:rPr kumimoji="0" lang="en-US" altLang="zh-CN" b="1" dirty="0">
                <a:solidFill>
                  <a:schemeClr val="tx2"/>
                </a:solidFill>
                <a:latin typeface="Times New Roman" pitchFamily="18" charset="0"/>
                <a:cs typeface="Times New Roman" pitchFamily="18" charset="0"/>
                <a:hlinkClick r:id="rId4" action="ppaction://hlinkfile"/>
              </a:rPr>
              <a:t>) </a:t>
            </a:r>
            <a:r>
              <a:rPr kumimoji="0" lang="zh-CN" altLang="en-US" b="1" dirty="0">
                <a:solidFill>
                  <a:schemeClr val="tx2"/>
                </a:solidFill>
                <a:latin typeface="Times New Roman" pitchFamily="18" charset="0"/>
                <a:cs typeface="Times New Roman" pitchFamily="18" charset="0"/>
              </a:rPr>
              <a:t>演示是流水线时空图。</a:t>
            </a:r>
            <a:endParaRPr kumimoji="0" lang="zh-CN" altLang="en-US" b="1" dirty="0">
              <a:solidFill>
                <a:schemeClr val="tx2"/>
              </a:solidFill>
            </a:endParaRPr>
          </a:p>
        </p:txBody>
      </p:sp>
      <p:pic>
        <p:nvPicPr>
          <p:cNvPr id="2" name="Picture 9"/>
          <p:cNvPicPr>
            <a:picLocks noChangeAspect="1" noChangeArrowheads="1"/>
          </p:cNvPicPr>
          <p:nvPr/>
        </p:nvPicPr>
        <p:blipFill>
          <a:blip r:embed="rId5"/>
          <a:srcRect/>
          <a:stretch>
            <a:fillRect/>
          </a:stretch>
        </p:blipFill>
        <p:spPr bwMode="auto">
          <a:xfrm>
            <a:off x="690563" y="3252788"/>
            <a:ext cx="5162550" cy="2484437"/>
          </a:xfrm>
          <a:prstGeom prst="rect">
            <a:avLst/>
          </a:prstGeom>
          <a:noFill/>
          <a:ln w="9525" algn="ctr">
            <a:noFill/>
            <a:miter lim="800000"/>
            <a:headEnd/>
            <a:tailEnd/>
          </a:ln>
        </p:spPr>
      </p:pic>
      <p:pic>
        <p:nvPicPr>
          <p:cNvPr id="4098" name="Picture 2"/>
          <p:cNvPicPr>
            <a:picLocks noChangeAspect="1" noChangeArrowheads="1"/>
          </p:cNvPicPr>
          <p:nvPr/>
        </p:nvPicPr>
        <p:blipFill>
          <a:blip r:embed="rId6"/>
          <a:srcRect/>
          <a:stretch>
            <a:fillRect/>
          </a:stretch>
        </p:blipFill>
        <p:spPr bwMode="auto">
          <a:xfrm>
            <a:off x="2571736" y="5934097"/>
            <a:ext cx="5553075" cy="6381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blinds(horizontal)">
                                      <p:cBhvr>
                                        <p:cTn id="7" dur="500"/>
                                        <p:tgtEl>
                                          <p:spTgt spid="368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20904"/>
                                        </p:tgtEl>
                                        <p:attrNameLst>
                                          <p:attrName>style.visibility</p:attrName>
                                        </p:attrNameLst>
                                      </p:cBhvr>
                                      <p:to>
                                        <p:strVal val="visible"/>
                                      </p:to>
                                    </p:set>
                                    <p:animEffect transition="in" filter="diamond(in)">
                                      <p:cBhvr>
                                        <p:cTn id="17" dur="2000"/>
                                        <p:tgtEl>
                                          <p:spTgt spid="72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p:cNvSpPr>
            <a:spLocks noGrp="1" noChangeArrowheads="1"/>
          </p:cNvSpPr>
          <p:nvPr>
            <p:ph type="sldNum" sz="quarter" idx="12"/>
          </p:nvPr>
        </p:nvSpPr>
        <p:spPr/>
        <p:txBody>
          <a:bodyPr/>
          <a:lstStyle/>
          <a:p>
            <a:pPr>
              <a:defRPr/>
            </a:pPr>
            <a:fld id="{DF6AE5CD-65E5-4EDF-9061-A0821A8E7367}" type="slidenum">
              <a:rPr lang="en-US" altLang="zh-CN">
                <a:solidFill>
                  <a:schemeClr val="tx2"/>
                </a:solidFill>
              </a:rPr>
              <a:pPr>
                <a:defRPr/>
              </a:pPr>
              <a:t>12</a:t>
            </a:fld>
            <a:endParaRPr lang="en-US" altLang="zh-CN">
              <a:solidFill>
                <a:schemeClr val="tx2"/>
              </a:solidFill>
            </a:endParaRPr>
          </a:p>
        </p:txBody>
      </p:sp>
      <p:sp>
        <p:nvSpPr>
          <p:cNvPr id="721922"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21923"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721924" name="Rectangle 4"/>
          <p:cNvSpPr>
            <a:spLocks noChangeArrowheads="1"/>
          </p:cNvSpPr>
          <p:nvPr/>
        </p:nvSpPr>
        <p:spPr bwMode="auto">
          <a:xfrm>
            <a:off x="1757363" y="32004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21925" name="Rectangle 5"/>
          <p:cNvSpPr>
            <a:spLocks noChangeArrowheads="1"/>
          </p:cNvSpPr>
          <p:nvPr/>
        </p:nvSpPr>
        <p:spPr bwMode="auto">
          <a:xfrm>
            <a:off x="1757363" y="3167063"/>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21926" name="Rectangle 6"/>
          <p:cNvSpPr>
            <a:spLocks noChangeArrowheads="1"/>
          </p:cNvSpPr>
          <p:nvPr/>
        </p:nvSpPr>
        <p:spPr bwMode="auto">
          <a:xfrm>
            <a:off x="1757363" y="31623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37896" name="Text Box 7"/>
          <p:cNvSpPr txBox="1">
            <a:spLocks noChangeArrowheads="1"/>
          </p:cNvSpPr>
          <p:nvPr/>
        </p:nvSpPr>
        <p:spPr bwMode="auto">
          <a:xfrm>
            <a:off x="525463" y="1117600"/>
            <a:ext cx="8066087" cy="5259388"/>
          </a:xfrm>
          <a:prstGeom prst="rect">
            <a:avLst/>
          </a:prstGeom>
          <a:noFill/>
          <a:ln w="9525">
            <a:noFill/>
            <a:miter lim="800000"/>
            <a:headEnd/>
            <a:tailEnd/>
          </a:ln>
        </p:spPr>
        <p:txBody>
          <a:bodyPr/>
          <a:lstStyle/>
          <a:p>
            <a:pPr algn="just">
              <a:lnSpc>
                <a:spcPct val="120000"/>
              </a:lnSpc>
              <a:spcBef>
                <a:spcPct val="0"/>
              </a:spcBef>
              <a:buClrTx/>
              <a:buSzTx/>
              <a:buFontTx/>
              <a:buNone/>
            </a:pPr>
            <a:r>
              <a:rPr kumimoji="0" lang="en-US" altLang="zh-CN" sz="2400" b="1" dirty="0">
                <a:solidFill>
                  <a:schemeClr val="tx2"/>
                </a:solidFill>
              </a:rPr>
              <a:t>  </a:t>
            </a:r>
            <a:r>
              <a:rPr kumimoji="0" lang="zh-CN" altLang="en-US" sz="2400" b="1" dirty="0">
                <a:solidFill>
                  <a:schemeClr val="tx2"/>
                </a:solidFill>
              </a:rPr>
              <a:t>采用瓶颈段重复设置的方法，</a:t>
            </a:r>
          </a:p>
          <a:p>
            <a:pPr algn="just">
              <a:lnSpc>
                <a:spcPct val="120000"/>
              </a:lnSpc>
              <a:spcBef>
                <a:spcPct val="0"/>
              </a:spcBef>
              <a:buClrTx/>
              <a:buSzTx/>
              <a:buFontTx/>
              <a:buNone/>
            </a:pPr>
            <a:r>
              <a:rPr kumimoji="0" lang="zh-CN" altLang="en-US" sz="2400" b="1" dirty="0">
                <a:solidFill>
                  <a:schemeClr val="tx2"/>
                </a:solidFill>
              </a:rPr>
              <a:t>其</a:t>
            </a:r>
            <a:r>
              <a:rPr kumimoji="0" lang="zh-CN" altLang="en-US" sz="2400" b="1" dirty="0">
                <a:solidFill>
                  <a:srgbClr val="FF0000"/>
                </a:solidFill>
              </a:rPr>
              <a:t>优点</a:t>
            </a:r>
            <a:r>
              <a:rPr kumimoji="0" lang="zh-CN" altLang="en-US" sz="2400" b="1" dirty="0">
                <a:solidFill>
                  <a:schemeClr val="tx2"/>
                </a:solidFill>
              </a:rPr>
              <a:t>是提高了</a:t>
            </a:r>
            <a:r>
              <a:rPr lang="zh-CN" altLang="en-US" sz="2400" b="1" dirty="0">
                <a:solidFill>
                  <a:schemeClr val="tx2"/>
                </a:solidFill>
                <a:latin typeface="Times New Roman" pitchFamily="18" charset="0"/>
              </a:rPr>
              <a:t>流水线的吞吐率</a:t>
            </a:r>
            <a:r>
              <a:rPr kumimoji="0" lang="zh-CN" altLang="en-US" sz="2400" b="1" dirty="0">
                <a:solidFill>
                  <a:schemeClr val="tx2"/>
                </a:solidFill>
              </a:rPr>
              <a:t>。</a:t>
            </a:r>
          </a:p>
          <a:p>
            <a:pPr algn="just">
              <a:lnSpc>
                <a:spcPct val="120000"/>
              </a:lnSpc>
              <a:spcBef>
                <a:spcPct val="0"/>
              </a:spcBef>
              <a:buClrTx/>
              <a:buSzTx/>
              <a:buFontTx/>
              <a:buNone/>
            </a:pPr>
            <a:r>
              <a:rPr kumimoji="0" lang="zh-CN" altLang="en-US" sz="2400" b="1" dirty="0">
                <a:solidFill>
                  <a:schemeClr val="tx2"/>
                </a:solidFill>
              </a:rPr>
              <a:t>其</a:t>
            </a:r>
            <a:r>
              <a:rPr kumimoji="0" lang="zh-CN" altLang="en-US" sz="2400" b="1" dirty="0">
                <a:solidFill>
                  <a:srgbClr val="FF0000"/>
                </a:solidFill>
              </a:rPr>
              <a:t>缺点</a:t>
            </a:r>
            <a:r>
              <a:rPr kumimoji="0" lang="zh-CN" altLang="en-US" sz="2400" b="1" dirty="0">
                <a:solidFill>
                  <a:schemeClr val="tx2"/>
                </a:solidFill>
              </a:rPr>
              <a:t>是控制逻辑比较复杂。</a:t>
            </a:r>
          </a:p>
          <a:p>
            <a:pPr algn="just">
              <a:lnSpc>
                <a:spcPct val="120000"/>
              </a:lnSpc>
              <a:spcBef>
                <a:spcPct val="0"/>
              </a:spcBef>
              <a:buClrTx/>
              <a:buSzTx/>
              <a:buFontTx/>
              <a:buNone/>
            </a:pPr>
            <a:r>
              <a:rPr kumimoji="0" lang="zh-CN" altLang="en-US" sz="2400" b="1" dirty="0">
                <a:solidFill>
                  <a:schemeClr val="tx2"/>
                </a:solidFill>
              </a:rPr>
              <a:t>  如</a:t>
            </a:r>
            <a:r>
              <a:rPr kumimoji="0" lang="zh-CN" altLang="en-US" sz="2400" b="1" dirty="0" smtClean="0">
                <a:solidFill>
                  <a:schemeClr val="tx2"/>
                </a:solidFill>
              </a:rPr>
              <a:t>图</a:t>
            </a:r>
            <a:r>
              <a:rPr kumimoji="0" lang="en-US" altLang="zh-CN" sz="2400" b="1" dirty="0" smtClean="0">
                <a:solidFill>
                  <a:schemeClr val="tx2"/>
                </a:solidFill>
              </a:rPr>
              <a:t>12(a</a:t>
            </a:r>
            <a:r>
              <a:rPr kumimoji="0" lang="en-US" altLang="zh-CN" sz="2400" b="1" dirty="0">
                <a:solidFill>
                  <a:schemeClr val="tx2"/>
                </a:solidFill>
              </a:rPr>
              <a:t>)</a:t>
            </a:r>
            <a:r>
              <a:rPr kumimoji="0" lang="zh-CN" altLang="en-US" sz="2400" b="1" dirty="0">
                <a:solidFill>
                  <a:schemeClr val="tx2"/>
                </a:solidFill>
              </a:rPr>
              <a:t>所示，从流水段</a:t>
            </a:r>
            <a:r>
              <a:rPr kumimoji="0" lang="en-US" altLang="zh-CN" sz="2400" b="1" dirty="0">
                <a:solidFill>
                  <a:schemeClr val="tx2"/>
                </a:solidFill>
              </a:rPr>
              <a:t>S</a:t>
            </a:r>
            <a:r>
              <a:rPr kumimoji="0" lang="en-US" altLang="zh-CN" sz="2400" b="1" baseline="-30000" dirty="0">
                <a:solidFill>
                  <a:schemeClr val="tx2"/>
                </a:solidFill>
              </a:rPr>
              <a:t>1</a:t>
            </a:r>
            <a:r>
              <a:rPr kumimoji="0" lang="zh-CN" altLang="en-US" sz="2400" b="1" dirty="0">
                <a:solidFill>
                  <a:schemeClr val="tx2"/>
                </a:solidFill>
              </a:rPr>
              <a:t>到流水段</a:t>
            </a:r>
            <a:r>
              <a:rPr kumimoji="0" lang="en-US" altLang="zh-CN" sz="2400" b="1" dirty="0">
                <a:solidFill>
                  <a:schemeClr val="tx2"/>
                </a:solidFill>
              </a:rPr>
              <a:t>S</a:t>
            </a:r>
            <a:r>
              <a:rPr kumimoji="0" lang="en-US" altLang="zh-CN" sz="2400" b="1" baseline="-30000" dirty="0">
                <a:solidFill>
                  <a:schemeClr val="tx2"/>
                </a:solidFill>
              </a:rPr>
              <a:t>2</a:t>
            </a:r>
            <a:r>
              <a:rPr kumimoji="0" lang="zh-CN" altLang="en-US" sz="2400" b="1" dirty="0">
                <a:solidFill>
                  <a:schemeClr val="tx2"/>
                </a:solidFill>
              </a:rPr>
              <a:t>的各并列流水段之间需要设置一个数据分配器，它的任务是：从</a:t>
            </a:r>
            <a:r>
              <a:rPr kumimoji="0" lang="en-US" altLang="zh-CN" sz="2400" b="1" dirty="0">
                <a:solidFill>
                  <a:schemeClr val="tx2"/>
                </a:solidFill>
              </a:rPr>
              <a:t>S</a:t>
            </a:r>
            <a:r>
              <a:rPr kumimoji="0" lang="en-US" altLang="zh-CN" sz="2400" b="1" baseline="-30000" dirty="0">
                <a:solidFill>
                  <a:schemeClr val="tx2"/>
                </a:solidFill>
              </a:rPr>
              <a:t>1</a:t>
            </a:r>
            <a:r>
              <a:rPr kumimoji="0" lang="zh-CN" altLang="en-US" sz="2400" b="1" dirty="0">
                <a:solidFill>
                  <a:schemeClr val="tx2"/>
                </a:solidFill>
              </a:rPr>
              <a:t>输出的第一个任务分配给</a:t>
            </a:r>
            <a:r>
              <a:rPr kumimoji="0" lang="en-US" altLang="zh-CN" sz="2400" b="1" dirty="0">
                <a:solidFill>
                  <a:schemeClr val="tx2"/>
                </a:solidFill>
              </a:rPr>
              <a:t>S</a:t>
            </a:r>
            <a:r>
              <a:rPr kumimoji="0" lang="en-US" altLang="zh-CN" sz="2400" b="1" baseline="-30000" dirty="0">
                <a:solidFill>
                  <a:schemeClr val="tx2"/>
                </a:solidFill>
              </a:rPr>
              <a:t>2a,</a:t>
            </a:r>
            <a:r>
              <a:rPr kumimoji="0" lang="zh-CN" altLang="en-US" sz="2400" b="1" dirty="0">
                <a:solidFill>
                  <a:schemeClr val="tx2"/>
                </a:solidFill>
              </a:rPr>
              <a:t>从</a:t>
            </a:r>
            <a:r>
              <a:rPr kumimoji="0" lang="en-US" altLang="zh-CN" sz="2400" b="1" dirty="0">
                <a:solidFill>
                  <a:schemeClr val="tx2"/>
                </a:solidFill>
              </a:rPr>
              <a:t>S</a:t>
            </a:r>
            <a:r>
              <a:rPr kumimoji="0" lang="en-US" altLang="zh-CN" sz="2400" b="1" baseline="-30000" dirty="0">
                <a:solidFill>
                  <a:schemeClr val="tx2"/>
                </a:solidFill>
              </a:rPr>
              <a:t>1</a:t>
            </a:r>
            <a:r>
              <a:rPr kumimoji="0" lang="zh-CN" altLang="en-US" sz="2400" b="1" dirty="0">
                <a:solidFill>
                  <a:schemeClr val="tx2"/>
                </a:solidFill>
              </a:rPr>
              <a:t>输出的第二个任务分配给</a:t>
            </a:r>
            <a:r>
              <a:rPr kumimoji="0" lang="en-US" altLang="zh-CN" sz="2400" b="1" dirty="0">
                <a:solidFill>
                  <a:schemeClr val="tx2"/>
                </a:solidFill>
              </a:rPr>
              <a:t>S</a:t>
            </a:r>
            <a:r>
              <a:rPr kumimoji="0" lang="en-US" altLang="zh-CN" sz="2400" b="1" baseline="-30000" dirty="0">
                <a:solidFill>
                  <a:schemeClr val="tx2"/>
                </a:solidFill>
              </a:rPr>
              <a:t>2b,</a:t>
            </a:r>
            <a:r>
              <a:rPr kumimoji="0" lang="zh-CN" altLang="en-US" sz="2400" b="1" dirty="0">
                <a:solidFill>
                  <a:schemeClr val="tx2"/>
                </a:solidFill>
              </a:rPr>
              <a:t>从</a:t>
            </a:r>
            <a:r>
              <a:rPr kumimoji="0" lang="en-US" altLang="zh-CN" sz="2400" b="1" dirty="0">
                <a:solidFill>
                  <a:schemeClr val="tx2"/>
                </a:solidFill>
              </a:rPr>
              <a:t>S</a:t>
            </a:r>
            <a:r>
              <a:rPr kumimoji="0" lang="en-US" altLang="zh-CN" sz="2400" b="1" baseline="-30000" dirty="0">
                <a:solidFill>
                  <a:schemeClr val="tx2"/>
                </a:solidFill>
              </a:rPr>
              <a:t>1</a:t>
            </a:r>
            <a:r>
              <a:rPr kumimoji="0" lang="zh-CN" altLang="en-US" sz="2400" b="1" dirty="0">
                <a:solidFill>
                  <a:schemeClr val="tx2"/>
                </a:solidFill>
              </a:rPr>
              <a:t>输出的第</a:t>
            </a:r>
            <a:r>
              <a:rPr kumimoji="0" lang="en-US" altLang="zh-CN" sz="2400" b="1" dirty="0">
                <a:solidFill>
                  <a:schemeClr val="tx2"/>
                </a:solidFill>
              </a:rPr>
              <a:t>3</a:t>
            </a:r>
            <a:r>
              <a:rPr kumimoji="0" lang="zh-CN" altLang="en-US" sz="2400" b="1" dirty="0">
                <a:solidFill>
                  <a:schemeClr val="tx2"/>
                </a:solidFill>
              </a:rPr>
              <a:t>个任务分配给</a:t>
            </a:r>
            <a:r>
              <a:rPr kumimoji="0" lang="en-US" altLang="zh-CN" sz="2400" b="1" dirty="0">
                <a:solidFill>
                  <a:schemeClr val="tx2"/>
                </a:solidFill>
              </a:rPr>
              <a:t>S</a:t>
            </a:r>
            <a:r>
              <a:rPr kumimoji="0" lang="en-US" altLang="zh-CN" sz="2400" b="1" baseline="-30000" dirty="0">
                <a:solidFill>
                  <a:schemeClr val="tx2"/>
                </a:solidFill>
              </a:rPr>
              <a:t>2c</a:t>
            </a:r>
            <a:r>
              <a:rPr kumimoji="0" lang="zh-CN" altLang="en-US" sz="2400" b="1" dirty="0">
                <a:solidFill>
                  <a:schemeClr val="tx2"/>
                </a:solidFill>
              </a:rPr>
              <a:t>。之后依次重复。同样，并列流水段</a:t>
            </a:r>
            <a:r>
              <a:rPr kumimoji="0" lang="en-US" altLang="zh-CN" sz="2400" b="1" dirty="0">
                <a:solidFill>
                  <a:schemeClr val="tx2"/>
                </a:solidFill>
              </a:rPr>
              <a:t>S</a:t>
            </a:r>
            <a:r>
              <a:rPr kumimoji="0" lang="en-US" altLang="zh-CN" sz="2400" b="1" baseline="-30000" dirty="0">
                <a:solidFill>
                  <a:schemeClr val="tx2"/>
                </a:solidFill>
              </a:rPr>
              <a:t>2a</a:t>
            </a:r>
            <a:r>
              <a:rPr kumimoji="0" lang="zh-CN" altLang="en-US" sz="2400" b="1" dirty="0">
                <a:solidFill>
                  <a:schemeClr val="tx2"/>
                </a:solidFill>
              </a:rPr>
              <a:t>、</a:t>
            </a:r>
            <a:r>
              <a:rPr kumimoji="0" lang="en-US" altLang="zh-CN" sz="2400" b="1" dirty="0">
                <a:solidFill>
                  <a:schemeClr val="tx2"/>
                </a:solidFill>
              </a:rPr>
              <a:t>S</a:t>
            </a:r>
            <a:r>
              <a:rPr kumimoji="0" lang="en-US" altLang="zh-CN" sz="2400" b="1" baseline="-30000" dirty="0">
                <a:solidFill>
                  <a:schemeClr val="tx2"/>
                </a:solidFill>
              </a:rPr>
              <a:t>2b</a:t>
            </a:r>
            <a:r>
              <a:rPr kumimoji="0" lang="zh-CN" altLang="en-US" sz="2400" b="1" dirty="0">
                <a:solidFill>
                  <a:schemeClr val="tx2"/>
                </a:solidFill>
              </a:rPr>
              <a:t>、</a:t>
            </a:r>
            <a:r>
              <a:rPr kumimoji="0" lang="en-US" altLang="zh-CN" sz="2400" b="1" dirty="0">
                <a:solidFill>
                  <a:schemeClr val="tx2"/>
                </a:solidFill>
              </a:rPr>
              <a:t>S</a:t>
            </a:r>
            <a:r>
              <a:rPr kumimoji="0" lang="en-US" altLang="zh-CN" sz="2400" b="1" baseline="-30000" dirty="0">
                <a:solidFill>
                  <a:schemeClr val="tx2"/>
                </a:solidFill>
              </a:rPr>
              <a:t>2c</a:t>
            </a:r>
            <a:r>
              <a:rPr kumimoji="0" lang="zh-CN" altLang="en-US" sz="2400" b="1" dirty="0">
                <a:solidFill>
                  <a:schemeClr val="tx2"/>
                </a:solidFill>
              </a:rPr>
              <a:t>到流水段</a:t>
            </a:r>
            <a:r>
              <a:rPr kumimoji="0" lang="en-US" altLang="zh-CN" sz="2400" b="1" dirty="0">
                <a:solidFill>
                  <a:schemeClr val="tx2"/>
                </a:solidFill>
              </a:rPr>
              <a:t>S</a:t>
            </a:r>
            <a:r>
              <a:rPr kumimoji="0" lang="en-US" altLang="zh-CN" sz="2400" b="1" baseline="-30000" dirty="0">
                <a:solidFill>
                  <a:schemeClr val="tx2"/>
                </a:solidFill>
              </a:rPr>
              <a:t>3</a:t>
            </a:r>
            <a:r>
              <a:rPr kumimoji="0" lang="zh-CN" altLang="en-US" sz="2400" b="1" dirty="0">
                <a:solidFill>
                  <a:schemeClr val="tx2"/>
                </a:solidFill>
              </a:rPr>
              <a:t>之间需要设置一个数据收集器，分时收集前者的数据并输入到流水段</a:t>
            </a:r>
            <a:r>
              <a:rPr kumimoji="0" lang="en-US" altLang="zh-CN" sz="2400" b="1" dirty="0">
                <a:solidFill>
                  <a:schemeClr val="tx2"/>
                </a:solidFill>
              </a:rPr>
              <a:t>S</a:t>
            </a:r>
            <a:r>
              <a:rPr kumimoji="0" lang="en-US" altLang="zh-CN" sz="2400" b="1" baseline="-30000" dirty="0">
                <a:solidFill>
                  <a:schemeClr val="tx2"/>
                </a:solidFill>
              </a:rPr>
              <a:t>3</a:t>
            </a:r>
            <a:r>
              <a:rPr kumimoji="0" lang="zh-CN" altLang="en-US" sz="2400" b="1" dirty="0">
                <a:solidFill>
                  <a:schemeClr val="tx2"/>
                </a:solidFill>
              </a:rPr>
              <a:t>中。 </a:t>
            </a:r>
          </a:p>
        </p:txBody>
      </p:sp>
      <p:sp>
        <p:nvSpPr>
          <p:cNvPr id="721929" name="Rectangle 9"/>
          <p:cNvSpPr>
            <a:spLocks noChangeArrowheads="1"/>
          </p:cNvSpPr>
          <p:nvPr/>
        </p:nvSpPr>
        <p:spPr bwMode="auto">
          <a:xfrm>
            <a:off x="1757363" y="3014663"/>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21930" name="Rectangle 10"/>
          <p:cNvSpPr>
            <a:spLocks noChangeArrowheads="1"/>
          </p:cNvSpPr>
          <p:nvPr/>
        </p:nvSpPr>
        <p:spPr bwMode="auto">
          <a:xfrm>
            <a:off x="1757363" y="3171825"/>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21931" name="Rectangle 11"/>
          <p:cNvSpPr>
            <a:spLocks noChangeArrowheads="1"/>
          </p:cNvSpPr>
          <p:nvPr/>
        </p:nvSpPr>
        <p:spPr bwMode="auto">
          <a:xfrm>
            <a:off x="1757363" y="3171825"/>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1102DC07-936D-4CC7-89E7-F6743FAD7511}" type="slidenum">
              <a:rPr lang="en-US" altLang="zh-CN">
                <a:solidFill>
                  <a:schemeClr val="tx2"/>
                </a:solidFill>
              </a:rPr>
              <a:pPr>
                <a:defRPr/>
              </a:pPr>
              <a:t>13</a:t>
            </a:fld>
            <a:endParaRPr lang="en-US" altLang="zh-CN">
              <a:solidFill>
                <a:schemeClr val="tx2"/>
              </a:solidFill>
            </a:endParaRPr>
          </a:p>
        </p:txBody>
      </p:sp>
      <p:sp>
        <p:nvSpPr>
          <p:cNvPr id="593923" name="Rectangle 3"/>
          <p:cNvSpPr>
            <a:spLocks noGrp="1" noChangeArrowheads="1"/>
          </p:cNvSpPr>
          <p:nvPr>
            <p:ph type="ctrTitle"/>
          </p:nvPr>
        </p:nvSpPr>
        <p:spPr>
          <a:xfrm>
            <a:off x="285750" y="265113"/>
            <a:ext cx="6218238" cy="841375"/>
          </a:xfrm>
        </p:spPr>
        <p:txBody>
          <a:bodyPr/>
          <a:lstStyle/>
          <a:p>
            <a:pPr>
              <a:defRPr/>
            </a:pPr>
            <a:r>
              <a:rPr lang="en-US" altLang="zh-CN" sz="3600" b="1" dirty="0" smtClean="0">
                <a:solidFill>
                  <a:schemeClr val="hlink"/>
                </a:solidFill>
              </a:rPr>
              <a:t>2</a:t>
            </a:r>
            <a:r>
              <a:rPr lang="en-US" altLang="zh-CN" sz="3600" b="1" dirty="0" smtClean="0">
                <a:solidFill>
                  <a:schemeClr val="hlink"/>
                </a:solidFill>
                <a:latin typeface="宋体" pitchFamily="2" charset="-122"/>
              </a:rPr>
              <a:t> </a:t>
            </a:r>
            <a:r>
              <a:rPr lang="zh-CN" altLang="en-US" sz="3600" b="1" dirty="0" smtClean="0">
                <a:solidFill>
                  <a:schemeClr val="hlink"/>
                </a:solidFill>
                <a:latin typeface="宋体" pitchFamily="2" charset="-122"/>
              </a:rPr>
              <a:t>流水线的加速比</a:t>
            </a:r>
            <a:r>
              <a:rPr lang="zh-CN" altLang="en-US" sz="3600" b="1" dirty="0" smtClean="0">
                <a:solidFill>
                  <a:srgbClr val="FFFF00"/>
                </a:solidFill>
                <a:latin typeface="宋体" pitchFamily="2" charset="-122"/>
              </a:rPr>
              <a:t> </a:t>
            </a:r>
          </a:p>
        </p:txBody>
      </p:sp>
      <p:sp>
        <p:nvSpPr>
          <p:cNvPr id="593925" name="Text Box 5"/>
          <p:cNvSpPr txBox="1">
            <a:spLocks noChangeArrowheads="1"/>
          </p:cNvSpPr>
          <p:nvPr/>
        </p:nvSpPr>
        <p:spPr bwMode="auto">
          <a:xfrm>
            <a:off x="642938" y="2984500"/>
            <a:ext cx="7704137" cy="1582738"/>
          </a:xfrm>
          <a:prstGeom prst="rect">
            <a:avLst/>
          </a:prstGeom>
          <a:noFill/>
          <a:ln w="9525">
            <a:noFill/>
            <a:miter lim="800000"/>
            <a:headEnd/>
            <a:tailEnd/>
          </a:ln>
          <a:effectLst/>
        </p:spPr>
        <p:txBody>
          <a:bodyPr/>
          <a:lstStyle/>
          <a:p>
            <a:pPr algn="just">
              <a:spcBef>
                <a:spcPct val="0"/>
              </a:spcBef>
              <a:buClrTx/>
              <a:buSzTx/>
              <a:buFontTx/>
              <a:buNone/>
              <a:defRPr/>
            </a:pPr>
            <a:r>
              <a:rPr lang="en-US" altLang="zh-CN" sz="2800" b="1" dirty="0">
                <a:solidFill>
                  <a:srgbClr val="FFFFFF"/>
                </a:solidFill>
                <a:effectLst>
                  <a:outerShdw blurRad="38100" dist="38100" dir="2700000" algn="tl">
                    <a:srgbClr val="000000"/>
                  </a:outerShdw>
                </a:effectLst>
                <a:latin typeface="宋体" pitchFamily="2" charset="-122"/>
                <a:ea typeface="宋体" pitchFamily="2" charset="-122"/>
              </a:rPr>
              <a:t>  </a:t>
            </a:r>
            <a:r>
              <a:rPr lang="zh-CN" altLang="en-US" sz="2800" b="1" dirty="0">
                <a:solidFill>
                  <a:schemeClr val="accent1"/>
                </a:solidFill>
                <a:effectLst>
                  <a:outerShdw blurRad="38100" dist="38100" dir="2700000" algn="tl">
                    <a:srgbClr val="000000"/>
                  </a:outerShdw>
                </a:effectLst>
                <a:latin typeface="宋体" pitchFamily="2" charset="-122"/>
                <a:ea typeface="宋体" pitchFamily="2" charset="-122"/>
              </a:rPr>
              <a:t>设</a:t>
            </a:r>
            <a:r>
              <a:rPr lang="en-US" altLang="zh-CN" sz="2800" b="1" dirty="0">
                <a:solidFill>
                  <a:schemeClr val="accent1"/>
                </a:solidFill>
                <a:effectLst>
                  <a:outerShdw blurRad="38100" dist="38100" dir="2700000" algn="tl">
                    <a:srgbClr val="000000"/>
                  </a:outerShdw>
                </a:effectLst>
                <a:latin typeface="宋体" pitchFamily="2" charset="-122"/>
                <a:ea typeface="宋体" pitchFamily="2" charset="-122"/>
              </a:rPr>
              <a:t>T</a:t>
            </a:r>
            <a:r>
              <a:rPr lang="en-US" altLang="zh-CN" sz="2800" b="1" baseline="-30000" dirty="0">
                <a:solidFill>
                  <a:schemeClr val="accent1"/>
                </a:solidFill>
                <a:effectLst>
                  <a:outerShdw blurRad="38100" dist="38100" dir="2700000" algn="tl">
                    <a:srgbClr val="000000"/>
                  </a:outerShdw>
                </a:effectLst>
                <a:latin typeface="宋体" pitchFamily="2" charset="-122"/>
                <a:ea typeface="宋体" pitchFamily="2" charset="-122"/>
              </a:rPr>
              <a:t>0</a:t>
            </a:r>
            <a:r>
              <a:rPr lang="zh-CN" altLang="en-US" sz="2800" b="1" dirty="0">
                <a:solidFill>
                  <a:schemeClr val="accent1"/>
                </a:solidFill>
                <a:effectLst>
                  <a:outerShdw blurRad="38100" dist="38100" dir="2700000" algn="tl">
                    <a:srgbClr val="000000"/>
                  </a:outerShdw>
                </a:effectLst>
                <a:latin typeface="宋体" pitchFamily="2" charset="-122"/>
                <a:ea typeface="宋体" pitchFamily="2" charset="-122"/>
              </a:rPr>
              <a:t>表示不使用流水线，即顺序执行所用的时间，</a:t>
            </a:r>
            <a:r>
              <a:rPr lang="en-US" altLang="zh-CN" sz="2800" b="1" dirty="0" err="1">
                <a:solidFill>
                  <a:schemeClr val="accent1"/>
                </a:solidFill>
                <a:effectLst>
                  <a:outerShdw blurRad="38100" dist="38100" dir="2700000" algn="tl">
                    <a:srgbClr val="000000"/>
                  </a:outerShdw>
                </a:effectLst>
                <a:latin typeface="宋体" pitchFamily="2" charset="-122"/>
                <a:ea typeface="宋体" pitchFamily="2" charset="-122"/>
              </a:rPr>
              <a:t>T</a:t>
            </a:r>
            <a:r>
              <a:rPr lang="en-US" altLang="zh-CN" sz="2800" b="1" baseline="-30000" dirty="0" err="1">
                <a:solidFill>
                  <a:schemeClr val="accent1"/>
                </a:solidFill>
                <a:effectLst>
                  <a:outerShdw blurRad="38100" dist="38100" dir="2700000" algn="tl">
                    <a:srgbClr val="000000"/>
                  </a:outerShdw>
                </a:effectLst>
                <a:latin typeface="宋体" pitchFamily="2" charset="-122"/>
                <a:ea typeface="宋体" pitchFamily="2" charset="-122"/>
              </a:rPr>
              <a:t>k</a:t>
            </a:r>
            <a:r>
              <a:rPr lang="zh-CN" altLang="en-US" sz="2800" b="1" dirty="0">
                <a:solidFill>
                  <a:schemeClr val="accent1"/>
                </a:solidFill>
                <a:effectLst>
                  <a:outerShdw blurRad="38100" dist="38100" dir="2700000" algn="tl">
                    <a:srgbClr val="000000"/>
                  </a:outerShdw>
                </a:effectLst>
                <a:latin typeface="宋体" pitchFamily="2" charset="-122"/>
                <a:ea typeface="宋体" pitchFamily="2" charset="-122"/>
              </a:rPr>
              <a:t>表示使用流水线时的执行时间，则流水线加速比</a:t>
            </a:r>
            <a:r>
              <a:rPr lang="en-US" altLang="zh-CN" sz="2800" b="1" dirty="0">
                <a:solidFill>
                  <a:schemeClr val="accent1"/>
                </a:solidFill>
                <a:effectLst>
                  <a:outerShdw blurRad="38100" dist="38100" dir="2700000" algn="tl">
                    <a:srgbClr val="000000"/>
                  </a:outerShdw>
                </a:effectLst>
                <a:latin typeface="宋体" pitchFamily="2" charset="-122"/>
                <a:ea typeface="宋体" pitchFamily="2" charset="-122"/>
              </a:rPr>
              <a:t>S</a:t>
            </a:r>
            <a:r>
              <a:rPr lang="zh-CN" altLang="en-US" sz="2800" b="1" dirty="0">
                <a:solidFill>
                  <a:schemeClr val="accent1"/>
                </a:solidFill>
                <a:effectLst>
                  <a:outerShdw blurRad="38100" dist="38100" dir="2700000" algn="tl">
                    <a:srgbClr val="000000"/>
                  </a:outerShdw>
                </a:effectLst>
                <a:latin typeface="宋体" pitchFamily="2" charset="-122"/>
                <a:ea typeface="宋体" pitchFamily="2" charset="-122"/>
              </a:rPr>
              <a:t>的基本公式为</a:t>
            </a:r>
          </a:p>
        </p:txBody>
      </p:sp>
      <p:sp>
        <p:nvSpPr>
          <p:cNvPr id="593927" name="Rectangle 7"/>
          <p:cNvSpPr>
            <a:spLocks noGrp="1" noChangeArrowheads="1"/>
          </p:cNvSpPr>
          <p:nvPr>
            <p:ph type="subTitle" idx="1"/>
          </p:nvPr>
        </p:nvSpPr>
        <p:spPr>
          <a:xfrm>
            <a:off x="830263" y="1047750"/>
            <a:ext cx="7410450" cy="1790700"/>
          </a:xfrm>
          <a:solidFill>
            <a:schemeClr val="bg1"/>
          </a:solidFill>
          <a:ln>
            <a:solidFill>
              <a:srgbClr val="FF9900"/>
            </a:solidFill>
          </a:ln>
        </p:spPr>
        <p:txBody>
          <a:bodyPr/>
          <a:lstStyle/>
          <a:p>
            <a:pPr algn="just">
              <a:lnSpc>
                <a:spcPct val="110000"/>
              </a:lnSpc>
              <a:spcBef>
                <a:spcPct val="0"/>
              </a:spcBef>
              <a:defRPr/>
            </a:pPr>
            <a:r>
              <a:rPr kumimoji="0" lang="en-US" altLang="zh-CN" b="1" smtClean="0">
                <a:solidFill>
                  <a:schemeClr val="tx2"/>
                </a:solidFill>
                <a:effectLst/>
                <a:latin typeface="宋体" pitchFamily="2" charset="-122"/>
              </a:rPr>
              <a:t>  </a:t>
            </a:r>
            <a:r>
              <a:rPr kumimoji="0" lang="zh-CN" altLang="en-US" b="1" smtClean="0">
                <a:solidFill>
                  <a:schemeClr val="tx2"/>
                </a:solidFill>
                <a:effectLst/>
                <a:latin typeface="宋体" pitchFamily="2" charset="-122"/>
              </a:rPr>
              <a:t>完成同样一批任务，不使用流水线所用的时间与使用流水线所用的时间之比称为流水线的加速比。</a:t>
            </a:r>
            <a:r>
              <a:rPr lang="zh-CN" altLang="en-US" b="1" smtClean="0">
                <a:solidFill>
                  <a:schemeClr val="tx2"/>
                </a:solidFill>
                <a:latin typeface="宋体" pitchFamily="2" charset="-122"/>
              </a:rPr>
              <a:t> </a:t>
            </a:r>
          </a:p>
        </p:txBody>
      </p:sp>
      <p:pic>
        <p:nvPicPr>
          <p:cNvPr id="5122" name="Picture 2"/>
          <p:cNvPicPr>
            <a:picLocks noChangeAspect="1" noChangeArrowheads="1"/>
          </p:cNvPicPr>
          <p:nvPr/>
        </p:nvPicPr>
        <p:blipFill>
          <a:blip r:embed="rId2"/>
          <a:srcRect/>
          <a:stretch>
            <a:fillRect/>
          </a:stretch>
        </p:blipFill>
        <p:spPr bwMode="auto">
          <a:xfrm>
            <a:off x="809625" y="4691078"/>
            <a:ext cx="7524750" cy="952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checkerboard(across)">
                                      <p:cBhvr>
                                        <p:cTn id="7"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12"/>
          </p:nvPr>
        </p:nvSpPr>
        <p:spPr/>
        <p:txBody>
          <a:bodyPr/>
          <a:lstStyle/>
          <a:p>
            <a:pPr>
              <a:defRPr/>
            </a:pPr>
            <a:fld id="{D63218FE-0AAC-41B1-8ADB-B58B1EAB94FB}" type="slidenum">
              <a:rPr lang="en-US" altLang="zh-CN">
                <a:solidFill>
                  <a:schemeClr val="tx2"/>
                </a:solidFill>
              </a:rPr>
              <a:pPr>
                <a:defRPr/>
              </a:pPr>
              <a:t>14</a:t>
            </a:fld>
            <a:endParaRPr lang="en-US" altLang="zh-CN">
              <a:solidFill>
                <a:schemeClr val="tx2"/>
              </a:solidFill>
            </a:endParaRPr>
          </a:p>
        </p:txBody>
      </p:sp>
      <p:sp>
        <p:nvSpPr>
          <p:cNvPr id="722946" name="Rectangle 2"/>
          <p:cNvSpPr>
            <a:spLocks noGrp="1" noChangeArrowheads="1"/>
          </p:cNvSpPr>
          <p:nvPr>
            <p:ph type="ctrTitle"/>
          </p:nvPr>
        </p:nvSpPr>
        <p:spPr>
          <a:xfrm>
            <a:off x="285750" y="265113"/>
            <a:ext cx="6218238" cy="841375"/>
          </a:xfrm>
        </p:spPr>
        <p:txBody>
          <a:bodyPr/>
          <a:lstStyle/>
          <a:p>
            <a:pPr>
              <a:defRPr/>
            </a:pPr>
            <a:r>
              <a:rPr lang="en-US" altLang="zh-CN" sz="3600" b="1" dirty="0" smtClean="0">
                <a:solidFill>
                  <a:schemeClr val="hlink"/>
                </a:solidFill>
              </a:rPr>
              <a:t>2</a:t>
            </a:r>
            <a:r>
              <a:rPr lang="en-US" altLang="zh-CN" sz="3600" b="1" dirty="0" smtClean="0">
                <a:solidFill>
                  <a:schemeClr val="hlink"/>
                </a:solidFill>
                <a:latin typeface="宋体" pitchFamily="2" charset="-122"/>
              </a:rPr>
              <a:t> </a:t>
            </a:r>
            <a:r>
              <a:rPr lang="zh-CN" altLang="en-US" sz="3600" b="1" dirty="0" smtClean="0">
                <a:solidFill>
                  <a:schemeClr val="hlink"/>
                </a:solidFill>
                <a:latin typeface="宋体" pitchFamily="2" charset="-122"/>
              </a:rPr>
              <a:t>流水线的加速比</a:t>
            </a:r>
            <a:r>
              <a:rPr lang="zh-CN" altLang="en-US" sz="3600" b="1" dirty="0" smtClean="0">
                <a:solidFill>
                  <a:srgbClr val="FFFF00"/>
                </a:solidFill>
                <a:latin typeface="宋体" pitchFamily="2" charset="-122"/>
              </a:rPr>
              <a:t> </a:t>
            </a:r>
          </a:p>
        </p:txBody>
      </p:sp>
      <p:sp>
        <p:nvSpPr>
          <p:cNvPr id="39940" name="Rectangle 7"/>
          <p:cNvSpPr>
            <a:spLocks noGrp="1" noChangeArrowheads="1"/>
          </p:cNvSpPr>
          <p:nvPr>
            <p:ph type="subTitle" idx="1"/>
          </p:nvPr>
        </p:nvSpPr>
        <p:spPr>
          <a:xfrm>
            <a:off x="887413" y="1295400"/>
            <a:ext cx="7353300" cy="2895600"/>
          </a:xfrm>
        </p:spPr>
        <p:txBody>
          <a:bodyPr/>
          <a:lstStyle/>
          <a:p>
            <a:pPr algn="l">
              <a:lnSpc>
                <a:spcPct val="120000"/>
              </a:lnSpc>
            </a:pPr>
            <a:r>
              <a:rPr kumimoji="0" lang="en-US" altLang="zh-CN" sz="2800" b="1" dirty="0" smtClean="0">
                <a:solidFill>
                  <a:schemeClr val="tx2"/>
                </a:solidFill>
                <a:effectLst/>
                <a:latin typeface="宋体" charset="-122"/>
              </a:rPr>
              <a:t>  </a:t>
            </a:r>
            <a:r>
              <a:rPr kumimoji="0" lang="zh-CN" altLang="en-US" sz="2800" b="1" dirty="0" smtClean="0">
                <a:solidFill>
                  <a:schemeClr val="tx2"/>
                </a:solidFill>
                <a:effectLst/>
                <a:latin typeface="宋体" charset="-122"/>
              </a:rPr>
              <a:t>如果流水线各段执行时间都相等，则一条</a:t>
            </a:r>
            <a:r>
              <a:rPr kumimoji="0" lang="en-US" altLang="zh-CN" sz="2800" b="1" dirty="0" smtClean="0">
                <a:solidFill>
                  <a:schemeClr val="tx2"/>
                </a:solidFill>
                <a:effectLst/>
                <a:latin typeface="宋体" charset="-122"/>
              </a:rPr>
              <a:t>k</a:t>
            </a:r>
            <a:r>
              <a:rPr kumimoji="0" lang="zh-CN" altLang="en-US" sz="2800" b="1" dirty="0" smtClean="0">
                <a:solidFill>
                  <a:schemeClr val="tx2"/>
                </a:solidFill>
                <a:effectLst/>
                <a:latin typeface="宋体" charset="-122"/>
              </a:rPr>
              <a:t>段流水线完成</a:t>
            </a:r>
            <a:r>
              <a:rPr kumimoji="0" lang="en-US" altLang="zh-CN" sz="2800" b="1" dirty="0" smtClean="0">
                <a:solidFill>
                  <a:schemeClr val="tx2"/>
                </a:solidFill>
                <a:effectLst/>
                <a:latin typeface="宋体" charset="-122"/>
              </a:rPr>
              <a:t>n</a:t>
            </a:r>
            <a:r>
              <a:rPr kumimoji="0" lang="zh-CN" altLang="en-US" sz="2800" b="1" dirty="0" smtClean="0">
                <a:solidFill>
                  <a:schemeClr val="tx2"/>
                </a:solidFill>
                <a:effectLst/>
                <a:latin typeface="宋体" charset="-122"/>
              </a:rPr>
              <a:t>个连续任务所需的时间为</a:t>
            </a:r>
            <a:r>
              <a:rPr kumimoji="0" lang="en-US" altLang="zh-CN" sz="2800" b="1" dirty="0" err="1" smtClean="0">
                <a:solidFill>
                  <a:schemeClr val="tx2"/>
                </a:solidFill>
                <a:effectLst/>
                <a:latin typeface="宋体" charset="-122"/>
              </a:rPr>
              <a:t>T</a:t>
            </a:r>
            <a:r>
              <a:rPr kumimoji="0" lang="en-US" altLang="zh-CN" sz="2800" b="1" baseline="-30000" dirty="0" err="1" smtClean="0">
                <a:solidFill>
                  <a:schemeClr val="tx2"/>
                </a:solidFill>
                <a:effectLst/>
                <a:latin typeface="宋体" charset="-122"/>
              </a:rPr>
              <a:t>k</a:t>
            </a:r>
            <a:r>
              <a:rPr kumimoji="0" lang="zh-CN" altLang="en-US" sz="2800" b="1" dirty="0" smtClean="0">
                <a:solidFill>
                  <a:schemeClr val="tx2"/>
                </a:solidFill>
                <a:effectLst/>
                <a:latin typeface="宋体" charset="-122"/>
              </a:rPr>
              <a:t>＝（</a:t>
            </a:r>
            <a:r>
              <a:rPr kumimoji="0" lang="en-US" altLang="zh-CN" sz="2800" b="1" dirty="0" smtClean="0">
                <a:solidFill>
                  <a:schemeClr val="tx2"/>
                </a:solidFill>
                <a:effectLst/>
                <a:latin typeface="宋体" charset="-122"/>
              </a:rPr>
              <a:t>k</a:t>
            </a:r>
            <a:r>
              <a:rPr kumimoji="0" lang="zh-CN" altLang="en-US" sz="2800" b="1" dirty="0" smtClean="0">
                <a:solidFill>
                  <a:schemeClr val="tx2"/>
                </a:solidFill>
                <a:effectLst/>
                <a:latin typeface="宋体" charset="-122"/>
              </a:rPr>
              <a:t>＋</a:t>
            </a:r>
            <a:r>
              <a:rPr kumimoji="0" lang="en-US" altLang="zh-CN" sz="2800" b="1" dirty="0" smtClean="0">
                <a:solidFill>
                  <a:schemeClr val="tx2"/>
                </a:solidFill>
                <a:effectLst/>
                <a:latin typeface="宋体" charset="-122"/>
              </a:rPr>
              <a:t>n</a:t>
            </a:r>
            <a:r>
              <a:rPr kumimoji="0" lang="zh-CN" altLang="en-US" sz="2800" b="1" dirty="0" smtClean="0">
                <a:solidFill>
                  <a:schemeClr val="tx2"/>
                </a:solidFill>
                <a:effectLst/>
                <a:latin typeface="宋体" charset="-122"/>
              </a:rPr>
              <a:t>－</a:t>
            </a:r>
            <a:r>
              <a:rPr kumimoji="0" lang="en-US" altLang="zh-CN" sz="2800" b="1" dirty="0" smtClean="0">
                <a:solidFill>
                  <a:schemeClr val="tx2"/>
                </a:solidFill>
                <a:effectLst/>
                <a:latin typeface="宋体" charset="-122"/>
              </a:rPr>
              <a:t>1</a:t>
            </a:r>
            <a:r>
              <a:rPr kumimoji="0" lang="zh-CN" altLang="en-US" sz="2800" b="1" dirty="0" smtClean="0">
                <a:solidFill>
                  <a:schemeClr val="tx2"/>
                </a:solidFill>
                <a:effectLst/>
                <a:latin typeface="宋体" charset="-122"/>
              </a:rPr>
              <a:t>）</a:t>
            </a:r>
            <a:r>
              <a:rPr kumimoji="0" lang="en-US" altLang="zh-CN" sz="2800" b="1" dirty="0" err="1" smtClean="0">
                <a:solidFill>
                  <a:schemeClr val="tx2"/>
                </a:solidFill>
                <a:effectLst/>
                <a:latin typeface="宋体" charset="-122"/>
              </a:rPr>
              <a:t>Δt</a:t>
            </a:r>
            <a:r>
              <a:rPr kumimoji="0" lang="zh-CN" altLang="en-US" sz="2800" b="1" dirty="0" smtClean="0">
                <a:solidFill>
                  <a:schemeClr val="tx2"/>
                </a:solidFill>
                <a:effectLst/>
                <a:latin typeface="宋体" charset="-122"/>
              </a:rPr>
              <a:t>。而不使用流水线，即顺序执行</a:t>
            </a:r>
            <a:r>
              <a:rPr kumimoji="0" lang="en-US" altLang="zh-CN" sz="2800" b="1" dirty="0" smtClean="0">
                <a:solidFill>
                  <a:schemeClr val="tx2"/>
                </a:solidFill>
                <a:effectLst/>
                <a:latin typeface="宋体" charset="-122"/>
              </a:rPr>
              <a:t>n</a:t>
            </a:r>
            <a:r>
              <a:rPr kumimoji="0" lang="zh-CN" altLang="en-US" sz="2800" b="1" dirty="0" smtClean="0">
                <a:solidFill>
                  <a:schemeClr val="tx2"/>
                </a:solidFill>
                <a:effectLst/>
                <a:latin typeface="宋体" charset="-122"/>
              </a:rPr>
              <a:t>个任务时，则所需的时间为</a:t>
            </a:r>
            <a:r>
              <a:rPr kumimoji="0" lang="en-US" altLang="zh-CN" sz="2800" b="1" dirty="0" smtClean="0">
                <a:solidFill>
                  <a:schemeClr val="tx2"/>
                </a:solidFill>
                <a:effectLst/>
                <a:latin typeface="宋体" charset="-122"/>
              </a:rPr>
              <a:t>T</a:t>
            </a:r>
            <a:r>
              <a:rPr kumimoji="0" lang="en-US" altLang="zh-CN" sz="2800" b="1" baseline="-30000" dirty="0" smtClean="0">
                <a:solidFill>
                  <a:schemeClr val="tx2"/>
                </a:solidFill>
                <a:effectLst/>
                <a:latin typeface="宋体" charset="-122"/>
              </a:rPr>
              <a:t>0</a:t>
            </a:r>
            <a:r>
              <a:rPr kumimoji="0" lang="zh-CN" altLang="en-US" sz="2800" b="1" dirty="0" smtClean="0">
                <a:solidFill>
                  <a:schemeClr val="tx2"/>
                </a:solidFill>
                <a:effectLst/>
                <a:latin typeface="宋体" charset="-122"/>
              </a:rPr>
              <a:t>＝</a:t>
            </a:r>
            <a:r>
              <a:rPr kumimoji="0" lang="en-US" altLang="zh-CN" sz="2800" b="1" dirty="0" err="1" smtClean="0">
                <a:solidFill>
                  <a:schemeClr val="tx2"/>
                </a:solidFill>
                <a:effectLst/>
                <a:latin typeface="宋体" charset="-122"/>
              </a:rPr>
              <a:t>n</a:t>
            </a:r>
            <a:r>
              <a:rPr kumimoji="0" lang="en-US" altLang="zh-CN" sz="2800" b="1" dirty="0" err="1" smtClean="0">
                <a:solidFill>
                  <a:schemeClr val="tx2"/>
                </a:solidFill>
                <a:effectLst/>
              </a:rPr>
              <a:t>·</a:t>
            </a:r>
            <a:r>
              <a:rPr kumimoji="0" lang="en-US" altLang="zh-CN" sz="2800" b="1" dirty="0" err="1" smtClean="0">
                <a:solidFill>
                  <a:schemeClr val="tx2"/>
                </a:solidFill>
                <a:effectLst/>
                <a:latin typeface="宋体" charset="-122"/>
              </a:rPr>
              <a:t>kΔt</a:t>
            </a:r>
            <a:r>
              <a:rPr kumimoji="0" lang="zh-CN" altLang="en-US" sz="2800" b="1" dirty="0" smtClean="0">
                <a:solidFill>
                  <a:schemeClr val="tx2"/>
                </a:solidFill>
                <a:effectLst/>
                <a:latin typeface="宋体" charset="-122"/>
              </a:rPr>
              <a:t>。将</a:t>
            </a:r>
            <a:r>
              <a:rPr kumimoji="0" lang="en-US" altLang="zh-CN" sz="2800" b="1" dirty="0" smtClean="0">
                <a:solidFill>
                  <a:schemeClr val="tx2"/>
                </a:solidFill>
                <a:effectLst/>
                <a:latin typeface="宋体" charset="-122"/>
              </a:rPr>
              <a:t>T</a:t>
            </a:r>
            <a:r>
              <a:rPr kumimoji="0" lang="en-US" altLang="zh-CN" sz="2800" b="1" baseline="-30000" dirty="0" smtClean="0">
                <a:solidFill>
                  <a:schemeClr val="tx2"/>
                </a:solidFill>
                <a:effectLst/>
                <a:latin typeface="宋体" charset="-122"/>
              </a:rPr>
              <a:t>0</a:t>
            </a:r>
            <a:r>
              <a:rPr kumimoji="0" lang="zh-CN" altLang="en-US" sz="2800" b="1" dirty="0" smtClean="0">
                <a:solidFill>
                  <a:schemeClr val="tx2"/>
                </a:solidFill>
                <a:effectLst/>
                <a:latin typeface="宋体" charset="-122"/>
              </a:rPr>
              <a:t>和</a:t>
            </a:r>
            <a:r>
              <a:rPr kumimoji="0" lang="en-US" altLang="zh-CN" sz="2800" b="1" dirty="0" err="1" smtClean="0">
                <a:solidFill>
                  <a:schemeClr val="tx2"/>
                </a:solidFill>
                <a:effectLst/>
                <a:latin typeface="宋体" charset="-122"/>
              </a:rPr>
              <a:t>T</a:t>
            </a:r>
            <a:r>
              <a:rPr kumimoji="0" lang="en-US" altLang="zh-CN" sz="2800" b="1" baseline="-30000" dirty="0" err="1" smtClean="0">
                <a:solidFill>
                  <a:schemeClr val="tx2"/>
                </a:solidFill>
                <a:effectLst/>
                <a:latin typeface="宋体" charset="-122"/>
              </a:rPr>
              <a:t>k</a:t>
            </a:r>
            <a:r>
              <a:rPr kumimoji="0" lang="zh-CN" altLang="en-US" sz="2800" b="1" dirty="0" smtClean="0">
                <a:solidFill>
                  <a:schemeClr val="tx2"/>
                </a:solidFill>
                <a:effectLst/>
                <a:latin typeface="宋体" charset="-122"/>
              </a:rPr>
              <a:t>值代入式</a:t>
            </a:r>
            <a:r>
              <a:rPr kumimoji="0" lang="en-US" altLang="zh-CN" sz="2800" b="1" dirty="0" smtClean="0">
                <a:solidFill>
                  <a:schemeClr val="tx2"/>
                </a:solidFill>
                <a:effectLst/>
                <a:latin typeface="宋体" charset="-122"/>
              </a:rPr>
              <a:t>(14)</a:t>
            </a:r>
            <a:r>
              <a:rPr kumimoji="0" lang="zh-CN" altLang="en-US" sz="2800" b="1" dirty="0" smtClean="0">
                <a:solidFill>
                  <a:schemeClr val="tx2"/>
                </a:solidFill>
                <a:effectLst/>
                <a:latin typeface="宋体" charset="-122"/>
              </a:rPr>
              <a:t>，得实际加速比为</a:t>
            </a:r>
          </a:p>
        </p:txBody>
      </p:sp>
      <p:pic>
        <p:nvPicPr>
          <p:cNvPr id="6146" name="Picture 2"/>
          <p:cNvPicPr>
            <a:picLocks noChangeAspect="1" noChangeArrowheads="1"/>
          </p:cNvPicPr>
          <p:nvPr/>
        </p:nvPicPr>
        <p:blipFill>
          <a:blip r:embed="rId2"/>
          <a:srcRect/>
          <a:stretch>
            <a:fillRect/>
          </a:stretch>
        </p:blipFill>
        <p:spPr bwMode="auto">
          <a:xfrm>
            <a:off x="385763" y="4248162"/>
            <a:ext cx="8372475" cy="8953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12"/>
          </p:nvPr>
        </p:nvSpPr>
        <p:spPr/>
        <p:txBody>
          <a:bodyPr/>
          <a:lstStyle/>
          <a:p>
            <a:pPr>
              <a:defRPr/>
            </a:pPr>
            <a:fld id="{05953509-AF16-4F35-8824-0C0B93FAFA20}" type="slidenum">
              <a:rPr lang="en-US" altLang="zh-CN">
                <a:solidFill>
                  <a:schemeClr val="tx2"/>
                </a:solidFill>
              </a:rPr>
              <a:pPr>
                <a:defRPr/>
              </a:pPr>
              <a:t>15</a:t>
            </a:fld>
            <a:endParaRPr lang="en-US" altLang="zh-CN">
              <a:solidFill>
                <a:schemeClr val="tx2"/>
              </a:solidFill>
            </a:endParaRPr>
          </a:p>
        </p:txBody>
      </p:sp>
      <p:sp>
        <p:nvSpPr>
          <p:cNvPr id="723970" name="Rectangle 2"/>
          <p:cNvSpPr>
            <a:spLocks noGrp="1" noChangeArrowheads="1"/>
          </p:cNvSpPr>
          <p:nvPr>
            <p:ph type="ctrTitle"/>
          </p:nvPr>
        </p:nvSpPr>
        <p:spPr>
          <a:xfrm>
            <a:off x="285750" y="169863"/>
            <a:ext cx="6218238" cy="536575"/>
          </a:xfrm>
        </p:spPr>
        <p:txBody>
          <a:bodyPr>
            <a:normAutofit fontScale="90000"/>
          </a:bodyPr>
          <a:lstStyle/>
          <a:p>
            <a:pPr>
              <a:defRPr/>
            </a:pPr>
            <a:r>
              <a:rPr lang="en-US" altLang="zh-CN" sz="3600" b="1" dirty="0" smtClean="0">
                <a:solidFill>
                  <a:schemeClr val="hlink"/>
                </a:solidFill>
              </a:rPr>
              <a:t>2</a:t>
            </a:r>
            <a:r>
              <a:rPr lang="en-US" altLang="zh-CN" sz="3600" b="1" dirty="0" smtClean="0">
                <a:solidFill>
                  <a:schemeClr val="hlink"/>
                </a:solidFill>
                <a:latin typeface="宋体" pitchFamily="2" charset="-122"/>
              </a:rPr>
              <a:t> </a:t>
            </a:r>
            <a:r>
              <a:rPr lang="zh-CN" altLang="en-US" sz="3600" b="1" dirty="0" smtClean="0">
                <a:solidFill>
                  <a:schemeClr val="hlink"/>
                </a:solidFill>
                <a:latin typeface="宋体" pitchFamily="2" charset="-122"/>
              </a:rPr>
              <a:t>流水线的加速比</a:t>
            </a:r>
            <a:r>
              <a:rPr lang="zh-CN" altLang="en-US" sz="3600" b="1" dirty="0" smtClean="0">
                <a:solidFill>
                  <a:srgbClr val="FFFF00"/>
                </a:solidFill>
                <a:latin typeface="宋体" pitchFamily="2" charset="-122"/>
              </a:rPr>
              <a:t> </a:t>
            </a:r>
          </a:p>
        </p:txBody>
      </p:sp>
      <p:sp>
        <p:nvSpPr>
          <p:cNvPr id="40964" name="Rectangle 4"/>
          <p:cNvSpPr>
            <a:spLocks noGrp="1" noChangeArrowheads="1"/>
          </p:cNvSpPr>
          <p:nvPr>
            <p:ph type="subTitle" idx="1"/>
          </p:nvPr>
        </p:nvSpPr>
        <p:spPr>
          <a:xfrm>
            <a:off x="677863" y="628650"/>
            <a:ext cx="7353300" cy="647700"/>
          </a:xfrm>
        </p:spPr>
        <p:txBody>
          <a:bodyPr/>
          <a:lstStyle/>
          <a:p>
            <a:pPr algn="l">
              <a:lnSpc>
                <a:spcPct val="120000"/>
              </a:lnSpc>
            </a:pPr>
            <a:r>
              <a:rPr kumimoji="0" lang="zh-CN" altLang="en-US" sz="2800" b="1" smtClean="0">
                <a:solidFill>
                  <a:schemeClr val="tx2"/>
                </a:solidFill>
                <a:effectLst/>
                <a:latin typeface="宋体" charset="-122"/>
              </a:rPr>
              <a:t>上述情况下的最大加速比为 </a:t>
            </a:r>
          </a:p>
        </p:txBody>
      </p:sp>
      <p:sp>
        <p:nvSpPr>
          <p:cNvPr id="723977" name="Rectangle 9"/>
          <p:cNvSpPr>
            <a:spLocks noChangeArrowheads="1"/>
          </p:cNvSpPr>
          <p:nvPr/>
        </p:nvSpPr>
        <p:spPr bwMode="auto">
          <a:xfrm>
            <a:off x="544513" y="2362200"/>
            <a:ext cx="8153400" cy="2266950"/>
          </a:xfrm>
          <a:prstGeom prst="rect">
            <a:avLst/>
          </a:prstGeom>
          <a:noFill/>
          <a:ln w="9525">
            <a:noFill/>
            <a:miter lim="800000"/>
            <a:headEnd/>
            <a:tailEnd/>
          </a:ln>
        </p:spPr>
        <p:txBody>
          <a:bodyPr lIns="92075" tIns="46038" rIns="92075" bIns="46038"/>
          <a:lstStyle/>
          <a:p>
            <a:pPr algn="just">
              <a:spcBef>
                <a:spcPct val="0"/>
              </a:spcBef>
            </a:pPr>
            <a:r>
              <a:rPr kumimoji="0" lang="zh-CN" altLang="en-US" sz="2800" b="1" dirty="0">
                <a:solidFill>
                  <a:schemeClr val="tx2"/>
                </a:solidFill>
                <a:latin typeface="Times New Roman" pitchFamily="18" charset="0"/>
                <a:cs typeface="Times New Roman" pitchFamily="18" charset="0"/>
              </a:rPr>
              <a:t>从式</a:t>
            </a:r>
            <a:r>
              <a:rPr kumimoji="0" lang="en-US" altLang="zh-CN" sz="2800" b="1" dirty="0" smtClean="0">
                <a:solidFill>
                  <a:schemeClr val="tx2"/>
                </a:solidFill>
                <a:latin typeface="Times New Roman" pitchFamily="18" charset="0"/>
                <a:cs typeface="Times New Roman" pitchFamily="18" charset="0"/>
              </a:rPr>
              <a:t>(16</a:t>
            </a:r>
            <a:r>
              <a:rPr kumimoji="0" lang="en-US" altLang="zh-CN" sz="2800" b="1" dirty="0">
                <a:solidFill>
                  <a:schemeClr val="tx2"/>
                </a:solidFill>
                <a:latin typeface="Times New Roman" pitchFamily="18" charset="0"/>
                <a:cs typeface="Times New Roman" pitchFamily="18" charset="0"/>
              </a:rPr>
              <a:t>)</a:t>
            </a:r>
            <a:r>
              <a:rPr kumimoji="0" lang="zh-CN" altLang="en-US" sz="2800" b="1" dirty="0">
                <a:solidFill>
                  <a:schemeClr val="tx2"/>
                </a:solidFill>
                <a:latin typeface="Times New Roman" pitchFamily="18" charset="0"/>
                <a:cs typeface="Times New Roman" pitchFamily="18" charset="0"/>
              </a:rPr>
              <a:t>中看出，当</a:t>
            </a:r>
            <a:r>
              <a:rPr kumimoji="0" lang="en-US" altLang="zh-CN" sz="2800" b="1" dirty="0">
                <a:solidFill>
                  <a:schemeClr val="tx2"/>
                </a:solidFill>
                <a:latin typeface="Times New Roman" pitchFamily="18" charset="0"/>
                <a:cs typeface="Times New Roman" pitchFamily="18" charset="0"/>
              </a:rPr>
              <a:t>n&gt;&gt;∞</a:t>
            </a:r>
            <a:r>
              <a:rPr kumimoji="0" lang="zh-CN" altLang="en-US" sz="2800" b="1" dirty="0">
                <a:solidFill>
                  <a:schemeClr val="tx2"/>
                </a:solidFill>
                <a:latin typeface="Times New Roman" pitchFamily="18" charset="0"/>
                <a:cs typeface="Times New Roman" pitchFamily="18" charset="0"/>
              </a:rPr>
              <a:t>时，线性流水线的各段执行时间均相等的情况下，流水线的最大加速比等于流水线的段数。</a:t>
            </a:r>
            <a:endParaRPr kumimoji="0" lang="zh-CN" altLang="en-US" sz="2800" b="1" dirty="0">
              <a:solidFill>
                <a:schemeClr val="tx2"/>
              </a:solidFill>
              <a:cs typeface="Times New Roman" pitchFamily="18" charset="0"/>
            </a:endParaRPr>
          </a:p>
          <a:p>
            <a:pPr algn="l">
              <a:spcBef>
                <a:spcPct val="0"/>
              </a:spcBef>
            </a:pPr>
            <a:r>
              <a:rPr kumimoji="0" lang="zh-CN" altLang="en-US" sz="2800" b="1" dirty="0">
                <a:solidFill>
                  <a:schemeClr val="tx2"/>
                </a:solidFill>
                <a:latin typeface="Times New Roman" pitchFamily="18" charset="0"/>
              </a:rPr>
              <a:t>   </a:t>
            </a:r>
            <a:r>
              <a:rPr kumimoji="0" lang="zh-CN" altLang="en-US" sz="2800" b="1" dirty="0">
                <a:solidFill>
                  <a:schemeClr val="tx2"/>
                </a:solidFill>
              </a:rPr>
              <a:t> 当流水线各段执行时间不相等时，一条</a:t>
            </a:r>
            <a:r>
              <a:rPr kumimoji="0" lang="en-US" altLang="zh-CN" sz="2800" b="1" dirty="0">
                <a:solidFill>
                  <a:schemeClr val="tx2"/>
                </a:solidFill>
              </a:rPr>
              <a:t>k</a:t>
            </a:r>
            <a:r>
              <a:rPr kumimoji="0" lang="zh-CN" altLang="en-US" sz="2800" b="1" dirty="0">
                <a:solidFill>
                  <a:schemeClr val="tx2"/>
                </a:solidFill>
              </a:rPr>
              <a:t>段线性流水线完成</a:t>
            </a:r>
            <a:r>
              <a:rPr kumimoji="0" lang="en-US" altLang="zh-CN" sz="2800" b="1" dirty="0">
                <a:solidFill>
                  <a:schemeClr val="tx2"/>
                </a:solidFill>
              </a:rPr>
              <a:t>n</a:t>
            </a:r>
            <a:r>
              <a:rPr kumimoji="0" lang="zh-CN" altLang="en-US" sz="2800" b="1" dirty="0">
                <a:solidFill>
                  <a:schemeClr val="tx2"/>
                </a:solidFill>
              </a:rPr>
              <a:t>个连续任务的实际加速比为 </a:t>
            </a:r>
          </a:p>
        </p:txBody>
      </p:sp>
      <p:pic>
        <p:nvPicPr>
          <p:cNvPr id="7170" name="Picture 2"/>
          <p:cNvPicPr>
            <a:picLocks noChangeAspect="1" noChangeArrowheads="1"/>
          </p:cNvPicPr>
          <p:nvPr/>
        </p:nvPicPr>
        <p:blipFill>
          <a:blip r:embed="rId2"/>
          <a:srcRect/>
          <a:stretch>
            <a:fillRect/>
          </a:stretch>
        </p:blipFill>
        <p:spPr bwMode="auto">
          <a:xfrm>
            <a:off x="500063" y="1214422"/>
            <a:ext cx="8143875" cy="10572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52463" y="4714884"/>
            <a:ext cx="7839075" cy="17335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23977">
                                            <p:txEl>
                                              <p:pRg st="1" end="1"/>
                                            </p:txEl>
                                          </p:spTgt>
                                        </p:tgtEl>
                                        <p:attrNameLst>
                                          <p:attrName>style.visibility</p:attrName>
                                        </p:attrNameLst>
                                      </p:cBhvr>
                                      <p:to>
                                        <p:strVal val="visible"/>
                                      </p:to>
                                    </p:set>
                                    <p:animEffect transition="in" filter="diamond(in)">
                                      <p:cBhvr>
                                        <p:cTn id="7" dur="2000"/>
                                        <p:tgtEl>
                                          <p:spTgt spid="7239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DD7A9BF9-9F1B-436F-880E-5D8F0156BE95}" type="slidenum">
              <a:rPr lang="en-US" altLang="zh-CN"/>
              <a:pPr>
                <a:defRPr/>
              </a:pPr>
              <a:t>16</a:t>
            </a:fld>
            <a:endParaRPr lang="en-US" altLang="zh-CN"/>
          </a:p>
        </p:txBody>
      </p:sp>
      <p:sp>
        <p:nvSpPr>
          <p:cNvPr id="617474" name="Rectangle 2"/>
          <p:cNvSpPr>
            <a:spLocks noGrp="1" noChangeArrowheads="1"/>
          </p:cNvSpPr>
          <p:nvPr>
            <p:ph type="ctrTitle"/>
          </p:nvPr>
        </p:nvSpPr>
        <p:spPr>
          <a:xfrm>
            <a:off x="361950" y="36195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617475" name="Text Box 3"/>
          <p:cNvSpPr txBox="1">
            <a:spLocks noChangeArrowheads="1"/>
          </p:cNvSpPr>
          <p:nvPr/>
        </p:nvSpPr>
        <p:spPr bwMode="auto">
          <a:xfrm>
            <a:off x="528638" y="4132263"/>
            <a:ext cx="8085137" cy="649287"/>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rgbClr val="FFFFFF"/>
                </a:solidFill>
              </a:rPr>
              <a:t>计算流水线效率的一般公式可以表示为  </a:t>
            </a:r>
          </a:p>
        </p:txBody>
      </p:sp>
      <p:sp>
        <p:nvSpPr>
          <p:cNvPr id="41989" name="Rectangle 4"/>
          <p:cNvSpPr>
            <a:spLocks noGrp="1" noChangeArrowheads="1"/>
          </p:cNvSpPr>
          <p:nvPr>
            <p:ph type="subTitle" idx="1"/>
          </p:nvPr>
        </p:nvSpPr>
        <p:spPr>
          <a:xfrm>
            <a:off x="620713" y="1066800"/>
            <a:ext cx="8058150" cy="3009900"/>
          </a:xfrm>
          <a:noFill/>
          <a:ln>
            <a:solidFill>
              <a:srgbClr val="FF9900"/>
            </a:solidFill>
          </a:ln>
        </p:spPr>
        <p:txBody>
          <a:bodyPr>
            <a:normAutofit lnSpcReduction="10000"/>
          </a:bodyPr>
          <a:lstStyle/>
          <a:p>
            <a:pPr algn="l">
              <a:spcBef>
                <a:spcPct val="0"/>
              </a:spcBef>
              <a:buClrTx/>
              <a:buSzTx/>
              <a:buFontTx/>
              <a:buNone/>
            </a:pPr>
            <a:r>
              <a:rPr kumimoji="0" lang="en-US" altLang="zh-CN" sz="2800" b="1" dirty="0" smtClean="0">
                <a:solidFill>
                  <a:schemeClr val="tx2"/>
                </a:solidFill>
                <a:effectLst/>
                <a:latin typeface="宋体" charset="-122"/>
              </a:rPr>
              <a:t>  </a:t>
            </a:r>
            <a:r>
              <a:rPr kumimoji="0" lang="zh-CN" altLang="en-US" b="1" dirty="0" smtClean="0">
                <a:solidFill>
                  <a:schemeClr val="tx2"/>
                </a:solidFill>
                <a:effectLst/>
                <a:latin typeface="宋体" charset="-122"/>
              </a:rPr>
              <a:t>流水线的设备利用率称为</a:t>
            </a:r>
            <a:r>
              <a:rPr kumimoji="0" lang="zh-CN" altLang="en-US" b="1" dirty="0" smtClean="0">
                <a:solidFill>
                  <a:schemeClr val="accent5"/>
                </a:solidFill>
                <a:effectLst/>
                <a:latin typeface="宋体" charset="-122"/>
              </a:rPr>
              <a:t>流水线的效率</a:t>
            </a:r>
            <a:r>
              <a:rPr kumimoji="0" lang="zh-CN" altLang="en-US" b="1" dirty="0" smtClean="0">
                <a:solidFill>
                  <a:schemeClr val="tx2"/>
                </a:solidFill>
                <a:effectLst/>
                <a:latin typeface="宋体" charset="-122"/>
              </a:rPr>
              <a:t>。在时空图上，流水线的效率定义为完成</a:t>
            </a:r>
            <a:r>
              <a:rPr kumimoji="0" lang="en-US" altLang="zh-CN" b="1" dirty="0" smtClean="0">
                <a:solidFill>
                  <a:schemeClr val="tx2"/>
                </a:solidFill>
                <a:effectLst/>
                <a:latin typeface="宋体" charset="-122"/>
              </a:rPr>
              <a:t>n</a:t>
            </a:r>
            <a:r>
              <a:rPr kumimoji="0" lang="zh-CN" altLang="en-US" b="1" dirty="0" smtClean="0">
                <a:solidFill>
                  <a:schemeClr val="tx2"/>
                </a:solidFill>
                <a:effectLst/>
                <a:latin typeface="宋体" charset="-122"/>
              </a:rPr>
              <a:t>个任务占用的</a:t>
            </a:r>
            <a:r>
              <a:rPr kumimoji="0" lang="zh-CN" altLang="en-US" b="1" dirty="0" smtClean="0">
                <a:solidFill>
                  <a:schemeClr val="accent5"/>
                </a:solidFill>
                <a:effectLst/>
                <a:latin typeface="宋体" charset="-122"/>
              </a:rPr>
              <a:t>时空区有效面积</a:t>
            </a:r>
            <a:r>
              <a:rPr kumimoji="0" lang="zh-CN" altLang="en-US" b="1" dirty="0" smtClean="0">
                <a:solidFill>
                  <a:schemeClr val="tx2"/>
                </a:solidFill>
                <a:effectLst/>
                <a:latin typeface="宋体" charset="-122"/>
              </a:rPr>
              <a:t>与</a:t>
            </a:r>
            <a:r>
              <a:rPr kumimoji="0" lang="en-US" altLang="zh-CN" b="1" dirty="0" smtClean="0">
                <a:solidFill>
                  <a:schemeClr val="tx2"/>
                </a:solidFill>
                <a:effectLst/>
                <a:latin typeface="宋体" charset="-122"/>
              </a:rPr>
              <a:t>n</a:t>
            </a:r>
            <a:r>
              <a:rPr kumimoji="0" lang="zh-CN" altLang="en-US" b="1" dirty="0" smtClean="0">
                <a:solidFill>
                  <a:schemeClr val="tx2"/>
                </a:solidFill>
                <a:effectLst/>
                <a:latin typeface="宋体" charset="-122"/>
              </a:rPr>
              <a:t>个任务所用的时间与</a:t>
            </a:r>
            <a:r>
              <a:rPr kumimoji="0" lang="en-US" altLang="zh-CN" b="1" dirty="0" smtClean="0">
                <a:solidFill>
                  <a:schemeClr val="tx2"/>
                </a:solidFill>
                <a:effectLst/>
                <a:latin typeface="宋体" charset="-122"/>
              </a:rPr>
              <a:t>k</a:t>
            </a:r>
            <a:r>
              <a:rPr kumimoji="0" lang="zh-CN" altLang="en-US" b="1" dirty="0" smtClean="0">
                <a:solidFill>
                  <a:schemeClr val="tx2"/>
                </a:solidFill>
                <a:effectLst/>
                <a:latin typeface="宋体" charset="-122"/>
              </a:rPr>
              <a:t>个流水段所围成的矩形时空区总面积之比。因此，</a:t>
            </a:r>
            <a:r>
              <a:rPr kumimoji="0" lang="zh-CN" altLang="en-US" b="1" dirty="0" smtClean="0">
                <a:solidFill>
                  <a:schemeClr val="accent5"/>
                </a:solidFill>
                <a:effectLst/>
                <a:latin typeface="宋体" charset="-122"/>
              </a:rPr>
              <a:t>流水线的效率</a:t>
            </a:r>
            <a:r>
              <a:rPr kumimoji="0" lang="zh-CN" altLang="en-US" b="1" dirty="0" smtClean="0">
                <a:solidFill>
                  <a:schemeClr val="tx2"/>
                </a:solidFill>
                <a:effectLst/>
                <a:latin typeface="宋体" charset="-122"/>
              </a:rPr>
              <a:t>包含了时间和空间两个因素。</a:t>
            </a:r>
          </a:p>
        </p:txBody>
      </p:sp>
      <p:pic>
        <p:nvPicPr>
          <p:cNvPr id="8194" name="Picture 2"/>
          <p:cNvPicPr>
            <a:picLocks noChangeAspect="1" noChangeArrowheads="1"/>
          </p:cNvPicPr>
          <p:nvPr/>
        </p:nvPicPr>
        <p:blipFill>
          <a:blip r:embed="rId2"/>
          <a:srcRect/>
          <a:stretch>
            <a:fillRect/>
          </a:stretch>
        </p:blipFill>
        <p:spPr bwMode="auto">
          <a:xfrm>
            <a:off x="390525" y="4643446"/>
            <a:ext cx="8362950" cy="14192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box(in)">
                                      <p:cBhvr>
                                        <p:cTn id="7" dur="500"/>
                                        <p:tgtEl>
                                          <p:spTgt spid="6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3852DE2C-33A5-4841-8244-CA3A8A178C71}" type="slidenum">
              <a:rPr lang="en-US" altLang="zh-CN">
                <a:solidFill>
                  <a:schemeClr val="tx2"/>
                </a:solidFill>
              </a:rPr>
              <a:pPr>
                <a:defRPr/>
              </a:pPr>
              <a:t>17</a:t>
            </a:fld>
            <a:endParaRPr lang="en-US" altLang="zh-CN">
              <a:solidFill>
                <a:schemeClr val="tx2"/>
              </a:solidFill>
            </a:endParaRPr>
          </a:p>
        </p:txBody>
      </p:sp>
      <p:sp>
        <p:nvSpPr>
          <p:cNvPr id="724994" name="Rectangle 2"/>
          <p:cNvSpPr>
            <a:spLocks noGrp="1" noChangeArrowheads="1"/>
          </p:cNvSpPr>
          <p:nvPr>
            <p:ph type="ctrTitle"/>
          </p:nvPr>
        </p:nvSpPr>
        <p:spPr>
          <a:xfrm>
            <a:off x="361950" y="36195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43012" name="Text Box 3"/>
          <p:cNvSpPr txBox="1">
            <a:spLocks noChangeArrowheads="1"/>
          </p:cNvSpPr>
          <p:nvPr/>
        </p:nvSpPr>
        <p:spPr bwMode="auto">
          <a:xfrm>
            <a:off x="414338" y="3598863"/>
            <a:ext cx="8104187" cy="2001837"/>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上式中，分子部分是完成</a:t>
            </a:r>
            <a:r>
              <a:rPr kumimoji="0" lang="en-US" altLang="zh-CN" sz="2800" b="1">
                <a:solidFill>
                  <a:schemeClr val="tx2"/>
                </a:solidFill>
              </a:rPr>
              <a:t>n</a:t>
            </a:r>
            <a:r>
              <a:rPr kumimoji="0" lang="zh-CN" altLang="en-US" sz="2800" b="1">
                <a:solidFill>
                  <a:schemeClr val="tx2"/>
                </a:solidFill>
              </a:rPr>
              <a:t>个任务实际占用的有效面积，分母部分是完成</a:t>
            </a:r>
            <a:r>
              <a:rPr kumimoji="0" lang="en-US" altLang="zh-CN" sz="2800" b="1">
                <a:solidFill>
                  <a:schemeClr val="tx2"/>
                </a:solidFill>
              </a:rPr>
              <a:t>n</a:t>
            </a:r>
            <a:r>
              <a:rPr kumimoji="0" lang="zh-CN" altLang="en-US" sz="2800" b="1">
                <a:solidFill>
                  <a:schemeClr val="tx2"/>
                </a:solidFill>
              </a:rPr>
              <a:t>个任务所用的时间与</a:t>
            </a:r>
            <a:r>
              <a:rPr kumimoji="0" lang="en-US" altLang="zh-CN" sz="2800" b="1">
                <a:solidFill>
                  <a:schemeClr val="tx2"/>
                </a:solidFill>
              </a:rPr>
              <a:t>k</a:t>
            </a:r>
            <a:r>
              <a:rPr kumimoji="0" lang="zh-CN" altLang="en-US" sz="2800" b="1">
                <a:solidFill>
                  <a:schemeClr val="tx2"/>
                </a:solidFill>
              </a:rPr>
              <a:t>个流水段所围成的总面积。因此，通过时空图来计算流水线的效率非常方便。 </a:t>
            </a:r>
          </a:p>
        </p:txBody>
      </p:sp>
      <p:sp>
        <p:nvSpPr>
          <p:cNvPr id="43013" name="Rectangle 4"/>
          <p:cNvSpPr>
            <a:spLocks noGrp="1" noChangeArrowheads="1"/>
          </p:cNvSpPr>
          <p:nvPr>
            <p:ph type="subTitle" idx="1"/>
          </p:nvPr>
        </p:nvSpPr>
        <p:spPr>
          <a:xfrm>
            <a:off x="620713" y="1066800"/>
            <a:ext cx="8058150" cy="1104900"/>
          </a:xfrm>
          <a:noFill/>
        </p:spPr>
        <p:txBody>
          <a:bodyPr/>
          <a:lstStyle/>
          <a:p>
            <a:pPr algn="l">
              <a:spcBef>
                <a:spcPct val="0"/>
              </a:spcBef>
              <a:buClrTx/>
              <a:buSzTx/>
              <a:buFontTx/>
              <a:buNone/>
            </a:pPr>
            <a:r>
              <a:rPr kumimoji="0" lang="en-US" altLang="zh-CN" b="1" smtClean="0">
                <a:solidFill>
                  <a:schemeClr val="tx2"/>
                </a:solidFill>
                <a:effectLst/>
                <a:latin typeface="宋体" charset="-122"/>
              </a:rPr>
              <a:t>  </a:t>
            </a:r>
            <a:r>
              <a:rPr kumimoji="0" lang="zh-CN" altLang="en-US" sz="2800" b="1" smtClean="0">
                <a:solidFill>
                  <a:schemeClr val="tx2"/>
                </a:solidFill>
                <a:effectLst/>
                <a:latin typeface="宋体" charset="-122"/>
              </a:rPr>
              <a:t>如果流水线的各段执行时间均相等，而且输入的</a:t>
            </a:r>
            <a:r>
              <a:rPr kumimoji="0" lang="en-US" altLang="zh-CN" sz="2800" b="1" smtClean="0">
                <a:solidFill>
                  <a:schemeClr val="tx2"/>
                </a:solidFill>
                <a:effectLst/>
                <a:latin typeface="宋体" charset="-122"/>
              </a:rPr>
              <a:t>n</a:t>
            </a:r>
            <a:r>
              <a:rPr kumimoji="0" lang="zh-CN" altLang="en-US" sz="2800" b="1" smtClean="0">
                <a:solidFill>
                  <a:schemeClr val="tx2"/>
                </a:solidFill>
                <a:effectLst/>
                <a:latin typeface="宋体" charset="-122"/>
              </a:rPr>
              <a:t>个任务是连续的，则一条</a:t>
            </a:r>
            <a:r>
              <a:rPr kumimoji="0" lang="en-US" altLang="zh-CN" sz="2800" b="1" smtClean="0">
                <a:solidFill>
                  <a:schemeClr val="tx2"/>
                </a:solidFill>
                <a:effectLst/>
                <a:latin typeface="宋体" charset="-122"/>
              </a:rPr>
              <a:t>k</a:t>
            </a:r>
            <a:r>
              <a:rPr kumimoji="0" lang="zh-CN" altLang="en-US" sz="2800" b="1" smtClean="0">
                <a:solidFill>
                  <a:schemeClr val="tx2"/>
                </a:solidFill>
                <a:effectLst/>
                <a:latin typeface="宋体" charset="-122"/>
              </a:rPr>
              <a:t>段流水线的效率为</a:t>
            </a:r>
            <a:r>
              <a:rPr kumimoji="0" lang="zh-CN" altLang="en-US" b="1" smtClean="0">
                <a:solidFill>
                  <a:schemeClr val="tx2"/>
                </a:solidFill>
                <a:effectLst/>
                <a:latin typeface="宋体" charset="-122"/>
              </a:rPr>
              <a:t> </a:t>
            </a:r>
          </a:p>
        </p:txBody>
      </p:sp>
      <p:pic>
        <p:nvPicPr>
          <p:cNvPr id="9218" name="Picture 2"/>
          <p:cNvPicPr>
            <a:picLocks noChangeAspect="1" noChangeArrowheads="1"/>
          </p:cNvPicPr>
          <p:nvPr/>
        </p:nvPicPr>
        <p:blipFill>
          <a:blip r:embed="rId2"/>
          <a:srcRect/>
          <a:stretch>
            <a:fillRect/>
          </a:stretch>
        </p:blipFill>
        <p:spPr bwMode="auto">
          <a:xfrm>
            <a:off x="400050" y="2214554"/>
            <a:ext cx="8343900" cy="1114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C8D49659-4955-46B1-807E-788591EA5D85}" type="slidenum">
              <a:rPr lang="en-US" altLang="zh-CN">
                <a:solidFill>
                  <a:schemeClr val="tx2"/>
                </a:solidFill>
              </a:rPr>
              <a:pPr>
                <a:defRPr/>
              </a:pPr>
              <a:t>18</a:t>
            </a:fld>
            <a:endParaRPr lang="en-US" altLang="zh-CN">
              <a:solidFill>
                <a:schemeClr val="tx2"/>
              </a:solidFill>
            </a:endParaRPr>
          </a:p>
        </p:txBody>
      </p:sp>
      <p:sp>
        <p:nvSpPr>
          <p:cNvPr id="726018" name="Rectangle 2"/>
          <p:cNvSpPr>
            <a:spLocks noGrp="1" noChangeArrowheads="1"/>
          </p:cNvSpPr>
          <p:nvPr>
            <p:ph type="ctrTitle"/>
          </p:nvPr>
        </p:nvSpPr>
        <p:spPr>
          <a:xfrm>
            <a:off x="361950" y="36195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44036" name="Text Box 3"/>
          <p:cNvSpPr txBox="1">
            <a:spLocks noChangeArrowheads="1"/>
          </p:cNvSpPr>
          <p:nvPr/>
        </p:nvSpPr>
        <p:spPr bwMode="auto">
          <a:xfrm>
            <a:off x="566738" y="3598863"/>
            <a:ext cx="8104187" cy="2001837"/>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显然，当</a:t>
            </a:r>
            <a:r>
              <a:rPr kumimoji="0" lang="en-US" altLang="zh-CN" sz="2800" b="1">
                <a:solidFill>
                  <a:schemeClr val="tx2"/>
                </a:solidFill>
              </a:rPr>
              <a:t>n&gt;&gt;k</a:t>
            </a:r>
            <a:r>
              <a:rPr kumimoji="0" lang="zh-CN" altLang="en-US" sz="2800" b="1">
                <a:solidFill>
                  <a:schemeClr val="tx2"/>
                </a:solidFill>
              </a:rPr>
              <a:t>时，流水线的效率达到最大值</a:t>
            </a:r>
            <a:r>
              <a:rPr kumimoji="0" lang="en-US" altLang="zh-CN" sz="2800" b="1">
                <a:solidFill>
                  <a:schemeClr val="tx2"/>
                </a:solidFill>
              </a:rPr>
              <a:t>1</a:t>
            </a:r>
            <a:r>
              <a:rPr kumimoji="0" lang="zh-CN" altLang="en-US" sz="2800" b="1">
                <a:solidFill>
                  <a:schemeClr val="tx2"/>
                </a:solidFill>
              </a:rPr>
              <a:t>。这时流水线的各段均处于忙碌状态。从时空图中也可以看出，当</a:t>
            </a:r>
            <a:r>
              <a:rPr kumimoji="0" lang="en-US" altLang="zh-CN" sz="2800" b="1">
                <a:solidFill>
                  <a:schemeClr val="tx2"/>
                </a:solidFill>
              </a:rPr>
              <a:t>n→∞</a:t>
            </a:r>
            <a:r>
              <a:rPr kumimoji="0" lang="zh-CN" altLang="en-US" sz="2800" b="1">
                <a:solidFill>
                  <a:schemeClr val="tx2"/>
                </a:solidFill>
              </a:rPr>
              <a:t>时分子和分母两部分的时空区面积，接近于相等。 </a:t>
            </a:r>
          </a:p>
        </p:txBody>
      </p:sp>
      <p:sp>
        <p:nvSpPr>
          <p:cNvPr id="44037" name="Rectangle 4"/>
          <p:cNvSpPr>
            <a:spLocks noGrp="1" noChangeArrowheads="1"/>
          </p:cNvSpPr>
          <p:nvPr>
            <p:ph type="subTitle" idx="1"/>
          </p:nvPr>
        </p:nvSpPr>
        <p:spPr>
          <a:xfrm>
            <a:off x="620713" y="1066800"/>
            <a:ext cx="8058150" cy="1104900"/>
          </a:xfrm>
          <a:noFill/>
        </p:spPr>
        <p:txBody>
          <a:bodyPr/>
          <a:lstStyle/>
          <a:p>
            <a:pPr algn="l">
              <a:spcBef>
                <a:spcPct val="0"/>
              </a:spcBef>
              <a:buClrTx/>
              <a:buSzTx/>
              <a:buFontTx/>
              <a:buNone/>
            </a:pPr>
            <a:r>
              <a:rPr kumimoji="0" lang="en-US" altLang="zh-CN" sz="2800" b="1" smtClean="0">
                <a:solidFill>
                  <a:schemeClr val="tx2"/>
                </a:solidFill>
                <a:effectLst/>
                <a:latin typeface="宋体" charset="-122"/>
              </a:rPr>
              <a:t>  </a:t>
            </a:r>
            <a:r>
              <a:rPr kumimoji="0" lang="zh-CN" altLang="en-US" sz="2800" b="1" smtClean="0">
                <a:solidFill>
                  <a:schemeClr val="tx2"/>
                </a:solidFill>
                <a:effectLst/>
                <a:latin typeface="宋体" charset="-122"/>
              </a:rPr>
              <a:t>在流水线的各段执行时间均相等，输入到流水线的任务是连续的情况下，流水线的最高效率为 </a:t>
            </a:r>
          </a:p>
        </p:txBody>
      </p:sp>
      <p:pic>
        <p:nvPicPr>
          <p:cNvPr id="10242" name="Picture 2"/>
          <p:cNvPicPr>
            <a:picLocks noChangeAspect="1" noChangeArrowheads="1"/>
          </p:cNvPicPr>
          <p:nvPr/>
        </p:nvPicPr>
        <p:blipFill>
          <a:blip r:embed="rId2"/>
          <a:srcRect/>
          <a:stretch>
            <a:fillRect/>
          </a:stretch>
        </p:blipFill>
        <p:spPr bwMode="auto">
          <a:xfrm>
            <a:off x="514350" y="2214554"/>
            <a:ext cx="8115300" cy="114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4"/>
          <p:cNvSpPr>
            <a:spLocks noGrp="1" noChangeArrowheads="1"/>
          </p:cNvSpPr>
          <p:nvPr>
            <p:ph type="sldNum" sz="quarter" idx="12"/>
          </p:nvPr>
        </p:nvSpPr>
        <p:spPr/>
        <p:txBody>
          <a:bodyPr/>
          <a:lstStyle/>
          <a:p>
            <a:pPr>
              <a:defRPr/>
            </a:pPr>
            <a:fld id="{C42B5A14-AEA3-4B94-8E48-9AD092CB9508}" type="slidenum">
              <a:rPr lang="en-US" altLang="zh-CN">
                <a:solidFill>
                  <a:schemeClr val="tx2"/>
                </a:solidFill>
              </a:rPr>
              <a:pPr>
                <a:defRPr/>
              </a:pPr>
              <a:t>19</a:t>
            </a:fld>
            <a:endParaRPr lang="en-US" altLang="zh-CN">
              <a:solidFill>
                <a:schemeClr val="tx2"/>
              </a:solidFill>
            </a:endParaRPr>
          </a:p>
        </p:txBody>
      </p:sp>
      <p:sp>
        <p:nvSpPr>
          <p:cNvPr id="727042" name="Rectangle 2"/>
          <p:cNvSpPr>
            <a:spLocks noGrp="1" noChangeArrowheads="1"/>
          </p:cNvSpPr>
          <p:nvPr>
            <p:ph type="ctrTitle"/>
          </p:nvPr>
        </p:nvSpPr>
        <p:spPr>
          <a:xfrm>
            <a:off x="361950" y="36195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45060" name="Text Box 3"/>
          <p:cNvSpPr txBox="1">
            <a:spLocks noChangeArrowheads="1"/>
          </p:cNvSpPr>
          <p:nvPr/>
        </p:nvSpPr>
        <p:spPr bwMode="auto">
          <a:xfrm>
            <a:off x="606425" y="5046663"/>
            <a:ext cx="7851775" cy="1163637"/>
          </a:xfrm>
          <a:prstGeom prst="rect">
            <a:avLst/>
          </a:prstGeom>
          <a:noFill/>
          <a:ln w="9525">
            <a:noFill/>
            <a:miter lim="800000"/>
            <a:headEnd/>
            <a:tailEnd/>
          </a:ln>
        </p:spPr>
        <p:txBody>
          <a:bodyPr/>
          <a:lstStyle/>
          <a:p>
            <a:pPr algn="just">
              <a:spcBef>
                <a:spcPct val="0"/>
              </a:spcBef>
              <a:buClrTx/>
              <a:buSzTx/>
              <a:buFontTx/>
              <a:buNone/>
            </a:pPr>
            <a:r>
              <a:rPr kumimoji="0" lang="en-US" altLang="zh-CN" sz="3200" b="1">
                <a:solidFill>
                  <a:schemeClr val="tx2"/>
                </a:solidFill>
              </a:rPr>
              <a:t>  </a:t>
            </a:r>
            <a:r>
              <a:rPr kumimoji="0" lang="zh-CN" altLang="en-US" sz="3200" b="1">
                <a:solidFill>
                  <a:schemeClr val="tx2"/>
                </a:solidFill>
              </a:rPr>
              <a:t>当时钟周期不变时，流水线的效率与吞吐率成正比。 </a:t>
            </a:r>
          </a:p>
        </p:txBody>
      </p:sp>
      <p:sp>
        <p:nvSpPr>
          <p:cNvPr id="45061" name="Rectangle 4"/>
          <p:cNvSpPr>
            <a:spLocks noGrp="1" noChangeArrowheads="1"/>
          </p:cNvSpPr>
          <p:nvPr>
            <p:ph type="subTitle" idx="1"/>
          </p:nvPr>
        </p:nvSpPr>
        <p:spPr>
          <a:xfrm>
            <a:off x="468313" y="990600"/>
            <a:ext cx="2190750" cy="552450"/>
          </a:xfrm>
          <a:noFill/>
        </p:spPr>
        <p:txBody>
          <a:bodyPr/>
          <a:lstStyle/>
          <a:p>
            <a:pPr algn="l">
              <a:spcBef>
                <a:spcPct val="0"/>
              </a:spcBef>
              <a:buClrTx/>
              <a:buSzTx/>
              <a:buFontTx/>
              <a:buNone/>
            </a:pPr>
            <a:r>
              <a:rPr kumimoji="0" lang="zh-CN" altLang="en-US" sz="2800" b="1" dirty="0" smtClean="0">
                <a:solidFill>
                  <a:schemeClr val="tx2"/>
                </a:solidFill>
                <a:effectLst/>
                <a:latin typeface="宋体" charset="-122"/>
              </a:rPr>
              <a:t>根据式</a:t>
            </a:r>
            <a:r>
              <a:rPr kumimoji="0" lang="en-US" altLang="zh-CN" sz="2800" b="1" dirty="0" smtClean="0">
                <a:solidFill>
                  <a:schemeClr val="tx2"/>
                </a:solidFill>
                <a:effectLst/>
              </a:rPr>
              <a:t>(9)</a:t>
            </a:r>
          </a:p>
        </p:txBody>
      </p:sp>
      <p:sp>
        <p:nvSpPr>
          <p:cNvPr id="45062" name="Rectangle 9"/>
          <p:cNvSpPr>
            <a:spLocks noChangeArrowheads="1"/>
          </p:cNvSpPr>
          <p:nvPr/>
        </p:nvSpPr>
        <p:spPr bwMode="auto">
          <a:xfrm>
            <a:off x="544513" y="2266950"/>
            <a:ext cx="1809750" cy="590550"/>
          </a:xfrm>
          <a:prstGeom prst="rect">
            <a:avLst/>
          </a:prstGeom>
          <a:noFill/>
          <a:ln w="9525">
            <a:noFill/>
            <a:miter lim="800000"/>
            <a:headEnd/>
            <a:tailEnd/>
          </a:ln>
        </p:spPr>
        <p:txBody>
          <a:bodyPr lIns="92075" tIns="46038" rIns="92075" bIns="46038"/>
          <a:lstStyle/>
          <a:p>
            <a:pPr algn="l">
              <a:spcBef>
                <a:spcPct val="0"/>
              </a:spcBef>
              <a:buClrTx/>
              <a:buSzTx/>
              <a:buFontTx/>
              <a:buNone/>
            </a:pPr>
            <a:r>
              <a:rPr kumimoji="0" lang="zh-CN" altLang="en-US" sz="2800" b="1" dirty="0">
                <a:solidFill>
                  <a:schemeClr val="tx2"/>
                </a:solidFill>
                <a:latin typeface="Times New Roman" pitchFamily="18" charset="0"/>
              </a:rPr>
              <a:t>和式</a:t>
            </a:r>
            <a:r>
              <a:rPr kumimoji="0" lang="en-US" altLang="zh-CN" sz="2800" b="1" dirty="0" smtClean="0">
                <a:solidFill>
                  <a:schemeClr val="tx2"/>
                </a:solidFill>
                <a:latin typeface="Times New Roman" pitchFamily="18" charset="0"/>
              </a:rPr>
              <a:t>(7</a:t>
            </a:r>
            <a:r>
              <a:rPr kumimoji="0" lang="en-US" altLang="zh-CN" sz="2800" b="1" dirty="0">
                <a:solidFill>
                  <a:schemeClr val="tx2"/>
                </a:solidFill>
                <a:latin typeface="Times New Roman" pitchFamily="18" charset="0"/>
              </a:rPr>
              <a:t>)</a:t>
            </a:r>
          </a:p>
        </p:txBody>
      </p:sp>
      <p:sp>
        <p:nvSpPr>
          <p:cNvPr id="45064" name="Rectangle 11"/>
          <p:cNvSpPr>
            <a:spLocks noChangeArrowheads="1"/>
          </p:cNvSpPr>
          <p:nvPr/>
        </p:nvSpPr>
        <p:spPr bwMode="auto">
          <a:xfrm>
            <a:off x="563563" y="3219450"/>
            <a:ext cx="8058150" cy="609600"/>
          </a:xfrm>
          <a:prstGeom prst="rect">
            <a:avLst/>
          </a:prstGeom>
          <a:noFill/>
          <a:ln w="9525">
            <a:noFill/>
            <a:miter lim="800000"/>
            <a:headEnd/>
            <a:tailEnd/>
          </a:ln>
        </p:spPr>
        <p:txBody>
          <a:bodyPr lIns="92075" tIns="46038" rIns="92075" bIns="46038"/>
          <a:lstStyle/>
          <a:p>
            <a:pPr algn="l">
              <a:spcBef>
                <a:spcPct val="0"/>
              </a:spcBef>
              <a:buClrTx/>
              <a:buSzTx/>
              <a:buFontTx/>
              <a:buNone/>
            </a:pPr>
            <a:r>
              <a:rPr kumimoji="0" lang="zh-CN" altLang="en-US" sz="2800" b="1">
                <a:solidFill>
                  <a:schemeClr val="tx2"/>
                </a:solidFill>
              </a:rPr>
              <a:t>可以得到下式 </a:t>
            </a:r>
          </a:p>
        </p:txBody>
      </p:sp>
      <p:pic>
        <p:nvPicPr>
          <p:cNvPr id="11266" name="Picture 2"/>
          <p:cNvPicPr>
            <a:picLocks noChangeAspect="1" noChangeArrowheads="1"/>
          </p:cNvPicPr>
          <p:nvPr/>
        </p:nvPicPr>
        <p:blipFill>
          <a:blip r:embed="rId2"/>
          <a:srcRect/>
          <a:stretch>
            <a:fillRect/>
          </a:stretch>
        </p:blipFill>
        <p:spPr bwMode="auto">
          <a:xfrm>
            <a:off x="2633692" y="928670"/>
            <a:ext cx="6153150" cy="1114425"/>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714375" y="3929066"/>
            <a:ext cx="7715250" cy="78105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4"/>
          <a:srcRect/>
          <a:stretch>
            <a:fillRect/>
          </a:stretch>
        </p:blipFill>
        <p:spPr bwMode="auto">
          <a:xfrm>
            <a:off x="2643174" y="2224085"/>
            <a:ext cx="6162675" cy="847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流水线性能</a:t>
            </a:r>
            <a:endParaRPr lang="zh-CN" altLang="en-US" dirty="0"/>
          </a:p>
        </p:txBody>
      </p:sp>
      <p:sp>
        <p:nvSpPr>
          <p:cNvPr id="3" name="内容占位符 2"/>
          <p:cNvSpPr>
            <a:spLocks noGrp="1"/>
          </p:cNvSpPr>
          <p:nvPr>
            <p:ph idx="1"/>
          </p:nvPr>
        </p:nvSpPr>
        <p:spPr/>
        <p:txBody>
          <a:bodyPr/>
          <a:lstStyle/>
          <a:p>
            <a:r>
              <a:rPr lang="zh-CN" altLang="en-US" b="1" dirty="0" smtClean="0">
                <a:solidFill>
                  <a:schemeClr val="hlink"/>
                </a:solidFill>
              </a:rPr>
              <a:t>流水线的吞吐率</a:t>
            </a:r>
            <a:endParaRPr lang="en-US" altLang="zh-CN" b="1" dirty="0" smtClean="0">
              <a:solidFill>
                <a:schemeClr val="hlink"/>
              </a:solidFill>
            </a:endParaRPr>
          </a:p>
          <a:p>
            <a:r>
              <a:rPr lang="zh-CN" altLang="en-US" b="1" dirty="0" smtClean="0">
                <a:solidFill>
                  <a:schemeClr val="hlink"/>
                </a:solidFill>
                <a:latin typeface="宋体" pitchFamily="2" charset="-122"/>
              </a:rPr>
              <a:t>流水线的加速比</a:t>
            </a:r>
            <a:endParaRPr lang="en-US" altLang="zh-CN" b="1" dirty="0" smtClean="0">
              <a:solidFill>
                <a:schemeClr val="hlink"/>
              </a:solidFill>
              <a:latin typeface="宋体" pitchFamily="2" charset="-122"/>
            </a:endParaRPr>
          </a:p>
          <a:p>
            <a:r>
              <a:rPr lang="zh-CN" altLang="en-US" b="1" dirty="0" smtClean="0">
                <a:solidFill>
                  <a:schemeClr val="hlink"/>
                </a:solidFill>
              </a:rPr>
              <a:t>流水线的效率</a:t>
            </a:r>
            <a:endParaRPr lang="en-US" altLang="zh-CN" b="1" dirty="0" smtClean="0">
              <a:solidFill>
                <a:schemeClr val="hlink"/>
              </a:solidFill>
            </a:endParaRPr>
          </a:p>
          <a:p>
            <a:r>
              <a:rPr lang="zh-CN" altLang="en-US" b="1" dirty="0" smtClean="0">
                <a:solidFill>
                  <a:schemeClr val="hlink"/>
                </a:solidFill>
              </a:rPr>
              <a:t>流水线的最佳段数</a:t>
            </a:r>
            <a:r>
              <a:rPr lang="zh-CN" altLang="en-US" b="1" dirty="0" smtClean="0">
                <a:solidFill>
                  <a:srgbClr val="FFFF00"/>
                </a:solidFill>
                <a:latin typeface="宋体" pitchFamily="2" charset="-122"/>
              </a:rPr>
              <a: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4"/>
          <p:cNvSpPr>
            <a:spLocks noGrp="1" noChangeArrowheads="1"/>
          </p:cNvSpPr>
          <p:nvPr>
            <p:ph type="sldNum" sz="quarter" idx="12"/>
          </p:nvPr>
        </p:nvSpPr>
        <p:spPr/>
        <p:txBody>
          <a:bodyPr/>
          <a:lstStyle/>
          <a:p>
            <a:pPr>
              <a:defRPr/>
            </a:pPr>
            <a:fld id="{A5A711B2-DE4E-4A17-A91D-5AAC8C4D071B}" type="slidenum">
              <a:rPr lang="en-US" altLang="zh-CN">
                <a:solidFill>
                  <a:schemeClr val="tx2"/>
                </a:solidFill>
              </a:rPr>
              <a:pPr>
                <a:defRPr/>
              </a:pPr>
              <a:t>20</a:t>
            </a:fld>
            <a:endParaRPr lang="en-US" altLang="zh-CN">
              <a:solidFill>
                <a:schemeClr val="tx2"/>
              </a:solidFill>
            </a:endParaRPr>
          </a:p>
        </p:txBody>
      </p:sp>
      <p:sp>
        <p:nvSpPr>
          <p:cNvPr id="728066" name="Rectangle 2"/>
          <p:cNvSpPr>
            <a:spLocks noGrp="1" noChangeArrowheads="1"/>
          </p:cNvSpPr>
          <p:nvPr>
            <p:ph type="ctrTitle"/>
          </p:nvPr>
        </p:nvSpPr>
        <p:spPr>
          <a:xfrm>
            <a:off x="361950" y="15240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46084" name="Text Box 3"/>
          <p:cNvSpPr txBox="1">
            <a:spLocks noChangeArrowheads="1"/>
          </p:cNvSpPr>
          <p:nvPr/>
        </p:nvSpPr>
        <p:spPr bwMode="auto">
          <a:xfrm>
            <a:off x="511175" y="4208463"/>
            <a:ext cx="8061325" cy="2097087"/>
          </a:xfrm>
          <a:prstGeom prst="rect">
            <a:avLst/>
          </a:prstGeom>
          <a:noFill/>
          <a:ln w="9525">
            <a:noFill/>
            <a:miter lim="800000"/>
            <a:headEnd/>
            <a:tailEnd/>
          </a:ln>
        </p:spPr>
        <p:txBody>
          <a:bodyPr/>
          <a:lstStyle/>
          <a:p>
            <a:pPr algn="just">
              <a:spcBef>
                <a:spcPct val="0"/>
              </a:spcBef>
              <a:buClrTx/>
              <a:buSzTx/>
              <a:buFontTx/>
              <a:buNone/>
            </a:pPr>
            <a:r>
              <a:rPr kumimoji="0" lang="en-US" altLang="zh-CN" sz="3200" b="1">
                <a:solidFill>
                  <a:schemeClr val="tx2"/>
                </a:solidFill>
              </a:rPr>
              <a:t>  </a:t>
            </a:r>
            <a:r>
              <a:rPr kumimoji="0" lang="zh-CN" altLang="en-US" sz="3200" b="1">
                <a:solidFill>
                  <a:schemeClr val="tx2"/>
                </a:solidFill>
              </a:rPr>
              <a:t>此式表示流水线的效率</a:t>
            </a:r>
            <a:r>
              <a:rPr kumimoji="0" lang="en-US" altLang="zh-CN" sz="3200" b="1">
                <a:solidFill>
                  <a:schemeClr val="tx2"/>
                </a:solidFill>
              </a:rPr>
              <a:t>E</a:t>
            </a:r>
            <a:r>
              <a:rPr kumimoji="0" lang="zh-CN" altLang="en-US" sz="3200" b="1">
                <a:solidFill>
                  <a:schemeClr val="tx2"/>
                </a:solidFill>
              </a:rPr>
              <a:t>是流水线实际加速比</a:t>
            </a:r>
            <a:r>
              <a:rPr kumimoji="0" lang="en-US" altLang="zh-CN" sz="3200" b="1">
                <a:solidFill>
                  <a:schemeClr val="tx2"/>
                </a:solidFill>
              </a:rPr>
              <a:t>S</a:t>
            </a:r>
            <a:r>
              <a:rPr kumimoji="0" lang="zh-CN" altLang="en-US" sz="3200" b="1">
                <a:solidFill>
                  <a:schemeClr val="tx2"/>
                </a:solidFill>
              </a:rPr>
              <a:t>与它的最大加速比</a:t>
            </a:r>
            <a:r>
              <a:rPr kumimoji="0" lang="en-US" altLang="zh-CN" sz="3200" b="1">
                <a:solidFill>
                  <a:schemeClr val="tx2"/>
                </a:solidFill>
              </a:rPr>
              <a:t>k</a:t>
            </a:r>
            <a:r>
              <a:rPr kumimoji="0" lang="zh-CN" altLang="en-US" sz="3200" b="1">
                <a:solidFill>
                  <a:schemeClr val="tx2"/>
                </a:solidFill>
              </a:rPr>
              <a:t>之比。只有当效率</a:t>
            </a:r>
            <a:r>
              <a:rPr kumimoji="0" lang="en-US" altLang="zh-CN" sz="3200" b="1">
                <a:solidFill>
                  <a:schemeClr val="tx2"/>
                </a:solidFill>
              </a:rPr>
              <a:t>E</a:t>
            </a:r>
            <a:r>
              <a:rPr kumimoji="0" lang="zh-CN" altLang="en-US" sz="3200" b="1">
                <a:solidFill>
                  <a:schemeClr val="tx2"/>
                </a:solidFill>
              </a:rPr>
              <a:t>达到最大值即</a:t>
            </a:r>
            <a:r>
              <a:rPr kumimoji="0" lang="en-US" altLang="zh-CN" sz="3200" b="1">
                <a:solidFill>
                  <a:schemeClr val="tx2"/>
                </a:solidFill>
              </a:rPr>
              <a:t>E</a:t>
            </a:r>
            <a:r>
              <a:rPr kumimoji="0" lang="zh-CN" altLang="en-US" sz="3200" b="1">
                <a:solidFill>
                  <a:schemeClr val="tx2"/>
                </a:solidFill>
              </a:rPr>
              <a:t>＝</a:t>
            </a:r>
            <a:r>
              <a:rPr kumimoji="0" lang="en-US" altLang="zh-CN" sz="3200" b="1">
                <a:solidFill>
                  <a:schemeClr val="tx2"/>
                </a:solidFill>
              </a:rPr>
              <a:t>1</a:t>
            </a:r>
            <a:r>
              <a:rPr kumimoji="0" lang="zh-CN" altLang="en-US" sz="3200" b="1">
                <a:solidFill>
                  <a:schemeClr val="tx2"/>
                </a:solidFill>
              </a:rPr>
              <a:t>时，才能使实际加速比达到最大，即</a:t>
            </a:r>
            <a:r>
              <a:rPr kumimoji="0" lang="en-US" altLang="zh-CN" sz="3200" b="1">
                <a:solidFill>
                  <a:schemeClr val="tx2"/>
                </a:solidFill>
              </a:rPr>
              <a:t>S</a:t>
            </a:r>
            <a:r>
              <a:rPr kumimoji="0" lang="zh-CN" altLang="en-US" sz="3200" b="1">
                <a:solidFill>
                  <a:schemeClr val="tx2"/>
                </a:solidFill>
              </a:rPr>
              <a:t>＝</a:t>
            </a:r>
            <a:r>
              <a:rPr kumimoji="0" lang="en-US" altLang="zh-CN" sz="3200" b="1">
                <a:solidFill>
                  <a:schemeClr val="tx2"/>
                </a:solidFill>
              </a:rPr>
              <a:t>k</a:t>
            </a:r>
            <a:r>
              <a:rPr kumimoji="0" lang="zh-CN" altLang="en-US" sz="3200" b="1">
                <a:solidFill>
                  <a:schemeClr val="tx2"/>
                </a:solidFill>
              </a:rPr>
              <a:t>。 </a:t>
            </a:r>
          </a:p>
        </p:txBody>
      </p:sp>
      <p:sp>
        <p:nvSpPr>
          <p:cNvPr id="46085" name="Rectangle 4"/>
          <p:cNvSpPr>
            <a:spLocks noGrp="1" noChangeArrowheads="1"/>
          </p:cNvSpPr>
          <p:nvPr>
            <p:ph type="subTitle" idx="1"/>
          </p:nvPr>
        </p:nvSpPr>
        <p:spPr>
          <a:xfrm>
            <a:off x="468313" y="990600"/>
            <a:ext cx="2190750" cy="552450"/>
          </a:xfrm>
          <a:noFill/>
        </p:spPr>
        <p:txBody>
          <a:bodyPr/>
          <a:lstStyle/>
          <a:p>
            <a:pPr algn="l">
              <a:spcBef>
                <a:spcPct val="0"/>
              </a:spcBef>
              <a:buClrTx/>
              <a:buSzTx/>
              <a:buFontTx/>
              <a:buNone/>
            </a:pPr>
            <a:r>
              <a:rPr kumimoji="0" lang="zh-CN" altLang="en-US" sz="2800" b="1" dirty="0" smtClean="0">
                <a:solidFill>
                  <a:schemeClr val="tx2"/>
                </a:solidFill>
                <a:effectLst/>
                <a:latin typeface="宋体" charset="-122"/>
              </a:rPr>
              <a:t>根据式</a:t>
            </a:r>
            <a:r>
              <a:rPr kumimoji="0" lang="en-US" altLang="zh-CN" sz="2800" b="1" dirty="0" smtClean="0">
                <a:solidFill>
                  <a:schemeClr val="tx2"/>
                </a:solidFill>
                <a:effectLst/>
              </a:rPr>
              <a:t>(19)</a:t>
            </a:r>
          </a:p>
        </p:txBody>
      </p:sp>
      <p:sp>
        <p:nvSpPr>
          <p:cNvPr id="46086" name="Rectangle 8"/>
          <p:cNvSpPr>
            <a:spLocks noChangeArrowheads="1"/>
          </p:cNvSpPr>
          <p:nvPr/>
        </p:nvSpPr>
        <p:spPr bwMode="auto">
          <a:xfrm>
            <a:off x="334963" y="2152650"/>
            <a:ext cx="2171700" cy="590550"/>
          </a:xfrm>
          <a:prstGeom prst="rect">
            <a:avLst/>
          </a:prstGeom>
          <a:noFill/>
          <a:ln w="9525">
            <a:noFill/>
            <a:miter lim="800000"/>
            <a:headEnd/>
            <a:tailEnd/>
          </a:ln>
        </p:spPr>
        <p:txBody>
          <a:bodyPr lIns="92075" tIns="46038" rIns="92075" bIns="46038"/>
          <a:lstStyle/>
          <a:p>
            <a:pPr algn="l">
              <a:spcBef>
                <a:spcPct val="0"/>
              </a:spcBef>
              <a:buClrTx/>
              <a:buSzTx/>
              <a:buFontTx/>
              <a:buNone/>
            </a:pPr>
            <a:r>
              <a:rPr kumimoji="0" lang="zh-CN" altLang="en-US" sz="2800" b="1" dirty="0">
                <a:solidFill>
                  <a:schemeClr val="tx2"/>
                </a:solidFill>
                <a:latin typeface="Times New Roman" pitchFamily="18" charset="0"/>
              </a:rPr>
              <a:t>和式</a:t>
            </a:r>
            <a:r>
              <a:rPr kumimoji="0" lang="zh-CN" altLang="en-US" sz="2800" b="1" dirty="0">
                <a:solidFill>
                  <a:schemeClr val="tx2"/>
                </a:solidFill>
              </a:rPr>
              <a:t> </a:t>
            </a:r>
            <a:r>
              <a:rPr kumimoji="0" lang="en-US" altLang="zh-CN" sz="2800" b="1" dirty="0" smtClean="0">
                <a:solidFill>
                  <a:schemeClr val="tx2"/>
                </a:solidFill>
                <a:latin typeface="Times New Roman" pitchFamily="18" charset="0"/>
              </a:rPr>
              <a:t>(15</a:t>
            </a:r>
            <a:r>
              <a:rPr kumimoji="0" lang="en-US" altLang="zh-CN" sz="2800" b="1" dirty="0">
                <a:solidFill>
                  <a:schemeClr val="tx2"/>
                </a:solidFill>
                <a:latin typeface="Times New Roman" pitchFamily="18" charset="0"/>
              </a:rPr>
              <a:t>) </a:t>
            </a:r>
          </a:p>
        </p:txBody>
      </p:sp>
      <p:sp>
        <p:nvSpPr>
          <p:cNvPr id="46088" name="Rectangle 10"/>
          <p:cNvSpPr>
            <a:spLocks noChangeArrowheads="1"/>
          </p:cNvSpPr>
          <p:nvPr/>
        </p:nvSpPr>
        <p:spPr bwMode="auto">
          <a:xfrm>
            <a:off x="152400" y="2686050"/>
            <a:ext cx="3219450" cy="609600"/>
          </a:xfrm>
          <a:prstGeom prst="rect">
            <a:avLst/>
          </a:prstGeom>
          <a:noFill/>
          <a:ln w="9525">
            <a:noFill/>
            <a:miter lim="800000"/>
            <a:headEnd/>
            <a:tailEnd/>
          </a:ln>
        </p:spPr>
        <p:txBody>
          <a:bodyPr lIns="92075" tIns="46038" rIns="92075" bIns="46038"/>
          <a:lstStyle/>
          <a:p>
            <a:pPr algn="l">
              <a:spcBef>
                <a:spcPct val="0"/>
              </a:spcBef>
              <a:buClrTx/>
              <a:buSzTx/>
              <a:buFontTx/>
              <a:buNone/>
            </a:pPr>
            <a:r>
              <a:rPr kumimoji="0" lang="zh-CN" altLang="en-US" sz="2800" b="1">
                <a:solidFill>
                  <a:schemeClr val="tx2"/>
                </a:solidFill>
              </a:rPr>
              <a:t>可以得到下式 </a:t>
            </a:r>
          </a:p>
        </p:txBody>
      </p:sp>
      <p:pic>
        <p:nvPicPr>
          <p:cNvPr id="11" name="Picture 2"/>
          <p:cNvPicPr>
            <a:picLocks noChangeAspect="1" noChangeArrowheads="1"/>
          </p:cNvPicPr>
          <p:nvPr/>
        </p:nvPicPr>
        <p:blipFill>
          <a:blip r:embed="rId2"/>
          <a:srcRect/>
          <a:stretch>
            <a:fillRect/>
          </a:stretch>
        </p:blipFill>
        <p:spPr bwMode="auto">
          <a:xfrm>
            <a:off x="2633692" y="785794"/>
            <a:ext cx="6153150" cy="1114425"/>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2571736" y="2105022"/>
            <a:ext cx="6200775" cy="8953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681038" y="3338517"/>
            <a:ext cx="7781925" cy="733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12"/>
          </p:nvPr>
        </p:nvSpPr>
        <p:spPr/>
        <p:txBody>
          <a:bodyPr/>
          <a:lstStyle/>
          <a:p>
            <a:pPr>
              <a:defRPr/>
            </a:pPr>
            <a:fld id="{762F62C9-179C-4B88-B51B-61DB4C8E14DA}" type="slidenum">
              <a:rPr lang="en-US" altLang="zh-CN">
                <a:solidFill>
                  <a:schemeClr val="tx2"/>
                </a:solidFill>
              </a:rPr>
              <a:pPr>
                <a:defRPr/>
              </a:pPr>
              <a:t>21</a:t>
            </a:fld>
            <a:endParaRPr lang="en-US" altLang="zh-CN">
              <a:solidFill>
                <a:schemeClr val="tx2"/>
              </a:solidFill>
            </a:endParaRPr>
          </a:p>
        </p:txBody>
      </p:sp>
      <p:sp>
        <p:nvSpPr>
          <p:cNvPr id="729090" name="Rectangle 2"/>
          <p:cNvSpPr>
            <a:spLocks noGrp="1" noChangeArrowheads="1"/>
          </p:cNvSpPr>
          <p:nvPr>
            <p:ph type="ctrTitle"/>
          </p:nvPr>
        </p:nvSpPr>
        <p:spPr>
          <a:xfrm>
            <a:off x="361950" y="152400"/>
            <a:ext cx="6122988" cy="498475"/>
          </a:xfrm>
        </p:spPr>
        <p:txBody>
          <a:bodyPr>
            <a:normAutofit fontScale="90000"/>
          </a:bodyPr>
          <a:lstStyle/>
          <a:p>
            <a:pPr>
              <a:lnSpc>
                <a:spcPct val="120000"/>
              </a:lnSpc>
              <a:defRPr/>
            </a:pPr>
            <a:r>
              <a:rPr lang="en-US" altLang="zh-CN" sz="3200" b="1" dirty="0" smtClean="0">
                <a:solidFill>
                  <a:schemeClr val="hlink"/>
                </a:solidFill>
              </a:rPr>
              <a:t>3  </a:t>
            </a:r>
            <a:r>
              <a:rPr lang="zh-CN" altLang="en-US" sz="3200" b="1" dirty="0" smtClean="0">
                <a:solidFill>
                  <a:schemeClr val="hlink"/>
                </a:solidFill>
              </a:rPr>
              <a:t>流水线的效率</a:t>
            </a:r>
            <a:endParaRPr lang="zh-CN" altLang="en-US" sz="3200" b="1" dirty="0" smtClean="0">
              <a:solidFill>
                <a:srgbClr val="FFFF00"/>
              </a:solidFill>
            </a:endParaRPr>
          </a:p>
        </p:txBody>
      </p:sp>
      <p:sp>
        <p:nvSpPr>
          <p:cNvPr id="47108" name="Text Box 3"/>
          <p:cNvSpPr txBox="1">
            <a:spLocks noChangeArrowheads="1"/>
          </p:cNvSpPr>
          <p:nvPr/>
        </p:nvSpPr>
        <p:spPr bwMode="auto">
          <a:xfrm>
            <a:off x="511175" y="5065713"/>
            <a:ext cx="8061325" cy="1392237"/>
          </a:xfrm>
          <a:prstGeom prst="rect">
            <a:avLst/>
          </a:prstGeom>
          <a:noFill/>
          <a:ln w="9525">
            <a:noFill/>
            <a:miter lim="800000"/>
            <a:headEnd/>
            <a:tailEnd/>
          </a:ln>
        </p:spPr>
        <p:txBody>
          <a:bodyPr/>
          <a:lstStyle/>
          <a:p>
            <a:pPr algn="just">
              <a:spcBef>
                <a:spcPct val="0"/>
              </a:spcBef>
              <a:buClrTx/>
              <a:buSzTx/>
              <a:buFontTx/>
              <a:buNone/>
            </a:pPr>
            <a:r>
              <a:rPr kumimoji="0" lang="en-US" altLang="zh-CN" sz="2800" b="1">
                <a:solidFill>
                  <a:schemeClr val="tx2"/>
                </a:solidFill>
              </a:rPr>
              <a:t>  </a:t>
            </a:r>
            <a:r>
              <a:rPr kumimoji="0" lang="zh-CN" altLang="en-US" sz="2800" b="1">
                <a:solidFill>
                  <a:schemeClr val="tx2"/>
                </a:solidFill>
              </a:rPr>
              <a:t>在这种情况下，除瓶颈流水段外，其他各流水段都有空闲时间，这些流水段的效率没有得到充分发挥，因此整个流水线的效率</a:t>
            </a:r>
            <a:r>
              <a:rPr kumimoji="0" lang="en-US" altLang="zh-CN" sz="2800" b="1">
                <a:solidFill>
                  <a:schemeClr val="tx2"/>
                </a:solidFill>
              </a:rPr>
              <a:t>E</a:t>
            </a:r>
            <a:r>
              <a:rPr kumimoji="0" lang="zh-CN" altLang="en-US" sz="2800" b="1">
                <a:solidFill>
                  <a:schemeClr val="tx2"/>
                </a:solidFill>
              </a:rPr>
              <a:t>比较低。</a:t>
            </a:r>
            <a:r>
              <a:rPr kumimoji="0" lang="zh-CN" altLang="en-US" sz="3200" b="1">
                <a:solidFill>
                  <a:schemeClr val="tx2"/>
                </a:solidFill>
              </a:rPr>
              <a:t> </a:t>
            </a:r>
          </a:p>
        </p:txBody>
      </p:sp>
      <p:sp>
        <p:nvSpPr>
          <p:cNvPr id="47109" name="Rectangle 4"/>
          <p:cNvSpPr>
            <a:spLocks noGrp="1" noChangeArrowheads="1"/>
          </p:cNvSpPr>
          <p:nvPr>
            <p:ph type="subTitle" idx="1"/>
          </p:nvPr>
        </p:nvSpPr>
        <p:spPr>
          <a:xfrm>
            <a:off x="114300" y="666750"/>
            <a:ext cx="8564563" cy="952500"/>
          </a:xfrm>
          <a:noFill/>
        </p:spPr>
        <p:txBody>
          <a:bodyPr/>
          <a:lstStyle/>
          <a:p>
            <a:pPr algn="l">
              <a:spcBef>
                <a:spcPct val="0"/>
              </a:spcBef>
              <a:buClrTx/>
              <a:buSzTx/>
              <a:buFontTx/>
              <a:buNone/>
            </a:pPr>
            <a:r>
              <a:rPr kumimoji="0" lang="zh-CN" altLang="en-US" sz="2800" b="1" dirty="0" smtClean="0">
                <a:solidFill>
                  <a:schemeClr val="tx2"/>
                </a:solidFill>
                <a:effectLst/>
                <a:latin typeface="宋体" charset="-122"/>
              </a:rPr>
              <a:t>如果流水线的各段执行时间不相等，参照图</a:t>
            </a:r>
            <a:r>
              <a:rPr kumimoji="0" lang="en-US" altLang="zh-CN" sz="2800" b="1" dirty="0" smtClean="0">
                <a:solidFill>
                  <a:schemeClr val="tx2"/>
                </a:solidFill>
                <a:effectLst/>
              </a:rPr>
              <a:t>10 </a:t>
            </a:r>
            <a:r>
              <a:rPr kumimoji="0" lang="zh-CN" altLang="en-US" sz="2800" b="1" dirty="0" smtClean="0">
                <a:solidFill>
                  <a:schemeClr val="tx2"/>
                </a:solidFill>
                <a:effectLst/>
                <a:latin typeface="宋体" charset="-122"/>
              </a:rPr>
              <a:t>和式</a:t>
            </a:r>
            <a:r>
              <a:rPr kumimoji="0" lang="en-US" altLang="zh-CN" sz="2800" b="1" dirty="0" smtClean="0">
                <a:solidFill>
                  <a:schemeClr val="tx2"/>
                </a:solidFill>
                <a:effectLst/>
              </a:rPr>
              <a:t>(17)</a:t>
            </a:r>
          </a:p>
        </p:txBody>
      </p:sp>
      <p:sp>
        <p:nvSpPr>
          <p:cNvPr id="47110" name="Rectangle 9"/>
          <p:cNvSpPr>
            <a:spLocks noChangeArrowheads="1"/>
          </p:cNvSpPr>
          <p:nvPr/>
        </p:nvSpPr>
        <p:spPr bwMode="auto">
          <a:xfrm>
            <a:off x="247650" y="2628900"/>
            <a:ext cx="7239000" cy="609600"/>
          </a:xfrm>
          <a:prstGeom prst="rect">
            <a:avLst/>
          </a:prstGeom>
          <a:noFill/>
          <a:ln w="9525">
            <a:noFill/>
            <a:miter lim="800000"/>
            <a:headEnd/>
            <a:tailEnd/>
          </a:ln>
        </p:spPr>
        <p:txBody>
          <a:bodyPr lIns="92075" tIns="46038" rIns="92075" bIns="46038"/>
          <a:lstStyle/>
          <a:p>
            <a:pPr algn="l">
              <a:spcBef>
                <a:spcPct val="0"/>
              </a:spcBef>
              <a:buClrTx/>
              <a:buSzTx/>
              <a:buFontTx/>
              <a:buNone/>
            </a:pPr>
            <a:r>
              <a:rPr kumimoji="0" lang="zh-CN" altLang="en-US" sz="2800" b="1">
                <a:solidFill>
                  <a:schemeClr val="tx2"/>
                </a:solidFill>
              </a:rPr>
              <a:t>可以得出连续执行</a:t>
            </a:r>
            <a:r>
              <a:rPr kumimoji="0" lang="en-US" altLang="zh-CN" sz="2800" b="1">
                <a:solidFill>
                  <a:schemeClr val="tx2"/>
                </a:solidFill>
                <a:latin typeface="Times New Roman" pitchFamily="18" charset="0"/>
              </a:rPr>
              <a:t>n</a:t>
            </a:r>
            <a:r>
              <a:rPr kumimoji="0" lang="zh-CN" altLang="en-US" sz="2800" b="1">
                <a:solidFill>
                  <a:schemeClr val="tx2"/>
                </a:solidFill>
              </a:rPr>
              <a:t>个任务时的流水线效率为</a:t>
            </a:r>
          </a:p>
        </p:txBody>
      </p:sp>
      <p:pic>
        <p:nvPicPr>
          <p:cNvPr id="13314" name="Picture 2"/>
          <p:cNvPicPr>
            <a:picLocks noChangeAspect="1" noChangeArrowheads="1"/>
          </p:cNvPicPr>
          <p:nvPr/>
        </p:nvPicPr>
        <p:blipFill>
          <a:blip r:embed="rId2"/>
          <a:srcRect/>
          <a:stretch>
            <a:fillRect/>
          </a:stretch>
        </p:blipFill>
        <p:spPr bwMode="auto">
          <a:xfrm>
            <a:off x="1252538" y="1214422"/>
            <a:ext cx="6638925" cy="124777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1204913" y="3214686"/>
            <a:ext cx="6734175" cy="1590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p:txBody>
          <a:bodyPr/>
          <a:lstStyle/>
          <a:p>
            <a:pPr>
              <a:defRPr/>
            </a:pPr>
            <a:fld id="{F42CD13F-6816-4E5E-BFC7-FD9AC8EDDB74}" type="slidenum">
              <a:rPr lang="en-US" altLang="zh-CN"/>
              <a:pPr>
                <a:defRPr/>
              </a:pPr>
              <a:t>22</a:t>
            </a:fld>
            <a:endParaRPr lang="en-US" altLang="zh-CN"/>
          </a:p>
        </p:txBody>
      </p:sp>
      <p:sp>
        <p:nvSpPr>
          <p:cNvPr id="620546" name="Rectangle 2"/>
          <p:cNvSpPr>
            <a:spLocks noGrp="1" noChangeArrowheads="1"/>
          </p:cNvSpPr>
          <p:nvPr>
            <p:ph type="ctrTitle"/>
          </p:nvPr>
        </p:nvSpPr>
        <p:spPr>
          <a:xfrm>
            <a:off x="285750" y="133350"/>
            <a:ext cx="5380038" cy="593725"/>
          </a:xfrm>
        </p:spPr>
        <p:txBody>
          <a:bodyPr>
            <a:normAutofit fontScale="90000"/>
          </a:bodyPr>
          <a:lstStyle/>
          <a:p>
            <a:pPr>
              <a:lnSpc>
                <a:spcPct val="120000"/>
              </a:lnSpc>
              <a:defRPr/>
            </a:pPr>
            <a:r>
              <a:rPr lang="en-US" altLang="zh-CN" sz="3200" b="1" dirty="0" smtClean="0">
                <a:solidFill>
                  <a:schemeClr val="hlink"/>
                </a:solidFill>
                <a:latin typeface="宋体" pitchFamily="2" charset="-122"/>
              </a:rPr>
              <a:t>4  </a:t>
            </a:r>
            <a:r>
              <a:rPr lang="zh-CN" altLang="en-US" sz="3200" b="1" dirty="0" smtClean="0">
                <a:solidFill>
                  <a:schemeClr val="hlink"/>
                </a:solidFill>
                <a:latin typeface="宋体" pitchFamily="2" charset="-122"/>
              </a:rPr>
              <a:t>流水线的最佳段数</a:t>
            </a:r>
            <a:r>
              <a:rPr lang="zh-CN" altLang="en-US" sz="3200" b="1" dirty="0" smtClean="0">
                <a:solidFill>
                  <a:srgbClr val="FFFF00"/>
                </a:solidFill>
                <a:latin typeface="宋体" pitchFamily="2" charset="-122"/>
              </a:rPr>
              <a:t> </a:t>
            </a:r>
          </a:p>
        </p:txBody>
      </p:sp>
      <p:sp>
        <p:nvSpPr>
          <p:cNvPr id="620548" name="Rectangle 4"/>
          <p:cNvSpPr>
            <a:spLocks noGrp="1" noChangeArrowheads="1"/>
          </p:cNvSpPr>
          <p:nvPr>
            <p:ph type="subTitle" idx="1"/>
          </p:nvPr>
        </p:nvSpPr>
        <p:spPr>
          <a:xfrm>
            <a:off x="658813" y="1314450"/>
            <a:ext cx="7962900" cy="4533900"/>
          </a:xfrm>
          <a:noFill/>
          <a:ln>
            <a:solidFill>
              <a:srgbClr val="FF9900"/>
            </a:solidFill>
          </a:ln>
        </p:spPr>
        <p:txBody>
          <a:bodyPr/>
          <a:lstStyle/>
          <a:p>
            <a:pPr algn="just">
              <a:lnSpc>
                <a:spcPct val="110000"/>
              </a:lnSpc>
              <a:spcBef>
                <a:spcPct val="0"/>
              </a:spcBef>
              <a:defRPr/>
            </a:pPr>
            <a:r>
              <a:rPr lang="en-US" altLang="zh-CN" sz="2800" b="1" dirty="0" smtClean="0">
                <a:solidFill>
                  <a:schemeClr val="tx2"/>
                </a:solidFill>
                <a:latin typeface="宋体" pitchFamily="2" charset="-122"/>
              </a:rPr>
              <a:t>  </a:t>
            </a:r>
            <a:r>
              <a:rPr lang="zh-CN" altLang="en-US" b="1" dirty="0" smtClean="0">
                <a:solidFill>
                  <a:schemeClr val="tx2"/>
                </a:solidFill>
                <a:latin typeface="宋体" pitchFamily="2" charset="-122"/>
              </a:rPr>
              <a:t>从上面分析看到，增加流水线段数</a:t>
            </a:r>
            <a:r>
              <a:rPr lang="en-US" altLang="zh-CN" b="1" dirty="0" smtClean="0">
                <a:solidFill>
                  <a:schemeClr val="tx2"/>
                </a:solidFill>
                <a:latin typeface="宋体" pitchFamily="2" charset="-122"/>
              </a:rPr>
              <a:t>k</a:t>
            </a:r>
            <a:r>
              <a:rPr lang="zh-CN" altLang="en-US" b="1" dirty="0" smtClean="0">
                <a:solidFill>
                  <a:schemeClr val="tx2"/>
                </a:solidFill>
                <a:latin typeface="宋体" pitchFamily="2" charset="-122"/>
              </a:rPr>
              <a:t>时，流水线的吞吐率和加速比都能提高。但是每一流水段输出端必须设置一个锁存器，当流水段数增多时，锁存器的总延迟时间也将增加，且流水线的价格也增加。为此，要综合考虑各方面的因素，根据</a:t>
            </a:r>
            <a:r>
              <a:rPr lang="zh-CN" altLang="en-US" b="1" dirty="0" smtClean="0">
                <a:solidFill>
                  <a:schemeClr val="accent5"/>
                </a:solidFill>
                <a:latin typeface="宋体" pitchFamily="2" charset="-122"/>
              </a:rPr>
              <a:t>总价性能价格比</a:t>
            </a:r>
            <a:r>
              <a:rPr lang="zh-CN" altLang="en-US" b="1" dirty="0" smtClean="0">
                <a:solidFill>
                  <a:schemeClr val="tx2"/>
                </a:solidFill>
                <a:latin typeface="宋体" pitchFamily="2" charset="-122"/>
              </a:rPr>
              <a:t>来选择流水线最佳段数。</a:t>
            </a:r>
            <a:r>
              <a:rPr lang="zh-CN" altLang="en-US" sz="2800" b="1" dirty="0" smtClean="0">
                <a:solidFill>
                  <a:schemeClr val="tx2"/>
                </a:solidFill>
                <a:latin typeface="宋体" pitchFamily="2" charset="-122"/>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p:txBody>
          <a:bodyPr/>
          <a:lstStyle/>
          <a:p>
            <a:pPr>
              <a:defRPr/>
            </a:pPr>
            <a:fld id="{83722676-CEF8-4966-BC4C-E80B8039EF9C}" type="slidenum">
              <a:rPr lang="en-US" altLang="zh-CN"/>
              <a:pPr>
                <a:defRPr/>
              </a:pPr>
              <a:t>23</a:t>
            </a:fld>
            <a:endParaRPr lang="en-US" altLang="zh-CN"/>
          </a:p>
        </p:txBody>
      </p:sp>
      <p:sp>
        <p:nvSpPr>
          <p:cNvPr id="730114" name="Rectangle 2"/>
          <p:cNvSpPr>
            <a:spLocks noGrp="1" noChangeArrowheads="1"/>
          </p:cNvSpPr>
          <p:nvPr>
            <p:ph type="ctrTitle"/>
          </p:nvPr>
        </p:nvSpPr>
        <p:spPr>
          <a:xfrm>
            <a:off x="285750" y="133350"/>
            <a:ext cx="5380038" cy="593725"/>
          </a:xfrm>
        </p:spPr>
        <p:txBody>
          <a:bodyPr>
            <a:normAutofit fontScale="90000"/>
          </a:bodyPr>
          <a:lstStyle/>
          <a:p>
            <a:pPr>
              <a:lnSpc>
                <a:spcPct val="120000"/>
              </a:lnSpc>
              <a:defRPr/>
            </a:pPr>
            <a:r>
              <a:rPr lang="en-US" altLang="zh-CN" sz="3200" b="1" dirty="0" smtClean="0">
                <a:solidFill>
                  <a:schemeClr val="hlink"/>
                </a:solidFill>
              </a:rPr>
              <a:t>4  </a:t>
            </a:r>
            <a:r>
              <a:rPr lang="zh-CN" altLang="en-US" sz="3200" b="1" dirty="0" smtClean="0">
                <a:solidFill>
                  <a:schemeClr val="hlink"/>
                </a:solidFill>
              </a:rPr>
              <a:t>流水线的最佳段数</a:t>
            </a:r>
            <a:r>
              <a:rPr lang="zh-CN" altLang="en-US" sz="3200" b="1" dirty="0" smtClean="0">
                <a:solidFill>
                  <a:srgbClr val="FFFF00"/>
                </a:solidFill>
                <a:latin typeface="宋体" pitchFamily="2" charset="-122"/>
              </a:rPr>
              <a:t> </a:t>
            </a:r>
          </a:p>
        </p:txBody>
      </p:sp>
      <p:sp>
        <p:nvSpPr>
          <p:cNvPr id="730115" name="Rectangle 3"/>
          <p:cNvSpPr>
            <a:spLocks noGrp="1" noChangeArrowheads="1"/>
          </p:cNvSpPr>
          <p:nvPr>
            <p:ph type="subTitle" idx="1"/>
          </p:nvPr>
        </p:nvSpPr>
        <p:spPr>
          <a:xfrm>
            <a:off x="392113" y="876300"/>
            <a:ext cx="7962900" cy="628650"/>
          </a:xfrm>
        </p:spPr>
        <p:txBody>
          <a:bodyPr/>
          <a:lstStyle/>
          <a:p>
            <a:pPr algn="just">
              <a:lnSpc>
                <a:spcPct val="110000"/>
              </a:lnSpc>
              <a:spcBef>
                <a:spcPct val="0"/>
              </a:spcBef>
              <a:defRPr/>
            </a:pPr>
            <a:r>
              <a:rPr lang="zh-CN" altLang="en-US" sz="2800" b="1" dirty="0" smtClean="0">
                <a:solidFill>
                  <a:srgbClr val="FFFFFF"/>
                </a:solidFill>
                <a:latin typeface="宋体" pitchFamily="2" charset="-122"/>
              </a:rPr>
              <a:t>流水线的性能价格比</a:t>
            </a:r>
            <a:r>
              <a:rPr lang="en-US" altLang="zh-CN" sz="2800" b="1" dirty="0" smtClean="0">
                <a:solidFill>
                  <a:srgbClr val="FFFFFF"/>
                </a:solidFill>
                <a:latin typeface="宋体" pitchFamily="2" charset="-122"/>
              </a:rPr>
              <a:t>PCR</a:t>
            </a:r>
            <a:r>
              <a:rPr lang="zh-CN" altLang="en-US" sz="2800" b="1" dirty="0" smtClean="0">
                <a:solidFill>
                  <a:srgbClr val="FFFFFF"/>
                </a:solidFill>
                <a:latin typeface="宋体" pitchFamily="2" charset="-122"/>
              </a:rPr>
              <a:t>定义为</a:t>
            </a:r>
            <a:r>
              <a:rPr lang="zh-CN" altLang="en-US" b="1" dirty="0" smtClean="0">
                <a:solidFill>
                  <a:srgbClr val="FFFFFF"/>
                </a:solidFill>
                <a:latin typeface="宋体" pitchFamily="2" charset="-122"/>
              </a:rPr>
              <a:t> </a:t>
            </a:r>
          </a:p>
        </p:txBody>
      </p:sp>
      <p:sp>
        <p:nvSpPr>
          <p:cNvPr id="730118" name="Rectangle 6"/>
          <p:cNvSpPr>
            <a:spLocks noChangeArrowheads="1"/>
          </p:cNvSpPr>
          <p:nvPr/>
        </p:nvSpPr>
        <p:spPr bwMode="auto">
          <a:xfrm>
            <a:off x="468313" y="2895600"/>
            <a:ext cx="8191500" cy="3524250"/>
          </a:xfrm>
          <a:prstGeom prst="rect">
            <a:avLst/>
          </a:prstGeom>
          <a:noFill/>
          <a:ln w="9525">
            <a:noFill/>
            <a:miter lim="800000"/>
            <a:headEnd/>
            <a:tailEnd/>
          </a:ln>
          <a:effectLst/>
        </p:spPr>
        <p:txBody>
          <a:bodyPr lIns="92075" tIns="46038" rIns="92075" bIns="46038"/>
          <a:lstStyle/>
          <a:p>
            <a:pPr algn="just">
              <a:lnSpc>
                <a:spcPct val="110000"/>
              </a:lnSpc>
              <a:spcBef>
                <a:spcPct val="0"/>
              </a:spcBef>
              <a:defRPr/>
            </a:pP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式中，分子</a:t>
            </a:r>
            <a:r>
              <a:rPr lang="en-US" altLang="zh-CN" sz="2800" b="1" dirty="0" err="1">
                <a:solidFill>
                  <a:schemeClr val="tx2"/>
                </a:solidFill>
                <a:effectLst>
                  <a:outerShdw blurRad="38100" dist="38100" dir="2700000" algn="tl">
                    <a:srgbClr val="000000"/>
                  </a:outerShdw>
                </a:effectLst>
                <a:latin typeface="宋体" pitchFamily="2" charset="-122"/>
                <a:ea typeface="宋体" pitchFamily="2" charset="-122"/>
              </a:rPr>
              <a:t>Pmax</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1</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(t</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k</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d)</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表示流水线的最大吞吐率，其中</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t</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表示非流水机器上串行完成一个任务所需的时间，</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t</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k</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d</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表示在同等速度的</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k</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段流水机上执行一个任务需要的时间，</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d</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表示锁存器延迟时间。分母</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C</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a</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a:t>
            </a:r>
            <a:r>
              <a:rPr lang="en-US" altLang="zh-CN" sz="2800" b="1" dirty="0" err="1">
                <a:solidFill>
                  <a:schemeClr val="tx2"/>
                </a:solidFill>
                <a:effectLst>
                  <a:outerShdw blurRad="38100" dist="38100" dir="2700000" algn="tl">
                    <a:srgbClr val="000000"/>
                  </a:outerShdw>
                </a:effectLst>
                <a:latin typeface="宋体" pitchFamily="2" charset="-122"/>
                <a:ea typeface="宋体" pitchFamily="2" charset="-122"/>
              </a:rPr>
              <a:t>bk</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表示流水线的总价格，其中</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a</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为所有流水段本身的总价格，</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b</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为每个锁存器的价格。 </a:t>
            </a:r>
          </a:p>
        </p:txBody>
      </p:sp>
      <p:pic>
        <p:nvPicPr>
          <p:cNvPr id="14338" name="Picture 2"/>
          <p:cNvPicPr>
            <a:picLocks noChangeAspect="1" noChangeArrowheads="1"/>
          </p:cNvPicPr>
          <p:nvPr/>
        </p:nvPicPr>
        <p:blipFill>
          <a:blip r:embed="rId2"/>
          <a:srcRect/>
          <a:stretch>
            <a:fillRect/>
          </a:stretch>
        </p:blipFill>
        <p:spPr bwMode="auto">
          <a:xfrm>
            <a:off x="619125" y="1357298"/>
            <a:ext cx="7905750" cy="1028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12"/>
          </p:nvPr>
        </p:nvSpPr>
        <p:spPr/>
        <p:txBody>
          <a:bodyPr/>
          <a:lstStyle/>
          <a:p>
            <a:pPr>
              <a:defRPr/>
            </a:pPr>
            <a:fld id="{C3511D48-8C46-4319-815D-85C7ACC01DBE}" type="slidenum">
              <a:rPr lang="en-US" altLang="zh-CN"/>
              <a:pPr>
                <a:defRPr/>
              </a:pPr>
              <a:t>24</a:t>
            </a:fld>
            <a:endParaRPr lang="en-US" altLang="zh-CN"/>
          </a:p>
        </p:txBody>
      </p:sp>
      <p:sp>
        <p:nvSpPr>
          <p:cNvPr id="731138" name="Rectangle 2"/>
          <p:cNvSpPr>
            <a:spLocks noGrp="1" noChangeArrowheads="1"/>
          </p:cNvSpPr>
          <p:nvPr>
            <p:ph type="ctrTitle"/>
          </p:nvPr>
        </p:nvSpPr>
        <p:spPr>
          <a:xfrm>
            <a:off x="285750" y="76200"/>
            <a:ext cx="5380038" cy="593725"/>
          </a:xfrm>
        </p:spPr>
        <p:txBody>
          <a:bodyPr>
            <a:normAutofit fontScale="90000"/>
          </a:bodyPr>
          <a:lstStyle/>
          <a:p>
            <a:pPr>
              <a:lnSpc>
                <a:spcPct val="120000"/>
              </a:lnSpc>
              <a:defRPr/>
            </a:pPr>
            <a:r>
              <a:rPr lang="en-US" altLang="zh-CN" sz="3200" b="1" dirty="0" smtClean="0">
                <a:solidFill>
                  <a:schemeClr val="hlink"/>
                </a:solidFill>
              </a:rPr>
              <a:t>4  </a:t>
            </a:r>
            <a:r>
              <a:rPr lang="zh-CN" altLang="en-US" sz="3200" b="1" dirty="0" smtClean="0">
                <a:solidFill>
                  <a:schemeClr val="hlink"/>
                </a:solidFill>
              </a:rPr>
              <a:t>流水线的最佳段数</a:t>
            </a:r>
            <a:r>
              <a:rPr lang="zh-CN" altLang="en-US" sz="3200" b="1" dirty="0" smtClean="0">
                <a:solidFill>
                  <a:srgbClr val="FFFF00"/>
                </a:solidFill>
                <a:latin typeface="宋体" pitchFamily="2" charset="-122"/>
              </a:rPr>
              <a:t> </a:t>
            </a:r>
          </a:p>
        </p:txBody>
      </p:sp>
      <p:sp>
        <p:nvSpPr>
          <p:cNvPr id="731139" name="Rectangle 3"/>
          <p:cNvSpPr>
            <a:spLocks noGrp="1" noChangeArrowheads="1"/>
          </p:cNvSpPr>
          <p:nvPr>
            <p:ph type="subTitle" idx="1"/>
          </p:nvPr>
        </p:nvSpPr>
        <p:spPr>
          <a:xfrm>
            <a:off x="392113" y="647700"/>
            <a:ext cx="8191500" cy="1009650"/>
          </a:xfrm>
        </p:spPr>
        <p:txBody>
          <a:bodyPr>
            <a:normAutofit lnSpcReduction="10000"/>
          </a:bodyPr>
          <a:lstStyle/>
          <a:p>
            <a:pPr algn="just">
              <a:lnSpc>
                <a:spcPct val="110000"/>
              </a:lnSpc>
              <a:spcBef>
                <a:spcPct val="0"/>
              </a:spcBef>
              <a:defRPr/>
            </a:pPr>
            <a:r>
              <a:rPr lang="en-US" altLang="zh-CN" sz="2800" b="1" dirty="0" smtClean="0">
                <a:solidFill>
                  <a:schemeClr val="tx2"/>
                </a:solidFill>
                <a:latin typeface="宋体" pitchFamily="2" charset="-122"/>
              </a:rPr>
              <a:t>  </a:t>
            </a:r>
            <a:r>
              <a:rPr lang="zh-CN" altLang="en-US" sz="2800" b="1" dirty="0" smtClean="0">
                <a:solidFill>
                  <a:schemeClr val="tx2"/>
                </a:solidFill>
                <a:latin typeface="宋体" pitchFamily="2" charset="-122"/>
              </a:rPr>
              <a:t>通过对自变量</a:t>
            </a:r>
            <a:r>
              <a:rPr lang="en-US" altLang="zh-CN" sz="2800" b="1" dirty="0" smtClean="0">
                <a:solidFill>
                  <a:schemeClr val="tx2"/>
                </a:solidFill>
                <a:latin typeface="宋体" pitchFamily="2" charset="-122"/>
              </a:rPr>
              <a:t>k</a:t>
            </a:r>
            <a:r>
              <a:rPr lang="zh-CN" altLang="en-US" sz="2800" b="1" dirty="0" smtClean="0">
                <a:solidFill>
                  <a:schemeClr val="tx2"/>
                </a:solidFill>
                <a:latin typeface="宋体" pitchFamily="2" charset="-122"/>
              </a:rPr>
              <a:t>求导，可得</a:t>
            </a:r>
            <a:r>
              <a:rPr lang="en-US" altLang="zh-CN" sz="2800" b="1" dirty="0" smtClean="0">
                <a:solidFill>
                  <a:schemeClr val="tx2"/>
                </a:solidFill>
                <a:latin typeface="宋体" pitchFamily="2" charset="-122"/>
              </a:rPr>
              <a:t>PCR</a:t>
            </a:r>
            <a:r>
              <a:rPr lang="zh-CN" altLang="en-US" sz="2800" b="1" dirty="0" smtClean="0">
                <a:solidFill>
                  <a:schemeClr val="tx2"/>
                </a:solidFill>
                <a:latin typeface="宋体" pitchFamily="2" charset="-122"/>
              </a:rPr>
              <a:t>的极值。由于大于零的极值只有一个，这个极值就是最大值。 </a:t>
            </a:r>
          </a:p>
        </p:txBody>
      </p:sp>
      <p:sp>
        <p:nvSpPr>
          <p:cNvPr id="731142" name="Rectangle 6"/>
          <p:cNvSpPr>
            <a:spLocks noChangeArrowheads="1"/>
          </p:cNvSpPr>
          <p:nvPr/>
        </p:nvSpPr>
        <p:spPr bwMode="auto">
          <a:xfrm>
            <a:off x="487363" y="1733550"/>
            <a:ext cx="8077200" cy="1104900"/>
          </a:xfrm>
          <a:prstGeom prst="rect">
            <a:avLst/>
          </a:prstGeom>
          <a:noFill/>
          <a:ln w="9525">
            <a:noFill/>
            <a:miter lim="800000"/>
            <a:headEnd/>
            <a:tailEnd/>
          </a:ln>
          <a:effectLst/>
        </p:spPr>
        <p:txBody>
          <a:bodyPr lIns="92075" tIns="46038" rIns="92075" bIns="46038"/>
          <a:lstStyle/>
          <a:p>
            <a:pPr algn="just">
              <a:lnSpc>
                <a:spcPct val="110000"/>
              </a:lnSpc>
              <a:spcBef>
                <a:spcPct val="0"/>
              </a:spcBef>
              <a:defRPr/>
            </a:pPr>
            <a:r>
              <a:rPr lang="en-US" altLang="zh-CN" sz="2800" b="1" dirty="0">
                <a:solidFill>
                  <a:srgbClr val="FFFFFF"/>
                </a:solidFill>
                <a:effectLst>
                  <a:outerShdw blurRad="38100" dist="38100" dir="2700000" algn="tl">
                    <a:srgbClr val="000000"/>
                  </a:outerShdw>
                </a:effectLst>
                <a:latin typeface="宋体" pitchFamily="2" charset="-122"/>
                <a:ea typeface="宋体" pitchFamily="2" charset="-122"/>
              </a:rPr>
              <a:t>  </a:t>
            </a:r>
            <a:r>
              <a:rPr lang="zh-CN" altLang="en-US" sz="2800" b="1" dirty="0">
                <a:solidFill>
                  <a:srgbClr val="FFFFFF"/>
                </a:solidFill>
                <a:effectLst>
                  <a:outerShdw blurRad="38100" dist="38100" dir="2700000" algn="tl">
                    <a:srgbClr val="000000"/>
                  </a:outerShdw>
                </a:effectLst>
                <a:latin typeface="Times New Roman" pitchFamily="18" charset="0"/>
                <a:ea typeface="宋体" pitchFamily="2" charset="-122"/>
                <a:hlinkClick r:id="rId2" action="ppaction://hlinkfile"/>
              </a:rPr>
              <a:t>如</a:t>
            </a:r>
            <a:r>
              <a:rPr lang="zh-CN" altLang="en-US" sz="2800" b="1" dirty="0" smtClean="0">
                <a:solidFill>
                  <a:srgbClr val="FFFFFF"/>
                </a:solidFill>
                <a:effectLst>
                  <a:outerShdw blurRad="38100" dist="38100" dir="2700000" algn="tl">
                    <a:srgbClr val="000000"/>
                  </a:outerShdw>
                </a:effectLst>
                <a:latin typeface="Times New Roman" pitchFamily="18" charset="0"/>
                <a:ea typeface="宋体" pitchFamily="2" charset="-122"/>
                <a:hlinkClick r:id="rId2" action="ppaction://hlinkfile"/>
              </a:rPr>
              <a:t>图</a:t>
            </a:r>
            <a:r>
              <a:rPr lang="en-US" altLang="zh-CN" sz="2800" b="1" dirty="0" smtClean="0">
                <a:solidFill>
                  <a:srgbClr val="FFFFFF"/>
                </a:solidFill>
                <a:effectLst>
                  <a:outerShdw blurRad="38100" dist="38100" dir="2700000" algn="tl">
                    <a:srgbClr val="000000"/>
                  </a:outerShdw>
                </a:effectLst>
                <a:latin typeface="Times New Roman" pitchFamily="18" charset="0"/>
                <a:ea typeface="宋体" pitchFamily="2" charset="-122"/>
                <a:hlinkClick r:id="rId2" action="ppaction://hlinkfile"/>
              </a:rPr>
              <a:t>13</a:t>
            </a:r>
            <a:r>
              <a:rPr lang="zh-CN" altLang="en-US" sz="2800" b="1" dirty="0">
                <a:solidFill>
                  <a:srgbClr val="FFFFFF"/>
                </a:solidFill>
                <a:effectLst>
                  <a:outerShdw blurRad="38100" dist="38100" dir="2700000" algn="tl">
                    <a:srgbClr val="000000"/>
                  </a:outerShdw>
                </a:effectLst>
                <a:latin typeface="Times New Roman" pitchFamily="18" charset="0"/>
                <a:ea typeface="宋体" pitchFamily="2" charset="-122"/>
                <a:hlinkClick r:id="rId2" action="ppaction://hlinkfile"/>
              </a:rPr>
              <a:t>演示</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所示，当性能价格比</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PCR</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取最大值时，它所对应的流水线的段数</a:t>
            </a:r>
            <a:r>
              <a:rPr lang="en-US" altLang="zh-CN" sz="2800" b="1" dirty="0">
                <a:solidFill>
                  <a:schemeClr val="tx2"/>
                </a:solidFill>
                <a:effectLst>
                  <a:outerShdw blurRad="38100" dist="38100" dir="2700000" algn="tl">
                    <a:srgbClr val="000000"/>
                  </a:outerShdw>
                </a:effectLst>
                <a:latin typeface="宋体" pitchFamily="2" charset="-122"/>
                <a:ea typeface="宋体" pitchFamily="2" charset="-122"/>
              </a:rPr>
              <a:t>K</a:t>
            </a:r>
            <a:r>
              <a:rPr lang="en-US" altLang="zh-CN" sz="2800" b="1" baseline="-30000" dirty="0">
                <a:solidFill>
                  <a:schemeClr val="tx2"/>
                </a:solidFill>
                <a:effectLst>
                  <a:outerShdw blurRad="38100" dist="38100" dir="2700000" algn="tl">
                    <a:srgbClr val="000000"/>
                  </a:outerShdw>
                </a:effectLst>
                <a:latin typeface="宋体" pitchFamily="2" charset="-122"/>
                <a:ea typeface="宋体" pitchFamily="2" charset="-122"/>
              </a:rPr>
              <a:t>0</a:t>
            </a:r>
            <a:r>
              <a:rPr lang="zh-CN" altLang="en-US" sz="2800" b="1" dirty="0">
                <a:solidFill>
                  <a:schemeClr val="tx2"/>
                </a:solidFill>
                <a:effectLst>
                  <a:outerShdw blurRad="38100" dist="38100" dir="2700000" algn="tl">
                    <a:srgbClr val="000000"/>
                  </a:outerShdw>
                </a:effectLst>
                <a:latin typeface="宋体" pitchFamily="2" charset="-122"/>
                <a:ea typeface="宋体" pitchFamily="2" charset="-122"/>
              </a:rPr>
              <a:t>就是最佳段数。 </a:t>
            </a:r>
          </a:p>
        </p:txBody>
      </p:sp>
      <p:sp>
        <p:nvSpPr>
          <p:cNvPr id="731143" name="Rectangle 7"/>
          <p:cNvSpPr>
            <a:spLocks noChangeArrowheads="1"/>
          </p:cNvSpPr>
          <p:nvPr/>
        </p:nvSpPr>
        <p:spPr bwMode="auto">
          <a:xfrm>
            <a:off x="373063" y="3962400"/>
            <a:ext cx="8305800" cy="2552700"/>
          </a:xfrm>
          <a:prstGeom prst="rect">
            <a:avLst/>
          </a:prstGeom>
          <a:noFill/>
          <a:ln w="9525">
            <a:noFill/>
            <a:miter lim="800000"/>
            <a:headEnd/>
            <a:tailEnd/>
          </a:ln>
          <a:effectLst/>
        </p:spPr>
        <p:txBody>
          <a:bodyPr lIns="92075" tIns="46038" rIns="92075" bIns="46038"/>
          <a:lstStyle/>
          <a:p>
            <a:pPr algn="just">
              <a:lnSpc>
                <a:spcPct val="110000"/>
              </a:lnSpc>
              <a:spcBef>
                <a:spcPct val="0"/>
              </a:spcBef>
              <a:defRPr/>
            </a:pP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从</a:t>
            </a:r>
            <a:r>
              <a:rPr lang="zh-CN" altLang="en-US" sz="2400" b="1" dirty="0" smtClean="0">
                <a:solidFill>
                  <a:schemeClr val="tx2"/>
                </a:solidFill>
                <a:effectLst>
                  <a:outerShdw blurRad="38100" dist="38100" dir="2700000" algn="tl">
                    <a:srgbClr val="000000"/>
                  </a:outerShdw>
                </a:effectLst>
                <a:latin typeface="宋体" pitchFamily="2" charset="-122"/>
                <a:ea typeface="宋体" pitchFamily="2" charset="-122"/>
              </a:rPr>
              <a:t>式</a:t>
            </a:r>
            <a:r>
              <a:rPr lang="en-US" altLang="zh-CN" sz="2400" b="1" dirty="0" smtClean="0">
                <a:solidFill>
                  <a:schemeClr val="tx2"/>
                </a:solidFill>
                <a:effectLst>
                  <a:outerShdw blurRad="38100" dist="38100" dir="2700000" algn="tl">
                    <a:srgbClr val="000000"/>
                  </a:outerShdw>
                </a:effectLst>
                <a:latin typeface="宋体" pitchFamily="2" charset="-122"/>
                <a:ea typeface="宋体" pitchFamily="2" charset="-122"/>
              </a:rPr>
              <a:t>(25</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看出，最佳段数</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K</a:t>
            </a:r>
            <a:r>
              <a:rPr lang="en-US" altLang="zh-CN" sz="2400" b="1" baseline="-30000" dirty="0">
                <a:solidFill>
                  <a:schemeClr val="tx2"/>
                </a:solidFill>
                <a:effectLst>
                  <a:outerShdw blurRad="38100" dist="38100" dir="2700000" algn="tl">
                    <a:srgbClr val="000000"/>
                  </a:outerShdw>
                </a:effectLst>
                <a:latin typeface="宋体" pitchFamily="2" charset="-122"/>
                <a:ea typeface="宋体" pitchFamily="2" charset="-122"/>
              </a:rPr>
              <a:t>0</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与流水线的延迟时间</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t</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和流水线本身的价格</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a</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的平方根成正比，而与锁存器的延迟时间</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d</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和锁存器的价格</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b</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的平方根成反比。目前，一般处理机中的流水线段数在</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2</a:t>
            </a:r>
            <a:r>
              <a:rPr lang="en-US" altLang="zh-CN" sz="2400" b="1" dirty="0">
                <a:solidFill>
                  <a:schemeClr val="tx2"/>
                </a:solidFill>
                <a:effectLst>
                  <a:outerShdw blurRad="38100" dist="38100" dir="2700000" algn="tl">
                    <a:srgbClr val="000000"/>
                  </a:outerShdw>
                </a:effectLst>
                <a:latin typeface="Times New Roman"/>
                <a:ea typeface="宋体" pitchFamily="2" charset="-122"/>
              </a:rPr>
              <a:t>—</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10</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之间，极少有超过</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15</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段的流水线。一般把</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8</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段或超过</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8</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段的流水线称为</a:t>
            </a:r>
            <a:r>
              <a:rPr lang="zh-CN" altLang="en-US" sz="2400" b="1" dirty="0">
                <a:solidFill>
                  <a:schemeClr val="hlink"/>
                </a:solidFill>
                <a:effectLst>
                  <a:outerShdw blurRad="38100" dist="38100" dir="2700000" algn="tl">
                    <a:srgbClr val="000000"/>
                  </a:outerShdw>
                </a:effectLst>
                <a:latin typeface="宋体" pitchFamily="2" charset="-122"/>
                <a:ea typeface="宋体" pitchFamily="2" charset="-122"/>
              </a:rPr>
              <a:t>超流水线</a:t>
            </a:r>
            <a:r>
              <a:rPr lang="zh-CN" altLang="en-US" sz="2400" b="1" dirty="0">
                <a:solidFill>
                  <a:srgbClr val="FFFFFF"/>
                </a:solidFill>
                <a:effectLst>
                  <a:outerShdw blurRad="38100" dist="38100" dir="2700000" algn="tl">
                    <a:srgbClr val="000000"/>
                  </a:outerShdw>
                </a:effectLst>
                <a:latin typeface="宋体" pitchFamily="2" charset="-122"/>
                <a:ea typeface="宋体" pitchFamily="2" charset="-122"/>
              </a:rPr>
              <a:t>，</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采用</a:t>
            </a:r>
            <a:r>
              <a:rPr lang="en-US" altLang="zh-CN" sz="2400" b="1" dirty="0">
                <a:solidFill>
                  <a:schemeClr val="tx2"/>
                </a:solidFill>
                <a:effectLst>
                  <a:outerShdw blurRad="38100" dist="38100" dir="2700000" algn="tl">
                    <a:srgbClr val="000000"/>
                  </a:outerShdw>
                </a:effectLst>
                <a:latin typeface="宋体" pitchFamily="2" charset="-122"/>
                <a:ea typeface="宋体" pitchFamily="2" charset="-122"/>
              </a:rPr>
              <a:t>8</a:t>
            </a:r>
            <a:r>
              <a:rPr lang="zh-CN" altLang="en-US" sz="2400" b="1" dirty="0">
                <a:solidFill>
                  <a:schemeClr val="tx2"/>
                </a:solidFill>
                <a:effectLst>
                  <a:outerShdw blurRad="38100" dist="38100" dir="2700000" algn="tl">
                    <a:srgbClr val="000000"/>
                  </a:outerShdw>
                </a:effectLst>
                <a:latin typeface="宋体" pitchFamily="2" charset="-122"/>
                <a:ea typeface="宋体" pitchFamily="2" charset="-122"/>
              </a:rPr>
              <a:t>段以上流水线的处理机有时也称为</a:t>
            </a:r>
            <a:r>
              <a:rPr lang="zh-CN" altLang="en-US" sz="2400" b="1" dirty="0">
                <a:solidFill>
                  <a:schemeClr val="hlink"/>
                </a:solidFill>
                <a:effectLst>
                  <a:outerShdw blurRad="38100" dist="38100" dir="2700000" algn="tl">
                    <a:srgbClr val="000000"/>
                  </a:outerShdw>
                </a:effectLst>
                <a:latin typeface="宋体" pitchFamily="2" charset="-122"/>
                <a:ea typeface="宋体" pitchFamily="2" charset="-122"/>
              </a:rPr>
              <a:t>超流水线处理机</a:t>
            </a:r>
            <a:r>
              <a:rPr lang="zh-CN" altLang="en-US" sz="2400" b="1" dirty="0">
                <a:solidFill>
                  <a:srgbClr val="FFFFFF"/>
                </a:solidFill>
                <a:effectLst>
                  <a:outerShdw blurRad="38100" dist="38100" dir="2700000" algn="tl">
                    <a:srgbClr val="000000"/>
                  </a:outerShdw>
                </a:effectLst>
                <a:latin typeface="宋体" pitchFamily="2" charset="-122"/>
                <a:ea typeface="宋体" pitchFamily="2" charset="-122"/>
              </a:rPr>
              <a:t>。</a:t>
            </a:r>
            <a:r>
              <a:rPr lang="zh-CN" altLang="en-US" sz="2800" b="1" dirty="0">
                <a:solidFill>
                  <a:srgbClr val="FFFFFF"/>
                </a:solidFill>
                <a:effectLst>
                  <a:outerShdw blurRad="38100" dist="38100" dir="2700000" algn="tl">
                    <a:srgbClr val="000000"/>
                  </a:outerShdw>
                </a:effectLst>
                <a:latin typeface="宋体" pitchFamily="2" charset="-122"/>
                <a:ea typeface="宋体" pitchFamily="2" charset="-122"/>
              </a:rPr>
              <a:t> </a:t>
            </a:r>
          </a:p>
        </p:txBody>
      </p:sp>
      <p:pic>
        <p:nvPicPr>
          <p:cNvPr id="15362" name="Picture 2"/>
          <p:cNvPicPr>
            <a:picLocks noChangeAspect="1" noChangeArrowheads="1"/>
          </p:cNvPicPr>
          <p:nvPr/>
        </p:nvPicPr>
        <p:blipFill>
          <a:blip r:embed="rId3"/>
          <a:srcRect/>
          <a:stretch>
            <a:fillRect/>
          </a:stretch>
        </p:blipFill>
        <p:spPr bwMode="auto">
          <a:xfrm>
            <a:off x="985838" y="2857496"/>
            <a:ext cx="7172325"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b="1" dirty="0" smtClean="0">
                <a:solidFill>
                  <a:schemeClr val="hlink"/>
                </a:solidFill>
              </a:rPr>
              <a:t>流水线的吞吐率</a:t>
            </a:r>
            <a:endParaRPr lang="en-US" altLang="zh-CN" b="1" dirty="0" smtClean="0">
              <a:solidFill>
                <a:schemeClr val="hlink"/>
              </a:solidFill>
            </a:endParaRPr>
          </a:p>
          <a:p>
            <a:r>
              <a:rPr lang="zh-CN" altLang="en-US" b="1" dirty="0" smtClean="0">
                <a:solidFill>
                  <a:schemeClr val="hlink"/>
                </a:solidFill>
                <a:latin typeface="宋体" pitchFamily="2" charset="-122"/>
              </a:rPr>
              <a:t>流水线的加速比</a:t>
            </a:r>
            <a:endParaRPr lang="en-US" altLang="zh-CN" b="1" dirty="0" smtClean="0">
              <a:solidFill>
                <a:schemeClr val="hlink"/>
              </a:solidFill>
              <a:latin typeface="宋体" pitchFamily="2" charset="-122"/>
            </a:endParaRPr>
          </a:p>
          <a:p>
            <a:r>
              <a:rPr lang="zh-CN" altLang="en-US" b="1" dirty="0" smtClean="0">
                <a:solidFill>
                  <a:schemeClr val="hlink"/>
                </a:solidFill>
              </a:rPr>
              <a:t>流水线的效率</a:t>
            </a:r>
            <a:endParaRPr lang="en-US" altLang="zh-CN" b="1" dirty="0" smtClean="0">
              <a:solidFill>
                <a:schemeClr val="hlink"/>
              </a:solidFill>
            </a:endParaRPr>
          </a:p>
          <a:p>
            <a:r>
              <a:rPr lang="zh-CN" altLang="en-US" b="1" dirty="0" smtClean="0">
                <a:solidFill>
                  <a:schemeClr val="hlink"/>
                </a:solidFill>
              </a:rPr>
              <a:t>流水线的最佳段数</a:t>
            </a:r>
            <a:r>
              <a:rPr lang="zh-CN" altLang="en-US" b="1" dirty="0" smtClean="0">
                <a:solidFill>
                  <a:srgbClr val="FFFF00"/>
                </a:solidFill>
                <a:latin typeface="宋体" pitchFamily="2" charset="-122"/>
              </a:rPr>
              <a:t>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12"/>
          </p:nvPr>
        </p:nvSpPr>
        <p:spPr/>
        <p:txBody>
          <a:bodyPr/>
          <a:lstStyle/>
          <a:p>
            <a:pPr>
              <a:defRPr/>
            </a:pPr>
            <a:fld id="{5EB982F2-733E-4FC9-A0EE-4008322F4678}" type="slidenum">
              <a:rPr lang="en-US" altLang="zh-CN"/>
              <a:pPr>
                <a:defRPr/>
              </a:pPr>
              <a:t>3</a:t>
            </a:fld>
            <a:endParaRPr lang="en-US" altLang="zh-CN"/>
          </a:p>
        </p:txBody>
      </p:sp>
      <p:sp>
        <p:nvSpPr>
          <p:cNvPr id="628738" name="Rectangle 2"/>
          <p:cNvSpPr>
            <a:spLocks noGrp="1" noChangeArrowheads="1"/>
          </p:cNvSpPr>
          <p:nvPr>
            <p:ph type="subTitle" idx="1"/>
          </p:nvPr>
        </p:nvSpPr>
        <p:spPr>
          <a:xfrm>
            <a:off x="179388" y="269875"/>
            <a:ext cx="7188200" cy="936625"/>
          </a:xfrm>
        </p:spPr>
        <p:txBody>
          <a:bodyPr/>
          <a:lstStyle/>
          <a:p>
            <a:pPr algn="l" eaLnBrk="1" hangingPunct="1">
              <a:spcBef>
                <a:spcPct val="50000"/>
              </a:spcBef>
              <a:buClr>
                <a:schemeClr val="tx1"/>
              </a:buClr>
              <a:buSzTx/>
              <a:buFontTx/>
              <a:buNone/>
              <a:defRPr/>
            </a:pPr>
            <a:r>
              <a:rPr lang="en-US" altLang="zh-CN" sz="4400" b="1" smtClean="0">
                <a:solidFill>
                  <a:srgbClr val="FFFF66"/>
                </a:solidFill>
              </a:rPr>
              <a:t> </a:t>
            </a:r>
            <a:endParaRPr lang="en-US" altLang="zh-CN" sz="2800" b="1" smtClean="0">
              <a:solidFill>
                <a:srgbClr val="FFFF66"/>
              </a:solidFill>
            </a:endParaRPr>
          </a:p>
        </p:txBody>
      </p:sp>
      <p:sp>
        <p:nvSpPr>
          <p:cNvPr id="628739" name="Rectangle 3"/>
          <p:cNvSpPr>
            <a:spLocks noGrp="1" noChangeArrowheads="1"/>
          </p:cNvSpPr>
          <p:nvPr>
            <p:ph type="ctrTitle"/>
          </p:nvPr>
        </p:nvSpPr>
        <p:spPr>
          <a:xfrm>
            <a:off x="188913" y="265113"/>
            <a:ext cx="5551487" cy="860425"/>
          </a:xfrm>
          <a:solidFill>
            <a:schemeClr val="bg2"/>
          </a:solidFill>
        </p:spPr>
        <p:txBody>
          <a:bodyPr>
            <a:normAutofit fontScale="90000"/>
          </a:bodyPr>
          <a:lstStyle/>
          <a:p>
            <a:pPr>
              <a:defRPr/>
            </a:pPr>
            <a:r>
              <a:rPr lang="en-US" altLang="zh-CN" sz="3200" b="1" dirty="0" smtClean="0">
                <a:solidFill>
                  <a:schemeClr val="hlink"/>
                </a:solidFill>
              </a:rPr>
              <a:t> </a:t>
            </a:r>
            <a:r>
              <a:rPr lang="zh-CN" altLang="en-US" sz="3200" b="1" dirty="0" smtClean="0">
                <a:solidFill>
                  <a:schemeClr val="hlink"/>
                </a:solidFill>
              </a:rPr>
              <a:t>流水线的性能指标</a:t>
            </a:r>
            <a:r>
              <a:rPr lang="zh-CN" altLang="en-US" sz="2800" b="1" dirty="0" smtClean="0">
                <a:solidFill>
                  <a:srgbClr val="FFFF00"/>
                </a:solidFill>
                <a:latin typeface="宋体" pitchFamily="2" charset="-122"/>
              </a:rPr>
              <a:t> </a:t>
            </a:r>
            <a:br>
              <a:rPr lang="zh-CN" altLang="en-US" sz="2800" b="1" dirty="0" smtClean="0">
                <a:solidFill>
                  <a:srgbClr val="FFFF00"/>
                </a:solidFill>
                <a:latin typeface="宋体" pitchFamily="2" charset="-122"/>
              </a:rPr>
            </a:br>
            <a:r>
              <a:rPr lang="en-US" altLang="zh-CN" sz="2800" b="1" dirty="0" smtClean="0">
                <a:solidFill>
                  <a:schemeClr val="hlink"/>
                </a:solidFill>
              </a:rPr>
              <a:t>1  </a:t>
            </a:r>
            <a:r>
              <a:rPr lang="zh-CN" altLang="en-US" sz="2800" b="1" dirty="0" smtClean="0">
                <a:solidFill>
                  <a:schemeClr val="hlink"/>
                </a:solidFill>
              </a:rPr>
              <a:t>流水线的吞吐率</a:t>
            </a:r>
            <a:r>
              <a:rPr lang="zh-CN" altLang="en-US" sz="2800" b="1" dirty="0" smtClean="0">
                <a:solidFill>
                  <a:srgbClr val="FFFF00"/>
                </a:solidFill>
                <a:latin typeface="宋体" pitchFamily="2" charset="-122"/>
              </a:rPr>
              <a:t> </a:t>
            </a:r>
          </a:p>
        </p:txBody>
      </p:sp>
      <p:sp>
        <p:nvSpPr>
          <p:cNvPr id="628740" name="Text Box 4"/>
          <p:cNvSpPr txBox="1">
            <a:spLocks noChangeArrowheads="1"/>
          </p:cNvSpPr>
          <p:nvPr/>
        </p:nvSpPr>
        <p:spPr bwMode="auto">
          <a:xfrm>
            <a:off x="2757488" y="6145213"/>
            <a:ext cx="1841500" cy="422275"/>
          </a:xfrm>
          <a:prstGeom prst="rect">
            <a:avLst/>
          </a:prstGeom>
          <a:noFill/>
          <a:ln w="9525">
            <a:noFill/>
            <a:miter lim="800000"/>
            <a:headEnd/>
            <a:tailEnd/>
          </a:ln>
        </p:spPr>
        <p:txBody>
          <a:bodyPr/>
          <a:lstStyle/>
          <a:p>
            <a:pPr algn="just">
              <a:spcBef>
                <a:spcPct val="0"/>
              </a:spcBef>
              <a:buClrTx/>
              <a:buSzTx/>
              <a:buFontTx/>
              <a:buNone/>
            </a:pPr>
            <a:endParaRPr kumimoji="0" lang="en-US" altLang="zh-CN" sz="1000" b="1">
              <a:solidFill>
                <a:schemeClr val="tx1"/>
              </a:solidFill>
            </a:endParaRPr>
          </a:p>
          <a:p>
            <a:pPr algn="just">
              <a:spcBef>
                <a:spcPct val="0"/>
              </a:spcBef>
              <a:buClrTx/>
              <a:buSzTx/>
              <a:buFontTx/>
              <a:buNone/>
            </a:pPr>
            <a:endParaRPr kumimoji="0" lang="en-US" altLang="zh-CN" sz="1000" b="1">
              <a:solidFill>
                <a:schemeClr val="tx1"/>
              </a:solidFill>
              <a:latin typeface="Times New Roman" pitchFamily="18" charset="0"/>
            </a:endParaRPr>
          </a:p>
        </p:txBody>
      </p:sp>
      <p:sp>
        <p:nvSpPr>
          <p:cNvPr id="628741" name="Text Box 5"/>
          <p:cNvSpPr txBox="1">
            <a:spLocks noChangeArrowheads="1"/>
          </p:cNvSpPr>
          <p:nvPr/>
        </p:nvSpPr>
        <p:spPr bwMode="auto">
          <a:xfrm>
            <a:off x="552450" y="5105400"/>
            <a:ext cx="7829550" cy="94615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l">
              <a:defRPr/>
            </a:pPr>
            <a:r>
              <a:rPr lang="zh-CN" altLang="en-US" sz="2800" b="1" dirty="0">
                <a:solidFill>
                  <a:schemeClr val="tx2"/>
                </a:solidFill>
                <a:latin typeface="宋体" pitchFamily="2" charset="-122"/>
                <a:ea typeface="宋体" pitchFamily="2" charset="-122"/>
              </a:rPr>
              <a:t>式中，</a:t>
            </a:r>
            <a:r>
              <a:rPr lang="en-US" altLang="zh-CN" sz="2800" b="1" dirty="0">
                <a:solidFill>
                  <a:schemeClr val="tx2"/>
                </a:solidFill>
                <a:latin typeface="宋体" pitchFamily="2" charset="-122"/>
                <a:ea typeface="宋体" pitchFamily="2" charset="-122"/>
              </a:rPr>
              <a:t>n</a:t>
            </a:r>
            <a:r>
              <a:rPr lang="zh-CN" altLang="en-US" sz="2800" b="1" dirty="0">
                <a:solidFill>
                  <a:schemeClr val="tx2"/>
                </a:solidFill>
                <a:latin typeface="宋体" pitchFamily="2" charset="-122"/>
                <a:ea typeface="宋体" pitchFamily="2" charset="-122"/>
              </a:rPr>
              <a:t>为任务数，</a:t>
            </a:r>
            <a:r>
              <a:rPr lang="en-US" altLang="zh-CN" sz="2800" b="1" dirty="0" err="1">
                <a:solidFill>
                  <a:schemeClr val="tx2"/>
                </a:solidFill>
                <a:latin typeface="宋体" pitchFamily="2" charset="-122"/>
                <a:ea typeface="宋体" pitchFamily="2" charset="-122"/>
              </a:rPr>
              <a:t>T</a:t>
            </a:r>
            <a:r>
              <a:rPr lang="en-US" altLang="zh-CN" sz="2800" b="1" baseline="-30000" dirty="0" err="1">
                <a:solidFill>
                  <a:schemeClr val="tx2"/>
                </a:solidFill>
                <a:latin typeface="宋体" pitchFamily="2" charset="-122"/>
                <a:ea typeface="宋体" pitchFamily="2" charset="-122"/>
              </a:rPr>
              <a:t>k</a:t>
            </a:r>
            <a:r>
              <a:rPr lang="zh-CN" altLang="en-US" sz="2800" b="1" dirty="0">
                <a:solidFill>
                  <a:schemeClr val="tx2"/>
                </a:solidFill>
                <a:latin typeface="宋体" pitchFamily="2" charset="-122"/>
                <a:ea typeface="宋体" pitchFamily="2" charset="-122"/>
              </a:rPr>
              <a:t>是处理完成</a:t>
            </a:r>
            <a:r>
              <a:rPr lang="en-US" altLang="zh-CN" sz="2800" b="1" dirty="0">
                <a:solidFill>
                  <a:schemeClr val="tx2"/>
                </a:solidFill>
                <a:latin typeface="宋体" pitchFamily="2" charset="-122"/>
                <a:ea typeface="宋体" pitchFamily="2" charset="-122"/>
              </a:rPr>
              <a:t>n</a:t>
            </a:r>
            <a:r>
              <a:rPr lang="zh-CN" altLang="en-US" sz="2800" b="1" dirty="0">
                <a:solidFill>
                  <a:schemeClr val="tx2"/>
                </a:solidFill>
                <a:latin typeface="宋体" pitchFamily="2" charset="-122"/>
                <a:ea typeface="宋体" pitchFamily="2" charset="-122"/>
              </a:rPr>
              <a:t>个任务所用的时间。 </a:t>
            </a:r>
          </a:p>
        </p:txBody>
      </p:sp>
      <p:sp>
        <p:nvSpPr>
          <p:cNvPr id="28679" name="Text Box 6"/>
          <p:cNvSpPr txBox="1">
            <a:spLocks noChangeArrowheads="1"/>
          </p:cNvSpPr>
          <p:nvPr/>
        </p:nvSpPr>
        <p:spPr bwMode="auto">
          <a:xfrm>
            <a:off x="261938" y="1308100"/>
            <a:ext cx="8408987" cy="1639888"/>
          </a:xfrm>
          <a:prstGeom prst="rect">
            <a:avLst/>
          </a:prstGeom>
          <a:solidFill>
            <a:schemeClr val="bg1">
              <a:alpha val="50195"/>
            </a:schemeClr>
          </a:solidFill>
          <a:ln w="9525">
            <a:solidFill>
              <a:srgbClr val="FF3300"/>
            </a:solidFill>
            <a:miter lim="800000"/>
            <a:headEnd/>
            <a:tailEnd/>
          </a:ln>
        </p:spPr>
        <p:txBody>
          <a:bodyPr/>
          <a:lstStyle/>
          <a:p>
            <a:pPr algn="just">
              <a:spcBef>
                <a:spcPct val="0"/>
              </a:spcBef>
              <a:buClrTx/>
              <a:buSzTx/>
              <a:buFontTx/>
              <a:buNone/>
            </a:pPr>
            <a:r>
              <a:rPr kumimoji="0" lang="en-US" altLang="zh-CN" sz="3200" b="1" dirty="0">
                <a:solidFill>
                  <a:schemeClr val="tx2"/>
                </a:solidFill>
              </a:rPr>
              <a:t>  </a:t>
            </a:r>
            <a:r>
              <a:rPr kumimoji="0" lang="zh-CN" altLang="en-US" sz="3200" b="1" dirty="0">
                <a:solidFill>
                  <a:schemeClr val="tx2"/>
                </a:solidFill>
              </a:rPr>
              <a:t>衡量流水线性能的主要指标有吞吐率、加速比和效率。另外，在流水线设计中，流水线的最佳数段选择也是一个重要问题。 </a:t>
            </a:r>
          </a:p>
        </p:txBody>
      </p:sp>
      <p:sp>
        <p:nvSpPr>
          <p:cNvPr id="628743" name="Text Box 7"/>
          <p:cNvSpPr txBox="1">
            <a:spLocks noChangeArrowheads="1"/>
          </p:cNvSpPr>
          <p:nvPr/>
        </p:nvSpPr>
        <p:spPr bwMode="auto">
          <a:xfrm>
            <a:off x="228600" y="3155950"/>
            <a:ext cx="8518525" cy="992188"/>
          </a:xfrm>
          <a:prstGeom prst="rect">
            <a:avLst/>
          </a:prstGeom>
          <a:solidFill>
            <a:schemeClr val="bg1">
              <a:alpha val="50195"/>
            </a:schemeClr>
          </a:solidFill>
          <a:ln w="9525">
            <a:noFill/>
            <a:miter lim="800000"/>
            <a:headEnd/>
            <a:tailEnd/>
          </a:ln>
        </p:spPr>
        <p:txBody>
          <a:bodyPr/>
          <a:lstStyle/>
          <a:p>
            <a:pPr algn="just">
              <a:spcBef>
                <a:spcPct val="0"/>
              </a:spcBef>
              <a:buClrTx/>
              <a:buSzTx/>
              <a:buFontTx/>
              <a:buNone/>
            </a:pPr>
            <a:r>
              <a:rPr kumimoji="0" lang="en-US" altLang="zh-CN" sz="2800" b="1" dirty="0">
                <a:solidFill>
                  <a:schemeClr val="hlink"/>
                </a:solidFill>
              </a:rPr>
              <a:t>  </a:t>
            </a:r>
            <a:r>
              <a:rPr kumimoji="0" lang="zh-CN" altLang="en-US" sz="2800" b="1" dirty="0">
                <a:solidFill>
                  <a:schemeClr val="hlink"/>
                </a:solidFill>
              </a:rPr>
              <a:t>流水线的吞吐率</a:t>
            </a:r>
            <a:r>
              <a:rPr kumimoji="0" lang="en-US" altLang="zh-CN" sz="2800" b="1" dirty="0">
                <a:solidFill>
                  <a:schemeClr val="hlink"/>
                </a:solidFill>
              </a:rPr>
              <a:t>P</a:t>
            </a:r>
            <a:r>
              <a:rPr kumimoji="0" lang="zh-CN" altLang="en-US" sz="2800" b="1" dirty="0">
                <a:solidFill>
                  <a:schemeClr val="tx2"/>
                </a:solidFill>
              </a:rPr>
              <a:t>是指在单位时间内流水线所完成的任务数量，或是输出结果的数量，即</a:t>
            </a:r>
            <a:r>
              <a:rPr kumimoji="0" lang="zh-CN" altLang="en-US" sz="2800" b="1" dirty="0">
                <a:solidFill>
                  <a:schemeClr val="tx2"/>
                </a:solidFill>
                <a:latin typeface="Times New Roman" pitchFamily="18" charset="0"/>
              </a:rPr>
              <a:t> </a:t>
            </a:r>
            <a:r>
              <a:rPr kumimoji="0" lang="zh-CN" altLang="en-US" sz="2800" b="1" dirty="0">
                <a:solidFill>
                  <a:schemeClr val="tx2"/>
                </a:solidFill>
              </a:rPr>
              <a:t> </a:t>
            </a:r>
          </a:p>
        </p:txBody>
      </p:sp>
      <p:pic>
        <p:nvPicPr>
          <p:cNvPr id="1026" name="Picture 2"/>
          <p:cNvPicPr>
            <a:picLocks noChangeAspect="1" noChangeArrowheads="1"/>
          </p:cNvPicPr>
          <p:nvPr/>
        </p:nvPicPr>
        <p:blipFill>
          <a:blip r:embed="rId2"/>
          <a:srcRect/>
          <a:stretch>
            <a:fillRect/>
          </a:stretch>
        </p:blipFill>
        <p:spPr bwMode="auto">
          <a:xfrm>
            <a:off x="681038" y="4143380"/>
            <a:ext cx="7781925" cy="8858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43"/>
                                        </p:tgtEl>
                                        <p:attrNameLst>
                                          <p:attrName>style.visibility</p:attrName>
                                        </p:attrNameLst>
                                      </p:cBhvr>
                                      <p:to>
                                        <p:strVal val="visible"/>
                                      </p:to>
                                    </p:set>
                                    <p:animEffect transition="in" filter="blinds(horizontal)">
                                      <p:cBhvr>
                                        <p:cTn id="7" dur="500"/>
                                        <p:tgtEl>
                                          <p:spTgt spid="62874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628740"/>
                                        </p:tgtEl>
                                        <p:attrNameLst>
                                          <p:attrName>style.visibility</p:attrName>
                                        </p:attrNameLst>
                                      </p:cBhvr>
                                      <p:to>
                                        <p:strVal val="visible"/>
                                      </p:to>
                                    </p:set>
                                    <p:animEffect transition="in" filter="diamond(in)">
                                      <p:cBhvr>
                                        <p:cTn id="12" dur="2000"/>
                                        <p:tgtEl>
                                          <p:spTgt spid="628740"/>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628741"/>
                                        </p:tgtEl>
                                        <p:attrNameLst>
                                          <p:attrName>style.visibility</p:attrName>
                                        </p:attrNameLst>
                                      </p:cBhvr>
                                      <p:to>
                                        <p:strVal val="visible"/>
                                      </p:to>
                                    </p:set>
                                    <p:animEffect transition="in" filter="diamond(in)">
                                      <p:cBhvr>
                                        <p:cTn id="15" dur="2000"/>
                                        <p:tgtEl>
                                          <p:spTgt spid="628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p:bldP spid="628741" grpId="0"/>
      <p:bldP spid="6287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12"/>
          </p:nvPr>
        </p:nvSpPr>
        <p:spPr/>
        <p:txBody>
          <a:bodyPr/>
          <a:lstStyle/>
          <a:p>
            <a:pPr>
              <a:defRPr/>
            </a:pPr>
            <a:fld id="{2C982D5D-D942-42CB-9D3A-D881F5270207}" type="slidenum">
              <a:rPr lang="en-US" altLang="zh-CN"/>
              <a:pPr>
                <a:defRPr/>
              </a:pPr>
              <a:t>4</a:t>
            </a:fld>
            <a:endParaRPr lang="en-US" altLang="zh-CN"/>
          </a:p>
        </p:txBody>
      </p:sp>
      <p:sp>
        <p:nvSpPr>
          <p:cNvPr id="713730" name="Rectangle 2"/>
          <p:cNvSpPr>
            <a:spLocks noGrp="1" noChangeArrowheads="1"/>
          </p:cNvSpPr>
          <p:nvPr>
            <p:ph type="subTitle" idx="1"/>
          </p:nvPr>
        </p:nvSpPr>
        <p:spPr>
          <a:xfrm>
            <a:off x="179388" y="269875"/>
            <a:ext cx="7188200" cy="936625"/>
          </a:xfrm>
        </p:spPr>
        <p:txBody>
          <a:bodyPr/>
          <a:lstStyle/>
          <a:p>
            <a:pPr algn="l" eaLnBrk="1" hangingPunct="1">
              <a:spcBef>
                <a:spcPct val="50000"/>
              </a:spcBef>
              <a:buClr>
                <a:schemeClr val="tx1"/>
              </a:buClr>
              <a:buSzTx/>
              <a:buFontTx/>
              <a:buNone/>
              <a:defRPr/>
            </a:pPr>
            <a:r>
              <a:rPr lang="en-US" altLang="zh-CN" sz="4400" b="1" smtClean="0">
                <a:solidFill>
                  <a:srgbClr val="FFFF66"/>
                </a:solidFill>
              </a:rPr>
              <a:t> </a:t>
            </a:r>
            <a:endParaRPr lang="en-US" altLang="zh-CN" sz="2800" b="1" smtClean="0">
              <a:solidFill>
                <a:srgbClr val="FFFF66"/>
              </a:solidFill>
            </a:endParaRPr>
          </a:p>
        </p:txBody>
      </p:sp>
      <p:sp>
        <p:nvSpPr>
          <p:cNvPr id="713731" name="Rectangle 3"/>
          <p:cNvSpPr>
            <a:spLocks noGrp="1" noChangeArrowheads="1"/>
          </p:cNvSpPr>
          <p:nvPr>
            <p:ph type="ctrTitle"/>
          </p:nvPr>
        </p:nvSpPr>
        <p:spPr>
          <a:xfrm>
            <a:off x="188913" y="188913"/>
            <a:ext cx="6656387" cy="860425"/>
          </a:xfrm>
        </p:spPr>
        <p:txBody>
          <a:bodyPr>
            <a:normAutofit fontScale="90000"/>
          </a:bodyPr>
          <a:lstStyle/>
          <a:p>
            <a:pPr>
              <a:defRPr/>
            </a:pPr>
            <a:r>
              <a:rPr lang="en-US" altLang="zh-CN" sz="2800" b="1" dirty="0" smtClean="0">
                <a:solidFill>
                  <a:schemeClr val="hlink"/>
                </a:solidFill>
              </a:rPr>
              <a:t>1  </a:t>
            </a:r>
            <a:r>
              <a:rPr lang="zh-CN" altLang="en-US" sz="2800" b="1" dirty="0" smtClean="0">
                <a:solidFill>
                  <a:schemeClr val="hlink"/>
                </a:solidFill>
              </a:rPr>
              <a:t>流水线的吞吐率</a:t>
            </a:r>
            <a:br>
              <a:rPr lang="zh-CN" altLang="en-US" sz="2800" b="1" dirty="0" smtClean="0">
                <a:solidFill>
                  <a:schemeClr val="hlink"/>
                </a:solidFill>
              </a:rPr>
            </a:br>
            <a:r>
              <a:rPr lang="en-US" altLang="zh-CN" sz="2800" b="1" dirty="0" smtClean="0">
                <a:solidFill>
                  <a:schemeClr val="hlink"/>
                </a:solidFill>
                <a:latin typeface="宋体" pitchFamily="2" charset="-122"/>
              </a:rPr>
              <a:t>1 </a:t>
            </a:r>
            <a:r>
              <a:rPr lang="zh-CN" altLang="en-US" sz="2800" b="1" dirty="0" smtClean="0">
                <a:solidFill>
                  <a:schemeClr val="hlink"/>
                </a:solidFill>
                <a:latin typeface="宋体" pitchFamily="2" charset="-122"/>
              </a:rPr>
              <a:t>各段执行时间均相等的流水线</a:t>
            </a:r>
            <a:r>
              <a:rPr lang="zh-CN" altLang="en-US" sz="2800" b="1" dirty="0" smtClean="0">
                <a:solidFill>
                  <a:schemeClr val="hlink"/>
                </a:solidFill>
              </a:rPr>
              <a:t>的吞吐率</a:t>
            </a:r>
          </a:p>
        </p:txBody>
      </p:sp>
      <p:sp>
        <p:nvSpPr>
          <p:cNvPr id="713733" name="Text Box 5"/>
          <p:cNvSpPr txBox="1">
            <a:spLocks noChangeArrowheads="1"/>
          </p:cNvSpPr>
          <p:nvPr/>
        </p:nvSpPr>
        <p:spPr bwMode="auto">
          <a:xfrm>
            <a:off x="552450" y="5924550"/>
            <a:ext cx="4000500" cy="519113"/>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l">
              <a:defRPr/>
            </a:pPr>
            <a:r>
              <a:rPr lang="zh-CN" altLang="en-US" sz="2800" b="1" dirty="0">
                <a:solidFill>
                  <a:schemeClr val="tx2"/>
                </a:solidFill>
                <a:latin typeface="宋体" pitchFamily="2" charset="-122"/>
                <a:ea typeface="宋体" pitchFamily="2" charset="-122"/>
              </a:rPr>
              <a:t>式中，</a:t>
            </a:r>
            <a:r>
              <a:rPr lang="en-US" altLang="zh-CN" sz="2800" b="1" dirty="0" err="1">
                <a:solidFill>
                  <a:schemeClr val="tx2"/>
                </a:solidFill>
                <a:latin typeface="宋体" pitchFamily="2" charset="-122"/>
                <a:ea typeface="宋体" pitchFamily="2" charset="-122"/>
              </a:rPr>
              <a:t>Δt</a:t>
            </a:r>
            <a:r>
              <a:rPr lang="zh-CN" altLang="en-US" sz="2800" b="1" dirty="0">
                <a:solidFill>
                  <a:schemeClr val="tx2"/>
                </a:solidFill>
                <a:latin typeface="宋体" pitchFamily="2" charset="-122"/>
                <a:ea typeface="宋体" pitchFamily="2" charset="-122"/>
              </a:rPr>
              <a:t>为时钟周期。 </a:t>
            </a:r>
          </a:p>
        </p:txBody>
      </p:sp>
      <p:sp>
        <p:nvSpPr>
          <p:cNvPr id="29702" name="Text Box 6"/>
          <p:cNvSpPr txBox="1">
            <a:spLocks noChangeArrowheads="1"/>
          </p:cNvSpPr>
          <p:nvPr/>
        </p:nvSpPr>
        <p:spPr bwMode="auto">
          <a:xfrm>
            <a:off x="261938" y="1308100"/>
            <a:ext cx="4732337" cy="1639888"/>
          </a:xfrm>
          <a:prstGeom prst="rect">
            <a:avLst/>
          </a:prstGeom>
          <a:noFill/>
          <a:ln w="9525">
            <a:noFill/>
            <a:miter lim="800000"/>
            <a:headEnd/>
            <a:tailEnd/>
          </a:ln>
        </p:spPr>
        <p:txBody>
          <a:bodyPr/>
          <a:lstStyle/>
          <a:p>
            <a:pPr algn="just">
              <a:spcBef>
                <a:spcPct val="0"/>
              </a:spcBef>
              <a:buClrTx/>
              <a:buSzTx/>
              <a:buFontTx/>
              <a:buNone/>
            </a:pPr>
            <a:r>
              <a:rPr kumimoji="0" lang="en-US" altLang="zh-CN" sz="2400" b="1" dirty="0">
                <a:solidFill>
                  <a:schemeClr val="tx2"/>
                </a:solidFill>
              </a:rPr>
              <a:t>  </a:t>
            </a:r>
            <a:r>
              <a:rPr kumimoji="0" lang="zh-CN" altLang="en-US" sz="2400" b="1" dirty="0" smtClean="0">
                <a:solidFill>
                  <a:schemeClr val="tx2"/>
                </a:solidFill>
                <a:hlinkClick r:id="rId2" action="ppaction://hlinkfile"/>
              </a:rPr>
              <a:t>图</a:t>
            </a:r>
            <a:r>
              <a:rPr kumimoji="0" lang="en-US" altLang="zh-CN" sz="2400" b="1" dirty="0" smtClean="0">
                <a:solidFill>
                  <a:schemeClr val="tx2"/>
                </a:solidFill>
                <a:hlinkClick r:id="rId2" action="ppaction://hlinkfile"/>
              </a:rPr>
              <a:t>1</a:t>
            </a:r>
            <a:r>
              <a:rPr kumimoji="0" lang="zh-CN" altLang="en-US" sz="2400" b="1" dirty="0" smtClean="0">
                <a:solidFill>
                  <a:schemeClr val="tx2"/>
                </a:solidFill>
                <a:hlinkClick r:id="rId2" action="ppaction://hlinkfile"/>
              </a:rPr>
              <a:t>流水线</a:t>
            </a:r>
            <a:r>
              <a:rPr kumimoji="0" lang="zh-CN" altLang="en-US" sz="2400" b="1" dirty="0">
                <a:solidFill>
                  <a:schemeClr val="tx2"/>
                </a:solidFill>
                <a:hlinkClick r:id="rId2" action="ppaction://hlinkfile"/>
              </a:rPr>
              <a:t>时空图</a:t>
            </a:r>
            <a:r>
              <a:rPr kumimoji="0" lang="zh-CN" altLang="en-US" sz="2400" b="1" dirty="0">
                <a:solidFill>
                  <a:schemeClr val="tx2"/>
                </a:solidFill>
              </a:rPr>
              <a:t>。当输入到流水线中的任务是连续的理想情况下，一条</a:t>
            </a:r>
            <a:r>
              <a:rPr kumimoji="0" lang="en-US" altLang="zh-CN" sz="2400" b="1" dirty="0">
                <a:solidFill>
                  <a:schemeClr val="tx2"/>
                </a:solidFill>
              </a:rPr>
              <a:t>k</a:t>
            </a:r>
            <a:r>
              <a:rPr kumimoji="0" lang="zh-CN" altLang="en-US" sz="2400" b="1" dirty="0">
                <a:solidFill>
                  <a:schemeClr val="tx2"/>
                </a:solidFill>
              </a:rPr>
              <a:t>段线性流水线能够在</a:t>
            </a:r>
            <a:r>
              <a:rPr kumimoji="0" lang="en-US" altLang="zh-CN" sz="2400" b="1" dirty="0" err="1">
                <a:solidFill>
                  <a:schemeClr val="tx2"/>
                </a:solidFill>
              </a:rPr>
              <a:t>k+n</a:t>
            </a:r>
            <a:r>
              <a:rPr kumimoji="0" lang="zh-CN" altLang="en-US" sz="2400" b="1" dirty="0">
                <a:solidFill>
                  <a:schemeClr val="tx2"/>
                </a:solidFill>
              </a:rPr>
              <a:t>－</a:t>
            </a:r>
            <a:r>
              <a:rPr kumimoji="0" lang="en-US" altLang="zh-CN" sz="2400" b="1" dirty="0">
                <a:solidFill>
                  <a:schemeClr val="tx2"/>
                </a:solidFill>
              </a:rPr>
              <a:t>1</a:t>
            </a:r>
            <a:r>
              <a:rPr kumimoji="0" lang="zh-CN" altLang="en-US" sz="2400" b="1" dirty="0">
                <a:solidFill>
                  <a:schemeClr val="tx2"/>
                </a:solidFill>
              </a:rPr>
              <a:t>个时钟周期内完成</a:t>
            </a:r>
            <a:r>
              <a:rPr kumimoji="0" lang="en-US" altLang="zh-CN" sz="2400" b="1" dirty="0">
                <a:solidFill>
                  <a:schemeClr val="tx2"/>
                </a:solidFill>
              </a:rPr>
              <a:t>n</a:t>
            </a:r>
            <a:r>
              <a:rPr kumimoji="0" lang="zh-CN" altLang="en-US" sz="2400" b="1" dirty="0">
                <a:solidFill>
                  <a:schemeClr val="tx2"/>
                </a:solidFill>
              </a:rPr>
              <a:t>个任务。</a:t>
            </a:r>
            <a:r>
              <a:rPr kumimoji="0" lang="zh-CN" altLang="en-US" sz="3200" b="1" dirty="0">
                <a:solidFill>
                  <a:schemeClr val="tx2"/>
                </a:solidFill>
              </a:rPr>
              <a:t> </a:t>
            </a:r>
          </a:p>
        </p:txBody>
      </p:sp>
      <p:sp>
        <p:nvSpPr>
          <p:cNvPr id="713735" name="Text Box 7"/>
          <p:cNvSpPr txBox="1">
            <a:spLocks noChangeArrowheads="1"/>
          </p:cNvSpPr>
          <p:nvPr/>
        </p:nvSpPr>
        <p:spPr bwMode="auto">
          <a:xfrm>
            <a:off x="304800" y="3003550"/>
            <a:ext cx="8328025" cy="1754188"/>
          </a:xfrm>
          <a:prstGeom prst="rect">
            <a:avLst/>
          </a:prstGeom>
          <a:solidFill>
            <a:schemeClr val="bg1">
              <a:alpha val="50195"/>
            </a:schemeClr>
          </a:solidFill>
          <a:ln w="9525">
            <a:noFill/>
            <a:miter lim="800000"/>
            <a:headEnd/>
            <a:tailEnd/>
          </a:ln>
        </p:spPr>
        <p:txBody>
          <a:bodyPr/>
          <a:lstStyle/>
          <a:p>
            <a:pPr algn="just">
              <a:spcBef>
                <a:spcPct val="0"/>
              </a:spcBef>
              <a:buClrTx/>
              <a:buSzTx/>
              <a:buFontTx/>
              <a:buNone/>
            </a:pPr>
            <a:r>
              <a:rPr kumimoji="0" lang="en-US" altLang="zh-CN" sz="2800" b="1" dirty="0">
                <a:solidFill>
                  <a:schemeClr val="tx2"/>
                </a:solidFill>
              </a:rPr>
              <a:t>  </a:t>
            </a:r>
            <a:r>
              <a:rPr kumimoji="0" lang="zh-CN" altLang="en-US" sz="2800" b="1" dirty="0">
                <a:solidFill>
                  <a:schemeClr val="tx2"/>
                </a:solidFill>
              </a:rPr>
              <a:t>从流水线输出端看，用</a:t>
            </a:r>
            <a:r>
              <a:rPr kumimoji="0" lang="en-US" altLang="zh-CN" sz="2800" b="1" dirty="0">
                <a:solidFill>
                  <a:schemeClr val="tx2"/>
                </a:solidFill>
              </a:rPr>
              <a:t>k</a:t>
            </a:r>
            <a:r>
              <a:rPr kumimoji="0" lang="zh-CN" altLang="en-US" sz="2800" b="1" dirty="0">
                <a:solidFill>
                  <a:schemeClr val="tx2"/>
                </a:solidFill>
              </a:rPr>
              <a:t>个时钟周期输出第一个任务，其余</a:t>
            </a:r>
            <a:r>
              <a:rPr kumimoji="0" lang="en-US" altLang="zh-CN" sz="2800" b="1" dirty="0">
                <a:solidFill>
                  <a:schemeClr val="tx2"/>
                </a:solidFill>
              </a:rPr>
              <a:t>n</a:t>
            </a:r>
            <a:r>
              <a:rPr kumimoji="0" lang="zh-CN" altLang="en-US" sz="2800" b="1" dirty="0">
                <a:solidFill>
                  <a:schemeClr val="tx2"/>
                </a:solidFill>
              </a:rPr>
              <a:t>－</a:t>
            </a:r>
            <a:r>
              <a:rPr kumimoji="0" lang="en-US" altLang="zh-CN" sz="2800" b="1" dirty="0">
                <a:solidFill>
                  <a:schemeClr val="tx2"/>
                </a:solidFill>
              </a:rPr>
              <a:t>1</a:t>
            </a:r>
            <a:r>
              <a:rPr kumimoji="0" lang="zh-CN" altLang="en-US" sz="2800" b="1" dirty="0">
                <a:solidFill>
                  <a:schemeClr val="tx2"/>
                </a:solidFill>
              </a:rPr>
              <a:t>个时钟周期，每个时钟周期输出一个任务，即用</a:t>
            </a:r>
            <a:r>
              <a:rPr kumimoji="0" lang="en-US" altLang="zh-CN" sz="2800" b="1" dirty="0">
                <a:solidFill>
                  <a:schemeClr val="tx2"/>
                </a:solidFill>
              </a:rPr>
              <a:t>n</a:t>
            </a:r>
            <a:r>
              <a:rPr kumimoji="0" lang="zh-CN" altLang="en-US" sz="2800" b="1" dirty="0">
                <a:solidFill>
                  <a:schemeClr val="tx2"/>
                </a:solidFill>
              </a:rPr>
              <a:t>－</a:t>
            </a:r>
            <a:r>
              <a:rPr kumimoji="0" lang="en-US" altLang="zh-CN" sz="2800" b="1" dirty="0">
                <a:solidFill>
                  <a:schemeClr val="tx2"/>
                </a:solidFill>
              </a:rPr>
              <a:t>1</a:t>
            </a:r>
            <a:r>
              <a:rPr kumimoji="0" lang="zh-CN" altLang="en-US" sz="2800" b="1" dirty="0">
                <a:solidFill>
                  <a:schemeClr val="tx2"/>
                </a:solidFill>
              </a:rPr>
              <a:t>个时钟周期输出</a:t>
            </a:r>
            <a:r>
              <a:rPr kumimoji="0" lang="en-US" altLang="zh-CN" sz="2800" b="1" dirty="0">
                <a:solidFill>
                  <a:schemeClr val="tx2"/>
                </a:solidFill>
              </a:rPr>
              <a:t>n</a:t>
            </a:r>
            <a:r>
              <a:rPr kumimoji="0" lang="zh-CN" altLang="en-US" sz="2800" b="1" dirty="0">
                <a:solidFill>
                  <a:schemeClr val="tx2"/>
                </a:solidFill>
              </a:rPr>
              <a:t>－</a:t>
            </a:r>
            <a:r>
              <a:rPr kumimoji="0" lang="en-US" altLang="zh-CN" sz="2800" b="1" dirty="0">
                <a:solidFill>
                  <a:schemeClr val="tx2"/>
                </a:solidFill>
              </a:rPr>
              <a:t>1</a:t>
            </a:r>
            <a:r>
              <a:rPr kumimoji="0" lang="zh-CN" altLang="en-US" sz="2800" b="1" dirty="0">
                <a:solidFill>
                  <a:schemeClr val="tx2"/>
                </a:solidFill>
              </a:rPr>
              <a:t>个任务。流水线完成</a:t>
            </a:r>
            <a:r>
              <a:rPr kumimoji="0" lang="en-US" altLang="zh-CN" sz="2800" b="1" dirty="0">
                <a:solidFill>
                  <a:schemeClr val="tx2"/>
                </a:solidFill>
              </a:rPr>
              <a:t>n</a:t>
            </a:r>
            <a:r>
              <a:rPr kumimoji="0" lang="zh-CN" altLang="en-US" sz="2800" b="1" dirty="0">
                <a:solidFill>
                  <a:schemeClr val="tx2"/>
                </a:solidFill>
              </a:rPr>
              <a:t>个连续任务需要的总时间为  </a:t>
            </a:r>
          </a:p>
        </p:txBody>
      </p:sp>
      <p:pic>
        <p:nvPicPr>
          <p:cNvPr id="29705" name="Picture 9"/>
          <p:cNvPicPr>
            <a:picLocks noChangeAspect="1" noChangeArrowheads="1"/>
          </p:cNvPicPr>
          <p:nvPr/>
        </p:nvPicPr>
        <p:blipFill>
          <a:blip r:embed="rId3"/>
          <a:srcRect/>
          <a:stretch>
            <a:fillRect/>
          </a:stretch>
        </p:blipFill>
        <p:spPr bwMode="auto">
          <a:xfrm>
            <a:off x="5102225" y="1092200"/>
            <a:ext cx="3659188" cy="1741488"/>
          </a:xfrm>
          <a:prstGeom prst="rect">
            <a:avLst/>
          </a:prstGeom>
          <a:noFill/>
          <a:ln w="9525" algn="ctr">
            <a:noFill/>
            <a:miter lim="800000"/>
            <a:headEnd/>
            <a:tailEnd/>
          </a:ln>
        </p:spPr>
      </p:pic>
      <p:pic>
        <p:nvPicPr>
          <p:cNvPr id="2050" name="Picture 2"/>
          <p:cNvPicPr>
            <a:picLocks noChangeAspect="1" noChangeArrowheads="1"/>
          </p:cNvPicPr>
          <p:nvPr/>
        </p:nvPicPr>
        <p:blipFill>
          <a:blip r:embed="rId4"/>
          <a:srcRect/>
          <a:stretch>
            <a:fillRect/>
          </a:stretch>
        </p:blipFill>
        <p:spPr bwMode="auto">
          <a:xfrm>
            <a:off x="585788" y="4891104"/>
            <a:ext cx="7972425" cy="8953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blinds(horizontal)">
                                      <p:cBhvr>
                                        <p:cTn id="7" dur="500"/>
                                        <p:tgtEl>
                                          <p:spTgt spid="297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3735"/>
                                        </p:tgtEl>
                                        <p:attrNameLst>
                                          <p:attrName>style.visibility</p:attrName>
                                        </p:attrNameLst>
                                      </p:cBhvr>
                                      <p:to>
                                        <p:strVal val="visible"/>
                                      </p:to>
                                    </p:set>
                                    <p:animEffect transition="in" filter="box(in)">
                                      <p:cBhvr>
                                        <p:cTn id="12" dur="500"/>
                                        <p:tgtEl>
                                          <p:spTgt spid="7137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3733"/>
                                        </p:tgtEl>
                                        <p:attrNameLst>
                                          <p:attrName>style.visibility</p:attrName>
                                        </p:attrNameLst>
                                      </p:cBhvr>
                                      <p:to>
                                        <p:strVal val="visible"/>
                                      </p:to>
                                    </p:set>
                                    <p:animEffect transition="in" filter="checkerboard(across)">
                                      <p:cBhvr>
                                        <p:cTn id="17" dur="500"/>
                                        <p:tgtEl>
                                          <p:spTgt spid="71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3" grpId="0"/>
      <p:bldP spid="7137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4"/>
          <p:cNvSpPr>
            <a:spLocks noGrp="1" noChangeArrowheads="1"/>
          </p:cNvSpPr>
          <p:nvPr>
            <p:ph type="sldNum" sz="quarter" idx="12"/>
          </p:nvPr>
        </p:nvSpPr>
        <p:spPr/>
        <p:txBody>
          <a:bodyPr/>
          <a:lstStyle/>
          <a:p>
            <a:pPr>
              <a:defRPr/>
            </a:pPr>
            <a:fld id="{622F5F8A-8822-4AD4-B348-CD5E5F7EAE89}" type="slidenum">
              <a:rPr lang="en-US" altLang="zh-CN">
                <a:solidFill>
                  <a:schemeClr val="tx2"/>
                </a:solidFill>
              </a:rPr>
              <a:pPr>
                <a:defRPr/>
              </a:pPr>
              <a:t>5</a:t>
            </a:fld>
            <a:endParaRPr lang="en-US" altLang="zh-CN">
              <a:solidFill>
                <a:schemeClr val="tx2"/>
              </a:solidFill>
            </a:endParaRPr>
          </a:p>
        </p:txBody>
      </p:sp>
      <p:sp>
        <p:nvSpPr>
          <p:cNvPr id="714754" name="Rectangle 2"/>
          <p:cNvSpPr>
            <a:spLocks noGrp="1" noChangeArrowheads="1"/>
          </p:cNvSpPr>
          <p:nvPr>
            <p:ph type="subTitle" idx="1"/>
          </p:nvPr>
        </p:nvSpPr>
        <p:spPr>
          <a:xfrm>
            <a:off x="179388" y="269875"/>
            <a:ext cx="7188200" cy="936625"/>
          </a:xfrm>
        </p:spPr>
        <p:txBody>
          <a:bodyPr/>
          <a:lstStyle/>
          <a:p>
            <a:pPr algn="l" eaLnBrk="1" hangingPunct="1">
              <a:spcBef>
                <a:spcPct val="50000"/>
              </a:spcBef>
              <a:buClr>
                <a:schemeClr val="tx1"/>
              </a:buClr>
              <a:buSzTx/>
              <a:buFontTx/>
              <a:buNone/>
              <a:defRPr/>
            </a:pPr>
            <a:r>
              <a:rPr lang="en-US" altLang="zh-CN" sz="4400" b="1" smtClean="0">
                <a:solidFill>
                  <a:srgbClr val="FFFF66"/>
                </a:solidFill>
              </a:rPr>
              <a:t> </a:t>
            </a:r>
            <a:endParaRPr lang="en-US" altLang="zh-CN" sz="2800" b="1" smtClean="0">
              <a:solidFill>
                <a:srgbClr val="FFFF66"/>
              </a:solidFill>
            </a:endParaRPr>
          </a:p>
        </p:txBody>
      </p:sp>
      <p:sp>
        <p:nvSpPr>
          <p:cNvPr id="714755" name="Rectangle 3"/>
          <p:cNvSpPr>
            <a:spLocks noGrp="1" noChangeArrowheads="1"/>
          </p:cNvSpPr>
          <p:nvPr>
            <p:ph type="ctrTitle"/>
          </p:nvPr>
        </p:nvSpPr>
        <p:spPr>
          <a:xfrm>
            <a:off x="188913" y="188913"/>
            <a:ext cx="6751637" cy="860425"/>
          </a:xfrm>
        </p:spPr>
        <p:txBody>
          <a:bodyPr>
            <a:normAutofit fontScale="90000"/>
          </a:bodyPr>
          <a:lstStyle/>
          <a:p>
            <a:pPr>
              <a:defRPr/>
            </a:pPr>
            <a:r>
              <a:rPr lang="en-US" altLang="zh-CN" sz="2800" b="1" dirty="0" smtClean="0">
                <a:solidFill>
                  <a:schemeClr val="hlink"/>
                </a:solidFill>
              </a:rPr>
              <a:t>1  </a:t>
            </a:r>
            <a:r>
              <a:rPr lang="zh-CN" altLang="en-US" sz="2800" b="1" dirty="0" smtClean="0">
                <a:solidFill>
                  <a:schemeClr val="hlink"/>
                </a:solidFill>
              </a:rPr>
              <a:t>流水线的吞吐率</a:t>
            </a:r>
            <a:br>
              <a:rPr lang="zh-CN" altLang="en-US" sz="2800" b="1" dirty="0" smtClean="0">
                <a:solidFill>
                  <a:schemeClr val="hlink"/>
                </a:solidFill>
              </a:rPr>
            </a:br>
            <a:r>
              <a:rPr lang="en-US" altLang="zh-CN" sz="2800" b="1" dirty="0" smtClean="0">
                <a:solidFill>
                  <a:schemeClr val="hlink"/>
                </a:solidFill>
                <a:latin typeface="宋体" pitchFamily="2" charset="-122"/>
              </a:rPr>
              <a:t>1 </a:t>
            </a:r>
            <a:r>
              <a:rPr lang="zh-CN" altLang="en-US" sz="2800" b="1" dirty="0" smtClean="0">
                <a:solidFill>
                  <a:schemeClr val="hlink"/>
                </a:solidFill>
                <a:latin typeface="宋体" pitchFamily="2" charset="-122"/>
              </a:rPr>
              <a:t>各段执行时间均相等的流水线</a:t>
            </a:r>
            <a:r>
              <a:rPr lang="zh-CN" altLang="en-US" sz="2800" b="1" dirty="0" smtClean="0">
                <a:solidFill>
                  <a:schemeClr val="hlink"/>
                </a:solidFill>
              </a:rPr>
              <a:t>的吞吐率</a:t>
            </a:r>
          </a:p>
        </p:txBody>
      </p:sp>
      <p:sp>
        <p:nvSpPr>
          <p:cNvPr id="30725" name="Text Box 5"/>
          <p:cNvSpPr txBox="1">
            <a:spLocks noChangeArrowheads="1"/>
          </p:cNvSpPr>
          <p:nvPr/>
        </p:nvSpPr>
        <p:spPr bwMode="auto">
          <a:xfrm>
            <a:off x="261938" y="1308100"/>
            <a:ext cx="1893887" cy="573088"/>
          </a:xfrm>
          <a:prstGeom prst="rect">
            <a:avLst/>
          </a:prstGeom>
          <a:noFill/>
          <a:ln w="9525">
            <a:noFill/>
            <a:miter lim="800000"/>
            <a:headEnd/>
            <a:tailEnd/>
          </a:ln>
        </p:spPr>
        <p:txBody>
          <a:bodyPr/>
          <a:lstStyle/>
          <a:p>
            <a:pPr algn="just">
              <a:spcBef>
                <a:spcPct val="0"/>
              </a:spcBef>
              <a:buClrTx/>
              <a:buSzTx/>
              <a:buFontTx/>
              <a:buNone/>
            </a:pPr>
            <a:r>
              <a:rPr kumimoji="0" lang="zh-CN" altLang="en-US" sz="2800" b="1" dirty="0">
                <a:solidFill>
                  <a:schemeClr val="tx2"/>
                </a:solidFill>
                <a:latin typeface="Times New Roman" pitchFamily="18" charset="0"/>
              </a:rPr>
              <a:t>将式</a:t>
            </a:r>
            <a:r>
              <a:rPr kumimoji="0" lang="en-US" altLang="zh-CN" sz="2800" b="1" dirty="0" smtClean="0">
                <a:solidFill>
                  <a:schemeClr val="tx2"/>
                </a:solidFill>
                <a:latin typeface="Times New Roman" pitchFamily="18" charset="0"/>
              </a:rPr>
              <a:t>(6</a:t>
            </a:r>
            <a:r>
              <a:rPr kumimoji="0" lang="en-US" altLang="zh-CN" sz="2800" b="1" dirty="0">
                <a:solidFill>
                  <a:schemeClr val="tx2"/>
                </a:solidFill>
                <a:latin typeface="Times New Roman" pitchFamily="18" charset="0"/>
              </a:rPr>
              <a:t>)</a:t>
            </a:r>
            <a:r>
              <a:rPr kumimoji="0" lang="en-US" altLang="zh-CN" sz="2800" b="1" dirty="0">
                <a:solidFill>
                  <a:schemeClr val="tx2"/>
                </a:solidFill>
              </a:rPr>
              <a:t> </a:t>
            </a:r>
          </a:p>
        </p:txBody>
      </p:sp>
      <p:sp>
        <p:nvSpPr>
          <p:cNvPr id="714761" name="Rectangle 9"/>
          <p:cNvSpPr>
            <a:spLocks noChangeArrowheads="1"/>
          </p:cNvSpPr>
          <p:nvPr/>
        </p:nvSpPr>
        <p:spPr bwMode="auto">
          <a:xfrm>
            <a:off x="1757363" y="32004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4763" name="Rectangle 11"/>
          <p:cNvSpPr>
            <a:spLocks noChangeArrowheads="1"/>
          </p:cNvSpPr>
          <p:nvPr/>
        </p:nvSpPr>
        <p:spPr bwMode="auto">
          <a:xfrm>
            <a:off x="1757363" y="3167063"/>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4765" name="Rectangle 13"/>
          <p:cNvSpPr>
            <a:spLocks noChangeArrowheads="1"/>
          </p:cNvSpPr>
          <p:nvPr/>
        </p:nvSpPr>
        <p:spPr bwMode="auto">
          <a:xfrm>
            <a:off x="1757363" y="31623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30732" name="Text Box 14"/>
          <p:cNvSpPr txBox="1">
            <a:spLocks noChangeArrowheads="1"/>
          </p:cNvSpPr>
          <p:nvPr/>
        </p:nvSpPr>
        <p:spPr bwMode="auto">
          <a:xfrm>
            <a:off x="285750" y="2222500"/>
            <a:ext cx="2160588" cy="573088"/>
          </a:xfrm>
          <a:prstGeom prst="rect">
            <a:avLst/>
          </a:prstGeom>
          <a:noFill/>
          <a:ln w="9525">
            <a:noFill/>
            <a:miter lim="800000"/>
            <a:headEnd/>
            <a:tailEnd/>
          </a:ln>
        </p:spPr>
        <p:txBody>
          <a:bodyPr/>
          <a:lstStyle/>
          <a:p>
            <a:pPr algn="just">
              <a:spcBef>
                <a:spcPct val="0"/>
              </a:spcBef>
              <a:buClrTx/>
              <a:buSzTx/>
              <a:buFontTx/>
              <a:buNone/>
            </a:pPr>
            <a:r>
              <a:rPr kumimoji="0" lang="zh-CN" altLang="en-US" sz="2800" b="1" dirty="0">
                <a:solidFill>
                  <a:schemeClr val="tx2"/>
                </a:solidFill>
                <a:latin typeface="Times New Roman" pitchFamily="18" charset="0"/>
              </a:rPr>
              <a:t>代入式</a:t>
            </a:r>
            <a:r>
              <a:rPr kumimoji="0" lang="en-US" altLang="zh-CN" sz="2800" b="1" dirty="0" smtClean="0">
                <a:solidFill>
                  <a:schemeClr val="tx2"/>
                </a:solidFill>
                <a:latin typeface="Times New Roman" pitchFamily="18" charset="0"/>
              </a:rPr>
              <a:t>(5</a:t>
            </a:r>
            <a:r>
              <a:rPr kumimoji="0" lang="en-US" altLang="zh-CN" sz="2800" b="1" dirty="0">
                <a:solidFill>
                  <a:schemeClr val="tx2"/>
                </a:solidFill>
                <a:latin typeface="Times New Roman" pitchFamily="18" charset="0"/>
              </a:rPr>
              <a:t>)</a:t>
            </a:r>
            <a:r>
              <a:rPr kumimoji="0" lang="en-US" altLang="zh-CN" sz="2800" b="1" dirty="0">
                <a:solidFill>
                  <a:schemeClr val="tx2"/>
                </a:solidFill>
              </a:rPr>
              <a:t> </a:t>
            </a:r>
          </a:p>
        </p:txBody>
      </p:sp>
      <p:sp>
        <p:nvSpPr>
          <p:cNvPr id="30733" name="Text Box 15"/>
          <p:cNvSpPr txBox="1">
            <a:spLocks noChangeArrowheads="1"/>
          </p:cNvSpPr>
          <p:nvPr/>
        </p:nvSpPr>
        <p:spPr bwMode="auto">
          <a:xfrm>
            <a:off x="487363" y="3136900"/>
            <a:ext cx="5741987" cy="573088"/>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中，得流水线的实际吞吐率为</a:t>
            </a:r>
            <a:r>
              <a:rPr kumimoji="0" lang="zh-CN" altLang="en-US" sz="2400" b="1">
                <a:solidFill>
                  <a:schemeClr val="tx2"/>
                </a:solidFill>
              </a:rPr>
              <a:t> </a:t>
            </a:r>
          </a:p>
        </p:txBody>
      </p:sp>
      <p:sp>
        <p:nvSpPr>
          <p:cNvPr id="714768" name="Text Box 16"/>
          <p:cNvSpPr txBox="1">
            <a:spLocks noChangeArrowheads="1"/>
          </p:cNvSpPr>
          <p:nvPr/>
        </p:nvSpPr>
        <p:spPr bwMode="auto">
          <a:xfrm>
            <a:off x="323850" y="5105400"/>
            <a:ext cx="8343900" cy="94615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l">
              <a:defRPr/>
            </a:pPr>
            <a:r>
              <a:rPr lang="en-US" altLang="zh-CN" sz="2800" b="1">
                <a:solidFill>
                  <a:schemeClr val="tx2"/>
                </a:solidFill>
                <a:latin typeface="宋体" pitchFamily="2" charset="-122"/>
                <a:ea typeface="宋体" pitchFamily="2" charset="-122"/>
              </a:rPr>
              <a:t>  </a:t>
            </a:r>
            <a:r>
              <a:rPr lang="zh-CN" altLang="en-US" sz="2800" b="1">
                <a:solidFill>
                  <a:schemeClr val="tx2"/>
                </a:solidFill>
                <a:latin typeface="宋体" pitchFamily="2" charset="-122"/>
                <a:ea typeface="宋体" pitchFamily="2" charset="-122"/>
              </a:rPr>
              <a:t>式中，</a:t>
            </a:r>
            <a:r>
              <a:rPr lang="en-US" altLang="zh-CN" sz="2800" b="1">
                <a:solidFill>
                  <a:schemeClr val="tx2"/>
                </a:solidFill>
                <a:latin typeface="宋体" pitchFamily="2" charset="-122"/>
                <a:ea typeface="宋体" pitchFamily="2" charset="-122"/>
              </a:rPr>
              <a:t>n</a:t>
            </a:r>
            <a:r>
              <a:rPr lang="zh-CN" altLang="en-US" sz="2800" b="1">
                <a:solidFill>
                  <a:schemeClr val="tx2"/>
                </a:solidFill>
                <a:latin typeface="宋体" pitchFamily="2" charset="-122"/>
                <a:ea typeface="宋体" pitchFamily="2" charset="-122"/>
              </a:rPr>
              <a:t>为任务数，</a:t>
            </a:r>
            <a:r>
              <a:rPr lang="en-US" altLang="zh-CN" sz="2800" b="1">
                <a:solidFill>
                  <a:schemeClr val="tx2"/>
                </a:solidFill>
                <a:latin typeface="宋体" pitchFamily="2" charset="-122"/>
                <a:ea typeface="宋体" pitchFamily="2" charset="-122"/>
              </a:rPr>
              <a:t>T</a:t>
            </a:r>
            <a:r>
              <a:rPr lang="en-US" altLang="zh-CN" sz="2800" b="1" baseline="-30000">
                <a:solidFill>
                  <a:schemeClr val="tx2"/>
                </a:solidFill>
                <a:latin typeface="宋体" pitchFamily="2" charset="-122"/>
                <a:ea typeface="宋体" pitchFamily="2" charset="-122"/>
              </a:rPr>
              <a:t>k</a:t>
            </a:r>
            <a:r>
              <a:rPr lang="zh-CN" altLang="en-US" sz="2800" b="1">
                <a:solidFill>
                  <a:schemeClr val="tx2"/>
                </a:solidFill>
                <a:latin typeface="宋体" pitchFamily="2" charset="-122"/>
                <a:ea typeface="宋体" pitchFamily="2" charset="-122"/>
              </a:rPr>
              <a:t>是处理完成</a:t>
            </a:r>
            <a:r>
              <a:rPr lang="en-US" altLang="zh-CN" sz="2800" b="1">
                <a:solidFill>
                  <a:schemeClr val="tx2"/>
                </a:solidFill>
                <a:latin typeface="宋体" pitchFamily="2" charset="-122"/>
                <a:ea typeface="宋体" pitchFamily="2" charset="-122"/>
              </a:rPr>
              <a:t>n</a:t>
            </a:r>
            <a:r>
              <a:rPr lang="zh-CN" altLang="en-US" sz="2800" b="1">
                <a:solidFill>
                  <a:schemeClr val="tx2"/>
                </a:solidFill>
                <a:latin typeface="宋体" pitchFamily="2" charset="-122"/>
                <a:ea typeface="宋体" pitchFamily="2" charset="-122"/>
              </a:rPr>
              <a:t>个任务所用的时间。</a:t>
            </a:r>
            <a:r>
              <a:rPr kumimoji="0" lang="en-US" altLang="zh-CN" sz="2800" b="1">
                <a:solidFill>
                  <a:schemeClr val="tx2"/>
                </a:solidFill>
                <a:latin typeface="宋体" pitchFamily="2" charset="-122"/>
                <a:ea typeface="宋体" pitchFamily="2" charset="-122"/>
              </a:rPr>
              <a:t>k</a:t>
            </a:r>
            <a:r>
              <a:rPr lang="zh-CN" altLang="en-US" sz="2800" b="1">
                <a:solidFill>
                  <a:schemeClr val="tx2"/>
                </a:solidFill>
                <a:latin typeface="宋体" pitchFamily="2" charset="-122"/>
                <a:ea typeface="宋体" pitchFamily="2" charset="-122"/>
              </a:rPr>
              <a:t>是</a:t>
            </a:r>
            <a:r>
              <a:rPr kumimoji="0" lang="zh-CN" altLang="en-US" sz="2800" b="1">
                <a:solidFill>
                  <a:schemeClr val="tx2"/>
                </a:solidFill>
                <a:latin typeface="宋体" pitchFamily="2" charset="-122"/>
                <a:ea typeface="宋体" pitchFamily="2" charset="-122"/>
              </a:rPr>
              <a:t>输出第一个任务时钟周期，</a:t>
            </a:r>
            <a:r>
              <a:rPr lang="en-US" altLang="zh-CN" sz="2800" b="1">
                <a:solidFill>
                  <a:schemeClr val="tx2"/>
                </a:solidFill>
                <a:latin typeface="宋体" pitchFamily="2" charset="-122"/>
                <a:ea typeface="宋体" pitchFamily="2" charset="-122"/>
              </a:rPr>
              <a:t>Δt</a:t>
            </a:r>
            <a:r>
              <a:rPr lang="zh-CN" altLang="en-US" sz="2800" b="1">
                <a:solidFill>
                  <a:schemeClr val="tx2"/>
                </a:solidFill>
                <a:latin typeface="宋体" pitchFamily="2" charset="-122"/>
                <a:ea typeface="宋体" pitchFamily="2" charset="-122"/>
              </a:rPr>
              <a:t>为时钟周期。 </a:t>
            </a:r>
          </a:p>
        </p:txBody>
      </p:sp>
      <p:pic>
        <p:nvPicPr>
          <p:cNvPr id="3074" name="Picture 2"/>
          <p:cNvPicPr>
            <a:picLocks noChangeAspect="1" noChangeArrowheads="1"/>
          </p:cNvPicPr>
          <p:nvPr/>
        </p:nvPicPr>
        <p:blipFill>
          <a:blip r:embed="rId2"/>
          <a:srcRect/>
          <a:stretch>
            <a:fillRect/>
          </a:stretch>
        </p:blipFill>
        <p:spPr bwMode="auto">
          <a:xfrm>
            <a:off x="2285984" y="1276340"/>
            <a:ext cx="6381750" cy="723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286029" y="2219322"/>
            <a:ext cx="6429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09638" y="3886209"/>
            <a:ext cx="7324725" cy="8286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14768"/>
                                        </p:tgtEl>
                                        <p:attrNameLst>
                                          <p:attrName>style.visibility</p:attrName>
                                        </p:attrNameLst>
                                      </p:cBhvr>
                                      <p:to>
                                        <p:strVal val="visible"/>
                                      </p:to>
                                    </p:set>
                                    <p:animEffect transition="in" filter="checkerboard(across)">
                                      <p:cBhvr>
                                        <p:cTn id="7" dur="500"/>
                                        <p:tgtEl>
                                          <p:spTgt spid="714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ChangeArrowheads="1"/>
          </p:cNvSpPr>
          <p:nvPr>
            <p:ph type="sldNum" sz="quarter" idx="12"/>
          </p:nvPr>
        </p:nvSpPr>
        <p:spPr/>
        <p:txBody>
          <a:bodyPr/>
          <a:lstStyle/>
          <a:p>
            <a:pPr>
              <a:defRPr/>
            </a:pPr>
            <a:fld id="{B25CC3A0-290B-4051-B77A-C39CE29BEC5F}" type="slidenum">
              <a:rPr lang="en-US" altLang="zh-CN">
                <a:solidFill>
                  <a:schemeClr val="tx2"/>
                </a:solidFill>
              </a:rPr>
              <a:pPr>
                <a:defRPr/>
              </a:pPr>
              <a:t>6</a:t>
            </a:fld>
            <a:endParaRPr lang="en-US" altLang="zh-CN">
              <a:solidFill>
                <a:schemeClr val="tx2"/>
              </a:solidFill>
            </a:endParaRPr>
          </a:p>
        </p:txBody>
      </p:sp>
      <p:sp>
        <p:nvSpPr>
          <p:cNvPr id="715778" name="Rectangle 2"/>
          <p:cNvSpPr>
            <a:spLocks noGrp="1" noChangeArrowheads="1"/>
          </p:cNvSpPr>
          <p:nvPr>
            <p:ph type="subTitle" idx="1"/>
          </p:nvPr>
        </p:nvSpPr>
        <p:spPr>
          <a:xfrm>
            <a:off x="179388" y="269875"/>
            <a:ext cx="7188200" cy="936625"/>
          </a:xfrm>
        </p:spPr>
        <p:txBody>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15779" name="Rectangle 3"/>
          <p:cNvSpPr>
            <a:spLocks noGrp="1" noChangeArrowheads="1"/>
          </p:cNvSpPr>
          <p:nvPr>
            <p:ph type="ctrTitle"/>
          </p:nvPr>
        </p:nvSpPr>
        <p:spPr>
          <a:xfrm>
            <a:off x="188913" y="131763"/>
            <a:ext cx="6656387" cy="612775"/>
          </a:xfrm>
        </p:spPr>
        <p:txBody>
          <a:bodyPr/>
          <a:lstStyle/>
          <a:p>
            <a:pPr>
              <a:defRPr/>
            </a:pPr>
            <a:r>
              <a:rPr lang="en-US" altLang="zh-CN" sz="2800" b="1" smtClean="0">
                <a:solidFill>
                  <a:schemeClr val="hlink"/>
                </a:solidFill>
                <a:latin typeface="宋体" pitchFamily="2" charset="-122"/>
              </a:rPr>
              <a:t>1 </a:t>
            </a:r>
            <a:r>
              <a:rPr lang="zh-CN" altLang="en-US" sz="2800" b="1" smtClean="0">
                <a:solidFill>
                  <a:schemeClr val="hlink"/>
                </a:solidFill>
                <a:latin typeface="宋体" pitchFamily="2" charset="-122"/>
              </a:rPr>
              <a:t>各段执行时间均相等的流水线</a:t>
            </a:r>
            <a:r>
              <a:rPr lang="zh-CN" altLang="en-US" sz="2800" b="1" smtClean="0">
                <a:solidFill>
                  <a:schemeClr val="hlink"/>
                </a:solidFill>
              </a:rPr>
              <a:t>的吞吐率</a:t>
            </a:r>
          </a:p>
        </p:txBody>
      </p:sp>
      <p:sp>
        <p:nvSpPr>
          <p:cNvPr id="715780" name="Text Box 4"/>
          <p:cNvSpPr txBox="1">
            <a:spLocks noChangeArrowheads="1"/>
          </p:cNvSpPr>
          <p:nvPr/>
        </p:nvSpPr>
        <p:spPr bwMode="auto">
          <a:xfrm>
            <a:off x="300038" y="2051050"/>
            <a:ext cx="7170737" cy="573088"/>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当连续输入的任务</a:t>
            </a:r>
            <a:r>
              <a:rPr kumimoji="0" lang="en-US" altLang="zh-CN" sz="2800" b="1">
                <a:solidFill>
                  <a:schemeClr val="tx2"/>
                </a:solidFill>
                <a:latin typeface="Times New Roman" pitchFamily="18" charset="0"/>
              </a:rPr>
              <a:t>n→∞</a:t>
            </a:r>
            <a:r>
              <a:rPr kumimoji="0" lang="zh-CN" altLang="en-US" sz="2800" b="1">
                <a:solidFill>
                  <a:schemeClr val="tx2"/>
                </a:solidFill>
              </a:rPr>
              <a:t>时，得最大吞吐率</a:t>
            </a:r>
            <a:r>
              <a:rPr kumimoji="0" lang="zh-CN" altLang="en-US" sz="2800" b="1">
                <a:solidFill>
                  <a:schemeClr val="tx2"/>
                </a:solidFill>
                <a:latin typeface="Times New Roman" pitchFamily="18" charset="0"/>
              </a:rPr>
              <a:t> </a:t>
            </a:r>
          </a:p>
        </p:txBody>
      </p:sp>
      <p:sp>
        <p:nvSpPr>
          <p:cNvPr id="715781" name="Rectangle 5"/>
          <p:cNvSpPr>
            <a:spLocks noChangeArrowheads="1"/>
          </p:cNvSpPr>
          <p:nvPr/>
        </p:nvSpPr>
        <p:spPr bwMode="auto">
          <a:xfrm>
            <a:off x="1757363" y="32004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5783" name="Rectangle 7"/>
          <p:cNvSpPr>
            <a:spLocks noChangeArrowheads="1"/>
          </p:cNvSpPr>
          <p:nvPr/>
        </p:nvSpPr>
        <p:spPr bwMode="auto">
          <a:xfrm>
            <a:off x="1757363" y="3167063"/>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5785" name="Rectangle 9"/>
          <p:cNvSpPr>
            <a:spLocks noChangeArrowheads="1"/>
          </p:cNvSpPr>
          <p:nvPr/>
        </p:nvSpPr>
        <p:spPr bwMode="auto">
          <a:xfrm>
            <a:off x="1757363" y="31623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31754" name="Text Box 12"/>
          <p:cNvSpPr txBox="1">
            <a:spLocks noChangeArrowheads="1"/>
          </p:cNvSpPr>
          <p:nvPr/>
        </p:nvSpPr>
        <p:spPr bwMode="auto">
          <a:xfrm>
            <a:off x="392113" y="660400"/>
            <a:ext cx="5780087" cy="554038"/>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流水线的实际吞吐率为</a:t>
            </a:r>
            <a:r>
              <a:rPr kumimoji="0" lang="zh-CN" altLang="en-US" sz="2400" b="1">
                <a:solidFill>
                  <a:schemeClr val="tx2"/>
                </a:solidFill>
              </a:rPr>
              <a:t> </a:t>
            </a:r>
          </a:p>
        </p:txBody>
      </p:sp>
      <p:sp>
        <p:nvSpPr>
          <p:cNvPr id="715789" name="Text Box 13"/>
          <p:cNvSpPr txBox="1">
            <a:spLocks noChangeArrowheads="1"/>
          </p:cNvSpPr>
          <p:nvPr/>
        </p:nvSpPr>
        <p:spPr bwMode="auto">
          <a:xfrm>
            <a:off x="323850" y="4781550"/>
            <a:ext cx="8343900" cy="1800225"/>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l">
              <a:defRPr/>
            </a:pPr>
            <a:r>
              <a:rPr lang="en-US" altLang="zh-CN" sz="2800" b="1" dirty="0">
                <a:solidFill>
                  <a:schemeClr val="tx2"/>
                </a:solidFill>
                <a:latin typeface="宋体" pitchFamily="2" charset="-122"/>
                <a:ea typeface="宋体" pitchFamily="2" charset="-122"/>
              </a:rPr>
              <a:t>  </a:t>
            </a:r>
            <a:r>
              <a:rPr lang="zh-CN" altLang="en-US" sz="2800" b="1" dirty="0">
                <a:solidFill>
                  <a:schemeClr val="tx2"/>
                </a:solidFill>
                <a:latin typeface="宋体" pitchFamily="2" charset="-122"/>
                <a:ea typeface="宋体" pitchFamily="2" charset="-122"/>
              </a:rPr>
              <a:t>从式</a:t>
            </a:r>
            <a:r>
              <a:rPr lang="en-US" altLang="zh-CN" sz="2800" b="1" dirty="0" smtClean="0">
                <a:solidFill>
                  <a:schemeClr val="tx2"/>
                </a:solidFill>
                <a:latin typeface="宋体" pitchFamily="2" charset="-122"/>
                <a:ea typeface="宋体" pitchFamily="2" charset="-122"/>
              </a:rPr>
              <a:t>(9</a:t>
            </a:r>
            <a:r>
              <a:rPr lang="en-US" altLang="zh-CN" sz="2800" b="1" dirty="0">
                <a:solidFill>
                  <a:schemeClr val="tx2"/>
                </a:solidFill>
                <a:latin typeface="宋体" pitchFamily="2" charset="-122"/>
                <a:ea typeface="宋体" pitchFamily="2" charset="-122"/>
              </a:rPr>
              <a:t>)</a:t>
            </a:r>
            <a:r>
              <a:rPr lang="zh-CN" altLang="en-US" sz="2800" b="1" dirty="0">
                <a:solidFill>
                  <a:schemeClr val="tx2"/>
                </a:solidFill>
                <a:latin typeface="宋体" pitchFamily="2" charset="-122"/>
                <a:ea typeface="宋体" pitchFamily="2" charset="-122"/>
              </a:rPr>
              <a:t>中看出，流水线的实际吞吐率要小于最大吞吐率，它除了与时钟周期</a:t>
            </a:r>
            <a:r>
              <a:rPr lang="en-US" altLang="zh-CN" sz="2800" b="1" dirty="0" err="1">
                <a:solidFill>
                  <a:schemeClr val="tx2"/>
                </a:solidFill>
                <a:latin typeface="宋体" pitchFamily="2" charset="-122"/>
                <a:ea typeface="宋体" pitchFamily="2" charset="-122"/>
              </a:rPr>
              <a:t>Δt</a:t>
            </a:r>
            <a:r>
              <a:rPr lang="zh-CN" altLang="en-US" sz="2800" b="1" dirty="0">
                <a:solidFill>
                  <a:schemeClr val="tx2"/>
                </a:solidFill>
                <a:latin typeface="宋体" pitchFamily="2" charset="-122"/>
                <a:ea typeface="宋体" pitchFamily="2" charset="-122"/>
              </a:rPr>
              <a:t>有关外，还与流水线的段数</a:t>
            </a:r>
            <a:r>
              <a:rPr lang="en-US" altLang="zh-CN" sz="2800" b="1" dirty="0">
                <a:solidFill>
                  <a:schemeClr val="tx2"/>
                </a:solidFill>
                <a:latin typeface="宋体" pitchFamily="2" charset="-122"/>
                <a:ea typeface="宋体" pitchFamily="2" charset="-122"/>
              </a:rPr>
              <a:t>k</a:t>
            </a:r>
            <a:r>
              <a:rPr lang="zh-CN" altLang="en-US" sz="2800" b="1" dirty="0">
                <a:solidFill>
                  <a:schemeClr val="tx2"/>
                </a:solidFill>
                <a:latin typeface="宋体" pitchFamily="2" charset="-122"/>
                <a:ea typeface="宋体" pitchFamily="2" charset="-122"/>
              </a:rPr>
              <a:t>、输入到流水线中的任务数</a:t>
            </a:r>
            <a:r>
              <a:rPr lang="en-US" altLang="zh-CN" sz="2800" b="1" dirty="0">
                <a:solidFill>
                  <a:schemeClr val="tx2"/>
                </a:solidFill>
                <a:latin typeface="宋体" pitchFamily="2" charset="-122"/>
                <a:ea typeface="宋体" pitchFamily="2" charset="-122"/>
              </a:rPr>
              <a:t>n</a:t>
            </a:r>
            <a:r>
              <a:rPr lang="zh-CN" altLang="en-US" sz="2800" b="1" dirty="0">
                <a:solidFill>
                  <a:schemeClr val="tx2"/>
                </a:solidFill>
                <a:latin typeface="宋体" pitchFamily="2" charset="-122"/>
                <a:ea typeface="宋体" pitchFamily="2" charset="-122"/>
              </a:rPr>
              <a:t>等有关。只有当</a:t>
            </a:r>
            <a:r>
              <a:rPr lang="en-US" altLang="zh-CN" sz="2800" b="1" dirty="0">
                <a:solidFill>
                  <a:schemeClr val="tx2"/>
                </a:solidFill>
                <a:latin typeface="宋体" pitchFamily="2" charset="-122"/>
                <a:ea typeface="宋体" pitchFamily="2" charset="-122"/>
              </a:rPr>
              <a:t>n&gt;&gt;k</a:t>
            </a:r>
            <a:r>
              <a:rPr lang="zh-CN" altLang="en-US" sz="2800" b="1" dirty="0">
                <a:solidFill>
                  <a:schemeClr val="tx2"/>
                </a:solidFill>
                <a:latin typeface="宋体" pitchFamily="2" charset="-122"/>
                <a:ea typeface="宋体" pitchFamily="2" charset="-122"/>
              </a:rPr>
              <a:t>时，才有</a:t>
            </a:r>
            <a:r>
              <a:rPr lang="en-US" altLang="zh-CN" sz="2800" b="1" dirty="0" err="1">
                <a:solidFill>
                  <a:schemeClr val="tx2"/>
                </a:solidFill>
                <a:latin typeface="宋体" pitchFamily="2" charset="-122"/>
                <a:ea typeface="宋体" pitchFamily="2" charset="-122"/>
              </a:rPr>
              <a:t>P≈Pmax</a:t>
            </a:r>
            <a:r>
              <a:rPr lang="zh-CN" altLang="en-US" sz="2800" b="1" dirty="0">
                <a:solidFill>
                  <a:schemeClr val="tx2"/>
                </a:solidFill>
                <a:latin typeface="宋体" pitchFamily="2" charset="-122"/>
                <a:ea typeface="宋体" pitchFamily="2" charset="-122"/>
              </a:rPr>
              <a:t>。 </a:t>
            </a:r>
          </a:p>
        </p:txBody>
      </p:sp>
      <p:sp>
        <p:nvSpPr>
          <p:cNvPr id="715791" name="Rectangle 15"/>
          <p:cNvSpPr>
            <a:spLocks noChangeArrowheads="1"/>
          </p:cNvSpPr>
          <p:nvPr/>
        </p:nvSpPr>
        <p:spPr bwMode="auto">
          <a:xfrm>
            <a:off x="1757363" y="3138488"/>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5792" name="Text Box 16"/>
          <p:cNvSpPr txBox="1">
            <a:spLocks noChangeArrowheads="1"/>
          </p:cNvSpPr>
          <p:nvPr/>
        </p:nvSpPr>
        <p:spPr bwMode="auto">
          <a:xfrm>
            <a:off x="468313" y="3403600"/>
            <a:ext cx="6561137" cy="592138"/>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最大吞吐率与实际吞吐率的关系是：</a:t>
            </a:r>
            <a:endParaRPr kumimoji="0" lang="zh-CN" altLang="en-US" sz="2400" b="1">
              <a:solidFill>
                <a:schemeClr val="tx2"/>
              </a:solidFill>
            </a:endParaRPr>
          </a:p>
        </p:txBody>
      </p:sp>
      <p:pic>
        <p:nvPicPr>
          <p:cNvPr id="16" name="Picture 4"/>
          <p:cNvPicPr>
            <a:picLocks noChangeAspect="1" noChangeArrowheads="1"/>
          </p:cNvPicPr>
          <p:nvPr/>
        </p:nvPicPr>
        <p:blipFill>
          <a:blip r:embed="rId2"/>
          <a:srcRect/>
          <a:stretch>
            <a:fillRect/>
          </a:stretch>
        </p:blipFill>
        <p:spPr bwMode="auto">
          <a:xfrm>
            <a:off x="785786" y="1171565"/>
            <a:ext cx="7324725" cy="8286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609626" y="2571744"/>
            <a:ext cx="7677150" cy="809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42910" y="3929066"/>
            <a:ext cx="7686675" cy="8382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Effect transition="in" filter="diamond(in)">
                                      <p:cBhvr>
                                        <p:cTn id="7" dur="2000"/>
                                        <p:tgtEl>
                                          <p:spTgt spid="71578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5792"/>
                                        </p:tgtEl>
                                        <p:attrNameLst>
                                          <p:attrName>style.visibility</p:attrName>
                                        </p:attrNameLst>
                                      </p:cBhvr>
                                      <p:to>
                                        <p:strVal val="visible"/>
                                      </p:to>
                                    </p:set>
                                    <p:animEffect transition="in" filter="checkerboard(across)">
                                      <p:cBhvr>
                                        <p:cTn id="12" dur="500"/>
                                        <p:tgtEl>
                                          <p:spTgt spid="7157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5789"/>
                                        </p:tgtEl>
                                        <p:attrNameLst>
                                          <p:attrName>style.visibility</p:attrName>
                                        </p:attrNameLst>
                                      </p:cBhvr>
                                      <p:to>
                                        <p:strVal val="visible"/>
                                      </p:to>
                                    </p:set>
                                    <p:animEffect transition="in" filter="blinds(horizontal)">
                                      <p:cBhvr>
                                        <p:cTn id="17" dur="500"/>
                                        <p:tgtEl>
                                          <p:spTgt spid="715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p:bldP spid="715789" grpId="0"/>
      <p:bldP spid="7157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4"/>
          <p:cNvSpPr>
            <a:spLocks noGrp="1" noChangeArrowheads="1"/>
          </p:cNvSpPr>
          <p:nvPr>
            <p:ph type="sldNum" sz="quarter" idx="12"/>
          </p:nvPr>
        </p:nvSpPr>
        <p:spPr/>
        <p:txBody>
          <a:bodyPr/>
          <a:lstStyle/>
          <a:p>
            <a:pPr>
              <a:defRPr/>
            </a:pPr>
            <a:fld id="{750EBDCB-AF80-45E6-A5A1-A3391A2EEB39}" type="slidenum">
              <a:rPr lang="en-US" altLang="zh-CN">
                <a:solidFill>
                  <a:schemeClr val="tx2"/>
                </a:solidFill>
              </a:rPr>
              <a:pPr>
                <a:defRPr/>
              </a:pPr>
              <a:t>7</a:t>
            </a:fld>
            <a:endParaRPr lang="en-US" altLang="zh-CN">
              <a:solidFill>
                <a:schemeClr val="tx2"/>
              </a:solidFill>
            </a:endParaRPr>
          </a:p>
        </p:txBody>
      </p:sp>
      <p:sp>
        <p:nvSpPr>
          <p:cNvPr id="716802"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16803"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716805" name="Rectangle 5"/>
          <p:cNvSpPr>
            <a:spLocks noChangeArrowheads="1"/>
          </p:cNvSpPr>
          <p:nvPr/>
        </p:nvSpPr>
        <p:spPr bwMode="auto">
          <a:xfrm>
            <a:off x="1757363" y="32004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6806" name="Rectangle 6"/>
          <p:cNvSpPr>
            <a:spLocks noChangeArrowheads="1"/>
          </p:cNvSpPr>
          <p:nvPr/>
        </p:nvSpPr>
        <p:spPr bwMode="auto">
          <a:xfrm>
            <a:off x="1757363" y="3167063"/>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716807" name="Rectangle 7"/>
          <p:cNvSpPr>
            <a:spLocks noChangeArrowheads="1"/>
          </p:cNvSpPr>
          <p:nvPr/>
        </p:nvSpPr>
        <p:spPr bwMode="auto">
          <a:xfrm>
            <a:off x="1757363" y="3162300"/>
            <a:ext cx="9144000" cy="369974"/>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defRPr/>
            </a:pPr>
            <a:endParaRPr lang="zh-CN" altLang="en-US">
              <a:solidFill>
                <a:schemeClr val="tx2"/>
              </a:solidFill>
              <a:latin typeface="宋体" pitchFamily="2" charset="-122"/>
              <a:ea typeface="宋体" pitchFamily="2" charset="-122"/>
            </a:endParaRPr>
          </a:p>
        </p:txBody>
      </p:sp>
      <p:sp>
        <p:nvSpPr>
          <p:cNvPr id="32776" name="Text Box 9"/>
          <p:cNvSpPr txBox="1">
            <a:spLocks noChangeArrowheads="1"/>
          </p:cNvSpPr>
          <p:nvPr/>
        </p:nvSpPr>
        <p:spPr bwMode="auto">
          <a:xfrm>
            <a:off x="450850" y="693738"/>
            <a:ext cx="7932738" cy="833437"/>
          </a:xfrm>
          <a:prstGeom prst="rect">
            <a:avLst/>
          </a:prstGeom>
          <a:noFill/>
          <a:ln w="9525">
            <a:noFill/>
            <a:miter lim="800000"/>
            <a:headEnd/>
            <a:tailEnd/>
          </a:ln>
        </p:spPr>
        <p:txBody>
          <a:bodyPr/>
          <a:lstStyle/>
          <a:p>
            <a:pPr algn="just">
              <a:spcBef>
                <a:spcPct val="0"/>
              </a:spcBef>
              <a:buClrTx/>
              <a:buSzTx/>
              <a:buFontTx/>
              <a:buNone/>
            </a:pPr>
            <a:r>
              <a:rPr kumimoji="0" lang="en-US" altLang="zh-CN" sz="2400" b="1" dirty="0">
                <a:solidFill>
                  <a:schemeClr val="tx2"/>
                </a:solidFill>
              </a:rPr>
              <a:t>  </a:t>
            </a:r>
            <a:r>
              <a:rPr kumimoji="0" lang="zh-CN" altLang="en-US" sz="2400" b="1" dirty="0" smtClean="0">
                <a:solidFill>
                  <a:schemeClr val="tx2"/>
                </a:solidFill>
                <a:hlinkClick r:id="rId2" action="ppaction://hlinkfile"/>
              </a:rPr>
              <a:t>图</a:t>
            </a:r>
            <a:r>
              <a:rPr kumimoji="0" lang="en-US" altLang="zh-CN" sz="2400" b="1" dirty="0" smtClean="0">
                <a:solidFill>
                  <a:schemeClr val="tx2"/>
                </a:solidFill>
                <a:hlinkClick r:id="rId2" action="ppaction://hlinkfile"/>
              </a:rPr>
              <a:t>10</a:t>
            </a:r>
            <a:r>
              <a:rPr kumimoji="0" lang="zh-CN" altLang="en-US" sz="2400" b="1" dirty="0">
                <a:solidFill>
                  <a:schemeClr val="tx2"/>
                </a:solidFill>
                <a:hlinkClick r:id="rId2" action="ppaction://hlinkfile"/>
              </a:rPr>
              <a:t>演示</a:t>
            </a:r>
            <a:r>
              <a:rPr kumimoji="0" lang="en-US" altLang="zh-CN" sz="2400" b="1" dirty="0">
                <a:solidFill>
                  <a:schemeClr val="tx2"/>
                </a:solidFill>
                <a:hlinkClick r:id="rId2" action="ppaction://hlinkfile"/>
              </a:rPr>
              <a:t>(a)</a:t>
            </a:r>
            <a:r>
              <a:rPr kumimoji="0" lang="zh-CN" altLang="en-US" sz="2400" b="1" dirty="0">
                <a:solidFill>
                  <a:schemeClr val="tx2"/>
                </a:solidFill>
              </a:rPr>
              <a:t>表示各段执行时间不相等的流水线，其中第二段的执行时间是其他各段执行时间的</a:t>
            </a:r>
            <a:r>
              <a:rPr kumimoji="0" lang="en-US" altLang="zh-CN" sz="2400" b="1" dirty="0">
                <a:solidFill>
                  <a:schemeClr val="tx2"/>
                </a:solidFill>
              </a:rPr>
              <a:t>3</a:t>
            </a:r>
            <a:r>
              <a:rPr kumimoji="0" lang="zh-CN" altLang="en-US" sz="2400" b="1" dirty="0">
                <a:solidFill>
                  <a:schemeClr val="tx2"/>
                </a:solidFill>
              </a:rPr>
              <a:t>倍。</a:t>
            </a:r>
          </a:p>
        </p:txBody>
      </p:sp>
      <p:sp>
        <p:nvSpPr>
          <p:cNvPr id="716810" name="Text Box 10"/>
          <p:cNvSpPr txBox="1">
            <a:spLocks noChangeArrowheads="1"/>
          </p:cNvSpPr>
          <p:nvPr/>
        </p:nvSpPr>
        <p:spPr bwMode="auto">
          <a:xfrm>
            <a:off x="223838" y="2654300"/>
            <a:ext cx="8402637" cy="1201738"/>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l">
              <a:defRPr/>
            </a:pPr>
            <a:r>
              <a:rPr kumimoji="0" lang="zh-CN" altLang="en-US" sz="2400" b="1" dirty="0">
                <a:solidFill>
                  <a:schemeClr val="tx2"/>
                </a:solidFill>
                <a:latin typeface="宋体" pitchFamily="2" charset="-122"/>
                <a:ea typeface="宋体" pitchFamily="2" charset="-122"/>
              </a:rPr>
              <a:t>  流水线的时空图如图</a:t>
            </a:r>
            <a:r>
              <a:rPr kumimoji="0" lang="en-US" altLang="zh-CN" sz="2400" b="1" dirty="0">
                <a:solidFill>
                  <a:schemeClr val="tx2"/>
                </a:solidFill>
                <a:latin typeface="宋体" pitchFamily="2" charset="-122"/>
                <a:ea typeface="宋体" pitchFamily="2" charset="-122"/>
              </a:rPr>
              <a:t>2.10(b)</a:t>
            </a:r>
            <a:r>
              <a:rPr kumimoji="0" lang="zh-CN" altLang="en-US" sz="2400" b="1" dirty="0">
                <a:solidFill>
                  <a:schemeClr val="tx2"/>
                </a:solidFill>
                <a:latin typeface="宋体" pitchFamily="2" charset="-122"/>
                <a:ea typeface="宋体" pitchFamily="2" charset="-122"/>
              </a:rPr>
              <a:t>所示。其中</a:t>
            </a:r>
            <a:r>
              <a:rPr kumimoji="0" lang="en-US" altLang="zh-CN" sz="2400" b="1" dirty="0">
                <a:solidFill>
                  <a:schemeClr val="tx2"/>
                </a:solidFill>
                <a:latin typeface="宋体" pitchFamily="2" charset="-122"/>
                <a:ea typeface="宋体" pitchFamily="2" charset="-122"/>
              </a:rPr>
              <a:t>S</a:t>
            </a:r>
            <a:r>
              <a:rPr kumimoji="0" lang="zh-CN" altLang="en-US" sz="2400" b="1" baseline="-30000" dirty="0">
                <a:solidFill>
                  <a:schemeClr val="tx2"/>
                </a:solidFill>
                <a:latin typeface="宋体" pitchFamily="2" charset="-122"/>
                <a:ea typeface="宋体" pitchFamily="2" charset="-122"/>
              </a:rPr>
              <a:t>１</a:t>
            </a:r>
            <a:r>
              <a:rPr kumimoji="0" lang="zh-CN" altLang="en-US" sz="2400" b="1" dirty="0">
                <a:solidFill>
                  <a:schemeClr val="tx2"/>
                </a:solidFill>
                <a:latin typeface="宋体" pitchFamily="2" charset="-122"/>
                <a:ea typeface="宋体" pitchFamily="2" charset="-122"/>
              </a:rPr>
              <a:t>、</a:t>
            </a:r>
            <a:r>
              <a:rPr kumimoji="0" lang="en-US" altLang="zh-CN" sz="2400" b="1" dirty="0">
                <a:solidFill>
                  <a:schemeClr val="tx2"/>
                </a:solidFill>
                <a:latin typeface="宋体" pitchFamily="2" charset="-122"/>
                <a:ea typeface="宋体" pitchFamily="2" charset="-122"/>
              </a:rPr>
              <a:t>S</a:t>
            </a:r>
            <a:r>
              <a:rPr kumimoji="0" lang="en-US" altLang="zh-CN" sz="2400" b="1" baseline="-30000" dirty="0">
                <a:solidFill>
                  <a:schemeClr val="tx2"/>
                </a:solidFill>
                <a:latin typeface="宋体" pitchFamily="2" charset="-122"/>
                <a:ea typeface="宋体" pitchFamily="2" charset="-122"/>
              </a:rPr>
              <a:t>3</a:t>
            </a:r>
            <a:r>
              <a:rPr kumimoji="0" lang="zh-CN" altLang="en-US" sz="2400" b="1" dirty="0">
                <a:solidFill>
                  <a:schemeClr val="tx2"/>
                </a:solidFill>
                <a:latin typeface="宋体" pitchFamily="2" charset="-122"/>
                <a:ea typeface="宋体" pitchFamily="2" charset="-122"/>
              </a:rPr>
              <a:t>、</a:t>
            </a:r>
            <a:r>
              <a:rPr kumimoji="0" lang="en-US" altLang="zh-CN" sz="2400" b="1" dirty="0">
                <a:solidFill>
                  <a:schemeClr val="tx2"/>
                </a:solidFill>
                <a:latin typeface="宋体" pitchFamily="2" charset="-122"/>
                <a:ea typeface="宋体" pitchFamily="2" charset="-122"/>
              </a:rPr>
              <a:t>S</a:t>
            </a:r>
            <a:r>
              <a:rPr kumimoji="0" lang="en-US" altLang="zh-CN" sz="2400" b="1" baseline="-30000" dirty="0">
                <a:solidFill>
                  <a:schemeClr val="tx2"/>
                </a:solidFill>
                <a:latin typeface="宋体" pitchFamily="2" charset="-122"/>
                <a:ea typeface="宋体" pitchFamily="2" charset="-122"/>
              </a:rPr>
              <a:t>4</a:t>
            </a:r>
            <a:r>
              <a:rPr kumimoji="0" lang="zh-CN" altLang="en-US" sz="2400" b="1" dirty="0">
                <a:solidFill>
                  <a:schemeClr val="tx2"/>
                </a:solidFill>
                <a:latin typeface="宋体" pitchFamily="2" charset="-122"/>
                <a:ea typeface="宋体" pitchFamily="2" charset="-122"/>
              </a:rPr>
              <a:t>各段中的网点部分表示该段流水线在这一段时间内是空闲的，而</a:t>
            </a:r>
            <a:r>
              <a:rPr kumimoji="0" lang="en-US" altLang="zh-CN" sz="2400" b="1" dirty="0">
                <a:solidFill>
                  <a:schemeClr val="tx2"/>
                </a:solidFill>
                <a:latin typeface="宋体" pitchFamily="2" charset="-122"/>
                <a:ea typeface="宋体" pitchFamily="2" charset="-122"/>
              </a:rPr>
              <a:t>S</a:t>
            </a:r>
            <a:r>
              <a:rPr kumimoji="0" lang="en-US" altLang="zh-CN" sz="2400" b="1" baseline="-30000" dirty="0">
                <a:solidFill>
                  <a:schemeClr val="tx2"/>
                </a:solidFill>
                <a:latin typeface="宋体" pitchFamily="2" charset="-122"/>
                <a:ea typeface="宋体" pitchFamily="2" charset="-122"/>
              </a:rPr>
              <a:t>2</a:t>
            </a:r>
            <a:r>
              <a:rPr kumimoji="0" lang="zh-CN" altLang="en-US" sz="2400" b="1" dirty="0">
                <a:solidFill>
                  <a:schemeClr val="tx2"/>
                </a:solidFill>
                <a:latin typeface="宋体" pitchFamily="2" charset="-122"/>
                <a:ea typeface="宋体" pitchFamily="2" charset="-122"/>
              </a:rPr>
              <a:t>段没有任何空闲，因此</a:t>
            </a:r>
            <a:r>
              <a:rPr kumimoji="0" lang="en-US" altLang="zh-CN" sz="2400" b="1" dirty="0">
                <a:solidFill>
                  <a:schemeClr val="tx2"/>
                </a:solidFill>
                <a:latin typeface="宋体" pitchFamily="2" charset="-122"/>
                <a:ea typeface="宋体" pitchFamily="2" charset="-122"/>
              </a:rPr>
              <a:t>S</a:t>
            </a:r>
            <a:r>
              <a:rPr kumimoji="0" lang="en-US" altLang="zh-CN" sz="2400" b="1" baseline="-30000" dirty="0">
                <a:solidFill>
                  <a:schemeClr val="tx2"/>
                </a:solidFill>
                <a:latin typeface="宋体" pitchFamily="2" charset="-122"/>
                <a:ea typeface="宋体" pitchFamily="2" charset="-122"/>
              </a:rPr>
              <a:t>2</a:t>
            </a:r>
            <a:r>
              <a:rPr kumimoji="0" lang="zh-CN" altLang="en-US" sz="2400" b="1" dirty="0">
                <a:solidFill>
                  <a:schemeClr val="tx2"/>
                </a:solidFill>
                <a:latin typeface="宋体" pitchFamily="2" charset="-122"/>
                <a:ea typeface="宋体" pitchFamily="2" charset="-122"/>
              </a:rPr>
              <a:t>段成为瓶颈段。</a:t>
            </a:r>
          </a:p>
        </p:txBody>
      </p:sp>
      <p:pic>
        <p:nvPicPr>
          <p:cNvPr id="32796" name="Picture 28"/>
          <p:cNvPicPr>
            <a:picLocks noChangeAspect="1" noChangeArrowheads="1"/>
          </p:cNvPicPr>
          <p:nvPr/>
        </p:nvPicPr>
        <p:blipFill>
          <a:blip r:embed="rId3"/>
          <a:srcRect/>
          <a:stretch>
            <a:fillRect/>
          </a:stretch>
        </p:blipFill>
        <p:spPr bwMode="auto">
          <a:xfrm>
            <a:off x="1146175" y="3916363"/>
            <a:ext cx="6007100" cy="2476500"/>
          </a:xfrm>
          <a:prstGeom prst="rect">
            <a:avLst/>
          </a:prstGeom>
          <a:noFill/>
          <a:ln w="9525" algn="ctr">
            <a:noFill/>
            <a:miter lim="800000"/>
            <a:headEnd/>
            <a:tailEnd/>
          </a:ln>
        </p:spPr>
      </p:pic>
      <p:pic>
        <p:nvPicPr>
          <p:cNvPr id="32779" name="Picture 29"/>
          <p:cNvPicPr>
            <a:picLocks noChangeAspect="1" noChangeArrowheads="1"/>
          </p:cNvPicPr>
          <p:nvPr/>
        </p:nvPicPr>
        <p:blipFill>
          <a:blip r:embed="rId4"/>
          <a:srcRect/>
          <a:stretch>
            <a:fillRect/>
          </a:stretch>
        </p:blipFill>
        <p:spPr bwMode="auto">
          <a:xfrm>
            <a:off x="630238" y="1598613"/>
            <a:ext cx="7975600" cy="1011237"/>
          </a:xfrm>
          <a:prstGeom prst="rect">
            <a:avLst/>
          </a:prstGeom>
          <a:noFill/>
          <a:ln w="9525" algn="ctr">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10"/>
                                        </p:tgtEl>
                                        <p:attrNameLst>
                                          <p:attrName>style.visibility</p:attrName>
                                        </p:attrNameLst>
                                      </p:cBhvr>
                                      <p:to>
                                        <p:strVal val="visible"/>
                                      </p:to>
                                    </p:set>
                                    <p:animEffect transition="in" filter="box(in)">
                                      <p:cBhvr>
                                        <p:cTn id="7" dur="500"/>
                                        <p:tgtEl>
                                          <p:spTgt spid="7168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96"/>
                                        </p:tgtEl>
                                        <p:attrNameLst>
                                          <p:attrName>style.visibility</p:attrName>
                                        </p:attrNameLst>
                                      </p:cBhvr>
                                      <p:to>
                                        <p:strVal val="visible"/>
                                      </p:to>
                                    </p:set>
                                    <p:animEffect transition="in" filter="box(in)">
                                      <p:cBhvr>
                                        <p:cTn id="12" dur="500"/>
                                        <p:tgtEl>
                                          <p:spTgt spid="3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12"/>
          </p:nvPr>
        </p:nvSpPr>
        <p:spPr/>
        <p:txBody>
          <a:bodyPr/>
          <a:lstStyle/>
          <a:p>
            <a:pPr>
              <a:defRPr/>
            </a:pPr>
            <a:fld id="{9788EE85-2337-48F3-A5BF-D8599B0E4E75}" type="slidenum">
              <a:rPr lang="en-US" altLang="zh-CN">
                <a:solidFill>
                  <a:schemeClr val="tx2"/>
                </a:solidFill>
              </a:rPr>
              <a:pPr>
                <a:defRPr/>
              </a:pPr>
              <a:t>8</a:t>
            </a:fld>
            <a:endParaRPr lang="en-US" altLang="zh-CN">
              <a:solidFill>
                <a:schemeClr val="tx2"/>
              </a:solidFill>
            </a:endParaRPr>
          </a:p>
        </p:txBody>
      </p:sp>
      <p:sp>
        <p:nvSpPr>
          <p:cNvPr id="717826"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17827"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33797" name="Text Box 7"/>
          <p:cNvSpPr txBox="1">
            <a:spLocks noChangeArrowheads="1"/>
          </p:cNvSpPr>
          <p:nvPr/>
        </p:nvSpPr>
        <p:spPr bwMode="auto">
          <a:xfrm>
            <a:off x="563563" y="831850"/>
            <a:ext cx="7932737" cy="649288"/>
          </a:xfrm>
          <a:prstGeom prst="rect">
            <a:avLst/>
          </a:prstGeom>
          <a:noFill/>
          <a:ln w="9525">
            <a:noFill/>
            <a:miter lim="800000"/>
            <a:headEnd/>
            <a:tailEnd/>
          </a:ln>
        </p:spPr>
        <p:txBody>
          <a:bodyPr/>
          <a:lstStyle/>
          <a:p>
            <a:pPr algn="just">
              <a:spcBef>
                <a:spcPct val="0"/>
              </a:spcBef>
              <a:buClrTx/>
              <a:buSzTx/>
              <a:buFontTx/>
              <a:buNone/>
            </a:pPr>
            <a:r>
              <a:rPr kumimoji="0" lang="zh-CN" altLang="en-US" sz="2800" b="1">
                <a:solidFill>
                  <a:schemeClr val="tx2"/>
                </a:solidFill>
              </a:rPr>
              <a:t>流水线存在瓶颈段的情况下，实际吞吐率为 </a:t>
            </a:r>
          </a:p>
        </p:txBody>
      </p:sp>
      <p:sp>
        <p:nvSpPr>
          <p:cNvPr id="717832" name="Text Box 8"/>
          <p:cNvSpPr txBox="1">
            <a:spLocks noChangeArrowheads="1"/>
          </p:cNvSpPr>
          <p:nvPr/>
        </p:nvSpPr>
        <p:spPr bwMode="auto">
          <a:xfrm>
            <a:off x="495300" y="3543300"/>
            <a:ext cx="8191500" cy="1200971"/>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just">
              <a:defRPr/>
            </a:pPr>
            <a:r>
              <a:rPr kumimoji="0" lang="zh-CN" altLang="en-US" sz="2400" b="1" dirty="0">
                <a:solidFill>
                  <a:schemeClr val="tx2"/>
                </a:solidFill>
                <a:latin typeface="Times New Roman" pitchFamily="18" charset="0"/>
                <a:ea typeface="宋体" pitchFamily="2" charset="-122"/>
                <a:cs typeface="Times New Roman" pitchFamily="18" charset="0"/>
              </a:rPr>
              <a:t>分母中的第一部分是流水线完成第</a:t>
            </a:r>
            <a:r>
              <a:rPr kumimoji="0" lang="en-US" altLang="zh-CN" sz="2400" b="1" dirty="0">
                <a:solidFill>
                  <a:schemeClr val="tx2"/>
                </a:solidFill>
                <a:latin typeface="Times New Roman" pitchFamily="18" charset="0"/>
                <a:ea typeface="宋体" pitchFamily="2" charset="-122"/>
                <a:cs typeface="Times New Roman" pitchFamily="18" charset="0"/>
              </a:rPr>
              <a:t>1</a:t>
            </a:r>
            <a:r>
              <a:rPr kumimoji="0" lang="zh-CN" altLang="en-US" sz="2400" b="1" dirty="0">
                <a:solidFill>
                  <a:schemeClr val="tx2"/>
                </a:solidFill>
                <a:latin typeface="Times New Roman" pitchFamily="18" charset="0"/>
                <a:ea typeface="宋体" pitchFamily="2" charset="-122"/>
                <a:cs typeface="Times New Roman" pitchFamily="18" charset="0"/>
              </a:rPr>
              <a:t>个任务所用时间，第二部分是完成其余</a:t>
            </a:r>
            <a:r>
              <a:rPr kumimoji="0" lang="en-US" altLang="zh-CN" sz="2400" b="1" dirty="0">
                <a:solidFill>
                  <a:schemeClr val="tx2"/>
                </a:solidFill>
                <a:latin typeface="Times New Roman" pitchFamily="18" charset="0"/>
                <a:ea typeface="宋体" pitchFamily="2" charset="-122"/>
                <a:cs typeface="Times New Roman" pitchFamily="18" charset="0"/>
              </a:rPr>
              <a:t>n</a:t>
            </a:r>
            <a:r>
              <a:rPr kumimoji="0" lang="zh-CN" altLang="en-US" sz="2400" b="1" dirty="0">
                <a:solidFill>
                  <a:schemeClr val="tx2"/>
                </a:solidFill>
                <a:latin typeface="Times New Roman" pitchFamily="18" charset="0"/>
                <a:ea typeface="宋体" pitchFamily="2" charset="-122"/>
                <a:cs typeface="Times New Roman" pitchFamily="18" charset="0"/>
              </a:rPr>
              <a:t>－</a:t>
            </a:r>
            <a:r>
              <a:rPr kumimoji="0" lang="en-US" altLang="zh-CN" sz="2400" b="1" dirty="0">
                <a:solidFill>
                  <a:schemeClr val="tx2"/>
                </a:solidFill>
                <a:latin typeface="Times New Roman" pitchFamily="18" charset="0"/>
                <a:ea typeface="宋体" pitchFamily="2" charset="-122"/>
                <a:cs typeface="Times New Roman" pitchFamily="18" charset="0"/>
              </a:rPr>
              <a:t>1</a:t>
            </a:r>
            <a:r>
              <a:rPr kumimoji="0" lang="zh-CN" altLang="en-US" sz="2400" b="1" dirty="0">
                <a:solidFill>
                  <a:schemeClr val="tx2"/>
                </a:solidFill>
                <a:latin typeface="Times New Roman" pitchFamily="18" charset="0"/>
                <a:ea typeface="宋体" pitchFamily="2" charset="-122"/>
                <a:cs typeface="Times New Roman" pitchFamily="18" charset="0"/>
              </a:rPr>
              <a:t>个任务所用时间。</a:t>
            </a:r>
            <a:endParaRPr kumimoji="0" lang="zh-CN" altLang="en-US" sz="2400" b="1" dirty="0">
              <a:solidFill>
                <a:schemeClr val="tx2"/>
              </a:solidFill>
              <a:latin typeface="宋体" pitchFamily="2" charset="-122"/>
              <a:ea typeface="宋体" pitchFamily="2" charset="-122"/>
              <a:cs typeface="Times New Roman" pitchFamily="18" charset="0"/>
            </a:endParaRPr>
          </a:p>
          <a:p>
            <a:pPr algn="l">
              <a:defRPr/>
            </a:pPr>
            <a:r>
              <a:rPr kumimoji="0" lang="zh-CN" altLang="en-US" sz="2400" b="1" dirty="0">
                <a:solidFill>
                  <a:schemeClr val="tx2"/>
                </a:solidFill>
                <a:latin typeface="Times New Roman"/>
                <a:ea typeface="宋体" pitchFamily="2" charset="-122"/>
              </a:rPr>
              <a:t>   </a:t>
            </a:r>
            <a:r>
              <a:rPr kumimoji="0" lang="zh-CN" altLang="en-US" sz="2400" b="1" dirty="0">
                <a:solidFill>
                  <a:schemeClr val="tx2"/>
                </a:solidFill>
                <a:latin typeface="宋体" pitchFamily="2" charset="-122"/>
                <a:ea typeface="宋体" pitchFamily="2" charset="-122"/>
              </a:rPr>
              <a:t> 此时流水线的最大吞吐率为 </a:t>
            </a:r>
          </a:p>
        </p:txBody>
      </p:sp>
      <p:pic>
        <p:nvPicPr>
          <p:cNvPr id="2050" name="Picture 2"/>
          <p:cNvPicPr>
            <a:picLocks noChangeAspect="1" noChangeArrowheads="1"/>
          </p:cNvPicPr>
          <p:nvPr/>
        </p:nvPicPr>
        <p:blipFill>
          <a:blip r:embed="rId2"/>
          <a:srcRect/>
          <a:stretch>
            <a:fillRect/>
          </a:stretch>
        </p:blipFill>
        <p:spPr bwMode="auto">
          <a:xfrm>
            <a:off x="528638" y="1557335"/>
            <a:ext cx="8086725" cy="1514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6713" y="5072074"/>
            <a:ext cx="8410575" cy="8572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832">
                                            <p:txEl>
                                              <p:pRg st="1" end="1"/>
                                            </p:txEl>
                                          </p:spTgt>
                                        </p:tgtEl>
                                        <p:attrNameLst>
                                          <p:attrName>style.visibility</p:attrName>
                                        </p:attrNameLst>
                                      </p:cBhvr>
                                      <p:to>
                                        <p:strVal val="visible"/>
                                      </p:to>
                                    </p:set>
                                    <p:animEffect transition="in" filter="box(in)">
                                      <p:cBhvr>
                                        <p:cTn id="7" dur="500"/>
                                        <p:tgtEl>
                                          <p:spTgt spid="717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12"/>
          </p:nvPr>
        </p:nvSpPr>
        <p:spPr/>
        <p:txBody>
          <a:bodyPr/>
          <a:lstStyle/>
          <a:p>
            <a:pPr>
              <a:defRPr/>
            </a:pPr>
            <a:fld id="{3F062060-E324-4866-96A4-CE102BB46FF4}" type="slidenum">
              <a:rPr lang="en-US" altLang="zh-CN">
                <a:solidFill>
                  <a:schemeClr val="tx2"/>
                </a:solidFill>
              </a:rPr>
              <a:pPr>
                <a:defRPr/>
              </a:pPr>
              <a:t>9</a:t>
            </a:fld>
            <a:endParaRPr lang="en-US" altLang="zh-CN">
              <a:solidFill>
                <a:schemeClr val="tx2"/>
              </a:solidFill>
            </a:endParaRPr>
          </a:p>
        </p:txBody>
      </p:sp>
      <p:sp>
        <p:nvSpPr>
          <p:cNvPr id="718850" name="Rectangle 2"/>
          <p:cNvSpPr>
            <a:spLocks noGrp="1" noChangeArrowheads="1"/>
          </p:cNvSpPr>
          <p:nvPr>
            <p:ph type="subTitle" idx="1"/>
          </p:nvPr>
        </p:nvSpPr>
        <p:spPr>
          <a:xfrm>
            <a:off x="179388" y="269875"/>
            <a:ext cx="7226300" cy="460375"/>
          </a:xfrm>
        </p:spPr>
        <p:txBody>
          <a:bodyPr>
            <a:normAutofit fontScale="62500" lnSpcReduction="20000"/>
          </a:bodyPr>
          <a:lstStyle/>
          <a:p>
            <a:pPr algn="l" eaLnBrk="1" hangingPunct="1">
              <a:spcBef>
                <a:spcPct val="50000"/>
              </a:spcBef>
              <a:buClr>
                <a:schemeClr val="tx1"/>
              </a:buClr>
              <a:buSzTx/>
              <a:buFontTx/>
              <a:buNone/>
              <a:defRPr/>
            </a:pPr>
            <a:r>
              <a:rPr lang="en-US" altLang="zh-CN" sz="4400" b="1" smtClean="0">
                <a:solidFill>
                  <a:schemeClr val="tx2"/>
                </a:solidFill>
              </a:rPr>
              <a:t> </a:t>
            </a:r>
            <a:endParaRPr lang="en-US" altLang="zh-CN" sz="2800" b="1" smtClean="0">
              <a:solidFill>
                <a:schemeClr val="tx2"/>
              </a:solidFill>
            </a:endParaRPr>
          </a:p>
        </p:txBody>
      </p:sp>
      <p:sp>
        <p:nvSpPr>
          <p:cNvPr id="718851" name="Rectangle 3"/>
          <p:cNvSpPr>
            <a:spLocks noGrp="1" noChangeArrowheads="1"/>
          </p:cNvSpPr>
          <p:nvPr>
            <p:ph type="ctrTitle"/>
          </p:nvPr>
        </p:nvSpPr>
        <p:spPr>
          <a:xfrm>
            <a:off x="188913" y="131763"/>
            <a:ext cx="6656387" cy="536575"/>
          </a:xfrm>
        </p:spPr>
        <p:txBody>
          <a:bodyPr/>
          <a:lstStyle/>
          <a:p>
            <a:pPr>
              <a:defRPr/>
            </a:pPr>
            <a:r>
              <a:rPr lang="en-US" altLang="zh-CN" sz="2800" b="1" smtClean="0">
                <a:solidFill>
                  <a:schemeClr val="hlink"/>
                </a:solidFill>
              </a:rPr>
              <a:t>2  </a:t>
            </a:r>
            <a:r>
              <a:rPr lang="zh-CN" altLang="en-US" sz="2800" b="1" smtClean="0">
                <a:solidFill>
                  <a:schemeClr val="hlink"/>
                </a:solidFill>
              </a:rPr>
              <a:t>各段执行时间不相等的流水线的吞吐率</a:t>
            </a:r>
          </a:p>
        </p:txBody>
      </p:sp>
      <p:sp>
        <p:nvSpPr>
          <p:cNvPr id="34821" name="Text Box 7"/>
          <p:cNvSpPr txBox="1">
            <a:spLocks noChangeArrowheads="1"/>
          </p:cNvSpPr>
          <p:nvPr/>
        </p:nvSpPr>
        <p:spPr bwMode="auto">
          <a:xfrm>
            <a:off x="563563" y="831850"/>
            <a:ext cx="7932737" cy="649288"/>
          </a:xfrm>
          <a:prstGeom prst="rect">
            <a:avLst/>
          </a:prstGeom>
          <a:noFill/>
          <a:ln w="9525">
            <a:noFill/>
            <a:miter lim="800000"/>
            <a:headEnd/>
            <a:tailEnd/>
          </a:ln>
        </p:spPr>
        <p:txBody>
          <a:bodyPr/>
          <a:lstStyle/>
          <a:p>
            <a:pPr algn="just">
              <a:spcBef>
                <a:spcPct val="0"/>
              </a:spcBef>
              <a:buClrTx/>
              <a:buSzTx/>
              <a:buFontTx/>
              <a:buNone/>
            </a:pPr>
            <a:r>
              <a:rPr kumimoji="0" lang="en-US" altLang="zh-CN" sz="2800" b="1" dirty="0">
                <a:solidFill>
                  <a:schemeClr val="tx2"/>
                </a:solidFill>
              </a:rPr>
              <a:t>  </a:t>
            </a:r>
            <a:r>
              <a:rPr kumimoji="0" lang="zh-CN" altLang="en-US" sz="2800" b="1" dirty="0">
                <a:solidFill>
                  <a:schemeClr val="tx2"/>
                </a:solidFill>
              </a:rPr>
              <a:t>对于流水线存在瓶颈段的情况下</a:t>
            </a:r>
            <a:r>
              <a:rPr kumimoji="0" lang="zh-CN" altLang="en-US" sz="2800" b="1" dirty="0" smtClean="0">
                <a:solidFill>
                  <a:schemeClr val="tx2"/>
                </a:solidFill>
              </a:rPr>
              <a:t>图</a:t>
            </a:r>
            <a:r>
              <a:rPr kumimoji="0" lang="en-US" altLang="zh-CN" sz="2800" b="1" dirty="0" smtClean="0">
                <a:solidFill>
                  <a:schemeClr val="tx2"/>
                </a:solidFill>
              </a:rPr>
              <a:t>10</a:t>
            </a:r>
            <a:r>
              <a:rPr kumimoji="0" lang="zh-CN" altLang="en-US" sz="2800" b="1" dirty="0">
                <a:solidFill>
                  <a:schemeClr val="tx2"/>
                </a:solidFill>
              </a:rPr>
              <a:t>所示的例子，流水线的最大吞吐率为</a:t>
            </a:r>
          </a:p>
        </p:txBody>
      </p:sp>
      <p:sp>
        <p:nvSpPr>
          <p:cNvPr id="718856" name="Text Box 8"/>
          <p:cNvSpPr txBox="1">
            <a:spLocks noChangeArrowheads="1"/>
          </p:cNvSpPr>
          <p:nvPr/>
        </p:nvSpPr>
        <p:spPr bwMode="auto">
          <a:xfrm>
            <a:off x="495300" y="2971800"/>
            <a:ext cx="8191500" cy="2654300"/>
          </a:xfrm>
          <a:prstGeom prst="rect">
            <a:avLst/>
          </a:prstGeom>
          <a:noFill/>
          <a:ln w="9525">
            <a:noFill/>
            <a:miter lim="800000"/>
            <a:headEnd/>
            <a:tailEnd/>
          </a:ln>
          <a:effectLst>
            <a:outerShdw dist="13470" dir="2700000" algn="ctr" rotWithShape="0">
              <a:schemeClr val="bg2"/>
            </a:outerShdw>
          </a:effectLst>
        </p:spPr>
        <p:txBody>
          <a:bodyPr lIns="0" tIns="46038" rIns="0" bIns="46038">
            <a:spAutoFit/>
          </a:bodyPr>
          <a:lstStyle/>
          <a:p>
            <a:pPr algn="just">
              <a:defRPr/>
            </a:pPr>
            <a:r>
              <a:rPr kumimoji="0" lang="en-US" altLang="zh-CN" sz="2800" b="1">
                <a:solidFill>
                  <a:schemeClr val="tx2"/>
                </a:solidFill>
                <a:latin typeface="宋体" pitchFamily="2" charset="-122"/>
                <a:ea typeface="宋体" pitchFamily="2" charset="-122"/>
              </a:rPr>
              <a:t>  </a:t>
            </a:r>
            <a:r>
              <a:rPr kumimoji="0" lang="zh-CN" altLang="en-US" sz="2800" b="1">
                <a:solidFill>
                  <a:schemeClr val="tx2"/>
                </a:solidFill>
                <a:latin typeface="宋体" pitchFamily="2" charset="-122"/>
                <a:ea typeface="宋体" pitchFamily="2" charset="-122"/>
              </a:rPr>
              <a:t>从上述表达式看出，当流水线中各流水段执行时间不相等时，流水线的最大吞吐率与实际吞吐率主要由执行时间最长的那个流水段决定。该流水段就成了整个流水线的瓶颈。此时，瓶颈流水段一直处于忙碌状态，而其余各段有许多空闲时间，这实际上是一种资源浪费</a:t>
            </a:r>
            <a:r>
              <a:rPr kumimoji="0" lang="zh-CN" altLang="en-US" sz="2800" b="1">
                <a:solidFill>
                  <a:schemeClr val="tx2"/>
                </a:solidFill>
                <a:latin typeface="宋体" pitchFamily="2" charset="-122"/>
                <a:ea typeface="宋体" pitchFamily="2" charset="-122"/>
                <a:cs typeface="Times New Roman" pitchFamily="18" charset="0"/>
              </a:rPr>
              <a:t> </a:t>
            </a:r>
          </a:p>
        </p:txBody>
      </p:sp>
      <p:pic>
        <p:nvPicPr>
          <p:cNvPr id="34823" name="Picture 13" descr="F:\1课件\并行计算机 (G)\Chap02\IMAGES\公式2.11后面.bmp"/>
          <p:cNvPicPr>
            <a:picLocks noChangeAspect="1" noChangeArrowheads="1"/>
          </p:cNvPicPr>
          <p:nvPr/>
        </p:nvPicPr>
        <p:blipFill>
          <a:blip r:embed="rId2" r:link="rId3"/>
          <a:srcRect/>
          <a:stretch>
            <a:fillRect/>
          </a:stretch>
        </p:blipFill>
        <p:spPr bwMode="auto">
          <a:xfrm>
            <a:off x="692150" y="1952625"/>
            <a:ext cx="7670800" cy="8001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8856"/>
                                        </p:tgtEl>
                                        <p:attrNameLst>
                                          <p:attrName>style.visibility</p:attrName>
                                        </p:attrNameLst>
                                      </p:cBhvr>
                                      <p:to>
                                        <p:strVal val="visible"/>
                                      </p:to>
                                    </p:set>
                                    <p:animEffect transition="in" filter="diamond(in)">
                                      <p:cBhvr>
                                        <p:cTn id="7" dur="2000"/>
                                        <p:tgtEl>
                                          <p:spTgt spid="71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6" grpId="0"/>
    </p:bld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计算机系统结构的发展</Template>
  <TotalTime>132</TotalTime>
  <Words>1839</Words>
  <Application>Microsoft Office PowerPoint</Application>
  <PresentationFormat>全屏显示(4:3)</PresentationFormat>
  <Paragraphs>127</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计算机系统结构的发展</vt:lpstr>
      <vt:lpstr>流水线性能</vt:lpstr>
      <vt:lpstr>流水线性能</vt:lpstr>
      <vt:lpstr> 流水线的性能指标  1  流水线的吞吐率 </vt:lpstr>
      <vt:lpstr>1  流水线的吞吐率 1 各段执行时间均相等的流水线的吞吐率</vt:lpstr>
      <vt:lpstr>1  流水线的吞吐率 1 各段执行时间均相等的流水线的吞吐率</vt:lpstr>
      <vt:lpstr>1 各段执行时间均相等的流水线的吞吐率</vt:lpstr>
      <vt:lpstr>2  各段执行时间不相等的流水线的吞吐率</vt:lpstr>
      <vt:lpstr>2  各段执行时间不相等的流水线的吞吐率</vt:lpstr>
      <vt:lpstr>2  各段执行时间不相等的流水线的吞吐率</vt:lpstr>
      <vt:lpstr>2  各段执行时间不相等的流水线的吞吐率</vt:lpstr>
      <vt:lpstr>2  各段执行时间不相等的流水线的吞吐率</vt:lpstr>
      <vt:lpstr>2  各段执行时间不相等的流水线的吞吐率</vt:lpstr>
      <vt:lpstr>2 流水线的加速比 </vt:lpstr>
      <vt:lpstr>2 流水线的加速比 </vt:lpstr>
      <vt:lpstr>2 流水线的加速比 </vt:lpstr>
      <vt:lpstr>3  流水线的效率</vt:lpstr>
      <vt:lpstr>3  流水线的效率</vt:lpstr>
      <vt:lpstr>3  流水线的效率</vt:lpstr>
      <vt:lpstr>3  流水线的效率</vt:lpstr>
      <vt:lpstr>3  流水线的效率</vt:lpstr>
      <vt:lpstr>3  流水线的效率</vt:lpstr>
      <vt:lpstr>4  流水线的最佳段数 </vt:lpstr>
      <vt:lpstr>4  流水线的最佳段数 </vt:lpstr>
      <vt:lpstr>4  流水线的最佳段数 </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流水线性能</dc:title>
  <dc:creator>宝贝</dc:creator>
  <cp:lastModifiedBy>宝贝</cp:lastModifiedBy>
  <cp:revision>20</cp:revision>
  <dcterms:created xsi:type="dcterms:W3CDTF">2020-10-01T00:58:53Z</dcterms:created>
  <dcterms:modified xsi:type="dcterms:W3CDTF">2020-10-05T01:47:32Z</dcterms:modified>
</cp:coreProperties>
</file>