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88" r:id="rId8"/>
    <p:sldId id="289" r:id="rId9"/>
    <p:sldId id="279" r:id="rId10"/>
    <p:sldId id="280" r:id="rId11"/>
    <p:sldId id="281" r:id="rId12"/>
    <p:sldId id="282" r:id="rId13"/>
    <p:sldId id="283" r:id="rId14"/>
    <p:sldId id="284" r:id="rId15"/>
    <p:sldId id="285" r:id="rId16"/>
    <p:sldId id="286"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BFD6D-11A2-4667-9D2B-8539A8CAF407}" type="datetimeFigureOut">
              <a:rPr lang="zh-CN" altLang="en-US" smtClean="0"/>
              <a:pPr/>
              <a:t>2020/10/4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8B9D3-C004-4E9B-A49B-3AEF770954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3F631BDD-0758-4D7D-8E02-36086050AA97}" type="datetimeFigureOut">
              <a:rPr lang="zh-CN" altLang="en-US" smtClean="0"/>
              <a:pPr/>
              <a:t>2020/10/4</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421909B5-527D-438C-9CB0-0E2E711B854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631BDD-0758-4D7D-8E02-36086050AA97}" type="datetimeFigureOut">
              <a:rPr lang="zh-CN" altLang="en-US" smtClean="0"/>
              <a:pPr/>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1909B5-527D-438C-9CB0-0E2E711B854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31BDD-0758-4D7D-8E02-36086050AA97}" type="datetimeFigureOut">
              <a:rPr lang="zh-CN" altLang="en-US" smtClean="0"/>
              <a:pPr/>
              <a:t>2020/10/4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909B5-527D-438C-9CB0-0E2E711B854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22270;2.1.swf"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22270;2.2.sw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22270;2.3.sw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22270;2.4.sw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22270;2.5.swf"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22270;2.6.swf"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22270;2.7.swf"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ecyalong.com/2006/4-27/16105325601.html"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naturefree.shop.sohuo.net/Co/corpproduct_show.asp?id=9290&amp;user_id=221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22270;2.8.swf"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nsells.com/trade/product_361_33670.html" TargetMode="Externa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www.dasenchina.com/daseninfo/gsjj.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tj.xinhuanet.com/2006-08/18/content_7818698.htm" TargetMode="Externa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b2b.qx100.com/cp/showcp_914822.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xf-kj.com/page/cp.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流水线技术概述</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7EA4251D-C4B9-4FA4-A432-4AB51AC5EE7F}" type="slidenum">
              <a:rPr lang="en-US" altLang="zh-CN">
                <a:solidFill>
                  <a:schemeClr val="tx2"/>
                </a:solidFill>
              </a:rPr>
              <a:pPr/>
              <a:t>10</a:t>
            </a:fld>
            <a:endParaRPr lang="en-US" altLang="zh-CN">
              <a:solidFill>
                <a:schemeClr val="tx2"/>
              </a:solidFill>
            </a:endParaRPr>
          </a:p>
        </p:txBody>
      </p:sp>
      <p:sp>
        <p:nvSpPr>
          <p:cNvPr id="432132" name="Rectangle 4"/>
          <p:cNvSpPr>
            <a:spLocks noChangeArrowheads="1"/>
          </p:cNvSpPr>
          <p:nvPr/>
        </p:nvSpPr>
        <p:spPr bwMode="auto">
          <a:xfrm>
            <a:off x="2533650" y="2271713"/>
            <a:ext cx="9144000" cy="369332"/>
          </a:xfrm>
          <a:prstGeom prst="rect">
            <a:avLst/>
          </a:prstGeom>
          <a:noFill/>
          <a:ln w="9525">
            <a:noFill/>
            <a:miter lim="800000"/>
            <a:headEnd/>
            <a:tailEnd/>
          </a:ln>
          <a:effectLst/>
        </p:spPr>
        <p:txBody>
          <a:bodyPr>
            <a:spAutoFit/>
          </a:bodyPr>
          <a:lstStyle/>
          <a:p>
            <a:endParaRPr lang="zh-CN" altLang="en-US">
              <a:solidFill>
                <a:schemeClr val="tx2"/>
              </a:solidFill>
            </a:endParaRPr>
          </a:p>
        </p:txBody>
      </p:sp>
      <p:sp>
        <p:nvSpPr>
          <p:cNvPr id="432133" name="Text Box 5"/>
          <p:cNvSpPr txBox="1">
            <a:spLocks noChangeArrowheads="1"/>
          </p:cNvSpPr>
          <p:nvPr/>
        </p:nvSpPr>
        <p:spPr bwMode="auto">
          <a:xfrm>
            <a:off x="1314450" y="5105400"/>
            <a:ext cx="6851650" cy="457200"/>
          </a:xfrm>
          <a:prstGeom prst="rect">
            <a:avLst/>
          </a:prstGeom>
          <a:noFill/>
          <a:ln w="9525">
            <a:noFill/>
            <a:miter lim="800000"/>
            <a:headEnd/>
            <a:tailEnd/>
          </a:ln>
          <a:effectLst/>
        </p:spPr>
        <p:txBody>
          <a:bodyPr wrap="none">
            <a:spAutoFit/>
          </a:bodyPr>
          <a:lstStyle/>
          <a:p>
            <a:r>
              <a:rPr kumimoji="1" lang="en-US" altLang="zh-CN" sz="2400">
                <a:solidFill>
                  <a:schemeClr val="tx2"/>
                </a:solidFill>
                <a:latin typeface="Times New Roman" pitchFamily="18" charset="0"/>
              </a:rPr>
              <a:t> </a:t>
            </a:r>
            <a:r>
              <a:rPr kumimoji="1" lang="zh-CN" altLang="en-US">
                <a:solidFill>
                  <a:schemeClr val="tx2"/>
                </a:solidFill>
                <a:latin typeface="Times New Roman" pitchFamily="18" charset="0"/>
              </a:rPr>
              <a:t>静态多功能流水线                                                  动态多功能流水线</a:t>
            </a:r>
            <a:r>
              <a:rPr kumimoji="1" lang="zh-CN" altLang="en-US" sz="2400">
                <a:solidFill>
                  <a:schemeClr val="tx2"/>
                </a:solidFill>
                <a:latin typeface="Times New Roman" pitchFamily="18" charset="0"/>
              </a:rPr>
              <a:t> </a:t>
            </a:r>
          </a:p>
        </p:txBody>
      </p:sp>
      <p:sp>
        <p:nvSpPr>
          <p:cNvPr id="432135" name="Rectangle 7"/>
          <p:cNvSpPr>
            <a:spLocks noChangeArrowheads="1"/>
          </p:cNvSpPr>
          <p:nvPr/>
        </p:nvSpPr>
        <p:spPr bwMode="auto">
          <a:xfrm>
            <a:off x="0" y="2286000"/>
            <a:ext cx="184731" cy="369332"/>
          </a:xfrm>
          <a:prstGeom prst="rect">
            <a:avLst/>
          </a:prstGeom>
          <a:noFill/>
          <a:ln w="9525">
            <a:noFill/>
            <a:miter lim="800000"/>
            <a:headEnd/>
            <a:tailEnd/>
          </a:ln>
          <a:effectLst/>
        </p:spPr>
        <p:txBody>
          <a:bodyPr wrap="none" anchor="ctr">
            <a:spAutoFit/>
          </a:bodyPr>
          <a:lstStyle/>
          <a:p>
            <a:endParaRPr lang="zh-CN" altLang="en-US">
              <a:solidFill>
                <a:schemeClr val="tx2"/>
              </a:solidFill>
            </a:endParaRPr>
          </a:p>
        </p:txBody>
      </p:sp>
      <p:graphicFrame>
        <p:nvGraphicFramePr>
          <p:cNvPr id="432134" name="Object 6"/>
          <p:cNvGraphicFramePr>
            <a:graphicFrameLocks noChangeAspect="1"/>
          </p:cNvGraphicFramePr>
          <p:nvPr/>
        </p:nvGraphicFramePr>
        <p:xfrm>
          <a:off x="34925" y="1196975"/>
          <a:ext cx="4537075" cy="3816350"/>
        </p:xfrm>
        <a:graphic>
          <a:graphicData uri="http://schemas.openxmlformats.org/presentationml/2006/ole">
            <p:oleObj spid="_x0000_s1026" r:id="rId3" imgW="4085675" imgH="2282126" progId="">
              <p:embed/>
            </p:oleObj>
          </a:graphicData>
        </a:graphic>
      </p:graphicFrame>
      <p:sp>
        <p:nvSpPr>
          <p:cNvPr id="432137" name="Rectangle 9"/>
          <p:cNvSpPr>
            <a:spLocks noChangeArrowheads="1"/>
          </p:cNvSpPr>
          <p:nvPr/>
        </p:nvSpPr>
        <p:spPr bwMode="auto">
          <a:xfrm>
            <a:off x="0" y="2286000"/>
            <a:ext cx="184731" cy="369332"/>
          </a:xfrm>
          <a:prstGeom prst="rect">
            <a:avLst/>
          </a:prstGeom>
          <a:noFill/>
          <a:ln w="9525">
            <a:noFill/>
            <a:miter lim="800000"/>
            <a:headEnd/>
            <a:tailEnd/>
          </a:ln>
          <a:effectLst/>
        </p:spPr>
        <p:txBody>
          <a:bodyPr wrap="none" anchor="ctr">
            <a:spAutoFit/>
          </a:bodyPr>
          <a:lstStyle/>
          <a:p>
            <a:endParaRPr lang="zh-CN" altLang="en-US">
              <a:solidFill>
                <a:schemeClr val="tx2"/>
              </a:solidFill>
            </a:endParaRPr>
          </a:p>
        </p:txBody>
      </p:sp>
      <p:graphicFrame>
        <p:nvGraphicFramePr>
          <p:cNvPr id="432136" name="Object 8"/>
          <p:cNvGraphicFramePr>
            <a:graphicFrameLocks noChangeAspect="1"/>
          </p:cNvGraphicFramePr>
          <p:nvPr/>
        </p:nvGraphicFramePr>
        <p:xfrm>
          <a:off x="4500563" y="1268413"/>
          <a:ext cx="4643437" cy="3744912"/>
        </p:xfrm>
        <a:graphic>
          <a:graphicData uri="http://schemas.openxmlformats.org/presentationml/2006/ole">
            <p:oleObj spid="_x0000_s1027" r:id="rId4" imgW="4111684" imgH="2282126" progId="">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2DA344B-6897-47F4-B429-00A8A0654BA4}" type="slidenum">
              <a:rPr lang="en-US" altLang="zh-CN"/>
              <a:pPr/>
              <a:t>11</a:t>
            </a:fld>
            <a:endParaRPr lang="en-US" altLang="zh-CN"/>
          </a:p>
        </p:txBody>
      </p:sp>
      <p:sp>
        <p:nvSpPr>
          <p:cNvPr id="431106" name="Text Box 2"/>
          <p:cNvSpPr txBox="1">
            <a:spLocks noChangeArrowheads="1"/>
          </p:cNvSpPr>
          <p:nvPr/>
        </p:nvSpPr>
        <p:spPr bwMode="auto">
          <a:xfrm>
            <a:off x="457200" y="788988"/>
            <a:ext cx="8229600" cy="4271939"/>
          </a:xfrm>
          <a:prstGeom prst="rect">
            <a:avLst/>
          </a:prstGeom>
          <a:noFill/>
          <a:ln w="9525">
            <a:noFill/>
            <a:miter lim="800000"/>
            <a:headEnd/>
            <a:tailEnd/>
          </a:ln>
          <a:effectLst/>
        </p:spPr>
        <p:txBody>
          <a:bodyPr>
            <a:spAutoFit/>
          </a:bodyPr>
          <a:lstStyle/>
          <a:p>
            <a:pPr>
              <a:lnSpc>
                <a:spcPct val="170000"/>
              </a:lnSpc>
            </a:pPr>
            <a:r>
              <a:rPr kumimoji="1" lang="en-US" altLang="zh-CN" sz="2800" b="1" dirty="0">
                <a:solidFill>
                  <a:schemeClr val="tx2"/>
                </a:solidFill>
                <a:latin typeface="Times New Roman" pitchFamily="18" charset="0"/>
              </a:rPr>
              <a:t>        </a:t>
            </a:r>
            <a:r>
              <a:rPr kumimoji="1" lang="en-US" altLang="zh-CN" sz="2800" b="1" dirty="0">
                <a:solidFill>
                  <a:schemeClr val="tx2"/>
                </a:solidFill>
                <a:latin typeface="Arial Unicode MS" pitchFamily="34" charset="-122"/>
                <a:ea typeface="Arial Unicode MS" pitchFamily="34" charset="-122"/>
                <a:cs typeface="Arial Unicode MS" pitchFamily="34" charset="-122"/>
              </a:rPr>
              <a:t>3</a:t>
            </a:r>
            <a:r>
              <a:rPr kumimoji="1" lang="en-US" altLang="zh-CN" sz="2800" b="1" dirty="0">
                <a:solidFill>
                  <a:schemeClr val="tx2"/>
                </a:solidFill>
                <a:latin typeface="Arial Unicode MS" pitchFamily="34" charset="-122"/>
              </a:rPr>
              <a:t>. </a:t>
            </a:r>
            <a:r>
              <a:rPr kumimoji="1" lang="zh-CN" altLang="en-US" sz="2800" b="1" dirty="0">
                <a:solidFill>
                  <a:schemeClr val="tx2"/>
                </a:solidFill>
                <a:latin typeface="Arial Unicode MS" pitchFamily="34" charset="-122"/>
              </a:rPr>
              <a:t>按流水线的级别分类</a:t>
            </a:r>
            <a:endParaRPr kumimoji="1" lang="zh-CN" altLang="en-US" sz="2800" b="1" dirty="0">
              <a:solidFill>
                <a:schemeClr val="tx2"/>
              </a:solidFill>
              <a:latin typeface="Arial Unicode MS" pitchFamily="34" charset="-122"/>
              <a:ea typeface="Arial Unicode MS" pitchFamily="34" charset="-122"/>
              <a:cs typeface="Arial Unicode MS" pitchFamily="34" charset="-122"/>
            </a:endParaRPr>
          </a:p>
          <a:p>
            <a:pPr>
              <a:lnSpc>
                <a:spcPct val="200000"/>
              </a:lnSpc>
            </a:pPr>
            <a:r>
              <a:rPr kumimoji="1" lang="zh-CN" altLang="en-US" sz="2800" dirty="0">
                <a:solidFill>
                  <a:schemeClr val="tx2"/>
                </a:solidFill>
                <a:latin typeface="Times New Roman" pitchFamily="18" charset="0"/>
              </a:rPr>
              <a:t>        按流水处理的级别不同，可以把流水线分为部件级流水线、处理机级流水线和系统级流水线。</a:t>
            </a:r>
          </a:p>
          <a:p>
            <a:pPr>
              <a:lnSpc>
                <a:spcPct val="200000"/>
              </a:lnSpc>
            </a:pPr>
            <a:r>
              <a:rPr kumimoji="1" lang="zh-CN" altLang="en-US" sz="2800" dirty="0">
                <a:solidFill>
                  <a:schemeClr val="tx2"/>
                </a:solidFill>
                <a:latin typeface="Times New Roman" pitchFamily="18" charset="0"/>
              </a:rPr>
              <a:t>        部件级流水线又称运算操作流水线。它是指处理机功能部件内部分段，采用流水操作来实现功能。</a:t>
            </a:r>
            <a:endParaRPr kumimoji="1" lang="zh-CN" altLang="en-US" sz="2400" dirty="0">
              <a:solidFill>
                <a:schemeClr val="tx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E5B7DAC-2D92-43F7-BF2A-2C19977F26D8}" type="slidenum">
              <a:rPr lang="en-US" altLang="zh-CN"/>
              <a:pPr/>
              <a:t>12</a:t>
            </a:fld>
            <a:endParaRPr lang="en-US" altLang="zh-CN"/>
          </a:p>
        </p:txBody>
      </p:sp>
      <p:sp>
        <p:nvSpPr>
          <p:cNvPr id="433154" name="Text Box 2"/>
          <p:cNvSpPr txBox="1">
            <a:spLocks noChangeArrowheads="1"/>
          </p:cNvSpPr>
          <p:nvPr/>
        </p:nvSpPr>
        <p:spPr bwMode="auto">
          <a:xfrm>
            <a:off x="304800" y="620713"/>
            <a:ext cx="8534400" cy="2268537"/>
          </a:xfrm>
          <a:prstGeom prst="rect">
            <a:avLst/>
          </a:prstGeom>
          <a:noFill/>
          <a:ln w="9525">
            <a:noFill/>
            <a:miter lim="800000"/>
            <a:headEnd/>
            <a:tailEnd/>
          </a:ln>
          <a:effectLst/>
        </p:spPr>
        <p:txBody>
          <a:bodyPr>
            <a:spAutoFit/>
          </a:bodyPr>
          <a:lstStyle/>
          <a:p>
            <a:pPr>
              <a:lnSpc>
                <a:spcPct val="170000"/>
              </a:lnSpc>
            </a:pPr>
            <a:r>
              <a:rPr kumimoji="1" lang="en-US" altLang="zh-CN" sz="2400" dirty="0">
                <a:solidFill>
                  <a:schemeClr val="tx2"/>
                </a:solidFill>
                <a:latin typeface="Times New Roman" pitchFamily="18" charset="0"/>
              </a:rPr>
              <a:t> </a:t>
            </a:r>
            <a:r>
              <a:rPr kumimoji="1" lang="en-US" altLang="zh-CN" sz="2800" dirty="0">
                <a:solidFill>
                  <a:schemeClr val="tx2"/>
                </a:solidFill>
                <a:latin typeface="Times New Roman" pitchFamily="18" charset="0"/>
              </a:rPr>
              <a:t>       </a:t>
            </a:r>
            <a:r>
              <a:rPr kumimoji="1" lang="zh-CN" altLang="en-US" sz="2800" dirty="0">
                <a:solidFill>
                  <a:schemeClr val="tx2"/>
                </a:solidFill>
                <a:latin typeface="Times New Roman" pitchFamily="18" charset="0"/>
              </a:rPr>
              <a:t>处理机级流水线又称为指令流水线。它是把一条指令的解释过程分解为多个子过程，每个子过程在一个独立的功能部件中完成。</a:t>
            </a:r>
          </a:p>
        </p:txBody>
      </p:sp>
      <p:sp>
        <p:nvSpPr>
          <p:cNvPr id="433156" name="Rectangle 4"/>
          <p:cNvSpPr>
            <a:spLocks noChangeArrowheads="1"/>
          </p:cNvSpPr>
          <p:nvPr/>
        </p:nvSpPr>
        <p:spPr bwMode="auto">
          <a:xfrm>
            <a:off x="1938338" y="27289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33155" name="Object 3"/>
          <p:cNvGraphicFramePr>
            <a:graphicFrameLocks noChangeAspect="1"/>
          </p:cNvGraphicFramePr>
          <p:nvPr/>
        </p:nvGraphicFramePr>
        <p:xfrm>
          <a:off x="0" y="3213100"/>
          <a:ext cx="9144000" cy="2430463"/>
        </p:xfrm>
        <a:graphic>
          <a:graphicData uri="http://schemas.openxmlformats.org/presentationml/2006/ole">
            <p:oleObj spid="_x0000_s2050" r:id="rId3" imgW="6118555" imgH="1625194" progId="">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0A8D88E-F5D8-46B0-AB5F-BFC0101727E3}" type="slidenum">
              <a:rPr lang="en-US" altLang="zh-CN"/>
              <a:pPr/>
              <a:t>13</a:t>
            </a:fld>
            <a:endParaRPr lang="en-US" altLang="zh-CN"/>
          </a:p>
        </p:txBody>
      </p:sp>
      <p:sp>
        <p:nvSpPr>
          <p:cNvPr id="434178" name="Text Box 2"/>
          <p:cNvSpPr txBox="1">
            <a:spLocks noChangeArrowheads="1"/>
          </p:cNvSpPr>
          <p:nvPr/>
        </p:nvSpPr>
        <p:spPr bwMode="auto">
          <a:xfrm>
            <a:off x="304800" y="644525"/>
            <a:ext cx="8534400" cy="3505200"/>
          </a:xfrm>
          <a:prstGeom prst="rect">
            <a:avLst/>
          </a:prstGeom>
          <a:noFill/>
          <a:ln w="9525">
            <a:noFill/>
            <a:miter lim="800000"/>
            <a:headEnd/>
            <a:tailEnd/>
          </a:ln>
          <a:effectLst/>
        </p:spPr>
        <p:txBody>
          <a:bodyPr>
            <a:spAutoFit/>
          </a:bodyPr>
          <a:lstStyle/>
          <a:p>
            <a:pPr>
              <a:lnSpc>
                <a:spcPct val="160000"/>
              </a:lnSpc>
            </a:pPr>
            <a:r>
              <a:rPr kumimoji="1" lang="en-US" altLang="zh-CN" sz="2800" dirty="0">
                <a:solidFill>
                  <a:schemeClr val="tx2"/>
                </a:solidFill>
                <a:latin typeface="Times New Roman" pitchFamily="18" charset="0"/>
              </a:rPr>
              <a:t>        </a:t>
            </a:r>
            <a:r>
              <a:rPr kumimoji="1" lang="zh-CN" altLang="en-US" sz="2800" dirty="0">
                <a:solidFill>
                  <a:schemeClr val="tx2"/>
                </a:solidFill>
                <a:latin typeface="Times New Roman" pitchFamily="18" charset="0"/>
              </a:rPr>
              <a:t>系统级流水线又称为宏流水线 。它由两个或两个以上的处理机通过存储器串行联接起来，每个处理机对同一数据流的不同部分分别进行处理，前一处理机的输出结果存入存储器中，作为后一处理机的输入，每个处理机完成整个任务中的一部分。</a:t>
            </a:r>
            <a:r>
              <a:rPr kumimoji="1" lang="zh-CN" altLang="en-US" sz="2400" dirty="0">
                <a:solidFill>
                  <a:schemeClr val="tx2"/>
                </a:solidFill>
                <a:latin typeface="Times New Roman" pitchFamily="18" charset="0"/>
              </a:rPr>
              <a:t> </a:t>
            </a:r>
          </a:p>
        </p:txBody>
      </p:sp>
      <p:sp>
        <p:nvSpPr>
          <p:cNvPr id="434180" name="Rectangle 4"/>
          <p:cNvSpPr>
            <a:spLocks noChangeArrowheads="1"/>
          </p:cNvSpPr>
          <p:nvPr/>
        </p:nvSpPr>
        <p:spPr bwMode="auto">
          <a:xfrm>
            <a:off x="1938338" y="3000375"/>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34179" name="Object 3"/>
          <p:cNvGraphicFramePr>
            <a:graphicFrameLocks noChangeAspect="1"/>
          </p:cNvGraphicFramePr>
          <p:nvPr/>
        </p:nvGraphicFramePr>
        <p:xfrm>
          <a:off x="0" y="4462463"/>
          <a:ext cx="9144000" cy="1487487"/>
        </p:xfrm>
        <a:graphic>
          <a:graphicData uri="http://schemas.openxmlformats.org/presentationml/2006/ole">
            <p:oleObj spid="_x0000_s3074" r:id="rId3" imgW="5974690" imgH="970788" progId="">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3329A08D-AE57-4B83-BAA3-67D43480FAE8}" type="slidenum">
              <a:rPr lang="en-US" altLang="zh-CN"/>
              <a:pPr/>
              <a:t>14</a:t>
            </a:fld>
            <a:endParaRPr lang="en-US" altLang="zh-CN"/>
          </a:p>
        </p:txBody>
      </p:sp>
      <p:sp>
        <p:nvSpPr>
          <p:cNvPr id="435202" name="Text Box 2"/>
          <p:cNvSpPr txBox="1">
            <a:spLocks noChangeArrowheads="1"/>
          </p:cNvSpPr>
          <p:nvPr/>
        </p:nvSpPr>
        <p:spPr bwMode="auto">
          <a:xfrm>
            <a:off x="304800" y="696913"/>
            <a:ext cx="8534400" cy="5180012"/>
          </a:xfrm>
          <a:prstGeom prst="rect">
            <a:avLst/>
          </a:prstGeom>
          <a:noFill/>
          <a:ln w="9525">
            <a:noFill/>
            <a:miter lim="800000"/>
            <a:headEnd/>
            <a:tailEnd/>
          </a:ln>
          <a:effectLst/>
        </p:spPr>
        <p:txBody>
          <a:bodyPr>
            <a:spAutoFit/>
          </a:bodyPr>
          <a:lstStyle/>
          <a:p>
            <a:pPr>
              <a:lnSpc>
                <a:spcPct val="140000"/>
              </a:lnSpc>
            </a:pPr>
            <a:r>
              <a:rPr kumimoji="1" lang="en-US" altLang="zh-CN" sz="2400" b="1" dirty="0">
                <a:solidFill>
                  <a:schemeClr val="tx2"/>
                </a:solidFill>
                <a:latin typeface="Times New Roman" pitchFamily="18" charset="0"/>
              </a:rPr>
              <a:t>        </a:t>
            </a:r>
            <a:r>
              <a:rPr kumimoji="1" lang="en-US" altLang="zh-CN" sz="2800" b="1" dirty="0">
                <a:solidFill>
                  <a:schemeClr val="tx2"/>
                </a:solidFill>
                <a:latin typeface="Arial Unicode MS" pitchFamily="34" charset="-122"/>
                <a:ea typeface="Arial Unicode MS" pitchFamily="34" charset="-122"/>
                <a:cs typeface="Arial Unicode MS" pitchFamily="34" charset="-122"/>
              </a:rPr>
              <a:t>4</a:t>
            </a:r>
            <a:r>
              <a:rPr kumimoji="1" lang="en-US" altLang="zh-CN" sz="2800" b="1" dirty="0">
                <a:solidFill>
                  <a:schemeClr val="tx2"/>
                </a:solidFill>
                <a:latin typeface="Arial Unicode MS" pitchFamily="34" charset="-122"/>
              </a:rPr>
              <a:t>. </a:t>
            </a:r>
            <a:r>
              <a:rPr kumimoji="1" lang="zh-CN" altLang="en-US" sz="2800" b="1" dirty="0">
                <a:solidFill>
                  <a:schemeClr val="tx2"/>
                </a:solidFill>
                <a:latin typeface="Arial Unicode MS" pitchFamily="34" charset="-122"/>
              </a:rPr>
              <a:t>按流水线的联接方式分类</a:t>
            </a:r>
            <a:endParaRPr kumimoji="1" lang="zh-CN" altLang="en-US" sz="2800" b="1" dirty="0">
              <a:solidFill>
                <a:schemeClr val="tx2"/>
              </a:solidFill>
              <a:latin typeface="Arial Unicode MS" pitchFamily="34" charset="-122"/>
              <a:ea typeface="Arial Unicode MS" pitchFamily="34" charset="-122"/>
              <a:cs typeface="Arial Unicode MS" pitchFamily="34" charset="-122"/>
            </a:endParaRPr>
          </a:p>
          <a:p>
            <a:pPr>
              <a:lnSpc>
                <a:spcPct val="150000"/>
              </a:lnSpc>
            </a:pPr>
            <a:r>
              <a:rPr kumimoji="1" lang="zh-CN" altLang="en-US" sz="2800" dirty="0">
                <a:solidFill>
                  <a:schemeClr val="tx2"/>
                </a:solidFill>
                <a:latin typeface="Times New Roman" pitchFamily="18" charset="0"/>
              </a:rPr>
              <a:t>        按照流水线的各功能段之间是否有反馈回路，可以把流水线分为线性流水线和非线性流水线。 </a:t>
            </a:r>
          </a:p>
          <a:p>
            <a:pPr>
              <a:lnSpc>
                <a:spcPct val="150000"/>
              </a:lnSpc>
            </a:pPr>
            <a:r>
              <a:rPr kumimoji="1" lang="zh-CN" altLang="en-US" sz="2800" dirty="0">
                <a:solidFill>
                  <a:schemeClr val="tx2"/>
                </a:solidFill>
                <a:latin typeface="Times New Roman" pitchFamily="18" charset="0"/>
              </a:rPr>
              <a:t>        线性流水线是指流水线各段串行联接，数据顺序流经流水线各段一次且仅流过一次。 </a:t>
            </a:r>
          </a:p>
          <a:p>
            <a:pPr>
              <a:lnSpc>
                <a:spcPct val="150000"/>
              </a:lnSpc>
            </a:pPr>
            <a:r>
              <a:rPr kumimoji="1" lang="zh-CN" altLang="en-US" sz="2800" dirty="0">
                <a:solidFill>
                  <a:schemeClr val="tx2"/>
                </a:solidFill>
                <a:latin typeface="Times New Roman" pitchFamily="18" charset="0"/>
              </a:rPr>
              <a:t>        非线性流水线是指在流水线各段之间存在某种反馈回路，使一个任务流经流水线时，需多次经过某个段或越过某些段。</a:t>
            </a:r>
            <a:r>
              <a:rPr kumimoji="1" lang="zh-CN" altLang="en-US" sz="2400"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70DA0E8-4E40-418A-ADEB-23681B650598}" type="slidenum">
              <a:rPr lang="en-US" altLang="zh-CN"/>
              <a:pPr/>
              <a:t>15</a:t>
            </a:fld>
            <a:endParaRPr lang="en-US" altLang="zh-CN"/>
          </a:p>
        </p:txBody>
      </p:sp>
      <p:sp>
        <p:nvSpPr>
          <p:cNvPr id="436227" name="Rectangle 3"/>
          <p:cNvSpPr>
            <a:spLocks noChangeArrowheads="1"/>
          </p:cNvSpPr>
          <p:nvPr/>
        </p:nvSpPr>
        <p:spPr bwMode="auto">
          <a:xfrm>
            <a:off x="2143125" y="30718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36226" name="Object 2"/>
          <p:cNvGraphicFramePr>
            <a:graphicFrameLocks noChangeAspect="1"/>
          </p:cNvGraphicFramePr>
          <p:nvPr/>
        </p:nvGraphicFramePr>
        <p:xfrm>
          <a:off x="76200" y="990600"/>
          <a:ext cx="8915400" cy="1600200"/>
        </p:xfrm>
        <a:graphic>
          <a:graphicData uri="http://schemas.openxmlformats.org/presentationml/2006/ole">
            <p:oleObj spid="_x0000_s4098" r:id="rId3" imgW="5949391" imgH="870814" progId="">
              <p:embed/>
            </p:oleObj>
          </a:graphicData>
        </a:graphic>
      </p:graphicFrame>
      <p:sp>
        <p:nvSpPr>
          <p:cNvPr id="436228" name="Text Box 4"/>
          <p:cNvSpPr txBox="1">
            <a:spLocks noChangeArrowheads="1"/>
          </p:cNvSpPr>
          <p:nvPr/>
        </p:nvSpPr>
        <p:spPr bwMode="auto">
          <a:xfrm>
            <a:off x="3625850" y="2743200"/>
            <a:ext cx="1631950" cy="457200"/>
          </a:xfrm>
          <a:prstGeom prst="rect">
            <a:avLst/>
          </a:prstGeom>
          <a:noFill/>
          <a:ln w="9525">
            <a:noFill/>
            <a:miter lim="800000"/>
            <a:headEnd/>
            <a:tailEnd/>
          </a:ln>
          <a:effectLst/>
        </p:spPr>
        <p:txBody>
          <a:bodyPr wrap="none">
            <a:spAutoFit/>
          </a:bodyPr>
          <a:lstStyle/>
          <a:p>
            <a:r>
              <a:rPr kumimoji="1" lang="zh-CN" altLang="en-US">
                <a:latin typeface="Times New Roman" pitchFamily="18" charset="0"/>
              </a:rPr>
              <a:t>非线性流水线</a:t>
            </a:r>
            <a:r>
              <a:rPr kumimoji="1" lang="zh-CN" altLang="en-US" sz="2400">
                <a:latin typeface="Times New Roman" pitchFamily="18" charset="0"/>
              </a:rPr>
              <a:t> </a:t>
            </a:r>
          </a:p>
        </p:txBody>
      </p:sp>
      <p:sp>
        <p:nvSpPr>
          <p:cNvPr id="436229" name="Text Box 5"/>
          <p:cNvSpPr txBox="1">
            <a:spLocks noChangeArrowheads="1"/>
          </p:cNvSpPr>
          <p:nvPr/>
        </p:nvSpPr>
        <p:spPr bwMode="auto">
          <a:xfrm>
            <a:off x="304800" y="3357563"/>
            <a:ext cx="8610600" cy="2139950"/>
          </a:xfrm>
          <a:prstGeom prst="rect">
            <a:avLst/>
          </a:prstGeom>
          <a:noFill/>
          <a:ln w="9525">
            <a:noFill/>
            <a:miter lim="800000"/>
            <a:headEnd/>
            <a:tailEnd/>
          </a:ln>
          <a:effectLst/>
        </p:spPr>
        <p:txBody>
          <a:bodyPr>
            <a:spAutoFit/>
          </a:bodyPr>
          <a:lstStyle/>
          <a:p>
            <a:pPr>
              <a:lnSpc>
                <a:spcPct val="160000"/>
              </a:lnSpc>
            </a:pPr>
            <a:r>
              <a:rPr kumimoji="1" lang="en-US" altLang="zh-CN" sz="2800" dirty="0">
                <a:solidFill>
                  <a:schemeClr val="tx2"/>
                </a:solidFill>
                <a:latin typeface="Times New Roman" pitchFamily="18" charset="0"/>
              </a:rPr>
              <a:t>        </a:t>
            </a:r>
            <a:r>
              <a:rPr kumimoji="1" lang="zh-CN" altLang="en-US" sz="2800" dirty="0">
                <a:solidFill>
                  <a:schemeClr val="tx2"/>
                </a:solidFill>
                <a:latin typeface="Times New Roman" pitchFamily="18" charset="0"/>
              </a:rPr>
              <a:t>在非线性流水线中，一个重要的问题是确定什么时候向流水线送入新的任务，使此任务流经流水线各段时不会与先进入流水线的任务争用流水段。</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63A94A8-5FED-4EEF-881A-093DAFED752B}" type="slidenum">
              <a:rPr lang="en-US" altLang="zh-CN"/>
              <a:pPr/>
              <a:t>16</a:t>
            </a:fld>
            <a:endParaRPr lang="en-US" altLang="zh-CN"/>
          </a:p>
        </p:txBody>
      </p:sp>
      <p:sp>
        <p:nvSpPr>
          <p:cNvPr id="437250" name="Text Box 2"/>
          <p:cNvSpPr txBox="1">
            <a:spLocks noChangeArrowheads="1"/>
          </p:cNvSpPr>
          <p:nvPr/>
        </p:nvSpPr>
        <p:spPr bwMode="auto">
          <a:xfrm>
            <a:off x="304800" y="644525"/>
            <a:ext cx="8458200" cy="5392738"/>
          </a:xfrm>
          <a:prstGeom prst="rect">
            <a:avLst/>
          </a:prstGeom>
          <a:noFill/>
          <a:ln w="9525">
            <a:noFill/>
            <a:miter lim="800000"/>
            <a:headEnd/>
            <a:tailEnd/>
          </a:ln>
          <a:effectLst/>
        </p:spPr>
        <p:txBody>
          <a:bodyPr>
            <a:spAutoFit/>
          </a:bodyPr>
          <a:lstStyle/>
          <a:p>
            <a:pPr>
              <a:lnSpc>
                <a:spcPct val="120000"/>
              </a:lnSpc>
            </a:pPr>
            <a:r>
              <a:rPr kumimoji="1" lang="en-US" altLang="zh-CN" sz="2400" b="1" dirty="0">
                <a:solidFill>
                  <a:schemeClr val="tx2"/>
                </a:solidFill>
                <a:latin typeface="Times New Roman" pitchFamily="18" charset="0"/>
              </a:rPr>
              <a:t>        </a:t>
            </a:r>
            <a:r>
              <a:rPr kumimoji="1" lang="en-US" altLang="zh-CN" sz="2800" b="1" dirty="0">
                <a:solidFill>
                  <a:schemeClr val="tx2"/>
                </a:solidFill>
                <a:latin typeface="Arial Unicode MS" pitchFamily="34" charset="-122"/>
                <a:ea typeface="Arial Unicode MS" pitchFamily="34" charset="-122"/>
                <a:cs typeface="Arial Unicode MS" pitchFamily="34" charset="-122"/>
              </a:rPr>
              <a:t>5</a:t>
            </a:r>
            <a:r>
              <a:rPr kumimoji="1" lang="en-US" altLang="zh-CN" sz="2800" b="1" dirty="0">
                <a:solidFill>
                  <a:schemeClr val="tx2"/>
                </a:solidFill>
                <a:latin typeface="Arial Unicode MS" pitchFamily="34" charset="-122"/>
              </a:rPr>
              <a:t>. </a:t>
            </a:r>
            <a:r>
              <a:rPr kumimoji="1" lang="zh-CN" altLang="en-US" sz="2800" b="1" dirty="0">
                <a:solidFill>
                  <a:schemeClr val="tx2"/>
                </a:solidFill>
                <a:latin typeface="Arial Unicode MS" pitchFamily="34" charset="-122"/>
              </a:rPr>
              <a:t>按数据表示分类</a:t>
            </a:r>
            <a:endParaRPr kumimoji="1" lang="zh-CN" altLang="en-US" sz="2800" b="1" dirty="0">
              <a:solidFill>
                <a:schemeClr val="tx2"/>
              </a:solidFill>
              <a:latin typeface="Arial Unicode MS" pitchFamily="34" charset="-122"/>
              <a:ea typeface="Arial Unicode MS" pitchFamily="34" charset="-122"/>
              <a:cs typeface="Arial Unicode MS" pitchFamily="34" charset="-122"/>
            </a:endParaRPr>
          </a:p>
          <a:p>
            <a:pPr algn="just">
              <a:lnSpc>
                <a:spcPct val="140000"/>
              </a:lnSpc>
            </a:pPr>
            <a:r>
              <a:rPr kumimoji="1" lang="zh-CN" altLang="en-US" sz="2800" dirty="0">
                <a:solidFill>
                  <a:schemeClr val="tx2"/>
                </a:solidFill>
                <a:latin typeface="Times New Roman" pitchFamily="18" charset="0"/>
              </a:rPr>
              <a:t>        以机器所具有的数据表示可以把流水线处理机分为标量流水处理机和向量流水处理机。</a:t>
            </a:r>
            <a:endParaRPr kumimoji="1" lang="zh-CN" altLang="en-US" sz="2800" dirty="0">
              <a:solidFill>
                <a:schemeClr val="tx2"/>
              </a:solidFill>
              <a:latin typeface="Arial Unicode MS" pitchFamily="34" charset="-122"/>
              <a:ea typeface="Arial Unicode MS" pitchFamily="34" charset="-122"/>
              <a:cs typeface="Arial Unicode MS" pitchFamily="34" charset="-122"/>
            </a:endParaRPr>
          </a:p>
          <a:p>
            <a:pPr algn="just">
              <a:lnSpc>
                <a:spcPct val="140000"/>
              </a:lnSpc>
            </a:pPr>
            <a:r>
              <a:rPr kumimoji="1" lang="zh-CN" altLang="en-US" sz="2800" dirty="0">
                <a:solidFill>
                  <a:schemeClr val="tx2"/>
                </a:solidFill>
                <a:latin typeface="Times New Roman" pitchFamily="18" charset="0"/>
              </a:rPr>
              <a:t>        标量流水处理机只能对标量数据进行处理。它没有向量数据表示，只能用标量循环方式来对向量、数组进行处理。</a:t>
            </a:r>
            <a:endParaRPr kumimoji="1" lang="zh-CN" altLang="en-US" sz="2800" dirty="0">
              <a:solidFill>
                <a:schemeClr val="tx2"/>
              </a:solidFill>
              <a:latin typeface="Arial Unicode MS" pitchFamily="34" charset="-122"/>
              <a:ea typeface="Arial Unicode MS" pitchFamily="34" charset="-122"/>
              <a:cs typeface="Arial Unicode MS" pitchFamily="34" charset="-122"/>
            </a:endParaRPr>
          </a:p>
          <a:p>
            <a:pPr>
              <a:lnSpc>
                <a:spcPct val="140000"/>
              </a:lnSpc>
            </a:pPr>
            <a:r>
              <a:rPr kumimoji="1" lang="zh-CN" altLang="en-US" sz="2800" dirty="0">
                <a:solidFill>
                  <a:schemeClr val="tx2"/>
                </a:solidFill>
                <a:latin typeface="Times New Roman" pitchFamily="18" charset="0"/>
              </a:rPr>
              <a:t>        向量流水处理机则指的是机器具有向量数据表示，设置有向量指令和向量运算硬件，能对向量、数组中的各个元素流水地处理。</a:t>
            </a:r>
            <a:r>
              <a:rPr kumimoji="1" lang="zh-CN" altLang="en-US" sz="2400" dirty="0">
                <a:solidFill>
                  <a:schemeClr val="tx2"/>
                </a:solidFill>
                <a:latin typeface="Arial Unicode MS" pitchFamily="34" charset="-122"/>
                <a:ea typeface="Arial Unicode MS" pitchFamily="34" charset="-122"/>
                <a:cs typeface="Arial Unicode MS" pitchFamily="34" charset="-122"/>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a:spLocks noGrp="1" noChangeArrowheads="1"/>
          </p:cNvSpPr>
          <p:nvPr>
            <p:ph type="sldNum" sz="quarter" idx="12"/>
          </p:nvPr>
        </p:nvSpPr>
        <p:spPr/>
        <p:txBody>
          <a:bodyPr/>
          <a:lstStyle/>
          <a:p>
            <a:pPr>
              <a:defRPr/>
            </a:pPr>
            <a:fld id="{02B5F6D7-82E3-4982-9665-56825485998E}" type="slidenum">
              <a:rPr lang="en-US" altLang="zh-CN"/>
              <a:pPr>
                <a:defRPr/>
              </a:pPr>
              <a:t>17</a:t>
            </a:fld>
            <a:endParaRPr lang="en-US" altLang="zh-CN"/>
          </a:p>
        </p:txBody>
      </p:sp>
      <p:sp>
        <p:nvSpPr>
          <p:cNvPr id="695298"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dirty="0" smtClean="0">
                <a:solidFill>
                  <a:schemeClr val="hlink"/>
                </a:solidFill>
                <a:cs typeface="Times New Roman" pitchFamily="18" charset="0"/>
              </a:rPr>
              <a:t>2.</a:t>
            </a:r>
            <a:r>
              <a:rPr lang="zh-CN" altLang="en-US" sz="3200" b="1" dirty="0" smtClean="0">
                <a:solidFill>
                  <a:schemeClr val="hlink"/>
                </a:solidFill>
                <a:latin typeface="宋体" pitchFamily="2" charset="-122"/>
              </a:rPr>
              <a:t>指令的重叠执行</a:t>
            </a:r>
          </a:p>
        </p:txBody>
      </p:sp>
      <p:sp>
        <p:nvSpPr>
          <p:cNvPr id="11268" name="Rectangle 3"/>
          <p:cNvSpPr>
            <a:spLocks noGrp="1" noChangeArrowheads="1"/>
          </p:cNvSpPr>
          <p:nvPr>
            <p:ph type="subTitle" idx="1"/>
          </p:nvPr>
        </p:nvSpPr>
        <p:spPr>
          <a:xfrm>
            <a:off x="277813" y="800100"/>
            <a:ext cx="8591550" cy="1295400"/>
          </a:xfrm>
          <a:noFill/>
        </p:spPr>
        <p:txBody>
          <a:bodyPr>
            <a:normAutofit lnSpcReduction="10000"/>
          </a:bodyPr>
          <a:lstStyle/>
          <a:p>
            <a:pPr algn="l">
              <a:lnSpc>
                <a:spcPct val="110000"/>
              </a:lnSpc>
              <a:spcBef>
                <a:spcPct val="0"/>
              </a:spcBef>
            </a:pPr>
            <a:r>
              <a:rPr lang="en-US" altLang="zh-CN" sz="2400" b="1" dirty="0" smtClean="0">
                <a:solidFill>
                  <a:schemeClr val="tx2"/>
                </a:solidFill>
                <a:effectLst/>
                <a:latin typeface="宋体" pitchFamily="2" charset="-122"/>
              </a:rPr>
              <a:t>  </a:t>
            </a:r>
            <a:r>
              <a:rPr lang="zh-CN" altLang="en-US" sz="2400" b="1" dirty="0" smtClean="0">
                <a:solidFill>
                  <a:schemeClr val="tx2"/>
                </a:solidFill>
                <a:effectLst/>
                <a:latin typeface="宋体" pitchFamily="2" charset="-122"/>
              </a:rPr>
              <a:t>一条指令的执行过程可以分为多个阶段</a:t>
            </a:r>
            <a:r>
              <a:rPr lang="en-US" altLang="zh-CN" sz="2400" b="1" dirty="0" smtClean="0">
                <a:solidFill>
                  <a:schemeClr val="tx2"/>
                </a:solidFill>
                <a:effectLst/>
                <a:latin typeface="宋体" pitchFamily="2" charset="-122"/>
              </a:rPr>
              <a:t>(</a:t>
            </a:r>
            <a:r>
              <a:rPr lang="zh-CN" altLang="en-US" sz="2400" b="1" dirty="0" smtClean="0">
                <a:solidFill>
                  <a:schemeClr val="tx2"/>
                </a:solidFill>
                <a:effectLst/>
                <a:latin typeface="宋体" pitchFamily="2" charset="-122"/>
              </a:rPr>
              <a:t>或子过程</a:t>
            </a:r>
            <a:r>
              <a:rPr lang="en-US" altLang="zh-CN" sz="2400" b="1" dirty="0" smtClean="0">
                <a:solidFill>
                  <a:schemeClr val="tx2"/>
                </a:solidFill>
                <a:effectLst/>
                <a:latin typeface="宋体" pitchFamily="2" charset="-122"/>
              </a:rPr>
              <a:t>)</a:t>
            </a:r>
            <a:r>
              <a:rPr lang="zh-CN" altLang="en-US" sz="2400" b="1" dirty="0" smtClean="0">
                <a:solidFill>
                  <a:schemeClr val="tx2"/>
                </a:solidFill>
                <a:effectLst/>
                <a:latin typeface="宋体" pitchFamily="2" charset="-122"/>
              </a:rPr>
              <a:t>，具体分法随计算机不同而不同。图中把一条指令的执行过程分成以下</a:t>
            </a:r>
            <a:r>
              <a:rPr lang="en-US" altLang="zh-CN" sz="2400" b="1" dirty="0" smtClean="0">
                <a:solidFill>
                  <a:schemeClr val="tx2"/>
                </a:solidFill>
                <a:effectLst/>
                <a:latin typeface="宋体" pitchFamily="2" charset="-122"/>
              </a:rPr>
              <a:t>3</a:t>
            </a:r>
            <a:r>
              <a:rPr lang="zh-CN" altLang="en-US" sz="2400" b="1" dirty="0" smtClean="0">
                <a:solidFill>
                  <a:schemeClr val="tx2"/>
                </a:solidFill>
                <a:effectLst/>
                <a:latin typeface="宋体" pitchFamily="2" charset="-122"/>
              </a:rPr>
              <a:t>个阶段：</a:t>
            </a:r>
          </a:p>
        </p:txBody>
      </p:sp>
      <p:sp>
        <p:nvSpPr>
          <p:cNvPr id="695300" name="AutoShape 4"/>
          <p:cNvSpPr>
            <a:spLocks noChangeArrowheads="1"/>
          </p:cNvSpPr>
          <p:nvPr/>
        </p:nvSpPr>
        <p:spPr bwMode="auto">
          <a:xfrm>
            <a:off x="76200" y="2990850"/>
            <a:ext cx="2468563" cy="2190750"/>
          </a:xfrm>
          <a:prstGeom prst="wedgeRectCallout">
            <a:avLst>
              <a:gd name="adj1" fmla="val 35532"/>
              <a:gd name="adj2" fmla="val -59204"/>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2400" b="1" dirty="0">
                <a:solidFill>
                  <a:schemeClr val="tx2"/>
                </a:solidFill>
              </a:rPr>
              <a:t>  </a:t>
            </a:r>
            <a:r>
              <a:rPr lang="zh-CN" altLang="en-US" sz="2400" b="1" dirty="0">
                <a:solidFill>
                  <a:schemeClr val="tx2"/>
                </a:solidFill>
              </a:rPr>
              <a:t>按照指令计数器的内容访问主存储器，取出一条指令送到指令寄存器。</a:t>
            </a:r>
            <a:endParaRPr lang="zh-CN" altLang="en-US" sz="2400" b="1" dirty="0">
              <a:solidFill>
                <a:schemeClr val="tx2"/>
              </a:solidFill>
              <a:latin typeface="Times New Roman" pitchFamily="18" charset="0"/>
              <a:cs typeface="Times New Roman" pitchFamily="18" charset="0"/>
            </a:endParaRPr>
          </a:p>
        </p:txBody>
      </p:sp>
      <p:grpSp>
        <p:nvGrpSpPr>
          <p:cNvPr id="2" name="Group 14"/>
          <p:cNvGrpSpPr>
            <a:grpSpLocks/>
          </p:cNvGrpSpPr>
          <p:nvPr/>
        </p:nvGrpSpPr>
        <p:grpSpPr bwMode="auto">
          <a:xfrm>
            <a:off x="2239963" y="2095500"/>
            <a:ext cx="4979987" cy="598488"/>
            <a:chOff x="2395" y="444"/>
            <a:chExt cx="3137" cy="377"/>
          </a:xfrm>
        </p:grpSpPr>
        <p:grpSp>
          <p:nvGrpSpPr>
            <p:cNvPr id="3" name="Group 11"/>
            <p:cNvGrpSpPr>
              <a:grpSpLocks/>
            </p:cNvGrpSpPr>
            <p:nvPr/>
          </p:nvGrpSpPr>
          <p:grpSpPr bwMode="auto">
            <a:xfrm>
              <a:off x="2395" y="444"/>
              <a:ext cx="2472" cy="348"/>
              <a:chOff x="2395" y="444"/>
              <a:chExt cx="2472" cy="348"/>
            </a:xfrm>
          </p:grpSpPr>
          <p:sp>
            <p:nvSpPr>
              <p:cNvPr id="11279" name="Rectangle 5"/>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取指</a:t>
                </a:r>
                <a:r>
                  <a:rPr lang="en-US" altLang="zh-CN" sz="2800" b="1" dirty="0">
                    <a:solidFill>
                      <a:schemeClr val="hlink"/>
                    </a:solidFill>
                  </a:rPr>
                  <a:t>k</a:t>
                </a:r>
              </a:p>
            </p:txBody>
          </p:sp>
          <p:sp>
            <p:nvSpPr>
              <p:cNvPr id="11280" name="Rectangle 6"/>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分析</a:t>
                </a:r>
                <a:r>
                  <a:rPr lang="en-US" altLang="zh-CN" sz="2800" b="1">
                    <a:solidFill>
                      <a:schemeClr val="hlink"/>
                    </a:solidFill>
                  </a:rPr>
                  <a:t>k</a:t>
                </a:r>
              </a:p>
            </p:txBody>
          </p:sp>
          <p:sp>
            <p:nvSpPr>
              <p:cNvPr id="11281" name="Rectangle 7"/>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执行</a:t>
                </a:r>
                <a:r>
                  <a:rPr lang="en-US" altLang="zh-CN" sz="2800" b="1" dirty="0">
                    <a:solidFill>
                      <a:schemeClr val="hlink"/>
                    </a:solidFill>
                  </a:rPr>
                  <a:t>k</a:t>
                </a:r>
              </a:p>
            </p:txBody>
          </p:sp>
        </p:grpSp>
        <p:sp>
          <p:nvSpPr>
            <p:cNvPr id="695308" name="Line 12"/>
            <p:cNvSpPr>
              <a:spLocks noChangeShapeType="1"/>
            </p:cNvSpPr>
            <p:nvPr/>
          </p:nvSpPr>
          <p:spPr bwMode="auto">
            <a:xfrm>
              <a:off x="2400" y="792"/>
              <a:ext cx="3120" cy="0"/>
            </a:xfrm>
            <a:prstGeom prst="line">
              <a:avLst/>
            </a:prstGeom>
            <a:noFill/>
            <a:ln w="9525">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95309" name="Text Box 13"/>
            <p:cNvSpPr txBox="1">
              <a:spLocks noChangeArrowheads="1"/>
            </p:cNvSpPr>
            <p:nvPr/>
          </p:nvSpPr>
          <p:spPr bwMode="auto">
            <a:xfrm>
              <a:off x="5232" y="456"/>
              <a:ext cx="300" cy="365"/>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3200" b="1"/>
                <a:t>t</a:t>
              </a:r>
            </a:p>
          </p:txBody>
        </p:sp>
      </p:grpSp>
      <p:sp>
        <p:nvSpPr>
          <p:cNvPr id="695311" name="AutoShape 15"/>
          <p:cNvSpPr>
            <a:spLocks noChangeArrowheads="1"/>
          </p:cNvSpPr>
          <p:nvPr/>
        </p:nvSpPr>
        <p:spPr bwMode="auto">
          <a:xfrm>
            <a:off x="2659063" y="2971800"/>
            <a:ext cx="3467100" cy="2209800"/>
          </a:xfrm>
          <a:prstGeom prst="wedgeRectCallout">
            <a:avLst>
              <a:gd name="adj1" fmla="val -11403"/>
              <a:gd name="adj2" fmla="val -60847"/>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2400" b="1" dirty="0">
                <a:solidFill>
                  <a:schemeClr val="tx2"/>
                </a:solidFill>
              </a:rPr>
              <a:t>  </a:t>
            </a:r>
            <a:r>
              <a:rPr lang="zh-CN" altLang="en-US" sz="2400" b="1" dirty="0">
                <a:solidFill>
                  <a:schemeClr val="tx2"/>
                </a:solidFill>
              </a:rPr>
              <a:t>对指令操作码进行译码，按照给定的寻址方式和地址字段中的内容形成操作数的地址，并用这个地址读取操作数</a:t>
            </a:r>
            <a:r>
              <a:rPr lang="zh-CN" altLang="en-US" sz="2800" b="1" dirty="0">
                <a:solidFill>
                  <a:schemeClr val="tx2"/>
                </a:solidFill>
              </a:rPr>
              <a:t> </a:t>
            </a:r>
          </a:p>
        </p:txBody>
      </p:sp>
      <p:sp>
        <p:nvSpPr>
          <p:cNvPr id="695312" name="AutoShape 16"/>
          <p:cNvSpPr>
            <a:spLocks noChangeArrowheads="1"/>
          </p:cNvSpPr>
          <p:nvPr/>
        </p:nvSpPr>
        <p:spPr bwMode="auto">
          <a:xfrm>
            <a:off x="6229350" y="2971800"/>
            <a:ext cx="2838450" cy="2228850"/>
          </a:xfrm>
          <a:prstGeom prst="wedgeRectCallout">
            <a:avLst>
              <a:gd name="adj1" fmla="val -51176"/>
              <a:gd name="adj2" fmla="val -59046"/>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2400" b="1" dirty="0">
                <a:solidFill>
                  <a:schemeClr val="tx2"/>
                </a:solidFill>
              </a:rPr>
              <a:t>  </a:t>
            </a:r>
            <a:r>
              <a:rPr lang="zh-CN" altLang="en-US" sz="2400" b="1" dirty="0">
                <a:solidFill>
                  <a:schemeClr val="tx2"/>
                </a:solidFill>
              </a:rPr>
              <a:t>根据操作码的要求，完成指令规定的功能，把运算结果写到通用寄存器或主存中 </a:t>
            </a:r>
          </a:p>
        </p:txBody>
      </p:sp>
      <p:sp>
        <p:nvSpPr>
          <p:cNvPr id="695314" name="Rectangle 18"/>
          <p:cNvSpPr>
            <a:spLocks noChangeArrowheads="1"/>
          </p:cNvSpPr>
          <p:nvPr/>
        </p:nvSpPr>
        <p:spPr bwMode="auto">
          <a:xfrm>
            <a:off x="400050" y="5295900"/>
            <a:ext cx="8591550" cy="1295400"/>
          </a:xfrm>
          <a:prstGeom prst="rect">
            <a:avLst/>
          </a:prstGeom>
          <a:noFill/>
          <a:ln w="9525">
            <a:solidFill>
              <a:schemeClr val="tx1"/>
            </a:solidFill>
            <a:miter lim="800000"/>
            <a:headEnd/>
            <a:tailEnd/>
          </a:ln>
        </p:spPr>
        <p:txBody>
          <a:bodyPr lIns="92075" tIns="46038" rIns="92075" bIns="46038"/>
          <a:lstStyle/>
          <a:p>
            <a:pPr algn="l">
              <a:lnSpc>
                <a:spcPct val="110000"/>
              </a:lnSpc>
              <a:spcBef>
                <a:spcPct val="0"/>
              </a:spcBef>
            </a:pPr>
            <a:r>
              <a:rPr lang="en-US" altLang="zh-CN" sz="2400" b="1" dirty="0">
                <a:solidFill>
                  <a:schemeClr val="tx2"/>
                </a:solidFill>
              </a:rPr>
              <a:t>  </a:t>
            </a:r>
            <a:r>
              <a:rPr lang="zh-CN" altLang="en-US" sz="2400" b="1" dirty="0">
                <a:solidFill>
                  <a:schemeClr val="tx2"/>
                </a:solidFill>
              </a:rPr>
              <a:t>在指令的执行过程第一阶段一定访问主存，而后两个阶段也有可能访问主存。另外，在指令分析或指令执行过程中还要完成指令计数器的更新，为读取下一条指令做好准备。</a:t>
            </a:r>
          </a:p>
        </p:txBody>
      </p:sp>
      <p:sp>
        <p:nvSpPr>
          <p:cNvPr id="695305" name="Oval 9"/>
          <p:cNvSpPr>
            <a:spLocks noChangeArrowheads="1"/>
          </p:cNvSpPr>
          <p:nvPr/>
        </p:nvSpPr>
        <p:spPr bwMode="auto">
          <a:xfrm>
            <a:off x="419100" y="54483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695315" name="Text Box 19"/>
          <p:cNvSpPr txBox="1">
            <a:spLocks noChangeArrowheads="1"/>
          </p:cNvSpPr>
          <p:nvPr/>
        </p:nvSpPr>
        <p:spPr bwMode="auto">
          <a:xfrm>
            <a:off x="5210175" y="319088"/>
            <a:ext cx="3048000" cy="396875"/>
          </a:xfrm>
          <a:prstGeom prst="rect">
            <a:avLst/>
          </a:prstGeom>
          <a:noFill/>
          <a:ln w="9525" algn="ctr">
            <a:noFill/>
            <a:miter lim="800000"/>
            <a:headEnd/>
            <a:tailEnd/>
          </a:ln>
          <a:effectLst>
            <a:outerShdw dist="13470" dir="2700000" algn="ctr" rotWithShape="0">
              <a:schemeClr val="bg2"/>
            </a:outerShdw>
          </a:effectLst>
        </p:spPr>
        <p:txBody>
          <a:bodyPr lIns="0" tIns="46038" rIns="0" bIns="46038">
            <a:spAutoFit/>
          </a:bodyPr>
          <a:lstStyle/>
          <a:p>
            <a:pPr marL="342900" indent="-342900">
              <a:defRPr/>
            </a:pPr>
            <a:r>
              <a:rPr lang="zh-CN" altLang="en-US" b="1" dirty="0">
                <a:solidFill>
                  <a:srgbClr val="FFFFFF"/>
                </a:solidFill>
                <a:hlinkClick r:id="rId2" action="ppaction://hlinkfile"/>
              </a:rPr>
              <a:t>一条指令的执行过程演示</a:t>
            </a:r>
            <a:endParaRPr lang="zh-CN" altLang="en-US"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300"/>
                                        </p:tgtEl>
                                        <p:attrNameLst>
                                          <p:attrName>style.visibility</p:attrName>
                                        </p:attrNameLst>
                                      </p:cBhvr>
                                      <p:to>
                                        <p:strVal val="visible"/>
                                      </p:to>
                                    </p:set>
                                    <p:animEffect transition="in" filter="blinds(horizontal)">
                                      <p:cBhvr>
                                        <p:cTn id="7" dur="500"/>
                                        <p:tgtEl>
                                          <p:spTgt spid="6953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5311"/>
                                        </p:tgtEl>
                                        <p:attrNameLst>
                                          <p:attrName>style.visibility</p:attrName>
                                        </p:attrNameLst>
                                      </p:cBhvr>
                                      <p:to>
                                        <p:strVal val="visible"/>
                                      </p:to>
                                    </p:set>
                                    <p:animEffect transition="in" filter="box(in)">
                                      <p:cBhvr>
                                        <p:cTn id="12" dur="500"/>
                                        <p:tgtEl>
                                          <p:spTgt spid="6953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95312"/>
                                        </p:tgtEl>
                                        <p:attrNameLst>
                                          <p:attrName>style.visibility</p:attrName>
                                        </p:attrNameLst>
                                      </p:cBhvr>
                                      <p:to>
                                        <p:strVal val="visible"/>
                                      </p:to>
                                    </p:set>
                                    <p:animEffect transition="in" filter="diamond(in)">
                                      <p:cBhvr>
                                        <p:cTn id="17" dur="2000"/>
                                        <p:tgtEl>
                                          <p:spTgt spid="6953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5314"/>
                                        </p:tgtEl>
                                        <p:attrNameLst>
                                          <p:attrName>style.visibility</p:attrName>
                                        </p:attrNameLst>
                                      </p:cBhvr>
                                      <p:to>
                                        <p:strVal val="visible"/>
                                      </p:to>
                                    </p:set>
                                    <p:animEffect transition="in" filter="checkerboard(across)">
                                      <p:cBhvr>
                                        <p:cTn id="22" dur="500"/>
                                        <p:tgtEl>
                                          <p:spTgt spid="69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0" grpId="0" animBg="1"/>
      <p:bldP spid="695311" grpId="0" animBg="1"/>
      <p:bldP spid="695312" grpId="0" animBg="1"/>
      <p:bldP spid="6953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4"/>
          <p:cNvSpPr>
            <a:spLocks noGrp="1" noChangeArrowheads="1"/>
          </p:cNvSpPr>
          <p:nvPr>
            <p:ph type="sldNum" sz="quarter" idx="12"/>
          </p:nvPr>
        </p:nvSpPr>
        <p:spPr/>
        <p:txBody>
          <a:bodyPr/>
          <a:lstStyle/>
          <a:p>
            <a:pPr>
              <a:defRPr/>
            </a:pPr>
            <a:fld id="{44337D4C-9A61-48E6-AB11-E1E697512181}" type="slidenum">
              <a:rPr lang="en-US" altLang="zh-CN"/>
              <a:pPr>
                <a:defRPr/>
              </a:pPr>
              <a:t>18</a:t>
            </a:fld>
            <a:endParaRPr lang="en-US" altLang="zh-CN"/>
          </a:p>
        </p:txBody>
      </p:sp>
      <p:sp>
        <p:nvSpPr>
          <p:cNvPr id="696322"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12292" name="Rectangle 3"/>
          <p:cNvSpPr>
            <a:spLocks noGrp="1" noChangeArrowheads="1"/>
          </p:cNvSpPr>
          <p:nvPr>
            <p:ph type="subTitle" idx="1"/>
          </p:nvPr>
        </p:nvSpPr>
        <p:spPr>
          <a:xfrm>
            <a:off x="696913" y="1009650"/>
            <a:ext cx="7981950" cy="1981200"/>
          </a:xfrm>
          <a:noFill/>
        </p:spPr>
        <p:txBody>
          <a:bodyPr/>
          <a:lstStyle/>
          <a:p>
            <a:pPr algn="l">
              <a:lnSpc>
                <a:spcPct val="110000"/>
              </a:lnSpc>
              <a:spcBef>
                <a:spcPct val="0"/>
              </a:spcBef>
            </a:pPr>
            <a:r>
              <a:rPr lang="en-US" altLang="zh-CN" sz="2400" b="1" dirty="0" smtClean="0">
                <a:solidFill>
                  <a:srgbClr val="FFFFFF"/>
                </a:solidFill>
                <a:effectLst/>
                <a:latin typeface="宋体" pitchFamily="2" charset="-122"/>
              </a:rPr>
              <a:t>  </a:t>
            </a:r>
            <a:r>
              <a:rPr lang="zh-CN" altLang="en-US" b="1" dirty="0" smtClean="0">
                <a:solidFill>
                  <a:schemeClr val="tx2"/>
                </a:solidFill>
                <a:effectLst/>
                <a:latin typeface="宋体" pitchFamily="2" charset="-122"/>
              </a:rPr>
              <a:t>当多条指令在处理机中执行时，可以采用</a:t>
            </a:r>
            <a:r>
              <a:rPr lang="zh-CN" altLang="en-US" b="1" dirty="0" smtClean="0">
                <a:solidFill>
                  <a:schemeClr val="hlink"/>
                </a:solidFill>
                <a:effectLst/>
                <a:latin typeface="宋体" pitchFamily="2" charset="-122"/>
              </a:rPr>
              <a:t>顺序执行方式、一次重叠执行、二次重叠执行</a:t>
            </a:r>
            <a:r>
              <a:rPr lang="zh-CN" altLang="en-US" b="1" dirty="0" smtClean="0">
                <a:solidFill>
                  <a:schemeClr val="tx2"/>
                </a:solidFill>
                <a:effectLst/>
                <a:latin typeface="宋体" pitchFamily="2" charset="-122"/>
              </a:rPr>
              <a:t>几种方式</a:t>
            </a:r>
            <a:r>
              <a:rPr lang="zh-CN" altLang="en-US" sz="2800" b="1" dirty="0" smtClean="0">
                <a:solidFill>
                  <a:schemeClr val="tx2"/>
                </a:solidFill>
                <a:effectLst/>
                <a:latin typeface="宋体" pitchFamily="2" charset="-122"/>
              </a:rPr>
              <a:t> </a:t>
            </a:r>
          </a:p>
        </p:txBody>
      </p:sp>
      <p:sp>
        <p:nvSpPr>
          <p:cNvPr id="696333" name="Rectangle 13">
            <a:hlinkClick r:id="rId2" action="ppaction://hlinkfile"/>
          </p:cNvPr>
          <p:cNvSpPr>
            <a:spLocks noChangeArrowheads="1"/>
          </p:cNvSpPr>
          <p:nvPr/>
        </p:nvSpPr>
        <p:spPr bwMode="auto">
          <a:xfrm>
            <a:off x="533400" y="4133850"/>
            <a:ext cx="5715000" cy="647700"/>
          </a:xfrm>
          <a:prstGeom prst="rect">
            <a:avLst/>
          </a:prstGeom>
          <a:noFill/>
          <a:ln w="9525">
            <a:noFill/>
            <a:miter lim="800000"/>
            <a:headEnd/>
            <a:tailEnd/>
          </a:ln>
        </p:spPr>
        <p:txBody>
          <a:bodyPr lIns="92075" tIns="46038" rIns="92075" bIns="46038"/>
          <a:lstStyle/>
          <a:p>
            <a:pPr algn="just">
              <a:lnSpc>
                <a:spcPct val="110000"/>
              </a:lnSpc>
              <a:spcBef>
                <a:spcPct val="0"/>
              </a:spcBef>
            </a:pPr>
            <a:r>
              <a:rPr lang="zh-CN" altLang="en-US" sz="2800" b="1" dirty="0">
                <a:solidFill>
                  <a:srgbClr val="FFFFFF"/>
                </a:solidFill>
                <a:hlinkClick r:id="rId2" action="ppaction://hlinkfile"/>
              </a:rPr>
              <a:t>指令的执行过程如</a:t>
            </a:r>
            <a:r>
              <a:rPr lang="zh-CN" altLang="en-US" sz="2800" b="1" dirty="0" smtClean="0">
                <a:solidFill>
                  <a:srgbClr val="FFFFFF"/>
                </a:solidFill>
                <a:hlinkClick r:id="rId2" action="ppaction://hlinkfile"/>
              </a:rPr>
              <a:t>图演示</a:t>
            </a:r>
            <a:r>
              <a:rPr lang="zh-CN" altLang="en-US" sz="2800" b="1" dirty="0">
                <a:solidFill>
                  <a:srgbClr val="FFFFFF"/>
                </a:solidFill>
                <a:hlinkClick r:id="rId2" action="ppaction://hlinkfile"/>
              </a:rPr>
              <a:t>所示</a:t>
            </a:r>
            <a:r>
              <a:rPr lang="zh-CN" altLang="en-US" sz="2400" b="1" dirty="0">
                <a:solidFill>
                  <a:srgbClr val="FFFFFF"/>
                </a:solidFill>
                <a:hlinkClick r:id="rId2" action="ppaction://hlinkfile"/>
              </a:rPr>
              <a:t> </a:t>
            </a:r>
            <a:endParaRPr lang="zh-CN" altLang="en-US" sz="2400" b="1" dirty="0">
              <a:solidFill>
                <a:srgbClr val="FFFFFF"/>
              </a:solidFill>
            </a:endParaRPr>
          </a:p>
        </p:txBody>
      </p:sp>
      <p:sp>
        <p:nvSpPr>
          <p:cNvPr id="696335" name="Oval 15"/>
          <p:cNvSpPr>
            <a:spLocks noChangeArrowheads="1"/>
          </p:cNvSpPr>
          <p:nvPr/>
        </p:nvSpPr>
        <p:spPr bwMode="auto">
          <a:xfrm>
            <a:off x="704850" y="12382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grpSp>
        <p:nvGrpSpPr>
          <p:cNvPr id="2" name="Group 24"/>
          <p:cNvGrpSpPr>
            <a:grpSpLocks/>
          </p:cNvGrpSpPr>
          <p:nvPr/>
        </p:nvGrpSpPr>
        <p:grpSpPr bwMode="auto">
          <a:xfrm>
            <a:off x="76200" y="5086350"/>
            <a:ext cx="8904288" cy="552450"/>
            <a:chOff x="55" y="1692"/>
            <a:chExt cx="5609" cy="348"/>
          </a:xfrm>
        </p:grpSpPr>
        <p:grpSp>
          <p:nvGrpSpPr>
            <p:cNvPr id="3" name="Group 5"/>
            <p:cNvGrpSpPr>
              <a:grpSpLocks/>
            </p:cNvGrpSpPr>
            <p:nvPr/>
          </p:nvGrpSpPr>
          <p:grpSpPr bwMode="auto">
            <a:xfrm>
              <a:off x="2527" y="1692"/>
              <a:ext cx="3137" cy="348"/>
              <a:chOff x="2395" y="444"/>
              <a:chExt cx="3137" cy="348"/>
            </a:xfrm>
          </p:grpSpPr>
          <p:grpSp>
            <p:nvGrpSpPr>
              <p:cNvPr id="4" name="Group 6"/>
              <p:cNvGrpSpPr>
                <a:grpSpLocks/>
              </p:cNvGrpSpPr>
              <p:nvPr/>
            </p:nvGrpSpPr>
            <p:grpSpPr bwMode="auto">
              <a:xfrm>
                <a:off x="2395" y="444"/>
                <a:ext cx="2472" cy="348"/>
                <a:chOff x="2395" y="444"/>
                <a:chExt cx="2472" cy="348"/>
              </a:xfrm>
            </p:grpSpPr>
            <p:sp>
              <p:nvSpPr>
                <p:cNvPr id="12306" name="Rectangle 7"/>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取指</a:t>
                  </a:r>
                  <a:r>
                    <a:rPr lang="en-US" altLang="zh-CN" sz="2400" b="1" dirty="0">
                      <a:solidFill>
                        <a:schemeClr val="hlink"/>
                      </a:solidFill>
                    </a:rPr>
                    <a:t>k</a:t>
                  </a:r>
                </a:p>
              </p:txBody>
            </p:sp>
            <p:sp>
              <p:nvSpPr>
                <p:cNvPr id="12307" name="Rectangle 8"/>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分析</a:t>
                  </a:r>
                  <a:r>
                    <a:rPr lang="en-US" altLang="zh-CN" sz="2400" b="1" dirty="0">
                      <a:solidFill>
                        <a:schemeClr val="hlink"/>
                      </a:solidFill>
                    </a:rPr>
                    <a:t>k</a:t>
                  </a:r>
                </a:p>
              </p:txBody>
            </p:sp>
            <p:sp>
              <p:nvSpPr>
                <p:cNvPr id="12308" name="Rectangle 9"/>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执行</a:t>
                  </a:r>
                  <a:r>
                    <a:rPr lang="en-US" altLang="zh-CN" sz="2400" b="1" dirty="0">
                      <a:solidFill>
                        <a:schemeClr val="hlink"/>
                      </a:solidFill>
                    </a:rPr>
                    <a:t>k</a:t>
                  </a:r>
                </a:p>
              </p:txBody>
            </p:sp>
          </p:grpSp>
          <p:sp>
            <p:nvSpPr>
              <p:cNvPr id="696330" name="Line 10"/>
              <p:cNvSpPr>
                <a:spLocks noChangeShapeType="1"/>
              </p:cNvSpPr>
              <p:nvPr/>
            </p:nvSpPr>
            <p:spPr bwMode="auto">
              <a:xfrm>
                <a:off x="2400" y="792"/>
                <a:ext cx="3120" cy="0"/>
              </a:xfrm>
              <a:prstGeom prst="line">
                <a:avLst/>
              </a:prstGeom>
              <a:noFill/>
              <a:ln w="9525">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96331" name="Text Box 11"/>
              <p:cNvSpPr txBox="1">
                <a:spLocks noChangeArrowheads="1"/>
              </p:cNvSpPr>
              <p:nvPr/>
            </p:nvSpPr>
            <p:spPr bwMode="auto">
              <a:xfrm>
                <a:off x="5232" y="456"/>
                <a:ext cx="30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p>
            </p:txBody>
          </p:sp>
        </p:grpSp>
        <p:grpSp>
          <p:nvGrpSpPr>
            <p:cNvPr id="5" name="Group 17"/>
            <p:cNvGrpSpPr>
              <a:grpSpLocks/>
            </p:cNvGrpSpPr>
            <p:nvPr/>
          </p:nvGrpSpPr>
          <p:grpSpPr bwMode="auto">
            <a:xfrm>
              <a:off x="55" y="1692"/>
              <a:ext cx="2472" cy="348"/>
              <a:chOff x="2395" y="444"/>
              <a:chExt cx="2472" cy="348"/>
            </a:xfrm>
          </p:grpSpPr>
          <p:sp>
            <p:nvSpPr>
              <p:cNvPr id="12300" name="Rectangle 18"/>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取指</a:t>
                </a:r>
                <a:r>
                  <a:rPr lang="en-US" altLang="zh-CN" sz="2400" b="1" dirty="0">
                    <a:solidFill>
                      <a:schemeClr val="hlink"/>
                    </a:solidFill>
                  </a:rPr>
                  <a:t>k</a:t>
                </a:r>
              </a:p>
            </p:txBody>
          </p:sp>
          <p:sp>
            <p:nvSpPr>
              <p:cNvPr id="12301" name="Rectangle 19"/>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分析</a:t>
                </a:r>
                <a:r>
                  <a:rPr lang="en-US" altLang="zh-CN" sz="2400" b="1" dirty="0">
                    <a:solidFill>
                      <a:schemeClr val="hlink"/>
                    </a:solidFill>
                  </a:rPr>
                  <a:t>k</a:t>
                </a:r>
              </a:p>
            </p:txBody>
          </p:sp>
          <p:sp>
            <p:nvSpPr>
              <p:cNvPr id="12302" name="Rectangle 20"/>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执行</a:t>
                </a:r>
                <a:r>
                  <a:rPr lang="en-US" altLang="zh-CN" sz="2400" b="1" dirty="0">
                    <a:solidFill>
                      <a:schemeClr val="hlink"/>
                    </a:solidFill>
                  </a:rPr>
                  <a:t>k</a:t>
                </a:r>
              </a:p>
            </p:txBody>
          </p:sp>
        </p:grpSp>
        <p:sp>
          <p:nvSpPr>
            <p:cNvPr id="696341" name="Line 21"/>
            <p:cNvSpPr>
              <a:spLocks noChangeShapeType="1"/>
            </p:cNvSpPr>
            <p:nvPr/>
          </p:nvSpPr>
          <p:spPr bwMode="auto">
            <a:xfrm>
              <a:off x="60" y="2040"/>
              <a:ext cx="3120" cy="0"/>
            </a:xfrm>
            <a:prstGeom prst="line">
              <a:avLst/>
            </a:prstGeom>
            <a:noFill/>
            <a:ln w="9525">
              <a:solidFill>
                <a:srgbClr val="FF3300"/>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696345" name="Rectangle 25"/>
          <p:cNvSpPr>
            <a:spLocks noChangeArrowheads="1"/>
          </p:cNvSpPr>
          <p:nvPr/>
        </p:nvSpPr>
        <p:spPr bwMode="auto">
          <a:xfrm>
            <a:off x="381000" y="3009900"/>
            <a:ext cx="7791450" cy="876300"/>
          </a:xfrm>
          <a:prstGeom prst="rect">
            <a:avLst/>
          </a:prstGeom>
          <a:noFill/>
          <a:ln w="9525">
            <a:noFill/>
            <a:miter lim="800000"/>
            <a:headEnd/>
            <a:tailEnd/>
          </a:ln>
        </p:spPr>
        <p:txBody>
          <a:bodyPr lIns="92075" tIns="46038" rIns="92075" bIns="46038"/>
          <a:lstStyle/>
          <a:p>
            <a:pPr algn="l">
              <a:lnSpc>
                <a:spcPct val="110000"/>
              </a:lnSpc>
              <a:spcBef>
                <a:spcPct val="0"/>
              </a:spcBef>
            </a:pPr>
            <a:r>
              <a:rPr lang="zh-CN" altLang="en-US" sz="3200" b="1">
                <a:solidFill>
                  <a:schemeClr val="hlink"/>
                </a:solidFill>
              </a:rPr>
              <a:t>（</a:t>
            </a:r>
            <a:r>
              <a:rPr lang="en-US" altLang="zh-CN" sz="3200" b="1">
                <a:solidFill>
                  <a:schemeClr val="hlink"/>
                </a:solidFill>
              </a:rPr>
              <a:t>1</a:t>
            </a:r>
            <a:r>
              <a:rPr lang="zh-CN" altLang="en-US" sz="3200" b="1">
                <a:solidFill>
                  <a:schemeClr val="hlink"/>
                </a:solidFill>
              </a:rPr>
              <a:t>）顺序执行方式</a:t>
            </a:r>
            <a:r>
              <a:rPr lang="zh-CN" altLang="en-US" sz="3200" b="1">
                <a:solidFill>
                  <a:srgbClr val="FFFF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45"/>
                                        </p:tgtEl>
                                        <p:attrNameLst>
                                          <p:attrName>style.visibility</p:attrName>
                                        </p:attrNameLst>
                                      </p:cBhvr>
                                      <p:to>
                                        <p:strVal val="visible"/>
                                      </p:to>
                                    </p:set>
                                    <p:animEffect transition="in" filter="blinds(horizontal)">
                                      <p:cBhvr>
                                        <p:cTn id="7" dur="500"/>
                                        <p:tgtEl>
                                          <p:spTgt spid="6963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96333"/>
                                        </p:tgtEl>
                                        <p:attrNameLst>
                                          <p:attrName>style.visibility</p:attrName>
                                        </p:attrNameLst>
                                      </p:cBhvr>
                                      <p:to>
                                        <p:strVal val="visible"/>
                                      </p:to>
                                    </p:set>
                                    <p:animEffect transition="in" filter="diamond(in)">
                                      <p:cBhvr>
                                        <p:cTn id="17" dur="2000"/>
                                        <p:tgtEl>
                                          <p:spTgt spid="69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33" grpId="0"/>
      <p:bldP spid="6963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12"/>
          </p:nvPr>
        </p:nvSpPr>
        <p:spPr/>
        <p:txBody>
          <a:bodyPr/>
          <a:lstStyle/>
          <a:p>
            <a:pPr>
              <a:defRPr/>
            </a:pPr>
            <a:fld id="{65C367D9-80CC-4075-AABA-5AACA3FF1BD0}" type="slidenum">
              <a:rPr lang="en-US" altLang="zh-CN"/>
              <a:pPr>
                <a:defRPr/>
              </a:pPr>
              <a:t>19</a:t>
            </a:fld>
            <a:endParaRPr lang="en-US" altLang="zh-CN"/>
          </a:p>
        </p:txBody>
      </p:sp>
      <p:sp>
        <p:nvSpPr>
          <p:cNvPr id="698370"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698371" name="Rectangle 3"/>
          <p:cNvSpPr>
            <a:spLocks noGrp="1" noChangeArrowheads="1"/>
          </p:cNvSpPr>
          <p:nvPr>
            <p:ph type="subTitle" idx="1"/>
          </p:nvPr>
        </p:nvSpPr>
        <p:spPr>
          <a:xfrm>
            <a:off x="563563" y="3714750"/>
            <a:ext cx="8008937" cy="1123950"/>
          </a:xfrm>
          <a:noFill/>
        </p:spPr>
        <p:txBody>
          <a:bodyPr/>
          <a:lstStyle/>
          <a:p>
            <a:pPr algn="l">
              <a:lnSpc>
                <a:spcPct val="110000"/>
              </a:lnSpc>
              <a:spcBef>
                <a:spcPct val="0"/>
              </a:spcBef>
            </a:pPr>
            <a:r>
              <a:rPr lang="en-US" altLang="zh-CN" sz="2400" b="1" dirty="0" smtClean="0">
                <a:solidFill>
                  <a:schemeClr val="tx2"/>
                </a:solidFill>
                <a:effectLst/>
                <a:latin typeface="宋体" pitchFamily="2" charset="-122"/>
              </a:rPr>
              <a:t>   </a:t>
            </a:r>
            <a:r>
              <a:rPr lang="zh-CN" altLang="en-US" sz="2800" b="1" dirty="0" smtClean="0">
                <a:solidFill>
                  <a:schemeClr val="tx2"/>
                </a:solidFill>
                <a:effectLst/>
                <a:latin typeface="宋体" pitchFamily="2" charset="-122"/>
              </a:rPr>
              <a:t>如果取指令、分析指令、执行指令的时间都相等，每段的时间都为</a:t>
            </a:r>
            <a:r>
              <a:rPr lang="en-US" altLang="zh-CN" sz="2800" b="1" dirty="0" smtClean="0">
                <a:solidFill>
                  <a:schemeClr val="tx2"/>
                </a:solidFill>
                <a:effectLst/>
                <a:latin typeface="宋体" pitchFamily="2" charset="-122"/>
              </a:rPr>
              <a:t>t</a:t>
            </a:r>
            <a:r>
              <a:rPr lang="zh-CN" altLang="en-US" sz="2800" b="1" dirty="0" smtClean="0">
                <a:solidFill>
                  <a:schemeClr val="tx2"/>
                </a:solidFill>
                <a:effectLst/>
                <a:latin typeface="宋体" pitchFamily="2" charset="-122"/>
              </a:rPr>
              <a:t>，则</a:t>
            </a:r>
            <a:r>
              <a:rPr lang="en-US" altLang="zh-CN" sz="2800" b="1" dirty="0" smtClean="0">
                <a:solidFill>
                  <a:schemeClr val="tx2"/>
                </a:solidFill>
                <a:effectLst/>
                <a:latin typeface="宋体" pitchFamily="2" charset="-122"/>
              </a:rPr>
              <a:t>n</a:t>
            </a:r>
            <a:r>
              <a:rPr lang="zh-CN" altLang="en-US" sz="2800" b="1" dirty="0" smtClean="0">
                <a:solidFill>
                  <a:schemeClr val="tx2"/>
                </a:solidFill>
                <a:effectLst/>
                <a:latin typeface="宋体" pitchFamily="2" charset="-122"/>
              </a:rPr>
              <a:t>条指令所用的时间为</a:t>
            </a:r>
          </a:p>
        </p:txBody>
      </p:sp>
      <p:sp>
        <p:nvSpPr>
          <p:cNvPr id="698372" name="Oval 4"/>
          <p:cNvSpPr>
            <a:spLocks noChangeArrowheads="1"/>
          </p:cNvSpPr>
          <p:nvPr/>
        </p:nvSpPr>
        <p:spPr bwMode="auto">
          <a:xfrm>
            <a:off x="552450" y="16192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13320" name="Rectangle 8"/>
          <p:cNvSpPr>
            <a:spLocks noChangeArrowheads="1"/>
          </p:cNvSpPr>
          <p:nvPr/>
        </p:nvSpPr>
        <p:spPr bwMode="auto">
          <a:xfrm>
            <a:off x="1066800" y="1447800"/>
            <a:ext cx="6572250" cy="552450"/>
          </a:xfrm>
          <a:prstGeom prst="rect">
            <a:avLst/>
          </a:prstGeom>
          <a:noFill/>
          <a:ln w="9525">
            <a:noFill/>
            <a:miter lim="800000"/>
            <a:headEnd/>
            <a:tailEnd/>
          </a:ln>
        </p:spPr>
        <p:txBody>
          <a:bodyPr lIns="92075" tIns="46038" rIns="92075" bIns="46038"/>
          <a:lstStyle/>
          <a:p>
            <a:pPr algn="l">
              <a:lnSpc>
                <a:spcPct val="110000"/>
              </a:lnSpc>
              <a:spcBef>
                <a:spcPct val="0"/>
              </a:spcBef>
            </a:pPr>
            <a:r>
              <a:rPr lang="zh-CN" altLang="en-US" sz="2800" b="1" dirty="0">
                <a:solidFill>
                  <a:schemeClr val="tx2"/>
                </a:solidFill>
              </a:rPr>
              <a:t>顺序执行方式执行</a:t>
            </a:r>
            <a:r>
              <a:rPr lang="en-US" altLang="zh-CN" sz="2800" b="1" dirty="0">
                <a:solidFill>
                  <a:schemeClr val="tx2"/>
                </a:solidFill>
              </a:rPr>
              <a:t>n</a:t>
            </a:r>
            <a:r>
              <a:rPr lang="zh-CN" altLang="en-US" sz="2800" b="1" dirty="0">
                <a:solidFill>
                  <a:schemeClr val="tx2"/>
                </a:solidFill>
              </a:rPr>
              <a:t>条指令所用的时间为</a:t>
            </a:r>
            <a:r>
              <a:rPr lang="zh-CN" altLang="en-US" sz="2400" b="1" dirty="0">
                <a:solidFill>
                  <a:schemeClr val="tx2"/>
                </a:solidFill>
              </a:rPr>
              <a:t> </a:t>
            </a:r>
          </a:p>
        </p:txBody>
      </p:sp>
      <p:sp>
        <p:nvSpPr>
          <p:cNvPr id="698377" name="Oval 9"/>
          <p:cNvSpPr>
            <a:spLocks noChangeArrowheads="1"/>
          </p:cNvSpPr>
          <p:nvPr/>
        </p:nvSpPr>
        <p:spPr bwMode="auto">
          <a:xfrm>
            <a:off x="552450" y="39052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pic>
        <p:nvPicPr>
          <p:cNvPr id="31746" name="Picture 2"/>
          <p:cNvPicPr>
            <a:picLocks noChangeAspect="1" noChangeArrowheads="1"/>
          </p:cNvPicPr>
          <p:nvPr/>
        </p:nvPicPr>
        <p:blipFill>
          <a:blip r:embed="rId2"/>
          <a:srcRect/>
          <a:stretch>
            <a:fillRect/>
          </a:stretch>
        </p:blipFill>
        <p:spPr bwMode="auto">
          <a:xfrm>
            <a:off x="576263" y="2214554"/>
            <a:ext cx="7991475" cy="111442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652463" y="5000642"/>
            <a:ext cx="7839075" cy="8572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blinds(horizontal)">
                                      <p:cBhvr>
                                        <p:cTn id="7" dur="500"/>
                                        <p:tgtEl>
                                          <p:spTgt spid="6983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8377"/>
                                        </p:tgtEl>
                                        <p:attrNameLst>
                                          <p:attrName>style.visibility</p:attrName>
                                        </p:attrNameLst>
                                      </p:cBhvr>
                                      <p:to>
                                        <p:strVal val="visible"/>
                                      </p:to>
                                    </p:set>
                                    <p:animEffect transition="in" filter="blinds(horizontal)">
                                      <p:cBhvr>
                                        <p:cTn id="10"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p:bldP spid="6983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流水线技术概述</a:t>
            </a:r>
            <a:endParaRPr lang="zh-CN" altLang="en-US" dirty="0"/>
          </a:p>
        </p:txBody>
      </p:sp>
      <p:sp>
        <p:nvSpPr>
          <p:cNvPr id="3" name="内容占位符 2"/>
          <p:cNvSpPr>
            <a:spLocks noGrp="1"/>
          </p:cNvSpPr>
          <p:nvPr>
            <p:ph idx="1"/>
          </p:nvPr>
        </p:nvSpPr>
        <p:spPr/>
        <p:txBody>
          <a:bodyPr/>
          <a:lstStyle/>
          <a:p>
            <a:r>
              <a:rPr lang="en-US" altLang="zh-CN" b="1" dirty="0" smtClean="0">
                <a:solidFill>
                  <a:schemeClr val="hlink"/>
                </a:solidFill>
                <a:cs typeface="Times New Roman" pitchFamily="18" charset="0"/>
              </a:rPr>
              <a:t> </a:t>
            </a:r>
            <a:r>
              <a:rPr lang="zh-CN" altLang="en-US" b="1" dirty="0" smtClean="0">
                <a:solidFill>
                  <a:schemeClr val="hlink"/>
                </a:solidFill>
              </a:rPr>
              <a:t>流水线的基本概念</a:t>
            </a:r>
          </a:p>
          <a:p>
            <a:r>
              <a:rPr lang="zh-CN" altLang="en-US" b="1" dirty="0" smtClean="0">
                <a:solidFill>
                  <a:schemeClr val="hlink"/>
                </a:solidFill>
                <a:latin typeface="宋体" pitchFamily="2" charset="-122"/>
              </a:rPr>
              <a:t>指令的重叠执行</a:t>
            </a:r>
            <a:endParaRPr lang="en-US" altLang="zh-CN" b="1" dirty="0" smtClean="0">
              <a:solidFill>
                <a:schemeClr val="hlink"/>
              </a:solidFill>
              <a:latin typeface="宋体" pitchFamily="2" charset="-122"/>
            </a:endParaRPr>
          </a:p>
          <a:p>
            <a:r>
              <a:rPr lang="zh-CN" altLang="en-US" b="1" dirty="0" smtClean="0">
                <a:solidFill>
                  <a:schemeClr val="hlink"/>
                </a:solidFill>
              </a:rPr>
              <a:t>流水线的</a:t>
            </a:r>
            <a:r>
              <a:rPr lang="zh-CN" altLang="en-US" b="1" dirty="0" smtClean="0">
                <a:solidFill>
                  <a:schemeClr val="hlink"/>
                </a:solidFill>
                <a:latin typeface="宋体" pitchFamily="2" charset="-122"/>
              </a:rPr>
              <a:t>表示方法</a:t>
            </a:r>
            <a:r>
              <a:rPr lang="zh-CN" altLang="en-US" sz="2400" b="1" dirty="0" smtClean="0">
                <a:solidFill>
                  <a:schemeClr val="hlink"/>
                </a:solidFill>
              </a:rPr>
              <a:t> </a:t>
            </a:r>
            <a:endParaRPr lang="en-US" altLang="zh-CN" sz="2400" b="1" dirty="0" smtClean="0">
              <a:solidFill>
                <a:schemeClr val="hlink"/>
              </a:solidFill>
            </a:endParaRPr>
          </a:p>
          <a:p>
            <a:r>
              <a:rPr lang="zh-CN" altLang="en-US" b="1" smtClean="0">
                <a:solidFill>
                  <a:schemeClr val="hlink"/>
                </a:solidFill>
              </a:rPr>
              <a:t>流水线的</a:t>
            </a:r>
            <a:r>
              <a:rPr lang="zh-CN" altLang="en-US" b="1" smtClean="0">
                <a:solidFill>
                  <a:schemeClr val="hlink"/>
                </a:solidFill>
                <a:latin typeface="宋体" pitchFamily="2" charset="-122"/>
              </a:rPr>
              <a:t>表示方法</a:t>
            </a:r>
            <a:r>
              <a:rPr lang="zh-CN" altLang="en-US" sz="2400" b="1" smtClean="0">
                <a:solidFill>
                  <a:schemeClr val="hlink"/>
                </a:solidFill>
              </a:rPr>
              <a:t> </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CEC04D1A-FCCA-4B89-AE23-EFBADC3256C7}" type="slidenum">
              <a:rPr lang="en-US" altLang="zh-CN"/>
              <a:pPr>
                <a:defRPr/>
              </a:pPr>
              <a:t>20</a:t>
            </a:fld>
            <a:endParaRPr lang="en-US" altLang="zh-CN"/>
          </a:p>
        </p:txBody>
      </p:sp>
      <p:sp>
        <p:nvSpPr>
          <p:cNvPr id="699394"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699395" name="Oval 3"/>
          <p:cNvSpPr>
            <a:spLocks noChangeArrowheads="1"/>
          </p:cNvSpPr>
          <p:nvPr/>
        </p:nvSpPr>
        <p:spPr bwMode="auto">
          <a:xfrm>
            <a:off x="428596" y="5000636"/>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14341" name="Rectangle 4"/>
          <p:cNvSpPr>
            <a:spLocks noChangeArrowheads="1"/>
          </p:cNvSpPr>
          <p:nvPr/>
        </p:nvSpPr>
        <p:spPr bwMode="auto">
          <a:xfrm>
            <a:off x="571472" y="1857364"/>
            <a:ext cx="8229600" cy="4572000"/>
          </a:xfrm>
          <a:prstGeom prst="rect">
            <a:avLst/>
          </a:prstGeom>
          <a:noFill/>
          <a:ln w="9525">
            <a:noFill/>
            <a:miter lim="800000"/>
            <a:headEnd/>
            <a:tailEnd/>
          </a:ln>
        </p:spPr>
        <p:txBody>
          <a:bodyPr lIns="92075" tIns="46038" rIns="92075" bIns="46038"/>
          <a:lstStyle/>
          <a:p>
            <a:pPr algn="l">
              <a:lnSpc>
                <a:spcPct val="110000"/>
              </a:lnSpc>
              <a:spcBef>
                <a:spcPct val="0"/>
              </a:spcBef>
            </a:pPr>
            <a:r>
              <a:rPr lang="zh-CN" altLang="en-US" sz="2800" b="1" dirty="0">
                <a:solidFill>
                  <a:schemeClr val="hlink"/>
                </a:solidFill>
              </a:rPr>
              <a:t>优点：</a:t>
            </a:r>
          </a:p>
          <a:p>
            <a:pPr algn="l">
              <a:lnSpc>
                <a:spcPct val="110000"/>
              </a:lnSpc>
              <a:spcBef>
                <a:spcPct val="0"/>
              </a:spcBef>
            </a:pPr>
            <a:r>
              <a:rPr lang="zh-CN" altLang="en-US" sz="2800" b="1" dirty="0">
                <a:solidFill>
                  <a:schemeClr val="tx2"/>
                </a:solidFill>
              </a:rPr>
              <a:t>控制简单，节省设备。</a:t>
            </a:r>
          </a:p>
          <a:p>
            <a:pPr algn="l">
              <a:lnSpc>
                <a:spcPct val="110000"/>
              </a:lnSpc>
              <a:spcBef>
                <a:spcPct val="0"/>
              </a:spcBef>
            </a:pPr>
            <a:r>
              <a:rPr lang="zh-CN" altLang="en-US" sz="2800" b="1" dirty="0">
                <a:solidFill>
                  <a:schemeClr val="hlink"/>
                </a:solidFill>
              </a:rPr>
              <a:t>缺点：</a:t>
            </a:r>
          </a:p>
          <a:p>
            <a:pPr algn="l">
              <a:lnSpc>
                <a:spcPct val="110000"/>
              </a:lnSpc>
              <a:spcBef>
                <a:spcPct val="0"/>
              </a:spcBef>
            </a:pPr>
            <a:r>
              <a:rPr lang="en-US" altLang="zh-CN" sz="2800" b="1" dirty="0">
                <a:solidFill>
                  <a:schemeClr val="tx2"/>
                </a:solidFill>
              </a:rPr>
              <a:t>1</a:t>
            </a:r>
            <a:r>
              <a:rPr lang="en-US" altLang="zh-CN" sz="3200" b="1" dirty="0">
                <a:solidFill>
                  <a:schemeClr val="hlink"/>
                </a:solidFill>
                <a:latin typeface="Times New Roman" pitchFamily="18" charset="0"/>
                <a:cs typeface="Times New Roman" pitchFamily="18" charset="0"/>
              </a:rPr>
              <a:t>.</a:t>
            </a:r>
            <a:r>
              <a:rPr lang="zh-CN" altLang="en-US" sz="2800" b="1" dirty="0">
                <a:solidFill>
                  <a:schemeClr val="hlink"/>
                </a:solidFill>
              </a:rPr>
              <a:t>处理机执行指令的速度很慢，</a:t>
            </a:r>
            <a:r>
              <a:rPr lang="zh-CN" altLang="en-US" sz="2800" b="1" dirty="0">
                <a:solidFill>
                  <a:schemeClr val="tx2"/>
                </a:solidFill>
              </a:rPr>
              <a:t>只有当上一条指令全部执行完毕后下一条指令才能够开始执行，即在任何时刻，处理机中只有一条指令在执行。</a:t>
            </a:r>
          </a:p>
          <a:p>
            <a:pPr algn="l">
              <a:lnSpc>
                <a:spcPct val="110000"/>
              </a:lnSpc>
              <a:spcBef>
                <a:spcPct val="0"/>
              </a:spcBef>
            </a:pPr>
            <a:r>
              <a:rPr lang="en-US" altLang="zh-CN" sz="2800" b="1" dirty="0">
                <a:solidFill>
                  <a:srgbClr val="FFFFFF"/>
                </a:solidFill>
              </a:rPr>
              <a:t>2</a:t>
            </a:r>
            <a:r>
              <a:rPr lang="en-US" altLang="zh-CN" sz="3200" b="1" dirty="0">
                <a:solidFill>
                  <a:schemeClr val="hlink"/>
                </a:solidFill>
                <a:latin typeface="Times New Roman" pitchFamily="18" charset="0"/>
                <a:cs typeface="Times New Roman" pitchFamily="18" charset="0"/>
              </a:rPr>
              <a:t>.</a:t>
            </a:r>
            <a:r>
              <a:rPr lang="zh-CN" altLang="en-US" sz="2800" b="1" dirty="0">
                <a:solidFill>
                  <a:schemeClr val="hlink"/>
                </a:solidFill>
              </a:rPr>
              <a:t>功能部件的利用率很低</a:t>
            </a:r>
            <a:r>
              <a:rPr lang="zh-CN" altLang="en-US" sz="2800" b="1" dirty="0">
                <a:solidFill>
                  <a:srgbClr val="FFFFFF"/>
                </a:solidFill>
              </a:rPr>
              <a:t>，如取指令时主存是</a:t>
            </a:r>
            <a:r>
              <a:rPr lang="zh-CN" altLang="en-US" sz="2800" b="1" dirty="0" smtClean="0">
                <a:solidFill>
                  <a:srgbClr val="FFFFFF"/>
                </a:solidFill>
              </a:rPr>
              <a:t>忙碌       </a:t>
            </a:r>
            <a:endParaRPr lang="en-US" altLang="zh-CN" sz="2800" b="1" dirty="0" smtClean="0">
              <a:solidFill>
                <a:srgbClr val="FFFFFF"/>
              </a:solidFill>
            </a:endParaRPr>
          </a:p>
          <a:p>
            <a:pPr algn="l">
              <a:lnSpc>
                <a:spcPct val="110000"/>
              </a:lnSpc>
              <a:spcBef>
                <a:spcPct val="0"/>
              </a:spcBef>
            </a:pPr>
            <a:r>
              <a:rPr lang="zh-CN" altLang="en-US" sz="2800" b="1" dirty="0" smtClean="0">
                <a:solidFill>
                  <a:schemeClr val="tx2"/>
                </a:solidFill>
              </a:rPr>
              <a:t>的</a:t>
            </a:r>
            <a:r>
              <a:rPr lang="zh-CN" altLang="en-US" sz="2800" b="1" dirty="0">
                <a:solidFill>
                  <a:schemeClr val="tx2"/>
                </a:solidFill>
              </a:rPr>
              <a:t>，而指令执行部件是空闲的。而执行指令时指令执行部件是忙碌的，而主存经常是空闲的。 </a:t>
            </a:r>
          </a:p>
        </p:txBody>
      </p:sp>
      <p:sp>
        <p:nvSpPr>
          <p:cNvPr id="14342" name="Rectangle 5"/>
          <p:cNvSpPr>
            <a:spLocks noGrp="1" noChangeArrowheads="1"/>
          </p:cNvSpPr>
          <p:nvPr>
            <p:ph type="subTitle" idx="1"/>
          </p:nvPr>
        </p:nvSpPr>
        <p:spPr>
          <a:xfrm>
            <a:off x="430213" y="971550"/>
            <a:ext cx="8210550" cy="495300"/>
          </a:xfrm>
        </p:spPr>
        <p:txBody>
          <a:bodyPr>
            <a:normAutofit lnSpcReduction="10000"/>
          </a:bodyPr>
          <a:lstStyle/>
          <a:p>
            <a:pPr algn="l"/>
            <a:r>
              <a:rPr lang="zh-CN" altLang="en-US" sz="2800" b="1" dirty="0" smtClean="0">
                <a:solidFill>
                  <a:schemeClr val="tx2"/>
                </a:solidFill>
                <a:effectLst/>
                <a:latin typeface="宋体" pitchFamily="2" charset="-122"/>
              </a:rPr>
              <a:t>传统的冯</a:t>
            </a:r>
            <a:r>
              <a:rPr lang="en-US" altLang="zh-CN" sz="2800" b="1" dirty="0" smtClean="0">
                <a:solidFill>
                  <a:schemeClr val="tx2"/>
                </a:solidFill>
                <a:effectLst/>
              </a:rPr>
              <a:t>·</a:t>
            </a:r>
            <a:r>
              <a:rPr lang="zh-CN" altLang="en-US" sz="2800" b="1" dirty="0" smtClean="0">
                <a:solidFill>
                  <a:schemeClr val="tx2"/>
                </a:solidFill>
                <a:effectLst/>
                <a:latin typeface="宋体" pitchFamily="2" charset="-122"/>
              </a:rPr>
              <a:t>诺依曼机器采用顺序（串行）执行方式。</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4"/>
          <p:cNvSpPr>
            <a:spLocks noGrp="1" noChangeArrowheads="1"/>
          </p:cNvSpPr>
          <p:nvPr>
            <p:ph type="sldNum" sz="quarter" idx="12"/>
          </p:nvPr>
        </p:nvSpPr>
        <p:spPr/>
        <p:txBody>
          <a:bodyPr/>
          <a:lstStyle/>
          <a:p>
            <a:pPr>
              <a:defRPr/>
            </a:pPr>
            <a:fld id="{2721C5C4-1838-4E97-90B0-BB1B3687D907}" type="slidenum">
              <a:rPr lang="en-US" altLang="zh-CN"/>
              <a:pPr>
                <a:defRPr/>
              </a:pPr>
              <a:t>21</a:t>
            </a:fld>
            <a:endParaRPr lang="en-US" altLang="zh-CN"/>
          </a:p>
        </p:txBody>
      </p:sp>
      <p:sp>
        <p:nvSpPr>
          <p:cNvPr id="700418"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700421" name="Oval 5"/>
          <p:cNvSpPr>
            <a:spLocks noChangeArrowheads="1"/>
          </p:cNvSpPr>
          <p:nvPr/>
        </p:nvSpPr>
        <p:spPr bwMode="auto">
          <a:xfrm>
            <a:off x="647700" y="45339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15365" name="Rectangle 19"/>
          <p:cNvSpPr>
            <a:spLocks noChangeArrowheads="1"/>
          </p:cNvSpPr>
          <p:nvPr/>
        </p:nvSpPr>
        <p:spPr bwMode="auto">
          <a:xfrm>
            <a:off x="438150" y="1466850"/>
            <a:ext cx="8115300" cy="990600"/>
          </a:xfrm>
          <a:prstGeom prst="rect">
            <a:avLst/>
          </a:prstGeom>
          <a:noFill/>
          <a:ln w="9525">
            <a:noFill/>
            <a:miter lim="800000"/>
            <a:headEnd/>
            <a:tailEnd/>
          </a:ln>
        </p:spPr>
        <p:txBody>
          <a:bodyPr lIns="92075" tIns="46038" rIns="92075" bIns="46038"/>
          <a:lstStyle/>
          <a:p>
            <a:pPr algn="l">
              <a:lnSpc>
                <a:spcPct val="110000"/>
              </a:lnSpc>
              <a:spcBef>
                <a:spcPct val="0"/>
              </a:spcBef>
            </a:pPr>
            <a:r>
              <a:rPr lang="en-US" altLang="zh-CN" sz="2800" b="1" dirty="0">
                <a:solidFill>
                  <a:srgbClr val="FFFFFF"/>
                </a:solidFill>
              </a:rPr>
              <a:t>  </a:t>
            </a:r>
            <a:r>
              <a:rPr lang="zh-CN" altLang="en-US" sz="2800" b="1" dirty="0">
                <a:solidFill>
                  <a:schemeClr val="tx2"/>
                </a:solidFill>
              </a:rPr>
              <a:t>这种方式把执行第</a:t>
            </a:r>
            <a:r>
              <a:rPr lang="en-US" altLang="zh-CN" sz="2800" b="1" dirty="0">
                <a:solidFill>
                  <a:schemeClr val="tx2"/>
                </a:solidFill>
              </a:rPr>
              <a:t>k</a:t>
            </a:r>
            <a:r>
              <a:rPr lang="zh-CN" altLang="en-US" sz="2800" b="1" dirty="0">
                <a:solidFill>
                  <a:schemeClr val="tx2"/>
                </a:solidFill>
              </a:rPr>
              <a:t>条指令与取第</a:t>
            </a:r>
            <a:r>
              <a:rPr lang="en-US" altLang="zh-CN" sz="2800" b="1" dirty="0">
                <a:solidFill>
                  <a:schemeClr val="tx2"/>
                </a:solidFill>
              </a:rPr>
              <a:t>k</a:t>
            </a:r>
            <a:r>
              <a:rPr lang="zh-CN" altLang="en-US" sz="2800" b="1" dirty="0">
                <a:solidFill>
                  <a:schemeClr val="tx2"/>
                </a:solidFill>
              </a:rPr>
              <a:t>＋１条指令同时进行，</a:t>
            </a:r>
            <a:r>
              <a:rPr lang="zh-CN" altLang="en-US" sz="2800" b="1" dirty="0">
                <a:solidFill>
                  <a:srgbClr val="FFFFFF"/>
                </a:solidFill>
                <a:hlinkClick r:id="rId2" action="ppaction://hlinkfile"/>
              </a:rPr>
              <a:t>指令的执行过程如</a:t>
            </a:r>
            <a:r>
              <a:rPr lang="zh-CN" altLang="en-US" sz="2800" b="1" dirty="0" smtClean="0">
                <a:solidFill>
                  <a:srgbClr val="FFFFFF"/>
                </a:solidFill>
                <a:hlinkClick r:id="rId2" action="ppaction://hlinkfile"/>
              </a:rPr>
              <a:t>图演示</a:t>
            </a:r>
            <a:r>
              <a:rPr lang="zh-CN" altLang="en-US" sz="2800" b="1" dirty="0">
                <a:solidFill>
                  <a:srgbClr val="FFFFFF"/>
                </a:solidFill>
                <a:hlinkClick r:id="rId2" action="ppaction://hlinkfile"/>
              </a:rPr>
              <a:t>所示</a:t>
            </a:r>
            <a:r>
              <a:rPr lang="zh-CN" altLang="en-US" sz="2800" b="1" dirty="0">
                <a:solidFill>
                  <a:srgbClr val="FFFFFF"/>
                </a:solidFill>
              </a:rPr>
              <a:t> </a:t>
            </a:r>
          </a:p>
        </p:txBody>
      </p:sp>
      <p:sp>
        <p:nvSpPr>
          <p:cNvPr id="15366" name="Rectangle 20"/>
          <p:cNvSpPr>
            <a:spLocks noGrp="1" noChangeArrowheads="1"/>
          </p:cNvSpPr>
          <p:nvPr>
            <p:ph type="subTitle" idx="1"/>
          </p:nvPr>
        </p:nvSpPr>
        <p:spPr>
          <a:xfrm>
            <a:off x="296863" y="857250"/>
            <a:ext cx="6134100" cy="685800"/>
          </a:xfrm>
        </p:spPr>
        <p:txBody>
          <a:bodyPr/>
          <a:lstStyle/>
          <a:p>
            <a:pPr algn="l"/>
            <a:r>
              <a:rPr lang="zh-CN" altLang="en-US" b="1" smtClean="0">
                <a:solidFill>
                  <a:schemeClr val="hlink"/>
                </a:solidFill>
                <a:effectLst/>
                <a:latin typeface="宋体" pitchFamily="2" charset="-122"/>
              </a:rPr>
              <a:t>（</a:t>
            </a:r>
            <a:r>
              <a:rPr lang="en-US" altLang="zh-CN" b="1" smtClean="0">
                <a:solidFill>
                  <a:schemeClr val="hlink"/>
                </a:solidFill>
                <a:effectLst/>
                <a:latin typeface="宋体" pitchFamily="2" charset="-122"/>
              </a:rPr>
              <a:t>2</a:t>
            </a:r>
            <a:r>
              <a:rPr lang="zh-CN" altLang="en-US" b="1" smtClean="0">
                <a:solidFill>
                  <a:schemeClr val="hlink"/>
                </a:solidFill>
                <a:effectLst/>
                <a:latin typeface="宋体" pitchFamily="2" charset="-122"/>
              </a:rPr>
              <a:t>）一次重叠执行方式</a:t>
            </a:r>
            <a:endParaRPr lang="zh-CN" altLang="en-US" b="1" smtClean="0">
              <a:solidFill>
                <a:srgbClr val="FFFFFF"/>
              </a:solidFill>
              <a:effectLst/>
              <a:latin typeface="宋体" pitchFamily="2" charset="-122"/>
            </a:endParaRPr>
          </a:p>
        </p:txBody>
      </p:sp>
      <p:grpSp>
        <p:nvGrpSpPr>
          <p:cNvPr id="2" name="Group 25"/>
          <p:cNvGrpSpPr>
            <a:grpSpLocks/>
          </p:cNvGrpSpPr>
          <p:nvPr/>
        </p:nvGrpSpPr>
        <p:grpSpPr bwMode="auto">
          <a:xfrm>
            <a:off x="835025" y="2571750"/>
            <a:ext cx="7935913" cy="1657350"/>
            <a:chOff x="742" y="2124"/>
            <a:chExt cx="4542" cy="1044"/>
          </a:xfrm>
        </p:grpSpPr>
        <p:grpSp>
          <p:nvGrpSpPr>
            <p:cNvPr id="3" name="Group 8"/>
            <p:cNvGrpSpPr>
              <a:grpSpLocks/>
            </p:cNvGrpSpPr>
            <p:nvPr/>
          </p:nvGrpSpPr>
          <p:grpSpPr bwMode="auto">
            <a:xfrm>
              <a:off x="2058" y="2472"/>
              <a:ext cx="1938" cy="348"/>
              <a:chOff x="2395" y="444"/>
              <a:chExt cx="2472" cy="348"/>
            </a:xfrm>
          </p:grpSpPr>
          <p:sp>
            <p:nvSpPr>
              <p:cNvPr id="15382" name="Rectangle 9"/>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k+1</a:t>
                </a:r>
              </a:p>
            </p:txBody>
          </p:sp>
          <p:sp>
            <p:nvSpPr>
              <p:cNvPr id="15383" name="Rectangle 10"/>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分析</a:t>
                </a:r>
                <a:r>
                  <a:rPr lang="en-US" altLang="zh-CN" b="1" dirty="0">
                    <a:solidFill>
                      <a:schemeClr val="hlink"/>
                    </a:solidFill>
                  </a:rPr>
                  <a:t>k+1</a:t>
                </a:r>
              </a:p>
            </p:txBody>
          </p:sp>
          <p:sp>
            <p:nvSpPr>
              <p:cNvPr id="15384" name="Rectangle 11"/>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k+1</a:t>
                </a:r>
              </a:p>
            </p:txBody>
          </p:sp>
        </p:grpSp>
        <p:sp>
          <p:nvSpPr>
            <p:cNvPr id="700429" name="Text Box 13"/>
            <p:cNvSpPr txBox="1">
              <a:spLocks noChangeArrowheads="1"/>
            </p:cNvSpPr>
            <p:nvPr/>
          </p:nvSpPr>
          <p:spPr bwMode="auto">
            <a:xfrm>
              <a:off x="4919" y="2136"/>
              <a:ext cx="234" cy="25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b="1"/>
                <a:t>t</a:t>
              </a:r>
            </a:p>
          </p:txBody>
        </p:sp>
        <p:grpSp>
          <p:nvGrpSpPr>
            <p:cNvPr id="4" name="Group 14"/>
            <p:cNvGrpSpPr>
              <a:grpSpLocks/>
            </p:cNvGrpSpPr>
            <p:nvPr/>
          </p:nvGrpSpPr>
          <p:grpSpPr bwMode="auto">
            <a:xfrm>
              <a:off x="756" y="2124"/>
              <a:ext cx="1938" cy="348"/>
              <a:chOff x="2395" y="444"/>
              <a:chExt cx="2472" cy="348"/>
            </a:xfrm>
          </p:grpSpPr>
          <p:sp>
            <p:nvSpPr>
              <p:cNvPr id="15379" name="Rectangle 15"/>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a:t>
                </a:r>
              </a:p>
            </p:txBody>
          </p:sp>
          <p:sp>
            <p:nvSpPr>
              <p:cNvPr id="15380" name="Rectangle 16"/>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分析</a:t>
                </a:r>
                <a:r>
                  <a:rPr lang="en-US" altLang="zh-CN" b="1" dirty="0">
                    <a:solidFill>
                      <a:schemeClr val="hlink"/>
                    </a:solidFill>
                  </a:rPr>
                  <a:t>k</a:t>
                </a:r>
              </a:p>
            </p:txBody>
          </p:sp>
          <p:sp>
            <p:nvSpPr>
              <p:cNvPr id="15381" name="Rectangle 17"/>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a:t>
                </a:r>
              </a:p>
            </p:txBody>
          </p:sp>
        </p:grpSp>
        <p:sp>
          <p:nvSpPr>
            <p:cNvPr id="700428" name="Line 12"/>
            <p:cNvSpPr>
              <a:spLocks noChangeShapeType="1"/>
            </p:cNvSpPr>
            <p:nvPr/>
          </p:nvSpPr>
          <p:spPr bwMode="auto">
            <a:xfrm>
              <a:off x="742" y="2124"/>
              <a:ext cx="4246" cy="0"/>
            </a:xfrm>
            <a:prstGeom prst="line">
              <a:avLst/>
            </a:prstGeom>
            <a:noFill/>
            <a:ln w="1905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nvGrpSpPr>
            <p:cNvPr id="5" name="Group 21"/>
            <p:cNvGrpSpPr>
              <a:grpSpLocks/>
            </p:cNvGrpSpPr>
            <p:nvPr/>
          </p:nvGrpSpPr>
          <p:grpSpPr bwMode="auto">
            <a:xfrm>
              <a:off x="3371" y="2820"/>
              <a:ext cx="1913" cy="348"/>
              <a:chOff x="3254" y="444"/>
              <a:chExt cx="2432" cy="348"/>
            </a:xfrm>
          </p:grpSpPr>
          <p:sp>
            <p:nvSpPr>
              <p:cNvPr id="15376" name="Rectangle 22"/>
              <p:cNvSpPr>
                <a:spLocks noChangeArrowheads="1"/>
              </p:cNvSpPr>
              <p:nvPr/>
            </p:nvSpPr>
            <p:spPr bwMode="auto">
              <a:xfrm>
                <a:off x="3254" y="444"/>
                <a:ext cx="814"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k+2</a:t>
                </a:r>
              </a:p>
            </p:txBody>
          </p:sp>
          <p:sp>
            <p:nvSpPr>
              <p:cNvPr id="15377" name="Rectangle 23"/>
              <p:cNvSpPr>
                <a:spLocks noChangeArrowheads="1"/>
              </p:cNvSpPr>
              <p:nvPr/>
            </p:nvSpPr>
            <p:spPr bwMode="auto">
              <a:xfrm>
                <a:off x="4068" y="444"/>
                <a:ext cx="813"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a:solidFill>
                      <a:schemeClr val="hlink"/>
                    </a:solidFill>
                  </a:rPr>
                  <a:t>分析</a:t>
                </a:r>
                <a:r>
                  <a:rPr lang="en-US" altLang="zh-CN" b="1">
                    <a:solidFill>
                      <a:schemeClr val="hlink"/>
                    </a:solidFill>
                  </a:rPr>
                  <a:t>k+2</a:t>
                </a:r>
              </a:p>
            </p:txBody>
          </p:sp>
          <p:sp>
            <p:nvSpPr>
              <p:cNvPr id="15378" name="Rectangle 24"/>
              <p:cNvSpPr>
                <a:spLocks noChangeArrowheads="1"/>
              </p:cNvSpPr>
              <p:nvPr/>
            </p:nvSpPr>
            <p:spPr bwMode="auto">
              <a:xfrm>
                <a:off x="4873" y="444"/>
                <a:ext cx="813"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k+2</a:t>
                </a:r>
              </a:p>
            </p:txBody>
          </p:sp>
        </p:grpSp>
      </p:grpSp>
      <p:sp>
        <p:nvSpPr>
          <p:cNvPr id="700442" name="Rectangle 26"/>
          <p:cNvSpPr>
            <a:spLocks noChangeArrowheads="1"/>
          </p:cNvSpPr>
          <p:nvPr/>
        </p:nvSpPr>
        <p:spPr bwMode="auto">
          <a:xfrm>
            <a:off x="609600" y="4400550"/>
            <a:ext cx="8172450" cy="1009650"/>
          </a:xfrm>
          <a:prstGeom prst="rect">
            <a:avLst/>
          </a:prstGeom>
          <a:noFill/>
          <a:ln w="9525">
            <a:noFill/>
            <a:miter lim="800000"/>
            <a:headEnd/>
            <a:tailEnd/>
          </a:ln>
        </p:spPr>
        <p:txBody>
          <a:bodyPr lIns="92075" tIns="46038" rIns="92075" bIns="46038"/>
          <a:lstStyle/>
          <a:p>
            <a:pPr algn="l">
              <a:lnSpc>
                <a:spcPct val="110000"/>
              </a:lnSpc>
              <a:spcBef>
                <a:spcPct val="0"/>
              </a:spcBef>
            </a:pPr>
            <a:r>
              <a:rPr lang="en-US" altLang="zh-CN" sz="2800" b="1" dirty="0">
                <a:solidFill>
                  <a:schemeClr val="tx2"/>
                </a:solidFill>
              </a:rPr>
              <a:t>  </a:t>
            </a:r>
            <a:r>
              <a:rPr lang="zh-CN" altLang="en-US" sz="2800" b="1" dirty="0">
                <a:solidFill>
                  <a:schemeClr val="tx2"/>
                </a:solidFill>
              </a:rPr>
              <a:t>如果执行一条指令的</a:t>
            </a:r>
            <a:r>
              <a:rPr lang="en-US" altLang="zh-CN" sz="2800" b="1" dirty="0">
                <a:solidFill>
                  <a:schemeClr val="tx2"/>
                </a:solidFill>
              </a:rPr>
              <a:t>3</a:t>
            </a:r>
            <a:r>
              <a:rPr lang="zh-CN" altLang="en-US" sz="2800" b="1" dirty="0">
                <a:solidFill>
                  <a:schemeClr val="tx2"/>
                </a:solidFill>
              </a:rPr>
              <a:t>个阶段时间均相等，则执行</a:t>
            </a:r>
            <a:r>
              <a:rPr lang="en-US" altLang="zh-CN" sz="2800" b="1" dirty="0">
                <a:solidFill>
                  <a:schemeClr val="tx2"/>
                </a:solidFill>
              </a:rPr>
              <a:t>n</a:t>
            </a:r>
            <a:r>
              <a:rPr lang="zh-CN" altLang="en-US" sz="2800" b="1" dirty="0">
                <a:solidFill>
                  <a:schemeClr val="tx2"/>
                </a:solidFill>
              </a:rPr>
              <a:t>条指令所用的时间为： </a:t>
            </a:r>
          </a:p>
        </p:txBody>
      </p:sp>
      <p:sp>
        <p:nvSpPr>
          <p:cNvPr id="700444" name="Rectangle 28"/>
          <p:cNvSpPr>
            <a:spLocks noChangeArrowheads="1"/>
          </p:cNvSpPr>
          <p:nvPr/>
        </p:nvSpPr>
        <p:spPr bwMode="auto">
          <a:xfrm>
            <a:off x="1757363" y="3205163"/>
            <a:ext cx="9144000" cy="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p>
        </p:txBody>
      </p:sp>
      <p:pic>
        <p:nvPicPr>
          <p:cNvPr id="32770" name="Picture 2"/>
          <p:cNvPicPr>
            <a:picLocks noChangeAspect="1" noChangeArrowheads="1"/>
          </p:cNvPicPr>
          <p:nvPr/>
        </p:nvPicPr>
        <p:blipFill>
          <a:blip r:embed="rId3"/>
          <a:srcRect/>
          <a:stretch>
            <a:fillRect/>
          </a:stretch>
        </p:blipFill>
        <p:spPr bwMode="auto">
          <a:xfrm>
            <a:off x="604838" y="5691209"/>
            <a:ext cx="7934325" cy="8096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0421"/>
                                        </p:tgtEl>
                                        <p:attrNameLst>
                                          <p:attrName>style.visibility</p:attrName>
                                        </p:attrNameLst>
                                      </p:cBhvr>
                                      <p:to>
                                        <p:strVal val="visible"/>
                                      </p:to>
                                    </p:set>
                                    <p:animEffect transition="in" filter="box(in)">
                                      <p:cBhvr>
                                        <p:cTn id="7" dur="500"/>
                                        <p:tgtEl>
                                          <p:spTgt spid="7004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00442"/>
                                        </p:tgtEl>
                                        <p:attrNameLst>
                                          <p:attrName>style.visibility</p:attrName>
                                        </p:attrNameLst>
                                      </p:cBhvr>
                                      <p:to>
                                        <p:strVal val="visible"/>
                                      </p:to>
                                    </p:set>
                                    <p:animEffect transition="in" filter="box(in)">
                                      <p:cBhvr>
                                        <p:cTn id="10" dur="500"/>
                                        <p:tgtEl>
                                          <p:spTgt spid="700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1" grpId="0" animBg="1"/>
      <p:bldP spid="7004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2DEDC4CF-7DF0-4EFD-999E-236FA343C7C8}" type="slidenum">
              <a:rPr lang="en-US" altLang="zh-CN"/>
              <a:pPr>
                <a:defRPr/>
              </a:pPr>
              <a:t>22</a:t>
            </a:fld>
            <a:endParaRPr lang="en-US" altLang="zh-CN"/>
          </a:p>
        </p:txBody>
      </p:sp>
      <p:sp>
        <p:nvSpPr>
          <p:cNvPr id="701442" name="Rectangle 2"/>
          <p:cNvSpPr>
            <a:spLocks noGrp="1" noChangeArrowheads="1"/>
          </p:cNvSpPr>
          <p:nvPr>
            <p:ph type="ctrTitle"/>
          </p:nvPr>
        </p:nvSpPr>
        <p:spPr>
          <a:xfrm>
            <a:off x="323850" y="2841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16388" name="Rectangle 4"/>
          <p:cNvSpPr>
            <a:spLocks noChangeArrowheads="1"/>
          </p:cNvSpPr>
          <p:nvPr/>
        </p:nvSpPr>
        <p:spPr bwMode="auto">
          <a:xfrm>
            <a:off x="609600" y="1581150"/>
            <a:ext cx="7962900" cy="4781550"/>
          </a:xfrm>
          <a:prstGeom prst="rect">
            <a:avLst/>
          </a:prstGeom>
          <a:noFill/>
          <a:ln w="9525">
            <a:noFill/>
            <a:miter lim="800000"/>
            <a:headEnd/>
            <a:tailEnd/>
          </a:ln>
        </p:spPr>
        <p:txBody>
          <a:bodyPr lIns="92075" tIns="46038" rIns="92075" bIns="46038"/>
          <a:lstStyle/>
          <a:p>
            <a:pPr algn="l">
              <a:lnSpc>
                <a:spcPct val="120000"/>
              </a:lnSpc>
              <a:spcBef>
                <a:spcPct val="0"/>
              </a:spcBef>
            </a:pPr>
            <a:r>
              <a:rPr lang="zh-CN" altLang="en-US" sz="2800" b="1" dirty="0">
                <a:solidFill>
                  <a:schemeClr val="tx2"/>
                </a:solidFill>
              </a:rPr>
              <a:t>采用一次重叠执行方式后</a:t>
            </a:r>
          </a:p>
          <a:p>
            <a:pPr algn="l">
              <a:lnSpc>
                <a:spcPct val="120000"/>
              </a:lnSpc>
              <a:spcBef>
                <a:spcPct val="0"/>
              </a:spcBef>
            </a:pPr>
            <a:r>
              <a:rPr lang="zh-CN" altLang="en-US" sz="2800" b="1" dirty="0">
                <a:solidFill>
                  <a:schemeClr val="hlink"/>
                </a:solidFill>
              </a:rPr>
              <a:t>优点</a:t>
            </a:r>
            <a:r>
              <a:rPr lang="zh-CN" altLang="en-US" sz="2800" b="1" dirty="0">
                <a:solidFill>
                  <a:schemeClr val="tx2"/>
                </a:solidFill>
              </a:rPr>
              <a:t>：</a:t>
            </a:r>
          </a:p>
          <a:p>
            <a:pPr algn="l">
              <a:lnSpc>
                <a:spcPct val="120000"/>
              </a:lnSpc>
              <a:spcBef>
                <a:spcPct val="0"/>
              </a:spcBef>
            </a:pPr>
            <a:r>
              <a:rPr lang="zh-CN" altLang="en-US" sz="2800" b="1" dirty="0">
                <a:solidFill>
                  <a:schemeClr val="tx2"/>
                </a:solidFill>
              </a:rPr>
              <a:t>  </a:t>
            </a:r>
            <a:r>
              <a:rPr lang="en-US" altLang="zh-CN" sz="2800" b="1" dirty="0">
                <a:solidFill>
                  <a:schemeClr val="tx2"/>
                </a:solidFill>
              </a:rPr>
              <a:t>1</a:t>
            </a:r>
            <a:r>
              <a:rPr lang="en-US" altLang="zh-CN" sz="2800" b="1" dirty="0">
                <a:solidFill>
                  <a:schemeClr val="tx2"/>
                </a:solidFill>
                <a:latin typeface="Times New Roman" pitchFamily="18" charset="0"/>
                <a:cs typeface="Times New Roman" pitchFamily="18" charset="0"/>
              </a:rPr>
              <a:t>.</a:t>
            </a:r>
            <a:r>
              <a:rPr lang="en-US" altLang="zh-CN" sz="2800" b="1" dirty="0">
                <a:solidFill>
                  <a:schemeClr val="tx2"/>
                </a:solidFill>
              </a:rPr>
              <a:t> </a:t>
            </a:r>
            <a:r>
              <a:rPr lang="zh-CN" altLang="en-US" sz="2800" b="1" dirty="0">
                <a:solidFill>
                  <a:schemeClr val="tx2"/>
                </a:solidFill>
              </a:rPr>
              <a:t>程序的执行时间缩短了近一半。</a:t>
            </a:r>
          </a:p>
          <a:p>
            <a:pPr algn="l">
              <a:lnSpc>
                <a:spcPct val="120000"/>
              </a:lnSpc>
              <a:spcBef>
                <a:spcPct val="0"/>
              </a:spcBef>
            </a:pPr>
            <a:r>
              <a:rPr lang="zh-CN" altLang="en-US" sz="2800" b="1" dirty="0">
                <a:solidFill>
                  <a:schemeClr val="tx2"/>
                </a:solidFill>
              </a:rPr>
              <a:t>  </a:t>
            </a:r>
            <a:r>
              <a:rPr lang="en-US" altLang="zh-CN" sz="2800" b="1" dirty="0">
                <a:solidFill>
                  <a:schemeClr val="tx2"/>
                </a:solidFill>
              </a:rPr>
              <a:t>2</a:t>
            </a:r>
            <a:r>
              <a:rPr lang="en-US" altLang="zh-CN" sz="2800" b="1" dirty="0">
                <a:solidFill>
                  <a:schemeClr val="tx2"/>
                </a:solidFill>
                <a:latin typeface="Times New Roman" pitchFamily="18" charset="0"/>
                <a:cs typeface="Times New Roman" pitchFamily="18" charset="0"/>
              </a:rPr>
              <a:t>.</a:t>
            </a:r>
            <a:r>
              <a:rPr lang="en-US" altLang="zh-CN" sz="2800" b="1" dirty="0">
                <a:solidFill>
                  <a:schemeClr val="tx2"/>
                </a:solidFill>
              </a:rPr>
              <a:t> </a:t>
            </a:r>
            <a:r>
              <a:rPr lang="zh-CN" altLang="en-US" sz="2800" b="1" dirty="0">
                <a:solidFill>
                  <a:schemeClr val="tx2"/>
                </a:solidFill>
              </a:rPr>
              <a:t>功能部件的利用率明显提高。主存基本上可以处于忙碌状态，其他功能部件的利用率也得到提高。</a:t>
            </a:r>
          </a:p>
          <a:p>
            <a:pPr algn="l">
              <a:lnSpc>
                <a:spcPct val="120000"/>
              </a:lnSpc>
              <a:spcBef>
                <a:spcPct val="0"/>
              </a:spcBef>
            </a:pPr>
            <a:r>
              <a:rPr lang="zh-CN" altLang="en-US" sz="2800" b="1" dirty="0">
                <a:solidFill>
                  <a:schemeClr val="hlink"/>
                </a:solidFill>
              </a:rPr>
              <a:t>缺点</a:t>
            </a:r>
            <a:r>
              <a:rPr lang="zh-CN" altLang="en-US" sz="2800" b="1" dirty="0">
                <a:solidFill>
                  <a:schemeClr val="tx2"/>
                </a:solidFill>
              </a:rPr>
              <a:t>：</a:t>
            </a:r>
          </a:p>
          <a:p>
            <a:pPr algn="l">
              <a:lnSpc>
                <a:spcPct val="120000"/>
              </a:lnSpc>
              <a:spcBef>
                <a:spcPct val="0"/>
              </a:spcBef>
            </a:pPr>
            <a:r>
              <a:rPr lang="zh-CN" altLang="en-US" sz="2800" b="1" dirty="0">
                <a:solidFill>
                  <a:schemeClr val="tx2"/>
                </a:solidFill>
              </a:rPr>
              <a:t> 需要增加一些硬件（指令寄存器），控制过程也变得复杂一些。 </a:t>
            </a:r>
          </a:p>
        </p:txBody>
      </p:sp>
      <p:sp>
        <p:nvSpPr>
          <p:cNvPr id="16389" name="Rectangle 5"/>
          <p:cNvSpPr>
            <a:spLocks noGrp="1" noChangeArrowheads="1"/>
          </p:cNvSpPr>
          <p:nvPr>
            <p:ph type="subTitle" idx="1"/>
          </p:nvPr>
        </p:nvSpPr>
        <p:spPr>
          <a:xfrm>
            <a:off x="296863" y="857250"/>
            <a:ext cx="6134100" cy="685800"/>
          </a:xfrm>
        </p:spPr>
        <p:txBody>
          <a:bodyPr/>
          <a:lstStyle/>
          <a:p>
            <a:pPr algn="l"/>
            <a:r>
              <a:rPr lang="zh-CN" altLang="en-US" b="1" smtClean="0">
                <a:solidFill>
                  <a:schemeClr val="hlink"/>
                </a:solidFill>
                <a:effectLst/>
                <a:latin typeface="宋体" pitchFamily="2" charset="-122"/>
              </a:rPr>
              <a:t>（</a:t>
            </a:r>
            <a:r>
              <a:rPr lang="en-US" altLang="zh-CN" b="1" smtClean="0">
                <a:solidFill>
                  <a:schemeClr val="hlink"/>
                </a:solidFill>
                <a:effectLst/>
                <a:latin typeface="宋体" pitchFamily="2" charset="-122"/>
              </a:rPr>
              <a:t>2</a:t>
            </a:r>
            <a:r>
              <a:rPr lang="zh-CN" altLang="en-US" b="1" smtClean="0">
                <a:solidFill>
                  <a:schemeClr val="hlink"/>
                </a:solidFill>
                <a:effectLst/>
                <a:latin typeface="宋体" pitchFamily="2" charset="-122"/>
              </a:rPr>
              <a:t>）一次重叠执行方式</a:t>
            </a:r>
            <a:endParaRPr lang="zh-CN" altLang="en-US" b="1" smtClean="0">
              <a:solidFill>
                <a:srgbClr val="FFFFFF"/>
              </a:solidFill>
              <a:effectLst/>
              <a:latin typeface="宋体" pitchFamily="2" charset="-122"/>
            </a:endParaRPr>
          </a:p>
        </p:txBody>
      </p:sp>
      <p:sp>
        <p:nvSpPr>
          <p:cNvPr id="701462" name="Rectangle 22"/>
          <p:cNvSpPr>
            <a:spLocks noChangeArrowheads="1"/>
          </p:cNvSpPr>
          <p:nvPr/>
        </p:nvSpPr>
        <p:spPr bwMode="auto">
          <a:xfrm>
            <a:off x="1757363" y="3205163"/>
            <a:ext cx="9144000" cy="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4"/>
          <p:cNvSpPr>
            <a:spLocks noGrp="1" noChangeArrowheads="1"/>
          </p:cNvSpPr>
          <p:nvPr>
            <p:ph type="sldNum" sz="quarter" idx="12"/>
          </p:nvPr>
        </p:nvSpPr>
        <p:spPr/>
        <p:txBody>
          <a:bodyPr/>
          <a:lstStyle/>
          <a:p>
            <a:pPr>
              <a:defRPr/>
            </a:pPr>
            <a:fld id="{B5F06374-38C3-4999-A120-492B35EDF3E5}" type="slidenum">
              <a:rPr lang="en-US" altLang="zh-CN"/>
              <a:pPr>
                <a:defRPr/>
              </a:pPr>
              <a:t>23</a:t>
            </a:fld>
            <a:endParaRPr lang="en-US" altLang="zh-CN"/>
          </a:p>
        </p:txBody>
      </p:sp>
      <p:sp>
        <p:nvSpPr>
          <p:cNvPr id="703490" name="Rectangle 2"/>
          <p:cNvSpPr>
            <a:spLocks noGrp="1" noChangeArrowheads="1"/>
          </p:cNvSpPr>
          <p:nvPr>
            <p:ph type="ctrTitle"/>
          </p:nvPr>
        </p:nvSpPr>
        <p:spPr>
          <a:xfrm>
            <a:off x="323850" y="2079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17412" name="Rectangle 4"/>
          <p:cNvSpPr>
            <a:spLocks noChangeArrowheads="1"/>
          </p:cNvSpPr>
          <p:nvPr/>
        </p:nvSpPr>
        <p:spPr bwMode="auto">
          <a:xfrm>
            <a:off x="438150" y="1295400"/>
            <a:ext cx="8115300" cy="2114550"/>
          </a:xfrm>
          <a:prstGeom prst="rect">
            <a:avLst/>
          </a:prstGeom>
          <a:noFill/>
          <a:ln w="9525">
            <a:noFill/>
            <a:miter lim="800000"/>
            <a:headEnd/>
            <a:tailEnd/>
          </a:ln>
        </p:spPr>
        <p:txBody>
          <a:bodyPr lIns="92075" tIns="46038" rIns="92075" bIns="46038"/>
          <a:lstStyle/>
          <a:p>
            <a:pPr algn="l">
              <a:lnSpc>
                <a:spcPct val="110000"/>
              </a:lnSpc>
              <a:spcBef>
                <a:spcPct val="0"/>
              </a:spcBef>
            </a:pPr>
            <a:r>
              <a:rPr lang="en-US" altLang="zh-CN" sz="2800" b="1" dirty="0">
                <a:solidFill>
                  <a:srgbClr val="FFFFFF"/>
                </a:solidFill>
              </a:rPr>
              <a:t>  </a:t>
            </a:r>
            <a:r>
              <a:rPr lang="zh-CN" altLang="en-US" sz="2800" b="1" dirty="0">
                <a:solidFill>
                  <a:srgbClr val="FFFFFF"/>
                </a:solidFill>
              </a:rPr>
              <a:t>为了</a:t>
            </a:r>
            <a:r>
              <a:rPr lang="zh-CN" altLang="en-US" sz="2800" b="1" dirty="0">
                <a:solidFill>
                  <a:schemeClr val="tx2"/>
                </a:solidFill>
              </a:rPr>
              <a:t>进一步提高指令的执行速度，可以把取</a:t>
            </a:r>
            <a:r>
              <a:rPr lang="en-US" altLang="zh-CN" sz="2800" b="1" dirty="0">
                <a:solidFill>
                  <a:schemeClr val="tx2"/>
                </a:solidFill>
              </a:rPr>
              <a:t>k+1</a:t>
            </a:r>
            <a:r>
              <a:rPr lang="zh-CN" altLang="en-US" sz="2800" b="1" dirty="0">
                <a:solidFill>
                  <a:schemeClr val="tx2"/>
                </a:solidFill>
              </a:rPr>
              <a:t>条指令提前到分析第</a:t>
            </a:r>
            <a:r>
              <a:rPr lang="en-US" altLang="zh-CN" sz="2800" b="1" dirty="0">
                <a:solidFill>
                  <a:schemeClr val="tx2"/>
                </a:solidFill>
              </a:rPr>
              <a:t>k</a:t>
            </a:r>
            <a:r>
              <a:rPr lang="zh-CN" altLang="en-US" sz="2800" b="1" dirty="0">
                <a:solidFill>
                  <a:schemeClr val="tx2"/>
                </a:solidFill>
              </a:rPr>
              <a:t>条指令同时进行，而将分析第</a:t>
            </a:r>
            <a:r>
              <a:rPr lang="en-US" altLang="zh-CN" sz="2800" b="1" dirty="0">
                <a:solidFill>
                  <a:schemeClr val="tx2"/>
                </a:solidFill>
              </a:rPr>
              <a:t>k+1</a:t>
            </a:r>
            <a:r>
              <a:rPr lang="zh-CN" altLang="en-US" sz="2800" b="1" dirty="0">
                <a:solidFill>
                  <a:schemeClr val="tx2"/>
                </a:solidFill>
              </a:rPr>
              <a:t>条指令与执行第</a:t>
            </a:r>
            <a:r>
              <a:rPr lang="en-US" altLang="zh-CN" sz="2800" b="1" dirty="0">
                <a:solidFill>
                  <a:schemeClr val="tx2"/>
                </a:solidFill>
              </a:rPr>
              <a:t>k</a:t>
            </a:r>
            <a:r>
              <a:rPr lang="zh-CN" altLang="en-US" sz="2800" b="1" dirty="0">
                <a:solidFill>
                  <a:schemeClr val="tx2"/>
                </a:solidFill>
              </a:rPr>
              <a:t>条指令同时进行，指令的执行过程</a:t>
            </a:r>
            <a:r>
              <a:rPr lang="zh-CN" altLang="en-US" sz="2800" b="1" dirty="0">
                <a:solidFill>
                  <a:schemeClr val="tx2"/>
                </a:solidFill>
                <a:hlinkClick r:id="rId2" action="ppaction://hlinkfile"/>
              </a:rPr>
              <a:t>如</a:t>
            </a:r>
            <a:r>
              <a:rPr lang="zh-CN" altLang="en-US" sz="2800" b="1" dirty="0" smtClean="0">
                <a:solidFill>
                  <a:schemeClr val="tx2"/>
                </a:solidFill>
                <a:hlinkClick r:id="rId2" action="ppaction://hlinkfile"/>
              </a:rPr>
              <a:t>图</a:t>
            </a:r>
            <a:r>
              <a:rPr lang="en-US" altLang="zh-CN" sz="2800" b="1" dirty="0" smtClean="0">
                <a:solidFill>
                  <a:schemeClr val="tx2"/>
                </a:solidFill>
                <a:hlinkClick r:id="rId2" action="ppaction://hlinkfile"/>
              </a:rPr>
              <a:t>4</a:t>
            </a:r>
            <a:r>
              <a:rPr lang="zh-CN" altLang="en-US" sz="2800" b="1" dirty="0">
                <a:solidFill>
                  <a:schemeClr val="tx2"/>
                </a:solidFill>
                <a:hlinkClick r:id="rId2" action="ppaction://hlinkfile"/>
              </a:rPr>
              <a:t>演示</a:t>
            </a:r>
            <a:r>
              <a:rPr lang="zh-CN" altLang="en-US" sz="2800" b="1" dirty="0">
                <a:solidFill>
                  <a:schemeClr val="tx2"/>
                </a:solidFill>
              </a:rPr>
              <a:t>所示 </a:t>
            </a:r>
          </a:p>
        </p:txBody>
      </p:sp>
      <p:sp>
        <p:nvSpPr>
          <p:cNvPr id="17413" name="Rectangle 5"/>
          <p:cNvSpPr>
            <a:spLocks noGrp="1" noChangeArrowheads="1"/>
          </p:cNvSpPr>
          <p:nvPr>
            <p:ph type="subTitle" idx="1"/>
          </p:nvPr>
        </p:nvSpPr>
        <p:spPr>
          <a:xfrm>
            <a:off x="296863" y="666750"/>
            <a:ext cx="6134100" cy="552450"/>
          </a:xfrm>
        </p:spPr>
        <p:txBody>
          <a:bodyPr>
            <a:normAutofit lnSpcReduction="10000"/>
          </a:bodyPr>
          <a:lstStyle/>
          <a:p>
            <a:pPr algn="l"/>
            <a:r>
              <a:rPr lang="zh-CN" altLang="en-US" b="1" smtClean="0">
                <a:solidFill>
                  <a:schemeClr val="hlink"/>
                </a:solidFill>
                <a:effectLst/>
                <a:latin typeface="宋体" pitchFamily="2" charset="-122"/>
              </a:rPr>
              <a:t>（</a:t>
            </a:r>
            <a:r>
              <a:rPr lang="en-US" altLang="zh-CN" b="1" smtClean="0">
                <a:solidFill>
                  <a:schemeClr val="hlink"/>
                </a:solidFill>
                <a:effectLst/>
                <a:latin typeface="宋体" pitchFamily="2" charset="-122"/>
              </a:rPr>
              <a:t>3</a:t>
            </a:r>
            <a:r>
              <a:rPr lang="zh-CN" altLang="en-US" b="1" smtClean="0">
                <a:solidFill>
                  <a:schemeClr val="hlink"/>
                </a:solidFill>
                <a:effectLst/>
                <a:latin typeface="宋体" pitchFamily="2" charset="-122"/>
              </a:rPr>
              <a:t>）二次重叠执行方式</a:t>
            </a:r>
            <a:endParaRPr lang="zh-CN" altLang="en-US" b="1" smtClean="0">
              <a:solidFill>
                <a:srgbClr val="FFFFFF"/>
              </a:solidFill>
              <a:effectLst/>
              <a:latin typeface="宋体" pitchFamily="2" charset="-122"/>
            </a:endParaRPr>
          </a:p>
        </p:txBody>
      </p:sp>
      <p:grpSp>
        <p:nvGrpSpPr>
          <p:cNvPr id="2" name="Group 6"/>
          <p:cNvGrpSpPr>
            <a:grpSpLocks/>
          </p:cNvGrpSpPr>
          <p:nvPr/>
        </p:nvGrpSpPr>
        <p:grpSpPr bwMode="auto">
          <a:xfrm>
            <a:off x="1139825" y="3810000"/>
            <a:ext cx="6392863" cy="1657350"/>
            <a:chOff x="466" y="1836"/>
            <a:chExt cx="4027" cy="1044"/>
          </a:xfrm>
        </p:grpSpPr>
        <p:grpSp>
          <p:nvGrpSpPr>
            <p:cNvPr id="3" name="Group 7"/>
            <p:cNvGrpSpPr>
              <a:grpSpLocks/>
            </p:cNvGrpSpPr>
            <p:nvPr/>
          </p:nvGrpSpPr>
          <p:grpSpPr bwMode="auto">
            <a:xfrm>
              <a:off x="1194" y="2184"/>
              <a:ext cx="2134" cy="348"/>
              <a:chOff x="2395" y="444"/>
              <a:chExt cx="2472" cy="348"/>
            </a:xfrm>
          </p:grpSpPr>
          <p:sp>
            <p:nvSpPr>
              <p:cNvPr id="17426" name="Rectangle 8"/>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k+1</a:t>
                </a:r>
              </a:p>
            </p:txBody>
          </p:sp>
          <p:sp>
            <p:nvSpPr>
              <p:cNvPr id="17427" name="Rectangle 9"/>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分析</a:t>
                </a:r>
                <a:r>
                  <a:rPr lang="en-US" altLang="zh-CN" b="1" dirty="0">
                    <a:solidFill>
                      <a:schemeClr val="hlink"/>
                    </a:solidFill>
                  </a:rPr>
                  <a:t>k+1</a:t>
                </a:r>
              </a:p>
            </p:txBody>
          </p:sp>
          <p:sp>
            <p:nvSpPr>
              <p:cNvPr id="17428" name="Rectangle 10"/>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k+1</a:t>
                </a:r>
              </a:p>
            </p:txBody>
          </p:sp>
        </p:grpSp>
        <p:sp>
          <p:nvSpPr>
            <p:cNvPr id="703499" name="Text Box 11"/>
            <p:cNvSpPr txBox="1">
              <a:spLocks noChangeArrowheads="1"/>
            </p:cNvSpPr>
            <p:nvPr/>
          </p:nvSpPr>
          <p:spPr bwMode="auto">
            <a:xfrm>
              <a:off x="4235" y="1908"/>
              <a:ext cx="258" cy="25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b="1"/>
                <a:t>t</a:t>
              </a:r>
            </a:p>
          </p:txBody>
        </p:sp>
        <p:grpSp>
          <p:nvGrpSpPr>
            <p:cNvPr id="4" name="Group 12"/>
            <p:cNvGrpSpPr>
              <a:grpSpLocks/>
            </p:cNvGrpSpPr>
            <p:nvPr/>
          </p:nvGrpSpPr>
          <p:grpSpPr bwMode="auto">
            <a:xfrm>
              <a:off x="481" y="1836"/>
              <a:ext cx="2133" cy="348"/>
              <a:chOff x="2395" y="444"/>
              <a:chExt cx="2472" cy="348"/>
            </a:xfrm>
          </p:grpSpPr>
          <p:sp>
            <p:nvSpPr>
              <p:cNvPr id="17423" name="Rectangle 13"/>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a:t>
                </a:r>
              </a:p>
            </p:txBody>
          </p:sp>
          <p:sp>
            <p:nvSpPr>
              <p:cNvPr id="17424" name="Rectangle 14"/>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a:solidFill>
                      <a:schemeClr val="hlink"/>
                    </a:solidFill>
                  </a:rPr>
                  <a:t>分析</a:t>
                </a:r>
                <a:r>
                  <a:rPr lang="en-US" altLang="zh-CN" b="1">
                    <a:solidFill>
                      <a:schemeClr val="hlink"/>
                    </a:solidFill>
                  </a:rPr>
                  <a:t>k</a:t>
                </a:r>
              </a:p>
            </p:txBody>
          </p:sp>
          <p:sp>
            <p:nvSpPr>
              <p:cNvPr id="17425" name="Rectangle 15"/>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a:t>
                </a:r>
              </a:p>
            </p:txBody>
          </p:sp>
        </p:grpSp>
        <p:sp>
          <p:nvSpPr>
            <p:cNvPr id="703504" name="Line 16"/>
            <p:cNvSpPr>
              <a:spLocks noChangeShapeType="1"/>
            </p:cNvSpPr>
            <p:nvPr/>
          </p:nvSpPr>
          <p:spPr bwMode="auto">
            <a:xfrm>
              <a:off x="466" y="1836"/>
              <a:ext cx="3749" cy="0"/>
            </a:xfrm>
            <a:prstGeom prst="line">
              <a:avLst/>
            </a:prstGeom>
            <a:noFill/>
            <a:ln w="1905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nvGrpSpPr>
            <p:cNvPr id="5" name="Group 17"/>
            <p:cNvGrpSpPr>
              <a:grpSpLocks/>
            </p:cNvGrpSpPr>
            <p:nvPr/>
          </p:nvGrpSpPr>
          <p:grpSpPr bwMode="auto">
            <a:xfrm>
              <a:off x="1908" y="2532"/>
              <a:ext cx="2133" cy="348"/>
              <a:chOff x="2395" y="444"/>
              <a:chExt cx="2472" cy="348"/>
            </a:xfrm>
          </p:grpSpPr>
          <p:sp>
            <p:nvSpPr>
              <p:cNvPr id="17420" name="Rectangle 18"/>
              <p:cNvSpPr>
                <a:spLocks noChangeArrowheads="1"/>
              </p:cNvSpPr>
              <p:nvPr/>
            </p:nvSpPr>
            <p:spPr bwMode="auto">
              <a:xfrm>
                <a:off x="2395"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取指</a:t>
                </a:r>
                <a:r>
                  <a:rPr lang="en-US" altLang="zh-CN" b="1" dirty="0">
                    <a:solidFill>
                      <a:schemeClr val="hlink"/>
                    </a:solidFill>
                  </a:rPr>
                  <a:t>k+2</a:t>
                </a:r>
              </a:p>
            </p:txBody>
          </p:sp>
          <p:sp>
            <p:nvSpPr>
              <p:cNvPr id="17421" name="Rectangle 19"/>
              <p:cNvSpPr>
                <a:spLocks noChangeArrowheads="1"/>
              </p:cNvSpPr>
              <p:nvPr/>
            </p:nvSpPr>
            <p:spPr bwMode="auto">
              <a:xfrm>
                <a:off x="3223"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a:solidFill>
                      <a:schemeClr val="hlink"/>
                    </a:solidFill>
                  </a:rPr>
                  <a:t>分析</a:t>
                </a:r>
                <a:r>
                  <a:rPr lang="en-US" altLang="zh-CN" b="1">
                    <a:solidFill>
                      <a:schemeClr val="hlink"/>
                    </a:solidFill>
                  </a:rPr>
                  <a:t>k+2</a:t>
                </a:r>
              </a:p>
            </p:txBody>
          </p:sp>
          <p:sp>
            <p:nvSpPr>
              <p:cNvPr id="17422" name="Rectangle 20"/>
              <p:cNvSpPr>
                <a:spLocks noChangeArrowheads="1"/>
              </p:cNvSpPr>
              <p:nvPr/>
            </p:nvSpPr>
            <p:spPr bwMode="auto">
              <a:xfrm>
                <a:off x="4051" y="444"/>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b="1" dirty="0">
                    <a:solidFill>
                      <a:schemeClr val="hlink"/>
                    </a:solidFill>
                  </a:rPr>
                  <a:t>执行</a:t>
                </a:r>
                <a:r>
                  <a:rPr lang="en-US" altLang="zh-CN" b="1" dirty="0">
                    <a:solidFill>
                      <a:schemeClr val="hlink"/>
                    </a:solidFill>
                  </a:rPr>
                  <a:t>k+2</a:t>
                </a:r>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4"/>
          <p:cNvSpPr>
            <a:spLocks noGrp="1" noChangeArrowheads="1"/>
          </p:cNvSpPr>
          <p:nvPr>
            <p:ph type="sldNum" sz="quarter" idx="12"/>
          </p:nvPr>
        </p:nvSpPr>
        <p:spPr/>
        <p:txBody>
          <a:bodyPr/>
          <a:lstStyle/>
          <a:p>
            <a:pPr>
              <a:defRPr/>
            </a:pPr>
            <a:fld id="{6F047B5B-F9AA-45B8-AAB9-CB58C1B31504}" type="slidenum">
              <a:rPr lang="en-US" altLang="zh-CN"/>
              <a:pPr>
                <a:defRPr/>
              </a:pPr>
              <a:t>24</a:t>
            </a:fld>
            <a:endParaRPr lang="en-US" altLang="zh-CN"/>
          </a:p>
        </p:txBody>
      </p:sp>
      <p:sp>
        <p:nvSpPr>
          <p:cNvPr id="704514" name="Rectangle 2"/>
          <p:cNvSpPr>
            <a:spLocks noGrp="1" noChangeArrowheads="1"/>
          </p:cNvSpPr>
          <p:nvPr>
            <p:ph type="ctrTitle"/>
          </p:nvPr>
        </p:nvSpPr>
        <p:spPr>
          <a:xfrm>
            <a:off x="323850" y="207963"/>
            <a:ext cx="6142038" cy="365125"/>
          </a:xfrm>
        </p:spPr>
        <p:txBody>
          <a:bodyPr>
            <a:normAutofit fontScale="90000"/>
          </a:bodyPr>
          <a:lstStyle/>
          <a:p>
            <a:pPr>
              <a:defRPr/>
            </a:pPr>
            <a:r>
              <a:rPr lang="en-US" altLang="zh-CN" sz="3200" b="1" smtClean="0">
                <a:solidFill>
                  <a:schemeClr val="hlink"/>
                </a:solidFill>
                <a:cs typeface="Times New Roman" pitchFamily="18" charset="0"/>
              </a:rPr>
              <a:t>2.</a:t>
            </a:r>
            <a:r>
              <a:rPr lang="zh-CN" altLang="en-US" sz="3200" b="1" smtClean="0">
                <a:solidFill>
                  <a:schemeClr val="hlink"/>
                </a:solidFill>
                <a:latin typeface="宋体" pitchFamily="2" charset="-122"/>
              </a:rPr>
              <a:t>指令的重叠执行</a:t>
            </a:r>
          </a:p>
        </p:txBody>
      </p:sp>
      <p:sp>
        <p:nvSpPr>
          <p:cNvPr id="704515" name="Oval 3"/>
          <p:cNvSpPr>
            <a:spLocks noChangeArrowheads="1"/>
          </p:cNvSpPr>
          <p:nvPr/>
        </p:nvSpPr>
        <p:spPr bwMode="auto">
          <a:xfrm>
            <a:off x="628650" y="17526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18437" name="Rectangle 5"/>
          <p:cNvSpPr>
            <a:spLocks noGrp="1" noChangeArrowheads="1"/>
          </p:cNvSpPr>
          <p:nvPr>
            <p:ph type="subTitle" idx="1"/>
          </p:nvPr>
        </p:nvSpPr>
        <p:spPr>
          <a:xfrm>
            <a:off x="296863" y="666750"/>
            <a:ext cx="6134100" cy="552450"/>
          </a:xfrm>
        </p:spPr>
        <p:txBody>
          <a:bodyPr>
            <a:normAutofit lnSpcReduction="10000"/>
          </a:bodyPr>
          <a:lstStyle/>
          <a:p>
            <a:pPr algn="l"/>
            <a:r>
              <a:rPr lang="zh-CN" altLang="en-US" b="1" smtClean="0">
                <a:solidFill>
                  <a:schemeClr val="hlink"/>
                </a:solidFill>
                <a:effectLst/>
                <a:latin typeface="宋体" pitchFamily="2" charset="-122"/>
              </a:rPr>
              <a:t>（</a:t>
            </a:r>
            <a:r>
              <a:rPr lang="en-US" altLang="zh-CN" b="1" smtClean="0">
                <a:solidFill>
                  <a:schemeClr val="hlink"/>
                </a:solidFill>
                <a:effectLst/>
                <a:latin typeface="宋体" pitchFamily="2" charset="-122"/>
              </a:rPr>
              <a:t>3</a:t>
            </a:r>
            <a:r>
              <a:rPr lang="zh-CN" altLang="en-US" b="1" smtClean="0">
                <a:solidFill>
                  <a:schemeClr val="hlink"/>
                </a:solidFill>
                <a:effectLst/>
                <a:latin typeface="宋体" pitchFamily="2" charset="-122"/>
              </a:rPr>
              <a:t>）二次重叠执行方式</a:t>
            </a:r>
            <a:endParaRPr lang="zh-CN" altLang="en-US" b="1" smtClean="0">
              <a:solidFill>
                <a:srgbClr val="FFFFFF"/>
              </a:solidFill>
              <a:effectLst/>
              <a:latin typeface="宋体" pitchFamily="2" charset="-122"/>
            </a:endParaRPr>
          </a:p>
        </p:txBody>
      </p:sp>
      <p:sp>
        <p:nvSpPr>
          <p:cNvPr id="18438" name="Rectangle 21"/>
          <p:cNvSpPr>
            <a:spLocks noChangeArrowheads="1"/>
          </p:cNvSpPr>
          <p:nvPr/>
        </p:nvSpPr>
        <p:spPr bwMode="auto">
          <a:xfrm>
            <a:off x="757268" y="1600200"/>
            <a:ext cx="8172450" cy="1009650"/>
          </a:xfrm>
          <a:prstGeom prst="rect">
            <a:avLst/>
          </a:prstGeom>
          <a:noFill/>
          <a:ln w="9525">
            <a:noFill/>
            <a:miter lim="800000"/>
            <a:headEnd/>
            <a:tailEnd/>
          </a:ln>
        </p:spPr>
        <p:txBody>
          <a:bodyPr lIns="92075" tIns="46038" rIns="92075" bIns="46038"/>
          <a:lstStyle/>
          <a:p>
            <a:pPr algn="l">
              <a:lnSpc>
                <a:spcPct val="110000"/>
              </a:lnSpc>
              <a:spcBef>
                <a:spcPct val="0"/>
              </a:spcBef>
            </a:pPr>
            <a:r>
              <a:rPr lang="en-US" altLang="zh-CN" sz="2800" b="1" dirty="0">
                <a:solidFill>
                  <a:schemeClr val="tx2"/>
                </a:solidFill>
              </a:rPr>
              <a:t>  </a:t>
            </a:r>
            <a:r>
              <a:rPr lang="zh-CN" altLang="en-US" sz="2800" b="1" dirty="0">
                <a:solidFill>
                  <a:schemeClr val="tx2"/>
                </a:solidFill>
              </a:rPr>
              <a:t>如果执行一条指令的</a:t>
            </a:r>
            <a:r>
              <a:rPr lang="en-US" altLang="zh-CN" sz="2800" b="1" dirty="0">
                <a:solidFill>
                  <a:schemeClr val="tx2"/>
                </a:solidFill>
                <a:latin typeface="Times New Roman" pitchFamily="18" charset="0"/>
              </a:rPr>
              <a:t>3</a:t>
            </a:r>
            <a:r>
              <a:rPr lang="zh-CN" altLang="en-US" sz="2800" b="1" dirty="0">
                <a:solidFill>
                  <a:schemeClr val="tx2"/>
                </a:solidFill>
              </a:rPr>
              <a:t>个阶段时间均相等，则执行</a:t>
            </a:r>
            <a:r>
              <a:rPr lang="en-US" altLang="zh-CN" sz="2800" b="1" dirty="0">
                <a:solidFill>
                  <a:schemeClr val="tx2"/>
                </a:solidFill>
              </a:rPr>
              <a:t>n</a:t>
            </a:r>
            <a:r>
              <a:rPr lang="zh-CN" altLang="en-US" sz="2800" b="1" dirty="0">
                <a:solidFill>
                  <a:schemeClr val="tx2"/>
                </a:solidFill>
              </a:rPr>
              <a:t>条指令所用的时间为： </a:t>
            </a:r>
          </a:p>
        </p:txBody>
      </p:sp>
      <p:sp>
        <p:nvSpPr>
          <p:cNvPr id="704535" name="Rectangle 23"/>
          <p:cNvSpPr>
            <a:spLocks noChangeArrowheads="1"/>
          </p:cNvSpPr>
          <p:nvPr/>
        </p:nvSpPr>
        <p:spPr bwMode="auto">
          <a:xfrm>
            <a:off x="1757363" y="3205163"/>
            <a:ext cx="9144000" cy="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p>
        </p:txBody>
      </p:sp>
      <p:sp>
        <p:nvSpPr>
          <p:cNvPr id="704536" name="Rectangle 24"/>
          <p:cNvSpPr>
            <a:spLocks noChangeArrowheads="1"/>
          </p:cNvSpPr>
          <p:nvPr/>
        </p:nvSpPr>
        <p:spPr bwMode="auto">
          <a:xfrm>
            <a:off x="804894" y="3829050"/>
            <a:ext cx="8267700" cy="2076450"/>
          </a:xfrm>
          <a:prstGeom prst="rect">
            <a:avLst/>
          </a:prstGeom>
          <a:noFill/>
          <a:ln w="9525">
            <a:noFill/>
            <a:miter lim="800000"/>
            <a:headEnd/>
            <a:tailEnd/>
          </a:ln>
        </p:spPr>
        <p:txBody>
          <a:bodyPr lIns="92075" tIns="46038" rIns="92075" bIns="46038"/>
          <a:lstStyle/>
          <a:p>
            <a:pPr algn="l">
              <a:lnSpc>
                <a:spcPct val="110000"/>
              </a:lnSpc>
              <a:spcBef>
                <a:spcPct val="0"/>
              </a:spcBef>
            </a:pPr>
            <a:r>
              <a:rPr lang="en-US" altLang="zh-CN" sz="2800" b="1" dirty="0">
                <a:solidFill>
                  <a:schemeClr val="tx2"/>
                </a:solidFill>
              </a:rPr>
              <a:t>  </a:t>
            </a:r>
            <a:r>
              <a:rPr lang="zh-CN" altLang="en-US" sz="2800" b="1" dirty="0">
                <a:solidFill>
                  <a:schemeClr val="tx2"/>
                </a:solidFill>
              </a:rPr>
              <a:t>与顺序执行方式相比，采用二次重叠执行方式能够使指令的执行时间缩短近</a:t>
            </a:r>
            <a:r>
              <a:rPr lang="en-US" altLang="zh-CN" sz="2800" b="1" dirty="0">
                <a:solidFill>
                  <a:schemeClr val="tx2"/>
                </a:solidFill>
              </a:rPr>
              <a:t>2</a:t>
            </a:r>
            <a:r>
              <a:rPr lang="zh-CN" altLang="en-US" sz="2800" b="1" dirty="0">
                <a:solidFill>
                  <a:schemeClr val="tx2"/>
                </a:solidFill>
              </a:rPr>
              <a:t>／</a:t>
            </a:r>
            <a:r>
              <a:rPr lang="en-US" altLang="zh-CN" sz="2800" b="1" dirty="0">
                <a:solidFill>
                  <a:schemeClr val="tx2"/>
                </a:solidFill>
              </a:rPr>
              <a:t>3</a:t>
            </a:r>
            <a:r>
              <a:rPr lang="zh-CN" altLang="en-US" sz="2800" b="1" dirty="0">
                <a:solidFill>
                  <a:schemeClr val="tx2"/>
                </a:solidFill>
              </a:rPr>
              <a:t>。这是一种理想的指令执行方式，在正常情况下，处理机中同时有</a:t>
            </a:r>
            <a:r>
              <a:rPr lang="en-US" altLang="zh-CN" sz="2800" b="1" dirty="0">
                <a:solidFill>
                  <a:schemeClr val="tx2"/>
                </a:solidFill>
              </a:rPr>
              <a:t>3</a:t>
            </a:r>
            <a:r>
              <a:rPr lang="zh-CN" altLang="en-US" sz="2800" b="1" dirty="0">
                <a:solidFill>
                  <a:schemeClr val="tx2"/>
                </a:solidFill>
              </a:rPr>
              <a:t>条指令在执行。 </a:t>
            </a:r>
          </a:p>
        </p:txBody>
      </p:sp>
      <p:sp>
        <p:nvSpPr>
          <p:cNvPr id="704537" name="Oval 25"/>
          <p:cNvSpPr>
            <a:spLocks noChangeArrowheads="1"/>
          </p:cNvSpPr>
          <p:nvPr/>
        </p:nvSpPr>
        <p:spPr bwMode="auto">
          <a:xfrm>
            <a:off x="666750" y="40005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pic>
        <p:nvPicPr>
          <p:cNvPr id="33794" name="Picture 2"/>
          <p:cNvPicPr>
            <a:picLocks noChangeAspect="1" noChangeArrowheads="1"/>
          </p:cNvPicPr>
          <p:nvPr/>
        </p:nvPicPr>
        <p:blipFill>
          <a:blip r:embed="rId2"/>
          <a:srcRect/>
          <a:stretch>
            <a:fillRect/>
          </a:stretch>
        </p:blipFill>
        <p:spPr bwMode="auto">
          <a:xfrm>
            <a:off x="633413" y="2786058"/>
            <a:ext cx="7877175" cy="7905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4536"/>
                                        </p:tgtEl>
                                        <p:attrNameLst>
                                          <p:attrName>style.visibility</p:attrName>
                                        </p:attrNameLst>
                                      </p:cBhvr>
                                      <p:to>
                                        <p:strVal val="visible"/>
                                      </p:to>
                                    </p:set>
                                    <p:animEffect transition="in" filter="box(in)">
                                      <p:cBhvr>
                                        <p:cTn id="7" dur="500"/>
                                        <p:tgtEl>
                                          <p:spTgt spid="7045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04537"/>
                                        </p:tgtEl>
                                        <p:attrNameLst>
                                          <p:attrName>style.visibility</p:attrName>
                                        </p:attrNameLst>
                                      </p:cBhvr>
                                      <p:to>
                                        <p:strVal val="visible"/>
                                      </p:to>
                                    </p:set>
                                    <p:animEffect transition="in" filter="box(in)">
                                      <p:cBhvr>
                                        <p:cTn id="10" dur="500"/>
                                        <p:tgtEl>
                                          <p:spTgt spid="704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36" grpId="0"/>
      <p:bldP spid="7045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4"/>
          <p:cNvSpPr>
            <a:spLocks noGrp="1" noChangeArrowheads="1"/>
          </p:cNvSpPr>
          <p:nvPr>
            <p:ph type="sldNum" sz="quarter" idx="12"/>
          </p:nvPr>
        </p:nvSpPr>
        <p:spPr/>
        <p:txBody>
          <a:bodyPr/>
          <a:lstStyle/>
          <a:p>
            <a:pPr>
              <a:defRPr/>
            </a:pPr>
            <a:fld id="{98B39D79-31FE-4B5B-84E4-61A754C21EF1}" type="slidenum">
              <a:rPr lang="en-US" altLang="zh-CN"/>
              <a:pPr>
                <a:defRPr/>
              </a:pPr>
              <a:t>25</a:t>
            </a:fld>
            <a:endParaRPr lang="en-US" altLang="zh-CN"/>
          </a:p>
        </p:txBody>
      </p:sp>
      <p:sp>
        <p:nvSpPr>
          <p:cNvPr id="706562"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cs typeface="Times New Roman" pitchFamily="18" charset="0"/>
              </a:rPr>
              <a:t>2 </a:t>
            </a:r>
            <a:r>
              <a:rPr lang="zh-CN" altLang="en-US" sz="3200" b="1" dirty="0" smtClean="0">
                <a:solidFill>
                  <a:schemeClr val="hlink"/>
                </a:solidFill>
              </a:rPr>
              <a:t>流水线的</a:t>
            </a:r>
            <a:r>
              <a:rPr lang="zh-CN" altLang="en-US" sz="3200" b="1" dirty="0" smtClean="0">
                <a:solidFill>
                  <a:schemeClr val="hlink"/>
                </a:solidFill>
                <a:latin typeface="宋体" pitchFamily="2" charset="-122"/>
              </a:rPr>
              <a:t>表示方法</a:t>
            </a:r>
            <a:r>
              <a:rPr lang="zh-CN" altLang="en-US" sz="2400" b="1" dirty="0" smtClean="0">
                <a:solidFill>
                  <a:schemeClr val="hlink"/>
                </a:solidFill>
              </a:rPr>
              <a:t> </a:t>
            </a:r>
          </a:p>
        </p:txBody>
      </p:sp>
      <p:sp>
        <p:nvSpPr>
          <p:cNvPr id="706564" name="Rectangle 4"/>
          <p:cNvSpPr>
            <a:spLocks noGrp="1" noChangeArrowheads="1"/>
          </p:cNvSpPr>
          <p:nvPr>
            <p:ph type="subTitle" idx="1"/>
          </p:nvPr>
        </p:nvSpPr>
        <p:spPr>
          <a:xfrm>
            <a:off x="639763" y="3981450"/>
            <a:ext cx="8020050" cy="1543050"/>
          </a:xfrm>
          <a:noFill/>
        </p:spPr>
        <p:txBody>
          <a:bodyPr>
            <a:normAutofit lnSpcReduction="10000"/>
          </a:bodyPr>
          <a:lstStyle/>
          <a:p>
            <a:pPr algn="just">
              <a:lnSpc>
                <a:spcPct val="110000"/>
              </a:lnSpc>
              <a:spcBef>
                <a:spcPct val="0"/>
              </a:spcBef>
              <a:defRPr/>
            </a:pPr>
            <a:r>
              <a:rPr lang="en-US" altLang="zh-CN" sz="2400" b="1" dirty="0" smtClean="0">
                <a:solidFill>
                  <a:schemeClr val="tx2"/>
                </a:solidFill>
                <a:latin typeface="宋体" pitchFamily="2" charset="-122"/>
              </a:rPr>
              <a:t>  </a:t>
            </a:r>
            <a:r>
              <a:rPr lang="zh-CN" altLang="en-US" sz="2800" b="1" dirty="0" smtClean="0">
                <a:solidFill>
                  <a:schemeClr val="tx2"/>
                </a:solidFill>
                <a:latin typeface="宋体" pitchFamily="2" charset="-122"/>
              </a:rPr>
              <a:t>一条指令的执行过程分为取指令、译码、执行、保存结果</a:t>
            </a:r>
            <a:r>
              <a:rPr lang="en-US" altLang="zh-CN" sz="2800" b="1" dirty="0" smtClean="0">
                <a:solidFill>
                  <a:schemeClr val="tx2"/>
                </a:solidFill>
                <a:latin typeface="宋体" pitchFamily="2" charset="-122"/>
              </a:rPr>
              <a:t>4</a:t>
            </a:r>
            <a:r>
              <a:rPr lang="zh-CN" altLang="en-US" sz="2800" b="1" dirty="0" smtClean="0">
                <a:solidFill>
                  <a:schemeClr val="tx2"/>
                </a:solidFill>
                <a:latin typeface="宋体" pitchFamily="2" charset="-122"/>
              </a:rPr>
              <a:t>个流水段。目前，大部分处理机的指令流水线在</a:t>
            </a:r>
            <a:r>
              <a:rPr lang="en-US" altLang="zh-CN" sz="2800" b="1" dirty="0" smtClean="0">
                <a:solidFill>
                  <a:schemeClr val="tx2"/>
                </a:solidFill>
                <a:latin typeface="宋体" pitchFamily="2" charset="-122"/>
              </a:rPr>
              <a:t>3</a:t>
            </a:r>
            <a:r>
              <a:rPr lang="en-US" altLang="zh-CN" sz="2800" b="1" dirty="0" smtClean="0">
                <a:solidFill>
                  <a:schemeClr val="tx2"/>
                </a:solidFill>
              </a:rPr>
              <a:t>—</a:t>
            </a:r>
            <a:r>
              <a:rPr lang="en-US" altLang="zh-CN" sz="2800" b="1" dirty="0" smtClean="0">
                <a:solidFill>
                  <a:schemeClr val="tx2"/>
                </a:solidFill>
                <a:latin typeface="宋体" pitchFamily="2" charset="-122"/>
              </a:rPr>
              <a:t>12</a:t>
            </a:r>
            <a:r>
              <a:rPr lang="zh-CN" altLang="en-US" sz="2800" b="1" dirty="0" smtClean="0">
                <a:solidFill>
                  <a:schemeClr val="tx2"/>
                </a:solidFill>
                <a:latin typeface="宋体" pitchFamily="2" charset="-122"/>
              </a:rPr>
              <a:t>段之间。</a:t>
            </a:r>
            <a:r>
              <a:rPr lang="zh-CN" altLang="en-US" b="1" dirty="0" smtClean="0">
                <a:solidFill>
                  <a:schemeClr val="tx2"/>
                </a:solidFill>
                <a:latin typeface="宋体" pitchFamily="2" charset="-122"/>
              </a:rPr>
              <a:t> </a:t>
            </a:r>
          </a:p>
        </p:txBody>
      </p:sp>
      <p:sp>
        <p:nvSpPr>
          <p:cNvPr id="706565" name="Oval 5"/>
          <p:cNvSpPr>
            <a:spLocks noChangeArrowheads="1"/>
          </p:cNvSpPr>
          <p:nvPr/>
        </p:nvSpPr>
        <p:spPr bwMode="auto">
          <a:xfrm>
            <a:off x="685800" y="41338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706572" name="Rectangle 12"/>
          <p:cNvSpPr>
            <a:spLocks noChangeArrowheads="1"/>
          </p:cNvSpPr>
          <p:nvPr/>
        </p:nvSpPr>
        <p:spPr bwMode="auto">
          <a:xfrm>
            <a:off x="620713" y="952500"/>
            <a:ext cx="7943850" cy="571500"/>
          </a:xfrm>
          <a:prstGeom prst="rect">
            <a:avLst/>
          </a:prstGeom>
          <a:noFill/>
          <a:ln w="9525">
            <a:noFill/>
            <a:miter lim="800000"/>
            <a:headEnd/>
            <a:tailEnd/>
          </a:ln>
          <a:effectLst/>
        </p:spPr>
        <p:txBody>
          <a:bodyPr lIns="92075" tIns="46038" rIns="92075" bIns="46038"/>
          <a:lstStyle/>
          <a:p>
            <a:pPr algn="just">
              <a:lnSpc>
                <a:spcPct val="110000"/>
              </a:lnSpc>
              <a:spcBef>
                <a:spcPct val="0"/>
              </a:spcBef>
              <a:defRPr/>
            </a:pPr>
            <a:r>
              <a:rPr lang="en-US" altLang="zh-CN" sz="2400" b="1" dirty="0">
                <a:effectLst>
                  <a:outerShdw blurRad="38100" dist="38100" dir="2700000" algn="tl">
                    <a:srgbClr val="000000"/>
                  </a:outerShdw>
                </a:effectLst>
              </a:rPr>
              <a:t>   </a:t>
            </a:r>
            <a:r>
              <a:rPr lang="zh-CN" altLang="en-US" sz="2800" b="1" dirty="0" smtClean="0">
                <a:effectLst>
                  <a:outerShdw blurRad="38100" dist="38100" dir="2700000" algn="tl">
                    <a:srgbClr val="000000"/>
                  </a:outerShdw>
                </a:effectLst>
                <a:hlinkClick r:id="rId2" action="ppaction://hlinkfile"/>
              </a:rPr>
              <a:t>图</a:t>
            </a:r>
            <a:r>
              <a:rPr lang="en-US" altLang="zh-CN" sz="2800" b="1" dirty="0" smtClean="0">
                <a:effectLst>
                  <a:outerShdw blurRad="38100" dist="38100" dir="2700000" algn="tl">
                    <a:srgbClr val="000000"/>
                  </a:outerShdw>
                </a:effectLst>
                <a:hlinkClick r:id="rId2" action="ppaction://hlinkfile"/>
              </a:rPr>
              <a:t>5</a:t>
            </a:r>
            <a:r>
              <a:rPr lang="zh-CN" altLang="en-US" sz="2800" b="1" dirty="0">
                <a:effectLst>
                  <a:outerShdw blurRad="38100" dist="38100" dir="2700000" algn="tl">
                    <a:srgbClr val="000000"/>
                  </a:outerShdw>
                </a:effectLst>
                <a:hlinkClick r:id="rId2" action="ppaction://hlinkfile"/>
              </a:rPr>
              <a:t>是一种流水线的连接图表示方法。</a:t>
            </a:r>
            <a:endParaRPr lang="zh-CN" altLang="en-US" sz="2800" b="1" dirty="0">
              <a:effectLst>
                <a:outerShdw blurRad="38100" dist="38100" dir="2700000" algn="tl">
                  <a:srgbClr val="000000"/>
                </a:outerShdw>
              </a:effectLst>
            </a:endParaRPr>
          </a:p>
        </p:txBody>
      </p:sp>
      <p:grpSp>
        <p:nvGrpSpPr>
          <p:cNvPr id="2" name="Group 25"/>
          <p:cNvGrpSpPr>
            <a:grpSpLocks/>
          </p:cNvGrpSpPr>
          <p:nvPr/>
        </p:nvGrpSpPr>
        <p:grpSpPr bwMode="auto">
          <a:xfrm>
            <a:off x="228600" y="1847850"/>
            <a:ext cx="8420100" cy="1466850"/>
            <a:chOff x="144" y="1164"/>
            <a:chExt cx="5304" cy="924"/>
          </a:xfrm>
        </p:grpSpPr>
        <p:grpSp>
          <p:nvGrpSpPr>
            <p:cNvPr id="3" name="Group 18"/>
            <p:cNvGrpSpPr>
              <a:grpSpLocks/>
            </p:cNvGrpSpPr>
            <p:nvPr/>
          </p:nvGrpSpPr>
          <p:grpSpPr bwMode="auto">
            <a:xfrm>
              <a:off x="276" y="1368"/>
              <a:ext cx="5172" cy="348"/>
              <a:chOff x="0" y="1368"/>
              <a:chExt cx="5172" cy="348"/>
            </a:xfrm>
          </p:grpSpPr>
          <p:sp>
            <p:nvSpPr>
              <p:cNvPr id="19471" name="Rectangle 8"/>
              <p:cNvSpPr>
                <a:spLocks noChangeArrowheads="1"/>
              </p:cNvSpPr>
              <p:nvPr/>
            </p:nvSpPr>
            <p:spPr bwMode="auto">
              <a:xfrm>
                <a:off x="2791"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a:solidFill>
                      <a:schemeClr val="hlink"/>
                    </a:solidFill>
                  </a:rPr>
                  <a:t>执行</a:t>
                </a:r>
              </a:p>
            </p:txBody>
          </p:sp>
          <p:sp>
            <p:nvSpPr>
              <p:cNvPr id="19472" name="Rectangle 9"/>
              <p:cNvSpPr>
                <a:spLocks noChangeArrowheads="1"/>
              </p:cNvSpPr>
              <p:nvPr/>
            </p:nvSpPr>
            <p:spPr bwMode="auto">
              <a:xfrm>
                <a:off x="3979"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a:solidFill>
                      <a:schemeClr val="hlink"/>
                    </a:solidFill>
                  </a:rPr>
                  <a:t>存结果</a:t>
                </a:r>
              </a:p>
            </p:txBody>
          </p:sp>
          <p:sp>
            <p:nvSpPr>
              <p:cNvPr id="19473" name="Rectangle 10"/>
              <p:cNvSpPr>
                <a:spLocks noChangeArrowheads="1"/>
              </p:cNvSpPr>
              <p:nvPr/>
            </p:nvSpPr>
            <p:spPr bwMode="auto">
              <a:xfrm>
                <a:off x="343"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取指令</a:t>
                </a:r>
              </a:p>
            </p:txBody>
          </p:sp>
          <p:sp>
            <p:nvSpPr>
              <p:cNvPr id="19474" name="Rectangle 11"/>
              <p:cNvSpPr>
                <a:spLocks noChangeArrowheads="1"/>
              </p:cNvSpPr>
              <p:nvPr/>
            </p:nvSpPr>
            <p:spPr bwMode="auto">
              <a:xfrm>
                <a:off x="1555"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译码</a:t>
                </a:r>
              </a:p>
            </p:txBody>
          </p:sp>
          <p:sp>
            <p:nvSpPr>
              <p:cNvPr id="706573" name="Line 13"/>
              <p:cNvSpPr>
                <a:spLocks noChangeShapeType="1"/>
              </p:cNvSpPr>
              <p:nvPr/>
            </p:nvSpPr>
            <p:spPr bwMode="auto">
              <a:xfrm>
                <a:off x="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6574" name="Line 14"/>
              <p:cNvSpPr>
                <a:spLocks noChangeShapeType="1"/>
              </p:cNvSpPr>
              <p:nvPr/>
            </p:nvSpPr>
            <p:spPr bwMode="auto">
              <a:xfrm>
                <a:off x="4824"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6575" name="Line 15"/>
              <p:cNvSpPr>
                <a:spLocks noChangeShapeType="1"/>
              </p:cNvSpPr>
              <p:nvPr/>
            </p:nvSpPr>
            <p:spPr bwMode="auto">
              <a:xfrm>
                <a:off x="240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6576" name="Line 16"/>
              <p:cNvSpPr>
                <a:spLocks noChangeShapeType="1"/>
              </p:cNvSpPr>
              <p:nvPr/>
            </p:nvSpPr>
            <p:spPr bwMode="auto">
              <a:xfrm>
                <a:off x="1188"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6577" name="Line 17"/>
              <p:cNvSpPr>
                <a:spLocks noChangeShapeType="1"/>
              </p:cNvSpPr>
              <p:nvPr/>
            </p:nvSpPr>
            <p:spPr bwMode="auto">
              <a:xfrm>
                <a:off x="3636" y="1524"/>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706579" name="Text Box 19"/>
            <p:cNvSpPr txBox="1">
              <a:spLocks noChangeArrowheads="1"/>
            </p:cNvSpPr>
            <p:nvPr/>
          </p:nvSpPr>
          <p:spPr bwMode="auto">
            <a:xfrm>
              <a:off x="144" y="1200"/>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入</a:t>
              </a:r>
            </a:p>
          </p:txBody>
        </p:sp>
        <p:sp>
          <p:nvSpPr>
            <p:cNvPr id="706580" name="Text Box 20"/>
            <p:cNvSpPr txBox="1">
              <a:spLocks noChangeArrowheads="1"/>
            </p:cNvSpPr>
            <p:nvPr/>
          </p:nvSpPr>
          <p:spPr bwMode="auto">
            <a:xfrm>
              <a:off x="5160" y="1164"/>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出</a:t>
              </a:r>
            </a:p>
          </p:txBody>
        </p:sp>
        <p:sp>
          <p:nvSpPr>
            <p:cNvPr id="706581" name="Text Box 21"/>
            <p:cNvSpPr txBox="1">
              <a:spLocks noChangeArrowheads="1"/>
            </p:cNvSpPr>
            <p:nvPr/>
          </p:nvSpPr>
          <p:spPr bwMode="auto">
            <a:xfrm>
              <a:off x="684" y="1800"/>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1</a:t>
              </a:r>
              <a:r>
                <a:rPr lang="en-US" altLang="zh-CN" b="1"/>
                <a:t> </a:t>
              </a:r>
            </a:p>
          </p:txBody>
        </p:sp>
        <p:sp>
          <p:nvSpPr>
            <p:cNvPr id="706582" name="Text Box 22"/>
            <p:cNvSpPr txBox="1">
              <a:spLocks noChangeArrowheads="1"/>
            </p:cNvSpPr>
            <p:nvPr/>
          </p:nvSpPr>
          <p:spPr bwMode="auto">
            <a:xfrm>
              <a:off x="1848"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2</a:t>
              </a:r>
              <a:r>
                <a:rPr lang="en-US" altLang="zh-CN" b="1"/>
                <a:t> </a:t>
              </a:r>
            </a:p>
          </p:txBody>
        </p:sp>
        <p:sp>
          <p:nvSpPr>
            <p:cNvPr id="706583" name="Text Box 23"/>
            <p:cNvSpPr txBox="1">
              <a:spLocks noChangeArrowheads="1"/>
            </p:cNvSpPr>
            <p:nvPr/>
          </p:nvSpPr>
          <p:spPr bwMode="auto">
            <a:xfrm>
              <a:off x="3084" y="1788"/>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3</a:t>
              </a:r>
              <a:r>
                <a:rPr lang="en-US" altLang="zh-CN" b="1"/>
                <a:t> </a:t>
              </a:r>
            </a:p>
          </p:txBody>
        </p:sp>
        <p:sp>
          <p:nvSpPr>
            <p:cNvPr id="706584" name="Text Box 24"/>
            <p:cNvSpPr txBox="1">
              <a:spLocks noChangeArrowheads="1"/>
            </p:cNvSpPr>
            <p:nvPr/>
          </p:nvSpPr>
          <p:spPr bwMode="auto">
            <a:xfrm>
              <a:off x="4296"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4</a:t>
              </a:r>
              <a:r>
                <a:rPr lang="en-US" altLang="zh-CN" b="1"/>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6564">
                                            <p:txEl>
                                              <p:pRg st="0" end="0"/>
                                            </p:txEl>
                                          </p:spTgt>
                                        </p:tgtEl>
                                        <p:attrNameLst>
                                          <p:attrName>style.visibility</p:attrName>
                                        </p:attrNameLst>
                                      </p:cBhvr>
                                      <p:to>
                                        <p:strVal val="visible"/>
                                      </p:to>
                                    </p:set>
                                    <p:animEffect transition="in" filter="checkerboard(across)">
                                      <p:cBhvr>
                                        <p:cTn id="12" dur="500"/>
                                        <p:tgtEl>
                                          <p:spTgt spid="706564">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06565"/>
                                        </p:tgtEl>
                                        <p:attrNameLst>
                                          <p:attrName>style.visibility</p:attrName>
                                        </p:attrNameLst>
                                      </p:cBhvr>
                                      <p:to>
                                        <p:strVal val="visible"/>
                                      </p:to>
                                    </p:set>
                                    <p:animEffect transition="in" filter="checkerboard(across)">
                                      <p:cBhvr>
                                        <p:cTn id="15" dur="500"/>
                                        <p:tgtEl>
                                          <p:spTgt spid="70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4" grpId="0" build="p"/>
      <p:bldP spid="7065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4"/>
          <p:cNvSpPr>
            <a:spLocks noGrp="1" noChangeArrowheads="1"/>
          </p:cNvSpPr>
          <p:nvPr>
            <p:ph type="sldNum" sz="quarter" idx="12"/>
          </p:nvPr>
        </p:nvSpPr>
        <p:spPr/>
        <p:txBody>
          <a:bodyPr/>
          <a:lstStyle/>
          <a:p>
            <a:pPr>
              <a:defRPr/>
            </a:pPr>
            <a:fld id="{F29D0B02-B6DF-4443-B186-D0484140243B}" type="slidenum">
              <a:rPr lang="en-US" altLang="zh-CN"/>
              <a:pPr>
                <a:defRPr/>
              </a:pPr>
              <a:t>26</a:t>
            </a:fld>
            <a:endParaRPr lang="en-US" altLang="zh-CN"/>
          </a:p>
        </p:txBody>
      </p:sp>
      <p:sp>
        <p:nvSpPr>
          <p:cNvPr id="685058"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cs typeface="Times New Roman" pitchFamily="18" charset="0"/>
              </a:rPr>
              <a:t>2 </a:t>
            </a:r>
            <a:r>
              <a:rPr lang="zh-CN" altLang="en-US" sz="3200" b="1" dirty="0" smtClean="0">
                <a:solidFill>
                  <a:schemeClr val="hlink"/>
                </a:solidFill>
              </a:rPr>
              <a:t>流水线的</a:t>
            </a:r>
            <a:r>
              <a:rPr lang="zh-CN" altLang="en-US" sz="3200" b="1" dirty="0" smtClean="0">
                <a:solidFill>
                  <a:schemeClr val="hlink"/>
                </a:solidFill>
                <a:latin typeface="宋体" pitchFamily="2" charset="-122"/>
              </a:rPr>
              <a:t>表示方法</a:t>
            </a:r>
            <a:r>
              <a:rPr lang="zh-CN" altLang="en-US" sz="2400" b="1" dirty="0" smtClean="0">
                <a:solidFill>
                  <a:schemeClr val="hlink"/>
                </a:solidFill>
              </a:rPr>
              <a:t> </a:t>
            </a:r>
          </a:p>
        </p:txBody>
      </p:sp>
      <p:sp>
        <p:nvSpPr>
          <p:cNvPr id="685063" name="Oval 7"/>
          <p:cNvSpPr>
            <a:spLocks noChangeArrowheads="1"/>
          </p:cNvSpPr>
          <p:nvPr/>
        </p:nvSpPr>
        <p:spPr bwMode="auto">
          <a:xfrm>
            <a:off x="571500" y="26670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685071" name="Oval 15"/>
          <p:cNvSpPr>
            <a:spLocks noChangeArrowheads="1"/>
          </p:cNvSpPr>
          <p:nvPr/>
        </p:nvSpPr>
        <p:spPr bwMode="auto">
          <a:xfrm>
            <a:off x="590550" y="39433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685085" name="Rectangle 29"/>
          <p:cNvSpPr>
            <a:spLocks noGrp="1" noChangeArrowheads="1"/>
          </p:cNvSpPr>
          <p:nvPr>
            <p:ph type="subTitle" idx="1"/>
          </p:nvPr>
        </p:nvSpPr>
        <p:spPr>
          <a:xfrm>
            <a:off x="487363" y="2514600"/>
            <a:ext cx="8134350" cy="3790950"/>
          </a:xfrm>
        </p:spPr>
        <p:txBody>
          <a:bodyPr/>
          <a:lstStyle/>
          <a:p>
            <a:pPr algn="just">
              <a:spcBef>
                <a:spcPct val="0"/>
              </a:spcBef>
              <a:buClrTx/>
              <a:buSzTx/>
              <a:buFontTx/>
              <a:buNone/>
              <a:defRPr/>
            </a:pPr>
            <a:r>
              <a:rPr kumimoji="0" lang="en-US" altLang="zh-CN" sz="2800" b="1" dirty="0" smtClean="0">
                <a:solidFill>
                  <a:schemeClr val="tx2"/>
                </a:solidFill>
                <a:effectLst/>
                <a:latin typeface="宋体" pitchFamily="2" charset="-122"/>
              </a:rPr>
              <a:t>  </a:t>
            </a:r>
            <a:r>
              <a:rPr kumimoji="0" lang="zh-CN" altLang="en-US" sz="2800" b="1" dirty="0" smtClean="0">
                <a:solidFill>
                  <a:schemeClr val="tx2"/>
                </a:solidFill>
                <a:effectLst/>
                <a:latin typeface="宋体" pitchFamily="2" charset="-122"/>
              </a:rPr>
              <a:t>在计算机的流水线中，流水线的每一个阶段完成一条指令的一部分，不同阶段并行完成流水线中不同指令的不同部分。</a:t>
            </a:r>
          </a:p>
          <a:p>
            <a:pPr algn="just">
              <a:spcBef>
                <a:spcPct val="0"/>
              </a:spcBef>
              <a:buClrTx/>
              <a:buSzTx/>
              <a:buFontTx/>
              <a:buNone/>
              <a:defRPr/>
            </a:pPr>
            <a:r>
              <a:rPr kumimoji="0" lang="zh-CN" altLang="en-US" sz="2800" b="1" dirty="0" smtClean="0">
                <a:solidFill>
                  <a:schemeClr val="tx2"/>
                </a:solidFill>
                <a:effectLst/>
                <a:latin typeface="宋体" pitchFamily="2" charset="-122"/>
              </a:rPr>
              <a:t>  流水线中的每一个阶段称为一个流水阶段、流水节拍、流水步、流水段、功能段、流水级等。</a:t>
            </a:r>
          </a:p>
          <a:p>
            <a:pPr algn="just">
              <a:spcBef>
                <a:spcPct val="0"/>
              </a:spcBef>
              <a:buClrTx/>
              <a:buSzTx/>
              <a:buFontTx/>
              <a:buNone/>
              <a:defRPr/>
            </a:pPr>
            <a:r>
              <a:rPr kumimoji="0" lang="zh-CN" altLang="en-US" sz="2800" b="1" dirty="0" smtClean="0">
                <a:solidFill>
                  <a:schemeClr val="tx2"/>
                </a:solidFill>
                <a:effectLst/>
                <a:latin typeface="宋体" pitchFamily="2" charset="-122"/>
              </a:rPr>
              <a:t>  一个流水阶段与另一个流水阶段相连接形成流水线。指令从流水线一端进入，经过流水线的处理，从另一端流出。</a:t>
            </a:r>
            <a:endParaRPr lang="zh-CN" altLang="en-US" sz="2800" b="1" dirty="0" smtClean="0">
              <a:solidFill>
                <a:schemeClr val="tx2"/>
              </a:solidFill>
            </a:endParaRPr>
          </a:p>
        </p:txBody>
      </p:sp>
      <p:sp>
        <p:nvSpPr>
          <p:cNvPr id="685086" name="Oval 30"/>
          <p:cNvSpPr>
            <a:spLocks noChangeArrowheads="1"/>
          </p:cNvSpPr>
          <p:nvPr/>
        </p:nvSpPr>
        <p:spPr bwMode="auto">
          <a:xfrm>
            <a:off x="609600" y="47815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grpSp>
        <p:nvGrpSpPr>
          <p:cNvPr id="2" name="Group 48"/>
          <p:cNvGrpSpPr>
            <a:grpSpLocks/>
          </p:cNvGrpSpPr>
          <p:nvPr/>
        </p:nvGrpSpPr>
        <p:grpSpPr bwMode="auto">
          <a:xfrm>
            <a:off x="266700" y="857250"/>
            <a:ext cx="8420100" cy="1466850"/>
            <a:chOff x="144" y="1164"/>
            <a:chExt cx="5304" cy="924"/>
          </a:xfrm>
        </p:grpSpPr>
        <p:grpSp>
          <p:nvGrpSpPr>
            <p:cNvPr id="3" name="Group 49"/>
            <p:cNvGrpSpPr>
              <a:grpSpLocks/>
            </p:cNvGrpSpPr>
            <p:nvPr/>
          </p:nvGrpSpPr>
          <p:grpSpPr bwMode="auto">
            <a:xfrm>
              <a:off x="276" y="1368"/>
              <a:ext cx="5172" cy="348"/>
              <a:chOff x="0" y="1368"/>
              <a:chExt cx="5172" cy="348"/>
            </a:xfrm>
          </p:grpSpPr>
          <p:sp>
            <p:nvSpPr>
              <p:cNvPr id="20496" name="Rectangle 50"/>
              <p:cNvSpPr>
                <a:spLocks noChangeArrowheads="1"/>
              </p:cNvSpPr>
              <p:nvPr/>
            </p:nvSpPr>
            <p:spPr bwMode="auto">
              <a:xfrm>
                <a:off x="2791"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执行</a:t>
                </a:r>
              </a:p>
            </p:txBody>
          </p:sp>
          <p:sp>
            <p:nvSpPr>
              <p:cNvPr id="20497" name="Rectangle 51"/>
              <p:cNvSpPr>
                <a:spLocks noChangeArrowheads="1"/>
              </p:cNvSpPr>
              <p:nvPr/>
            </p:nvSpPr>
            <p:spPr bwMode="auto">
              <a:xfrm>
                <a:off x="3979"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存结果</a:t>
                </a:r>
              </a:p>
            </p:txBody>
          </p:sp>
          <p:sp>
            <p:nvSpPr>
              <p:cNvPr id="20498" name="Rectangle 52"/>
              <p:cNvSpPr>
                <a:spLocks noChangeArrowheads="1"/>
              </p:cNvSpPr>
              <p:nvPr/>
            </p:nvSpPr>
            <p:spPr bwMode="auto">
              <a:xfrm>
                <a:off x="343"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取指令</a:t>
                </a:r>
              </a:p>
            </p:txBody>
          </p:sp>
          <p:sp>
            <p:nvSpPr>
              <p:cNvPr id="20499" name="Rectangle 53"/>
              <p:cNvSpPr>
                <a:spLocks noChangeArrowheads="1"/>
              </p:cNvSpPr>
              <p:nvPr/>
            </p:nvSpPr>
            <p:spPr bwMode="auto">
              <a:xfrm>
                <a:off x="1555"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译码</a:t>
                </a:r>
              </a:p>
            </p:txBody>
          </p:sp>
          <p:sp>
            <p:nvSpPr>
              <p:cNvPr id="685110" name="Line 54"/>
              <p:cNvSpPr>
                <a:spLocks noChangeShapeType="1"/>
              </p:cNvSpPr>
              <p:nvPr/>
            </p:nvSpPr>
            <p:spPr bwMode="auto">
              <a:xfrm>
                <a:off x="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85111" name="Line 55"/>
              <p:cNvSpPr>
                <a:spLocks noChangeShapeType="1"/>
              </p:cNvSpPr>
              <p:nvPr/>
            </p:nvSpPr>
            <p:spPr bwMode="auto">
              <a:xfrm>
                <a:off x="4824"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85112" name="Line 56"/>
              <p:cNvSpPr>
                <a:spLocks noChangeShapeType="1"/>
              </p:cNvSpPr>
              <p:nvPr/>
            </p:nvSpPr>
            <p:spPr bwMode="auto">
              <a:xfrm>
                <a:off x="240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85113" name="Line 57"/>
              <p:cNvSpPr>
                <a:spLocks noChangeShapeType="1"/>
              </p:cNvSpPr>
              <p:nvPr/>
            </p:nvSpPr>
            <p:spPr bwMode="auto">
              <a:xfrm>
                <a:off x="1188"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685114" name="Line 58"/>
              <p:cNvSpPr>
                <a:spLocks noChangeShapeType="1"/>
              </p:cNvSpPr>
              <p:nvPr/>
            </p:nvSpPr>
            <p:spPr bwMode="auto">
              <a:xfrm>
                <a:off x="3636" y="1524"/>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685115" name="Text Box 59"/>
            <p:cNvSpPr txBox="1">
              <a:spLocks noChangeArrowheads="1"/>
            </p:cNvSpPr>
            <p:nvPr/>
          </p:nvSpPr>
          <p:spPr bwMode="auto">
            <a:xfrm>
              <a:off x="144" y="1200"/>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入</a:t>
              </a:r>
            </a:p>
          </p:txBody>
        </p:sp>
        <p:sp>
          <p:nvSpPr>
            <p:cNvPr id="685116" name="Text Box 60"/>
            <p:cNvSpPr txBox="1">
              <a:spLocks noChangeArrowheads="1"/>
            </p:cNvSpPr>
            <p:nvPr/>
          </p:nvSpPr>
          <p:spPr bwMode="auto">
            <a:xfrm>
              <a:off x="5160" y="1164"/>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出</a:t>
              </a:r>
            </a:p>
          </p:txBody>
        </p:sp>
        <p:sp>
          <p:nvSpPr>
            <p:cNvPr id="685117" name="Text Box 61"/>
            <p:cNvSpPr txBox="1">
              <a:spLocks noChangeArrowheads="1"/>
            </p:cNvSpPr>
            <p:nvPr/>
          </p:nvSpPr>
          <p:spPr bwMode="auto">
            <a:xfrm>
              <a:off x="684" y="1800"/>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1</a:t>
              </a:r>
              <a:r>
                <a:rPr lang="en-US" altLang="zh-CN" b="1"/>
                <a:t> </a:t>
              </a:r>
            </a:p>
          </p:txBody>
        </p:sp>
        <p:sp>
          <p:nvSpPr>
            <p:cNvPr id="685118" name="Text Box 62"/>
            <p:cNvSpPr txBox="1">
              <a:spLocks noChangeArrowheads="1"/>
            </p:cNvSpPr>
            <p:nvPr/>
          </p:nvSpPr>
          <p:spPr bwMode="auto">
            <a:xfrm>
              <a:off x="1848"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2</a:t>
              </a:r>
              <a:r>
                <a:rPr lang="en-US" altLang="zh-CN" b="1"/>
                <a:t> </a:t>
              </a:r>
            </a:p>
          </p:txBody>
        </p:sp>
        <p:sp>
          <p:nvSpPr>
            <p:cNvPr id="685119" name="Text Box 63"/>
            <p:cNvSpPr txBox="1">
              <a:spLocks noChangeArrowheads="1"/>
            </p:cNvSpPr>
            <p:nvPr/>
          </p:nvSpPr>
          <p:spPr bwMode="auto">
            <a:xfrm>
              <a:off x="3084" y="1788"/>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3</a:t>
              </a:r>
              <a:r>
                <a:rPr lang="en-US" altLang="zh-CN" b="1"/>
                <a:t> </a:t>
              </a:r>
            </a:p>
          </p:txBody>
        </p:sp>
        <p:sp>
          <p:nvSpPr>
            <p:cNvPr id="685120" name="Text Box 64"/>
            <p:cNvSpPr txBox="1">
              <a:spLocks noChangeArrowheads="1"/>
            </p:cNvSpPr>
            <p:nvPr/>
          </p:nvSpPr>
          <p:spPr bwMode="auto">
            <a:xfrm>
              <a:off x="4296"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4</a:t>
              </a:r>
              <a:r>
                <a:rPr lang="en-US" altLang="zh-CN" b="1"/>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5085">
                                            <p:txEl>
                                              <p:pRg st="1" end="1"/>
                                            </p:txEl>
                                          </p:spTgt>
                                        </p:tgtEl>
                                        <p:attrNameLst>
                                          <p:attrName>style.visibility</p:attrName>
                                        </p:attrNameLst>
                                      </p:cBhvr>
                                      <p:to>
                                        <p:strVal val="visible"/>
                                      </p:to>
                                    </p:set>
                                    <p:animEffect transition="in" filter="blinds(horizontal)">
                                      <p:cBhvr>
                                        <p:cTn id="7" dur="500"/>
                                        <p:tgtEl>
                                          <p:spTgt spid="6850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85085">
                                            <p:txEl>
                                              <p:pRg st="2" end="2"/>
                                            </p:txEl>
                                          </p:spTgt>
                                        </p:tgtEl>
                                        <p:attrNameLst>
                                          <p:attrName>style.visibility</p:attrName>
                                        </p:attrNameLst>
                                      </p:cBhvr>
                                      <p:to>
                                        <p:strVal val="visible"/>
                                      </p:to>
                                    </p:set>
                                    <p:animEffect transition="in" filter="diamond(in)">
                                      <p:cBhvr>
                                        <p:cTn id="12" dur="2000"/>
                                        <p:tgtEl>
                                          <p:spTgt spid="6850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4"/>
          <p:cNvSpPr>
            <a:spLocks noGrp="1" noChangeArrowheads="1"/>
          </p:cNvSpPr>
          <p:nvPr>
            <p:ph type="sldNum" sz="quarter" idx="12"/>
          </p:nvPr>
        </p:nvSpPr>
        <p:spPr/>
        <p:txBody>
          <a:bodyPr/>
          <a:lstStyle/>
          <a:p>
            <a:pPr>
              <a:defRPr/>
            </a:pPr>
            <a:fld id="{7983FA0A-4211-4E13-9D32-7C53599E819F}" type="slidenum">
              <a:rPr lang="en-US" altLang="zh-CN"/>
              <a:pPr>
                <a:defRPr/>
              </a:pPr>
              <a:t>27</a:t>
            </a:fld>
            <a:endParaRPr lang="en-US" altLang="zh-CN"/>
          </a:p>
        </p:txBody>
      </p:sp>
      <p:sp>
        <p:nvSpPr>
          <p:cNvPr id="707586"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cs typeface="Times New Roman" pitchFamily="18" charset="0"/>
              </a:rPr>
              <a:t>2 </a:t>
            </a:r>
            <a:r>
              <a:rPr lang="zh-CN" altLang="en-US" sz="3200" b="1" dirty="0" smtClean="0">
                <a:solidFill>
                  <a:schemeClr val="hlink"/>
                </a:solidFill>
              </a:rPr>
              <a:t>流水线的</a:t>
            </a:r>
            <a:r>
              <a:rPr lang="zh-CN" altLang="en-US" sz="3200" b="1" dirty="0" smtClean="0">
                <a:solidFill>
                  <a:schemeClr val="hlink"/>
                </a:solidFill>
                <a:latin typeface="宋体" pitchFamily="2" charset="-122"/>
              </a:rPr>
              <a:t>表示方法</a:t>
            </a:r>
            <a:r>
              <a:rPr lang="zh-CN" altLang="en-US" sz="2400" b="1" dirty="0" smtClean="0">
                <a:solidFill>
                  <a:schemeClr val="hlink"/>
                </a:solidFill>
              </a:rPr>
              <a:t> </a:t>
            </a:r>
          </a:p>
        </p:txBody>
      </p:sp>
      <p:sp>
        <p:nvSpPr>
          <p:cNvPr id="21508" name="Rectangle 5"/>
          <p:cNvSpPr>
            <a:spLocks noGrp="1" noChangeArrowheads="1"/>
          </p:cNvSpPr>
          <p:nvPr>
            <p:ph type="subTitle" idx="1"/>
          </p:nvPr>
        </p:nvSpPr>
        <p:spPr>
          <a:xfrm>
            <a:off x="334963" y="1085850"/>
            <a:ext cx="8229600" cy="1123950"/>
          </a:xfrm>
        </p:spPr>
        <p:txBody>
          <a:bodyPr/>
          <a:lstStyle/>
          <a:p>
            <a:pPr algn="just">
              <a:spcBef>
                <a:spcPct val="0"/>
              </a:spcBef>
              <a:buClrTx/>
              <a:buSzTx/>
              <a:buFontTx/>
              <a:buNone/>
            </a:pPr>
            <a:r>
              <a:rPr kumimoji="0" lang="en-US" altLang="zh-CN" sz="2800" b="1" dirty="0" smtClean="0">
                <a:solidFill>
                  <a:schemeClr val="tx2"/>
                </a:solidFill>
                <a:effectLst/>
                <a:cs typeface="Times New Roman" pitchFamily="18" charset="0"/>
              </a:rPr>
              <a:t>     </a:t>
            </a:r>
            <a:r>
              <a:rPr kumimoji="0" lang="zh-CN" altLang="en-US" sz="2800" b="1" dirty="0" smtClean="0">
                <a:solidFill>
                  <a:schemeClr val="tx2"/>
                </a:solidFill>
                <a:effectLst/>
                <a:cs typeface="Times New Roman" pitchFamily="18" charset="0"/>
              </a:rPr>
              <a:t>有些复杂的指令在执行阶段也采用流水线方式工作，这种流水线称为操作流水线或功能部件流水线</a:t>
            </a:r>
            <a:endParaRPr kumimoji="0" lang="zh-CN" altLang="en-US" sz="2800" b="1" dirty="0" smtClean="0">
              <a:solidFill>
                <a:schemeClr val="tx2"/>
              </a:solidFill>
              <a:effectLst/>
              <a:latin typeface="宋体" pitchFamily="2" charset="-122"/>
              <a:cs typeface="Times New Roman" pitchFamily="18" charset="0"/>
            </a:endParaRPr>
          </a:p>
        </p:txBody>
      </p:sp>
      <p:grpSp>
        <p:nvGrpSpPr>
          <p:cNvPr id="2" name="Group 7"/>
          <p:cNvGrpSpPr>
            <a:grpSpLocks/>
          </p:cNvGrpSpPr>
          <p:nvPr/>
        </p:nvGrpSpPr>
        <p:grpSpPr bwMode="auto">
          <a:xfrm>
            <a:off x="285750" y="2438400"/>
            <a:ext cx="8420100" cy="1466850"/>
            <a:chOff x="144" y="1164"/>
            <a:chExt cx="5304" cy="924"/>
          </a:xfrm>
        </p:grpSpPr>
        <p:grpSp>
          <p:nvGrpSpPr>
            <p:cNvPr id="3" name="Group 8"/>
            <p:cNvGrpSpPr>
              <a:grpSpLocks/>
            </p:cNvGrpSpPr>
            <p:nvPr/>
          </p:nvGrpSpPr>
          <p:grpSpPr bwMode="auto">
            <a:xfrm>
              <a:off x="276" y="1368"/>
              <a:ext cx="5172" cy="348"/>
              <a:chOff x="0" y="1368"/>
              <a:chExt cx="5172" cy="348"/>
            </a:xfrm>
          </p:grpSpPr>
          <p:sp>
            <p:nvSpPr>
              <p:cNvPr id="21518" name="Rectangle 9"/>
              <p:cNvSpPr>
                <a:spLocks noChangeArrowheads="1"/>
              </p:cNvSpPr>
              <p:nvPr/>
            </p:nvSpPr>
            <p:spPr bwMode="auto">
              <a:xfrm>
                <a:off x="2791"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尾数加</a:t>
                </a:r>
              </a:p>
            </p:txBody>
          </p:sp>
          <p:sp>
            <p:nvSpPr>
              <p:cNvPr id="21519" name="Rectangle 10"/>
              <p:cNvSpPr>
                <a:spLocks noChangeArrowheads="1"/>
              </p:cNvSpPr>
              <p:nvPr/>
            </p:nvSpPr>
            <p:spPr bwMode="auto">
              <a:xfrm>
                <a:off x="3979"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规格化</a:t>
                </a:r>
              </a:p>
            </p:txBody>
          </p:sp>
          <p:sp>
            <p:nvSpPr>
              <p:cNvPr id="21520" name="Rectangle 11"/>
              <p:cNvSpPr>
                <a:spLocks noChangeArrowheads="1"/>
              </p:cNvSpPr>
              <p:nvPr/>
            </p:nvSpPr>
            <p:spPr bwMode="auto">
              <a:xfrm>
                <a:off x="343"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求阶差</a:t>
                </a:r>
              </a:p>
            </p:txBody>
          </p:sp>
          <p:sp>
            <p:nvSpPr>
              <p:cNvPr id="21521" name="Rectangle 12"/>
              <p:cNvSpPr>
                <a:spLocks noChangeArrowheads="1"/>
              </p:cNvSpPr>
              <p:nvPr/>
            </p:nvSpPr>
            <p:spPr bwMode="auto">
              <a:xfrm>
                <a:off x="1555"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a:solidFill>
                      <a:schemeClr val="hlink"/>
                    </a:solidFill>
                  </a:rPr>
                  <a:t>对价</a:t>
                </a:r>
              </a:p>
            </p:txBody>
          </p:sp>
          <p:sp>
            <p:nvSpPr>
              <p:cNvPr id="707597" name="Line 13"/>
              <p:cNvSpPr>
                <a:spLocks noChangeShapeType="1"/>
              </p:cNvSpPr>
              <p:nvPr/>
            </p:nvSpPr>
            <p:spPr bwMode="auto">
              <a:xfrm>
                <a:off x="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7598" name="Line 14"/>
              <p:cNvSpPr>
                <a:spLocks noChangeShapeType="1"/>
              </p:cNvSpPr>
              <p:nvPr/>
            </p:nvSpPr>
            <p:spPr bwMode="auto">
              <a:xfrm>
                <a:off x="4824"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7599" name="Line 15"/>
              <p:cNvSpPr>
                <a:spLocks noChangeShapeType="1"/>
              </p:cNvSpPr>
              <p:nvPr/>
            </p:nvSpPr>
            <p:spPr bwMode="auto">
              <a:xfrm>
                <a:off x="240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7600" name="Line 16"/>
              <p:cNvSpPr>
                <a:spLocks noChangeShapeType="1"/>
              </p:cNvSpPr>
              <p:nvPr/>
            </p:nvSpPr>
            <p:spPr bwMode="auto">
              <a:xfrm>
                <a:off x="1188"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7601" name="Line 17"/>
              <p:cNvSpPr>
                <a:spLocks noChangeShapeType="1"/>
              </p:cNvSpPr>
              <p:nvPr/>
            </p:nvSpPr>
            <p:spPr bwMode="auto">
              <a:xfrm>
                <a:off x="3636" y="1524"/>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707602" name="Text Box 18"/>
            <p:cNvSpPr txBox="1">
              <a:spLocks noChangeArrowheads="1"/>
            </p:cNvSpPr>
            <p:nvPr/>
          </p:nvSpPr>
          <p:spPr bwMode="auto">
            <a:xfrm>
              <a:off x="144" y="1200"/>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入</a:t>
              </a:r>
            </a:p>
          </p:txBody>
        </p:sp>
        <p:sp>
          <p:nvSpPr>
            <p:cNvPr id="707603" name="Text Box 19"/>
            <p:cNvSpPr txBox="1">
              <a:spLocks noChangeArrowheads="1"/>
            </p:cNvSpPr>
            <p:nvPr/>
          </p:nvSpPr>
          <p:spPr bwMode="auto">
            <a:xfrm>
              <a:off x="5160" y="1164"/>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出</a:t>
              </a:r>
            </a:p>
          </p:txBody>
        </p:sp>
        <p:sp>
          <p:nvSpPr>
            <p:cNvPr id="707604" name="Text Box 20"/>
            <p:cNvSpPr txBox="1">
              <a:spLocks noChangeArrowheads="1"/>
            </p:cNvSpPr>
            <p:nvPr/>
          </p:nvSpPr>
          <p:spPr bwMode="auto">
            <a:xfrm>
              <a:off x="684" y="1800"/>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1</a:t>
              </a:r>
              <a:r>
                <a:rPr lang="en-US" altLang="zh-CN" b="1"/>
                <a:t> </a:t>
              </a:r>
            </a:p>
          </p:txBody>
        </p:sp>
        <p:sp>
          <p:nvSpPr>
            <p:cNvPr id="707605" name="Text Box 21"/>
            <p:cNvSpPr txBox="1">
              <a:spLocks noChangeArrowheads="1"/>
            </p:cNvSpPr>
            <p:nvPr/>
          </p:nvSpPr>
          <p:spPr bwMode="auto">
            <a:xfrm>
              <a:off x="1848"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2</a:t>
              </a:r>
              <a:r>
                <a:rPr lang="en-US" altLang="zh-CN" b="1"/>
                <a:t> </a:t>
              </a:r>
            </a:p>
          </p:txBody>
        </p:sp>
        <p:sp>
          <p:nvSpPr>
            <p:cNvPr id="707606" name="Text Box 22"/>
            <p:cNvSpPr txBox="1">
              <a:spLocks noChangeArrowheads="1"/>
            </p:cNvSpPr>
            <p:nvPr/>
          </p:nvSpPr>
          <p:spPr bwMode="auto">
            <a:xfrm>
              <a:off x="3084" y="1788"/>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3</a:t>
              </a:r>
              <a:r>
                <a:rPr lang="en-US" altLang="zh-CN" b="1"/>
                <a:t> </a:t>
              </a:r>
            </a:p>
          </p:txBody>
        </p:sp>
        <p:sp>
          <p:nvSpPr>
            <p:cNvPr id="707607" name="Text Box 23"/>
            <p:cNvSpPr txBox="1">
              <a:spLocks noChangeArrowheads="1"/>
            </p:cNvSpPr>
            <p:nvPr/>
          </p:nvSpPr>
          <p:spPr bwMode="auto">
            <a:xfrm>
              <a:off x="4296"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4</a:t>
              </a:r>
              <a:r>
                <a:rPr lang="en-US" altLang="zh-CN" b="1"/>
                <a:t> </a:t>
              </a:r>
            </a:p>
          </p:txBody>
        </p:sp>
      </p:grpSp>
      <p:sp>
        <p:nvSpPr>
          <p:cNvPr id="707608" name="Rectangle 24"/>
          <p:cNvSpPr>
            <a:spLocks noChangeArrowheads="1"/>
          </p:cNvSpPr>
          <p:nvPr/>
        </p:nvSpPr>
        <p:spPr bwMode="auto">
          <a:xfrm>
            <a:off x="582613" y="4343400"/>
            <a:ext cx="8001000" cy="1905000"/>
          </a:xfrm>
          <a:prstGeom prst="rect">
            <a:avLst/>
          </a:prstGeom>
          <a:noFill/>
          <a:ln w="9525">
            <a:noFill/>
            <a:miter lim="800000"/>
            <a:headEnd/>
            <a:tailEnd/>
          </a:ln>
        </p:spPr>
        <p:txBody>
          <a:bodyPr lIns="92075" tIns="46038" rIns="92075" bIns="46038"/>
          <a:lstStyle/>
          <a:p>
            <a:pPr algn="just">
              <a:spcBef>
                <a:spcPct val="0"/>
              </a:spcBef>
              <a:buClrTx/>
              <a:buSzTx/>
              <a:buFontTx/>
              <a:buNone/>
            </a:pPr>
            <a:r>
              <a:rPr kumimoji="0" lang="zh-CN" altLang="en-US" sz="2800" b="1" dirty="0" smtClean="0">
                <a:solidFill>
                  <a:srgbClr val="FFFFFF"/>
                </a:solidFill>
                <a:latin typeface="Times New Roman" pitchFamily="18" charset="0"/>
                <a:cs typeface="Times New Roman" pitchFamily="18" charset="0"/>
                <a:hlinkClick r:id="rId2" action="ppaction://hlinkfile"/>
              </a:rPr>
              <a:t>图</a:t>
            </a:r>
            <a:r>
              <a:rPr kumimoji="0" lang="en-US" altLang="zh-CN" sz="2800" b="1" dirty="0" smtClean="0">
                <a:solidFill>
                  <a:srgbClr val="FFFFFF"/>
                </a:solidFill>
                <a:latin typeface="Times New Roman" pitchFamily="18" charset="0"/>
                <a:cs typeface="Times New Roman" pitchFamily="18" charset="0"/>
                <a:hlinkClick r:id="rId2" action="ppaction://hlinkfile"/>
              </a:rPr>
              <a:t>6</a:t>
            </a:r>
            <a:r>
              <a:rPr kumimoji="0" lang="zh-CN" altLang="en-US" sz="2800" b="1" dirty="0">
                <a:solidFill>
                  <a:srgbClr val="FFFFFF"/>
                </a:solidFill>
                <a:latin typeface="Times New Roman" pitchFamily="18" charset="0"/>
                <a:cs typeface="Times New Roman" pitchFamily="18" charset="0"/>
                <a:hlinkClick r:id="rId2" action="ppaction://hlinkfile"/>
              </a:rPr>
              <a:t>是一个浮点加法器的</a:t>
            </a:r>
            <a:r>
              <a:rPr kumimoji="0" lang="en-US" altLang="zh-CN" sz="2800" b="1" dirty="0">
                <a:solidFill>
                  <a:srgbClr val="FFFFFF"/>
                </a:solidFill>
                <a:latin typeface="Times New Roman" pitchFamily="18" charset="0"/>
                <a:cs typeface="Times New Roman" pitchFamily="18" charset="0"/>
                <a:hlinkClick r:id="rId2" action="ppaction://hlinkfile"/>
              </a:rPr>
              <a:t>4</a:t>
            </a:r>
            <a:r>
              <a:rPr kumimoji="0" lang="zh-CN" altLang="en-US" sz="2800" b="1" dirty="0">
                <a:solidFill>
                  <a:srgbClr val="FFFFFF"/>
                </a:solidFill>
                <a:latin typeface="Times New Roman" pitchFamily="18" charset="0"/>
                <a:cs typeface="Times New Roman" pitchFamily="18" charset="0"/>
                <a:hlinkClick r:id="rId2" action="ppaction://hlinkfile"/>
              </a:rPr>
              <a:t>段流水线</a:t>
            </a:r>
            <a:r>
              <a:rPr kumimoji="0" lang="zh-CN" altLang="en-US" sz="2800" b="1" dirty="0">
                <a:solidFill>
                  <a:srgbClr val="FFFFFF"/>
                </a:solidFill>
                <a:latin typeface="Times New Roman" pitchFamily="18" charset="0"/>
                <a:cs typeface="Times New Roman" pitchFamily="18" charset="0"/>
              </a:rPr>
              <a:t>，它将浮点加法的执行过程分解为求阶差、对阶、尾数加、规格化</a:t>
            </a:r>
            <a:r>
              <a:rPr kumimoji="0" lang="en-US" altLang="zh-CN" sz="2800" b="1" dirty="0">
                <a:solidFill>
                  <a:srgbClr val="FFFFFF"/>
                </a:solidFill>
                <a:latin typeface="Times New Roman" pitchFamily="18" charset="0"/>
                <a:cs typeface="Times New Roman" pitchFamily="18" charset="0"/>
              </a:rPr>
              <a:t>4</a:t>
            </a:r>
            <a:r>
              <a:rPr kumimoji="0" lang="zh-CN" altLang="en-US" sz="2800" b="1" dirty="0">
                <a:solidFill>
                  <a:srgbClr val="FFFFFF"/>
                </a:solidFill>
                <a:latin typeface="Times New Roman" pitchFamily="18" charset="0"/>
                <a:cs typeface="Times New Roman" pitchFamily="18" charset="0"/>
              </a:rPr>
              <a:t>个子过程，每一个子过程可以在各自独立的功能部件上完成。</a:t>
            </a:r>
            <a:endParaRPr kumimoji="0" lang="zh-CN" altLang="en-US" sz="2800" b="1" dirty="0">
              <a:solidFill>
                <a:srgbClr val="FFFFFF"/>
              </a:solidFill>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7608"/>
                                        </p:tgtEl>
                                        <p:attrNameLst>
                                          <p:attrName>style.visibility</p:attrName>
                                        </p:attrNameLst>
                                      </p:cBhvr>
                                      <p:to>
                                        <p:strVal val="visible"/>
                                      </p:to>
                                    </p:set>
                                    <p:animEffect transition="in" filter="checkerboard(across)">
                                      <p:cBhvr>
                                        <p:cTn id="12" dur="500"/>
                                        <p:tgtEl>
                                          <p:spTgt spid="70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0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
          <p:cNvSpPr>
            <a:spLocks noGrp="1" noChangeArrowheads="1"/>
          </p:cNvSpPr>
          <p:nvPr>
            <p:ph type="sldNum" sz="quarter" idx="12"/>
          </p:nvPr>
        </p:nvSpPr>
        <p:spPr/>
        <p:txBody>
          <a:bodyPr/>
          <a:lstStyle/>
          <a:p>
            <a:pPr>
              <a:defRPr/>
            </a:pPr>
            <a:fld id="{5A1BDD4A-2736-4651-84CD-03BA30EEEBA1}" type="slidenum">
              <a:rPr lang="en-US" altLang="zh-CN"/>
              <a:pPr>
                <a:defRPr/>
              </a:pPr>
              <a:t>28</a:t>
            </a:fld>
            <a:endParaRPr lang="en-US" altLang="zh-CN"/>
          </a:p>
        </p:txBody>
      </p:sp>
      <p:sp>
        <p:nvSpPr>
          <p:cNvPr id="708610"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cs typeface="Times New Roman" pitchFamily="18" charset="0"/>
              </a:rPr>
              <a:t>2 </a:t>
            </a:r>
            <a:r>
              <a:rPr lang="zh-CN" altLang="en-US" sz="3200" b="1" dirty="0" smtClean="0">
                <a:solidFill>
                  <a:schemeClr val="hlink"/>
                </a:solidFill>
              </a:rPr>
              <a:t>流水线的</a:t>
            </a:r>
            <a:r>
              <a:rPr lang="zh-CN" altLang="en-US" sz="3200" b="1" dirty="0" smtClean="0">
                <a:solidFill>
                  <a:schemeClr val="hlink"/>
                </a:solidFill>
                <a:latin typeface="宋体" pitchFamily="2" charset="-122"/>
              </a:rPr>
              <a:t>表示方法</a:t>
            </a:r>
            <a:r>
              <a:rPr lang="zh-CN" altLang="en-US" sz="2400" b="1" dirty="0" smtClean="0">
                <a:solidFill>
                  <a:schemeClr val="hlink"/>
                </a:solidFill>
              </a:rPr>
              <a:t> </a:t>
            </a:r>
          </a:p>
        </p:txBody>
      </p:sp>
      <p:sp>
        <p:nvSpPr>
          <p:cNvPr id="22532" name="Rectangle 5"/>
          <p:cNvSpPr>
            <a:spLocks noGrp="1" noChangeArrowheads="1"/>
          </p:cNvSpPr>
          <p:nvPr>
            <p:ph type="subTitle" idx="1"/>
          </p:nvPr>
        </p:nvSpPr>
        <p:spPr>
          <a:xfrm>
            <a:off x="476250" y="3162300"/>
            <a:ext cx="8096250" cy="2743200"/>
          </a:xfrm>
        </p:spPr>
        <p:txBody>
          <a:bodyPr/>
          <a:lstStyle/>
          <a:p>
            <a:pPr algn="just">
              <a:spcBef>
                <a:spcPct val="0"/>
              </a:spcBef>
              <a:buClrTx/>
              <a:buSzTx/>
              <a:buFontTx/>
              <a:buNone/>
            </a:pPr>
            <a:r>
              <a:rPr kumimoji="0" lang="en-US" altLang="zh-CN" sz="2800" b="1" dirty="0" smtClean="0">
                <a:solidFill>
                  <a:schemeClr val="tx2"/>
                </a:solidFill>
                <a:effectLst/>
                <a:latin typeface="宋体" pitchFamily="2" charset="-122"/>
              </a:rPr>
              <a:t>  </a:t>
            </a:r>
            <a:r>
              <a:rPr kumimoji="0" lang="zh-CN" altLang="en-US" sz="2800" b="1" dirty="0" smtClean="0">
                <a:solidFill>
                  <a:schemeClr val="tx2"/>
                </a:solidFill>
                <a:effectLst/>
                <a:latin typeface="宋体" pitchFamily="2" charset="-122"/>
              </a:rPr>
              <a:t>在</a:t>
            </a:r>
            <a:r>
              <a:rPr kumimoji="0" lang="zh-CN" altLang="en-US" sz="2800" b="1" dirty="0" smtClean="0">
                <a:solidFill>
                  <a:schemeClr val="tx2"/>
                </a:solidFill>
                <a:effectLst/>
                <a:latin typeface="宋体" pitchFamily="2" charset="-122"/>
              </a:rPr>
              <a:t>图</a:t>
            </a:r>
            <a:r>
              <a:rPr kumimoji="0" lang="en-US" altLang="zh-CN" sz="2800" b="1" dirty="0" smtClean="0">
                <a:solidFill>
                  <a:schemeClr val="tx2"/>
                </a:solidFill>
                <a:effectLst/>
                <a:latin typeface="宋体" pitchFamily="2" charset="-122"/>
              </a:rPr>
              <a:t>6</a:t>
            </a:r>
            <a:r>
              <a:rPr kumimoji="0" lang="zh-CN" altLang="en-US" sz="2800" b="1" dirty="0" smtClean="0">
                <a:solidFill>
                  <a:schemeClr val="tx2"/>
                </a:solidFill>
                <a:effectLst/>
                <a:latin typeface="宋体" pitchFamily="2" charset="-122"/>
              </a:rPr>
              <a:t>演示中，各个部件的执行时间都是</a:t>
            </a:r>
            <a:r>
              <a:rPr kumimoji="0" lang="en-US" altLang="zh-CN" sz="2800" b="1" dirty="0" err="1" smtClean="0">
                <a:solidFill>
                  <a:schemeClr val="tx2"/>
                </a:solidFill>
                <a:effectLst/>
                <a:latin typeface="宋体" pitchFamily="2" charset="-122"/>
              </a:rPr>
              <a:t>Δt</a:t>
            </a:r>
            <a:r>
              <a:rPr kumimoji="0" lang="zh-CN" altLang="en-US" sz="2800" b="1" dirty="0" smtClean="0">
                <a:solidFill>
                  <a:schemeClr val="tx2"/>
                </a:solidFill>
                <a:effectLst/>
                <a:latin typeface="宋体" pitchFamily="2" charset="-122"/>
              </a:rPr>
              <a:t>，虽然执行一次浮点加法的时间仍需要</a:t>
            </a:r>
            <a:r>
              <a:rPr kumimoji="0" lang="en-US" altLang="zh-CN" sz="2800" b="1" dirty="0" smtClean="0">
                <a:solidFill>
                  <a:schemeClr val="tx2"/>
                </a:solidFill>
                <a:effectLst/>
                <a:latin typeface="宋体" pitchFamily="2" charset="-122"/>
              </a:rPr>
              <a:t>4Δt</a:t>
            </a:r>
            <a:r>
              <a:rPr kumimoji="0" lang="zh-CN" altLang="en-US" sz="2800" b="1" dirty="0" smtClean="0">
                <a:solidFill>
                  <a:schemeClr val="tx2"/>
                </a:solidFill>
                <a:effectLst/>
                <a:latin typeface="宋体" pitchFamily="2" charset="-122"/>
              </a:rPr>
              <a:t>，然而由于</a:t>
            </a:r>
            <a:r>
              <a:rPr kumimoji="0" lang="en-US" altLang="zh-CN" sz="2800" b="1" dirty="0" smtClean="0">
                <a:solidFill>
                  <a:schemeClr val="tx2"/>
                </a:solidFill>
                <a:effectLst/>
                <a:latin typeface="宋体" pitchFamily="2" charset="-122"/>
              </a:rPr>
              <a:t>4</a:t>
            </a:r>
            <a:r>
              <a:rPr kumimoji="0" lang="zh-CN" altLang="en-US" sz="2800" b="1" dirty="0" smtClean="0">
                <a:solidFill>
                  <a:schemeClr val="tx2"/>
                </a:solidFill>
                <a:effectLst/>
                <a:latin typeface="宋体" pitchFamily="2" charset="-122"/>
              </a:rPr>
              <a:t>个部件同时工作，每隔一个</a:t>
            </a:r>
            <a:r>
              <a:rPr kumimoji="0" lang="en-US" altLang="zh-CN" sz="2800" b="1" dirty="0" err="1" smtClean="0">
                <a:solidFill>
                  <a:schemeClr val="tx2"/>
                </a:solidFill>
                <a:effectLst/>
                <a:latin typeface="宋体" pitchFamily="2" charset="-122"/>
              </a:rPr>
              <a:t>Δt</a:t>
            </a:r>
            <a:r>
              <a:rPr kumimoji="0" lang="zh-CN" altLang="en-US" sz="2800" b="1" dirty="0" smtClean="0">
                <a:solidFill>
                  <a:schemeClr val="tx2"/>
                </a:solidFill>
                <a:effectLst/>
                <a:latin typeface="宋体" pitchFamily="2" charset="-122"/>
              </a:rPr>
              <a:t>就能够完成一次浮点加法，输出一个运算结果。因此，采用</a:t>
            </a:r>
            <a:r>
              <a:rPr kumimoji="0" lang="en-US" altLang="zh-CN" sz="2800" b="1" dirty="0" smtClean="0">
                <a:solidFill>
                  <a:schemeClr val="tx2"/>
                </a:solidFill>
                <a:effectLst/>
                <a:latin typeface="宋体" pitchFamily="2" charset="-122"/>
              </a:rPr>
              <a:t>4</a:t>
            </a:r>
            <a:r>
              <a:rPr kumimoji="0" lang="zh-CN" altLang="en-US" sz="2800" b="1" dirty="0" smtClean="0">
                <a:solidFill>
                  <a:schemeClr val="tx2"/>
                </a:solidFill>
                <a:effectLst/>
                <a:latin typeface="宋体" pitchFamily="2" charset="-122"/>
              </a:rPr>
              <a:t>级流水线的浮点加法器，处理机执行浮点加法的速度能提高</a:t>
            </a:r>
            <a:r>
              <a:rPr kumimoji="0" lang="en-US" altLang="zh-CN" sz="2800" b="1" dirty="0" smtClean="0">
                <a:solidFill>
                  <a:schemeClr val="tx2"/>
                </a:solidFill>
                <a:effectLst/>
                <a:latin typeface="宋体" pitchFamily="2" charset="-122"/>
              </a:rPr>
              <a:t>3</a:t>
            </a:r>
            <a:r>
              <a:rPr kumimoji="0" lang="zh-CN" altLang="en-US" sz="2800" b="1" dirty="0" smtClean="0">
                <a:solidFill>
                  <a:schemeClr val="tx2"/>
                </a:solidFill>
                <a:effectLst/>
                <a:latin typeface="宋体" pitchFamily="2" charset="-122"/>
              </a:rPr>
              <a:t>倍。 </a:t>
            </a:r>
          </a:p>
        </p:txBody>
      </p:sp>
      <p:grpSp>
        <p:nvGrpSpPr>
          <p:cNvPr id="2" name="Group 24"/>
          <p:cNvGrpSpPr>
            <a:grpSpLocks/>
          </p:cNvGrpSpPr>
          <p:nvPr/>
        </p:nvGrpSpPr>
        <p:grpSpPr bwMode="auto">
          <a:xfrm>
            <a:off x="361950" y="1257300"/>
            <a:ext cx="8420100" cy="1466850"/>
            <a:chOff x="144" y="1164"/>
            <a:chExt cx="5304" cy="924"/>
          </a:xfrm>
        </p:grpSpPr>
        <p:grpSp>
          <p:nvGrpSpPr>
            <p:cNvPr id="3" name="Group 25"/>
            <p:cNvGrpSpPr>
              <a:grpSpLocks/>
            </p:cNvGrpSpPr>
            <p:nvPr/>
          </p:nvGrpSpPr>
          <p:grpSpPr bwMode="auto">
            <a:xfrm>
              <a:off x="276" y="1368"/>
              <a:ext cx="5172" cy="348"/>
              <a:chOff x="0" y="1368"/>
              <a:chExt cx="5172" cy="348"/>
            </a:xfrm>
          </p:grpSpPr>
          <p:sp>
            <p:nvSpPr>
              <p:cNvPr id="22541" name="Rectangle 26"/>
              <p:cNvSpPr>
                <a:spLocks noChangeArrowheads="1"/>
              </p:cNvSpPr>
              <p:nvPr/>
            </p:nvSpPr>
            <p:spPr bwMode="auto">
              <a:xfrm>
                <a:off x="2791"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尾数加</a:t>
                </a:r>
              </a:p>
            </p:txBody>
          </p:sp>
          <p:sp>
            <p:nvSpPr>
              <p:cNvPr id="22542" name="Rectangle 27"/>
              <p:cNvSpPr>
                <a:spLocks noChangeArrowheads="1"/>
              </p:cNvSpPr>
              <p:nvPr/>
            </p:nvSpPr>
            <p:spPr bwMode="auto">
              <a:xfrm>
                <a:off x="3979"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规格化</a:t>
                </a:r>
              </a:p>
            </p:txBody>
          </p:sp>
          <p:sp>
            <p:nvSpPr>
              <p:cNvPr id="22543" name="Rectangle 28"/>
              <p:cNvSpPr>
                <a:spLocks noChangeArrowheads="1"/>
              </p:cNvSpPr>
              <p:nvPr/>
            </p:nvSpPr>
            <p:spPr bwMode="auto">
              <a:xfrm>
                <a:off x="343"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dirty="0">
                    <a:solidFill>
                      <a:schemeClr val="hlink"/>
                    </a:solidFill>
                  </a:rPr>
                  <a:t>求阶差</a:t>
                </a:r>
              </a:p>
            </p:txBody>
          </p:sp>
          <p:sp>
            <p:nvSpPr>
              <p:cNvPr id="22544" name="Rectangle 29"/>
              <p:cNvSpPr>
                <a:spLocks noChangeArrowheads="1"/>
              </p:cNvSpPr>
              <p:nvPr/>
            </p:nvSpPr>
            <p:spPr bwMode="auto">
              <a:xfrm>
                <a:off x="1555" y="1368"/>
                <a:ext cx="816" cy="348"/>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400" b="1">
                    <a:solidFill>
                      <a:schemeClr val="hlink"/>
                    </a:solidFill>
                  </a:rPr>
                  <a:t>对价</a:t>
                </a:r>
              </a:p>
            </p:txBody>
          </p:sp>
          <p:sp>
            <p:nvSpPr>
              <p:cNvPr id="708638" name="Line 30"/>
              <p:cNvSpPr>
                <a:spLocks noChangeShapeType="1"/>
              </p:cNvSpPr>
              <p:nvPr/>
            </p:nvSpPr>
            <p:spPr bwMode="auto">
              <a:xfrm>
                <a:off x="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8639" name="Line 31"/>
              <p:cNvSpPr>
                <a:spLocks noChangeShapeType="1"/>
              </p:cNvSpPr>
              <p:nvPr/>
            </p:nvSpPr>
            <p:spPr bwMode="auto">
              <a:xfrm>
                <a:off x="4824"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8640" name="Line 32"/>
              <p:cNvSpPr>
                <a:spLocks noChangeShapeType="1"/>
              </p:cNvSpPr>
              <p:nvPr/>
            </p:nvSpPr>
            <p:spPr bwMode="auto">
              <a:xfrm>
                <a:off x="2400"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8641" name="Line 33"/>
              <p:cNvSpPr>
                <a:spLocks noChangeShapeType="1"/>
              </p:cNvSpPr>
              <p:nvPr/>
            </p:nvSpPr>
            <p:spPr bwMode="auto">
              <a:xfrm>
                <a:off x="1188" y="1536"/>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sp>
            <p:nvSpPr>
              <p:cNvPr id="708642" name="Line 34"/>
              <p:cNvSpPr>
                <a:spLocks noChangeShapeType="1"/>
              </p:cNvSpPr>
              <p:nvPr/>
            </p:nvSpPr>
            <p:spPr bwMode="auto">
              <a:xfrm>
                <a:off x="3636" y="1524"/>
                <a:ext cx="348" cy="0"/>
              </a:xfrm>
              <a:prstGeom prst="line">
                <a:avLst/>
              </a:prstGeom>
              <a:noFill/>
              <a:ln w="38100">
                <a:solidFill>
                  <a:srgbClr val="FF3300"/>
                </a:solidFill>
                <a:round/>
                <a:headEnd/>
                <a:tailEnd type="triangle" w="med" len="me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708643" name="Text Box 35"/>
            <p:cNvSpPr txBox="1">
              <a:spLocks noChangeArrowheads="1"/>
            </p:cNvSpPr>
            <p:nvPr/>
          </p:nvSpPr>
          <p:spPr bwMode="auto">
            <a:xfrm>
              <a:off x="144" y="1200"/>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入</a:t>
              </a:r>
            </a:p>
          </p:txBody>
        </p:sp>
        <p:sp>
          <p:nvSpPr>
            <p:cNvPr id="708644" name="Text Box 36"/>
            <p:cNvSpPr txBox="1">
              <a:spLocks noChangeArrowheads="1"/>
            </p:cNvSpPr>
            <p:nvPr/>
          </p:nvSpPr>
          <p:spPr bwMode="auto">
            <a:xfrm>
              <a:off x="5160" y="1164"/>
              <a:ext cx="288"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zh-CN" altLang="en-US" sz="2400" b="1"/>
                <a:t>出</a:t>
              </a:r>
            </a:p>
          </p:txBody>
        </p:sp>
        <p:sp>
          <p:nvSpPr>
            <p:cNvPr id="708645" name="Text Box 37"/>
            <p:cNvSpPr txBox="1">
              <a:spLocks noChangeArrowheads="1"/>
            </p:cNvSpPr>
            <p:nvPr/>
          </p:nvSpPr>
          <p:spPr bwMode="auto">
            <a:xfrm>
              <a:off x="684" y="1800"/>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1</a:t>
              </a:r>
              <a:r>
                <a:rPr lang="en-US" altLang="zh-CN" b="1"/>
                <a:t> </a:t>
              </a:r>
            </a:p>
          </p:txBody>
        </p:sp>
        <p:sp>
          <p:nvSpPr>
            <p:cNvPr id="708646" name="Text Box 38"/>
            <p:cNvSpPr txBox="1">
              <a:spLocks noChangeArrowheads="1"/>
            </p:cNvSpPr>
            <p:nvPr/>
          </p:nvSpPr>
          <p:spPr bwMode="auto">
            <a:xfrm>
              <a:off x="1848"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2</a:t>
              </a:r>
              <a:r>
                <a:rPr lang="en-US" altLang="zh-CN" b="1"/>
                <a:t> </a:t>
              </a:r>
            </a:p>
          </p:txBody>
        </p:sp>
        <p:sp>
          <p:nvSpPr>
            <p:cNvPr id="708647" name="Text Box 39"/>
            <p:cNvSpPr txBox="1">
              <a:spLocks noChangeArrowheads="1"/>
            </p:cNvSpPr>
            <p:nvPr/>
          </p:nvSpPr>
          <p:spPr bwMode="auto">
            <a:xfrm>
              <a:off x="3084" y="1788"/>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3</a:t>
              </a:r>
              <a:r>
                <a:rPr lang="en-US" altLang="zh-CN" b="1"/>
                <a:t> </a:t>
              </a:r>
            </a:p>
          </p:txBody>
        </p:sp>
        <p:sp>
          <p:nvSpPr>
            <p:cNvPr id="708648" name="Text Box 40"/>
            <p:cNvSpPr txBox="1">
              <a:spLocks noChangeArrowheads="1"/>
            </p:cNvSpPr>
            <p:nvPr/>
          </p:nvSpPr>
          <p:spPr bwMode="auto">
            <a:xfrm>
              <a:off x="4296" y="1776"/>
              <a:ext cx="840" cy="28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r>
                <a:rPr lang="en-US" altLang="zh-CN" sz="2400" b="1"/>
                <a:t>∆t</a:t>
              </a:r>
              <a:r>
                <a:rPr lang="en-US" altLang="zh-CN" sz="2400" b="1" baseline="-30000"/>
                <a:t>4</a:t>
              </a:r>
              <a:r>
                <a:rPr lang="en-US" altLang="zh-CN" b="1"/>
                <a:t> </a:t>
              </a: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22"/>
          <p:cNvPicPr>
            <a:picLocks noChangeAspect="1" noChangeArrowheads="1"/>
          </p:cNvPicPr>
          <p:nvPr/>
        </p:nvPicPr>
        <p:blipFill>
          <a:blip r:embed="rId2"/>
          <a:srcRect/>
          <a:stretch>
            <a:fillRect/>
          </a:stretch>
        </p:blipFill>
        <p:spPr bwMode="auto">
          <a:xfrm>
            <a:off x="3248057" y="2644775"/>
            <a:ext cx="5895975" cy="3910013"/>
          </a:xfrm>
          <a:prstGeom prst="rect">
            <a:avLst/>
          </a:prstGeom>
          <a:noFill/>
          <a:ln w="9525">
            <a:noFill/>
            <a:miter lim="800000"/>
            <a:headEnd/>
            <a:tailEnd/>
          </a:ln>
        </p:spPr>
      </p:pic>
      <p:sp>
        <p:nvSpPr>
          <p:cNvPr id="6" name="Rectangle 14"/>
          <p:cNvSpPr>
            <a:spLocks noGrp="1" noChangeArrowheads="1"/>
          </p:cNvSpPr>
          <p:nvPr>
            <p:ph type="sldNum" sz="quarter" idx="12"/>
          </p:nvPr>
        </p:nvSpPr>
        <p:spPr/>
        <p:txBody>
          <a:bodyPr/>
          <a:lstStyle/>
          <a:p>
            <a:pPr>
              <a:defRPr/>
            </a:pPr>
            <a:fld id="{F094601C-9A54-43D1-8867-FEED0EAC58E0}" type="slidenum">
              <a:rPr lang="en-US" altLang="zh-CN"/>
              <a:pPr>
                <a:defRPr/>
              </a:pPr>
              <a:t>29</a:t>
            </a:fld>
            <a:endParaRPr lang="en-US" altLang="zh-CN"/>
          </a:p>
        </p:txBody>
      </p:sp>
      <p:sp>
        <p:nvSpPr>
          <p:cNvPr id="733186"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cs typeface="Times New Roman" pitchFamily="18" charset="0"/>
              </a:rPr>
              <a:t>2 </a:t>
            </a:r>
            <a:r>
              <a:rPr lang="zh-CN" altLang="en-US" sz="3200" b="1" dirty="0" smtClean="0">
                <a:solidFill>
                  <a:schemeClr val="hlink"/>
                </a:solidFill>
              </a:rPr>
              <a:t>流水线的</a:t>
            </a:r>
            <a:r>
              <a:rPr lang="zh-CN" altLang="en-US" sz="3200" b="1" dirty="0" smtClean="0">
                <a:solidFill>
                  <a:schemeClr val="hlink"/>
                </a:solidFill>
                <a:latin typeface="宋体" pitchFamily="2" charset="-122"/>
              </a:rPr>
              <a:t>表示方法</a:t>
            </a:r>
            <a:r>
              <a:rPr lang="zh-CN" altLang="en-US" sz="2400" b="1" dirty="0" smtClean="0">
                <a:solidFill>
                  <a:schemeClr val="hlink"/>
                </a:solidFill>
              </a:rPr>
              <a:t> </a:t>
            </a:r>
          </a:p>
        </p:txBody>
      </p:sp>
      <p:sp>
        <p:nvSpPr>
          <p:cNvPr id="733187" name="Rectangle 3"/>
          <p:cNvSpPr>
            <a:spLocks noGrp="1" noChangeArrowheads="1"/>
          </p:cNvSpPr>
          <p:nvPr>
            <p:ph type="subTitle" idx="1"/>
          </p:nvPr>
        </p:nvSpPr>
        <p:spPr>
          <a:xfrm>
            <a:off x="334963" y="1085850"/>
            <a:ext cx="8229600" cy="1771650"/>
          </a:xfrm>
        </p:spPr>
        <p:txBody>
          <a:bodyPr/>
          <a:lstStyle/>
          <a:p>
            <a:pPr algn="just">
              <a:lnSpc>
                <a:spcPct val="110000"/>
              </a:lnSpc>
              <a:spcBef>
                <a:spcPct val="0"/>
              </a:spcBef>
              <a:buClrTx/>
              <a:buSzTx/>
              <a:buFontTx/>
              <a:buNone/>
              <a:defRPr/>
            </a:pPr>
            <a:r>
              <a:rPr kumimoji="0" lang="en-US" altLang="zh-CN" sz="2800" b="1" dirty="0" smtClean="0">
                <a:solidFill>
                  <a:schemeClr val="tx2"/>
                </a:solidFill>
                <a:effectLst/>
              </a:rPr>
              <a:t>   </a:t>
            </a:r>
            <a:r>
              <a:rPr kumimoji="0" lang="zh-CN" altLang="en-US" sz="2800" b="1" dirty="0" smtClean="0">
                <a:solidFill>
                  <a:schemeClr val="tx2"/>
                </a:solidFill>
                <a:effectLst/>
              </a:rPr>
              <a:t>为了直观描述流水线的工作过程，最常用的一种方法是采用</a:t>
            </a:r>
            <a:r>
              <a:rPr kumimoji="0" lang="zh-CN" altLang="en-US" sz="2800" b="1" dirty="0" smtClean="0">
                <a:solidFill>
                  <a:srgbClr val="0070C0"/>
                </a:solidFill>
                <a:effectLst/>
              </a:rPr>
              <a:t>时空图</a:t>
            </a:r>
            <a:r>
              <a:rPr kumimoji="0" lang="zh-CN" altLang="en-US" sz="2800" b="1" dirty="0" smtClean="0">
                <a:solidFill>
                  <a:schemeClr val="tx2"/>
                </a:solidFill>
                <a:effectLst/>
              </a:rPr>
              <a:t>。例如</a:t>
            </a:r>
            <a:r>
              <a:rPr kumimoji="0" lang="zh-CN" altLang="en-US" sz="2800" b="1" dirty="0" smtClean="0">
                <a:solidFill>
                  <a:schemeClr val="tx2"/>
                </a:solidFill>
                <a:effectLst/>
              </a:rPr>
              <a:t>图</a:t>
            </a:r>
            <a:r>
              <a:rPr kumimoji="0" lang="en-US" altLang="zh-CN" sz="2800" b="1" dirty="0" smtClean="0">
                <a:solidFill>
                  <a:schemeClr val="tx2"/>
                </a:solidFill>
                <a:effectLst/>
              </a:rPr>
              <a:t>5</a:t>
            </a:r>
            <a:r>
              <a:rPr kumimoji="0" lang="zh-CN" altLang="en-US" sz="2800" b="1" dirty="0" smtClean="0">
                <a:solidFill>
                  <a:schemeClr val="tx2"/>
                </a:solidFill>
                <a:effectLst/>
              </a:rPr>
              <a:t>演示所示的指令流水线，当采用时空图表示时，</a:t>
            </a:r>
            <a:r>
              <a:rPr kumimoji="0" lang="zh-CN" altLang="en-US" sz="2800" b="1" dirty="0" smtClean="0">
                <a:solidFill>
                  <a:schemeClr val="tx2"/>
                </a:solidFill>
                <a:effectLst/>
                <a:hlinkClick r:id="rId3" action="ppaction://hlinkfile"/>
              </a:rPr>
              <a:t>如</a:t>
            </a:r>
            <a:r>
              <a:rPr kumimoji="0" lang="zh-CN" altLang="en-US" sz="2800" b="1" dirty="0" smtClean="0">
                <a:solidFill>
                  <a:schemeClr val="tx2"/>
                </a:solidFill>
                <a:effectLst/>
                <a:hlinkClick r:id="rId3" action="ppaction://hlinkfile"/>
              </a:rPr>
              <a:t>图</a:t>
            </a:r>
            <a:r>
              <a:rPr kumimoji="0" lang="en-US" altLang="zh-CN" sz="2800" b="1" dirty="0" smtClean="0">
                <a:solidFill>
                  <a:schemeClr val="tx2"/>
                </a:solidFill>
                <a:effectLst/>
                <a:hlinkClick r:id="rId3" action="ppaction://hlinkfile"/>
              </a:rPr>
              <a:t>7</a:t>
            </a:r>
            <a:r>
              <a:rPr kumimoji="0" lang="zh-CN" altLang="en-US" sz="2800" b="1" dirty="0" smtClean="0">
                <a:solidFill>
                  <a:schemeClr val="tx2"/>
                </a:solidFill>
                <a:effectLst/>
                <a:hlinkClick r:id="rId3" action="ppaction://hlinkfile"/>
              </a:rPr>
              <a:t>所示</a:t>
            </a:r>
            <a:r>
              <a:rPr kumimoji="0" lang="zh-CN" altLang="en-US" sz="2800" b="1" dirty="0" smtClean="0">
                <a:solidFill>
                  <a:schemeClr val="tx2"/>
                </a:solidFill>
                <a:effectLst/>
              </a:rPr>
              <a:t>。</a:t>
            </a:r>
            <a:r>
              <a:rPr kumimoji="0" lang="zh-CN" altLang="en-US" sz="2000" dirty="0" smtClean="0">
                <a:solidFill>
                  <a:schemeClr val="tx2"/>
                </a:solidFill>
              </a:rPr>
              <a:t> </a:t>
            </a:r>
          </a:p>
        </p:txBody>
      </p:sp>
      <p:sp>
        <p:nvSpPr>
          <p:cNvPr id="733205" name="Rectangle 21"/>
          <p:cNvSpPr>
            <a:spLocks noChangeArrowheads="1"/>
          </p:cNvSpPr>
          <p:nvPr/>
        </p:nvSpPr>
        <p:spPr bwMode="auto">
          <a:xfrm>
            <a:off x="214282" y="2786058"/>
            <a:ext cx="5448300" cy="3752850"/>
          </a:xfrm>
          <a:prstGeom prst="rect">
            <a:avLst/>
          </a:prstGeom>
          <a:solidFill>
            <a:schemeClr val="tx2">
              <a:lumMod val="20000"/>
              <a:lumOff val="80000"/>
            </a:schemeClr>
          </a:solidFill>
          <a:ln w="9525">
            <a:noFill/>
            <a:miter lim="800000"/>
            <a:headEnd/>
            <a:tailEnd/>
          </a:ln>
        </p:spPr>
        <p:txBody>
          <a:bodyPr lIns="92075" tIns="46038" rIns="92075" bIns="46038"/>
          <a:lstStyle/>
          <a:p>
            <a:pPr algn="just">
              <a:spcBef>
                <a:spcPct val="0"/>
              </a:spcBef>
              <a:buClrTx/>
              <a:buSzTx/>
              <a:buFontTx/>
              <a:buNone/>
            </a:pPr>
            <a:r>
              <a:rPr kumimoji="0" lang="en-US" altLang="zh-CN" sz="2800" b="1" dirty="0">
                <a:solidFill>
                  <a:schemeClr val="tx2"/>
                </a:solidFill>
              </a:rPr>
              <a:t>  </a:t>
            </a:r>
            <a:r>
              <a:rPr kumimoji="0" lang="zh-CN" altLang="en-US" sz="2800" b="1" dirty="0">
                <a:solidFill>
                  <a:schemeClr val="tx2"/>
                </a:solidFill>
              </a:rPr>
              <a:t>由</a:t>
            </a:r>
            <a:r>
              <a:rPr kumimoji="0" lang="zh-CN" altLang="en-US" sz="2800" b="1" dirty="0" smtClean="0">
                <a:solidFill>
                  <a:schemeClr val="tx2"/>
                </a:solidFill>
              </a:rPr>
              <a:t>图</a:t>
            </a:r>
            <a:r>
              <a:rPr kumimoji="0" lang="en-US" altLang="zh-CN" sz="2800" b="1" dirty="0" smtClean="0">
                <a:solidFill>
                  <a:schemeClr val="tx2"/>
                </a:solidFill>
              </a:rPr>
              <a:t>7</a:t>
            </a:r>
            <a:r>
              <a:rPr kumimoji="0" lang="zh-CN" altLang="en-US" sz="2800" b="1" dirty="0">
                <a:solidFill>
                  <a:schemeClr val="tx2"/>
                </a:solidFill>
              </a:rPr>
              <a:t>看出，当</a:t>
            </a:r>
            <a:r>
              <a:rPr kumimoji="0" lang="en-US" altLang="zh-CN" sz="2800" b="1" dirty="0">
                <a:solidFill>
                  <a:schemeClr val="tx2"/>
                </a:solidFill>
              </a:rPr>
              <a:t>t8=8Δt</a:t>
            </a:r>
            <a:r>
              <a:rPr kumimoji="0" lang="zh-CN" altLang="en-US" sz="2800" b="1" dirty="0">
                <a:solidFill>
                  <a:schemeClr val="tx2"/>
                </a:solidFill>
              </a:rPr>
              <a:t>时，流水线上便有</a:t>
            </a:r>
            <a:r>
              <a:rPr kumimoji="0" lang="en-US" altLang="zh-CN" sz="2800" b="1" dirty="0">
                <a:solidFill>
                  <a:schemeClr val="tx2"/>
                </a:solidFill>
              </a:rPr>
              <a:t>5</a:t>
            </a:r>
            <a:r>
              <a:rPr kumimoji="0" lang="zh-CN" altLang="en-US" sz="2800" b="1" dirty="0">
                <a:solidFill>
                  <a:schemeClr val="tx2"/>
                </a:solidFill>
              </a:rPr>
              <a:t>条指令输出。如果不采用流水方式，而采用串行方式执行指令，如图中用网点表示的</a:t>
            </a:r>
            <a:r>
              <a:rPr kumimoji="0" lang="en-US" altLang="zh-CN" sz="2800" b="1" dirty="0">
                <a:solidFill>
                  <a:schemeClr val="tx2"/>
                </a:solidFill>
              </a:rPr>
              <a:t>I1</a:t>
            </a:r>
            <a:r>
              <a:rPr kumimoji="0" lang="zh-CN" altLang="en-US" sz="2800" b="1" dirty="0">
                <a:solidFill>
                  <a:schemeClr val="tx2"/>
                </a:solidFill>
              </a:rPr>
              <a:t>和</a:t>
            </a:r>
            <a:r>
              <a:rPr kumimoji="0" lang="en-US" altLang="zh-CN" sz="2800" b="1" dirty="0">
                <a:solidFill>
                  <a:schemeClr val="tx2"/>
                </a:solidFill>
              </a:rPr>
              <a:t>I5</a:t>
            </a:r>
            <a:r>
              <a:rPr kumimoji="0" lang="zh-CN" altLang="en-US" sz="2800" b="1" dirty="0">
                <a:solidFill>
                  <a:schemeClr val="tx2"/>
                </a:solidFill>
              </a:rPr>
              <a:t>指令的组合情况，当</a:t>
            </a:r>
            <a:r>
              <a:rPr kumimoji="0" lang="en-US" altLang="zh-CN" sz="2800" b="1" dirty="0">
                <a:solidFill>
                  <a:schemeClr val="tx2"/>
                </a:solidFill>
              </a:rPr>
              <a:t>t8=8Δt</a:t>
            </a:r>
            <a:r>
              <a:rPr kumimoji="0" lang="zh-CN" altLang="en-US" sz="2800" b="1" dirty="0">
                <a:solidFill>
                  <a:schemeClr val="tx2"/>
                </a:solidFill>
              </a:rPr>
              <a:t>时，只执行了</a:t>
            </a:r>
            <a:r>
              <a:rPr kumimoji="0" lang="en-US" altLang="zh-CN" sz="2800" b="1" dirty="0">
                <a:solidFill>
                  <a:schemeClr val="tx2"/>
                </a:solidFill>
              </a:rPr>
              <a:t>2</a:t>
            </a:r>
            <a:r>
              <a:rPr kumimoji="0" lang="zh-CN" altLang="en-US" sz="2800" b="1" dirty="0">
                <a:solidFill>
                  <a:schemeClr val="tx2"/>
                </a:solidFill>
              </a:rPr>
              <a:t>条指令。可见流水方式成倍地提高了计算机的工作速度。</a:t>
            </a:r>
            <a:r>
              <a:rPr kumimoji="0" lang="zh-CN" altLang="en-US" dirty="0">
                <a:solidFill>
                  <a:schemeClr val="tx2"/>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33205"/>
                                        </p:tgtEl>
                                        <p:attrNameLst>
                                          <p:attrName>style.visibility</p:attrName>
                                        </p:attrNameLst>
                                      </p:cBhvr>
                                      <p:to>
                                        <p:strVal val="visible"/>
                                      </p:to>
                                    </p:set>
                                    <p:animEffect transition="in" filter="diamond(in)">
                                      <p:cBhvr>
                                        <p:cTn id="7" dur="2000"/>
                                        <p:tgtEl>
                                          <p:spTgt spid="733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2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4"/>
          <p:cNvSpPr>
            <a:spLocks noGrp="1" noChangeArrowheads="1"/>
          </p:cNvSpPr>
          <p:nvPr>
            <p:ph type="sldNum" sz="quarter" idx="12"/>
          </p:nvPr>
        </p:nvSpPr>
        <p:spPr/>
        <p:txBody>
          <a:bodyPr/>
          <a:lstStyle/>
          <a:p>
            <a:pPr>
              <a:defRPr/>
            </a:pPr>
            <a:fld id="{6F285702-A5E3-4B34-B874-4357BADB2CC4}" type="slidenum">
              <a:rPr lang="en-US" altLang="zh-CN"/>
              <a:pPr>
                <a:defRPr/>
              </a:pPr>
              <a:t>3</a:t>
            </a:fld>
            <a:endParaRPr lang="en-US" altLang="zh-CN"/>
          </a:p>
        </p:txBody>
      </p:sp>
      <p:sp>
        <p:nvSpPr>
          <p:cNvPr id="687106" name="Rectangle 2"/>
          <p:cNvSpPr>
            <a:spLocks noGrp="1" noChangeArrowheads="1"/>
          </p:cNvSpPr>
          <p:nvPr>
            <p:ph type="ctrTitle"/>
          </p:nvPr>
        </p:nvSpPr>
        <p:spPr>
          <a:xfrm>
            <a:off x="323850" y="284163"/>
            <a:ext cx="3970338" cy="327025"/>
          </a:xfrm>
        </p:spPr>
        <p:txBody>
          <a:bodyPr>
            <a:normAutofit fontScale="90000"/>
          </a:bodyPr>
          <a:lstStyle/>
          <a:p>
            <a:pPr>
              <a:defRPr/>
            </a:pPr>
            <a:r>
              <a:rPr lang="zh-CN" altLang="en-US" sz="3200" b="1" dirty="0" smtClean="0">
                <a:solidFill>
                  <a:srgbClr val="0070C0"/>
                </a:solidFill>
              </a:rPr>
              <a:t>流水线技术</a:t>
            </a:r>
          </a:p>
        </p:txBody>
      </p:sp>
      <p:sp>
        <p:nvSpPr>
          <p:cNvPr id="687107" name="Rectangle 3"/>
          <p:cNvSpPr>
            <a:spLocks noGrp="1" noChangeArrowheads="1"/>
          </p:cNvSpPr>
          <p:nvPr>
            <p:ph type="subTitle" idx="1"/>
          </p:nvPr>
        </p:nvSpPr>
        <p:spPr>
          <a:xfrm>
            <a:off x="277813" y="800100"/>
            <a:ext cx="4514850" cy="1143000"/>
          </a:xfrm>
          <a:noFill/>
        </p:spPr>
        <p:txBody>
          <a:bodyPr>
            <a:normAutofit/>
          </a:bodyPr>
          <a:lstStyle/>
          <a:p>
            <a:pPr algn="l">
              <a:lnSpc>
                <a:spcPct val="110000"/>
              </a:lnSpc>
              <a:spcBef>
                <a:spcPct val="0"/>
              </a:spcBef>
              <a:defRPr/>
            </a:pPr>
            <a:r>
              <a:rPr lang="en-US" altLang="zh-CN" b="1" dirty="0" smtClean="0">
                <a:solidFill>
                  <a:schemeClr val="hlink"/>
                </a:solidFill>
                <a:cs typeface="Times New Roman" pitchFamily="18" charset="0"/>
              </a:rPr>
              <a:t>1 </a:t>
            </a:r>
            <a:r>
              <a:rPr lang="zh-CN" altLang="en-US" b="1" dirty="0" smtClean="0">
                <a:solidFill>
                  <a:schemeClr val="hlink"/>
                </a:solidFill>
              </a:rPr>
              <a:t>流水线的基本概念</a:t>
            </a:r>
          </a:p>
          <a:p>
            <a:pPr algn="l">
              <a:lnSpc>
                <a:spcPct val="110000"/>
              </a:lnSpc>
              <a:spcBef>
                <a:spcPct val="0"/>
              </a:spcBef>
              <a:defRPr/>
            </a:pPr>
            <a:r>
              <a:rPr lang="en-US" altLang="zh-CN" sz="2800" b="1" dirty="0" smtClean="0">
                <a:solidFill>
                  <a:schemeClr val="hlink"/>
                </a:solidFill>
                <a:cs typeface="Times New Roman" pitchFamily="18" charset="0"/>
              </a:rPr>
              <a:t>1.</a:t>
            </a:r>
            <a:r>
              <a:rPr lang="zh-CN" altLang="en-US" sz="2800" b="1" dirty="0" smtClean="0">
                <a:solidFill>
                  <a:schemeClr val="hlink"/>
                </a:solidFill>
              </a:rPr>
              <a:t>什么是流水线</a:t>
            </a:r>
          </a:p>
        </p:txBody>
      </p:sp>
      <p:sp>
        <p:nvSpPr>
          <p:cNvPr id="7173" name="AutoShape 5"/>
          <p:cNvSpPr>
            <a:spLocks noChangeArrowheads="1"/>
          </p:cNvSpPr>
          <p:nvPr/>
        </p:nvSpPr>
        <p:spPr bwMode="auto">
          <a:xfrm>
            <a:off x="3135313" y="2171700"/>
            <a:ext cx="5143500" cy="3886200"/>
          </a:xfrm>
          <a:prstGeom prst="wedgeRoundRectCallout">
            <a:avLst>
              <a:gd name="adj1" fmla="val -68796"/>
              <a:gd name="adj2" fmla="val -42935"/>
              <a:gd name="adj3" fmla="val 16667"/>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3200" b="1" dirty="0">
                <a:solidFill>
                  <a:srgbClr val="FFFFFF"/>
                </a:solidFill>
              </a:rPr>
              <a:t>  </a:t>
            </a:r>
            <a:r>
              <a:rPr lang="zh-CN" altLang="en-US" sz="3200" b="1" dirty="0">
                <a:solidFill>
                  <a:schemeClr val="tx2"/>
                </a:solidFill>
              </a:rPr>
              <a:t>为了提高</a:t>
            </a:r>
            <a:r>
              <a:rPr lang="zh-CN" altLang="en-US" sz="3200" b="1" dirty="0">
                <a:solidFill>
                  <a:srgbClr val="FF0000"/>
                </a:solidFill>
              </a:rPr>
              <a:t>单处理机</a:t>
            </a:r>
            <a:r>
              <a:rPr lang="zh-CN" altLang="en-US" sz="3200" b="1" dirty="0">
                <a:solidFill>
                  <a:schemeClr val="tx2"/>
                </a:solidFill>
              </a:rPr>
              <a:t>工作效率，利用并行技术，使处理机内部能同时解释两条或多条指令，从而提高处理机速度和系统使用效率。</a:t>
            </a:r>
          </a:p>
        </p:txBody>
      </p:sp>
      <p:sp>
        <p:nvSpPr>
          <p:cNvPr id="7174" name="Rectangle 6"/>
          <p:cNvSpPr>
            <a:spLocks noChangeArrowheads="1"/>
          </p:cNvSpPr>
          <p:nvPr/>
        </p:nvSpPr>
        <p:spPr bwMode="auto">
          <a:xfrm>
            <a:off x="963613" y="20574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目的</a:t>
            </a:r>
          </a:p>
        </p:txBody>
      </p:sp>
      <p:sp>
        <p:nvSpPr>
          <p:cNvPr id="7175" name="Rectangle 8"/>
          <p:cNvSpPr>
            <a:spLocks noChangeArrowheads="1"/>
          </p:cNvSpPr>
          <p:nvPr/>
        </p:nvSpPr>
        <p:spPr bwMode="auto">
          <a:xfrm>
            <a:off x="963613" y="3009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定义</a:t>
            </a:r>
          </a:p>
        </p:txBody>
      </p:sp>
      <p:sp>
        <p:nvSpPr>
          <p:cNvPr id="7176" name="Rectangle 10"/>
          <p:cNvSpPr>
            <a:spLocks noChangeArrowheads="1"/>
          </p:cNvSpPr>
          <p:nvPr/>
        </p:nvSpPr>
        <p:spPr bwMode="auto">
          <a:xfrm>
            <a:off x="963613" y="39243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意义</a:t>
            </a:r>
          </a:p>
        </p:txBody>
      </p:sp>
      <p:sp>
        <p:nvSpPr>
          <p:cNvPr id="7177" name="Rectangle 11"/>
          <p:cNvSpPr>
            <a:spLocks noChangeArrowheads="1"/>
          </p:cNvSpPr>
          <p:nvPr/>
        </p:nvSpPr>
        <p:spPr bwMode="auto">
          <a:xfrm>
            <a:off x="963613" y="4914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应用</a:t>
            </a:r>
          </a:p>
        </p:txBody>
      </p:sp>
      <p:sp>
        <p:nvSpPr>
          <p:cNvPr id="687116" name="Oval 12"/>
          <p:cNvSpPr>
            <a:spLocks noChangeArrowheads="1"/>
          </p:cNvSpPr>
          <p:nvPr/>
        </p:nvSpPr>
        <p:spPr bwMode="auto">
          <a:xfrm>
            <a:off x="400050" y="22098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grpSp>
        <p:nvGrpSpPr>
          <p:cNvPr id="2" name="Group 25"/>
          <p:cNvGrpSpPr>
            <a:grpSpLocks/>
          </p:cNvGrpSpPr>
          <p:nvPr/>
        </p:nvGrpSpPr>
        <p:grpSpPr bwMode="auto">
          <a:xfrm>
            <a:off x="4908550" y="257175"/>
            <a:ext cx="4235450" cy="1541463"/>
            <a:chOff x="2696" y="54"/>
            <a:chExt cx="3064" cy="971"/>
          </a:xfrm>
        </p:grpSpPr>
        <p:pic>
          <p:nvPicPr>
            <p:cNvPr id="7180" name="Picture 15" descr="2006210234214315">
              <a:hlinkClick r:id="rId2"/>
            </p:cNvPr>
            <p:cNvPicPr>
              <a:picLocks noChangeAspect="1" noChangeArrowheads="1"/>
            </p:cNvPicPr>
            <p:nvPr/>
          </p:nvPicPr>
          <p:blipFill>
            <a:blip r:embed="rId3"/>
            <a:srcRect/>
            <a:stretch>
              <a:fillRect/>
            </a:stretch>
          </p:blipFill>
          <p:spPr bwMode="auto">
            <a:xfrm>
              <a:off x="2696" y="54"/>
              <a:ext cx="1612" cy="970"/>
            </a:xfrm>
            <a:prstGeom prst="rect">
              <a:avLst/>
            </a:prstGeom>
            <a:noFill/>
            <a:ln w="9525">
              <a:noFill/>
              <a:miter lim="800000"/>
              <a:headEnd/>
              <a:tailEnd/>
            </a:ln>
          </p:spPr>
        </p:pic>
        <p:pic>
          <p:nvPicPr>
            <p:cNvPr id="7181" name="Picture 24" descr="200771292261">
              <a:hlinkClick r:id="rId4"/>
            </p:cNvPr>
            <p:cNvPicPr>
              <a:picLocks noChangeAspect="1" noChangeArrowheads="1"/>
            </p:cNvPicPr>
            <p:nvPr/>
          </p:nvPicPr>
          <p:blipFill>
            <a:blip r:embed="rId5"/>
            <a:srcRect/>
            <a:stretch>
              <a:fillRect/>
            </a:stretch>
          </p:blipFill>
          <p:spPr bwMode="auto">
            <a:xfrm>
              <a:off x="4306" y="55"/>
              <a:ext cx="1454" cy="970"/>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p:txBody>
          <a:bodyPr/>
          <a:lstStyle/>
          <a:p>
            <a:pPr>
              <a:defRPr/>
            </a:pPr>
            <a:fld id="{1BA551A0-1478-4A71-A930-F31CC42018DD}" type="slidenum">
              <a:rPr lang="en-US" altLang="zh-CN"/>
              <a:pPr>
                <a:defRPr/>
              </a:pPr>
              <a:t>30</a:t>
            </a:fld>
            <a:endParaRPr lang="en-US" altLang="zh-CN"/>
          </a:p>
        </p:txBody>
      </p:sp>
      <p:sp>
        <p:nvSpPr>
          <p:cNvPr id="709634"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rPr>
              <a:t>3 </a:t>
            </a:r>
            <a:r>
              <a:rPr lang="zh-CN" altLang="en-US" sz="3200" b="1" dirty="0" smtClean="0">
                <a:solidFill>
                  <a:schemeClr val="hlink"/>
                </a:solidFill>
                <a:latin typeface="宋体" pitchFamily="2" charset="-122"/>
              </a:rPr>
              <a:t>流水线的特点</a:t>
            </a:r>
            <a:r>
              <a:rPr lang="zh-CN" altLang="en-US" sz="3200" b="1" dirty="0" smtClean="0">
                <a:solidFill>
                  <a:schemeClr val="hlink"/>
                </a:solidFill>
              </a:rPr>
              <a:t> </a:t>
            </a:r>
          </a:p>
        </p:txBody>
      </p:sp>
      <p:sp>
        <p:nvSpPr>
          <p:cNvPr id="24580" name="Rectangle 3"/>
          <p:cNvSpPr>
            <a:spLocks noGrp="1" noChangeArrowheads="1"/>
          </p:cNvSpPr>
          <p:nvPr>
            <p:ph type="subTitle" idx="1"/>
          </p:nvPr>
        </p:nvSpPr>
        <p:spPr>
          <a:xfrm>
            <a:off x="438150" y="857250"/>
            <a:ext cx="8342313" cy="5772150"/>
          </a:xfrm>
        </p:spPr>
        <p:txBody>
          <a:bodyPr/>
          <a:lstStyle/>
          <a:p>
            <a:pPr algn="just">
              <a:spcBef>
                <a:spcPct val="0"/>
              </a:spcBef>
              <a:buClrTx/>
              <a:buSzTx/>
              <a:buFontTx/>
              <a:buNone/>
            </a:pPr>
            <a:r>
              <a:rPr kumimoji="0" lang="en-US" altLang="zh-CN" sz="2800" b="1" dirty="0" smtClean="0">
                <a:solidFill>
                  <a:srgbClr val="0070C0"/>
                </a:solidFill>
                <a:effectLst/>
                <a:latin typeface="宋体" pitchFamily="2" charset="-122"/>
              </a:rPr>
              <a:t>  (1)</a:t>
            </a:r>
            <a:r>
              <a:rPr kumimoji="0" lang="zh-CN" altLang="en-US" sz="2800" b="1" dirty="0" smtClean="0">
                <a:solidFill>
                  <a:srgbClr val="0070C0"/>
                </a:solidFill>
                <a:effectLst/>
                <a:latin typeface="宋体" pitchFamily="2" charset="-122"/>
              </a:rPr>
              <a:t>流水线每一个功能段部件后面都要有一个缓冲寄存器，或称为</a:t>
            </a:r>
            <a:r>
              <a:rPr kumimoji="0" lang="zh-CN" altLang="en-US" sz="2800" b="1" dirty="0" smtClean="0">
                <a:solidFill>
                  <a:schemeClr val="tx2"/>
                </a:solidFill>
                <a:effectLst/>
                <a:latin typeface="宋体" pitchFamily="2" charset="-122"/>
              </a:rPr>
              <a:t>锁存器</a:t>
            </a:r>
            <a:r>
              <a:rPr kumimoji="0" lang="zh-CN" altLang="en-US" sz="2800" b="1" dirty="0" smtClean="0">
                <a:solidFill>
                  <a:srgbClr val="0070C0"/>
                </a:solidFill>
                <a:effectLst/>
                <a:latin typeface="宋体" pitchFamily="2" charset="-122"/>
              </a:rPr>
              <a:t>，其作用是保存本流水段的结果。</a:t>
            </a:r>
          </a:p>
          <a:p>
            <a:pPr algn="just">
              <a:spcBef>
                <a:spcPct val="0"/>
              </a:spcBef>
              <a:buClrTx/>
              <a:buSzTx/>
              <a:buFontTx/>
              <a:buNone/>
            </a:pPr>
            <a:r>
              <a:rPr kumimoji="0" lang="zh-CN" altLang="en-US" sz="2800" b="1" dirty="0" smtClean="0">
                <a:solidFill>
                  <a:schemeClr val="accent1"/>
                </a:solidFill>
                <a:effectLst/>
                <a:latin typeface="宋体" pitchFamily="2" charset="-122"/>
              </a:rPr>
              <a:t>  由于流水线中每一个流水段的延迟时间不可能绝对相等，再加上电路的延迟时间及时钟等都存在偏移，因此流水段之间传送任务时，必须通过锁存器。</a:t>
            </a:r>
            <a:r>
              <a:rPr kumimoji="0" lang="zh-CN" altLang="en-US" sz="2800" b="1" dirty="0" smtClean="0">
                <a:solidFill>
                  <a:schemeClr val="accent1"/>
                </a:solidFill>
                <a:effectLst/>
                <a:latin typeface="宋体" pitchFamily="2" charset="-122"/>
                <a:hlinkClick r:id="rId2" action="ppaction://hlinkfile"/>
              </a:rPr>
              <a:t>如图</a:t>
            </a:r>
            <a:r>
              <a:rPr kumimoji="0" lang="en-US" altLang="zh-CN" sz="2800" b="1" dirty="0" smtClean="0">
                <a:solidFill>
                  <a:schemeClr val="accent1"/>
                </a:solidFill>
                <a:effectLst/>
                <a:latin typeface="宋体" pitchFamily="2" charset="-122"/>
                <a:hlinkClick r:id="rId2" action="ppaction://hlinkfile"/>
              </a:rPr>
              <a:t>8</a:t>
            </a:r>
            <a:r>
              <a:rPr kumimoji="0" lang="zh-CN" altLang="en-US" sz="2800" b="1" dirty="0" smtClean="0">
                <a:solidFill>
                  <a:schemeClr val="accent1"/>
                </a:solidFill>
                <a:effectLst/>
                <a:latin typeface="宋体" pitchFamily="2" charset="-122"/>
                <a:hlinkClick r:id="rId2" action="ppaction://hlinkfile"/>
              </a:rPr>
              <a:t>演示所示</a:t>
            </a:r>
            <a:r>
              <a:rPr kumimoji="0" lang="zh-CN" altLang="en-US" sz="2800" b="1" dirty="0" smtClean="0">
                <a:solidFill>
                  <a:schemeClr val="accent1"/>
                </a:solidFill>
                <a:effectLst/>
                <a:latin typeface="宋体" pitchFamily="2" charset="-122"/>
              </a:rPr>
              <a:t>。</a:t>
            </a:r>
          </a:p>
          <a:p>
            <a:pPr algn="just">
              <a:spcBef>
                <a:spcPct val="0"/>
              </a:spcBef>
              <a:buClrTx/>
              <a:buSzTx/>
              <a:buFontTx/>
              <a:buNone/>
            </a:pPr>
            <a:r>
              <a:rPr kumimoji="0" lang="zh-CN" altLang="en-US" sz="2800" b="1" dirty="0" smtClean="0">
                <a:solidFill>
                  <a:srgbClr val="FFFFFF"/>
                </a:solidFill>
                <a:effectLst/>
                <a:latin typeface="宋体" pitchFamily="2" charset="-122"/>
              </a:rPr>
              <a:t> </a:t>
            </a:r>
          </a:p>
        </p:txBody>
      </p:sp>
      <p:pic>
        <p:nvPicPr>
          <p:cNvPr id="24582" name="Picture 6"/>
          <p:cNvPicPr>
            <a:picLocks noChangeAspect="1" noChangeArrowheads="1"/>
          </p:cNvPicPr>
          <p:nvPr/>
        </p:nvPicPr>
        <p:blipFill>
          <a:blip r:embed="rId3"/>
          <a:srcRect/>
          <a:stretch>
            <a:fillRect/>
          </a:stretch>
        </p:blipFill>
        <p:spPr bwMode="auto">
          <a:xfrm>
            <a:off x="363538" y="4062413"/>
            <a:ext cx="8301037" cy="2371725"/>
          </a:xfrm>
          <a:prstGeom prst="rect">
            <a:avLst/>
          </a:prstGeom>
          <a:noFill/>
          <a:ln w="9525" algn="ctr">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linds(horizontal)">
                                      <p:cBhvr>
                                        <p:cTn id="7"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p:txBody>
          <a:bodyPr/>
          <a:lstStyle/>
          <a:p>
            <a:pPr>
              <a:defRPr/>
            </a:pPr>
            <a:fld id="{8AB77066-6684-40B6-A59B-F9612CA89262}" type="slidenum">
              <a:rPr lang="en-US" altLang="zh-CN"/>
              <a:pPr>
                <a:defRPr/>
              </a:pPr>
              <a:t>31</a:t>
            </a:fld>
            <a:endParaRPr lang="en-US" altLang="zh-CN"/>
          </a:p>
        </p:txBody>
      </p:sp>
      <p:sp>
        <p:nvSpPr>
          <p:cNvPr id="710658" name="Rectangle 2"/>
          <p:cNvSpPr>
            <a:spLocks noGrp="1" noChangeArrowheads="1"/>
          </p:cNvSpPr>
          <p:nvPr>
            <p:ph type="ctrTitle"/>
          </p:nvPr>
        </p:nvSpPr>
        <p:spPr>
          <a:xfrm>
            <a:off x="304800" y="188913"/>
            <a:ext cx="4941888" cy="612775"/>
          </a:xfrm>
        </p:spPr>
        <p:txBody>
          <a:bodyPr/>
          <a:lstStyle/>
          <a:p>
            <a:pPr>
              <a:defRPr/>
            </a:pPr>
            <a:r>
              <a:rPr lang="en-US" altLang="zh-CN" sz="3200" b="1" dirty="0" smtClean="0">
                <a:solidFill>
                  <a:schemeClr val="hlink"/>
                </a:solidFill>
              </a:rPr>
              <a:t>3 </a:t>
            </a:r>
            <a:r>
              <a:rPr lang="zh-CN" altLang="en-US" sz="3200" b="1" dirty="0" smtClean="0">
                <a:solidFill>
                  <a:schemeClr val="hlink"/>
                </a:solidFill>
                <a:latin typeface="宋体" pitchFamily="2" charset="-122"/>
              </a:rPr>
              <a:t>流水线的特点</a:t>
            </a:r>
            <a:r>
              <a:rPr lang="zh-CN" altLang="en-US" sz="3200" b="1" dirty="0" smtClean="0">
                <a:solidFill>
                  <a:schemeClr val="hlink"/>
                </a:solidFill>
              </a:rPr>
              <a:t> </a:t>
            </a:r>
          </a:p>
        </p:txBody>
      </p:sp>
      <p:sp>
        <p:nvSpPr>
          <p:cNvPr id="25604" name="Rectangle 3"/>
          <p:cNvSpPr>
            <a:spLocks noGrp="1" noChangeArrowheads="1"/>
          </p:cNvSpPr>
          <p:nvPr>
            <p:ph type="subTitle" idx="1"/>
          </p:nvPr>
        </p:nvSpPr>
        <p:spPr>
          <a:xfrm>
            <a:off x="647700" y="1200150"/>
            <a:ext cx="7486650" cy="4381500"/>
          </a:xfrm>
        </p:spPr>
        <p:txBody>
          <a:bodyPr/>
          <a:lstStyle/>
          <a:p>
            <a:pPr algn="just">
              <a:spcBef>
                <a:spcPct val="0"/>
              </a:spcBef>
              <a:buClrTx/>
              <a:buSzTx/>
              <a:buFontTx/>
              <a:buNone/>
            </a:pPr>
            <a:r>
              <a:rPr kumimoji="0" lang="en-US" altLang="zh-CN" sz="2800" b="1" dirty="0" smtClean="0">
                <a:solidFill>
                  <a:schemeClr val="tx2"/>
                </a:solidFill>
                <a:effectLst/>
                <a:latin typeface="宋体" pitchFamily="2" charset="-122"/>
              </a:rPr>
              <a:t>  </a:t>
            </a:r>
            <a:r>
              <a:rPr kumimoji="0" lang="en-US" altLang="zh-CN" b="1" dirty="0" smtClean="0">
                <a:solidFill>
                  <a:schemeClr val="tx2"/>
                </a:solidFill>
                <a:effectLst/>
                <a:latin typeface="宋体" pitchFamily="2" charset="-122"/>
              </a:rPr>
              <a:t>(2)</a:t>
            </a:r>
            <a:r>
              <a:rPr kumimoji="0" lang="zh-CN" altLang="en-US" b="1" dirty="0" smtClean="0">
                <a:solidFill>
                  <a:schemeClr val="tx2"/>
                </a:solidFill>
                <a:effectLst/>
                <a:latin typeface="宋体" pitchFamily="2" charset="-122"/>
              </a:rPr>
              <a:t>流水线中各功能段的时间应尽量相等，否则将引起堵塞、断流。要求流水线的时钟周期不能快于最慢的流水段。另一方面，执行时间长的一个流水段将成为整个流水线的</a:t>
            </a:r>
            <a:r>
              <a:rPr kumimoji="0" lang="zh-CN" altLang="en-US" b="1" dirty="0" smtClean="0">
                <a:solidFill>
                  <a:srgbClr val="FF0000"/>
                </a:solidFill>
                <a:effectLst/>
                <a:latin typeface="宋体" pitchFamily="2" charset="-122"/>
              </a:rPr>
              <a:t>瓶颈</a:t>
            </a:r>
            <a:r>
              <a:rPr kumimoji="0" lang="zh-CN" altLang="en-US" b="1" dirty="0" smtClean="0">
                <a:solidFill>
                  <a:schemeClr val="tx2"/>
                </a:solidFill>
                <a:effectLst/>
                <a:latin typeface="宋体" pitchFamily="2" charset="-122"/>
              </a:rPr>
              <a:t>，此时流水线中的其他功能部件就不能发挥作用。因此瓶颈问题是流水线设计中必须解决的问题。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p:txBody>
          <a:bodyPr/>
          <a:lstStyle/>
          <a:p>
            <a:pPr>
              <a:defRPr/>
            </a:pPr>
            <a:fld id="{9144D6F8-E673-4CB1-A5F3-4446B9FA1778}" type="slidenum">
              <a:rPr lang="en-US" altLang="zh-CN"/>
              <a:pPr>
                <a:defRPr/>
              </a:pPr>
              <a:t>32</a:t>
            </a:fld>
            <a:endParaRPr lang="en-US" altLang="zh-CN"/>
          </a:p>
        </p:txBody>
      </p:sp>
      <p:sp>
        <p:nvSpPr>
          <p:cNvPr id="712706" name="Rectangle 2"/>
          <p:cNvSpPr>
            <a:spLocks noGrp="1" noChangeArrowheads="1"/>
          </p:cNvSpPr>
          <p:nvPr>
            <p:ph type="ctrTitle"/>
          </p:nvPr>
        </p:nvSpPr>
        <p:spPr>
          <a:xfrm>
            <a:off x="304800" y="188913"/>
            <a:ext cx="4941888" cy="612775"/>
          </a:xfrm>
        </p:spPr>
        <p:txBody>
          <a:bodyPr/>
          <a:lstStyle/>
          <a:p>
            <a:pPr>
              <a:defRPr/>
            </a:pPr>
            <a:r>
              <a:rPr lang="en-US" altLang="zh-CN" sz="3200" b="1" smtClean="0">
                <a:solidFill>
                  <a:schemeClr val="hlink"/>
                </a:solidFill>
              </a:rPr>
              <a:t>2.1.3 </a:t>
            </a:r>
            <a:r>
              <a:rPr lang="zh-CN" altLang="en-US" sz="3200" b="1" smtClean="0">
                <a:solidFill>
                  <a:schemeClr val="hlink"/>
                </a:solidFill>
                <a:latin typeface="宋体" pitchFamily="2" charset="-122"/>
              </a:rPr>
              <a:t>流水线的特点</a:t>
            </a:r>
            <a:r>
              <a:rPr lang="zh-CN" altLang="en-US" sz="3200" b="1" smtClean="0">
                <a:solidFill>
                  <a:schemeClr val="hlink"/>
                </a:solidFill>
              </a:rPr>
              <a:t> </a:t>
            </a:r>
          </a:p>
        </p:txBody>
      </p:sp>
      <p:sp>
        <p:nvSpPr>
          <p:cNvPr id="26628" name="Rectangle 3"/>
          <p:cNvSpPr>
            <a:spLocks noGrp="1" noChangeArrowheads="1"/>
          </p:cNvSpPr>
          <p:nvPr>
            <p:ph type="subTitle" idx="1"/>
          </p:nvPr>
        </p:nvSpPr>
        <p:spPr>
          <a:xfrm>
            <a:off x="1162050" y="1428750"/>
            <a:ext cx="6800850" cy="3314700"/>
          </a:xfrm>
        </p:spPr>
        <p:txBody>
          <a:bodyPr/>
          <a:lstStyle/>
          <a:p>
            <a:pPr algn="just">
              <a:spcBef>
                <a:spcPct val="0"/>
              </a:spcBef>
              <a:buClrTx/>
              <a:buSzTx/>
              <a:buFontTx/>
              <a:buNone/>
            </a:pPr>
            <a:r>
              <a:rPr kumimoji="0" lang="en-US" altLang="zh-CN" sz="2800" b="1" dirty="0" smtClean="0">
                <a:solidFill>
                  <a:schemeClr val="accent1"/>
                </a:solidFill>
                <a:effectLst/>
                <a:latin typeface="宋体" pitchFamily="2" charset="-122"/>
              </a:rPr>
              <a:t>  </a:t>
            </a:r>
            <a:r>
              <a:rPr kumimoji="0" lang="en-US" altLang="zh-CN" b="1" dirty="0" smtClean="0">
                <a:solidFill>
                  <a:schemeClr val="accent1"/>
                </a:solidFill>
                <a:effectLst/>
                <a:latin typeface="宋体" pitchFamily="2" charset="-122"/>
              </a:rPr>
              <a:t>(3)</a:t>
            </a:r>
            <a:r>
              <a:rPr kumimoji="0" lang="zh-CN" altLang="en-US" b="1" dirty="0" smtClean="0">
                <a:solidFill>
                  <a:schemeClr val="accent1"/>
                </a:solidFill>
                <a:effectLst/>
                <a:latin typeface="宋体" pitchFamily="2" charset="-122"/>
              </a:rPr>
              <a:t>只有连续不断地提供同一种任务时才能发挥流水线的效率。</a:t>
            </a:r>
          </a:p>
          <a:p>
            <a:pPr algn="just">
              <a:spcBef>
                <a:spcPct val="0"/>
              </a:spcBef>
              <a:buClrTx/>
              <a:buSzTx/>
              <a:buFontTx/>
              <a:buNone/>
            </a:pPr>
            <a:r>
              <a:rPr kumimoji="0" lang="zh-CN" altLang="en-US" b="1" dirty="0" smtClean="0">
                <a:solidFill>
                  <a:schemeClr val="accent1"/>
                </a:solidFill>
                <a:effectLst/>
                <a:latin typeface="宋体" pitchFamily="2" charset="-122"/>
              </a:rPr>
              <a:t>  例如，要使浮点加法器流水线充分发挥作用，需要连续提供浮点加法运算。 </a:t>
            </a:r>
          </a:p>
          <a:p>
            <a:pPr algn="just">
              <a:spcBef>
                <a:spcPct val="0"/>
              </a:spcBef>
              <a:buClrTx/>
              <a:buSzTx/>
              <a:buFontTx/>
              <a:buNone/>
            </a:pPr>
            <a:endParaRPr kumimoji="0" lang="en-US" altLang="zh-CN" b="1" dirty="0" smtClean="0">
              <a:solidFill>
                <a:schemeClr val="accent1"/>
              </a:solidFill>
              <a:effectLst/>
              <a:latin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p:txBody>
          <a:bodyPr/>
          <a:lstStyle/>
          <a:p>
            <a:pPr>
              <a:defRPr/>
            </a:pPr>
            <a:fld id="{74E67B98-CA54-46C2-9B4A-04E1DABD3435}" type="slidenum">
              <a:rPr lang="en-US" altLang="zh-CN"/>
              <a:pPr>
                <a:defRPr/>
              </a:pPr>
              <a:t>33</a:t>
            </a:fld>
            <a:endParaRPr lang="en-US" altLang="zh-CN"/>
          </a:p>
        </p:txBody>
      </p:sp>
      <p:sp>
        <p:nvSpPr>
          <p:cNvPr id="711682" name="Rectangle 2"/>
          <p:cNvSpPr>
            <a:spLocks noGrp="1" noChangeArrowheads="1"/>
          </p:cNvSpPr>
          <p:nvPr>
            <p:ph type="ctrTitle"/>
          </p:nvPr>
        </p:nvSpPr>
        <p:spPr>
          <a:xfrm>
            <a:off x="304800" y="188913"/>
            <a:ext cx="4941888" cy="612775"/>
          </a:xfrm>
        </p:spPr>
        <p:txBody>
          <a:bodyPr/>
          <a:lstStyle/>
          <a:p>
            <a:pPr>
              <a:defRPr/>
            </a:pPr>
            <a:r>
              <a:rPr lang="en-US" altLang="zh-CN" sz="3200" b="1" smtClean="0">
                <a:solidFill>
                  <a:schemeClr val="hlink"/>
                </a:solidFill>
              </a:rPr>
              <a:t>2.1.3 </a:t>
            </a:r>
            <a:r>
              <a:rPr lang="zh-CN" altLang="en-US" sz="3200" b="1" smtClean="0">
                <a:solidFill>
                  <a:schemeClr val="hlink"/>
                </a:solidFill>
                <a:latin typeface="宋体" pitchFamily="2" charset="-122"/>
              </a:rPr>
              <a:t>流水线的特点</a:t>
            </a:r>
            <a:r>
              <a:rPr lang="zh-CN" altLang="en-US" sz="3200" b="1" smtClean="0">
                <a:solidFill>
                  <a:schemeClr val="hlink"/>
                </a:solidFill>
              </a:rPr>
              <a:t> </a:t>
            </a:r>
          </a:p>
        </p:txBody>
      </p:sp>
      <p:sp>
        <p:nvSpPr>
          <p:cNvPr id="27652" name="Rectangle 3"/>
          <p:cNvSpPr>
            <a:spLocks noGrp="1" noChangeArrowheads="1"/>
          </p:cNvSpPr>
          <p:nvPr>
            <p:ph type="subTitle" idx="1"/>
          </p:nvPr>
        </p:nvSpPr>
        <p:spPr>
          <a:xfrm>
            <a:off x="438150" y="1085850"/>
            <a:ext cx="8039100" cy="4171950"/>
          </a:xfrm>
        </p:spPr>
        <p:txBody>
          <a:bodyPr/>
          <a:lstStyle/>
          <a:p>
            <a:pPr algn="just">
              <a:spcBef>
                <a:spcPct val="0"/>
              </a:spcBef>
              <a:buClrTx/>
              <a:buSzTx/>
              <a:buFontTx/>
              <a:buNone/>
            </a:pPr>
            <a:r>
              <a:rPr kumimoji="0" lang="en-US" altLang="zh-CN" sz="2800" b="1" dirty="0" smtClean="0">
                <a:solidFill>
                  <a:srgbClr val="FFFFFF"/>
                </a:solidFill>
                <a:effectLst/>
                <a:latin typeface="宋体" pitchFamily="2" charset="-122"/>
              </a:rPr>
              <a:t>   </a:t>
            </a:r>
            <a:r>
              <a:rPr kumimoji="0" lang="en-US" altLang="zh-CN" b="1" dirty="0" smtClean="0">
                <a:solidFill>
                  <a:schemeClr val="hlink"/>
                </a:solidFill>
                <a:effectLst/>
                <a:latin typeface="宋体" pitchFamily="2" charset="-122"/>
              </a:rPr>
              <a:t>(4)</a:t>
            </a:r>
            <a:r>
              <a:rPr kumimoji="0" lang="zh-CN" altLang="en-US" b="1" dirty="0" smtClean="0">
                <a:solidFill>
                  <a:schemeClr val="accent1"/>
                </a:solidFill>
                <a:effectLst/>
                <a:latin typeface="宋体" pitchFamily="2" charset="-122"/>
              </a:rPr>
              <a:t>流水线需要有</a:t>
            </a:r>
            <a:r>
              <a:rPr kumimoji="0" lang="zh-CN" altLang="en-US" b="1" dirty="0" smtClean="0">
                <a:solidFill>
                  <a:schemeClr val="hlink"/>
                </a:solidFill>
                <a:effectLst/>
                <a:latin typeface="宋体" pitchFamily="2" charset="-122"/>
              </a:rPr>
              <a:t>装入时间和排空时间</a:t>
            </a:r>
            <a:r>
              <a:rPr kumimoji="0" lang="zh-CN" altLang="en-US" b="1" dirty="0" smtClean="0">
                <a:solidFill>
                  <a:srgbClr val="FFFFFF"/>
                </a:solidFill>
                <a:effectLst/>
                <a:latin typeface="宋体" pitchFamily="2" charset="-122"/>
              </a:rPr>
              <a:t>。</a:t>
            </a:r>
            <a:r>
              <a:rPr kumimoji="0" lang="zh-CN" altLang="en-US" b="1" dirty="0" smtClean="0">
                <a:solidFill>
                  <a:schemeClr val="accent1"/>
                </a:solidFill>
                <a:effectLst/>
                <a:latin typeface="宋体" pitchFamily="2" charset="-122"/>
              </a:rPr>
              <a:t>装入时间是指第一个任务进入流水线到输出流水线的时间。排空时间是指第</a:t>
            </a:r>
            <a:r>
              <a:rPr kumimoji="0" lang="en-US" altLang="zh-CN" b="1" dirty="0" smtClean="0">
                <a:solidFill>
                  <a:schemeClr val="accent1"/>
                </a:solidFill>
                <a:effectLst/>
                <a:latin typeface="宋体" pitchFamily="2" charset="-122"/>
              </a:rPr>
              <a:t>n</a:t>
            </a:r>
            <a:r>
              <a:rPr kumimoji="0" lang="zh-CN" altLang="en-US" b="1" dirty="0" smtClean="0">
                <a:solidFill>
                  <a:schemeClr val="accent1"/>
                </a:solidFill>
                <a:effectLst/>
                <a:latin typeface="宋体" pitchFamily="2" charset="-122"/>
              </a:rPr>
              <a:t>个</a:t>
            </a:r>
            <a:r>
              <a:rPr kumimoji="0" lang="en-US" altLang="zh-CN" b="1" dirty="0" smtClean="0">
                <a:solidFill>
                  <a:schemeClr val="accent1"/>
                </a:solidFill>
                <a:effectLst/>
                <a:latin typeface="宋体" pitchFamily="2" charset="-122"/>
              </a:rPr>
              <a:t>(</a:t>
            </a:r>
            <a:r>
              <a:rPr kumimoji="0" lang="zh-CN" altLang="en-US" b="1" dirty="0" smtClean="0">
                <a:solidFill>
                  <a:schemeClr val="accent1"/>
                </a:solidFill>
                <a:effectLst/>
                <a:latin typeface="宋体" pitchFamily="2" charset="-122"/>
              </a:rPr>
              <a:t>最后一个</a:t>
            </a:r>
            <a:r>
              <a:rPr kumimoji="0" lang="en-US" altLang="zh-CN" b="1" dirty="0" smtClean="0">
                <a:solidFill>
                  <a:schemeClr val="accent1"/>
                </a:solidFill>
                <a:effectLst/>
                <a:latin typeface="宋体" pitchFamily="2" charset="-122"/>
              </a:rPr>
              <a:t>)</a:t>
            </a:r>
            <a:r>
              <a:rPr kumimoji="0" lang="zh-CN" altLang="en-US" b="1" dirty="0" smtClean="0">
                <a:solidFill>
                  <a:schemeClr val="accent1"/>
                </a:solidFill>
                <a:effectLst/>
                <a:latin typeface="宋体" pitchFamily="2" charset="-122"/>
              </a:rPr>
              <a:t>任务进入流水线到输出流水线的时间。在这两种情况下，流水线不满载。只有流水线完全满载时，整个流水线的效率才能得到充分发挥。</a:t>
            </a:r>
            <a:r>
              <a:rPr kumimoji="0" lang="zh-CN" altLang="en-US" sz="2800" b="1" dirty="0" smtClean="0">
                <a:solidFill>
                  <a:schemeClr val="accent1"/>
                </a:solidFill>
                <a:effectLst/>
                <a:latin typeface="宋体" pitchFamily="2"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4"/>
          <p:cNvSpPr>
            <a:spLocks noGrp="1" noChangeArrowheads="1"/>
          </p:cNvSpPr>
          <p:nvPr>
            <p:ph type="sldNum" sz="quarter" idx="12"/>
          </p:nvPr>
        </p:nvSpPr>
        <p:spPr/>
        <p:txBody>
          <a:bodyPr/>
          <a:lstStyle/>
          <a:p>
            <a:pPr>
              <a:defRPr/>
            </a:pPr>
            <a:fld id="{836A04B2-AAE4-4D88-9F37-B9CAFF76061C}" type="slidenum">
              <a:rPr lang="en-US" altLang="zh-CN"/>
              <a:pPr>
                <a:defRPr/>
              </a:pPr>
              <a:t>4</a:t>
            </a:fld>
            <a:endParaRPr lang="en-US" altLang="zh-CN"/>
          </a:p>
        </p:txBody>
      </p:sp>
      <p:sp>
        <p:nvSpPr>
          <p:cNvPr id="691202" name="Rectangle 1026"/>
          <p:cNvSpPr>
            <a:spLocks noGrp="1" noChangeArrowheads="1"/>
          </p:cNvSpPr>
          <p:nvPr>
            <p:ph type="ctrTitle"/>
          </p:nvPr>
        </p:nvSpPr>
        <p:spPr>
          <a:xfrm>
            <a:off x="323850" y="265113"/>
            <a:ext cx="3360738" cy="384175"/>
          </a:xfrm>
        </p:spPr>
        <p:txBody>
          <a:bodyPr>
            <a:normAutofit fontScale="90000"/>
          </a:bodyPr>
          <a:lstStyle/>
          <a:p>
            <a:pPr>
              <a:defRPr/>
            </a:pPr>
            <a:r>
              <a:rPr lang="en-US" altLang="zh-CN" sz="2400" b="1" dirty="0" smtClean="0">
                <a:solidFill>
                  <a:schemeClr val="hlink"/>
                </a:solidFill>
                <a:cs typeface="Times New Roman" pitchFamily="18" charset="0"/>
              </a:rPr>
              <a:t>1 </a:t>
            </a:r>
            <a:r>
              <a:rPr lang="zh-CN" altLang="en-US" sz="2400" b="1" dirty="0" smtClean="0">
                <a:solidFill>
                  <a:schemeClr val="hlink"/>
                </a:solidFill>
              </a:rPr>
              <a:t>流水线的基本概念</a:t>
            </a:r>
          </a:p>
        </p:txBody>
      </p:sp>
      <p:sp>
        <p:nvSpPr>
          <p:cNvPr id="691203" name="Rectangle 1027"/>
          <p:cNvSpPr>
            <a:spLocks noGrp="1" noChangeArrowheads="1"/>
          </p:cNvSpPr>
          <p:nvPr>
            <p:ph type="subTitle" idx="1"/>
          </p:nvPr>
        </p:nvSpPr>
        <p:spPr>
          <a:xfrm>
            <a:off x="277813" y="800100"/>
            <a:ext cx="3448050" cy="609600"/>
          </a:xfrm>
          <a:noFill/>
        </p:spPr>
        <p:txBody>
          <a:bodyPr>
            <a:normAutofit lnSpcReduction="10000"/>
          </a:bodyPr>
          <a:lstStyle/>
          <a:p>
            <a:pPr algn="l">
              <a:lnSpc>
                <a:spcPct val="110000"/>
              </a:lnSpc>
              <a:spcBef>
                <a:spcPct val="0"/>
              </a:spcBef>
              <a:defRPr/>
            </a:pPr>
            <a:r>
              <a:rPr lang="en-US" altLang="zh-CN" b="1" dirty="0" smtClean="0">
                <a:solidFill>
                  <a:schemeClr val="hlink"/>
                </a:solidFill>
                <a:cs typeface="Times New Roman" pitchFamily="18" charset="0"/>
              </a:rPr>
              <a:t>1.</a:t>
            </a:r>
            <a:r>
              <a:rPr lang="zh-CN" altLang="en-US" b="1" dirty="0" smtClean="0">
                <a:solidFill>
                  <a:schemeClr val="hlink"/>
                </a:solidFill>
              </a:rPr>
              <a:t>什么是流水线</a:t>
            </a:r>
          </a:p>
        </p:txBody>
      </p:sp>
      <p:sp>
        <p:nvSpPr>
          <p:cNvPr id="8197" name="AutoShape 1028"/>
          <p:cNvSpPr>
            <a:spLocks noChangeArrowheads="1"/>
          </p:cNvSpPr>
          <p:nvPr/>
        </p:nvSpPr>
        <p:spPr bwMode="auto">
          <a:xfrm>
            <a:off x="2906713" y="1981200"/>
            <a:ext cx="5600700" cy="4457700"/>
          </a:xfrm>
          <a:prstGeom prst="wedgeRoundRectCallout">
            <a:avLst>
              <a:gd name="adj1" fmla="val -63519"/>
              <a:gd name="adj2" fmla="val -21190"/>
              <a:gd name="adj3" fmla="val 16667"/>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3200" b="1" dirty="0">
                <a:solidFill>
                  <a:schemeClr val="tx2"/>
                </a:solidFill>
                <a:latin typeface="Times New Roman" pitchFamily="18" charset="0"/>
              </a:rPr>
              <a:t>    </a:t>
            </a:r>
            <a:r>
              <a:rPr lang="zh-CN" altLang="en-US" sz="3200" b="1" dirty="0">
                <a:solidFill>
                  <a:schemeClr val="tx2"/>
                </a:solidFill>
                <a:latin typeface="Times New Roman" pitchFamily="18" charset="0"/>
              </a:rPr>
              <a:t>计算机中的流水线是把一个重复的过程分解为若干个子过程，每个子过程与其他子过程并行进行。</a:t>
            </a:r>
          </a:p>
          <a:p>
            <a:pPr algn="just">
              <a:lnSpc>
                <a:spcPct val="110000"/>
              </a:lnSpc>
              <a:spcBef>
                <a:spcPct val="0"/>
              </a:spcBef>
            </a:pPr>
            <a:r>
              <a:rPr lang="zh-CN" altLang="en-US" sz="3200" b="1" dirty="0">
                <a:solidFill>
                  <a:schemeClr val="tx2"/>
                </a:solidFill>
                <a:latin typeface="Times New Roman" pitchFamily="18" charset="0"/>
              </a:rPr>
              <a:t>     由于这种工作方式与工厂中的生产流水线十分相似，因此称为</a:t>
            </a:r>
            <a:r>
              <a:rPr lang="zh-CN" altLang="en-US" sz="3200" b="1" dirty="0">
                <a:solidFill>
                  <a:srgbClr val="FF0000"/>
                </a:solidFill>
                <a:latin typeface="Times New Roman" pitchFamily="18" charset="0"/>
              </a:rPr>
              <a:t>流水线</a:t>
            </a:r>
            <a:r>
              <a:rPr lang="zh-CN" altLang="en-US" sz="3200" b="1" dirty="0">
                <a:solidFill>
                  <a:schemeClr val="tx2"/>
                </a:solidFill>
                <a:latin typeface="Times New Roman" pitchFamily="18" charset="0"/>
              </a:rPr>
              <a:t>技术。</a:t>
            </a:r>
          </a:p>
        </p:txBody>
      </p:sp>
      <p:sp>
        <p:nvSpPr>
          <p:cNvPr id="8198" name="Rectangle 1029"/>
          <p:cNvSpPr>
            <a:spLocks noChangeArrowheads="1"/>
          </p:cNvSpPr>
          <p:nvPr/>
        </p:nvSpPr>
        <p:spPr bwMode="auto">
          <a:xfrm>
            <a:off x="887413" y="20574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目的</a:t>
            </a:r>
          </a:p>
        </p:txBody>
      </p:sp>
      <p:sp>
        <p:nvSpPr>
          <p:cNvPr id="8199" name="Rectangle 1030"/>
          <p:cNvSpPr>
            <a:spLocks noChangeArrowheads="1"/>
          </p:cNvSpPr>
          <p:nvPr/>
        </p:nvSpPr>
        <p:spPr bwMode="auto">
          <a:xfrm>
            <a:off x="887413" y="3009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定义</a:t>
            </a:r>
          </a:p>
        </p:txBody>
      </p:sp>
      <p:sp>
        <p:nvSpPr>
          <p:cNvPr id="8200" name="Rectangle 1031"/>
          <p:cNvSpPr>
            <a:spLocks noChangeArrowheads="1"/>
          </p:cNvSpPr>
          <p:nvPr/>
        </p:nvSpPr>
        <p:spPr bwMode="auto">
          <a:xfrm>
            <a:off x="887413" y="39243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意义</a:t>
            </a:r>
          </a:p>
        </p:txBody>
      </p:sp>
      <p:sp>
        <p:nvSpPr>
          <p:cNvPr id="8201" name="Rectangle 1032"/>
          <p:cNvSpPr>
            <a:spLocks noChangeArrowheads="1"/>
          </p:cNvSpPr>
          <p:nvPr/>
        </p:nvSpPr>
        <p:spPr bwMode="auto">
          <a:xfrm>
            <a:off x="887413" y="4914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应用</a:t>
            </a:r>
          </a:p>
        </p:txBody>
      </p:sp>
      <p:sp>
        <p:nvSpPr>
          <p:cNvPr id="691209" name="Oval 1033"/>
          <p:cNvSpPr>
            <a:spLocks noChangeArrowheads="1"/>
          </p:cNvSpPr>
          <p:nvPr/>
        </p:nvSpPr>
        <p:spPr bwMode="auto">
          <a:xfrm>
            <a:off x="304800" y="314325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grpSp>
        <p:nvGrpSpPr>
          <p:cNvPr id="2" name="Group 1038"/>
          <p:cNvGrpSpPr>
            <a:grpSpLocks/>
          </p:cNvGrpSpPr>
          <p:nvPr/>
        </p:nvGrpSpPr>
        <p:grpSpPr bwMode="auto">
          <a:xfrm>
            <a:off x="3951288" y="188913"/>
            <a:ext cx="5040312" cy="1566862"/>
            <a:chOff x="2429" y="143"/>
            <a:chExt cx="3175" cy="987"/>
          </a:xfrm>
        </p:grpSpPr>
        <p:pic>
          <p:nvPicPr>
            <p:cNvPr id="8204" name="Picture 1035" descr="20074815309">
              <a:hlinkClick r:id="rId2"/>
            </p:cNvPr>
            <p:cNvPicPr>
              <a:picLocks noChangeAspect="1" noChangeArrowheads="1"/>
            </p:cNvPicPr>
            <p:nvPr/>
          </p:nvPicPr>
          <p:blipFill>
            <a:blip r:embed="rId3"/>
            <a:srcRect/>
            <a:stretch>
              <a:fillRect/>
            </a:stretch>
          </p:blipFill>
          <p:spPr bwMode="auto">
            <a:xfrm>
              <a:off x="3746" y="144"/>
              <a:ext cx="1858" cy="986"/>
            </a:xfrm>
            <a:prstGeom prst="rect">
              <a:avLst/>
            </a:prstGeom>
            <a:noFill/>
            <a:ln w="9525">
              <a:noFill/>
              <a:miter lim="800000"/>
              <a:headEnd/>
              <a:tailEnd/>
            </a:ln>
          </p:spPr>
        </p:pic>
        <p:pic>
          <p:nvPicPr>
            <p:cNvPr id="8205" name="Picture 1037" descr="gs-mh">
              <a:hlinkClick r:id="rId4"/>
            </p:cNvPr>
            <p:cNvPicPr>
              <a:picLocks noChangeAspect="1" noChangeArrowheads="1"/>
            </p:cNvPicPr>
            <p:nvPr/>
          </p:nvPicPr>
          <p:blipFill>
            <a:blip r:embed="rId5"/>
            <a:srcRect/>
            <a:stretch>
              <a:fillRect/>
            </a:stretch>
          </p:blipFill>
          <p:spPr bwMode="auto">
            <a:xfrm>
              <a:off x="2429" y="143"/>
              <a:ext cx="1313" cy="984"/>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4"/>
          <p:cNvSpPr>
            <a:spLocks noGrp="1" noChangeArrowheads="1"/>
          </p:cNvSpPr>
          <p:nvPr>
            <p:ph type="sldNum" sz="quarter" idx="12"/>
          </p:nvPr>
        </p:nvSpPr>
        <p:spPr/>
        <p:txBody>
          <a:bodyPr/>
          <a:lstStyle/>
          <a:p>
            <a:pPr>
              <a:defRPr/>
            </a:pPr>
            <a:fld id="{D3D0FA71-F1AA-4291-8764-28BF0ED3351C}" type="slidenum">
              <a:rPr lang="en-US" altLang="zh-CN"/>
              <a:pPr>
                <a:defRPr/>
              </a:pPr>
              <a:t>5</a:t>
            </a:fld>
            <a:endParaRPr lang="en-US" altLang="zh-CN"/>
          </a:p>
        </p:txBody>
      </p:sp>
      <p:sp>
        <p:nvSpPr>
          <p:cNvPr id="692226" name="Rectangle 1026"/>
          <p:cNvSpPr>
            <a:spLocks noGrp="1" noChangeArrowheads="1"/>
          </p:cNvSpPr>
          <p:nvPr>
            <p:ph type="ctrTitle"/>
          </p:nvPr>
        </p:nvSpPr>
        <p:spPr>
          <a:xfrm>
            <a:off x="323850" y="284163"/>
            <a:ext cx="3379788" cy="403225"/>
          </a:xfrm>
        </p:spPr>
        <p:txBody>
          <a:bodyPr>
            <a:normAutofit fontScale="90000"/>
          </a:bodyPr>
          <a:lstStyle/>
          <a:p>
            <a:pPr>
              <a:defRPr/>
            </a:pPr>
            <a:r>
              <a:rPr lang="en-US" altLang="zh-CN" sz="2400" b="1" dirty="0" smtClean="0">
                <a:solidFill>
                  <a:schemeClr val="hlink"/>
                </a:solidFill>
                <a:cs typeface="Times New Roman" pitchFamily="18" charset="0"/>
              </a:rPr>
              <a:t>1 </a:t>
            </a:r>
            <a:r>
              <a:rPr lang="zh-CN" altLang="en-US" sz="2400" b="1" dirty="0" smtClean="0">
                <a:solidFill>
                  <a:schemeClr val="hlink"/>
                </a:solidFill>
              </a:rPr>
              <a:t>流水线的基本概念</a:t>
            </a:r>
          </a:p>
        </p:txBody>
      </p:sp>
      <p:sp>
        <p:nvSpPr>
          <p:cNvPr id="692227" name="Rectangle 1027"/>
          <p:cNvSpPr>
            <a:spLocks noGrp="1" noChangeArrowheads="1"/>
          </p:cNvSpPr>
          <p:nvPr>
            <p:ph type="subTitle" idx="1"/>
          </p:nvPr>
        </p:nvSpPr>
        <p:spPr>
          <a:xfrm>
            <a:off x="277813" y="800100"/>
            <a:ext cx="3448050" cy="609600"/>
          </a:xfrm>
          <a:noFill/>
        </p:spPr>
        <p:txBody>
          <a:bodyPr>
            <a:normAutofit lnSpcReduction="10000"/>
          </a:bodyPr>
          <a:lstStyle/>
          <a:p>
            <a:pPr algn="l">
              <a:lnSpc>
                <a:spcPct val="110000"/>
              </a:lnSpc>
              <a:spcBef>
                <a:spcPct val="0"/>
              </a:spcBef>
              <a:defRPr/>
            </a:pPr>
            <a:r>
              <a:rPr lang="en-US" altLang="zh-CN" b="1" dirty="0" smtClean="0">
                <a:solidFill>
                  <a:schemeClr val="hlink"/>
                </a:solidFill>
                <a:cs typeface="Times New Roman" pitchFamily="18" charset="0"/>
              </a:rPr>
              <a:t>1.</a:t>
            </a:r>
            <a:r>
              <a:rPr lang="zh-CN" altLang="en-US" b="1" dirty="0" smtClean="0">
                <a:solidFill>
                  <a:schemeClr val="hlink"/>
                </a:solidFill>
              </a:rPr>
              <a:t>什么是流水线</a:t>
            </a:r>
          </a:p>
        </p:txBody>
      </p:sp>
      <p:sp>
        <p:nvSpPr>
          <p:cNvPr id="9221" name="AutoShape 1028"/>
          <p:cNvSpPr>
            <a:spLocks noChangeArrowheads="1"/>
          </p:cNvSpPr>
          <p:nvPr/>
        </p:nvSpPr>
        <p:spPr bwMode="auto">
          <a:xfrm>
            <a:off x="2925763" y="1771650"/>
            <a:ext cx="5600700" cy="4667250"/>
          </a:xfrm>
          <a:prstGeom prst="wedgeRectCallout">
            <a:avLst>
              <a:gd name="adj1" fmla="val -68282"/>
              <a:gd name="adj2" fmla="val 2417"/>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en-US" altLang="zh-CN" sz="3200" b="1" dirty="0">
                <a:solidFill>
                  <a:schemeClr val="tx2"/>
                </a:solidFill>
              </a:rPr>
              <a:t>  </a:t>
            </a:r>
            <a:r>
              <a:rPr lang="zh-CN" altLang="en-US" sz="3200" b="1" dirty="0">
                <a:solidFill>
                  <a:schemeClr val="tx2"/>
                </a:solidFill>
              </a:rPr>
              <a:t>流水线技术是一种非常经济并对提高计算机的运算速度非常有效的技术。采用流水线技术只需增加少量硬件就能把计算机的运算速度提高几倍，成为计算机中普遍使用的一种并行处理技术。从本质上讲，流水线技术是一种</a:t>
            </a:r>
            <a:r>
              <a:rPr lang="zh-CN" altLang="en-US" sz="3200" b="1" dirty="0">
                <a:solidFill>
                  <a:srgbClr val="FF0000"/>
                </a:solidFill>
              </a:rPr>
              <a:t>时间并行</a:t>
            </a:r>
            <a:r>
              <a:rPr lang="zh-CN" altLang="en-US" sz="3200" b="1" dirty="0">
                <a:solidFill>
                  <a:schemeClr val="tx2"/>
                </a:solidFill>
              </a:rPr>
              <a:t>技术</a:t>
            </a:r>
            <a:r>
              <a:rPr lang="zh-CN" altLang="en-US" sz="3200" b="1" dirty="0">
                <a:solidFill>
                  <a:schemeClr val="tx2"/>
                </a:solidFill>
                <a:latin typeface="Times New Roman" pitchFamily="18" charset="0"/>
              </a:rPr>
              <a:t> </a:t>
            </a:r>
          </a:p>
        </p:txBody>
      </p:sp>
      <p:sp>
        <p:nvSpPr>
          <p:cNvPr id="9222" name="Rectangle 1029"/>
          <p:cNvSpPr>
            <a:spLocks noChangeArrowheads="1"/>
          </p:cNvSpPr>
          <p:nvPr/>
        </p:nvSpPr>
        <p:spPr bwMode="auto">
          <a:xfrm>
            <a:off x="754063" y="20574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目的</a:t>
            </a:r>
          </a:p>
        </p:txBody>
      </p:sp>
      <p:sp>
        <p:nvSpPr>
          <p:cNvPr id="9223" name="Rectangle 1030"/>
          <p:cNvSpPr>
            <a:spLocks noChangeArrowheads="1"/>
          </p:cNvSpPr>
          <p:nvPr/>
        </p:nvSpPr>
        <p:spPr bwMode="auto">
          <a:xfrm>
            <a:off x="754063" y="3009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定义</a:t>
            </a:r>
          </a:p>
        </p:txBody>
      </p:sp>
      <p:sp>
        <p:nvSpPr>
          <p:cNvPr id="9224" name="Rectangle 1031"/>
          <p:cNvSpPr>
            <a:spLocks noChangeArrowheads="1"/>
          </p:cNvSpPr>
          <p:nvPr/>
        </p:nvSpPr>
        <p:spPr bwMode="auto">
          <a:xfrm>
            <a:off x="754063" y="39243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意义</a:t>
            </a:r>
          </a:p>
        </p:txBody>
      </p:sp>
      <p:sp>
        <p:nvSpPr>
          <p:cNvPr id="9225" name="Rectangle 1032"/>
          <p:cNvSpPr>
            <a:spLocks noChangeArrowheads="1"/>
          </p:cNvSpPr>
          <p:nvPr/>
        </p:nvSpPr>
        <p:spPr bwMode="auto">
          <a:xfrm>
            <a:off x="754063" y="4914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应用</a:t>
            </a:r>
          </a:p>
        </p:txBody>
      </p:sp>
      <p:sp>
        <p:nvSpPr>
          <p:cNvPr id="692233" name="Oval 1033"/>
          <p:cNvSpPr>
            <a:spLocks noChangeArrowheads="1"/>
          </p:cNvSpPr>
          <p:nvPr/>
        </p:nvSpPr>
        <p:spPr bwMode="auto">
          <a:xfrm>
            <a:off x="209550" y="40767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grpSp>
        <p:nvGrpSpPr>
          <p:cNvPr id="2" name="Group 1046"/>
          <p:cNvGrpSpPr>
            <a:grpSpLocks/>
          </p:cNvGrpSpPr>
          <p:nvPr/>
        </p:nvGrpSpPr>
        <p:grpSpPr bwMode="auto">
          <a:xfrm>
            <a:off x="4203700" y="158750"/>
            <a:ext cx="4816475" cy="1528763"/>
            <a:chOff x="2648" y="100"/>
            <a:chExt cx="3034" cy="963"/>
          </a:xfrm>
        </p:grpSpPr>
        <p:pic>
          <p:nvPicPr>
            <p:cNvPr id="9228" name="Picture 1037" descr="xinsrc_050803181613515188232">
              <a:hlinkClick r:id="rId2"/>
            </p:cNvPr>
            <p:cNvPicPr>
              <a:picLocks noChangeAspect="1" noChangeArrowheads="1"/>
            </p:cNvPicPr>
            <p:nvPr/>
          </p:nvPicPr>
          <p:blipFill>
            <a:blip r:embed="rId3"/>
            <a:srcRect/>
            <a:stretch>
              <a:fillRect/>
            </a:stretch>
          </p:blipFill>
          <p:spPr bwMode="auto">
            <a:xfrm>
              <a:off x="3929" y="100"/>
              <a:ext cx="1753" cy="961"/>
            </a:xfrm>
            <a:prstGeom prst="rect">
              <a:avLst/>
            </a:prstGeom>
            <a:noFill/>
            <a:ln w="9525">
              <a:noFill/>
              <a:miter lim="800000"/>
              <a:headEnd/>
              <a:tailEnd/>
            </a:ln>
          </p:spPr>
        </p:pic>
        <p:pic>
          <p:nvPicPr>
            <p:cNvPr id="9229" name="Picture 1044" descr="194858232">
              <a:hlinkClick r:id="rId4"/>
            </p:cNvPr>
            <p:cNvPicPr>
              <a:picLocks noChangeAspect="1" noChangeArrowheads="1"/>
            </p:cNvPicPr>
            <p:nvPr/>
          </p:nvPicPr>
          <p:blipFill>
            <a:blip r:embed="rId5"/>
            <a:srcRect/>
            <a:stretch>
              <a:fillRect/>
            </a:stretch>
          </p:blipFill>
          <p:spPr bwMode="auto">
            <a:xfrm>
              <a:off x="2648" y="102"/>
              <a:ext cx="1280" cy="961"/>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p:cNvSpPr>
            <a:spLocks noGrp="1" noChangeArrowheads="1"/>
          </p:cNvSpPr>
          <p:nvPr>
            <p:ph type="sldNum" sz="quarter" idx="12"/>
          </p:nvPr>
        </p:nvSpPr>
        <p:spPr/>
        <p:txBody>
          <a:bodyPr/>
          <a:lstStyle/>
          <a:p>
            <a:pPr>
              <a:defRPr/>
            </a:pPr>
            <a:fld id="{8E7D7FA2-FC63-41C8-AB61-696FF519FC77}" type="slidenum">
              <a:rPr lang="en-US" altLang="zh-CN"/>
              <a:pPr>
                <a:defRPr/>
              </a:pPr>
              <a:t>6</a:t>
            </a:fld>
            <a:endParaRPr lang="en-US" altLang="zh-CN"/>
          </a:p>
        </p:txBody>
      </p:sp>
      <p:sp>
        <p:nvSpPr>
          <p:cNvPr id="694274" name="Rectangle 2"/>
          <p:cNvSpPr>
            <a:spLocks noGrp="1" noChangeArrowheads="1"/>
          </p:cNvSpPr>
          <p:nvPr>
            <p:ph type="ctrTitle"/>
          </p:nvPr>
        </p:nvSpPr>
        <p:spPr>
          <a:xfrm>
            <a:off x="-285784" y="285728"/>
            <a:ext cx="6142038" cy="365125"/>
          </a:xfrm>
        </p:spPr>
        <p:txBody>
          <a:bodyPr>
            <a:normAutofit fontScale="90000"/>
          </a:bodyPr>
          <a:lstStyle/>
          <a:p>
            <a:pPr>
              <a:defRPr/>
            </a:pPr>
            <a:r>
              <a:rPr lang="en-US" altLang="zh-CN" sz="2400" b="1" dirty="0" smtClean="0">
                <a:solidFill>
                  <a:schemeClr val="hlink"/>
                </a:solidFill>
                <a:cs typeface="Times New Roman" pitchFamily="18" charset="0"/>
              </a:rPr>
              <a:t>1 </a:t>
            </a:r>
            <a:r>
              <a:rPr lang="zh-CN" altLang="en-US" sz="2400" b="1" dirty="0" smtClean="0">
                <a:solidFill>
                  <a:schemeClr val="hlink"/>
                </a:solidFill>
              </a:rPr>
              <a:t>流水线的基本概念</a:t>
            </a:r>
          </a:p>
        </p:txBody>
      </p:sp>
      <p:sp>
        <p:nvSpPr>
          <p:cNvPr id="694275" name="Rectangle 3"/>
          <p:cNvSpPr>
            <a:spLocks noGrp="1" noChangeArrowheads="1"/>
          </p:cNvSpPr>
          <p:nvPr>
            <p:ph type="subTitle" idx="1"/>
          </p:nvPr>
        </p:nvSpPr>
        <p:spPr>
          <a:xfrm>
            <a:off x="277813" y="800100"/>
            <a:ext cx="3448050" cy="609600"/>
          </a:xfrm>
          <a:noFill/>
        </p:spPr>
        <p:txBody>
          <a:bodyPr>
            <a:normAutofit lnSpcReduction="10000"/>
          </a:bodyPr>
          <a:lstStyle/>
          <a:p>
            <a:pPr algn="l">
              <a:lnSpc>
                <a:spcPct val="110000"/>
              </a:lnSpc>
              <a:spcBef>
                <a:spcPct val="0"/>
              </a:spcBef>
              <a:defRPr/>
            </a:pPr>
            <a:r>
              <a:rPr lang="en-US" altLang="zh-CN" b="1" smtClean="0">
                <a:solidFill>
                  <a:schemeClr val="hlink"/>
                </a:solidFill>
                <a:cs typeface="Times New Roman" pitchFamily="18" charset="0"/>
              </a:rPr>
              <a:t>1.</a:t>
            </a:r>
            <a:r>
              <a:rPr lang="zh-CN" altLang="en-US" b="1" smtClean="0">
                <a:solidFill>
                  <a:schemeClr val="hlink"/>
                </a:solidFill>
              </a:rPr>
              <a:t>什么是流水线</a:t>
            </a:r>
          </a:p>
        </p:txBody>
      </p:sp>
      <p:sp>
        <p:nvSpPr>
          <p:cNvPr id="10245" name="AutoShape 4"/>
          <p:cNvSpPr>
            <a:spLocks noChangeArrowheads="1"/>
          </p:cNvSpPr>
          <p:nvPr/>
        </p:nvSpPr>
        <p:spPr bwMode="auto">
          <a:xfrm>
            <a:off x="2449513" y="1771650"/>
            <a:ext cx="6191250" cy="4667250"/>
          </a:xfrm>
          <a:prstGeom prst="wedgeRectCallout">
            <a:avLst>
              <a:gd name="adj1" fmla="val -57306"/>
              <a:gd name="adj2" fmla="val 23231"/>
            </a:avLst>
          </a:prstGeom>
          <a:noFill/>
          <a:ln w="9525">
            <a:solidFill>
              <a:schemeClr val="tx1"/>
            </a:solidFill>
            <a:miter lim="800000"/>
            <a:headEnd/>
            <a:tailEnd/>
          </a:ln>
        </p:spPr>
        <p:txBody>
          <a:bodyPr lIns="92075" tIns="46038" rIns="92075" bIns="46038"/>
          <a:lstStyle/>
          <a:p>
            <a:pPr algn="just">
              <a:lnSpc>
                <a:spcPct val="110000"/>
              </a:lnSpc>
              <a:spcBef>
                <a:spcPct val="0"/>
              </a:spcBef>
            </a:pPr>
            <a:r>
              <a:rPr lang="zh-CN" altLang="en-US" sz="2400" b="1" dirty="0">
                <a:solidFill>
                  <a:srgbClr val="FFFFFF"/>
                </a:solidFill>
                <a:latin typeface="Times New Roman" pitchFamily="18" charset="0"/>
                <a:cs typeface="Times New Roman" pitchFamily="18" charset="0"/>
              </a:rPr>
              <a:t>计算机的各个部分都可以采用流水线技术</a:t>
            </a:r>
            <a:r>
              <a:rPr lang="en-US" altLang="zh-CN" sz="2400" b="1" dirty="0">
                <a:solidFill>
                  <a:srgbClr val="FFFFFF"/>
                </a:solidFill>
                <a:latin typeface="Times New Roman" pitchFamily="18" charset="0"/>
                <a:cs typeface="Times New Roman" pitchFamily="18" charset="0"/>
              </a:rPr>
              <a:t>:</a:t>
            </a:r>
          </a:p>
          <a:p>
            <a:pPr algn="just">
              <a:lnSpc>
                <a:spcPct val="110000"/>
              </a:lnSpc>
              <a:spcBef>
                <a:spcPct val="0"/>
              </a:spcBef>
            </a:pPr>
            <a:r>
              <a:rPr lang="zh-CN" altLang="en-US" sz="2800" b="1" dirty="0">
                <a:solidFill>
                  <a:schemeClr val="hlink"/>
                </a:solidFill>
                <a:latin typeface="Times New Roman" pitchFamily="18" charset="0"/>
                <a:cs typeface="Times New Roman" pitchFamily="18" charset="0"/>
              </a:rPr>
              <a:t>指令流水线</a:t>
            </a:r>
            <a:r>
              <a:rPr lang="zh-CN" altLang="en-US" sz="2800" b="1" dirty="0">
                <a:solidFill>
                  <a:schemeClr val="hlink"/>
                </a:solidFill>
                <a:latin typeface="Times New Roman" pitchFamily="18" charset="0"/>
              </a:rPr>
              <a:t>：</a:t>
            </a:r>
            <a:r>
              <a:rPr lang="zh-CN" altLang="en-US" sz="2800" b="1" dirty="0">
                <a:latin typeface="Times New Roman" pitchFamily="18" charset="0"/>
                <a:cs typeface="Times New Roman" pitchFamily="18" charset="0"/>
              </a:rPr>
              <a:t>指令的执行过程采用流水线。</a:t>
            </a:r>
          </a:p>
          <a:p>
            <a:pPr algn="just">
              <a:lnSpc>
                <a:spcPct val="110000"/>
              </a:lnSpc>
              <a:spcBef>
                <a:spcPct val="0"/>
              </a:spcBef>
            </a:pPr>
            <a:r>
              <a:rPr lang="zh-CN" altLang="en-US" sz="2800" b="1" dirty="0">
                <a:solidFill>
                  <a:schemeClr val="hlink"/>
                </a:solidFill>
                <a:latin typeface="Times New Roman" pitchFamily="18" charset="0"/>
                <a:cs typeface="Times New Roman" pitchFamily="18" charset="0"/>
              </a:rPr>
              <a:t>操作部件流水线</a:t>
            </a:r>
            <a:r>
              <a:rPr lang="zh-CN" altLang="en-US" sz="2800" b="1" dirty="0">
                <a:solidFill>
                  <a:schemeClr val="hlink"/>
                </a:solidFill>
                <a:latin typeface="Times New Roman" pitchFamily="18" charset="0"/>
              </a:rPr>
              <a:t>：</a:t>
            </a:r>
            <a:r>
              <a:rPr lang="zh-CN" altLang="en-US" sz="2800" b="1" dirty="0">
                <a:latin typeface="Times New Roman" pitchFamily="18" charset="0"/>
                <a:cs typeface="Times New Roman" pitchFamily="18" charset="0"/>
              </a:rPr>
              <a:t>运算器中的操作部件</a:t>
            </a:r>
            <a:r>
              <a:rPr lang="zh-CN" altLang="en-US" sz="2800" b="1" dirty="0">
                <a:latin typeface="Times New Roman" pitchFamily="18" charset="0"/>
              </a:rPr>
              <a:t>（</a:t>
            </a:r>
            <a:r>
              <a:rPr lang="zh-CN" altLang="en-US" sz="2800" b="1" dirty="0">
                <a:latin typeface="Times New Roman" pitchFamily="18" charset="0"/>
                <a:cs typeface="Times New Roman" pitchFamily="18" charset="0"/>
              </a:rPr>
              <a:t>如浮点加法器、乘法器等</a:t>
            </a:r>
            <a:r>
              <a:rPr lang="zh-CN" altLang="en-US" sz="2800" b="1" dirty="0">
                <a:latin typeface="Times New Roman" pitchFamily="18" charset="0"/>
              </a:rPr>
              <a:t>）</a:t>
            </a:r>
            <a:r>
              <a:rPr lang="zh-CN" altLang="en-US" sz="2800" b="1" dirty="0">
                <a:latin typeface="Times New Roman" pitchFamily="18" charset="0"/>
                <a:cs typeface="Times New Roman" pitchFamily="18" charset="0"/>
              </a:rPr>
              <a:t>采用流水线。</a:t>
            </a:r>
          </a:p>
          <a:p>
            <a:pPr algn="just">
              <a:lnSpc>
                <a:spcPct val="110000"/>
              </a:lnSpc>
              <a:spcBef>
                <a:spcPct val="0"/>
              </a:spcBef>
            </a:pPr>
            <a:r>
              <a:rPr lang="zh-CN" altLang="en-US" sz="2800" b="1" dirty="0">
                <a:solidFill>
                  <a:schemeClr val="hlink"/>
                </a:solidFill>
              </a:rPr>
              <a:t>访存部件流水线：</a:t>
            </a:r>
            <a:r>
              <a:rPr lang="zh-CN" altLang="en-US" sz="2800" b="1" dirty="0"/>
              <a:t>访问主存的部件采用</a:t>
            </a:r>
            <a:r>
              <a:rPr lang="zh-CN" altLang="en-US" sz="2800" b="1" dirty="0">
                <a:latin typeface="Times New Roman" pitchFamily="18" charset="0"/>
                <a:cs typeface="Times New Roman" pitchFamily="18" charset="0"/>
              </a:rPr>
              <a:t>流水线</a:t>
            </a:r>
            <a:r>
              <a:rPr lang="zh-CN" altLang="en-US" sz="2800" b="1" dirty="0"/>
              <a:t>。</a:t>
            </a:r>
          </a:p>
          <a:p>
            <a:pPr algn="just">
              <a:lnSpc>
                <a:spcPct val="110000"/>
              </a:lnSpc>
              <a:spcBef>
                <a:spcPct val="0"/>
              </a:spcBef>
            </a:pPr>
            <a:r>
              <a:rPr lang="zh-CN" altLang="en-US" sz="2800" b="1" dirty="0">
                <a:solidFill>
                  <a:schemeClr val="hlink"/>
                </a:solidFill>
              </a:rPr>
              <a:t>宏流水线：</a:t>
            </a:r>
            <a:r>
              <a:rPr lang="zh-CN" altLang="en-US" sz="2800" b="1" dirty="0"/>
              <a:t>多个计算机之间，通过存储器连接，采用流水线。</a:t>
            </a:r>
          </a:p>
        </p:txBody>
      </p:sp>
      <p:sp>
        <p:nvSpPr>
          <p:cNvPr id="10246" name="Rectangle 5"/>
          <p:cNvSpPr>
            <a:spLocks noChangeArrowheads="1"/>
          </p:cNvSpPr>
          <p:nvPr/>
        </p:nvSpPr>
        <p:spPr bwMode="auto">
          <a:xfrm>
            <a:off x="849313" y="20574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目的</a:t>
            </a:r>
          </a:p>
        </p:txBody>
      </p:sp>
      <p:sp>
        <p:nvSpPr>
          <p:cNvPr id="10247" name="Rectangle 6"/>
          <p:cNvSpPr>
            <a:spLocks noChangeArrowheads="1"/>
          </p:cNvSpPr>
          <p:nvPr/>
        </p:nvSpPr>
        <p:spPr bwMode="auto">
          <a:xfrm>
            <a:off x="849313" y="3009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dirty="0">
                <a:solidFill>
                  <a:schemeClr val="hlink"/>
                </a:solidFill>
              </a:rPr>
              <a:t>定义</a:t>
            </a:r>
          </a:p>
        </p:txBody>
      </p:sp>
      <p:sp>
        <p:nvSpPr>
          <p:cNvPr id="10248" name="Rectangle 7"/>
          <p:cNvSpPr>
            <a:spLocks noChangeArrowheads="1"/>
          </p:cNvSpPr>
          <p:nvPr/>
        </p:nvSpPr>
        <p:spPr bwMode="auto">
          <a:xfrm>
            <a:off x="849313" y="39243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意义</a:t>
            </a:r>
          </a:p>
        </p:txBody>
      </p:sp>
      <p:sp>
        <p:nvSpPr>
          <p:cNvPr id="10249" name="Rectangle 8"/>
          <p:cNvSpPr>
            <a:spLocks noChangeArrowheads="1"/>
          </p:cNvSpPr>
          <p:nvPr/>
        </p:nvSpPr>
        <p:spPr bwMode="auto">
          <a:xfrm>
            <a:off x="849313" y="4914900"/>
            <a:ext cx="1104900" cy="552450"/>
          </a:xfrm>
          <a:prstGeom prst="rect">
            <a:avLst/>
          </a:prstGeom>
          <a:noFill/>
          <a:ln w="9525">
            <a:solidFill>
              <a:srgbClr val="FF9900"/>
            </a:solidFill>
            <a:miter lim="800000"/>
            <a:headEnd/>
            <a:tailEnd/>
          </a:ln>
        </p:spPr>
        <p:txBody>
          <a:bodyPr lIns="92075" tIns="46038" rIns="92075" bIns="46038"/>
          <a:lstStyle/>
          <a:p>
            <a:pPr>
              <a:lnSpc>
                <a:spcPct val="110000"/>
              </a:lnSpc>
              <a:spcBef>
                <a:spcPct val="0"/>
              </a:spcBef>
            </a:pPr>
            <a:r>
              <a:rPr lang="zh-CN" altLang="en-US" sz="2800" b="1">
                <a:solidFill>
                  <a:schemeClr val="hlink"/>
                </a:solidFill>
              </a:rPr>
              <a:t>应用</a:t>
            </a:r>
          </a:p>
        </p:txBody>
      </p:sp>
      <p:sp>
        <p:nvSpPr>
          <p:cNvPr id="694281" name="Oval 9"/>
          <p:cNvSpPr>
            <a:spLocks noChangeArrowheads="1"/>
          </p:cNvSpPr>
          <p:nvPr/>
        </p:nvSpPr>
        <p:spPr bwMode="auto">
          <a:xfrm>
            <a:off x="342900" y="5067300"/>
            <a:ext cx="303213" cy="284163"/>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pic>
        <p:nvPicPr>
          <p:cNvPr id="10251" name="Picture 12" descr="001">
            <a:hlinkClick r:id="rId2"/>
          </p:cNvPr>
          <p:cNvPicPr>
            <a:picLocks noChangeAspect="1" noChangeArrowheads="1"/>
          </p:cNvPicPr>
          <p:nvPr/>
        </p:nvPicPr>
        <p:blipFill>
          <a:blip r:embed="rId3"/>
          <a:srcRect/>
          <a:stretch>
            <a:fillRect/>
          </a:stretch>
        </p:blipFill>
        <p:spPr bwMode="auto">
          <a:xfrm>
            <a:off x="4514850" y="244475"/>
            <a:ext cx="4057650" cy="1335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5AE67BA4-DFE2-4B71-8DC3-33EF8B2B610F}" type="slidenum">
              <a:rPr lang="en-US" altLang="zh-CN"/>
              <a:pPr/>
              <a:t>7</a:t>
            </a:fld>
            <a:endParaRPr lang="en-US" altLang="zh-CN"/>
          </a:p>
        </p:txBody>
      </p:sp>
      <p:sp>
        <p:nvSpPr>
          <p:cNvPr id="428034" name="Text Box 2"/>
          <p:cNvSpPr txBox="1">
            <a:spLocks noChangeArrowheads="1"/>
          </p:cNvSpPr>
          <p:nvPr/>
        </p:nvSpPr>
        <p:spPr bwMode="auto">
          <a:xfrm>
            <a:off x="457200" y="814388"/>
            <a:ext cx="8435975" cy="4358116"/>
          </a:xfrm>
          <a:prstGeom prst="rect">
            <a:avLst/>
          </a:prstGeom>
          <a:noFill/>
          <a:ln w="9525">
            <a:noFill/>
            <a:miter lim="800000"/>
            <a:headEnd/>
            <a:tailEnd/>
          </a:ln>
          <a:effectLst/>
        </p:spPr>
        <p:txBody>
          <a:bodyPr>
            <a:spAutoFit/>
          </a:bodyPr>
          <a:lstStyle/>
          <a:p>
            <a:pPr algn="just"/>
            <a:r>
              <a:rPr kumimoji="1" lang="en-US" altLang="zh-CN" sz="2800" b="1" dirty="0" smtClean="0">
                <a:solidFill>
                  <a:srgbClr val="003399"/>
                </a:solidFill>
              </a:rPr>
              <a:t>4 </a:t>
            </a:r>
            <a:r>
              <a:rPr kumimoji="1" lang="zh-CN" altLang="en-US" sz="2800" b="1" dirty="0">
                <a:solidFill>
                  <a:srgbClr val="003399"/>
                </a:solidFill>
              </a:rPr>
              <a:t>流水线的分类</a:t>
            </a:r>
          </a:p>
          <a:p>
            <a:pPr>
              <a:lnSpc>
                <a:spcPct val="160000"/>
              </a:lnSpc>
            </a:pPr>
            <a:r>
              <a:rPr kumimoji="1" lang="zh-CN" altLang="en-US" sz="2800" dirty="0">
                <a:solidFill>
                  <a:schemeClr val="tx2"/>
                </a:solidFill>
                <a:latin typeface="Times New Roman" pitchFamily="18" charset="0"/>
              </a:rPr>
              <a:t>        </a:t>
            </a:r>
            <a:r>
              <a:rPr kumimoji="1" lang="en-US" altLang="zh-CN" sz="2800" dirty="0">
                <a:solidFill>
                  <a:schemeClr val="tx2"/>
                </a:solidFill>
                <a:latin typeface="Times New Roman" pitchFamily="18" charset="0"/>
              </a:rPr>
              <a:t>1. </a:t>
            </a:r>
            <a:r>
              <a:rPr kumimoji="1" lang="zh-CN" altLang="en-US" sz="2800" dirty="0">
                <a:solidFill>
                  <a:schemeClr val="tx2"/>
                </a:solidFill>
                <a:latin typeface="Times New Roman" pitchFamily="18" charset="0"/>
              </a:rPr>
              <a:t>按流水线具有的功能分类 </a:t>
            </a:r>
          </a:p>
          <a:p>
            <a:pPr>
              <a:lnSpc>
                <a:spcPct val="140000"/>
              </a:lnSpc>
            </a:pPr>
            <a:r>
              <a:rPr kumimoji="1" lang="zh-CN" altLang="en-US" sz="2800" dirty="0">
                <a:solidFill>
                  <a:schemeClr val="tx2"/>
                </a:solidFill>
                <a:latin typeface="Times New Roman" pitchFamily="18" charset="0"/>
              </a:rPr>
              <a:t>        单功能流水线是指只能完成一种固定功能的流水线。</a:t>
            </a:r>
          </a:p>
          <a:p>
            <a:pPr>
              <a:lnSpc>
                <a:spcPct val="140000"/>
              </a:lnSpc>
            </a:pPr>
            <a:r>
              <a:rPr kumimoji="1" lang="zh-CN" altLang="en-US" sz="2800" dirty="0">
                <a:solidFill>
                  <a:schemeClr val="tx2"/>
                </a:solidFill>
                <a:latin typeface="Times New Roman" pitchFamily="18" charset="0"/>
              </a:rPr>
              <a:t>        多功能流水线是指同一流水线的各个段之间可以有多种不同的联接方式以实现多种不同的运算或功能。</a:t>
            </a:r>
          </a:p>
          <a:p>
            <a:pPr>
              <a:lnSpc>
                <a:spcPct val="170000"/>
              </a:lnSpc>
            </a:pPr>
            <a:r>
              <a:rPr kumimoji="1" lang="zh-CN" altLang="en-US" sz="2800" dirty="0">
                <a:solidFill>
                  <a:schemeClr val="tx2"/>
                </a:solidFill>
                <a:latin typeface="Times New Roman" pitchFamily="18" charset="0"/>
              </a:rPr>
              <a:t>         例如</a:t>
            </a:r>
            <a:r>
              <a:rPr kumimoji="1" lang="en-US" altLang="zh-CN" sz="2800" dirty="0">
                <a:solidFill>
                  <a:schemeClr val="tx2"/>
                </a:solidFill>
                <a:latin typeface="Times New Roman" pitchFamily="18" charset="0"/>
              </a:rPr>
              <a:t>TI</a:t>
            </a:r>
            <a:r>
              <a:rPr kumimoji="1" lang="zh-CN" altLang="en-US" sz="2800" dirty="0">
                <a:solidFill>
                  <a:schemeClr val="tx2"/>
                </a:solidFill>
                <a:latin typeface="Times New Roman" pitchFamily="18" charset="0"/>
              </a:rPr>
              <a:t>－</a:t>
            </a:r>
            <a:r>
              <a:rPr kumimoji="1" lang="en-US" altLang="zh-CN" sz="2800" dirty="0">
                <a:solidFill>
                  <a:schemeClr val="tx2"/>
                </a:solidFill>
                <a:latin typeface="Times New Roman" pitchFamily="18" charset="0"/>
              </a:rPr>
              <a:t>ASC</a:t>
            </a:r>
            <a:r>
              <a:rPr kumimoji="1" lang="zh-CN" altLang="en-US" sz="2800" dirty="0">
                <a:solidFill>
                  <a:schemeClr val="tx2"/>
                </a:solidFill>
                <a:latin typeface="Times New Roman" pitchFamily="18" charset="0"/>
              </a:rPr>
              <a:t>机器运算器的多功能流水线。</a:t>
            </a:r>
            <a:r>
              <a:rPr kumimoji="1" lang="zh-CN" altLang="en-US" sz="2400" dirty="0">
                <a:solidFill>
                  <a:schemeClr val="tx2"/>
                </a:solidFill>
                <a:latin typeface="Times New Roman" pitchFamily="18" charset="0"/>
              </a:rPr>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15CF582-1481-469C-B2D3-00AED857AA69}" type="slidenum">
              <a:rPr lang="en-US" altLang="zh-CN"/>
              <a:pPr/>
              <a:t>8</a:t>
            </a:fld>
            <a:endParaRPr lang="en-US" altLang="zh-CN"/>
          </a:p>
        </p:txBody>
      </p:sp>
      <p:sp>
        <p:nvSpPr>
          <p:cNvPr id="430083" name="Rectangle 3"/>
          <p:cNvSpPr>
            <a:spLocks noChangeArrowheads="1"/>
          </p:cNvSpPr>
          <p:nvPr/>
        </p:nvSpPr>
        <p:spPr bwMode="auto">
          <a:xfrm>
            <a:off x="2533650" y="2271713"/>
            <a:ext cx="9144000" cy="0"/>
          </a:xfrm>
          <a:prstGeom prst="rect">
            <a:avLst/>
          </a:prstGeom>
          <a:noFill/>
          <a:ln w="9525">
            <a:noFill/>
            <a:miter lim="800000"/>
            <a:headEnd/>
            <a:tailEnd/>
          </a:ln>
          <a:effectLst/>
        </p:spPr>
        <p:txBody>
          <a:bodyPr>
            <a:spAutoFit/>
          </a:bodyPr>
          <a:lstStyle/>
          <a:p>
            <a:endParaRPr lang="zh-CN" altLang="en-US"/>
          </a:p>
        </p:txBody>
      </p:sp>
      <p:sp>
        <p:nvSpPr>
          <p:cNvPr id="430086" name="Rectangle 6"/>
          <p:cNvSpPr>
            <a:spLocks noChangeArrowheads="1"/>
          </p:cNvSpPr>
          <p:nvPr/>
        </p:nvSpPr>
        <p:spPr bwMode="auto">
          <a:xfrm>
            <a:off x="2438400" y="1490663"/>
            <a:ext cx="9144000" cy="0"/>
          </a:xfrm>
          <a:prstGeom prst="rect">
            <a:avLst/>
          </a:prstGeom>
          <a:noFill/>
          <a:ln w="9525">
            <a:noFill/>
            <a:miter lim="800000"/>
            <a:headEnd/>
            <a:tailEnd/>
          </a:ln>
          <a:effectLst/>
        </p:spPr>
        <p:txBody>
          <a:bodyPr>
            <a:spAutoFit/>
          </a:bodyPr>
          <a:lstStyle/>
          <a:p>
            <a:endParaRPr lang="zh-CN" altLang="en-US"/>
          </a:p>
        </p:txBody>
      </p:sp>
      <p:sp>
        <p:nvSpPr>
          <p:cNvPr id="430088" name="Rectangle 8"/>
          <p:cNvSpPr>
            <a:spLocks noChangeArrowheads="1"/>
          </p:cNvSpPr>
          <p:nvPr/>
        </p:nvSpPr>
        <p:spPr bwMode="auto">
          <a:xfrm>
            <a:off x="0" y="1262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087" name="Object 7"/>
          <p:cNvGraphicFramePr>
            <a:graphicFrameLocks noChangeAspect="1"/>
          </p:cNvGraphicFramePr>
          <p:nvPr/>
        </p:nvGraphicFramePr>
        <p:xfrm>
          <a:off x="1042988" y="476250"/>
          <a:ext cx="7200900" cy="5738813"/>
        </p:xfrm>
        <a:graphic>
          <a:graphicData uri="http://schemas.openxmlformats.org/presentationml/2006/ole">
            <p:oleObj spid="_x0000_s6146" r:id="rId3" imgW="4768788" imgH="4337589" progId="">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688C8C1-828A-43F3-A3EB-21DCA8751CA0}" type="slidenum">
              <a:rPr lang="en-US" altLang="zh-CN"/>
              <a:pPr/>
              <a:t>9</a:t>
            </a:fld>
            <a:endParaRPr lang="en-US" altLang="zh-CN"/>
          </a:p>
        </p:txBody>
      </p:sp>
      <p:sp>
        <p:nvSpPr>
          <p:cNvPr id="429058" name="Text Box 2"/>
          <p:cNvSpPr txBox="1">
            <a:spLocks noChangeArrowheads="1"/>
          </p:cNvSpPr>
          <p:nvPr/>
        </p:nvSpPr>
        <p:spPr bwMode="auto">
          <a:xfrm>
            <a:off x="361950" y="701675"/>
            <a:ext cx="8458200" cy="5175250"/>
          </a:xfrm>
          <a:prstGeom prst="rect">
            <a:avLst/>
          </a:prstGeom>
          <a:noFill/>
          <a:ln w="9525">
            <a:noFill/>
            <a:miter lim="800000"/>
            <a:headEnd/>
            <a:tailEnd/>
          </a:ln>
          <a:effectLst/>
        </p:spPr>
        <p:txBody>
          <a:bodyPr>
            <a:spAutoFit/>
          </a:bodyPr>
          <a:lstStyle/>
          <a:p>
            <a:pPr>
              <a:lnSpc>
                <a:spcPct val="110000"/>
              </a:lnSpc>
            </a:pPr>
            <a:r>
              <a:rPr kumimoji="1" lang="en-US" altLang="zh-CN" sz="2800" b="1" dirty="0">
                <a:solidFill>
                  <a:schemeClr val="accent1"/>
                </a:solidFill>
                <a:latin typeface="Times New Roman" pitchFamily="18" charset="0"/>
              </a:rPr>
              <a:t>        2. </a:t>
            </a:r>
            <a:r>
              <a:rPr kumimoji="1" lang="zh-CN" altLang="en-US" sz="2800" b="1" dirty="0">
                <a:solidFill>
                  <a:schemeClr val="accent1"/>
                </a:solidFill>
                <a:latin typeface="Times New Roman" pitchFamily="18" charset="0"/>
              </a:rPr>
              <a:t>按流水线多种功能的联接分类 </a:t>
            </a:r>
          </a:p>
          <a:p>
            <a:pPr>
              <a:lnSpc>
                <a:spcPct val="160000"/>
              </a:lnSpc>
            </a:pPr>
            <a:r>
              <a:rPr kumimoji="1" lang="zh-CN" altLang="en-US" sz="2800" dirty="0">
                <a:solidFill>
                  <a:schemeClr val="tx2"/>
                </a:solidFill>
                <a:latin typeface="Times New Roman" pitchFamily="18" charset="0"/>
              </a:rPr>
              <a:t>        按多功能流水线的各段能否允许同时用于多种不同功能联接流水，可把流水线分为静态流水线和动态流水线。</a:t>
            </a:r>
          </a:p>
          <a:p>
            <a:pPr>
              <a:lnSpc>
                <a:spcPct val="150000"/>
              </a:lnSpc>
            </a:pPr>
            <a:r>
              <a:rPr kumimoji="1" lang="zh-CN" altLang="en-US" sz="2800" dirty="0">
                <a:solidFill>
                  <a:schemeClr val="tx2"/>
                </a:solidFill>
                <a:latin typeface="Times New Roman" pitchFamily="18" charset="0"/>
              </a:rPr>
              <a:t>        静态流水线指在同一时间内，多功能流水线中的各个功能段只能按一种功能的联接方式工作。 </a:t>
            </a:r>
          </a:p>
          <a:p>
            <a:pPr>
              <a:lnSpc>
                <a:spcPct val="150000"/>
              </a:lnSpc>
            </a:pPr>
            <a:r>
              <a:rPr kumimoji="1" lang="zh-CN" altLang="en-US" sz="2800" dirty="0">
                <a:solidFill>
                  <a:schemeClr val="tx2"/>
                </a:solidFill>
                <a:latin typeface="Times New Roman" pitchFamily="18" charset="0"/>
              </a:rPr>
              <a:t>        动态流水线指在同一时间内，多功能流水线中的各个功能段可以实现多种联接，同时执行多种功能。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计算机系统结构简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计算机系统并行特性</Template>
  <TotalTime>291</TotalTime>
  <Words>2369</Words>
  <Application>Microsoft Office PowerPoint</Application>
  <PresentationFormat>全屏显示(4:3)</PresentationFormat>
  <Paragraphs>235</Paragraphs>
  <Slides>33</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33</vt:i4>
      </vt:variant>
    </vt:vector>
  </HeadingPairs>
  <TitlesOfParts>
    <vt:vector size="34" baseType="lpstr">
      <vt:lpstr>计算机系统结构简介</vt:lpstr>
      <vt:lpstr>流水线技术概述</vt:lpstr>
      <vt:lpstr>流水线技术概述</vt:lpstr>
      <vt:lpstr>流水线技术</vt:lpstr>
      <vt:lpstr>1 流水线的基本概念</vt:lpstr>
      <vt:lpstr>1 流水线的基本概念</vt:lpstr>
      <vt:lpstr>1 流水线的基本概念</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2.指令的重叠执行</vt:lpstr>
      <vt:lpstr>2.指令的重叠执行</vt:lpstr>
      <vt:lpstr>2.指令的重叠执行</vt:lpstr>
      <vt:lpstr>2.指令的重叠执行</vt:lpstr>
      <vt:lpstr>2.指令的重叠执行</vt:lpstr>
      <vt:lpstr>2.指令的重叠执行</vt:lpstr>
      <vt:lpstr>2.指令的重叠执行</vt:lpstr>
      <vt:lpstr>2.指令的重叠执行</vt:lpstr>
      <vt:lpstr>2 流水线的表示方法 </vt:lpstr>
      <vt:lpstr>2 流水线的表示方法 </vt:lpstr>
      <vt:lpstr>2 流水线的表示方法 </vt:lpstr>
      <vt:lpstr>2 流水线的表示方法 </vt:lpstr>
      <vt:lpstr>2 流水线的表示方法 </vt:lpstr>
      <vt:lpstr>3 流水线的特点 </vt:lpstr>
      <vt:lpstr>3 流水线的特点 </vt:lpstr>
      <vt:lpstr>2.1.3 流水线的特点 </vt:lpstr>
      <vt:lpstr>2.1.3 流水线的特点 </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流水线技术概述</dc:title>
  <dc:creator>Windows 用户</dc:creator>
  <cp:lastModifiedBy>宝贝</cp:lastModifiedBy>
  <cp:revision>26</cp:revision>
  <dcterms:created xsi:type="dcterms:W3CDTF">2020-09-30T03:30:56Z</dcterms:created>
  <dcterms:modified xsi:type="dcterms:W3CDTF">2020-10-04T12:14:42Z</dcterms:modified>
</cp:coreProperties>
</file>