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78" r:id="rId6"/>
    <p:sldId id="279" r:id="rId7"/>
    <p:sldId id="280" r:id="rId8"/>
    <p:sldId id="281" r:id="rId9"/>
    <p:sldId id="282" r:id="rId10"/>
    <p:sldId id="285" r:id="rId11"/>
    <p:sldId id="260" r:id="rId12"/>
    <p:sldId id="261" r:id="rId13"/>
    <p:sldId id="262" r:id="rId14"/>
    <p:sldId id="286" r:id="rId15"/>
    <p:sldId id="263" r:id="rId16"/>
    <p:sldId id="264" r:id="rId17"/>
    <p:sldId id="265" r:id="rId18"/>
    <p:sldId id="266" r:id="rId19"/>
    <p:sldId id="267" r:id="rId20"/>
    <p:sldId id="268" r:id="rId21"/>
    <p:sldId id="269" r:id="rId22"/>
    <p:sldId id="271" r:id="rId23"/>
    <p:sldId id="272" r:id="rId24"/>
    <p:sldId id="273" r:id="rId25"/>
    <p:sldId id="274" r:id="rId26"/>
    <p:sldId id="275" r:id="rId27"/>
    <p:sldId id="276" r:id="rId28"/>
    <p:sldId id="277"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0C0115-66C9-4400-98E0-477CD19325C7}" type="datetimeFigureOut">
              <a:rPr lang="zh-CN" altLang="en-US" smtClean="0"/>
              <a:pPr/>
              <a:t>2020/10/13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A289C7-28E5-4D2F-81C9-E2C41C81B52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B3D1D0-E1ED-4A04-9392-236E95D461C4}" type="slidenum">
              <a:rPr lang="en-US" altLang="zh-CN"/>
              <a:pPr/>
              <a:t>3</a:t>
            </a:fld>
            <a:endParaRPr lang="en-US" altLang="zh-CN"/>
          </a:p>
        </p:txBody>
      </p:sp>
      <p:sp>
        <p:nvSpPr>
          <p:cNvPr id="33794" name="Rectangle 2"/>
          <p:cNvSpPr>
            <a:spLocks noGrp="1" noRot="1" noChangeAspect="1" noChangeArrowheads="1" noTextEdit="1"/>
          </p:cNvSpPr>
          <p:nvPr>
            <p:ph type="sldImg"/>
          </p:nvPr>
        </p:nvSpPr>
        <p:spPr>
          <a:xfrm>
            <a:off x="1150938" y="692150"/>
            <a:ext cx="4556125" cy="3416300"/>
          </a:xfrm>
          <a:ln cap="flat"/>
        </p:spPr>
      </p:sp>
      <p:sp>
        <p:nvSpPr>
          <p:cNvPr id="33795"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0FC0A6-C007-4E9A-8458-24FA7A557CC2}" type="slidenum">
              <a:rPr lang="en-US" altLang="zh-CN"/>
              <a:pPr/>
              <a:t>19</a:t>
            </a:fld>
            <a:endParaRPr lang="en-US" altLang="zh-CN"/>
          </a:p>
        </p:txBody>
      </p:sp>
      <p:sp>
        <p:nvSpPr>
          <p:cNvPr id="52226" name="Rectangle 2"/>
          <p:cNvSpPr>
            <a:spLocks noGrp="1" noRot="1" noChangeAspect="1" noChangeArrowheads="1" noTextEdit="1"/>
          </p:cNvSpPr>
          <p:nvPr>
            <p:ph type="sldImg"/>
          </p:nvPr>
        </p:nvSpPr>
        <p:spPr>
          <a:xfrm>
            <a:off x="1150938" y="692150"/>
            <a:ext cx="4556125" cy="3416300"/>
          </a:xfrm>
          <a:ln cap="flat"/>
        </p:spPr>
      </p:sp>
      <p:sp>
        <p:nvSpPr>
          <p:cNvPr id="52227"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D34E28-BEC4-445A-BE75-D1AE44F2F066}" type="slidenum">
              <a:rPr lang="en-US" altLang="zh-CN"/>
              <a:pPr/>
              <a:t>20</a:t>
            </a:fld>
            <a:endParaRPr lang="en-US" altLang="zh-CN"/>
          </a:p>
        </p:txBody>
      </p:sp>
      <p:sp>
        <p:nvSpPr>
          <p:cNvPr id="54274" name="Rectangle 2"/>
          <p:cNvSpPr>
            <a:spLocks noGrp="1" noRot="1" noChangeAspect="1" noChangeArrowheads="1" noTextEdit="1"/>
          </p:cNvSpPr>
          <p:nvPr>
            <p:ph type="sldImg"/>
          </p:nvPr>
        </p:nvSpPr>
        <p:spPr>
          <a:xfrm>
            <a:off x="1150938" y="692150"/>
            <a:ext cx="4556125" cy="3416300"/>
          </a:xfrm>
          <a:ln cap="flat"/>
        </p:spPr>
      </p:sp>
      <p:sp>
        <p:nvSpPr>
          <p:cNvPr id="54275"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433C24-B00B-4BF2-ACD8-05280E7EEF17}" type="slidenum">
              <a:rPr lang="en-US" altLang="zh-CN"/>
              <a:pPr/>
              <a:t>21</a:t>
            </a:fld>
            <a:endParaRPr lang="en-US" altLang="zh-CN"/>
          </a:p>
        </p:txBody>
      </p:sp>
      <p:sp>
        <p:nvSpPr>
          <p:cNvPr id="56322" name="Rectangle 2"/>
          <p:cNvSpPr>
            <a:spLocks noGrp="1" noRot="1" noChangeAspect="1" noChangeArrowheads="1" noTextEdit="1"/>
          </p:cNvSpPr>
          <p:nvPr>
            <p:ph type="sldImg"/>
          </p:nvPr>
        </p:nvSpPr>
        <p:spPr>
          <a:xfrm>
            <a:off x="1150938" y="692150"/>
            <a:ext cx="4556125" cy="3416300"/>
          </a:xfrm>
          <a:ln cap="flat"/>
        </p:spPr>
      </p:sp>
      <p:sp>
        <p:nvSpPr>
          <p:cNvPr id="56323"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51047E-E1B0-4BE4-B5CE-A63A79EF8145}" type="slidenum">
              <a:rPr lang="en-US" altLang="zh-CN"/>
              <a:pPr/>
              <a:t>22</a:t>
            </a:fld>
            <a:endParaRPr lang="en-US" altLang="zh-CN"/>
          </a:p>
        </p:txBody>
      </p:sp>
      <p:sp>
        <p:nvSpPr>
          <p:cNvPr id="58370" name="Rectangle 2"/>
          <p:cNvSpPr>
            <a:spLocks noGrp="1" noRot="1" noChangeAspect="1" noChangeArrowheads="1" noTextEdit="1"/>
          </p:cNvSpPr>
          <p:nvPr>
            <p:ph type="sldImg"/>
          </p:nvPr>
        </p:nvSpPr>
        <p:spPr>
          <a:xfrm>
            <a:off x="1150938" y="692150"/>
            <a:ext cx="4556125" cy="3416300"/>
          </a:xfrm>
          <a:ln cap="flat"/>
        </p:spPr>
      </p:sp>
      <p:sp>
        <p:nvSpPr>
          <p:cNvPr id="58371"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390F30-3414-45BF-A1A9-348A2AF92C4C}" type="slidenum">
              <a:rPr lang="en-US" altLang="zh-CN"/>
              <a:pPr/>
              <a:t>23</a:t>
            </a:fld>
            <a:endParaRPr lang="en-US" altLang="zh-CN"/>
          </a:p>
        </p:txBody>
      </p:sp>
      <p:sp>
        <p:nvSpPr>
          <p:cNvPr id="60418" name="Rectangle 2"/>
          <p:cNvSpPr>
            <a:spLocks noGrp="1" noRot="1" noChangeAspect="1" noChangeArrowheads="1" noTextEdit="1"/>
          </p:cNvSpPr>
          <p:nvPr>
            <p:ph type="sldImg"/>
          </p:nvPr>
        </p:nvSpPr>
        <p:spPr>
          <a:xfrm>
            <a:off x="1150938" y="692150"/>
            <a:ext cx="4556125" cy="3416300"/>
          </a:xfrm>
          <a:ln cap="flat"/>
        </p:spPr>
      </p:sp>
      <p:sp>
        <p:nvSpPr>
          <p:cNvPr id="60419"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9DE8EA-1B45-434A-8B04-6EE029483C37}" type="slidenum">
              <a:rPr lang="en-US" altLang="zh-CN"/>
              <a:pPr/>
              <a:t>24</a:t>
            </a:fld>
            <a:endParaRPr lang="en-US" altLang="zh-CN"/>
          </a:p>
        </p:txBody>
      </p:sp>
      <p:sp>
        <p:nvSpPr>
          <p:cNvPr id="62466" name="Rectangle 2"/>
          <p:cNvSpPr>
            <a:spLocks noGrp="1" noRot="1" noChangeAspect="1" noChangeArrowheads="1" noTextEdit="1"/>
          </p:cNvSpPr>
          <p:nvPr>
            <p:ph type="sldImg"/>
          </p:nvPr>
        </p:nvSpPr>
        <p:spPr>
          <a:xfrm>
            <a:off x="1150938" y="692150"/>
            <a:ext cx="4556125" cy="3416300"/>
          </a:xfrm>
          <a:ln cap="flat"/>
        </p:spPr>
      </p:sp>
      <p:sp>
        <p:nvSpPr>
          <p:cNvPr id="62467"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9A824B-C5A1-4208-8A0D-8BE5544FFD48}" type="slidenum">
              <a:rPr lang="en-US" altLang="zh-CN"/>
              <a:pPr/>
              <a:t>25</a:t>
            </a:fld>
            <a:endParaRPr lang="en-US" altLang="zh-CN"/>
          </a:p>
        </p:txBody>
      </p:sp>
      <p:sp>
        <p:nvSpPr>
          <p:cNvPr id="64514" name="Rectangle 2"/>
          <p:cNvSpPr>
            <a:spLocks noGrp="1" noRot="1" noChangeAspect="1" noChangeArrowheads="1" noTextEdit="1"/>
          </p:cNvSpPr>
          <p:nvPr>
            <p:ph type="sldImg"/>
          </p:nvPr>
        </p:nvSpPr>
        <p:spPr>
          <a:xfrm>
            <a:off x="1150938" y="692150"/>
            <a:ext cx="4556125" cy="3416300"/>
          </a:xfrm>
          <a:ln cap="flat"/>
        </p:spPr>
      </p:sp>
      <p:sp>
        <p:nvSpPr>
          <p:cNvPr id="64515"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F2802D-D5E8-455B-92A3-6DD3BDF8F434}" type="slidenum">
              <a:rPr lang="en-US" altLang="zh-CN"/>
              <a:pPr/>
              <a:t>26</a:t>
            </a:fld>
            <a:endParaRPr lang="en-US" altLang="zh-CN"/>
          </a:p>
        </p:txBody>
      </p:sp>
      <p:sp>
        <p:nvSpPr>
          <p:cNvPr id="66562" name="Rectangle 2"/>
          <p:cNvSpPr>
            <a:spLocks noGrp="1" noRot="1" noChangeAspect="1" noChangeArrowheads="1" noTextEdit="1"/>
          </p:cNvSpPr>
          <p:nvPr>
            <p:ph type="sldImg"/>
          </p:nvPr>
        </p:nvSpPr>
        <p:spPr>
          <a:xfrm>
            <a:off x="1150938" y="692150"/>
            <a:ext cx="4556125" cy="3416300"/>
          </a:xfrm>
          <a:ln cap="flat"/>
        </p:spPr>
      </p:sp>
      <p:sp>
        <p:nvSpPr>
          <p:cNvPr id="66563"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C967F8-999B-4B99-A16C-2192A57D0EE4}" type="slidenum">
              <a:rPr lang="en-US" altLang="zh-CN"/>
              <a:pPr/>
              <a:t>27</a:t>
            </a:fld>
            <a:endParaRPr lang="en-US" altLang="zh-CN"/>
          </a:p>
        </p:txBody>
      </p:sp>
      <p:sp>
        <p:nvSpPr>
          <p:cNvPr id="68610" name="Rectangle 2"/>
          <p:cNvSpPr>
            <a:spLocks noGrp="1" noRot="1" noChangeAspect="1" noChangeArrowheads="1" noTextEdit="1"/>
          </p:cNvSpPr>
          <p:nvPr>
            <p:ph type="sldImg"/>
          </p:nvPr>
        </p:nvSpPr>
        <p:spPr>
          <a:xfrm>
            <a:off x="1150938" y="692150"/>
            <a:ext cx="4556125" cy="3416300"/>
          </a:xfrm>
          <a:ln cap="flat"/>
        </p:spPr>
      </p:sp>
      <p:sp>
        <p:nvSpPr>
          <p:cNvPr id="68611"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805227-8780-43E2-BE61-55CD24037480}" type="slidenum">
              <a:rPr lang="en-US" altLang="zh-CN"/>
              <a:pPr/>
              <a:t>28</a:t>
            </a:fld>
            <a:endParaRPr lang="en-US" altLang="zh-CN"/>
          </a:p>
        </p:txBody>
      </p:sp>
      <p:sp>
        <p:nvSpPr>
          <p:cNvPr id="70658" name="Rectangle 2"/>
          <p:cNvSpPr>
            <a:spLocks noGrp="1" noRot="1" noChangeAspect="1" noChangeArrowheads="1" noTextEdit="1"/>
          </p:cNvSpPr>
          <p:nvPr>
            <p:ph type="sldImg"/>
          </p:nvPr>
        </p:nvSpPr>
        <p:spPr>
          <a:xfrm>
            <a:off x="1150938" y="692150"/>
            <a:ext cx="4556125" cy="3416300"/>
          </a:xfrm>
          <a:ln cap="flat"/>
        </p:spPr>
      </p:sp>
      <p:sp>
        <p:nvSpPr>
          <p:cNvPr id="70659"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22BB37-B81B-49C2-B0C7-5FC5B710F0E5}" type="slidenum">
              <a:rPr lang="en-US" altLang="zh-CN"/>
              <a:pPr/>
              <a:t>4</a:t>
            </a:fld>
            <a:endParaRPr lang="en-US" altLang="zh-CN"/>
          </a:p>
        </p:txBody>
      </p:sp>
      <p:sp>
        <p:nvSpPr>
          <p:cNvPr id="35842" name="Rectangle 2"/>
          <p:cNvSpPr>
            <a:spLocks noGrp="1" noRot="1" noChangeAspect="1" noChangeArrowheads="1" noTextEdit="1"/>
          </p:cNvSpPr>
          <p:nvPr>
            <p:ph type="sldImg"/>
          </p:nvPr>
        </p:nvSpPr>
        <p:spPr>
          <a:xfrm>
            <a:off x="1150938" y="692150"/>
            <a:ext cx="4556125" cy="3416300"/>
          </a:xfrm>
          <a:ln cap="flat"/>
        </p:spPr>
      </p:sp>
      <p:sp>
        <p:nvSpPr>
          <p:cNvPr id="35843"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D0AB4-5C18-4DD4-8AC1-2A939AFD3A0D}" type="slidenum">
              <a:rPr lang="en-US" altLang="zh-CN"/>
              <a:pPr/>
              <a:t>11</a:t>
            </a:fld>
            <a:endParaRPr lang="en-US" altLang="zh-CN"/>
          </a:p>
        </p:txBody>
      </p:sp>
      <p:sp>
        <p:nvSpPr>
          <p:cNvPr id="37890" name="Rectangle 2"/>
          <p:cNvSpPr>
            <a:spLocks noGrp="1" noRot="1" noChangeAspect="1" noChangeArrowheads="1" noTextEdit="1"/>
          </p:cNvSpPr>
          <p:nvPr>
            <p:ph type="sldImg"/>
          </p:nvPr>
        </p:nvSpPr>
        <p:spPr>
          <a:xfrm>
            <a:off x="1150938" y="692150"/>
            <a:ext cx="4556125" cy="3416300"/>
          </a:xfrm>
          <a:ln cap="flat"/>
        </p:spPr>
      </p:sp>
      <p:sp>
        <p:nvSpPr>
          <p:cNvPr id="37891"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A933DC-0815-43A8-B57D-F7276C51CE69}" type="slidenum">
              <a:rPr lang="en-US" altLang="zh-CN"/>
              <a:pPr/>
              <a:t>12</a:t>
            </a:fld>
            <a:endParaRPr lang="en-US" altLang="zh-CN"/>
          </a:p>
        </p:txBody>
      </p:sp>
      <p:sp>
        <p:nvSpPr>
          <p:cNvPr id="39938" name="Rectangle 2"/>
          <p:cNvSpPr>
            <a:spLocks noGrp="1" noRot="1" noChangeAspect="1" noChangeArrowheads="1" noTextEdit="1"/>
          </p:cNvSpPr>
          <p:nvPr>
            <p:ph type="sldImg"/>
          </p:nvPr>
        </p:nvSpPr>
        <p:spPr>
          <a:xfrm>
            <a:off x="1150938" y="692150"/>
            <a:ext cx="4556125" cy="3416300"/>
          </a:xfrm>
          <a:ln cap="flat"/>
        </p:spPr>
      </p:sp>
      <p:sp>
        <p:nvSpPr>
          <p:cNvPr id="39939"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A02270-C48A-4717-BD3B-59EBCC7DB145}" type="slidenum">
              <a:rPr lang="en-US" altLang="zh-CN"/>
              <a:pPr/>
              <a:t>13</a:t>
            </a:fld>
            <a:endParaRPr lang="en-US" altLang="zh-CN"/>
          </a:p>
        </p:txBody>
      </p:sp>
      <p:sp>
        <p:nvSpPr>
          <p:cNvPr id="41986" name="Rectangle 2"/>
          <p:cNvSpPr>
            <a:spLocks noGrp="1" noRot="1" noChangeAspect="1" noChangeArrowheads="1" noTextEdit="1"/>
          </p:cNvSpPr>
          <p:nvPr>
            <p:ph type="sldImg"/>
          </p:nvPr>
        </p:nvSpPr>
        <p:spPr>
          <a:xfrm>
            <a:off x="1150938" y="692150"/>
            <a:ext cx="4556125" cy="3416300"/>
          </a:xfrm>
          <a:ln cap="flat"/>
        </p:spPr>
      </p:sp>
      <p:sp>
        <p:nvSpPr>
          <p:cNvPr id="41987"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E5BD63-D18E-4E39-AE53-DE3D1AB32332}" type="slidenum">
              <a:rPr lang="en-US" altLang="zh-CN"/>
              <a:pPr/>
              <a:t>15</a:t>
            </a:fld>
            <a:endParaRPr lang="en-US" altLang="zh-CN"/>
          </a:p>
        </p:txBody>
      </p:sp>
      <p:sp>
        <p:nvSpPr>
          <p:cNvPr id="44034" name="Rectangle 2"/>
          <p:cNvSpPr>
            <a:spLocks noGrp="1" noRot="1" noChangeAspect="1" noChangeArrowheads="1" noTextEdit="1"/>
          </p:cNvSpPr>
          <p:nvPr>
            <p:ph type="sldImg"/>
          </p:nvPr>
        </p:nvSpPr>
        <p:spPr>
          <a:xfrm>
            <a:off x="1150938" y="692150"/>
            <a:ext cx="4556125" cy="3416300"/>
          </a:xfrm>
          <a:ln cap="flat"/>
        </p:spPr>
      </p:sp>
      <p:sp>
        <p:nvSpPr>
          <p:cNvPr id="44035"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2EDD2B-20AE-4A97-A428-08A64E5C7428}" type="slidenum">
              <a:rPr lang="en-US" altLang="zh-CN"/>
              <a:pPr/>
              <a:t>16</a:t>
            </a:fld>
            <a:endParaRPr lang="en-US" altLang="zh-CN"/>
          </a:p>
        </p:txBody>
      </p:sp>
      <p:sp>
        <p:nvSpPr>
          <p:cNvPr id="46082" name="Rectangle 2"/>
          <p:cNvSpPr>
            <a:spLocks noGrp="1" noRot="1" noChangeAspect="1" noChangeArrowheads="1" noTextEdit="1"/>
          </p:cNvSpPr>
          <p:nvPr>
            <p:ph type="sldImg"/>
          </p:nvPr>
        </p:nvSpPr>
        <p:spPr>
          <a:xfrm>
            <a:off x="1150938" y="692150"/>
            <a:ext cx="4556125" cy="3416300"/>
          </a:xfrm>
          <a:ln cap="flat"/>
        </p:spPr>
      </p:sp>
      <p:sp>
        <p:nvSpPr>
          <p:cNvPr id="46083"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205FFF-557D-45D6-A533-499CF3D444AC}" type="slidenum">
              <a:rPr lang="en-US" altLang="zh-CN"/>
              <a:pPr/>
              <a:t>17</a:t>
            </a:fld>
            <a:endParaRPr lang="en-US" altLang="zh-CN"/>
          </a:p>
        </p:txBody>
      </p:sp>
      <p:sp>
        <p:nvSpPr>
          <p:cNvPr id="48130" name="Rectangle 2"/>
          <p:cNvSpPr>
            <a:spLocks noGrp="1" noRot="1" noChangeAspect="1" noChangeArrowheads="1" noTextEdit="1"/>
          </p:cNvSpPr>
          <p:nvPr>
            <p:ph type="sldImg"/>
          </p:nvPr>
        </p:nvSpPr>
        <p:spPr>
          <a:xfrm>
            <a:off x="1150938" y="692150"/>
            <a:ext cx="4556125" cy="3416300"/>
          </a:xfrm>
          <a:ln cap="flat"/>
        </p:spPr>
      </p:sp>
      <p:sp>
        <p:nvSpPr>
          <p:cNvPr id="48131"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DF5E70-3193-4D01-8B1B-B6B67B42BEA3}" type="slidenum">
              <a:rPr lang="en-US" altLang="zh-CN"/>
              <a:pPr/>
              <a:t>18</a:t>
            </a:fld>
            <a:endParaRPr lang="en-US" altLang="zh-CN"/>
          </a:p>
        </p:txBody>
      </p:sp>
      <p:sp>
        <p:nvSpPr>
          <p:cNvPr id="50178" name="Rectangle 2"/>
          <p:cNvSpPr>
            <a:spLocks noGrp="1" noRot="1" noChangeAspect="1" noChangeArrowheads="1" noTextEdit="1"/>
          </p:cNvSpPr>
          <p:nvPr>
            <p:ph type="sldImg"/>
          </p:nvPr>
        </p:nvSpPr>
        <p:spPr>
          <a:xfrm>
            <a:off x="1150938" y="692150"/>
            <a:ext cx="4556125" cy="3416300"/>
          </a:xfrm>
          <a:ln cap="flat"/>
        </p:spPr>
      </p:sp>
      <p:sp>
        <p:nvSpPr>
          <p:cNvPr id="50179"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62733CC-BF62-4BDE-A803-564E68B2206A}" type="datetimeFigureOut">
              <a:rPr lang="zh-CN" altLang="en-US" smtClean="0"/>
              <a:pPr/>
              <a:t>2020/10/13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E4AA5E-6F27-4FF4-A5BD-C4BA06BB7555}"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2733CC-BF62-4BDE-A803-564E68B2206A}" type="datetimeFigureOut">
              <a:rPr lang="zh-CN" altLang="en-US" smtClean="0"/>
              <a:pPr/>
              <a:t>2020/10/13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E4AA5E-6F27-4FF4-A5BD-C4BA06BB755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2733CC-BF62-4BDE-A803-564E68B2206A}" type="datetimeFigureOut">
              <a:rPr lang="zh-CN" altLang="en-US" smtClean="0"/>
              <a:pPr/>
              <a:t>2020/10/13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E4AA5E-6F27-4FF4-A5BD-C4BA06BB755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2733CC-BF62-4BDE-A803-564E68B2206A}" type="datetimeFigureOut">
              <a:rPr lang="zh-CN" altLang="en-US" smtClean="0"/>
              <a:pPr/>
              <a:t>2020/10/13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E4AA5E-6F27-4FF4-A5BD-C4BA06BB7555}"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62733CC-BF62-4BDE-A803-564E68B2206A}" type="datetimeFigureOut">
              <a:rPr lang="zh-CN" altLang="en-US" smtClean="0"/>
              <a:pPr/>
              <a:t>2020/10/13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E4AA5E-6F27-4FF4-A5BD-C4BA06BB7555}"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62733CC-BF62-4BDE-A803-564E68B2206A}" type="datetimeFigureOut">
              <a:rPr lang="zh-CN" altLang="en-US" smtClean="0"/>
              <a:pPr/>
              <a:t>2020/10/13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E4AA5E-6F27-4FF4-A5BD-C4BA06BB7555}"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62733CC-BF62-4BDE-A803-564E68B2206A}" type="datetimeFigureOut">
              <a:rPr lang="zh-CN" altLang="en-US" smtClean="0"/>
              <a:pPr/>
              <a:t>2020/10/13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1E4AA5E-6F27-4FF4-A5BD-C4BA06BB755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62733CC-BF62-4BDE-A803-564E68B2206A}" type="datetimeFigureOut">
              <a:rPr lang="zh-CN" altLang="en-US" smtClean="0"/>
              <a:pPr/>
              <a:t>2020/10/13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1E4AA5E-6F27-4FF4-A5BD-C4BA06BB755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62733CC-BF62-4BDE-A803-564E68B2206A}" type="datetimeFigureOut">
              <a:rPr lang="zh-CN" altLang="en-US" smtClean="0"/>
              <a:pPr/>
              <a:t>2020/10/13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1E4AA5E-6F27-4FF4-A5BD-C4BA06BB755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2733CC-BF62-4BDE-A803-564E68B2206A}" type="datetimeFigureOut">
              <a:rPr lang="zh-CN" altLang="en-US" smtClean="0"/>
              <a:pPr/>
              <a:t>2020/10/13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E4AA5E-6F27-4FF4-A5BD-C4BA06BB755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2733CC-BF62-4BDE-A803-564E68B2206A}" type="datetimeFigureOut">
              <a:rPr lang="zh-CN" altLang="en-US" smtClean="0"/>
              <a:pPr/>
              <a:t>2020/10/13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E4AA5E-6F27-4FF4-A5BD-C4BA06BB755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2733CC-BF62-4BDE-A803-564E68B2206A}" type="datetimeFigureOut">
              <a:rPr lang="zh-CN" altLang="en-US" smtClean="0"/>
              <a:pPr/>
              <a:t>2020/10/13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E4AA5E-6F27-4FF4-A5BD-C4BA06BB755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add2.24.swf"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15.xml.rels><?xml version="1.0" encoding="UTF-8" standalone="yes"?>
<Relationships xmlns="http://schemas.openxmlformats.org/package/2006/relationships"><Relationship Id="rId3" Type="http://schemas.openxmlformats.org/officeDocument/2006/relationships/hyperlink" Target="add2.25.swf"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add2.26.swf"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hyperlink" Target="add2.27.sw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add2.28.swf"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add2.29.swf"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add2.31.swf"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hyperlink" Target="add2.30.swf"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add2.32.swf"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add2.32.swf"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add2.33.swf"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add2.34.swf"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add2.23.swf"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控制相关与处理技术</a:t>
            </a:r>
            <a:endParaRPr lang="zh-CN" altLang="en-US" dirty="0"/>
          </a:p>
        </p:txBody>
      </p:sp>
      <p:sp>
        <p:nvSpPr>
          <p:cNvPr id="3" name="副标题 2"/>
          <p:cNvSpPr>
            <a:spLocks noGrp="1"/>
          </p:cNvSpPr>
          <p:nvPr>
            <p:ph type="subTitle" idx="1"/>
          </p:nvPr>
        </p:nvSpPr>
        <p:spPr/>
        <p:txBody>
          <a:bodyPr/>
          <a:lstStyle/>
          <a:p>
            <a:r>
              <a:rPr lang="zh-CN" altLang="en-US" dirty="0" smtClean="0"/>
              <a:t>谢卫华</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AA3084F0-4F8C-49AE-A3CD-0E2913D656F0}" type="slidenum">
              <a:rPr lang="en-US" altLang="zh-CN"/>
              <a:pPr/>
              <a:t>10</a:t>
            </a:fld>
            <a:endParaRPr lang="en-US" altLang="zh-CN"/>
          </a:p>
        </p:txBody>
      </p:sp>
      <p:sp>
        <p:nvSpPr>
          <p:cNvPr id="479235" name="Rectangle 3"/>
          <p:cNvSpPr>
            <a:spLocks noGrp="1" noChangeArrowheads="1"/>
          </p:cNvSpPr>
          <p:nvPr>
            <p:ph type="body" idx="1"/>
          </p:nvPr>
        </p:nvSpPr>
        <p:spPr>
          <a:xfrm>
            <a:off x="323850" y="765175"/>
            <a:ext cx="8229600" cy="5184775"/>
          </a:xfrm>
          <a:noFill/>
          <a:ln/>
        </p:spPr>
        <p:txBody>
          <a:bodyPr>
            <a:normAutofit lnSpcReduction="10000"/>
          </a:bodyPr>
          <a:lstStyle/>
          <a:p>
            <a:pPr marL="609600" indent="-609600">
              <a:lnSpc>
                <a:spcPct val="80000"/>
              </a:lnSpc>
              <a:buFont typeface="Wingdings" pitchFamily="2" charset="2"/>
              <a:buNone/>
            </a:pPr>
            <a:r>
              <a:rPr lang="zh-CN" altLang="en-US" sz="2800" b="1" dirty="0">
                <a:solidFill>
                  <a:schemeClr val="accent1"/>
                </a:solidFill>
              </a:rPr>
              <a:t>全局相关的处理：</a:t>
            </a:r>
          </a:p>
          <a:p>
            <a:pPr marL="609600" indent="-609600">
              <a:lnSpc>
                <a:spcPct val="140000"/>
              </a:lnSpc>
              <a:buFont typeface="Wingdings" pitchFamily="2" charset="2"/>
              <a:buNone/>
            </a:pPr>
            <a:r>
              <a:rPr lang="zh-CN" altLang="en-US" sz="2800" b="1" dirty="0">
                <a:solidFill>
                  <a:schemeClr val="accent1"/>
                </a:solidFill>
              </a:rPr>
              <a:t>        </a:t>
            </a:r>
            <a:r>
              <a:rPr lang="en-US" altLang="zh-CN" sz="2800" b="1" dirty="0">
                <a:solidFill>
                  <a:schemeClr val="accent1"/>
                </a:solidFill>
              </a:rPr>
              <a:t>1.  </a:t>
            </a:r>
            <a:r>
              <a:rPr lang="zh-CN" altLang="en-US" sz="2800" b="1" dirty="0">
                <a:solidFill>
                  <a:schemeClr val="accent1"/>
                </a:solidFill>
              </a:rPr>
              <a:t>转移预测技术 </a:t>
            </a:r>
            <a:r>
              <a:rPr lang="en-US" altLang="zh-CN" sz="2800" b="1" dirty="0">
                <a:solidFill>
                  <a:schemeClr val="accent1"/>
                </a:solidFill>
              </a:rPr>
              <a:t>(</a:t>
            </a:r>
            <a:r>
              <a:rPr lang="zh-CN" altLang="en-US" sz="2800" b="1" dirty="0">
                <a:solidFill>
                  <a:schemeClr val="accent1"/>
                </a:solidFill>
              </a:rPr>
              <a:t>猜测法 </a:t>
            </a:r>
            <a:r>
              <a:rPr lang="en-US" altLang="zh-CN" sz="2800" b="1" dirty="0">
                <a:solidFill>
                  <a:schemeClr val="accent1"/>
                </a:solidFill>
              </a:rPr>
              <a:t>)</a:t>
            </a:r>
          </a:p>
          <a:p>
            <a:pPr marL="1752600" lvl="3" indent="-381000">
              <a:lnSpc>
                <a:spcPct val="140000"/>
              </a:lnSpc>
              <a:buClr>
                <a:schemeClr val="tx1"/>
              </a:buClr>
              <a:buFont typeface="Wingdings" pitchFamily="2" charset="2"/>
              <a:buChar char="l"/>
            </a:pPr>
            <a:r>
              <a:rPr lang="zh-CN" altLang="en-US" sz="2800" b="1" dirty="0">
                <a:solidFill>
                  <a:schemeClr val="accent1"/>
                </a:solidFill>
              </a:rPr>
              <a:t>静态转移预测技术 </a:t>
            </a:r>
          </a:p>
          <a:p>
            <a:pPr marL="1752600" lvl="3" indent="-381000">
              <a:lnSpc>
                <a:spcPct val="140000"/>
              </a:lnSpc>
              <a:buClr>
                <a:schemeClr val="tx1"/>
              </a:buClr>
              <a:buFont typeface="Wingdings" pitchFamily="2" charset="2"/>
              <a:buChar char="l"/>
            </a:pPr>
            <a:r>
              <a:rPr lang="zh-CN" altLang="en-US" sz="2800" b="1" dirty="0">
                <a:solidFill>
                  <a:schemeClr val="accent1"/>
                </a:solidFill>
              </a:rPr>
              <a:t>动态转移预测技术</a:t>
            </a:r>
          </a:p>
          <a:p>
            <a:pPr marL="609600" indent="-609600">
              <a:lnSpc>
                <a:spcPct val="140000"/>
              </a:lnSpc>
              <a:buClr>
                <a:schemeClr val="tx1"/>
              </a:buClr>
              <a:buFont typeface="Wingdings" pitchFamily="2" charset="2"/>
              <a:buNone/>
            </a:pPr>
            <a:r>
              <a:rPr lang="zh-CN" altLang="en-US" sz="2800" b="1" dirty="0">
                <a:solidFill>
                  <a:schemeClr val="accent1"/>
                </a:solidFill>
              </a:rPr>
              <a:t>        </a:t>
            </a:r>
            <a:r>
              <a:rPr lang="en-US" altLang="zh-CN" sz="2800" b="1" dirty="0">
                <a:solidFill>
                  <a:schemeClr val="accent1"/>
                </a:solidFill>
              </a:rPr>
              <a:t>2.  </a:t>
            </a:r>
            <a:r>
              <a:rPr lang="zh-CN" altLang="en-US" sz="2800" b="1" dirty="0">
                <a:solidFill>
                  <a:schemeClr val="accent1"/>
                </a:solidFill>
              </a:rPr>
              <a:t>延迟转移技术 </a:t>
            </a:r>
          </a:p>
          <a:p>
            <a:pPr marL="609600" indent="-609600">
              <a:lnSpc>
                <a:spcPct val="140000"/>
              </a:lnSpc>
              <a:buClr>
                <a:schemeClr val="tx1"/>
              </a:buClr>
              <a:buFont typeface="Wingdings" pitchFamily="2" charset="2"/>
              <a:buNone/>
            </a:pPr>
            <a:r>
              <a:rPr lang="zh-CN" altLang="en-US" sz="2800" b="1" dirty="0">
                <a:solidFill>
                  <a:schemeClr val="accent1"/>
                </a:solidFill>
              </a:rPr>
              <a:t>        </a:t>
            </a:r>
            <a:r>
              <a:rPr lang="en-US" altLang="zh-CN" sz="2800" b="1" dirty="0">
                <a:solidFill>
                  <a:schemeClr val="accent1"/>
                </a:solidFill>
              </a:rPr>
              <a:t>3.  </a:t>
            </a:r>
            <a:r>
              <a:rPr lang="zh-CN" altLang="en-US" sz="2800" b="1" dirty="0">
                <a:solidFill>
                  <a:schemeClr val="accent1"/>
                </a:solidFill>
              </a:rPr>
              <a:t>加快和提前形成条件码 </a:t>
            </a:r>
          </a:p>
          <a:p>
            <a:pPr marL="609600" indent="-609600">
              <a:lnSpc>
                <a:spcPct val="140000"/>
              </a:lnSpc>
              <a:buClr>
                <a:schemeClr val="tx1"/>
              </a:buClr>
              <a:buFont typeface="Wingdings" pitchFamily="2" charset="2"/>
              <a:buNone/>
            </a:pPr>
            <a:r>
              <a:rPr lang="zh-CN" altLang="en-US" sz="2800" b="1" dirty="0">
                <a:solidFill>
                  <a:schemeClr val="accent1"/>
                </a:solidFill>
              </a:rPr>
              <a:t>        </a:t>
            </a:r>
            <a:r>
              <a:rPr lang="en-US" altLang="zh-CN" sz="2800" b="1" dirty="0">
                <a:solidFill>
                  <a:schemeClr val="accent1"/>
                </a:solidFill>
              </a:rPr>
              <a:t>4.  </a:t>
            </a:r>
            <a:r>
              <a:rPr lang="zh-CN" altLang="en-US" sz="2800" b="1" dirty="0">
                <a:solidFill>
                  <a:schemeClr val="accent1"/>
                </a:solidFill>
              </a:rPr>
              <a:t>加快短循环程序的处理 </a:t>
            </a:r>
          </a:p>
          <a:p>
            <a:pPr marL="609600" indent="-609600">
              <a:lnSpc>
                <a:spcPct val="140000"/>
              </a:lnSpc>
              <a:buClr>
                <a:schemeClr val="tx1"/>
              </a:buClr>
              <a:buFont typeface="Wingdings" pitchFamily="2" charset="2"/>
              <a:buNone/>
            </a:pPr>
            <a:r>
              <a:rPr lang="zh-CN" altLang="en-US" sz="2800" b="1" dirty="0">
                <a:solidFill>
                  <a:schemeClr val="accent1"/>
                </a:solidFill>
              </a:rPr>
              <a:t>        </a:t>
            </a:r>
            <a:r>
              <a:rPr lang="en-US" altLang="zh-CN" sz="2800" b="1" dirty="0">
                <a:solidFill>
                  <a:schemeClr val="accent1"/>
                </a:solidFill>
              </a:rPr>
              <a:t>5.   </a:t>
            </a:r>
            <a:r>
              <a:rPr lang="zh-CN" altLang="en-US" sz="2800" b="1" dirty="0">
                <a:solidFill>
                  <a:schemeClr val="accent1"/>
                </a:solidFill>
              </a:rPr>
              <a:t>改进循环程序的处理方法 </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4294967295"/>
          </p:nvPr>
        </p:nvSpPr>
        <p:spPr>
          <a:xfrm>
            <a:off x="7080250" y="6232525"/>
            <a:ext cx="1905000" cy="457200"/>
          </a:xfrm>
          <a:prstGeom prst="rect">
            <a:avLst/>
          </a:prstGeom>
          <a:noFill/>
        </p:spPr>
        <p:txBody>
          <a:bodyPr/>
          <a:lstStyle/>
          <a:p>
            <a:fld id="{F242515B-1315-41BB-B617-80980FB43631}" type="slidenum">
              <a:rPr lang="en-US" altLang="zh-CN"/>
              <a:pPr/>
              <a:t>11</a:t>
            </a:fld>
            <a:endParaRPr lang="en-US" altLang="zh-CN"/>
          </a:p>
        </p:txBody>
      </p:sp>
      <p:sp>
        <p:nvSpPr>
          <p:cNvPr id="36866" name="Rectangle 2"/>
          <p:cNvSpPr>
            <a:spLocks noGrp="1" noChangeArrowheads="1"/>
          </p:cNvSpPr>
          <p:nvPr>
            <p:ph type="ctrTitle"/>
          </p:nvPr>
        </p:nvSpPr>
        <p:spPr>
          <a:xfrm>
            <a:off x="323850" y="188913"/>
            <a:ext cx="5246688" cy="479425"/>
          </a:xfrm>
          <a:noFill/>
          <a:ln/>
        </p:spPr>
        <p:txBody>
          <a:bodyPr>
            <a:normAutofit fontScale="90000"/>
          </a:bodyPr>
          <a:lstStyle/>
          <a:p>
            <a:r>
              <a:rPr lang="zh-CN" altLang="en-US" sz="2400" b="1" dirty="0" smtClean="0">
                <a:solidFill>
                  <a:schemeClr val="hlink"/>
                </a:solidFill>
                <a:latin typeface="宋体" charset="-122"/>
              </a:rPr>
              <a:t>流水线</a:t>
            </a:r>
            <a:r>
              <a:rPr lang="zh-CN" altLang="en-US" sz="2400" b="1" dirty="0">
                <a:solidFill>
                  <a:schemeClr val="hlink"/>
                </a:solidFill>
                <a:latin typeface="宋体" charset="-122"/>
              </a:rPr>
              <a:t>的控制相关</a:t>
            </a:r>
            <a:r>
              <a:rPr lang="zh-CN" altLang="en-US" sz="3200" b="1" dirty="0">
                <a:solidFill>
                  <a:schemeClr val="hlink"/>
                </a:solidFill>
              </a:rPr>
              <a:t> </a:t>
            </a:r>
          </a:p>
        </p:txBody>
      </p:sp>
      <p:sp>
        <p:nvSpPr>
          <p:cNvPr id="36867" name="Rectangle 3"/>
          <p:cNvSpPr>
            <a:spLocks noGrp="1" noChangeArrowheads="1"/>
          </p:cNvSpPr>
          <p:nvPr>
            <p:ph type="subTitle" idx="1"/>
          </p:nvPr>
        </p:nvSpPr>
        <p:spPr>
          <a:xfrm>
            <a:off x="277813" y="685800"/>
            <a:ext cx="6172200" cy="609600"/>
          </a:xfrm>
          <a:noFill/>
          <a:ln/>
        </p:spPr>
        <p:txBody>
          <a:bodyPr>
            <a:normAutofit lnSpcReduction="10000"/>
          </a:bodyPr>
          <a:lstStyle/>
          <a:p>
            <a:pPr algn="l">
              <a:lnSpc>
                <a:spcPct val="110000"/>
              </a:lnSpc>
              <a:spcBef>
                <a:spcPct val="0"/>
              </a:spcBef>
            </a:pPr>
            <a:r>
              <a:rPr lang="en-US" altLang="zh-CN" b="1" dirty="0" smtClean="0">
                <a:solidFill>
                  <a:schemeClr val="hlink"/>
                </a:solidFill>
              </a:rPr>
              <a:t>2 </a:t>
            </a:r>
            <a:r>
              <a:rPr lang="zh-CN" altLang="en-US" b="1" dirty="0">
                <a:solidFill>
                  <a:schemeClr val="hlink"/>
                </a:solidFill>
                <a:latin typeface="宋体" charset="-122"/>
              </a:rPr>
              <a:t>条件分支对流水线的影响</a:t>
            </a:r>
            <a:r>
              <a:rPr lang="zh-CN" altLang="en-US" b="1" dirty="0">
                <a:solidFill>
                  <a:schemeClr val="hlink"/>
                </a:solidFill>
              </a:rPr>
              <a:t> </a:t>
            </a:r>
          </a:p>
        </p:txBody>
      </p:sp>
      <p:sp>
        <p:nvSpPr>
          <p:cNvPr id="36868" name="Rectangle 4"/>
          <p:cNvSpPr>
            <a:spLocks noChangeArrowheads="1"/>
          </p:cNvSpPr>
          <p:nvPr/>
        </p:nvSpPr>
        <p:spPr bwMode="auto">
          <a:xfrm>
            <a:off x="457200" y="1543050"/>
            <a:ext cx="7962900" cy="2457450"/>
          </a:xfrm>
          <a:prstGeom prst="rect">
            <a:avLst/>
          </a:prstGeom>
          <a:noFill/>
          <a:ln w="9525">
            <a:noFill/>
            <a:miter lim="800000"/>
            <a:headEnd/>
            <a:tailEnd/>
          </a:ln>
          <a:effectLst/>
        </p:spPr>
        <p:txBody>
          <a:bodyPr lIns="92075" tIns="46038" rIns="92075" bIns="46038"/>
          <a:lstStyle/>
          <a:p>
            <a:pPr>
              <a:lnSpc>
                <a:spcPct val="110000"/>
              </a:lnSpc>
              <a:spcBef>
                <a:spcPct val="0"/>
              </a:spcBef>
            </a:pPr>
            <a:r>
              <a:rPr lang="en-US" altLang="zh-CN" sz="2800" b="1" dirty="0">
                <a:solidFill>
                  <a:schemeClr val="accent1"/>
                </a:solidFill>
              </a:rPr>
              <a:t>  </a:t>
            </a:r>
            <a:r>
              <a:rPr lang="zh-CN" altLang="en-US" sz="2800" b="1" dirty="0">
                <a:solidFill>
                  <a:schemeClr val="accent1"/>
                </a:solidFill>
              </a:rPr>
              <a:t>在流水线的执行过程中，当遇到条件转移指令时，为了使流水线不</a:t>
            </a:r>
            <a:r>
              <a:rPr lang="zh-CN" altLang="en-US" sz="2800" b="1" dirty="0">
                <a:solidFill>
                  <a:schemeClr val="accent1"/>
                </a:solidFill>
                <a:latin typeface="Times New Roman" pitchFamily="18" charset="0"/>
              </a:rPr>
              <a:t>“</a:t>
            </a:r>
            <a:r>
              <a:rPr lang="zh-CN" altLang="en-US" sz="2800" b="1" dirty="0">
                <a:solidFill>
                  <a:schemeClr val="accent1"/>
                </a:solidFill>
              </a:rPr>
              <a:t>断流</a:t>
            </a:r>
            <a:r>
              <a:rPr lang="zh-CN" altLang="en-US" sz="2800" b="1" dirty="0">
                <a:solidFill>
                  <a:schemeClr val="accent1"/>
                </a:solidFill>
                <a:latin typeface="Times New Roman" pitchFamily="18" charset="0"/>
              </a:rPr>
              <a:t>”</a:t>
            </a:r>
            <a:r>
              <a:rPr lang="zh-CN" altLang="en-US" sz="2800" b="1" dirty="0">
                <a:solidFill>
                  <a:schemeClr val="accent1"/>
                </a:solidFill>
              </a:rPr>
              <a:t>，通常采用猜测法。在条件转移指令之后，可选择控制逻辑相对比较简单一个分支方向（转移不成功） ，让后续指令继续进入流水线执行。</a:t>
            </a:r>
            <a:r>
              <a:rPr lang="zh-CN" altLang="en-US" sz="2800" b="1" dirty="0">
                <a:solidFill>
                  <a:schemeClr val="accent1"/>
                </a:solidFill>
                <a:hlinkClick r:id="rId3" action="ppaction://hlinkfile"/>
              </a:rPr>
              <a:t>如图</a:t>
            </a:r>
            <a:r>
              <a:rPr lang="en-US" altLang="zh-CN" sz="2800" b="1" dirty="0">
                <a:solidFill>
                  <a:schemeClr val="accent1"/>
                </a:solidFill>
                <a:latin typeface="Times New Roman" pitchFamily="18" charset="0"/>
                <a:hlinkClick r:id="rId3" action="ppaction://hlinkfile"/>
              </a:rPr>
              <a:t>2.24</a:t>
            </a:r>
            <a:r>
              <a:rPr lang="zh-CN" altLang="en-US" sz="2800" b="1" dirty="0">
                <a:solidFill>
                  <a:schemeClr val="accent1"/>
                </a:solidFill>
                <a:latin typeface="Times New Roman" pitchFamily="18" charset="0"/>
                <a:hlinkClick r:id="rId3" action="ppaction://hlinkfile"/>
              </a:rPr>
              <a:t>所示</a:t>
            </a:r>
            <a:r>
              <a:rPr lang="zh-CN" altLang="en-US" sz="2800" b="1" dirty="0">
                <a:solidFill>
                  <a:schemeClr val="accent1"/>
                </a:solidFill>
                <a:latin typeface="Times New Roman" pitchFamily="18" charset="0"/>
              </a:rPr>
              <a:t>。</a:t>
            </a:r>
          </a:p>
        </p:txBody>
      </p:sp>
      <p:sp>
        <p:nvSpPr>
          <p:cNvPr id="36869" name="Rectangle 5"/>
          <p:cNvSpPr>
            <a:spLocks noChangeArrowheads="1"/>
          </p:cNvSpPr>
          <p:nvPr/>
        </p:nvSpPr>
        <p:spPr bwMode="auto">
          <a:xfrm>
            <a:off x="515938" y="4192588"/>
            <a:ext cx="7845425" cy="1177925"/>
          </a:xfrm>
          <a:prstGeom prst="rect">
            <a:avLst/>
          </a:prstGeom>
          <a:noFill/>
          <a:ln w="12700">
            <a:solidFill>
              <a:srgbClr val="FF9900"/>
            </a:solidFill>
            <a:miter lim="800000"/>
            <a:headEnd/>
            <a:tailEnd/>
          </a:ln>
          <a:effectLst/>
        </p:spPr>
        <p:txBody>
          <a:bodyPr lIns="92075" tIns="46038" rIns="92075" bIns="46038"/>
          <a:lstStyle/>
          <a:p>
            <a:pPr>
              <a:lnSpc>
                <a:spcPct val="110000"/>
              </a:lnSpc>
              <a:spcBef>
                <a:spcPct val="0"/>
              </a:spcBef>
            </a:pPr>
            <a:r>
              <a:rPr lang="en-US" altLang="zh-CN" sz="2800" b="1" dirty="0">
                <a:solidFill>
                  <a:schemeClr val="accent1"/>
                </a:solidFill>
              </a:rPr>
              <a:t>  </a:t>
            </a:r>
            <a:r>
              <a:rPr lang="zh-CN" altLang="en-US" sz="2800" b="1" dirty="0">
                <a:solidFill>
                  <a:schemeClr val="accent1"/>
                </a:solidFill>
              </a:rPr>
              <a:t>在这种情况下，每执行一条条件转移指令，一条</a:t>
            </a:r>
            <a:r>
              <a:rPr lang="en-US" altLang="zh-CN" sz="2800" b="1" dirty="0">
                <a:solidFill>
                  <a:schemeClr val="accent1"/>
                </a:solidFill>
              </a:rPr>
              <a:t>k</a:t>
            </a:r>
            <a:r>
              <a:rPr lang="zh-CN" altLang="en-US" sz="2800" b="1" dirty="0">
                <a:solidFill>
                  <a:schemeClr val="accent1"/>
                </a:solidFill>
              </a:rPr>
              <a:t>段流水线就有</a:t>
            </a:r>
            <a:r>
              <a:rPr lang="en-US" altLang="zh-CN" sz="2800" b="1" dirty="0">
                <a:solidFill>
                  <a:schemeClr val="accent1"/>
                </a:solidFill>
              </a:rPr>
              <a:t>k-2</a:t>
            </a:r>
            <a:r>
              <a:rPr lang="zh-CN" altLang="en-US" sz="2800" b="1" dirty="0">
                <a:solidFill>
                  <a:schemeClr val="accent1"/>
                </a:solidFill>
              </a:rPr>
              <a:t>个流水段被浪费。</a:t>
            </a:r>
            <a:r>
              <a:rPr lang="zh-CN" altLang="en-US" sz="2400" b="1" dirty="0">
                <a:solidFill>
                  <a:schemeClr val="accent1"/>
                </a:solidFill>
              </a:rPr>
              <a:t> </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6869"/>
                                        </p:tgtEl>
                                        <p:attrNameLst>
                                          <p:attrName>style.visibility</p:attrName>
                                        </p:attrNameLst>
                                      </p:cBhvr>
                                      <p:to>
                                        <p:strVal val="visible"/>
                                      </p:to>
                                    </p:set>
                                    <p:animEffect transition="in" filter="checkerboard(across)">
                                      <p:cBhvr>
                                        <p:cTn id="7" dur="500"/>
                                        <p:tgtEl>
                                          <p:spTgt spid="36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4294967295"/>
          </p:nvPr>
        </p:nvSpPr>
        <p:spPr>
          <a:xfrm>
            <a:off x="7080250" y="6232525"/>
            <a:ext cx="1905000" cy="457200"/>
          </a:xfrm>
          <a:prstGeom prst="rect">
            <a:avLst/>
          </a:prstGeom>
        </p:spPr>
        <p:txBody>
          <a:bodyPr/>
          <a:lstStyle/>
          <a:p>
            <a:fld id="{78190E39-5285-4ED3-81FC-314129554330}" type="slidenum">
              <a:rPr lang="en-US" altLang="zh-CN"/>
              <a:pPr/>
              <a:t>12</a:t>
            </a:fld>
            <a:endParaRPr lang="en-US" altLang="zh-CN"/>
          </a:p>
        </p:txBody>
      </p:sp>
      <p:sp>
        <p:nvSpPr>
          <p:cNvPr id="38914" name="Rectangle 2"/>
          <p:cNvSpPr>
            <a:spLocks noGrp="1" noChangeArrowheads="1"/>
          </p:cNvSpPr>
          <p:nvPr>
            <p:ph type="ctrTitle"/>
          </p:nvPr>
        </p:nvSpPr>
        <p:spPr>
          <a:xfrm>
            <a:off x="323850" y="188913"/>
            <a:ext cx="5246688" cy="479425"/>
          </a:xfrm>
          <a:noFill/>
          <a:ln/>
        </p:spPr>
        <p:txBody>
          <a:bodyPr>
            <a:normAutofit fontScale="90000"/>
          </a:bodyPr>
          <a:lstStyle/>
          <a:p>
            <a:r>
              <a:rPr lang="zh-CN" altLang="en-US" sz="2400" b="1" dirty="0" smtClean="0">
                <a:solidFill>
                  <a:schemeClr val="hlink"/>
                </a:solidFill>
                <a:latin typeface="宋体" charset="-122"/>
              </a:rPr>
              <a:t>流水线</a:t>
            </a:r>
            <a:r>
              <a:rPr lang="zh-CN" altLang="en-US" sz="2400" b="1" dirty="0">
                <a:solidFill>
                  <a:schemeClr val="hlink"/>
                </a:solidFill>
                <a:latin typeface="宋体" charset="-122"/>
              </a:rPr>
              <a:t>的控制相关</a:t>
            </a:r>
            <a:r>
              <a:rPr lang="zh-CN" altLang="en-US" sz="3200" b="1" dirty="0">
                <a:solidFill>
                  <a:schemeClr val="hlink"/>
                </a:solidFill>
              </a:rPr>
              <a:t> </a:t>
            </a:r>
          </a:p>
        </p:txBody>
      </p:sp>
      <p:sp>
        <p:nvSpPr>
          <p:cNvPr id="38915" name="Rectangle 3"/>
          <p:cNvSpPr>
            <a:spLocks noGrp="1" noChangeArrowheads="1"/>
          </p:cNvSpPr>
          <p:nvPr>
            <p:ph type="subTitle" idx="1"/>
          </p:nvPr>
        </p:nvSpPr>
        <p:spPr>
          <a:xfrm>
            <a:off x="277813" y="685800"/>
            <a:ext cx="6172200" cy="609600"/>
          </a:xfrm>
          <a:noFill/>
          <a:ln/>
        </p:spPr>
        <p:txBody>
          <a:bodyPr>
            <a:normAutofit lnSpcReduction="10000"/>
          </a:bodyPr>
          <a:lstStyle/>
          <a:p>
            <a:pPr algn="l">
              <a:lnSpc>
                <a:spcPct val="110000"/>
              </a:lnSpc>
              <a:spcBef>
                <a:spcPct val="0"/>
              </a:spcBef>
            </a:pPr>
            <a:r>
              <a:rPr lang="zh-CN" altLang="en-US" b="1" dirty="0" smtClean="0">
                <a:solidFill>
                  <a:schemeClr val="hlink"/>
                </a:solidFill>
                <a:latin typeface="宋体" charset="-122"/>
              </a:rPr>
              <a:t>条件</a:t>
            </a:r>
            <a:r>
              <a:rPr lang="zh-CN" altLang="en-US" b="1" dirty="0">
                <a:solidFill>
                  <a:schemeClr val="hlink"/>
                </a:solidFill>
                <a:latin typeface="宋体" charset="-122"/>
              </a:rPr>
              <a:t>分支对流水线的影响</a:t>
            </a:r>
            <a:r>
              <a:rPr lang="zh-CN" altLang="en-US" b="1" dirty="0">
                <a:solidFill>
                  <a:schemeClr val="hlink"/>
                </a:solidFill>
              </a:rPr>
              <a:t> </a:t>
            </a:r>
          </a:p>
        </p:txBody>
      </p:sp>
      <p:sp>
        <p:nvSpPr>
          <p:cNvPr id="38916" name="Rectangle 4"/>
          <p:cNvSpPr>
            <a:spLocks noChangeArrowheads="1"/>
          </p:cNvSpPr>
          <p:nvPr/>
        </p:nvSpPr>
        <p:spPr bwMode="auto">
          <a:xfrm>
            <a:off x="247650" y="1543050"/>
            <a:ext cx="8496300" cy="3600450"/>
          </a:xfrm>
          <a:prstGeom prst="rect">
            <a:avLst/>
          </a:prstGeom>
          <a:noFill/>
          <a:ln w="9525">
            <a:noFill/>
            <a:miter lim="800000"/>
            <a:headEnd/>
            <a:tailEnd/>
          </a:ln>
          <a:effectLst/>
        </p:spPr>
        <p:txBody>
          <a:bodyPr lIns="92075" tIns="46038" rIns="92075" bIns="46038"/>
          <a:lstStyle/>
          <a:p>
            <a:pPr>
              <a:lnSpc>
                <a:spcPct val="110000"/>
              </a:lnSpc>
              <a:spcBef>
                <a:spcPct val="0"/>
              </a:spcBef>
            </a:pPr>
            <a:r>
              <a:rPr lang="en-US" altLang="zh-CN" sz="2800" b="1" dirty="0">
                <a:solidFill>
                  <a:schemeClr val="accent1"/>
                </a:solidFill>
              </a:rPr>
              <a:t>  </a:t>
            </a:r>
            <a:r>
              <a:rPr lang="zh-CN" altLang="en-US" sz="2800" b="1" dirty="0">
                <a:solidFill>
                  <a:schemeClr val="accent1"/>
                </a:solidFill>
              </a:rPr>
              <a:t>对于一条有</a:t>
            </a:r>
            <a:r>
              <a:rPr lang="en-US" altLang="zh-CN" sz="2800" b="1" dirty="0">
                <a:solidFill>
                  <a:schemeClr val="accent1"/>
                </a:solidFill>
                <a:latin typeface="Times New Roman" pitchFamily="18" charset="0"/>
              </a:rPr>
              <a:t>k</a:t>
            </a:r>
            <a:r>
              <a:rPr lang="zh-CN" altLang="en-US" sz="2800" b="1" dirty="0">
                <a:solidFill>
                  <a:schemeClr val="accent1"/>
                </a:solidFill>
              </a:rPr>
              <a:t>个流水段的流水线，由于条件转移指令的影响，在最坏情况下，每一次条件转移将造成</a:t>
            </a:r>
            <a:r>
              <a:rPr lang="en-US" altLang="zh-CN" sz="2800" b="1" dirty="0">
                <a:solidFill>
                  <a:schemeClr val="accent1"/>
                </a:solidFill>
                <a:latin typeface="Times New Roman" pitchFamily="18" charset="0"/>
              </a:rPr>
              <a:t>k-1</a:t>
            </a:r>
            <a:r>
              <a:rPr lang="zh-CN" altLang="en-US" sz="2800" b="1" dirty="0">
                <a:solidFill>
                  <a:schemeClr val="accent1"/>
                </a:solidFill>
              </a:rPr>
              <a:t>个时钟周期的</a:t>
            </a:r>
            <a:r>
              <a:rPr lang="zh-CN" altLang="en-US" sz="2800" b="1" dirty="0">
                <a:solidFill>
                  <a:schemeClr val="accent1"/>
                </a:solidFill>
                <a:latin typeface="Times New Roman" pitchFamily="18" charset="0"/>
              </a:rPr>
              <a:t>“</a:t>
            </a:r>
            <a:r>
              <a:rPr lang="zh-CN" altLang="en-US" sz="2800" b="1" dirty="0">
                <a:solidFill>
                  <a:schemeClr val="accent1"/>
                </a:solidFill>
              </a:rPr>
              <a:t>断流</a:t>
            </a:r>
            <a:r>
              <a:rPr lang="zh-CN" altLang="en-US" sz="2800" b="1" dirty="0">
                <a:solidFill>
                  <a:schemeClr val="accent1"/>
                </a:solidFill>
                <a:latin typeface="Times New Roman" pitchFamily="18" charset="0"/>
              </a:rPr>
              <a:t>”</a:t>
            </a:r>
            <a:r>
              <a:rPr lang="zh-CN" altLang="en-US" sz="2800" b="1" dirty="0">
                <a:solidFill>
                  <a:schemeClr val="accent1"/>
                </a:solidFill>
              </a:rPr>
              <a:t>。另外，假设条件转移指令在一般程序中所占的比例为</a:t>
            </a:r>
            <a:r>
              <a:rPr lang="en-US" altLang="zh-CN" sz="2800" b="1" dirty="0">
                <a:solidFill>
                  <a:schemeClr val="accent1"/>
                </a:solidFill>
                <a:latin typeface="Times New Roman" pitchFamily="18" charset="0"/>
              </a:rPr>
              <a:t>p</a:t>
            </a:r>
            <a:r>
              <a:rPr lang="zh-CN" altLang="en-US" sz="2800" b="1" dirty="0">
                <a:solidFill>
                  <a:schemeClr val="accent1"/>
                </a:solidFill>
              </a:rPr>
              <a:t>，转移成功的概率为</a:t>
            </a:r>
            <a:r>
              <a:rPr lang="en-US" altLang="zh-CN" sz="2800" b="1" dirty="0">
                <a:solidFill>
                  <a:schemeClr val="accent1"/>
                </a:solidFill>
                <a:latin typeface="Times New Roman" pitchFamily="18" charset="0"/>
              </a:rPr>
              <a:t>q</a:t>
            </a:r>
            <a:r>
              <a:rPr lang="zh-CN" altLang="en-US" sz="2800" b="1" dirty="0">
                <a:solidFill>
                  <a:schemeClr val="accent1"/>
                </a:solidFill>
              </a:rPr>
              <a:t>。对于一个由</a:t>
            </a:r>
            <a:r>
              <a:rPr lang="en-US" altLang="zh-CN" sz="2800" b="1" dirty="0">
                <a:solidFill>
                  <a:schemeClr val="accent1"/>
                </a:solidFill>
                <a:latin typeface="Times New Roman" pitchFamily="18" charset="0"/>
              </a:rPr>
              <a:t>n</a:t>
            </a:r>
            <a:r>
              <a:rPr lang="zh-CN" altLang="en-US" sz="2800" b="1" dirty="0">
                <a:solidFill>
                  <a:schemeClr val="accent1"/>
                </a:solidFill>
              </a:rPr>
              <a:t>条指令组成的程序，由于条件转移需要额外增加的时钟周期数是</a:t>
            </a:r>
            <a:r>
              <a:rPr lang="en-US" altLang="zh-CN" sz="2800" b="1" dirty="0" err="1">
                <a:solidFill>
                  <a:schemeClr val="accent1"/>
                </a:solidFill>
                <a:latin typeface="Times New Roman" pitchFamily="18" charset="0"/>
              </a:rPr>
              <a:t>pqn</a:t>
            </a:r>
            <a:r>
              <a:rPr lang="en-US" altLang="zh-CN" sz="2800" b="1" dirty="0">
                <a:solidFill>
                  <a:schemeClr val="accent1"/>
                </a:solidFill>
                <a:latin typeface="Times New Roman" pitchFamily="18" charset="0"/>
              </a:rPr>
              <a:t>(k-1)</a:t>
            </a:r>
            <a:r>
              <a:rPr lang="en-US" altLang="zh-CN" sz="2800" b="1" dirty="0" err="1">
                <a:solidFill>
                  <a:schemeClr val="accent1"/>
                </a:solidFill>
                <a:latin typeface="Times New Roman" pitchFamily="18" charset="0"/>
              </a:rPr>
              <a:t>Δt</a:t>
            </a:r>
            <a:r>
              <a:rPr lang="zh-CN" altLang="en-US" sz="2800" b="1" dirty="0">
                <a:solidFill>
                  <a:schemeClr val="accent1"/>
                </a:solidFill>
              </a:rPr>
              <a:t>，因此，这</a:t>
            </a:r>
            <a:r>
              <a:rPr lang="en-US" altLang="zh-CN" sz="2800" b="1" dirty="0">
                <a:solidFill>
                  <a:schemeClr val="accent1"/>
                </a:solidFill>
                <a:latin typeface="Times New Roman" pitchFamily="18" charset="0"/>
              </a:rPr>
              <a:t>n</a:t>
            </a:r>
            <a:r>
              <a:rPr lang="zh-CN" altLang="en-US" sz="2800" b="1" dirty="0">
                <a:solidFill>
                  <a:schemeClr val="accent1"/>
                </a:solidFill>
              </a:rPr>
              <a:t>条指令的总的执行时间是</a:t>
            </a:r>
            <a:r>
              <a:rPr lang="zh-CN" altLang="en-US" sz="2800" b="1" dirty="0">
                <a:solidFill>
                  <a:schemeClr val="accent1"/>
                </a:solidFill>
                <a:latin typeface="Times New Roman" pitchFamily="18" charset="0"/>
              </a:rPr>
              <a:t> </a:t>
            </a:r>
          </a:p>
        </p:txBody>
      </p:sp>
      <p:pic>
        <p:nvPicPr>
          <p:cNvPr id="38918" name="Picture 6"/>
          <p:cNvPicPr>
            <a:picLocks noChangeArrowheads="1"/>
          </p:cNvPicPr>
          <p:nvPr/>
        </p:nvPicPr>
        <p:blipFill>
          <a:blip r:embed="rId3"/>
          <a:srcRect/>
          <a:stretch>
            <a:fillRect/>
          </a:stretch>
        </p:blipFill>
        <p:spPr bwMode="auto">
          <a:xfrm>
            <a:off x="347663" y="5024438"/>
            <a:ext cx="8523287" cy="822325"/>
          </a:xfrm>
          <a:prstGeom prst="rect">
            <a:avLst/>
          </a:prstGeom>
          <a:noFill/>
          <a:ln w="9525">
            <a:noFill/>
            <a:miter lim="800000"/>
            <a:headEnd/>
            <a:tailEnd/>
          </a:ln>
          <a:effectLst/>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918"/>
                                        </p:tgtEl>
                                        <p:attrNameLst>
                                          <p:attrName>style.visibility</p:attrName>
                                        </p:attrNameLst>
                                      </p:cBhvr>
                                      <p:to>
                                        <p:strVal val="visible"/>
                                      </p:to>
                                    </p:set>
                                    <p:animEffect transition="in" filter="blinds(horizontal)">
                                      <p:cBhvr>
                                        <p:cTn id="7" dur="500"/>
                                        <p:tgtEl>
                                          <p:spTgt spid="38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p:cNvSpPr>
            <a:spLocks noGrp="1" noChangeArrowheads="1"/>
          </p:cNvSpPr>
          <p:nvPr>
            <p:ph type="sldNum" sz="quarter" idx="4294967295"/>
          </p:nvPr>
        </p:nvSpPr>
        <p:spPr>
          <a:xfrm>
            <a:off x="7080250" y="6232525"/>
            <a:ext cx="1905000" cy="457200"/>
          </a:xfrm>
          <a:prstGeom prst="rect">
            <a:avLst/>
          </a:prstGeom>
        </p:spPr>
        <p:txBody>
          <a:bodyPr/>
          <a:lstStyle/>
          <a:p>
            <a:fld id="{D211347C-1F39-4225-9914-BBBD3E8CE3CD}" type="slidenum">
              <a:rPr lang="en-US" altLang="zh-CN"/>
              <a:pPr/>
              <a:t>13</a:t>
            </a:fld>
            <a:endParaRPr lang="en-US" altLang="zh-CN"/>
          </a:p>
        </p:txBody>
      </p:sp>
      <p:sp>
        <p:nvSpPr>
          <p:cNvPr id="40962" name="Rectangle 2"/>
          <p:cNvSpPr>
            <a:spLocks noGrp="1" noChangeArrowheads="1"/>
          </p:cNvSpPr>
          <p:nvPr>
            <p:ph type="subTitle" idx="1"/>
          </p:nvPr>
        </p:nvSpPr>
        <p:spPr>
          <a:xfrm>
            <a:off x="76200" y="171450"/>
            <a:ext cx="6172200" cy="609600"/>
          </a:xfrm>
          <a:noFill/>
          <a:ln/>
        </p:spPr>
        <p:txBody>
          <a:bodyPr>
            <a:normAutofit lnSpcReduction="10000"/>
          </a:bodyPr>
          <a:lstStyle/>
          <a:p>
            <a:pPr algn="l">
              <a:lnSpc>
                <a:spcPct val="110000"/>
              </a:lnSpc>
              <a:spcBef>
                <a:spcPct val="0"/>
              </a:spcBef>
            </a:pPr>
            <a:r>
              <a:rPr lang="zh-CN" altLang="en-US" b="1" dirty="0" smtClean="0">
                <a:solidFill>
                  <a:schemeClr val="hlink"/>
                </a:solidFill>
                <a:latin typeface="宋体" charset="-122"/>
              </a:rPr>
              <a:t>条件</a:t>
            </a:r>
            <a:r>
              <a:rPr lang="zh-CN" altLang="en-US" b="1" dirty="0">
                <a:solidFill>
                  <a:schemeClr val="hlink"/>
                </a:solidFill>
                <a:latin typeface="宋体" charset="-122"/>
              </a:rPr>
              <a:t>分支对流水线的影响</a:t>
            </a:r>
            <a:r>
              <a:rPr lang="zh-CN" altLang="en-US" b="1" dirty="0">
                <a:solidFill>
                  <a:schemeClr val="hlink"/>
                </a:solidFill>
              </a:rPr>
              <a:t> </a:t>
            </a:r>
          </a:p>
        </p:txBody>
      </p:sp>
      <p:sp>
        <p:nvSpPr>
          <p:cNvPr id="40963" name="Rectangle 3"/>
          <p:cNvSpPr>
            <a:spLocks noChangeArrowheads="1"/>
          </p:cNvSpPr>
          <p:nvPr/>
        </p:nvSpPr>
        <p:spPr bwMode="auto">
          <a:xfrm>
            <a:off x="247650" y="952500"/>
            <a:ext cx="8496300" cy="1085850"/>
          </a:xfrm>
          <a:prstGeom prst="rect">
            <a:avLst/>
          </a:prstGeom>
          <a:noFill/>
          <a:ln w="9525">
            <a:noFill/>
            <a:miter lim="800000"/>
            <a:headEnd/>
            <a:tailEnd/>
          </a:ln>
          <a:effectLst/>
        </p:spPr>
        <p:txBody>
          <a:bodyPr lIns="92075" tIns="46038" rIns="92075" bIns="46038"/>
          <a:lstStyle/>
          <a:p>
            <a:pPr>
              <a:lnSpc>
                <a:spcPct val="110000"/>
              </a:lnSpc>
              <a:spcBef>
                <a:spcPct val="0"/>
              </a:spcBef>
            </a:pPr>
            <a:r>
              <a:rPr lang="en-US" altLang="zh-CN" sz="2800" b="1" dirty="0">
                <a:solidFill>
                  <a:schemeClr val="accent1"/>
                </a:solidFill>
              </a:rPr>
              <a:t>  </a:t>
            </a:r>
            <a:r>
              <a:rPr lang="zh-CN" altLang="en-US" sz="2400" b="1" dirty="0">
                <a:solidFill>
                  <a:schemeClr val="accent1"/>
                </a:solidFill>
              </a:rPr>
              <a:t>根据流水线吞吐率的一般公式</a:t>
            </a:r>
            <a:r>
              <a:rPr lang="en-US" altLang="zh-CN" sz="2400" b="1" smtClean="0">
                <a:solidFill>
                  <a:schemeClr val="accent1"/>
                </a:solidFill>
                <a:latin typeface="Times New Roman" pitchFamily="18" charset="0"/>
              </a:rPr>
              <a:t>(7</a:t>
            </a:r>
            <a:r>
              <a:rPr lang="en-US" altLang="zh-CN" sz="2400" b="1" dirty="0">
                <a:solidFill>
                  <a:schemeClr val="accent1"/>
                </a:solidFill>
                <a:latin typeface="Times New Roman" pitchFamily="18" charset="0"/>
              </a:rPr>
              <a:t>)</a:t>
            </a:r>
            <a:r>
              <a:rPr lang="zh-CN" altLang="en-US" sz="2400" b="1" dirty="0">
                <a:solidFill>
                  <a:schemeClr val="accent1"/>
                </a:solidFill>
              </a:rPr>
              <a:t>，有条件转移影响的流水线的吞吐率为</a:t>
            </a:r>
            <a:r>
              <a:rPr lang="zh-CN" altLang="en-US" sz="2800" b="1" dirty="0">
                <a:solidFill>
                  <a:schemeClr val="accent1"/>
                </a:solidFill>
                <a:latin typeface="Times New Roman" pitchFamily="18" charset="0"/>
              </a:rPr>
              <a:t>  </a:t>
            </a:r>
          </a:p>
        </p:txBody>
      </p:sp>
      <p:sp>
        <p:nvSpPr>
          <p:cNvPr id="40966" name="Rectangle 6"/>
          <p:cNvSpPr>
            <a:spLocks noChangeArrowheads="1"/>
          </p:cNvSpPr>
          <p:nvPr/>
        </p:nvSpPr>
        <p:spPr bwMode="auto">
          <a:xfrm>
            <a:off x="361950" y="3009900"/>
            <a:ext cx="6343650" cy="571500"/>
          </a:xfrm>
          <a:prstGeom prst="rect">
            <a:avLst/>
          </a:prstGeom>
          <a:noFill/>
          <a:ln w="9525">
            <a:noFill/>
            <a:miter lim="800000"/>
            <a:headEnd/>
            <a:tailEnd/>
          </a:ln>
          <a:effectLst/>
        </p:spPr>
        <p:txBody>
          <a:bodyPr lIns="92075" tIns="46038" rIns="92075" bIns="46038"/>
          <a:lstStyle/>
          <a:p>
            <a:pPr>
              <a:lnSpc>
                <a:spcPct val="110000"/>
              </a:lnSpc>
              <a:spcBef>
                <a:spcPct val="0"/>
              </a:spcBef>
            </a:pPr>
            <a:r>
              <a:rPr lang="zh-CN" altLang="en-US" sz="2400" b="1">
                <a:solidFill>
                  <a:srgbClr val="FFFFFF"/>
                </a:solidFill>
              </a:rPr>
              <a:t>当</a:t>
            </a:r>
            <a:r>
              <a:rPr lang="en-US" altLang="zh-CN" sz="2400" b="1">
                <a:solidFill>
                  <a:srgbClr val="FFFFFF"/>
                </a:solidFill>
                <a:latin typeface="Times New Roman" pitchFamily="18" charset="0"/>
              </a:rPr>
              <a:t>n→∞</a:t>
            </a:r>
            <a:r>
              <a:rPr lang="zh-CN" altLang="en-US" sz="2400" b="1">
                <a:solidFill>
                  <a:srgbClr val="FFFFFF"/>
                </a:solidFill>
              </a:rPr>
              <a:t>时，其流水线的最大吞吐率为</a:t>
            </a:r>
            <a:r>
              <a:rPr lang="zh-CN" altLang="en-US" sz="2800" b="1">
                <a:solidFill>
                  <a:srgbClr val="FFFFFF"/>
                </a:solidFill>
                <a:latin typeface="Times New Roman" pitchFamily="18" charset="0"/>
              </a:rPr>
              <a:t> </a:t>
            </a:r>
          </a:p>
        </p:txBody>
      </p:sp>
      <p:sp>
        <p:nvSpPr>
          <p:cNvPr id="40969" name="Rectangle 9"/>
          <p:cNvSpPr>
            <a:spLocks noChangeArrowheads="1"/>
          </p:cNvSpPr>
          <p:nvPr/>
        </p:nvSpPr>
        <p:spPr bwMode="auto">
          <a:xfrm>
            <a:off x="400050" y="4667250"/>
            <a:ext cx="8496300" cy="571500"/>
          </a:xfrm>
          <a:prstGeom prst="rect">
            <a:avLst/>
          </a:prstGeom>
          <a:noFill/>
          <a:ln w="9525">
            <a:noFill/>
            <a:miter lim="800000"/>
            <a:headEnd/>
            <a:tailEnd/>
          </a:ln>
          <a:effectLst/>
        </p:spPr>
        <p:txBody>
          <a:bodyPr lIns="92075" tIns="46038" rIns="92075" bIns="46038"/>
          <a:lstStyle/>
          <a:p>
            <a:pPr>
              <a:lnSpc>
                <a:spcPct val="110000"/>
              </a:lnSpc>
              <a:spcBef>
                <a:spcPct val="0"/>
              </a:spcBef>
            </a:pPr>
            <a:r>
              <a:rPr lang="zh-CN" altLang="en-US" sz="2400" b="1">
                <a:solidFill>
                  <a:srgbClr val="FFFFFF"/>
                </a:solidFill>
              </a:rPr>
              <a:t>由于条件转移指令的影响，流水线吞吐率下降的百分比为</a:t>
            </a:r>
            <a:r>
              <a:rPr lang="zh-CN" altLang="en-US" sz="2400" b="1">
                <a:solidFill>
                  <a:srgbClr val="FFFFFF"/>
                </a:solidFill>
                <a:latin typeface="Times New Roman" pitchFamily="18" charset="0"/>
              </a:rPr>
              <a:t> </a:t>
            </a:r>
          </a:p>
        </p:txBody>
      </p:sp>
      <p:pic>
        <p:nvPicPr>
          <p:cNvPr id="47105" name="Picture 1"/>
          <p:cNvPicPr>
            <a:picLocks noChangeAspect="1" noChangeArrowheads="1"/>
          </p:cNvPicPr>
          <p:nvPr/>
        </p:nvPicPr>
        <p:blipFill>
          <a:blip r:embed="rId3"/>
          <a:srcRect/>
          <a:stretch>
            <a:fillRect/>
          </a:stretch>
        </p:blipFill>
        <p:spPr bwMode="auto">
          <a:xfrm>
            <a:off x="928662" y="2138360"/>
            <a:ext cx="7067550" cy="933450"/>
          </a:xfrm>
          <a:prstGeom prst="rect">
            <a:avLst/>
          </a:prstGeom>
          <a:noFill/>
          <a:ln w="9525">
            <a:noFill/>
            <a:miter lim="800000"/>
            <a:headEnd/>
            <a:tailEnd/>
          </a:ln>
          <a:effectLst/>
        </p:spPr>
      </p:pic>
      <p:pic>
        <p:nvPicPr>
          <p:cNvPr id="47106" name="Picture 2"/>
          <p:cNvPicPr>
            <a:picLocks noChangeAspect="1" noChangeArrowheads="1"/>
          </p:cNvPicPr>
          <p:nvPr/>
        </p:nvPicPr>
        <p:blipFill>
          <a:blip r:embed="rId4"/>
          <a:srcRect/>
          <a:stretch>
            <a:fillRect/>
          </a:stretch>
        </p:blipFill>
        <p:spPr bwMode="auto">
          <a:xfrm>
            <a:off x="1000100" y="3600458"/>
            <a:ext cx="6800850" cy="971550"/>
          </a:xfrm>
          <a:prstGeom prst="rect">
            <a:avLst/>
          </a:prstGeom>
          <a:noFill/>
          <a:ln w="9525">
            <a:noFill/>
            <a:miter lim="800000"/>
            <a:headEnd/>
            <a:tailEnd/>
          </a:ln>
          <a:effectLst/>
        </p:spPr>
      </p:pic>
      <p:pic>
        <p:nvPicPr>
          <p:cNvPr id="47107" name="Picture 3"/>
          <p:cNvPicPr>
            <a:picLocks noChangeAspect="1" noChangeArrowheads="1"/>
          </p:cNvPicPr>
          <p:nvPr/>
        </p:nvPicPr>
        <p:blipFill>
          <a:blip r:embed="rId5"/>
          <a:srcRect/>
          <a:stretch>
            <a:fillRect/>
          </a:stretch>
        </p:blipFill>
        <p:spPr bwMode="auto">
          <a:xfrm>
            <a:off x="1000100" y="5143512"/>
            <a:ext cx="6858000" cy="952500"/>
          </a:xfrm>
          <a:prstGeom prst="rect">
            <a:avLst/>
          </a:prstGeom>
          <a:noFill/>
          <a:ln w="9525">
            <a:noFill/>
            <a:miter lim="800000"/>
            <a:headEnd/>
            <a:tailEnd/>
          </a:ln>
          <a:effectLst/>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6"/>
                                        </p:tgtEl>
                                        <p:attrNameLst>
                                          <p:attrName>style.visibility</p:attrName>
                                        </p:attrNameLst>
                                      </p:cBhvr>
                                      <p:to>
                                        <p:strVal val="visible"/>
                                      </p:to>
                                    </p:set>
                                    <p:animEffect transition="in" filter="blinds(horizontal)">
                                      <p:cBhvr>
                                        <p:cTn id="7" dur="500"/>
                                        <p:tgtEl>
                                          <p:spTgt spid="409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69"/>
                                        </p:tgtEl>
                                        <p:attrNameLst>
                                          <p:attrName>style.visibility</p:attrName>
                                        </p:attrNameLst>
                                      </p:cBhvr>
                                      <p:to>
                                        <p:strVal val="visible"/>
                                      </p:to>
                                    </p:set>
                                    <p:animEffect transition="in" filter="blinds(horizontal)">
                                      <p:cBhvr>
                                        <p:cTn id="12" dur="500"/>
                                        <p:tgtEl>
                                          <p:spTgt spid="40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p:bldP spid="4096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48B8BB1F-D35B-4B42-A476-8EB1F1A6609F}" type="slidenum">
              <a:rPr lang="en-US" altLang="zh-CN"/>
              <a:pPr/>
              <a:t>14</a:t>
            </a:fld>
            <a:endParaRPr lang="en-US" altLang="zh-CN"/>
          </a:p>
        </p:txBody>
      </p:sp>
      <p:sp>
        <p:nvSpPr>
          <p:cNvPr id="475140" name="Text Box 4"/>
          <p:cNvSpPr txBox="1">
            <a:spLocks noChangeArrowheads="1"/>
          </p:cNvSpPr>
          <p:nvPr/>
        </p:nvSpPr>
        <p:spPr bwMode="auto">
          <a:xfrm>
            <a:off x="395288" y="747713"/>
            <a:ext cx="8424862" cy="3168650"/>
          </a:xfrm>
          <a:prstGeom prst="rect">
            <a:avLst/>
          </a:prstGeom>
          <a:noFill/>
          <a:ln w="9525">
            <a:noFill/>
            <a:miter lim="800000"/>
            <a:headEnd/>
            <a:tailEnd/>
          </a:ln>
          <a:effectLst/>
        </p:spPr>
        <p:txBody>
          <a:bodyPr>
            <a:spAutoFit/>
          </a:bodyPr>
          <a:lstStyle/>
          <a:p>
            <a:pPr>
              <a:lnSpc>
                <a:spcPct val="130000"/>
              </a:lnSpc>
            </a:pPr>
            <a:r>
              <a:rPr kumimoji="1" lang="en-US" altLang="zh-CN" sz="2400" b="1" dirty="0">
                <a:solidFill>
                  <a:schemeClr val="accent1"/>
                </a:solidFill>
                <a:latin typeface="Times New Roman" pitchFamily="18" charset="0"/>
              </a:rPr>
              <a:t>        </a:t>
            </a:r>
            <a:r>
              <a:rPr kumimoji="1" lang="zh-CN" altLang="en-US" sz="2800" b="1" dirty="0">
                <a:solidFill>
                  <a:schemeClr val="accent1"/>
                </a:solidFill>
                <a:latin typeface="Times New Roman" pitchFamily="18" charset="0"/>
              </a:rPr>
              <a:t>［</a:t>
            </a:r>
            <a:r>
              <a:rPr kumimoji="1" lang="zh-CN" altLang="en-US" sz="2800" b="1" dirty="0" smtClean="0">
                <a:solidFill>
                  <a:schemeClr val="accent1"/>
                </a:solidFill>
                <a:latin typeface="Times New Roman" pitchFamily="18" charset="0"/>
              </a:rPr>
              <a:t>例］据</a:t>
            </a:r>
            <a:r>
              <a:rPr kumimoji="1" lang="zh-CN" altLang="en-US" sz="2800" b="1" dirty="0">
                <a:solidFill>
                  <a:schemeClr val="accent1"/>
                </a:solidFill>
                <a:latin typeface="Times New Roman" pitchFamily="18" charset="0"/>
              </a:rPr>
              <a:t>统计，在一些典型程序中，转移指令所占的比例为</a:t>
            </a:r>
            <a:r>
              <a:rPr kumimoji="1" lang="en-US" altLang="zh-CN" sz="2800" b="1" dirty="0">
                <a:solidFill>
                  <a:schemeClr val="accent1"/>
                </a:solidFill>
                <a:latin typeface="Times New Roman" pitchFamily="18" charset="0"/>
              </a:rPr>
              <a:t>20%</a:t>
            </a:r>
            <a:r>
              <a:rPr kumimoji="1" lang="zh-CN" altLang="en-US" sz="2800" b="1" dirty="0">
                <a:solidFill>
                  <a:schemeClr val="accent1"/>
                </a:solidFill>
                <a:latin typeface="Times New Roman" pitchFamily="18" charset="0"/>
              </a:rPr>
              <a:t>，转移成功的概率 为</a:t>
            </a:r>
            <a:r>
              <a:rPr kumimoji="1" lang="en-US" altLang="zh-CN" sz="2800" b="1" i="1" dirty="0">
                <a:solidFill>
                  <a:schemeClr val="accent1"/>
                </a:solidFill>
                <a:latin typeface="Times New Roman" pitchFamily="18" charset="0"/>
              </a:rPr>
              <a:t>q</a:t>
            </a:r>
            <a:r>
              <a:rPr kumimoji="1" lang="zh-CN" altLang="en-US" sz="2800" b="1" dirty="0">
                <a:solidFill>
                  <a:schemeClr val="accent1"/>
                </a:solidFill>
                <a:latin typeface="Times New Roman" pitchFamily="18" charset="0"/>
              </a:rPr>
              <a:t>＝</a:t>
            </a:r>
            <a:r>
              <a:rPr kumimoji="1" lang="en-US" altLang="zh-CN" sz="2800" b="1" dirty="0">
                <a:solidFill>
                  <a:schemeClr val="accent1"/>
                </a:solidFill>
                <a:latin typeface="Times New Roman" pitchFamily="18" charset="0"/>
              </a:rPr>
              <a:t>60%</a:t>
            </a:r>
            <a:r>
              <a:rPr kumimoji="1" lang="zh-CN" altLang="en-US" sz="2800" b="1" dirty="0">
                <a:solidFill>
                  <a:schemeClr val="accent1"/>
                </a:solidFill>
                <a:latin typeface="Times New Roman" pitchFamily="18" charset="0"/>
              </a:rPr>
              <a:t>。假设有一条</a:t>
            </a:r>
            <a:r>
              <a:rPr kumimoji="1" lang="en-US" altLang="zh-CN" sz="2800" b="1" dirty="0">
                <a:solidFill>
                  <a:schemeClr val="accent1"/>
                </a:solidFill>
                <a:latin typeface="Times New Roman" pitchFamily="18" charset="0"/>
              </a:rPr>
              <a:t>8</a:t>
            </a:r>
            <a:r>
              <a:rPr kumimoji="1" lang="zh-CN" altLang="en-US" sz="2800" b="1" dirty="0">
                <a:solidFill>
                  <a:schemeClr val="accent1"/>
                </a:solidFill>
                <a:latin typeface="Times New Roman" pitchFamily="18" charset="0"/>
              </a:rPr>
              <a:t>个流水段的指令流水线，问：由于条件转移指令的影响，流水线的最大吞吐率下降多少</a:t>
            </a:r>
            <a:r>
              <a:rPr kumimoji="1" lang="en-US" altLang="zh-CN" sz="2800" b="1" dirty="0">
                <a:solidFill>
                  <a:schemeClr val="accent1"/>
                </a:solidFill>
                <a:latin typeface="Times New Roman" pitchFamily="18" charset="0"/>
              </a:rPr>
              <a:t>?</a:t>
            </a:r>
          </a:p>
          <a:p>
            <a:pPr>
              <a:lnSpc>
                <a:spcPct val="200000"/>
              </a:lnSpc>
            </a:pPr>
            <a:r>
              <a:rPr kumimoji="1" lang="zh-CN" altLang="en-US" sz="2800" b="1" dirty="0">
                <a:solidFill>
                  <a:schemeClr val="accent1"/>
                </a:solidFill>
                <a:latin typeface="Times New Roman" pitchFamily="18" charset="0"/>
              </a:rPr>
              <a:t>解：已知  </a:t>
            </a:r>
            <a:r>
              <a:rPr kumimoji="1" lang="en-US" altLang="zh-CN" sz="2800" b="1" i="1" dirty="0">
                <a:solidFill>
                  <a:schemeClr val="accent1"/>
                </a:solidFill>
                <a:latin typeface="Times New Roman" pitchFamily="18" charset="0"/>
              </a:rPr>
              <a:t>p</a:t>
            </a:r>
            <a:r>
              <a:rPr kumimoji="1" lang="zh-CN" altLang="en-US" sz="2800" b="1" dirty="0">
                <a:solidFill>
                  <a:schemeClr val="accent1"/>
                </a:solidFill>
                <a:latin typeface="Times New Roman" pitchFamily="18" charset="0"/>
              </a:rPr>
              <a:t>＝</a:t>
            </a:r>
            <a:r>
              <a:rPr kumimoji="1" lang="en-US" altLang="zh-CN" sz="2800" b="1" dirty="0">
                <a:solidFill>
                  <a:schemeClr val="accent1"/>
                </a:solidFill>
                <a:latin typeface="Times New Roman" pitchFamily="18" charset="0"/>
              </a:rPr>
              <a:t>0.20</a:t>
            </a:r>
            <a:r>
              <a:rPr kumimoji="1" lang="zh-CN" altLang="en-US" sz="2800" b="1" dirty="0">
                <a:solidFill>
                  <a:schemeClr val="accent1"/>
                </a:solidFill>
                <a:latin typeface="Times New Roman" pitchFamily="18" charset="0"/>
              </a:rPr>
              <a:t>，</a:t>
            </a:r>
            <a:r>
              <a:rPr kumimoji="1" lang="en-US" altLang="zh-CN" sz="2800" b="1" i="1" dirty="0">
                <a:solidFill>
                  <a:schemeClr val="accent1"/>
                </a:solidFill>
                <a:latin typeface="Times New Roman" pitchFamily="18" charset="0"/>
              </a:rPr>
              <a:t>q</a:t>
            </a:r>
            <a:r>
              <a:rPr kumimoji="1" lang="zh-CN" altLang="en-US" sz="2800" b="1" dirty="0">
                <a:solidFill>
                  <a:schemeClr val="accent1"/>
                </a:solidFill>
                <a:latin typeface="Times New Roman" pitchFamily="18" charset="0"/>
              </a:rPr>
              <a:t>＝</a:t>
            </a:r>
            <a:r>
              <a:rPr kumimoji="1" lang="en-US" altLang="zh-CN" sz="2800" b="1" dirty="0">
                <a:solidFill>
                  <a:schemeClr val="accent1"/>
                </a:solidFill>
                <a:latin typeface="Times New Roman" pitchFamily="18" charset="0"/>
              </a:rPr>
              <a:t>0.60</a:t>
            </a:r>
            <a:r>
              <a:rPr kumimoji="1" lang="zh-CN" altLang="en-US" sz="2800" b="1" dirty="0">
                <a:solidFill>
                  <a:schemeClr val="accent1"/>
                </a:solidFill>
                <a:latin typeface="Times New Roman" pitchFamily="18" charset="0"/>
              </a:rPr>
              <a:t>，</a:t>
            </a:r>
            <a:r>
              <a:rPr kumimoji="1" lang="en-US" altLang="zh-CN" sz="2800" b="1" i="1" dirty="0">
                <a:solidFill>
                  <a:schemeClr val="accent1"/>
                </a:solidFill>
                <a:latin typeface="Times New Roman" pitchFamily="18" charset="0"/>
              </a:rPr>
              <a:t>k</a:t>
            </a:r>
            <a:r>
              <a:rPr kumimoji="1" lang="zh-CN" altLang="en-US" sz="2800" b="1" dirty="0">
                <a:solidFill>
                  <a:schemeClr val="accent1"/>
                </a:solidFill>
                <a:latin typeface="Times New Roman" pitchFamily="18" charset="0"/>
              </a:rPr>
              <a:t>＝</a:t>
            </a:r>
            <a:r>
              <a:rPr kumimoji="1" lang="en-US" altLang="zh-CN" sz="2800" b="1" dirty="0">
                <a:solidFill>
                  <a:schemeClr val="accent1"/>
                </a:solidFill>
                <a:latin typeface="Times New Roman" pitchFamily="18" charset="0"/>
              </a:rPr>
              <a:t>8</a:t>
            </a:r>
          </a:p>
        </p:txBody>
      </p:sp>
      <p:sp>
        <p:nvSpPr>
          <p:cNvPr id="475142" name="Rectangle 6"/>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75141" name="Object 5"/>
          <p:cNvGraphicFramePr>
            <a:graphicFrameLocks noChangeAspect="1"/>
          </p:cNvGraphicFramePr>
          <p:nvPr/>
        </p:nvGraphicFramePr>
        <p:xfrm>
          <a:off x="1325563" y="4337050"/>
          <a:ext cx="5481637" cy="1108075"/>
        </p:xfrm>
        <a:graphic>
          <a:graphicData uri="http://schemas.openxmlformats.org/presentationml/2006/ole">
            <p:oleObj spid="_x0000_s45058" name="公式" r:id="rId3" imgW="2070000" imgH="419040" progId="Equation.3">
              <p:embed/>
            </p:oleObj>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4294967295"/>
          </p:nvPr>
        </p:nvSpPr>
        <p:spPr>
          <a:xfrm>
            <a:off x="7080250" y="6232525"/>
            <a:ext cx="1905000" cy="457200"/>
          </a:xfrm>
          <a:prstGeom prst="rect">
            <a:avLst/>
          </a:prstGeom>
          <a:noFill/>
        </p:spPr>
        <p:txBody>
          <a:bodyPr/>
          <a:lstStyle/>
          <a:p>
            <a:fld id="{12BE35F6-842A-4881-8443-28B780603507}" type="slidenum">
              <a:rPr lang="en-US" altLang="zh-CN"/>
              <a:pPr/>
              <a:t>15</a:t>
            </a:fld>
            <a:endParaRPr lang="en-US" altLang="zh-CN"/>
          </a:p>
        </p:txBody>
      </p:sp>
      <p:sp>
        <p:nvSpPr>
          <p:cNvPr id="43010" name="Rectangle 2"/>
          <p:cNvSpPr>
            <a:spLocks noGrp="1" noChangeArrowheads="1"/>
          </p:cNvSpPr>
          <p:nvPr>
            <p:ph type="ctrTitle"/>
          </p:nvPr>
        </p:nvSpPr>
        <p:spPr>
          <a:xfrm>
            <a:off x="323850" y="188913"/>
            <a:ext cx="5246688" cy="479425"/>
          </a:xfrm>
          <a:noFill/>
          <a:ln/>
        </p:spPr>
        <p:txBody>
          <a:bodyPr>
            <a:normAutofit fontScale="90000"/>
          </a:bodyPr>
          <a:lstStyle/>
          <a:p>
            <a:r>
              <a:rPr lang="zh-CN" altLang="en-US" sz="2400" b="1" dirty="0" smtClean="0">
                <a:solidFill>
                  <a:schemeClr val="hlink"/>
                </a:solidFill>
                <a:latin typeface="宋体" charset="-122"/>
              </a:rPr>
              <a:t>流水线</a:t>
            </a:r>
            <a:r>
              <a:rPr lang="zh-CN" altLang="en-US" sz="2400" b="1" dirty="0">
                <a:solidFill>
                  <a:schemeClr val="hlink"/>
                </a:solidFill>
                <a:latin typeface="宋体" charset="-122"/>
              </a:rPr>
              <a:t>的控制相关</a:t>
            </a:r>
            <a:r>
              <a:rPr lang="zh-CN" altLang="en-US" sz="3200" b="1" dirty="0">
                <a:solidFill>
                  <a:schemeClr val="hlink"/>
                </a:solidFill>
              </a:rPr>
              <a:t> </a:t>
            </a:r>
          </a:p>
        </p:txBody>
      </p:sp>
      <p:sp>
        <p:nvSpPr>
          <p:cNvPr id="43011" name="Rectangle 3"/>
          <p:cNvSpPr>
            <a:spLocks noGrp="1" noChangeArrowheads="1"/>
          </p:cNvSpPr>
          <p:nvPr>
            <p:ph type="subTitle" idx="1"/>
          </p:nvPr>
        </p:nvSpPr>
        <p:spPr>
          <a:xfrm>
            <a:off x="277813" y="685800"/>
            <a:ext cx="3714750" cy="609600"/>
          </a:xfrm>
          <a:noFill/>
          <a:ln/>
        </p:spPr>
        <p:txBody>
          <a:bodyPr>
            <a:normAutofit lnSpcReduction="10000"/>
          </a:bodyPr>
          <a:lstStyle/>
          <a:p>
            <a:pPr algn="l">
              <a:lnSpc>
                <a:spcPct val="110000"/>
              </a:lnSpc>
              <a:spcBef>
                <a:spcPct val="0"/>
              </a:spcBef>
            </a:pPr>
            <a:r>
              <a:rPr lang="en-US" altLang="zh-CN" b="1" dirty="0" smtClean="0">
                <a:solidFill>
                  <a:schemeClr val="hlink"/>
                </a:solidFill>
              </a:rPr>
              <a:t>3 </a:t>
            </a:r>
            <a:r>
              <a:rPr lang="zh-CN" altLang="en-US" b="1" dirty="0">
                <a:solidFill>
                  <a:schemeClr val="hlink"/>
                </a:solidFill>
                <a:latin typeface="宋体" charset="-122"/>
              </a:rPr>
              <a:t>静态分支技术</a:t>
            </a:r>
            <a:r>
              <a:rPr lang="zh-CN" altLang="en-US" b="1" dirty="0">
                <a:solidFill>
                  <a:schemeClr val="hlink"/>
                </a:solidFill>
              </a:rPr>
              <a:t> </a:t>
            </a:r>
          </a:p>
        </p:txBody>
      </p:sp>
      <p:sp>
        <p:nvSpPr>
          <p:cNvPr id="43012" name="Rectangle 4"/>
          <p:cNvSpPr>
            <a:spLocks noChangeArrowheads="1"/>
          </p:cNvSpPr>
          <p:nvPr/>
        </p:nvSpPr>
        <p:spPr bwMode="auto">
          <a:xfrm>
            <a:off x="342900" y="1428750"/>
            <a:ext cx="8458200" cy="1524000"/>
          </a:xfrm>
          <a:prstGeom prst="rect">
            <a:avLst/>
          </a:prstGeom>
          <a:noFill/>
          <a:ln w="9525">
            <a:noFill/>
            <a:miter lim="800000"/>
            <a:headEnd/>
            <a:tailEnd/>
          </a:ln>
          <a:effectLst/>
        </p:spPr>
        <p:txBody>
          <a:bodyPr lIns="92075" tIns="46038" rIns="92075" bIns="46038"/>
          <a:lstStyle/>
          <a:p>
            <a:pPr>
              <a:lnSpc>
                <a:spcPct val="110000"/>
              </a:lnSpc>
              <a:spcBef>
                <a:spcPct val="0"/>
              </a:spcBef>
            </a:pPr>
            <a:r>
              <a:rPr lang="en-US" altLang="zh-CN" sz="2800" b="1" dirty="0">
                <a:solidFill>
                  <a:schemeClr val="accent1"/>
                </a:solidFill>
              </a:rPr>
              <a:t>  </a:t>
            </a:r>
            <a:r>
              <a:rPr lang="zh-CN" altLang="en-US" sz="2800" b="1" dirty="0">
                <a:solidFill>
                  <a:schemeClr val="accent1"/>
                </a:solidFill>
              </a:rPr>
              <a:t>转移指令对流水线的影响是非常大的，必须采取措施来减少这种影响。下面介绍几种静态处理分支的方法。</a:t>
            </a:r>
          </a:p>
        </p:txBody>
      </p:sp>
      <p:sp>
        <p:nvSpPr>
          <p:cNvPr id="43014" name="Rectangle 6"/>
          <p:cNvSpPr>
            <a:spLocks noChangeArrowheads="1"/>
          </p:cNvSpPr>
          <p:nvPr/>
        </p:nvSpPr>
        <p:spPr bwMode="auto">
          <a:xfrm>
            <a:off x="392113" y="2952750"/>
            <a:ext cx="8229600" cy="609600"/>
          </a:xfrm>
          <a:prstGeom prst="rect">
            <a:avLst/>
          </a:prstGeom>
          <a:noFill/>
          <a:ln w="9525">
            <a:noFill/>
            <a:miter lim="800000"/>
            <a:headEnd/>
            <a:tailEnd/>
          </a:ln>
          <a:effectLst/>
        </p:spPr>
        <p:txBody>
          <a:bodyPr lIns="92075" tIns="46038" rIns="92075" bIns="46038"/>
          <a:lstStyle/>
          <a:p>
            <a:pPr>
              <a:lnSpc>
                <a:spcPct val="110000"/>
              </a:lnSpc>
              <a:spcBef>
                <a:spcPct val="0"/>
              </a:spcBef>
            </a:pPr>
            <a:r>
              <a:rPr lang="en-US" altLang="zh-CN" sz="2800" b="1">
                <a:solidFill>
                  <a:schemeClr val="hlink"/>
                </a:solidFill>
                <a:effectLst>
                  <a:outerShdw blurRad="38100" dist="38100" dir="2700000" algn="tl">
                    <a:srgbClr val="000000"/>
                  </a:outerShdw>
                </a:effectLst>
                <a:latin typeface="Times New Roman" pitchFamily="18" charset="0"/>
              </a:rPr>
              <a:t>1  </a:t>
            </a:r>
            <a:r>
              <a:rPr lang="zh-CN" altLang="en-US" sz="2800" b="1">
                <a:solidFill>
                  <a:schemeClr val="hlink"/>
                </a:solidFill>
                <a:effectLst>
                  <a:outerShdw blurRad="38100" dist="38100" dir="2700000" algn="tl">
                    <a:srgbClr val="000000"/>
                  </a:outerShdw>
                </a:effectLst>
              </a:rPr>
              <a:t>尽早判别转移是否发生，尽早生成转移目标地址</a:t>
            </a:r>
            <a:r>
              <a:rPr lang="zh-CN" altLang="en-US" sz="3200" b="1">
                <a:solidFill>
                  <a:schemeClr val="hlink"/>
                </a:solidFill>
                <a:effectLst>
                  <a:outerShdw blurRad="38100" dist="38100" dir="2700000" algn="tl">
                    <a:srgbClr val="000000"/>
                  </a:outerShdw>
                </a:effectLst>
                <a:latin typeface="Times New Roman" pitchFamily="18" charset="0"/>
              </a:rPr>
              <a:t> </a:t>
            </a:r>
          </a:p>
        </p:txBody>
      </p:sp>
      <p:sp>
        <p:nvSpPr>
          <p:cNvPr id="43015" name="Rectangle 7"/>
          <p:cNvSpPr>
            <a:spLocks noChangeArrowheads="1"/>
          </p:cNvSpPr>
          <p:nvPr/>
        </p:nvSpPr>
        <p:spPr bwMode="auto">
          <a:xfrm>
            <a:off x="381000" y="3771900"/>
            <a:ext cx="8496300" cy="2457450"/>
          </a:xfrm>
          <a:prstGeom prst="rect">
            <a:avLst/>
          </a:prstGeom>
          <a:noFill/>
          <a:ln w="9525">
            <a:noFill/>
            <a:miter lim="800000"/>
            <a:headEnd/>
            <a:tailEnd/>
          </a:ln>
          <a:effectLst/>
        </p:spPr>
        <p:txBody>
          <a:bodyPr lIns="92075" tIns="46038" rIns="92075" bIns="46038"/>
          <a:lstStyle/>
          <a:p>
            <a:pPr>
              <a:lnSpc>
                <a:spcPct val="110000"/>
              </a:lnSpc>
              <a:spcBef>
                <a:spcPct val="0"/>
              </a:spcBef>
            </a:pPr>
            <a:r>
              <a:rPr lang="zh-CN" altLang="en-US" sz="2800" b="1" dirty="0">
                <a:solidFill>
                  <a:schemeClr val="hlink"/>
                </a:solidFill>
                <a:effectLst>
                  <a:outerShdw blurRad="38100" dist="38100" dir="2700000" algn="tl">
                    <a:srgbClr val="000000"/>
                  </a:outerShdw>
                </a:effectLst>
              </a:rPr>
              <a:t>尽早判别转移</a:t>
            </a:r>
            <a:r>
              <a:rPr lang="zh-CN" altLang="en-US" sz="2800" b="1" dirty="0">
                <a:solidFill>
                  <a:srgbClr val="FFFFFF"/>
                </a:solidFill>
              </a:rPr>
              <a:t>：</a:t>
            </a:r>
            <a:r>
              <a:rPr lang="zh-CN" altLang="en-US" sz="2800" b="1" dirty="0">
                <a:solidFill>
                  <a:srgbClr val="FFFFFF"/>
                </a:solidFill>
                <a:hlinkClick r:id="rId3" action="ppaction://hlinkfile"/>
              </a:rPr>
              <a:t>如图</a:t>
            </a:r>
            <a:r>
              <a:rPr lang="en-US" altLang="zh-CN" sz="2800" b="1" dirty="0">
                <a:solidFill>
                  <a:srgbClr val="FFFFFF"/>
                </a:solidFill>
                <a:latin typeface="Times New Roman" pitchFamily="18" charset="0"/>
                <a:hlinkClick r:id="rId3" action="ppaction://hlinkfile"/>
              </a:rPr>
              <a:t>2</a:t>
            </a:r>
            <a:r>
              <a:rPr lang="en-US" altLang="zh-CN" sz="2800" b="1" dirty="0">
                <a:solidFill>
                  <a:srgbClr val="FFFFFF"/>
                </a:solidFill>
                <a:hlinkClick r:id="rId3" action="ppaction://hlinkfile"/>
              </a:rPr>
              <a:t>.</a:t>
            </a:r>
            <a:r>
              <a:rPr lang="en-US" altLang="zh-CN" sz="2800" b="1" dirty="0">
                <a:solidFill>
                  <a:srgbClr val="FFFFFF"/>
                </a:solidFill>
                <a:latin typeface="Times New Roman" pitchFamily="18" charset="0"/>
                <a:hlinkClick r:id="rId3" action="ppaction://hlinkfile"/>
              </a:rPr>
              <a:t>25</a:t>
            </a:r>
            <a:r>
              <a:rPr lang="zh-CN" altLang="en-US" sz="2800" b="1" dirty="0">
                <a:solidFill>
                  <a:srgbClr val="FFFFFF"/>
                </a:solidFill>
                <a:hlinkClick r:id="rId3" action="ppaction://hlinkfile"/>
              </a:rPr>
              <a:t>演示</a:t>
            </a:r>
            <a:r>
              <a:rPr lang="zh-CN" altLang="en-US" sz="2800" b="1" dirty="0">
                <a:solidFill>
                  <a:srgbClr val="FFFFFF"/>
                </a:solidFill>
              </a:rPr>
              <a:t>。</a:t>
            </a:r>
            <a:r>
              <a:rPr lang="zh-CN" altLang="en-US" sz="2800" b="1" dirty="0">
                <a:solidFill>
                  <a:schemeClr val="accent1"/>
                </a:solidFill>
              </a:rPr>
              <a:t>实现方法是用硬件测试转移条件寄存器的值是否为</a:t>
            </a:r>
            <a:r>
              <a:rPr lang="en-US" altLang="zh-CN" sz="2800" b="1" dirty="0">
                <a:solidFill>
                  <a:schemeClr val="accent1"/>
                </a:solidFill>
                <a:latin typeface="Times New Roman" pitchFamily="18" charset="0"/>
              </a:rPr>
              <a:t>0</a:t>
            </a:r>
            <a:r>
              <a:rPr lang="zh-CN" altLang="en-US" sz="2800" b="1" dirty="0">
                <a:solidFill>
                  <a:schemeClr val="accent1"/>
                </a:solidFill>
              </a:rPr>
              <a:t>。</a:t>
            </a:r>
            <a:r>
              <a:rPr lang="zh-CN" altLang="en-US" sz="2800" b="1" dirty="0">
                <a:solidFill>
                  <a:schemeClr val="accent1"/>
                </a:solidFill>
                <a:latin typeface="Times New Roman" pitchFamily="18" charset="0"/>
              </a:rPr>
              <a:t> </a:t>
            </a:r>
          </a:p>
          <a:p>
            <a:pPr>
              <a:lnSpc>
                <a:spcPct val="110000"/>
              </a:lnSpc>
              <a:spcBef>
                <a:spcPct val="0"/>
              </a:spcBef>
            </a:pPr>
            <a:r>
              <a:rPr lang="zh-CN" altLang="en-US" sz="2800" b="1" dirty="0">
                <a:solidFill>
                  <a:schemeClr val="hlink"/>
                </a:solidFill>
                <a:effectLst>
                  <a:outerShdw blurRad="38100" dist="38100" dir="2700000" algn="tl">
                    <a:srgbClr val="000000"/>
                  </a:outerShdw>
                </a:effectLst>
              </a:rPr>
              <a:t>尽早生成转移目标地址：</a:t>
            </a:r>
            <a:r>
              <a:rPr lang="zh-CN" altLang="en-US" sz="2800" b="1" dirty="0">
                <a:solidFill>
                  <a:schemeClr val="accent1"/>
                </a:solidFill>
              </a:rPr>
              <a:t>实现方法是用硬件计算出两个</a:t>
            </a:r>
            <a:r>
              <a:rPr lang="en-US" altLang="zh-CN" sz="2800" b="1" dirty="0">
                <a:solidFill>
                  <a:schemeClr val="accent1"/>
                </a:solidFill>
              </a:rPr>
              <a:t>PC</a:t>
            </a:r>
            <a:r>
              <a:rPr lang="zh-CN" altLang="en-US" sz="2800" b="1" dirty="0">
                <a:solidFill>
                  <a:schemeClr val="accent1"/>
                </a:solidFill>
              </a:rPr>
              <a:t>值</a:t>
            </a:r>
            <a:r>
              <a:rPr lang="en-US" altLang="zh-CN" sz="2800" b="1" dirty="0">
                <a:solidFill>
                  <a:schemeClr val="accent1"/>
                </a:solidFill>
              </a:rPr>
              <a:t>(</a:t>
            </a:r>
            <a:r>
              <a:rPr lang="zh-CN" altLang="en-US" sz="2800" b="1" dirty="0">
                <a:solidFill>
                  <a:schemeClr val="accent1"/>
                </a:solidFill>
              </a:rPr>
              <a:t>转移成功或失败时的</a:t>
            </a:r>
            <a:r>
              <a:rPr lang="en-US" altLang="zh-CN" sz="2800" b="1" dirty="0">
                <a:solidFill>
                  <a:schemeClr val="accent1"/>
                </a:solidFill>
              </a:rPr>
              <a:t>PC</a:t>
            </a:r>
            <a:r>
              <a:rPr lang="zh-CN" altLang="en-US" sz="2800" b="1" dirty="0">
                <a:solidFill>
                  <a:schemeClr val="accent1"/>
                </a:solidFill>
              </a:rPr>
              <a:t>值</a:t>
            </a:r>
            <a:r>
              <a:rPr lang="en-US" altLang="zh-CN" sz="2800" b="1" dirty="0">
                <a:solidFill>
                  <a:schemeClr val="accent1"/>
                </a:solidFill>
              </a:rPr>
              <a:t>)</a:t>
            </a:r>
            <a:r>
              <a:rPr lang="zh-CN" altLang="en-US" sz="2800" b="1" dirty="0">
                <a:solidFill>
                  <a:schemeClr val="accent1"/>
                </a:solidFill>
              </a:rPr>
              <a:t>。此时需要在</a:t>
            </a:r>
            <a:r>
              <a:rPr lang="en-US" altLang="zh-CN" sz="2800" b="1" dirty="0">
                <a:solidFill>
                  <a:schemeClr val="accent1"/>
                </a:solidFill>
              </a:rPr>
              <a:t>ID</a:t>
            </a:r>
            <a:r>
              <a:rPr lang="zh-CN" altLang="en-US" sz="2800" b="1" dirty="0">
                <a:solidFill>
                  <a:schemeClr val="accent1"/>
                </a:solidFill>
              </a:rPr>
              <a:t>段增设一个加法器，以便专门用来计算转移目标地址</a:t>
            </a:r>
            <a:r>
              <a:rPr lang="zh-CN" altLang="en-US" sz="2800" b="1" dirty="0">
                <a:solidFill>
                  <a:srgbClr val="FFFFFF"/>
                </a:solidFill>
              </a:rPr>
              <a:t>。 </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3014"/>
                                        </p:tgtEl>
                                        <p:attrNameLst>
                                          <p:attrName>style.visibility</p:attrName>
                                        </p:attrNameLst>
                                      </p:cBhvr>
                                      <p:to>
                                        <p:strVal val="visible"/>
                                      </p:to>
                                    </p:set>
                                    <p:animEffect transition="in" filter="box(in)">
                                      <p:cBhvr>
                                        <p:cTn id="7" dur="500"/>
                                        <p:tgtEl>
                                          <p:spTgt spid="4301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3015"/>
                                        </p:tgtEl>
                                        <p:attrNameLst>
                                          <p:attrName>style.visibility</p:attrName>
                                        </p:attrNameLst>
                                      </p:cBhvr>
                                      <p:to>
                                        <p:strVal val="visible"/>
                                      </p:to>
                                    </p:set>
                                    <p:animEffect transition="in" filter="checkerboard(across)">
                                      <p:cBhvr>
                                        <p:cTn id="12" dur="500"/>
                                        <p:tgtEl>
                                          <p:spTgt spid="43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4" grpId="0"/>
      <p:bldP spid="43015"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4294967295"/>
          </p:nvPr>
        </p:nvSpPr>
        <p:spPr>
          <a:xfrm>
            <a:off x="7080250" y="6232525"/>
            <a:ext cx="1905000" cy="457200"/>
          </a:xfrm>
          <a:prstGeom prst="rect">
            <a:avLst/>
          </a:prstGeom>
        </p:spPr>
        <p:txBody>
          <a:bodyPr/>
          <a:lstStyle/>
          <a:p>
            <a:fld id="{7FF42011-1904-48B0-B785-D532D99CA7CC}" type="slidenum">
              <a:rPr lang="en-US" altLang="zh-CN"/>
              <a:pPr/>
              <a:t>16</a:t>
            </a:fld>
            <a:endParaRPr lang="en-US" altLang="zh-CN"/>
          </a:p>
        </p:txBody>
      </p:sp>
      <p:sp>
        <p:nvSpPr>
          <p:cNvPr id="45058" name="Rectangle 2"/>
          <p:cNvSpPr>
            <a:spLocks noGrp="1" noChangeArrowheads="1"/>
          </p:cNvSpPr>
          <p:nvPr>
            <p:ph type="ctrTitle"/>
          </p:nvPr>
        </p:nvSpPr>
        <p:spPr>
          <a:xfrm>
            <a:off x="323850" y="188913"/>
            <a:ext cx="5246688" cy="479425"/>
          </a:xfrm>
          <a:noFill/>
          <a:ln/>
        </p:spPr>
        <p:txBody>
          <a:bodyPr>
            <a:normAutofit fontScale="90000"/>
          </a:bodyPr>
          <a:lstStyle/>
          <a:p>
            <a:r>
              <a:rPr lang="zh-CN" altLang="en-US" sz="2800" b="1" dirty="0" smtClean="0">
                <a:solidFill>
                  <a:schemeClr val="hlink"/>
                </a:solidFill>
                <a:latin typeface="宋体" charset="-122"/>
              </a:rPr>
              <a:t>静态</a:t>
            </a:r>
            <a:r>
              <a:rPr lang="zh-CN" altLang="en-US" sz="2800" b="1" dirty="0">
                <a:solidFill>
                  <a:schemeClr val="hlink"/>
                </a:solidFill>
                <a:latin typeface="宋体" charset="-122"/>
              </a:rPr>
              <a:t>分支技术</a:t>
            </a:r>
          </a:p>
        </p:txBody>
      </p:sp>
      <p:sp>
        <p:nvSpPr>
          <p:cNvPr id="45059" name="Rectangle 3"/>
          <p:cNvSpPr>
            <a:spLocks noGrp="1" noChangeArrowheads="1"/>
          </p:cNvSpPr>
          <p:nvPr>
            <p:ph type="subTitle" idx="1"/>
          </p:nvPr>
        </p:nvSpPr>
        <p:spPr>
          <a:xfrm>
            <a:off x="277813" y="685800"/>
            <a:ext cx="3714750" cy="609600"/>
          </a:xfrm>
          <a:noFill/>
          <a:ln/>
        </p:spPr>
        <p:txBody>
          <a:bodyPr/>
          <a:lstStyle/>
          <a:p>
            <a:pPr algn="l">
              <a:lnSpc>
                <a:spcPct val="110000"/>
              </a:lnSpc>
              <a:spcBef>
                <a:spcPct val="0"/>
              </a:spcBef>
            </a:pPr>
            <a:r>
              <a:rPr lang="en-US" altLang="zh-CN" sz="2800" b="1" dirty="0">
                <a:solidFill>
                  <a:schemeClr val="hlink"/>
                </a:solidFill>
              </a:rPr>
              <a:t>2  </a:t>
            </a:r>
            <a:r>
              <a:rPr lang="zh-CN" altLang="en-US" sz="2800" b="1" dirty="0">
                <a:solidFill>
                  <a:schemeClr val="hlink"/>
                </a:solidFill>
                <a:latin typeface="宋体" charset="-122"/>
              </a:rPr>
              <a:t>提前形成条件码</a:t>
            </a:r>
          </a:p>
        </p:txBody>
      </p:sp>
      <p:sp>
        <p:nvSpPr>
          <p:cNvPr id="45061" name="Rectangle 5"/>
          <p:cNvSpPr>
            <a:spLocks noChangeArrowheads="1"/>
          </p:cNvSpPr>
          <p:nvPr/>
        </p:nvSpPr>
        <p:spPr bwMode="auto">
          <a:xfrm>
            <a:off x="611188" y="1412875"/>
            <a:ext cx="7943850" cy="2087563"/>
          </a:xfrm>
          <a:prstGeom prst="rect">
            <a:avLst/>
          </a:prstGeom>
          <a:noFill/>
          <a:ln w="9525">
            <a:noFill/>
            <a:miter lim="800000"/>
            <a:headEnd/>
            <a:tailEnd/>
          </a:ln>
          <a:effectLst/>
        </p:spPr>
        <p:txBody>
          <a:bodyPr lIns="92075" tIns="46038" rIns="92075" bIns="46038"/>
          <a:lstStyle/>
          <a:p>
            <a:pPr>
              <a:lnSpc>
                <a:spcPct val="110000"/>
              </a:lnSpc>
              <a:spcBef>
                <a:spcPct val="0"/>
              </a:spcBef>
            </a:pPr>
            <a:r>
              <a:rPr lang="en-US" altLang="zh-CN" sz="2800" b="1" dirty="0">
                <a:solidFill>
                  <a:schemeClr val="accent1"/>
                </a:solidFill>
              </a:rPr>
              <a:t>  </a:t>
            </a:r>
            <a:r>
              <a:rPr lang="zh-CN" altLang="en-US" sz="2800" b="1" dirty="0">
                <a:solidFill>
                  <a:schemeClr val="accent1"/>
                </a:solidFill>
              </a:rPr>
              <a:t>对一般条件转移指令，转移条件码是由上一条运算型指令产生的。对于大多数运算类指令，可以在实际运算之前或运算中间就能产生条件码，不必等到运算结束后。</a:t>
            </a:r>
          </a:p>
        </p:txBody>
      </p:sp>
      <p:sp>
        <p:nvSpPr>
          <p:cNvPr id="45062" name="Rectangle 6"/>
          <p:cNvSpPr>
            <a:spLocks noChangeArrowheads="1"/>
          </p:cNvSpPr>
          <p:nvPr/>
        </p:nvSpPr>
        <p:spPr bwMode="auto">
          <a:xfrm>
            <a:off x="539750" y="3429000"/>
            <a:ext cx="7943850" cy="2160588"/>
          </a:xfrm>
          <a:prstGeom prst="rect">
            <a:avLst/>
          </a:prstGeom>
          <a:noFill/>
          <a:ln w="9525">
            <a:noFill/>
            <a:miter lim="800000"/>
            <a:headEnd/>
            <a:tailEnd/>
          </a:ln>
          <a:effectLst/>
        </p:spPr>
        <p:txBody>
          <a:bodyPr lIns="92075" tIns="46038" rIns="92075" bIns="46038"/>
          <a:lstStyle/>
          <a:p>
            <a:pPr>
              <a:lnSpc>
                <a:spcPct val="110000"/>
              </a:lnSpc>
              <a:spcBef>
                <a:spcPct val="0"/>
              </a:spcBef>
            </a:pPr>
            <a:r>
              <a:rPr lang="zh-CN" altLang="en-US" sz="2800" b="1" dirty="0">
                <a:solidFill>
                  <a:schemeClr val="accent1"/>
                </a:solidFill>
              </a:rPr>
              <a:t>对加减法来说，运算结果的正负号，是否为</a:t>
            </a:r>
            <a:r>
              <a:rPr lang="en-US" altLang="zh-CN" sz="2800" b="1" dirty="0">
                <a:solidFill>
                  <a:schemeClr val="accent1"/>
                </a:solidFill>
              </a:rPr>
              <a:t>0</a:t>
            </a:r>
            <a:r>
              <a:rPr lang="zh-CN" altLang="en-US" sz="2800" b="1" dirty="0">
                <a:solidFill>
                  <a:schemeClr val="accent1"/>
                </a:solidFill>
              </a:rPr>
              <a:t>，是否溢出，能提前得知。</a:t>
            </a:r>
          </a:p>
          <a:p>
            <a:pPr>
              <a:lnSpc>
                <a:spcPct val="110000"/>
              </a:lnSpc>
              <a:spcBef>
                <a:spcPct val="0"/>
              </a:spcBef>
            </a:pPr>
            <a:r>
              <a:rPr lang="zh-CN" altLang="en-US" sz="2800" b="1" dirty="0">
                <a:solidFill>
                  <a:schemeClr val="accent1"/>
                </a:solidFill>
              </a:rPr>
              <a:t>  例如，</a:t>
            </a:r>
            <a:r>
              <a:rPr lang="en-US" altLang="zh-CN" sz="2800" b="1" dirty="0">
                <a:solidFill>
                  <a:schemeClr val="accent1"/>
                </a:solidFill>
                <a:latin typeface="Times New Roman" pitchFamily="18" charset="0"/>
              </a:rPr>
              <a:t>Amdahl 470V</a:t>
            </a:r>
            <a:r>
              <a:rPr lang="zh-CN" altLang="en-US" sz="2800" b="1" dirty="0">
                <a:solidFill>
                  <a:schemeClr val="accent1"/>
                </a:solidFill>
              </a:rPr>
              <a:t>／</a:t>
            </a:r>
            <a:r>
              <a:rPr lang="en-US" altLang="zh-CN" sz="2800" b="1" dirty="0">
                <a:solidFill>
                  <a:schemeClr val="accent1"/>
                </a:solidFill>
                <a:latin typeface="Times New Roman" pitchFamily="18" charset="0"/>
              </a:rPr>
              <a:t>6</a:t>
            </a:r>
            <a:r>
              <a:rPr lang="zh-CN" altLang="en-US" sz="2800" b="1" dirty="0">
                <a:solidFill>
                  <a:schemeClr val="accent1"/>
                </a:solidFill>
              </a:rPr>
              <a:t>计算机在运算部件的入口处设置一个</a:t>
            </a:r>
            <a:r>
              <a:rPr lang="en-US" altLang="zh-CN" sz="2800" b="1" dirty="0">
                <a:solidFill>
                  <a:schemeClr val="accent1"/>
                </a:solidFill>
                <a:latin typeface="Times New Roman" pitchFamily="18" charset="0"/>
              </a:rPr>
              <a:t>LOCK</a:t>
            </a:r>
            <a:r>
              <a:rPr lang="zh-CN" altLang="en-US" sz="2800" b="1" dirty="0">
                <a:solidFill>
                  <a:schemeClr val="accent1"/>
                </a:solidFill>
              </a:rPr>
              <a:t>部件来预判条件码。</a:t>
            </a:r>
            <a:r>
              <a:rPr lang="zh-CN" altLang="en-US" sz="2800" b="1" dirty="0">
                <a:solidFill>
                  <a:schemeClr val="accent1"/>
                </a:solidFill>
                <a:latin typeface="Times New Roman" pitchFamily="18" charset="0"/>
              </a:rPr>
              <a:t> </a:t>
            </a:r>
            <a:r>
              <a:rPr lang="zh-CN" altLang="en-US" sz="2800" b="1" dirty="0">
                <a:solidFill>
                  <a:schemeClr val="accent1"/>
                </a:solidFill>
              </a:rPr>
              <a:t> </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61"/>
                                        </p:tgtEl>
                                        <p:attrNameLst>
                                          <p:attrName>style.visibility</p:attrName>
                                        </p:attrNameLst>
                                      </p:cBhvr>
                                      <p:to>
                                        <p:strVal val="visible"/>
                                      </p:to>
                                    </p:set>
                                    <p:animEffect transition="in" filter="blinds(horizontal)">
                                      <p:cBhvr>
                                        <p:cTn id="7" dur="500"/>
                                        <p:tgtEl>
                                          <p:spTgt spid="450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62"/>
                                        </p:tgtEl>
                                        <p:attrNameLst>
                                          <p:attrName>style.visibility</p:attrName>
                                        </p:attrNameLst>
                                      </p:cBhvr>
                                      <p:to>
                                        <p:strVal val="visible"/>
                                      </p:to>
                                    </p:set>
                                    <p:animEffect transition="in" filter="blinds(horizontal)">
                                      <p:cBhvr>
                                        <p:cTn id="12" dur="500"/>
                                        <p:tgtEl>
                                          <p:spTgt spid="45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p:bldP spid="4506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4294967295"/>
          </p:nvPr>
        </p:nvSpPr>
        <p:spPr>
          <a:xfrm>
            <a:off x="7080250" y="6232525"/>
            <a:ext cx="1905000" cy="457200"/>
          </a:xfrm>
          <a:prstGeom prst="rect">
            <a:avLst/>
          </a:prstGeom>
        </p:spPr>
        <p:txBody>
          <a:bodyPr/>
          <a:lstStyle/>
          <a:p>
            <a:fld id="{FCF9FCAE-9C8B-469E-8F04-A9E14328711F}" type="slidenum">
              <a:rPr lang="en-US" altLang="zh-CN"/>
              <a:pPr/>
              <a:t>17</a:t>
            </a:fld>
            <a:endParaRPr lang="en-US" altLang="zh-CN"/>
          </a:p>
        </p:txBody>
      </p:sp>
      <p:sp>
        <p:nvSpPr>
          <p:cNvPr id="47106" name="Rectangle 2"/>
          <p:cNvSpPr>
            <a:spLocks noGrp="1" noChangeArrowheads="1"/>
          </p:cNvSpPr>
          <p:nvPr>
            <p:ph type="ctrTitle"/>
          </p:nvPr>
        </p:nvSpPr>
        <p:spPr>
          <a:xfrm>
            <a:off x="323850" y="188913"/>
            <a:ext cx="5246688" cy="479425"/>
          </a:xfrm>
          <a:noFill/>
          <a:ln/>
        </p:spPr>
        <p:txBody>
          <a:bodyPr>
            <a:normAutofit fontScale="90000"/>
          </a:bodyPr>
          <a:lstStyle/>
          <a:p>
            <a:r>
              <a:rPr lang="zh-CN" altLang="en-US" sz="2800" b="1" dirty="0" smtClean="0">
                <a:solidFill>
                  <a:schemeClr val="hlink"/>
                </a:solidFill>
                <a:latin typeface="宋体" charset="-122"/>
              </a:rPr>
              <a:t>静态</a:t>
            </a:r>
            <a:r>
              <a:rPr lang="zh-CN" altLang="en-US" sz="2800" b="1" dirty="0">
                <a:solidFill>
                  <a:schemeClr val="hlink"/>
                </a:solidFill>
                <a:latin typeface="宋体" charset="-122"/>
              </a:rPr>
              <a:t>分支技术</a:t>
            </a:r>
          </a:p>
        </p:txBody>
      </p:sp>
      <p:sp>
        <p:nvSpPr>
          <p:cNvPr id="47107" name="Rectangle 3"/>
          <p:cNvSpPr>
            <a:spLocks noGrp="1" noChangeArrowheads="1"/>
          </p:cNvSpPr>
          <p:nvPr>
            <p:ph type="subTitle" idx="1"/>
          </p:nvPr>
        </p:nvSpPr>
        <p:spPr>
          <a:xfrm>
            <a:off x="277813" y="685800"/>
            <a:ext cx="4972050" cy="609600"/>
          </a:xfrm>
          <a:noFill/>
          <a:ln/>
        </p:spPr>
        <p:txBody>
          <a:bodyPr/>
          <a:lstStyle/>
          <a:p>
            <a:pPr algn="l">
              <a:lnSpc>
                <a:spcPct val="110000"/>
              </a:lnSpc>
              <a:spcBef>
                <a:spcPct val="0"/>
              </a:spcBef>
            </a:pPr>
            <a:r>
              <a:rPr lang="en-US" altLang="zh-CN" sz="2800" b="1" dirty="0">
                <a:solidFill>
                  <a:schemeClr val="hlink"/>
                </a:solidFill>
                <a:latin typeface="宋体" charset="-122"/>
              </a:rPr>
              <a:t>3 </a:t>
            </a:r>
            <a:r>
              <a:rPr lang="zh-CN" altLang="en-US" sz="2800" b="1" dirty="0">
                <a:solidFill>
                  <a:schemeClr val="hlink"/>
                </a:solidFill>
                <a:latin typeface="宋体" charset="-122"/>
              </a:rPr>
              <a:t>硬件上设置两个指令缓冲栈 </a:t>
            </a:r>
          </a:p>
        </p:txBody>
      </p:sp>
      <p:sp>
        <p:nvSpPr>
          <p:cNvPr id="47109" name="Rectangle 5"/>
          <p:cNvSpPr>
            <a:spLocks noChangeArrowheads="1"/>
          </p:cNvSpPr>
          <p:nvPr/>
        </p:nvSpPr>
        <p:spPr bwMode="auto">
          <a:xfrm>
            <a:off x="539750" y="1484313"/>
            <a:ext cx="7943850" cy="3024187"/>
          </a:xfrm>
          <a:prstGeom prst="rect">
            <a:avLst/>
          </a:prstGeom>
          <a:noFill/>
          <a:ln w="9525">
            <a:noFill/>
            <a:miter lim="800000"/>
            <a:headEnd/>
            <a:tailEnd/>
          </a:ln>
          <a:effectLst/>
        </p:spPr>
        <p:txBody>
          <a:bodyPr lIns="92075" tIns="46038" rIns="92075" bIns="46038"/>
          <a:lstStyle/>
          <a:p>
            <a:pPr>
              <a:lnSpc>
                <a:spcPct val="110000"/>
              </a:lnSpc>
              <a:spcBef>
                <a:spcPct val="0"/>
              </a:spcBef>
            </a:pPr>
            <a:r>
              <a:rPr lang="en-US" altLang="zh-CN" sz="2800" b="1" dirty="0">
                <a:solidFill>
                  <a:schemeClr val="accent1"/>
                </a:solidFill>
              </a:rPr>
              <a:t>  </a:t>
            </a:r>
            <a:r>
              <a:rPr lang="zh-CN" altLang="en-US" sz="2800" b="1" dirty="0">
                <a:solidFill>
                  <a:schemeClr val="accent1"/>
                </a:solidFill>
              </a:rPr>
              <a:t>当指令分析器分析到条件转移指令时，指令缓冲栈</a:t>
            </a:r>
            <a:r>
              <a:rPr lang="en-US" altLang="zh-CN" sz="2800" b="1" dirty="0">
                <a:solidFill>
                  <a:schemeClr val="accent1"/>
                </a:solidFill>
              </a:rPr>
              <a:t>A</a:t>
            </a:r>
            <a:r>
              <a:rPr lang="zh-CN" altLang="en-US" sz="2800" b="1" dirty="0">
                <a:solidFill>
                  <a:schemeClr val="accent1"/>
                </a:solidFill>
              </a:rPr>
              <a:t>按照转移不成功的方向预取指令，指令缓冲栈</a:t>
            </a:r>
            <a:r>
              <a:rPr lang="en-US" altLang="zh-CN" sz="2800" b="1" dirty="0">
                <a:solidFill>
                  <a:schemeClr val="accent1"/>
                </a:solidFill>
              </a:rPr>
              <a:t>B</a:t>
            </a:r>
            <a:r>
              <a:rPr lang="zh-CN" altLang="en-US" sz="2800" b="1" dirty="0">
                <a:solidFill>
                  <a:schemeClr val="accent1"/>
                </a:solidFill>
              </a:rPr>
              <a:t>按照转移成功的方向预取指令。</a:t>
            </a:r>
          </a:p>
          <a:p>
            <a:pPr>
              <a:lnSpc>
                <a:spcPct val="110000"/>
              </a:lnSpc>
              <a:spcBef>
                <a:spcPct val="0"/>
              </a:spcBef>
            </a:pPr>
            <a:r>
              <a:rPr lang="zh-CN" altLang="en-US" sz="2800" b="1" dirty="0">
                <a:solidFill>
                  <a:schemeClr val="accent1"/>
                </a:solidFill>
              </a:rPr>
              <a:t>  当指令执行部件产生转移条件码时，如果转移不成功，则分析指令缓冲栈</a:t>
            </a:r>
            <a:r>
              <a:rPr lang="en-US" altLang="zh-CN" sz="2800" b="1" dirty="0">
                <a:solidFill>
                  <a:schemeClr val="accent1"/>
                </a:solidFill>
              </a:rPr>
              <a:t>A</a:t>
            </a:r>
            <a:r>
              <a:rPr lang="zh-CN" altLang="en-US" sz="2800" b="1" dirty="0">
                <a:solidFill>
                  <a:schemeClr val="accent1"/>
                </a:solidFill>
              </a:rPr>
              <a:t>中的指令；如果转移成功，则分析指令缓冲栈</a:t>
            </a:r>
            <a:r>
              <a:rPr lang="en-US" altLang="zh-CN" sz="2800" b="1" dirty="0">
                <a:solidFill>
                  <a:schemeClr val="accent1"/>
                </a:solidFill>
              </a:rPr>
              <a:t>B</a:t>
            </a:r>
            <a:r>
              <a:rPr lang="zh-CN" altLang="en-US" sz="2800" b="1" dirty="0">
                <a:solidFill>
                  <a:schemeClr val="accent1"/>
                </a:solidFill>
              </a:rPr>
              <a:t>中的指令。  </a:t>
            </a:r>
          </a:p>
        </p:txBody>
      </p:sp>
      <p:sp>
        <p:nvSpPr>
          <p:cNvPr id="47110" name="Rectangle 6"/>
          <p:cNvSpPr>
            <a:spLocks noChangeArrowheads="1"/>
          </p:cNvSpPr>
          <p:nvPr/>
        </p:nvSpPr>
        <p:spPr bwMode="auto">
          <a:xfrm>
            <a:off x="539750" y="4508500"/>
            <a:ext cx="7943850" cy="1152525"/>
          </a:xfrm>
          <a:prstGeom prst="rect">
            <a:avLst/>
          </a:prstGeom>
          <a:noFill/>
          <a:ln w="9525">
            <a:noFill/>
            <a:miter lim="800000"/>
            <a:headEnd/>
            <a:tailEnd/>
          </a:ln>
          <a:effectLst/>
        </p:spPr>
        <p:txBody>
          <a:bodyPr lIns="92075" tIns="46038" rIns="92075" bIns="46038"/>
          <a:lstStyle/>
          <a:p>
            <a:pPr>
              <a:lnSpc>
                <a:spcPct val="110000"/>
              </a:lnSpc>
              <a:spcBef>
                <a:spcPct val="0"/>
              </a:spcBef>
            </a:pPr>
            <a:r>
              <a:rPr lang="en-US" altLang="zh-CN" sz="2800" b="1" dirty="0">
                <a:solidFill>
                  <a:schemeClr val="accent1"/>
                </a:solidFill>
              </a:rPr>
              <a:t>  IBM 370</a:t>
            </a:r>
            <a:r>
              <a:rPr lang="zh-CN" altLang="en-US" sz="2800" b="1" dirty="0">
                <a:solidFill>
                  <a:schemeClr val="accent1"/>
                </a:solidFill>
              </a:rPr>
              <a:t>／</a:t>
            </a:r>
            <a:r>
              <a:rPr lang="en-US" altLang="zh-CN" sz="2800" b="1" dirty="0">
                <a:solidFill>
                  <a:schemeClr val="accent1"/>
                </a:solidFill>
              </a:rPr>
              <a:t>165</a:t>
            </a:r>
            <a:r>
              <a:rPr lang="zh-CN" altLang="en-US" sz="2800" b="1" dirty="0">
                <a:solidFill>
                  <a:schemeClr val="accent1"/>
                </a:solidFill>
              </a:rPr>
              <a:t>机采用了这种方法。</a:t>
            </a:r>
            <a:r>
              <a:rPr lang="zh-CN" altLang="en-US" sz="2800" b="1" dirty="0">
                <a:solidFill>
                  <a:srgbClr val="FFFFFF"/>
                </a:solidFill>
                <a:hlinkClick r:id="rId3" action="ppaction://hlinkfile"/>
              </a:rPr>
              <a:t>如图</a:t>
            </a:r>
            <a:r>
              <a:rPr lang="en-US" altLang="zh-CN" sz="2800" b="1" dirty="0">
                <a:solidFill>
                  <a:srgbClr val="FFFFFF"/>
                </a:solidFill>
                <a:latin typeface="Times New Roman" pitchFamily="18" charset="0"/>
                <a:hlinkClick r:id="rId3" action="ppaction://hlinkfile"/>
              </a:rPr>
              <a:t>2.26</a:t>
            </a:r>
            <a:r>
              <a:rPr lang="zh-CN" altLang="en-US" sz="2800" b="1" dirty="0">
                <a:solidFill>
                  <a:srgbClr val="FFFFFF"/>
                </a:solidFill>
                <a:hlinkClick r:id="rId3" action="ppaction://hlinkfile"/>
              </a:rPr>
              <a:t>演示所示</a:t>
            </a:r>
            <a:r>
              <a:rPr lang="zh-CN" altLang="en-US" sz="2800" b="1" dirty="0">
                <a:solidFill>
                  <a:srgbClr val="FFFFFF"/>
                </a:solidFill>
              </a:rPr>
              <a:t>。 </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9"/>
                                        </p:tgtEl>
                                        <p:attrNameLst>
                                          <p:attrName>style.visibility</p:attrName>
                                        </p:attrNameLst>
                                      </p:cBhvr>
                                      <p:to>
                                        <p:strVal val="visible"/>
                                      </p:to>
                                    </p:set>
                                    <p:animEffect transition="in" filter="blinds(horizontal)">
                                      <p:cBhvr>
                                        <p:cTn id="7" dur="500"/>
                                        <p:tgtEl>
                                          <p:spTgt spid="4710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110"/>
                                        </p:tgtEl>
                                        <p:attrNameLst>
                                          <p:attrName>style.visibility</p:attrName>
                                        </p:attrNameLst>
                                      </p:cBhvr>
                                      <p:to>
                                        <p:strVal val="visible"/>
                                      </p:to>
                                    </p:set>
                                    <p:animEffect transition="in" filter="blinds(horizontal)">
                                      <p:cBhvr>
                                        <p:cTn id="12" dur="500"/>
                                        <p:tgtEl>
                                          <p:spTgt spid="47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p:bldP spid="471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4294967295"/>
          </p:nvPr>
        </p:nvSpPr>
        <p:spPr>
          <a:xfrm>
            <a:off x="7080250" y="6232525"/>
            <a:ext cx="1905000" cy="457200"/>
          </a:xfrm>
          <a:prstGeom prst="rect">
            <a:avLst/>
          </a:prstGeom>
        </p:spPr>
        <p:txBody>
          <a:bodyPr/>
          <a:lstStyle/>
          <a:p>
            <a:fld id="{59ABEA90-52EF-4D5C-B6A2-0623BE732D1A}" type="slidenum">
              <a:rPr lang="en-US" altLang="zh-CN"/>
              <a:pPr/>
              <a:t>18</a:t>
            </a:fld>
            <a:endParaRPr lang="en-US" altLang="zh-CN"/>
          </a:p>
        </p:txBody>
      </p:sp>
      <p:sp>
        <p:nvSpPr>
          <p:cNvPr id="49154" name="Rectangle 2"/>
          <p:cNvSpPr>
            <a:spLocks noGrp="1" noChangeArrowheads="1"/>
          </p:cNvSpPr>
          <p:nvPr>
            <p:ph type="ctrTitle"/>
          </p:nvPr>
        </p:nvSpPr>
        <p:spPr>
          <a:xfrm>
            <a:off x="323850" y="188913"/>
            <a:ext cx="5246688" cy="479425"/>
          </a:xfrm>
          <a:noFill/>
          <a:ln/>
        </p:spPr>
        <p:txBody>
          <a:bodyPr>
            <a:normAutofit fontScale="90000"/>
          </a:bodyPr>
          <a:lstStyle/>
          <a:p>
            <a:r>
              <a:rPr lang="zh-CN" altLang="en-US" sz="2800" b="1" dirty="0" smtClean="0">
                <a:solidFill>
                  <a:schemeClr val="hlink"/>
                </a:solidFill>
                <a:latin typeface="宋体" charset="-122"/>
              </a:rPr>
              <a:t>静态</a:t>
            </a:r>
            <a:r>
              <a:rPr lang="zh-CN" altLang="en-US" sz="2800" b="1" dirty="0">
                <a:solidFill>
                  <a:schemeClr val="hlink"/>
                </a:solidFill>
                <a:latin typeface="宋体" charset="-122"/>
              </a:rPr>
              <a:t>分支技术</a:t>
            </a:r>
          </a:p>
        </p:txBody>
      </p:sp>
      <p:sp>
        <p:nvSpPr>
          <p:cNvPr id="49155" name="Rectangle 3"/>
          <p:cNvSpPr>
            <a:spLocks noGrp="1" noChangeArrowheads="1"/>
          </p:cNvSpPr>
          <p:nvPr>
            <p:ph type="subTitle" idx="1"/>
          </p:nvPr>
        </p:nvSpPr>
        <p:spPr>
          <a:xfrm>
            <a:off x="277813" y="685800"/>
            <a:ext cx="2857500" cy="609600"/>
          </a:xfrm>
          <a:noFill/>
          <a:ln/>
        </p:spPr>
        <p:txBody>
          <a:bodyPr/>
          <a:lstStyle/>
          <a:p>
            <a:pPr algn="l">
              <a:lnSpc>
                <a:spcPct val="110000"/>
              </a:lnSpc>
              <a:spcBef>
                <a:spcPct val="0"/>
              </a:spcBef>
            </a:pPr>
            <a:r>
              <a:rPr lang="en-US" altLang="zh-CN" sz="2800" b="1" dirty="0">
                <a:solidFill>
                  <a:schemeClr val="hlink"/>
                </a:solidFill>
                <a:latin typeface="宋体" charset="-122"/>
              </a:rPr>
              <a:t>4 </a:t>
            </a:r>
            <a:r>
              <a:rPr lang="zh-CN" altLang="en-US" sz="2800" b="1" dirty="0">
                <a:solidFill>
                  <a:schemeClr val="hlink"/>
                </a:solidFill>
                <a:latin typeface="宋体" charset="-122"/>
              </a:rPr>
              <a:t>延迟转移技术 </a:t>
            </a:r>
          </a:p>
        </p:txBody>
      </p:sp>
      <p:sp>
        <p:nvSpPr>
          <p:cNvPr id="49157" name="Rectangle 5"/>
          <p:cNvSpPr>
            <a:spLocks noChangeArrowheads="1"/>
          </p:cNvSpPr>
          <p:nvPr/>
        </p:nvSpPr>
        <p:spPr bwMode="auto">
          <a:xfrm>
            <a:off x="533400" y="1714500"/>
            <a:ext cx="7943850" cy="3810000"/>
          </a:xfrm>
          <a:prstGeom prst="rect">
            <a:avLst/>
          </a:prstGeom>
          <a:noFill/>
          <a:ln w="9525">
            <a:noFill/>
            <a:miter lim="800000"/>
            <a:headEnd/>
            <a:tailEnd/>
          </a:ln>
          <a:effectLst/>
        </p:spPr>
        <p:txBody>
          <a:bodyPr lIns="92075" tIns="46038" rIns="92075" bIns="46038"/>
          <a:lstStyle/>
          <a:p>
            <a:pPr>
              <a:lnSpc>
                <a:spcPct val="110000"/>
              </a:lnSpc>
              <a:spcBef>
                <a:spcPct val="0"/>
              </a:spcBef>
            </a:pPr>
            <a:r>
              <a:rPr lang="en-US" altLang="zh-CN" sz="2800" b="1" dirty="0">
                <a:solidFill>
                  <a:srgbClr val="FF3300"/>
                </a:solidFill>
              </a:rPr>
              <a:t>  </a:t>
            </a:r>
            <a:r>
              <a:rPr lang="zh-CN" altLang="en-US" sz="2800" b="1" dirty="0">
                <a:solidFill>
                  <a:schemeClr val="hlink"/>
                </a:solidFill>
              </a:rPr>
              <a:t>延迟转移</a:t>
            </a:r>
            <a:r>
              <a:rPr lang="zh-CN" altLang="en-US" sz="2800" b="1" dirty="0">
                <a:solidFill>
                  <a:schemeClr val="accent1"/>
                </a:solidFill>
              </a:rPr>
              <a:t>技术是一种软件方法，它由编译程序重排指令序列来实现。</a:t>
            </a:r>
          </a:p>
          <a:p>
            <a:pPr>
              <a:lnSpc>
                <a:spcPct val="110000"/>
              </a:lnSpc>
              <a:spcBef>
                <a:spcPct val="0"/>
              </a:spcBef>
            </a:pPr>
            <a:r>
              <a:rPr lang="zh-CN" altLang="en-US" sz="2800" b="1" dirty="0">
                <a:solidFill>
                  <a:schemeClr val="accent1"/>
                </a:solidFill>
              </a:rPr>
              <a:t>  方法是从逻辑上</a:t>
            </a:r>
            <a:r>
              <a:rPr lang="zh-CN" altLang="en-US" sz="2800" b="1" dirty="0">
                <a:solidFill>
                  <a:schemeClr val="accent1"/>
                </a:solidFill>
                <a:latin typeface="Times New Roman" pitchFamily="18" charset="0"/>
              </a:rPr>
              <a:t>“</a:t>
            </a:r>
            <a:r>
              <a:rPr lang="zh-CN" altLang="en-US" sz="2800" b="1" dirty="0">
                <a:solidFill>
                  <a:schemeClr val="accent1"/>
                </a:solidFill>
              </a:rPr>
              <a:t>延长</a:t>
            </a:r>
            <a:r>
              <a:rPr lang="zh-CN" altLang="en-US" sz="2800" b="1" dirty="0">
                <a:solidFill>
                  <a:schemeClr val="accent1"/>
                </a:solidFill>
                <a:latin typeface="Times New Roman" pitchFamily="18" charset="0"/>
              </a:rPr>
              <a:t>”</a:t>
            </a:r>
            <a:r>
              <a:rPr lang="zh-CN" altLang="en-US" sz="2800" b="1" dirty="0">
                <a:solidFill>
                  <a:schemeClr val="accent1"/>
                </a:solidFill>
              </a:rPr>
              <a:t>转移指令的执行时间，即发生</a:t>
            </a:r>
            <a:r>
              <a:rPr lang="zh-CN" altLang="en-US" sz="2800" b="1" dirty="0">
                <a:solidFill>
                  <a:schemeClr val="accent1"/>
                </a:solidFill>
                <a:latin typeface="Times New Roman" pitchFamily="18" charset="0"/>
              </a:rPr>
              <a:t>“</a:t>
            </a:r>
            <a:r>
              <a:rPr lang="zh-CN" altLang="en-US" sz="2800" b="1" dirty="0">
                <a:solidFill>
                  <a:schemeClr val="accent1"/>
                </a:solidFill>
              </a:rPr>
              <a:t>转移成功</a:t>
            </a:r>
            <a:r>
              <a:rPr lang="zh-CN" altLang="en-US" sz="2800" b="1" dirty="0">
                <a:solidFill>
                  <a:schemeClr val="accent1"/>
                </a:solidFill>
                <a:latin typeface="Times New Roman" pitchFamily="18" charset="0"/>
              </a:rPr>
              <a:t>”</a:t>
            </a:r>
            <a:r>
              <a:rPr lang="zh-CN" altLang="en-US" sz="2800" b="1" dirty="0">
                <a:solidFill>
                  <a:schemeClr val="accent1"/>
                </a:solidFill>
              </a:rPr>
              <a:t> 时并不排空指令流水线，而是让紧跟在转移指令</a:t>
            </a:r>
            <a:r>
              <a:rPr lang="en-US" altLang="zh-CN" sz="2800" b="1" dirty="0">
                <a:solidFill>
                  <a:schemeClr val="accent1"/>
                </a:solidFill>
              </a:rPr>
              <a:t>I</a:t>
            </a:r>
            <a:r>
              <a:rPr lang="zh-CN" altLang="en-US" sz="2800" b="1" dirty="0">
                <a:solidFill>
                  <a:schemeClr val="accent1"/>
                </a:solidFill>
              </a:rPr>
              <a:t>之后已进入流水线的少数几条指令继续完成，如果这些指令是与转移指令</a:t>
            </a:r>
            <a:r>
              <a:rPr lang="en-US" altLang="zh-CN" sz="2800" b="1" dirty="0">
                <a:solidFill>
                  <a:schemeClr val="accent1"/>
                </a:solidFill>
              </a:rPr>
              <a:t>I</a:t>
            </a:r>
            <a:r>
              <a:rPr lang="zh-CN" altLang="en-US" sz="2800" b="1" dirty="0">
                <a:solidFill>
                  <a:schemeClr val="accent1"/>
                </a:solidFill>
              </a:rPr>
              <a:t>结果无关的有用指令，那么延迟损失时间就可以有效地利用。 </a:t>
            </a:r>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sldNum" sz="quarter" idx="4294967295"/>
          </p:nvPr>
        </p:nvSpPr>
        <p:spPr>
          <a:xfrm>
            <a:off x="7080250" y="6232525"/>
            <a:ext cx="1905000" cy="457200"/>
          </a:xfrm>
          <a:prstGeom prst="rect">
            <a:avLst/>
          </a:prstGeom>
        </p:spPr>
        <p:txBody>
          <a:bodyPr/>
          <a:lstStyle/>
          <a:p>
            <a:fld id="{7C126A4E-D641-49E0-9A10-174BA936966D}" type="slidenum">
              <a:rPr lang="en-US" altLang="zh-CN"/>
              <a:pPr/>
              <a:t>19</a:t>
            </a:fld>
            <a:endParaRPr lang="en-US" altLang="zh-CN" dirty="0"/>
          </a:p>
        </p:txBody>
      </p:sp>
      <p:sp>
        <p:nvSpPr>
          <p:cNvPr id="51202" name="Rectangle 2"/>
          <p:cNvSpPr>
            <a:spLocks noGrp="1" noChangeArrowheads="1"/>
          </p:cNvSpPr>
          <p:nvPr>
            <p:ph type="ctrTitle"/>
          </p:nvPr>
        </p:nvSpPr>
        <p:spPr>
          <a:xfrm>
            <a:off x="323850" y="131763"/>
            <a:ext cx="5246688" cy="479425"/>
          </a:xfrm>
          <a:noFill/>
          <a:ln/>
        </p:spPr>
        <p:txBody>
          <a:bodyPr>
            <a:normAutofit fontScale="90000"/>
          </a:bodyPr>
          <a:lstStyle/>
          <a:p>
            <a:r>
              <a:rPr lang="en-US" altLang="zh-CN" sz="2800" b="1" dirty="0">
                <a:solidFill>
                  <a:schemeClr val="hlink"/>
                </a:solidFill>
                <a:latin typeface="宋体" charset="-122"/>
              </a:rPr>
              <a:t>4 </a:t>
            </a:r>
            <a:r>
              <a:rPr lang="zh-CN" altLang="en-US" sz="2800" b="1" dirty="0">
                <a:solidFill>
                  <a:schemeClr val="hlink"/>
                </a:solidFill>
                <a:latin typeface="宋体" charset="-122"/>
              </a:rPr>
              <a:t>延迟转移技术</a:t>
            </a:r>
          </a:p>
        </p:txBody>
      </p:sp>
      <p:sp>
        <p:nvSpPr>
          <p:cNvPr id="51203" name="Rectangle 3"/>
          <p:cNvSpPr>
            <a:spLocks noGrp="1" noChangeArrowheads="1"/>
          </p:cNvSpPr>
          <p:nvPr>
            <p:ph type="subTitle" idx="1"/>
          </p:nvPr>
        </p:nvSpPr>
        <p:spPr>
          <a:xfrm>
            <a:off x="277813" y="685800"/>
            <a:ext cx="7524750" cy="609600"/>
          </a:xfrm>
          <a:noFill/>
          <a:ln/>
        </p:spPr>
        <p:txBody>
          <a:bodyPr/>
          <a:lstStyle/>
          <a:p>
            <a:pPr algn="l">
              <a:lnSpc>
                <a:spcPct val="110000"/>
              </a:lnSpc>
              <a:spcBef>
                <a:spcPct val="0"/>
              </a:spcBef>
            </a:pPr>
            <a:r>
              <a:rPr lang="zh-CN" altLang="en-US" sz="2800" b="1" dirty="0">
                <a:solidFill>
                  <a:schemeClr val="accent1"/>
                </a:solidFill>
                <a:effectLst/>
                <a:latin typeface="宋体" charset="-122"/>
              </a:rPr>
              <a:t>具有延迟长度</a:t>
            </a:r>
            <a:r>
              <a:rPr lang="zh-CN" altLang="en-US" sz="2800" b="1" dirty="0" smtClean="0">
                <a:solidFill>
                  <a:schemeClr val="accent1"/>
                </a:solidFill>
                <a:effectLst/>
                <a:latin typeface="宋体" charset="-122"/>
              </a:rPr>
              <a:t>为</a:t>
            </a:r>
            <a:r>
              <a:rPr lang="en-US" altLang="zh-CN" sz="2800" b="1" dirty="0" smtClean="0">
                <a:solidFill>
                  <a:schemeClr val="accent1"/>
                </a:solidFill>
                <a:effectLst/>
                <a:latin typeface="宋体" charset="-122"/>
              </a:rPr>
              <a:t>n</a:t>
            </a:r>
            <a:r>
              <a:rPr lang="zh-CN" altLang="en-US" sz="2800" b="1" dirty="0" smtClean="0">
                <a:solidFill>
                  <a:schemeClr val="accent1"/>
                </a:solidFill>
                <a:effectLst/>
                <a:latin typeface="宋体" charset="-122"/>
              </a:rPr>
              <a:t>的</a:t>
            </a:r>
            <a:r>
              <a:rPr lang="zh-CN" altLang="en-US" sz="2800" b="1" dirty="0">
                <a:solidFill>
                  <a:schemeClr val="accent1"/>
                </a:solidFill>
                <a:effectLst/>
                <a:latin typeface="宋体" charset="-122"/>
              </a:rPr>
              <a:t>转移指令的执行顺序是</a:t>
            </a:r>
          </a:p>
        </p:txBody>
      </p:sp>
      <p:sp>
        <p:nvSpPr>
          <p:cNvPr id="51205" name="Rectangle 5"/>
          <p:cNvSpPr>
            <a:spLocks noChangeArrowheads="1"/>
          </p:cNvSpPr>
          <p:nvPr/>
        </p:nvSpPr>
        <p:spPr bwMode="auto">
          <a:xfrm>
            <a:off x="247650" y="3771900"/>
            <a:ext cx="8458200" cy="2533650"/>
          </a:xfrm>
          <a:prstGeom prst="rect">
            <a:avLst/>
          </a:prstGeom>
          <a:noFill/>
          <a:ln w="9525">
            <a:noFill/>
            <a:miter lim="800000"/>
            <a:headEnd/>
            <a:tailEnd/>
          </a:ln>
          <a:effectLst/>
        </p:spPr>
        <p:txBody>
          <a:bodyPr lIns="92075" tIns="46038" rIns="92075" bIns="46038"/>
          <a:lstStyle/>
          <a:p>
            <a:pPr>
              <a:lnSpc>
                <a:spcPct val="110000"/>
              </a:lnSpc>
              <a:spcBef>
                <a:spcPct val="0"/>
              </a:spcBef>
            </a:pPr>
            <a:r>
              <a:rPr lang="en-US" altLang="zh-CN" sz="2800" b="1" dirty="0">
                <a:solidFill>
                  <a:schemeClr val="accent1"/>
                </a:solidFill>
              </a:rPr>
              <a:t>  </a:t>
            </a:r>
            <a:r>
              <a:rPr lang="zh-CN" altLang="en-US" sz="2800" b="1" dirty="0">
                <a:solidFill>
                  <a:schemeClr val="accent1"/>
                </a:solidFill>
              </a:rPr>
              <a:t>所有的顺序后继指令构成</a:t>
            </a:r>
            <a:r>
              <a:rPr lang="zh-CN" altLang="en-US" sz="2800" b="1" dirty="0">
                <a:solidFill>
                  <a:schemeClr val="accent1"/>
                </a:solidFill>
                <a:latin typeface="Times New Roman" pitchFamily="18" charset="0"/>
              </a:rPr>
              <a:t>“</a:t>
            </a:r>
            <a:r>
              <a:rPr lang="zh-CN" altLang="en-US" sz="2800" b="1" dirty="0">
                <a:solidFill>
                  <a:schemeClr val="accent1"/>
                </a:solidFill>
              </a:rPr>
              <a:t>延迟转移槽</a:t>
            </a:r>
            <a:r>
              <a:rPr lang="zh-CN" altLang="en-US" sz="2800" b="1" dirty="0">
                <a:solidFill>
                  <a:schemeClr val="accent1"/>
                </a:solidFill>
                <a:latin typeface="Times New Roman" pitchFamily="18" charset="0"/>
              </a:rPr>
              <a:t>”</a:t>
            </a:r>
            <a:r>
              <a:rPr lang="zh-CN" altLang="en-US" sz="2800" b="1" dirty="0">
                <a:solidFill>
                  <a:schemeClr val="accent1"/>
                </a:solidFill>
              </a:rPr>
              <a:t>指令</a:t>
            </a:r>
            <a:r>
              <a:rPr lang="en-US" altLang="zh-CN" sz="2800" b="1" dirty="0">
                <a:solidFill>
                  <a:schemeClr val="accent1"/>
                </a:solidFill>
              </a:rPr>
              <a:t>(</a:t>
            </a:r>
            <a:r>
              <a:rPr lang="zh-CN" altLang="en-US" sz="2800" b="1" dirty="0">
                <a:solidFill>
                  <a:schemeClr val="accent1"/>
                </a:solidFill>
              </a:rPr>
              <a:t>一般情况下，</a:t>
            </a:r>
            <a:r>
              <a:rPr lang="en-US" altLang="zh-CN" sz="2800" b="1" dirty="0">
                <a:solidFill>
                  <a:schemeClr val="accent1"/>
                </a:solidFill>
              </a:rPr>
              <a:t>n</a:t>
            </a:r>
            <a:r>
              <a:rPr lang="zh-CN" altLang="en-US" sz="2800" b="1" dirty="0">
                <a:solidFill>
                  <a:schemeClr val="accent1"/>
                </a:solidFill>
              </a:rPr>
              <a:t>＝</a:t>
            </a:r>
            <a:r>
              <a:rPr lang="en-US" altLang="zh-CN" sz="2800" b="1" dirty="0">
                <a:solidFill>
                  <a:schemeClr val="accent1"/>
                </a:solidFill>
              </a:rPr>
              <a:t>1)</a:t>
            </a:r>
            <a:r>
              <a:rPr lang="zh-CN" altLang="en-US" sz="2800" b="1" dirty="0">
                <a:solidFill>
                  <a:schemeClr val="accent1"/>
                </a:solidFill>
              </a:rPr>
              <a:t>。无论转移成功与否，流水线都会执行这些指令。具有</a:t>
            </a:r>
            <a:r>
              <a:rPr lang="zh-CN" altLang="en-US" sz="2800" b="1" dirty="0">
                <a:solidFill>
                  <a:schemeClr val="accent1"/>
                </a:solidFill>
                <a:latin typeface="Times New Roman" pitchFamily="18" charset="0"/>
              </a:rPr>
              <a:t>“</a:t>
            </a:r>
            <a:r>
              <a:rPr lang="zh-CN" altLang="en-US" sz="2800" b="1" dirty="0">
                <a:solidFill>
                  <a:schemeClr val="accent1"/>
                </a:solidFill>
              </a:rPr>
              <a:t>延迟转移槽</a:t>
            </a:r>
            <a:r>
              <a:rPr lang="zh-CN" altLang="en-US" sz="2800" b="1" dirty="0">
                <a:solidFill>
                  <a:schemeClr val="accent1"/>
                </a:solidFill>
                <a:latin typeface="Times New Roman" pitchFamily="18" charset="0"/>
              </a:rPr>
              <a:t>”</a:t>
            </a:r>
            <a:r>
              <a:rPr lang="zh-CN" altLang="en-US" sz="2800" b="1" dirty="0">
                <a:solidFill>
                  <a:schemeClr val="accent1"/>
                </a:solidFill>
              </a:rPr>
              <a:t>的流水线时空图</a:t>
            </a:r>
            <a:r>
              <a:rPr lang="zh-CN" altLang="en-US" sz="2800" b="1" dirty="0">
                <a:solidFill>
                  <a:schemeClr val="accent1"/>
                </a:solidFill>
                <a:hlinkClick r:id="rId4" action="ppaction://hlinkfile"/>
              </a:rPr>
              <a:t>如图</a:t>
            </a:r>
            <a:r>
              <a:rPr lang="en-US" altLang="zh-CN" sz="2800" b="1" dirty="0">
                <a:solidFill>
                  <a:schemeClr val="accent1"/>
                </a:solidFill>
                <a:latin typeface="Times New Roman" pitchFamily="18" charset="0"/>
                <a:hlinkClick r:id="rId4" action="ppaction://hlinkfile"/>
              </a:rPr>
              <a:t>2</a:t>
            </a:r>
            <a:r>
              <a:rPr lang="zh-CN" altLang="en-US" sz="2800" b="1" dirty="0">
                <a:solidFill>
                  <a:schemeClr val="accent1"/>
                </a:solidFill>
                <a:latin typeface="Times New Roman" pitchFamily="18" charset="0"/>
                <a:hlinkClick r:id="rId4" action="ppaction://hlinkfile"/>
              </a:rPr>
              <a:t>．</a:t>
            </a:r>
            <a:r>
              <a:rPr lang="en-US" altLang="zh-CN" sz="2800" b="1" dirty="0">
                <a:solidFill>
                  <a:schemeClr val="accent1"/>
                </a:solidFill>
                <a:latin typeface="Times New Roman" pitchFamily="18" charset="0"/>
                <a:hlinkClick r:id="rId4" action="ppaction://hlinkfile"/>
              </a:rPr>
              <a:t>27</a:t>
            </a:r>
            <a:r>
              <a:rPr lang="zh-CN" altLang="en-US" sz="2800" b="1" dirty="0">
                <a:solidFill>
                  <a:schemeClr val="accent1"/>
                </a:solidFill>
                <a:hlinkClick r:id="rId4" action="ppaction://hlinkfile"/>
              </a:rPr>
              <a:t>演示所示</a:t>
            </a:r>
            <a:r>
              <a:rPr lang="zh-CN" altLang="en-US" sz="2800" b="1" dirty="0">
                <a:solidFill>
                  <a:schemeClr val="accent1"/>
                </a:solidFill>
              </a:rPr>
              <a:t>。 </a:t>
            </a:r>
          </a:p>
        </p:txBody>
      </p:sp>
      <p:sp>
        <p:nvSpPr>
          <p:cNvPr id="51206" name="Rectangle 6"/>
          <p:cNvSpPr>
            <a:spLocks noChangeArrowheads="1"/>
          </p:cNvSpPr>
          <p:nvPr/>
        </p:nvSpPr>
        <p:spPr bwMode="auto">
          <a:xfrm>
            <a:off x="1119188" y="2538413"/>
            <a:ext cx="9144000" cy="0"/>
          </a:xfrm>
          <a:prstGeom prst="rect">
            <a:avLst/>
          </a:prstGeom>
          <a:noFill/>
          <a:ln w="9525">
            <a:noFill/>
            <a:miter lim="800000"/>
            <a:headEnd/>
            <a:tailEnd/>
          </a:ln>
          <a:effectLst>
            <a:outerShdw dist="13470" dir="2700000" algn="ctr" rotWithShape="0">
              <a:schemeClr val="bg2">
                <a:alpha val="50000"/>
              </a:schemeClr>
            </a:outerShdw>
          </a:effectLst>
        </p:spPr>
        <p:txBody>
          <a:bodyPr wrap="none" anchor="ctr"/>
          <a:lstStyle/>
          <a:p>
            <a:endParaRPr lang="zh-CN" altLang="en-US">
              <a:solidFill>
                <a:schemeClr val="accent1"/>
              </a:solidFill>
            </a:endParaRPr>
          </a:p>
        </p:txBody>
      </p:sp>
      <p:graphicFrame>
        <p:nvGraphicFramePr>
          <p:cNvPr id="51207" name="Object 7"/>
          <p:cNvGraphicFramePr>
            <a:graphicFrameLocks/>
          </p:cNvGraphicFramePr>
          <p:nvPr/>
        </p:nvGraphicFramePr>
        <p:xfrm>
          <a:off x="1400175" y="1262063"/>
          <a:ext cx="5918200" cy="2098675"/>
        </p:xfrm>
        <a:graphic>
          <a:graphicData uri="http://schemas.openxmlformats.org/presentationml/2006/ole">
            <p:oleObj spid="_x0000_s1026" name="位图图像" r:id="rId5" imgW="5918040" imgH="2098440" progId="PBrush">
              <p:embed/>
            </p:oleObj>
          </a:graphicData>
        </a:graphic>
      </p:graphicFrame>
      <p:sp>
        <p:nvSpPr>
          <p:cNvPr id="51208" name="Rectangle 8"/>
          <p:cNvSpPr>
            <a:spLocks noChangeArrowheads="1"/>
          </p:cNvSpPr>
          <p:nvPr/>
        </p:nvSpPr>
        <p:spPr bwMode="auto">
          <a:xfrm>
            <a:off x="400050" y="1847850"/>
            <a:ext cx="3619500" cy="1847850"/>
          </a:xfrm>
          <a:prstGeom prst="rect">
            <a:avLst/>
          </a:prstGeom>
          <a:noFill/>
          <a:ln w="9525">
            <a:noFill/>
            <a:miter lim="800000"/>
            <a:headEnd/>
            <a:tailEnd/>
          </a:ln>
          <a:effectLst/>
        </p:spPr>
        <p:txBody>
          <a:bodyPr lIns="92075" tIns="46038" rIns="92075" bIns="46038"/>
          <a:lstStyle/>
          <a:p>
            <a:pPr>
              <a:lnSpc>
                <a:spcPct val="110000"/>
              </a:lnSpc>
              <a:spcBef>
                <a:spcPct val="0"/>
              </a:spcBef>
            </a:pPr>
            <a:r>
              <a:rPr lang="en-US" altLang="zh-CN" sz="2800" b="1">
                <a:solidFill>
                  <a:schemeClr val="accent1"/>
                </a:solidFill>
              </a:rPr>
              <a:t>  </a:t>
            </a:r>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控制相关与处理技术</a:t>
            </a:r>
            <a:endParaRPr lang="zh-CN" altLang="en-US" dirty="0"/>
          </a:p>
        </p:txBody>
      </p:sp>
      <p:sp>
        <p:nvSpPr>
          <p:cNvPr id="3" name="内容占位符 2"/>
          <p:cNvSpPr>
            <a:spLocks noGrp="1"/>
          </p:cNvSpPr>
          <p:nvPr>
            <p:ph idx="1"/>
          </p:nvPr>
        </p:nvSpPr>
        <p:spPr/>
        <p:txBody>
          <a:bodyPr/>
          <a:lstStyle/>
          <a:p>
            <a:r>
              <a:rPr lang="zh-CN" altLang="en-US" b="1" dirty="0" smtClean="0">
                <a:solidFill>
                  <a:schemeClr val="hlink"/>
                </a:solidFill>
                <a:latin typeface="宋体" charset="-122"/>
              </a:rPr>
              <a:t>控制相关的概念</a:t>
            </a:r>
            <a:r>
              <a:rPr lang="zh-CN" altLang="en-US" b="1" dirty="0" smtClean="0">
                <a:solidFill>
                  <a:schemeClr val="hlink"/>
                </a:solidFill>
              </a:rPr>
              <a:t> </a:t>
            </a:r>
          </a:p>
          <a:p>
            <a:r>
              <a:rPr lang="zh-CN" altLang="en-US" b="1" dirty="0" smtClean="0">
                <a:solidFill>
                  <a:schemeClr val="hlink"/>
                </a:solidFill>
                <a:latin typeface="宋体" charset="-122"/>
              </a:rPr>
              <a:t>条件分支对流水线的影响</a:t>
            </a:r>
            <a:r>
              <a:rPr lang="zh-CN" altLang="en-US" b="1" dirty="0" smtClean="0">
                <a:solidFill>
                  <a:schemeClr val="hlink"/>
                </a:solidFill>
              </a:rPr>
              <a:t> </a:t>
            </a:r>
          </a:p>
          <a:p>
            <a:r>
              <a:rPr lang="zh-CN" altLang="en-US" b="1" dirty="0" smtClean="0">
                <a:solidFill>
                  <a:schemeClr val="hlink"/>
                </a:solidFill>
                <a:latin typeface="宋体" charset="-122"/>
              </a:rPr>
              <a:t>静态分支技术</a:t>
            </a:r>
            <a:endParaRPr lang="en-US" altLang="zh-CN" b="1" dirty="0" smtClean="0">
              <a:solidFill>
                <a:schemeClr val="hlink"/>
              </a:solidFill>
              <a:latin typeface="宋体" charset="-122"/>
            </a:endParaRPr>
          </a:p>
          <a:p>
            <a:r>
              <a:rPr lang="zh-CN" altLang="en-US" b="1" dirty="0" smtClean="0">
                <a:solidFill>
                  <a:schemeClr val="hlink"/>
                </a:solidFill>
                <a:latin typeface="宋体" charset="-122"/>
              </a:rPr>
              <a:t>延迟转移技术</a:t>
            </a:r>
            <a:endParaRPr lang="en-US" altLang="zh-CN" b="1" dirty="0" smtClean="0">
              <a:solidFill>
                <a:schemeClr val="hlink"/>
              </a:solidFill>
              <a:latin typeface="宋体" charset="-122"/>
            </a:endParaRPr>
          </a:p>
          <a:p>
            <a:r>
              <a:rPr lang="zh-CN" altLang="en-US" b="1" dirty="0" smtClean="0">
                <a:solidFill>
                  <a:schemeClr val="hlink"/>
                </a:solidFill>
                <a:latin typeface="宋体" charset="-122"/>
              </a:rPr>
              <a:t>动态分支预测技术 </a:t>
            </a:r>
            <a:endParaRPr lang="en-US" altLang="zh-CN" b="1" dirty="0" smtClean="0">
              <a:solidFill>
                <a:schemeClr val="hlink"/>
              </a:solidFill>
              <a:latin typeface="宋体" charset="-122"/>
            </a:endParaRPr>
          </a:p>
          <a:p>
            <a:r>
              <a:rPr lang="zh-CN" altLang="en-US" b="1" dirty="0" smtClean="0">
                <a:solidFill>
                  <a:schemeClr val="hlink"/>
                </a:solidFill>
              </a:rPr>
              <a:t>流水线处理机的中断处理</a:t>
            </a:r>
            <a:r>
              <a:rPr lang="zh-CN" altLang="en-US" b="1" dirty="0" smtClean="0">
                <a:solidFill>
                  <a:schemeClr val="hlink"/>
                </a:solidFill>
                <a:latin typeface="宋体" charset="-122"/>
              </a:rPr>
              <a:t> </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4294967295"/>
          </p:nvPr>
        </p:nvSpPr>
        <p:spPr>
          <a:xfrm>
            <a:off x="7080250" y="6232525"/>
            <a:ext cx="1905000" cy="457200"/>
          </a:xfrm>
          <a:prstGeom prst="rect">
            <a:avLst/>
          </a:prstGeom>
        </p:spPr>
        <p:txBody>
          <a:bodyPr/>
          <a:lstStyle/>
          <a:p>
            <a:fld id="{D2975E2F-4A15-411C-896F-BF303A8A18E4}" type="slidenum">
              <a:rPr lang="en-US" altLang="zh-CN"/>
              <a:pPr/>
              <a:t>20</a:t>
            </a:fld>
            <a:endParaRPr lang="en-US" altLang="zh-CN"/>
          </a:p>
        </p:txBody>
      </p:sp>
      <p:sp>
        <p:nvSpPr>
          <p:cNvPr id="53250" name="Rectangle 2"/>
          <p:cNvSpPr>
            <a:spLocks noGrp="1" noChangeArrowheads="1"/>
          </p:cNvSpPr>
          <p:nvPr>
            <p:ph type="ctrTitle"/>
          </p:nvPr>
        </p:nvSpPr>
        <p:spPr>
          <a:xfrm>
            <a:off x="323850" y="131763"/>
            <a:ext cx="5246688" cy="479425"/>
          </a:xfrm>
          <a:noFill/>
          <a:ln/>
        </p:spPr>
        <p:txBody>
          <a:bodyPr>
            <a:normAutofit fontScale="90000"/>
          </a:bodyPr>
          <a:lstStyle/>
          <a:p>
            <a:r>
              <a:rPr lang="en-US" altLang="zh-CN" sz="2800" b="1">
                <a:solidFill>
                  <a:schemeClr val="hlink"/>
                </a:solidFill>
                <a:latin typeface="宋体" charset="-122"/>
              </a:rPr>
              <a:t>4 </a:t>
            </a:r>
            <a:r>
              <a:rPr lang="zh-CN" altLang="en-US" sz="2800" b="1">
                <a:solidFill>
                  <a:schemeClr val="hlink"/>
                </a:solidFill>
                <a:latin typeface="宋体" charset="-122"/>
              </a:rPr>
              <a:t>延迟转移技术</a:t>
            </a:r>
          </a:p>
        </p:txBody>
      </p:sp>
      <p:sp>
        <p:nvSpPr>
          <p:cNvPr id="53251" name="Rectangle 3"/>
          <p:cNvSpPr>
            <a:spLocks noGrp="1" noChangeArrowheads="1"/>
          </p:cNvSpPr>
          <p:nvPr>
            <p:ph type="subTitle" idx="1"/>
          </p:nvPr>
        </p:nvSpPr>
        <p:spPr>
          <a:xfrm>
            <a:off x="735013" y="1123950"/>
            <a:ext cx="7962900" cy="4362450"/>
          </a:xfrm>
          <a:noFill/>
          <a:ln/>
        </p:spPr>
        <p:txBody>
          <a:bodyPr/>
          <a:lstStyle/>
          <a:p>
            <a:pPr algn="l">
              <a:lnSpc>
                <a:spcPct val="110000"/>
              </a:lnSpc>
              <a:spcBef>
                <a:spcPct val="0"/>
              </a:spcBef>
            </a:pPr>
            <a:r>
              <a:rPr lang="en-US" altLang="zh-CN" sz="2800" b="1" dirty="0">
                <a:solidFill>
                  <a:schemeClr val="accent1"/>
                </a:solidFill>
                <a:effectLst/>
                <a:latin typeface="宋体" charset="-122"/>
              </a:rPr>
              <a:t>  </a:t>
            </a:r>
            <a:r>
              <a:rPr lang="zh-CN" altLang="en-US" sz="2800" b="1" dirty="0">
                <a:solidFill>
                  <a:schemeClr val="accent1"/>
                </a:solidFill>
                <a:effectLst/>
                <a:latin typeface="宋体" charset="-122"/>
              </a:rPr>
              <a:t>基于</a:t>
            </a:r>
            <a:r>
              <a:rPr lang="zh-CN" altLang="en-US" sz="2800" b="1" dirty="0">
                <a:solidFill>
                  <a:schemeClr val="accent1"/>
                </a:solidFill>
                <a:effectLst/>
              </a:rPr>
              <a:t>“</a:t>
            </a:r>
            <a:r>
              <a:rPr lang="zh-CN" altLang="en-US" sz="2800" b="1" dirty="0">
                <a:solidFill>
                  <a:schemeClr val="accent1"/>
                </a:solidFill>
                <a:effectLst/>
                <a:latin typeface="宋体" charset="-122"/>
              </a:rPr>
              <a:t>延迟转移</a:t>
            </a:r>
            <a:r>
              <a:rPr lang="zh-CN" altLang="en-US" sz="2800" b="1" dirty="0">
                <a:solidFill>
                  <a:schemeClr val="accent1"/>
                </a:solidFill>
                <a:effectLst/>
              </a:rPr>
              <a:t>”</a:t>
            </a:r>
            <a:r>
              <a:rPr lang="zh-CN" altLang="en-US" sz="2800" b="1" dirty="0">
                <a:solidFill>
                  <a:schemeClr val="accent1"/>
                </a:solidFill>
                <a:effectLst/>
                <a:latin typeface="宋体" charset="-122"/>
              </a:rPr>
              <a:t>方法，无论转移成功与否，其流水线时空图均相同，流水线中均没有插入暂停周期，从而极大地降低了流水线的转移损失。事实上，处于转移延迟槽中的指令</a:t>
            </a:r>
            <a:r>
              <a:rPr lang="zh-CN" altLang="en-US" sz="2800" b="1" dirty="0">
                <a:solidFill>
                  <a:schemeClr val="accent1"/>
                </a:solidFill>
                <a:effectLst/>
              </a:rPr>
              <a:t>“</a:t>
            </a:r>
            <a:r>
              <a:rPr lang="zh-CN" altLang="en-US" sz="2800" b="1" dirty="0">
                <a:solidFill>
                  <a:schemeClr val="accent1"/>
                </a:solidFill>
                <a:effectLst/>
                <a:latin typeface="宋体" charset="-122"/>
              </a:rPr>
              <a:t>填补</a:t>
            </a:r>
            <a:r>
              <a:rPr lang="zh-CN" altLang="en-US" sz="2800" b="1" dirty="0">
                <a:solidFill>
                  <a:schemeClr val="accent1"/>
                </a:solidFill>
                <a:effectLst/>
              </a:rPr>
              <a:t>”</a:t>
            </a:r>
            <a:r>
              <a:rPr lang="zh-CN" altLang="en-US" sz="2800" b="1" dirty="0">
                <a:solidFill>
                  <a:schemeClr val="accent1"/>
                </a:solidFill>
                <a:effectLst/>
                <a:latin typeface="宋体" charset="-122"/>
              </a:rPr>
              <a:t>了流水线原来所必须插入的暂停周期。</a:t>
            </a:r>
          </a:p>
          <a:p>
            <a:pPr algn="l">
              <a:lnSpc>
                <a:spcPct val="110000"/>
              </a:lnSpc>
              <a:spcBef>
                <a:spcPct val="0"/>
              </a:spcBef>
            </a:pPr>
            <a:r>
              <a:rPr lang="zh-CN" altLang="en-US" sz="2800" b="1" dirty="0">
                <a:solidFill>
                  <a:schemeClr val="accent1"/>
                </a:solidFill>
                <a:effectLst/>
                <a:latin typeface="宋体" charset="-122"/>
              </a:rPr>
              <a:t>  </a:t>
            </a:r>
            <a:r>
              <a:rPr lang="zh-CN" altLang="en-US" sz="2800" b="1" dirty="0">
                <a:solidFill>
                  <a:schemeClr val="accent1"/>
                </a:solidFill>
                <a:latin typeface="宋体" charset="-122"/>
              </a:rPr>
              <a:t>放入延迟转移槽中的指令必须遵循有效和有用的原则。</a:t>
            </a:r>
            <a:r>
              <a:rPr lang="zh-CN" altLang="en-US" sz="2800" b="1" dirty="0">
                <a:solidFill>
                  <a:schemeClr val="accent1"/>
                </a:solidFill>
                <a:latin typeface="宋体" charset="-122"/>
                <a:hlinkClick r:id="rId3" action="ppaction://hlinkfile"/>
              </a:rPr>
              <a:t>图</a:t>
            </a:r>
            <a:r>
              <a:rPr lang="en-US" altLang="zh-CN" sz="2800" b="1" dirty="0">
                <a:solidFill>
                  <a:schemeClr val="accent1"/>
                </a:solidFill>
                <a:hlinkClick r:id="rId3" action="ppaction://hlinkfile"/>
              </a:rPr>
              <a:t>2</a:t>
            </a:r>
            <a:r>
              <a:rPr lang="zh-CN" altLang="en-US" sz="2800" b="1" dirty="0">
                <a:solidFill>
                  <a:schemeClr val="accent1"/>
                </a:solidFill>
                <a:hlinkClick r:id="rId3" action="ppaction://hlinkfile"/>
              </a:rPr>
              <a:t>．</a:t>
            </a:r>
            <a:r>
              <a:rPr lang="en-US" altLang="zh-CN" sz="2800" b="1" dirty="0">
                <a:solidFill>
                  <a:schemeClr val="accent1"/>
                </a:solidFill>
                <a:hlinkClick r:id="rId3" action="ppaction://hlinkfile"/>
              </a:rPr>
              <a:t>28</a:t>
            </a:r>
            <a:r>
              <a:rPr lang="zh-CN" altLang="en-US" sz="2800" b="1" dirty="0">
                <a:solidFill>
                  <a:schemeClr val="accent1"/>
                </a:solidFill>
                <a:effectLst/>
                <a:latin typeface="宋体" charset="-122"/>
                <a:hlinkClick r:id="rId3" action="ppaction://hlinkfile"/>
              </a:rPr>
              <a:t>演</a:t>
            </a:r>
            <a:r>
              <a:rPr lang="zh-CN" altLang="en-US" sz="2800" b="1" dirty="0">
                <a:solidFill>
                  <a:schemeClr val="accent1"/>
                </a:solidFill>
                <a:latin typeface="宋体" charset="-122"/>
                <a:hlinkClick r:id="rId3" action="ppaction://hlinkfile"/>
              </a:rPr>
              <a:t>示</a:t>
            </a:r>
            <a:r>
              <a:rPr lang="zh-CN" altLang="en-US" sz="2800" b="1" dirty="0">
                <a:solidFill>
                  <a:schemeClr val="accent1"/>
                </a:solidFill>
                <a:latin typeface="宋体" charset="-122"/>
              </a:rPr>
              <a:t>出了调度延迟转移槽指令的</a:t>
            </a:r>
            <a:r>
              <a:rPr lang="en-US" altLang="zh-CN" sz="2800" b="1" dirty="0">
                <a:solidFill>
                  <a:schemeClr val="accent1"/>
                </a:solidFill>
                <a:latin typeface="宋体" charset="-122"/>
              </a:rPr>
              <a:t>3</a:t>
            </a:r>
            <a:r>
              <a:rPr lang="zh-CN" altLang="en-US" sz="2800" b="1" dirty="0">
                <a:solidFill>
                  <a:schemeClr val="accent1"/>
                </a:solidFill>
                <a:latin typeface="宋体" charset="-122"/>
              </a:rPr>
              <a:t>种常用方法。 </a:t>
            </a:r>
          </a:p>
        </p:txBody>
      </p:sp>
      <p:sp>
        <p:nvSpPr>
          <p:cNvPr id="53253" name="Rectangle 5"/>
          <p:cNvSpPr>
            <a:spLocks noChangeArrowheads="1"/>
          </p:cNvSpPr>
          <p:nvPr/>
        </p:nvSpPr>
        <p:spPr bwMode="auto">
          <a:xfrm>
            <a:off x="1119188" y="2538413"/>
            <a:ext cx="9144000" cy="0"/>
          </a:xfrm>
          <a:prstGeom prst="rect">
            <a:avLst/>
          </a:prstGeom>
          <a:noFill/>
          <a:ln w="9525">
            <a:noFill/>
            <a:miter lim="800000"/>
            <a:headEnd/>
            <a:tailEnd/>
          </a:ln>
          <a:effectLst>
            <a:outerShdw dist="13470" dir="2700000" algn="ctr" rotWithShape="0">
              <a:schemeClr val="bg2">
                <a:alpha val="50000"/>
              </a:schemeClr>
            </a:outerShdw>
          </a:effectLst>
        </p:spPr>
        <p:txBody>
          <a:bodyPr wrap="none" anchor="ctr"/>
          <a:lstStyle/>
          <a:p>
            <a:endParaRPr lang="zh-CN" altLang="en-US"/>
          </a:p>
        </p:txBody>
      </p:sp>
      <p:sp>
        <p:nvSpPr>
          <p:cNvPr id="53254" name="Rectangle 6"/>
          <p:cNvSpPr>
            <a:spLocks noChangeArrowheads="1"/>
          </p:cNvSpPr>
          <p:nvPr/>
        </p:nvSpPr>
        <p:spPr bwMode="auto">
          <a:xfrm>
            <a:off x="400050" y="1847850"/>
            <a:ext cx="3619500" cy="1847850"/>
          </a:xfrm>
          <a:prstGeom prst="rect">
            <a:avLst/>
          </a:prstGeom>
          <a:noFill/>
          <a:ln w="9525">
            <a:noFill/>
            <a:miter lim="800000"/>
            <a:headEnd/>
            <a:tailEnd/>
          </a:ln>
          <a:effectLst/>
        </p:spPr>
        <p:txBody>
          <a:bodyPr lIns="92075" tIns="46038" rIns="92075" bIns="46038"/>
          <a:lstStyle/>
          <a:p>
            <a:pPr>
              <a:lnSpc>
                <a:spcPct val="110000"/>
              </a:lnSpc>
              <a:spcBef>
                <a:spcPct val="0"/>
              </a:spcBef>
            </a:pPr>
            <a:r>
              <a:rPr lang="en-US" altLang="zh-CN" sz="2800" b="1">
                <a:solidFill>
                  <a:srgbClr val="FFFFFF"/>
                </a:solidFill>
              </a:rPr>
              <a:t>  </a:t>
            </a:r>
          </a:p>
        </p:txBody>
      </p:sp>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4294967295"/>
          </p:nvPr>
        </p:nvSpPr>
        <p:spPr>
          <a:xfrm>
            <a:off x="7080250" y="6232525"/>
            <a:ext cx="1905000" cy="457200"/>
          </a:xfrm>
          <a:prstGeom prst="rect">
            <a:avLst/>
          </a:prstGeom>
        </p:spPr>
        <p:txBody>
          <a:bodyPr/>
          <a:lstStyle/>
          <a:p>
            <a:fld id="{57FD2FD5-03C9-46DF-9500-C9882A02D726}" type="slidenum">
              <a:rPr lang="en-US" altLang="zh-CN"/>
              <a:pPr/>
              <a:t>21</a:t>
            </a:fld>
            <a:endParaRPr lang="en-US" altLang="zh-CN"/>
          </a:p>
        </p:txBody>
      </p:sp>
      <p:sp>
        <p:nvSpPr>
          <p:cNvPr id="55298" name="Rectangle 2"/>
          <p:cNvSpPr>
            <a:spLocks noGrp="1" noChangeArrowheads="1"/>
          </p:cNvSpPr>
          <p:nvPr>
            <p:ph type="ctrTitle"/>
          </p:nvPr>
        </p:nvSpPr>
        <p:spPr>
          <a:xfrm>
            <a:off x="323850" y="188913"/>
            <a:ext cx="5246688" cy="479425"/>
          </a:xfrm>
          <a:noFill/>
          <a:ln/>
        </p:spPr>
        <p:txBody>
          <a:bodyPr>
            <a:normAutofit fontScale="90000"/>
          </a:bodyPr>
          <a:lstStyle/>
          <a:p>
            <a:r>
              <a:rPr lang="zh-CN" altLang="en-US" sz="2800" b="1" dirty="0" smtClean="0">
                <a:solidFill>
                  <a:schemeClr val="hlink"/>
                </a:solidFill>
                <a:latin typeface="宋体" charset="-122"/>
              </a:rPr>
              <a:t>静态</a:t>
            </a:r>
            <a:r>
              <a:rPr lang="zh-CN" altLang="en-US" sz="2800" b="1" dirty="0">
                <a:solidFill>
                  <a:schemeClr val="hlink"/>
                </a:solidFill>
                <a:latin typeface="宋体" charset="-122"/>
              </a:rPr>
              <a:t>分支技术</a:t>
            </a:r>
          </a:p>
        </p:txBody>
      </p:sp>
      <p:sp>
        <p:nvSpPr>
          <p:cNvPr id="55299" name="Rectangle 3"/>
          <p:cNvSpPr>
            <a:spLocks noGrp="1" noChangeArrowheads="1"/>
          </p:cNvSpPr>
          <p:nvPr>
            <p:ph type="subTitle" idx="1"/>
          </p:nvPr>
        </p:nvSpPr>
        <p:spPr>
          <a:xfrm>
            <a:off x="277813" y="685800"/>
            <a:ext cx="4876800" cy="609600"/>
          </a:xfrm>
          <a:noFill/>
          <a:ln/>
        </p:spPr>
        <p:txBody>
          <a:bodyPr/>
          <a:lstStyle/>
          <a:p>
            <a:pPr algn="l">
              <a:lnSpc>
                <a:spcPct val="110000"/>
              </a:lnSpc>
              <a:spcBef>
                <a:spcPct val="0"/>
              </a:spcBef>
            </a:pPr>
            <a:r>
              <a:rPr lang="en-US" altLang="zh-CN" sz="2800" b="1" dirty="0">
                <a:solidFill>
                  <a:schemeClr val="hlink"/>
                </a:solidFill>
              </a:rPr>
              <a:t>5 </a:t>
            </a:r>
            <a:r>
              <a:rPr lang="zh-CN" altLang="en-US" sz="2800" b="1" dirty="0">
                <a:solidFill>
                  <a:schemeClr val="hlink"/>
                </a:solidFill>
                <a:latin typeface="宋体" charset="-122"/>
              </a:rPr>
              <a:t>改进循环程序的处理方法 </a:t>
            </a:r>
          </a:p>
        </p:txBody>
      </p:sp>
      <p:sp>
        <p:nvSpPr>
          <p:cNvPr id="55301" name="Rectangle 5"/>
          <p:cNvSpPr>
            <a:spLocks noChangeArrowheads="1"/>
          </p:cNvSpPr>
          <p:nvPr/>
        </p:nvSpPr>
        <p:spPr bwMode="auto">
          <a:xfrm>
            <a:off x="554038" y="1468438"/>
            <a:ext cx="7940675" cy="2511425"/>
          </a:xfrm>
          <a:prstGeom prst="rect">
            <a:avLst/>
          </a:prstGeom>
          <a:solidFill>
            <a:schemeClr val="bg1"/>
          </a:solidFill>
          <a:ln w="12700">
            <a:solidFill>
              <a:srgbClr val="FF9900"/>
            </a:solidFill>
            <a:miter lim="800000"/>
            <a:headEnd/>
            <a:tailEnd/>
          </a:ln>
          <a:effectLst/>
        </p:spPr>
        <p:txBody>
          <a:bodyPr lIns="92075" tIns="46038" rIns="92075" bIns="46038"/>
          <a:lstStyle/>
          <a:p>
            <a:pPr>
              <a:lnSpc>
                <a:spcPct val="110000"/>
              </a:lnSpc>
              <a:spcBef>
                <a:spcPct val="0"/>
              </a:spcBef>
            </a:pPr>
            <a:r>
              <a:rPr lang="en-US" altLang="zh-CN" sz="2800" b="1" dirty="0">
                <a:solidFill>
                  <a:schemeClr val="accent1"/>
                </a:solidFill>
              </a:rPr>
              <a:t>  </a:t>
            </a:r>
            <a:r>
              <a:rPr lang="zh-CN" altLang="en-US" sz="2800" b="1" dirty="0">
                <a:solidFill>
                  <a:schemeClr val="accent1"/>
                </a:solidFill>
              </a:rPr>
              <a:t>循环操作是程序中广泛使用的一种特殊条件转移。循环操作是否结束，取决于循环操作次数是否已达到原来规定次数。所谓改进循环程序的处理，就是通过软件方法用编译器来支持条件转移指令的执行。 </a:t>
            </a:r>
          </a:p>
        </p:txBody>
      </p:sp>
      <p:sp>
        <p:nvSpPr>
          <p:cNvPr id="55302" name="Rectangle 6"/>
          <p:cNvSpPr>
            <a:spLocks noChangeArrowheads="1"/>
          </p:cNvSpPr>
          <p:nvPr/>
        </p:nvSpPr>
        <p:spPr bwMode="auto">
          <a:xfrm>
            <a:off x="476250" y="4114800"/>
            <a:ext cx="7943850" cy="2038350"/>
          </a:xfrm>
          <a:prstGeom prst="rect">
            <a:avLst/>
          </a:prstGeom>
          <a:noFill/>
          <a:ln w="9525">
            <a:noFill/>
            <a:miter lim="800000"/>
            <a:headEnd/>
            <a:tailEnd/>
          </a:ln>
          <a:effectLst/>
        </p:spPr>
        <p:txBody>
          <a:bodyPr lIns="92075" tIns="46038" rIns="92075" bIns="46038"/>
          <a:lstStyle/>
          <a:p>
            <a:pPr algn="just">
              <a:lnSpc>
                <a:spcPct val="110000"/>
              </a:lnSpc>
              <a:spcBef>
                <a:spcPct val="0"/>
              </a:spcBef>
            </a:pPr>
            <a:r>
              <a:rPr lang="zh-CN" altLang="en-US" sz="2800" b="1" dirty="0">
                <a:solidFill>
                  <a:schemeClr val="accent1"/>
                </a:solidFill>
                <a:latin typeface="Times New Roman" pitchFamily="18" charset="0"/>
              </a:rPr>
              <a:t>从前面分析看出，当转移不成功时，条件转移指令对流水线的影响比较小。基于这种原因，编译器在对源程序进行编译时，要尽量提高出现转移不成功的概率。</a:t>
            </a:r>
            <a:r>
              <a:rPr lang="zh-CN" altLang="en-US" sz="2800" b="1" dirty="0">
                <a:solidFill>
                  <a:schemeClr val="accent1"/>
                </a:solidFill>
                <a:latin typeface="Times New Roman" pitchFamily="18" charset="0"/>
                <a:hlinkClick r:id="rId3" action="ppaction://hlinkfile"/>
              </a:rPr>
              <a:t>图</a:t>
            </a:r>
            <a:r>
              <a:rPr lang="en-US" altLang="zh-CN" sz="2800" b="1" dirty="0">
                <a:solidFill>
                  <a:schemeClr val="accent1"/>
                </a:solidFill>
                <a:latin typeface="Times New Roman" pitchFamily="18" charset="0"/>
                <a:hlinkClick r:id="rId3" action="ppaction://hlinkfile"/>
              </a:rPr>
              <a:t>2.29</a:t>
            </a:r>
            <a:r>
              <a:rPr lang="zh-CN" altLang="en-US" sz="2800" b="1" dirty="0">
                <a:solidFill>
                  <a:schemeClr val="accent1"/>
                </a:solidFill>
                <a:hlinkClick r:id="rId3" action="ppaction://hlinkfile"/>
              </a:rPr>
              <a:t>演示</a:t>
            </a:r>
            <a:endParaRPr lang="zh-CN" altLang="en-US" sz="2800" b="1" dirty="0">
              <a:solidFill>
                <a:schemeClr val="accent1"/>
              </a:solidFil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301"/>
                                        </p:tgtEl>
                                        <p:attrNameLst>
                                          <p:attrName>style.visibility</p:attrName>
                                        </p:attrNameLst>
                                      </p:cBhvr>
                                      <p:to>
                                        <p:strVal val="visible"/>
                                      </p:to>
                                    </p:set>
                                    <p:animEffect transition="in" filter="blinds(horizontal)">
                                      <p:cBhvr>
                                        <p:cTn id="7" dur="500"/>
                                        <p:tgtEl>
                                          <p:spTgt spid="553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302"/>
                                        </p:tgtEl>
                                        <p:attrNameLst>
                                          <p:attrName>style.visibility</p:attrName>
                                        </p:attrNameLst>
                                      </p:cBhvr>
                                      <p:to>
                                        <p:strVal val="visible"/>
                                      </p:to>
                                    </p:set>
                                    <p:animEffect transition="in" filter="blinds(horizontal)">
                                      <p:cBhvr>
                                        <p:cTn id="12" dur="500"/>
                                        <p:tgtEl>
                                          <p:spTgt spid="55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animBg="1"/>
      <p:bldP spid="5530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4294967295"/>
          </p:nvPr>
        </p:nvSpPr>
        <p:spPr>
          <a:xfrm>
            <a:off x="7080250" y="6232525"/>
            <a:ext cx="1905000" cy="457200"/>
          </a:xfrm>
          <a:prstGeom prst="rect">
            <a:avLst/>
          </a:prstGeom>
        </p:spPr>
        <p:txBody>
          <a:bodyPr/>
          <a:lstStyle/>
          <a:p>
            <a:fld id="{4EA0D40F-3978-4817-9F08-6B236B34344B}" type="slidenum">
              <a:rPr lang="en-US" altLang="zh-CN"/>
              <a:pPr/>
              <a:t>22</a:t>
            </a:fld>
            <a:endParaRPr lang="en-US" altLang="zh-CN"/>
          </a:p>
        </p:txBody>
      </p:sp>
      <p:sp>
        <p:nvSpPr>
          <p:cNvPr id="57346" name="Rectangle 2"/>
          <p:cNvSpPr>
            <a:spLocks noGrp="1" noChangeArrowheads="1"/>
          </p:cNvSpPr>
          <p:nvPr>
            <p:ph type="ctrTitle"/>
          </p:nvPr>
        </p:nvSpPr>
        <p:spPr>
          <a:xfrm>
            <a:off x="323850" y="188913"/>
            <a:ext cx="5246688" cy="479425"/>
          </a:xfrm>
          <a:noFill/>
          <a:ln/>
        </p:spPr>
        <p:txBody>
          <a:bodyPr>
            <a:normAutofit fontScale="90000"/>
          </a:bodyPr>
          <a:lstStyle/>
          <a:p>
            <a:r>
              <a:rPr lang="en-US" altLang="zh-CN" sz="2800" b="1" dirty="0" smtClean="0">
                <a:solidFill>
                  <a:schemeClr val="hlink"/>
                </a:solidFill>
                <a:latin typeface="宋体" charset="-122"/>
              </a:rPr>
              <a:t>4</a:t>
            </a:r>
            <a:r>
              <a:rPr lang="en-US" altLang="zh-CN" sz="2800" b="1" dirty="0" smtClean="0">
                <a:solidFill>
                  <a:schemeClr val="hlink"/>
                </a:solidFill>
              </a:rPr>
              <a:t> </a:t>
            </a:r>
            <a:r>
              <a:rPr lang="en-US" altLang="zh-CN" sz="2800" b="1" dirty="0" smtClean="0">
                <a:solidFill>
                  <a:schemeClr val="hlink"/>
                </a:solidFill>
                <a:latin typeface="宋体" charset="-122"/>
              </a:rPr>
              <a:t> </a:t>
            </a:r>
            <a:r>
              <a:rPr lang="zh-CN" altLang="en-US" sz="2800" b="1" dirty="0" smtClean="0">
                <a:solidFill>
                  <a:schemeClr val="hlink"/>
                </a:solidFill>
                <a:latin typeface="宋体" charset="-122"/>
              </a:rPr>
              <a:t>动态</a:t>
            </a:r>
            <a:r>
              <a:rPr lang="zh-CN" altLang="en-US" sz="2800" b="1" dirty="0">
                <a:solidFill>
                  <a:schemeClr val="hlink"/>
                </a:solidFill>
                <a:latin typeface="宋体" charset="-122"/>
              </a:rPr>
              <a:t>分支预测技术 </a:t>
            </a:r>
          </a:p>
        </p:txBody>
      </p:sp>
      <p:sp>
        <p:nvSpPr>
          <p:cNvPr id="57348" name="Rectangle 4"/>
          <p:cNvSpPr>
            <a:spLocks noChangeArrowheads="1"/>
          </p:cNvSpPr>
          <p:nvPr/>
        </p:nvSpPr>
        <p:spPr bwMode="auto">
          <a:xfrm>
            <a:off x="342900" y="3048000"/>
            <a:ext cx="8477250" cy="2952750"/>
          </a:xfrm>
          <a:prstGeom prst="rect">
            <a:avLst/>
          </a:prstGeom>
          <a:noFill/>
          <a:ln w="9525">
            <a:noFill/>
            <a:miter lim="800000"/>
            <a:headEnd/>
            <a:tailEnd/>
          </a:ln>
          <a:effectLst/>
        </p:spPr>
        <p:txBody>
          <a:bodyPr lIns="92075" tIns="46038" rIns="92075" bIns="46038"/>
          <a:lstStyle/>
          <a:p>
            <a:pPr>
              <a:lnSpc>
                <a:spcPct val="110000"/>
              </a:lnSpc>
              <a:spcBef>
                <a:spcPct val="0"/>
              </a:spcBef>
            </a:pPr>
            <a:r>
              <a:rPr lang="en-US" altLang="zh-CN" sz="2800" b="1" dirty="0">
                <a:solidFill>
                  <a:schemeClr val="accent1"/>
                </a:solidFill>
                <a:latin typeface="Times New Roman" pitchFamily="18" charset="0"/>
              </a:rPr>
              <a:t> </a:t>
            </a:r>
            <a:r>
              <a:rPr lang="zh-CN" altLang="en-US" sz="2800" b="1" dirty="0">
                <a:solidFill>
                  <a:schemeClr val="accent1"/>
                </a:solidFill>
              </a:rPr>
              <a:t>为此需要解决两个关键问题：</a:t>
            </a:r>
          </a:p>
          <a:p>
            <a:pPr>
              <a:lnSpc>
                <a:spcPct val="110000"/>
              </a:lnSpc>
              <a:spcBef>
                <a:spcPct val="0"/>
              </a:spcBef>
            </a:pPr>
            <a:r>
              <a:rPr lang="en-US" altLang="zh-CN" sz="2800" b="1" dirty="0">
                <a:solidFill>
                  <a:schemeClr val="accent1"/>
                </a:solidFill>
              </a:rPr>
              <a:t>1.</a:t>
            </a:r>
            <a:r>
              <a:rPr lang="zh-CN" altLang="en-US" sz="2800" b="1" dirty="0">
                <a:solidFill>
                  <a:schemeClr val="accent1"/>
                </a:solidFill>
              </a:rPr>
              <a:t>如何记录转移历史信息</a:t>
            </a:r>
          </a:p>
          <a:p>
            <a:pPr>
              <a:lnSpc>
                <a:spcPct val="110000"/>
              </a:lnSpc>
              <a:spcBef>
                <a:spcPct val="0"/>
              </a:spcBef>
            </a:pPr>
            <a:r>
              <a:rPr lang="en-US" altLang="zh-CN" sz="2800" b="1" dirty="0">
                <a:solidFill>
                  <a:schemeClr val="accent1"/>
                </a:solidFill>
              </a:rPr>
              <a:t>2.</a:t>
            </a:r>
            <a:r>
              <a:rPr lang="zh-CN" altLang="en-US" sz="2800" b="1" dirty="0">
                <a:solidFill>
                  <a:schemeClr val="accent1"/>
                </a:solidFill>
              </a:rPr>
              <a:t>如何根据所记录的转移历史信息来预测转移的方向</a:t>
            </a:r>
            <a:br>
              <a:rPr lang="zh-CN" altLang="en-US" sz="2800" b="1" dirty="0">
                <a:solidFill>
                  <a:schemeClr val="accent1"/>
                </a:solidFill>
              </a:rPr>
            </a:br>
            <a:r>
              <a:rPr lang="zh-CN" altLang="en-US" sz="2800" b="1" dirty="0">
                <a:solidFill>
                  <a:schemeClr val="accent1"/>
                </a:solidFill>
                <a:latin typeface="Times New Roman" pitchFamily="18" charset="0"/>
              </a:rPr>
              <a:t>   </a:t>
            </a:r>
            <a:r>
              <a:rPr lang="zh-CN" altLang="en-US" sz="2800" b="1" dirty="0">
                <a:solidFill>
                  <a:schemeClr val="accent1"/>
                </a:solidFill>
              </a:rPr>
              <a:t> 下面介绍</a:t>
            </a:r>
            <a:r>
              <a:rPr lang="en-US" altLang="zh-CN" sz="2800" b="1" dirty="0">
                <a:solidFill>
                  <a:schemeClr val="accent1"/>
                </a:solidFill>
              </a:rPr>
              <a:t>3</a:t>
            </a:r>
            <a:r>
              <a:rPr lang="zh-CN" altLang="en-US" sz="2800" b="1" dirty="0">
                <a:solidFill>
                  <a:schemeClr val="accent1"/>
                </a:solidFill>
              </a:rPr>
              <a:t>种常用的动态转移预测技术，它们都和硬件有关。 </a:t>
            </a:r>
          </a:p>
        </p:txBody>
      </p:sp>
      <p:sp>
        <p:nvSpPr>
          <p:cNvPr id="57349" name="Rectangle 5"/>
          <p:cNvSpPr>
            <a:spLocks noGrp="1" noChangeArrowheads="1"/>
          </p:cNvSpPr>
          <p:nvPr>
            <p:ph type="subTitle" idx="1"/>
          </p:nvPr>
        </p:nvSpPr>
        <p:spPr>
          <a:xfrm>
            <a:off x="584200" y="858838"/>
            <a:ext cx="8035925" cy="1920875"/>
          </a:xfrm>
          <a:solidFill>
            <a:schemeClr val="bg1"/>
          </a:solidFill>
          <a:ln w="12700" cap="flat">
            <a:solidFill>
              <a:srgbClr val="FF9900"/>
            </a:solidFill>
          </a:ln>
        </p:spPr>
        <p:txBody>
          <a:bodyPr/>
          <a:lstStyle/>
          <a:p>
            <a:pPr algn="l"/>
            <a:r>
              <a:rPr lang="en-US" altLang="zh-CN" sz="2800" b="1" dirty="0">
                <a:solidFill>
                  <a:schemeClr val="accent1"/>
                </a:solidFill>
                <a:effectLst/>
                <a:latin typeface="宋体" charset="-122"/>
              </a:rPr>
              <a:t>  </a:t>
            </a:r>
            <a:r>
              <a:rPr lang="zh-CN" altLang="en-US" sz="2800" b="1" dirty="0">
                <a:solidFill>
                  <a:schemeClr val="accent1"/>
                </a:solidFill>
                <a:effectLst/>
                <a:latin typeface="宋体" charset="-122"/>
              </a:rPr>
              <a:t>动态分支预测技术在流水线处理机中得到了广泛的应用。预测的依据是从转移指令过去的行为来预测它将来的行为，即根据近期转移是否成功的历史记录，来预测下一次转移的方向。</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349">
                                            <p:bg/>
                                          </p:spTgt>
                                        </p:tgtEl>
                                        <p:attrNameLst>
                                          <p:attrName>style.visibility</p:attrName>
                                        </p:attrNameLst>
                                      </p:cBhvr>
                                      <p:to>
                                        <p:strVal val="visible"/>
                                      </p:to>
                                    </p:set>
                                    <p:animEffect transition="in" filter="blinds(horizontal)">
                                      <p:cBhvr>
                                        <p:cTn id="7" dur="500"/>
                                        <p:tgtEl>
                                          <p:spTgt spid="57349">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349">
                                            <p:txEl>
                                              <p:pRg st="0" end="0"/>
                                            </p:txEl>
                                          </p:spTgt>
                                        </p:tgtEl>
                                        <p:attrNameLst>
                                          <p:attrName>style.visibility</p:attrName>
                                        </p:attrNameLst>
                                      </p:cBhvr>
                                      <p:to>
                                        <p:strVal val="visible"/>
                                      </p:to>
                                    </p:set>
                                    <p:animEffect transition="in" filter="blinds(horizontal)">
                                      <p:cBhvr>
                                        <p:cTn id="12" dur="500"/>
                                        <p:tgtEl>
                                          <p:spTgt spid="5734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348"/>
                                        </p:tgtEl>
                                        <p:attrNameLst>
                                          <p:attrName>style.visibility</p:attrName>
                                        </p:attrNameLst>
                                      </p:cBhvr>
                                      <p:to>
                                        <p:strVal val="visible"/>
                                      </p:to>
                                    </p:set>
                                    <p:animEffect transition="in" filter="blinds(horizontal)">
                                      <p:cBhvr>
                                        <p:cTn id="17" dur="500"/>
                                        <p:tgtEl>
                                          <p:spTgt spid="57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p:bldP spid="57349"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6"/>
          <p:cNvSpPr>
            <a:spLocks noGrp="1" noChangeArrowheads="1"/>
          </p:cNvSpPr>
          <p:nvPr>
            <p:ph type="sldNum" sz="quarter" idx="4294967295"/>
          </p:nvPr>
        </p:nvSpPr>
        <p:spPr>
          <a:xfrm>
            <a:off x="7080250" y="6232525"/>
            <a:ext cx="1905000" cy="457200"/>
          </a:xfrm>
          <a:prstGeom prst="rect">
            <a:avLst/>
          </a:prstGeom>
          <a:noFill/>
        </p:spPr>
        <p:txBody>
          <a:bodyPr/>
          <a:lstStyle/>
          <a:p>
            <a:fld id="{9F78B9CB-672B-431D-8095-E2B96D5599B6}" type="slidenum">
              <a:rPr lang="en-US" altLang="zh-CN">
                <a:solidFill>
                  <a:schemeClr val="accent1"/>
                </a:solidFill>
              </a:rPr>
              <a:pPr/>
              <a:t>23</a:t>
            </a:fld>
            <a:endParaRPr lang="en-US" altLang="zh-CN">
              <a:solidFill>
                <a:schemeClr val="accent1"/>
              </a:solidFill>
            </a:endParaRPr>
          </a:p>
        </p:txBody>
      </p:sp>
      <p:grpSp>
        <p:nvGrpSpPr>
          <p:cNvPr id="2" name="Group 12"/>
          <p:cNvGrpSpPr>
            <a:grpSpLocks/>
          </p:cNvGrpSpPr>
          <p:nvPr/>
        </p:nvGrpSpPr>
        <p:grpSpPr bwMode="auto">
          <a:xfrm>
            <a:off x="476250" y="4857750"/>
            <a:ext cx="8020050" cy="1543050"/>
            <a:chOff x="300" y="3060"/>
            <a:chExt cx="5052" cy="972"/>
          </a:xfrm>
          <a:noFill/>
        </p:grpSpPr>
        <p:sp>
          <p:nvSpPr>
            <p:cNvPr id="59402" name="Rectangle 10"/>
            <p:cNvSpPr>
              <a:spLocks noChangeArrowheads="1"/>
            </p:cNvSpPr>
            <p:nvPr/>
          </p:nvSpPr>
          <p:spPr bwMode="auto">
            <a:xfrm>
              <a:off x="300" y="3060"/>
              <a:ext cx="5052" cy="972"/>
            </a:xfrm>
            <a:prstGeom prst="rect">
              <a:avLst/>
            </a:prstGeom>
            <a:grpFill/>
            <a:ln w="9525">
              <a:noFill/>
              <a:miter lim="800000"/>
              <a:headEnd/>
              <a:tailEnd/>
            </a:ln>
            <a:effectLst/>
          </p:spPr>
          <p:txBody>
            <a:bodyPr lIns="92075" tIns="46038" rIns="92075" bIns="46038"/>
            <a:lstStyle/>
            <a:p>
              <a:pPr algn="just">
                <a:lnSpc>
                  <a:spcPct val="110000"/>
                </a:lnSpc>
                <a:spcBef>
                  <a:spcPct val="0"/>
                </a:spcBef>
              </a:pPr>
              <a:r>
                <a:rPr lang="en-US" altLang="zh-CN" sz="2800" b="1">
                  <a:solidFill>
                    <a:schemeClr val="accent1"/>
                  </a:solidFill>
                </a:rPr>
                <a:t>   </a:t>
              </a:r>
              <a:r>
                <a:rPr lang="zh-CN" altLang="en-US" sz="2800" b="1">
                  <a:solidFill>
                    <a:schemeClr val="accent1"/>
                  </a:solidFill>
                </a:rPr>
                <a:t>转移历史表</a:t>
              </a:r>
              <a:r>
                <a:rPr lang="en-US" altLang="zh-CN" sz="2800" b="1">
                  <a:solidFill>
                    <a:schemeClr val="accent1"/>
                  </a:solidFill>
                </a:rPr>
                <a:t>BHT</a:t>
              </a:r>
              <a:r>
                <a:rPr lang="zh-CN" altLang="en-US" sz="2800" b="1">
                  <a:solidFill>
                    <a:schemeClr val="accent1"/>
                  </a:solidFill>
                </a:rPr>
                <a:t>用来过滤每一条到达指令预取器的指令。它硬件上由表格、选择器、控制逻辑</a:t>
              </a:r>
              <a:r>
                <a:rPr lang="en-US" altLang="zh-CN" sz="2800" b="1">
                  <a:solidFill>
                    <a:schemeClr val="accent1"/>
                  </a:solidFill>
                </a:rPr>
                <a:t>3</a:t>
              </a:r>
              <a:r>
                <a:rPr lang="zh-CN" altLang="en-US" sz="2800" b="1">
                  <a:solidFill>
                    <a:schemeClr val="accent1"/>
                  </a:solidFill>
                </a:rPr>
                <a:t>部分组成。转移历史表</a:t>
              </a:r>
              <a:r>
                <a:rPr lang="en-US" altLang="zh-CN" sz="2800" b="1">
                  <a:solidFill>
                    <a:schemeClr val="accent1"/>
                  </a:solidFill>
                </a:rPr>
                <a:t>BHT</a:t>
              </a:r>
              <a:r>
                <a:rPr lang="zh-CN" altLang="en-US" sz="2800" b="1">
                  <a:solidFill>
                    <a:schemeClr val="accent1"/>
                  </a:solidFill>
                </a:rPr>
                <a:t>的逻辑结构如</a:t>
              </a:r>
              <a:r>
                <a:rPr lang="zh-CN" altLang="en-US" sz="2800" b="1">
                  <a:solidFill>
                    <a:schemeClr val="accent1"/>
                  </a:solidFill>
                  <a:latin typeface="Times New Roman" pitchFamily="18" charset="0"/>
                  <a:hlinkClick r:id="rId3" action="ppaction://hlinkfile"/>
                </a:rPr>
                <a:t>图</a:t>
              </a:r>
              <a:r>
                <a:rPr lang="en-US" altLang="zh-CN" sz="2800" b="1">
                  <a:solidFill>
                    <a:schemeClr val="accent1"/>
                  </a:solidFill>
                  <a:latin typeface="Times New Roman" pitchFamily="18" charset="0"/>
                  <a:hlinkClick r:id="rId3" action="ppaction://hlinkfile"/>
                </a:rPr>
                <a:t>2.31</a:t>
              </a:r>
              <a:endParaRPr lang="en-US" altLang="zh-CN" sz="2800" b="1">
                <a:solidFill>
                  <a:schemeClr val="accent1"/>
                </a:solidFill>
                <a:latin typeface="Times New Roman" pitchFamily="18" charset="0"/>
              </a:endParaRPr>
            </a:p>
          </p:txBody>
        </p:sp>
        <p:sp>
          <p:nvSpPr>
            <p:cNvPr id="59403" name="Oval 11"/>
            <p:cNvSpPr>
              <a:spLocks noChangeArrowheads="1"/>
            </p:cNvSpPr>
            <p:nvPr/>
          </p:nvSpPr>
          <p:spPr bwMode="auto">
            <a:xfrm>
              <a:off x="408" y="3144"/>
              <a:ext cx="191" cy="179"/>
            </a:xfrm>
            <a:prstGeom prst="ellipse">
              <a:avLst/>
            </a:prstGeom>
            <a:grpFill/>
            <a:ln w="9525">
              <a:noFill/>
              <a:round/>
              <a:headEnd/>
              <a:tailEnd/>
            </a:ln>
            <a:effectLst>
              <a:outerShdw dist="13470" dir="2700000" algn="ctr" rotWithShape="0">
                <a:schemeClr val="bg2">
                  <a:alpha val="50000"/>
                </a:schemeClr>
              </a:outerShdw>
            </a:effectLst>
          </p:spPr>
          <p:txBody>
            <a:bodyPr wrap="none" anchor="ctr"/>
            <a:lstStyle/>
            <a:p>
              <a:endParaRPr lang="zh-CN" altLang="en-US">
                <a:solidFill>
                  <a:schemeClr val="accent1"/>
                </a:solidFill>
              </a:endParaRPr>
            </a:p>
          </p:txBody>
        </p:sp>
      </p:grpSp>
      <p:sp>
        <p:nvSpPr>
          <p:cNvPr id="59394" name="Rectangle 2"/>
          <p:cNvSpPr>
            <a:spLocks noGrp="1" noChangeArrowheads="1"/>
          </p:cNvSpPr>
          <p:nvPr>
            <p:ph type="ctrTitle"/>
          </p:nvPr>
        </p:nvSpPr>
        <p:spPr>
          <a:xfrm>
            <a:off x="323850" y="188913"/>
            <a:ext cx="5246688" cy="479425"/>
          </a:xfrm>
          <a:noFill/>
          <a:ln/>
        </p:spPr>
        <p:txBody>
          <a:bodyPr>
            <a:normAutofit fontScale="90000"/>
          </a:bodyPr>
          <a:lstStyle/>
          <a:p>
            <a:r>
              <a:rPr lang="zh-CN" altLang="en-US" sz="2800" b="1" dirty="0" smtClean="0">
                <a:solidFill>
                  <a:schemeClr val="accent1"/>
                </a:solidFill>
                <a:latin typeface="宋体" charset="-122"/>
              </a:rPr>
              <a:t>动态</a:t>
            </a:r>
            <a:r>
              <a:rPr lang="zh-CN" altLang="en-US" sz="2800" b="1" dirty="0">
                <a:solidFill>
                  <a:schemeClr val="accent1"/>
                </a:solidFill>
                <a:latin typeface="宋体" charset="-122"/>
              </a:rPr>
              <a:t>分支预测技术 </a:t>
            </a:r>
          </a:p>
        </p:txBody>
      </p:sp>
      <p:sp>
        <p:nvSpPr>
          <p:cNvPr id="59395" name="Rectangle 3"/>
          <p:cNvSpPr>
            <a:spLocks noGrp="1" noChangeArrowheads="1"/>
          </p:cNvSpPr>
          <p:nvPr>
            <p:ph type="subTitle" idx="1"/>
          </p:nvPr>
        </p:nvSpPr>
        <p:spPr>
          <a:xfrm>
            <a:off x="315913" y="762000"/>
            <a:ext cx="3790950" cy="609600"/>
          </a:xfrm>
          <a:noFill/>
          <a:ln/>
        </p:spPr>
        <p:txBody>
          <a:bodyPr/>
          <a:lstStyle/>
          <a:p>
            <a:pPr algn="l">
              <a:lnSpc>
                <a:spcPct val="110000"/>
              </a:lnSpc>
              <a:spcBef>
                <a:spcPct val="0"/>
              </a:spcBef>
            </a:pPr>
            <a:r>
              <a:rPr lang="en-US" altLang="zh-CN" sz="2800" b="1">
                <a:solidFill>
                  <a:schemeClr val="accent1"/>
                </a:solidFill>
              </a:rPr>
              <a:t>1 </a:t>
            </a:r>
            <a:r>
              <a:rPr lang="zh-CN" altLang="en-US" sz="2800" b="1">
                <a:solidFill>
                  <a:schemeClr val="accent1"/>
                </a:solidFill>
                <a:latin typeface="宋体" charset="-122"/>
              </a:rPr>
              <a:t>使用</a:t>
            </a:r>
            <a:r>
              <a:rPr lang="en-US" altLang="zh-CN" sz="2800" b="1">
                <a:solidFill>
                  <a:schemeClr val="accent1"/>
                </a:solidFill>
                <a:latin typeface="宋体" charset="-122"/>
              </a:rPr>
              <a:t>BHT</a:t>
            </a:r>
            <a:r>
              <a:rPr lang="zh-CN" altLang="en-US" sz="2800" b="1">
                <a:solidFill>
                  <a:schemeClr val="accent1"/>
                </a:solidFill>
                <a:latin typeface="宋体" charset="-122"/>
              </a:rPr>
              <a:t>的转移预测 </a:t>
            </a:r>
          </a:p>
        </p:txBody>
      </p:sp>
      <p:grpSp>
        <p:nvGrpSpPr>
          <p:cNvPr id="3" name="Group 6"/>
          <p:cNvGrpSpPr>
            <a:grpSpLocks/>
          </p:cNvGrpSpPr>
          <p:nvPr/>
        </p:nvGrpSpPr>
        <p:grpSpPr bwMode="auto">
          <a:xfrm>
            <a:off x="457200" y="1524000"/>
            <a:ext cx="8001000" cy="1504950"/>
            <a:chOff x="288" y="960"/>
            <a:chExt cx="5040" cy="948"/>
          </a:xfrm>
          <a:noFill/>
        </p:grpSpPr>
        <p:sp>
          <p:nvSpPr>
            <p:cNvPr id="59396" name="Rectangle 4"/>
            <p:cNvSpPr>
              <a:spLocks noChangeArrowheads="1"/>
            </p:cNvSpPr>
            <p:nvPr/>
          </p:nvSpPr>
          <p:spPr bwMode="auto">
            <a:xfrm>
              <a:off x="288" y="960"/>
              <a:ext cx="5040" cy="948"/>
            </a:xfrm>
            <a:prstGeom prst="rect">
              <a:avLst/>
            </a:prstGeom>
            <a:grpFill/>
            <a:ln w="9525">
              <a:noFill/>
              <a:miter lim="800000"/>
              <a:headEnd/>
              <a:tailEnd/>
            </a:ln>
            <a:effectLst/>
          </p:spPr>
          <p:txBody>
            <a:bodyPr lIns="92075" tIns="46038" rIns="92075" bIns="46038"/>
            <a:lstStyle/>
            <a:p>
              <a:pPr algn="just">
                <a:lnSpc>
                  <a:spcPct val="110000"/>
                </a:lnSpc>
                <a:spcBef>
                  <a:spcPct val="0"/>
                </a:spcBef>
              </a:pPr>
              <a:r>
                <a:rPr lang="en-US" altLang="zh-CN" sz="2800" b="1" dirty="0">
                  <a:solidFill>
                    <a:schemeClr val="accent1"/>
                  </a:solidFill>
                </a:rPr>
                <a:t>  </a:t>
              </a:r>
              <a:r>
                <a:rPr lang="zh-CN" altLang="en-US" sz="2800" b="1" dirty="0">
                  <a:solidFill>
                    <a:schemeClr val="accent1"/>
                  </a:solidFill>
                </a:rPr>
                <a:t>为了取得好的预测效果，又便于硬件实现，通常用</a:t>
              </a:r>
              <a:r>
                <a:rPr lang="en-US" altLang="zh-CN" sz="2800" b="1" dirty="0">
                  <a:solidFill>
                    <a:schemeClr val="accent1"/>
                  </a:solidFill>
                </a:rPr>
                <a:t>2</a:t>
              </a:r>
              <a:r>
                <a:rPr lang="zh-CN" altLang="en-US" sz="2800" b="1" dirty="0">
                  <a:solidFill>
                    <a:schemeClr val="accent1"/>
                  </a:solidFill>
                </a:rPr>
                <a:t>位计数器来记录最近二次转移是否成功的状态信息。</a:t>
              </a:r>
              <a:r>
                <a:rPr lang="zh-CN" altLang="en-US" sz="2800" b="1" dirty="0">
                  <a:solidFill>
                    <a:schemeClr val="accent1"/>
                  </a:solidFill>
                  <a:hlinkClick r:id="rId4" action="ppaction://hlinkfile"/>
                </a:rPr>
                <a:t>图</a:t>
              </a:r>
              <a:r>
                <a:rPr lang="en-US" altLang="zh-CN" sz="2800" b="1" dirty="0">
                  <a:solidFill>
                    <a:schemeClr val="accent1"/>
                  </a:solidFill>
                  <a:latin typeface="Times New Roman" pitchFamily="18" charset="0"/>
                  <a:hlinkClick r:id="rId4" action="ppaction://hlinkfile"/>
                </a:rPr>
                <a:t>2.30</a:t>
              </a:r>
              <a:r>
                <a:rPr lang="zh-CN" altLang="en-US" sz="2800" b="1" dirty="0">
                  <a:solidFill>
                    <a:schemeClr val="accent1"/>
                  </a:solidFill>
                </a:rPr>
                <a:t>示出了转移预测的状态转换图。</a:t>
              </a:r>
            </a:p>
          </p:txBody>
        </p:sp>
        <p:sp>
          <p:nvSpPr>
            <p:cNvPr id="59397" name="Oval 5"/>
            <p:cNvSpPr>
              <a:spLocks noChangeArrowheads="1"/>
            </p:cNvSpPr>
            <p:nvPr/>
          </p:nvSpPr>
          <p:spPr bwMode="auto">
            <a:xfrm>
              <a:off x="336" y="1068"/>
              <a:ext cx="193" cy="179"/>
            </a:xfrm>
            <a:prstGeom prst="ellipse">
              <a:avLst/>
            </a:prstGeom>
            <a:grpFill/>
            <a:ln w="9525">
              <a:noFill/>
              <a:round/>
              <a:headEnd/>
              <a:tailEnd/>
            </a:ln>
            <a:effectLst>
              <a:outerShdw dist="13470" dir="2700000" algn="ctr" rotWithShape="0">
                <a:schemeClr val="bg2">
                  <a:alpha val="50000"/>
                </a:schemeClr>
              </a:outerShdw>
            </a:effectLst>
          </p:spPr>
          <p:txBody>
            <a:bodyPr wrap="none" anchor="ctr"/>
            <a:lstStyle/>
            <a:p>
              <a:endParaRPr lang="zh-CN" altLang="en-US">
                <a:solidFill>
                  <a:schemeClr val="accent1"/>
                </a:solidFill>
              </a:endParaRPr>
            </a:p>
          </p:txBody>
        </p:sp>
      </p:grpSp>
      <p:grpSp>
        <p:nvGrpSpPr>
          <p:cNvPr id="4" name="Group 9"/>
          <p:cNvGrpSpPr>
            <a:grpSpLocks/>
          </p:cNvGrpSpPr>
          <p:nvPr/>
        </p:nvGrpSpPr>
        <p:grpSpPr bwMode="auto">
          <a:xfrm>
            <a:off x="476250" y="3143250"/>
            <a:ext cx="8020050" cy="1543050"/>
            <a:chOff x="300" y="1980"/>
            <a:chExt cx="5052" cy="972"/>
          </a:xfrm>
          <a:noFill/>
        </p:grpSpPr>
        <p:sp>
          <p:nvSpPr>
            <p:cNvPr id="59399" name="Rectangle 7"/>
            <p:cNvSpPr>
              <a:spLocks noChangeArrowheads="1"/>
            </p:cNvSpPr>
            <p:nvPr/>
          </p:nvSpPr>
          <p:spPr bwMode="auto">
            <a:xfrm>
              <a:off x="300" y="1980"/>
              <a:ext cx="5052" cy="972"/>
            </a:xfrm>
            <a:prstGeom prst="rect">
              <a:avLst/>
            </a:prstGeom>
            <a:grpFill/>
            <a:ln w="9525">
              <a:noFill/>
              <a:miter lim="800000"/>
              <a:headEnd/>
              <a:tailEnd/>
            </a:ln>
            <a:effectLst/>
          </p:spPr>
          <p:txBody>
            <a:bodyPr lIns="92075" tIns="46038" rIns="92075" bIns="46038"/>
            <a:lstStyle/>
            <a:p>
              <a:pPr algn="just">
                <a:lnSpc>
                  <a:spcPct val="110000"/>
                </a:lnSpc>
                <a:spcBef>
                  <a:spcPct val="0"/>
                </a:spcBef>
              </a:pPr>
              <a:r>
                <a:rPr lang="en-US" altLang="zh-CN" sz="2800" b="1" dirty="0">
                  <a:solidFill>
                    <a:schemeClr val="accent1"/>
                  </a:solidFill>
                </a:rPr>
                <a:t>  </a:t>
              </a:r>
              <a:r>
                <a:rPr lang="zh-CN" altLang="en-US" sz="2800" b="1" dirty="0">
                  <a:solidFill>
                    <a:schemeClr val="accent1"/>
                  </a:solidFill>
                </a:rPr>
                <a:t>从这个状态转换图我们看到：在改变一次预测方向后，如果连续两次预测错误，则必定会改变预测方向。  </a:t>
              </a:r>
            </a:p>
          </p:txBody>
        </p:sp>
        <p:sp>
          <p:nvSpPr>
            <p:cNvPr id="59400" name="Oval 8"/>
            <p:cNvSpPr>
              <a:spLocks noChangeArrowheads="1"/>
            </p:cNvSpPr>
            <p:nvPr/>
          </p:nvSpPr>
          <p:spPr bwMode="auto">
            <a:xfrm>
              <a:off x="360" y="2064"/>
              <a:ext cx="191" cy="179"/>
            </a:xfrm>
            <a:prstGeom prst="ellipse">
              <a:avLst/>
            </a:prstGeom>
            <a:grpFill/>
            <a:ln w="9525">
              <a:noFill/>
              <a:round/>
              <a:headEnd/>
              <a:tailEnd/>
            </a:ln>
            <a:effectLst>
              <a:outerShdw dist="13470" dir="2700000" algn="ctr" rotWithShape="0">
                <a:schemeClr val="bg2">
                  <a:alpha val="50000"/>
                </a:schemeClr>
              </a:outerShdw>
            </a:effectLst>
          </p:spPr>
          <p:txBody>
            <a:bodyPr wrap="none" anchor="ctr"/>
            <a:lstStyle/>
            <a:p>
              <a:endParaRPr lang="zh-CN" altLang="en-US">
                <a:solidFill>
                  <a:schemeClr val="accent1"/>
                </a:solidFill>
              </a:endParaRPr>
            </a:p>
          </p:txBody>
        </p:sp>
      </p:grpSp>
      <p:sp>
        <p:nvSpPr>
          <p:cNvPr id="59405" name="Rectangle 13"/>
          <p:cNvSpPr>
            <a:spLocks noChangeArrowheads="1"/>
          </p:cNvSpPr>
          <p:nvPr/>
        </p:nvSpPr>
        <p:spPr bwMode="auto">
          <a:xfrm>
            <a:off x="4786314" y="142852"/>
            <a:ext cx="4103688" cy="1295400"/>
          </a:xfrm>
          <a:prstGeom prst="rect">
            <a:avLst/>
          </a:prstGeom>
          <a:noFill/>
          <a:ln w="9525">
            <a:noFill/>
            <a:miter lim="800000"/>
            <a:headEnd/>
            <a:tailEnd/>
          </a:ln>
          <a:effectLst/>
        </p:spPr>
        <p:txBody>
          <a:bodyPr lIns="92075" tIns="46038" rIns="92075" bIns="46038"/>
          <a:lstStyle/>
          <a:p>
            <a:pPr>
              <a:lnSpc>
                <a:spcPct val="110000"/>
              </a:lnSpc>
              <a:spcBef>
                <a:spcPct val="0"/>
              </a:spcBef>
              <a:buClr>
                <a:schemeClr val="hlink"/>
              </a:buClr>
              <a:buSzPct val="75000"/>
              <a:buFont typeface="Monotype Sorts" charset="2"/>
              <a:buNone/>
            </a:pPr>
            <a:r>
              <a:rPr lang="zh-CN" altLang="en-US" sz="2400" b="1" dirty="0">
                <a:solidFill>
                  <a:srgbClr val="92D050"/>
                </a:solidFill>
                <a:effectLst>
                  <a:outerShdw blurRad="38100" dist="38100" dir="2700000" algn="tl">
                    <a:srgbClr val="000000"/>
                  </a:outerShdw>
                </a:effectLst>
              </a:rPr>
              <a:t>当执行转移指令时，</a:t>
            </a:r>
            <a:r>
              <a:rPr lang="en-US" altLang="zh-CN" sz="2400" b="1" dirty="0">
                <a:solidFill>
                  <a:srgbClr val="92D050"/>
                </a:solidFill>
                <a:effectLst>
                  <a:outerShdw blurRad="38100" dist="38100" dir="2700000" algn="tl">
                    <a:srgbClr val="000000"/>
                  </a:outerShdw>
                </a:effectLst>
              </a:rPr>
              <a:t>BHT</a:t>
            </a:r>
            <a:r>
              <a:rPr lang="zh-CN" altLang="en-US" sz="2400" b="1" dirty="0">
                <a:solidFill>
                  <a:srgbClr val="92D050"/>
                </a:solidFill>
                <a:effectLst>
                  <a:outerShdw blurRad="38100" dist="38100" dir="2700000" algn="tl">
                    <a:srgbClr val="000000"/>
                  </a:outerShdw>
                </a:effectLst>
              </a:rPr>
              <a:t>（转移历史表）记录转移成功或失败 </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9405"/>
                                        </p:tgtEl>
                                        <p:attrNameLst>
                                          <p:attrName>style.visibility</p:attrName>
                                        </p:attrNameLst>
                                      </p:cBhvr>
                                      <p:to>
                                        <p:strVal val="visible"/>
                                      </p:to>
                                    </p:set>
                                    <p:animEffect transition="in" filter="box(in)">
                                      <p:cBhvr>
                                        <p:cTn id="7" dur="500"/>
                                        <p:tgtEl>
                                          <p:spTgt spid="5940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checkerboard(across)">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4294967295"/>
          </p:nvPr>
        </p:nvSpPr>
        <p:spPr>
          <a:xfrm>
            <a:off x="7080250" y="6232525"/>
            <a:ext cx="1905000" cy="457200"/>
          </a:xfrm>
          <a:prstGeom prst="rect">
            <a:avLst/>
          </a:prstGeom>
        </p:spPr>
        <p:txBody>
          <a:bodyPr/>
          <a:lstStyle/>
          <a:p>
            <a:fld id="{0B909FA6-73D4-4CFD-860F-F79F7439549B}" type="slidenum">
              <a:rPr lang="en-US" altLang="zh-CN"/>
              <a:pPr/>
              <a:t>24</a:t>
            </a:fld>
            <a:endParaRPr lang="en-US" altLang="zh-CN"/>
          </a:p>
        </p:txBody>
      </p:sp>
      <p:sp>
        <p:nvSpPr>
          <p:cNvPr id="61442" name="Rectangle 2"/>
          <p:cNvSpPr>
            <a:spLocks noGrp="1" noChangeArrowheads="1"/>
          </p:cNvSpPr>
          <p:nvPr>
            <p:ph type="ctrTitle"/>
          </p:nvPr>
        </p:nvSpPr>
        <p:spPr>
          <a:xfrm>
            <a:off x="323850" y="188913"/>
            <a:ext cx="5246688" cy="479425"/>
          </a:xfrm>
          <a:noFill/>
          <a:ln/>
        </p:spPr>
        <p:txBody>
          <a:bodyPr>
            <a:normAutofit fontScale="90000"/>
          </a:bodyPr>
          <a:lstStyle/>
          <a:p>
            <a:r>
              <a:rPr lang="zh-CN" altLang="en-US" sz="2800" b="1" dirty="0" smtClean="0">
                <a:solidFill>
                  <a:schemeClr val="hlink"/>
                </a:solidFill>
                <a:latin typeface="宋体" charset="-122"/>
              </a:rPr>
              <a:t>动态</a:t>
            </a:r>
            <a:r>
              <a:rPr lang="zh-CN" altLang="en-US" sz="2800" b="1" dirty="0">
                <a:solidFill>
                  <a:schemeClr val="hlink"/>
                </a:solidFill>
                <a:latin typeface="宋体" charset="-122"/>
              </a:rPr>
              <a:t>分支预测技术 </a:t>
            </a:r>
          </a:p>
        </p:txBody>
      </p:sp>
      <p:sp>
        <p:nvSpPr>
          <p:cNvPr id="61443" name="Rectangle 3"/>
          <p:cNvSpPr>
            <a:spLocks noGrp="1" noChangeArrowheads="1"/>
          </p:cNvSpPr>
          <p:nvPr>
            <p:ph type="subTitle" idx="1"/>
          </p:nvPr>
        </p:nvSpPr>
        <p:spPr>
          <a:xfrm>
            <a:off x="315913" y="762000"/>
            <a:ext cx="3790950" cy="609600"/>
          </a:xfrm>
          <a:noFill/>
          <a:ln/>
        </p:spPr>
        <p:txBody>
          <a:bodyPr/>
          <a:lstStyle/>
          <a:p>
            <a:pPr algn="l">
              <a:lnSpc>
                <a:spcPct val="110000"/>
              </a:lnSpc>
              <a:spcBef>
                <a:spcPct val="0"/>
              </a:spcBef>
            </a:pPr>
            <a:r>
              <a:rPr lang="en-US" altLang="zh-CN" sz="2800" b="1" dirty="0">
                <a:solidFill>
                  <a:schemeClr val="hlink"/>
                </a:solidFill>
              </a:rPr>
              <a:t>1 </a:t>
            </a:r>
            <a:r>
              <a:rPr lang="zh-CN" altLang="en-US" sz="2800" b="1" dirty="0">
                <a:solidFill>
                  <a:schemeClr val="hlink"/>
                </a:solidFill>
                <a:latin typeface="宋体" charset="-122"/>
              </a:rPr>
              <a:t>使用</a:t>
            </a:r>
            <a:r>
              <a:rPr lang="en-US" altLang="zh-CN" sz="2800" b="1" dirty="0">
                <a:solidFill>
                  <a:schemeClr val="hlink"/>
                </a:solidFill>
                <a:latin typeface="宋体" charset="-122"/>
              </a:rPr>
              <a:t>BHT</a:t>
            </a:r>
            <a:r>
              <a:rPr lang="zh-CN" altLang="en-US" sz="2800" b="1" dirty="0">
                <a:solidFill>
                  <a:schemeClr val="hlink"/>
                </a:solidFill>
                <a:latin typeface="宋体" charset="-122"/>
              </a:rPr>
              <a:t>的转移预测 </a:t>
            </a:r>
          </a:p>
        </p:txBody>
      </p:sp>
      <p:sp>
        <p:nvSpPr>
          <p:cNvPr id="61444" name="Rectangle 4"/>
          <p:cNvSpPr>
            <a:spLocks noChangeArrowheads="1"/>
          </p:cNvSpPr>
          <p:nvPr/>
        </p:nvSpPr>
        <p:spPr bwMode="auto">
          <a:xfrm>
            <a:off x="457200" y="1524000"/>
            <a:ext cx="8134350" cy="3905250"/>
          </a:xfrm>
          <a:prstGeom prst="rect">
            <a:avLst/>
          </a:prstGeom>
          <a:solidFill>
            <a:schemeClr val="bg1"/>
          </a:solidFill>
          <a:ln w="9525">
            <a:noFill/>
            <a:miter lim="800000"/>
            <a:headEnd/>
            <a:tailEnd/>
          </a:ln>
          <a:effectLst/>
        </p:spPr>
        <p:txBody>
          <a:bodyPr lIns="92075" tIns="46038" rIns="92075" bIns="46038"/>
          <a:lstStyle/>
          <a:p>
            <a:pPr algn="just">
              <a:lnSpc>
                <a:spcPct val="110000"/>
              </a:lnSpc>
              <a:spcBef>
                <a:spcPct val="0"/>
              </a:spcBef>
            </a:pPr>
            <a:r>
              <a:rPr lang="en-US" altLang="zh-CN" sz="2800" b="1" dirty="0">
                <a:solidFill>
                  <a:schemeClr val="accent1"/>
                </a:solidFill>
              </a:rPr>
              <a:t>  </a:t>
            </a:r>
            <a:r>
              <a:rPr lang="zh-CN" altLang="en-US" sz="2800" b="1" dirty="0">
                <a:solidFill>
                  <a:schemeClr val="accent1"/>
                </a:solidFill>
              </a:rPr>
              <a:t>采用</a:t>
            </a:r>
            <a:r>
              <a:rPr lang="en-US" altLang="zh-CN" sz="2800" b="1" dirty="0">
                <a:solidFill>
                  <a:schemeClr val="accent1"/>
                </a:solidFill>
              </a:rPr>
              <a:t>BHT</a:t>
            </a:r>
            <a:r>
              <a:rPr lang="zh-CN" altLang="en-US" sz="2800" b="1" dirty="0">
                <a:solidFill>
                  <a:schemeClr val="accent1"/>
                </a:solidFill>
              </a:rPr>
              <a:t>的</a:t>
            </a:r>
            <a:r>
              <a:rPr lang="zh-CN" altLang="en-US" sz="2800" b="1" dirty="0">
                <a:solidFill>
                  <a:srgbClr val="92D050"/>
                </a:solidFill>
              </a:rPr>
              <a:t>优点</a:t>
            </a:r>
            <a:r>
              <a:rPr lang="zh-CN" altLang="en-US" sz="2800" b="1" dirty="0">
                <a:solidFill>
                  <a:schemeClr val="accent1"/>
                </a:solidFill>
              </a:rPr>
              <a:t>是可将转移预测提前到取指阶段进行。如果预测正确，一条转移指令</a:t>
            </a:r>
            <a:r>
              <a:rPr lang="en-US" altLang="zh-CN" sz="2800" b="1" dirty="0" err="1">
                <a:solidFill>
                  <a:schemeClr val="accent1"/>
                </a:solidFill>
              </a:rPr>
              <a:t>I</a:t>
            </a:r>
            <a:r>
              <a:rPr lang="en-US" altLang="zh-CN" sz="2800" b="1" baseline="-30000" dirty="0" err="1">
                <a:solidFill>
                  <a:schemeClr val="accent1"/>
                </a:solidFill>
              </a:rPr>
              <a:t>b</a:t>
            </a:r>
            <a:r>
              <a:rPr lang="zh-CN" altLang="en-US" sz="2800" b="1" dirty="0">
                <a:solidFill>
                  <a:schemeClr val="accent1"/>
                </a:solidFill>
              </a:rPr>
              <a:t>进入流水线后，下面紧跟进入流水线的是正确的</a:t>
            </a:r>
            <a:r>
              <a:rPr lang="en-US" altLang="zh-CN" sz="2800" b="1" dirty="0">
                <a:solidFill>
                  <a:schemeClr val="accent1"/>
                </a:solidFill>
              </a:rPr>
              <a:t>I</a:t>
            </a:r>
            <a:r>
              <a:rPr lang="en-US" altLang="zh-CN" sz="2800" b="1" baseline="-30000" dirty="0">
                <a:solidFill>
                  <a:schemeClr val="accent1"/>
                </a:solidFill>
              </a:rPr>
              <a:t>t</a:t>
            </a:r>
            <a:r>
              <a:rPr lang="zh-CN" altLang="en-US" sz="2800" b="1" dirty="0">
                <a:solidFill>
                  <a:schemeClr val="accent1"/>
                </a:solidFill>
              </a:rPr>
              <a:t>或</a:t>
            </a:r>
            <a:r>
              <a:rPr lang="en-US" altLang="zh-CN" sz="2800" b="1" dirty="0">
                <a:solidFill>
                  <a:schemeClr val="accent1"/>
                </a:solidFill>
              </a:rPr>
              <a:t>I</a:t>
            </a:r>
            <a:r>
              <a:rPr lang="en-US" altLang="zh-CN" sz="2800" b="1" baseline="-30000" dirty="0">
                <a:solidFill>
                  <a:schemeClr val="accent1"/>
                </a:solidFill>
              </a:rPr>
              <a:t>b+1</a:t>
            </a:r>
            <a:r>
              <a:rPr lang="zh-CN" altLang="en-US" sz="2800" b="1" dirty="0">
                <a:solidFill>
                  <a:schemeClr val="accent1"/>
                </a:solidFill>
              </a:rPr>
              <a:t>，无任何延迟时间损失。</a:t>
            </a:r>
          </a:p>
          <a:p>
            <a:pPr algn="just">
              <a:lnSpc>
                <a:spcPct val="110000"/>
              </a:lnSpc>
              <a:spcBef>
                <a:spcPct val="0"/>
              </a:spcBef>
            </a:pPr>
            <a:r>
              <a:rPr lang="zh-CN" altLang="en-US" sz="2800" b="1" dirty="0">
                <a:solidFill>
                  <a:schemeClr val="accent1"/>
                </a:solidFill>
              </a:rPr>
              <a:t>  采用</a:t>
            </a:r>
            <a:r>
              <a:rPr lang="en-US" altLang="zh-CN" sz="2800" b="1" dirty="0">
                <a:solidFill>
                  <a:schemeClr val="accent1"/>
                </a:solidFill>
              </a:rPr>
              <a:t>BHT</a:t>
            </a:r>
            <a:r>
              <a:rPr lang="zh-CN" altLang="en-US" sz="2800" b="1" dirty="0">
                <a:solidFill>
                  <a:schemeClr val="accent1"/>
                </a:solidFill>
              </a:rPr>
              <a:t>的</a:t>
            </a:r>
            <a:r>
              <a:rPr lang="zh-CN" altLang="en-US" sz="2800" b="1" dirty="0">
                <a:solidFill>
                  <a:srgbClr val="92D050"/>
                </a:solidFill>
              </a:rPr>
              <a:t>缺点</a:t>
            </a:r>
            <a:r>
              <a:rPr lang="zh-CN" altLang="en-US" sz="2800" b="1" dirty="0">
                <a:solidFill>
                  <a:schemeClr val="accent1"/>
                </a:solidFill>
              </a:rPr>
              <a:t>是，如果预测不正确，本该是转移取指令却预测为顺序取指令，则会产生延迟时间损失，不仅要清除流水线还要清除指令预取</a:t>
            </a:r>
            <a:r>
              <a:rPr lang="en-US" altLang="zh-CN" sz="2800" b="1" dirty="0">
                <a:solidFill>
                  <a:schemeClr val="accent1"/>
                </a:solidFill>
              </a:rPr>
              <a:t>(</a:t>
            </a:r>
            <a:r>
              <a:rPr lang="zh-CN" altLang="en-US" sz="2800" b="1" dirty="0">
                <a:solidFill>
                  <a:schemeClr val="accent1"/>
                </a:solidFill>
              </a:rPr>
              <a:t>队列</a:t>
            </a:r>
            <a:r>
              <a:rPr lang="en-US" altLang="zh-CN" sz="2800" b="1" dirty="0">
                <a:solidFill>
                  <a:schemeClr val="accent1"/>
                </a:solidFill>
              </a:rPr>
              <a:t>)</a:t>
            </a:r>
            <a:r>
              <a:rPr lang="zh-CN" altLang="en-US" sz="2800" b="1" dirty="0">
                <a:solidFill>
                  <a:schemeClr val="accent1"/>
                </a:solidFill>
              </a:rPr>
              <a:t>缓冲器。</a:t>
            </a:r>
          </a:p>
        </p:txBody>
      </p:sp>
      <p:sp>
        <p:nvSpPr>
          <p:cNvPr id="61445" name="Oval 5"/>
          <p:cNvSpPr>
            <a:spLocks noChangeArrowheads="1"/>
          </p:cNvSpPr>
          <p:nvPr/>
        </p:nvSpPr>
        <p:spPr bwMode="auto">
          <a:xfrm>
            <a:off x="533400" y="1695450"/>
            <a:ext cx="306388" cy="284163"/>
          </a:xfrm>
          <a:prstGeom prst="ellipse">
            <a:avLst/>
          </a:prstGeom>
          <a:gradFill rotWithShape="0">
            <a:gsLst>
              <a:gs pos="0">
                <a:srgbClr val="FF3300">
                  <a:gamma/>
                  <a:shade val="49804"/>
                  <a:invGamma/>
                </a:srgbClr>
              </a:gs>
              <a:gs pos="100000">
                <a:srgbClr val="FF3300"/>
              </a:gs>
            </a:gsLst>
            <a:path path="shape">
              <a:fillToRect l="50000" t="50000" r="50000" b="50000"/>
            </a:path>
          </a:gradFill>
          <a:ln w="9525">
            <a:noFill/>
            <a:round/>
            <a:headEnd/>
            <a:tailEnd/>
          </a:ln>
          <a:effectLst>
            <a:outerShdw dist="13470" dir="2700000" algn="ctr" rotWithShape="0">
              <a:schemeClr val="bg2">
                <a:alpha val="50000"/>
              </a:schemeClr>
            </a:outerShdw>
          </a:effectLst>
        </p:spPr>
        <p:txBody>
          <a:bodyPr wrap="none" anchor="ctr"/>
          <a:lstStyle/>
          <a:p>
            <a:endParaRPr lang="zh-CN" altLang="en-US"/>
          </a:p>
        </p:txBody>
      </p:sp>
      <p:sp>
        <p:nvSpPr>
          <p:cNvPr id="61446" name="Oval 6"/>
          <p:cNvSpPr>
            <a:spLocks noChangeArrowheads="1"/>
          </p:cNvSpPr>
          <p:nvPr/>
        </p:nvSpPr>
        <p:spPr bwMode="auto">
          <a:xfrm>
            <a:off x="514350" y="3562350"/>
            <a:ext cx="306388" cy="284163"/>
          </a:xfrm>
          <a:prstGeom prst="ellipse">
            <a:avLst/>
          </a:prstGeom>
          <a:gradFill rotWithShape="0">
            <a:gsLst>
              <a:gs pos="0">
                <a:srgbClr val="FF3300">
                  <a:gamma/>
                  <a:shade val="49804"/>
                  <a:invGamma/>
                </a:srgbClr>
              </a:gs>
              <a:gs pos="100000">
                <a:srgbClr val="FF3300"/>
              </a:gs>
            </a:gsLst>
            <a:path path="shape">
              <a:fillToRect l="50000" t="50000" r="50000" b="50000"/>
            </a:path>
          </a:gradFill>
          <a:ln w="9525">
            <a:noFill/>
            <a:round/>
            <a:headEnd/>
            <a:tailEnd/>
          </a:ln>
          <a:effectLst>
            <a:outerShdw dist="13470" dir="2700000" algn="ctr" rotWithShape="0">
              <a:schemeClr val="bg2">
                <a:alpha val="50000"/>
              </a:schemeClr>
            </a:outerShdw>
          </a:effectLst>
        </p:spPr>
        <p:txBody>
          <a:bodyPr wrap="none" anchor="ctr"/>
          <a:lstStyle/>
          <a:p>
            <a:endParaRPr lang="zh-CN" altLang="en-US"/>
          </a:p>
        </p:txBody>
      </p:sp>
    </p:spTree>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4294967295"/>
          </p:nvPr>
        </p:nvSpPr>
        <p:spPr>
          <a:xfrm>
            <a:off x="7080250" y="6232525"/>
            <a:ext cx="1905000" cy="457200"/>
          </a:xfrm>
          <a:prstGeom prst="rect">
            <a:avLst/>
          </a:prstGeom>
        </p:spPr>
        <p:txBody>
          <a:bodyPr/>
          <a:lstStyle/>
          <a:p>
            <a:fld id="{B54E73AE-9B1F-402F-9705-44609CF8E655}" type="slidenum">
              <a:rPr lang="en-US" altLang="zh-CN"/>
              <a:pPr/>
              <a:t>25</a:t>
            </a:fld>
            <a:endParaRPr lang="en-US" altLang="zh-CN"/>
          </a:p>
        </p:txBody>
      </p:sp>
      <p:sp>
        <p:nvSpPr>
          <p:cNvPr id="63490" name="Rectangle 2"/>
          <p:cNvSpPr>
            <a:spLocks noGrp="1" noChangeArrowheads="1"/>
          </p:cNvSpPr>
          <p:nvPr>
            <p:ph type="ctrTitle"/>
          </p:nvPr>
        </p:nvSpPr>
        <p:spPr>
          <a:xfrm>
            <a:off x="323850" y="188913"/>
            <a:ext cx="5246688" cy="479425"/>
          </a:xfrm>
          <a:noFill/>
          <a:ln/>
        </p:spPr>
        <p:txBody>
          <a:bodyPr>
            <a:normAutofit fontScale="90000"/>
          </a:bodyPr>
          <a:lstStyle/>
          <a:p>
            <a:r>
              <a:rPr lang="zh-CN" altLang="en-US" sz="2800" b="1" dirty="0" smtClean="0">
                <a:solidFill>
                  <a:schemeClr val="hlink"/>
                </a:solidFill>
                <a:latin typeface="宋体" charset="-122"/>
              </a:rPr>
              <a:t>动态</a:t>
            </a:r>
            <a:r>
              <a:rPr lang="zh-CN" altLang="en-US" sz="2800" b="1" dirty="0">
                <a:solidFill>
                  <a:schemeClr val="hlink"/>
                </a:solidFill>
                <a:latin typeface="宋体" charset="-122"/>
              </a:rPr>
              <a:t>分支预测技术 </a:t>
            </a:r>
          </a:p>
        </p:txBody>
      </p:sp>
      <p:sp>
        <p:nvSpPr>
          <p:cNvPr id="63491" name="Rectangle 3"/>
          <p:cNvSpPr>
            <a:spLocks noGrp="1" noChangeArrowheads="1"/>
          </p:cNvSpPr>
          <p:nvPr>
            <p:ph type="subTitle" idx="1"/>
          </p:nvPr>
        </p:nvSpPr>
        <p:spPr>
          <a:xfrm>
            <a:off x="315913" y="762000"/>
            <a:ext cx="3790950" cy="609600"/>
          </a:xfrm>
          <a:noFill/>
          <a:ln/>
        </p:spPr>
        <p:txBody>
          <a:bodyPr/>
          <a:lstStyle/>
          <a:p>
            <a:pPr algn="l">
              <a:lnSpc>
                <a:spcPct val="110000"/>
              </a:lnSpc>
              <a:spcBef>
                <a:spcPct val="0"/>
              </a:spcBef>
            </a:pPr>
            <a:r>
              <a:rPr lang="en-US" altLang="zh-CN" sz="2800" b="1">
                <a:solidFill>
                  <a:schemeClr val="hlink"/>
                </a:solidFill>
              </a:rPr>
              <a:t>1 </a:t>
            </a:r>
            <a:r>
              <a:rPr lang="zh-CN" altLang="en-US" sz="2800" b="1">
                <a:solidFill>
                  <a:schemeClr val="hlink"/>
                </a:solidFill>
                <a:latin typeface="宋体" charset="-122"/>
              </a:rPr>
              <a:t>使用</a:t>
            </a:r>
            <a:r>
              <a:rPr lang="en-US" altLang="zh-CN" sz="2800" b="1">
                <a:solidFill>
                  <a:schemeClr val="hlink"/>
                </a:solidFill>
                <a:latin typeface="宋体" charset="-122"/>
              </a:rPr>
              <a:t>BHT</a:t>
            </a:r>
            <a:r>
              <a:rPr lang="zh-CN" altLang="en-US" sz="2800" b="1">
                <a:solidFill>
                  <a:schemeClr val="hlink"/>
                </a:solidFill>
                <a:latin typeface="宋体" charset="-122"/>
              </a:rPr>
              <a:t>的转移预测 </a:t>
            </a:r>
          </a:p>
        </p:txBody>
      </p:sp>
      <p:sp>
        <p:nvSpPr>
          <p:cNvPr id="63492" name="Rectangle 4"/>
          <p:cNvSpPr>
            <a:spLocks noChangeArrowheads="1"/>
          </p:cNvSpPr>
          <p:nvPr/>
        </p:nvSpPr>
        <p:spPr bwMode="auto">
          <a:xfrm>
            <a:off x="457200" y="1524000"/>
            <a:ext cx="8134350" cy="3486150"/>
          </a:xfrm>
          <a:prstGeom prst="rect">
            <a:avLst/>
          </a:prstGeom>
          <a:solidFill>
            <a:schemeClr val="bg1"/>
          </a:solidFill>
          <a:ln w="9525">
            <a:noFill/>
            <a:miter lim="800000"/>
            <a:headEnd/>
            <a:tailEnd/>
          </a:ln>
          <a:effectLst/>
        </p:spPr>
        <p:txBody>
          <a:bodyPr lIns="92075" tIns="46038" rIns="92075" bIns="46038"/>
          <a:lstStyle/>
          <a:p>
            <a:pPr algn="just">
              <a:lnSpc>
                <a:spcPct val="110000"/>
              </a:lnSpc>
              <a:spcBef>
                <a:spcPct val="0"/>
              </a:spcBef>
            </a:pPr>
            <a:r>
              <a:rPr lang="en-US" altLang="zh-CN" sz="2800" b="1" dirty="0">
                <a:solidFill>
                  <a:schemeClr val="accent1"/>
                </a:solidFill>
              </a:rPr>
              <a:t>   BHT</a:t>
            </a:r>
            <a:r>
              <a:rPr lang="zh-CN" altLang="en-US" sz="2800" b="1" dirty="0">
                <a:solidFill>
                  <a:schemeClr val="accent1"/>
                </a:solidFill>
              </a:rPr>
              <a:t>方法也可和</a:t>
            </a:r>
            <a:r>
              <a:rPr lang="en-US" altLang="zh-CN" sz="2800" b="1" dirty="0">
                <a:solidFill>
                  <a:schemeClr val="accent1"/>
                </a:solidFill>
              </a:rPr>
              <a:t>I-cache</a:t>
            </a:r>
            <a:r>
              <a:rPr lang="zh-CN" altLang="en-US" sz="2800" b="1" dirty="0">
                <a:solidFill>
                  <a:schemeClr val="accent1"/>
                </a:solidFill>
              </a:rPr>
              <a:t>结合起来实现，此时需要在</a:t>
            </a:r>
            <a:r>
              <a:rPr lang="en-US" altLang="zh-CN" sz="2800" b="1" dirty="0">
                <a:solidFill>
                  <a:schemeClr val="accent1"/>
                </a:solidFill>
              </a:rPr>
              <a:t>I-cache</a:t>
            </a:r>
            <a:r>
              <a:rPr lang="zh-CN" altLang="en-US" sz="2800" b="1" dirty="0">
                <a:solidFill>
                  <a:schemeClr val="accent1"/>
                </a:solidFill>
              </a:rPr>
              <a:t>中专门设置一个</a:t>
            </a:r>
            <a:r>
              <a:rPr lang="zh-CN" altLang="en-US" sz="2800" b="1" dirty="0">
                <a:solidFill>
                  <a:schemeClr val="accent1"/>
                </a:solidFill>
                <a:latin typeface="Times New Roman" pitchFamily="18" charset="0"/>
              </a:rPr>
              <a:t>“</a:t>
            </a:r>
            <a:r>
              <a:rPr lang="zh-CN" altLang="en-US" sz="2800" b="1" dirty="0">
                <a:solidFill>
                  <a:schemeClr val="accent1"/>
                </a:solidFill>
              </a:rPr>
              <a:t>转移历史表</a:t>
            </a:r>
            <a:r>
              <a:rPr lang="zh-CN" altLang="en-US" sz="2800" b="1" dirty="0">
                <a:solidFill>
                  <a:schemeClr val="accent1"/>
                </a:solidFill>
                <a:latin typeface="Times New Roman" pitchFamily="18" charset="0"/>
              </a:rPr>
              <a:t>”</a:t>
            </a:r>
            <a:r>
              <a:rPr lang="zh-CN" altLang="en-US" sz="2800" b="1" dirty="0">
                <a:solidFill>
                  <a:schemeClr val="accent1"/>
                </a:solidFill>
              </a:rPr>
              <a:t>字段。当执行转移指令时，把转移成功与不成功的信息记录在这个</a:t>
            </a:r>
            <a:r>
              <a:rPr lang="zh-CN" altLang="en-US" sz="2800" b="1" dirty="0">
                <a:solidFill>
                  <a:schemeClr val="accent1"/>
                </a:solidFill>
                <a:latin typeface="Times New Roman" pitchFamily="18" charset="0"/>
              </a:rPr>
              <a:t>“</a:t>
            </a:r>
            <a:r>
              <a:rPr lang="zh-CN" altLang="en-US" sz="2800" b="1" dirty="0">
                <a:solidFill>
                  <a:schemeClr val="accent1"/>
                </a:solidFill>
              </a:rPr>
              <a:t>转移历史表</a:t>
            </a:r>
            <a:r>
              <a:rPr lang="zh-CN" altLang="en-US" sz="2800" b="1" dirty="0">
                <a:solidFill>
                  <a:schemeClr val="accent1"/>
                </a:solidFill>
                <a:latin typeface="Times New Roman" pitchFamily="18" charset="0"/>
              </a:rPr>
              <a:t>”</a:t>
            </a:r>
            <a:r>
              <a:rPr lang="zh-CN" altLang="en-US" sz="2800" b="1" dirty="0">
                <a:solidFill>
                  <a:schemeClr val="accent1"/>
                </a:solidFill>
              </a:rPr>
              <a:t>中。</a:t>
            </a:r>
          </a:p>
          <a:p>
            <a:pPr algn="just">
              <a:lnSpc>
                <a:spcPct val="110000"/>
              </a:lnSpc>
              <a:spcBef>
                <a:spcPct val="0"/>
              </a:spcBef>
            </a:pPr>
            <a:r>
              <a:rPr lang="zh-CN" altLang="en-US" sz="2800" b="1" dirty="0">
                <a:solidFill>
                  <a:schemeClr val="accent1"/>
                </a:solidFill>
              </a:rPr>
              <a:t>  例如，</a:t>
            </a:r>
            <a:r>
              <a:rPr lang="en-US" altLang="zh-CN" sz="2800" b="1" dirty="0">
                <a:solidFill>
                  <a:schemeClr val="accent1"/>
                </a:solidFill>
              </a:rPr>
              <a:t>DEC</a:t>
            </a:r>
            <a:r>
              <a:rPr lang="zh-CN" altLang="en-US" sz="2800" b="1" dirty="0">
                <a:solidFill>
                  <a:schemeClr val="accent1"/>
                </a:solidFill>
              </a:rPr>
              <a:t>公司的</a:t>
            </a:r>
            <a:r>
              <a:rPr lang="en-US" altLang="zh-CN" sz="2800" b="1" dirty="0">
                <a:solidFill>
                  <a:schemeClr val="accent1"/>
                </a:solidFill>
              </a:rPr>
              <a:t>Alpha 21064</a:t>
            </a:r>
            <a:r>
              <a:rPr lang="zh-CN" altLang="en-US" sz="2800" b="1" dirty="0">
                <a:solidFill>
                  <a:schemeClr val="accent1"/>
                </a:solidFill>
              </a:rPr>
              <a:t>处理机就采用了这种移转预测方法，在它的</a:t>
            </a:r>
            <a:r>
              <a:rPr lang="en-US" altLang="zh-CN" sz="2800" b="1" dirty="0">
                <a:solidFill>
                  <a:schemeClr val="accent1"/>
                </a:solidFill>
              </a:rPr>
              <a:t>I-cache</a:t>
            </a:r>
            <a:r>
              <a:rPr lang="zh-CN" altLang="en-US" sz="2800" b="1" dirty="0">
                <a:solidFill>
                  <a:schemeClr val="accent1"/>
                </a:solidFill>
              </a:rPr>
              <a:t>中有一个专门的</a:t>
            </a:r>
            <a:r>
              <a:rPr lang="zh-CN" altLang="en-US" sz="2800" b="1" dirty="0">
                <a:solidFill>
                  <a:schemeClr val="accent1"/>
                </a:solidFill>
                <a:latin typeface="Times New Roman" pitchFamily="18" charset="0"/>
              </a:rPr>
              <a:t>“</a:t>
            </a:r>
            <a:r>
              <a:rPr lang="zh-CN" altLang="en-US" sz="2800" b="1" dirty="0">
                <a:solidFill>
                  <a:schemeClr val="accent1"/>
                </a:solidFill>
              </a:rPr>
              <a:t>转移历史表</a:t>
            </a:r>
            <a:r>
              <a:rPr lang="zh-CN" altLang="en-US" sz="2800" b="1" dirty="0">
                <a:solidFill>
                  <a:schemeClr val="accent1"/>
                </a:solidFill>
                <a:latin typeface="Times New Roman" pitchFamily="18" charset="0"/>
              </a:rPr>
              <a:t>”</a:t>
            </a:r>
            <a:r>
              <a:rPr lang="zh-CN" altLang="en-US" sz="2800" b="1" dirty="0">
                <a:solidFill>
                  <a:schemeClr val="accent1"/>
                </a:solidFill>
              </a:rPr>
              <a:t>字段。 </a:t>
            </a:r>
          </a:p>
        </p:txBody>
      </p:sp>
      <p:sp>
        <p:nvSpPr>
          <p:cNvPr id="63493" name="Oval 5"/>
          <p:cNvSpPr>
            <a:spLocks noChangeArrowheads="1"/>
          </p:cNvSpPr>
          <p:nvPr/>
        </p:nvSpPr>
        <p:spPr bwMode="auto">
          <a:xfrm>
            <a:off x="533400" y="1695450"/>
            <a:ext cx="306388" cy="284163"/>
          </a:xfrm>
          <a:prstGeom prst="ellipse">
            <a:avLst/>
          </a:prstGeom>
          <a:gradFill rotWithShape="0">
            <a:gsLst>
              <a:gs pos="0">
                <a:srgbClr val="FF3300">
                  <a:gamma/>
                  <a:shade val="49804"/>
                  <a:invGamma/>
                </a:srgbClr>
              </a:gs>
              <a:gs pos="100000">
                <a:srgbClr val="FF3300"/>
              </a:gs>
            </a:gsLst>
            <a:path path="shape">
              <a:fillToRect l="50000" t="50000" r="50000" b="50000"/>
            </a:path>
          </a:gradFill>
          <a:ln w="9525">
            <a:noFill/>
            <a:round/>
            <a:headEnd/>
            <a:tailEnd/>
          </a:ln>
          <a:effectLst>
            <a:outerShdw dist="13470" dir="2700000" algn="ctr" rotWithShape="0">
              <a:schemeClr val="bg2">
                <a:alpha val="50000"/>
              </a:schemeClr>
            </a:outerShdw>
          </a:effectLst>
        </p:spPr>
        <p:txBody>
          <a:bodyPr wrap="none" anchor="ctr"/>
          <a:lstStyle/>
          <a:p>
            <a:endParaRPr lang="zh-CN" altLang="en-US"/>
          </a:p>
        </p:txBody>
      </p:sp>
      <p:sp>
        <p:nvSpPr>
          <p:cNvPr id="63494" name="Oval 6"/>
          <p:cNvSpPr>
            <a:spLocks noChangeArrowheads="1"/>
          </p:cNvSpPr>
          <p:nvPr/>
        </p:nvSpPr>
        <p:spPr bwMode="auto">
          <a:xfrm>
            <a:off x="514350" y="3562350"/>
            <a:ext cx="306388" cy="284163"/>
          </a:xfrm>
          <a:prstGeom prst="ellipse">
            <a:avLst/>
          </a:prstGeom>
          <a:gradFill rotWithShape="0">
            <a:gsLst>
              <a:gs pos="0">
                <a:srgbClr val="FF3300">
                  <a:gamma/>
                  <a:shade val="49804"/>
                  <a:invGamma/>
                </a:srgbClr>
              </a:gs>
              <a:gs pos="100000">
                <a:srgbClr val="FF3300"/>
              </a:gs>
            </a:gsLst>
            <a:path path="shape">
              <a:fillToRect l="50000" t="50000" r="50000" b="50000"/>
            </a:path>
          </a:gradFill>
          <a:ln w="9525">
            <a:noFill/>
            <a:round/>
            <a:headEnd/>
            <a:tailEnd/>
          </a:ln>
          <a:effectLst>
            <a:outerShdw dist="13470" dir="2700000" algn="ctr" rotWithShape="0">
              <a:schemeClr val="bg2">
                <a:alpha val="50000"/>
              </a:schemeClr>
            </a:outerShdw>
          </a:effectLst>
        </p:spPr>
        <p:txBody>
          <a:bodyPr wrap="none" anchor="ctr"/>
          <a:lstStyle/>
          <a:p>
            <a:endParaRPr lang="zh-CN" altLang="en-US"/>
          </a:p>
        </p:txBody>
      </p:sp>
    </p:spTree>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4294967295"/>
          </p:nvPr>
        </p:nvSpPr>
        <p:spPr>
          <a:xfrm>
            <a:off x="7080250" y="6232525"/>
            <a:ext cx="1905000" cy="457200"/>
          </a:xfrm>
          <a:prstGeom prst="rect">
            <a:avLst/>
          </a:prstGeom>
        </p:spPr>
        <p:txBody>
          <a:bodyPr/>
          <a:lstStyle/>
          <a:p>
            <a:fld id="{EF4F4427-AF89-411D-935E-31BC0BB79D04}" type="slidenum">
              <a:rPr lang="en-US" altLang="zh-CN"/>
              <a:pPr/>
              <a:t>26</a:t>
            </a:fld>
            <a:endParaRPr lang="en-US" altLang="zh-CN"/>
          </a:p>
        </p:txBody>
      </p:sp>
      <p:sp>
        <p:nvSpPr>
          <p:cNvPr id="65538" name="Rectangle 2"/>
          <p:cNvSpPr>
            <a:spLocks noGrp="1" noChangeArrowheads="1"/>
          </p:cNvSpPr>
          <p:nvPr>
            <p:ph type="ctrTitle"/>
          </p:nvPr>
        </p:nvSpPr>
        <p:spPr>
          <a:xfrm>
            <a:off x="323850" y="188913"/>
            <a:ext cx="5246688" cy="479425"/>
          </a:xfrm>
          <a:noFill/>
          <a:ln/>
        </p:spPr>
        <p:txBody>
          <a:bodyPr>
            <a:normAutofit fontScale="90000"/>
          </a:bodyPr>
          <a:lstStyle/>
          <a:p>
            <a:r>
              <a:rPr lang="zh-CN" altLang="en-US" sz="2800" b="1" dirty="0" smtClean="0">
                <a:solidFill>
                  <a:schemeClr val="hlink"/>
                </a:solidFill>
                <a:latin typeface="宋体" charset="-122"/>
              </a:rPr>
              <a:t>动态</a:t>
            </a:r>
            <a:r>
              <a:rPr lang="zh-CN" altLang="en-US" sz="2800" b="1" dirty="0">
                <a:solidFill>
                  <a:schemeClr val="hlink"/>
                </a:solidFill>
                <a:latin typeface="宋体" charset="-122"/>
              </a:rPr>
              <a:t>分支预测技术 </a:t>
            </a:r>
          </a:p>
        </p:txBody>
      </p:sp>
      <p:sp>
        <p:nvSpPr>
          <p:cNvPr id="65539" name="Rectangle 3"/>
          <p:cNvSpPr>
            <a:spLocks noGrp="1" noChangeArrowheads="1"/>
          </p:cNvSpPr>
          <p:nvPr>
            <p:ph type="subTitle" idx="1"/>
          </p:nvPr>
        </p:nvSpPr>
        <p:spPr>
          <a:xfrm>
            <a:off x="315913" y="762000"/>
            <a:ext cx="3790950" cy="609600"/>
          </a:xfrm>
          <a:noFill/>
          <a:ln/>
        </p:spPr>
        <p:txBody>
          <a:bodyPr/>
          <a:lstStyle/>
          <a:p>
            <a:pPr algn="l">
              <a:lnSpc>
                <a:spcPct val="110000"/>
              </a:lnSpc>
              <a:spcBef>
                <a:spcPct val="0"/>
              </a:spcBef>
            </a:pPr>
            <a:r>
              <a:rPr lang="en-US" altLang="zh-CN" sz="2800" b="1" dirty="0">
                <a:solidFill>
                  <a:schemeClr val="hlink"/>
                </a:solidFill>
              </a:rPr>
              <a:t>2 </a:t>
            </a:r>
            <a:r>
              <a:rPr lang="zh-CN" altLang="en-US" sz="2800" b="1" dirty="0">
                <a:solidFill>
                  <a:schemeClr val="hlink"/>
                </a:solidFill>
                <a:latin typeface="宋体" charset="-122"/>
              </a:rPr>
              <a:t>使用</a:t>
            </a:r>
            <a:r>
              <a:rPr lang="en-US" altLang="zh-CN" sz="2800" b="1" dirty="0">
                <a:solidFill>
                  <a:schemeClr val="hlink"/>
                </a:solidFill>
                <a:latin typeface="宋体" charset="-122"/>
              </a:rPr>
              <a:t>BTB</a:t>
            </a:r>
            <a:r>
              <a:rPr lang="zh-CN" altLang="en-US" sz="2800" b="1" dirty="0">
                <a:solidFill>
                  <a:schemeClr val="hlink"/>
                </a:solidFill>
                <a:latin typeface="宋体" charset="-122"/>
              </a:rPr>
              <a:t>的转移预测 </a:t>
            </a:r>
          </a:p>
        </p:txBody>
      </p:sp>
      <p:sp>
        <p:nvSpPr>
          <p:cNvPr id="65540" name="Rectangle 4"/>
          <p:cNvSpPr>
            <a:spLocks noChangeArrowheads="1"/>
          </p:cNvSpPr>
          <p:nvPr/>
        </p:nvSpPr>
        <p:spPr bwMode="auto">
          <a:xfrm>
            <a:off x="838200" y="2038350"/>
            <a:ext cx="7405688" cy="3478213"/>
          </a:xfrm>
          <a:prstGeom prst="rect">
            <a:avLst/>
          </a:prstGeom>
          <a:solidFill>
            <a:schemeClr val="bg1"/>
          </a:solidFill>
          <a:ln w="9525">
            <a:noFill/>
            <a:miter lim="800000"/>
            <a:headEnd/>
            <a:tailEnd/>
          </a:ln>
          <a:effectLst/>
        </p:spPr>
        <p:txBody>
          <a:bodyPr lIns="92075" tIns="46038" rIns="92075" bIns="46038"/>
          <a:lstStyle/>
          <a:p>
            <a:pPr algn="just">
              <a:lnSpc>
                <a:spcPct val="110000"/>
              </a:lnSpc>
              <a:spcBef>
                <a:spcPct val="0"/>
              </a:spcBef>
            </a:pPr>
            <a:r>
              <a:rPr lang="en-US" altLang="zh-CN" sz="3200" b="1" dirty="0">
                <a:solidFill>
                  <a:schemeClr val="accent1"/>
                </a:solidFill>
              </a:rPr>
              <a:t>Pentium</a:t>
            </a:r>
            <a:r>
              <a:rPr lang="zh-CN" altLang="en-US" sz="3200" b="1" dirty="0">
                <a:solidFill>
                  <a:schemeClr val="accent1"/>
                </a:solidFill>
              </a:rPr>
              <a:t>处理机中使用了转移目标缓冲栈</a:t>
            </a:r>
            <a:r>
              <a:rPr lang="en-US" altLang="zh-CN" sz="3200" b="1" dirty="0">
                <a:solidFill>
                  <a:schemeClr val="accent1"/>
                </a:solidFill>
              </a:rPr>
              <a:t>BTB</a:t>
            </a:r>
            <a:r>
              <a:rPr lang="zh-CN" altLang="en-US" sz="3200" b="1" dirty="0">
                <a:solidFill>
                  <a:schemeClr val="accent1"/>
                </a:solidFill>
              </a:rPr>
              <a:t>作为转移预测策略。支持这种策略的也是一个内部</a:t>
            </a:r>
            <a:r>
              <a:rPr lang="en-US" altLang="zh-CN" sz="3200" b="1" dirty="0">
                <a:solidFill>
                  <a:schemeClr val="accent1"/>
                </a:solidFill>
              </a:rPr>
              <a:t>cache</a:t>
            </a:r>
            <a:r>
              <a:rPr lang="zh-CN" altLang="en-US" sz="3200" b="1" dirty="0">
                <a:solidFill>
                  <a:schemeClr val="accent1"/>
                </a:solidFill>
              </a:rPr>
              <a:t>，其结构类似于前面</a:t>
            </a:r>
            <a:r>
              <a:rPr lang="zh-CN" altLang="en-US" sz="3200" b="1" dirty="0">
                <a:solidFill>
                  <a:schemeClr val="accent1"/>
                </a:solidFill>
                <a:latin typeface="Times New Roman" pitchFamily="18" charset="0"/>
              </a:rPr>
              <a:t>介绍的</a:t>
            </a:r>
            <a:r>
              <a:rPr lang="en-US" altLang="zh-CN" sz="3200" b="1" dirty="0">
                <a:solidFill>
                  <a:schemeClr val="accent1"/>
                </a:solidFill>
                <a:latin typeface="Times New Roman" pitchFamily="18" charset="0"/>
              </a:rPr>
              <a:t>BHT</a:t>
            </a:r>
            <a:r>
              <a:rPr lang="zh-CN" altLang="en-US" sz="3200" b="1" dirty="0">
                <a:solidFill>
                  <a:schemeClr val="accent1"/>
                </a:solidFill>
                <a:latin typeface="Times New Roman" pitchFamily="18" charset="0"/>
              </a:rPr>
              <a:t>结构，只不过每项的</a:t>
            </a:r>
            <a:r>
              <a:rPr lang="zh-CN" altLang="en-US" sz="3200" b="1" dirty="0">
                <a:solidFill>
                  <a:srgbClr val="92D050"/>
                </a:solidFill>
                <a:latin typeface="Times New Roman" pitchFamily="18" charset="0"/>
              </a:rPr>
              <a:t>转移指令</a:t>
            </a:r>
            <a:r>
              <a:rPr lang="zh-CN" altLang="en-US" sz="3200" b="1" dirty="0">
                <a:solidFill>
                  <a:schemeClr val="accent1"/>
                </a:solidFill>
                <a:latin typeface="Times New Roman" pitchFamily="18" charset="0"/>
              </a:rPr>
              <a:t>字段现在改为</a:t>
            </a:r>
            <a:r>
              <a:rPr lang="zh-CN" altLang="en-US" sz="3200" b="1" dirty="0">
                <a:solidFill>
                  <a:srgbClr val="92D050"/>
                </a:solidFill>
                <a:latin typeface="Times New Roman" pitchFamily="18" charset="0"/>
              </a:rPr>
              <a:t>转移指令地址字段</a:t>
            </a:r>
            <a:r>
              <a:rPr lang="zh-CN" altLang="en-US" sz="3200" b="1" dirty="0">
                <a:solidFill>
                  <a:srgbClr val="FFFFFF"/>
                </a:solidFill>
                <a:latin typeface="Times New Roman" pitchFamily="18" charset="0"/>
              </a:rPr>
              <a:t>，</a:t>
            </a:r>
            <a:r>
              <a:rPr lang="zh-CN" altLang="en-US" sz="3200" b="1" dirty="0">
                <a:solidFill>
                  <a:srgbClr val="FFFFFF"/>
                </a:solidFill>
                <a:latin typeface="Times New Roman" pitchFamily="18" charset="0"/>
                <a:hlinkClick r:id="rId3" action="ppaction://hlinkfile"/>
              </a:rPr>
              <a:t>如图</a:t>
            </a:r>
            <a:r>
              <a:rPr lang="en-US" altLang="zh-CN" sz="3200" b="1" dirty="0">
                <a:solidFill>
                  <a:srgbClr val="FFFFFF"/>
                </a:solidFill>
                <a:latin typeface="Times New Roman" pitchFamily="18" charset="0"/>
                <a:hlinkClick r:id="rId3" action="ppaction://hlinkfile"/>
              </a:rPr>
              <a:t>2.32</a:t>
            </a:r>
            <a:r>
              <a:rPr lang="zh-CN" altLang="en-US" sz="3200" b="1" dirty="0">
                <a:solidFill>
                  <a:srgbClr val="FFFFFF"/>
                </a:solidFill>
                <a:latin typeface="Times New Roman" pitchFamily="18" charset="0"/>
                <a:hlinkClick r:id="rId3" action="ppaction://hlinkfile"/>
              </a:rPr>
              <a:t>所示</a:t>
            </a:r>
            <a:r>
              <a:rPr lang="zh-CN" altLang="en-US" sz="3200" b="1" dirty="0">
                <a:solidFill>
                  <a:srgbClr val="FFFFFF"/>
                </a:solidFill>
                <a:hlinkClick r:id="rId3" action="ppaction://hlinkfile"/>
              </a:rPr>
              <a:t> </a:t>
            </a:r>
            <a:endParaRPr lang="zh-CN" altLang="en-US" sz="3200" b="1" dirty="0">
              <a:solidFill>
                <a:srgbClr val="FFFFFF"/>
              </a:solidFill>
            </a:endParaRPr>
          </a:p>
        </p:txBody>
      </p:sp>
    </p:spTree>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4294967295"/>
          </p:nvPr>
        </p:nvSpPr>
        <p:spPr>
          <a:xfrm>
            <a:off x="7080250" y="6232525"/>
            <a:ext cx="1905000" cy="457200"/>
          </a:xfrm>
          <a:prstGeom prst="rect">
            <a:avLst/>
          </a:prstGeom>
        </p:spPr>
        <p:txBody>
          <a:bodyPr/>
          <a:lstStyle/>
          <a:p>
            <a:fld id="{F988AC3C-D805-4B58-BEB1-D79555E02766}" type="slidenum">
              <a:rPr lang="en-US" altLang="zh-CN"/>
              <a:pPr/>
              <a:t>27</a:t>
            </a:fld>
            <a:endParaRPr lang="en-US" altLang="zh-CN"/>
          </a:p>
        </p:txBody>
      </p:sp>
      <p:sp>
        <p:nvSpPr>
          <p:cNvPr id="67586" name="Rectangle 2"/>
          <p:cNvSpPr>
            <a:spLocks noGrp="1" noChangeArrowheads="1"/>
          </p:cNvSpPr>
          <p:nvPr>
            <p:ph type="ctrTitle"/>
          </p:nvPr>
        </p:nvSpPr>
        <p:spPr>
          <a:xfrm>
            <a:off x="323850" y="188913"/>
            <a:ext cx="5246688" cy="479425"/>
          </a:xfrm>
          <a:noFill/>
          <a:ln/>
        </p:spPr>
        <p:txBody>
          <a:bodyPr>
            <a:normAutofit fontScale="90000"/>
          </a:bodyPr>
          <a:lstStyle/>
          <a:p>
            <a:r>
              <a:rPr lang="zh-CN" altLang="en-US" sz="2800" b="1" dirty="0" smtClean="0">
                <a:solidFill>
                  <a:schemeClr val="hlink"/>
                </a:solidFill>
                <a:latin typeface="宋体" charset="-122"/>
              </a:rPr>
              <a:t>动态</a:t>
            </a:r>
            <a:r>
              <a:rPr lang="zh-CN" altLang="en-US" sz="2800" b="1" dirty="0">
                <a:solidFill>
                  <a:schemeClr val="hlink"/>
                </a:solidFill>
                <a:latin typeface="宋体" charset="-122"/>
              </a:rPr>
              <a:t>分支预测技术 </a:t>
            </a:r>
          </a:p>
        </p:txBody>
      </p:sp>
      <p:sp>
        <p:nvSpPr>
          <p:cNvPr id="67587" name="Rectangle 3"/>
          <p:cNvSpPr>
            <a:spLocks noGrp="1" noChangeArrowheads="1"/>
          </p:cNvSpPr>
          <p:nvPr>
            <p:ph type="subTitle" idx="1"/>
          </p:nvPr>
        </p:nvSpPr>
        <p:spPr>
          <a:xfrm>
            <a:off x="315913" y="762000"/>
            <a:ext cx="3981450" cy="609600"/>
          </a:xfrm>
          <a:noFill/>
          <a:ln/>
        </p:spPr>
        <p:txBody>
          <a:bodyPr/>
          <a:lstStyle/>
          <a:p>
            <a:pPr algn="l">
              <a:lnSpc>
                <a:spcPct val="110000"/>
              </a:lnSpc>
              <a:spcBef>
                <a:spcPct val="0"/>
              </a:spcBef>
            </a:pPr>
            <a:r>
              <a:rPr lang="en-US" altLang="zh-CN" sz="2800" b="1" dirty="0">
                <a:solidFill>
                  <a:schemeClr val="hlink"/>
                </a:solidFill>
              </a:rPr>
              <a:t>3  </a:t>
            </a:r>
            <a:r>
              <a:rPr lang="zh-CN" altLang="en-US" sz="2800" b="1" dirty="0">
                <a:solidFill>
                  <a:schemeClr val="hlink"/>
                </a:solidFill>
                <a:latin typeface="宋体" charset="-122"/>
              </a:rPr>
              <a:t>使用</a:t>
            </a:r>
            <a:r>
              <a:rPr lang="en-US" altLang="zh-CN" sz="2800" b="1" dirty="0">
                <a:solidFill>
                  <a:schemeClr val="hlink"/>
                </a:solidFill>
                <a:latin typeface="宋体" charset="-122"/>
              </a:rPr>
              <a:t>BTIB</a:t>
            </a:r>
            <a:r>
              <a:rPr lang="zh-CN" altLang="en-US" sz="2800" b="1" dirty="0">
                <a:solidFill>
                  <a:schemeClr val="hlink"/>
                </a:solidFill>
                <a:latin typeface="宋体" charset="-122"/>
              </a:rPr>
              <a:t>的转移预测 </a:t>
            </a:r>
          </a:p>
        </p:txBody>
      </p:sp>
      <p:sp>
        <p:nvSpPr>
          <p:cNvPr id="67588" name="Rectangle 4"/>
          <p:cNvSpPr>
            <a:spLocks noChangeArrowheads="1"/>
          </p:cNvSpPr>
          <p:nvPr/>
        </p:nvSpPr>
        <p:spPr bwMode="auto">
          <a:xfrm>
            <a:off x="590550" y="1600200"/>
            <a:ext cx="8039100" cy="4781550"/>
          </a:xfrm>
          <a:prstGeom prst="rect">
            <a:avLst/>
          </a:prstGeom>
          <a:solidFill>
            <a:schemeClr val="bg1"/>
          </a:solidFill>
          <a:ln w="9525">
            <a:noFill/>
            <a:miter lim="800000"/>
            <a:headEnd/>
            <a:tailEnd/>
          </a:ln>
          <a:effectLst/>
        </p:spPr>
        <p:txBody>
          <a:bodyPr lIns="92075" tIns="46038" rIns="92075" bIns="46038"/>
          <a:lstStyle/>
          <a:p>
            <a:pPr algn="just">
              <a:lnSpc>
                <a:spcPct val="110000"/>
              </a:lnSpc>
              <a:spcBef>
                <a:spcPct val="0"/>
              </a:spcBef>
            </a:pPr>
            <a:r>
              <a:rPr lang="zh-CN" altLang="en-US" sz="3200" b="1" dirty="0">
                <a:solidFill>
                  <a:schemeClr val="accent1"/>
                </a:solidFill>
              </a:rPr>
              <a:t>当转移指令在指令分析部件中译码时，转移不成功方向上的指令已经被预取到指令缓冲栈中，或者已经存放在</a:t>
            </a:r>
            <a:r>
              <a:rPr lang="en-US" altLang="zh-CN" sz="3200" b="1" dirty="0">
                <a:solidFill>
                  <a:schemeClr val="accent1"/>
                </a:solidFill>
              </a:rPr>
              <a:t>I-cache</a:t>
            </a:r>
            <a:r>
              <a:rPr lang="zh-CN" altLang="en-US" sz="3200" b="1" dirty="0">
                <a:solidFill>
                  <a:schemeClr val="accent1"/>
                </a:solidFill>
              </a:rPr>
              <a:t>中。为了能够在转移成功方向上也预取一部分指令，可以把</a:t>
            </a:r>
            <a:r>
              <a:rPr lang="zh-CN" altLang="en-US" sz="3200" b="1" dirty="0">
                <a:solidFill>
                  <a:schemeClr val="accent1"/>
                </a:solidFill>
                <a:hlinkClick r:id="rId3" action="ppaction://hlinkfile"/>
              </a:rPr>
              <a:t>图</a:t>
            </a:r>
            <a:r>
              <a:rPr lang="en-US" altLang="zh-CN" sz="3200" b="1" dirty="0">
                <a:solidFill>
                  <a:schemeClr val="accent1"/>
                </a:solidFill>
                <a:latin typeface="Times New Roman" pitchFamily="18" charset="0"/>
                <a:hlinkClick r:id="rId3" action="ppaction://hlinkfile"/>
              </a:rPr>
              <a:t>2.32(a)</a:t>
            </a:r>
            <a:r>
              <a:rPr lang="zh-CN" altLang="en-US" sz="3200" b="1" dirty="0">
                <a:solidFill>
                  <a:schemeClr val="accent1"/>
                </a:solidFill>
              </a:rPr>
              <a:t>中的</a:t>
            </a:r>
            <a:r>
              <a:rPr lang="zh-CN" altLang="en-US" sz="3200" b="1" dirty="0">
                <a:solidFill>
                  <a:schemeClr val="accent1"/>
                </a:solidFill>
                <a:latin typeface="Times New Roman" pitchFamily="18" charset="0"/>
              </a:rPr>
              <a:t>“</a:t>
            </a:r>
            <a:r>
              <a:rPr lang="zh-CN" altLang="en-US" sz="3200" b="1" dirty="0">
                <a:solidFill>
                  <a:schemeClr val="accent1"/>
                </a:solidFill>
              </a:rPr>
              <a:t>转移目标地址</a:t>
            </a:r>
            <a:r>
              <a:rPr lang="zh-CN" altLang="en-US" sz="3200" b="1" dirty="0">
                <a:solidFill>
                  <a:schemeClr val="accent1"/>
                </a:solidFill>
                <a:latin typeface="Times New Roman" pitchFamily="18" charset="0"/>
              </a:rPr>
              <a:t>”</a:t>
            </a:r>
            <a:r>
              <a:rPr lang="zh-CN" altLang="en-US" sz="3200" b="1" dirty="0">
                <a:solidFill>
                  <a:schemeClr val="accent1"/>
                </a:solidFill>
              </a:rPr>
              <a:t>部分改为存放转移目标地址之后的</a:t>
            </a:r>
            <a:r>
              <a:rPr lang="en-US" altLang="zh-CN" sz="3200" b="1" dirty="0">
                <a:solidFill>
                  <a:schemeClr val="accent1"/>
                </a:solidFill>
              </a:rPr>
              <a:t>n</a:t>
            </a:r>
            <a:r>
              <a:rPr lang="zh-CN" altLang="en-US" sz="3200" b="1" dirty="0">
                <a:solidFill>
                  <a:schemeClr val="accent1"/>
                </a:solidFill>
              </a:rPr>
              <a:t>条指令。这种预测策略称为</a:t>
            </a:r>
            <a:r>
              <a:rPr lang="zh-CN" altLang="en-US" sz="3200" b="1" dirty="0">
                <a:solidFill>
                  <a:srgbClr val="92D050"/>
                </a:solidFill>
              </a:rPr>
              <a:t>转移目标指令缓冲栈</a:t>
            </a:r>
            <a:r>
              <a:rPr lang="en-US" altLang="zh-CN" sz="3200" b="1" dirty="0">
                <a:solidFill>
                  <a:srgbClr val="92D050"/>
                </a:solidFill>
              </a:rPr>
              <a:t>BTIB</a:t>
            </a:r>
            <a:r>
              <a:rPr lang="zh-CN" altLang="en-US" sz="3200" b="1" dirty="0">
                <a:solidFill>
                  <a:schemeClr val="accent1"/>
                </a:solidFill>
              </a:rPr>
              <a:t>。 </a:t>
            </a:r>
            <a:r>
              <a:rPr lang="en-US" altLang="zh-CN" sz="3200" b="1" dirty="0">
                <a:solidFill>
                  <a:schemeClr val="accent1"/>
                </a:solidFill>
              </a:rPr>
              <a:t>BTIB</a:t>
            </a:r>
            <a:r>
              <a:rPr lang="zh-CN" altLang="en-US" sz="3200" b="1" dirty="0">
                <a:solidFill>
                  <a:schemeClr val="accent1"/>
                </a:solidFill>
              </a:rPr>
              <a:t>项逻辑结构</a:t>
            </a:r>
            <a:r>
              <a:rPr lang="zh-CN" altLang="en-US" sz="3200" b="1" dirty="0">
                <a:solidFill>
                  <a:schemeClr val="accent1"/>
                </a:solidFill>
                <a:hlinkClick r:id="rId4" action="ppaction://hlinkfile"/>
              </a:rPr>
              <a:t>如图</a:t>
            </a:r>
            <a:r>
              <a:rPr lang="en-US" altLang="zh-CN" sz="3200" b="1" dirty="0">
                <a:solidFill>
                  <a:schemeClr val="accent1"/>
                </a:solidFill>
                <a:latin typeface="Times New Roman" pitchFamily="18" charset="0"/>
                <a:hlinkClick r:id="rId4" action="ppaction://hlinkfile"/>
              </a:rPr>
              <a:t>2.33</a:t>
            </a:r>
            <a:r>
              <a:rPr lang="zh-CN" altLang="en-US" sz="3200" b="1" dirty="0">
                <a:solidFill>
                  <a:schemeClr val="accent1"/>
                </a:solidFill>
                <a:hlinkClick r:id="rId4" action="ppaction://hlinkfile"/>
              </a:rPr>
              <a:t>所示</a:t>
            </a:r>
            <a:r>
              <a:rPr lang="zh-CN" altLang="en-US" sz="3200" b="1" dirty="0">
                <a:solidFill>
                  <a:schemeClr val="accent1"/>
                </a:solidFill>
              </a:rPr>
              <a:t>。</a:t>
            </a:r>
          </a:p>
        </p:txBody>
      </p:sp>
    </p:spTree>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4294967295"/>
          </p:nvPr>
        </p:nvSpPr>
        <p:spPr>
          <a:xfrm>
            <a:off x="7080250" y="6232525"/>
            <a:ext cx="1905000" cy="457200"/>
          </a:xfrm>
          <a:prstGeom prst="rect">
            <a:avLst/>
          </a:prstGeom>
        </p:spPr>
        <p:txBody>
          <a:bodyPr/>
          <a:lstStyle/>
          <a:p>
            <a:fld id="{0A520FD7-EF9E-4B94-A32A-152D650B78D8}" type="slidenum">
              <a:rPr lang="en-US" altLang="zh-CN"/>
              <a:pPr/>
              <a:t>28</a:t>
            </a:fld>
            <a:endParaRPr lang="en-US" altLang="zh-CN"/>
          </a:p>
        </p:txBody>
      </p:sp>
      <p:sp>
        <p:nvSpPr>
          <p:cNvPr id="69634" name="Rectangle 2"/>
          <p:cNvSpPr>
            <a:spLocks noGrp="1" noChangeArrowheads="1"/>
          </p:cNvSpPr>
          <p:nvPr>
            <p:ph type="ctrTitle"/>
          </p:nvPr>
        </p:nvSpPr>
        <p:spPr>
          <a:xfrm>
            <a:off x="323850" y="188913"/>
            <a:ext cx="5246688" cy="479425"/>
          </a:xfrm>
          <a:noFill/>
          <a:ln/>
        </p:spPr>
        <p:txBody>
          <a:bodyPr>
            <a:normAutofit fontScale="90000"/>
          </a:bodyPr>
          <a:lstStyle/>
          <a:p>
            <a:r>
              <a:rPr lang="en-US" altLang="zh-CN" sz="2800" b="1" dirty="0" smtClean="0">
                <a:solidFill>
                  <a:schemeClr val="hlink"/>
                </a:solidFill>
              </a:rPr>
              <a:t>5 </a:t>
            </a:r>
            <a:r>
              <a:rPr lang="zh-CN" altLang="en-US" sz="2800" b="1" dirty="0">
                <a:solidFill>
                  <a:schemeClr val="hlink"/>
                </a:solidFill>
              </a:rPr>
              <a:t>流水线处理机的中断处理</a:t>
            </a:r>
            <a:r>
              <a:rPr lang="zh-CN" altLang="en-US" sz="2800" b="1" dirty="0">
                <a:solidFill>
                  <a:schemeClr val="hlink"/>
                </a:solidFill>
                <a:latin typeface="宋体" charset="-122"/>
              </a:rPr>
              <a:t> </a:t>
            </a:r>
          </a:p>
        </p:txBody>
      </p:sp>
      <p:sp>
        <p:nvSpPr>
          <p:cNvPr id="69635" name="Rectangle 3"/>
          <p:cNvSpPr>
            <a:spLocks noGrp="1" noChangeArrowheads="1"/>
          </p:cNvSpPr>
          <p:nvPr>
            <p:ph type="subTitle" idx="1"/>
          </p:nvPr>
        </p:nvSpPr>
        <p:spPr>
          <a:xfrm>
            <a:off x="315913" y="762000"/>
            <a:ext cx="8496300" cy="1123950"/>
          </a:xfrm>
          <a:solidFill>
            <a:srgbClr val="0000FF"/>
          </a:solidFill>
          <a:ln/>
        </p:spPr>
        <p:txBody>
          <a:bodyPr/>
          <a:lstStyle/>
          <a:p>
            <a:pPr algn="l">
              <a:lnSpc>
                <a:spcPct val="110000"/>
              </a:lnSpc>
              <a:spcBef>
                <a:spcPct val="0"/>
              </a:spcBef>
            </a:pPr>
            <a:r>
              <a:rPr lang="en-US" altLang="zh-CN" sz="2800" b="1">
                <a:solidFill>
                  <a:srgbClr val="FFFFFF"/>
                </a:solidFill>
                <a:latin typeface="宋体" charset="-122"/>
              </a:rPr>
              <a:t>  </a:t>
            </a:r>
            <a:r>
              <a:rPr lang="zh-CN" altLang="en-US" sz="2800" b="1">
                <a:solidFill>
                  <a:srgbClr val="FFFFFF"/>
                </a:solidFill>
                <a:latin typeface="宋体" charset="-122"/>
              </a:rPr>
              <a:t>流水处理机中断事件也属于控制相关问题。当发生中断时，有两种情况需要分析。</a:t>
            </a:r>
            <a:r>
              <a:rPr lang="zh-CN" altLang="en-US" sz="2800" b="1">
                <a:solidFill>
                  <a:schemeClr val="hlink"/>
                </a:solidFill>
                <a:latin typeface="宋体" charset="-122"/>
              </a:rPr>
              <a:t> </a:t>
            </a:r>
          </a:p>
        </p:txBody>
      </p:sp>
      <p:sp>
        <p:nvSpPr>
          <p:cNvPr id="69636" name="Rectangle 4"/>
          <p:cNvSpPr>
            <a:spLocks noChangeArrowheads="1"/>
          </p:cNvSpPr>
          <p:nvPr/>
        </p:nvSpPr>
        <p:spPr bwMode="auto">
          <a:xfrm>
            <a:off x="285750" y="2019300"/>
            <a:ext cx="8458200" cy="2076450"/>
          </a:xfrm>
          <a:prstGeom prst="rect">
            <a:avLst/>
          </a:prstGeom>
          <a:solidFill>
            <a:schemeClr val="bg1"/>
          </a:solidFill>
          <a:ln w="9525">
            <a:noFill/>
            <a:miter lim="800000"/>
            <a:headEnd/>
            <a:tailEnd/>
          </a:ln>
          <a:effectLst/>
        </p:spPr>
        <p:txBody>
          <a:bodyPr lIns="92075" tIns="46038" rIns="92075" bIns="46038"/>
          <a:lstStyle/>
          <a:p>
            <a:pPr algn="just">
              <a:lnSpc>
                <a:spcPct val="110000"/>
              </a:lnSpc>
              <a:spcBef>
                <a:spcPct val="0"/>
              </a:spcBef>
            </a:pPr>
            <a:r>
              <a:rPr lang="zh-CN" altLang="en-US" sz="2800" b="1" dirty="0">
                <a:solidFill>
                  <a:schemeClr val="hlink"/>
                </a:solidFill>
              </a:rPr>
              <a:t>不精确的断点：</a:t>
            </a:r>
            <a:r>
              <a:rPr lang="zh-CN" altLang="en-US" sz="2800" b="1" dirty="0">
                <a:solidFill>
                  <a:schemeClr val="accent1"/>
                </a:solidFill>
              </a:rPr>
              <a:t>对常规</a:t>
            </a:r>
            <a:r>
              <a:rPr lang="en-US" altLang="zh-CN" sz="2800" b="1" dirty="0">
                <a:solidFill>
                  <a:schemeClr val="accent1"/>
                </a:solidFill>
              </a:rPr>
              <a:t>I</a:t>
            </a:r>
            <a:r>
              <a:rPr lang="zh-CN" altLang="en-US" sz="2800" b="1" dirty="0">
                <a:solidFill>
                  <a:schemeClr val="accent1"/>
                </a:solidFill>
              </a:rPr>
              <a:t>／</a:t>
            </a:r>
            <a:r>
              <a:rPr lang="en-US" altLang="zh-CN" sz="2800" b="1" dirty="0">
                <a:solidFill>
                  <a:schemeClr val="accent1"/>
                </a:solidFill>
              </a:rPr>
              <a:t>O</a:t>
            </a:r>
            <a:r>
              <a:rPr lang="zh-CN" altLang="en-US" sz="2800" b="1" dirty="0">
                <a:solidFill>
                  <a:schemeClr val="accent1"/>
                </a:solidFill>
              </a:rPr>
              <a:t>设备申请的中断服务，其目的是要求处理机暂停正在执行的程序，而转去完成设备所要求的输入输出任务。对于这种情况，不需要有精确的断点。</a:t>
            </a:r>
            <a:r>
              <a:rPr lang="zh-CN" altLang="en-US" sz="2800" b="1" dirty="0">
                <a:solidFill>
                  <a:srgbClr val="FFFFFF"/>
                </a:solidFill>
                <a:hlinkClick r:id="rId3" action="ppaction://hlinkfile"/>
              </a:rPr>
              <a:t>如图</a:t>
            </a:r>
            <a:r>
              <a:rPr lang="en-US" altLang="zh-CN" sz="2800" b="1" dirty="0">
                <a:solidFill>
                  <a:srgbClr val="FFFFFF"/>
                </a:solidFill>
                <a:latin typeface="Times New Roman" pitchFamily="18" charset="0"/>
                <a:hlinkClick r:id="rId3" action="ppaction://hlinkfile"/>
              </a:rPr>
              <a:t>2.34</a:t>
            </a:r>
            <a:r>
              <a:rPr lang="zh-CN" altLang="en-US" sz="2800" b="1" dirty="0">
                <a:solidFill>
                  <a:srgbClr val="FFFFFF"/>
                </a:solidFill>
                <a:hlinkClick r:id="rId3" action="ppaction://hlinkfile"/>
              </a:rPr>
              <a:t>所示</a:t>
            </a:r>
            <a:r>
              <a:rPr lang="zh-CN" altLang="en-US" sz="2800" b="1" dirty="0">
                <a:solidFill>
                  <a:srgbClr val="FFFFFF"/>
                </a:solidFill>
              </a:rPr>
              <a:t>。</a:t>
            </a:r>
          </a:p>
        </p:txBody>
      </p:sp>
      <p:sp>
        <p:nvSpPr>
          <p:cNvPr id="69637" name="Rectangle 5"/>
          <p:cNvSpPr>
            <a:spLocks noChangeArrowheads="1"/>
          </p:cNvSpPr>
          <p:nvPr/>
        </p:nvSpPr>
        <p:spPr bwMode="auto">
          <a:xfrm>
            <a:off x="304800" y="4191000"/>
            <a:ext cx="8458200" cy="2076450"/>
          </a:xfrm>
          <a:prstGeom prst="rect">
            <a:avLst/>
          </a:prstGeom>
          <a:solidFill>
            <a:schemeClr val="bg1"/>
          </a:solidFill>
          <a:ln w="9525">
            <a:noFill/>
            <a:miter lim="800000"/>
            <a:headEnd/>
            <a:tailEnd/>
          </a:ln>
          <a:effectLst/>
        </p:spPr>
        <p:txBody>
          <a:bodyPr lIns="92075" tIns="46038" rIns="92075" bIns="46038"/>
          <a:lstStyle/>
          <a:p>
            <a:pPr algn="just">
              <a:lnSpc>
                <a:spcPct val="110000"/>
              </a:lnSpc>
              <a:spcBef>
                <a:spcPct val="0"/>
              </a:spcBef>
            </a:pPr>
            <a:r>
              <a:rPr lang="zh-CN" altLang="en-US" sz="2800" b="1" dirty="0">
                <a:solidFill>
                  <a:schemeClr val="hlink"/>
                </a:solidFill>
              </a:rPr>
              <a:t>精确断点</a:t>
            </a:r>
            <a:r>
              <a:rPr lang="en-US" altLang="zh-CN" sz="2800" b="1" dirty="0">
                <a:solidFill>
                  <a:schemeClr val="hlink"/>
                </a:solidFill>
              </a:rPr>
              <a:t>:</a:t>
            </a:r>
            <a:r>
              <a:rPr lang="zh-CN" altLang="en-US" sz="2800" b="1" dirty="0">
                <a:solidFill>
                  <a:schemeClr val="accent1"/>
                </a:solidFill>
              </a:rPr>
              <a:t>程序性错误和机器故障引起的中断，它出现的概率很低。处理这类中断的出发点不是如何缩短</a:t>
            </a:r>
            <a:r>
              <a:rPr lang="zh-CN" altLang="en-US" sz="2800" b="1" dirty="0">
                <a:solidFill>
                  <a:schemeClr val="accent1"/>
                </a:solidFill>
                <a:latin typeface="Times New Roman" pitchFamily="18" charset="0"/>
              </a:rPr>
              <a:t>“</a:t>
            </a:r>
            <a:r>
              <a:rPr lang="zh-CN" altLang="en-US" sz="2800" b="1" dirty="0">
                <a:solidFill>
                  <a:schemeClr val="accent1"/>
                </a:solidFill>
              </a:rPr>
              <a:t>断流</a:t>
            </a:r>
            <a:r>
              <a:rPr lang="zh-CN" altLang="en-US" sz="2800" b="1" dirty="0">
                <a:solidFill>
                  <a:schemeClr val="accent1"/>
                </a:solidFill>
                <a:latin typeface="Times New Roman" pitchFamily="18" charset="0"/>
              </a:rPr>
              <a:t>”</a:t>
            </a:r>
            <a:r>
              <a:rPr lang="zh-CN" altLang="en-US" sz="2800" b="1" dirty="0">
                <a:solidFill>
                  <a:schemeClr val="accent1"/>
                </a:solidFill>
              </a:rPr>
              <a:t>时间，而是正确保存现场和正确恢复断点。在此情况下，流水处理机一般采用精确断点法。</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635">
                                            <p:bg/>
                                          </p:spTgt>
                                        </p:tgtEl>
                                        <p:attrNameLst>
                                          <p:attrName>style.visibility</p:attrName>
                                        </p:attrNameLst>
                                      </p:cBhvr>
                                      <p:to>
                                        <p:strVal val="visible"/>
                                      </p:to>
                                    </p:set>
                                    <p:animEffect transition="in" filter="blinds(horizontal)">
                                      <p:cBhvr>
                                        <p:cTn id="7" dur="500"/>
                                        <p:tgtEl>
                                          <p:spTgt spid="69635">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635">
                                            <p:txEl>
                                              <p:pRg st="0" end="0"/>
                                            </p:txEl>
                                          </p:spTgt>
                                        </p:tgtEl>
                                        <p:attrNameLst>
                                          <p:attrName>style.visibility</p:attrName>
                                        </p:attrNameLst>
                                      </p:cBhvr>
                                      <p:to>
                                        <p:strVal val="visible"/>
                                      </p:to>
                                    </p:set>
                                    <p:animEffect transition="in" filter="blinds(horizontal)">
                                      <p:cBhvr>
                                        <p:cTn id="12" dur="500"/>
                                        <p:tgtEl>
                                          <p:spTgt spid="6963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636"/>
                                        </p:tgtEl>
                                        <p:attrNameLst>
                                          <p:attrName>style.visibility</p:attrName>
                                        </p:attrNameLst>
                                      </p:cBhvr>
                                      <p:to>
                                        <p:strVal val="visible"/>
                                      </p:to>
                                    </p:set>
                                    <p:animEffect transition="in" filter="blinds(horizontal)">
                                      <p:cBhvr>
                                        <p:cTn id="17" dur="500"/>
                                        <p:tgtEl>
                                          <p:spTgt spid="6963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9637"/>
                                        </p:tgtEl>
                                        <p:attrNameLst>
                                          <p:attrName>style.visibility</p:attrName>
                                        </p:attrNameLst>
                                      </p:cBhvr>
                                      <p:to>
                                        <p:strVal val="visible"/>
                                      </p:to>
                                    </p:set>
                                    <p:animEffect transition="in" filter="blinds(horizontal)">
                                      <p:cBhvr>
                                        <p:cTn id="22" dur="500"/>
                                        <p:tgtEl>
                                          <p:spTgt spid="69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nimBg="1"/>
      <p:bldP spid="69636" grpId="0" animBg="1"/>
      <p:bldP spid="696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a:spLocks noGrp="1" noChangeArrowheads="1"/>
          </p:cNvSpPr>
          <p:nvPr>
            <p:ph type="sldNum" sz="quarter" idx="4294967295"/>
          </p:nvPr>
        </p:nvSpPr>
        <p:spPr>
          <a:xfrm>
            <a:off x="7080250" y="6232525"/>
            <a:ext cx="1905000" cy="457200"/>
          </a:xfrm>
          <a:prstGeom prst="rect">
            <a:avLst/>
          </a:prstGeom>
          <a:noFill/>
        </p:spPr>
        <p:txBody>
          <a:bodyPr/>
          <a:lstStyle/>
          <a:p>
            <a:fld id="{8686F842-E4B3-4DD6-938B-788AD73470BB}" type="slidenum">
              <a:rPr lang="en-US" altLang="zh-CN"/>
              <a:pPr/>
              <a:t>3</a:t>
            </a:fld>
            <a:endParaRPr lang="en-US" altLang="zh-CN"/>
          </a:p>
        </p:txBody>
      </p:sp>
      <p:sp>
        <p:nvSpPr>
          <p:cNvPr id="32770" name="Rectangle 2"/>
          <p:cNvSpPr>
            <a:spLocks noGrp="1" noChangeArrowheads="1"/>
          </p:cNvSpPr>
          <p:nvPr>
            <p:ph type="ctrTitle"/>
          </p:nvPr>
        </p:nvSpPr>
        <p:spPr>
          <a:xfrm>
            <a:off x="323850" y="265113"/>
            <a:ext cx="5246688" cy="479425"/>
          </a:xfrm>
          <a:noFill/>
          <a:ln/>
        </p:spPr>
        <p:txBody>
          <a:bodyPr>
            <a:normAutofit fontScale="90000"/>
          </a:bodyPr>
          <a:lstStyle/>
          <a:p>
            <a:r>
              <a:rPr lang="zh-CN" altLang="en-US" sz="3200" b="1" dirty="0" smtClean="0">
                <a:solidFill>
                  <a:schemeClr val="hlink"/>
                </a:solidFill>
                <a:latin typeface="宋体" charset="-122"/>
              </a:rPr>
              <a:t>流水线</a:t>
            </a:r>
            <a:r>
              <a:rPr lang="zh-CN" altLang="en-US" sz="3200" b="1" dirty="0">
                <a:solidFill>
                  <a:schemeClr val="hlink"/>
                </a:solidFill>
                <a:latin typeface="宋体" charset="-122"/>
              </a:rPr>
              <a:t>的控制相关</a:t>
            </a:r>
            <a:r>
              <a:rPr lang="zh-CN" altLang="en-US" sz="3200" b="1" dirty="0">
                <a:solidFill>
                  <a:schemeClr val="hlink"/>
                </a:solidFill>
              </a:rPr>
              <a:t> </a:t>
            </a:r>
          </a:p>
        </p:txBody>
      </p:sp>
      <p:sp>
        <p:nvSpPr>
          <p:cNvPr id="32771" name="Rectangle 3"/>
          <p:cNvSpPr>
            <a:spLocks noGrp="1" noChangeArrowheads="1"/>
          </p:cNvSpPr>
          <p:nvPr>
            <p:ph type="subTitle" idx="1"/>
          </p:nvPr>
        </p:nvSpPr>
        <p:spPr>
          <a:xfrm>
            <a:off x="277813" y="762000"/>
            <a:ext cx="4152900" cy="609600"/>
          </a:xfrm>
          <a:noFill/>
          <a:ln/>
        </p:spPr>
        <p:txBody>
          <a:bodyPr>
            <a:normAutofit lnSpcReduction="10000"/>
          </a:bodyPr>
          <a:lstStyle/>
          <a:p>
            <a:pPr algn="l">
              <a:lnSpc>
                <a:spcPct val="110000"/>
              </a:lnSpc>
              <a:spcBef>
                <a:spcPct val="0"/>
              </a:spcBef>
            </a:pPr>
            <a:r>
              <a:rPr lang="zh-CN" altLang="en-US" b="1" dirty="0" smtClean="0">
                <a:solidFill>
                  <a:schemeClr val="hlink"/>
                </a:solidFill>
                <a:latin typeface="宋体" charset="-122"/>
              </a:rPr>
              <a:t>控制</a:t>
            </a:r>
            <a:r>
              <a:rPr lang="zh-CN" altLang="en-US" b="1" dirty="0">
                <a:solidFill>
                  <a:schemeClr val="hlink"/>
                </a:solidFill>
                <a:latin typeface="宋体" charset="-122"/>
              </a:rPr>
              <a:t>相关的概念</a:t>
            </a:r>
            <a:r>
              <a:rPr lang="zh-CN" altLang="en-US" b="1" dirty="0">
                <a:solidFill>
                  <a:schemeClr val="hlink"/>
                </a:solidFill>
              </a:rPr>
              <a:t> </a:t>
            </a:r>
          </a:p>
        </p:txBody>
      </p:sp>
      <p:sp>
        <p:nvSpPr>
          <p:cNvPr id="32772" name="Rectangle 4"/>
          <p:cNvSpPr>
            <a:spLocks noChangeArrowheads="1"/>
          </p:cNvSpPr>
          <p:nvPr/>
        </p:nvSpPr>
        <p:spPr bwMode="auto">
          <a:xfrm>
            <a:off x="2241550" y="4059238"/>
            <a:ext cx="6492875" cy="1806575"/>
          </a:xfrm>
          <a:prstGeom prst="rect">
            <a:avLst/>
          </a:prstGeom>
          <a:noFill/>
          <a:ln w="12700">
            <a:solidFill>
              <a:srgbClr val="CCCCFF"/>
            </a:solidFill>
            <a:miter lim="800000"/>
            <a:headEnd/>
            <a:tailEnd/>
          </a:ln>
          <a:effectLst/>
        </p:spPr>
        <p:txBody>
          <a:bodyPr lIns="92075" tIns="46038" rIns="92075" bIns="46038"/>
          <a:lstStyle/>
          <a:p>
            <a:pPr algn="just">
              <a:lnSpc>
                <a:spcPct val="110000"/>
              </a:lnSpc>
              <a:spcBef>
                <a:spcPct val="0"/>
              </a:spcBef>
            </a:pPr>
            <a:r>
              <a:rPr lang="en-US" altLang="zh-CN" sz="2800" b="1" dirty="0">
                <a:solidFill>
                  <a:schemeClr val="accent1"/>
                </a:solidFill>
              </a:rPr>
              <a:t>  </a:t>
            </a:r>
            <a:r>
              <a:rPr lang="zh-CN" altLang="en-US" sz="2800" b="1" dirty="0">
                <a:solidFill>
                  <a:schemeClr val="accent1"/>
                </a:solidFill>
              </a:rPr>
              <a:t>是指进入流水线的转移类指令（尤其是条件转移指令）与其后续指令之间存在的相关。</a:t>
            </a:r>
            <a:r>
              <a:rPr lang="zh-CN" altLang="en-US" sz="2800" b="1" dirty="0">
                <a:solidFill>
                  <a:schemeClr val="accent1"/>
                </a:solidFill>
                <a:latin typeface="Times New Roman" pitchFamily="18" charset="0"/>
              </a:rPr>
              <a:t> </a:t>
            </a:r>
          </a:p>
        </p:txBody>
      </p:sp>
      <p:sp>
        <p:nvSpPr>
          <p:cNvPr id="32773" name="Rectangle 5"/>
          <p:cNvSpPr>
            <a:spLocks noChangeArrowheads="1"/>
          </p:cNvSpPr>
          <p:nvPr/>
        </p:nvSpPr>
        <p:spPr bwMode="auto">
          <a:xfrm>
            <a:off x="287338" y="1582738"/>
            <a:ext cx="1825625" cy="606425"/>
          </a:xfrm>
          <a:prstGeom prst="rect">
            <a:avLst/>
          </a:prstGeom>
          <a:noFill/>
          <a:ln w="12700">
            <a:solidFill>
              <a:srgbClr val="FF9900"/>
            </a:solidFill>
            <a:miter lim="800000"/>
            <a:headEnd/>
            <a:tailEnd/>
          </a:ln>
          <a:effectLst/>
        </p:spPr>
        <p:txBody>
          <a:bodyPr lIns="92075" tIns="46038" rIns="92075" bIns="46038"/>
          <a:lstStyle/>
          <a:p>
            <a:pPr algn="ctr">
              <a:lnSpc>
                <a:spcPct val="110000"/>
              </a:lnSpc>
              <a:spcBef>
                <a:spcPct val="0"/>
              </a:spcBef>
            </a:pPr>
            <a:r>
              <a:rPr lang="zh-CN" altLang="en-US" sz="2800" b="1">
                <a:solidFill>
                  <a:srgbClr val="FF3300"/>
                </a:solidFill>
              </a:rPr>
              <a:t>控制相关</a:t>
            </a:r>
          </a:p>
        </p:txBody>
      </p:sp>
      <p:sp>
        <p:nvSpPr>
          <p:cNvPr id="32774" name="Rectangle 6"/>
          <p:cNvSpPr>
            <a:spLocks noChangeArrowheads="1"/>
          </p:cNvSpPr>
          <p:nvPr/>
        </p:nvSpPr>
        <p:spPr bwMode="auto">
          <a:xfrm>
            <a:off x="2249488" y="2401888"/>
            <a:ext cx="6473825" cy="1463675"/>
          </a:xfrm>
          <a:prstGeom prst="rect">
            <a:avLst/>
          </a:prstGeom>
          <a:noFill/>
          <a:ln w="12700">
            <a:solidFill>
              <a:srgbClr val="CCCCFF"/>
            </a:solidFill>
            <a:miter lim="800000"/>
            <a:headEnd/>
            <a:tailEnd/>
          </a:ln>
          <a:effectLst/>
        </p:spPr>
        <p:txBody>
          <a:bodyPr lIns="92075" tIns="46038" rIns="92075" bIns="46038"/>
          <a:lstStyle/>
          <a:p>
            <a:pPr>
              <a:lnSpc>
                <a:spcPct val="110000"/>
              </a:lnSpc>
              <a:spcBef>
                <a:spcPct val="0"/>
              </a:spcBef>
            </a:pPr>
            <a:r>
              <a:rPr lang="en-US" altLang="zh-CN" sz="2800" b="1" dirty="0">
                <a:solidFill>
                  <a:schemeClr val="accent1"/>
                </a:solidFill>
              </a:rPr>
              <a:t>  </a:t>
            </a:r>
            <a:r>
              <a:rPr lang="zh-CN" altLang="en-US" sz="2800" b="1" dirty="0">
                <a:solidFill>
                  <a:schemeClr val="accent1"/>
                </a:solidFill>
              </a:rPr>
              <a:t>数据相关影响到本条指令附近少数几条指令的相关。包括主存结构相关和寄存器数据相关。</a:t>
            </a:r>
          </a:p>
        </p:txBody>
      </p:sp>
      <p:sp>
        <p:nvSpPr>
          <p:cNvPr id="32775" name="Rectangle 7"/>
          <p:cNvSpPr>
            <a:spLocks noChangeArrowheads="1"/>
          </p:cNvSpPr>
          <p:nvPr/>
        </p:nvSpPr>
        <p:spPr bwMode="auto">
          <a:xfrm>
            <a:off x="374650" y="4516438"/>
            <a:ext cx="1711325" cy="606425"/>
          </a:xfrm>
          <a:prstGeom prst="rect">
            <a:avLst/>
          </a:prstGeom>
          <a:noFill/>
          <a:ln w="12700">
            <a:solidFill>
              <a:srgbClr val="FF9900"/>
            </a:solidFill>
            <a:miter lim="800000"/>
            <a:headEnd/>
            <a:tailEnd/>
          </a:ln>
          <a:effectLst/>
        </p:spPr>
        <p:txBody>
          <a:bodyPr lIns="92075" tIns="46038" rIns="92075" bIns="46038"/>
          <a:lstStyle/>
          <a:p>
            <a:pPr algn="ctr">
              <a:lnSpc>
                <a:spcPct val="110000"/>
              </a:lnSpc>
              <a:spcBef>
                <a:spcPct val="0"/>
              </a:spcBef>
            </a:pPr>
            <a:r>
              <a:rPr lang="zh-CN" altLang="en-US" sz="2800" b="1">
                <a:solidFill>
                  <a:srgbClr val="FF3300"/>
                </a:solidFill>
              </a:rPr>
              <a:t>全局相关</a:t>
            </a:r>
            <a:r>
              <a:rPr lang="zh-CN" altLang="en-US" sz="2800" b="1">
                <a:solidFill>
                  <a:schemeClr val="hlink"/>
                </a:solidFill>
              </a:rPr>
              <a:t> </a:t>
            </a:r>
          </a:p>
        </p:txBody>
      </p:sp>
      <p:sp>
        <p:nvSpPr>
          <p:cNvPr id="32776" name="Rectangle 8"/>
          <p:cNvSpPr>
            <a:spLocks noChangeArrowheads="1"/>
          </p:cNvSpPr>
          <p:nvPr/>
        </p:nvSpPr>
        <p:spPr bwMode="auto">
          <a:xfrm>
            <a:off x="2249488" y="1582738"/>
            <a:ext cx="6416675" cy="606425"/>
          </a:xfrm>
          <a:prstGeom prst="rect">
            <a:avLst/>
          </a:prstGeom>
          <a:noFill/>
          <a:ln w="12700">
            <a:solidFill>
              <a:srgbClr val="CCCCFF"/>
            </a:solidFill>
            <a:miter lim="800000"/>
            <a:headEnd/>
            <a:tailEnd/>
          </a:ln>
          <a:effectLst/>
        </p:spPr>
        <p:txBody>
          <a:bodyPr lIns="92075" tIns="46038" rIns="92075" bIns="46038"/>
          <a:lstStyle/>
          <a:p>
            <a:pPr>
              <a:lnSpc>
                <a:spcPct val="110000"/>
              </a:lnSpc>
              <a:spcBef>
                <a:spcPct val="0"/>
              </a:spcBef>
            </a:pPr>
            <a:r>
              <a:rPr lang="zh-CN" altLang="en-US" sz="2800" b="1" dirty="0">
                <a:solidFill>
                  <a:schemeClr val="accent1"/>
                </a:solidFill>
              </a:rPr>
              <a:t>因为程序执行转移类指令而引起的相关</a:t>
            </a:r>
          </a:p>
        </p:txBody>
      </p:sp>
      <p:sp>
        <p:nvSpPr>
          <p:cNvPr id="32777" name="Rectangle 9"/>
          <p:cNvSpPr>
            <a:spLocks noChangeArrowheads="1"/>
          </p:cNvSpPr>
          <p:nvPr/>
        </p:nvSpPr>
        <p:spPr bwMode="auto">
          <a:xfrm>
            <a:off x="317500" y="2801938"/>
            <a:ext cx="1768475" cy="663575"/>
          </a:xfrm>
          <a:prstGeom prst="rect">
            <a:avLst/>
          </a:prstGeom>
          <a:noFill/>
          <a:ln w="12700">
            <a:solidFill>
              <a:srgbClr val="FF9900"/>
            </a:solidFill>
            <a:miter lim="800000"/>
            <a:headEnd/>
            <a:tailEnd/>
          </a:ln>
          <a:effectLst/>
        </p:spPr>
        <p:txBody>
          <a:bodyPr lIns="92075" tIns="46038" rIns="92075" bIns="46038"/>
          <a:lstStyle/>
          <a:p>
            <a:pPr algn="ctr">
              <a:lnSpc>
                <a:spcPct val="110000"/>
              </a:lnSpc>
              <a:spcBef>
                <a:spcPct val="0"/>
              </a:spcBef>
            </a:pPr>
            <a:r>
              <a:rPr lang="zh-CN" altLang="en-US" sz="2800" b="1">
                <a:solidFill>
                  <a:srgbClr val="FF3300"/>
                </a:solidFill>
              </a:rPr>
              <a:t>局部相关</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4"/>
                                        </p:tgtEl>
                                        <p:attrNameLst>
                                          <p:attrName>style.visibility</p:attrName>
                                        </p:attrNameLst>
                                      </p:cBhvr>
                                      <p:to>
                                        <p:strVal val="visible"/>
                                      </p:to>
                                    </p:set>
                                    <p:animEffect transition="in" filter="blinds(horizontal)">
                                      <p:cBhvr>
                                        <p:cTn id="7" dur="500"/>
                                        <p:tgtEl>
                                          <p:spTgt spid="3277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2772"/>
                                        </p:tgtEl>
                                        <p:attrNameLst>
                                          <p:attrName>style.visibility</p:attrName>
                                        </p:attrNameLst>
                                      </p:cBhvr>
                                      <p:to>
                                        <p:strVal val="visible"/>
                                      </p:to>
                                    </p:set>
                                    <p:animEffect transition="in" filter="box(in)">
                                      <p:cBhvr>
                                        <p:cTn id="12" dur="500"/>
                                        <p:tgtEl>
                                          <p:spTgt spid="32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animBg="1" autoUpdateAnimBg="0"/>
      <p:bldP spid="32774"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4294967295"/>
          </p:nvPr>
        </p:nvSpPr>
        <p:spPr>
          <a:xfrm>
            <a:off x="7080250" y="6232525"/>
            <a:ext cx="1905000" cy="457200"/>
          </a:xfrm>
          <a:prstGeom prst="rect">
            <a:avLst/>
          </a:prstGeom>
          <a:noFill/>
        </p:spPr>
        <p:txBody>
          <a:bodyPr/>
          <a:lstStyle/>
          <a:p>
            <a:fld id="{7131AD33-A4CE-4977-889E-AEB0B918E795}" type="slidenum">
              <a:rPr lang="en-US" altLang="zh-CN"/>
              <a:pPr/>
              <a:t>4</a:t>
            </a:fld>
            <a:endParaRPr lang="en-US" altLang="zh-CN"/>
          </a:p>
        </p:txBody>
      </p:sp>
      <p:sp>
        <p:nvSpPr>
          <p:cNvPr id="34818" name="Rectangle 2"/>
          <p:cNvSpPr>
            <a:spLocks noGrp="1" noChangeArrowheads="1"/>
          </p:cNvSpPr>
          <p:nvPr>
            <p:ph type="ctrTitle"/>
          </p:nvPr>
        </p:nvSpPr>
        <p:spPr>
          <a:xfrm>
            <a:off x="323850" y="188913"/>
            <a:ext cx="5246688" cy="479425"/>
          </a:xfrm>
          <a:noFill/>
          <a:ln/>
        </p:spPr>
        <p:txBody>
          <a:bodyPr>
            <a:normAutofit fontScale="90000"/>
          </a:bodyPr>
          <a:lstStyle/>
          <a:p>
            <a:r>
              <a:rPr lang="zh-CN" altLang="en-US" sz="2400" b="1" dirty="0" smtClean="0">
                <a:solidFill>
                  <a:schemeClr val="hlink"/>
                </a:solidFill>
                <a:latin typeface="宋体" charset="-122"/>
              </a:rPr>
              <a:t>流水线</a:t>
            </a:r>
            <a:r>
              <a:rPr lang="zh-CN" altLang="en-US" sz="2400" b="1" dirty="0">
                <a:solidFill>
                  <a:schemeClr val="hlink"/>
                </a:solidFill>
                <a:latin typeface="宋体" charset="-122"/>
              </a:rPr>
              <a:t>的控制相关</a:t>
            </a:r>
            <a:r>
              <a:rPr lang="zh-CN" altLang="en-US" sz="3200" b="1" dirty="0">
                <a:solidFill>
                  <a:schemeClr val="hlink"/>
                </a:solidFill>
              </a:rPr>
              <a:t> </a:t>
            </a:r>
          </a:p>
        </p:txBody>
      </p:sp>
      <p:sp>
        <p:nvSpPr>
          <p:cNvPr id="34819" name="Rectangle 3"/>
          <p:cNvSpPr>
            <a:spLocks noGrp="1" noChangeArrowheads="1"/>
          </p:cNvSpPr>
          <p:nvPr>
            <p:ph type="subTitle" idx="1"/>
          </p:nvPr>
        </p:nvSpPr>
        <p:spPr>
          <a:xfrm>
            <a:off x="277813" y="685800"/>
            <a:ext cx="4152900" cy="609600"/>
          </a:xfrm>
          <a:noFill/>
          <a:ln/>
        </p:spPr>
        <p:txBody>
          <a:bodyPr>
            <a:normAutofit lnSpcReduction="10000"/>
          </a:bodyPr>
          <a:lstStyle/>
          <a:p>
            <a:pPr algn="l">
              <a:lnSpc>
                <a:spcPct val="110000"/>
              </a:lnSpc>
              <a:spcBef>
                <a:spcPct val="0"/>
              </a:spcBef>
            </a:pPr>
            <a:r>
              <a:rPr lang="zh-CN" altLang="en-US" b="1" dirty="0" smtClean="0">
                <a:solidFill>
                  <a:schemeClr val="hlink"/>
                </a:solidFill>
                <a:latin typeface="宋体" charset="-122"/>
              </a:rPr>
              <a:t>控制</a:t>
            </a:r>
            <a:r>
              <a:rPr lang="zh-CN" altLang="en-US" b="1" dirty="0">
                <a:solidFill>
                  <a:schemeClr val="hlink"/>
                </a:solidFill>
                <a:latin typeface="宋体" charset="-122"/>
              </a:rPr>
              <a:t>相关的概念</a:t>
            </a:r>
            <a:r>
              <a:rPr lang="zh-CN" altLang="en-US" b="1" dirty="0">
                <a:solidFill>
                  <a:schemeClr val="hlink"/>
                </a:solidFill>
              </a:rPr>
              <a:t> </a:t>
            </a:r>
          </a:p>
        </p:txBody>
      </p:sp>
      <p:sp>
        <p:nvSpPr>
          <p:cNvPr id="34820" name="Rectangle 4"/>
          <p:cNvSpPr>
            <a:spLocks noChangeArrowheads="1"/>
          </p:cNvSpPr>
          <p:nvPr/>
        </p:nvSpPr>
        <p:spPr bwMode="auto">
          <a:xfrm>
            <a:off x="211138" y="4325938"/>
            <a:ext cx="8656637" cy="1711325"/>
          </a:xfrm>
          <a:prstGeom prst="rect">
            <a:avLst/>
          </a:prstGeom>
          <a:noFill/>
          <a:ln w="12700">
            <a:solidFill>
              <a:srgbClr val="CCCCFF"/>
            </a:solidFill>
            <a:miter lim="800000"/>
            <a:headEnd/>
            <a:tailEnd/>
          </a:ln>
          <a:effectLst/>
        </p:spPr>
        <p:txBody>
          <a:bodyPr lIns="92075" tIns="46038" rIns="92075" bIns="46038"/>
          <a:lstStyle/>
          <a:p>
            <a:pPr algn="just">
              <a:lnSpc>
                <a:spcPct val="110000"/>
              </a:lnSpc>
              <a:spcBef>
                <a:spcPct val="0"/>
              </a:spcBef>
            </a:pPr>
            <a:r>
              <a:rPr lang="en-US" altLang="zh-CN" sz="2800" b="1" dirty="0">
                <a:solidFill>
                  <a:schemeClr val="accent1"/>
                </a:solidFill>
              </a:rPr>
              <a:t>  </a:t>
            </a:r>
            <a:r>
              <a:rPr lang="zh-CN" altLang="en-US" sz="2800" b="1" dirty="0">
                <a:solidFill>
                  <a:schemeClr val="accent1"/>
                </a:solidFill>
              </a:rPr>
              <a:t>由于通常要在</a:t>
            </a:r>
            <a:r>
              <a:rPr lang="en-US" altLang="zh-CN" sz="2800" b="1" dirty="0">
                <a:solidFill>
                  <a:schemeClr val="accent1"/>
                </a:solidFill>
                <a:latin typeface="Times New Roman" pitchFamily="18" charset="0"/>
              </a:rPr>
              <a:t>ME</a:t>
            </a:r>
            <a:r>
              <a:rPr lang="zh-CN" altLang="en-US" sz="2800" b="1" dirty="0">
                <a:solidFill>
                  <a:schemeClr val="accent1"/>
                </a:solidFill>
              </a:rPr>
              <a:t>段末尾才会使</a:t>
            </a:r>
            <a:r>
              <a:rPr lang="en-US" altLang="zh-CN" sz="2800" b="1" dirty="0">
                <a:solidFill>
                  <a:schemeClr val="accent1"/>
                </a:solidFill>
                <a:latin typeface="Times New Roman" pitchFamily="18" charset="0"/>
              </a:rPr>
              <a:t>PC</a:t>
            </a:r>
            <a:r>
              <a:rPr lang="zh-CN" altLang="en-US" sz="2800" b="1" dirty="0">
                <a:solidFill>
                  <a:schemeClr val="accent1"/>
                </a:solidFill>
              </a:rPr>
              <a:t>内容发生改变，这样就使流水线停顿</a:t>
            </a:r>
            <a:r>
              <a:rPr lang="en-US" altLang="zh-CN" sz="2800" b="1" dirty="0">
                <a:solidFill>
                  <a:schemeClr val="accent1"/>
                </a:solidFill>
                <a:latin typeface="Times New Roman" pitchFamily="18" charset="0"/>
              </a:rPr>
              <a:t>(</a:t>
            </a:r>
            <a:r>
              <a:rPr lang="zh-CN" altLang="en-US" sz="2800" b="1" dirty="0">
                <a:solidFill>
                  <a:schemeClr val="accent1"/>
                </a:solidFill>
              </a:rPr>
              <a:t>空闲</a:t>
            </a:r>
            <a:r>
              <a:rPr lang="en-US" altLang="zh-CN" sz="2800" b="1" dirty="0">
                <a:solidFill>
                  <a:schemeClr val="accent1"/>
                </a:solidFill>
                <a:latin typeface="Times New Roman" pitchFamily="18" charset="0"/>
              </a:rPr>
              <a:t>)3</a:t>
            </a:r>
            <a:r>
              <a:rPr lang="zh-CN" altLang="en-US" sz="2800" b="1" dirty="0">
                <a:solidFill>
                  <a:schemeClr val="accent1"/>
                </a:solidFill>
              </a:rPr>
              <a:t>个时钟，直到</a:t>
            </a:r>
            <a:r>
              <a:rPr lang="en-US" altLang="zh-CN" sz="2800" b="1" dirty="0">
                <a:solidFill>
                  <a:schemeClr val="accent1"/>
                </a:solidFill>
                <a:latin typeface="Times New Roman" pitchFamily="18" charset="0"/>
              </a:rPr>
              <a:t>PC</a:t>
            </a:r>
            <a:r>
              <a:rPr lang="zh-CN" altLang="en-US" sz="2800" b="1" dirty="0">
                <a:solidFill>
                  <a:schemeClr val="accent1"/>
                </a:solidFill>
              </a:rPr>
              <a:t>中生成新的地址后才可能取出下一条指令。</a:t>
            </a:r>
            <a:r>
              <a:rPr lang="zh-CN" altLang="en-US" sz="2800" b="1" dirty="0">
                <a:solidFill>
                  <a:schemeClr val="accent1"/>
                </a:solidFill>
                <a:hlinkClick r:id="rId3" action="ppaction://hlinkfile"/>
              </a:rPr>
              <a:t>如图</a:t>
            </a:r>
            <a:r>
              <a:rPr lang="en-US" altLang="zh-CN" sz="2800" b="1" dirty="0">
                <a:solidFill>
                  <a:schemeClr val="accent1"/>
                </a:solidFill>
                <a:latin typeface="Times New Roman" pitchFamily="18" charset="0"/>
                <a:hlinkClick r:id="rId3" action="ppaction://hlinkfile"/>
              </a:rPr>
              <a:t>2.23</a:t>
            </a:r>
            <a:r>
              <a:rPr lang="zh-CN" altLang="en-US" sz="2800" b="1" dirty="0">
                <a:solidFill>
                  <a:schemeClr val="accent1"/>
                </a:solidFill>
                <a:hlinkClick r:id="rId3" action="ppaction://hlinkfile"/>
              </a:rPr>
              <a:t>所示</a:t>
            </a:r>
            <a:endParaRPr lang="zh-CN" altLang="en-US" sz="2800" b="1" dirty="0">
              <a:solidFill>
                <a:schemeClr val="accent1"/>
              </a:solidFill>
            </a:endParaRPr>
          </a:p>
        </p:txBody>
      </p:sp>
      <p:sp>
        <p:nvSpPr>
          <p:cNvPr id="34821" name="Rectangle 5"/>
          <p:cNvSpPr>
            <a:spLocks noChangeArrowheads="1"/>
          </p:cNvSpPr>
          <p:nvPr/>
        </p:nvSpPr>
        <p:spPr bwMode="auto">
          <a:xfrm>
            <a:off x="706438" y="1544638"/>
            <a:ext cx="7178675" cy="606425"/>
          </a:xfrm>
          <a:prstGeom prst="rect">
            <a:avLst/>
          </a:prstGeom>
          <a:noFill/>
          <a:ln w="12700">
            <a:solidFill>
              <a:srgbClr val="FF9900"/>
            </a:solidFill>
            <a:miter lim="800000"/>
            <a:headEnd/>
            <a:tailEnd/>
          </a:ln>
          <a:effectLst/>
        </p:spPr>
        <p:txBody>
          <a:bodyPr lIns="92075" tIns="46038" rIns="92075" bIns="46038"/>
          <a:lstStyle/>
          <a:p>
            <a:pPr algn="ctr">
              <a:lnSpc>
                <a:spcPct val="110000"/>
              </a:lnSpc>
              <a:spcBef>
                <a:spcPct val="0"/>
              </a:spcBef>
            </a:pPr>
            <a:r>
              <a:rPr lang="zh-CN" altLang="en-US" sz="2800" b="1" dirty="0">
                <a:solidFill>
                  <a:schemeClr val="accent1"/>
                </a:solidFill>
              </a:rPr>
              <a:t>控制相关会使流水线的连续流动受到破坏。 </a:t>
            </a:r>
          </a:p>
        </p:txBody>
      </p:sp>
      <p:sp>
        <p:nvSpPr>
          <p:cNvPr id="34822" name="Rectangle 6"/>
          <p:cNvSpPr>
            <a:spLocks noChangeArrowheads="1"/>
          </p:cNvSpPr>
          <p:nvPr/>
        </p:nvSpPr>
        <p:spPr bwMode="auto">
          <a:xfrm>
            <a:off x="247650" y="2400300"/>
            <a:ext cx="8553450" cy="1771650"/>
          </a:xfrm>
          <a:prstGeom prst="rect">
            <a:avLst/>
          </a:prstGeom>
          <a:noFill/>
          <a:ln w="9525">
            <a:noFill/>
            <a:miter lim="800000"/>
            <a:headEnd/>
            <a:tailEnd/>
          </a:ln>
          <a:effectLst/>
        </p:spPr>
        <p:txBody>
          <a:bodyPr lIns="92075" tIns="46038" rIns="92075" bIns="46038"/>
          <a:lstStyle/>
          <a:p>
            <a:pPr>
              <a:lnSpc>
                <a:spcPct val="110000"/>
              </a:lnSpc>
              <a:spcBef>
                <a:spcPct val="0"/>
              </a:spcBef>
            </a:pPr>
            <a:r>
              <a:rPr lang="zh-CN" altLang="en-US" sz="2400" b="1" dirty="0">
                <a:solidFill>
                  <a:schemeClr val="accent1"/>
                </a:solidFill>
              </a:rPr>
              <a:t>当执行条件转移指令时，有两种可能结果：</a:t>
            </a:r>
          </a:p>
          <a:p>
            <a:pPr>
              <a:lnSpc>
                <a:spcPct val="110000"/>
              </a:lnSpc>
              <a:spcBef>
                <a:spcPct val="0"/>
              </a:spcBef>
            </a:pPr>
            <a:r>
              <a:rPr lang="en-US" altLang="zh-CN" sz="2400" b="1" dirty="0">
                <a:solidFill>
                  <a:schemeClr val="accent1"/>
                </a:solidFill>
              </a:rPr>
              <a:t>1.</a:t>
            </a:r>
            <a:r>
              <a:rPr lang="zh-CN" altLang="en-US" sz="2400" b="1" dirty="0">
                <a:solidFill>
                  <a:schemeClr val="accent1"/>
                </a:solidFill>
              </a:rPr>
              <a:t>如发生转移，将程序计数器</a:t>
            </a:r>
            <a:r>
              <a:rPr lang="en-US" altLang="zh-CN" sz="2400" b="1" dirty="0">
                <a:solidFill>
                  <a:schemeClr val="accent1"/>
                </a:solidFill>
              </a:rPr>
              <a:t>PC</a:t>
            </a:r>
            <a:r>
              <a:rPr lang="zh-CN" altLang="en-US" sz="2400" b="1" dirty="0">
                <a:solidFill>
                  <a:schemeClr val="accent1"/>
                </a:solidFill>
              </a:rPr>
              <a:t>的内容改变成转移目标地址；</a:t>
            </a:r>
          </a:p>
          <a:p>
            <a:pPr>
              <a:lnSpc>
                <a:spcPct val="110000"/>
              </a:lnSpc>
              <a:spcBef>
                <a:spcPct val="0"/>
              </a:spcBef>
            </a:pPr>
            <a:r>
              <a:rPr lang="en-US" altLang="zh-CN" sz="2400" b="1" dirty="0">
                <a:solidFill>
                  <a:schemeClr val="accent1"/>
                </a:solidFill>
              </a:rPr>
              <a:t>2.</a:t>
            </a:r>
            <a:r>
              <a:rPr lang="zh-CN" altLang="en-US" sz="2400" b="1" dirty="0">
                <a:solidFill>
                  <a:schemeClr val="accent1"/>
                </a:solidFill>
              </a:rPr>
              <a:t>如不发生转移，只是将</a:t>
            </a:r>
            <a:r>
              <a:rPr lang="en-US" altLang="zh-CN" sz="2400" b="1" dirty="0">
                <a:solidFill>
                  <a:schemeClr val="accent1"/>
                </a:solidFill>
              </a:rPr>
              <a:t>PC</a:t>
            </a:r>
            <a:r>
              <a:rPr lang="zh-CN" altLang="en-US" sz="2400" b="1" dirty="0">
                <a:solidFill>
                  <a:schemeClr val="accent1"/>
                </a:solidFill>
              </a:rPr>
              <a:t>加上一个增量，指向下一条指令的地址。</a:t>
            </a:r>
            <a:r>
              <a:rPr lang="zh-CN" altLang="en-US" sz="2800" b="1" dirty="0">
                <a:solidFill>
                  <a:schemeClr val="accent1"/>
                </a:solidFill>
              </a:rPr>
              <a:t> </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4822"/>
                                        </p:tgtEl>
                                        <p:attrNameLst>
                                          <p:attrName>style.visibility</p:attrName>
                                        </p:attrNameLst>
                                      </p:cBhvr>
                                      <p:to>
                                        <p:strVal val="visible"/>
                                      </p:to>
                                    </p:set>
                                    <p:animEffect transition="in" filter="checkerboard(across)">
                                      <p:cBhvr>
                                        <p:cTn id="7" dur="500"/>
                                        <p:tgtEl>
                                          <p:spTgt spid="348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820"/>
                                        </p:tgtEl>
                                        <p:attrNameLst>
                                          <p:attrName>style.visibility</p:attrName>
                                        </p:attrNameLst>
                                      </p:cBhvr>
                                      <p:to>
                                        <p:strVal val="visible"/>
                                      </p:to>
                                    </p:set>
                                    <p:animEffect transition="in" filter="blinds(horizontal)">
                                      <p:cBhvr>
                                        <p:cTn id="12" dur="500"/>
                                        <p:tgtEl>
                                          <p:spTgt spid="34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animBg="1" autoUpdateAnimBg="0"/>
      <p:bldP spid="34822"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B6CF84B0-13EA-4DB1-BDCF-15C743BE4F47}" type="slidenum">
              <a:rPr lang="en-US" altLang="zh-CN"/>
              <a:pPr/>
              <a:t>5</a:t>
            </a:fld>
            <a:endParaRPr lang="en-US" altLang="zh-CN"/>
          </a:p>
        </p:txBody>
      </p:sp>
      <p:sp>
        <p:nvSpPr>
          <p:cNvPr id="460802" name="Text Box 2"/>
          <p:cNvSpPr txBox="1">
            <a:spLocks noChangeArrowheads="1"/>
          </p:cNvSpPr>
          <p:nvPr/>
        </p:nvSpPr>
        <p:spPr bwMode="auto">
          <a:xfrm>
            <a:off x="393700" y="620713"/>
            <a:ext cx="8642350" cy="5561012"/>
          </a:xfrm>
          <a:prstGeom prst="rect">
            <a:avLst/>
          </a:prstGeom>
          <a:noFill/>
          <a:ln w="9525">
            <a:noFill/>
            <a:miter lim="800000"/>
            <a:headEnd/>
            <a:tailEnd/>
          </a:ln>
          <a:effectLst/>
        </p:spPr>
        <p:txBody>
          <a:bodyPr>
            <a:spAutoFit/>
          </a:bodyPr>
          <a:lstStyle/>
          <a:p>
            <a:pPr>
              <a:lnSpc>
                <a:spcPct val="80000"/>
              </a:lnSpc>
            </a:pPr>
            <a:r>
              <a:rPr kumimoji="1" lang="zh-CN" altLang="en-US" sz="2800" b="1" dirty="0" smtClean="0">
                <a:solidFill>
                  <a:srgbClr val="003399"/>
                </a:solidFill>
                <a:latin typeface="Times New Roman" pitchFamily="18" charset="0"/>
              </a:rPr>
              <a:t>局部</a:t>
            </a:r>
            <a:r>
              <a:rPr kumimoji="1" lang="zh-CN" altLang="en-US" sz="2800" b="1" dirty="0">
                <a:solidFill>
                  <a:srgbClr val="003399"/>
                </a:solidFill>
                <a:latin typeface="Times New Roman" pitchFamily="18" charset="0"/>
              </a:rPr>
              <a:t>性相关及处理</a:t>
            </a:r>
          </a:p>
          <a:p>
            <a:pPr>
              <a:lnSpc>
                <a:spcPct val="120000"/>
              </a:lnSpc>
            </a:pPr>
            <a:r>
              <a:rPr kumimoji="1" lang="zh-CN" altLang="en-US" sz="2800" dirty="0">
                <a:latin typeface="Times New Roman" pitchFamily="18" charset="0"/>
              </a:rPr>
              <a:t>        </a:t>
            </a:r>
            <a:r>
              <a:rPr kumimoji="1" lang="zh-CN" altLang="en-US" sz="2800" b="1" dirty="0">
                <a:solidFill>
                  <a:schemeClr val="accent1"/>
                </a:solidFill>
                <a:latin typeface="Times New Roman" pitchFamily="18" charset="0"/>
              </a:rPr>
              <a:t>局部性相关包括指令相关、主存空间数相关和通用寄存器组数相关等。</a:t>
            </a:r>
          </a:p>
          <a:p>
            <a:pPr>
              <a:lnSpc>
                <a:spcPct val="120000"/>
              </a:lnSpc>
            </a:pPr>
            <a:r>
              <a:rPr kumimoji="1" lang="zh-CN" altLang="en-US" sz="2800" b="1" dirty="0">
                <a:solidFill>
                  <a:schemeClr val="accent1"/>
                </a:solidFill>
                <a:latin typeface="Times New Roman" pitchFamily="18" charset="0"/>
              </a:rPr>
              <a:t>        指令相关：第 </a:t>
            </a:r>
            <a:r>
              <a:rPr kumimoji="1" lang="en-US" altLang="zh-CN" sz="2800" b="1" i="1" dirty="0">
                <a:solidFill>
                  <a:schemeClr val="accent1"/>
                </a:solidFill>
                <a:latin typeface="Times New Roman" pitchFamily="18" charset="0"/>
              </a:rPr>
              <a:t>k</a:t>
            </a:r>
            <a:r>
              <a:rPr kumimoji="1" lang="en-US" altLang="zh-CN" sz="2800" b="1" dirty="0">
                <a:solidFill>
                  <a:schemeClr val="accent1"/>
                </a:solidFill>
                <a:latin typeface="Times New Roman" pitchFamily="18" charset="0"/>
              </a:rPr>
              <a:t>+1</a:t>
            </a:r>
            <a:r>
              <a:rPr kumimoji="1" lang="zh-CN" altLang="en-US" sz="2800" b="1" dirty="0">
                <a:solidFill>
                  <a:schemeClr val="accent1"/>
                </a:solidFill>
                <a:latin typeface="Times New Roman" pitchFamily="18" charset="0"/>
              </a:rPr>
              <a:t>条指令是经第 </a:t>
            </a:r>
            <a:r>
              <a:rPr kumimoji="1" lang="en-US" altLang="zh-CN" sz="2800" b="1" i="1" dirty="0">
                <a:solidFill>
                  <a:schemeClr val="accent1"/>
                </a:solidFill>
                <a:latin typeface="Times New Roman" pitchFamily="18" charset="0"/>
              </a:rPr>
              <a:t>k </a:t>
            </a:r>
            <a:r>
              <a:rPr kumimoji="1" lang="zh-CN" altLang="en-US" sz="2800" b="1" dirty="0">
                <a:solidFill>
                  <a:schemeClr val="accent1"/>
                </a:solidFill>
                <a:latin typeface="Times New Roman" pitchFamily="18" charset="0"/>
              </a:rPr>
              <a:t>条指令的执行来形成的。由于在“执行</a:t>
            </a:r>
            <a:r>
              <a:rPr kumimoji="1" lang="en-US" altLang="zh-CN" sz="2800" b="1" i="1" dirty="0">
                <a:solidFill>
                  <a:schemeClr val="accent1"/>
                </a:solidFill>
                <a:latin typeface="Times New Roman" pitchFamily="18" charset="0"/>
              </a:rPr>
              <a:t>k</a:t>
            </a:r>
            <a:r>
              <a:rPr kumimoji="1" lang="en-US" altLang="zh-CN" sz="2800" b="1" dirty="0">
                <a:solidFill>
                  <a:schemeClr val="accent1"/>
                </a:solidFill>
                <a:latin typeface="Times New Roman" pitchFamily="18" charset="0"/>
              </a:rPr>
              <a:t>”</a:t>
            </a:r>
            <a:r>
              <a:rPr kumimoji="1" lang="zh-CN" altLang="en-US" sz="2800" b="1" dirty="0">
                <a:solidFill>
                  <a:schemeClr val="accent1"/>
                </a:solidFill>
                <a:latin typeface="Times New Roman" pitchFamily="18" charset="0"/>
              </a:rPr>
              <a:t>的末尾才形成第</a:t>
            </a:r>
            <a:r>
              <a:rPr kumimoji="1" lang="en-US" altLang="zh-CN" sz="2800" b="1" i="1" dirty="0">
                <a:solidFill>
                  <a:schemeClr val="accent1"/>
                </a:solidFill>
                <a:latin typeface="Times New Roman" pitchFamily="18" charset="0"/>
              </a:rPr>
              <a:t>k</a:t>
            </a:r>
            <a:r>
              <a:rPr kumimoji="1" lang="en-US" altLang="zh-CN" sz="2800" b="1" dirty="0">
                <a:solidFill>
                  <a:schemeClr val="accent1"/>
                </a:solidFill>
                <a:latin typeface="Times New Roman" pitchFamily="18" charset="0"/>
              </a:rPr>
              <a:t>+1</a:t>
            </a:r>
            <a:r>
              <a:rPr kumimoji="1" lang="zh-CN" altLang="en-US" sz="2800" b="1" dirty="0">
                <a:solidFill>
                  <a:schemeClr val="accent1"/>
                </a:solidFill>
                <a:latin typeface="Times New Roman" pitchFamily="18" charset="0"/>
              </a:rPr>
              <a:t>条指令，第</a:t>
            </a:r>
            <a:r>
              <a:rPr kumimoji="1" lang="en-US" altLang="zh-CN" sz="2800" b="1" i="1" dirty="0">
                <a:solidFill>
                  <a:schemeClr val="accent1"/>
                </a:solidFill>
                <a:latin typeface="Times New Roman" pitchFamily="18" charset="0"/>
              </a:rPr>
              <a:t>k</a:t>
            </a:r>
            <a:r>
              <a:rPr kumimoji="1" lang="zh-CN" altLang="en-US" sz="2800" b="1" dirty="0">
                <a:solidFill>
                  <a:schemeClr val="accent1"/>
                </a:solidFill>
                <a:latin typeface="Times New Roman" pitchFamily="18" charset="0"/>
              </a:rPr>
              <a:t>、</a:t>
            </a:r>
            <a:r>
              <a:rPr kumimoji="1" lang="en-US" altLang="zh-CN" sz="2800" b="1" i="1" dirty="0">
                <a:solidFill>
                  <a:schemeClr val="accent1"/>
                </a:solidFill>
                <a:latin typeface="Times New Roman" pitchFamily="18" charset="0"/>
              </a:rPr>
              <a:t>k</a:t>
            </a:r>
            <a:r>
              <a:rPr kumimoji="1" lang="en-US" altLang="zh-CN" sz="2800" b="1" dirty="0">
                <a:solidFill>
                  <a:schemeClr val="accent1"/>
                </a:solidFill>
                <a:latin typeface="Times New Roman" pitchFamily="18" charset="0"/>
              </a:rPr>
              <a:t>+1</a:t>
            </a:r>
            <a:r>
              <a:rPr kumimoji="1" lang="zh-CN" altLang="en-US" sz="2800" b="1" dirty="0">
                <a:solidFill>
                  <a:schemeClr val="accent1"/>
                </a:solidFill>
                <a:latin typeface="Times New Roman" pitchFamily="18" charset="0"/>
              </a:rPr>
              <a:t>条指令不能同时解释 。</a:t>
            </a:r>
          </a:p>
          <a:p>
            <a:pPr>
              <a:lnSpc>
                <a:spcPct val="120000"/>
              </a:lnSpc>
            </a:pPr>
            <a:r>
              <a:rPr kumimoji="1" lang="zh-CN" altLang="en-US" sz="2800" b="1" dirty="0">
                <a:solidFill>
                  <a:schemeClr val="accent1"/>
                </a:solidFill>
                <a:latin typeface="Times New Roman" pitchFamily="18" charset="0"/>
              </a:rPr>
              <a:t>        数相关：第</a:t>
            </a:r>
            <a:r>
              <a:rPr kumimoji="1" lang="en-US" altLang="zh-CN" sz="2800" b="1" i="1" dirty="0">
                <a:solidFill>
                  <a:schemeClr val="accent1"/>
                </a:solidFill>
                <a:latin typeface="Times New Roman" pitchFamily="18" charset="0"/>
              </a:rPr>
              <a:t>k</a:t>
            </a:r>
            <a:r>
              <a:rPr kumimoji="1" lang="en-US" altLang="zh-CN" sz="2800" b="1" dirty="0">
                <a:solidFill>
                  <a:schemeClr val="accent1"/>
                </a:solidFill>
                <a:latin typeface="Times New Roman" pitchFamily="18" charset="0"/>
              </a:rPr>
              <a:t>+1</a:t>
            </a:r>
            <a:r>
              <a:rPr kumimoji="1" lang="zh-CN" altLang="en-US" sz="2800" b="1" dirty="0">
                <a:solidFill>
                  <a:schemeClr val="accent1"/>
                </a:solidFill>
                <a:latin typeface="Times New Roman" pitchFamily="18" charset="0"/>
              </a:rPr>
              <a:t>条指令的源操作数地址 </a:t>
            </a:r>
            <a:r>
              <a:rPr kumimoji="1" lang="en-US" altLang="zh-CN" sz="2800" b="1" i="1" dirty="0" err="1">
                <a:solidFill>
                  <a:schemeClr val="accent1"/>
                </a:solidFill>
                <a:latin typeface="Times New Roman" pitchFamily="18" charset="0"/>
              </a:rPr>
              <a:t>i</a:t>
            </a:r>
            <a:r>
              <a:rPr kumimoji="1" lang="en-US" altLang="zh-CN" sz="2800" b="1" i="1" dirty="0">
                <a:solidFill>
                  <a:schemeClr val="accent1"/>
                </a:solidFill>
                <a:latin typeface="Times New Roman" pitchFamily="18" charset="0"/>
              </a:rPr>
              <a:t> </a:t>
            </a:r>
            <a:r>
              <a:rPr kumimoji="1" lang="zh-CN" altLang="en-US" sz="2800" b="1" dirty="0">
                <a:solidFill>
                  <a:schemeClr val="accent1"/>
                </a:solidFill>
                <a:latin typeface="Times New Roman" pitchFamily="18" charset="0"/>
              </a:rPr>
              <a:t>是第</a:t>
            </a:r>
            <a:r>
              <a:rPr kumimoji="1" lang="en-US" altLang="zh-CN" sz="2800" b="1" i="1" dirty="0">
                <a:solidFill>
                  <a:schemeClr val="accent1"/>
                </a:solidFill>
                <a:latin typeface="Times New Roman" pitchFamily="18" charset="0"/>
              </a:rPr>
              <a:t>k</a:t>
            </a:r>
            <a:r>
              <a:rPr kumimoji="1" lang="zh-CN" altLang="en-US" sz="2800" b="1" dirty="0">
                <a:solidFill>
                  <a:schemeClr val="accent1"/>
                </a:solidFill>
                <a:latin typeface="Times New Roman" pitchFamily="18" charset="0"/>
              </a:rPr>
              <a:t>条指令存放运算结果的地址，在第 </a:t>
            </a:r>
            <a:r>
              <a:rPr kumimoji="1" lang="en-US" altLang="zh-CN" sz="2800" b="1" i="1" dirty="0">
                <a:solidFill>
                  <a:schemeClr val="accent1"/>
                </a:solidFill>
                <a:latin typeface="Times New Roman" pitchFamily="18" charset="0"/>
              </a:rPr>
              <a:t>k</a:t>
            </a:r>
            <a:r>
              <a:rPr kumimoji="1" lang="zh-CN" altLang="en-US" sz="2800" b="1" dirty="0">
                <a:solidFill>
                  <a:schemeClr val="accent1"/>
                </a:solidFill>
                <a:latin typeface="Times New Roman" pitchFamily="18" charset="0"/>
              </a:rPr>
              <a:t>、</a:t>
            </a:r>
            <a:r>
              <a:rPr kumimoji="1" lang="en-US" altLang="zh-CN" sz="2800" b="1" i="1" dirty="0">
                <a:solidFill>
                  <a:schemeClr val="accent1"/>
                </a:solidFill>
                <a:latin typeface="Times New Roman" pitchFamily="18" charset="0"/>
              </a:rPr>
              <a:t>k</a:t>
            </a:r>
            <a:r>
              <a:rPr kumimoji="1" lang="en-US" altLang="zh-CN" sz="2800" b="1" dirty="0">
                <a:solidFill>
                  <a:schemeClr val="accent1"/>
                </a:solidFill>
                <a:latin typeface="Times New Roman" pitchFamily="18" charset="0"/>
              </a:rPr>
              <a:t>+1</a:t>
            </a:r>
            <a:r>
              <a:rPr kumimoji="1" lang="zh-CN" altLang="en-US" sz="2800" b="1" dirty="0">
                <a:solidFill>
                  <a:schemeClr val="accent1"/>
                </a:solidFill>
                <a:latin typeface="Times New Roman" pitchFamily="18" charset="0"/>
              </a:rPr>
              <a:t>条指令的数据地址之间有了关联，称为发生了“数相关”。操作数可能存于主存，也可能存于通用寄存器，故有主存空间数相关和通用寄存器组数相关</a:t>
            </a:r>
            <a:r>
              <a:rPr kumimoji="1" lang="zh-CN" altLang="en-US" sz="2800" b="1" dirty="0">
                <a:latin typeface="Times New Roman" pitchFamily="18" charset="0"/>
              </a:rPr>
              <a:t>。</a:t>
            </a:r>
            <a:r>
              <a:rPr kumimoji="1" lang="zh-CN" altLang="en-US" sz="2400" b="1" dirty="0">
                <a:latin typeface="Times New Roman" pitchFamily="18" charset="0"/>
              </a:rPr>
              <a:t> </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9DEDCC50-4EEA-46D6-BCC1-87093C57BDFB}" type="slidenum">
              <a:rPr lang="en-US" altLang="zh-CN"/>
              <a:pPr/>
              <a:t>6</a:t>
            </a:fld>
            <a:endParaRPr lang="en-US" altLang="zh-CN"/>
          </a:p>
        </p:txBody>
      </p:sp>
      <p:sp>
        <p:nvSpPr>
          <p:cNvPr id="464901" name="Text Box 5"/>
          <p:cNvSpPr txBox="1">
            <a:spLocks noChangeArrowheads="1"/>
          </p:cNvSpPr>
          <p:nvPr/>
        </p:nvSpPr>
        <p:spPr bwMode="auto">
          <a:xfrm>
            <a:off x="592138" y="742950"/>
            <a:ext cx="8156575" cy="4702175"/>
          </a:xfrm>
          <a:prstGeom prst="rect">
            <a:avLst/>
          </a:prstGeom>
          <a:noFill/>
          <a:ln w="9525">
            <a:noFill/>
            <a:miter lim="800000"/>
            <a:headEnd/>
            <a:tailEnd/>
          </a:ln>
          <a:effectLst/>
        </p:spPr>
        <p:txBody>
          <a:bodyPr>
            <a:spAutoFit/>
          </a:bodyPr>
          <a:lstStyle/>
          <a:p>
            <a:pPr>
              <a:lnSpc>
                <a:spcPct val="180000"/>
              </a:lnSpc>
            </a:pPr>
            <a:r>
              <a:rPr kumimoji="1" lang="en-US" altLang="zh-CN" sz="2800" b="1" dirty="0">
                <a:solidFill>
                  <a:schemeClr val="accent1"/>
                </a:solidFill>
                <a:latin typeface="Times New Roman" pitchFamily="18" charset="0"/>
              </a:rPr>
              <a:t>        </a:t>
            </a:r>
            <a:r>
              <a:rPr kumimoji="1" lang="zh-CN" altLang="en-US" sz="2800" b="1" dirty="0">
                <a:solidFill>
                  <a:schemeClr val="accent1"/>
                </a:solidFill>
                <a:latin typeface="Times New Roman" pitchFamily="18" charset="0"/>
              </a:rPr>
              <a:t>主存空间数相关是相邻两条指令之间出现要求对主存同一单元先写后读的关联。通用寄存器数相关则是相邻指令之间出现要求对同一通用寄存器先写后读的关联。若读出的内容是操作数，则是通用寄存器数相关；若读出的内容是变址值，则是通用寄存器变址值相关。</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1905BF35-A0FB-4319-8D4B-8557B8505DE0}" type="slidenum">
              <a:rPr lang="en-US" altLang="zh-CN"/>
              <a:pPr/>
              <a:t>7</a:t>
            </a:fld>
            <a:endParaRPr lang="en-US" altLang="zh-CN"/>
          </a:p>
        </p:txBody>
      </p:sp>
      <p:sp>
        <p:nvSpPr>
          <p:cNvPr id="466948" name="Text Box 4"/>
          <p:cNvSpPr txBox="1">
            <a:spLocks noChangeArrowheads="1"/>
          </p:cNvSpPr>
          <p:nvPr/>
        </p:nvSpPr>
        <p:spPr bwMode="auto">
          <a:xfrm>
            <a:off x="107950" y="630238"/>
            <a:ext cx="8820150" cy="5391150"/>
          </a:xfrm>
          <a:prstGeom prst="rect">
            <a:avLst/>
          </a:prstGeom>
          <a:noFill/>
          <a:ln w="9525">
            <a:noFill/>
            <a:miter lim="800000"/>
            <a:headEnd/>
            <a:tailEnd/>
          </a:ln>
          <a:effectLst/>
        </p:spPr>
        <p:txBody>
          <a:bodyPr>
            <a:spAutoFit/>
          </a:bodyPr>
          <a:lstStyle/>
          <a:p>
            <a:pPr>
              <a:lnSpc>
                <a:spcPct val="120000"/>
              </a:lnSpc>
            </a:pPr>
            <a:r>
              <a:rPr kumimoji="1" lang="en-US" altLang="zh-CN" sz="2400" b="1" dirty="0">
                <a:solidFill>
                  <a:schemeClr val="accent1"/>
                </a:solidFill>
                <a:latin typeface="Times New Roman" pitchFamily="18" charset="0"/>
              </a:rPr>
              <a:t> </a:t>
            </a:r>
            <a:r>
              <a:rPr kumimoji="1" lang="en-US" altLang="zh-CN" sz="2800" b="1" dirty="0">
                <a:solidFill>
                  <a:schemeClr val="accent1"/>
                </a:solidFill>
                <a:latin typeface="Times New Roman" pitchFamily="18" charset="0"/>
              </a:rPr>
              <a:t>       </a:t>
            </a:r>
            <a:r>
              <a:rPr kumimoji="1" lang="zh-CN" altLang="en-US" sz="2800" b="1" dirty="0">
                <a:solidFill>
                  <a:schemeClr val="accent1"/>
                </a:solidFill>
                <a:latin typeface="Times New Roman" pitchFamily="18" charset="0"/>
              </a:rPr>
              <a:t>局部性相关只影响相关的两</a:t>
            </a:r>
            <a:r>
              <a:rPr kumimoji="1" lang="en-US" altLang="zh-CN" sz="2800" b="1" dirty="0">
                <a:solidFill>
                  <a:schemeClr val="accent1"/>
                </a:solidFill>
                <a:latin typeface="Times New Roman" pitchFamily="18" charset="0"/>
              </a:rPr>
              <a:t>/</a:t>
            </a:r>
            <a:r>
              <a:rPr kumimoji="1" lang="zh-CN" altLang="en-US" sz="2800" b="1" dirty="0">
                <a:solidFill>
                  <a:schemeClr val="accent1"/>
                </a:solidFill>
                <a:latin typeface="Times New Roman" pitchFamily="18" charset="0"/>
              </a:rPr>
              <a:t>几条指令，影响是局部的。它的出现与流水线流动顺序的安排与控制有关。</a:t>
            </a:r>
          </a:p>
          <a:p>
            <a:pPr>
              <a:lnSpc>
                <a:spcPct val="160000"/>
              </a:lnSpc>
            </a:pPr>
            <a:r>
              <a:rPr kumimoji="1" lang="zh-CN" altLang="en-US" sz="2800" b="1" dirty="0">
                <a:solidFill>
                  <a:schemeClr val="accent1"/>
                </a:solidFill>
                <a:latin typeface="Times New Roman" pitchFamily="18" charset="0"/>
              </a:rPr>
              <a:t>         </a:t>
            </a:r>
            <a:r>
              <a:rPr kumimoji="1" lang="en-US" altLang="zh-CN" sz="2800" b="1" dirty="0">
                <a:solidFill>
                  <a:schemeClr val="accent1"/>
                </a:solidFill>
                <a:latin typeface="Times New Roman" pitchFamily="18" charset="0"/>
              </a:rPr>
              <a:t>1. </a:t>
            </a:r>
            <a:r>
              <a:rPr kumimoji="1" lang="zh-CN" altLang="en-US" sz="2800" b="1" dirty="0">
                <a:solidFill>
                  <a:schemeClr val="accent1"/>
                </a:solidFill>
                <a:latin typeface="Times New Roman" pitchFamily="18" charset="0"/>
              </a:rPr>
              <a:t>顺序流动的相关</a:t>
            </a:r>
          </a:p>
          <a:p>
            <a:pPr>
              <a:lnSpc>
                <a:spcPct val="140000"/>
              </a:lnSpc>
            </a:pPr>
            <a:r>
              <a:rPr kumimoji="1" lang="zh-CN" altLang="en-US" sz="2800" b="1" dirty="0">
                <a:solidFill>
                  <a:schemeClr val="accent1"/>
                </a:solidFill>
                <a:latin typeface="Times New Roman" pitchFamily="18" charset="0"/>
              </a:rPr>
              <a:t>        顺序流动方式是指任务从流水线流出的顺序和它们进入流水线的顺序一样。一个</a:t>
            </a:r>
            <a:r>
              <a:rPr kumimoji="1" lang="en-US" altLang="zh-CN" sz="2800" b="1" dirty="0">
                <a:solidFill>
                  <a:schemeClr val="accent1"/>
                </a:solidFill>
                <a:latin typeface="Times New Roman" pitchFamily="18" charset="0"/>
              </a:rPr>
              <a:t>8</a:t>
            </a:r>
            <a:r>
              <a:rPr kumimoji="1" lang="zh-CN" altLang="en-US" sz="2800" b="1" dirty="0">
                <a:solidFill>
                  <a:schemeClr val="accent1"/>
                </a:solidFill>
                <a:latin typeface="Times New Roman" pitchFamily="18" charset="0"/>
              </a:rPr>
              <a:t>段的流水线，其中第</a:t>
            </a:r>
            <a:r>
              <a:rPr kumimoji="1" lang="en-US" altLang="zh-CN" sz="2800" b="1" dirty="0">
                <a:solidFill>
                  <a:schemeClr val="accent1"/>
                </a:solidFill>
                <a:latin typeface="Times New Roman" pitchFamily="18" charset="0"/>
              </a:rPr>
              <a:t>2</a:t>
            </a:r>
            <a:r>
              <a:rPr kumimoji="1" lang="zh-CN" altLang="en-US" sz="2800" b="1" dirty="0">
                <a:solidFill>
                  <a:schemeClr val="accent1"/>
                </a:solidFill>
                <a:latin typeface="Times New Roman" pitchFamily="18" charset="0"/>
              </a:rPr>
              <a:t>段为读段，第</a:t>
            </a:r>
            <a:r>
              <a:rPr kumimoji="1" lang="en-US" altLang="zh-CN" sz="2800" b="1" dirty="0">
                <a:solidFill>
                  <a:schemeClr val="accent1"/>
                </a:solidFill>
                <a:latin typeface="Times New Roman" pitchFamily="18" charset="0"/>
              </a:rPr>
              <a:t>7</a:t>
            </a:r>
            <a:r>
              <a:rPr kumimoji="1" lang="zh-CN" altLang="en-US" sz="2800" b="1" dirty="0">
                <a:solidFill>
                  <a:schemeClr val="accent1"/>
                </a:solidFill>
                <a:latin typeface="Times New Roman" pitchFamily="18" charset="0"/>
              </a:rPr>
              <a:t>段为写段。若一串指令</a:t>
            </a:r>
            <a:r>
              <a:rPr kumimoji="1" lang="en-US" altLang="zh-CN" sz="2800" b="1" dirty="0">
                <a:solidFill>
                  <a:schemeClr val="accent1"/>
                </a:solidFill>
                <a:latin typeface="Times New Roman" pitchFamily="18" charset="0"/>
              </a:rPr>
              <a:t>h</a:t>
            </a:r>
            <a:r>
              <a:rPr kumimoji="1" lang="zh-CN" altLang="en-US" sz="2800" b="1" dirty="0">
                <a:solidFill>
                  <a:schemeClr val="accent1"/>
                </a:solidFill>
                <a:latin typeface="Times New Roman" pitchFamily="18" charset="0"/>
              </a:rPr>
              <a:t>、</a:t>
            </a:r>
            <a:r>
              <a:rPr kumimoji="1" lang="en-US" altLang="zh-CN" sz="2800" b="1" dirty="0" err="1">
                <a:solidFill>
                  <a:schemeClr val="accent1"/>
                </a:solidFill>
                <a:latin typeface="Times New Roman" pitchFamily="18" charset="0"/>
              </a:rPr>
              <a:t>i</a:t>
            </a:r>
            <a:r>
              <a:rPr kumimoji="1" lang="zh-CN" altLang="en-US" sz="2800" b="1" dirty="0" smtClean="0">
                <a:solidFill>
                  <a:schemeClr val="accent1"/>
                </a:solidFill>
                <a:latin typeface="Times New Roman" pitchFamily="18" charset="0"/>
              </a:rPr>
              <a:t>、</a:t>
            </a:r>
            <a:r>
              <a:rPr kumimoji="1" lang="en-US" altLang="zh-CN" sz="2800" b="1" dirty="0" smtClean="0">
                <a:solidFill>
                  <a:schemeClr val="accent1"/>
                </a:solidFill>
                <a:latin typeface="Times New Roman" pitchFamily="18" charset="0"/>
              </a:rPr>
              <a:t>k</a:t>
            </a:r>
            <a:r>
              <a:rPr kumimoji="1" lang="zh-CN" altLang="en-US" sz="2800" b="1" dirty="0" smtClean="0">
                <a:solidFill>
                  <a:schemeClr val="accent1"/>
                </a:solidFill>
                <a:latin typeface="Times New Roman" pitchFamily="18" charset="0"/>
              </a:rPr>
              <a:t>、</a:t>
            </a:r>
            <a:r>
              <a:rPr kumimoji="1" lang="en-US" altLang="zh-CN" sz="2800" b="1" dirty="0" smtClean="0">
                <a:solidFill>
                  <a:schemeClr val="accent1"/>
                </a:solidFill>
                <a:latin typeface="Times New Roman" pitchFamily="18" charset="0"/>
              </a:rPr>
              <a:t>j</a:t>
            </a:r>
            <a:r>
              <a:rPr kumimoji="1" lang="zh-CN" altLang="en-US" sz="2800" b="1" dirty="0" smtClean="0">
                <a:solidFill>
                  <a:schemeClr val="accent1"/>
                </a:solidFill>
                <a:latin typeface="Times New Roman" pitchFamily="18" charset="0"/>
              </a:rPr>
              <a:t>、</a:t>
            </a:r>
            <a:r>
              <a:rPr kumimoji="1" lang="en-US" altLang="zh-CN" sz="2800" b="1" dirty="0">
                <a:solidFill>
                  <a:schemeClr val="accent1"/>
                </a:solidFill>
                <a:latin typeface="Times New Roman" pitchFamily="18" charset="0"/>
              </a:rPr>
              <a:t>l</a:t>
            </a:r>
            <a:r>
              <a:rPr kumimoji="1" lang="zh-CN" altLang="en-US" sz="2800" b="1" dirty="0">
                <a:solidFill>
                  <a:schemeClr val="accent1"/>
                </a:solidFill>
                <a:latin typeface="Times New Roman" pitchFamily="18" charset="0"/>
              </a:rPr>
              <a:t>、</a:t>
            </a:r>
            <a:r>
              <a:rPr kumimoji="1" lang="en-US" altLang="zh-CN" sz="2800" b="1" dirty="0">
                <a:solidFill>
                  <a:schemeClr val="accent1"/>
                </a:solidFill>
                <a:latin typeface="Times New Roman" pitchFamily="18" charset="0"/>
              </a:rPr>
              <a:t>m……</a:t>
            </a:r>
            <a:r>
              <a:rPr kumimoji="1" lang="zh-CN" altLang="en-US" sz="2800" b="1" dirty="0">
                <a:solidFill>
                  <a:schemeClr val="accent1"/>
                </a:solidFill>
                <a:latin typeface="Times New Roman" pitchFamily="18" charset="0"/>
              </a:rPr>
              <a:t>依次流入，且指令</a:t>
            </a:r>
            <a:r>
              <a:rPr kumimoji="1" lang="en-US" altLang="zh-CN" sz="2800" b="1" dirty="0">
                <a:solidFill>
                  <a:schemeClr val="accent1"/>
                </a:solidFill>
                <a:latin typeface="Times New Roman" pitchFamily="18" charset="0"/>
              </a:rPr>
              <a:t>j</a:t>
            </a:r>
            <a:r>
              <a:rPr kumimoji="1" lang="zh-CN" altLang="en-US" sz="2800" b="1" dirty="0">
                <a:solidFill>
                  <a:schemeClr val="accent1"/>
                </a:solidFill>
                <a:latin typeface="Times New Roman" pitchFamily="18" charset="0"/>
              </a:rPr>
              <a:t>的源操作数地址与指令</a:t>
            </a:r>
            <a:r>
              <a:rPr kumimoji="1" lang="en-US" altLang="zh-CN" sz="2800" b="1" dirty="0">
                <a:solidFill>
                  <a:schemeClr val="accent1"/>
                </a:solidFill>
                <a:latin typeface="Times New Roman" pitchFamily="18" charset="0"/>
              </a:rPr>
              <a:t>h</a:t>
            </a:r>
            <a:r>
              <a:rPr kumimoji="1" lang="zh-CN" altLang="en-US" sz="2800" b="1" dirty="0">
                <a:solidFill>
                  <a:schemeClr val="accent1"/>
                </a:solidFill>
                <a:latin typeface="Times New Roman" pitchFamily="18" charset="0"/>
              </a:rPr>
              <a:t>的目的操作数地址相同，则指令 </a:t>
            </a:r>
            <a:r>
              <a:rPr kumimoji="1" lang="en-US" altLang="zh-CN" sz="2800" b="1" dirty="0">
                <a:solidFill>
                  <a:schemeClr val="accent1"/>
                </a:solidFill>
                <a:latin typeface="Times New Roman" pitchFamily="18" charset="0"/>
              </a:rPr>
              <a:t>h</a:t>
            </a:r>
            <a:r>
              <a:rPr kumimoji="1" lang="zh-CN" altLang="en-US" sz="2800" b="1" dirty="0">
                <a:solidFill>
                  <a:schemeClr val="accent1"/>
                </a:solidFill>
                <a:latin typeface="Times New Roman" pitchFamily="18" charset="0"/>
              </a:rPr>
              <a:t>和 </a:t>
            </a:r>
            <a:r>
              <a:rPr kumimoji="1" lang="en-US" altLang="zh-CN" sz="2800" b="1" dirty="0">
                <a:solidFill>
                  <a:schemeClr val="accent1"/>
                </a:solidFill>
                <a:latin typeface="Times New Roman" pitchFamily="18" charset="0"/>
              </a:rPr>
              <a:t>j </a:t>
            </a:r>
            <a:r>
              <a:rPr kumimoji="1" lang="zh-CN" altLang="en-US" sz="2800" b="1" dirty="0">
                <a:solidFill>
                  <a:schemeClr val="accent1"/>
                </a:solidFill>
                <a:latin typeface="Times New Roman" pitchFamily="18" charset="0"/>
              </a:rPr>
              <a:t>就会发生先写后读（</a:t>
            </a:r>
            <a:r>
              <a:rPr kumimoji="1" lang="en-US" altLang="zh-CN" sz="2800" b="1" dirty="0">
                <a:solidFill>
                  <a:schemeClr val="accent1"/>
                </a:solidFill>
                <a:latin typeface="Times New Roman" pitchFamily="18" charset="0"/>
              </a:rPr>
              <a:t>RAW</a:t>
            </a:r>
            <a:r>
              <a:rPr kumimoji="1" lang="zh-CN" altLang="en-US" sz="2800" b="1" dirty="0">
                <a:solidFill>
                  <a:schemeClr val="accent1"/>
                </a:solidFill>
                <a:latin typeface="Times New Roman" pitchFamily="18" charset="0"/>
              </a:rPr>
              <a:t>）的操作数相关。</a:t>
            </a:r>
            <a:r>
              <a:rPr kumimoji="1" lang="zh-CN" altLang="en-US" sz="2400" b="1" dirty="0">
                <a:solidFill>
                  <a:schemeClr val="accent1"/>
                </a:solidFill>
                <a:latin typeface="Times New Roman" pitchFamily="18" charset="0"/>
              </a:rPr>
              <a:t> </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A1DB946F-C2C2-49D8-8D5A-E602CEBA6736}" type="slidenum">
              <a:rPr lang="en-US" altLang="zh-CN">
                <a:solidFill>
                  <a:schemeClr val="accent1"/>
                </a:solidFill>
              </a:rPr>
              <a:pPr/>
              <a:t>8</a:t>
            </a:fld>
            <a:endParaRPr lang="en-US" altLang="zh-CN">
              <a:solidFill>
                <a:schemeClr val="accent1"/>
              </a:solidFill>
            </a:endParaRPr>
          </a:p>
        </p:txBody>
      </p:sp>
      <p:sp>
        <p:nvSpPr>
          <p:cNvPr id="467973" name="Rectangle 5"/>
          <p:cNvSpPr>
            <a:spLocks noChangeArrowheads="1"/>
          </p:cNvSpPr>
          <p:nvPr/>
        </p:nvSpPr>
        <p:spPr bwMode="auto">
          <a:xfrm>
            <a:off x="0" y="2738438"/>
            <a:ext cx="184731" cy="369332"/>
          </a:xfrm>
          <a:prstGeom prst="rect">
            <a:avLst/>
          </a:prstGeom>
          <a:noFill/>
          <a:ln w="9525">
            <a:noFill/>
            <a:miter lim="800000"/>
            <a:headEnd/>
            <a:tailEnd/>
          </a:ln>
          <a:effectLst/>
        </p:spPr>
        <p:txBody>
          <a:bodyPr wrap="none" anchor="ctr">
            <a:spAutoFit/>
          </a:bodyPr>
          <a:lstStyle/>
          <a:p>
            <a:endParaRPr lang="zh-CN" altLang="en-US">
              <a:solidFill>
                <a:schemeClr val="accent1"/>
              </a:solidFill>
            </a:endParaRPr>
          </a:p>
        </p:txBody>
      </p:sp>
      <p:sp>
        <p:nvSpPr>
          <p:cNvPr id="467974" name="Text Box 6"/>
          <p:cNvSpPr txBox="1">
            <a:spLocks noChangeArrowheads="1"/>
          </p:cNvSpPr>
          <p:nvPr/>
        </p:nvSpPr>
        <p:spPr bwMode="auto">
          <a:xfrm>
            <a:off x="395288" y="3632200"/>
            <a:ext cx="8301037" cy="2486025"/>
          </a:xfrm>
          <a:prstGeom prst="rect">
            <a:avLst/>
          </a:prstGeom>
          <a:noFill/>
          <a:ln w="9525">
            <a:noFill/>
            <a:miter lim="800000"/>
            <a:headEnd/>
            <a:tailEnd/>
          </a:ln>
          <a:effectLst/>
        </p:spPr>
        <p:txBody>
          <a:bodyPr>
            <a:spAutoFit/>
          </a:bodyPr>
          <a:lstStyle/>
          <a:p>
            <a:pPr>
              <a:lnSpc>
                <a:spcPct val="140000"/>
              </a:lnSpc>
            </a:pPr>
            <a:r>
              <a:rPr kumimoji="1" lang="en-US" altLang="zh-CN" sz="2800" b="1" dirty="0">
                <a:solidFill>
                  <a:schemeClr val="accent1"/>
                </a:solidFill>
                <a:latin typeface="Times New Roman" pitchFamily="18" charset="0"/>
                <a:cs typeface="Times New Roman" pitchFamily="18" charset="0"/>
              </a:rPr>
              <a:t>        </a:t>
            </a:r>
            <a:r>
              <a:rPr kumimoji="1" lang="zh-CN" altLang="en-US" sz="2800" b="1" dirty="0">
                <a:solidFill>
                  <a:schemeClr val="accent1"/>
                </a:solidFill>
                <a:latin typeface="Times New Roman" pitchFamily="18" charset="0"/>
                <a:cs typeface="Times New Roman" pitchFamily="18" charset="0"/>
              </a:rPr>
              <a:t>解决顺序流动的“先写后读”相关</a:t>
            </a:r>
            <a:r>
              <a:rPr kumimoji="1" lang="zh-CN" altLang="en-US" sz="2800" b="1" dirty="0">
                <a:solidFill>
                  <a:schemeClr val="accent1"/>
                </a:solidFill>
                <a:latin typeface="Times New Roman" pitchFamily="18" charset="0"/>
              </a:rPr>
              <a:t>的方法是推后对相关单元的读操作。该方法的优点是控制实现比较简单；缺点是推后期间流水线中出现空段，降低了流水线的吞吐率和效率。</a:t>
            </a:r>
          </a:p>
        </p:txBody>
      </p:sp>
      <p:sp>
        <p:nvSpPr>
          <p:cNvPr id="467976" name="Rectangle 8"/>
          <p:cNvSpPr>
            <a:spLocks noChangeArrowheads="1"/>
          </p:cNvSpPr>
          <p:nvPr/>
        </p:nvSpPr>
        <p:spPr bwMode="auto">
          <a:xfrm>
            <a:off x="0" y="2695575"/>
            <a:ext cx="184731" cy="369332"/>
          </a:xfrm>
          <a:prstGeom prst="rect">
            <a:avLst/>
          </a:prstGeom>
          <a:noFill/>
          <a:ln w="9525">
            <a:noFill/>
            <a:miter lim="800000"/>
            <a:headEnd/>
            <a:tailEnd/>
          </a:ln>
          <a:effectLst/>
        </p:spPr>
        <p:txBody>
          <a:bodyPr wrap="none" anchor="ctr">
            <a:spAutoFit/>
          </a:bodyPr>
          <a:lstStyle/>
          <a:p>
            <a:endParaRPr lang="zh-CN" altLang="en-US">
              <a:solidFill>
                <a:schemeClr val="accent1"/>
              </a:solidFill>
            </a:endParaRPr>
          </a:p>
        </p:txBody>
      </p:sp>
      <p:graphicFrame>
        <p:nvGraphicFramePr>
          <p:cNvPr id="467975" name="Object 7"/>
          <p:cNvGraphicFramePr>
            <a:graphicFrameLocks noChangeAspect="1"/>
          </p:cNvGraphicFramePr>
          <p:nvPr/>
        </p:nvGraphicFramePr>
        <p:xfrm>
          <a:off x="179388" y="842963"/>
          <a:ext cx="8785225" cy="2730500"/>
        </p:xfrm>
        <a:graphic>
          <a:graphicData uri="http://schemas.openxmlformats.org/presentationml/2006/ole">
            <p:oleObj spid="_x0000_s3074" r:id="rId3" imgW="5506810" imgH="1529706" progId="">
              <p:embed/>
            </p:oleObj>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3CE302CC-9AD7-4EF1-931D-562209A0750F}" type="slidenum">
              <a:rPr lang="en-US" altLang="zh-CN">
                <a:solidFill>
                  <a:schemeClr val="accent1"/>
                </a:solidFill>
              </a:rPr>
              <a:pPr/>
              <a:t>9</a:t>
            </a:fld>
            <a:endParaRPr lang="en-US" altLang="zh-CN">
              <a:solidFill>
                <a:schemeClr val="accent1"/>
              </a:solidFill>
            </a:endParaRPr>
          </a:p>
        </p:txBody>
      </p:sp>
      <p:sp>
        <p:nvSpPr>
          <p:cNvPr id="473092" name="Text Box 4"/>
          <p:cNvSpPr txBox="1">
            <a:spLocks noChangeArrowheads="1"/>
          </p:cNvSpPr>
          <p:nvPr/>
        </p:nvSpPr>
        <p:spPr bwMode="auto">
          <a:xfrm>
            <a:off x="395288" y="549275"/>
            <a:ext cx="8424862" cy="2870200"/>
          </a:xfrm>
          <a:prstGeom prst="rect">
            <a:avLst/>
          </a:prstGeom>
          <a:noFill/>
          <a:ln w="9525">
            <a:noFill/>
            <a:miter lim="800000"/>
            <a:headEnd/>
            <a:tailEnd/>
          </a:ln>
          <a:effectLst/>
        </p:spPr>
        <p:txBody>
          <a:bodyPr>
            <a:spAutoFit/>
          </a:bodyPr>
          <a:lstStyle/>
          <a:p>
            <a:pPr>
              <a:lnSpc>
                <a:spcPct val="130000"/>
              </a:lnSpc>
            </a:pPr>
            <a:r>
              <a:rPr kumimoji="1" lang="en-US" altLang="zh-CN" sz="2400" b="1" dirty="0">
                <a:solidFill>
                  <a:schemeClr val="accent1"/>
                </a:solidFill>
                <a:latin typeface="Times New Roman" pitchFamily="18" charset="0"/>
              </a:rPr>
              <a:t>        </a:t>
            </a:r>
            <a:r>
              <a:rPr kumimoji="1" lang="zh-CN" altLang="en-US" sz="2800" b="1" dirty="0">
                <a:solidFill>
                  <a:schemeClr val="accent1"/>
                </a:solidFill>
                <a:latin typeface="Times New Roman" pitchFamily="18" charset="0"/>
              </a:rPr>
              <a:t>转移指令和其后的指令之间存在关联，对流水机器的吞吐率和效率下降造成的影响要比指令相关、主存数相关和通用寄存器组数相关严重得多。它将影响整个程序的执行方向控制，因此，称之为控制相关或全局性相关。</a:t>
            </a:r>
            <a:r>
              <a:rPr kumimoji="1" lang="zh-CN" altLang="en-US" sz="2400" b="1" dirty="0">
                <a:solidFill>
                  <a:schemeClr val="accent1"/>
                </a:solidFill>
                <a:latin typeface="Times New Roman" pitchFamily="18" charset="0"/>
              </a:rPr>
              <a:t>  </a:t>
            </a:r>
          </a:p>
        </p:txBody>
      </p:sp>
      <p:sp>
        <p:nvSpPr>
          <p:cNvPr id="473094" name="Rectangle 6"/>
          <p:cNvSpPr>
            <a:spLocks noChangeArrowheads="1"/>
          </p:cNvSpPr>
          <p:nvPr/>
        </p:nvSpPr>
        <p:spPr bwMode="auto">
          <a:xfrm>
            <a:off x="0" y="2586038"/>
            <a:ext cx="184731" cy="369332"/>
          </a:xfrm>
          <a:prstGeom prst="rect">
            <a:avLst/>
          </a:prstGeom>
          <a:noFill/>
          <a:ln w="9525">
            <a:noFill/>
            <a:miter lim="800000"/>
            <a:headEnd/>
            <a:tailEnd/>
          </a:ln>
          <a:effectLst/>
        </p:spPr>
        <p:txBody>
          <a:bodyPr wrap="none" anchor="ctr">
            <a:spAutoFit/>
          </a:bodyPr>
          <a:lstStyle/>
          <a:p>
            <a:endParaRPr lang="zh-CN" altLang="en-US">
              <a:solidFill>
                <a:schemeClr val="accent1"/>
              </a:solidFill>
            </a:endParaRPr>
          </a:p>
        </p:txBody>
      </p:sp>
      <p:graphicFrame>
        <p:nvGraphicFramePr>
          <p:cNvPr id="473093" name="Object 5"/>
          <p:cNvGraphicFramePr>
            <a:graphicFrameLocks noChangeAspect="1"/>
          </p:cNvGraphicFramePr>
          <p:nvPr/>
        </p:nvGraphicFramePr>
        <p:xfrm>
          <a:off x="179388" y="3430588"/>
          <a:ext cx="8785225" cy="2806700"/>
        </p:xfrm>
        <a:graphic>
          <a:graphicData uri="http://schemas.openxmlformats.org/presentationml/2006/ole">
            <p:oleObj spid="_x0000_s4098" r:id="rId3" imgW="5458054" imgH="1744675" progId="">
              <p:embed/>
            </p:oleObj>
          </a:graphicData>
        </a:graphic>
      </p:graphicFrame>
    </p:spTree>
  </p:cSld>
  <p:clrMapOvr>
    <a:masterClrMapping/>
  </p:clrMapOv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5663736</TotalTime>
  <Words>2404</Words>
  <Application>Microsoft Office PowerPoint</Application>
  <PresentationFormat>全屏显示(4:3)</PresentationFormat>
  <Paragraphs>161</Paragraphs>
  <Slides>28</Slides>
  <Notes>19</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28</vt:i4>
      </vt:variant>
    </vt:vector>
  </HeadingPairs>
  <TitlesOfParts>
    <vt:vector size="31" baseType="lpstr">
      <vt:lpstr>Office 主题</vt:lpstr>
      <vt:lpstr>公式</vt:lpstr>
      <vt:lpstr>位图图像</vt:lpstr>
      <vt:lpstr>控制相关与处理技术</vt:lpstr>
      <vt:lpstr>控制相关与处理技术</vt:lpstr>
      <vt:lpstr>流水线的控制相关 </vt:lpstr>
      <vt:lpstr>流水线的控制相关 </vt:lpstr>
      <vt:lpstr>幻灯片 5</vt:lpstr>
      <vt:lpstr>幻灯片 6</vt:lpstr>
      <vt:lpstr>幻灯片 7</vt:lpstr>
      <vt:lpstr>幻灯片 8</vt:lpstr>
      <vt:lpstr>幻灯片 9</vt:lpstr>
      <vt:lpstr>幻灯片 10</vt:lpstr>
      <vt:lpstr>流水线的控制相关 </vt:lpstr>
      <vt:lpstr>流水线的控制相关 </vt:lpstr>
      <vt:lpstr>幻灯片 13</vt:lpstr>
      <vt:lpstr>幻灯片 14</vt:lpstr>
      <vt:lpstr>流水线的控制相关 </vt:lpstr>
      <vt:lpstr>静态分支技术</vt:lpstr>
      <vt:lpstr>静态分支技术</vt:lpstr>
      <vt:lpstr>静态分支技术</vt:lpstr>
      <vt:lpstr>4 延迟转移技术</vt:lpstr>
      <vt:lpstr>4 延迟转移技术</vt:lpstr>
      <vt:lpstr>静态分支技术</vt:lpstr>
      <vt:lpstr>4  动态分支预测技术 </vt:lpstr>
      <vt:lpstr>动态分支预测技术 </vt:lpstr>
      <vt:lpstr>动态分支预测技术 </vt:lpstr>
      <vt:lpstr>动态分支预测技术 </vt:lpstr>
      <vt:lpstr>动态分支预测技术 </vt:lpstr>
      <vt:lpstr>动态分支预测技术 </vt:lpstr>
      <vt:lpstr>5 流水线处理机的中断处理 </vt:lpstr>
    </vt:vector>
  </TitlesOfParts>
  <Company>Organization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控制相关与处理技术</dc:title>
  <dc:creator>Windows 用户</dc:creator>
  <cp:lastModifiedBy>Windows 用户</cp:lastModifiedBy>
  <cp:revision>16</cp:revision>
  <dcterms:created xsi:type="dcterms:W3CDTF">2020-10-07T02:38:42Z</dcterms:created>
  <dcterms:modified xsi:type="dcterms:W3CDTF">2020-10-13T02:59:36Z</dcterms:modified>
</cp:coreProperties>
</file>