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0" r:id="rId4"/>
    <p:sldId id="272" r:id="rId5"/>
    <p:sldId id="271" r:id="rId6"/>
    <p:sldId id="273" r:id="rId7"/>
    <p:sldId id="274"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5" r:id="rId21"/>
    <p:sldId id="276"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F1B5E2-B446-4F7B-8E87-EE2C217BCF2D}" type="datetimeFigureOut">
              <a:rPr lang="zh-CN" altLang="en-US" smtClean="0"/>
              <a:pPr/>
              <a:t>2020/10/13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0D8542-5EFA-4F6D-B833-51CF0DC888A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19FEE-B1B5-4661-9111-27545E6DB183}" type="slidenum">
              <a:rPr lang="en-US" altLang="zh-CN"/>
              <a:pPr/>
              <a:t>8</a:t>
            </a:fld>
            <a:endParaRPr lang="en-US" altLang="zh-CN"/>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0ADCA-5921-4C1F-B0A3-693F1621C3E6}" type="slidenum">
              <a:rPr lang="en-US" altLang="zh-CN"/>
              <a:pPr/>
              <a:t>17</a:t>
            </a:fld>
            <a:endParaRPr lang="en-US" altLang="zh-CN"/>
          </a:p>
        </p:txBody>
      </p:sp>
      <p:sp>
        <p:nvSpPr>
          <p:cNvPr id="27650" name="Rectangle 2"/>
          <p:cNvSpPr>
            <a:spLocks noGrp="1" noRot="1" noChangeAspect="1" noChangeArrowheads="1" noTextEdit="1"/>
          </p:cNvSpPr>
          <p:nvPr>
            <p:ph type="sldImg"/>
          </p:nvPr>
        </p:nvSpPr>
        <p:spPr>
          <a:xfrm>
            <a:off x="1150938" y="692150"/>
            <a:ext cx="4556125" cy="3416300"/>
          </a:xfrm>
          <a:ln cap="flat"/>
        </p:spPr>
      </p:sp>
      <p:sp>
        <p:nvSpPr>
          <p:cNvPr id="2765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D2C5A-CD6D-4F3F-942F-9571D04A21E1}" type="slidenum">
              <a:rPr lang="en-US" altLang="zh-CN"/>
              <a:pPr/>
              <a:t>18</a:t>
            </a:fld>
            <a:endParaRPr lang="en-US" altLang="zh-CN"/>
          </a:p>
        </p:txBody>
      </p:sp>
      <p:sp>
        <p:nvSpPr>
          <p:cNvPr id="29698" name="Rectangle 2"/>
          <p:cNvSpPr>
            <a:spLocks noGrp="1" noRot="1" noChangeAspect="1" noChangeArrowheads="1" noTextEdit="1"/>
          </p:cNvSpPr>
          <p:nvPr>
            <p:ph type="sldImg"/>
          </p:nvPr>
        </p:nvSpPr>
        <p:spPr>
          <a:xfrm>
            <a:off x="1150938" y="692150"/>
            <a:ext cx="4556125" cy="3416300"/>
          </a:xfrm>
          <a:ln cap="flat"/>
        </p:spPr>
      </p:sp>
      <p:sp>
        <p:nvSpPr>
          <p:cNvPr id="2969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5653C-54FA-416C-BC03-617D819372E8}" type="slidenum">
              <a:rPr lang="en-US" altLang="zh-CN"/>
              <a:pPr/>
              <a:t>19</a:t>
            </a:fld>
            <a:endParaRPr lang="en-US" altLang="zh-CN"/>
          </a:p>
        </p:txBody>
      </p:sp>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4699436-52C7-47F4-986F-3AAF648878B4}" type="slidenum">
              <a:rPr lang="en-US" altLang="zh-CN" smtClean="0"/>
              <a:pPr/>
              <a:t>22</a:t>
            </a:fld>
            <a:endParaRPr lang="en-US" altLang="zh-CN" smtClean="0"/>
          </a:p>
        </p:txBody>
      </p:sp>
      <p:sp>
        <p:nvSpPr>
          <p:cNvPr id="1382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0072E888-5BBB-4191-882A-FADFBDDE5CD6}" type="slidenum">
              <a:rPr kumimoji="1" lang="en-US" altLang="zh-CN" sz="1200">
                <a:latin typeface="Times New Roman" pitchFamily="18" charset="0"/>
              </a:rPr>
              <a:pPr algn="r"/>
              <a:t>22</a:t>
            </a:fld>
            <a:endParaRPr kumimoji="1" lang="en-US" altLang="zh-CN" sz="1200">
              <a:latin typeface="Times New Roman" pitchFamily="18" charset="0"/>
            </a:endParaRPr>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16DA7F6-BA19-4CBB-B35E-0D12C43BC38A}" type="slidenum">
              <a:rPr lang="en-US" altLang="zh-CN" smtClean="0"/>
              <a:pPr/>
              <a:t>23</a:t>
            </a:fld>
            <a:endParaRPr lang="en-US" altLang="zh-CN" smtClean="0"/>
          </a:p>
        </p:txBody>
      </p:sp>
      <p:sp>
        <p:nvSpPr>
          <p:cNvPr id="1392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FD59BEED-F0C6-4D72-9528-D5B217B70D00}" type="slidenum">
              <a:rPr kumimoji="1" lang="en-US" altLang="zh-CN" sz="1200">
                <a:latin typeface="Times New Roman" pitchFamily="18" charset="0"/>
              </a:rPr>
              <a:pPr algn="r"/>
              <a:t>23</a:t>
            </a:fld>
            <a:endParaRPr kumimoji="1" lang="en-US" altLang="zh-CN" sz="1200">
              <a:latin typeface="Times New Roman" pitchFamily="18" charset="0"/>
            </a:endParaRP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925F66F-3AEB-4281-B61E-351571C2F90F}" type="slidenum">
              <a:rPr lang="en-US" altLang="zh-CN" smtClean="0"/>
              <a:pPr/>
              <a:t>24</a:t>
            </a:fld>
            <a:endParaRPr lang="en-US" altLang="zh-CN" smtClean="0"/>
          </a:p>
        </p:txBody>
      </p:sp>
      <p:sp>
        <p:nvSpPr>
          <p:cNvPr id="1433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113EB3D0-75DE-4051-9488-547076D6835F}" type="slidenum">
              <a:rPr kumimoji="1" lang="en-US" altLang="zh-CN" sz="1200">
                <a:latin typeface="Times New Roman" pitchFamily="18" charset="0"/>
              </a:rPr>
              <a:pPr algn="r"/>
              <a:t>24</a:t>
            </a:fld>
            <a:endParaRPr kumimoji="1" lang="en-US" altLang="zh-CN" sz="1200">
              <a:latin typeface="Times New Roman" pitchFamily="18" charset="0"/>
            </a:endParaRPr>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F4701AA0-C822-4D32-ABCC-14726B2ECB39}" type="slidenum">
              <a:rPr lang="en-US" altLang="zh-CN" smtClean="0"/>
              <a:pPr/>
              <a:t>25</a:t>
            </a:fld>
            <a:endParaRPr lang="en-US" altLang="zh-CN" smtClean="0"/>
          </a:p>
        </p:txBody>
      </p:sp>
      <p:sp>
        <p:nvSpPr>
          <p:cNvPr id="1443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ACBFBBA-1FD8-42E0-9A56-9D04673ED9EF}" type="slidenum">
              <a:rPr kumimoji="1" lang="en-US" altLang="zh-CN" sz="1200">
                <a:latin typeface="Times New Roman" pitchFamily="18" charset="0"/>
              </a:rPr>
              <a:pPr algn="r"/>
              <a:t>25</a:t>
            </a:fld>
            <a:endParaRPr kumimoji="1" lang="en-US" altLang="zh-CN" sz="1200">
              <a:latin typeface="Times New Roman" pitchFamily="18" charset="0"/>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DF8402C-04A5-42EC-8DB2-2FB59FCBDFE5}" type="slidenum">
              <a:rPr lang="en-US" altLang="zh-CN" smtClean="0"/>
              <a:pPr/>
              <a:t>26</a:t>
            </a:fld>
            <a:endParaRPr lang="en-US" altLang="zh-CN" smtClean="0"/>
          </a:p>
        </p:txBody>
      </p:sp>
      <p:sp>
        <p:nvSpPr>
          <p:cNvPr id="1454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C0EDA95E-E748-409C-BAC0-9114BC3065A4}" type="slidenum">
              <a:rPr kumimoji="1" lang="en-US" altLang="zh-CN" sz="1200">
                <a:latin typeface="Times New Roman" pitchFamily="18" charset="0"/>
              </a:rPr>
              <a:pPr algn="r"/>
              <a:t>26</a:t>
            </a:fld>
            <a:endParaRPr kumimoji="1" lang="en-US" altLang="zh-CN" sz="1200">
              <a:latin typeface="Times New Roman" pitchFamily="18" charset="0"/>
            </a:endParaRPr>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EF179-2923-43D2-A493-576785E3F409}" type="slidenum">
              <a:rPr lang="en-US" altLang="zh-CN"/>
              <a:pPr/>
              <a:t>9</a:t>
            </a:fld>
            <a:endParaRPr lang="en-US" altLang="zh-CN"/>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FF067-E928-4338-BAD9-92F30FE3C729}" type="slidenum">
              <a:rPr lang="en-US" altLang="zh-CN"/>
              <a:pPr/>
              <a:t>10</a:t>
            </a:fld>
            <a:endParaRPr lang="en-US" altLang="zh-CN"/>
          </a:p>
        </p:txBody>
      </p:sp>
      <p:sp>
        <p:nvSpPr>
          <p:cNvPr id="13314" name="Rectangle 2"/>
          <p:cNvSpPr>
            <a:spLocks noGrp="1" noRot="1" noChangeAspect="1" noChangeArrowheads="1" noTextEdit="1"/>
          </p:cNvSpPr>
          <p:nvPr>
            <p:ph type="sldImg"/>
          </p:nvPr>
        </p:nvSpPr>
        <p:spPr>
          <a:xfrm>
            <a:off x="1150938" y="692150"/>
            <a:ext cx="4556125" cy="3416300"/>
          </a:xfrm>
          <a:ln cap="flat"/>
        </p:spPr>
      </p:sp>
      <p:sp>
        <p:nvSpPr>
          <p:cNvPr id="1331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2163C-4AC8-4141-9DA4-A671DDB0F3BF}" type="slidenum">
              <a:rPr lang="en-US" altLang="zh-CN"/>
              <a:pPr/>
              <a:t>11</a:t>
            </a:fld>
            <a:endParaRPr lang="en-US" altLang="zh-CN"/>
          </a:p>
        </p:txBody>
      </p:sp>
      <p:sp>
        <p:nvSpPr>
          <p:cNvPr id="15362" name="Rectangle 2"/>
          <p:cNvSpPr>
            <a:spLocks noGrp="1" noRot="1" noChangeAspect="1" noChangeArrowheads="1" noTextEdit="1"/>
          </p:cNvSpPr>
          <p:nvPr>
            <p:ph type="sldImg"/>
          </p:nvPr>
        </p:nvSpPr>
        <p:spPr>
          <a:xfrm>
            <a:off x="1150938" y="692150"/>
            <a:ext cx="4556125" cy="3416300"/>
          </a:xfrm>
          <a:ln cap="flat"/>
        </p:spPr>
      </p:sp>
      <p:sp>
        <p:nvSpPr>
          <p:cNvPr id="1536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DD730-F762-4649-B662-DB0E0A317F45}" type="slidenum">
              <a:rPr lang="en-US" altLang="zh-CN"/>
              <a:pPr/>
              <a:t>12</a:t>
            </a:fld>
            <a:endParaRPr lang="en-US" altLang="zh-CN"/>
          </a:p>
        </p:txBody>
      </p:sp>
      <p:sp>
        <p:nvSpPr>
          <p:cNvPr id="17410" name="Rectangle 2"/>
          <p:cNvSpPr>
            <a:spLocks noGrp="1" noRot="1" noChangeAspect="1" noChangeArrowheads="1" noTextEdit="1"/>
          </p:cNvSpPr>
          <p:nvPr>
            <p:ph type="sldImg"/>
          </p:nvPr>
        </p:nvSpPr>
        <p:spPr>
          <a:xfrm>
            <a:off x="1150938" y="692150"/>
            <a:ext cx="4556125" cy="3416300"/>
          </a:xfrm>
          <a:ln cap="flat"/>
        </p:spPr>
      </p:sp>
      <p:sp>
        <p:nvSpPr>
          <p:cNvPr id="1741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3B1A7-9EF4-41B3-BD37-679B209B0D4E}" type="slidenum">
              <a:rPr lang="en-US" altLang="zh-CN"/>
              <a:pPr/>
              <a:t>13</a:t>
            </a:fld>
            <a:endParaRPr lang="en-US" altLang="zh-CN"/>
          </a:p>
        </p:txBody>
      </p:sp>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B0DC1-F1CE-44CB-8A80-CDCE233DF8C2}" type="slidenum">
              <a:rPr lang="en-US" altLang="zh-CN"/>
              <a:pPr/>
              <a:t>14</a:t>
            </a:fld>
            <a:endParaRPr lang="en-US" altLang="zh-CN"/>
          </a:p>
        </p:txBody>
      </p:sp>
      <p:sp>
        <p:nvSpPr>
          <p:cNvPr id="21506" name="Rectangle 2"/>
          <p:cNvSpPr>
            <a:spLocks noGrp="1" noRot="1" noChangeAspect="1" noChangeArrowheads="1" noTextEdit="1"/>
          </p:cNvSpPr>
          <p:nvPr>
            <p:ph type="sldImg"/>
          </p:nvPr>
        </p:nvSpPr>
        <p:spPr>
          <a:xfrm>
            <a:off x="1150938" y="692150"/>
            <a:ext cx="4556125" cy="3416300"/>
          </a:xfrm>
          <a:ln cap="flat"/>
        </p:spPr>
      </p:sp>
      <p:sp>
        <p:nvSpPr>
          <p:cNvPr id="2150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BFB54-5C4D-4910-9E9A-187843A5E717}" type="slidenum">
              <a:rPr lang="en-US" altLang="zh-CN"/>
              <a:pPr/>
              <a:t>15</a:t>
            </a:fld>
            <a:endParaRPr lang="en-US" altLang="zh-CN"/>
          </a:p>
        </p:txBody>
      </p:sp>
      <p:sp>
        <p:nvSpPr>
          <p:cNvPr id="23554" name="Rectangle 2"/>
          <p:cNvSpPr>
            <a:spLocks noGrp="1" noRot="1" noChangeAspect="1" noChangeArrowheads="1" noTextEdit="1"/>
          </p:cNvSpPr>
          <p:nvPr>
            <p:ph type="sldImg"/>
          </p:nvPr>
        </p:nvSpPr>
        <p:spPr>
          <a:xfrm>
            <a:off x="1150938" y="692150"/>
            <a:ext cx="4556125" cy="3416300"/>
          </a:xfrm>
          <a:ln cap="flat"/>
        </p:spPr>
      </p:sp>
      <p:sp>
        <p:nvSpPr>
          <p:cNvPr id="2355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4AD69-F800-40E1-9C06-1B49FFC27A7E}" type="slidenum">
              <a:rPr lang="en-US" altLang="zh-CN"/>
              <a:pPr/>
              <a:t>16</a:t>
            </a:fld>
            <a:endParaRPr lang="en-US" altLang="zh-CN"/>
          </a:p>
        </p:txBody>
      </p:sp>
      <p:sp>
        <p:nvSpPr>
          <p:cNvPr id="25602" name="Rectangle 2"/>
          <p:cNvSpPr>
            <a:spLocks noGrp="1" noRot="1" noChangeAspect="1" noChangeArrowheads="1" noTextEdit="1"/>
          </p:cNvSpPr>
          <p:nvPr>
            <p:ph type="sldImg"/>
          </p:nvPr>
        </p:nvSpPr>
        <p:spPr>
          <a:xfrm>
            <a:off x="1150938" y="692150"/>
            <a:ext cx="4556125" cy="3416300"/>
          </a:xfrm>
          <a:ln cap="flat"/>
        </p:spPr>
      </p:sp>
      <p:sp>
        <p:nvSpPr>
          <p:cNvPr id="2560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8A2BA3BA-D6D9-43AC-A379-E4296079CE54}" type="datetimeFigureOut">
              <a:rPr lang="zh-CN" altLang="en-US" smtClean="0"/>
              <a:pPr/>
              <a:t>2020/10/13</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34F48862-BD2C-40B0-BB9A-DAC2EA36AE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2BA3BA-D6D9-43AC-A379-E4296079CE54}" type="datetimeFigureOut">
              <a:rPr lang="zh-CN" altLang="en-US" smtClean="0"/>
              <a:pPr/>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48862-BD2C-40B0-BB9A-DAC2EA36AE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BA3BA-D6D9-43AC-A379-E4296079CE54}" type="datetimeFigureOut">
              <a:rPr lang="zh-CN" altLang="en-US" smtClean="0"/>
              <a:pPr/>
              <a:t>2020/10/13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48862-BD2C-40B0-BB9A-DAC2EA36AE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22270;2.17&#21644;2.18.sw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22270;2.19.sw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hyperlink" Target="add2.20.swf" TargetMode="Externa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hyperlink" Target="add2.21.sw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add2.22.sw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22270;2.14.swf"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22270;2.17&#21644;2.18.sw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结构相关与数据相关</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Grp="1" noChangeArrowheads="1"/>
          </p:cNvSpPr>
          <p:nvPr>
            <p:ph type="sldNum" sz="quarter" idx="4294967295"/>
          </p:nvPr>
        </p:nvSpPr>
        <p:spPr>
          <a:xfrm>
            <a:off x="7080250" y="6232525"/>
            <a:ext cx="1905000" cy="457200"/>
          </a:xfrm>
          <a:prstGeom prst="rect">
            <a:avLst/>
          </a:prstGeom>
        </p:spPr>
        <p:txBody>
          <a:bodyPr/>
          <a:lstStyle/>
          <a:p>
            <a:fld id="{6F2E4EFC-9EE3-433F-AF2F-9B557EB07252}" type="slidenum">
              <a:rPr lang="en-US" altLang="zh-CN"/>
              <a:pPr/>
              <a:t>10</a:t>
            </a:fld>
            <a:endParaRPr lang="en-US" altLang="zh-CN"/>
          </a:p>
        </p:txBody>
      </p:sp>
      <p:sp>
        <p:nvSpPr>
          <p:cNvPr id="12290" name="Rectangle 2"/>
          <p:cNvSpPr>
            <a:spLocks noGrp="1" noChangeArrowheads="1"/>
          </p:cNvSpPr>
          <p:nvPr>
            <p:ph type="ctrTitle"/>
          </p:nvPr>
        </p:nvSpPr>
        <p:spPr>
          <a:xfrm>
            <a:off x="323850" y="131763"/>
            <a:ext cx="6942138" cy="669925"/>
          </a:xfrm>
          <a:noFill/>
          <a:ln/>
        </p:spPr>
        <p:txBody>
          <a:bodyPr/>
          <a:lstStyle/>
          <a:p>
            <a:r>
              <a:rPr lang="zh-CN" altLang="en-US" sz="3200" b="1" dirty="0" smtClean="0">
                <a:solidFill>
                  <a:schemeClr val="hlink"/>
                </a:solidFill>
              </a:rPr>
              <a:t>流水线</a:t>
            </a:r>
            <a:r>
              <a:rPr lang="zh-CN" altLang="en-US" sz="3200" b="1" dirty="0">
                <a:solidFill>
                  <a:schemeClr val="hlink"/>
                </a:solidFill>
              </a:rPr>
              <a:t>的结构相关</a:t>
            </a:r>
          </a:p>
        </p:txBody>
      </p:sp>
      <p:sp>
        <p:nvSpPr>
          <p:cNvPr id="12291" name="Rectangle 3"/>
          <p:cNvSpPr>
            <a:spLocks noGrp="1" noChangeArrowheads="1"/>
          </p:cNvSpPr>
          <p:nvPr>
            <p:ph type="subTitle" idx="1"/>
          </p:nvPr>
        </p:nvSpPr>
        <p:spPr>
          <a:xfrm>
            <a:off x="468313" y="1009650"/>
            <a:ext cx="8248650" cy="1676400"/>
          </a:xfrm>
          <a:noFill/>
          <a:ln/>
        </p:spPr>
        <p:txBody>
          <a:bodyPr/>
          <a:lstStyle/>
          <a:p>
            <a:pPr algn="just">
              <a:lnSpc>
                <a:spcPct val="110000"/>
              </a:lnSpc>
              <a:spcBef>
                <a:spcPct val="0"/>
              </a:spcBef>
            </a:pPr>
            <a:r>
              <a:rPr lang="en-US" altLang="zh-CN" sz="2800" b="1" dirty="0">
                <a:solidFill>
                  <a:schemeClr val="accent1"/>
                </a:solidFill>
                <a:effectLst/>
              </a:rPr>
              <a:t>      </a:t>
            </a:r>
            <a:r>
              <a:rPr lang="zh-CN" altLang="en-US" sz="2800" b="1" dirty="0">
                <a:solidFill>
                  <a:schemeClr val="accent1"/>
                </a:solidFill>
                <a:effectLst/>
              </a:rPr>
              <a:t>假定一流水线由</a:t>
            </a:r>
            <a:r>
              <a:rPr lang="en-US" altLang="zh-CN" sz="2800" b="1" dirty="0">
                <a:solidFill>
                  <a:schemeClr val="accent1"/>
                </a:solidFill>
                <a:effectLst/>
              </a:rPr>
              <a:t>5</a:t>
            </a:r>
            <a:r>
              <a:rPr lang="zh-CN" altLang="en-US" sz="2800" b="1" dirty="0">
                <a:solidFill>
                  <a:schemeClr val="accent1"/>
                </a:solidFill>
                <a:effectLst/>
              </a:rPr>
              <a:t>段组成，它们分别 </a:t>
            </a:r>
            <a:r>
              <a:rPr lang="en-US" altLang="zh-CN" sz="2800" b="1" dirty="0">
                <a:solidFill>
                  <a:schemeClr val="accent1"/>
                </a:solidFill>
                <a:effectLst/>
              </a:rPr>
              <a:t>IF</a:t>
            </a:r>
            <a:r>
              <a:rPr lang="zh-CN" altLang="en-US" sz="2800" b="1" dirty="0">
                <a:solidFill>
                  <a:schemeClr val="accent1"/>
                </a:solidFill>
                <a:effectLst/>
              </a:rPr>
              <a:t>、 </a:t>
            </a:r>
            <a:r>
              <a:rPr lang="en-US" altLang="zh-CN" sz="2800" b="1" dirty="0">
                <a:solidFill>
                  <a:schemeClr val="accent1"/>
                </a:solidFill>
                <a:effectLst/>
              </a:rPr>
              <a:t>ID</a:t>
            </a:r>
            <a:r>
              <a:rPr lang="zh-CN" altLang="en-US" sz="2800" b="1" dirty="0">
                <a:solidFill>
                  <a:schemeClr val="accent1"/>
                </a:solidFill>
                <a:effectLst/>
              </a:rPr>
              <a:t>、 </a:t>
            </a:r>
            <a:r>
              <a:rPr lang="en-US" altLang="zh-CN" sz="2800" b="1" dirty="0">
                <a:solidFill>
                  <a:schemeClr val="accent1"/>
                </a:solidFill>
                <a:effectLst/>
              </a:rPr>
              <a:t>EX</a:t>
            </a:r>
            <a:r>
              <a:rPr lang="zh-CN" altLang="en-US" sz="2800" b="1" dirty="0">
                <a:solidFill>
                  <a:schemeClr val="accent1"/>
                </a:solidFill>
                <a:effectLst/>
              </a:rPr>
              <a:t>、</a:t>
            </a:r>
            <a:r>
              <a:rPr lang="en-US" altLang="zh-CN" sz="2800" b="1" dirty="0">
                <a:solidFill>
                  <a:schemeClr val="accent1"/>
                </a:solidFill>
                <a:effectLst/>
              </a:rPr>
              <a:t>ME</a:t>
            </a:r>
            <a:r>
              <a:rPr lang="zh-CN" altLang="en-US" sz="2800" b="1" dirty="0">
                <a:solidFill>
                  <a:schemeClr val="accent1"/>
                </a:solidFill>
                <a:effectLst/>
              </a:rPr>
              <a:t>、</a:t>
            </a:r>
            <a:r>
              <a:rPr lang="en-US" altLang="zh-CN" sz="2800" b="1" dirty="0">
                <a:solidFill>
                  <a:schemeClr val="accent1"/>
                </a:solidFill>
                <a:effectLst/>
              </a:rPr>
              <a:t>WB</a:t>
            </a:r>
            <a:r>
              <a:rPr lang="zh-CN" altLang="en-US" sz="2800" b="1" dirty="0">
                <a:solidFill>
                  <a:schemeClr val="accent1"/>
                </a:solidFill>
                <a:effectLst/>
              </a:rPr>
              <a:t>。每段对应不同类型指令中各流水段所进行的操作 。下图以取数指令</a:t>
            </a:r>
            <a:r>
              <a:rPr lang="en-US" altLang="zh-CN" sz="2800" b="1" dirty="0">
                <a:solidFill>
                  <a:schemeClr val="accent1"/>
                </a:solidFill>
                <a:effectLst/>
              </a:rPr>
              <a:t>LOAD</a:t>
            </a:r>
            <a:r>
              <a:rPr lang="zh-CN" altLang="en-US" sz="2800" b="1" dirty="0">
                <a:solidFill>
                  <a:schemeClr val="accent1"/>
                </a:solidFill>
                <a:effectLst/>
              </a:rPr>
              <a:t>为例</a:t>
            </a:r>
          </a:p>
        </p:txBody>
      </p:sp>
      <p:grpSp>
        <p:nvGrpSpPr>
          <p:cNvPr id="2" name="Group 28"/>
          <p:cNvGrpSpPr>
            <a:grpSpLocks/>
          </p:cNvGrpSpPr>
          <p:nvPr/>
        </p:nvGrpSpPr>
        <p:grpSpPr bwMode="auto">
          <a:xfrm>
            <a:off x="249238" y="2725738"/>
            <a:ext cx="8616950" cy="1866900"/>
            <a:chOff x="157" y="1717"/>
            <a:chExt cx="5428" cy="1176"/>
          </a:xfrm>
        </p:grpSpPr>
        <p:grpSp>
          <p:nvGrpSpPr>
            <p:cNvPr id="3" name="Group 11"/>
            <p:cNvGrpSpPr>
              <a:grpSpLocks/>
            </p:cNvGrpSpPr>
            <p:nvPr/>
          </p:nvGrpSpPr>
          <p:grpSpPr bwMode="auto">
            <a:xfrm>
              <a:off x="635" y="1717"/>
              <a:ext cx="4950" cy="359"/>
              <a:chOff x="635" y="1717"/>
              <a:chExt cx="4950" cy="359"/>
            </a:xfrm>
          </p:grpSpPr>
          <p:sp>
            <p:nvSpPr>
              <p:cNvPr id="12292" name="Rectangle 4"/>
              <p:cNvSpPr>
                <a:spLocks noChangeArrowheads="1"/>
              </p:cNvSpPr>
              <p:nvPr/>
            </p:nvSpPr>
            <p:spPr bwMode="auto">
              <a:xfrm>
                <a:off x="3317" y="1717"/>
                <a:ext cx="883" cy="346"/>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en-US" altLang="zh-CN" sz="2400" b="1">
                    <a:solidFill>
                      <a:schemeClr val="hlink"/>
                    </a:solidFill>
                    <a:latin typeface="Times New Roman" pitchFamily="18" charset="0"/>
                  </a:rPr>
                  <a:t>ME</a:t>
                </a:r>
              </a:p>
            </p:txBody>
          </p:sp>
          <p:sp>
            <p:nvSpPr>
              <p:cNvPr id="12293" name="Rectangle 5"/>
              <p:cNvSpPr>
                <a:spLocks noChangeArrowheads="1"/>
              </p:cNvSpPr>
              <p:nvPr/>
            </p:nvSpPr>
            <p:spPr bwMode="auto">
              <a:xfrm>
                <a:off x="4215" y="1717"/>
                <a:ext cx="882" cy="346"/>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en-US" altLang="zh-CN" sz="2400" b="1" dirty="0">
                    <a:solidFill>
                      <a:schemeClr val="hlink"/>
                    </a:solidFill>
                    <a:latin typeface="Times New Roman" pitchFamily="18" charset="0"/>
                  </a:rPr>
                  <a:t>WB</a:t>
                </a:r>
              </a:p>
            </p:txBody>
          </p:sp>
          <p:sp>
            <p:nvSpPr>
              <p:cNvPr id="12294" name="Rectangle 6"/>
              <p:cNvSpPr>
                <a:spLocks noChangeArrowheads="1"/>
              </p:cNvSpPr>
              <p:nvPr/>
            </p:nvSpPr>
            <p:spPr bwMode="auto">
              <a:xfrm>
                <a:off x="5260" y="1728"/>
                <a:ext cx="325" cy="288"/>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en-US" altLang="zh-CN" sz="2400" b="1">
                    <a:solidFill>
                      <a:schemeClr val="hlink"/>
                    </a:solidFill>
                  </a:rPr>
                  <a:t>t</a:t>
                </a:r>
              </a:p>
            </p:txBody>
          </p:sp>
          <p:sp>
            <p:nvSpPr>
              <p:cNvPr id="12295" name="Rectangle 7"/>
              <p:cNvSpPr>
                <a:spLocks noChangeArrowheads="1"/>
              </p:cNvSpPr>
              <p:nvPr/>
            </p:nvSpPr>
            <p:spPr bwMode="auto">
              <a:xfrm>
                <a:off x="637" y="1717"/>
                <a:ext cx="883" cy="346"/>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en-US" altLang="zh-CN" sz="2400" b="1">
                    <a:solidFill>
                      <a:schemeClr val="hlink"/>
                    </a:solidFill>
                    <a:latin typeface="Times New Roman" pitchFamily="18" charset="0"/>
                  </a:rPr>
                  <a:t>IF</a:t>
                </a:r>
              </a:p>
            </p:txBody>
          </p:sp>
          <p:sp>
            <p:nvSpPr>
              <p:cNvPr id="12296" name="Rectangle 8"/>
              <p:cNvSpPr>
                <a:spLocks noChangeArrowheads="1"/>
              </p:cNvSpPr>
              <p:nvPr/>
            </p:nvSpPr>
            <p:spPr bwMode="auto">
              <a:xfrm>
                <a:off x="1535" y="1717"/>
                <a:ext cx="882" cy="346"/>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en-US" altLang="zh-CN" sz="2400" b="1">
                    <a:solidFill>
                      <a:schemeClr val="hlink"/>
                    </a:solidFill>
                    <a:latin typeface="Times New Roman" pitchFamily="18" charset="0"/>
                  </a:rPr>
                  <a:t>ID</a:t>
                </a:r>
              </a:p>
            </p:txBody>
          </p:sp>
          <p:sp>
            <p:nvSpPr>
              <p:cNvPr id="12297" name="Rectangle 9"/>
              <p:cNvSpPr>
                <a:spLocks noChangeArrowheads="1"/>
              </p:cNvSpPr>
              <p:nvPr/>
            </p:nvSpPr>
            <p:spPr bwMode="auto">
              <a:xfrm>
                <a:off x="2432" y="1717"/>
                <a:ext cx="883" cy="346"/>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en-US" altLang="zh-CN" sz="2400" b="1">
                    <a:solidFill>
                      <a:schemeClr val="hlink"/>
                    </a:solidFill>
                    <a:latin typeface="Times New Roman" pitchFamily="18" charset="0"/>
                  </a:rPr>
                  <a:t>EX</a:t>
                </a:r>
              </a:p>
            </p:txBody>
          </p:sp>
          <p:sp>
            <p:nvSpPr>
              <p:cNvPr id="12298" name="Line 10"/>
              <p:cNvSpPr>
                <a:spLocks noChangeShapeType="1"/>
              </p:cNvSpPr>
              <p:nvPr/>
            </p:nvSpPr>
            <p:spPr bwMode="auto">
              <a:xfrm flipV="1">
                <a:off x="635" y="2064"/>
                <a:ext cx="4767" cy="12"/>
              </a:xfrm>
              <a:prstGeom prst="line">
                <a:avLst/>
              </a:prstGeom>
              <a:noFill/>
              <a:ln w="25400">
                <a:solidFill>
                  <a:srgbClr val="FF3300"/>
                </a:solidFill>
                <a:round/>
                <a:headEnd type="none" w="sm" len="sm"/>
                <a:tailEnd type="stealth" w="med" len="med"/>
              </a:ln>
              <a:effectLst>
                <a:outerShdw dist="13470" dir="2700000" algn="ctr" rotWithShape="0">
                  <a:schemeClr val="bg2">
                    <a:alpha val="50000"/>
                  </a:schemeClr>
                </a:outerShdw>
              </a:effectLst>
            </p:spPr>
            <p:txBody>
              <a:bodyPr/>
              <a:lstStyle/>
              <a:p>
                <a:endParaRPr lang="zh-CN" altLang="en-US"/>
              </a:p>
            </p:txBody>
          </p:sp>
        </p:grpSp>
        <p:grpSp>
          <p:nvGrpSpPr>
            <p:cNvPr id="4" name="Group 14"/>
            <p:cNvGrpSpPr>
              <a:grpSpLocks/>
            </p:cNvGrpSpPr>
            <p:nvPr/>
          </p:nvGrpSpPr>
          <p:grpSpPr bwMode="auto">
            <a:xfrm>
              <a:off x="1135" y="2098"/>
              <a:ext cx="517" cy="795"/>
              <a:chOff x="1135" y="2098"/>
              <a:chExt cx="517" cy="795"/>
            </a:xfrm>
          </p:grpSpPr>
          <p:sp>
            <p:nvSpPr>
              <p:cNvPr id="12300" name="Freeform 12"/>
              <p:cNvSpPr>
                <a:spLocks/>
              </p:cNvSpPr>
              <p:nvPr/>
            </p:nvSpPr>
            <p:spPr bwMode="auto">
              <a:xfrm>
                <a:off x="1135" y="2098"/>
                <a:ext cx="517" cy="795"/>
              </a:xfrm>
              <a:custGeom>
                <a:avLst/>
                <a:gdLst/>
                <a:ahLst/>
                <a:cxnLst>
                  <a:cxn ang="0">
                    <a:pos x="0" y="230"/>
                  </a:cxn>
                  <a:cxn ang="0">
                    <a:pos x="0" y="324"/>
                  </a:cxn>
                  <a:cxn ang="0">
                    <a:pos x="0" y="324"/>
                  </a:cxn>
                  <a:cxn ang="0">
                    <a:pos x="0" y="465"/>
                  </a:cxn>
                  <a:cxn ang="0">
                    <a:pos x="0" y="794"/>
                  </a:cxn>
                  <a:cxn ang="0">
                    <a:pos x="86" y="794"/>
                  </a:cxn>
                  <a:cxn ang="0">
                    <a:pos x="86" y="794"/>
                  </a:cxn>
                  <a:cxn ang="0">
                    <a:pos x="215" y="794"/>
                  </a:cxn>
                  <a:cxn ang="0">
                    <a:pos x="516" y="794"/>
                  </a:cxn>
                  <a:cxn ang="0">
                    <a:pos x="516" y="465"/>
                  </a:cxn>
                  <a:cxn ang="0">
                    <a:pos x="516" y="324"/>
                  </a:cxn>
                  <a:cxn ang="0">
                    <a:pos x="516" y="324"/>
                  </a:cxn>
                  <a:cxn ang="0">
                    <a:pos x="516" y="230"/>
                  </a:cxn>
                  <a:cxn ang="0">
                    <a:pos x="215" y="230"/>
                  </a:cxn>
                  <a:cxn ang="0">
                    <a:pos x="56" y="0"/>
                  </a:cxn>
                  <a:cxn ang="0">
                    <a:pos x="86" y="230"/>
                  </a:cxn>
                  <a:cxn ang="0">
                    <a:pos x="0" y="230"/>
                  </a:cxn>
                </a:cxnLst>
                <a:rect l="0" t="0" r="r" b="b"/>
                <a:pathLst>
                  <a:path w="517" h="795">
                    <a:moveTo>
                      <a:pt x="0" y="230"/>
                    </a:moveTo>
                    <a:lnTo>
                      <a:pt x="0" y="324"/>
                    </a:lnTo>
                    <a:lnTo>
                      <a:pt x="0" y="324"/>
                    </a:lnTo>
                    <a:lnTo>
                      <a:pt x="0" y="465"/>
                    </a:lnTo>
                    <a:lnTo>
                      <a:pt x="0" y="794"/>
                    </a:lnTo>
                    <a:lnTo>
                      <a:pt x="86" y="794"/>
                    </a:lnTo>
                    <a:lnTo>
                      <a:pt x="86" y="794"/>
                    </a:lnTo>
                    <a:lnTo>
                      <a:pt x="215" y="794"/>
                    </a:lnTo>
                    <a:lnTo>
                      <a:pt x="516" y="794"/>
                    </a:lnTo>
                    <a:lnTo>
                      <a:pt x="516" y="465"/>
                    </a:lnTo>
                    <a:lnTo>
                      <a:pt x="516" y="324"/>
                    </a:lnTo>
                    <a:lnTo>
                      <a:pt x="516" y="324"/>
                    </a:lnTo>
                    <a:lnTo>
                      <a:pt x="516" y="230"/>
                    </a:lnTo>
                    <a:lnTo>
                      <a:pt x="215" y="230"/>
                    </a:lnTo>
                    <a:lnTo>
                      <a:pt x="56" y="0"/>
                    </a:lnTo>
                    <a:lnTo>
                      <a:pt x="86" y="230"/>
                    </a:lnTo>
                    <a:lnTo>
                      <a:pt x="0" y="230"/>
                    </a:lnTo>
                  </a:path>
                </a:pathLst>
              </a:custGeom>
              <a:noFill/>
              <a:ln w="12700" cap="rnd" cmpd="sng">
                <a:solidFill>
                  <a:schemeClr val="tx1"/>
                </a:solidFill>
                <a:prstDash val="solid"/>
                <a:round/>
                <a:headEnd/>
                <a:tailEnd/>
              </a:ln>
              <a:effectLst/>
            </p:spPr>
            <p:txBody>
              <a:bodyPr/>
              <a:lstStyle/>
              <a:p>
                <a:endParaRPr lang="zh-CN" altLang="en-US"/>
              </a:p>
            </p:txBody>
          </p:sp>
          <p:sp>
            <p:nvSpPr>
              <p:cNvPr id="12301" name="Rectangle 13"/>
              <p:cNvSpPr>
                <a:spLocks noChangeArrowheads="1"/>
              </p:cNvSpPr>
              <p:nvPr/>
            </p:nvSpPr>
            <p:spPr bwMode="auto">
              <a:xfrm>
                <a:off x="1196" y="2360"/>
                <a:ext cx="394" cy="500"/>
              </a:xfrm>
              <a:prstGeom prst="rect">
                <a:avLst/>
              </a:prstGeom>
              <a:noFill/>
              <a:ln w="9525">
                <a:noFill/>
                <a:miter lim="800000"/>
                <a:headEnd/>
                <a:tailEnd/>
              </a:ln>
              <a:effectLst/>
            </p:spPr>
            <p:txBody>
              <a:bodyPr lIns="0" tIns="0" rIns="0" bIns="0"/>
              <a:lstStyle/>
              <a:p>
                <a:pPr>
                  <a:lnSpc>
                    <a:spcPct val="110000"/>
                  </a:lnSpc>
                  <a:spcBef>
                    <a:spcPct val="0"/>
                  </a:spcBef>
                </a:pPr>
                <a:r>
                  <a:rPr lang="zh-CN" altLang="en-US" sz="2400" b="1" dirty="0">
                    <a:solidFill>
                      <a:schemeClr val="accent1"/>
                    </a:solidFill>
                    <a:latin typeface="Times New Roman" pitchFamily="18" charset="0"/>
                  </a:rPr>
                  <a:t>取指令</a:t>
                </a:r>
              </a:p>
            </p:txBody>
          </p:sp>
        </p:grpSp>
        <p:sp>
          <p:nvSpPr>
            <p:cNvPr id="12303" name="Rectangle 15"/>
            <p:cNvSpPr>
              <a:spLocks noChangeArrowheads="1"/>
            </p:cNvSpPr>
            <p:nvPr/>
          </p:nvSpPr>
          <p:spPr bwMode="auto">
            <a:xfrm>
              <a:off x="157" y="2329"/>
              <a:ext cx="922" cy="550"/>
            </a:xfrm>
            <a:prstGeom prst="rect">
              <a:avLst/>
            </a:prstGeom>
            <a:noFill/>
            <a:ln w="12700">
              <a:solidFill>
                <a:schemeClr val="tx1"/>
              </a:solidFill>
              <a:miter lim="800000"/>
              <a:headEnd/>
              <a:tailEnd/>
            </a:ln>
            <a:effectLst/>
          </p:spPr>
          <p:txBody>
            <a:bodyPr lIns="92075" tIns="46038" rIns="92075" bIns="46038"/>
            <a:lstStyle/>
            <a:p>
              <a:pPr algn="ctr">
                <a:lnSpc>
                  <a:spcPct val="110000"/>
                </a:lnSpc>
                <a:spcBef>
                  <a:spcPct val="0"/>
                </a:spcBef>
              </a:pPr>
              <a:r>
                <a:rPr lang="zh-CN" altLang="en-US" sz="2400" b="1" dirty="0">
                  <a:solidFill>
                    <a:schemeClr val="accent1"/>
                  </a:solidFill>
                  <a:latin typeface="Times New Roman" pitchFamily="18" charset="0"/>
                </a:rPr>
                <a:t>取数指令</a:t>
              </a:r>
              <a:r>
                <a:rPr lang="en-US" altLang="zh-CN" sz="2400" b="1" dirty="0">
                  <a:solidFill>
                    <a:schemeClr val="accent1"/>
                  </a:solidFill>
                  <a:latin typeface="Times New Roman" pitchFamily="18" charset="0"/>
                </a:rPr>
                <a:t>LOAD</a:t>
              </a:r>
            </a:p>
          </p:txBody>
        </p:sp>
        <p:grpSp>
          <p:nvGrpSpPr>
            <p:cNvPr id="5" name="Group 18"/>
            <p:cNvGrpSpPr>
              <a:grpSpLocks/>
            </p:cNvGrpSpPr>
            <p:nvPr/>
          </p:nvGrpSpPr>
          <p:grpSpPr bwMode="auto">
            <a:xfrm>
              <a:off x="1699" y="2074"/>
              <a:ext cx="901" cy="819"/>
              <a:chOff x="1699" y="2074"/>
              <a:chExt cx="901" cy="819"/>
            </a:xfrm>
          </p:grpSpPr>
          <p:sp>
            <p:nvSpPr>
              <p:cNvPr id="12304" name="Freeform 16"/>
              <p:cNvSpPr>
                <a:spLocks/>
              </p:cNvSpPr>
              <p:nvPr/>
            </p:nvSpPr>
            <p:spPr bwMode="auto">
              <a:xfrm>
                <a:off x="1699" y="2074"/>
                <a:ext cx="901" cy="819"/>
              </a:xfrm>
              <a:custGeom>
                <a:avLst/>
                <a:gdLst/>
                <a:ahLst/>
                <a:cxnLst>
                  <a:cxn ang="0">
                    <a:pos x="0" y="254"/>
                  </a:cxn>
                  <a:cxn ang="0">
                    <a:pos x="0" y="348"/>
                  </a:cxn>
                  <a:cxn ang="0">
                    <a:pos x="0" y="348"/>
                  </a:cxn>
                  <a:cxn ang="0">
                    <a:pos x="0" y="489"/>
                  </a:cxn>
                  <a:cxn ang="0">
                    <a:pos x="0" y="818"/>
                  </a:cxn>
                  <a:cxn ang="0">
                    <a:pos x="150" y="818"/>
                  </a:cxn>
                  <a:cxn ang="0">
                    <a:pos x="150" y="818"/>
                  </a:cxn>
                  <a:cxn ang="0">
                    <a:pos x="375" y="818"/>
                  </a:cxn>
                  <a:cxn ang="0">
                    <a:pos x="900" y="818"/>
                  </a:cxn>
                  <a:cxn ang="0">
                    <a:pos x="900" y="489"/>
                  </a:cxn>
                  <a:cxn ang="0">
                    <a:pos x="900" y="348"/>
                  </a:cxn>
                  <a:cxn ang="0">
                    <a:pos x="900" y="348"/>
                  </a:cxn>
                  <a:cxn ang="0">
                    <a:pos x="900" y="254"/>
                  </a:cxn>
                  <a:cxn ang="0">
                    <a:pos x="375" y="254"/>
                  </a:cxn>
                  <a:cxn ang="0">
                    <a:pos x="416" y="0"/>
                  </a:cxn>
                  <a:cxn ang="0">
                    <a:pos x="150" y="254"/>
                  </a:cxn>
                  <a:cxn ang="0">
                    <a:pos x="0" y="254"/>
                  </a:cxn>
                </a:cxnLst>
                <a:rect l="0" t="0" r="r" b="b"/>
                <a:pathLst>
                  <a:path w="901" h="819">
                    <a:moveTo>
                      <a:pt x="0" y="254"/>
                    </a:moveTo>
                    <a:lnTo>
                      <a:pt x="0" y="348"/>
                    </a:lnTo>
                    <a:lnTo>
                      <a:pt x="0" y="348"/>
                    </a:lnTo>
                    <a:lnTo>
                      <a:pt x="0" y="489"/>
                    </a:lnTo>
                    <a:lnTo>
                      <a:pt x="0" y="818"/>
                    </a:lnTo>
                    <a:lnTo>
                      <a:pt x="150" y="818"/>
                    </a:lnTo>
                    <a:lnTo>
                      <a:pt x="150" y="818"/>
                    </a:lnTo>
                    <a:lnTo>
                      <a:pt x="375" y="818"/>
                    </a:lnTo>
                    <a:lnTo>
                      <a:pt x="900" y="818"/>
                    </a:lnTo>
                    <a:lnTo>
                      <a:pt x="900" y="489"/>
                    </a:lnTo>
                    <a:lnTo>
                      <a:pt x="900" y="348"/>
                    </a:lnTo>
                    <a:lnTo>
                      <a:pt x="900" y="348"/>
                    </a:lnTo>
                    <a:lnTo>
                      <a:pt x="900" y="254"/>
                    </a:lnTo>
                    <a:lnTo>
                      <a:pt x="375" y="254"/>
                    </a:lnTo>
                    <a:lnTo>
                      <a:pt x="416" y="0"/>
                    </a:lnTo>
                    <a:lnTo>
                      <a:pt x="150" y="254"/>
                    </a:lnTo>
                    <a:lnTo>
                      <a:pt x="0" y="254"/>
                    </a:lnTo>
                  </a:path>
                </a:pathLst>
              </a:custGeom>
              <a:noFill/>
              <a:ln w="12700" cap="rnd" cmpd="sng">
                <a:solidFill>
                  <a:schemeClr val="tx1"/>
                </a:solidFill>
                <a:prstDash val="solid"/>
                <a:round/>
                <a:headEnd/>
                <a:tailEnd/>
              </a:ln>
              <a:effectLst/>
            </p:spPr>
            <p:txBody>
              <a:bodyPr/>
              <a:lstStyle/>
              <a:p>
                <a:endParaRPr lang="zh-CN" altLang="en-US"/>
              </a:p>
            </p:txBody>
          </p:sp>
          <p:sp>
            <p:nvSpPr>
              <p:cNvPr id="12305" name="Rectangle 17"/>
              <p:cNvSpPr>
                <a:spLocks noChangeArrowheads="1"/>
              </p:cNvSpPr>
              <p:nvPr/>
            </p:nvSpPr>
            <p:spPr bwMode="auto">
              <a:xfrm>
                <a:off x="1760" y="2360"/>
                <a:ext cx="778" cy="500"/>
              </a:xfrm>
              <a:prstGeom prst="rect">
                <a:avLst/>
              </a:prstGeom>
              <a:noFill/>
              <a:ln w="9525">
                <a:noFill/>
                <a:miter lim="800000"/>
                <a:headEnd/>
                <a:tailEnd/>
              </a:ln>
              <a:effectLst/>
            </p:spPr>
            <p:txBody>
              <a:bodyPr lIns="0" tIns="0" rIns="0" bIns="0"/>
              <a:lstStyle/>
              <a:p>
                <a:pPr algn="just">
                  <a:lnSpc>
                    <a:spcPct val="110000"/>
                  </a:lnSpc>
                  <a:spcBef>
                    <a:spcPct val="0"/>
                  </a:spcBef>
                </a:pPr>
                <a:r>
                  <a:rPr lang="zh-CN" altLang="en-US" sz="2400" b="1" dirty="0">
                    <a:solidFill>
                      <a:schemeClr val="accent1"/>
                    </a:solidFill>
                    <a:latin typeface="Times New Roman" pitchFamily="18" charset="0"/>
                  </a:rPr>
                  <a:t>译码，读寄存器堆</a:t>
                </a:r>
              </a:p>
            </p:txBody>
          </p:sp>
        </p:grpSp>
        <p:grpSp>
          <p:nvGrpSpPr>
            <p:cNvPr id="6" name="Group 21"/>
            <p:cNvGrpSpPr>
              <a:grpSpLocks/>
            </p:cNvGrpSpPr>
            <p:nvPr/>
          </p:nvGrpSpPr>
          <p:grpSpPr bwMode="auto">
            <a:xfrm>
              <a:off x="2647" y="2086"/>
              <a:ext cx="901" cy="807"/>
              <a:chOff x="2647" y="2086"/>
              <a:chExt cx="901" cy="807"/>
            </a:xfrm>
          </p:grpSpPr>
          <p:sp>
            <p:nvSpPr>
              <p:cNvPr id="12307" name="Freeform 19"/>
              <p:cNvSpPr>
                <a:spLocks/>
              </p:cNvSpPr>
              <p:nvPr/>
            </p:nvSpPr>
            <p:spPr bwMode="auto">
              <a:xfrm>
                <a:off x="2647" y="2086"/>
                <a:ext cx="901" cy="807"/>
              </a:xfrm>
              <a:custGeom>
                <a:avLst/>
                <a:gdLst/>
                <a:ahLst/>
                <a:cxnLst>
                  <a:cxn ang="0">
                    <a:pos x="0" y="242"/>
                  </a:cxn>
                  <a:cxn ang="0">
                    <a:pos x="0" y="336"/>
                  </a:cxn>
                  <a:cxn ang="0">
                    <a:pos x="0" y="336"/>
                  </a:cxn>
                  <a:cxn ang="0">
                    <a:pos x="0" y="477"/>
                  </a:cxn>
                  <a:cxn ang="0">
                    <a:pos x="0" y="806"/>
                  </a:cxn>
                  <a:cxn ang="0">
                    <a:pos x="150" y="806"/>
                  </a:cxn>
                  <a:cxn ang="0">
                    <a:pos x="150" y="806"/>
                  </a:cxn>
                  <a:cxn ang="0">
                    <a:pos x="375" y="806"/>
                  </a:cxn>
                  <a:cxn ang="0">
                    <a:pos x="900" y="806"/>
                  </a:cxn>
                  <a:cxn ang="0">
                    <a:pos x="900" y="477"/>
                  </a:cxn>
                  <a:cxn ang="0">
                    <a:pos x="900" y="336"/>
                  </a:cxn>
                  <a:cxn ang="0">
                    <a:pos x="900" y="336"/>
                  </a:cxn>
                  <a:cxn ang="0">
                    <a:pos x="900" y="242"/>
                  </a:cxn>
                  <a:cxn ang="0">
                    <a:pos x="375" y="242"/>
                  </a:cxn>
                  <a:cxn ang="0">
                    <a:pos x="284" y="0"/>
                  </a:cxn>
                  <a:cxn ang="0">
                    <a:pos x="150" y="242"/>
                  </a:cxn>
                  <a:cxn ang="0">
                    <a:pos x="0" y="242"/>
                  </a:cxn>
                </a:cxnLst>
                <a:rect l="0" t="0" r="r" b="b"/>
                <a:pathLst>
                  <a:path w="901" h="807">
                    <a:moveTo>
                      <a:pt x="0" y="242"/>
                    </a:moveTo>
                    <a:lnTo>
                      <a:pt x="0" y="336"/>
                    </a:lnTo>
                    <a:lnTo>
                      <a:pt x="0" y="336"/>
                    </a:lnTo>
                    <a:lnTo>
                      <a:pt x="0" y="477"/>
                    </a:lnTo>
                    <a:lnTo>
                      <a:pt x="0" y="806"/>
                    </a:lnTo>
                    <a:lnTo>
                      <a:pt x="150" y="806"/>
                    </a:lnTo>
                    <a:lnTo>
                      <a:pt x="150" y="806"/>
                    </a:lnTo>
                    <a:lnTo>
                      <a:pt x="375" y="806"/>
                    </a:lnTo>
                    <a:lnTo>
                      <a:pt x="900" y="806"/>
                    </a:lnTo>
                    <a:lnTo>
                      <a:pt x="900" y="477"/>
                    </a:lnTo>
                    <a:lnTo>
                      <a:pt x="900" y="336"/>
                    </a:lnTo>
                    <a:lnTo>
                      <a:pt x="900" y="336"/>
                    </a:lnTo>
                    <a:lnTo>
                      <a:pt x="900" y="242"/>
                    </a:lnTo>
                    <a:lnTo>
                      <a:pt x="375" y="242"/>
                    </a:lnTo>
                    <a:lnTo>
                      <a:pt x="284" y="0"/>
                    </a:lnTo>
                    <a:lnTo>
                      <a:pt x="150" y="242"/>
                    </a:lnTo>
                    <a:lnTo>
                      <a:pt x="0" y="242"/>
                    </a:lnTo>
                  </a:path>
                </a:pathLst>
              </a:custGeom>
              <a:noFill/>
              <a:ln w="12700" cap="rnd" cmpd="sng">
                <a:solidFill>
                  <a:schemeClr val="tx1"/>
                </a:solidFill>
                <a:prstDash val="solid"/>
                <a:round/>
                <a:headEnd/>
                <a:tailEnd/>
              </a:ln>
              <a:effectLst/>
            </p:spPr>
            <p:txBody>
              <a:bodyPr/>
              <a:lstStyle/>
              <a:p>
                <a:endParaRPr lang="zh-CN" altLang="en-US"/>
              </a:p>
            </p:txBody>
          </p:sp>
          <p:sp>
            <p:nvSpPr>
              <p:cNvPr id="12308" name="Rectangle 20"/>
              <p:cNvSpPr>
                <a:spLocks noChangeArrowheads="1"/>
              </p:cNvSpPr>
              <p:nvPr/>
            </p:nvSpPr>
            <p:spPr bwMode="auto">
              <a:xfrm>
                <a:off x="2708" y="2360"/>
                <a:ext cx="778" cy="500"/>
              </a:xfrm>
              <a:prstGeom prst="rect">
                <a:avLst/>
              </a:prstGeom>
              <a:noFill/>
              <a:ln w="9525">
                <a:noFill/>
                <a:miter lim="800000"/>
                <a:headEnd/>
                <a:tailEnd/>
              </a:ln>
              <a:effectLst/>
            </p:spPr>
            <p:txBody>
              <a:bodyPr lIns="0" tIns="0" rIns="0" bIns="0"/>
              <a:lstStyle/>
              <a:p>
                <a:pPr algn="just">
                  <a:lnSpc>
                    <a:spcPct val="110000"/>
                  </a:lnSpc>
                  <a:spcBef>
                    <a:spcPct val="0"/>
                  </a:spcBef>
                </a:pPr>
                <a:r>
                  <a:rPr lang="zh-CN" altLang="en-US" sz="2400" b="1" dirty="0">
                    <a:solidFill>
                      <a:schemeClr val="accent1"/>
                    </a:solidFill>
                    <a:latin typeface="Times New Roman" pitchFamily="18" charset="0"/>
                  </a:rPr>
                  <a:t>计算访存有效地址</a:t>
                </a:r>
              </a:p>
            </p:txBody>
          </p:sp>
        </p:grpSp>
        <p:grpSp>
          <p:nvGrpSpPr>
            <p:cNvPr id="7" name="Group 24"/>
            <p:cNvGrpSpPr>
              <a:grpSpLocks/>
            </p:cNvGrpSpPr>
            <p:nvPr/>
          </p:nvGrpSpPr>
          <p:grpSpPr bwMode="auto">
            <a:xfrm>
              <a:off x="3607" y="2122"/>
              <a:ext cx="541" cy="771"/>
              <a:chOff x="3607" y="2122"/>
              <a:chExt cx="541" cy="771"/>
            </a:xfrm>
          </p:grpSpPr>
          <p:sp>
            <p:nvSpPr>
              <p:cNvPr id="12310" name="Freeform 22"/>
              <p:cNvSpPr>
                <a:spLocks/>
              </p:cNvSpPr>
              <p:nvPr/>
            </p:nvSpPr>
            <p:spPr bwMode="auto">
              <a:xfrm>
                <a:off x="3607" y="2122"/>
                <a:ext cx="541" cy="771"/>
              </a:xfrm>
              <a:custGeom>
                <a:avLst/>
                <a:gdLst/>
                <a:ahLst/>
                <a:cxnLst>
                  <a:cxn ang="0">
                    <a:pos x="0" y="206"/>
                  </a:cxn>
                  <a:cxn ang="0">
                    <a:pos x="0" y="300"/>
                  </a:cxn>
                  <a:cxn ang="0">
                    <a:pos x="0" y="300"/>
                  </a:cxn>
                  <a:cxn ang="0">
                    <a:pos x="0" y="441"/>
                  </a:cxn>
                  <a:cxn ang="0">
                    <a:pos x="0" y="770"/>
                  </a:cxn>
                  <a:cxn ang="0">
                    <a:pos x="90" y="770"/>
                  </a:cxn>
                  <a:cxn ang="0">
                    <a:pos x="90" y="770"/>
                  </a:cxn>
                  <a:cxn ang="0">
                    <a:pos x="225" y="770"/>
                  </a:cxn>
                  <a:cxn ang="0">
                    <a:pos x="540" y="770"/>
                  </a:cxn>
                  <a:cxn ang="0">
                    <a:pos x="540" y="441"/>
                  </a:cxn>
                  <a:cxn ang="0">
                    <a:pos x="540" y="300"/>
                  </a:cxn>
                  <a:cxn ang="0">
                    <a:pos x="540" y="300"/>
                  </a:cxn>
                  <a:cxn ang="0">
                    <a:pos x="540" y="206"/>
                  </a:cxn>
                  <a:cxn ang="0">
                    <a:pos x="225" y="206"/>
                  </a:cxn>
                  <a:cxn ang="0">
                    <a:pos x="140" y="0"/>
                  </a:cxn>
                  <a:cxn ang="0">
                    <a:pos x="90" y="206"/>
                  </a:cxn>
                  <a:cxn ang="0">
                    <a:pos x="0" y="206"/>
                  </a:cxn>
                </a:cxnLst>
                <a:rect l="0" t="0" r="r" b="b"/>
                <a:pathLst>
                  <a:path w="541" h="771">
                    <a:moveTo>
                      <a:pt x="0" y="206"/>
                    </a:moveTo>
                    <a:lnTo>
                      <a:pt x="0" y="300"/>
                    </a:lnTo>
                    <a:lnTo>
                      <a:pt x="0" y="300"/>
                    </a:lnTo>
                    <a:lnTo>
                      <a:pt x="0" y="441"/>
                    </a:lnTo>
                    <a:lnTo>
                      <a:pt x="0" y="770"/>
                    </a:lnTo>
                    <a:lnTo>
                      <a:pt x="90" y="770"/>
                    </a:lnTo>
                    <a:lnTo>
                      <a:pt x="90" y="770"/>
                    </a:lnTo>
                    <a:lnTo>
                      <a:pt x="225" y="770"/>
                    </a:lnTo>
                    <a:lnTo>
                      <a:pt x="540" y="770"/>
                    </a:lnTo>
                    <a:lnTo>
                      <a:pt x="540" y="441"/>
                    </a:lnTo>
                    <a:lnTo>
                      <a:pt x="540" y="300"/>
                    </a:lnTo>
                    <a:lnTo>
                      <a:pt x="540" y="300"/>
                    </a:lnTo>
                    <a:lnTo>
                      <a:pt x="540" y="206"/>
                    </a:lnTo>
                    <a:lnTo>
                      <a:pt x="225" y="206"/>
                    </a:lnTo>
                    <a:lnTo>
                      <a:pt x="140" y="0"/>
                    </a:lnTo>
                    <a:lnTo>
                      <a:pt x="90" y="206"/>
                    </a:lnTo>
                    <a:lnTo>
                      <a:pt x="0" y="206"/>
                    </a:lnTo>
                  </a:path>
                </a:pathLst>
              </a:custGeom>
              <a:noFill/>
              <a:ln w="12700" cap="rnd" cmpd="sng">
                <a:solidFill>
                  <a:schemeClr val="tx1"/>
                </a:solidFill>
                <a:prstDash val="solid"/>
                <a:round/>
                <a:headEnd/>
                <a:tailEnd/>
              </a:ln>
              <a:effectLst/>
            </p:spPr>
            <p:txBody>
              <a:bodyPr/>
              <a:lstStyle/>
              <a:p>
                <a:endParaRPr lang="zh-CN" altLang="en-US"/>
              </a:p>
            </p:txBody>
          </p:sp>
          <p:sp>
            <p:nvSpPr>
              <p:cNvPr id="12311" name="Rectangle 23"/>
              <p:cNvSpPr>
                <a:spLocks noChangeArrowheads="1"/>
              </p:cNvSpPr>
              <p:nvPr/>
            </p:nvSpPr>
            <p:spPr bwMode="auto">
              <a:xfrm>
                <a:off x="3668" y="2360"/>
                <a:ext cx="418" cy="500"/>
              </a:xfrm>
              <a:prstGeom prst="rect">
                <a:avLst/>
              </a:prstGeom>
              <a:noFill/>
              <a:ln w="9525">
                <a:noFill/>
                <a:miter lim="800000"/>
                <a:headEnd/>
                <a:tailEnd/>
              </a:ln>
              <a:effectLst/>
            </p:spPr>
            <p:txBody>
              <a:bodyPr lIns="0" tIns="0" rIns="0" bIns="0"/>
              <a:lstStyle/>
              <a:p>
                <a:pPr>
                  <a:lnSpc>
                    <a:spcPct val="110000"/>
                  </a:lnSpc>
                  <a:spcBef>
                    <a:spcPct val="0"/>
                  </a:spcBef>
                </a:pPr>
                <a:r>
                  <a:rPr lang="zh-CN" altLang="en-US" sz="2400" b="1" dirty="0">
                    <a:solidFill>
                      <a:schemeClr val="accent1"/>
                    </a:solidFill>
                    <a:latin typeface="Times New Roman" pitchFamily="18" charset="0"/>
                  </a:rPr>
                  <a:t>读存储器</a:t>
                </a:r>
              </a:p>
            </p:txBody>
          </p:sp>
        </p:grpSp>
        <p:grpSp>
          <p:nvGrpSpPr>
            <p:cNvPr id="8" name="Group 27"/>
            <p:cNvGrpSpPr>
              <a:grpSpLocks/>
            </p:cNvGrpSpPr>
            <p:nvPr/>
          </p:nvGrpSpPr>
          <p:grpSpPr bwMode="auto">
            <a:xfrm>
              <a:off x="4207" y="2110"/>
              <a:ext cx="1345" cy="783"/>
              <a:chOff x="4207" y="2110"/>
              <a:chExt cx="1345" cy="783"/>
            </a:xfrm>
          </p:grpSpPr>
          <p:sp>
            <p:nvSpPr>
              <p:cNvPr id="12313" name="Freeform 25"/>
              <p:cNvSpPr>
                <a:spLocks/>
              </p:cNvSpPr>
              <p:nvPr/>
            </p:nvSpPr>
            <p:spPr bwMode="auto">
              <a:xfrm>
                <a:off x="4207" y="2110"/>
                <a:ext cx="1345" cy="783"/>
              </a:xfrm>
              <a:custGeom>
                <a:avLst/>
                <a:gdLst/>
                <a:ahLst/>
                <a:cxnLst>
                  <a:cxn ang="0">
                    <a:pos x="0" y="218"/>
                  </a:cxn>
                  <a:cxn ang="0">
                    <a:pos x="0" y="312"/>
                  </a:cxn>
                  <a:cxn ang="0">
                    <a:pos x="0" y="312"/>
                  </a:cxn>
                  <a:cxn ang="0">
                    <a:pos x="0" y="453"/>
                  </a:cxn>
                  <a:cxn ang="0">
                    <a:pos x="0" y="782"/>
                  </a:cxn>
                  <a:cxn ang="0">
                    <a:pos x="224" y="782"/>
                  </a:cxn>
                  <a:cxn ang="0">
                    <a:pos x="224" y="782"/>
                  </a:cxn>
                  <a:cxn ang="0">
                    <a:pos x="560" y="782"/>
                  </a:cxn>
                  <a:cxn ang="0">
                    <a:pos x="1344" y="782"/>
                  </a:cxn>
                  <a:cxn ang="0">
                    <a:pos x="1344" y="453"/>
                  </a:cxn>
                  <a:cxn ang="0">
                    <a:pos x="1344" y="312"/>
                  </a:cxn>
                  <a:cxn ang="0">
                    <a:pos x="1344" y="312"/>
                  </a:cxn>
                  <a:cxn ang="0">
                    <a:pos x="1344" y="218"/>
                  </a:cxn>
                  <a:cxn ang="0">
                    <a:pos x="560" y="218"/>
                  </a:cxn>
                  <a:cxn ang="0">
                    <a:pos x="524" y="0"/>
                  </a:cxn>
                  <a:cxn ang="0">
                    <a:pos x="224" y="218"/>
                  </a:cxn>
                  <a:cxn ang="0">
                    <a:pos x="0" y="218"/>
                  </a:cxn>
                </a:cxnLst>
                <a:rect l="0" t="0" r="r" b="b"/>
                <a:pathLst>
                  <a:path w="1345" h="783">
                    <a:moveTo>
                      <a:pt x="0" y="218"/>
                    </a:moveTo>
                    <a:lnTo>
                      <a:pt x="0" y="312"/>
                    </a:lnTo>
                    <a:lnTo>
                      <a:pt x="0" y="312"/>
                    </a:lnTo>
                    <a:lnTo>
                      <a:pt x="0" y="453"/>
                    </a:lnTo>
                    <a:lnTo>
                      <a:pt x="0" y="782"/>
                    </a:lnTo>
                    <a:lnTo>
                      <a:pt x="224" y="782"/>
                    </a:lnTo>
                    <a:lnTo>
                      <a:pt x="224" y="782"/>
                    </a:lnTo>
                    <a:lnTo>
                      <a:pt x="560" y="782"/>
                    </a:lnTo>
                    <a:lnTo>
                      <a:pt x="1344" y="782"/>
                    </a:lnTo>
                    <a:lnTo>
                      <a:pt x="1344" y="453"/>
                    </a:lnTo>
                    <a:lnTo>
                      <a:pt x="1344" y="312"/>
                    </a:lnTo>
                    <a:lnTo>
                      <a:pt x="1344" y="312"/>
                    </a:lnTo>
                    <a:lnTo>
                      <a:pt x="1344" y="218"/>
                    </a:lnTo>
                    <a:lnTo>
                      <a:pt x="560" y="218"/>
                    </a:lnTo>
                    <a:lnTo>
                      <a:pt x="524" y="0"/>
                    </a:lnTo>
                    <a:lnTo>
                      <a:pt x="224" y="218"/>
                    </a:lnTo>
                    <a:lnTo>
                      <a:pt x="0" y="218"/>
                    </a:lnTo>
                  </a:path>
                </a:pathLst>
              </a:custGeom>
              <a:noFill/>
              <a:ln w="12700" cap="rnd" cmpd="sng">
                <a:solidFill>
                  <a:schemeClr val="tx1"/>
                </a:solidFill>
                <a:prstDash val="solid"/>
                <a:round/>
                <a:headEnd/>
                <a:tailEnd/>
              </a:ln>
              <a:effectLst/>
            </p:spPr>
            <p:txBody>
              <a:bodyPr/>
              <a:lstStyle/>
              <a:p>
                <a:endParaRPr lang="zh-CN" altLang="en-US"/>
              </a:p>
            </p:txBody>
          </p:sp>
          <p:sp>
            <p:nvSpPr>
              <p:cNvPr id="12314" name="Rectangle 26"/>
              <p:cNvSpPr>
                <a:spLocks noChangeArrowheads="1"/>
              </p:cNvSpPr>
              <p:nvPr/>
            </p:nvSpPr>
            <p:spPr bwMode="auto">
              <a:xfrm>
                <a:off x="4268" y="2360"/>
                <a:ext cx="1222" cy="500"/>
              </a:xfrm>
              <a:prstGeom prst="rect">
                <a:avLst/>
              </a:prstGeom>
              <a:noFill/>
              <a:ln w="9525">
                <a:noFill/>
                <a:miter lim="800000"/>
                <a:headEnd/>
                <a:tailEnd/>
              </a:ln>
              <a:effectLst/>
            </p:spPr>
            <p:txBody>
              <a:bodyPr lIns="0" tIns="0" rIns="0" bIns="0"/>
              <a:lstStyle/>
              <a:p>
                <a:pPr algn="just">
                  <a:lnSpc>
                    <a:spcPct val="110000"/>
                  </a:lnSpc>
                  <a:spcBef>
                    <a:spcPct val="0"/>
                  </a:spcBef>
                </a:pPr>
                <a:r>
                  <a:rPr lang="zh-CN" altLang="en-US" sz="2400" b="1" dirty="0">
                    <a:solidFill>
                      <a:schemeClr val="accent1"/>
                    </a:solidFill>
                    <a:latin typeface="Times New Roman" pitchFamily="18" charset="0"/>
                  </a:rPr>
                  <a:t>将读出数据写入寄存器堆</a:t>
                </a:r>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p:cNvSpPr>
            <a:spLocks noGrp="1" noChangeArrowheads="1"/>
          </p:cNvSpPr>
          <p:nvPr>
            <p:ph type="sldNum" sz="quarter" idx="4294967295"/>
          </p:nvPr>
        </p:nvSpPr>
        <p:spPr>
          <a:xfrm>
            <a:off x="7080250" y="6232525"/>
            <a:ext cx="1905000" cy="457200"/>
          </a:xfrm>
          <a:prstGeom prst="rect">
            <a:avLst/>
          </a:prstGeom>
        </p:spPr>
        <p:txBody>
          <a:bodyPr/>
          <a:lstStyle/>
          <a:p>
            <a:fld id="{4881F954-911E-4B79-8971-5820C5AE6724}" type="slidenum">
              <a:rPr lang="en-US" altLang="zh-CN"/>
              <a:pPr/>
              <a:t>11</a:t>
            </a:fld>
            <a:endParaRPr lang="en-US" altLang="zh-CN"/>
          </a:p>
        </p:txBody>
      </p:sp>
      <p:sp>
        <p:nvSpPr>
          <p:cNvPr id="14338" name="Rectangle 2"/>
          <p:cNvSpPr>
            <a:spLocks noGrp="1" noChangeArrowheads="1"/>
          </p:cNvSpPr>
          <p:nvPr>
            <p:ph type="ctrTitle"/>
          </p:nvPr>
        </p:nvSpPr>
        <p:spPr>
          <a:xfrm>
            <a:off x="323850" y="131763"/>
            <a:ext cx="6942138" cy="669925"/>
          </a:xfrm>
          <a:noFill/>
          <a:ln/>
        </p:spPr>
        <p:txBody>
          <a:bodyPr/>
          <a:lstStyle/>
          <a:p>
            <a:r>
              <a:rPr lang="zh-CN" altLang="en-US" sz="3200" b="1" dirty="0" smtClean="0">
                <a:solidFill>
                  <a:schemeClr val="hlink"/>
                </a:solidFill>
              </a:rPr>
              <a:t>流水线</a:t>
            </a:r>
            <a:r>
              <a:rPr lang="zh-CN" altLang="en-US" sz="3200" b="1" dirty="0">
                <a:solidFill>
                  <a:schemeClr val="hlink"/>
                </a:solidFill>
              </a:rPr>
              <a:t>的结构相关</a:t>
            </a:r>
          </a:p>
        </p:txBody>
      </p:sp>
      <p:sp>
        <p:nvSpPr>
          <p:cNvPr id="14339" name="Rectangle 3"/>
          <p:cNvSpPr>
            <a:spLocks noGrp="1" noChangeArrowheads="1"/>
          </p:cNvSpPr>
          <p:nvPr>
            <p:ph type="subTitle" idx="1"/>
          </p:nvPr>
        </p:nvSpPr>
        <p:spPr>
          <a:xfrm>
            <a:off x="201613" y="800100"/>
            <a:ext cx="8648700" cy="971550"/>
          </a:xfrm>
          <a:noFill/>
          <a:ln/>
        </p:spPr>
        <p:txBody>
          <a:bodyPr/>
          <a:lstStyle/>
          <a:p>
            <a:pPr algn="just">
              <a:lnSpc>
                <a:spcPct val="110000"/>
              </a:lnSpc>
              <a:spcBef>
                <a:spcPct val="0"/>
              </a:spcBef>
            </a:pPr>
            <a:r>
              <a:rPr lang="en-US" altLang="zh-CN" sz="2400" b="1" dirty="0">
                <a:solidFill>
                  <a:schemeClr val="accent1"/>
                </a:solidFill>
                <a:effectLst/>
              </a:rPr>
              <a:t>    </a:t>
            </a:r>
            <a:r>
              <a:rPr lang="zh-CN" altLang="en-US" sz="2400" b="1" dirty="0">
                <a:solidFill>
                  <a:schemeClr val="accent1"/>
                </a:solidFill>
                <a:effectLst/>
                <a:latin typeface="宋体" pitchFamily="2" charset="-122"/>
              </a:rPr>
              <a:t>执行各种不同指令时，流水线上各功能段进行的操作有所不同。表</a:t>
            </a:r>
            <a:r>
              <a:rPr lang="en-US" altLang="zh-CN" sz="2400" b="1" dirty="0">
                <a:solidFill>
                  <a:schemeClr val="accent1"/>
                </a:solidFill>
                <a:effectLst/>
              </a:rPr>
              <a:t>2.1</a:t>
            </a:r>
            <a:r>
              <a:rPr lang="zh-CN" altLang="en-US" sz="2400" b="1" dirty="0">
                <a:solidFill>
                  <a:schemeClr val="accent1"/>
                </a:solidFill>
                <a:effectLst/>
                <a:latin typeface="宋体" pitchFamily="2" charset="-122"/>
              </a:rPr>
              <a:t>列出了三类指令在流水线各功能段上进行的操作</a:t>
            </a:r>
          </a:p>
        </p:txBody>
      </p:sp>
      <p:pic>
        <p:nvPicPr>
          <p:cNvPr id="14341" name="Picture 5"/>
          <p:cNvPicPr>
            <a:picLocks noChangeArrowheads="1"/>
          </p:cNvPicPr>
          <p:nvPr/>
        </p:nvPicPr>
        <p:blipFill>
          <a:blip r:embed="rId3"/>
          <a:srcRect/>
          <a:stretch>
            <a:fillRect/>
          </a:stretch>
        </p:blipFill>
        <p:spPr bwMode="auto">
          <a:xfrm>
            <a:off x="139700" y="2025650"/>
            <a:ext cx="8845550" cy="4395788"/>
          </a:xfrm>
          <a:prstGeom prst="rect">
            <a:avLst/>
          </a:prstGeom>
          <a:noFill/>
          <a:ln w="9525">
            <a:noFill/>
            <a:miter lim="800000"/>
            <a:headEnd/>
            <a:tailEnd/>
          </a:ln>
          <a:effectLst/>
        </p:spPr>
      </p:pic>
      <p:sp>
        <p:nvSpPr>
          <p:cNvPr id="14342" name="Rectangle 6"/>
          <p:cNvSpPr>
            <a:spLocks noChangeArrowheads="1"/>
          </p:cNvSpPr>
          <p:nvPr/>
        </p:nvSpPr>
        <p:spPr bwMode="auto">
          <a:xfrm>
            <a:off x="609600" y="3181350"/>
            <a:ext cx="83820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rgbClr val="000066"/>
                </a:solidFill>
              </a:rPr>
              <a:t>取指令</a:t>
            </a:r>
            <a:r>
              <a:rPr lang="zh-CN" altLang="en-US"/>
              <a:t> </a:t>
            </a:r>
          </a:p>
        </p:txBody>
      </p:sp>
      <p:sp>
        <p:nvSpPr>
          <p:cNvPr id="14343" name="Rectangle 7"/>
          <p:cNvSpPr>
            <a:spLocks noChangeArrowheads="1"/>
          </p:cNvSpPr>
          <p:nvPr/>
        </p:nvSpPr>
        <p:spPr bwMode="auto">
          <a:xfrm>
            <a:off x="2800350" y="2552700"/>
            <a:ext cx="118110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chemeClr val="bg2"/>
                </a:solidFill>
                <a:latin typeface="Times New Roman" pitchFamily="18" charset="0"/>
              </a:rPr>
              <a:t>算术逻辑</a:t>
            </a:r>
          </a:p>
        </p:txBody>
      </p:sp>
      <p:sp>
        <p:nvSpPr>
          <p:cNvPr id="14344" name="Rectangle 8"/>
          <p:cNvSpPr>
            <a:spLocks noChangeArrowheads="1"/>
          </p:cNvSpPr>
          <p:nvPr/>
        </p:nvSpPr>
        <p:spPr bwMode="auto">
          <a:xfrm>
            <a:off x="4762500" y="2552700"/>
            <a:ext cx="152400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b="1">
                <a:solidFill>
                  <a:schemeClr val="bg2"/>
                </a:solidFill>
                <a:latin typeface="Times New Roman" pitchFamily="18" charset="0"/>
              </a:rPr>
              <a:t>取数／存数</a:t>
            </a:r>
          </a:p>
        </p:txBody>
      </p:sp>
      <p:sp>
        <p:nvSpPr>
          <p:cNvPr id="14345" name="Rectangle 9"/>
          <p:cNvSpPr>
            <a:spLocks noChangeArrowheads="1"/>
          </p:cNvSpPr>
          <p:nvPr/>
        </p:nvSpPr>
        <p:spPr bwMode="auto">
          <a:xfrm>
            <a:off x="6991350" y="2571750"/>
            <a:ext cx="152400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b="1">
                <a:solidFill>
                  <a:schemeClr val="bg2"/>
                </a:solidFill>
                <a:latin typeface="Times New Roman" pitchFamily="18" charset="0"/>
              </a:rPr>
              <a:t>转移分支</a:t>
            </a:r>
          </a:p>
        </p:txBody>
      </p:sp>
      <p:sp>
        <p:nvSpPr>
          <p:cNvPr id="14346" name="Rectangle 10"/>
          <p:cNvSpPr>
            <a:spLocks noChangeArrowheads="1"/>
          </p:cNvSpPr>
          <p:nvPr/>
        </p:nvSpPr>
        <p:spPr bwMode="auto">
          <a:xfrm>
            <a:off x="228600" y="5238750"/>
            <a:ext cx="184785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rgbClr val="000066"/>
                </a:solidFill>
              </a:rPr>
              <a:t>访存读或写 </a:t>
            </a:r>
          </a:p>
        </p:txBody>
      </p:sp>
      <p:sp>
        <p:nvSpPr>
          <p:cNvPr id="14347" name="Rectangle 11"/>
          <p:cNvSpPr>
            <a:spLocks noChangeArrowheads="1"/>
          </p:cNvSpPr>
          <p:nvPr/>
        </p:nvSpPr>
        <p:spPr bwMode="auto">
          <a:xfrm>
            <a:off x="152400" y="5924550"/>
            <a:ext cx="215265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rgbClr val="000066"/>
                </a:solidFill>
              </a:rPr>
              <a:t>结果写回寄存器堆 </a:t>
            </a:r>
          </a:p>
        </p:txBody>
      </p:sp>
      <p:sp>
        <p:nvSpPr>
          <p:cNvPr id="14348" name="Rectangle 12"/>
          <p:cNvSpPr>
            <a:spLocks noChangeArrowheads="1"/>
          </p:cNvSpPr>
          <p:nvPr/>
        </p:nvSpPr>
        <p:spPr bwMode="auto">
          <a:xfrm>
            <a:off x="209550" y="4552950"/>
            <a:ext cx="201930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rgbClr val="000066"/>
                </a:solidFill>
              </a:rPr>
              <a:t>访存计算或执行 </a:t>
            </a:r>
          </a:p>
        </p:txBody>
      </p:sp>
      <p:sp>
        <p:nvSpPr>
          <p:cNvPr id="14349" name="Rectangle 13"/>
          <p:cNvSpPr>
            <a:spLocks noChangeArrowheads="1"/>
          </p:cNvSpPr>
          <p:nvPr/>
        </p:nvSpPr>
        <p:spPr bwMode="auto">
          <a:xfrm>
            <a:off x="495300" y="3886200"/>
            <a:ext cx="140970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r>
              <a:rPr lang="zh-CN" altLang="en-US">
                <a:solidFill>
                  <a:srgbClr val="000066"/>
                </a:solidFill>
              </a:rPr>
              <a:t>指令译码 </a:t>
            </a:r>
          </a:p>
        </p:txBody>
      </p:sp>
      <p:sp>
        <p:nvSpPr>
          <p:cNvPr id="14350" name="Line 14"/>
          <p:cNvSpPr>
            <a:spLocks noChangeShapeType="1"/>
          </p:cNvSpPr>
          <p:nvPr/>
        </p:nvSpPr>
        <p:spPr bwMode="auto">
          <a:xfrm>
            <a:off x="2762250" y="5448300"/>
            <a:ext cx="1238250" cy="0"/>
          </a:xfrm>
          <a:prstGeom prst="line">
            <a:avLst/>
          </a:prstGeom>
          <a:noFill/>
          <a:ln w="50800">
            <a:solidFill>
              <a:srgbClr val="FF3300"/>
            </a:solidFill>
            <a:round/>
            <a:headEnd type="none" w="sm" len="sm"/>
            <a:tailEnd type="none" w="sm" len="sm"/>
          </a:ln>
          <a:effectLst>
            <a:outerShdw dist="13470" dir="2700000" algn="ctr" rotWithShape="0">
              <a:schemeClr val="bg2">
                <a:alpha val="50000"/>
              </a:schemeClr>
            </a:outerShdw>
          </a:effectLst>
        </p:spPr>
        <p:txBody>
          <a:bodyPr/>
          <a:lstStyle/>
          <a:p>
            <a:endParaRPr lang="zh-CN" altLang="en-US"/>
          </a:p>
        </p:txBody>
      </p:sp>
      <p:sp>
        <p:nvSpPr>
          <p:cNvPr id="14351" name="Line 15"/>
          <p:cNvSpPr>
            <a:spLocks noChangeShapeType="1"/>
          </p:cNvSpPr>
          <p:nvPr/>
        </p:nvSpPr>
        <p:spPr bwMode="auto">
          <a:xfrm>
            <a:off x="6877050" y="5619750"/>
            <a:ext cx="1752600" cy="0"/>
          </a:xfrm>
          <a:prstGeom prst="line">
            <a:avLst/>
          </a:prstGeom>
          <a:noFill/>
          <a:ln w="50800">
            <a:solidFill>
              <a:srgbClr val="FF3300"/>
            </a:solidFill>
            <a:round/>
            <a:headEnd type="none" w="sm" len="sm"/>
            <a:tailEnd type="none" w="sm" len="sm"/>
          </a:ln>
          <a:effectLst>
            <a:outerShdw dist="13470" dir="2700000" algn="ctr" rotWithShape="0">
              <a:schemeClr val="bg2">
                <a:alpha val="50000"/>
              </a:schemeClr>
            </a:outerShdw>
          </a:effectLst>
        </p:spPr>
        <p:txBody>
          <a:bodyPr/>
          <a:lstStyle/>
          <a:p>
            <a:endParaRPr lang="zh-CN" altLang="en-US"/>
          </a:p>
        </p:txBody>
      </p:sp>
      <p:sp>
        <p:nvSpPr>
          <p:cNvPr id="14352" name="Rectangle 16"/>
          <p:cNvSpPr>
            <a:spLocks noChangeArrowheads="1"/>
          </p:cNvSpPr>
          <p:nvPr/>
        </p:nvSpPr>
        <p:spPr bwMode="auto">
          <a:xfrm>
            <a:off x="4591050" y="3200400"/>
            <a:ext cx="184785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chemeClr val="hlink"/>
                </a:solidFill>
              </a:rPr>
              <a:t>（访存读或写）</a:t>
            </a:r>
            <a:r>
              <a:rPr lang="zh-CN" altLang="en-US">
                <a:solidFill>
                  <a:srgbClr val="000066"/>
                </a:solidFill>
              </a:rPr>
              <a:t> </a:t>
            </a:r>
          </a:p>
        </p:txBody>
      </p:sp>
      <p:sp>
        <p:nvSpPr>
          <p:cNvPr id="14353" name="Rectangle 17"/>
          <p:cNvSpPr>
            <a:spLocks noChangeArrowheads="1"/>
          </p:cNvSpPr>
          <p:nvPr/>
        </p:nvSpPr>
        <p:spPr bwMode="auto">
          <a:xfrm>
            <a:off x="6896100" y="3238500"/>
            <a:ext cx="184785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chemeClr val="hlink"/>
                </a:solidFill>
              </a:rPr>
              <a:t>（访存读）</a:t>
            </a:r>
            <a:r>
              <a:rPr lang="zh-CN" altLang="en-US">
                <a:solidFill>
                  <a:srgbClr val="000066"/>
                </a:solidFill>
              </a:rPr>
              <a:t> </a:t>
            </a:r>
          </a:p>
        </p:txBody>
      </p:sp>
      <p:sp>
        <p:nvSpPr>
          <p:cNvPr id="14354" name="Rectangle 18"/>
          <p:cNvSpPr>
            <a:spLocks noChangeArrowheads="1"/>
          </p:cNvSpPr>
          <p:nvPr/>
        </p:nvSpPr>
        <p:spPr bwMode="auto">
          <a:xfrm>
            <a:off x="2419350" y="3200400"/>
            <a:ext cx="1847850" cy="396875"/>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spAutoFit/>
          </a:bodyPr>
          <a:lstStyle/>
          <a:p>
            <a:pPr algn="ctr"/>
            <a:r>
              <a:rPr lang="zh-CN" altLang="en-US">
                <a:solidFill>
                  <a:schemeClr val="hlink"/>
                </a:solidFill>
              </a:rPr>
              <a:t>（访存读）</a:t>
            </a:r>
            <a:r>
              <a:rPr lang="zh-CN" altLang="en-US">
                <a:solidFill>
                  <a:srgbClr val="000066"/>
                </a:solidFill>
              </a:rPr>
              <a:t> </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3A935C9B-A291-4A2C-AC66-9499989BB9DE}" type="slidenum">
              <a:rPr lang="en-US" altLang="zh-CN"/>
              <a:pPr/>
              <a:t>12</a:t>
            </a:fld>
            <a:endParaRPr lang="en-US" altLang="zh-CN"/>
          </a:p>
        </p:txBody>
      </p:sp>
      <p:sp>
        <p:nvSpPr>
          <p:cNvPr id="16386" name="Rectangle 2"/>
          <p:cNvSpPr>
            <a:spLocks noGrp="1" noChangeArrowheads="1"/>
          </p:cNvSpPr>
          <p:nvPr>
            <p:ph type="ctrTitle"/>
          </p:nvPr>
        </p:nvSpPr>
        <p:spPr>
          <a:xfrm>
            <a:off x="323850" y="131763"/>
            <a:ext cx="6942138" cy="669925"/>
          </a:xfrm>
          <a:noFill/>
          <a:ln/>
        </p:spPr>
        <p:txBody>
          <a:bodyPr/>
          <a:lstStyle/>
          <a:p>
            <a:r>
              <a:rPr lang="zh-CN" altLang="en-US" sz="3200" b="1" dirty="0" smtClean="0">
                <a:solidFill>
                  <a:schemeClr val="hlink"/>
                </a:solidFill>
              </a:rPr>
              <a:t>流水线</a:t>
            </a:r>
            <a:r>
              <a:rPr lang="zh-CN" altLang="en-US" sz="3200" b="1" dirty="0">
                <a:solidFill>
                  <a:schemeClr val="hlink"/>
                </a:solidFill>
              </a:rPr>
              <a:t>的结构相关</a:t>
            </a:r>
          </a:p>
        </p:txBody>
      </p:sp>
      <p:sp>
        <p:nvSpPr>
          <p:cNvPr id="16387" name="Rectangle 3"/>
          <p:cNvSpPr>
            <a:spLocks noGrp="1" noChangeArrowheads="1"/>
          </p:cNvSpPr>
          <p:nvPr>
            <p:ph type="subTitle" idx="1"/>
          </p:nvPr>
        </p:nvSpPr>
        <p:spPr>
          <a:xfrm>
            <a:off x="203200" y="801688"/>
            <a:ext cx="8607425" cy="1978025"/>
          </a:xfrm>
          <a:noFill/>
          <a:ln w="12700" cap="flat">
            <a:solidFill>
              <a:srgbClr val="FF9900"/>
            </a:solidFill>
          </a:ln>
        </p:spPr>
        <p:txBody>
          <a:bodyPr/>
          <a:lstStyle/>
          <a:p>
            <a:pPr algn="just">
              <a:lnSpc>
                <a:spcPct val="110000"/>
              </a:lnSpc>
              <a:spcBef>
                <a:spcPct val="0"/>
              </a:spcBef>
            </a:pPr>
            <a:r>
              <a:rPr lang="en-US" altLang="zh-CN" sz="2400" b="1" dirty="0">
                <a:solidFill>
                  <a:schemeClr val="accent1"/>
                </a:solidFill>
                <a:effectLst/>
              </a:rPr>
              <a:t>    </a:t>
            </a:r>
            <a:r>
              <a:rPr lang="zh-CN" altLang="en-US" sz="2800" b="1" dirty="0">
                <a:solidFill>
                  <a:schemeClr val="accent1"/>
                </a:solidFill>
                <a:effectLst/>
              </a:rPr>
              <a:t>结构相关产生的原因是，当有多条指令进入流水线后在同一个时钟周期内争用同一个功能部件而发生了资源冲突。</a:t>
            </a:r>
            <a:r>
              <a:rPr lang="zh-CN" altLang="en-US" sz="2800" b="1" dirty="0">
                <a:solidFill>
                  <a:schemeClr val="accent1"/>
                </a:solidFill>
                <a:effectLst/>
                <a:hlinkClick r:id="rId3" action="ppaction://hlinkfile"/>
              </a:rPr>
              <a:t>图</a:t>
            </a:r>
            <a:r>
              <a:rPr lang="en-US" altLang="zh-CN" sz="2800" b="1" dirty="0">
                <a:solidFill>
                  <a:schemeClr val="accent1"/>
                </a:solidFill>
                <a:effectLst/>
                <a:latin typeface="宋体" pitchFamily="2" charset="-122"/>
                <a:hlinkClick r:id="rId3" action="ppaction://hlinkfile"/>
              </a:rPr>
              <a:t>2.17</a:t>
            </a:r>
            <a:r>
              <a:rPr lang="zh-CN" altLang="en-US" sz="2800" b="1" dirty="0">
                <a:solidFill>
                  <a:schemeClr val="accent1"/>
                </a:solidFill>
                <a:effectLst/>
              </a:rPr>
              <a:t>示出了两条指令同时访存造成的资源冲突。</a:t>
            </a:r>
            <a:r>
              <a:rPr lang="zh-CN" altLang="en-US" sz="2400" b="1" dirty="0">
                <a:solidFill>
                  <a:schemeClr val="accent1"/>
                </a:solidFill>
                <a:effectLst/>
                <a:latin typeface="宋体" pitchFamily="2" charset="-122"/>
              </a:rPr>
              <a:t> </a:t>
            </a:r>
          </a:p>
        </p:txBody>
      </p:sp>
      <p:sp>
        <p:nvSpPr>
          <p:cNvPr id="16388" name="Rectangle 4"/>
          <p:cNvSpPr>
            <a:spLocks noChangeArrowheads="1"/>
          </p:cNvSpPr>
          <p:nvPr/>
        </p:nvSpPr>
        <p:spPr bwMode="auto">
          <a:xfrm>
            <a:off x="228600" y="2800350"/>
            <a:ext cx="8572500" cy="3810000"/>
          </a:xfrm>
          <a:prstGeom prst="rect">
            <a:avLst/>
          </a:prstGeom>
          <a:no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chemeClr val="accent1"/>
                </a:solidFill>
                <a:latin typeface="Times New Roman" pitchFamily="18" charset="0"/>
              </a:rPr>
              <a:t>解决存储器争用冲突的其他办法是：</a:t>
            </a:r>
            <a:endParaRPr lang="zh-CN" altLang="en-US" sz="2800" b="1" dirty="0">
              <a:solidFill>
                <a:schemeClr val="accent1"/>
              </a:solidFill>
            </a:endParaRPr>
          </a:p>
          <a:p>
            <a:pPr algn="just">
              <a:lnSpc>
                <a:spcPct val="110000"/>
              </a:lnSpc>
              <a:spcBef>
                <a:spcPct val="0"/>
              </a:spcBef>
            </a:pPr>
            <a:r>
              <a:rPr lang="zh-CN" altLang="en-US" sz="2800" b="1" dirty="0">
                <a:solidFill>
                  <a:schemeClr val="accent1"/>
                </a:solidFill>
                <a:latin typeface="Times New Roman" pitchFamily="18" charset="0"/>
              </a:rPr>
              <a:t> </a:t>
            </a:r>
            <a:r>
              <a:rPr lang="en-US" altLang="zh-CN" sz="2800" b="1" dirty="0">
                <a:solidFill>
                  <a:schemeClr val="accent1"/>
                </a:solidFill>
                <a:latin typeface="Times New Roman" pitchFamily="18" charset="0"/>
              </a:rPr>
              <a:t>(1)</a:t>
            </a:r>
            <a:r>
              <a:rPr lang="zh-CN" altLang="en-US" sz="2800" b="1" dirty="0">
                <a:solidFill>
                  <a:schemeClr val="accent1"/>
                </a:solidFill>
                <a:latin typeface="Times New Roman" pitchFamily="18" charset="0"/>
              </a:rPr>
              <a:t>如果指令和数据放在同一个存储器，可使用双端口存储器，其中一个端口存／取数据，另一个端口取指令。</a:t>
            </a:r>
            <a:endParaRPr lang="zh-CN" altLang="en-US" sz="2800" b="1" dirty="0">
              <a:solidFill>
                <a:schemeClr val="accent1"/>
              </a:solidFill>
            </a:endParaRPr>
          </a:p>
          <a:p>
            <a:pPr algn="just">
              <a:lnSpc>
                <a:spcPct val="110000"/>
              </a:lnSpc>
              <a:spcBef>
                <a:spcPct val="0"/>
              </a:spcBef>
            </a:pPr>
            <a:r>
              <a:rPr lang="zh-CN" altLang="en-US" sz="2800" b="1" dirty="0">
                <a:solidFill>
                  <a:schemeClr val="accent1"/>
                </a:solidFill>
                <a:latin typeface="Times New Roman" pitchFamily="18" charset="0"/>
              </a:rPr>
              <a:t> </a:t>
            </a:r>
            <a:r>
              <a:rPr lang="en-US" altLang="zh-CN" sz="2800" b="1" dirty="0">
                <a:solidFill>
                  <a:schemeClr val="accent1"/>
                </a:solidFill>
                <a:latin typeface="Times New Roman" pitchFamily="18" charset="0"/>
              </a:rPr>
              <a:t>(2)</a:t>
            </a:r>
            <a:r>
              <a:rPr lang="zh-CN" altLang="en-US" sz="2800" b="1" dirty="0">
                <a:solidFill>
                  <a:schemeClr val="accent1"/>
                </a:solidFill>
                <a:latin typeface="Times New Roman" pitchFamily="18" charset="0"/>
              </a:rPr>
              <a:t>设置两个存储器，其中一个作为数据存储器，另一个作为指令存储器。上述两种方案中，取指令和访问</a:t>
            </a:r>
            <a:r>
              <a:rPr lang="en-US" altLang="zh-CN" sz="2800" b="1" dirty="0">
                <a:solidFill>
                  <a:schemeClr val="accent1"/>
                </a:solidFill>
                <a:latin typeface="Times New Roman" pitchFamily="18" charset="0"/>
              </a:rPr>
              <a:t>(</a:t>
            </a:r>
            <a:r>
              <a:rPr lang="zh-CN" altLang="en-US" sz="2800" b="1" dirty="0">
                <a:solidFill>
                  <a:schemeClr val="accent1"/>
                </a:solidFill>
                <a:latin typeface="Times New Roman" pitchFamily="18" charset="0"/>
              </a:rPr>
              <a:t>存／取</a:t>
            </a:r>
            <a:r>
              <a:rPr lang="en-US" altLang="zh-CN" sz="2800" b="1" dirty="0">
                <a:solidFill>
                  <a:schemeClr val="accent1"/>
                </a:solidFill>
                <a:latin typeface="Times New Roman" pitchFamily="18" charset="0"/>
              </a:rPr>
              <a:t>)</a:t>
            </a:r>
            <a:r>
              <a:rPr lang="zh-CN" altLang="en-US" sz="2800" b="1" dirty="0">
                <a:solidFill>
                  <a:schemeClr val="accent1"/>
                </a:solidFill>
                <a:latin typeface="Times New Roman" pitchFamily="18" charset="0"/>
              </a:rPr>
              <a:t>数据可以并行进行，不会发生结构相关。</a:t>
            </a:r>
            <a:endParaRPr lang="zh-CN" altLang="en-US" sz="2800" b="1" dirty="0">
              <a:solidFill>
                <a:schemeClr val="accent1"/>
              </a:solidFill>
            </a:endParaRPr>
          </a:p>
          <a:p>
            <a:pPr algn="just">
              <a:lnSpc>
                <a:spcPct val="110000"/>
              </a:lnSpc>
              <a:spcBef>
                <a:spcPct val="0"/>
              </a:spcBef>
            </a:pPr>
            <a:r>
              <a:rPr lang="zh-CN" altLang="en-US" sz="2800" b="1" dirty="0">
                <a:solidFill>
                  <a:schemeClr val="accent1"/>
                </a:solidFill>
                <a:latin typeface="Times New Roman" pitchFamily="18" charset="0"/>
              </a:rPr>
              <a:t>  </a:t>
            </a:r>
            <a:r>
              <a:rPr lang="zh-CN" altLang="en-US" b="1" dirty="0">
                <a:solidFill>
                  <a:schemeClr val="accent1"/>
                </a:solidFill>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E7D6F777-F3BF-4F1B-A611-0BAC035C87F6}" type="slidenum">
              <a:rPr lang="en-US" altLang="zh-CN"/>
              <a:pPr/>
              <a:t>13</a:t>
            </a:fld>
            <a:endParaRPr lang="en-US" altLang="zh-CN"/>
          </a:p>
        </p:txBody>
      </p:sp>
      <p:sp>
        <p:nvSpPr>
          <p:cNvPr id="18434" name="Rectangle 2"/>
          <p:cNvSpPr>
            <a:spLocks noGrp="1" noChangeArrowheads="1"/>
          </p:cNvSpPr>
          <p:nvPr>
            <p:ph type="ctrTitle"/>
          </p:nvPr>
        </p:nvSpPr>
        <p:spPr>
          <a:xfrm>
            <a:off x="323850" y="131763"/>
            <a:ext cx="7018338" cy="1069975"/>
          </a:xfrm>
          <a:noFill/>
          <a:ln/>
        </p:spPr>
        <p:txBody>
          <a:bodyPr/>
          <a:lstStyle/>
          <a:p>
            <a:r>
              <a:rPr lang="en-US" altLang="zh-CN" sz="2800" b="1" dirty="0" smtClean="0">
                <a:solidFill>
                  <a:schemeClr val="hlink"/>
                </a:solidFill>
              </a:rPr>
              <a:t>2  </a:t>
            </a:r>
            <a:r>
              <a:rPr lang="zh-CN" altLang="en-US" sz="2800" b="1" dirty="0">
                <a:solidFill>
                  <a:schemeClr val="hlink"/>
                </a:solidFill>
              </a:rPr>
              <a:t>流水线的数据相关</a:t>
            </a:r>
            <a:r>
              <a:rPr lang="zh-CN" altLang="en-US" sz="3200" b="1" dirty="0">
                <a:solidFill>
                  <a:schemeClr val="hlink"/>
                </a:solidFill>
              </a:rPr>
              <a:t/>
            </a:r>
            <a:br>
              <a:rPr lang="zh-CN" altLang="en-US" sz="3200" b="1" dirty="0">
                <a:solidFill>
                  <a:schemeClr val="hlink"/>
                </a:solidFill>
              </a:rPr>
            </a:br>
            <a:r>
              <a:rPr lang="zh-CN" altLang="en-US" sz="3200" b="1" dirty="0">
                <a:solidFill>
                  <a:schemeClr val="hlink"/>
                </a:solidFill>
              </a:rPr>
              <a:t> </a:t>
            </a:r>
            <a:r>
              <a:rPr lang="en-US" altLang="zh-CN" sz="3200" b="1" dirty="0">
                <a:solidFill>
                  <a:schemeClr val="hlink"/>
                </a:solidFill>
              </a:rPr>
              <a:t>1. </a:t>
            </a:r>
            <a:r>
              <a:rPr lang="zh-CN" altLang="en-US" sz="3200" b="1" dirty="0">
                <a:solidFill>
                  <a:schemeClr val="hlink"/>
                </a:solidFill>
              </a:rPr>
              <a:t>什么是数据相关</a:t>
            </a:r>
          </a:p>
        </p:txBody>
      </p:sp>
      <p:sp>
        <p:nvSpPr>
          <p:cNvPr id="18435" name="Rectangle 3"/>
          <p:cNvSpPr>
            <a:spLocks noGrp="1" noChangeArrowheads="1"/>
          </p:cNvSpPr>
          <p:nvPr>
            <p:ph type="subTitle" idx="1"/>
          </p:nvPr>
        </p:nvSpPr>
        <p:spPr>
          <a:xfrm>
            <a:off x="679450" y="1468438"/>
            <a:ext cx="7616825" cy="1177925"/>
          </a:xfrm>
          <a:noFill/>
          <a:ln w="12700" cap="flat">
            <a:solidFill>
              <a:srgbClr val="FF9900"/>
            </a:solidFill>
          </a:ln>
        </p:spPr>
        <p:txBody>
          <a:bodyPr/>
          <a:lstStyle/>
          <a:p>
            <a:pPr algn="just">
              <a:lnSpc>
                <a:spcPct val="110000"/>
              </a:lnSpc>
              <a:spcBef>
                <a:spcPct val="0"/>
              </a:spcBef>
            </a:pPr>
            <a:r>
              <a:rPr lang="zh-CN" altLang="en-US" b="1" dirty="0">
                <a:solidFill>
                  <a:srgbClr val="92D050"/>
                </a:solidFill>
                <a:effectLst/>
                <a:latin typeface="宋体" pitchFamily="2" charset="-122"/>
              </a:rPr>
              <a:t>数据相关</a:t>
            </a:r>
            <a:r>
              <a:rPr lang="zh-CN" altLang="en-US" b="1" dirty="0">
                <a:solidFill>
                  <a:schemeClr val="accent1"/>
                </a:solidFill>
                <a:effectLst/>
                <a:latin typeface="宋体" pitchFamily="2" charset="-122"/>
              </a:rPr>
              <a:t>：是在几条相近的指令间共用相同的操作数时发生的相关。</a:t>
            </a:r>
          </a:p>
        </p:txBody>
      </p:sp>
      <p:sp>
        <p:nvSpPr>
          <p:cNvPr id="18436" name="Rectangle 4"/>
          <p:cNvSpPr>
            <a:spLocks noChangeArrowheads="1"/>
          </p:cNvSpPr>
          <p:nvPr/>
        </p:nvSpPr>
        <p:spPr bwMode="auto">
          <a:xfrm>
            <a:off x="704850" y="3028950"/>
            <a:ext cx="7753350" cy="3162300"/>
          </a:xfrm>
          <a:prstGeom prst="rect">
            <a:avLst/>
          </a:prstGeom>
          <a:no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chemeClr val="accent1"/>
                </a:solidFill>
              </a:rPr>
              <a:t>当指令在流水线中重叠执行时，流水线有可能改变指令读／写操作数的顺序，使得读／写操作顺序不同于它们非流水实现的顺序，从而导致数据供求关系上的冲突，即</a:t>
            </a:r>
            <a:r>
              <a:rPr lang="zh-CN" altLang="en-US" sz="2800" b="1" dirty="0">
                <a:solidFill>
                  <a:srgbClr val="92D050"/>
                </a:solidFill>
              </a:rPr>
              <a:t>数据相关</a:t>
            </a:r>
            <a:r>
              <a:rPr lang="zh-CN" altLang="en-US" sz="2800" b="1" dirty="0">
                <a:solidFill>
                  <a:schemeClr val="accent1"/>
                </a:solidFill>
              </a:rPr>
              <a:t>。</a:t>
            </a:r>
          </a:p>
          <a:p>
            <a:pPr algn="just">
              <a:lnSpc>
                <a:spcPct val="110000"/>
              </a:lnSpc>
              <a:spcBef>
                <a:spcPct val="0"/>
              </a:spcBef>
            </a:pPr>
            <a:r>
              <a:rPr lang="zh-CN" altLang="en-US" sz="2800" b="1" dirty="0">
                <a:solidFill>
                  <a:schemeClr val="accent1"/>
                </a:solidFill>
                <a:hlinkClick r:id="rId3" action="ppaction://hlinkfile"/>
              </a:rPr>
              <a:t>图</a:t>
            </a:r>
            <a:r>
              <a:rPr lang="en-US" altLang="zh-CN" sz="2800" b="1" dirty="0">
                <a:solidFill>
                  <a:schemeClr val="accent1"/>
                </a:solidFill>
                <a:hlinkClick r:id="rId3" action="ppaction://hlinkfile"/>
              </a:rPr>
              <a:t>2.19</a:t>
            </a:r>
            <a:r>
              <a:rPr lang="zh-CN" altLang="en-US" sz="2800" b="1" dirty="0">
                <a:solidFill>
                  <a:schemeClr val="accent1"/>
                </a:solidFill>
              </a:rPr>
              <a:t>演示出了</a:t>
            </a:r>
            <a:r>
              <a:rPr lang="en-US" altLang="zh-CN" sz="2800" b="1" dirty="0">
                <a:solidFill>
                  <a:schemeClr val="accent1"/>
                </a:solidFill>
              </a:rPr>
              <a:t>ADD</a:t>
            </a:r>
            <a:r>
              <a:rPr lang="zh-CN" altLang="en-US" sz="2800" b="1" dirty="0">
                <a:solidFill>
                  <a:schemeClr val="accent1"/>
                </a:solidFill>
              </a:rPr>
              <a:t>、</a:t>
            </a:r>
            <a:r>
              <a:rPr lang="en-US" altLang="zh-CN" sz="2800" b="1" dirty="0">
                <a:solidFill>
                  <a:schemeClr val="accent1"/>
                </a:solidFill>
              </a:rPr>
              <a:t>SUB</a:t>
            </a:r>
            <a:r>
              <a:rPr lang="zh-CN" altLang="en-US" sz="2800" b="1" dirty="0">
                <a:solidFill>
                  <a:schemeClr val="accent1"/>
                </a:solidFill>
              </a:rPr>
              <a:t>两条指令在流水线中的执行情况。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bg/>
                                          </p:spTgt>
                                        </p:tgtEl>
                                        <p:attrNameLst>
                                          <p:attrName>style.visibility</p:attrName>
                                        </p:attrNameLst>
                                      </p:cBhvr>
                                      <p:to>
                                        <p:strVal val="visible"/>
                                      </p:to>
                                    </p:set>
                                    <p:animEffect transition="in" filter="blinds(horizontal)">
                                      <p:cBhvr>
                                        <p:cTn id="7" dur="500"/>
                                        <p:tgtEl>
                                          <p:spTgt spid="1843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blinds(horizontal)">
                                      <p:cBhvr>
                                        <p:cTn id="1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nimBg="1"/>
      <p:bldP spid="184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D235680E-9116-4834-9492-F294ABCB2EEC}" type="slidenum">
              <a:rPr lang="en-US" altLang="zh-CN"/>
              <a:pPr/>
              <a:t>14</a:t>
            </a:fld>
            <a:endParaRPr lang="en-US" altLang="zh-CN"/>
          </a:p>
        </p:txBody>
      </p:sp>
      <p:sp>
        <p:nvSpPr>
          <p:cNvPr id="20482" name="Rectangle 2"/>
          <p:cNvSpPr>
            <a:spLocks noGrp="1" noChangeArrowheads="1"/>
          </p:cNvSpPr>
          <p:nvPr>
            <p:ph type="ctrTitle"/>
          </p:nvPr>
        </p:nvSpPr>
        <p:spPr>
          <a:xfrm>
            <a:off x="323850" y="131763"/>
            <a:ext cx="7018338" cy="1069975"/>
          </a:xfrm>
          <a:noFill/>
          <a:ln/>
        </p:spPr>
        <p:txBody>
          <a:bodyPr/>
          <a:lstStyle/>
          <a:p>
            <a:r>
              <a:rPr lang="zh-CN" altLang="en-US" sz="2800" b="1" dirty="0" smtClean="0">
                <a:solidFill>
                  <a:schemeClr val="hlink"/>
                </a:solidFill>
              </a:rPr>
              <a:t>流水线</a:t>
            </a:r>
            <a:r>
              <a:rPr lang="zh-CN" altLang="en-US" sz="2800" b="1" dirty="0">
                <a:solidFill>
                  <a:schemeClr val="hlink"/>
                </a:solidFill>
              </a:rPr>
              <a:t>的数据相关</a:t>
            </a:r>
            <a:r>
              <a:rPr lang="zh-CN" altLang="en-US" sz="3200" b="1" dirty="0">
                <a:solidFill>
                  <a:schemeClr val="hlink"/>
                </a:solidFill>
              </a:rPr>
              <a:t/>
            </a:r>
            <a:br>
              <a:rPr lang="zh-CN" altLang="en-US" sz="3200" b="1" dirty="0">
                <a:solidFill>
                  <a:schemeClr val="hlink"/>
                </a:solidFill>
              </a:rPr>
            </a:br>
            <a:r>
              <a:rPr lang="zh-CN" altLang="en-US" sz="3200" b="1" dirty="0">
                <a:solidFill>
                  <a:schemeClr val="hlink"/>
                </a:solidFill>
              </a:rPr>
              <a:t> </a:t>
            </a:r>
            <a:r>
              <a:rPr lang="en-US" altLang="zh-CN" sz="3200" b="1" dirty="0">
                <a:solidFill>
                  <a:schemeClr val="hlink"/>
                </a:solidFill>
              </a:rPr>
              <a:t>2.</a:t>
            </a:r>
            <a:r>
              <a:rPr lang="en-US" altLang="zh-CN" sz="3200" b="1" dirty="0">
                <a:solidFill>
                  <a:schemeClr val="hlink"/>
                </a:solidFill>
                <a:latin typeface="宋体" pitchFamily="2" charset="-122"/>
              </a:rPr>
              <a:t> </a:t>
            </a:r>
            <a:r>
              <a:rPr lang="zh-CN" altLang="en-US" sz="3200" b="1" dirty="0">
                <a:solidFill>
                  <a:schemeClr val="hlink"/>
                </a:solidFill>
                <a:latin typeface="宋体" pitchFamily="2" charset="-122"/>
              </a:rPr>
              <a:t>解决数据相关方法</a:t>
            </a:r>
            <a:r>
              <a:rPr lang="zh-CN" altLang="en-US" sz="3200" b="1" dirty="0">
                <a:solidFill>
                  <a:schemeClr val="hlink"/>
                </a:solidFill>
              </a:rPr>
              <a:t> </a:t>
            </a:r>
          </a:p>
        </p:txBody>
      </p:sp>
      <p:sp>
        <p:nvSpPr>
          <p:cNvPr id="20483" name="Rectangle 3"/>
          <p:cNvSpPr>
            <a:spLocks noGrp="1" noChangeArrowheads="1"/>
          </p:cNvSpPr>
          <p:nvPr>
            <p:ph type="subTitle" idx="1"/>
          </p:nvPr>
        </p:nvSpPr>
        <p:spPr>
          <a:xfrm>
            <a:off x="450850" y="1582738"/>
            <a:ext cx="1692275" cy="587375"/>
          </a:xfrm>
          <a:noFill/>
          <a:ln w="12700" cap="flat">
            <a:solidFill>
              <a:srgbClr val="FF9900"/>
            </a:solidFill>
          </a:ln>
        </p:spPr>
        <p:txBody>
          <a:bodyPr/>
          <a:lstStyle/>
          <a:p>
            <a:pPr>
              <a:lnSpc>
                <a:spcPct val="110000"/>
              </a:lnSpc>
              <a:spcBef>
                <a:spcPct val="0"/>
              </a:spcBef>
            </a:pPr>
            <a:r>
              <a:rPr lang="zh-CN" altLang="en-US" sz="2800" b="1" dirty="0">
                <a:solidFill>
                  <a:schemeClr val="hlink"/>
                </a:solidFill>
                <a:effectLst/>
                <a:latin typeface="宋体" pitchFamily="2" charset="-122"/>
              </a:rPr>
              <a:t>后推法</a:t>
            </a:r>
            <a:r>
              <a:rPr lang="zh-CN" altLang="en-US" sz="2800" b="1" dirty="0">
                <a:solidFill>
                  <a:srgbClr val="FFFFFF"/>
                </a:solidFill>
                <a:effectLst/>
                <a:latin typeface="宋体" pitchFamily="2" charset="-122"/>
              </a:rPr>
              <a:t> </a:t>
            </a:r>
          </a:p>
        </p:txBody>
      </p:sp>
      <p:grpSp>
        <p:nvGrpSpPr>
          <p:cNvPr id="2" name="Group 6"/>
          <p:cNvGrpSpPr>
            <a:grpSpLocks/>
          </p:cNvGrpSpPr>
          <p:nvPr/>
        </p:nvGrpSpPr>
        <p:grpSpPr bwMode="auto">
          <a:xfrm>
            <a:off x="2327275" y="1409700"/>
            <a:ext cx="6038850" cy="3736975"/>
            <a:chOff x="1466" y="888"/>
            <a:chExt cx="3804" cy="2354"/>
          </a:xfrm>
          <a:noFill/>
        </p:grpSpPr>
        <p:sp>
          <p:nvSpPr>
            <p:cNvPr id="20484" name="Freeform 4"/>
            <p:cNvSpPr>
              <a:spLocks/>
            </p:cNvSpPr>
            <p:nvPr/>
          </p:nvSpPr>
          <p:spPr bwMode="auto">
            <a:xfrm>
              <a:off x="1466" y="888"/>
              <a:ext cx="3804" cy="2354"/>
            </a:xfrm>
            <a:custGeom>
              <a:avLst/>
              <a:gdLst/>
              <a:ahLst/>
              <a:cxnLst>
                <a:cxn ang="0">
                  <a:pos x="1053" y="0"/>
                </a:cxn>
                <a:cxn ang="0">
                  <a:pos x="998" y="4"/>
                </a:cxn>
                <a:cxn ang="0">
                  <a:pos x="943" y="8"/>
                </a:cxn>
                <a:cxn ang="0">
                  <a:pos x="840" y="30"/>
                </a:cxn>
                <a:cxn ang="0">
                  <a:pos x="748" y="68"/>
                </a:cxn>
                <a:cxn ang="0">
                  <a:pos x="663" y="117"/>
                </a:cxn>
                <a:cxn ang="0">
                  <a:pos x="596" y="173"/>
                </a:cxn>
                <a:cxn ang="0">
                  <a:pos x="548" y="241"/>
                </a:cxn>
                <a:cxn ang="0">
                  <a:pos x="517" y="312"/>
                </a:cxn>
                <a:cxn ang="0">
                  <a:pos x="505" y="392"/>
                </a:cxn>
                <a:cxn ang="0">
                  <a:pos x="0" y="301"/>
                </a:cxn>
                <a:cxn ang="0">
                  <a:pos x="505" y="979"/>
                </a:cxn>
                <a:cxn ang="0">
                  <a:pos x="505" y="1961"/>
                </a:cxn>
                <a:cxn ang="0">
                  <a:pos x="517" y="2041"/>
                </a:cxn>
                <a:cxn ang="0">
                  <a:pos x="548" y="2112"/>
                </a:cxn>
                <a:cxn ang="0">
                  <a:pos x="596" y="2180"/>
                </a:cxn>
                <a:cxn ang="0">
                  <a:pos x="663" y="2236"/>
                </a:cxn>
                <a:cxn ang="0">
                  <a:pos x="748" y="2285"/>
                </a:cxn>
                <a:cxn ang="0">
                  <a:pos x="840" y="2323"/>
                </a:cxn>
                <a:cxn ang="0">
                  <a:pos x="943" y="2345"/>
                </a:cxn>
                <a:cxn ang="0">
                  <a:pos x="998" y="2349"/>
                </a:cxn>
                <a:cxn ang="0">
                  <a:pos x="1053" y="2353"/>
                </a:cxn>
                <a:cxn ang="0">
                  <a:pos x="1874" y="2353"/>
                </a:cxn>
                <a:cxn ang="0">
                  <a:pos x="3249" y="2353"/>
                </a:cxn>
                <a:cxn ang="0">
                  <a:pos x="3304" y="2349"/>
                </a:cxn>
                <a:cxn ang="0">
                  <a:pos x="3359" y="2345"/>
                </a:cxn>
                <a:cxn ang="0">
                  <a:pos x="3462" y="2323"/>
                </a:cxn>
                <a:cxn ang="0">
                  <a:pos x="3560" y="2285"/>
                </a:cxn>
                <a:cxn ang="0">
                  <a:pos x="3639" y="2236"/>
                </a:cxn>
                <a:cxn ang="0">
                  <a:pos x="3706" y="2180"/>
                </a:cxn>
                <a:cxn ang="0">
                  <a:pos x="3760" y="2112"/>
                </a:cxn>
                <a:cxn ang="0">
                  <a:pos x="3791" y="2041"/>
                </a:cxn>
                <a:cxn ang="0">
                  <a:pos x="3803" y="1961"/>
                </a:cxn>
                <a:cxn ang="0">
                  <a:pos x="3803" y="979"/>
                </a:cxn>
                <a:cxn ang="0">
                  <a:pos x="3803" y="392"/>
                </a:cxn>
                <a:cxn ang="0">
                  <a:pos x="3791" y="312"/>
                </a:cxn>
                <a:cxn ang="0">
                  <a:pos x="3760" y="241"/>
                </a:cxn>
                <a:cxn ang="0">
                  <a:pos x="3706" y="173"/>
                </a:cxn>
                <a:cxn ang="0">
                  <a:pos x="3639" y="117"/>
                </a:cxn>
                <a:cxn ang="0">
                  <a:pos x="3560" y="68"/>
                </a:cxn>
                <a:cxn ang="0">
                  <a:pos x="3462" y="30"/>
                </a:cxn>
                <a:cxn ang="0">
                  <a:pos x="3359" y="8"/>
                </a:cxn>
                <a:cxn ang="0">
                  <a:pos x="3304" y="4"/>
                </a:cxn>
                <a:cxn ang="0">
                  <a:pos x="3249" y="0"/>
                </a:cxn>
                <a:cxn ang="0">
                  <a:pos x="1874" y="0"/>
                </a:cxn>
                <a:cxn ang="0">
                  <a:pos x="1053" y="0"/>
                </a:cxn>
                <a:cxn ang="0">
                  <a:pos x="1053" y="0"/>
                </a:cxn>
              </a:cxnLst>
              <a:rect l="0" t="0" r="r" b="b"/>
              <a:pathLst>
                <a:path w="3804" h="2354">
                  <a:moveTo>
                    <a:pt x="1053" y="0"/>
                  </a:moveTo>
                  <a:lnTo>
                    <a:pt x="998" y="4"/>
                  </a:lnTo>
                  <a:lnTo>
                    <a:pt x="943" y="8"/>
                  </a:lnTo>
                  <a:lnTo>
                    <a:pt x="840" y="30"/>
                  </a:lnTo>
                  <a:lnTo>
                    <a:pt x="748" y="68"/>
                  </a:lnTo>
                  <a:lnTo>
                    <a:pt x="663" y="117"/>
                  </a:lnTo>
                  <a:lnTo>
                    <a:pt x="596" y="173"/>
                  </a:lnTo>
                  <a:lnTo>
                    <a:pt x="548" y="241"/>
                  </a:lnTo>
                  <a:lnTo>
                    <a:pt x="517" y="312"/>
                  </a:lnTo>
                  <a:lnTo>
                    <a:pt x="505" y="392"/>
                  </a:lnTo>
                  <a:lnTo>
                    <a:pt x="0" y="301"/>
                  </a:lnTo>
                  <a:lnTo>
                    <a:pt x="505" y="979"/>
                  </a:lnTo>
                  <a:lnTo>
                    <a:pt x="505" y="1961"/>
                  </a:lnTo>
                  <a:lnTo>
                    <a:pt x="517" y="2041"/>
                  </a:lnTo>
                  <a:lnTo>
                    <a:pt x="548" y="2112"/>
                  </a:lnTo>
                  <a:lnTo>
                    <a:pt x="596" y="2180"/>
                  </a:lnTo>
                  <a:lnTo>
                    <a:pt x="663" y="2236"/>
                  </a:lnTo>
                  <a:lnTo>
                    <a:pt x="748" y="2285"/>
                  </a:lnTo>
                  <a:lnTo>
                    <a:pt x="840" y="2323"/>
                  </a:lnTo>
                  <a:lnTo>
                    <a:pt x="943" y="2345"/>
                  </a:lnTo>
                  <a:lnTo>
                    <a:pt x="998" y="2349"/>
                  </a:lnTo>
                  <a:lnTo>
                    <a:pt x="1053" y="2353"/>
                  </a:lnTo>
                  <a:lnTo>
                    <a:pt x="1874" y="2353"/>
                  </a:lnTo>
                  <a:lnTo>
                    <a:pt x="3249" y="2353"/>
                  </a:lnTo>
                  <a:lnTo>
                    <a:pt x="3304" y="2349"/>
                  </a:lnTo>
                  <a:lnTo>
                    <a:pt x="3359" y="2345"/>
                  </a:lnTo>
                  <a:lnTo>
                    <a:pt x="3462" y="2323"/>
                  </a:lnTo>
                  <a:lnTo>
                    <a:pt x="3560" y="2285"/>
                  </a:lnTo>
                  <a:lnTo>
                    <a:pt x="3639" y="2236"/>
                  </a:lnTo>
                  <a:lnTo>
                    <a:pt x="3706" y="2180"/>
                  </a:lnTo>
                  <a:lnTo>
                    <a:pt x="3760" y="2112"/>
                  </a:lnTo>
                  <a:lnTo>
                    <a:pt x="3791" y="2041"/>
                  </a:lnTo>
                  <a:lnTo>
                    <a:pt x="3803" y="1961"/>
                  </a:lnTo>
                  <a:lnTo>
                    <a:pt x="3803" y="979"/>
                  </a:lnTo>
                  <a:lnTo>
                    <a:pt x="3803" y="392"/>
                  </a:lnTo>
                  <a:lnTo>
                    <a:pt x="3791" y="312"/>
                  </a:lnTo>
                  <a:lnTo>
                    <a:pt x="3760" y="241"/>
                  </a:lnTo>
                  <a:lnTo>
                    <a:pt x="3706" y="173"/>
                  </a:lnTo>
                  <a:lnTo>
                    <a:pt x="3639" y="117"/>
                  </a:lnTo>
                  <a:lnTo>
                    <a:pt x="3560" y="68"/>
                  </a:lnTo>
                  <a:lnTo>
                    <a:pt x="3462" y="30"/>
                  </a:lnTo>
                  <a:lnTo>
                    <a:pt x="3359" y="8"/>
                  </a:lnTo>
                  <a:lnTo>
                    <a:pt x="3304" y="4"/>
                  </a:lnTo>
                  <a:lnTo>
                    <a:pt x="3249" y="0"/>
                  </a:lnTo>
                  <a:lnTo>
                    <a:pt x="1874" y="0"/>
                  </a:lnTo>
                  <a:lnTo>
                    <a:pt x="1053" y="0"/>
                  </a:lnTo>
                  <a:lnTo>
                    <a:pt x="1053" y="0"/>
                  </a:lnTo>
                </a:path>
              </a:pathLst>
            </a:custGeom>
            <a:grpFill/>
            <a:ln w="12700" cap="rnd" cmpd="sng">
              <a:solidFill>
                <a:schemeClr val="tx1"/>
              </a:solidFill>
              <a:prstDash val="solid"/>
              <a:round/>
              <a:headEnd/>
              <a:tailEnd/>
            </a:ln>
            <a:effectLst/>
          </p:spPr>
          <p:txBody>
            <a:bodyPr/>
            <a:lstStyle/>
            <a:p>
              <a:endParaRPr lang="zh-CN" altLang="en-US"/>
            </a:p>
          </p:txBody>
        </p:sp>
        <p:sp>
          <p:nvSpPr>
            <p:cNvPr id="20485" name="Rectangle 5"/>
            <p:cNvSpPr>
              <a:spLocks noChangeArrowheads="1"/>
            </p:cNvSpPr>
            <p:nvPr/>
          </p:nvSpPr>
          <p:spPr bwMode="auto">
            <a:xfrm>
              <a:off x="2146" y="1004"/>
              <a:ext cx="2944" cy="2120"/>
            </a:xfrm>
            <a:prstGeom prst="rect">
              <a:avLst/>
            </a:prstGeom>
            <a:grpFill/>
            <a:ln w="9525">
              <a:noFill/>
              <a:miter lim="800000"/>
              <a:headEnd/>
              <a:tailEnd/>
            </a:ln>
            <a:effectLst/>
          </p:spPr>
          <p:txBody>
            <a:bodyPr lIns="0" tIns="0" rIns="0" bIns="0"/>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最简单的方法，即遇到数据相关时，就停顿后继指令的执行，直至前面指令的结果产生为止。但是这将使流水线有较长时间的停顿，因而大大影响流水线的吞吐率。 </a:t>
              </a:r>
            </a:p>
          </p:txBody>
        </p:sp>
      </p:grpSp>
      <p:sp>
        <p:nvSpPr>
          <p:cNvPr id="20487" name="Rectangle 7"/>
          <p:cNvSpPr>
            <a:spLocks noChangeArrowheads="1"/>
          </p:cNvSpPr>
          <p:nvPr/>
        </p:nvSpPr>
        <p:spPr bwMode="auto">
          <a:xfrm>
            <a:off x="450850" y="32591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dirty="0">
                <a:solidFill>
                  <a:schemeClr val="hlink"/>
                </a:solidFill>
              </a:rPr>
              <a:t>定向技术</a:t>
            </a:r>
            <a:r>
              <a:rPr lang="zh-CN" altLang="en-US" sz="2800" b="1" dirty="0">
                <a:solidFill>
                  <a:srgbClr val="FFFFFF"/>
                </a:solidFill>
              </a:rPr>
              <a:t> </a:t>
            </a:r>
          </a:p>
        </p:txBody>
      </p:sp>
      <p:sp>
        <p:nvSpPr>
          <p:cNvPr id="20488" name="Rectangle 8"/>
          <p:cNvSpPr>
            <a:spLocks noChangeArrowheads="1"/>
          </p:cNvSpPr>
          <p:nvPr/>
        </p:nvSpPr>
        <p:spPr bwMode="auto">
          <a:xfrm>
            <a:off x="450850" y="48593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a:solidFill>
                  <a:schemeClr val="hlink"/>
                </a:solidFill>
              </a:rPr>
              <a:t>联锁硬件</a:t>
            </a:r>
            <a:r>
              <a:rPr lang="zh-CN" altLang="en-US" sz="2800" b="1">
                <a:solidFill>
                  <a:srgbClr val="FFFFFF"/>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B5B1DF7B-98AB-430E-AE76-ADC3295EEF47}" type="slidenum">
              <a:rPr lang="en-US" altLang="zh-CN"/>
              <a:pPr/>
              <a:t>15</a:t>
            </a:fld>
            <a:endParaRPr lang="en-US" altLang="zh-CN"/>
          </a:p>
        </p:txBody>
      </p:sp>
      <p:sp>
        <p:nvSpPr>
          <p:cNvPr id="22530" name="Rectangle 2"/>
          <p:cNvSpPr>
            <a:spLocks noGrp="1" noChangeArrowheads="1"/>
          </p:cNvSpPr>
          <p:nvPr>
            <p:ph type="ctrTitle"/>
          </p:nvPr>
        </p:nvSpPr>
        <p:spPr>
          <a:xfrm>
            <a:off x="323850" y="131763"/>
            <a:ext cx="7018338" cy="1069975"/>
          </a:xfrm>
          <a:noFill/>
          <a:ln/>
        </p:spPr>
        <p:txBody>
          <a:bodyPr/>
          <a:lstStyle/>
          <a:p>
            <a:r>
              <a:rPr lang="zh-CN" altLang="en-US" sz="2800" b="1" dirty="0" smtClean="0">
                <a:solidFill>
                  <a:schemeClr val="hlink"/>
                </a:solidFill>
              </a:rPr>
              <a:t>流水线</a:t>
            </a:r>
            <a:r>
              <a:rPr lang="zh-CN" altLang="en-US" sz="2800" b="1" dirty="0">
                <a:solidFill>
                  <a:schemeClr val="hlink"/>
                </a:solidFill>
              </a:rPr>
              <a:t>的数据相关</a:t>
            </a:r>
            <a:r>
              <a:rPr lang="zh-CN" altLang="en-US" sz="3200" b="1" dirty="0">
                <a:solidFill>
                  <a:schemeClr val="hlink"/>
                </a:solidFill>
              </a:rPr>
              <a:t/>
            </a:r>
            <a:br>
              <a:rPr lang="zh-CN" altLang="en-US" sz="3200" b="1" dirty="0">
                <a:solidFill>
                  <a:schemeClr val="hlink"/>
                </a:solidFill>
              </a:rPr>
            </a:br>
            <a:r>
              <a:rPr lang="zh-CN" altLang="en-US" sz="3200" b="1" dirty="0">
                <a:solidFill>
                  <a:schemeClr val="hlink"/>
                </a:solidFill>
              </a:rPr>
              <a:t> </a:t>
            </a:r>
            <a:r>
              <a:rPr lang="en-US" altLang="zh-CN" sz="3200" b="1" dirty="0">
                <a:solidFill>
                  <a:schemeClr val="hlink"/>
                </a:solidFill>
              </a:rPr>
              <a:t>2.</a:t>
            </a:r>
            <a:r>
              <a:rPr lang="en-US" altLang="zh-CN" sz="3200" b="1" dirty="0">
                <a:solidFill>
                  <a:schemeClr val="hlink"/>
                </a:solidFill>
                <a:latin typeface="宋体" pitchFamily="2" charset="-122"/>
              </a:rPr>
              <a:t> </a:t>
            </a:r>
            <a:r>
              <a:rPr lang="zh-CN" altLang="en-US" sz="3200" b="1" dirty="0">
                <a:solidFill>
                  <a:schemeClr val="hlink"/>
                </a:solidFill>
                <a:latin typeface="宋体" pitchFamily="2" charset="-122"/>
              </a:rPr>
              <a:t>解决数据相关方法</a:t>
            </a:r>
            <a:r>
              <a:rPr lang="zh-CN" altLang="en-US" sz="3200" b="1" dirty="0">
                <a:solidFill>
                  <a:schemeClr val="hlink"/>
                </a:solidFill>
              </a:rPr>
              <a:t> </a:t>
            </a:r>
          </a:p>
        </p:txBody>
      </p:sp>
      <p:sp>
        <p:nvSpPr>
          <p:cNvPr id="22531" name="Rectangle 3"/>
          <p:cNvSpPr>
            <a:spLocks noGrp="1" noChangeArrowheads="1"/>
          </p:cNvSpPr>
          <p:nvPr>
            <p:ph type="subTitle" idx="1"/>
          </p:nvPr>
        </p:nvSpPr>
        <p:spPr>
          <a:xfrm>
            <a:off x="450850" y="3259138"/>
            <a:ext cx="1692275" cy="587375"/>
          </a:xfrm>
          <a:noFill/>
          <a:ln w="12700" cap="flat">
            <a:solidFill>
              <a:srgbClr val="FF9900"/>
            </a:solidFill>
          </a:ln>
        </p:spPr>
        <p:txBody>
          <a:bodyPr/>
          <a:lstStyle/>
          <a:p>
            <a:pPr>
              <a:lnSpc>
                <a:spcPct val="110000"/>
              </a:lnSpc>
              <a:spcBef>
                <a:spcPct val="0"/>
              </a:spcBef>
            </a:pPr>
            <a:r>
              <a:rPr lang="zh-CN" altLang="en-US" sz="2800" b="1">
                <a:solidFill>
                  <a:schemeClr val="hlink"/>
                </a:solidFill>
                <a:effectLst/>
                <a:latin typeface="宋体" pitchFamily="2" charset="-122"/>
              </a:rPr>
              <a:t>定向技术</a:t>
            </a:r>
            <a:r>
              <a:rPr lang="zh-CN" altLang="en-US" sz="2800" b="1">
                <a:solidFill>
                  <a:srgbClr val="FFFFFF"/>
                </a:solidFill>
                <a:effectLst/>
                <a:latin typeface="宋体" pitchFamily="2" charset="-122"/>
              </a:rPr>
              <a:t> </a:t>
            </a:r>
          </a:p>
        </p:txBody>
      </p:sp>
      <p:grpSp>
        <p:nvGrpSpPr>
          <p:cNvPr id="2" name="Group 6"/>
          <p:cNvGrpSpPr>
            <a:grpSpLocks/>
          </p:cNvGrpSpPr>
          <p:nvPr/>
        </p:nvGrpSpPr>
        <p:grpSpPr bwMode="auto">
          <a:xfrm>
            <a:off x="2270125" y="1409700"/>
            <a:ext cx="6189663" cy="4402138"/>
            <a:chOff x="1430" y="888"/>
            <a:chExt cx="3899" cy="2773"/>
          </a:xfrm>
          <a:noFill/>
        </p:grpSpPr>
        <p:sp>
          <p:nvSpPr>
            <p:cNvPr id="22532" name="Freeform 4"/>
            <p:cNvSpPr>
              <a:spLocks/>
            </p:cNvSpPr>
            <p:nvPr/>
          </p:nvSpPr>
          <p:spPr bwMode="auto">
            <a:xfrm>
              <a:off x="1430" y="888"/>
              <a:ext cx="3899" cy="2773"/>
            </a:xfrm>
            <a:custGeom>
              <a:avLst/>
              <a:gdLst/>
              <a:ahLst/>
              <a:cxnLst>
                <a:cxn ang="0">
                  <a:pos x="526" y="0"/>
                </a:cxn>
                <a:cxn ang="0">
                  <a:pos x="526" y="462"/>
                </a:cxn>
                <a:cxn ang="0">
                  <a:pos x="0" y="1358"/>
                </a:cxn>
                <a:cxn ang="0">
                  <a:pos x="526" y="1155"/>
                </a:cxn>
                <a:cxn ang="0">
                  <a:pos x="526" y="2772"/>
                </a:cxn>
                <a:cxn ang="0">
                  <a:pos x="1088" y="2772"/>
                </a:cxn>
                <a:cxn ang="0">
                  <a:pos x="1088" y="2772"/>
                </a:cxn>
                <a:cxn ang="0">
                  <a:pos x="1931" y="2772"/>
                </a:cxn>
                <a:cxn ang="0">
                  <a:pos x="3898" y="2772"/>
                </a:cxn>
                <a:cxn ang="0">
                  <a:pos x="3898" y="1155"/>
                </a:cxn>
                <a:cxn ang="0">
                  <a:pos x="3898" y="462"/>
                </a:cxn>
                <a:cxn ang="0">
                  <a:pos x="3898" y="462"/>
                </a:cxn>
                <a:cxn ang="0">
                  <a:pos x="3898" y="0"/>
                </a:cxn>
                <a:cxn ang="0">
                  <a:pos x="1931" y="0"/>
                </a:cxn>
                <a:cxn ang="0">
                  <a:pos x="1088" y="0"/>
                </a:cxn>
                <a:cxn ang="0">
                  <a:pos x="1088" y="0"/>
                </a:cxn>
                <a:cxn ang="0">
                  <a:pos x="526" y="0"/>
                </a:cxn>
              </a:cxnLst>
              <a:rect l="0" t="0" r="r" b="b"/>
              <a:pathLst>
                <a:path w="3899" h="2773">
                  <a:moveTo>
                    <a:pt x="526" y="0"/>
                  </a:moveTo>
                  <a:lnTo>
                    <a:pt x="526" y="462"/>
                  </a:lnTo>
                  <a:lnTo>
                    <a:pt x="0" y="1358"/>
                  </a:lnTo>
                  <a:lnTo>
                    <a:pt x="526" y="1155"/>
                  </a:lnTo>
                  <a:lnTo>
                    <a:pt x="526" y="2772"/>
                  </a:lnTo>
                  <a:lnTo>
                    <a:pt x="1088" y="2772"/>
                  </a:lnTo>
                  <a:lnTo>
                    <a:pt x="1088" y="2772"/>
                  </a:lnTo>
                  <a:lnTo>
                    <a:pt x="1931" y="2772"/>
                  </a:lnTo>
                  <a:lnTo>
                    <a:pt x="3898" y="2772"/>
                  </a:lnTo>
                  <a:lnTo>
                    <a:pt x="3898" y="1155"/>
                  </a:lnTo>
                  <a:lnTo>
                    <a:pt x="3898" y="462"/>
                  </a:lnTo>
                  <a:lnTo>
                    <a:pt x="3898" y="462"/>
                  </a:lnTo>
                  <a:lnTo>
                    <a:pt x="3898" y="0"/>
                  </a:lnTo>
                  <a:lnTo>
                    <a:pt x="1931" y="0"/>
                  </a:lnTo>
                  <a:lnTo>
                    <a:pt x="1088" y="0"/>
                  </a:lnTo>
                  <a:lnTo>
                    <a:pt x="1088" y="0"/>
                  </a:lnTo>
                  <a:lnTo>
                    <a:pt x="526" y="0"/>
                  </a:lnTo>
                </a:path>
              </a:pathLst>
            </a:custGeom>
            <a:grpFill/>
            <a:ln w="12700" cap="rnd" cmpd="sng">
              <a:solidFill>
                <a:schemeClr val="tx1"/>
              </a:solidFill>
              <a:prstDash val="solid"/>
              <a:round/>
              <a:headEnd/>
              <a:tailEnd/>
            </a:ln>
            <a:effectLst/>
          </p:spPr>
          <p:txBody>
            <a:bodyPr/>
            <a:lstStyle/>
            <a:p>
              <a:endParaRPr lang="zh-CN" altLang="en-US"/>
            </a:p>
          </p:txBody>
        </p:sp>
        <p:sp>
          <p:nvSpPr>
            <p:cNvPr id="22533" name="Rectangle 5"/>
            <p:cNvSpPr>
              <a:spLocks noChangeArrowheads="1"/>
            </p:cNvSpPr>
            <p:nvPr/>
          </p:nvSpPr>
          <p:spPr bwMode="auto">
            <a:xfrm>
              <a:off x="2017" y="920"/>
              <a:ext cx="3250" cy="2708"/>
            </a:xfrm>
            <a:prstGeom prst="rect">
              <a:avLst/>
            </a:prstGeom>
            <a:grpFill/>
            <a:ln w="9525">
              <a:noFill/>
              <a:miter lim="800000"/>
              <a:headEnd/>
              <a:tailEnd/>
            </a:ln>
            <a:effectLst/>
          </p:spPr>
          <p:txBody>
            <a:bodyPr lIns="0" tIns="0" rIns="0" bIns="0"/>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现代流水计算机中采用较多方法。又称为</a:t>
              </a:r>
              <a:r>
                <a:rPr lang="zh-CN" altLang="en-US" sz="2800" b="1" dirty="0">
                  <a:solidFill>
                    <a:srgbClr val="92D050"/>
                  </a:solidFill>
                </a:rPr>
                <a:t>旁路技术</a:t>
              </a:r>
              <a:r>
                <a:rPr lang="zh-CN" altLang="en-US" sz="2800" b="1" dirty="0">
                  <a:solidFill>
                    <a:schemeClr val="accent1"/>
                  </a:solidFill>
                </a:rPr>
                <a:t>或</a:t>
              </a:r>
              <a:r>
                <a:rPr lang="zh-CN" altLang="en-US" sz="2800" b="1" dirty="0">
                  <a:solidFill>
                    <a:srgbClr val="92D050"/>
                  </a:solidFill>
                </a:rPr>
                <a:t>专用通路</a:t>
              </a:r>
              <a:r>
                <a:rPr lang="zh-CN" altLang="en-US" sz="2800" b="1" dirty="0">
                  <a:solidFill>
                    <a:schemeClr val="accent1"/>
                  </a:solidFill>
                </a:rPr>
                <a:t>技术，其基本思想是：如果后续指令要使用前面指令的运算结果值，则通过</a:t>
              </a:r>
              <a:r>
                <a:rPr lang="zh-CN" altLang="en-US" sz="2800" b="1" dirty="0">
                  <a:solidFill>
                    <a:srgbClr val="92D050"/>
                  </a:solidFill>
                </a:rPr>
                <a:t>硬件专门电路</a:t>
              </a:r>
              <a:r>
                <a:rPr lang="zh-CN" altLang="en-US" sz="2800" b="1" dirty="0">
                  <a:solidFill>
                    <a:schemeClr val="accent1"/>
                  </a:solidFill>
                </a:rPr>
                <a:t>将该运算结果值</a:t>
              </a:r>
              <a:r>
                <a:rPr lang="zh-CN" altLang="en-US" sz="2800" b="1" dirty="0">
                  <a:solidFill>
                    <a:srgbClr val="92D050"/>
                  </a:solidFill>
                </a:rPr>
                <a:t>提前</a:t>
              </a:r>
              <a:r>
                <a:rPr lang="zh-CN" altLang="en-US" sz="2800" b="1" dirty="0">
                  <a:solidFill>
                    <a:schemeClr val="accent1"/>
                  </a:solidFill>
                </a:rPr>
                <a:t>传送到有关缓冲寄存器，使后续指令得以不停顿地进入流水线，并及时得到所需要的操作数。</a:t>
              </a:r>
            </a:p>
          </p:txBody>
        </p:sp>
      </p:grpSp>
      <p:sp>
        <p:nvSpPr>
          <p:cNvPr id="22535" name="Rectangle 7"/>
          <p:cNvSpPr>
            <a:spLocks noChangeArrowheads="1"/>
          </p:cNvSpPr>
          <p:nvPr/>
        </p:nvSpPr>
        <p:spPr bwMode="auto">
          <a:xfrm>
            <a:off x="450850" y="15827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a:solidFill>
                  <a:schemeClr val="hlink"/>
                </a:solidFill>
              </a:rPr>
              <a:t>后推法</a:t>
            </a:r>
            <a:r>
              <a:rPr lang="zh-CN" altLang="en-US" sz="2800" b="1">
                <a:solidFill>
                  <a:srgbClr val="FFFFFF"/>
                </a:solidFill>
              </a:rPr>
              <a:t> </a:t>
            </a:r>
          </a:p>
        </p:txBody>
      </p:sp>
      <p:sp>
        <p:nvSpPr>
          <p:cNvPr id="22536" name="Rectangle 8"/>
          <p:cNvSpPr>
            <a:spLocks noChangeArrowheads="1"/>
          </p:cNvSpPr>
          <p:nvPr/>
        </p:nvSpPr>
        <p:spPr bwMode="auto">
          <a:xfrm>
            <a:off x="450850" y="48593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a:solidFill>
                  <a:schemeClr val="hlink"/>
                </a:solidFill>
              </a:rPr>
              <a:t>联锁硬件</a:t>
            </a:r>
            <a:r>
              <a:rPr lang="zh-CN" altLang="en-US" sz="2800" b="1">
                <a:solidFill>
                  <a:srgbClr val="FFFFFF"/>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4F86FD2B-1C4B-46B1-A9C4-3A1DBF3EB434}" type="slidenum">
              <a:rPr lang="en-US" altLang="zh-CN"/>
              <a:pPr/>
              <a:t>16</a:t>
            </a:fld>
            <a:endParaRPr lang="en-US" altLang="zh-CN"/>
          </a:p>
        </p:txBody>
      </p:sp>
      <p:graphicFrame>
        <p:nvGraphicFramePr>
          <p:cNvPr id="24578" name="Object 2"/>
          <p:cNvGraphicFramePr>
            <a:graphicFrameLocks/>
          </p:cNvGraphicFramePr>
          <p:nvPr/>
        </p:nvGraphicFramePr>
        <p:xfrm>
          <a:off x="277813" y="1479550"/>
          <a:ext cx="6305550" cy="5024438"/>
        </p:xfrm>
        <a:graphic>
          <a:graphicData uri="http://schemas.openxmlformats.org/presentationml/2006/ole">
            <p:oleObj spid="_x0000_s1026" name="位图图像" r:id="rId4" imgW="6305400" imgH="5024160" progId="PBrush">
              <p:embed/>
            </p:oleObj>
          </a:graphicData>
        </a:graphic>
      </p:graphicFrame>
      <p:sp>
        <p:nvSpPr>
          <p:cNvPr id="24579" name="Rectangle 3"/>
          <p:cNvSpPr>
            <a:spLocks noGrp="1" noChangeArrowheads="1"/>
          </p:cNvSpPr>
          <p:nvPr>
            <p:ph type="ctrTitle"/>
          </p:nvPr>
        </p:nvSpPr>
        <p:spPr>
          <a:xfrm>
            <a:off x="266700" y="228600"/>
            <a:ext cx="4552950" cy="514350"/>
          </a:xfrm>
          <a:noFill/>
          <a:ln/>
        </p:spPr>
        <p:txBody>
          <a:bodyPr>
            <a:normAutofit fontScale="90000"/>
          </a:bodyPr>
          <a:lstStyle/>
          <a:p>
            <a:r>
              <a:rPr lang="en-US" altLang="zh-CN" sz="3200" b="1">
                <a:solidFill>
                  <a:schemeClr val="hlink"/>
                </a:solidFill>
              </a:rPr>
              <a:t>2.</a:t>
            </a:r>
            <a:r>
              <a:rPr lang="en-US" altLang="zh-CN" sz="3200" b="1">
                <a:solidFill>
                  <a:schemeClr val="hlink"/>
                </a:solidFill>
                <a:latin typeface="宋体" pitchFamily="2" charset="-122"/>
              </a:rPr>
              <a:t> </a:t>
            </a:r>
            <a:r>
              <a:rPr lang="zh-CN" altLang="en-US" sz="3200" b="1">
                <a:solidFill>
                  <a:schemeClr val="hlink"/>
                </a:solidFill>
                <a:latin typeface="宋体" pitchFamily="2" charset="-122"/>
              </a:rPr>
              <a:t>解决数据相关方法</a:t>
            </a:r>
          </a:p>
        </p:txBody>
      </p:sp>
      <p:sp>
        <p:nvSpPr>
          <p:cNvPr id="24580" name="Rectangle 4"/>
          <p:cNvSpPr>
            <a:spLocks noGrp="1" noChangeArrowheads="1"/>
          </p:cNvSpPr>
          <p:nvPr>
            <p:ph type="subTitle" idx="1"/>
          </p:nvPr>
        </p:nvSpPr>
        <p:spPr>
          <a:xfrm>
            <a:off x="401638" y="744538"/>
            <a:ext cx="1685925" cy="530225"/>
          </a:xfrm>
          <a:noFill/>
          <a:ln w="12700" cap="flat">
            <a:solidFill>
              <a:srgbClr val="FF9900"/>
            </a:solidFill>
          </a:ln>
        </p:spPr>
        <p:txBody>
          <a:bodyPr/>
          <a:lstStyle/>
          <a:p>
            <a:r>
              <a:rPr lang="zh-CN" altLang="en-US" sz="2800" b="1" dirty="0">
                <a:solidFill>
                  <a:schemeClr val="hlink"/>
                </a:solidFill>
                <a:effectLst/>
                <a:latin typeface="宋体" pitchFamily="2" charset="-122"/>
              </a:rPr>
              <a:t>定向技术</a:t>
            </a:r>
          </a:p>
        </p:txBody>
      </p:sp>
      <p:sp>
        <p:nvSpPr>
          <p:cNvPr id="24581" name="Rectangle 5"/>
          <p:cNvSpPr>
            <a:spLocks noChangeArrowheads="1"/>
          </p:cNvSpPr>
          <p:nvPr/>
        </p:nvSpPr>
        <p:spPr bwMode="auto">
          <a:xfrm>
            <a:off x="6781800" y="1219200"/>
            <a:ext cx="1981200" cy="5162550"/>
          </a:xfrm>
          <a:prstGeom prst="rect">
            <a:avLst/>
          </a:prstGeom>
          <a:no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chemeClr val="accent1"/>
                </a:solidFill>
                <a:latin typeface="Times New Roman" pitchFamily="18" charset="0"/>
              </a:rPr>
              <a:t>如图所示</a:t>
            </a:r>
          </a:p>
          <a:p>
            <a:pPr algn="just">
              <a:lnSpc>
                <a:spcPct val="110000"/>
              </a:lnSpc>
              <a:spcBef>
                <a:spcPct val="0"/>
              </a:spcBef>
            </a:pPr>
            <a:r>
              <a:rPr lang="zh-CN" altLang="en-US" sz="2800" b="1" dirty="0">
                <a:solidFill>
                  <a:schemeClr val="accent1"/>
                </a:solidFill>
                <a:latin typeface="Times New Roman" pitchFamily="18" charset="0"/>
              </a:rPr>
              <a:t>假设流水线中要执行</a:t>
            </a:r>
            <a:r>
              <a:rPr lang="en-US" altLang="zh-CN" sz="2800" b="1" dirty="0">
                <a:solidFill>
                  <a:schemeClr val="accent1"/>
                </a:solidFill>
              </a:rPr>
              <a:t>ADD</a:t>
            </a:r>
            <a:r>
              <a:rPr lang="zh-CN" altLang="en-US" sz="2800" b="1" dirty="0">
                <a:solidFill>
                  <a:schemeClr val="accent1"/>
                </a:solidFill>
              </a:rPr>
              <a:t>、</a:t>
            </a:r>
            <a:r>
              <a:rPr lang="en-US" altLang="zh-CN" sz="2800" b="1" dirty="0">
                <a:solidFill>
                  <a:schemeClr val="accent1"/>
                </a:solidFill>
              </a:rPr>
              <a:t>SUB</a:t>
            </a:r>
            <a:r>
              <a:rPr lang="zh-CN" altLang="en-US" sz="2800" b="1" dirty="0">
                <a:solidFill>
                  <a:schemeClr val="accent1"/>
                </a:solidFill>
              </a:rPr>
              <a:t>、</a:t>
            </a:r>
            <a:r>
              <a:rPr lang="en-US" altLang="zh-CN" sz="2800" b="1" dirty="0">
                <a:solidFill>
                  <a:schemeClr val="accent1"/>
                </a:solidFill>
              </a:rPr>
              <a:t>AND</a:t>
            </a:r>
            <a:r>
              <a:rPr lang="zh-CN" altLang="en-US" sz="2800" b="1" dirty="0">
                <a:solidFill>
                  <a:schemeClr val="accent1"/>
                </a:solidFill>
              </a:rPr>
              <a:t>、</a:t>
            </a:r>
            <a:r>
              <a:rPr lang="en-US" altLang="zh-CN" sz="2800" b="1" dirty="0">
                <a:solidFill>
                  <a:schemeClr val="accent1"/>
                </a:solidFill>
              </a:rPr>
              <a:t>OR </a:t>
            </a:r>
            <a:r>
              <a:rPr lang="en-US" altLang="zh-CN" sz="2800" b="1" dirty="0">
                <a:solidFill>
                  <a:schemeClr val="accent1"/>
                </a:solidFill>
                <a:latin typeface="Times New Roman" pitchFamily="18" charset="0"/>
              </a:rPr>
              <a:t>4</a:t>
            </a:r>
            <a:r>
              <a:rPr lang="zh-CN" altLang="en-US" sz="2800" b="1" dirty="0">
                <a:solidFill>
                  <a:schemeClr val="accent1"/>
                </a:solidFill>
                <a:latin typeface="Times New Roman" pitchFamily="18" charset="0"/>
              </a:rPr>
              <a:t>条指令。采用</a:t>
            </a:r>
            <a:r>
              <a:rPr lang="zh-CN" altLang="en-US" sz="2800" b="1" dirty="0">
                <a:solidFill>
                  <a:schemeClr val="accent1"/>
                </a:solidFill>
              </a:rPr>
              <a:t>定向技术解决数据相关方法</a:t>
            </a:r>
            <a:r>
              <a:rPr lang="zh-CN" altLang="en-US" sz="2800" b="1" dirty="0">
                <a:solidFill>
                  <a:schemeClr val="accent1"/>
                </a:solidFill>
                <a:latin typeface="Times New Roman" pitchFamily="18" charset="0"/>
              </a:rPr>
              <a:t>。</a:t>
            </a:r>
          </a:p>
          <a:p>
            <a:pPr algn="just">
              <a:lnSpc>
                <a:spcPct val="110000"/>
              </a:lnSpc>
              <a:spcBef>
                <a:spcPct val="0"/>
              </a:spcBef>
            </a:pPr>
            <a:r>
              <a:rPr lang="zh-CN" altLang="en-US" sz="2800" b="1" dirty="0">
                <a:solidFill>
                  <a:schemeClr val="accent1"/>
                </a:solidFill>
                <a:latin typeface="Times New Roman" pitchFamily="18" charset="0"/>
                <a:hlinkClick r:id="rId5" action="ppaction://hlinkfile"/>
              </a:rPr>
              <a:t>图</a:t>
            </a:r>
            <a:r>
              <a:rPr lang="en-US" altLang="zh-CN" sz="2800" b="1" dirty="0">
                <a:solidFill>
                  <a:schemeClr val="accent1"/>
                </a:solidFill>
                <a:latin typeface="Times New Roman" pitchFamily="18" charset="0"/>
                <a:hlinkClick r:id="rId5" action="ppaction://hlinkfile"/>
              </a:rPr>
              <a:t>2.20</a:t>
            </a:r>
            <a:r>
              <a:rPr lang="zh-CN" altLang="en-US" sz="2800" b="1" dirty="0">
                <a:solidFill>
                  <a:schemeClr val="accent1"/>
                </a:solidFill>
                <a:latin typeface="Times New Roman" pitchFamily="18" charset="0"/>
                <a:hlinkClick r:id="rId5" action="ppaction://hlinkfile"/>
              </a:rPr>
              <a:t>演示</a:t>
            </a:r>
            <a:endParaRPr lang="zh-CN" altLang="en-US" sz="2800" b="1" dirty="0">
              <a:solidFill>
                <a:schemeClr val="accent1"/>
              </a:solidFill>
              <a:latin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43934ADF-A9D5-4C65-86AC-228DA3EF19E5}" type="slidenum">
              <a:rPr lang="en-US" altLang="zh-CN"/>
              <a:pPr/>
              <a:t>17</a:t>
            </a:fld>
            <a:endParaRPr lang="en-US" altLang="zh-CN"/>
          </a:p>
        </p:txBody>
      </p:sp>
      <p:graphicFrame>
        <p:nvGraphicFramePr>
          <p:cNvPr id="26626" name="Object 2"/>
          <p:cNvGraphicFramePr>
            <a:graphicFrameLocks/>
          </p:cNvGraphicFramePr>
          <p:nvPr/>
        </p:nvGraphicFramePr>
        <p:xfrm>
          <a:off x="1419225" y="104775"/>
          <a:ext cx="7442200" cy="3529013"/>
        </p:xfrm>
        <a:graphic>
          <a:graphicData uri="http://schemas.openxmlformats.org/presentationml/2006/ole">
            <p:oleObj spid="_x0000_s2050" name="位图图像" r:id="rId4" imgW="7441920" imgH="3528720" progId="PBrush">
              <p:embed/>
            </p:oleObj>
          </a:graphicData>
        </a:graphic>
      </p:graphicFrame>
      <p:sp>
        <p:nvSpPr>
          <p:cNvPr id="26627" name="Rectangle 3"/>
          <p:cNvSpPr>
            <a:spLocks noGrp="1" noChangeArrowheads="1"/>
          </p:cNvSpPr>
          <p:nvPr>
            <p:ph type="ctrTitle"/>
          </p:nvPr>
        </p:nvSpPr>
        <p:spPr>
          <a:xfrm>
            <a:off x="342900" y="419100"/>
            <a:ext cx="590550" cy="2019300"/>
          </a:xfrm>
          <a:noFill/>
          <a:ln/>
        </p:spPr>
        <p:txBody>
          <a:bodyPr>
            <a:normAutofit fontScale="90000"/>
          </a:bodyPr>
          <a:lstStyle/>
          <a:p>
            <a:r>
              <a:rPr lang="zh-CN" altLang="en-US" sz="3200" b="1" dirty="0">
                <a:solidFill>
                  <a:schemeClr val="hlink"/>
                </a:solidFill>
                <a:latin typeface="宋体" pitchFamily="2" charset="-122"/>
              </a:rPr>
              <a:t>定向技术</a:t>
            </a:r>
          </a:p>
        </p:txBody>
      </p:sp>
      <p:sp>
        <p:nvSpPr>
          <p:cNvPr id="26628" name="Line 4"/>
          <p:cNvSpPr>
            <a:spLocks noChangeShapeType="1"/>
          </p:cNvSpPr>
          <p:nvPr/>
        </p:nvSpPr>
        <p:spPr bwMode="auto">
          <a:xfrm>
            <a:off x="6229350" y="3486150"/>
            <a:ext cx="400050" cy="0"/>
          </a:xfrm>
          <a:prstGeom prst="line">
            <a:avLst/>
          </a:prstGeom>
          <a:noFill/>
          <a:ln w="76200">
            <a:solidFill>
              <a:srgbClr val="FF3300"/>
            </a:solidFill>
            <a:round/>
            <a:headEnd type="none" w="sm" len="sm"/>
            <a:tailEnd type="none" w="sm" len="sm"/>
          </a:ln>
          <a:effectLst>
            <a:outerShdw dist="13470" dir="2700000" algn="ctr" rotWithShape="0">
              <a:schemeClr val="bg2">
                <a:alpha val="50000"/>
              </a:schemeClr>
            </a:outerShdw>
          </a:effectLst>
        </p:spPr>
        <p:txBody>
          <a:bodyPr/>
          <a:lstStyle/>
          <a:p>
            <a:endParaRPr lang="zh-CN" altLang="en-US"/>
          </a:p>
        </p:txBody>
      </p:sp>
      <p:sp>
        <p:nvSpPr>
          <p:cNvPr id="26629" name="Line 5"/>
          <p:cNvSpPr>
            <a:spLocks noChangeShapeType="1"/>
          </p:cNvSpPr>
          <p:nvPr/>
        </p:nvSpPr>
        <p:spPr bwMode="auto">
          <a:xfrm>
            <a:off x="5848350" y="971550"/>
            <a:ext cx="342900" cy="0"/>
          </a:xfrm>
          <a:prstGeom prst="line">
            <a:avLst/>
          </a:prstGeom>
          <a:noFill/>
          <a:ln w="76200">
            <a:solidFill>
              <a:srgbClr val="FF3300"/>
            </a:solidFill>
            <a:round/>
            <a:headEnd type="none" w="sm" len="sm"/>
            <a:tailEnd type="none" w="sm" len="sm"/>
          </a:ln>
          <a:effectLst>
            <a:outerShdw dist="13470" dir="2700000" algn="ctr" rotWithShape="0">
              <a:schemeClr val="bg2">
                <a:alpha val="50000"/>
              </a:schemeClr>
            </a:outerShdw>
          </a:effectLst>
        </p:spPr>
        <p:txBody>
          <a:bodyPr/>
          <a:lstStyle/>
          <a:p>
            <a:endParaRPr lang="zh-CN" altLang="en-US"/>
          </a:p>
        </p:txBody>
      </p:sp>
      <p:sp>
        <p:nvSpPr>
          <p:cNvPr id="26630" name="Rectangle 6"/>
          <p:cNvSpPr>
            <a:spLocks noGrp="1" noChangeArrowheads="1"/>
          </p:cNvSpPr>
          <p:nvPr>
            <p:ph type="subTitle" idx="1"/>
          </p:nvPr>
        </p:nvSpPr>
        <p:spPr>
          <a:xfrm>
            <a:off x="487363" y="3829050"/>
            <a:ext cx="8401050" cy="2705100"/>
          </a:xfrm>
          <a:noFill/>
          <a:ln/>
        </p:spPr>
        <p:txBody>
          <a:bodyPr>
            <a:normAutofit lnSpcReduction="10000"/>
          </a:bodyPr>
          <a:lstStyle/>
          <a:p>
            <a:pPr algn="l">
              <a:spcBef>
                <a:spcPct val="0"/>
              </a:spcBef>
            </a:pPr>
            <a:r>
              <a:rPr lang="en-US" altLang="zh-CN" sz="2800" b="1">
                <a:solidFill>
                  <a:srgbClr val="FFFFFF"/>
                </a:solidFill>
                <a:effectLst/>
                <a:latin typeface="宋体" pitchFamily="2" charset="-122"/>
              </a:rPr>
              <a:t>  </a:t>
            </a:r>
            <a:r>
              <a:rPr lang="zh-CN" altLang="en-US" sz="2400" b="1">
                <a:solidFill>
                  <a:srgbClr val="FFFFFF"/>
                </a:solidFill>
                <a:effectLst/>
                <a:latin typeface="宋体" pitchFamily="2" charset="-122"/>
              </a:rPr>
              <a:t>方案还可进一步改进。对整个流水线来说，一个时钟周期分成前后两部分，于是可将</a:t>
            </a:r>
            <a:r>
              <a:rPr lang="en-US" altLang="zh-CN" sz="2400" b="1">
                <a:solidFill>
                  <a:srgbClr val="FFFFFF"/>
                </a:solidFill>
                <a:effectLst/>
              </a:rPr>
              <a:t>ID</a:t>
            </a:r>
            <a:r>
              <a:rPr lang="zh-CN" altLang="en-US" sz="2400" b="1">
                <a:solidFill>
                  <a:srgbClr val="FFFFFF"/>
                </a:solidFill>
                <a:effectLst/>
                <a:latin typeface="宋体" pitchFamily="2" charset="-122"/>
              </a:rPr>
              <a:t>流水段中读寄存器堆的操作安排在后半周期，而将</a:t>
            </a:r>
            <a:r>
              <a:rPr lang="en-US" altLang="zh-CN" sz="2400" b="1">
                <a:solidFill>
                  <a:srgbClr val="FFFFFF"/>
                </a:solidFill>
                <a:effectLst/>
              </a:rPr>
              <a:t>WB</a:t>
            </a:r>
            <a:r>
              <a:rPr lang="zh-CN" altLang="en-US" sz="2400" b="1">
                <a:solidFill>
                  <a:srgbClr val="FFFFFF"/>
                </a:solidFill>
                <a:effectLst/>
                <a:latin typeface="宋体" pitchFamily="2" charset="-122"/>
              </a:rPr>
              <a:t>流水段中写寄存器堆的操作安排在前半周期。这样，定向传送只对</a:t>
            </a:r>
            <a:r>
              <a:rPr lang="en-US" altLang="zh-CN" sz="2400" b="1">
                <a:solidFill>
                  <a:srgbClr val="FFFFFF"/>
                </a:solidFill>
                <a:effectLst/>
              </a:rPr>
              <a:t>SUB</a:t>
            </a:r>
            <a:r>
              <a:rPr lang="zh-CN" altLang="en-US" sz="2400" b="1">
                <a:solidFill>
                  <a:srgbClr val="FFFFFF"/>
                </a:solidFill>
                <a:effectLst/>
                <a:latin typeface="宋体" pitchFamily="2" charset="-122"/>
              </a:rPr>
              <a:t>、</a:t>
            </a:r>
            <a:r>
              <a:rPr lang="en-US" altLang="zh-CN" sz="2400" b="1">
                <a:solidFill>
                  <a:srgbClr val="FFFFFF"/>
                </a:solidFill>
                <a:effectLst/>
              </a:rPr>
              <a:t>AND</a:t>
            </a:r>
            <a:r>
              <a:rPr lang="zh-CN" altLang="en-US" sz="2400" b="1">
                <a:solidFill>
                  <a:srgbClr val="FFFFFF"/>
                </a:solidFill>
                <a:effectLst/>
                <a:latin typeface="宋体" pitchFamily="2" charset="-122"/>
              </a:rPr>
              <a:t>两条指令进行，对</a:t>
            </a:r>
            <a:r>
              <a:rPr lang="en-US" altLang="zh-CN" sz="2400" b="1">
                <a:solidFill>
                  <a:srgbClr val="FFFFFF"/>
                </a:solidFill>
                <a:effectLst/>
              </a:rPr>
              <a:t>OR</a:t>
            </a:r>
            <a:r>
              <a:rPr lang="zh-CN" altLang="en-US" sz="2400" b="1">
                <a:solidFill>
                  <a:srgbClr val="FFFFFF"/>
                </a:solidFill>
                <a:effectLst/>
                <a:latin typeface="宋体" pitchFamily="2" charset="-122"/>
              </a:rPr>
              <a:t>指令的定向传送操作</a:t>
            </a:r>
            <a:r>
              <a:rPr lang="zh-CN" altLang="en-US" sz="2400" b="1">
                <a:solidFill>
                  <a:srgbClr val="FFFFFF"/>
                </a:solidFill>
                <a:effectLst/>
              </a:rPr>
              <a:t> </a:t>
            </a:r>
            <a:r>
              <a:rPr lang="zh-CN" altLang="en-US" sz="2400" b="1">
                <a:solidFill>
                  <a:srgbClr val="FFFFFF"/>
                </a:solidFill>
                <a:effectLst/>
                <a:latin typeface="宋体" pitchFamily="2" charset="-122"/>
              </a:rPr>
              <a:t>就可以取消了。同一个时钟周期中，</a:t>
            </a:r>
            <a:r>
              <a:rPr lang="en-US" altLang="zh-CN" sz="2400" b="1">
                <a:solidFill>
                  <a:srgbClr val="FFFFFF"/>
                </a:solidFill>
                <a:effectLst/>
                <a:latin typeface="宋体" pitchFamily="2" charset="-122"/>
              </a:rPr>
              <a:t>ADD</a:t>
            </a:r>
            <a:r>
              <a:rPr lang="zh-CN" altLang="en-US" sz="2400" b="1">
                <a:solidFill>
                  <a:srgbClr val="FFFFFF"/>
                </a:solidFill>
                <a:effectLst/>
                <a:latin typeface="宋体" pitchFamily="2" charset="-122"/>
              </a:rPr>
              <a:t>指令</a:t>
            </a:r>
            <a:r>
              <a:rPr lang="en-US" altLang="zh-CN" sz="2400" b="1">
                <a:solidFill>
                  <a:srgbClr val="FFFFFF"/>
                </a:solidFill>
                <a:effectLst/>
                <a:latin typeface="宋体" pitchFamily="2" charset="-122"/>
              </a:rPr>
              <a:t>WB</a:t>
            </a:r>
            <a:r>
              <a:rPr lang="zh-CN" altLang="en-US" sz="2400" b="1">
                <a:solidFill>
                  <a:srgbClr val="FFFFFF"/>
                </a:solidFill>
                <a:effectLst/>
                <a:latin typeface="宋体" pitchFamily="2" charset="-122"/>
              </a:rPr>
              <a:t>段写</a:t>
            </a:r>
            <a:r>
              <a:rPr lang="en-US" altLang="zh-CN" sz="2400" b="1">
                <a:solidFill>
                  <a:srgbClr val="FFFFFF"/>
                </a:solidFill>
                <a:effectLst/>
                <a:latin typeface="宋体" pitchFamily="2" charset="-122"/>
              </a:rPr>
              <a:t>R1</a:t>
            </a:r>
            <a:r>
              <a:rPr lang="zh-CN" altLang="en-US" sz="2400" b="1">
                <a:solidFill>
                  <a:srgbClr val="FFFFFF"/>
                </a:solidFill>
                <a:effectLst/>
                <a:latin typeface="宋体" pitchFamily="2" charset="-122"/>
              </a:rPr>
              <a:t>发生在前半周期，</a:t>
            </a:r>
            <a:r>
              <a:rPr lang="en-US" altLang="zh-CN" sz="2400" b="1">
                <a:solidFill>
                  <a:srgbClr val="FFFFFF"/>
                </a:solidFill>
                <a:effectLst/>
                <a:latin typeface="宋体" pitchFamily="2" charset="-122"/>
              </a:rPr>
              <a:t>OR</a:t>
            </a:r>
            <a:r>
              <a:rPr lang="zh-CN" altLang="en-US" sz="2400" b="1">
                <a:solidFill>
                  <a:srgbClr val="FFFFFF"/>
                </a:solidFill>
                <a:effectLst/>
                <a:latin typeface="宋体" pitchFamily="2" charset="-122"/>
              </a:rPr>
              <a:t>指令</a:t>
            </a:r>
            <a:r>
              <a:rPr lang="en-US" altLang="zh-CN" sz="2400" b="1">
                <a:solidFill>
                  <a:srgbClr val="FFFFFF"/>
                </a:solidFill>
                <a:effectLst/>
                <a:latin typeface="宋体" pitchFamily="2" charset="-122"/>
              </a:rPr>
              <a:t>ID</a:t>
            </a:r>
            <a:r>
              <a:rPr lang="zh-CN" altLang="en-US" sz="2400" b="1">
                <a:solidFill>
                  <a:srgbClr val="FFFFFF"/>
                </a:solidFill>
                <a:effectLst/>
                <a:latin typeface="宋体" pitchFamily="2" charset="-122"/>
              </a:rPr>
              <a:t>段读</a:t>
            </a:r>
            <a:r>
              <a:rPr lang="en-US" altLang="zh-CN" sz="2400" b="1">
                <a:solidFill>
                  <a:srgbClr val="FFFFFF"/>
                </a:solidFill>
                <a:effectLst/>
                <a:latin typeface="宋体" pitchFamily="2" charset="-122"/>
              </a:rPr>
              <a:t>R1</a:t>
            </a:r>
            <a:r>
              <a:rPr lang="zh-CN" altLang="en-US" sz="2400" b="1">
                <a:solidFill>
                  <a:srgbClr val="FFFFFF"/>
                </a:solidFill>
                <a:effectLst/>
                <a:latin typeface="宋体" pitchFamily="2" charset="-122"/>
              </a:rPr>
              <a:t>在后半周期。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animEffect transition="in" filter="blinds(horizontal)">
                                      <p:cBhvr>
                                        <p:cTn id="7" dur="500"/>
                                        <p:tgtEl>
                                          <p:spTgt spid="266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4294967295"/>
          </p:nvPr>
        </p:nvSpPr>
        <p:spPr>
          <a:xfrm>
            <a:off x="7080250" y="6232525"/>
            <a:ext cx="1905000" cy="457200"/>
          </a:xfrm>
          <a:prstGeom prst="rect">
            <a:avLst/>
          </a:prstGeom>
        </p:spPr>
        <p:txBody>
          <a:bodyPr/>
          <a:lstStyle/>
          <a:p>
            <a:fld id="{B4171780-37A2-4EF4-A7F6-85E4DAFE7D4B}" type="slidenum">
              <a:rPr lang="en-US" altLang="zh-CN"/>
              <a:pPr/>
              <a:t>18</a:t>
            </a:fld>
            <a:endParaRPr lang="en-US" altLang="zh-CN"/>
          </a:p>
        </p:txBody>
      </p:sp>
      <p:sp>
        <p:nvSpPr>
          <p:cNvPr id="28674" name="Rectangle 2"/>
          <p:cNvSpPr>
            <a:spLocks noGrp="1" noChangeArrowheads="1"/>
          </p:cNvSpPr>
          <p:nvPr>
            <p:ph type="ctrTitle"/>
          </p:nvPr>
        </p:nvSpPr>
        <p:spPr>
          <a:xfrm>
            <a:off x="266700" y="228600"/>
            <a:ext cx="4191000" cy="552450"/>
          </a:xfrm>
          <a:noFill/>
          <a:ln/>
        </p:spPr>
        <p:txBody>
          <a:bodyPr/>
          <a:lstStyle/>
          <a:p>
            <a:r>
              <a:rPr lang="en-US" altLang="zh-CN" sz="2800" b="1">
                <a:solidFill>
                  <a:schemeClr val="hlink"/>
                </a:solidFill>
              </a:rPr>
              <a:t>2.</a:t>
            </a:r>
            <a:r>
              <a:rPr lang="en-US" altLang="zh-CN" sz="2800" b="1">
                <a:solidFill>
                  <a:schemeClr val="hlink"/>
                </a:solidFill>
                <a:latin typeface="宋体" pitchFamily="2" charset="-122"/>
              </a:rPr>
              <a:t> </a:t>
            </a:r>
            <a:r>
              <a:rPr lang="zh-CN" altLang="en-US" sz="2800" b="1">
                <a:solidFill>
                  <a:schemeClr val="hlink"/>
                </a:solidFill>
                <a:latin typeface="宋体" pitchFamily="2" charset="-122"/>
              </a:rPr>
              <a:t>解决数据相关方法</a:t>
            </a:r>
          </a:p>
        </p:txBody>
      </p:sp>
      <p:sp>
        <p:nvSpPr>
          <p:cNvPr id="28675" name="Rectangle 3"/>
          <p:cNvSpPr>
            <a:spLocks noGrp="1" noChangeArrowheads="1"/>
          </p:cNvSpPr>
          <p:nvPr>
            <p:ph type="subTitle" idx="1"/>
          </p:nvPr>
        </p:nvSpPr>
        <p:spPr>
          <a:xfrm>
            <a:off x="458788" y="973138"/>
            <a:ext cx="1685925" cy="530225"/>
          </a:xfrm>
          <a:noFill/>
          <a:ln w="12700" cap="flat">
            <a:solidFill>
              <a:srgbClr val="FF9900"/>
            </a:solidFill>
          </a:ln>
        </p:spPr>
        <p:txBody>
          <a:bodyPr/>
          <a:lstStyle/>
          <a:p>
            <a:r>
              <a:rPr lang="zh-CN" altLang="en-US" sz="2800" b="1" dirty="0">
                <a:solidFill>
                  <a:schemeClr val="hlink"/>
                </a:solidFill>
                <a:effectLst/>
                <a:latin typeface="宋体" pitchFamily="2" charset="-122"/>
              </a:rPr>
              <a:t>定向技术</a:t>
            </a:r>
          </a:p>
        </p:txBody>
      </p:sp>
      <p:sp>
        <p:nvSpPr>
          <p:cNvPr id="28676" name="Rectangle 4"/>
          <p:cNvSpPr>
            <a:spLocks noChangeArrowheads="1"/>
          </p:cNvSpPr>
          <p:nvPr/>
        </p:nvSpPr>
        <p:spPr bwMode="auto">
          <a:xfrm>
            <a:off x="273050" y="3295650"/>
            <a:ext cx="8375650" cy="3314700"/>
          </a:xfrm>
          <a:prstGeom prst="rect">
            <a:avLst/>
          </a:prstGeom>
          <a:noFill/>
          <a:ln w="9525">
            <a:noFill/>
            <a:miter lim="800000"/>
            <a:headEnd/>
            <a:tailEnd/>
          </a:ln>
          <a:effectLst/>
        </p:spPr>
        <p:txBody>
          <a:bodyPr lIns="92075" tIns="46038" rIns="92075" bIns="46038"/>
          <a:lstStyle/>
          <a:p>
            <a:pPr algn="just">
              <a:lnSpc>
                <a:spcPct val="110000"/>
              </a:lnSpc>
              <a:spcBef>
                <a:spcPct val="0"/>
              </a:spcBef>
            </a:pPr>
            <a:r>
              <a:rPr lang="en-US" altLang="zh-CN" sz="2400" b="1" dirty="0">
                <a:solidFill>
                  <a:schemeClr val="accent1"/>
                </a:solidFill>
              </a:rPr>
              <a:t> </a:t>
            </a:r>
            <a:r>
              <a:rPr lang="zh-CN" altLang="en-US" sz="2800" b="1" dirty="0">
                <a:solidFill>
                  <a:schemeClr val="accent1"/>
                </a:solidFill>
              </a:rPr>
              <a:t>图中有两个结果缓冲寄存器，它的内容反映了改进方案中</a:t>
            </a:r>
            <a:r>
              <a:rPr lang="en-US" altLang="zh-CN" sz="2800" b="1" dirty="0">
                <a:solidFill>
                  <a:schemeClr val="accent1"/>
                </a:solidFill>
                <a:latin typeface="Times New Roman" pitchFamily="18" charset="0"/>
              </a:rPr>
              <a:t>AND</a:t>
            </a:r>
            <a:r>
              <a:rPr lang="zh-CN" altLang="en-US" sz="2800" b="1" dirty="0">
                <a:solidFill>
                  <a:schemeClr val="accent1"/>
                </a:solidFill>
              </a:rPr>
              <a:t>指令将进入</a:t>
            </a:r>
            <a:r>
              <a:rPr lang="en-US" altLang="zh-CN" sz="2800" b="1" dirty="0">
                <a:solidFill>
                  <a:schemeClr val="accent1"/>
                </a:solidFill>
                <a:latin typeface="Times New Roman" pitchFamily="18" charset="0"/>
              </a:rPr>
              <a:t>EX</a:t>
            </a:r>
            <a:r>
              <a:rPr lang="zh-CN" altLang="en-US" sz="2800" b="1" dirty="0">
                <a:solidFill>
                  <a:schemeClr val="accent1"/>
                </a:solidFill>
              </a:rPr>
              <a:t>流水段时的情况，此时</a:t>
            </a:r>
            <a:r>
              <a:rPr lang="en-US" altLang="zh-CN" sz="2800" b="1" dirty="0">
                <a:solidFill>
                  <a:schemeClr val="accent1"/>
                </a:solidFill>
                <a:latin typeface="Times New Roman" pitchFamily="18" charset="0"/>
              </a:rPr>
              <a:t>ADD</a:t>
            </a:r>
            <a:r>
              <a:rPr lang="zh-CN" altLang="en-US" sz="2800" b="1" dirty="0">
                <a:solidFill>
                  <a:schemeClr val="accent1"/>
                </a:solidFill>
              </a:rPr>
              <a:t>指令生成的结果已进入第二个缓冲寄存器中，即将写入寄存器堆中的</a:t>
            </a:r>
            <a:r>
              <a:rPr lang="en-US" altLang="zh-CN" sz="2800" b="1" dirty="0">
                <a:solidFill>
                  <a:schemeClr val="accent1"/>
                </a:solidFill>
                <a:latin typeface="Times New Roman" pitchFamily="18" charset="0"/>
              </a:rPr>
              <a:t>R1</a:t>
            </a:r>
            <a:r>
              <a:rPr lang="zh-CN" altLang="en-US" sz="2800" b="1" dirty="0">
                <a:solidFill>
                  <a:schemeClr val="accent1"/>
                </a:solidFill>
              </a:rPr>
              <a:t>；</a:t>
            </a:r>
            <a:r>
              <a:rPr lang="en-US" altLang="zh-CN" sz="2800" b="1" dirty="0">
                <a:solidFill>
                  <a:schemeClr val="accent1"/>
                </a:solidFill>
                <a:latin typeface="Times New Roman" pitchFamily="18" charset="0"/>
              </a:rPr>
              <a:t>SUB</a:t>
            </a:r>
            <a:r>
              <a:rPr lang="zh-CN" altLang="en-US" sz="2800" b="1" dirty="0">
                <a:solidFill>
                  <a:schemeClr val="accent1"/>
                </a:solidFill>
              </a:rPr>
              <a:t>指令生成的结果已存入第一个缓冲寄存器中，第二个缓冲寄存器内容</a:t>
            </a:r>
            <a:r>
              <a:rPr lang="en-US" altLang="zh-CN" sz="2800" b="1" dirty="0">
                <a:solidFill>
                  <a:schemeClr val="accent1"/>
                </a:solidFill>
                <a:latin typeface="Times New Roman" pitchFamily="18" charset="0"/>
              </a:rPr>
              <a:t>(</a:t>
            </a:r>
            <a:r>
              <a:rPr lang="zh-CN" altLang="en-US" sz="2800" b="1" dirty="0">
                <a:solidFill>
                  <a:schemeClr val="accent1"/>
                </a:solidFill>
              </a:rPr>
              <a:t>存放送往</a:t>
            </a:r>
            <a:r>
              <a:rPr lang="en-US" altLang="zh-CN" sz="2800" b="1" dirty="0">
                <a:solidFill>
                  <a:schemeClr val="accent1"/>
                </a:solidFill>
                <a:latin typeface="Times New Roman" pitchFamily="18" charset="0"/>
              </a:rPr>
              <a:t>R1</a:t>
            </a:r>
            <a:r>
              <a:rPr lang="zh-CN" altLang="en-US" sz="2800" b="1" dirty="0">
                <a:solidFill>
                  <a:schemeClr val="accent1"/>
                </a:solidFill>
              </a:rPr>
              <a:t>的结果</a:t>
            </a:r>
            <a:r>
              <a:rPr lang="en-US" altLang="zh-CN" sz="2800" b="1" dirty="0">
                <a:solidFill>
                  <a:schemeClr val="accent1"/>
                </a:solidFill>
                <a:latin typeface="Times New Roman" pitchFamily="18" charset="0"/>
              </a:rPr>
              <a:t>)</a:t>
            </a:r>
            <a:r>
              <a:rPr lang="zh-CN" altLang="en-US" sz="2800" b="1" dirty="0">
                <a:solidFill>
                  <a:schemeClr val="accent1"/>
                </a:solidFill>
              </a:rPr>
              <a:t>可通过旁路通道经多路开关送到</a:t>
            </a:r>
            <a:r>
              <a:rPr lang="en-US" altLang="zh-CN" sz="2800" b="1" dirty="0">
                <a:solidFill>
                  <a:schemeClr val="accent1"/>
                </a:solidFill>
                <a:latin typeface="Times New Roman" pitchFamily="18" charset="0"/>
              </a:rPr>
              <a:t>ALU</a:t>
            </a:r>
            <a:r>
              <a:rPr lang="zh-CN" altLang="en-US" sz="2800" b="1" dirty="0">
                <a:solidFill>
                  <a:schemeClr val="accent1"/>
                </a:solidFill>
              </a:rPr>
              <a:t>中。</a:t>
            </a:r>
          </a:p>
        </p:txBody>
      </p:sp>
      <p:sp>
        <p:nvSpPr>
          <p:cNvPr id="28677" name="Rectangle 5"/>
          <p:cNvSpPr>
            <a:spLocks noChangeArrowheads="1"/>
          </p:cNvSpPr>
          <p:nvPr/>
        </p:nvSpPr>
        <p:spPr bwMode="auto">
          <a:xfrm>
            <a:off x="254000" y="1676400"/>
            <a:ext cx="4051300" cy="1543050"/>
          </a:xfrm>
          <a:prstGeom prst="rect">
            <a:avLst/>
          </a:prstGeom>
          <a:no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rgbClr val="92D050"/>
                </a:solidFill>
              </a:rPr>
              <a:t>还可进一步改进。</a:t>
            </a:r>
            <a:r>
              <a:rPr lang="zh-CN" altLang="en-US" sz="2800" b="1" dirty="0">
                <a:solidFill>
                  <a:srgbClr val="92D050"/>
                </a:solidFill>
                <a:hlinkClick r:id="rId4" action="ppaction://hlinkfile"/>
              </a:rPr>
              <a:t>图</a:t>
            </a:r>
            <a:r>
              <a:rPr lang="en-US" altLang="zh-CN" sz="2800" b="1" dirty="0">
                <a:solidFill>
                  <a:srgbClr val="92D050"/>
                </a:solidFill>
                <a:latin typeface="Times New Roman" pitchFamily="18" charset="0"/>
                <a:hlinkClick r:id="rId4" action="ppaction://hlinkfile"/>
              </a:rPr>
              <a:t>2.21</a:t>
            </a:r>
            <a:r>
              <a:rPr lang="zh-CN" altLang="en-US" sz="2800" b="1" dirty="0">
                <a:solidFill>
                  <a:srgbClr val="92D050"/>
                </a:solidFill>
              </a:rPr>
              <a:t>画出了带有定向传送电路的</a:t>
            </a:r>
            <a:r>
              <a:rPr lang="en-US" altLang="zh-CN" sz="2800" b="1" dirty="0">
                <a:solidFill>
                  <a:srgbClr val="92D050"/>
                </a:solidFill>
                <a:latin typeface="Times New Roman" pitchFamily="18" charset="0"/>
              </a:rPr>
              <a:t>ALU</a:t>
            </a:r>
            <a:r>
              <a:rPr lang="zh-CN" altLang="en-US" sz="2800" b="1" dirty="0">
                <a:solidFill>
                  <a:srgbClr val="92D050"/>
                </a:solidFill>
              </a:rPr>
              <a:t>框图。</a:t>
            </a:r>
          </a:p>
        </p:txBody>
      </p:sp>
      <p:graphicFrame>
        <p:nvGraphicFramePr>
          <p:cNvPr id="28678" name="Object 6"/>
          <p:cNvGraphicFramePr>
            <a:graphicFrameLocks/>
          </p:cNvGraphicFramePr>
          <p:nvPr/>
        </p:nvGraphicFramePr>
        <p:xfrm>
          <a:off x="357158" y="285728"/>
          <a:ext cx="4443413" cy="3070225"/>
        </p:xfrm>
        <a:graphic>
          <a:graphicData uri="http://schemas.openxmlformats.org/presentationml/2006/ole">
            <p:oleObj spid="_x0000_s3074" name="位图图像" r:id="rId5" imgW="4443120" imgH="3070080" progId="PBrush">
              <p:embed/>
            </p:oleObj>
          </a:graphicData>
        </a:graphic>
      </p:graphicFrame>
      <p:graphicFrame>
        <p:nvGraphicFramePr>
          <p:cNvPr id="28679" name="Object 7"/>
          <p:cNvGraphicFramePr>
            <a:graphicFrameLocks/>
          </p:cNvGraphicFramePr>
          <p:nvPr/>
        </p:nvGraphicFramePr>
        <p:xfrm>
          <a:off x="4572000" y="188913"/>
          <a:ext cx="4321175" cy="3167062"/>
        </p:xfrm>
        <a:graphic>
          <a:graphicData uri="http://schemas.openxmlformats.org/presentationml/2006/ole">
            <p:oleObj spid="_x0000_s3075" name="位图图像" r:id="rId6" imgW="6305400" imgH="5024160" progId="PBrush">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4294967295"/>
          </p:nvPr>
        </p:nvSpPr>
        <p:spPr>
          <a:xfrm>
            <a:off x="7080250" y="6232525"/>
            <a:ext cx="1905000" cy="457200"/>
          </a:xfrm>
          <a:prstGeom prst="rect">
            <a:avLst/>
          </a:prstGeom>
        </p:spPr>
        <p:txBody>
          <a:bodyPr/>
          <a:lstStyle/>
          <a:p>
            <a:fld id="{DA2297BA-B005-425A-BAB8-5CE1B5B13FDB}" type="slidenum">
              <a:rPr lang="en-US" altLang="zh-CN"/>
              <a:pPr/>
              <a:t>19</a:t>
            </a:fld>
            <a:endParaRPr lang="en-US" altLang="zh-CN"/>
          </a:p>
        </p:txBody>
      </p:sp>
      <p:sp>
        <p:nvSpPr>
          <p:cNvPr id="30722" name="Rectangle 2"/>
          <p:cNvSpPr>
            <a:spLocks noChangeArrowheads="1"/>
          </p:cNvSpPr>
          <p:nvPr/>
        </p:nvSpPr>
        <p:spPr bwMode="auto">
          <a:xfrm>
            <a:off x="450850" y="15827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dirty="0">
                <a:solidFill>
                  <a:schemeClr val="hlink"/>
                </a:solidFill>
              </a:rPr>
              <a:t>后推法</a:t>
            </a:r>
          </a:p>
        </p:txBody>
      </p:sp>
      <p:sp>
        <p:nvSpPr>
          <p:cNvPr id="30723" name="Rectangle 3"/>
          <p:cNvSpPr>
            <a:spLocks noGrp="1" noChangeArrowheads="1"/>
          </p:cNvSpPr>
          <p:nvPr>
            <p:ph type="ctrTitle"/>
          </p:nvPr>
        </p:nvSpPr>
        <p:spPr>
          <a:xfrm>
            <a:off x="323850" y="131763"/>
            <a:ext cx="7018338" cy="650875"/>
          </a:xfrm>
          <a:noFill/>
          <a:ln/>
        </p:spPr>
        <p:txBody>
          <a:bodyPr/>
          <a:lstStyle/>
          <a:p>
            <a:r>
              <a:rPr lang="en-US" altLang="zh-CN" sz="3200" b="1">
                <a:solidFill>
                  <a:schemeClr val="hlink"/>
                </a:solidFill>
              </a:rPr>
              <a:t> 2.</a:t>
            </a:r>
            <a:r>
              <a:rPr lang="en-US" altLang="zh-CN" sz="3200" b="1">
                <a:solidFill>
                  <a:schemeClr val="hlink"/>
                </a:solidFill>
                <a:latin typeface="宋体" pitchFamily="2" charset="-122"/>
              </a:rPr>
              <a:t> </a:t>
            </a:r>
            <a:r>
              <a:rPr lang="zh-CN" altLang="en-US" sz="3200" b="1">
                <a:solidFill>
                  <a:schemeClr val="hlink"/>
                </a:solidFill>
                <a:latin typeface="宋体" pitchFamily="2" charset="-122"/>
              </a:rPr>
              <a:t>解决数据相关方法</a:t>
            </a:r>
            <a:r>
              <a:rPr lang="zh-CN" altLang="en-US" sz="3200" b="1">
                <a:solidFill>
                  <a:schemeClr val="hlink"/>
                </a:solidFill>
              </a:rPr>
              <a:t> </a:t>
            </a:r>
          </a:p>
        </p:txBody>
      </p:sp>
      <p:sp>
        <p:nvSpPr>
          <p:cNvPr id="30724" name="Rectangle 4"/>
          <p:cNvSpPr>
            <a:spLocks noGrp="1" noChangeArrowheads="1"/>
          </p:cNvSpPr>
          <p:nvPr>
            <p:ph type="subTitle" idx="1"/>
          </p:nvPr>
        </p:nvSpPr>
        <p:spPr>
          <a:xfrm>
            <a:off x="450850" y="4859338"/>
            <a:ext cx="1692275" cy="587375"/>
          </a:xfrm>
          <a:noFill/>
          <a:ln w="12700" cap="flat">
            <a:solidFill>
              <a:srgbClr val="FF9900"/>
            </a:solidFill>
          </a:ln>
        </p:spPr>
        <p:txBody>
          <a:bodyPr/>
          <a:lstStyle/>
          <a:p>
            <a:pPr>
              <a:lnSpc>
                <a:spcPct val="110000"/>
              </a:lnSpc>
              <a:spcBef>
                <a:spcPct val="0"/>
              </a:spcBef>
            </a:pPr>
            <a:r>
              <a:rPr lang="zh-CN" altLang="en-US" sz="2800" b="1" dirty="0">
                <a:solidFill>
                  <a:schemeClr val="hlink"/>
                </a:solidFill>
                <a:effectLst/>
                <a:latin typeface="宋体" pitchFamily="2" charset="-122"/>
              </a:rPr>
              <a:t>联锁硬件</a:t>
            </a:r>
          </a:p>
        </p:txBody>
      </p:sp>
      <p:grpSp>
        <p:nvGrpSpPr>
          <p:cNvPr id="2" name="Group 7"/>
          <p:cNvGrpSpPr>
            <a:grpSpLocks/>
          </p:cNvGrpSpPr>
          <p:nvPr/>
        </p:nvGrpSpPr>
        <p:grpSpPr bwMode="auto">
          <a:xfrm>
            <a:off x="2268538" y="1341438"/>
            <a:ext cx="6421437" cy="4084637"/>
            <a:chOff x="1370" y="510"/>
            <a:chExt cx="4045" cy="2573"/>
          </a:xfrm>
        </p:grpSpPr>
        <p:pic>
          <p:nvPicPr>
            <p:cNvPr id="30725" name="Picture 5"/>
            <p:cNvPicPr>
              <a:picLocks noChangeArrowheads="1"/>
            </p:cNvPicPr>
            <p:nvPr/>
          </p:nvPicPr>
          <p:blipFill>
            <a:blip r:embed="rId3"/>
            <a:srcRect/>
            <a:stretch>
              <a:fillRect/>
            </a:stretch>
          </p:blipFill>
          <p:spPr bwMode="auto">
            <a:xfrm>
              <a:off x="1370" y="510"/>
              <a:ext cx="4045" cy="2573"/>
            </a:xfrm>
            <a:prstGeom prst="rect">
              <a:avLst/>
            </a:prstGeom>
            <a:noFill/>
            <a:ln w="9525">
              <a:noFill/>
              <a:miter lim="800000"/>
              <a:headEnd/>
              <a:tailEnd/>
            </a:ln>
            <a:effectLst/>
          </p:spPr>
        </p:pic>
        <p:sp>
          <p:nvSpPr>
            <p:cNvPr id="30726" name="Rectangle 6"/>
            <p:cNvSpPr>
              <a:spLocks noChangeArrowheads="1"/>
            </p:cNvSpPr>
            <p:nvPr/>
          </p:nvSpPr>
          <p:spPr bwMode="auto">
            <a:xfrm>
              <a:off x="1687" y="566"/>
              <a:ext cx="3634" cy="2072"/>
            </a:xfrm>
            <a:prstGeom prst="rect">
              <a:avLst/>
            </a:prstGeom>
            <a:noFill/>
            <a:ln w="9525">
              <a:noFill/>
              <a:miter lim="800000"/>
              <a:headEnd/>
              <a:tailEnd/>
            </a:ln>
            <a:effectLst/>
          </p:spPr>
          <p:txBody>
            <a:bodyPr lIns="0" tIns="0" rIns="0" bIns="0"/>
            <a:lstStyle/>
            <a:p>
              <a:pPr algn="just">
                <a:lnSpc>
                  <a:spcPct val="110000"/>
                </a:lnSpc>
                <a:spcBef>
                  <a:spcPct val="0"/>
                </a:spcBef>
              </a:pPr>
              <a:r>
                <a:rPr lang="zh-CN" altLang="en-US" sz="2800" b="1" dirty="0">
                  <a:solidFill>
                    <a:srgbClr val="FFFFFF"/>
                  </a:solidFill>
                </a:rPr>
                <a:t>采用一种装入延迟的方法解决数据相关冲突。使用流水线联锁硬件来检测这种情况，并使流水线暂停流动一个时钟周期。这种停顿延迟周期称为流水线</a:t>
              </a:r>
              <a:r>
                <a:rPr lang="zh-CN" altLang="en-US" sz="2800" b="1" dirty="0">
                  <a:solidFill>
                    <a:srgbClr val="92D050"/>
                  </a:solidFill>
                </a:rPr>
                <a:t>空闲周期</a:t>
              </a:r>
              <a:r>
                <a:rPr lang="zh-CN" altLang="en-US" sz="2800" b="1" dirty="0">
                  <a:solidFill>
                    <a:srgbClr val="FFFFFF"/>
                  </a:solidFill>
                </a:rPr>
                <a:t>。有了联锁硬件， </a:t>
              </a:r>
              <a:r>
                <a:rPr lang="en-US" altLang="zh-CN" sz="2800" b="1" dirty="0">
                  <a:solidFill>
                    <a:srgbClr val="FFFFFF"/>
                  </a:solidFill>
                </a:rPr>
                <a:t>LOAD</a:t>
              </a:r>
              <a:r>
                <a:rPr lang="zh-CN" altLang="en-US" sz="2800" b="1" dirty="0">
                  <a:solidFill>
                    <a:srgbClr val="FFFFFF"/>
                  </a:solidFill>
                </a:rPr>
                <a:t>指令在</a:t>
              </a:r>
              <a:r>
                <a:rPr lang="en-US" altLang="zh-CN" sz="2800" b="1" dirty="0">
                  <a:solidFill>
                    <a:srgbClr val="FFFFFF"/>
                  </a:solidFill>
                </a:rPr>
                <a:t>ME</a:t>
              </a:r>
              <a:r>
                <a:rPr lang="zh-CN" altLang="en-US" sz="2800" b="1" dirty="0">
                  <a:solidFill>
                    <a:srgbClr val="FFFFFF"/>
                  </a:solidFill>
                </a:rPr>
                <a:t>段读出数据后照样能实施定向传送。</a:t>
              </a:r>
              <a:r>
                <a:rPr lang="zh-CN" altLang="en-US" sz="2800" b="1" dirty="0">
                  <a:solidFill>
                    <a:srgbClr val="FFFFFF"/>
                  </a:solidFill>
                  <a:hlinkClick r:id="rId4" action="ppaction://hlinkfile"/>
                </a:rPr>
                <a:t>如图</a:t>
              </a:r>
              <a:r>
                <a:rPr lang="en-US" altLang="zh-CN" sz="2800" b="1" dirty="0">
                  <a:solidFill>
                    <a:srgbClr val="FFFFFF"/>
                  </a:solidFill>
                  <a:latin typeface="Times New Roman" pitchFamily="18" charset="0"/>
                  <a:hlinkClick r:id="rId4" action="ppaction://hlinkfile"/>
                </a:rPr>
                <a:t>2.22</a:t>
              </a:r>
              <a:r>
                <a:rPr lang="zh-CN" altLang="en-US" sz="2800" b="1" dirty="0">
                  <a:solidFill>
                    <a:srgbClr val="FFFFFF"/>
                  </a:solidFill>
                  <a:hlinkClick r:id="rId4" action="ppaction://hlinkfile"/>
                </a:rPr>
                <a:t>所示</a:t>
              </a:r>
              <a:r>
                <a:rPr lang="zh-CN" altLang="en-US" sz="2800" b="1" dirty="0">
                  <a:solidFill>
                    <a:srgbClr val="FFFFFF"/>
                  </a:solidFill>
                </a:rPr>
                <a:t>。 </a:t>
              </a:r>
            </a:p>
          </p:txBody>
        </p:sp>
      </p:grpSp>
      <p:sp>
        <p:nvSpPr>
          <p:cNvPr id="30728" name="Rectangle 8"/>
          <p:cNvSpPr>
            <a:spLocks noChangeArrowheads="1"/>
          </p:cNvSpPr>
          <p:nvPr/>
        </p:nvSpPr>
        <p:spPr bwMode="auto">
          <a:xfrm>
            <a:off x="450850" y="32591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dirty="0">
                <a:solidFill>
                  <a:schemeClr val="hlink"/>
                </a:solidFill>
              </a:rPr>
              <a:t>定向技术</a:t>
            </a:r>
            <a:r>
              <a:rPr lang="zh-CN" altLang="en-US" sz="2800" b="1" dirty="0">
                <a:solidFill>
                  <a:srgbClr val="FFFFFF"/>
                </a:solidFill>
              </a:rPr>
              <a:t> </a:t>
            </a:r>
          </a:p>
        </p:txBody>
      </p:sp>
      <p:sp>
        <p:nvSpPr>
          <p:cNvPr id="30729" name="Rectangle 9"/>
          <p:cNvSpPr>
            <a:spLocks noChangeArrowheads="1"/>
          </p:cNvSpPr>
          <p:nvPr/>
        </p:nvSpPr>
        <p:spPr bwMode="auto">
          <a:xfrm>
            <a:off x="450850" y="4859338"/>
            <a:ext cx="1692275" cy="5873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dirty="0">
                <a:solidFill>
                  <a:schemeClr val="hlink"/>
                </a:solidFill>
              </a:rPr>
              <a:t>联锁硬件</a:t>
            </a:r>
            <a:r>
              <a:rPr lang="zh-CN" altLang="en-US" sz="2800" b="1" dirty="0">
                <a:solidFill>
                  <a:srgbClr val="FFFFFF"/>
                </a:solidFill>
              </a:rPr>
              <a:t> </a:t>
            </a:r>
          </a:p>
        </p:txBody>
      </p:sp>
      <p:sp>
        <p:nvSpPr>
          <p:cNvPr id="30731" name="Rectangle 11"/>
          <p:cNvSpPr>
            <a:spLocks noChangeArrowheads="1"/>
          </p:cNvSpPr>
          <p:nvPr/>
        </p:nvSpPr>
        <p:spPr bwMode="auto">
          <a:xfrm>
            <a:off x="2771775" y="5157788"/>
            <a:ext cx="5688013" cy="1439862"/>
          </a:xfrm>
          <a:prstGeom prst="rect">
            <a:avLst/>
          </a:prstGeom>
          <a:noFill/>
          <a:ln w="9525">
            <a:noFill/>
            <a:miter lim="800000"/>
            <a:headEnd/>
            <a:tailEnd/>
          </a:ln>
          <a:effectLst/>
        </p:spPr>
        <p:txBody>
          <a:bodyPr lIns="0" tIns="0" rIns="0" bIns="0"/>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也有的流水机采用软件优化编译法，通过指令重新排序的方法来尽可能消除空闲周期。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31"/>
                                        </p:tgtEl>
                                        <p:attrNameLst>
                                          <p:attrName>style.visibility</p:attrName>
                                        </p:attrNameLst>
                                      </p:cBhvr>
                                      <p:to>
                                        <p:strVal val="visible"/>
                                      </p:to>
                                    </p:set>
                                    <p:animEffect transition="in" filter="blinds(horizontal)">
                                      <p:cBhvr>
                                        <p:cTn id="12"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结构相关与数据相关</a:t>
            </a:r>
            <a:endParaRPr lang="zh-CN" altLang="en-US" dirty="0"/>
          </a:p>
        </p:txBody>
      </p:sp>
      <p:sp>
        <p:nvSpPr>
          <p:cNvPr id="3" name="内容占位符 2"/>
          <p:cNvSpPr>
            <a:spLocks noGrp="1"/>
          </p:cNvSpPr>
          <p:nvPr>
            <p:ph idx="1"/>
          </p:nvPr>
        </p:nvSpPr>
        <p:spPr/>
        <p:txBody>
          <a:bodyPr/>
          <a:lstStyle/>
          <a:p>
            <a:r>
              <a:rPr lang="zh-CN" altLang="en-US" b="1" dirty="0" smtClean="0">
                <a:solidFill>
                  <a:schemeClr val="hlink"/>
                </a:solidFill>
              </a:rPr>
              <a:t>流水线处理时空图</a:t>
            </a:r>
            <a:endParaRPr lang="en-US" altLang="zh-CN" b="1" dirty="0" smtClean="0">
              <a:solidFill>
                <a:schemeClr val="hlink"/>
              </a:solidFill>
            </a:endParaRPr>
          </a:p>
          <a:p>
            <a:r>
              <a:rPr lang="zh-CN" altLang="en-US" b="1" dirty="0" smtClean="0">
                <a:solidFill>
                  <a:schemeClr val="hlink"/>
                </a:solidFill>
              </a:rPr>
              <a:t>流水线的结构相关</a:t>
            </a:r>
          </a:p>
          <a:p>
            <a:r>
              <a:rPr lang="zh-CN" altLang="en-US" b="1" dirty="0" smtClean="0">
                <a:solidFill>
                  <a:schemeClr val="hlink"/>
                </a:solidFill>
              </a:rPr>
              <a:t>流水线的数据相关</a:t>
            </a:r>
            <a:endParaRPr lang="en-US" altLang="zh-CN" b="1" dirty="0" smtClean="0">
              <a:solidFill>
                <a:schemeClr val="hlink"/>
              </a:solidFill>
            </a:endParaRPr>
          </a:p>
          <a:p>
            <a:r>
              <a:rPr lang="zh-CN" altLang="en-US" b="1" smtClean="0">
                <a:solidFill>
                  <a:schemeClr val="hlink"/>
                </a:solidFill>
              </a:rPr>
              <a:t>解决数据结构相关方法</a:t>
            </a:r>
            <a:endParaRPr lang="zh-CN" altLang="en-US" b="1" dirty="0" smtClean="0">
              <a:solidFill>
                <a:schemeClr val="hlink"/>
              </a:solidFill>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chemeClr val="hlink"/>
                </a:solidFill>
                <a:latin typeface="宋体" charset="-122"/>
                <a:ea typeface="+mn-ea"/>
                <a:cs typeface="+mn-cs"/>
              </a:rPr>
              <a:t>解决指令相关的方法</a:t>
            </a:r>
            <a:endParaRPr lang="zh-CN" altLang="en-US" sz="4000" b="1" dirty="0">
              <a:solidFill>
                <a:schemeClr val="hlink"/>
              </a:solidFill>
              <a:latin typeface="宋体" charset="-122"/>
              <a:ea typeface="+mn-ea"/>
              <a:cs typeface="+mn-cs"/>
            </a:endParaRPr>
          </a:p>
        </p:txBody>
      </p:sp>
      <p:sp>
        <p:nvSpPr>
          <p:cNvPr id="3" name="内容占位符 2"/>
          <p:cNvSpPr>
            <a:spLocks noGrp="1"/>
          </p:cNvSpPr>
          <p:nvPr>
            <p:ph idx="1"/>
          </p:nvPr>
        </p:nvSpPr>
        <p:spPr/>
        <p:txBody>
          <a:bodyPr>
            <a:normAutofit/>
          </a:bodyPr>
          <a:lstStyle/>
          <a:p>
            <a:r>
              <a:rPr lang="zh-CN" altLang="en-US" dirty="0" smtClean="0">
                <a:solidFill>
                  <a:schemeClr val="tx2"/>
                </a:solidFill>
              </a:rPr>
              <a:t>例，假设某指令序列中</a:t>
            </a:r>
            <a:r>
              <a:rPr lang="en-US" altLang="zh-CN" dirty="0" smtClean="0">
                <a:solidFill>
                  <a:schemeClr val="tx2"/>
                </a:solidFill>
              </a:rPr>
              <a:t>20%</a:t>
            </a:r>
            <a:r>
              <a:rPr lang="zh-CN" altLang="en-US" dirty="0" smtClean="0">
                <a:solidFill>
                  <a:schemeClr val="tx2"/>
                </a:solidFill>
              </a:rPr>
              <a:t>的指令是</a:t>
            </a:r>
            <a:r>
              <a:rPr lang="en-US" altLang="zh-CN" dirty="0" smtClean="0">
                <a:solidFill>
                  <a:schemeClr val="tx2"/>
                </a:solidFill>
              </a:rPr>
              <a:t>LOAD</a:t>
            </a:r>
            <a:r>
              <a:rPr lang="zh-CN" altLang="en-US" dirty="0" smtClean="0">
                <a:solidFill>
                  <a:schemeClr val="tx2"/>
                </a:solidFill>
              </a:rPr>
              <a:t>指令，并且紧跟在</a:t>
            </a:r>
            <a:r>
              <a:rPr lang="en-US" altLang="zh-CN" dirty="0" smtClean="0">
                <a:solidFill>
                  <a:schemeClr val="tx2"/>
                </a:solidFill>
              </a:rPr>
              <a:t>LOAD</a:t>
            </a:r>
            <a:r>
              <a:rPr lang="zh-CN" altLang="en-US" dirty="0" smtClean="0">
                <a:solidFill>
                  <a:schemeClr val="tx2"/>
                </a:solidFill>
              </a:rPr>
              <a:t>指令之后的半数指令使用到</a:t>
            </a:r>
            <a:r>
              <a:rPr lang="en-US" altLang="zh-CN" dirty="0" smtClean="0">
                <a:solidFill>
                  <a:schemeClr val="tx2"/>
                </a:solidFill>
              </a:rPr>
              <a:t>LOAD</a:t>
            </a:r>
            <a:r>
              <a:rPr lang="zh-CN" altLang="en-US" dirty="0" smtClean="0">
                <a:solidFill>
                  <a:schemeClr val="tx2"/>
                </a:solidFill>
              </a:rPr>
              <a:t>指令载入的结果。如果这种数据相关将产生一个时钟周期的延迟，问理想流水线</a:t>
            </a:r>
            <a:r>
              <a:rPr lang="en-US" altLang="zh-CN" dirty="0" smtClean="0">
                <a:solidFill>
                  <a:schemeClr val="tx2"/>
                </a:solidFill>
              </a:rPr>
              <a:t>(</a:t>
            </a:r>
            <a:r>
              <a:rPr lang="zh-CN" altLang="en-US" dirty="0" smtClean="0">
                <a:solidFill>
                  <a:schemeClr val="tx2"/>
                </a:solidFill>
              </a:rPr>
              <a:t>没有任何延迟，</a:t>
            </a:r>
            <a:r>
              <a:rPr lang="en-US" altLang="zh-CN" dirty="0" smtClean="0">
                <a:solidFill>
                  <a:schemeClr val="tx2"/>
                </a:solidFill>
              </a:rPr>
              <a:t>CPI</a:t>
            </a:r>
            <a:r>
              <a:rPr lang="zh-CN" altLang="en-US" dirty="0" smtClean="0">
                <a:solidFill>
                  <a:schemeClr val="tx2"/>
                </a:solidFill>
              </a:rPr>
              <a:t>为</a:t>
            </a:r>
            <a:r>
              <a:rPr lang="en-US" altLang="zh-CN" dirty="0" smtClean="0">
                <a:solidFill>
                  <a:schemeClr val="tx2"/>
                </a:solidFill>
              </a:rPr>
              <a:t>1)</a:t>
            </a:r>
            <a:r>
              <a:rPr lang="zh-CN" altLang="en-US" dirty="0" smtClean="0">
                <a:solidFill>
                  <a:schemeClr val="tx2"/>
                </a:solidFill>
              </a:rPr>
              <a:t>的指令执行速度要比这种真实流水线快多少</a:t>
            </a:r>
            <a:r>
              <a:rPr lang="en-US" altLang="zh-CN" dirty="0" smtClean="0">
                <a:solidFill>
                  <a:schemeClr val="tx2"/>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hlink"/>
                </a:solidFill>
                <a:latin typeface="宋体" charset="-122"/>
              </a:rPr>
              <a:t>解决指令相关的方法</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1"/>
                </a:solidFill>
              </a:rPr>
              <a:t>可利用</a:t>
            </a:r>
            <a:r>
              <a:rPr lang="en-US" altLang="zh-CN" dirty="0" smtClean="0">
                <a:solidFill>
                  <a:schemeClr val="accent1"/>
                </a:solidFill>
              </a:rPr>
              <a:t>CPI</a:t>
            </a:r>
            <a:r>
              <a:rPr lang="zh-CN" altLang="en-US" dirty="0" smtClean="0">
                <a:solidFill>
                  <a:schemeClr val="accent1"/>
                </a:solidFill>
              </a:rPr>
              <a:t>作为衡量标准。对真实流水线而言，由于</a:t>
            </a:r>
            <a:r>
              <a:rPr lang="en-US" altLang="zh-CN" dirty="0" smtClean="0">
                <a:solidFill>
                  <a:schemeClr val="accent1"/>
                </a:solidFill>
              </a:rPr>
              <a:t>LOAD</a:t>
            </a:r>
            <a:r>
              <a:rPr lang="zh-CN" altLang="en-US" dirty="0" smtClean="0">
                <a:solidFill>
                  <a:schemeClr val="accent1"/>
                </a:solidFill>
              </a:rPr>
              <a:t>指令之后的半数指令需要暂停，所以这些被暂停的指令的</a:t>
            </a:r>
            <a:r>
              <a:rPr lang="en-US" altLang="zh-CN" dirty="0" smtClean="0">
                <a:solidFill>
                  <a:schemeClr val="accent1"/>
                </a:solidFill>
              </a:rPr>
              <a:t>CPI</a:t>
            </a:r>
            <a:r>
              <a:rPr lang="zh-CN" altLang="en-US" dirty="0" smtClean="0">
                <a:solidFill>
                  <a:schemeClr val="accent1"/>
                </a:solidFill>
              </a:rPr>
              <a:t>为</a:t>
            </a:r>
            <a:r>
              <a:rPr lang="en-US" altLang="zh-CN" dirty="0" smtClean="0">
                <a:solidFill>
                  <a:schemeClr val="accent1"/>
                </a:solidFill>
              </a:rPr>
              <a:t>2</a:t>
            </a:r>
            <a:r>
              <a:rPr lang="zh-CN" altLang="en-US" dirty="0" smtClean="0">
                <a:solidFill>
                  <a:schemeClr val="accent1"/>
                </a:solidFill>
              </a:rPr>
              <a:t>。</a:t>
            </a:r>
            <a:endParaRPr lang="en-US" altLang="zh-CN" dirty="0" smtClean="0">
              <a:solidFill>
                <a:schemeClr val="accent1"/>
              </a:solidFill>
            </a:endParaRPr>
          </a:p>
          <a:p>
            <a:r>
              <a:rPr lang="zh-CN" altLang="en-US" dirty="0" smtClean="0">
                <a:solidFill>
                  <a:schemeClr val="accent1"/>
                </a:solidFill>
              </a:rPr>
              <a:t>又知</a:t>
            </a:r>
            <a:r>
              <a:rPr lang="en-US" altLang="zh-CN" dirty="0" smtClean="0">
                <a:solidFill>
                  <a:schemeClr val="accent1"/>
                </a:solidFill>
              </a:rPr>
              <a:t>LOAD</a:t>
            </a:r>
            <a:r>
              <a:rPr lang="zh-CN" altLang="en-US" dirty="0" smtClean="0">
                <a:solidFill>
                  <a:schemeClr val="accent1"/>
                </a:solidFill>
              </a:rPr>
              <a:t>指令占全部指令的</a:t>
            </a:r>
            <a:r>
              <a:rPr lang="en-US" altLang="zh-CN" dirty="0" smtClean="0">
                <a:solidFill>
                  <a:schemeClr val="accent1"/>
                </a:solidFill>
              </a:rPr>
              <a:t>20%</a:t>
            </a:r>
            <a:r>
              <a:rPr lang="zh-CN" altLang="en-US" dirty="0" smtClean="0">
                <a:solidFill>
                  <a:schemeClr val="accent1"/>
                </a:solidFill>
              </a:rPr>
              <a:t>，所以真实流水线的实际</a:t>
            </a:r>
            <a:r>
              <a:rPr lang="en-US" altLang="zh-CN" dirty="0" smtClean="0">
                <a:solidFill>
                  <a:schemeClr val="accent1"/>
                </a:solidFill>
              </a:rPr>
              <a:t>CPI</a:t>
            </a:r>
            <a:r>
              <a:rPr lang="zh-CN" altLang="en-US" dirty="0" smtClean="0">
                <a:solidFill>
                  <a:schemeClr val="accent1"/>
                </a:solidFill>
              </a:rPr>
              <a:t>为</a:t>
            </a:r>
            <a:endParaRPr lang="en-US" altLang="zh-CN" dirty="0" smtClean="0">
              <a:solidFill>
                <a:schemeClr val="accent1"/>
              </a:solidFill>
            </a:endParaRPr>
          </a:p>
          <a:p>
            <a:endParaRPr lang="en-US" altLang="zh-CN" dirty="0" smtClean="0">
              <a:solidFill>
                <a:schemeClr val="accent1"/>
              </a:solidFill>
            </a:endParaRPr>
          </a:p>
          <a:p>
            <a:r>
              <a:rPr lang="zh-CN" altLang="en-US" dirty="0" smtClean="0">
                <a:solidFill>
                  <a:schemeClr val="tx2"/>
                </a:solidFill>
              </a:rPr>
              <a:t>这表示理想流水线的指令执行速度是真实流水线指令执行速度的</a:t>
            </a:r>
            <a:r>
              <a:rPr lang="en-US" altLang="zh-CN" dirty="0" smtClean="0">
                <a:solidFill>
                  <a:schemeClr val="tx2"/>
                </a:solidFill>
              </a:rPr>
              <a:t>1.1</a:t>
            </a:r>
            <a:r>
              <a:rPr lang="zh-CN" altLang="en-US" dirty="0" smtClean="0">
                <a:solidFill>
                  <a:schemeClr val="tx2"/>
                </a:solidFill>
              </a:rPr>
              <a:t>倍。</a:t>
            </a:r>
          </a:p>
          <a:p>
            <a:endParaRPr lang="zh-CN" altLang="en-US" dirty="0"/>
          </a:p>
        </p:txBody>
      </p:sp>
      <p:pic>
        <p:nvPicPr>
          <p:cNvPr id="47106" name="Picture 2"/>
          <p:cNvPicPr>
            <a:picLocks noChangeAspect="1" noChangeArrowheads="1"/>
          </p:cNvPicPr>
          <p:nvPr/>
        </p:nvPicPr>
        <p:blipFill>
          <a:blip r:embed="rId2"/>
          <a:srcRect/>
          <a:stretch>
            <a:fillRect/>
          </a:stretch>
        </p:blipFill>
        <p:spPr bwMode="auto">
          <a:xfrm>
            <a:off x="1285852" y="4357694"/>
            <a:ext cx="4926576" cy="50006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00"/>
          <p:cNvSpPr txBox="1">
            <a:spLocks noChangeArrowheads="1"/>
          </p:cNvSpPr>
          <p:nvPr/>
        </p:nvSpPr>
        <p:spPr bwMode="auto">
          <a:xfrm>
            <a:off x="1524000" y="6172200"/>
            <a:ext cx="39624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2"/>
                </a:solidFill>
                <a:latin typeface="Times New Roman" pitchFamily="18" charset="0"/>
                <a:ea typeface="华文中宋" pitchFamily="2" charset="-122"/>
              </a:rPr>
              <a:t>两条指令同时访存造成资源相关</a:t>
            </a:r>
          </a:p>
        </p:txBody>
      </p:sp>
      <p:grpSp>
        <p:nvGrpSpPr>
          <p:cNvPr id="2" name="Group 807"/>
          <p:cNvGrpSpPr>
            <a:grpSpLocks/>
          </p:cNvGrpSpPr>
          <p:nvPr/>
        </p:nvGrpSpPr>
        <p:grpSpPr bwMode="auto">
          <a:xfrm>
            <a:off x="685800" y="1828800"/>
            <a:ext cx="7467600" cy="4357688"/>
            <a:chOff x="432" y="624"/>
            <a:chExt cx="4704" cy="2745"/>
          </a:xfrm>
        </p:grpSpPr>
        <p:sp>
          <p:nvSpPr>
            <p:cNvPr id="49162" name="Rectangle 57"/>
            <p:cNvSpPr>
              <a:spLocks noChangeArrowheads="1"/>
            </p:cNvSpPr>
            <p:nvPr/>
          </p:nvSpPr>
          <p:spPr bwMode="auto">
            <a:xfrm>
              <a:off x="4440" y="2841"/>
              <a:ext cx="615" cy="441"/>
            </a:xfrm>
            <a:prstGeom prst="rect">
              <a:avLst/>
            </a:prstGeom>
            <a:noFill/>
            <a:ln w="9525">
              <a:noFill/>
              <a:miter lim="800000"/>
              <a:headEnd/>
              <a:tailEnd/>
            </a:ln>
          </p:spPr>
          <p:txBody>
            <a:bodyPr/>
            <a:lstStyle/>
            <a:p>
              <a:r>
                <a:rPr kumimoji="1" lang="en-US" altLang="zh-CN" sz="2000" b="1">
                  <a:latin typeface="Times New Roman" pitchFamily="18" charset="0"/>
                </a:rPr>
                <a:t>MEM</a:t>
              </a:r>
            </a:p>
          </p:txBody>
        </p:sp>
        <p:sp>
          <p:nvSpPr>
            <p:cNvPr id="49163" name="Rectangle 56"/>
            <p:cNvSpPr>
              <a:spLocks noChangeArrowheads="1"/>
            </p:cNvSpPr>
            <p:nvPr/>
          </p:nvSpPr>
          <p:spPr bwMode="auto">
            <a:xfrm>
              <a:off x="3878" y="2919"/>
              <a:ext cx="682" cy="441"/>
            </a:xfrm>
            <a:prstGeom prst="rect">
              <a:avLst/>
            </a:prstGeom>
            <a:noFill/>
            <a:ln w="9525">
              <a:noFill/>
              <a:miter lim="800000"/>
              <a:headEnd/>
              <a:tailEnd/>
            </a:ln>
          </p:spPr>
          <p:txBody>
            <a:bodyPr/>
            <a:lstStyle/>
            <a:p>
              <a:r>
                <a:rPr kumimoji="1" lang="en-US" altLang="zh-CN" sz="2000" b="1">
                  <a:latin typeface="Times New Roman" pitchFamily="18" charset="0"/>
                </a:rPr>
                <a:t>EX</a:t>
              </a:r>
            </a:p>
          </p:txBody>
        </p:sp>
        <p:sp>
          <p:nvSpPr>
            <p:cNvPr id="49164" name="Rectangle 55"/>
            <p:cNvSpPr>
              <a:spLocks noChangeArrowheads="1"/>
            </p:cNvSpPr>
            <p:nvPr/>
          </p:nvSpPr>
          <p:spPr bwMode="auto">
            <a:xfrm>
              <a:off x="3291" y="2871"/>
              <a:ext cx="597" cy="441"/>
            </a:xfrm>
            <a:prstGeom prst="rect">
              <a:avLst/>
            </a:prstGeom>
            <a:noFill/>
            <a:ln w="9525">
              <a:noFill/>
              <a:miter lim="800000"/>
              <a:headEnd/>
              <a:tailEnd/>
            </a:ln>
          </p:spPr>
          <p:txBody>
            <a:bodyPr/>
            <a:lstStyle/>
            <a:p>
              <a:r>
                <a:rPr kumimoji="1" lang="en-US" altLang="zh-CN" sz="2000" b="1">
                  <a:latin typeface="Times New Roman" pitchFamily="18" charset="0"/>
                </a:rPr>
                <a:t>ID</a:t>
              </a:r>
            </a:p>
          </p:txBody>
        </p:sp>
        <p:sp>
          <p:nvSpPr>
            <p:cNvPr id="49165" name="Rectangle 54"/>
            <p:cNvSpPr>
              <a:spLocks noChangeArrowheads="1"/>
            </p:cNvSpPr>
            <p:nvPr/>
          </p:nvSpPr>
          <p:spPr bwMode="auto">
            <a:xfrm>
              <a:off x="2716" y="2928"/>
              <a:ext cx="596" cy="441"/>
            </a:xfrm>
            <a:prstGeom prst="rect">
              <a:avLst/>
            </a:prstGeom>
            <a:noFill/>
            <a:ln w="9525">
              <a:noFill/>
              <a:miter lim="800000"/>
              <a:headEnd/>
              <a:tailEnd/>
            </a:ln>
          </p:spPr>
          <p:txBody>
            <a:bodyPr/>
            <a:lstStyle/>
            <a:p>
              <a:r>
                <a:rPr kumimoji="1" lang="en-US" altLang="zh-CN" sz="2000" b="1">
                  <a:latin typeface="Times New Roman" pitchFamily="18" charset="0"/>
                </a:rPr>
                <a:t>IF</a:t>
              </a:r>
            </a:p>
          </p:txBody>
        </p:sp>
        <p:sp>
          <p:nvSpPr>
            <p:cNvPr id="49166" name="Rectangle 53"/>
            <p:cNvSpPr>
              <a:spLocks noChangeArrowheads="1"/>
            </p:cNvSpPr>
            <p:nvPr/>
          </p:nvSpPr>
          <p:spPr bwMode="auto">
            <a:xfrm>
              <a:off x="1987" y="2841"/>
              <a:ext cx="57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67" name="Rectangle 52"/>
            <p:cNvSpPr>
              <a:spLocks noChangeArrowheads="1"/>
            </p:cNvSpPr>
            <p:nvPr/>
          </p:nvSpPr>
          <p:spPr bwMode="auto">
            <a:xfrm>
              <a:off x="1589" y="2841"/>
              <a:ext cx="3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68" name="Rectangle 51"/>
            <p:cNvSpPr>
              <a:spLocks noChangeArrowheads="1"/>
            </p:cNvSpPr>
            <p:nvPr/>
          </p:nvSpPr>
          <p:spPr bwMode="auto">
            <a:xfrm>
              <a:off x="1295" y="2841"/>
              <a:ext cx="294"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69" name="Rectangle 50"/>
            <p:cNvSpPr>
              <a:spLocks noChangeArrowheads="1"/>
            </p:cNvSpPr>
            <p:nvPr/>
          </p:nvSpPr>
          <p:spPr bwMode="auto">
            <a:xfrm>
              <a:off x="997" y="2841"/>
              <a:ext cx="2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70" name="Rectangle 49"/>
            <p:cNvSpPr>
              <a:spLocks noChangeArrowheads="1"/>
            </p:cNvSpPr>
            <p:nvPr/>
          </p:nvSpPr>
          <p:spPr bwMode="auto">
            <a:xfrm>
              <a:off x="432" y="2841"/>
              <a:ext cx="565" cy="441"/>
            </a:xfrm>
            <a:prstGeom prst="rect">
              <a:avLst/>
            </a:prstGeom>
            <a:noFill/>
            <a:ln w="9525">
              <a:noFill/>
              <a:miter lim="800000"/>
              <a:headEnd/>
              <a:tailEnd/>
            </a:ln>
          </p:spPr>
          <p:txBody>
            <a:bodyPr/>
            <a:lstStyle/>
            <a:p>
              <a:r>
                <a:rPr kumimoji="1" lang="zh-CN" altLang="en-US" sz="2000" b="1">
                  <a:latin typeface="Times New Roman" pitchFamily="18" charset="0"/>
                </a:rPr>
                <a:t>指令</a:t>
              </a:r>
            </a:p>
            <a:p>
              <a:r>
                <a:rPr kumimoji="1" lang="en-US" altLang="zh-CN" sz="2000" b="1">
                  <a:latin typeface="Times New Roman" pitchFamily="18" charset="0"/>
                </a:rPr>
                <a:t>i+4</a:t>
              </a:r>
            </a:p>
          </p:txBody>
        </p:sp>
        <p:sp>
          <p:nvSpPr>
            <p:cNvPr id="49171" name="Rectangle 48"/>
            <p:cNvSpPr>
              <a:spLocks noChangeArrowheads="1"/>
            </p:cNvSpPr>
            <p:nvPr/>
          </p:nvSpPr>
          <p:spPr bwMode="auto">
            <a:xfrm>
              <a:off x="4521" y="2523"/>
              <a:ext cx="615" cy="453"/>
            </a:xfrm>
            <a:prstGeom prst="rect">
              <a:avLst/>
            </a:prstGeom>
            <a:noFill/>
            <a:ln w="9525">
              <a:noFill/>
              <a:miter lim="800000"/>
              <a:headEnd/>
              <a:tailEnd/>
            </a:ln>
          </p:spPr>
          <p:txBody>
            <a:bodyPr/>
            <a:lstStyle/>
            <a:p>
              <a:r>
                <a:rPr kumimoji="1" lang="en-US" altLang="zh-CN" sz="2000" b="1">
                  <a:latin typeface="Times New Roman" pitchFamily="18" charset="0"/>
                </a:rPr>
                <a:t>WB</a:t>
              </a:r>
            </a:p>
          </p:txBody>
        </p:sp>
        <p:sp>
          <p:nvSpPr>
            <p:cNvPr id="49172" name="Rectangle 47"/>
            <p:cNvSpPr>
              <a:spLocks noChangeArrowheads="1"/>
            </p:cNvSpPr>
            <p:nvPr/>
          </p:nvSpPr>
          <p:spPr bwMode="auto">
            <a:xfrm>
              <a:off x="3830" y="2523"/>
              <a:ext cx="682" cy="453"/>
            </a:xfrm>
            <a:prstGeom prst="rect">
              <a:avLst/>
            </a:prstGeom>
            <a:noFill/>
            <a:ln w="9525">
              <a:noFill/>
              <a:miter lim="800000"/>
              <a:headEnd/>
              <a:tailEnd/>
            </a:ln>
          </p:spPr>
          <p:txBody>
            <a:bodyPr/>
            <a:lstStyle/>
            <a:p>
              <a:r>
                <a:rPr kumimoji="1" lang="en-US" altLang="zh-CN" sz="2000" b="1">
                  <a:latin typeface="Times New Roman" pitchFamily="18" charset="0"/>
                </a:rPr>
                <a:t>MEM</a:t>
              </a:r>
            </a:p>
          </p:txBody>
        </p:sp>
        <p:sp>
          <p:nvSpPr>
            <p:cNvPr id="49173" name="Rectangle 46"/>
            <p:cNvSpPr>
              <a:spLocks noChangeArrowheads="1"/>
            </p:cNvSpPr>
            <p:nvPr/>
          </p:nvSpPr>
          <p:spPr bwMode="auto">
            <a:xfrm>
              <a:off x="3161" y="2388"/>
              <a:ext cx="597" cy="453"/>
            </a:xfrm>
            <a:prstGeom prst="rect">
              <a:avLst/>
            </a:prstGeom>
            <a:noFill/>
            <a:ln w="9525">
              <a:noFill/>
              <a:miter lim="800000"/>
              <a:headEnd/>
              <a:tailEnd/>
            </a:ln>
          </p:spPr>
          <p:txBody>
            <a:bodyPr/>
            <a:lstStyle/>
            <a:p>
              <a:r>
                <a:rPr kumimoji="1" lang="en-US" altLang="zh-CN" sz="2000" b="1">
                  <a:latin typeface="Times New Roman" pitchFamily="18" charset="0"/>
                </a:rPr>
                <a:t>EX</a:t>
              </a:r>
            </a:p>
          </p:txBody>
        </p:sp>
        <p:sp>
          <p:nvSpPr>
            <p:cNvPr id="49174" name="Rectangle 45"/>
            <p:cNvSpPr>
              <a:spLocks noChangeArrowheads="1"/>
            </p:cNvSpPr>
            <p:nvPr/>
          </p:nvSpPr>
          <p:spPr bwMode="auto">
            <a:xfrm>
              <a:off x="2736" y="2523"/>
              <a:ext cx="596" cy="453"/>
            </a:xfrm>
            <a:prstGeom prst="rect">
              <a:avLst/>
            </a:prstGeom>
            <a:noFill/>
            <a:ln w="9525">
              <a:noFill/>
              <a:miter lim="800000"/>
              <a:headEnd/>
              <a:tailEnd/>
            </a:ln>
          </p:spPr>
          <p:txBody>
            <a:bodyPr/>
            <a:lstStyle/>
            <a:p>
              <a:r>
                <a:rPr kumimoji="1" lang="en-US" altLang="zh-CN" sz="2000" b="1">
                  <a:latin typeface="Times New Roman" pitchFamily="18" charset="0"/>
                </a:rPr>
                <a:t>ID</a:t>
              </a:r>
            </a:p>
          </p:txBody>
        </p:sp>
        <p:sp>
          <p:nvSpPr>
            <p:cNvPr id="49175" name="Rectangle 44"/>
            <p:cNvSpPr>
              <a:spLocks noChangeArrowheads="1"/>
            </p:cNvSpPr>
            <p:nvPr/>
          </p:nvSpPr>
          <p:spPr bwMode="auto">
            <a:xfrm>
              <a:off x="2083" y="2436"/>
              <a:ext cx="413" cy="300"/>
            </a:xfrm>
            <a:prstGeom prst="rect">
              <a:avLst/>
            </a:prstGeom>
            <a:noFill/>
            <a:ln w="9525">
              <a:noFill/>
              <a:miter lim="800000"/>
              <a:headEnd/>
              <a:tailEnd/>
            </a:ln>
          </p:spPr>
          <p:txBody>
            <a:bodyPr/>
            <a:lstStyle/>
            <a:p>
              <a:r>
                <a:rPr kumimoji="1" lang="en-US" altLang="zh-CN" sz="2000" b="1" u="sng">
                  <a:latin typeface="Times New Roman" pitchFamily="18" charset="0"/>
                </a:rPr>
                <a:t>IF</a:t>
              </a:r>
            </a:p>
          </p:txBody>
        </p:sp>
        <p:sp>
          <p:nvSpPr>
            <p:cNvPr id="49176" name="Rectangle 43"/>
            <p:cNvSpPr>
              <a:spLocks noChangeArrowheads="1"/>
            </p:cNvSpPr>
            <p:nvPr/>
          </p:nvSpPr>
          <p:spPr bwMode="auto">
            <a:xfrm>
              <a:off x="1589" y="2388"/>
              <a:ext cx="398" cy="45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77" name="Rectangle 42"/>
            <p:cNvSpPr>
              <a:spLocks noChangeArrowheads="1"/>
            </p:cNvSpPr>
            <p:nvPr/>
          </p:nvSpPr>
          <p:spPr bwMode="auto">
            <a:xfrm>
              <a:off x="1295" y="2388"/>
              <a:ext cx="294" cy="45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78" name="Rectangle 41"/>
            <p:cNvSpPr>
              <a:spLocks noChangeArrowheads="1"/>
            </p:cNvSpPr>
            <p:nvPr/>
          </p:nvSpPr>
          <p:spPr bwMode="auto">
            <a:xfrm>
              <a:off x="997" y="2388"/>
              <a:ext cx="298" cy="45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79" name="Rectangle 40"/>
            <p:cNvSpPr>
              <a:spLocks noChangeArrowheads="1"/>
            </p:cNvSpPr>
            <p:nvPr/>
          </p:nvSpPr>
          <p:spPr bwMode="auto">
            <a:xfrm>
              <a:off x="432" y="2388"/>
              <a:ext cx="565" cy="453"/>
            </a:xfrm>
            <a:prstGeom prst="rect">
              <a:avLst/>
            </a:prstGeom>
            <a:noFill/>
            <a:ln w="9525">
              <a:noFill/>
              <a:miter lim="800000"/>
              <a:headEnd/>
              <a:tailEnd/>
            </a:ln>
          </p:spPr>
          <p:txBody>
            <a:bodyPr/>
            <a:lstStyle/>
            <a:p>
              <a:r>
                <a:rPr kumimoji="1" lang="zh-CN" altLang="en-US" sz="2000" b="1">
                  <a:latin typeface="Times New Roman" pitchFamily="18" charset="0"/>
                </a:rPr>
                <a:t>指令</a:t>
              </a:r>
            </a:p>
            <a:p>
              <a:r>
                <a:rPr kumimoji="1" lang="en-US" altLang="zh-CN" sz="2000" b="1">
                  <a:latin typeface="Times New Roman" pitchFamily="18" charset="0"/>
                </a:rPr>
                <a:t>i+3</a:t>
              </a:r>
            </a:p>
          </p:txBody>
        </p:sp>
        <p:sp>
          <p:nvSpPr>
            <p:cNvPr id="49180" name="Rectangle 39"/>
            <p:cNvSpPr>
              <a:spLocks noChangeArrowheads="1"/>
            </p:cNvSpPr>
            <p:nvPr/>
          </p:nvSpPr>
          <p:spPr bwMode="auto">
            <a:xfrm>
              <a:off x="4440" y="1947"/>
              <a:ext cx="615"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81" name="Rectangle 38"/>
            <p:cNvSpPr>
              <a:spLocks noChangeArrowheads="1"/>
            </p:cNvSpPr>
            <p:nvPr/>
          </p:nvSpPr>
          <p:spPr bwMode="auto">
            <a:xfrm>
              <a:off x="3926" y="2055"/>
              <a:ext cx="682" cy="441"/>
            </a:xfrm>
            <a:prstGeom prst="rect">
              <a:avLst/>
            </a:prstGeom>
            <a:noFill/>
            <a:ln w="9525">
              <a:noFill/>
              <a:miter lim="800000"/>
              <a:headEnd/>
              <a:tailEnd/>
            </a:ln>
          </p:spPr>
          <p:txBody>
            <a:bodyPr/>
            <a:lstStyle/>
            <a:p>
              <a:r>
                <a:rPr kumimoji="1" lang="en-US" altLang="zh-CN" sz="2000" b="1">
                  <a:latin typeface="Times New Roman" pitchFamily="18" charset="0"/>
                </a:rPr>
                <a:t>WB</a:t>
              </a:r>
            </a:p>
          </p:txBody>
        </p:sp>
        <p:sp>
          <p:nvSpPr>
            <p:cNvPr id="49182" name="Rectangle 37"/>
            <p:cNvSpPr>
              <a:spLocks noChangeArrowheads="1"/>
            </p:cNvSpPr>
            <p:nvPr/>
          </p:nvSpPr>
          <p:spPr bwMode="auto">
            <a:xfrm>
              <a:off x="3161" y="2055"/>
              <a:ext cx="597" cy="441"/>
            </a:xfrm>
            <a:prstGeom prst="rect">
              <a:avLst/>
            </a:prstGeom>
            <a:noFill/>
            <a:ln w="9525">
              <a:noFill/>
              <a:miter lim="800000"/>
              <a:headEnd/>
              <a:tailEnd/>
            </a:ln>
          </p:spPr>
          <p:txBody>
            <a:bodyPr/>
            <a:lstStyle/>
            <a:p>
              <a:r>
                <a:rPr kumimoji="1" lang="en-US" altLang="zh-CN" sz="2000" b="1">
                  <a:latin typeface="Times New Roman" pitchFamily="18" charset="0"/>
                </a:rPr>
                <a:t>MEM</a:t>
              </a:r>
            </a:p>
          </p:txBody>
        </p:sp>
        <p:sp>
          <p:nvSpPr>
            <p:cNvPr id="49183" name="Rectangle 36"/>
            <p:cNvSpPr>
              <a:spLocks noChangeArrowheads="1"/>
            </p:cNvSpPr>
            <p:nvPr/>
          </p:nvSpPr>
          <p:spPr bwMode="auto">
            <a:xfrm>
              <a:off x="2716" y="2103"/>
              <a:ext cx="596" cy="441"/>
            </a:xfrm>
            <a:prstGeom prst="rect">
              <a:avLst/>
            </a:prstGeom>
            <a:noFill/>
            <a:ln w="9525">
              <a:noFill/>
              <a:miter lim="800000"/>
              <a:headEnd/>
              <a:tailEnd/>
            </a:ln>
          </p:spPr>
          <p:txBody>
            <a:bodyPr/>
            <a:lstStyle/>
            <a:p>
              <a:r>
                <a:rPr kumimoji="1" lang="en-US" altLang="zh-CN" sz="2000" b="1">
                  <a:latin typeface="Times New Roman" pitchFamily="18" charset="0"/>
                </a:rPr>
                <a:t>EX</a:t>
              </a:r>
            </a:p>
          </p:txBody>
        </p:sp>
        <p:sp>
          <p:nvSpPr>
            <p:cNvPr id="49184" name="Rectangle 35"/>
            <p:cNvSpPr>
              <a:spLocks noChangeArrowheads="1"/>
            </p:cNvSpPr>
            <p:nvPr/>
          </p:nvSpPr>
          <p:spPr bwMode="auto">
            <a:xfrm>
              <a:off x="2062" y="2055"/>
              <a:ext cx="578" cy="441"/>
            </a:xfrm>
            <a:prstGeom prst="rect">
              <a:avLst/>
            </a:prstGeom>
            <a:noFill/>
            <a:ln w="9525">
              <a:noFill/>
              <a:miter lim="800000"/>
              <a:headEnd/>
              <a:tailEnd/>
            </a:ln>
          </p:spPr>
          <p:txBody>
            <a:bodyPr/>
            <a:lstStyle/>
            <a:p>
              <a:r>
                <a:rPr kumimoji="1" lang="en-US" altLang="zh-CN" sz="2000" b="1">
                  <a:latin typeface="Times New Roman" pitchFamily="18" charset="0"/>
                </a:rPr>
                <a:t>ID</a:t>
              </a:r>
            </a:p>
          </p:txBody>
        </p:sp>
        <p:sp>
          <p:nvSpPr>
            <p:cNvPr id="49185" name="Rectangle 34"/>
            <p:cNvSpPr>
              <a:spLocks noChangeArrowheads="1"/>
            </p:cNvSpPr>
            <p:nvPr/>
          </p:nvSpPr>
          <p:spPr bwMode="auto">
            <a:xfrm>
              <a:off x="1666" y="2064"/>
              <a:ext cx="398" cy="441"/>
            </a:xfrm>
            <a:prstGeom prst="rect">
              <a:avLst/>
            </a:prstGeom>
            <a:noFill/>
            <a:ln w="9525">
              <a:noFill/>
              <a:miter lim="800000"/>
              <a:headEnd/>
              <a:tailEnd/>
            </a:ln>
          </p:spPr>
          <p:txBody>
            <a:bodyPr/>
            <a:lstStyle/>
            <a:p>
              <a:r>
                <a:rPr kumimoji="1" lang="en-US" altLang="zh-CN" sz="2000" b="1">
                  <a:latin typeface="Times New Roman" pitchFamily="18" charset="0"/>
                </a:rPr>
                <a:t>IF</a:t>
              </a:r>
            </a:p>
          </p:txBody>
        </p:sp>
        <p:sp>
          <p:nvSpPr>
            <p:cNvPr id="49186" name="Rectangle 33"/>
            <p:cNvSpPr>
              <a:spLocks noChangeArrowheads="1"/>
            </p:cNvSpPr>
            <p:nvPr/>
          </p:nvSpPr>
          <p:spPr bwMode="auto">
            <a:xfrm>
              <a:off x="1295" y="1947"/>
              <a:ext cx="294"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87" name="Rectangle 32"/>
            <p:cNvSpPr>
              <a:spLocks noChangeArrowheads="1"/>
            </p:cNvSpPr>
            <p:nvPr/>
          </p:nvSpPr>
          <p:spPr bwMode="auto">
            <a:xfrm>
              <a:off x="997" y="1947"/>
              <a:ext cx="2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88" name="Rectangle 31"/>
            <p:cNvSpPr>
              <a:spLocks noChangeArrowheads="1"/>
            </p:cNvSpPr>
            <p:nvPr/>
          </p:nvSpPr>
          <p:spPr bwMode="auto">
            <a:xfrm>
              <a:off x="432" y="1947"/>
              <a:ext cx="565" cy="441"/>
            </a:xfrm>
            <a:prstGeom prst="rect">
              <a:avLst/>
            </a:prstGeom>
            <a:noFill/>
            <a:ln w="9525">
              <a:noFill/>
              <a:miter lim="800000"/>
              <a:headEnd/>
              <a:tailEnd/>
            </a:ln>
          </p:spPr>
          <p:txBody>
            <a:bodyPr/>
            <a:lstStyle/>
            <a:p>
              <a:r>
                <a:rPr kumimoji="1" lang="zh-CN" altLang="en-US" sz="2000" b="1">
                  <a:latin typeface="Times New Roman" pitchFamily="18" charset="0"/>
                </a:rPr>
                <a:t>指令</a:t>
              </a:r>
            </a:p>
            <a:p>
              <a:r>
                <a:rPr kumimoji="1" lang="en-US" altLang="zh-CN" sz="2000" b="1">
                  <a:latin typeface="Times New Roman" pitchFamily="18" charset="0"/>
                </a:rPr>
                <a:t>i+2</a:t>
              </a:r>
            </a:p>
          </p:txBody>
        </p:sp>
        <p:sp>
          <p:nvSpPr>
            <p:cNvPr id="49189" name="Rectangle 30"/>
            <p:cNvSpPr>
              <a:spLocks noChangeArrowheads="1"/>
            </p:cNvSpPr>
            <p:nvPr/>
          </p:nvSpPr>
          <p:spPr bwMode="auto">
            <a:xfrm>
              <a:off x="4440" y="1506"/>
              <a:ext cx="615"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90" name="Rectangle 29"/>
            <p:cNvSpPr>
              <a:spLocks noChangeArrowheads="1"/>
            </p:cNvSpPr>
            <p:nvPr/>
          </p:nvSpPr>
          <p:spPr bwMode="auto">
            <a:xfrm>
              <a:off x="3758" y="1506"/>
              <a:ext cx="682"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91" name="Rectangle 28"/>
            <p:cNvSpPr>
              <a:spLocks noChangeArrowheads="1"/>
            </p:cNvSpPr>
            <p:nvPr/>
          </p:nvSpPr>
          <p:spPr bwMode="auto">
            <a:xfrm>
              <a:off x="3243" y="1623"/>
              <a:ext cx="597" cy="441"/>
            </a:xfrm>
            <a:prstGeom prst="rect">
              <a:avLst/>
            </a:prstGeom>
            <a:noFill/>
            <a:ln w="9525">
              <a:noFill/>
              <a:miter lim="800000"/>
              <a:headEnd/>
              <a:tailEnd/>
            </a:ln>
          </p:spPr>
          <p:txBody>
            <a:bodyPr/>
            <a:lstStyle/>
            <a:p>
              <a:r>
                <a:rPr kumimoji="1" lang="en-US" altLang="zh-CN" sz="2000" b="1">
                  <a:latin typeface="Times New Roman" pitchFamily="18" charset="0"/>
                </a:rPr>
                <a:t>WB</a:t>
              </a:r>
            </a:p>
          </p:txBody>
        </p:sp>
        <p:sp>
          <p:nvSpPr>
            <p:cNvPr id="49192" name="Rectangle 27"/>
            <p:cNvSpPr>
              <a:spLocks noChangeArrowheads="1"/>
            </p:cNvSpPr>
            <p:nvPr/>
          </p:nvSpPr>
          <p:spPr bwMode="auto">
            <a:xfrm>
              <a:off x="2565" y="1575"/>
              <a:ext cx="596" cy="441"/>
            </a:xfrm>
            <a:prstGeom prst="rect">
              <a:avLst/>
            </a:prstGeom>
            <a:noFill/>
            <a:ln w="9525">
              <a:noFill/>
              <a:miter lim="800000"/>
              <a:headEnd/>
              <a:tailEnd/>
            </a:ln>
          </p:spPr>
          <p:txBody>
            <a:bodyPr/>
            <a:lstStyle/>
            <a:p>
              <a:r>
                <a:rPr kumimoji="1" lang="en-US" altLang="zh-CN" sz="2000" b="1">
                  <a:latin typeface="Times New Roman" pitchFamily="18" charset="0"/>
                </a:rPr>
                <a:t>MEM</a:t>
              </a:r>
            </a:p>
          </p:txBody>
        </p:sp>
        <p:sp>
          <p:nvSpPr>
            <p:cNvPr id="49193" name="Rectangle 26"/>
            <p:cNvSpPr>
              <a:spLocks noChangeArrowheads="1"/>
            </p:cNvSpPr>
            <p:nvPr/>
          </p:nvSpPr>
          <p:spPr bwMode="auto">
            <a:xfrm>
              <a:off x="2062" y="1575"/>
              <a:ext cx="578" cy="441"/>
            </a:xfrm>
            <a:prstGeom prst="rect">
              <a:avLst/>
            </a:prstGeom>
            <a:noFill/>
            <a:ln w="9525">
              <a:noFill/>
              <a:miter lim="800000"/>
              <a:headEnd/>
              <a:tailEnd/>
            </a:ln>
          </p:spPr>
          <p:txBody>
            <a:bodyPr/>
            <a:lstStyle/>
            <a:p>
              <a:r>
                <a:rPr kumimoji="1" lang="en-US" altLang="zh-CN" sz="2000" b="1">
                  <a:latin typeface="Times New Roman" pitchFamily="18" charset="0"/>
                </a:rPr>
                <a:t>EX</a:t>
              </a:r>
            </a:p>
          </p:txBody>
        </p:sp>
        <p:sp>
          <p:nvSpPr>
            <p:cNvPr id="49194" name="Rectangle 25"/>
            <p:cNvSpPr>
              <a:spLocks noChangeArrowheads="1"/>
            </p:cNvSpPr>
            <p:nvPr/>
          </p:nvSpPr>
          <p:spPr bwMode="auto">
            <a:xfrm>
              <a:off x="1666" y="1575"/>
              <a:ext cx="398" cy="441"/>
            </a:xfrm>
            <a:prstGeom prst="rect">
              <a:avLst/>
            </a:prstGeom>
            <a:noFill/>
            <a:ln w="9525">
              <a:noFill/>
              <a:miter lim="800000"/>
              <a:headEnd/>
              <a:tailEnd/>
            </a:ln>
          </p:spPr>
          <p:txBody>
            <a:bodyPr/>
            <a:lstStyle/>
            <a:p>
              <a:r>
                <a:rPr kumimoji="1" lang="en-US" altLang="zh-CN" sz="2000" b="1">
                  <a:latin typeface="Times New Roman" pitchFamily="18" charset="0"/>
                </a:rPr>
                <a:t>ID</a:t>
              </a:r>
            </a:p>
          </p:txBody>
        </p:sp>
        <p:sp>
          <p:nvSpPr>
            <p:cNvPr id="49195" name="Rectangle 24"/>
            <p:cNvSpPr>
              <a:spLocks noChangeArrowheads="1"/>
            </p:cNvSpPr>
            <p:nvPr/>
          </p:nvSpPr>
          <p:spPr bwMode="auto">
            <a:xfrm>
              <a:off x="1295" y="1575"/>
              <a:ext cx="294" cy="441"/>
            </a:xfrm>
            <a:prstGeom prst="rect">
              <a:avLst/>
            </a:prstGeom>
            <a:noFill/>
            <a:ln w="9525">
              <a:noFill/>
              <a:miter lim="800000"/>
              <a:headEnd/>
              <a:tailEnd/>
            </a:ln>
          </p:spPr>
          <p:txBody>
            <a:bodyPr/>
            <a:lstStyle/>
            <a:p>
              <a:r>
                <a:rPr kumimoji="1" lang="en-US" altLang="zh-CN" sz="2000" b="1">
                  <a:latin typeface="Times New Roman" pitchFamily="18" charset="0"/>
                </a:rPr>
                <a:t>IF</a:t>
              </a:r>
            </a:p>
          </p:txBody>
        </p:sp>
        <p:sp>
          <p:nvSpPr>
            <p:cNvPr id="49196" name="Rectangle 23"/>
            <p:cNvSpPr>
              <a:spLocks noChangeArrowheads="1"/>
            </p:cNvSpPr>
            <p:nvPr/>
          </p:nvSpPr>
          <p:spPr bwMode="auto">
            <a:xfrm>
              <a:off x="997" y="1506"/>
              <a:ext cx="2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97" name="Rectangle 22"/>
            <p:cNvSpPr>
              <a:spLocks noChangeArrowheads="1"/>
            </p:cNvSpPr>
            <p:nvPr/>
          </p:nvSpPr>
          <p:spPr bwMode="auto">
            <a:xfrm>
              <a:off x="432" y="1506"/>
              <a:ext cx="565" cy="441"/>
            </a:xfrm>
            <a:prstGeom prst="rect">
              <a:avLst/>
            </a:prstGeom>
            <a:noFill/>
            <a:ln w="9525">
              <a:noFill/>
              <a:miter lim="800000"/>
              <a:headEnd/>
              <a:tailEnd/>
            </a:ln>
          </p:spPr>
          <p:txBody>
            <a:bodyPr/>
            <a:lstStyle/>
            <a:p>
              <a:r>
                <a:rPr kumimoji="1" lang="zh-CN" altLang="en-US" sz="2000" b="1">
                  <a:latin typeface="Times New Roman" pitchFamily="18" charset="0"/>
                </a:rPr>
                <a:t>指令</a:t>
              </a:r>
            </a:p>
            <a:p>
              <a:r>
                <a:rPr kumimoji="1" lang="en-US" altLang="zh-CN" sz="2000" b="1">
                  <a:latin typeface="Times New Roman" pitchFamily="18" charset="0"/>
                </a:rPr>
                <a:t>i+1</a:t>
              </a:r>
            </a:p>
          </p:txBody>
        </p:sp>
        <p:sp>
          <p:nvSpPr>
            <p:cNvPr id="49198" name="Rectangle 21"/>
            <p:cNvSpPr>
              <a:spLocks noChangeArrowheads="1"/>
            </p:cNvSpPr>
            <p:nvPr/>
          </p:nvSpPr>
          <p:spPr bwMode="auto">
            <a:xfrm>
              <a:off x="4440" y="1065"/>
              <a:ext cx="615"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199" name="Rectangle 20"/>
            <p:cNvSpPr>
              <a:spLocks noChangeArrowheads="1"/>
            </p:cNvSpPr>
            <p:nvPr/>
          </p:nvSpPr>
          <p:spPr bwMode="auto">
            <a:xfrm>
              <a:off x="3758" y="1065"/>
              <a:ext cx="682"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200" name="Rectangle 19"/>
            <p:cNvSpPr>
              <a:spLocks noChangeArrowheads="1"/>
            </p:cNvSpPr>
            <p:nvPr/>
          </p:nvSpPr>
          <p:spPr bwMode="auto">
            <a:xfrm>
              <a:off x="3161" y="1065"/>
              <a:ext cx="597"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49201" name="Rectangle 18"/>
            <p:cNvSpPr>
              <a:spLocks noChangeArrowheads="1"/>
            </p:cNvSpPr>
            <p:nvPr/>
          </p:nvSpPr>
          <p:spPr bwMode="auto">
            <a:xfrm>
              <a:off x="2565" y="1143"/>
              <a:ext cx="596" cy="441"/>
            </a:xfrm>
            <a:prstGeom prst="rect">
              <a:avLst/>
            </a:prstGeom>
            <a:noFill/>
            <a:ln w="9525">
              <a:noFill/>
              <a:miter lim="800000"/>
              <a:headEnd/>
              <a:tailEnd/>
            </a:ln>
          </p:spPr>
          <p:txBody>
            <a:bodyPr/>
            <a:lstStyle/>
            <a:p>
              <a:r>
                <a:rPr kumimoji="1" lang="en-US" altLang="zh-CN" sz="2000" b="1">
                  <a:latin typeface="Times New Roman" pitchFamily="18" charset="0"/>
                </a:rPr>
                <a:t>WB</a:t>
              </a:r>
            </a:p>
          </p:txBody>
        </p:sp>
        <p:sp>
          <p:nvSpPr>
            <p:cNvPr id="49202" name="Rectangle 17"/>
            <p:cNvSpPr>
              <a:spLocks noChangeArrowheads="1"/>
            </p:cNvSpPr>
            <p:nvPr/>
          </p:nvSpPr>
          <p:spPr bwMode="auto">
            <a:xfrm>
              <a:off x="1987" y="1143"/>
              <a:ext cx="578" cy="441"/>
            </a:xfrm>
            <a:prstGeom prst="rect">
              <a:avLst/>
            </a:prstGeom>
            <a:noFill/>
            <a:ln w="9525">
              <a:noFill/>
              <a:miter lim="800000"/>
              <a:headEnd/>
              <a:tailEnd/>
            </a:ln>
          </p:spPr>
          <p:txBody>
            <a:bodyPr/>
            <a:lstStyle/>
            <a:p>
              <a:r>
                <a:rPr kumimoji="1" lang="en-US" altLang="zh-CN" sz="2000" b="1" u="sng">
                  <a:latin typeface="Times New Roman" pitchFamily="18" charset="0"/>
                </a:rPr>
                <a:t>MEM</a:t>
              </a:r>
            </a:p>
          </p:txBody>
        </p:sp>
        <p:sp>
          <p:nvSpPr>
            <p:cNvPr id="49203" name="Rectangle 16"/>
            <p:cNvSpPr>
              <a:spLocks noChangeArrowheads="1"/>
            </p:cNvSpPr>
            <p:nvPr/>
          </p:nvSpPr>
          <p:spPr bwMode="auto">
            <a:xfrm>
              <a:off x="1589" y="1143"/>
              <a:ext cx="398" cy="441"/>
            </a:xfrm>
            <a:prstGeom prst="rect">
              <a:avLst/>
            </a:prstGeom>
            <a:noFill/>
            <a:ln w="9525">
              <a:noFill/>
              <a:miter lim="800000"/>
              <a:headEnd/>
              <a:tailEnd/>
            </a:ln>
          </p:spPr>
          <p:txBody>
            <a:bodyPr/>
            <a:lstStyle/>
            <a:p>
              <a:r>
                <a:rPr kumimoji="1" lang="en-US" altLang="zh-CN" sz="2000" b="1">
                  <a:latin typeface="Times New Roman" pitchFamily="18" charset="0"/>
                </a:rPr>
                <a:t>EX</a:t>
              </a:r>
            </a:p>
          </p:txBody>
        </p:sp>
        <p:sp>
          <p:nvSpPr>
            <p:cNvPr id="49204" name="Rectangle 15"/>
            <p:cNvSpPr>
              <a:spLocks noChangeArrowheads="1"/>
            </p:cNvSpPr>
            <p:nvPr/>
          </p:nvSpPr>
          <p:spPr bwMode="auto">
            <a:xfrm>
              <a:off x="1295" y="1143"/>
              <a:ext cx="294" cy="441"/>
            </a:xfrm>
            <a:prstGeom prst="rect">
              <a:avLst/>
            </a:prstGeom>
            <a:noFill/>
            <a:ln w="9525">
              <a:noFill/>
              <a:miter lim="800000"/>
              <a:headEnd/>
              <a:tailEnd/>
            </a:ln>
          </p:spPr>
          <p:txBody>
            <a:bodyPr/>
            <a:lstStyle/>
            <a:p>
              <a:r>
                <a:rPr kumimoji="1" lang="en-US" altLang="zh-CN" sz="2000" b="1">
                  <a:latin typeface="Times New Roman" pitchFamily="18" charset="0"/>
                </a:rPr>
                <a:t>ID</a:t>
              </a:r>
            </a:p>
          </p:txBody>
        </p:sp>
        <p:sp>
          <p:nvSpPr>
            <p:cNvPr id="49205" name="Rectangle 14"/>
            <p:cNvSpPr>
              <a:spLocks noChangeArrowheads="1"/>
            </p:cNvSpPr>
            <p:nvPr/>
          </p:nvSpPr>
          <p:spPr bwMode="auto">
            <a:xfrm>
              <a:off x="997" y="1143"/>
              <a:ext cx="298" cy="441"/>
            </a:xfrm>
            <a:prstGeom prst="rect">
              <a:avLst/>
            </a:prstGeom>
            <a:noFill/>
            <a:ln w="9525">
              <a:noFill/>
              <a:miter lim="800000"/>
              <a:headEnd/>
              <a:tailEnd/>
            </a:ln>
          </p:spPr>
          <p:txBody>
            <a:bodyPr/>
            <a:lstStyle/>
            <a:p>
              <a:r>
                <a:rPr kumimoji="1" lang="en-US" altLang="zh-CN" sz="2000" b="1">
                  <a:latin typeface="Times New Roman" pitchFamily="18" charset="0"/>
                </a:rPr>
                <a:t>IF</a:t>
              </a:r>
            </a:p>
          </p:txBody>
        </p:sp>
        <p:sp>
          <p:nvSpPr>
            <p:cNvPr id="49206" name="Rectangle 13"/>
            <p:cNvSpPr>
              <a:spLocks noChangeArrowheads="1"/>
            </p:cNvSpPr>
            <p:nvPr/>
          </p:nvSpPr>
          <p:spPr bwMode="auto">
            <a:xfrm>
              <a:off x="432" y="1065"/>
              <a:ext cx="565" cy="441"/>
            </a:xfrm>
            <a:prstGeom prst="rect">
              <a:avLst/>
            </a:prstGeom>
            <a:noFill/>
            <a:ln w="9525">
              <a:noFill/>
              <a:miter lim="800000"/>
              <a:headEnd/>
              <a:tailEnd/>
            </a:ln>
          </p:spPr>
          <p:txBody>
            <a:bodyPr/>
            <a:lstStyle/>
            <a:p>
              <a:r>
                <a:rPr kumimoji="1" lang="en-US" altLang="zh-CN" sz="2000" b="1">
                  <a:latin typeface="Times New Roman" pitchFamily="18" charset="0"/>
                </a:rPr>
                <a:t>Load</a:t>
              </a:r>
              <a:r>
                <a:rPr kumimoji="1" lang="zh-CN" altLang="en-US" sz="2000" b="1">
                  <a:latin typeface="Times New Roman" pitchFamily="18" charset="0"/>
                </a:rPr>
                <a:t>指令</a:t>
              </a:r>
            </a:p>
          </p:txBody>
        </p:sp>
        <p:sp>
          <p:nvSpPr>
            <p:cNvPr id="49207" name="Rectangle 12"/>
            <p:cNvSpPr>
              <a:spLocks noChangeArrowheads="1"/>
            </p:cNvSpPr>
            <p:nvPr/>
          </p:nvSpPr>
          <p:spPr bwMode="auto">
            <a:xfrm>
              <a:off x="4440" y="624"/>
              <a:ext cx="615" cy="441"/>
            </a:xfrm>
            <a:prstGeom prst="rect">
              <a:avLst/>
            </a:prstGeom>
            <a:noFill/>
            <a:ln w="9525">
              <a:noFill/>
              <a:miter lim="800000"/>
              <a:headEnd/>
              <a:tailEnd/>
            </a:ln>
          </p:spPr>
          <p:txBody>
            <a:bodyPr/>
            <a:lstStyle/>
            <a:p>
              <a:r>
                <a:rPr kumimoji="1" lang="en-US" altLang="zh-CN" sz="2000" b="1">
                  <a:latin typeface="Times New Roman" pitchFamily="18" charset="0"/>
                </a:rPr>
                <a:t>8</a:t>
              </a:r>
            </a:p>
          </p:txBody>
        </p:sp>
        <p:sp>
          <p:nvSpPr>
            <p:cNvPr id="49208" name="Rectangle 11"/>
            <p:cNvSpPr>
              <a:spLocks noChangeArrowheads="1"/>
            </p:cNvSpPr>
            <p:nvPr/>
          </p:nvSpPr>
          <p:spPr bwMode="auto">
            <a:xfrm>
              <a:off x="3758" y="624"/>
              <a:ext cx="682" cy="441"/>
            </a:xfrm>
            <a:prstGeom prst="rect">
              <a:avLst/>
            </a:prstGeom>
            <a:noFill/>
            <a:ln w="9525">
              <a:noFill/>
              <a:miter lim="800000"/>
              <a:headEnd/>
              <a:tailEnd/>
            </a:ln>
          </p:spPr>
          <p:txBody>
            <a:bodyPr/>
            <a:lstStyle/>
            <a:p>
              <a:r>
                <a:rPr kumimoji="1" lang="en-US" altLang="zh-CN" sz="2000" b="1">
                  <a:latin typeface="Times New Roman" pitchFamily="18" charset="0"/>
                </a:rPr>
                <a:t>7</a:t>
              </a:r>
            </a:p>
          </p:txBody>
        </p:sp>
        <p:sp>
          <p:nvSpPr>
            <p:cNvPr id="49209" name="Rectangle 10"/>
            <p:cNvSpPr>
              <a:spLocks noChangeArrowheads="1"/>
            </p:cNvSpPr>
            <p:nvPr/>
          </p:nvSpPr>
          <p:spPr bwMode="auto">
            <a:xfrm>
              <a:off x="3161" y="624"/>
              <a:ext cx="597" cy="441"/>
            </a:xfrm>
            <a:prstGeom prst="rect">
              <a:avLst/>
            </a:prstGeom>
            <a:noFill/>
            <a:ln w="9525">
              <a:noFill/>
              <a:miter lim="800000"/>
              <a:headEnd/>
              <a:tailEnd/>
            </a:ln>
          </p:spPr>
          <p:txBody>
            <a:bodyPr/>
            <a:lstStyle/>
            <a:p>
              <a:r>
                <a:rPr kumimoji="1" lang="en-US" altLang="zh-CN" sz="2000" b="1">
                  <a:latin typeface="Times New Roman" pitchFamily="18" charset="0"/>
                </a:rPr>
                <a:t>6</a:t>
              </a:r>
            </a:p>
          </p:txBody>
        </p:sp>
        <p:sp>
          <p:nvSpPr>
            <p:cNvPr id="49210" name="Rectangle 9"/>
            <p:cNvSpPr>
              <a:spLocks noChangeArrowheads="1"/>
            </p:cNvSpPr>
            <p:nvPr/>
          </p:nvSpPr>
          <p:spPr bwMode="auto">
            <a:xfrm>
              <a:off x="2565" y="624"/>
              <a:ext cx="596" cy="441"/>
            </a:xfrm>
            <a:prstGeom prst="rect">
              <a:avLst/>
            </a:prstGeom>
            <a:noFill/>
            <a:ln w="9525">
              <a:noFill/>
              <a:miter lim="800000"/>
              <a:headEnd/>
              <a:tailEnd/>
            </a:ln>
          </p:spPr>
          <p:txBody>
            <a:bodyPr/>
            <a:lstStyle/>
            <a:p>
              <a:r>
                <a:rPr kumimoji="1" lang="en-US" altLang="zh-CN" sz="2000" b="1">
                  <a:latin typeface="Times New Roman" pitchFamily="18" charset="0"/>
                </a:rPr>
                <a:t>5</a:t>
              </a:r>
            </a:p>
          </p:txBody>
        </p:sp>
        <p:sp>
          <p:nvSpPr>
            <p:cNvPr id="49211" name="Rectangle 8"/>
            <p:cNvSpPr>
              <a:spLocks noChangeArrowheads="1"/>
            </p:cNvSpPr>
            <p:nvPr/>
          </p:nvSpPr>
          <p:spPr bwMode="auto">
            <a:xfrm>
              <a:off x="1987" y="624"/>
              <a:ext cx="578" cy="441"/>
            </a:xfrm>
            <a:prstGeom prst="rect">
              <a:avLst/>
            </a:prstGeom>
            <a:noFill/>
            <a:ln w="9525">
              <a:noFill/>
              <a:miter lim="800000"/>
              <a:headEnd/>
              <a:tailEnd/>
            </a:ln>
          </p:spPr>
          <p:txBody>
            <a:bodyPr/>
            <a:lstStyle/>
            <a:p>
              <a:r>
                <a:rPr kumimoji="1" lang="en-US" altLang="zh-CN" sz="2000" b="1">
                  <a:latin typeface="Times New Roman" pitchFamily="18" charset="0"/>
                </a:rPr>
                <a:t>4</a:t>
              </a:r>
            </a:p>
          </p:txBody>
        </p:sp>
        <p:sp>
          <p:nvSpPr>
            <p:cNvPr id="49212" name="Rectangle 7"/>
            <p:cNvSpPr>
              <a:spLocks noChangeArrowheads="1"/>
            </p:cNvSpPr>
            <p:nvPr/>
          </p:nvSpPr>
          <p:spPr bwMode="auto">
            <a:xfrm>
              <a:off x="1589" y="624"/>
              <a:ext cx="398" cy="441"/>
            </a:xfrm>
            <a:prstGeom prst="rect">
              <a:avLst/>
            </a:prstGeom>
            <a:noFill/>
            <a:ln w="9525">
              <a:noFill/>
              <a:miter lim="800000"/>
              <a:headEnd/>
              <a:tailEnd/>
            </a:ln>
          </p:spPr>
          <p:txBody>
            <a:bodyPr/>
            <a:lstStyle/>
            <a:p>
              <a:r>
                <a:rPr kumimoji="1" lang="en-US" altLang="zh-CN" sz="2000" b="1">
                  <a:latin typeface="Times New Roman" pitchFamily="18" charset="0"/>
                </a:rPr>
                <a:t>3</a:t>
              </a:r>
            </a:p>
          </p:txBody>
        </p:sp>
        <p:sp>
          <p:nvSpPr>
            <p:cNvPr id="49213" name="Rectangle 6"/>
            <p:cNvSpPr>
              <a:spLocks noChangeArrowheads="1"/>
            </p:cNvSpPr>
            <p:nvPr/>
          </p:nvSpPr>
          <p:spPr bwMode="auto">
            <a:xfrm>
              <a:off x="1295" y="624"/>
              <a:ext cx="294" cy="441"/>
            </a:xfrm>
            <a:prstGeom prst="rect">
              <a:avLst/>
            </a:prstGeom>
            <a:noFill/>
            <a:ln w="9525">
              <a:noFill/>
              <a:miter lim="800000"/>
              <a:headEnd/>
              <a:tailEnd/>
            </a:ln>
          </p:spPr>
          <p:txBody>
            <a:bodyPr/>
            <a:lstStyle/>
            <a:p>
              <a:r>
                <a:rPr kumimoji="1" lang="en-US" altLang="zh-CN" sz="2000" b="1">
                  <a:latin typeface="Times New Roman" pitchFamily="18" charset="0"/>
                </a:rPr>
                <a:t>2</a:t>
              </a:r>
            </a:p>
          </p:txBody>
        </p:sp>
        <p:sp>
          <p:nvSpPr>
            <p:cNvPr id="49214" name="Rectangle 5"/>
            <p:cNvSpPr>
              <a:spLocks noChangeArrowheads="1"/>
            </p:cNvSpPr>
            <p:nvPr/>
          </p:nvSpPr>
          <p:spPr bwMode="auto">
            <a:xfrm>
              <a:off x="997" y="624"/>
              <a:ext cx="298" cy="441"/>
            </a:xfrm>
            <a:prstGeom prst="rect">
              <a:avLst/>
            </a:prstGeom>
            <a:noFill/>
            <a:ln w="9525">
              <a:noFill/>
              <a:miter lim="800000"/>
              <a:headEnd/>
              <a:tailEnd/>
            </a:ln>
          </p:spPr>
          <p:txBody>
            <a:bodyPr/>
            <a:lstStyle/>
            <a:p>
              <a:r>
                <a:rPr kumimoji="1" lang="en-US" altLang="zh-CN" sz="2000" b="1">
                  <a:latin typeface="Times New Roman" pitchFamily="18" charset="0"/>
                </a:rPr>
                <a:t>1</a:t>
              </a:r>
            </a:p>
          </p:txBody>
        </p:sp>
        <p:sp>
          <p:nvSpPr>
            <p:cNvPr id="49215" name="Rectangle 4"/>
            <p:cNvSpPr>
              <a:spLocks noChangeArrowheads="1"/>
            </p:cNvSpPr>
            <p:nvPr/>
          </p:nvSpPr>
          <p:spPr bwMode="auto">
            <a:xfrm>
              <a:off x="432" y="624"/>
              <a:ext cx="565" cy="441"/>
            </a:xfrm>
            <a:prstGeom prst="rect">
              <a:avLst/>
            </a:prstGeom>
            <a:noFill/>
            <a:ln w="9525">
              <a:noFill/>
              <a:miter lim="800000"/>
              <a:headEnd/>
              <a:tailEnd/>
            </a:ln>
          </p:spPr>
          <p:txBody>
            <a:bodyPr/>
            <a:lstStyle/>
            <a:p>
              <a:r>
                <a:rPr kumimoji="1" lang="en-US" altLang="zh-CN" b="1">
                  <a:latin typeface="Times New Roman" pitchFamily="18" charset="0"/>
                </a:rPr>
                <a:t>    </a:t>
              </a:r>
              <a:r>
                <a:rPr kumimoji="1" lang="zh-CN" altLang="en-US" b="1">
                  <a:latin typeface="Times New Roman" pitchFamily="18" charset="0"/>
                </a:rPr>
                <a:t>时钟</a:t>
              </a:r>
            </a:p>
            <a:p>
              <a:r>
                <a:rPr kumimoji="1" lang="zh-CN" altLang="en-US" b="1">
                  <a:latin typeface="Times New Roman" pitchFamily="18" charset="0"/>
                </a:rPr>
                <a:t>指令</a:t>
              </a:r>
            </a:p>
          </p:txBody>
        </p:sp>
        <p:sp>
          <p:nvSpPr>
            <p:cNvPr id="49216" name="Line 58"/>
            <p:cNvSpPr>
              <a:spLocks noChangeShapeType="1"/>
            </p:cNvSpPr>
            <p:nvPr/>
          </p:nvSpPr>
          <p:spPr bwMode="auto">
            <a:xfrm>
              <a:off x="432" y="624"/>
              <a:ext cx="4623" cy="0"/>
            </a:xfrm>
            <a:prstGeom prst="line">
              <a:avLst/>
            </a:prstGeom>
            <a:noFill/>
            <a:ln w="28575" cap="sq">
              <a:solidFill>
                <a:schemeClr val="tx1"/>
              </a:solidFill>
              <a:round/>
              <a:headEnd/>
              <a:tailEnd/>
            </a:ln>
          </p:spPr>
          <p:txBody>
            <a:bodyPr wrap="none">
              <a:spAutoFit/>
            </a:bodyPr>
            <a:lstStyle/>
            <a:p>
              <a:endParaRPr lang="zh-CN" altLang="en-US"/>
            </a:p>
          </p:txBody>
        </p:sp>
        <p:sp>
          <p:nvSpPr>
            <p:cNvPr id="49217" name="Line 59"/>
            <p:cNvSpPr>
              <a:spLocks noChangeShapeType="1"/>
            </p:cNvSpPr>
            <p:nvPr/>
          </p:nvSpPr>
          <p:spPr bwMode="auto">
            <a:xfrm>
              <a:off x="432" y="1065"/>
              <a:ext cx="4623" cy="0"/>
            </a:xfrm>
            <a:prstGeom prst="line">
              <a:avLst/>
            </a:prstGeom>
            <a:noFill/>
            <a:ln w="12700">
              <a:solidFill>
                <a:schemeClr val="tx1"/>
              </a:solidFill>
              <a:round/>
              <a:headEnd/>
              <a:tailEnd/>
            </a:ln>
          </p:spPr>
          <p:txBody>
            <a:bodyPr wrap="none">
              <a:spAutoFit/>
            </a:bodyPr>
            <a:lstStyle/>
            <a:p>
              <a:endParaRPr lang="zh-CN" altLang="en-US"/>
            </a:p>
          </p:txBody>
        </p:sp>
        <p:sp>
          <p:nvSpPr>
            <p:cNvPr id="49218" name="Line 60"/>
            <p:cNvSpPr>
              <a:spLocks noChangeShapeType="1"/>
            </p:cNvSpPr>
            <p:nvPr/>
          </p:nvSpPr>
          <p:spPr bwMode="auto">
            <a:xfrm>
              <a:off x="432" y="1488"/>
              <a:ext cx="4623" cy="0"/>
            </a:xfrm>
            <a:prstGeom prst="line">
              <a:avLst/>
            </a:prstGeom>
            <a:noFill/>
            <a:ln w="12700">
              <a:solidFill>
                <a:schemeClr val="tx1"/>
              </a:solidFill>
              <a:round/>
              <a:headEnd/>
              <a:tailEnd/>
            </a:ln>
          </p:spPr>
          <p:txBody>
            <a:bodyPr wrap="none">
              <a:spAutoFit/>
            </a:bodyPr>
            <a:lstStyle/>
            <a:p>
              <a:endParaRPr lang="zh-CN" altLang="en-US"/>
            </a:p>
          </p:txBody>
        </p:sp>
        <p:sp>
          <p:nvSpPr>
            <p:cNvPr id="49219" name="Line 61"/>
            <p:cNvSpPr>
              <a:spLocks noChangeShapeType="1"/>
            </p:cNvSpPr>
            <p:nvPr/>
          </p:nvSpPr>
          <p:spPr bwMode="auto">
            <a:xfrm>
              <a:off x="432" y="1947"/>
              <a:ext cx="4623" cy="0"/>
            </a:xfrm>
            <a:prstGeom prst="line">
              <a:avLst/>
            </a:prstGeom>
            <a:noFill/>
            <a:ln w="12700">
              <a:solidFill>
                <a:schemeClr val="tx1"/>
              </a:solidFill>
              <a:round/>
              <a:headEnd/>
              <a:tailEnd/>
            </a:ln>
          </p:spPr>
          <p:txBody>
            <a:bodyPr wrap="none">
              <a:spAutoFit/>
            </a:bodyPr>
            <a:lstStyle/>
            <a:p>
              <a:endParaRPr lang="zh-CN" altLang="en-US"/>
            </a:p>
          </p:txBody>
        </p:sp>
        <p:sp>
          <p:nvSpPr>
            <p:cNvPr id="49220" name="Line 62"/>
            <p:cNvSpPr>
              <a:spLocks noChangeShapeType="1"/>
            </p:cNvSpPr>
            <p:nvPr/>
          </p:nvSpPr>
          <p:spPr bwMode="auto">
            <a:xfrm>
              <a:off x="432" y="2388"/>
              <a:ext cx="4623" cy="0"/>
            </a:xfrm>
            <a:prstGeom prst="line">
              <a:avLst/>
            </a:prstGeom>
            <a:noFill/>
            <a:ln w="12700">
              <a:solidFill>
                <a:schemeClr val="tx1"/>
              </a:solidFill>
              <a:round/>
              <a:headEnd/>
              <a:tailEnd/>
            </a:ln>
          </p:spPr>
          <p:txBody>
            <a:bodyPr wrap="none">
              <a:spAutoFit/>
            </a:bodyPr>
            <a:lstStyle/>
            <a:p>
              <a:endParaRPr lang="zh-CN" altLang="en-US"/>
            </a:p>
          </p:txBody>
        </p:sp>
        <p:sp>
          <p:nvSpPr>
            <p:cNvPr id="49221" name="Line 63"/>
            <p:cNvSpPr>
              <a:spLocks noChangeShapeType="1"/>
            </p:cNvSpPr>
            <p:nvPr/>
          </p:nvSpPr>
          <p:spPr bwMode="auto">
            <a:xfrm>
              <a:off x="432" y="2841"/>
              <a:ext cx="4623" cy="0"/>
            </a:xfrm>
            <a:prstGeom prst="line">
              <a:avLst/>
            </a:prstGeom>
            <a:noFill/>
            <a:ln w="12700">
              <a:solidFill>
                <a:schemeClr val="tx1"/>
              </a:solidFill>
              <a:round/>
              <a:headEnd/>
              <a:tailEnd/>
            </a:ln>
          </p:spPr>
          <p:txBody>
            <a:bodyPr wrap="none">
              <a:spAutoFit/>
            </a:bodyPr>
            <a:lstStyle/>
            <a:p>
              <a:endParaRPr lang="zh-CN" altLang="en-US"/>
            </a:p>
          </p:txBody>
        </p:sp>
        <p:sp>
          <p:nvSpPr>
            <p:cNvPr id="49222" name="Line 64"/>
            <p:cNvSpPr>
              <a:spLocks noChangeShapeType="1"/>
            </p:cNvSpPr>
            <p:nvPr/>
          </p:nvSpPr>
          <p:spPr bwMode="auto">
            <a:xfrm>
              <a:off x="432" y="3282"/>
              <a:ext cx="4623" cy="0"/>
            </a:xfrm>
            <a:prstGeom prst="line">
              <a:avLst/>
            </a:prstGeom>
            <a:noFill/>
            <a:ln w="28575" cap="sq">
              <a:solidFill>
                <a:schemeClr val="tx1"/>
              </a:solidFill>
              <a:round/>
              <a:headEnd/>
              <a:tailEnd/>
            </a:ln>
          </p:spPr>
          <p:txBody>
            <a:bodyPr wrap="none">
              <a:spAutoFit/>
            </a:bodyPr>
            <a:lstStyle/>
            <a:p>
              <a:endParaRPr lang="zh-CN" altLang="en-US"/>
            </a:p>
          </p:txBody>
        </p:sp>
        <p:sp>
          <p:nvSpPr>
            <p:cNvPr id="49223" name="Line 65"/>
            <p:cNvSpPr>
              <a:spLocks noChangeShapeType="1"/>
            </p:cNvSpPr>
            <p:nvPr/>
          </p:nvSpPr>
          <p:spPr bwMode="auto">
            <a:xfrm>
              <a:off x="432" y="624"/>
              <a:ext cx="0" cy="2658"/>
            </a:xfrm>
            <a:prstGeom prst="line">
              <a:avLst/>
            </a:prstGeom>
            <a:noFill/>
            <a:ln w="28575" cap="sq">
              <a:solidFill>
                <a:schemeClr val="tx1"/>
              </a:solidFill>
              <a:round/>
              <a:headEnd/>
              <a:tailEnd/>
            </a:ln>
          </p:spPr>
          <p:txBody>
            <a:bodyPr wrap="none">
              <a:spAutoFit/>
            </a:bodyPr>
            <a:lstStyle/>
            <a:p>
              <a:endParaRPr lang="zh-CN" altLang="en-US"/>
            </a:p>
          </p:txBody>
        </p:sp>
        <p:sp>
          <p:nvSpPr>
            <p:cNvPr id="49224" name="Line 66"/>
            <p:cNvSpPr>
              <a:spLocks noChangeShapeType="1"/>
            </p:cNvSpPr>
            <p:nvPr/>
          </p:nvSpPr>
          <p:spPr bwMode="auto">
            <a:xfrm>
              <a:off x="997"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25" name="Line 67"/>
            <p:cNvSpPr>
              <a:spLocks noChangeShapeType="1"/>
            </p:cNvSpPr>
            <p:nvPr/>
          </p:nvSpPr>
          <p:spPr bwMode="auto">
            <a:xfrm>
              <a:off x="1295"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26" name="Line 68"/>
            <p:cNvSpPr>
              <a:spLocks noChangeShapeType="1"/>
            </p:cNvSpPr>
            <p:nvPr/>
          </p:nvSpPr>
          <p:spPr bwMode="auto">
            <a:xfrm>
              <a:off x="1589"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27" name="Line 69"/>
            <p:cNvSpPr>
              <a:spLocks noChangeShapeType="1"/>
            </p:cNvSpPr>
            <p:nvPr/>
          </p:nvSpPr>
          <p:spPr bwMode="auto">
            <a:xfrm>
              <a:off x="1987"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28" name="Line 70"/>
            <p:cNvSpPr>
              <a:spLocks noChangeShapeType="1"/>
            </p:cNvSpPr>
            <p:nvPr/>
          </p:nvSpPr>
          <p:spPr bwMode="auto">
            <a:xfrm>
              <a:off x="2565"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29" name="Line 71"/>
            <p:cNvSpPr>
              <a:spLocks noChangeShapeType="1"/>
            </p:cNvSpPr>
            <p:nvPr/>
          </p:nvSpPr>
          <p:spPr bwMode="auto">
            <a:xfrm>
              <a:off x="3161"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30" name="Line 72"/>
            <p:cNvSpPr>
              <a:spLocks noChangeShapeType="1"/>
            </p:cNvSpPr>
            <p:nvPr/>
          </p:nvSpPr>
          <p:spPr bwMode="auto">
            <a:xfrm>
              <a:off x="3758"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31" name="Line 73"/>
            <p:cNvSpPr>
              <a:spLocks noChangeShapeType="1"/>
            </p:cNvSpPr>
            <p:nvPr/>
          </p:nvSpPr>
          <p:spPr bwMode="auto">
            <a:xfrm>
              <a:off x="4440" y="624"/>
              <a:ext cx="0" cy="2658"/>
            </a:xfrm>
            <a:prstGeom prst="line">
              <a:avLst/>
            </a:prstGeom>
            <a:noFill/>
            <a:ln w="12700">
              <a:solidFill>
                <a:schemeClr val="tx1"/>
              </a:solidFill>
              <a:round/>
              <a:headEnd/>
              <a:tailEnd/>
            </a:ln>
          </p:spPr>
          <p:txBody>
            <a:bodyPr wrap="none">
              <a:spAutoFit/>
            </a:bodyPr>
            <a:lstStyle/>
            <a:p>
              <a:endParaRPr lang="zh-CN" altLang="en-US"/>
            </a:p>
          </p:txBody>
        </p:sp>
        <p:sp>
          <p:nvSpPr>
            <p:cNvPr id="49232" name="Line 74"/>
            <p:cNvSpPr>
              <a:spLocks noChangeShapeType="1"/>
            </p:cNvSpPr>
            <p:nvPr/>
          </p:nvSpPr>
          <p:spPr bwMode="auto">
            <a:xfrm>
              <a:off x="5055" y="624"/>
              <a:ext cx="0" cy="2658"/>
            </a:xfrm>
            <a:prstGeom prst="line">
              <a:avLst/>
            </a:prstGeom>
            <a:noFill/>
            <a:ln w="28575" cap="sq">
              <a:solidFill>
                <a:schemeClr val="tx1"/>
              </a:solidFill>
              <a:round/>
              <a:headEnd/>
              <a:tailEnd/>
            </a:ln>
          </p:spPr>
          <p:txBody>
            <a:bodyPr wrap="none">
              <a:spAutoFit/>
            </a:bodyPr>
            <a:lstStyle/>
            <a:p>
              <a:endParaRPr lang="zh-CN" altLang="en-US"/>
            </a:p>
          </p:txBody>
        </p:sp>
        <p:sp>
          <p:nvSpPr>
            <p:cNvPr id="49233" name="Line 77"/>
            <p:cNvSpPr>
              <a:spLocks noChangeShapeType="1"/>
            </p:cNvSpPr>
            <p:nvPr/>
          </p:nvSpPr>
          <p:spPr bwMode="auto">
            <a:xfrm>
              <a:off x="432" y="624"/>
              <a:ext cx="565" cy="441"/>
            </a:xfrm>
            <a:prstGeom prst="line">
              <a:avLst/>
            </a:prstGeom>
            <a:noFill/>
            <a:ln w="12700" cap="rnd">
              <a:solidFill>
                <a:schemeClr val="tx1"/>
              </a:solidFill>
              <a:round/>
              <a:headEnd/>
              <a:tailEnd/>
            </a:ln>
          </p:spPr>
          <p:txBody>
            <a:bodyPr wrap="none">
              <a:spAutoFit/>
            </a:bodyPr>
            <a:lstStyle/>
            <a:p>
              <a:endParaRPr lang="zh-CN" altLang="en-US"/>
            </a:p>
          </p:txBody>
        </p:sp>
      </p:grpSp>
      <p:sp>
        <p:nvSpPr>
          <p:cNvPr id="55502" name="Line 206"/>
          <p:cNvSpPr>
            <a:spLocks noChangeShapeType="1"/>
          </p:cNvSpPr>
          <p:nvPr/>
        </p:nvSpPr>
        <p:spPr bwMode="auto">
          <a:xfrm flipH="1" flipV="1">
            <a:off x="3810000" y="3048000"/>
            <a:ext cx="2590800" cy="3581400"/>
          </a:xfrm>
          <a:prstGeom prst="line">
            <a:avLst/>
          </a:prstGeom>
          <a:noFill/>
          <a:ln w="9525">
            <a:solidFill>
              <a:srgbClr val="00FFFF"/>
            </a:solidFill>
            <a:round/>
            <a:headEnd/>
            <a:tailEnd type="triangle" w="med" len="med"/>
          </a:ln>
        </p:spPr>
        <p:txBody>
          <a:bodyPr wrap="none">
            <a:spAutoFit/>
          </a:bodyPr>
          <a:lstStyle/>
          <a:p>
            <a:endParaRPr lang="zh-CN" altLang="en-US"/>
          </a:p>
        </p:txBody>
      </p:sp>
      <p:sp>
        <p:nvSpPr>
          <p:cNvPr id="55503" name="Line 207"/>
          <p:cNvSpPr>
            <a:spLocks noChangeShapeType="1"/>
          </p:cNvSpPr>
          <p:nvPr/>
        </p:nvSpPr>
        <p:spPr bwMode="auto">
          <a:xfrm flipH="1" flipV="1">
            <a:off x="3657600" y="5105400"/>
            <a:ext cx="2743200" cy="1524000"/>
          </a:xfrm>
          <a:prstGeom prst="line">
            <a:avLst/>
          </a:prstGeom>
          <a:noFill/>
          <a:ln w="9525">
            <a:solidFill>
              <a:srgbClr val="00FFFF"/>
            </a:solidFill>
            <a:round/>
            <a:headEnd/>
            <a:tailEnd type="triangle" w="med" len="med"/>
          </a:ln>
        </p:spPr>
        <p:txBody>
          <a:bodyPr>
            <a:spAutoFit/>
          </a:bodyPr>
          <a:lstStyle/>
          <a:p>
            <a:endParaRPr lang="zh-CN" altLang="en-US"/>
          </a:p>
        </p:txBody>
      </p:sp>
      <p:sp>
        <p:nvSpPr>
          <p:cNvPr id="55504" name="Text Box 208"/>
          <p:cNvSpPr txBox="1">
            <a:spLocks noChangeArrowheads="1"/>
          </p:cNvSpPr>
          <p:nvPr/>
        </p:nvSpPr>
        <p:spPr bwMode="auto">
          <a:xfrm>
            <a:off x="6477000" y="6400800"/>
            <a:ext cx="1295400" cy="457200"/>
          </a:xfrm>
          <a:prstGeom prst="rect">
            <a:avLst/>
          </a:prstGeom>
          <a:noFill/>
          <a:ln w="9525">
            <a:noFill/>
            <a:miter lim="800000"/>
            <a:headEnd/>
            <a:tailEnd/>
          </a:ln>
        </p:spPr>
        <p:txBody>
          <a:bodyPr>
            <a:spAutoFit/>
          </a:bodyPr>
          <a:lstStyle/>
          <a:p>
            <a:pPr>
              <a:spcBef>
                <a:spcPct val="50000"/>
              </a:spcBef>
            </a:pPr>
            <a:r>
              <a:rPr kumimoji="1" lang="zh-CN" altLang="en-US" sz="2400" b="1">
                <a:solidFill>
                  <a:schemeClr val="tx2"/>
                </a:solidFill>
                <a:latin typeface="Times New Roman" pitchFamily="18" charset="0"/>
                <a:ea typeface="华文中宋" pitchFamily="2" charset="-122"/>
              </a:rPr>
              <a:t>冲突</a:t>
            </a:r>
          </a:p>
        </p:txBody>
      </p:sp>
      <p:sp>
        <p:nvSpPr>
          <p:cNvPr id="49159" name="Text Box 213"/>
          <p:cNvSpPr txBox="1">
            <a:spLocks noChangeArrowheads="1"/>
          </p:cNvSpPr>
          <p:nvPr/>
        </p:nvSpPr>
        <p:spPr bwMode="auto">
          <a:xfrm>
            <a:off x="1447800" y="1279525"/>
            <a:ext cx="3429000" cy="396875"/>
          </a:xfrm>
          <a:prstGeom prst="rect">
            <a:avLst/>
          </a:prstGeom>
          <a:noFill/>
          <a:ln w="9525">
            <a:noFill/>
            <a:miter lim="800000"/>
            <a:headEnd/>
            <a:tailEnd/>
          </a:ln>
        </p:spPr>
        <p:txBody>
          <a:bodyPr>
            <a:spAutoFit/>
          </a:bodyPr>
          <a:lstStyle/>
          <a:p>
            <a:pPr>
              <a:spcBef>
                <a:spcPct val="50000"/>
              </a:spcBef>
            </a:pPr>
            <a:r>
              <a:rPr kumimoji="1" lang="zh-CN" altLang="en-US" sz="2000" b="1">
                <a:latin typeface="华文中宋" pitchFamily="2" charset="-122"/>
                <a:ea typeface="华文中宋" pitchFamily="2" charset="-122"/>
              </a:rPr>
              <a:t>取指 译码 执行  访存    写回</a:t>
            </a:r>
          </a:p>
        </p:txBody>
      </p:sp>
      <p:sp>
        <p:nvSpPr>
          <p:cNvPr id="49160" name="Text Box 808"/>
          <p:cNvSpPr txBox="1">
            <a:spLocks noChangeArrowheads="1"/>
          </p:cNvSpPr>
          <p:nvPr/>
        </p:nvSpPr>
        <p:spPr bwMode="auto">
          <a:xfrm>
            <a:off x="304800" y="1279525"/>
            <a:ext cx="1066800" cy="396875"/>
          </a:xfrm>
          <a:prstGeom prst="rect">
            <a:avLst/>
          </a:prstGeom>
          <a:noFill/>
          <a:ln w="9525">
            <a:noFill/>
            <a:miter lim="800000"/>
            <a:headEnd/>
            <a:tailEnd/>
          </a:ln>
        </p:spPr>
        <p:txBody>
          <a:bodyPr>
            <a:spAutoFit/>
          </a:bodyPr>
          <a:lstStyle/>
          <a:p>
            <a:pPr>
              <a:spcBef>
                <a:spcPct val="50000"/>
              </a:spcBef>
            </a:pPr>
            <a:r>
              <a:rPr kumimoji="1" lang="zh-CN" altLang="en-US" sz="2000" b="1" dirty="0" smtClean="0">
                <a:solidFill>
                  <a:schemeClr val="tx2"/>
                </a:solidFill>
                <a:latin typeface="华文中宋" pitchFamily="2" charset="-122"/>
                <a:ea typeface="华文中宋" pitchFamily="2" charset="-122"/>
              </a:rPr>
              <a:t>例：</a:t>
            </a:r>
            <a:endParaRPr kumimoji="1" lang="zh-CN" altLang="en-US" sz="2000" b="1" dirty="0">
              <a:solidFill>
                <a:schemeClr val="tx2"/>
              </a:solidFill>
              <a:latin typeface="华文中宋" pitchFamily="2" charset="-122"/>
              <a:ea typeface="华文中宋" pitchFamily="2" charset="-122"/>
            </a:endParaRPr>
          </a:p>
        </p:txBody>
      </p:sp>
      <p:sp>
        <p:nvSpPr>
          <p:cNvPr id="82"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hlink"/>
                </a:solidFill>
                <a:effectLst/>
                <a:uLnTx/>
                <a:uFillTx/>
                <a:latin typeface="宋体" charset="-122"/>
                <a:ea typeface="+mj-ea"/>
                <a:cs typeface="+mj-cs"/>
              </a:rPr>
              <a:t>解决指令相关的方法</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55503"/>
                                        </p:tgtEl>
                                        <p:attrNameLst>
                                          <p:attrName>style.visibility</p:attrName>
                                        </p:attrNameLst>
                                      </p:cBhvr>
                                      <p:to>
                                        <p:strVal val="visible"/>
                                      </p:to>
                                    </p:set>
                                    <p:animEffect transition="in" filter="strips(upLeft)">
                                      <p:cBhvr>
                                        <p:cTn id="7" dur="500"/>
                                        <p:tgtEl>
                                          <p:spTgt spid="55503"/>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55502"/>
                                        </p:tgtEl>
                                        <p:attrNameLst>
                                          <p:attrName>style.visibility</p:attrName>
                                        </p:attrNameLst>
                                      </p:cBhvr>
                                      <p:to>
                                        <p:strVal val="visible"/>
                                      </p:to>
                                    </p:set>
                                    <p:animEffect transition="in" filter="strips(upLeft)">
                                      <p:cBhvr>
                                        <p:cTn id="11" dur="500"/>
                                        <p:tgtEl>
                                          <p:spTgt spid="5550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55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2" grpId="0" animBg="1"/>
      <p:bldP spid="55503" grpId="0" animBg="1"/>
      <p:bldP spid="555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a:grpSpLocks/>
          </p:cNvGrpSpPr>
          <p:nvPr/>
        </p:nvGrpSpPr>
        <p:grpSpPr bwMode="auto">
          <a:xfrm>
            <a:off x="457200" y="1676400"/>
            <a:ext cx="8382000" cy="4330700"/>
            <a:chOff x="288" y="432"/>
            <a:chExt cx="5184" cy="3064"/>
          </a:xfrm>
        </p:grpSpPr>
        <p:sp>
          <p:nvSpPr>
            <p:cNvPr id="50182" name="Rectangle 3"/>
            <p:cNvSpPr>
              <a:spLocks noChangeArrowheads="1"/>
            </p:cNvSpPr>
            <p:nvPr/>
          </p:nvSpPr>
          <p:spPr bwMode="auto">
            <a:xfrm>
              <a:off x="4233" y="3055"/>
              <a:ext cx="615" cy="441"/>
            </a:xfrm>
            <a:prstGeom prst="rect">
              <a:avLst/>
            </a:prstGeom>
            <a:noFill/>
            <a:ln w="9525">
              <a:noFill/>
              <a:miter lim="800000"/>
              <a:headEnd/>
              <a:tailEnd/>
            </a:ln>
          </p:spPr>
          <p:txBody>
            <a:bodyPr/>
            <a:lstStyle/>
            <a:p>
              <a:r>
                <a:rPr kumimoji="1" lang="en-US" altLang="zh-CN" sz="1600" b="1">
                  <a:latin typeface="Times New Roman" pitchFamily="18" charset="0"/>
                </a:rPr>
                <a:t>EX</a:t>
              </a:r>
            </a:p>
          </p:txBody>
        </p:sp>
        <p:sp>
          <p:nvSpPr>
            <p:cNvPr id="50183" name="Rectangle 4"/>
            <p:cNvSpPr>
              <a:spLocks noChangeArrowheads="1"/>
            </p:cNvSpPr>
            <p:nvPr/>
          </p:nvSpPr>
          <p:spPr bwMode="auto">
            <a:xfrm>
              <a:off x="3551" y="3055"/>
              <a:ext cx="682" cy="441"/>
            </a:xfrm>
            <a:prstGeom prst="rect">
              <a:avLst/>
            </a:prstGeom>
            <a:noFill/>
            <a:ln w="9525">
              <a:noFill/>
              <a:miter lim="800000"/>
              <a:headEnd/>
              <a:tailEnd/>
            </a:ln>
          </p:spPr>
          <p:txBody>
            <a:bodyPr/>
            <a:lstStyle/>
            <a:p>
              <a:r>
                <a:rPr kumimoji="1" lang="en-US" altLang="zh-CN" sz="1600" b="1">
                  <a:latin typeface="Times New Roman" pitchFamily="18" charset="0"/>
                </a:rPr>
                <a:t>ID</a:t>
              </a:r>
            </a:p>
          </p:txBody>
        </p:sp>
        <p:sp>
          <p:nvSpPr>
            <p:cNvPr id="50184" name="Rectangle 5"/>
            <p:cNvSpPr>
              <a:spLocks noChangeArrowheads="1"/>
            </p:cNvSpPr>
            <p:nvPr/>
          </p:nvSpPr>
          <p:spPr bwMode="auto">
            <a:xfrm>
              <a:off x="2954" y="3055"/>
              <a:ext cx="597" cy="441"/>
            </a:xfrm>
            <a:prstGeom prst="rect">
              <a:avLst/>
            </a:prstGeom>
            <a:noFill/>
            <a:ln w="9525">
              <a:noFill/>
              <a:miter lim="800000"/>
              <a:headEnd/>
              <a:tailEnd/>
            </a:ln>
          </p:spPr>
          <p:txBody>
            <a:bodyPr/>
            <a:lstStyle/>
            <a:p>
              <a:r>
                <a:rPr kumimoji="1" lang="en-US" altLang="zh-CN" sz="1600" b="1">
                  <a:latin typeface="Times New Roman" pitchFamily="18" charset="0"/>
                </a:rPr>
                <a:t>IF</a:t>
              </a:r>
            </a:p>
          </p:txBody>
        </p:sp>
        <p:sp>
          <p:nvSpPr>
            <p:cNvPr id="50185" name="Rectangle 6"/>
            <p:cNvSpPr>
              <a:spLocks noChangeArrowheads="1"/>
            </p:cNvSpPr>
            <p:nvPr/>
          </p:nvSpPr>
          <p:spPr bwMode="auto">
            <a:xfrm>
              <a:off x="2358" y="3055"/>
              <a:ext cx="596"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86" name="Rectangle 7"/>
            <p:cNvSpPr>
              <a:spLocks noChangeArrowheads="1"/>
            </p:cNvSpPr>
            <p:nvPr/>
          </p:nvSpPr>
          <p:spPr bwMode="auto">
            <a:xfrm>
              <a:off x="1780" y="3055"/>
              <a:ext cx="57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87" name="Rectangle 8"/>
            <p:cNvSpPr>
              <a:spLocks noChangeArrowheads="1"/>
            </p:cNvSpPr>
            <p:nvPr/>
          </p:nvSpPr>
          <p:spPr bwMode="auto">
            <a:xfrm>
              <a:off x="1396" y="3055"/>
              <a:ext cx="384"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88" name="Rectangle 9"/>
            <p:cNvSpPr>
              <a:spLocks noChangeArrowheads="1"/>
            </p:cNvSpPr>
            <p:nvPr/>
          </p:nvSpPr>
          <p:spPr bwMode="auto">
            <a:xfrm>
              <a:off x="1055" y="3055"/>
              <a:ext cx="341"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89" name="Rectangle 10"/>
            <p:cNvSpPr>
              <a:spLocks noChangeArrowheads="1"/>
            </p:cNvSpPr>
            <p:nvPr/>
          </p:nvSpPr>
          <p:spPr bwMode="auto">
            <a:xfrm>
              <a:off x="757" y="3055"/>
              <a:ext cx="2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90" name="Rectangle 11"/>
            <p:cNvSpPr>
              <a:spLocks noChangeArrowheads="1"/>
            </p:cNvSpPr>
            <p:nvPr/>
          </p:nvSpPr>
          <p:spPr bwMode="auto">
            <a:xfrm>
              <a:off x="288" y="3055"/>
              <a:ext cx="469" cy="441"/>
            </a:xfrm>
            <a:prstGeom prst="rect">
              <a:avLst/>
            </a:prstGeom>
            <a:noFill/>
            <a:ln w="9525">
              <a:noFill/>
              <a:miter lim="800000"/>
              <a:headEnd/>
              <a:tailEnd/>
            </a:ln>
          </p:spPr>
          <p:txBody>
            <a:bodyPr/>
            <a:lstStyle/>
            <a:p>
              <a:r>
                <a:rPr kumimoji="1" lang="zh-CN" altLang="en-US" b="1">
                  <a:latin typeface="华文中宋" pitchFamily="2" charset="-122"/>
                  <a:ea typeface="华文中宋" pitchFamily="2" charset="-122"/>
                </a:rPr>
                <a:t>指令</a:t>
              </a:r>
            </a:p>
            <a:p>
              <a:r>
                <a:rPr kumimoji="1" lang="en-US" altLang="zh-CN" b="1">
                  <a:latin typeface="华文中宋" pitchFamily="2" charset="-122"/>
                  <a:ea typeface="华文中宋" pitchFamily="2" charset="-122"/>
                </a:rPr>
                <a:t>i+4</a:t>
              </a:r>
            </a:p>
          </p:txBody>
        </p:sp>
        <p:sp>
          <p:nvSpPr>
            <p:cNvPr id="50191" name="Rectangle 12"/>
            <p:cNvSpPr>
              <a:spLocks noChangeArrowheads="1"/>
            </p:cNvSpPr>
            <p:nvPr/>
          </p:nvSpPr>
          <p:spPr bwMode="auto">
            <a:xfrm>
              <a:off x="4233" y="2602"/>
              <a:ext cx="615" cy="453"/>
            </a:xfrm>
            <a:prstGeom prst="rect">
              <a:avLst/>
            </a:prstGeom>
            <a:noFill/>
            <a:ln w="9525">
              <a:noFill/>
              <a:miter lim="800000"/>
              <a:headEnd/>
              <a:tailEnd/>
            </a:ln>
          </p:spPr>
          <p:txBody>
            <a:bodyPr/>
            <a:lstStyle/>
            <a:p>
              <a:r>
                <a:rPr kumimoji="1" lang="en-US" altLang="zh-CN" sz="1600" b="1">
                  <a:latin typeface="Times New Roman" pitchFamily="18" charset="0"/>
                </a:rPr>
                <a:t>MEM </a:t>
              </a:r>
            </a:p>
          </p:txBody>
        </p:sp>
        <p:sp>
          <p:nvSpPr>
            <p:cNvPr id="50192" name="Rectangle 13"/>
            <p:cNvSpPr>
              <a:spLocks noChangeArrowheads="1"/>
            </p:cNvSpPr>
            <p:nvPr/>
          </p:nvSpPr>
          <p:spPr bwMode="auto">
            <a:xfrm>
              <a:off x="3551" y="2602"/>
              <a:ext cx="682" cy="453"/>
            </a:xfrm>
            <a:prstGeom prst="rect">
              <a:avLst/>
            </a:prstGeom>
            <a:noFill/>
            <a:ln w="9525">
              <a:noFill/>
              <a:miter lim="800000"/>
              <a:headEnd/>
              <a:tailEnd/>
            </a:ln>
          </p:spPr>
          <p:txBody>
            <a:bodyPr/>
            <a:lstStyle/>
            <a:p>
              <a:r>
                <a:rPr kumimoji="1" lang="en-US" altLang="zh-CN" sz="1600" b="1">
                  <a:latin typeface="Times New Roman" pitchFamily="18" charset="0"/>
                </a:rPr>
                <a:t>EX</a:t>
              </a:r>
            </a:p>
          </p:txBody>
        </p:sp>
        <p:sp>
          <p:nvSpPr>
            <p:cNvPr id="50193" name="Rectangle 14"/>
            <p:cNvSpPr>
              <a:spLocks noChangeArrowheads="1"/>
            </p:cNvSpPr>
            <p:nvPr/>
          </p:nvSpPr>
          <p:spPr bwMode="auto">
            <a:xfrm>
              <a:off x="2954" y="2602"/>
              <a:ext cx="597" cy="453"/>
            </a:xfrm>
            <a:prstGeom prst="rect">
              <a:avLst/>
            </a:prstGeom>
            <a:noFill/>
            <a:ln w="9525">
              <a:noFill/>
              <a:miter lim="800000"/>
              <a:headEnd/>
              <a:tailEnd/>
            </a:ln>
          </p:spPr>
          <p:txBody>
            <a:bodyPr/>
            <a:lstStyle/>
            <a:p>
              <a:r>
                <a:rPr kumimoji="1" lang="en-US" altLang="zh-CN" sz="1600" b="1">
                  <a:latin typeface="Times New Roman" pitchFamily="18" charset="0"/>
                </a:rPr>
                <a:t>ID</a:t>
              </a:r>
            </a:p>
          </p:txBody>
        </p:sp>
        <p:sp>
          <p:nvSpPr>
            <p:cNvPr id="50194" name="Rectangle 15"/>
            <p:cNvSpPr>
              <a:spLocks noChangeArrowheads="1"/>
            </p:cNvSpPr>
            <p:nvPr/>
          </p:nvSpPr>
          <p:spPr bwMode="auto">
            <a:xfrm>
              <a:off x="2358" y="2602"/>
              <a:ext cx="596" cy="453"/>
            </a:xfrm>
            <a:prstGeom prst="rect">
              <a:avLst/>
            </a:prstGeom>
            <a:noFill/>
            <a:ln w="9525">
              <a:noFill/>
              <a:miter lim="800000"/>
              <a:headEnd/>
              <a:tailEnd/>
            </a:ln>
          </p:spPr>
          <p:txBody>
            <a:bodyPr/>
            <a:lstStyle/>
            <a:p>
              <a:r>
                <a:rPr kumimoji="1" lang="en-US" altLang="zh-CN" sz="1600" b="1">
                  <a:latin typeface="Times New Roman" pitchFamily="18" charset="0"/>
                </a:rPr>
                <a:t>IF</a:t>
              </a:r>
            </a:p>
          </p:txBody>
        </p:sp>
        <p:sp>
          <p:nvSpPr>
            <p:cNvPr id="50195" name="Rectangle 16"/>
            <p:cNvSpPr>
              <a:spLocks noChangeArrowheads="1"/>
            </p:cNvSpPr>
            <p:nvPr/>
          </p:nvSpPr>
          <p:spPr bwMode="auto">
            <a:xfrm>
              <a:off x="1780" y="2602"/>
              <a:ext cx="578" cy="453"/>
            </a:xfrm>
            <a:prstGeom prst="rect">
              <a:avLst/>
            </a:prstGeom>
            <a:noFill/>
            <a:ln w="9525">
              <a:noFill/>
              <a:miter lim="800000"/>
              <a:headEnd/>
              <a:tailEnd/>
            </a:ln>
          </p:spPr>
          <p:txBody>
            <a:bodyPr/>
            <a:lstStyle/>
            <a:p>
              <a:r>
                <a:rPr kumimoji="1" lang="zh-CN" altLang="en-US" sz="1600" b="1">
                  <a:latin typeface="Times New Roman" pitchFamily="18" charset="0"/>
                  <a:ea typeface="华文中宋" pitchFamily="2" charset="-122"/>
                </a:rPr>
                <a:t>停顿</a:t>
              </a:r>
            </a:p>
          </p:txBody>
        </p:sp>
        <p:sp>
          <p:nvSpPr>
            <p:cNvPr id="50196" name="Rectangle 17"/>
            <p:cNvSpPr>
              <a:spLocks noChangeArrowheads="1"/>
            </p:cNvSpPr>
            <p:nvPr/>
          </p:nvSpPr>
          <p:spPr bwMode="auto">
            <a:xfrm>
              <a:off x="1396" y="2602"/>
              <a:ext cx="384" cy="45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97" name="Rectangle 18"/>
            <p:cNvSpPr>
              <a:spLocks noChangeArrowheads="1"/>
            </p:cNvSpPr>
            <p:nvPr/>
          </p:nvSpPr>
          <p:spPr bwMode="auto">
            <a:xfrm>
              <a:off x="1055" y="2602"/>
              <a:ext cx="341" cy="45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98" name="Rectangle 19"/>
            <p:cNvSpPr>
              <a:spLocks noChangeArrowheads="1"/>
            </p:cNvSpPr>
            <p:nvPr/>
          </p:nvSpPr>
          <p:spPr bwMode="auto">
            <a:xfrm>
              <a:off x="757" y="2602"/>
              <a:ext cx="298" cy="45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199" name="Rectangle 20"/>
            <p:cNvSpPr>
              <a:spLocks noChangeArrowheads="1"/>
            </p:cNvSpPr>
            <p:nvPr/>
          </p:nvSpPr>
          <p:spPr bwMode="auto">
            <a:xfrm>
              <a:off x="288" y="2602"/>
              <a:ext cx="469" cy="453"/>
            </a:xfrm>
            <a:prstGeom prst="rect">
              <a:avLst/>
            </a:prstGeom>
            <a:noFill/>
            <a:ln w="9525">
              <a:noFill/>
              <a:miter lim="800000"/>
              <a:headEnd/>
              <a:tailEnd/>
            </a:ln>
          </p:spPr>
          <p:txBody>
            <a:bodyPr/>
            <a:lstStyle/>
            <a:p>
              <a:r>
                <a:rPr kumimoji="1" lang="zh-CN" altLang="en-US" sz="1600" b="1">
                  <a:latin typeface="华文中宋" pitchFamily="2" charset="-122"/>
                  <a:ea typeface="华文中宋" pitchFamily="2" charset="-122"/>
                </a:rPr>
                <a:t>指令</a:t>
              </a:r>
            </a:p>
            <a:p>
              <a:r>
                <a:rPr kumimoji="1" lang="en-US" altLang="zh-CN" sz="1600" b="1">
                  <a:latin typeface="华文中宋" pitchFamily="2" charset="-122"/>
                  <a:ea typeface="华文中宋" pitchFamily="2" charset="-122"/>
                </a:rPr>
                <a:t>i+3</a:t>
              </a:r>
            </a:p>
          </p:txBody>
        </p:sp>
        <p:sp>
          <p:nvSpPr>
            <p:cNvPr id="50200" name="Rectangle 21"/>
            <p:cNvSpPr>
              <a:spLocks noChangeArrowheads="1"/>
            </p:cNvSpPr>
            <p:nvPr/>
          </p:nvSpPr>
          <p:spPr bwMode="auto">
            <a:xfrm>
              <a:off x="4233" y="2161"/>
              <a:ext cx="615"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01" name="Rectangle 22"/>
            <p:cNvSpPr>
              <a:spLocks noChangeArrowheads="1"/>
            </p:cNvSpPr>
            <p:nvPr/>
          </p:nvSpPr>
          <p:spPr bwMode="auto">
            <a:xfrm>
              <a:off x="3551" y="2161"/>
              <a:ext cx="682" cy="441"/>
            </a:xfrm>
            <a:prstGeom prst="rect">
              <a:avLst/>
            </a:prstGeom>
            <a:noFill/>
            <a:ln w="9525">
              <a:noFill/>
              <a:miter lim="800000"/>
              <a:headEnd/>
              <a:tailEnd/>
            </a:ln>
          </p:spPr>
          <p:txBody>
            <a:bodyPr/>
            <a:lstStyle/>
            <a:p>
              <a:r>
                <a:rPr kumimoji="1" lang="en-US" altLang="zh-CN" sz="1600" b="1">
                  <a:latin typeface="Times New Roman" pitchFamily="18" charset="0"/>
                </a:rPr>
                <a:t>WB</a:t>
              </a:r>
            </a:p>
          </p:txBody>
        </p:sp>
        <p:sp>
          <p:nvSpPr>
            <p:cNvPr id="50202" name="Rectangle 23"/>
            <p:cNvSpPr>
              <a:spLocks noChangeArrowheads="1"/>
            </p:cNvSpPr>
            <p:nvPr/>
          </p:nvSpPr>
          <p:spPr bwMode="auto">
            <a:xfrm>
              <a:off x="2954" y="2161"/>
              <a:ext cx="597" cy="441"/>
            </a:xfrm>
            <a:prstGeom prst="rect">
              <a:avLst/>
            </a:prstGeom>
            <a:noFill/>
            <a:ln w="9525">
              <a:noFill/>
              <a:miter lim="800000"/>
              <a:headEnd/>
              <a:tailEnd/>
            </a:ln>
          </p:spPr>
          <p:txBody>
            <a:bodyPr/>
            <a:lstStyle/>
            <a:p>
              <a:r>
                <a:rPr kumimoji="1" lang="en-US" altLang="zh-CN" sz="1600" b="1">
                  <a:latin typeface="Times New Roman" pitchFamily="18" charset="0"/>
                </a:rPr>
                <a:t>MEM</a:t>
              </a:r>
            </a:p>
          </p:txBody>
        </p:sp>
        <p:sp>
          <p:nvSpPr>
            <p:cNvPr id="50203" name="Rectangle 24"/>
            <p:cNvSpPr>
              <a:spLocks noChangeArrowheads="1"/>
            </p:cNvSpPr>
            <p:nvPr/>
          </p:nvSpPr>
          <p:spPr bwMode="auto">
            <a:xfrm>
              <a:off x="2358" y="2161"/>
              <a:ext cx="596" cy="441"/>
            </a:xfrm>
            <a:prstGeom prst="rect">
              <a:avLst/>
            </a:prstGeom>
            <a:noFill/>
            <a:ln w="9525">
              <a:noFill/>
              <a:miter lim="800000"/>
              <a:headEnd/>
              <a:tailEnd/>
            </a:ln>
          </p:spPr>
          <p:txBody>
            <a:bodyPr/>
            <a:lstStyle/>
            <a:p>
              <a:r>
                <a:rPr kumimoji="1" lang="en-US" altLang="zh-CN" sz="1600" b="1">
                  <a:latin typeface="Times New Roman" pitchFamily="18" charset="0"/>
                </a:rPr>
                <a:t>EX</a:t>
              </a:r>
            </a:p>
          </p:txBody>
        </p:sp>
        <p:sp>
          <p:nvSpPr>
            <p:cNvPr id="50204" name="Rectangle 25"/>
            <p:cNvSpPr>
              <a:spLocks noChangeArrowheads="1"/>
            </p:cNvSpPr>
            <p:nvPr/>
          </p:nvSpPr>
          <p:spPr bwMode="auto">
            <a:xfrm>
              <a:off x="1780" y="2161"/>
              <a:ext cx="578" cy="441"/>
            </a:xfrm>
            <a:prstGeom prst="rect">
              <a:avLst/>
            </a:prstGeom>
            <a:noFill/>
            <a:ln w="9525">
              <a:noFill/>
              <a:miter lim="800000"/>
              <a:headEnd/>
              <a:tailEnd/>
            </a:ln>
          </p:spPr>
          <p:txBody>
            <a:bodyPr/>
            <a:lstStyle/>
            <a:p>
              <a:r>
                <a:rPr kumimoji="1" lang="en-US" altLang="zh-CN" sz="1600" b="1">
                  <a:latin typeface="Times New Roman" pitchFamily="18" charset="0"/>
                </a:rPr>
                <a:t>ID</a:t>
              </a:r>
            </a:p>
          </p:txBody>
        </p:sp>
        <p:sp>
          <p:nvSpPr>
            <p:cNvPr id="50205" name="Rectangle 26"/>
            <p:cNvSpPr>
              <a:spLocks noChangeArrowheads="1"/>
            </p:cNvSpPr>
            <p:nvPr/>
          </p:nvSpPr>
          <p:spPr bwMode="auto">
            <a:xfrm>
              <a:off x="1396" y="2161"/>
              <a:ext cx="384" cy="441"/>
            </a:xfrm>
            <a:prstGeom prst="rect">
              <a:avLst/>
            </a:prstGeom>
            <a:noFill/>
            <a:ln w="9525">
              <a:noFill/>
              <a:miter lim="800000"/>
              <a:headEnd/>
              <a:tailEnd/>
            </a:ln>
          </p:spPr>
          <p:txBody>
            <a:bodyPr/>
            <a:lstStyle/>
            <a:p>
              <a:r>
                <a:rPr kumimoji="1" lang="en-US" altLang="zh-CN" sz="1600" b="1">
                  <a:latin typeface="Times New Roman" pitchFamily="18" charset="0"/>
                </a:rPr>
                <a:t>IF</a:t>
              </a:r>
            </a:p>
          </p:txBody>
        </p:sp>
        <p:sp>
          <p:nvSpPr>
            <p:cNvPr id="50206" name="Rectangle 27"/>
            <p:cNvSpPr>
              <a:spLocks noChangeArrowheads="1"/>
            </p:cNvSpPr>
            <p:nvPr/>
          </p:nvSpPr>
          <p:spPr bwMode="auto">
            <a:xfrm>
              <a:off x="1055" y="2161"/>
              <a:ext cx="341"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07" name="Rectangle 28"/>
            <p:cNvSpPr>
              <a:spLocks noChangeArrowheads="1"/>
            </p:cNvSpPr>
            <p:nvPr/>
          </p:nvSpPr>
          <p:spPr bwMode="auto">
            <a:xfrm>
              <a:off x="757" y="2161"/>
              <a:ext cx="2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08" name="Rectangle 29"/>
            <p:cNvSpPr>
              <a:spLocks noChangeArrowheads="1"/>
            </p:cNvSpPr>
            <p:nvPr/>
          </p:nvSpPr>
          <p:spPr bwMode="auto">
            <a:xfrm>
              <a:off x="288" y="2161"/>
              <a:ext cx="469" cy="441"/>
            </a:xfrm>
            <a:prstGeom prst="rect">
              <a:avLst/>
            </a:prstGeom>
            <a:noFill/>
            <a:ln w="9525">
              <a:noFill/>
              <a:miter lim="800000"/>
              <a:headEnd/>
              <a:tailEnd/>
            </a:ln>
          </p:spPr>
          <p:txBody>
            <a:bodyPr/>
            <a:lstStyle/>
            <a:p>
              <a:r>
                <a:rPr kumimoji="1" lang="zh-CN" altLang="en-US" sz="1600" b="1">
                  <a:latin typeface="华文中宋" pitchFamily="2" charset="-122"/>
                  <a:ea typeface="华文中宋" pitchFamily="2" charset="-122"/>
                </a:rPr>
                <a:t>指令</a:t>
              </a:r>
            </a:p>
            <a:p>
              <a:r>
                <a:rPr kumimoji="1" lang="en-US" altLang="zh-CN" sz="1600" b="1">
                  <a:latin typeface="华文中宋" pitchFamily="2" charset="-122"/>
                  <a:ea typeface="华文中宋" pitchFamily="2" charset="-122"/>
                </a:rPr>
                <a:t>i+2</a:t>
              </a:r>
            </a:p>
          </p:txBody>
        </p:sp>
        <p:sp>
          <p:nvSpPr>
            <p:cNvPr id="50209" name="Rectangle 30"/>
            <p:cNvSpPr>
              <a:spLocks noChangeArrowheads="1"/>
            </p:cNvSpPr>
            <p:nvPr/>
          </p:nvSpPr>
          <p:spPr bwMode="auto">
            <a:xfrm>
              <a:off x="4233" y="1720"/>
              <a:ext cx="615"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10" name="Rectangle 31"/>
            <p:cNvSpPr>
              <a:spLocks noChangeArrowheads="1"/>
            </p:cNvSpPr>
            <p:nvPr/>
          </p:nvSpPr>
          <p:spPr bwMode="auto">
            <a:xfrm>
              <a:off x="3551" y="1720"/>
              <a:ext cx="682"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11" name="Rectangle 32"/>
            <p:cNvSpPr>
              <a:spLocks noChangeArrowheads="1"/>
            </p:cNvSpPr>
            <p:nvPr/>
          </p:nvSpPr>
          <p:spPr bwMode="auto">
            <a:xfrm>
              <a:off x="2954" y="1720"/>
              <a:ext cx="597" cy="441"/>
            </a:xfrm>
            <a:prstGeom prst="rect">
              <a:avLst/>
            </a:prstGeom>
            <a:noFill/>
            <a:ln w="9525">
              <a:noFill/>
              <a:miter lim="800000"/>
              <a:headEnd/>
              <a:tailEnd/>
            </a:ln>
          </p:spPr>
          <p:txBody>
            <a:bodyPr/>
            <a:lstStyle/>
            <a:p>
              <a:r>
                <a:rPr kumimoji="1" lang="en-US" altLang="zh-CN" sz="1600" b="1">
                  <a:latin typeface="Times New Roman" pitchFamily="18" charset="0"/>
                </a:rPr>
                <a:t>WB</a:t>
              </a:r>
            </a:p>
          </p:txBody>
        </p:sp>
        <p:sp>
          <p:nvSpPr>
            <p:cNvPr id="50212" name="Rectangle 33"/>
            <p:cNvSpPr>
              <a:spLocks noChangeArrowheads="1"/>
            </p:cNvSpPr>
            <p:nvPr/>
          </p:nvSpPr>
          <p:spPr bwMode="auto">
            <a:xfrm>
              <a:off x="2358" y="1720"/>
              <a:ext cx="596" cy="441"/>
            </a:xfrm>
            <a:prstGeom prst="rect">
              <a:avLst/>
            </a:prstGeom>
            <a:noFill/>
            <a:ln w="9525">
              <a:noFill/>
              <a:miter lim="800000"/>
              <a:headEnd/>
              <a:tailEnd/>
            </a:ln>
          </p:spPr>
          <p:txBody>
            <a:bodyPr/>
            <a:lstStyle/>
            <a:p>
              <a:r>
                <a:rPr kumimoji="1" lang="en-US" altLang="zh-CN" sz="1600" b="1">
                  <a:latin typeface="Times New Roman" pitchFamily="18" charset="0"/>
                </a:rPr>
                <a:t>MEM</a:t>
              </a:r>
            </a:p>
          </p:txBody>
        </p:sp>
        <p:sp>
          <p:nvSpPr>
            <p:cNvPr id="50213" name="Rectangle 34"/>
            <p:cNvSpPr>
              <a:spLocks noChangeArrowheads="1"/>
            </p:cNvSpPr>
            <p:nvPr/>
          </p:nvSpPr>
          <p:spPr bwMode="auto">
            <a:xfrm>
              <a:off x="1780" y="1720"/>
              <a:ext cx="578" cy="441"/>
            </a:xfrm>
            <a:prstGeom prst="rect">
              <a:avLst/>
            </a:prstGeom>
            <a:noFill/>
            <a:ln w="9525">
              <a:noFill/>
              <a:miter lim="800000"/>
              <a:headEnd/>
              <a:tailEnd/>
            </a:ln>
          </p:spPr>
          <p:txBody>
            <a:bodyPr/>
            <a:lstStyle/>
            <a:p>
              <a:r>
                <a:rPr kumimoji="1" lang="en-US" altLang="zh-CN" sz="1600" b="1">
                  <a:latin typeface="Times New Roman" pitchFamily="18" charset="0"/>
                </a:rPr>
                <a:t>EX</a:t>
              </a:r>
            </a:p>
          </p:txBody>
        </p:sp>
        <p:sp>
          <p:nvSpPr>
            <p:cNvPr id="50214" name="Rectangle 35"/>
            <p:cNvSpPr>
              <a:spLocks noChangeArrowheads="1"/>
            </p:cNvSpPr>
            <p:nvPr/>
          </p:nvSpPr>
          <p:spPr bwMode="auto">
            <a:xfrm>
              <a:off x="1396" y="1720"/>
              <a:ext cx="384" cy="441"/>
            </a:xfrm>
            <a:prstGeom prst="rect">
              <a:avLst/>
            </a:prstGeom>
            <a:noFill/>
            <a:ln w="9525">
              <a:noFill/>
              <a:miter lim="800000"/>
              <a:headEnd/>
              <a:tailEnd/>
            </a:ln>
          </p:spPr>
          <p:txBody>
            <a:bodyPr/>
            <a:lstStyle/>
            <a:p>
              <a:r>
                <a:rPr kumimoji="1" lang="en-US" altLang="zh-CN" sz="1600" b="1">
                  <a:latin typeface="Times New Roman" pitchFamily="18" charset="0"/>
                </a:rPr>
                <a:t>ID</a:t>
              </a:r>
            </a:p>
          </p:txBody>
        </p:sp>
        <p:sp>
          <p:nvSpPr>
            <p:cNvPr id="50215" name="Rectangle 36"/>
            <p:cNvSpPr>
              <a:spLocks noChangeArrowheads="1"/>
            </p:cNvSpPr>
            <p:nvPr/>
          </p:nvSpPr>
          <p:spPr bwMode="auto">
            <a:xfrm>
              <a:off x="1055" y="1720"/>
              <a:ext cx="341" cy="441"/>
            </a:xfrm>
            <a:prstGeom prst="rect">
              <a:avLst/>
            </a:prstGeom>
            <a:noFill/>
            <a:ln w="9525">
              <a:noFill/>
              <a:miter lim="800000"/>
              <a:headEnd/>
              <a:tailEnd/>
            </a:ln>
          </p:spPr>
          <p:txBody>
            <a:bodyPr/>
            <a:lstStyle/>
            <a:p>
              <a:r>
                <a:rPr kumimoji="1" lang="en-US" altLang="zh-CN" sz="1600" b="1">
                  <a:latin typeface="Times New Roman" pitchFamily="18" charset="0"/>
                </a:rPr>
                <a:t>IF</a:t>
              </a:r>
            </a:p>
          </p:txBody>
        </p:sp>
        <p:sp>
          <p:nvSpPr>
            <p:cNvPr id="50216" name="Rectangle 37"/>
            <p:cNvSpPr>
              <a:spLocks noChangeArrowheads="1"/>
            </p:cNvSpPr>
            <p:nvPr/>
          </p:nvSpPr>
          <p:spPr bwMode="auto">
            <a:xfrm>
              <a:off x="757" y="1720"/>
              <a:ext cx="298" cy="441"/>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17" name="Rectangle 38"/>
            <p:cNvSpPr>
              <a:spLocks noChangeArrowheads="1"/>
            </p:cNvSpPr>
            <p:nvPr/>
          </p:nvSpPr>
          <p:spPr bwMode="auto">
            <a:xfrm>
              <a:off x="288" y="1720"/>
              <a:ext cx="469" cy="441"/>
            </a:xfrm>
            <a:prstGeom prst="rect">
              <a:avLst/>
            </a:prstGeom>
            <a:noFill/>
            <a:ln w="9525">
              <a:noFill/>
              <a:miter lim="800000"/>
              <a:headEnd/>
              <a:tailEnd/>
            </a:ln>
          </p:spPr>
          <p:txBody>
            <a:bodyPr/>
            <a:lstStyle/>
            <a:p>
              <a:r>
                <a:rPr kumimoji="1" lang="zh-CN" altLang="en-US" sz="1600" b="1">
                  <a:latin typeface="华文中宋" pitchFamily="2" charset="-122"/>
                  <a:ea typeface="华文中宋" pitchFamily="2" charset="-122"/>
                </a:rPr>
                <a:t>指令</a:t>
              </a:r>
            </a:p>
            <a:p>
              <a:r>
                <a:rPr kumimoji="1" lang="en-US" altLang="zh-CN" sz="1600" b="1">
                  <a:latin typeface="华文中宋" pitchFamily="2" charset="-122"/>
                  <a:ea typeface="华文中宋" pitchFamily="2" charset="-122"/>
                </a:rPr>
                <a:t>i+1</a:t>
              </a:r>
            </a:p>
          </p:txBody>
        </p:sp>
        <p:sp>
          <p:nvSpPr>
            <p:cNvPr id="50218" name="Rectangle 39"/>
            <p:cNvSpPr>
              <a:spLocks noChangeArrowheads="1"/>
            </p:cNvSpPr>
            <p:nvPr/>
          </p:nvSpPr>
          <p:spPr bwMode="auto">
            <a:xfrm>
              <a:off x="4233" y="1087"/>
              <a:ext cx="615" cy="63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19" name="Rectangle 40"/>
            <p:cNvSpPr>
              <a:spLocks noChangeArrowheads="1"/>
            </p:cNvSpPr>
            <p:nvPr/>
          </p:nvSpPr>
          <p:spPr bwMode="auto">
            <a:xfrm>
              <a:off x="3551" y="1087"/>
              <a:ext cx="682" cy="63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20" name="Rectangle 41"/>
            <p:cNvSpPr>
              <a:spLocks noChangeArrowheads="1"/>
            </p:cNvSpPr>
            <p:nvPr/>
          </p:nvSpPr>
          <p:spPr bwMode="auto">
            <a:xfrm>
              <a:off x="2954" y="1087"/>
              <a:ext cx="597" cy="633"/>
            </a:xfrm>
            <a:prstGeom prst="rect">
              <a:avLst/>
            </a:prstGeom>
            <a:noFill/>
            <a:ln w="9525">
              <a:noFill/>
              <a:miter lim="800000"/>
              <a:headEnd/>
              <a:tailEnd/>
            </a:ln>
          </p:spPr>
          <p:txBody>
            <a:bodyPr/>
            <a:lstStyle/>
            <a:p>
              <a:endParaRPr kumimoji="1" lang="zh-CN" altLang="zh-CN" sz="2000" b="1">
                <a:latin typeface="Times New Roman" pitchFamily="18" charset="0"/>
              </a:endParaRPr>
            </a:p>
          </p:txBody>
        </p:sp>
        <p:sp>
          <p:nvSpPr>
            <p:cNvPr id="50221" name="Rectangle 42"/>
            <p:cNvSpPr>
              <a:spLocks noChangeArrowheads="1"/>
            </p:cNvSpPr>
            <p:nvPr/>
          </p:nvSpPr>
          <p:spPr bwMode="auto">
            <a:xfrm>
              <a:off x="2358" y="1087"/>
              <a:ext cx="596" cy="633"/>
            </a:xfrm>
            <a:prstGeom prst="rect">
              <a:avLst/>
            </a:prstGeom>
            <a:noFill/>
            <a:ln w="9525">
              <a:noFill/>
              <a:miter lim="800000"/>
              <a:headEnd/>
              <a:tailEnd/>
            </a:ln>
          </p:spPr>
          <p:txBody>
            <a:bodyPr/>
            <a:lstStyle/>
            <a:p>
              <a:r>
                <a:rPr kumimoji="1" lang="en-US" altLang="zh-CN" sz="1600" b="1">
                  <a:latin typeface="Times New Roman" pitchFamily="18" charset="0"/>
                </a:rPr>
                <a:t>WB</a:t>
              </a:r>
            </a:p>
          </p:txBody>
        </p:sp>
        <p:sp>
          <p:nvSpPr>
            <p:cNvPr id="50222" name="Rectangle 43"/>
            <p:cNvSpPr>
              <a:spLocks noChangeArrowheads="1"/>
            </p:cNvSpPr>
            <p:nvPr/>
          </p:nvSpPr>
          <p:spPr bwMode="auto">
            <a:xfrm>
              <a:off x="1780" y="1087"/>
              <a:ext cx="578" cy="633"/>
            </a:xfrm>
            <a:prstGeom prst="rect">
              <a:avLst/>
            </a:prstGeom>
            <a:noFill/>
            <a:ln w="9525">
              <a:noFill/>
              <a:miter lim="800000"/>
              <a:headEnd/>
              <a:tailEnd/>
            </a:ln>
          </p:spPr>
          <p:txBody>
            <a:bodyPr/>
            <a:lstStyle/>
            <a:p>
              <a:r>
                <a:rPr kumimoji="1" lang="en-US" altLang="zh-CN" sz="1600" b="1">
                  <a:latin typeface="Times New Roman" pitchFamily="18" charset="0"/>
                </a:rPr>
                <a:t>MEM</a:t>
              </a:r>
            </a:p>
          </p:txBody>
        </p:sp>
        <p:sp>
          <p:nvSpPr>
            <p:cNvPr id="50223" name="Rectangle 44"/>
            <p:cNvSpPr>
              <a:spLocks noChangeArrowheads="1"/>
            </p:cNvSpPr>
            <p:nvPr/>
          </p:nvSpPr>
          <p:spPr bwMode="auto">
            <a:xfrm>
              <a:off x="1396" y="1087"/>
              <a:ext cx="384" cy="633"/>
            </a:xfrm>
            <a:prstGeom prst="rect">
              <a:avLst/>
            </a:prstGeom>
            <a:noFill/>
            <a:ln w="9525">
              <a:noFill/>
              <a:miter lim="800000"/>
              <a:headEnd/>
              <a:tailEnd/>
            </a:ln>
          </p:spPr>
          <p:txBody>
            <a:bodyPr/>
            <a:lstStyle/>
            <a:p>
              <a:r>
                <a:rPr kumimoji="1" lang="en-US" altLang="zh-CN" sz="1600" b="1">
                  <a:latin typeface="Times New Roman" pitchFamily="18" charset="0"/>
                </a:rPr>
                <a:t>EX</a:t>
              </a:r>
            </a:p>
          </p:txBody>
        </p:sp>
        <p:sp>
          <p:nvSpPr>
            <p:cNvPr id="50224" name="Rectangle 45"/>
            <p:cNvSpPr>
              <a:spLocks noChangeArrowheads="1"/>
            </p:cNvSpPr>
            <p:nvPr/>
          </p:nvSpPr>
          <p:spPr bwMode="auto">
            <a:xfrm>
              <a:off x="1055" y="1087"/>
              <a:ext cx="341" cy="633"/>
            </a:xfrm>
            <a:prstGeom prst="rect">
              <a:avLst/>
            </a:prstGeom>
            <a:noFill/>
            <a:ln w="9525">
              <a:noFill/>
              <a:miter lim="800000"/>
              <a:headEnd/>
              <a:tailEnd/>
            </a:ln>
          </p:spPr>
          <p:txBody>
            <a:bodyPr/>
            <a:lstStyle/>
            <a:p>
              <a:r>
                <a:rPr kumimoji="1" lang="en-US" altLang="zh-CN" sz="1600" b="1">
                  <a:latin typeface="Times New Roman" pitchFamily="18" charset="0"/>
                </a:rPr>
                <a:t>ID</a:t>
              </a:r>
            </a:p>
          </p:txBody>
        </p:sp>
        <p:sp>
          <p:nvSpPr>
            <p:cNvPr id="50225" name="Rectangle 46"/>
            <p:cNvSpPr>
              <a:spLocks noChangeArrowheads="1"/>
            </p:cNvSpPr>
            <p:nvPr/>
          </p:nvSpPr>
          <p:spPr bwMode="auto">
            <a:xfrm>
              <a:off x="757" y="1087"/>
              <a:ext cx="298" cy="633"/>
            </a:xfrm>
            <a:prstGeom prst="rect">
              <a:avLst/>
            </a:prstGeom>
            <a:noFill/>
            <a:ln w="9525">
              <a:noFill/>
              <a:miter lim="800000"/>
              <a:headEnd/>
              <a:tailEnd/>
            </a:ln>
          </p:spPr>
          <p:txBody>
            <a:bodyPr/>
            <a:lstStyle/>
            <a:p>
              <a:r>
                <a:rPr kumimoji="1" lang="en-US" altLang="zh-CN" sz="1600" b="1">
                  <a:latin typeface="Times New Roman" pitchFamily="18" charset="0"/>
                </a:rPr>
                <a:t>IF</a:t>
              </a:r>
            </a:p>
          </p:txBody>
        </p:sp>
        <p:sp>
          <p:nvSpPr>
            <p:cNvPr id="50226" name="Rectangle 47"/>
            <p:cNvSpPr>
              <a:spLocks noChangeArrowheads="1"/>
            </p:cNvSpPr>
            <p:nvPr/>
          </p:nvSpPr>
          <p:spPr bwMode="auto">
            <a:xfrm>
              <a:off x="288" y="1087"/>
              <a:ext cx="624" cy="633"/>
            </a:xfrm>
            <a:prstGeom prst="rect">
              <a:avLst/>
            </a:prstGeom>
            <a:noFill/>
            <a:ln w="9525">
              <a:noFill/>
              <a:miter lim="800000"/>
              <a:headEnd/>
              <a:tailEnd/>
            </a:ln>
          </p:spPr>
          <p:txBody>
            <a:bodyPr/>
            <a:lstStyle/>
            <a:p>
              <a:endParaRPr kumimoji="1" lang="en-US" altLang="zh-CN" sz="1600" b="1">
                <a:latin typeface="华文中宋" pitchFamily="2" charset="-122"/>
                <a:ea typeface="华文中宋" pitchFamily="2" charset="-122"/>
              </a:endParaRPr>
            </a:p>
            <a:p>
              <a:r>
                <a:rPr kumimoji="1" lang="en-US" altLang="zh-CN" sz="1600" b="1">
                  <a:latin typeface="华文中宋" pitchFamily="2" charset="-122"/>
                  <a:ea typeface="华文中宋" pitchFamily="2" charset="-122"/>
                </a:rPr>
                <a:t>Load</a:t>
              </a:r>
              <a:r>
                <a:rPr kumimoji="1" lang="zh-CN" altLang="en-US" sz="1600" b="1">
                  <a:latin typeface="华文中宋" pitchFamily="2" charset="-122"/>
                  <a:ea typeface="华文中宋" pitchFamily="2" charset="-122"/>
                </a:rPr>
                <a:t>指令</a:t>
              </a:r>
            </a:p>
          </p:txBody>
        </p:sp>
        <p:sp>
          <p:nvSpPr>
            <p:cNvPr id="50227" name="Rectangle 48"/>
            <p:cNvSpPr>
              <a:spLocks noChangeArrowheads="1"/>
            </p:cNvSpPr>
            <p:nvPr/>
          </p:nvSpPr>
          <p:spPr bwMode="auto">
            <a:xfrm>
              <a:off x="4233" y="454"/>
              <a:ext cx="615" cy="633"/>
            </a:xfrm>
            <a:prstGeom prst="rect">
              <a:avLst/>
            </a:prstGeom>
            <a:noFill/>
            <a:ln w="9525">
              <a:noFill/>
              <a:miter lim="800000"/>
              <a:headEnd/>
              <a:tailEnd/>
            </a:ln>
          </p:spPr>
          <p:txBody>
            <a:bodyPr/>
            <a:lstStyle/>
            <a:p>
              <a:r>
                <a:rPr kumimoji="1" lang="en-US" altLang="zh-CN" sz="2000" b="1">
                  <a:latin typeface="Times New Roman" pitchFamily="18" charset="0"/>
                </a:rPr>
                <a:t>8</a:t>
              </a:r>
            </a:p>
          </p:txBody>
        </p:sp>
        <p:sp>
          <p:nvSpPr>
            <p:cNvPr id="50228" name="Rectangle 49"/>
            <p:cNvSpPr>
              <a:spLocks noChangeArrowheads="1"/>
            </p:cNvSpPr>
            <p:nvPr/>
          </p:nvSpPr>
          <p:spPr bwMode="auto">
            <a:xfrm>
              <a:off x="3551" y="454"/>
              <a:ext cx="682" cy="633"/>
            </a:xfrm>
            <a:prstGeom prst="rect">
              <a:avLst/>
            </a:prstGeom>
            <a:noFill/>
            <a:ln w="9525">
              <a:noFill/>
              <a:miter lim="800000"/>
              <a:headEnd/>
              <a:tailEnd/>
            </a:ln>
          </p:spPr>
          <p:txBody>
            <a:bodyPr/>
            <a:lstStyle/>
            <a:p>
              <a:r>
                <a:rPr kumimoji="1" lang="en-US" altLang="zh-CN" sz="2000" b="1">
                  <a:latin typeface="Times New Roman" pitchFamily="18" charset="0"/>
                </a:rPr>
                <a:t>7</a:t>
              </a:r>
            </a:p>
          </p:txBody>
        </p:sp>
        <p:sp>
          <p:nvSpPr>
            <p:cNvPr id="50229" name="Rectangle 50"/>
            <p:cNvSpPr>
              <a:spLocks noChangeArrowheads="1"/>
            </p:cNvSpPr>
            <p:nvPr/>
          </p:nvSpPr>
          <p:spPr bwMode="auto">
            <a:xfrm>
              <a:off x="2954" y="454"/>
              <a:ext cx="597" cy="633"/>
            </a:xfrm>
            <a:prstGeom prst="rect">
              <a:avLst/>
            </a:prstGeom>
            <a:noFill/>
            <a:ln w="9525">
              <a:noFill/>
              <a:miter lim="800000"/>
              <a:headEnd/>
              <a:tailEnd/>
            </a:ln>
          </p:spPr>
          <p:txBody>
            <a:bodyPr/>
            <a:lstStyle/>
            <a:p>
              <a:r>
                <a:rPr kumimoji="1" lang="en-US" altLang="zh-CN" sz="2000" b="1">
                  <a:latin typeface="Times New Roman" pitchFamily="18" charset="0"/>
                </a:rPr>
                <a:t>6</a:t>
              </a:r>
            </a:p>
          </p:txBody>
        </p:sp>
        <p:sp>
          <p:nvSpPr>
            <p:cNvPr id="50230" name="Rectangle 51"/>
            <p:cNvSpPr>
              <a:spLocks noChangeArrowheads="1"/>
            </p:cNvSpPr>
            <p:nvPr/>
          </p:nvSpPr>
          <p:spPr bwMode="auto">
            <a:xfrm>
              <a:off x="2358" y="454"/>
              <a:ext cx="596" cy="633"/>
            </a:xfrm>
            <a:prstGeom prst="rect">
              <a:avLst/>
            </a:prstGeom>
            <a:noFill/>
            <a:ln w="9525">
              <a:noFill/>
              <a:miter lim="800000"/>
              <a:headEnd/>
              <a:tailEnd/>
            </a:ln>
          </p:spPr>
          <p:txBody>
            <a:bodyPr/>
            <a:lstStyle/>
            <a:p>
              <a:r>
                <a:rPr kumimoji="1" lang="en-US" altLang="zh-CN" sz="2000" b="1">
                  <a:latin typeface="Times New Roman" pitchFamily="18" charset="0"/>
                </a:rPr>
                <a:t>5</a:t>
              </a:r>
            </a:p>
          </p:txBody>
        </p:sp>
        <p:sp>
          <p:nvSpPr>
            <p:cNvPr id="50231" name="Rectangle 52"/>
            <p:cNvSpPr>
              <a:spLocks noChangeArrowheads="1"/>
            </p:cNvSpPr>
            <p:nvPr/>
          </p:nvSpPr>
          <p:spPr bwMode="auto">
            <a:xfrm>
              <a:off x="1780" y="454"/>
              <a:ext cx="578" cy="633"/>
            </a:xfrm>
            <a:prstGeom prst="rect">
              <a:avLst/>
            </a:prstGeom>
            <a:noFill/>
            <a:ln w="9525">
              <a:noFill/>
              <a:miter lim="800000"/>
              <a:headEnd/>
              <a:tailEnd/>
            </a:ln>
          </p:spPr>
          <p:txBody>
            <a:bodyPr/>
            <a:lstStyle/>
            <a:p>
              <a:r>
                <a:rPr kumimoji="1" lang="en-US" altLang="zh-CN" sz="2000" b="1">
                  <a:latin typeface="Times New Roman" pitchFamily="18" charset="0"/>
                </a:rPr>
                <a:t>4</a:t>
              </a:r>
            </a:p>
          </p:txBody>
        </p:sp>
        <p:sp>
          <p:nvSpPr>
            <p:cNvPr id="50232" name="Rectangle 53"/>
            <p:cNvSpPr>
              <a:spLocks noChangeArrowheads="1"/>
            </p:cNvSpPr>
            <p:nvPr/>
          </p:nvSpPr>
          <p:spPr bwMode="auto">
            <a:xfrm>
              <a:off x="1396" y="454"/>
              <a:ext cx="384" cy="633"/>
            </a:xfrm>
            <a:prstGeom prst="rect">
              <a:avLst/>
            </a:prstGeom>
            <a:noFill/>
            <a:ln w="9525">
              <a:noFill/>
              <a:miter lim="800000"/>
              <a:headEnd/>
              <a:tailEnd/>
            </a:ln>
          </p:spPr>
          <p:txBody>
            <a:bodyPr/>
            <a:lstStyle/>
            <a:p>
              <a:r>
                <a:rPr kumimoji="1" lang="en-US" altLang="zh-CN" sz="2000" b="1">
                  <a:latin typeface="Times New Roman" pitchFamily="18" charset="0"/>
                </a:rPr>
                <a:t>3</a:t>
              </a:r>
            </a:p>
          </p:txBody>
        </p:sp>
        <p:sp>
          <p:nvSpPr>
            <p:cNvPr id="50233" name="Rectangle 54"/>
            <p:cNvSpPr>
              <a:spLocks noChangeArrowheads="1"/>
            </p:cNvSpPr>
            <p:nvPr/>
          </p:nvSpPr>
          <p:spPr bwMode="auto">
            <a:xfrm>
              <a:off x="1055" y="454"/>
              <a:ext cx="341" cy="633"/>
            </a:xfrm>
            <a:prstGeom prst="rect">
              <a:avLst/>
            </a:prstGeom>
            <a:noFill/>
            <a:ln w="9525">
              <a:noFill/>
              <a:miter lim="800000"/>
              <a:headEnd/>
              <a:tailEnd/>
            </a:ln>
          </p:spPr>
          <p:txBody>
            <a:bodyPr/>
            <a:lstStyle/>
            <a:p>
              <a:r>
                <a:rPr kumimoji="1" lang="en-US" altLang="zh-CN" sz="2000" b="1">
                  <a:latin typeface="Times New Roman" pitchFamily="18" charset="0"/>
                </a:rPr>
                <a:t>2</a:t>
              </a:r>
            </a:p>
          </p:txBody>
        </p:sp>
        <p:sp>
          <p:nvSpPr>
            <p:cNvPr id="50234" name="Rectangle 55"/>
            <p:cNvSpPr>
              <a:spLocks noChangeArrowheads="1"/>
            </p:cNvSpPr>
            <p:nvPr/>
          </p:nvSpPr>
          <p:spPr bwMode="auto">
            <a:xfrm>
              <a:off x="757" y="454"/>
              <a:ext cx="298" cy="633"/>
            </a:xfrm>
            <a:prstGeom prst="rect">
              <a:avLst/>
            </a:prstGeom>
            <a:noFill/>
            <a:ln w="9525">
              <a:noFill/>
              <a:miter lim="800000"/>
              <a:headEnd/>
              <a:tailEnd/>
            </a:ln>
          </p:spPr>
          <p:txBody>
            <a:bodyPr/>
            <a:lstStyle/>
            <a:p>
              <a:r>
                <a:rPr kumimoji="1" lang="en-US" altLang="zh-CN" sz="2000" b="1">
                  <a:latin typeface="Times New Roman" pitchFamily="18" charset="0"/>
                </a:rPr>
                <a:t>1</a:t>
              </a:r>
            </a:p>
          </p:txBody>
        </p:sp>
        <p:sp>
          <p:nvSpPr>
            <p:cNvPr id="50235" name="Rectangle 56"/>
            <p:cNvSpPr>
              <a:spLocks noChangeArrowheads="1"/>
            </p:cNvSpPr>
            <p:nvPr/>
          </p:nvSpPr>
          <p:spPr bwMode="auto">
            <a:xfrm>
              <a:off x="288" y="454"/>
              <a:ext cx="528" cy="633"/>
            </a:xfrm>
            <a:prstGeom prst="rect">
              <a:avLst/>
            </a:prstGeom>
            <a:noFill/>
            <a:ln w="9525">
              <a:noFill/>
              <a:miter lim="800000"/>
              <a:headEnd/>
              <a:tailEnd/>
            </a:ln>
          </p:spPr>
          <p:txBody>
            <a:bodyPr/>
            <a:lstStyle/>
            <a:p>
              <a:r>
                <a:rPr kumimoji="1" lang="en-US" altLang="zh-CN" b="1">
                  <a:latin typeface="华文中宋" pitchFamily="2" charset="-122"/>
                  <a:ea typeface="华文中宋" pitchFamily="2" charset="-122"/>
                </a:rPr>
                <a:t>  </a:t>
              </a:r>
              <a:r>
                <a:rPr kumimoji="1" lang="zh-CN" altLang="en-US" b="1">
                  <a:latin typeface="华文中宋" pitchFamily="2" charset="-122"/>
                  <a:ea typeface="华文中宋" pitchFamily="2" charset="-122"/>
                </a:rPr>
                <a:t>时钟</a:t>
              </a:r>
            </a:p>
            <a:p>
              <a:endParaRPr kumimoji="1" lang="zh-CN" altLang="en-US" sz="1600" b="1">
                <a:latin typeface="华文中宋" pitchFamily="2" charset="-122"/>
                <a:ea typeface="华文中宋" pitchFamily="2" charset="-122"/>
              </a:endParaRPr>
            </a:p>
            <a:p>
              <a:r>
                <a:rPr kumimoji="1" lang="zh-CN" altLang="en-US" b="1">
                  <a:latin typeface="华文中宋" pitchFamily="2" charset="-122"/>
                  <a:ea typeface="华文中宋" pitchFamily="2" charset="-122"/>
                </a:rPr>
                <a:t>指令</a:t>
              </a:r>
            </a:p>
          </p:txBody>
        </p:sp>
        <p:sp>
          <p:nvSpPr>
            <p:cNvPr id="50236" name="Line 57"/>
            <p:cNvSpPr>
              <a:spLocks noChangeShapeType="1"/>
            </p:cNvSpPr>
            <p:nvPr/>
          </p:nvSpPr>
          <p:spPr bwMode="auto">
            <a:xfrm>
              <a:off x="288" y="454"/>
              <a:ext cx="469" cy="1"/>
            </a:xfrm>
            <a:prstGeom prst="line">
              <a:avLst/>
            </a:prstGeom>
            <a:noFill/>
            <a:ln w="28575">
              <a:solidFill>
                <a:schemeClr val="tx1"/>
              </a:solidFill>
              <a:round/>
              <a:headEnd/>
              <a:tailEnd/>
            </a:ln>
          </p:spPr>
          <p:txBody>
            <a:bodyPr wrap="none">
              <a:spAutoFit/>
            </a:bodyPr>
            <a:lstStyle/>
            <a:p>
              <a:endParaRPr lang="zh-CN" altLang="en-US"/>
            </a:p>
          </p:txBody>
        </p:sp>
        <p:sp>
          <p:nvSpPr>
            <p:cNvPr id="50237" name="Line 58"/>
            <p:cNvSpPr>
              <a:spLocks noChangeShapeType="1"/>
            </p:cNvSpPr>
            <p:nvPr/>
          </p:nvSpPr>
          <p:spPr bwMode="auto">
            <a:xfrm flipV="1">
              <a:off x="288" y="1078"/>
              <a:ext cx="5136" cy="9"/>
            </a:xfrm>
            <a:prstGeom prst="line">
              <a:avLst/>
            </a:prstGeom>
            <a:noFill/>
            <a:ln w="12700">
              <a:solidFill>
                <a:schemeClr val="tx1"/>
              </a:solidFill>
              <a:round/>
              <a:headEnd/>
              <a:tailEnd/>
            </a:ln>
          </p:spPr>
          <p:txBody>
            <a:bodyPr>
              <a:spAutoFit/>
            </a:bodyPr>
            <a:lstStyle/>
            <a:p>
              <a:endParaRPr lang="zh-CN" altLang="en-US"/>
            </a:p>
          </p:txBody>
        </p:sp>
        <p:sp>
          <p:nvSpPr>
            <p:cNvPr id="50238" name="Line 59"/>
            <p:cNvSpPr>
              <a:spLocks noChangeShapeType="1"/>
            </p:cNvSpPr>
            <p:nvPr/>
          </p:nvSpPr>
          <p:spPr bwMode="auto">
            <a:xfrm flipV="1">
              <a:off x="288" y="1702"/>
              <a:ext cx="5136" cy="18"/>
            </a:xfrm>
            <a:prstGeom prst="line">
              <a:avLst/>
            </a:prstGeom>
            <a:noFill/>
            <a:ln w="12700">
              <a:solidFill>
                <a:schemeClr val="tx1"/>
              </a:solidFill>
              <a:round/>
              <a:headEnd/>
              <a:tailEnd/>
            </a:ln>
          </p:spPr>
          <p:txBody>
            <a:bodyPr>
              <a:spAutoFit/>
            </a:bodyPr>
            <a:lstStyle/>
            <a:p>
              <a:endParaRPr lang="zh-CN" altLang="en-US"/>
            </a:p>
          </p:txBody>
        </p:sp>
        <p:sp>
          <p:nvSpPr>
            <p:cNvPr id="50239" name="Line 60"/>
            <p:cNvSpPr>
              <a:spLocks noChangeShapeType="1"/>
            </p:cNvSpPr>
            <p:nvPr/>
          </p:nvSpPr>
          <p:spPr bwMode="auto">
            <a:xfrm flipV="1">
              <a:off x="288" y="2134"/>
              <a:ext cx="5136" cy="27"/>
            </a:xfrm>
            <a:prstGeom prst="line">
              <a:avLst/>
            </a:prstGeom>
            <a:noFill/>
            <a:ln w="12700">
              <a:solidFill>
                <a:schemeClr val="tx1"/>
              </a:solidFill>
              <a:round/>
              <a:headEnd/>
              <a:tailEnd/>
            </a:ln>
          </p:spPr>
          <p:txBody>
            <a:bodyPr>
              <a:spAutoFit/>
            </a:bodyPr>
            <a:lstStyle/>
            <a:p>
              <a:endParaRPr lang="zh-CN" altLang="en-US"/>
            </a:p>
          </p:txBody>
        </p:sp>
        <p:sp>
          <p:nvSpPr>
            <p:cNvPr id="50240" name="Line 61"/>
            <p:cNvSpPr>
              <a:spLocks noChangeShapeType="1"/>
            </p:cNvSpPr>
            <p:nvPr/>
          </p:nvSpPr>
          <p:spPr bwMode="auto">
            <a:xfrm>
              <a:off x="288" y="2602"/>
              <a:ext cx="5184" cy="12"/>
            </a:xfrm>
            <a:prstGeom prst="line">
              <a:avLst/>
            </a:prstGeom>
            <a:noFill/>
            <a:ln w="12700">
              <a:solidFill>
                <a:schemeClr val="tx1"/>
              </a:solidFill>
              <a:round/>
              <a:headEnd/>
              <a:tailEnd/>
            </a:ln>
          </p:spPr>
          <p:txBody>
            <a:bodyPr>
              <a:spAutoFit/>
            </a:bodyPr>
            <a:lstStyle/>
            <a:p>
              <a:endParaRPr lang="zh-CN" altLang="en-US"/>
            </a:p>
          </p:txBody>
        </p:sp>
        <p:sp>
          <p:nvSpPr>
            <p:cNvPr id="50241" name="Line 62"/>
            <p:cNvSpPr>
              <a:spLocks noChangeShapeType="1"/>
            </p:cNvSpPr>
            <p:nvPr/>
          </p:nvSpPr>
          <p:spPr bwMode="auto">
            <a:xfrm flipV="1">
              <a:off x="288" y="3046"/>
              <a:ext cx="5136" cy="9"/>
            </a:xfrm>
            <a:prstGeom prst="line">
              <a:avLst/>
            </a:prstGeom>
            <a:noFill/>
            <a:ln w="12700">
              <a:solidFill>
                <a:schemeClr val="tx1"/>
              </a:solidFill>
              <a:round/>
              <a:headEnd/>
              <a:tailEnd/>
            </a:ln>
          </p:spPr>
          <p:txBody>
            <a:bodyPr>
              <a:spAutoFit/>
            </a:bodyPr>
            <a:lstStyle/>
            <a:p>
              <a:endParaRPr lang="zh-CN" altLang="en-US"/>
            </a:p>
          </p:txBody>
        </p:sp>
        <p:sp>
          <p:nvSpPr>
            <p:cNvPr id="50242" name="Line 63"/>
            <p:cNvSpPr>
              <a:spLocks noChangeShapeType="1"/>
            </p:cNvSpPr>
            <p:nvPr/>
          </p:nvSpPr>
          <p:spPr bwMode="auto">
            <a:xfrm flipV="1">
              <a:off x="288" y="3478"/>
              <a:ext cx="5136" cy="18"/>
            </a:xfrm>
            <a:prstGeom prst="line">
              <a:avLst/>
            </a:prstGeom>
            <a:noFill/>
            <a:ln w="28575" cap="sq">
              <a:solidFill>
                <a:schemeClr val="tx1"/>
              </a:solidFill>
              <a:round/>
              <a:headEnd/>
              <a:tailEnd/>
            </a:ln>
          </p:spPr>
          <p:txBody>
            <a:bodyPr>
              <a:spAutoFit/>
            </a:bodyPr>
            <a:lstStyle/>
            <a:p>
              <a:endParaRPr lang="zh-CN" altLang="en-US"/>
            </a:p>
          </p:txBody>
        </p:sp>
        <p:sp>
          <p:nvSpPr>
            <p:cNvPr id="50243" name="Line 64"/>
            <p:cNvSpPr>
              <a:spLocks noChangeShapeType="1"/>
            </p:cNvSpPr>
            <p:nvPr/>
          </p:nvSpPr>
          <p:spPr bwMode="auto">
            <a:xfrm>
              <a:off x="288" y="454"/>
              <a:ext cx="1" cy="633"/>
            </a:xfrm>
            <a:prstGeom prst="line">
              <a:avLst/>
            </a:prstGeom>
            <a:noFill/>
            <a:ln w="28575">
              <a:solidFill>
                <a:schemeClr val="tx1"/>
              </a:solidFill>
              <a:round/>
              <a:headEnd/>
              <a:tailEnd/>
            </a:ln>
          </p:spPr>
          <p:txBody>
            <a:bodyPr wrap="none">
              <a:spAutoFit/>
            </a:bodyPr>
            <a:lstStyle/>
            <a:p>
              <a:endParaRPr lang="zh-CN" altLang="en-US"/>
            </a:p>
          </p:txBody>
        </p:sp>
        <p:sp>
          <p:nvSpPr>
            <p:cNvPr id="50244" name="Line 65"/>
            <p:cNvSpPr>
              <a:spLocks noChangeShapeType="1"/>
            </p:cNvSpPr>
            <p:nvPr/>
          </p:nvSpPr>
          <p:spPr bwMode="auto">
            <a:xfrm>
              <a:off x="757"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45" name="Line 66"/>
            <p:cNvSpPr>
              <a:spLocks noChangeShapeType="1"/>
            </p:cNvSpPr>
            <p:nvPr/>
          </p:nvSpPr>
          <p:spPr bwMode="auto">
            <a:xfrm>
              <a:off x="1055"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46" name="Line 67"/>
            <p:cNvSpPr>
              <a:spLocks noChangeShapeType="1"/>
            </p:cNvSpPr>
            <p:nvPr/>
          </p:nvSpPr>
          <p:spPr bwMode="auto">
            <a:xfrm>
              <a:off x="1396"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47" name="Line 68"/>
            <p:cNvSpPr>
              <a:spLocks noChangeShapeType="1"/>
            </p:cNvSpPr>
            <p:nvPr/>
          </p:nvSpPr>
          <p:spPr bwMode="auto">
            <a:xfrm>
              <a:off x="1780"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48" name="Line 69"/>
            <p:cNvSpPr>
              <a:spLocks noChangeShapeType="1"/>
            </p:cNvSpPr>
            <p:nvPr/>
          </p:nvSpPr>
          <p:spPr bwMode="auto">
            <a:xfrm>
              <a:off x="2358"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49" name="Line 70"/>
            <p:cNvSpPr>
              <a:spLocks noChangeShapeType="1"/>
            </p:cNvSpPr>
            <p:nvPr/>
          </p:nvSpPr>
          <p:spPr bwMode="auto">
            <a:xfrm>
              <a:off x="2954"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50" name="Line 71"/>
            <p:cNvSpPr>
              <a:spLocks noChangeShapeType="1"/>
            </p:cNvSpPr>
            <p:nvPr/>
          </p:nvSpPr>
          <p:spPr bwMode="auto">
            <a:xfrm>
              <a:off x="3551"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51" name="Line 72"/>
            <p:cNvSpPr>
              <a:spLocks noChangeShapeType="1"/>
            </p:cNvSpPr>
            <p:nvPr/>
          </p:nvSpPr>
          <p:spPr bwMode="auto">
            <a:xfrm>
              <a:off x="4233" y="454"/>
              <a:ext cx="1" cy="3042"/>
            </a:xfrm>
            <a:prstGeom prst="line">
              <a:avLst/>
            </a:prstGeom>
            <a:noFill/>
            <a:ln w="12700">
              <a:solidFill>
                <a:schemeClr val="tx1"/>
              </a:solidFill>
              <a:round/>
              <a:headEnd/>
              <a:tailEnd/>
            </a:ln>
          </p:spPr>
          <p:txBody>
            <a:bodyPr wrap="none">
              <a:spAutoFit/>
            </a:bodyPr>
            <a:lstStyle/>
            <a:p>
              <a:endParaRPr lang="zh-CN" altLang="en-US"/>
            </a:p>
          </p:txBody>
        </p:sp>
        <p:sp>
          <p:nvSpPr>
            <p:cNvPr id="50252" name="Line 73"/>
            <p:cNvSpPr>
              <a:spLocks noChangeShapeType="1"/>
            </p:cNvSpPr>
            <p:nvPr/>
          </p:nvSpPr>
          <p:spPr bwMode="auto">
            <a:xfrm>
              <a:off x="5424" y="454"/>
              <a:ext cx="1" cy="3042"/>
            </a:xfrm>
            <a:prstGeom prst="line">
              <a:avLst/>
            </a:prstGeom>
            <a:noFill/>
            <a:ln w="28575" cap="sq">
              <a:solidFill>
                <a:schemeClr val="tx1"/>
              </a:solidFill>
              <a:round/>
              <a:headEnd/>
              <a:tailEnd/>
            </a:ln>
          </p:spPr>
          <p:txBody>
            <a:bodyPr wrap="none">
              <a:spAutoFit/>
            </a:bodyPr>
            <a:lstStyle/>
            <a:p>
              <a:endParaRPr lang="zh-CN" altLang="en-US"/>
            </a:p>
          </p:txBody>
        </p:sp>
        <p:sp>
          <p:nvSpPr>
            <p:cNvPr id="50253" name="Line 74"/>
            <p:cNvSpPr>
              <a:spLocks noChangeShapeType="1"/>
            </p:cNvSpPr>
            <p:nvPr/>
          </p:nvSpPr>
          <p:spPr bwMode="auto">
            <a:xfrm>
              <a:off x="757" y="454"/>
              <a:ext cx="4667" cy="1"/>
            </a:xfrm>
            <a:prstGeom prst="line">
              <a:avLst/>
            </a:prstGeom>
            <a:noFill/>
            <a:ln w="28575" cap="sq">
              <a:solidFill>
                <a:schemeClr val="tx1"/>
              </a:solidFill>
              <a:round/>
              <a:headEnd/>
              <a:tailEnd/>
            </a:ln>
          </p:spPr>
          <p:txBody>
            <a:bodyPr>
              <a:spAutoFit/>
            </a:bodyPr>
            <a:lstStyle/>
            <a:p>
              <a:endParaRPr lang="zh-CN" altLang="en-US"/>
            </a:p>
          </p:txBody>
        </p:sp>
        <p:sp>
          <p:nvSpPr>
            <p:cNvPr id="50254" name="Line 75"/>
            <p:cNvSpPr>
              <a:spLocks noChangeShapeType="1"/>
            </p:cNvSpPr>
            <p:nvPr/>
          </p:nvSpPr>
          <p:spPr bwMode="auto">
            <a:xfrm>
              <a:off x="288" y="454"/>
              <a:ext cx="469" cy="633"/>
            </a:xfrm>
            <a:prstGeom prst="line">
              <a:avLst/>
            </a:prstGeom>
            <a:noFill/>
            <a:ln w="12700" cap="rnd">
              <a:solidFill>
                <a:schemeClr val="tx1"/>
              </a:solidFill>
              <a:round/>
              <a:headEnd/>
              <a:tailEnd/>
            </a:ln>
          </p:spPr>
          <p:txBody>
            <a:bodyPr wrap="none">
              <a:spAutoFit/>
            </a:bodyPr>
            <a:lstStyle/>
            <a:p>
              <a:endParaRPr lang="zh-CN" altLang="en-US"/>
            </a:p>
          </p:txBody>
        </p:sp>
        <p:sp>
          <p:nvSpPr>
            <p:cNvPr id="50255" name="Line 76"/>
            <p:cNvSpPr>
              <a:spLocks noChangeShapeType="1"/>
            </p:cNvSpPr>
            <p:nvPr/>
          </p:nvSpPr>
          <p:spPr bwMode="auto">
            <a:xfrm>
              <a:off x="288" y="1087"/>
              <a:ext cx="1" cy="2409"/>
            </a:xfrm>
            <a:prstGeom prst="line">
              <a:avLst/>
            </a:prstGeom>
            <a:noFill/>
            <a:ln w="28575" cap="sq">
              <a:solidFill>
                <a:schemeClr val="tx1"/>
              </a:solidFill>
              <a:round/>
              <a:headEnd/>
              <a:tailEnd/>
            </a:ln>
          </p:spPr>
          <p:txBody>
            <a:bodyPr wrap="none">
              <a:spAutoFit/>
            </a:bodyPr>
            <a:lstStyle/>
            <a:p>
              <a:endParaRPr lang="zh-CN" altLang="en-US"/>
            </a:p>
          </p:txBody>
        </p:sp>
        <p:sp>
          <p:nvSpPr>
            <p:cNvPr id="50256" name="Line 84"/>
            <p:cNvSpPr>
              <a:spLocks noChangeShapeType="1"/>
            </p:cNvSpPr>
            <p:nvPr/>
          </p:nvSpPr>
          <p:spPr bwMode="auto">
            <a:xfrm>
              <a:off x="4848" y="454"/>
              <a:ext cx="1" cy="3024"/>
            </a:xfrm>
            <a:prstGeom prst="line">
              <a:avLst/>
            </a:prstGeom>
            <a:noFill/>
            <a:ln w="9525">
              <a:solidFill>
                <a:schemeClr val="tx1"/>
              </a:solidFill>
              <a:round/>
              <a:headEnd/>
              <a:tailEnd/>
            </a:ln>
          </p:spPr>
          <p:txBody>
            <a:bodyPr>
              <a:spAutoFit/>
            </a:bodyPr>
            <a:lstStyle/>
            <a:p>
              <a:endParaRPr lang="zh-CN" altLang="en-US"/>
            </a:p>
          </p:txBody>
        </p:sp>
        <p:sp>
          <p:nvSpPr>
            <p:cNvPr id="50257" name="Text Box 85"/>
            <p:cNvSpPr txBox="1">
              <a:spLocks noChangeArrowheads="1"/>
            </p:cNvSpPr>
            <p:nvPr/>
          </p:nvSpPr>
          <p:spPr bwMode="auto">
            <a:xfrm>
              <a:off x="4934" y="432"/>
              <a:ext cx="208" cy="323"/>
            </a:xfrm>
            <a:prstGeom prst="rect">
              <a:avLst/>
            </a:prstGeom>
            <a:noFill/>
            <a:ln w="9525">
              <a:noFill/>
              <a:miter lim="800000"/>
              <a:headEnd/>
              <a:tailEnd/>
            </a:ln>
          </p:spPr>
          <p:txBody>
            <a:bodyPr wrap="none">
              <a:spAutoFit/>
            </a:bodyPr>
            <a:lstStyle/>
            <a:p>
              <a:r>
                <a:rPr kumimoji="1" lang="en-US" altLang="zh-CN" sz="2400" b="1">
                  <a:latin typeface="Times New Roman" pitchFamily="18" charset="0"/>
                </a:rPr>
                <a:t>9</a:t>
              </a:r>
            </a:p>
          </p:txBody>
        </p:sp>
        <p:sp>
          <p:nvSpPr>
            <p:cNvPr id="50258" name="Rectangle 86"/>
            <p:cNvSpPr>
              <a:spLocks noChangeArrowheads="1"/>
            </p:cNvSpPr>
            <p:nvPr/>
          </p:nvSpPr>
          <p:spPr bwMode="auto">
            <a:xfrm>
              <a:off x="4896" y="2604"/>
              <a:ext cx="323" cy="238"/>
            </a:xfrm>
            <a:prstGeom prst="rect">
              <a:avLst/>
            </a:prstGeom>
            <a:noFill/>
            <a:ln w="9525">
              <a:noFill/>
              <a:miter lim="800000"/>
              <a:headEnd/>
              <a:tailEnd/>
            </a:ln>
          </p:spPr>
          <p:txBody>
            <a:bodyPr wrap="none">
              <a:spAutoFit/>
            </a:bodyPr>
            <a:lstStyle/>
            <a:p>
              <a:r>
                <a:rPr kumimoji="1" lang="en-US" altLang="zh-CN" sz="1600" b="1">
                  <a:latin typeface="Times New Roman" pitchFamily="18" charset="0"/>
                </a:rPr>
                <a:t>WB</a:t>
              </a:r>
            </a:p>
          </p:txBody>
        </p:sp>
        <p:sp>
          <p:nvSpPr>
            <p:cNvPr id="50259" name="Rectangle 87"/>
            <p:cNvSpPr>
              <a:spLocks noChangeArrowheads="1"/>
            </p:cNvSpPr>
            <p:nvPr/>
          </p:nvSpPr>
          <p:spPr bwMode="auto">
            <a:xfrm>
              <a:off x="4830" y="3036"/>
              <a:ext cx="435" cy="238"/>
            </a:xfrm>
            <a:prstGeom prst="rect">
              <a:avLst/>
            </a:prstGeom>
            <a:noFill/>
            <a:ln w="9525">
              <a:noFill/>
              <a:miter lim="800000"/>
              <a:headEnd/>
              <a:tailEnd/>
            </a:ln>
          </p:spPr>
          <p:txBody>
            <a:bodyPr wrap="none">
              <a:spAutoFit/>
            </a:bodyPr>
            <a:lstStyle/>
            <a:p>
              <a:r>
                <a:rPr kumimoji="1" lang="en-US" altLang="zh-CN" sz="1600" b="1">
                  <a:latin typeface="Times New Roman" pitchFamily="18" charset="0"/>
                </a:rPr>
                <a:t>MEM</a:t>
              </a:r>
            </a:p>
          </p:txBody>
        </p:sp>
      </p:grpSp>
      <p:sp>
        <p:nvSpPr>
          <p:cNvPr id="57432" name="Text Box 88"/>
          <p:cNvSpPr txBox="1">
            <a:spLocks noChangeArrowheads="1"/>
          </p:cNvSpPr>
          <p:nvPr/>
        </p:nvSpPr>
        <p:spPr bwMode="auto">
          <a:xfrm>
            <a:off x="533400" y="6003925"/>
            <a:ext cx="7086600" cy="854075"/>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a:t>
            </a:r>
            <a:r>
              <a:rPr kumimoji="1" lang="en-US" altLang="zh-CN" sz="2000" b="1">
                <a:latin typeface="华文中宋" pitchFamily="2" charset="-122"/>
                <a:ea typeface="华文中宋" pitchFamily="2" charset="-122"/>
              </a:rPr>
              <a:t>1</a:t>
            </a:r>
            <a:r>
              <a:rPr kumimoji="1" lang="zh-CN" altLang="en-US" sz="2000" b="1">
                <a:latin typeface="华文中宋" pitchFamily="2" charset="-122"/>
                <a:ea typeface="华文中宋" pitchFamily="2" charset="-122"/>
              </a:rPr>
              <a:t>）使</a:t>
            </a:r>
            <a:r>
              <a:rPr kumimoji="1" lang="en-US" altLang="zh-CN" sz="2000" b="1">
                <a:latin typeface="华文中宋" pitchFamily="2" charset="-122"/>
                <a:ea typeface="华文中宋" pitchFamily="2" charset="-122"/>
              </a:rPr>
              <a:t>i+3</a:t>
            </a:r>
            <a:r>
              <a:rPr kumimoji="1" lang="zh-CN" altLang="en-US" sz="2000" b="1">
                <a:latin typeface="华文中宋" pitchFamily="2" charset="-122"/>
                <a:ea typeface="华文中宋" pitchFamily="2" charset="-122"/>
              </a:rPr>
              <a:t>指令停顿一拍进入流水线，以解决访存相关。</a:t>
            </a:r>
          </a:p>
          <a:p>
            <a:pPr>
              <a:spcBef>
                <a:spcPct val="50000"/>
              </a:spcBef>
            </a:pPr>
            <a:r>
              <a:rPr kumimoji="1" lang="zh-CN" altLang="en-US" sz="2000" b="1">
                <a:latin typeface="华文中宋" pitchFamily="2" charset="-122"/>
                <a:ea typeface="华文中宋" pitchFamily="2" charset="-122"/>
              </a:rPr>
              <a:t>（</a:t>
            </a:r>
            <a:r>
              <a:rPr kumimoji="1" lang="en-US" altLang="zh-CN" sz="2000" b="1">
                <a:latin typeface="华文中宋" pitchFamily="2" charset="-122"/>
                <a:ea typeface="华文中宋" pitchFamily="2" charset="-122"/>
              </a:rPr>
              <a:t>2</a:t>
            </a:r>
            <a:r>
              <a:rPr kumimoji="1" lang="zh-CN" altLang="en-US" sz="2000" b="1">
                <a:latin typeface="华文中宋" pitchFamily="2" charset="-122"/>
                <a:ea typeface="华文中宋" pitchFamily="2" charset="-122"/>
              </a:rPr>
              <a:t>）重复设置一个存储器。</a:t>
            </a:r>
          </a:p>
        </p:txBody>
      </p:sp>
      <p:sp>
        <p:nvSpPr>
          <p:cNvPr id="57435" name="Text Box 91"/>
          <p:cNvSpPr txBox="1">
            <a:spLocks noChangeArrowheads="1"/>
          </p:cNvSpPr>
          <p:nvPr/>
        </p:nvSpPr>
        <p:spPr bwMode="auto">
          <a:xfrm>
            <a:off x="344488" y="1203325"/>
            <a:ext cx="2170112" cy="396875"/>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000" b="1">
                <a:solidFill>
                  <a:schemeClr val="tx2"/>
                </a:solidFill>
                <a:latin typeface="Times New Roman" pitchFamily="18" charset="0"/>
                <a:ea typeface="华文中宋" pitchFamily="2" charset="-122"/>
              </a:rPr>
              <a:t>解决方法：</a:t>
            </a:r>
          </a:p>
        </p:txBody>
      </p:sp>
      <p:sp>
        <p:nvSpPr>
          <p:cNvPr id="84"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hlink"/>
                </a:solidFill>
                <a:effectLst/>
                <a:uLnTx/>
                <a:uFillTx/>
                <a:latin typeface="宋体" charset="-122"/>
                <a:ea typeface="+mj-ea"/>
                <a:cs typeface="+mj-cs"/>
              </a:rPr>
              <a:t>解决指令相关的方法</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435"/>
                                        </p:tgtEl>
                                        <p:attrNameLst>
                                          <p:attrName>style.visibility</p:attrName>
                                        </p:attrNameLst>
                                      </p:cBhvr>
                                      <p:to>
                                        <p:strVal val="visible"/>
                                      </p:to>
                                    </p:set>
                                    <p:anim calcmode="lin" valueType="num">
                                      <p:cBhvr additive="base">
                                        <p:cTn id="7" dur="500" fill="hold"/>
                                        <p:tgtEl>
                                          <p:spTgt spid="57435"/>
                                        </p:tgtEl>
                                        <p:attrNameLst>
                                          <p:attrName>ppt_x</p:attrName>
                                        </p:attrNameLst>
                                      </p:cBhvr>
                                      <p:tavLst>
                                        <p:tav tm="0">
                                          <p:val>
                                            <p:strVal val="0-#ppt_w/2"/>
                                          </p:val>
                                        </p:tav>
                                        <p:tav tm="100000">
                                          <p:val>
                                            <p:strVal val="#ppt_x"/>
                                          </p:val>
                                        </p:tav>
                                      </p:tavLst>
                                    </p:anim>
                                    <p:anim calcmode="lin" valueType="num">
                                      <p:cBhvr additive="base">
                                        <p:cTn id="8" dur="500" fill="hold"/>
                                        <p:tgtEl>
                                          <p:spTgt spid="57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432">
                                            <p:txEl>
                                              <p:pRg st="0" end="0"/>
                                            </p:txEl>
                                          </p:spTgt>
                                        </p:tgtEl>
                                        <p:attrNameLst>
                                          <p:attrName>style.visibility</p:attrName>
                                        </p:attrNameLst>
                                      </p:cBhvr>
                                      <p:to>
                                        <p:strVal val="visible"/>
                                      </p:to>
                                    </p:set>
                                    <p:anim calcmode="lin" valueType="num">
                                      <p:cBhvr additive="base">
                                        <p:cTn id="19" dur="500" fill="hold"/>
                                        <p:tgtEl>
                                          <p:spTgt spid="5743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4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432">
                                            <p:txEl>
                                              <p:pRg st="1" end="1"/>
                                            </p:txEl>
                                          </p:spTgt>
                                        </p:tgtEl>
                                        <p:attrNameLst>
                                          <p:attrName>style.visibility</p:attrName>
                                        </p:attrNameLst>
                                      </p:cBhvr>
                                      <p:to>
                                        <p:strVal val="visible"/>
                                      </p:to>
                                    </p:set>
                                    <p:anim calcmode="lin" valueType="num">
                                      <p:cBhvr additive="base">
                                        <p:cTn id="25" dur="500" fill="hold"/>
                                        <p:tgtEl>
                                          <p:spTgt spid="5743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43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32" grpId="0" build="p" autoUpdateAnimBg="0"/>
      <p:bldP spid="5743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04800" y="4114800"/>
            <a:ext cx="8305800" cy="1785104"/>
          </a:xfrm>
          <a:prstGeom prst="rect">
            <a:avLst/>
          </a:prstGeom>
          <a:noFill/>
          <a:ln w="9525">
            <a:noFill/>
            <a:miter lim="800000"/>
            <a:headEnd/>
            <a:tailEnd/>
          </a:ln>
        </p:spPr>
        <p:txBody>
          <a:bodyPr>
            <a:spAutoFit/>
          </a:bodyPr>
          <a:lstStyle/>
          <a:p>
            <a:pPr>
              <a:spcBef>
                <a:spcPct val="50000"/>
              </a:spcBef>
            </a:pPr>
            <a:r>
              <a:rPr kumimoji="1" lang="zh-CN" altLang="en-US" sz="2000" b="1" dirty="0">
                <a:solidFill>
                  <a:schemeClr val="hlink"/>
                </a:solidFill>
                <a:latin typeface="Times New Roman" pitchFamily="18" charset="0"/>
                <a:ea typeface="华文中宋" pitchFamily="2" charset="-122"/>
              </a:rPr>
              <a:t>解决数据相关的方法：</a:t>
            </a:r>
            <a:r>
              <a:rPr kumimoji="1" lang="zh-CN" altLang="en-US" sz="2000" b="1" dirty="0">
                <a:solidFill>
                  <a:schemeClr val="hlink"/>
                </a:solidFill>
                <a:latin typeface="Times New Roman" pitchFamily="18" charset="0"/>
                <a:ea typeface="华文中宋" pitchFamily="2" charset="-122"/>
                <a:sym typeface="Wingdings" pitchFamily="2" charset="2"/>
              </a:rPr>
              <a:t>（可采用</a:t>
            </a:r>
            <a:r>
              <a:rPr kumimoji="1" lang="zh-CN" altLang="en-US" sz="2000" b="1" dirty="0">
                <a:solidFill>
                  <a:schemeClr val="hlink"/>
                </a:solidFill>
                <a:latin typeface="Times New Roman" pitchFamily="18" charset="0"/>
                <a:ea typeface="华文中宋" pitchFamily="2" charset="-122"/>
              </a:rPr>
              <a:t>软件和硬件技术</a:t>
            </a:r>
            <a:r>
              <a:rPr kumimoji="1" lang="zh-CN" altLang="en-US" sz="2000" b="1" dirty="0">
                <a:solidFill>
                  <a:schemeClr val="hlink"/>
                </a:solidFill>
                <a:latin typeface="Times New Roman" pitchFamily="18" charset="0"/>
                <a:ea typeface="华文中宋" pitchFamily="2" charset="-122"/>
                <a:sym typeface="Wingdings" pitchFamily="2" charset="2"/>
              </a:rPr>
              <a:t>）</a:t>
            </a:r>
            <a:endParaRPr kumimoji="1" lang="zh-CN" altLang="en-US" sz="2000" b="1" dirty="0">
              <a:solidFill>
                <a:schemeClr val="hlink"/>
              </a:solidFill>
              <a:latin typeface="Times New Roman" pitchFamily="18" charset="0"/>
              <a:ea typeface="华文中宋" pitchFamily="2" charset="-122"/>
            </a:endParaRPr>
          </a:p>
          <a:p>
            <a:pPr>
              <a:spcBef>
                <a:spcPct val="50000"/>
              </a:spcBef>
              <a:buClr>
                <a:schemeClr val="tx1"/>
              </a:buClr>
              <a:buFont typeface="Wingdings" pitchFamily="2" charset="2"/>
              <a:buChar char="v"/>
            </a:pPr>
            <a:r>
              <a:rPr kumimoji="1" lang="zh-CN" altLang="en-US" sz="2000" b="1" dirty="0">
                <a:solidFill>
                  <a:schemeClr val="accent1"/>
                </a:solidFill>
                <a:latin typeface="Times New Roman" pitchFamily="18" charset="0"/>
                <a:ea typeface="华文中宋" pitchFamily="2" charset="-122"/>
              </a:rPr>
              <a:t>时间推后法</a:t>
            </a:r>
          </a:p>
          <a:p>
            <a:pPr>
              <a:spcBef>
                <a:spcPct val="50000"/>
              </a:spcBef>
              <a:buClr>
                <a:schemeClr val="tx1"/>
              </a:buClr>
              <a:buFont typeface="Wingdings" pitchFamily="2" charset="2"/>
              <a:buChar char="v"/>
            </a:pPr>
            <a:r>
              <a:rPr kumimoji="1" lang="zh-CN" altLang="en-US" sz="2000" b="1" dirty="0">
                <a:solidFill>
                  <a:schemeClr val="accent1"/>
                </a:solidFill>
                <a:latin typeface="Times New Roman" pitchFamily="18" charset="0"/>
                <a:ea typeface="华文中宋" pitchFamily="2" charset="-122"/>
              </a:rPr>
              <a:t>旁路技术或相关专用通路技术（定向技术）</a:t>
            </a:r>
          </a:p>
          <a:p>
            <a:pPr>
              <a:spcBef>
                <a:spcPct val="50000"/>
              </a:spcBef>
              <a:buClr>
                <a:schemeClr val="tx1"/>
              </a:buClr>
              <a:buFont typeface="Wingdings" pitchFamily="2" charset="2"/>
              <a:buChar char="Ø"/>
            </a:pPr>
            <a:r>
              <a:rPr kumimoji="1" lang="zh-CN" altLang="en-US" sz="2000" b="1" dirty="0">
                <a:solidFill>
                  <a:schemeClr val="accent1"/>
                </a:solidFill>
                <a:latin typeface="Times New Roman" pitchFamily="18" charset="0"/>
                <a:ea typeface="华文中宋" pitchFamily="2" charset="-122"/>
              </a:rPr>
              <a:t>定向技术：将一个计算结果直接传送到所有需要它的功能单元的输入端。</a:t>
            </a:r>
          </a:p>
        </p:txBody>
      </p:sp>
      <p:sp>
        <p:nvSpPr>
          <p:cNvPr id="206854" name="Text Box 6"/>
          <p:cNvSpPr txBox="1">
            <a:spLocks noChangeArrowheads="1"/>
          </p:cNvSpPr>
          <p:nvPr/>
        </p:nvSpPr>
        <p:spPr bwMode="auto">
          <a:xfrm>
            <a:off x="304800" y="1279525"/>
            <a:ext cx="8229600" cy="1311275"/>
          </a:xfrm>
          <a:prstGeom prst="rect">
            <a:avLst/>
          </a:prstGeom>
          <a:noFill/>
          <a:ln w="12700" cap="sq">
            <a:noFill/>
            <a:miter lim="800000"/>
            <a:headEnd type="none" w="sm" len="sm"/>
            <a:tailEnd type="none" w="sm" len="sm"/>
          </a:ln>
        </p:spPr>
        <p:txBody>
          <a:bodyPr>
            <a:spAutoFit/>
          </a:bodyPr>
          <a:lstStyle/>
          <a:p>
            <a:r>
              <a:rPr kumimoji="1" lang="zh-CN" altLang="en-US" sz="2000" b="1" smtClean="0">
                <a:latin typeface="华文中宋" pitchFamily="2" charset="-122"/>
                <a:ea typeface="华文中宋" pitchFamily="2" charset="-122"/>
              </a:rPr>
              <a:t>例：</a:t>
            </a:r>
            <a:r>
              <a:rPr kumimoji="1" lang="zh-CN" altLang="en-US" sz="2000" b="1" dirty="0">
                <a:latin typeface="华文中宋" pitchFamily="2" charset="-122"/>
                <a:ea typeface="华文中宋" pitchFamily="2" charset="-122"/>
              </a:rPr>
              <a:t>一条指令要把结果存放到上一条指令存放操作数的寄存器中时发生的冲突。</a:t>
            </a:r>
          </a:p>
          <a:p>
            <a:r>
              <a:rPr kumimoji="1" lang="zh-CN" altLang="en-US" sz="2000" b="1" dirty="0">
                <a:latin typeface="华文中宋" pitchFamily="2" charset="-122"/>
                <a:ea typeface="华文中宋" pitchFamily="2" charset="-122"/>
              </a:rPr>
              <a:t>         </a:t>
            </a:r>
            <a:r>
              <a:rPr kumimoji="1" lang="en-US" altLang="zh-CN" sz="2000" b="1" dirty="0">
                <a:latin typeface="华文中宋" pitchFamily="2" charset="-122"/>
                <a:ea typeface="华文中宋" pitchFamily="2" charset="-122"/>
              </a:rPr>
              <a:t>X</a:t>
            </a:r>
            <a:r>
              <a:rPr kumimoji="1" lang="en-US" altLang="zh-CN" sz="2000" b="1" baseline="-30000" dirty="0">
                <a:latin typeface="华文中宋" pitchFamily="2" charset="-122"/>
                <a:ea typeface="华文中宋" pitchFamily="2" charset="-122"/>
              </a:rPr>
              <a:t>1</a:t>
            </a:r>
            <a:r>
              <a:rPr kumimoji="1" lang="en-US" altLang="zh-CN" sz="2000" b="1" dirty="0">
                <a:latin typeface="华文中宋" pitchFamily="2" charset="-122"/>
                <a:ea typeface="华文中宋" pitchFamily="2" charset="-122"/>
              </a:rPr>
              <a:t>=X</a:t>
            </a:r>
            <a:r>
              <a:rPr kumimoji="1" lang="en-US" altLang="zh-CN" sz="2000" b="1" baseline="-30000" dirty="0">
                <a:latin typeface="华文中宋" pitchFamily="2" charset="-122"/>
                <a:ea typeface="华文中宋" pitchFamily="2" charset="-122"/>
              </a:rPr>
              <a:t>2</a:t>
            </a:r>
            <a:r>
              <a:rPr kumimoji="1" lang="en-US" altLang="zh-CN" sz="2000" b="1" dirty="0">
                <a:latin typeface="华文中宋" pitchFamily="2" charset="-122"/>
                <a:ea typeface="华文中宋" pitchFamily="2" charset="-122"/>
              </a:rPr>
              <a:t>*X</a:t>
            </a:r>
            <a:r>
              <a:rPr kumimoji="1" lang="en-US" altLang="zh-CN" sz="2000" b="1" baseline="-25000" dirty="0">
                <a:latin typeface="华文中宋" pitchFamily="2" charset="-122"/>
                <a:ea typeface="华文中宋" pitchFamily="2" charset="-122"/>
              </a:rPr>
              <a:t>3</a:t>
            </a:r>
          </a:p>
          <a:p>
            <a:r>
              <a:rPr kumimoji="1" lang="en-US" altLang="zh-CN" sz="2000" b="1" dirty="0">
                <a:latin typeface="华文中宋" pitchFamily="2" charset="-122"/>
                <a:ea typeface="华文中宋" pitchFamily="2" charset="-122"/>
              </a:rPr>
              <a:t>         X</a:t>
            </a:r>
            <a:r>
              <a:rPr kumimoji="1" lang="en-US" altLang="zh-CN" sz="2000" b="1" baseline="-30000" dirty="0">
                <a:latin typeface="华文中宋" pitchFamily="2" charset="-122"/>
                <a:ea typeface="华文中宋" pitchFamily="2" charset="-122"/>
              </a:rPr>
              <a:t>3</a:t>
            </a:r>
            <a:r>
              <a:rPr kumimoji="1" lang="en-US" altLang="zh-CN" sz="2000" b="1" dirty="0">
                <a:latin typeface="华文中宋" pitchFamily="2" charset="-122"/>
                <a:ea typeface="华文中宋" pitchFamily="2" charset="-122"/>
              </a:rPr>
              <a:t>=X</a:t>
            </a:r>
            <a:r>
              <a:rPr kumimoji="1" lang="en-US" altLang="zh-CN" sz="2000" b="1" baseline="-30000" dirty="0">
                <a:latin typeface="华文中宋" pitchFamily="2" charset="-122"/>
                <a:ea typeface="华文中宋" pitchFamily="2" charset="-122"/>
              </a:rPr>
              <a:t>0</a:t>
            </a:r>
            <a:r>
              <a:rPr kumimoji="1" lang="en-US" altLang="zh-CN" sz="2000" b="1" dirty="0">
                <a:latin typeface="华文中宋" pitchFamily="2" charset="-122"/>
                <a:ea typeface="华文中宋" pitchFamily="2" charset="-122"/>
              </a:rPr>
              <a:t>-X</a:t>
            </a:r>
            <a:r>
              <a:rPr kumimoji="1" lang="en-US" altLang="zh-CN" sz="2000" b="1" baseline="-30000" dirty="0">
                <a:latin typeface="华文中宋" pitchFamily="2" charset="-122"/>
                <a:ea typeface="华文中宋" pitchFamily="2" charset="-122"/>
              </a:rPr>
              <a:t>4</a:t>
            </a:r>
            <a:endParaRPr kumimoji="1" lang="en-US" altLang="zh-CN" sz="2000" b="1" dirty="0">
              <a:latin typeface="华文中宋" pitchFamily="2" charset="-122"/>
              <a:ea typeface="华文中宋" pitchFamily="2" charset="-122"/>
            </a:endParaRPr>
          </a:p>
        </p:txBody>
      </p:sp>
      <p:sp>
        <p:nvSpPr>
          <p:cNvPr id="206855" name="Text Box 7"/>
          <p:cNvSpPr txBox="1">
            <a:spLocks noChangeArrowheads="1"/>
          </p:cNvSpPr>
          <p:nvPr/>
        </p:nvSpPr>
        <p:spPr bwMode="auto">
          <a:xfrm>
            <a:off x="304800" y="2895600"/>
            <a:ext cx="8458200" cy="1006475"/>
          </a:xfrm>
          <a:prstGeom prst="rect">
            <a:avLst/>
          </a:prstGeom>
          <a:noFill/>
          <a:ln w="12700" cap="sq">
            <a:noFill/>
            <a:miter lim="800000"/>
            <a:headEnd type="none" w="sm" len="sm"/>
            <a:tailEnd type="none" w="sm" len="sm"/>
          </a:ln>
        </p:spPr>
        <p:txBody>
          <a:bodyPr>
            <a:spAutoFit/>
          </a:bodyPr>
          <a:lstStyle/>
          <a:p>
            <a:r>
              <a:rPr kumimoji="1" lang="zh-CN" altLang="en-US" sz="2000" b="1" dirty="0">
                <a:solidFill>
                  <a:schemeClr val="tx2"/>
                </a:solidFill>
                <a:latin typeface="华文中宋" pitchFamily="2" charset="-122"/>
                <a:ea typeface="华文中宋" pitchFamily="2" charset="-122"/>
              </a:rPr>
              <a:t>这是个先读后写的（</a:t>
            </a:r>
            <a:r>
              <a:rPr kumimoji="1" lang="en-US" altLang="zh-CN" sz="2000" b="1" dirty="0">
                <a:solidFill>
                  <a:schemeClr val="tx2"/>
                </a:solidFill>
                <a:latin typeface="华文中宋" pitchFamily="2" charset="-122"/>
                <a:ea typeface="华文中宋" pitchFamily="2" charset="-122"/>
              </a:rPr>
              <a:t>WAR</a:t>
            </a:r>
            <a:r>
              <a:rPr kumimoji="1" lang="zh-CN" altLang="en-US" sz="2000" b="1" dirty="0">
                <a:solidFill>
                  <a:schemeClr val="tx2"/>
                </a:solidFill>
                <a:latin typeface="华文中宋" pitchFamily="2" charset="-122"/>
                <a:ea typeface="华文中宋" pitchFamily="2" charset="-122"/>
              </a:rPr>
              <a:t>）读写相关。如果这两条指令接连地送到乘法功能部件和加法功能部件中，由于加法比乘法快得多，第二条的结果</a:t>
            </a:r>
            <a:r>
              <a:rPr kumimoji="1" lang="en-US" altLang="zh-CN" sz="2000" b="1" dirty="0">
                <a:solidFill>
                  <a:schemeClr val="tx2"/>
                </a:solidFill>
                <a:latin typeface="华文中宋" pitchFamily="2" charset="-122"/>
                <a:ea typeface="华文中宋" pitchFamily="2" charset="-122"/>
              </a:rPr>
              <a:t>X</a:t>
            </a:r>
            <a:r>
              <a:rPr kumimoji="1" lang="en-US" altLang="zh-CN" sz="2000" b="1" baseline="-30000" dirty="0">
                <a:solidFill>
                  <a:schemeClr val="tx2"/>
                </a:solidFill>
                <a:latin typeface="华文中宋" pitchFamily="2" charset="-122"/>
                <a:ea typeface="华文中宋" pitchFamily="2" charset="-122"/>
              </a:rPr>
              <a:t>3</a:t>
            </a:r>
            <a:r>
              <a:rPr kumimoji="1" lang="zh-CN" altLang="en-US" sz="2000" b="1" dirty="0">
                <a:solidFill>
                  <a:schemeClr val="tx2"/>
                </a:solidFill>
                <a:latin typeface="华文中宋" pitchFamily="2" charset="-122"/>
                <a:ea typeface="华文中宋" pitchFamily="2" charset="-122"/>
              </a:rPr>
              <a:t>先产生，但必须等待第一条指令做完后才能送</a:t>
            </a:r>
            <a:r>
              <a:rPr kumimoji="1" lang="en-US" altLang="zh-CN" sz="2000" b="1" dirty="0">
                <a:solidFill>
                  <a:schemeClr val="tx2"/>
                </a:solidFill>
                <a:latin typeface="华文中宋" pitchFamily="2" charset="-122"/>
                <a:ea typeface="华文中宋" pitchFamily="2" charset="-122"/>
              </a:rPr>
              <a:t>X</a:t>
            </a:r>
            <a:r>
              <a:rPr kumimoji="1" lang="en-US" altLang="zh-CN" sz="2000" b="1" baseline="-30000" dirty="0">
                <a:solidFill>
                  <a:schemeClr val="tx2"/>
                </a:solidFill>
                <a:latin typeface="华文中宋" pitchFamily="2" charset="-122"/>
                <a:ea typeface="华文中宋" pitchFamily="2" charset="-122"/>
              </a:rPr>
              <a:t>3</a:t>
            </a:r>
            <a:r>
              <a:rPr kumimoji="1" lang="zh-CN" altLang="en-US" sz="2000" b="1" dirty="0">
                <a:solidFill>
                  <a:schemeClr val="tx2"/>
                </a:solidFill>
                <a:latin typeface="华文中宋" pitchFamily="2" charset="-122"/>
                <a:ea typeface="华文中宋" pitchFamily="2" charset="-122"/>
              </a:rPr>
              <a:t>。</a:t>
            </a:r>
          </a:p>
        </p:txBody>
      </p:sp>
      <p:sp>
        <p:nvSpPr>
          <p:cNvPr id="6"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hlink"/>
                </a:solidFill>
                <a:effectLst/>
                <a:uLnTx/>
                <a:uFillTx/>
                <a:latin typeface="宋体" charset="-122"/>
                <a:ea typeface="+mj-ea"/>
                <a:cs typeface="+mj-cs"/>
              </a:rPr>
              <a:t>解决指令相关的方法</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4">
                                            <p:txEl>
                                              <p:pRg st="0" end="0"/>
                                            </p:txEl>
                                          </p:spTgt>
                                        </p:tgtEl>
                                        <p:attrNameLst>
                                          <p:attrName>style.visibility</p:attrName>
                                        </p:attrNameLst>
                                      </p:cBhvr>
                                      <p:to>
                                        <p:strVal val="visible"/>
                                      </p:to>
                                    </p:set>
                                    <p:anim calcmode="lin" valueType="num">
                                      <p:cBhvr additive="base">
                                        <p:cTn id="7" dur="500" fill="hold"/>
                                        <p:tgtEl>
                                          <p:spTgt spid="2068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8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6854">
                                            <p:txEl>
                                              <p:pRg st="1" end="1"/>
                                            </p:txEl>
                                          </p:spTgt>
                                        </p:tgtEl>
                                        <p:attrNameLst>
                                          <p:attrName>style.visibility</p:attrName>
                                        </p:attrNameLst>
                                      </p:cBhvr>
                                      <p:to>
                                        <p:strVal val="visible"/>
                                      </p:to>
                                    </p:set>
                                    <p:anim calcmode="lin" valueType="num">
                                      <p:cBhvr additive="base">
                                        <p:cTn id="13" dur="500" fill="hold"/>
                                        <p:tgtEl>
                                          <p:spTgt spid="2068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68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854">
                                            <p:txEl>
                                              <p:pRg st="2" end="2"/>
                                            </p:txEl>
                                          </p:spTgt>
                                        </p:tgtEl>
                                        <p:attrNameLst>
                                          <p:attrName>style.visibility</p:attrName>
                                        </p:attrNameLst>
                                      </p:cBhvr>
                                      <p:to>
                                        <p:strVal val="visible"/>
                                      </p:to>
                                    </p:set>
                                    <p:anim calcmode="lin" valueType="num">
                                      <p:cBhvr additive="base">
                                        <p:cTn id="19" dur="500" fill="hold"/>
                                        <p:tgtEl>
                                          <p:spTgt spid="20685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68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6855"/>
                                        </p:tgtEl>
                                        <p:attrNameLst>
                                          <p:attrName>style.visibility</p:attrName>
                                        </p:attrNameLst>
                                      </p:cBhvr>
                                      <p:to>
                                        <p:strVal val="visible"/>
                                      </p:to>
                                    </p:set>
                                    <p:anim calcmode="lin" valueType="num">
                                      <p:cBhvr additive="base">
                                        <p:cTn id="25" dur="500" fill="hold"/>
                                        <p:tgtEl>
                                          <p:spTgt spid="206855"/>
                                        </p:tgtEl>
                                        <p:attrNameLst>
                                          <p:attrName>ppt_x</p:attrName>
                                        </p:attrNameLst>
                                      </p:cBhvr>
                                      <p:tavLst>
                                        <p:tav tm="0">
                                          <p:val>
                                            <p:strVal val="0-#ppt_w/2"/>
                                          </p:val>
                                        </p:tav>
                                        <p:tav tm="100000">
                                          <p:val>
                                            <p:strVal val="#ppt_x"/>
                                          </p:val>
                                        </p:tav>
                                      </p:tavLst>
                                    </p:anim>
                                    <p:anim calcmode="lin" valueType="num">
                                      <p:cBhvr additive="base">
                                        <p:cTn id="26" dur="500" fill="hold"/>
                                        <p:tgtEl>
                                          <p:spTgt spid="20685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4">
                                            <p:txEl>
                                              <p:pRg st="0" end="0"/>
                                            </p:txEl>
                                          </p:spTgt>
                                        </p:tgtEl>
                                        <p:attrNameLst>
                                          <p:attrName>style.visibility</p:attrName>
                                        </p:attrNameLst>
                                      </p:cBhvr>
                                      <p:to>
                                        <p:strVal val="visible"/>
                                      </p:to>
                                    </p:set>
                                    <p:anim calcmode="lin" valueType="num">
                                      <p:cBhvr additive="base">
                                        <p:cTn id="31" dur="500" fill="hold"/>
                                        <p:tgtEl>
                                          <p:spTgt spid="5939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394">
                                            <p:txEl>
                                              <p:pRg st="1" end="1"/>
                                            </p:txEl>
                                          </p:spTgt>
                                        </p:tgtEl>
                                        <p:attrNameLst>
                                          <p:attrName>style.visibility</p:attrName>
                                        </p:attrNameLst>
                                      </p:cBhvr>
                                      <p:to>
                                        <p:strVal val="visible"/>
                                      </p:to>
                                    </p:set>
                                    <p:anim calcmode="lin" valueType="num">
                                      <p:cBhvr additive="base">
                                        <p:cTn id="37" dur="500" fill="hold"/>
                                        <p:tgtEl>
                                          <p:spTgt spid="59394">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39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builtIn="1"/>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394">
                                            <p:txEl>
                                              <p:pRg st="2" end="2"/>
                                            </p:txEl>
                                          </p:spTgt>
                                        </p:tgtEl>
                                        <p:attrNameLst>
                                          <p:attrName>style.visibility</p:attrName>
                                        </p:attrNameLst>
                                      </p:cBhvr>
                                      <p:to>
                                        <p:strVal val="visible"/>
                                      </p:to>
                                    </p:set>
                                    <p:anim calcmode="lin" valueType="num">
                                      <p:cBhvr additive="base">
                                        <p:cTn id="43" dur="500" fill="hold"/>
                                        <p:tgtEl>
                                          <p:spTgt spid="59394">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39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builtIn="1"/>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394">
                                            <p:txEl>
                                              <p:pRg st="3" end="3"/>
                                            </p:txEl>
                                          </p:spTgt>
                                        </p:tgtEl>
                                        <p:attrNameLst>
                                          <p:attrName>style.visibility</p:attrName>
                                        </p:attrNameLst>
                                      </p:cBhvr>
                                      <p:to>
                                        <p:strVal val="visible"/>
                                      </p:to>
                                    </p:set>
                                    <p:anim calcmode="lin" valueType="num">
                                      <p:cBhvr additive="base">
                                        <p:cTn id="49" dur="500" fill="hold"/>
                                        <p:tgtEl>
                                          <p:spTgt spid="59394">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939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P spid="206854" grpId="0" build="p" autoUpdateAnimBg="0"/>
      <p:bldP spid="20685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676400" y="2057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89091" name="Rectangle 3"/>
          <p:cNvSpPr>
            <a:spLocks noChangeArrowheads="1"/>
          </p:cNvSpPr>
          <p:nvPr/>
        </p:nvSpPr>
        <p:spPr bwMode="auto">
          <a:xfrm>
            <a:off x="2362200" y="2057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ID </a:t>
            </a:r>
            <a:r>
              <a:rPr kumimoji="1" lang="en-US" altLang="zh-CN" sz="2400" b="1">
                <a:solidFill>
                  <a:srgbClr val="000099"/>
                </a:solidFill>
                <a:latin typeface="Times New Roman" pitchFamily="18" charset="0"/>
              </a:rPr>
              <a:t>  </a:t>
            </a:r>
          </a:p>
        </p:txBody>
      </p:sp>
      <p:sp>
        <p:nvSpPr>
          <p:cNvPr id="89092" name="Rectangle 4"/>
          <p:cNvSpPr>
            <a:spLocks noChangeArrowheads="1"/>
          </p:cNvSpPr>
          <p:nvPr/>
        </p:nvSpPr>
        <p:spPr bwMode="auto">
          <a:xfrm>
            <a:off x="3048000" y="2057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89093" name="Rectangle 5"/>
          <p:cNvSpPr>
            <a:spLocks noChangeArrowheads="1"/>
          </p:cNvSpPr>
          <p:nvPr/>
        </p:nvSpPr>
        <p:spPr bwMode="auto">
          <a:xfrm>
            <a:off x="3733800" y="2057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89094" name="Rectangle 6"/>
          <p:cNvSpPr>
            <a:spLocks noChangeArrowheads="1"/>
          </p:cNvSpPr>
          <p:nvPr/>
        </p:nvSpPr>
        <p:spPr bwMode="auto">
          <a:xfrm>
            <a:off x="4419600" y="2057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WB </a:t>
            </a:r>
            <a:r>
              <a:rPr kumimoji="1" lang="en-US" altLang="zh-CN" sz="2400" b="1">
                <a:solidFill>
                  <a:srgbClr val="000099"/>
                </a:solidFill>
                <a:latin typeface="Times New Roman" pitchFamily="18" charset="0"/>
              </a:rPr>
              <a:t>  </a:t>
            </a:r>
          </a:p>
        </p:txBody>
      </p:sp>
      <p:sp>
        <p:nvSpPr>
          <p:cNvPr id="89095" name="Rectangle 7"/>
          <p:cNvSpPr>
            <a:spLocks noChangeArrowheads="1"/>
          </p:cNvSpPr>
          <p:nvPr/>
        </p:nvSpPr>
        <p:spPr bwMode="auto">
          <a:xfrm>
            <a:off x="2362200" y="28098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89096" name="Rectangle 8"/>
          <p:cNvSpPr>
            <a:spLocks noChangeArrowheads="1"/>
          </p:cNvSpPr>
          <p:nvPr/>
        </p:nvSpPr>
        <p:spPr bwMode="auto">
          <a:xfrm>
            <a:off x="3048000" y="28098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ID </a:t>
            </a:r>
            <a:r>
              <a:rPr kumimoji="1" lang="en-US" altLang="zh-CN" sz="2400" b="1">
                <a:solidFill>
                  <a:srgbClr val="000099"/>
                </a:solidFill>
                <a:latin typeface="Times New Roman" pitchFamily="18" charset="0"/>
              </a:rPr>
              <a:t>  </a:t>
            </a:r>
          </a:p>
        </p:txBody>
      </p:sp>
      <p:sp>
        <p:nvSpPr>
          <p:cNvPr id="89097" name="Rectangle 9"/>
          <p:cNvSpPr>
            <a:spLocks noChangeArrowheads="1"/>
          </p:cNvSpPr>
          <p:nvPr/>
        </p:nvSpPr>
        <p:spPr bwMode="auto">
          <a:xfrm>
            <a:off x="3733800" y="2819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89098" name="Rectangle 10"/>
          <p:cNvSpPr>
            <a:spLocks noChangeArrowheads="1"/>
          </p:cNvSpPr>
          <p:nvPr/>
        </p:nvSpPr>
        <p:spPr bwMode="auto">
          <a:xfrm>
            <a:off x="4419600" y="28194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 </a:t>
            </a:r>
            <a:r>
              <a:rPr kumimoji="1" lang="en-US" altLang="zh-CN" sz="2400" b="1">
                <a:solidFill>
                  <a:srgbClr val="000099"/>
                </a:solidFill>
                <a:latin typeface="Times New Roman" pitchFamily="18" charset="0"/>
              </a:rPr>
              <a:t>  </a:t>
            </a:r>
          </a:p>
        </p:txBody>
      </p:sp>
      <p:sp>
        <p:nvSpPr>
          <p:cNvPr id="89099" name="Rectangle 11"/>
          <p:cNvSpPr>
            <a:spLocks noChangeArrowheads="1"/>
          </p:cNvSpPr>
          <p:nvPr/>
        </p:nvSpPr>
        <p:spPr bwMode="auto">
          <a:xfrm>
            <a:off x="5105400" y="28098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WB </a:t>
            </a:r>
            <a:r>
              <a:rPr kumimoji="1" lang="en-US" altLang="zh-CN" sz="2400" b="1">
                <a:solidFill>
                  <a:srgbClr val="000099"/>
                </a:solidFill>
                <a:latin typeface="Times New Roman" pitchFamily="18" charset="0"/>
              </a:rPr>
              <a:t>  </a:t>
            </a:r>
          </a:p>
        </p:txBody>
      </p:sp>
      <p:sp>
        <p:nvSpPr>
          <p:cNvPr id="89100" name="Rectangle 12"/>
          <p:cNvSpPr>
            <a:spLocks noChangeArrowheads="1"/>
          </p:cNvSpPr>
          <p:nvPr/>
        </p:nvSpPr>
        <p:spPr bwMode="auto">
          <a:xfrm>
            <a:off x="3048000" y="3648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89101" name="Rectangle 13"/>
          <p:cNvSpPr>
            <a:spLocks noChangeArrowheads="1"/>
          </p:cNvSpPr>
          <p:nvPr/>
        </p:nvSpPr>
        <p:spPr bwMode="auto">
          <a:xfrm>
            <a:off x="3733800" y="3648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ID </a:t>
            </a:r>
            <a:r>
              <a:rPr kumimoji="1" lang="en-US" altLang="zh-CN" sz="2400" b="1">
                <a:solidFill>
                  <a:srgbClr val="000099"/>
                </a:solidFill>
                <a:latin typeface="Times New Roman" pitchFamily="18" charset="0"/>
              </a:rPr>
              <a:t>  </a:t>
            </a:r>
          </a:p>
        </p:txBody>
      </p:sp>
      <p:sp>
        <p:nvSpPr>
          <p:cNvPr id="89102" name="Rectangle 14"/>
          <p:cNvSpPr>
            <a:spLocks noChangeArrowheads="1"/>
          </p:cNvSpPr>
          <p:nvPr/>
        </p:nvSpPr>
        <p:spPr bwMode="auto">
          <a:xfrm>
            <a:off x="4419600" y="3648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89103" name="Rectangle 15"/>
          <p:cNvSpPr>
            <a:spLocks noChangeArrowheads="1"/>
          </p:cNvSpPr>
          <p:nvPr/>
        </p:nvSpPr>
        <p:spPr bwMode="auto">
          <a:xfrm>
            <a:off x="5105400" y="3648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89104" name="Rectangle 16"/>
          <p:cNvSpPr>
            <a:spLocks noChangeArrowheads="1"/>
          </p:cNvSpPr>
          <p:nvPr/>
        </p:nvSpPr>
        <p:spPr bwMode="auto">
          <a:xfrm>
            <a:off x="5791200" y="3648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WB </a:t>
            </a:r>
            <a:r>
              <a:rPr kumimoji="1" lang="en-US" altLang="zh-CN" sz="2400" b="1">
                <a:solidFill>
                  <a:srgbClr val="000099"/>
                </a:solidFill>
                <a:latin typeface="Times New Roman" pitchFamily="18" charset="0"/>
              </a:rPr>
              <a:t>  </a:t>
            </a:r>
          </a:p>
        </p:txBody>
      </p:sp>
      <p:sp>
        <p:nvSpPr>
          <p:cNvPr id="89105" name="Rectangle 17"/>
          <p:cNvSpPr>
            <a:spLocks noChangeArrowheads="1"/>
          </p:cNvSpPr>
          <p:nvPr/>
        </p:nvSpPr>
        <p:spPr bwMode="auto">
          <a:xfrm>
            <a:off x="3733800" y="44958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89106" name="Rectangle 18"/>
          <p:cNvSpPr>
            <a:spLocks noChangeArrowheads="1"/>
          </p:cNvSpPr>
          <p:nvPr/>
        </p:nvSpPr>
        <p:spPr bwMode="auto">
          <a:xfrm>
            <a:off x="4419600" y="44958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ID </a:t>
            </a:r>
            <a:r>
              <a:rPr kumimoji="1" lang="en-US" altLang="zh-CN" sz="2400" b="1">
                <a:solidFill>
                  <a:srgbClr val="000099"/>
                </a:solidFill>
                <a:latin typeface="Times New Roman" pitchFamily="18" charset="0"/>
              </a:rPr>
              <a:t>  </a:t>
            </a:r>
          </a:p>
        </p:txBody>
      </p:sp>
      <p:sp>
        <p:nvSpPr>
          <p:cNvPr id="89107" name="Rectangle 19"/>
          <p:cNvSpPr>
            <a:spLocks noChangeArrowheads="1"/>
          </p:cNvSpPr>
          <p:nvPr/>
        </p:nvSpPr>
        <p:spPr bwMode="auto">
          <a:xfrm>
            <a:off x="5105400" y="44958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89108" name="Rectangle 20"/>
          <p:cNvSpPr>
            <a:spLocks noChangeArrowheads="1"/>
          </p:cNvSpPr>
          <p:nvPr/>
        </p:nvSpPr>
        <p:spPr bwMode="auto">
          <a:xfrm>
            <a:off x="5791200" y="44958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89109" name="Rectangle 21"/>
          <p:cNvSpPr>
            <a:spLocks noChangeArrowheads="1"/>
          </p:cNvSpPr>
          <p:nvPr/>
        </p:nvSpPr>
        <p:spPr bwMode="auto">
          <a:xfrm>
            <a:off x="6477000" y="4495800"/>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WB </a:t>
            </a:r>
            <a:r>
              <a:rPr kumimoji="1" lang="en-US" altLang="zh-CN" sz="2400" b="1">
                <a:solidFill>
                  <a:srgbClr val="000099"/>
                </a:solidFill>
                <a:latin typeface="Times New Roman" pitchFamily="18" charset="0"/>
              </a:rPr>
              <a:t>  </a:t>
            </a:r>
          </a:p>
        </p:txBody>
      </p:sp>
      <p:sp>
        <p:nvSpPr>
          <p:cNvPr id="89110" name="Rectangle 22"/>
          <p:cNvSpPr>
            <a:spLocks noChangeArrowheads="1"/>
          </p:cNvSpPr>
          <p:nvPr/>
        </p:nvSpPr>
        <p:spPr bwMode="auto">
          <a:xfrm>
            <a:off x="4419600" y="52482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89111" name="Rectangle 23"/>
          <p:cNvSpPr>
            <a:spLocks noChangeArrowheads="1"/>
          </p:cNvSpPr>
          <p:nvPr/>
        </p:nvSpPr>
        <p:spPr bwMode="auto">
          <a:xfrm>
            <a:off x="5105400" y="52482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ID </a:t>
            </a:r>
            <a:r>
              <a:rPr kumimoji="1" lang="en-US" altLang="zh-CN" sz="2400" b="1">
                <a:solidFill>
                  <a:srgbClr val="000099"/>
                </a:solidFill>
                <a:latin typeface="Times New Roman" pitchFamily="18" charset="0"/>
              </a:rPr>
              <a:t>  </a:t>
            </a:r>
          </a:p>
        </p:txBody>
      </p:sp>
      <p:sp>
        <p:nvSpPr>
          <p:cNvPr id="89112" name="Rectangle 24"/>
          <p:cNvSpPr>
            <a:spLocks noChangeArrowheads="1"/>
          </p:cNvSpPr>
          <p:nvPr/>
        </p:nvSpPr>
        <p:spPr bwMode="auto">
          <a:xfrm>
            <a:off x="5791200" y="52482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89113" name="Rectangle 25"/>
          <p:cNvSpPr>
            <a:spLocks noChangeArrowheads="1"/>
          </p:cNvSpPr>
          <p:nvPr/>
        </p:nvSpPr>
        <p:spPr bwMode="auto">
          <a:xfrm>
            <a:off x="6477000" y="52482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89114" name="Rectangle 26"/>
          <p:cNvSpPr>
            <a:spLocks noChangeArrowheads="1"/>
          </p:cNvSpPr>
          <p:nvPr/>
        </p:nvSpPr>
        <p:spPr bwMode="auto">
          <a:xfrm>
            <a:off x="7162800" y="52482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WB </a:t>
            </a:r>
            <a:r>
              <a:rPr kumimoji="1" lang="en-US" altLang="zh-CN" sz="2400" b="1">
                <a:solidFill>
                  <a:srgbClr val="000099"/>
                </a:solidFill>
                <a:latin typeface="Times New Roman" pitchFamily="18" charset="0"/>
              </a:rPr>
              <a:t>  </a:t>
            </a:r>
          </a:p>
        </p:txBody>
      </p:sp>
      <p:sp>
        <p:nvSpPr>
          <p:cNvPr id="89115" name="Line 27"/>
          <p:cNvSpPr>
            <a:spLocks noChangeShapeType="1"/>
          </p:cNvSpPr>
          <p:nvPr/>
        </p:nvSpPr>
        <p:spPr bwMode="auto">
          <a:xfrm>
            <a:off x="3733800" y="2514600"/>
            <a:ext cx="0" cy="30480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89116" name="Line 28"/>
          <p:cNvSpPr>
            <a:spLocks noChangeShapeType="1"/>
          </p:cNvSpPr>
          <p:nvPr/>
        </p:nvSpPr>
        <p:spPr bwMode="auto">
          <a:xfrm>
            <a:off x="4191000" y="3276600"/>
            <a:ext cx="228600" cy="38100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89117" name="Line 29"/>
          <p:cNvSpPr>
            <a:spLocks noChangeShapeType="1"/>
          </p:cNvSpPr>
          <p:nvPr/>
        </p:nvSpPr>
        <p:spPr bwMode="auto">
          <a:xfrm>
            <a:off x="4724400" y="4114800"/>
            <a:ext cx="381000" cy="38100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89118" name="Line 30"/>
          <p:cNvSpPr>
            <a:spLocks noChangeShapeType="1"/>
          </p:cNvSpPr>
          <p:nvPr/>
        </p:nvSpPr>
        <p:spPr bwMode="auto">
          <a:xfrm>
            <a:off x="3733800" y="2514600"/>
            <a:ext cx="304800" cy="304800"/>
          </a:xfrm>
          <a:prstGeom prst="line">
            <a:avLst/>
          </a:prstGeom>
          <a:noFill/>
          <a:ln w="9525">
            <a:solidFill>
              <a:schemeClr val="tx1"/>
            </a:solidFill>
            <a:round/>
            <a:headEnd/>
            <a:tailEnd/>
          </a:ln>
        </p:spPr>
        <p:txBody>
          <a:bodyPr wrap="none">
            <a:spAutoFit/>
          </a:bodyPr>
          <a:lstStyle/>
          <a:p>
            <a:endParaRPr lang="zh-CN" altLang="en-US"/>
          </a:p>
        </p:txBody>
      </p:sp>
      <p:sp>
        <p:nvSpPr>
          <p:cNvPr id="89119" name="Line 31"/>
          <p:cNvSpPr>
            <a:spLocks noChangeShapeType="1"/>
          </p:cNvSpPr>
          <p:nvPr/>
        </p:nvSpPr>
        <p:spPr bwMode="auto">
          <a:xfrm>
            <a:off x="4267200" y="3276600"/>
            <a:ext cx="304800" cy="381000"/>
          </a:xfrm>
          <a:prstGeom prst="line">
            <a:avLst/>
          </a:prstGeom>
          <a:noFill/>
          <a:ln w="9525">
            <a:solidFill>
              <a:schemeClr val="tx1"/>
            </a:solidFill>
            <a:round/>
            <a:headEnd/>
            <a:tailEnd/>
          </a:ln>
        </p:spPr>
        <p:txBody>
          <a:bodyPr wrap="none">
            <a:spAutoFit/>
          </a:bodyPr>
          <a:lstStyle/>
          <a:p>
            <a:endParaRPr lang="zh-CN" altLang="en-US"/>
          </a:p>
        </p:txBody>
      </p:sp>
      <p:sp>
        <p:nvSpPr>
          <p:cNvPr id="89120" name="Line 32"/>
          <p:cNvSpPr>
            <a:spLocks noChangeShapeType="1"/>
          </p:cNvSpPr>
          <p:nvPr/>
        </p:nvSpPr>
        <p:spPr bwMode="auto">
          <a:xfrm>
            <a:off x="4953000" y="4114800"/>
            <a:ext cx="381000" cy="381000"/>
          </a:xfrm>
          <a:prstGeom prst="line">
            <a:avLst/>
          </a:prstGeom>
          <a:noFill/>
          <a:ln w="9525">
            <a:solidFill>
              <a:schemeClr val="tx1"/>
            </a:solidFill>
            <a:round/>
            <a:headEnd/>
            <a:tailEnd/>
          </a:ln>
        </p:spPr>
        <p:txBody>
          <a:bodyPr wrap="none">
            <a:spAutoFit/>
          </a:bodyPr>
          <a:lstStyle/>
          <a:p>
            <a:endParaRPr lang="zh-CN" altLang="en-US"/>
          </a:p>
        </p:txBody>
      </p:sp>
      <p:sp>
        <p:nvSpPr>
          <p:cNvPr id="89121" name="Line 33"/>
          <p:cNvSpPr>
            <a:spLocks noChangeShapeType="1"/>
          </p:cNvSpPr>
          <p:nvPr/>
        </p:nvSpPr>
        <p:spPr bwMode="auto">
          <a:xfrm>
            <a:off x="3886200" y="2667000"/>
            <a:ext cx="3124200" cy="0"/>
          </a:xfrm>
          <a:prstGeom prst="line">
            <a:avLst/>
          </a:prstGeom>
          <a:noFill/>
          <a:ln w="9525">
            <a:solidFill>
              <a:schemeClr val="tx1"/>
            </a:solidFill>
            <a:round/>
            <a:headEnd/>
            <a:tailEnd/>
          </a:ln>
        </p:spPr>
        <p:txBody>
          <a:bodyPr>
            <a:spAutoFit/>
          </a:bodyPr>
          <a:lstStyle/>
          <a:p>
            <a:endParaRPr lang="zh-CN" altLang="en-US"/>
          </a:p>
        </p:txBody>
      </p:sp>
      <p:sp>
        <p:nvSpPr>
          <p:cNvPr id="89122" name="Text Box 34"/>
          <p:cNvSpPr txBox="1">
            <a:spLocks noChangeArrowheads="1"/>
          </p:cNvSpPr>
          <p:nvPr/>
        </p:nvSpPr>
        <p:spPr bwMode="auto">
          <a:xfrm>
            <a:off x="381000" y="2057400"/>
            <a:ext cx="1676400" cy="6413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ADD R1,R2,R3</a:t>
            </a:r>
          </a:p>
        </p:txBody>
      </p:sp>
      <p:sp>
        <p:nvSpPr>
          <p:cNvPr id="89123" name="Text Box 35"/>
          <p:cNvSpPr txBox="1">
            <a:spLocks noChangeArrowheads="1"/>
          </p:cNvSpPr>
          <p:nvPr/>
        </p:nvSpPr>
        <p:spPr bwMode="auto">
          <a:xfrm>
            <a:off x="381000" y="2833688"/>
            <a:ext cx="1676400" cy="366712"/>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SUB R4,R1,R5</a:t>
            </a:r>
          </a:p>
        </p:txBody>
      </p:sp>
      <p:sp>
        <p:nvSpPr>
          <p:cNvPr id="89124" name="Text Box 36"/>
          <p:cNvSpPr txBox="1">
            <a:spLocks noChangeArrowheads="1"/>
          </p:cNvSpPr>
          <p:nvPr/>
        </p:nvSpPr>
        <p:spPr bwMode="auto">
          <a:xfrm>
            <a:off x="381000" y="3671888"/>
            <a:ext cx="1676400" cy="6413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AND R6,R1,R7</a:t>
            </a:r>
          </a:p>
        </p:txBody>
      </p:sp>
      <p:sp>
        <p:nvSpPr>
          <p:cNvPr id="89125" name="Text Box 37"/>
          <p:cNvSpPr txBox="1">
            <a:spLocks noChangeArrowheads="1"/>
          </p:cNvSpPr>
          <p:nvPr/>
        </p:nvSpPr>
        <p:spPr bwMode="auto">
          <a:xfrm>
            <a:off x="381000" y="4510088"/>
            <a:ext cx="1676400" cy="366712"/>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OR   R8,R1,R9</a:t>
            </a:r>
          </a:p>
        </p:txBody>
      </p:sp>
      <p:sp>
        <p:nvSpPr>
          <p:cNvPr id="89126" name="Text Box 38"/>
          <p:cNvSpPr txBox="1">
            <a:spLocks noChangeArrowheads="1"/>
          </p:cNvSpPr>
          <p:nvPr/>
        </p:nvSpPr>
        <p:spPr bwMode="auto">
          <a:xfrm>
            <a:off x="381000" y="5272088"/>
            <a:ext cx="1676400" cy="6413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XOR R10,R1,R11</a:t>
            </a:r>
          </a:p>
        </p:txBody>
      </p:sp>
      <p:sp>
        <p:nvSpPr>
          <p:cNvPr id="89127" name="Line 39"/>
          <p:cNvSpPr>
            <a:spLocks noChangeShapeType="1"/>
          </p:cNvSpPr>
          <p:nvPr/>
        </p:nvSpPr>
        <p:spPr bwMode="auto">
          <a:xfrm>
            <a:off x="5105400" y="2514600"/>
            <a:ext cx="0" cy="3048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89128" name="Text Box 40"/>
          <p:cNvSpPr txBox="1">
            <a:spLocks noChangeArrowheads="1"/>
          </p:cNvSpPr>
          <p:nvPr/>
        </p:nvSpPr>
        <p:spPr bwMode="auto">
          <a:xfrm>
            <a:off x="6629400" y="2209800"/>
            <a:ext cx="1905000" cy="366713"/>
          </a:xfrm>
          <a:prstGeom prst="rect">
            <a:avLst/>
          </a:prstGeom>
          <a:noFill/>
          <a:ln w="9525">
            <a:noFill/>
            <a:miter lim="800000"/>
            <a:headEnd/>
            <a:tailEnd/>
          </a:ln>
        </p:spPr>
        <p:txBody>
          <a:bodyPr>
            <a:spAutoFit/>
          </a:bodyPr>
          <a:lstStyle/>
          <a:p>
            <a:pPr>
              <a:spcBef>
                <a:spcPct val="50000"/>
              </a:spcBef>
            </a:pPr>
            <a:r>
              <a:rPr kumimoji="1" lang="zh-CN" altLang="en-US" b="1">
                <a:latin typeface="华文中宋" pitchFamily="2" charset="-122"/>
                <a:ea typeface="华文中宋" pitchFamily="2" charset="-122"/>
              </a:rPr>
              <a:t>定向传递</a:t>
            </a:r>
            <a:r>
              <a:rPr kumimoji="1" lang="en-US" altLang="zh-CN" b="1">
                <a:latin typeface="华文中宋" pitchFamily="2" charset="-122"/>
                <a:ea typeface="华文中宋" pitchFamily="2" charset="-122"/>
              </a:rPr>
              <a:t>R1</a:t>
            </a:r>
            <a:r>
              <a:rPr kumimoji="1" lang="zh-CN" altLang="en-US" b="1">
                <a:latin typeface="华文中宋" pitchFamily="2" charset="-122"/>
                <a:ea typeface="华文中宋" pitchFamily="2" charset="-122"/>
              </a:rPr>
              <a:t>值</a:t>
            </a:r>
          </a:p>
        </p:txBody>
      </p:sp>
      <p:sp>
        <p:nvSpPr>
          <p:cNvPr id="89129" name="Text Box 41"/>
          <p:cNvSpPr txBox="1">
            <a:spLocks noChangeArrowheads="1"/>
          </p:cNvSpPr>
          <p:nvPr/>
        </p:nvSpPr>
        <p:spPr bwMode="auto">
          <a:xfrm>
            <a:off x="2057400" y="6019800"/>
            <a:ext cx="31242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2"/>
                </a:solidFill>
                <a:latin typeface="Times New Roman" pitchFamily="18" charset="0"/>
                <a:ea typeface="华文中宋" pitchFamily="2" charset="-122"/>
              </a:rPr>
              <a:t>数据相关和定向传递指令</a:t>
            </a:r>
          </a:p>
        </p:txBody>
      </p:sp>
      <p:sp>
        <p:nvSpPr>
          <p:cNvPr id="89130" name="Text Box 42"/>
          <p:cNvSpPr txBox="1">
            <a:spLocks noChangeArrowheads="1"/>
          </p:cNvSpPr>
          <p:nvPr/>
        </p:nvSpPr>
        <p:spPr bwMode="auto">
          <a:xfrm>
            <a:off x="381000" y="1219200"/>
            <a:ext cx="6629400" cy="396875"/>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000" b="1">
                <a:solidFill>
                  <a:schemeClr val="tx2"/>
                </a:solidFill>
                <a:latin typeface="Times New Roman" pitchFamily="18" charset="0"/>
                <a:ea typeface="华文中宋" pitchFamily="2" charset="-122"/>
              </a:rPr>
              <a:t>例：</a:t>
            </a:r>
            <a:r>
              <a:rPr kumimoji="1" lang="zh-CN" altLang="en-US" sz="2000" b="1">
                <a:latin typeface="Times New Roman" pitchFamily="18" charset="0"/>
                <a:ea typeface="华文中宋" pitchFamily="2" charset="-122"/>
              </a:rPr>
              <a:t>五段流水线的数据相关及采用定向技术解决此相关。</a:t>
            </a:r>
          </a:p>
        </p:txBody>
      </p:sp>
      <p:sp>
        <p:nvSpPr>
          <p:cNvPr id="44"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hlink"/>
                </a:solidFill>
                <a:effectLst/>
                <a:uLnTx/>
                <a:uFillTx/>
                <a:latin typeface="宋体" charset="-122"/>
                <a:ea typeface="+mj-ea"/>
                <a:cs typeface="+mj-cs"/>
              </a:rPr>
              <a:t>解决指令相关的方法</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linds(horizontal)">
                                      <p:cBhvr>
                                        <p:cTn id="7" dur="500"/>
                                        <p:tgtEl>
                                          <p:spTgt spid="8909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9091"/>
                                        </p:tgtEl>
                                        <p:attrNameLst>
                                          <p:attrName>style.visibility</p:attrName>
                                        </p:attrNameLst>
                                      </p:cBhvr>
                                      <p:to>
                                        <p:strVal val="visible"/>
                                      </p:to>
                                    </p:set>
                                    <p:animEffect transition="in" filter="blinds(horizontal)">
                                      <p:cBhvr>
                                        <p:cTn id="10" dur="500"/>
                                        <p:tgtEl>
                                          <p:spTgt spid="8909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9092"/>
                                        </p:tgtEl>
                                        <p:attrNameLst>
                                          <p:attrName>style.visibility</p:attrName>
                                        </p:attrNameLst>
                                      </p:cBhvr>
                                      <p:to>
                                        <p:strVal val="visible"/>
                                      </p:to>
                                    </p:set>
                                    <p:animEffect transition="in" filter="blinds(horizontal)">
                                      <p:cBhvr>
                                        <p:cTn id="13" dur="500"/>
                                        <p:tgtEl>
                                          <p:spTgt spid="8909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9093"/>
                                        </p:tgtEl>
                                        <p:attrNameLst>
                                          <p:attrName>style.visibility</p:attrName>
                                        </p:attrNameLst>
                                      </p:cBhvr>
                                      <p:to>
                                        <p:strVal val="visible"/>
                                      </p:to>
                                    </p:set>
                                    <p:animEffect transition="in" filter="blinds(horizontal)">
                                      <p:cBhvr>
                                        <p:cTn id="16" dur="500"/>
                                        <p:tgtEl>
                                          <p:spTgt spid="8909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9094"/>
                                        </p:tgtEl>
                                        <p:attrNameLst>
                                          <p:attrName>style.visibility</p:attrName>
                                        </p:attrNameLst>
                                      </p:cBhvr>
                                      <p:to>
                                        <p:strVal val="visible"/>
                                      </p:to>
                                    </p:set>
                                    <p:animEffect transition="in" filter="blinds(horizontal)">
                                      <p:cBhvr>
                                        <p:cTn id="19" dur="500"/>
                                        <p:tgtEl>
                                          <p:spTgt spid="8909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blinds(horizontal)">
                                      <p:cBhvr>
                                        <p:cTn id="22" dur="500"/>
                                        <p:tgtEl>
                                          <p:spTgt spid="8909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9096"/>
                                        </p:tgtEl>
                                        <p:attrNameLst>
                                          <p:attrName>style.visibility</p:attrName>
                                        </p:attrNameLst>
                                      </p:cBhvr>
                                      <p:to>
                                        <p:strVal val="visible"/>
                                      </p:to>
                                    </p:set>
                                    <p:animEffect transition="in" filter="blinds(horizontal)">
                                      <p:cBhvr>
                                        <p:cTn id="25" dur="500"/>
                                        <p:tgtEl>
                                          <p:spTgt spid="8909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9097"/>
                                        </p:tgtEl>
                                        <p:attrNameLst>
                                          <p:attrName>style.visibility</p:attrName>
                                        </p:attrNameLst>
                                      </p:cBhvr>
                                      <p:to>
                                        <p:strVal val="visible"/>
                                      </p:to>
                                    </p:set>
                                    <p:animEffect transition="in" filter="blinds(horizontal)">
                                      <p:cBhvr>
                                        <p:cTn id="28" dur="500"/>
                                        <p:tgtEl>
                                          <p:spTgt spid="8909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9098"/>
                                        </p:tgtEl>
                                        <p:attrNameLst>
                                          <p:attrName>style.visibility</p:attrName>
                                        </p:attrNameLst>
                                      </p:cBhvr>
                                      <p:to>
                                        <p:strVal val="visible"/>
                                      </p:to>
                                    </p:set>
                                    <p:animEffect transition="in" filter="blinds(horizontal)">
                                      <p:cBhvr>
                                        <p:cTn id="31" dur="500"/>
                                        <p:tgtEl>
                                          <p:spTgt spid="8909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9099"/>
                                        </p:tgtEl>
                                        <p:attrNameLst>
                                          <p:attrName>style.visibility</p:attrName>
                                        </p:attrNameLst>
                                      </p:cBhvr>
                                      <p:to>
                                        <p:strVal val="visible"/>
                                      </p:to>
                                    </p:set>
                                    <p:animEffect transition="in" filter="blinds(horizontal)">
                                      <p:cBhvr>
                                        <p:cTn id="34" dur="500"/>
                                        <p:tgtEl>
                                          <p:spTgt spid="8909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9100"/>
                                        </p:tgtEl>
                                        <p:attrNameLst>
                                          <p:attrName>style.visibility</p:attrName>
                                        </p:attrNameLst>
                                      </p:cBhvr>
                                      <p:to>
                                        <p:strVal val="visible"/>
                                      </p:to>
                                    </p:set>
                                    <p:animEffect transition="in" filter="blinds(horizontal)">
                                      <p:cBhvr>
                                        <p:cTn id="37" dur="500"/>
                                        <p:tgtEl>
                                          <p:spTgt spid="8910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9101"/>
                                        </p:tgtEl>
                                        <p:attrNameLst>
                                          <p:attrName>style.visibility</p:attrName>
                                        </p:attrNameLst>
                                      </p:cBhvr>
                                      <p:to>
                                        <p:strVal val="visible"/>
                                      </p:to>
                                    </p:set>
                                    <p:animEffect transition="in" filter="blinds(horizontal)">
                                      <p:cBhvr>
                                        <p:cTn id="40" dur="500"/>
                                        <p:tgtEl>
                                          <p:spTgt spid="8910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9102"/>
                                        </p:tgtEl>
                                        <p:attrNameLst>
                                          <p:attrName>style.visibility</p:attrName>
                                        </p:attrNameLst>
                                      </p:cBhvr>
                                      <p:to>
                                        <p:strVal val="visible"/>
                                      </p:to>
                                    </p:set>
                                    <p:animEffect transition="in" filter="blinds(horizontal)">
                                      <p:cBhvr>
                                        <p:cTn id="43" dur="500"/>
                                        <p:tgtEl>
                                          <p:spTgt spid="8910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9103"/>
                                        </p:tgtEl>
                                        <p:attrNameLst>
                                          <p:attrName>style.visibility</p:attrName>
                                        </p:attrNameLst>
                                      </p:cBhvr>
                                      <p:to>
                                        <p:strVal val="visible"/>
                                      </p:to>
                                    </p:set>
                                    <p:animEffect transition="in" filter="blinds(horizontal)">
                                      <p:cBhvr>
                                        <p:cTn id="46" dur="500"/>
                                        <p:tgtEl>
                                          <p:spTgt spid="8910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9104"/>
                                        </p:tgtEl>
                                        <p:attrNameLst>
                                          <p:attrName>style.visibility</p:attrName>
                                        </p:attrNameLst>
                                      </p:cBhvr>
                                      <p:to>
                                        <p:strVal val="visible"/>
                                      </p:to>
                                    </p:set>
                                    <p:animEffect transition="in" filter="blinds(horizontal)">
                                      <p:cBhvr>
                                        <p:cTn id="49" dur="500"/>
                                        <p:tgtEl>
                                          <p:spTgt spid="8910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9105"/>
                                        </p:tgtEl>
                                        <p:attrNameLst>
                                          <p:attrName>style.visibility</p:attrName>
                                        </p:attrNameLst>
                                      </p:cBhvr>
                                      <p:to>
                                        <p:strVal val="visible"/>
                                      </p:to>
                                    </p:set>
                                    <p:animEffect transition="in" filter="blinds(horizontal)">
                                      <p:cBhvr>
                                        <p:cTn id="52" dur="500"/>
                                        <p:tgtEl>
                                          <p:spTgt spid="8910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9106"/>
                                        </p:tgtEl>
                                        <p:attrNameLst>
                                          <p:attrName>style.visibility</p:attrName>
                                        </p:attrNameLst>
                                      </p:cBhvr>
                                      <p:to>
                                        <p:strVal val="visible"/>
                                      </p:to>
                                    </p:set>
                                    <p:animEffect transition="in" filter="blinds(horizontal)">
                                      <p:cBhvr>
                                        <p:cTn id="55" dur="500"/>
                                        <p:tgtEl>
                                          <p:spTgt spid="8910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89107"/>
                                        </p:tgtEl>
                                        <p:attrNameLst>
                                          <p:attrName>style.visibility</p:attrName>
                                        </p:attrNameLst>
                                      </p:cBhvr>
                                      <p:to>
                                        <p:strVal val="visible"/>
                                      </p:to>
                                    </p:set>
                                    <p:animEffect transition="in" filter="blinds(horizontal)">
                                      <p:cBhvr>
                                        <p:cTn id="58" dur="500"/>
                                        <p:tgtEl>
                                          <p:spTgt spid="8910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89108"/>
                                        </p:tgtEl>
                                        <p:attrNameLst>
                                          <p:attrName>style.visibility</p:attrName>
                                        </p:attrNameLst>
                                      </p:cBhvr>
                                      <p:to>
                                        <p:strVal val="visible"/>
                                      </p:to>
                                    </p:set>
                                    <p:animEffect transition="in" filter="blinds(horizontal)">
                                      <p:cBhvr>
                                        <p:cTn id="61" dur="500"/>
                                        <p:tgtEl>
                                          <p:spTgt spid="8910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89109"/>
                                        </p:tgtEl>
                                        <p:attrNameLst>
                                          <p:attrName>style.visibility</p:attrName>
                                        </p:attrNameLst>
                                      </p:cBhvr>
                                      <p:to>
                                        <p:strVal val="visible"/>
                                      </p:to>
                                    </p:set>
                                    <p:animEffect transition="in" filter="blinds(horizontal)">
                                      <p:cBhvr>
                                        <p:cTn id="64" dur="500"/>
                                        <p:tgtEl>
                                          <p:spTgt spid="89109"/>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89110"/>
                                        </p:tgtEl>
                                        <p:attrNameLst>
                                          <p:attrName>style.visibility</p:attrName>
                                        </p:attrNameLst>
                                      </p:cBhvr>
                                      <p:to>
                                        <p:strVal val="visible"/>
                                      </p:to>
                                    </p:set>
                                    <p:animEffect transition="in" filter="blinds(horizontal)">
                                      <p:cBhvr>
                                        <p:cTn id="67" dur="500"/>
                                        <p:tgtEl>
                                          <p:spTgt spid="8911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89111"/>
                                        </p:tgtEl>
                                        <p:attrNameLst>
                                          <p:attrName>style.visibility</p:attrName>
                                        </p:attrNameLst>
                                      </p:cBhvr>
                                      <p:to>
                                        <p:strVal val="visible"/>
                                      </p:to>
                                    </p:set>
                                    <p:animEffect transition="in" filter="blinds(horizontal)">
                                      <p:cBhvr>
                                        <p:cTn id="70" dur="500"/>
                                        <p:tgtEl>
                                          <p:spTgt spid="8911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89112"/>
                                        </p:tgtEl>
                                        <p:attrNameLst>
                                          <p:attrName>style.visibility</p:attrName>
                                        </p:attrNameLst>
                                      </p:cBhvr>
                                      <p:to>
                                        <p:strVal val="visible"/>
                                      </p:to>
                                    </p:set>
                                    <p:animEffect transition="in" filter="blinds(horizontal)">
                                      <p:cBhvr>
                                        <p:cTn id="73" dur="500"/>
                                        <p:tgtEl>
                                          <p:spTgt spid="8911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9113"/>
                                        </p:tgtEl>
                                        <p:attrNameLst>
                                          <p:attrName>style.visibility</p:attrName>
                                        </p:attrNameLst>
                                      </p:cBhvr>
                                      <p:to>
                                        <p:strVal val="visible"/>
                                      </p:to>
                                    </p:set>
                                    <p:animEffect transition="in" filter="blinds(horizontal)">
                                      <p:cBhvr>
                                        <p:cTn id="76" dur="500"/>
                                        <p:tgtEl>
                                          <p:spTgt spid="8911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89114"/>
                                        </p:tgtEl>
                                        <p:attrNameLst>
                                          <p:attrName>style.visibility</p:attrName>
                                        </p:attrNameLst>
                                      </p:cBhvr>
                                      <p:to>
                                        <p:strVal val="visible"/>
                                      </p:to>
                                    </p:set>
                                    <p:animEffect transition="in" filter="blinds(horizontal)">
                                      <p:cBhvr>
                                        <p:cTn id="79" dur="500"/>
                                        <p:tgtEl>
                                          <p:spTgt spid="8911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89115"/>
                                        </p:tgtEl>
                                        <p:attrNameLst>
                                          <p:attrName>style.visibility</p:attrName>
                                        </p:attrNameLst>
                                      </p:cBhvr>
                                      <p:to>
                                        <p:strVal val="visible"/>
                                      </p:to>
                                    </p:set>
                                    <p:animEffect transition="in" filter="blinds(horizontal)">
                                      <p:cBhvr>
                                        <p:cTn id="82" dur="500"/>
                                        <p:tgtEl>
                                          <p:spTgt spid="8911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9116"/>
                                        </p:tgtEl>
                                        <p:attrNameLst>
                                          <p:attrName>style.visibility</p:attrName>
                                        </p:attrNameLst>
                                      </p:cBhvr>
                                      <p:to>
                                        <p:strVal val="visible"/>
                                      </p:to>
                                    </p:set>
                                    <p:animEffect transition="in" filter="blinds(horizontal)">
                                      <p:cBhvr>
                                        <p:cTn id="85" dur="500"/>
                                        <p:tgtEl>
                                          <p:spTgt spid="8911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9117"/>
                                        </p:tgtEl>
                                        <p:attrNameLst>
                                          <p:attrName>style.visibility</p:attrName>
                                        </p:attrNameLst>
                                      </p:cBhvr>
                                      <p:to>
                                        <p:strVal val="visible"/>
                                      </p:to>
                                    </p:set>
                                    <p:animEffect transition="in" filter="blinds(horizontal)">
                                      <p:cBhvr>
                                        <p:cTn id="88" dur="500"/>
                                        <p:tgtEl>
                                          <p:spTgt spid="8911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9118"/>
                                        </p:tgtEl>
                                        <p:attrNameLst>
                                          <p:attrName>style.visibility</p:attrName>
                                        </p:attrNameLst>
                                      </p:cBhvr>
                                      <p:to>
                                        <p:strVal val="visible"/>
                                      </p:to>
                                    </p:set>
                                    <p:animEffect transition="in" filter="blinds(horizontal)">
                                      <p:cBhvr>
                                        <p:cTn id="91" dur="500"/>
                                        <p:tgtEl>
                                          <p:spTgt spid="8911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89119"/>
                                        </p:tgtEl>
                                        <p:attrNameLst>
                                          <p:attrName>style.visibility</p:attrName>
                                        </p:attrNameLst>
                                      </p:cBhvr>
                                      <p:to>
                                        <p:strVal val="visible"/>
                                      </p:to>
                                    </p:set>
                                    <p:animEffect transition="in" filter="blinds(horizontal)">
                                      <p:cBhvr>
                                        <p:cTn id="94" dur="500"/>
                                        <p:tgtEl>
                                          <p:spTgt spid="89119"/>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89120"/>
                                        </p:tgtEl>
                                        <p:attrNameLst>
                                          <p:attrName>style.visibility</p:attrName>
                                        </p:attrNameLst>
                                      </p:cBhvr>
                                      <p:to>
                                        <p:strVal val="visible"/>
                                      </p:to>
                                    </p:set>
                                    <p:animEffect transition="in" filter="blinds(horizontal)">
                                      <p:cBhvr>
                                        <p:cTn id="97" dur="500"/>
                                        <p:tgtEl>
                                          <p:spTgt spid="8912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89121"/>
                                        </p:tgtEl>
                                        <p:attrNameLst>
                                          <p:attrName>style.visibility</p:attrName>
                                        </p:attrNameLst>
                                      </p:cBhvr>
                                      <p:to>
                                        <p:strVal val="visible"/>
                                      </p:to>
                                    </p:set>
                                    <p:animEffect transition="in" filter="blinds(horizontal)">
                                      <p:cBhvr>
                                        <p:cTn id="100" dur="500"/>
                                        <p:tgtEl>
                                          <p:spTgt spid="8912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89122"/>
                                        </p:tgtEl>
                                        <p:attrNameLst>
                                          <p:attrName>style.visibility</p:attrName>
                                        </p:attrNameLst>
                                      </p:cBhvr>
                                      <p:to>
                                        <p:strVal val="visible"/>
                                      </p:to>
                                    </p:set>
                                    <p:animEffect transition="in" filter="blinds(horizontal)">
                                      <p:cBhvr>
                                        <p:cTn id="103" dur="500"/>
                                        <p:tgtEl>
                                          <p:spTgt spid="8912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89123"/>
                                        </p:tgtEl>
                                        <p:attrNameLst>
                                          <p:attrName>style.visibility</p:attrName>
                                        </p:attrNameLst>
                                      </p:cBhvr>
                                      <p:to>
                                        <p:strVal val="visible"/>
                                      </p:to>
                                    </p:set>
                                    <p:animEffect transition="in" filter="blinds(horizontal)">
                                      <p:cBhvr>
                                        <p:cTn id="106" dur="500"/>
                                        <p:tgtEl>
                                          <p:spTgt spid="8912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89124"/>
                                        </p:tgtEl>
                                        <p:attrNameLst>
                                          <p:attrName>style.visibility</p:attrName>
                                        </p:attrNameLst>
                                      </p:cBhvr>
                                      <p:to>
                                        <p:strVal val="visible"/>
                                      </p:to>
                                    </p:set>
                                    <p:animEffect transition="in" filter="blinds(horizontal)">
                                      <p:cBhvr>
                                        <p:cTn id="109" dur="500"/>
                                        <p:tgtEl>
                                          <p:spTgt spid="8912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89125"/>
                                        </p:tgtEl>
                                        <p:attrNameLst>
                                          <p:attrName>style.visibility</p:attrName>
                                        </p:attrNameLst>
                                      </p:cBhvr>
                                      <p:to>
                                        <p:strVal val="visible"/>
                                      </p:to>
                                    </p:set>
                                    <p:animEffect transition="in" filter="blinds(horizontal)">
                                      <p:cBhvr>
                                        <p:cTn id="112" dur="500"/>
                                        <p:tgtEl>
                                          <p:spTgt spid="89125"/>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89126"/>
                                        </p:tgtEl>
                                        <p:attrNameLst>
                                          <p:attrName>style.visibility</p:attrName>
                                        </p:attrNameLst>
                                      </p:cBhvr>
                                      <p:to>
                                        <p:strVal val="visible"/>
                                      </p:to>
                                    </p:set>
                                    <p:animEffect transition="in" filter="blinds(horizontal)">
                                      <p:cBhvr>
                                        <p:cTn id="115" dur="500"/>
                                        <p:tgtEl>
                                          <p:spTgt spid="89126"/>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89127"/>
                                        </p:tgtEl>
                                        <p:attrNameLst>
                                          <p:attrName>style.visibility</p:attrName>
                                        </p:attrNameLst>
                                      </p:cBhvr>
                                      <p:to>
                                        <p:strVal val="visible"/>
                                      </p:to>
                                    </p:set>
                                    <p:animEffect transition="in" filter="blinds(horizontal)">
                                      <p:cBhvr>
                                        <p:cTn id="118" dur="500"/>
                                        <p:tgtEl>
                                          <p:spTgt spid="89127"/>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9128"/>
                                        </p:tgtEl>
                                        <p:attrNameLst>
                                          <p:attrName>style.visibility</p:attrName>
                                        </p:attrNameLst>
                                      </p:cBhvr>
                                      <p:to>
                                        <p:strVal val="visible"/>
                                      </p:to>
                                    </p:set>
                                    <p:animEffect transition="in" filter="blinds(horizontal)">
                                      <p:cBhvr>
                                        <p:cTn id="121" dur="500"/>
                                        <p:tgtEl>
                                          <p:spTgt spid="89128"/>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89129"/>
                                        </p:tgtEl>
                                        <p:attrNameLst>
                                          <p:attrName>style.visibility</p:attrName>
                                        </p:attrNameLst>
                                      </p:cBhvr>
                                      <p:to>
                                        <p:strVal val="visible"/>
                                      </p:to>
                                    </p:set>
                                    <p:animEffect transition="in" filter="blinds(horizontal)">
                                      <p:cBhvr>
                                        <p:cTn id="124" dur="500"/>
                                        <p:tgtEl>
                                          <p:spTgt spid="89129"/>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89130"/>
                                        </p:tgtEl>
                                        <p:attrNameLst>
                                          <p:attrName>style.visibility</p:attrName>
                                        </p:attrNameLst>
                                      </p:cBhvr>
                                      <p:to>
                                        <p:strVal val="visible"/>
                                      </p:to>
                                    </p:set>
                                    <p:animEffect transition="in" filter="blinds(horizontal)">
                                      <p:cBhvr>
                                        <p:cTn id="127" dur="500"/>
                                        <p:tgtEl>
                                          <p:spTgt spid="89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p:bldP spid="89091" grpId="0" animBg="1"/>
      <p:bldP spid="89092" grpId="0" animBg="1"/>
      <p:bldP spid="89093" grpId="0" animBg="1"/>
      <p:bldP spid="89094" grpId="0" animBg="1"/>
      <p:bldP spid="89095" grpId="0" animBg="1"/>
      <p:bldP spid="89096" grpId="0" animBg="1"/>
      <p:bldP spid="89097" grpId="0" animBg="1"/>
      <p:bldP spid="89098" grpId="0" animBg="1"/>
      <p:bldP spid="89099" grpId="0" animBg="1"/>
      <p:bldP spid="89100" grpId="0" animBg="1"/>
      <p:bldP spid="89101" grpId="0" animBg="1"/>
      <p:bldP spid="89102" grpId="0" animBg="1"/>
      <p:bldP spid="89103" grpId="0" animBg="1"/>
      <p:bldP spid="89104" grpId="0" animBg="1"/>
      <p:bldP spid="89105" grpId="0" animBg="1"/>
      <p:bldP spid="89106" grpId="0" animBg="1"/>
      <p:bldP spid="89107" grpId="0" animBg="1"/>
      <p:bldP spid="89108" grpId="0" animBg="1"/>
      <p:bldP spid="89109" grpId="0" animBg="1"/>
      <p:bldP spid="89110" grpId="0" animBg="1"/>
      <p:bldP spid="89111" grpId="0" animBg="1"/>
      <p:bldP spid="89112" grpId="0" animBg="1"/>
      <p:bldP spid="89113" grpId="0" animBg="1"/>
      <p:bldP spid="89114" grpId="0" animBg="1"/>
      <p:bldP spid="89115" grpId="0" animBg="1"/>
      <p:bldP spid="89116" grpId="0" animBg="1"/>
      <p:bldP spid="89117" grpId="0" animBg="1"/>
      <p:bldP spid="89118" grpId="0" animBg="1"/>
      <p:bldP spid="89119" grpId="0" animBg="1"/>
      <p:bldP spid="89120" grpId="0" animBg="1"/>
      <p:bldP spid="89121" grpId="0" animBg="1"/>
      <p:bldP spid="89122" grpId="0"/>
      <p:bldP spid="89123" grpId="0"/>
      <p:bldP spid="89124" grpId="0"/>
      <p:bldP spid="89125" grpId="0"/>
      <p:bldP spid="89126" grpId="0"/>
      <p:bldP spid="89127" grpId="0" animBg="1"/>
      <p:bldP spid="89128" grpId="0"/>
      <p:bldP spid="89129" grpId="0"/>
      <p:bldP spid="891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2362200" y="1703388"/>
            <a:ext cx="685800" cy="468312"/>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91139" name="Rectangle 3"/>
          <p:cNvSpPr>
            <a:spLocks noChangeArrowheads="1"/>
          </p:cNvSpPr>
          <p:nvPr/>
        </p:nvSpPr>
        <p:spPr bwMode="auto">
          <a:xfrm>
            <a:off x="3048000" y="1703388"/>
            <a:ext cx="685800" cy="468312"/>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40" name="Rectangle 4"/>
          <p:cNvSpPr>
            <a:spLocks noChangeArrowheads="1"/>
          </p:cNvSpPr>
          <p:nvPr/>
        </p:nvSpPr>
        <p:spPr bwMode="auto">
          <a:xfrm>
            <a:off x="3733800" y="1703388"/>
            <a:ext cx="685800" cy="468312"/>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91141" name="Rectangle 5"/>
          <p:cNvSpPr>
            <a:spLocks noChangeArrowheads="1"/>
          </p:cNvSpPr>
          <p:nvPr/>
        </p:nvSpPr>
        <p:spPr bwMode="auto">
          <a:xfrm>
            <a:off x="4419600" y="17049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42" name="Line 6"/>
          <p:cNvSpPr>
            <a:spLocks noChangeShapeType="1"/>
          </p:cNvSpPr>
          <p:nvPr/>
        </p:nvSpPr>
        <p:spPr bwMode="auto">
          <a:xfrm>
            <a:off x="3048000" y="1933575"/>
            <a:ext cx="685800" cy="0"/>
          </a:xfrm>
          <a:prstGeom prst="line">
            <a:avLst/>
          </a:prstGeom>
          <a:noFill/>
          <a:ln w="9525">
            <a:solidFill>
              <a:schemeClr val="tx1"/>
            </a:solidFill>
            <a:round/>
            <a:headEnd/>
            <a:tailEnd/>
          </a:ln>
        </p:spPr>
        <p:txBody>
          <a:bodyPr wrap="none">
            <a:spAutoFit/>
          </a:bodyPr>
          <a:lstStyle/>
          <a:p>
            <a:endParaRPr lang="zh-CN" altLang="en-US"/>
          </a:p>
        </p:txBody>
      </p:sp>
      <p:sp>
        <p:nvSpPr>
          <p:cNvPr id="91143" name="Line 7"/>
          <p:cNvSpPr>
            <a:spLocks noChangeShapeType="1"/>
          </p:cNvSpPr>
          <p:nvPr/>
        </p:nvSpPr>
        <p:spPr bwMode="auto">
          <a:xfrm>
            <a:off x="3352800" y="1933575"/>
            <a:ext cx="0" cy="273050"/>
          </a:xfrm>
          <a:prstGeom prst="line">
            <a:avLst/>
          </a:prstGeom>
          <a:noFill/>
          <a:ln w="9525">
            <a:solidFill>
              <a:schemeClr val="tx1"/>
            </a:solidFill>
            <a:round/>
            <a:headEnd/>
            <a:tailEnd/>
          </a:ln>
        </p:spPr>
        <p:txBody>
          <a:bodyPr wrap="none">
            <a:spAutoFit/>
          </a:bodyPr>
          <a:lstStyle/>
          <a:p>
            <a:endParaRPr lang="zh-CN" altLang="en-US"/>
          </a:p>
        </p:txBody>
      </p:sp>
      <p:sp>
        <p:nvSpPr>
          <p:cNvPr id="91144" name="Text Box 8"/>
          <p:cNvSpPr txBox="1">
            <a:spLocks noChangeArrowheads="1"/>
          </p:cNvSpPr>
          <p:nvPr/>
        </p:nvSpPr>
        <p:spPr bwMode="auto">
          <a:xfrm>
            <a:off x="3200400" y="1660525"/>
            <a:ext cx="6096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ID</a:t>
            </a:r>
          </a:p>
        </p:txBody>
      </p:sp>
      <p:sp>
        <p:nvSpPr>
          <p:cNvPr id="91145" name="Text Box 9"/>
          <p:cNvSpPr txBox="1">
            <a:spLocks noChangeArrowheads="1"/>
          </p:cNvSpPr>
          <p:nvPr/>
        </p:nvSpPr>
        <p:spPr bwMode="auto">
          <a:xfrm>
            <a:off x="3429000" y="1933575"/>
            <a:ext cx="304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R</a:t>
            </a:r>
          </a:p>
        </p:txBody>
      </p:sp>
      <p:grpSp>
        <p:nvGrpSpPr>
          <p:cNvPr id="2" name="Group 10"/>
          <p:cNvGrpSpPr>
            <a:grpSpLocks/>
          </p:cNvGrpSpPr>
          <p:nvPr/>
        </p:nvGrpSpPr>
        <p:grpSpPr bwMode="auto">
          <a:xfrm>
            <a:off x="5105400" y="1660525"/>
            <a:ext cx="685800" cy="577850"/>
            <a:chOff x="3024" y="720"/>
            <a:chExt cx="432" cy="364"/>
          </a:xfrm>
        </p:grpSpPr>
        <p:sp>
          <p:nvSpPr>
            <p:cNvPr id="57420" name="Rectangle 11"/>
            <p:cNvSpPr>
              <a:spLocks noChangeArrowheads="1"/>
            </p:cNvSpPr>
            <p:nvPr/>
          </p:nvSpPr>
          <p:spPr bwMode="auto">
            <a:xfrm>
              <a:off x="3024" y="747"/>
              <a:ext cx="432" cy="29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57421" name="Line 12"/>
            <p:cNvSpPr>
              <a:spLocks noChangeShapeType="1"/>
            </p:cNvSpPr>
            <p:nvPr/>
          </p:nvSpPr>
          <p:spPr bwMode="auto">
            <a:xfrm>
              <a:off x="3024" y="892"/>
              <a:ext cx="432" cy="0"/>
            </a:xfrm>
            <a:prstGeom prst="line">
              <a:avLst/>
            </a:prstGeom>
            <a:noFill/>
            <a:ln w="9525">
              <a:solidFill>
                <a:schemeClr val="tx1"/>
              </a:solidFill>
              <a:round/>
              <a:headEnd/>
              <a:tailEnd/>
            </a:ln>
          </p:spPr>
          <p:txBody>
            <a:bodyPr wrap="none">
              <a:spAutoFit/>
            </a:bodyPr>
            <a:lstStyle/>
            <a:p>
              <a:endParaRPr lang="zh-CN" altLang="en-US"/>
            </a:p>
          </p:txBody>
        </p:sp>
        <p:sp>
          <p:nvSpPr>
            <p:cNvPr id="57422" name="Line 13"/>
            <p:cNvSpPr>
              <a:spLocks noChangeShapeType="1"/>
            </p:cNvSpPr>
            <p:nvPr/>
          </p:nvSpPr>
          <p:spPr bwMode="auto">
            <a:xfrm>
              <a:off x="3216" y="892"/>
              <a:ext cx="0" cy="172"/>
            </a:xfrm>
            <a:prstGeom prst="line">
              <a:avLst/>
            </a:prstGeom>
            <a:noFill/>
            <a:ln w="9525">
              <a:solidFill>
                <a:schemeClr val="tx1"/>
              </a:solidFill>
              <a:round/>
              <a:headEnd/>
              <a:tailEnd/>
            </a:ln>
          </p:spPr>
          <p:txBody>
            <a:bodyPr wrap="none">
              <a:spAutoFit/>
            </a:bodyPr>
            <a:lstStyle/>
            <a:p>
              <a:endParaRPr lang="zh-CN" altLang="en-US"/>
            </a:p>
          </p:txBody>
        </p:sp>
        <p:sp>
          <p:nvSpPr>
            <p:cNvPr id="57423" name="Text Box 14"/>
            <p:cNvSpPr txBox="1">
              <a:spLocks noChangeArrowheads="1"/>
            </p:cNvSpPr>
            <p:nvPr/>
          </p:nvSpPr>
          <p:spPr bwMode="auto">
            <a:xfrm>
              <a:off x="3072" y="720"/>
              <a:ext cx="384"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WB</a:t>
              </a:r>
            </a:p>
          </p:txBody>
        </p:sp>
        <p:sp>
          <p:nvSpPr>
            <p:cNvPr id="57424" name="Text Box 15"/>
            <p:cNvSpPr txBox="1">
              <a:spLocks noChangeArrowheads="1"/>
            </p:cNvSpPr>
            <p:nvPr/>
          </p:nvSpPr>
          <p:spPr bwMode="auto">
            <a:xfrm>
              <a:off x="3024" y="892"/>
              <a:ext cx="240"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FFFF00"/>
                  </a:solidFill>
                  <a:latin typeface="Times New Roman" pitchFamily="18" charset="0"/>
                </a:rPr>
                <a:t>W</a:t>
              </a:r>
            </a:p>
          </p:txBody>
        </p:sp>
      </p:grpSp>
      <p:sp>
        <p:nvSpPr>
          <p:cNvPr id="91152" name="Rectangle 16"/>
          <p:cNvSpPr>
            <a:spLocks noChangeArrowheads="1"/>
          </p:cNvSpPr>
          <p:nvPr/>
        </p:nvSpPr>
        <p:spPr bwMode="auto">
          <a:xfrm>
            <a:off x="3048000" y="2251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91153" name="Rectangle 17"/>
          <p:cNvSpPr>
            <a:spLocks noChangeArrowheads="1"/>
          </p:cNvSpPr>
          <p:nvPr/>
        </p:nvSpPr>
        <p:spPr bwMode="auto">
          <a:xfrm>
            <a:off x="3733800" y="2251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latin typeface="Times New Roman" pitchFamily="18" charset="0"/>
              </a:rPr>
              <a:t> </a:t>
            </a:r>
            <a:r>
              <a:rPr kumimoji="1" lang="en-US" altLang="zh-CN" sz="2400" b="1">
                <a:latin typeface="Times New Roman" pitchFamily="18" charset="0"/>
              </a:rPr>
              <a:t>  </a:t>
            </a:r>
          </a:p>
        </p:txBody>
      </p:sp>
      <p:sp>
        <p:nvSpPr>
          <p:cNvPr id="91154" name="Rectangle 18"/>
          <p:cNvSpPr>
            <a:spLocks noChangeArrowheads="1"/>
          </p:cNvSpPr>
          <p:nvPr/>
        </p:nvSpPr>
        <p:spPr bwMode="auto">
          <a:xfrm>
            <a:off x="4419600" y="2251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91155" name="Rectangle 19"/>
          <p:cNvSpPr>
            <a:spLocks noChangeArrowheads="1"/>
          </p:cNvSpPr>
          <p:nvPr/>
        </p:nvSpPr>
        <p:spPr bwMode="auto">
          <a:xfrm>
            <a:off x="5105400" y="2251075"/>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56" name="Line 20"/>
          <p:cNvSpPr>
            <a:spLocks noChangeShapeType="1"/>
          </p:cNvSpPr>
          <p:nvPr/>
        </p:nvSpPr>
        <p:spPr bwMode="auto">
          <a:xfrm>
            <a:off x="3733800" y="2479675"/>
            <a:ext cx="685800" cy="0"/>
          </a:xfrm>
          <a:prstGeom prst="line">
            <a:avLst/>
          </a:prstGeom>
          <a:noFill/>
          <a:ln w="9525">
            <a:solidFill>
              <a:schemeClr val="tx1"/>
            </a:solidFill>
            <a:round/>
            <a:headEnd/>
            <a:tailEnd/>
          </a:ln>
        </p:spPr>
        <p:txBody>
          <a:bodyPr wrap="none">
            <a:spAutoFit/>
          </a:bodyPr>
          <a:lstStyle/>
          <a:p>
            <a:endParaRPr lang="zh-CN" altLang="en-US"/>
          </a:p>
        </p:txBody>
      </p:sp>
      <p:sp>
        <p:nvSpPr>
          <p:cNvPr id="91157" name="Line 21"/>
          <p:cNvSpPr>
            <a:spLocks noChangeShapeType="1"/>
          </p:cNvSpPr>
          <p:nvPr/>
        </p:nvSpPr>
        <p:spPr bwMode="auto">
          <a:xfrm>
            <a:off x="4038600" y="2479675"/>
            <a:ext cx="0" cy="271463"/>
          </a:xfrm>
          <a:prstGeom prst="line">
            <a:avLst/>
          </a:prstGeom>
          <a:noFill/>
          <a:ln w="9525">
            <a:solidFill>
              <a:schemeClr val="tx1"/>
            </a:solidFill>
            <a:round/>
            <a:headEnd/>
            <a:tailEnd/>
          </a:ln>
        </p:spPr>
        <p:txBody>
          <a:bodyPr wrap="none">
            <a:spAutoFit/>
          </a:bodyPr>
          <a:lstStyle/>
          <a:p>
            <a:endParaRPr lang="zh-CN" altLang="en-US"/>
          </a:p>
        </p:txBody>
      </p:sp>
      <p:sp>
        <p:nvSpPr>
          <p:cNvPr id="91158" name="Text Box 22"/>
          <p:cNvSpPr txBox="1">
            <a:spLocks noChangeArrowheads="1"/>
          </p:cNvSpPr>
          <p:nvPr/>
        </p:nvSpPr>
        <p:spPr bwMode="auto">
          <a:xfrm>
            <a:off x="3886200" y="2206625"/>
            <a:ext cx="5334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ID</a:t>
            </a:r>
          </a:p>
        </p:txBody>
      </p:sp>
      <p:sp>
        <p:nvSpPr>
          <p:cNvPr id="91159" name="Text Box 23"/>
          <p:cNvSpPr txBox="1">
            <a:spLocks noChangeArrowheads="1"/>
          </p:cNvSpPr>
          <p:nvPr/>
        </p:nvSpPr>
        <p:spPr bwMode="auto">
          <a:xfrm>
            <a:off x="4114800" y="2479675"/>
            <a:ext cx="304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R</a:t>
            </a:r>
          </a:p>
        </p:txBody>
      </p:sp>
      <p:grpSp>
        <p:nvGrpSpPr>
          <p:cNvPr id="3" name="Group 24"/>
          <p:cNvGrpSpPr>
            <a:grpSpLocks/>
          </p:cNvGrpSpPr>
          <p:nvPr/>
        </p:nvGrpSpPr>
        <p:grpSpPr bwMode="auto">
          <a:xfrm>
            <a:off x="5791200" y="2193925"/>
            <a:ext cx="685800" cy="544513"/>
            <a:chOff x="3456" y="1064"/>
            <a:chExt cx="432" cy="343"/>
          </a:xfrm>
        </p:grpSpPr>
        <p:sp>
          <p:nvSpPr>
            <p:cNvPr id="57416" name="Rectangle 25"/>
            <p:cNvSpPr>
              <a:spLocks noChangeArrowheads="1"/>
            </p:cNvSpPr>
            <p:nvPr/>
          </p:nvSpPr>
          <p:spPr bwMode="auto">
            <a:xfrm>
              <a:off x="3456" y="1092"/>
              <a:ext cx="432" cy="294"/>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57417" name="Line 26"/>
            <p:cNvSpPr>
              <a:spLocks noChangeShapeType="1"/>
            </p:cNvSpPr>
            <p:nvPr/>
          </p:nvSpPr>
          <p:spPr bwMode="auto">
            <a:xfrm>
              <a:off x="3456" y="1236"/>
              <a:ext cx="432" cy="0"/>
            </a:xfrm>
            <a:prstGeom prst="line">
              <a:avLst/>
            </a:prstGeom>
            <a:noFill/>
            <a:ln w="9525">
              <a:solidFill>
                <a:schemeClr val="tx1"/>
              </a:solidFill>
              <a:round/>
              <a:headEnd/>
              <a:tailEnd/>
            </a:ln>
          </p:spPr>
          <p:txBody>
            <a:bodyPr wrap="none">
              <a:spAutoFit/>
            </a:bodyPr>
            <a:lstStyle/>
            <a:p>
              <a:endParaRPr lang="zh-CN" altLang="en-US"/>
            </a:p>
          </p:txBody>
        </p:sp>
        <p:sp>
          <p:nvSpPr>
            <p:cNvPr id="57418" name="Line 27"/>
            <p:cNvSpPr>
              <a:spLocks noChangeShapeType="1"/>
            </p:cNvSpPr>
            <p:nvPr/>
          </p:nvSpPr>
          <p:spPr bwMode="auto">
            <a:xfrm>
              <a:off x="3648" y="1236"/>
              <a:ext cx="0" cy="171"/>
            </a:xfrm>
            <a:prstGeom prst="line">
              <a:avLst/>
            </a:prstGeom>
            <a:noFill/>
            <a:ln w="9525">
              <a:solidFill>
                <a:schemeClr val="tx1"/>
              </a:solidFill>
              <a:round/>
              <a:headEnd/>
              <a:tailEnd/>
            </a:ln>
          </p:spPr>
          <p:txBody>
            <a:bodyPr wrap="none">
              <a:spAutoFit/>
            </a:bodyPr>
            <a:lstStyle/>
            <a:p>
              <a:endParaRPr lang="zh-CN" altLang="en-US"/>
            </a:p>
          </p:txBody>
        </p:sp>
        <p:sp>
          <p:nvSpPr>
            <p:cNvPr id="57419" name="Text Box 28"/>
            <p:cNvSpPr txBox="1">
              <a:spLocks noChangeArrowheads="1"/>
            </p:cNvSpPr>
            <p:nvPr/>
          </p:nvSpPr>
          <p:spPr bwMode="auto">
            <a:xfrm>
              <a:off x="3504" y="1064"/>
              <a:ext cx="384"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WB</a:t>
              </a:r>
            </a:p>
          </p:txBody>
        </p:sp>
      </p:grpSp>
      <p:sp>
        <p:nvSpPr>
          <p:cNvPr id="91165" name="Text Box 29"/>
          <p:cNvSpPr txBox="1">
            <a:spLocks noChangeArrowheads="1"/>
          </p:cNvSpPr>
          <p:nvPr/>
        </p:nvSpPr>
        <p:spPr bwMode="auto">
          <a:xfrm>
            <a:off x="6019800" y="2479675"/>
            <a:ext cx="3810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a:t>
            </a:r>
          </a:p>
        </p:txBody>
      </p:sp>
      <p:sp>
        <p:nvSpPr>
          <p:cNvPr id="91166" name="Rectangle 30"/>
          <p:cNvSpPr>
            <a:spLocks noChangeArrowheads="1"/>
          </p:cNvSpPr>
          <p:nvPr/>
        </p:nvSpPr>
        <p:spPr bwMode="auto">
          <a:xfrm>
            <a:off x="3733800" y="27955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91167" name="Rectangle 31"/>
          <p:cNvSpPr>
            <a:spLocks noChangeArrowheads="1"/>
          </p:cNvSpPr>
          <p:nvPr/>
        </p:nvSpPr>
        <p:spPr bwMode="auto">
          <a:xfrm>
            <a:off x="4419600" y="27955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68" name="Rectangle 32"/>
          <p:cNvSpPr>
            <a:spLocks noChangeArrowheads="1"/>
          </p:cNvSpPr>
          <p:nvPr/>
        </p:nvSpPr>
        <p:spPr bwMode="auto">
          <a:xfrm>
            <a:off x="5105400" y="27955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91169" name="Rectangle 33"/>
          <p:cNvSpPr>
            <a:spLocks noChangeArrowheads="1"/>
          </p:cNvSpPr>
          <p:nvPr/>
        </p:nvSpPr>
        <p:spPr bwMode="auto">
          <a:xfrm>
            <a:off x="5791200" y="27955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70" name="Line 34"/>
          <p:cNvSpPr>
            <a:spLocks noChangeShapeType="1"/>
          </p:cNvSpPr>
          <p:nvPr/>
        </p:nvSpPr>
        <p:spPr bwMode="auto">
          <a:xfrm>
            <a:off x="4419600" y="3024188"/>
            <a:ext cx="685800" cy="0"/>
          </a:xfrm>
          <a:prstGeom prst="line">
            <a:avLst/>
          </a:prstGeom>
          <a:noFill/>
          <a:ln w="9525">
            <a:solidFill>
              <a:schemeClr val="tx1"/>
            </a:solidFill>
            <a:round/>
            <a:headEnd/>
            <a:tailEnd/>
          </a:ln>
        </p:spPr>
        <p:txBody>
          <a:bodyPr wrap="none">
            <a:spAutoFit/>
          </a:bodyPr>
          <a:lstStyle/>
          <a:p>
            <a:endParaRPr lang="zh-CN" altLang="en-US"/>
          </a:p>
        </p:txBody>
      </p:sp>
      <p:sp>
        <p:nvSpPr>
          <p:cNvPr id="91171" name="Line 35"/>
          <p:cNvSpPr>
            <a:spLocks noChangeShapeType="1"/>
          </p:cNvSpPr>
          <p:nvPr/>
        </p:nvSpPr>
        <p:spPr bwMode="auto">
          <a:xfrm>
            <a:off x="4724400" y="3024188"/>
            <a:ext cx="0" cy="273050"/>
          </a:xfrm>
          <a:prstGeom prst="line">
            <a:avLst/>
          </a:prstGeom>
          <a:noFill/>
          <a:ln w="9525">
            <a:solidFill>
              <a:schemeClr val="tx1"/>
            </a:solidFill>
            <a:round/>
            <a:headEnd/>
            <a:tailEnd/>
          </a:ln>
        </p:spPr>
        <p:txBody>
          <a:bodyPr wrap="none">
            <a:spAutoFit/>
          </a:bodyPr>
          <a:lstStyle/>
          <a:p>
            <a:endParaRPr lang="zh-CN" altLang="en-US"/>
          </a:p>
        </p:txBody>
      </p:sp>
      <p:sp>
        <p:nvSpPr>
          <p:cNvPr id="91172" name="Text Box 36"/>
          <p:cNvSpPr txBox="1">
            <a:spLocks noChangeArrowheads="1"/>
          </p:cNvSpPr>
          <p:nvPr/>
        </p:nvSpPr>
        <p:spPr bwMode="auto">
          <a:xfrm>
            <a:off x="4572000" y="2751138"/>
            <a:ext cx="5334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ID</a:t>
            </a:r>
          </a:p>
        </p:txBody>
      </p:sp>
      <p:sp>
        <p:nvSpPr>
          <p:cNvPr id="91173" name="Text Box 37"/>
          <p:cNvSpPr txBox="1">
            <a:spLocks noChangeArrowheads="1"/>
          </p:cNvSpPr>
          <p:nvPr/>
        </p:nvSpPr>
        <p:spPr bwMode="auto">
          <a:xfrm>
            <a:off x="4800600" y="3024188"/>
            <a:ext cx="304800" cy="306387"/>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R</a:t>
            </a:r>
          </a:p>
        </p:txBody>
      </p:sp>
      <p:grpSp>
        <p:nvGrpSpPr>
          <p:cNvPr id="4" name="Group 38"/>
          <p:cNvGrpSpPr>
            <a:grpSpLocks/>
          </p:cNvGrpSpPr>
          <p:nvPr/>
        </p:nvGrpSpPr>
        <p:grpSpPr bwMode="auto">
          <a:xfrm>
            <a:off x="6477000" y="2751138"/>
            <a:ext cx="685800" cy="546100"/>
            <a:chOff x="3888" y="1407"/>
            <a:chExt cx="432" cy="344"/>
          </a:xfrm>
        </p:grpSpPr>
        <p:sp>
          <p:nvSpPr>
            <p:cNvPr id="57412" name="Rectangle 39"/>
            <p:cNvSpPr>
              <a:spLocks noChangeArrowheads="1"/>
            </p:cNvSpPr>
            <p:nvPr/>
          </p:nvSpPr>
          <p:spPr bwMode="auto">
            <a:xfrm>
              <a:off x="3888" y="1435"/>
              <a:ext cx="432" cy="294"/>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57413" name="Line 40"/>
            <p:cNvSpPr>
              <a:spLocks noChangeShapeType="1"/>
            </p:cNvSpPr>
            <p:nvPr/>
          </p:nvSpPr>
          <p:spPr bwMode="auto">
            <a:xfrm>
              <a:off x="3888" y="1579"/>
              <a:ext cx="432" cy="0"/>
            </a:xfrm>
            <a:prstGeom prst="line">
              <a:avLst/>
            </a:prstGeom>
            <a:noFill/>
            <a:ln w="9525">
              <a:solidFill>
                <a:schemeClr val="tx1"/>
              </a:solidFill>
              <a:round/>
              <a:headEnd/>
              <a:tailEnd/>
            </a:ln>
          </p:spPr>
          <p:txBody>
            <a:bodyPr wrap="none">
              <a:spAutoFit/>
            </a:bodyPr>
            <a:lstStyle/>
            <a:p>
              <a:endParaRPr lang="zh-CN" altLang="en-US"/>
            </a:p>
          </p:txBody>
        </p:sp>
        <p:sp>
          <p:nvSpPr>
            <p:cNvPr id="57414" name="Line 41"/>
            <p:cNvSpPr>
              <a:spLocks noChangeShapeType="1"/>
            </p:cNvSpPr>
            <p:nvPr/>
          </p:nvSpPr>
          <p:spPr bwMode="auto">
            <a:xfrm>
              <a:off x="4080" y="1579"/>
              <a:ext cx="0" cy="172"/>
            </a:xfrm>
            <a:prstGeom prst="line">
              <a:avLst/>
            </a:prstGeom>
            <a:noFill/>
            <a:ln w="9525">
              <a:solidFill>
                <a:schemeClr val="tx1"/>
              </a:solidFill>
              <a:round/>
              <a:headEnd/>
              <a:tailEnd/>
            </a:ln>
          </p:spPr>
          <p:txBody>
            <a:bodyPr wrap="none">
              <a:spAutoFit/>
            </a:bodyPr>
            <a:lstStyle/>
            <a:p>
              <a:endParaRPr lang="zh-CN" altLang="en-US"/>
            </a:p>
          </p:txBody>
        </p:sp>
        <p:sp>
          <p:nvSpPr>
            <p:cNvPr id="57415" name="Text Box 42"/>
            <p:cNvSpPr txBox="1">
              <a:spLocks noChangeArrowheads="1"/>
            </p:cNvSpPr>
            <p:nvPr/>
          </p:nvSpPr>
          <p:spPr bwMode="auto">
            <a:xfrm>
              <a:off x="3936" y="1407"/>
              <a:ext cx="384" cy="191"/>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WB</a:t>
              </a:r>
            </a:p>
          </p:txBody>
        </p:sp>
      </p:grpSp>
      <p:sp>
        <p:nvSpPr>
          <p:cNvPr id="91179" name="Text Box 43"/>
          <p:cNvSpPr txBox="1">
            <a:spLocks noChangeArrowheads="1"/>
          </p:cNvSpPr>
          <p:nvPr/>
        </p:nvSpPr>
        <p:spPr bwMode="auto">
          <a:xfrm>
            <a:off x="6705600" y="3024188"/>
            <a:ext cx="381000" cy="306387"/>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a:t>
            </a:r>
          </a:p>
        </p:txBody>
      </p:sp>
      <p:sp>
        <p:nvSpPr>
          <p:cNvPr id="91180" name="Rectangle 44"/>
          <p:cNvSpPr>
            <a:spLocks noChangeArrowheads="1"/>
          </p:cNvSpPr>
          <p:nvPr/>
        </p:nvSpPr>
        <p:spPr bwMode="auto">
          <a:xfrm>
            <a:off x="4419600" y="33416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91181" name="Rectangle 45"/>
          <p:cNvSpPr>
            <a:spLocks noChangeArrowheads="1"/>
          </p:cNvSpPr>
          <p:nvPr/>
        </p:nvSpPr>
        <p:spPr bwMode="auto">
          <a:xfrm>
            <a:off x="5105400" y="33416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latin typeface="Times New Roman" pitchFamily="18" charset="0"/>
              </a:rPr>
              <a:t> </a:t>
            </a:r>
            <a:r>
              <a:rPr kumimoji="1" lang="en-US" altLang="zh-CN" sz="2400" b="1">
                <a:latin typeface="Times New Roman" pitchFamily="18" charset="0"/>
              </a:rPr>
              <a:t>  </a:t>
            </a:r>
          </a:p>
        </p:txBody>
      </p:sp>
      <p:sp>
        <p:nvSpPr>
          <p:cNvPr id="91182" name="Rectangle 46"/>
          <p:cNvSpPr>
            <a:spLocks noChangeArrowheads="1"/>
          </p:cNvSpPr>
          <p:nvPr/>
        </p:nvSpPr>
        <p:spPr bwMode="auto">
          <a:xfrm>
            <a:off x="5791200" y="33416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91183" name="Rectangle 47"/>
          <p:cNvSpPr>
            <a:spLocks noChangeArrowheads="1"/>
          </p:cNvSpPr>
          <p:nvPr/>
        </p:nvSpPr>
        <p:spPr bwMode="auto">
          <a:xfrm>
            <a:off x="6477000" y="3341688"/>
            <a:ext cx="685800" cy="46672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84" name="Line 48"/>
          <p:cNvSpPr>
            <a:spLocks noChangeShapeType="1"/>
          </p:cNvSpPr>
          <p:nvPr/>
        </p:nvSpPr>
        <p:spPr bwMode="auto">
          <a:xfrm>
            <a:off x="5105400" y="3570288"/>
            <a:ext cx="685800" cy="0"/>
          </a:xfrm>
          <a:prstGeom prst="line">
            <a:avLst/>
          </a:prstGeom>
          <a:noFill/>
          <a:ln w="9525">
            <a:solidFill>
              <a:schemeClr val="tx1"/>
            </a:solidFill>
            <a:round/>
            <a:headEnd/>
            <a:tailEnd/>
          </a:ln>
        </p:spPr>
        <p:txBody>
          <a:bodyPr wrap="none">
            <a:spAutoFit/>
          </a:bodyPr>
          <a:lstStyle/>
          <a:p>
            <a:endParaRPr lang="zh-CN" altLang="en-US"/>
          </a:p>
        </p:txBody>
      </p:sp>
      <p:sp>
        <p:nvSpPr>
          <p:cNvPr id="91185" name="Line 49"/>
          <p:cNvSpPr>
            <a:spLocks noChangeShapeType="1"/>
          </p:cNvSpPr>
          <p:nvPr/>
        </p:nvSpPr>
        <p:spPr bwMode="auto">
          <a:xfrm>
            <a:off x="5410200" y="3570288"/>
            <a:ext cx="0" cy="273050"/>
          </a:xfrm>
          <a:prstGeom prst="line">
            <a:avLst/>
          </a:prstGeom>
          <a:noFill/>
          <a:ln w="9525">
            <a:solidFill>
              <a:schemeClr val="tx1"/>
            </a:solidFill>
            <a:round/>
            <a:headEnd/>
            <a:tailEnd/>
          </a:ln>
        </p:spPr>
        <p:txBody>
          <a:bodyPr wrap="none">
            <a:spAutoFit/>
          </a:bodyPr>
          <a:lstStyle/>
          <a:p>
            <a:endParaRPr lang="zh-CN" altLang="en-US"/>
          </a:p>
        </p:txBody>
      </p:sp>
      <p:sp>
        <p:nvSpPr>
          <p:cNvPr id="91186" name="Text Box 50"/>
          <p:cNvSpPr txBox="1">
            <a:spLocks noChangeArrowheads="1"/>
          </p:cNvSpPr>
          <p:nvPr/>
        </p:nvSpPr>
        <p:spPr bwMode="auto">
          <a:xfrm>
            <a:off x="5257800" y="3297238"/>
            <a:ext cx="5334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ID</a:t>
            </a:r>
          </a:p>
        </p:txBody>
      </p:sp>
      <p:sp>
        <p:nvSpPr>
          <p:cNvPr id="91187" name="Text Box 51"/>
          <p:cNvSpPr txBox="1">
            <a:spLocks noChangeArrowheads="1"/>
          </p:cNvSpPr>
          <p:nvPr/>
        </p:nvSpPr>
        <p:spPr bwMode="auto">
          <a:xfrm>
            <a:off x="5486400" y="3570288"/>
            <a:ext cx="304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FFFF00"/>
                </a:solidFill>
                <a:latin typeface="Times New Roman" pitchFamily="18" charset="0"/>
              </a:rPr>
              <a:t>R</a:t>
            </a:r>
          </a:p>
        </p:txBody>
      </p:sp>
      <p:grpSp>
        <p:nvGrpSpPr>
          <p:cNvPr id="5" name="Group 52"/>
          <p:cNvGrpSpPr>
            <a:grpSpLocks/>
          </p:cNvGrpSpPr>
          <p:nvPr/>
        </p:nvGrpSpPr>
        <p:grpSpPr bwMode="auto">
          <a:xfrm>
            <a:off x="7162800" y="3297238"/>
            <a:ext cx="685800" cy="577850"/>
            <a:chOff x="4320" y="1751"/>
            <a:chExt cx="432" cy="364"/>
          </a:xfrm>
        </p:grpSpPr>
        <p:sp>
          <p:nvSpPr>
            <p:cNvPr id="57407" name="Rectangle 53"/>
            <p:cNvSpPr>
              <a:spLocks noChangeArrowheads="1"/>
            </p:cNvSpPr>
            <p:nvPr/>
          </p:nvSpPr>
          <p:spPr bwMode="auto">
            <a:xfrm>
              <a:off x="4320" y="1779"/>
              <a:ext cx="432" cy="294"/>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57408" name="Line 54"/>
            <p:cNvSpPr>
              <a:spLocks noChangeShapeType="1"/>
            </p:cNvSpPr>
            <p:nvPr/>
          </p:nvSpPr>
          <p:spPr bwMode="auto">
            <a:xfrm>
              <a:off x="4320" y="1923"/>
              <a:ext cx="432" cy="0"/>
            </a:xfrm>
            <a:prstGeom prst="line">
              <a:avLst/>
            </a:prstGeom>
            <a:noFill/>
            <a:ln w="9525">
              <a:solidFill>
                <a:schemeClr val="tx1"/>
              </a:solidFill>
              <a:round/>
              <a:headEnd/>
              <a:tailEnd/>
            </a:ln>
          </p:spPr>
          <p:txBody>
            <a:bodyPr wrap="none">
              <a:spAutoFit/>
            </a:bodyPr>
            <a:lstStyle/>
            <a:p>
              <a:endParaRPr lang="zh-CN" altLang="en-US"/>
            </a:p>
          </p:txBody>
        </p:sp>
        <p:sp>
          <p:nvSpPr>
            <p:cNvPr id="57409" name="Line 55"/>
            <p:cNvSpPr>
              <a:spLocks noChangeShapeType="1"/>
            </p:cNvSpPr>
            <p:nvPr/>
          </p:nvSpPr>
          <p:spPr bwMode="auto">
            <a:xfrm>
              <a:off x="4512" y="1923"/>
              <a:ext cx="0" cy="172"/>
            </a:xfrm>
            <a:prstGeom prst="line">
              <a:avLst/>
            </a:prstGeom>
            <a:noFill/>
            <a:ln w="9525">
              <a:solidFill>
                <a:schemeClr val="tx1"/>
              </a:solidFill>
              <a:round/>
              <a:headEnd/>
              <a:tailEnd/>
            </a:ln>
          </p:spPr>
          <p:txBody>
            <a:bodyPr wrap="none">
              <a:spAutoFit/>
            </a:bodyPr>
            <a:lstStyle/>
            <a:p>
              <a:endParaRPr lang="zh-CN" altLang="en-US"/>
            </a:p>
          </p:txBody>
        </p:sp>
        <p:sp>
          <p:nvSpPr>
            <p:cNvPr id="57410" name="Text Box 56"/>
            <p:cNvSpPr txBox="1">
              <a:spLocks noChangeArrowheads="1"/>
            </p:cNvSpPr>
            <p:nvPr/>
          </p:nvSpPr>
          <p:spPr bwMode="auto">
            <a:xfrm>
              <a:off x="4368" y="1751"/>
              <a:ext cx="384"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WB</a:t>
              </a:r>
            </a:p>
          </p:txBody>
        </p:sp>
        <p:sp>
          <p:nvSpPr>
            <p:cNvPr id="57411" name="Text Box 57"/>
            <p:cNvSpPr txBox="1">
              <a:spLocks noChangeArrowheads="1"/>
            </p:cNvSpPr>
            <p:nvPr/>
          </p:nvSpPr>
          <p:spPr bwMode="auto">
            <a:xfrm>
              <a:off x="4320" y="1923"/>
              <a:ext cx="240"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a:t>
              </a:r>
            </a:p>
          </p:txBody>
        </p:sp>
      </p:grpSp>
      <p:sp>
        <p:nvSpPr>
          <p:cNvPr id="91194" name="Rectangle 58"/>
          <p:cNvSpPr>
            <a:spLocks noChangeArrowheads="1"/>
          </p:cNvSpPr>
          <p:nvPr/>
        </p:nvSpPr>
        <p:spPr bwMode="auto">
          <a:xfrm>
            <a:off x="5105400" y="3886200"/>
            <a:ext cx="685800" cy="468313"/>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IF </a:t>
            </a:r>
            <a:r>
              <a:rPr kumimoji="1" lang="en-US" altLang="zh-CN" sz="2400" b="1">
                <a:solidFill>
                  <a:srgbClr val="000099"/>
                </a:solidFill>
                <a:latin typeface="Times New Roman" pitchFamily="18" charset="0"/>
              </a:rPr>
              <a:t>  </a:t>
            </a:r>
          </a:p>
        </p:txBody>
      </p:sp>
      <p:sp>
        <p:nvSpPr>
          <p:cNvPr id="91195" name="Rectangle 59"/>
          <p:cNvSpPr>
            <a:spLocks noChangeArrowheads="1"/>
          </p:cNvSpPr>
          <p:nvPr/>
        </p:nvSpPr>
        <p:spPr bwMode="auto">
          <a:xfrm>
            <a:off x="5791200" y="3886200"/>
            <a:ext cx="685800" cy="468313"/>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96" name="Rectangle 60"/>
          <p:cNvSpPr>
            <a:spLocks noChangeArrowheads="1"/>
          </p:cNvSpPr>
          <p:nvPr/>
        </p:nvSpPr>
        <p:spPr bwMode="auto">
          <a:xfrm>
            <a:off x="6477000" y="3886200"/>
            <a:ext cx="685800" cy="468313"/>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EX </a:t>
            </a:r>
            <a:r>
              <a:rPr kumimoji="1" lang="en-US" altLang="zh-CN" sz="2400" b="1">
                <a:solidFill>
                  <a:srgbClr val="000099"/>
                </a:solidFill>
                <a:latin typeface="Times New Roman" pitchFamily="18" charset="0"/>
              </a:rPr>
              <a:t>  </a:t>
            </a:r>
          </a:p>
        </p:txBody>
      </p:sp>
      <p:sp>
        <p:nvSpPr>
          <p:cNvPr id="91197" name="Rectangle 61"/>
          <p:cNvSpPr>
            <a:spLocks noChangeArrowheads="1"/>
          </p:cNvSpPr>
          <p:nvPr/>
        </p:nvSpPr>
        <p:spPr bwMode="auto">
          <a:xfrm>
            <a:off x="7162800" y="3886200"/>
            <a:ext cx="685800" cy="468313"/>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1400" b="1">
                <a:solidFill>
                  <a:srgbClr val="000099"/>
                </a:solidFill>
                <a:latin typeface="Times New Roman" pitchFamily="18" charset="0"/>
              </a:rPr>
              <a:t>MEM</a:t>
            </a: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91198" name="Line 62"/>
          <p:cNvSpPr>
            <a:spLocks noChangeShapeType="1"/>
          </p:cNvSpPr>
          <p:nvPr/>
        </p:nvSpPr>
        <p:spPr bwMode="auto">
          <a:xfrm>
            <a:off x="5791200" y="4116388"/>
            <a:ext cx="685800" cy="0"/>
          </a:xfrm>
          <a:prstGeom prst="line">
            <a:avLst/>
          </a:prstGeom>
          <a:noFill/>
          <a:ln w="9525">
            <a:solidFill>
              <a:schemeClr val="tx1"/>
            </a:solidFill>
            <a:round/>
            <a:headEnd/>
            <a:tailEnd/>
          </a:ln>
        </p:spPr>
        <p:txBody>
          <a:bodyPr wrap="none">
            <a:spAutoFit/>
          </a:bodyPr>
          <a:lstStyle/>
          <a:p>
            <a:endParaRPr lang="zh-CN" altLang="en-US"/>
          </a:p>
        </p:txBody>
      </p:sp>
      <p:sp>
        <p:nvSpPr>
          <p:cNvPr id="91199" name="Line 63"/>
          <p:cNvSpPr>
            <a:spLocks noChangeShapeType="1"/>
          </p:cNvSpPr>
          <p:nvPr/>
        </p:nvSpPr>
        <p:spPr bwMode="auto">
          <a:xfrm>
            <a:off x="6096000" y="4116388"/>
            <a:ext cx="0" cy="273050"/>
          </a:xfrm>
          <a:prstGeom prst="line">
            <a:avLst/>
          </a:prstGeom>
          <a:noFill/>
          <a:ln w="9525">
            <a:solidFill>
              <a:schemeClr val="tx1"/>
            </a:solidFill>
            <a:round/>
            <a:headEnd/>
            <a:tailEnd/>
          </a:ln>
        </p:spPr>
        <p:txBody>
          <a:bodyPr wrap="none">
            <a:spAutoFit/>
          </a:bodyPr>
          <a:lstStyle/>
          <a:p>
            <a:endParaRPr lang="zh-CN" altLang="en-US"/>
          </a:p>
        </p:txBody>
      </p:sp>
      <p:sp>
        <p:nvSpPr>
          <p:cNvPr id="91200" name="Text Box 64"/>
          <p:cNvSpPr txBox="1">
            <a:spLocks noChangeArrowheads="1"/>
          </p:cNvSpPr>
          <p:nvPr/>
        </p:nvSpPr>
        <p:spPr bwMode="auto">
          <a:xfrm>
            <a:off x="5943600" y="3843338"/>
            <a:ext cx="5334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ID</a:t>
            </a:r>
          </a:p>
        </p:txBody>
      </p:sp>
      <p:sp>
        <p:nvSpPr>
          <p:cNvPr id="91201" name="Text Box 65"/>
          <p:cNvSpPr txBox="1">
            <a:spLocks noChangeArrowheads="1"/>
          </p:cNvSpPr>
          <p:nvPr/>
        </p:nvSpPr>
        <p:spPr bwMode="auto">
          <a:xfrm>
            <a:off x="6172200" y="4116388"/>
            <a:ext cx="304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R</a:t>
            </a:r>
          </a:p>
        </p:txBody>
      </p:sp>
      <p:grpSp>
        <p:nvGrpSpPr>
          <p:cNvPr id="6" name="Group 66"/>
          <p:cNvGrpSpPr>
            <a:grpSpLocks/>
          </p:cNvGrpSpPr>
          <p:nvPr/>
        </p:nvGrpSpPr>
        <p:grpSpPr bwMode="auto">
          <a:xfrm>
            <a:off x="7848600" y="3843338"/>
            <a:ext cx="685800" cy="577850"/>
            <a:chOff x="4752" y="2095"/>
            <a:chExt cx="432" cy="364"/>
          </a:xfrm>
        </p:grpSpPr>
        <p:sp>
          <p:nvSpPr>
            <p:cNvPr id="57402" name="Rectangle 67"/>
            <p:cNvSpPr>
              <a:spLocks noChangeArrowheads="1"/>
            </p:cNvSpPr>
            <p:nvPr/>
          </p:nvSpPr>
          <p:spPr bwMode="auto">
            <a:xfrm>
              <a:off x="4752" y="2122"/>
              <a:ext cx="432" cy="295"/>
            </a:xfrm>
            <a:prstGeom prst="rect">
              <a:avLst/>
            </a:prstGeom>
            <a:solidFill>
              <a:schemeClr val="accent1"/>
            </a:solidFill>
            <a:ln w="9525">
              <a:solidFill>
                <a:schemeClr val="tx1"/>
              </a:solidFill>
              <a:miter lim="800000"/>
              <a:headEnd/>
              <a:tailEnd/>
            </a:ln>
          </p:spPr>
          <p:txBody>
            <a:bodyPr anchor="ctr">
              <a:spAutoFit/>
            </a:bodyPr>
            <a:lstStyle/>
            <a:p>
              <a:pPr algn="ctr"/>
              <a:r>
                <a:rPr kumimoji="1" lang="en-US" altLang="zh-CN" sz="2000" b="1">
                  <a:solidFill>
                    <a:srgbClr val="000099"/>
                  </a:solidFill>
                  <a:latin typeface="Times New Roman" pitchFamily="18" charset="0"/>
                </a:rPr>
                <a:t> </a:t>
              </a:r>
              <a:r>
                <a:rPr kumimoji="1" lang="en-US" altLang="zh-CN" sz="2400" b="1">
                  <a:solidFill>
                    <a:srgbClr val="000099"/>
                  </a:solidFill>
                  <a:latin typeface="Times New Roman" pitchFamily="18" charset="0"/>
                </a:rPr>
                <a:t>  </a:t>
              </a:r>
            </a:p>
          </p:txBody>
        </p:sp>
        <p:sp>
          <p:nvSpPr>
            <p:cNvPr id="57403" name="Line 68"/>
            <p:cNvSpPr>
              <a:spLocks noChangeShapeType="1"/>
            </p:cNvSpPr>
            <p:nvPr/>
          </p:nvSpPr>
          <p:spPr bwMode="auto">
            <a:xfrm>
              <a:off x="4752" y="2267"/>
              <a:ext cx="432" cy="0"/>
            </a:xfrm>
            <a:prstGeom prst="line">
              <a:avLst/>
            </a:prstGeom>
            <a:noFill/>
            <a:ln w="9525">
              <a:solidFill>
                <a:schemeClr val="tx1"/>
              </a:solidFill>
              <a:round/>
              <a:headEnd/>
              <a:tailEnd/>
            </a:ln>
          </p:spPr>
          <p:txBody>
            <a:bodyPr wrap="none">
              <a:spAutoFit/>
            </a:bodyPr>
            <a:lstStyle/>
            <a:p>
              <a:endParaRPr lang="zh-CN" altLang="en-US"/>
            </a:p>
          </p:txBody>
        </p:sp>
        <p:sp>
          <p:nvSpPr>
            <p:cNvPr id="57404" name="Line 69"/>
            <p:cNvSpPr>
              <a:spLocks noChangeShapeType="1"/>
            </p:cNvSpPr>
            <p:nvPr/>
          </p:nvSpPr>
          <p:spPr bwMode="auto">
            <a:xfrm>
              <a:off x="4944" y="2267"/>
              <a:ext cx="0" cy="172"/>
            </a:xfrm>
            <a:prstGeom prst="line">
              <a:avLst/>
            </a:prstGeom>
            <a:noFill/>
            <a:ln w="9525">
              <a:solidFill>
                <a:schemeClr val="tx1"/>
              </a:solidFill>
              <a:round/>
              <a:headEnd/>
              <a:tailEnd/>
            </a:ln>
          </p:spPr>
          <p:txBody>
            <a:bodyPr wrap="none">
              <a:spAutoFit/>
            </a:bodyPr>
            <a:lstStyle/>
            <a:p>
              <a:endParaRPr lang="zh-CN" altLang="en-US"/>
            </a:p>
          </p:txBody>
        </p:sp>
        <p:sp>
          <p:nvSpPr>
            <p:cNvPr id="57405" name="Text Box 70"/>
            <p:cNvSpPr txBox="1">
              <a:spLocks noChangeArrowheads="1"/>
            </p:cNvSpPr>
            <p:nvPr/>
          </p:nvSpPr>
          <p:spPr bwMode="auto">
            <a:xfrm>
              <a:off x="4800" y="2095"/>
              <a:ext cx="384"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WB</a:t>
              </a:r>
            </a:p>
          </p:txBody>
        </p:sp>
        <p:sp>
          <p:nvSpPr>
            <p:cNvPr id="57406" name="Text Box 71"/>
            <p:cNvSpPr txBox="1">
              <a:spLocks noChangeArrowheads="1"/>
            </p:cNvSpPr>
            <p:nvPr/>
          </p:nvSpPr>
          <p:spPr bwMode="auto">
            <a:xfrm>
              <a:off x="4752" y="2267"/>
              <a:ext cx="240" cy="192"/>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99"/>
                  </a:solidFill>
                  <a:latin typeface="Times New Roman" pitchFamily="18" charset="0"/>
                </a:rPr>
                <a:t>W</a:t>
              </a:r>
            </a:p>
          </p:txBody>
        </p:sp>
      </p:grpSp>
      <p:sp>
        <p:nvSpPr>
          <p:cNvPr id="91208" name="Text Box 72"/>
          <p:cNvSpPr txBox="1">
            <a:spLocks noChangeArrowheads="1"/>
          </p:cNvSpPr>
          <p:nvPr/>
        </p:nvSpPr>
        <p:spPr bwMode="auto">
          <a:xfrm>
            <a:off x="533400" y="1660525"/>
            <a:ext cx="1676400" cy="6413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ADD R1,R2,R3</a:t>
            </a:r>
          </a:p>
        </p:txBody>
      </p:sp>
      <p:sp>
        <p:nvSpPr>
          <p:cNvPr id="91209" name="Text Box 73"/>
          <p:cNvSpPr txBox="1">
            <a:spLocks noChangeArrowheads="1"/>
          </p:cNvSpPr>
          <p:nvPr/>
        </p:nvSpPr>
        <p:spPr bwMode="auto">
          <a:xfrm>
            <a:off x="533400" y="2422525"/>
            <a:ext cx="1676400" cy="366713"/>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SUB R4,R1,R5</a:t>
            </a:r>
          </a:p>
        </p:txBody>
      </p:sp>
      <p:sp>
        <p:nvSpPr>
          <p:cNvPr id="91210" name="Text Box 74"/>
          <p:cNvSpPr txBox="1">
            <a:spLocks noChangeArrowheads="1"/>
          </p:cNvSpPr>
          <p:nvPr/>
        </p:nvSpPr>
        <p:spPr bwMode="auto">
          <a:xfrm>
            <a:off x="533400" y="2879725"/>
            <a:ext cx="1676400" cy="6413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AND R6,R1,R7</a:t>
            </a:r>
          </a:p>
        </p:txBody>
      </p:sp>
      <p:sp>
        <p:nvSpPr>
          <p:cNvPr id="91211" name="Text Box 75"/>
          <p:cNvSpPr txBox="1">
            <a:spLocks noChangeArrowheads="1"/>
          </p:cNvSpPr>
          <p:nvPr/>
        </p:nvSpPr>
        <p:spPr bwMode="auto">
          <a:xfrm>
            <a:off x="533400" y="3503613"/>
            <a:ext cx="1676400" cy="366712"/>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OR   R8,R1,R9</a:t>
            </a:r>
          </a:p>
        </p:txBody>
      </p:sp>
      <p:sp>
        <p:nvSpPr>
          <p:cNvPr id="91212" name="Text Box 76"/>
          <p:cNvSpPr txBox="1">
            <a:spLocks noChangeArrowheads="1"/>
          </p:cNvSpPr>
          <p:nvPr/>
        </p:nvSpPr>
        <p:spPr bwMode="auto">
          <a:xfrm>
            <a:off x="533400" y="3946525"/>
            <a:ext cx="1676400" cy="641350"/>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XOR R10,R1,R11</a:t>
            </a:r>
          </a:p>
        </p:txBody>
      </p:sp>
      <p:sp>
        <p:nvSpPr>
          <p:cNvPr id="91213" name="Line 77"/>
          <p:cNvSpPr>
            <a:spLocks noChangeShapeType="1"/>
          </p:cNvSpPr>
          <p:nvPr/>
        </p:nvSpPr>
        <p:spPr bwMode="auto">
          <a:xfrm flipH="1">
            <a:off x="3200400" y="2346325"/>
            <a:ext cx="1219200" cy="1219200"/>
          </a:xfrm>
          <a:prstGeom prst="line">
            <a:avLst/>
          </a:prstGeom>
          <a:noFill/>
          <a:ln w="9525">
            <a:solidFill>
              <a:schemeClr val="tx1"/>
            </a:solidFill>
            <a:round/>
            <a:headEnd/>
            <a:tailEnd/>
          </a:ln>
        </p:spPr>
        <p:txBody>
          <a:bodyPr wrap="none">
            <a:spAutoFit/>
          </a:bodyPr>
          <a:lstStyle/>
          <a:p>
            <a:endParaRPr lang="zh-CN" altLang="en-US"/>
          </a:p>
        </p:txBody>
      </p:sp>
      <p:sp>
        <p:nvSpPr>
          <p:cNvPr id="91214" name="Text Box 78"/>
          <p:cNvSpPr txBox="1">
            <a:spLocks noChangeArrowheads="1"/>
          </p:cNvSpPr>
          <p:nvPr/>
        </p:nvSpPr>
        <p:spPr bwMode="auto">
          <a:xfrm>
            <a:off x="2438400" y="3565525"/>
            <a:ext cx="1905000" cy="366713"/>
          </a:xfrm>
          <a:prstGeom prst="rect">
            <a:avLst/>
          </a:prstGeom>
          <a:noFill/>
          <a:ln w="9525">
            <a:noFill/>
            <a:miter lim="800000"/>
            <a:headEnd/>
            <a:tailEnd/>
          </a:ln>
        </p:spPr>
        <p:txBody>
          <a:bodyPr>
            <a:spAutoFit/>
          </a:bodyPr>
          <a:lstStyle/>
          <a:p>
            <a:pPr>
              <a:spcBef>
                <a:spcPct val="50000"/>
              </a:spcBef>
            </a:pPr>
            <a:r>
              <a:rPr kumimoji="1" lang="zh-CN" altLang="en-US" b="1">
                <a:latin typeface="华文中宋" pitchFamily="2" charset="-122"/>
                <a:ea typeface="华文中宋" pitchFamily="2" charset="-122"/>
              </a:rPr>
              <a:t>定向传递</a:t>
            </a:r>
            <a:r>
              <a:rPr kumimoji="1" lang="en-US" altLang="zh-CN" b="1">
                <a:latin typeface="华文中宋" pitchFamily="2" charset="-122"/>
                <a:ea typeface="华文中宋" pitchFamily="2" charset="-122"/>
              </a:rPr>
              <a:t>R1</a:t>
            </a:r>
            <a:r>
              <a:rPr kumimoji="1" lang="zh-CN" altLang="en-US" b="1">
                <a:latin typeface="华文中宋" pitchFamily="2" charset="-122"/>
                <a:ea typeface="华文中宋" pitchFamily="2" charset="-122"/>
              </a:rPr>
              <a:t>值</a:t>
            </a:r>
          </a:p>
        </p:txBody>
      </p:sp>
      <p:sp>
        <p:nvSpPr>
          <p:cNvPr id="91215" name="Text Box 79"/>
          <p:cNvSpPr txBox="1">
            <a:spLocks noChangeArrowheads="1"/>
          </p:cNvSpPr>
          <p:nvPr/>
        </p:nvSpPr>
        <p:spPr bwMode="auto">
          <a:xfrm>
            <a:off x="2362200" y="4860925"/>
            <a:ext cx="30480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2"/>
                </a:solidFill>
                <a:latin typeface="Times New Roman" pitchFamily="18" charset="0"/>
                <a:ea typeface="华文中宋" pitchFamily="2" charset="-122"/>
              </a:rPr>
              <a:t>减少定向传送次数的方法</a:t>
            </a:r>
          </a:p>
        </p:txBody>
      </p:sp>
      <p:sp>
        <p:nvSpPr>
          <p:cNvPr id="81"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hlink"/>
                </a:solidFill>
                <a:effectLst/>
                <a:uLnTx/>
                <a:uFillTx/>
                <a:latin typeface="宋体" charset="-122"/>
                <a:ea typeface="+mj-ea"/>
                <a:cs typeface="+mj-cs"/>
              </a:rPr>
              <a:t>解决指令相关的方法</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box(in)">
                                      <p:cBhvr>
                                        <p:cTn id="7" dur="500"/>
                                        <p:tgtEl>
                                          <p:spTgt spid="911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1139"/>
                                        </p:tgtEl>
                                        <p:attrNameLst>
                                          <p:attrName>style.visibility</p:attrName>
                                        </p:attrNameLst>
                                      </p:cBhvr>
                                      <p:to>
                                        <p:strVal val="visible"/>
                                      </p:to>
                                    </p:set>
                                    <p:animEffect transition="in" filter="box(in)">
                                      <p:cBhvr>
                                        <p:cTn id="10" dur="500"/>
                                        <p:tgtEl>
                                          <p:spTgt spid="9113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1140"/>
                                        </p:tgtEl>
                                        <p:attrNameLst>
                                          <p:attrName>style.visibility</p:attrName>
                                        </p:attrNameLst>
                                      </p:cBhvr>
                                      <p:to>
                                        <p:strVal val="visible"/>
                                      </p:to>
                                    </p:set>
                                    <p:animEffect transition="in" filter="box(in)">
                                      <p:cBhvr>
                                        <p:cTn id="13" dur="500"/>
                                        <p:tgtEl>
                                          <p:spTgt spid="9114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1141"/>
                                        </p:tgtEl>
                                        <p:attrNameLst>
                                          <p:attrName>style.visibility</p:attrName>
                                        </p:attrNameLst>
                                      </p:cBhvr>
                                      <p:to>
                                        <p:strVal val="visible"/>
                                      </p:to>
                                    </p:set>
                                    <p:animEffect transition="in" filter="box(in)">
                                      <p:cBhvr>
                                        <p:cTn id="16" dur="500"/>
                                        <p:tgtEl>
                                          <p:spTgt spid="91141"/>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1142"/>
                                        </p:tgtEl>
                                        <p:attrNameLst>
                                          <p:attrName>style.visibility</p:attrName>
                                        </p:attrNameLst>
                                      </p:cBhvr>
                                      <p:to>
                                        <p:strVal val="visible"/>
                                      </p:to>
                                    </p:set>
                                    <p:animEffect transition="in" filter="box(in)">
                                      <p:cBhvr>
                                        <p:cTn id="19" dur="500"/>
                                        <p:tgtEl>
                                          <p:spTgt spid="9114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1143"/>
                                        </p:tgtEl>
                                        <p:attrNameLst>
                                          <p:attrName>style.visibility</p:attrName>
                                        </p:attrNameLst>
                                      </p:cBhvr>
                                      <p:to>
                                        <p:strVal val="visible"/>
                                      </p:to>
                                    </p:set>
                                    <p:animEffect transition="in" filter="box(in)">
                                      <p:cBhvr>
                                        <p:cTn id="22" dur="500"/>
                                        <p:tgtEl>
                                          <p:spTgt spid="9114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1144"/>
                                        </p:tgtEl>
                                        <p:attrNameLst>
                                          <p:attrName>style.visibility</p:attrName>
                                        </p:attrNameLst>
                                      </p:cBhvr>
                                      <p:to>
                                        <p:strVal val="visible"/>
                                      </p:to>
                                    </p:set>
                                    <p:animEffect transition="in" filter="box(in)">
                                      <p:cBhvr>
                                        <p:cTn id="25" dur="500"/>
                                        <p:tgtEl>
                                          <p:spTgt spid="9114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91145"/>
                                        </p:tgtEl>
                                        <p:attrNameLst>
                                          <p:attrName>style.visibility</p:attrName>
                                        </p:attrNameLst>
                                      </p:cBhvr>
                                      <p:to>
                                        <p:strVal val="visible"/>
                                      </p:to>
                                    </p:set>
                                    <p:animEffect transition="in" filter="box(in)">
                                      <p:cBhvr>
                                        <p:cTn id="28" dur="500"/>
                                        <p:tgtEl>
                                          <p:spTgt spid="91145"/>
                                        </p:tgtEl>
                                      </p:cBhvr>
                                    </p:animEffect>
                                  </p:childTnLst>
                                </p:cTn>
                              </p:par>
                              <p:par>
                                <p:cTn id="29" presetID="4" presetClass="entr" presetSubtype="16"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in)">
                                      <p:cBhvr>
                                        <p:cTn id="31" dur="500"/>
                                        <p:tgtEl>
                                          <p:spTgt spid="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1152"/>
                                        </p:tgtEl>
                                        <p:attrNameLst>
                                          <p:attrName>style.visibility</p:attrName>
                                        </p:attrNameLst>
                                      </p:cBhvr>
                                      <p:to>
                                        <p:strVal val="visible"/>
                                      </p:to>
                                    </p:set>
                                    <p:animEffect transition="in" filter="box(in)">
                                      <p:cBhvr>
                                        <p:cTn id="34" dur="500"/>
                                        <p:tgtEl>
                                          <p:spTgt spid="91152"/>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91153"/>
                                        </p:tgtEl>
                                        <p:attrNameLst>
                                          <p:attrName>style.visibility</p:attrName>
                                        </p:attrNameLst>
                                      </p:cBhvr>
                                      <p:to>
                                        <p:strVal val="visible"/>
                                      </p:to>
                                    </p:set>
                                    <p:animEffect transition="in" filter="box(in)">
                                      <p:cBhvr>
                                        <p:cTn id="37" dur="500"/>
                                        <p:tgtEl>
                                          <p:spTgt spid="9115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91154"/>
                                        </p:tgtEl>
                                        <p:attrNameLst>
                                          <p:attrName>style.visibility</p:attrName>
                                        </p:attrNameLst>
                                      </p:cBhvr>
                                      <p:to>
                                        <p:strVal val="visible"/>
                                      </p:to>
                                    </p:set>
                                    <p:animEffect transition="in" filter="box(in)">
                                      <p:cBhvr>
                                        <p:cTn id="40" dur="500"/>
                                        <p:tgtEl>
                                          <p:spTgt spid="91154"/>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91155"/>
                                        </p:tgtEl>
                                        <p:attrNameLst>
                                          <p:attrName>style.visibility</p:attrName>
                                        </p:attrNameLst>
                                      </p:cBhvr>
                                      <p:to>
                                        <p:strVal val="visible"/>
                                      </p:to>
                                    </p:set>
                                    <p:animEffect transition="in" filter="box(in)">
                                      <p:cBhvr>
                                        <p:cTn id="43" dur="500"/>
                                        <p:tgtEl>
                                          <p:spTgt spid="9115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91156"/>
                                        </p:tgtEl>
                                        <p:attrNameLst>
                                          <p:attrName>style.visibility</p:attrName>
                                        </p:attrNameLst>
                                      </p:cBhvr>
                                      <p:to>
                                        <p:strVal val="visible"/>
                                      </p:to>
                                    </p:set>
                                    <p:animEffect transition="in" filter="box(in)">
                                      <p:cBhvr>
                                        <p:cTn id="46" dur="500"/>
                                        <p:tgtEl>
                                          <p:spTgt spid="9115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91157"/>
                                        </p:tgtEl>
                                        <p:attrNameLst>
                                          <p:attrName>style.visibility</p:attrName>
                                        </p:attrNameLst>
                                      </p:cBhvr>
                                      <p:to>
                                        <p:strVal val="visible"/>
                                      </p:to>
                                    </p:set>
                                    <p:animEffect transition="in" filter="box(in)">
                                      <p:cBhvr>
                                        <p:cTn id="49" dur="500"/>
                                        <p:tgtEl>
                                          <p:spTgt spid="9115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91158"/>
                                        </p:tgtEl>
                                        <p:attrNameLst>
                                          <p:attrName>style.visibility</p:attrName>
                                        </p:attrNameLst>
                                      </p:cBhvr>
                                      <p:to>
                                        <p:strVal val="visible"/>
                                      </p:to>
                                    </p:set>
                                    <p:animEffect transition="in" filter="box(in)">
                                      <p:cBhvr>
                                        <p:cTn id="52" dur="500"/>
                                        <p:tgtEl>
                                          <p:spTgt spid="91158"/>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91159"/>
                                        </p:tgtEl>
                                        <p:attrNameLst>
                                          <p:attrName>style.visibility</p:attrName>
                                        </p:attrNameLst>
                                      </p:cBhvr>
                                      <p:to>
                                        <p:strVal val="visible"/>
                                      </p:to>
                                    </p:set>
                                    <p:animEffect transition="in" filter="box(in)">
                                      <p:cBhvr>
                                        <p:cTn id="55" dur="500"/>
                                        <p:tgtEl>
                                          <p:spTgt spid="91159"/>
                                        </p:tgtEl>
                                      </p:cBhvr>
                                    </p:animEffect>
                                  </p:childTnLst>
                                </p:cTn>
                              </p:par>
                              <p:par>
                                <p:cTn id="56" presetID="4" presetClass="entr" presetSubtype="16"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ox(in)">
                                      <p:cBhvr>
                                        <p:cTn id="58" dur="500"/>
                                        <p:tgtEl>
                                          <p:spTgt spid="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91165"/>
                                        </p:tgtEl>
                                        <p:attrNameLst>
                                          <p:attrName>style.visibility</p:attrName>
                                        </p:attrNameLst>
                                      </p:cBhvr>
                                      <p:to>
                                        <p:strVal val="visible"/>
                                      </p:to>
                                    </p:set>
                                    <p:animEffect transition="in" filter="box(in)">
                                      <p:cBhvr>
                                        <p:cTn id="61" dur="500"/>
                                        <p:tgtEl>
                                          <p:spTgt spid="9116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91166"/>
                                        </p:tgtEl>
                                        <p:attrNameLst>
                                          <p:attrName>style.visibility</p:attrName>
                                        </p:attrNameLst>
                                      </p:cBhvr>
                                      <p:to>
                                        <p:strVal val="visible"/>
                                      </p:to>
                                    </p:set>
                                    <p:animEffect transition="in" filter="box(in)">
                                      <p:cBhvr>
                                        <p:cTn id="64" dur="500"/>
                                        <p:tgtEl>
                                          <p:spTgt spid="91166"/>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91167"/>
                                        </p:tgtEl>
                                        <p:attrNameLst>
                                          <p:attrName>style.visibility</p:attrName>
                                        </p:attrNameLst>
                                      </p:cBhvr>
                                      <p:to>
                                        <p:strVal val="visible"/>
                                      </p:to>
                                    </p:set>
                                    <p:animEffect transition="in" filter="box(in)">
                                      <p:cBhvr>
                                        <p:cTn id="67" dur="500"/>
                                        <p:tgtEl>
                                          <p:spTgt spid="91167"/>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91168"/>
                                        </p:tgtEl>
                                        <p:attrNameLst>
                                          <p:attrName>style.visibility</p:attrName>
                                        </p:attrNameLst>
                                      </p:cBhvr>
                                      <p:to>
                                        <p:strVal val="visible"/>
                                      </p:to>
                                    </p:set>
                                    <p:animEffect transition="in" filter="box(in)">
                                      <p:cBhvr>
                                        <p:cTn id="70" dur="500"/>
                                        <p:tgtEl>
                                          <p:spTgt spid="9116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91169"/>
                                        </p:tgtEl>
                                        <p:attrNameLst>
                                          <p:attrName>style.visibility</p:attrName>
                                        </p:attrNameLst>
                                      </p:cBhvr>
                                      <p:to>
                                        <p:strVal val="visible"/>
                                      </p:to>
                                    </p:set>
                                    <p:animEffect transition="in" filter="box(in)">
                                      <p:cBhvr>
                                        <p:cTn id="73" dur="500"/>
                                        <p:tgtEl>
                                          <p:spTgt spid="9116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91170"/>
                                        </p:tgtEl>
                                        <p:attrNameLst>
                                          <p:attrName>style.visibility</p:attrName>
                                        </p:attrNameLst>
                                      </p:cBhvr>
                                      <p:to>
                                        <p:strVal val="visible"/>
                                      </p:to>
                                    </p:set>
                                    <p:animEffect transition="in" filter="box(in)">
                                      <p:cBhvr>
                                        <p:cTn id="76" dur="500"/>
                                        <p:tgtEl>
                                          <p:spTgt spid="91170"/>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91171"/>
                                        </p:tgtEl>
                                        <p:attrNameLst>
                                          <p:attrName>style.visibility</p:attrName>
                                        </p:attrNameLst>
                                      </p:cBhvr>
                                      <p:to>
                                        <p:strVal val="visible"/>
                                      </p:to>
                                    </p:set>
                                    <p:animEffect transition="in" filter="box(in)">
                                      <p:cBhvr>
                                        <p:cTn id="79" dur="500"/>
                                        <p:tgtEl>
                                          <p:spTgt spid="91171"/>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91172"/>
                                        </p:tgtEl>
                                        <p:attrNameLst>
                                          <p:attrName>style.visibility</p:attrName>
                                        </p:attrNameLst>
                                      </p:cBhvr>
                                      <p:to>
                                        <p:strVal val="visible"/>
                                      </p:to>
                                    </p:set>
                                    <p:animEffect transition="in" filter="box(in)">
                                      <p:cBhvr>
                                        <p:cTn id="82" dur="500"/>
                                        <p:tgtEl>
                                          <p:spTgt spid="91172"/>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91173"/>
                                        </p:tgtEl>
                                        <p:attrNameLst>
                                          <p:attrName>style.visibility</p:attrName>
                                        </p:attrNameLst>
                                      </p:cBhvr>
                                      <p:to>
                                        <p:strVal val="visible"/>
                                      </p:to>
                                    </p:set>
                                    <p:animEffect transition="in" filter="box(in)">
                                      <p:cBhvr>
                                        <p:cTn id="85" dur="500"/>
                                        <p:tgtEl>
                                          <p:spTgt spid="91173"/>
                                        </p:tgtEl>
                                      </p:cBhvr>
                                    </p:animEffect>
                                  </p:childTnLst>
                                </p:cTn>
                              </p:par>
                              <p:par>
                                <p:cTn id="86" presetID="4" presetClass="entr" presetSubtype="16" fill="hold"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box(in)">
                                      <p:cBhvr>
                                        <p:cTn id="88" dur="500"/>
                                        <p:tgtEl>
                                          <p:spTgt spid="4"/>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91179"/>
                                        </p:tgtEl>
                                        <p:attrNameLst>
                                          <p:attrName>style.visibility</p:attrName>
                                        </p:attrNameLst>
                                      </p:cBhvr>
                                      <p:to>
                                        <p:strVal val="visible"/>
                                      </p:to>
                                    </p:set>
                                    <p:animEffect transition="in" filter="box(in)">
                                      <p:cBhvr>
                                        <p:cTn id="91" dur="500"/>
                                        <p:tgtEl>
                                          <p:spTgt spid="91179"/>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91180"/>
                                        </p:tgtEl>
                                        <p:attrNameLst>
                                          <p:attrName>style.visibility</p:attrName>
                                        </p:attrNameLst>
                                      </p:cBhvr>
                                      <p:to>
                                        <p:strVal val="visible"/>
                                      </p:to>
                                    </p:set>
                                    <p:animEffect transition="in" filter="box(in)">
                                      <p:cBhvr>
                                        <p:cTn id="94" dur="500"/>
                                        <p:tgtEl>
                                          <p:spTgt spid="9118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91181"/>
                                        </p:tgtEl>
                                        <p:attrNameLst>
                                          <p:attrName>style.visibility</p:attrName>
                                        </p:attrNameLst>
                                      </p:cBhvr>
                                      <p:to>
                                        <p:strVal val="visible"/>
                                      </p:to>
                                    </p:set>
                                    <p:animEffect transition="in" filter="box(in)">
                                      <p:cBhvr>
                                        <p:cTn id="97" dur="500"/>
                                        <p:tgtEl>
                                          <p:spTgt spid="91181"/>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91182"/>
                                        </p:tgtEl>
                                        <p:attrNameLst>
                                          <p:attrName>style.visibility</p:attrName>
                                        </p:attrNameLst>
                                      </p:cBhvr>
                                      <p:to>
                                        <p:strVal val="visible"/>
                                      </p:to>
                                    </p:set>
                                    <p:animEffect transition="in" filter="box(in)">
                                      <p:cBhvr>
                                        <p:cTn id="100" dur="500"/>
                                        <p:tgtEl>
                                          <p:spTgt spid="91182"/>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91183"/>
                                        </p:tgtEl>
                                        <p:attrNameLst>
                                          <p:attrName>style.visibility</p:attrName>
                                        </p:attrNameLst>
                                      </p:cBhvr>
                                      <p:to>
                                        <p:strVal val="visible"/>
                                      </p:to>
                                    </p:set>
                                    <p:animEffect transition="in" filter="box(in)">
                                      <p:cBhvr>
                                        <p:cTn id="103" dur="500"/>
                                        <p:tgtEl>
                                          <p:spTgt spid="91183"/>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91184"/>
                                        </p:tgtEl>
                                        <p:attrNameLst>
                                          <p:attrName>style.visibility</p:attrName>
                                        </p:attrNameLst>
                                      </p:cBhvr>
                                      <p:to>
                                        <p:strVal val="visible"/>
                                      </p:to>
                                    </p:set>
                                    <p:animEffect transition="in" filter="box(in)">
                                      <p:cBhvr>
                                        <p:cTn id="106" dur="500"/>
                                        <p:tgtEl>
                                          <p:spTgt spid="91184"/>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91185"/>
                                        </p:tgtEl>
                                        <p:attrNameLst>
                                          <p:attrName>style.visibility</p:attrName>
                                        </p:attrNameLst>
                                      </p:cBhvr>
                                      <p:to>
                                        <p:strVal val="visible"/>
                                      </p:to>
                                    </p:set>
                                    <p:animEffect transition="in" filter="box(in)">
                                      <p:cBhvr>
                                        <p:cTn id="109" dur="500"/>
                                        <p:tgtEl>
                                          <p:spTgt spid="91185"/>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91186"/>
                                        </p:tgtEl>
                                        <p:attrNameLst>
                                          <p:attrName>style.visibility</p:attrName>
                                        </p:attrNameLst>
                                      </p:cBhvr>
                                      <p:to>
                                        <p:strVal val="visible"/>
                                      </p:to>
                                    </p:set>
                                    <p:animEffect transition="in" filter="box(in)">
                                      <p:cBhvr>
                                        <p:cTn id="112" dur="500"/>
                                        <p:tgtEl>
                                          <p:spTgt spid="91186"/>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91187"/>
                                        </p:tgtEl>
                                        <p:attrNameLst>
                                          <p:attrName>style.visibility</p:attrName>
                                        </p:attrNameLst>
                                      </p:cBhvr>
                                      <p:to>
                                        <p:strVal val="visible"/>
                                      </p:to>
                                    </p:set>
                                    <p:animEffect transition="in" filter="box(in)">
                                      <p:cBhvr>
                                        <p:cTn id="115" dur="500"/>
                                        <p:tgtEl>
                                          <p:spTgt spid="91187"/>
                                        </p:tgtEl>
                                      </p:cBhvr>
                                    </p:animEffect>
                                  </p:childTnLst>
                                </p:cTn>
                              </p:par>
                              <p:par>
                                <p:cTn id="116" presetID="4" presetClass="entr" presetSubtype="16"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box(in)">
                                      <p:cBhvr>
                                        <p:cTn id="118" dur="500"/>
                                        <p:tgtEl>
                                          <p:spTgt spid="5"/>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91194"/>
                                        </p:tgtEl>
                                        <p:attrNameLst>
                                          <p:attrName>style.visibility</p:attrName>
                                        </p:attrNameLst>
                                      </p:cBhvr>
                                      <p:to>
                                        <p:strVal val="visible"/>
                                      </p:to>
                                    </p:set>
                                    <p:animEffect transition="in" filter="box(in)">
                                      <p:cBhvr>
                                        <p:cTn id="121" dur="500"/>
                                        <p:tgtEl>
                                          <p:spTgt spid="91194"/>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91195"/>
                                        </p:tgtEl>
                                        <p:attrNameLst>
                                          <p:attrName>style.visibility</p:attrName>
                                        </p:attrNameLst>
                                      </p:cBhvr>
                                      <p:to>
                                        <p:strVal val="visible"/>
                                      </p:to>
                                    </p:set>
                                    <p:animEffect transition="in" filter="box(in)">
                                      <p:cBhvr>
                                        <p:cTn id="124" dur="500"/>
                                        <p:tgtEl>
                                          <p:spTgt spid="91195"/>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91196"/>
                                        </p:tgtEl>
                                        <p:attrNameLst>
                                          <p:attrName>style.visibility</p:attrName>
                                        </p:attrNameLst>
                                      </p:cBhvr>
                                      <p:to>
                                        <p:strVal val="visible"/>
                                      </p:to>
                                    </p:set>
                                    <p:animEffect transition="in" filter="box(in)">
                                      <p:cBhvr>
                                        <p:cTn id="127" dur="500"/>
                                        <p:tgtEl>
                                          <p:spTgt spid="91196"/>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91197"/>
                                        </p:tgtEl>
                                        <p:attrNameLst>
                                          <p:attrName>style.visibility</p:attrName>
                                        </p:attrNameLst>
                                      </p:cBhvr>
                                      <p:to>
                                        <p:strVal val="visible"/>
                                      </p:to>
                                    </p:set>
                                    <p:animEffect transition="in" filter="box(in)">
                                      <p:cBhvr>
                                        <p:cTn id="130" dur="500"/>
                                        <p:tgtEl>
                                          <p:spTgt spid="91197"/>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91198"/>
                                        </p:tgtEl>
                                        <p:attrNameLst>
                                          <p:attrName>style.visibility</p:attrName>
                                        </p:attrNameLst>
                                      </p:cBhvr>
                                      <p:to>
                                        <p:strVal val="visible"/>
                                      </p:to>
                                    </p:set>
                                    <p:animEffect transition="in" filter="box(in)">
                                      <p:cBhvr>
                                        <p:cTn id="133" dur="500"/>
                                        <p:tgtEl>
                                          <p:spTgt spid="91198"/>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91199"/>
                                        </p:tgtEl>
                                        <p:attrNameLst>
                                          <p:attrName>style.visibility</p:attrName>
                                        </p:attrNameLst>
                                      </p:cBhvr>
                                      <p:to>
                                        <p:strVal val="visible"/>
                                      </p:to>
                                    </p:set>
                                    <p:animEffect transition="in" filter="box(in)">
                                      <p:cBhvr>
                                        <p:cTn id="136" dur="500"/>
                                        <p:tgtEl>
                                          <p:spTgt spid="91199"/>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91200"/>
                                        </p:tgtEl>
                                        <p:attrNameLst>
                                          <p:attrName>style.visibility</p:attrName>
                                        </p:attrNameLst>
                                      </p:cBhvr>
                                      <p:to>
                                        <p:strVal val="visible"/>
                                      </p:to>
                                    </p:set>
                                    <p:animEffect transition="in" filter="box(in)">
                                      <p:cBhvr>
                                        <p:cTn id="139" dur="500"/>
                                        <p:tgtEl>
                                          <p:spTgt spid="91200"/>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91201"/>
                                        </p:tgtEl>
                                        <p:attrNameLst>
                                          <p:attrName>style.visibility</p:attrName>
                                        </p:attrNameLst>
                                      </p:cBhvr>
                                      <p:to>
                                        <p:strVal val="visible"/>
                                      </p:to>
                                    </p:set>
                                    <p:animEffect transition="in" filter="box(in)">
                                      <p:cBhvr>
                                        <p:cTn id="142" dur="500"/>
                                        <p:tgtEl>
                                          <p:spTgt spid="91201"/>
                                        </p:tgtEl>
                                      </p:cBhvr>
                                    </p:animEffect>
                                  </p:childTnLst>
                                </p:cTn>
                              </p:par>
                              <p:par>
                                <p:cTn id="143" presetID="4" presetClass="entr" presetSubtype="16" fill="hold" nodeType="withEffect">
                                  <p:stCondLst>
                                    <p:cond delay="0"/>
                                  </p:stCondLst>
                                  <p:childTnLst>
                                    <p:set>
                                      <p:cBhvr>
                                        <p:cTn id="144" dur="1" fill="hold">
                                          <p:stCondLst>
                                            <p:cond delay="0"/>
                                          </p:stCondLst>
                                        </p:cTn>
                                        <p:tgtEl>
                                          <p:spTgt spid="6"/>
                                        </p:tgtEl>
                                        <p:attrNameLst>
                                          <p:attrName>style.visibility</p:attrName>
                                        </p:attrNameLst>
                                      </p:cBhvr>
                                      <p:to>
                                        <p:strVal val="visible"/>
                                      </p:to>
                                    </p:set>
                                    <p:animEffect transition="in" filter="box(in)">
                                      <p:cBhvr>
                                        <p:cTn id="145" dur="500"/>
                                        <p:tgtEl>
                                          <p:spTgt spid="6"/>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91208"/>
                                        </p:tgtEl>
                                        <p:attrNameLst>
                                          <p:attrName>style.visibility</p:attrName>
                                        </p:attrNameLst>
                                      </p:cBhvr>
                                      <p:to>
                                        <p:strVal val="visible"/>
                                      </p:to>
                                    </p:set>
                                    <p:animEffect transition="in" filter="box(in)">
                                      <p:cBhvr>
                                        <p:cTn id="148" dur="500"/>
                                        <p:tgtEl>
                                          <p:spTgt spid="91208"/>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91209"/>
                                        </p:tgtEl>
                                        <p:attrNameLst>
                                          <p:attrName>style.visibility</p:attrName>
                                        </p:attrNameLst>
                                      </p:cBhvr>
                                      <p:to>
                                        <p:strVal val="visible"/>
                                      </p:to>
                                    </p:set>
                                    <p:animEffect transition="in" filter="box(in)">
                                      <p:cBhvr>
                                        <p:cTn id="151" dur="500"/>
                                        <p:tgtEl>
                                          <p:spTgt spid="91209"/>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91210"/>
                                        </p:tgtEl>
                                        <p:attrNameLst>
                                          <p:attrName>style.visibility</p:attrName>
                                        </p:attrNameLst>
                                      </p:cBhvr>
                                      <p:to>
                                        <p:strVal val="visible"/>
                                      </p:to>
                                    </p:set>
                                    <p:animEffect transition="in" filter="box(in)">
                                      <p:cBhvr>
                                        <p:cTn id="154" dur="500"/>
                                        <p:tgtEl>
                                          <p:spTgt spid="91210"/>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91211"/>
                                        </p:tgtEl>
                                        <p:attrNameLst>
                                          <p:attrName>style.visibility</p:attrName>
                                        </p:attrNameLst>
                                      </p:cBhvr>
                                      <p:to>
                                        <p:strVal val="visible"/>
                                      </p:to>
                                    </p:set>
                                    <p:animEffect transition="in" filter="box(in)">
                                      <p:cBhvr>
                                        <p:cTn id="157" dur="500"/>
                                        <p:tgtEl>
                                          <p:spTgt spid="91211"/>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91212"/>
                                        </p:tgtEl>
                                        <p:attrNameLst>
                                          <p:attrName>style.visibility</p:attrName>
                                        </p:attrNameLst>
                                      </p:cBhvr>
                                      <p:to>
                                        <p:strVal val="visible"/>
                                      </p:to>
                                    </p:set>
                                    <p:animEffect transition="in" filter="box(in)">
                                      <p:cBhvr>
                                        <p:cTn id="160" dur="500"/>
                                        <p:tgtEl>
                                          <p:spTgt spid="91212"/>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91213"/>
                                        </p:tgtEl>
                                        <p:attrNameLst>
                                          <p:attrName>style.visibility</p:attrName>
                                        </p:attrNameLst>
                                      </p:cBhvr>
                                      <p:to>
                                        <p:strVal val="visible"/>
                                      </p:to>
                                    </p:set>
                                    <p:animEffect transition="in" filter="box(in)">
                                      <p:cBhvr>
                                        <p:cTn id="163" dur="500"/>
                                        <p:tgtEl>
                                          <p:spTgt spid="91213"/>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91214"/>
                                        </p:tgtEl>
                                        <p:attrNameLst>
                                          <p:attrName>style.visibility</p:attrName>
                                        </p:attrNameLst>
                                      </p:cBhvr>
                                      <p:to>
                                        <p:strVal val="visible"/>
                                      </p:to>
                                    </p:set>
                                    <p:animEffect transition="in" filter="box(in)">
                                      <p:cBhvr>
                                        <p:cTn id="166" dur="500"/>
                                        <p:tgtEl>
                                          <p:spTgt spid="91214"/>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91215"/>
                                        </p:tgtEl>
                                        <p:attrNameLst>
                                          <p:attrName>style.visibility</p:attrName>
                                        </p:attrNameLst>
                                      </p:cBhvr>
                                      <p:to>
                                        <p:strVal val="visible"/>
                                      </p:to>
                                    </p:set>
                                    <p:animEffect transition="in" filter="box(in)">
                                      <p:cBhvr>
                                        <p:cTn id="169" dur="500"/>
                                        <p:tgtEl>
                                          <p:spTgt spid="9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nimBg="1"/>
      <p:bldP spid="91139" grpId="0" animBg="1"/>
      <p:bldP spid="91140" grpId="0" animBg="1"/>
      <p:bldP spid="91141" grpId="0" animBg="1"/>
      <p:bldP spid="91142" grpId="0" animBg="1"/>
      <p:bldP spid="91143" grpId="0" animBg="1"/>
      <p:bldP spid="91144" grpId="0"/>
      <p:bldP spid="91145" grpId="0"/>
      <p:bldP spid="91152" grpId="0" animBg="1"/>
      <p:bldP spid="91153" grpId="0" animBg="1"/>
      <p:bldP spid="91154" grpId="0" animBg="1"/>
      <p:bldP spid="91155" grpId="0" animBg="1"/>
      <p:bldP spid="91156" grpId="0" animBg="1"/>
      <p:bldP spid="91157" grpId="0" animBg="1"/>
      <p:bldP spid="91158" grpId="0"/>
      <p:bldP spid="91159" grpId="0"/>
      <p:bldP spid="91165" grpId="0"/>
      <p:bldP spid="91166" grpId="0" animBg="1"/>
      <p:bldP spid="91167" grpId="0" animBg="1"/>
      <p:bldP spid="91168" grpId="0" animBg="1"/>
      <p:bldP spid="91169" grpId="0" animBg="1"/>
      <p:bldP spid="91170" grpId="0" animBg="1"/>
      <p:bldP spid="91171" grpId="0" animBg="1"/>
      <p:bldP spid="91172" grpId="0"/>
      <p:bldP spid="91173" grpId="0"/>
      <p:bldP spid="91179" grpId="0"/>
      <p:bldP spid="91180" grpId="0" animBg="1"/>
      <p:bldP spid="91181" grpId="0" animBg="1"/>
      <p:bldP spid="91182" grpId="0" animBg="1"/>
      <p:bldP spid="91183" grpId="0" animBg="1"/>
      <p:bldP spid="91184" grpId="0" animBg="1"/>
      <p:bldP spid="91185" grpId="0" animBg="1"/>
      <p:bldP spid="91186" grpId="0"/>
      <p:bldP spid="91187" grpId="0"/>
      <p:bldP spid="91194" grpId="0" animBg="1"/>
      <p:bldP spid="91195" grpId="0" animBg="1"/>
      <p:bldP spid="91196" grpId="0" animBg="1"/>
      <p:bldP spid="91197" grpId="0" animBg="1"/>
      <p:bldP spid="91198" grpId="0" animBg="1"/>
      <p:bldP spid="91199" grpId="0" animBg="1"/>
      <p:bldP spid="91200" grpId="0"/>
      <p:bldP spid="91201" grpId="0"/>
      <p:bldP spid="91208" grpId="0"/>
      <p:bldP spid="91209" grpId="0"/>
      <p:bldP spid="91210" grpId="0"/>
      <p:bldP spid="91211" grpId="0"/>
      <p:bldP spid="91212" grpId="0"/>
      <p:bldP spid="91213" grpId="0" animBg="1"/>
      <p:bldP spid="91214" grpId="0"/>
      <p:bldP spid="912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chemeClr val="hlink"/>
                </a:solidFill>
                <a:latin typeface="+mn-lt"/>
                <a:ea typeface="+mn-ea"/>
                <a:cs typeface="+mn-cs"/>
              </a:rPr>
              <a:t>流水线处理时空图</a:t>
            </a:r>
            <a:endParaRPr lang="zh-CN" altLang="en-US" sz="4000" b="1" dirty="0">
              <a:solidFill>
                <a:schemeClr val="hlink"/>
              </a:solidFill>
              <a:latin typeface="+mn-lt"/>
              <a:ea typeface="+mn-ea"/>
              <a:cs typeface="+mn-cs"/>
            </a:endParaRPr>
          </a:p>
        </p:txBody>
      </p:sp>
      <p:sp>
        <p:nvSpPr>
          <p:cNvPr id="3" name="内容占位符 2"/>
          <p:cNvSpPr>
            <a:spLocks noGrp="1"/>
          </p:cNvSpPr>
          <p:nvPr>
            <p:ph idx="1"/>
          </p:nvPr>
        </p:nvSpPr>
        <p:spPr>
          <a:xfrm>
            <a:off x="428596" y="1285860"/>
            <a:ext cx="8229600" cy="4525963"/>
          </a:xfrm>
        </p:spPr>
        <p:txBody>
          <a:bodyPr/>
          <a:lstStyle/>
          <a:p>
            <a:r>
              <a:rPr lang="zh-CN" altLang="en-US" dirty="0" smtClean="0">
                <a:solidFill>
                  <a:schemeClr val="accent1"/>
                </a:solidFill>
              </a:rPr>
              <a:t>图</a:t>
            </a:r>
            <a:r>
              <a:rPr lang="en-US" altLang="zh-CN" dirty="0" smtClean="0">
                <a:solidFill>
                  <a:schemeClr val="accent1"/>
                </a:solidFill>
              </a:rPr>
              <a:t> (a)</a:t>
            </a:r>
            <a:r>
              <a:rPr lang="zh-CN" altLang="en-US" dirty="0" smtClean="0">
                <a:solidFill>
                  <a:schemeClr val="accent1"/>
                </a:solidFill>
              </a:rPr>
              <a:t>所示为一个</a:t>
            </a:r>
            <a:r>
              <a:rPr lang="en-US" altLang="zh-CN" dirty="0" smtClean="0">
                <a:solidFill>
                  <a:schemeClr val="accent1"/>
                </a:solidFill>
              </a:rPr>
              <a:t>4</a:t>
            </a:r>
            <a:r>
              <a:rPr lang="zh-CN" altLang="en-US" dirty="0" smtClean="0">
                <a:solidFill>
                  <a:schemeClr val="accent1"/>
                </a:solidFill>
              </a:rPr>
              <a:t>段的流水线连接图。</a:t>
            </a:r>
          </a:p>
          <a:p>
            <a:r>
              <a:rPr lang="zh-CN" altLang="en-US" dirty="0" smtClean="0">
                <a:solidFill>
                  <a:schemeClr val="accent1"/>
                </a:solidFill>
              </a:rPr>
              <a:t>   </a:t>
            </a:r>
            <a:r>
              <a:rPr lang="en-US" altLang="zh-CN" dirty="0" smtClean="0">
                <a:solidFill>
                  <a:schemeClr val="accent1"/>
                </a:solidFill>
              </a:rPr>
              <a:t>(1)</a:t>
            </a:r>
            <a:r>
              <a:rPr lang="zh-CN" altLang="en-US" dirty="0" smtClean="0">
                <a:solidFill>
                  <a:schemeClr val="accent1"/>
                </a:solidFill>
              </a:rPr>
              <a:t>设</a:t>
            </a:r>
            <a:r>
              <a:rPr lang="en-US" altLang="zh-CN" dirty="0" smtClean="0">
                <a:solidFill>
                  <a:schemeClr val="accent1"/>
                </a:solidFill>
              </a:rPr>
              <a:t>n</a:t>
            </a:r>
            <a:r>
              <a:rPr lang="zh-CN" altLang="en-US" dirty="0" smtClean="0">
                <a:solidFill>
                  <a:schemeClr val="accent1"/>
                </a:solidFill>
              </a:rPr>
              <a:t>＝４，画出它的流水线时空图，求其</a:t>
            </a:r>
            <a:r>
              <a:rPr lang="en-US" altLang="zh-CN" dirty="0" smtClean="0">
                <a:solidFill>
                  <a:schemeClr val="accent1"/>
                </a:solidFill>
              </a:rPr>
              <a:t>P</a:t>
            </a:r>
            <a:r>
              <a:rPr lang="zh-CN" altLang="en-US" dirty="0" smtClean="0">
                <a:solidFill>
                  <a:schemeClr val="accent1"/>
                </a:solidFill>
              </a:rPr>
              <a:t>，</a:t>
            </a:r>
            <a:r>
              <a:rPr lang="en-US" altLang="zh-CN" dirty="0" err="1" smtClean="0">
                <a:solidFill>
                  <a:schemeClr val="accent1"/>
                </a:solidFill>
              </a:rPr>
              <a:t>Pmax</a:t>
            </a:r>
            <a:r>
              <a:rPr lang="zh-CN" altLang="en-US" dirty="0" smtClean="0">
                <a:solidFill>
                  <a:schemeClr val="accent1"/>
                </a:solidFill>
              </a:rPr>
              <a:t>，</a:t>
            </a:r>
            <a:r>
              <a:rPr lang="en-US" altLang="zh-CN" dirty="0" smtClean="0">
                <a:solidFill>
                  <a:schemeClr val="accent1"/>
                </a:solidFill>
              </a:rPr>
              <a:t>S</a:t>
            </a:r>
            <a:r>
              <a:rPr lang="zh-CN" altLang="en-US" dirty="0" smtClean="0">
                <a:solidFill>
                  <a:schemeClr val="accent1"/>
                </a:solidFill>
              </a:rPr>
              <a:t>，</a:t>
            </a:r>
            <a:r>
              <a:rPr lang="en-US" altLang="zh-CN" dirty="0" smtClean="0">
                <a:solidFill>
                  <a:schemeClr val="accent1"/>
                </a:solidFill>
              </a:rPr>
              <a:t>E</a:t>
            </a:r>
            <a:r>
              <a:rPr lang="zh-CN" altLang="en-US" dirty="0" smtClean="0">
                <a:solidFill>
                  <a:schemeClr val="accent1"/>
                </a:solidFill>
              </a:rPr>
              <a:t>值。</a:t>
            </a:r>
          </a:p>
          <a:p>
            <a:r>
              <a:rPr lang="zh-CN" altLang="en-US" dirty="0" smtClean="0">
                <a:solidFill>
                  <a:schemeClr val="accent1"/>
                </a:solidFill>
              </a:rPr>
              <a:t>   </a:t>
            </a:r>
            <a:r>
              <a:rPr lang="en-US" altLang="zh-CN" dirty="0" smtClean="0">
                <a:solidFill>
                  <a:schemeClr val="accent1"/>
                </a:solidFill>
              </a:rPr>
              <a:t>(2)</a:t>
            </a:r>
            <a:r>
              <a:rPr lang="zh-CN" altLang="en-US" dirty="0" smtClean="0">
                <a:solidFill>
                  <a:schemeClr val="accent1"/>
                </a:solidFill>
              </a:rPr>
              <a:t>设</a:t>
            </a:r>
            <a:r>
              <a:rPr lang="en-US" altLang="zh-CN" dirty="0" smtClean="0">
                <a:solidFill>
                  <a:schemeClr val="accent1"/>
                </a:solidFill>
              </a:rPr>
              <a:t>n</a:t>
            </a:r>
            <a:r>
              <a:rPr lang="zh-CN" altLang="en-US" dirty="0" smtClean="0">
                <a:solidFill>
                  <a:schemeClr val="accent1"/>
                </a:solidFill>
              </a:rPr>
              <a:t>＝</a:t>
            </a:r>
            <a:r>
              <a:rPr lang="en-US" altLang="zh-CN" dirty="0" smtClean="0">
                <a:solidFill>
                  <a:schemeClr val="accent1"/>
                </a:solidFill>
              </a:rPr>
              <a:t>12</a:t>
            </a:r>
            <a:r>
              <a:rPr lang="zh-CN" altLang="en-US" dirty="0" smtClean="0">
                <a:solidFill>
                  <a:schemeClr val="accent1"/>
                </a:solidFill>
              </a:rPr>
              <a:t>，画出瓶颈段再细分的流水线连接图和时空图，并求</a:t>
            </a:r>
            <a:r>
              <a:rPr lang="en-US" altLang="zh-CN" dirty="0" smtClean="0">
                <a:solidFill>
                  <a:schemeClr val="accent1"/>
                </a:solidFill>
              </a:rPr>
              <a:t>P</a:t>
            </a:r>
            <a:r>
              <a:rPr lang="zh-CN" altLang="en-US" dirty="0" smtClean="0">
                <a:solidFill>
                  <a:schemeClr val="accent1"/>
                </a:solidFill>
              </a:rPr>
              <a:t>，</a:t>
            </a:r>
            <a:r>
              <a:rPr lang="en-US" altLang="zh-CN" dirty="0" err="1" smtClean="0">
                <a:solidFill>
                  <a:schemeClr val="accent1"/>
                </a:solidFill>
              </a:rPr>
              <a:t>Pmax</a:t>
            </a:r>
            <a:r>
              <a:rPr lang="zh-CN" altLang="en-US" dirty="0" smtClean="0">
                <a:solidFill>
                  <a:schemeClr val="accent1"/>
                </a:solidFill>
              </a:rPr>
              <a:t>，</a:t>
            </a:r>
            <a:r>
              <a:rPr lang="en-US" altLang="zh-CN" dirty="0" smtClean="0">
                <a:solidFill>
                  <a:schemeClr val="accent1"/>
                </a:solidFill>
              </a:rPr>
              <a:t>S</a:t>
            </a:r>
            <a:r>
              <a:rPr lang="zh-CN" altLang="en-US" dirty="0" smtClean="0">
                <a:solidFill>
                  <a:schemeClr val="accent1"/>
                </a:solidFill>
              </a:rPr>
              <a:t>和</a:t>
            </a:r>
            <a:r>
              <a:rPr lang="en-US" altLang="zh-CN" dirty="0" smtClean="0">
                <a:solidFill>
                  <a:schemeClr val="accent1"/>
                </a:solidFill>
              </a:rPr>
              <a:t>E</a:t>
            </a:r>
            <a:r>
              <a:rPr lang="zh-CN" altLang="en-US" dirty="0" smtClean="0">
                <a:solidFill>
                  <a:schemeClr val="accent1"/>
                </a:solidFill>
              </a:rPr>
              <a:t>值</a:t>
            </a:r>
            <a:r>
              <a:rPr lang="zh-CN" altLang="en-US" dirty="0" smtClean="0"/>
              <a:t>。</a:t>
            </a:r>
            <a:endParaRPr lang="zh-CN" altLang="en-US" dirty="0"/>
          </a:p>
        </p:txBody>
      </p:sp>
      <p:pic>
        <p:nvPicPr>
          <p:cNvPr id="38914" name="Picture 2"/>
          <p:cNvPicPr>
            <a:picLocks noChangeAspect="1" noChangeArrowheads="1"/>
          </p:cNvPicPr>
          <p:nvPr/>
        </p:nvPicPr>
        <p:blipFill>
          <a:blip r:embed="rId3"/>
          <a:srcRect/>
          <a:stretch>
            <a:fillRect/>
          </a:stretch>
        </p:blipFill>
        <p:spPr bwMode="auto">
          <a:xfrm>
            <a:off x="857224" y="4429132"/>
            <a:ext cx="7677150" cy="12477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hlink"/>
                </a:solidFill>
              </a:rPr>
              <a:t>流水线处理时空图</a:t>
            </a:r>
            <a:endParaRPr lang="zh-CN" altLang="en-US" dirty="0"/>
          </a:p>
        </p:txBody>
      </p:sp>
      <p:pic>
        <p:nvPicPr>
          <p:cNvPr id="39938" name="Picture 2"/>
          <p:cNvPicPr>
            <a:picLocks noChangeAspect="1" noChangeArrowheads="1"/>
          </p:cNvPicPr>
          <p:nvPr/>
        </p:nvPicPr>
        <p:blipFill>
          <a:blip r:embed="rId2"/>
          <a:srcRect/>
          <a:stretch>
            <a:fillRect/>
          </a:stretch>
        </p:blipFill>
        <p:spPr bwMode="auto">
          <a:xfrm>
            <a:off x="500034" y="1928802"/>
            <a:ext cx="8372671"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hlink"/>
                </a:solidFill>
              </a:rPr>
              <a:t>流水线处理时空图</a:t>
            </a:r>
            <a:endParaRPr lang="zh-CN" altLang="en-US" dirty="0"/>
          </a:p>
        </p:txBody>
      </p:sp>
      <p:sp>
        <p:nvSpPr>
          <p:cNvPr id="5" name="内容占位符 4"/>
          <p:cNvSpPr>
            <a:spLocks noGrp="1"/>
          </p:cNvSpPr>
          <p:nvPr>
            <p:ph idx="1"/>
          </p:nvPr>
        </p:nvSpPr>
        <p:spPr>
          <a:xfrm>
            <a:off x="457200" y="1600200"/>
            <a:ext cx="8229600" cy="4972072"/>
          </a:xfrm>
        </p:spPr>
        <p:txBody>
          <a:bodyPr>
            <a:normAutofit fontScale="85000" lnSpcReduction="20000"/>
          </a:bodyPr>
          <a:lstStyle/>
          <a:p>
            <a:r>
              <a:rPr lang="zh-CN" altLang="en-US" dirty="0" smtClean="0">
                <a:solidFill>
                  <a:schemeClr val="accent1"/>
                </a:solidFill>
              </a:rPr>
              <a:t> 由时空图看出</a:t>
            </a:r>
            <a:endParaRPr lang="en-US" altLang="zh-CN" dirty="0" smtClean="0">
              <a:solidFill>
                <a:schemeClr val="accent1"/>
              </a:solidFill>
            </a:endParaRPr>
          </a:p>
          <a:p>
            <a:pPr>
              <a:buNone/>
            </a:pPr>
            <a:endParaRPr lang="en-US" altLang="zh-CN" dirty="0" smtClean="0">
              <a:solidFill>
                <a:schemeClr val="accent1"/>
              </a:solidFill>
            </a:endParaRPr>
          </a:p>
          <a:p>
            <a:pPr>
              <a:buNone/>
            </a:pPr>
            <a:endParaRPr lang="en-US" altLang="zh-CN" dirty="0" smtClean="0">
              <a:solidFill>
                <a:schemeClr val="accent1"/>
              </a:solidFill>
            </a:endParaRPr>
          </a:p>
          <a:p>
            <a:pPr>
              <a:buNone/>
            </a:pPr>
            <a:endParaRPr lang="en-US" altLang="zh-CN" dirty="0" smtClean="0">
              <a:solidFill>
                <a:schemeClr val="accent1"/>
              </a:solidFill>
            </a:endParaRPr>
          </a:p>
          <a:p>
            <a:pPr>
              <a:buNone/>
            </a:pPr>
            <a:endParaRPr lang="en-US" altLang="zh-CN" dirty="0" smtClean="0">
              <a:solidFill>
                <a:schemeClr val="accent1"/>
              </a:solidFill>
            </a:endParaRPr>
          </a:p>
          <a:p>
            <a:pPr>
              <a:buNone/>
            </a:pPr>
            <a:endParaRPr lang="en-US" altLang="zh-CN" dirty="0" smtClean="0">
              <a:solidFill>
                <a:schemeClr val="accent1"/>
              </a:solidFill>
            </a:endParaRPr>
          </a:p>
          <a:p>
            <a:pPr>
              <a:buNone/>
            </a:pPr>
            <a:endParaRPr lang="en-US" altLang="zh-CN" dirty="0" smtClean="0">
              <a:solidFill>
                <a:schemeClr val="accent1"/>
              </a:solidFill>
            </a:endParaRPr>
          </a:p>
          <a:p>
            <a:pPr>
              <a:buNone/>
            </a:pPr>
            <a:endParaRPr lang="en-US" altLang="zh-CN" dirty="0" smtClean="0">
              <a:solidFill>
                <a:schemeClr val="accent1"/>
              </a:solidFill>
            </a:endParaRPr>
          </a:p>
          <a:p>
            <a:pPr>
              <a:buNone/>
            </a:pPr>
            <a:r>
              <a:rPr lang="zh-CN" altLang="en-US" dirty="0" smtClean="0">
                <a:solidFill>
                  <a:schemeClr val="accent1"/>
                </a:solidFill>
              </a:rPr>
              <a:t>时空图有效面积：</a:t>
            </a:r>
            <a:endParaRPr lang="en-US" altLang="zh-CN" dirty="0" smtClean="0">
              <a:solidFill>
                <a:schemeClr val="accent1"/>
              </a:solidFill>
            </a:endParaRPr>
          </a:p>
          <a:p>
            <a:pPr>
              <a:buNone/>
            </a:pPr>
            <a:endParaRPr lang="zh-CN" altLang="en-US" dirty="0" smtClean="0">
              <a:solidFill>
                <a:schemeClr val="accent1"/>
              </a:solidFill>
            </a:endParaRPr>
          </a:p>
          <a:p>
            <a:r>
              <a:rPr lang="en-US" altLang="zh-CN" dirty="0" smtClean="0">
                <a:solidFill>
                  <a:schemeClr val="accent1"/>
                </a:solidFill>
              </a:rPr>
              <a:t>(2)</a:t>
            </a:r>
            <a:r>
              <a:rPr lang="zh-CN" altLang="en-US" dirty="0" smtClean="0">
                <a:solidFill>
                  <a:schemeClr val="accent1"/>
                </a:solidFill>
              </a:rPr>
              <a:t>瓶颈段再细分的流水线连接图和时空图</a:t>
            </a:r>
          </a:p>
          <a:p>
            <a:endParaRPr lang="zh-CN" altLang="en-US" dirty="0">
              <a:solidFill>
                <a:schemeClr val="accent1"/>
              </a:solidFill>
            </a:endParaRPr>
          </a:p>
        </p:txBody>
      </p:sp>
      <p:pic>
        <p:nvPicPr>
          <p:cNvPr id="40962" name="Picture 2"/>
          <p:cNvPicPr>
            <a:picLocks noChangeAspect="1" noChangeArrowheads="1"/>
          </p:cNvPicPr>
          <p:nvPr/>
        </p:nvPicPr>
        <p:blipFill>
          <a:blip r:embed="rId2"/>
          <a:srcRect/>
          <a:stretch>
            <a:fillRect/>
          </a:stretch>
        </p:blipFill>
        <p:spPr bwMode="auto">
          <a:xfrm>
            <a:off x="785786" y="2143116"/>
            <a:ext cx="4714908" cy="2421169"/>
          </a:xfrm>
          <a:prstGeom prst="rect">
            <a:avLst/>
          </a:prstGeom>
          <a:noFill/>
          <a:ln w="9525">
            <a:noFill/>
            <a:miter lim="800000"/>
            <a:headEnd/>
            <a:tailEnd/>
          </a:ln>
          <a:effectLst/>
        </p:spPr>
      </p:pic>
      <p:pic>
        <p:nvPicPr>
          <p:cNvPr id="40966" name="Picture 6"/>
          <p:cNvPicPr>
            <a:picLocks noChangeAspect="1" noChangeArrowheads="1"/>
          </p:cNvPicPr>
          <p:nvPr/>
        </p:nvPicPr>
        <p:blipFill>
          <a:blip r:embed="rId3"/>
          <a:srcRect/>
          <a:stretch>
            <a:fillRect/>
          </a:stretch>
        </p:blipFill>
        <p:spPr bwMode="auto">
          <a:xfrm>
            <a:off x="928662" y="5214950"/>
            <a:ext cx="4233892"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hlink"/>
                </a:solidFill>
              </a:rPr>
              <a:t>流水线处理时空图</a:t>
            </a:r>
            <a:endParaRPr lang="zh-CN" altLang="en-US" dirty="0"/>
          </a:p>
        </p:txBody>
      </p:sp>
      <p:pic>
        <p:nvPicPr>
          <p:cNvPr id="45058" name="Picture 2"/>
          <p:cNvPicPr>
            <a:picLocks noChangeAspect="1" noChangeArrowheads="1"/>
          </p:cNvPicPr>
          <p:nvPr/>
        </p:nvPicPr>
        <p:blipFill>
          <a:blip r:embed="rId2"/>
          <a:srcRect/>
          <a:stretch>
            <a:fillRect/>
          </a:stretch>
        </p:blipFill>
        <p:spPr bwMode="auto">
          <a:xfrm>
            <a:off x="357158" y="1643050"/>
            <a:ext cx="8104244"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hlink"/>
                </a:solidFill>
              </a:rPr>
              <a:t>流水线处理时空图</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1"/>
                </a:solidFill>
              </a:rPr>
              <a:t>可以有如下结果</a:t>
            </a:r>
            <a:endParaRPr lang="zh-CN" altLang="en-US" dirty="0">
              <a:solidFill>
                <a:schemeClr val="accent1"/>
              </a:solidFill>
            </a:endParaRPr>
          </a:p>
        </p:txBody>
      </p:sp>
      <p:pic>
        <p:nvPicPr>
          <p:cNvPr id="46083" name="Picture 3"/>
          <p:cNvPicPr>
            <a:picLocks noChangeAspect="1" noChangeArrowheads="1"/>
          </p:cNvPicPr>
          <p:nvPr/>
        </p:nvPicPr>
        <p:blipFill>
          <a:blip r:embed="rId2"/>
          <a:srcRect/>
          <a:stretch>
            <a:fillRect/>
          </a:stretch>
        </p:blipFill>
        <p:spPr bwMode="auto">
          <a:xfrm>
            <a:off x="1285852" y="2357430"/>
            <a:ext cx="5377096" cy="3714776"/>
          </a:xfrm>
          <a:prstGeom prst="rect">
            <a:avLst/>
          </a:prstGeom>
          <a:noFill/>
          <a:ln w="9525">
            <a:noFill/>
            <a:miter lim="800000"/>
            <a:headEnd/>
            <a:tailEnd/>
          </a:ln>
          <a:effectLst/>
        </p:spPr>
      </p:pic>
      <p:sp>
        <p:nvSpPr>
          <p:cNvPr id="7" name="矩形 6"/>
          <p:cNvSpPr/>
          <p:nvPr/>
        </p:nvSpPr>
        <p:spPr>
          <a:xfrm>
            <a:off x="4786314" y="1500174"/>
            <a:ext cx="875561" cy="369332"/>
          </a:xfrm>
          <a:prstGeom prst="rect">
            <a:avLst/>
          </a:prstGeom>
        </p:spPr>
        <p:txBody>
          <a:bodyPr wrap="none">
            <a:spAutoFit/>
          </a:bodyPr>
          <a:lstStyle/>
          <a:p>
            <a:r>
              <a:rPr lang="zh-CN" altLang="en-US" dirty="0" smtClean="0">
                <a:hlinkClick r:id="rId3" action="ppaction://hlinkfile"/>
              </a:rPr>
              <a:t>图</a:t>
            </a:r>
            <a:r>
              <a:rPr lang="en-US" altLang="zh-CN" dirty="0" smtClean="0">
                <a:hlinkClick r:id="rId3" action="ppaction://hlinkfile"/>
              </a:rPr>
              <a:t>2.14</a:t>
            </a:r>
            <a:endParaRPr lang="zh-CN" altLang="en-US" dirty="0">
              <a:hlinkClick r:id="rId4" action="ppaction://hlinkfil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BF115075-3A80-4201-BE5A-FFF747430979}" type="slidenum">
              <a:rPr lang="en-US" altLang="zh-CN"/>
              <a:pPr/>
              <a:t>8</a:t>
            </a:fld>
            <a:endParaRPr lang="en-US" altLang="zh-CN"/>
          </a:p>
        </p:txBody>
      </p:sp>
      <p:sp>
        <p:nvSpPr>
          <p:cNvPr id="8194" name="Rectangle 2"/>
          <p:cNvSpPr>
            <a:spLocks noGrp="1" noChangeArrowheads="1"/>
          </p:cNvSpPr>
          <p:nvPr>
            <p:ph type="ctrTitle"/>
          </p:nvPr>
        </p:nvSpPr>
        <p:spPr>
          <a:xfrm>
            <a:off x="323850" y="131763"/>
            <a:ext cx="6942138" cy="669925"/>
          </a:xfrm>
          <a:noFill/>
          <a:ln/>
        </p:spPr>
        <p:txBody>
          <a:bodyPr/>
          <a:lstStyle/>
          <a:p>
            <a:r>
              <a:rPr lang="zh-CN" altLang="en-US" sz="3200" b="1" dirty="0" smtClean="0">
                <a:solidFill>
                  <a:schemeClr val="hlink"/>
                </a:solidFill>
              </a:rPr>
              <a:t>流水线</a:t>
            </a:r>
            <a:r>
              <a:rPr lang="zh-CN" altLang="en-US" sz="3200" b="1" dirty="0">
                <a:solidFill>
                  <a:schemeClr val="hlink"/>
                </a:solidFill>
              </a:rPr>
              <a:t>的结构相关和数据相关 </a:t>
            </a:r>
          </a:p>
        </p:txBody>
      </p:sp>
      <p:sp>
        <p:nvSpPr>
          <p:cNvPr id="8195" name="Rectangle 3"/>
          <p:cNvSpPr>
            <a:spLocks noGrp="1" noChangeArrowheads="1"/>
          </p:cNvSpPr>
          <p:nvPr>
            <p:ph type="subTitle" idx="1"/>
          </p:nvPr>
        </p:nvSpPr>
        <p:spPr>
          <a:xfrm>
            <a:off x="525463" y="819150"/>
            <a:ext cx="8134350" cy="2190750"/>
          </a:xfrm>
          <a:noFill/>
          <a:ln/>
        </p:spPr>
        <p:txBody>
          <a:bodyPr/>
          <a:lstStyle/>
          <a:p>
            <a:pPr algn="l">
              <a:lnSpc>
                <a:spcPct val="110000"/>
              </a:lnSpc>
              <a:spcBef>
                <a:spcPct val="0"/>
              </a:spcBef>
            </a:pPr>
            <a:r>
              <a:rPr lang="en-US" altLang="zh-CN" sz="2800" b="1" dirty="0">
                <a:solidFill>
                  <a:schemeClr val="accent1"/>
                </a:solidFill>
                <a:effectLst/>
              </a:rPr>
              <a:t>    </a:t>
            </a:r>
            <a:r>
              <a:rPr lang="zh-CN" altLang="en-US" sz="2800" b="1" dirty="0">
                <a:solidFill>
                  <a:schemeClr val="accent1"/>
                </a:solidFill>
                <a:effectLst/>
              </a:rPr>
              <a:t>要使流水线具有良好的性能，必须设法使流水线畅通流动，不发生断流。但由于流水过程中可能出现</a:t>
            </a:r>
            <a:r>
              <a:rPr lang="zh-CN" altLang="en-US" sz="2800" b="1" dirty="0">
                <a:solidFill>
                  <a:schemeClr val="accent1"/>
                </a:solidFill>
                <a:effectLst/>
                <a:latin typeface="宋体" pitchFamily="2" charset="-122"/>
              </a:rPr>
              <a:t>产生资源冲突</a:t>
            </a:r>
            <a:r>
              <a:rPr lang="zh-CN" altLang="en-US" sz="2800" b="1" dirty="0">
                <a:solidFill>
                  <a:schemeClr val="accent1"/>
                </a:solidFill>
                <a:effectLst/>
              </a:rPr>
              <a:t>，使流水线造成断流，因此需要采取措施加以解决，引入相关概念。</a:t>
            </a:r>
          </a:p>
        </p:txBody>
      </p:sp>
      <p:sp>
        <p:nvSpPr>
          <p:cNvPr id="8196" name="Rectangle 4"/>
          <p:cNvSpPr>
            <a:spLocks noChangeArrowheads="1"/>
          </p:cNvSpPr>
          <p:nvPr/>
        </p:nvSpPr>
        <p:spPr bwMode="auto">
          <a:xfrm>
            <a:off x="571472" y="3214686"/>
            <a:ext cx="8169275" cy="2606675"/>
          </a:xfrm>
          <a:prstGeom prst="rect">
            <a:avLst/>
          </a:prstGeom>
          <a:noFill/>
          <a:ln w="12700">
            <a:solidFill>
              <a:srgbClr val="FF9900"/>
            </a:solidFill>
            <a:miter lim="800000"/>
            <a:headEnd/>
            <a:tailEnd/>
          </a:ln>
          <a:effectLst/>
        </p:spPr>
        <p:txBody>
          <a:bodyPr lIns="92075" tIns="46038" rIns="92075" bIns="46038"/>
          <a:lstStyle/>
          <a:p>
            <a:pPr>
              <a:lnSpc>
                <a:spcPct val="110000"/>
              </a:lnSpc>
              <a:spcBef>
                <a:spcPct val="0"/>
              </a:spcBef>
            </a:pPr>
            <a:r>
              <a:rPr lang="zh-CN" altLang="en-US" sz="2800" b="1" dirty="0">
                <a:solidFill>
                  <a:schemeClr val="accent1"/>
                </a:solidFill>
                <a:latin typeface="Verdana" pitchFamily="34" charset="0"/>
              </a:rPr>
              <a:t>相关：是指在</a:t>
            </a:r>
            <a:r>
              <a:rPr lang="zh-CN" altLang="en-US" sz="2800" b="1" dirty="0">
                <a:solidFill>
                  <a:schemeClr val="accent1"/>
                </a:solidFill>
                <a:latin typeface="Times New Roman" pitchFamily="18" charset="0"/>
              </a:rPr>
              <a:t>流水线执行过程中，</a:t>
            </a:r>
            <a:r>
              <a:rPr lang="zh-CN" altLang="en-US" sz="2800" b="1" dirty="0">
                <a:solidFill>
                  <a:schemeClr val="accent1"/>
                </a:solidFill>
                <a:latin typeface="Verdana" pitchFamily="34" charset="0"/>
              </a:rPr>
              <a:t>一段程序的相近指令之间有某种关系，这种关系可能影响指令的重叠执行。</a:t>
            </a:r>
          </a:p>
          <a:p>
            <a:pPr>
              <a:lnSpc>
                <a:spcPct val="110000"/>
              </a:lnSpc>
              <a:spcBef>
                <a:spcPct val="0"/>
              </a:spcBef>
            </a:pPr>
            <a:r>
              <a:rPr lang="zh-CN" altLang="en-US" sz="2800" b="1" dirty="0">
                <a:solidFill>
                  <a:schemeClr val="accent1"/>
                </a:solidFill>
              </a:rPr>
              <a:t>   通常可能会出现三种相关：</a:t>
            </a:r>
            <a:r>
              <a:rPr lang="zh-CN" altLang="en-US" sz="2800" b="1" dirty="0">
                <a:solidFill>
                  <a:srgbClr val="00B050"/>
                </a:solidFill>
              </a:rPr>
              <a:t>结构</a:t>
            </a:r>
            <a:r>
              <a:rPr lang="zh-CN" altLang="en-US" sz="2800" b="1" dirty="0">
                <a:solidFill>
                  <a:schemeClr val="accent1"/>
                </a:solidFill>
              </a:rPr>
              <a:t>（或资源）相关、</a:t>
            </a:r>
            <a:r>
              <a:rPr lang="zh-CN" altLang="en-US" sz="2800" b="1" dirty="0">
                <a:solidFill>
                  <a:srgbClr val="00B050"/>
                </a:solidFill>
              </a:rPr>
              <a:t>数据</a:t>
            </a:r>
            <a:r>
              <a:rPr lang="zh-CN" altLang="en-US" sz="2800" b="1" dirty="0">
                <a:solidFill>
                  <a:schemeClr val="accent1"/>
                </a:solidFill>
              </a:rPr>
              <a:t>相关和</a:t>
            </a:r>
            <a:r>
              <a:rPr lang="zh-CN" altLang="en-US" sz="2800" b="1" dirty="0">
                <a:solidFill>
                  <a:srgbClr val="00B050"/>
                </a:solidFill>
              </a:rPr>
              <a:t>控制</a:t>
            </a:r>
            <a:r>
              <a:rPr lang="zh-CN" altLang="en-US" sz="2800" b="1" dirty="0">
                <a:solidFill>
                  <a:schemeClr val="accent1"/>
                </a:solidFill>
              </a:rPr>
              <a:t>相关（逻辑相关）。</a:t>
            </a:r>
            <a:r>
              <a:rPr lang="zh-CN" altLang="en-US" sz="2800" b="1" dirty="0">
                <a:solidFill>
                  <a:schemeClr val="accent1"/>
                </a:solidFill>
                <a:latin typeface="Verdana" pitchFamily="34" charset="0"/>
              </a:rPr>
              <a:t> </a:t>
            </a:r>
          </a:p>
        </p:txBody>
      </p:sp>
      <p:sp>
        <p:nvSpPr>
          <p:cNvPr id="8197" name="Oval 5"/>
          <p:cNvSpPr>
            <a:spLocks noChangeArrowheads="1"/>
          </p:cNvSpPr>
          <p:nvPr/>
        </p:nvSpPr>
        <p:spPr bwMode="auto">
          <a:xfrm>
            <a:off x="554011" y="4714884"/>
            <a:ext cx="303213" cy="284163"/>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0E3471DD-97B4-40F2-B008-D2205ABC633B}" type="slidenum">
              <a:rPr lang="en-US" altLang="zh-CN"/>
              <a:pPr/>
              <a:t>9</a:t>
            </a:fld>
            <a:endParaRPr lang="en-US" altLang="zh-CN"/>
          </a:p>
        </p:txBody>
      </p:sp>
      <p:sp>
        <p:nvSpPr>
          <p:cNvPr id="10242" name="Rectangle 2"/>
          <p:cNvSpPr>
            <a:spLocks noGrp="1" noChangeArrowheads="1"/>
          </p:cNvSpPr>
          <p:nvPr>
            <p:ph type="ctrTitle"/>
          </p:nvPr>
        </p:nvSpPr>
        <p:spPr>
          <a:xfrm>
            <a:off x="323850" y="131763"/>
            <a:ext cx="6942138" cy="669925"/>
          </a:xfrm>
          <a:noFill/>
          <a:ln/>
        </p:spPr>
        <p:txBody>
          <a:bodyPr/>
          <a:lstStyle/>
          <a:p>
            <a:r>
              <a:rPr lang="zh-CN" altLang="en-US" sz="3200" b="1" dirty="0" smtClean="0">
                <a:solidFill>
                  <a:schemeClr val="hlink"/>
                </a:solidFill>
              </a:rPr>
              <a:t>流水线</a:t>
            </a:r>
            <a:r>
              <a:rPr lang="zh-CN" altLang="en-US" sz="3200" b="1" dirty="0">
                <a:solidFill>
                  <a:schemeClr val="hlink"/>
                </a:solidFill>
              </a:rPr>
              <a:t>的结构相关和数据相关 </a:t>
            </a:r>
          </a:p>
        </p:txBody>
      </p:sp>
      <p:sp>
        <p:nvSpPr>
          <p:cNvPr id="10243" name="Rectangle 3"/>
          <p:cNvSpPr>
            <a:spLocks noGrp="1" noChangeArrowheads="1"/>
          </p:cNvSpPr>
          <p:nvPr>
            <p:ph type="subTitle" idx="1"/>
          </p:nvPr>
        </p:nvSpPr>
        <p:spPr>
          <a:xfrm>
            <a:off x="277813" y="800100"/>
            <a:ext cx="4572000" cy="647700"/>
          </a:xfrm>
          <a:noFill/>
          <a:ln/>
        </p:spPr>
        <p:txBody>
          <a:bodyPr>
            <a:normAutofit/>
          </a:bodyPr>
          <a:lstStyle/>
          <a:p>
            <a:pPr algn="l">
              <a:lnSpc>
                <a:spcPct val="110000"/>
              </a:lnSpc>
              <a:spcBef>
                <a:spcPct val="0"/>
              </a:spcBef>
            </a:pPr>
            <a:r>
              <a:rPr lang="en-US" altLang="zh-CN" b="1" dirty="0" smtClean="0">
                <a:solidFill>
                  <a:schemeClr val="hlink"/>
                </a:solidFill>
              </a:rPr>
              <a:t>1  </a:t>
            </a:r>
            <a:r>
              <a:rPr lang="zh-CN" altLang="en-US" b="1" dirty="0">
                <a:solidFill>
                  <a:schemeClr val="hlink"/>
                </a:solidFill>
              </a:rPr>
              <a:t>流水线的结构相关</a:t>
            </a:r>
          </a:p>
        </p:txBody>
      </p:sp>
      <p:sp>
        <p:nvSpPr>
          <p:cNvPr id="10244" name="Rectangle 4"/>
          <p:cNvSpPr>
            <a:spLocks noChangeArrowheads="1"/>
          </p:cNvSpPr>
          <p:nvPr/>
        </p:nvSpPr>
        <p:spPr bwMode="auto">
          <a:xfrm>
            <a:off x="336550" y="1582738"/>
            <a:ext cx="8569325" cy="1577975"/>
          </a:xfrm>
          <a:prstGeom prst="rect">
            <a:avLst/>
          </a:prstGeom>
          <a:noFill/>
          <a:ln w="12700">
            <a:solidFill>
              <a:srgbClr val="FF9900"/>
            </a:solidFill>
            <a:miter lim="800000"/>
            <a:headEnd/>
            <a:tailEnd/>
          </a:ln>
          <a:effectLst/>
        </p:spPr>
        <p:txBody>
          <a:bodyPr lIns="92075" tIns="46038" rIns="92075" bIns="46038"/>
          <a:lstStyle/>
          <a:p>
            <a:pPr algn="just">
              <a:lnSpc>
                <a:spcPct val="110000"/>
              </a:lnSpc>
              <a:spcBef>
                <a:spcPct val="0"/>
              </a:spcBef>
            </a:pPr>
            <a:r>
              <a:rPr lang="zh-CN" altLang="en-US" sz="2800" b="1" dirty="0">
                <a:solidFill>
                  <a:srgbClr val="92D050"/>
                </a:solidFill>
              </a:rPr>
              <a:t>结构相关</a:t>
            </a:r>
            <a:r>
              <a:rPr lang="zh-CN" altLang="en-US" sz="2800" b="1" dirty="0">
                <a:solidFill>
                  <a:schemeClr val="hlink"/>
                </a:solidFill>
              </a:rPr>
              <a:t>：</a:t>
            </a:r>
            <a:r>
              <a:rPr lang="zh-CN" altLang="en-US" sz="2800" b="1" dirty="0">
                <a:solidFill>
                  <a:schemeClr val="accent1"/>
                </a:solidFill>
              </a:rPr>
              <a:t>某些指令组合在流水线重叠执行过程中，如果硬件资源满足不了指令重叠执行的要求，便会产生资源冲突，则称该流水线有</a:t>
            </a:r>
            <a:r>
              <a:rPr lang="zh-CN" altLang="en-US" sz="2800" b="1" dirty="0">
                <a:solidFill>
                  <a:srgbClr val="92D050"/>
                </a:solidFill>
              </a:rPr>
              <a:t>结构相关</a:t>
            </a:r>
            <a:r>
              <a:rPr lang="zh-CN" altLang="en-US" sz="2800" b="1" dirty="0">
                <a:solidFill>
                  <a:srgbClr val="FFFFFF"/>
                </a:solidFill>
              </a:rPr>
              <a:t>。</a:t>
            </a:r>
          </a:p>
        </p:txBody>
      </p:sp>
      <p:sp>
        <p:nvSpPr>
          <p:cNvPr id="10245" name="Rectangle 5"/>
          <p:cNvSpPr>
            <a:spLocks noChangeArrowheads="1"/>
          </p:cNvSpPr>
          <p:nvPr/>
        </p:nvSpPr>
        <p:spPr bwMode="auto">
          <a:xfrm>
            <a:off x="411163" y="3314700"/>
            <a:ext cx="8439150" cy="102870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是指当有多条指令进入流水线后在同一机器周期内争用同一功能部件所发生的冲突。</a:t>
            </a:r>
          </a:p>
        </p:txBody>
      </p:sp>
      <p:sp>
        <p:nvSpPr>
          <p:cNvPr id="10246" name="Oval 6"/>
          <p:cNvSpPr>
            <a:spLocks noChangeArrowheads="1"/>
          </p:cNvSpPr>
          <p:nvPr/>
        </p:nvSpPr>
        <p:spPr bwMode="auto">
          <a:xfrm>
            <a:off x="552450" y="3524250"/>
            <a:ext cx="303213" cy="284163"/>
          </a:xfrm>
          <a:prstGeom prst="ellipse">
            <a:avLst/>
          </a:prstGeom>
          <a:no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
        <p:nvSpPr>
          <p:cNvPr id="10247" name="Rectangle 7"/>
          <p:cNvSpPr>
            <a:spLocks noChangeArrowheads="1"/>
          </p:cNvSpPr>
          <p:nvPr/>
        </p:nvSpPr>
        <p:spPr bwMode="auto">
          <a:xfrm>
            <a:off x="373063" y="4514850"/>
            <a:ext cx="8401050" cy="1619250"/>
          </a:xfrm>
          <a:prstGeom prst="rect">
            <a:avLst/>
          </a:prstGeom>
          <a:noFill/>
          <a:ln w="9525">
            <a:noFill/>
            <a:miter lim="800000"/>
            <a:headEnd/>
            <a:tailEnd/>
          </a:ln>
          <a:effectLst/>
        </p:spPr>
        <p:txBody>
          <a:bodyPr lIns="92075" tIns="46038" rIns="92075" bIns="46038"/>
          <a:lstStyle/>
          <a:p>
            <a:pPr>
              <a:lnSpc>
                <a:spcPct val="110000"/>
              </a:lnSpc>
              <a:spcBef>
                <a:spcPct val="0"/>
              </a:spcBef>
            </a:pPr>
            <a:r>
              <a:rPr lang="zh-CN" altLang="en-US" sz="2400" b="1" dirty="0">
                <a:solidFill>
                  <a:schemeClr val="accent1"/>
                </a:solidFill>
              </a:rPr>
              <a:t>例：</a:t>
            </a:r>
            <a:r>
              <a:rPr lang="en-US" altLang="zh-CN" sz="2400" b="1" dirty="0">
                <a:solidFill>
                  <a:schemeClr val="accent1"/>
                </a:solidFill>
              </a:rPr>
              <a:t>X</a:t>
            </a:r>
            <a:r>
              <a:rPr lang="en-US" altLang="zh-CN" sz="2400" b="1" baseline="-30000" dirty="0">
                <a:solidFill>
                  <a:schemeClr val="accent1"/>
                </a:solidFill>
              </a:rPr>
              <a:t>6</a:t>
            </a:r>
            <a:r>
              <a:rPr lang="en-US" altLang="zh-CN" sz="2400" b="1" dirty="0">
                <a:solidFill>
                  <a:schemeClr val="accent1"/>
                </a:solidFill>
              </a:rPr>
              <a:t>=X</a:t>
            </a:r>
            <a:r>
              <a:rPr lang="en-US" altLang="zh-CN" sz="2400" b="1" baseline="-30000" dirty="0">
                <a:solidFill>
                  <a:schemeClr val="accent1"/>
                </a:solidFill>
              </a:rPr>
              <a:t>1</a:t>
            </a:r>
            <a:r>
              <a:rPr lang="en-US" altLang="zh-CN" sz="2400" b="1" dirty="0">
                <a:solidFill>
                  <a:schemeClr val="accent1"/>
                </a:solidFill>
              </a:rPr>
              <a:t>+X</a:t>
            </a:r>
            <a:r>
              <a:rPr lang="en-US" altLang="zh-CN" sz="2400" b="1" baseline="-30000" dirty="0">
                <a:solidFill>
                  <a:schemeClr val="accent1"/>
                </a:solidFill>
              </a:rPr>
              <a:t>2</a:t>
            </a:r>
            <a:r>
              <a:rPr lang="zh-CN" altLang="en-US" sz="2400" b="1" baseline="-30000" dirty="0">
                <a:solidFill>
                  <a:schemeClr val="accent1"/>
                </a:solidFill>
              </a:rPr>
              <a:t>、</a:t>
            </a:r>
            <a:r>
              <a:rPr lang="en-US" altLang="zh-CN" sz="2400" b="1" dirty="0">
                <a:solidFill>
                  <a:schemeClr val="accent1"/>
                </a:solidFill>
              </a:rPr>
              <a:t>X</a:t>
            </a:r>
            <a:r>
              <a:rPr lang="en-US" altLang="zh-CN" sz="2400" b="1" baseline="-30000" dirty="0">
                <a:solidFill>
                  <a:schemeClr val="accent1"/>
                </a:solidFill>
              </a:rPr>
              <a:t>5</a:t>
            </a:r>
            <a:r>
              <a:rPr lang="en-US" altLang="zh-CN" sz="2400" b="1" dirty="0">
                <a:solidFill>
                  <a:schemeClr val="accent1"/>
                </a:solidFill>
              </a:rPr>
              <a:t>=X</a:t>
            </a:r>
            <a:r>
              <a:rPr lang="en-US" altLang="zh-CN" sz="2400" b="1" baseline="-30000" dirty="0">
                <a:solidFill>
                  <a:schemeClr val="accent1"/>
                </a:solidFill>
              </a:rPr>
              <a:t>3</a:t>
            </a:r>
            <a:r>
              <a:rPr lang="en-US" altLang="zh-CN" sz="2400" b="1" dirty="0">
                <a:solidFill>
                  <a:schemeClr val="accent1"/>
                </a:solidFill>
              </a:rPr>
              <a:t>+X</a:t>
            </a:r>
            <a:r>
              <a:rPr lang="en-US" altLang="zh-CN" sz="2400" b="1" baseline="-30000" dirty="0">
                <a:solidFill>
                  <a:schemeClr val="accent1"/>
                </a:solidFill>
              </a:rPr>
              <a:t>4</a:t>
            </a:r>
            <a:r>
              <a:rPr lang="zh-CN" altLang="en-US" sz="2400" b="1" dirty="0">
                <a:solidFill>
                  <a:schemeClr val="accent1"/>
                </a:solidFill>
              </a:rPr>
              <a:t>两条指令同时要用到一个加法器，此时第二条指令必须等待第一条指令全部完成后才能送到功能部件中去执行。如果加法是运算流水线，也不允许同时在同一子功能段上运行两条指令。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box(in)">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7"/>
                                        </p:tgtEl>
                                        <p:attrNameLst>
                                          <p:attrName>style.visibility</p:attrName>
                                        </p:attrNameLst>
                                      </p:cBhvr>
                                      <p:to>
                                        <p:strVal val="visible"/>
                                      </p:to>
                                    </p:set>
                                    <p:animEffect transition="in" filter="blinds(horizontal)">
                                      <p:cBhvr>
                                        <p:cTn id="17"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p:bldP spid="10247" grpId="0"/>
    </p:bldLst>
  </p:timing>
</p:sld>
</file>

<file path=ppt/theme/theme1.xml><?xml version="1.0" encoding="utf-8"?>
<a:theme xmlns:a="http://schemas.openxmlformats.org/drawingml/2006/main" name="计算机系统结构简介">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230</TotalTime>
  <Words>1877</Words>
  <Application>Microsoft Office PowerPoint</Application>
  <PresentationFormat>全屏显示(4:3)</PresentationFormat>
  <Paragraphs>338</Paragraphs>
  <Slides>26</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计算机系统结构简介</vt:lpstr>
      <vt:lpstr>位图图像</vt:lpstr>
      <vt:lpstr>结构相关与数据相关</vt:lpstr>
      <vt:lpstr>结构相关与数据相关</vt:lpstr>
      <vt:lpstr>流水线处理时空图</vt:lpstr>
      <vt:lpstr>流水线处理时空图</vt:lpstr>
      <vt:lpstr>流水线处理时空图</vt:lpstr>
      <vt:lpstr>流水线处理时空图</vt:lpstr>
      <vt:lpstr>流水线处理时空图</vt:lpstr>
      <vt:lpstr>流水线的结构相关和数据相关 </vt:lpstr>
      <vt:lpstr>流水线的结构相关和数据相关 </vt:lpstr>
      <vt:lpstr>流水线的结构相关</vt:lpstr>
      <vt:lpstr>流水线的结构相关</vt:lpstr>
      <vt:lpstr>流水线的结构相关</vt:lpstr>
      <vt:lpstr>2  流水线的数据相关  1. 什么是数据相关</vt:lpstr>
      <vt:lpstr>流水线的数据相关  2. 解决数据相关方法 </vt:lpstr>
      <vt:lpstr>流水线的数据相关  2. 解决数据相关方法 </vt:lpstr>
      <vt:lpstr>2. 解决数据相关方法</vt:lpstr>
      <vt:lpstr>定向技术</vt:lpstr>
      <vt:lpstr>2. 解决数据相关方法</vt:lpstr>
      <vt:lpstr> 2. 解决数据相关方法 </vt:lpstr>
      <vt:lpstr>解决指令相关的方法</vt:lpstr>
      <vt:lpstr>解决指令相关的方法</vt:lpstr>
      <vt:lpstr>幻灯片 22</vt:lpstr>
      <vt:lpstr>幻灯片 23</vt:lpstr>
      <vt:lpstr>幻灯片 24</vt:lpstr>
      <vt:lpstr>幻灯片 25</vt:lpstr>
      <vt:lpstr>幻灯片 26</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结构相关与数据相关</dc:title>
  <dc:creator>Windows 用户</dc:creator>
  <cp:lastModifiedBy>Windows 用户</cp:lastModifiedBy>
  <cp:revision>22</cp:revision>
  <dcterms:created xsi:type="dcterms:W3CDTF">2020-10-06T07:33:27Z</dcterms:created>
  <dcterms:modified xsi:type="dcterms:W3CDTF">2020-10-13T00:42:19Z</dcterms:modified>
</cp:coreProperties>
</file>