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87" r:id="rId4"/>
    <p:sldId id="288" r:id="rId5"/>
    <p:sldId id="289" r:id="rId6"/>
    <p:sldId id="290"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0" r:id="rId27"/>
    <p:sldId id="261" r:id="rId28"/>
    <p:sldId id="262" r:id="rId29"/>
    <p:sldId id="263" r:id="rId30"/>
    <p:sldId id="264" r:id="rId31"/>
    <p:sldId id="265" r:id="rId32"/>
    <p:sldId id="266" r:id="rId33"/>
    <p:sldId id="267"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88314-EC9E-47E5-BE52-2CB24BC44BED}" type="datetimeFigureOut">
              <a:rPr lang="zh-CN" altLang="en-US" smtClean="0"/>
              <a:pPr/>
              <a:t>2020/10/20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435F1F-4077-40C0-A177-5D66B186BCF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D5E0D-991D-40A2-BBAE-4E783165A3FE}" type="slidenum">
              <a:rPr lang="en-US" altLang="zh-CN"/>
              <a:pPr/>
              <a:t>26</a:t>
            </a:fld>
            <a:endParaRPr lang="en-US" altLang="zh-CN"/>
          </a:p>
        </p:txBody>
      </p:sp>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96E07-E41B-4BB6-AA96-A45D542D4327}" type="slidenum">
              <a:rPr lang="en-US" altLang="zh-CN"/>
              <a:pPr/>
              <a:t>27</a:t>
            </a:fld>
            <a:endParaRPr lang="en-US" altLang="zh-CN"/>
          </a:p>
        </p:txBody>
      </p:sp>
      <p:sp>
        <p:nvSpPr>
          <p:cNvPr id="11266" name="Rectangle 2"/>
          <p:cNvSpPr>
            <a:spLocks noGrp="1" noRot="1" noChangeAspect="1" noChangeArrowheads="1" noTextEdit="1"/>
          </p:cNvSpPr>
          <p:nvPr>
            <p:ph type="sldImg"/>
          </p:nvPr>
        </p:nvSpPr>
        <p:spPr>
          <a:xfrm>
            <a:off x="1150938" y="692150"/>
            <a:ext cx="4556125" cy="3416300"/>
          </a:xfrm>
          <a:ln cap="flat"/>
        </p:spPr>
      </p:sp>
      <p:sp>
        <p:nvSpPr>
          <p:cNvPr id="1126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257C2-1F8D-455B-B2B5-FA7068EB1DFC}" type="slidenum">
              <a:rPr lang="en-US" altLang="zh-CN"/>
              <a:pPr/>
              <a:t>28</a:t>
            </a:fld>
            <a:endParaRPr lang="en-US" altLang="zh-CN"/>
          </a:p>
        </p:txBody>
      </p:sp>
      <p:sp>
        <p:nvSpPr>
          <p:cNvPr id="13314" name="Rectangle 2"/>
          <p:cNvSpPr>
            <a:spLocks noGrp="1" noRot="1" noChangeAspect="1" noChangeArrowheads="1" noTextEdit="1"/>
          </p:cNvSpPr>
          <p:nvPr>
            <p:ph type="sldImg"/>
          </p:nvPr>
        </p:nvSpPr>
        <p:spPr>
          <a:xfrm>
            <a:off x="1150938" y="692150"/>
            <a:ext cx="4556125" cy="3416300"/>
          </a:xfrm>
          <a:ln cap="flat"/>
        </p:spPr>
      </p:sp>
      <p:sp>
        <p:nvSpPr>
          <p:cNvPr id="1331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F2F88-0A42-445B-A8C8-FDE813919F0B}" type="slidenum">
              <a:rPr lang="en-US" altLang="zh-CN"/>
              <a:pPr/>
              <a:t>29</a:t>
            </a:fld>
            <a:endParaRPr lang="en-US" altLang="zh-CN"/>
          </a:p>
        </p:txBody>
      </p:sp>
      <p:sp>
        <p:nvSpPr>
          <p:cNvPr id="15362" name="Rectangle 2"/>
          <p:cNvSpPr>
            <a:spLocks noGrp="1" noRot="1" noChangeAspect="1" noChangeArrowheads="1" noTextEdit="1"/>
          </p:cNvSpPr>
          <p:nvPr>
            <p:ph type="sldImg"/>
          </p:nvPr>
        </p:nvSpPr>
        <p:spPr>
          <a:xfrm>
            <a:off x="1150938" y="692150"/>
            <a:ext cx="4556125" cy="3416300"/>
          </a:xfrm>
          <a:ln cap="flat"/>
        </p:spPr>
      </p:sp>
      <p:sp>
        <p:nvSpPr>
          <p:cNvPr id="1536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7EDD6-974A-4F0C-9991-3611889FA902}" type="slidenum">
              <a:rPr lang="en-US" altLang="zh-CN"/>
              <a:pPr/>
              <a:t>30</a:t>
            </a:fld>
            <a:endParaRPr lang="en-US" altLang="zh-CN"/>
          </a:p>
        </p:txBody>
      </p:sp>
      <p:sp>
        <p:nvSpPr>
          <p:cNvPr id="17410" name="Rectangle 2"/>
          <p:cNvSpPr>
            <a:spLocks noGrp="1" noRot="1" noChangeAspect="1" noChangeArrowheads="1" noTextEdit="1"/>
          </p:cNvSpPr>
          <p:nvPr>
            <p:ph type="sldImg"/>
          </p:nvPr>
        </p:nvSpPr>
        <p:spPr>
          <a:xfrm>
            <a:off x="1150938" y="692150"/>
            <a:ext cx="4556125" cy="3416300"/>
          </a:xfrm>
          <a:ln cap="flat"/>
        </p:spPr>
      </p:sp>
      <p:sp>
        <p:nvSpPr>
          <p:cNvPr id="1741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CA978-D408-4693-977E-8F9C1E4CF8AB}" type="slidenum">
              <a:rPr lang="en-US" altLang="zh-CN"/>
              <a:pPr/>
              <a:t>31</a:t>
            </a:fld>
            <a:endParaRPr lang="en-US" altLang="zh-CN"/>
          </a:p>
        </p:txBody>
      </p:sp>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D04F6-3DB7-4DE5-AC8B-F1607D787A7C}" type="slidenum">
              <a:rPr lang="en-US" altLang="zh-CN"/>
              <a:pPr/>
              <a:t>32</a:t>
            </a:fld>
            <a:endParaRPr lang="en-US" altLang="zh-CN"/>
          </a:p>
        </p:txBody>
      </p:sp>
      <p:sp>
        <p:nvSpPr>
          <p:cNvPr id="21506" name="Rectangle 2"/>
          <p:cNvSpPr>
            <a:spLocks noGrp="1" noRot="1" noChangeAspect="1" noChangeArrowheads="1" noTextEdit="1"/>
          </p:cNvSpPr>
          <p:nvPr>
            <p:ph type="sldImg"/>
          </p:nvPr>
        </p:nvSpPr>
        <p:spPr>
          <a:xfrm>
            <a:off x="1150938" y="692150"/>
            <a:ext cx="4556125" cy="3416300"/>
          </a:xfrm>
          <a:ln cap="flat"/>
        </p:spPr>
      </p:sp>
      <p:sp>
        <p:nvSpPr>
          <p:cNvPr id="2150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0764D-E290-40EC-9238-6AD5E8DB364B}" type="slidenum">
              <a:rPr lang="en-US" altLang="zh-CN"/>
              <a:pPr/>
              <a:t>33</a:t>
            </a:fld>
            <a:endParaRPr lang="en-US" altLang="zh-CN"/>
          </a:p>
        </p:txBody>
      </p:sp>
      <p:sp>
        <p:nvSpPr>
          <p:cNvPr id="23554" name="Rectangle 2"/>
          <p:cNvSpPr>
            <a:spLocks noGrp="1" noRot="1" noChangeAspect="1" noChangeArrowheads="1" noTextEdit="1"/>
          </p:cNvSpPr>
          <p:nvPr>
            <p:ph type="sldImg"/>
          </p:nvPr>
        </p:nvSpPr>
        <p:spPr>
          <a:xfrm>
            <a:off x="1150938" y="692150"/>
            <a:ext cx="4556125" cy="3416300"/>
          </a:xfrm>
          <a:ln cap="flat"/>
        </p:spPr>
      </p:sp>
      <p:sp>
        <p:nvSpPr>
          <p:cNvPr id="23555"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444AE2AE-B197-4C43-9CC5-1272F58E7E7D}" type="datetimeFigureOut">
              <a:rPr lang="zh-CN" altLang="en-US" smtClean="0"/>
              <a:pPr/>
              <a:t>2020/10/20</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6B18AB4E-AD9D-4E03-97EB-823CFD23BF0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100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C08E27A4-2283-4CA8-B689-2CA277C2A640}" type="slidenum">
              <a:rPr lang="en-US" altLang="zh-CN"/>
              <a:pPr/>
              <a:t>‹#›</a:t>
            </a:fld>
            <a:endParaRPr lang="en-US" altLang="zh-CN"/>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4AE2AE-B197-4C43-9CC5-1272F58E7E7D}" type="datetimeFigureOut">
              <a:rPr lang="zh-CN" altLang="en-US" smtClean="0"/>
              <a:pPr/>
              <a:t>2020/10/20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18AB4E-AD9D-4E03-97EB-823CFD23BF0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AE2AE-B197-4C43-9CC5-1272F58E7E7D}" type="datetimeFigureOut">
              <a:rPr lang="zh-CN" altLang="en-US" smtClean="0"/>
              <a:pPr/>
              <a:t>2020/10/20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8AB4E-AD9D-4E03-97EB-823CFD23BF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3.1.swf"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指令并行的概念</a:t>
            </a:r>
            <a:endParaRPr lang="zh-CN" altLang="en-US" dirty="0"/>
          </a:p>
        </p:txBody>
      </p:sp>
      <p:sp>
        <p:nvSpPr>
          <p:cNvPr id="3" name="副标题 2"/>
          <p:cNvSpPr>
            <a:spLocks noGrp="1"/>
          </p:cNvSpPr>
          <p:nvPr>
            <p:ph type="subTitle" idx="1"/>
          </p:nvPr>
        </p:nvSpPr>
        <p:spPr/>
        <p:txBody>
          <a:bodyPr/>
          <a:lstStyle/>
          <a:p>
            <a:r>
              <a:rPr lang="zh-CN" altLang="en-US" dirty="0" smtClean="0"/>
              <a:t>谢卫华  </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ChangeArrowheads="1"/>
          </p:cNvSpPr>
          <p:nvPr/>
        </p:nvSpPr>
        <p:spPr bwMode="auto">
          <a:xfrm>
            <a:off x="914400" y="1143000"/>
            <a:ext cx="2317750" cy="758825"/>
          </a:xfrm>
          <a:prstGeom prst="rect">
            <a:avLst/>
          </a:prstGeom>
          <a:noFill/>
          <a:ln w="9525">
            <a:noFill/>
            <a:miter lim="800000"/>
            <a:headEnd/>
            <a:tailEnd/>
          </a:ln>
        </p:spPr>
        <p:txBody>
          <a:bodyPr/>
          <a:lstStyle/>
          <a:p>
            <a:r>
              <a:rPr lang="en-US" altLang="zh-CN" sz="2400" b="1">
                <a:solidFill>
                  <a:schemeClr val="bg1"/>
                </a:solidFill>
                <a:latin typeface="仿宋_GB2312" pitchFamily="49" charset="-122"/>
                <a:ea typeface="仿宋_GB2312" pitchFamily="49" charset="-122"/>
              </a:rPr>
              <a:t>3.</a:t>
            </a:r>
            <a:r>
              <a:rPr lang="zh-CN" altLang="en-US" sz="2400" b="1">
                <a:solidFill>
                  <a:schemeClr val="bg1"/>
                </a:solidFill>
                <a:latin typeface="仿宋_GB2312" pitchFamily="49" charset="-122"/>
                <a:ea typeface="仿宋_GB2312" pitchFamily="49" charset="-122"/>
              </a:rPr>
              <a:t>几个概念</a:t>
            </a:r>
          </a:p>
        </p:txBody>
      </p:sp>
      <p:sp>
        <p:nvSpPr>
          <p:cNvPr id="446467" name="Rectangle 3"/>
          <p:cNvSpPr>
            <a:spLocks noChangeArrowheads="1"/>
          </p:cNvSpPr>
          <p:nvPr/>
        </p:nvSpPr>
        <p:spPr bwMode="auto">
          <a:xfrm>
            <a:off x="857224" y="1357298"/>
            <a:ext cx="7162800" cy="4267200"/>
          </a:xfrm>
          <a:prstGeom prst="rect">
            <a:avLst/>
          </a:prstGeom>
          <a:noFill/>
          <a:ln w="9525">
            <a:noFill/>
            <a:miter lim="800000"/>
            <a:headEnd/>
            <a:tailEnd/>
          </a:ln>
        </p:spPr>
        <p:txBody>
          <a:bodyPr/>
          <a:lstStyle/>
          <a:p>
            <a:pPr marL="342900" indent="-342900">
              <a:lnSpc>
                <a:spcPct val="110000"/>
              </a:lnSpc>
              <a:spcBef>
                <a:spcPct val="20000"/>
              </a:spcBef>
              <a:buClr>
                <a:srgbClr val="66FF66"/>
              </a:buClr>
              <a:buSzPct val="80000"/>
              <a:buFont typeface="Wingdings 2" pitchFamily="18" charset="2"/>
              <a:buChar char="¿"/>
            </a:pPr>
            <a:r>
              <a:rPr lang="zh-CN" altLang="en-US" sz="2800" b="1" dirty="0">
                <a:solidFill>
                  <a:schemeClr val="accent1"/>
                </a:solidFill>
                <a:latin typeface="楷体_GB2312" pitchFamily="49" charset="-122"/>
                <a:ea typeface="楷体_GB2312" pitchFamily="49" charset="-122"/>
              </a:rPr>
              <a:t>基本程序块</a:t>
            </a:r>
          </a:p>
          <a:p>
            <a:pPr marL="742950" lvl="1" indent="-285750">
              <a:lnSpc>
                <a:spcPct val="110000"/>
              </a:lnSpc>
              <a:spcBef>
                <a:spcPct val="20000"/>
              </a:spcBef>
              <a:buClr>
                <a:srgbClr val="FF99FF"/>
              </a:buClr>
              <a:buSzPct val="145000"/>
              <a:buFontTx/>
              <a:buChar char="•"/>
            </a:pPr>
            <a:r>
              <a:rPr lang="zh-CN" altLang="en-US" sz="2800" b="1" dirty="0">
                <a:solidFill>
                  <a:schemeClr val="accent1"/>
                </a:solidFill>
                <a:latin typeface="楷体_GB2312" pitchFamily="49" charset="-122"/>
                <a:ea typeface="楷体_GB2312" pitchFamily="49" charset="-122"/>
              </a:rPr>
              <a:t>一段除了入口和出口以外不包含其它分支的线性代码段。</a:t>
            </a:r>
          </a:p>
          <a:p>
            <a:pPr marL="742950" lvl="1" indent="-285750">
              <a:lnSpc>
                <a:spcPct val="110000"/>
              </a:lnSpc>
              <a:spcBef>
                <a:spcPct val="20000"/>
              </a:spcBef>
              <a:buClr>
                <a:srgbClr val="FF99FF"/>
              </a:buClr>
              <a:buSzPct val="145000"/>
              <a:buFontTx/>
              <a:buChar char="•"/>
            </a:pPr>
            <a:r>
              <a:rPr lang="zh-CN" altLang="en-US" sz="2800" b="1" dirty="0">
                <a:solidFill>
                  <a:schemeClr val="accent1"/>
                </a:solidFill>
                <a:latin typeface="楷体_GB2312" pitchFamily="49" charset="-122"/>
                <a:ea typeface="楷体_GB2312" pitchFamily="49" charset="-122"/>
              </a:rPr>
              <a:t>程序平均每</a:t>
            </a:r>
            <a:r>
              <a:rPr lang="en-US" altLang="zh-CN" sz="2800" b="1" dirty="0">
                <a:solidFill>
                  <a:srgbClr val="FF0000"/>
                </a:solidFill>
                <a:latin typeface="楷体_GB2312" pitchFamily="49" charset="-122"/>
                <a:ea typeface="楷体_GB2312" pitchFamily="49" charset="-122"/>
              </a:rPr>
              <a:t>6</a:t>
            </a:r>
            <a:r>
              <a:rPr lang="zh-CN" altLang="en-US" sz="2800" b="1" dirty="0">
                <a:solidFill>
                  <a:srgbClr val="FF0000"/>
                </a:solidFill>
                <a:latin typeface="楷体_GB2312" pitchFamily="49" charset="-122"/>
                <a:ea typeface="楷体_GB2312" pitchFamily="49" charset="-122"/>
              </a:rPr>
              <a:t>～</a:t>
            </a:r>
            <a:r>
              <a:rPr lang="en-US" altLang="zh-CN" sz="2800" b="1" dirty="0">
                <a:solidFill>
                  <a:srgbClr val="FF0000"/>
                </a:solidFill>
                <a:latin typeface="楷体_GB2312" pitchFamily="49" charset="-122"/>
                <a:ea typeface="楷体_GB2312" pitchFamily="49" charset="-122"/>
              </a:rPr>
              <a:t>7</a:t>
            </a:r>
            <a:r>
              <a:rPr lang="zh-CN" altLang="en-US" sz="2800" b="1" dirty="0">
                <a:solidFill>
                  <a:schemeClr val="accent1"/>
                </a:solidFill>
                <a:latin typeface="楷体_GB2312" pitchFamily="49" charset="-122"/>
                <a:ea typeface="楷体_GB2312" pitchFamily="49" charset="-122"/>
              </a:rPr>
              <a:t>条指令就会有一个分支。</a:t>
            </a:r>
          </a:p>
          <a:p>
            <a:pPr marL="342900" indent="-342900">
              <a:lnSpc>
                <a:spcPct val="110000"/>
              </a:lnSpc>
              <a:spcBef>
                <a:spcPct val="20000"/>
              </a:spcBef>
              <a:buClr>
                <a:srgbClr val="66FF66"/>
              </a:buClr>
              <a:buSzPct val="80000"/>
              <a:buFont typeface="Wingdings 2" pitchFamily="18" charset="2"/>
              <a:buChar char="¿"/>
            </a:pPr>
            <a:r>
              <a:rPr lang="zh-CN" altLang="en-US" sz="2800" b="1" dirty="0">
                <a:solidFill>
                  <a:schemeClr val="accent1"/>
                </a:solidFill>
                <a:latin typeface="楷体_GB2312" pitchFamily="49" charset="-122"/>
                <a:ea typeface="楷体_GB2312" pitchFamily="49" charset="-122"/>
              </a:rPr>
              <a:t>循环体中指令之间的并行性称为</a:t>
            </a:r>
            <a:r>
              <a:rPr lang="zh-CN" altLang="en-US" sz="2800" b="1" dirty="0">
                <a:solidFill>
                  <a:srgbClr val="FF9999"/>
                </a:solidFill>
                <a:latin typeface="楷体_GB2312" pitchFamily="49" charset="-122"/>
                <a:ea typeface="楷体_GB2312" pitchFamily="49" charset="-122"/>
              </a:rPr>
              <a:t>循环级并行性</a:t>
            </a:r>
            <a:r>
              <a:rPr lang="zh-CN" altLang="en-US" sz="2800" b="1" dirty="0">
                <a:solidFill>
                  <a:srgbClr val="F4FB6D"/>
                </a:solidFill>
                <a:latin typeface="楷体_GB2312" pitchFamily="49" charset="-122"/>
                <a:ea typeface="楷体_GB2312" pitchFamily="49" charset="-122"/>
              </a:rPr>
              <a:t>。</a:t>
            </a:r>
          </a:p>
          <a:p>
            <a:pPr marL="742950" lvl="1" indent="-285750">
              <a:lnSpc>
                <a:spcPct val="110000"/>
              </a:lnSpc>
              <a:spcBef>
                <a:spcPct val="20000"/>
              </a:spcBef>
              <a:buClr>
                <a:srgbClr val="FF99FF"/>
              </a:buClr>
              <a:buSzPct val="145000"/>
              <a:buFontTx/>
              <a:buChar char="•"/>
            </a:pPr>
            <a:r>
              <a:rPr lang="zh-CN" altLang="en-US" sz="2800" b="1" dirty="0">
                <a:solidFill>
                  <a:schemeClr val="accent1"/>
                </a:solidFill>
                <a:latin typeface="楷体_GB2312" pitchFamily="49" charset="-122"/>
                <a:ea typeface="楷体_GB2312" pitchFamily="49" charset="-122"/>
              </a:rPr>
              <a:t>开发循环体中存在的并行性。</a:t>
            </a:r>
          </a:p>
          <a:p>
            <a:pPr marL="742950" lvl="1" indent="-285750">
              <a:lnSpc>
                <a:spcPct val="110000"/>
              </a:lnSpc>
              <a:spcBef>
                <a:spcPct val="20000"/>
              </a:spcBef>
              <a:buClr>
                <a:srgbClr val="FF99FF"/>
              </a:buClr>
              <a:buSzPct val="145000"/>
            </a:pPr>
            <a:r>
              <a:rPr lang="zh-CN" altLang="en-US" sz="2800" b="1" dirty="0">
                <a:solidFill>
                  <a:srgbClr val="F4FB6D"/>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最常见、最基本</a:t>
            </a:r>
          </a:p>
          <a:p>
            <a:pPr marL="742950" lvl="1" indent="-285750">
              <a:lnSpc>
                <a:spcPct val="110000"/>
              </a:lnSpc>
              <a:spcBef>
                <a:spcPct val="20000"/>
              </a:spcBef>
              <a:buClr>
                <a:srgbClr val="FF99FF"/>
              </a:buClr>
              <a:buSzPct val="145000"/>
              <a:buFontTx/>
              <a:buChar char="•"/>
            </a:pPr>
            <a:r>
              <a:rPr lang="zh-CN" altLang="en-US" sz="2800" b="1" dirty="0">
                <a:solidFill>
                  <a:schemeClr val="accent1"/>
                </a:solidFill>
                <a:latin typeface="楷体_GB2312" pitchFamily="49" charset="-122"/>
                <a:ea typeface="楷体_GB2312" pitchFamily="49" charset="-122"/>
              </a:rPr>
              <a:t>是指令级并行研究的重点之一。</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10</a:t>
            </a:fld>
            <a:endParaRPr lang="en-US" altLang="zh-CN"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ChangeArrowheads="1"/>
          </p:cNvSpPr>
          <p:nvPr/>
        </p:nvSpPr>
        <p:spPr bwMode="auto">
          <a:xfrm>
            <a:off x="1720850" y="2133600"/>
            <a:ext cx="5746750" cy="2033588"/>
          </a:xfrm>
          <a:prstGeom prst="rect">
            <a:avLst/>
          </a:prstGeom>
          <a:noFill/>
          <a:ln w="9525">
            <a:noFill/>
            <a:miter lim="800000"/>
            <a:headEnd/>
            <a:tailEnd/>
          </a:ln>
        </p:spPr>
        <p:txBody>
          <a:bodyPr/>
          <a:lstStyle/>
          <a:p>
            <a:pPr marL="342900" indent="-342900">
              <a:lnSpc>
                <a:spcPct val="110000"/>
              </a:lnSpc>
              <a:spcBef>
                <a:spcPct val="20000"/>
              </a:spcBef>
              <a:buClr>
                <a:srgbClr val="66FF66"/>
              </a:buClr>
              <a:buSzPct val="80000"/>
              <a:buFont typeface="Wingdings 2" pitchFamily="18" charset="2"/>
              <a:buChar char="¿"/>
            </a:pPr>
            <a:r>
              <a:rPr lang="zh-CN" altLang="en-US" sz="2800" b="1" dirty="0">
                <a:solidFill>
                  <a:schemeClr val="accent1"/>
                </a:solidFill>
                <a:latin typeface="楷体_GB2312" pitchFamily="49" charset="-122"/>
                <a:ea typeface="楷体_GB2312" pitchFamily="49" charset="-122"/>
              </a:rPr>
              <a:t>最基本的开发循环级并行的技术</a:t>
            </a:r>
          </a:p>
          <a:p>
            <a:pPr marL="742950" lvl="1" indent="-285750">
              <a:lnSpc>
                <a:spcPct val="110000"/>
              </a:lnSpc>
              <a:spcBef>
                <a:spcPct val="20000"/>
              </a:spcBef>
              <a:buClr>
                <a:srgbClr val="F4FB6D"/>
              </a:buClr>
              <a:buSzPct val="145000"/>
              <a:buFontTx/>
              <a:buChar char="•"/>
            </a:pPr>
            <a:r>
              <a:rPr lang="zh-CN" altLang="en-US" sz="2800" b="1" dirty="0">
                <a:solidFill>
                  <a:srgbClr val="FF9999"/>
                </a:solidFill>
                <a:latin typeface="楷体_GB2312" pitchFamily="49" charset="-122"/>
                <a:ea typeface="楷体_GB2312" pitchFamily="49" charset="-122"/>
              </a:rPr>
              <a:t>指令调度</a:t>
            </a:r>
            <a:r>
              <a:rPr lang="zh-CN" altLang="en-US" sz="2800" b="1" dirty="0">
                <a:solidFill>
                  <a:srgbClr val="00B0F0"/>
                </a:solidFill>
                <a:latin typeface="楷体_GB2312" pitchFamily="49" charset="-122"/>
                <a:ea typeface="楷体_GB2312" pitchFamily="49" charset="-122"/>
              </a:rPr>
              <a:t>（</a:t>
            </a:r>
            <a:r>
              <a:rPr lang="en-US" altLang="zh-CN" sz="2800" b="1" dirty="0">
                <a:solidFill>
                  <a:srgbClr val="00B0F0"/>
                </a:solidFill>
                <a:latin typeface="楷体_GB2312" pitchFamily="49" charset="-122"/>
                <a:ea typeface="楷体_GB2312" pitchFamily="49" charset="-122"/>
              </a:rPr>
              <a:t>scheduling</a:t>
            </a:r>
            <a:r>
              <a:rPr lang="zh-CN" altLang="en-US" sz="2800" b="1" dirty="0">
                <a:solidFill>
                  <a:srgbClr val="00B0F0"/>
                </a:solidFill>
                <a:latin typeface="楷体_GB2312" pitchFamily="49" charset="-122"/>
                <a:ea typeface="楷体_GB2312" pitchFamily="49" charset="-122"/>
              </a:rPr>
              <a:t>）</a:t>
            </a:r>
            <a:r>
              <a:rPr lang="zh-CN" altLang="en-US" sz="2800" b="1" dirty="0">
                <a:solidFill>
                  <a:srgbClr val="FF9999"/>
                </a:solidFill>
                <a:latin typeface="楷体_GB2312" pitchFamily="49" charset="-122"/>
                <a:ea typeface="楷体_GB2312" pitchFamily="49" charset="-122"/>
              </a:rPr>
              <a:t>技术</a:t>
            </a:r>
          </a:p>
          <a:p>
            <a:pPr marL="742950" lvl="1" indent="-285750">
              <a:lnSpc>
                <a:spcPct val="110000"/>
              </a:lnSpc>
              <a:spcBef>
                <a:spcPct val="20000"/>
              </a:spcBef>
              <a:buClr>
                <a:srgbClr val="F4FB6D"/>
              </a:buClr>
              <a:buSzPct val="145000"/>
              <a:buFontTx/>
              <a:buChar char="•"/>
            </a:pPr>
            <a:r>
              <a:rPr lang="zh-CN" altLang="en-US" sz="2800" b="1" dirty="0">
                <a:solidFill>
                  <a:srgbClr val="FF9999"/>
                </a:solidFill>
                <a:latin typeface="楷体_GB2312" pitchFamily="49" charset="-122"/>
                <a:ea typeface="楷体_GB2312" pitchFamily="49" charset="-122"/>
              </a:rPr>
              <a:t>循环展开</a:t>
            </a:r>
            <a:r>
              <a:rPr lang="zh-CN" altLang="en-US" sz="2800" b="1" dirty="0">
                <a:solidFill>
                  <a:srgbClr val="00B0F0"/>
                </a:solidFill>
                <a:latin typeface="楷体_GB2312" pitchFamily="49" charset="-122"/>
                <a:ea typeface="楷体_GB2312" pitchFamily="49" charset="-122"/>
              </a:rPr>
              <a:t>（</a:t>
            </a:r>
            <a:r>
              <a:rPr lang="en-US" altLang="zh-CN" sz="2800" b="1" dirty="0">
                <a:solidFill>
                  <a:srgbClr val="00B0F0"/>
                </a:solidFill>
                <a:latin typeface="楷体_GB2312" pitchFamily="49" charset="-122"/>
                <a:ea typeface="楷体_GB2312" pitchFamily="49" charset="-122"/>
              </a:rPr>
              <a:t>loop unrolling</a:t>
            </a:r>
            <a:r>
              <a:rPr lang="zh-CN" altLang="en-US" sz="2800" b="1" dirty="0">
                <a:solidFill>
                  <a:srgbClr val="00B0F0"/>
                </a:solidFill>
                <a:latin typeface="楷体_GB2312" pitchFamily="49" charset="-122"/>
                <a:ea typeface="楷体_GB2312" pitchFamily="49" charset="-122"/>
              </a:rPr>
              <a:t>）</a:t>
            </a:r>
            <a:r>
              <a:rPr lang="zh-CN" altLang="en-US" sz="2800" b="1" dirty="0">
                <a:solidFill>
                  <a:srgbClr val="FF9999"/>
                </a:solidFill>
                <a:latin typeface="楷体_GB2312" pitchFamily="49" charset="-122"/>
                <a:ea typeface="楷体_GB2312" pitchFamily="49" charset="-122"/>
              </a:rPr>
              <a:t>技术</a:t>
            </a:r>
          </a:p>
          <a:p>
            <a:pPr marL="742950" lvl="1" indent="-285750">
              <a:lnSpc>
                <a:spcPct val="110000"/>
              </a:lnSpc>
              <a:spcBef>
                <a:spcPct val="20000"/>
              </a:spcBef>
              <a:buClr>
                <a:srgbClr val="F4FB6D"/>
              </a:buClr>
              <a:buSzPct val="145000"/>
              <a:buFontTx/>
              <a:buChar char="•"/>
            </a:pPr>
            <a:r>
              <a:rPr lang="zh-CN" altLang="en-US" sz="2800" b="1" dirty="0">
                <a:solidFill>
                  <a:srgbClr val="FF9999"/>
                </a:solidFill>
                <a:latin typeface="楷体_GB2312" pitchFamily="49" charset="-122"/>
                <a:ea typeface="楷体_GB2312" pitchFamily="49" charset="-122"/>
              </a:rPr>
              <a:t>换名</a:t>
            </a:r>
            <a:r>
              <a:rPr lang="zh-CN" altLang="en-US" sz="2800" b="1" dirty="0">
                <a:solidFill>
                  <a:srgbClr val="00B0F0"/>
                </a:solidFill>
                <a:latin typeface="楷体_GB2312" pitchFamily="49" charset="-122"/>
                <a:ea typeface="楷体_GB2312" pitchFamily="49" charset="-122"/>
              </a:rPr>
              <a:t>（</a:t>
            </a:r>
            <a:r>
              <a:rPr lang="en-US" altLang="zh-CN" sz="2800" b="1" dirty="0">
                <a:solidFill>
                  <a:srgbClr val="00B0F0"/>
                </a:solidFill>
                <a:latin typeface="楷体_GB2312" pitchFamily="49" charset="-122"/>
                <a:ea typeface="楷体_GB2312" pitchFamily="49" charset="-122"/>
              </a:rPr>
              <a:t>renaming</a:t>
            </a:r>
            <a:r>
              <a:rPr lang="zh-CN" altLang="en-US" sz="2800" b="1" dirty="0">
                <a:solidFill>
                  <a:srgbClr val="00B0F0"/>
                </a:solidFill>
                <a:latin typeface="楷体_GB2312" pitchFamily="49" charset="-122"/>
                <a:ea typeface="楷体_GB2312" pitchFamily="49" charset="-122"/>
              </a:rPr>
              <a:t>）</a:t>
            </a:r>
            <a:r>
              <a:rPr lang="zh-CN" altLang="en-US" sz="2800" b="1" dirty="0">
                <a:solidFill>
                  <a:srgbClr val="FF9999"/>
                </a:solidFill>
                <a:latin typeface="楷体_GB2312" pitchFamily="49" charset="-122"/>
                <a:ea typeface="楷体_GB2312" pitchFamily="49" charset="-122"/>
              </a:rPr>
              <a:t>技术</a:t>
            </a:r>
          </a:p>
          <a:p>
            <a:pPr marL="342900" indent="-342900">
              <a:lnSpc>
                <a:spcPct val="110000"/>
              </a:lnSpc>
              <a:spcBef>
                <a:spcPct val="20000"/>
              </a:spcBef>
              <a:buSzPct val="80000"/>
              <a:buFont typeface="Wingdings" pitchFamily="2" charset="2"/>
              <a:buNone/>
            </a:pPr>
            <a:endParaRPr lang="en-US" altLang="zh-CN" sz="2800" dirty="0">
              <a:solidFill>
                <a:srgbClr val="FF9999"/>
              </a:solidFill>
              <a:latin typeface="Times New Roman" pitchFamily="18" charset="0"/>
              <a:ea typeface="宋体" pitchFamily="2" charset="-122"/>
            </a:endParaRP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11</a:t>
            </a:fld>
            <a:endParaRPr lang="en-US" altLang="zh-CN"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ChangeArrowheads="1"/>
          </p:cNvSpPr>
          <p:nvPr/>
        </p:nvSpPr>
        <p:spPr bwMode="auto">
          <a:xfrm>
            <a:off x="285720" y="426818"/>
            <a:ext cx="8001056" cy="3252787"/>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en-US" altLang="zh-CN" sz="2800" b="1" dirty="0">
                <a:solidFill>
                  <a:schemeClr val="accent1"/>
                </a:solidFill>
                <a:latin typeface="仿宋_GB2312" pitchFamily="49" charset="-122"/>
                <a:ea typeface="仿宋_GB2312" pitchFamily="49" charset="-122"/>
              </a:rPr>
              <a:t>1. </a:t>
            </a:r>
            <a:r>
              <a:rPr lang="zh-CN" altLang="en-US" sz="2800" b="1" dirty="0">
                <a:solidFill>
                  <a:srgbClr val="FFC000"/>
                </a:solidFill>
                <a:latin typeface="仿宋_GB2312" pitchFamily="49" charset="-122"/>
                <a:ea typeface="仿宋_GB2312" pitchFamily="49" charset="-122"/>
              </a:rPr>
              <a:t>指令调度</a:t>
            </a:r>
          </a:p>
          <a:p>
            <a:pPr marL="742950" lvl="1" indent="-285750">
              <a:spcBef>
                <a:spcPct val="20000"/>
              </a:spcBef>
              <a:buSzPct val="80000"/>
              <a:buFont typeface="Wingdings" pitchFamily="2" charset="2"/>
              <a:buNone/>
            </a:pPr>
            <a:r>
              <a:rPr lang="zh-CN" altLang="en-US" sz="2800" b="1" dirty="0">
                <a:solidFill>
                  <a:schemeClr val="accent1"/>
                </a:solidFill>
                <a:latin typeface="楷体_GB2312" pitchFamily="49" charset="-122"/>
                <a:ea typeface="楷体_GB2312" pitchFamily="49" charset="-122"/>
              </a:rPr>
              <a:t>    通过改变指令在程序中的位置，将相关</a:t>
            </a:r>
            <a:r>
              <a:rPr lang="zh-CN" altLang="en-US" sz="2800" b="1" dirty="0" smtClean="0">
                <a:solidFill>
                  <a:schemeClr val="accent1"/>
                </a:solidFill>
                <a:latin typeface="楷体_GB2312" pitchFamily="49" charset="-122"/>
                <a:ea typeface="楷体_GB2312" pitchFamily="49" charset="-122"/>
              </a:rPr>
              <a:t>指令</a:t>
            </a:r>
            <a:r>
              <a:rPr lang="zh-CN" altLang="en-US" sz="2800" b="1" dirty="0">
                <a:solidFill>
                  <a:schemeClr val="accent1"/>
                </a:solidFill>
                <a:latin typeface="楷体_GB2312" pitchFamily="49" charset="-122"/>
                <a:ea typeface="楷体_GB2312" pitchFamily="49" charset="-122"/>
              </a:rPr>
              <a:t>之间的距离加大到不小于指令执行延迟，</a:t>
            </a:r>
            <a:r>
              <a:rPr lang="zh-CN" altLang="en-US" sz="2800" b="1" dirty="0" smtClean="0">
                <a:solidFill>
                  <a:schemeClr val="accent1"/>
                </a:solidFill>
                <a:latin typeface="楷体_GB2312" pitchFamily="49" charset="-122"/>
                <a:ea typeface="楷体_GB2312" pitchFamily="49" charset="-122"/>
              </a:rPr>
              <a:t>将相关</a:t>
            </a:r>
            <a:r>
              <a:rPr lang="zh-CN" altLang="en-US" sz="2800" b="1" dirty="0">
                <a:solidFill>
                  <a:schemeClr val="accent1"/>
                </a:solidFill>
                <a:latin typeface="楷体_GB2312" pitchFamily="49" charset="-122"/>
                <a:ea typeface="楷体_GB2312" pitchFamily="49" charset="-122"/>
              </a:rPr>
              <a:t>指令转化为无关指令。</a:t>
            </a:r>
          </a:p>
          <a:p>
            <a:pPr marL="742950" lvl="1" indent="-285750">
              <a:spcBef>
                <a:spcPct val="20000"/>
              </a:spcBef>
              <a:buSzPct val="80000"/>
              <a:buFont typeface="Wingdings" pitchFamily="2" charset="2"/>
              <a:buNone/>
            </a:pPr>
            <a:r>
              <a:rPr lang="zh-CN" altLang="en-US" sz="2800" b="1" dirty="0">
                <a:solidFill>
                  <a:schemeClr val="accent1"/>
                </a:solidFill>
                <a:latin typeface="楷体_GB2312" pitchFamily="49" charset="-122"/>
                <a:ea typeface="楷体_GB2312" pitchFamily="49" charset="-122"/>
              </a:rPr>
              <a:t>    </a:t>
            </a:r>
            <a:r>
              <a:rPr lang="zh-CN" altLang="en-US" sz="2800" b="1" dirty="0">
                <a:solidFill>
                  <a:srgbClr val="00B050"/>
                </a:solidFill>
                <a:latin typeface="楷体_GB2312" pitchFamily="49" charset="-122"/>
                <a:ea typeface="楷体_GB2312" pitchFamily="49" charset="-122"/>
              </a:rPr>
              <a:t>指令调度是循环展开的技术基础。</a:t>
            </a:r>
          </a:p>
          <a:p>
            <a:pPr marL="342900" indent="-342900">
              <a:spcBef>
                <a:spcPct val="20000"/>
              </a:spcBef>
              <a:buSzPct val="80000"/>
              <a:buFont typeface="Wingdings" pitchFamily="2" charset="2"/>
              <a:buNone/>
            </a:pPr>
            <a:r>
              <a:rPr lang="en-US" altLang="zh-CN" sz="2800" b="1" dirty="0">
                <a:solidFill>
                  <a:schemeClr val="accent1"/>
                </a:solidFill>
                <a:latin typeface="仿宋_GB2312" pitchFamily="49" charset="-122"/>
                <a:ea typeface="仿宋_GB2312" pitchFamily="49" charset="-122"/>
              </a:rPr>
              <a:t>2. </a:t>
            </a:r>
            <a:r>
              <a:rPr lang="zh-CN" altLang="en-US" sz="2800" b="1" dirty="0">
                <a:solidFill>
                  <a:schemeClr val="accent1"/>
                </a:solidFill>
                <a:latin typeface="仿宋_GB2312" pitchFamily="49" charset="-122"/>
                <a:ea typeface="仿宋_GB2312" pitchFamily="49" charset="-122"/>
              </a:rPr>
              <a:t>编译器在完成这种指令调度时，受限于以下</a:t>
            </a:r>
            <a:r>
              <a:rPr lang="zh-CN" altLang="en-US" sz="2800" b="1" dirty="0" smtClean="0">
                <a:solidFill>
                  <a:schemeClr val="accent1"/>
                </a:solidFill>
                <a:latin typeface="仿宋_GB2312" pitchFamily="49" charset="-122"/>
                <a:ea typeface="仿宋_GB2312" pitchFamily="49" charset="-122"/>
              </a:rPr>
              <a:t>两个</a:t>
            </a:r>
            <a:r>
              <a:rPr lang="zh-CN" altLang="en-US" sz="2800" b="1" dirty="0">
                <a:solidFill>
                  <a:schemeClr val="accent1"/>
                </a:solidFill>
                <a:latin typeface="仿宋_GB2312" pitchFamily="49" charset="-122"/>
                <a:ea typeface="仿宋_GB2312" pitchFamily="49" charset="-122"/>
              </a:rPr>
              <a:t>特性：</a:t>
            </a:r>
          </a:p>
          <a:p>
            <a:pPr marL="742950" lvl="1" indent="-285750">
              <a:spcBef>
                <a:spcPct val="20000"/>
              </a:spcBef>
              <a:buClr>
                <a:srgbClr val="FF99FF"/>
              </a:buClr>
              <a:buSzPct val="145000"/>
            </a:pPr>
            <a:endParaRPr lang="en-US" altLang="zh-CN" sz="2800" b="1" dirty="0">
              <a:solidFill>
                <a:schemeClr val="accent1"/>
              </a:solidFill>
              <a:latin typeface="楷体_GB2312" pitchFamily="49" charset="-122"/>
              <a:ea typeface="楷体_GB2312" pitchFamily="49" charset="-122"/>
            </a:endParaRPr>
          </a:p>
        </p:txBody>
      </p:sp>
      <p:sp>
        <p:nvSpPr>
          <p:cNvPr id="448516" name="Text Box 4"/>
          <p:cNvSpPr txBox="1">
            <a:spLocks noChangeArrowheads="1"/>
          </p:cNvSpPr>
          <p:nvPr/>
        </p:nvSpPr>
        <p:spPr bwMode="auto">
          <a:xfrm>
            <a:off x="1000100" y="3960351"/>
            <a:ext cx="6086484" cy="1040285"/>
          </a:xfrm>
          <a:prstGeom prst="rect">
            <a:avLst/>
          </a:prstGeom>
          <a:noFill/>
          <a:ln w="9525">
            <a:noFill/>
            <a:miter lim="800000"/>
            <a:headEnd/>
            <a:tailEnd/>
          </a:ln>
          <a:effectLst/>
        </p:spPr>
        <p:txBody>
          <a:bodyPr wrap="square">
            <a:spAutoFit/>
          </a:bodyPr>
          <a:lstStyle/>
          <a:p>
            <a:pPr lvl="1">
              <a:spcBef>
                <a:spcPct val="20000"/>
              </a:spcBef>
              <a:buClr>
                <a:srgbClr val="66FF66"/>
              </a:buClr>
              <a:buSzPct val="145000"/>
              <a:buFontTx/>
              <a:buChar char="•"/>
            </a:pPr>
            <a:r>
              <a:rPr lang="en-US" altLang="zh-CN" sz="2800" b="1" dirty="0">
                <a:solidFill>
                  <a:schemeClr val="accent1"/>
                </a:solidFill>
                <a:latin typeface="楷体_GB2312" pitchFamily="49" charset="-122"/>
                <a:ea typeface="楷体_GB2312" pitchFamily="49" charset="-122"/>
              </a:rPr>
              <a:t> </a:t>
            </a:r>
            <a:r>
              <a:rPr lang="zh-CN" altLang="en-US" sz="2800" b="1" dirty="0">
                <a:solidFill>
                  <a:srgbClr val="00B050"/>
                </a:solidFill>
                <a:latin typeface="楷体_GB2312" pitchFamily="49" charset="-122"/>
                <a:ea typeface="楷体_GB2312" pitchFamily="49" charset="-122"/>
              </a:rPr>
              <a:t>程序固有的指令级并行性</a:t>
            </a:r>
          </a:p>
          <a:p>
            <a:pPr lvl="1">
              <a:spcBef>
                <a:spcPct val="20000"/>
              </a:spcBef>
              <a:buClr>
                <a:srgbClr val="66FF66"/>
              </a:buClr>
              <a:buSzPct val="145000"/>
              <a:buFontTx/>
              <a:buChar char="•"/>
            </a:pPr>
            <a:r>
              <a:rPr lang="zh-CN" altLang="en-US" sz="2800" b="1" dirty="0">
                <a:solidFill>
                  <a:srgbClr val="00B050"/>
                </a:solidFill>
                <a:latin typeface="楷体_GB2312" pitchFamily="49" charset="-122"/>
                <a:ea typeface="楷体_GB2312" pitchFamily="49" charset="-122"/>
              </a:rPr>
              <a:t> 流水线功能部件的执行延迟</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12</a:t>
            </a:fld>
            <a:endParaRPr lang="en-US" altLang="zh-CN"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ChangeArrowheads="1"/>
          </p:cNvSpPr>
          <p:nvPr/>
        </p:nvSpPr>
        <p:spPr bwMode="auto">
          <a:xfrm>
            <a:off x="1250950" y="990600"/>
            <a:ext cx="5137150" cy="682625"/>
          </a:xfrm>
          <a:prstGeom prst="rect">
            <a:avLst/>
          </a:prstGeom>
          <a:noFill/>
          <a:ln w="9525">
            <a:noFill/>
            <a:miter lim="800000"/>
            <a:headEnd/>
            <a:tailEnd/>
          </a:ln>
        </p:spPr>
        <p:txBody>
          <a:bodyPr/>
          <a:lstStyle/>
          <a:p>
            <a:r>
              <a:rPr lang="en-US" altLang="zh-CN" sz="2400" b="1" dirty="0">
                <a:solidFill>
                  <a:schemeClr val="tx2"/>
                </a:solidFill>
                <a:latin typeface="仿宋_GB2312" pitchFamily="49" charset="-122"/>
                <a:ea typeface="仿宋_GB2312" pitchFamily="49" charset="-122"/>
              </a:rPr>
              <a:t>3. </a:t>
            </a:r>
            <a:r>
              <a:rPr lang="zh-CN" altLang="en-US" sz="2400" b="1" dirty="0" smtClean="0">
                <a:solidFill>
                  <a:schemeClr val="tx2"/>
                </a:solidFill>
                <a:latin typeface="仿宋_GB2312" pitchFamily="49" charset="-122"/>
                <a:ea typeface="仿宋_GB2312" pitchFamily="49" charset="-122"/>
              </a:rPr>
              <a:t>使用</a:t>
            </a:r>
            <a:r>
              <a:rPr lang="zh-CN" altLang="en-US" sz="2400" b="1" dirty="0">
                <a:solidFill>
                  <a:schemeClr val="tx2"/>
                </a:solidFill>
                <a:latin typeface="仿宋_GB2312" pitchFamily="49" charset="-122"/>
                <a:ea typeface="仿宋_GB2312" pitchFamily="49" charset="-122"/>
              </a:rPr>
              <a:t>的浮点流水线的延迟</a:t>
            </a:r>
          </a:p>
        </p:txBody>
      </p:sp>
      <p:graphicFrame>
        <p:nvGraphicFramePr>
          <p:cNvPr id="449539" name="Group 3"/>
          <p:cNvGraphicFramePr>
            <a:graphicFrameLocks noGrp="1"/>
          </p:cNvGraphicFramePr>
          <p:nvPr/>
        </p:nvGraphicFramePr>
        <p:xfrm>
          <a:off x="990600" y="1700213"/>
          <a:ext cx="7499350" cy="4425951"/>
        </p:xfrm>
        <a:graphic>
          <a:graphicData uri="http://schemas.openxmlformats.org/drawingml/2006/table">
            <a:tbl>
              <a:tblPr/>
              <a:tblGrid>
                <a:gridCol w="2500313"/>
                <a:gridCol w="2498725"/>
                <a:gridCol w="2500312"/>
              </a:tblGrid>
              <a:tr h="885825">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产生结果指令</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使用结果指令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延迟时钟周期数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884238">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浮点计算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另外的浮点计算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8858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浮点计算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浮点数据存操作（</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SD</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884238">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浮点数据取操作（</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LD</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浮点计算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8858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浮点数据取操作（</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LD</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浮点数据存操作（</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SD</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CA2"/>
                    </a:solidFill>
                  </a:tcPr>
                </a:tc>
              </a:tr>
            </a:tbl>
          </a:graphicData>
        </a:graphic>
      </p:graphicFrame>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13</a:t>
            </a:fld>
            <a:endParaRPr lang="en-US" altLang="zh-CN" dirty="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1143000" y="1600200"/>
            <a:ext cx="6858000" cy="3505200"/>
          </a:xfrm>
          <a:prstGeom prst="rect">
            <a:avLst/>
          </a:prstGeom>
          <a:noFill/>
          <a:ln w="9525">
            <a:noFill/>
            <a:miter lim="800000"/>
            <a:headEnd/>
            <a:tailEnd/>
          </a:ln>
        </p:spPr>
        <p:txBody>
          <a:bodyPr/>
          <a:lstStyle/>
          <a:p>
            <a:pPr marL="342900" indent="-342900">
              <a:lnSpc>
                <a:spcPct val="140000"/>
              </a:lnSpc>
              <a:spcBef>
                <a:spcPct val="20000"/>
              </a:spcBef>
              <a:buSzPct val="80000"/>
              <a:buFont typeface="Wingdings" pitchFamily="2" charset="2"/>
              <a:buNone/>
            </a:pPr>
            <a:r>
              <a:rPr lang="zh-CN" altLang="en-US" sz="2800" b="1" dirty="0" smtClean="0">
                <a:solidFill>
                  <a:schemeClr val="tx2"/>
                </a:solidFill>
                <a:latin typeface="楷体_GB2312" pitchFamily="49" charset="-122"/>
                <a:ea typeface="楷体_GB2312" pitchFamily="49" charset="-122"/>
              </a:rPr>
              <a:t>对于</a:t>
            </a:r>
            <a:r>
              <a:rPr lang="zh-CN" altLang="en-US" sz="2800" b="1" dirty="0">
                <a:solidFill>
                  <a:schemeClr val="tx2"/>
                </a:solidFill>
                <a:latin typeface="楷体_GB2312" pitchFamily="49" charset="-122"/>
                <a:ea typeface="楷体_GB2312" pitchFamily="49" charset="-122"/>
              </a:rPr>
              <a:t>下面的源代码，转换</a:t>
            </a:r>
            <a:r>
              <a:rPr lang="zh-CN" altLang="en-US" sz="2800" b="1" dirty="0" smtClean="0">
                <a:solidFill>
                  <a:schemeClr val="tx2"/>
                </a:solidFill>
                <a:latin typeface="楷体_GB2312" pitchFamily="49" charset="-122"/>
                <a:ea typeface="楷体_GB2312" pitchFamily="49" charset="-122"/>
              </a:rPr>
              <a:t>成汇编语言</a:t>
            </a:r>
            <a:r>
              <a:rPr lang="zh-CN" altLang="en-US" sz="2800" b="1" dirty="0">
                <a:solidFill>
                  <a:schemeClr val="tx2"/>
                </a:solidFill>
                <a:latin typeface="楷体_GB2312" pitchFamily="49" charset="-122"/>
                <a:ea typeface="楷体_GB2312" pitchFamily="49" charset="-122"/>
              </a:rPr>
              <a:t>，在</a:t>
            </a:r>
            <a:r>
              <a:rPr lang="zh-CN" altLang="en-US" sz="2800" b="1" dirty="0">
                <a:solidFill>
                  <a:srgbClr val="00B050"/>
                </a:solidFill>
                <a:latin typeface="楷体_GB2312" pitchFamily="49" charset="-122"/>
                <a:ea typeface="楷体_GB2312" pitchFamily="49" charset="-122"/>
              </a:rPr>
              <a:t>不进行指令调度</a:t>
            </a:r>
            <a:r>
              <a:rPr lang="zh-CN" altLang="en-US" sz="2800" b="1" dirty="0">
                <a:solidFill>
                  <a:schemeClr val="tx2"/>
                </a:solidFill>
                <a:latin typeface="楷体_GB2312" pitchFamily="49" charset="-122"/>
                <a:ea typeface="楷体_GB2312" pitchFamily="49" charset="-122"/>
              </a:rPr>
              <a:t>和</a:t>
            </a:r>
            <a:r>
              <a:rPr lang="zh-CN" altLang="en-US" sz="2800" b="1" dirty="0">
                <a:solidFill>
                  <a:srgbClr val="00B050"/>
                </a:solidFill>
                <a:latin typeface="楷体_GB2312" pitchFamily="49" charset="-122"/>
                <a:ea typeface="楷体_GB2312" pitchFamily="49" charset="-122"/>
              </a:rPr>
              <a:t>进行指令调度</a:t>
            </a:r>
            <a:r>
              <a:rPr lang="zh-CN" altLang="en-US" sz="2800" b="1" dirty="0">
                <a:solidFill>
                  <a:schemeClr val="tx2"/>
                </a:solidFill>
                <a:latin typeface="楷体_GB2312" pitchFamily="49" charset="-122"/>
                <a:ea typeface="楷体_GB2312" pitchFamily="49" charset="-122"/>
              </a:rPr>
              <a:t>两种情况下，分析代码一次循环的执行时间。</a:t>
            </a:r>
          </a:p>
          <a:p>
            <a:pPr marL="742950" lvl="1" indent="-285750">
              <a:lnSpc>
                <a:spcPct val="14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for (</a:t>
            </a:r>
            <a:r>
              <a:rPr lang="en-US" altLang="zh-CN" sz="2800" b="1" dirty="0" err="1">
                <a:solidFill>
                  <a:schemeClr val="tx2"/>
                </a:solidFill>
                <a:latin typeface="楷体_GB2312" pitchFamily="49" charset="-122"/>
                <a:ea typeface="楷体_GB2312" pitchFamily="49" charset="-122"/>
              </a:rPr>
              <a:t>i</a:t>
            </a:r>
            <a:r>
              <a:rPr lang="en-US" altLang="zh-CN" sz="2800" b="1" dirty="0">
                <a:solidFill>
                  <a:schemeClr val="tx2"/>
                </a:solidFill>
                <a:latin typeface="楷体_GB2312" pitchFamily="49" charset="-122"/>
                <a:ea typeface="楷体_GB2312" pitchFamily="49" charset="-122"/>
              </a:rPr>
              <a:t>=1; </a:t>
            </a:r>
            <a:r>
              <a:rPr lang="en-US" altLang="zh-CN" sz="2800" b="1" dirty="0" err="1">
                <a:solidFill>
                  <a:schemeClr val="tx2"/>
                </a:solidFill>
                <a:latin typeface="楷体_GB2312" pitchFamily="49" charset="-122"/>
                <a:ea typeface="楷体_GB2312" pitchFamily="49" charset="-122"/>
              </a:rPr>
              <a:t>i</a:t>
            </a:r>
            <a:r>
              <a:rPr lang="en-US" altLang="zh-CN" sz="2800" b="1" dirty="0">
                <a:solidFill>
                  <a:schemeClr val="tx2"/>
                </a:solidFill>
                <a:latin typeface="楷体_GB2312" pitchFamily="49" charset="-122"/>
                <a:ea typeface="楷体_GB2312" pitchFamily="49" charset="-122"/>
              </a:rPr>
              <a:t>&lt;=1000; </a:t>
            </a:r>
            <a:r>
              <a:rPr lang="en-US" altLang="zh-CN" sz="2800" b="1" dirty="0" err="1">
                <a:solidFill>
                  <a:schemeClr val="tx2"/>
                </a:solidFill>
                <a:latin typeface="楷体_GB2312" pitchFamily="49" charset="-122"/>
                <a:ea typeface="楷体_GB2312" pitchFamily="49" charset="-122"/>
              </a:rPr>
              <a:t>i</a:t>
            </a:r>
            <a:r>
              <a:rPr lang="en-US" altLang="zh-CN" sz="2800" b="1" dirty="0">
                <a:solidFill>
                  <a:schemeClr val="tx2"/>
                </a:solidFill>
                <a:latin typeface="楷体_GB2312" pitchFamily="49" charset="-122"/>
                <a:ea typeface="楷体_GB2312" pitchFamily="49" charset="-122"/>
              </a:rPr>
              <a:t>++)</a:t>
            </a:r>
          </a:p>
          <a:p>
            <a:pPr marL="742950" lvl="1" indent="-285750">
              <a:lnSpc>
                <a:spcPct val="140000"/>
              </a:lnSpc>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	       x[</a:t>
            </a:r>
            <a:r>
              <a:rPr lang="en-US" altLang="zh-CN" sz="2800" b="1" dirty="0" err="1">
                <a:solidFill>
                  <a:schemeClr val="tx2"/>
                </a:solidFill>
                <a:latin typeface="楷体_GB2312" pitchFamily="49" charset="-122"/>
                <a:ea typeface="楷体_GB2312" pitchFamily="49" charset="-122"/>
              </a:rPr>
              <a:t>i</a:t>
            </a:r>
            <a:r>
              <a:rPr lang="en-US" altLang="zh-CN" sz="2800" b="1" dirty="0">
                <a:solidFill>
                  <a:schemeClr val="tx2"/>
                </a:solidFill>
                <a:latin typeface="楷体_GB2312" pitchFamily="49" charset="-122"/>
                <a:ea typeface="楷体_GB2312" pitchFamily="49" charset="-122"/>
              </a:rPr>
              <a:t>] = x[</a:t>
            </a:r>
            <a:r>
              <a:rPr lang="en-US" altLang="zh-CN" sz="2800" b="1" dirty="0" err="1">
                <a:solidFill>
                  <a:schemeClr val="tx2"/>
                </a:solidFill>
                <a:latin typeface="楷体_GB2312" pitchFamily="49" charset="-122"/>
                <a:ea typeface="楷体_GB2312" pitchFamily="49" charset="-122"/>
              </a:rPr>
              <a:t>i</a:t>
            </a:r>
            <a:r>
              <a:rPr lang="en-US" altLang="zh-CN" sz="2800" b="1" dirty="0">
                <a:solidFill>
                  <a:schemeClr val="tx2"/>
                </a:solidFill>
                <a:latin typeface="楷体_GB2312" pitchFamily="49" charset="-122"/>
                <a:ea typeface="楷体_GB2312" pitchFamily="49" charset="-122"/>
              </a:rPr>
              <a:t>] + s;</a:t>
            </a: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14</a:t>
            </a:fld>
            <a:endParaRPr lang="en-US" altLang="zh-CN" dirty="0"/>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1035050" y="214290"/>
            <a:ext cx="8323296" cy="5105400"/>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en-US" altLang="zh-CN" sz="2800" b="1" dirty="0" smtClean="0">
                <a:solidFill>
                  <a:schemeClr val="tx2"/>
                </a:solidFill>
                <a:latin typeface="楷体_GB2312" pitchFamily="49" charset="-122"/>
                <a:ea typeface="楷体_GB2312" pitchFamily="49" charset="-122"/>
              </a:rPr>
              <a:t>(</a:t>
            </a:r>
            <a:r>
              <a:rPr lang="en-US" altLang="zh-CN" sz="2800" b="1" dirty="0">
                <a:solidFill>
                  <a:schemeClr val="tx2"/>
                </a:solidFill>
                <a:latin typeface="楷体_GB2312" pitchFamily="49" charset="-122"/>
                <a:ea typeface="楷体_GB2312" pitchFamily="49" charset="-122"/>
              </a:rPr>
              <a:t>1) </a:t>
            </a:r>
            <a:r>
              <a:rPr lang="zh-CN" altLang="en-US" sz="2800" b="1" dirty="0">
                <a:solidFill>
                  <a:schemeClr val="tx2"/>
                </a:solidFill>
                <a:latin typeface="楷体_GB2312" pitchFamily="49" charset="-122"/>
                <a:ea typeface="楷体_GB2312" pitchFamily="49" charset="-122"/>
              </a:rPr>
              <a:t>变量分配寄存器</a:t>
            </a:r>
          </a:p>
          <a:p>
            <a:pPr marL="742950" lvl="1" indent="-285750">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整数寄存器</a:t>
            </a:r>
            <a:r>
              <a:rPr lang="en-US" altLang="zh-CN" sz="2800" b="1" dirty="0">
                <a:solidFill>
                  <a:schemeClr val="tx2"/>
                </a:solidFill>
                <a:latin typeface="楷体_GB2312" pitchFamily="49" charset="-122"/>
                <a:ea typeface="楷体_GB2312" pitchFamily="49" charset="-122"/>
              </a:rPr>
              <a:t>R1</a:t>
            </a:r>
            <a:r>
              <a:rPr lang="zh-CN" altLang="en-US" sz="2800" b="1" dirty="0">
                <a:solidFill>
                  <a:schemeClr val="tx2"/>
                </a:solidFill>
                <a:latin typeface="楷体_GB2312" pitchFamily="49" charset="-122"/>
                <a:ea typeface="楷体_GB2312" pitchFamily="49" charset="-122"/>
              </a:rPr>
              <a:t>：循环计数器</a:t>
            </a:r>
            <a:r>
              <a:rPr lang="zh-CN" altLang="en-US" sz="2800" b="1">
                <a:solidFill>
                  <a:schemeClr val="tx2"/>
                </a:solidFill>
                <a:latin typeface="楷体_GB2312" pitchFamily="49" charset="-122"/>
                <a:ea typeface="楷体_GB2312" pitchFamily="49" charset="-122"/>
              </a:rPr>
              <a:t>，</a:t>
            </a:r>
            <a:r>
              <a:rPr lang="zh-CN" altLang="en-US" sz="2800" b="1" smtClean="0">
                <a:solidFill>
                  <a:schemeClr val="tx2"/>
                </a:solidFill>
                <a:latin typeface="楷体_GB2312" pitchFamily="49" charset="-122"/>
                <a:ea typeface="楷体_GB2312" pitchFamily="49" charset="-122"/>
              </a:rPr>
              <a:t>初值指向为向量中</a:t>
            </a:r>
            <a:r>
              <a:rPr lang="zh-CN" altLang="en-US" sz="2800" b="1" dirty="0">
                <a:solidFill>
                  <a:schemeClr val="tx2"/>
                </a:solidFill>
                <a:latin typeface="楷体_GB2312" pitchFamily="49" charset="-122"/>
                <a:ea typeface="楷体_GB2312" pitchFamily="49" charset="-122"/>
              </a:rPr>
              <a:t>最高端地址元素的地址。</a:t>
            </a:r>
          </a:p>
          <a:p>
            <a:pPr marL="742950" lvl="1" indent="-285750">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浮点寄存器</a:t>
            </a:r>
            <a:r>
              <a:rPr lang="en-US" altLang="zh-CN" sz="2800" b="1" dirty="0">
                <a:solidFill>
                  <a:schemeClr val="tx2"/>
                </a:solidFill>
                <a:latin typeface="楷体_GB2312" pitchFamily="49" charset="-122"/>
                <a:ea typeface="楷体_GB2312" pitchFamily="49" charset="-122"/>
              </a:rPr>
              <a:t>F2</a:t>
            </a:r>
            <a:r>
              <a:rPr lang="zh-CN" altLang="en-US" sz="2800" b="1" dirty="0">
                <a:solidFill>
                  <a:schemeClr val="tx2"/>
                </a:solidFill>
                <a:latin typeface="楷体_GB2312" pitchFamily="49" charset="-122"/>
                <a:ea typeface="楷体_GB2312" pitchFamily="49" charset="-122"/>
              </a:rPr>
              <a:t>：保存常数</a:t>
            </a:r>
            <a:r>
              <a:rPr lang="en-US" altLang="zh-CN" sz="2800" b="1" dirty="0">
                <a:solidFill>
                  <a:schemeClr val="tx2"/>
                </a:solidFill>
                <a:latin typeface="楷体_GB2312" pitchFamily="49" charset="-122"/>
                <a:ea typeface="楷体_GB2312" pitchFamily="49" charset="-122"/>
              </a:rPr>
              <a:t>S</a:t>
            </a:r>
            <a:r>
              <a:rPr lang="zh-CN" altLang="en-US" sz="2800" b="1" dirty="0">
                <a:solidFill>
                  <a:schemeClr val="tx2"/>
                </a:solidFill>
                <a:latin typeface="楷体_GB2312" pitchFamily="49" charset="-122"/>
                <a:ea typeface="楷体_GB2312" pitchFamily="49" charset="-122"/>
              </a:rPr>
              <a:t>。</a:t>
            </a:r>
          </a:p>
          <a:p>
            <a:pPr marL="742950" lvl="1" indent="-285750">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假定最低端元素的地址为</a:t>
            </a:r>
            <a:r>
              <a:rPr lang="en-US" altLang="zh-CN" sz="2800" b="1" dirty="0">
                <a:solidFill>
                  <a:schemeClr val="tx2"/>
                </a:solidFill>
                <a:latin typeface="楷体_GB2312" pitchFamily="49" charset="-122"/>
                <a:ea typeface="楷体_GB2312" pitchFamily="49" charset="-122"/>
              </a:rPr>
              <a:t>8</a:t>
            </a:r>
            <a:r>
              <a:rPr lang="zh-CN" altLang="en-US" sz="2800" b="1" dirty="0">
                <a:solidFill>
                  <a:schemeClr val="tx2"/>
                </a:solidFill>
                <a:latin typeface="楷体_GB2312" pitchFamily="49" charset="-122"/>
                <a:ea typeface="楷体_GB2312" pitchFamily="49" charset="-122"/>
              </a:rPr>
              <a:t>。</a:t>
            </a:r>
          </a:p>
          <a:p>
            <a:pPr marL="342900" indent="-342900">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(2) </a:t>
            </a:r>
            <a:r>
              <a:rPr lang="zh-CN" altLang="en-US" sz="2800" b="1" dirty="0" smtClean="0">
                <a:solidFill>
                  <a:schemeClr val="tx2"/>
                </a:solidFill>
                <a:latin typeface="楷体_GB2312" pitchFamily="49" charset="-122"/>
                <a:ea typeface="楷体_GB2312" pitchFamily="49" charset="-122"/>
              </a:rPr>
              <a:t>汇编语言</a:t>
            </a:r>
            <a:r>
              <a:rPr lang="zh-CN" altLang="en-US" sz="2800" b="1" dirty="0">
                <a:solidFill>
                  <a:schemeClr val="tx2"/>
                </a:solidFill>
                <a:latin typeface="楷体_GB2312" pitchFamily="49" charset="-122"/>
                <a:ea typeface="楷体_GB2312" pitchFamily="49" charset="-122"/>
              </a:rPr>
              <a:t>后的程序</a:t>
            </a:r>
          </a:p>
          <a:p>
            <a:pPr marL="742950" lvl="1" indent="-285750">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a:t>
            </a:r>
            <a:r>
              <a:rPr lang="en-US" altLang="zh-CN" sz="2800" b="1" dirty="0">
                <a:solidFill>
                  <a:schemeClr val="tx2"/>
                </a:solidFill>
                <a:latin typeface="楷体_GB2312" pitchFamily="49" charset="-122"/>
                <a:ea typeface="楷体_GB2312" pitchFamily="49" charset="-122"/>
              </a:rPr>
              <a:t>Loop:	</a:t>
            </a:r>
            <a:r>
              <a:rPr lang="en-US" altLang="zh-CN" sz="2800" b="1" dirty="0" smtClean="0">
                <a:solidFill>
                  <a:schemeClr val="tx2"/>
                </a:solidFill>
                <a:latin typeface="楷体_GB2312" pitchFamily="49" charset="-122"/>
                <a:ea typeface="楷体_GB2312" pitchFamily="49" charset="-122"/>
              </a:rPr>
              <a:t>LD</a:t>
            </a:r>
            <a:r>
              <a:rPr lang="en-US" altLang="zh-CN" sz="2800" b="1" dirty="0">
                <a:solidFill>
                  <a:schemeClr val="tx2"/>
                </a:solidFill>
                <a:latin typeface="楷体_GB2312" pitchFamily="49" charset="-122"/>
                <a:ea typeface="楷体_GB2312" pitchFamily="49" charset="-122"/>
              </a:rPr>
              <a:t>	F0,0(R1) </a:t>
            </a:r>
          </a:p>
          <a:p>
            <a:pPr marL="742950" lvl="1" indent="-285750">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		           ADDD	F4,F0,F2</a:t>
            </a:r>
          </a:p>
          <a:p>
            <a:pPr marL="742950" lvl="1" indent="-285750">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		           </a:t>
            </a:r>
            <a:r>
              <a:rPr lang="en-US" altLang="zh-CN" sz="2800" b="1" dirty="0" smtClean="0">
                <a:solidFill>
                  <a:schemeClr val="tx2"/>
                </a:solidFill>
                <a:latin typeface="楷体_GB2312" pitchFamily="49" charset="-122"/>
                <a:ea typeface="楷体_GB2312" pitchFamily="49" charset="-122"/>
              </a:rPr>
              <a:t>SD</a:t>
            </a:r>
            <a:r>
              <a:rPr lang="en-US" altLang="zh-CN" sz="2800" b="1" dirty="0">
                <a:solidFill>
                  <a:schemeClr val="tx2"/>
                </a:solidFill>
                <a:latin typeface="楷体_GB2312" pitchFamily="49" charset="-122"/>
                <a:ea typeface="楷体_GB2312" pitchFamily="49" charset="-122"/>
              </a:rPr>
              <a:t>	0(R1),F4</a:t>
            </a:r>
          </a:p>
          <a:p>
            <a:pPr marL="742950" lvl="1" indent="-285750">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		           SUBI	R1,R1,#8</a:t>
            </a:r>
          </a:p>
          <a:p>
            <a:pPr marL="742950" lvl="1" indent="-285750">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		           BNEZ	R1,Loop	</a:t>
            </a: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15</a:t>
            </a:fld>
            <a:endParaRPr lang="en-US" altLang="zh-CN" dirty="0"/>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990600" y="571480"/>
            <a:ext cx="4070350" cy="500063"/>
          </a:xfrm>
          <a:prstGeom prst="rect">
            <a:avLst/>
          </a:prstGeom>
          <a:noFill/>
          <a:ln w="9525">
            <a:noFill/>
            <a:miter lim="800000"/>
            <a:headEnd/>
            <a:tailEnd/>
          </a:ln>
        </p:spPr>
        <p:txBody>
          <a:bodyPr/>
          <a:lstStyle/>
          <a:p>
            <a:r>
              <a:rPr lang="en-US" altLang="zh-CN" sz="2400" b="1">
                <a:solidFill>
                  <a:schemeClr val="tx2"/>
                </a:solidFill>
                <a:latin typeface="楷体_GB2312" pitchFamily="49" charset="-122"/>
                <a:ea typeface="楷体_GB2312" pitchFamily="49" charset="-122"/>
              </a:rPr>
              <a:t>(3) </a:t>
            </a:r>
            <a:r>
              <a:rPr lang="zh-CN" altLang="en-US" sz="2400" b="1">
                <a:solidFill>
                  <a:schemeClr val="tx2"/>
                </a:solidFill>
                <a:latin typeface="楷体_GB2312" pitchFamily="49" charset="-122"/>
                <a:ea typeface="楷体_GB2312" pitchFamily="49" charset="-122"/>
              </a:rPr>
              <a:t>程序执行的实际时钟</a:t>
            </a:r>
          </a:p>
        </p:txBody>
      </p:sp>
      <p:sp>
        <p:nvSpPr>
          <p:cNvPr id="452611" name="Rectangle 3"/>
          <p:cNvSpPr>
            <a:spLocks noChangeArrowheads="1"/>
          </p:cNvSpPr>
          <p:nvPr/>
        </p:nvSpPr>
        <p:spPr bwMode="auto">
          <a:xfrm>
            <a:off x="1524000" y="1181080"/>
            <a:ext cx="6508750" cy="4572000"/>
          </a:xfrm>
          <a:prstGeom prst="rect">
            <a:avLst/>
          </a:prstGeom>
          <a:noFill/>
          <a:ln w="9525">
            <a:noFill/>
            <a:miter lim="800000"/>
            <a:headEnd/>
            <a:tailEnd/>
          </a:ln>
        </p:spPr>
        <p:txBody>
          <a:bodyPr/>
          <a:lstStyle/>
          <a:p>
            <a:pPr marL="342900" indent="-342900">
              <a:lnSpc>
                <a:spcPct val="80000"/>
              </a:lnSpc>
              <a:spcBef>
                <a:spcPct val="20000"/>
              </a:spcBef>
              <a:buClr>
                <a:srgbClr val="33CC33"/>
              </a:buClr>
              <a:buSzPct val="80000"/>
              <a:buFont typeface="Wingdings 2" pitchFamily="18" charset="2"/>
              <a:buChar char="¿"/>
            </a:pPr>
            <a:r>
              <a:rPr lang="zh-CN" altLang="en-US" sz="2400" b="1" dirty="0">
                <a:solidFill>
                  <a:schemeClr val="tx2"/>
                </a:solidFill>
                <a:latin typeface="楷体_GB2312" pitchFamily="49" charset="-122"/>
                <a:ea typeface="楷体_GB2312" pitchFamily="49" charset="-122"/>
              </a:rPr>
              <a:t>根据</a:t>
            </a:r>
            <a:r>
              <a:rPr lang="zh-CN" altLang="en-US" sz="2400" b="1" dirty="0" smtClean="0">
                <a:solidFill>
                  <a:schemeClr val="tx2"/>
                </a:solidFill>
                <a:latin typeface="楷体_GB2312" pitchFamily="49" charset="-122"/>
                <a:ea typeface="楷体_GB2312" pitchFamily="49" charset="-122"/>
              </a:rPr>
              <a:t>表中</a:t>
            </a:r>
            <a:r>
              <a:rPr lang="zh-CN" altLang="en-US" sz="2400" b="1" dirty="0">
                <a:solidFill>
                  <a:schemeClr val="tx2"/>
                </a:solidFill>
                <a:latin typeface="楷体_GB2312" pitchFamily="49" charset="-122"/>
                <a:ea typeface="楷体_GB2312" pitchFamily="49" charset="-122"/>
              </a:rPr>
              <a:t>给出的的延迟，实际时钟如下：</a:t>
            </a:r>
          </a:p>
          <a:p>
            <a:pPr marL="742950" lvl="1" indent="-285750">
              <a:lnSpc>
                <a:spcPct val="80000"/>
              </a:lnSpc>
              <a:spcBef>
                <a:spcPct val="20000"/>
              </a:spcBef>
              <a:buClr>
                <a:srgbClr val="33CC33"/>
              </a:buClr>
              <a:buSzPct val="80000"/>
              <a:buFont typeface="Wingdings 2" pitchFamily="18" charset="2"/>
              <a:buNone/>
            </a:pPr>
            <a:r>
              <a:rPr lang="zh-CN" altLang="en-US" sz="2400" dirty="0">
                <a:solidFill>
                  <a:schemeClr val="tx2"/>
                </a:solidFill>
                <a:latin typeface="Times New Roman" pitchFamily="18" charset="0"/>
                <a:ea typeface="宋体" pitchFamily="2" charset="-122"/>
              </a:rPr>
              <a:t>				      </a:t>
            </a:r>
            <a:r>
              <a:rPr lang="zh-CN" altLang="en-US" sz="2400" b="1" dirty="0">
                <a:solidFill>
                  <a:srgbClr val="FF0000"/>
                </a:solidFill>
                <a:latin typeface="Times New Roman" pitchFamily="18" charset="0"/>
                <a:ea typeface="宋体" pitchFamily="2" charset="-122"/>
              </a:rPr>
              <a:t>指令流出时钟</a:t>
            </a:r>
          </a:p>
          <a:p>
            <a:pPr marL="742950" lvl="1" indent="-285750">
              <a:lnSpc>
                <a:spcPct val="80000"/>
              </a:lnSpc>
              <a:spcBef>
                <a:spcPct val="20000"/>
              </a:spcBef>
              <a:buClr>
                <a:srgbClr val="33CC33"/>
              </a:buClr>
              <a:buSzPct val="80000"/>
              <a:buFont typeface="Wingdings 2" pitchFamily="18" charset="2"/>
              <a:buNone/>
            </a:pPr>
            <a:r>
              <a:rPr lang="zh-CN" altLang="en-US" sz="2400" b="1" dirty="0">
                <a:solidFill>
                  <a:schemeClr val="accent1"/>
                </a:solidFill>
                <a:latin typeface="Times New Roman" pitchFamily="18" charset="0"/>
                <a:ea typeface="宋体" pitchFamily="2" charset="-122"/>
              </a:rPr>
              <a:t>   </a:t>
            </a:r>
            <a:r>
              <a:rPr lang="en-US" altLang="zh-CN" sz="2400" b="1" dirty="0">
                <a:solidFill>
                  <a:schemeClr val="accent1"/>
                </a:solidFill>
                <a:latin typeface="Times New Roman" pitchFamily="18" charset="0"/>
                <a:ea typeface="宋体" pitchFamily="2" charset="-122"/>
              </a:rPr>
              <a:t>Loop:   </a:t>
            </a:r>
            <a:r>
              <a:rPr lang="en-US" altLang="zh-CN" sz="2400" b="1" dirty="0" smtClean="0">
                <a:solidFill>
                  <a:schemeClr val="accent1"/>
                </a:solidFill>
                <a:latin typeface="Times New Roman" pitchFamily="18" charset="0"/>
                <a:ea typeface="宋体" pitchFamily="2" charset="-122"/>
              </a:rPr>
              <a:t>LD</a:t>
            </a:r>
            <a:r>
              <a:rPr lang="en-US" altLang="zh-CN" sz="2400" b="1" dirty="0">
                <a:solidFill>
                  <a:schemeClr val="accent1"/>
                </a:solidFill>
                <a:latin typeface="Times New Roman" pitchFamily="18" charset="0"/>
                <a:ea typeface="宋体" pitchFamily="2" charset="-122"/>
              </a:rPr>
              <a:t> </a:t>
            </a:r>
            <a:r>
              <a:rPr lang="en-US" altLang="zh-CN" sz="2400" b="1" dirty="0" smtClean="0">
                <a:solidFill>
                  <a:schemeClr val="accent1"/>
                </a:solidFill>
                <a:latin typeface="Times New Roman" pitchFamily="18" charset="0"/>
                <a:ea typeface="宋体" pitchFamily="2" charset="-122"/>
              </a:rPr>
              <a:t>F0 </a:t>
            </a:r>
            <a:r>
              <a:rPr lang="en-US" altLang="zh-CN" sz="2400" b="1" dirty="0">
                <a:solidFill>
                  <a:schemeClr val="accent1"/>
                </a:solidFill>
                <a:latin typeface="Times New Roman" pitchFamily="18" charset="0"/>
                <a:ea typeface="宋体" pitchFamily="2" charset="-122"/>
              </a:rPr>
              <a:t>, 0(R1)	  1</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a:t>
            </a:r>
            <a:r>
              <a:rPr lang="zh-CN" altLang="en-US" sz="2400" b="1" dirty="0">
                <a:solidFill>
                  <a:schemeClr val="accent1"/>
                </a:solidFill>
                <a:latin typeface="Times New Roman" pitchFamily="18" charset="0"/>
                <a:ea typeface="宋体" pitchFamily="2" charset="-122"/>
              </a:rPr>
              <a:t>（空转）		  </a:t>
            </a:r>
            <a:r>
              <a:rPr lang="en-US" altLang="zh-CN" sz="2400" b="1" dirty="0">
                <a:solidFill>
                  <a:schemeClr val="accent1"/>
                </a:solidFill>
                <a:latin typeface="Times New Roman" pitchFamily="18" charset="0"/>
                <a:ea typeface="宋体" pitchFamily="2" charset="-122"/>
              </a:rPr>
              <a:t>2</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ADDD   F4 , F0 , F2	  3</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a:t>
            </a:r>
            <a:r>
              <a:rPr lang="zh-CN" altLang="en-US" sz="2400" b="1" dirty="0">
                <a:solidFill>
                  <a:schemeClr val="accent1"/>
                </a:solidFill>
                <a:latin typeface="Times New Roman" pitchFamily="18" charset="0"/>
                <a:ea typeface="宋体" pitchFamily="2" charset="-122"/>
              </a:rPr>
              <a:t>（空转）		  </a:t>
            </a:r>
            <a:r>
              <a:rPr lang="en-US" altLang="zh-CN" sz="2400" b="1" dirty="0">
                <a:solidFill>
                  <a:schemeClr val="accent1"/>
                </a:solidFill>
                <a:latin typeface="Times New Roman" pitchFamily="18" charset="0"/>
                <a:ea typeface="宋体" pitchFamily="2" charset="-122"/>
              </a:rPr>
              <a:t>4</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a:t>
            </a:r>
            <a:r>
              <a:rPr lang="zh-CN" altLang="en-US" sz="2400" b="1" dirty="0">
                <a:solidFill>
                  <a:schemeClr val="accent1"/>
                </a:solidFill>
                <a:latin typeface="Times New Roman" pitchFamily="18" charset="0"/>
                <a:ea typeface="宋体" pitchFamily="2" charset="-122"/>
              </a:rPr>
              <a:t>（空转）		  </a:t>
            </a:r>
            <a:r>
              <a:rPr lang="en-US" altLang="zh-CN" sz="2400" b="1" dirty="0">
                <a:solidFill>
                  <a:schemeClr val="accent1"/>
                </a:solidFill>
                <a:latin typeface="Times New Roman" pitchFamily="18" charset="0"/>
                <a:ea typeface="宋体" pitchFamily="2" charset="-122"/>
              </a:rPr>
              <a:t>5</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SD	     0(R1) , F4	  6</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SUBI	   </a:t>
            </a:r>
            <a:r>
              <a:rPr lang="en-US" altLang="zh-CN" sz="2400" b="1" dirty="0" smtClean="0">
                <a:solidFill>
                  <a:schemeClr val="accent1"/>
                </a:solidFill>
                <a:latin typeface="Times New Roman" pitchFamily="18" charset="0"/>
                <a:ea typeface="宋体" pitchFamily="2" charset="-122"/>
              </a:rPr>
              <a:t> </a:t>
            </a:r>
            <a:r>
              <a:rPr lang="en-US" altLang="zh-CN" sz="2400" b="1" dirty="0">
                <a:solidFill>
                  <a:schemeClr val="accent1"/>
                </a:solidFill>
                <a:latin typeface="Times New Roman" pitchFamily="18" charset="0"/>
                <a:ea typeface="宋体" pitchFamily="2" charset="-122"/>
              </a:rPr>
              <a:t>R1 , R1 , #8	  7</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a:t>
            </a:r>
            <a:r>
              <a:rPr lang="zh-CN" altLang="en-US" sz="2400" b="1" dirty="0">
                <a:solidFill>
                  <a:schemeClr val="accent1"/>
                </a:solidFill>
                <a:latin typeface="Times New Roman" pitchFamily="18" charset="0"/>
                <a:ea typeface="宋体" pitchFamily="2" charset="-122"/>
              </a:rPr>
              <a:t>（空转）		  </a:t>
            </a:r>
            <a:r>
              <a:rPr lang="en-US" altLang="zh-CN" sz="2400" b="1" dirty="0">
                <a:solidFill>
                  <a:schemeClr val="accent1"/>
                </a:solidFill>
                <a:latin typeface="Times New Roman" pitchFamily="18" charset="0"/>
                <a:ea typeface="宋体" pitchFamily="2" charset="-122"/>
              </a:rPr>
              <a:t>8</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BNEZ    R1 , Loop	  9</a:t>
            </a:r>
          </a:p>
          <a:p>
            <a:pPr marL="742950" lvl="1" indent="-285750">
              <a:lnSpc>
                <a:spcPct val="80000"/>
              </a:lnSpc>
              <a:spcBef>
                <a:spcPct val="20000"/>
              </a:spcBef>
              <a:buClr>
                <a:srgbClr val="33CC33"/>
              </a:buClr>
              <a:buSzPct val="80000"/>
              <a:buFont typeface="Wingdings 2" pitchFamily="18" charset="2"/>
              <a:buNone/>
            </a:pPr>
            <a:r>
              <a:rPr lang="en-US" altLang="zh-CN" sz="2400" b="1" dirty="0">
                <a:solidFill>
                  <a:schemeClr val="accent1"/>
                </a:solidFill>
                <a:latin typeface="Times New Roman" pitchFamily="18" charset="0"/>
                <a:ea typeface="宋体" pitchFamily="2" charset="-122"/>
              </a:rPr>
              <a:t>		        </a:t>
            </a:r>
            <a:r>
              <a:rPr lang="zh-CN" altLang="en-US" sz="2400" b="1" dirty="0">
                <a:solidFill>
                  <a:schemeClr val="accent1"/>
                </a:solidFill>
                <a:latin typeface="Times New Roman" pitchFamily="18" charset="0"/>
                <a:ea typeface="宋体" pitchFamily="2" charset="-122"/>
              </a:rPr>
              <a:t>（空转）		  </a:t>
            </a:r>
            <a:r>
              <a:rPr lang="en-US" altLang="zh-CN" sz="2400" b="1" dirty="0">
                <a:solidFill>
                  <a:schemeClr val="accent1"/>
                </a:solidFill>
                <a:latin typeface="Times New Roman" pitchFamily="18" charset="0"/>
                <a:ea typeface="宋体" pitchFamily="2" charset="-122"/>
              </a:rPr>
              <a:t>10</a:t>
            </a:r>
          </a:p>
          <a:p>
            <a:pPr marL="342900" indent="-342900">
              <a:spcBef>
                <a:spcPct val="20000"/>
              </a:spcBef>
              <a:buClr>
                <a:srgbClr val="33CC33"/>
              </a:buClr>
              <a:buSzPct val="80000"/>
              <a:buFont typeface="Wingdings 2" pitchFamily="18" charset="2"/>
              <a:buChar char="¿"/>
            </a:pPr>
            <a:r>
              <a:rPr lang="zh-CN" altLang="en-US" sz="2400" b="1" dirty="0">
                <a:solidFill>
                  <a:schemeClr val="tx2"/>
                </a:solidFill>
                <a:latin typeface="楷体_GB2312" pitchFamily="49" charset="-122"/>
                <a:ea typeface="楷体_GB2312" pitchFamily="49" charset="-122"/>
              </a:rPr>
              <a:t>每个元素的操作需要</a:t>
            </a:r>
            <a:r>
              <a:rPr lang="en-US" altLang="zh-CN" sz="2400" b="1" dirty="0">
                <a:solidFill>
                  <a:schemeClr val="tx2"/>
                </a:solidFill>
                <a:latin typeface="楷体_GB2312" pitchFamily="49" charset="-122"/>
                <a:ea typeface="楷体_GB2312" pitchFamily="49" charset="-122"/>
              </a:rPr>
              <a:t>10</a:t>
            </a:r>
            <a:r>
              <a:rPr lang="zh-CN" altLang="en-US" sz="2400" b="1" dirty="0">
                <a:solidFill>
                  <a:schemeClr val="tx2"/>
                </a:solidFill>
                <a:latin typeface="楷体_GB2312" pitchFamily="49" charset="-122"/>
                <a:ea typeface="楷体_GB2312" pitchFamily="49" charset="-122"/>
              </a:rPr>
              <a:t>个时钟周期，其中</a:t>
            </a:r>
            <a:r>
              <a:rPr lang="en-US" altLang="zh-CN" sz="2400" b="1" dirty="0">
                <a:solidFill>
                  <a:schemeClr val="tx2"/>
                </a:solidFill>
                <a:latin typeface="楷体_GB2312" pitchFamily="49" charset="-122"/>
                <a:ea typeface="楷体_GB2312" pitchFamily="49" charset="-122"/>
              </a:rPr>
              <a:t>5</a:t>
            </a:r>
            <a:r>
              <a:rPr lang="zh-CN" altLang="en-US" sz="2400" b="1" dirty="0">
                <a:solidFill>
                  <a:schemeClr val="tx2"/>
                </a:solidFill>
                <a:latin typeface="楷体_GB2312" pitchFamily="49" charset="-122"/>
                <a:ea typeface="楷体_GB2312" pitchFamily="49" charset="-122"/>
              </a:rPr>
              <a:t>个是空转周期。</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16</a:t>
            </a:fld>
            <a:endParaRPr lang="en-US" altLang="zh-CN" dirty="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ChangeArrowheads="1"/>
          </p:cNvSpPr>
          <p:nvPr/>
        </p:nvSpPr>
        <p:spPr bwMode="auto">
          <a:xfrm>
            <a:off x="1219200" y="1066800"/>
            <a:ext cx="7499350" cy="652463"/>
          </a:xfrm>
          <a:prstGeom prst="rect">
            <a:avLst/>
          </a:prstGeom>
          <a:noFill/>
          <a:ln w="9525">
            <a:noFill/>
            <a:miter lim="800000"/>
            <a:headEnd/>
            <a:tailEnd/>
          </a:ln>
        </p:spPr>
        <p:txBody>
          <a:bodyPr/>
          <a:lstStyle/>
          <a:p>
            <a:r>
              <a:rPr lang="en-US" altLang="zh-CN" sz="2400" b="1">
                <a:latin typeface="楷体_GB2312" pitchFamily="49" charset="-122"/>
                <a:ea typeface="楷体_GB2312" pitchFamily="49" charset="-122"/>
              </a:rPr>
              <a:t>(4) </a:t>
            </a:r>
            <a:r>
              <a:rPr lang="zh-CN" altLang="en-US" sz="2400" b="1">
                <a:latin typeface="楷体_GB2312" pitchFamily="49" charset="-122"/>
                <a:ea typeface="楷体_GB2312" pitchFamily="49" charset="-122"/>
              </a:rPr>
              <a:t>指令调度以后，程序的执行情况</a:t>
            </a:r>
          </a:p>
        </p:txBody>
      </p:sp>
      <p:sp>
        <p:nvSpPr>
          <p:cNvPr id="453635" name="Rectangle 3"/>
          <p:cNvSpPr>
            <a:spLocks noChangeArrowheads="1"/>
          </p:cNvSpPr>
          <p:nvPr/>
        </p:nvSpPr>
        <p:spPr bwMode="auto">
          <a:xfrm>
            <a:off x="1905000" y="1676400"/>
            <a:ext cx="6813550" cy="4319588"/>
          </a:xfrm>
          <a:prstGeom prst="rect">
            <a:avLst/>
          </a:prstGeom>
          <a:noFill/>
          <a:ln w="9525">
            <a:noFill/>
            <a:miter lim="800000"/>
            <a:headEnd/>
            <a:tailEnd/>
          </a:ln>
        </p:spPr>
        <p:txBody>
          <a:bodyPr/>
          <a:lstStyle/>
          <a:p>
            <a:pPr marL="342900" indent="-342900">
              <a:spcBef>
                <a:spcPct val="20000"/>
              </a:spcBef>
              <a:buClr>
                <a:srgbClr val="33CC33"/>
              </a:buClr>
              <a:buSzPct val="80000"/>
              <a:buFont typeface="Wingdings 2" pitchFamily="18" charset="2"/>
              <a:buChar char="¿"/>
            </a:pPr>
            <a:r>
              <a:rPr lang="en-US" altLang="zh-CN" sz="2000" b="1" dirty="0">
                <a:latin typeface="楷体_GB2312" pitchFamily="49" charset="-122"/>
                <a:ea typeface="楷体_GB2312" pitchFamily="49" charset="-122"/>
              </a:rPr>
              <a:t>SD</a:t>
            </a:r>
            <a:r>
              <a:rPr lang="zh-CN" altLang="en-US" sz="2000" b="1" dirty="0">
                <a:latin typeface="楷体_GB2312" pitchFamily="49" charset="-122"/>
                <a:ea typeface="楷体_GB2312" pitchFamily="49" charset="-122"/>
              </a:rPr>
              <a:t>放在分支指令的分支延迟槽中</a:t>
            </a:r>
          </a:p>
          <a:p>
            <a:pPr marL="342900" indent="-342900">
              <a:spcBef>
                <a:spcPct val="20000"/>
              </a:spcBef>
              <a:buClr>
                <a:srgbClr val="33CC33"/>
              </a:buClr>
              <a:buSzPct val="80000"/>
              <a:buFont typeface="Wingdings 2" pitchFamily="18" charset="2"/>
              <a:buChar char="¿"/>
            </a:pPr>
            <a:r>
              <a:rPr lang="zh-CN" altLang="en-US" sz="2000" b="1" dirty="0">
                <a:latin typeface="楷体_GB2312" pitchFamily="49" charset="-122"/>
                <a:ea typeface="楷体_GB2312" pitchFamily="49" charset="-122"/>
              </a:rPr>
              <a:t>对存储器地址偏移量进行调整</a:t>
            </a:r>
          </a:p>
          <a:p>
            <a:pPr marL="742950" lvl="1" indent="-285750">
              <a:spcBef>
                <a:spcPct val="20000"/>
              </a:spcBef>
              <a:buClr>
                <a:srgbClr val="33CC33"/>
              </a:buClr>
              <a:buSzPct val="80000"/>
              <a:buFont typeface="Wingdings 2" pitchFamily="18" charset="2"/>
              <a:buNone/>
            </a:pPr>
            <a:r>
              <a:rPr lang="zh-CN" altLang="en-US" sz="2000" dirty="0">
                <a:latin typeface="楷体_GB2312" pitchFamily="49" charset="-122"/>
                <a:ea typeface="楷体_GB2312" pitchFamily="49" charset="-122"/>
              </a:rPr>
              <a:t>				</a:t>
            </a:r>
            <a:r>
              <a:rPr lang="zh-CN" altLang="en-US" sz="2000" dirty="0">
                <a:solidFill>
                  <a:srgbClr val="FF0000"/>
                </a:solidFill>
                <a:latin typeface="楷体_GB2312" pitchFamily="49" charset="-122"/>
                <a:ea typeface="楷体_GB2312" pitchFamily="49" charset="-122"/>
              </a:rPr>
              <a:t>       </a:t>
            </a:r>
            <a:r>
              <a:rPr lang="zh-CN" altLang="en-US" sz="2000" b="1" dirty="0">
                <a:solidFill>
                  <a:srgbClr val="FF0000"/>
                </a:solidFill>
                <a:latin typeface="楷体_GB2312" pitchFamily="49" charset="-122"/>
                <a:ea typeface="楷体_GB2312" pitchFamily="49" charset="-122"/>
              </a:rPr>
              <a:t>指令流出时钟</a:t>
            </a:r>
          </a:p>
          <a:p>
            <a:pPr marL="742950" lvl="1" indent="-285750">
              <a:spcBef>
                <a:spcPct val="20000"/>
              </a:spcBef>
              <a:buClr>
                <a:srgbClr val="33CC33"/>
              </a:buClr>
              <a:buSzPct val="80000"/>
              <a:buFont typeface="Wingdings 2" pitchFamily="18" charset="2"/>
              <a:buNone/>
            </a:pPr>
            <a:r>
              <a:rPr lang="en-US" altLang="zh-CN" sz="2000" b="1" dirty="0">
                <a:solidFill>
                  <a:schemeClr val="accent1"/>
                </a:solidFill>
                <a:latin typeface="Times New Roman" pitchFamily="18" charset="0"/>
                <a:ea typeface="楷体_GB2312" pitchFamily="49" charset="-122"/>
              </a:rPr>
              <a:t>Loop:   LD    F0 , 0(R1)	             1</a:t>
            </a:r>
          </a:p>
          <a:p>
            <a:pPr marL="742950" lvl="1" indent="-285750">
              <a:spcBef>
                <a:spcPct val="20000"/>
              </a:spcBef>
              <a:buClr>
                <a:srgbClr val="33CC33"/>
              </a:buClr>
              <a:buSzPct val="80000"/>
              <a:buFont typeface="Wingdings 2" pitchFamily="18" charset="2"/>
              <a:buNone/>
            </a:pPr>
            <a:r>
              <a:rPr lang="en-US" altLang="zh-CN" sz="2000" b="1" dirty="0">
                <a:solidFill>
                  <a:schemeClr val="accent1"/>
                </a:solidFill>
                <a:latin typeface="Times New Roman" pitchFamily="18" charset="0"/>
                <a:ea typeface="楷体_GB2312" pitchFamily="49" charset="-122"/>
              </a:rPr>
              <a:t>		    SUBI   R1 , R1 , #8	             2</a:t>
            </a:r>
          </a:p>
          <a:p>
            <a:pPr marL="742950" lvl="1" indent="-285750">
              <a:spcBef>
                <a:spcPct val="20000"/>
              </a:spcBef>
              <a:buClr>
                <a:srgbClr val="33CC33"/>
              </a:buClr>
              <a:buSzPct val="80000"/>
              <a:buFont typeface="Wingdings 2" pitchFamily="18" charset="2"/>
              <a:buNone/>
            </a:pPr>
            <a:r>
              <a:rPr lang="en-US" altLang="zh-CN" sz="2000" b="1" dirty="0">
                <a:solidFill>
                  <a:schemeClr val="accent1"/>
                </a:solidFill>
                <a:latin typeface="Times New Roman" pitchFamily="18" charset="0"/>
                <a:ea typeface="楷体_GB2312" pitchFamily="49" charset="-122"/>
              </a:rPr>
              <a:t>		   ADDD  F4 , F0 , F2	             3</a:t>
            </a:r>
          </a:p>
          <a:p>
            <a:pPr marL="742950" lvl="1" indent="-285750">
              <a:spcBef>
                <a:spcPct val="20000"/>
              </a:spcBef>
              <a:buClr>
                <a:srgbClr val="33CC33"/>
              </a:buClr>
              <a:buSzPct val="80000"/>
              <a:buFont typeface="Wingdings 2" pitchFamily="18" charset="2"/>
              <a:buNone/>
            </a:pPr>
            <a:r>
              <a:rPr lang="en-US" altLang="zh-CN" sz="2000" b="1" dirty="0">
                <a:solidFill>
                  <a:schemeClr val="accent1"/>
                </a:solidFill>
                <a:latin typeface="Times New Roman" pitchFamily="18" charset="0"/>
                <a:ea typeface="楷体_GB2312" pitchFamily="49" charset="-122"/>
              </a:rPr>
              <a:t>		       </a:t>
            </a:r>
            <a:r>
              <a:rPr lang="zh-CN" altLang="en-US" sz="2000" b="1" dirty="0">
                <a:solidFill>
                  <a:schemeClr val="accent1"/>
                </a:solidFill>
                <a:latin typeface="Times New Roman" pitchFamily="18" charset="0"/>
                <a:ea typeface="楷体_GB2312" pitchFamily="49" charset="-122"/>
              </a:rPr>
              <a:t>（空转）		             </a:t>
            </a:r>
            <a:r>
              <a:rPr lang="en-US" altLang="zh-CN" sz="2000" b="1" dirty="0">
                <a:solidFill>
                  <a:schemeClr val="accent1"/>
                </a:solidFill>
                <a:latin typeface="Times New Roman" pitchFamily="18" charset="0"/>
                <a:ea typeface="楷体_GB2312" pitchFamily="49" charset="-122"/>
              </a:rPr>
              <a:t>4</a:t>
            </a:r>
          </a:p>
          <a:p>
            <a:pPr marL="742950" lvl="1" indent="-285750">
              <a:spcBef>
                <a:spcPct val="20000"/>
              </a:spcBef>
              <a:buClr>
                <a:srgbClr val="33CC33"/>
              </a:buClr>
              <a:buSzPct val="80000"/>
              <a:buFont typeface="Wingdings 2" pitchFamily="18" charset="2"/>
              <a:buNone/>
            </a:pPr>
            <a:r>
              <a:rPr lang="en-US" altLang="zh-CN" sz="2000" b="1" dirty="0">
                <a:solidFill>
                  <a:schemeClr val="accent1"/>
                </a:solidFill>
                <a:latin typeface="Times New Roman" pitchFamily="18" charset="0"/>
                <a:ea typeface="楷体_GB2312" pitchFamily="49" charset="-122"/>
              </a:rPr>
              <a:t>		   BNEZ   R1 , Loop	             5</a:t>
            </a:r>
          </a:p>
          <a:p>
            <a:pPr marL="742950" lvl="1" indent="-285750">
              <a:spcBef>
                <a:spcPct val="20000"/>
              </a:spcBef>
              <a:buClr>
                <a:srgbClr val="33CC33"/>
              </a:buClr>
              <a:buSzPct val="80000"/>
              <a:buFont typeface="Wingdings 2" pitchFamily="18" charset="2"/>
              <a:buNone/>
            </a:pPr>
            <a:r>
              <a:rPr lang="en-US" altLang="zh-CN" sz="2000" b="1" dirty="0">
                <a:solidFill>
                  <a:schemeClr val="accent1"/>
                </a:solidFill>
                <a:latin typeface="Times New Roman" pitchFamily="18" charset="0"/>
                <a:ea typeface="楷体_GB2312" pitchFamily="49" charset="-122"/>
              </a:rPr>
              <a:t>		     SD	    8(R1) , F4	             6</a:t>
            </a:r>
          </a:p>
          <a:p>
            <a:pPr marL="342900" indent="-342900">
              <a:spcBef>
                <a:spcPct val="20000"/>
              </a:spcBef>
              <a:buClr>
                <a:srgbClr val="33CC33"/>
              </a:buClr>
              <a:buSzPct val="80000"/>
              <a:buFont typeface="Wingdings 2" pitchFamily="18" charset="2"/>
              <a:buChar char="¿"/>
            </a:pPr>
            <a:r>
              <a:rPr lang="zh-CN" altLang="en-US" sz="2000" b="1" dirty="0">
                <a:latin typeface="楷体_GB2312" pitchFamily="49" charset="-122"/>
                <a:ea typeface="楷体_GB2312" pitchFamily="49" charset="-122"/>
              </a:rPr>
              <a:t>一个元素的操作时间从</a:t>
            </a:r>
            <a:r>
              <a:rPr lang="en-US" altLang="zh-CN" sz="2000" b="1" dirty="0">
                <a:latin typeface="楷体_GB2312" pitchFamily="49" charset="-122"/>
                <a:ea typeface="楷体_GB2312" pitchFamily="49" charset="-122"/>
              </a:rPr>
              <a:t>10</a:t>
            </a:r>
            <a:r>
              <a:rPr lang="zh-CN" altLang="en-US" sz="2000" b="1" dirty="0">
                <a:latin typeface="楷体_GB2312" pitchFamily="49" charset="-122"/>
                <a:ea typeface="楷体_GB2312" pitchFamily="49" charset="-122"/>
              </a:rPr>
              <a:t>个时钟周期减少到</a:t>
            </a: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个</a:t>
            </a:r>
          </a:p>
          <a:p>
            <a:pPr marL="742950" lvl="1" indent="-285750">
              <a:spcBef>
                <a:spcPct val="20000"/>
              </a:spcBef>
              <a:buClr>
                <a:srgbClr val="33CC33"/>
              </a:buClr>
              <a:buSzPct val="80000"/>
              <a:buFont typeface="Wingdings 2" pitchFamily="18" charset="2"/>
              <a:buNone/>
            </a:pPr>
            <a:r>
              <a:rPr lang="en-US" altLang="zh-CN" sz="2000" b="1" dirty="0">
                <a:latin typeface="楷体_GB2312" pitchFamily="49" charset="-122"/>
                <a:ea typeface="楷体_GB2312" pitchFamily="49" charset="-122"/>
              </a:rPr>
              <a:t>5</a:t>
            </a:r>
            <a:r>
              <a:rPr lang="zh-CN" altLang="en-US" sz="2000" b="1" dirty="0">
                <a:latin typeface="楷体_GB2312" pitchFamily="49" charset="-122"/>
                <a:ea typeface="楷体_GB2312" pitchFamily="49" charset="-122"/>
              </a:rPr>
              <a:t>个周期是有指令执行的，</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个空转周期。</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17</a:t>
            </a:fld>
            <a:endParaRPr lang="en-US" altLang="zh-CN" dirty="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ChangeArrowheads="1"/>
          </p:cNvSpPr>
          <p:nvPr/>
        </p:nvSpPr>
        <p:spPr bwMode="auto">
          <a:xfrm>
            <a:off x="285720" y="357166"/>
            <a:ext cx="7499350" cy="652463"/>
          </a:xfrm>
          <a:prstGeom prst="rect">
            <a:avLst/>
          </a:prstGeom>
          <a:noFill/>
          <a:ln w="9525">
            <a:noFill/>
            <a:miter lim="800000"/>
            <a:headEnd/>
            <a:tailEnd/>
          </a:ln>
        </p:spPr>
        <p:txBody>
          <a:bodyPr/>
          <a:lstStyle/>
          <a:p>
            <a:r>
              <a:rPr lang="en-US" altLang="zh-CN" sz="2800" b="1">
                <a:solidFill>
                  <a:schemeClr val="tx2"/>
                </a:solidFill>
                <a:latin typeface="楷体_GB2312" pitchFamily="49" charset="-122"/>
                <a:ea typeface="楷体_GB2312" pitchFamily="49" charset="-122"/>
              </a:rPr>
              <a:t>(5) </a:t>
            </a:r>
            <a:r>
              <a:rPr lang="zh-CN" altLang="en-US" sz="2800" b="1">
                <a:solidFill>
                  <a:schemeClr val="tx2"/>
                </a:solidFill>
                <a:latin typeface="楷体_GB2312" pitchFamily="49" charset="-122"/>
                <a:ea typeface="楷体_GB2312" pitchFamily="49" charset="-122"/>
              </a:rPr>
              <a:t>例子中的问题及解决方案</a:t>
            </a:r>
          </a:p>
        </p:txBody>
      </p:sp>
      <p:sp>
        <p:nvSpPr>
          <p:cNvPr id="454659" name="Rectangle 3"/>
          <p:cNvSpPr>
            <a:spLocks noChangeArrowheads="1"/>
          </p:cNvSpPr>
          <p:nvPr/>
        </p:nvSpPr>
        <p:spPr bwMode="auto">
          <a:xfrm>
            <a:off x="895320" y="814366"/>
            <a:ext cx="7042150" cy="4495800"/>
          </a:xfrm>
          <a:prstGeom prst="rect">
            <a:avLst/>
          </a:prstGeom>
          <a:noFill/>
          <a:ln w="9525">
            <a:noFill/>
            <a:miter lim="800000"/>
            <a:headEnd/>
            <a:tailEnd/>
          </a:ln>
        </p:spPr>
        <p:txBody>
          <a:bodyPr/>
          <a:lstStyle/>
          <a:p>
            <a:pPr marL="342900" indent="-342900">
              <a:lnSpc>
                <a:spcPct val="120000"/>
              </a:lnSpc>
              <a:spcBef>
                <a:spcPct val="20000"/>
              </a:spcBef>
              <a:buClr>
                <a:srgbClr val="33CC33"/>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只有</a:t>
            </a:r>
            <a:r>
              <a:rPr lang="en-US" altLang="zh-CN" sz="2800" b="1" dirty="0">
                <a:solidFill>
                  <a:srgbClr val="00B0F0"/>
                </a:solidFill>
                <a:latin typeface="楷体_GB2312" pitchFamily="49" charset="-122"/>
                <a:ea typeface="楷体_GB2312" pitchFamily="49" charset="-122"/>
              </a:rPr>
              <a:t>LD</a:t>
            </a:r>
            <a:r>
              <a:rPr lang="zh-CN" altLang="en-US" sz="2800" b="1" dirty="0">
                <a:solidFill>
                  <a:srgbClr val="00B0F0"/>
                </a:solidFill>
                <a:latin typeface="楷体_GB2312" pitchFamily="49" charset="-122"/>
                <a:ea typeface="楷体_GB2312" pitchFamily="49" charset="-122"/>
              </a:rPr>
              <a:t>、</a:t>
            </a:r>
            <a:r>
              <a:rPr lang="en-US" altLang="zh-CN" sz="2800" b="1" dirty="0">
                <a:solidFill>
                  <a:srgbClr val="00B0F0"/>
                </a:solidFill>
                <a:latin typeface="楷体_GB2312" pitchFamily="49" charset="-122"/>
                <a:ea typeface="楷体_GB2312" pitchFamily="49" charset="-122"/>
              </a:rPr>
              <a:t>ADDD</a:t>
            </a:r>
            <a:r>
              <a:rPr lang="zh-CN" altLang="en-US" sz="2800" b="1" dirty="0">
                <a:solidFill>
                  <a:srgbClr val="00B0F0"/>
                </a:solidFill>
                <a:latin typeface="楷体_GB2312" pitchFamily="49" charset="-122"/>
                <a:ea typeface="楷体_GB2312" pitchFamily="49" charset="-122"/>
              </a:rPr>
              <a:t>和</a:t>
            </a:r>
            <a:r>
              <a:rPr lang="en-US" altLang="zh-CN" sz="2800" b="1" dirty="0">
                <a:solidFill>
                  <a:srgbClr val="00B0F0"/>
                </a:solidFill>
                <a:latin typeface="楷体_GB2312" pitchFamily="49" charset="-122"/>
                <a:ea typeface="楷体_GB2312" pitchFamily="49" charset="-122"/>
              </a:rPr>
              <a:t>SD</a:t>
            </a:r>
            <a:r>
              <a:rPr lang="zh-CN" altLang="en-US" sz="2800" b="1" dirty="0">
                <a:solidFill>
                  <a:schemeClr val="tx2"/>
                </a:solidFill>
                <a:latin typeface="楷体_GB2312" pitchFamily="49" charset="-122"/>
                <a:ea typeface="楷体_GB2312" pitchFamily="49" charset="-122"/>
              </a:rPr>
              <a:t>这</a:t>
            </a: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条指令是有效操作</a:t>
            </a:r>
            <a:r>
              <a:rPr lang="en-US" altLang="zh-CN" sz="2800" b="1" dirty="0">
                <a:solidFill>
                  <a:schemeClr val="tx2"/>
                </a:solidFill>
                <a:latin typeface="楷体_GB2312" pitchFamily="49" charset="-122"/>
                <a:ea typeface="楷体_GB2312" pitchFamily="49" charset="-122"/>
              </a:rPr>
              <a:t>.</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占用</a:t>
            </a: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个时钟周期</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而</a:t>
            </a:r>
            <a:r>
              <a:rPr lang="en-US" altLang="zh-CN" sz="2800" b="1" dirty="0">
                <a:solidFill>
                  <a:srgbClr val="00B0F0"/>
                </a:solidFill>
                <a:latin typeface="楷体_GB2312" pitchFamily="49" charset="-122"/>
                <a:ea typeface="楷体_GB2312" pitchFamily="49" charset="-122"/>
              </a:rPr>
              <a:t>SUBI</a:t>
            </a:r>
            <a:r>
              <a:rPr lang="zh-CN" altLang="en-US" sz="2800" b="1" dirty="0">
                <a:solidFill>
                  <a:srgbClr val="00B0F0"/>
                </a:solidFill>
                <a:latin typeface="楷体_GB2312" pitchFamily="49" charset="-122"/>
                <a:ea typeface="楷体_GB2312" pitchFamily="49" charset="-122"/>
              </a:rPr>
              <a:t>、空转和</a:t>
            </a:r>
            <a:r>
              <a:rPr lang="en-US" altLang="zh-CN" sz="2800" b="1" dirty="0">
                <a:solidFill>
                  <a:srgbClr val="00B0F0"/>
                </a:solidFill>
                <a:latin typeface="楷体_GB2312" pitchFamily="49" charset="-122"/>
                <a:ea typeface="楷体_GB2312" pitchFamily="49" charset="-122"/>
              </a:rPr>
              <a:t>BENZ</a:t>
            </a:r>
            <a:r>
              <a:rPr lang="zh-CN" altLang="en-US" sz="2800" b="1" dirty="0">
                <a:solidFill>
                  <a:schemeClr val="tx2"/>
                </a:solidFill>
                <a:latin typeface="楷体_GB2312" pitchFamily="49" charset="-122"/>
                <a:ea typeface="楷体_GB2312" pitchFamily="49" charset="-122"/>
              </a:rPr>
              <a:t>这</a:t>
            </a: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个时钟周期都是附加的循环控制开销。</a:t>
            </a:r>
          </a:p>
          <a:p>
            <a:pPr marL="342900" indent="-342900">
              <a:lnSpc>
                <a:spcPct val="120000"/>
              </a:lnSpc>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循环展开技术</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多次复制循环体并相应调整展开后的指令和循环结束条件，增加有效操作时间与控制操作时间的比率。</a:t>
            </a:r>
          </a:p>
          <a:p>
            <a:pPr marL="742950" lvl="1" indent="-285750">
              <a:lnSpc>
                <a:spcPct val="120000"/>
              </a:lnSpc>
              <a:spcBef>
                <a:spcPct val="20000"/>
              </a:spcBef>
              <a:buClr>
                <a:srgbClr val="FF99FF"/>
              </a:buClr>
              <a:buSzPct val="145000"/>
              <a:buFontTx/>
              <a:buChar char="•"/>
            </a:pPr>
            <a:r>
              <a:rPr lang="zh-CN" altLang="en-US" sz="2800" b="1" dirty="0">
                <a:solidFill>
                  <a:schemeClr val="tx2"/>
                </a:solidFill>
                <a:latin typeface="楷体_GB2312" pitchFamily="49" charset="-122"/>
                <a:ea typeface="楷体_GB2312" pitchFamily="49" charset="-122"/>
              </a:rPr>
              <a:t>也给编译器进行指令调度带来了更大的空间。</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18</a:t>
            </a:fld>
            <a:endParaRPr lang="en-US" altLang="zh-CN" dirty="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1143000" y="1524000"/>
            <a:ext cx="5289550" cy="652463"/>
          </a:xfrm>
          <a:prstGeom prst="rect">
            <a:avLst/>
          </a:prstGeom>
          <a:noFill/>
          <a:ln w="9525">
            <a:noFill/>
            <a:miter lim="800000"/>
            <a:headEnd/>
            <a:tailEnd/>
          </a:ln>
        </p:spPr>
        <p:txBody>
          <a:bodyPr/>
          <a:lstStyle/>
          <a:p>
            <a:r>
              <a:rPr lang="zh-CN" altLang="en-US" sz="2800" b="1" dirty="0" smtClean="0">
                <a:solidFill>
                  <a:srgbClr val="00B0F0"/>
                </a:solidFill>
                <a:latin typeface="楷体_GB2312" pitchFamily="49" charset="-122"/>
                <a:ea typeface="楷体_GB2312" pitchFamily="49" charset="-122"/>
              </a:rPr>
              <a:t>体现</a:t>
            </a:r>
            <a:r>
              <a:rPr lang="zh-CN" altLang="en-US" sz="2800" b="1" dirty="0">
                <a:solidFill>
                  <a:srgbClr val="00B0F0"/>
                </a:solidFill>
                <a:latin typeface="楷体_GB2312" pitchFamily="49" charset="-122"/>
                <a:ea typeface="楷体_GB2312" pitchFamily="49" charset="-122"/>
              </a:rPr>
              <a:t>循环展开技术的特点</a:t>
            </a:r>
          </a:p>
        </p:txBody>
      </p:sp>
      <p:sp>
        <p:nvSpPr>
          <p:cNvPr id="455683" name="Rectangle 3"/>
          <p:cNvSpPr>
            <a:spLocks noChangeArrowheads="1"/>
          </p:cNvSpPr>
          <p:nvPr/>
        </p:nvSpPr>
        <p:spPr bwMode="auto">
          <a:xfrm>
            <a:off x="1600200" y="2057400"/>
            <a:ext cx="6324600" cy="3200400"/>
          </a:xfrm>
          <a:prstGeom prst="rect">
            <a:avLst/>
          </a:prstGeom>
          <a:noFill/>
          <a:ln w="9525">
            <a:noFill/>
            <a:miter lim="800000"/>
            <a:headEnd/>
            <a:tailEnd/>
          </a:ln>
        </p:spPr>
        <p:txBody>
          <a:bodyPr/>
          <a:lstStyle/>
          <a:p>
            <a:pPr marL="342900" indent="-342900">
              <a:lnSpc>
                <a:spcPct val="120000"/>
              </a:lnSpc>
              <a:spcBef>
                <a:spcPct val="20000"/>
              </a:spcBef>
              <a:buSzPct val="80000"/>
              <a:buFont typeface="Wingdings" pitchFamily="2" charset="2"/>
              <a:buNone/>
            </a:pPr>
            <a:r>
              <a:rPr lang="en-US" altLang="zh-CN" sz="2800" b="1" dirty="0">
                <a:solidFill>
                  <a:schemeClr val="tx2"/>
                </a:solidFill>
                <a:latin typeface="楷体_GB2312" pitchFamily="49" charset="-122"/>
                <a:ea typeface="楷体_GB2312" pitchFamily="49" charset="-122"/>
              </a:rPr>
              <a:t>      </a:t>
            </a:r>
            <a:r>
              <a:rPr lang="zh-CN" altLang="en-US" sz="2800" b="1" dirty="0">
                <a:solidFill>
                  <a:schemeClr val="tx2"/>
                </a:solidFill>
                <a:latin typeface="楷体_GB2312" pitchFamily="49" charset="-122"/>
                <a:ea typeface="楷体_GB2312" pitchFamily="49" charset="-122"/>
              </a:rPr>
              <a:t>将</a:t>
            </a:r>
            <a:r>
              <a:rPr lang="zh-CN" altLang="en-US" sz="2800" b="1" dirty="0" smtClean="0">
                <a:solidFill>
                  <a:schemeClr val="tx2"/>
                </a:solidFill>
                <a:latin typeface="楷体_GB2312" pitchFamily="49" charset="-122"/>
                <a:ea typeface="楷体_GB2312" pitchFamily="49" charset="-122"/>
              </a:rPr>
              <a:t>例中</a:t>
            </a:r>
            <a:r>
              <a:rPr lang="zh-CN" altLang="en-US" sz="2800" b="1" dirty="0">
                <a:solidFill>
                  <a:schemeClr val="tx2"/>
                </a:solidFill>
                <a:latin typeface="楷体_GB2312" pitchFamily="49" charset="-122"/>
                <a:ea typeface="楷体_GB2312" pitchFamily="49" charset="-122"/>
              </a:rPr>
              <a:t>的循环展开成</a:t>
            </a: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次得到</a:t>
            </a:r>
            <a:r>
              <a:rPr lang="en-US" altLang="zh-CN" sz="2800" b="1" dirty="0">
                <a:solidFill>
                  <a:schemeClr val="tx2"/>
                </a:solidFill>
                <a:latin typeface="楷体_GB2312" pitchFamily="49" charset="-122"/>
                <a:ea typeface="楷体_GB2312" pitchFamily="49" charset="-122"/>
              </a:rPr>
              <a:t>4</a:t>
            </a:r>
            <a:r>
              <a:rPr lang="zh-CN" altLang="en-US" sz="2800" b="1" dirty="0">
                <a:solidFill>
                  <a:schemeClr val="tx2"/>
                </a:solidFill>
                <a:latin typeface="楷体_GB2312" pitchFamily="49" charset="-122"/>
                <a:ea typeface="楷体_GB2312" pitchFamily="49" charset="-122"/>
              </a:rPr>
              <a:t>个循环体，再对展开后的指令序列在不调度和调度两种情况下，分析代码的性能。</a:t>
            </a:r>
          </a:p>
          <a:p>
            <a:pPr marL="742950" lvl="1" indent="-285750">
              <a:lnSpc>
                <a:spcPct val="130000"/>
              </a:lnSpc>
              <a:spcBef>
                <a:spcPct val="20000"/>
              </a:spcBef>
              <a:buSzPct val="80000"/>
              <a:buFont typeface="Wingdings" pitchFamily="2" charset="2"/>
              <a:buNone/>
            </a:pPr>
            <a:r>
              <a:rPr lang="zh-CN" altLang="en-US" sz="2800" b="1" dirty="0">
                <a:solidFill>
                  <a:schemeClr val="tx2"/>
                </a:solidFill>
                <a:latin typeface="楷体_GB2312" pitchFamily="49" charset="-122"/>
                <a:ea typeface="楷体_GB2312" pitchFamily="49" charset="-122"/>
              </a:rPr>
              <a:t>   假定</a:t>
            </a:r>
            <a:r>
              <a:rPr lang="en-US" altLang="zh-CN" sz="2800" b="1" dirty="0">
                <a:solidFill>
                  <a:schemeClr val="tx2"/>
                </a:solidFill>
                <a:latin typeface="楷体_GB2312" pitchFamily="49" charset="-122"/>
                <a:ea typeface="楷体_GB2312" pitchFamily="49" charset="-122"/>
              </a:rPr>
              <a:t>R1</a:t>
            </a:r>
            <a:r>
              <a:rPr lang="zh-CN" altLang="en-US" sz="2800" b="1" dirty="0">
                <a:solidFill>
                  <a:schemeClr val="tx2"/>
                </a:solidFill>
                <a:latin typeface="楷体_GB2312" pitchFamily="49" charset="-122"/>
                <a:ea typeface="楷体_GB2312" pitchFamily="49" charset="-122"/>
              </a:rPr>
              <a:t>的初值为</a:t>
            </a:r>
            <a:r>
              <a:rPr lang="en-US" altLang="zh-CN" sz="2800" b="1" dirty="0">
                <a:solidFill>
                  <a:schemeClr val="tx2"/>
                </a:solidFill>
                <a:latin typeface="楷体_GB2312" pitchFamily="49" charset="-122"/>
                <a:ea typeface="楷体_GB2312" pitchFamily="49" charset="-122"/>
              </a:rPr>
              <a:t>32</a:t>
            </a:r>
            <a:r>
              <a:rPr lang="zh-CN" altLang="en-US" sz="2800" b="1" dirty="0">
                <a:solidFill>
                  <a:schemeClr val="tx2"/>
                </a:solidFill>
                <a:latin typeface="楷体_GB2312" pitchFamily="49" charset="-122"/>
                <a:ea typeface="楷体_GB2312" pitchFamily="49" charset="-122"/>
              </a:rPr>
              <a:t>的倍数，即</a:t>
            </a:r>
            <a:r>
              <a:rPr lang="zh-CN" altLang="en-US" sz="2800" b="1" dirty="0" smtClean="0">
                <a:solidFill>
                  <a:schemeClr val="tx2"/>
                </a:solidFill>
                <a:latin typeface="楷体_GB2312" pitchFamily="49" charset="-122"/>
                <a:ea typeface="楷体_GB2312" pitchFamily="49" charset="-122"/>
              </a:rPr>
              <a:t>循环次数</a:t>
            </a:r>
            <a:r>
              <a:rPr lang="zh-CN" altLang="en-US" sz="2800" b="1" dirty="0">
                <a:solidFill>
                  <a:schemeClr val="tx2"/>
                </a:solidFill>
                <a:latin typeface="楷体_GB2312" pitchFamily="49" charset="-122"/>
                <a:ea typeface="楷体_GB2312" pitchFamily="49" charset="-122"/>
              </a:rPr>
              <a:t>为</a:t>
            </a:r>
            <a:r>
              <a:rPr lang="en-US" altLang="zh-CN" sz="2800" b="1" dirty="0">
                <a:solidFill>
                  <a:schemeClr val="tx2"/>
                </a:solidFill>
                <a:latin typeface="楷体_GB2312" pitchFamily="49" charset="-122"/>
                <a:ea typeface="楷体_GB2312" pitchFamily="49" charset="-122"/>
              </a:rPr>
              <a:t>4</a:t>
            </a:r>
            <a:r>
              <a:rPr lang="zh-CN" altLang="en-US" sz="2800" b="1" dirty="0">
                <a:solidFill>
                  <a:schemeClr val="tx2"/>
                </a:solidFill>
                <a:latin typeface="楷体_GB2312" pitchFamily="49" charset="-122"/>
                <a:ea typeface="楷体_GB2312" pitchFamily="49" charset="-122"/>
              </a:rPr>
              <a:t>的倍数。</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19</a:t>
            </a:fld>
            <a:endParaRPr lang="en-US" altLang="zh-CN" dirty="0"/>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指令并行的概念</a:t>
            </a:r>
            <a:endParaRPr lang="zh-CN" altLang="en-US" dirty="0"/>
          </a:p>
        </p:txBody>
      </p:sp>
      <p:sp>
        <p:nvSpPr>
          <p:cNvPr id="3" name="内容占位符 2"/>
          <p:cNvSpPr>
            <a:spLocks noGrp="1"/>
          </p:cNvSpPr>
          <p:nvPr>
            <p:ph idx="1"/>
          </p:nvPr>
        </p:nvSpPr>
        <p:spPr/>
        <p:txBody>
          <a:bodyPr/>
          <a:lstStyle/>
          <a:p>
            <a:r>
              <a:rPr lang="zh-CN" altLang="en-US" dirty="0" smtClean="0">
                <a:latin typeface="黑体" pitchFamily="49" charset="-122"/>
              </a:rPr>
              <a:t>多功能流水线的性能指标</a:t>
            </a:r>
            <a:endParaRPr lang="en-US" altLang="zh-CN" dirty="0" smtClean="0">
              <a:latin typeface="黑体" pitchFamily="49" charset="-122"/>
            </a:endParaRPr>
          </a:p>
          <a:p>
            <a:r>
              <a:rPr lang="zh-CN" altLang="en-US" dirty="0" smtClean="0">
                <a:latin typeface="黑体" pitchFamily="49" charset="-122"/>
              </a:rPr>
              <a:t>多功能</a:t>
            </a:r>
            <a:r>
              <a:rPr lang="zh-CN" altLang="en-US" smtClean="0">
                <a:latin typeface="黑体" pitchFamily="49" charset="-122"/>
              </a:rPr>
              <a:t>流水线的问题背景</a:t>
            </a:r>
            <a:endParaRPr lang="en-US" altLang="zh-CN" dirty="0" smtClean="0">
              <a:latin typeface="黑体" pitchFamily="49" charset="-122"/>
            </a:endParaRPr>
          </a:p>
          <a:p>
            <a:r>
              <a:rPr lang="zh-CN" altLang="en-US" dirty="0" smtClean="0">
                <a:latin typeface="黑体" pitchFamily="49" charset="-122"/>
              </a:rPr>
              <a:t>并行性的有关术语</a:t>
            </a:r>
          </a:p>
          <a:p>
            <a:endParaRPr lang="zh-CN" altLang="en-US" dirty="0">
              <a:latin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1219200" y="1524000"/>
            <a:ext cx="7499350" cy="652463"/>
          </a:xfrm>
          <a:prstGeom prst="rect">
            <a:avLst/>
          </a:prstGeom>
          <a:noFill/>
          <a:ln w="9525">
            <a:noFill/>
            <a:miter lim="800000"/>
            <a:headEnd/>
            <a:tailEnd/>
          </a:ln>
        </p:spPr>
        <p:txBody>
          <a:bodyPr/>
          <a:lstStyle/>
          <a:p>
            <a:endParaRPr lang="zh-CN" altLang="en-US" sz="2400" b="1" dirty="0">
              <a:solidFill>
                <a:schemeClr val="tx2"/>
              </a:solidFill>
              <a:latin typeface="楷体_GB2312" pitchFamily="49" charset="-122"/>
              <a:ea typeface="楷体_GB2312" pitchFamily="49" charset="-122"/>
            </a:endParaRPr>
          </a:p>
        </p:txBody>
      </p:sp>
      <p:sp>
        <p:nvSpPr>
          <p:cNvPr id="456707" name="Rectangle 3"/>
          <p:cNvSpPr>
            <a:spLocks noChangeArrowheads="1"/>
          </p:cNvSpPr>
          <p:nvPr/>
        </p:nvSpPr>
        <p:spPr bwMode="auto">
          <a:xfrm>
            <a:off x="2071670" y="1571612"/>
            <a:ext cx="8358214" cy="4090988"/>
          </a:xfrm>
          <a:prstGeom prst="rect">
            <a:avLst/>
          </a:prstGeom>
          <a:noFill/>
          <a:ln w="9525">
            <a:noFill/>
            <a:miter lim="800000"/>
            <a:headEnd/>
            <a:tailEnd/>
          </a:ln>
        </p:spPr>
        <p:txBody>
          <a:bodyPr/>
          <a:lstStyle/>
          <a:p>
            <a:pPr marL="342900" indent="-342900">
              <a:lnSpc>
                <a:spcPct val="110000"/>
              </a:lnSpc>
              <a:spcBef>
                <a:spcPct val="20000"/>
              </a:spcBef>
              <a:buClr>
                <a:srgbClr val="64EC77"/>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补偿代码问题</a:t>
            </a:r>
          </a:p>
          <a:p>
            <a:pPr marL="342900" indent="-342900">
              <a:lnSpc>
                <a:spcPct val="110000"/>
              </a:lnSpc>
              <a:spcBef>
                <a:spcPct val="20000"/>
              </a:spcBef>
              <a:buClr>
                <a:srgbClr val="64EC77"/>
              </a:buClr>
              <a:buSzPct val="80000"/>
              <a:buFont typeface="Wingdings 2" pitchFamily="18" charset="2"/>
              <a:buChar char="¿"/>
            </a:pPr>
            <a:r>
              <a:rPr lang="zh-CN" altLang="en-US" sz="2800" b="1" dirty="0">
                <a:solidFill>
                  <a:schemeClr val="tx2"/>
                </a:solidFill>
                <a:latin typeface="楷体_GB2312" pitchFamily="49" charset="-122"/>
                <a:ea typeface="楷体_GB2312" pitchFamily="49" charset="-122"/>
              </a:rPr>
              <a:t>寄存器分配</a:t>
            </a:r>
          </a:p>
          <a:p>
            <a:pPr marL="742950" lvl="1" indent="-285750">
              <a:lnSpc>
                <a:spcPct val="110000"/>
              </a:lnSpc>
              <a:spcBef>
                <a:spcPct val="20000"/>
              </a:spcBef>
              <a:buClr>
                <a:srgbClr val="64EC77"/>
              </a:buClr>
              <a:buSzPct val="80000"/>
              <a:buFont typeface="Wingdings 2" pitchFamily="18" charset="2"/>
              <a:buNone/>
            </a:pPr>
            <a:r>
              <a:rPr lang="zh-CN" altLang="en-US" sz="2800" b="1" dirty="0">
                <a:solidFill>
                  <a:schemeClr val="tx2"/>
                </a:solidFill>
                <a:latin typeface="楷体_GB2312" pitchFamily="49" charset="-122"/>
                <a:ea typeface="楷体_GB2312" pitchFamily="49" charset="-122"/>
              </a:rPr>
              <a:t>展开后的循环体内不重复使用寄存器。</a:t>
            </a:r>
          </a:p>
          <a:p>
            <a:pPr marL="742950" lvl="1" indent="-285750">
              <a:lnSpc>
                <a:spcPct val="110000"/>
              </a:lnSpc>
              <a:spcBef>
                <a:spcPct val="20000"/>
              </a:spcBef>
              <a:buClr>
                <a:srgbClr val="64EC77"/>
              </a:buClr>
              <a:buSzPct val="80000"/>
              <a:buFont typeface="Wingdings 2" pitchFamily="18" charset="2"/>
              <a:buNone/>
            </a:pPr>
            <a:r>
              <a:rPr lang="en-US" altLang="zh-CN" sz="2800" b="1" dirty="0">
                <a:solidFill>
                  <a:schemeClr val="tx2"/>
                </a:solidFill>
                <a:latin typeface="楷体_GB2312" pitchFamily="49" charset="-122"/>
                <a:ea typeface="楷体_GB2312" pitchFamily="49" charset="-122"/>
              </a:rPr>
              <a:t>F0</a:t>
            </a:r>
            <a:r>
              <a:rPr lang="zh-CN" altLang="en-US" sz="2800" b="1" dirty="0">
                <a:solidFill>
                  <a:schemeClr val="tx2"/>
                </a:solidFill>
                <a:latin typeface="楷体_GB2312" pitchFamily="49" charset="-122"/>
                <a:ea typeface="楷体_GB2312" pitchFamily="49" charset="-122"/>
              </a:rPr>
              <a:t>、</a:t>
            </a:r>
            <a:r>
              <a:rPr lang="en-US" altLang="zh-CN" sz="2800" b="1" dirty="0">
                <a:solidFill>
                  <a:schemeClr val="tx2"/>
                </a:solidFill>
                <a:latin typeface="楷体_GB2312" pitchFamily="49" charset="-122"/>
                <a:ea typeface="楷体_GB2312" pitchFamily="49" charset="-122"/>
              </a:rPr>
              <a:t>F4</a:t>
            </a:r>
            <a:r>
              <a:rPr lang="zh-CN" altLang="en-US" sz="2800" b="1" dirty="0">
                <a:solidFill>
                  <a:schemeClr val="tx2"/>
                </a:solidFill>
                <a:latin typeface="楷体_GB2312" pitchFamily="49" charset="-122"/>
                <a:ea typeface="楷体_GB2312" pitchFamily="49" charset="-122"/>
              </a:rPr>
              <a:t>：用于展开后的第</a:t>
            </a:r>
            <a:r>
              <a:rPr lang="en-US" altLang="zh-CN" sz="2800" b="1" dirty="0">
                <a:solidFill>
                  <a:schemeClr val="tx2"/>
                </a:solidFill>
                <a:latin typeface="楷体_GB2312" pitchFamily="49" charset="-122"/>
                <a:ea typeface="楷体_GB2312" pitchFamily="49" charset="-122"/>
              </a:rPr>
              <a:t>1</a:t>
            </a:r>
            <a:r>
              <a:rPr lang="zh-CN" altLang="en-US" sz="2800" b="1" dirty="0">
                <a:solidFill>
                  <a:schemeClr val="tx2"/>
                </a:solidFill>
                <a:latin typeface="楷体_GB2312" pitchFamily="49" charset="-122"/>
                <a:ea typeface="楷体_GB2312" pitchFamily="49" charset="-122"/>
              </a:rPr>
              <a:t>个循环体</a:t>
            </a:r>
          </a:p>
          <a:p>
            <a:pPr marL="742950" lvl="1" indent="-285750">
              <a:lnSpc>
                <a:spcPct val="110000"/>
              </a:lnSpc>
              <a:spcBef>
                <a:spcPct val="20000"/>
              </a:spcBef>
              <a:buClr>
                <a:srgbClr val="64EC77"/>
              </a:buClr>
              <a:buSzPct val="80000"/>
              <a:buFont typeface="Wingdings 2" pitchFamily="18" charset="2"/>
              <a:buNone/>
            </a:pPr>
            <a:r>
              <a:rPr lang="en-US" altLang="zh-CN" sz="2800" b="1" dirty="0">
                <a:solidFill>
                  <a:schemeClr val="tx2"/>
                </a:solidFill>
                <a:latin typeface="楷体_GB2312" pitchFamily="49" charset="-122"/>
                <a:ea typeface="楷体_GB2312" pitchFamily="49" charset="-122"/>
              </a:rPr>
              <a:t>F2</a:t>
            </a:r>
            <a:r>
              <a:rPr lang="zh-CN" altLang="en-US" sz="2800" b="1" dirty="0">
                <a:solidFill>
                  <a:schemeClr val="tx2"/>
                </a:solidFill>
                <a:latin typeface="楷体_GB2312" pitchFamily="49" charset="-122"/>
                <a:ea typeface="楷体_GB2312" pitchFamily="49" charset="-122"/>
              </a:rPr>
              <a:t>：保存常数</a:t>
            </a:r>
          </a:p>
          <a:p>
            <a:pPr marL="742950" lvl="1" indent="-285750">
              <a:lnSpc>
                <a:spcPct val="110000"/>
              </a:lnSpc>
              <a:spcBef>
                <a:spcPct val="20000"/>
              </a:spcBef>
              <a:buClr>
                <a:srgbClr val="64EC77"/>
              </a:buClr>
              <a:buSzPct val="80000"/>
              <a:buFont typeface="Wingdings 2" pitchFamily="18" charset="2"/>
              <a:buNone/>
            </a:pPr>
            <a:r>
              <a:rPr lang="en-US" altLang="zh-CN" sz="2800" b="1" dirty="0">
                <a:solidFill>
                  <a:schemeClr val="tx2"/>
                </a:solidFill>
                <a:latin typeface="楷体_GB2312" pitchFamily="49" charset="-122"/>
                <a:ea typeface="楷体_GB2312" pitchFamily="49" charset="-122"/>
              </a:rPr>
              <a:t>F6</a:t>
            </a:r>
            <a:r>
              <a:rPr lang="zh-CN" altLang="en-US" sz="2800" b="1" dirty="0">
                <a:solidFill>
                  <a:schemeClr val="tx2"/>
                </a:solidFill>
                <a:latin typeface="楷体_GB2312" pitchFamily="49" charset="-122"/>
                <a:ea typeface="楷体_GB2312" pitchFamily="49" charset="-122"/>
              </a:rPr>
              <a:t>和</a:t>
            </a:r>
            <a:r>
              <a:rPr lang="en-US" altLang="zh-CN" sz="2800" b="1" dirty="0">
                <a:solidFill>
                  <a:schemeClr val="tx2"/>
                </a:solidFill>
                <a:latin typeface="楷体_GB2312" pitchFamily="49" charset="-122"/>
                <a:ea typeface="楷体_GB2312" pitchFamily="49" charset="-122"/>
              </a:rPr>
              <a:t>F8</a:t>
            </a:r>
            <a:r>
              <a:rPr lang="zh-CN" altLang="en-US" sz="2800" b="1" dirty="0">
                <a:solidFill>
                  <a:schemeClr val="tx2"/>
                </a:solidFill>
                <a:latin typeface="楷体_GB2312" pitchFamily="49" charset="-122"/>
                <a:ea typeface="楷体_GB2312" pitchFamily="49" charset="-122"/>
              </a:rPr>
              <a:t>：用于展开后的第</a:t>
            </a:r>
            <a:r>
              <a:rPr lang="en-US" altLang="zh-CN" sz="2800" b="1" dirty="0">
                <a:solidFill>
                  <a:schemeClr val="tx2"/>
                </a:solidFill>
                <a:latin typeface="楷体_GB2312" pitchFamily="49" charset="-122"/>
                <a:ea typeface="楷体_GB2312" pitchFamily="49" charset="-122"/>
              </a:rPr>
              <a:t>2</a:t>
            </a:r>
            <a:r>
              <a:rPr lang="zh-CN" altLang="en-US" sz="2800" b="1" dirty="0">
                <a:solidFill>
                  <a:schemeClr val="tx2"/>
                </a:solidFill>
                <a:latin typeface="楷体_GB2312" pitchFamily="49" charset="-122"/>
                <a:ea typeface="楷体_GB2312" pitchFamily="49" charset="-122"/>
              </a:rPr>
              <a:t>个循环体</a:t>
            </a:r>
          </a:p>
          <a:p>
            <a:pPr marL="742950" lvl="1" indent="-285750">
              <a:lnSpc>
                <a:spcPct val="110000"/>
              </a:lnSpc>
              <a:spcBef>
                <a:spcPct val="20000"/>
              </a:spcBef>
              <a:buClr>
                <a:srgbClr val="64EC77"/>
              </a:buClr>
              <a:buSzPct val="80000"/>
              <a:buFont typeface="Wingdings 2" pitchFamily="18" charset="2"/>
              <a:buNone/>
            </a:pPr>
            <a:r>
              <a:rPr lang="en-US" altLang="zh-CN" sz="2800" b="1" dirty="0">
                <a:solidFill>
                  <a:schemeClr val="tx2"/>
                </a:solidFill>
                <a:latin typeface="楷体_GB2312" pitchFamily="49" charset="-122"/>
                <a:ea typeface="楷体_GB2312" pitchFamily="49" charset="-122"/>
              </a:rPr>
              <a:t>F10</a:t>
            </a:r>
            <a:r>
              <a:rPr lang="zh-CN" altLang="en-US" sz="2800" b="1" dirty="0">
                <a:solidFill>
                  <a:schemeClr val="tx2"/>
                </a:solidFill>
                <a:latin typeface="楷体_GB2312" pitchFamily="49" charset="-122"/>
                <a:ea typeface="楷体_GB2312" pitchFamily="49" charset="-122"/>
              </a:rPr>
              <a:t>和</a:t>
            </a:r>
            <a:r>
              <a:rPr lang="en-US" altLang="zh-CN" sz="2800" b="1" dirty="0">
                <a:solidFill>
                  <a:schemeClr val="tx2"/>
                </a:solidFill>
                <a:latin typeface="楷体_GB2312" pitchFamily="49" charset="-122"/>
                <a:ea typeface="楷体_GB2312" pitchFamily="49" charset="-122"/>
              </a:rPr>
              <a:t>F12</a:t>
            </a:r>
            <a:r>
              <a:rPr lang="zh-CN" altLang="en-US" sz="2800" b="1" dirty="0">
                <a:solidFill>
                  <a:schemeClr val="tx2"/>
                </a:solidFill>
                <a:latin typeface="楷体_GB2312" pitchFamily="49" charset="-122"/>
                <a:ea typeface="楷体_GB2312" pitchFamily="49" charset="-122"/>
              </a:rPr>
              <a:t>：用于第</a:t>
            </a:r>
            <a:r>
              <a:rPr lang="en-US" altLang="zh-CN" sz="2800" b="1" dirty="0">
                <a:solidFill>
                  <a:schemeClr val="tx2"/>
                </a:solidFill>
                <a:latin typeface="楷体_GB2312" pitchFamily="49" charset="-122"/>
                <a:ea typeface="楷体_GB2312" pitchFamily="49" charset="-122"/>
              </a:rPr>
              <a:t>3</a:t>
            </a:r>
            <a:r>
              <a:rPr lang="zh-CN" altLang="en-US" sz="2800" b="1" dirty="0">
                <a:solidFill>
                  <a:schemeClr val="tx2"/>
                </a:solidFill>
                <a:latin typeface="楷体_GB2312" pitchFamily="49" charset="-122"/>
                <a:ea typeface="楷体_GB2312" pitchFamily="49" charset="-122"/>
              </a:rPr>
              <a:t>个循环体</a:t>
            </a:r>
          </a:p>
          <a:p>
            <a:pPr marL="742950" lvl="1" indent="-285750">
              <a:lnSpc>
                <a:spcPct val="110000"/>
              </a:lnSpc>
              <a:spcBef>
                <a:spcPct val="20000"/>
              </a:spcBef>
              <a:buClr>
                <a:srgbClr val="64EC77"/>
              </a:buClr>
              <a:buSzPct val="80000"/>
              <a:buFont typeface="Wingdings 2" pitchFamily="18" charset="2"/>
              <a:buNone/>
            </a:pPr>
            <a:r>
              <a:rPr lang="en-US" altLang="zh-CN" sz="2800" b="1" dirty="0">
                <a:solidFill>
                  <a:schemeClr val="tx2"/>
                </a:solidFill>
                <a:latin typeface="楷体_GB2312" pitchFamily="49" charset="-122"/>
                <a:ea typeface="楷体_GB2312" pitchFamily="49" charset="-122"/>
              </a:rPr>
              <a:t>F14</a:t>
            </a:r>
            <a:r>
              <a:rPr lang="zh-CN" altLang="en-US" sz="2800" b="1" dirty="0">
                <a:solidFill>
                  <a:schemeClr val="tx2"/>
                </a:solidFill>
                <a:latin typeface="楷体_GB2312" pitchFamily="49" charset="-122"/>
                <a:ea typeface="楷体_GB2312" pitchFamily="49" charset="-122"/>
              </a:rPr>
              <a:t>和</a:t>
            </a:r>
            <a:r>
              <a:rPr lang="en-US" altLang="zh-CN" sz="2800" b="1" dirty="0">
                <a:solidFill>
                  <a:schemeClr val="tx2"/>
                </a:solidFill>
                <a:latin typeface="楷体_GB2312" pitchFamily="49" charset="-122"/>
                <a:ea typeface="楷体_GB2312" pitchFamily="49" charset="-122"/>
              </a:rPr>
              <a:t>F16</a:t>
            </a:r>
            <a:r>
              <a:rPr lang="zh-CN" altLang="en-US" sz="2800" b="1" dirty="0">
                <a:solidFill>
                  <a:schemeClr val="tx2"/>
                </a:solidFill>
                <a:latin typeface="楷体_GB2312" pitchFamily="49" charset="-122"/>
                <a:ea typeface="楷体_GB2312" pitchFamily="49" charset="-122"/>
              </a:rPr>
              <a:t>：用于第</a:t>
            </a:r>
            <a:r>
              <a:rPr lang="en-US" altLang="zh-CN" sz="2800" b="1" dirty="0">
                <a:solidFill>
                  <a:schemeClr val="tx2"/>
                </a:solidFill>
                <a:latin typeface="楷体_GB2312" pitchFamily="49" charset="-122"/>
                <a:ea typeface="楷体_GB2312" pitchFamily="49" charset="-122"/>
              </a:rPr>
              <a:t>4</a:t>
            </a:r>
            <a:r>
              <a:rPr lang="zh-CN" altLang="en-US" sz="2800" b="1" dirty="0">
                <a:solidFill>
                  <a:schemeClr val="tx2"/>
                </a:solidFill>
                <a:latin typeface="楷体_GB2312" pitchFamily="49" charset="-122"/>
                <a:ea typeface="楷体_GB2312" pitchFamily="49" charset="-122"/>
              </a:rPr>
              <a:t>个循环体</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20</a:t>
            </a:fld>
            <a:endParaRPr lang="en-US" altLang="zh-CN" dirty="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ChangeArrowheads="1"/>
          </p:cNvSpPr>
          <p:nvPr/>
        </p:nvSpPr>
        <p:spPr bwMode="auto">
          <a:xfrm>
            <a:off x="1066800" y="1212850"/>
            <a:ext cx="4222750" cy="652463"/>
          </a:xfrm>
          <a:prstGeom prst="rect">
            <a:avLst/>
          </a:prstGeom>
          <a:noFill/>
          <a:ln w="9525">
            <a:noFill/>
            <a:miter lim="800000"/>
            <a:headEnd/>
            <a:tailEnd/>
          </a:ln>
        </p:spPr>
        <p:txBody>
          <a:bodyPr/>
          <a:lstStyle/>
          <a:p>
            <a:r>
              <a:rPr lang="en-US" altLang="zh-CN" sz="2400" b="1">
                <a:solidFill>
                  <a:schemeClr val="tx2"/>
                </a:solidFill>
                <a:latin typeface="楷体_GB2312" pitchFamily="49" charset="-122"/>
                <a:ea typeface="楷体_GB2312" pitchFamily="49" charset="-122"/>
              </a:rPr>
              <a:t>(1) </a:t>
            </a:r>
            <a:r>
              <a:rPr lang="zh-CN" altLang="en-US" sz="2400" b="1">
                <a:solidFill>
                  <a:schemeClr val="tx2"/>
                </a:solidFill>
                <a:latin typeface="楷体_GB2312" pitchFamily="49" charset="-122"/>
                <a:ea typeface="楷体_GB2312" pitchFamily="49" charset="-122"/>
              </a:rPr>
              <a:t>展开后没有调度的代码</a:t>
            </a:r>
          </a:p>
        </p:txBody>
      </p:sp>
      <p:sp>
        <p:nvSpPr>
          <p:cNvPr id="457731" name="Rectangle 3"/>
          <p:cNvSpPr>
            <a:spLocks noChangeArrowheads="1"/>
          </p:cNvSpPr>
          <p:nvPr/>
        </p:nvSpPr>
        <p:spPr bwMode="auto">
          <a:xfrm>
            <a:off x="1143000" y="1898650"/>
            <a:ext cx="3673475" cy="4425950"/>
          </a:xfrm>
          <a:prstGeom prst="rect">
            <a:avLst/>
          </a:prstGeom>
          <a:noFill/>
          <a:ln w="9525">
            <a:noFill/>
            <a:miter lim="800000"/>
            <a:headEnd/>
            <a:tailEnd/>
          </a:ln>
        </p:spPr>
        <p:txBody>
          <a:bodyPr/>
          <a:lstStyle/>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FF0000"/>
                </a:solidFill>
                <a:latin typeface="Times New Roman" pitchFamily="18" charset="0"/>
                <a:ea typeface="宋体" pitchFamily="2" charset="-122"/>
              </a:rPr>
              <a:t>流出时钟</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Loop:	LD	F0,0(R1)	   1</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2</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ADDD	F4,F0,F2	   3</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4</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5</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SD	0(R1),F4	   6</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LD	F6,-8(R1)	   7</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8</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ADDD	F8,F6,F2	   9</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10</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11</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SD	-8(R1),F8	  12</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LD	F10,-16(R1)   13</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14</a:t>
            </a:r>
          </a:p>
        </p:txBody>
      </p:sp>
      <p:sp>
        <p:nvSpPr>
          <p:cNvPr id="457732" name="Rectangle 4"/>
          <p:cNvSpPr>
            <a:spLocks noChangeArrowheads="1"/>
          </p:cNvSpPr>
          <p:nvPr/>
        </p:nvSpPr>
        <p:spPr bwMode="auto">
          <a:xfrm>
            <a:off x="4267200" y="1822450"/>
            <a:ext cx="3673475" cy="4425950"/>
          </a:xfrm>
          <a:prstGeom prst="rect">
            <a:avLst/>
          </a:prstGeom>
          <a:noFill/>
          <a:ln w="9525">
            <a:noFill/>
            <a:miter lim="800000"/>
            <a:headEnd/>
            <a:tailEnd/>
          </a:ln>
        </p:spPr>
        <p:txBody>
          <a:bodyPr/>
          <a:lstStyle/>
          <a:p>
            <a:pPr>
              <a:spcBef>
                <a:spcPct val="20000"/>
              </a:spcBef>
              <a:buSzPct val="80000"/>
              <a:buFont typeface="Wingdings" pitchFamily="2" charset="2"/>
              <a:buNone/>
            </a:pPr>
            <a:r>
              <a:rPr lang="en-US" altLang="zh-CN" sz="1400" b="1" dirty="0">
                <a:solidFill>
                  <a:schemeClr val="tx2"/>
                </a:solidFill>
                <a:latin typeface="Times New Roman" pitchFamily="18" charset="0"/>
                <a:ea typeface="宋体" pitchFamily="2" charset="-122"/>
              </a:rPr>
              <a:t>	</a:t>
            </a:r>
            <a:r>
              <a:rPr lang="en-US" altLang="zh-CN" sz="1400" b="1" dirty="0">
                <a:solidFill>
                  <a:srgbClr val="0070C0"/>
                </a:solidFill>
                <a:latin typeface="Times New Roman" pitchFamily="18" charset="0"/>
                <a:ea typeface="宋体" pitchFamily="2" charset="-122"/>
              </a:rPr>
              <a:t>		</a:t>
            </a:r>
            <a:r>
              <a:rPr lang="zh-CN" altLang="en-US" sz="1400" b="1" dirty="0">
                <a:solidFill>
                  <a:srgbClr val="FF0000"/>
                </a:solidFill>
                <a:latin typeface="Times New Roman" pitchFamily="18" charset="0"/>
                <a:ea typeface="宋体" pitchFamily="2" charset="-122"/>
              </a:rPr>
              <a:t>流出时钟</a:t>
            </a:r>
          </a:p>
          <a:p>
            <a:pPr>
              <a:spcBef>
                <a:spcPct val="20000"/>
              </a:spcBef>
              <a:buSzPct val="80000"/>
              <a:buFont typeface="Wingdings" pitchFamily="2" charset="2"/>
              <a:buNone/>
            </a:pPr>
            <a:r>
              <a:rPr lang="zh-CN" altLang="en-US" sz="1400" b="1" dirty="0">
                <a:solidFill>
                  <a:srgbClr val="0070C0"/>
                </a:solidFill>
                <a:latin typeface="Times New Roman" pitchFamily="18" charset="0"/>
                <a:ea typeface="宋体" pitchFamily="2" charset="-122"/>
              </a:rPr>
              <a:t>	</a:t>
            </a:r>
            <a:r>
              <a:rPr lang="en-US" altLang="zh-CN" sz="1400" b="1" dirty="0">
                <a:solidFill>
                  <a:srgbClr val="0070C0"/>
                </a:solidFill>
                <a:latin typeface="Times New Roman" pitchFamily="18" charset="0"/>
                <a:ea typeface="宋体" pitchFamily="2" charset="-122"/>
              </a:rPr>
              <a:t>ADDD	F12,F10,F2	     15</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16 </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17</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SD	-16(R1),F12	     18</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LD	F14,-24(R1)      19</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20</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ADDD	F16,F14,F2	     21</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22</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23</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SD	-24(R1),F16      24</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SUBI	R1,R1,#32	     25</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26</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BNEZ	R1,Loop	     27</a:t>
            </a:r>
          </a:p>
          <a:p>
            <a:pPr>
              <a:spcBef>
                <a:spcPct val="20000"/>
              </a:spcBef>
              <a:buSzPct val="80000"/>
              <a:buFont typeface="Wingdings" pitchFamily="2" charset="2"/>
              <a:buNone/>
            </a:pPr>
            <a:r>
              <a:rPr lang="en-US" altLang="zh-CN" sz="1400" b="1" dirty="0">
                <a:solidFill>
                  <a:srgbClr val="0070C0"/>
                </a:solidFill>
                <a:latin typeface="Times New Roman" pitchFamily="18" charset="0"/>
                <a:ea typeface="宋体" pitchFamily="2" charset="-122"/>
              </a:rPr>
              <a:t>	</a:t>
            </a:r>
            <a:r>
              <a:rPr lang="zh-CN" altLang="en-US" sz="1400" b="1" dirty="0">
                <a:solidFill>
                  <a:srgbClr val="0070C0"/>
                </a:solidFill>
                <a:latin typeface="Times New Roman" pitchFamily="18" charset="0"/>
                <a:ea typeface="宋体" pitchFamily="2" charset="-122"/>
              </a:rPr>
              <a:t>（空转）		    </a:t>
            </a:r>
            <a:r>
              <a:rPr lang="en-US" altLang="zh-CN" sz="1400" b="1" dirty="0">
                <a:solidFill>
                  <a:srgbClr val="0070C0"/>
                </a:solidFill>
                <a:latin typeface="Times New Roman" pitchFamily="18" charset="0"/>
                <a:ea typeface="宋体" pitchFamily="2" charset="-122"/>
              </a:rPr>
              <a:t>28</a:t>
            </a:r>
          </a:p>
          <a:p>
            <a:pPr>
              <a:spcBef>
                <a:spcPct val="20000"/>
              </a:spcBef>
              <a:buSzPct val="80000"/>
              <a:buFont typeface="Wingdings" pitchFamily="2" charset="2"/>
              <a:buNone/>
            </a:pPr>
            <a:endParaRPr lang="en-US" altLang="zh-CN" sz="1400" b="1" dirty="0">
              <a:solidFill>
                <a:srgbClr val="0070C0"/>
              </a:solidFill>
              <a:latin typeface="Times New Roman" pitchFamily="18" charset="0"/>
              <a:ea typeface="宋体" pitchFamily="2" charset="-122"/>
            </a:endParaRP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21</a:t>
            </a:fld>
            <a:endParaRPr lang="en-US" altLang="zh-CN" dirty="0"/>
          </a:p>
        </p:txBody>
      </p:sp>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1066799" y="1295400"/>
            <a:ext cx="2310241" cy="652463"/>
          </a:xfrm>
          <a:prstGeom prst="rect">
            <a:avLst/>
          </a:prstGeom>
          <a:noFill/>
          <a:ln w="9525">
            <a:noFill/>
            <a:miter lim="800000"/>
            <a:headEnd/>
            <a:tailEnd/>
          </a:ln>
        </p:spPr>
        <p:txBody>
          <a:bodyPr/>
          <a:lstStyle/>
          <a:p>
            <a:r>
              <a:rPr lang="zh-CN" altLang="en-US" sz="2800" b="1">
                <a:solidFill>
                  <a:srgbClr val="0070C0"/>
                </a:solidFill>
                <a:latin typeface="楷体_GB2312" pitchFamily="49" charset="-122"/>
                <a:ea typeface="楷体_GB2312" pitchFamily="49" charset="-122"/>
              </a:rPr>
              <a:t>结果分析</a:t>
            </a:r>
            <a:r>
              <a:rPr lang="en-US" altLang="zh-CN" sz="2800" b="1">
                <a:solidFill>
                  <a:srgbClr val="0070C0"/>
                </a:solidFill>
                <a:latin typeface="楷体_GB2312" pitchFamily="49" charset="-122"/>
                <a:ea typeface="楷体_GB2312" pitchFamily="49" charset="-122"/>
              </a:rPr>
              <a:t>:</a:t>
            </a:r>
          </a:p>
        </p:txBody>
      </p:sp>
      <p:sp>
        <p:nvSpPr>
          <p:cNvPr id="458755" name="Rectangle 3"/>
          <p:cNvSpPr>
            <a:spLocks noChangeArrowheads="1"/>
          </p:cNvSpPr>
          <p:nvPr/>
        </p:nvSpPr>
        <p:spPr bwMode="auto">
          <a:xfrm>
            <a:off x="642910" y="1905000"/>
            <a:ext cx="8143932" cy="4267200"/>
          </a:xfrm>
          <a:prstGeom prst="rect">
            <a:avLst/>
          </a:prstGeom>
          <a:noFill/>
          <a:ln w="9525">
            <a:noFill/>
            <a:miter lim="800000"/>
            <a:headEnd/>
            <a:tailEnd/>
          </a:ln>
        </p:spPr>
        <p:txBody>
          <a:bodyPr/>
          <a:lstStyle/>
          <a:p>
            <a:pPr marL="342900" indent="-342900">
              <a:lnSpc>
                <a:spcPct val="110000"/>
              </a:lnSpc>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这个循环每遍共使用了</a:t>
            </a:r>
            <a:r>
              <a:rPr lang="en-US" altLang="zh-CN" sz="2800" b="1" dirty="0">
                <a:solidFill>
                  <a:srgbClr val="0070C0"/>
                </a:solidFill>
                <a:latin typeface="楷体_GB2312" pitchFamily="49" charset="-122"/>
                <a:ea typeface="楷体_GB2312" pitchFamily="49" charset="-122"/>
              </a:rPr>
              <a:t>28</a:t>
            </a:r>
            <a:r>
              <a:rPr lang="zh-CN" altLang="en-US" sz="2800" b="1" dirty="0">
                <a:solidFill>
                  <a:srgbClr val="0070C0"/>
                </a:solidFill>
                <a:latin typeface="楷体_GB2312" pitchFamily="49" charset="-122"/>
                <a:ea typeface="楷体_GB2312" pitchFamily="49" charset="-122"/>
              </a:rPr>
              <a:t>个时钟周期</a:t>
            </a:r>
          </a:p>
          <a:p>
            <a:pPr marL="342900" indent="-342900">
              <a:lnSpc>
                <a:spcPct val="110000"/>
              </a:lnSpc>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有</a:t>
            </a:r>
            <a:r>
              <a:rPr lang="en-US" altLang="zh-CN" sz="2800" b="1" dirty="0">
                <a:solidFill>
                  <a:srgbClr val="0070C0"/>
                </a:solidFill>
                <a:latin typeface="楷体_GB2312" pitchFamily="49" charset="-122"/>
                <a:ea typeface="楷体_GB2312" pitchFamily="49" charset="-122"/>
              </a:rPr>
              <a:t>4</a:t>
            </a:r>
            <a:r>
              <a:rPr lang="zh-CN" altLang="en-US" sz="2800" b="1" dirty="0">
                <a:solidFill>
                  <a:srgbClr val="0070C0"/>
                </a:solidFill>
                <a:latin typeface="楷体_GB2312" pitchFamily="49" charset="-122"/>
                <a:ea typeface="楷体_GB2312" pitchFamily="49" charset="-122"/>
              </a:rPr>
              <a:t>个循环体，完成</a:t>
            </a:r>
            <a:r>
              <a:rPr lang="en-US" altLang="zh-CN" sz="2800" b="1" dirty="0">
                <a:solidFill>
                  <a:srgbClr val="0070C0"/>
                </a:solidFill>
                <a:latin typeface="楷体_GB2312" pitchFamily="49" charset="-122"/>
                <a:ea typeface="楷体_GB2312" pitchFamily="49" charset="-122"/>
              </a:rPr>
              <a:t>4</a:t>
            </a:r>
            <a:r>
              <a:rPr lang="zh-CN" altLang="en-US" sz="2800" b="1" dirty="0">
                <a:solidFill>
                  <a:srgbClr val="0070C0"/>
                </a:solidFill>
                <a:latin typeface="楷体_GB2312" pitchFamily="49" charset="-122"/>
                <a:ea typeface="楷体_GB2312" pitchFamily="49" charset="-122"/>
              </a:rPr>
              <a:t>个元素的操作</a:t>
            </a:r>
          </a:p>
          <a:p>
            <a:pPr marL="742950" lvl="1" indent="-285750">
              <a:lnSpc>
                <a:spcPct val="110000"/>
              </a:lnSpc>
              <a:spcBef>
                <a:spcPct val="20000"/>
              </a:spcBef>
              <a:buClr>
                <a:srgbClr val="33CC33"/>
              </a:buClr>
              <a:buSzPct val="80000"/>
              <a:buFont typeface="Wingdings 2" pitchFamily="18" charset="2"/>
              <a:buNone/>
            </a:pPr>
            <a:r>
              <a:rPr lang="zh-CN" altLang="en-US" sz="2800" b="1" dirty="0">
                <a:solidFill>
                  <a:srgbClr val="0070C0"/>
                </a:solidFill>
                <a:latin typeface="楷体_GB2312" pitchFamily="49" charset="-122"/>
                <a:ea typeface="楷体_GB2312" pitchFamily="49" charset="-122"/>
              </a:rPr>
              <a:t>平均每个元素使用</a:t>
            </a:r>
            <a:r>
              <a:rPr lang="en-US" altLang="zh-CN" sz="2800" b="1" dirty="0">
                <a:solidFill>
                  <a:srgbClr val="0070C0"/>
                </a:solidFill>
                <a:latin typeface="楷体_GB2312" pitchFamily="49" charset="-122"/>
                <a:ea typeface="楷体_GB2312" pitchFamily="49" charset="-122"/>
              </a:rPr>
              <a:t>28/4=7</a:t>
            </a:r>
            <a:r>
              <a:rPr lang="zh-CN" altLang="en-US" sz="2800" b="1" dirty="0">
                <a:solidFill>
                  <a:srgbClr val="0070C0"/>
                </a:solidFill>
                <a:latin typeface="楷体_GB2312" pitchFamily="49" charset="-122"/>
                <a:ea typeface="楷体_GB2312" pitchFamily="49" charset="-122"/>
              </a:rPr>
              <a:t>个时钟周期</a:t>
            </a:r>
          </a:p>
          <a:p>
            <a:pPr marL="342900" indent="-342900">
              <a:lnSpc>
                <a:spcPct val="110000"/>
              </a:lnSpc>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原始循环的每个元素需要</a:t>
            </a:r>
            <a:r>
              <a:rPr lang="en-US" altLang="zh-CN" sz="2800" b="1" dirty="0">
                <a:solidFill>
                  <a:srgbClr val="0070C0"/>
                </a:solidFill>
                <a:latin typeface="楷体_GB2312" pitchFamily="49" charset="-122"/>
                <a:ea typeface="楷体_GB2312" pitchFamily="49" charset="-122"/>
              </a:rPr>
              <a:t>10</a:t>
            </a:r>
            <a:r>
              <a:rPr lang="zh-CN" altLang="en-US" sz="2800" b="1" dirty="0">
                <a:solidFill>
                  <a:srgbClr val="0070C0"/>
                </a:solidFill>
                <a:latin typeface="楷体_GB2312" pitchFamily="49" charset="-122"/>
                <a:ea typeface="楷体_GB2312" pitchFamily="49" charset="-122"/>
              </a:rPr>
              <a:t>个时钟周期</a:t>
            </a:r>
          </a:p>
          <a:p>
            <a:pPr marL="742950" lvl="1" indent="-285750">
              <a:lnSpc>
                <a:spcPct val="110000"/>
              </a:lnSpc>
              <a:spcBef>
                <a:spcPct val="20000"/>
              </a:spcBef>
              <a:buClr>
                <a:srgbClr val="33CC33"/>
              </a:buClr>
              <a:buSzPct val="80000"/>
              <a:buFont typeface="Wingdings 2" pitchFamily="18" charset="2"/>
              <a:buNone/>
            </a:pPr>
            <a:r>
              <a:rPr lang="zh-CN" altLang="en-US" sz="2800" b="1" dirty="0">
                <a:solidFill>
                  <a:srgbClr val="0070C0"/>
                </a:solidFill>
                <a:latin typeface="楷体_GB2312" pitchFamily="49" charset="-122"/>
                <a:ea typeface="楷体_GB2312" pitchFamily="49" charset="-122"/>
              </a:rPr>
              <a:t>节省的时间</a:t>
            </a:r>
            <a:r>
              <a:rPr lang="en-US" altLang="zh-CN" sz="2800" b="1" dirty="0">
                <a:solidFill>
                  <a:srgbClr val="0070C0"/>
                </a:solidFill>
                <a:latin typeface="楷体_GB2312" pitchFamily="49" charset="-122"/>
                <a:ea typeface="楷体_GB2312" pitchFamily="49" charset="-122"/>
              </a:rPr>
              <a:t>:</a:t>
            </a:r>
            <a:r>
              <a:rPr lang="zh-CN" altLang="en-US" sz="2800" b="1" dirty="0">
                <a:solidFill>
                  <a:srgbClr val="0070C0"/>
                </a:solidFill>
                <a:latin typeface="楷体_GB2312" pitchFamily="49" charset="-122"/>
                <a:ea typeface="楷体_GB2312" pitchFamily="49" charset="-122"/>
              </a:rPr>
              <a:t>从减少循环控制的开销中获得的</a:t>
            </a:r>
          </a:p>
          <a:p>
            <a:pPr marL="342900" indent="-342900">
              <a:lnSpc>
                <a:spcPct val="110000"/>
              </a:lnSpc>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在整个展开后的循环中，实际指令只有</a:t>
            </a:r>
            <a:r>
              <a:rPr lang="en-US" altLang="zh-CN" sz="2800" b="1" dirty="0">
                <a:solidFill>
                  <a:srgbClr val="0070C0"/>
                </a:solidFill>
                <a:latin typeface="楷体_GB2312" pitchFamily="49" charset="-122"/>
                <a:ea typeface="楷体_GB2312" pitchFamily="49" charset="-122"/>
              </a:rPr>
              <a:t>14</a:t>
            </a:r>
            <a:r>
              <a:rPr lang="zh-CN" altLang="en-US" sz="2800" b="1" dirty="0">
                <a:solidFill>
                  <a:srgbClr val="0070C0"/>
                </a:solidFill>
                <a:latin typeface="楷体_GB2312" pitchFamily="49" charset="-122"/>
                <a:ea typeface="楷体_GB2312" pitchFamily="49" charset="-122"/>
              </a:rPr>
              <a:t>条，其它</a:t>
            </a:r>
            <a:r>
              <a:rPr lang="en-US" altLang="zh-CN" sz="2800" b="1" dirty="0">
                <a:solidFill>
                  <a:srgbClr val="0070C0"/>
                </a:solidFill>
                <a:latin typeface="楷体_GB2312" pitchFamily="49" charset="-122"/>
                <a:ea typeface="楷体_GB2312" pitchFamily="49" charset="-122"/>
              </a:rPr>
              <a:t>13</a:t>
            </a:r>
            <a:r>
              <a:rPr lang="zh-CN" altLang="en-US" sz="2800" b="1" dirty="0">
                <a:solidFill>
                  <a:srgbClr val="0070C0"/>
                </a:solidFill>
                <a:latin typeface="楷体_GB2312" pitchFamily="49" charset="-122"/>
                <a:ea typeface="楷体_GB2312" pitchFamily="49" charset="-122"/>
              </a:rPr>
              <a:t>个周期都是空转</a:t>
            </a:r>
            <a:r>
              <a:rPr lang="zh-CN" altLang="en-US" sz="2800" b="1" dirty="0" smtClean="0">
                <a:solidFill>
                  <a:srgbClr val="0070C0"/>
                </a:solidFill>
                <a:latin typeface="楷体_GB2312" pitchFamily="49" charset="-122"/>
                <a:ea typeface="楷体_GB2312" pitchFamily="49" charset="-122"/>
              </a:rPr>
              <a:t>。 </a:t>
            </a:r>
            <a:r>
              <a:rPr lang="zh-CN" altLang="en-US" sz="2800" b="1" dirty="0">
                <a:solidFill>
                  <a:srgbClr val="0070C0"/>
                </a:solidFill>
                <a:latin typeface="楷体_GB2312" pitchFamily="49" charset="-122"/>
                <a:ea typeface="楷体_GB2312" pitchFamily="49" charset="-122"/>
              </a:rPr>
              <a:t>效率并不高</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22</a:t>
            </a:fld>
            <a:endParaRPr lang="en-US" altLang="zh-CN" dirty="0"/>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p:cNvSpPr>
          <p:nvPr/>
        </p:nvSpPr>
        <p:spPr bwMode="auto">
          <a:xfrm>
            <a:off x="1371600" y="1143000"/>
            <a:ext cx="4527550" cy="530225"/>
          </a:xfrm>
          <a:prstGeom prst="rect">
            <a:avLst/>
          </a:prstGeom>
          <a:noFill/>
          <a:ln w="9525">
            <a:noFill/>
            <a:miter lim="800000"/>
            <a:headEnd/>
            <a:tailEnd/>
          </a:ln>
        </p:spPr>
        <p:txBody>
          <a:bodyPr/>
          <a:lstStyle/>
          <a:p>
            <a:r>
              <a:rPr lang="en-US" altLang="zh-CN" sz="2400" b="1" dirty="0">
                <a:solidFill>
                  <a:srgbClr val="0070C0"/>
                </a:solidFill>
                <a:latin typeface="楷体_GB2312" pitchFamily="49" charset="-122"/>
                <a:ea typeface="楷体_GB2312" pitchFamily="49" charset="-122"/>
              </a:rPr>
              <a:t>(2) </a:t>
            </a:r>
            <a:r>
              <a:rPr lang="zh-CN" altLang="en-US" sz="2400" b="1" dirty="0">
                <a:solidFill>
                  <a:srgbClr val="0070C0"/>
                </a:solidFill>
                <a:latin typeface="楷体_GB2312" pitchFamily="49" charset="-122"/>
                <a:ea typeface="楷体_GB2312" pitchFamily="49" charset="-122"/>
              </a:rPr>
              <a:t>对指令序列进行优化调度</a:t>
            </a:r>
          </a:p>
        </p:txBody>
      </p:sp>
      <p:sp>
        <p:nvSpPr>
          <p:cNvPr id="459779" name="Rectangle 3"/>
          <p:cNvSpPr>
            <a:spLocks noChangeArrowheads="1"/>
          </p:cNvSpPr>
          <p:nvPr/>
        </p:nvSpPr>
        <p:spPr bwMode="auto">
          <a:xfrm>
            <a:off x="2438400" y="1676400"/>
            <a:ext cx="4603750" cy="4425950"/>
          </a:xfrm>
          <a:prstGeom prst="rect">
            <a:avLst/>
          </a:prstGeom>
          <a:noFill/>
          <a:ln w="9525">
            <a:noFill/>
            <a:miter lim="800000"/>
            <a:headEnd/>
            <a:tailEnd/>
          </a:ln>
        </p:spPr>
        <p:txBody>
          <a:bodyPr/>
          <a:lstStyle/>
          <a:p>
            <a:pPr marL="342900" indent="-342900">
              <a:lnSpc>
                <a:spcPct val="80000"/>
              </a:lnSpc>
              <a:spcBef>
                <a:spcPct val="20000"/>
              </a:spcBef>
              <a:buSzPct val="80000"/>
              <a:buFont typeface="Wingdings" pitchFamily="2" charset="2"/>
              <a:buNone/>
            </a:pPr>
            <a:r>
              <a:rPr lang="en-US" altLang="zh-CN" sz="1800" dirty="0">
                <a:solidFill>
                  <a:srgbClr val="FF0000"/>
                </a:solidFill>
                <a:latin typeface="Times New Roman" pitchFamily="18" charset="0"/>
                <a:ea typeface="宋体" pitchFamily="2" charset="-122"/>
              </a:rPr>
              <a:t>				</a:t>
            </a:r>
            <a:r>
              <a:rPr lang="zh-CN" altLang="en-US" sz="1800" b="1" dirty="0">
                <a:solidFill>
                  <a:srgbClr val="FF0000"/>
                </a:solidFill>
                <a:latin typeface="Times New Roman" pitchFamily="18" charset="0"/>
                <a:ea typeface="宋体" pitchFamily="2" charset="-122"/>
              </a:rPr>
              <a:t>指令流出时钟</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Loop:	LD	F0,0(R1)		1</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LD	F6,-8(R1)		2</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LD	F10,-16(R1)	3</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LD	F14,-24(R1)	4</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ADDD	F4,F0,F2		5</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ADDD	F8,F6,F2		6</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ADDD	F12,F10,F2	7</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ADDD	F16,F14,F2	8</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SD	0(R1),F4		9</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SD	-8(R1),F8		10</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SUBI	R1,R1,#32	12</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SD	16(R1),F12	11</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BNEZ	R1,Loop		13</a:t>
            </a:r>
          </a:p>
          <a:p>
            <a:pPr marL="342900" indent="-342900">
              <a:lnSpc>
                <a:spcPct val="80000"/>
              </a:lnSpc>
              <a:spcBef>
                <a:spcPct val="20000"/>
              </a:spcBef>
              <a:buSzPct val="80000"/>
              <a:buFont typeface="Wingdings" pitchFamily="2" charset="2"/>
              <a:buNone/>
            </a:pPr>
            <a:r>
              <a:rPr lang="en-US" altLang="zh-CN" sz="1800" dirty="0">
                <a:solidFill>
                  <a:srgbClr val="0070C0"/>
                </a:solidFill>
                <a:latin typeface="Times New Roman" pitchFamily="18" charset="0"/>
                <a:ea typeface="宋体" pitchFamily="2" charset="-122"/>
              </a:rPr>
              <a:t>	         SD	8(R1),F16	14</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23</a:t>
            </a:fld>
            <a:endParaRPr lang="en-US" altLang="zh-CN" dirty="0"/>
          </a:p>
        </p:txBody>
      </p:sp>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990600" y="1371600"/>
            <a:ext cx="7499350" cy="652463"/>
          </a:xfrm>
          <a:prstGeom prst="rect">
            <a:avLst/>
          </a:prstGeom>
          <a:noFill/>
          <a:ln w="9525">
            <a:noFill/>
            <a:miter lim="800000"/>
            <a:headEnd/>
            <a:tailEnd/>
          </a:ln>
        </p:spPr>
        <p:txBody>
          <a:bodyPr/>
          <a:lstStyle/>
          <a:p>
            <a:r>
              <a:rPr lang="zh-CN" altLang="en-US" sz="2400" b="1">
                <a:solidFill>
                  <a:schemeClr val="bg1"/>
                </a:solidFill>
                <a:latin typeface="楷体_GB2312" pitchFamily="49" charset="-122"/>
                <a:ea typeface="楷体_GB2312" pitchFamily="49" charset="-122"/>
              </a:rPr>
              <a:t>结果分析：</a:t>
            </a:r>
          </a:p>
        </p:txBody>
      </p:sp>
      <p:sp>
        <p:nvSpPr>
          <p:cNvPr id="460803" name="Rectangle 3"/>
          <p:cNvSpPr>
            <a:spLocks noChangeArrowheads="1"/>
          </p:cNvSpPr>
          <p:nvPr/>
        </p:nvSpPr>
        <p:spPr bwMode="auto">
          <a:xfrm>
            <a:off x="714348" y="1142984"/>
            <a:ext cx="7086600" cy="4191000"/>
          </a:xfrm>
          <a:prstGeom prst="rect">
            <a:avLst/>
          </a:prstGeom>
          <a:noFill/>
          <a:ln w="9525">
            <a:noFill/>
            <a:miter lim="800000"/>
            <a:headEnd/>
            <a:tailEnd/>
          </a:ln>
        </p:spPr>
        <p:txBody>
          <a:bodyPr/>
          <a:lstStyle/>
          <a:p>
            <a:pPr marL="342900" indent="-342900">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没有数据相关引起的空转等待</a:t>
            </a:r>
          </a:p>
          <a:p>
            <a:pPr marL="342900" indent="-342900">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整个循环仅仅使用了</a:t>
            </a:r>
            <a:r>
              <a:rPr lang="en-US" altLang="zh-CN" sz="2800" b="1" dirty="0">
                <a:solidFill>
                  <a:srgbClr val="0070C0"/>
                </a:solidFill>
                <a:latin typeface="楷体_GB2312" pitchFamily="49" charset="-122"/>
                <a:ea typeface="楷体_GB2312" pitchFamily="49" charset="-122"/>
              </a:rPr>
              <a:t>14</a:t>
            </a:r>
            <a:r>
              <a:rPr lang="zh-CN" altLang="en-US" sz="2800" b="1" dirty="0">
                <a:solidFill>
                  <a:srgbClr val="0070C0"/>
                </a:solidFill>
                <a:latin typeface="楷体_GB2312" pitchFamily="49" charset="-122"/>
                <a:ea typeface="楷体_GB2312" pitchFamily="49" charset="-122"/>
              </a:rPr>
              <a:t>个时钟周期</a:t>
            </a:r>
          </a:p>
          <a:p>
            <a:pPr marL="742950" lvl="1" indent="-285750">
              <a:spcBef>
                <a:spcPct val="20000"/>
              </a:spcBef>
              <a:buClr>
                <a:srgbClr val="FF99FF"/>
              </a:buClr>
              <a:buSzPct val="145000"/>
              <a:buFontTx/>
              <a:buChar char="•"/>
            </a:pPr>
            <a:r>
              <a:rPr lang="zh-CN" altLang="en-US" sz="2800" b="1" dirty="0">
                <a:solidFill>
                  <a:srgbClr val="0070C0"/>
                </a:solidFill>
                <a:latin typeface="楷体_GB2312" pitchFamily="49" charset="-122"/>
                <a:ea typeface="楷体_GB2312" pitchFamily="49" charset="-122"/>
              </a:rPr>
              <a:t>平均每个元素的操作使用</a:t>
            </a:r>
            <a:r>
              <a:rPr lang="en-US" altLang="zh-CN" sz="2800" b="1" dirty="0">
                <a:solidFill>
                  <a:srgbClr val="0070C0"/>
                </a:solidFill>
                <a:latin typeface="楷体_GB2312" pitchFamily="49" charset="-122"/>
                <a:ea typeface="楷体_GB2312" pitchFamily="49" charset="-122"/>
              </a:rPr>
              <a:t>14/4=3.5</a:t>
            </a:r>
            <a:r>
              <a:rPr lang="zh-CN" altLang="en-US" sz="2800" b="1" dirty="0">
                <a:solidFill>
                  <a:srgbClr val="0070C0"/>
                </a:solidFill>
                <a:latin typeface="楷体_GB2312" pitchFamily="49" charset="-122"/>
                <a:ea typeface="楷体_GB2312" pitchFamily="49" charset="-122"/>
              </a:rPr>
              <a:t>个时钟周期</a:t>
            </a:r>
          </a:p>
          <a:p>
            <a:pPr marL="742950" lvl="1" indent="-285750">
              <a:spcBef>
                <a:spcPct val="20000"/>
              </a:spcBef>
              <a:buClr>
                <a:srgbClr val="FF99FF"/>
              </a:buClr>
              <a:buSzPct val="145000"/>
              <a:buFontTx/>
              <a:buChar char="•"/>
            </a:pPr>
            <a:r>
              <a:rPr lang="zh-CN" altLang="en-US" sz="2800" b="1" dirty="0">
                <a:solidFill>
                  <a:srgbClr val="0070C0"/>
                </a:solidFill>
                <a:latin typeface="楷体_GB2312" pitchFamily="49" charset="-122"/>
                <a:ea typeface="楷体_GB2312" pitchFamily="49" charset="-122"/>
              </a:rPr>
              <a:t>循环展开和指令调度可以有效地提高循环级并行性。</a:t>
            </a:r>
          </a:p>
          <a:p>
            <a:pPr marL="342900" indent="-342900">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这种循环级并行性的提高实际是通过实现指令级并行来达到的。</a:t>
            </a:r>
          </a:p>
          <a:p>
            <a:pPr marL="342900" indent="-342900">
              <a:spcBef>
                <a:spcPct val="20000"/>
              </a:spcBef>
              <a:buClr>
                <a:srgbClr val="33CC33"/>
              </a:buClr>
              <a:buSzPct val="80000"/>
              <a:buFont typeface="Wingdings 2" pitchFamily="18" charset="2"/>
              <a:buChar char="¿"/>
            </a:pPr>
            <a:r>
              <a:rPr lang="zh-CN" altLang="en-US" sz="2800" b="1" dirty="0">
                <a:solidFill>
                  <a:srgbClr val="0070C0"/>
                </a:solidFill>
                <a:latin typeface="楷体_GB2312" pitchFamily="49" charset="-122"/>
                <a:ea typeface="楷体_GB2312" pitchFamily="49" charset="-122"/>
              </a:rPr>
              <a:t>可以使用编译器来完成，也可以通过硬件来完成。</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24</a:t>
            </a:fld>
            <a:endParaRPr lang="en-US" altLang="zh-CN" dirty="0"/>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857224" y="215461"/>
            <a:ext cx="7072362" cy="652462"/>
          </a:xfrm>
          <a:prstGeom prst="rect">
            <a:avLst/>
          </a:prstGeom>
          <a:noFill/>
          <a:ln w="9525">
            <a:noFill/>
            <a:miter lim="800000"/>
            <a:headEnd/>
            <a:tailEnd/>
          </a:ln>
        </p:spPr>
        <p:txBody>
          <a:bodyPr/>
          <a:lstStyle/>
          <a:p>
            <a:r>
              <a:rPr lang="en-US" altLang="zh-CN" sz="2800" b="1" dirty="0">
                <a:solidFill>
                  <a:srgbClr val="0070C0"/>
                </a:solidFill>
                <a:latin typeface="仿宋_GB2312" pitchFamily="49" charset="-122"/>
                <a:ea typeface="仿宋_GB2312" pitchFamily="49" charset="-122"/>
              </a:rPr>
              <a:t>4. </a:t>
            </a:r>
            <a:r>
              <a:rPr lang="zh-CN" altLang="en-US" sz="2800" b="1" dirty="0">
                <a:solidFill>
                  <a:srgbClr val="0070C0"/>
                </a:solidFill>
                <a:latin typeface="仿宋_GB2312" pitchFamily="49" charset="-122"/>
                <a:ea typeface="仿宋_GB2312" pitchFamily="49" charset="-122"/>
              </a:rPr>
              <a:t>循环展开和指令调度时要注意的问题</a:t>
            </a:r>
          </a:p>
        </p:txBody>
      </p:sp>
      <p:sp>
        <p:nvSpPr>
          <p:cNvPr id="461827" name="Rectangle 3"/>
          <p:cNvSpPr>
            <a:spLocks noChangeArrowheads="1"/>
          </p:cNvSpPr>
          <p:nvPr/>
        </p:nvSpPr>
        <p:spPr bwMode="auto">
          <a:xfrm>
            <a:off x="1466824" y="867923"/>
            <a:ext cx="7086600" cy="2819400"/>
          </a:xfrm>
          <a:prstGeom prst="rect">
            <a:avLst/>
          </a:prstGeom>
          <a:noFill/>
          <a:ln w="9525">
            <a:noFill/>
            <a:miter lim="800000"/>
            <a:headEnd/>
            <a:tailEnd/>
          </a:ln>
        </p:spPr>
        <p:txBody>
          <a:bodyPr/>
          <a:lstStyle/>
          <a:p>
            <a:pPr marL="342900" indent="-342900">
              <a:spcBef>
                <a:spcPct val="20000"/>
              </a:spcBef>
              <a:buSzPct val="80000"/>
              <a:buFont typeface="Wingdings" pitchFamily="2" charset="2"/>
              <a:buNone/>
            </a:pPr>
            <a:r>
              <a:rPr lang="en-US" altLang="zh-CN" sz="2800" b="1" dirty="0">
                <a:solidFill>
                  <a:srgbClr val="0070C0"/>
                </a:solidFill>
                <a:latin typeface="楷体_GB2312" pitchFamily="49" charset="-122"/>
                <a:ea typeface="楷体_GB2312" pitchFamily="49" charset="-122"/>
              </a:rPr>
              <a:t>(1) </a:t>
            </a:r>
            <a:r>
              <a:rPr lang="zh-CN" altLang="en-US" sz="2800" b="1" dirty="0">
                <a:solidFill>
                  <a:srgbClr val="0070C0"/>
                </a:solidFill>
                <a:latin typeface="楷体_GB2312" pitchFamily="49" charset="-122"/>
                <a:ea typeface="楷体_GB2312" pitchFamily="49" charset="-122"/>
              </a:rPr>
              <a:t>保证正确性</a:t>
            </a:r>
          </a:p>
          <a:p>
            <a:pPr marL="342900" indent="-342900">
              <a:spcBef>
                <a:spcPct val="20000"/>
              </a:spcBef>
              <a:buSzPct val="80000"/>
              <a:buFont typeface="Wingdings" pitchFamily="2" charset="2"/>
              <a:buNone/>
            </a:pPr>
            <a:r>
              <a:rPr lang="en-US" altLang="zh-CN" sz="2800" b="1" dirty="0">
                <a:solidFill>
                  <a:srgbClr val="0070C0"/>
                </a:solidFill>
                <a:latin typeface="楷体_GB2312" pitchFamily="49" charset="-122"/>
                <a:ea typeface="楷体_GB2312" pitchFamily="49" charset="-122"/>
              </a:rPr>
              <a:t>(2) </a:t>
            </a:r>
            <a:r>
              <a:rPr lang="zh-CN" altLang="en-US" sz="2800" b="1" dirty="0">
                <a:solidFill>
                  <a:srgbClr val="0070C0"/>
                </a:solidFill>
                <a:latin typeface="楷体_GB2312" pitchFamily="49" charset="-122"/>
                <a:ea typeface="楷体_GB2312" pitchFamily="49" charset="-122"/>
              </a:rPr>
              <a:t>注意有效性</a:t>
            </a:r>
          </a:p>
          <a:p>
            <a:pPr marL="342900" indent="-342900">
              <a:spcBef>
                <a:spcPct val="20000"/>
              </a:spcBef>
              <a:buSzPct val="80000"/>
              <a:buFont typeface="Wingdings" pitchFamily="2" charset="2"/>
              <a:buNone/>
            </a:pPr>
            <a:r>
              <a:rPr lang="en-US" altLang="zh-CN" sz="2800" b="1" dirty="0">
                <a:solidFill>
                  <a:srgbClr val="0070C0"/>
                </a:solidFill>
                <a:latin typeface="楷体_GB2312" pitchFamily="49" charset="-122"/>
                <a:ea typeface="楷体_GB2312" pitchFamily="49" charset="-122"/>
              </a:rPr>
              <a:t>(3) </a:t>
            </a:r>
            <a:r>
              <a:rPr lang="zh-CN" altLang="en-US" sz="2800" b="1" dirty="0">
                <a:solidFill>
                  <a:srgbClr val="0070C0"/>
                </a:solidFill>
                <a:latin typeface="楷体_GB2312" pitchFamily="49" charset="-122"/>
                <a:ea typeface="楷体_GB2312" pitchFamily="49" charset="-122"/>
              </a:rPr>
              <a:t>使用不同的寄存器</a:t>
            </a:r>
          </a:p>
          <a:p>
            <a:pPr marL="342900" indent="-342900">
              <a:spcBef>
                <a:spcPct val="20000"/>
              </a:spcBef>
              <a:buSzPct val="80000"/>
              <a:buFont typeface="Wingdings" pitchFamily="2" charset="2"/>
              <a:buNone/>
            </a:pPr>
            <a:r>
              <a:rPr lang="en-US" altLang="zh-CN" sz="2800" b="1" dirty="0">
                <a:solidFill>
                  <a:srgbClr val="0070C0"/>
                </a:solidFill>
                <a:latin typeface="楷体_GB2312" pitchFamily="49" charset="-122"/>
                <a:ea typeface="楷体_GB2312" pitchFamily="49" charset="-122"/>
              </a:rPr>
              <a:t>(4) </a:t>
            </a:r>
            <a:r>
              <a:rPr lang="zh-CN" altLang="en-US" sz="2800" b="1" dirty="0">
                <a:solidFill>
                  <a:srgbClr val="0070C0"/>
                </a:solidFill>
                <a:latin typeface="楷体_GB2312" pitchFamily="49" charset="-122"/>
                <a:ea typeface="楷体_GB2312" pitchFamily="49" charset="-122"/>
              </a:rPr>
              <a:t>尽可能减少循环控制中的测试指令和分支指令</a:t>
            </a:r>
          </a:p>
          <a:p>
            <a:pPr marL="342900" indent="-342900">
              <a:spcBef>
                <a:spcPct val="20000"/>
              </a:spcBef>
              <a:buSzPct val="80000"/>
              <a:buFont typeface="Wingdings" pitchFamily="2" charset="2"/>
              <a:buNone/>
            </a:pPr>
            <a:r>
              <a:rPr lang="en-US" altLang="zh-CN" sz="2800" b="1" dirty="0">
                <a:solidFill>
                  <a:srgbClr val="0070C0"/>
                </a:solidFill>
                <a:latin typeface="楷体_GB2312" pitchFamily="49" charset="-122"/>
                <a:ea typeface="楷体_GB2312" pitchFamily="49" charset="-122"/>
              </a:rPr>
              <a:t>(5) </a:t>
            </a:r>
            <a:r>
              <a:rPr lang="zh-CN" altLang="en-US" sz="2800" b="1" dirty="0">
                <a:solidFill>
                  <a:srgbClr val="0070C0"/>
                </a:solidFill>
                <a:latin typeface="楷体_GB2312" pitchFamily="49" charset="-122"/>
                <a:ea typeface="楷体_GB2312" pitchFamily="49" charset="-122"/>
              </a:rPr>
              <a:t>注意对存储器数据的相关性分析</a:t>
            </a:r>
          </a:p>
          <a:p>
            <a:pPr marL="342900" indent="-342900">
              <a:spcBef>
                <a:spcPct val="20000"/>
              </a:spcBef>
              <a:buSzPct val="80000"/>
              <a:buFont typeface="Wingdings" pitchFamily="2" charset="2"/>
              <a:buNone/>
            </a:pPr>
            <a:r>
              <a:rPr lang="en-US" altLang="zh-CN" sz="2800" b="1" dirty="0">
                <a:solidFill>
                  <a:srgbClr val="0070C0"/>
                </a:solidFill>
                <a:latin typeface="楷体_GB2312" pitchFamily="49" charset="-122"/>
                <a:ea typeface="楷体_GB2312" pitchFamily="49" charset="-122"/>
              </a:rPr>
              <a:t>(6) </a:t>
            </a:r>
            <a:r>
              <a:rPr lang="zh-CN" altLang="en-US" sz="2800" b="1" dirty="0">
                <a:solidFill>
                  <a:srgbClr val="0070C0"/>
                </a:solidFill>
                <a:latin typeface="楷体_GB2312" pitchFamily="49" charset="-122"/>
                <a:ea typeface="楷体_GB2312" pitchFamily="49" charset="-122"/>
              </a:rPr>
              <a:t>注意新的相关性</a:t>
            </a:r>
          </a:p>
          <a:p>
            <a:pPr marL="342900" indent="-342900">
              <a:spcBef>
                <a:spcPct val="20000"/>
              </a:spcBef>
              <a:buSzPct val="80000"/>
              <a:buFont typeface="Wingdings" pitchFamily="2" charset="2"/>
              <a:buNone/>
            </a:pPr>
            <a:endParaRPr lang="en-US" altLang="zh-CN" sz="2800" b="1" dirty="0">
              <a:solidFill>
                <a:srgbClr val="0070C0"/>
              </a:solidFill>
              <a:latin typeface="楷体_GB2312" pitchFamily="49" charset="-122"/>
              <a:ea typeface="楷体_GB2312" pitchFamily="49" charset="-122"/>
            </a:endParaRPr>
          </a:p>
        </p:txBody>
      </p:sp>
      <p:sp>
        <p:nvSpPr>
          <p:cNvPr id="461828" name="Text Box 4"/>
          <p:cNvSpPr txBox="1">
            <a:spLocks noChangeArrowheads="1"/>
          </p:cNvSpPr>
          <p:nvPr/>
        </p:nvSpPr>
        <p:spPr bwMode="auto">
          <a:xfrm>
            <a:off x="1000100" y="4429132"/>
            <a:ext cx="7010400" cy="2246769"/>
          </a:xfrm>
          <a:prstGeom prst="rect">
            <a:avLst/>
          </a:prstGeom>
          <a:noFill/>
          <a:ln w="9525">
            <a:noFill/>
            <a:miter lim="800000"/>
            <a:headEnd/>
            <a:tailEnd/>
          </a:ln>
          <a:effectLst/>
        </p:spPr>
        <p:txBody>
          <a:bodyPr>
            <a:spAutoFit/>
          </a:bodyPr>
          <a:lstStyle/>
          <a:p>
            <a:pPr>
              <a:spcBef>
                <a:spcPct val="50000"/>
              </a:spcBef>
            </a:pPr>
            <a:r>
              <a:rPr lang="en-US" altLang="zh-CN" sz="2800" b="1" dirty="0">
                <a:solidFill>
                  <a:srgbClr val="0070C0"/>
                </a:solidFill>
                <a:latin typeface="仿宋_GB2312" pitchFamily="49" charset="-122"/>
                <a:ea typeface="仿宋_GB2312" pitchFamily="49" charset="-122"/>
              </a:rPr>
              <a:t>5. </a:t>
            </a:r>
            <a:r>
              <a:rPr lang="zh-CN" altLang="en-US" sz="2800" b="1" dirty="0">
                <a:solidFill>
                  <a:srgbClr val="0070C0"/>
                </a:solidFill>
                <a:latin typeface="仿宋_GB2312" pitchFamily="49" charset="-122"/>
                <a:ea typeface="仿宋_GB2312" pitchFamily="49" charset="-122"/>
              </a:rPr>
              <a:t>实现循环展开的关键</a:t>
            </a:r>
          </a:p>
          <a:p>
            <a:pPr>
              <a:spcBef>
                <a:spcPct val="50000"/>
              </a:spcBef>
            </a:pPr>
            <a:r>
              <a:rPr lang="zh-CN" altLang="en-US" sz="2800" b="1" dirty="0">
                <a:solidFill>
                  <a:srgbClr val="0070C0"/>
                </a:solidFill>
                <a:latin typeface="仿宋_GB2312" pitchFamily="49" charset="-122"/>
                <a:ea typeface="仿宋_GB2312" pitchFamily="49" charset="-122"/>
              </a:rPr>
              <a:t>       </a:t>
            </a:r>
            <a:r>
              <a:rPr lang="zh-CN" altLang="en-US" sz="2800" b="1" dirty="0">
                <a:solidFill>
                  <a:srgbClr val="0070C0"/>
                </a:solidFill>
                <a:latin typeface="楷体_GB2312" pitchFamily="49" charset="-122"/>
                <a:ea typeface="楷体_GB2312" pitchFamily="49" charset="-122"/>
              </a:rPr>
              <a:t>分析清楚代码中指令的相关性，然后通过</a:t>
            </a:r>
          </a:p>
          <a:p>
            <a:pPr>
              <a:spcBef>
                <a:spcPct val="50000"/>
              </a:spcBef>
            </a:pPr>
            <a:r>
              <a:rPr lang="zh-CN" altLang="en-US" sz="2800" b="1" dirty="0">
                <a:solidFill>
                  <a:srgbClr val="0070C0"/>
                </a:solidFill>
                <a:latin typeface="楷体_GB2312" pitchFamily="49" charset="-122"/>
                <a:ea typeface="楷体_GB2312" pitchFamily="49" charset="-122"/>
              </a:rPr>
              <a:t>   指令调度来消除相关</a:t>
            </a:r>
            <a:r>
              <a:rPr lang="en-US" altLang="zh-CN" sz="2800" b="1" dirty="0">
                <a:solidFill>
                  <a:srgbClr val="0070C0"/>
                </a:solidFill>
                <a:latin typeface="楷体_GB2312" pitchFamily="49" charset="-122"/>
                <a:ea typeface="楷体_GB2312" pitchFamily="49" charset="-122"/>
              </a:rPr>
              <a:t>.</a:t>
            </a:r>
          </a:p>
        </p:txBody>
      </p:sp>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25</a:t>
            </a:fld>
            <a:endParaRPr lang="en-US" altLang="zh-CN" dirty="0"/>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DD42E574-D682-4E35-ADDC-935BF57BB3CC}" type="slidenum">
              <a:rPr lang="en-US" altLang="zh-CN"/>
              <a:pPr/>
              <a:t>26</a:t>
            </a:fld>
            <a:endParaRPr lang="en-US" altLang="zh-CN"/>
          </a:p>
        </p:txBody>
      </p:sp>
      <p:sp>
        <p:nvSpPr>
          <p:cNvPr id="8195" name="Rectangle 3"/>
          <p:cNvSpPr>
            <a:spLocks noGrp="1" noChangeArrowheads="1"/>
          </p:cNvSpPr>
          <p:nvPr>
            <p:ph type="subTitle" idx="1"/>
          </p:nvPr>
        </p:nvSpPr>
        <p:spPr>
          <a:xfrm>
            <a:off x="323850" y="692150"/>
            <a:ext cx="5848350" cy="552450"/>
          </a:xfrm>
          <a:noFill/>
          <a:ln/>
        </p:spPr>
        <p:txBody>
          <a:bodyPr>
            <a:normAutofit fontScale="92500" lnSpcReduction="10000"/>
          </a:bodyPr>
          <a:lstStyle/>
          <a:p>
            <a:pPr algn="just">
              <a:lnSpc>
                <a:spcPct val="110000"/>
              </a:lnSpc>
              <a:spcBef>
                <a:spcPct val="0"/>
              </a:spcBef>
            </a:pPr>
            <a:r>
              <a:rPr lang="zh-CN" altLang="en-US" b="1" dirty="0" smtClean="0">
                <a:solidFill>
                  <a:schemeClr val="hlink"/>
                </a:solidFill>
                <a:latin typeface="宋体" pitchFamily="2" charset="-122"/>
              </a:rPr>
              <a:t>并行性</a:t>
            </a:r>
            <a:r>
              <a:rPr lang="zh-CN" altLang="en-US" b="1" dirty="0">
                <a:solidFill>
                  <a:schemeClr val="hlink"/>
                </a:solidFill>
                <a:latin typeface="宋体" pitchFamily="2" charset="-122"/>
              </a:rPr>
              <a:t>的有关术语</a:t>
            </a:r>
          </a:p>
        </p:txBody>
      </p:sp>
      <p:sp>
        <p:nvSpPr>
          <p:cNvPr id="8196" name="Rectangle 4"/>
          <p:cNvSpPr>
            <a:spLocks noChangeArrowheads="1"/>
          </p:cNvSpPr>
          <p:nvPr/>
        </p:nvSpPr>
        <p:spPr bwMode="auto">
          <a:xfrm>
            <a:off x="468313" y="1484313"/>
            <a:ext cx="8180387" cy="1449387"/>
          </a:xfrm>
          <a:prstGeom prst="rect">
            <a:avLst/>
          </a:prstGeom>
          <a:solidFill>
            <a:schemeClr val="bg1">
              <a:alpha val="50000"/>
            </a:schemeClr>
          </a:solidFill>
          <a:ln w="9525">
            <a:noFill/>
            <a:miter lim="800000"/>
            <a:headEnd/>
            <a:tailEnd/>
          </a:ln>
          <a:effectLst/>
        </p:spPr>
        <p:txBody>
          <a:bodyPr lIns="92075" tIns="46038" rIns="92075" bIns="46038"/>
          <a:lstStyle/>
          <a:p>
            <a:r>
              <a:rPr lang="en-US" altLang="zh-CN" sz="2800" dirty="0"/>
              <a:t>  </a:t>
            </a:r>
            <a:r>
              <a:rPr lang="zh-CN" altLang="en-US" sz="2800" dirty="0"/>
              <a:t>从系统结构上提高计算机系统的性能，就必须设法以各种方式挖掘计算机工作中的并行性。并行性有</a:t>
            </a:r>
            <a:r>
              <a:rPr lang="zh-CN" altLang="en-US" sz="2800" dirty="0">
                <a:solidFill>
                  <a:schemeClr val="hlink"/>
                </a:solidFill>
              </a:rPr>
              <a:t>粗粒度并行性</a:t>
            </a:r>
            <a:r>
              <a:rPr lang="zh-CN" altLang="en-US" sz="2800" dirty="0"/>
              <a:t>和</a:t>
            </a:r>
            <a:r>
              <a:rPr lang="zh-CN" altLang="en-US" sz="2800" dirty="0">
                <a:solidFill>
                  <a:schemeClr val="hlink"/>
                </a:solidFill>
              </a:rPr>
              <a:t>细粒度并行性</a:t>
            </a:r>
            <a:r>
              <a:rPr lang="zh-CN" altLang="en-US" sz="2800" dirty="0"/>
              <a:t>之分。 </a:t>
            </a:r>
          </a:p>
        </p:txBody>
      </p:sp>
      <p:sp>
        <p:nvSpPr>
          <p:cNvPr id="8197" name="Rectangle 5"/>
          <p:cNvSpPr>
            <a:spLocks noChangeArrowheads="1"/>
          </p:cNvSpPr>
          <p:nvPr/>
        </p:nvSpPr>
        <p:spPr bwMode="auto">
          <a:xfrm>
            <a:off x="468313" y="2997200"/>
            <a:ext cx="8177212" cy="1079500"/>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solidFill>
                  <a:schemeClr val="hlink"/>
                </a:solidFill>
              </a:rPr>
              <a:t>粗粒度并行性</a:t>
            </a:r>
            <a:r>
              <a:rPr lang="zh-CN" altLang="en-US" sz="3200"/>
              <a:t>：是在多处理机上，分别运行多个进程，由多台处理机合作完成一个程序 </a:t>
            </a:r>
          </a:p>
        </p:txBody>
      </p:sp>
      <p:sp>
        <p:nvSpPr>
          <p:cNvPr id="8198" name="Rectangle 6"/>
          <p:cNvSpPr>
            <a:spLocks noChangeArrowheads="1"/>
          </p:cNvSpPr>
          <p:nvPr/>
        </p:nvSpPr>
        <p:spPr bwMode="auto">
          <a:xfrm>
            <a:off x="468313" y="4221163"/>
            <a:ext cx="8177212" cy="2160587"/>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zh-CN" altLang="en-US" sz="3200">
                <a:solidFill>
                  <a:schemeClr val="hlink"/>
                </a:solidFill>
              </a:rPr>
              <a:t>细粒度并行性</a:t>
            </a:r>
            <a:r>
              <a:rPr lang="zh-CN" altLang="en-US" sz="3200"/>
              <a:t>：是在一个进程中进行指令一级或操作一级的并行处理。在多处理机系统中可以同时采用这两种粒度的并行性，在单处理机上则用细粒度并行性。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0-#ppt_w/2"/>
                                          </p:val>
                                        </p:tav>
                                        <p:tav tm="100000">
                                          <p:val>
                                            <p:strVal val="#ppt_x"/>
                                          </p:val>
                                        </p:tav>
                                      </p:tavLst>
                                    </p:anim>
                                    <p:anim calcmode="lin" valueType="num">
                                      <p:cBhvr additive="base">
                                        <p:cTn id="8"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8"/>
                                        </p:tgtEl>
                                        <p:attrNameLst>
                                          <p:attrName>style.visibility</p:attrName>
                                        </p:attrNameLst>
                                      </p:cBhvr>
                                      <p:to>
                                        <p:strVal val="visible"/>
                                      </p:to>
                                    </p:set>
                                    <p:anim calcmode="lin" valueType="num">
                                      <p:cBhvr additive="base">
                                        <p:cTn id="13" dur="500" fill="hold"/>
                                        <p:tgtEl>
                                          <p:spTgt spid="8198"/>
                                        </p:tgtEl>
                                        <p:attrNameLst>
                                          <p:attrName>ppt_x</p:attrName>
                                        </p:attrNameLst>
                                      </p:cBhvr>
                                      <p:tavLst>
                                        <p:tav tm="0">
                                          <p:val>
                                            <p:strVal val="0-#ppt_w/2"/>
                                          </p:val>
                                        </p:tav>
                                        <p:tav tm="100000">
                                          <p:val>
                                            <p:strVal val="#ppt_x"/>
                                          </p:val>
                                        </p:tav>
                                      </p:tavLst>
                                    </p:anim>
                                    <p:anim calcmode="lin" valueType="num">
                                      <p:cBhvr additive="base">
                                        <p:cTn id="14"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autoUpdateAnimBg="0"/>
      <p:bldP spid="819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7A629C27-4273-42C8-AB16-EDCA53B5AC81}" type="slidenum">
              <a:rPr lang="en-US" altLang="zh-CN"/>
              <a:pPr/>
              <a:t>27</a:t>
            </a:fld>
            <a:endParaRPr lang="en-US" altLang="zh-CN"/>
          </a:p>
        </p:txBody>
      </p:sp>
      <p:sp>
        <p:nvSpPr>
          <p:cNvPr id="10242" name="Rectangle 2"/>
          <p:cNvSpPr>
            <a:spLocks noGrp="1" noChangeArrowheads="1"/>
          </p:cNvSpPr>
          <p:nvPr>
            <p:ph type="ctrTitle"/>
          </p:nvPr>
        </p:nvSpPr>
        <p:spPr>
          <a:xfrm>
            <a:off x="342900" y="265113"/>
            <a:ext cx="7170738" cy="593725"/>
          </a:xfrm>
          <a:noFill/>
          <a:ln/>
        </p:spPr>
        <p:txBody>
          <a:bodyPr/>
          <a:lstStyle/>
          <a:p>
            <a:r>
              <a:rPr lang="zh-CN" altLang="en-US" sz="2800" b="1" dirty="0" smtClean="0">
                <a:solidFill>
                  <a:schemeClr val="hlink"/>
                </a:solidFill>
                <a:latin typeface="宋体" pitchFamily="2" charset="-122"/>
              </a:rPr>
              <a:t>并行性</a:t>
            </a:r>
            <a:r>
              <a:rPr lang="zh-CN" altLang="en-US" sz="2800" b="1" dirty="0">
                <a:solidFill>
                  <a:schemeClr val="hlink"/>
                </a:solidFill>
                <a:latin typeface="宋体" pitchFamily="2" charset="-122"/>
              </a:rPr>
              <a:t>的有关术语</a:t>
            </a:r>
          </a:p>
        </p:txBody>
      </p:sp>
      <p:sp>
        <p:nvSpPr>
          <p:cNvPr id="10243" name="Rectangle 3"/>
          <p:cNvSpPr>
            <a:spLocks noGrp="1" noChangeArrowheads="1"/>
          </p:cNvSpPr>
          <p:nvPr>
            <p:ph type="subTitle" idx="1"/>
          </p:nvPr>
        </p:nvSpPr>
        <p:spPr>
          <a:xfrm>
            <a:off x="468313" y="1066800"/>
            <a:ext cx="8248650" cy="2895600"/>
          </a:xfrm>
          <a:noFill/>
          <a:ln/>
        </p:spPr>
        <p:txBody>
          <a:bodyPr/>
          <a:lstStyle/>
          <a:p>
            <a:pPr algn="just">
              <a:spcBef>
                <a:spcPct val="0"/>
              </a:spcBef>
            </a:pPr>
            <a:r>
              <a:rPr lang="en-US" altLang="zh-CN" sz="2400" b="1" dirty="0">
                <a:solidFill>
                  <a:srgbClr val="FFFFFF"/>
                </a:solidFill>
                <a:effectLst/>
                <a:latin typeface="宋体" pitchFamily="2" charset="-122"/>
              </a:rPr>
              <a:t>  </a:t>
            </a:r>
            <a:r>
              <a:rPr lang="en-US" altLang="zh-CN" sz="2800" b="1" dirty="0">
                <a:solidFill>
                  <a:schemeClr val="accent1"/>
                </a:solidFill>
                <a:effectLst/>
                <a:latin typeface="宋体" pitchFamily="2" charset="-122"/>
              </a:rPr>
              <a:t>20</a:t>
            </a:r>
            <a:r>
              <a:rPr lang="zh-CN" altLang="en-US" sz="2800" b="1" dirty="0">
                <a:solidFill>
                  <a:schemeClr val="accent1"/>
                </a:solidFill>
                <a:effectLst/>
                <a:latin typeface="宋体" pitchFamily="2" charset="-122"/>
              </a:rPr>
              <a:t>世纪</a:t>
            </a:r>
            <a:r>
              <a:rPr lang="en-US" altLang="zh-CN" sz="2800" b="1" dirty="0">
                <a:solidFill>
                  <a:schemeClr val="accent1"/>
                </a:solidFill>
                <a:effectLst/>
                <a:latin typeface="宋体" pitchFamily="2" charset="-122"/>
              </a:rPr>
              <a:t>80</a:t>
            </a:r>
            <a:r>
              <a:rPr lang="zh-CN" altLang="en-US" sz="2800" b="1" dirty="0">
                <a:solidFill>
                  <a:schemeClr val="accent1"/>
                </a:solidFill>
                <a:effectLst/>
                <a:latin typeface="宋体" pitchFamily="2" charset="-122"/>
              </a:rPr>
              <a:t>年代出现的</a:t>
            </a:r>
            <a:r>
              <a:rPr lang="en-US" altLang="zh-CN" sz="2800" b="1" dirty="0">
                <a:solidFill>
                  <a:schemeClr val="accent1"/>
                </a:solidFill>
                <a:effectLst/>
                <a:latin typeface="宋体" pitchFamily="2" charset="-122"/>
              </a:rPr>
              <a:t>RISC</a:t>
            </a:r>
            <a:r>
              <a:rPr lang="zh-CN" altLang="en-US" sz="2800" b="1" dirty="0">
                <a:solidFill>
                  <a:schemeClr val="accent1"/>
                </a:solidFill>
                <a:effectLst/>
                <a:latin typeface="宋体" pitchFamily="2" charset="-122"/>
              </a:rPr>
              <a:t>是</a:t>
            </a:r>
            <a:r>
              <a:rPr lang="zh-CN" altLang="en-US" sz="2800" b="1" dirty="0">
                <a:solidFill>
                  <a:srgbClr val="00B050"/>
                </a:solidFill>
                <a:effectLst/>
                <a:latin typeface="宋体" pitchFamily="2" charset="-122"/>
              </a:rPr>
              <a:t>单处理机系统结构设计</a:t>
            </a:r>
            <a:r>
              <a:rPr lang="zh-CN" altLang="en-US" sz="2800" b="1" dirty="0">
                <a:solidFill>
                  <a:schemeClr val="accent1"/>
                </a:solidFill>
                <a:effectLst/>
                <a:latin typeface="宋体" pitchFamily="2" charset="-122"/>
              </a:rPr>
              <a:t>的一大进展。</a:t>
            </a:r>
            <a:r>
              <a:rPr lang="en-US" altLang="zh-CN" sz="2800" b="1" dirty="0">
                <a:solidFill>
                  <a:schemeClr val="accent1"/>
                </a:solidFill>
                <a:effectLst/>
                <a:latin typeface="宋体" pitchFamily="2" charset="-122"/>
              </a:rPr>
              <a:t>RISC</a:t>
            </a:r>
            <a:r>
              <a:rPr lang="zh-CN" altLang="en-US" sz="2800" b="1" dirty="0">
                <a:solidFill>
                  <a:schemeClr val="accent1"/>
                </a:solidFill>
                <a:effectLst/>
                <a:latin typeface="宋体" pitchFamily="2" charset="-122"/>
              </a:rPr>
              <a:t>的设计目标是每个时钟周期内完成一条指令。在</a:t>
            </a:r>
            <a:r>
              <a:rPr lang="en-US" altLang="zh-CN" sz="2800" b="1" dirty="0">
                <a:solidFill>
                  <a:schemeClr val="accent1"/>
                </a:solidFill>
                <a:effectLst/>
                <a:latin typeface="宋体" pitchFamily="2" charset="-122"/>
              </a:rPr>
              <a:t>RISC</a:t>
            </a:r>
            <a:r>
              <a:rPr lang="zh-CN" altLang="en-US" sz="2800" b="1" dirty="0">
                <a:solidFill>
                  <a:schemeClr val="accent1"/>
                </a:solidFill>
                <a:effectLst/>
                <a:latin typeface="宋体" pitchFamily="2" charset="-122"/>
              </a:rPr>
              <a:t>之后，又出现了一些新的计算机系统结构的设计，突破了每个时钟周期完成一条指令的指标。其基本思路是：挖掘</a:t>
            </a:r>
            <a:r>
              <a:rPr lang="zh-CN" altLang="en-US" sz="2800" b="1" dirty="0">
                <a:solidFill>
                  <a:srgbClr val="00B050"/>
                </a:solidFill>
                <a:effectLst/>
                <a:latin typeface="宋体" pitchFamily="2" charset="-122"/>
              </a:rPr>
              <a:t>指令级的并行度</a:t>
            </a:r>
            <a:r>
              <a:rPr lang="zh-CN" altLang="en-US" sz="2800" b="1" dirty="0">
                <a:solidFill>
                  <a:schemeClr val="accent1"/>
                </a:solidFill>
                <a:effectLst/>
                <a:latin typeface="宋体" pitchFamily="2" charset="-122"/>
              </a:rPr>
              <a:t>，使单处理机达到一个时钟周期完成多条指令。</a:t>
            </a:r>
          </a:p>
        </p:txBody>
      </p:sp>
      <p:sp>
        <p:nvSpPr>
          <p:cNvPr id="10244" name="Rectangle 4"/>
          <p:cNvSpPr>
            <a:spLocks noChangeArrowheads="1"/>
          </p:cNvSpPr>
          <p:nvPr/>
        </p:nvSpPr>
        <p:spPr bwMode="auto">
          <a:xfrm>
            <a:off x="477838" y="4019550"/>
            <a:ext cx="8177212" cy="1827213"/>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en-US" altLang="zh-CN" sz="3200"/>
              <a:t>  </a:t>
            </a:r>
            <a:r>
              <a:rPr lang="zh-CN" altLang="en-US" sz="3200"/>
              <a:t>程序中的指令是顺序安排的，当这些指令间不存在相关而能在流水线中通过时间重叠方法来并行执行时，则存在</a:t>
            </a:r>
            <a:r>
              <a:rPr lang="zh-CN" altLang="en-US" sz="3200">
                <a:solidFill>
                  <a:schemeClr val="hlink"/>
                </a:solidFill>
              </a:rPr>
              <a:t>指令级并行性</a:t>
            </a:r>
            <a:r>
              <a:rPr lang="zh-CN" altLang="en-US" sz="3200"/>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diamond(in)">
                                      <p:cBhvr>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902985FA-0E37-46C1-B904-3BE940C20328}" type="slidenum">
              <a:rPr lang="en-US" altLang="zh-CN"/>
              <a:pPr/>
              <a:t>28</a:t>
            </a:fld>
            <a:endParaRPr lang="en-US" altLang="zh-CN"/>
          </a:p>
        </p:txBody>
      </p:sp>
      <p:sp>
        <p:nvSpPr>
          <p:cNvPr id="12290" name="Rectangle 2"/>
          <p:cNvSpPr>
            <a:spLocks noGrp="1" noChangeArrowheads="1"/>
          </p:cNvSpPr>
          <p:nvPr>
            <p:ph type="ctrTitle"/>
          </p:nvPr>
        </p:nvSpPr>
        <p:spPr>
          <a:xfrm>
            <a:off x="342900" y="265113"/>
            <a:ext cx="7170738" cy="593725"/>
          </a:xfrm>
          <a:noFill/>
          <a:ln/>
        </p:spPr>
        <p:txBody>
          <a:bodyPr/>
          <a:lstStyle/>
          <a:p>
            <a:r>
              <a:rPr lang="en-US" altLang="zh-CN" sz="2800" b="1" dirty="0" smtClean="0">
                <a:solidFill>
                  <a:schemeClr val="hlink"/>
                </a:solidFill>
              </a:rPr>
              <a:t> </a:t>
            </a:r>
            <a:r>
              <a:rPr lang="zh-CN" altLang="en-US" sz="2800" b="1" dirty="0">
                <a:solidFill>
                  <a:schemeClr val="hlink"/>
                </a:solidFill>
                <a:latin typeface="宋体" pitchFamily="2" charset="-122"/>
              </a:rPr>
              <a:t>并行性的有关术语</a:t>
            </a:r>
          </a:p>
        </p:txBody>
      </p:sp>
      <p:sp>
        <p:nvSpPr>
          <p:cNvPr id="12291" name="Rectangle 3"/>
          <p:cNvSpPr>
            <a:spLocks noGrp="1" noChangeArrowheads="1"/>
          </p:cNvSpPr>
          <p:nvPr>
            <p:ph type="subTitle" idx="1"/>
          </p:nvPr>
        </p:nvSpPr>
        <p:spPr>
          <a:xfrm>
            <a:off x="468313" y="836613"/>
            <a:ext cx="8248650" cy="2087562"/>
          </a:xfrm>
          <a:noFill/>
          <a:ln/>
        </p:spPr>
        <p:txBody>
          <a:bodyPr>
            <a:normAutofit fontScale="92500"/>
          </a:bodyPr>
          <a:lstStyle/>
          <a:p>
            <a:pPr algn="just">
              <a:spcBef>
                <a:spcPct val="0"/>
              </a:spcBef>
            </a:pPr>
            <a:r>
              <a:rPr lang="en-US" altLang="zh-CN" b="1" dirty="0">
                <a:solidFill>
                  <a:schemeClr val="hlink"/>
                </a:solidFill>
                <a:latin typeface="宋体" pitchFamily="2" charset="-122"/>
              </a:rPr>
              <a:t>【</a:t>
            </a:r>
            <a:r>
              <a:rPr lang="zh-CN" altLang="en-US" b="1" dirty="0">
                <a:solidFill>
                  <a:schemeClr val="hlink"/>
                </a:solidFill>
                <a:latin typeface="宋体" pitchFamily="2" charset="-122"/>
              </a:rPr>
              <a:t>例</a:t>
            </a:r>
            <a:r>
              <a:rPr lang="en-US" altLang="zh-CN" b="1" dirty="0">
                <a:solidFill>
                  <a:schemeClr val="hlink"/>
                </a:solidFill>
                <a:latin typeface="宋体" pitchFamily="2" charset="-122"/>
              </a:rPr>
              <a:t>1】 </a:t>
            </a:r>
            <a:r>
              <a:rPr lang="zh-CN" altLang="en-US" b="1" dirty="0">
                <a:solidFill>
                  <a:schemeClr val="accent1"/>
                </a:solidFill>
                <a:latin typeface="宋体" pitchFamily="2" charset="-122"/>
              </a:rPr>
              <a:t>考虑如下两个程序代码段：</a:t>
            </a:r>
          </a:p>
          <a:p>
            <a:pPr algn="just">
              <a:spcBef>
                <a:spcPct val="0"/>
              </a:spcBef>
            </a:pPr>
            <a:r>
              <a:rPr lang="en-US" altLang="zh-CN" b="1" dirty="0">
                <a:solidFill>
                  <a:schemeClr val="accent1"/>
                </a:solidFill>
                <a:latin typeface="宋体" pitchFamily="2" charset="-122"/>
              </a:rPr>
              <a:t>LOAD</a:t>
            </a:r>
            <a:r>
              <a:rPr lang="en-US" altLang="zh-CN" b="1" dirty="0">
                <a:solidFill>
                  <a:schemeClr val="accent1"/>
                </a:solidFill>
              </a:rPr>
              <a:t> </a:t>
            </a:r>
            <a:r>
              <a:rPr lang="en-US" altLang="zh-CN" b="1" dirty="0">
                <a:solidFill>
                  <a:schemeClr val="accent1"/>
                </a:solidFill>
                <a:latin typeface="宋体" pitchFamily="2" charset="-122"/>
              </a:rPr>
              <a:t>R0, M(A)      |</a:t>
            </a:r>
            <a:r>
              <a:rPr lang="en-US" altLang="zh-CN" b="1" dirty="0">
                <a:solidFill>
                  <a:schemeClr val="accent1"/>
                </a:solidFill>
              </a:rPr>
              <a:t>      </a:t>
            </a:r>
            <a:r>
              <a:rPr lang="en-US" altLang="zh-CN" b="1" dirty="0">
                <a:solidFill>
                  <a:schemeClr val="accent1"/>
                </a:solidFill>
                <a:latin typeface="宋体" pitchFamily="2" charset="-122"/>
              </a:rPr>
              <a:t> ADD</a:t>
            </a:r>
            <a:r>
              <a:rPr lang="en-US" altLang="zh-CN" b="1" dirty="0">
                <a:solidFill>
                  <a:schemeClr val="accent1"/>
                </a:solidFill>
              </a:rPr>
              <a:t> </a:t>
            </a:r>
            <a:r>
              <a:rPr lang="en-US" altLang="zh-CN" b="1" dirty="0">
                <a:solidFill>
                  <a:schemeClr val="accent1"/>
                </a:solidFill>
                <a:latin typeface="宋体" pitchFamily="2" charset="-122"/>
              </a:rPr>
              <a:t> R3, R2, R1</a:t>
            </a:r>
            <a:r>
              <a:rPr lang="en-US" altLang="zh-CN" b="1" dirty="0">
                <a:solidFill>
                  <a:schemeClr val="accent1"/>
                </a:solidFill>
              </a:rPr>
              <a:t> </a:t>
            </a:r>
            <a:endParaRPr lang="en-US" altLang="zh-CN" b="1" dirty="0">
              <a:solidFill>
                <a:schemeClr val="accent1"/>
              </a:solidFill>
              <a:latin typeface="宋体" pitchFamily="2" charset="-122"/>
            </a:endParaRPr>
          </a:p>
          <a:p>
            <a:pPr algn="just">
              <a:spcBef>
                <a:spcPct val="0"/>
              </a:spcBef>
            </a:pPr>
            <a:r>
              <a:rPr lang="en-US" altLang="zh-CN" b="1" dirty="0">
                <a:solidFill>
                  <a:schemeClr val="accent1"/>
                </a:solidFill>
                <a:latin typeface="宋体" pitchFamily="2" charset="-122"/>
              </a:rPr>
              <a:t>ADD</a:t>
            </a:r>
            <a:r>
              <a:rPr lang="en-US" altLang="zh-CN" b="1" dirty="0">
                <a:solidFill>
                  <a:schemeClr val="accent1"/>
                </a:solidFill>
              </a:rPr>
              <a:t> </a:t>
            </a:r>
            <a:r>
              <a:rPr lang="en-US" altLang="zh-CN" b="1" dirty="0">
                <a:solidFill>
                  <a:schemeClr val="accent1"/>
                </a:solidFill>
                <a:latin typeface="宋体" pitchFamily="2" charset="-122"/>
              </a:rPr>
              <a:t> R3, R2, R1</a:t>
            </a:r>
            <a:r>
              <a:rPr lang="en-US" altLang="zh-CN" b="1" dirty="0">
                <a:solidFill>
                  <a:schemeClr val="accent1"/>
                </a:solidFill>
              </a:rPr>
              <a:t> </a:t>
            </a:r>
            <a:r>
              <a:rPr lang="en-US" altLang="zh-CN" b="1" dirty="0">
                <a:solidFill>
                  <a:schemeClr val="accent1"/>
                </a:solidFill>
                <a:latin typeface="宋体" pitchFamily="2" charset="-122"/>
              </a:rPr>
              <a:t> </a:t>
            </a:r>
            <a:r>
              <a:rPr lang="en-US" altLang="zh-CN" b="1" dirty="0">
                <a:solidFill>
                  <a:schemeClr val="accent1"/>
                </a:solidFill>
              </a:rPr>
              <a:t>   </a:t>
            </a:r>
            <a:r>
              <a:rPr lang="en-US" altLang="zh-CN" b="1" dirty="0">
                <a:solidFill>
                  <a:schemeClr val="accent1"/>
                </a:solidFill>
                <a:latin typeface="宋体" pitchFamily="2" charset="-122"/>
              </a:rPr>
              <a:t> |</a:t>
            </a:r>
            <a:r>
              <a:rPr lang="en-US" altLang="zh-CN" b="1" dirty="0">
                <a:solidFill>
                  <a:schemeClr val="accent1"/>
                </a:solidFill>
              </a:rPr>
              <a:t>      </a:t>
            </a:r>
            <a:r>
              <a:rPr lang="en-US" altLang="zh-CN" b="1" dirty="0">
                <a:solidFill>
                  <a:schemeClr val="accent1"/>
                </a:solidFill>
                <a:latin typeface="宋体" pitchFamily="2" charset="-122"/>
              </a:rPr>
              <a:t> SUB</a:t>
            </a:r>
            <a:r>
              <a:rPr lang="en-US" altLang="zh-CN" b="1" dirty="0">
                <a:solidFill>
                  <a:schemeClr val="accent1"/>
                </a:solidFill>
              </a:rPr>
              <a:t> </a:t>
            </a:r>
            <a:r>
              <a:rPr lang="en-US" altLang="zh-CN" b="1" dirty="0">
                <a:solidFill>
                  <a:schemeClr val="accent1"/>
                </a:solidFill>
                <a:latin typeface="宋体" pitchFamily="2" charset="-122"/>
              </a:rPr>
              <a:t> R4, R3, R5</a:t>
            </a:r>
          </a:p>
          <a:p>
            <a:pPr algn="just">
              <a:spcBef>
                <a:spcPct val="0"/>
              </a:spcBef>
            </a:pPr>
            <a:r>
              <a:rPr lang="en-US" altLang="zh-CN" b="1" dirty="0">
                <a:solidFill>
                  <a:schemeClr val="accent1"/>
                </a:solidFill>
                <a:latin typeface="宋体" pitchFamily="2" charset="-122"/>
              </a:rPr>
              <a:t>SUB</a:t>
            </a:r>
            <a:r>
              <a:rPr lang="en-US" altLang="zh-CN" b="1" dirty="0">
                <a:solidFill>
                  <a:schemeClr val="accent1"/>
                </a:solidFill>
              </a:rPr>
              <a:t> </a:t>
            </a:r>
            <a:r>
              <a:rPr lang="en-US" altLang="zh-CN" b="1" dirty="0">
                <a:solidFill>
                  <a:schemeClr val="accent1"/>
                </a:solidFill>
                <a:latin typeface="宋体" pitchFamily="2" charset="-122"/>
              </a:rPr>
              <a:t> R4, R5, R6</a:t>
            </a:r>
            <a:r>
              <a:rPr lang="en-US" altLang="zh-CN" b="1" dirty="0">
                <a:solidFill>
                  <a:schemeClr val="accent1"/>
                </a:solidFill>
              </a:rPr>
              <a:t>      </a:t>
            </a:r>
            <a:r>
              <a:rPr lang="en-US" altLang="zh-CN" b="1" dirty="0">
                <a:solidFill>
                  <a:schemeClr val="accent1"/>
                </a:solidFill>
                <a:latin typeface="宋体" pitchFamily="2" charset="-122"/>
              </a:rPr>
              <a:t> |</a:t>
            </a:r>
            <a:r>
              <a:rPr lang="en-US" altLang="zh-CN" b="1" dirty="0">
                <a:solidFill>
                  <a:schemeClr val="accent1"/>
                </a:solidFill>
              </a:rPr>
              <a:t>      </a:t>
            </a:r>
            <a:r>
              <a:rPr lang="en-US" altLang="zh-CN" b="1" dirty="0">
                <a:solidFill>
                  <a:schemeClr val="accent1"/>
                </a:solidFill>
                <a:latin typeface="宋体" pitchFamily="2" charset="-122"/>
              </a:rPr>
              <a:t> STORE</a:t>
            </a:r>
            <a:r>
              <a:rPr lang="en-US" altLang="zh-CN" b="1" dirty="0">
                <a:solidFill>
                  <a:schemeClr val="accent1"/>
                </a:solidFill>
              </a:rPr>
              <a:t>   </a:t>
            </a:r>
            <a:r>
              <a:rPr lang="en-US" altLang="zh-CN" b="1" dirty="0">
                <a:solidFill>
                  <a:schemeClr val="accent1"/>
                </a:solidFill>
                <a:latin typeface="宋体" pitchFamily="2" charset="-122"/>
              </a:rPr>
              <a:t> M(B),R4 </a:t>
            </a:r>
          </a:p>
        </p:txBody>
      </p:sp>
      <p:sp>
        <p:nvSpPr>
          <p:cNvPr id="12292" name="Rectangle 4"/>
          <p:cNvSpPr>
            <a:spLocks noChangeArrowheads="1"/>
          </p:cNvSpPr>
          <p:nvPr/>
        </p:nvSpPr>
        <p:spPr bwMode="auto">
          <a:xfrm>
            <a:off x="500034" y="3143248"/>
            <a:ext cx="8177212" cy="2684463"/>
          </a:xfrm>
          <a:prstGeom prst="rect">
            <a:avLst/>
          </a:prstGeom>
          <a:solidFill>
            <a:schemeClr val="bg1">
              <a:alpha val="50000"/>
            </a:schemeClr>
          </a:solidFill>
          <a:ln w="38100">
            <a:solidFill>
              <a:srgbClr val="FF9900"/>
            </a:solidFill>
            <a:miter lim="800000"/>
            <a:headEnd/>
            <a:tailEnd/>
          </a:ln>
          <a:effectLst/>
        </p:spPr>
        <p:txBody>
          <a:bodyPr lIns="92075" tIns="46038" rIns="92075" bIns="46038"/>
          <a:lstStyle/>
          <a:p>
            <a:r>
              <a:rPr lang="en-US" altLang="zh-CN" sz="3200" dirty="0"/>
              <a:t>  </a:t>
            </a:r>
            <a:r>
              <a:rPr lang="zh-CN" altLang="en-US" sz="3200" dirty="0"/>
              <a:t>左边的</a:t>
            </a:r>
            <a:r>
              <a:rPr lang="en-US" altLang="zh-CN" sz="3200" dirty="0"/>
              <a:t>3</a:t>
            </a:r>
            <a:r>
              <a:rPr lang="zh-CN" altLang="en-US" sz="3200" dirty="0"/>
              <a:t>条指令是相互独立的，它们之间不存在数据相关，因此指令具有并行性。</a:t>
            </a:r>
          </a:p>
          <a:p>
            <a:r>
              <a:rPr lang="zh-CN" altLang="en-US" sz="3200" dirty="0"/>
              <a:t>  右边的</a:t>
            </a:r>
            <a:r>
              <a:rPr lang="en-US" altLang="zh-CN" sz="3200" dirty="0"/>
              <a:t>3</a:t>
            </a:r>
            <a:r>
              <a:rPr lang="zh-CN" altLang="en-US" sz="3200" dirty="0"/>
              <a:t>条指令中，第二条要用到第一条指令的结果，而第三条又用到第二条指令的结果，因此它们之间没有并行性。 </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7AF84A07-12BB-490D-882E-522B01E23F88}" type="slidenum">
              <a:rPr lang="en-US" altLang="zh-CN"/>
              <a:pPr/>
              <a:t>29</a:t>
            </a:fld>
            <a:endParaRPr lang="en-US" altLang="zh-CN"/>
          </a:p>
        </p:txBody>
      </p:sp>
      <p:sp>
        <p:nvSpPr>
          <p:cNvPr id="14338" name="Rectangle 2"/>
          <p:cNvSpPr>
            <a:spLocks noGrp="1" noChangeArrowheads="1"/>
          </p:cNvSpPr>
          <p:nvPr>
            <p:ph type="ctrTitle"/>
          </p:nvPr>
        </p:nvSpPr>
        <p:spPr>
          <a:xfrm>
            <a:off x="342900" y="265113"/>
            <a:ext cx="7170738" cy="593725"/>
          </a:xfrm>
          <a:noFill/>
          <a:ln/>
        </p:spPr>
        <p:txBody>
          <a:bodyPr/>
          <a:lstStyle/>
          <a:p>
            <a:r>
              <a:rPr lang="zh-CN" altLang="en-US" sz="2800" b="1" dirty="0" smtClean="0">
                <a:solidFill>
                  <a:schemeClr val="hlink"/>
                </a:solidFill>
                <a:latin typeface="宋体" pitchFamily="2" charset="-122"/>
              </a:rPr>
              <a:t>并行性</a:t>
            </a:r>
            <a:r>
              <a:rPr lang="zh-CN" altLang="en-US" sz="2800" b="1" dirty="0">
                <a:solidFill>
                  <a:schemeClr val="hlink"/>
                </a:solidFill>
                <a:latin typeface="宋体" pitchFamily="2" charset="-122"/>
              </a:rPr>
              <a:t>的有关术语</a:t>
            </a:r>
          </a:p>
        </p:txBody>
      </p:sp>
      <p:sp>
        <p:nvSpPr>
          <p:cNvPr id="14339" name="Rectangle 3"/>
          <p:cNvSpPr>
            <a:spLocks noGrp="1" noChangeArrowheads="1"/>
          </p:cNvSpPr>
          <p:nvPr>
            <p:ph type="subTitle" idx="1"/>
          </p:nvPr>
        </p:nvSpPr>
        <p:spPr>
          <a:xfrm>
            <a:off x="469900" y="1068388"/>
            <a:ext cx="8245475" cy="1063625"/>
          </a:xfrm>
          <a:solidFill>
            <a:schemeClr val="bg1"/>
          </a:solidFill>
          <a:ln w="38100" cap="flat">
            <a:solidFill>
              <a:srgbClr val="FF9900"/>
            </a:solidFill>
          </a:ln>
        </p:spPr>
        <p:txBody>
          <a:bodyPr>
            <a:normAutofit lnSpcReduction="10000"/>
          </a:bodyPr>
          <a:lstStyle/>
          <a:p>
            <a:pPr algn="just">
              <a:spcBef>
                <a:spcPct val="0"/>
              </a:spcBef>
            </a:pPr>
            <a:r>
              <a:rPr lang="zh-CN" altLang="en-US" b="1" dirty="0">
                <a:solidFill>
                  <a:schemeClr val="hlink"/>
                </a:solidFill>
                <a:latin typeface="宋体" pitchFamily="2" charset="-122"/>
              </a:rPr>
              <a:t>机器并行性：是指处理机获取指令级并行性好处的能力大小。 </a:t>
            </a:r>
          </a:p>
        </p:txBody>
      </p:sp>
      <p:sp>
        <p:nvSpPr>
          <p:cNvPr id="14340" name="Rectangle 4"/>
          <p:cNvSpPr>
            <a:spLocks noChangeArrowheads="1"/>
          </p:cNvSpPr>
          <p:nvPr/>
        </p:nvSpPr>
        <p:spPr bwMode="auto">
          <a:xfrm>
            <a:off x="476250" y="2379663"/>
            <a:ext cx="8199438" cy="3983037"/>
          </a:xfrm>
          <a:prstGeom prst="rect">
            <a:avLst/>
          </a:prstGeom>
          <a:noFill/>
          <a:ln w="9525">
            <a:noFill/>
            <a:miter lim="800000"/>
            <a:headEnd/>
            <a:tailEnd/>
          </a:ln>
          <a:effectLst/>
        </p:spPr>
        <p:txBody>
          <a:bodyPr lIns="92075" tIns="46038" rIns="92075" bIns="46038"/>
          <a:lstStyle/>
          <a:p>
            <a:r>
              <a:rPr lang="en-US" altLang="zh-CN" sz="2800" b="1" dirty="0"/>
              <a:t>  </a:t>
            </a:r>
            <a:r>
              <a:rPr lang="zh-CN" altLang="en-US" sz="2800" b="1" dirty="0"/>
              <a:t>处理机能同时执行的指令数或并行流水线数，处理机中独立指令所使用的机构工作速度等，确定了机器并行性。</a:t>
            </a:r>
          </a:p>
          <a:p>
            <a:r>
              <a:rPr lang="zh-CN" altLang="en-US" sz="2800" b="1" dirty="0"/>
              <a:t>  指令级并行性和机器并行性都是增强计算机性能的重要因素。一个不具有充分指令级并行性的程序也能取得机器并行性的全部好处，像</a:t>
            </a:r>
            <a:r>
              <a:rPr lang="en-US" altLang="zh-CN" sz="2800" b="1" dirty="0"/>
              <a:t>RISC</a:t>
            </a:r>
            <a:r>
              <a:rPr lang="zh-CN" altLang="en-US" sz="2800" b="1" dirty="0"/>
              <a:t>因使用固定长度的指令集结构，就增强了指令级并行性。</a:t>
            </a:r>
          </a:p>
          <a:p>
            <a:r>
              <a:rPr lang="zh-CN" altLang="en-US" sz="2800" b="1" dirty="0"/>
              <a:t>  从另一方面讲，有限的机器并行性也会限制程序中指令级并行性的性能。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ox(in)">
                                      <p:cBhvr>
                                        <p:cTn id="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53" name="Rectangle 9"/>
          <p:cNvSpPr>
            <a:spLocks noGrp="1" noChangeArrowheads="1"/>
          </p:cNvSpPr>
          <p:nvPr>
            <p:ph type="title"/>
          </p:nvPr>
        </p:nvSpPr>
        <p:spPr>
          <a:xfrm>
            <a:off x="642910" y="247650"/>
            <a:ext cx="8348690" cy="381000"/>
          </a:xfrm>
        </p:spPr>
        <p:txBody>
          <a:bodyPr>
            <a:normAutofit fontScale="90000"/>
          </a:bodyPr>
          <a:lstStyle/>
          <a:p>
            <a:r>
              <a:rPr lang="zh-CN" altLang="en-US" dirty="0" smtClean="0">
                <a:latin typeface="黑体" pitchFamily="49" charset="-122"/>
              </a:rPr>
              <a:t>多功能流水线</a:t>
            </a:r>
            <a:r>
              <a:rPr lang="zh-CN" altLang="en-US" dirty="0">
                <a:latin typeface="黑体" pitchFamily="49" charset="-122"/>
              </a:rPr>
              <a:t>的性能指标</a:t>
            </a:r>
          </a:p>
        </p:txBody>
      </p:sp>
      <p:sp>
        <p:nvSpPr>
          <p:cNvPr id="569347" name="Rectangle 3" descr="Rectangle: Click to edit Master text styles&#10;Second level&#10;Third level&#10;Fourth level&#10;Fifth level"/>
          <p:cNvSpPr>
            <a:spLocks noGrp="1" noChangeArrowheads="1"/>
          </p:cNvSpPr>
          <p:nvPr>
            <p:ph type="body" sz="half" idx="1"/>
          </p:nvPr>
        </p:nvSpPr>
        <p:spPr>
          <a:xfrm>
            <a:off x="685800" y="1828800"/>
            <a:ext cx="7989888" cy="3289300"/>
          </a:xfrm>
        </p:spPr>
        <p:txBody>
          <a:bodyPr>
            <a:normAutofit/>
          </a:bodyPr>
          <a:lstStyle/>
          <a:p>
            <a:pPr marL="317500" indent="-317500">
              <a:buFont typeface="Wingdings" pitchFamily="2" charset="2"/>
              <a:buNone/>
            </a:pPr>
            <a:r>
              <a:rPr lang="en-US" altLang="zh-CN" sz="2400" b="1" dirty="0">
                <a:solidFill>
                  <a:schemeClr val="tx2"/>
                </a:solidFill>
                <a:latin typeface="宋体" pitchFamily="2" charset="-122"/>
                <a:ea typeface="宋体" pitchFamily="2" charset="-122"/>
              </a:rPr>
              <a:t>      </a:t>
            </a:r>
            <a:r>
              <a:rPr lang="zh-CN" altLang="en-US" sz="2400" b="1" dirty="0" smtClean="0">
                <a:solidFill>
                  <a:schemeClr val="tx2"/>
                </a:solidFill>
                <a:latin typeface="宋体" pitchFamily="2" charset="-122"/>
                <a:ea typeface="宋体" pitchFamily="2" charset="-122"/>
              </a:rPr>
              <a:t>例设</a:t>
            </a:r>
            <a:r>
              <a:rPr lang="zh-CN" altLang="en-US" sz="2400" b="1" dirty="0">
                <a:solidFill>
                  <a:schemeClr val="tx2"/>
                </a:solidFill>
                <a:latin typeface="宋体" pitchFamily="2" charset="-122"/>
                <a:ea typeface="宋体" pitchFamily="2" charset="-122"/>
              </a:rPr>
              <a:t>在下图所示的静态流水线上计算：</a:t>
            </a:r>
          </a:p>
          <a:p>
            <a:pPr marL="317500" indent="-317500">
              <a:buFont typeface="Wingdings" pitchFamily="2" charset="2"/>
              <a:buNone/>
            </a:pPr>
            <a:r>
              <a:rPr lang="zh-CN" altLang="en-US" sz="2400" b="1" dirty="0">
                <a:solidFill>
                  <a:schemeClr val="tx2"/>
                </a:solidFill>
                <a:latin typeface="宋体" pitchFamily="2" charset="-122"/>
                <a:ea typeface="宋体" pitchFamily="2" charset="-122"/>
              </a:rPr>
              <a:t>  </a:t>
            </a:r>
          </a:p>
          <a:p>
            <a:pPr marL="317500" indent="-317500">
              <a:buFont typeface="Wingdings" pitchFamily="2" charset="2"/>
              <a:buNone/>
            </a:pPr>
            <a:endParaRPr lang="zh-CN" altLang="en-US" sz="2400" b="1" dirty="0">
              <a:solidFill>
                <a:schemeClr val="tx2"/>
              </a:solidFill>
              <a:latin typeface="宋体" pitchFamily="2" charset="-122"/>
              <a:ea typeface="宋体" pitchFamily="2" charset="-122"/>
            </a:endParaRPr>
          </a:p>
          <a:p>
            <a:pPr marL="317500" indent="-317500">
              <a:lnSpc>
                <a:spcPct val="130000"/>
              </a:lnSpc>
              <a:buFont typeface="Wingdings" pitchFamily="2" charset="2"/>
              <a:buNone/>
            </a:pPr>
            <a:r>
              <a:rPr lang="zh-CN" altLang="en-US" sz="2400" b="1" dirty="0">
                <a:solidFill>
                  <a:schemeClr val="tx2"/>
                </a:solidFill>
                <a:latin typeface="宋体" pitchFamily="2" charset="-122"/>
                <a:ea typeface="宋体" pitchFamily="2" charset="-122"/>
              </a:rPr>
              <a:t>  流水线的输出可以直接返回输入端或暂存于相应的流水寄存器中，试计算其吞吐率、加速比和效率。</a:t>
            </a:r>
          </a:p>
        </p:txBody>
      </p:sp>
      <p:sp>
        <p:nvSpPr>
          <p:cNvPr id="569348" name="Text Box 4"/>
          <p:cNvSpPr txBox="1">
            <a:spLocks noChangeArrowheads="1"/>
          </p:cNvSpPr>
          <p:nvPr/>
        </p:nvSpPr>
        <p:spPr bwMode="auto">
          <a:xfrm>
            <a:off x="684213" y="1196975"/>
            <a:ext cx="6840537" cy="523220"/>
          </a:xfrm>
          <a:prstGeom prst="rect">
            <a:avLst/>
          </a:prstGeom>
          <a:noFill/>
          <a:ln w="9525">
            <a:noFill/>
            <a:miter lim="800000"/>
            <a:headEnd/>
            <a:tailEnd/>
          </a:ln>
          <a:effectLst/>
        </p:spPr>
        <p:txBody>
          <a:bodyPr>
            <a:spAutoFit/>
          </a:bodyPr>
          <a:lstStyle/>
          <a:p>
            <a:pPr>
              <a:spcBef>
                <a:spcPct val="50000"/>
              </a:spcBef>
            </a:pPr>
            <a:r>
              <a:rPr lang="zh-CN" altLang="en-US" sz="2800" dirty="0" smtClean="0">
                <a:solidFill>
                  <a:srgbClr val="0000CC"/>
                </a:solidFill>
                <a:latin typeface="黑体" pitchFamily="49" charset="-122"/>
              </a:rPr>
              <a:t>流水线</a:t>
            </a:r>
            <a:r>
              <a:rPr lang="zh-CN" altLang="en-US" sz="2800" dirty="0">
                <a:solidFill>
                  <a:srgbClr val="0000CC"/>
                </a:solidFill>
                <a:latin typeface="黑体" pitchFamily="49" charset="-122"/>
              </a:rPr>
              <a:t>的性能分析举例</a:t>
            </a:r>
          </a:p>
        </p:txBody>
      </p:sp>
      <p:sp>
        <p:nvSpPr>
          <p:cNvPr id="569350" name="Rectangle 6"/>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9349" name="Object 5"/>
          <p:cNvGraphicFramePr>
            <a:graphicFrameLocks noChangeAspect="1"/>
          </p:cNvGraphicFramePr>
          <p:nvPr/>
        </p:nvGraphicFramePr>
        <p:xfrm>
          <a:off x="3924300" y="2333625"/>
          <a:ext cx="1439863" cy="771525"/>
        </p:xfrm>
        <a:graphic>
          <a:graphicData uri="http://schemas.openxmlformats.org/presentationml/2006/ole">
            <p:oleObj spid="_x0000_s4098" name="公式" r:id="rId3" imgW="799753" imgH="431613" progId="Equation.3">
              <p:embed/>
            </p:oleObj>
          </a:graphicData>
        </a:graphic>
      </p:graphicFrame>
      <p:graphicFrame>
        <p:nvGraphicFramePr>
          <p:cNvPr id="569352" name="Object 8"/>
          <p:cNvGraphicFramePr>
            <a:graphicFrameLocks noChangeAspect="1"/>
          </p:cNvGraphicFramePr>
          <p:nvPr>
            <p:ph sz="half" idx="2"/>
          </p:nvPr>
        </p:nvGraphicFramePr>
        <p:xfrm>
          <a:off x="1187450" y="4252930"/>
          <a:ext cx="6985000" cy="1676400"/>
        </p:xfrm>
        <a:graphic>
          <a:graphicData uri="http://schemas.openxmlformats.org/presentationml/2006/ole">
            <p:oleObj spid="_x0000_s4099" name="Picture2" r:id="rId4" imgW="4115520" imgH="987480" progId="Word.Picture.8">
              <p:embed/>
            </p:oleObj>
          </a:graphicData>
        </a:graphic>
      </p:graphicFrame>
      <p:sp>
        <p:nvSpPr>
          <p:cNvPr id="569355" name="Text Box 11"/>
          <p:cNvSpPr txBox="1">
            <a:spLocks noChangeArrowheads="1"/>
          </p:cNvSpPr>
          <p:nvPr/>
        </p:nvSpPr>
        <p:spPr bwMode="auto">
          <a:xfrm>
            <a:off x="5003800" y="5645150"/>
            <a:ext cx="2952750" cy="396875"/>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000000"/>
                </a:solidFill>
                <a:latin typeface="宋体" pitchFamily="2" charset="-122"/>
                <a:ea typeface="宋体" pitchFamily="2" charset="-122"/>
              </a:rPr>
              <a:t>(</a:t>
            </a:r>
            <a:r>
              <a:rPr lang="zh-CN" altLang="en-US" sz="2000" b="1" dirty="0">
                <a:solidFill>
                  <a:srgbClr val="000000"/>
                </a:solidFill>
                <a:latin typeface="宋体" pitchFamily="2" charset="-122"/>
                <a:ea typeface="宋体" pitchFamily="2" charset="-122"/>
              </a:rPr>
              <a:t>每段的时间都为</a:t>
            </a:r>
            <a:r>
              <a:rPr lang="zh-CN" altLang="en-US" sz="2000" b="1" dirty="0">
                <a:solidFill>
                  <a:srgbClr val="9933FF"/>
                </a:solidFill>
                <a:latin typeface="宋体" pitchFamily="2" charset="-122"/>
                <a:ea typeface="宋体" pitchFamily="2" charset="-122"/>
              </a:rPr>
              <a:t>△</a:t>
            </a:r>
            <a:r>
              <a:rPr lang="en-US" altLang="zh-CN" sz="2000" b="1" dirty="0">
                <a:solidFill>
                  <a:srgbClr val="9933FF"/>
                </a:solidFill>
                <a:latin typeface="宋体" pitchFamily="2" charset="-122"/>
                <a:ea typeface="宋体" pitchFamily="2" charset="-122"/>
              </a:rPr>
              <a:t>t</a:t>
            </a:r>
            <a:r>
              <a:rPr lang="en-US" altLang="zh-CN" sz="2000" b="1" dirty="0">
                <a:solidFill>
                  <a:srgbClr val="000000"/>
                </a:solidFill>
                <a:latin typeface="宋体" pitchFamily="2" charset="-122"/>
                <a:ea typeface="宋体" pitchFamily="2" charset="-122"/>
              </a:rPr>
              <a:t>)</a:t>
            </a:r>
          </a:p>
        </p:txBody>
      </p:sp>
      <p:sp>
        <p:nvSpPr>
          <p:cNvPr id="9"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3</a:t>
            </a:fld>
            <a:endParaRPr lang="en-US" altLang="zh-CN" dirty="0"/>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AAC1709A-FB59-4910-9168-DFF6A40E5DFB}" type="slidenum">
              <a:rPr lang="en-US" altLang="zh-CN"/>
              <a:pPr/>
              <a:t>30</a:t>
            </a:fld>
            <a:endParaRPr lang="en-US" altLang="zh-CN"/>
          </a:p>
        </p:txBody>
      </p:sp>
      <p:sp>
        <p:nvSpPr>
          <p:cNvPr id="16386" name="Rectangle 2"/>
          <p:cNvSpPr>
            <a:spLocks noGrp="1" noChangeArrowheads="1"/>
          </p:cNvSpPr>
          <p:nvPr>
            <p:ph type="ctrTitle"/>
          </p:nvPr>
        </p:nvSpPr>
        <p:spPr>
          <a:xfrm>
            <a:off x="342900" y="265113"/>
            <a:ext cx="7170738" cy="593725"/>
          </a:xfrm>
          <a:noFill/>
          <a:ln/>
        </p:spPr>
        <p:txBody>
          <a:bodyPr/>
          <a:lstStyle/>
          <a:p>
            <a:r>
              <a:rPr lang="zh-CN" altLang="en-US" sz="2800" b="1" dirty="0" smtClean="0">
                <a:solidFill>
                  <a:schemeClr val="hlink"/>
                </a:solidFill>
                <a:latin typeface="宋体" pitchFamily="2" charset="-122"/>
              </a:rPr>
              <a:t>并行性</a:t>
            </a:r>
            <a:r>
              <a:rPr lang="zh-CN" altLang="en-US" sz="2800" b="1" dirty="0">
                <a:solidFill>
                  <a:schemeClr val="hlink"/>
                </a:solidFill>
                <a:latin typeface="宋体" pitchFamily="2" charset="-122"/>
              </a:rPr>
              <a:t>的有关术语</a:t>
            </a:r>
          </a:p>
        </p:txBody>
      </p:sp>
      <p:sp>
        <p:nvSpPr>
          <p:cNvPr id="16387" name="Rectangle 3"/>
          <p:cNvSpPr>
            <a:spLocks noGrp="1" noChangeArrowheads="1"/>
          </p:cNvSpPr>
          <p:nvPr>
            <p:ph type="subTitle" idx="1"/>
          </p:nvPr>
        </p:nvSpPr>
        <p:spPr>
          <a:xfrm>
            <a:off x="469900" y="1068388"/>
            <a:ext cx="8245475" cy="1568450"/>
          </a:xfrm>
          <a:solidFill>
            <a:schemeClr val="bg1"/>
          </a:solidFill>
          <a:ln w="38100" cap="flat">
            <a:solidFill>
              <a:srgbClr val="FF9900"/>
            </a:solidFill>
          </a:ln>
        </p:spPr>
        <p:txBody>
          <a:bodyPr/>
          <a:lstStyle/>
          <a:p>
            <a:pPr algn="just">
              <a:spcBef>
                <a:spcPct val="0"/>
              </a:spcBef>
            </a:pPr>
            <a:r>
              <a:rPr lang="en-US" altLang="zh-CN" b="1" dirty="0">
                <a:solidFill>
                  <a:schemeClr val="accent1"/>
                </a:solidFill>
                <a:latin typeface="宋体" pitchFamily="2" charset="-122"/>
              </a:rPr>
              <a:t>  </a:t>
            </a:r>
            <a:r>
              <a:rPr lang="zh-CN" altLang="en-US" b="1" dirty="0">
                <a:solidFill>
                  <a:schemeClr val="accent1"/>
                </a:solidFill>
                <a:latin typeface="宋体" pitchFamily="2" charset="-122"/>
              </a:rPr>
              <a:t>衡量指令级并行性的一个指标是</a:t>
            </a:r>
            <a:r>
              <a:rPr lang="en-US" altLang="zh-CN" b="1" dirty="0">
                <a:solidFill>
                  <a:srgbClr val="00B050"/>
                </a:solidFill>
                <a:latin typeface="宋体" pitchFamily="2" charset="-122"/>
              </a:rPr>
              <a:t>CPI</a:t>
            </a:r>
            <a:r>
              <a:rPr lang="zh-CN" altLang="en-US" b="1" dirty="0">
                <a:solidFill>
                  <a:srgbClr val="FFFFFF"/>
                </a:solidFill>
                <a:latin typeface="宋体" pitchFamily="2" charset="-122"/>
              </a:rPr>
              <a:t>，它定义</a:t>
            </a:r>
            <a:r>
              <a:rPr lang="zh-CN" altLang="en-US" b="1" dirty="0">
                <a:solidFill>
                  <a:schemeClr val="accent1"/>
                </a:solidFill>
                <a:latin typeface="宋体" pitchFamily="2" charset="-122"/>
              </a:rPr>
              <a:t>为流水线中执行一条指令所需的机器周期数。</a:t>
            </a:r>
          </a:p>
        </p:txBody>
      </p:sp>
      <p:sp>
        <p:nvSpPr>
          <p:cNvPr id="16388" name="Rectangle 4"/>
          <p:cNvSpPr>
            <a:spLocks noChangeArrowheads="1"/>
          </p:cNvSpPr>
          <p:nvPr/>
        </p:nvSpPr>
        <p:spPr bwMode="auto">
          <a:xfrm>
            <a:off x="476250" y="2924175"/>
            <a:ext cx="8199438" cy="3438525"/>
          </a:xfrm>
          <a:prstGeom prst="rect">
            <a:avLst/>
          </a:prstGeom>
          <a:noFill/>
          <a:ln w="9525">
            <a:noFill/>
            <a:miter lim="800000"/>
            <a:headEnd/>
            <a:tailEnd/>
          </a:ln>
          <a:effectLst/>
        </p:spPr>
        <p:txBody>
          <a:bodyPr lIns="92075" tIns="46038" rIns="92075" bIns="46038"/>
          <a:lstStyle/>
          <a:p>
            <a:r>
              <a:rPr lang="en-US" altLang="zh-CN" sz="3200" dirty="0"/>
              <a:t>  RISC</a:t>
            </a:r>
            <a:r>
              <a:rPr lang="zh-CN" altLang="en-US" sz="3200" dirty="0"/>
              <a:t>处理机中，大多数指令的</a:t>
            </a:r>
            <a:r>
              <a:rPr lang="en-US" altLang="zh-CN" sz="3200" dirty="0"/>
              <a:t>CPI</a:t>
            </a:r>
            <a:r>
              <a:rPr lang="zh-CN" altLang="en-US" sz="3200" dirty="0"/>
              <a:t>＝</a:t>
            </a:r>
            <a:r>
              <a:rPr lang="en-US" altLang="zh-CN" sz="3200" dirty="0"/>
              <a:t>1</a:t>
            </a:r>
            <a:r>
              <a:rPr lang="zh-CN" altLang="en-US" sz="3200" dirty="0"/>
              <a:t>，但有些复杂指令需要几个机器周期才能完成，它们的</a:t>
            </a:r>
            <a:r>
              <a:rPr lang="en-US" altLang="zh-CN" sz="3200" dirty="0"/>
              <a:t>CPI</a:t>
            </a:r>
            <a:r>
              <a:rPr lang="zh-CN" altLang="en-US" sz="3200" dirty="0"/>
              <a:t>＞</a:t>
            </a:r>
            <a:r>
              <a:rPr lang="en-US" altLang="zh-CN" sz="3200" dirty="0"/>
              <a:t>1</a:t>
            </a:r>
            <a:r>
              <a:rPr lang="zh-CN" altLang="en-US" sz="3200" dirty="0"/>
              <a:t>。</a:t>
            </a:r>
          </a:p>
          <a:p>
            <a:r>
              <a:rPr lang="zh-CN" altLang="en-US" sz="3200" dirty="0"/>
              <a:t>  显然，要提高指令级并行性，追求</a:t>
            </a:r>
            <a:r>
              <a:rPr lang="en-US" altLang="zh-CN" sz="3200" dirty="0"/>
              <a:t>CPI</a:t>
            </a:r>
            <a:r>
              <a:rPr lang="zh-CN" altLang="en-US" sz="3200" dirty="0"/>
              <a:t>＜</a:t>
            </a:r>
            <a:r>
              <a:rPr lang="en-US" altLang="zh-CN" sz="3200" dirty="0"/>
              <a:t>1</a:t>
            </a:r>
            <a:r>
              <a:rPr lang="zh-CN" altLang="en-US" sz="3200" dirty="0"/>
              <a:t>自然成为人们努力的目标。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080250" y="6232525"/>
            <a:ext cx="1905000" cy="457200"/>
          </a:xfrm>
          <a:prstGeom prst="rect">
            <a:avLst/>
          </a:prstGeom>
        </p:spPr>
        <p:txBody>
          <a:bodyPr/>
          <a:lstStyle/>
          <a:p>
            <a:fld id="{B08882C0-9877-4067-9F39-FA38840F1463}" type="slidenum">
              <a:rPr lang="en-US" altLang="zh-CN"/>
              <a:pPr/>
              <a:t>31</a:t>
            </a:fld>
            <a:endParaRPr lang="en-US" altLang="zh-CN"/>
          </a:p>
        </p:txBody>
      </p:sp>
      <p:sp>
        <p:nvSpPr>
          <p:cNvPr id="18434" name="Rectangle 2"/>
          <p:cNvSpPr>
            <a:spLocks noGrp="1" noChangeArrowheads="1"/>
          </p:cNvSpPr>
          <p:nvPr>
            <p:ph type="ctrTitle"/>
          </p:nvPr>
        </p:nvSpPr>
        <p:spPr>
          <a:xfrm>
            <a:off x="342900" y="265113"/>
            <a:ext cx="7208838" cy="898525"/>
          </a:xfrm>
          <a:noFill/>
          <a:ln/>
        </p:spPr>
        <p:txBody>
          <a:bodyPr>
            <a:normAutofit fontScale="90000"/>
          </a:bodyPr>
          <a:lstStyle/>
          <a:p>
            <a:r>
              <a:rPr lang="zh-CN" altLang="en-US" sz="2800" b="1" dirty="0" smtClean="0">
                <a:solidFill>
                  <a:schemeClr val="hlink"/>
                </a:solidFill>
              </a:rPr>
              <a:t>指令</a:t>
            </a:r>
            <a:r>
              <a:rPr lang="zh-CN" altLang="en-US" sz="2800" b="1" dirty="0">
                <a:solidFill>
                  <a:schemeClr val="hlink"/>
                </a:solidFill>
              </a:rPr>
              <a:t>级并行的概念</a:t>
            </a:r>
            <a:r>
              <a:rPr lang="zh-CN" altLang="en-US" sz="3200" b="1" dirty="0">
                <a:solidFill>
                  <a:schemeClr val="hlink"/>
                </a:solidFill>
              </a:rPr>
              <a:t/>
            </a:r>
            <a:br>
              <a:rPr lang="zh-CN" altLang="en-US" sz="3200" b="1" dirty="0">
                <a:solidFill>
                  <a:schemeClr val="hlink"/>
                </a:solidFill>
              </a:rPr>
            </a:br>
            <a:r>
              <a:rPr lang="en-US" altLang="zh-CN" sz="3200" b="1" dirty="0" smtClean="0">
                <a:solidFill>
                  <a:schemeClr val="hlink"/>
                </a:solidFill>
              </a:rPr>
              <a:t> </a:t>
            </a:r>
            <a:r>
              <a:rPr lang="zh-CN" altLang="en-US" sz="3200" b="1" dirty="0">
                <a:solidFill>
                  <a:schemeClr val="hlink"/>
                </a:solidFill>
              </a:rPr>
              <a:t>多指令流出：指令级并行度</a:t>
            </a:r>
            <a:r>
              <a:rPr lang="zh-CN" altLang="en-US" sz="2800" b="1" dirty="0">
                <a:solidFill>
                  <a:schemeClr val="hlink"/>
                </a:solidFill>
                <a:latin typeface="宋体" pitchFamily="2" charset="-122"/>
              </a:rPr>
              <a:t> </a:t>
            </a:r>
          </a:p>
        </p:txBody>
      </p:sp>
      <p:sp>
        <p:nvSpPr>
          <p:cNvPr id="18435" name="Rectangle 3"/>
          <p:cNvSpPr>
            <a:spLocks noGrp="1" noChangeArrowheads="1"/>
          </p:cNvSpPr>
          <p:nvPr>
            <p:ph type="subTitle" idx="1"/>
          </p:nvPr>
        </p:nvSpPr>
        <p:spPr>
          <a:xfrm>
            <a:off x="395288" y="3573463"/>
            <a:ext cx="8245475" cy="1152525"/>
          </a:xfrm>
          <a:solidFill>
            <a:schemeClr val="bg1"/>
          </a:solidFill>
          <a:ln w="38100" cap="flat">
            <a:solidFill>
              <a:srgbClr val="FF9900"/>
            </a:solidFill>
          </a:ln>
        </p:spPr>
        <p:txBody>
          <a:bodyPr/>
          <a:lstStyle/>
          <a:p>
            <a:pPr algn="just">
              <a:spcBef>
                <a:spcPct val="0"/>
              </a:spcBef>
            </a:pPr>
            <a:r>
              <a:rPr lang="zh-CN" altLang="en-US" b="1" dirty="0">
                <a:solidFill>
                  <a:schemeClr val="hlink"/>
                </a:solidFill>
                <a:latin typeface="宋体" pitchFamily="2" charset="-122"/>
              </a:rPr>
              <a:t>指令级并行度</a:t>
            </a:r>
            <a:r>
              <a:rPr lang="en-US" altLang="zh-CN" b="1" dirty="0">
                <a:solidFill>
                  <a:schemeClr val="hlink"/>
                </a:solidFill>
                <a:latin typeface="宋体" pitchFamily="2" charset="-122"/>
              </a:rPr>
              <a:t>ILP</a:t>
            </a:r>
            <a:r>
              <a:rPr lang="zh-CN" altLang="en-US" b="1" dirty="0">
                <a:solidFill>
                  <a:schemeClr val="hlink"/>
                </a:solidFill>
                <a:latin typeface="宋体" pitchFamily="2" charset="-122"/>
              </a:rPr>
              <a:t>：</a:t>
            </a:r>
            <a:r>
              <a:rPr lang="zh-CN" altLang="en-US" b="1" dirty="0">
                <a:solidFill>
                  <a:schemeClr val="accent1"/>
                </a:solidFill>
                <a:latin typeface="宋体" pitchFamily="2" charset="-122"/>
              </a:rPr>
              <a:t>在一个时钟周期内流水线上流出的指令数 </a:t>
            </a:r>
          </a:p>
        </p:txBody>
      </p:sp>
      <p:sp>
        <p:nvSpPr>
          <p:cNvPr id="18436" name="Rectangle 4"/>
          <p:cNvSpPr>
            <a:spLocks noChangeArrowheads="1"/>
          </p:cNvSpPr>
          <p:nvPr/>
        </p:nvSpPr>
        <p:spPr bwMode="auto">
          <a:xfrm>
            <a:off x="395288" y="1196975"/>
            <a:ext cx="8370887" cy="2232025"/>
          </a:xfrm>
          <a:prstGeom prst="rect">
            <a:avLst/>
          </a:prstGeom>
          <a:noFill/>
          <a:ln w="9525">
            <a:noFill/>
            <a:miter lim="800000"/>
            <a:headEnd/>
            <a:tailEnd/>
          </a:ln>
          <a:effectLst/>
        </p:spPr>
        <p:txBody>
          <a:bodyPr lIns="92075" tIns="46038" rIns="92075" bIns="46038"/>
          <a:lstStyle/>
          <a:p>
            <a:r>
              <a:rPr lang="en-US" altLang="zh-CN" sz="2800" dirty="0"/>
              <a:t>  </a:t>
            </a:r>
            <a:r>
              <a:rPr lang="zh-CN" altLang="en-US" sz="2800" dirty="0">
                <a:solidFill>
                  <a:schemeClr val="hlink"/>
                </a:solidFill>
              </a:rPr>
              <a:t>指令流水处理机</a:t>
            </a:r>
            <a:r>
              <a:rPr lang="zh-CN" altLang="en-US" sz="2800" dirty="0"/>
              <a:t>比传统的串行处理机有较高的吞吐率，其原因在于多条指令可在流水线的不同段中同时进行操作，即实现了指令级的并行性。但要进一步提高流水线的吞吐率，必须使</a:t>
            </a:r>
            <a:r>
              <a:rPr lang="en-US" altLang="zh-CN" sz="2800" dirty="0"/>
              <a:t>CPI</a:t>
            </a:r>
            <a:r>
              <a:rPr lang="zh-CN" altLang="en-US" sz="2800" dirty="0"/>
              <a:t>＜</a:t>
            </a:r>
            <a:r>
              <a:rPr lang="en-US" altLang="zh-CN" sz="2800" dirty="0"/>
              <a:t>1</a:t>
            </a:r>
            <a:r>
              <a:rPr lang="zh-CN" altLang="en-US" sz="2800" dirty="0"/>
              <a:t>，即需要开发</a:t>
            </a:r>
            <a:r>
              <a:rPr lang="zh-CN" altLang="en-US" sz="2800" dirty="0">
                <a:solidFill>
                  <a:schemeClr val="hlink"/>
                </a:solidFill>
              </a:rPr>
              <a:t>指令级并行度</a:t>
            </a:r>
            <a:r>
              <a:rPr lang="en-US" altLang="zh-CN" sz="2800" dirty="0">
                <a:solidFill>
                  <a:schemeClr val="hlink"/>
                </a:solidFill>
              </a:rPr>
              <a:t>ILP</a:t>
            </a:r>
            <a:r>
              <a:rPr lang="en-US" altLang="zh-CN" sz="2800" dirty="0"/>
              <a:t> </a:t>
            </a: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4294967295"/>
          </p:nvPr>
        </p:nvSpPr>
        <p:spPr>
          <a:xfrm>
            <a:off x="7080250" y="6232525"/>
            <a:ext cx="1905000" cy="457200"/>
          </a:xfrm>
          <a:prstGeom prst="rect">
            <a:avLst/>
          </a:prstGeom>
        </p:spPr>
        <p:txBody>
          <a:bodyPr/>
          <a:lstStyle/>
          <a:p>
            <a:fld id="{E013ED34-63E4-4DD5-96C0-F6B98907D70C}" type="slidenum">
              <a:rPr lang="en-US" altLang="zh-CN"/>
              <a:pPr/>
              <a:t>32</a:t>
            </a:fld>
            <a:endParaRPr lang="en-US" altLang="zh-CN"/>
          </a:p>
        </p:txBody>
      </p:sp>
      <p:sp>
        <p:nvSpPr>
          <p:cNvPr id="20482" name="Rectangle 2"/>
          <p:cNvSpPr>
            <a:spLocks noGrp="1" noChangeArrowheads="1"/>
          </p:cNvSpPr>
          <p:nvPr>
            <p:ph type="ctrTitle"/>
          </p:nvPr>
        </p:nvSpPr>
        <p:spPr>
          <a:xfrm>
            <a:off x="133350" y="133350"/>
            <a:ext cx="7151688" cy="536575"/>
          </a:xfrm>
          <a:noFill/>
          <a:ln/>
        </p:spPr>
        <p:txBody>
          <a:bodyPr>
            <a:normAutofit fontScale="90000"/>
          </a:bodyPr>
          <a:lstStyle/>
          <a:p>
            <a:r>
              <a:rPr lang="en-US" altLang="zh-CN" sz="3200" b="1" dirty="0" smtClean="0">
                <a:solidFill>
                  <a:schemeClr val="hlink"/>
                </a:solidFill>
              </a:rPr>
              <a:t> </a:t>
            </a:r>
            <a:r>
              <a:rPr lang="zh-CN" altLang="en-US" sz="3200" b="1" dirty="0">
                <a:solidFill>
                  <a:schemeClr val="hlink"/>
                </a:solidFill>
              </a:rPr>
              <a:t>多指令流出：指令级并行度</a:t>
            </a:r>
            <a:r>
              <a:rPr lang="zh-CN" altLang="en-US" sz="2800" b="1" dirty="0">
                <a:solidFill>
                  <a:schemeClr val="hlink"/>
                </a:solidFill>
                <a:latin typeface="宋体" pitchFamily="2" charset="-122"/>
              </a:rPr>
              <a:t> </a:t>
            </a:r>
          </a:p>
        </p:txBody>
      </p:sp>
      <p:sp>
        <p:nvSpPr>
          <p:cNvPr id="20483" name="Rectangle 3"/>
          <p:cNvSpPr>
            <a:spLocks noGrp="1" noChangeArrowheads="1"/>
          </p:cNvSpPr>
          <p:nvPr>
            <p:ph type="subTitle" idx="1"/>
          </p:nvPr>
        </p:nvSpPr>
        <p:spPr>
          <a:xfrm>
            <a:off x="395288" y="2708275"/>
            <a:ext cx="8359775" cy="1584325"/>
          </a:xfrm>
          <a:solidFill>
            <a:schemeClr val="bg1"/>
          </a:solidFill>
          <a:ln w="38100" cap="flat">
            <a:solidFill>
              <a:srgbClr val="FF9900"/>
            </a:solidFill>
          </a:ln>
        </p:spPr>
        <p:txBody>
          <a:bodyPr/>
          <a:lstStyle/>
          <a:p>
            <a:pPr algn="just">
              <a:spcBef>
                <a:spcPct val="0"/>
              </a:spcBef>
            </a:pPr>
            <a:r>
              <a:rPr lang="en-US" altLang="zh-CN" b="1" dirty="0">
                <a:solidFill>
                  <a:srgbClr val="FFFFFF"/>
                </a:solidFill>
                <a:latin typeface="宋体" pitchFamily="2" charset="-122"/>
              </a:rPr>
              <a:t>  </a:t>
            </a:r>
            <a:r>
              <a:rPr lang="zh-CN" altLang="en-US" b="1" dirty="0">
                <a:solidFill>
                  <a:schemeClr val="hlink"/>
                </a:solidFill>
                <a:latin typeface="宋体" pitchFamily="2" charset="-122"/>
              </a:rPr>
              <a:t>超标量</a:t>
            </a:r>
            <a:r>
              <a:rPr lang="zh-CN" altLang="en-US" b="1" dirty="0">
                <a:solidFill>
                  <a:srgbClr val="FFFFFF"/>
                </a:solidFill>
                <a:latin typeface="宋体" pitchFamily="2" charset="-122"/>
              </a:rPr>
              <a:t>、</a:t>
            </a:r>
            <a:r>
              <a:rPr lang="zh-CN" altLang="en-US" b="1" dirty="0">
                <a:solidFill>
                  <a:schemeClr val="hlink"/>
                </a:solidFill>
                <a:latin typeface="宋体" pitchFamily="2" charset="-122"/>
              </a:rPr>
              <a:t>超流水线</a:t>
            </a:r>
            <a:r>
              <a:rPr lang="zh-CN" altLang="en-US" b="1" dirty="0">
                <a:solidFill>
                  <a:srgbClr val="FFFFFF"/>
                </a:solidFill>
                <a:latin typeface="宋体" pitchFamily="2" charset="-122"/>
              </a:rPr>
              <a:t>和</a:t>
            </a:r>
            <a:r>
              <a:rPr lang="zh-CN" altLang="en-US" b="1" dirty="0">
                <a:solidFill>
                  <a:schemeClr val="hlink"/>
                </a:solidFill>
                <a:latin typeface="宋体" pitchFamily="2" charset="-122"/>
              </a:rPr>
              <a:t>超标量超流水线</a:t>
            </a:r>
            <a:r>
              <a:rPr lang="zh-CN" altLang="en-US" b="1" dirty="0">
                <a:solidFill>
                  <a:schemeClr val="accent1"/>
                </a:solidFill>
                <a:latin typeface="宋体" pitchFamily="2" charset="-122"/>
              </a:rPr>
              <a:t>三种处理机在一个时钟周期内可以执行多条指令，即它们的</a:t>
            </a:r>
            <a:r>
              <a:rPr lang="en-US" altLang="zh-CN" b="1" dirty="0">
                <a:solidFill>
                  <a:schemeClr val="accent1"/>
                </a:solidFill>
                <a:latin typeface="宋体" pitchFamily="2" charset="-122"/>
              </a:rPr>
              <a:t>ILP</a:t>
            </a:r>
            <a:r>
              <a:rPr lang="zh-CN" altLang="en-US" b="1" dirty="0">
                <a:solidFill>
                  <a:schemeClr val="accent1"/>
                </a:solidFill>
                <a:latin typeface="宋体" pitchFamily="2" charset="-122"/>
              </a:rPr>
              <a:t>＞</a:t>
            </a:r>
            <a:r>
              <a:rPr lang="en-US" altLang="zh-CN" b="1" dirty="0">
                <a:solidFill>
                  <a:schemeClr val="accent1"/>
                </a:solidFill>
                <a:latin typeface="宋体" pitchFamily="2" charset="-122"/>
              </a:rPr>
              <a:t>1</a:t>
            </a:r>
            <a:r>
              <a:rPr lang="zh-CN" altLang="en-US" b="1" dirty="0">
                <a:solidFill>
                  <a:schemeClr val="accent1"/>
                </a:solidFill>
                <a:latin typeface="宋体" pitchFamily="2" charset="-122"/>
              </a:rPr>
              <a:t>。</a:t>
            </a:r>
          </a:p>
        </p:txBody>
      </p:sp>
      <p:sp>
        <p:nvSpPr>
          <p:cNvPr id="20485" name="Rectangle 5"/>
          <p:cNvSpPr>
            <a:spLocks noChangeArrowheads="1"/>
          </p:cNvSpPr>
          <p:nvPr/>
        </p:nvSpPr>
        <p:spPr bwMode="auto">
          <a:xfrm>
            <a:off x="323850" y="4508500"/>
            <a:ext cx="8424863" cy="2016125"/>
          </a:xfrm>
          <a:prstGeom prst="rect">
            <a:avLst/>
          </a:prstGeom>
          <a:solidFill>
            <a:schemeClr val="bg1"/>
          </a:solidFill>
          <a:ln w="38100">
            <a:noFill/>
            <a:miter lim="800000"/>
            <a:headEnd/>
            <a:tailEnd/>
          </a:ln>
          <a:effectLst/>
        </p:spPr>
        <p:txBody>
          <a:bodyPr lIns="92075" tIns="46038" rIns="92075" bIns="46038"/>
          <a:lstStyle/>
          <a:p>
            <a:pPr>
              <a:buClr>
                <a:schemeClr val="hlink"/>
              </a:buClr>
              <a:buSzPct val="75000"/>
              <a:buFont typeface="Monotype Sorts" charset="2"/>
              <a:buNone/>
            </a:pPr>
            <a:r>
              <a:rPr lang="en-US" altLang="zh-CN" sz="3200">
                <a:effectLst>
                  <a:outerShdw blurRad="38100" dist="38100" dir="2700000" algn="tl">
                    <a:srgbClr val="000000"/>
                  </a:outerShdw>
                </a:effectLst>
              </a:rPr>
              <a:t>  </a:t>
            </a:r>
            <a:r>
              <a:rPr lang="zh-CN" altLang="en-US" sz="3200">
                <a:effectLst>
                  <a:outerShdw blurRad="38100" dist="38100" dir="2700000" algn="tl">
                    <a:srgbClr val="000000"/>
                  </a:outerShdw>
                </a:effectLst>
              </a:rPr>
              <a:t>用一台</a:t>
            </a:r>
            <a:r>
              <a:rPr lang="en-US" altLang="zh-CN" sz="3200">
                <a:effectLst>
                  <a:outerShdw blurRad="38100" dist="38100" dir="2700000" algn="tl">
                    <a:srgbClr val="000000"/>
                  </a:outerShdw>
                </a:effectLst>
              </a:rPr>
              <a:t>k</a:t>
            </a:r>
            <a:r>
              <a:rPr lang="zh-CN" altLang="en-US" sz="3200">
                <a:effectLst>
                  <a:outerShdw blurRad="38100" dist="38100" dir="2700000" algn="tl">
                    <a:srgbClr val="000000"/>
                  </a:outerShdw>
                </a:effectLst>
              </a:rPr>
              <a:t>段流水线的普通</a:t>
            </a:r>
            <a:r>
              <a:rPr lang="en-US" altLang="zh-CN" sz="3200">
                <a:effectLst>
                  <a:outerShdw blurRad="38100" dist="38100" dir="2700000" algn="tl">
                    <a:srgbClr val="000000"/>
                  </a:outerShdw>
                </a:effectLst>
              </a:rPr>
              <a:t>RISC</a:t>
            </a:r>
            <a:r>
              <a:rPr lang="zh-CN" altLang="en-US" sz="3200">
                <a:effectLst>
                  <a:outerShdw blurRad="38100" dist="38100" dir="2700000" algn="tl">
                    <a:srgbClr val="000000"/>
                  </a:outerShdw>
                </a:effectLst>
              </a:rPr>
              <a:t>标量流水处理机做比较基准，则四种不同类型处理机的时空图和</a:t>
            </a:r>
            <a:r>
              <a:rPr lang="en-US" altLang="zh-CN" sz="3200">
                <a:effectLst>
                  <a:outerShdw blurRad="38100" dist="38100" dir="2700000" algn="tl">
                    <a:srgbClr val="000000"/>
                  </a:outerShdw>
                </a:effectLst>
              </a:rPr>
              <a:t>ILP</a:t>
            </a:r>
            <a:r>
              <a:rPr lang="zh-CN" altLang="en-US" sz="3200">
                <a:effectLst>
                  <a:outerShdw blurRad="38100" dist="38100" dir="2700000" algn="tl">
                    <a:srgbClr val="000000"/>
                  </a:outerShdw>
                </a:effectLst>
              </a:rPr>
              <a:t>，如</a:t>
            </a:r>
            <a:r>
              <a:rPr lang="zh-CN" altLang="en-US" sz="3200">
                <a:effectLst>
                  <a:outerShdw blurRad="38100" dist="38100" dir="2700000" algn="tl">
                    <a:srgbClr val="000000"/>
                  </a:outerShdw>
                </a:effectLst>
                <a:hlinkClick r:id="rId3" action="ppaction://hlinkfile"/>
              </a:rPr>
              <a:t>图</a:t>
            </a:r>
            <a:r>
              <a:rPr lang="en-US" altLang="zh-CN" sz="3200">
                <a:effectLst>
                  <a:outerShdw blurRad="38100" dist="38100" dir="2700000" algn="tl">
                    <a:srgbClr val="000000"/>
                  </a:outerShdw>
                </a:effectLst>
                <a:hlinkClick r:id="rId3" action="ppaction://hlinkfile"/>
              </a:rPr>
              <a:t>3.1</a:t>
            </a:r>
            <a:r>
              <a:rPr lang="zh-CN" altLang="en-US" sz="3200">
                <a:effectLst>
                  <a:outerShdw blurRad="38100" dist="38100" dir="2700000" algn="tl">
                    <a:srgbClr val="000000"/>
                  </a:outerShdw>
                </a:effectLst>
              </a:rPr>
              <a:t>所示，其主要性能比较见表</a:t>
            </a:r>
            <a:r>
              <a:rPr lang="en-US" altLang="zh-CN" sz="3200">
                <a:effectLst>
                  <a:outerShdw blurRad="38100" dist="38100" dir="2700000" algn="tl">
                    <a:srgbClr val="000000"/>
                  </a:outerShdw>
                </a:effectLst>
              </a:rPr>
              <a:t>3.1</a:t>
            </a:r>
            <a:r>
              <a:rPr lang="zh-CN" altLang="en-US" sz="3200">
                <a:effectLst>
                  <a:outerShdw blurRad="38100" dist="38100" dir="2700000" algn="tl">
                    <a:srgbClr val="000000"/>
                  </a:outerShdw>
                </a:effectLst>
              </a:rPr>
              <a:t>所示。 </a:t>
            </a:r>
          </a:p>
        </p:txBody>
      </p:sp>
      <p:sp>
        <p:nvSpPr>
          <p:cNvPr id="20486" name="Rectangle 6"/>
          <p:cNvSpPr>
            <a:spLocks noChangeArrowheads="1"/>
          </p:cNvSpPr>
          <p:nvPr/>
        </p:nvSpPr>
        <p:spPr bwMode="auto">
          <a:xfrm>
            <a:off x="395288" y="765175"/>
            <a:ext cx="8370887" cy="1844675"/>
          </a:xfrm>
          <a:prstGeom prst="rect">
            <a:avLst/>
          </a:prstGeom>
          <a:noFill/>
          <a:ln w="9525">
            <a:noFill/>
            <a:miter lim="800000"/>
            <a:headEnd/>
            <a:tailEnd/>
          </a:ln>
          <a:effectLst/>
        </p:spPr>
        <p:txBody>
          <a:bodyPr lIns="92075" tIns="46038" rIns="92075" bIns="46038"/>
          <a:lstStyle/>
          <a:p>
            <a:r>
              <a:rPr lang="en-US" altLang="zh-CN" sz="2800" dirty="0"/>
              <a:t>  </a:t>
            </a:r>
            <a:r>
              <a:rPr lang="zh-CN" altLang="en-US" sz="2800" dirty="0"/>
              <a:t>不能使</a:t>
            </a:r>
            <a:r>
              <a:rPr lang="en-US" altLang="zh-CN" sz="2800" dirty="0"/>
              <a:t>CPI</a:t>
            </a:r>
            <a:r>
              <a:rPr lang="zh-CN" altLang="en-US" sz="2800" dirty="0"/>
              <a:t>＜</a:t>
            </a:r>
            <a:r>
              <a:rPr lang="en-US" altLang="zh-CN" sz="2800" dirty="0"/>
              <a:t>1</a:t>
            </a:r>
            <a:r>
              <a:rPr lang="zh-CN" altLang="en-US" sz="2800" dirty="0"/>
              <a:t>的直接原因是流水线每次只能流出一条指令。要做到</a:t>
            </a:r>
            <a:r>
              <a:rPr lang="en-US" altLang="zh-CN" sz="2800" dirty="0"/>
              <a:t>CPI</a:t>
            </a:r>
            <a:r>
              <a:rPr lang="zh-CN" altLang="en-US" sz="2800" dirty="0"/>
              <a:t>＜</a:t>
            </a:r>
            <a:r>
              <a:rPr lang="en-US" altLang="zh-CN" sz="2800" dirty="0"/>
              <a:t>1</a:t>
            </a:r>
            <a:r>
              <a:rPr lang="zh-CN" altLang="en-US" sz="2800" dirty="0"/>
              <a:t>的指标，就需要在一个时钟周期内流出多条指令。因此，需要用</a:t>
            </a:r>
            <a:r>
              <a:rPr lang="zh-CN" altLang="en-US" sz="2800" dirty="0">
                <a:solidFill>
                  <a:schemeClr val="hlink"/>
                </a:solidFill>
              </a:rPr>
              <a:t>指令级并行度</a:t>
            </a:r>
            <a:r>
              <a:rPr lang="zh-CN" altLang="en-US" sz="2800" dirty="0"/>
              <a:t>来描述这种特性。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bg/>
                                          </p:spTgt>
                                        </p:tgtEl>
                                        <p:attrNameLst>
                                          <p:attrName>style.visibility</p:attrName>
                                        </p:attrNameLst>
                                      </p:cBhvr>
                                      <p:to>
                                        <p:strVal val="visible"/>
                                      </p:to>
                                    </p:set>
                                    <p:animEffect transition="in" filter="blinds(horizontal)">
                                      <p:cBhvr>
                                        <p:cTn id="7" dur="500"/>
                                        <p:tgtEl>
                                          <p:spTgt spid="20483">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12" dur="500"/>
                                        <p:tgtEl>
                                          <p:spTgt spid="20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heckerboard(across)">
                                      <p:cBhvr>
                                        <p:cTn id="1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nimBg="1"/>
      <p:bldP spid="2048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
          <p:cNvSpPr>
            <a:spLocks noGrp="1" noChangeArrowheads="1"/>
          </p:cNvSpPr>
          <p:nvPr>
            <p:ph type="sldNum" sz="quarter" idx="4294967295"/>
          </p:nvPr>
        </p:nvSpPr>
        <p:spPr>
          <a:xfrm>
            <a:off x="7080250" y="6232525"/>
            <a:ext cx="1905000" cy="457200"/>
          </a:xfrm>
          <a:prstGeom prst="rect">
            <a:avLst/>
          </a:prstGeom>
        </p:spPr>
        <p:txBody>
          <a:bodyPr/>
          <a:lstStyle/>
          <a:p>
            <a:fld id="{D897A323-FDDF-4C61-9C00-E8B27ED003DF}" type="slidenum">
              <a:rPr lang="en-US" altLang="zh-CN"/>
              <a:pPr/>
              <a:t>33</a:t>
            </a:fld>
            <a:endParaRPr lang="en-US" altLang="zh-CN"/>
          </a:p>
        </p:txBody>
      </p:sp>
      <p:sp>
        <p:nvSpPr>
          <p:cNvPr id="22530" name="Rectangle 2"/>
          <p:cNvSpPr>
            <a:spLocks noGrp="1" noChangeArrowheads="1"/>
          </p:cNvSpPr>
          <p:nvPr>
            <p:ph type="ctrTitle"/>
          </p:nvPr>
        </p:nvSpPr>
        <p:spPr>
          <a:xfrm>
            <a:off x="133350" y="133350"/>
            <a:ext cx="7151688" cy="536575"/>
          </a:xfrm>
          <a:noFill/>
          <a:ln/>
        </p:spPr>
        <p:txBody>
          <a:bodyPr>
            <a:normAutofit fontScale="90000"/>
          </a:bodyPr>
          <a:lstStyle/>
          <a:p>
            <a:r>
              <a:rPr lang="zh-CN" altLang="en-US" sz="3200" b="1" dirty="0" smtClean="0">
                <a:solidFill>
                  <a:schemeClr val="hlink"/>
                </a:solidFill>
              </a:rPr>
              <a:t>多</a:t>
            </a:r>
            <a:r>
              <a:rPr lang="zh-CN" altLang="en-US" sz="3200" b="1" dirty="0">
                <a:solidFill>
                  <a:schemeClr val="hlink"/>
                </a:solidFill>
              </a:rPr>
              <a:t>指令流出：指令级并行度</a:t>
            </a:r>
            <a:r>
              <a:rPr lang="zh-CN" altLang="en-US" sz="2800" b="1" dirty="0">
                <a:solidFill>
                  <a:schemeClr val="hlink"/>
                </a:solidFill>
                <a:latin typeface="宋体" pitchFamily="2" charset="-122"/>
              </a:rPr>
              <a:t> </a:t>
            </a:r>
          </a:p>
        </p:txBody>
      </p:sp>
      <p:sp>
        <p:nvSpPr>
          <p:cNvPr id="22531" name="Rectangle 3"/>
          <p:cNvSpPr>
            <a:spLocks noGrp="1" noChangeArrowheads="1"/>
          </p:cNvSpPr>
          <p:nvPr>
            <p:ph type="subTitle" idx="1"/>
          </p:nvPr>
        </p:nvSpPr>
        <p:spPr>
          <a:xfrm>
            <a:off x="374650" y="992188"/>
            <a:ext cx="8359775" cy="1406525"/>
          </a:xfrm>
          <a:noFill/>
          <a:ln/>
        </p:spPr>
        <p:txBody>
          <a:bodyPr>
            <a:normAutofit lnSpcReduction="10000"/>
          </a:bodyPr>
          <a:lstStyle/>
          <a:p>
            <a:pPr algn="just">
              <a:lnSpc>
                <a:spcPct val="90000"/>
              </a:lnSpc>
              <a:spcBef>
                <a:spcPct val="0"/>
              </a:spcBef>
            </a:pPr>
            <a:r>
              <a:rPr lang="en-US" altLang="zh-CN" b="1" dirty="0">
                <a:solidFill>
                  <a:schemeClr val="accent1"/>
                </a:solidFill>
                <a:latin typeface="宋体" pitchFamily="2" charset="-122"/>
              </a:rPr>
              <a:t>  </a:t>
            </a:r>
            <a:r>
              <a:rPr lang="zh-CN" altLang="en-US" b="1" dirty="0">
                <a:solidFill>
                  <a:schemeClr val="accent1"/>
                </a:solidFill>
                <a:latin typeface="宋体" pitchFamily="2" charset="-122"/>
              </a:rPr>
              <a:t>超标量、超流水线和超标量超流水线、普通</a:t>
            </a:r>
            <a:r>
              <a:rPr lang="en-US" altLang="zh-CN" b="1" dirty="0">
                <a:solidFill>
                  <a:schemeClr val="accent1"/>
                </a:solidFill>
                <a:latin typeface="宋体" pitchFamily="2" charset="-122"/>
              </a:rPr>
              <a:t>RISC</a:t>
            </a:r>
            <a:r>
              <a:rPr lang="zh-CN" altLang="en-US" b="1" dirty="0">
                <a:solidFill>
                  <a:schemeClr val="accent1"/>
                </a:solidFill>
                <a:latin typeface="宋体" pitchFamily="2" charset="-122"/>
              </a:rPr>
              <a:t>标量流水处理机四种不同类型处理机的主要性能比较见表</a:t>
            </a:r>
            <a:r>
              <a:rPr lang="en-US" altLang="zh-CN" b="1" dirty="0">
                <a:solidFill>
                  <a:schemeClr val="accent1"/>
                </a:solidFill>
                <a:latin typeface="宋体" pitchFamily="2" charset="-122"/>
              </a:rPr>
              <a:t>3.1</a:t>
            </a:r>
            <a:r>
              <a:rPr lang="zh-CN" altLang="en-US" b="1" dirty="0">
                <a:solidFill>
                  <a:schemeClr val="accent1"/>
                </a:solidFill>
                <a:latin typeface="宋体" pitchFamily="2" charset="-122"/>
              </a:rPr>
              <a:t>所示。 </a:t>
            </a:r>
          </a:p>
        </p:txBody>
      </p:sp>
      <p:pic>
        <p:nvPicPr>
          <p:cNvPr id="22532" name="Picture 4"/>
          <p:cNvPicPr>
            <a:picLocks noChangeArrowheads="1"/>
          </p:cNvPicPr>
          <p:nvPr/>
        </p:nvPicPr>
        <p:blipFill>
          <a:blip r:embed="rId3"/>
          <a:srcRect/>
          <a:stretch>
            <a:fillRect/>
          </a:stretch>
        </p:blipFill>
        <p:spPr bwMode="auto">
          <a:xfrm>
            <a:off x="0" y="2697163"/>
            <a:ext cx="1993900" cy="820737"/>
          </a:xfrm>
          <a:prstGeom prst="rect">
            <a:avLst/>
          </a:prstGeom>
          <a:noFill/>
          <a:ln w="9525">
            <a:noFill/>
            <a:miter lim="800000"/>
            <a:headEnd/>
            <a:tailEnd/>
          </a:ln>
          <a:effectLst/>
        </p:spPr>
      </p:pic>
      <p:grpSp>
        <p:nvGrpSpPr>
          <p:cNvPr id="2" name="Group 67"/>
          <p:cNvGrpSpPr>
            <a:grpSpLocks/>
          </p:cNvGrpSpPr>
          <p:nvPr/>
        </p:nvGrpSpPr>
        <p:grpSpPr bwMode="auto">
          <a:xfrm>
            <a:off x="1588" y="2692400"/>
            <a:ext cx="9140825" cy="3263900"/>
            <a:chOff x="1" y="1696"/>
            <a:chExt cx="5758" cy="2056"/>
          </a:xfrm>
        </p:grpSpPr>
        <p:grpSp>
          <p:nvGrpSpPr>
            <p:cNvPr id="3" name="Group 65"/>
            <p:cNvGrpSpPr>
              <a:grpSpLocks/>
            </p:cNvGrpSpPr>
            <p:nvPr/>
          </p:nvGrpSpPr>
          <p:grpSpPr bwMode="auto">
            <a:xfrm>
              <a:off x="7" y="1703"/>
              <a:ext cx="5746" cy="2042"/>
              <a:chOff x="7" y="1703"/>
              <a:chExt cx="5746" cy="2042"/>
            </a:xfrm>
          </p:grpSpPr>
          <p:grpSp>
            <p:nvGrpSpPr>
              <p:cNvPr id="4" name="Group 7"/>
              <p:cNvGrpSpPr>
                <a:grpSpLocks/>
              </p:cNvGrpSpPr>
              <p:nvPr/>
            </p:nvGrpSpPr>
            <p:grpSpPr bwMode="auto">
              <a:xfrm>
                <a:off x="7" y="1703"/>
                <a:ext cx="1216" cy="492"/>
                <a:chOff x="7" y="1703"/>
                <a:chExt cx="1216" cy="492"/>
              </a:xfrm>
            </p:grpSpPr>
            <p:sp>
              <p:nvSpPr>
                <p:cNvPr id="22533" name="Rectangle 5"/>
                <p:cNvSpPr>
                  <a:spLocks noChangeArrowheads="1"/>
                </p:cNvSpPr>
                <p:nvPr/>
              </p:nvSpPr>
              <p:spPr bwMode="auto">
                <a:xfrm>
                  <a:off x="10" y="1707"/>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wrap="none" anchor="ctr"/>
                <a:lstStyle/>
                <a:p>
                  <a:endParaRPr lang="zh-CN" altLang="en-US"/>
                </a:p>
              </p:txBody>
            </p:sp>
            <p:sp>
              <p:nvSpPr>
                <p:cNvPr id="22534" name="Rectangle 6"/>
                <p:cNvSpPr>
                  <a:spLocks noChangeArrowheads="1"/>
                </p:cNvSpPr>
                <p:nvPr/>
              </p:nvSpPr>
              <p:spPr bwMode="auto">
                <a:xfrm>
                  <a:off x="7" y="1703"/>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5" name="Group 10"/>
              <p:cNvGrpSpPr>
                <a:grpSpLocks/>
              </p:cNvGrpSpPr>
              <p:nvPr/>
            </p:nvGrpSpPr>
            <p:grpSpPr bwMode="auto">
              <a:xfrm>
                <a:off x="1231" y="1703"/>
                <a:ext cx="1011" cy="492"/>
                <a:chOff x="1231" y="1703"/>
                <a:chExt cx="1011" cy="492"/>
              </a:xfrm>
            </p:grpSpPr>
            <p:sp>
              <p:nvSpPr>
                <p:cNvPr id="22536" name="Rectangle 8"/>
                <p:cNvSpPr>
                  <a:spLocks noChangeArrowheads="1"/>
                </p:cNvSpPr>
                <p:nvPr/>
              </p:nvSpPr>
              <p:spPr bwMode="auto">
                <a:xfrm>
                  <a:off x="1234" y="1707"/>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普通标量机</a:t>
                  </a:r>
                </a:p>
              </p:txBody>
            </p:sp>
            <p:sp>
              <p:nvSpPr>
                <p:cNvPr id="22537" name="Rectangle 9"/>
                <p:cNvSpPr>
                  <a:spLocks noChangeArrowheads="1"/>
                </p:cNvSpPr>
                <p:nvPr/>
              </p:nvSpPr>
              <p:spPr bwMode="auto">
                <a:xfrm>
                  <a:off x="1231" y="1703"/>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6" name="Group 13"/>
              <p:cNvGrpSpPr>
                <a:grpSpLocks/>
              </p:cNvGrpSpPr>
              <p:nvPr/>
            </p:nvGrpSpPr>
            <p:grpSpPr bwMode="auto">
              <a:xfrm>
                <a:off x="2250" y="1703"/>
                <a:ext cx="1004" cy="492"/>
                <a:chOff x="2250" y="1703"/>
                <a:chExt cx="1004" cy="492"/>
              </a:xfrm>
            </p:grpSpPr>
            <p:sp>
              <p:nvSpPr>
                <p:cNvPr id="22539" name="Rectangle 11"/>
                <p:cNvSpPr>
                  <a:spLocks noChangeArrowheads="1"/>
                </p:cNvSpPr>
                <p:nvPr/>
              </p:nvSpPr>
              <p:spPr bwMode="auto">
                <a:xfrm>
                  <a:off x="2253" y="1707"/>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超标量处理机</a:t>
                  </a:r>
                </a:p>
              </p:txBody>
            </p:sp>
            <p:sp>
              <p:nvSpPr>
                <p:cNvPr id="22540" name="Rectangle 12"/>
                <p:cNvSpPr>
                  <a:spLocks noChangeArrowheads="1"/>
                </p:cNvSpPr>
                <p:nvPr/>
              </p:nvSpPr>
              <p:spPr bwMode="auto">
                <a:xfrm>
                  <a:off x="2250" y="1703"/>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7" name="Group 16"/>
              <p:cNvGrpSpPr>
                <a:grpSpLocks/>
              </p:cNvGrpSpPr>
              <p:nvPr/>
            </p:nvGrpSpPr>
            <p:grpSpPr bwMode="auto">
              <a:xfrm>
                <a:off x="3262" y="1703"/>
                <a:ext cx="1063" cy="492"/>
                <a:chOff x="3262" y="1703"/>
                <a:chExt cx="1063" cy="492"/>
              </a:xfrm>
            </p:grpSpPr>
            <p:sp>
              <p:nvSpPr>
                <p:cNvPr id="22542" name="Rectangle 14"/>
                <p:cNvSpPr>
                  <a:spLocks noChangeArrowheads="1"/>
                </p:cNvSpPr>
                <p:nvPr/>
              </p:nvSpPr>
              <p:spPr bwMode="auto">
                <a:xfrm>
                  <a:off x="3265" y="1707"/>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超流水线处理机</a:t>
                  </a:r>
                </a:p>
              </p:txBody>
            </p:sp>
            <p:sp>
              <p:nvSpPr>
                <p:cNvPr id="22543" name="Rectangle 15"/>
                <p:cNvSpPr>
                  <a:spLocks noChangeArrowheads="1"/>
                </p:cNvSpPr>
                <p:nvPr/>
              </p:nvSpPr>
              <p:spPr bwMode="auto">
                <a:xfrm>
                  <a:off x="3262" y="1703"/>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8" name="Group 19"/>
              <p:cNvGrpSpPr>
                <a:grpSpLocks/>
              </p:cNvGrpSpPr>
              <p:nvPr/>
            </p:nvGrpSpPr>
            <p:grpSpPr bwMode="auto">
              <a:xfrm>
                <a:off x="4333" y="1703"/>
                <a:ext cx="1420" cy="492"/>
                <a:chOff x="4333" y="1703"/>
                <a:chExt cx="1420" cy="492"/>
              </a:xfrm>
            </p:grpSpPr>
            <p:sp>
              <p:nvSpPr>
                <p:cNvPr id="22545" name="Rectangle 17"/>
                <p:cNvSpPr>
                  <a:spLocks noChangeArrowheads="1"/>
                </p:cNvSpPr>
                <p:nvPr/>
              </p:nvSpPr>
              <p:spPr bwMode="auto">
                <a:xfrm>
                  <a:off x="4336" y="1707"/>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超标量超流水线机</a:t>
                  </a:r>
                </a:p>
              </p:txBody>
            </p:sp>
            <p:sp>
              <p:nvSpPr>
                <p:cNvPr id="22546" name="Rectangle 18"/>
                <p:cNvSpPr>
                  <a:spLocks noChangeArrowheads="1"/>
                </p:cNvSpPr>
                <p:nvPr/>
              </p:nvSpPr>
              <p:spPr bwMode="auto">
                <a:xfrm>
                  <a:off x="4333" y="1703"/>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9" name="Group 22"/>
              <p:cNvGrpSpPr>
                <a:grpSpLocks/>
              </p:cNvGrpSpPr>
              <p:nvPr/>
            </p:nvGrpSpPr>
            <p:grpSpPr bwMode="auto">
              <a:xfrm>
                <a:off x="7" y="2220"/>
                <a:ext cx="1216" cy="492"/>
                <a:chOff x="7" y="2220"/>
                <a:chExt cx="1216" cy="492"/>
              </a:xfrm>
            </p:grpSpPr>
            <p:sp>
              <p:nvSpPr>
                <p:cNvPr id="22548" name="Rectangle 20"/>
                <p:cNvSpPr>
                  <a:spLocks noChangeArrowheads="1"/>
                </p:cNvSpPr>
                <p:nvPr/>
              </p:nvSpPr>
              <p:spPr bwMode="auto">
                <a:xfrm>
                  <a:off x="10" y="2224"/>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zh-CN" altLang="en-US"/>
                    <a:t>机器流水线周期</a:t>
                  </a:r>
                </a:p>
              </p:txBody>
            </p:sp>
            <p:sp>
              <p:nvSpPr>
                <p:cNvPr id="22549" name="Rectangle 21"/>
                <p:cNvSpPr>
                  <a:spLocks noChangeArrowheads="1"/>
                </p:cNvSpPr>
                <p:nvPr/>
              </p:nvSpPr>
              <p:spPr bwMode="auto">
                <a:xfrm>
                  <a:off x="7" y="2220"/>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0" name="Group 25"/>
              <p:cNvGrpSpPr>
                <a:grpSpLocks/>
              </p:cNvGrpSpPr>
              <p:nvPr/>
            </p:nvGrpSpPr>
            <p:grpSpPr bwMode="auto">
              <a:xfrm>
                <a:off x="1231" y="2220"/>
                <a:ext cx="1011" cy="492"/>
                <a:chOff x="1231" y="2220"/>
                <a:chExt cx="1011" cy="492"/>
              </a:xfrm>
            </p:grpSpPr>
            <p:sp>
              <p:nvSpPr>
                <p:cNvPr id="22551" name="Rectangle 23"/>
                <p:cNvSpPr>
                  <a:spLocks noChangeArrowheads="1"/>
                </p:cNvSpPr>
                <p:nvPr/>
              </p:nvSpPr>
              <p:spPr bwMode="auto">
                <a:xfrm>
                  <a:off x="1234" y="2224"/>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1</a:t>
                  </a:r>
                  <a:r>
                    <a:rPr lang="zh-CN" altLang="en-US"/>
                    <a:t>个时钟周期</a:t>
                  </a:r>
                </a:p>
              </p:txBody>
            </p:sp>
            <p:sp>
              <p:nvSpPr>
                <p:cNvPr id="22552" name="Rectangle 24"/>
                <p:cNvSpPr>
                  <a:spLocks noChangeArrowheads="1"/>
                </p:cNvSpPr>
                <p:nvPr/>
              </p:nvSpPr>
              <p:spPr bwMode="auto">
                <a:xfrm>
                  <a:off x="1231" y="2220"/>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1" name="Group 28"/>
              <p:cNvGrpSpPr>
                <a:grpSpLocks/>
              </p:cNvGrpSpPr>
              <p:nvPr/>
            </p:nvGrpSpPr>
            <p:grpSpPr bwMode="auto">
              <a:xfrm>
                <a:off x="2250" y="2220"/>
                <a:ext cx="1004" cy="492"/>
                <a:chOff x="2250" y="2220"/>
                <a:chExt cx="1004" cy="492"/>
              </a:xfrm>
            </p:grpSpPr>
            <p:sp>
              <p:nvSpPr>
                <p:cNvPr id="22554" name="Rectangle 26"/>
                <p:cNvSpPr>
                  <a:spLocks noChangeArrowheads="1"/>
                </p:cNvSpPr>
                <p:nvPr/>
              </p:nvSpPr>
              <p:spPr bwMode="auto">
                <a:xfrm>
                  <a:off x="2253" y="2224"/>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1</a:t>
                  </a:r>
                  <a:r>
                    <a:rPr lang="zh-CN" altLang="en-US"/>
                    <a:t>个时钟周期</a:t>
                  </a:r>
                </a:p>
              </p:txBody>
            </p:sp>
            <p:sp>
              <p:nvSpPr>
                <p:cNvPr id="22555" name="Rectangle 27"/>
                <p:cNvSpPr>
                  <a:spLocks noChangeArrowheads="1"/>
                </p:cNvSpPr>
                <p:nvPr/>
              </p:nvSpPr>
              <p:spPr bwMode="auto">
                <a:xfrm>
                  <a:off x="2250" y="2220"/>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2" name="Group 31"/>
              <p:cNvGrpSpPr>
                <a:grpSpLocks/>
              </p:cNvGrpSpPr>
              <p:nvPr/>
            </p:nvGrpSpPr>
            <p:grpSpPr bwMode="auto">
              <a:xfrm>
                <a:off x="3262" y="2220"/>
                <a:ext cx="1063" cy="492"/>
                <a:chOff x="3262" y="2220"/>
                <a:chExt cx="1063" cy="492"/>
              </a:xfrm>
            </p:grpSpPr>
            <p:sp>
              <p:nvSpPr>
                <p:cNvPr id="22557" name="Rectangle 29"/>
                <p:cNvSpPr>
                  <a:spLocks noChangeArrowheads="1"/>
                </p:cNvSpPr>
                <p:nvPr/>
              </p:nvSpPr>
              <p:spPr bwMode="auto">
                <a:xfrm>
                  <a:off x="3265" y="2224"/>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1/n</a:t>
                  </a:r>
                  <a:r>
                    <a:rPr lang="zh-CN" altLang="en-US"/>
                    <a:t>个时钟周期</a:t>
                  </a:r>
                </a:p>
              </p:txBody>
            </p:sp>
            <p:sp>
              <p:nvSpPr>
                <p:cNvPr id="22558" name="Rectangle 30"/>
                <p:cNvSpPr>
                  <a:spLocks noChangeArrowheads="1"/>
                </p:cNvSpPr>
                <p:nvPr/>
              </p:nvSpPr>
              <p:spPr bwMode="auto">
                <a:xfrm>
                  <a:off x="3262" y="2220"/>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3" name="Group 34"/>
              <p:cNvGrpSpPr>
                <a:grpSpLocks/>
              </p:cNvGrpSpPr>
              <p:nvPr/>
            </p:nvGrpSpPr>
            <p:grpSpPr bwMode="auto">
              <a:xfrm>
                <a:off x="4333" y="2220"/>
                <a:ext cx="1420" cy="492"/>
                <a:chOff x="4333" y="2220"/>
                <a:chExt cx="1420" cy="492"/>
              </a:xfrm>
            </p:grpSpPr>
            <p:sp>
              <p:nvSpPr>
                <p:cNvPr id="22560" name="Rectangle 32"/>
                <p:cNvSpPr>
                  <a:spLocks noChangeArrowheads="1"/>
                </p:cNvSpPr>
                <p:nvPr/>
              </p:nvSpPr>
              <p:spPr bwMode="auto">
                <a:xfrm>
                  <a:off x="4336" y="2224"/>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 1/n</a:t>
                  </a:r>
                  <a:r>
                    <a:rPr lang="zh-CN" altLang="en-US"/>
                    <a:t>个时钟周期</a:t>
                  </a:r>
                </a:p>
              </p:txBody>
            </p:sp>
            <p:sp>
              <p:nvSpPr>
                <p:cNvPr id="22561" name="Rectangle 33"/>
                <p:cNvSpPr>
                  <a:spLocks noChangeArrowheads="1"/>
                </p:cNvSpPr>
                <p:nvPr/>
              </p:nvSpPr>
              <p:spPr bwMode="auto">
                <a:xfrm>
                  <a:off x="4333" y="2220"/>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4" name="Group 37"/>
              <p:cNvGrpSpPr>
                <a:grpSpLocks/>
              </p:cNvGrpSpPr>
              <p:nvPr/>
            </p:nvGrpSpPr>
            <p:grpSpPr bwMode="auto">
              <a:xfrm>
                <a:off x="7" y="2736"/>
                <a:ext cx="1216" cy="492"/>
                <a:chOff x="7" y="2736"/>
                <a:chExt cx="1216" cy="492"/>
              </a:xfrm>
            </p:grpSpPr>
            <p:sp>
              <p:nvSpPr>
                <p:cNvPr id="22563" name="Rectangle 35"/>
                <p:cNvSpPr>
                  <a:spLocks noChangeArrowheads="1"/>
                </p:cNvSpPr>
                <p:nvPr/>
              </p:nvSpPr>
              <p:spPr bwMode="auto">
                <a:xfrm>
                  <a:off x="10" y="2740"/>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同时发射指令条数</a:t>
                  </a:r>
                </a:p>
              </p:txBody>
            </p:sp>
            <p:sp>
              <p:nvSpPr>
                <p:cNvPr id="22564" name="Rectangle 36"/>
                <p:cNvSpPr>
                  <a:spLocks noChangeArrowheads="1"/>
                </p:cNvSpPr>
                <p:nvPr/>
              </p:nvSpPr>
              <p:spPr bwMode="auto">
                <a:xfrm>
                  <a:off x="7" y="2736"/>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5" name="Group 40"/>
              <p:cNvGrpSpPr>
                <a:grpSpLocks/>
              </p:cNvGrpSpPr>
              <p:nvPr/>
            </p:nvGrpSpPr>
            <p:grpSpPr bwMode="auto">
              <a:xfrm>
                <a:off x="1231" y="2736"/>
                <a:ext cx="1011" cy="492"/>
                <a:chOff x="1231" y="2736"/>
                <a:chExt cx="1011" cy="492"/>
              </a:xfrm>
            </p:grpSpPr>
            <p:sp>
              <p:nvSpPr>
                <p:cNvPr id="22566" name="Rectangle 38"/>
                <p:cNvSpPr>
                  <a:spLocks noChangeArrowheads="1"/>
                </p:cNvSpPr>
                <p:nvPr/>
              </p:nvSpPr>
              <p:spPr bwMode="auto">
                <a:xfrm>
                  <a:off x="1234" y="2740"/>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1</a:t>
                  </a:r>
                  <a:r>
                    <a:rPr lang="zh-CN" altLang="en-US"/>
                    <a:t>条</a:t>
                  </a:r>
                </a:p>
              </p:txBody>
            </p:sp>
            <p:sp>
              <p:nvSpPr>
                <p:cNvPr id="22567" name="Rectangle 39"/>
                <p:cNvSpPr>
                  <a:spLocks noChangeArrowheads="1"/>
                </p:cNvSpPr>
                <p:nvPr/>
              </p:nvSpPr>
              <p:spPr bwMode="auto">
                <a:xfrm>
                  <a:off x="1231" y="2736"/>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6" name="Group 43"/>
              <p:cNvGrpSpPr>
                <a:grpSpLocks/>
              </p:cNvGrpSpPr>
              <p:nvPr/>
            </p:nvGrpSpPr>
            <p:grpSpPr bwMode="auto">
              <a:xfrm>
                <a:off x="2250" y="2736"/>
                <a:ext cx="1004" cy="492"/>
                <a:chOff x="2250" y="2736"/>
                <a:chExt cx="1004" cy="492"/>
              </a:xfrm>
            </p:grpSpPr>
            <p:sp>
              <p:nvSpPr>
                <p:cNvPr id="22569" name="Rectangle 41"/>
                <p:cNvSpPr>
                  <a:spLocks noChangeArrowheads="1"/>
                </p:cNvSpPr>
                <p:nvPr/>
              </p:nvSpPr>
              <p:spPr bwMode="auto">
                <a:xfrm>
                  <a:off x="2253" y="2740"/>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m</a:t>
                  </a:r>
                  <a:r>
                    <a:rPr lang="zh-CN" altLang="en-US"/>
                    <a:t>条</a:t>
                  </a:r>
                </a:p>
              </p:txBody>
            </p:sp>
            <p:sp>
              <p:nvSpPr>
                <p:cNvPr id="22570" name="Rectangle 42"/>
                <p:cNvSpPr>
                  <a:spLocks noChangeArrowheads="1"/>
                </p:cNvSpPr>
                <p:nvPr/>
              </p:nvSpPr>
              <p:spPr bwMode="auto">
                <a:xfrm>
                  <a:off x="2250" y="2736"/>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7" name="Group 46"/>
              <p:cNvGrpSpPr>
                <a:grpSpLocks/>
              </p:cNvGrpSpPr>
              <p:nvPr/>
            </p:nvGrpSpPr>
            <p:grpSpPr bwMode="auto">
              <a:xfrm>
                <a:off x="3262" y="2736"/>
                <a:ext cx="1063" cy="492"/>
                <a:chOff x="3262" y="2736"/>
                <a:chExt cx="1063" cy="492"/>
              </a:xfrm>
            </p:grpSpPr>
            <p:sp>
              <p:nvSpPr>
                <p:cNvPr id="22572" name="Rectangle 44"/>
                <p:cNvSpPr>
                  <a:spLocks noChangeArrowheads="1"/>
                </p:cNvSpPr>
                <p:nvPr/>
              </p:nvSpPr>
              <p:spPr bwMode="auto">
                <a:xfrm>
                  <a:off x="3265" y="2740"/>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1</a:t>
                  </a:r>
                  <a:r>
                    <a:rPr lang="zh-CN" altLang="en-US"/>
                    <a:t>条</a:t>
                  </a:r>
                </a:p>
              </p:txBody>
            </p:sp>
            <p:sp>
              <p:nvSpPr>
                <p:cNvPr id="22573" name="Rectangle 45"/>
                <p:cNvSpPr>
                  <a:spLocks noChangeArrowheads="1"/>
                </p:cNvSpPr>
                <p:nvPr/>
              </p:nvSpPr>
              <p:spPr bwMode="auto">
                <a:xfrm>
                  <a:off x="3262" y="2736"/>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8" name="Group 49"/>
              <p:cNvGrpSpPr>
                <a:grpSpLocks/>
              </p:cNvGrpSpPr>
              <p:nvPr/>
            </p:nvGrpSpPr>
            <p:grpSpPr bwMode="auto">
              <a:xfrm>
                <a:off x="4333" y="2736"/>
                <a:ext cx="1420" cy="492"/>
                <a:chOff x="4333" y="2736"/>
                <a:chExt cx="1420" cy="492"/>
              </a:xfrm>
            </p:grpSpPr>
            <p:sp>
              <p:nvSpPr>
                <p:cNvPr id="22575" name="Rectangle 47"/>
                <p:cNvSpPr>
                  <a:spLocks noChangeArrowheads="1"/>
                </p:cNvSpPr>
                <p:nvPr/>
              </p:nvSpPr>
              <p:spPr bwMode="auto">
                <a:xfrm>
                  <a:off x="4336" y="2740"/>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m</a:t>
                  </a:r>
                  <a:r>
                    <a:rPr lang="zh-CN" altLang="en-US"/>
                    <a:t>条</a:t>
                  </a:r>
                </a:p>
              </p:txBody>
            </p:sp>
            <p:sp>
              <p:nvSpPr>
                <p:cNvPr id="22576" name="Rectangle 48"/>
                <p:cNvSpPr>
                  <a:spLocks noChangeArrowheads="1"/>
                </p:cNvSpPr>
                <p:nvPr/>
              </p:nvSpPr>
              <p:spPr bwMode="auto">
                <a:xfrm>
                  <a:off x="4333" y="2736"/>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19" name="Group 52"/>
              <p:cNvGrpSpPr>
                <a:grpSpLocks/>
              </p:cNvGrpSpPr>
              <p:nvPr/>
            </p:nvGrpSpPr>
            <p:grpSpPr bwMode="auto">
              <a:xfrm>
                <a:off x="7" y="3253"/>
                <a:ext cx="1216" cy="492"/>
                <a:chOff x="7" y="3253"/>
                <a:chExt cx="1216" cy="492"/>
              </a:xfrm>
            </p:grpSpPr>
            <p:sp>
              <p:nvSpPr>
                <p:cNvPr id="22578" name="Rectangle 50"/>
                <p:cNvSpPr>
                  <a:spLocks noChangeArrowheads="1"/>
                </p:cNvSpPr>
                <p:nvPr/>
              </p:nvSpPr>
              <p:spPr bwMode="auto">
                <a:xfrm>
                  <a:off x="10" y="3257"/>
                  <a:ext cx="1210"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zh-CN" altLang="en-US"/>
                    <a:t>指令级并行度</a:t>
                  </a:r>
                  <a:r>
                    <a:rPr lang="en-US" altLang="zh-CN"/>
                    <a:t>(ILP)</a:t>
                  </a:r>
                </a:p>
              </p:txBody>
            </p:sp>
            <p:sp>
              <p:nvSpPr>
                <p:cNvPr id="22579" name="Rectangle 51"/>
                <p:cNvSpPr>
                  <a:spLocks noChangeArrowheads="1"/>
                </p:cNvSpPr>
                <p:nvPr/>
              </p:nvSpPr>
              <p:spPr bwMode="auto">
                <a:xfrm>
                  <a:off x="7" y="3253"/>
                  <a:ext cx="1216"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0" name="Group 55"/>
              <p:cNvGrpSpPr>
                <a:grpSpLocks/>
              </p:cNvGrpSpPr>
              <p:nvPr/>
            </p:nvGrpSpPr>
            <p:grpSpPr bwMode="auto">
              <a:xfrm>
                <a:off x="1231" y="3253"/>
                <a:ext cx="1011" cy="492"/>
                <a:chOff x="1231" y="3253"/>
                <a:chExt cx="1011" cy="492"/>
              </a:xfrm>
            </p:grpSpPr>
            <p:sp>
              <p:nvSpPr>
                <p:cNvPr id="22581" name="Rectangle 53"/>
                <p:cNvSpPr>
                  <a:spLocks noChangeArrowheads="1"/>
                </p:cNvSpPr>
                <p:nvPr/>
              </p:nvSpPr>
              <p:spPr bwMode="auto">
                <a:xfrm>
                  <a:off x="1234" y="3257"/>
                  <a:ext cx="1005"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1</a:t>
                  </a:r>
                </a:p>
              </p:txBody>
            </p:sp>
            <p:sp>
              <p:nvSpPr>
                <p:cNvPr id="22582" name="Rectangle 54"/>
                <p:cNvSpPr>
                  <a:spLocks noChangeArrowheads="1"/>
                </p:cNvSpPr>
                <p:nvPr/>
              </p:nvSpPr>
              <p:spPr bwMode="auto">
                <a:xfrm>
                  <a:off x="1231" y="3253"/>
                  <a:ext cx="1011"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1" name="Group 58"/>
              <p:cNvGrpSpPr>
                <a:grpSpLocks/>
              </p:cNvGrpSpPr>
              <p:nvPr/>
            </p:nvGrpSpPr>
            <p:grpSpPr bwMode="auto">
              <a:xfrm>
                <a:off x="2250" y="3253"/>
                <a:ext cx="1004" cy="492"/>
                <a:chOff x="2250" y="3253"/>
                <a:chExt cx="1004" cy="492"/>
              </a:xfrm>
            </p:grpSpPr>
            <p:sp>
              <p:nvSpPr>
                <p:cNvPr id="22584" name="Rectangle 56"/>
                <p:cNvSpPr>
                  <a:spLocks noChangeArrowheads="1"/>
                </p:cNvSpPr>
                <p:nvPr/>
              </p:nvSpPr>
              <p:spPr bwMode="auto">
                <a:xfrm>
                  <a:off x="2253" y="3257"/>
                  <a:ext cx="998"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m</a:t>
                  </a:r>
                </a:p>
              </p:txBody>
            </p:sp>
            <p:sp>
              <p:nvSpPr>
                <p:cNvPr id="22585" name="Rectangle 57"/>
                <p:cNvSpPr>
                  <a:spLocks noChangeArrowheads="1"/>
                </p:cNvSpPr>
                <p:nvPr/>
              </p:nvSpPr>
              <p:spPr bwMode="auto">
                <a:xfrm>
                  <a:off x="2250" y="3253"/>
                  <a:ext cx="1004"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2" name="Group 61"/>
              <p:cNvGrpSpPr>
                <a:grpSpLocks/>
              </p:cNvGrpSpPr>
              <p:nvPr/>
            </p:nvGrpSpPr>
            <p:grpSpPr bwMode="auto">
              <a:xfrm>
                <a:off x="3262" y="3253"/>
                <a:ext cx="1063" cy="492"/>
                <a:chOff x="3262" y="3253"/>
                <a:chExt cx="1063" cy="492"/>
              </a:xfrm>
            </p:grpSpPr>
            <p:sp>
              <p:nvSpPr>
                <p:cNvPr id="22587" name="Rectangle 59"/>
                <p:cNvSpPr>
                  <a:spLocks noChangeArrowheads="1"/>
                </p:cNvSpPr>
                <p:nvPr/>
              </p:nvSpPr>
              <p:spPr bwMode="auto">
                <a:xfrm>
                  <a:off x="3265" y="3257"/>
                  <a:ext cx="1057"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Arial"/>
                    </a:rPr>
                    <a:t> </a:t>
                  </a:r>
                  <a:r>
                    <a:rPr lang="en-US" altLang="zh-CN">
                      <a:latin typeface="Times New Roman" pitchFamily="18" charset="0"/>
                    </a:rPr>
                    <a:t>n</a:t>
                  </a:r>
                </a:p>
              </p:txBody>
            </p:sp>
            <p:sp>
              <p:nvSpPr>
                <p:cNvPr id="22588" name="Rectangle 60"/>
                <p:cNvSpPr>
                  <a:spLocks noChangeArrowheads="1"/>
                </p:cNvSpPr>
                <p:nvPr/>
              </p:nvSpPr>
              <p:spPr bwMode="auto">
                <a:xfrm>
                  <a:off x="3262" y="3253"/>
                  <a:ext cx="1063"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nvGrpSpPr>
              <p:cNvPr id="23" name="Group 64"/>
              <p:cNvGrpSpPr>
                <a:grpSpLocks/>
              </p:cNvGrpSpPr>
              <p:nvPr/>
            </p:nvGrpSpPr>
            <p:grpSpPr bwMode="auto">
              <a:xfrm>
                <a:off x="4333" y="3253"/>
                <a:ext cx="1420" cy="492"/>
                <a:chOff x="4333" y="3253"/>
                <a:chExt cx="1420" cy="492"/>
              </a:xfrm>
            </p:grpSpPr>
            <p:sp>
              <p:nvSpPr>
                <p:cNvPr id="22590" name="Rectangle 62"/>
                <p:cNvSpPr>
                  <a:spLocks noChangeArrowheads="1"/>
                </p:cNvSpPr>
                <p:nvPr/>
              </p:nvSpPr>
              <p:spPr bwMode="auto">
                <a:xfrm>
                  <a:off x="4336" y="3257"/>
                  <a:ext cx="1414" cy="484"/>
                </a:xfrm>
                <a:prstGeom prst="rect">
                  <a:avLst/>
                </a:prstGeom>
                <a:noFill/>
                <a:ln w="9525">
                  <a:noFill/>
                  <a:miter lim="800000"/>
                  <a:headEnd/>
                  <a:tailEnd/>
                </a:ln>
                <a:effectLst>
                  <a:outerShdw dist="13470" dir="2700000" algn="ctr" rotWithShape="0">
                    <a:schemeClr val="bg2">
                      <a:alpha val="50000"/>
                    </a:schemeClr>
                  </a:outerShdw>
                </a:effectLst>
              </p:spPr>
              <p:txBody>
                <a:bodyPr lIns="0" tIns="46038" rIns="0" bIns="46038" anchor="ctr"/>
                <a:lstStyle/>
                <a:p>
                  <a:pPr algn="ctr" eaLnBrk="1" hangingPunct="1"/>
                  <a:r>
                    <a:rPr lang="en-US" altLang="zh-CN">
                      <a:latin typeface="Times New Roman" pitchFamily="18" charset="0"/>
                    </a:rPr>
                    <a:t>m*n</a:t>
                  </a:r>
                </a:p>
              </p:txBody>
            </p:sp>
            <p:sp>
              <p:nvSpPr>
                <p:cNvPr id="22591" name="Rectangle 63"/>
                <p:cNvSpPr>
                  <a:spLocks noChangeArrowheads="1"/>
                </p:cNvSpPr>
                <p:nvPr/>
              </p:nvSpPr>
              <p:spPr bwMode="auto">
                <a:xfrm>
                  <a:off x="4333" y="3253"/>
                  <a:ext cx="1420" cy="492"/>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grpSp>
        <p:sp>
          <p:nvSpPr>
            <p:cNvPr id="22594" name="Rectangle 66"/>
            <p:cNvSpPr>
              <a:spLocks noChangeArrowheads="1"/>
            </p:cNvSpPr>
            <p:nvPr/>
          </p:nvSpPr>
          <p:spPr bwMode="auto">
            <a:xfrm>
              <a:off x="1" y="1696"/>
              <a:ext cx="5758" cy="2056"/>
            </a:xfrm>
            <a:prstGeom prst="rect">
              <a:avLst/>
            </a:prstGeom>
            <a:noFill/>
            <a:ln w="12700">
              <a:solidFill>
                <a:srgbClr val="A0A0A0"/>
              </a:solidFill>
              <a:miter lim="800000"/>
              <a:headEnd/>
              <a:tailEnd/>
            </a:ln>
            <a:effectLst>
              <a:outerShdw dist="13470" dir="2700000" algn="ctr" rotWithShape="0">
                <a:schemeClr val="bg2">
                  <a:alpha val="50000"/>
                </a:schemeClr>
              </a:outerShdw>
            </a:effectLst>
          </p:spPr>
          <p:txBody>
            <a:bodyPr wrap="none" anchor="ctr"/>
            <a:lstStyle/>
            <a:p>
              <a:endParaRPr lang="zh-CN" altLang="en-US"/>
            </a:p>
          </p:txBody>
        </p:sp>
      </p:gr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2" name="Text Box 4"/>
          <p:cNvSpPr txBox="1">
            <a:spLocks noGrp="1" noChangeArrowheads="1"/>
          </p:cNvSpPr>
          <p:nvPr>
            <p:ph type="body" idx="1"/>
          </p:nvPr>
        </p:nvSpPr>
        <p:spPr>
          <a:xfrm>
            <a:off x="1192213" y="1866900"/>
            <a:ext cx="7124700" cy="2641600"/>
          </a:xfrm>
          <a:noFill/>
          <a:ln/>
        </p:spPr>
        <p:txBody>
          <a:bodyPr>
            <a:normAutofit fontScale="92500" lnSpcReduction="10000"/>
          </a:bodyPr>
          <a:lstStyle/>
          <a:p>
            <a:pPr>
              <a:lnSpc>
                <a:spcPct val="100000"/>
              </a:lnSpc>
              <a:spcBef>
                <a:spcPct val="50000"/>
              </a:spcBef>
              <a:buClrTx/>
              <a:buFontTx/>
              <a:buNone/>
            </a:pPr>
            <a:r>
              <a:rPr lang="zh-CN" altLang="en-US" b="1" dirty="0" smtClean="0">
                <a:solidFill>
                  <a:schemeClr val="accent1"/>
                </a:solidFill>
                <a:latin typeface="宋体" pitchFamily="2" charset="-122"/>
                <a:ea typeface="宋体" pitchFamily="2" charset="-122"/>
                <a:sym typeface="Wingdings" pitchFamily="2" charset="2"/>
              </a:rPr>
              <a:t>（</a:t>
            </a:r>
            <a:r>
              <a:rPr lang="en-US" altLang="zh-CN" b="1" dirty="0">
                <a:solidFill>
                  <a:schemeClr val="accent1"/>
                </a:solidFill>
                <a:latin typeface="宋体" pitchFamily="2" charset="-122"/>
                <a:ea typeface="宋体" pitchFamily="2" charset="-122"/>
                <a:sym typeface="Wingdings" pitchFamily="2" charset="2"/>
              </a:rPr>
              <a:t>1</a:t>
            </a:r>
            <a:r>
              <a:rPr lang="zh-CN" altLang="en-US" b="1" dirty="0">
                <a:solidFill>
                  <a:schemeClr val="accent1"/>
                </a:solidFill>
                <a:latin typeface="宋体" pitchFamily="2" charset="-122"/>
                <a:ea typeface="宋体" pitchFamily="2" charset="-122"/>
                <a:sym typeface="Wingdings" pitchFamily="2" charset="2"/>
              </a:rPr>
              <a:t>）</a:t>
            </a:r>
            <a:r>
              <a:rPr lang="zh-CN" altLang="en-US" b="1" dirty="0">
                <a:solidFill>
                  <a:schemeClr val="accent1"/>
                </a:solidFill>
                <a:latin typeface="宋体" pitchFamily="2" charset="-122"/>
                <a:ea typeface="宋体" pitchFamily="2" charset="-122"/>
              </a:rPr>
              <a:t>选择适合于流水线工作的算法</a:t>
            </a:r>
          </a:p>
          <a:p>
            <a:pPr lvl="2">
              <a:lnSpc>
                <a:spcPct val="100000"/>
              </a:lnSpc>
              <a:spcBef>
                <a:spcPct val="50000"/>
              </a:spcBef>
            </a:pPr>
            <a:r>
              <a:rPr lang="zh-CN" altLang="en-US" dirty="0">
                <a:solidFill>
                  <a:schemeClr val="accent1"/>
                </a:solidFill>
                <a:latin typeface="宋体" pitchFamily="2" charset="-122"/>
              </a:rPr>
              <a:t>先计算</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1</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1</a:t>
            </a:r>
            <a:r>
              <a:rPr lang="zh-CN" altLang="en-US" dirty="0">
                <a:solidFill>
                  <a:schemeClr val="accent1"/>
                </a:solidFill>
                <a:latin typeface="宋体" pitchFamily="2" charset="-122"/>
              </a:rPr>
              <a:t>、</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2</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2</a:t>
            </a:r>
            <a:r>
              <a:rPr lang="zh-CN" altLang="en-US" dirty="0">
                <a:solidFill>
                  <a:schemeClr val="accent1"/>
                </a:solidFill>
                <a:latin typeface="宋体" pitchFamily="2" charset="-122"/>
              </a:rPr>
              <a:t>、</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3</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3</a:t>
            </a:r>
            <a:r>
              <a:rPr lang="zh-CN" altLang="en-US" dirty="0">
                <a:solidFill>
                  <a:schemeClr val="accent1"/>
                </a:solidFill>
                <a:latin typeface="宋体" pitchFamily="2" charset="-122"/>
              </a:rPr>
              <a:t>和</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4</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4</a:t>
            </a:r>
            <a:r>
              <a:rPr lang="zh-CN" altLang="en-US" dirty="0">
                <a:solidFill>
                  <a:schemeClr val="accent1"/>
                </a:solidFill>
                <a:latin typeface="宋体" pitchFamily="2" charset="-122"/>
              </a:rPr>
              <a:t>；</a:t>
            </a:r>
          </a:p>
          <a:p>
            <a:pPr lvl="2">
              <a:lnSpc>
                <a:spcPct val="100000"/>
              </a:lnSpc>
              <a:spcBef>
                <a:spcPct val="50000"/>
              </a:spcBef>
            </a:pPr>
            <a:r>
              <a:rPr lang="zh-CN" altLang="en-US" dirty="0">
                <a:solidFill>
                  <a:schemeClr val="accent1"/>
                </a:solidFill>
                <a:latin typeface="宋体" pitchFamily="2" charset="-122"/>
              </a:rPr>
              <a:t>再计算</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1</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1</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2</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2</a:t>
            </a:r>
            <a:r>
              <a:rPr lang="en-US" altLang="zh-CN" dirty="0">
                <a:solidFill>
                  <a:schemeClr val="accent1"/>
                </a:solidFill>
                <a:latin typeface="宋体" pitchFamily="2" charset="-122"/>
              </a:rPr>
              <a:t>)</a:t>
            </a:r>
            <a:r>
              <a:rPr lang="zh-CN" altLang="en-US" dirty="0">
                <a:solidFill>
                  <a:schemeClr val="accent1"/>
                </a:solidFill>
                <a:latin typeface="宋体" pitchFamily="2" charset="-122"/>
              </a:rPr>
              <a:t>和</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3</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3</a:t>
            </a:r>
            <a:r>
              <a:rPr lang="en-US" altLang="zh-CN" dirty="0">
                <a:solidFill>
                  <a:schemeClr val="accent1"/>
                </a:solidFill>
                <a:latin typeface="宋体" pitchFamily="2" charset="-122"/>
              </a:rPr>
              <a:t>)×(A</a:t>
            </a:r>
            <a:r>
              <a:rPr lang="en-US" altLang="zh-CN" baseline="-25000" dirty="0">
                <a:solidFill>
                  <a:schemeClr val="accent1"/>
                </a:solidFill>
                <a:latin typeface="宋体" pitchFamily="2" charset="-122"/>
              </a:rPr>
              <a:t>4</a:t>
            </a:r>
            <a:r>
              <a:rPr lang="en-US" altLang="zh-CN" dirty="0">
                <a:solidFill>
                  <a:schemeClr val="accent1"/>
                </a:solidFill>
                <a:latin typeface="宋体" pitchFamily="2" charset="-122"/>
              </a:rPr>
              <a:t>+B</a:t>
            </a:r>
            <a:r>
              <a:rPr lang="en-US" altLang="zh-CN" baseline="-25000" dirty="0">
                <a:solidFill>
                  <a:schemeClr val="accent1"/>
                </a:solidFill>
                <a:latin typeface="宋体" pitchFamily="2" charset="-122"/>
              </a:rPr>
              <a:t>4</a:t>
            </a:r>
            <a:r>
              <a:rPr lang="en-US" altLang="zh-CN" dirty="0">
                <a:solidFill>
                  <a:schemeClr val="accent1"/>
                </a:solidFill>
                <a:latin typeface="宋体" pitchFamily="2" charset="-122"/>
              </a:rPr>
              <a:t>)</a:t>
            </a:r>
            <a:r>
              <a:rPr lang="zh-CN" altLang="en-US" dirty="0">
                <a:solidFill>
                  <a:schemeClr val="accent1"/>
                </a:solidFill>
                <a:latin typeface="宋体" pitchFamily="2" charset="-122"/>
              </a:rPr>
              <a:t>；</a:t>
            </a:r>
          </a:p>
          <a:p>
            <a:pPr lvl="2">
              <a:lnSpc>
                <a:spcPct val="100000"/>
              </a:lnSpc>
              <a:spcBef>
                <a:spcPct val="50000"/>
              </a:spcBef>
            </a:pPr>
            <a:r>
              <a:rPr lang="zh-CN" altLang="en-US" dirty="0">
                <a:solidFill>
                  <a:schemeClr val="accent1"/>
                </a:solidFill>
                <a:latin typeface="宋体" pitchFamily="2" charset="-122"/>
              </a:rPr>
              <a:t>然后求总的乘积结果。</a:t>
            </a:r>
          </a:p>
          <a:p>
            <a:pPr lvl="1">
              <a:lnSpc>
                <a:spcPct val="100000"/>
              </a:lnSpc>
              <a:spcBef>
                <a:spcPct val="50000"/>
              </a:spcBef>
              <a:buClrTx/>
              <a:buFont typeface="Wingdings" pitchFamily="2" charset="2"/>
              <a:buNone/>
            </a:pPr>
            <a:r>
              <a:rPr lang="zh-CN" altLang="en-US" b="1" dirty="0">
                <a:solidFill>
                  <a:schemeClr val="accent1"/>
                </a:solidFill>
                <a:latin typeface="宋体" pitchFamily="2" charset="-122"/>
                <a:ea typeface="宋体" pitchFamily="2" charset="-122"/>
              </a:rPr>
              <a:t>（</a:t>
            </a:r>
            <a:r>
              <a:rPr lang="en-US" altLang="zh-CN" b="1" dirty="0">
                <a:solidFill>
                  <a:schemeClr val="accent1"/>
                </a:solidFill>
                <a:latin typeface="宋体" pitchFamily="2" charset="-122"/>
                <a:ea typeface="宋体" pitchFamily="2" charset="-122"/>
              </a:rPr>
              <a:t>2</a:t>
            </a:r>
            <a:r>
              <a:rPr lang="zh-CN" altLang="en-US" b="1" dirty="0">
                <a:solidFill>
                  <a:schemeClr val="accent1"/>
                </a:solidFill>
                <a:latin typeface="宋体" pitchFamily="2" charset="-122"/>
                <a:ea typeface="宋体" pitchFamily="2" charset="-122"/>
              </a:rPr>
              <a:t>）画出时空图 </a:t>
            </a:r>
          </a:p>
        </p:txBody>
      </p:sp>
      <p:sp>
        <p:nvSpPr>
          <p:cNvPr id="3"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4</a:t>
            </a:fld>
            <a:endParaRPr lang="en-US" altLang="zh-C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5" name="Rectangle 7"/>
          <p:cNvSpPr>
            <a:spLocks noChangeArrowheads="1"/>
          </p:cNvSpPr>
          <p:nvPr/>
        </p:nvSpPr>
        <p:spPr bwMode="auto">
          <a:xfrm>
            <a:off x="1116013" y="1082675"/>
            <a:ext cx="6985000" cy="3960813"/>
          </a:xfrm>
          <a:prstGeom prst="rect">
            <a:avLst/>
          </a:prstGeom>
          <a:solidFill>
            <a:srgbClr val="F6ECC0"/>
          </a:solidFill>
          <a:ln w="9525">
            <a:noFill/>
            <a:miter lim="800000"/>
            <a:headEnd/>
            <a:tailEnd/>
          </a:ln>
          <a:effectLst/>
        </p:spPr>
        <p:txBody>
          <a:bodyPr wrap="none" anchor="ctr"/>
          <a:lstStyle/>
          <a:p>
            <a:endParaRPr lang="zh-CN" altLang="en-US"/>
          </a:p>
        </p:txBody>
      </p:sp>
      <p:graphicFrame>
        <p:nvGraphicFramePr>
          <p:cNvPr id="570372" name="Object 4"/>
          <p:cNvGraphicFramePr>
            <a:graphicFrameLocks noChangeAspect="1"/>
          </p:cNvGraphicFramePr>
          <p:nvPr>
            <p:ph idx="1"/>
          </p:nvPr>
        </p:nvGraphicFramePr>
        <p:xfrm>
          <a:off x="1331913" y="1354138"/>
          <a:ext cx="6408737" cy="3592512"/>
        </p:xfrm>
        <a:graphic>
          <a:graphicData uri="http://schemas.openxmlformats.org/presentationml/2006/ole">
            <p:oleObj spid="_x0000_s5122" name="图片" r:id="rId3" imgW="3848760" imgH="2157120" progId="Word.Picture.8">
              <p:embed/>
            </p:oleObj>
          </a:graphicData>
        </a:graphic>
      </p:graphicFrame>
      <p:graphicFrame>
        <p:nvGraphicFramePr>
          <p:cNvPr id="570377" name="Object 9"/>
          <p:cNvGraphicFramePr>
            <a:graphicFrameLocks noChangeAspect="1"/>
          </p:cNvGraphicFramePr>
          <p:nvPr/>
        </p:nvGraphicFramePr>
        <p:xfrm>
          <a:off x="1476375" y="5426075"/>
          <a:ext cx="1152525" cy="660400"/>
        </p:xfrm>
        <a:graphic>
          <a:graphicData uri="http://schemas.openxmlformats.org/presentationml/2006/ole">
            <p:oleObj spid="_x0000_s5123" name="公式" r:id="rId4" imgW="685800" imgH="393700" progId="Equation.3">
              <p:embed/>
            </p:oleObj>
          </a:graphicData>
        </a:graphic>
      </p:graphicFrame>
      <p:graphicFrame>
        <p:nvGraphicFramePr>
          <p:cNvPr id="570378" name="Object 10"/>
          <p:cNvGraphicFramePr>
            <a:graphicFrameLocks noChangeAspect="1"/>
          </p:cNvGraphicFramePr>
          <p:nvPr/>
        </p:nvGraphicFramePr>
        <p:xfrm>
          <a:off x="3346450" y="5410200"/>
          <a:ext cx="1441450" cy="685800"/>
        </p:xfrm>
        <a:graphic>
          <a:graphicData uri="http://schemas.openxmlformats.org/presentationml/2006/ole">
            <p:oleObj spid="_x0000_s5124" name="公式" r:id="rId5" imgW="774360" imgH="368280" progId="Equation.3">
              <p:embed/>
            </p:oleObj>
          </a:graphicData>
        </a:graphic>
      </p:graphicFrame>
      <p:graphicFrame>
        <p:nvGraphicFramePr>
          <p:cNvPr id="570379" name="Object 11"/>
          <p:cNvGraphicFramePr>
            <a:graphicFrameLocks noChangeAspect="1"/>
          </p:cNvGraphicFramePr>
          <p:nvPr/>
        </p:nvGraphicFramePr>
        <p:xfrm>
          <a:off x="5364163" y="5410200"/>
          <a:ext cx="2376487" cy="669925"/>
        </p:xfrm>
        <a:graphic>
          <a:graphicData uri="http://schemas.openxmlformats.org/presentationml/2006/ole">
            <p:oleObj spid="_x0000_s5125" name="公式" r:id="rId6" imgW="1307880" imgH="368280" progId="Equation.3">
              <p:embed/>
            </p:oleObj>
          </a:graphicData>
        </a:graphic>
      </p:graphicFrame>
      <p:sp>
        <p:nvSpPr>
          <p:cNvPr id="652292" name="Rectangle 1028"/>
          <p:cNvSpPr>
            <a:spLocks noGrp="1" noChangeArrowheads="1"/>
          </p:cNvSpPr>
          <p:nvPr>
            <p:ph type="title"/>
          </p:nvPr>
        </p:nvSpPr>
        <p:spPr/>
        <p:txBody>
          <a:bodyPr/>
          <a:lstStyle/>
          <a:p>
            <a:endParaRPr lang="zh-CN" altLang="zh-CN"/>
          </a:p>
        </p:txBody>
      </p:sp>
      <p:sp>
        <p:nvSpPr>
          <p:cNvPr id="8"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5</a:t>
            </a:fld>
            <a:endParaRPr lang="en-US" alt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5" name="Rectangle 9"/>
          <p:cNvSpPr>
            <a:spLocks noGrp="1" noChangeArrowheads="1"/>
          </p:cNvSpPr>
          <p:nvPr>
            <p:ph type="title"/>
          </p:nvPr>
        </p:nvSpPr>
        <p:spPr>
          <a:xfrm>
            <a:off x="1071538" y="247650"/>
            <a:ext cx="7920062" cy="381000"/>
          </a:xfrm>
        </p:spPr>
        <p:txBody>
          <a:bodyPr>
            <a:normAutofit fontScale="90000"/>
          </a:bodyPr>
          <a:lstStyle/>
          <a:p>
            <a:r>
              <a:rPr lang="zh-CN" altLang="en-US" dirty="0" smtClean="0">
                <a:solidFill>
                  <a:schemeClr val="accent1"/>
                </a:solidFill>
                <a:latin typeface="黑体" pitchFamily="49" charset="-122"/>
              </a:rPr>
              <a:t>多功能流水线</a:t>
            </a:r>
            <a:r>
              <a:rPr lang="zh-CN" altLang="en-US" dirty="0">
                <a:solidFill>
                  <a:schemeClr val="accent1"/>
                </a:solidFill>
                <a:latin typeface="黑体" pitchFamily="49" charset="-122"/>
              </a:rPr>
              <a:t>的性能指标</a:t>
            </a:r>
          </a:p>
        </p:txBody>
      </p:sp>
      <p:sp>
        <p:nvSpPr>
          <p:cNvPr id="572419" name="Rectangle 3" descr="Rectangle: Click to edit Master text styles&#10;Second level&#10;Third level&#10;Fourth level&#10;Fifth level"/>
          <p:cNvSpPr>
            <a:spLocks noGrp="1" noChangeArrowheads="1"/>
          </p:cNvSpPr>
          <p:nvPr>
            <p:ph type="body" sz="half" idx="1"/>
          </p:nvPr>
        </p:nvSpPr>
        <p:spPr>
          <a:xfrm>
            <a:off x="179388" y="1651000"/>
            <a:ext cx="7288212" cy="841375"/>
          </a:xfrm>
        </p:spPr>
        <p:txBody>
          <a:bodyPr/>
          <a:lstStyle/>
          <a:p>
            <a:pPr lvl="2">
              <a:buFont typeface="Wingdings" pitchFamily="2" charset="2"/>
              <a:buChar char="p"/>
            </a:pPr>
            <a:r>
              <a:rPr lang="zh-CN" altLang="en-US">
                <a:solidFill>
                  <a:schemeClr val="accent1"/>
                </a:solidFill>
                <a:latin typeface="宋体" pitchFamily="2" charset="-122"/>
              </a:rPr>
              <a:t>在</a:t>
            </a:r>
            <a:r>
              <a:rPr lang="en-US" altLang="zh-CN">
                <a:solidFill>
                  <a:schemeClr val="accent1"/>
                </a:solidFill>
                <a:latin typeface="宋体" pitchFamily="2" charset="-122"/>
              </a:rPr>
              <a:t>18</a:t>
            </a:r>
            <a:r>
              <a:rPr lang="zh-CN" altLang="en-US">
                <a:solidFill>
                  <a:schemeClr val="accent1"/>
                </a:solidFill>
                <a:latin typeface="宋体" pitchFamily="2" charset="-122"/>
              </a:rPr>
              <a:t>个△</a:t>
            </a:r>
            <a:r>
              <a:rPr lang="en-US" altLang="zh-CN" i="1">
                <a:solidFill>
                  <a:schemeClr val="accent1"/>
                </a:solidFill>
                <a:latin typeface="宋体" pitchFamily="2" charset="-122"/>
              </a:rPr>
              <a:t>t</a:t>
            </a:r>
            <a:r>
              <a:rPr lang="zh-CN" altLang="en-US">
                <a:solidFill>
                  <a:schemeClr val="accent1"/>
                </a:solidFill>
                <a:latin typeface="宋体" pitchFamily="2" charset="-122"/>
              </a:rPr>
              <a:t>时间中，给出了</a:t>
            </a:r>
            <a:r>
              <a:rPr lang="en-US" altLang="zh-CN">
                <a:solidFill>
                  <a:schemeClr val="accent1"/>
                </a:solidFill>
                <a:latin typeface="宋体" pitchFamily="2" charset="-122"/>
              </a:rPr>
              <a:t>7</a:t>
            </a:r>
            <a:r>
              <a:rPr lang="zh-CN" altLang="en-US">
                <a:solidFill>
                  <a:schemeClr val="accent1"/>
                </a:solidFill>
                <a:latin typeface="宋体" pitchFamily="2" charset="-122"/>
              </a:rPr>
              <a:t>个结果。吞吐率为：</a:t>
            </a:r>
            <a:r>
              <a:rPr lang="zh-CN" altLang="en-US" sz="1800">
                <a:solidFill>
                  <a:schemeClr val="accent1"/>
                </a:solidFill>
              </a:rPr>
              <a:t> </a:t>
            </a:r>
          </a:p>
        </p:txBody>
      </p:sp>
      <p:sp>
        <p:nvSpPr>
          <p:cNvPr id="572421" name="Rectangle 5"/>
          <p:cNvSpPr>
            <a:spLocks noChangeArrowheads="1"/>
          </p:cNvSpPr>
          <p:nvPr/>
        </p:nvSpPr>
        <p:spPr bwMode="auto">
          <a:xfrm>
            <a:off x="0" y="3233738"/>
            <a:ext cx="184731" cy="369332"/>
          </a:xfrm>
          <a:prstGeom prst="rect">
            <a:avLst/>
          </a:prstGeom>
          <a:noFill/>
          <a:ln w="9525">
            <a:noFill/>
            <a:miter lim="800000"/>
            <a:headEnd/>
            <a:tailEnd/>
          </a:ln>
          <a:effectLst/>
        </p:spPr>
        <p:txBody>
          <a:bodyPr wrap="none" anchor="ctr">
            <a:spAutoFit/>
          </a:bodyPr>
          <a:lstStyle/>
          <a:p>
            <a:endParaRPr lang="zh-CN" altLang="en-US">
              <a:solidFill>
                <a:schemeClr val="accent1"/>
              </a:solidFill>
            </a:endParaRPr>
          </a:p>
        </p:txBody>
      </p:sp>
      <p:graphicFrame>
        <p:nvGraphicFramePr>
          <p:cNvPr id="572420" name="Object 4"/>
          <p:cNvGraphicFramePr>
            <a:graphicFrameLocks noChangeAspect="1"/>
          </p:cNvGraphicFramePr>
          <p:nvPr/>
        </p:nvGraphicFramePr>
        <p:xfrm>
          <a:off x="3851275" y="2235200"/>
          <a:ext cx="1296988" cy="736600"/>
        </p:xfrm>
        <a:graphic>
          <a:graphicData uri="http://schemas.openxmlformats.org/presentationml/2006/ole">
            <p:oleObj spid="_x0000_s6146" name="公式" r:id="rId3" imgW="685800" imgH="393700" progId="Equation.3">
              <p:embed/>
            </p:oleObj>
          </a:graphicData>
        </a:graphic>
      </p:graphicFrame>
      <p:sp>
        <p:nvSpPr>
          <p:cNvPr id="572422" name="Text Box 6"/>
          <p:cNvSpPr txBox="1">
            <a:spLocks noChangeArrowheads="1"/>
          </p:cNvSpPr>
          <p:nvPr/>
        </p:nvSpPr>
        <p:spPr bwMode="auto">
          <a:xfrm>
            <a:off x="1476375" y="3357563"/>
            <a:ext cx="6769100" cy="1311275"/>
          </a:xfrm>
          <a:prstGeom prst="rect">
            <a:avLst/>
          </a:prstGeom>
          <a:noFill/>
          <a:ln w="9525">
            <a:noFill/>
            <a:miter lim="800000"/>
            <a:headEnd/>
            <a:tailEnd/>
          </a:ln>
          <a:effectLst/>
        </p:spPr>
        <p:txBody>
          <a:bodyPr>
            <a:spAutoFit/>
          </a:bodyPr>
          <a:lstStyle/>
          <a:p>
            <a:pPr>
              <a:spcBef>
                <a:spcPct val="50000"/>
              </a:spcBef>
              <a:buClr>
                <a:schemeClr val="hlink"/>
              </a:buClr>
              <a:buSzPct val="60000"/>
              <a:buFont typeface="Wingdings" pitchFamily="2" charset="2"/>
              <a:buChar char="p"/>
            </a:pPr>
            <a:r>
              <a:rPr lang="en-US" altLang="zh-CN" sz="2000" b="1">
                <a:solidFill>
                  <a:schemeClr val="accent1"/>
                </a:solidFill>
                <a:latin typeface="宋体" pitchFamily="2" charset="-122"/>
                <a:ea typeface="宋体" pitchFamily="2" charset="-122"/>
              </a:rPr>
              <a:t> </a:t>
            </a:r>
            <a:r>
              <a:rPr lang="zh-CN" altLang="en-US" sz="2000" b="1">
                <a:solidFill>
                  <a:schemeClr val="accent1"/>
                </a:solidFill>
                <a:latin typeface="宋体" pitchFamily="2" charset="-122"/>
                <a:ea typeface="宋体" pitchFamily="2" charset="-122"/>
              </a:rPr>
              <a:t>不用流水线，由于一次求和需</a:t>
            </a:r>
            <a:r>
              <a:rPr lang="en-US" altLang="zh-CN" sz="2000" b="1">
                <a:solidFill>
                  <a:schemeClr val="accent1"/>
                </a:solidFill>
                <a:latin typeface="宋体" pitchFamily="2" charset="-122"/>
                <a:ea typeface="宋体" pitchFamily="2" charset="-122"/>
              </a:rPr>
              <a:t>6△</a:t>
            </a:r>
            <a:r>
              <a:rPr lang="en-US" altLang="zh-CN" sz="2000" b="1" i="1">
                <a:solidFill>
                  <a:schemeClr val="accent1"/>
                </a:solidFill>
                <a:latin typeface="宋体" pitchFamily="2" charset="-122"/>
                <a:ea typeface="宋体" pitchFamily="2" charset="-122"/>
              </a:rPr>
              <a:t>t</a:t>
            </a:r>
            <a:r>
              <a:rPr lang="zh-CN" altLang="en-US" sz="2000" b="1">
                <a:solidFill>
                  <a:schemeClr val="accent1"/>
                </a:solidFill>
                <a:latin typeface="宋体" pitchFamily="2" charset="-122"/>
                <a:ea typeface="宋体" pitchFamily="2" charset="-122"/>
              </a:rPr>
              <a:t>，一次求积需</a:t>
            </a:r>
            <a:r>
              <a:rPr lang="en-US" altLang="zh-CN" sz="2000" b="1">
                <a:solidFill>
                  <a:schemeClr val="accent1"/>
                </a:solidFill>
                <a:latin typeface="宋体" pitchFamily="2" charset="-122"/>
                <a:ea typeface="宋体" pitchFamily="2" charset="-122"/>
              </a:rPr>
              <a:t>4△</a:t>
            </a:r>
            <a:r>
              <a:rPr lang="en-US" altLang="zh-CN" sz="2000" b="1" i="1">
                <a:solidFill>
                  <a:schemeClr val="accent1"/>
                </a:solidFill>
                <a:latin typeface="宋体" pitchFamily="2" charset="-122"/>
                <a:ea typeface="宋体" pitchFamily="2" charset="-122"/>
              </a:rPr>
              <a:t>t</a:t>
            </a:r>
            <a:r>
              <a:rPr lang="zh-CN" altLang="en-US" sz="2000" b="1">
                <a:solidFill>
                  <a:schemeClr val="accent1"/>
                </a:solidFill>
                <a:latin typeface="宋体" pitchFamily="2" charset="-122"/>
                <a:ea typeface="宋体" pitchFamily="2" charset="-122"/>
              </a:rPr>
              <a:t>，</a:t>
            </a:r>
          </a:p>
          <a:p>
            <a:pPr>
              <a:spcBef>
                <a:spcPct val="50000"/>
              </a:spcBef>
              <a:buClr>
                <a:schemeClr val="hlink"/>
              </a:buClr>
              <a:buSzPct val="60000"/>
              <a:buFont typeface="Wingdings" pitchFamily="2" charset="2"/>
              <a:buNone/>
            </a:pPr>
            <a:r>
              <a:rPr lang="zh-CN" altLang="en-US" sz="2000" b="1">
                <a:solidFill>
                  <a:schemeClr val="accent1"/>
                </a:solidFill>
                <a:latin typeface="宋体" pitchFamily="2" charset="-122"/>
                <a:ea typeface="宋体" pitchFamily="2" charset="-122"/>
              </a:rPr>
              <a:t>  则产生上述</a:t>
            </a:r>
            <a:r>
              <a:rPr lang="en-US" altLang="zh-CN" sz="2000" b="1">
                <a:solidFill>
                  <a:schemeClr val="accent1"/>
                </a:solidFill>
                <a:latin typeface="宋体" pitchFamily="2" charset="-122"/>
                <a:ea typeface="宋体" pitchFamily="2" charset="-122"/>
              </a:rPr>
              <a:t>7</a:t>
            </a:r>
            <a:r>
              <a:rPr lang="zh-CN" altLang="en-US" sz="2000" b="1">
                <a:solidFill>
                  <a:schemeClr val="accent1"/>
                </a:solidFill>
                <a:latin typeface="宋体" pitchFamily="2" charset="-122"/>
                <a:ea typeface="宋体" pitchFamily="2" charset="-122"/>
              </a:rPr>
              <a:t>个结果共需（</a:t>
            </a:r>
            <a:r>
              <a:rPr lang="en-US" altLang="zh-CN" sz="2000" b="1">
                <a:solidFill>
                  <a:schemeClr val="accent1"/>
                </a:solidFill>
                <a:latin typeface="宋体" pitchFamily="2" charset="-122"/>
                <a:ea typeface="宋体" pitchFamily="2" charset="-122"/>
              </a:rPr>
              <a:t>4×6+3×4</a:t>
            </a:r>
            <a:r>
              <a:rPr lang="zh-CN" altLang="en-US" sz="2000" b="1">
                <a:solidFill>
                  <a:schemeClr val="accent1"/>
                </a:solidFill>
                <a:latin typeface="宋体" pitchFamily="2" charset="-122"/>
                <a:ea typeface="宋体" pitchFamily="2" charset="-122"/>
              </a:rPr>
              <a:t>）△</a:t>
            </a:r>
            <a:r>
              <a:rPr lang="en-US" altLang="zh-CN" sz="2000" b="1" i="1">
                <a:solidFill>
                  <a:schemeClr val="accent1"/>
                </a:solidFill>
                <a:latin typeface="宋体" pitchFamily="2" charset="-122"/>
                <a:ea typeface="宋体" pitchFamily="2" charset="-122"/>
              </a:rPr>
              <a:t>t</a:t>
            </a:r>
            <a:r>
              <a:rPr lang="en-US" altLang="zh-CN" sz="2000" b="1">
                <a:solidFill>
                  <a:schemeClr val="accent1"/>
                </a:solidFill>
                <a:latin typeface="宋体" pitchFamily="2" charset="-122"/>
                <a:ea typeface="宋体" pitchFamily="2" charset="-122"/>
              </a:rPr>
              <a:t> = 36△</a:t>
            </a:r>
            <a:r>
              <a:rPr lang="en-US" altLang="zh-CN" sz="2000" b="1" i="1">
                <a:solidFill>
                  <a:schemeClr val="accent1"/>
                </a:solidFill>
                <a:latin typeface="宋体" pitchFamily="2" charset="-122"/>
                <a:ea typeface="宋体" pitchFamily="2" charset="-122"/>
              </a:rPr>
              <a:t>t</a:t>
            </a:r>
            <a:r>
              <a:rPr lang="en-US" altLang="zh-CN" sz="2000" b="1">
                <a:solidFill>
                  <a:schemeClr val="accent1"/>
                </a:solidFill>
                <a:latin typeface="宋体" pitchFamily="2" charset="-122"/>
                <a:ea typeface="宋体" pitchFamily="2" charset="-122"/>
              </a:rPr>
              <a:t> </a:t>
            </a:r>
          </a:p>
          <a:p>
            <a:pPr>
              <a:spcBef>
                <a:spcPct val="50000"/>
              </a:spcBef>
              <a:buClr>
                <a:schemeClr val="hlink"/>
              </a:buClr>
              <a:buSzPct val="60000"/>
              <a:buFont typeface="Wingdings" pitchFamily="2" charset="2"/>
              <a:buNone/>
            </a:pPr>
            <a:r>
              <a:rPr lang="en-US" altLang="zh-CN" sz="2000" b="1">
                <a:solidFill>
                  <a:schemeClr val="accent1"/>
                </a:solidFill>
                <a:latin typeface="宋体" pitchFamily="2" charset="-122"/>
                <a:ea typeface="宋体" pitchFamily="2" charset="-122"/>
              </a:rPr>
              <a:t>  </a:t>
            </a:r>
            <a:r>
              <a:rPr lang="zh-CN" altLang="en-US" sz="2000" b="1">
                <a:solidFill>
                  <a:schemeClr val="accent1"/>
                </a:solidFill>
                <a:latin typeface="宋体" pitchFamily="2" charset="-122"/>
                <a:ea typeface="宋体" pitchFamily="2" charset="-122"/>
              </a:rPr>
              <a:t>加速比为： </a:t>
            </a:r>
          </a:p>
        </p:txBody>
      </p:sp>
      <p:sp>
        <p:nvSpPr>
          <p:cNvPr id="572423" name="Text Box 7"/>
          <p:cNvSpPr txBox="1">
            <a:spLocks noChangeArrowheads="1"/>
          </p:cNvSpPr>
          <p:nvPr/>
        </p:nvSpPr>
        <p:spPr bwMode="auto">
          <a:xfrm>
            <a:off x="1185863" y="1125538"/>
            <a:ext cx="6481762" cy="812530"/>
          </a:xfrm>
          <a:prstGeom prst="rect">
            <a:avLst/>
          </a:prstGeom>
          <a:noFill/>
          <a:ln w="9525">
            <a:noFill/>
            <a:miter lim="800000"/>
            <a:headEnd/>
            <a:tailEnd/>
          </a:ln>
          <a:effectLst/>
        </p:spPr>
        <p:txBody>
          <a:bodyPr>
            <a:spAutoFit/>
          </a:bodyPr>
          <a:lstStyle/>
          <a:p>
            <a:pPr>
              <a:lnSpc>
                <a:spcPct val="110000"/>
              </a:lnSpc>
              <a:spcBef>
                <a:spcPct val="20000"/>
              </a:spcBef>
              <a:buClr>
                <a:schemeClr val="tx1"/>
              </a:buClr>
              <a:buFont typeface="Wingdings" pitchFamily="2" charset="2"/>
              <a:buNone/>
            </a:pPr>
            <a:r>
              <a:rPr lang="zh-CN" altLang="en-US" b="1">
                <a:solidFill>
                  <a:schemeClr val="accent1"/>
                </a:solidFill>
                <a:latin typeface="宋体" pitchFamily="2" charset="-122"/>
                <a:ea typeface="宋体" pitchFamily="2" charset="-122"/>
              </a:rPr>
              <a:t>（</a:t>
            </a:r>
            <a:r>
              <a:rPr lang="en-US" altLang="zh-CN" b="1">
                <a:solidFill>
                  <a:schemeClr val="accent1"/>
                </a:solidFill>
                <a:latin typeface="宋体" pitchFamily="2" charset="-122"/>
                <a:ea typeface="宋体" pitchFamily="2" charset="-122"/>
              </a:rPr>
              <a:t>3</a:t>
            </a:r>
            <a:r>
              <a:rPr lang="zh-CN" altLang="en-US" b="1">
                <a:solidFill>
                  <a:schemeClr val="accent1"/>
                </a:solidFill>
                <a:latin typeface="宋体" pitchFamily="2" charset="-122"/>
                <a:ea typeface="宋体" pitchFamily="2" charset="-122"/>
              </a:rPr>
              <a:t>）计算性能</a:t>
            </a:r>
          </a:p>
          <a:p>
            <a:pPr>
              <a:spcBef>
                <a:spcPct val="50000"/>
              </a:spcBef>
            </a:pPr>
            <a:endParaRPr lang="en-US" altLang="zh-CN" b="1">
              <a:solidFill>
                <a:schemeClr val="accent1"/>
              </a:solidFill>
              <a:latin typeface="宋体" pitchFamily="2" charset="-122"/>
              <a:ea typeface="宋体" pitchFamily="2" charset="-122"/>
            </a:endParaRPr>
          </a:p>
        </p:txBody>
      </p:sp>
      <p:graphicFrame>
        <p:nvGraphicFramePr>
          <p:cNvPr id="572424" name="Object 8"/>
          <p:cNvGraphicFramePr>
            <a:graphicFrameLocks noChangeAspect="1"/>
          </p:cNvGraphicFramePr>
          <p:nvPr>
            <p:ph sz="half" idx="2"/>
          </p:nvPr>
        </p:nvGraphicFramePr>
        <p:xfrm>
          <a:off x="3492500" y="4508500"/>
          <a:ext cx="1657350" cy="787400"/>
        </p:xfrm>
        <a:graphic>
          <a:graphicData uri="http://schemas.openxmlformats.org/presentationml/2006/ole">
            <p:oleObj spid="_x0000_s6147" name="公式" r:id="rId4" imgW="774360" imgH="368280" progId="Equation.3">
              <p:embed/>
            </p:oleObj>
          </a:graphicData>
        </a:graphic>
      </p:graphicFrame>
      <p:sp>
        <p:nvSpPr>
          <p:cNvPr id="9"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6</a:t>
            </a:fld>
            <a:endParaRPr lang="en-US" altLang="zh-CN" dirty="0"/>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ChangeArrowheads="1"/>
          </p:cNvSpPr>
          <p:nvPr/>
        </p:nvSpPr>
        <p:spPr bwMode="auto">
          <a:xfrm>
            <a:off x="2357422" y="0"/>
            <a:ext cx="4375150" cy="652462"/>
          </a:xfrm>
          <a:prstGeom prst="rect">
            <a:avLst/>
          </a:prstGeom>
          <a:noFill/>
          <a:ln w="9525">
            <a:noFill/>
            <a:miter lim="800000"/>
            <a:headEnd/>
            <a:tailEnd/>
          </a:ln>
        </p:spPr>
        <p:txBody>
          <a:bodyPr/>
          <a:lstStyle/>
          <a:p>
            <a:r>
              <a:rPr lang="zh-CN" altLang="en-US" sz="3200" b="1" dirty="0" smtClean="0">
                <a:solidFill>
                  <a:schemeClr val="accent1"/>
                </a:solidFill>
              </a:rPr>
              <a:t>指令</a:t>
            </a:r>
            <a:r>
              <a:rPr lang="zh-CN" altLang="en-US" sz="3200" b="1" dirty="0">
                <a:solidFill>
                  <a:schemeClr val="accent1"/>
                </a:solidFill>
              </a:rPr>
              <a:t>级并行的概念</a:t>
            </a:r>
          </a:p>
        </p:txBody>
      </p:sp>
      <p:sp>
        <p:nvSpPr>
          <p:cNvPr id="443395" name="Rectangle 3"/>
          <p:cNvSpPr>
            <a:spLocks noChangeArrowheads="1"/>
          </p:cNvSpPr>
          <p:nvPr/>
        </p:nvSpPr>
        <p:spPr bwMode="auto">
          <a:xfrm>
            <a:off x="714348" y="642918"/>
            <a:ext cx="7270750" cy="4471987"/>
          </a:xfrm>
          <a:prstGeom prst="rect">
            <a:avLst/>
          </a:prstGeom>
          <a:noFill/>
          <a:ln w="9525">
            <a:noFill/>
            <a:miter lim="800000"/>
            <a:headEnd/>
            <a:tailEnd/>
          </a:ln>
        </p:spPr>
        <p:txBody>
          <a:bodyPr/>
          <a:lstStyle/>
          <a:p>
            <a:pPr marL="342900" indent="-342900">
              <a:lnSpc>
                <a:spcPct val="120000"/>
              </a:lnSpc>
              <a:spcBef>
                <a:spcPct val="20000"/>
              </a:spcBef>
              <a:buClr>
                <a:srgbClr val="66FF66"/>
              </a:buClr>
              <a:buSzPct val="80000"/>
              <a:buFont typeface="Wingdings 2" pitchFamily="18" charset="2"/>
              <a:buChar char="¿"/>
            </a:pPr>
            <a:r>
              <a:rPr lang="zh-CN" altLang="en-US" sz="2800" b="1" dirty="0">
                <a:solidFill>
                  <a:schemeClr val="accent1"/>
                </a:solidFill>
                <a:latin typeface="Times New Roman" pitchFamily="18" charset="0"/>
                <a:ea typeface="仿宋_GB2312" pitchFamily="49" charset="-122"/>
              </a:rPr>
              <a:t>当指令之间不存在相关时，它们在流水线中是可以重叠起来并行执行的。这种指令序列中存在的潜在并行性称为</a:t>
            </a:r>
            <a:r>
              <a:rPr lang="zh-CN" altLang="en-US" sz="2800" b="1" dirty="0">
                <a:solidFill>
                  <a:srgbClr val="FFC000"/>
                </a:solidFill>
                <a:latin typeface="Times New Roman" pitchFamily="18" charset="0"/>
                <a:ea typeface="仿宋_GB2312" pitchFamily="49" charset="-122"/>
              </a:rPr>
              <a:t>指令级并行</a:t>
            </a:r>
            <a:r>
              <a:rPr lang="zh-CN" altLang="en-US" sz="2800" b="1" dirty="0">
                <a:solidFill>
                  <a:schemeClr val="accent1"/>
                </a:solidFill>
                <a:latin typeface="Times New Roman" pitchFamily="18" charset="0"/>
                <a:ea typeface="仿宋_GB2312" pitchFamily="49" charset="-122"/>
              </a:rPr>
              <a:t>。</a:t>
            </a:r>
          </a:p>
          <a:p>
            <a:pPr marL="742950" lvl="1" indent="-285750">
              <a:lnSpc>
                <a:spcPct val="120000"/>
              </a:lnSpc>
              <a:spcBef>
                <a:spcPct val="20000"/>
              </a:spcBef>
              <a:buSzPct val="80000"/>
              <a:buFont typeface="Wingdings" pitchFamily="2" charset="2"/>
              <a:buNone/>
            </a:pPr>
            <a:r>
              <a:rPr lang="zh-CN" altLang="en-US" sz="2800" b="1" dirty="0">
                <a:solidFill>
                  <a:schemeClr val="accent1"/>
                </a:solidFill>
                <a:latin typeface="Times New Roman" pitchFamily="18" charset="0"/>
                <a:ea typeface="宋体" pitchFamily="2" charset="-122"/>
              </a:rPr>
              <a:t>（</a:t>
            </a:r>
            <a:r>
              <a:rPr lang="en-US" altLang="zh-CN" sz="2800" b="1" dirty="0">
                <a:solidFill>
                  <a:srgbClr val="92D050"/>
                </a:solidFill>
                <a:latin typeface="Times New Roman" pitchFamily="18" charset="0"/>
                <a:ea typeface="宋体" pitchFamily="2" charset="-122"/>
              </a:rPr>
              <a:t>Instruction-Level Parallelism</a:t>
            </a:r>
            <a:r>
              <a:rPr lang="zh-CN" altLang="en-US" sz="2800" b="1" dirty="0">
                <a:solidFill>
                  <a:srgbClr val="92D050"/>
                </a:solidFill>
                <a:latin typeface="Times New Roman" pitchFamily="18" charset="0"/>
                <a:ea typeface="宋体" pitchFamily="2" charset="-122"/>
              </a:rPr>
              <a:t>，简记为</a:t>
            </a:r>
            <a:r>
              <a:rPr lang="en-US" altLang="zh-CN" sz="2800" b="1" dirty="0">
                <a:solidFill>
                  <a:srgbClr val="92D050"/>
                </a:solidFill>
                <a:latin typeface="Times New Roman" pitchFamily="18" charset="0"/>
                <a:ea typeface="宋体" pitchFamily="2" charset="-122"/>
              </a:rPr>
              <a:t>ILP</a:t>
            </a:r>
            <a:r>
              <a:rPr lang="zh-CN" altLang="en-US" sz="2800" b="1" dirty="0">
                <a:solidFill>
                  <a:schemeClr val="accent1"/>
                </a:solidFill>
                <a:latin typeface="Times New Roman" pitchFamily="18" charset="0"/>
                <a:ea typeface="宋体" pitchFamily="2" charset="-122"/>
              </a:rPr>
              <a:t>）</a:t>
            </a:r>
          </a:p>
          <a:p>
            <a:pPr marL="342900" indent="-342900">
              <a:lnSpc>
                <a:spcPct val="120000"/>
              </a:lnSpc>
              <a:spcBef>
                <a:spcPct val="20000"/>
              </a:spcBef>
              <a:buClr>
                <a:srgbClr val="66FF66"/>
              </a:buClr>
              <a:buSzPct val="80000"/>
              <a:buFont typeface="Wingdings 2" pitchFamily="18" charset="2"/>
              <a:buChar char="¿"/>
            </a:pPr>
            <a:r>
              <a:rPr lang="zh-CN" altLang="en-US" sz="2800" b="1" dirty="0" smtClean="0">
                <a:solidFill>
                  <a:schemeClr val="accent1"/>
                </a:solidFill>
                <a:latin typeface="Times New Roman" pitchFamily="18" charset="0"/>
                <a:ea typeface="仿宋_GB2312" pitchFamily="49" charset="-122"/>
              </a:rPr>
              <a:t>如何</a:t>
            </a:r>
            <a:r>
              <a:rPr lang="zh-CN" altLang="en-US" sz="2800" b="1" dirty="0">
                <a:solidFill>
                  <a:schemeClr val="accent1"/>
                </a:solidFill>
                <a:latin typeface="Times New Roman" pitchFamily="18" charset="0"/>
                <a:ea typeface="仿宋_GB2312" pitchFamily="49" charset="-122"/>
              </a:rPr>
              <a:t>通过各种可能的技术，获得更多的指令级并行性。</a:t>
            </a:r>
          </a:p>
          <a:p>
            <a:pPr marL="742950" lvl="1" indent="-285750">
              <a:lnSpc>
                <a:spcPct val="120000"/>
              </a:lnSpc>
              <a:spcBef>
                <a:spcPct val="20000"/>
              </a:spcBef>
              <a:buClr>
                <a:srgbClr val="66FF66"/>
              </a:buClr>
              <a:buSzPct val="80000"/>
              <a:buFont typeface="Wingdings 2" pitchFamily="18" charset="2"/>
              <a:buNone/>
            </a:pPr>
            <a:r>
              <a:rPr lang="zh-CN" altLang="en-US" sz="2800" b="1" dirty="0">
                <a:solidFill>
                  <a:schemeClr val="accent1"/>
                </a:solidFill>
                <a:latin typeface="Times New Roman" pitchFamily="18" charset="0"/>
                <a:ea typeface="仿宋_GB2312" pitchFamily="49" charset="-122"/>
              </a:rPr>
              <a:t>          （</a:t>
            </a:r>
            <a:r>
              <a:rPr lang="zh-CN" altLang="en-US" sz="2800" b="1" dirty="0">
                <a:solidFill>
                  <a:srgbClr val="92D050"/>
                </a:solidFill>
                <a:latin typeface="Times New Roman" pitchFamily="18" charset="0"/>
                <a:ea typeface="仿宋_GB2312" pitchFamily="49" charset="-122"/>
              </a:rPr>
              <a:t>硬件技术和软件技术</a:t>
            </a:r>
            <a:r>
              <a:rPr lang="zh-CN" altLang="en-US" sz="2800" b="1" dirty="0">
                <a:solidFill>
                  <a:schemeClr val="accent1"/>
                </a:solidFill>
                <a:latin typeface="Times New Roman" pitchFamily="18" charset="0"/>
                <a:ea typeface="仿宋_GB2312" pitchFamily="49" charset="-122"/>
              </a:rPr>
              <a:t>）</a:t>
            </a:r>
          </a:p>
          <a:p>
            <a:pPr marL="342900" indent="-342900">
              <a:lnSpc>
                <a:spcPct val="120000"/>
              </a:lnSpc>
              <a:spcBef>
                <a:spcPct val="20000"/>
              </a:spcBef>
              <a:buClr>
                <a:srgbClr val="66FF66"/>
              </a:buClr>
              <a:buSzPct val="80000"/>
              <a:buFont typeface="Wingdings 2" pitchFamily="18" charset="2"/>
              <a:buChar char="¿"/>
            </a:pPr>
            <a:r>
              <a:rPr lang="zh-CN" altLang="en-US" sz="2800" b="1" dirty="0">
                <a:solidFill>
                  <a:schemeClr val="accent1"/>
                </a:solidFill>
                <a:latin typeface="Times New Roman" pitchFamily="18" charset="0"/>
                <a:ea typeface="仿宋_GB2312" pitchFamily="49" charset="-122"/>
              </a:rPr>
              <a:t>必须要硬件技术和软件技术互相配合，才能够最大限度地挖掘出程序中存在的指令级并行。</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7</a:t>
            </a:fld>
            <a:endParaRPr lang="en-US" altLang="zh-CN" dirty="0"/>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357158" y="-71462"/>
            <a:ext cx="4375150" cy="725488"/>
          </a:xfrm>
          <a:prstGeom prst="rect">
            <a:avLst/>
          </a:prstGeom>
          <a:noFill/>
          <a:ln w="9525">
            <a:noFill/>
            <a:miter lim="800000"/>
            <a:headEnd/>
            <a:tailEnd/>
          </a:ln>
        </p:spPr>
        <p:txBody>
          <a:bodyPr/>
          <a:lstStyle/>
          <a:p>
            <a:r>
              <a:rPr lang="en-US" altLang="zh-CN" sz="2800" b="1" dirty="0">
                <a:solidFill>
                  <a:schemeClr val="accent1"/>
                </a:solidFill>
                <a:latin typeface="仿宋_GB2312" pitchFamily="49" charset="-122"/>
                <a:ea typeface="仿宋_GB2312" pitchFamily="49" charset="-122"/>
              </a:rPr>
              <a:t>1.</a:t>
            </a:r>
            <a:r>
              <a:rPr lang="zh-CN" altLang="en-US" sz="2800" b="1" dirty="0">
                <a:solidFill>
                  <a:schemeClr val="accent1"/>
                </a:solidFill>
                <a:latin typeface="仿宋_GB2312" pitchFamily="49" charset="-122"/>
                <a:ea typeface="仿宋_GB2312" pitchFamily="49" charset="-122"/>
              </a:rPr>
              <a:t>流水线处理器的实际</a:t>
            </a:r>
            <a:r>
              <a:rPr lang="en-US" altLang="zh-CN" sz="2800" b="1" dirty="0">
                <a:solidFill>
                  <a:srgbClr val="92D050"/>
                </a:solidFill>
                <a:latin typeface="仿宋_GB2312" pitchFamily="49" charset="-122"/>
                <a:ea typeface="仿宋_GB2312" pitchFamily="49" charset="-122"/>
              </a:rPr>
              <a:t>CPI</a:t>
            </a:r>
          </a:p>
        </p:txBody>
      </p:sp>
      <p:sp>
        <p:nvSpPr>
          <p:cNvPr id="444419" name="Rectangle 3"/>
          <p:cNvSpPr>
            <a:spLocks noChangeArrowheads="1"/>
          </p:cNvSpPr>
          <p:nvPr/>
        </p:nvSpPr>
        <p:spPr bwMode="auto">
          <a:xfrm>
            <a:off x="738158" y="538138"/>
            <a:ext cx="7086600" cy="4572000"/>
          </a:xfrm>
          <a:prstGeom prst="rect">
            <a:avLst/>
          </a:prstGeom>
          <a:noFill/>
          <a:ln w="9525">
            <a:noFill/>
            <a:miter lim="800000"/>
            <a:headEnd/>
            <a:tailEnd/>
          </a:ln>
        </p:spPr>
        <p:txBody>
          <a:bodyPr/>
          <a:lstStyle/>
          <a:p>
            <a:pPr marL="342900" indent="-342900">
              <a:lnSpc>
                <a:spcPct val="110000"/>
              </a:lnSpc>
              <a:spcBef>
                <a:spcPct val="20000"/>
              </a:spcBef>
              <a:buClr>
                <a:srgbClr val="66FF66"/>
              </a:buClr>
              <a:buSzPct val="80000"/>
              <a:buFont typeface="Wingdings 2" pitchFamily="18" charset="2"/>
              <a:buChar char="¿"/>
            </a:pPr>
            <a:r>
              <a:rPr lang="en-US" altLang="zh-CN" sz="2800" b="1" dirty="0">
                <a:solidFill>
                  <a:srgbClr val="92D050"/>
                </a:solidFill>
                <a:latin typeface="楷体_GB2312" pitchFamily="49" charset="-122"/>
                <a:ea typeface="楷体_GB2312" pitchFamily="49" charset="-122"/>
              </a:rPr>
              <a:t>CPI</a:t>
            </a:r>
            <a:r>
              <a:rPr lang="zh-CN" altLang="en-US" sz="2800" b="1" dirty="0">
                <a:solidFill>
                  <a:srgbClr val="92D050"/>
                </a:solidFill>
                <a:latin typeface="楷体_GB2312" pitchFamily="49" charset="-122"/>
                <a:ea typeface="楷体_GB2312" pitchFamily="49" charset="-122"/>
              </a:rPr>
              <a:t>流水线 </a:t>
            </a:r>
            <a:r>
              <a:rPr lang="en-US" altLang="zh-CN" sz="2800" b="1" dirty="0">
                <a:solidFill>
                  <a:srgbClr val="92D050"/>
                </a:solidFill>
                <a:latin typeface="楷体_GB2312" pitchFamily="49" charset="-122"/>
                <a:ea typeface="楷体_GB2312" pitchFamily="49" charset="-122"/>
              </a:rPr>
              <a:t>= CPI</a:t>
            </a:r>
            <a:r>
              <a:rPr lang="zh-CN" altLang="en-US" sz="2800" b="1" dirty="0">
                <a:solidFill>
                  <a:srgbClr val="92D050"/>
                </a:solidFill>
                <a:latin typeface="楷体_GB2312" pitchFamily="49" charset="-122"/>
                <a:ea typeface="楷体_GB2312" pitchFamily="49" charset="-122"/>
              </a:rPr>
              <a:t>理想 </a:t>
            </a:r>
            <a:r>
              <a:rPr lang="en-US" altLang="zh-CN" sz="2800" b="1" dirty="0">
                <a:solidFill>
                  <a:srgbClr val="92D050"/>
                </a:solidFill>
                <a:latin typeface="楷体_GB2312" pitchFamily="49" charset="-122"/>
                <a:ea typeface="楷体_GB2312" pitchFamily="49" charset="-122"/>
              </a:rPr>
              <a:t>+ </a:t>
            </a:r>
            <a:r>
              <a:rPr lang="zh-CN" altLang="en-US" sz="2800" b="1" dirty="0">
                <a:solidFill>
                  <a:srgbClr val="92D050"/>
                </a:solidFill>
                <a:latin typeface="楷体_GB2312" pitchFamily="49" charset="-122"/>
                <a:ea typeface="楷体_GB2312" pitchFamily="49" charset="-122"/>
              </a:rPr>
              <a:t>各类停顿周期数的总和</a:t>
            </a:r>
          </a:p>
          <a:p>
            <a:pPr marL="742950" lvl="1" indent="-285750">
              <a:lnSpc>
                <a:spcPct val="110000"/>
              </a:lnSpc>
              <a:spcBef>
                <a:spcPct val="20000"/>
              </a:spcBef>
              <a:buClr>
                <a:srgbClr val="66FF66"/>
              </a:buClr>
              <a:buSzPct val="80000"/>
              <a:buFont typeface="Wingdings 2" pitchFamily="18" charset="2"/>
              <a:buNone/>
            </a:pPr>
            <a:r>
              <a:rPr lang="zh-CN" altLang="en-US" sz="2800" b="1" dirty="0">
                <a:solidFill>
                  <a:schemeClr val="accent1"/>
                </a:solidFill>
                <a:latin typeface="楷体_GB2312" pitchFamily="49" charset="-122"/>
                <a:ea typeface="楷体_GB2312" pitchFamily="49" charset="-122"/>
              </a:rPr>
              <a:t> 流水线的理想</a:t>
            </a:r>
            <a:r>
              <a:rPr lang="en-US" altLang="zh-CN" sz="2800" b="1" dirty="0">
                <a:solidFill>
                  <a:srgbClr val="92D050"/>
                </a:solidFill>
                <a:latin typeface="楷体_GB2312" pitchFamily="49" charset="-122"/>
                <a:ea typeface="楷体_GB2312" pitchFamily="49" charset="-122"/>
              </a:rPr>
              <a:t>CPI</a:t>
            </a:r>
            <a:r>
              <a:rPr lang="zh-CN" altLang="en-US" sz="2800" b="1" dirty="0">
                <a:solidFill>
                  <a:schemeClr val="accent1"/>
                </a:solidFill>
                <a:latin typeface="楷体_GB2312" pitchFamily="49" charset="-122"/>
                <a:ea typeface="楷体_GB2312" pitchFamily="49" charset="-122"/>
              </a:rPr>
              <a:t>是流水线的最大流量。</a:t>
            </a:r>
          </a:p>
          <a:p>
            <a:pPr marL="742950" lvl="1" indent="-285750">
              <a:lnSpc>
                <a:spcPct val="110000"/>
              </a:lnSpc>
              <a:spcBef>
                <a:spcPct val="20000"/>
              </a:spcBef>
              <a:buClr>
                <a:srgbClr val="66FF66"/>
              </a:buClr>
              <a:buSzPct val="80000"/>
              <a:buFont typeface="Wingdings 2" pitchFamily="18" charset="2"/>
              <a:buNone/>
            </a:pPr>
            <a:r>
              <a:rPr lang="zh-CN" altLang="en-US" sz="2800" b="1" dirty="0">
                <a:solidFill>
                  <a:schemeClr val="accent1"/>
                </a:solidFill>
                <a:latin typeface="楷体_GB2312" pitchFamily="49" charset="-122"/>
                <a:ea typeface="楷体_GB2312" pitchFamily="49" charset="-122"/>
              </a:rPr>
              <a:t> 各类停顿包括：</a:t>
            </a:r>
          </a:p>
          <a:p>
            <a:pPr marL="1143000" lvl="2" indent="-228600">
              <a:lnSpc>
                <a:spcPct val="110000"/>
              </a:lnSpc>
              <a:spcBef>
                <a:spcPct val="20000"/>
              </a:spcBef>
              <a:buClr>
                <a:srgbClr val="FF99FF"/>
              </a:buClr>
              <a:buSzPct val="145000"/>
              <a:buFontTx/>
              <a:buChar char="•"/>
            </a:pPr>
            <a:r>
              <a:rPr lang="zh-CN" altLang="en-US" sz="2800" b="1" dirty="0">
                <a:solidFill>
                  <a:schemeClr val="accent1"/>
                </a:solidFill>
                <a:latin typeface="楷体_GB2312" pitchFamily="49" charset="-122"/>
                <a:ea typeface="楷体_GB2312" pitchFamily="49" charset="-122"/>
              </a:rPr>
              <a:t>结构相关停顿：是由于两条指令使用同一个功能部件而导致的停顿。</a:t>
            </a:r>
          </a:p>
          <a:p>
            <a:pPr marL="1143000" lvl="2" indent="-228600">
              <a:lnSpc>
                <a:spcPct val="110000"/>
              </a:lnSpc>
              <a:spcBef>
                <a:spcPct val="20000"/>
              </a:spcBef>
              <a:buClr>
                <a:srgbClr val="FF99FF"/>
              </a:buClr>
              <a:buSzPct val="145000"/>
              <a:buFontTx/>
              <a:buChar char="•"/>
            </a:pPr>
            <a:r>
              <a:rPr lang="zh-CN" altLang="en-US" sz="2800" b="1" dirty="0">
                <a:solidFill>
                  <a:schemeClr val="accent1"/>
                </a:solidFill>
                <a:latin typeface="楷体_GB2312" pitchFamily="49" charset="-122"/>
                <a:ea typeface="楷体_GB2312" pitchFamily="49" charset="-122"/>
              </a:rPr>
              <a:t>控制相关停顿：是由于指令流的改变（如分支指令）而导致的停顿。</a:t>
            </a:r>
          </a:p>
          <a:p>
            <a:pPr marL="1143000" lvl="2" indent="-228600">
              <a:lnSpc>
                <a:spcPct val="110000"/>
              </a:lnSpc>
              <a:spcBef>
                <a:spcPct val="20000"/>
              </a:spcBef>
              <a:buClr>
                <a:srgbClr val="FF99FF"/>
              </a:buClr>
              <a:buSzPct val="145000"/>
              <a:buFontTx/>
              <a:buChar char="•"/>
            </a:pPr>
            <a:r>
              <a:rPr lang="en-US" altLang="zh-CN" sz="2800" b="1" dirty="0">
                <a:solidFill>
                  <a:srgbClr val="92D050"/>
                </a:solidFill>
                <a:latin typeface="楷体_GB2312" pitchFamily="49" charset="-122"/>
                <a:ea typeface="楷体_GB2312" pitchFamily="49" charset="-122"/>
              </a:rPr>
              <a:t>RAW</a:t>
            </a:r>
            <a:r>
              <a:rPr lang="zh-CN" altLang="en-US" sz="2800" b="1" dirty="0">
                <a:solidFill>
                  <a:schemeClr val="accent1"/>
                </a:solidFill>
                <a:latin typeface="楷体_GB2312" pitchFamily="49" charset="-122"/>
                <a:ea typeface="楷体_GB2312" pitchFamily="49" charset="-122"/>
              </a:rPr>
              <a:t>、</a:t>
            </a:r>
            <a:r>
              <a:rPr lang="en-US" altLang="zh-CN" sz="2800" b="1" dirty="0">
                <a:solidFill>
                  <a:srgbClr val="92D050"/>
                </a:solidFill>
                <a:latin typeface="楷体_GB2312" pitchFamily="49" charset="-122"/>
                <a:ea typeface="楷体_GB2312" pitchFamily="49" charset="-122"/>
              </a:rPr>
              <a:t>WAR</a:t>
            </a:r>
            <a:r>
              <a:rPr lang="zh-CN" altLang="en-US" sz="2800" b="1" dirty="0">
                <a:solidFill>
                  <a:schemeClr val="accent1"/>
                </a:solidFill>
                <a:latin typeface="楷体_GB2312" pitchFamily="49" charset="-122"/>
                <a:ea typeface="楷体_GB2312" pitchFamily="49" charset="-122"/>
              </a:rPr>
              <a:t>和</a:t>
            </a:r>
            <a:r>
              <a:rPr lang="en-US" altLang="zh-CN" sz="2800" b="1" dirty="0">
                <a:solidFill>
                  <a:srgbClr val="92D050"/>
                </a:solidFill>
                <a:latin typeface="楷体_GB2312" pitchFamily="49" charset="-122"/>
                <a:ea typeface="楷体_GB2312" pitchFamily="49" charset="-122"/>
              </a:rPr>
              <a:t>WAW</a:t>
            </a:r>
            <a:r>
              <a:rPr lang="zh-CN" altLang="en-US" sz="2800" b="1" dirty="0">
                <a:solidFill>
                  <a:schemeClr val="accent1"/>
                </a:solidFill>
                <a:latin typeface="楷体_GB2312" pitchFamily="49" charset="-122"/>
                <a:ea typeface="楷体_GB2312" pitchFamily="49" charset="-122"/>
              </a:rPr>
              <a:t>停顿：由数据相关造成的。</a:t>
            </a:r>
          </a:p>
          <a:p>
            <a:pPr marL="342900" indent="-342900">
              <a:lnSpc>
                <a:spcPct val="110000"/>
              </a:lnSpc>
              <a:spcBef>
                <a:spcPct val="20000"/>
              </a:spcBef>
              <a:buClr>
                <a:srgbClr val="66FF66"/>
              </a:buClr>
              <a:buSzPct val="80000"/>
              <a:buFont typeface="Wingdings 2" pitchFamily="18" charset="2"/>
              <a:buChar char="¿"/>
            </a:pPr>
            <a:r>
              <a:rPr lang="zh-CN" altLang="en-US" sz="2800" b="1" dirty="0">
                <a:solidFill>
                  <a:schemeClr val="accent1"/>
                </a:solidFill>
                <a:latin typeface="楷体_GB2312" pitchFamily="49" charset="-122"/>
                <a:ea typeface="楷体_GB2312" pitchFamily="49" charset="-122"/>
              </a:rPr>
              <a:t>减少其中的任何一种停顿，都可以有效地减少</a:t>
            </a:r>
            <a:r>
              <a:rPr lang="en-US" altLang="zh-CN" sz="2800" b="1" dirty="0">
                <a:solidFill>
                  <a:schemeClr val="accent1"/>
                </a:solidFill>
                <a:latin typeface="楷体_GB2312" pitchFamily="49" charset="-122"/>
                <a:ea typeface="楷体_GB2312" pitchFamily="49" charset="-122"/>
              </a:rPr>
              <a:t>CPI</a:t>
            </a:r>
            <a:r>
              <a:rPr lang="zh-CN" altLang="en-US" sz="2800" b="1" dirty="0">
                <a:solidFill>
                  <a:schemeClr val="accent1"/>
                </a:solidFill>
                <a:latin typeface="楷体_GB2312" pitchFamily="49" charset="-122"/>
                <a:ea typeface="楷体_GB2312" pitchFamily="49" charset="-122"/>
              </a:rPr>
              <a:t>，从而提高流水线的性能。</a:t>
            </a:r>
          </a:p>
        </p:txBody>
      </p:sp>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8</a:t>
            </a:fld>
            <a:endParaRPr lang="en-US" altLang="zh-CN"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auto">
          <a:xfrm>
            <a:off x="1098550" y="990600"/>
            <a:ext cx="6508750" cy="530225"/>
          </a:xfrm>
          <a:prstGeom prst="rect">
            <a:avLst/>
          </a:prstGeom>
          <a:noFill/>
          <a:ln w="9525">
            <a:noFill/>
            <a:miter lim="800000"/>
            <a:headEnd/>
            <a:tailEnd/>
          </a:ln>
        </p:spPr>
        <p:txBody>
          <a:bodyPr/>
          <a:lstStyle/>
          <a:p>
            <a:r>
              <a:rPr lang="zh-CN" altLang="en-US" sz="2400" b="1" dirty="0" smtClean="0">
                <a:solidFill>
                  <a:schemeClr val="accent1"/>
                </a:solidFill>
                <a:latin typeface="仿宋_GB2312" pitchFamily="49" charset="-122"/>
                <a:ea typeface="仿宋_GB2312" pitchFamily="49" charset="-122"/>
              </a:rPr>
              <a:t>技术</a:t>
            </a:r>
            <a:r>
              <a:rPr lang="zh-CN" altLang="en-US" sz="2400" b="1" dirty="0">
                <a:solidFill>
                  <a:schemeClr val="accent1"/>
                </a:solidFill>
                <a:latin typeface="仿宋_GB2312" pitchFamily="49" charset="-122"/>
                <a:ea typeface="仿宋_GB2312" pitchFamily="49" charset="-122"/>
              </a:rPr>
              <a:t>以及它们所克服的停顿</a:t>
            </a:r>
          </a:p>
        </p:txBody>
      </p:sp>
      <p:graphicFrame>
        <p:nvGraphicFramePr>
          <p:cNvPr id="445481" name="Group 41"/>
          <p:cNvGraphicFramePr>
            <a:graphicFrameLocks noGrp="1"/>
          </p:cNvGraphicFramePr>
          <p:nvPr/>
        </p:nvGraphicFramePr>
        <p:xfrm>
          <a:off x="990600" y="1700213"/>
          <a:ext cx="6408738" cy="4441827"/>
        </p:xfrm>
        <a:graphic>
          <a:graphicData uri="http://schemas.openxmlformats.org/drawingml/2006/table">
            <a:tbl>
              <a:tblPr/>
              <a:tblGrid>
                <a:gridCol w="3024188"/>
                <a:gridCol w="3384550"/>
              </a:tblGrid>
              <a:tr h="428625">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技术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主要克服的停顿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4302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基本流水线调度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数据先写后读相关停顿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循环展开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控制相关停顿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7604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寄存器换名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数据写后写相关和先读后写相关停顿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7604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指令动态调度（记分牌和</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Tomasulo</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算法）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各种数据相关停顿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444500">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动态分支预测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控制相关停顿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428625">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前瞻（</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Speculation</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所有数据</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控制相关停顿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CA2"/>
                    </a:solidFill>
                  </a:tcPr>
                </a:tc>
              </a:tr>
              <a:tr h="760413">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rPr>
                        <a:t>多指令流出（超标量和超长指令字）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CA2"/>
                    </a:solidFill>
                  </a:tcPr>
                </a:tc>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rPr>
                        <a:t>提高理想</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rPr>
                        <a:t>CPI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CA2"/>
                    </a:solidFill>
                  </a:tcPr>
                </a:tc>
              </a:tr>
            </a:tbl>
          </a:graphicData>
        </a:graphic>
      </p:graphicFrame>
      <p:sp>
        <p:nvSpPr>
          <p:cNvPr id="4" name="Rectangle 6"/>
          <p:cNvSpPr>
            <a:spLocks noGrp="1" noChangeArrowheads="1"/>
          </p:cNvSpPr>
          <p:nvPr>
            <p:ph type="sldNum" sz="quarter" idx="4294967295"/>
          </p:nvPr>
        </p:nvSpPr>
        <p:spPr>
          <a:xfrm>
            <a:off x="7080250" y="6232525"/>
            <a:ext cx="1905000" cy="457200"/>
          </a:xfrm>
          <a:prstGeom prst="rect">
            <a:avLst/>
          </a:prstGeom>
        </p:spPr>
        <p:txBody>
          <a:bodyPr/>
          <a:lstStyle/>
          <a:p>
            <a:fld id="{80389707-A9E7-4423-888D-A5924ACEC7D5}" type="slidenum">
              <a:rPr lang="en-US" altLang="zh-CN"/>
              <a:pPr/>
              <a:t>9</a:t>
            </a:fld>
            <a:endParaRPr lang="en-US" altLang="zh-CN" dirty="0"/>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计算机系统结构的发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计算机系统结构的发展</Template>
  <TotalTime>254</TotalTime>
  <Words>2152</Words>
  <Application>Microsoft Office PowerPoint</Application>
  <PresentationFormat>全屏显示(4:3)</PresentationFormat>
  <Paragraphs>307</Paragraphs>
  <Slides>33</Slides>
  <Notes>8</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37" baseType="lpstr">
      <vt:lpstr>计算机系统结构的发展</vt:lpstr>
      <vt:lpstr>公式</vt:lpstr>
      <vt:lpstr>Picture2</vt:lpstr>
      <vt:lpstr>图片</vt:lpstr>
      <vt:lpstr>指令并行的概念</vt:lpstr>
      <vt:lpstr>指令并行的概念</vt:lpstr>
      <vt:lpstr>多功能流水线的性能指标</vt:lpstr>
      <vt:lpstr>幻灯片 4</vt:lpstr>
      <vt:lpstr>幻灯片 5</vt:lpstr>
      <vt:lpstr>多功能流水线的性能指标</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并行性的有关术语</vt:lpstr>
      <vt:lpstr> 并行性的有关术语</vt:lpstr>
      <vt:lpstr>并行性的有关术语</vt:lpstr>
      <vt:lpstr>并行性的有关术语</vt:lpstr>
      <vt:lpstr>指令级并行的概念  多指令流出：指令级并行度 </vt:lpstr>
      <vt:lpstr> 多指令流出：指令级并行度 </vt:lpstr>
      <vt:lpstr>多指令流出：指令级并行度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指令并行的概念</dc:title>
  <dc:creator>宝贝</dc:creator>
  <cp:lastModifiedBy>Windows 用户</cp:lastModifiedBy>
  <cp:revision>21</cp:revision>
  <dcterms:created xsi:type="dcterms:W3CDTF">2020-10-15T03:24:11Z</dcterms:created>
  <dcterms:modified xsi:type="dcterms:W3CDTF">2020-10-20T00:07:06Z</dcterms:modified>
</cp:coreProperties>
</file>