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58" r:id="rId16"/>
    <p:sldId id="259" r:id="rId17"/>
    <p:sldId id="260" r:id="rId18"/>
    <p:sldId id="261" r:id="rId19"/>
    <p:sldId id="262" r:id="rId20"/>
    <p:sldId id="263" r:id="rId21"/>
    <p:sldId id="264" r:id="rId22"/>
    <p:sldId id="265"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BBA20F-FBEC-4313-AB3B-1E4B0E2BE037}" type="datetimeFigureOut">
              <a:rPr lang="zh-CN" altLang="en-US" smtClean="0"/>
              <a:pPr/>
              <a:t>2020/10/20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3E656-44B8-4917-8F72-E76C16FA5E7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183E656-44B8-4917-8F72-E76C16FA5E7E}"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3A6758-A464-4999-8EB2-81A9035130EE}" type="slidenum">
              <a:rPr lang="en-US" altLang="zh-CN"/>
              <a:pPr/>
              <a:t>15</a:t>
            </a:fld>
            <a:endParaRPr lang="en-US" altLang="zh-CN"/>
          </a:p>
        </p:txBody>
      </p:sp>
      <p:sp>
        <p:nvSpPr>
          <p:cNvPr id="25602" name="Rectangle 2"/>
          <p:cNvSpPr>
            <a:spLocks noGrp="1" noRot="1" noChangeAspect="1" noChangeArrowheads="1" noTextEdit="1"/>
          </p:cNvSpPr>
          <p:nvPr>
            <p:ph type="sldImg"/>
          </p:nvPr>
        </p:nvSpPr>
        <p:spPr>
          <a:xfrm>
            <a:off x="1150938" y="692150"/>
            <a:ext cx="4556125" cy="3416300"/>
          </a:xfrm>
          <a:ln cap="flat"/>
        </p:spPr>
      </p:sp>
      <p:sp>
        <p:nvSpPr>
          <p:cNvPr id="2560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EDE6A-0A27-4729-97DE-CB0D33C4887B}" type="slidenum">
              <a:rPr lang="en-US" altLang="zh-CN"/>
              <a:pPr/>
              <a:t>16</a:t>
            </a:fld>
            <a:endParaRPr lang="en-US" altLang="zh-CN"/>
          </a:p>
        </p:txBody>
      </p:sp>
      <p:sp>
        <p:nvSpPr>
          <p:cNvPr id="88066" name="Rectangle 2"/>
          <p:cNvSpPr>
            <a:spLocks noGrp="1" noRot="1" noChangeAspect="1" noChangeArrowheads="1" noTextEdit="1"/>
          </p:cNvSpPr>
          <p:nvPr>
            <p:ph type="sldImg"/>
          </p:nvPr>
        </p:nvSpPr>
        <p:spPr>
          <a:xfrm>
            <a:off x="1150938" y="692150"/>
            <a:ext cx="4556125" cy="3416300"/>
          </a:xfrm>
          <a:ln cap="flat"/>
        </p:spPr>
      </p:sp>
      <p:sp>
        <p:nvSpPr>
          <p:cNvPr id="880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E498D-DC62-4423-BEE2-EBFE78165F89}" type="slidenum">
              <a:rPr lang="en-US" altLang="zh-CN"/>
              <a:pPr/>
              <a:t>17</a:t>
            </a:fld>
            <a:endParaRPr lang="en-US" altLang="zh-CN"/>
          </a:p>
        </p:txBody>
      </p:sp>
      <p:sp>
        <p:nvSpPr>
          <p:cNvPr id="27650" name="Rectangle 2"/>
          <p:cNvSpPr>
            <a:spLocks noGrp="1" noRot="1" noChangeAspect="1" noChangeArrowheads="1" noTextEdit="1"/>
          </p:cNvSpPr>
          <p:nvPr>
            <p:ph type="sldImg"/>
          </p:nvPr>
        </p:nvSpPr>
        <p:spPr>
          <a:xfrm>
            <a:off x="1150938" y="692150"/>
            <a:ext cx="4556125" cy="3416300"/>
          </a:xfrm>
          <a:ln cap="flat"/>
        </p:spPr>
      </p:sp>
      <p:sp>
        <p:nvSpPr>
          <p:cNvPr id="2765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D938D-C779-4B76-8F51-282FBE0714AF}" type="slidenum">
              <a:rPr lang="en-US" altLang="zh-CN"/>
              <a:pPr/>
              <a:t>18</a:t>
            </a:fld>
            <a:endParaRPr lang="en-US" altLang="zh-CN"/>
          </a:p>
        </p:txBody>
      </p:sp>
      <p:sp>
        <p:nvSpPr>
          <p:cNvPr id="90114" name="Rectangle 2"/>
          <p:cNvSpPr>
            <a:spLocks noGrp="1" noRot="1" noChangeAspect="1" noChangeArrowheads="1" noTextEdit="1"/>
          </p:cNvSpPr>
          <p:nvPr>
            <p:ph type="sldImg"/>
          </p:nvPr>
        </p:nvSpPr>
        <p:spPr>
          <a:xfrm>
            <a:off x="1150938" y="692150"/>
            <a:ext cx="4556125" cy="3416300"/>
          </a:xfrm>
          <a:ln cap="flat"/>
        </p:spPr>
      </p:sp>
      <p:sp>
        <p:nvSpPr>
          <p:cNvPr id="9011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B476E-0B74-41AC-97BF-941F37F284D6}" type="slidenum">
              <a:rPr lang="en-US" altLang="zh-CN"/>
              <a:pPr/>
              <a:t>19</a:t>
            </a:fld>
            <a:endParaRPr lang="en-US" altLang="zh-CN"/>
          </a:p>
        </p:txBody>
      </p:sp>
      <p:sp>
        <p:nvSpPr>
          <p:cNvPr id="29698" name="Rectangle 2"/>
          <p:cNvSpPr>
            <a:spLocks noGrp="1" noRot="1" noChangeAspect="1" noChangeArrowheads="1" noTextEdit="1"/>
          </p:cNvSpPr>
          <p:nvPr>
            <p:ph type="sldImg"/>
          </p:nvPr>
        </p:nvSpPr>
        <p:spPr>
          <a:xfrm>
            <a:off x="1150938" y="692150"/>
            <a:ext cx="4556125" cy="3416300"/>
          </a:xfrm>
          <a:ln cap="flat"/>
        </p:spPr>
      </p:sp>
      <p:sp>
        <p:nvSpPr>
          <p:cNvPr id="2969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CC79B-7C40-4BD8-AE47-08F238F7386C}" type="slidenum">
              <a:rPr lang="en-US" altLang="zh-CN"/>
              <a:pPr/>
              <a:t>20</a:t>
            </a:fld>
            <a:endParaRPr lang="en-US" altLang="zh-CN"/>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97E32-B3A4-4FA6-A533-AAF1F263CD5F}" type="slidenum">
              <a:rPr lang="en-US" altLang="zh-CN"/>
              <a:pPr/>
              <a:t>21</a:t>
            </a:fld>
            <a:endParaRPr lang="en-US" altLang="zh-CN"/>
          </a:p>
        </p:txBody>
      </p:sp>
      <p:sp>
        <p:nvSpPr>
          <p:cNvPr id="33794" name="Rectangle 2"/>
          <p:cNvSpPr>
            <a:spLocks noGrp="1" noRot="1" noChangeAspect="1" noChangeArrowheads="1" noTextEdit="1"/>
          </p:cNvSpPr>
          <p:nvPr>
            <p:ph type="sldImg"/>
          </p:nvPr>
        </p:nvSpPr>
        <p:spPr>
          <a:xfrm>
            <a:off x="1150938" y="692150"/>
            <a:ext cx="4556125" cy="3416300"/>
          </a:xfrm>
          <a:ln cap="flat"/>
        </p:spPr>
      </p:sp>
      <p:sp>
        <p:nvSpPr>
          <p:cNvPr id="3379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C7E92-5904-4907-A519-2D6F59E55E06}" type="slidenum">
              <a:rPr lang="en-US" altLang="zh-CN"/>
              <a:pPr/>
              <a:t>22</a:t>
            </a:fld>
            <a:endParaRPr lang="en-US" altLang="zh-CN"/>
          </a:p>
        </p:txBody>
      </p:sp>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1DA2E7-171F-4C2A-81D2-DE13C773614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B2C504-6819-469D-94AA-F4B8FDC447B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DA2E7-171F-4C2A-81D2-DE13C773614D}" type="datetimeFigureOut">
              <a:rPr lang="zh-CN" altLang="en-US" smtClean="0"/>
              <a:pPr/>
              <a:t>2020/10/20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2C504-6819-469D-94AA-F4B8FDC447B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3.2.sw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3.3.sw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3.5.swf" TargetMode="External"/><Relationship Id="rId4" Type="http://schemas.openxmlformats.org/officeDocument/2006/relationships/hyperlink" Target="3.4.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3.6.sw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chemeClr val="hlink"/>
                </a:solidFill>
              </a:rPr>
              <a:t>程序数据相关及其处理</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p:cNvSpPr>
          <p:nvPr/>
        </p:nvSpPr>
        <p:spPr bwMode="auto">
          <a:xfrm>
            <a:off x="990600" y="1752600"/>
            <a:ext cx="7499350" cy="2109788"/>
          </a:xfrm>
          <a:prstGeom prst="rect">
            <a:avLst/>
          </a:prstGeom>
          <a:noFill/>
          <a:ln w="9525">
            <a:noFill/>
            <a:miter lim="800000"/>
            <a:headEnd/>
            <a:tailEnd/>
          </a:ln>
          <a:effectLst/>
        </p:spPr>
        <p:txBody>
          <a:bodyPr/>
          <a:lstStyle/>
          <a:p>
            <a:pPr marL="342900" indent="-342900">
              <a:lnSpc>
                <a:spcPct val="140000"/>
              </a:lnSpc>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(2) </a:t>
            </a:r>
            <a:r>
              <a:rPr lang="zh-CN" altLang="en-US" sz="2800" b="1" dirty="0">
                <a:solidFill>
                  <a:schemeClr val="tx2"/>
                </a:solidFill>
                <a:latin typeface="楷体_GB2312" pitchFamily="49" charset="-122"/>
                <a:ea typeface="楷体_GB2312" pitchFamily="49" charset="-122"/>
              </a:rPr>
              <a:t>编译器可以通过对相关链上存储器访问</a:t>
            </a:r>
            <a:r>
              <a:rPr lang="zh-CN" altLang="en-US" sz="2800" b="1" dirty="0" smtClean="0">
                <a:solidFill>
                  <a:schemeClr val="tx2"/>
                </a:solidFill>
                <a:latin typeface="楷体_GB2312" pitchFamily="49" charset="-122"/>
                <a:ea typeface="楷体_GB2312" pitchFamily="49" charset="-122"/>
              </a:rPr>
              <a:t>偏移量</a:t>
            </a:r>
            <a:r>
              <a:rPr lang="zh-CN" altLang="en-US" sz="2800" b="1" dirty="0">
                <a:solidFill>
                  <a:schemeClr val="tx2"/>
                </a:solidFill>
                <a:latin typeface="楷体_GB2312" pitchFamily="49" charset="-122"/>
                <a:ea typeface="楷体_GB2312" pitchFamily="49" charset="-122"/>
              </a:rPr>
              <a:t>的直接调整，将前</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条</a:t>
            </a:r>
            <a:r>
              <a:rPr lang="en-US" altLang="zh-CN" sz="2800" b="1" dirty="0">
                <a:solidFill>
                  <a:schemeClr val="tx2"/>
                </a:solidFill>
                <a:latin typeface="楷体_GB2312" pitchFamily="49" charset="-122"/>
                <a:ea typeface="楷体_GB2312" pitchFamily="49" charset="-122"/>
              </a:rPr>
              <a:t>SUBI</a:t>
            </a:r>
            <a:r>
              <a:rPr lang="zh-CN" altLang="en-US" sz="2800" b="1" dirty="0">
                <a:solidFill>
                  <a:schemeClr val="tx2"/>
                </a:solidFill>
                <a:latin typeface="楷体_GB2312" pitchFamily="49" charset="-122"/>
                <a:ea typeface="楷体_GB2312" pitchFamily="49" charset="-122"/>
              </a:rPr>
              <a:t>指令消除掉，从而得到下面一个</a:t>
            </a:r>
            <a:r>
              <a:rPr lang="en-US" altLang="zh-CN" sz="2800" b="1" dirty="0">
                <a:solidFill>
                  <a:schemeClr val="tx2"/>
                </a:solidFill>
                <a:latin typeface="楷体_GB2312" pitchFamily="49" charset="-122"/>
                <a:ea typeface="楷体_GB2312" pitchFamily="49" charset="-122"/>
              </a:rPr>
              <a:t>14</a:t>
            </a:r>
            <a:r>
              <a:rPr lang="zh-CN" altLang="en-US" sz="2800" b="1" dirty="0">
                <a:solidFill>
                  <a:schemeClr val="tx2"/>
                </a:solidFill>
                <a:latin typeface="楷体_GB2312" pitchFamily="49" charset="-122"/>
                <a:ea typeface="楷体_GB2312" pitchFamily="49" charset="-122"/>
              </a:rPr>
              <a:t>条指令构成的指令序列：</a:t>
            </a:r>
            <a:r>
              <a:rPr lang="zh-CN" altLang="en-US" sz="2800" dirty="0">
                <a:solidFill>
                  <a:schemeClr val="tx2"/>
                </a:solidFill>
                <a:latin typeface="楷体_GB2312" pitchFamily="49" charset="-122"/>
                <a:ea typeface="楷体_GB2312" pitchFamily="49" charset="-122"/>
              </a:rPr>
              <a:t> </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10</a:t>
            </a:fld>
            <a:endParaRPr lang="en-US" altLang="zh-CN"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1981200" y="1149350"/>
            <a:ext cx="6248400" cy="5940088"/>
          </a:xfrm>
          <a:prstGeom prst="rect">
            <a:avLst/>
          </a:prstGeom>
          <a:noFill/>
          <a:ln w="9525">
            <a:noFill/>
            <a:miter lim="800000"/>
            <a:headEnd/>
            <a:tailEnd/>
          </a:ln>
          <a:effectLst/>
        </p:spPr>
        <p:txBody>
          <a:bodyPr>
            <a:spAutoFit/>
          </a:bodyPr>
          <a:lstStyle/>
          <a:p>
            <a:pPr algn="just">
              <a:lnSpc>
                <a:spcPct val="70000"/>
              </a:lnSpc>
              <a:spcBef>
                <a:spcPct val="50000"/>
              </a:spcBef>
            </a:pPr>
            <a:r>
              <a:rPr lang="en-US" altLang="zh-CN" sz="2000">
                <a:solidFill>
                  <a:schemeClr val="tx2"/>
                </a:solidFill>
                <a:latin typeface="Times New Roman" pitchFamily="18" charset="0"/>
                <a:ea typeface="宋体" pitchFamily="2" charset="-122"/>
                <a:cs typeface="Times New Roman" pitchFamily="18" charset="0"/>
              </a:rPr>
              <a:t>Loop:	     LD	     F0 , 0(R1)</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en-US" altLang="zh-CN" sz="2000">
                <a:solidFill>
                  <a:schemeClr val="tx2"/>
                </a:solidFill>
                <a:latin typeface="Times New Roman" pitchFamily="18" charset="0"/>
                <a:ea typeface="宋体" pitchFamily="2" charset="-122"/>
                <a:cs typeface="Times New Roman" pitchFamily="18" charset="0"/>
              </a:rPr>
              <a:t>	   ADDD     F4 , F0 , F2</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en-US" altLang="zh-CN" sz="2000">
                <a:solidFill>
                  <a:schemeClr val="tx2"/>
                </a:solidFill>
                <a:latin typeface="Times New Roman" pitchFamily="18" charset="0"/>
                <a:ea typeface="宋体" pitchFamily="2" charset="-122"/>
                <a:cs typeface="Times New Roman" pitchFamily="18" charset="0"/>
              </a:rPr>
              <a:t>	     </a:t>
            </a:r>
            <a:r>
              <a:rPr lang="pt-BR" altLang="zh-CN" sz="2000">
                <a:solidFill>
                  <a:schemeClr val="tx2"/>
                </a:solidFill>
                <a:latin typeface="Times New Roman" pitchFamily="18" charset="0"/>
                <a:ea typeface="宋体" pitchFamily="2" charset="-122"/>
                <a:cs typeface="Times New Roman" pitchFamily="18" charset="0"/>
              </a:rPr>
              <a:t>SD	     0(R1) , F4</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LD	     F0 , -8(R1)</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ADDD     F4 , F0 , F2</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SD	     -8(R1) , F4</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a:t>
            </a:r>
            <a:r>
              <a:rPr lang="en-US" altLang="zh-CN" sz="2000">
                <a:solidFill>
                  <a:schemeClr val="tx2"/>
                </a:solidFill>
                <a:latin typeface="Times New Roman" pitchFamily="18" charset="0"/>
                <a:ea typeface="宋体" pitchFamily="2" charset="-122"/>
                <a:cs typeface="Times New Roman" pitchFamily="18" charset="0"/>
              </a:rPr>
              <a:t>LD	     F0 , -16(R1)</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en-US" altLang="zh-CN" sz="2000">
                <a:solidFill>
                  <a:schemeClr val="tx2"/>
                </a:solidFill>
                <a:latin typeface="Times New Roman" pitchFamily="18" charset="0"/>
                <a:ea typeface="宋体" pitchFamily="2" charset="-122"/>
                <a:cs typeface="Times New Roman" pitchFamily="18" charset="0"/>
              </a:rPr>
              <a:t>	   ADDD     F4 , F0 , F2</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en-US" altLang="zh-CN" sz="2000">
                <a:solidFill>
                  <a:schemeClr val="tx2"/>
                </a:solidFill>
                <a:latin typeface="Times New Roman" pitchFamily="18" charset="0"/>
                <a:ea typeface="宋体" pitchFamily="2" charset="-122"/>
                <a:cs typeface="Times New Roman" pitchFamily="18" charset="0"/>
              </a:rPr>
              <a:t>	     </a:t>
            </a:r>
            <a:r>
              <a:rPr lang="pt-BR" altLang="zh-CN" sz="2000">
                <a:solidFill>
                  <a:schemeClr val="tx2"/>
                </a:solidFill>
                <a:latin typeface="Times New Roman" pitchFamily="18" charset="0"/>
                <a:ea typeface="宋体" pitchFamily="2" charset="-122"/>
                <a:cs typeface="Times New Roman" pitchFamily="18" charset="0"/>
              </a:rPr>
              <a:t>SD	    -16(R1) , F4</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LD	     F0 , -24(R1)</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ADDD	     F4 , F0 , F2</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SD	     -24(R1) , F4</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SUBI        R1 , R1 , #32</a:t>
            </a:r>
            <a:endParaRPr lang="en-US" altLang="zh-CN" sz="2000">
              <a:solidFill>
                <a:schemeClr val="tx2"/>
              </a:solidFill>
              <a:latin typeface="Courier New" pitchFamily="49" charset="0"/>
              <a:ea typeface="宋体" pitchFamily="2" charset="-122"/>
              <a:cs typeface="Courier New" pitchFamily="49" charset="0"/>
            </a:endParaRPr>
          </a:p>
          <a:p>
            <a:pPr algn="just">
              <a:lnSpc>
                <a:spcPct val="70000"/>
              </a:lnSpc>
              <a:spcBef>
                <a:spcPct val="50000"/>
              </a:spcBef>
            </a:pPr>
            <a:r>
              <a:rPr lang="pt-BR" altLang="zh-CN" sz="2000">
                <a:solidFill>
                  <a:schemeClr val="tx2"/>
                </a:solidFill>
                <a:latin typeface="Times New Roman" pitchFamily="18" charset="0"/>
                <a:ea typeface="宋体" pitchFamily="2" charset="-122"/>
                <a:cs typeface="Times New Roman" pitchFamily="18" charset="0"/>
              </a:rPr>
              <a:t>	  BNEZ       R1 , Loop</a:t>
            </a:r>
            <a:endParaRPr lang="en-US" altLang="zh-CN" sz="2000">
              <a:solidFill>
                <a:schemeClr val="tx2"/>
              </a:solidFill>
              <a:latin typeface="Courier New" pitchFamily="49" charset="0"/>
              <a:ea typeface="宋体" pitchFamily="2" charset="-122"/>
              <a:cs typeface="Courier New" pitchFamily="49" charset="0"/>
            </a:endParaRPr>
          </a:p>
          <a:p>
            <a:pPr>
              <a:spcBef>
                <a:spcPct val="50000"/>
              </a:spcBef>
            </a:pPr>
            <a:endParaRPr lang="en-US" altLang="zh-CN">
              <a:solidFill>
                <a:schemeClr val="tx2"/>
              </a:solidFill>
            </a:endParaRPr>
          </a:p>
          <a:p>
            <a:pPr>
              <a:spcBef>
                <a:spcPct val="50000"/>
              </a:spcBef>
            </a:pPr>
            <a:endParaRPr lang="en-US" altLang="zh-CN">
              <a:solidFill>
                <a:schemeClr val="tx2"/>
              </a:solidFill>
            </a:endParaRP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11</a:t>
            </a:fld>
            <a:endParaRPr lang="en-US" altLang="zh-CN"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1371600" y="1143000"/>
            <a:ext cx="2771772" cy="4419600"/>
          </a:xfrm>
          <a:prstGeom prst="rect">
            <a:avLst/>
          </a:prstGeom>
          <a:noFill/>
          <a:ln w="9525">
            <a:noFill/>
            <a:miter lim="800000"/>
            <a:headEnd/>
            <a:tailEnd/>
          </a:ln>
        </p:spPr>
        <p:txBody>
          <a:bodyPr/>
          <a:lstStyle/>
          <a:p>
            <a:pPr marL="342900" indent="-342900" algn="just">
              <a:spcBef>
                <a:spcPct val="20000"/>
              </a:spcBef>
              <a:buSzPct val="80000"/>
              <a:buFont typeface="Wingdings" pitchFamily="2" charset="2"/>
              <a:buNone/>
            </a:pPr>
            <a:r>
              <a:rPr lang="en-US" altLang="zh-CN" sz="2400" b="1" dirty="0">
                <a:solidFill>
                  <a:schemeClr val="tx2"/>
                </a:solidFill>
                <a:latin typeface="楷体_GB2312" pitchFamily="49" charset="-122"/>
                <a:ea typeface="楷体_GB2312" pitchFamily="49" charset="-122"/>
              </a:rPr>
              <a:t>(3) </a:t>
            </a:r>
            <a:r>
              <a:rPr lang="zh-CN" altLang="en-US" sz="2800" b="1" dirty="0">
                <a:solidFill>
                  <a:schemeClr val="tx2"/>
                </a:solidFill>
                <a:latin typeface="楷体_GB2312" pitchFamily="49" charset="-122"/>
                <a:ea typeface="楷体_GB2312" pitchFamily="49" charset="-122"/>
              </a:rPr>
              <a:t>通过寄存器换名，消除名相关。</a:t>
            </a:r>
          </a:p>
          <a:p>
            <a:pPr marL="342900" indent="-34290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zh-CN" altLang="en-US" sz="2800" b="1" dirty="0" smtClean="0">
                <a:solidFill>
                  <a:schemeClr val="tx2"/>
                </a:solidFill>
                <a:latin typeface="楷体_GB2312" pitchFamily="49" charset="-122"/>
                <a:ea typeface="楷体_GB2312" pitchFamily="49" charset="-122"/>
              </a:rPr>
              <a:t>得到</a:t>
            </a:r>
            <a:r>
              <a:rPr lang="zh-CN" altLang="en-US" sz="2800" b="1" dirty="0">
                <a:solidFill>
                  <a:schemeClr val="tx2"/>
                </a:solidFill>
                <a:latin typeface="楷体_GB2312" pitchFamily="49" charset="-122"/>
                <a:ea typeface="楷体_GB2312" pitchFamily="49" charset="-122"/>
              </a:rPr>
              <a:t>右边的指令序列</a:t>
            </a:r>
            <a:r>
              <a:rPr lang="zh-CN" altLang="en-US" sz="2400" b="1" dirty="0">
                <a:solidFill>
                  <a:schemeClr val="tx2"/>
                </a:solidFill>
                <a:latin typeface="楷体_GB2312" pitchFamily="49" charset="-122"/>
                <a:ea typeface="楷体_GB2312" pitchFamily="49" charset="-122"/>
              </a:rPr>
              <a:t>： </a:t>
            </a:r>
          </a:p>
        </p:txBody>
      </p:sp>
      <p:sp>
        <p:nvSpPr>
          <p:cNvPr id="472067" name="Text Box 3"/>
          <p:cNvSpPr txBox="1">
            <a:spLocks noChangeArrowheads="1"/>
          </p:cNvSpPr>
          <p:nvPr/>
        </p:nvSpPr>
        <p:spPr bwMode="auto">
          <a:xfrm>
            <a:off x="4114800" y="1219200"/>
            <a:ext cx="3962400" cy="5224463"/>
          </a:xfrm>
          <a:prstGeom prst="rect">
            <a:avLst/>
          </a:prstGeom>
          <a:noFill/>
          <a:ln w="9525">
            <a:noFill/>
            <a:miter lim="800000"/>
            <a:headEnd/>
            <a:tailEnd/>
          </a:ln>
          <a:effectLst/>
        </p:spPr>
        <p:txBody>
          <a:bodyPr>
            <a:spAutoFit/>
          </a:bodyPr>
          <a:lstStyle/>
          <a:p>
            <a:pPr algn="just">
              <a:lnSpc>
                <a:spcPct val="60000"/>
              </a:lnSpc>
              <a:spcBef>
                <a:spcPct val="50000"/>
              </a:spcBef>
            </a:pPr>
            <a:r>
              <a:rPr lang="en-US" altLang="zh-CN" sz="2000" dirty="0">
                <a:solidFill>
                  <a:schemeClr val="tx2"/>
                </a:solidFill>
                <a:latin typeface="Times New Roman" pitchFamily="18" charset="0"/>
                <a:ea typeface="宋体" pitchFamily="2" charset="-122"/>
                <a:cs typeface="Times New Roman" pitchFamily="18" charset="0"/>
              </a:rPr>
              <a:t>Loop:	LD	F0 , 0(R1)</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en-US" altLang="zh-CN" sz="2000" dirty="0">
                <a:solidFill>
                  <a:schemeClr val="tx2"/>
                </a:solidFill>
                <a:latin typeface="Times New Roman" pitchFamily="18" charset="0"/>
                <a:ea typeface="宋体" pitchFamily="2" charset="-122"/>
                <a:cs typeface="Times New Roman" pitchFamily="18" charset="0"/>
              </a:rPr>
              <a:t>	ADDD	F4 , F0 , F2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en-US" altLang="zh-CN" sz="2000" dirty="0">
                <a:solidFill>
                  <a:schemeClr val="tx2"/>
                </a:solidFill>
                <a:latin typeface="Times New Roman" pitchFamily="18" charset="0"/>
                <a:ea typeface="宋体" pitchFamily="2" charset="-122"/>
                <a:cs typeface="Times New Roman" pitchFamily="18" charset="0"/>
              </a:rPr>
              <a:t>	</a:t>
            </a:r>
            <a:r>
              <a:rPr lang="pt-BR" altLang="zh-CN" sz="2000" dirty="0">
                <a:solidFill>
                  <a:schemeClr val="tx2"/>
                </a:solidFill>
                <a:latin typeface="Times New Roman" pitchFamily="18" charset="0"/>
                <a:ea typeface="宋体" pitchFamily="2" charset="-122"/>
                <a:cs typeface="Times New Roman" pitchFamily="18" charset="0"/>
              </a:rPr>
              <a:t>SD	0(R1) , F4</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LD	F6 , -8(R1)</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ADDD	F8 , F6 , F2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SD	-8(R1) , F8</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a:t>
            </a:r>
            <a:r>
              <a:rPr lang="en-US" altLang="zh-CN" sz="2000" dirty="0">
                <a:solidFill>
                  <a:schemeClr val="tx2"/>
                </a:solidFill>
                <a:latin typeface="Times New Roman" pitchFamily="18" charset="0"/>
                <a:ea typeface="宋体" pitchFamily="2" charset="-122"/>
                <a:cs typeface="Times New Roman" pitchFamily="18" charset="0"/>
              </a:rPr>
              <a:t>LD	F10 , -16(R1)</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en-US" altLang="zh-CN" sz="2000" dirty="0">
                <a:solidFill>
                  <a:schemeClr val="tx2"/>
                </a:solidFill>
                <a:latin typeface="Times New Roman" pitchFamily="18" charset="0"/>
                <a:ea typeface="宋体" pitchFamily="2" charset="-122"/>
                <a:cs typeface="Times New Roman" pitchFamily="18" charset="0"/>
              </a:rPr>
              <a:t>	ADDD	F12 , F10 , F2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en-US" altLang="zh-CN" sz="2000" dirty="0">
                <a:solidFill>
                  <a:schemeClr val="tx2"/>
                </a:solidFill>
                <a:latin typeface="Times New Roman" pitchFamily="18" charset="0"/>
                <a:ea typeface="宋体" pitchFamily="2" charset="-122"/>
                <a:cs typeface="Times New Roman" pitchFamily="18" charset="0"/>
              </a:rPr>
              <a:t>	</a:t>
            </a:r>
            <a:r>
              <a:rPr lang="pt-BR" altLang="zh-CN" sz="2000" dirty="0">
                <a:solidFill>
                  <a:schemeClr val="tx2"/>
                </a:solidFill>
                <a:latin typeface="Times New Roman" pitchFamily="18" charset="0"/>
                <a:ea typeface="宋体" pitchFamily="2" charset="-122"/>
                <a:cs typeface="Times New Roman" pitchFamily="18" charset="0"/>
              </a:rPr>
              <a:t>SD	-16(R1) , F12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LD	F14 , -24(R1)</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ADDD	F16 , F14 , F2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SD	-24(R1) , F16</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SUBI	R1 , R1 , #32</a:t>
            </a:r>
            <a:endParaRPr lang="en-US" altLang="zh-CN" sz="2000" dirty="0">
              <a:solidFill>
                <a:schemeClr val="tx2"/>
              </a:solidFill>
              <a:latin typeface="Courier New" pitchFamily="49" charset="0"/>
              <a:ea typeface="宋体" pitchFamily="2" charset="-122"/>
              <a:cs typeface="Courier New" pitchFamily="49" charset="0"/>
            </a:endParaRPr>
          </a:p>
          <a:p>
            <a:pPr algn="just">
              <a:lnSpc>
                <a:spcPct val="60000"/>
              </a:lnSpc>
              <a:spcBef>
                <a:spcPct val="50000"/>
              </a:spcBef>
            </a:pPr>
            <a:r>
              <a:rPr lang="pt-BR" altLang="zh-CN" sz="2000" dirty="0">
                <a:solidFill>
                  <a:schemeClr val="tx2"/>
                </a:solidFill>
                <a:latin typeface="Times New Roman" pitchFamily="18" charset="0"/>
                <a:ea typeface="宋体" pitchFamily="2" charset="-122"/>
                <a:cs typeface="Times New Roman" pitchFamily="18" charset="0"/>
              </a:rPr>
              <a:t>	BNEZ	R1 , Loop</a:t>
            </a:r>
            <a:endParaRPr lang="en-US" altLang="zh-CN" sz="2000" dirty="0">
              <a:solidFill>
                <a:schemeClr val="tx2"/>
              </a:solidFill>
              <a:latin typeface="Courier New" pitchFamily="49" charset="0"/>
              <a:ea typeface="宋体" pitchFamily="2" charset="-122"/>
              <a:cs typeface="Courier New" pitchFamily="49" charset="0"/>
            </a:endParaRPr>
          </a:p>
          <a:p>
            <a:pPr>
              <a:spcBef>
                <a:spcPct val="50000"/>
              </a:spcBef>
            </a:pPr>
            <a:endParaRPr lang="en-US" altLang="zh-CN" dirty="0">
              <a:solidFill>
                <a:schemeClr val="tx2"/>
              </a:solidFill>
            </a:endParaRPr>
          </a:p>
        </p:txBody>
      </p:sp>
      <p:sp>
        <p:nvSpPr>
          <p:cNvPr id="472068" name="Text Box 4"/>
          <p:cNvSpPr txBox="1">
            <a:spLocks noChangeArrowheads="1"/>
          </p:cNvSpPr>
          <p:nvPr/>
        </p:nvSpPr>
        <p:spPr bwMode="auto">
          <a:xfrm>
            <a:off x="1295400" y="5791200"/>
            <a:ext cx="4953000" cy="457200"/>
          </a:xfrm>
          <a:prstGeom prst="rect">
            <a:avLst/>
          </a:prstGeom>
          <a:noFill/>
          <a:ln w="9525">
            <a:noFill/>
            <a:miter lim="800000"/>
            <a:headEnd/>
            <a:tailEnd/>
          </a:ln>
          <a:effectLst/>
        </p:spPr>
        <p:txBody>
          <a:bodyPr>
            <a:spAutoFit/>
          </a:bodyPr>
          <a:lstStyle/>
          <a:p>
            <a:pPr>
              <a:spcBef>
                <a:spcPct val="50000"/>
              </a:spcBef>
            </a:pPr>
            <a:r>
              <a:rPr lang="zh-CN" altLang="en-US" sz="2400" b="1">
                <a:solidFill>
                  <a:schemeClr val="tx2"/>
                </a:solidFill>
                <a:latin typeface="仿宋_GB2312" pitchFamily="49" charset="-122"/>
                <a:ea typeface="仿宋_GB2312" pitchFamily="49" charset="-122"/>
              </a:rPr>
              <a:t>换名操作需要较大的寄存器开销。 </a:t>
            </a: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12</a:t>
            </a:fld>
            <a:endParaRPr lang="en-US" altLang="zh-CN"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1066800" y="1176338"/>
            <a:ext cx="7499350" cy="652462"/>
          </a:xfrm>
          <a:prstGeom prst="rect">
            <a:avLst/>
          </a:prstGeom>
          <a:noFill/>
          <a:ln w="9525">
            <a:noFill/>
            <a:miter lim="800000"/>
            <a:headEnd/>
            <a:tailEnd/>
          </a:ln>
        </p:spPr>
        <p:txBody>
          <a:bodyPr/>
          <a:lstStyle/>
          <a:p>
            <a:r>
              <a:rPr lang="en-US" altLang="zh-CN" sz="2800" b="1" dirty="0">
                <a:solidFill>
                  <a:schemeClr val="tx2"/>
                </a:solidFill>
                <a:latin typeface="仿宋_GB2312" pitchFamily="49" charset="-122"/>
                <a:ea typeface="仿宋_GB2312" pitchFamily="49" charset="-122"/>
              </a:rPr>
              <a:t>3</a:t>
            </a:r>
            <a:r>
              <a:rPr lang="zh-CN" altLang="en-US" sz="2800" b="1" dirty="0">
                <a:solidFill>
                  <a:schemeClr val="tx2"/>
                </a:solidFill>
                <a:latin typeface="仿宋_GB2312" pitchFamily="49" charset="-122"/>
                <a:ea typeface="仿宋_GB2312" pitchFamily="49" charset="-122"/>
              </a:rPr>
              <a:t>．控制相关（</a:t>
            </a:r>
            <a:r>
              <a:rPr lang="en-US" altLang="zh-CN" sz="2800" b="1" dirty="0">
                <a:solidFill>
                  <a:schemeClr val="tx2"/>
                </a:solidFill>
                <a:latin typeface="仿宋_GB2312" pitchFamily="49" charset="-122"/>
                <a:ea typeface="仿宋_GB2312" pitchFamily="49" charset="-122"/>
              </a:rPr>
              <a:t>control dependence</a:t>
            </a:r>
            <a:r>
              <a:rPr lang="zh-CN" altLang="en-US" sz="2800" b="1" dirty="0">
                <a:solidFill>
                  <a:schemeClr val="tx2"/>
                </a:solidFill>
                <a:latin typeface="仿宋_GB2312" pitchFamily="49" charset="-122"/>
                <a:ea typeface="仿宋_GB2312" pitchFamily="49" charset="-122"/>
              </a:rPr>
              <a:t>）</a:t>
            </a:r>
            <a:br>
              <a:rPr lang="zh-CN" altLang="en-US" sz="2800" b="1" dirty="0">
                <a:solidFill>
                  <a:schemeClr val="tx2"/>
                </a:solidFill>
                <a:latin typeface="仿宋_GB2312" pitchFamily="49" charset="-122"/>
                <a:ea typeface="仿宋_GB2312" pitchFamily="49" charset="-122"/>
              </a:rPr>
            </a:br>
            <a:endParaRPr lang="zh-CN" altLang="en-US" sz="2800" b="1" dirty="0">
              <a:solidFill>
                <a:schemeClr val="tx2"/>
              </a:solidFill>
              <a:latin typeface="仿宋_GB2312" pitchFamily="49" charset="-122"/>
              <a:ea typeface="仿宋_GB2312" pitchFamily="49" charset="-122"/>
            </a:endParaRPr>
          </a:p>
        </p:txBody>
      </p:sp>
      <p:sp>
        <p:nvSpPr>
          <p:cNvPr id="473091" name="Rectangle 3"/>
          <p:cNvSpPr>
            <a:spLocks noChangeArrowheads="1"/>
          </p:cNvSpPr>
          <p:nvPr/>
        </p:nvSpPr>
        <p:spPr bwMode="auto">
          <a:xfrm>
            <a:off x="1447800" y="1600200"/>
            <a:ext cx="7162800" cy="4724400"/>
          </a:xfrm>
          <a:prstGeom prst="rect">
            <a:avLst/>
          </a:prstGeom>
          <a:noFill/>
          <a:ln w="9525">
            <a:noFill/>
            <a:miter lim="800000"/>
            <a:headEnd/>
            <a:tailEnd/>
          </a:ln>
        </p:spPr>
        <p:txBody>
          <a:bodyPr/>
          <a:lstStyle/>
          <a:p>
            <a:pPr marL="342900" indent="-342900" algn="just">
              <a:spcBef>
                <a:spcPct val="20000"/>
              </a:spcBef>
              <a:buClr>
                <a:srgbClr val="33CC33"/>
              </a:buClr>
              <a:buSzPct val="80000"/>
              <a:buFont typeface="Wingdings 2" pitchFamily="18" charset="2"/>
              <a:buChar char="¿"/>
            </a:pPr>
            <a:r>
              <a:rPr lang="en-US" altLang="zh-CN" sz="2800" b="1" dirty="0">
                <a:solidFill>
                  <a:schemeClr val="tx2"/>
                </a:solidFill>
                <a:latin typeface="楷体_GB2312" pitchFamily="49" charset="-122"/>
                <a:ea typeface="楷体_GB2312" pitchFamily="49" charset="-122"/>
              </a:rPr>
              <a:t> </a:t>
            </a:r>
            <a:r>
              <a:rPr lang="zh-CN" altLang="en-US" sz="2800" b="1" dirty="0">
                <a:solidFill>
                  <a:srgbClr val="00B050"/>
                </a:solidFill>
                <a:latin typeface="楷体_GB2312" pitchFamily="49" charset="-122"/>
                <a:ea typeface="楷体_GB2312" pitchFamily="49" charset="-122"/>
              </a:rPr>
              <a:t>控制相关</a:t>
            </a:r>
            <a:r>
              <a:rPr lang="zh-CN" altLang="en-US" sz="2800" b="1" dirty="0">
                <a:solidFill>
                  <a:schemeClr val="tx2"/>
                </a:solidFill>
                <a:latin typeface="楷体_GB2312" pitchFamily="49" charset="-122"/>
                <a:ea typeface="楷体_GB2312" pitchFamily="49" charset="-122"/>
              </a:rPr>
              <a:t>是指由分支指令引起的相关。</a:t>
            </a:r>
          </a:p>
          <a:p>
            <a:pPr marL="342900" indent="-342900" algn="just">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 典型的程序结构是</a:t>
            </a:r>
            <a:r>
              <a:rPr lang="zh-CN" altLang="en-US" sz="2800" b="1" dirty="0">
                <a:solidFill>
                  <a:schemeClr val="tx2"/>
                </a:solidFill>
                <a:latin typeface="Times New Roman"/>
                <a:ea typeface="楷体_GB2312" pitchFamily="49" charset="-122"/>
              </a:rPr>
              <a:t>“</a:t>
            </a:r>
            <a:r>
              <a:rPr lang="en-US" altLang="zh-CN" sz="2800" b="1" dirty="0">
                <a:solidFill>
                  <a:schemeClr val="tx2"/>
                </a:solidFill>
                <a:latin typeface="楷体_GB2312" pitchFamily="49" charset="-122"/>
                <a:ea typeface="楷体_GB2312" pitchFamily="49" charset="-122"/>
              </a:rPr>
              <a:t>if-then</a:t>
            </a:r>
            <a:r>
              <a:rPr lang="en-US" altLang="zh-CN" sz="2800" b="1" dirty="0">
                <a:solidFill>
                  <a:schemeClr val="tx2"/>
                </a:solidFill>
                <a:latin typeface="Times New Roman"/>
                <a:ea typeface="楷体_GB2312" pitchFamily="49" charset="-122"/>
              </a:rPr>
              <a:t>”</a:t>
            </a:r>
            <a:r>
              <a:rPr lang="zh-CN" altLang="en-US" sz="2800" b="1" dirty="0">
                <a:solidFill>
                  <a:schemeClr val="tx2"/>
                </a:solidFill>
                <a:latin typeface="楷体_GB2312" pitchFamily="49" charset="-122"/>
                <a:ea typeface="楷体_GB2312" pitchFamily="49" charset="-122"/>
              </a:rPr>
              <a:t>结构。</a:t>
            </a:r>
          </a:p>
          <a:p>
            <a:pPr marL="342900" indent="-342900" algn="just">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 看下面一个示例：</a:t>
            </a:r>
          </a:p>
          <a:p>
            <a:pPr marL="342900" indent="-342900" algn="just">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Times New Roman" pitchFamily="18" charset="0"/>
                <a:ea typeface="楷体_GB2312" pitchFamily="49" charset="-122"/>
              </a:rPr>
              <a:t>if  p1{</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S1;</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S;</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if p2{</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S2;</a:t>
            </a:r>
          </a:p>
          <a:p>
            <a:pPr marL="342900" indent="-342900" algn="just">
              <a:spcBef>
                <a:spcPct val="20000"/>
              </a:spcBef>
              <a:buSzPct val="80000"/>
              <a:buFont typeface="Wingdings" pitchFamily="2" charset="2"/>
              <a:buNone/>
            </a:pPr>
            <a:r>
              <a:rPr lang="en-US" altLang="zh-CN" sz="2800" b="1" dirty="0">
                <a:solidFill>
                  <a:schemeClr val="tx2"/>
                </a:solidFill>
                <a:latin typeface="Times New Roman" pitchFamily="18" charset="0"/>
                <a:ea typeface="楷体_GB2312" pitchFamily="49" charset="-122"/>
              </a:rPr>
              <a:t>                             };</a:t>
            </a:r>
          </a:p>
          <a:p>
            <a:pPr marL="342900" indent="-342900">
              <a:spcBef>
                <a:spcPct val="20000"/>
              </a:spcBef>
              <a:buSzPct val="80000"/>
              <a:buFont typeface="Wingdings" pitchFamily="2" charset="2"/>
              <a:buNone/>
            </a:pPr>
            <a:endParaRPr lang="en-US" altLang="zh-CN" sz="2800" b="1" dirty="0">
              <a:solidFill>
                <a:schemeClr val="tx2"/>
              </a:solidFill>
              <a:latin typeface="Times New Roman" pitchFamily="18" charset="0"/>
              <a:ea typeface="楷体_GB2312" pitchFamily="49" charset="-122"/>
            </a:endParaRP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13</a:t>
            </a:fld>
            <a:endParaRPr lang="en-US" altLang="zh-CN"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714348" y="1500174"/>
            <a:ext cx="7924800" cy="3886200"/>
          </a:xfrm>
          <a:prstGeom prst="rect">
            <a:avLst/>
          </a:prstGeom>
          <a:noFill/>
          <a:ln w="9525">
            <a:noFill/>
            <a:miter lim="800000"/>
            <a:headEnd/>
            <a:tailEnd/>
          </a:ln>
        </p:spPr>
        <p:txBody>
          <a:bodyPr/>
          <a:lstStyle/>
          <a:p>
            <a:pPr marL="342900" indent="-342900" algn="just">
              <a:lnSpc>
                <a:spcPct val="120000"/>
              </a:lnSpc>
              <a:spcBef>
                <a:spcPct val="20000"/>
              </a:spcBef>
              <a:buClr>
                <a:srgbClr val="33CC33"/>
              </a:buClr>
              <a:buSzPct val="80000"/>
              <a:buFont typeface="Wingdings 2" pitchFamily="18" charset="2"/>
              <a:buChar char="¿"/>
            </a:pP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处理控制相关的两个原则：</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(1) </a:t>
            </a:r>
            <a:r>
              <a:rPr lang="zh-CN" altLang="en-US" sz="2800" b="1" dirty="0">
                <a:solidFill>
                  <a:schemeClr val="tx2"/>
                </a:solidFill>
                <a:latin typeface="楷体_GB2312" pitchFamily="49" charset="-122"/>
                <a:ea typeface="楷体_GB2312" pitchFamily="49" charset="-122"/>
              </a:rPr>
              <a:t>与控制相关的指令不能移到分支指令之</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前，即控制有关的指令不能调度到分支</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指令控制范围以外；</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(2) </a:t>
            </a:r>
            <a:r>
              <a:rPr lang="zh-CN" altLang="en-US" sz="2800" b="1" dirty="0">
                <a:solidFill>
                  <a:schemeClr val="tx2"/>
                </a:solidFill>
                <a:latin typeface="楷体_GB2312" pitchFamily="49" charset="-122"/>
                <a:ea typeface="楷体_GB2312" pitchFamily="49" charset="-122"/>
              </a:rPr>
              <a:t>与控制无关的指令不能移到分支指令之</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后，即控制无关的指令不能调度到分支</a:t>
            </a:r>
          </a:p>
          <a:p>
            <a:pPr marL="342900" indent="-342900" algn="just">
              <a:lnSpc>
                <a:spcPct val="12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指令控制范围以内。</a:t>
            </a:r>
          </a:p>
          <a:p>
            <a:pPr marL="342900" indent="-342900">
              <a:spcBef>
                <a:spcPct val="20000"/>
              </a:spcBef>
              <a:buSzPct val="80000"/>
              <a:buFont typeface="Wingdings" pitchFamily="2" charset="2"/>
              <a:buNone/>
            </a:pPr>
            <a:endParaRPr lang="en-US" altLang="zh-CN" sz="2800" b="1" dirty="0">
              <a:solidFill>
                <a:schemeClr val="tx2"/>
              </a:solidFill>
              <a:latin typeface="楷体_GB2312" pitchFamily="49" charset="-122"/>
              <a:ea typeface="楷体_GB2312" pitchFamily="49" charset="-122"/>
            </a:endParaRP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14</a:t>
            </a:fld>
            <a:endParaRPr lang="en-US" altLang="zh-CN" dirty="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15</a:t>
            </a:fld>
            <a:endParaRPr lang="en-US" altLang="zh-CN" dirty="0"/>
          </a:p>
        </p:txBody>
      </p:sp>
      <p:sp>
        <p:nvSpPr>
          <p:cNvPr id="24578" name="Rectangle 2"/>
          <p:cNvSpPr>
            <a:spLocks noGrp="1" noChangeArrowheads="1"/>
          </p:cNvSpPr>
          <p:nvPr>
            <p:ph type="ctrTitle"/>
          </p:nvPr>
        </p:nvSpPr>
        <p:spPr>
          <a:xfrm>
            <a:off x="220663" y="174625"/>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24579" name="Rectangle 3"/>
          <p:cNvSpPr>
            <a:spLocks noGrp="1" noChangeArrowheads="1"/>
          </p:cNvSpPr>
          <p:nvPr>
            <p:ph type="subTitle" idx="1"/>
          </p:nvPr>
        </p:nvSpPr>
        <p:spPr>
          <a:xfrm>
            <a:off x="323850" y="692150"/>
            <a:ext cx="3589338" cy="552450"/>
          </a:xfrm>
          <a:noFill/>
          <a:ln/>
        </p:spPr>
        <p:txBody>
          <a:bodyPr>
            <a:normAutofit lnSpcReduction="10000"/>
          </a:bodyPr>
          <a:lstStyle/>
          <a:p>
            <a:pPr algn="just">
              <a:spcBef>
                <a:spcPct val="0"/>
              </a:spcBef>
            </a:pPr>
            <a:r>
              <a:rPr lang="zh-CN" altLang="en-US" b="1" dirty="0" smtClean="0">
                <a:solidFill>
                  <a:schemeClr val="hlink"/>
                </a:solidFill>
              </a:rPr>
              <a:t>数据</a:t>
            </a:r>
            <a:r>
              <a:rPr lang="zh-CN" altLang="en-US" b="1" dirty="0">
                <a:solidFill>
                  <a:schemeClr val="hlink"/>
                </a:solidFill>
              </a:rPr>
              <a:t>相关类型</a:t>
            </a:r>
            <a:r>
              <a:rPr lang="zh-CN" altLang="en-US" b="1" dirty="0">
                <a:solidFill>
                  <a:schemeClr val="hlink"/>
                </a:solidFill>
                <a:latin typeface="宋体" pitchFamily="2" charset="-122"/>
              </a:rPr>
              <a:t> </a:t>
            </a:r>
          </a:p>
        </p:txBody>
      </p:sp>
      <p:sp>
        <p:nvSpPr>
          <p:cNvPr id="24580" name="Rectangle 4"/>
          <p:cNvSpPr>
            <a:spLocks noChangeArrowheads="1"/>
          </p:cNvSpPr>
          <p:nvPr/>
        </p:nvSpPr>
        <p:spPr bwMode="auto">
          <a:xfrm>
            <a:off x="179388" y="1268413"/>
            <a:ext cx="8534400" cy="1368425"/>
          </a:xfrm>
          <a:prstGeom prst="rect">
            <a:avLst/>
          </a:prstGeom>
          <a:noFill/>
          <a:ln w="9525">
            <a:noFill/>
            <a:miter lim="800000"/>
            <a:headEnd/>
            <a:tailEnd/>
          </a:ln>
          <a:effectLst/>
        </p:spPr>
        <p:txBody>
          <a:bodyPr lIns="92075" tIns="46038" rIns="92075" bIns="46038"/>
          <a:lstStyle/>
          <a:p>
            <a:r>
              <a:rPr lang="en-US" altLang="zh-CN" sz="2800" dirty="0">
                <a:latin typeface="Times New Roman" pitchFamily="18" charset="0"/>
              </a:rPr>
              <a:t>    </a:t>
            </a:r>
            <a:r>
              <a:rPr lang="zh-CN" altLang="en-US" sz="2800" dirty="0">
                <a:latin typeface="Times New Roman" pitchFamily="18" charset="0"/>
              </a:rPr>
              <a:t>程序原有先后顺序的两条指令</a:t>
            </a:r>
            <a:r>
              <a:rPr lang="en-US" altLang="zh-CN" sz="2800" dirty="0">
                <a:latin typeface="Times New Roman" pitchFamily="18" charset="0"/>
              </a:rPr>
              <a:t>I1</a:t>
            </a:r>
            <a:r>
              <a:rPr lang="zh-CN" altLang="en-US" sz="2800" dirty="0">
                <a:latin typeface="Times New Roman" pitchFamily="18" charset="0"/>
              </a:rPr>
              <a:t>，</a:t>
            </a:r>
            <a:r>
              <a:rPr lang="en-US" altLang="zh-CN" sz="2800" dirty="0">
                <a:latin typeface="Times New Roman" pitchFamily="18" charset="0"/>
              </a:rPr>
              <a:t>I2</a:t>
            </a:r>
            <a:r>
              <a:rPr lang="zh-CN" altLang="en-US" sz="2800" dirty="0">
                <a:latin typeface="Times New Roman" pitchFamily="18" charset="0"/>
              </a:rPr>
              <a:t>，它们要对共享变量进行读、写操作，如果在指令流水线中实际完成的顺序与原有顺序不一致，就可能出现数据相关。</a:t>
            </a:r>
            <a:r>
              <a:rPr lang="zh-CN" altLang="en-US" sz="2800" dirty="0"/>
              <a:t> </a:t>
            </a:r>
          </a:p>
        </p:txBody>
      </p:sp>
      <p:sp>
        <p:nvSpPr>
          <p:cNvPr id="24587" name="Rectangle 11"/>
          <p:cNvSpPr>
            <a:spLocks noChangeArrowheads="1"/>
          </p:cNvSpPr>
          <p:nvPr/>
        </p:nvSpPr>
        <p:spPr bwMode="auto">
          <a:xfrm>
            <a:off x="827088" y="2997200"/>
            <a:ext cx="6842125" cy="1728788"/>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effectLst>
                  <a:outerShdw blurRad="38100" dist="38100" dir="2700000" algn="tl">
                    <a:srgbClr val="000000"/>
                  </a:outerShdw>
                </a:effectLst>
              </a:rPr>
              <a:t>数据相关分三类：</a:t>
            </a:r>
          </a:p>
          <a:p>
            <a:r>
              <a:rPr lang="zh-CN" altLang="en-US" sz="3200">
                <a:solidFill>
                  <a:schemeClr val="hlink"/>
                </a:solidFill>
                <a:effectLst>
                  <a:outerShdw blurRad="38100" dist="38100" dir="2700000" algn="tl">
                    <a:srgbClr val="000000"/>
                  </a:outerShdw>
                </a:effectLst>
              </a:rPr>
              <a:t>写后读</a:t>
            </a:r>
            <a:r>
              <a:rPr lang="en-US" altLang="zh-CN" sz="3200">
                <a:solidFill>
                  <a:schemeClr val="hlink"/>
                </a:solidFill>
                <a:effectLst>
                  <a:outerShdw blurRad="38100" dist="38100" dir="2700000" algn="tl">
                    <a:srgbClr val="000000"/>
                  </a:outerShdw>
                </a:effectLst>
              </a:rPr>
              <a:t>(WR)</a:t>
            </a:r>
            <a:r>
              <a:rPr lang="zh-CN" altLang="en-US" sz="3200">
                <a:solidFill>
                  <a:schemeClr val="hlink"/>
                </a:solidFill>
                <a:effectLst>
                  <a:outerShdw blurRad="38100" dist="38100" dir="2700000" algn="tl">
                    <a:srgbClr val="000000"/>
                  </a:outerShdw>
                </a:effectLst>
              </a:rPr>
              <a:t>相关、读后写</a:t>
            </a:r>
            <a:r>
              <a:rPr lang="en-US" altLang="zh-CN" sz="3200">
                <a:solidFill>
                  <a:schemeClr val="hlink"/>
                </a:solidFill>
                <a:effectLst>
                  <a:outerShdw blurRad="38100" dist="38100" dir="2700000" algn="tl">
                    <a:srgbClr val="000000"/>
                  </a:outerShdw>
                </a:effectLst>
              </a:rPr>
              <a:t>(RW)</a:t>
            </a:r>
            <a:r>
              <a:rPr lang="zh-CN" altLang="en-US" sz="3200">
                <a:solidFill>
                  <a:schemeClr val="hlink"/>
                </a:solidFill>
                <a:effectLst>
                  <a:outerShdw blurRad="38100" dist="38100" dir="2700000" algn="tl">
                    <a:srgbClr val="000000"/>
                  </a:outerShdw>
                </a:effectLst>
              </a:rPr>
              <a:t>相关、</a:t>
            </a:r>
          </a:p>
          <a:p>
            <a:r>
              <a:rPr lang="zh-CN" altLang="en-US" sz="3200">
                <a:solidFill>
                  <a:schemeClr val="hlink"/>
                </a:solidFill>
                <a:effectLst>
                  <a:outerShdw blurRad="38100" dist="38100" dir="2700000" algn="tl">
                    <a:srgbClr val="000000"/>
                  </a:outerShdw>
                </a:effectLst>
              </a:rPr>
              <a:t>写后写</a:t>
            </a:r>
            <a:r>
              <a:rPr lang="en-US" altLang="zh-CN" sz="3200">
                <a:solidFill>
                  <a:schemeClr val="hlink"/>
                </a:solidFill>
                <a:effectLst>
                  <a:outerShdw blurRad="38100" dist="38100" dir="2700000" algn="tl">
                    <a:srgbClr val="000000"/>
                  </a:outerShdw>
                </a:effectLst>
              </a:rPr>
              <a:t>(WW)</a:t>
            </a:r>
            <a:r>
              <a:rPr lang="zh-CN" altLang="en-US" sz="3200">
                <a:solidFill>
                  <a:schemeClr val="hlink"/>
                </a:solidFill>
                <a:effectLst>
                  <a:outerShdw blurRad="38100" dist="38100" dir="2700000" algn="tl">
                    <a:srgbClr val="000000"/>
                  </a:outerShdw>
                </a:effectLst>
              </a:rPr>
              <a:t>相关。</a:t>
            </a:r>
          </a:p>
        </p:txBody>
      </p:sp>
      <p:sp>
        <p:nvSpPr>
          <p:cNvPr id="24591" name="Rectangle 15"/>
          <p:cNvSpPr>
            <a:spLocks noChangeArrowheads="1"/>
          </p:cNvSpPr>
          <p:nvPr/>
        </p:nvSpPr>
        <p:spPr bwMode="auto">
          <a:xfrm>
            <a:off x="395288" y="5013325"/>
            <a:ext cx="8534400" cy="625475"/>
          </a:xfrm>
          <a:prstGeom prst="rect">
            <a:avLst/>
          </a:prstGeom>
          <a:solidFill>
            <a:schemeClr val="bg1">
              <a:alpha val="50000"/>
            </a:schemeClr>
          </a:solidFill>
          <a:ln w="9525">
            <a:noFill/>
            <a:miter lim="800000"/>
            <a:headEnd/>
            <a:tailEnd/>
          </a:ln>
          <a:effectLst/>
        </p:spPr>
        <p:txBody>
          <a:bodyPr lIns="92075" tIns="46038" rIns="92075" bIns="46038"/>
          <a:lstStyle/>
          <a:p>
            <a:r>
              <a:rPr lang="zh-CN" altLang="en-US">
                <a:latin typeface="Times New Roman" pitchFamily="18" charset="0"/>
                <a:hlinkClick r:id="rId3" action="ppaction://hlinkfile"/>
              </a:rPr>
              <a:t>图</a:t>
            </a:r>
            <a:r>
              <a:rPr lang="en-US" altLang="zh-CN">
                <a:latin typeface="Times New Roman" pitchFamily="18" charset="0"/>
                <a:hlinkClick r:id="rId3" action="ppaction://hlinkfile"/>
              </a:rPr>
              <a:t>3.2</a:t>
            </a:r>
            <a:r>
              <a:rPr lang="zh-CN" altLang="en-US">
                <a:hlinkClick r:id="rId3" action="ppaction://hlinkfile"/>
              </a:rPr>
              <a:t>画出了它们的示意图</a:t>
            </a:r>
            <a:r>
              <a:rPr lang="zh-CN" altLang="en-US"/>
              <a:t>。 </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4294967295"/>
          </p:nvPr>
        </p:nvSpPr>
        <p:spPr>
          <a:xfrm>
            <a:off x="7080250" y="6232525"/>
            <a:ext cx="1905000" cy="457200"/>
          </a:xfrm>
          <a:prstGeom prst="rect">
            <a:avLst/>
          </a:prstGeom>
        </p:spPr>
        <p:txBody>
          <a:bodyPr/>
          <a:lstStyle/>
          <a:p>
            <a:fld id="{4DED615A-260D-45E4-9155-4221FE38BFFD}" type="slidenum">
              <a:rPr lang="en-US" altLang="zh-CN"/>
              <a:pPr/>
              <a:t>16</a:t>
            </a:fld>
            <a:endParaRPr lang="en-US" altLang="zh-CN"/>
          </a:p>
        </p:txBody>
      </p:sp>
      <p:sp>
        <p:nvSpPr>
          <p:cNvPr id="87042"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87043" name="Rectangle 3"/>
          <p:cNvSpPr>
            <a:spLocks noGrp="1" noChangeArrowheads="1"/>
          </p:cNvSpPr>
          <p:nvPr>
            <p:ph type="subTitle" idx="1"/>
          </p:nvPr>
        </p:nvSpPr>
        <p:spPr>
          <a:xfrm>
            <a:off x="304800" y="533400"/>
            <a:ext cx="3589338" cy="552450"/>
          </a:xfrm>
          <a:noFill/>
          <a:ln/>
        </p:spPr>
        <p:txBody>
          <a:bodyPr>
            <a:normAutofit lnSpcReduction="10000"/>
          </a:bodyPr>
          <a:lstStyle/>
          <a:p>
            <a:pPr algn="just">
              <a:spcBef>
                <a:spcPct val="0"/>
              </a:spcBef>
            </a:pPr>
            <a:r>
              <a:rPr lang="zh-CN" altLang="en-US" b="1" dirty="0" smtClean="0">
                <a:solidFill>
                  <a:schemeClr val="hlink"/>
                </a:solidFill>
              </a:rPr>
              <a:t>数据</a:t>
            </a:r>
            <a:r>
              <a:rPr lang="zh-CN" altLang="en-US" b="1" dirty="0">
                <a:solidFill>
                  <a:schemeClr val="hlink"/>
                </a:solidFill>
              </a:rPr>
              <a:t>相关类型</a:t>
            </a:r>
            <a:r>
              <a:rPr lang="zh-CN" altLang="en-US" b="1" dirty="0">
                <a:solidFill>
                  <a:schemeClr val="hlink"/>
                </a:solidFill>
                <a:latin typeface="宋体" pitchFamily="2" charset="-122"/>
              </a:rPr>
              <a:t> </a:t>
            </a:r>
          </a:p>
        </p:txBody>
      </p:sp>
      <p:grpSp>
        <p:nvGrpSpPr>
          <p:cNvPr id="2" name="Group 5"/>
          <p:cNvGrpSpPr>
            <a:grpSpLocks/>
          </p:cNvGrpSpPr>
          <p:nvPr/>
        </p:nvGrpSpPr>
        <p:grpSpPr bwMode="auto">
          <a:xfrm>
            <a:off x="250825" y="3213100"/>
            <a:ext cx="8531225" cy="647700"/>
            <a:chOff x="145" y="2257"/>
            <a:chExt cx="5374" cy="334"/>
          </a:xfrm>
        </p:grpSpPr>
        <p:sp>
          <p:nvSpPr>
            <p:cNvPr id="87046" name="Rectangle 6"/>
            <p:cNvSpPr>
              <a:spLocks noChangeArrowheads="1"/>
            </p:cNvSpPr>
            <p:nvPr/>
          </p:nvSpPr>
          <p:spPr bwMode="auto">
            <a:xfrm>
              <a:off x="145" y="2257"/>
              <a:ext cx="5374" cy="334"/>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a:solidFill>
                    <a:schemeClr val="hlink"/>
                  </a:solidFill>
                  <a:effectLst>
                    <a:outerShdw blurRad="38100" dist="38100" dir="2700000" algn="tl">
                      <a:srgbClr val="000000"/>
                    </a:outerShdw>
                  </a:effectLst>
                </a:rPr>
                <a:t>  </a:t>
              </a:r>
              <a:r>
                <a:rPr lang="zh-CN" altLang="en-US">
                  <a:solidFill>
                    <a:schemeClr val="hlink"/>
                  </a:solidFill>
                  <a:effectLst>
                    <a:outerShdw blurRad="38100" dist="38100" dir="2700000" algn="tl">
                      <a:srgbClr val="000000"/>
                    </a:outerShdw>
                  </a:effectLst>
                </a:rPr>
                <a:t>写后读</a:t>
              </a:r>
              <a:r>
                <a:rPr lang="en-US" altLang="zh-CN" sz="3200">
                  <a:solidFill>
                    <a:schemeClr val="hlink"/>
                  </a:solidFill>
                </a:rPr>
                <a:t>WR</a:t>
              </a:r>
              <a:r>
                <a:rPr lang="zh-CN" altLang="en-US" sz="3200"/>
                <a:t>相关在指令流水线中很容易出现。</a:t>
              </a:r>
            </a:p>
          </p:txBody>
        </p:sp>
        <p:sp>
          <p:nvSpPr>
            <p:cNvPr id="87047" name="Oval 7"/>
            <p:cNvSpPr>
              <a:spLocks noChangeArrowheads="1"/>
            </p:cNvSpPr>
            <p:nvPr/>
          </p:nvSpPr>
          <p:spPr bwMode="auto">
            <a:xfrm>
              <a:off x="192" y="2352"/>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3" name="Group 8"/>
          <p:cNvGrpSpPr>
            <a:grpSpLocks/>
          </p:cNvGrpSpPr>
          <p:nvPr/>
        </p:nvGrpSpPr>
        <p:grpSpPr bwMode="auto">
          <a:xfrm>
            <a:off x="250825" y="3933825"/>
            <a:ext cx="8531225" cy="1079500"/>
            <a:chOff x="145" y="2641"/>
            <a:chExt cx="5374" cy="622"/>
          </a:xfrm>
        </p:grpSpPr>
        <p:sp>
          <p:nvSpPr>
            <p:cNvPr id="87049" name="Rectangle 9"/>
            <p:cNvSpPr>
              <a:spLocks noChangeArrowheads="1"/>
            </p:cNvSpPr>
            <p:nvPr/>
          </p:nvSpPr>
          <p:spPr bwMode="auto">
            <a:xfrm>
              <a:off x="145" y="2641"/>
              <a:ext cx="5374" cy="622"/>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sz="3200"/>
                <a:t>  </a:t>
              </a:r>
              <a:r>
                <a:rPr lang="en-US" altLang="zh-CN" sz="3200">
                  <a:solidFill>
                    <a:schemeClr val="hlink"/>
                  </a:solidFill>
                </a:rPr>
                <a:t>RW</a:t>
              </a:r>
              <a:r>
                <a:rPr lang="zh-CN" altLang="en-US" sz="3200">
                  <a:solidFill>
                    <a:schemeClr val="hlink"/>
                  </a:solidFill>
                </a:rPr>
                <a:t>和</a:t>
              </a:r>
              <a:r>
                <a:rPr lang="en-US" altLang="zh-CN" sz="3200">
                  <a:solidFill>
                    <a:schemeClr val="hlink"/>
                  </a:solidFill>
                </a:rPr>
                <a:t>WW</a:t>
              </a:r>
              <a:r>
                <a:rPr lang="zh-CN" altLang="en-US" sz="3200">
                  <a:solidFill>
                    <a:schemeClr val="hlink"/>
                  </a:solidFill>
                </a:rPr>
                <a:t>相关</a:t>
              </a:r>
              <a:r>
                <a:rPr lang="zh-CN" altLang="en-US" sz="3200"/>
                <a:t>是当流水线允许使用不同功能部件的指令同时处于</a:t>
              </a:r>
              <a:r>
                <a:rPr lang="zh-CN" altLang="en-US" sz="3200">
                  <a:solidFill>
                    <a:schemeClr val="hlink"/>
                  </a:solidFill>
                </a:rPr>
                <a:t>执行段</a:t>
              </a:r>
              <a:r>
                <a:rPr lang="zh-CN" altLang="en-US" sz="3200"/>
                <a:t>时可能出现。</a:t>
              </a:r>
            </a:p>
          </p:txBody>
        </p:sp>
        <p:sp>
          <p:nvSpPr>
            <p:cNvPr id="87050" name="Oval 10"/>
            <p:cNvSpPr>
              <a:spLocks noChangeArrowheads="1"/>
            </p:cNvSpPr>
            <p:nvPr/>
          </p:nvSpPr>
          <p:spPr bwMode="auto">
            <a:xfrm>
              <a:off x="193" y="2736"/>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4" name="Group 12"/>
          <p:cNvGrpSpPr>
            <a:grpSpLocks/>
          </p:cNvGrpSpPr>
          <p:nvPr/>
        </p:nvGrpSpPr>
        <p:grpSpPr bwMode="auto">
          <a:xfrm>
            <a:off x="250825" y="5157788"/>
            <a:ext cx="8531225" cy="1152525"/>
            <a:chOff x="145" y="3313"/>
            <a:chExt cx="5374" cy="622"/>
          </a:xfrm>
        </p:grpSpPr>
        <p:sp>
          <p:nvSpPr>
            <p:cNvPr id="87053" name="Rectangle 13"/>
            <p:cNvSpPr>
              <a:spLocks noChangeArrowheads="1"/>
            </p:cNvSpPr>
            <p:nvPr/>
          </p:nvSpPr>
          <p:spPr bwMode="auto">
            <a:xfrm>
              <a:off x="145" y="3313"/>
              <a:ext cx="5374" cy="622"/>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sz="3200"/>
                <a:t>  </a:t>
              </a:r>
              <a:r>
                <a:rPr lang="zh-CN" altLang="en-US" sz="3200"/>
                <a:t>在超标量流水线中，允许两条</a:t>
              </a:r>
              <a:r>
                <a:rPr lang="en-US" altLang="zh-CN" sz="3200"/>
                <a:t>(</a:t>
              </a:r>
              <a:r>
                <a:rPr lang="zh-CN" altLang="en-US" sz="3200"/>
                <a:t>或多条</a:t>
              </a:r>
              <a:r>
                <a:rPr lang="en-US" altLang="zh-CN" sz="3200"/>
                <a:t>)</a:t>
              </a:r>
              <a:r>
                <a:rPr lang="zh-CN" altLang="en-US" sz="3200"/>
                <a:t>指令完全并行完成，数据相关更为普遍和复杂。 </a:t>
              </a:r>
            </a:p>
          </p:txBody>
        </p:sp>
        <p:sp>
          <p:nvSpPr>
            <p:cNvPr id="87054" name="Oval 14"/>
            <p:cNvSpPr>
              <a:spLocks noChangeArrowheads="1"/>
            </p:cNvSpPr>
            <p:nvPr/>
          </p:nvSpPr>
          <p:spPr bwMode="auto">
            <a:xfrm>
              <a:off x="192" y="3408"/>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sp>
        <p:nvSpPr>
          <p:cNvPr id="87055" name="Rectangle 15"/>
          <p:cNvSpPr>
            <a:spLocks noChangeArrowheads="1"/>
          </p:cNvSpPr>
          <p:nvPr/>
        </p:nvSpPr>
        <p:spPr bwMode="auto">
          <a:xfrm>
            <a:off x="900113" y="1268413"/>
            <a:ext cx="6842125" cy="1728787"/>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effectLst>
                  <a:outerShdw blurRad="38100" dist="38100" dir="2700000" algn="tl">
                    <a:srgbClr val="000000"/>
                  </a:outerShdw>
                </a:effectLst>
              </a:rPr>
              <a:t>数据相关分三类：</a:t>
            </a:r>
          </a:p>
          <a:p>
            <a:r>
              <a:rPr lang="zh-CN" altLang="en-US" sz="3200">
                <a:solidFill>
                  <a:schemeClr val="hlink"/>
                </a:solidFill>
                <a:effectLst>
                  <a:outerShdw blurRad="38100" dist="38100" dir="2700000" algn="tl">
                    <a:srgbClr val="000000"/>
                  </a:outerShdw>
                </a:effectLst>
              </a:rPr>
              <a:t>写后读</a:t>
            </a:r>
            <a:r>
              <a:rPr lang="en-US" altLang="zh-CN" sz="3200">
                <a:solidFill>
                  <a:schemeClr val="hlink"/>
                </a:solidFill>
                <a:effectLst>
                  <a:outerShdw blurRad="38100" dist="38100" dir="2700000" algn="tl">
                    <a:srgbClr val="000000"/>
                  </a:outerShdw>
                </a:effectLst>
              </a:rPr>
              <a:t>(WR)</a:t>
            </a:r>
            <a:r>
              <a:rPr lang="zh-CN" altLang="en-US" sz="3200">
                <a:solidFill>
                  <a:schemeClr val="hlink"/>
                </a:solidFill>
                <a:effectLst>
                  <a:outerShdw blurRad="38100" dist="38100" dir="2700000" algn="tl">
                    <a:srgbClr val="000000"/>
                  </a:outerShdw>
                </a:effectLst>
              </a:rPr>
              <a:t>相关、读后写</a:t>
            </a:r>
            <a:r>
              <a:rPr lang="en-US" altLang="zh-CN" sz="3200">
                <a:solidFill>
                  <a:schemeClr val="hlink"/>
                </a:solidFill>
                <a:effectLst>
                  <a:outerShdw blurRad="38100" dist="38100" dir="2700000" algn="tl">
                    <a:srgbClr val="000000"/>
                  </a:outerShdw>
                </a:effectLst>
              </a:rPr>
              <a:t>(RW)</a:t>
            </a:r>
            <a:r>
              <a:rPr lang="zh-CN" altLang="en-US" sz="3200">
                <a:solidFill>
                  <a:schemeClr val="hlink"/>
                </a:solidFill>
                <a:effectLst>
                  <a:outerShdw blurRad="38100" dist="38100" dir="2700000" algn="tl">
                    <a:srgbClr val="000000"/>
                  </a:outerShdw>
                </a:effectLst>
              </a:rPr>
              <a:t>相关、</a:t>
            </a:r>
          </a:p>
          <a:p>
            <a:r>
              <a:rPr lang="zh-CN" altLang="en-US" sz="3200">
                <a:solidFill>
                  <a:schemeClr val="hlink"/>
                </a:solidFill>
                <a:effectLst>
                  <a:outerShdw blurRad="38100" dist="38100" dir="2700000" algn="tl">
                    <a:srgbClr val="000000"/>
                  </a:outerShdw>
                </a:effectLst>
              </a:rPr>
              <a:t>写后写</a:t>
            </a:r>
            <a:r>
              <a:rPr lang="en-US" altLang="zh-CN" sz="3200">
                <a:solidFill>
                  <a:schemeClr val="hlink"/>
                </a:solidFill>
                <a:effectLst>
                  <a:outerShdw blurRad="38100" dist="38100" dir="2700000" algn="tl">
                    <a:srgbClr val="000000"/>
                  </a:outerShdw>
                </a:effectLst>
              </a:rPr>
              <a:t>(WW)</a:t>
            </a:r>
            <a:r>
              <a:rPr lang="zh-CN" altLang="en-US" sz="3200">
                <a:solidFill>
                  <a:schemeClr val="hlink"/>
                </a:solidFill>
                <a:effectLst>
                  <a:outerShdw blurRad="38100" dist="38100" dir="2700000" algn="tl">
                    <a:srgbClr val="000000"/>
                  </a:outerShdw>
                </a:effectLst>
              </a:rPr>
              <a:t>相关。</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686E819A-8C0F-489E-AF1F-2A6A739FFCB6}" type="slidenum">
              <a:rPr lang="en-US" altLang="zh-CN"/>
              <a:pPr/>
              <a:t>17</a:t>
            </a:fld>
            <a:endParaRPr lang="en-US" altLang="zh-CN"/>
          </a:p>
        </p:txBody>
      </p:sp>
      <p:sp>
        <p:nvSpPr>
          <p:cNvPr id="26626" name="Rectangle 2"/>
          <p:cNvSpPr>
            <a:spLocks noGrp="1" noChangeArrowheads="1"/>
          </p:cNvSpPr>
          <p:nvPr>
            <p:ph type="ctrTitle"/>
          </p:nvPr>
        </p:nvSpPr>
        <p:spPr>
          <a:xfrm>
            <a:off x="220663" y="203200"/>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26627" name="Rectangle 3"/>
          <p:cNvSpPr>
            <a:spLocks noGrp="1" noChangeArrowheads="1"/>
          </p:cNvSpPr>
          <p:nvPr>
            <p:ph type="subTitle" idx="1"/>
          </p:nvPr>
        </p:nvSpPr>
        <p:spPr>
          <a:xfrm>
            <a:off x="304800" y="644525"/>
            <a:ext cx="3589338" cy="552450"/>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寄存器重命名</a:t>
            </a:r>
            <a:r>
              <a:rPr lang="zh-CN" altLang="en-US" b="1" dirty="0">
                <a:solidFill>
                  <a:schemeClr val="hlink"/>
                </a:solidFill>
              </a:rPr>
              <a:t> </a:t>
            </a:r>
          </a:p>
        </p:txBody>
      </p:sp>
      <p:sp>
        <p:nvSpPr>
          <p:cNvPr id="26628" name="Rectangle 4"/>
          <p:cNvSpPr>
            <a:spLocks noChangeArrowheads="1"/>
          </p:cNvSpPr>
          <p:nvPr/>
        </p:nvSpPr>
        <p:spPr bwMode="auto">
          <a:xfrm>
            <a:off x="250825" y="1362075"/>
            <a:ext cx="8534400" cy="1717675"/>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a:effectLst>
                  <a:outerShdw blurRad="38100" dist="38100" dir="2700000" algn="tl">
                    <a:srgbClr val="000000"/>
                  </a:outerShdw>
                </a:effectLst>
                <a:latin typeface="Times New Roman" pitchFamily="18" charset="0"/>
              </a:rPr>
              <a:t>       RW</a:t>
            </a:r>
            <a:r>
              <a:rPr lang="zh-CN" altLang="en-US" sz="3200">
                <a:effectLst>
                  <a:outerShdw blurRad="38100" dist="38100" dir="2700000" algn="tl">
                    <a:srgbClr val="000000"/>
                  </a:outerShdw>
                </a:effectLst>
              </a:rPr>
              <a:t>和</a:t>
            </a:r>
            <a:r>
              <a:rPr lang="en-US" altLang="zh-CN" sz="3200">
                <a:effectLst>
                  <a:outerShdw blurRad="38100" dist="38100" dir="2700000" algn="tl">
                    <a:srgbClr val="000000"/>
                  </a:outerShdw>
                </a:effectLst>
                <a:latin typeface="Times New Roman" pitchFamily="18" charset="0"/>
              </a:rPr>
              <a:t>WW</a:t>
            </a:r>
            <a:r>
              <a:rPr lang="zh-CN" altLang="en-US" sz="3200">
                <a:effectLst>
                  <a:outerShdw blurRad="38100" dist="38100" dir="2700000" algn="tl">
                    <a:srgbClr val="000000"/>
                  </a:outerShdw>
                </a:effectLst>
              </a:rPr>
              <a:t>相关都是由于写入寄存器引起的，因此可以将寄存器增加成多套的办法来解决。这就是</a:t>
            </a:r>
            <a:r>
              <a:rPr lang="zh-CN" altLang="en-US" sz="3200">
                <a:solidFill>
                  <a:schemeClr val="hlink"/>
                </a:solidFill>
                <a:effectLst>
                  <a:outerShdw blurRad="38100" dist="38100" dir="2700000" algn="tl">
                    <a:srgbClr val="000000"/>
                  </a:outerShdw>
                </a:effectLst>
              </a:rPr>
              <a:t>寄存器重命名</a:t>
            </a:r>
            <a:r>
              <a:rPr lang="zh-CN" altLang="en-US" sz="3200">
                <a:effectLst>
                  <a:outerShdw blurRad="38100" dist="38100" dir="2700000" algn="tl">
                    <a:srgbClr val="000000"/>
                  </a:outerShdw>
                </a:effectLst>
              </a:rPr>
              <a:t>技术。</a:t>
            </a:r>
            <a:r>
              <a:rPr lang="zh-CN" altLang="en-US" sz="3200">
                <a:effectLst>
                  <a:outerShdw blurRad="38100" dist="38100" dir="2700000" algn="tl">
                    <a:srgbClr val="000000"/>
                  </a:outerShdw>
                </a:effectLst>
                <a:latin typeface="Times New Roman" pitchFamily="18" charset="0"/>
              </a:rPr>
              <a:t> </a:t>
            </a:r>
          </a:p>
        </p:txBody>
      </p:sp>
      <p:sp>
        <p:nvSpPr>
          <p:cNvPr id="26629" name="Rectangle 5"/>
          <p:cNvSpPr>
            <a:spLocks noChangeArrowheads="1"/>
          </p:cNvSpPr>
          <p:nvPr/>
        </p:nvSpPr>
        <p:spPr bwMode="auto">
          <a:xfrm>
            <a:off x="228600" y="3233738"/>
            <a:ext cx="8534400" cy="2592387"/>
          </a:xfrm>
          <a:prstGeom prst="rect">
            <a:avLst/>
          </a:prstGeom>
          <a:noFill/>
          <a:ln w="38100">
            <a:noFill/>
            <a:miter lim="800000"/>
            <a:headEnd/>
            <a:tailEnd/>
          </a:ln>
          <a:effectLst/>
        </p:spPr>
        <p:txBody>
          <a:bodyPr lIns="92075" tIns="46038" rIns="92075" bIns="46038"/>
          <a:lstStyle/>
          <a:p>
            <a:r>
              <a:rPr lang="en-US" altLang="zh-CN" sz="3200" dirty="0"/>
              <a:t>  </a:t>
            </a:r>
            <a:r>
              <a:rPr lang="zh-CN" altLang="en-US" sz="3200" dirty="0"/>
              <a:t>寄存器重命名的规则是：如果遇到</a:t>
            </a:r>
            <a:r>
              <a:rPr lang="en-US" altLang="zh-CN" sz="3200" dirty="0"/>
              <a:t>RW</a:t>
            </a:r>
            <a:r>
              <a:rPr lang="zh-CN" altLang="en-US" sz="3200" dirty="0"/>
              <a:t>或</a:t>
            </a:r>
            <a:r>
              <a:rPr lang="en-US" altLang="zh-CN" sz="3200" dirty="0"/>
              <a:t>WW</a:t>
            </a:r>
            <a:r>
              <a:rPr lang="zh-CN" altLang="en-US" sz="3200" dirty="0"/>
              <a:t>相关，引起相关的</a:t>
            </a:r>
            <a:r>
              <a:rPr lang="zh-CN" altLang="en-US" sz="3200" dirty="0">
                <a:solidFill>
                  <a:schemeClr val="hlink"/>
                </a:solidFill>
              </a:rPr>
              <a:t>目的寄存器</a:t>
            </a:r>
            <a:r>
              <a:rPr lang="zh-CN" altLang="en-US" sz="3200" dirty="0"/>
              <a:t>要重新命名。引起</a:t>
            </a:r>
            <a:r>
              <a:rPr lang="en-US" altLang="zh-CN" sz="3200" dirty="0"/>
              <a:t>RW</a:t>
            </a:r>
            <a:r>
              <a:rPr lang="zh-CN" altLang="en-US" sz="3200" dirty="0"/>
              <a:t>或</a:t>
            </a:r>
            <a:r>
              <a:rPr lang="en-US" altLang="zh-CN" sz="3200" dirty="0"/>
              <a:t>WW</a:t>
            </a:r>
            <a:r>
              <a:rPr lang="zh-CN" altLang="en-US" sz="3200" dirty="0"/>
              <a:t>相关的指令的运算结果不能直接写到它指定的寄存器中，而应该写到另外一个动态分配的</a:t>
            </a:r>
            <a:r>
              <a:rPr lang="zh-CN" altLang="en-US" sz="3200" dirty="0">
                <a:solidFill>
                  <a:schemeClr val="hlink"/>
                </a:solidFill>
              </a:rPr>
              <a:t>备用寄存器</a:t>
            </a:r>
            <a:r>
              <a:rPr lang="zh-CN" altLang="en-US" sz="3200" dirty="0"/>
              <a:t>中。</a:t>
            </a:r>
            <a:endParaRPr lang="zh-CN" altLang="en-US" sz="3200" dirty="0">
              <a:solidFill>
                <a:schemeClr val="hlink"/>
              </a:solidFill>
              <a:effectLst>
                <a:outerShdw blurRad="38100" dist="38100" dir="2700000" algn="tl">
                  <a:srgbClr val="000000"/>
                </a:outerShdw>
              </a:effectLst>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4294967295"/>
          </p:nvPr>
        </p:nvSpPr>
        <p:spPr>
          <a:xfrm>
            <a:off x="7080250" y="6232525"/>
            <a:ext cx="1905000" cy="457200"/>
          </a:xfrm>
          <a:prstGeom prst="rect">
            <a:avLst/>
          </a:prstGeom>
        </p:spPr>
        <p:txBody>
          <a:bodyPr/>
          <a:lstStyle/>
          <a:p>
            <a:fld id="{6B12ABAA-6312-4B80-A69E-9D8554BA1C93}" type="slidenum">
              <a:rPr lang="en-US" altLang="zh-CN"/>
              <a:pPr/>
              <a:t>18</a:t>
            </a:fld>
            <a:endParaRPr lang="en-US" altLang="zh-CN"/>
          </a:p>
        </p:txBody>
      </p:sp>
      <p:sp>
        <p:nvSpPr>
          <p:cNvPr id="89090" name="Rectangle 2"/>
          <p:cNvSpPr>
            <a:spLocks noGrp="1" noChangeArrowheads="1"/>
          </p:cNvSpPr>
          <p:nvPr>
            <p:ph type="ctrTitle"/>
          </p:nvPr>
        </p:nvSpPr>
        <p:spPr>
          <a:xfrm>
            <a:off x="220663" y="203200"/>
            <a:ext cx="7170737" cy="517525"/>
          </a:xfrm>
          <a:noFill/>
          <a:ln/>
        </p:spPr>
        <p:txBody>
          <a:bodyPr>
            <a:normAutofit fontScale="90000"/>
          </a:bodyPr>
          <a:lstStyle/>
          <a:p>
            <a:r>
              <a:rPr lang="en-US" altLang="zh-CN" sz="3200" b="1" dirty="0" smtClean="0">
                <a:solidFill>
                  <a:schemeClr val="hlink"/>
                </a:solidFill>
              </a:rPr>
              <a:t> </a:t>
            </a:r>
            <a:r>
              <a:rPr lang="zh-CN" altLang="en-US" sz="3200" b="1" dirty="0">
                <a:solidFill>
                  <a:schemeClr val="hlink"/>
                </a:solidFill>
              </a:rPr>
              <a:t>数据相关及其处理技术</a:t>
            </a:r>
            <a:r>
              <a:rPr lang="zh-CN" altLang="en-US" sz="3200" b="1" dirty="0">
                <a:solidFill>
                  <a:schemeClr val="hlink"/>
                </a:solidFill>
                <a:latin typeface="宋体" pitchFamily="2" charset="-122"/>
              </a:rPr>
              <a:t> </a:t>
            </a:r>
          </a:p>
        </p:txBody>
      </p:sp>
      <p:sp>
        <p:nvSpPr>
          <p:cNvPr id="89091" name="Rectangle 3"/>
          <p:cNvSpPr>
            <a:spLocks noGrp="1" noChangeArrowheads="1"/>
          </p:cNvSpPr>
          <p:nvPr>
            <p:ph type="subTitle" idx="1"/>
          </p:nvPr>
        </p:nvSpPr>
        <p:spPr>
          <a:xfrm>
            <a:off x="304800" y="644525"/>
            <a:ext cx="3589338" cy="552450"/>
          </a:xfrm>
          <a:noFill/>
          <a:ln/>
        </p:spPr>
        <p:txBody>
          <a:bodyPr>
            <a:normAutofit lnSpcReduction="10000"/>
          </a:bodyPr>
          <a:lstStyle/>
          <a:p>
            <a:pPr algn="just">
              <a:spcBef>
                <a:spcPct val="0"/>
              </a:spcBef>
            </a:pPr>
            <a:r>
              <a:rPr lang="zh-CN" altLang="en-US" b="1" dirty="0" smtClean="0">
                <a:solidFill>
                  <a:schemeClr val="hlink"/>
                </a:solidFill>
                <a:latin typeface="宋体" pitchFamily="2" charset="-122"/>
              </a:rPr>
              <a:t>寄存器</a:t>
            </a:r>
            <a:r>
              <a:rPr lang="zh-CN" altLang="en-US" b="1" dirty="0">
                <a:solidFill>
                  <a:schemeClr val="hlink"/>
                </a:solidFill>
                <a:latin typeface="宋体" pitchFamily="2" charset="-122"/>
              </a:rPr>
              <a:t>重命名</a:t>
            </a:r>
            <a:r>
              <a:rPr lang="zh-CN" altLang="en-US" b="1" dirty="0">
                <a:solidFill>
                  <a:schemeClr val="hlink"/>
                </a:solidFill>
              </a:rPr>
              <a:t> </a:t>
            </a:r>
          </a:p>
        </p:txBody>
      </p:sp>
      <p:sp>
        <p:nvSpPr>
          <p:cNvPr id="89095" name="Rectangle 7"/>
          <p:cNvSpPr>
            <a:spLocks noChangeArrowheads="1"/>
          </p:cNvSpPr>
          <p:nvPr/>
        </p:nvSpPr>
        <p:spPr bwMode="auto">
          <a:xfrm>
            <a:off x="230188" y="3429000"/>
            <a:ext cx="8607425" cy="2970213"/>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sz="3200">
                <a:latin typeface="Times New Roman" pitchFamily="18" charset="0"/>
              </a:rPr>
              <a:t>    </a:t>
            </a:r>
            <a:r>
              <a:rPr lang="zh-CN" altLang="en-US" sz="3200">
                <a:latin typeface="Times New Roman" pitchFamily="18" charset="0"/>
              </a:rPr>
              <a:t>寄存器重命名实现方法：在使用的通用寄存器基础上，再增加一些实际的寄存器。</a:t>
            </a:r>
          </a:p>
          <a:p>
            <a:r>
              <a:rPr lang="zh-CN" altLang="en-US" sz="3200">
                <a:latin typeface="Times New Roman" pitchFamily="18" charset="0"/>
              </a:rPr>
              <a:t>    超标量微处理器</a:t>
            </a:r>
            <a:r>
              <a:rPr lang="en-US" altLang="zh-CN" sz="3200">
                <a:latin typeface="Times New Roman" pitchFamily="18" charset="0"/>
              </a:rPr>
              <a:t>PowerPC604</a:t>
            </a:r>
            <a:r>
              <a:rPr lang="zh-CN" altLang="en-US" sz="3200">
                <a:latin typeface="Times New Roman" pitchFamily="18" charset="0"/>
              </a:rPr>
              <a:t>中采用了寄存器重命名技术，其中除</a:t>
            </a:r>
            <a:r>
              <a:rPr lang="en-US" altLang="zh-CN" sz="3200">
                <a:latin typeface="Times New Roman" pitchFamily="18" charset="0"/>
              </a:rPr>
              <a:t>32</a:t>
            </a:r>
            <a:r>
              <a:rPr lang="zh-CN" altLang="en-US" sz="3200">
                <a:latin typeface="Times New Roman" pitchFamily="18" charset="0"/>
              </a:rPr>
              <a:t>个整数通用寄存器外，又设置了一个重命名缓冲栈，它由</a:t>
            </a:r>
            <a:r>
              <a:rPr lang="en-US" altLang="zh-CN" sz="3200">
                <a:latin typeface="Times New Roman" pitchFamily="18" charset="0"/>
              </a:rPr>
              <a:t>12</a:t>
            </a:r>
            <a:r>
              <a:rPr lang="zh-CN" altLang="en-US" sz="3200">
                <a:latin typeface="Times New Roman" pitchFamily="18" charset="0"/>
              </a:rPr>
              <a:t>个寄存器组成。</a:t>
            </a:r>
            <a:r>
              <a:rPr lang="zh-CN" altLang="en-US" sz="3200"/>
              <a:t> </a:t>
            </a:r>
          </a:p>
        </p:txBody>
      </p:sp>
      <p:sp>
        <p:nvSpPr>
          <p:cNvPr id="89096" name="Oval 8"/>
          <p:cNvSpPr>
            <a:spLocks noChangeArrowheads="1"/>
          </p:cNvSpPr>
          <p:nvPr/>
        </p:nvSpPr>
        <p:spPr bwMode="auto">
          <a:xfrm>
            <a:off x="304800" y="4508500"/>
            <a:ext cx="306388" cy="311150"/>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
        <p:nvSpPr>
          <p:cNvPr id="89097" name="Oval 9"/>
          <p:cNvSpPr>
            <a:spLocks noChangeArrowheads="1"/>
          </p:cNvSpPr>
          <p:nvPr/>
        </p:nvSpPr>
        <p:spPr bwMode="auto">
          <a:xfrm>
            <a:off x="304800" y="3632200"/>
            <a:ext cx="306388" cy="301625"/>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
        <p:nvSpPr>
          <p:cNvPr id="89098" name="Rectangle 10"/>
          <p:cNvSpPr>
            <a:spLocks noChangeArrowheads="1"/>
          </p:cNvSpPr>
          <p:nvPr/>
        </p:nvSpPr>
        <p:spPr bwMode="auto">
          <a:xfrm>
            <a:off x="250825" y="1362075"/>
            <a:ext cx="8534400" cy="1717675"/>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a:effectLst>
                  <a:outerShdw blurRad="38100" dist="38100" dir="2700000" algn="tl">
                    <a:srgbClr val="000000"/>
                  </a:outerShdw>
                </a:effectLst>
                <a:latin typeface="Times New Roman" pitchFamily="18" charset="0"/>
              </a:rPr>
              <a:t>       RW</a:t>
            </a:r>
            <a:r>
              <a:rPr lang="zh-CN" altLang="en-US" sz="3200">
                <a:effectLst>
                  <a:outerShdw blurRad="38100" dist="38100" dir="2700000" algn="tl">
                    <a:srgbClr val="000000"/>
                  </a:outerShdw>
                </a:effectLst>
              </a:rPr>
              <a:t>和</a:t>
            </a:r>
            <a:r>
              <a:rPr lang="en-US" altLang="zh-CN" sz="3200">
                <a:effectLst>
                  <a:outerShdw blurRad="38100" dist="38100" dir="2700000" algn="tl">
                    <a:srgbClr val="000000"/>
                  </a:outerShdw>
                </a:effectLst>
                <a:latin typeface="Times New Roman" pitchFamily="18" charset="0"/>
              </a:rPr>
              <a:t>WW</a:t>
            </a:r>
            <a:r>
              <a:rPr lang="zh-CN" altLang="en-US" sz="3200">
                <a:effectLst>
                  <a:outerShdw blurRad="38100" dist="38100" dir="2700000" algn="tl">
                    <a:srgbClr val="000000"/>
                  </a:outerShdw>
                </a:effectLst>
              </a:rPr>
              <a:t>相关都是由于写入寄存器引起的，因此可以将寄存器增加成多套的办法来解决。这就是</a:t>
            </a:r>
            <a:r>
              <a:rPr lang="zh-CN" altLang="en-US" sz="3200">
                <a:solidFill>
                  <a:schemeClr val="hlink"/>
                </a:solidFill>
                <a:effectLst>
                  <a:outerShdw blurRad="38100" dist="38100" dir="2700000" algn="tl">
                    <a:srgbClr val="000000"/>
                  </a:outerShdw>
                </a:effectLst>
              </a:rPr>
              <a:t>寄存器重命名</a:t>
            </a:r>
            <a:r>
              <a:rPr lang="zh-CN" altLang="en-US" sz="3200">
                <a:effectLst>
                  <a:outerShdw blurRad="38100" dist="38100" dir="2700000" algn="tl">
                    <a:srgbClr val="000000"/>
                  </a:outerShdw>
                </a:effectLst>
              </a:rPr>
              <a:t>技术。</a:t>
            </a:r>
            <a:r>
              <a:rPr lang="zh-CN" altLang="en-US" sz="3200">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5271A7E3-D523-4921-B94D-CBCBCDD7AA54}" type="slidenum">
              <a:rPr lang="en-US" altLang="zh-CN"/>
              <a:pPr/>
              <a:t>19</a:t>
            </a:fld>
            <a:endParaRPr lang="en-US" altLang="zh-CN"/>
          </a:p>
        </p:txBody>
      </p:sp>
      <p:sp>
        <p:nvSpPr>
          <p:cNvPr id="28675" name="Rectangle 3"/>
          <p:cNvSpPr>
            <a:spLocks noGrp="1" noChangeArrowheads="1"/>
          </p:cNvSpPr>
          <p:nvPr>
            <p:ph type="subTitle" idx="1"/>
          </p:nvPr>
        </p:nvSpPr>
        <p:spPr>
          <a:xfrm>
            <a:off x="323850" y="115888"/>
            <a:ext cx="3589338" cy="576262"/>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静态指令调度</a:t>
            </a:r>
            <a:r>
              <a:rPr lang="zh-CN" altLang="en-US" b="1" dirty="0">
                <a:solidFill>
                  <a:schemeClr val="hlink"/>
                </a:solidFill>
              </a:rPr>
              <a:t> </a:t>
            </a:r>
          </a:p>
        </p:txBody>
      </p:sp>
      <p:sp>
        <p:nvSpPr>
          <p:cNvPr id="28676" name="Rectangle 4"/>
          <p:cNvSpPr>
            <a:spLocks noChangeArrowheads="1"/>
          </p:cNvSpPr>
          <p:nvPr/>
        </p:nvSpPr>
        <p:spPr bwMode="auto">
          <a:xfrm>
            <a:off x="684213" y="836613"/>
            <a:ext cx="7848600" cy="2016125"/>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effectLst>
                  <a:outerShdw blurRad="38100" dist="38100" dir="2700000" algn="tl">
                    <a:srgbClr val="000000"/>
                  </a:outerShdw>
                </a:effectLst>
              </a:rPr>
              <a:t>静态调度：</a:t>
            </a:r>
            <a:r>
              <a:rPr lang="zh-CN" altLang="en-US" sz="3200">
                <a:effectLst>
                  <a:outerShdw blurRad="38100" dist="38100" dir="2700000" algn="tl">
                    <a:srgbClr val="000000"/>
                  </a:outerShdw>
                </a:effectLst>
              </a:rPr>
              <a:t>是由优化的编译程序来判测潜在的数据相关，在程序运行之前，重排指令序列，拉开具有数据相关的有关指令间的距离，完成调度</a:t>
            </a:r>
            <a:r>
              <a:rPr lang="zh-CN" altLang="en-US" sz="3200">
                <a:effectLst>
                  <a:outerShdw blurRad="38100" dist="38100" dir="2700000" algn="tl">
                    <a:srgbClr val="000000"/>
                  </a:outerShdw>
                </a:effectLst>
                <a:latin typeface="Times New Roman" pitchFamily="18" charset="0"/>
              </a:rPr>
              <a:t> 。</a:t>
            </a:r>
          </a:p>
        </p:txBody>
      </p:sp>
      <p:sp>
        <p:nvSpPr>
          <p:cNvPr id="28677" name="Rectangle 5"/>
          <p:cNvSpPr>
            <a:spLocks noChangeArrowheads="1"/>
          </p:cNvSpPr>
          <p:nvPr/>
        </p:nvSpPr>
        <p:spPr bwMode="auto">
          <a:xfrm>
            <a:off x="323850" y="2997200"/>
            <a:ext cx="8280400" cy="1447800"/>
          </a:xfrm>
          <a:prstGeom prst="rect">
            <a:avLst/>
          </a:prstGeom>
          <a:noFill/>
          <a:ln w="9525">
            <a:noFill/>
            <a:miter lim="800000"/>
            <a:headEnd/>
            <a:tailEnd/>
          </a:ln>
          <a:effectLst/>
        </p:spPr>
        <p:txBody>
          <a:bodyPr lIns="92075" tIns="46038" rIns="92075" bIns="46038"/>
          <a:lstStyle/>
          <a:p>
            <a:r>
              <a:rPr lang="zh-CN" altLang="en-US"/>
              <a:t>下面举例来考察静态调度法对流水线性能的改善。</a:t>
            </a:r>
            <a:r>
              <a:rPr lang="zh-CN" altLang="en-US">
                <a:solidFill>
                  <a:srgbClr val="FF00FF"/>
                </a:solidFill>
                <a:effectLst>
                  <a:outerShdw blurRad="38100" dist="38100" dir="2700000" algn="tl">
                    <a:srgbClr val="000000"/>
                  </a:outerShdw>
                </a:effectLst>
              </a:rPr>
              <a:t> </a:t>
            </a:r>
          </a:p>
          <a:p>
            <a:r>
              <a:rPr lang="en-US" altLang="zh-CN">
                <a:solidFill>
                  <a:schemeClr val="hlink"/>
                </a:solidFill>
                <a:effectLst>
                  <a:outerShdw blurRad="38100" dist="38100" dir="2700000" algn="tl">
                    <a:srgbClr val="000000"/>
                  </a:outerShdw>
                </a:effectLst>
              </a:rPr>
              <a:t>【</a:t>
            </a:r>
            <a:r>
              <a:rPr lang="zh-CN" altLang="en-US">
                <a:solidFill>
                  <a:schemeClr val="hlink"/>
                </a:solidFill>
                <a:effectLst>
                  <a:outerShdw blurRad="38100" dist="38100" dir="2700000" algn="tl">
                    <a:srgbClr val="000000"/>
                  </a:outerShdw>
                </a:effectLst>
              </a:rPr>
              <a:t>例</a:t>
            </a:r>
            <a:r>
              <a:rPr lang="en-US" altLang="zh-CN">
                <a:solidFill>
                  <a:schemeClr val="hlink"/>
                </a:solidFill>
                <a:effectLst>
                  <a:outerShdw blurRad="38100" dist="38100" dir="2700000" algn="tl">
                    <a:srgbClr val="000000"/>
                  </a:outerShdw>
                </a:effectLst>
                <a:latin typeface="Times New Roman" pitchFamily="18" charset="0"/>
              </a:rPr>
              <a:t>4</a:t>
            </a:r>
            <a:r>
              <a:rPr lang="en-US" altLang="zh-CN">
                <a:solidFill>
                  <a:schemeClr val="hlink"/>
                </a:solidFill>
                <a:effectLst>
                  <a:outerShdw blurRad="38100" dist="38100" dir="2700000" algn="tl">
                    <a:srgbClr val="000000"/>
                  </a:outerShdw>
                </a:effectLst>
              </a:rPr>
              <a:t>】</a:t>
            </a:r>
            <a:r>
              <a:rPr lang="zh-CN" altLang="en-US">
                <a:effectLst>
                  <a:outerShdw blurRad="38100" dist="38100" dir="2700000" algn="tl">
                    <a:srgbClr val="000000"/>
                  </a:outerShdw>
                </a:effectLst>
              </a:rPr>
              <a:t>有</a:t>
            </a:r>
            <a:r>
              <a:rPr lang="en-US" altLang="zh-CN">
                <a:effectLst>
                  <a:outerShdw blurRad="38100" dist="38100" dir="2700000" algn="tl">
                    <a:srgbClr val="000000"/>
                  </a:outerShdw>
                </a:effectLst>
                <a:latin typeface="Times New Roman" pitchFamily="18" charset="0"/>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D</a:t>
            </a:r>
            <a:r>
              <a:rPr lang="zh-CN" altLang="en-US">
                <a:effectLst>
                  <a:outerShdw blurRad="38100" dist="38100" dir="2700000" algn="tl">
                    <a:srgbClr val="000000"/>
                  </a:outerShdw>
                </a:effectLst>
              </a:rPr>
              <a:t>四个存储器操作数，要求完成</a:t>
            </a:r>
            <a:r>
              <a:rPr lang="en-US" altLang="zh-CN">
                <a:effectLst>
                  <a:outerShdw blurRad="38100" dist="38100" dir="2700000" algn="tl">
                    <a:srgbClr val="000000"/>
                  </a:outerShdw>
                </a:effectLst>
                <a:latin typeface="Times New Roman" pitchFamily="18" charset="0"/>
              </a:rPr>
              <a:t>(A×B)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(C+D)</a:t>
            </a:r>
            <a:r>
              <a:rPr lang="zh-CN" altLang="en-US">
                <a:effectLst>
                  <a:outerShdw blurRad="38100" dist="38100" dir="2700000" algn="tl">
                    <a:srgbClr val="000000"/>
                  </a:outerShdw>
                </a:effectLst>
              </a:rPr>
              <a:t>的运算。</a:t>
            </a:r>
            <a:r>
              <a:rPr lang="zh-CN" altLang="en-US">
                <a:effectLst>
                  <a:outerShdw blurRad="38100" dist="38100" dir="2700000" algn="tl">
                    <a:srgbClr val="000000"/>
                  </a:outerShdw>
                </a:effectLst>
                <a:hlinkClick r:id="rId3" action="ppaction://hlinkfile"/>
              </a:rPr>
              <a:t>如图</a:t>
            </a:r>
            <a:r>
              <a:rPr lang="en-US" altLang="zh-CN">
                <a:effectLst>
                  <a:outerShdw blurRad="38100" dist="38100" dir="2700000" algn="tl">
                    <a:srgbClr val="000000"/>
                  </a:outerShdw>
                </a:effectLst>
                <a:latin typeface="Times New Roman" pitchFamily="18" charset="0"/>
                <a:hlinkClick r:id="rId3" action="ppaction://hlinkfile"/>
              </a:rPr>
              <a:t>3.3</a:t>
            </a:r>
            <a:r>
              <a:rPr lang="zh-CN" altLang="en-US">
                <a:effectLst>
                  <a:outerShdw blurRad="38100" dist="38100" dir="2700000" algn="tl">
                    <a:srgbClr val="000000"/>
                  </a:outerShdw>
                </a:effectLst>
                <a:hlinkClick r:id="rId3" action="ppaction://hlinkfile"/>
              </a:rPr>
              <a:t>所示</a:t>
            </a:r>
            <a:r>
              <a:rPr lang="zh-CN" altLang="en-US">
                <a:effectLst>
                  <a:outerShdw blurRad="38100" dist="38100" dir="2700000" algn="tl">
                    <a:srgbClr val="000000"/>
                  </a:outerShdw>
                </a:effectLst>
              </a:rPr>
              <a:t>。</a:t>
            </a:r>
            <a:r>
              <a:rPr lang="zh-CN" altLang="en-US">
                <a:solidFill>
                  <a:schemeClr val="hlink"/>
                </a:solidFill>
                <a:effectLst>
                  <a:outerShdw blurRad="38100" dist="38100" dir="2700000" algn="tl">
                    <a:srgbClr val="000000"/>
                  </a:outerShdw>
                </a:effectLst>
                <a:latin typeface="Times New Roman" pitchFamily="18" charset="0"/>
              </a:rPr>
              <a:t> </a:t>
            </a:r>
          </a:p>
        </p:txBody>
      </p:sp>
      <p:sp>
        <p:nvSpPr>
          <p:cNvPr id="28678" name="Rectangle 6"/>
          <p:cNvSpPr>
            <a:spLocks noChangeArrowheads="1"/>
          </p:cNvSpPr>
          <p:nvPr/>
        </p:nvSpPr>
        <p:spPr bwMode="auto">
          <a:xfrm>
            <a:off x="304800" y="4508500"/>
            <a:ext cx="8610600" cy="914400"/>
          </a:xfrm>
          <a:prstGeom prst="rect">
            <a:avLst/>
          </a:prstGeom>
          <a:noFill/>
          <a:ln w="9525">
            <a:noFill/>
            <a:miter lim="800000"/>
            <a:headEnd/>
            <a:tailEnd/>
          </a:ln>
          <a:effectLst/>
        </p:spPr>
        <p:txBody>
          <a:bodyPr lIns="92075" tIns="46038" rIns="92075" bIns="46038"/>
          <a:lstStyle/>
          <a:p>
            <a:r>
              <a:rPr lang="en-US" altLang="zh-CN" sz="2400"/>
              <a:t>  </a:t>
            </a:r>
            <a:r>
              <a:rPr lang="zh-CN" altLang="en-US"/>
              <a:t>为了与后面介绍的动态调度法做比较，我们使用类</a:t>
            </a:r>
            <a:r>
              <a:rPr lang="en-US" altLang="zh-CN">
                <a:latin typeface="Times New Roman" pitchFamily="18" charset="0"/>
              </a:rPr>
              <a:t>CDC 6600</a:t>
            </a:r>
            <a:r>
              <a:rPr lang="zh-CN" altLang="en-US"/>
              <a:t>处理机的</a:t>
            </a:r>
            <a:r>
              <a:rPr lang="en-US" altLang="zh-CN">
                <a:latin typeface="Times New Roman" pitchFamily="18" charset="0"/>
              </a:rPr>
              <a:t>7</a:t>
            </a:r>
            <a:r>
              <a:rPr lang="zh-CN" altLang="en-US"/>
              <a:t>段指令流水线模型，</a:t>
            </a:r>
            <a:r>
              <a:rPr lang="zh-CN" altLang="en-US">
                <a:hlinkClick r:id="rId4" action="ppaction://hlinkfile"/>
              </a:rPr>
              <a:t>如图</a:t>
            </a:r>
            <a:r>
              <a:rPr lang="en-US" altLang="zh-CN">
                <a:latin typeface="Times New Roman" pitchFamily="18" charset="0"/>
                <a:hlinkClick r:id="rId4" action="ppaction://hlinkfile"/>
              </a:rPr>
              <a:t>3.4</a:t>
            </a:r>
            <a:r>
              <a:rPr lang="zh-CN" altLang="en-US">
                <a:hlinkClick r:id="rId4" action="ppaction://hlinkfile"/>
              </a:rPr>
              <a:t>所示</a:t>
            </a:r>
            <a:r>
              <a:rPr lang="zh-CN" altLang="en-US">
                <a:latin typeface="Times New Roman" pitchFamily="18" charset="0"/>
                <a:hlinkClick r:id="rId4" action="ppaction://hlinkfile"/>
              </a:rPr>
              <a:t> </a:t>
            </a:r>
            <a:endParaRPr lang="zh-CN" altLang="en-US">
              <a:latin typeface="Times New Roman" pitchFamily="18" charset="0"/>
            </a:endParaRPr>
          </a:p>
        </p:txBody>
      </p:sp>
      <p:sp>
        <p:nvSpPr>
          <p:cNvPr id="28679" name="Rectangle 7"/>
          <p:cNvSpPr>
            <a:spLocks noChangeArrowheads="1"/>
          </p:cNvSpPr>
          <p:nvPr/>
        </p:nvSpPr>
        <p:spPr bwMode="auto">
          <a:xfrm>
            <a:off x="228600" y="5534025"/>
            <a:ext cx="8534400" cy="990600"/>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重排之前及重排之后的指令序列通过流水线的状况分别示于</a:t>
            </a:r>
            <a:r>
              <a:rPr lang="zh-CN" altLang="en-US">
                <a:effectLst>
                  <a:outerShdw blurRad="38100" dist="38100" dir="2700000" algn="tl">
                    <a:srgbClr val="000000"/>
                  </a:outerShdw>
                </a:effectLst>
                <a:hlinkClick r:id="rId5" action="ppaction://hlinkfile"/>
              </a:rPr>
              <a:t>图</a:t>
            </a:r>
            <a:r>
              <a:rPr lang="en-US" altLang="zh-CN">
                <a:effectLst>
                  <a:outerShdw blurRad="38100" dist="38100" dir="2700000" algn="tl">
                    <a:srgbClr val="000000"/>
                  </a:outerShdw>
                </a:effectLst>
                <a:latin typeface="Times New Roman" pitchFamily="18" charset="0"/>
                <a:hlinkClick r:id="rId5" action="ppaction://hlinkfile"/>
              </a:rPr>
              <a:t>3.5(a)</a:t>
            </a:r>
            <a:r>
              <a:rPr lang="zh-CN" altLang="en-US">
                <a:effectLst>
                  <a:outerShdw blurRad="38100" dist="38100" dir="2700000" algn="tl">
                    <a:srgbClr val="000000"/>
                  </a:outerShdw>
                </a:effectLst>
                <a:hlinkClick r:id="rId5" action="ppaction://hlinkfile"/>
              </a:rPr>
              <a:t>和</a:t>
            </a:r>
            <a:r>
              <a:rPr lang="en-US" altLang="zh-CN">
                <a:effectLst>
                  <a:outerShdw blurRad="38100" dist="38100" dir="2700000" algn="tl">
                    <a:srgbClr val="000000"/>
                  </a:outerShdw>
                </a:effectLst>
                <a:latin typeface="Times New Roman" pitchFamily="18" charset="0"/>
                <a:hlinkClick r:id="rId5" action="ppaction://hlinkfile"/>
              </a:rPr>
              <a:t>(b)</a:t>
            </a:r>
            <a:r>
              <a:rPr lang="zh-CN" altLang="en-US">
                <a:effectLst>
                  <a:outerShdw blurRad="38100" dist="38100" dir="2700000" algn="tl">
                    <a:srgbClr val="000000"/>
                  </a:outerShdw>
                </a:effectLst>
              </a:rPr>
              <a:t>。</a:t>
            </a:r>
            <a:r>
              <a:rPr lang="zh-CN" altLang="en-US">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box(in)">
                                      <p:cBhvr>
                                        <p:cTn id="12" dur="500"/>
                                        <p:tgtEl>
                                          <p:spTgt spid="286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checkerboard(across)">
                                      <p:cBhvr>
                                        <p:cTn id="1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rPr>
              <a:t>程序数据相关及其处理</a:t>
            </a:r>
            <a:endParaRPr lang="zh-CN" altLang="en-US" dirty="0"/>
          </a:p>
        </p:txBody>
      </p:sp>
      <p:sp>
        <p:nvSpPr>
          <p:cNvPr id="3" name="内容占位符 2"/>
          <p:cNvSpPr>
            <a:spLocks noGrp="1"/>
          </p:cNvSpPr>
          <p:nvPr>
            <p:ph idx="1"/>
          </p:nvPr>
        </p:nvSpPr>
        <p:spPr/>
        <p:txBody>
          <a:bodyPr/>
          <a:lstStyle/>
          <a:p>
            <a:r>
              <a:rPr lang="zh-CN" altLang="en-US" dirty="0" smtClean="0">
                <a:solidFill>
                  <a:schemeClr val="tx2"/>
                </a:solidFill>
              </a:rPr>
              <a:t>指令级并行相关性</a:t>
            </a:r>
            <a:endParaRPr lang="en-US" altLang="zh-CN" dirty="0" smtClean="0">
              <a:solidFill>
                <a:schemeClr val="tx2"/>
              </a:solidFill>
            </a:endParaRPr>
          </a:p>
          <a:p>
            <a:r>
              <a:rPr lang="zh-CN" altLang="en-US" dirty="0" smtClean="0">
                <a:solidFill>
                  <a:schemeClr val="tx2"/>
                </a:solidFill>
              </a:rPr>
              <a:t>指令级数据相关处理</a:t>
            </a:r>
            <a:endParaRPr lang="en-US" altLang="zh-CN" dirty="0" smtClean="0">
              <a:solidFill>
                <a:schemeClr val="tx2"/>
              </a:solidFill>
            </a:endParaRPr>
          </a:p>
          <a:p>
            <a:r>
              <a:rPr lang="zh-CN" altLang="en-US" dirty="0" smtClean="0">
                <a:solidFill>
                  <a:schemeClr val="tx2"/>
                </a:solidFill>
              </a:rPr>
              <a:t>动态调度技术</a:t>
            </a:r>
            <a:endParaRPr lang="en-US" altLang="zh-CN" dirty="0" smtClean="0">
              <a:solidFill>
                <a:schemeClr val="tx2"/>
              </a:solidFill>
            </a:endParaRPr>
          </a:p>
          <a:p>
            <a:endParaRPr lang="zh-CN" altLang="en-US" dirty="0" smtClean="0">
              <a:solidFill>
                <a:schemeClr val="tx2"/>
              </a:solidFill>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7DC90E11-6373-4BC2-8029-8DB4631943D9}" type="slidenum">
              <a:rPr lang="en-US" altLang="zh-CN"/>
              <a:pPr/>
              <a:t>20</a:t>
            </a:fld>
            <a:endParaRPr lang="en-US" altLang="zh-CN"/>
          </a:p>
        </p:txBody>
      </p:sp>
      <p:sp>
        <p:nvSpPr>
          <p:cNvPr id="30722" name="Rectangle 2"/>
          <p:cNvSpPr>
            <a:spLocks noGrp="1" noChangeArrowheads="1"/>
          </p:cNvSpPr>
          <p:nvPr>
            <p:ph type="ctrTitle"/>
          </p:nvPr>
        </p:nvSpPr>
        <p:spPr>
          <a:xfrm>
            <a:off x="220663" y="195263"/>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30723" name="Rectangle 3"/>
          <p:cNvSpPr>
            <a:spLocks noGrp="1" noChangeArrowheads="1"/>
          </p:cNvSpPr>
          <p:nvPr>
            <p:ph type="subTitle" idx="1"/>
          </p:nvPr>
        </p:nvSpPr>
        <p:spPr>
          <a:xfrm>
            <a:off x="304800" y="788988"/>
            <a:ext cx="3589338" cy="552450"/>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动态指令调度</a:t>
            </a:r>
            <a:r>
              <a:rPr lang="zh-CN" altLang="en-US" b="1" dirty="0">
                <a:solidFill>
                  <a:schemeClr val="hlink"/>
                </a:solidFill>
              </a:rPr>
              <a:t> </a:t>
            </a:r>
          </a:p>
        </p:txBody>
      </p:sp>
      <p:sp>
        <p:nvSpPr>
          <p:cNvPr id="30724" name="Rectangle 4"/>
          <p:cNvSpPr>
            <a:spLocks noChangeArrowheads="1"/>
          </p:cNvSpPr>
          <p:nvPr/>
        </p:nvSpPr>
        <p:spPr bwMode="auto">
          <a:xfrm>
            <a:off x="468313" y="1484313"/>
            <a:ext cx="8370887" cy="3087687"/>
          </a:xfrm>
          <a:prstGeom prst="rect">
            <a:avLst/>
          </a:prstGeom>
          <a:noFill/>
          <a:ln w="38100">
            <a:solidFill>
              <a:srgbClr val="FF9900"/>
            </a:solidFill>
            <a:miter lim="800000"/>
            <a:headEnd/>
            <a:tailEnd/>
          </a:ln>
          <a:effectLst/>
        </p:spPr>
        <p:txBody>
          <a:bodyPr lIns="92075" tIns="46038" rIns="92075" bIns="46038"/>
          <a:lstStyle/>
          <a:p>
            <a:r>
              <a:rPr lang="zh-CN" altLang="en-US" sz="3200" dirty="0">
                <a:solidFill>
                  <a:schemeClr val="hlink"/>
                </a:solidFill>
                <a:effectLst>
                  <a:outerShdw blurRad="38100" dist="38100" dir="2700000" algn="tl">
                    <a:srgbClr val="000000"/>
                  </a:outerShdw>
                </a:effectLst>
              </a:rPr>
              <a:t>动态调度</a:t>
            </a:r>
            <a:r>
              <a:rPr lang="zh-CN" altLang="en-US" sz="3200" dirty="0">
                <a:effectLst>
                  <a:outerShdw blurRad="38100" dist="38100" dir="2700000" algn="tl">
                    <a:srgbClr val="000000"/>
                  </a:outerShdw>
                </a:effectLst>
              </a:rPr>
              <a:t>是由硬件在程序实际运行时实施的。是对指令流水线互锁控制进一步改进，能</a:t>
            </a:r>
            <a:r>
              <a:rPr lang="zh-CN" altLang="en-US" sz="3200" dirty="0">
                <a:solidFill>
                  <a:schemeClr val="hlink"/>
                </a:solidFill>
                <a:effectLst>
                  <a:outerShdw blurRad="38100" dist="38100" dir="2700000" algn="tl">
                    <a:srgbClr val="000000"/>
                  </a:outerShdw>
                </a:effectLst>
              </a:rPr>
              <a:t>实时地</a:t>
            </a:r>
            <a:r>
              <a:rPr lang="zh-CN" altLang="en-US" sz="3200" dirty="0">
                <a:effectLst>
                  <a:outerShdw blurRad="38100" dist="38100" dir="2700000" algn="tl">
                    <a:srgbClr val="000000"/>
                  </a:outerShdw>
                </a:effectLst>
              </a:rPr>
              <a:t>判断出是否有</a:t>
            </a:r>
            <a:r>
              <a:rPr lang="en-US" altLang="zh-CN" sz="3200" dirty="0">
                <a:effectLst>
                  <a:outerShdw blurRad="38100" dist="38100" dir="2700000" algn="tl">
                    <a:srgbClr val="000000"/>
                  </a:outerShdw>
                </a:effectLst>
                <a:latin typeface="Times New Roman" pitchFamily="18" charset="0"/>
              </a:rPr>
              <a:t>WR</a:t>
            </a:r>
            <a:r>
              <a:rPr lang="zh-CN" altLang="en-US" sz="3200" dirty="0">
                <a:effectLst>
                  <a:outerShdw blurRad="38100" dist="38100" dir="2700000" algn="tl">
                    <a:srgbClr val="000000"/>
                  </a:outerShdw>
                </a:effectLst>
              </a:rPr>
              <a:t>、</a:t>
            </a:r>
            <a:r>
              <a:rPr lang="en-US" altLang="zh-CN" sz="3200" dirty="0">
                <a:effectLst>
                  <a:outerShdw blurRad="38100" dist="38100" dir="2700000" algn="tl">
                    <a:srgbClr val="000000"/>
                  </a:outerShdw>
                </a:effectLst>
                <a:latin typeface="Times New Roman" pitchFamily="18" charset="0"/>
              </a:rPr>
              <a:t>RW</a:t>
            </a:r>
            <a:r>
              <a:rPr lang="zh-CN" altLang="en-US" sz="3200" dirty="0">
                <a:effectLst>
                  <a:outerShdw blurRad="38100" dist="38100" dir="2700000" algn="tl">
                    <a:srgbClr val="000000"/>
                  </a:outerShdw>
                </a:effectLst>
              </a:rPr>
              <a:t>、</a:t>
            </a:r>
            <a:r>
              <a:rPr lang="en-US" altLang="zh-CN" sz="3200" dirty="0">
                <a:effectLst>
                  <a:outerShdw blurRad="38100" dist="38100" dir="2700000" algn="tl">
                    <a:srgbClr val="000000"/>
                  </a:outerShdw>
                </a:effectLst>
                <a:latin typeface="Times New Roman" pitchFamily="18" charset="0"/>
              </a:rPr>
              <a:t>WW</a:t>
            </a:r>
            <a:r>
              <a:rPr lang="zh-CN" altLang="en-US" sz="3200" dirty="0">
                <a:effectLst>
                  <a:outerShdw blurRad="38100" dist="38100" dir="2700000" algn="tl">
                    <a:srgbClr val="000000"/>
                  </a:outerShdw>
                </a:effectLst>
              </a:rPr>
              <a:t>相关存在，利用硬件绕过或防止这些相关的出错，并允许多条指令在具有多功能部件的执行段中并行操作，从而提高流水线的利用率且减少停顿现象</a:t>
            </a:r>
            <a:r>
              <a:rPr lang="zh-CN" altLang="en-US" sz="3200" dirty="0">
                <a:effectLst>
                  <a:outerShdw blurRad="38100" dist="38100" dir="2700000" algn="tl">
                    <a:srgbClr val="000000"/>
                  </a:outerShdw>
                </a:effectLst>
                <a:latin typeface="Times New Roman" pitchFamily="18" charset="0"/>
              </a:rPr>
              <a:t> </a:t>
            </a:r>
          </a:p>
        </p:txBody>
      </p:sp>
      <p:sp>
        <p:nvSpPr>
          <p:cNvPr id="30725" name="Rectangle 5"/>
          <p:cNvSpPr>
            <a:spLocks noChangeArrowheads="1"/>
          </p:cNvSpPr>
          <p:nvPr/>
        </p:nvSpPr>
        <p:spPr bwMode="auto">
          <a:xfrm>
            <a:off x="304800" y="4876800"/>
            <a:ext cx="8534400" cy="1066800"/>
          </a:xfrm>
          <a:prstGeom prst="rect">
            <a:avLst/>
          </a:prstGeom>
          <a:solidFill>
            <a:schemeClr val="bg1">
              <a:alpha val="50000"/>
            </a:schemeClr>
          </a:solidFill>
          <a:ln w="9525">
            <a:noFill/>
            <a:miter lim="800000"/>
            <a:headEnd/>
            <a:tailEnd/>
          </a:ln>
          <a:effectLst/>
        </p:spPr>
        <p:txBody>
          <a:bodyPr lIns="92075" tIns="46038" rIns="92075" bIns="46038"/>
          <a:lstStyle/>
          <a:p>
            <a:r>
              <a:rPr lang="zh-CN" altLang="en-US" sz="3200">
                <a:effectLst>
                  <a:outerShdw blurRad="38100" dist="38100" dir="2700000" algn="tl">
                    <a:srgbClr val="000000"/>
                  </a:outerShdw>
                </a:effectLst>
              </a:rPr>
              <a:t>动态调度方法有</a:t>
            </a:r>
            <a:r>
              <a:rPr lang="zh-CN" altLang="en-US" sz="3200">
                <a:solidFill>
                  <a:schemeClr val="hlink"/>
                </a:solidFill>
                <a:effectLst>
                  <a:outerShdw blurRad="38100" dist="38100" dir="2700000" algn="tl">
                    <a:srgbClr val="000000"/>
                  </a:outerShdw>
                </a:effectLst>
              </a:rPr>
              <a:t>令牌法</a:t>
            </a:r>
            <a:r>
              <a:rPr lang="zh-CN" altLang="en-US" sz="3200">
                <a:effectLst>
                  <a:outerShdw blurRad="38100" dist="38100" dir="2700000" algn="tl">
                    <a:srgbClr val="000000"/>
                  </a:outerShdw>
                </a:effectLst>
              </a:rPr>
              <a:t>和</a:t>
            </a:r>
            <a:r>
              <a:rPr lang="zh-CN" altLang="en-US" sz="3200">
                <a:solidFill>
                  <a:schemeClr val="hlink"/>
                </a:solidFill>
                <a:effectLst>
                  <a:outerShdw blurRad="38100" dist="38100" dir="2700000" algn="tl">
                    <a:srgbClr val="000000"/>
                  </a:outerShdw>
                </a:effectLst>
              </a:rPr>
              <a:t>记分牌法</a:t>
            </a:r>
            <a:r>
              <a:rPr lang="zh-CN" altLang="en-US" sz="3200">
                <a:effectLst>
                  <a:outerShdw blurRad="38100" dist="38100" dir="2700000" algn="tl">
                    <a:srgbClr val="000000"/>
                  </a:outerShdw>
                </a:effectLst>
              </a:rPr>
              <a:t>两种。</a:t>
            </a:r>
            <a:r>
              <a:rPr lang="zh-CN" altLang="en-US" sz="3200">
                <a:solidFill>
                  <a:schemeClr val="hlink"/>
                </a:solidFill>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8DF4F818-DCFB-48EF-9566-7688CD3AD700}" type="slidenum">
              <a:rPr lang="en-US" altLang="zh-CN"/>
              <a:pPr/>
              <a:t>21</a:t>
            </a:fld>
            <a:endParaRPr lang="en-US" altLang="zh-CN"/>
          </a:p>
        </p:txBody>
      </p:sp>
      <p:sp>
        <p:nvSpPr>
          <p:cNvPr id="32770" name="Rectangle 2"/>
          <p:cNvSpPr>
            <a:spLocks noGrp="1" noChangeArrowheads="1"/>
          </p:cNvSpPr>
          <p:nvPr>
            <p:ph type="ctrTitle"/>
          </p:nvPr>
        </p:nvSpPr>
        <p:spPr>
          <a:xfrm>
            <a:off x="220663" y="223838"/>
            <a:ext cx="7170737" cy="517525"/>
          </a:xfrm>
          <a:noFill/>
          <a:ln/>
        </p:spPr>
        <p:txBody>
          <a:bodyPr>
            <a:normAutofit fontScale="90000"/>
          </a:bodyPr>
          <a:lstStyle/>
          <a:p>
            <a:r>
              <a:rPr lang="en-US" altLang="zh-CN" sz="3200" b="1" dirty="0" smtClean="0">
                <a:solidFill>
                  <a:schemeClr val="hlink"/>
                </a:solidFill>
                <a:effectLst>
                  <a:outerShdw blurRad="38100" dist="38100" dir="2700000" algn="tl">
                    <a:srgbClr val="000000"/>
                  </a:outerShdw>
                </a:effectLst>
              </a:rPr>
              <a:t> </a:t>
            </a:r>
            <a:r>
              <a:rPr lang="zh-CN" altLang="en-US" sz="3200" b="1" dirty="0">
                <a:solidFill>
                  <a:schemeClr val="hlink"/>
                </a:solidFill>
                <a:effectLst>
                  <a:outerShdw blurRad="38100" dist="38100" dir="2700000" algn="tl">
                    <a:srgbClr val="000000"/>
                  </a:outerShdw>
                </a:effectLst>
              </a:rPr>
              <a:t>数据相关及其处理技术</a:t>
            </a:r>
            <a:r>
              <a:rPr lang="zh-CN" altLang="en-US" sz="3200" b="1" dirty="0">
                <a:solidFill>
                  <a:schemeClr val="hlink"/>
                </a:solidFill>
                <a:effectLst>
                  <a:outerShdw blurRad="38100" dist="38100" dir="2700000" algn="tl">
                    <a:srgbClr val="000000"/>
                  </a:outerShdw>
                </a:effectLst>
                <a:latin typeface="宋体" pitchFamily="2" charset="-122"/>
              </a:rPr>
              <a:t> </a:t>
            </a:r>
          </a:p>
        </p:txBody>
      </p:sp>
      <p:sp>
        <p:nvSpPr>
          <p:cNvPr id="32771" name="Rectangle 3"/>
          <p:cNvSpPr>
            <a:spLocks noGrp="1" noChangeArrowheads="1"/>
          </p:cNvSpPr>
          <p:nvPr>
            <p:ph type="subTitle" idx="1"/>
          </p:nvPr>
        </p:nvSpPr>
        <p:spPr>
          <a:xfrm>
            <a:off x="304800" y="817563"/>
            <a:ext cx="3589338" cy="552450"/>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动态指令调度</a:t>
            </a:r>
            <a:r>
              <a:rPr lang="zh-CN" altLang="en-US" b="1" dirty="0">
                <a:solidFill>
                  <a:schemeClr val="hlink"/>
                </a:solidFill>
              </a:rPr>
              <a:t> </a:t>
            </a:r>
          </a:p>
        </p:txBody>
      </p:sp>
      <p:sp>
        <p:nvSpPr>
          <p:cNvPr id="32772" name="Rectangle 4"/>
          <p:cNvSpPr>
            <a:spLocks noChangeArrowheads="1"/>
          </p:cNvSpPr>
          <p:nvPr/>
        </p:nvSpPr>
        <p:spPr bwMode="auto">
          <a:xfrm>
            <a:off x="228600" y="1731963"/>
            <a:ext cx="1895475" cy="677862"/>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pPr algn="ctr"/>
            <a:r>
              <a:rPr lang="zh-CN" altLang="en-US" sz="3200">
                <a:solidFill>
                  <a:schemeClr val="hlink"/>
                </a:solidFill>
                <a:effectLst>
                  <a:outerShdw blurRad="38100" dist="38100" dir="2700000" algn="tl">
                    <a:srgbClr val="000000"/>
                  </a:outerShdw>
                </a:effectLst>
              </a:rPr>
              <a:t>令牌法</a:t>
            </a:r>
          </a:p>
        </p:txBody>
      </p:sp>
      <p:sp>
        <p:nvSpPr>
          <p:cNvPr id="32773" name="Rectangle 5"/>
          <p:cNvSpPr>
            <a:spLocks noChangeArrowheads="1"/>
          </p:cNvSpPr>
          <p:nvPr/>
        </p:nvSpPr>
        <p:spPr bwMode="auto">
          <a:xfrm>
            <a:off x="250825" y="3255963"/>
            <a:ext cx="1873250" cy="677862"/>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pPr algn="l"/>
            <a:r>
              <a:rPr lang="zh-CN" altLang="en-US" sz="3200">
                <a:solidFill>
                  <a:schemeClr val="hlink"/>
                </a:solidFill>
                <a:effectLst>
                  <a:outerShdw blurRad="38100" dist="38100" dir="2700000" algn="tl">
                    <a:srgbClr val="000000"/>
                  </a:outerShdw>
                </a:effectLst>
              </a:rPr>
              <a:t>记分牌法</a:t>
            </a:r>
          </a:p>
        </p:txBody>
      </p:sp>
      <p:sp>
        <p:nvSpPr>
          <p:cNvPr id="32775" name="AutoShape 7"/>
          <p:cNvSpPr>
            <a:spLocks noChangeArrowheads="1"/>
          </p:cNvSpPr>
          <p:nvPr/>
        </p:nvSpPr>
        <p:spPr bwMode="auto">
          <a:xfrm>
            <a:off x="3043238" y="1752600"/>
            <a:ext cx="4768850" cy="1892300"/>
          </a:xfrm>
          <a:prstGeom prst="wedgeRoundRectCallout">
            <a:avLst>
              <a:gd name="adj1" fmla="val -68144"/>
              <a:gd name="adj2" fmla="val -30116"/>
              <a:gd name="adj3" fmla="val 16667"/>
            </a:avLst>
          </a:prstGeom>
          <a:noFill/>
          <a:ln w="9525">
            <a:solidFill>
              <a:srgbClr val="FF9900"/>
            </a:solidFill>
            <a:miter lim="800000"/>
            <a:headEnd/>
            <a:tailEnd/>
          </a:ln>
          <a:effectLst/>
        </p:spPr>
        <p:txBody>
          <a:bodyPr lIns="0" tIns="0" rIns="0" bIns="0"/>
          <a:lstStyle/>
          <a:p>
            <a:r>
              <a:rPr lang="en-US" altLang="zh-CN" sz="3200" dirty="0">
                <a:effectLst>
                  <a:outerShdw blurRad="38100" dist="38100" dir="2700000" algn="tl">
                    <a:srgbClr val="000000"/>
                  </a:outerShdw>
                </a:effectLst>
              </a:rPr>
              <a:t>  </a:t>
            </a:r>
            <a:r>
              <a:rPr lang="zh-CN" altLang="en-US" sz="3200" dirty="0">
                <a:effectLst>
                  <a:outerShdw blurRad="38100" dist="38100" dir="2700000" algn="tl">
                    <a:srgbClr val="000000"/>
                  </a:outerShdw>
                </a:effectLst>
              </a:rPr>
              <a:t>采用分散控制的办法处理数据相关，曾用于</a:t>
            </a:r>
            <a:r>
              <a:rPr lang="en-US" altLang="zh-CN" sz="3200" dirty="0">
                <a:effectLst>
                  <a:outerShdw blurRad="38100" dist="38100" dir="2700000" algn="tl">
                    <a:srgbClr val="000000"/>
                  </a:outerShdw>
                </a:effectLst>
              </a:rPr>
              <a:t>IBM 360/91</a:t>
            </a:r>
            <a:r>
              <a:rPr lang="zh-CN" altLang="en-US" sz="3200" dirty="0">
                <a:effectLst>
                  <a:outerShdw blurRad="38100" dist="38100" dir="2700000" algn="tl">
                    <a:srgbClr val="000000"/>
                  </a:outerShdw>
                </a:effectLst>
              </a:rPr>
              <a:t>计算机上 。</a:t>
            </a:r>
            <a:r>
              <a:rPr lang="zh-CN" altLang="en-US" sz="3200" dirty="0">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4294967295"/>
          </p:nvPr>
        </p:nvSpPr>
        <p:spPr>
          <a:xfrm>
            <a:off x="7080250" y="6232525"/>
            <a:ext cx="1905000" cy="457200"/>
          </a:xfrm>
          <a:prstGeom prst="rect">
            <a:avLst/>
          </a:prstGeom>
        </p:spPr>
        <p:txBody>
          <a:bodyPr/>
          <a:lstStyle/>
          <a:p>
            <a:fld id="{6E629062-0C62-44DE-A3C1-492AD87B22DE}" type="slidenum">
              <a:rPr lang="en-US" altLang="zh-CN"/>
              <a:pPr/>
              <a:t>22</a:t>
            </a:fld>
            <a:endParaRPr lang="en-US" altLang="zh-CN"/>
          </a:p>
        </p:txBody>
      </p:sp>
      <p:sp>
        <p:nvSpPr>
          <p:cNvPr id="34818" name="Rectangle 2"/>
          <p:cNvSpPr>
            <a:spLocks noGrp="1" noChangeArrowheads="1"/>
          </p:cNvSpPr>
          <p:nvPr>
            <p:ph type="ctrTitle"/>
          </p:nvPr>
        </p:nvSpPr>
        <p:spPr>
          <a:xfrm>
            <a:off x="220663" y="195263"/>
            <a:ext cx="7170737" cy="517525"/>
          </a:xfrm>
          <a:noFill/>
          <a:ln/>
        </p:spPr>
        <p:txBody>
          <a:bodyPr>
            <a:normAutofit fontScale="90000"/>
          </a:bodyPr>
          <a:lstStyle/>
          <a:p>
            <a:r>
              <a:rPr lang="en-US" altLang="zh-CN" sz="3200" b="1" dirty="0" smtClean="0">
                <a:solidFill>
                  <a:schemeClr val="hlink"/>
                </a:solidFill>
              </a:rPr>
              <a:t> </a:t>
            </a:r>
            <a:r>
              <a:rPr lang="zh-CN" altLang="en-US" sz="3200" b="1" dirty="0">
                <a:solidFill>
                  <a:schemeClr val="hlink"/>
                </a:solidFill>
              </a:rPr>
              <a:t>数据相关及其处理技术</a:t>
            </a:r>
            <a:r>
              <a:rPr lang="zh-CN" altLang="en-US" sz="3200" b="1" dirty="0">
                <a:solidFill>
                  <a:schemeClr val="hlink"/>
                </a:solidFill>
                <a:latin typeface="宋体" pitchFamily="2" charset="-122"/>
              </a:rPr>
              <a:t> </a:t>
            </a:r>
          </a:p>
        </p:txBody>
      </p:sp>
      <p:sp>
        <p:nvSpPr>
          <p:cNvPr id="34819" name="Rectangle 3"/>
          <p:cNvSpPr>
            <a:spLocks noGrp="1" noChangeArrowheads="1"/>
          </p:cNvSpPr>
          <p:nvPr>
            <p:ph type="subTitle" idx="1"/>
          </p:nvPr>
        </p:nvSpPr>
        <p:spPr>
          <a:xfrm>
            <a:off x="304800" y="692150"/>
            <a:ext cx="3589338" cy="552450"/>
          </a:xfrm>
          <a:noFill/>
          <a:ln/>
        </p:spPr>
        <p:txBody>
          <a:bodyPr>
            <a:normAutofit lnSpcReduction="10000"/>
          </a:bodyPr>
          <a:lstStyle/>
          <a:p>
            <a:pPr algn="just">
              <a:spcBef>
                <a:spcPct val="0"/>
              </a:spcBef>
            </a:pPr>
            <a:r>
              <a:rPr lang="zh-CN" altLang="en-US" b="1" dirty="0" smtClean="0">
                <a:solidFill>
                  <a:schemeClr val="hlink"/>
                </a:solidFill>
                <a:latin typeface="宋体" pitchFamily="2" charset="-122"/>
              </a:rPr>
              <a:t>动态</a:t>
            </a:r>
            <a:r>
              <a:rPr lang="zh-CN" altLang="en-US" b="1" dirty="0">
                <a:solidFill>
                  <a:schemeClr val="hlink"/>
                </a:solidFill>
                <a:latin typeface="宋体" pitchFamily="2" charset="-122"/>
              </a:rPr>
              <a:t>指令调度</a:t>
            </a:r>
            <a:r>
              <a:rPr lang="zh-CN" altLang="en-US" b="1" dirty="0">
                <a:solidFill>
                  <a:schemeClr val="hlink"/>
                </a:solidFill>
              </a:rPr>
              <a:t> </a:t>
            </a:r>
          </a:p>
        </p:txBody>
      </p:sp>
      <p:sp>
        <p:nvSpPr>
          <p:cNvPr id="34821" name="AutoShape 5"/>
          <p:cNvSpPr>
            <a:spLocks noChangeArrowheads="1"/>
          </p:cNvSpPr>
          <p:nvPr/>
        </p:nvSpPr>
        <p:spPr bwMode="auto">
          <a:xfrm>
            <a:off x="2411413" y="1341438"/>
            <a:ext cx="6351587" cy="3095625"/>
          </a:xfrm>
          <a:prstGeom prst="wedgeRectCallout">
            <a:avLst>
              <a:gd name="adj1" fmla="val -52824"/>
              <a:gd name="adj2" fmla="val 23079"/>
            </a:avLst>
          </a:prstGeom>
          <a:noFill/>
          <a:ln w="38100">
            <a:solidFill>
              <a:srgbClr val="FF9900"/>
            </a:solidFill>
            <a:miter lim="800000"/>
            <a:headEnd/>
            <a:tailEnd/>
          </a:ln>
          <a:effectLst/>
        </p:spPr>
        <p:txBody>
          <a:bodyPr lIns="0" tIns="0" rIns="0" bIns="0"/>
          <a:lstStyle/>
          <a:p>
            <a:r>
              <a:rPr lang="en-US" altLang="zh-CN" sz="3200" dirty="0">
                <a:effectLst>
                  <a:outerShdw blurRad="38100" dist="38100" dir="2700000" algn="tl">
                    <a:srgbClr val="000000"/>
                  </a:outerShdw>
                </a:effectLst>
              </a:rPr>
              <a:t>  </a:t>
            </a:r>
            <a:r>
              <a:rPr lang="zh-CN" altLang="en-US" sz="3200" dirty="0">
                <a:effectLst>
                  <a:outerShdw blurRad="38100" dist="38100" dir="2700000" algn="tl">
                    <a:srgbClr val="000000"/>
                  </a:outerShdw>
                </a:effectLst>
              </a:rPr>
              <a:t>采用集中控制的办法处理数据相关</a:t>
            </a:r>
            <a:r>
              <a:rPr lang="zh-CN" altLang="en-US" sz="3200" dirty="0">
                <a:effectLst>
                  <a:outerShdw blurRad="38100" dist="38100" dir="2700000" algn="tl">
                    <a:srgbClr val="000000"/>
                  </a:outerShdw>
                </a:effectLst>
                <a:latin typeface="Times New Roman" pitchFamily="18" charset="0"/>
              </a:rPr>
              <a:t> ，</a:t>
            </a:r>
            <a:r>
              <a:rPr lang="zh-CN" altLang="en-US" sz="3200" dirty="0">
                <a:effectLst>
                  <a:outerShdw blurRad="38100" dist="38100" dir="2700000" algn="tl">
                    <a:srgbClr val="000000"/>
                  </a:outerShdw>
                </a:effectLst>
              </a:rPr>
              <a:t>曾用于</a:t>
            </a:r>
            <a:r>
              <a:rPr lang="en-US" altLang="zh-CN" sz="3200" dirty="0">
                <a:effectLst>
                  <a:outerShdw blurRad="38100" dist="38100" dir="2700000" algn="tl">
                    <a:srgbClr val="000000"/>
                  </a:outerShdw>
                </a:effectLst>
                <a:latin typeface="Times New Roman" pitchFamily="18" charset="0"/>
              </a:rPr>
              <a:t>CDC 6600</a:t>
            </a:r>
            <a:r>
              <a:rPr lang="zh-CN" altLang="en-US" sz="3200" dirty="0">
                <a:effectLst>
                  <a:outerShdw blurRad="38100" dist="38100" dir="2700000" algn="tl">
                    <a:srgbClr val="000000"/>
                  </a:outerShdw>
                </a:effectLst>
              </a:rPr>
              <a:t>计算机上。虽然两种方法已是</a:t>
            </a:r>
            <a:r>
              <a:rPr lang="en-US" altLang="zh-CN" sz="3200" dirty="0">
                <a:effectLst>
                  <a:outerShdw blurRad="38100" dist="38100" dir="2700000" algn="tl">
                    <a:srgbClr val="000000"/>
                  </a:outerShdw>
                </a:effectLst>
                <a:latin typeface="Times New Roman" pitchFamily="18" charset="0"/>
              </a:rPr>
              <a:t>30</a:t>
            </a:r>
            <a:r>
              <a:rPr lang="zh-CN" altLang="en-US" sz="3200" dirty="0">
                <a:effectLst>
                  <a:outerShdw blurRad="38100" dist="38100" dir="2700000" algn="tl">
                    <a:srgbClr val="000000"/>
                  </a:outerShdw>
                </a:effectLst>
              </a:rPr>
              <a:t>多年前的技术发明，但计分牌法提出的定向逻辑和寄存器打标记方法仍被现代微处理器所采用。</a:t>
            </a:r>
            <a:endParaRPr lang="zh-CN" altLang="en-US" sz="3200" dirty="0">
              <a:effectLst>
                <a:outerShdw blurRad="38100" dist="38100" dir="2700000" algn="tl">
                  <a:srgbClr val="000000"/>
                </a:outerShdw>
              </a:effectLst>
              <a:latin typeface="Times New Roman" pitchFamily="18" charset="0"/>
            </a:endParaRPr>
          </a:p>
        </p:txBody>
      </p:sp>
      <p:sp>
        <p:nvSpPr>
          <p:cNvPr id="34825" name="Rectangle 9"/>
          <p:cNvSpPr>
            <a:spLocks noChangeArrowheads="1"/>
          </p:cNvSpPr>
          <p:nvPr/>
        </p:nvSpPr>
        <p:spPr bwMode="auto">
          <a:xfrm>
            <a:off x="228600" y="1731963"/>
            <a:ext cx="1895475" cy="677862"/>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pPr algn="ctr"/>
            <a:r>
              <a:rPr lang="zh-CN" altLang="en-US" sz="3200">
                <a:solidFill>
                  <a:schemeClr val="hlink"/>
                </a:solidFill>
                <a:effectLst>
                  <a:outerShdw blurRad="38100" dist="38100" dir="2700000" algn="tl">
                    <a:srgbClr val="000000"/>
                  </a:outerShdw>
                </a:effectLst>
              </a:rPr>
              <a:t>令牌法</a:t>
            </a:r>
          </a:p>
        </p:txBody>
      </p:sp>
      <p:sp>
        <p:nvSpPr>
          <p:cNvPr id="34826" name="Rectangle 10"/>
          <p:cNvSpPr>
            <a:spLocks noChangeArrowheads="1"/>
          </p:cNvSpPr>
          <p:nvPr/>
        </p:nvSpPr>
        <p:spPr bwMode="auto">
          <a:xfrm>
            <a:off x="250825" y="3255963"/>
            <a:ext cx="1873250" cy="677862"/>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pPr algn="l"/>
            <a:r>
              <a:rPr lang="zh-CN" altLang="en-US" sz="3200">
                <a:solidFill>
                  <a:schemeClr val="hlink"/>
                </a:solidFill>
                <a:effectLst>
                  <a:outerShdw blurRad="38100" dist="38100" dir="2700000" algn="tl">
                    <a:srgbClr val="000000"/>
                  </a:outerShdw>
                </a:effectLst>
              </a:rPr>
              <a:t>记分牌法</a:t>
            </a:r>
          </a:p>
        </p:txBody>
      </p:sp>
      <p:sp>
        <p:nvSpPr>
          <p:cNvPr id="34827" name="Rectangle 11"/>
          <p:cNvSpPr>
            <a:spLocks noChangeArrowheads="1"/>
          </p:cNvSpPr>
          <p:nvPr/>
        </p:nvSpPr>
        <p:spPr bwMode="auto">
          <a:xfrm>
            <a:off x="395288" y="4652963"/>
            <a:ext cx="8137525" cy="1582737"/>
          </a:xfrm>
          <a:prstGeom prst="rect">
            <a:avLst/>
          </a:prstGeom>
          <a:noFill/>
          <a:ln w="38100">
            <a:noFill/>
            <a:miter lim="800000"/>
            <a:headEnd/>
            <a:tailEnd/>
          </a:ln>
          <a:effectLst/>
        </p:spPr>
        <p:txBody>
          <a:bodyPr lIns="0" tIns="0" rIns="0" bIns="0"/>
          <a:lstStyle/>
          <a:p>
            <a:r>
              <a:rPr lang="en-US" altLang="zh-CN" sz="2800" dirty="0">
                <a:effectLst>
                  <a:outerShdw blurRad="38100" dist="38100" dir="2700000" algn="tl">
                    <a:srgbClr val="000000"/>
                  </a:outerShdw>
                </a:effectLst>
                <a:latin typeface="Times New Roman" pitchFamily="18" charset="0"/>
              </a:rPr>
              <a:t>      CDC 6600</a:t>
            </a:r>
            <a:r>
              <a:rPr lang="zh-CN" altLang="en-US" sz="2800" dirty="0">
                <a:effectLst>
                  <a:outerShdw blurRad="38100" dist="38100" dir="2700000" algn="tl">
                    <a:srgbClr val="000000"/>
                  </a:outerShdw>
                </a:effectLst>
              </a:rPr>
              <a:t>是一种多功能部件的处理机。它的</a:t>
            </a:r>
            <a:r>
              <a:rPr lang="en-US" altLang="zh-CN" sz="2800" dirty="0">
                <a:effectLst>
                  <a:outerShdw blurRad="38100" dist="38100" dir="2700000" algn="tl">
                    <a:srgbClr val="000000"/>
                  </a:outerShdw>
                </a:effectLst>
                <a:latin typeface="Times New Roman" pitchFamily="18" charset="0"/>
              </a:rPr>
              <a:t>CPU</a:t>
            </a:r>
            <a:r>
              <a:rPr lang="zh-CN" altLang="en-US" sz="2800" dirty="0">
                <a:effectLst>
                  <a:outerShdw blurRad="38100" dist="38100" dir="2700000" algn="tl">
                    <a:srgbClr val="000000"/>
                  </a:outerShdw>
                </a:effectLst>
              </a:rPr>
              <a:t>包含</a:t>
            </a:r>
            <a:r>
              <a:rPr lang="en-US" altLang="zh-CN" sz="2800" dirty="0">
                <a:effectLst>
                  <a:outerShdw blurRad="38100" dist="38100" dir="2700000" algn="tl">
                    <a:srgbClr val="000000"/>
                  </a:outerShdw>
                </a:effectLst>
                <a:latin typeface="Times New Roman" pitchFamily="18" charset="0"/>
              </a:rPr>
              <a:t>10</a:t>
            </a:r>
            <a:r>
              <a:rPr lang="zh-CN" altLang="en-US" sz="2800" dirty="0">
                <a:effectLst>
                  <a:outerShdw blurRad="38100" dist="38100" dir="2700000" algn="tl">
                    <a:srgbClr val="000000"/>
                  </a:outerShdw>
                </a:effectLst>
              </a:rPr>
              <a:t>个功能部件、</a:t>
            </a:r>
            <a:r>
              <a:rPr lang="en-US" altLang="zh-CN" sz="2800" dirty="0">
                <a:effectLst>
                  <a:outerShdw blurRad="38100" dist="38100" dir="2700000" algn="tl">
                    <a:srgbClr val="000000"/>
                  </a:outerShdw>
                </a:effectLst>
                <a:latin typeface="Times New Roman" pitchFamily="18" charset="0"/>
              </a:rPr>
              <a:t>1</a:t>
            </a:r>
            <a:r>
              <a:rPr lang="zh-CN" altLang="en-US" sz="2800" dirty="0">
                <a:effectLst>
                  <a:outerShdw blurRad="38100" dist="38100" dir="2700000" algn="tl">
                    <a:srgbClr val="000000"/>
                  </a:outerShdw>
                </a:effectLst>
              </a:rPr>
              <a:t>个指令栈和</a:t>
            </a:r>
            <a:r>
              <a:rPr lang="en-US" altLang="zh-CN" sz="2800" dirty="0">
                <a:effectLst>
                  <a:outerShdw blurRad="38100" dist="38100" dir="2700000" algn="tl">
                    <a:srgbClr val="000000"/>
                  </a:outerShdw>
                </a:effectLst>
                <a:latin typeface="Times New Roman" pitchFamily="18" charset="0"/>
              </a:rPr>
              <a:t>1</a:t>
            </a:r>
            <a:r>
              <a:rPr lang="zh-CN" altLang="en-US" sz="2800" dirty="0">
                <a:effectLst>
                  <a:outerShdw blurRad="38100" dist="38100" dir="2700000" algn="tl">
                    <a:srgbClr val="000000"/>
                  </a:outerShdw>
                </a:effectLst>
              </a:rPr>
              <a:t>个计分牌。其指令流水线的</a:t>
            </a:r>
            <a:r>
              <a:rPr lang="en-US" altLang="zh-CN" sz="2800" dirty="0">
                <a:effectLst>
                  <a:outerShdw blurRad="38100" dist="38100" dir="2700000" algn="tl">
                    <a:srgbClr val="000000"/>
                  </a:outerShdw>
                </a:effectLst>
                <a:latin typeface="Times New Roman" pitchFamily="18" charset="0"/>
              </a:rPr>
              <a:t>7</a:t>
            </a:r>
            <a:r>
              <a:rPr lang="zh-CN" altLang="en-US" sz="2800" dirty="0">
                <a:effectLst>
                  <a:outerShdw blurRad="38100" dist="38100" dir="2700000" algn="tl">
                    <a:srgbClr val="000000"/>
                  </a:outerShdw>
                </a:effectLst>
              </a:rPr>
              <a:t>段结构</a:t>
            </a:r>
            <a:r>
              <a:rPr lang="zh-CN" altLang="en-US" sz="2800" dirty="0">
                <a:effectLst>
                  <a:outerShdw blurRad="38100" dist="38100" dir="2700000" algn="tl">
                    <a:srgbClr val="000000"/>
                  </a:outerShdw>
                </a:effectLst>
                <a:hlinkClick r:id="rId3" action="ppaction://hlinkfile"/>
              </a:rPr>
              <a:t>如图</a:t>
            </a:r>
            <a:r>
              <a:rPr lang="en-US" altLang="zh-CN" sz="2800" dirty="0">
                <a:effectLst>
                  <a:outerShdw blurRad="38100" dist="38100" dir="2700000" algn="tl">
                    <a:srgbClr val="000000"/>
                  </a:outerShdw>
                </a:effectLst>
                <a:latin typeface="Times New Roman" pitchFamily="18" charset="0"/>
                <a:hlinkClick r:id="rId3" action="ppaction://hlinkfile"/>
              </a:rPr>
              <a:t>3.6</a:t>
            </a:r>
            <a:r>
              <a:rPr lang="zh-CN" altLang="en-US" sz="2800" dirty="0">
                <a:effectLst>
                  <a:outerShdw blurRad="38100" dist="38100" dir="2700000" algn="tl">
                    <a:srgbClr val="000000"/>
                  </a:outerShdw>
                </a:effectLst>
                <a:hlinkClick r:id="rId3" action="ppaction://hlinkfile"/>
              </a:rPr>
              <a:t>所示</a:t>
            </a:r>
            <a:r>
              <a:rPr lang="zh-CN" altLang="en-US" sz="2800" dirty="0">
                <a:effectLst>
                  <a:outerShdw blurRad="38100" dist="38100" dir="2700000" algn="tl">
                    <a:srgbClr val="000000"/>
                  </a:outerShdw>
                </a:effectLst>
              </a:rPr>
              <a:t>。</a:t>
            </a:r>
            <a:r>
              <a:rPr lang="zh-CN" altLang="en-US" sz="2800" dirty="0">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Rectangle 3" descr="Rectangle: Click to edit Master text styles&#10;Second level&#10;Third level&#10;Fourth level&#10;Fifth level"/>
          <p:cNvSpPr>
            <a:spLocks noGrp="1" noChangeArrowheads="1"/>
          </p:cNvSpPr>
          <p:nvPr>
            <p:ph type="body" idx="1"/>
          </p:nvPr>
        </p:nvSpPr>
        <p:spPr>
          <a:xfrm>
            <a:off x="-642974" y="1500174"/>
            <a:ext cx="9888579" cy="4560887"/>
          </a:xfrm>
        </p:spPr>
        <p:txBody>
          <a:bodyPr>
            <a:noAutofit/>
          </a:bodyPr>
          <a:lstStyle/>
          <a:p>
            <a:pPr marL="1085850" lvl="1" indent="-457200">
              <a:lnSpc>
                <a:spcPct val="130000"/>
              </a:lnSpc>
            </a:pPr>
            <a:r>
              <a:rPr lang="zh-CN" altLang="en-US" dirty="0">
                <a:solidFill>
                  <a:srgbClr val="FF0000"/>
                </a:solidFill>
              </a:rPr>
              <a:t>静态调度</a:t>
            </a:r>
          </a:p>
          <a:p>
            <a:pPr lvl="2">
              <a:lnSpc>
                <a:spcPct val="130000"/>
              </a:lnSpc>
            </a:pPr>
            <a:r>
              <a:rPr lang="zh-CN" altLang="en-US" sz="2800" dirty="0"/>
              <a:t>依靠编译器对代码进行静态调度，以减少相关和冲突。</a:t>
            </a:r>
          </a:p>
          <a:p>
            <a:pPr lvl="2">
              <a:lnSpc>
                <a:spcPct val="130000"/>
              </a:lnSpc>
            </a:pPr>
            <a:r>
              <a:rPr lang="zh-CN" altLang="en-US" sz="2800" dirty="0"/>
              <a:t>它不是在程序执行的过程中、而是在编译期间进行代码调度和优化。</a:t>
            </a:r>
          </a:p>
          <a:p>
            <a:pPr lvl="2">
              <a:lnSpc>
                <a:spcPct val="130000"/>
              </a:lnSpc>
            </a:pPr>
            <a:r>
              <a:rPr lang="zh-CN" altLang="en-US" sz="2800" dirty="0"/>
              <a:t>通过把相关的指令拉开距离来减少可能产生的停顿。</a:t>
            </a:r>
          </a:p>
          <a:p>
            <a:pPr marL="1085850" lvl="1" indent="-457200">
              <a:lnSpc>
                <a:spcPct val="130000"/>
              </a:lnSpc>
            </a:pPr>
            <a:r>
              <a:rPr lang="zh-CN" altLang="en-US" dirty="0">
                <a:solidFill>
                  <a:srgbClr val="FF0000"/>
                </a:solidFill>
              </a:rPr>
              <a:t>动态调度</a:t>
            </a:r>
          </a:p>
          <a:p>
            <a:pPr lvl="2">
              <a:lnSpc>
                <a:spcPct val="130000"/>
              </a:lnSpc>
            </a:pPr>
            <a:r>
              <a:rPr lang="zh-CN" altLang="en-US" sz="2800" dirty="0"/>
              <a:t>在程序的执行过程中，依靠专门硬件对代码进行调度，减少数据相关导致的停顿。</a:t>
            </a:r>
          </a:p>
          <a:p>
            <a:pPr lvl="2">
              <a:lnSpc>
                <a:spcPct val="130000"/>
              </a:lnSpc>
              <a:buFont typeface="Wingdings" pitchFamily="2" charset="2"/>
              <a:buNone/>
            </a:pPr>
            <a:endParaRPr lang="en-US" altLang="zh-CN" sz="2800" dirty="0">
              <a:solidFill>
                <a:srgbClr val="D60093"/>
              </a:solidFill>
            </a:endParaRPr>
          </a:p>
        </p:txBody>
      </p:sp>
      <p:sp>
        <p:nvSpPr>
          <p:cNvPr id="734212" name="Text Box 4"/>
          <p:cNvSpPr txBox="1">
            <a:spLocks noChangeArrowheads="1"/>
          </p:cNvSpPr>
          <p:nvPr/>
        </p:nvSpPr>
        <p:spPr bwMode="auto">
          <a:xfrm>
            <a:off x="0" y="785794"/>
            <a:ext cx="9144000" cy="584775"/>
          </a:xfrm>
          <a:prstGeom prst="rect">
            <a:avLst/>
          </a:prstGeom>
          <a:noFill/>
          <a:ln w="9525">
            <a:noFill/>
            <a:miter lim="800000"/>
            <a:headEnd/>
            <a:tailEnd/>
          </a:ln>
          <a:effectLst/>
        </p:spPr>
        <p:txBody>
          <a:bodyPr>
            <a:spAutoFit/>
          </a:bodyPr>
          <a:lstStyle/>
          <a:p>
            <a:pPr algn="ctr">
              <a:spcBef>
                <a:spcPct val="50000"/>
              </a:spcBef>
            </a:pPr>
            <a:r>
              <a:rPr lang="zh-CN" altLang="en-US" sz="3200" dirty="0" smtClean="0">
                <a:solidFill>
                  <a:srgbClr val="000000"/>
                </a:solidFill>
                <a:latin typeface="黑体" pitchFamily="49" charset="-122"/>
              </a:rPr>
              <a:t>指令</a:t>
            </a:r>
            <a:r>
              <a:rPr lang="zh-CN" altLang="en-US" sz="3200" dirty="0">
                <a:solidFill>
                  <a:srgbClr val="000000"/>
                </a:solidFill>
                <a:latin typeface="黑体" pitchFamily="49" charset="-122"/>
              </a:rPr>
              <a:t>的动态调度</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23</a:t>
            </a:fld>
            <a:endParaRPr lang="en-US" altLang="zh-C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742403" name="Rectangle 3" descr="Rectangle: Click to edit Master text styles&#10;Second level&#10;Third level&#10;Fourth level&#10;Fifth level"/>
          <p:cNvSpPr>
            <a:spLocks noGrp="1" noChangeArrowheads="1"/>
          </p:cNvSpPr>
          <p:nvPr>
            <p:ph type="body" idx="1"/>
          </p:nvPr>
        </p:nvSpPr>
        <p:spPr>
          <a:xfrm>
            <a:off x="-428660" y="2060575"/>
            <a:ext cx="9572660" cy="4797425"/>
          </a:xfrm>
        </p:spPr>
        <p:txBody>
          <a:bodyPr>
            <a:noAutofit/>
          </a:bodyPr>
          <a:lstStyle/>
          <a:p>
            <a:pPr lvl="3">
              <a:lnSpc>
                <a:spcPct val="150000"/>
              </a:lnSpc>
            </a:pPr>
            <a:r>
              <a:rPr lang="zh-CN" altLang="en-US" sz="2800" dirty="0"/>
              <a:t>能够处理一些在编译时情况不明的相关（比如涉及到存储器访问的相关），并简化了编译器；</a:t>
            </a:r>
          </a:p>
          <a:p>
            <a:pPr lvl="3">
              <a:lnSpc>
                <a:spcPct val="150000"/>
              </a:lnSpc>
            </a:pPr>
            <a:r>
              <a:rPr lang="zh-CN" altLang="en-US" sz="2800" dirty="0"/>
              <a:t>能够使本来是面向某一流水线优化编译的代码在其它的流水线（动态调度）上也能高效地执行。</a:t>
            </a:r>
          </a:p>
          <a:p>
            <a:pPr lvl="2">
              <a:lnSpc>
                <a:spcPct val="150000"/>
              </a:lnSpc>
            </a:pPr>
            <a:r>
              <a:rPr lang="zh-CN" altLang="en-US" sz="2800" dirty="0"/>
              <a:t>以硬件复杂性的显著增加为代价</a:t>
            </a:r>
          </a:p>
        </p:txBody>
      </p:sp>
      <p:sp>
        <p:nvSpPr>
          <p:cNvPr id="742404" name="Rectangle 4"/>
          <p:cNvSpPr>
            <a:spLocks noChangeArrowheads="1"/>
          </p:cNvSpPr>
          <p:nvPr/>
        </p:nvSpPr>
        <p:spPr bwMode="auto">
          <a:xfrm>
            <a:off x="762000" y="857232"/>
            <a:ext cx="7010400" cy="1152688"/>
          </a:xfrm>
          <a:prstGeom prst="rect">
            <a:avLst/>
          </a:prstGeom>
          <a:noFill/>
          <a:ln w="9525">
            <a:noFill/>
            <a:miter lim="800000"/>
            <a:headEnd/>
            <a:tailEnd/>
          </a:ln>
          <a:effectLst/>
        </p:spPr>
        <p:txBody>
          <a:bodyPr>
            <a:spAutoFit/>
          </a:bodyPr>
          <a:lstStyle/>
          <a:p>
            <a:pPr lvl="2">
              <a:lnSpc>
                <a:spcPct val="120000"/>
              </a:lnSpc>
              <a:spcBef>
                <a:spcPct val="50000"/>
              </a:spcBef>
              <a:buClr>
                <a:schemeClr val="hlink"/>
              </a:buClr>
              <a:buSzPct val="60000"/>
              <a:buFont typeface="Wingdings" pitchFamily="2" charset="2"/>
              <a:buNone/>
            </a:pPr>
            <a:endParaRPr lang="en-US" altLang="zh-CN" sz="2000" b="1" dirty="0">
              <a:solidFill>
                <a:srgbClr val="000000"/>
              </a:solidFill>
              <a:ea typeface="宋体" pitchFamily="2" charset="-122"/>
            </a:endParaRPr>
          </a:p>
          <a:p>
            <a:pPr lvl="2">
              <a:lnSpc>
                <a:spcPct val="120000"/>
              </a:lnSpc>
              <a:spcBef>
                <a:spcPct val="50000"/>
              </a:spcBef>
              <a:buClr>
                <a:schemeClr val="hlink"/>
              </a:buClr>
              <a:buSzPct val="60000"/>
              <a:buFont typeface="Wingdings" pitchFamily="2" charset="2"/>
              <a:buChar char="q"/>
            </a:pPr>
            <a:r>
              <a:rPr lang="en-US" altLang="zh-CN" sz="2800" b="1" dirty="0">
                <a:solidFill>
                  <a:srgbClr val="D60093"/>
                </a:solidFill>
                <a:ea typeface="宋体" pitchFamily="2" charset="-122"/>
              </a:rPr>
              <a:t>   </a:t>
            </a:r>
            <a:r>
              <a:rPr lang="zh-CN" altLang="en-US" sz="2800" b="1" dirty="0">
                <a:solidFill>
                  <a:srgbClr val="D60093"/>
                </a:solidFill>
                <a:ea typeface="宋体" pitchFamily="2" charset="-122"/>
              </a:rPr>
              <a:t>优点：</a:t>
            </a: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24</a:t>
            </a:fld>
            <a:endParaRPr lang="en-US" altLang="zh-C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735235" name="Rectangle 3" descr="Rectangle: Click to edit Master text styles&#10;Second level&#10;Third level&#10;Fourth level&#10;Fifth level"/>
          <p:cNvSpPr>
            <a:spLocks noGrp="1" noChangeArrowheads="1"/>
          </p:cNvSpPr>
          <p:nvPr>
            <p:ph type="body" idx="1"/>
          </p:nvPr>
        </p:nvSpPr>
        <p:spPr>
          <a:xfrm>
            <a:off x="1119188" y="1844675"/>
            <a:ext cx="6981825" cy="4608513"/>
          </a:xfrm>
        </p:spPr>
        <p:txBody>
          <a:bodyPr>
            <a:normAutofit fontScale="92500" lnSpcReduction="20000"/>
          </a:bodyPr>
          <a:lstStyle/>
          <a:p>
            <a:pPr marL="457200" indent="-457200">
              <a:lnSpc>
                <a:spcPct val="110000"/>
              </a:lnSpc>
            </a:pPr>
            <a:r>
              <a:rPr lang="zh-CN" altLang="en-US" dirty="0"/>
              <a:t>到目前为止我们所使用流水线的最大的</a:t>
            </a:r>
            <a:r>
              <a:rPr lang="zh-CN" altLang="en-US" dirty="0">
                <a:solidFill>
                  <a:srgbClr val="008000"/>
                </a:solidFill>
              </a:rPr>
              <a:t>局限性</a:t>
            </a:r>
            <a:r>
              <a:rPr lang="en-US" altLang="zh-CN" dirty="0">
                <a:solidFill>
                  <a:srgbClr val="008000"/>
                </a:solidFill>
              </a:rPr>
              <a:t>:</a:t>
            </a:r>
          </a:p>
          <a:p>
            <a:pPr marL="1085850" lvl="1" indent="-457200">
              <a:lnSpc>
                <a:spcPct val="110000"/>
              </a:lnSpc>
            </a:pPr>
            <a:r>
              <a:rPr lang="zh-CN" altLang="en-US" dirty="0"/>
              <a:t>指令是</a:t>
            </a:r>
            <a:r>
              <a:rPr lang="zh-CN" altLang="en-US" dirty="0">
                <a:solidFill>
                  <a:srgbClr val="D60093"/>
                </a:solidFill>
              </a:rPr>
              <a:t>按序流出</a:t>
            </a:r>
            <a:r>
              <a:rPr lang="zh-CN" altLang="en-US" dirty="0"/>
              <a:t>和</a:t>
            </a:r>
            <a:r>
              <a:rPr lang="zh-CN" altLang="en-US" dirty="0">
                <a:solidFill>
                  <a:srgbClr val="D60093"/>
                </a:solidFill>
              </a:rPr>
              <a:t>按序执行的</a:t>
            </a:r>
          </a:p>
          <a:p>
            <a:pPr marL="1085850" lvl="1" indent="-457200">
              <a:lnSpc>
                <a:spcPct val="110000"/>
              </a:lnSpc>
            </a:pPr>
            <a:r>
              <a:rPr lang="zh-CN" altLang="en-US" dirty="0"/>
              <a:t>考虑下面一段代码：</a:t>
            </a:r>
          </a:p>
          <a:p>
            <a:pPr lvl="2">
              <a:lnSpc>
                <a:spcPct val="110000"/>
              </a:lnSpc>
              <a:buFont typeface="Wingdings" pitchFamily="2" charset="2"/>
              <a:buNone/>
            </a:pPr>
            <a:r>
              <a:rPr lang="en-US" altLang="zh-CN" dirty="0">
                <a:latin typeface="宋体" pitchFamily="2" charset="-122"/>
              </a:rPr>
              <a:t>DIV.D	</a:t>
            </a:r>
            <a:r>
              <a:rPr lang="en-US" altLang="zh-CN" dirty="0">
                <a:solidFill>
                  <a:srgbClr val="D60093"/>
                </a:solidFill>
                <a:latin typeface="宋体" pitchFamily="2" charset="-122"/>
              </a:rPr>
              <a:t>F4</a:t>
            </a:r>
            <a:r>
              <a:rPr lang="zh-CN" altLang="en-US" dirty="0">
                <a:latin typeface="宋体" pitchFamily="2" charset="-122"/>
              </a:rPr>
              <a:t>，</a:t>
            </a:r>
            <a:r>
              <a:rPr lang="en-US" altLang="zh-CN" dirty="0">
                <a:latin typeface="宋体" pitchFamily="2" charset="-122"/>
              </a:rPr>
              <a:t>F0</a:t>
            </a:r>
            <a:r>
              <a:rPr lang="zh-CN" altLang="en-US" dirty="0">
                <a:latin typeface="宋体" pitchFamily="2" charset="-122"/>
              </a:rPr>
              <a:t>，</a:t>
            </a:r>
            <a:r>
              <a:rPr lang="en-US" altLang="zh-CN" dirty="0">
                <a:latin typeface="宋体" pitchFamily="2" charset="-122"/>
              </a:rPr>
              <a:t>F2</a:t>
            </a:r>
          </a:p>
          <a:p>
            <a:pPr lvl="2">
              <a:lnSpc>
                <a:spcPct val="110000"/>
              </a:lnSpc>
              <a:buFont typeface="Wingdings" pitchFamily="2" charset="2"/>
              <a:buNone/>
            </a:pPr>
            <a:r>
              <a:rPr lang="en-US" altLang="zh-CN" dirty="0">
                <a:latin typeface="宋体" pitchFamily="2" charset="-122"/>
              </a:rPr>
              <a:t>ADD.D	F10</a:t>
            </a:r>
            <a:r>
              <a:rPr lang="zh-CN" altLang="en-US" dirty="0">
                <a:latin typeface="宋体" pitchFamily="2" charset="-122"/>
              </a:rPr>
              <a:t>，</a:t>
            </a:r>
            <a:r>
              <a:rPr lang="en-US" altLang="zh-CN" dirty="0">
                <a:solidFill>
                  <a:srgbClr val="D60093"/>
                </a:solidFill>
                <a:latin typeface="宋体" pitchFamily="2" charset="-122"/>
              </a:rPr>
              <a:t>F4</a:t>
            </a:r>
            <a:r>
              <a:rPr lang="zh-CN" altLang="en-US" dirty="0">
                <a:latin typeface="宋体" pitchFamily="2" charset="-122"/>
              </a:rPr>
              <a:t>，</a:t>
            </a:r>
            <a:r>
              <a:rPr lang="en-US" altLang="zh-CN" dirty="0">
                <a:latin typeface="宋体" pitchFamily="2" charset="-122"/>
              </a:rPr>
              <a:t>F6 </a:t>
            </a:r>
          </a:p>
          <a:p>
            <a:pPr lvl="2">
              <a:lnSpc>
                <a:spcPct val="110000"/>
              </a:lnSpc>
              <a:buFont typeface="Wingdings" pitchFamily="2" charset="2"/>
              <a:buNone/>
            </a:pPr>
            <a:r>
              <a:rPr lang="en-US" altLang="zh-CN" dirty="0">
                <a:latin typeface="宋体" pitchFamily="2" charset="-122"/>
              </a:rPr>
              <a:t>SUB.D	F12</a:t>
            </a:r>
            <a:r>
              <a:rPr lang="zh-CN" altLang="en-US" dirty="0">
                <a:latin typeface="宋体" pitchFamily="2" charset="-122"/>
              </a:rPr>
              <a:t>，</a:t>
            </a:r>
            <a:r>
              <a:rPr lang="en-US" altLang="zh-CN" dirty="0">
                <a:latin typeface="宋体" pitchFamily="2" charset="-122"/>
              </a:rPr>
              <a:t>F6</a:t>
            </a:r>
            <a:r>
              <a:rPr lang="zh-CN" altLang="en-US" dirty="0">
                <a:latin typeface="宋体" pitchFamily="2" charset="-122"/>
              </a:rPr>
              <a:t>，</a:t>
            </a:r>
            <a:r>
              <a:rPr lang="en-US" altLang="zh-CN" dirty="0">
                <a:latin typeface="宋体" pitchFamily="2" charset="-122"/>
              </a:rPr>
              <a:t>F14</a:t>
            </a:r>
          </a:p>
          <a:p>
            <a:pPr marL="1085850" lvl="1" indent="-457200">
              <a:lnSpc>
                <a:spcPct val="110000"/>
              </a:lnSpc>
              <a:buFont typeface="Wingdings" pitchFamily="2" charset="2"/>
              <a:buNone/>
            </a:pPr>
            <a:r>
              <a:rPr lang="en-US" altLang="zh-CN" b="1" dirty="0">
                <a:solidFill>
                  <a:srgbClr val="D60093"/>
                </a:solidFill>
                <a:latin typeface="宋体" pitchFamily="2" charset="-122"/>
                <a:ea typeface="宋体" pitchFamily="2" charset="-122"/>
              </a:rPr>
              <a:t>    </a:t>
            </a:r>
            <a:r>
              <a:rPr lang="en-US" altLang="zh-CN" sz="2200" b="1" dirty="0">
                <a:solidFill>
                  <a:srgbClr val="D60093"/>
                </a:solidFill>
                <a:latin typeface="宋体" pitchFamily="2" charset="-122"/>
                <a:ea typeface="宋体" pitchFamily="2" charset="-122"/>
              </a:rPr>
              <a:t>ADD.D</a:t>
            </a:r>
            <a:r>
              <a:rPr lang="zh-CN" altLang="en-US" sz="2200" b="1" dirty="0">
                <a:solidFill>
                  <a:srgbClr val="000000"/>
                </a:solidFill>
                <a:latin typeface="宋体" pitchFamily="2" charset="-122"/>
                <a:ea typeface="宋体" pitchFamily="2" charset="-122"/>
              </a:rPr>
              <a:t>指令与</a:t>
            </a:r>
            <a:r>
              <a:rPr lang="en-US" altLang="zh-CN" sz="2200" b="1" dirty="0">
                <a:solidFill>
                  <a:srgbClr val="D60093"/>
                </a:solidFill>
                <a:latin typeface="宋体" pitchFamily="2" charset="-122"/>
                <a:ea typeface="宋体" pitchFamily="2" charset="-122"/>
              </a:rPr>
              <a:t>DIV.D</a:t>
            </a:r>
            <a:r>
              <a:rPr lang="zh-CN" altLang="en-US" sz="2200" b="1" dirty="0">
                <a:solidFill>
                  <a:srgbClr val="000000"/>
                </a:solidFill>
                <a:latin typeface="宋体" pitchFamily="2" charset="-122"/>
                <a:ea typeface="宋体" pitchFamily="2" charset="-122"/>
              </a:rPr>
              <a:t>指令关于</a:t>
            </a:r>
            <a:r>
              <a:rPr lang="en-US" altLang="zh-CN" sz="2200" b="1" dirty="0">
                <a:solidFill>
                  <a:srgbClr val="D60093"/>
                </a:solidFill>
                <a:latin typeface="宋体" pitchFamily="2" charset="-122"/>
                <a:ea typeface="宋体" pitchFamily="2" charset="-122"/>
              </a:rPr>
              <a:t>F4</a:t>
            </a:r>
            <a:r>
              <a:rPr lang="zh-CN" altLang="en-US" sz="2200" b="1" dirty="0">
                <a:solidFill>
                  <a:srgbClr val="000000"/>
                </a:solidFill>
                <a:latin typeface="宋体" pitchFamily="2" charset="-122"/>
                <a:ea typeface="宋体" pitchFamily="2" charset="-122"/>
              </a:rPr>
              <a:t>相关，导致</a:t>
            </a:r>
          </a:p>
          <a:p>
            <a:pPr marL="1085850" lvl="1" indent="-457200">
              <a:lnSpc>
                <a:spcPct val="110000"/>
              </a:lnSpc>
              <a:buFont typeface="Wingdings" pitchFamily="2" charset="2"/>
              <a:buNone/>
            </a:pPr>
            <a:r>
              <a:rPr lang="zh-CN" altLang="en-US" sz="2200" b="1" dirty="0">
                <a:solidFill>
                  <a:srgbClr val="000000"/>
                </a:solidFill>
                <a:latin typeface="宋体" pitchFamily="2" charset="-122"/>
                <a:ea typeface="宋体" pitchFamily="2" charset="-122"/>
              </a:rPr>
              <a:t>流水线停顿。</a:t>
            </a:r>
          </a:p>
          <a:p>
            <a:pPr marL="1085850" lvl="1" indent="-457200">
              <a:lnSpc>
                <a:spcPct val="110000"/>
              </a:lnSpc>
              <a:buFont typeface="Wingdings" pitchFamily="2" charset="2"/>
              <a:buNone/>
            </a:pPr>
            <a:r>
              <a:rPr lang="zh-CN" altLang="en-US" sz="2200" b="1" dirty="0">
                <a:solidFill>
                  <a:srgbClr val="D60093"/>
                </a:solidFill>
                <a:latin typeface="宋体" pitchFamily="2" charset="-122"/>
                <a:ea typeface="宋体" pitchFamily="2" charset="-122"/>
              </a:rPr>
              <a:t>    </a:t>
            </a:r>
            <a:r>
              <a:rPr lang="en-US" altLang="zh-CN" sz="2200" b="1" dirty="0">
                <a:solidFill>
                  <a:srgbClr val="D60093"/>
                </a:solidFill>
                <a:latin typeface="宋体" pitchFamily="2" charset="-122"/>
                <a:ea typeface="宋体" pitchFamily="2" charset="-122"/>
              </a:rPr>
              <a:t>SUB.D</a:t>
            </a:r>
            <a:r>
              <a:rPr lang="zh-CN" altLang="en-US" sz="2200" b="1" dirty="0">
                <a:solidFill>
                  <a:srgbClr val="000000"/>
                </a:solidFill>
                <a:latin typeface="宋体" pitchFamily="2" charset="-122"/>
                <a:ea typeface="宋体" pitchFamily="2" charset="-122"/>
              </a:rPr>
              <a:t>指令与流水线中的任何指令都没有关</a:t>
            </a:r>
          </a:p>
          <a:p>
            <a:pPr marL="1085850" lvl="1" indent="-457200">
              <a:lnSpc>
                <a:spcPct val="110000"/>
              </a:lnSpc>
              <a:buFont typeface="Wingdings" pitchFamily="2" charset="2"/>
              <a:buNone/>
            </a:pPr>
            <a:r>
              <a:rPr lang="zh-CN" altLang="en-US" sz="2200" b="1" dirty="0">
                <a:solidFill>
                  <a:srgbClr val="000000"/>
                </a:solidFill>
                <a:latin typeface="宋体" pitchFamily="2" charset="-122"/>
                <a:ea typeface="宋体" pitchFamily="2" charset="-122"/>
              </a:rPr>
              <a:t>系，</a:t>
            </a:r>
            <a:r>
              <a:rPr lang="zh-CN" altLang="en-US" sz="2200" b="1" dirty="0">
                <a:solidFill>
                  <a:srgbClr val="D60093"/>
                </a:solidFill>
                <a:latin typeface="宋体" pitchFamily="2" charset="-122"/>
                <a:ea typeface="宋体" pitchFamily="2" charset="-122"/>
              </a:rPr>
              <a:t>但也因此受阻</a:t>
            </a:r>
            <a:r>
              <a:rPr lang="zh-CN" altLang="en-US" sz="2200" b="1" dirty="0">
                <a:solidFill>
                  <a:srgbClr val="000000"/>
                </a:solidFill>
                <a:latin typeface="宋体" pitchFamily="2" charset="-122"/>
                <a:ea typeface="宋体" pitchFamily="2" charset="-122"/>
              </a:rPr>
              <a:t>。</a:t>
            </a:r>
          </a:p>
        </p:txBody>
      </p:sp>
      <p:sp>
        <p:nvSpPr>
          <p:cNvPr id="735236" name="Text Box 4"/>
          <p:cNvSpPr txBox="1">
            <a:spLocks noChangeArrowheads="1"/>
          </p:cNvSpPr>
          <p:nvPr/>
        </p:nvSpPr>
        <p:spPr bwMode="auto">
          <a:xfrm>
            <a:off x="1116013" y="1268413"/>
            <a:ext cx="6840537" cy="488950"/>
          </a:xfrm>
          <a:prstGeom prst="rect">
            <a:avLst/>
          </a:prstGeom>
          <a:noFill/>
          <a:ln w="9525">
            <a:noFill/>
            <a:miter lim="800000"/>
            <a:headEnd/>
            <a:tailEnd/>
          </a:ln>
          <a:effectLst/>
        </p:spPr>
        <p:txBody>
          <a:bodyPr>
            <a:spAutoFit/>
          </a:bodyPr>
          <a:lstStyle/>
          <a:p>
            <a:pPr>
              <a:spcBef>
                <a:spcPct val="50000"/>
              </a:spcBef>
            </a:pPr>
            <a:r>
              <a:rPr lang="zh-CN" altLang="en-US" sz="2600" dirty="0" smtClean="0">
                <a:solidFill>
                  <a:srgbClr val="0000CC"/>
                </a:solidFill>
                <a:latin typeface="黑体" pitchFamily="49" charset="-122"/>
              </a:rPr>
              <a:t>动态调度</a:t>
            </a:r>
            <a:r>
              <a:rPr lang="zh-CN" altLang="en-US" sz="2600" dirty="0">
                <a:solidFill>
                  <a:srgbClr val="0000CC"/>
                </a:solidFill>
                <a:latin typeface="黑体" pitchFamily="49" charset="-122"/>
              </a:rPr>
              <a:t>的基本思想</a:t>
            </a: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25</a:t>
            </a:fld>
            <a:endParaRPr lang="en-US" altLang="zh-C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736259" name="Rectangle 3" descr="Rectangle: Click to edit Master text styles&#10;Second level&#10;Third level&#10;Fourth level&#10;Fifth level"/>
          <p:cNvSpPr>
            <a:spLocks noGrp="1" noChangeArrowheads="1"/>
          </p:cNvSpPr>
          <p:nvPr>
            <p:ph type="body" idx="1"/>
          </p:nvPr>
        </p:nvSpPr>
        <p:spPr>
          <a:xfrm>
            <a:off x="1476375" y="1366838"/>
            <a:ext cx="4679950" cy="576262"/>
          </a:xfrm>
        </p:spPr>
        <p:txBody>
          <a:bodyPr>
            <a:normAutofit lnSpcReduction="10000"/>
          </a:bodyPr>
          <a:lstStyle/>
          <a:p>
            <a:pPr marL="457200" indent="-457200">
              <a:buFont typeface="Wingdings" pitchFamily="2" charset="2"/>
              <a:buNone/>
            </a:pPr>
            <a:r>
              <a:rPr lang="zh-CN" altLang="en-US"/>
              <a:t>在前面的基本流水线中：</a:t>
            </a:r>
          </a:p>
        </p:txBody>
      </p:sp>
      <p:sp>
        <p:nvSpPr>
          <p:cNvPr id="736260" name="Rectangle 4"/>
          <p:cNvSpPr>
            <a:spLocks noChangeArrowheads="1"/>
          </p:cNvSpPr>
          <p:nvPr/>
        </p:nvSpPr>
        <p:spPr bwMode="auto">
          <a:xfrm>
            <a:off x="4191000" y="2128838"/>
            <a:ext cx="990600" cy="1447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6261" name="Text Box 5"/>
          <p:cNvSpPr txBox="1">
            <a:spLocks noChangeArrowheads="1"/>
          </p:cNvSpPr>
          <p:nvPr/>
        </p:nvSpPr>
        <p:spPr bwMode="auto">
          <a:xfrm>
            <a:off x="4419600" y="2630488"/>
            <a:ext cx="1219200" cy="488950"/>
          </a:xfrm>
          <a:prstGeom prst="rect">
            <a:avLst/>
          </a:prstGeom>
          <a:noFill/>
          <a:ln w="9525">
            <a:noFill/>
            <a:miter lim="800000"/>
            <a:headEnd/>
            <a:tailEnd/>
          </a:ln>
          <a:effectLst/>
        </p:spPr>
        <p:txBody>
          <a:bodyPr>
            <a:spAutoFit/>
          </a:bodyPr>
          <a:lstStyle/>
          <a:p>
            <a:pPr>
              <a:spcBef>
                <a:spcPct val="50000"/>
              </a:spcBef>
            </a:pPr>
            <a:r>
              <a:rPr lang="en-US" altLang="zh-CN" sz="2600">
                <a:solidFill>
                  <a:srgbClr val="000000"/>
                </a:solidFill>
                <a:latin typeface="黑体" pitchFamily="49" charset="-122"/>
              </a:rPr>
              <a:t>ID</a:t>
            </a:r>
          </a:p>
        </p:txBody>
      </p:sp>
      <p:sp>
        <p:nvSpPr>
          <p:cNvPr id="736262" name="Line 6"/>
          <p:cNvSpPr>
            <a:spLocks noChangeShapeType="1"/>
          </p:cNvSpPr>
          <p:nvPr/>
        </p:nvSpPr>
        <p:spPr bwMode="auto">
          <a:xfrm>
            <a:off x="3124200" y="2890838"/>
            <a:ext cx="1066800" cy="0"/>
          </a:xfrm>
          <a:prstGeom prst="line">
            <a:avLst/>
          </a:prstGeom>
          <a:noFill/>
          <a:ln w="19050">
            <a:solidFill>
              <a:schemeClr val="folHlink"/>
            </a:solidFill>
            <a:round/>
            <a:headEnd/>
            <a:tailEnd type="triangle" w="med" len="med"/>
          </a:ln>
          <a:effectLst/>
        </p:spPr>
        <p:txBody>
          <a:bodyPr/>
          <a:lstStyle/>
          <a:p>
            <a:endParaRPr lang="zh-CN" altLang="en-US"/>
          </a:p>
        </p:txBody>
      </p:sp>
      <p:sp>
        <p:nvSpPr>
          <p:cNvPr id="736263" name="Line 7"/>
          <p:cNvSpPr>
            <a:spLocks noChangeShapeType="1"/>
          </p:cNvSpPr>
          <p:nvPr/>
        </p:nvSpPr>
        <p:spPr bwMode="auto">
          <a:xfrm>
            <a:off x="5181600" y="2890838"/>
            <a:ext cx="1066800" cy="0"/>
          </a:xfrm>
          <a:prstGeom prst="line">
            <a:avLst/>
          </a:prstGeom>
          <a:noFill/>
          <a:ln w="19050">
            <a:solidFill>
              <a:schemeClr val="folHlink"/>
            </a:solidFill>
            <a:round/>
            <a:headEnd/>
            <a:tailEnd type="triangle" w="med" len="med"/>
          </a:ln>
          <a:effectLst/>
        </p:spPr>
        <p:txBody>
          <a:bodyPr/>
          <a:lstStyle/>
          <a:p>
            <a:endParaRPr lang="zh-CN" altLang="en-US"/>
          </a:p>
        </p:txBody>
      </p:sp>
      <p:sp>
        <p:nvSpPr>
          <p:cNvPr id="736264" name="Text Box 8"/>
          <p:cNvSpPr txBox="1">
            <a:spLocks noChangeArrowheads="1"/>
          </p:cNvSpPr>
          <p:nvPr/>
        </p:nvSpPr>
        <p:spPr bwMode="auto">
          <a:xfrm>
            <a:off x="3725863" y="3835400"/>
            <a:ext cx="2232025" cy="968375"/>
          </a:xfrm>
          <a:prstGeom prst="rect">
            <a:avLst/>
          </a:prstGeom>
          <a:noFill/>
          <a:ln w="9525">
            <a:noFill/>
            <a:miter lim="800000"/>
            <a:headEnd/>
            <a:tailEnd/>
          </a:ln>
          <a:effectLst/>
        </p:spPr>
        <p:txBody>
          <a:bodyPr>
            <a:spAutoFit/>
          </a:bodyPr>
          <a:lstStyle/>
          <a:p>
            <a:pPr>
              <a:lnSpc>
                <a:spcPct val="120000"/>
              </a:lnSpc>
            </a:pPr>
            <a:r>
              <a:rPr lang="zh-CN" altLang="en-US" sz="2400" dirty="0"/>
              <a:t>检测</a:t>
            </a:r>
            <a:r>
              <a:rPr lang="zh-CN" altLang="en-US" sz="2400" dirty="0">
                <a:solidFill>
                  <a:srgbClr val="D60093"/>
                </a:solidFill>
              </a:rPr>
              <a:t>结构</a:t>
            </a:r>
            <a:r>
              <a:rPr lang="zh-CN" altLang="en-US" sz="2400" dirty="0"/>
              <a:t>冲突</a:t>
            </a:r>
          </a:p>
          <a:p>
            <a:pPr>
              <a:lnSpc>
                <a:spcPct val="120000"/>
              </a:lnSpc>
            </a:pPr>
            <a:r>
              <a:rPr lang="zh-CN" altLang="en-US" sz="2400" dirty="0"/>
              <a:t>检测</a:t>
            </a:r>
            <a:r>
              <a:rPr lang="zh-CN" altLang="en-US" sz="2400" dirty="0">
                <a:solidFill>
                  <a:srgbClr val="D60093"/>
                </a:solidFill>
              </a:rPr>
              <a:t>数据</a:t>
            </a:r>
            <a:r>
              <a:rPr lang="zh-CN" altLang="en-US" sz="2400" dirty="0"/>
              <a:t>冲突</a:t>
            </a:r>
          </a:p>
        </p:txBody>
      </p:sp>
      <p:sp>
        <p:nvSpPr>
          <p:cNvPr id="736265" name="Text Box 9"/>
          <p:cNvSpPr txBox="1">
            <a:spLocks noChangeArrowheads="1"/>
          </p:cNvSpPr>
          <p:nvPr/>
        </p:nvSpPr>
        <p:spPr bwMode="auto">
          <a:xfrm>
            <a:off x="685800" y="4872038"/>
            <a:ext cx="7772400" cy="981935"/>
          </a:xfrm>
          <a:prstGeom prst="rect">
            <a:avLst/>
          </a:prstGeom>
          <a:noFill/>
          <a:ln w="9525">
            <a:noFill/>
            <a:miter lim="800000"/>
            <a:headEnd/>
            <a:tailEnd/>
          </a:ln>
          <a:effectLst/>
        </p:spPr>
        <p:txBody>
          <a:bodyPr>
            <a:spAutoFit/>
          </a:bodyPr>
          <a:lstStyle/>
          <a:p>
            <a:pPr>
              <a:lnSpc>
                <a:spcPct val="120000"/>
              </a:lnSpc>
            </a:pPr>
            <a:r>
              <a:rPr lang="en-US" altLang="zh-CN" sz="2800" dirty="0"/>
              <a:t>       </a:t>
            </a:r>
            <a:r>
              <a:rPr lang="zh-CN" altLang="en-US" sz="2800" dirty="0"/>
              <a:t>一旦一条指令受阻，其后的指令都将停顿。</a:t>
            </a:r>
          </a:p>
          <a:p>
            <a:pPr>
              <a:lnSpc>
                <a:spcPct val="150000"/>
              </a:lnSpc>
            </a:pPr>
            <a:r>
              <a:rPr lang="zh-CN" altLang="en-US" dirty="0"/>
              <a:t>       </a:t>
            </a:r>
            <a:endParaRPr lang="zh-CN" altLang="en-US" dirty="0">
              <a:solidFill>
                <a:srgbClr val="FF0000"/>
              </a:solidFill>
            </a:endParaRPr>
          </a:p>
        </p:txBody>
      </p:sp>
      <p:sp>
        <p:nvSpPr>
          <p:cNvPr id="10"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26</a:t>
            </a:fld>
            <a:endParaRPr lang="en-US" altLang="zh-C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885763" name="Rectangle 3" descr="Rectangle: Click to edit Master text styles&#10;Second level&#10;Third level&#10;Fourth level&#10;Fifth level"/>
          <p:cNvSpPr>
            <a:spLocks noGrp="1" noChangeArrowheads="1"/>
          </p:cNvSpPr>
          <p:nvPr>
            <p:ph type="body" idx="1"/>
          </p:nvPr>
        </p:nvSpPr>
        <p:spPr/>
        <p:txBody>
          <a:bodyPr>
            <a:normAutofit fontScale="92500" lnSpcReduction="20000"/>
          </a:bodyPr>
          <a:lstStyle/>
          <a:p>
            <a:pPr marL="1085850" lvl="1" indent="-457200">
              <a:lnSpc>
                <a:spcPct val="110000"/>
              </a:lnSpc>
            </a:pPr>
            <a:r>
              <a:rPr lang="zh-CN" altLang="en-US" dirty="0">
                <a:latin typeface="Times New Roman" pitchFamily="18" charset="0"/>
              </a:rPr>
              <a:t>为了使上述指令序列中的</a:t>
            </a:r>
            <a:r>
              <a:rPr lang="en-US" altLang="zh-CN" dirty="0">
                <a:solidFill>
                  <a:srgbClr val="D60093"/>
                </a:solidFill>
                <a:latin typeface="Times New Roman" pitchFamily="18" charset="0"/>
              </a:rPr>
              <a:t>SUB.D</a:t>
            </a:r>
            <a:r>
              <a:rPr lang="zh-CN" altLang="en-US" dirty="0">
                <a:latin typeface="Times New Roman" pitchFamily="18" charset="0"/>
              </a:rPr>
              <a:t>指令能继续执行下去，必须把指令流出的工作拆分为两步：</a:t>
            </a:r>
          </a:p>
          <a:p>
            <a:pPr lvl="2">
              <a:lnSpc>
                <a:spcPct val="110000"/>
              </a:lnSpc>
            </a:pPr>
            <a:r>
              <a:rPr lang="zh-CN" altLang="en-US" dirty="0"/>
              <a:t>检测结构冲突</a:t>
            </a:r>
          </a:p>
          <a:p>
            <a:pPr lvl="2">
              <a:lnSpc>
                <a:spcPct val="110000"/>
              </a:lnSpc>
            </a:pPr>
            <a:r>
              <a:rPr lang="zh-CN" altLang="en-US" dirty="0"/>
              <a:t>等待数据冲突消失</a:t>
            </a:r>
          </a:p>
          <a:p>
            <a:pPr marL="1085850" lvl="1" indent="-457200">
              <a:lnSpc>
                <a:spcPct val="110000"/>
              </a:lnSpc>
              <a:buFont typeface="Wingdings" pitchFamily="2" charset="2"/>
              <a:buNone/>
            </a:pPr>
            <a:r>
              <a:rPr lang="zh-CN" altLang="en-US" dirty="0"/>
              <a:t>           只要检测到没有结构冲突，就可以让指令流出。并且流出后的指令一旦其操作数就绪就可以立即执行。 </a:t>
            </a:r>
          </a:p>
          <a:p>
            <a:pPr marL="457200" indent="-457200">
              <a:lnSpc>
                <a:spcPct val="110000"/>
              </a:lnSpc>
              <a:buFont typeface="Wingdings" pitchFamily="2" charset="2"/>
              <a:buAutoNum type="arabicPeriod" startAt="2"/>
            </a:pPr>
            <a:r>
              <a:rPr lang="zh-CN" altLang="en-US" dirty="0"/>
              <a:t>乱序执行</a:t>
            </a:r>
          </a:p>
          <a:p>
            <a:pPr marL="1085850" lvl="1" indent="-457200">
              <a:lnSpc>
                <a:spcPct val="110000"/>
              </a:lnSpc>
            </a:pPr>
            <a:r>
              <a:rPr lang="zh-CN" altLang="en-US" dirty="0"/>
              <a:t>指令的执行顺序与程序顺序不相同</a:t>
            </a:r>
          </a:p>
          <a:p>
            <a:pPr marL="1085850" lvl="1" indent="-457200">
              <a:lnSpc>
                <a:spcPct val="110000"/>
              </a:lnSpc>
            </a:pPr>
            <a:r>
              <a:rPr lang="zh-CN" altLang="en-US" dirty="0"/>
              <a:t>指令的完成也是乱序完成的</a:t>
            </a:r>
          </a:p>
          <a:p>
            <a:pPr lvl="2">
              <a:lnSpc>
                <a:spcPct val="110000"/>
              </a:lnSpc>
            </a:pPr>
            <a:r>
              <a:rPr lang="zh-CN" altLang="en-US" dirty="0"/>
              <a:t>即指令的完成顺序与程序顺序不相同。 </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27</a:t>
            </a:fld>
            <a:endParaRPr lang="en-US" altLang="zh-C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737283" name="Rectangle 3" descr="Rectangle: Click to edit Master text styles&#10;Second level&#10;Third level&#10;Fourth level&#10;Fifth level"/>
          <p:cNvSpPr>
            <a:spLocks noGrp="1" noChangeArrowheads="1"/>
          </p:cNvSpPr>
          <p:nvPr>
            <p:ph type="body" idx="1"/>
          </p:nvPr>
        </p:nvSpPr>
        <p:spPr>
          <a:xfrm>
            <a:off x="684213" y="1358900"/>
            <a:ext cx="7772400" cy="3289300"/>
          </a:xfrm>
        </p:spPr>
        <p:txBody>
          <a:bodyPr>
            <a:normAutofit lnSpcReduction="10000"/>
          </a:bodyPr>
          <a:lstStyle/>
          <a:p>
            <a:pPr marL="457200" indent="-457200">
              <a:lnSpc>
                <a:spcPct val="100000"/>
              </a:lnSpc>
              <a:buFont typeface="Wingdings" pitchFamily="2" charset="2"/>
              <a:buAutoNum type="arabicPeriod" startAt="3"/>
            </a:pPr>
            <a:r>
              <a:rPr lang="zh-CN" altLang="en-US">
                <a:latin typeface="黑体" pitchFamily="49" charset="-122"/>
              </a:rPr>
              <a:t>为了支持乱序执行，我们将</a:t>
            </a:r>
            <a:r>
              <a:rPr lang="en-US" altLang="zh-CN">
                <a:latin typeface="黑体" pitchFamily="49" charset="-122"/>
              </a:rPr>
              <a:t>5</a:t>
            </a:r>
            <a:r>
              <a:rPr lang="zh-CN" altLang="en-US">
                <a:latin typeface="黑体" pitchFamily="49" charset="-122"/>
              </a:rPr>
              <a:t>段流水线的译码阶段再分为两个阶段：</a:t>
            </a:r>
          </a:p>
          <a:p>
            <a:pPr marL="1085850" lvl="1" indent="-457200">
              <a:lnSpc>
                <a:spcPct val="100000"/>
              </a:lnSpc>
            </a:pPr>
            <a:r>
              <a:rPr lang="zh-CN" altLang="en-US">
                <a:solidFill>
                  <a:srgbClr val="D60093"/>
                </a:solidFill>
                <a:latin typeface="黑体" pitchFamily="49" charset="-122"/>
              </a:rPr>
              <a:t>流出</a:t>
            </a:r>
            <a:r>
              <a:rPr lang="zh-CN" altLang="en-US">
                <a:latin typeface="黑体" pitchFamily="49" charset="-122"/>
              </a:rPr>
              <a:t>（</a:t>
            </a:r>
            <a:r>
              <a:rPr lang="en-US" altLang="zh-CN">
                <a:solidFill>
                  <a:srgbClr val="9933FF"/>
                </a:solidFill>
                <a:latin typeface="黑体" pitchFamily="49" charset="-122"/>
              </a:rPr>
              <a:t>Issue</a:t>
            </a:r>
            <a:r>
              <a:rPr lang="zh-CN" altLang="en-US">
                <a:solidFill>
                  <a:srgbClr val="9933FF"/>
                </a:solidFill>
                <a:latin typeface="黑体" pitchFamily="49" charset="-122"/>
              </a:rPr>
              <a:t>，</a:t>
            </a:r>
            <a:r>
              <a:rPr lang="en-US" altLang="zh-CN">
                <a:solidFill>
                  <a:srgbClr val="9933FF"/>
                </a:solidFill>
                <a:latin typeface="黑体" pitchFamily="49" charset="-122"/>
              </a:rPr>
              <a:t>IS</a:t>
            </a:r>
            <a:r>
              <a:rPr lang="zh-CN" altLang="en-US">
                <a:latin typeface="黑体" pitchFamily="49" charset="-122"/>
              </a:rPr>
              <a:t>）：指令译码，检查是否存在结构冲突。  （</a:t>
            </a:r>
            <a:r>
              <a:rPr lang="en-US" altLang="zh-CN">
                <a:solidFill>
                  <a:srgbClr val="9933FF"/>
                </a:solidFill>
                <a:latin typeface="黑体" pitchFamily="49" charset="-122"/>
              </a:rPr>
              <a:t>in-order issue</a:t>
            </a:r>
            <a:r>
              <a:rPr lang="en-US" altLang="zh-CN">
                <a:latin typeface="黑体" pitchFamily="49" charset="-122"/>
              </a:rPr>
              <a:t>)</a:t>
            </a:r>
          </a:p>
          <a:p>
            <a:pPr marL="1085850" lvl="1" indent="-457200">
              <a:lnSpc>
                <a:spcPct val="100000"/>
              </a:lnSpc>
            </a:pPr>
            <a:r>
              <a:rPr lang="zh-CN" altLang="en-US">
                <a:solidFill>
                  <a:srgbClr val="D60093"/>
                </a:solidFill>
                <a:latin typeface="黑体" pitchFamily="49" charset="-122"/>
              </a:rPr>
              <a:t>读操作数</a:t>
            </a:r>
            <a:r>
              <a:rPr lang="zh-CN" altLang="en-US">
                <a:latin typeface="黑体" pitchFamily="49" charset="-122"/>
              </a:rPr>
              <a:t>（</a:t>
            </a:r>
            <a:r>
              <a:rPr lang="en-US" altLang="zh-CN">
                <a:solidFill>
                  <a:srgbClr val="9933FF"/>
                </a:solidFill>
                <a:latin typeface="黑体" pitchFamily="49" charset="-122"/>
              </a:rPr>
              <a:t>Read Operands</a:t>
            </a:r>
            <a:r>
              <a:rPr lang="zh-CN" altLang="en-US">
                <a:solidFill>
                  <a:srgbClr val="9933FF"/>
                </a:solidFill>
                <a:latin typeface="黑体" pitchFamily="49" charset="-122"/>
              </a:rPr>
              <a:t>，</a:t>
            </a:r>
            <a:r>
              <a:rPr lang="en-US" altLang="zh-CN">
                <a:solidFill>
                  <a:srgbClr val="9933FF"/>
                </a:solidFill>
                <a:latin typeface="黑体" pitchFamily="49" charset="-122"/>
              </a:rPr>
              <a:t>RO</a:t>
            </a:r>
            <a:r>
              <a:rPr lang="zh-CN" altLang="en-US">
                <a:latin typeface="黑体" pitchFamily="49" charset="-122"/>
              </a:rPr>
              <a:t>）：等待数据冲突消失，然后读操作数。 </a:t>
            </a:r>
          </a:p>
          <a:p>
            <a:pPr marL="1085850" lvl="1" indent="-457200">
              <a:lnSpc>
                <a:spcPct val="100000"/>
              </a:lnSpc>
              <a:buFont typeface="Wingdings" pitchFamily="2" charset="2"/>
              <a:buNone/>
            </a:pPr>
            <a:r>
              <a:rPr lang="zh-CN" altLang="en-US">
                <a:latin typeface="黑体" pitchFamily="49" charset="-122"/>
              </a:rPr>
              <a:t>      </a:t>
            </a:r>
            <a:r>
              <a:rPr lang="en-US" altLang="zh-CN">
                <a:latin typeface="黑体" pitchFamily="49" charset="-122"/>
              </a:rPr>
              <a:t>(</a:t>
            </a:r>
            <a:r>
              <a:rPr lang="en-US" altLang="zh-CN">
                <a:solidFill>
                  <a:srgbClr val="9933FF"/>
                </a:solidFill>
                <a:latin typeface="黑体" pitchFamily="49" charset="-122"/>
              </a:rPr>
              <a:t>out of order execution</a:t>
            </a:r>
            <a:r>
              <a:rPr lang="en-US" altLang="zh-CN">
                <a:latin typeface="黑体" pitchFamily="49" charset="-122"/>
              </a:rPr>
              <a:t>)</a:t>
            </a:r>
          </a:p>
        </p:txBody>
      </p:sp>
      <p:sp>
        <p:nvSpPr>
          <p:cNvPr id="737284" name="Rectangle 4"/>
          <p:cNvSpPr>
            <a:spLocks noChangeArrowheads="1"/>
          </p:cNvSpPr>
          <p:nvPr/>
        </p:nvSpPr>
        <p:spPr bwMode="auto">
          <a:xfrm>
            <a:off x="3376613" y="4408488"/>
            <a:ext cx="838200" cy="100806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285" name="Text Box 5"/>
          <p:cNvSpPr txBox="1">
            <a:spLocks noChangeArrowheads="1"/>
          </p:cNvSpPr>
          <p:nvPr/>
        </p:nvSpPr>
        <p:spPr bwMode="auto">
          <a:xfrm>
            <a:off x="3529013" y="4640263"/>
            <a:ext cx="1219200" cy="488950"/>
          </a:xfrm>
          <a:prstGeom prst="rect">
            <a:avLst/>
          </a:prstGeom>
          <a:noFill/>
          <a:ln w="9525">
            <a:noFill/>
            <a:miter lim="800000"/>
            <a:headEnd/>
            <a:tailEnd/>
          </a:ln>
          <a:effectLst/>
        </p:spPr>
        <p:txBody>
          <a:bodyPr>
            <a:spAutoFit/>
          </a:bodyPr>
          <a:lstStyle/>
          <a:p>
            <a:pPr>
              <a:spcBef>
                <a:spcPct val="50000"/>
              </a:spcBef>
            </a:pPr>
            <a:r>
              <a:rPr lang="en-US" altLang="zh-CN" sz="2600">
                <a:solidFill>
                  <a:srgbClr val="000000"/>
                </a:solidFill>
                <a:latin typeface="黑体" pitchFamily="49" charset="-122"/>
              </a:rPr>
              <a:t>IS</a:t>
            </a:r>
          </a:p>
        </p:txBody>
      </p:sp>
      <p:sp>
        <p:nvSpPr>
          <p:cNvPr id="737286" name="Line 6"/>
          <p:cNvSpPr>
            <a:spLocks noChangeShapeType="1"/>
          </p:cNvSpPr>
          <p:nvPr/>
        </p:nvSpPr>
        <p:spPr bwMode="auto">
          <a:xfrm>
            <a:off x="2309813" y="4910138"/>
            <a:ext cx="1066800" cy="0"/>
          </a:xfrm>
          <a:prstGeom prst="line">
            <a:avLst/>
          </a:prstGeom>
          <a:noFill/>
          <a:ln w="19050">
            <a:solidFill>
              <a:schemeClr val="folHlink"/>
            </a:solidFill>
            <a:round/>
            <a:headEnd/>
            <a:tailEnd type="triangle" w="med" len="med"/>
          </a:ln>
          <a:effectLst/>
        </p:spPr>
        <p:txBody>
          <a:bodyPr/>
          <a:lstStyle/>
          <a:p>
            <a:endParaRPr lang="zh-CN" altLang="en-US"/>
          </a:p>
        </p:txBody>
      </p:sp>
      <p:sp>
        <p:nvSpPr>
          <p:cNvPr id="737287" name="Line 7"/>
          <p:cNvSpPr>
            <a:spLocks noChangeShapeType="1"/>
          </p:cNvSpPr>
          <p:nvPr/>
        </p:nvSpPr>
        <p:spPr bwMode="auto">
          <a:xfrm>
            <a:off x="5586413" y="4910138"/>
            <a:ext cx="1066800" cy="0"/>
          </a:xfrm>
          <a:prstGeom prst="line">
            <a:avLst/>
          </a:prstGeom>
          <a:noFill/>
          <a:ln w="19050">
            <a:solidFill>
              <a:schemeClr val="folHlink"/>
            </a:solidFill>
            <a:round/>
            <a:headEnd/>
            <a:tailEnd type="triangle" w="med" len="med"/>
          </a:ln>
          <a:effectLst/>
        </p:spPr>
        <p:txBody>
          <a:bodyPr/>
          <a:lstStyle/>
          <a:p>
            <a:endParaRPr lang="zh-CN" altLang="en-US"/>
          </a:p>
        </p:txBody>
      </p:sp>
      <p:sp>
        <p:nvSpPr>
          <p:cNvPr id="737288" name="Rectangle 8"/>
          <p:cNvSpPr>
            <a:spLocks noChangeArrowheads="1"/>
          </p:cNvSpPr>
          <p:nvPr/>
        </p:nvSpPr>
        <p:spPr bwMode="auto">
          <a:xfrm>
            <a:off x="4748213" y="4408488"/>
            <a:ext cx="838200" cy="100806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289" name="Line 9"/>
          <p:cNvSpPr>
            <a:spLocks noChangeShapeType="1"/>
          </p:cNvSpPr>
          <p:nvPr/>
        </p:nvSpPr>
        <p:spPr bwMode="auto">
          <a:xfrm>
            <a:off x="4214813" y="4910138"/>
            <a:ext cx="533400" cy="0"/>
          </a:xfrm>
          <a:prstGeom prst="line">
            <a:avLst/>
          </a:prstGeom>
          <a:noFill/>
          <a:ln w="19050">
            <a:solidFill>
              <a:schemeClr val="folHlink"/>
            </a:solidFill>
            <a:round/>
            <a:headEnd/>
            <a:tailEnd type="triangle" w="med" len="med"/>
          </a:ln>
          <a:effectLst/>
        </p:spPr>
        <p:txBody>
          <a:bodyPr/>
          <a:lstStyle/>
          <a:p>
            <a:endParaRPr lang="zh-CN" altLang="en-US"/>
          </a:p>
        </p:txBody>
      </p:sp>
      <p:sp>
        <p:nvSpPr>
          <p:cNvPr id="737290" name="Text Box 10"/>
          <p:cNvSpPr txBox="1">
            <a:spLocks noChangeArrowheads="1"/>
          </p:cNvSpPr>
          <p:nvPr/>
        </p:nvSpPr>
        <p:spPr bwMode="auto">
          <a:xfrm>
            <a:off x="4900613" y="4606925"/>
            <a:ext cx="1219200" cy="488950"/>
          </a:xfrm>
          <a:prstGeom prst="rect">
            <a:avLst/>
          </a:prstGeom>
          <a:noFill/>
          <a:ln w="9525">
            <a:noFill/>
            <a:miter lim="800000"/>
            <a:headEnd/>
            <a:tailEnd/>
          </a:ln>
          <a:effectLst/>
        </p:spPr>
        <p:txBody>
          <a:bodyPr>
            <a:spAutoFit/>
          </a:bodyPr>
          <a:lstStyle/>
          <a:p>
            <a:pPr>
              <a:spcBef>
                <a:spcPct val="50000"/>
              </a:spcBef>
            </a:pPr>
            <a:r>
              <a:rPr lang="en-US" altLang="zh-CN" sz="2600">
                <a:solidFill>
                  <a:srgbClr val="000000"/>
                </a:solidFill>
                <a:latin typeface="黑体" pitchFamily="49" charset="-122"/>
              </a:rPr>
              <a:t>RO</a:t>
            </a:r>
          </a:p>
        </p:txBody>
      </p:sp>
      <p:sp>
        <p:nvSpPr>
          <p:cNvPr id="737291" name="Text Box 11"/>
          <p:cNvSpPr txBox="1">
            <a:spLocks noChangeArrowheads="1"/>
          </p:cNvSpPr>
          <p:nvPr/>
        </p:nvSpPr>
        <p:spPr bwMode="auto">
          <a:xfrm>
            <a:off x="2376488" y="5489575"/>
            <a:ext cx="2233612" cy="530225"/>
          </a:xfrm>
          <a:prstGeom prst="rect">
            <a:avLst/>
          </a:prstGeom>
          <a:noFill/>
          <a:ln w="9525">
            <a:noFill/>
            <a:miter lim="800000"/>
            <a:headEnd/>
            <a:tailEnd/>
          </a:ln>
          <a:effectLst/>
        </p:spPr>
        <p:txBody>
          <a:bodyPr>
            <a:spAutoFit/>
          </a:bodyPr>
          <a:lstStyle/>
          <a:p>
            <a:pPr>
              <a:lnSpc>
                <a:spcPct val="120000"/>
              </a:lnSpc>
            </a:pPr>
            <a:r>
              <a:rPr lang="zh-CN" altLang="en-US"/>
              <a:t>检测</a:t>
            </a:r>
            <a:r>
              <a:rPr lang="zh-CN" altLang="en-US">
                <a:solidFill>
                  <a:srgbClr val="D60093"/>
                </a:solidFill>
              </a:rPr>
              <a:t>结构</a:t>
            </a:r>
            <a:r>
              <a:rPr lang="zh-CN" altLang="en-US"/>
              <a:t>冲突</a:t>
            </a:r>
          </a:p>
        </p:txBody>
      </p:sp>
      <p:sp>
        <p:nvSpPr>
          <p:cNvPr id="737292" name="Text Box 12"/>
          <p:cNvSpPr txBox="1">
            <a:spLocks noChangeArrowheads="1"/>
          </p:cNvSpPr>
          <p:nvPr/>
        </p:nvSpPr>
        <p:spPr bwMode="auto">
          <a:xfrm>
            <a:off x="4679950" y="5561013"/>
            <a:ext cx="2700338" cy="457200"/>
          </a:xfrm>
          <a:prstGeom prst="rect">
            <a:avLst/>
          </a:prstGeom>
          <a:noFill/>
          <a:ln w="9525">
            <a:noFill/>
            <a:miter lim="800000"/>
            <a:headEnd/>
            <a:tailEnd/>
          </a:ln>
          <a:effectLst/>
        </p:spPr>
        <p:txBody>
          <a:bodyPr>
            <a:spAutoFit/>
          </a:bodyPr>
          <a:lstStyle/>
          <a:p>
            <a:pPr>
              <a:spcBef>
                <a:spcPct val="50000"/>
              </a:spcBef>
            </a:pPr>
            <a:r>
              <a:rPr lang="zh-CN" altLang="en-US"/>
              <a:t>检测</a:t>
            </a:r>
            <a:r>
              <a:rPr lang="zh-CN" altLang="en-US">
                <a:solidFill>
                  <a:srgbClr val="D60093"/>
                </a:solidFill>
              </a:rPr>
              <a:t>数据</a:t>
            </a:r>
            <a:r>
              <a:rPr lang="zh-CN" altLang="en-US"/>
              <a:t>冲突</a:t>
            </a:r>
          </a:p>
        </p:txBody>
      </p:sp>
      <p:sp>
        <p:nvSpPr>
          <p:cNvPr id="1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28</a:t>
            </a:fld>
            <a:endParaRPr lang="en-US" altLang="zh-C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738307" name="Rectangle 3" descr="Rectangle: Click to edit Master text styles&#10;Second level&#10;Third level&#10;Fourth level&#10;Fifth level"/>
          <p:cNvSpPr>
            <a:spLocks noGrp="1" noChangeArrowheads="1"/>
          </p:cNvSpPr>
          <p:nvPr>
            <p:ph type="body" idx="1"/>
          </p:nvPr>
        </p:nvSpPr>
        <p:spPr>
          <a:xfrm>
            <a:off x="976313" y="1506538"/>
            <a:ext cx="7772400" cy="3001962"/>
          </a:xfrm>
        </p:spPr>
        <p:txBody>
          <a:bodyPr>
            <a:normAutofit fontScale="92500" lnSpcReduction="10000"/>
          </a:bodyPr>
          <a:lstStyle/>
          <a:p>
            <a:pPr marL="457200" indent="-457200">
              <a:buFont typeface="Wingdings" pitchFamily="2" charset="2"/>
              <a:buAutoNum type="arabicPeriod" startAt="4"/>
            </a:pPr>
            <a:r>
              <a:rPr lang="zh-CN" altLang="en-US" dirty="0">
                <a:latin typeface="黑体" pitchFamily="49" charset="-122"/>
              </a:rPr>
              <a:t>在前述</a:t>
            </a:r>
            <a:r>
              <a:rPr lang="en-US" altLang="zh-CN" dirty="0">
                <a:solidFill>
                  <a:srgbClr val="9933FF"/>
                </a:solidFill>
                <a:latin typeface="黑体" pitchFamily="49" charset="-122"/>
              </a:rPr>
              <a:t>5</a:t>
            </a:r>
            <a:r>
              <a:rPr lang="zh-CN" altLang="en-US" dirty="0">
                <a:latin typeface="黑体" pitchFamily="49" charset="-122"/>
              </a:rPr>
              <a:t>段流水线中，是不会发生</a:t>
            </a:r>
            <a:r>
              <a:rPr lang="en-US" altLang="zh-CN" dirty="0">
                <a:solidFill>
                  <a:srgbClr val="9933FF"/>
                </a:solidFill>
                <a:latin typeface="黑体" pitchFamily="49" charset="-122"/>
              </a:rPr>
              <a:t>WAR</a:t>
            </a:r>
            <a:r>
              <a:rPr lang="zh-CN" altLang="en-US" dirty="0">
                <a:latin typeface="黑体" pitchFamily="49" charset="-122"/>
              </a:rPr>
              <a:t>冲突和</a:t>
            </a:r>
            <a:r>
              <a:rPr lang="en-US" altLang="zh-CN" dirty="0">
                <a:solidFill>
                  <a:srgbClr val="9933FF"/>
                </a:solidFill>
                <a:latin typeface="黑体" pitchFamily="49" charset="-122"/>
              </a:rPr>
              <a:t>WAW</a:t>
            </a:r>
            <a:r>
              <a:rPr lang="zh-CN" altLang="en-US" dirty="0">
                <a:latin typeface="黑体" pitchFamily="49" charset="-122"/>
              </a:rPr>
              <a:t>冲突的。但乱序执行就使得它们可能发生了。</a:t>
            </a:r>
          </a:p>
          <a:p>
            <a:pPr marL="1085850" lvl="1" indent="-457200"/>
            <a:r>
              <a:rPr lang="zh-CN" altLang="en-US" dirty="0">
                <a:latin typeface="黑体" pitchFamily="49" charset="-122"/>
              </a:rPr>
              <a:t>例如，考虑下面的代码</a:t>
            </a:r>
          </a:p>
          <a:p>
            <a:pPr lvl="2">
              <a:buFont typeface="Wingdings" pitchFamily="2" charset="2"/>
              <a:buNone/>
            </a:pPr>
            <a:r>
              <a:rPr lang="zh-CN" altLang="en-US" dirty="0">
                <a:latin typeface="宋体" pitchFamily="2" charset="-122"/>
              </a:rPr>
              <a:t>     </a:t>
            </a:r>
            <a:r>
              <a:rPr lang="en-US" altLang="zh-CN" dirty="0">
                <a:latin typeface="宋体" pitchFamily="2" charset="-122"/>
              </a:rPr>
              <a:t>DIV.D	  </a:t>
            </a:r>
            <a:r>
              <a:rPr lang="en-US" altLang="zh-CN" dirty="0">
                <a:solidFill>
                  <a:schemeClr val="hlink"/>
                </a:solidFill>
                <a:latin typeface="宋体" pitchFamily="2" charset="-122"/>
              </a:rPr>
              <a:t>F10</a:t>
            </a:r>
            <a:r>
              <a:rPr lang="en-US" altLang="zh-CN" dirty="0">
                <a:latin typeface="宋体" pitchFamily="2" charset="-122"/>
              </a:rPr>
              <a:t>, F0, F2</a:t>
            </a:r>
          </a:p>
          <a:p>
            <a:pPr lvl="2">
              <a:buFont typeface="Wingdings" pitchFamily="2" charset="2"/>
              <a:buNone/>
            </a:pPr>
            <a:r>
              <a:rPr lang="en-US" altLang="zh-CN" dirty="0">
                <a:latin typeface="宋体" pitchFamily="2" charset="-122"/>
              </a:rPr>
              <a:t>     ADD.D	  </a:t>
            </a:r>
            <a:r>
              <a:rPr lang="en-US" altLang="zh-CN" dirty="0">
                <a:solidFill>
                  <a:schemeClr val="hlink"/>
                </a:solidFill>
                <a:latin typeface="宋体" pitchFamily="2" charset="-122"/>
              </a:rPr>
              <a:t>F10</a:t>
            </a:r>
            <a:r>
              <a:rPr lang="en-US" altLang="zh-CN" dirty="0">
                <a:latin typeface="宋体" pitchFamily="2" charset="-122"/>
              </a:rPr>
              <a:t>, F4, </a:t>
            </a:r>
            <a:r>
              <a:rPr lang="en-US" altLang="zh-CN" dirty="0">
                <a:solidFill>
                  <a:srgbClr val="D60093"/>
                </a:solidFill>
                <a:latin typeface="宋体" pitchFamily="2" charset="-122"/>
              </a:rPr>
              <a:t>F6</a:t>
            </a:r>
          </a:p>
          <a:p>
            <a:pPr lvl="2">
              <a:buFont typeface="Wingdings" pitchFamily="2" charset="2"/>
              <a:buNone/>
            </a:pPr>
            <a:r>
              <a:rPr lang="en-US" altLang="zh-CN" dirty="0">
                <a:latin typeface="宋体" pitchFamily="2" charset="-122"/>
              </a:rPr>
              <a:t>     SUB.D	  </a:t>
            </a:r>
            <a:r>
              <a:rPr lang="en-US" altLang="zh-CN" dirty="0">
                <a:solidFill>
                  <a:srgbClr val="D60093"/>
                </a:solidFill>
                <a:latin typeface="宋体" pitchFamily="2" charset="-122"/>
              </a:rPr>
              <a:t>F6</a:t>
            </a:r>
            <a:r>
              <a:rPr lang="en-US" altLang="zh-CN" b="0" i="1" dirty="0">
                <a:latin typeface="宋体" pitchFamily="2" charset="-122"/>
              </a:rPr>
              <a:t>,</a:t>
            </a:r>
            <a:r>
              <a:rPr lang="en-US" altLang="zh-CN" dirty="0">
                <a:latin typeface="宋体" pitchFamily="2" charset="-122"/>
              </a:rPr>
              <a:t> F8, F14</a:t>
            </a:r>
          </a:p>
        </p:txBody>
      </p:sp>
      <p:sp>
        <p:nvSpPr>
          <p:cNvPr id="738311" name="Text Box 7"/>
          <p:cNvSpPr txBox="1">
            <a:spLocks noChangeArrowheads="1"/>
          </p:cNvSpPr>
          <p:nvPr/>
        </p:nvSpPr>
        <p:spPr bwMode="auto">
          <a:xfrm>
            <a:off x="844535" y="3633792"/>
            <a:ext cx="1512887" cy="366712"/>
          </a:xfrm>
          <a:prstGeom prst="rect">
            <a:avLst/>
          </a:prstGeom>
          <a:noFill/>
          <a:ln w="9525">
            <a:noFill/>
            <a:miter lim="800000"/>
            <a:headEnd/>
            <a:tailEnd/>
          </a:ln>
          <a:effectLst/>
        </p:spPr>
        <p:txBody>
          <a:bodyPr>
            <a:spAutoFit/>
          </a:bodyPr>
          <a:lstStyle/>
          <a:p>
            <a:pPr>
              <a:lnSpc>
                <a:spcPct val="90000"/>
              </a:lnSpc>
              <a:spcBef>
                <a:spcPct val="50000"/>
              </a:spcBef>
            </a:pPr>
            <a:r>
              <a:rPr lang="zh-CN" altLang="en-US" sz="2000" b="1" dirty="0">
                <a:solidFill>
                  <a:srgbClr val="D60093"/>
                </a:solidFill>
                <a:latin typeface="宋体" pitchFamily="2" charset="-122"/>
                <a:ea typeface="宋体" pitchFamily="2" charset="-122"/>
              </a:rPr>
              <a:t>存在反相关</a:t>
            </a:r>
            <a:endParaRPr lang="zh-CN" altLang="en-US" dirty="0"/>
          </a:p>
        </p:txBody>
      </p:sp>
      <p:sp>
        <p:nvSpPr>
          <p:cNvPr id="738314" name="Text Box 10"/>
          <p:cNvSpPr txBox="1">
            <a:spLocks noChangeArrowheads="1"/>
          </p:cNvSpPr>
          <p:nvPr/>
        </p:nvSpPr>
        <p:spPr bwMode="auto">
          <a:xfrm>
            <a:off x="5870575" y="3571876"/>
            <a:ext cx="1800225" cy="366712"/>
          </a:xfrm>
          <a:prstGeom prst="rect">
            <a:avLst/>
          </a:prstGeom>
          <a:noFill/>
          <a:ln w="9525">
            <a:noFill/>
            <a:miter lim="800000"/>
            <a:headEnd/>
            <a:tailEnd/>
          </a:ln>
          <a:effectLst/>
        </p:spPr>
        <p:txBody>
          <a:bodyPr>
            <a:spAutoFit/>
          </a:bodyPr>
          <a:lstStyle/>
          <a:p>
            <a:pPr>
              <a:lnSpc>
                <a:spcPct val="90000"/>
              </a:lnSpc>
              <a:spcBef>
                <a:spcPct val="50000"/>
              </a:spcBef>
            </a:pPr>
            <a:r>
              <a:rPr lang="zh-CN" altLang="en-US" sz="2000" b="1" dirty="0">
                <a:solidFill>
                  <a:schemeClr val="hlink"/>
                </a:solidFill>
                <a:latin typeface="宋体" pitchFamily="2" charset="-122"/>
                <a:ea typeface="宋体" pitchFamily="2" charset="-122"/>
              </a:rPr>
              <a:t>存在输出相关</a:t>
            </a:r>
            <a:endParaRPr lang="zh-CN" altLang="en-US" dirty="0">
              <a:solidFill>
                <a:schemeClr val="hlink"/>
              </a:solidFill>
            </a:endParaRPr>
          </a:p>
        </p:txBody>
      </p:sp>
      <p:sp>
        <p:nvSpPr>
          <p:cNvPr id="738315" name="AutoShape 11"/>
          <p:cNvSpPr>
            <a:spLocks/>
          </p:cNvSpPr>
          <p:nvPr/>
        </p:nvSpPr>
        <p:spPr bwMode="auto">
          <a:xfrm>
            <a:off x="5726113" y="3495679"/>
            <a:ext cx="144462" cy="576263"/>
          </a:xfrm>
          <a:prstGeom prst="rightBrace">
            <a:avLst>
              <a:gd name="adj1" fmla="val 33242"/>
              <a:gd name="adj2" fmla="val 50000"/>
            </a:avLst>
          </a:prstGeom>
          <a:noFill/>
          <a:ln w="19050">
            <a:solidFill>
              <a:schemeClr val="hlink"/>
            </a:solidFill>
            <a:round/>
            <a:headEnd/>
            <a:tailEnd/>
          </a:ln>
          <a:effectLst/>
        </p:spPr>
        <p:txBody>
          <a:bodyPr wrap="none" anchor="ctr"/>
          <a:lstStyle/>
          <a:p>
            <a:pPr algn="ctr"/>
            <a:endParaRPr lang="zh-CN" altLang="zh-CN">
              <a:solidFill>
                <a:schemeClr val="hlink"/>
              </a:solidFill>
            </a:endParaRPr>
          </a:p>
        </p:txBody>
      </p:sp>
      <p:sp>
        <p:nvSpPr>
          <p:cNvPr id="738316" name="AutoShape 12"/>
          <p:cNvSpPr>
            <a:spLocks/>
          </p:cNvSpPr>
          <p:nvPr/>
        </p:nvSpPr>
        <p:spPr bwMode="auto">
          <a:xfrm>
            <a:off x="2355835" y="3497267"/>
            <a:ext cx="144463" cy="503237"/>
          </a:xfrm>
          <a:prstGeom prst="leftBrace">
            <a:avLst>
              <a:gd name="adj1" fmla="val 29029"/>
              <a:gd name="adj2" fmla="val 50000"/>
            </a:avLst>
          </a:prstGeom>
          <a:noFill/>
          <a:ln w="19050">
            <a:solidFill>
              <a:srgbClr val="D60093"/>
            </a:solidFill>
            <a:round/>
            <a:headEnd/>
            <a:tailEnd/>
          </a:ln>
          <a:effectLst/>
        </p:spPr>
        <p:txBody>
          <a:bodyPr wrap="none" anchor="ctr"/>
          <a:lstStyle/>
          <a:p>
            <a:endParaRPr lang="zh-CN" altLang="en-US"/>
          </a:p>
        </p:txBody>
      </p:sp>
      <p:sp>
        <p:nvSpPr>
          <p:cNvPr id="738317" name="Text Box 13"/>
          <p:cNvSpPr txBox="1">
            <a:spLocks noChangeArrowheads="1"/>
          </p:cNvSpPr>
          <p:nvPr/>
        </p:nvSpPr>
        <p:spPr bwMode="auto">
          <a:xfrm>
            <a:off x="1323975" y="4508500"/>
            <a:ext cx="7058025" cy="523220"/>
          </a:xfrm>
          <a:prstGeom prst="rect">
            <a:avLst/>
          </a:prstGeom>
          <a:noFill/>
          <a:ln w="9525">
            <a:noFill/>
            <a:miter lim="800000"/>
            <a:headEnd/>
            <a:tailEnd/>
          </a:ln>
          <a:effectLst/>
        </p:spPr>
        <p:txBody>
          <a:bodyPr>
            <a:spAutoFit/>
          </a:bodyPr>
          <a:lstStyle/>
          <a:p>
            <a:pPr>
              <a:spcBef>
                <a:spcPct val="50000"/>
              </a:spcBef>
            </a:pPr>
            <a:r>
              <a:rPr lang="zh-CN" altLang="en-US" sz="2800" dirty="0">
                <a:latin typeface="黑体" pitchFamily="49" charset="-122"/>
              </a:rPr>
              <a:t>可以通过使用寄存器重命名来消除。 </a:t>
            </a:r>
          </a:p>
        </p:txBody>
      </p:sp>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29</a:t>
            </a:fld>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1066800" y="214290"/>
            <a:ext cx="4219580" cy="652462"/>
          </a:xfrm>
          <a:prstGeom prst="rect">
            <a:avLst/>
          </a:prstGeom>
          <a:noFill/>
          <a:ln w="9525">
            <a:noFill/>
            <a:miter lim="800000"/>
            <a:headEnd/>
            <a:tailEnd/>
          </a:ln>
        </p:spPr>
        <p:txBody>
          <a:bodyPr/>
          <a:lstStyle/>
          <a:p>
            <a:r>
              <a:rPr lang="zh-CN" altLang="en-US" sz="2800" dirty="0" smtClean="0">
                <a:solidFill>
                  <a:schemeClr val="tx2"/>
                </a:solidFill>
              </a:rPr>
              <a:t>指令级并行相关性</a:t>
            </a:r>
            <a:endParaRPr lang="zh-CN" altLang="en-US" sz="2800" dirty="0">
              <a:solidFill>
                <a:schemeClr val="tx2"/>
              </a:solidFill>
            </a:endParaRPr>
          </a:p>
        </p:txBody>
      </p:sp>
      <p:sp>
        <p:nvSpPr>
          <p:cNvPr id="462851" name="Rectangle 3"/>
          <p:cNvSpPr>
            <a:spLocks noChangeArrowheads="1"/>
          </p:cNvSpPr>
          <p:nvPr/>
        </p:nvSpPr>
        <p:spPr bwMode="auto">
          <a:xfrm>
            <a:off x="1371600" y="900090"/>
            <a:ext cx="6781800" cy="2667000"/>
          </a:xfrm>
          <a:prstGeom prst="rect">
            <a:avLst/>
          </a:prstGeom>
          <a:noFill/>
          <a:ln w="9525">
            <a:noFill/>
            <a:miter lim="800000"/>
            <a:headEnd/>
            <a:tailEnd/>
          </a:ln>
        </p:spPr>
        <p:txBody>
          <a:bodyPr/>
          <a:lstStyle/>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Times New Roman" pitchFamily="18" charset="0"/>
                <a:ea typeface="仿宋_GB2312" pitchFamily="49" charset="-122"/>
              </a:rPr>
              <a:t>开发指令级并行的</a:t>
            </a:r>
            <a:r>
              <a:rPr lang="zh-CN" altLang="en-US" sz="2800" b="1" dirty="0">
                <a:solidFill>
                  <a:srgbClr val="FFC000"/>
                </a:solidFill>
                <a:latin typeface="Times New Roman" pitchFamily="18" charset="0"/>
                <a:ea typeface="仿宋_GB2312" pitchFamily="49" charset="-122"/>
              </a:rPr>
              <a:t>关键</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Times New Roman" pitchFamily="18" charset="0"/>
                <a:ea typeface="仿宋_GB2312" pitchFamily="49" charset="-122"/>
              </a:rPr>
              <a:t>存在相关的两条指令，不能改变它们的顺序。</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Times New Roman" pitchFamily="18" charset="0"/>
                <a:ea typeface="仿宋_GB2312" pitchFamily="49" charset="-122"/>
              </a:rPr>
              <a:t>相关是否导致流水线的空转，还与流水线的组织与结构有关。</a:t>
            </a:r>
          </a:p>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Times New Roman" pitchFamily="18" charset="0"/>
                <a:ea typeface="仿宋_GB2312" pitchFamily="49" charset="-122"/>
              </a:rPr>
              <a:t>程序中的相关主要有以下三种</a:t>
            </a:r>
          </a:p>
        </p:txBody>
      </p:sp>
      <p:sp>
        <p:nvSpPr>
          <p:cNvPr id="462852" name="Text Box 4"/>
          <p:cNvSpPr txBox="1">
            <a:spLocks noChangeArrowheads="1"/>
          </p:cNvSpPr>
          <p:nvPr/>
        </p:nvSpPr>
        <p:spPr bwMode="auto">
          <a:xfrm>
            <a:off x="1905000" y="4357694"/>
            <a:ext cx="4114800" cy="2203680"/>
          </a:xfrm>
          <a:prstGeom prst="rect">
            <a:avLst/>
          </a:prstGeom>
          <a:noFill/>
          <a:ln w="9525">
            <a:noFill/>
            <a:miter lim="800000"/>
            <a:headEnd/>
            <a:tailEnd/>
          </a:ln>
          <a:effectLst/>
        </p:spPr>
        <p:txBody>
          <a:bodyPr>
            <a:spAutoFit/>
          </a:bodyPr>
          <a:lstStyle/>
          <a:p>
            <a:pPr lvl="1">
              <a:spcBef>
                <a:spcPct val="20000"/>
              </a:spcBef>
              <a:buClr>
                <a:srgbClr val="F4FB6D"/>
              </a:buClr>
              <a:buSzPct val="145000"/>
              <a:buFontTx/>
              <a:buChar char="•"/>
            </a:pPr>
            <a:r>
              <a:rPr lang="en-US" altLang="zh-CN" sz="2800" b="1" dirty="0">
                <a:solidFill>
                  <a:schemeClr val="tx2"/>
                </a:solidFill>
                <a:latin typeface="Times New Roman" pitchFamily="18" charset="0"/>
                <a:ea typeface="仿宋_GB2312" pitchFamily="49" charset="-122"/>
              </a:rPr>
              <a:t> </a:t>
            </a:r>
            <a:r>
              <a:rPr lang="zh-CN" altLang="en-US" sz="2800" b="1" dirty="0">
                <a:solidFill>
                  <a:srgbClr val="00B050"/>
                </a:solidFill>
                <a:latin typeface="Times New Roman" pitchFamily="18" charset="0"/>
                <a:ea typeface="仿宋_GB2312" pitchFamily="49" charset="-122"/>
              </a:rPr>
              <a:t>数据相关</a:t>
            </a:r>
          </a:p>
          <a:p>
            <a:pPr lvl="1">
              <a:spcBef>
                <a:spcPct val="20000"/>
              </a:spcBef>
              <a:buClr>
                <a:srgbClr val="F4FB6D"/>
              </a:buClr>
              <a:buSzPct val="145000"/>
              <a:buFontTx/>
              <a:buChar char="•"/>
            </a:pPr>
            <a:r>
              <a:rPr lang="zh-CN" altLang="en-US" sz="2800" b="1" dirty="0">
                <a:solidFill>
                  <a:srgbClr val="00B050"/>
                </a:solidFill>
                <a:latin typeface="Times New Roman" pitchFamily="18" charset="0"/>
                <a:ea typeface="仿宋_GB2312" pitchFamily="49" charset="-122"/>
              </a:rPr>
              <a:t> 名相关</a:t>
            </a:r>
          </a:p>
          <a:p>
            <a:pPr lvl="1">
              <a:spcBef>
                <a:spcPct val="20000"/>
              </a:spcBef>
              <a:buClr>
                <a:srgbClr val="F4FB6D"/>
              </a:buClr>
              <a:buSzPct val="145000"/>
              <a:buFontTx/>
              <a:buChar char="•"/>
            </a:pPr>
            <a:r>
              <a:rPr lang="zh-CN" altLang="en-US" sz="2800" b="1" dirty="0">
                <a:solidFill>
                  <a:srgbClr val="00B050"/>
                </a:solidFill>
                <a:latin typeface="Times New Roman" pitchFamily="18" charset="0"/>
                <a:ea typeface="仿宋_GB2312" pitchFamily="49" charset="-122"/>
              </a:rPr>
              <a:t> 控制相关</a:t>
            </a:r>
          </a:p>
          <a:p>
            <a:pPr>
              <a:spcBef>
                <a:spcPct val="50000"/>
              </a:spcBef>
            </a:pPr>
            <a:endParaRPr lang="en-US" altLang="zh-CN" sz="2800" dirty="0">
              <a:solidFill>
                <a:schemeClr val="tx2"/>
              </a:solidFill>
            </a:endParaRP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a:t>
            </a:fld>
            <a:endParaRPr lang="en-US" altLang="zh-CN" dirty="0"/>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739331" name="Rectangle 3" descr="Rectangle: Click to edit Master text styles&#10;Second level&#10;Third level&#10;Fourth level&#10;Fifth level"/>
          <p:cNvSpPr>
            <a:spLocks noGrp="1" noChangeArrowheads="1"/>
          </p:cNvSpPr>
          <p:nvPr>
            <p:ph type="body" idx="1"/>
          </p:nvPr>
        </p:nvSpPr>
        <p:spPr>
          <a:xfrm>
            <a:off x="685800" y="1219200"/>
            <a:ext cx="7772400" cy="5638800"/>
          </a:xfrm>
        </p:spPr>
        <p:txBody>
          <a:bodyPr>
            <a:normAutofit lnSpcReduction="10000"/>
          </a:bodyPr>
          <a:lstStyle/>
          <a:p>
            <a:pPr marL="457200" indent="-457200">
              <a:buFont typeface="Wingdings" pitchFamily="2" charset="2"/>
              <a:buAutoNum type="arabicPeriod" startAt="5"/>
            </a:pPr>
            <a:r>
              <a:rPr lang="zh-CN" altLang="en-US"/>
              <a:t>动态调度的流水线支持多条指令同时处于执行当中。</a:t>
            </a:r>
          </a:p>
          <a:p>
            <a:pPr marL="1085850" lvl="1" indent="-457200"/>
            <a:r>
              <a:rPr lang="zh-CN" altLang="en-US">
                <a:solidFill>
                  <a:srgbClr val="D60093"/>
                </a:solidFill>
              </a:rPr>
              <a:t>要求：</a:t>
            </a:r>
            <a:r>
              <a:rPr lang="zh-CN" altLang="en-US"/>
              <a:t>具有多个功能部件、或者功能部件流水化、或者兼而有之。</a:t>
            </a:r>
          </a:p>
          <a:p>
            <a:pPr marL="1085850" lvl="1" indent="-457200"/>
            <a:r>
              <a:rPr lang="zh-CN" altLang="en-US"/>
              <a:t>我们假设具有</a:t>
            </a:r>
            <a:r>
              <a:rPr lang="zh-CN" altLang="en-US">
                <a:solidFill>
                  <a:srgbClr val="D60093"/>
                </a:solidFill>
              </a:rPr>
              <a:t>多个功能部件。</a:t>
            </a:r>
          </a:p>
          <a:p>
            <a:pPr marL="457200" indent="-457200">
              <a:buFont typeface="Wingdings" pitchFamily="2" charset="2"/>
              <a:buAutoNum type="arabicPeriod" startAt="5"/>
            </a:pPr>
            <a:r>
              <a:rPr lang="zh-CN" altLang="en-US"/>
              <a:t>指令乱序完成带来的</a:t>
            </a:r>
            <a:r>
              <a:rPr lang="zh-CN" altLang="en-US">
                <a:solidFill>
                  <a:srgbClr val="008000"/>
                </a:solidFill>
              </a:rPr>
              <a:t>最大问题</a:t>
            </a:r>
            <a:r>
              <a:rPr lang="en-US" altLang="zh-CN">
                <a:solidFill>
                  <a:srgbClr val="008000"/>
                </a:solidFill>
              </a:rPr>
              <a:t>:</a:t>
            </a:r>
          </a:p>
          <a:p>
            <a:pPr marL="1085850" lvl="1" indent="-457200">
              <a:buFont typeface="Wingdings" pitchFamily="2" charset="2"/>
              <a:buNone/>
            </a:pPr>
            <a:r>
              <a:rPr lang="en-US" altLang="zh-CN"/>
              <a:t>            </a:t>
            </a:r>
            <a:r>
              <a:rPr lang="zh-CN" altLang="en-US"/>
              <a:t>异常处理比较复杂</a:t>
            </a:r>
          </a:p>
          <a:p>
            <a:pPr lvl="2">
              <a:buFont typeface="Wingdings" pitchFamily="2" charset="2"/>
              <a:buNone/>
            </a:pPr>
            <a:r>
              <a:rPr lang="zh-CN" altLang="en-US"/>
              <a:t>    （精确异常处理、不精确异常处理） </a:t>
            </a:r>
          </a:p>
          <a:p>
            <a:pPr marL="1085850" lvl="1" indent="-457200"/>
            <a:r>
              <a:rPr lang="zh-CN" altLang="en-US"/>
              <a:t>动态调度的处理机要保持正确的异常行为</a:t>
            </a:r>
          </a:p>
          <a:p>
            <a:pPr lvl="2"/>
            <a:r>
              <a:rPr lang="zh-CN" altLang="en-US"/>
              <a:t>对于一条会产生异常的指令来说，只有当处理机确切地知道该指令将被执行时，才允许它产生异常。 </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30</a:t>
            </a:fld>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740355" name="Rectangle 3" descr="Rectangle: Click to edit Master text styles&#10;Second level&#10;Third level&#10;Fourth level&#10;Fifth level"/>
          <p:cNvSpPr>
            <a:spLocks noGrp="1" noChangeArrowheads="1"/>
          </p:cNvSpPr>
          <p:nvPr>
            <p:ph type="body" idx="1"/>
          </p:nvPr>
        </p:nvSpPr>
        <p:spPr>
          <a:xfrm>
            <a:off x="685800" y="1219200"/>
            <a:ext cx="7772400" cy="5638800"/>
          </a:xfrm>
        </p:spPr>
        <p:txBody>
          <a:bodyPr/>
          <a:lstStyle/>
          <a:p>
            <a:pPr marL="1085850" lvl="1" indent="-457200"/>
            <a:r>
              <a:rPr lang="zh-CN" altLang="en-US" dirty="0"/>
              <a:t>即使保持了正确的异常行为，动态调度处理机仍可能发生不精确异常。 </a:t>
            </a:r>
          </a:p>
          <a:p>
            <a:pPr marL="1085850" lvl="1" indent="-457200"/>
            <a:r>
              <a:rPr lang="zh-CN" altLang="en-US" dirty="0">
                <a:solidFill>
                  <a:srgbClr val="FF0000"/>
                </a:solidFill>
                <a:latin typeface="黑体" pitchFamily="49" charset="-122"/>
              </a:rPr>
              <a:t>不精确异常：</a:t>
            </a:r>
            <a:r>
              <a:rPr lang="zh-CN" altLang="en-US" dirty="0">
                <a:latin typeface="黑体" pitchFamily="49" charset="-122"/>
              </a:rPr>
              <a:t>当执行指令</a:t>
            </a:r>
            <a:r>
              <a:rPr lang="en-US" altLang="zh-CN" dirty="0" err="1">
                <a:solidFill>
                  <a:srgbClr val="9933FF"/>
                </a:solidFill>
                <a:latin typeface="黑体" pitchFamily="49" charset="-122"/>
              </a:rPr>
              <a:t>i</a:t>
            </a:r>
            <a:r>
              <a:rPr lang="zh-CN" altLang="en-US" dirty="0">
                <a:latin typeface="黑体" pitchFamily="49" charset="-122"/>
              </a:rPr>
              <a:t>导致发生异常时，处理机的现场（状态）与严格按程序顺序执行时指令</a:t>
            </a:r>
            <a:r>
              <a:rPr lang="en-US" altLang="zh-CN" dirty="0" err="1">
                <a:solidFill>
                  <a:srgbClr val="9933FF"/>
                </a:solidFill>
                <a:latin typeface="黑体" pitchFamily="49" charset="-122"/>
              </a:rPr>
              <a:t>i</a:t>
            </a:r>
            <a:r>
              <a:rPr lang="zh-CN" altLang="en-US" dirty="0">
                <a:latin typeface="黑体" pitchFamily="49" charset="-122"/>
              </a:rPr>
              <a:t>的现场不同。</a:t>
            </a:r>
          </a:p>
          <a:p>
            <a:pPr lvl="2">
              <a:buFont typeface="Wingdings" pitchFamily="2" charset="2"/>
              <a:buChar char="p"/>
            </a:pPr>
            <a:r>
              <a:rPr lang="zh-CN" altLang="en-US" dirty="0"/>
              <a:t>发生不精确异常的</a:t>
            </a:r>
            <a:r>
              <a:rPr lang="zh-CN" altLang="en-US" dirty="0">
                <a:solidFill>
                  <a:srgbClr val="D60093"/>
                </a:solidFill>
              </a:rPr>
              <a:t>原因：</a:t>
            </a:r>
          </a:p>
          <a:p>
            <a:pPr lvl="2">
              <a:buFont typeface="Wingdings" pitchFamily="2" charset="2"/>
              <a:buNone/>
            </a:pPr>
            <a:r>
              <a:rPr lang="zh-CN" altLang="en-US" sz="2800" dirty="0"/>
              <a:t>      </a:t>
            </a:r>
            <a:r>
              <a:rPr lang="zh-CN" altLang="en-US" sz="2800" dirty="0">
                <a:latin typeface="宋体" pitchFamily="2" charset="-122"/>
              </a:rPr>
              <a:t>因为当发生异常（设为指令</a:t>
            </a:r>
            <a:r>
              <a:rPr lang="en-US" altLang="zh-CN" sz="2800" dirty="0" err="1">
                <a:solidFill>
                  <a:srgbClr val="9933FF"/>
                </a:solidFill>
                <a:latin typeface="宋体" pitchFamily="2" charset="-122"/>
              </a:rPr>
              <a:t>i</a:t>
            </a:r>
            <a:r>
              <a:rPr lang="zh-CN" altLang="en-US" sz="2800" dirty="0">
                <a:latin typeface="宋体" pitchFamily="2" charset="-122"/>
              </a:rPr>
              <a:t>）时：</a:t>
            </a:r>
          </a:p>
          <a:p>
            <a:pPr lvl="3"/>
            <a:r>
              <a:rPr lang="zh-CN" altLang="en-US" sz="2800" dirty="0">
                <a:latin typeface="宋体" pitchFamily="2" charset="-122"/>
              </a:rPr>
              <a:t>流水线可能已经执行完按程序顺序是位于指令</a:t>
            </a:r>
            <a:r>
              <a:rPr lang="en-US" altLang="zh-CN" sz="2800" dirty="0" err="1">
                <a:solidFill>
                  <a:srgbClr val="9933FF"/>
                </a:solidFill>
                <a:latin typeface="宋体" pitchFamily="2" charset="-122"/>
              </a:rPr>
              <a:t>i</a:t>
            </a:r>
            <a:r>
              <a:rPr lang="zh-CN" altLang="en-US" sz="2800" dirty="0">
                <a:latin typeface="宋体" pitchFamily="2" charset="-122"/>
              </a:rPr>
              <a:t>之后的指令；</a:t>
            </a:r>
          </a:p>
          <a:p>
            <a:pPr lvl="3"/>
            <a:r>
              <a:rPr lang="zh-CN" altLang="en-US" sz="2800" dirty="0">
                <a:latin typeface="宋体" pitchFamily="2" charset="-122"/>
              </a:rPr>
              <a:t>流水线可能还没完成按程序顺序是指令</a:t>
            </a:r>
            <a:r>
              <a:rPr lang="en-US" altLang="zh-CN" sz="2800" dirty="0" err="1">
                <a:solidFill>
                  <a:srgbClr val="9933FF"/>
                </a:solidFill>
                <a:latin typeface="宋体" pitchFamily="2" charset="-122"/>
              </a:rPr>
              <a:t>i</a:t>
            </a:r>
            <a:r>
              <a:rPr lang="zh-CN" altLang="en-US" sz="2800" dirty="0">
                <a:latin typeface="宋体" pitchFamily="2" charset="-122"/>
              </a:rPr>
              <a:t>之前的指令。</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31</a:t>
            </a:fld>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741379" name="Rectangle 3" descr="Rectangle: Click to edit Master text styles&#10;Second level&#10;Third level&#10;Fourth level&#10;Fifth level"/>
          <p:cNvSpPr>
            <a:spLocks noGrp="1" noChangeArrowheads="1"/>
          </p:cNvSpPr>
          <p:nvPr>
            <p:ph type="body" idx="1"/>
          </p:nvPr>
        </p:nvSpPr>
        <p:spPr>
          <a:xfrm>
            <a:off x="684213" y="1557338"/>
            <a:ext cx="7772400" cy="3960812"/>
          </a:xfrm>
        </p:spPr>
        <p:txBody>
          <a:bodyPr/>
          <a:lstStyle/>
          <a:p>
            <a:pPr lvl="3"/>
            <a:endParaRPr lang="en-US" altLang="zh-CN" dirty="0">
              <a:latin typeface="宋体" pitchFamily="2" charset="-122"/>
            </a:endParaRPr>
          </a:p>
          <a:p>
            <a:pPr lvl="2"/>
            <a:r>
              <a:rPr lang="zh-CN" altLang="en-US" sz="2800" dirty="0"/>
              <a:t>不精确异常使得在异常处理后难以接着继续执行程序。</a:t>
            </a:r>
            <a:endParaRPr lang="zh-CN" altLang="en-US" sz="2800" dirty="0">
              <a:latin typeface="宋体" pitchFamily="2" charset="-122"/>
            </a:endParaRPr>
          </a:p>
          <a:p>
            <a:pPr lvl="1"/>
            <a:r>
              <a:rPr lang="zh-CN" altLang="en-US" dirty="0">
                <a:solidFill>
                  <a:srgbClr val="FF0000"/>
                </a:solidFill>
              </a:rPr>
              <a:t>精确异常：</a:t>
            </a:r>
            <a:r>
              <a:rPr lang="zh-CN" altLang="en-US" dirty="0"/>
              <a:t>如果发生异常时，处理机的现场跟严格按程序顺序执行时指令</a:t>
            </a:r>
            <a:r>
              <a:rPr lang="en-US" altLang="zh-CN" dirty="0" err="1">
                <a:solidFill>
                  <a:srgbClr val="9933FF"/>
                </a:solidFill>
              </a:rPr>
              <a:t>i</a:t>
            </a:r>
            <a:r>
              <a:rPr lang="zh-CN" altLang="en-US" dirty="0"/>
              <a:t>的现场相同。</a:t>
            </a:r>
          </a:p>
          <a:p>
            <a:pPr>
              <a:buFont typeface="Wingdings" pitchFamily="2" charset="2"/>
              <a:buNone/>
            </a:pPr>
            <a:r>
              <a:rPr lang="zh-CN" altLang="en-US" dirty="0">
                <a:latin typeface="黑体" pitchFamily="49" charset="-122"/>
              </a:rPr>
              <a:t>       </a:t>
            </a:r>
            <a:r>
              <a:rPr lang="zh-CN" altLang="en-US" dirty="0">
                <a:solidFill>
                  <a:srgbClr val="008000"/>
                </a:solidFill>
                <a:latin typeface="黑体" pitchFamily="49" charset="-122"/>
              </a:rPr>
              <a:t>记分牌算法</a:t>
            </a:r>
            <a:r>
              <a:rPr lang="zh-CN" altLang="en-US" dirty="0">
                <a:latin typeface="黑体" pitchFamily="49" charset="-122"/>
              </a:rPr>
              <a:t>和</a:t>
            </a:r>
            <a:r>
              <a:rPr lang="en-US" altLang="zh-CN" dirty="0" err="1">
                <a:solidFill>
                  <a:srgbClr val="008000"/>
                </a:solidFill>
                <a:latin typeface="黑体" pitchFamily="49" charset="-122"/>
              </a:rPr>
              <a:t>Tomasulo</a:t>
            </a:r>
            <a:r>
              <a:rPr lang="zh-CN" altLang="en-US" dirty="0">
                <a:solidFill>
                  <a:srgbClr val="008000"/>
                </a:solidFill>
                <a:latin typeface="黑体" pitchFamily="49" charset="-122"/>
              </a:rPr>
              <a:t>算法</a:t>
            </a:r>
            <a:r>
              <a:rPr lang="zh-CN" altLang="en-US" dirty="0">
                <a:latin typeface="黑体" pitchFamily="49" charset="-122"/>
              </a:rPr>
              <a:t>是两种比较典型</a:t>
            </a:r>
            <a:r>
              <a:rPr lang="zh-CN" altLang="en-US">
                <a:latin typeface="黑体" pitchFamily="49" charset="-122"/>
              </a:rPr>
              <a:t>的</a:t>
            </a:r>
            <a:r>
              <a:rPr lang="zh-CN" altLang="en-US" smtClean="0">
                <a:latin typeface="黑体" pitchFamily="49" charset="-122"/>
              </a:rPr>
              <a:t>动态调度</a:t>
            </a:r>
            <a:r>
              <a:rPr lang="zh-CN" altLang="en-US" dirty="0">
                <a:latin typeface="黑体" pitchFamily="49" charset="-122"/>
              </a:rPr>
              <a:t>算法。</a:t>
            </a:r>
          </a:p>
          <a:p>
            <a:pPr>
              <a:buFont typeface="Wingdings" pitchFamily="2" charset="2"/>
              <a:buNone/>
            </a:pPr>
            <a:endParaRPr lang="en-US" altLang="zh-CN" dirty="0">
              <a:solidFill>
                <a:srgbClr val="D60093"/>
              </a:solidFill>
              <a:latin typeface="黑体" pitchFamily="49" charset="-122"/>
            </a:endParaRP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32</a:t>
            </a:fld>
            <a:endParaRPr lang="en-US" altLang="zh-C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zh-CN" altLang="en-US" dirty="0" smtClean="0">
                <a:latin typeface="黑体" pitchFamily="49" charset="-122"/>
              </a:rPr>
              <a:t>指令</a:t>
            </a:r>
            <a:r>
              <a:rPr lang="zh-CN" altLang="en-US" dirty="0">
                <a:latin typeface="黑体" pitchFamily="49" charset="-122"/>
              </a:rPr>
              <a:t>的动态调度</a:t>
            </a:r>
          </a:p>
        </p:txBody>
      </p:sp>
      <p:sp>
        <p:nvSpPr>
          <p:cNvPr id="886787" name="Rectangle 3" descr="Rectangle: Click to edit Master text styles&#10;Second level&#10;Third level&#10;Fourth level&#10;Fifth level"/>
          <p:cNvSpPr>
            <a:spLocks noGrp="1" noChangeArrowheads="1"/>
          </p:cNvSpPr>
          <p:nvPr>
            <p:ph type="body" idx="1"/>
          </p:nvPr>
        </p:nvSpPr>
        <p:spPr>
          <a:xfrm>
            <a:off x="685800" y="1844675"/>
            <a:ext cx="7772400" cy="4327525"/>
          </a:xfrm>
        </p:spPr>
        <p:txBody>
          <a:bodyPr/>
          <a:lstStyle/>
          <a:p>
            <a:pPr marL="457200" indent="-457200"/>
            <a:r>
              <a:rPr lang="zh-CN" altLang="en-US" dirty="0"/>
              <a:t>基本思想</a:t>
            </a:r>
          </a:p>
          <a:p>
            <a:pPr marL="1085850" lvl="1" indent="-457200"/>
            <a:r>
              <a:rPr lang="sv-SE" altLang="zh-CN" dirty="0">
                <a:latin typeface="Times New Roman" pitchFamily="18" charset="0"/>
              </a:rPr>
              <a:t>CDC 6600</a:t>
            </a:r>
            <a:r>
              <a:rPr lang="zh-CN" altLang="en-US" dirty="0">
                <a:latin typeface="Times New Roman" pitchFamily="18" charset="0"/>
              </a:rPr>
              <a:t>计算机最早采用此功能</a:t>
            </a:r>
          </a:p>
          <a:p>
            <a:pPr lvl="2"/>
            <a:r>
              <a:rPr lang="zh-CN" altLang="en-US" dirty="0">
                <a:latin typeface="Times New Roman" pitchFamily="18" charset="0"/>
              </a:rPr>
              <a:t>该机器用一个称为记分牌的硬件实现了对指令的动态调度。</a:t>
            </a:r>
          </a:p>
          <a:p>
            <a:pPr lvl="2"/>
            <a:r>
              <a:rPr lang="zh-CN" altLang="en-US" dirty="0">
                <a:latin typeface="Times New Roman" pitchFamily="18" charset="0"/>
              </a:rPr>
              <a:t>该硬件中维护着</a:t>
            </a:r>
            <a:r>
              <a:rPr lang="en-US" altLang="zh-CN" dirty="0">
                <a:solidFill>
                  <a:srgbClr val="9933FF"/>
                </a:solidFill>
                <a:latin typeface="Times New Roman" pitchFamily="18" charset="0"/>
              </a:rPr>
              <a:t>3</a:t>
            </a:r>
            <a:r>
              <a:rPr lang="zh-CN" altLang="en-US" dirty="0">
                <a:latin typeface="Times New Roman" pitchFamily="18" charset="0"/>
              </a:rPr>
              <a:t>张表，分别用于记录指令的执行状态、功能部件状态、寄存器状态以及数据相关关系等。</a:t>
            </a:r>
          </a:p>
          <a:p>
            <a:pPr lvl="2"/>
            <a:r>
              <a:rPr lang="zh-CN" altLang="en-US" dirty="0">
                <a:latin typeface="Times New Roman" pitchFamily="18" charset="0"/>
              </a:rPr>
              <a:t>它把前述</a:t>
            </a:r>
            <a:r>
              <a:rPr lang="en-US" altLang="zh-CN" dirty="0">
                <a:latin typeface="Times New Roman" pitchFamily="18" charset="0"/>
              </a:rPr>
              <a:t>5</a:t>
            </a:r>
            <a:r>
              <a:rPr lang="zh-CN" altLang="en-US" dirty="0">
                <a:latin typeface="Times New Roman" pitchFamily="18" charset="0"/>
              </a:rPr>
              <a:t>段流水线中的译码段</a:t>
            </a:r>
            <a:r>
              <a:rPr lang="en-US" altLang="zh-CN" dirty="0">
                <a:solidFill>
                  <a:srgbClr val="9933FF"/>
                </a:solidFill>
                <a:latin typeface="Times New Roman" pitchFamily="18" charset="0"/>
              </a:rPr>
              <a:t>ID</a:t>
            </a:r>
            <a:r>
              <a:rPr lang="zh-CN" altLang="en-US" dirty="0">
                <a:latin typeface="Times New Roman" pitchFamily="18" charset="0"/>
              </a:rPr>
              <a:t>分解成了两个段：流出和读操作数，以避免当某条指令在</a:t>
            </a:r>
            <a:r>
              <a:rPr lang="en-US" altLang="zh-CN" dirty="0">
                <a:solidFill>
                  <a:srgbClr val="9933FF"/>
                </a:solidFill>
                <a:latin typeface="Times New Roman" pitchFamily="18" charset="0"/>
              </a:rPr>
              <a:t>ID</a:t>
            </a:r>
            <a:r>
              <a:rPr lang="zh-CN" altLang="en-US" dirty="0">
                <a:latin typeface="Times New Roman" pitchFamily="18" charset="0"/>
              </a:rPr>
              <a:t>段被停顿时挡住后面无关指令的流动。</a:t>
            </a:r>
            <a:r>
              <a:rPr lang="zh-CN" altLang="en-US" dirty="0"/>
              <a:t> </a:t>
            </a:r>
          </a:p>
        </p:txBody>
      </p:sp>
      <p:sp>
        <p:nvSpPr>
          <p:cNvPr id="886788" name="Text Box 4"/>
          <p:cNvSpPr txBox="1">
            <a:spLocks noChangeArrowheads="1"/>
          </p:cNvSpPr>
          <p:nvPr/>
        </p:nvSpPr>
        <p:spPr bwMode="auto">
          <a:xfrm>
            <a:off x="684213" y="1284288"/>
            <a:ext cx="6840537" cy="488950"/>
          </a:xfrm>
          <a:prstGeom prst="rect">
            <a:avLst/>
          </a:prstGeom>
          <a:noFill/>
          <a:ln w="9525">
            <a:noFill/>
            <a:miter lim="800000"/>
            <a:headEnd/>
            <a:tailEnd/>
          </a:ln>
          <a:effectLst/>
        </p:spPr>
        <p:txBody>
          <a:bodyPr>
            <a:spAutoFit/>
          </a:bodyPr>
          <a:lstStyle/>
          <a:p>
            <a:pPr>
              <a:spcBef>
                <a:spcPct val="50000"/>
              </a:spcBef>
            </a:pPr>
            <a:r>
              <a:rPr lang="zh-CN" altLang="en-US" sz="2600" dirty="0" smtClean="0">
                <a:solidFill>
                  <a:srgbClr val="0000CC"/>
                </a:solidFill>
              </a:rPr>
              <a:t>记分牌</a:t>
            </a:r>
            <a:r>
              <a:rPr lang="zh-CN" altLang="en-US" sz="2600" dirty="0">
                <a:solidFill>
                  <a:srgbClr val="0000CC"/>
                </a:solidFill>
              </a:rPr>
              <a:t>动态调度算法</a:t>
            </a:r>
            <a:r>
              <a:rPr lang="zh-CN" altLang="en-US" dirty="0"/>
              <a:t> </a:t>
            </a: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33</a:t>
            </a:fld>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457200" y="71414"/>
            <a:ext cx="8229600" cy="1143000"/>
          </a:xfrm>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887811" name="Rectangle 3" descr="Rectangle: Click to edit Master text styles&#10;Second level&#10;Third level&#10;Fourth level&#10;Fifth level"/>
          <p:cNvSpPr>
            <a:spLocks noGrp="1" noChangeArrowheads="1"/>
          </p:cNvSpPr>
          <p:nvPr>
            <p:ph type="body" idx="1"/>
          </p:nvPr>
        </p:nvSpPr>
        <p:spPr>
          <a:xfrm>
            <a:off x="685800" y="1004910"/>
            <a:ext cx="8101042" cy="5638800"/>
          </a:xfrm>
        </p:spPr>
        <p:txBody>
          <a:bodyPr>
            <a:normAutofit lnSpcReduction="10000"/>
          </a:bodyPr>
          <a:lstStyle/>
          <a:p>
            <a:pPr marL="1085850" lvl="1" indent="-457200">
              <a:lnSpc>
                <a:spcPct val="110000"/>
              </a:lnSpc>
            </a:pPr>
            <a:r>
              <a:rPr lang="zh-CN" altLang="en-US" dirty="0"/>
              <a:t>记分牌的</a:t>
            </a:r>
            <a:r>
              <a:rPr lang="zh-CN" altLang="en-US" dirty="0">
                <a:solidFill>
                  <a:srgbClr val="D60093"/>
                </a:solidFill>
              </a:rPr>
              <a:t>目标</a:t>
            </a:r>
            <a:r>
              <a:rPr lang="zh-CN" altLang="en-US" dirty="0"/>
              <a:t>：在没有结构冲突时，尽可能早地执行没有数据冲突的指令，实现每个时钟周期执行一条指令。 </a:t>
            </a:r>
          </a:p>
          <a:p>
            <a:pPr marL="1085850" lvl="1" indent="-457200">
              <a:lnSpc>
                <a:spcPct val="110000"/>
              </a:lnSpc>
            </a:pPr>
            <a:r>
              <a:rPr lang="zh-CN" altLang="en-US" dirty="0"/>
              <a:t>要发挥指令乱序执行的好处，必须有多条指令同时处于执行阶段。 </a:t>
            </a:r>
          </a:p>
          <a:p>
            <a:pPr lvl="2">
              <a:lnSpc>
                <a:spcPct val="110000"/>
              </a:lnSpc>
            </a:pPr>
            <a:r>
              <a:rPr lang="en-US" altLang="zh-CN" dirty="0">
                <a:latin typeface="Times New Roman" pitchFamily="18" charset="0"/>
              </a:rPr>
              <a:t>CDC 6600</a:t>
            </a:r>
            <a:r>
              <a:rPr lang="zh-CN" altLang="en-US" dirty="0">
                <a:latin typeface="Times New Roman" pitchFamily="18" charset="0"/>
              </a:rPr>
              <a:t>具有</a:t>
            </a:r>
            <a:r>
              <a:rPr lang="en-US" altLang="zh-CN" dirty="0">
                <a:solidFill>
                  <a:srgbClr val="9933FF"/>
                </a:solidFill>
                <a:latin typeface="Times New Roman" pitchFamily="18" charset="0"/>
              </a:rPr>
              <a:t>16</a:t>
            </a:r>
            <a:r>
              <a:rPr lang="zh-CN" altLang="en-US" dirty="0">
                <a:latin typeface="Times New Roman" pitchFamily="18" charset="0"/>
              </a:rPr>
              <a:t>个独立的功能部件</a:t>
            </a:r>
          </a:p>
          <a:p>
            <a:pPr lvl="3">
              <a:lnSpc>
                <a:spcPct val="110000"/>
              </a:lnSpc>
            </a:pPr>
            <a:r>
              <a:rPr lang="en-US" altLang="zh-CN" sz="2400" dirty="0">
                <a:solidFill>
                  <a:srgbClr val="9933FF"/>
                </a:solidFill>
                <a:latin typeface="Times New Roman" pitchFamily="18" charset="0"/>
              </a:rPr>
              <a:t>4</a:t>
            </a:r>
            <a:r>
              <a:rPr lang="zh-CN" altLang="en-US" sz="2400" dirty="0">
                <a:latin typeface="Times New Roman" pitchFamily="18" charset="0"/>
              </a:rPr>
              <a:t>个浮点部件</a:t>
            </a:r>
          </a:p>
          <a:p>
            <a:pPr lvl="3">
              <a:lnSpc>
                <a:spcPct val="110000"/>
              </a:lnSpc>
            </a:pPr>
            <a:r>
              <a:rPr lang="en-US" altLang="zh-CN" sz="2400" dirty="0">
                <a:solidFill>
                  <a:srgbClr val="9933FF"/>
                </a:solidFill>
                <a:latin typeface="Times New Roman" pitchFamily="18" charset="0"/>
              </a:rPr>
              <a:t>5</a:t>
            </a:r>
            <a:r>
              <a:rPr lang="zh-CN" altLang="en-US" sz="2400" dirty="0">
                <a:latin typeface="Times New Roman" pitchFamily="18" charset="0"/>
              </a:rPr>
              <a:t>个访存部件</a:t>
            </a:r>
          </a:p>
          <a:p>
            <a:pPr lvl="3">
              <a:lnSpc>
                <a:spcPct val="110000"/>
              </a:lnSpc>
            </a:pPr>
            <a:r>
              <a:rPr lang="en-US" altLang="zh-CN" sz="2400" dirty="0">
                <a:solidFill>
                  <a:srgbClr val="9933FF"/>
                </a:solidFill>
                <a:latin typeface="Times New Roman" pitchFamily="18" charset="0"/>
              </a:rPr>
              <a:t>7</a:t>
            </a:r>
            <a:r>
              <a:rPr lang="zh-CN" altLang="en-US" sz="2400" dirty="0">
                <a:latin typeface="Times New Roman" pitchFamily="18" charset="0"/>
              </a:rPr>
              <a:t>个整数操作部件 </a:t>
            </a:r>
          </a:p>
          <a:p>
            <a:pPr marL="1085850" lvl="1" indent="-457200">
              <a:lnSpc>
                <a:spcPct val="110000"/>
              </a:lnSpc>
            </a:pPr>
            <a:r>
              <a:rPr lang="zh-CN" altLang="en-US" dirty="0"/>
              <a:t>假设</a:t>
            </a:r>
          </a:p>
          <a:p>
            <a:pPr lvl="2">
              <a:lnSpc>
                <a:spcPct val="110000"/>
              </a:lnSpc>
            </a:pPr>
            <a:r>
              <a:rPr lang="zh-CN" altLang="en-US" dirty="0">
                <a:latin typeface="Times New Roman" pitchFamily="18" charset="0"/>
              </a:rPr>
              <a:t>所考虑的处理器有</a:t>
            </a:r>
            <a:r>
              <a:rPr lang="en-US" altLang="zh-CN" dirty="0">
                <a:solidFill>
                  <a:srgbClr val="9933FF"/>
                </a:solidFill>
                <a:latin typeface="Times New Roman" pitchFamily="18" charset="0"/>
              </a:rPr>
              <a:t>2</a:t>
            </a:r>
            <a:r>
              <a:rPr lang="zh-CN" altLang="en-US" dirty="0">
                <a:latin typeface="Times New Roman" pitchFamily="18" charset="0"/>
              </a:rPr>
              <a:t>个乘法器、</a:t>
            </a:r>
            <a:r>
              <a:rPr lang="en-US" altLang="zh-CN" dirty="0">
                <a:solidFill>
                  <a:srgbClr val="9933FF"/>
                </a:solidFill>
                <a:latin typeface="Times New Roman" pitchFamily="18" charset="0"/>
              </a:rPr>
              <a:t>1</a:t>
            </a:r>
            <a:r>
              <a:rPr lang="zh-CN" altLang="en-US" dirty="0">
                <a:latin typeface="Times New Roman" pitchFamily="18" charset="0"/>
              </a:rPr>
              <a:t>个加法器、</a:t>
            </a:r>
            <a:r>
              <a:rPr lang="en-US" altLang="zh-CN" dirty="0">
                <a:solidFill>
                  <a:srgbClr val="9933FF"/>
                </a:solidFill>
                <a:latin typeface="Times New Roman" pitchFamily="18" charset="0"/>
              </a:rPr>
              <a:t>1</a:t>
            </a:r>
            <a:r>
              <a:rPr lang="zh-CN" altLang="en-US" dirty="0">
                <a:latin typeface="Times New Roman" pitchFamily="18" charset="0"/>
              </a:rPr>
              <a:t>个除法部件和</a:t>
            </a:r>
            <a:r>
              <a:rPr lang="en-US" altLang="zh-CN" dirty="0">
                <a:solidFill>
                  <a:srgbClr val="9933FF"/>
                </a:solidFill>
                <a:latin typeface="Times New Roman" pitchFamily="18" charset="0"/>
              </a:rPr>
              <a:t>1</a:t>
            </a:r>
            <a:r>
              <a:rPr lang="zh-CN" altLang="en-US" dirty="0">
                <a:latin typeface="Times New Roman" pitchFamily="18" charset="0"/>
              </a:rPr>
              <a:t>个整数部件。</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34</a:t>
            </a:fld>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888835" name="Rectangle 3" descr="Rectangle: Click to edit Master text styles&#10;Second level&#10;Third level&#10;Fourth level&#10;Fifth level"/>
          <p:cNvSpPr>
            <a:spLocks noGrp="1" noChangeArrowheads="1"/>
          </p:cNvSpPr>
          <p:nvPr>
            <p:ph type="body" idx="1"/>
          </p:nvPr>
        </p:nvSpPr>
        <p:spPr/>
        <p:txBody>
          <a:bodyPr>
            <a:normAutofit fontScale="92500" lnSpcReduction="20000"/>
          </a:bodyPr>
          <a:lstStyle/>
          <a:p>
            <a:pPr lvl="2">
              <a:lnSpc>
                <a:spcPct val="110000"/>
              </a:lnSpc>
            </a:pPr>
            <a:r>
              <a:rPr lang="zh-CN" altLang="en-US" dirty="0"/>
              <a:t>整数部件用来处理所有的存储器访问、分支处理和整数操作。 </a:t>
            </a:r>
          </a:p>
          <a:p>
            <a:pPr lvl="1">
              <a:lnSpc>
                <a:spcPct val="110000"/>
              </a:lnSpc>
            </a:pPr>
            <a:r>
              <a:rPr lang="zh-CN" altLang="en-US" dirty="0">
                <a:latin typeface="Times New Roman" pitchFamily="18" charset="0"/>
              </a:rPr>
              <a:t>采用了记分牌的</a:t>
            </a:r>
            <a:r>
              <a:rPr lang="en-US" altLang="zh-CN" dirty="0">
                <a:latin typeface="Times New Roman" pitchFamily="18" charset="0"/>
              </a:rPr>
              <a:t>MIPS</a:t>
            </a:r>
            <a:r>
              <a:rPr lang="zh-CN" altLang="en-US" dirty="0">
                <a:latin typeface="Times New Roman" pitchFamily="18" charset="0"/>
              </a:rPr>
              <a:t>处理器的基本结构 </a:t>
            </a:r>
          </a:p>
          <a:p>
            <a:pPr lvl="2">
              <a:lnSpc>
                <a:spcPct val="110000"/>
              </a:lnSpc>
            </a:pPr>
            <a:r>
              <a:rPr lang="zh-CN" altLang="en-US" dirty="0"/>
              <a:t>每条指令都要经过记分牌。</a:t>
            </a:r>
          </a:p>
          <a:p>
            <a:pPr lvl="2">
              <a:lnSpc>
                <a:spcPct val="110000"/>
              </a:lnSpc>
            </a:pPr>
            <a:r>
              <a:rPr lang="zh-CN" altLang="en-US" dirty="0"/>
              <a:t>记分牌负责相关检测并控制指令的流出和执行。 </a:t>
            </a:r>
          </a:p>
          <a:p>
            <a:pPr lvl="1">
              <a:lnSpc>
                <a:spcPct val="110000"/>
              </a:lnSpc>
            </a:pPr>
            <a:r>
              <a:rPr lang="zh-CN" altLang="en-US" dirty="0"/>
              <a:t>每条指令的执行过程分为</a:t>
            </a:r>
            <a:r>
              <a:rPr lang="en-US" altLang="zh-CN" dirty="0">
                <a:solidFill>
                  <a:srgbClr val="9933FF"/>
                </a:solidFill>
                <a:latin typeface="Times New Roman" pitchFamily="18" charset="0"/>
              </a:rPr>
              <a:t>4</a:t>
            </a:r>
            <a:r>
              <a:rPr lang="zh-CN" altLang="en-US" dirty="0"/>
              <a:t>段 （</a:t>
            </a:r>
            <a:r>
              <a:rPr lang="zh-CN" altLang="en-US" sz="2000" dirty="0"/>
              <a:t>主要考虑浮点操作 ）</a:t>
            </a:r>
          </a:p>
          <a:p>
            <a:pPr lvl="2">
              <a:lnSpc>
                <a:spcPct val="110000"/>
              </a:lnSpc>
            </a:pPr>
            <a:r>
              <a:rPr lang="zh-CN" altLang="en-US" dirty="0">
                <a:solidFill>
                  <a:srgbClr val="D60093"/>
                </a:solidFill>
              </a:rPr>
              <a:t>流出   </a:t>
            </a:r>
          </a:p>
          <a:p>
            <a:pPr lvl="2">
              <a:lnSpc>
                <a:spcPct val="110000"/>
              </a:lnSpc>
              <a:buFont typeface="Wingdings" pitchFamily="2" charset="2"/>
              <a:buNone/>
            </a:pPr>
            <a:r>
              <a:rPr lang="zh-CN" altLang="en-US" dirty="0"/>
              <a:t>             如果当前流出指令所需的功能部件空闲，并且所有其他正在执行的指令的目的寄存器与该指令的不同，记分牌就向功能部件流出该指令，并修改记分牌内部的记录表。</a:t>
            </a:r>
          </a:p>
          <a:p>
            <a:pPr lvl="2">
              <a:lnSpc>
                <a:spcPct val="110000"/>
              </a:lnSpc>
              <a:buFont typeface="Wingdings" pitchFamily="2" charset="2"/>
              <a:buNone/>
            </a:pPr>
            <a:r>
              <a:rPr lang="zh-CN" altLang="en-US" dirty="0">
                <a:latin typeface="Times New Roman" pitchFamily="18" charset="0"/>
              </a:rPr>
              <a:t>               解决了</a:t>
            </a:r>
            <a:r>
              <a:rPr lang="en-US" altLang="zh-CN" dirty="0">
                <a:solidFill>
                  <a:srgbClr val="9933FF"/>
                </a:solidFill>
                <a:latin typeface="Times New Roman" pitchFamily="18" charset="0"/>
              </a:rPr>
              <a:t>WAW</a:t>
            </a:r>
            <a:r>
              <a:rPr lang="zh-CN" altLang="en-US" dirty="0">
                <a:latin typeface="Times New Roman" pitchFamily="18" charset="0"/>
              </a:rPr>
              <a:t>冲突</a:t>
            </a:r>
          </a:p>
          <a:p>
            <a:pPr lvl="1">
              <a:lnSpc>
                <a:spcPct val="110000"/>
              </a:lnSpc>
            </a:pPr>
            <a:endParaRPr lang="en-US" altLang="zh-CN" sz="2000" dirty="0">
              <a:latin typeface="Times New Roman" pitchFamily="18" charset="0"/>
            </a:endParaRP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35</a:t>
            </a:fld>
            <a:endParaRPr lang="en-US" altLang="zh-CN"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pic>
        <p:nvPicPr>
          <p:cNvPr id="889860" name="Picture 4" descr="计分牌"/>
          <p:cNvPicPr>
            <a:picLocks noChangeAspect="1" noChangeArrowheads="1"/>
          </p:cNvPicPr>
          <p:nvPr/>
        </p:nvPicPr>
        <p:blipFill>
          <a:blip r:embed="rId2"/>
          <a:srcRect/>
          <a:stretch>
            <a:fillRect/>
          </a:stretch>
        </p:blipFill>
        <p:spPr bwMode="auto">
          <a:xfrm>
            <a:off x="1619250" y="1268413"/>
            <a:ext cx="5689600" cy="4819650"/>
          </a:xfrm>
          <a:prstGeom prst="rect">
            <a:avLst/>
          </a:prstGeom>
          <a:noFill/>
          <a:ln w="9525">
            <a:noFill/>
            <a:miter lim="800000"/>
            <a:headEnd/>
            <a:tailEnd/>
          </a:ln>
        </p:spPr>
      </p:pic>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36</a:t>
            </a:fld>
            <a:endParaRPr lang="en-US" altLang="zh-CN"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890883"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pPr lvl="2"/>
            <a:r>
              <a:rPr lang="zh-CN" altLang="en-US">
                <a:solidFill>
                  <a:srgbClr val="D60093"/>
                </a:solidFill>
              </a:rPr>
              <a:t>读操作数</a:t>
            </a:r>
          </a:p>
          <a:p>
            <a:pPr lvl="2">
              <a:buFont typeface="Wingdings" pitchFamily="2" charset="2"/>
              <a:buNone/>
            </a:pPr>
            <a:r>
              <a:rPr lang="zh-CN" altLang="en-US"/>
              <a:t>             记分牌监测源操作数的可用性，如果数据可用，它就通知功能部件从寄存器中读出源操作数并开始执行。</a:t>
            </a:r>
          </a:p>
          <a:p>
            <a:pPr lvl="2">
              <a:buFont typeface="Wingdings" pitchFamily="2" charset="2"/>
              <a:buNone/>
            </a:pPr>
            <a:r>
              <a:rPr lang="zh-CN" altLang="en-US">
                <a:latin typeface="Times New Roman" pitchFamily="18" charset="0"/>
              </a:rPr>
              <a:t>                动态地解决了</a:t>
            </a:r>
            <a:r>
              <a:rPr lang="en-US" altLang="zh-CN">
                <a:solidFill>
                  <a:srgbClr val="9933FF"/>
                </a:solidFill>
                <a:latin typeface="Times New Roman" pitchFamily="18" charset="0"/>
              </a:rPr>
              <a:t>RAW</a:t>
            </a:r>
            <a:r>
              <a:rPr lang="zh-CN" altLang="en-US">
                <a:latin typeface="Times New Roman" pitchFamily="18" charset="0"/>
              </a:rPr>
              <a:t>冲突，并导致指令可能乱序开始执行。 </a:t>
            </a:r>
          </a:p>
          <a:p>
            <a:pPr lvl="2"/>
            <a:r>
              <a:rPr lang="zh-CN" altLang="en-US">
                <a:solidFill>
                  <a:srgbClr val="D60093"/>
                </a:solidFill>
              </a:rPr>
              <a:t>执行</a:t>
            </a:r>
          </a:p>
          <a:p>
            <a:pPr lvl="2">
              <a:buFont typeface="Wingdings" pitchFamily="2" charset="2"/>
              <a:buNone/>
            </a:pPr>
            <a:r>
              <a:rPr lang="zh-CN" altLang="en-US">
                <a:latin typeface="Times New Roman" pitchFamily="18" charset="0"/>
              </a:rPr>
              <a:t>               取到操作数后，功能部件开始执行。当产生出结果后，就通知记分牌它已经完成执行。</a:t>
            </a:r>
          </a:p>
          <a:p>
            <a:pPr lvl="2">
              <a:buFont typeface="Wingdings" pitchFamily="2" charset="2"/>
              <a:buNone/>
            </a:pPr>
            <a:r>
              <a:rPr lang="zh-CN" altLang="en-US">
                <a:latin typeface="Times New Roman" pitchFamily="18" charset="0"/>
              </a:rPr>
              <a:t>       在浮点流水线中，这一段可能要占用多个时钟周期。</a:t>
            </a:r>
          </a:p>
          <a:p>
            <a:pPr lvl="2">
              <a:buFont typeface="Wingdings" pitchFamily="2" charset="2"/>
              <a:buChar char="p"/>
            </a:pPr>
            <a:r>
              <a:rPr lang="zh-CN" altLang="en-US">
                <a:solidFill>
                  <a:srgbClr val="D60093"/>
                </a:solidFill>
              </a:rPr>
              <a:t>写结果 </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37</a:t>
            </a:fld>
            <a:endParaRPr lang="en-US" altLang="zh-CN"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zh-CN" dirty="0" smtClean="0">
                <a:latin typeface="黑体" pitchFamily="49" charset="-122"/>
              </a:rPr>
              <a:t> </a:t>
            </a:r>
            <a:r>
              <a:rPr lang="zh-CN" altLang="en-US" dirty="0">
                <a:latin typeface="黑体" pitchFamily="49" charset="-122"/>
              </a:rPr>
              <a:t>指令的动态调度</a:t>
            </a:r>
          </a:p>
        </p:txBody>
      </p:sp>
      <p:sp>
        <p:nvSpPr>
          <p:cNvPr id="891907" name="Rectangle 3" descr="Rectangle: Click to edit Master text styles&#10;Second level&#10;Third level&#10;Fourth level&#10;Fifth level"/>
          <p:cNvSpPr>
            <a:spLocks noGrp="1" noChangeArrowheads="1"/>
          </p:cNvSpPr>
          <p:nvPr>
            <p:ph type="body" idx="1"/>
          </p:nvPr>
        </p:nvSpPr>
        <p:spPr/>
        <p:txBody>
          <a:bodyPr/>
          <a:lstStyle/>
          <a:p>
            <a:pPr lvl="2">
              <a:buFont typeface="Wingdings" pitchFamily="2" charset="2"/>
              <a:buNone/>
            </a:pPr>
            <a:r>
              <a:rPr lang="en-US" altLang="zh-CN" dirty="0">
                <a:latin typeface="Times New Roman" pitchFamily="18" charset="0"/>
              </a:rPr>
              <a:t>   </a:t>
            </a:r>
            <a:r>
              <a:rPr lang="zh-CN" altLang="en-US" dirty="0" smtClean="0">
                <a:latin typeface="Times New Roman" pitchFamily="18" charset="0"/>
              </a:rPr>
              <a:t>记分牌</a:t>
            </a:r>
            <a:r>
              <a:rPr lang="zh-CN" altLang="en-US" dirty="0">
                <a:latin typeface="Times New Roman" pitchFamily="18" charset="0"/>
              </a:rPr>
              <a:t>一旦知道执行部件完成了执行，就检测是否存在</a:t>
            </a:r>
            <a:r>
              <a:rPr lang="en-US" altLang="zh-CN" dirty="0">
                <a:solidFill>
                  <a:srgbClr val="9933FF"/>
                </a:solidFill>
                <a:latin typeface="Times New Roman" pitchFamily="18" charset="0"/>
              </a:rPr>
              <a:t>WAR</a:t>
            </a:r>
            <a:r>
              <a:rPr lang="zh-CN" altLang="en-US" dirty="0">
                <a:latin typeface="Times New Roman" pitchFamily="18" charset="0"/>
              </a:rPr>
              <a:t>冲突。如果不存在，或者原有的</a:t>
            </a:r>
            <a:r>
              <a:rPr lang="en-US" altLang="zh-CN" dirty="0">
                <a:solidFill>
                  <a:srgbClr val="9933FF"/>
                </a:solidFill>
                <a:latin typeface="Times New Roman" pitchFamily="18" charset="0"/>
              </a:rPr>
              <a:t>WAR</a:t>
            </a:r>
            <a:r>
              <a:rPr lang="zh-CN" altLang="en-US" dirty="0">
                <a:latin typeface="Times New Roman" pitchFamily="18" charset="0"/>
              </a:rPr>
              <a:t>冲突已消失，记分牌就通知功能部件把结果写入目的寄存器，并释放该指令使用的所有资源。</a:t>
            </a:r>
            <a:r>
              <a:rPr lang="zh-CN" altLang="en-US" dirty="0"/>
              <a:t> </a:t>
            </a:r>
          </a:p>
          <a:p>
            <a:pPr marL="1085850" lvl="1" indent="-457200"/>
            <a:r>
              <a:rPr lang="zh-CN" altLang="en-US" dirty="0">
                <a:latin typeface="Times New Roman" pitchFamily="18" charset="0"/>
              </a:rPr>
              <a:t>如果检测到</a:t>
            </a:r>
            <a:r>
              <a:rPr lang="en-US" altLang="zh-CN" dirty="0">
                <a:solidFill>
                  <a:srgbClr val="9933FF"/>
                </a:solidFill>
                <a:latin typeface="Times New Roman" pitchFamily="18" charset="0"/>
              </a:rPr>
              <a:t>WAR</a:t>
            </a:r>
            <a:r>
              <a:rPr lang="zh-CN" altLang="en-US" dirty="0">
                <a:latin typeface="Times New Roman" pitchFamily="18" charset="0"/>
              </a:rPr>
              <a:t>冲突，就不允许该指令将结果写到目的寄存器。这发生在以下情况：</a:t>
            </a:r>
          </a:p>
          <a:p>
            <a:pPr lvl="2"/>
            <a:r>
              <a:rPr lang="zh-CN" altLang="en-US" dirty="0">
                <a:latin typeface="Times New Roman" pitchFamily="18" charset="0"/>
              </a:rPr>
              <a:t>前面的某条指令（按顺序流出）还没有读取操作数；而且：其中某个源操作数寄存器与本指令的目的寄存器相同。</a:t>
            </a:r>
          </a:p>
          <a:p>
            <a:pPr lvl="2">
              <a:buFont typeface="Wingdings" pitchFamily="2" charset="2"/>
              <a:buChar char="p"/>
            </a:pPr>
            <a:r>
              <a:rPr lang="zh-CN" altLang="en-US" dirty="0">
                <a:latin typeface="Times New Roman" pitchFamily="18" charset="0"/>
              </a:rPr>
              <a:t>在这种情况下，记分牌必须等待，直到该冲突消失。</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38</a:t>
            </a:fld>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571472" y="266672"/>
            <a:ext cx="7499350" cy="652463"/>
          </a:xfrm>
          <a:prstGeom prst="rect">
            <a:avLst/>
          </a:prstGeom>
          <a:noFill/>
          <a:ln w="9525">
            <a:noFill/>
            <a:miter lim="800000"/>
            <a:headEnd/>
            <a:tailEnd/>
          </a:ln>
        </p:spPr>
        <p:txBody>
          <a:bodyPr/>
          <a:lstStyle/>
          <a:p>
            <a:r>
              <a:rPr lang="en-US" altLang="zh-CN" sz="2800" b="1">
                <a:solidFill>
                  <a:schemeClr val="tx2"/>
                </a:solidFill>
                <a:latin typeface="仿宋_GB2312" pitchFamily="49" charset="-122"/>
                <a:ea typeface="仿宋_GB2312" pitchFamily="49" charset="-122"/>
              </a:rPr>
              <a:t>1. </a:t>
            </a:r>
            <a:r>
              <a:rPr lang="zh-CN" altLang="en-US" sz="2800" b="1">
                <a:solidFill>
                  <a:schemeClr val="tx2"/>
                </a:solidFill>
                <a:latin typeface="仿宋_GB2312" pitchFamily="49" charset="-122"/>
                <a:ea typeface="仿宋_GB2312" pitchFamily="49" charset="-122"/>
              </a:rPr>
              <a:t>数据相关（</a:t>
            </a:r>
            <a:r>
              <a:rPr lang="en-US" altLang="zh-CN" sz="2800" b="1">
                <a:solidFill>
                  <a:schemeClr val="tx2"/>
                </a:solidFill>
                <a:latin typeface="仿宋_GB2312" pitchFamily="49" charset="-122"/>
                <a:ea typeface="仿宋_GB2312" pitchFamily="49" charset="-122"/>
              </a:rPr>
              <a:t>data dependence</a:t>
            </a:r>
            <a:r>
              <a:rPr lang="zh-CN" altLang="en-US" sz="2800" b="1">
                <a:solidFill>
                  <a:schemeClr val="tx2"/>
                </a:solidFill>
                <a:latin typeface="仿宋_GB2312" pitchFamily="49" charset="-122"/>
                <a:ea typeface="仿宋_GB2312" pitchFamily="49" charset="-122"/>
              </a:rPr>
              <a:t>）</a:t>
            </a:r>
          </a:p>
        </p:txBody>
      </p:sp>
      <p:sp>
        <p:nvSpPr>
          <p:cNvPr id="463875" name="Rectangle 3"/>
          <p:cNvSpPr>
            <a:spLocks noChangeArrowheads="1"/>
          </p:cNvSpPr>
          <p:nvPr/>
        </p:nvSpPr>
        <p:spPr bwMode="auto">
          <a:xfrm>
            <a:off x="500034" y="876272"/>
            <a:ext cx="8580500" cy="4425950"/>
          </a:xfrm>
          <a:prstGeom prst="rect">
            <a:avLst/>
          </a:prstGeom>
          <a:noFill/>
          <a:ln w="9525">
            <a:noFill/>
            <a:miter lim="800000"/>
            <a:headEnd/>
            <a:tailEnd/>
          </a:ln>
        </p:spPr>
        <p:txBody>
          <a:bodyPr/>
          <a:lstStyle/>
          <a:p>
            <a:pPr marL="342900" indent="-342900">
              <a:lnSpc>
                <a:spcPct val="120000"/>
              </a:lnSpc>
              <a:spcBef>
                <a:spcPct val="20000"/>
              </a:spcBef>
              <a:buClr>
                <a:srgbClr val="64EC77"/>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对于指令</a:t>
            </a:r>
            <a:r>
              <a:rPr lang="en-US" altLang="zh-CN" sz="2800" b="1" dirty="0" err="1">
                <a:solidFill>
                  <a:schemeClr val="tx2"/>
                </a:solidFill>
                <a:latin typeface="楷体_GB2312" pitchFamily="49" charset="-122"/>
                <a:ea typeface="楷体_GB2312" pitchFamily="49" charset="-122"/>
              </a:rPr>
              <a:t>i</a:t>
            </a:r>
            <a:r>
              <a:rPr lang="zh-CN" altLang="en-US" sz="2800" b="1" dirty="0">
                <a:solidFill>
                  <a:schemeClr val="tx2"/>
                </a:solidFill>
                <a:latin typeface="楷体_GB2312" pitchFamily="49" charset="-122"/>
                <a:ea typeface="楷体_GB2312" pitchFamily="49" charset="-122"/>
              </a:rPr>
              <a:t>和指令</a:t>
            </a:r>
            <a:r>
              <a:rPr lang="en-US" altLang="zh-CN" sz="2800" b="1" dirty="0">
                <a:solidFill>
                  <a:schemeClr val="tx2"/>
                </a:solidFill>
                <a:latin typeface="楷体_GB2312" pitchFamily="49" charset="-122"/>
                <a:ea typeface="楷体_GB2312" pitchFamily="49" charset="-122"/>
              </a:rPr>
              <a:t>j</a:t>
            </a:r>
            <a:r>
              <a:rPr lang="zh-CN" altLang="en-US" sz="2800" b="1" dirty="0">
                <a:solidFill>
                  <a:schemeClr val="tx2"/>
                </a:solidFill>
                <a:latin typeface="楷体_GB2312" pitchFamily="49" charset="-122"/>
                <a:ea typeface="楷体_GB2312" pitchFamily="49" charset="-122"/>
              </a:rPr>
              <a:t>，如果</a:t>
            </a:r>
          </a:p>
          <a:p>
            <a:pPr marL="342900" indent="-342900">
              <a:lnSpc>
                <a:spcPct val="120000"/>
              </a:lnSpc>
              <a:spcBef>
                <a:spcPct val="20000"/>
              </a:spcBef>
              <a:buClr>
                <a:srgbClr val="64EC77"/>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(1) </a:t>
            </a:r>
            <a:r>
              <a:rPr lang="zh-CN" altLang="en-US" sz="2800" b="1" dirty="0">
                <a:solidFill>
                  <a:schemeClr val="tx2"/>
                </a:solidFill>
                <a:latin typeface="楷体_GB2312" pitchFamily="49" charset="-122"/>
                <a:ea typeface="楷体_GB2312" pitchFamily="49" charset="-122"/>
              </a:rPr>
              <a:t>指令</a:t>
            </a:r>
            <a:r>
              <a:rPr lang="en-US" altLang="zh-CN" sz="2800" b="1" dirty="0">
                <a:solidFill>
                  <a:schemeClr val="tx2"/>
                </a:solidFill>
                <a:latin typeface="楷体_GB2312" pitchFamily="49" charset="-122"/>
                <a:ea typeface="楷体_GB2312" pitchFamily="49" charset="-122"/>
              </a:rPr>
              <a:t>j</a:t>
            </a:r>
            <a:r>
              <a:rPr lang="zh-CN" altLang="en-US" sz="2800" b="1" dirty="0">
                <a:solidFill>
                  <a:schemeClr val="tx2"/>
                </a:solidFill>
                <a:latin typeface="楷体_GB2312" pitchFamily="49" charset="-122"/>
                <a:ea typeface="楷体_GB2312" pitchFamily="49" charset="-122"/>
              </a:rPr>
              <a:t>使用指令</a:t>
            </a:r>
            <a:r>
              <a:rPr lang="en-US" altLang="zh-CN" sz="2800" b="1" dirty="0" err="1">
                <a:solidFill>
                  <a:schemeClr val="tx2"/>
                </a:solidFill>
                <a:latin typeface="楷体_GB2312" pitchFamily="49" charset="-122"/>
                <a:ea typeface="楷体_GB2312" pitchFamily="49" charset="-122"/>
              </a:rPr>
              <a:t>i</a:t>
            </a:r>
            <a:r>
              <a:rPr lang="zh-CN" altLang="en-US" sz="2800" b="1" dirty="0">
                <a:solidFill>
                  <a:schemeClr val="tx2"/>
                </a:solidFill>
                <a:latin typeface="楷体_GB2312" pitchFamily="49" charset="-122"/>
                <a:ea typeface="楷体_GB2312" pitchFamily="49" charset="-122"/>
              </a:rPr>
              <a:t>产生的结果，或者</a:t>
            </a:r>
          </a:p>
          <a:p>
            <a:pPr marL="342900" indent="-342900">
              <a:lnSpc>
                <a:spcPct val="120000"/>
              </a:lnSpc>
              <a:spcBef>
                <a:spcPct val="20000"/>
              </a:spcBef>
              <a:buClr>
                <a:srgbClr val="64EC77"/>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(2) </a:t>
            </a:r>
            <a:r>
              <a:rPr lang="zh-CN" altLang="en-US" sz="2800" b="1" dirty="0">
                <a:solidFill>
                  <a:schemeClr val="tx2"/>
                </a:solidFill>
                <a:latin typeface="楷体_GB2312" pitchFamily="49" charset="-122"/>
                <a:ea typeface="楷体_GB2312" pitchFamily="49" charset="-122"/>
              </a:rPr>
              <a:t>指令</a:t>
            </a:r>
            <a:r>
              <a:rPr lang="en-US" altLang="zh-CN" sz="2800" b="1" dirty="0">
                <a:solidFill>
                  <a:schemeClr val="tx2"/>
                </a:solidFill>
                <a:latin typeface="楷体_GB2312" pitchFamily="49" charset="-122"/>
                <a:ea typeface="楷体_GB2312" pitchFamily="49" charset="-122"/>
              </a:rPr>
              <a:t>j</a:t>
            </a:r>
            <a:r>
              <a:rPr lang="zh-CN" altLang="en-US" sz="2800" b="1" dirty="0">
                <a:solidFill>
                  <a:schemeClr val="tx2"/>
                </a:solidFill>
                <a:latin typeface="楷体_GB2312" pitchFamily="49" charset="-122"/>
                <a:ea typeface="楷体_GB2312" pitchFamily="49" charset="-122"/>
              </a:rPr>
              <a:t>与指令</a:t>
            </a:r>
            <a:r>
              <a:rPr lang="en-US" altLang="zh-CN" sz="2800" b="1" dirty="0">
                <a:solidFill>
                  <a:schemeClr val="tx2"/>
                </a:solidFill>
                <a:latin typeface="楷体_GB2312" pitchFamily="49" charset="-122"/>
                <a:ea typeface="楷体_GB2312" pitchFamily="49" charset="-122"/>
              </a:rPr>
              <a:t>k</a:t>
            </a:r>
            <a:r>
              <a:rPr lang="zh-CN" altLang="en-US" sz="2800" b="1" dirty="0">
                <a:solidFill>
                  <a:schemeClr val="tx2"/>
                </a:solidFill>
                <a:latin typeface="楷体_GB2312" pitchFamily="49" charset="-122"/>
                <a:ea typeface="楷体_GB2312" pitchFamily="49" charset="-122"/>
              </a:rPr>
              <a:t>数据相关，指令</a:t>
            </a:r>
            <a:r>
              <a:rPr lang="en-US" altLang="zh-CN" sz="2800" b="1" dirty="0">
                <a:solidFill>
                  <a:schemeClr val="tx2"/>
                </a:solidFill>
                <a:latin typeface="楷体_GB2312" pitchFamily="49" charset="-122"/>
                <a:ea typeface="楷体_GB2312" pitchFamily="49" charset="-122"/>
              </a:rPr>
              <a:t>k</a:t>
            </a:r>
            <a:r>
              <a:rPr lang="zh-CN" altLang="en-US" sz="2800" b="1" dirty="0">
                <a:solidFill>
                  <a:schemeClr val="tx2"/>
                </a:solidFill>
                <a:latin typeface="楷体_GB2312" pitchFamily="49" charset="-122"/>
                <a:ea typeface="楷体_GB2312" pitchFamily="49" charset="-122"/>
              </a:rPr>
              <a:t>与指令</a:t>
            </a:r>
            <a:r>
              <a:rPr lang="en-US" altLang="zh-CN" sz="2800" b="1" dirty="0" err="1">
                <a:solidFill>
                  <a:schemeClr val="tx2"/>
                </a:solidFill>
                <a:latin typeface="楷体_GB2312" pitchFamily="49" charset="-122"/>
                <a:ea typeface="楷体_GB2312" pitchFamily="49" charset="-122"/>
              </a:rPr>
              <a:t>i</a:t>
            </a:r>
            <a:r>
              <a:rPr lang="zh-CN" altLang="en-US" sz="2800" b="1" dirty="0">
                <a:solidFill>
                  <a:schemeClr val="tx2"/>
                </a:solidFill>
                <a:latin typeface="楷体_GB2312" pitchFamily="49" charset="-122"/>
                <a:ea typeface="楷体_GB2312" pitchFamily="49" charset="-122"/>
              </a:rPr>
              <a:t>数据相  </a:t>
            </a:r>
          </a:p>
          <a:p>
            <a:pPr marL="342900" indent="-342900">
              <a:lnSpc>
                <a:spcPct val="120000"/>
              </a:lnSpc>
              <a:spcBef>
                <a:spcPct val="20000"/>
              </a:spcBef>
              <a:buClr>
                <a:srgbClr val="64EC77"/>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关，则指令</a:t>
            </a:r>
            <a:r>
              <a:rPr lang="en-US" altLang="zh-CN" sz="2800" b="1" dirty="0">
                <a:solidFill>
                  <a:schemeClr val="tx2"/>
                </a:solidFill>
                <a:latin typeface="楷体_GB2312" pitchFamily="49" charset="-122"/>
                <a:ea typeface="楷体_GB2312" pitchFamily="49" charset="-122"/>
              </a:rPr>
              <a:t>j</a:t>
            </a:r>
            <a:r>
              <a:rPr lang="zh-CN" altLang="en-US" sz="2800" b="1" dirty="0">
                <a:solidFill>
                  <a:schemeClr val="tx2"/>
                </a:solidFill>
                <a:latin typeface="楷体_GB2312" pitchFamily="49" charset="-122"/>
                <a:ea typeface="楷体_GB2312" pitchFamily="49" charset="-122"/>
              </a:rPr>
              <a:t>与指令</a:t>
            </a:r>
            <a:r>
              <a:rPr lang="en-US" altLang="zh-CN" sz="2800" b="1" dirty="0" err="1">
                <a:solidFill>
                  <a:schemeClr val="tx2"/>
                </a:solidFill>
                <a:latin typeface="楷体_GB2312" pitchFamily="49" charset="-122"/>
                <a:ea typeface="楷体_GB2312" pitchFamily="49" charset="-122"/>
              </a:rPr>
              <a:t>i</a:t>
            </a:r>
            <a:r>
              <a:rPr lang="zh-CN" altLang="en-US" sz="2800" b="1" dirty="0">
                <a:solidFill>
                  <a:schemeClr val="tx2"/>
                </a:solidFill>
                <a:latin typeface="楷体_GB2312" pitchFamily="49" charset="-122"/>
                <a:ea typeface="楷体_GB2312" pitchFamily="49" charset="-122"/>
              </a:rPr>
              <a:t>数据相关。</a:t>
            </a:r>
          </a:p>
          <a:p>
            <a:pPr marL="742950" lvl="1" indent="-285750">
              <a:lnSpc>
                <a:spcPct val="120000"/>
              </a:lnSpc>
              <a:spcBef>
                <a:spcPct val="20000"/>
              </a:spcBef>
              <a:buClr>
                <a:srgbClr val="64EC77"/>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zh-CN" altLang="en-US" sz="2800" b="1" dirty="0">
                <a:solidFill>
                  <a:srgbClr val="00B050"/>
                </a:solidFill>
                <a:latin typeface="楷体_GB2312" pitchFamily="49" charset="-122"/>
                <a:ea typeface="楷体_GB2312" pitchFamily="49" charset="-122"/>
              </a:rPr>
              <a:t>数据相关具有传递性。</a:t>
            </a:r>
          </a:p>
          <a:p>
            <a:pPr marL="342900" indent="-342900">
              <a:lnSpc>
                <a:spcPct val="120000"/>
              </a:lnSpc>
              <a:spcBef>
                <a:spcPct val="20000"/>
              </a:spcBef>
              <a:buClr>
                <a:srgbClr val="64EC77"/>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数据相关是两条指令之间存在一个先写后读相关链。</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相关链贯穿整个程序，是程序的内在特征。</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这种相关链是导致流水线停顿的原因之一。</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4</a:t>
            </a:fld>
            <a:endParaRPr lang="en-US" altLang="zh-CN"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642910" y="642918"/>
            <a:ext cx="8501090" cy="4395788"/>
          </a:xfrm>
          <a:prstGeom prst="rect">
            <a:avLst/>
          </a:prstGeom>
          <a:noFill/>
          <a:ln w="9525">
            <a:noFill/>
            <a:miter lim="800000"/>
            <a:headEnd/>
            <a:tailEnd/>
          </a:ln>
        </p:spPr>
        <p:txBody>
          <a:bodyPr/>
          <a:lstStyle/>
          <a:p>
            <a:pPr marL="533400" indent="-533400">
              <a:lnSpc>
                <a:spcPct val="120000"/>
              </a:lnSpc>
              <a:spcBef>
                <a:spcPct val="20000"/>
              </a:spcBef>
              <a:buClr>
                <a:srgbClr val="33CC33"/>
              </a:buClr>
              <a:buSzPct val="80000"/>
              <a:buFont typeface="Wingdings 2" pitchFamily="18" charset="2"/>
              <a:buChar char="¿"/>
            </a:pPr>
            <a:r>
              <a:rPr lang="zh-CN" altLang="en-US" sz="2800" b="1" dirty="0">
                <a:solidFill>
                  <a:srgbClr val="00B050"/>
                </a:solidFill>
                <a:latin typeface="楷体_GB2312" pitchFamily="49" charset="-122"/>
                <a:ea typeface="楷体_GB2312" pitchFamily="49" charset="-122"/>
              </a:rPr>
              <a:t>指令的相关距离</a:t>
            </a:r>
            <a:r>
              <a:rPr lang="zh-CN" altLang="en-US" sz="2800" b="1" dirty="0">
                <a:solidFill>
                  <a:schemeClr val="tx2"/>
                </a:solidFill>
                <a:latin typeface="楷体_GB2312" pitchFamily="49" charset="-122"/>
                <a:ea typeface="楷体_GB2312" pitchFamily="49" charset="-122"/>
              </a:rPr>
              <a:t>（</a:t>
            </a:r>
            <a:r>
              <a:rPr lang="en-US" altLang="zh-CN" sz="2800" b="1" dirty="0">
                <a:solidFill>
                  <a:schemeClr val="tx2"/>
                </a:solidFill>
                <a:latin typeface="楷体_GB2312" pitchFamily="49" charset="-122"/>
                <a:ea typeface="楷体_GB2312" pitchFamily="49" charset="-122"/>
              </a:rPr>
              <a:t>distance</a:t>
            </a:r>
            <a:r>
              <a:rPr lang="zh-CN" altLang="en-US" sz="2800" b="1" dirty="0">
                <a:solidFill>
                  <a:schemeClr val="tx2"/>
                </a:solidFill>
                <a:latin typeface="楷体_GB2312" pitchFamily="49" charset="-122"/>
                <a:ea typeface="楷体_GB2312" pitchFamily="49" charset="-122"/>
              </a:rPr>
              <a:t>）</a:t>
            </a:r>
          </a:p>
          <a:p>
            <a:pPr marL="952500" lvl="1" indent="-495300">
              <a:lnSpc>
                <a:spcPct val="120000"/>
              </a:lnSpc>
              <a:spcBef>
                <a:spcPct val="20000"/>
              </a:spcBef>
              <a:buClr>
                <a:srgbClr val="33CC33"/>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两条指令之间的指令条数。</a:t>
            </a:r>
          </a:p>
          <a:p>
            <a:pPr marL="533400" indent="-5334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分析数据相关的主要工作</a:t>
            </a:r>
            <a:r>
              <a:rPr lang="en-US" altLang="zh-CN" sz="2800" b="1" dirty="0">
                <a:solidFill>
                  <a:schemeClr val="tx2"/>
                </a:solidFill>
                <a:latin typeface="楷体_GB2312" pitchFamily="49" charset="-122"/>
                <a:ea typeface="楷体_GB2312" pitchFamily="49" charset="-122"/>
              </a:rPr>
              <a:t>:</a:t>
            </a:r>
          </a:p>
          <a:p>
            <a:pPr marL="952500" lvl="1" indent="-495300">
              <a:lnSpc>
                <a:spcPct val="120000"/>
              </a:lnSpc>
              <a:spcBef>
                <a:spcPct val="20000"/>
              </a:spcBef>
              <a:buClr>
                <a:srgbClr val="33CC33"/>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 (1) </a:t>
            </a:r>
            <a:r>
              <a:rPr lang="zh-CN" altLang="en-US" sz="2800" b="1" dirty="0">
                <a:solidFill>
                  <a:schemeClr val="tx2"/>
                </a:solidFill>
                <a:latin typeface="楷体_GB2312" pitchFamily="49" charset="-122"/>
                <a:ea typeface="楷体_GB2312" pitchFamily="49" charset="-122"/>
              </a:rPr>
              <a:t>确定指令的相关性，找到所有可能产生</a:t>
            </a:r>
            <a:r>
              <a:rPr lang="zh-CN" altLang="en-US" sz="2800" b="1" dirty="0" smtClean="0">
                <a:solidFill>
                  <a:schemeClr val="tx2"/>
                </a:solidFill>
                <a:latin typeface="楷体_GB2312" pitchFamily="49" charset="-122"/>
                <a:ea typeface="楷体_GB2312" pitchFamily="49" charset="-122"/>
              </a:rPr>
              <a:t>停顿</a:t>
            </a:r>
            <a:r>
              <a:rPr lang="zh-CN" altLang="en-US" sz="2800" b="1" dirty="0">
                <a:solidFill>
                  <a:schemeClr val="tx2"/>
                </a:solidFill>
                <a:latin typeface="楷体_GB2312" pitchFamily="49" charset="-122"/>
                <a:ea typeface="楷体_GB2312" pitchFamily="49" charset="-122"/>
              </a:rPr>
              <a:t>的地方。</a:t>
            </a:r>
          </a:p>
          <a:p>
            <a:pPr marL="952500" lvl="1" indent="-495300">
              <a:lnSpc>
                <a:spcPct val="120000"/>
              </a:lnSpc>
              <a:spcBef>
                <a:spcPct val="20000"/>
              </a:spcBef>
              <a:buClr>
                <a:srgbClr val="33CC33"/>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(2) </a:t>
            </a:r>
            <a:r>
              <a:rPr lang="zh-CN" altLang="en-US" sz="2800" b="1" dirty="0">
                <a:solidFill>
                  <a:schemeClr val="tx2"/>
                </a:solidFill>
                <a:latin typeface="楷体_GB2312" pitchFamily="49" charset="-122"/>
                <a:ea typeface="楷体_GB2312" pitchFamily="49" charset="-122"/>
              </a:rPr>
              <a:t>确定必须严格遵守的数据的计算顺序。</a:t>
            </a:r>
          </a:p>
          <a:p>
            <a:pPr marL="952500" lvl="1" indent="-495300">
              <a:lnSpc>
                <a:spcPct val="120000"/>
              </a:lnSpc>
              <a:spcBef>
                <a:spcPct val="20000"/>
              </a:spcBef>
              <a:buClr>
                <a:srgbClr val="33CC33"/>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(3) </a:t>
            </a:r>
            <a:r>
              <a:rPr lang="zh-CN" altLang="en-US" sz="2800" b="1" dirty="0">
                <a:solidFill>
                  <a:schemeClr val="tx2"/>
                </a:solidFill>
                <a:latin typeface="楷体_GB2312" pitchFamily="49" charset="-122"/>
                <a:ea typeface="楷体_GB2312" pitchFamily="49" charset="-122"/>
              </a:rPr>
              <a:t>确定指令的最大相关距离，确定程序中</a:t>
            </a:r>
            <a:r>
              <a:rPr lang="zh-CN" altLang="en-US" sz="2800" b="1" dirty="0" smtClean="0">
                <a:solidFill>
                  <a:schemeClr val="tx2"/>
                </a:solidFill>
                <a:latin typeface="楷体_GB2312" pitchFamily="49" charset="-122"/>
                <a:ea typeface="楷体_GB2312" pitchFamily="49" charset="-122"/>
              </a:rPr>
              <a:t>可能</a:t>
            </a:r>
            <a:r>
              <a:rPr lang="zh-CN" altLang="en-US" sz="2800" b="1" dirty="0">
                <a:solidFill>
                  <a:schemeClr val="tx2"/>
                </a:solidFill>
                <a:latin typeface="楷体_GB2312" pitchFamily="49" charset="-122"/>
                <a:ea typeface="楷体_GB2312" pitchFamily="49" charset="-122"/>
              </a:rPr>
              <a:t>的最大并行性。</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5</a:t>
            </a:fld>
            <a:endParaRPr lang="en-US" altLang="zh-CN"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1071538" y="785794"/>
            <a:ext cx="7499350" cy="652462"/>
          </a:xfrm>
          <a:prstGeom prst="rect">
            <a:avLst/>
          </a:prstGeom>
          <a:noFill/>
          <a:ln w="9525">
            <a:noFill/>
            <a:miter lim="800000"/>
            <a:headEnd/>
            <a:tailEnd/>
          </a:ln>
        </p:spPr>
        <p:txBody>
          <a:bodyPr/>
          <a:lstStyle/>
          <a:p>
            <a:r>
              <a:rPr lang="en-US" altLang="zh-CN" sz="2800" b="1" dirty="0">
                <a:solidFill>
                  <a:schemeClr val="tx2"/>
                </a:solidFill>
                <a:latin typeface="仿宋_GB2312" pitchFamily="49" charset="-122"/>
                <a:ea typeface="仿宋_GB2312" pitchFamily="49" charset="-122"/>
              </a:rPr>
              <a:t>2. </a:t>
            </a:r>
            <a:r>
              <a:rPr lang="zh-CN" altLang="en-US" sz="2800" b="1" dirty="0">
                <a:solidFill>
                  <a:schemeClr val="tx2"/>
                </a:solidFill>
                <a:latin typeface="仿宋_GB2312" pitchFamily="49" charset="-122"/>
                <a:ea typeface="仿宋_GB2312" pitchFamily="49" charset="-122"/>
              </a:rPr>
              <a:t>名相关（</a:t>
            </a:r>
            <a:r>
              <a:rPr lang="en-US" altLang="zh-CN" sz="2800" b="1" dirty="0">
                <a:solidFill>
                  <a:schemeClr val="tx2"/>
                </a:solidFill>
                <a:latin typeface="仿宋_GB2312" pitchFamily="49" charset="-122"/>
                <a:ea typeface="仿宋_GB2312" pitchFamily="49" charset="-122"/>
              </a:rPr>
              <a:t>name dependence</a:t>
            </a:r>
            <a:r>
              <a:rPr lang="zh-CN" altLang="en-US" sz="2800" b="1" dirty="0">
                <a:solidFill>
                  <a:schemeClr val="tx2"/>
                </a:solidFill>
                <a:latin typeface="仿宋_GB2312" pitchFamily="49" charset="-122"/>
                <a:ea typeface="仿宋_GB2312" pitchFamily="49" charset="-122"/>
              </a:rPr>
              <a:t>）</a:t>
            </a:r>
          </a:p>
        </p:txBody>
      </p:sp>
      <p:sp>
        <p:nvSpPr>
          <p:cNvPr id="465923" name="Rectangle 3"/>
          <p:cNvSpPr>
            <a:spLocks noChangeArrowheads="1"/>
          </p:cNvSpPr>
          <p:nvPr/>
        </p:nvSpPr>
        <p:spPr bwMode="auto">
          <a:xfrm>
            <a:off x="1071538" y="1285860"/>
            <a:ext cx="6889750" cy="4319587"/>
          </a:xfrm>
          <a:prstGeom prst="rect">
            <a:avLst/>
          </a:prstGeom>
          <a:noFill/>
          <a:ln w="9525">
            <a:noFill/>
            <a:miter lim="800000"/>
            <a:headEnd/>
            <a:tailEnd/>
          </a:ln>
        </p:spPr>
        <p:txBody>
          <a:bodyPr/>
          <a:lstStyle/>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指令使用的寄存器或存储器称为</a:t>
            </a:r>
            <a:r>
              <a:rPr lang="zh-CN" altLang="en-US" sz="2800" b="1" dirty="0">
                <a:solidFill>
                  <a:srgbClr val="00B050"/>
                </a:solidFill>
                <a:latin typeface="楷体_GB2312" pitchFamily="49" charset="-122"/>
                <a:ea typeface="楷体_GB2312" pitchFamily="49" charset="-122"/>
              </a:rPr>
              <a:t>名</a:t>
            </a:r>
            <a:r>
              <a:rPr lang="zh-CN" altLang="en-US" sz="2800" b="1" dirty="0">
                <a:solidFill>
                  <a:schemeClr val="tx2"/>
                </a:solidFill>
                <a:latin typeface="楷体_GB2312" pitchFamily="49" charset="-122"/>
                <a:ea typeface="楷体_GB2312" pitchFamily="49" charset="-122"/>
              </a:rPr>
              <a:t>。</a:t>
            </a:r>
          </a:p>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如果两条指令使用相同的名，但是它们之间并没有数据流，则称之为</a:t>
            </a:r>
            <a:r>
              <a:rPr lang="zh-CN" altLang="en-US" sz="2800" b="1" dirty="0">
                <a:solidFill>
                  <a:srgbClr val="00B050"/>
                </a:solidFill>
                <a:latin typeface="楷体_GB2312" pitchFamily="49" charset="-122"/>
                <a:ea typeface="楷体_GB2312" pitchFamily="49" charset="-122"/>
              </a:rPr>
              <a:t>名相关</a:t>
            </a:r>
            <a:r>
              <a:rPr lang="zh-CN" altLang="en-US" sz="2800" b="1" dirty="0">
                <a:solidFill>
                  <a:schemeClr val="tx2"/>
                </a:solidFill>
                <a:latin typeface="楷体_GB2312" pitchFamily="49" charset="-122"/>
                <a:ea typeface="楷体_GB2312" pitchFamily="49" charset="-122"/>
              </a:rPr>
              <a:t>。</a:t>
            </a:r>
          </a:p>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指令</a:t>
            </a:r>
            <a:r>
              <a:rPr lang="en-US" altLang="zh-CN" sz="2800" b="1" dirty="0">
                <a:solidFill>
                  <a:schemeClr val="tx2"/>
                </a:solidFill>
                <a:latin typeface="楷体_GB2312" pitchFamily="49" charset="-122"/>
                <a:ea typeface="楷体_GB2312" pitchFamily="49" charset="-122"/>
              </a:rPr>
              <a:t>j</a:t>
            </a:r>
            <a:r>
              <a:rPr lang="zh-CN" altLang="en-US" sz="2800" b="1" dirty="0">
                <a:solidFill>
                  <a:schemeClr val="tx2"/>
                </a:solidFill>
                <a:latin typeface="楷体_GB2312" pitchFamily="49" charset="-122"/>
                <a:ea typeface="楷体_GB2312" pitchFamily="49" charset="-122"/>
              </a:rPr>
              <a:t>与指令</a:t>
            </a:r>
            <a:r>
              <a:rPr lang="en-US" altLang="zh-CN" sz="2800" b="1" dirty="0" err="1">
                <a:solidFill>
                  <a:schemeClr val="tx2"/>
                </a:solidFill>
                <a:latin typeface="楷体_GB2312" pitchFamily="49" charset="-122"/>
                <a:ea typeface="楷体_GB2312" pitchFamily="49" charset="-122"/>
              </a:rPr>
              <a:t>i</a:t>
            </a:r>
            <a:r>
              <a:rPr lang="zh-CN" altLang="en-US" sz="2800" b="1" dirty="0">
                <a:solidFill>
                  <a:schemeClr val="tx2"/>
                </a:solidFill>
                <a:latin typeface="楷体_GB2312" pitchFamily="49" charset="-122"/>
                <a:ea typeface="楷体_GB2312" pitchFamily="49" charset="-122"/>
              </a:rPr>
              <a:t>之间名相关有以下两种：</a:t>
            </a:r>
          </a:p>
          <a:p>
            <a:pPr marL="742950" lvl="1" indent="-285750">
              <a:lnSpc>
                <a:spcPct val="120000"/>
              </a:lnSpc>
              <a:spcBef>
                <a:spcPct val="20000"/>
              </a:spcBef>
              <a:buClr>
                <a:srgbClr val="33CC33"/>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(1) </a:t>
            </a:r>
            <a:r>
              <a:rPr lang="zh-CN" altLang="en-US" sz="2800" b="1" dirty="0">
                <a:solidFill>
                  <a:srgbClr val="00B050"/>
                </a:solidFill>
                <a:latin typeface="楷体_GB2312" pitchFamily="49" charset="-122"/>
                <a:ea typeface="楷体_GB2312" pitchFamily="49" charset="-122"/>
              </a:rPr>
              <a:t>反相关</a:t>
            </a:r>
            <a:r>
              <a:rPr lang="zh-CN" altLang="en-US" sz="2800" b="1" dirty="0">
                <a:solidFill>
                  <a:schemeClr val="tx2"/>
                </a:solidFill>
                <a:latin typeface="楷体_GB2312" pitchFamily="49" charset="-122"/>
                <a:ea typeface="楷体_GB2312" pitchFamily="49" charset="-122"/>
              </a:rPr>
              <a:t>（</a:t>
            </a:r>
            <a:r>
              <a:rPr lang="en-US" altLang="zh-CN" sz="2800" b="1" dirty="0">
                <a:solidFill>
                  <a:schemeClr val="tx2"/>
                </a:solidFill>
                <a:latin typeface="楷体_GB2312" pitchFamily="49" charset="-122"/>
                <a:ea typeface="楷体_GB2312" pitchFamily="49" charset="-122"/>
              </a:rPr>
              <a:t>anti-dependence</a:t>
            </a:r>
            <a:r>
              <a:rPr lang="zh-CN" altLang="en-US" sz="2800" b="1" dirty="0">
                <a:solidFill>
                  <a:schemeClr val="tx2"/>
                </a:solidFill>
                <a:latin typeface="楷体_GB2312" pitchFamily="49" charset="-122"/>
                <a:ea typeface="楷体_GB2312" pitchFamily="49" charset="-122"/>
              </a:rPr>
              <a:t>）</a:t>
            </a:r>
          </a:p>
          <a:p>
            <a:pPr marL="742950" lvl="1" indent="-285750">
              <a:lnSpc>
                <a:spcPct val="120000"/>
              </a:lnSpc>
              <a:spcBef>
                <a:spcPct val="20000"/>
              </a:spcBef>
              <a:buClr>
                <a:srgbClr val="33CC33"/>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(2) </a:t>
            </a:r>
            <a:r>
              <a:rPr lang="zh-CN" altLang="en-US" sz="2800" b="1" dirty="0">
                <a:solidFill>
                  <a:srgbClr val="00B050"/>
                </a:solidFill>
                <a:latin typeface="楷体_GB2312" pitchFamily="49" charset="-122"/>
                <a:ea typeface="楷体_GB2312" pitchFamily="49" charset="-122"/>
              </a:rPr>
              <a:t>输出相关</a:t>
            </a:r>
            <a:r>
              <a:rPr lang="zh-CN" altLang="en-US" sz="2800" b="1" dirty="0">
                <a:solidFill>
                  <a:schemeClr val="tx2"/>
                </a:solidFill>
                <a:latin typeface="楷体_GB2312" pitchFamily="49" charset="-122"/>
                <a:ea typeface="楷体_GB2312" pitchFamily="49" charset="-122"/>
              </a:rPr>
              <a:t>（</a:t>
            </a:r>
            <a:r>
              <a:rPr lang="en-US" altLang="zh-CN" sz="2800" b="1" dirty="0">
                <a:solidFill>
                  <a:schemeClr val="tx2"/>
                </a:solidFill>
                <a:latin typeface="楷体_GB2312" pitchFamily="49" charset="-122"/>
                <a:ea typeface="楷体_GB2312" pitchFamily="49" charset="-122"/>
              </a:rPr>
              <a:t>output dependence</a:t>
            </a:r>
            <a:r>
              <a:rPr lang="zh-CN" altLang="en-US" sz="2800" b="1" dirty="0">
                <a:solidFill>
                  <a:schemeClr val="tx2"/>
                </a:solidFill>
                <a:latin typeface="楷体_GB2312" pitchFamily="49" charset="-122"/>
                <a:ea typeface="楷体_GB2312" pitchFamily="49" charset="-122"/>
              </a:rPr>
              <a:t>）</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6</a:t>
            </a:fld>
            <a:endParaRPr lang="en-US" altLang="zh-CN"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714348" y="285728"/>
            <a:ext cx="7499350" cy="652463"/>
          </a:xfrm>
          <a:prstGeom prst="rect">
            <a:avLst/>
          </a:prstGeom>
          <a:noFill/>
          <a:ln w="9525">
            <a:noFill/>
            <a:miter lim="800000"/>
            <a:headEnd/>
            <a:tailEnd/>
          </a:ln>
        </p:spPr>
        <p:txBody>
          <a:bodyPr/>
          <a:lstStyle/>
          <a:p>
            <a:pPr>
              <a:buClr>
                <a:srgbClr val="33CC33"/>
              </a:buClr>
              <a:buFont typeface="Wingdings 2" pitchFamily="18" charset="2"/>
              <a:buChar char="¿"/>
            </a:pPr>
            <a:r>
              <a:rPr lang="en-US" altLang="zh-CN" sz="2800" b="1">
                <a:solidFill>
                  <a:schemeClr val="tx2"/>
                </a:solidFill>
                <a:latin typeface="楷体_GB2312" pitchFamily="49" charset="-122"/>
                <a:ea typeface="楷体_GB2312" pitchFamily="49" charset="-122"/>
              </a:rPr>
              <a:t> </a:t>
            </a:r>
            <a:r>
              <a:rPr lang="zh-CN" altLang="en-US" sz="2800" b="1">
                <a:solidFill>
                  <a:schemeClr val="tx2"/>
                </a:solidFill>
                <a:latin typeface="楷体_GB2312" pitchFamily="49" charset="-122"/>
                <a:ea typeface="楷体_GB2312" pitchFamily="49" charset="-122"/>
              </a:rPr>
              <a:t>消除名相关</a:t>
            </a:r>
          </a:p>
        </p:txBody>
      </p:sp>
      <p:sp>
        <p:nvSpPr>
          <p:cNvPr id="466947" name="Rectangle 3"/>
          <p:cNvSpPr>
            <a:spLocks noChangeArrowheads="1"/>
          </p:cNvSpPr>
          <p:nvPr/>
        </p:nvSpPr>
        <p:spPr bwMode="auto">
          <a:xfrm>
            <a:off x="1247748" y="895328"/>
            <a:ext cx="7610532" cy="4319588"/>
          </a:xfrm>
          <a:prstGeom prst="rect">
            <a:avLst/>
          </a:prstGeom>
          <a:noFill/>
          <a:ln w="9525">
            <a:noFill/>
            <a:miter lim="800000"/>
            <a:headEnd/>
            <a:tailEnd/>
          </a:ln>
        </p:spPr>
        <p:txBody>
          <a:bodyPr/>
          <a:lstStyle/>
          <a:p>
            <a:pPr marL="342900" indent="-34290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名相关的指令之间没有数据交换。</a:t>
            </a:r>
          </a:p>
          <a:p>
            <a:pPr marL="342900" indent="-34290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如果一条指令中的名改变了，并不影响另外一条指令的执行。</a:t>
            </a:r>
          </a:p>
          <a:p>
            <a:pPr marL="342900" indent="-34290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通过改变指令中操作数的名来消除名相关，这就是</a:t>
            </a:r>
            <a:r>
              <a:rPr lang="zh-CN" altLang="en-US" sz="2800" b="1" dirty="0">
                <a:solidFill>
                  <a:srgbClr val="00B050"/>
                </a:solidFill>
                <a:latin typeface="楷体_GB2312" pitchFamily="49" charset="-122"/>
                <a:ea typeface="楷体_GB2312" pitchFamily="49" charset="-122"/>
              </a:rPr>
              <a:t>换名（</a:t>
            </a:r>
            <a:r>
              <a:rPr lang="en-US" altLang="zh-CN" sz="2800" b="1" dirty="0">
                <a:solidFill>
                  <a:srgbClr val="00B050"/>
                </a:solidFill>
                <a:latin typeface="楷体_GB2312" pitchFamily="49" charset="-122"/>
                <a:ea typeface="楷体_GB2312" pitchFamily="49" charset="-122"/>
              </a:rPr>
              <a:t>renaming</a:t>
            </a:r>
            <a:r>
              <a:rPr lang="zh-CN" altLang="en-US" sz="2800" b="1" dirty="0">
                <a:solidFill>
                  <a:srgbClr val="00B050"/>
                </a:solidFill>
                <a:latin typeface="楷体_GB2312" pitchFamily="49" charset="-122"/>
                <a:ea typeface="楷体_GB2312" pitchFamily="49" charset="-122"/>
              </a:rPr>
              <a:t>）技术</a:t>
            </a:r>
            <a:r>
              <a:rPr lang="zh-CN" altLang="en-US" sz="2800" b="1" dirty="0">
                <a:solidFill>
                  <a:schemeClr val="tx2"/>
                </a:solidFill>
                <a:latin typeface="楷体_GB2312" pitchFamily="49" charset="-122"/>
                <a:ea typeface="楷体_GB2312" pitchFamily="49" charset="-122"/>
              </a:rPr>
              <a:t>。</a:t>
            </a:r>
          </a:p>
          <a:p>
            <a:pPr marL="342900" indent="-34290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对于寄存器操作数进行换名称为</a:t>
            </a:r>
            <a:r>
              <a:rPr lang="zh-CN" altLang="en-US" sz="2800" b="1" dirty="0">
                <a:solidFill>
                  <a:srgbClr val="00B050"/>
                </a:solidFill>
                <a:latin typeface="楷体_GB2312" pitchFamily="49" charset="-122"/>
                <a:ea typeface="楷体_GB2312" pitchFamily="49" charset="-122"/>
              </a:rPr>
              <a:t>寄存器换名</a:t>
            </a:r>
            <a:r>
              <a:rPr lang="zh-CN" altLang="en-US" sz="2800" b="1" dirty="0">
                <a:solidFill>
                  <a:schemeClr val="tx2"/>
                </a:solidFill>
                <a:latin typeface="楷体_GB2312" pitchFamily="49" charset="-122"/>
                <a:ea typeface="楷体_GB2312" pitchFamily="49" charset="-122"/>
              </a:rPr>
              <a:t>。   </a:t>
            </a:r>
            <a:br>
              <a:rPr lang="zh-CN" altLang="en-US" sz="2800" b="1" dirty="0">
                <a:solidFill>
                  <a:schemeClr val="tx2"/>
                </a:solidFill>
                <a:latin typeface="楷体_GB2312" pitchFamily="49" charset="-122"/>
                <a:ea typeface="楷体_GB2312" pitchFamily="49" charset="-122"/>
              </a:rPr>
            </a:b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register renaming</a:t>
            </a:r>
            <a:r>
              <a:rPr lang="zh-CN" altLang="en-US" sz="2800" b="1" dirty="0">
                <a:solidFill>
                  <a:schemeClr val="tx2"/>
                </a:solidFill>
                <a:latin typeface="楷体_GB2312" pitchFamily="49" charset="-122"/>
                <a:ea typeface="楷体_GB2312" pitchFamily="49" charset="-122"/>
              </a:rPr>
              <a:t>）</a:t>
            </a:r>
          </a:p>
          <a:p>
            <a:pPr marL="742950" lvl="1" indent="-285750">
              <a:lnSpc>
                <a:spcPct val="120000"/>
              </a:lnSpc>
              <a:spcBef>
                <a:spcPct val="20000"/>
              </a:spcBef>
              <a:buClr>
                <a:srgbClr val="FF99FF"/>
              </a:buClr>
              <a:buSzPct val="145000"/>
            </a:pPr>
            <a:r>
              <a:rPr lang="zh-CN" altLang="en-US" sz="2800" b="1" dirty="0">
                <a:solidFill>
                  <a:schemeClr val="tx2"/>
                </a:solidFill>
                <a:latin typeface="楷体_GB2312" pitchFamily="49" charset="-122"/>
                <a:ea typeface="楷体_GB2312" pitchFamily="49" charset="-122"/>
              </a:rPr>
              <a:t>可以用编译器静态完成或硬件动态完成。</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7</a:t>
            </a:fld>
            <a:endParaRPr lang="en-US" altLang="zh-CN" dirty="0"/>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0" y="1357298"/>
            <a:ext cx="8429652" cy="3276600"/>
          </a:xfrm>
          <a:prstGeom prst="rect">
            <a:avLst/>
          </a:prstGeom>
          <a:noFill/>
          <a:ln w="9525">
            <a:noFill/>
            <a:miter lim="800000"/>
            <a:headEnd/>
            <a:tailEnd/>
          </a:ln>
        </p:spPr>
        <p:txBody>
          <a:bodyPr/>
          <a:lstStyle/>
          <a:p>
            <a:pPr>
              <a:lnSpc>
                <a:spcPct val="130000"/>
              </a:lnSpc>
            </a:pPr>
            <a:r>
              <a:rPr lang="zh-CN" altLang="en-US" sz="2800" b="1" dirty="0" smtClean="0">
                <a:solidFill>
                  <a:schemeClr val="tx2"/>
                </a:solidFill>
                <a:latin typeface="仿宋_GB2312" pitchFamily="49" charset="-122"/>
                <a:ea typeface="仿宋_GB2312" pitchFamily="49" charset="-122"/>
              </a:rPr>
              <a:t>对之前编译</a:t>
            </a:r>
            <a:r>
              <a:rPr lang="zh-CN" altLang="en-US" sz="2800" b="1" dirty="0">
                <a:solidFill>
                  <a:schemeClr val="tx2"/>
                </a:solidFill>
                <a:latin typeface="仿宋_GB2312" pitchFamily="49" charset="-122"/>
                <a:ea typeface="仿宋_GB2312" pitchFamily="49" charset="-122"/>
              </a:rPr>
              <a:t>过程进行分析，来仔细</a:t>
            </a:r>
            <a:r>
              <a:rPr lang="zh-CN" altLang="en-US" sz="2800" b="1" dirty="0" smtClean="0">
                <a:solidFill>
                  <a:schemeClr val="tx2"/>
                </a:solidFill>
                <a:latin typeface="仿宋_GB2312" pitchFamily="49" charset="-122"/>
                <a:ea typeface="仿宋_GB2312" pitchFamily="49" charset="-122"/>
              </a:rPr>
              <a:t>考察换名</a:t>
            </a:r>
            <a:r>
              <a:rPr lang="zh-CN" altLang="en-US" sz="2800" b="1" dirty="0">
                <a:solidFill>
                  <a:schemeClr val="tx2"/>
                </a:solidFill>
                <a:latin typeface="仿宋_GB2312" pitchFamily="49" charset="-122"/>
                <a:ea typeface="仿宋_GB2312" pitchFamily="49" charset="-122"/>
              </a:rPr>
              <a:t>的过程。</a:t>
            </a:r>
            <a:br>
              <a:rPr lang="zh-CN" altLang="en-US" sz="2800" b="1" dirty="0">
                <a:solidFill>
                  <a:schemeClr val="tx2"/>
                </a:solidFill>
                <a:latin typeface="仿宋_GB2312" pitchFamily="49" charset="-122"/>
                <a:ea typeface="仿宋_GB2312" pitchFamily="49" charset="-122"/>
              </a:rPr>
            </a:br>
            <a:r>
              <a:rPr lang="zh-CN" altLang="en-US" sz="2800" b="1" dirty="0">
                <a:solidFill>
                  <a:schemeClr val="tx2"/>
                </a:solidFill>
                <a:latin typeface="华文中宋" pitchFamily="2" charset="-122"/>
                <a:ea typeface="华文中宋" pitchFamily="2" charset="-122"/>
              </a:rPr>
              <a:t>      </a:t>
            </a:r>
            <a:r>
              <a:rPr lang="en-US" altLang="zh-CN" sz="2800" b="1" dirty="0">
                <a:solidFill>
                  <a:schemeClr val="tx2"/>
                </a:solidFill>
                <a:latin typeface="楷体_GB2312" pitchFamily="49" charset="-122"/>
                <a:ea typeface="楷体_GB2312" pitchFamily="49" charset="-122"/>
              </a:rPr>
              <a:t>(1) </a:t>
            </a:r>
            <a:r>
              <a:rPr lang="zh-CN" altLang="en-US" sz="2800" b="1" dirty="0">
                <a:solidFill>
                  <a:schemeClr val="tx2"/>
                </a:solidFill>
                <a:latin typeface="楷体_GB2312" pitchFamily="49" charset="-122"/>
                <a:ea typeface="楷体_GB2312" pitchFamily="49" charset="-122"/>
              </a:rPr>
              <a:t>首先，仅仅去除</a:t>
            </a:r>
            <a:r>
              <a:rPr lang="en-US" altLang="zh-CN" sz="2800" b="1" dirty="0">
                <a:solidFill>
                  <a:schemeClr val="tx2"/>
                </a:solidFill>
                <a:latin typeface="楷体_GB2312" pitchFamily="49" charset="-122"/>
                <a:ea typeface="楷体_GB2312" pitchFamily="49" charset="-122"/>
              </a:rPr>
              <a:t>4</a:t>
            </a:r>
            <a:r>
              <a:rPr lang="zh-CN" altLang="en-US" sz="2800" b="1" dirty="0">
                <a:solidFill>
                  <a:schemeClr val="tx2"/>
                </a:solidFill>
                <a:latin typeface="楷体_GB2312" pitchFamily="49" charset="-122"/>
                <a:ea typeface="楷体_GB2312" pitchFamily="49" charset="-122"/>
              </a:rPr>
              <a:t>遍循环体中的分支指令，</a:t>
            </a:r>
            <a:br>
              <a:rPr lang="zh-CN" altLang="en-US" sz="2800" b="1" dirty="0">
                <a:solidFill>
                  <a:schemeClr val="tx2"/>
                </a:solidFill>
                <a:latin typeface="楷体_GB2312" pitchFamily="49" charset="-122"/>
                <a:ea typeface="楷体_GB2312" pitchFamily="49" charset="-122"/>
              </a:rPr>
            </a:br>
            <a:r>
              <a:rPr lang="zh-CN" altLang="en-US" sz="2800" b="1" dirty="0">
                <a:solidFill>
                  <a:schemeClr val="tx2"/>
                </a:solidFill>
                <a:latin typeface="楷体_GB2312" pitchFamily="49" charset="-122"/>
                <a:ea typeface="楷体_GB2312" pitchFamily="49" charset="-122"/>
              </a:rPr>
              <a:t>        得到以下由</a:t>
            </a:r>
            <a:r>
              <a:rPr lang="en-US" altLang="zh-CN" sz="2800" b="1" dirty="0">
                <a:solidFill>
                  <a:schemeClr val="tx2"/>
                </a:solidFill>
                <a:latin typeface="楷体_GB2312" pitchFamily="49" charset="-122"/>
                <a:ea typeface="楷体_GB2312" pitchFamily="49" charset="-122"/>
              </a:rPr>
              <a:t>17</a:t>
            </a:r>
            <a:r>
              <a:rPr lang="zh-CN" altLang="en-US" sz="2800" b="1" dirty="0">
                <a:solidFill>
                  <a:schemeClr val="tx2"/>
                </a:solidFill>
                <a:latin typeface="楷体_GB2312" pitchFamily="49" charset="-122"/>
                <a:ea typeface="楷体_GB2312" pitchFamily="49" charset="-122"/>
              </a:rPr>
              <a:t>条指令构成的指令序列：</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8</a:t>
            </a:fld>
            <a:endParaRPr lang="en-US" altLang="zh-CN"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762000" y="1371600"/>
            <a:ext cx="7467600" cy="369332"/>
          </a:xfrm>
          <a:prstGeom prst="rect">
            <a:avLst/>
          </a:prstGeom>
          <a:noFill/>
          <a:ln w="9525">
            <a:noFill/>
            <a:miter lim="800000"/>
            <a:headEnd/>
            <a:tailEnd/>
          </a:ln>
          <a:effectLst/>
        </p:spPr>
        <p:txBody>
          <a:bodyPr>
            <a:spAutoFit/>
          </a:bodyPr>
          <a:lstStyle/>
          <a:p>
            <a:pPr>
              <a:spcBef>
                <a:spcPct val="50000"/>
              </a:spcBef>
            </a:pPr>
            <a:endParaRPr lang="zh-CN" altLang="zh-CN">
              <a:solidFill>
                <a:schemeClr val="tx2"/>
              </a:solidFill>
            </a:endParaRPr>
          </a:p>
        </p:txBody>
      </p:sp>
      <p:sp>
        <p:nvSpPr>
          <p:cNvPr id="468995" name="Rectangle 3"/>
          <p:cNvSpPr>
            <a:spLocks noChangeArrowheads="1"/>
          </p:cNvSpPr>
          <p:nvPr/>
        </p:nvSpPr>
        <p:spPr bwMode="auto">
          <a:xfrm>
            <a:off x="685800" y="1447800"/>
            <a:ext cx="4114800" cy="4425950"/>
          </a:xfrm>
          <a:prstGeom prst="rect">
            <a:avLst/>
          </a:prstGeom>
          <a:noFill/>
          <a:ln w="9525">
            <a:noFill/>
            <a:miter lim="800000"/>
            <a:headEnd/>
            <a:tailEnd/>
          </a:ln>
          <a:effectLst/>
        </p:spPr>
        <p:txBody>
          <a:bodyPr/>
          <a:lstStyle/>
          <a:p>
            <a:pPr>
              <a:spcBef>
                <a:spcPct val="20000"/>
              </a:spcBef>
              <a:buSzPct val="80000"/>
              <a:buFont typeface="Wingdings" pitchFamily="2" charset="2"/>
              <a:buNone/>
            </a:pPr>
            <a:endParaRPr lang="en-US" altLang="zh-CN" sz="2400">
              <a:solidFill>
                <a:schemeClr val="tx2"/>
              </a:solidFill>
              <a:latin typeface="Times New Roman" pitchFamily="18" charset="0"/>
              <a:ea typeface="宋体" pitchFamily="2" charset="-122"/>
            </a:endParaRP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Loop:     LD       F0 , 0(R1)</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ADDD    F4 , F0 , F2</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SD	       0(R1) , F4</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SUBI      R1 , R1 , #8</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LD	       F0 , 0(R1)</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ADDD     F4 , F0 , F2</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SD	       0(R1) , F4</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SUBI       R1 , R1 , #8</a:t>
            </a:r>
          </a:p>
        </p:txBody>
      </p:sp>
      <p:sp>
        <p:nvSpPr>
          <p:cNvPr id="468996" name="Rectangle 4"/>
          <p:cNvSpPr>
            <a:spLocks noChangeArrowheads="1"/>
          </p:cNvSpPr>
          <p:nvPr/>
        </p:nvSpPr>
        <p:spPr bwMode="auto">
          <a:xfrm>
            <a:off x="4495800" y="1898650"/>
            <a:ext cx="3673475" cy="4425950"/>
          </a:xfrm>
          <a:prstGeom prst="rect">
            <a:avLst/>
          </a:prstGeom>
          <a:noFill/>
          <a:ln w="9525">
            <a:noFill/>
            <a:miter lim="800000"/>
            <a:headEnd/>
            <a:tailEnd/>
          </a:ln>
          <a:effectLst/>
        </p:spPr>
        <p:txBody>
          <a:bodyPr/>
          <a:lstStyle/>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LD	F0 , 0(R1)</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ADDD	F4 , F0 , F2</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SD	0(R1) , F4</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SUBI	R1 , R1 , #8</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LD	F0 , 0(R1)</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ADDD	F4 , F0 , F2</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SD	0(R1) , F4</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SUBI	R1 , R1 , #8</a:t>
            </a:r>
          </a:p>
          <a:p>
            <a:pPr marL="742950" lvl="1" indent="-285750">
              <a:spcBef>
                <a:spcPct val="20000"/>
              </a:spcBef>
              <a:buSzPct val="80000"/>
              <a:buFont typeface="Wingdings" pitchFamily="2" charset="2"/>
              <a:buNone/>
            </a:pPr>
            <a:r>
              <a:rPr lang="en-US" altLang="zh-CN" sz="2200">
                <a:solidFill>
                  <a:schemeClr val="tx2"/>
                </a:solidFill>
                <a:latin typeface="Times New Roman" pitchFamily="18" charset="0"/>
                <a:ea typeface="宋体" pitchFamily="2" charset="-122"/>
              </a:rPr>
              <a:t>	BNEZ	R1 , Loop</a:t>
            </a:r>
          </a:p>
          <a:p>
            <a:pPr marL="742950" lvl="1" indent="-285750">
              <a:spcBef>
                <a:spcPct val="20000"/>
              </a:spcBef>
              <a:buSzPct val="80000"/>
              <a:buFont typeface="Wingdings" pitchFamily="2" charset="2"/>
              <a:buNone/>
            </a:pPr>
            <a:endParaRPr lang="en-US" altLang="zh-CN" sz="2200">
              <a:solidFill>
                <a:schemeClr val="tx2"/>
              </a:solidFill>
              <a:latin typeface="Times New Roman" pitchFamily="18" charset="0"/>
              <a:ea typeface="宋体" pitchFamily="2" charset="-122"/>
            </a:endParaRP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9</a:t>
            </a:fld>
            <a:endParaRPr lang="en-US" altLang="zh-CN" dirty="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2572</Words>
  <Application>Microsoft Office PowerPoint</Application>
  <PresentationFormat>全屏显示(4:3)</PresentationFormat>
  <Paragraphs>319</Paragraphs>
  <Slides>38</Slides>
  <Notes>9</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程序数据相关及其处理</vt:lpstr>
      <vt:lpstr>程序数据相关及其处理</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数据相关及其处理技术 </vt:lpstr>
      <vt:lpstr>数据相关及其处理技术 </vt:lpstr>
      <vt:lpstr>数据相关及其处理技术 </vt:lpstr>
      <vt:lpstr> 数据相关及其处理技术 </vt:lpstr>
      <vt:lpstr>幻灯片 19</vt:lpstr>
      <vt:lpstr>数据相关及其处理技术 </vt:lpstr>
      <vt:lpstr> 数据相关及其处理技术 </vt:lpstr>
      <vt:lpstr> 数据相关及其处理技术 </vt:lpstr>
      <vt:lpstr>幻灯片 23</vt:lpstr>
      <vt:lpstr>指令的动态调度</vt:lpstr>
      <vt:lpstr> 指令的动态调度</vt:lpstr>
      <vt:lpstr> 指令的动态调度</vt:lpstr>
      <vt:lpstr>指令的动态调度</vt:lpstr>
      <vt:lpstr> 指令的动态调度</vt:lpstr>
      <vt:lpstr>指令的动态调度</vt:lpstr>
      <vt:lpstr>指令的动态调度</vt:lpstr>
      <vt:lpstr>指令的动态调度</vt:lpstr>
      <vt:lpstr>指令的动态调度</vt:lpstr>
      <vt:lpstr>指令的动态调度</vt:lpstr>
      <vt:lpstr> 指令的动态调度</vt:lpstr>
      <vt:lpstr> 指令的动态调度</vt:lpstr>
      <vt:lpstr> 指令的动态调度</vt:lpstr>
      <vt:lpstr> 指令的动态调度</vt:lpstr>
      <vt:lpstr> 指令的动态调度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程序数据相关及其处理</dc:title>
  <dc:creator>宝贝</dc:creator>
  <cp:lastModifiedBy>Windows 用户</cp:lastModifiedBy>
  <cp:revision>19</cp:revision>
  <dcterms:created xsi:type="dcterms:W3CDTF">2020-10-15T03:29:30Z</dcterms:created>
  <dcterms:modified xsi:type="dcterms:W3CDTF">2020-10-20T01:17:59Z</dcterms:modified>
</cp:coreProperties>
</file>