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2" r:id="rId6"/>
    <p:sldId id="263" r:id="rId7"/>
    <p:sldId id="265" r:id="rId8"/>
    <p:sldId id="266" r:id="rId9"/>
    <p:sldId id="273" r:id="rId10"/>
    <p:sldId id="274" r:id="rId11"/>
    <p:sldId id="268" r:id="rId12"/>
    <p:sldId id="269" r:id="rId13"/>
    <p:sldId id="270" r:id="rId14"/>
    <p:sldId id="271" r:id="rId15"/>
    <p:sldId id="272" r:id="rId16"/>
    <p:sldId id="275" r:id="rId17"/>
    <p:sldId id="276" r:id="rId18"/>
    <p:sldId id="277" r:id="rId19"/>
    <p:sldId id="278" r:id="rId20"/>
    <p:sldId id="279" r:id="rId21"/>
    <p:sldId id="280" r:id="rId22"/>
    <p:sldId id="281" r:id="rId23"/>
    <p:sldId id="282"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D9078-3437-4EB7-82C0-97F1AB3344B0}" type="datetimeFigureOut">
              <a:rPr lang="zh-CN" altLang="en-US" smtClean="0"/>
              <a:pPr/>
              <a:t>2020/11/3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2AB4B-7D65-46AC-94B7-8380D67D440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D49B08-53D3-4A84-93CA-2F3663CE0F37}" type="slidenum">
              <a:rPr lang="en-US" altLang="zh-CN"/>
              <a:pPr/>
              <a:t>3</a:t>
            </a:fld>
            <a:endParaRPr lang="en-US" altLang="zh-CN"/>
          </a:p>
        </p:txBody>
      </p:sp>
      <p:sp>
        <p:nvSpPr>
          <p:cNvPr id="66562" name="Rectangle 2"/>
          <p:cNvSpPr>
            <a:spLocks noGrp="1" noRot="1" noChangeAspect="1" noChangeArrowheads="1" noTextEdit="1"/>
          </p:cNvSpPr>
          <p:nvPr>
            <p:ph type="sldImg"/>
          </p:nvPr>
        </p:nvSpPr>
        <p:spPr>
          <a:xfrm>
            <a:off x="1150938" y="692150"/>
            <a:ext cx="4556125" cy="3416300"/>
          </a:xfrm>
          <a:ln cap="flat"/>
        </p:spPr>
      </p:sp>
      <p:sp>
        <p:nvSpPr>
          <p:cNvPr id="66563"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56912-29EF-4DFA-A743-99B4F30E85C6}" type="slidenum">
              <a:rPr lang="en-US" altLang="zh-CN"/>
              <a:pPr/>
              <a:t>4</a:t>
            </a:fld>
            <a:endParaRPr lang="en-US" altLang="zh-CN"/>
          </a:p>
        </p:txBody>
      </p:sp>
      <p:sp>
        <p:nvSpPr>
          <p:cNvPr id="68610" name="Rectangle 2"/>
          <p:cNvSpPr>
            <a:spLocks noGrp="1" noRot="1" noChangeAspect="1" noChangeArrowheads="1" noTextEdit="1"/>
          </p:cNvSpPr>
          <p:nvPr>
            <p:ph type="sldImg"/>
          </p:nvPr>
        </p:nvSpPr>
        <p:spPr>
          <a:xfrm>
            <a:off x="1150938" y="692150"/>
            <a:ext cx="4556125" cy="3416300"/>
          </a:xfrm>
          <a:ln cap="flat"/>
        </p:spPr>
      </p:sp>
      <p:sp>
        <p:nvSpPr>
          <p:cNvPr id="68611"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6AF07-F021-4655-9F55-8168FDEA440E}" type="slidenum">
              <a:rPr lang="en-US" altLang="zh-CN"/>
              <a:pPr/>
              <a:t>9</a:t>
            </a:fld>
            <a:endParaRPr lang="en-US" altLang="zh-CN"/>
          </a:p>
        </p:txBody>
      </p:sp>
      <p:sp>
        <p:nvSpPr>
          <p:cNvPr id="70658" name="Rectangle 2"/>
          <p:cNvSpPr>
            <a:spLocks noGrp="1" noRot="1" noChangeAspect="1" noChangeArrowheads="1" noTextEdit="1"/>
          </p:cNvSpPr>
          <p:nvPr>
            <p:ph type="sldImg"/>
          </p:nvPr>
        </p:nvSpPr>
        <p:spPr>
          <a:xfrm>
            <a:off x="1150938" y="692150"/>
            <a:ext cx="4556125" cy="3416300"/>
          </a:xfrm>
          <a:ln cap="flat"/>
        </p:spPr>
      </p:sp>
      <p:sp>
        <p:nvSpPr>
          <p:cNvPr id="70659"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185810-5BEE-4125-BC23-EA2F3CB12286}" type="slidenum">
              <a:rPr lang="en-US" altLang="zh-CN"/>
              <a:pPr/>
              <a:t>10</a:t>
            </a:fld>
            <a:endParaRPr lang="en-US" altLang="zh-CN"/>
          </a:p>
        </p:txBody>
      </p:sp>
      <p:sp>
        <p:nvSpPr>
          <p:cNvPr id="72706" name="Rectangle 2"/>
          <p:cNvSpPr>
            <a:spLocks noGrp="1" noRot="1" noChangeAspect="1" noChangeArrowheads="1" noTextEdit="1"/>
          </p:cNvSpPr>
          <p:nvPr>
            <p:ph type="sldImg"/>
          </p:nvPr>
        </p:nvSpPr>
        <p:spPr>
          <a:xfrm>
            <a:off x="1150938" y="692150"/>
            <a:ext cx="4556125" cy="3416300"/>
          </a:xfrm>
          <a:ln cap="flat"/>
        </p:spPr>
      </p:sp>
      <p:sp>
        <p:nvSpPr>
          <p:cNvPr id="72707" name="Rectangle 3"/>
          <p:cNvSpPr>
            <a:spLocks noGrp="1" noChangeArrowheads="1"/>
          </p:cNvSpPr>
          <p:nvPr>
            <p:ph type="body" idx="1"/>
          </p:nvPr>
        </p:nvSpPr>
        <p:spPr>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37B188F7-F4F0-4321-ADE4-56C4E765E42E}" type="datetimeFigureOut">
              <a:rPr lang="zh-CN" altLang="en-US" smtClean="0"/>
              <a:pPr/>
              <a:t>2020/11/3</a:t>
            </a:fld>
            <a:endParaRPr lang="zh-CN" altLang="en-US"/>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CC8E99AB-57AF-459F-B33A-62ECA0BD5A2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B188F7-F4F0-4321-ADE4-56C4E765E42E}" type="datetimeFigureOut">
              <a:rPr lang="zh-CN" altLang="en-US" smtClean="0"/>
              <a:pPr/>
              <a:t>2020/11/3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8E99AB-57AF-459F-B33A-62ECA0BD5A2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188F7-F4F0-4321-ADE4-56C4E765E42E}" type="datetimeFigureOut">
              <a:rPr lang="zh-CN" altLang="en-US" smtClean="0"/>
              <a:pPr/>
              <a:t>2020/11/3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E99AB-57AF-459F-B33A-62ECA0BD5A2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3.xml.rels><?xml version="1.0" encoding="UTF-8" standalone="yes"?>
<Relationships xmlns="http://schemas.openxmlformats.org/package/2006/relationships"><Relationship Id="rId3" Type="http://schemas.openxmlformats.org/officeDocument/2006/relationships/hyperlink" Target="&#22270;318&#37325;&#30011;.sw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22270;319.sw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22270;320.sw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超标量超流水处理机</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Grp="1" noChangeArrowheads="1"/>
          </p:cNvSpPr>
          <p:nvPr>
            <p:ph type="sldNum" sz="quarter" idx="4294967295"/>
          </p:nvPr>
        </p:nvSpPr>
        <p:spPr>
          <a:xfrm>
            <a:off x="7080250" y="6232525"/>
            <a:ext cx="1905000" cy="457200"/>
          </a:xfrm>
          <a:prstGeom prst="rect">
            <a:avLst/>
          </a:prstGeom>
        </p:spPr>
        <p:txBody>
          <a:bodyPr/>
          <a:lstStyle/>
          <a:p>
            <a:fld id="{63D6DA28-488A-4488-A09C-80B8568D85F1}" type="slidenum">
              <a:rPr lang="en-US" altLang="zh-CN"/>
              <a:pPr/>
              <a:t>10</a:t>
            </a:fld>
            <a:endParaRPr lang="en-US" altLang="zh-CN"/>
          </a:p>
        </p:txBody>
      </p:sp>
      <p:sp>
        <p:nvSpPr>
          <p:cNvPr id="71683" name="Rectangle 3"/>
          <p:cNvSpPr>
            <a:spLocks noGrp="1" noChangeArrowheads="1"/>
          </p:cNvSpPr>
          <p:nvPr>
            <p:ph type="subTitle" idx="1"/>
          </p:nvPr>
        </p:nvSpPr>
        <p:spPr>
          <a:xfrm>
            <a:off x="228600" y="609600"/>
            <a:ext cx="6172200" cy="552450"/>
          </a:xfrm>
          <a:noFill/>
          <a:ln/>
        </p:spPr>
        <p:txBody>
          <a:bodyPr/>
          <a:lstStyle/>
          <a:p>
            <a:pPr algn="just">
              <a:spcBef>
                <a:spcPct val="0"/>
              </a:spcBef>
            </a:pPr>
            <a:r>
              <a:rPr lang="zh-CN" altLang="en-US" sz="2800" b="1" dirty="0" smtClean="0">
                <a:solidFill>
                  <a:schemeClr val="hlink"/>
                </a:solidFill>
                <a:latin typeface="宋体" pitchFamily="2" charset="-122"/>
              </a:rPr>
              <a:t>超标</a:t>
            </a:r>
            <a:r>
              <a:rPr lang="zh-CN" altLang="en-US" sz="2800" b="1" dirty="0">
                <a:solidFill>
                  <a:schemeClr val="hlink"/>
                </a:solidFill>
                <a:latin typeface="宋体" pitchFamily="2" charset="-122"/>
              </a:rPr>
              <a:t>量超流水线处理机性能</a:t>
            </a:r>
            <a:r>
              <a:rPr lang="zh-CN" altLang="en-US" sz="2800" b="1" dirty="0">
                <a:solidFill>
                  <a:schemeClr val="hlink"/>
                </a:solidFill>
              </a:rPr>
              <a:t> </a:t>
            </a:r>
          </a:p>
        </p:txBody>
      </p:sp>
      <p:sp>
        <p:nvSpPr>
          <p:cNvPr id="71684" name="Rectangle 4"/>
          <p:cNvSpPr>
            <a:spLocks noChangeArrowheads="1"/>
          </p:cNvSpPr>
          <p:nvPr/>
        </p:nvSpPr>
        <p:spPr bwMode="auto">
          <a:xfrm>
            <a:off x="6553200" y="2362200"/>
            <a:ext cx="1447800" cy="533400"/>
          </a:xfrm>
          <a:prstGeom prst="rect">
            <a:avLst/>
          </a:prstGeom>
          <a:noFill/>
          <a:ln w="9525">
            <a:noFill/>
            <a:miter lim="800000"/>
            <a:headEnd/>
            <a:tailEnd/>
          </a:ln>
          <a:effectLst/>
        </p:spPr>
        <p:txBody>
          <a:bodyPr lIns="92075" tIns="46038" rIns="92075" bIns="46038"/>
          <a:lstStyle/>
          <a:p>
            <a:pPr algn="ctr"/>
            <a:r>
              <a:rPr lang="en-US" altLang="zh-CN">
                <a:solidFill>
                  <a:schemeClr val="hlink"/>
                </a:solidFill>
                <a:latin typeface="Times New Roman" pitchFamily="18" charset="0"/>
              </a:rPr>
              <a:t>    (3.9)</a:t>
            </a:r>
            <a:r>
              <a:rPr lang="en-US" altLang="zh-CN">
                <a:solidFill>
                  <a:schemeClr val="hlink"/>
                </a:solidFill>
              </a:rPr>
              <a:t> </a:t>
            </a:r>
          </a:p>
        </p:txBody>
      </p:sp>
      <p:sp>
        <p:nvSpPr>
          <p:cNvPr id="71685" name="Rectangle 5"/>
          <p:cNvSpPr>
            <a:spLocks noChangeArrowheads="1"/>
          </p:cNvSpPr>
          <p:nvPr/>
        </p:nvSpPr>
        <p:spPr bwMode="auto">
          <a:xfrm>
            <a:off x="304800" y="1143000"/>
            <a:ext cx="8382000" cy="914400"/>
          </a:xfrm>
          <a:prstGeom prst="rect">
            <a:avLst/>
          </a:prstGeom>
          <a:noFill/>
          <a:ln w="9525">
            <a:noFill/>
            <a:miter lim="800000"/>
            <a:headEnd/>
            <a:tailEnd/>
          </a:ln>
          <a:effectLst/>
        </p:spPr>
        <p:txBody>
          <a:bodyPr lIns="92075" tIns="46038" rIns="92075" bIns="46038"/>
          <a:lstStyle/>
          <a:p>
            <a:r>
              <a:rPr lang="zh-CN" altLang="en-US"/>
              <a:t>超标量超流水线处理机相对于单流水线标量处理机的加速比为： </a:t>
            </a:r>
          </a:p>
        </p:txBody>
      </p:sp>
      <p:pic>
        <p:nvPicPr>
          <p:cNvPr id="71686" name="Picture 6"/>
          <p:cNvPicPr>
            <a:picLocks noChangeArrowheads="1"/>
          </p:cNvPicPr>
          <p:nvPr/>
        </p:nvPicPr>
        <p:blipFill>
          <a:blip r:embed="rId3"/>
          <a:srcRect/>
          <a:stretch>
            <a:fillRect/>
          </a:stretch>
        </p:blipFill>
        <p:spPr bwMode="auto">
          <a:xfrm>
            <a:off x="914400" y="2209800"/>
            <a:ext cx="5499100" cy="1085850"/>
          </a:xfrm>
          <a:prstGeom prst="rect">
            <a:avLst/>
          </a:prstGeom>
          <a:noFill/>
          <a:ln w="9525">
            <a:noFill/>
            <a:miter lim="800000"/>
            <a:headEnd/>
            <a:tailEnd/>
          </a:ln>
          <a:effectLst/>
        </p:spPr>
      </p:pic>
      <p:grpSp>
        <p:nvGrpSpPr>
          <p:cNvPr id="2" name="Group 10"/>
          <p:cNvGrpSpPr>
            <a:grpSpLocks/>
          </p:cNvGrpSpPr>
          <p:nvPr/>
        </p:nvGrpSpPr>
        <p:grpSpPr bwMode="auto">
          <a:xfrm>
            <a:off x="381000" y="3352800"/>
            <a:ext cx="8305800" cy="2271713"/>
            <a:chOff x="240" y="2112"/>
            <a:chExt cx="5232" cy="1431"/>
          </a:xfrm>
        </p:grpSpPr>
        <p:sp>
          <p:nvSpPr>
            <p:cNvPr id="71687" name="Rectangle 7"/>
            <p:cNvSpPr>
              <a:spLocks noChangeArrowheads="1"/>
            </p:cNvSpPr>
            <p:nvPr/>
          </p:nvSpPr>
          <p:spPr bwMode="auto">
            <a:xfrm>
              <a:off x="240" y="2112"/>
              <a:ext cx="5232" cy="741"/>
            </a:xfrm>
            <a:prstGeom prst="rect">
              <a:avLst/>
            </a:prstGeom>
            <a:solidFill>
              <a:schemeClr val="bg1">
                <a:alpha val="50000"/>
              </a:schemeClr>
            </a:solidFill>
            <a:ln w="9525">
              <a:noFill/>
              <a:miter lim="800000"/>
              <a:headEnd/>
              <a:tailEnd/>
            </a:ln>
            <a:effectLst/>
          </p:spPr>
          <p:txBody>
            <a:bodyPr lIns="92075" tIns="46038" rIns="92075" bIns="46038"/>
            <a:lstStyle/>
            <a:p>
              <a:pPr algn="l"/>
              <a:r>
                <a:rPr lang="zh-CN" altLang="en-US"/>
                <a:t>当指令条数</a:t>
              </a:r>
              <a:r>
                <a:rPr lang="en-US" altLang="zh-CN"/>
                <a:t>N→∞</a:t>
              </a:r>
              <a:r>
                <a:rPr lang="zh-CN" altLang="en-US"/>
                <a:t>时，在理想情况下，加速比最大值为： </a:t>
              </a:r>
            </a:p>
          </p:txBody>
        </p:sp>
        <p:sp>
          <p:nvSpPr>
            <p:cNvPr id="71688" name="Rectangle 8"/>
            <p:cNvSpPr>
              <a:spLocks noChangeArrowheads="1"/>
            </p:cNvSpPr>
            <p:nvPr/>
          </p:nvSpPr>
          <p:spPr bwMode="auto">
            <a:xfrm>
              <a:off x="4032" y="3087"/>
              <a:ext cx="912" cy="273"/>
            </a:xfrm>
            <a:prstGeom prst="rect">
              <a:avLst/>
            </a:prstGeom>
            <a:noFill/>
            <a:ln w="9525">
              <a:noFill/>
              <a:miter lim="800000"/>
              <a:headEnd/>
              <a:tailEnd/>
            </a:ln>
            <a:effectLst/>
          </p:spPr>
          <p:txBody>
            <a:bodyPr lIns="92075" tIns="46038" rIns="92075" bIns="46038"/>
            <a:lstStyle/>
            <a:p>
              <a:pPr algn="ctr"/>
              <a:r>
                <a:rPr lang="en-US" altLang="zh-CN">
                  <a:solidFill>
                    <a:schemeClr val="hlink"/>
                  </a:solidFill>
                </a:rPr>
                <a:t> (</a:t>
              </a:r>
              <a:r>
                <a:rPr lang="en-US" altLang="zh-CN">
                  <a:solidFill>
                    <a:schemeClr val="hlink"/>
                  </a:solidFill>
                  <a:latin typeface="Times New Roman" pitchFamily="18" charset="0"/>
                </a:rPr>
                <a:t>3.10</a:t>
              </a:r>
              <a:r>
                <a:rPr lang="en-US" altLang="zh-CN">
                  <a:solidFill>
                    <a:schemeClr val="hlink"/>
                  </a:solidFill>
                </a:rPr>
                <a:t>)</a:t>
              </a:r>
              <a:r>
                <a:rPr lang="en-US" altLang="zh-CN">
                  <a:solidFill>
                    <a:srgbClr val="FF0000"/>
                  </a:solidFill>
                </a:rPr>
                <a:t> </a:t>
              </a:r>
            </a:p>
          </p:txBody>
        </p:sp>
        <p:pic>
          <p:nvPicPr>
            <p:cNvPr id="71689" name="Picture 9"/>
            <p:cNvPicPr>
              <a:picLocks noChangeArrowheads="1"/>
            </p:cNvPicPr>
            <p:nvPr/>
          </p:nvPicPr>
          <p:blipFill>
            <a:blip r:embed="rId4"/>
            <a:srcRect/>
            <a:stretch>
              <a:fillRect/>
            </a:stretch>
          </p:blipFill>
          <p:spPr bwMode="auto">
            <a:xfrm>
              <a:off x="1248" y="2928"/>
              <a:ext cx="2360" cy="615"/>
            </a:xfrm>
            <a:prstGeom prst="rect">
              <a:avLst/>
            </a:prstGeom>
            <a:noFill/>
            <a:ln w="9525">
              <a:noFill/>
              <a:miter lim="800000"/>
              <a:headEnd/>
              <a:tailEnd/>
            </a:ln>
            <a:effectLst/>
          </p:spPr>
        </p:pic>
      </p:grpSp>
      <p:sp>
        <p:nvSpPr>
          <p:cNvPr id="12" name="标题 11"/>
          <p:cNvSpPr>
            <a:spLocks noGrp="1"/>
          </p:cNvSpPr>
          <p:nvPr>
            <p:ph type="ctrTitle"/>
          </p:nvPr>
        </p:nvSpPr>
        <p:spPr/>
        <p:txBody>
          <a:bodyPr/>
          <a:lstStyle/>
          <a:p>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304800"/>
            <a:ext cx="7772400" cy="685800"/>
          </a:xfrm>
        </p:spPr>
        <p:txBody>
          <a:bodyPr/>
          <a:lstStyle/>
          <a:p>
            <a:pPr algn="l"/>
            <a:r>
              <a:rPr lang="zh-CN" altLang="en-US" sz="2800" b="1" dirty="0" smtClean="0">
                <a:solidFill>
                  <a:srgbClr val="800000"/>
                </a:solidFill>
                <a:latin typeface="宋体" pitchFamily="2" charset="-122"/>
              </a:rPr>
              <a:t>三</a:t>
            </a:r>
            <a:r>
              <a:rPr lang="zh-CN" altLang="en-US" sz="2800" b="1" dirty="0">
                <a:solidFill>
                  <a:srgbClr val="800000"/>
                </a:solidFill>
                <a:latin typeface="宋体" pitchFamily="2" charset="-122"/>
              </a:rPr>
              <a:t>种标量处理机的性能比较</a:t>
            </a:r>
          </a:p>
        </p:txBody>
      </p:sp>
      <p:graphicFrame>
        <p:nvGraphicFramePr>
          <p:cNvPr id="247811" name="Object 3" descr="蓝色砂纸"/>
          <p:cNvGraphicFramePr>
            <a:graphicFrameLocks noChangeAspect="1"/>
          </p:cNvGraphicFramePr>
          <p:nvPr/>
        </p:nvGraphicFramePr>
        <p:xfrm>
          <a:off x="0" y="1066800"/>
          <a:ext cx="9144000" cy="5384800"/>
        </p:xfrm>
        <a:graphic>
          <a:graphicData uri="http://schemas.openxmlformats.org/presentationml/2006/ole">
            <p:oleObj spid="_x0000_s4098" name="图片" r:id="rId3" imgW="2743200" imgH="1828800" progId="Word.Picture.8">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body" idx="1"/>
          </p:nvPr>
        </p:nvSpPr>
        <p:spPr>
          <a:xfrm>
            <a:off x="304800" y="381000"/>
            <a:ext cx="8534400" cy="6019800"/>
          </a:xfrm>
        </p:spPr>
        <p:txBody>
          <a:bodyPr/>
          <a:lstStyle/>
          <a:p>
            <a:pPr>
              <a:lnSpc>
                <a:spcPct val="110000"/>
              </a:lnSpc>
              <a:spcBef>
                <a:spcPct val="0"/>
              </a:spcBef>
              <a:buFontTx/>
              <a:buNone/>
            </a:pPr>
            <a:r>
              <a:rPr lang="en-US" altLang="zh-CN" b="1">
                <a:latin typeface="宋体" pitchFamily="2" charset="-122"/>
              </a:rPr>
              <a:t> </a:t>
            </a:r>
            <a:r>
              <a:rPr lang="zh-CN" altLang="en-US" b="1">
                <a:solidFill>
                  <a:srgbClr val="0000FF"/>
                </a:solidFill>
                <a:latin typeface="宋体" pitchFamily="2" charset="-122"/>
              </a:rPr>
              <a:t>从三种标量处理机的性能曲线中，可以得出如下结论：</a:t>
            </a:r>
            <a:endParaRPr lang="zh-CN" altLang="en-US">
              <a:solidFill>
                <a:srgbClr val="0000FF"/>
              </a:solidFill>
              <a:latin typeface="宋体" pitchFamily="2" charset="-122"/>
            </a:endParaRPr>
          </a:p>
          <a:p>
            <a:pPr>
              <a:lnSpc>
                <a:spcPct val="110000"/>
              </a:lnSpc>
              <a:spcBef>
                <a:spcPct val="0"/>
              </a:spcBef>
              <a:buFontTx/>
              <a:buNone/>
            </a:pPr>
            <a:r>
              <a:rPr lang="en-US" altLang="zh-CN" sz="2800" b="1">
                <a:solidFill>
                  <a:srgbClr val="800000"/>
                </a:solidFill>
                <a:latin typeface="宋体" pitchFamily="2" charset="-122"/>
              </a:rPr>
              <a:t>1.</a:t>
            </a:r>
            <a:r>
              <a:rPr lang="zh-CN" altLang="en-US" sz="2800" b="1">
                <a:solidFill>
                  <a:srgbClr val="800000"/>
                </a:solidFill>
                <a:latin typeface="宋体" pitchFamily="2" charset="-122"/>
              </a:rPr>
              <a:t>三种处理机的性能关系</a:t>
            </a:r>
          </a:p>
          <a:p>
            <a:pPr>
              <a:lnSpc>
                <a:spcPct val="110000"/>
              </a:lnSpc>
              <a:spcBef>
                <a:spcPct val="0"/>
              </a:spcBef>
              <a:buFontTx/>
              <a:buNone/>
            </a:pPr>
            <a:r>
              <a:rPr lang="zh-CN" altLang="en-US" b="1">
                <a:solidFill>
                  <a:srgbClr val="0000FF"/>
                </a:solidFill>
                <a:latin typeface="宋体" pitchFamily="2" charset="-122"/>
              </a:rPr>
              <a:t>超标量处理机的相对性能最高，其次是超标量超流水线处理机，超流水线处理机的相对性能最低，</a:t>
            </a:r>
            <a:r>
              <a:rPr lang="zh-CN" altLang="en-US">
                <a:latin typeface="宋体" pitchFamily="2" charset="-122"/>
              </a:rPr>
              <a:t>主要原因如下：</a:t>
            </a:r>
          </a:p>
          <a:p>
            <a:pPr>
              <a:lnSpc>
                <a:spcPct val="110000"/>
              </a:lnSpc>
              <a:spcBef>
                <a:spcPct val="0"/>
              </a:spcBef>
              <a:buFontTx/>
              <a:buNone/>
            </a:pPr>
            <a:r>
              <a:rPr lang="en-US" altLang="zh-CN">
                <a:latin typeface="宋体" pitchFamily="2" charset="-122"/>
              </a:rPr>
              <a:t>(1)</a:t>
            </a:r>
            <a:r>
              <a:rPr lang="zh-CN" altLang="en-US">
                <a:latin typeface="宋体" pitchFamily="2" charset="-122"/>
              </a:rPr>
              <a:t>超标量处理机功能部件的冲突比超流水线处理机小。在指令执行过程中的许多功能段，超标量处理机都重复设置有多个相同的指令执行部件，而超流水线处理机只是把同一个指令执行部件分解为多个流水级。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body" idx="1"/>
          </p:nvPr>
        </p:nvSpPr>
        <p:spPr>
          <a:xfrm>
            <a:off x="304800" y="304800"/>
            <a:ext cx="8534400" cy="6096000"/>
          </a:xfrm>
        </p:spPr>
        <p:txBody>
          <a:bodyPr/>
          <a:lstStyle/>
          <a:p>
            <a:pPr>
              <a:lnSpc>
                <a:spcPct val="110000"/>
              </a:lnSpc>
              <a:spcBef>
                <a:spcPct val="0"/>
              </a:spcBef>
              <a:buFontTx/>
              <a:buNone/>
            </a:pPr>
            <a:r>
              <a:rPr lang="en-US" altLang="zh-CN">
                <a:latin typeface="宋体" pitchFamily="2" charset="-122"/>
              </a:rPr>
              <a:t>(2)</a:t>
            </a:r>
            <a:r>
              <a:rPr lang="zh-CN" altLang="en-US">
                <a:latin typeface="宋体" pitchFamily="2" charset="-122"/>
              </a:rPr>
              <a:t>条件转移等操作造成的损失，超流水线处理机要比超标量处理机大。</a:t>
            </a:r>
          </a:p>
          <a:p>
            <a:pPr>
              <a:lnSpc>
                <a:spcPct val="110000"/>
              </a:lnSpc>
              <a:spcBef>
                <a:spcPct val="0"/>
              </a:spcBef>
              <a:buFontTx/>
              <a:buNone/>
            </a:pPr>
            <a:r>
              <a:rPr lang="zh-CN" altLang="en-US">
                <a:latin typeface="宋体" pitchFamily="2" charset="-122"/>
              </a:rPr>
              <a:t>  由于超流水线处理机采用深度流水线结构，对条件转移等操作比超标量处理机敏感。</a:t>
            </a:r>
          </a:p>
          <a:p>
            <a:pPr>
              <a:lnSpc>
                <a:spcPct val="110000"/>
              </a:lnSpc>
              <a:spcBef>
                <a:spcPct val="0"/>
              </a:spcBef>
              <a:buFontTx/>
              <a:buNone/>
            </a:pPr>
            <a:r>
              <a:rPr lang="en-US" altLang="zh-CN">
                <a:latin typeface="宋体" pitchFamily="2" charset="-122"/>
              </a:rPr>
              <a:t>(3)</a:t>
            </a:r>
            <a:r>
              <a:rPr lang="zh-CN" altLang="en-US">
                <a:latin typeface="宋体" pitchFamily="2" charset="-122"/>
              </a:rPr>
              <a:t>超流水线处理机的启动延迟通常要比超标量处理机大。</a:t>
            </a:r>
          </a:p>
          <a:p>
            <a:pPr>
              <a:lnSpc>
                <a:spcPct val="110000"/>
              </a:lnSpc>
              <a:spcBef>
                <a:spcPct val="0"/>
              </a:spcBef>
              <a:buFontTx/>
              <a:buNone/>
            </a:pPr>
            <a:r>
              <a:rPr lang="zh-CN" altLang="en-US">
                <a:latin typeface="宋体" pitchFamily="2" charset="-122"/>
              </a:rPr>
              <a:t>  超标量处理机在每个时钟周期的一开始就同时发射多条指令，</a:t>
            </a:r>
          </a:p>
          <a:p>
            <a:pPr>
              <a:lnSpc>
                <a:spcPct val="110000"/>
              </a:lnSpc>
              <a:spcBef>
                <a:spcPct val="0"/>
              </a:spcBef>
              <a:buFontTx/>
              <a:buNone/>
            </a:pPr>
            <a:r>
              <a:rPr lang="zh-CN" altLang="en-US">
                <a:latin typeface="宋体" pitchFamily="2" charset="-122"/>
              </a:rPr>
              <a:t>  超流水线处理机把一个时钟周期平均分成多个流水线周期，每个流水线周期只发射一条指令。</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subTitle" idx="1"/>
          </p:nvPr>
        </p:nvSpPr>
        <p:spPr>
          <a:xfrm>
            <a:off x="228600" y="304800"/>
            <a:ext cx="8763000" cy="6019800"/>
          </a:xfrm>
        </p:spPr>
        <p:txBody>
          <a:bodyPr/>
          <a:lstStyle/>
          <a:p>
            <a:pPr algn="l">
              <a:lnSpc>
                <a:spcPct val="120000"/>
              </a:lnSpc>
              <a:spcBef>
                <a:spcPct val="0"/>
              </a:spcBef>
            </a:pPr>
            <a:r>
              <a:rPr lang="en-US" altLang="zh-CN" sz="2800" b="1">
                <a:solidFill>
                  <a:srgbClr val="800000"/>
                </a:solidFill>
                <a:latin typeface="宋体" pitchFamily="2" charset="-122"/>
              </a:rPr>
              <a:t>2.</a:t>
            </a:r>
            <a:r>
              <a:rPr lang="zh-CN" altLang="en-US" sz="2800" b="1">
                <a:solidFill>
                  <a:srgbClr val="800000"/>
                </a:solidFill>
                <a:latin typeface="宋体" pitchFamily="2" charset="-122"/>
              </a:rPr>
              <a:t>实际指令级并行度与理论指令级并行度的关系</a:t>
            </a:r>
          </a:p>
          <a:p>
            <a:pPr algn="l">
              <a:lnSpc>
                <a:spcPct val="120000"/>
              </a:lnSpc>
              <a:spcBef>
                <a:spcPct val="0"/>
              </a:spcBef>
            </a:pPr>
            <a:r>
              <a:rPr lang="zh-CN" altLang="en-US">
                <a:latin typeface="宋体" pitchFamily="2" charset="-122"/>
              </a:rPr>
              <a:t>   当横坐标给出的理论指令级并行度比较低时，处理机的实际指令级并行度的提高比较快。</a:t>
            </a:r>
          </a:p>
          <a:p>
            <a:pPr algn="l">
              <a:lnSpc>
                <a:spcPct val="120000"/>
              </a:lnSpc>
              <a:spcBef>
                <a:spcPct val="0"/>
              </a:spcBef>
            </a:pPr>
            <a:r>
              <a:rPr lang="zh-CN" altLang="en-US">
                <a:latin typeface="宋体" pitchFamily="2" charset="-122"/>
              </a:rPr>
              <a:t>   当理论指令级并行度进一步增加时，处理机实际指令级并行度提高的速度越来越慢。</a:t>
            </a:r>
          </a:p>
          <a:p>
            <a:pPr algn="l">
              <a:lnSpc>
                <a:spcPct val="120000"/>
              </a:lnSpc>
              <a:spcBef>
                <a:spcPct val="0"/>
              </a:spcBef>
            </a:pPr>
            <a:r>
              <a:rPr lang="zh-CN" altLang="en-US">
                <a:latin typeface="宋体" pitchFamily="2" charset="-122"/>
              </a:rPr>
              <a:t>   在实际设计超标量、超流水线、超标量超流水线处理机的指令级并行度时要适当，否则，有可能造成花费了大量的硬件，但实际上处理机所能达到的指令级并行度并不高。</a:t>
            </a:r>
          </a:p>
          <a:p>
            <a:pPr algn="l">
              <a:lnSpc>
                <a:spcPct val="120000"/>
              </a:lnSpc>
              <a:spcBef>
                <a:spcPct val="0"/>
              </a:spcBef>
            </a:pPr>
            <a:r>
              <a:rPr lang="zh-CN" altLang="en-US">
                <a:latin typeface="宋体" pitchFamily="2" charset="-122"/>
              </a:rPr>
              <a:t>    </a:t>
            </a:r>
            <a:r>
              <a:rPr lang="zh-CN" altLang="en-US" b="1">
                <a:latin typeface="宋体" pitchFamily="2" charset="-122"/>
              </a:rPr>
              <a:t>目前，一般认为，</a:t>
            </a:r>
            <a:r>
              <a:rPr lang="en-US" altLang="zh-CN" b="1">
                <a:latin typeface="宋体" pitchFamily="2" charset="-122"/>
              </a:rPr>
              <a:t>m </a:t>
            </a:r>
            <a:r>
              <a:rPr lang="zh-CN" altLang="en-US" b="1">
                <a:latin typeface="宋体" pitchFamily="2" charset="-122"/>
              </a:rPr>
              <a:t>和 </a:t>
            </a:r>
            <a:r>
              <a:rPr lang="en-US" altLang="zh-CN" b="1">
                <a:latin typeface="宋体" pitchFamily="2" charset="-122"/>
              </a:rPr>
              <a:t>n </a:t>
            </a:r>
            <a:r>
              <a:rPr lang="zh-CN" altLang="en-US" b="1">
                <a:latin typeface="宋体" pitchFamily="2" charset="-122"/>
              </a:rPr>
              <a:t>都不要超过 </a:t>
            </a:r>
            <a:r>
              <a:rPr lang="en-US" altLang="zh-CN" b="1">
                <a:latin typeface="宋体" pitchFamily="2" charset="-122"/>
              </a:rPr>
              <a:t>4</a:t>
            </a:r>
            <a:r>
              <a:rPr lang="zh-CN" altLang="en-US" b="1">
                <a:latin typeface="宋体" pitchFamily="2" charset="-122"/>
              </a:rPr>
              <a:t>。</a:t>
            </a:r>
            <a:endParaRPr lang="zh-CN" altLang="en-US">
              <a:latin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subTitle" idx="1"/>
          </p:nvPr>
        </p:nvSpPr>
        <p:spPr>
          <a:xfrm>
            <a:off x="228600" y="304800"/>
            <a:ext cx="8610600" cy="5943600"/>
          </a:xfrm>
        </p:spPr>
        <p:txBody>
          <a:bodyPr/>
          <a:lstStyle/>
          <a:p>
            <a:pPr algn="l">
              <a:lnSpc>
                <a:spcPct val="105000"/>
              </a:lnSpc>
              <a:spcBef>
                <a:spcPct val="10000"/>
              </a:spcBef>
            </a:pPr>
            <a:r>
              <a:rPr lang="en-US" altLang="zh-CN" sz="2800" b="1" dirty="0">
                <a:solidFill>
                  <a:srgbClr val="800000"/>
                </a:solidFill>
                <a:latin typeface="宋体" pitchFamily="2" charset="-122"/>
              </a:rPr>
              <a:t>3.</a:t>
            </a:r>
            <a:r>
              <a:rPr lang="zh-CN" altLang="en-US" sz="2800" b="1" dirty="0">
                <a:solidFill>
                  <a:srgbClr val="800000"/>
                </a:solidFill>
                <a:latin typeface="宋体" pitchFamily="2" charset="-122"/>
              </a:rPr>
              <a:t>最大指令级并行度</a:t>
            </a:r>
          </a:p>
          <a:p>
            <a:pPr algn="l">
              <a:lnSpc>
                <a:spcPct val="105000"/>
              </a:lnSpc>
              <a:spcBef>
                <a:spcPct val="10000"/>
              </a:spcBef>
            </a:pPr>
            <a:r>
              <a:rPr lang="zh-CN" altLang="en-US" dirty="0">
                <a:latin typeface="宋体" pitchFamily="2" charset="-122"/>
              </a:rPr>
              <a:t>    一个特定程序由于受到本身的数据相关和控制相关的限制，它的指令级并行度的最大值是有限的，是有个确定的值。</a:t>
            </a:r>
          </a:p>
          <a:p>
            <a:pPr algn="l">
              <a:lnSpc>
                <a:spcPct val="105000"/>
              </a:lnSpc>
              <a:spcBef>
                <a:spcPct val="10000"/>
              </a:spcBef>
            </a:pPr>
            <a:r>
              <a:rPr lang="zh-CN" altLang="en-US" dirty="0">
                <a:latin typeface="宋体" pitchFamily="2" charset="-122"/>
              </a:rPr>
              <a:t>    最大指令级并行度由程序自身的语义决定，与这个程序运行在那一种处理机上及采用何种方法开发并行性无关。</a:t>
            </a:r>
          </a:p>
          <a:p>
            <a:pPr algn="l">
              <a:lnSpc>
                <a:spcPct val="105000"/>
              </a:lnSpc>
              <a:spcBef>
                <a:spcPct val="10000"/>
              </a:spcBef>
            </a:pPr>
            <a:r>
              <a:rPr lang="zh-CN" altLang="en-US" dirty="0">
                <a:latin typeface="宋体" pitchFamily="2" charset="-122"/>
              </a:rPr>
              <a:t>    对于某一个特定的程序，图中的三条曲线最终都要收拢到同一个点上。</a:t>
            </a:r>
          </a:p>
          <a:p>
            <a:pPr algn="l">
              <a:lnSpc>
                <a:spcPct val="105000"/>
              </a:lnSpc>
              <a:spcBef>
                <a:spcPct val="10000"/>
              </a:spcBef>
            </a:pPr>
            <a:r>
              <a:rPr lang="zh-CN" altLang="en-US" dirty="0">
                <a:latin typeface="宋体" pitchFamily="2" charset="-122"/>
              </a:rPr>
              <a:t>    对于各个不同程序，这个收拢点的位置也是不同的。</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32B101D9-F682-4747-AAED-173E886A29A2}" type="slidenum">
              <a:rPr lang="en-US" altLang="zh-CN"/>
              <a:pPr/>
              <a:t>16</a:t>
            </a:fld>
            <a:endParaRPr lang="en-US" altLang="zh-CN"/>
          </a:p>
        </p:txBody>
      </p:sp>
      <p:sp>
        <p:nvSpPr>
          <p:cNvPr id="528388" name="Text Box 4"/>
          <p:cNvSpPr txBox="1">
            <a:spLocks noChangeArrowheads="1"/>
          </p:cNvSpPr>
          <p:nvPr/>
        </p:nvSpPr>
        <p:spPr bwMode="auto">
          <a:xfrm>
            <a:off x="396875" y="620713"/>
            <a:ext cx="8496300" cy="5410712"/>
          </a:xfrm>
          <a:prstGeom prst="rect">
            <a:avLst/>
          </a:prstGeom>
          <a:noFill/>
          <a:ln w="9525">
            <a:noFill/>
            <a:miter lim="800000"/>
            <a:headEnd/>
            <a:tailEnd/>
          </a:ln>
          <a:effectLst/>
        </p:spPr>
        <p:txBody>
          <a:bodyPr lIns="0" rIns="0">
            <a:spAutoFit/>
          </a:bodyPr>
          <a:lstStyle/>
          <a:p>
            <a:pPr>
              <a:lnSpc>
                <a:spcPct val="180000"/>
              </a:lnSpc>
            </a:pPr>
            <a:r>
              <a:rPr kumimoji="1" lang="en-US" altLang="zh-CN" sz="2400" dirty="0">
                <a:latin typeface="Times New Roman" pitchFamily="18" charset="0"/>
              </a:rPr>
              <a:t>        </a:t>
            </a:r>
            <a:r>
              <a:rPr kumimoji="1" lang="zh-CN" altLang="en-US" sz="2400" dirty="0" smtClean="0">
                <a:latin typeface="Times New Roman" pitchFamily="18" charset="0"/>
              </a:rPr>
              <a:t> </a:t>
            </a:r>
            <a:r>
              <a:rPr kumimoji="1" lang="zh-CN" altLang="en-US" sz="2400" dirty="0">
                <a:latin typeface="Times New Roman" pitchFamily="18" charset="0"/>
              </a:rPr>
              <a:t>在下列不同结构的处理机上运行</a:t>
            </a:r>
            <a:r>
              <a:rPr kumimoji="1" lang="en-US" altLang="zh-CN" sz="2400" dirty="0">
                <a:latin typeface="Times New Roman" pitchFamily="18" charset="0"/>
              </a:rPr>
              <a:t>8×8</a:t>
            </a:r>
            <a:r>
              <a:rPr kumimoji="1" lang="zh-CN" altLang="en-US" sz="2400" dirty="0">
                <a:latin typeface="Times New Roman" pitchFamily="18" charset="0"/>
              </a:rPr>
              <a:t>的矩阵乘法</a:t>
            </a:r>
            <a:r>
              <a:rPr kumimoji="1" lang="en-US" altLang="zh-CN" sz="2400" b="1" i="1" dirty="0">
                <a:latin typeface="Times New Roman" pitchFamily="18" charset="0"/>
              </a:rPr>
              <a:t>C</a:t>
            </a:r>
            <a:r>
              <a:rPr kumimoji="1" lang="zh-CN" altLang="en-US" sz="2400" dirty="0">
                <a:latin typeface="Times New Roman" pitchFamily="18" charset="0"/>
              </a:rPr>
              <a:t>＝</a:t>
            </a:r>
            <a:r>
              <a:rPr kumimoji="1" lang="en-US" altLang="zh-CN" sz="2400" b="1" i="1" dirty="0">
                <a:latin typeface="Times New Roman" pitchFamily="18" charset="0"/>
              </a:rPr>
              <a:t>A</a:t>
            </a:r>
            <a:r>
              <a:rPr kumimoji="1" lang="en-US" altLang="zh-CN" sz="2400" dirty="0">
                <a:latin typeface="Times New Roman" pitchFamily="18" charset="0"/>
              </a:rPr>
              <a:t>×</a:t>
            </a:r>
            <a:r>
              <a:rPr kumimoji="1" lang="en-US" altLang="zh-CN" sz="2400" b="1" i="1" dirty="0">
                <a:latin typeface="Times New Roman" pitchFamily="18" charset="0"/>
              </a:rPr>
              <a:t>B</a:t>
            </a:r>
            <a:r>
              <a:rPr kumimoji="1" lang="zh-CN" altLang="en-US" sz="2400" dirty="0">
                <a:latin typeface="Times New Roman" pitchFamily="18" charset="0"/>
              </a:rPr>
              <a:t>，计算所需要的最短时间。只计算乘法指令和加法指令的执行时间，不计算取操作数、数据传送和程序控制等指令的执行时间。加法部件和乘法部件的延迟时间都是</a:t>
            </a:r>
            <a:r>
              <a:rPr kumimoji="1" lang="en-US" altLang="zh-CN" sz="2400" dirty="0">
                <a:latin typeface="Times New Roman" pitchFamily="18" charset="0"/>
              </a:rPr>
              <a:t>3</a:t>
            </a:r>
            <a:r>
              <a:rPr kumimoji="1" lang="zh-CN" altLang="en-US" sz="2400" dirty="0">
                <a:latin typeface="Times New Roman" pitchFamily="18" charset="0"/>
              </a:rPr>
              <a:t>个时钟周期，另外，加法指令和乘法指令还要经过一个“取指令”和“指令译码”的时钟周期，每个时钟周期为</a:t>
            </a:r>
            <a:r>
              <a:rPr kumimoji="1" lang="en-US" altLang="zh-CN" sz="2400" dirty="0">
                <a:latin typeface="Times New Roman" pitchFamily="18" charset="0"/>
              </a:rPr>
              <a:t>20ns</a:t>
            </a:r>
            <a:r>
              <a:rPr kumimoji="1" lang="zh-CN" altLang="en-US" sz="2400" dirty="0">
                <a:latin typeface="Times New Roman" pitchFamily="18" charset="0"/>
              </a:rPr>
              <a:t>，</a:t>
            </a:r>
            <a:r>
              <a:rPr kumimoji="1" lang="en-US" altLang="zh-CN" sz="2400" b="1" i="1" dirty="0">
                <a:latin typeface="Times New Roman" pitchFamily="18" charset="0"/>
              </a:rPr>
              <a:t>C </a:t>
            </a:r>
            <a:r>
              <a:rPr kumimoji="1" lang="zh-CN" altLang="en-US" sz="2400" dirty="0">
                <a:latin typeface="Times New Roman" pitchFamily="18" charset="0"/>
              </a:rPr>
              <a:t>的初始值为“</a:t>
            </a:r>
            <a:r>
              <a:rPr kumimoji="1" lang="en-US" altLang="zh-CN" sz="2400" dirty="0">
                <a:latin typeface="Times New Roman" pitchFamily="18" charset="0"/>
              </a:rPr>
              <a:t>0”</a:t>
            </a:r>
            <a:r>
              <a:rPr kumimoji="1" lang="zh-CN" altLang="en-US" sz="2400" dirty="0">
                <a:latin typeface="Times New Roman" pitchFamily="18" charset="0"/>
              </a:rPr>
              <a:t>。各操作部件的输出端有直接数据通路联接到有关操作部件的输入端，在操作部件的输出端设置有足够容量的缓冲寄存器。 </a:t>
            </a:r>
          </a:p>
        </p:txBody>
      </p:sp>
      <p:sp>
        <p:nvSpPr>
          <p:cNvPr id="4" name="Rectangle 2"/>
          <p:cNvSpPr txBox="1">
            <a:spLocks noChangeArrowheads="1"/>
          </p:cNvSpPr>
          <p:nvPr/>
        </p:nvSpPr>
        <p:spPr>
          <a:xfrm>
            <a:off x="220663" y="92075"/>
            <a:ext cx="7170737" cy="441325"/>
          </a:xfrm>
          <a:prstGeom prst="rect">
            <a:avLst/>
          </a:prstGeom>
          <a:noFill/>
          <a:ln/>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hlink"/>
                </a:solidFill>
                <a:effectLst/>
                <a:uLnTx/>
                <a:uFillTx/>
                <a:latin typeface="宋体" pitchFamily="2" charset="-122"/>
                <a:ea typeface="+mj-ea"/>
                <a:cs typeface="+mj-cs"/>
              </a:rPr>
              <a:t>不同类型流水线处理机运行时间</a:t>
            </a:r>
            <a:endParaRPr kumimoji="0" lang="zh-CN" altLang="en-US" sz="2800" b="1" i="0" u="none" strike="noStrike" kern="1200" cap="none" spc="0" normalizeH="0" baseline="0" noProof="0" dirty="0">
              <a:ln>
                <a:noFill/>
              </a:ln>
              <a:solidFill>
                <a:schemeClr val="hlink"/>
              </a:solidFill>
              <a:effectLst/>
              <a:uLnTx/>
              <a:uFillTx/>
              <a:latin typeface="宋体" pitchFamily="2" charset="-122"/>
              <a:ea typeface="+mj-ea"/>
              <a:cs typeface="+mj-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fld id="{81DA7BB6-A5ED-4449-96B5-510A9CD5E00E}" type="slidenum">
              <a:rPr lang="en-US" altLang="zh-CN"/>
              <a:pPr/>
              <a:t>17</a:t>
            </a:fld>
            <a:endParaRPr lang="en-US" altLang="zh-CN"/>
          </a:p>
        </p:txBody>
      </p:sp>
      <p:sp>
        <p:nvSpPr>
          <p:cNvPr id="529412" name="Text Box 4"/>
          <p:cNvSpPr txBox="1">
            <a:spLocks noChangeArrowheads="1"/>
          </p:cNvSpPr>
          <p:nvPr/>
        </p:nvSpPr>
        <p:spPr bwMode="auto">
          <a:xfrm>
            <a:off x="468313" y="979488"/>
            <a:ext cx="8424862" cy="4581525"/>
          </a:xfrm>
          <a:prstGeom prst="rect">
            <a:avLst/>
          </a:prstGeom>
          <a:noFill/>
          <a:ln w="9525">
            <a:noFill/>
            <a:miter lim="800000"/>
            <a:headEnd/>
            <a:tailEnd/>
          </a:ln>
          <a:effectLst/>
        </p:spPr>
        <p:txBody>
          <a:bodyPr lIns="0" rIns="0">
            <a:spAutoFit/>
          </a:bodyPr>
          <a:lstStyle/>
          <a:p>
            <a:pPr>
              <a:lnSpc>
                <a:spcPct val="150000"/>
              </a:lnSpc>
            </a:pPr>
            <a:r>
              <a:rPr kumimoji="1" lang="zh-CN" altLang="en-US" sz="2800" smtClean="0">
                <a:latin typeface="Times New Roman" pitchFamily="18" charset="0"/>
              </a:rPr>
              <a:t>      要</a:t>
            </a:r>
            <a:r>
              <a:rPr kumimoji="1" lang="zh-CN" altLang="en-US" sz="2800" dirty="0">
                <a:latin typeface="Times New Roman" pitchFamily="18" charset="0"/>
              </a:rPr>
              <a:t>完成两个</a:t>
            </a:r>
            <a:r>
              <a:rPr kumimoji="1" lang="en-US" altLang="zh-CN" sz="2800" dirty="0">
                <a:latin typeface="Times New Roman" pitchFamily="18" charset="0"/>
              </a:rPr>
              <a:t>8×8</a:t>
            </a:r>
            <a:r>
              <a:rPr kumimoji="1" lang="zh-CN" altLang="en-US" sz="2800" dirty="0">
                <a:latin typeface="Times New Roman" pitchFamily="18" charset="0"/>
              </a:rPr>
              <a:t>矩阵相乘，共要进行</a:t>
            </a:r>
            <a:r>
              <a:rPr kumimoji="1" lang="en-US" altLang="zh-CN" sz="2800" dirty="0">
                <a:latin typeface="Times New Roman" pitchFamily="18" charset="0"/>
              </a:rPr>
              <a:t>8×8×8</a:t>
            </a:r>
            <a:r>
              <a:rPr kumimoji="1" lang="zh-CN" altLang="en-US" sz="2800" dirty="0">
                <a:latin typeface="Times New Roman" pitchFamily="18" charset="0"/>
              </a:rPr>
              <a:t>＝</a:t>
            </a:r>
            <a:r>
              <a:rPr kumimoji="1" lang="en-US" altLang="zh-CN" sz="2800" dirty="0">
                <a:latin typeface="Times New Roman" pitchFamily="18" charset="0"/>
              </a:rPr>
              <a:t>512</a:t>
            </a:r>
            <a:r>
              <a:rPr kumimoji="1" lang="zh-CN" altLang="en-US" sz="2800" dirty="0">
                <a:latin typeface="Times New Roman" pitchFamily="18" charset="0"/>
              </a:rPr>
              <a:t>次乘法，</a:t>
            </a:r>
            <a:r>
              <a:rPr kumimoji="1" lang="en-US" altLang="zh-CN" sz="2800" dirty="0">
                <a:latin typeface="Times New Roman" pitchFamily="18" charset="0"/>
              </a:rPr>
              <a:t>8×8×7</a:t>
            </a:r>
            <a:r>
              <a:rPr kumimoji="1" lang="zh-CN" altLang="en-US" sz="2800" dirty="0">
                <a:latin typeface="Times New Roman" pitchFamily="18" charset="0"/>
              </a:rPr>
              <a:t>＝</a:t>
            </a:r>
            <a:r>
              <a:rPr kumimoji="1" lang="en-US" altLang="zh-CN" sz="2800" dirty="0">
                <a:latin typeface="Times New Roman" pitchFamily="18" charset="0"/>
              </a:rPr>
              <a:t>448</a:t>
            </a:r>
            <a:r>
              <a:rPr kumimoji="1" lang="zh-CN" altLang="en-US" sz="2800" dirty="0">
                <a:latin typeface="Times New Roman" pitchFamily="18" charset="0"/>
              </a:rPr>
              <a:t>次加法。 </a:t>
            </a:r>
          </a:p>
          <a:p>
            <a:pPr>
              <a:lnSpc>
                <a:spcPct val="150000"/>
              </a:lnSpc>
            </a:pPr>
            <a:r>
              <a:rPr kumimoji="1" lang="zh-CN" altLang="en-US" sz="2800" dirty="0">
                <a:latin typeface="Times New Roman" pitchFamily="18" charset="0"/>
              </a:rPr>
              <a:t>       （</a:t>
            </a:r>
            <a:r>
              <a:rPr kumimoji="1" lang="en-US" altLang="zh-CN" sz="2800" dirty="0">
                <a:latin typeface="Times New Roman" pitchFamily="18" charset="0"/>
              </a:rPr>
              <a:t>1</a:t>
            </a:r>
            <a:r>
              <a:rPr kumimoji="1" lang="zh-CN" altLang="en-US" sz="2800" dirty="0">
                <a:latin typeface="Times New Roman" pitchFamily="18" charset="0"/>
              </a:rPr>
              <a:t>）处理机中只有一个通用操作部件，采用顺序方式执行指令。</a:t>
            </a:r>
          </a:p>
          <a:p>
            <a:pPr>
              <a:lnSpc>
                <a:spcPct val="150000"/>
              </a:lnSpc>
            </a:pPr>
            <a:r>
              <a:rPr kumimoji="1" lang="zh-CN" altLang="en-US" sz="2800" dirty="0">
                <a:latin typeface="Times New Roman" pitchFamily="18" charset="0"/>
              </a:rPr>
              <a:t>          顺序执行时，每个乘法和加法指令都需要五个时钟周期。计算所需要的时间为</a:t>
            </a:r>
            <a:endParaRPr kumimoji="1" lang="zh-CN" altLang="en-US" sz="2800" i="1" dirty="0">
              <a:latin typeface="Times New Roman" pitchFamily="18" charset="0"/>
            </a:endParaRPr>
          </a:p>
          <a:p>
            <a:pPr algn="ctr">
              <a:lnSpc>
                <a:spcPct val="150000"/>
              </a:lnSpc>
            </a:pPr>
            <a:r>
              <a:rPr kumimoji="1" lang="en-US" altLang="zh-CN" sz="2800" i="1" dirty="0">
                <a:latin typeface="Times New Roman" pitchFamily="18" charset="0"/>
              </a:rPr>
              <a:t>T</a:t>
            </a:r>
            <a:r>
              <a:rPr kumimoji="1" lang="zh-CN" altLang="en-US" sz="2800" dirty="0">
                <a:latin typeface="Times New Roman" pitchFamily="18" charset="0"/>
              </a:rPr>
              <a:t>＝（</a:t>
            </a:r>
            <a:r>
              <a:rPr kumimoji="1" lang="en-US" altLang="zh-CN" sz="2800" dirty="0">
                <a:latin typeface="Times New Roman" pitchFamily="18" charset="0"/>
              </a:rPr>
              <a:t>512</a:t>
            </a:r>
            <a:r>
              <a:rPr kumimoji="1" lang="zh-CN" altLang="en-US" sz="2800" dirty="0">
                <a:latin typeface="Times New Roman" pitchFamily="18" charset="0"/>
              </a:rPr>
              <a:t>＋</a:t>
            </a:r>
            <a:r>
              <a:rPr kumimoji="1" lang="en-US" altLang="zh-CN" sz="2800" dirty="0">
                <a:latin typeface="Times New Roman" pitchFamily="18" charset="0"/>
              </a:rPr>
              <a:t>448</a:t>
            </a:r>
            <a:r>
              <a:rPr kumimoji="1" lang="zh-CN" altLang="en-US" sz="2800" dirty="0">
                <a:latin typeface="Times New Roman" pitchFamily="18" charset="0"/>
              </a:rPr>
              <a:t>）</a:t>
            </a:r>
            <a:r>
              <a:rPr kumimoji="1" lang="en-US" altLang="zh-CN" sz="2800" dirty="0">
                <a:latin typeface="Times New Roman" pitchFamily="18" charset="0"/>
              </a:rPr>
              <a:t>×5×20 ns</a:t>
            </a:r>
            <a:r>
              <a:rPr kumimoji="1" lang="zh-CN" altLang="en-US" sz="2800" dirty="0">
                <a:latin typeface="Times New Roman" pitchFamily="18" charset="0"/>
              </a:rPr>
              <a:t>＝</a:t>
            </a:r>
            <a:r>
              <a:rPr kumimoji="1" lang="en-US" altLang="zh-CN" sz="2800" dirty="0">
                <a:latin typeface="Times New Roman" pitchFamily="18" charset="0"/>
              </a:rPr>
              <a:t>96 000 ns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EB83635-9207-4891-91F7-988076E70766}" type="slidenum">
              <a:rPr lang="en-US" altLang="zh-CN"/>
              <a:pPr/>
              <a:t>18</a:t>
            </a:fld>
            <a:endParaRPr lang="en-US" altLang="zh-CN"/>
          </a:p>
        </p:txBody>
      </p:sp>
      <p:sp>
        <p:nvSpPr>
          <p:cNvPr id="530436" name="Text Box 4"/>
          <p:cNvSpPr txBox="1">
            <a:spLocks noChangeArrowheads="1"/>
          </p:cNvSpPr>
          <p:nvPr/>
        </p:nvSpPr>
        <p:spPr bwMode="auto">
          <a:xfrm>
            <a:off x="466725" y="600075"/>
            <a:ext cx="8353425" cy="2720975"/>
          </a:xfrm>
          <a:prstGeom prst="rect">
            <a:avLst/>
          </a:prstGeom>
          <a:noFill/>
          <a:ln w="9525">
            <a:noFill/>
            <a:miter lim="800000"/>
            <a:headEnd/>
            <a:tailEnd/>
          </a:ln>
          <a:effectLst/>
        </p:spPr>
        <p:txBody>
          <a:bodyPr lIns="0" rIns="0">
            <a:spAutoFit/>
          </a:bodyPr>
          <a:lstStyle/>
          <a:p>
            <a:pPr>
              <a:lnSpc>
                <a:spcPct val="120000"/>
              </a:lnSpc>
            </a:pPr>
            <a:r>
              <a:rPr kumimoji="1" lang="en-US" altLang="zh-CN" sz="2400">
                <a:latin typeface="Times New Roman" pitchFamily="18" charset="0"/>
              </a:rPr>
              <a:t>       </a:t>
            </a:r>
            <a:r>
              <a:rPr kumimoji="1" lang="zh-CN" altLang="en-US" sz="2400">
                <a:latin typeface="Times New Roman" pitchFamily="18" charset="0"/>
              </a:rPr>
              <a:t>（</a:t>
            </a:r>
            <a:r>
              <a:rPr kumimoji="1" lang="en-US" altLang="zh-CN" sz="2400">
                <a:latin typeface="Times New Roman" pitchFamily="18" charset="0"/>
              </a:rPr>
              <a:t>2</a:t>
            </a:r>
            <a:r>
              <a:rPr kumimoji="1" lang="zh-CN" altLang="en-US" sz="2400">
                <a:latin typeface="Times New Roman" pitchFamily="18" charset="0"/>
              </a:rPr>
              <a:t>）单流水线标量处理机，有一条两个功能的静态流水线，流水线每个功能段的延迟时间均为一个时钟周期，加法操作和乘法操作各经过三个功能段。</a:t>
            </a:r>
          </a:p>
          <a:p>
            <a:pPr>
              <a:lnSpc>
                <a:spcPct val="120000"/>
              </a:lnSpc>
            </a:pPr>
            <a:r>
              <a:rPr kumimoji="1" lang="zh-CN" altLang="en-US" sz="2400">
                <a:latin typeface="Times New Roman" pitchFamily="18" charset="0"/>
              </a:rPr>
              <a:t>        静态双功能流水线结构如图。要首先把所有乘法计算完，流水线排空后再输入加法任务。计算所需要的最短时间为  </a:t>
            </a:r>
          </a:p>
          <a:p>
            <a:pPr>
              <a:lnSpc>
                <a:spcPct val="120000"/>
              </a:lnSpc>
            </a:pPr>
            <a:r>
              <a:rPr kumimoji="1" lang="zh-CN" altLang="en-US" sz="2400">
                <a:latin typeface="Times New Roman" pitchFamily="18" charset="0"/>
              </a:rPr>
              <a:t>        </a:t>
            </a:r>
            <a:r>
              <a:rPr kumimoji="1" lang="en-US" altLang="zh-CN" sz="2400" i="1">
                <a:latin typeface="Times New Roman" pitchFamily="18" charset="0"/>
              </a:rPr>
              <a:t>T</a:t>
            </a:r>
            <a:r>
              <a:rPr kumimoji="1" lang="zh-CN" altLang="en-US" sz="2400">
                <a:latin typeface="Times New Roman" pitchFamily="18" charset="0"/>
              </a:rPr>
              <a:t>＝</a:t>
            </a:r>
            <a:r>
              <a:rPr kumimoji="1" lang="en-US" altLang="zh-CN" sz="2400">
                <a:latin typeface="Times New Roman" pitchFamily="18" charset="0"/>
              </a:rPr>
              <a:t>[( 5</a:t>
            </a:r>
            <a:r>
              <a:rPr kumimoji="1" lang="zh-CN" altLang="en-US" sz="2400">
                <a:latin typeface="Times New Roman" pitchFamily="18" charset="0"/>
              </a:rPr>
              <a:t>＋</a:t>
            </a:r>
            <a:r>
              <a:rPr kumimoji="1" lang="en-US" altLang="zh-CN" sz="2400">
                <a:latin typeface="Times New Roman" pitchFamily="18" charset="0"/>
              </a:rPr>
              <a:t>512</a:t>
            </a:r>
            <a:r>
              <a:rPr kumimoji="1" lang="zh-CN" altLang="en-US" sz="2400">
                <a:latin typeface="Times New Roman" pitchFamily="18" charset="0"/>
              </a:rPr>
              <a:t>－</a:t>
            </a:r>
            <a:r>
              <a:rPr kumimoji="1" lang="en-US" altLang="zh-CN" sz="2400">
                <a:latin typeface="Times New Roman" pitchFamily="18" charset="0"/>
              </a:rPr>
              <a:t>1 )</a:t>
            </a:r>
            <a:r>
              <a:rPr kumimoji="1" lang="zh-CN" altLang="en-US" sz="2400">
                <a:latin typeface="Times New Roman" pitchFamily="18" charset="0"/>
              </a:rPr>
              <a:t>＋</a:t>
            </a:r>
            <a:r>
              <a:rPr kumimoji="1" lang="en-US" altLang="zh-CN" sz="2400">
                <a:latin typeface="Times New Roman" pitchFamily="18" charset="0"/>
              </a:rPr>
              <a:t>( 3</a:t>
            </a:r>
            <a:r>
              <a:rPr kumimoji="1" lang="zh-CN" altLang="en-US" sz="2400">
                <a:latin typeface="Times New Roman" pitchFamily="18" charset="0"/>
              </a:rPr>
              <a:t>＋</a:t>
            </a:r>
            <a:r>
              <a:rPr kumimoji="1" lang="en-US" altLang="zh-CN" sz="2400">
                <a:latin typeface="Times New Roman" pitchFamily="18" charset="0"/>
              </a:rPr>
              <a:t>448</a:t>
            </a:r>
            <a:r>
              <a:rPr kumimoji="1" lang="zh-CN" altLang="en-US" sz="2400">
                <a:latin typeface="Times New Roman" pitchFamily="18" charset="0"/>
              </a:rPr>
              <a:t>－</a:t>
            </a:r>
            <a:r>
              <a:rPr kumimoji="1" lang="en-US" altLang="zh-CN" sz="2400">
                <a:latin typeface="Times New Roman" pitchFamily="18" charset="0"/>
              </a:rPr>
              <a:t>l )]×20 ns</a:t>
            </a:r>
            <a:r>
              <a:rPr kumimoji="1" lang="zh-CN" altLang="en-US" sz="2400">
                <a:latin typeface="Times New Roman" pitchFamily="18" charset="0"/>
              </a:rPr>
              <a:t>＝</a:t>
            </a:r>
            <a:r>
              <a:rPr kumimoji="1" lang="en-US" altLang="zh-CN" sz="2400">
                <a:latin typeface="Times New Roman" pitchFamily="18" charset="0"/>
              </a:rPr>
              <a:t>19320 ns</a:t>
            </a:r>
          </a:p>
        </p:txBody>
      </p:sp>
      <p:sp>
        <p:nvSpPr>
          <p:cNvPr id="530438" name="Rectangle 6"/>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30437" name="Object 5"/>
          <p:cNvGraphicFramePr>
            <a:graphicFrameLocks noChangeAspect="1"/>
          </p:cNvGraphicFramePr>
          <p:nvPr/>
        </p:nvGraphicFramePr>
        <p:xfrm>
          <a:off x="323850" y="3446463"/>
          <a:ext cx="8426450" cy="2719387"/>
        </p:xfrm>
        <a:graphic>
          <a:graphicData uri="http://schemas.openxmlformats.org/presentationml/2006/ole">
            <p:oleObj spid="_x0000_s5122" r:id="rId3" imgW="5184343" imgH="1681582" progId="">
              <p:embed/>
            </p:oleObj>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73636B16-5CAB-44AA-90A4-3BFA0B46B59F}" type="slidenum">
              <a:rPr lang="en-US" altLang="zh-CN"/>
              <a:pPr/>
              <a:t>19</a:t>
            </a:fld>
            <a:endParaRPr lang="en-US" altLang="zh-CN"/>
          </a:p>
        </p:txBody>
      </p:sp>
      <p:sp>
        <p:nvSpPr>
          <p:cNvPr id="532484" name="Text Box 4"/>
          <p:cNvSpPr txBox="1">
            <a:spLocks noChangeArrowheads="1"/>
          </p:cNvSpPr>
          <p:nvPr/>
        </p:nvSpPr>
        <p:spPr bwMode="auto">
          <a:xfrm>
            <a:off x="468313" y="549275"/>
            <a:ext cx="8424862" cy="3086100"/>
          </a:xfrm>
          <a:prstGeom prst="rect">
            <a:avLst/>
          </a:prstGeom>
          <a:noFill/>
          <a:ln w="9525">
            <a:noFill/>
            <a:miter lim="800000"/>
            <a:headEnd/>
            <a:tailEnd/>
          </a:ln>
          <a:effectLst/>
        </p:spPr>
        <p:txBody>
          <a:bodyPr lIns="0" rIns="0">
            <a:spAutoFit/>
          </a:bodyPr>
          <a:lstStyle/>
          <a:p>
            <a:r>
              <a:rPr kumimoji="1" lang="en-US" altLang="zh-CN" sz="2400">
                <a:latin typeface="Times New Roman" pitchFamily="18" charset="0"/>
              </a:rPr>
              <a:t>    </a:t>
            </a:r>
            <a:r>
              <a:rPr kumimoji="1" lang="zh-CN" altLang="en-US" sz="2400">
                <a:latin typeface="Times New Roman" pitchFamily="18" charset="0"/>
              </a:rPr>
              <a:t>（</a:t>
            </a:r>
            <a:r>
              <a:rPr kumimoji="1" lang="en-US" altLang="zh-CN" sz="2400">
                <a:latin typeface="Times New Roman" pitchFamily="18" charset="0"/>
              </a:rPr>
              <a:t>3</a:t>
            </a:r>
            <a:r>
              <a:rPr kumimoji="1" lang="zh-CN" altLang="en-US" sz="2400">
                <a:latin typeface="Times New Roman" pitchFamily="18" charset="0"/>
              </a:rPr>
              <a:t>）多操作部件处理机，处理机内有独立的乘法部件和加法部件，两个操作部件可以并行工作。只有一个指令流水线，操作部件不采用流水线结构。单流水线多操作部件处理机结构如图 。加法操作有时可与乘法操作并行执行，同时考虑乘法流水线的乘积与加法流水线的加数之间可能出现的“先写后读”数据相关，加法与乘法的最后一次运算结束的时间差应为三个时钟周期。计算所需要的最短时间为 </a:t>
            </a:r>
          </a:p>
          <a:p>
            <a:pPr algn="ctr">
              <a:lnSpc>
                <a:spcPct val="120000"/>
              </a:lnSpc>
            </a:pPr>
            <a:r>
              <a:rPr kumimoji="1" lang="en-US" altLang="zh-CN" sz="2400" i="1">
                <a:latin typeface="Times New Roman" pitchFamily="18" charset="0"/>
              </a:rPr>
              <a:t>T</a:t>
            </a:r>
            <a:r>
              <a:rPr kumimoji="1" lang="zh-CN" altLang="en-US" sz="2400">
                <a:latin typeface="Times New Roman" pitchFamily="18" charset="0"/>
              </a:rPr>
              <a:t>＝</a:t>
            </a:r>
            <a:r>
              <a:rPr kumimoji="1" lang="en-US" altLang="zh-CN" sz="2400">
                <a:latin typeface="Times New Roman" pitchFamily="18" charset="0"/>
              </a:rPr>
              <a:t>[5</a:t>
            </a:r>
            <a:r>
              <a:rPr kumimoji="1" lang="zh-CN" altLang="en-US" sz="2400">
                <a:latin typeface="Times New Roman" pitchFamily="18" charset="0"/>
              </a:rPr>
              <a:t>＋</a:t>
            </a:r>
            <a:r>
              <a:rPr kumimoji="1" lang="en-US" altLang="zh-CN" sz="2400">
                <a:latin typeface="Times New Roman" pitchFamily="18" charset="0"/>
              </a:rPr>
              <a:t>( 512</a:t>
            </a:r>
            <a:r>
              <a:rPr kumimoji="1" lang="zh-CN" altLang="en-US" sz="2400">
                <a:latin typeface="Times New Roman" pitchFamily="18" charset="0"/>
              </a:rPr>
              <a:t>－</a:t>
            </a:r>
            <a:r>
              <a:rPr kumimoji="1" lang="en-US" altLang="zh-CN" sz="2400">
                <a:latin typeface="Times New Roman" pitchFamily="18" charset="0"/>
              </a:rPr>
              <a:t>1)×3</a:t>
            </a:r>
            <a:r>
              <a:rPr kumimoji="1" lang="zh-CN" altLang="en-US" sz="2400">
                <a:latin typeface="Times New Roman" pitchFamily="18" charset="0"/>
              </a:rPr>
              <a:t>＋</a:t>
            </a:r>
            <a:r>
              <a:rPr kumimoji="1" lang="en-US" altLang="zh-CN" sz="2400">
                <a:latin typeface="Times New Roman" pitchFamily="18" charset="0"/>
              </a:rPr>
              <a:t>3]×20 ns</a:t>
            </a:r>
            <a:r>
              <a:rPr kumimoji="1" lang="zh-CN" altLang="en-US" sz="2400">
                <a:latin typeface="Times New Roman" pitchFamily="18" charset="0"/>
              </a:rPr>
              <a:t>＝</a:t>
            </a:r>
            <a:r>
              <a:rPr kumimoji="1" lang="en-US" altLang="zh-CN" sz="2400">
                <a:latin typeface="Times New Roman" pitchFamily="18" charset="0"/>
              </a:rPr>
              <a:t>30820 ns</a:t>
            </a:r>
          </a:p>
        </p:txBody>
      </p:sp>
      <p:sp>
        <p:nvSpPr>
          <p:cNvPr id="532486" name="Rectangle 6"/>
          <p:cNvSpPr>
            <a:spLocks noChangeArrowheads="1"/>
          </p:cNvSpPr>
          <p:nvPr/>
        </p:nvSpPr>
        <p:spPr bwMode="auto">
          <a:xfrm>
            <a:off x="0" y="26812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32485" name="Object 5"/>
          <p:cNvGraphicFramePr>
            <a:graphicFrameLocks noChangeAspect="1"/>
          </p:cNvGraphicFramePr>
          <p:nvPr/>
        </p:nvGraphicFramePr>
        <p:xfrm>
          <a:off x="1187450" y="3644900"/>
          <a:ext cx="6480175" cy="2736850"/>
        </p:xfrm>
        <a:graphic>
          <a:graphicData uri="http://schemas.openxmlformats.org/presentationml/2006/ole">
            <p:oleObj spid="_x0000_s6146" r:id="rId3" imgW="3389071" imgH="1677924" progId="">
              <p:embed/>
            </p:oleObj>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超标量超流水处理机</a:t>
            </a:r>
            <a:endParaRPr lang="zh-CN" altLang="en-US" dirty="0"/>
          </a:p>
        </p:txBody>
      </p:sp>
      <p:sp>
        <p:nvSpPr>
          <p:cNvPr id="3" name="内容占位符 2"/>
          <p:cNvSpPr>
            <a:spLocks noGrp="1"/>
          </p:cNvSpPr>
          <p:nvPr>
            <p:ph idx="1"/>
          </p:nvPr>
        </p:nvSpPr>
        <p:spPr/>
        <p:txBody>
          <a:bodyPr/>
          <a:lstStyle/>
          <a:p>
            <a:r>
              <a:rPr lang="zh-CN" altLang="en-US" dirty="0" smtClean="0"/>
              <a:t>超标量超流水处理机典型结构</a:t>
            </a:r>
            <a:endParaRPr lang="en-US" altLang="zh-CN" dirty="0" smtClean="0"/>
          </a:p>
          <a:p>
            <a:r>
              <a:rPr lang="zh-CN" altLang="en-US" dirty="0" smtClean="0"/>
              <a:t>超标量超流水线处理机性能 </a:t>
            </a:r>
            <a:endParaRPr lang="en-US" altLang="zh-CN" dirty="0" smtClean="0"/>
          </a:p>
          <a:p>
            <a:pPr lvl="0"/>
            <a:r>
              <a:rPr lang="zh-CN" altLang="en-US" dirty="0" smtClean="0"/>
              <a:t>不同类型流水线处理机运行时间</a:t>
            </a:r>
          </a:p>
          <a:p>
            <a:endParaRPr lang="en-US" altLang="zh-CN" dirty="0" smtClean="0"/>
          </a:p>
          <a:p>
            <a:endParaRPr lang="zh-CN" altLang="en-US"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4284CB7-5FE6-4545-BAB2-AF72547D84D2}" type="slidenum">
              <a:rPr lang="en-US" altLang="zh-CN"/>
              <a:pPr/>
              <a:t>20</a:t>
            </a:fld>
            <a:endParaRPr lang="en-US" altLang="zh-CN"/>
          </a:p>
        </p:txBody>
      </p:sp>
      <p:sp>
        <p:nvSpPr>
          <p:cNvPr id="533508" name="Text Box 4"/>
          <p:cNvSpPr txBox="1">
            <a:spLocks noChangeArrowheads="1"/>
          </p:cNvSpPr>
          <p:nvPr/>
        </p:nvSpPr>
        <p:spPr bwMode="auto">
          <a:xfrm>
            <a:off x="396875" y="600075"/>
            <a:ext cx="8496300" cy="2465388"/>
          </a:xfrm>
          <a:prstGeom prst="rect">
            <a:avLst/>
          </a:prstGeom>
          <a:noFill/>
          <a:ln w="9525">
            <a:noFill/>
            <a:miter lim="800000"/>
            <a:headEnd/>
            <a:tailEnd/>
          </a:ln>
          <a:effectLst/>
        </p:spPr>
        <p:txBody>
          <a:bodyPr lIns="0" rIns="0">
            <a:spAutoFit/>
          </a:bodyPr>
          <a:lstStyle/>
          <a:p>
            <a:pPr>
              <a:lnSpc>
                <a:spcPct val="130000"/>
              </a:lnSpc>
            </a:pPr>
            <a:r>
              <a:rPr kumimoji="1" lang="en-US" altLang="zh-CN" sz="2400">
                <a:latin typeface="Times New Roman" pitchFamily="18" charset="0"/>
              </a:rPr>
              <a:t>    </a:t>
            </a:r>
            <a:r>
              <a:rPr kumimoji="1" lang="zh-CN" altLang="en-US" sz="2400">
                <a:latin typeface="Times New Roman" pitchFamily="18" charset="0"/>
              </a:rPr>
              <a:t>（</a:t>
            </a:r>
            <a:r>
              <a:rPr kumimoji="1" lang="en-US" altLang="zh-CN" sz="2400">
                <a:latin typeface="Times New Roman" pitchFamily="18" charset="0"/>
              </a:rPr>
              <a:t>4</a:t>
            </a:r>
            <a:r>
              <a:rPr kumimoji="1" lang="zh-CN" altLang="en-US" sz="2400">
                <a:latin typeface="Times New Roman" pitchFamily="18" charset="0"/>
              </a:rPr>
              <a:t>）单流水线标量处理机，处理机内有两条独立的操作流水线，流水线每个功能段的延迟时间均为一个时钟周期。 </a:t>
            </a:r>
          </a:p>
          <a:p>
            <a:pPr>
              <a:lnSpc>
                <a:spcPct val="130000"/>
              </a:lnSpc>
            </a:pPr>
            <a:r>
              <a:rPr kumimoji="1" lang="zh-CN" altLang="en-US" sz="2400">
                <a:latin typeface="Times New Roman" pitchFamily="18" charset="0"/>
              </a:rPr>
              <a:t>流水线结构如图，分析方法同（</a:t>
            </a:r>
            <a:r>
              <a:rPr kumimoji="1" lang="en-US" altLang="zh-CN" sz="2400">
                <a:latin typeface="Times New Roman" pitchFamily="18" charset="0"/>
              </a:rPr>
              <a:t>2</a:t>
            </a:r>
            <a:r>
              <a:rPr kumimoji="1" lang="zh-CN" altLang="en-US" sz="2400">
                <a:latin typeface="Times New Roman" pitchFamily="18" charset="0"/>
              </a:rPr>
              <a:t>），但流水线不需排空。计算所需要的最短时间为 </a:t>
            </a:r>
          </a:p>
          <a:p>
            <a:pPr algn="ctr">
              <a:lnSpc>
                <a:spcPct val="130000"/>
              </a:lnSpc>
            </a:pPr>
            <a:r>
              <a:rPr kumimoji="1" lang="en-US" altLang="zh-CN" sz="2400" i="1">
                <a:latin typeface="Times New Roman" pitchFamily="18" charset="0"/>
              </a:rPr>
              <a:t>T</a:t>
            </a:r>
            <a:r>
              <a:rPr kumimoji="1" lang="zh-CN" altLang="en-US" sz="2400">
                <a:latin typeface="Times New Roman" pitchFamily="18" charset="0"/>
              </a:rPr>
              <a:t>＝</a:t>
            </a:r>
            <a:r>
              <a:rPr kumimoji="1" lang="en-US" altLang="zh-CN" sz="2400">
                <a:latin typeface="Times New Roman" pitchFamily="18" charset="0"/>
              </a:rPr>
              <a:t>[5</a:t>
            </a:r>
            <a:r>
              <a:rPr kumimoji="1" lang="zh-CN" altLang="en-US" sz="2400">
                <a:latin typeface="Times New Roman" pitchFamily="18" charset="0"/>
              </a:rPr>
              <a:t>＋</a:t>
            </a:r>
            <a:r>
              <a:rPr kumimoji="1" lang="en-US" altLang="zh-CN" sz="2400">
                <a:latin typeface="Times New Roman" pitchFamily="18" charset="0"/>
              </a:rPr>
              <a:t>( 512</a:t>
            </a:r>
            <a:r>
              <a:rPr kumimoji="1" lang="zh-CN" altLang="en-US" sz="2400">
                <a:latin typeface="Times New Roman" pitchFamily="18" charset="0"/>
              </a:rPr>
              <a:t>－</a:t>
            </a:r>
            <a:r>
              <a:rPr kumimoji="1" lang="en-US" altLang="zh-CN" sz="2400">
                <a:latin typeface="Times New Roman" pitchFamily="18" charset="0"/>
              </a:rPr>
              <a:t>1)</a:t>
            </a:r>
            <a:r>
              <a:rPr kumimoji="1" lang="zh-CN" altLang="en-US" sz="2400">
                <a:latin typeface="Times New Roman" pitchFamily="18" charset="0"/>
              </a:rPr>
              <a:t>＋</a:t>
            </a:r>
            <a:r>
              <a:rPr kumimoji="1" lang="en-US" altLang="zh-CN" sz="2400">
                <a:latin typeface="Times New Roman" pitchFamily="18" charset="0"/>
              </a:rPr>
              <a:t>448]×20 ns</a:t>
            </a:r>
            <a:r>
              <a:rPr kumimoji="1" lang="zh-CN" altLang="en-US" sz="2400">
                <a:latin typeface="Times New Roman" pitchFamily="18" charset="0"/>
              </a:rPr>
              <a:t>＝</a:t>
            </a:r>
            <a:r>
              <a:rPr kumimoji="1" lang="en-US" altLang="zh-CN" sz="2400">
                <a:latin typeface="Times New Roman" pitchFamily="18" charset="0"/>
              </a:rPr>
              <a:t>19 280 ns</a:t>
            </a:r>
          </a:p>
        </p:txBody>
      </p:sp>
      <p:sp>
        <p:nvSpPr>
          <p:cNvPr id="533510" name="Rectangle 6"/>
          <p:cNvSpPr>
            <a:spLocks noChangeArrowheads="1"/>
          </p:cNvSpPr>
          <p:nvPr/>
        </p:nvSpPr>
        <p:spPr bwMode="auto">
          <a:xfrm>
            <a:off x="0" y="26812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33509" name="Object 5"/>
          <p:cNvGraphicFramePr>
            <a:graphicFrameLocks noChangeAspect="1"/>
          </p:cNvGraphicFramePr>
          <p:nvPr/>
        </p:nvGraphicFramePr>
        <p:xfrm>
          <a:off x="0" y="2997200"/>
          <a:ext cx="8748713" cy="3095625"/>
        </p:xfrm>
        <a:graphic>
          <a:graphicData uri="http://schemas.openxmlformats.org/presentationml/2006/ole">
            <p:oleObj spid="_x0000_s7170" r:id="rId3" imgW="5184343" imgH="1681582" progId="">
              <p:embed/>
            </p:oleObj>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70DF78DA-6CBD-4A37-A41D-D391AF943E74}" type="slidenum">
              <a:rPr lang="en-US" altLang="zh-CN"/>
              <a:pPr/>
              <a:t>21</a:t>
            </a:fld>
            <a:endParaRPr lang="en-US" altLang="zh-CN"/>
          </a:p>
        </p:txBody>
      </p:sp>
      <p:sp>
        <p:nvSpPr>
          <p:cNvPr id="534532" name="Text Box 4"/>
          <p:cNvSpPr txBox="1">
            <a:spLocks noChangeArrowheads="1"/>
          </p:cNvSpPr>
          <p:nvPr/>
        </p:nvSpPr>
        <p:spPr bwMode="auto">
          <a:xfrm>
            <a:off x="323850" y="600075"/>
            <a:ext cx="8569325" cy="3049588"/>
          </a:xfrm>
          <a:prstGeom prst="rect">
            <a:avLst/>
          </a:prstGeom>
          <a:noFill/>
          <a:ln w="9525">
            <a:noFill/>
            <a:miter lim="800000"/>
            <a:headEnd/>
            <a:tailEnd/>
          </a:ln>
          <a:effectLst/>
        </p:spPr>
        <p:txBody>
          <a:bodyPr lIns="0" rIns="0">
            <a:spAutoFit/>
          </a:bodyPr>
          <a:lstStyle/>
          <a:p>
            <a:pPr>
              <a:lnSpc>
                <a:spcPct val="130000"/>
              </a:lnSpc>
            </a:pPr>
            <a:r>
              <a:rPr kumimoji="1" lang="en-US" altLang="zh-CN" sz="2400">
                <a:latin typeface="Times New Roman" pitchFamily="18" charset="0"/>
              </a:rPr>
              <a:t>    </a:t>
            </a:r>
            <a:r>
              <a:rPr kumimoji="1" lang="zh-CN" altLang="en-US" sz="2400">
                <a:latin typeface="Times New Roman" pitchFamily="18" charset="0"/>
              </a:rPr>
              <a:t>（</a:t>
            </a:r>
            <a:r>
              <a:rPr kumimoji="1" lang="en-US" altLang="zh-CN" sz="2400">
                <a:latin typeface="Times New Roman" pitchFamily="18" charset="0"/>
              </a:rPr>
              <a:t>5</a:t>
            </a:r>
            <a:r>
              <a:rPr kumimoji="1" lang="zh-CN" altLang="en-US" sz="2400">
                <a:latin typeface="Times New Roman" pitchFamily="18" charset="0"/>
              </a:rPr>
              <a:t>）超标量处理机，每个时钟周期同时发射一条乘法指令和一条加法指令，处理机内有两条独立的操作流水线，流水线的每个功能段的延迟时间均为一个时钟周期。 </a:t>
            </a:r>
          </a:p>
          <a:p>
            <a:pPr>
              <a:lnSpc>
                <a:spcPct val="130000"/>
              </a:lnSpc>
            </a:pPr>
            <a:r>
              <a:rPr kumimoji="1" lang="zh-CN" altLang="en-US" sz="2400">
                <a:latin typeface="Times New Roman" pitchFamily="18" charset="0"/>
              </a:rPr>
              <a:t>        流水线结构如图，分析方法同（</a:t>
            </a:r>
            <a:r>
              <a:rPr kumimoji="1" lang="en-US" altLang="zh-CN" sz="2400">
                <a:latin typeface="Times New Roman" pitchFamily="18" charset="0"/>
              </a:rPr>
              <a:t>3</a:t>
            </a:r>
            <a:r>
              <a:rPr kumimoji="1" lang="zh-CN" altLang="en-US" sz="2400">
                <a:latin typeface="Times New Roman" pitchFamily="18" charset="0"/>
              </a:rPr>
              <a:t>），但乘与加操作均为流水化，可在不同的流水线上并行执行。计算所需要的最短时间为</a:t>
            </a:r>
          </a:p>
          <a:p>
            <a:pPr algn="ctr">
              <a:lnSpc>
                <a:spcPct val="160000"/>
              </a:lnSpc>
            </a:pPr>
            <a:r>
              <a:rPr kumimoji="1" lang="en-US" altLang="zh-CN" sz="2400" i="1">
                <a:latin typeface="Times New Roman" pitchFamily="18" charset="0"/>
              </a:rPr>
              <a:t>T</a:t>
            </a:r>
            <a:r>
              <a:rPr kumimoji="1" lang="zh-CN" altLang="en-US" sz="2400">
                <a:latin typeface="Times New Roman" pitchFamily="18" charset="0"/>
              </a:rPr>
              <a:t>＝</a:t>
            </a:r>
            <a:r>
              <a:rPr kumimoji="1" lang="en-US" altLang="zh-CN" sz="2400">
                <a:latin typeface="Times New Roman" pitchFamily="18" charset="0"/>
              </a:rPr>
              <a:t>[5</a:t>
            </a:r>
            <a:r>
              <a:rPr kumimoji="1" lang="zh-CN" altLang="en-US" sz="2400">
                <a:latin typeface="Times New Roman" pitchFamily="18" charset="0"/>
              </a:rPr>
              <a:t>＋</a:t>
            </a:r>
            <a:r>
              <a:rPr kumimoji="1" lang="en-US" altLang="zh-CN" sz="2400">
                <a:latin typeface="Times New Roman" pitchFamily="18" charset="0"/>
              </a:rPr>
              <a:t>( 512</a:t>
            </a:r>
            <a:r>
              <a:rPr kumimoji="1" lang="zh-CN" altLang="en-US" sz="2400">
                <a:latin typeface="Times New Roman" pitchFamily="18" charset="0"/>
              </a:rPr>
              <a:t>－</a:t>
            </a:r>
            <a:r>
              <a:rPr kumimoji="1" lang="en-US" altLang="zh-CN" sz="2400">
                <a:latin typeface="Times New Roman" pitchFamily="18" charset="0"/>
              </a:rPr>
              <a:t>1)</a:t>
            </a:r>
            <a:r>
              <a:rPr kumimoji="1" lang="zh-CN" altLang="en-US" sz="2400">
                <a:latin typeface="Times New Roman" pitchFamily="18" charset="0"/>
              </a:rPr>
              <a:t>＋</a:t>
            </a:r>
            <a:r>
              <a:rPr kumimoji="1" lang="en-US" altLang="zh-CN" sz="2400">
                <a:latin typeface="Times New Roman" pitchFamily="18" charset="0"/>
              </a:rPr>
              <a:t>3]×20 ns</a:t>
            </a:r>
            <a:r>
              <a:rPr kumimoji="1" lang="zh-CN" altLang="en-US" sz="2400">
                <a:latin typeface="Times New Roman" pitchFamily="18" charset="0"/>
              </a:rPr>
              <a:t>＝</a:t>
            </a:r>
            <a:r>
              <a:rPr kumimoji="1" lang="en-US" altLang="zh-CN" sz="2400">
                <a:latin typeface="Times New Roman" pitchFamily="18" charset="0"/>
              </a:rPr>
              <a:t>10 380 ns </a:t>
            </a:r>
          </a:p>
        </p:txBody>
      </p:sp>
      <p:sp>
        <p:nvSpPr>
          <p:cNvPr id="534534" name="Rectangle 6"/>
          <p:cNvSpPr>
            <a:spLocks noChangeArrowheads="1"/>
          </p:cNvSpPr>
          <p:nvPr/>
        </p:nvSpPr>
        <p:spPr bwMode="auto">
          <a:xfrm>
            <a:off x="0" y="290512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34533" name="Object 5"/>
          <p:cNvGraphicFramePr>
            <a:graphicFrameLocks noChangeAspect="1"/>
          </p:cNvGraphicFramePr>
          <p:nvPr/>
        </p:nvGraphicFramePr>
        <p:xfrm>
          <a:off x="179388" y="3573463"/>
          <a:ext cx="8964612" cy="2447925"/>
        </p:xfrm>
        <a:graphic>
          <a:graphicData uri="http://schemas.openxmlformats.org/presentationml/2006/ole">
            <p:oleObj spid="_x0000_s8194" r:id="rId3" imgW="5633618" imgH="1133551" progId="">
              <p:embed/>
            </p:oleObj>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34D7E514-4923-4D38-9D7A-68F774BF9745}" type="slidenum">
              <a:rPr lang="en-US" altLang="zh-CN"/>
              <a:pPr/>
              <a:t>22</a:t>
            </a:fld>
            <a:endParaRPr lang="en-US" altLang="zh-CN"/>
          </a:p>
        </p:txBody>
      </p:sp>
      <p:sp>
        <p:nvSpPr>
          <p:cNvPr id="531460" name="Text Box 4"/>
          <p:cNvSpPr txBox="1">
            <a:spLocks noChangeArrowheads="1"/>
          </p:cNvSpPr>
          <p:nvPr/>
        </p:nvSpPr>
        <p:spPr bwMode="auto">
          <a:xfrm>
            <a:off x="323850" y="549275"/>
            <a:ext cx="8569325" cy="3122613"/>
          </a:xfrm>
          <a:prstGeom prst="rect">
            <a:avLst/>
          </a:prstGeom>
          <a:noFill/>
          <a:ln w="9525">
            <a:noFill/>
            <a:miter lim="800000"/>
            <a:headEnd/>
            <a:tailEnd/>
          </a:ln>
          <a:effectLst/>
        </p:spPr>
        <p:txBody>
          <a:bodyPr lIns="0" rIns="0">
            <a:spAutoFit/>
          </a:bodyPr>
          <a:lstStyle/>
          <a:p>
            <a:pPr>
              <a:lnSpc>
                <a:spcPct val="120000"/>
              </a:lnSpc>
            </a:pPr>
            <a:r>
              <a:rPr kumimoji="1" lang="en-US" altLang="zh-CN" sz="2400">
                <a:latin typeface="Times New Roman" pitchFamily="18" charset="0"/>
              </a:rPr>
              <a:t>    </a:t>
            </a:r>
            <a:r>
              <a:rPr kumimoji="1" lang="zh-CN" altLang="en-US" sz="2400">
                <a:latin typeface="Times New Roman" pitchFamily="18" charset="0"/>
              </a:rPr>
              <a:t>（</a:t>
            </a:r>
            <a:r>
              <a:rPr kumimoji="1" lang="en-US" altLang="zh-CN" sz="2400">
                <a:latin typeface="Times New Roman" pitchFamily="18" charset="0"/>
              </a:rPr>
              <a:t>6</a:t>
            </a:r>
            <a:r>
              <a:rPr kumimoji="1" lang="zh-CN" altLang="en-US" sz="2400">
                <a:latin typeface="Times New Roman" pitchFamily="18" charset="0"/>
              </a:rPr>
              <a:t>）超流水线处理机，把一个时钟周期分为两个流水节拍，加法部件和乘法部件的延迟时间都为六个流水节拍，“取指令”和“指令译码”仍分别为一个流水节拍，每个时钟周期能够分时发射两条指令，即每个流水节拍能够发射一条指令。</a:t>
            </a:r>
          </a:p>
          <a:p>
            <a:pPr>
              <a:lnSpc>
                <a:spcPct val="120000"/>
              </a:lnSpc>
            </a:pPr>
            <a:r>
              <a:rPr kumimoji="1" lang="zh-CN" altLang="en-US" sz="2400">
                <a:latin typeface="Times New Roman" pitchFamily="18" charset="0"/>
              </a:rPr>
              <a:t>        流水线结构如图，分析方法同（</a:t>
            </a:r>
            <a:r>
              <a:rPr kumimoji="1" lang="en-US" altLang="zh-CN" sz="2400">
                <a:latin typeface="Times New Roman" pitchFamily="18" charset="0"/>
              </a:rPr>
              <a:t>4</a:t>
            </a:r>
            <a:r>
              <a:rPr kumimoji="1" lang="zh-CN" altLang="en-US" sz="2400">
                <a:latin typeface="Times New Roman" pitchFamily="18" charset="0"/>
              </a:rPr>
              <a:t>），区别在于时钟周期为</a:t>
            </a:r>
            <a:r>
              <a:rPr kumimoji="1" lang="en-US" altLang="zh-CN" sz="2400">
                <a:latin typeface="Times New Roman" pitchFamily="18" charset="0"/>
              </a:rPr>
              <a:t>10ns</a:t>
            </a:r>
            <a:r>
              <a:rPr kumimoji="1" lang="zh-CN" altLang="en-US" sz="2400">
                <a:latin typeface="Times New Roman" pitchFamily="18" charset="0"/>
              </a:rPr>
              <a:t>，且流水线已细化。计算所需要的最短时间为 </a:t>
            </a:r>
          </a:p>
          <a:p>
            <a:pPr algn="ctr">
              <a:lnSpc>
                <a:spcPct val="110000"/>
              </a:lnSpc>
            </a:pPr>
            <a:r>
              <a:rPr kumimoji="1" lang="en-US" altLang="zh-CN" sz="2400" i="1">
                <a:latin typeface="Times New Roman" pitchFamily="18" charset="0"/>
              </a:rPr>
              <a:t>T</a:t>
            </a:r>
            <a:r>
              <a:rPr kumimoji="1" lang="zh-CN" altLang="en-US" sz="2400">
                <a:latin typeface="Times New Roman" pitchFamily="18" charset="0"/>
              </a:rPr>
              <a:t>＝</a:t>
            </a:r>
            <a:r>
              <a:rPr kumimoji="1" lang="en-US" altLang="zh-CN" sz="2400">
                <a:latin typeface="Times New Roman" pitchFamily="18" charset="0"/>
              </a:rPr>
              <a:t>[ 8</a:t>
            </a:r>
            <a:r>
              <a:rPr kumimoji="1" lang="zh-CN" altLang="en-US" sz="2400">
                <a:latin typeface="Times New Roman" pitchFamily="18" charset="0"/>
              </a:rPr>
              <a:t>＋</a:t>
            </a:r>
            <a:r>
              <a:rPr kumimoji="1" lang="en-US" altLang="zh-CN" sz="2400">
                <a:latin typeface="Times New Roman" pitchFamily="18" charset="0"/>
              </a:rPr>
              <a:t>( 512</a:t>
            </a:r>
            <a:r>
              <a:rPr kumimoji="1" lang="zh-CN" altLang="en-US" sz="2400">
                <a:latin typeface="Times New Roman" pitchFamily="18" charset="0"/>
              </a:rPr>
              <a:t>－</a:t>
            </a:r>
            <a:r>
              <a:rPr kumimoji="1" lang="en-US" altLang="zh-CN" sz="2400">
                <a:latin typeface="Times New Roman" pitchFamily="18" charset="0"/>
              </a:rPr>
              <a:t>1)</a:t>
            </a:r>
            <a:r>
              <a:rPr kumimoji="1" lang="zh-CN" altLang="en-US" sz="2400">
                <a:latin typeface="Times New Roman" pitchFamily="18" charset="0"/>
              </a:rPr>
              <a:t>＋</a:t>
            </a:r>
            <a:r>
              <a:rPr kumimoji="1" lang="en-US" altLang="zh-CN" sz="2400">
                <a:latin typeface="Times New Roman" pitchFamily="18" charset="0"/>
              </a:rPr>
              <a:t>448]×10 ns</a:t>
            </a:r>
            <a:r>
              <a:rPr kumimoji="1" lang="zh-CN" altLang="en-US" sz="2400">
                <a:latin typeface="Times New Roman" pitchFamily="18" charset="0"/>
              </a:rPr>
              <a:t>＝</a:t>
            </a:r>
            <a:r>
              <a:rPr kumimoji="1" lang="en-US" altLang="zh-CN" sz="2400">
                <a:latin typeface="Times New Roman" pitchFamily="18" charset="0"/>
              </a:rPr>
              <a:t>9670 ns  </a:t>
            </a:r>
          </a:p>
        </p:txBody>
      </p:sp>
      <p:sp>
        <p:nvSpPr>
          <p:cNvPr id="531462" name="Rectangle 6"/>
          <p:cNvSpPr>
            <a:spLocks noChangeArrowheads="1"/>
          </p:cNvSpPr>
          <p:nvPr/>
        </p:nvSpPr>
        <p:spPr bwMode="auto">
          <a:xfrm>
            <a:off x="0" y="27955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31461" name="Object 5"/>
          <p:cNvGraphicFramePr>
            <a:graphicFrameLocks noChangeAspect="1"/>
          </p:cNvGraphicFramePr>
          <p:nvPr/>
        </p:nvGraphicFramePr>
        <p:xfrm>
          <a:off x="-36513" y="3644900"/>
          <a:ext cx="9109076" cy="2736850"/>
        </p:xfrm>
        <a:graphic>
          <a:graphicData uri="http://schemas.openxmlformats.org/presentationml/2006/ole">
            <p:oleObj spid="_x0000_s9218" r:id="rId3" imgW="6331170" imgH="1556012" progId="">
              <p:embed/>
            </p:oleObj>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CB49F42-2037-4E6B-8643-9074DD25F3FF}" type="slidenum">
              <a:rPr lang="en-US" altLang="zh-CN"/>
              <a:pPr/>
              <a:t>23</a:t>
            </a:fld>
            <a:endParaRPr lang="en-US" altLang="zh-CN"/>
          </a:p>
        </p:txBody>
      </p:sp>
      <p:sp>
        <p:nvSpPr>
          <p:cNvPr id="535556" name="Text Box 4"/>
          <p:cNvSpPr txBox="1">
            <a:spLocks noChangeArrowheads="1"/>
          </p:cNvSpPr>
          <p:nvPr/>
        </p:nvSpPr>
        <p:spPr bwMode="auto">
          <a:xfrm>
            <a:off x="395288" y="600075"/>
            <a:ext cx="8569325" cy="2647950"/>
          </a:xfrm>
          <a:prstGeom prst="rect">
            <a:avLst/>
          </a:prstGeom>
          <a:noFill/>
          <a:ln w="9525">
            <a:noFill/>
            <a:miter lim="800000"/>
            <a:headEnd/>
            <a:tailEnd/>
          </a:ln>
          <a:effectLst/>
        </p:spPr>
        <p:txBody>
          <a:bodyPr lIns="0" rIns="0">
            <a:spAutoFit/>
          </a:bodyPr>
          <a:lstStyle/>
          <a:p>
            <a:pPr>
              <a:lnSpc>
                <a:spcPct val="110000"/>
              </a:lnSpc>
            </a:pPr>
            <a:r>
              <a:rPr kumimoji="1" lang="en-US" altLang="zh-CN" sz="2400">
                <a:latin typeface="Times New Roman" pitchFamily="18" charset="0"/>
              </a:rPr>
              <a:t>    </a:t>
            </a:r>
            <a:r>
              <a:rPr kumimoji="1" lang="zh-CN" altLang="en-US" sz="2400">
                <a:latin typeface="Times New Roman" pitchFamily="18" charset="0"/>
              </a:rPr>
              <a:t>（</a:t>
            </a:r>
            <a:r>
              <a:rPr kumimoji="1" lang="en-US" altLang="zh-CN" sz="2400">
                <a:latin typeface="Times New Roman" pitchFamily="18" charset="0"/>
              </a:rPr>
              <a:t>7</a:t>
            </a:r>
            <a:r>
              <a:rPr kumimoji="1" lang="zh-CN" altLang="en-US" sz="2400">
                <a:latin typeface="Times New Roman" pitchFamily="18" charset="0"/>
              </a:rPr>
              <a:t>）超标量超流水线处理机，把一个时钟周期分为两个流水节拍，加法部件和乘法部件延迟时间都为六个流水节拍，“取指令”和“指令译码”仍分别为一个流水节拍，每个流水节拍能够同时发射一条乘法指令和一条加法指令。</a:t>
            </a:r>
          </a:p>
          <a:p>
            <a:pPr>
              <a:lnSpc>
                <a:spcPct val="130000"/>
              </a:lnSpc>
            </a:pPr>
            <a:r>
              <a:rPr kumimoji="1" lang="zh-CN" altLang="en-US" sz="2400">
                <a:latin typeface="Times New Roman" pitchFamily="18" charset="0"/>
              </a:rPr>
              <a:t>        流水线结构如图。综合</a:t>
            </a:r>
            <a:r>
              <a:rPr kumimoji="1" lang="en-US" altLang="zh-CN" sz="2400">
                <a:latin typeface="Times New Roman" pitchFamily="18" charset="0"/>
              </a:rPr>
              <a:t>(5)</a:t>
            </a:r>
            <a:r>
              <a:rPr kumimoji="1" lang="zh-CN" altLang="en-US" sz="2400">
                <a:latin typeface="Times New Roman" pitchFamily="18" charset="0"/>
              </a:rPr>
              <a:t>和</a:t>
            </a:r>
            <a:r>
              <a:rPr kumimoji="1" lang="en-US" altLang="zh-CN" sz="2400">
                <a:latin typeface="Times New Roman" pitchFamily="18" charset="0"/>
              </a:rPr>
              <a:t>(6)</a:t>
            </a:r>
            <a:r>
              <a:rPr kumimoji="1" lang="zh-CN" altLang="en-US" sz="2400">
                <a:latin typeface="Times New Roman" pitchFamily="18" charset="0"/>
              </a:rPr>
              <a:t>的分析可知，计算所需要的最短时间为      </a:t>
            </a:r>
            <a:r>
              <a:rPr kumimoji="1" lang="en-US" altLang="zh-CN" sz="2400" i="1">
                <a:latin typeface="Times New Roman" pitchFamily="18" charset="0"/>
              </a:rPr>
              <a:t>T</a:t>
            </a:r>
            <a:r>
              <a:rPr kumimoji="1" lang="zh-CN" altLang="en-US" sz="2400">
                <a:latin typeface="Times New Roman" pitchFamily="18" charset="0"/>
              </a:rPr>
              <a:t>＝</a:t>
            </a:r>
            <a:r>
              <a:rPr kumimoji="1" lang="en-US" altLang="zh-CN" sz="2400">
                <a:latin typeface="Times New Roman" pitchFamily="18" charset="0"/>
              </a:rPr>
              <a:t>[8</a:t>
            </a:r>
            <a:r>
              <a:rPr kumimoji="1" lang="zh-CN" altLang="en-US" sz="2400">
                <a:latin typeface="Times New Roman" pitchFamily="18" charset="0"/>
              </a:rPr>
              <a:t>＋</a:t>
            </a:r>
            <a:r>
              <a:rPr kumimoji="1" lang="en-US" altLang="zh-CN" sz="2400">
                <a:latin typeface="Times New Roman" pitchFamily="18" charset="0"/>
              </a:rPr>
              <a:t>( 512</a:t>
            </a:r>
            <a:r>
              <a:rPr kumimoji="1" lang="zh-CN" altLang="en-US" sz="2400">
                <a:latin typeface="Times New Roman" pitchFamily="18" charset="0"/>
              </a:rPr>
              <a:t>－</a:t>
            </a:r>
            <a:r>
              <a:rPr kumimoji="1" lang="en-US" altLang="zh-CN" sz="2400">
                <a:latin typeface="Times New Roman" pitchFamily="18" charset="0"/>
              </a:rPr>
              <a:t>1)</a:t>
            </a:r>
            <a:r>
              <a:rPr kumimoji="1" lang="zh-CN" altLang="en-US" sz="2400">
                <a:latin typeface="Times New Roman" pitchFamily="18" charset="0"/>
              </a:rPr>
              <a:t>＋</a:t>
            </a:r>
            <a:r>
              <a:rPr kumimoji="1" lang="en-US" altLang="zh-CN" sz="2400">
                <a:latin typeface="Times New Roman" pitchFamily="18" charset="0"/>
              </a:rPr>
              <a:t>6]×10 ns</a:t>
            </a:r>
            <a:r>
              <a:rPr kumimoji="1" lang="zh-CN" altLang="en-US" sz="2400">
                <a:latin typeface="Times New Roman" pitchFamily="18" charset="0"/>
              </a:rPr>
              <a:t>＝</a:t>
            </a:r>
            <a:r>
              <a:rPr kumimoji="1" lang="en-US" altLang="zh-CN" sz="2400">
                <a:latin typeface="Times New Roman" pitchFamily="18" charset="0"/>
              </a:rPr>
              <a:t>5250 ns</a:t>
            </a:r>
          </a:p>
        </p:txBody>
      </p:sp>
      <p:graphicFrame>
        <p:nvGraphicFramePr>
          <p:cNvPr id="535557" name="Object 5"/>
          <p:cNvGraphicFramePr>
            <a:graphicFrameLocks noChangeAspect="1"/>
          </p:cNvGraphicFramePr>
          <p:nvPr/>
        </p:nvGraphicFramePr>
        <p:xfrm>
          <a:off x="71438" y="3213100"/>
          <a:ext cx="8964612" cy="3168650"/>
        </p:xfrm>
        <a:graphic>
          <a:graphicData uri="http://schemas.openxmlformats.org/presentationml/2006/ole">
            <p:oleObj spid="_x0000_s10242" r:id="rId3" imgW="6969489" imgH="1909880" progId="">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900A31C7-CDBE-4429-A52C-13848EA05811}" type="slidenum">
              <a:rPr lang="en-US" altLang="zh-CN"/>
              <a:pPr/>
              <a:t>3</a:t>
            </a:fld>
            <a:endParaRPr lang="en-US" altLang="zh-CN"/>
          </a:p>
        </p:txBody>
      </p:sp>
      <p:sp>
        <p:nvSpPr>
          <p:cNvPr id="65538" name="Rectangle 2"/>
          <p:cNvSpPr>
            <a:spLocks noGrp="1" noChangeArrowheads="1"/>
          </p:cNvSpPr>
          <p:nvPr>
            <p:ph type="ctrTitle"/>
          </p:nvPr>
        </p:nvSpPr>
        <p:spPr>
          <a:xfrm>
            <a:off x="220663" y="92075"/>
            <a:ext cx="7170737" cy="517525"/>
          </a:xfrm>
          <a:noFill/>
          <a:ln/>
        </p:spPr>
        <p:txBody>
          <a:bodyPr>
            <a:normAutofit fontScale="90000"/>
          </a:bodyPr>
          <a:lstStyle/>
          <a:p>
            <a:r>
              <a:rPr lang="en-US" altLang="zh-CN" sz="2800" b="1" dirty="0" smtClean="0">
                <a:solidFill>
                  <a:schemeClr val="hlink"/>
                </a:solidFill>
              </a:rPr>
              <a:t> </a:t>
            </a:r>
            <a:r>
              <a:rPr lang="zh-CN" altLang="en-US" sz="2800" b="1" dirty="0">
                <a:solidFill>
                  <a:schemeClr val="hlink"/>
                </a:solidFill>
                <a:latin typeface="宋体" pitchFamily="2" charset="-122"/>
              </a:rPr>
              <a:t>超标量超流水线处理机</a:t>
            </a:r>
            <a:r>
              <a:rPr lang="zh-CN" altLang="en-US" sz="2800" b="1" dirty="0">
                <a:solidFill>
                  <a:schemeClr val="hlink"/>
                </a:solidFill>
              </a:rPr>
              <a:t> </a:t>
            </a:r>
          </a:p>
        </p:txBody>
      </p:sp>
      <p:sp>
        <p:nvSpPr>
          <p:cNvPr id="65539" name="Rectangle 3"/>
          <p:cNvSpPr>
            <a:spLocks noGrp="1" noChangeArrowheads="1"/>
          </p:cNvSpPr>
          <p:nvPr>
            <p:ph type="subTitle" idx="1"/>
          </p:nvPr>
        </p:nvSpPr>
        <p:spPr>
          <a:xfrm>
            <a:off x="228600" y="685800"/>
            <a:ext cx="5105400" cy="533400"/>
          </a:xfrm>
          <a:noFill/>
          <a:ln/>
        </p:spPr>
        <p:txBody>
          <a:bodyPr/>
          <a:lstStyle/>
          <a:p>
            <a:pPr algn="just">
              <a:spcBef>
                <a:spcPct val="0"/>
              </a:spcBef>
            </a:pPr>
            <a:r>
              <a:rPr lang="en-US" altLang="zh-CN" sz="2800" b="1" dirty="0" smtClean="0">
                <a:solidFill>
                  <a:schemeClr val="hlink"/>
                </a:solidFill>
              </a:rPr>
              <a:t>1 </a:t>
            </a:r>
            <a:r>
              <a:rPr lang="zh-CN" altLang="en-US" sz="2800" b="1" dirty="0">
                <a:solidFill>
                  <a:schemeClr val="hlink"/>
                </a:solidFill>
                <a:latin typeface="宋体" pitchFamily="2" charset="-122"/>
              </a:rPr>
              <a:t>指令执行时空图</a:t>
            </a:r>
            <a:r>
              <a:rPr lang="zh-CN" altLang="en-US" sz="2800" b="1" dirty="0">
                <a:solidFill>
                  <a:schemeClr val="hlink"/>
                </a:solidFill>
              </a:rPr>
              <a:t> </a:t>
            </a:r>
          </a:p>
        </p:txBody>
      </p:sp>
      <p:sp>
        <p:nvSpPr>
          <p:cNvPr id="65540" name="Rectangle 4"/>
          <p:cNvSpPr>
            <a:spLocks noChangeArrowheads="1"/>
          </p:cNvSpPr>
          <p:nvPr/>
        </p:nvSpPr>
        <p:spPr bwMode="auto">
          <a:xfrm>
            <a:off x="306388" y="1906588"/>
            <a:ext cx="8531225" cy="22828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zh-CN" altLang="en-US">
                <a:solidFill>
                  <a:schemeClr val="hlink"/>
                </a:solidFill>
              </a:rPr>
              <a:t>超标量处理机</a:t>
            </a:r>
            <a:r>
              <a:rPr lang="zh-CN" altLang="en-US"/>
              <a:t>主要开发</a:t>
            </a:r>
            <a:r>
              <a:rPr lang="zh-CN" altLang="en-US">
                <a:solidFill>
                  <a:schemeClr val="hlink"/>
                </a:solidFill>
              </a:rPr>
              <a:t>空间并行性</a:t>
            </a:r>
            <a:r>
              <a:rPr lang="zh-CN" altLang="en-US"/>
              <a:t>，依靠重复设置的操作部件上同时执行多个操作来提高程序的执行速度</a:t>
            </a:r>
          </a:p>
          <a:p>
            <a:r>
              <a:rPr lang="zh-CN" altLang="en-US">
                <a:solidFill>
                  <a:schemeClr val="hlink"/>
                </a:solidFill>
              </a:rPr>
              <a:t>超流水线处理机</a:t>
            </a:r>
            <a:r>
              <a:rPr lang="zh-CN" altLang="en-US"/>
              <a:t>主要开发</a:t>
            </a:r>
            <a:r>
              <a:rPr lang="zh-CN" altLang="en-US">
                <a:solidFill>
                  <a:schemeClr val="hlink"/>
                </a:solidFill>
              </a:rPr>
              <a:t>时间并行性</a:t>
            </a:r>
            <a:r>
              <a:rPr lang="zh-CN" altLang="en-US"/>
              <a:t>，在同一个操作部件上重叠多个操作，通过使用较快时钟周期的深度流水线来加快程序的执行速度。 </a:t>
            </a:r>
          </a:p>
        </p:txBody>
      </p:sp>
      <p:sp>
        <p:nvSpPr>
          <p:cNvPr id="65541" name="Rectangle 5"/>
          <p:cNvSpPr>
            <a:spLocks noChangeArrowheads="1"/>
          </p:cNvSpPr>
          <p:nvPr/>
        </p:nvSpPr>
        <p:spPr bwMode="auto">
          <a:xfrm>
            <a:off x="306388" y="4268788"/>
            <a:ext cx="8531225" cy="18256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zh-CN" altLang="en-US" dirty="0">
                <a:solidFill>
                  <a:schemeClr val="hlink"/>
                </a:solidFill>
              </a:rPr>
              <a:t>超标量超流水线处理机：</a:t>
            </a:r>
            <a:r>
              <a:rPr lang="zh-CN" altLang="en-US" dirty="0"/>
              <a:t>为了进一步提高指令级并行度，把超标量技术与超流水线技术结合在一起，这就是超标量超流水线处理机。</a:t>
            </a:r>
            <a:r>
              <a:rPr lang="zh-CN" altLang="en-US" dirty="0">
                <a:hlinkClick r:id="rId3" action="ppaction://hlinkfile"/>
              </a:rPr>
              <a:t>图</a:t>
            </a:r>
            <a:r>
              <a:rPr lang="en-US" altLang="zh-CN" dirty="0">
                <a:latin typeface="Times New Roman" pitchFamily="18" charset="0"/>
                <a:hlinkClick r:id="rId3" action="ppaction://hlinkfile"/>
              </a:rPr>
              <a:t>3.18</a:t>
            </a:r>
            <a:r>
              <a:rPr lang="zh-CN" altLang="en-US" dirty="0"/>
              <a:t>表示它的指令执行时空图。</a:t>
            </a:r>
            <a:r>
              <a:rPr lang="zh-CN" altLang="en-US" dirty="0">
                <a:latin typeface="Times New Roman" pitchFamily="18" charset="0"/>
              </a:rPr>
              <a:t> </a:t>
            </a:r>
          </a:p>
        </p:txBody>
      </p:sp>
      <p:sp>
        <p:nvSpPr>
          <p:cNvPr id="65542" name="Rectangle 6"/>
          <p:cNvSpPr>
            <a:spLocks noChangeArrowheads="1"/>
          </p:cNvSpPr>
          <p:nvPr/>
        </p:nvSpPr>
        <p:spPr bwMode="auto">
          <a:xfrm>
            <a:off x="457200" y="1295400"/>
            <a:ext cx="4038600" cy="533400"/>
          </a:xfrm>
          <a:prstGeom prst="rect">
            <a:avLst/>
          </a:prstGeom>
          <a:noFill/>
          <a:ln w="9525">
            <a:noFill/>
            <a:miter lim="800000"/>
            <a:headEnd/>
            <a:tailEnd/>
          </a:ln>
          <a:effectLst/>
        </p:spPr>
        <p:txBody>
          <a:bodyPr lIns="92075" tIns="46038" rIns="92075" bIns="46038"/>
          <a:lstStyle/>
          <a:p>
            <a:r>
              <a:rPr lang="zh-CN" altLang="en-US"/>
              <a:t>从指令级并行性来看：</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4294967295"/>
          </p:nvPr>
        </p:nvSpPr>
        <p:spPr>
          <a:xfrm>
            <a:off x="7080250" y="6232525"/>
            <a:ext cx="1905000" cy="457200"/>
          </a:xfrm>
          <a:prstGeom prst="rect">
            <a:avLst/>
          </a:prstGeom>
        </p:spPr>
        <p:txBody>
          <a:bodyPr/>
          <a:lstStyle/>
          <a:p>
            <a:fld id="{D1B3BF3D-EA6C-4F06-BECB-5AAA81D44A33}" type="slidenum">
              <a:rPr lang="en-US" altLang="zh-CN"/>
              <a:pPr/>
              <a:t>4</a:t>
            </a:fld>
            <a:endParaRPr lang="en-US" altLang="zh-CN"/>
          </a:p>
        </p:txBody>
      </p:sp>
      <p:sp>
        <p:nvSpPr>
          <p:cNvPr id="67587" name="Rectangle 3"/>
          <p:cNvSpPr>
            <a:spLocks noGrp="1" noChangeArrowheads="1"/>
          </p:cNvSpPr>
          <p:nvPr>
            <p:ph type="subTitle" idx="1"/>
          </p:nvPr>
        </p:nvSpPr>
        <p:spPr>
          <a:xfrm>
            <a:off x="228600" y="685800"/>
            <a:ext cx="5105400" cy="533400"/>
          </a:xfrm>
          <a:noFill/>
          <a:ln/>
        </p:spPr>
        <p:txBody>
          <a:bodyPr/>
          <a:lstStyle/>
          <a:p>
            <a:pPr algn="just">
              <a:spcBef>
                <a:spcPct val="0"/>
              </a:spcBef>
            </a:pPr>
            <a:r>
              <a:rPr lang="zh-CN" altLang="en-US" sz="2800" b="1" dirty="0" smtClean="0">
                <a:solidFill>
                  <a:schemeClr val="hlink"/>
                </a:solidFill>
              </a:rPr>
              <a:t>典型</a:t>
            </a:r>
            <a:r>
              <a:rPr lang="zh-CN" altLang="en-US" sz="2800" b="1" dirty="0">
                <a:solidFill>
                  <a:schemeClr val="hlink"/>
                </a:solidFill>
              </a:rPr>
              <a:t>处理机结构 </a:t>
            </a:r>
          </a:p>
        </p:txBody>
      </p:sp>
      <p:sp>
        <p:nvSpPr>
          <p:cNvPr id="67588" name="Rectangle 4"/>
          <p:cNvSpPr>
            <a:spLocks noChangeArrowheads="1"/>
          </p:cNvSpPr>
          <p:nvPr/>
        </p:nvSpPr>
        <p:spPr bwMode="auto">
          <a:xfrm>
            <a:off x="304800" y="1219200"/>
            <a:ext cx="8534400" cy="1828800"/>
          </a:xfrm>
          <a:prstGeom prst="rect">
            <a:avLst/>
          </a:prstGeom>
          <a:solidFill>
            <a:schemeClr val="bg1">
              <a:alpha val="50000"/>
            </a:schemeClr>
          </a:solidFill>
          <a:ln w="9525">
            <a:noFill/>
            <a:miter lim="800000"/>
            <a:headEnd/>
            <a:tailEnd/>
          </a:ln>
          <a:effectLst/>
        </p:spPr>
        <p:txBody>
          <a:bodyPr lIns="92075" tIns="46038" rIns="92075" bIns="46038"/>
          <a:lstStyle/>
          <a:p>
            <a:r>
              <a:rPr lang="en-US" altLang="zh-CN" dirty="0">
                <a:latin typeface="Times New Roman" pitchFamily="18" charset="0"/>
              </a:rPr>
              <a:t>    DEC</a:t>
            </a:r>
            <a:r>
              <a:rPr lang="zh-CN" altLang="en-US" dirty="0">
                <a:latin typeface="Times New Roman" pitchFamily="18" charset="0"/>
              </a:rPr>
              <a:t>公司的</a:t>
            </a:r>
            <a:r>
              <a:rPr lang="en-US" altLang="zh-CN" dirty="0">
                <a:latin typeface="Times New Roman" pitchFamily="18" charset="0"/>
              </a:rPr>
              <a:t>Alpha 21064</a:t>
            </a:r>
            <a:r>
              <a:rPr lang="zh-CN" altLang="en-US" dirty="0">
                <a:latin typeface="Times New Roman" pitchFamily="18" charset="0"/>
              </a:rPr>
              <a:t>微处理器采用了超标量流水线结构。</a:t>
            </a:r>
            <a:r>
              <a:rPr lang="zh-CN" altLang="en-US" dirty="0"/>
              <a:t>它主要由</a:t>
            </a:r>
            <a:r>
              <a:rPr lang="en-US" altLang="zh-CN" dirty="0">
                <a:latin typeface="Times New Roman" pitchFamily="18" charset="0"/>
              </a:rPr>
              <a:t>4</a:t>
            </a:r>
            <a:r>
              <a:rPr lang="zh-CN" altLang="en-US" dirty="0"/>
              <a:t>个部件和两个</a:t>
            </a:r>
            <a:r>
              <a:rPr lang="en-US" altLang="zh-CN" dirty="0">
                <a:latin typeface="Times New Roman" pitchFamily="18" charset="0"/>
              </a:rPr>
              <a:t>cache</a:t>
            </a:r>
            <a:r>
              <a:rPr lang="zh-CN" altLang="en-US" dirty="0"/>
              <a:t>组成</a:t>
            </a:r>
            <a:r>
              <a:rPr lang="zh-CN" altLang="en-US" dirty="0" smtClean="0"/>
              <a:t>。</a:t>
            </a:r>
            <a:r>
              <a:rPr lang="zh-CN" altLang="en-US" dirty="0" smtClean="0">
                <a:latin typeface="Times New Roman" pitchFamily="18" charset="0"/>
                <a:hlinkClick r:id="rId3" action="ppaction://hlinkfile"/>
              </a:rPr>
              <a:t>如</a:t>
            </a:r>
            <a:r>
              <a:rPr lang="zh-CN" altLang="en-US" dirty="0">
                <a:latin typeface="Times New Roman" pitchFamily="18" charset="0"/>
                <a:hlinkClick r:id="rId3" action="ppaction://hlinkfile"/>
              </a:rPr>
              <a:t>图</a:t>
            </a:r>
            <a:r>
              <a:rPr lang="en-US" altLang="zh-CN" dirty="0">
                <a:latin typeface="Times New Roman" pitchFamily="18" charset="0"/>
                <a:hlinkClick r:id="rId3" action="ppaction://hlinkfile"/>
              </a:rPr>
              <a:t>3.19</a:t>
            </a:r>
            <a:r>
              <a:rPr lang="zh-CN" altLang="en-US" dirty="0">
                <a:latin typeface="Times New Roman" pitchFamily="18" charset="0"/>
                <a:hlinkClick r:id="rId3" action="ppaction://hlinkfile"/>
              </a:rPr>
              <a:t>所示</a:t>
            </a:r>
            <a:r>
              <a:rPr lang="zh-CN" altLang="en-US" dirty="0">
                <a:latin typeface="Times New Roman" pitchFamily="18" charset="0"/>
              </a:rPr>
              <a:t>。</a:t>
            </a:r>
            <a:r>
              <a:rPr lang="zh-CN" altLang="en-US" dirty="0"/>
              <a:t> </a:t>
            </a:r>
          </a:p>
        </p:txBody>
      </p:sp>
      <p:sp>
        <p:nvSpPr>
          <p:cNvPr id="67589" name="Rectangle 5"/>
          <p:cNvSpPr>
            <a:spLocks noChangeArrowheads="1"/>
          </p:cNvSpPr>
          <p:nvPr/>
        </p:nvSpPr>
        <p:spPr bwMode="auto">
          <a:xfrm>
            <a:off x="306388" y="3201988"/>
            <a:ext cx="8531225" cy="18256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dirty="0">
                <a:latin typeface="Times New Roman" pitchFamily="18" charset="0"/>
              </a:rPr>
              <a:t>   Alpha 21064</a:t>
            </a:r>
            <a:r>
              <a:rPr lang="zh-CN" altLang="en-US" dirty="0">
                <a:latin typeface="Times New Roman" pitchFamily="18" charset="0"/>
              </a:rPr>
              <a:t>的指令流水线结构，共有三条指令流水线，每个流水线周期可以发射两条指令</a:t>
            </a:r>
            <a:r>
              <a:rPr lang="zh-CN" altLang="en-US" dirty="0" smtClean="0">
                <a:latin typeface="Times New Roman" pitchFamily="18" charset="0"/>
              </a:rPr>
              <a:t>。如</a:t>
            </a:r>
            <a:r>
              <a:rPr lang="zh-CN" altLang="en-US" dirty="0">
                <a:latin typeface="Times New Roman" pitchFamily="18" charset="0"/>
                <a:hlinkClick r:id="rId4" action="ppaction://hlinkfile"/>
              </a:rPr>
              <a:t>图</a:t>
            </a:r>
            <a:r>
              <a:rPr lang="en-US" altLang="zh-CN" dirty="0">
                <a:latin typeface="Times New Roman" pitchFamily="18" charset="0"/>
                <a:hlinkClick r:id="rId4" action="ppaction://hlinkfile"/>
              </a:rPr>
              <a:t>3.20</a:t>
            </a:r>
            <a:r>
              <a:rPr lang="zh-CN" altLang="en-US" dirty="0">
                <a:latin typeface="Times New Roman" pitchFamily="18" charset="0"/>
                <a:hlinkClick r:id="rId4" action="ppaction://hlinkfile"/>
              </a:rPr>
              <a:t>所示</a:t>
            </a:r>
            <a:r>
              <a:rPr lang="zh-CN" altLang="en-US" dirty="0">
                <a:latin typeface="Times New Roman" pitchFamily="18" charset="0"/>
              </a:rPr>
              <a:t>。</a:t>
            </a:r>
          </a:p>
        </p:txBody>
      </p:sp>
      <p:sp>
        <p:nvSpPr>
          <p:cNvPr id="67592" name="Rectangle 8"/>
          <p:cNvSpPr>
            <a:spLocks noChangeArrowheads="1"/>
          </p:cNvSpPr>
          <p:nvPr/>
        </p:nvSpPr>
        <p:spPr bwMode="auto">
          <a:xfrm>
            <a:off x="306388" y="5106988"/>
            <a:ext cx="8531225" cy="1444625"/>
          </a:xfrm>
          <a:prstGeom prst="rect">
            <a:avLst/>
          </a:prstGeom>
          <a:solidFill>
            <a:schemeClr val="bg1">
              <a:alpha val="50000"/>
            </a:schemeClr>
          </a:solidFill>
          <a:ln w="12700">
            <a:solidFill>
              <a:srgbClr val="FF9900"/>
            </a:solidFill>
            <a:miter lim="800000"/>
            <a:headEnd/>
            <a:tailEnd/>
          </a:ln>
          <a:effectLst/>
        </p:spPr>
        <p:txBody>
          <a:bodyPr lIns="92075" tIns="46038" rIns="92075" bIns="46038"/>
          <a:lstStyle/>
          <a:p>
            <a:r>
              <a:rPr lang="en-US" altLang="zh-CN"/>
              <a:t>  </a:t>
            </a:r>
            <a:r>
              <a:rPr lang="zh-CN" altLang="en-US"/>
              <a:t>从图</a:t>
            </a:r>
            <a:r>
              <a:rPr lang="en-US" altLang="zh-CN">
                <a:latin typeface="Times New Roman" pitchFamily="18" charset="0"/>
              </a:rPr>
              <a:t>3.20</a:t>
            </a:r>
            <a:r>
              <a:rPr lang="zh-CN" altLang="en-US"/>
              <a:t>看到，三条指令流水线的平均级数是</a:t>
            </a:r>
            <a:r>
              <a:rPr lang="en-US" altLang="zh-CN">
                <a:latin typeface="Times New Roman" pitchFamily="18" charset="0"/>
              </a:rPr>
              <a:t>8</a:t>
            </a:r>
            <a:r>
              <a:rPr lang="zh-CN" altLang="en-US"/>
              <a:t>级，且每个时钟周期能够发射两条指令。因此，</a:t>
            </a:r>
            <a:r>
              <a:rPr lang="en-US" altLang="zh-CN">
                <a:latin typeface="Times New Roman" pitchFamily="18" charset="0"/>
              </a:rPr>
              <a:t>Alpha 21064</a:t>
            </a:r>
            <a:r>
              <a:rPr lang="zh-CN" altLang="en-US"/>
              <a:t>可认为是超标量超流水处理机。</a:t>
            </a:r>
            <a:r>
              <a:rPr lang="zh-CN" altLang="en-US">
                <a:latin typeface="Times New Roman" pitchFamily="18" charset="0"/>
              </a:rPr>
              <a:t> </a:t>
            </a:r>
          </a:p>
        </p:txBody>
      </p:sp>
      <p:sp>
        <p:nvSpPr>
          <p:cNvPr id="8" name="标题 7"/>
          <p:cNvSpPr>
            <a:spLocks noGrp="1"/>
          </p:cNvSpPr>
          <p:nvPr>
            <p:ph type="ctrTitle"/>
          </p:nvPr>
        </p:nvSpPr>
        <p:spPr/>
        <p:txBody>
          <a:bodyPr/>
          <a:lstStyle/>
          <a:p>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Effect transition="in" filter="blinds(horizontal)">
                                      <p:cBhvr>
                                        <p:cTn id="7" dur="500"/>
                                        <p:tgtEl>
                                          <p:spTgt spid="675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92"/>
                                        </p:tgtEl>
                                        <p:attrNameLst>
                                          <p:attrName>style.visibility</p:attrName>
                                        </p:attrNameLst>
                                      </p:cBhvr>
                                      <p:to>
                                        <p:strVal val="visible"/>
                                      </p:to>
                                    </p:set>
                                    <p:animEffect transition="in" filter="blinds(horizontal)">
                                      <p:cBhvr>
                                        <p:cTn id="12"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autoUpdateAnimBg="0"/>
      <p:bldP spid="67592"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304800" y="1143000"/>
            <a:ext cx="8534400" cy="5257800"/>
          </a:xfrm>
        </p:spPr>
        <p:txBody>
          <a:bodyPr/>
          <a:lstStyle/>
          <a:p>
            <a:pPr>
              <a:lnSpc>
                <a:spcPct val="105000"/>
              </a:lnSpc>
              <a:spcBef>
                <a:spcPct val="0"/>
              </a:spcBef>
              <a:buFontTx/>
              <a:buNone/>
            </a:pPr>
            <a:r>
              <a:rPr lang="en-US" altLang="zh-CN">
                <a:latin typeface="宋体" pitchFamily="2" charset="-122"/>
              </a:rPr>
              <a:t>DEC</a:t>
            </a:r>
            <a:r>
              <a:rPr lang="zh-CN" altLang="en-US">
                <a:latin typeface="宋体" pitchFamily="2" charset="-122"/>
              </a:rPr>
              <a:t>公司的</a:t>
            </a:r>
            <a:r>
              <a:rPr lang="en-US" altLang="zh-CN">
                <a:latin typeface="宋体" pitchFamily="2" charset="-122"/>
              </a:rPr>
              <a:t>Alpha</a:t>
            </a:r>
            <a:r>
              <a:rPr lang="zh-CN" altLang="en-US">
                <a:latin typeface="宋体" pitchFamily="2" charset="-122"/>
              </a:rPr>
              <a:t>处理机为典型的</a:t>
            </a:r>
            <a:r>
              <a:rPr lang="zh-CN" altLang="en-US" b="1">
                <a:solidFill>
                  <a:srgbClr val="FF3300"/>
                </a:solidFill>
                <a:latin typeface="宋体" pitchFamily="2" charset="-122"/>
              </a:rPr>
              <a:t>超标量超流水线结构</a:t>
            </a:r>
            <a:r>
              <a:rPr lang="zh-CN" altLang="en-US">
                <a:latin typeface="宋体" pitchFamily="2" charset="-122"/>
              </a:rPr>
              <a:t>。</a:t>
            </a:r>
          </a:p>
          <a:p>
            <a:pPr>
              <a:lnSpc>
                <a:spcPct val="105000"/>
              </a:lnSpc>
              <a:spcBef>
                <a:spcPct val="0"/>
              </a:spcBef>
              <a:buFontTx/>
              <a:buNone/>
            </a:pPr>
            <a:r>
              <a:rPr lang="zh-CN" altLang="en-US">
                <a:latin typeface="宋体" pitchFamily="2" charset="-122"/>
              </a:rPr>
              <a:t>主要由四个功能部件和两个</a:t>
            </a:r>
            <a:r>
              <a:rPr lang="en-US" altLang="zh-CN">
                <a:latin typeface="宋体" pitchFamily="2" charset="-122"/>
              </a:rPr>
              <a:t>Cache</a:t>
            </a:r>
            <a:r>
              <a:rPr lang="zh-CN" altLang="en-US">
                <a:latin typeface="宋体" pitchFamily="2" charset="-122"/>
              </a:rPr>
              <a:t>组成：整数部件</a:t>
            </a:r>
            <a:r>
              <a:rPr lang="en-US" altLang="zh-CN">
                <a:latin typeface="宋体" pitchFamily="2" charset="-122"/>
              </a:rPr>
              <a:t>EBOX</a:t>
            </a:r>
          </a:p>
          <a:p>
            <a:pPr>
              <a:lnSpc>
                <a:spcPct val="105000"/>
              </a:lnSpc>
              <a:spcBef>
                <a:spcPct val="0"/>
              </a:spcBef>
              <a:buFontTx/>
              <a:buNone/>
            </a:pPr>
            <a:r>
              <a:rPr lang="en-US" altLang="zh-CN">
                <a:latin typeface="宋体" pitchFamily="2" charset="-122"/>
              </a:rPr>
              <a:t>  </a:t>
            </a:r>
            <a:r>
              <a:rPr lang="zh-CN" altLang="en-US">
                <a:latin typeface="宋体" pitchFamily="2" charset="-122"/>
              </a:rPr>
              <a:t>浮点部件</a:t>
            </a:r>
            <a:r>
              <a:rPr lang="en-US" altLang="zh-CN">
                <a:latin typeface="宋体" pitchFamily="2" charset="-122"/>
              </a:rPr>
              <a:t>FBOX</a:t>
            </a:r>
          </a:p>
          <a:p>
            <a:pPr>
              <a:lnSpc>
                <a:spcPct val="105000"/>
              </a:lnSpc>
              <a:spcBef>
                <a:spcPct val="0"/>
              </a:spcBef>
              <a:buFontTx/>
              <a:buNone/>
            </a:pPr>
            <a:r>
              <a:rPr lang="en-US" altLang="zh-CN">
                <a:latin typeface="宋体" pitchFamily="2" charset="-122"/>
              </a:rPr>
              <a:t>  </a:t>
            </a:r>
            <a:r>
              <a:rPr lang="zh-CN" altLang="en-US">
                <a:latin typeface="宋体" pitchFamily="2" charset="-122"/>
              </a:rPr>
              <a:t>地址部件</a:t>
            </a:r>
            <a:r>
              <a:rPr lang="en-US" altLang="zh-CN">
                <a:latin typeface="宋体" pitchFamily="2" charset="-122"/>
              </a:rPr>
              <a:t>ABOX</a:t>
            </a:r>
          </a:p>
          <a:p>
            <a:pPr>
              <a:lnSpc>
                <a:spcPct val="105000"/>
              </a:lnSpc>
              <a:spcBef>
                <a:spcPct val="0"/>
              </a:spcBef>
              <a:buFontTx/>
              <a:buNone/>
            </a:pPr>
            <a:r>
              <a:rPr lang="en-US" altLang="zh-CN">
                <a:latin typeface="宋体" pitchFamily="2" charset="-122"/>
              </a:rPr>
              <a:t>  </a:t>
            </a:r>
            <a:r>
              <a:rPr lang="zh-CN" altLang="en-US">
                <a:latin typeface="宋体" pitchFamily="2" charset="-122"/>
              </a:rPr>
              <a:t>中央控制部件</a:t>
            </a:r>
            <a:r>
              <a:rPr lang="en-US" altLang="zh-CN">
                <a:latin typeface="宋体" pitchFamily="2" charset="-122"/>
              </a:rPr>
              <a:t>IBOX</a:t>
            </a:r>
          </a:p>
          <a:p>
            <a:pPr>
              <a:lnSpc>
                <a:spcPct val="105000"/>
              </a:lnSpc>
              <a:spcBef>
                <a:spcPct val="0"/>
              </a:spcBef>
              <a:buFontTx/>
              <a:buNone/>
            </a:pPr>
            <a:r>
              <a:rPr lang="en-US" altLang="zh-CN">
                <a:latin typeface="宋体" pitchFamily="2" charset="-122"/>
              </a:rPr>
              <a:t>  </a:t>
            </a:r>
            <a:r>
              <a:rPr lang="zh-CN" altLang="en-US">
                <a:latin typeface="宋体" pitchFamily="2" charset="-122"/>
              </a:rPr>
              <a:t>指令</a:t>
            </a:r>
            <a:r>
              <a:rPr lang="en-US" altLang="zh-CN">
                <a:latin typeface="宋体" pitchFamily="2" charset="-122"/>
              </a:rPr>
              <a:t>Cache</a:t>
            </a:r>
            <a:r>
              <a:rPr lang="zh-CN" altLang="en-US">
                <a:latin typeface="宋体" pitchFamily="2" charset="-122"/>
              </a:rPr>
              <a:t>和数据</a:t>
            </a:r>
            <a:r>
              <a:rPr lang="en-US" altLang="zh-CN">
                <a:latin typeface="宋体" pitchFamily="2" charset="-122"/>
              </a:rPr>
              <a:t>Cache</a:t>
            </a:r>
          </a:p>
          <a:p>
            <a:pPr>
              <a:lnSpc>
                <a:spcPct val="105000"/>
              </a:lnSpc>
              <a:spcBef>
                <a:spcPct val="0"/>
              </a:spcBef>
              <a:buFontTx/>
              <a:buNone/>
            </a:pPr>
            <a:r>
              <a:rPr lang="zh-CN" altLang="en-US">
                <a:latin typeface="宋体" pitchFamily="2" charset="-122"/>
              </a:rPr>
              <a:t>在</a:t>
            </a:r>
            <a:r>
              <a:rPr lang="en-US" altLang="zh-CN">
                <a:latin typeface="宋体" pitchFamily="2" charset="-122"/>
              </a:rPr>
              <a:t>EBOX</a:t>
            </a:r>
            <a:r>
              <a:rPr lang="zh-CN" altLang="en-US">
                <a:latin typeface="宋体" pitchFamily="2" charset="-122"/>
              </a:rPr>
              <a:t>内还有多条专用数据通路，可以把运算结果直接送到执行部件。</a:t>
            </a:r>
          </a:p>
        </p:txBody>
      </p:sp>
      <p:sp>
        <p:nvSpPr>
          <p:cNvPr id="5" name="Rectangle 3"/>
          <p:cNvSpPr txBox="1">
            <a:spLocks noChangeArrowheads="1"/>
          </p:cNvSpPr>
          <p:nvPr/>
        </p:nvSpPr>
        <p:spPr>
          <a:xfrm>
            <a:off x="357158" y="500042"/>
            <a:ext cx="5105400" cy="533400"/>
          </a:xfrm>
          <a:prstGeom prst="rect">
            <a:avLst/>
          </a:prstGeom>
          <a:noFill/>
          <a:ln/>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0"/>
              </a:spcBef>
              <a:spcAft>
                <a:spcPts val="0"/>
              </a:spcAft>
              <a:buClrTx/>
              <a:buSzTx/>
              <a:buFont typeface="Arial" pitchFamily="34" charset="0"/>
              <a:buChar char="•"/>
              <a:tabLst/>
              <a:defRPr/>
            </a:pPr>
            <a:r>
              <a:rPr kumimoji="0" lang="zh-CN" altLang="en-US" sz="2800" b="1" i="0" u="none" strike="noStrike" kern="1200" cap="none" spc="0" normalizeH="0" baseline="0" noProof="0" smtClean="0">
                <a:ln>
                  <a:noFill/>
                </a:ln>
                <a:solidFill>
                  <a:schemeClr val="hlink"/>
                </a:solidFill>
                <a:effectLst/>
                <a:uLnTx/>
                <a:uFillTx/>
                <a:latin typeface="+mn-lt"/>
                <a:ea typeface="+mn-ea"/>
                <a:cs typeface="+mn-cs"/>
              </a:rPr>
              <a:t>典型处理机结构 </a:t>
            </a:r>
            <a:endParaRPr kumimoji="0" lang="zh-CN" altLang="en-US" sz="2800" b="1" i="0" u="none" strike="noStrike" kern="1200" cap="none" spc="0" normalizeH="0" baseline="0" noProof="0" dirty="0">
              <a:ln>
                <a:noFill/>
              </a:ln>
              <a:solidFill>
                <a:schemeClr val="hlink"/>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idx="1"/>
          </p:nvPr>
        </p:nvSpPr>
        <p:spPr>
          <a:xfrm>
            <a:off x="304800" y="533400"/>
            <a:ext cx="8534400" cy="5867400"/>
          </a:xfrm>
        </p:spPr>
        <p:txBody>
          <a:bodyPr/>
          <a:lstStyle/>
          <a:p>
            <a:pPr>
              <a:lnSpc>
                <a:spcPct val="110000"/>
              </a:lnSpc>
              <a:spcBef>
                <a:spcPct val="10000"/>
              </a:spcBef>
              <a:buFontTx/>
              <a:buNone/>
            </a:pPr>
            <a:r>
              <a:rPr lang="zh-CN" altLang="en-US"/>
              <a:t>中央控制部件</a:t>
            </a:r>
            <a:r>
              <a:rPr lang="en-US" altLang="zh-CN"/>
              <a:t>IBOX</a:t>
            </a:r>
            <a:r>
              <a:rPr lang="zh-CN" altLang="en-US"/>
              <a:t>能够同时完成：</a:t>
            </a:r>
          </a:p>
          <a:p>
            <a:pPr>
              <a:lnSpc>
                <a:spcPct val="110000"/>
              </a:lnSpc>
              <a:spcBef>
                <a:spcPct val="10000"/>
              </a:spcBef>
              <a:buFontTx/>
              <a:buNone/>
            </a:pPr>
            <a:r>
              <a:rPr lang="zh-CN" altLang="en-US"/>
              <a:t>   同时读出两条指令；</a:t>
            </a:r>
          </a:p>
          <a:p>
            <a:pPr>
              <a:lnSpc>
                <a:spcPct val="110000"/>
              </a:lnSpc>
              <a:spcBef>
                <a:spcPct val="10000"/>
              </a:spcBef>
              <a:buFontTx/>
              <a:buNone/>
            </a:pPr>
            <a:r>
              <a:rPr lang="zh-CN" altLang="en-US"/>
              <a:t>   同时对两条指令进行译码，并作相关性检测；</a:t>
            </a:r>
          </a:p>
          <a:p>
            <a:pPr>
              <a:lnSpc>
                <a:spcPct val="110000"/>
              </a:lnSpc>
              <a:spcBef>
                <a:spcPct val="10000"/>
              </a:spcBef>
              <a:buFontTx/>
              <a:buNone/>
            </a:pPr>
            <a:r>
              <a:rPr lang="zh-CN" altLang="en-US"/>
              <a:t>   如果资源和相关性允许，</a:t>
            </a:r>
            <a:r>
              <a:rPr lang="en-US" altLang="zh-CN"/>
              <a:t>IBOX</a:t>
            </a:r>
            <a:r>
              <a:rPr lang="zh-CN" altLang="en-US"/>
              <a:t>就把两条指令同时发射给</a:t>
            </a:r>
            <a:r>
              <a:rPr lang="en-US" altLang="zh-CN"/>
              <a:t>EBOX</a:t>
            </a:r>
            <a:r>
              <a:rPr lang="zh-CN" altLang="en-US"/>
              <a:t>、</a:t>
            </a:r>
            <a:r>
              <a:rPr lang="en-US" altLang="zh-CN"/>
              <a:t>ABOX</a:t>
            </a:r>
            <a:r>
              <a:rPr lang="zh-CN" altLang="en-US"/>
              <a:t>和</a:t>
            </a:r>
            <a:r>
              <a:rPr lang="en-US" altLang="zh-CN"/>
              <a:t>FBOX</a:t>
            </a:r>
            <a:r>
              <a:rPr lang="zh-CN" altLang="en-US"/>
              <a:t>三个执行部件中的两个。</a:t>
            </a:r>
          </a:p>
          <a:p>
            <a:pPr>
              <a:lnSpc>
                <a:spcPct val="110000"/>
              </a:lnSpc>
              <a:spcBef>
                <a:spcPct val="10000"/>
              </a:spcBef>
              <a:buFontTx/>
              <a:buNone/>
            </a:pPr>
            <a:r>
              <a:rPr lang="zh-CN" altLang="en-US"/>
              <a:t>指令流水线的控制方式：</a:t>
            </a:r>
          </a:p>
          <a:p>
            <a:pPr>
              <a:lnSpc>
                <a:spcPct val="110000"/>
              </a:lnSpc>
              <a:spcBef>
                <a:spcPct val="10000"/>
              </a:spcBef>
              <a:buFontTx/>
              <a:buNone/>
            </a:pPr>
            <a:r>
              <a:rPr lang="zh-CN" altLang="en-US"/>
              <a:t>   采用</a:t>
            </a:r>
            <a:r>
              <a:rPr lang="zh-CN" altLang="en-US" b="1">
                <a:solidFill>
                  <a:srgbClr val="FF0000"/>
                </a:solidFill>
              </a:rPr>
              <a:t>顺序发射乱序完成</a:t>
            </a:r>
            <a:r>
              <a:rPr lang="zh-CN" altLang="en-US"/>
              <a:t>。</a:t>
            </a:r>
          </a:p>
          <a:p>
            <a:pPr>
              <a:lnSpc>
                <a:spcPct val="110000"/>
              </a:lnSpc>
              <a:spcBef>
                <a:spcPct val="10000"/>
              </a:spcBef>
              <a:buFontTx/>
              <a:buNone/>
            </a:pPr>
            <a:r>
              <a:rPr lang="zh-CN" altLang="en-US"/>
              <a:t>在指令</a:t>
            </a:r>
            <a:r>
              <a:rPr lang="en-US" altLang="zh-CN"/>
              <a:t>Cache</a:t>
            </a:r>
            <a:r>
              <a:rPr lang="zh-CN" altLang="en-US"/>
              <a:t>中有一个转移历史表，实现条件转移的动态预测。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body" idx="1"/>
          </p:nvPr>
        </p:nvSpPr>
        <p:spPr>
          <a:xfrm>
            <a:off x="304800" y="304800"/>
            <a:ext cx="8534400" cy="6096000"/>
          </a:xfrm>
        </p:spPr>
        <p:txBody>
          <a:bodyPr/>
          <a:lstStyle/>
          <a:p>
            <a:pPr>
              <a:lnSpc>
                <a:spcPct val="115000"/>
              </a:lnSpc>
              <a:spcBef>
                <a:spcPct val="10000"/>
              </a:spcBef>
              <a:buFontTx/>
              <a:buNone/>
            </a:pPr>
            <a:r>
              <a:rPr lang="en-US" altLang="zh-CN" b="1">
                <a:solidFill>
                  <a:srgbClr val="0000FF"/>
                </a:solidFill>
                <a:latin typeface="宋体" pitchFamily="2" charset="-122"/>
              </a:rPr>
              <a:t>Alpha 21064</a:t>
            </a:r>
            <a:r>
              <a:rPr lang="zh-CN" altLang="en-US" b="1">
                <a:solidFill>
                  <a:srgbClr val="0000FF"/>
                </a:solidFill>
                <a:latin typeface="宋体" pitchFamily="2" charset="-122"/>
              </a:rPr>
              <a:t>处理机共有</a:t>
            </a:r>
            <a:r>
              <a:rPr lang="zh-CN" altLang="en-US" b="1">
                <a:solidFill>
                  <a:srgbClr val="FF3300"/>
                </a:solidFill>
                <a:latin typeface="宋体" pitchFamily="2" charset="-122"/>
              </a:rPr>
              <a:t>三条指令流水线：</a:t>
            </a:r>
            <a:endParaRPr lang="zh-CN" altLang="en-US">
              <a:latin typeface="宋体" pitchFamily="2" charset="-122"/>
            </a:endParaRPr>
          </a:p>
          <a:p>
            <a:pPr>
              <a:lnSpc>
                <a:spcPct val="115000"/>
              </a:lnSpc>
              <a:spcBef>
                <a:spcPct val="10000"/>
              </a:spcBef>
              <a:buFontTx/>
              <a:buNone/>
            </a:pPr>
            <a:r>
              <a:rPr lang="en-US" altLang="zh-CN" b="1">
                <a:solidFill>
                  <a:srgbClr val="0000FF"/>
                </a:solidFill>
                <a:latin typeface="宋体" pitchFamily="2" charset="-122"/>
              </a:rPr>
              <a:t>(1)</a:t>
            </a:r>
            <a:r>
              <a:rPr lang="zh-CN" altLang="en-US" b="1">
                <a:solidFill>
                  <a:srgbClr val="0000FF"/>
                </a:solidFill>
                <a:latin typeface="宋体" pitchFamily="2" charset="-122"/>
              </a:rPr>
              <a:t>整数操作流水线为</a:t>
            </a:r>
            <a:r>
              <a:rPr lang="en-US" altLang="zh-CN" b="1">
                <a:solidFill>
                  <a:srgbClr val="0000FF"/>
                </a:solidFill>
                <a:latin typeface="宋体" pitchFamily="2" charset="-122"/>
              </a:rPr>
              <a:t>7</a:t>
            </a:r>
            <a:r>
              <a:rPr lang="zh-CN" altLang="en-US" b="1">
                <a:solidFill>
                  <a:srgbClr val="0000FF"/>
                </a:solidFill>
                <a:latin typeface="宋体" pitchFamily="2" charset="-122"/>
              </a:rPr>
              <a:t>个流水段</a:t>
            </a:r>
            <a:r>
              <a:rPr lang="zh-CN" altLang="en-US">
                <a:latin typeface="宋体" pitchFamily="2" charset="-122"/>
              </a:rPr>
              <a:t>，其中，取指令</a:t>
            </a:r>
            <a:r>
              <a:rPr lang="en-US" altLang="zh-CN">
                <a:latin typeface="宋体" pitchFamily="2" charset="-122"/>
              </a:rPr>
              <a:t>2</a:t>
            </a:r>
            <a:r>
              <a:rPr lang="zh-CN" altLang="en-US">
                <a:latin typeface="宋体" pitchFamily="2" charset="-122"/>
              </a:rPr>
              <a:t>个流水段、分析指令</a:t>
            </a:r>
            <a:r>
              <a:rPr lang="en-US" altLang="zh-CN">
                <a:latin typeface="宋体" pitchFamily="2" charset="-122"/>
              </a:rPr>
              <a:t>2</a:t>
            </a:r>
            <a:r>
              <a:rPr lang="zh-CN" altLang="en-US">
                <a:latin typeface="宋体" pitchFamily="2" charset="-122"/>
              </a:rPr>
              <a:t>个流水段、运算</a:t>
            </a:r>
            <a:r>
              <a:rPr lang="en-US" altLang="zh-CN">
                <a:latin typeface="宋体" pitchFamily="2" charset="-122"/>
              </a:rPr>
              <a:t>2</a:t>
            </a:r>
            <a:r>
              <a:rPr lang="zh-CN" altLang="en-US">
                <a:latin typeface="宋体" pitchFamily="2" charset="-122"/>
              </a:rPr>
              <a:t>个流水段、写结果</a:t>
            </a:r>
            <a:r>
              <a:rPr lang="en-US" altLang="zh-CN">
                <a:latin typeface="宋体" pitchFamily="2" charset="-122"/>
              </a:rPr>
              <a:t>1</a:t>
            </a:r>
            <a:r>
              <a:rPr lang="zh-CN" altLang="en-US">
                <a:latin typeface="宋体" pitchFamily="2" charset="-122"/>
              </a:rPr>
              <a:t>个流水段。</a:t>
            </a:r>
          </a:p>
          <a:p>
            <a:pPr>
              <a:lnSpc>
                <a:spcPct val="115000"/>
              </a:lnSpc>
              <a:spcBef>
                <a:spcPct val="10000"/>
              </a:spcBef>
              <a:buFontTx/>
              <a:buNone/>
            </a:pPr>
            <a:r>
              <a:rPr lang="en-US" altLang="zh-CN" b="1">
                <a:solidFill>
                  <a:srgbClr val="0000FF"/>
                </a:solidFill>
                <a:latin typeface="宋体" pitchFamily="2" charset="-122"/>
              </a:rPr>
              <a:t>(2)</a:t>
            </a:r>
            <a:r>
              <a:rPr lang="zh-CN" altLang="en-US" b="1">
                <a:solidFill>
                  <a:srgbClr val="0000FF"/>
                </a:solidFill>
                <a:latin typeface="宋体" pitchFamily="2" charset="-122"/>
              </a:rPr>
              <a:t>访问存储器流水线为</a:t>
            </a:r>
            <a:r>
              <a:rPr lang="en-US" altLang="zh-CN" b="1">
                <a:solidFill>
                  <a:srgbClr val="0000FF"/>
                </a:solidFill>
                <a:latin typeface="宋体" pitchFamily="2" charset="-122"/>
              </a:rPr>
              <a:t>7</a:t>
            </a:r>
            <a:r>
              <a:rPr lang="zh-CN" altLang="en-US" b="1">
                <a:solidFill>
                  <a:srgbClr val="0000FF"/>
                </a:solidFill>
                <a:latin typeface="宋体" pitchFamily="2" charset="-122"/>
              </a:rPr>
              <a:t>个流水段</a:t>
            </a:r>
            <a:r>
              <a:rPr lang="zh-CN" altLang="en-US">
                <a:latin typeface="宋体" pitchFamily="2" charset="-122"/>
              </a:rPr>
              <a:t>。</a:t>
            </a:r>
          </a:p>
          <a:p>
            <a:pPr>
              <a:lnSpc>
                <a:spcPct val="115000"/>
              </a:lnSpc>
              <a:spcBef>
                <a:spcPct val="10000"/>
              </a:spcBef>
              <a:buFontTx/>
              <a:buNone/>
            </a:pPr>
            <a:r>
              <a:rPr lang="en-US" altLang="zh-CN" b="1">
                <a:solidFill>
                  <a:srgbClr val="0000FF"/>
                </a:solidFill>
                <a:latin typeface="宋体" pitchFamily="2" charset="-122"/>
              </a:rPr>
              <a:t>(3)</a:t>
            </a:r>
            <a:r>
              <a:rPr lang="zh-CN" altLang="en-US" b="1">
                <a:solidFill>
                  <a:srgbClr val="0000FF"/>
                </a:solidFill>
                <a:latin typeface="宋体" pitchFamily="2" charset="-122"/>
              </a:rPr>
              <a:t>浮点操作流水线分为</a:t>
            </a:r>
            <a:r>
              <a:rPr lang="en-US" altLang="zh-CN" b="1">
                <a:solidFill>
                  <a:srgbClr val="0000FF"/>
                </a:solidFill>
                <a:latin typeface="宋体" pitchFamily="2" charset="-122"/>
              </a:rPr>
              <a:t>10</a:t>
            </a:r>
            <a:r>
              <a:rPr lang="zh-CN" altLang="en-US" b="1">
                <a:solidFill>
                  <a:srgbClr val="0000FF"/>
                </a:solidFill>
                <a:latin typeface="宋体" pitchFamily="2" charset="-122"/>
              </a:rPr>
              <a:t>个流水段</a:t>
            </a:r>
            <a:r>
              <a:rPr lang="zh-CN" altLang="en-US">
                <a:latin typeface="宋体" pitchFamily="2" charset="-122"/>
              </a:rPr>
              <a:t>，其中，浮点执行部件</a:t>
            </a:r>
            <a:r>
              <a:rPr lang="en-US" altLang="zh-CN">
                <a:latin typeface="宋体" pitchFamily="2" charset="-122"/>
              </a:rPr>
              <a:t>FBOX</a:t>
            </a:r>
            <a:r>
              <a:rPr lang="zh-CN" altLang="en-US">
                <a:latin typeface="宋体" pitchFamily="2" charset="-122"/>
              </a:rPr>
              <a:t>的延迟时间为</a:t>
            </a:r>
            <a:r>
              <a:rPr lang="en-US" altLang="zh-CN">
                <a:latin typeface="宋体" pitchFamily="2" charset="-122"/>
              </a:rPr>
              <a:t>6</a:t>
            </a:r>
            <a:r>
              <a:rPr lang="zh-CN" altLang="en-US">
                <a:latin typeface="宋体" pitchFamily="2" charset="-122"/>
              </a:rPr>
              <a:t>个流水段。 </a:t>
            </a:r>
          </a:p>
          <a:p>
            <a:pPr>
              <a:lnSpc>
                <a:spcPct val="115000"/>
              </a:lnSpc>
              <a:spcBef>
                <a:spcPct val="10000"/>
              </a:spcBef>
              <a:buFontTx/>
              <a:buNone/>
            </a:pPr>
            <a:r>
              <a:rPr lang="zh-CN" altLang="en-US" b="1">
                <a:solidFill>
                  <a:srgbClr val="FF0000"/>
                </a:solidFill>
                <a:latin typeface="宋体" pitchFamily="2" charset="-122"/>
              </a:rPr>
              <a:t>三条指令流水线的平均段数为</a:t>
            </a:r>
            <a:r>
              <a:rPr lang="en-US" altLang="zh-CN" b="1">
                <a:solidFill>
                  <a:srgbClr val="FF0000"/>
                </a:solidFill>
                <a:latin typeface="宋体" pitchFamily="2" charset="-122"/>
              </a:rPr>
              <a:t>(7+7+10)/3=8</a:t>
            </a:r>
            <a:r>
              <a:rPr lang="zh-CN" altLang="en-US">
                <a:latin typeface="宋体" pitchFamily="2" charset="-122"/>
              </a:rPr>
              <a:t>，且每个时钟周期发射两条指令。因此，</a:t>
            </a:r>
            <a:r>
              <a:rPr lang="en-US" altLang="zh-CN">
                <a:latin typeface="宋体" pitchFamily="2" charset="-122"/>
              </a:rPr>
              <a:t>Alpha 21064</a:t>
            </a:r>
            <a:r>
              <a:rPr lang="zh-CN" altLang="en-US">
                <a:latin typeface="宋体" pitchFamily="2" charset="-122"/>
              </a:rPr>
              <a:t>处理机为超标量超流水线处理机。</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2" name="Object 2" descr="蓝色砂纸"/>
          <p:cNvGraphicFramePr>
            <a:graphicFrameLocks noChangeAspect="1"/>
          </p:cNvGraphicFramePr>
          <p:nvPr/>
        </p:nvGraphicFramePr>
        <p:xfrm>
          <a:off x="0" y="228600"/>
          <a:ext cx="9144000" cy="6248400"/>
        </p:xfrm>
        <a:graphic>
          <a:graphicData uri="http://schemas.openxmlformats.org/presentationml/2006/ole">
            <p:oleObj spid="_x0000_s2050" name="文档" r:id="rId3" imgW="5295960" imgH="3657600" progId="Word.Document.8">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Grp="1" noChangeArrowheads="1"/>
          </p:cNvSpPr>
          <p:nvPr>
            <p:ph type="sldNum" sz="quarter" idx="4294967295"/>
          </p:nvPr>
        </p:nvSpPr>
        <p:spPr>
          <a:xfrm>
            <a:off x="7080250" y="6232525"/>
            <a:ext cx="1905000" cy="457200"/>
          </a:xfrm>
          <a:prstGeom prst="rect">
            <a:avLst/>
          </a:prstGeom>
        </p:spPr>
        <p:txBody>
          <a:bodyPr/>
          <a:lstStyle/>
          <a:p>
            <a:fld id="{A1D901AC-47B4-4C68-9BDA-B9B5EE847174}" type="slidenum">
              <a:rPr lang="en-US" altLang="zh-CN"/>
              <a:pPr/>
              <a:t>9</a:t>
            </a:fld>
            <a:endParaRPr lang="en-US" altLang="zh-CN"/>
          </a:p>
        </p:txBody>
      </p:sp>
      <p:sp>
        <p:nvSpPr>
          <p:cNvPr id="69635" name="Rectangle 3"/>
          <p:cNvSpPr>
            <a:spLocks noGrp="1" noChangeArrowheads="1"/>
          </p:cNvSpPr>
          <p:nvPr>
            <p:ph type="subTitle" idx="1"/>
          </p:nvPr>
        </p:nvSpPr>
        <p:spPr>
          <a:xfrm>
            <a:off x="228600" y="533400"/>
            <a:ext cx="6172200" cy="552450"/>
          </a:xfrm>
          <a:noFill/>
          <a:ln/>
        </p:spPr>
        <p:txBody>
          <a:bodyPr/>
          <a:lstStyle/>
          <a:p>
            <a:pPr algn="just">
              <a:spcBef>
                <a:spcPct val="0"/>
              </a:spcBef>
            </a:pPr>
            <a:r>
              <a:rPr lang="zh-CN" altLang="en-US" sz="2800" b="1" dirty="0" smtClean="0">
                <a:solidFill>
                  <a:schemeClr val="hlink"/>
                </a:solidFill>
                <a:latin typeface="宋体" pitchFamily="2" charset="-122"/>
              </a:rPr>
              <a:t>超标</a:t>
            </a:r>
            <a:r>
              <a:rPr lang="zh-CN" altLang="en-US" sz="2800" b="1" dirty="0">
                <a:solidFill>
                  <a:schemeClr val="hlink"/>
                </a:solidFill>
                <a:latin typeface="宋体" pitchFamily="2" charset="-122"/>
              </a:rPr>
              <a:t>量超流水线处理机性能</a:t>
            </a:r>
            <a:r>
              <a:rPr lang="zh-CN" altLang="en-US" sz="2800" b="1" dirty="0">
                <a:solidFill>
                  <a:schemeClr val="hlink"/>
                </a:solidFill>
              </a:rPr>
              <a:t> </a:t>
            </a:r>
          </a:p>
        </p:txBody>
      </p:sp>
      <p:sp>
        <p:nvSpPr>
          <p:cNvPr id="69636" name="Rectangle 4"/>
          <p:cNvSpPr>
            <a:spLocks noChangeArrowheads="1"/>
          </p:cNvSpPr>
          <p:nvPr/>
        </p:nvSpPr>
        <p:spPr bwMode="auto">
          <a:xfrm>
            <a:off x="3048000" y="1447800"/>
            <a:ext cx="5334000" cy="533400"/>
          </a:xfrm>
          <a:prstGeom prst="rect">
            <a:avLst/>
          </a:prstGeom>
          <a:noFill/>
          <a:ln w="9525">
            <a:noFill/>
            <a:miter lim="800000"/>
            <a:headEnd/>
            <a:tailEnd/>
          </a:ln>
          <a:effectLst/>
        </p:spPr>
        <p:txBody>
          <a:bodyPr lIns="92075" tIns="46038" rIns="92075" bIns="46038"/>
          <a:lstStyle/>
          <a:p>
            <a:pPr algn="l"/>
            <a:r>
              <a:rPr lang="en-US" altLang="zh-CN" dirty="0">
                <a:solidFill>
                  <a:schemeClr val="hlink"/>
                </a:solidFill>
                <a:latin typeface="Times New Roman" pitchFamily="18" charset="0"/>
              </a:rPr>
              <a:t>T(1,1)=(</a:t>
            </a:r>
            <a:r>
              <a:rPr lang="en-US" altLang="zh-CN" dirty="0" smtClean="0">
                <a:solidFill>
                  <a:schemeClr val="hlink"/>
                </a:solidFill>
                <a:latin typeface="Times New Roman" pitchFamily="18" charset="0"/>
              </a:rPr>
              <a:t>k+N-1)</a:t>
            </a:r>
            <a:r>
              <a:rPr lang="en-US" altLang="zh-CN" dirty="0" err="1" smtClean="0">
                <a:solidFill>
                  <a:schemeClr val="hlink"/>
                </a:solidFill>
                <a:latin typeface="Times New Roman" pitchFamily="18" charset="0"/>
              </a:rPr>
              <a:t>Δt</a:t>
            </a:r>
            <a:r>
              <a:rPr lang="en-US" altLang="zh-CN" dirty="0">
                <a:solidFill>
                  <a:schemeClr val="hlink"/>
                </a:solidFill>
                <a:latin typeface="Times New Roman" pitchFamily="18" charset="0"/>
              </a:rPr>
              <a:t>                 (3.1)</a:t>
            </a:r>
            <a:r>
              <a:rPr lang="en-US" altLang="zh-CN" dirty="0">
                <a:solidFill>
                  <a:schemeClr val="hlink"/>
                </a:solidFill>
              </a:rPr>
              <a:t> </a:t>
            </a:r>
          </a:p>
        </p:txBody>
      </p:sp>
      <p:sp>
        <p:nvSpPr>
          <p:cNvPr id="69637" name="Rectangle 5"/>
          <p:cNvSpPr>
            <a:spLocks noChangeArrowheads="1"/>
          </p:cNvSpPr>
          <p:nvPr/>
        </p:nvSpPr>
        <p:spPr bwMode="auto">
          <a:xfrm>
            <a:off x="304800" y="990600"/>
            <a:ext cx="8382000" cy="914400"/>
          </a:xfrm>
          <a:prstGeom prst="rect">
            <a:avLst/>
          </a:prstGeom>
          <a:noFill/>
          <a:ln w="9525">
            <a:noFill/>
            <a:miter lim="800000"/>
            <a:headEnd/>
            <a:tailEnd/>
          </a:ln>
          <a:effectLst/>
        </p:spPr>
        <p:txBody>
          <a:bodyPr lIns="92075" tIns="46038" rIns="92075" bIns="46038"/>
          <a:lstStyle/>
          <a:p>
            <a:r>
              <a:rPr lang="zh-CN" altLang="en-US"/>
              <a:t>在理想情况下，</a:t>
            </a:r>
            <a:r>
              <a:rPr lang="en-US" altLang="zh-CN"/>
              <a:t>N</a:t>
            </a:r>
            <a:r>
              <a:rPr lang="zh-CN" altLang="en-US"/>
              <a:t>条指令在单流水线普通标量处理机上的执行时间为： </a:t>
            </a:r>
          </a:p>
        </p:txBody>
      </p:sp>
      <p:grpSp>
        <p:nvGrpSpPr>
          <p:cNvPr id="2" name="Group 12"/>
          <p:cNvGrpSpPr>
            <a:grpSpLocks/>
          </p:cNvGrpSpPr>
          <p:nvPr/>
        </p:nvGrpSpPr>
        <p:grpSpPr bwMode="auto">
          <a:xfrm>
            <a:off x="381000" y="1981200"/>
            <a:ext cx="8305800" cy="2625725"/>
            <a:chOff x="240" y="1248"/>
            <a:chExt cx="5232" cy="1654"/>
          </a:xfrm>
        </p:grpSpPr>
        <p:sp>
          <p:nvSpPr>
            <p:cNvPr id="69641" name="Rectangle 9"/>
            <p:cNvSpPr>
              <a:spLocks noChangeArrowheads="1"/>
            </p:cNvSpPr>
            <p:nvPr/>
          </p:nvSpPr>
          <p:spPr bwMode="auto">
            <a:xfrm>
              <a:off x="240" y="1248"/>
              <a:ext cx="5232" cy="912"/>
            </a:xfrm>
            <a:prstGeom prst="rect">
              <a:avLst/>
            </a:prstGeom>
            <a:solidFill>
              <a:schemeClr val="bg1">
                <a:alpha val="50000"/>
              </a:schemeClr>
            </a:solidFill>
            <a:ln w="9525">
              <a:noFill/>
              <a:miter lim="800000"/>
              <a:headEnd/>
              <a:tailEnd/>
            </a:ln>
            <a:effectLst/>
          </p:spPr>
          <p:txBody>
            <a:bodyPr lIns="92075" tIns="46038" rIns="92075" bIns="46038"/>
            <a:lstStyle/>
            <a:p>
              <a:pPr algn="l"/>
              <a:r>
                <a:rPr lang="zh-CN" altLang="en-US"/>
                <a:t>在一台指令级并行度为</a:t>
              </a:r>
              <a:r>
                <a:rPr lang="en-US" altLang="zh-CN"/>
                <a:t>(m</a:t>
              </a:r>
              <a:r>
                <a:rPr lang="zh-CN" altLang="en-US"/>
                <a:t>，</a:t>
              </a:r>
              <a:r>
                <a:rPr lang="en-US" altLang="zh-CN"/>
                <a:t>n)</a:t>
              </a:r>
              <a:r>
                <a:rPr lang="zh-CN" altLang="en-US"/>
                <a:t>的超标量超流水线处理机上，连续执行</a:t>
              </a:r>
              <a:r>
                <a:rPr lang="en-US" altLang="zh-CN"/>
                <a:t>N</a:t>
              </a:r>
              <a:r>
                <a:rPr lang="zh-CN" altLang="en-US"/>
                <a:t>条没有数据相关和控制相关的指令所需的时间为： </a:t>
              </a:r>
            </a:p>
          </p:txBody>
        </p:sp>
        <p:sp>
          <p:nvSpPr>
            <p:cNvPr id="69642" name="Rectangle 10"/>
            <p:cNvSpPr>
              <a:spLocks noChangeArrowheads="1"/>
            </p:cNvSpPr>
            <p:nvPr/>
          </p:nvSpPr>
          <p:spPr bwMode="auto">
            <a:xfrm>
              <a:off x="4032" y="2352"/>
              <a:ext cx="912" cy="336"/>
            </a:xfrm>
            <a:prstGeom prst="rect">
              <a:avLst/>
            </a:prstGeom>
            <a:noFill/>
            <a:ln w="9525">
              <a:noFill/>
              <a:miter lim="800000"/>
              <a:headEnd/>
              <a:tailEnd/>
            </a:ln>
            <a:effectLst/>
          </p:spPr>
          <p:txBody>
            <a:bodyPr lIns="92075" tIns="46038" rIns="92075" bIns="46038"/>
            <a:lstStyle/>
            <a:p>
              <a:pPr algn="ctr"/>
              <a:r>
                <a:rPr lang="en-US" altLang="zh-CN">
                  <a:solidFill>
                    <a:schemeClr val="hlink"/>
                  </a:solidFill>
                </a:rPr>
                <a:t> (</a:t>
              </a:r>
              <a:r>
                <a:rPr lang="en-US" altLang="zh-CN">
                  <a:solidFill>
                    <a:schemeClr val="hlink"/>
                  </a:solidFill>
                  <a:latin typeface="Times New Roman" pitchFamily="18" charset="0"/>
                </a:rPr>
                <a:t>3.8</a:t>
              </a:r>
              <a:r>
                <a:rPr lang="en-US" altLang="zh-CN">
                  <a:solidFill>
                    <a:schemeClr val="hlink"/>
                  </a:solidFill>
                </a:rPr>
                <a:t>)</a:t>
              </a:r>
              <a:r>
                <a:rPr lang="en-US" altLang="zh-CN">
                  <a:solidFill>
                    <a:srgbClr val="FF0000"/>
                  </a:solidFill>
                </a:rPr>
                <a:t> </a:t>
              </a:r>
            </a:p>
          </p:txBody>
        </p:sp>
        <p:pic>
          <p:nvPicPr>
            <p:cNvPr id="69643" name="Picture 11"/>
            <p:cNvPicPr>
              <a:picLocks noChangeArrowheads="1"/>
            </p:cNvPicPr>
            <p:nvPr/>
          </p:nvPicPr>
          <p:blipFill>
            <a:blip r:embed="rId3"/>
            <a:srcRect/>
            <a:stretch>
              <a:fillRect/>
            </a:stretch>
          </p:blipFill>
          <p:spPr bwMode="auto">
            <a:xfrm>
              <a:off x="768" y="2160"/>
              <a:ext cx="2696" cy="742"/>
            </a:xfrm>
            <a:prstGeom prst="rect">
              <a:avLst/>
            </a:prstGeom>
            <a:noFill/>
            <a:ln w="9525">
              <a:noFill/>
              <a:miter lim="800000"/>
              <a:headEnd/>
              <a:tailEnd/>
            </a:ln>
            <a:effectLst/>
          </p:spPr>
        </p:pic>
      </p:grpSp>
      <p:sp>
        <p:nvSpPr>
          <p:cNvPr id="69645" name="Rectangle 13"/>
          <p:cNvSpPr>
            <a:spLocks noChangeArrowheads="1"/>
          </p:cNvSpPr>
          <p:nvPr/>
        </p:nvSpPr>
        <p:spPr bwMode="auto">
          <a:xfrm>
            <a:off x="304800" y="4648200"/>
            <a:ext cx="8458200" cy="1981200"/>
          </a:xfrm>
          <a:prstGeom prst="rect">
            <a:avLst/>
          </a:prstGeom>
          <a:solidFill>
            <a:schemeClr val="bg1">
              <a:alpha val="50000"/>
            </a:schemeClr>
          </a:solidFill>
          <a:ln w="9525">
            <a:noFill/>
            <a:miter lim="800000"/>
            <a:headEnd/>
            <a:tailEnd/>
          </a:ln>
          <a:effectLst/>
        </p:spPr>
        <p:txBody>
          <a:bodyPr lIns="92075" tIns="46038" rIns="92075" bIns="46038"/>
          <a:lstStyle/>
          <a:p>
            <a:pPr algn="l"/>
            <a:r>
              <a:rPr lang="zh-CN" altLang="en-US" sz="2400">
                <a:latin typeface="Times New Roman" pitchFamily="18" charset="0"/>
              </a:rPr>
              <a:t>式中，</a:t>
            </a:r>
            <a:r>
              <a:rPr lang="en-US" altLang="zh-CN" sz="2400">
                <a:latin typeface="Times New Roman" pitchFamily="18" charset="0"/>
              </a:rPr>
              <a:t>k</a:t>
            </a:r>
            <a:r>
              <a:rPr lang="zh-CN" altLang="en-US" sz="2400">
                <a:latin typeface="Times New Roman" pitchFamily="18" charset="0"/>
              </a:rPr>
              <a:t>是指令流水线的流水段数</a:t>
            </a:r>
            <a:r>
              <a:rPr lang="en-US" altLang="zh-CN" sz="2400">
                <a:latin typeface="Times New Roman" pitchFamily="18" charset="0"/>
              </a:rPr>
              <a:t>(</a:t>
            </a:r>
            <a:r>
              <a:rPr lang="zh-CN" altLang="en-US" sz="2400">
                <a:latin typeface="Times New Roman" pitchFamily="18" charset="0"/>
              </a:rPr>
              <a:t>时钟周期数</a:t>
            </a:r>
            <a:r>
              <a:rPr lang="en-US" altLang="zh-CN" sz="2400">
                <a:latin typeface="Times New Roman" pitchFamily="18" charset="0"/>
              </a:rPr>
              <a:t>)</a:t>
            </a:r>
            <a:r>
              <a:rPr lang="zh-CN" altLang="en-US" sz="2400">
                <a:latin typeface="Times New Roman" pitchFamily="18" charset="0"/>
              </a:rPr>
              <a:t>，而不是流水线级数。式中第一项是执行开始</a:t>
            </a:r>
            <a:r>
              <a:rPr lang="en-US" altLang="zh-CN" sz="2400">
                <a:latin typeface="Times New Roman" pitchFamily="18" charset="0"/>
              </a:rPr>
              <a:t>m</a:t>
            </a:r>
            <a:r>
              <a:rPr lang="zh-CN" altLang="en-US" sz="2400">
                <a:latin typeface="Times New Roman" pitchFamily="18" charset="0"/>
              </a:rPr>
              <a:t>条指令所需要的时间，而第二项是执行其余</a:t>
            </a:r>
            <a:r>
              <a:rPr lang="en-US" altLang="zh-CN" sz="2400">
                <a:latin typeface="Times New Roman" pitchFamily="18" charset="0"/>
              </a:rPr>
              <a:t>N</a:t>
            </a:r>
            <a:r>
              <a:rPr lang="zh-CN" altLang="en-US" sz="2400">
                <a:latin typeface="Times New Roman" pitchFamily="18" charset="0"/>
              </a:rPr>
              <a:t>－</a:t>
            </a:r>
            <a:r>
              <a:rPr lang="en-US" altLang="zh-CN" sz="2400">
                <a:latin typeface="Times New Roman" pitchFamily="18" charset="0"/>
              </a:rPr>
              <a:t>m</a:t>
            </a:r>
            <a:r>
              <a:rPr lang="zh-CN" altLang="en-US" sz="2400">
                <a:latin typeface="Times New Roman" pitchFamily="18" charset="0"/>
              </a:rPr>
              <a:t>条指令所需要的时间。此时，每一个时钟周期执行完成</a:t>
            </a:r>
            <a:r>
              <a:rPr lang="en-US" altLang="zh-CN" sz="2400">
                <a:latin typeface="Times New Roman" pitchFamily="18" charset="0"/>
              </a:rPr>
              <a:t>mn</a:t>
            </a:r>
            <a:r>
              <a:rPr lang="zh-CN" altLang="en-US" sz="2400">
                <a:latin typeface="Times New Roman" pitchFamily="18" charset="0"/>
              </a:rPr>
              <a:t>条指令，也就是每一个流水线周期执行完成</a:t>
            </a:r>
            <a:r>
              <a:rPr lang="en-US" altLang="zh-CN" sz="2400">
                <a:latin typeface="Times New Roman" pitchFamily="18" charset="0"/>
              </a:rPr>
              <a:t>m</a:t>
            </a:r>
            <a:r>
              <a:rPr lang="zh-CN" altLang="en-US" sz="2400">
                <a:latin typeface="Times New Roman" pitchFamily="18" charset="0"/>
              </a:rPr>
              <a:t>条指令。</a:t>
            </a:r>
            <a:r>
              <a:rPr lang="zh-CN" altLang="en-US"/>
              <a:t> </a:t>
            </a:r>
          </a:p>
        </p:txBody>
      </p:sp>
      <p:sp>
        <p:nvSpPr>
          <p:cNvPr id="12" name="标题 11"/>
          <p:cNvSpPr>
            <a:spLocks noGrp="1"/>
          </p:cNvSpPr>
          <p:nvPr>
            <p:ph type="ctrTitle"/>
          </p:nvPr>
        </p:nvSpPr>
        <p:spPr/>
        <p:txBody>
          <a:bodyPr/>
          <a:lstStyle/>
          <a:p>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9645"/>
                                        </p:tgtEl>
                                        <p:attrNameLst>
                                          <p:attrName>style.visibility</p:attrName>
                                        </p:attrNameLst>
                                      </p:cBhvr>
                                      <p:to>
                                        <p:strVal val="visible"/>
                                      </p:to>
                                    </p:set>
                                    <p:animEffect transition="in" filter="box(in)">
                                      <p:cBhvr>
                                        <p:cTn id="12" dur="500"/>
                                        <p:tgtEl>
                                          <p:spTgt spid="6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5" grpId="0" animBg="1" autoUpdateAnimBg="0"/>
    </p:bldLst>
  </p:timing>
</p:sld>
</file>

<file path=ppt/theme/theme1.xml><?xml version="1.0" encoding="utf-8"?>
<a:theme xmlns:a="http://schemas.openxmlformats.org/drawingml/2006/main" name="计算机系统结构的发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计算机系统结构的发展</Template>
  <TotalTime>99</TotalTime>
  <Words>2018</Words>
  <Application>Microsoft Office PowerPoint</Application>
  <PresentationFormat>全屏显示(4:3)</PresentationFormat>
  <Paragraphs>107</Paragraphs>
  <Slides>23</Slides>
  <Notes>4</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26" baseType="lpstr">
      <vt:lpstr>计算机系统结构的发展</vt:lpstr>
      <vt:lpstr>文档</vt:lpstr>
      <vt:lpstr>图片</vt:lpstr>
      <vt:lpstr>超标量超流水处理机</vt:lpstr>
      <vt:lpstr>超标量超流水处理机</vt:lpstr>
      <vt:lpstr> 超标量超流水线处理机 </vt:lpstr>
      <vt:lpstr>幻灯片 4</vt:lpstr>
      <vt:lpstr>幻灯片 5</vt:lpstr>
      <vt:lpstr>幻灯片 6</vt:lpstr>
      <vt:lpstr>幻灯片 7</vt:lpstr>
      <vt:lpstr>幻灯片 8</vt:lpstr>
      <vt:lpstr>幻灯片 9</vt:lpstr>
      <vt:lpstr>幻灯片 10</vt:lpstr>
      <vt:lpstr>三种标量处理机的性能比较</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Organization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超标量超流水处理机</dc:title>
  <dc:creator>Windows 用户</dc:creator>
  <cp:lastModifiedBy>Windows 用户</cp:lastModifiedBy>
  <cp:revision>16</cp:revision>
  <dcterms:created xsi:type="dcterms:W3CDTF">2020-10-28T05:47:46Z</dcterms:created>
  <dcterms:modified xsi:type="dcterms:W3CDTF">2020-11-03T01:55:35Z</dcterms:modified>
</cp:coreProperties>
</file>