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5" r:id="rId18"/>
    <p:sldId id="272" r:id="rId19"/>
    <p:sldId id="273" r:id="rId20"/>
    <p:sldId id="27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803A8-1DBF-43AA-AE7D-1F099425A4B7}" type="datetimeFigureOut">
              <a:rPr lang="zh-CN" altLang="en-US" smtClean="0"/>
              <a:pPr/>
              <a:t>2020/11/3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B08AA-2FAF-4709-A6CF-70F5B511D7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4B0DB-8B43-42FB-A260-8BD5F2EF5149}" type="slidenum">
              <a:rPr lang="en-US" altLang="zh-CN"/>
              <a:pPr/>
              <a:t>3</a:t>
            </a:fld>
            <a:endParaRPr lang="en-US" altLang="zh-CN"/>
          </a:p>
        </p:txBody>
      </p:sp>
      <p:sp>
        <p:nvSpPr>
          <p:cNvPr id="74754" name="Rectangle 2"/>
          <p:cNvSpPr>
            <a:spLocks noGrp="1" noRot="1" noChangeAspect="1" noChangeArrowheads="1" noTextEdit="1"/>
          </p:cNvSpPr>
          <p:nvPr>
            <p:ph type="sldImg"/>
          </p:nvPr>
        </p:nvSpPr>
        <p:spPr>
          <a:xfrm>
            <a:off x="1150938" y="692150"/>
            <a:ext cx="4556125" cy="3416300"/>
          </a:xfrm>
          <a:ln cap="flat"/>
        </p:spPr>
      </p:sp>
      <p:sp>
        <p:nvSpPr>
          <p:cNvPr id="7475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96E07-E41B-4BB6-AA96-A45D542D4327}" type="slidenum">
              <a:rPr lang="en-US" altLang="zh-CN"/>
              <a:pPr/>
              <a:t>12</a:t>
            </a:fld>
            <a:endParaRPr lang="en-US" altLang="zh-CN"/>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F2F88-0A42-445B-A8C8-FDE813919F0B}" type="slidenum">
              <a:rPr lang="en-US" altLang="zh-CN"/>
              <a:pPr/>
              <a:t>13</a:t>
            </a:fld>
            <a:endParaRPr lang="en-US" altLang="zh-CN"/>
          </a:p>
        </p:txBody>
      </p:sp>
      <p:sp>
        <p:nvSpPr>
          <p:cNvPr id="15362" name="Rectangle 2"/>
          <p:cNvSpPr>
            <a:spLocks noGrp="1" noRot="1" noChangeAspect="1" noChangeArrowheads="1" noTextEdit="1"/>
          </p:cNvSpPr>
          <p:nvPr>
            <p:ph type="sldImg"/>
          </p:nvPr>
        </p:nvSpPr>
        <p:spPr>
          <a:xfrm>
            <a:off x="1150938" y="692150"/>
            <a:ext cx="4556125" cy="3416300"/>
          </a:xfrm>
          <a:ln cap="flat"/>
        </p:spPr>
      </p:sp>
      <p:sp>
        <p:nvSpPr>
          <p:cNvPr id="1536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7EDD6-974A-4F0C-9991-3611889FA902}" type="slidenum">
              <a:rPr lang="en-US" altLang="zh-CN"/>
              <a:pPr/>
              <a:t>14</a:t>
            </a:fld>
            <a:endParaRPr lang="en-US" altLang="zh-CN"/>
          </a:p>
        </p:txBody>
      </p:sp>
      <p:sp>
        <p:nvSpPr>
          <p:cNvPr id="17410" name="Rectangle 2"/>
          <p:cNvSpPr>
            <a:spLocks noGrp="1" noRot="1" noChangeAspect="1" noChangeArrowheads="1" noTextEdit="1"/>
          </p:cNvSpPr>
          <p:nvPr>
            <p:ph type="sldImg"/>
          </p:nvPr>
        </p:nvSpPr>
        <p:spPr>
          <a:xfrm>
            <a:off x="1150938" y="692150"/>
            <a:ext cx="4556125" cy="3416300"/>
          </a:xfrm>
          <a:ln cap="flat"/>
        </p:spPr>
      </p:sp>
      <p:sp>
        <p:nvSpPr>
          <p:cNvPr id="1741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CA978-D408-4693-977E-8F9C1E4CF8AB}" type="slidenum">
              <a:rPr lang="en-US" altLang="zh-CN"/>
              <a:pPr/>
              <a:t>15</a:t>
            </a:fld>
            <a:endParaRPr lang="en-US" altLang="zh-CN"/>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D04F6-3DB7-4DE5-AC8B-F1607D787A7C}" type="slidenum">
              <a:rPr lang="en-US" altLang="zh-CN"/>
              <a:pPr/>
              <a:t>16</a:t>
            </a:fld>
            <a:endParaRPr lang="en-US" altLang="zh-CN"/>
          </a:p>
        </p:txBody>
      </p:sp>
      <p:sp>
        <p:nvSpPr>
          <p:cNvPr id="21506" name="Rectangle 2"/>
          <p:cNvSpPr>
            <a:spLocks noGrp="1" noRot="1" noChangeAspect="1" noChangeArrowheads="1" noTextEdit="1"/>
          </p:cNvSpPr>
          <p:nvPr>
            <p:ph type="sldImg"/>
          </p:nvPr>
        </p:nvSpPr>
        <p:spPr>
          <a:xfrm>
            <a:off x="1150938" y="692150"/>
            <a:ext cx="4556125" cy="3416300"/>
          </a:xfrm>
          <a:ln cap="flat"/>
        </p:spPr>
      </p:sp>
      <p:sp>
        <p:nvSpPr>
          <p:cNvPr id="2150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0764D-E290-40EC-9238-6AD5E8DB364B}" type="slidenum">
              <a:rPr lang="en-US" altLang="zh-CN"/>
              <a:pPr/>
              <a:t>17</a:t>
            </a:fld>
            <a:endParaRPr lang="en-US" altLang="zh-CN"/>
          </a:p>
        </p:txBody>
      </p:sp>
      <p:sp>
        <p:nvSpPr>
          <p:cNvPr id="23554" name="Rectangle 2"/>
          <p:cNvSpPr>
            <a:spLocks noGrp="1" noRot="1" noChangeAspect="1" noChangeArrowheads="1" noTextEdit="1"/>
          </p:cNvSpPr>
          <p:nvPr>
            <p:ph type="sldImg"/>
          </p:nvPr>
        </p:nvSpPr>
        <p:spPr>
          <a:xfrm>
            <a:off x="1150938" y="692150"/>
            <a:ext cx="4556125" cy="3416300"/>
          </a:xfrm>
          <a:ln cap="flat"/>
        </p:spPr>
      </p:sp>
      <p:sp>
        <p:nvSpPr>
          <p:cNvPr id="2355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EDE6A-0A27-4729-97DE-CB0D33C4887B}" type="slidenum">
              <a:rPr lang="en-US" altLang="zh-CN"/>
              <a:pPr/>
              <a:t>18</a:t>
            </a:fld>
            <a:endParaRPr lang="en-US" altLang="zh-CN"/>
          </a:p>
        </p:txBody>
      </p:sp>
      <p:sp>
        <p:nvSpPr>
          <p:cNvPr id="88066" name="Rectangle 2"/>
          <p:cNvSpPr>
            <a:spLocks noGrp="1" noRot="1" noChangeAspect="1" noChangeArrowheads="1" noTextEdit="1"/>
          </p:cNvSpPr>
          <p:nvPr>
            <p:ph type="sldImg"/>
          </p:nvPr>
        </p:nvSpPr>
        <p:spPr>
          <a:xfrm>
            <a:off x="1150938" y="692150"/>
            <a:ext cx="4556125" cy="3416300"/>
          </a:xfrm>
          <a:ln cap="flat"/>
        </p:spPr>
      </p:sp>
      <p:sp>
        <p:nvSpPr>
          <p:cNvPr id="880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B476E-0B74-41AC-97BF-941F37F284D6}" type="slidenum">
              <a:rPr lang="en-US" altLang="zh-CN"/>
              <a:pPr/>
              <a:t>19</a:t>
            </a:fld>
            <a:endParaRPr lang="en-US" altLang="zh-CN"/>
          </a:p>
        </p:txBody>
      </p:sp>
      <p:sp>
        <p:nvSpPr>
          <p:cNvPr id="29698" name="Rectangle 2"/>
          <p:cNvSpPr>
            <a:spLocks noGrp="1" noRot="1" noChangeAspect="1" noChangeArrowheads="1" noTextEdit="1"/>
          </p:cNvSpPr>
          <p:nvPr>
            <p:ph type="sldImg"/>
          </p:nvPr>
        </p:nvSpPr>
        <p:spPr>
          <a:xfrm>
            <a:off x="1150938" y="692150"/>
            <a:ext cx="4556125" cy="3416300"/>
          </a:xfrm>
          <a:ln cap="flat"/>
        </p:spPr>
      </p:sp>
      <p:sp>
        <p:nvSpPr>
          <p:cNvPr id="2969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CC79B-7C40-4BD8-AE47-08F238F7386C}" type="slidenum">
              <a:rPr lang="en-US" altLang="zh-CN"/>
              <a:pPr/>
              <a:t>20</a:t>
            </a:fld>
            <a:endParaRPr lang="en-US" altLang="zh-CN"/>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C97BF-8E38-4274-8F31-D4B80A99D303}" type="slidenum">
              <a:rPr lang="en-US" altLang="zh-CN"/>
              <a:pPr/>
              <a:t>4</a:t>
            </a:fld>
            <a:endParaRPr lang="en-US" altLang="zh-CN"/>
          </a:p>
        </p:txBody>
      </p:sp>
      <p:sp>
        <p:nvSpPr>
          <p:cNvPr id="109570" name="Rectangle 2"/>
          <p:cNvSpPr>
            <a:spLocks noGrp="1" noRot="1" noChangeAspect="1" noChangeArrowheads="1" noTextEdit="1"/>
          </p:cNvSpPr>
          <p:nvPr>
            <p:ph type="sldImg"/>
          </p:nvPr>
        </p:nvSpPr>
        <p:spPr>
          <a:xfrm>
            <a:off x="1150938" y="692150"/>
            <a:ext cx="4556125" cy="3416300"/>
          </a:xfrm>
          <a:ln cap="flat"/>
        </p:spPr>
      </p:sp>
      <p:sp>
        <p:nvSpPr>
          <p:cNvPr id="10957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D4D24-96E4-4508-8D0A-292E532537D0}" type="slidenum">
              <a:rPr lang="en-US" altLang="zh-CN"/>
              <a:pPr/>
              <a:t>5</a:t>
            </a:fld>
            <a:endParaRPr lang="en-US" altLang="zh-CN"/>
          </a:p>
        </p:txBody>
      </p:sp>
      <p:sp>
        <p:nvSpPr>
          <p:cNvPr id="76802" name="Rectangle 2"/>
          <p:cNvSpPr>
            <a:spLocks noGrp="1" noRot="1" noChangeAspect="1" noChangeArrowheads="1" noTextEdit="1"/>
          </p:cNvSpPr>
          <p:nvPr>
            <p:ph type="sldImg"/>
          </p:nvPr>
        </p:nvSpPr>
        <p:spPr>
          <a:xfrm>
            <a:off x="1150938" y="692150"/>
            <a:ext cx="4556125" cy="3416300"/>
          </a:xfrm>
          <a:ln cap="flat"/>
        </p:spPr>
      </p:sp>
      <p:sp>
        <p:nvSpPr>
          <p:cNvPr id="7680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73982-4E14-479B-9306-15444396D78A}" type="slidenum">
              <a:rPr lang="en-US" altLang="zh-CN"/>
              <a:pPr/>
              <a:t>6</a:t>
            </a:fld>
            <a:endParaRPr lang="en-US" altLang="zh-CN"/>
          </a:p>
        </p:txBody>
      </p:sp>
      <p:sp>
        <p:nvSpPr>
          <p:cNvPr id="78850" name="Rectangle 2"/>
          <p:cNvSpPr>
            <a:spLocks noGrp="1" noRot="1" noChangeAspect="1" noChangeArrowheads="1" noTextEdit="1"/>
          </p:cNvSpPr>
          <p:nvPr>
            <p:ph type="sldImg"/>
          </p:nvPr>
        </p:nvSpPr>
        <p:spPr>
          <a:xfrm>
            <a:off x="1150938" y="692150"/>
            <a:ext cx="4556125" cy="3416300"/>
          </a:xfrm>
          <a:ln cap="flat"/>
        </p:spPr>
      </p:sp>
      <p:sp>
        <p:nvSpPr>
          <p:cNvPr id="7885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74D25-F845-4085-A3EB-FC1217A08BF4}" type="slidenum">
              <a:rPr lang="en-US" altLang="zh-CN"/>
              <a:pPr/>
              <a:t>7</a:t>
            </a:fld>
            <a:endParaRPr lang="en-US" altLang="zh-CN"/>
          </a:p>
        </p:txBody>
      </p:sp>
      <p:sp>
        <p:nvSpPr>
          <p:cNvPr id="80898" name="Rectangle 2"/>
          <p:cNvSpPr>
            <a:spLocks noGrp="1" noRot="1" noChangeAspect="1" noChangeArrowheads="1" noTextEdit="1"/>
          </p:cNvSpPr>
          <p:nvPr>
            <p:ph type="sldImg"/>
          </p:nvPr>
        </p:nvSpPr>
        <p:spPr>
          <a:xfrm>
            <a:off x="1150938" y="692150"/>
            <a:ext cx="4556125" cy="3416300"/>
          </a:xfrm>
          <a:ln cap="flat"/>
        </p:spPr>
      </p:sp>
      <p:sp>
        <p:nvSpPr>
          <p:cNvPr id="8089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4CB66-092E-4B99-A046-26A404931512}" type="slidenum">
              <a:rPr lang="en-US" altLang="zh-CN"/>
              <a:pPr/>
              <a:t>8</a:t>
            </a:fld>
            <a:endParaRPr lang="en-US" altLang="zh-CN"/>
          </a:p>
        </p:txBody>
      </p:sp>
      <p:sp>
        <p:nvSpPr>
          <p:cNvPr id="82946" name="Rectangle 2"/>
          <p:cNvSpPr>
            <a:spLocks noGrp="1" noRot="1" noChangeAspect="1" noChangeArrowheads="1" noTextEdit="1"/>
          </p:cNvSpPr>
          <p:nvPr>
            <p:ph type="sldImg"/>
          </p:nvPr>
        </p:nvSpPr>
        <p:spPr>
          <a:xfrm>
            <a:off x="1150938" y="692150"/>
            <a:ext cx="4556125" cy="3416300"/>
          </a:xfrm>
          <a:ln cap="flat"/>
        </p:spPr>
      </p:sp>
      <p:sp>
        <p:nvSpPr>
          <p:cNvPr id="8294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873D6-D637-4E38-AE6C-58EC8366B3D8}" type="slidenum">
              <a:rPr lang="en-US" altLang="zh-CN"/>
              <a:pPr/>
              <a:t>9</a:t>
            </a:fld>
            <a:endParaRPr lang="en-US" altLang="zh-CN"/>
          </a:p>
        </p:txBody>
      </p:sp>
      <p:sp>
        <p:nvSpPr>
          <p:cNvPr id="84994" name="Rectangle 2"/>
          <p:cNvSpPr>
            <a:spLocks noGrp="1" noRot="1" noChangeAspect="1" noChangeArrowheads="1" noTextEdit="1"/>
          </p:cNvSpPr>
          <p:nvPr>
            <p:ph type="sldImg"/>
          </p:nvPr>
        </p:nvSpPr>
        <p:spPr>
          <a:xfrm>
            <a:off x="1150938" y="692150"/>
            <a:ext cx="4556125" cy="3416300"/>
          </a:xfrm>
          <a:ln cap="flat"/>
        </p:spPr>
      </p:sp>
      <p:sp>
        <p:nvSpPr>
          <p:cNvPr id="8499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CDC2E-2734-490D-8E5D-62D01672E1AE}" type="slidenum">
              <a:rPr lang="en-US" altLang="zh-CN"/>
              <a:pPr/>
              <a:t>10</a:t>
            </a:fld>
            <a:endParaRPr lang="en-US" altLang="zh-CN"/>
          </a:p>
        </p:txBody>
      </p:sp>
      <p:sp>
        <p:nvSpPr>
          <p:cNvPr id="112642" name="Rectangle 2"/>
          <p:cNvSpPr>
            <a:spLocks noGrp="1" noRot="1" noChangeAspect="1" noChangeArrowheads="1" noTextEdit="1"/>
          </p:cNvSpPr>
          <p:nvPr>
            <p:ph type="sldImg"/>
          </p:nvPr>
        </p:nvSpPr>
        <p:spPr>
          <a:xfrm>
            <a:off x="1150938" y="692150"/>
            <a:ext cx="4556125" cy="3416300"/>
          </a:xfrm>
          <a:ln cap="flat"/>
        </p:spPr>
      </p:sp>
      <p:sp>
        <p:nvSpPr>
          <p:cNvPr id="11264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D5E0D-991D-40A2-BBAE-4E783165A3FE}" type="slidenum">
              <a:rPr lang="en-US" altLang="zh-CN"/>
              <a:pPr/>
              <a:t>11</a:t>
            </a:fld>
            <a:endParaRPr lang="en-US" altLang="zh-CN"/>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200E7369-9B42-4FB8-B236-4F226368B11B}" type="datetimeFigureOut">
              <a:rPr lang="zh-CN" altLang="en-US" smtClean="0"/>
              <a:pPr/>
              <a:t>2020/11/3</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6545FC67-816C-49B6-8BA9-E7436F3BFDC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0E7369-9B42-4FB8-B236-4F226368B11B}"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5FC67-816C-49B6-8BA9-E7436F3BFDC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E7369-9B42-4FB8-B236-4F226368B11B}" type="datetimeFigureOut">
              <a:rPr lang="zh-CN" altLang="en-US" smtClean="0"/>
              <a:pPr/>
              <a:t>2020/11/3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5FC67-816C-49B6-8BA9-E7436F3BFD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3.1.sw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3.3.sw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3.5.swf" TargetMode="External"/><Relationship Id="rId4" Type="http://schemas.openxmlformats.org/officeDocument/2006/relationships/hyperlink" Target="3.4.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22270;321.sw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22270;322.sw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22270;323.sw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22270;324&#26032;.sw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超长指令处理机及指令并行技术</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7B8376F9-1526-4D25-A559-54E8B20AC2C8}" type="slidenum">
              <a:rPr lang="en-US" altLang="zh-CN"/>
              <a:pPr/>
              <a:t>10</a:t>
            </a:fld>
            <a:endParaRPr lang="en-US" altLang="zh-CN"/>
          </a:p>
        </p:txBody>
      </p:sp>
      <p:sp>
        <p:nvSpPr>
          <p:cNvPr id="111618" name="Rectangle 2"/>
          <p:cNvSpPr>
            <a:spLocks noGrp="1" noChangeArrowheads="1"/>
          </p:cNvSpPr>
          <p:nvPr>
            <p:ph type="ctrTitle"/>
          </p:nvPr>
        </p:nvSpPr>
        <p:spPr>
          <a:xfrm>
            <a:off x="220663" y="103188"/>
            <a:ext cx="7170737" cy="517525"/>
          </a:xfrm>
          <a:noFill/>
          <a:ln/>
        </p:spPr>
        <p:txBody>
          <a:bodyPr>
            <a:normAutofit fontScale="90000"/>
          </a:bodyPr>
          <a:lstStyle/>
          <a:p>
            <a:r>
              <a:rPr lang="zh-CN" altLang="en-US" sz="3600" b="1">
                <a:solidFill>
                  <a:schemeClr val="hlink"/>
                </a:solidFill>
                <a:effectLst>
                  <a:outerShdw blurRad="38100" dist="38100" dir="2700000" algn="tl">
                    <a:srgbClr val="000000"/>
                  </a:outerShdw>
                </a:effectLst>
                <a:latin typeface="宋体" pitchFamily="2" charset="-122"/>
              </a:rPr>
              <a:t>第三章 指令级并行技术</a:t>
            </a:r>
          </a:p>
        </p:txBody>
      </p:sp>
      <p:sp>
        <p:nvSpPr>
          <p:cNvPr id="111619" name="Rectangle 3"/>
          <p:cNvSpPr>
            <a:spLocks noGrp="1" noChangeArrowheads="1"/>
          </p:cNvSpPr>
          <p:nvPr>
            <p:ph type="subTitle" idx="1"/>
          </p:nvPr>
        </p:nvSpPr>
        <p:spPr>
          <a:xfrm>
            <a:off x="228600" y="644525"/>
            <a:ext cx="7010400" cy="552450"/>
          </a:xfrm>
          <a:noFill/>
          <a:ln/>
        </p:spPr>
        <p:txBody>
          <a:bodyPr>
            <a:normAutofit lnSpcReduction="10000"/>
          </a:bodyPr>
          <a:lstStyle/>
          <a:p>
            <a:pPr algn="just">
              <a:spcBef>
                <a:spcPct val="0"/>
              </a:spcBef>
            </a:pPr>
            <a:r>
              <a:rPr lang="zh-CN" altLang="en-US" b="1" dirty="0">
                <a:solidFill>
                  <a:schemeClr val="hlink"/>
                </a:solidFill>
                <a:latin typeface="宋体" pitchFamily="2" charset="-122"/>
              </a:rPr>
              <a:t>本</a:t>
            </a:r>
            <a:r>
              <a:rPr lang="zh-CN" altLang="en-US" b="1" dirty="0">
                <a:solidFill>
                  <a:schemeClr val="hlink"/>
                </a:solidFill>
              </a:rPr>
              <a:t> </a:t>
            </a:r>
            <a:r>
              <a:rPr lang="zh-CN" altLang="en-US" b="1" dirty="0">
                <a:solidFill>
                  <a:schemeClr val="hlink"/>
                </a:solidFill>
                <a:latin typeface="宋体" pitchFamily="2" charset="-122"/>
              </a:rPr>
              <a:t>章</a:t>
            </a:r>
            <a:r>
              <a:rPr lang="zh-CN" altLang="en-US" b="1" dirty="0">
                <a:solidFill>
                  <a:schemeClr val="hlink"/>
                </a:solidFill>
              </a:rPr>
              <a:t> </a:t>
            </a:r>
            <a:r>
              <a:rPr lang="zh-CN" altLang="en-US" b="1" dirty="0">
                <a:solidFill>
                  <a:schemeClr val="hlink"/>
                </a:solidFill>
                <a:latin typeface="宋体" pitchFamily="2" charset="-122"/>
              </a:rPr>
              <a:t>小</a:t>
            </a:r>
            <a:r>
              <a:rPr lang="zh-CN" altLang="en-US" b="1" dirty="0">
                <a:solidFill>
                  <a:schemeClr val="hlink"/>
                </a:solidFill>
              </a:rPr>
              <a:t> </a:t>
            </a:r>
            <a:r>
              <a:rPr lang="zh-CN" altLang="en-US" b="1" dirty="0">
                <a:solidFill>
                  <a:schemeClr val="hlink"/>
                </a:solidFill>
                <a:latin typeface="宋体" pitchFamily="2" charset="-122"/>
              </a:rPr>
              <a:t>结</a:t>
            </a:r>
          </a:p>
        </p:txBody>
      </p:sp>
      <p:sp>
        <p:nvSpPr>
          <p:cNvPr id="111620" name="Rectangle 4"/>
          <p:cNvSpPr>
            <a:spLocks noChangeArrowheads="1"/>
          </p:cNvSpPr>
          <p:nvPr/>
        </p:nvSpPr>
        <p:spPr bwMode="auto">
          <a:xfrm>
            <a:off x="684213" y="1363663"/>
            <a:ext cx="7359650" cy="1633537"/>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dirty="0"/>
              <a:t>  </a:t>
            </a:r>
            <a:r>
              <a:rPr lang="zh-CN" altLang="en-US" sz="3200" dirty="0"/>
              <a:t>指令级并行技术是指细粒度并行性，它不仅包括时间并行技术，还包括空间并行技术。 </a:t>
            </a:r>
          </a:p>
        </p:txBody>
      </p:sp>
      <p:sp>
        <p:nvSpPr>
          <p:cNvPr id="111621" name="Rectangle 5"/>
          <p:cNvSpPr>
            <a:spLocks noChangeArrowheads="1"/>
          </p:cNvSpPr>
          <p:nvPr/>
        </p:nvSpPr>
        <p:spPr bwMode="auto">
          <a:xfrm>
            <a:off x="755650" y="3213100"/>
            <a:ext cx="7637463" cy="2528888"/>
          </a:xfrm>
          <a:prstGeom prst="rect">
            <a:avLst/>
          </a:prstGeom>
          <a:noFill/>
          <a:ln w="9525">
            <a:noFill/>
            <a:miter lim="800000"/>
            <a:headEnd/>
            <a:tailEnd/>
          </a:ln>
          <a:effectLst/>
        </p:spPr>
        <p:txBody>
          <a:bodyPr lIns="92075" tIns="46038" rIns="92075" bIns="46038">
            <a:spAutoFit/>
          </a:bodyPr>
          <a:lstStyle/>
          <a:p>
            <a:r>
              <a:rPr lang="zh-CN" altLang="en-US" sz="3200" dirty="0">
                <a:solidFill>
                  <a:schemeClr val="hlink"/>
                </a:solidFill>
              </a:rPr>
              <a:t>本章的重点是：</a:t>
            </a:r>
          </a:p>
          <a:p>
            <a:r>
              <a:rPr lang="zh-CN" altLang="en-US" sz="3200" dirty="0"/>
              <a:t>    指令级并行的概念，</a:t>
            </a:r>
          </a:p>
          <a:p>
            <a:r>
              <a:rPr lang="zh-CN" altLang="en-US" sz="3200" dirty="0"/>
              <a:t>    指令</a:t>
            </a:r>
            <a:r>
              <a:rPr lang="zh-CN" altLang="en-US" sz="3200" dirty="0" smtClean="0"/>
              <a:t>的动态调度</a:t>
            </a:r>
            <a:r>
              <a:rPr lang="zh-CN" altLang="en-US" sz="3200" dirty="0"/>
              <a:t>，</a:t>
            </a:r>
          </a:p>
          <a:p>
            <a:r>
              <a:rPr lang="zh-CN" altLang="en-US" sz="3200" dirty="0"/>
              <a:t>    超标量流水处理机，</a:t>
            </a:r>
          </a:p>
          <a:p>
            <a:r>
              <a:rPr lang="zh-CN" altLang="en-US" sz="3200" dirty="0"/>
              <a:t>    超流水线处理机。</a:t>
            </a:r>
            <a:r>
              <a:rPr lang="zh-CN" altLang="en-US" sz="3200" dirty="0">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DD42E574-D682-4E35-ADDC-935BF57BB3CC}" type="slidenum">
              <a:rPr lang="en-US" altLang="zh-CN"/>
              <a:pPr/>
              <a:t>11</a:t>
            </a:fld>
            <a:endParaRPr lang="en-US" altLang="zh-CN"/>
          </a:p>
        </p:txBody>
      </p:sp>
      <p:sp>
        <p:nvSpPr>
          <p:cNvPr id="8195" name="Rectangle 3"/>
          <p:cNvSpPr>
            <a:spLocks noGrp="1" noChangeArrowheads="1"/>
          </p:cNvSpPr>
          <p:nvPr>
            <p:ph type="subTitle" idx="1"/>
          </p:nvPr>
        </p:nvSpPr>
        <p:spPr>
          <a:xfrm>
            <a:off x="323850" y="692150"/>
            <a:ext cx="5848350" cy="552450"/>
          </a:xfrm>
          <a:noFill/>
          <a:ln/>
        </p:spPr>
        <p:txBody>
          <a:bodyPr>
            <a:normAutofit fontScale="92500" lnSpcReduction="10000"/>
          </a:bodyPr>
          <a:lstStyle/>
          <a:p>
            <a:pPr algn="just">
              <a:lnSpc>
                <a:spcPct val="110000"/>
              </a:lnSpc>
              <a:spcBef>
                <a:spcPct val="0"/>
              </a:spcBef>
            </a:pPr>
            <a:r>
              <a:rPr lang="zh-CN" altLang="en-US" b="1" dirty="0" smtClean="0">
                <a:solidFill>
                  <a:schemeClr val="hlink"/>
                </a:solidFill>
                <a:latin typeface="宋体" pitchFamily="2" charset="-122"/>
              </a:rPr>
              <a:t>并行性</a:t>
            </a:r>
            <a:r>
              <a:rPr lang="zh-CN" altLang="en-US" b="1" dirty="0">
                <a:solidFill>
                  <a:schemeClr val="hlink"/>
                </a:solidFill>
                <a:latin typeface="宋体" pitchFamily="2" charset="-122"/>
              </a:rPr>
              <a:t>的有关术语</a:t>
            </a:r>
          </a:p>
        </p:txBody>
      </p:sp>
      <p:sp>
        <p:nvSpPr>
          <p:cNvPr id="8196" name="Rectangle 4"/>
          <p:cNvSpPr>
            <a:spLocks noChangeArrowheads="1"/>
          </p:cNvSpPr>
          <p:nvPr/>
        </p:nvSpPr>
        <p:spPr bwMode="auto">
          <a:xfrm>
            <a:off x="468313" y="1484313"/>
            <a:ext cx="8180387" cy="1449387"/>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sz="2800" dirty="0"/>
              <a:t>  </a:t>
            </a:r>
            <a:r>
              <a:rPr lang="zh-CN" altLang="en-US" sz="2800" dirty="0"/>
              <a:t>从系统结构上提高计算机系统的性能，就必须设法以各种方式挖掘计算机工作中的并行性。并行性有</a:t>
            </a:r>
            <a:r>
              <a:rPr lang="zh-CN" altLang="en-US" sz="2800" dirty="0">
                <a:solidFill>
                  <a:schemeClr val="hlink"/>
                </a:solidFill>
              </a:rPr>
              <a:t>粗粒度并行性</a:t>
            </a:r>
            <a:r>
              <a:rPr lang="zh-CN" altLang="en-US" sz="2800" dirty="0"/>
              <a:t>和</a:t>
            </a:r>
            <a:r>
              <a:rPr lang="zh-CN" altLang="en-US" sz="2800" dirty="0">
                <a:solidFill>
                  <a:schemeClr val="hlink"/>
                </a:solidFill>
              </a:rPr>
              <a:t>细粒度并行性</a:t>
            </a:r>
            <a:r>
              <a:rPr lang="zh-CN" altLang="en-US" sz="2800" dirty="0"/>
              <a:t>之分。 </a:t>
            </a:r>
          </a:p>
        </p:txBody>
      </p:sp>
      <p:sp>
        <p:nvSpPr>
          <p:cNvPr id="8197" name="Rectangle 5"/>
          <p:cNvSpPr>
            <a:spLocks noChangeArrowheads="1"/>
          </p:cNvSpPr>
          <p:nvPr/>
        </p:nvSpPr>
        <p:spPr bwMode="auto">
          <a:xfrm>
            <a:off x="468313" y="2997200"/>
            <a:ext cx="8177212" cy="1079500"/>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rPr>
              <a:t>粗粒度并行性</a:t>
            </a:r>
            <a:r>
              <a:rPr lang="zh-CN" altLang="en-US" sz="3200"/>
              <a:t>：是在多处理机上，分别运行多个进程，由多台处理机合作完成一个程序 </a:t>
            </a:r>
          </a:p>
        </p:txBody>
      </p:sp>
      <p:sp>
        <p:nvSpPr>
          <p:cNvPr id="8198" name="Rectangle 6"/>
          <p:cNvSpPr>
            <a:spLocks noChangeArrowheads="1"/>
          </p:cNvSpPr>
          <p:nvPr/>
        </p:nvSpPr>
        <p:spPr bwMode="auto">
          <a:xfrm>
            <a:off x="468313" y="4221163"/>
            <a:ext cx="8177212" cy="2160587"/>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rPr>
              <a:t>细粒度并行性</a:t>
            </a:r>
            <a:r>
              <a:rPr lang="zh-CN" altLang="en-US" sz="3200"/>
              <a:t>：是在一个进程中进行指令一级或操作一级的并行处理。在多处理机系统中可以同时采用这两种粒度的并行性，在单处理机上则用细粒度并行性。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0-#ppt_w/2"/>
                                          </p:val>
                                        </p:tav>
                                        <p:tav tm="100000">
                                          <p:val>
                                            <p:strVal val="#ppt_x"/>
                                          </p:val>
                                        </p:tav>
                                      </p:tavLst>
                                    </p:anim>
                                    <p:anim calcmode="lin" valueType="num">
                                      <p:cBhvr additive="base">
                                        <p:cTn id="8"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8"/>
                                        </p:tgtEl>
                                        <p:attrNameLst>
                                          <p:attrName>style.visibility</p:attrName>
                                        </p:attrNameLst>
                                      </p:cBhvr>
                                      <p:to>
                                        <p:strVal val="visible"/>
                                      </p:to>
                                    </p:set>
                                    <p:anim calcmode="lin" valueType="num">
                                      <p:cBhvr additive="base">
                                        <p:cTn id="13" dur="500" fill="hold"/>
                                        <p:tgtEl>
                                          <p:spTgt spid="8198"/>
                                        </p:tgtEl>
                                        <p:attrNameLst>
                                          <p:attrName>ppt_x</p:attrName>
                                        </p:attrNameLst>
                                      </p:cBhvr>
                                      <p:tavLst>
                                        <p:tav tm="0">
                                          <p:val>
                                            <p:strVal val="0-#ppt_w/2"/>
                                          </p:val>
                                        </p:tav>
                                        <p:tav tm="100000">
                                          <p:val>
                                            <p:strVal val="#ppt_x"/>
                                          </p:val>
                                        </p:tav>
                                      </p:tavLst>
                                    </p:anim>
                                    <p:anim calcmode="lin" valueType="num">
                                      <p:cBhvr additive="base">
                                        <p:cTn id="14"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autoUpdateAnimBg="0"/>
      <p:bldP spid="819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7A629C27-4273-42C8-AB16-EDCA53B5AC81}" type="slidenum">
              <a:rPr lang="en-US" altLang="zh-CN"/>
              <a:pPr/>
              <a:t>12</a:t>
            </a:fld>
            <a:endParaRPr lang="en-US" altLang="zh-CN"/>
          </a:p>
        </p:txBody>
      </p:sp>
      <p:sp>
        <p:nvSpPr>
          <p:cNvPr id="10242"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0243" name="Rectangle 3"/>
          <p:cNvSpPr>
            <a:spLocks noGrp="1" noChangeArrowheads="1"/>
          </p:cNvSpPr>
          <p:nvPr>
            <p:ph type="subTitle" idx="1"/>
          </p:nvPr>
        </p:nvSpPr>
        <p:spPr>
          <a:xfrm>
            <a:off x="468313" y="1066800"/>
            <a:ext cx="8248650" cy="2895600"/>
          </a:xfrm>
          <a:noFill/>
          <a:ln/>
        </p:spPr>
        <p:txBody>
          <a:bodyPr/>
          <a:lstStyle/>
          <a:p>
            <a:pPr algn="just">
              <a:spcBef>
                <a:spcPct val="0"/>
              </a:spcBef>
            </a:pPr>
            <a:r>
              <a:rPr lang="en-US" altLang="zh-CN" sz="2400" b="1" dirty="0">
                <a:solidFill>
                  <a:srgbClr val="FFFFFF"/>
                </a:solidFill>
                <a:effectLst/>
                <a:latin typeface="宋体" pitchFamily="2" charset="-122"/>
              </a:rPr>
              <a:t>  </a:t>
            </a:r>
            <a:r>
              <a:rPr lang="en-US" altLang="zh-CN" sz="2800" b="1" dirty="0">
                <a:solidFill>
                  <a:schemeClr val="accent1"/>
                </a:solidFill>
                <a:effectLst/>
                <a:latin typeface="宋体" pitchFamily="2" charset="-122"/>
              </a:rPr>
              <a:t>20</a:t>
            </a:r>
            <a:r>
              <a:rPr lang="zh-CN" altLang="en-US" sz="2800" b="1" dirty="0">
                <a:solidFill>
                  <a:schemeClr val="accent1"/>
                </a:solidFill>
                <a:effectLst/>
                <a:latin typeface="宋体" pitchFamily="2" charset="-122"/>
              </a:rPr>
              <a:t>世纪</a:t>
            </a:r>
            <a:r>
              <a:rPr lang="en-US" altLang="zh-CN" sz="2800" b="1" dirty="0">
                <a:solidFill>
                  <a:schemeClr val="accent1"/>
                </a:solidFill>
                <a:effectLst/>
                <a:latin typeface="宋体" pitchFamily="2" charset="-122"/>
              </a:rPr>
              <a:t>80</a:t>
            </a:r>
            <a:r>
              <a:rPr lang="zh-CN" altLang="en-US" sz="2800" b="1" dirty="0">
                <a:solidFill>
                  <a:schemeClr val="accent1"/>
                </a:solidFill>
                <a:effectLst/>
                <a:latin typeface="宋体" pitchFamily="2" charset="-122"/>
              </a:rPr>
              <a:t>年代出现的</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是</a:t>
            </a:r>
            <a:r>
              <a:rPr lang="zh-CN" altLang="en-US" sz="2800" b="1" dirty="0">
                <a:solidFill>
                  <a:srgbClr val="00B050"/>
                </a:solidFill>
                <a:effectLst/>
                <a:latin typeface="宋体" pitchFamily="2" charset="-122"/>
              </a:rPr>
              <a:t>单处理机系统结构设计</a:t>
            </a:r>
            <a:r>
              <a:rPr lang="zh-CN" altLang="en-US" sz="2800" b="1" dirty="0">
                <a:solidFill>
                  <a:schemeClr val="accent1"/>
                </a:solidFill>
                <a:effectLst/>
                <a:latin typeface="宋体" pitchFamily="2" charset="-122"/>
              </a:rPr>
              <a:t>的一大进展。</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的设计目标是每个时钟周期内完成一条指令。在</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之后，又出现了一些新的计算机系统结构的设计，突破了每个时钟周期完成一条指令的指标。其基本思路是：挖掘</a:t>
            </a:r>
            <a:r>
              <a:rPr lang="zh-CN" altLang="en-US" sz="2800" b="1" dirty="0">
                <a:solidFill>
                  <a:srgbClr val="00B050"/>
                </a:solidFill>
                <a:effectLst/>
                <a:latin typeface="宋体" pitchFamily="2" charset="-122"/>
              </a:rPr>
              <a:t>指令级的并行度</a:t>
            </a:r>
            <a:r>
              <a:rPr lang="zh-CN" altLang="en-US" sz="2800" b="1" dirty="0">
                <a:solidFill>
                  <a:schemeClr val="accent1"/>
                </a:solidFill>
                <a:effectLst/>
                <a:latin typeface="宋体" pitchFamily="2" charset="-122"/>
              </a:rPr>
              <a:t>，使单处理机达到一个时钟周期完成多条指令。</a:t>
            </a:r>
          </a:p>
        </p:txBody>
      </p:sp>
      <p:sp>
        <p:nvSpPr>
          <p:cNvPr id="10244" name="Rectangle 4"/>
          <p:cNvSpPr>
            <a:spLocks noChangeArrowheads="1"/>
          </p:cNvSpPr>
          <p:nvPr/>
        </p:nvSpPr>
        <p:spPr bwMode="auto">
          <a:xfrm>
            <a:off x="477838" y="4019550"/>
            <a:ext cx="8177212" cy="1827213"/>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a:t>  </a:t>
            </a:r>
            <a:r>
              <a:rPr lang="zh-CN" altLang="en-US" sz="3200"/>
              <a:t>程序中的指令是顺序安排的，当这些指令间不存在相关而能在流水线中通过时间重叠方法来并行执行时，则存在</a:t>
            </a:r>
            <a:r>
              <a:rPr lang="zh-CN" altLang="en-US" sz="3200">
                <a:solidFill>
                  <a:schemeClr val="hlink"/>
                </a:solidFill>
              </a:rPr>
              <a:t>指令级并行性</a:t>
            </a:r>
            <a:r>
              <a:rPr lang="zh-CN" altLang="en-US" sz="3200"/>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diamond(in)">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7AF84A07-12BB-490D-882E-522B01E23F88}" type="slidenum">
              <a:rPr lang="en-US" altLang="zh-CN"/>
              <a:pPr/>
              <a:t>13</a:t>
            </a:fld>
            <a:endParaRPr lang="en-US" altLang="zh-CN"/>
          </a:p>
        </p:txBody>
      </p:sp>
      <p:sp>
        <p:nvSpPr>
          <p:cNvPr id="14338"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4339" name="Rectangle 3"/>
          <p:cNvSpPr>
            <a:spLocks noGrp="1" noChangeArrowheads="1"/>
          </p:cNvSpPr>
          <p:nvPr>
            <p:ph type="subTitle" idx="1"/>
          </p:nvPr>
        </p:nvSpPr>
        <p:spPr>
          <a:xfrm>
            <a:off x="469900" y="1068388"/>
            <a:ext cx="8245475" cy="1063625"/>
          </a:xfrm>
          <a:solidFill>
            <a:schemeClr val="bg1"/>
          </a:solidFill>
          <a:ln w="38100" cap="flat">
            <a:solidFill>
              <a:srgbClr val="FF9900"/>
            </a:solidFill>
          </a:ln>
        </p:spPr>
        <p:txBody>
          <a:bodyPr>
            <a:normAutofit lnSpcReduction="10000"/>
          </a:bodyPr>
          <a:lstStyle/>
          <a:p>
            <a:pPr algn="just">
              <a:spcBef>
                <a:spcPct val="0"/>
              </a:spcBef>
            </a:pPr>
            <a:r>
              <a:rPr lang="zh-CN" altLang="en-US" b="1" dirty="0">
                <a:solidFill>
                  <a:schemeClr val="hlink"/>
                </a:solidFill>
                <a:latin typeface="宋体" pitchFamily="2" charset="-122"/>
              </a:rPr>
              <a:t>机器并行性：是指处理机获取指令级并行性好处的能力大小。 </a:t>
            </a:r>
          </a:p>
        </p:txBody>
      </p:sp>
      <p:sp>
        <p:nvSpPr>
          <p:cNvPr id="14340" name="Rectangle 4"/>
          <p:cNvSpPr>
            <a:spLocks noChangeArrowheads="1"/>
          </p:cNvSpPr>
          <p:nvPr/>
        </p:nvSpPr>
        <p:spPr bwMode="auto">
          <a:xfrm>
            <a:off x="476250" y="2379663"/>
            <a:ext cx="8199438" cy="3983037"/>
          </a:xfrm>
          <a:prstGeom prst="rect">
            <a:avLst/>
          </a:prstGeom>
          <a:noFill/>
          <a:ln w="9525">
            <a:noFill/>
            <a:miter lim="800000"/>
            <a:headEnd/>
            <a:tailEnd/>
          </a:ln>
          <a:effectLst/>
        </p:spPr>
        <p:txBody>
          <a:bodyPr lIns="92075" tIns="46038" rIns="92075" bIns="46038"/>
          <a:lstStyle/>
          <a:p>
            <a:r>
              <a:rPr lang="en-US" altLang="zh-CN" sz="2800" b="1" dirty="0"/>
              <a:t>  </a:t>
            </a:r>
            <a:r>
              <a:rPr lang="zh-CN" altLang="en-US" sz="2800" b="1" dirty="0"/>
              <a:t>处理机能同时执行的指令数或并行流水线数，处理机中独立指令所使用的机构工作速度等，确定了机器并行性。</a:t>
            </a:r>
          </a:p>
          <a:p>
            <a:r>
              <a:rPr lang="zh-CN" altLang="en-US" sz="2800" b="1" dirty="0"/>
              <a:t>  指令级并行性和机器并行性都是增强计算机性能的重要因素。一个不具有充分指令级并行性的程序也能取得机器并行性的全部好处，像</a:t>
            </a:r>
            <a:r>
              <a:rPr lang="en-US" altLang="zh-CN" sz="2800" b="1" dirty="0"/>
              <a:t>RISC</a:t>
            </a:r>
            <a:r>
              <a:rPr lang="zh-CN" altLang="en-US" sz="2800" b="1" dirty="0"/>
              <a:t>因使用固定长度的指令集结构，就增强了指令级并行性。</a:t>
            </a:r>
          </a:p>
          <a:p>
            <a:r>
              <a:rPr lang="zh-CN" altLang="en-US" sz="2800" b="1" dirty="0"/>
              <a:t>  从另一方面讲，有限的机器并行性也会限制程序中指令级并行性的性能。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AAC1709A-FB59-4910-9168-DFF6A40E5DFB}" type="slidenum">
              <a:rPr lang="en-US" altLang="zh-CN"/>
              <a:pPr/>
              <a:t>14</a:t>
            </a:fld>
            <a:endParaRPr lang="en-US" altLang="zh-CN"/>
          </a:p>
        </p:txBody>
      </p:sp>
      <p:sp>
        <p:nvSpPr>
          <p:cNvPr id="16386"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6387" name="Rectangle 3"/>
          <p:cNvSpPr>
            <a:spLocks noGrp="1" noChangeArrowheads="1"/>
          </p:cNvSpPr>
          <p:nvPr>
            <p:ph type="subTitle" idx="1"/>
          </p:nvPr>
        </p:nvSpPr>
        <p:spPr>
          <a:xfrm>
            <a:off x="469900" y="1068388"/>
            <a:ext cx="8245475" cy="1568450"/>
          </a:xfrm>
          <a:solidFill>
            <a:schemeClr val="bg1"/>
          </a:solidFill>
          <a:ln w="38100" cap="flat">
            <a:solidFill>
              <a:srgbClr val="FF9900"/>
            </a:solidFill>
          </a:ln>
        </p:spPr>
        <p:txBody>
          <a:bodyPr/>
          <a:lstStyle/>
          <a:p>
            <a:pPr algn="just">
              <a:spcBef>
                <a:spcPct val="0"/>
              </a:spcBef>
            </a:pPr>
            <a:r>
              <a:rPr lang="en-US" altLang="zh-CN" b="1" dirty="0">
                <a:solidFill>
                  <a:schemeClr val="accent1"/>
                </a:solidFill>
                <a:latin typeface="宋体" pitchFamily="2" charset="-122"/>
              </a:rPr>
              <a:t>  </a:t>
            </a:r>
            <a:r>
              <a:rPr lang="zh-CN" altLang="en-US" b="1" dirty="0">
                <a:solidFill>
                  <a:schemeClr val="accent1"/>
                </a:solidFill>
                <a:latin typeface="宋体" pitchFamily="2" charset="-122"/>
              </a:rPr>
              <a:t>衡量指令级并行性的一个指标是</a:t>
            </a:r>
            <a:r>
              <a:rPr lang="en-US" altLang="zh-CN" b="1" dirty="0">
                <a:solidFill>
                  <a:srgbClr val="00B050"/>
                </a:solidFill>
                <a:latin typeface="宋体" pitchFamily="2" charset="-122"/>
              </a:rPr>
              <a:t>CPI</a:t>
            </a:r>
            <a:r>
              <a:rPr lang="zh-CN" altLang="en-US" b="1" dirty="0">
                <a:solidFill>
                  <a:srgbClr val="FFFFFF"/>
                </a:solidFill>
                <a:latin typeface="宋体" pitchFamily="2" charset="-122"/>
              </a:rPr>
              <a:t>，它定义</a:t>
            </a:r>
            <a:r>
              <a:rPr lang="zh-CN" altLang="en-US" b="1" dirty="0">
                <a:solidFill>
                  <a:schemeClr val="accent1"/>
                </a:solidFill>
                <a:latin typeface="宋体" pitchFamily="2" charset="-122"/>
              </a:rPr>
              <a:t>为流水线中执行一条指令所需的机器周期数。</a:t>
            </a:r>
          </a:p>
        </p:txBody>
      </p:sp>
      <p:sp>
        <p:nvSpPr>
          <p:cNvPr id="16388" name="Rectangle 4"/>
          <p:cNvSpPr>
            <a:spLocks noChangeArrowheads="1"/>
          </p:cNvSpPr>
          <p:nvPr/>
        </p:nvSpPr>
        <p:spPr bwMode="auto">
          <a:xfrm>
            <a:off x="476250" y="2924175"/>
            <a:ext cx="8199438" cy="3438525"/>
          </a:xfrm>
          <a:prstGeom prst="rect">
            <a:avLst/>
          </a:prstGeom>
          <a:noFill/>
          <a:ln w="9525">
            <a:noFill/>
            <a:miter lim="800000"/>
            <a:headEnd/>
            <a:tailEnd/>
          </a:ln>
          <a:effectLst/>
        </p:spPr>
        <p:txBody>
          <a:bodyPr lIns="92075" tIns="46038" rIns="92075" bIns="46038"/>
          <a:lstStyle/>
          <a:p>
            <a:r>
              <a:rPr lang="en-US" altLang="zh-CN" sz="3200" dirty="0"/>
              <a:t>  RISC</a:t>
            </a:r>
            <a:r>
              <a:rPr lang="zh-CN" altLang="en-US" sz="3200" dirty="0"/>
              <a:t>处理机中，大多数指令的</a:t>
            </a:r>
            <a:r>
              <a:rPr lang="en-US" altLang="zh-CN" sz="3200" dirty="0"/>
              <a:t>CPI</a:t>
            </a:r>
            <a:r>
              <a:rPr lang="zh-CN" altLang="en-US" sz="3200" dirty="0"/>
              <a:t>＝</a:t>
            </a:r>
            <a:r>
              <a:rPr lang="en-US" altLang="zh-CN" sz="3200" dirty="0"/>
              <a:t>1</a:t>
            </a:r>
            <a:r>
              <a:rPr lang="zh-CN" altLang="en-US" sz="3200" dirty="0"/>
              <a:t>，但有些复杂指令需要几个机器周期才能完成，它们的</a:t>
            </a:r>
            <a:r>
              <a:rPr lang="en-US" altLang="zh-CN" sz="3200" dirty="0"/>
              <a:t>CPI</a:t>
            </a:r>
            <a:r>
              <a:rPr lang="zh-CN" altLang="en-US" sz="3200" dirty="0"/>
              <a:t>＞</a:t>
            </a:r>
            <a:r>
              <a:rPr lang="en-US" altLang="zh-CN" sz="3200" dirty="0"/>
              <a:t>1</a:t>
            </a:r>
            <a:r>
              <a:rPr lang="zh-CN" altLang="en-US" sz="3200" dirty="0"/>
              <a:t>。</a:t>
            </a:r>
          </a:p>
          <a:p>
            <a:r>
              <a:rPr lang="zh-CN" altLang="en-US" sz="3200" dirty="0"/>
              <a:t>  显然，要提高指令级并行性，追求</a:t>
            </a:r>
            <a:r>
              <a:rPr lang="en-US" altLang="zh-CN" sz="3200" dirty="0"/>
              <a:t>CPI</a:t>
            </a:r>
            <a:r>
              <a:rPr lang="zh-CN" altLang="en-US" sz="3200" dirty="0"/>
              <a:t>＜</a:t>
            </a:r>
            <a:r>
              <a:rPr lang="en-US" altLang="zh-CN" sz="3200" dirty="0"/>
              <a:t>1</a:t>
            </a:r>
            <a:r>
              <a:rPr lang="zh-CN" altLang="en-US" sz="3200" dirty="0"/>
              <a:t>自然成为人们努力的目标。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B08882C0-9877-4067-9F39-FA38840F1463}" type="slidenum">
              <a:rPr lang="en-US" altLang="zh-CN"/>
              <a:pPr/>
              <a:t>15</a:t>
            </a:fld>
            <a:endParaRPr lang="en-US" altLang="zh-CN"/>
          </a:p>
        </p:txBody>
      </p:sp>
      <p:sp>
        <p:nvSpPr>
          <p:cNvPr id="18434" name="Rectangle 2"/>
          <p:cNvSpPr>
            <a:spLocks noGrp="1" noChangeArrowheads="1"/>
          </p:cNvSpPr>
          <p:nvPr>
            <p:ph type="ctrTitle"/>
          </p:nvPr>
        </p:nvSpPr>
        <p:spPr>
          <a:xfrm>
            <a:off x="342900" y="265113"/>
            <a:ext cx="7208838" cy="898525"/>
          </a:xfrm>
          <a:noFill/>
          <a:ln/>
        </p:spPr>
        <p:txBody>
          <a:bodyPr>
            <a:normAutofit fontScale="90000"/>
          </a:bodyPr>
          <a:lstStyle/>
          <a:p>
            <a:r>
              <a:rPr lang="zh-CN" altLang="en-US" sz="2800" b="1" dirty="0" smtClean="0">
                <a:solidFill>
                  <a:schemeClr val="hlink"/>
                </a:solidFill>
              </a:rPr>
              <a:t>指令</a:t>
            </a:r>
            <a:r>
              <a:rPr lang="zh-CN" altLang="en-US" sz="2800" b="1" dirty="0">
                <a:solidFill>
                  <a:schemeClr val="hlink"/>
                </a:solidFill>
              </a:rPr>
              <a:t>级并行的概念</a:t>
            </a:r>
            <a:r>
              <a:rPr lang="zh-CN" altLang="en-US" sz="3200" b="1" dirty="0">
                <a:solidFill>
                  <a:schemeClr val="hlink"/>
                </a:solidFill>
              </a:rPr>
              <a:t/>
            </a:r>
            <a:br>
              <a:rPr lang="zh-CN" altLang="en-US" sz="3200" b="1" dirty="0">
                <a:solidFill>
                  <a:schemeClr val="hlink"/>
                </a:solidFill>
              </a:rPr>
            </a:br>
            <a:r>
              <a:rPr lang="en-US" altLang="zh-CN" sz="3200" b="1" dirty="0" smtClean="0">
                <a:solidFill>
                  <a:schemeClr val="hlink"/>
                </a:solidFill>
              </a:rPr>
              <a:t> </a:t>
            </a:r>
            <a:r>
              <a:rPr lang="zh-CN" altLang="en-US" sz="3200" b="1" dirty="0">
                <a:solidFill>
                  <a:schemeClr val="hlink"/>
                </a:solidFill>
              </a:rPr>
              <a:t>多指令流出：指令级并行度</a:t>
            </a:r>
            <a:r>
              <a:rPr lang="zh-CN" altLang="en-US" sz="2800" b="1" dirty="0">
                <a:solidFill>
                  <a:schemeClr val="hlink"/>
                </a:solidFill>
                <a:latin typeface="宋体" pitchFamily="2" charset="-122"/>
              </a:rPr>
              <a:t> </a:t>
            </a:r>
          </a:p>
        </p:txBody>
      </p:sp>
      <p:sp>
        <p:nvSpPr>
          <p:cNvPr id="18435" name="Rectangle 3"/>
          <p:cNvSpPr>
            <a:spLocks noGrp="1" noChangeArrowheads="1"/>
          </p:cNvSpPr>
          <p:nvPr>
            <p:ph type="subTitle" idx="1"/>
          </p:nvPr>
        </p:nvSpPr>
        <p:spPr>
          <a:xfrm>
            <a:off x="395288" y="3573463"/>
            <a:ext cx="8245475" cy="1152525"/>
          </a:xfrm>
          <a:solidFill>
            <a:schemeClr val="bg1"/>
          </a:solidFill>
          <a:ln w="38100" cap="flat">
            <a:solidFill>
              <a:srgbClr val="FF9900"/>
            </a:solidFill>
          </a:ln>
        </p:spPr>
        <p:txBody>
          <a:bodyPr/>
          <a:lstStyle/>
          <a:p>
            <a:pPr algn="just">
              <a:spcBef>
                <a:spcPct val="0"/>
              </a:spcBef>
            </a:pPr>
            <a:r>
              <a:rPr lang="zh-CN" altLang="en-US" b="1" dirty="0">
                <a:solidFill>
                  <a:schemeClr val="hlink"/>
                </a:solidFill>
                <a:latin typeface="宋体" pitchFamily="2" charset="-122"/>
              </a:rPr>
              <a:t>指令级并行度</a:t>
            </a:r>
            <a:r>
              <a:rPr lang="en-US" altLang="zh-CN" b="1" dirty="0">
                <a:solidFill>
                  <a:schemeClr val="hlink"/>
                </a:solidFill>
                <a:latin typeface="宋体" pitchFamily="2" charset="-122"/>
              </a:rPr>
              <a:t>ILP</a:t>
            </a:r>
            <a:r>
              <a:rPr lang="zh-CN" altLang="en-US" b="1" dirty="0">
                <a:solidFill>
                  <a:schemeClr val="hlink"/>
                </a:solidFill>
                <a:latin typeface="宋体" pitchFamily="2" charset="-122"/>
              </a:rPr>
              <a:t>：</a:t>
            </a:r>
            <a:r>
              <a:rPr lang="zh-CN" altLang="en-US" b="1" dirty="0">
                <a:solidFill>
                  <a:schemeClr val="accent1"/>
                </a:solidFill>
                <a:latin typeface="宋体" pitchFamily="2" charset="-122"/>
              </a:rPr>
              <a:t>在一个时钟周期内流水线上流出的指令数 </a:t>
            </a:r>
          </a:p>
        </p:txBody>
      </p:sp>
      <p:sp>
        <p:nvSpPr>
          <p:cNvPr id="18436" name="Rectangle 4"/>
          <p:cNvSpPr>
            <a:spLocks noChangeArrowheads="1"/>
          </p:cNvSpPr>
          <p:nvPr/>
        </p:nvSpPr>
        <p:spPr bwMode="auto">
          <a:xfrm>
            <a:off x="395288" y="1196975"/>
            <a:ext cx="8370887" cy="2232025"/>
          </a:xfrm>
          <a:prstGeom prst="rect">
            <a:avLst/>
          </a:prstGeom>
          <a:noFill/>
          <a:ln w="9525">
            <a:noFill/>
            <a:miter lim="800000"/>
            <a:headEnd/>
            <a:tailEnd/>
          </a:ln>
          <a:effectLst/>
        </p:spPr>
        <p:txBody>
          <a:bodyPr lIns="92075" tIns="46038" rIns="92075" bIns="46038"/>
          <a:lstStyle/>
          <a:p>
            <a:r>
              <a:rPr lang="en-US" altLang="zh-CN" sz="2800" dirty="0"/>
              <a:t>  </a:t>
            </a:r>
            <a:r>
              <a:rPr lang="zh-CN" altLang="en-US" sz="2800" dirty="0">
                <a:solidFill>
                  <a:schemeClr val="hlink"/>
                </a:solidFill>
              </a:rPr>
              <a:t>指令流水处理机</a:t>
            </a:r>
            <a:r>
              <a:rPr lang="zh-CN" altLang="en-US" sz="2800" dirty="0"/>
              <a:t>比传统的串行处理机有较高的吞吐率，其原因在于多条指令可在流水线的不同段中同时进行操作，即实现了指令级的并行性。但要进一步提高流水线的吞吐率，必须使</a:t>
            </a:r>
            <a:r>
              <a:rPr lang="en-US" altLang="zh-CN" sz="2800" dirty="0"/>
              <a:t>CPI</a:t>
            </a:r>
            <a:r>
              <a:rPr lang="zh-CN" altLang="en-US" sz="2800" dirty="0"/>
              <a:t>＜</a:t>
            </a:r>
            <a:r>
              <a:rPr lang="en-US" altLang="zh-CN" sz="2800" dirty="0"/>
              <a:t>1</a:t>
            </a:r>
            <a:r>
              <a:rPr lang="zh-CN" altLang="en-US" sz="2800" dirty="0"/>
              <a:t>，即需要开发</a:t>
            </a:r>
            <a:r>
              <a:rPr lang="zh-CN" altLang="en-US" sz="2800" dirty="0">
                <a:solidFill>
                  <a:schemeClr val="hlink"/>
                </a:solidFill>
              </a:rPr>
              <a:t>指令级并行度</a:t>
            </a:r>
            <a:r>
              <a:rPr lang="en-US" altLang="zh-CN" sz="2800" dirty="0">
                <a:solidFill>
                  <a:schemeClr val="hlink"/>
                </a:solidFill>
              </a:rPr>
              <a:t>ILP</a:t>
            </a:r>
            <a:r>
              <a:rPr lang="en-US" altLang="zh-CN" sz="2800" dirty="0"/>
              <a:t> </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E013ED34-63E4-4DD5-96C0-F6B98907D70C}" type="slidenum">
              <a:rPr lang="en-US" altLang="zh-CN"/>
              <a:pPr/>
              <a:t>16</a:t>
            </a:fld>
            <a:endParaRPr lang="en-US" altLang="zh-CN"/>
          </a:p>
        </p:txBody>
      </p:sp>
      <p:sp>
        <p:nvSpPr>
          <p:cNvPr id="20482" name="Rectangle 2"/>
          <p:cNvSpPr>
            <a:spLocks noGrp="1" noChangeArrowheads="1"/>
          </p:cNvSpPr>
          <p:nvPr>
            <p:ph type="ctrTitle"/>
          </p:nvPr>
        </p:nvSpPr>
        <p:spPr>
          <a:xfrm>
            <a:off x="133350" y="133350"/>
            <a:ext cx="7151688" cy="536575"/>
          </a:xfrm>
          <a:noFill/>
          <a:ln/>
        </p:spPr>
        <p:txBody>
          <a:bodyPr>
            <a:normAutofit fontScale="90000"/>
          </a:bodyPr>
          <a:lstStyle/>
          <a:p>
            <a:r>
              <a:rPr lang="en-US" altLang="zh-CN" sz="3200" b="1" dirty="0" smtClean="0">
                <a:solidFill>
                  <a:schemeClr val="hlink"/>
                </a:solidFill>
              </a:rPr>
              <a:t> </a:t>
            </a:r>
            <a:r>
              <a:rPr lang="zh-CN" altLang="en-US" sz="3200" b="1" dirty="0">
                <a:solidFill>
                  <a:schemeClr val="hlink"/>
                </a:solidFill>
              </a:rPr>
              <a:t>多指令流出：指令级并行度</a:t>
            </a:r>
            <a:r>
              <a:rPr lang="zh-CN" altLang="en-US" sz="2800" b="1" dirty="0">
                <a:solidFill>
                  <a:schemeClr val="hlink"/>
                </a:solidFill>
                <a:latin typeface="宋体" pitchFamily="2" charset="-122"/>
              </a:rPr>
              <a:t> </a:t>
            </a:r>
          </a:p>
        </p:txBody>
      </p:sp>
      <p:sp>
        <p:nvSpPr>
          <p:cNvPr id="20483" name="Rectangle 3"/>
          <p:cNvSpPr>
            <a:spLocks noGrp="1" noChangeArrowheads="1"/>
          </p:cNvSpPr>
          <p:nvPr>
            <p:ph type="subTitle" idx="1"/>
          </p:nvPr>
        </p:nvSpPr>
        <p:spPr>
          <a:xfrm>
            <a:off x="395288" y="2708275"/>
            <a:ext cx="8359775" cy="1584325"/>
          </a:xfrm>
          <a:solidFill>
            <a:schemeClr val="bg1"/>
          </a:solidFill>
          <a:ln w="38100" cap="flat">
            <a:solidFill>
              <a:srgbClr val="FF9900"/>
            </a:solidFill>
          </a:ln>
        </p:spPr>
        <p:txBody>
          <a:bodyPr/>
          <a:lstStyle/>
          <a:p>
            <a:pPr algn="just">
              <a:spcBef>
                <a:spcPct val="0"/>
              </a:spcBef>
            </a:pPr>
            <a:r>
              <a:rPr lang="en-US" altLang="zh-CN" b="1" dirty="0">
                <a:solidFill>
                  <a:srgbClr val="FFFFFF"/>
                </a:solidFill>
                <a:latin typeface="宋体" pitchFamily="2" charset="-122"/>
              </a:rPr>
              <a:t>  </a:t>
            </a:r>
            <a:r>
              <a:rPr lang="zh-CN" altLang="en-US" b="1" dirty="0">
                <a:solidFill>
                  <a:schemeClr val="hlink"/>
                </a:solidFill>
                <a:latin typeface="宋体" pitchFamily="2" charset="-122"/>
              </a:rPr>
              <a:t>超标量</a:t>
            </a:r>
            <a:r>
              <a:rPr lang="zh-CN" altLang="en-US" b="1" dirty="0">
                <a:solidFill>
                  <a:srgbClr val="FFFFFF"/>
                </a:solidFill>
                <a:latin typeface="宋体" pitchFamily="2" charset="-122"/>
              </a:rPr>
              <a:t>、</a:t>
            </a:r>
            <a:r>
              <a:rPr lang="zh-CN" altLang="en-US" b="1" dirty="0">
                <a:solidFill>
                  <a:schemeClr val="hlink"/>
                </a:solidFill>
                <a:latin typeface="宋体" pitchFamily="2" charset="-122"/>
              </a:rPr>
              <a:t>超流水线</a:t>
            </a:r>
            <a:r>
              <a:rPr lang="zh-CN" altLang="en-US" b="1" dirty="0">
                <a:solidFill>
                  <a:srgbClr val="FFFFFF"/>
                </a:solidFill>
                <a:latin typeface="宋体" pitchFamily="2" charset="-122"/>
              </a:rPr>
              <a:t>和</a:t>
            </a:r>
            <a:r>
              <a:rPr lang="zh-CN" altLang="en-US" b="1" dirty="0">
                <a:solidFill>
                  <a:schemeClr val="hlink"/>
                </a:solidFill>
                <a:latin typeface="宋体" pitchFamily="2" charset="-122"/>
              </a:rPr>
              <a:t>超标量超流水线</a:t>
            </a:r>
            <a:r>
              <a:rPr lang="zh-CN" altLang="en-US" b="1" dirty="0">
                <a:solidFill>
                  <a:schemeClr val="accent1"/>
                </a:solidFill>
                <a:latin typeface="宋体" pitchFamily="2" charset="-122"/>
              </a:rPr>
              <a:t>三种处理机在一个时钟周期内可以执行多条指令，即它们的</a:t>
            </a:r>
            <a:r>
              <a:rPr lang="en-US" altLang="zh-CN" b="1" dirty="0">
                <a:solidFill>
                  <a:schemeClr val="accent1"/>
                </a:solidFill>
                <a:latin typeface="宋体" pitchFamily="2" charset="-122"/>
              </a:rPr>
              <a:t>ILP</a:t>
            </a:r>
            <a:r>
              <a:rPr lang="zh-CN" altLang="en-US" b="1" dirty="0">
                <a:solidFill>
                  <a:schemeClr val="accent1"/>
                </a:solidFill>
                <a:latin typeface="宋体" pitchFamily="2" charset="-122"/>
              </a:rPr>
              <a:t>＞</a:t>
            </a:r>
            <a:r>
              <a:rPr lang="en-US" altLang="zh-CN" b="1" dirty="0">
                <a:solidFill>
                  <a:schemeClr val="accent1"/>
                </a:solidFill>
                <a:latin typeface="宋体" pitchFamily="2" charset="-122"/>
              </a:rPr>
              <a:t>1</a:t>
            </a:r>
            <a:r>
              <a:rPr lang="zh-CN" altLang="en-US" b="1" dirty="0">
                <a:solidFill>
                  <a:schemeClr val="accent1"/>
                </a:solidFill>
                <a:latin typeface="宋体" pitchFamily="2" charset="-122"/>
              </a:rPr>
              <a:t>。</a:t>
            </a:r>
          </a:p>
        </p:txBody>
      </p:sp>
      <p:sp>
        <p:nvSpPr>
          <p:cNvPr id="20485" name="Rectangle 5"/>
          <p:cNvSpPr>
            <a:spLocks noChangeArrowheads="1"/>
          </p:cNvSpPr>
          <p:nvPr/>
        </p:nvSpPr>
        <p:spPr bwMode="auto">
          <a:xfrm>
            <a:off x="323850" y="4508500"/>
            <a:ext cx="8424863" cy="2016125"/>
          </a:xfrm>
          <a:prstGeom prst="rect">
            <a:avLst/>
          </a:prstGeom>
          <a:solidFill>
            <a:schemeClr val="bg1"/>
          </a:solidFill>
          <a:ln w="38100">
            <a:noFill/>
            <a:miter lim="800000"/>
            <a:headEnd/>
            <a:tailEnd/>
          </a:ln>
          <a:effectLst/>
        </p:spPr>
        <p:txBody>
          <a:bodyPr lIns="92075" tIns="46038" rIns="92075" bIns="46038"/>
          <a:lstStyle/>
          <a:p>
            <a:pPr>
              <a:buClr>
                <a:schemeClr val="hlink"/>
              </a:buClr>
              <a:buSzPct val="75000"/>
              <a:buFont typeface="Monotype Sorts" charset="2"/>
              <a:buNone/>
            </a:pPr>
            <a:r>
              <a:rPr lang="en-US" altLang="zh-CN" sz="3200">
                <a:effectLst>
                  <a:outerShdw blurRad="38100" dist="38100" dir="2700000" algn="tl">
                    <a:srgbClr val="000000"/>
                  </a:outerShdw>
                </a:effectLst>
              </a:rPr>
              <a:t>  </a:t>
            </a:r>
            <a:r>
              <a:rPr lang="zh-CN" altLang="en-US" sz="3200">
                <a:effectLst>
                  <a:outerShdw blurRad="38100" dist="38100" dir="2700000" algn="tl">
                    <a:srgbClr val="000000"/>
                  </a:outerShdw>
                </a:effectLst>
              </a:rPr>
              <a:t>用一台</a:t>
            </a:r>
            <a:r>
              <a:rPr lang="en-US" altLang="zh-CN" sz="3200">
                <a:effectLst>
                  <a:outerShdw blurRad="38100" dist="38100" dir="2700000" algn="tl">
                    <a:srgbClr val="000000"/>
                  </a:outerShdw>
                </a:effectLst>
              </a:rPr>
              <a:t>k</a:t>
            </a:r>
            <a:r>
              <a:rPr lang="zh-CN" altLang="en-US" sz="3200">
                <a:effectLst>
                  <a:outerShdw blurRad="38100" dist="38100" dir="2700000" algn="tl">
                    <a:srgbClr val="000000"/>
                  </a:outerShdw>
                </a:effectLst>
              </a:rPr>
              <a:t>段流水线的普通</a:t>
            </a:r>
            <a:r>
              <a:rPr lang="en-US" altLang="zh-CN" sz="3200">
                <a:effectLst>
                  <a:outerShdw blurRad="38100" dist="38100" dir="2700000" algn="tl">
                    <a:srgbClr val="000000"/>
                  </a:outerShdw>
                </a:effectLst>
              </a:rPr>
              <a:t>RISC</a:t>
            </a:r>
            <a:r>
              <a:rPr lang="zh-CN" altLang="en-US" sz="3200">
                <a:effectLst>
                  <a:outerShdw blurRad="38100" dist="38100" dir="2700000" algn="tl">
                    <a:srgbClr val="000000"/>
                  </a:outerShdw>
                </a:effectLst>
              </a:rPr>
              <a:t>标量流水处理机做比较基准，则四种不同类型处理机的时空图和</a:t>
            </a:r>
            <a:r>
              <a:rPr lang="en-US" altLang="zh-CN" sz="3200">
                <a:effectLst>
                  <a:outerShdw blurRad="38100" dist="38100" dir="2700000" algn="tl">
                    <a:srgbClr val="000000"/>
                  </a:outerShdw>
                </a:effectLst>
              </a:rPr>
              <a:t>ILP</a:t>
            </a:r>
            <a:r>
              <a:rPr lang="zh-CN" altLang="en-US" sz="3200">
                <a:effectLst>
                  <a:outerShdw blurRad="38100" dist="38100" dir="2700000" algn="tl">
                    <a:srgbClr val="000000"/>
                  </a:outerShdw>
                </a:effectLst>
              </a:rPr>
              <a:t>，如</a:t>
            </a:r>
            <a:r>
              <a:rPr lang="zh-CN" altLang="en-US" sz="3200">
                <a:effectLst>
                  <a:outerShdw blurRad="38100" dist="38100" dir="2700000" algn="tl">
                    <a:srgbClr val="000000"/>
                  </a:outerShdw>
                </a:effectLst>
                <a:hlinkClick r:id="rId3" action="ppaction://hlinkfile"/>
              </a:rPr>
              <a:t>图</a:t>
            </a:r>
            <a:r>
              <a:rPr lang="en-US" altLang="zh-CN" sz="3200">
                <a:effectLst>
                  <a:outerShdw blurRad="38100" dist="38100" dir="2700000" algn="tl">
                    <a:srgbClr val="000000"/>
                  </a:outerShdw>
                </a:effectLst>
                <a:hlinkClick r:id="rId3" action="ppaction://hlinkfile"/>
              </a:rPr>
              <a:t>3.1</a:t>
            </a:r>
            <a:r>
              <a:rPr lang="zh-CN" altLang="en-US" sz="3200">
                <a:effectLst>
                  <a:outerShdw blurRad="38100" dist="38100" dir="2700000" algn="tl">
                    <a:srgbClr val="000000"/>
                  </a:outerShdw>
                </a:effectLst>
              </a:rPr>
              <a:t>所示，其主要性能比较见表</a:t>
            </a:r>
            <a:r>
              <a:rPr lang="en-US" altLang="zh-CN" sz="3200">
                <a:effectLst>
                  <a:outerShdw blurRad="38100" dist="38100" dir="2700000" algn="tl">
                    <a:srgbClr val="000000"/>
                  </a:outerShdw>
                </a:effectLst>
              </a:rPr>
              <a:t>3.1</a:t>
            </a:r>
            <a:r>
              <a:rPr lang="zh-CN" altLang="en-US" sz="3200">
                <a:effectLst>
                  <a:outerShdw blurRad="38100" dist="38100" dir="2700000" algn="tl">
                    <a:srgbClr val="000000"/>
                  </a:outerShdw>
                </a:effectLst>
              </a:rPr>
              <a:t>所示。 </a:t>
            </a:r>
          </a:p>
        </p:txBody>
      </p:sp>
      <p:sp>
        <p:nvSpPr>
          <p:cNvPr id="20486" name="Rectangle 6"/>
          <p:cNvSpPr>
            <a:spLocks noChangeArrowheads="1"/>
          </p:cNvSpPr>
          <p:nvPr/>
        </p:nvSpPr>
        <p:spPr bwMode="auto">
          <a:xfrm>
            <a:off x="395288" y="765175"/>
            <a:ext cx="8370887" cy="1844675"/>
          </a:xfrm>
          <a:prstGeom prst="rect">
            <a:avLst/>
          </a:prstGeom>
          <a:noFill/>
          <a:ln w="9525">
            <a:noFill/>
            <a:miter lim="800000"/>
            <a:headEnd/>
            <a:tailEnd/>
          </a:ln>
          <a:effectLst/>
        </p:spPr>
        <p:txBody>
          <a:bodyPr lIns="92075" tIns="46038" rIns="92075" bIns="46038"/>
          <a:lstStyle/>
          <a:p>
            <a:r>
              <a:rPr lang="en-US" altLang="zh-CN" sz="2800" dirty="0"/>
              <a:t>  </a:t>
            </a:r>
            <a:r>
              <a:rPr lang="zh-CN" altLang="en-US" sz="2800" dirty="0"/>
              <a:t>不能使</a:t>
            </a:r>
            <a:r>
              <a:rPr lang="en-US" altLang="zh-CN" sz="2800" dirty="0"/>
              <a:t>CPI</a:t>
            </a:r>
            <a:r>
              <a:rPr lang="zh-CN" altLang="en-US" sz="2800" dirty="0"/>
              <a:t>＜</a:t>
            </a:r>
            <a:r>
              <a:rPr lang="en-US" altLang="zh-CN" sz="2800" dirty="0"/>
              <a:t>1</a:t>
            </a:r>
            <a:r>
              <a:rPr lang="zh-CN" altLang="en-US" sz="2800" dirty="0"/>
              <a:t>的直接原因是流水线每次只能流出一条指令。要做到</a:t>
            </a:r>
            <a:r>
              <a:rPr lang="en-US" altLang="zh-CN" sz="2800" dirty="0"/>
              <a:t>CPI</a:t>
            </a:r>
            <a:r>
              <a:rPr lang="zh-CN" altLang="en-US" sz="2800" dirty="0"/>
              <a:t>＜</a:t>
            </a:r>
            <a:r>
              <a:rPr lang="en-US" altLang="zh-CN" sz="2800" dirty="0"/>
              <a:t>1</a:t>
            </a:r>
            <a:r>
              <a:rPr lang="zh-CN" altLang="en-US" sz="2800" dirty="0"/>
              <a:t>的指标，就需要在一个时钟周期内流出多条指令。因此，需要用</a:t>
            </a:r>
            <a:r>
              <a:rPr lang="zh-CN" altLang="en-US" sz="2800" dirty="0">
                <a:solidFill>
                  <a:schemeClr val="hlink"/>
                </a:solidFill>
              </a:rPr>
              <a:t>指令级并行度</a:t>
            </a:r>
            <a:r>
              <a:rPr lang="zh-CN" altLang="en-US" sz="2800" dirty="0"/>
              <a:t>来描述这种特性。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bg/>
                                          </p:spTgt>
                                        </p:tgtEl>
                                        <p:attrNameLst>
                                          <p:attrName>style.visibility</p:attrName>
                                        </p:attrNameLst>
                                      </p:cBhvr>
                                      <p:to>
                                        <p:strVal val="visible"/>
                                      </p:to>
                                    </p:set>
                                    <p:animEffect transition="in" filter="blinds(horizontal)">
                                      <p:cBhvr>
                                        <p:cTn id="7" dur="500"/>
                                        <p:tgtEl>
                                          <p:spTgt spid="2048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12" dur="500"/>
                                        <p:tgtEl>
                                          <p:spTgt spid="20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heckerboard(across)">
                                      <p:cBhvr>
                                        <p:cTn id="1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nimBg="1"/>
      <p:bldP spid="204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
          <p:cNvSpPr>
            <a:spLocks noGrp="1" noChangeArrowheads="1"/>
          </p:cNvSpPr>
          <p:nvPr>
            <p:ph type="sldNum" sz="quarter" idx="4294967295"/>
          </p:nvPr>
        </p:nvSpPr>
        <p:spPr>
          <a:xfrm>
            <a:off x="7080250" y="6232525"/>
            <a:ext cx="1905000" cy="457200"/>
          </a:xfrm>
          <a:prstGeom prst="rect">
            <a:avLst/>
          </a:prstGeom>
        </p:spPr>
        <p:txBody>
          <a:bodyPr/>
          <a:lstStyle/>
          <a:p>
            <a:fld id="{D897A323-FDDF-4C61-9C00-E8B27ED003DF}" type="slidenum">
              <a:rPr lang="en-US" altLang="zh-CN"/>
              <a:pPr/>
              <a:t>17</a:t>
            </a:fld>
            <a:endParaRPr lang="en-US" altLang="zh-CN"/>
          </a:p>
        </p:txBody>
      </p:sp>
      <p:sp>
        <p:nvSpPr>
          <p:cNvPr id="22530" name="Rectangle 2"/>
          <p:cNvSpPr>
            <a:spLocks noGrp="1" noChangeArrowheads="1"/>
          </p:cNvSpPr>
          <p:nvPr>
            <p:ph type="ctrTitle"/>
          </p:nvPr>
        </p:nvSpPr>
        <p:spPr>
          <a:xfrm>
            <a:off x="133350" y="133350"/>
            <a:ext cx="7151688" cy="536575"/>
          </a:xfrm>
          <a:noFill/>
          <a:ln/>
        </p:spPr>
        <p:txBody>
          <a:bodyPr>
            <a:normAutofit fontScale="90000"/>
          </a:bodyPr>
          <a:lstStyle/>
          <a:p>
            <a:r>
              <a:rPr lang="zh-CN" altLang="en-US" sz="3200" b="1" dirty="0" smtClean="0">
                <a:solidFill>
                  <a:schemeClr val="hlink"/>
                </a:solidFill>
              </a:rPr>
              <a:t>多</a:t>
            </a:r>
            <a:r>
              <a:rPr lang="zh-CN" altLang="en-US" sz="3200" b="1" dirty="0">
                <a:solidFill>
                  <a:schemeClr val="hlink"/>
                </a:solidFill>
              </a:rPr>
              <a:t>指令流出：指令级并行度</a:t>
            </a:r>
            <a:r>
              <a:rPr lang="zh-CN" altLang="en-US" sz="2800" b="1" dirty="0">
                <a:solidFill>
                  <a:schemeClr val="hlink"/>
                </a:solidFill>
                <a:latin typeface="宋体" pitchFamily="2" charset="-122"/>
              </a:rPr>
              <a:t> </a:t>
            </a:r>
          </a:p>
        </p:txBody>
      </p:sp>
      <p:sp>
        <p:nvSpPr>
          <p:cNvPr id="22531" name="Rectangle 3"/>
          <p:cNvSpPr>
            <a:spLocks noGrp="1" noChangeArrowheads="1"/>
          </p:cNvSpPr>
          <p:nvPr>
            <p:ph type="subTitle" idx="1"/>
          </p:nvPr>
        </p:nvSpPr>
        <p:spPr>
          <a:xfrm>
            <a:off x="374650" y="992188"/>
            <a:ext cx="8359775" cy="1406525"/>
          </a:xfrm>
          <a:noFill/>
          <a:ln/>
        </p:spPr>
        <p:txBody>
          <a:bodyPr>
            <a:normAutofit lnSpcReduction="10000"/>
          </a:bodyPr>
          <a:lstStyle/>
          <a:p>
            <a:pPr algn="just">
              <a:lnSpc>
                <a:spcPct val="90000"/>
              </a:lnSpc>
              <a:spcBef>
                <a:spcPct val="0"/>
              </a:spcBef>
            </a:pPr>
            <a:r>
              <a:rPr lang="en-US" altLang="zh-CN" b="1" dirty="0">
                <a:solidFill>
                  <a:schemeClr val="accent1"/>
                </a:solidFill>
                <a:latin typeface="宋体" pitchFamily="2" charset="-122"/>
              </a:rPr>
              <a:t>  </a:t>
            </a:r>
            <a:r>
              <a:rPr lang="zh-CN" altLang="en-US" b="1" dirty="0">
                <a:solidFill>
                  <a:schemeClr val="accent1"/>
                </a:solidFill>
                <a:latin typeface="宋体" pitchFamily="2" charset="-122"/>
              </a:rPr>
              <a:t>超标量、超流水线和超标量超流水线、普通</a:t>
            </a:r>
            <a:r>
              <a:rPr lang="en-US" altLang="zh-CN" b="1" dirty="0">
                <a:solidFill>
                  <a:schemeClr val="accent1"/>
                </a:solidFill>
                <a:latin typeface="宋体" pitchFamily="2" charset="-122"/>
              </a:rPr>
              <a:t>RISC</a:t>
            </a:r>
            <a:r>
              <a:rPr lang="zh-CN" altLang="en-US" b="1" dirty="0">
                <a:solidFill>
                  <a:schemeClr val="accent1"/>
                </a:solidFill>
                <a:latin typeface="宋体" pitchFamily="2" charset="-122"/>
              </a:rPr>
              <a:t>标量流水处理机四种不同类型处理机的主要性能比较见表</a:t>
            </a:r>
            <a:r>
              <a:rPr lang="en-US" altLang="zh-CN" b="1" dirty="0">
                <a:solidFill>
                  <a:schemeClr val="accent1"/>
                </a:solidFill>
                <a:latin typeface="宋体" pitchFamily="2" charset="-122"/>
              </a:rPr>
              <a:t>3.1</a:t>
            </a:r>
            <a:r>
              <a:rPr lang="zh-CN" altLang="en-US" b="1" dirty="0">
                <a:solidFill>
                  <a:schemeClr val="accent1"/>
                </a:solidFill>
                <a:latin typeface="宋体" pitchFamily="2" charset="-122"/>
              </a:rPr>
              <a:t>所示。 </a:t>
            </a:r>
          </a:p>
        </p:txBody>
      </p:sp>
      <p:pic>
        <p:nvPicPr>
          <p:cNvPr id="22532" name="Picture 4"/>
          <p:cNvPicPr>
            <a:picLocks noChangeArrowheads="1"/>
          </p:cNvPicPr>
          <p:nvPr/>
        </p:nvPicPr>
        <p:blipFill>
          <a:blip r:embed="rId3"/>
          <a:srcRect/>
          <a:stretch>
            <a:fillRect/>
          </a:stretch>
        </p:blipFill>
        <p:spPr bwMode="auto">
          <a:xfrm>
            <a:off x="0" y="2697163"/>
            <a:ext cx="1993900" cy="820737"/>
          </a:xfrm>
          <a:prstGeom prst="rect">
            <a:avLst/>
          </a:prstGeom>
          <a:noFill/>
          <a:ln w="9525">
            <a:noFill/>
            <a:miter lim="800000"/>
            <a:headEnd/>
            <a:tailEnd/>
          </a:ln>
          <a:effectLst/>
        </p:spPr>
      </p:pic>
      <p:grpSp>
        <p:nvGrpSpPr>
          <p:cNvPr id="2" name="Group 67"/>
          <p:cNvGrpSpPr>
            <a:grpSpLocks/>
          </p:cNvGrpSpPr>
          <p:nvPr/>
        </p:nvGrpSpPr>
        <p:grpSpPr bwMode="auto">
          <a:xfrm>
            <a:off x="1588" y="2692400"/>
            <a:ext cx="9140825" cy="3263900"/>
            <a:chOff x="1" y="1696"/>
            <a:chExt cx="5758" cy="2056"/>
          </a:xfrm>
        </p:grpSpPr>
        <p:grpSp>
          <p:nvGrpSpPr>
            <p:cNvPr id="3" name="Group 65"/>
            <p:cNvGrpSpPr>
              <a:grpSpLocks/>
            </p:cNvGrpSpPr>
            <p:nvPr/>
          </p:nvGrpSpPr>
          <p:grpSpPr bwMode="auto">
            <a:xfrm>
              <a:off x="7" y="1703"/>
              <a:ext cx="5746" cy="2042"/>
              <a:chOff x="7" y="1703"/>
              <a:chExt cx="5746" cy="2042"/>
            </a:xfrm>
          </p:grpSpPr>
          <p:grpSp>
            <p:nvGrpSpPr>
              <p:cNvPr id="4" name="Group 7"/>
              <p:cNvGrpSpPr>
                <a:grpSpLocks/>
              </p:cNvGrpSpPr>
              <p:nvPr/>
            </p:nvGrpSpPr>
            <p:grpSpPr bwMode="auto">
              <a:xfrm>
                <a:off x="7" y="1703"/>
                <a:ext cx="1216" cy="492"/>
                <a:chOff x="7" y="1703"/>
                <a:chExt cx="1216" cy="492"/>
              </a:xfrm>
            </p:grpSpPr>
            <p:sp>
              <p:nvSpPr>
                <p:cNvPr id="22533" name="Rectangle 5"/>
                <p:cNvSpPr>
                  <a:spLocks noChangeArrowheads="1"/>
                </p:cNvSpPr>
                <p:nvPr/>
              </p:nvSpPr>
              <p:spPr bwMode="auto">
                <a:xfrm>
                  <a:off x="10" y="1707"/>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wrap="none" anchor="ctr"/>
                <a:lstStyle/>
                <a:p>
                  <a:endParaRPr lang="zh-CN" altLang="en-US"/>
                </a:p>
              </p:txBody>
            </p:sp>
            <p:sp>
              <p:nvSpPr>
                <p:cNvPr id="22534" name="Rectangle 6"/>
                <p:cNvSpPr>
                  <a:spLocks noChangeArrowheads="1"/>
                </p:cNvSpPr>
                <p:nvPr/>
              </p:nvSpPr>
              <p:spPr bwMode="auto">
                <a:xfrm>
                  <a:off x="7" y="1703"/>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5" name="Group 10"/>
              <p:cNvGrpSpPr>
                <a:grpSpLocks/>
              </p:cNvGrpSpPr>
              <p:nvPr/>
            </p:nvGrpSpPr>
            <p:grpSpPr bwMode="auto">
              <a:xfrm>
                <a:off x="1231" y="1703"/>
                <a:ext cx="1011" cy="492"/>
                <a:chOff x="1231" y="1703"/>
                <a:chExt cx="1011" cy="492"/>
              </a:xfrm>
            </p:grpSpPr>
            <p:sp>
              <p:nvSpPr>
                <p:cNvPr id="22536" name="Rectangle 8"/>
                <p:cNvSpPr>
                  <a:spLocks noChangeArrowheads="1"/>
                </p:cNvSpPr>
                <p:nvPr/>
              </p:nvSpPr>
              <p:spPr bwMode="auto">
                <a:xfrm>
                  <a:off x="1234" y="1707"/>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普通标量机</a:t>
                  </a:r>
                </a:p>
              </p:txBody>
            </p:sp>
            <p:sp>
              <p:nvSpPr>
                <p:cNvPr id="22537" name="Rectangle 9"/>
                <p:cNvSpPr>
                  <a:spLocks noChangeArrowheads="1"/>
                </p:cNvSpPr>
                <p:nvPr/>
              </p:nvSpPr>
              <p:spPr bwMode="auto">
                <a:xfrm>
                  <a:off x="1231" y="1703"/>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6" name="Group 13"/>
              <p:cNvGrpSpPr>
                <a:grpSpLocks/>
              </p:cNvGrpSpPr>
              <p:nvPr/>
            </p:nvGrpSpPr>
            <p:grpSpPr bwMode="auto">
              <a:xfrm>
                <a:off x="2250" y="1703"/>
                <a:ext cx="1004" cy="492"/>
                <a:chOff x="2250" y="1703"/>
                <a:chExt cx="1004" cy="492"/>
              </a:xfrm>
            </p:grpSpPr>
            <p:sp>
              <p:nvSpPr>
                <p:cNvPr id="22539" name="Rectangle 11"/>
                <p:cNvSpPr>
                  <a:spLocks noChangeArrowheads="1"/>
                </p:cNvSpPr>
                <p:nvPr/>
              </p:nvSpPr>
              <p:spPr bwMode="auto">
                <a:xfrm>
                  <a:off x="2253" y="1707"/>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超标量处理机</a:t>
                  </a:r>
                </a:p>
              </p:txBody>
            </p:sp>
            <p:sp>
              <p:nvSpPr>
                <p:cNvPr id="22540" name="Rectangle 12"/>
                <p:cNvSpPr>
                  <a:spLocks noChangeArrowheads="1"/>
                </p:cNvSpPr>
                <p:nvPr/>
              </p:nvSpPr>
              <p:spPr bwMode="auto">
                <a:xfrm>
                  <a:off x="2250" y="1703"/>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7" name="Group 16"/>
              <p:cNvGrpSpPr>
                <a:grpSpLocks/>
              </p:cNvGrpSpPr>
              <p:nvPr/>
            </p:nvGrpSpPr>
            <p:grpSpPr bwMode="auto">
              <a:xfrm>
                <a:off x="3262" y="1703"/>
                <a:ext cx="1063" cy="492"/>
                <a:chOff x="3262" y="1703"/>
                <a:chExt cx="1063" cy="492"/>
              </a:xfrm>
            </p:grpSpPr>
            <p:sp>
              <p:nvSpPr>
                <p:cNvPr id="22542" name="Rectangle 14"/>
                <p:cNvSpPr>
                  <a:spLocks noChangeArrowheads="1"/>
                </p:cNvSpPr>
                <p:nvPr/>
              </p:nvSpPr>
              <p:spPr bwMode="auto">
                <a:xfrm>
                  <a:off x="3265" y="1707"/>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超流水线处理机</a:t>
                  </a:r>
                </a:p>
              </p:txBody>
            </p:sp>
            <p:sp>
              <p:nvSpPr>
                <p:cNvPr id="22543" name="Rectangle 15"/>
                <p:cNvSpPr>
                  <a:spLocks noChangeArrowheads="1"/>
                </p:cNvSpPr>
                <p:nvPr/>
              </p:nvSpPr>
              <p:spPr bwMode="auto">
                <a:xfrm>
                  <a:off x="3262" y="1703"/>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8" name="Group 19"/>
              <p:cNvGrpSpPr>
                <a:grpSpLocks/>
              </p:cNvGrpSpPr>
              <p:nvPr/>
            </p:nvGrpSpPr>
            <p:grpSpPr bwMode="auto">
              <a:xfrm>
                <a:off x="4333" y="1703"/>
                <a:ext cx="1420" cy="492"/>
                <a:chOff x="4333" y="1703"/>
                <a:chExt cx="1420" cy="492"/>
              </a:xfrm>
            </p:grpSpPr>
            <p:sp>
              <p:nvSpPr>
                <p:cNvPr id="22545" name="Rectangle 17"/>
                <p:cNvSpPr>
                  <a:spLocks noChangeArrowheads="1"/>
                </p:cNvSpPr>
                <p:nvPr/>
              </p:nvSpPr>
              <p:spPr bwMode="auto">
                <a:xfrm>
                  <a:off x="4336" y="1707"/>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超标量超流水线机</a:t>
                  </a:r>
                </a:p>
              </p:txBody>
            </p:sp>
            <p:sp>
              <p:nvSpPr>
                <p:cNvPr id="22546" name="Rectangle 18"/>
                <p:cNvSpPr>
                  <a:spLocks noChangeArrowheads="1"/>
                </p:cNvSpPr>
                <p:nvPr/>
              </p:nvSpPr>
              <p:spPr bwMode="auto">
                <a:xfrm>
                  <a:off x="4333" y="1703"/>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9" name="Group 22"/>
              <p:cNvGrpSpPr>
                <a:grpSpLocks/>
              </p:cNvGrpSpPr>
              <p:nvPr/>
            </p:nvGrpSpPr>
            <p:grpSpPr bwMode="auto">
              <a:xfrm>
                <a:off x="7" y="2220"/>
                <a:ext cx="1216" cy="492"/>
                <a:chOff x="7" y="2220"/>
                <a:chExt cx="1216" cy="492"/>
              </a:xfrm>
            </p:grpSpPr>
            <p:sp>
              <p:nvSpPr>
                <p:cNvPr id="22548" name="Rectangle 20"/>
                <p:cNvSpPr>
                  <a:spLocks noChangeArrowheads="1"/>
                </p:cNvSpPr>
                <p:nvPr/>
              </p:nvSpPr>
              <p:spPr bwMode="auto">
                <a:xfrm>
                  <a:off x="10" y="2224"/>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zh-CN" altLang="en-US"/>
                    <a:t>机器流水线周期</a:t>
                  </a:r>
                </a:p>
              </p:txBody>
            </p:sp>
            <p:sp>
              <p:nvSpPr>
                <p:cNvPr id="22549" name="Rectangle 21"/>
                <p:cNvSpPr>
                  <a:spLocks noChangeArrowheads="1"/>
                </p:cNvSpPr>
                <p:nvPr/>
              </p:nvSpPr>
              <p:spPr bwMode="auto">
                <a:xfrm>
                  <a:off x="7" y="2220"/>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0" name="Group 25"/>
              <p:cNvGrpSpPr>
                <a:grpSpLocks/>
              </p:cNvGrpSpPr>
              <p:nvPr/>
            </p:nvGrpSpPr>
            <p:grpSpPr bwMode="auto">
              <a:xfrm>
                <a:off x="1231" y="2220"/>
                <a:ext cx="1011" cy="492"/>
                <a:chOff x="1231" y="2220"/>
                <a:chExt cx="1011" cy="492"/>
              </a:xfrm>
            </p:grpSpPr>
            <p:sp>
              <p:nvSpPr>
                <p:cNvPr id="22551" name="Rectangle 23"/>
                <p:cNvSpPr>
                  <a:spLocks noChangeArrowheads="1"/>
                </p:cNvSpPr>
                <p:nvPr/>
              </p:nvSpPr>
              <p:spPr bwMode="auto">
                <a:xfrm>
                  <a:off x="1234" y="2224"/>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a:t>
                  </a:r>
                  <a:r>
                    <a:rPr lang="zh-CN" altLang="en-US"/>
                    <a:t>个时钟周期</a:t>
                  </a:r>
                </a:p>
              </p:txBody>
            </p:sp>
            <p:sp>
              <p:nvSpPr>
                <p:cNvPr id="22552" name="Rectangle 24"/>
                <p:cNvSpPr>
                  <a:spLocks noChangeArrowheads="1"/>
                </p:cNvSpPr>
                <p:nvPr/>
              </p:nvSpPr>
              <p:spPr bwMode="auto">
                <a:xfrm>
                  <a:off x="1231" y="2220"/>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1" name="Group 28"/>
              <p:cNvGrpSpPr>
                <a:grpSpLocks/>
              </p:cNvGrpSpPr>
              <p:nvPr/>
            </p:nvGrpSpPr>
            <p:grpSpPr bwMode="auto">
              <a:xfrm>
                <a:off x="2250" y="2220"/>
                <a:ext cx="1004" cy="492"/>
                <a:chOff x="2250" y="2220"/>
                <a:chExt cx="1004" cy="492"/>
              </a:xfrm>
            </p:grpSpPr>
            <p:sp>
              <p:nvSpPr>
                <p:cNvPr id="22554" name="Rectangle 26"/>
                <p:cNvSpPr>
                  <a:spLocks noChangeArrowheads="1"/>
                </p:cNvSpPr>
                <p:nvPr/>
              </p:nvSpPr>
              <p:spPr bwMode="auto">
                <a:xfrm>
                  <a:off x="2253" y="2224"/>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r>
                    <a:rPr lang="zh-CN" altLang="en-US"/>
                    <a:t>个时钟周期</a:t>
                  </a:r>
                </a:p>
              </p:txBody>
            </p:sp>
            <p:sp>
              <p:nvSpPr>
                <p:cNvPr id="22555" name="Rectangle 27"/>
                <p:cNvSpPr>
                  <a:spLocks noChangeArrowheads="1"/>
                </p:cNvSpPr>
                <p:nvPr/>
              </p:nvSpPr>
              <p:spPr bwMode="auto">
                <a:xfrm>
                  <a:off x="2250" y="2220"/>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2" name="Group 31"/>
              <p:cNvGrpSpPr>
                <a:grpSpLocks/>
              </p:cNvGrpSpPr>
              <p:nvPr/>
            </p:nvGrpSpPr>
            <p:grpSpPr bwMode="auto">
              <a:xfrm>
                <a:off x="3262" y="2220"/>
                <a:ext cx="1063" cy="492"/>
                <a:chOff x="3262" y="2220"/>
                <a:chExt cx="1063" cy="492"/>
              </a:xfrm>
            </p:grpSpPr>
            <p:sp>
              <p:nvSpPr>
                <p:cNvPr id="22557" name="Rectangle 29"/>
                <p:cNvSpPr>
                  <a:spLocks noChangeArrowheads="1"/>
                </p:cNvSpPr>
                <p:nvPr/>
              </p:nvSpPr>
              <p:spPr bwMode="auto">
                <a:xfrm>
                  <a:off x="3265" y="2224"/>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1/n</a:t>
                  </a:r>
                  <a:r>
                    <a:rPr lang="zh-CN" altLang="en-US"/>
                    <a:t>个时钟周期</a:t>
                  </a:r>
                </a:p>
              </p:txBody>
            </p:sp>
            <p:sp>
              <p:nvSpPr>
                <p:cNvPr id="22558" name="Rectangle 30"/>
                <p:cNvSpPr>
                  <a:spLocks noChangeArrowheads="1"/>
                </p:cNvSpPr>
                <p:nvPr/>
              </p:nvSpPr>
              <p:spPr bwMode="auto">
                <a:xfrm>
                  <a:off x="3262" y="2220"/>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3" name="Group 34"/>
              <p:cNvGrpSpPr>
                <a:grpSpLocks/>
              </p:cNvGrpSpPr>
              <p:nvPr/>
            </p:nvGrpSpPr>
            <p:grpSpPr bwMode="auto">
              <a:xfrm>
                <a:off x="4333" y="2220"/>
                <a:ext cx="1420" cy="492"/>
                <a:chOff x="4333" y="2220"/>
                <a:chExt cx="1420" cy="492"/>
              </a:xfrm>
            </p:grpSpPr>
            <p:sp>
              <p:nvSpPr>
                <p:cNvPr id="22560" name="Rectangle 32"/>
                <p:cNvSpPr>
                  <a:spLocks noChangeArrowheads="1"/>
                </p:cNvSpPr>
                <p:nvPr/>
              </p:nvSpPr>
              <p:spPr bwMode="auto">
                <a:xfrm>
                  <a:off x="4336" y="2224"/>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 1/n</a:t>
                  </a:r>
                  <a:r>
                    <a:rPr lang="zh-CN" altLang="en-US"/>
                    <a:t>个时钟周期</a:t>
                  </a:r>
                </a:p>
              </p:txBody>
            </p:sp>
            <p:sp>
              <p:nvSpPr>
                <p:cNvPr id="22561" name="Rectangle 33"/>
                <p:cNvSpPr>
                  <a:spLocks noChangeArrowheads="1"/>
                </p:cNvSpPr>
                <p:nvPr/>
              </p:nvSpPr>
              <p:spPr bwMode="auto">
                <a:xfrm>
                  <a:off x="4333" y="2220"/>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4" name="Group 37"/>
              <p:cNvGrpSpPr>
                <a:grpSpLocks/>
              </p:cNvGrpSpPr>
              <p:nvPr/>
            </p:nvGrpSpPr>
            <p:grpSpPr bwMode="auto">
              <a:xfrm>
                <a:off x="7" y="2736"/>
                <a:ext cx="1216" cy="492"/>
                <a:chOff x="7" y="2736"/>
                <a:chExt cx="1216" cy="492"/>
              </a:xfrm>
            </p:grpSpPr>
            <p:sp>
              <p:nvSpPr>
                <p:cNvPr id="22563" name="Rectangle 35"/>
                <p:cNvSpPr>
                  <a:spLocks noChangeArrowheads="1"/>
                </p:cNvSpPr>
                <p:nvPr/>
              </p:nvSpPr>
              <p:spPr bwMode="auto">
                <a:xfrm>
                  <a:off x="10" y="2740"/>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同时发射指令条数</a:t>
                  </a:r>
                </a:p>
              </p:txBody>
            </p:sp>
            <p:sp>
              <p:nvSpPr>
                <p:cNvPr id="22564" name="Rectangle 36"/>
                <p:cNvSpPr>
                  <a:spLocks noChangeArrowheads="1"/>
                </p:cNvSpPr>
                <p:nvPr/>
              </p:nvSpPr>
              <p:spPr bwMode="auto">
                <a:xfrm>
                  <a:off x="7" y="2736"/>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5" name="Group 40"/>
              <p:cNvGrpSpPr>
                <a:grpSpLocks/>
              </p:cNvGrpSpPr>
              <p:nvPr/>
            </p:nvGrpSpPr>
            <p:grpSpPr bwMode="auto">
              <a:xfrm>
                <a:off x="1231" y="2736"/>
                <a:ext cx="1011" cy="492"/>
                <a:chOff x="1231" y="2736"/>
                <a:chExt cx="1011" cy="492"/>
              </a:xfrm>
            </p:grpSpPr>
            <p:sp>
              <p:nvSpPr>
                <p:cNvPr id="22566" name="Rectangle 38"/>
                <p:cNvSpPr>
                  <a:spLocks noChangeArrowheads="1"/>
                </p:cNvSpPr>
                <p:nvPr/>
              </p:nvSpPr>
              <p:spPr bwMode="auto">
                <a:xfrm>
                  <a:off x="1234" y="2740"/>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r>
                    <a:rPr lang="zh-CN" altLang="en-US"/>
                    <a:t>条</a:t>
                  </a:r>
                </a:p>
              </p:txBody>
            </p:sp>
            <p:sp>
              <p:nvSpPr>
                <p:cNvPr id="22567" name="Rectangle 39"/>
                <p:cNvSpPr>
                  <a:spLocks noChangeArrowheads="1"/>
                </p:cNvSpPr>
                <p:nvPr/>
              </p:nvSpPr>
              <p:spPr bwMode="auto">
                <a:xfrm>
                  <a:off x="1231" y="2736"/>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6" name="Group 43"/>
              <p:cNvGrpSpPr>
                <a:grpSpLocks/>
              </p:cNvGrpSpPr>
              <p:nvPr/>
            </p:nvGrpSpPr>
            <p:grpSpPr bwMode="auto">
              <a:xfrm>
                <a:off x="2250" y="2736"/>
                <a:ext cx="1004" cy="492"/>
                <a:chOff x="2250" y="2736"/>
                <a:chExt cx="1004" cy="492"/>
              </a:xfrm>
            </p:grpSpPr>
            <p:sp>
              <p:nvSpPr>
                <p:cNvPr id="22569" name="Rectangle 41"/>
                <p:cNvSpPr>
                  <a:spLocks noChangeArrowheads="1"/>
                </p:cNvSpPr>
                <p:nvPr/>
              </p:nvSpPr>
              <p:spPr bwMode="auto">
                <a:xfrm>
                  <a:off x="2253" y="2740"/>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m</a:t>
                  </a:r>
                  <a:r>
                    <a:rPr lang="zh-CN" altLang="en-US"/>
                    <a:t>条</a:t>
                  </a:r>
                </a:p>
              </p:txBody>
            </p:sp>
            <p:sp>
              <p:nvSpPr>
                <p:cNvPr id="22570" name="Rectangle 42"/>
                <p:cNvSpPr>
                  <a:spLocks noChangeArrowheads="1"/>
                </p:cNvSpPr>
                <p:nvPr/>
              </p:nvSpPr>
              <p:spPr bwMode="auto">
                <a:xfrm>
                  <a:off x="2250" y="2736"/>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7" name="Group 46"/>
              <p:cNvGrpSpPr>
                <a:grpSpLocks/>
              </p:cNvGrpSpPr>
              <p:nvPr/>
            </p:nvGrpSpPr>
            <p:grpSpPr bwMode="auto">
              <a:xfrm>
                <a:off x="3262" y="2736"/>
                <a:ext cx="1063" cy="492"/>
                <a:chOff x="3262" y="2736"/>
                <a:chExt cx="1063" cy="492"/>
              </a:xfrm>
            </p:grpSpPr>
            <p:sp>
              <p:nvSpPr>
                <p:cNvPr id="22572" name="Rectangle 44"/>
                <p:cNvSpPr>
                  <a:spLocks noChangeArrowheads="1"/>
                </p:cNvSpPr>
                <p:nvPr/>
              </p:nvSpPr>
              <p:spPr bwMode="auto">
                <a:xfrm>
                  <a:off x="3265" y="2740"/>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a:t>
                  </a:r>
                  <a:r>
                    <a:rPr lang="zh-CN" altLang="en-US"/>
                    <a:t>条</a:t>
                  </a:r>
                </a:p>
              </p:txBody>
            </p:sp>
            <p:sp>
              <p:nvSpPr>
                <p:cNvPr id="22573" name="Rectangle 45"/>
                <p:cNvSpPr>
                  <a:spLocks noChangeArrowheads="1"/>
                </p:cNvSpPr>
                <p:nvPr/>
              </p:nvSpPr>
              <p:spPr bwMode="auto">
                <a:xfrm>
                  <a:off x="3262" y="2736"/>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8" name="Group 49"/>
              <p:cNvGrpSpPr>
                <a:grpSpLocks/>
              </p:cNvGrpSpPr>
              <p:nvPr/>
            </p:nvGrpSpPr>
            <p:grpSpPr bwMode="auto">
              <a:xfrm>
                <a:off x="4333" y="2736"/>
                <a:ext cx="1420" cy="492"/>
                <a:chOff x="4333" y="2736"/>
                <a:chExt cx="1420" cy="492"/>
              </a:xfrm>
            </p:grpSpPr>
            <p:sp>
              <p:nvSpPr>
                <p:cNvPr id="22575" name="Rectangle 47"/>
                <p:cNvSpPr>
                  <a:spLocks noChangeArrowheads="1"/>
                </p:cNvSpPr>
                <p:nvPr/>
              </p:nvSpPr>
              <p:spPr bwMode="auto">
                <a:xfrm>
                  <a:off x="4336" y="2740"/>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m</a:t>
                  </a:r>
                  <a:r>
                    <a:rPr lang="zh-CN" altLang="en-US"/>
                    <a:t>条</a:t>
                  </a:r>
                </a:p>
              </p:txBody>
            </p:sp>
            <p:sp>
              <p:nvSpPr>
                <p:cNvPr id="22576" name="Rectangle 48"/>
                <p:cNvSpPr>
                  <a:spLocks noChangeArrowheads="1"/>
                </p:cNvSpPr>
                <p:nvPr/>
              </p:nvSpPr>
              <p:spPr bwMode="auto">
                <a:xfrm>
                  <a:off x="4333" y="2736"/>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9" name="Group 52"/>
              <p:cNvGrpSpPr>
                <a:grpSpLocks/>
              </p:cNvGrpSpPr>
              <p:nvPr/>
            </p:nvGrpSpPr>
            <p:grpSpPr bwMode="auto">
              <a:xfrm>
                <a:off x="7" y="3253"/>
                <a:ext cx="1216" cy="492"/>
                <a:chOff x="7" y="3253"/>
                <a:chExt cx="1216" cy="492"/>
              </a:xfrm>
            </p:grpSpPr>
            <p:sp>
              <p:nvSpPr>
                <p:cNvPr id="22578" name="Rectangle 50"/>
                <p:cNvSpPr>
                  <a:spLocks noChangeArrowheads="1"/>
                </p:cNvSpPr>
                <p:nvPr/>
              </p:nvSpPr>
              <p:spPr bwMode="auto">
                <a:xfrm>
                  <a:off x="10" y="3257"/>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指令级并行度</a:t>
                  </a:r>
                  <a:r>
                    <a:rPr lang="en-US" altLang="zh-CN"/>
                    <a:t>(ILP)</a:t>
                  </a:r>
                </a:p>
              </p:txBody>
            </p:sp>
            <p:sp>
              <p:nvSpPr>
                <p:cNvPr id="22579" name="Rectangle 51"/>
                <p:cNvSpPr>
                  <a:spLocks noChangeArrowheads="1"/>
                </p:cNvSpPr>
                <p:nvPr/>
              </p:nvSpPr>
              <p:spPr bwMode="auto">
                <a:xfrm>
                  <a:off x="7" y="3253"/>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0" name="Group 55"/>
              <p:cNvGrpSpPr>
                <a:grpSpLocks/>
              </p:cNvGrpSpPr>
              <p:nvPr/>
            </p:nvGrpSpPr>
            <p:grpSpPr bwMode="auto">
              <a:xfrm>
                <a:off x="1231" y="3253"/>
                <a:ext cx="1011" cy="492"/>
                <a:chOff x="1231" y="3253"/>
                <a:chExt cx="1011" cy="492"/>
              </a:xfrm>
            </p:grpSpPr>
            <p:sp>
              <p:nvSpPr>
                <p:cNvPr id="22581" name="Rectangle 53"/>
                <p:cNvSpPr>
                  <a:spLocks noChangeArrowheads="1"/>
                </p:cNvSpPr>
                <p:nvPr/>
              </p:nvSpPr>
              <p:spPr bwMode="auto">
                <a:xfrm>
                  <a:off x="1234" y="3257"/>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p>
              </p:txBody>
            </p:sp>
            <p:sp>
              <p:nvSpPr>
                <p:cNvPr id="22582" name="Rectangle 54"/>
                <p:cNvSpPr>
                  <a:spLocks noChangeArrowheads="1"/>
                </p:cNvSpPr>
                <p:nvPr/>
              </p:nvSpPr>
              <p:spPr bwMode="auto">
                <a:xfrm>
                  <a:off x="1231" y="3253"/>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1" name="Group 58"/>
              <p:cNvGrpSpPr>
                <a:grpSpLocks/>
              </p:cNvGrpSpPr>
              <p:nvPr/>
            </p:nvGrpSpPr>
            <p:grpSpPr bwMode="auto">
              <a:xfrm>
                <a:off x="2250" y="3253"/>
                <a:ext cx="1004" cy="492"/>
                <a:chOff x="2250" y="3253"/>
                <a:chExt cx="1004" cy="492"/>
              </a:xfrm>
            </p:grpSpPr>
            <p:sp>
              <p:nvSpPr>
                <p:cNvPr id="22584" name="Rectangle 56"/>
                <p:cNvSpPr>
                  <a:spLocks noChangeArrowheads="1"/>
                </p:cNvSpPr>
                <p:nvPr/>
              </p:nvSpPr>
              <p:spPr bwMode="auto">
                <a:xfrm>
                  <a:off x="2253" y="3257"/>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m</a:t>
                  </a:r>
                </a:p>
              </p:txBody>
            </p:sp>
            <p:sp>
              <p:nvSpPr>
                <p:cNvPr id="22585" name="Rectangle 57"/>
                <p:cNvSpPr>
                  <a:spLocks noChangeArrowheads="1"/>
                </p:cNvSpPr>
                <p:nvPr/>
              </p:nvSpPr>
              <p:spPr bwMode="auto">
                <a:xfrm>
                  <a:off x="2250" y="3253"/>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2" name="Group 61"/>
              <p:cNvGrpSpPr>
                <a:grpSpLocks/>
              </p:cNvGrpSpPr>
              <p:nvPr/>
            </p:nvGrpSpPr>
            <p:grpSpPr bwMode="auto">
              <a:xfrm>
                <a:off x="3262" y="3253"/>
                <a:ext cx="1063" cy="492"/>
                <a:chOff x="3262" y="3253"/>
                <a:chExt cx="1063" cy="492"/>
              </a:xfrm>
            </p:grpSpPr>
            <p:sp>
              <p:nvSpPr>
                <p:cNvPr id="22587" name="Rectangle 59"/>
                <p:cNvSpPr>
                  <a:spLocks noChangeArrowheads="1"/>
                </p:cNvSpPr>
                <p:nvPr/>
              </p:nvSpPr>
              <p:spPr bwMode="auto">
                <a:xfrm>
                  <a:off x="3265" y="3257"/>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n</a:t>
                  </a:r>
                </a:p>
              </p:txBody>
            </p:sp>
            <p:sp>
              <p:nvSpPr>
                <p:cNvPr id="22588" name="Rectangle 60"/>
                <p:cNvSpPr>
                  <a:spLocks noChangeArrowheads="1"/>
                </p:cNvSpPr>
                <p:nvPr/>
              </p:nvSpPr>
              <p:spPr bwMode="auto">
                <a:xfrm>
                  <a:off x="3262" y="3253"/>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3" name="Group 64"/>
              <p:cNvGrpSpPr>
                <a:grpSpLocks/>
              </p:cNvGrpSpPr>
              <p:nvPr/>
            </p:nvGrpSpPr>
            <p:grpSpPr bwMode="auto">
              <a:xfrm>
                <a:off x="4333" y="3253"/>
                <a:ext cx="1420" cy="492"/>
                <a:chOff x="4333" y="3253"/>
                <a:chExt cx="1420" cy="492"/>
              </a:xfrm>
            </p:grpSpPr>
            <p:sp>
              <p:nvSpPr>
                <p:cNvPr id="22590" name="Rectangle 62"/>
                <p:cNvSpPr>
                  <a:spLocks noChangeArrowheads="1"/>
                </p:cNvSpPr>
                <p:nvPr/>
              </p:nvSpPr>
              <p:spPr bwMode="auto">
                <a:xfrm>
                  <a:off x="4336" y="3257"/>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m*n</a:t>
                  </a:r>
                </a:p>
              </p:txBody>
            </p:sp>
            <p:sp>
              <p:nvSpPr>
                <p:cNvPr id="22591" name="Rectangle 63"/>
                <p:cNvSpPr>
                  <a:spLocks noChangeArrowheads="1"/>
                </p:cNvSpPr>
                <p:nvPr/>
              </p:nvSpPr>
              <p:spPr bwMode="auto">
                <a:xfrm>
                  <a:off x="4333" y="3253"/>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sp>
          <p:nvSpPr>
            <p:cNvPr id="22594" name="Rectangle 66"/>
            <p:cNvSpPr>
              <a:spLocks noChangeArrowheads="1"/>
            </p:cNvSpPr>
            <p:nvPr/>
          </p:nvSpPr>
          <p:spPr bwMode="auto">
            <a:xfrm>
              <a:off x="1" y="1696"/>
              <a:ext cx="5758" cy="2056"/>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4294967295"/>
          </p:nvPr>
        </p:nvSpPr>
        <p:spPr>
          <a:xfrm>
            <a:off x="7080250" y="6232525"/>
            <a:ext cx="1905000" cy="457200"/>
          </a:xfrm>
          <a:prstGeom prst="rect">
            <a:avLst/>
          </a:prstGeom>
        </p:spPr>
        <p:txBody>
          <a:bodyPr/>
          <a:lstStyle/>
          <a:p>
            <a:fld id="{4DED615A-260D-45E4-9155-4221FE38BFFD}" type="slidenum">
              <a:rPr lang="en-US" altLang="zh-CN"/>
              <a:pPr/>
              <a:t>18</a:t>
            </a:fld>
            <a:endParaRPr lang="en-US" altLang="zh-CN"/>
          </a:p>
        </p:txBody>
      </p:sp>
      <p:sp>
        <p:nvSpPr>
          <p:cNvPr id="87042"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87043" name="Rectangle 3"/>
          <p:cNvSpPr>
            <a:spLocks noGrp="1" noChangeArrowheads="1"/>
          </p:cNvSpPr>
          <p:nvPr>
            <p:ph type="subTitle" idx="1"/>
          </p:nvPr>
        </p:nvSpPr>
        <p:spPr>
          <a:xfrm>
            <a:off x="304800" y="533400"/>
            <a:ext cx="3589338" cy="552450"/>
          </a:xfrm>
          <a:noFill/>
          <a:ln/>
        </p:spPr>
        <p:txBody>
          <a:bodyPr>
            <a:normAutofit lnSpcReduction="10000"/>
          </a:bodyPr>
          <a:lstStyle/>
          <a:p>
            <a:pPr algn="just">
              <a:spcBef>
                <a:spcPct val="0"/>
              </a:spcBef>
            </a:pPr>
            <a:r>
              <a:rPr lang="zh-CN" altLang="en-US" b="1" dirty="0" smtClean="0">
                <a:solidFill>
                  <a:schemeClr val="hlink"/>
                </a:solidFill>
              </a:rPr>
              <a:t>数据</a:t>
            </a:r>
            <a:r>
              <a:rPr lang="zh-CN" altLang="en-US" b="1" dirty="0">
                <a:solidFill>
                  <a:schemeClr val="hlink"/>
                </a:solidFill>
              </a:rPr>
              <a:t>相关类型</a:t>
            </a:r>
            <a:r>
              <a:rPr lang="zh-CN" altLang="en-US" b="1" dirty="0">
                <a:solidFill>
                  <a:schemeClr val="hlink"/>
                </a:solidFill>
                <a:latin typeface="宋体" pitchFamily="2" charset="-122"/>
              </a:rPr>
              <a:t> </a:t>
            </a:r>
          </a:p>
        </p:txBody>
      </p:sp>
      <p:grpSp>
        <p:nvGrpSpPr>
          <p:cNvPr id="2" name="Group 5"/>
          <p:cNvGrpSpPr>
            <a:grpSpLocks/>
          </p:cNvGrpSpPr>
          <p:nvPr/>
        </p:nvGrpSpPr>
        <p:grpSpPr bwMode="auto">
          <a:xfrm>
            <a:off x="250825" y="3213100"/>
            <a:ext cx="8531225" cy="647700"/>
            <a:chOff x="145" y="2257"/>
            <a:chExt cx="5374" cy="334"/>
          </a:xfrm>
        </p:grpSpPr>
        <p:sp>
          <p:nvSpPr>
            <p:cNvPr id="87046" name="Rectangle 6"/>
            <p:cNvSpPr>
              <a:spLocks noChangeArrowheads="1"/>
            </p:cNvSpPr>
            <p:nvPr/>
          </p:nvSpPr>
          <p:spPr bwMode="auto">
            <a:xfrm>
              <a:off x="145" y="2257"/>
              <a:ext cx="5374" cy="334"/>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a:solidFill>
                    <a:schemeClr val="hlink"/>
                  </a:solidFill>
                  <a:effectLst>
                    <a:outerShdw blurRad="38100" dist="38100" dir="2700000" algn="tl">
                      <a:srgbClr val="000000"/>
                    </a:outerShdw>
                  </a:effectLst>
                </a:rPr>
                <a:t>  </a:t>
              </a:r>
              <a:r>
                <a:rPr lang="zh-CN" altLang="en-US">
                  <a:solidFill>
                    <a:schemeClr val="hlink"/>
                  </a:solidFill>
                  <a:effectLst>
                    <a:outerShdw blurRad="38100" dist="38100" dir="2700000" algn="tl">
                      <a:srgbClr val="000000"/>
                    </a:outerShdw>
                  </a:effectLst>
                </a:rPr>
                <a:t>写后读</a:t>
              </a:r>
              <a:r>
                <a:rPr lang="en-US" altLang="zh-CN" sz="3200">
                  <a:solidFill>
                    <a:schemeClr val="hlink"/>
                  </a:solidFill>
                </a:rPr>
                <a:t>WR</a:t>
              </a:r>
              <a:r>
                <a:rPr lang="zh-CN" altLang="en-US" sz="3200"/>
                <a:t>相关在指令流水线中很容易出现。</a:t>
              </a:r>
            </a:p>
          </p:txBody>
        </p:sp>
        <p:sp>
          <p:nvSpPr>
            <p:cNvPr id="87047" name="Oval 7"/>
            <p:cNvSpPr>
              <a:spLocks noChangeArrowheads="1"/>
            </p:cNvSpPr>
            <p:nvPr/>
          </p:nvSpPr>
          <p:spPr bwMode="auto">
            <a:xfrm>
              <a:off x="192" y="2352"/>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3" name="Group 8"/>
          <p:cNvGrpSpPr>
            <a:grpSpLocks/>
          </p:cNvGrpSpPr>
          <p:nvPr/>
        </p:nvGrpSpPr>
        <p:grpSpPr bwMode="auto">
          <a:xfrm>
            <a:off x="250825" y="3933825"/>
            <a:ext cx="8531225" cy="1079500"/>
            <a:chOff x="145" y="2641"/>
            <a:chExt cx="5374" cy="622"/>
          </a:xfrm>
        </p:grpSpPr>
        <p:sp>
          <p:nvSpPr>
            <p:cNvPr id="87049" name="Rectangle 9"/>
            <p:cNvSpPr>
              <a:spLocks noChangeArrowheads="1"/>
            </p:cNvSpPr>
            <p:nvPr/>
          </p:nvSpPr>
          <p:spPr bwMode="auto">
            <a:xfrm>
              <a:off x="145" y="2641"/>
              <a:ext cx="5374" cy="622"/>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sz="3200"/>
                <a:t>  </a:t>
              </a:r>
              <a:r>
                <a:rPr lang="en-US" altLang="zh-CN" sz="3200">
                  <a:solidFill>
                    <a:schemeClr val="hlink"/>
                  </a:solidFill>
                </a:rPr>
                <a:t>RW</a:t>
              </a:r>
              <a:r>
                <a:rPr lang="zh-CN" altLang="en-US" sz="3200">
                  <a:solidFill>
                    <a:schemeClr val="hlink"/>
                  </a:solidFill>
                </a:rPr>
                <a:t>和</a:t>
              </a:r>
              <a:r>
                <a:rPr lang="en-US" altLang="zh-CN" sz="3200">
                  <a:solidFill>
                    <a:schemeClr val="hlink"/>
                  </a:solidFill>
                </a:rPr>
                <a:t>WW</a:t>
              </a:r>
              <a:r>
                <a:rPr lang="zh-CN" altLang="en-US" sz="3200">
                  <a:solidFill>
                    <a:schemeClr val="hlink"/>
                  </a:solidFill>
                </a:rPr>
                <a:t>相关</a:t>
              </a:r>
              <a:r>
                <a:rPr lang="zh-CN" altLang="en-US" sz="3200"/>
                <a:t>是当流水线允许使用不同功能部件的指令同时处于</a:t>
              </a:r>
              <a:r>
                <a:rPr lang="zh-CN" altLang="en-US" sz="3200">
                  <a:solidFill>
                    <a:schemeClr val="hlink"/>
                  </a:solidFill>
                </a:rPr>
                <a:t>执行段</a:t>
              </a:r>
              <a:r>
                <a:rPr lang="zh-CN" altLang="en-US" sz="3200"/>
                <a:t>时可能出现。</a:t>
              </a:r>
            </a:p>
          </p:txBody>
        </p:sp>
        <p:sp>
          <p:nvSpPr>
            <p:cNvPr id="87050" name="Oval 10"/>
            <p:cNvSpPr>
              <a:spLocks noChangeArrowheads="1"/>
            </p:cNvSpPr>
            <p:nvPr/>
          </p:nvSpPr>
          <p:spPr bwMode="auto">
            <a:xfrm>
              <a:off x="193" y="2736"/>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4" name="Group 12"/>
          <p:cNvGrpSpPr>
            <a:grpSpLocks/>
          </p:cNvGrpSpPr>
          <p:nvPr/>
        </p:nvGrpSpPr>
        <p:grpSpPr bwMode="auto">
          <a:xfrm>
            <a:off x="250825" y="5157788"/>
            <a:ext cx="8531225" cy="1152525"/>
            <a:chOff x="145" y="3313"/>
            <a:chExt cx="5374" cy="622"/>
          </a:xfrm>
        </p:grpSpPr>
        <p:sp>
          <p:nvSpPr>
            <p:cNvPr id="87053" name="Rectangle 13"/>
            <p:cNvSpPr>
              <a:spLocks noChangeArrowheads="1"/>
            </p:cNvSpPr>
            <p:nvPr/>
          </p:nvSpPr>
          <p:spPr bwMode="auto">
            <a:xfrm>
              <a:off x="145" y="3313"/>
              <a:ext cx="5374" cy="622"/>
            </a:xfrm>
            <a:prstGeom prst="rect">
              <a:avLst/>
            </a:prstGeom>
            <a:solidFill>
              <a:schemeClr val="bg1">
                <a:alpha val="50000"/>
              </a:schemeClr>
            </a:solidFill>
            <a:ln w="12700">
              <a:noFill/>
              <a:miter lim="800000"/>
              <a:headEnd/>
              <a:tailEnd/>
            </a:ln>
            <a:effectLst/>
          </p:spPr>
          <p:txBody>
            <a:bodyPr lIns="92075" tIns="46038" rIns="92075" bIns="46038"/>
            <a:lstStyle/>
            <a:p>
              <a:r>
                <a:rPr lang="en-US" altLang="zh-CN" sz="3200"/>
                <a:t>  </a:t>
              </a:r>
              <a:r>
                <a:rPr lang="zh-CN" altLang="en-US" sz="3200"/>
                <a:t>在超标量流水线中，允许两条</a:t>
              </a:r>
              <a:r>
                <a:rPr lang="en-US" altLang="zh-CN" sz="3200"/>
                <a:t>(</a:t>
              </a:r>
              <a:r>
                <a:rPr lang="zh-CN" altLang="en-US" sz="3200"/>
                <a:t>或多条</a:t>
              </a:r>
              <a:r>
                <a:rPr lang="en-US" altLang="zh-CN" sz="3200"/>
                <a:t>)</a:t>
              </a:r>
              <a:r>
                <a:rPr lang="zh-CN" altLang="en-US" sz="3200"/>
                <a:t>指令完全并行完成，数据相关更为普遍和复杂。 </a:t>
              </a:r>
            </a:p>
          </p:txBody>
        </p:sp>
        <p:sp>
          <p:nvSpPr>
            <p:cNvPr id="87054" name="Oval 14"/>
            <p:cNvSpPr>
              <a:spLocks noChangeArrowheads="1"/>
            </p:cNvSpPr>
            <p:nvPr/>
          </p:nvSpPr>
          <p:spPr bwMode="auto">
            <a:xfrm>
              <a:off x="192" y="3408"/>
              <a:ext cx="191" cy="179"/>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grpSp>
      <p:sp>
        <p:nvSpPr>
          <p:cNvPr id="87055" name="Rectangle 15"/>
          <p:cNvSpPr>
            <a:spLocks noChangeArrowheads="1"/>
          </p:cNvSpPr>
          <p:nvPr/>
        </p:nvSpPr>
        <p:spPr bwMode="auto">
          <a:xfrm>
            <a:off x="900113" y="1268413"/>
            <a:ext cx="6842125" cy="1728787"/>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effectLst>
                  <a:outerShdw blurRad="38100" dist="38100" dir="2700000" algn="tl">
                    <a:srgbClr val="000000"/>
                  </a:outerShdw>
                </a:effectLst>
              </a:rPr>
              <a:t>数据相关分三类：</a:t>
            </a:r>
          </a:p>
          <a:p>
            <a:r>
              <a:rPr lang="zh-CN" altLang="en-US" sz="3200">
                <a:solidFill>
                  <a:schemeClr val="hlink"/>
                </a:solidFill>
                <a:effectLst>
                  <a:outerShdw blurRad="38100" dist="38100" dir="2700000" algn="tl">
                    <a:srgbClr val="000000"/>
                  </a:outerShdw>
                </a:effectLst>
              </a:rPr>
              <a:t>写后读</a:t>
            </a:r>
            <a:r>
              <a:rPr lang="en-US" altLang="zh-CN" sz="3200">
                <a:solidFill>
                  <a:schemeClr val="hlink"/>
                </a:solidFill>
                <a:effectLst>
                  <a:outerShdw blurRad="38100" dist="38100" dir="2700000" algn="tl">
                    <a:srgbClr val="000000"/>
                  </a:outerShdw>
                </a:effectLst>
              </a:rPr>
              <a:t>(WR)</a:t>
            </a:r>
            <a:r>
              <a:rPr lang="zh-CN" altLang="en-US" sz="3200">
                <a:solidFill>
                  <a:schemeClr val="hlink"/>
                </a:solidFill>
                <a:effectLst>
                  <a:outerShdw blurRad="38100" dist="38100" dir="2700000" algn="tl">
                    <a:srgbClr val="000000"/>
                  </a:outerShdw>
                </a:effectLst>
              </a:rPr>
              <a:t>相关、读后写</a:t>
            </a:r>
            <a:r>
              <a:rPr lang="en-US" altLang="zh-CN" sz="3200">
                <a:solidFill>
                  <a:schemeClr val="hlink"/>
                </a:solidFill>
                <a:effectLst>
                  <a:outerShdw blurRad="38100" dist="38100" dir="2700000" algn="tl">
                    <a:srgbClr val="000000"/>
                  </a:outerShdw>
                </a:effectLst>
              </a:rPr>
              <a:t>(RW)</a:t>
            </a:r>
            <a:r>
              <a:rPr lang="zh-CN" altLang="en-US" sz="3200">
                <a:solidFill>
                  <a:schemeClr val="hlink"/>
                </a:solidFill>
                <a:effectLst>
                  <a:outerShdw blurRad="38100" dist="38100" dir="2700000" algn="tl">
                    <a:srgbClr val="000000"/>
                  </a:outerShdw>
                </a:effectLst>
              </a:rPr>
              <a:t>相关、</a:t>
            </a:r>
          </a:p>
          <a:p>
            <a:r>
              <a:rPr lang="zh-CN" altLang="en-US" sz="3200">
                <a:solidFill>
                  <a:schemeClr val="hlink"/>
                </a:solidFill>
                <a:effectLst>
                  <a:outerShdw blurRad="38100" dist="38100" dir="2700000" algn="tl">
                    <a:srgbClr val="000000"/>
                  </a:outerShdw>
                </a:effectLst>
              </a:rPr>
              <a:t>写后写</a:t>
            </a:r>
            <a:r>
              <a:rPr lang="en-US" altLang="zh-CN" sz="3200">
                <a:solidFill>
                  <a:schemeClr val="hlink"/>
                </a:solidFill>
                <a:effectLst>
                  <a:outerShdw blurRad="38100" dist="38100" dir="2700000" algn="tl">
                    <a:srgbClr val="000000"/>
                  </a:outerShdw>
                </a:effectLst>
              </a:rPr>
              <a:t>(WW)</a:t>
            </a:r>
            <a:r>
              <a:rPr lang="zh-CN" altLang="en-US" sz="3200">
                <a:solidFill>
                  <a:schemeClr val="hlink"/>
                </a:solidFill>
                <a:effectLst>
                  <a:outerShdw blurRad="38100" dist="38100" dir="2700000" algn="tl">
                    <a:srgbClr val="000000"/>
                  </a:outerShdw>
                </a:effectLst>
              </a:rPr>
              <a:t>相关。</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5271A7E3-D523-4921-B94D-CBCBCDD7AA54}" type="slidenum">
              <a:rPr lang="en-US" altLang="zh-CN"/>
              <a:pPr/>
              <a:t>19</a:t>
            </a:fld>
            <a:endParaRPr lang="en-US" altLang="zh-CN"/>
          </a:p>
        </p:txBody>
      </p:sp>
      <p:sp>
        <p:nvSpPr>
          <p:cNvPr id="28675" name="Rectangle 3"/>
          <p:cNvSpPr>
            <a:spLocks noGrp="1" noChangeArrowheads="1"/>
          </p:cNvSpPr>
          <p:nvPr>
            <p:ph type="subTitle" idx="1"/>
          </p:nvPr>
        </p:nvSpPr>
        <p:spPr>
          <a:xfrm>
            <a:off x="323850" y="115888"/>
            <a:ext cx="3589338" cy="576262"/>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静态指令调度</a:t>
            </a:r>
            <a:r>
              <a:rPr lang="zh-CN" altLang="en-US" b="1" dirty="0">
                <a:solidFill>
                  <a:schemeClr val="hlink"/>
                </a:solidFill>
              </a:rPr>
              <a:t> </a:t>
            </a:r>
          </a:p>
        </p:txBody>
      </p:sp>
      <p:sp>
        <p:nvSpPr>
          <p:cNvPr id="28676" name="Rectangle 4"/>
          <p:cNvSpPr>
            <a:spLocks noChangeArrowheads="1"/>
          </p:cNvSpPr>
          <p:nvPr/>
        </p:nvSpPr>
        <p:spPr bwMode="auto">
          <a:xfrm>
            <a:off x="684213" y="836613"/>
            <a:ext cx="7848600" cy="2016125"/>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effectLst>
                  <a:outerShdw blurRad="38100" dist="38100" dir="2700000" algn="tl">
                    <a:srgbClr val="000000"/>
                  </a:outerShdw>
                </a:effectLst>
              </a:rPr>
              <a:t>静态调度：</a:t>
            </a:r>
            <a:r>
              <a:rPr lang="zh-CN" altLang="en-US" sz="3200">
                <a:effectLst>
                  <a:outerShdw blurRad="38100" dist="38100" dir="2700000" algn="tl">
                    <a:srgbClr val="000000"/>
                  </a:outerShdw>
                </a:effectLst>
              </a:rPr>
              <a:t>是由优化的编译程序来判测潜在的数据相关，在程序运行之前，重排指令序列，拉开具有数据相关的有关指令间的距离，完成调度</a:t>
            </a:r>
            <a:r>
              <a:rPr lang="zh-CN" altLang="en-US" sz="3200">
                <a:effectLst>
                  <a:outerShdw blurRad="38100" dist="38100" dir="2700000" algn="tl">
                    <a:srgbClr val="000000"/>
                  </a:outerShdw>
                </a:effectLst>
                <a:latin typeface="Times New Roman" pitchFamily="18" charset="0"/>
              </a:rPr>
              <a:t> 。</a:t>
            </a:r>
          </a:p>
        </p:txBody>
      </p:sp>
      <p:sp>
        <p:nvSpPr>
          <p:cNvPr id="28677" name="Rectangle 5"/>
          <p:cNvSpPr>
            <a:spLocks noChangeArrowheads="1"/>
          </p:cNvSpPr>
          <p:nvPr/>
        </p:nvSpPr>
        <p:spPr bwMode="auto">
          <a:xfrm>
            <a:off x="323850" y="2997200"/>
            <a:ext cx="8280400" cy="1447800"/>
          </a:xfrm>
          <a:prstGeom prst="rect">
            <a:avLst/>
          </a:prstGeom>
          <a:noFill/>
          <a:ln w="9525">
            <a:noFill/>
            <a:miter lim="800000"/>
            <a:headEnd/>
            <a:tailEnd/>
          </a:ln>
          <a:effectLst/>
        </p:spPr>
        <p:txBody>
          <a:bodyPr lIns="92075" tIns="46038" rIns="92075" bIns="46038"/>
          <a:lstStyle/>
          <a:p>
            <a:r>
              <a:rPr lang="zh-CN" altLang="en-US"/>
              <a:t>下面举例来考察静态调度法对流水线性能的改善。</a:t>
            </a:r>
            <a:r>
              <a:rPr lang="zh-CN" altLang="en-US">
                <a:solidFill>
                  <a:srgbClr val="FF00FF"/>
                </a:solidFill>
                <a:effectLst>
                  <a:outerShdw blurRad="38100" dist="38100" dir="2700000" algn="tl">
                    <a:srgbClr val="000000"/>
                  </a:outerShdw>
                </a:effectLst>
              </a:rPr>
              <a:t> </a:t>
            </a:r>
          </a:p>
          <a:p>
            <a:r>
              <a:rPr lang="en-US" altLang="zh-CN">
                <a:solidFill>
                  <a:schemeClr val="hlink"/>
                </a:solidFill>
                <a:effectLst>
                  <a:outerShdw blurRad="38100" dist="38100" dir="2700000" algn="tl">
                    <a:srgbClr val="000000"/>
                  </a:outerShdw>
                </a:effectLst>
              </a:rPr>
              <a:t>【</a:t>
            </a:r>
            <a:r>
              <a:rPr lang="zh-CN" altLang="en-US">
                <a:solidFill>
                  <a:schemeClr val="hlink"/>
                </a:solidFill>
                <a:effectLst>
                  <a:outerShdw blurRad="38100" dist="38100" dir="2700000" algn="tl">
                    <a:srgbClr val="000000"/>
                  </a:outerShdw>
                </a:effectLst>
              </a:rPr>
              <a:t>例</a:t>
            </a:r>
            <a:r>
              <a:rPr lang="en-US" altLang="zh-CN">
                <a:solidFill>
                  <a:schemeClr val="hlink"/>
                </a:solidFill>
                <a:effectLst>
                  <a:outerShdw blurRad="38100" dist="38100" dir="2700000" algn="tl">
                    <a:srgbClr val="000000"/>
                  </a:outerShdw>
                </a:effectLst>
                <a:latin typeface="Times New Roman" pitchFamily="18" charset="0"/>
              </a:rPr>
              <a:t>4</a:t>
            </a:r>
            <a:r>
              <a:rPr lang="en-US" altLang="zh-CN">
                <a:solidFill>
                  <a:schemeClr val="hlink"/>
                </a:solidFill>
                <a:effectLst>
                  <a:outerShdw blurRad="38100" dist="38100" dir="2700000" algn="tl">
                    <a:srgbClr val="000000"/>
                  </a:outerShdw>
                </a:effectLst>
              </a:rPr>
              <a:t>】</a:t>
            </a:r>
            <a:r>
              <a:rPr lang="zh-CN" altLang="en-US">
                <a:effectLst>
                  <a:outerShdw blurRad="38100" dist="38100" dir="2700000" algn="tl">
                    <a:srgbClr val="000000"/>
                  </a:outerShdw>
                </a:effectLst>
              </a:rPr>
              <a:t>有</a:t>
            </a:r>
            <a:r>
              <a:rPr lang="en-US" altLang="zh-CN">
                <a:effectLst>
                  <a:outerShdw blurRad="38100" dist="38100" dir="2700000" algn="tl">
                    <a:srgbClr val="000000"/>
                  </a:outerShdw>
                </a:effectLst>
                <a:latin typeface="Times New Roman" pitchFamily="18" charset="0"/>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D</a:t>
            </a:r>
            <a:r>
              <a:rPr lang="zh-CN" altLang="en-US">
                <a:effectLst>
                  <a:outerShdw blurRad="38100" dist="38100" dir="2700000" algn="tl">
                    <a:srgbClr val="000000"/>
                  </a:outerShdw>
                </a:effectLst>
              </a:rPr>
              <a:t>四个存储器操作数，要求完成</a:t>
            </a:r>
            <a:r>
              <a:rPr lang="en-US" altLang="zh-CN">
                <a:effectLst>
                  <a:outerShdw blurRad="38100" dist="38100" dir="2700000" algn="tl">
                    <a:srgbClr val="000000"/>
                  </a:outerShdw>
                </a:effectLst>
                <a:latin typeface="Times New Roman" pitchFamily="18" charset="0"/>
              </a:rPr>
              <a:t>(A×B)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latin typeface="Times New Roman" pitchFamily="18" charset="0"/>
              </a:rPr>
              <a:t>(C+D)</a:t>
            </a:r>
            <a:r>
              <a:rPr lang="zh-CN" altLang="en-US">
                <a:effectLst>
                  <a:outerShdw blurRad="38100" dist="38100" dir="2700000" algn="tl">
                    <a:srgbClr val="000000"/>
                  </a:outerShdw>
                </a:effectLst>
              </a:rPr>
              <a:t>的运算。</a:t>
            </a:r>
            <a:r>
              <a:rPr lang="zh-CN" altLang="en-US">
                <a:effectLst>
                  <a:outerShdw blurRad="38100" dist="38100" dir="2700000" algn="tl">
                    <a:srgbClr val="000000"/>
                  </a:outerShdw>
                </a:effectLst>
                <a:hlinkClick r:id="rId3" action="ppaction://hlinkfile"/>
              </a:rPr>
              <a:t>如图</a:t>
            </a:r>
            <a:r>
              <a:rPr lang="en-US" altLang="zh-CN">
                <a:effectLst>
                  <a:outerShdw blurRad="38100" dist="38100" dir="2700000" algn="tl">
                    <a:srgbClr val="000000"/>
                  </a:outerShdw>
                </a:effectLst>
                <a:latin typeface="Times New Roman" pitchFamily="18" charset="0"/>
                <a:hlinkClick r:id="rId3" action="ppaction://hlinkfile"/>
              </a:rPr>
              <a:t>3.3</a:t>
            </a:r>
            <a:r>
              <a:rPr lang="zh-CN" altLang="en-US">
                <a:effectLst>
                  <a:outerShdw blurRad="38100" dist="38100" dir="2700000" algn="tl">
                    <a:srgbClr val="000000"/>
                  </a:outerShdw>
                </a:effectLst>
                <a:hlinkClick r:id="rId3" action="ppaction://hlinkfile"/>
              </a:rPr>
              <a:t>所示</a:t>
            </a:r>
            <a:r>
              <a:rPr lang="zh-CN" altLang="en-US">
                <a:effectLst>
                  <a:outerShdw blurRad="38100" dist="38100" dir="2700000" algn="tl">
                    <a:srgbClr val="000000"/>
                  </a:outerShdw>
                </a:effectLst>
              </a:rPr>
              <a:t>。</a:t>
            </a:r>
            <a:r>
              <a:rPr lang="zh-CN" altLang="en-US">
                <a:solidFill>
                  <a:schemeClr val="hlink"/>
                </a:solidFill>
                <a:effectLst>
                  <a:outerShdw blurRad="38100" dist="38100" dir="2700000" algn="tl">
                    <a:srgbClr val="000000"/>
                  </a:outerShdw>
                </a:effectLst>
                <a:latin typeface="Times New Roman" pitchFamily="18" charset="0"/>
              </a:rPr>
              <a:t> </a:t>
            </a:r>
          </a:p>
        </p:txBody>
      </p:sp>
      <p:sp>
        <p:nvSpPr>
          <p:cNvPr id="28678" name="Rectangle 6"/>
          <p:cNvSpPr>
            <a:spLocks noChangeArrowheads="1"/>
          </p:cNvSpPr>
          <p:nvPr/>
        </p:nvSpPr>
        <p:spPr bwMode="auto">
          <a:xfrm>
            <a:off x="304800" y="4508500"/>
            <a:ext cx="8610600" cy="914400"/>
          </a:xfrm>
          <a:prstGeom prst="rect">
            <a:avLst/>
          </a:prstGeom>
          <a:noFill/>
          <a:ln w="9525">
            <a:noFill/>
            <a:miter lim="800000"/>
            <a:headEnd/>
            <a:tailEnd/>
          </a:ln>
          <a:effectLst/>
        </p:spPr>
        <p:txBody>
          <a:bodyPr lIns="92075" tIns="46038" rIns="92075" bIns="46038"/>
          <a:lstStyle/>
          <a:p>
            <a:r>
              <a:rPr lang="en-US" altLang="zh-CN" sz="2400"/>
              <a:t>  </a:t>
            </a:r>
            <a:r>
              <a:rPr lang="zh-CN" altLang="en-US"/>
              <a:t>为了与后面介绍的动态调度法做比较，我们使用类</a:t>
            </a:r>
            <a:r>
              <a:rPr lang="en-US" altLang="zh-CN">
                <a:latin typeface="Times New Roman" pitchFamily="18" charset="0"/>
              </a:rPr>
              <a:t>CDC 6600</a:t>
            </a:r>
            <a:r>
              <a:rPr lang="zh-CN" altLang="en-US"/>
              <a:t>处理机的</a:t>
            </a:r>
            <a:r>
              <a:rPr lang="en-US" altLang="zh-CN">
                <a:latin typeface="Times New Roman" pitchFamily="18" charset="0"/>
              </a:rPr>
              <a:t>7</a:t>
            </a:r>
            <a:r>
              <a:rPr lang="zh-CN" altLang="en-US"/>
              <a:t>段指令流水线模型，</a:t>
            </a:r>
            <a:r>
              <a:rPr lang="zh-CN" altLang="en-US">
                <a:hlinkClick r:id="rId4" action="ppaction://hlinkfile"/>
              </a:rPr>
              <a:t>如图</a:t>
            </a:r>
            <a:r>
              <a:rPr lang="en-US" altLang="zh-CN">
                <a:latin typeface="Times New Roman" pitchFamily="18" charset="0"/>
                <a:hlinkClick r:id="rId4" action="ppaction://hlinkfile"/>
              </a:rPr>
              <a:t>3.4</a:t>
            </a:r>
            <a:r>
              <a:rPr lang="zh-CN" altLang="en-US">
                <a:hlinkClick r:id="rId4" action="ppaction://hlinkfile"/>
              </a:rPr>
              <a:t>所示</a:t>
            </a:r>
            <a:r>
              <a:rPr lang="zh-CN" altLang="en-US">
                <a:latin typeface="Times New Roman" pitchFamily="18" charset="0"/>
                <a:hlinkClick r:id="rId4" action="ppaction://hlinkfile"/>
              </a:rPr>
              <a:t> </a:t>
            </a:r>
            <a:endParaRPr lang="zh-CN" altLang="en-US">
              <a:latin typeface="Times New Roman" pitchFamily="18" charset="0"/>
            </a:endParaRPr>
          </a:p>
        </p:txBody>
      </p:sp>
      <p:sp>
        <p:nvSpPr>
          <p:cNvPr id="28679" name="Rectangle 7"/>
          <p:cNvSpPr>
            <a:spLocks noChangeArrowheads="1"/>
          </p:cNvSpPr>
          <p:nvPr/>
        </p:nvSpPr>
        <p:spPr bwMode="auto">
          <a:xfrm>
            <a:off x="228600" y="5534025"/>
            <a:ext cx="8534400" cy="990600"/>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重排之前及重排之后的指令序列通过流水线的状况分别示于</a:t>
            </a:r>
            <a:r>
              <a:rPr lang="zh-CN" altLang="en-US">
                <a:effectLst>
                  <a:outerShdw blurRad="38100" dist="38100" dir="2700000" algn="tl">
                    <a:srgbClr val="000000"/>
                  </a:outerShdw>
                </a:effectLst>
                <a:hlinkClick r:id="rId5" action="ppaction://hlinkfile"/>
              </a:rPr>
              <a:t>图</a:t>
            </a:r>
            <a:r>
              <a:rPr lang="en-US" altLang="zh-CN">
                <a:effectLst>
                  <a:outerShdw blurRad="38100" dist="38100" dir="2700000" algn="tl">
                    <a:srgbClr val="000000"/>
                  </a:outerShdw>
                </a:effectLst>
                <a:latin typeface="Times New Roman" pitchFamily="18" charset="0"/>
                <a:hlinkClick r:id="rId5" action="ppaction://hlinkfile"/>
              </a:rPr>
              <a:t>3.5(a)</a:t>
            </a:r>
            <a:r>
              <a:rPr lang="zh-CN" altLang="en-US">
                <a:effectLst>
                  <a:outerShdw blurRad="38100" dist="38100" dir="2700000" algn="tl">
                    <a:srgbClr val="000000"/>
                  </a:outerShdw>
                </a:effectLst>
                <a:hlinkClick r:id="rId5" action="ppaction://hlinkfile"/>
              </a:rPr>
              <a:t>和</a:t>
            </a:r>
            <a:r>
              <a:rPr lang="en-US" altLang="zh-CN">
                <a:effectLst>
                  <a:outerShdw blurRad="38100" dist="38100" dir="2700000" algn="tl">
                    <a:srgbClr val="000000"/>
                  </a:outerShdw>
                </a:effectLst>
                <a:latin typeface="Times New Roman" pitchFamily="18" charset="0"/>
                <a:hlinkClick r:id="rId5" action="ppaction://hlinkfile"/>
              </a:rPr>
              <a:t>(b)</a:t>
            </a:r>
            <a:r>
              <a:rPr lang="zh-CN" altLang="en-US">
                <a:effectLst>
                  <a:outerShdw blurRad="38100" dist="38100" dir="2700000" algn="tl">
                    <a:srgbClr val="000000"/>
                  </a:outerShdw>
                </a:effectLst>
              </a:rPr>
              <a:t>。</a:t>
            </a:r>
            <a:r>
              <a:rPr lang="zh-CN" altLang="en-US">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box(in)">
                                      <p:cBhvr>
                                        <p:cTn id="12" dur="500"/>
                                        <p:tgtEl>
                                          <p:spTgt spid="286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checkerboard(across)">
                                      <p:cBhvr>
                                        <p:cTn id="1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超长指令处理机及指令并行技术</a:t>
            </a:r>
            <a:endParaRPr lang="zh-CN" altLang="en-US" dirty="0"/>
          </a:p>
        </p:txBody>
      </p:sp>
      <p:sp>
        <p:nvSpPr>
          <p:cNvPr id="3" name="内容占位符 2"/>
          <p:cNvSpPr>
            <a:spLocks noGrp="1"/>
          </p:cNvSpPr>
          <p:nvPr>
            <p:ph idx="1"/>
          </p:nvPr>
        </p:nvSpPr>
        <p:spPr/>
        <p:txBody>
          <a:bodyPr/>
          <a:lstStyle/>
          <a:p>
            <a:r>
              <a:rPr lang="zh-CN" altLang="en-US" dirty="0" smtClean="0"/>
              <a:t>超长指令字</a:t>
            </a:r>
            <a:r>
              <a:rPr lang="en-US" altLang="zh-CN" dirty="0" smtClean="0"/>
              <a:t>VLIW</a:t>
            </a:r>
            <a:r>
              <a:rPr lang="zh-CN" altLang="en-US" dirty="0" smtClean="0"/>
              <a:t>处理机的特点</a:t>
            </a:r>
            <a:endParaRPr lang="en-US" altLang="zh-CN" dirty="0" smtClean="0"/>
          </a:p>
          <a:p>
            <a:r>
              <a:rPr lang="zh-CN" altLang="en-US" dirty="0" smtClean="0"/>
              <a:t>超长指令字处理机的结构模型</a:t>
            </a:r>
          </a:p>
          <a:p>
            <a:r>
              <a:rPr lang="zh-CN" altLang="en-US" dirty="0" smtClean="0"/>
              <a:t>典型处理机结构 </a:t>
            </a:r>
            <a:endParaRPr lang="en-US" altLang="zh-CN" dirty="0" smtClean="0"/>
          </a:p>
          <a:p>
            <a:r>
              <a:rPr lang="zh-CN" altLang="en-US" dirty="0" smtClean="0"/>
              <a:t>指令并行技术</a:t>
            </a:r>
            <a:endParaRPr lang="zh-CN" altLang="en-US" b="1" dirty="0" smtClean="0">
              <a:solidFill>
                <a:schemeClr val="hlink"/>
              </a:solidFill>
            </a:endParaRPr>
          </a:p>
          <a:p>
            <a:endParaRPr lang="zh-CN" altLang="en-US" b="1" dirty="0" smtClean="0">
              <a:solidFill>
                <a:schemeClr val="hlink"/>
              </a:solidFill>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7DC90E11-6373-4BC2-8029-8DB4631943D9}" type="slidenum">
              <a:rPr lang="en-US" altLang="zh-CN"/>
              <a:pPr/>
              <a:t>20</a:t>
            </a:fld>
            <a:endParaRPr lang="en-US" altLang="zh-CN"/>
          </a:p>
        </p:txBody>
      </p:sp>
      <p:sp>
        <p:nvSpPr>
          <p:cNvPr id="30722" name="Rectangle 2"/>
          <p:cNvSpPr>
            <a:spLocks noGrp="1" noChangeArrowheads="1"/>
          </p:cNvSpPr>
          <p:nvPr>
            <p:ph type="ctrTitle"/>
          </p:nvPr>
        </p:nvSpPr>
        <p:spPr>
          <a:xfrm>
            <a:off x="220663" y="195263"/>
            <a:ext cx="7170737" cy="517525"/>
          </a:xfrm>
          <a:noFill/>
          <a:ln/>
        </p:spPr>
        <p:txBody>
          <a:bodyPr>
            <a:normAutofit fontScale="90000"/>
          </a:bodyPr>
          <a:lstStyle/>
          <a:p>
            <a:r>
              <a:rPr lang="zh-CN" altLang="en-US" sz="3200" b="1" dirty="0" smtClean="0">
                <a:solidFill>
                  <a:schemeClr val="hlink"/>
                </a:solidFill>
              </a:rPr>
              <a:t>数据</a:t>
            </a:r>
            <a:r>
              <a:rPr lang="zh-CN" altLang="en-US" sz="3200" b="1" dirty="0">
                <a:solidFill>
                  <a:schemeClr val="hlink"/>
                </a:solidFill>
              </a:rPr>
              <a:t>相关及其处理技术</a:t>
            </a:r>
            <a:r>
              <a:rPr lang="zh-CN" altLang="en-US" sz="3200" b="1" dirty="0">
                <a:solidFill>
                  <a:schemeClr val="hlink"/>
                </a:solidFill>
                <a:latin typeface="宋体" pitchFamily="2" charset="-122"/>
              </a:rPr>
              <a:t> </a:t>
            </a:r>
          </a:p>
        </p:txBody>
      </p:sp>
      <p:sp>
        <p:nvSpPr>
          <p:cNvPr id="30723" name="Rectangle 3"/>
          <p:cNvSpPr>
            <a:spLocks noGrp="1" noChangeArrowheads="1"/>
          </p:cNvSpPr>
          <p:nvPr>
            <p:ph type="subTitle" idx="1"/>
          </p:nvPr>
        </p:nvSpPr>
        <p:spPr>
          <a:xfrm>
            <a:off x="304800" y="788988"/>
            <a:ext cx="3589338" cy="552450"/>
          </a:xfrm>
          <a:noFill/>
          <a:ln/>
        </p:spPr>
        <p:txBody>
          <a:bodyPr>
            <a:normAutofit lnSpcReduction="10000"/>
          </a:bodyPr>
          <a:lstStyle/>
          <a:p>
            <a:pPr algn="just">
              <a:spcBef>
                <a:spcPct val="0"/>
              </a:spcBef>
            </a:pPr>
            <a:r>
              <a:rPr lang="en-US" altLang="zh-CN" b="1" dirty="0" smtClean="0">
                <a:solidFill>
                  <a:schemeClr val="hlink"/>
                </a:solidFill>
              </a:rPr>
              <a:t> </a:t>
            </a:r>
            <a:r>
              <a:rPr lang="zh-CN" altLang="en-US" b="1" dirty="0">
                <a:solidFill>
                  <a:schemeClr val="hlink"/>
                </a:solidFill>
                <a:latin typeface="宋体" pitchFamily="2" charset="-122"/>
              </a:rPr>
              <a:t>动态指令调度</a:t>
            </a:r>
            <a:r>
              <a:rPr lang="zh-CN" altLang="en-US" b="1" dirty="0">
                <a:solidFill>
                  <a:schemeClr val="hlink"/>
                </a:solidFill>
              </a:rPr>
              <a:t> </a:t>
            </a:r>
          </a:p>
        </p:txBody>
      </p:sp>
      <p:sp>
        <p:nvSpPr>
          <p:cNvPr id="30724" name="Rectangle 4"/>
          <p:cNvSpPr>
            <a:spLocks noChangeArrowheads="1"/>
          </p:cNvSpPr>
          <p:nvPr/>
        </p:nvSpPr>
        <p:spPr bwMode="auto">
          <a:xfrm>
            <a:off x="468313" y="1484313"/>
            <a:ext cx="8370887" cy="3087687"/>
          </a:xfrm>
          <a:prstGeom prst="rect">
            <a:avLst/>
          </a:prstGeom>
          <a:noFill/>
          <a:ln w="38100">
            <a:solidFill>
              <a:srgbClr val="FF9900"/>
            </a:solidFill>
            <a:miter lim="800000"/>
            <a:headEnd/>
            <a:tailEnd/>
          </a:ln>
          <a:effectLst/>
        </p:spPr>
        <p:txBody>
          <a:bodyPr lIns="92075" tIns="46038" rIns="92075" bIns="46038"/>
          <a:lstStyle/>
          <a:p>
            <a:r>
              <a:rPr lang="zh-CN" altLang="en-US" sz="3200" dirty="0">
                <a:solidFill>
                  <a:schemeClr val="hlink"/>
                </a:solidFill>
                <a:effectLst>
                  <a:outerShdw blurRad="38100" dist="38100" dir="2700000" algn="tl">
                    <a:srgbClr val="000000"/>
                  </a:outerShdw>
                </a:effectLst>
              </a:rPr>
              <a:t>动态调度</a:t>
            </a:r>
            <a:r>
              <a:rPr lang="zh-CN" altLang="en-US" sz="3200" dirty="0">
                <a:effectLst>
                  <a:outerShdw blurRad="38100" dist="38100" dir="2700000" algn="tl">
                    <a:srgbClr val="000000"/>
                  </a:outerShdw>
                </a:effectLst>
              </a:rPr>
              <a:t>是由硬件在程序实际运行时实施的。是对指令流水线互锁控制进一步改进，能</a:t>
            </a:r>
            <a:r>
              <a:rPr lang="zh-CN" altLang="en-US" sz="3200" dirty="0">
                <a:solidFill>
                  <a:schemeClr val="hlink"/>
                </a:solidFill>
                <a:effectLst>
                  <a:outerShdw blurRad="38100" dist="38100" dir="2700000" algn="tl">
                    <a:srgbClr val="000000"/>
                  </a:outerShdw>
                </a:effectLst>
              </a:rPr>
              <a:t>实时地</a:t>
            </a:r>
            <a:r>
              <a:rPr lang="zh-CN" altLang="en-US" sz="3200" dirty="0">
                <a:effectLst>
                  <a:outerShdw blurRad="38100" dist="38100" dir="2700000" algn="tl">
                    <a:srgbClr val="000000"/>
                  </a:outerShdw>
                </a:effectLst>
              </a:rPr>
              <a:t>判断出是否有</a:t>
            </a:r>
            <a:r>
              <a:rPr lang="en-US" altLang="zh-CN" sz="3200" dirty="0">
                <a:effectLst>
                  <a:outerShdw blurRad="38100" dist="38100" dir="2700000" algn="tl">
                    <a:srgbClr val="000000"/>
                  </a:outerShdw>
                </a:effectLst>
                <a:latin typeface="Times New Roman" pitchFamily="18" charset="0"/>
              </a:rPr>
              <a:t>WR</a:t>
            </a:r>
            <a:r>
              <a:rPr lang="zh-CN" altLang="en-US" sz="3200" dirty="0">
                <a:effectLst>
                  <a:outerShdw blurRad="38100" dist="38100" dir="2700000" algn="tl">
                    <a:srgbClr val="000000"/>
                  </a:outerShdw>
                </a:effectLst>
              </a:rPr>
              <a:t>、</a:t>
            </a:r>
            <a:r>
              <a:rPr lang="en-US" altLang="zh-CN" sz="3200" dirty="0">
                <a:effectLst>
                  <a:outerShdw blurRad="38100" dist="38100" dir="2700000" algn="tl">
                    <a:srgbClr val="000000"/>
                  </a:outerShdw>
                </a:effectLst>
                <a:latin typeface="Times New Roman" pitchFamily="18" charset="0"/>
              </a:rPr>
              <a:t>RW</a:t>
            </a:r>
            <a:r>
              <a:rPr lang="zh-CN" altLang="en-US" sz="3200" dirty="0">
                <a:effectLst>
                  <a:outerShdw blurRad="38100" dist="38100" dir="2700000" algn="tl">
                    <a:srgbClr val="000000"/>
                  </a:outerShdw>
                </a:effectLst>
              </a:rPr>
              <a:t>、</a:t>
            </a:r>
            <a:r>
              <a:rPr lang="en-US" altLang="zh-CN" sz="3200" dirty="0">
                <a:effectLst>
                  <a:outerShdw blurRad="38100" dist="38100" dir="2700000" algn="tl">
                    <a:srgbClr val="000000"/>
                  </a:outerShdw>
                </a:effectLst>
                <a:latin typeface="Times New Roman" pitchFamily="18" charset="0"/>
              </a:rPr>
              <a:t>WW</a:t>
            </a:r>
            <a:r>
              <a:rPr lang="zh-CN" altLang="en-US" sz="3200" dirty="0">
                <a:effectLst>
                  <a:outerShdw blurRad="38100" dist="38100" dir="2700000" algn="tl">
                    <a:srgbClr val="000000"/>
                  </a:outerShdw>
                </a:effectLst>
              </a:rPr>
              <a:t>相关存在，利用硬件绕过或防止这些相关的出错，并允许多条指令在具有多功能部件的执行段中并行操作，从而提高流水线的利用率且减少停顿现象</a:t>
            </a:r>
            <a:r>
              <a:rPr lang="zh-CN" altLang="en-US" sz="3200" dirty="0">
                <a:effectLst>
                  <a:outerShdw blurRad="38100" dist="38100" dir="2700000" algn="tl">
                    <a:srgbClr val="000000"/>
                  </a:outerShdw>
                </a:effectLst>
                <a:latin typeface="Times New Roman" pitchFamily="18" charset="0"/>
              </a:rPr>
              <a:t> </a:t>
            </a:r>
          </a:p>
        </p:txBody>
      </p:sp>
      <p:sp>
        <p:nvSpPr>
          <p:cNvPr id="30725" name="Rectangle 5"/>
          <p:cNvSpPr>
            <a:spLocks noChangeArrowheads="1"/>
          </p:cNvSpPr>
          <p:nvPr/>
        </p:nvSpPr>
        <p:spPr bwMode="auto">
          <a:xfrm>
            <a:off x="304800" y="4876800"/>
            <a:ext cx="8534400" cy="1066800"/>
          </a:xfrm>
          <a:prstGeom prst="rect">
            <a:avLst/>
          </a:prstGeom>
          <a:solidFill>
            <a:schemeClr val="bg1">
              <a:alpha val="50000"/>
            </a:schemeClr>
          </a:solidFill>
          <a:ln w="9525">
            <a:noFill/>
            <a:miter lim="800000"/>
            <a:headEnd/>
            <a:tailEnd/>
          </a:ln>
          <a:effectLst/>
        </p:spPr>
        <p:txBody>
          <a:bodyPr lIns="92075" tIns="46038" rIns="92075" bIns="46038"/>
          <a:lstStyle/>
          <a:p>
            <a:r>
              <a:rPr lang="zh-CN" altLang="en-US" sz="3200">
                <a:effectLst>
                  <a:outerShdw blurRad="38100" dist="38100" dir="2700000" algn="tl">
                    <a:srgbClr val="000000"/>
                  </a:outerShdw>
                </a:effectLst>
              </a:rPr>
              <a:t>动态调度方法有</a:t>
            </a:r>
            <a:r>
              <a:rPr lang="zh-CN" altLang="en-US" sz="3200">
                <a:solidFill>
                  <a:schemeClr val="hlink"/>
                </a:solidFill>
                <a:effectLst>
                  <a:outerShdw blurRad="38100" dist="38100" dir="2700000" algn="tl">
                    <a:srgbClr val="000000"/>
                  </a:outerShdw>
                </a:effectLst>
              </a:rPr>
              <a:t>令牌法</a:t>
            </a:r>
            <a:r>
              <a:rPr lang="zh-CN" altLang="en-US" sz="3200">
                <a:effectLst>
                  <a:outerShdw blurRad="38100" dist="38100" dir="2700000" algn="tl">
                    <a:srgbClr val="000000"/>
                  </a:outerShdw>
                </a:effectLst>
              </a:rPr>
              <a:t>和</a:t>
            </a:r>
            <a:r>
              <a:rPr lang="zh-CN" altLang="en-US" sz="3200">
                <a:solidFill>
                  <a:schemeClr val="hlink"/>
                </a:solidFill>
                <a:effectLst>
                  <a:outerShdw blurRad="38100" dist="38100" dir="2700000" algn="tl">
                    <a:srgbClr val="000000"/>
                  </a:outerShdw>
                </a:effectLst>
              </a:rPr>
              <a:t>记分牌法</a:t>
            </a:r>
            <a:r>
              <a:rPr lang="zh-CN" altLang="en-US" sz="3200">
                <a:effectLst>
                  <a:outerShdw blurRad="38100" dist="38100" dir="2700000" algn="tl">
                    <a:srgbClr val="000000"/>
                  </a:outerShdw>
                </a:effectLst>
              </a:rPr>
              <a:t>两种。</a:t>
            </a:r>
            <a:r>
              <a:rPr lang="zh-CN" altLang="en-US" sz="3200">
                <a:solidFill>
                  <a:schemeClr val="hlink"/>
                </a:solidFill>
                <a:effectLst>
                  <a:outerShdw blurRad="38100" dist="38100" dir="2700000" algn="tl">
                    <a:srgbClr val="000000"/>
                  </a:outerShdw>
                </a:effectLst>
                <a:latin typeface="Times New Roman" pitchFamily="18" charset="0"/>
              </a:rPr>
              <a:t> </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FB8F203B-C04A-40BA-8A02-ABC27BDF3D1D}" type="slidenum">
              <a:rPr lang="en-US" altLang="zh-CN"/>
              <a:pPr/>
              <a:t>3</a:t>
            </a:fld>
            <a:endParaRPr lang="en-US" altLang="zh-CN"/>
          </a:p>
        </p:txBody>
      </p:sp>
      <p:sp>
        <p:nvSpPr>
          <p:cNvPr id="73730"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2800" b="1" dirty="0" smtClean="0">
                <a:solidFill>
                  <a:schemeClr val="hlink"/>
                </a:solidFill>
              </a:rPr>
              <a:t>超长指令字</a:t>
            </a:r>
            <a:r>
              <a:rPr lang="zh-CN" altLang="en-US" sz="2800" b="1" dirty="0">
                <a:solidFill>
                  <a:schemeClr val="hlink"/>
                </a:solidFill>
              </a:rPr>
              <a:t>处理机</a:t>
            </a:r>
            <a:r>
              <a:rPr lang="zh-CN" altLang="en-US" sz="2800" b="1" dirty="0">
                <a:solidFill>
                  <a:schemeClr val="hlink"/>
                </a:solidFill>
                <a:latin typeface="宋体" pitchFamily="2" charset="-122"/>
              </a:rPr>
              <a:t> </a:t>
            </a:r>
          </a:p>
        </p:txBody>
      </p:sp>
      <p:sp>
        <p:nvSpPr>
          <p:cNvPr id="73731" name="Rectangle 3"/>
          <p:cNvSpPr>
            <a:spLocks noGrp="1" noChangeArrowheads="1"/>
          </p:cNvSpPr>
          <p:nvPr>
            <p:ph type="subTitle" idx="1"/>
          </p:nvPr>
        </p:nvSpPr>
        <p:spPr>
          <a:xfrm>
            <a:off x="228600" y="609600"/>
            <a:ext cx="7010400" cy="552450"/>
          </a:xfrm>
          <a:noFill/>
          <a:ln/>
        </p:spPr>
        <p:txBody>
          <a:bodyPr/>
          <a:lstStyle/>
          <a:p>
            <a:pPr algn="just">
              <a:spcBef>
                <a:spcPct val="0"/>
              </a:spcBef>
            </a:pPr>
            <a:r>
              <a:rPr lang="zh-CN" altLang="en-US" sz="2800" b="1" dirty="0" smtClean="0">
                <a:solidFill>
                  <a:schemeClr val="hlink"/>
                </a:solidFill>
              </a:rPr>
              <a:t>超长指令字</a:t>
            </a:r>
            <a:r>
              <a:rPr lang="en-US" altLang="zh-CN" sz="2800" b="1" dirty="0">
                <a:solidFill>
                  <a:schemeClr val="hlink"/>
                </a:solidFill>
              </a:rPr>
              <a:t>VLIW</a:t>
            </a:r>
            <a:r>
              <a:rPr lang="zh-CN" altLang="en-US" sz="2800" b="1" dirty="0">
                <a:solidFill>
                  <a:schemeClr val="hlink"/>
                </a:solidFill>
                <a:latin typeface="宋体" pitchFamily="2" charset="-122"/>
              </a:rPr>
              <a:t>处理机的特点</a:t>
            </a:r>
            <a:r>
              <a:rPr lang="zh-CN" altLang="en-US" sz="2800" b="1" dirty="0">
                <a:solidFill>
                  <a:schemeClr val="hlink"/>
                </a:solidFill>
              </a:rPr>
              <a:t> </a:t>
            </a:r>
          </a:p>
        </p:txBody>
      </p:sp>
      <p:sp>
        <p:nvSpPr>
          <p:cNvPr id="73732" name="Rectangle 4"/>
          <p:cNvSpPr>
            <a:spLocks noChangeArrowheads="1"/>
          </p:cNvSpPr>
          <p:nvPr/>
        </p:nvSpPr>
        <p:spPr bwMode="auto">
          <a:xfrm>
            <a:off x="382588" y="1449388"/>
            <a:ext cx="8378825" cy="31210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zh-CN" altLang="en-US">
                <a:solidFill>
                  <a:schemeClr val="hlink"/>
                </a:solidFill>
              </a:rPr>
              <a:t>超长指令字</a:t>
            </a:r>
            <a:r>
              <a:rPr lang="en-US" altLang="zh-CN">
                <a:solidFill>
                  <a:schemeClr val="hlink"/>
                </a:solidFill>
              </a:rPr>
              <a:t>VLIW</a:t>
            </a:r>
            <a:r>
              <a:rPr lang="zh-CN" altLang="en-US"/>
              <a:t>方法是：由编译程序在编译时找出指令间潜在的并行性，进行适当调度安排，把多个能并行执行的操作组合在一起，成为一条具有多个操作段的超长指令。由这条超长指令去控制</a:t>
            </a:r>
            <a:r>
              <a:rPr lang="zh-CN" altLang="en-US">
                <a:solidFill>
                  <a:schemeClr val="hlink"/>
                </a:solidFill>
                <a:effectLst>
                  <a:outerShdw blurRad="38100" dist="38100" dir="2700000" algn="tl">
                    <a:srgbClr val="000000"/>
                  </a:outerShdw>
                </a:effectLst>
                <a:latin typeface="Times New Roman" pitchFamily="18" charset="0"/>
              </a:rPr>
              <a:t>超长指令字</a:t>
            </a:r>
            <a:r>
              <a:rPr lang="en-US" altLang="zh-CN"/>
              <a:t>VLIW</a:t>
            </a:r>
            <a:r>
              <a:rPr lang="zh-CN" altLang="en-US"/>
              <a:t>处理机中多个互相独立工作的功能部件，每个操作段控制一个功能部件，相当于同时执行多条指令。 </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31CE4998-448B-400C-A64D-7CFFACC0BC6F}" type="slidenum">
              <a:rPr lang="en-US" altLang="zh-CN"/>
              <a:pPr/>
              <a:t>4</a:t>
            </a:fld>
            <a:endParaRPr lang="en-US" altLang="zh-CN"/>
          </a:p>
        </p:txBody>
      </p:sp>
      <p:sp>
        <p:nvSpPr>
          <p:cNvPr id="108547" name="Rectangle 3"/>
          <p:cNvSpPr>
            <a:spLocks noGrp="1" noChangeArrowheads="1"/>
          </p:cNvSpPr>
          <p:nvPr>
            <p:ph type="subTitle" idx="1"/>
          </p:nvPr>
        </p:nvSpPr>
        <p:spPr>
          <a:xfrm>
            <a:off x="228600" y="609600"/>
            <a:ext cx="7010400" cy="552450"/>
          </a:xfrm>
          <a:noFill/>
          <a:ln/>
        </p:spPr>
        <p:txBody>
          <a:bodyPr/>
          <a:lstStyle/>
          <a:p>
            <a:pPr algn="just">
              <a:spcBef>
                <a:spcPct val="0"/>
              </a:spcBef>
            </a:pPr>
            <a:r>
              <a:rPr lang="zh-CN" altLang="en-US" sz="2800" b="1" dirty="0" smtClean="0">
                <a:solidFill>
                  <a:schemeClr val="hlink"/>
                </a:solidFill>
              </a:rPr>
              <a:t>超长指令字</a:t>
            </a:r>
            <a:r>
              <a:rPr lang="en-US" altLang="zh-CN" sz="2800" b="1" dirty="0">
                <a:solidFill>
                  <a:schemeClr val="hlink"/>
                </a:solidFill>
              </a:rPr>
              <a:t>VLIW</a:t>
            </a:r>
            <a:r>
              <a:rPr lang="zh-CN" altLang="en-US" sz="2800" b="1" dirty="0">
                <a:solidFill>
                  <a:schemeClr val="hlink"/>
                </a:solidFill>
                <a:latin typeface="宋体" pitchFamily="2" charset="-122"/>
              </a:rPr>
              <a:t>处理机的特点</a:t>
            </a:r>
            <a:r>
              <a:rPr lang="zh-CN" altLang="en-US" sz="2800" b="1" dirty="0">
                <a:solidFill>
                  <a:schemeClr val="hlink"/>
                </a:solidFill>
              </a:rPr>
              <a:t> </a:t>
            </a:r>
          </a:p>
        </p:txBody>
      </p:sp>
      <p:sp>
        <p:nvSpPr>
          <p:cNvPr id="108548" name="Rectangle 4"/>
          <p:cNvSpPr>
            <a:spLocks noChangeArrowheads="1"/>
          </p:cNvSpPr>
          <p:nvPr/>
        </p:nvSpPr>
        <p:spPr bwMode="auto">
          <a:xfrm>
            <a:off x="458788" y="1296988"/>
            <a:ext cx="7997825" cy="22828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effectLst>
                  <a:outerShdw blurRad="38100" dist="38100" dir="2700000" algn="tl">
                    <a:srgbClr val="000000"/>
                  </a:outerShdw>
                </a:effectLst>
                <a:latin typeface="Times New Roman" pitchFamily="18" charset="0"/>
              </a:rPr>
              <a:t>    </a:t>
            </a:r>
            <a:r>
              <a:rPr lang="zh-CN" altLang="en-US">
                <a:effectLst>
                  <a:outerShdw blurRad="38100" dist="38100" dir="2700000" algn="tl">
                    <a:srgbClr val="000000"/>
                  </a:outerShdw>
                </a:effectLst>
                <a:latin typeface="Times New Roman" pitchFamily="18" charset="0"/>
              </a:rPr>
              <a:t>超长指令字</a:t>
            </a:r>
            <a:r>
              <a:rPr lang="zh-CN" altLang="en-US">
                <a:latin typeface="Times New Roman" pitchFamily="18" charset="0"/>
              </a:rPr>
              <a:t>处理机是一种单指令多操作码多数据的系统结构。它的字长与机器中的执行部件数有关。对于每一个执行部件需要有一个长度为</a:t>
            </a:r>
            <a:r>
              <a:rPr lang="en-US" altLang="zh-CN">
                <a:latin typeface="Times New Roman" pitchFamily="18" charset="0"/>
              </a:rPr>
              <a:t>16-32</a:t>
            </a:r>
            <a:r>
              <a:rPr lang="zh-CN" altLang="en-US">
                <a:latin typeface="Times New Roman" pitchFamily="18" charset="0"/>
              </a:rPr>
              <a:t>位的操作段，它的指令字长度约在</a:t>
            </a:r>
            <a:r>
              <a:rPr lang="en-US" altLang="zh-CN">
                <a:latin typeface="Times New Roman" pitchFamily="18" charset="0"/>
              </a:rPr>
              <a:t>100</a:t>
            </a:r>
            <a:r>
              <a:rPr lang="zh-CN" altLang="en-US">
                <a:latin typeface="Times New Roman" pitchFamily="18" charset="0"/>
              </a:rPr>
              <a:t>位</a:t>
            </a:r>
            <a:r>
              <a:rPr lang="en-US" altLang="zh-CN">
                <a:latin typeface="Times New Roman" pitchFamily="18" charset="0"/>
              </a:rPr>
              <a:t>-1000</a:t>
            </a:r>
            <a:r>
              <a:rPr lang="zh-CN" altLang="en-US">
                <a:latin typeface="Times New Roman" pitchFamily="18" charset="0"/>
              </a:rPr>
              <a:t>位之间。</a:t>
            </a:r>
            <a:endParaRPr lang="zh-CN" altLang="en-US"/>
          </a:p>
        </p:txBody>
      </p:sp>
      <p:sp>
        <p:nvSpPr>
          <p:cNvPr id="6" name="标题 5"/>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C740DA1E-907C-427A-8DDB-66617B6135D1}" type="slidenum">
              <a:rPr lang="en-US" altLang="zh-CN"/>
              <a:pPr/>
              <a:t>5</a:t>
            </a:fld>
            <a:endParaRPr lang="en-US" altLang="zh-CN"/>
          </a:p>
        </p:txBody>
      </p:sp>
      <p:sp>
        <p:nvSpPr>
          <p:cNvPr id="75779" name="Rectangle 3"/>
          <p:cNvSpPr>
            <a:spLocks noGrp="1" noChangeArrowheads="1"/>
          </p:cNvSpPr>
          <p:nvPr>
            <p:ph type="subTitle" idx="1"/>
          </p:nvPr>
        </p:nvSpPr>
        <p:spPr>
          <a:xfrm>
            <a:off x="228600" y="609600"/>
            <a:ext cx="7010400" cy="552450"/>
          </a:xfrm>
          <a:noFill/>
          <a:ln/>
        </p:spPr>
        <p:txBody>
          <a:bodyPr/>
          <a:lstStyle/>
          <a:p>
            <a:pPr algn="just">
              <a:spcBef>
                <a:spcPct val="0"/>
              </a:spcBef>
            </a:pPr>
            <a:r>
              <a:rPr lang="zh-CN" altLang="en-US" sz="2800" b="1" dirty="0" smtClean="0">
                <a:solidFill>
                  <a:schemeClr val="hlink"/>
                </a:solidFill>
              </a:rPr>
              <a:t>超长指令字</a:t>
            </a:r>
            <a:r>
              <a:rPr lang="en-US" altLang="zh-CN" sz="2800" b="1" dirty="0">
                <a:solidFill>
                  <a:schemeClr val="hlink"/>
                </a:solidFill>
              </a:rPr>
              <a:t>VLIW</a:t>
            </a:r>
            <a:r>
              <a:rPr lang="zh-CN" altLang="en-US" sz="2800" b="1" dirty="0">
                <a:solidFill>
                  <a:schemeClr val="hlink"/>
                </a:solidFill>
                <a:latin typeface="宋体" pitchFamily="2" charset="-122"/>
              </a:rPr>
              <a:t>处理机的特点</a:t>
            </a:r>
            <a:r>
              <a:rPr lang="zh-CN" altLang="en-US" sz="2800" b="1" dirty="0">
                <a:solidFill>
                  <a:schemeClr val="hlink"/>
                </a:solidFill>
              </a:rPr>
              <a:t> </a:t>
            </a:r>
          </a:p>
        </p:txBody>
      </p:sp>
      <p:sp>
        <p:nvSpPr>
          <p:cNvPr id="75781" name="Rectangle 5"/>
          <p:cNvSpPr>
            <a:spLocks noChangeArrowheads="1"/>
          </p:cNvSpPr>
          <p:nvPr/>
        </p:nvSpPr>
        <p:spPr bwMode="auto">
          <a:xfrm>
            <a:off x="468313" y="1268413"/>
            <a:ext cx="7997825" cy="22828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effectLst>
                  <a:outerShdw blurRad="38100" dist="38100" dir="2700000" algn="tl">
                    <a:srgbClr val="000000"/>
                  </a:outerShdw>
                </a:effectLst>
                <a:latin typeface="Times New Roman" pitchFamily="18" charset="0"/>
              </a:rPr>
              <a:t>     </a:t>
            </a:r>
            <a:r>
              <a:rPr lang="zh-CN" altLang="en-US">
                <a:effectLst>
                  <a:outerShdw blurRad="38100" dist="38100" dir="2700000" algn="tl">
                    <a:srgbClr val="000000"/>
                  </a:outerShdw>
                </a:effectLst>
                <a:latin typeface="Times New Roman" pitchFamily="18" charset="0"/>
              </a:rPr>
              <a:t>超长指令字</a:t>
            </a:r>
            <a:r>
              <a:rPr lang="zh-CN" altLang="en-US">
                <a:latin typeface="Times New Roman" pitchFamily="18" charset="0"/>
              </a:rPr>
              <a:t>处理机用一条长指令实现多个操作的并行执行，以减少对存储器的访问。并行操作主要是在流水的执行阶段进行的，在执行阶段可并行执行</a:t>
            </a:r>
            <a:r>
              <a:rPr lang="en-US" altLang="zh-CN">
                <a:latin typeface="Times New Roman" pitchFamily="18" charset="0"/>
              </a:rPr>
              <a:t>3</a:t>
            </a:r>
            <a:r>
              <a:rPr lang="zh-CN" altLang="en-US">
                <a:latin typeface="Times New Roman" pitchFamily="18" charset="0"/>
              </a:rPr>
              <a:t>个操作，相当于指令级并行度为</a:t>
            </a:r>
            <a:r>
              <a:rPr lang="en-US" altLang="zh-CN">
                <a:latin typeface="Times New Roman" pitchFamily="18" charset="0"/>
              </a:rPr>
              <a:t>3</a:t>
            </a:r>
            <a:r>
              <a:rPr lang="zh-CN" altLang="en-US">
                <a:latin typeface="Times New Roman" pitchFamily="18" charset="0"/>
              </a:rPr>
              <a:t>，如</a:t>
            </a:r>
            <a:r>
              <a:rPr lang="zh-CN" altLang="en-US">
                <a:latin typeface="Times New Roman" pitchFamily="18" charset="0"/>
                <a:hlinkClick r:id="rId3" action="ppaction://hlinkfile"/>
              </a:rPr>
              <a:t>图</a:t>
            </a:r>
            <a:r>
              <a:rPr lang="en-US" altLang="zh-CN">
                <a:latin typeface="Times New Roman" pitchFamily="18" charset="0"/>
                <a:hlinkClick r:id="rId3" action="ppaction://hlinkfile"/>
              </a:rPr>
              <a:t>3.21</a:t>
            </a:r>
            <a:r>
              <a:rPr lang="zh-CN" altLang="en-US">
                <a:latin typeface="Times New Roman" pitchFamily="18" charset="0"/>
                <a:hlinkClick r:id="rId3" action="ppaction://hlinkfile"/>
              </a:rPr>
              <a:t>所示</a:t>
            </a:r>
            <a:r>
              <a:rPr lang="zh-CN" altLang="en-US">
                <a:latin typeface="Times New Roman" pitchFamily="18" charset="0"/>
              </a:rPr>
              <a:t>。 </a:t>
            </a:r>
          </a:p>
        </p:txBody>
      </p:sp>
      <p:pic>
        <p:nvPicPr>
          <p:cNvPr id="75782" name="Picture 6"/>
          <p:cNvPicPr>
            <a:picLocks noChangeAspect="1" noChangeArrowheads="1"/>
          </p:cNvPicPr>
          <p:nvPr/>
        </p:nvPicPr>
        <p:blipFill>
          <a:blip r:embed="rId4"/>
          <a:srcRect/>
          <a:stretch>
            <a:fillRect/>
          </a:stretch>
        </p:blipFill>
        <p:spPr bwMode="auto">
          <a:xfrm>
            <a:off x="2771775" y="3141663"/>
            <a:ext cx="4248150" cy="3595687"/>
          </a:xfrm>
          <a:prstGeom prst="rect">
            <a:avLst/>
          </a:prstGeom>
          <a:noFill/>
        </p:spPr>
      </p:pic>
      <p:sp>
        <p:nvSpPr>
          <p:cNvPr id="7" name="标题 6"/>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horizontal)">
                                      <p:cBhvr>
                                        <p:cTn id="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088529DB-D6D0-483C-B6C4-5821EA4D15D2}" type="slidenum">
              <a:rPr lang="en-US" altLang="zh-CN"/>
              <a:pPr/>
              <a:t>6</a:t>
            </a:fld>
            <a:endParaRPr lang="en-US" altLang="zh-CN"/>
          </a:p>
        </p:txBody>
      </p:sp>
      <p:sp>
        <p:nvSpPr>
          <p:cNvPr id="77827" name="Rectangle 3"/>
          <p:cNvSpPr>
            <a:spLocks noGrp="1" noChangeArrowheads="1"/>
          </p:cNvSpPr>
          <p:nvPr>
            <p:ph type="subTitle" idx="1"/>
          </p:nvPr>
        </p:nvSpPr>
        <p:spPr>
          <a:xfrm>
            <a:off x="228600" y="514350"/>
            <a:ext cx="7010400" cy="552450"/>
          </a:xfrm>
          <a:noFill/>
          <a:ln/>
        </p:spPr>
        <p:txBody>
          <a:bodyPr/>
          <a:lstStyle/>
          <a:p>
            <a:pPr algn="just">
              <a:spcBef>
                <a:spcPct val="0"/>
              </a:spcBef>
            </a:pPr>
            <a:r>
              <a:rPr lang="zh-CN" altLang="en-US" sz="2800" b="1" dirty="0" smtClean="0">
                <a:solidFill>
                  <a:schemeClr val="hlink"/>
                </a:solidFill>
              </a:rPr>
              <a:t>超长指令字</a:t>
            </a:r>
            <a:r>
              <a:rPr lang="en-US" altLang="zh-CN" sz="2800" b="1" dirty="0">
                <a:solidFill>
                  <a:schemeClr val="hlink"/>
                </a:solidFill>
              </a:rPr>
              <a:t>VLIW</a:t>
            </a:r>
            <a:r>
              <a:rPr lang="zh-CN" altLang="en-US" sz="2800" b="1" dirty="0">
                <a:solidFill>
                  <a:schemeClr val="hlink"/>
                </a:solidFill>
                <a:latin typeface="宋体" pitchFamily="2" charset="-122"/>
              </a:rPr>
              <a:t>处理机的特点</a:t>
            </a:r>
            <a:r>
              <a:rPr lang="zh-CN" altLang="en-US" sz="2800" b="1" dirty="0">
                <a:solidFill>
                  <a:schemeClr val="hlink"/>
                </a:solidFill>
              </a:rPr>
              <a:t> </a:t>
            </a:r>
          </a:p>
        </p:txBody>
      </p:sp>
      <p:sp>
        <p:nvSpPr>
          <p:cNvPr id="77828" name="Rectangle 4"/>
          <p:cNvSpPr>
            <a:spLocks noChangeArrowheads="1"/>
          </p:cNvSpPr>
          <p:nvPr/>
        </p:nvSpPr>
        <p:spPr bwMode="auto">
          <a:xfrm>
            <a:off x="457200" y="1066800"/>
            <a:ext cx="8001000" cy="533400"/>
          </a:xfrm>
          <a:prstGeom prst="rect">
            <a:avLst/>
          </a:prstGeom>
          <a:noFill/>
          <a:ln w="9525">
            <a:noFill/>
            <a:miter lim="800000"/>
            <a:headEnd/>
            <a:tailEnd/>
          </a:ln>
          <a:effectLst/>
        </p:spPr>
        <p:txBody>
          <a:bodyPr lIns="92075" tIns="46038" rIns="92075" bIns="46038"/>
          <a:lstStyle/>
          <a:p>
            <a:r>
              <a:rPr lang="en-US" altLang="zh-CN">
                <a:effectLst>
                  <a:outerShdw blurRad="38100" dist="38100" dir="2700000" algn="tl">
                    <a:srgbClr val="000000"/>
                  </a:outerShdw>
                </a:effectLst>
                <a:latin typeface="Times New Roman" pitchFamily="18" charset="0"/>
              </a:rPr>
              <a:t>    </a:t>
            </a:r>
            <a:r>
              <a:rPr lang="zh-CN" altLang="en-US">
                <a:effectLst>
                  <a:outerShdw blurRad="38100" dist="38100" dir="2700000" algn="tl">
                    <a:srgbClr val="000000"/>
                  </a:outerShdw>
                </a:effectLst>
                <a:latin typeface="Times New Roman" pitchFamily="18" charset="0"/>
              </a:rPr>
              <a:t>超长指令字</a:t>
            </a:r>
            <a:r>
              <a:rPr lang="zh-CN" altLang="en-US">
                <a:latin typeface="Times New Roman" pitchFamily="18" charset="0"/>
              </a:rPr>
              <a:t>处理机的</a:t>
            </a:r>
            <a:r>
              <a:rPr lang="zh-CN" altLang="en-US"/>
              <a:t>主要特点是：</a:t>
            </a:r>
            <a:r>
              <a:rPr lang="zh-CN" altLang="en-US">
                <a:latin typeface="Times New Roman" pitchFamily="18" charset="0"/>
              </a:rPr>
              <a:t> </a:t>
            </a:r>
          </a:p>
        </p:txBody>
      </p:sp>
      <p:sp>
        <p:nvSpPr>
          <p:cNvPr id="77829" name="Rectangle 5"/>
          <p:cNvSpPr>
            <a:spLocks noChangeArrowheads="1"/>
          </p:cNvSpPr>
          <p:nvPr/>
        </p:nvSpPr>
        <p:spPr bwMode="auto">
          <a:xfrm>
            <a:off x="230188" y="1601788"/>
            <a:ext cx="8683625" cy="14446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latin typeface="Times New Roman" pitchFamily="18" charset="0"/>
              </a:rPr>
              <a:t>1.</a:t>
            </a:r>
            <a:r>
              <a:rPr lang="zh-CN" altLang="en-US">
                <a:latin typeface="Times New Roman" pitchFamily="18" charset="0"/>
              </a:rPr>
              <a:t>超长指令字的生成是由编译器来完成的，由它将串行的操作序列合并为可并行执行的指令序列，以最大限度实现操作并行性。</a:t>
            </a:r>
          </a:p>
        </p:txBody>
      </p:sp>
      <p:sp>
        <p:nvSpPr>
          <p:cNvPr id="77830" name="Rectangle 6"/>
          <p:cNvSpPr>
            <a:spLocks noChangeArrowheads="1"/>
          </p:cNvSpPr>
          <p:nvPr/>
        </p:nvSpPr>
        <p:spPr bwMode="auto">
          <a:xfrm>
            <a:off x="230188" y="3125788"/>
            <a:ext cx="8683625" cy="9874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latin typeface="Times New Roman" pitchFamily="18" charset="0"/>
              </a:rPr>
              <a:t>2.</a:t>
            </a:r>
            <a:r>
              <a:rPr lang="zh-CN" altLang="en-US">
                <a:latin typeface="Times New Roman" pitchFamily="18" charset="0"/>
              </a:rPr>
              <a:t>单一的控制流，只有一个控制器，每个时钟周期启动一条长指令。</a:t>
            </a:r>
          </a:p>
        </p:txBody>
      </p:sp>
      <p:sp>
        <p:nvSpPr>
          <p:cNvPr id="77831" name="Rectangle 7"/>
          <p:cNvSpPr>
            <a:spLocks noChangeArrowheads="1"/>
          </p:cNvSpPr>
          <p:nvPr/>
        </p:nvSpPr>
        <p:spPr bwMode="auto">
          <a:xfrm>
            <a:off x="230188" y="4192588"/>
            <a:ext cx="8683625" cy="9874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latin typeface="Times New Roman" pitchFamily="18" charset="0"/>
              </a:rPr>
              <a:t>3.</a:t>
            </a:r>
            <a:r>
              <a:rPr lang="zh-CN" altLang="en-US">
                <a:latin typeface="Times New Roman" pitchFamily="18" charset="0"/>
              </a:rPr>
              <a:t>超长指令字被分成多个控制字段，每个字段直接独立地控制每个功能部件。</a:t>
            </a:r>
          </a:p>
        </p:txBody>
      </p:sp>
      <p:sp>
        <p:nvSpPr>
          <p:cNvPr id="77832" name="Rectangle 8"/>
          <p:cNvSpPr>
            <a:spLocks noChangeArrowheads="1"/>
          </p:cNvSpPr>
          <p:nvPr/>
        </p:nvSpPr>
        <p:spPr bwMode="auto">
          <a:xfrm>
            <a:off x="230188" y="5259388"/>
            <a:ext cx="8683625" cy="13684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latin typeface="Times New Roman" pitchFamily="18" charset="0"/>
              </a:rPr>
              <a:t>4.</a:t>
            </a:r>
            <a:r>
              <a:rPr lang="zh-CN" altLang="en-US"/>
              <a:t>含有大量的数据通路和功能部件。由于编译器在编译时间已解决可能出现的数据相关和资源冲突，故控制硬件比较简单。</a:t>
            </a:r>
            <a:r>
              <a:rPr lang="zh-CN" altLang="en-US">
                <a:latin typeface="Times New Roman" pitchFamily="18" charset="0"/>
              </a:rPr>
              <a:t> </a:t>
            </a:r>
          </a:p>
        </p:txBody>
      </p:sp>
      <p:sp>
        <p:nvSpPr>
          <p:cNvPr id="10" name="标题 9"/>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blinds(horizontal)">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blinds(horizontal)">
                                      <p:cBhvr>
                                        <p:cTn id="12" dur="500"/>
                                        <p:tgtEl>
                                          <p:spTgt spid="778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blinds(horizontal)">
                                      <p:cBhvr>
                                        <p:cTn id="17" dur="500"/>
                                        <p:tgtEl>
                                          <p:spTgt spid="778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32"/>
                                        </p:tgtEl>
                                        <p:attrNameLst>
                                          <p:attrName>style.visibility</p:attrName>
                                        </p:attrNameLst>
                                      </p:cBhvr>
                                      <p:to>
                                        <p:strVal val="visible"/>
                                      </p:to>
                                    </p:set>
                                    <p:animEffect transition="in" filter="blinds(horizontal)">
                                      <p:cBhvr>
                                        <p:cTn id="22" dur="500"/>
                                        <p:tgtEl>
                                          <p:spTgt spid="7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nimBg="1" autoUpdateAnimBg="0"/>
      <p:bldP spid="77830" grpId="0" animBg="1" autoUpdateAnimBg="0"/>
      <p:bldP spid="77831" grpId="0" animBg="1" autoUpdateAnimBg="0"/>
      <p:bldP spid="7783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A18615A6-E7B1-4BDF-86DB-3AB6B7602CE2}" type="slidenum">
              <a:rPr lang="en-US" altLang="zh-CN"/>
              <a:pPr/>
              <a:t>7</a:t>
            </a:fld>
            <a:endParaRPr lang="en-US" altLang="zh-CN"/>
          </a:p>
        </p:txBody>
      </p:sp>
      <p:sp>
        <p:nvSpPr>
          <p:cNvPr id="79875" name="Rectangle 3"/>
          <p:cNvSpPr>
            <a:spLocks noGrp="1" noChangeArrowheads="1"/>
          </p:cNvSpPr>
          <p:nvPr>
            <p:ph type="subTitle" idx="1"/>
          </p:nvPr>
        </p:nvSpPr>
        <p:spPr>
          <a:xfrm>
            <a:off x="228600" y="514350"/>
            <a:ext cx="7010400" cy="552450"/>
          </a:xfrm>
          <a:noFill/>
          <a:ln/>
        </p:spPr>
        <p:txBody>
          <a:bodyPr/>
          <a:lstStyle/>
          <a:p>
            <a:pPr algn="just">
              <a:spcBef>
                <a:spcPct val="0"/>
              </a:spcBef>
            </a:pPr>
            <a:r>
              <a:rPr lang="zh-CN" altLang="en-US" sz="2800" b="1" dirty="0" smtClean="0">
                <a:solidFill>
                  <a:schemeClr val="hlink"/>
                </a:solidFill>
              </a:rPr>
              <a:t>超长指令字</a:t>
            </a:r>
            <a:r>
              <a:rPr lang="zh-CN" altLang="en-US" sz="2800" b="1" dirty="0">
                <a:solidFill>
                  <a:schemeClr val="hlink"/>
                </a:solidFill>
                <a:latin typeface="宋体" pitchFamily="2" charset="-122"/>
              </a:rPr>
              <a:t>处理机的结构模型</a:t>
            </a:r>
          </a:p>
        </p:txBody>
      </p:sp>
      <p:sp>
        <p:nvSpPr>
          <p:cNvPr id="79876" name="Rectangle 4"/>
          <p:cNvSpPr>
            <a:spLocks noChangeArrowheads="1"/>
          </p:cNvSpPr>
          <p:nvPr/>
        </p:nvSpPr>
        <p:spPr bwMode="auto">
          <a:xfrm>
            <a:off x="457200" y="1052513"/>
            <a:ext cx="8001000" cy="1066800"/>
          </a:xfrm>
          <a:prstGeom prst="rect">
            <a:avLst/>
          </a:prstGeom>
          <a:solidFill>
            <a:schemeClr val="bg1">
              <a:alpha val="50000"/>
            </a:schemeClr>
          </a:solidFill>
          <a:ln w="9525">
            <a:noFill/>
            <a:miter lim="800000"/>
            <a:headEnd/>
            <a:tailEnd/>
          </a:ln>
          <a:effectLst/>
        </p:spPr>
        <p:txBody>
          <a:bodyPr lIns="92075" tIns="46038" rIns="92075" bIns="46038"/>
          <a:lstStyle/>
          <a:p>
            <a:r>
              <a:rPr lang="zh-CN" altLang="en-US">
                <a:solidFill>
                  <a:schemeClr val="hlink"/>
                </a:solidFill>
              </a:rPr>
              <a:t>超长指令字处理机的结构模型：</a:t>
            </a:r>
            <a:r>
              <a:rPr lang="zh-CN" altLang="en-US"/>
              <a:t>含有两个存取部件、一个浮点加部件、一个浮点乘部件。</a:t>
            </a:r>
            <a:r>
              <a:rPr lang="zh-CN" altLang="en-US">
                <a:hlinkClick r:id="rId3" action="ppaction://hlinkfile"/>
              </a:rPr>
              <a:t>图</a:t>
            </a:r>
            <a:r>
              <a:rPr lang="en-US" altLang="zh-CN">
                <a:latin typeface="Times New Roman" pitchFamily="18" charset="0"/>
                <a:hlinkClick r:id="rId3" action="ppaction://hlinkfile"/>
              </a:rPr>
              <a:t>3.22</a:t>
            </a:r>
            <a:r>
              <a:rPr lang="zh-CN" altLang="en-US">
                <a:hlinkClick r:id="rId3" action="ppaction://hlinkfile"/>
              </a:rPr>
              <a:t>示</a:t>
            </a:r>
            <a:endParaRPr lang="zh-CN" altLang="en-US"/>
          </a:p>
        </p:txBody>
      </p:sp>
      <p:sp>
        <p:nvSpPr>
          <p:cNvPr id="79877" name="Rectangle 5"/>
          <p:cNvSpPr>
            <a:spLocks noChangeArrowheads="1"/>
          </p:cNvSpPr>
          <p:nvPr/>
        </p:nvSpPr>
        <p:spPr bwMode="auto">
          <a:xfrm>
            <a:off x="611188" y="2781300"/>
            <a:ext cx="7997825" cy="1331913"/>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t>  </a:t>
            </a:r>
            <a:r>
              <a:rPr lang="zh-CN" altLang="en-US"/>
              <a:t>所有功能部件均由</a:t>
            </a:r>
            <a:r>
              <a:rPr lang="zh-CN" altLang="en-US">
                <a:solidFill>
                  <a:schemeClr val="hlink"/>
                </a:solidFill>
              </a:rPr>
              <a:t>同一时钟</a:t>
            </a:r>
            <a:r>
              <a:rPr lang="zh-CN" altLang="en-US"/>
              <a:t>驱动，在</a:t>
            </a:r>
            <a:r>
              <a:rPr lang="zh-CN" altLang="en-US">
                <a:solidFill>
                  <a:schemeClr val="hlink"/>
                </a:solidFill>
              </a:rPr>
              <a:t>同一时刻</a:t>
            </a:r>
            <a:r>
              <a:rPr lang="zh-CN" altLang="en-US"/>
              <a:t>控制每个功能部件的操作字段组成一个超长指令字。</a:t>
            </a:r>
          </a:p>
        </p:txBody>
      </p:sp>
      <p:sp>
        <p:nvSpPr>
          <p:cNvPr id="79878" name="Rectangle 6"/>
          <p:cNvSpPr>
            <a:spLocks noChangeArrowheads="1"/>
          </p:cNvSpPr>
          <p:nvPr/>
        </p:nvSpPr>
        <p:spPr bwMode="auto">
          <a:xfrm>
            <a:off x="533400" y="2133600"/>
            <a:ext cx="5867400" cy="519113"/>
          </a:xfrm>
          <a:prstGeom prst="rect">
            <a:avLst/>
          </a:prstGeom>
          <a:noFill/>
          <a:ln w="9525">
            <a:noFill/>
            <a:miter lim="800000"/>
            <a:headEnd/>
            <a:tailEnd/>
          </a:ln>
          <a:effectLst/>
        </p:spPr>
        <p:txBody>
          <a:bodyPr lIns="92075" tIns="46038" rIns="92075" bIns="46038">
            <a:spAutoFit/>
          </a:bodyPr>
          <a:lstStyle/>
          <a:p>
            <a:pPr>
              <a:spcBef>
                <a:spcPct val="50000"/>
              </a:spcBef>
            </a:pPr>
            <a:r>
              <a:rPr lang="zh-CN" altLang="en-US"/>
              <a:t>结构模型特点为：</a:t>
            </a:r>
          </a:p>
        </p:txBody>
      </p:sp>
      <p:sp>
        <p:nvSpPr>
          <p:cNvPr id="79879" name="Rectangle 7"/>
          <p:cNvSpPr>
            <a:spLocks noChangeArrowheads="1"/>
          </p:cNvSpPr>
          <p:nvPr/>
        </p:nvSpPr>
        <p:spPr bwMode="auto">
          <a:xfrm>
            <a:off x="611188" y="4192588"/>
            <a:ext cx="7997825" cy="6064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t>  </a:t>
            </a:r>
            <a:r>
              <a:rPr lang="zh-CN" altLang="en-US"/>
              <a:t>指令字长度和功能部件数有关。</a:t>
            </a:r>
          </a:p>
        </p:txBody>
      </p:sp>
      <p:sp>
        <p:nvSpPr>
          <p:cNvPr id="79880" name="Rectangle 8"/>
          <p:cNvSpPr>
            <a:spLocks noChangeArrowheads="1"/>
          </p:cNvSpPr>
          <p:nvPr/>
        </p:nvSpPr>
        <p:spPr bwMode="auto">
          <a:xfrm>
            <a:off x="611188" y="4878388"/>
            <a:ext cx="7997825" cy="14446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t>  </a:t>
            </a:r>
            <a:r>
              <a:rPr lang="zh-CN" altLang="en-US"/>
              <a:t>超长指令字的生成是由编译器来完成的，它将串行的操作序列合并为可并行执行的指令序列，以最大限度实现操作的并行性。</a:t>
            </a:r>
          </a:p>
        </p:txBody>
      </p:sp>
      <p:sp>
        <p:nvSpPr>
          <p:cNvPr id="10" name="标题 9"/>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blinds(horizontal)">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box(in)">
                                      <p:cBhvr>
                                        <p:cTn id="17" dur="500"/>
                                        <p:tgtEl>
                                          <p:spTgt spid="7987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80"/>
                                        </p:tgtEl>
                                        <p:attrNameLst>
                                          <p:attrName>style.visibility</p:attrName>
                                        </p:attrNameLst>
                                      </p:cBhvr>
                                      <p:to>
                                        <p:strVal val="visible"/>
                                      </p:to>
                                    </p:set>
                                    <p:animEffect transition="in" filter="checkerboard(across)">
                                      <p:cBhvr>
                                        <p:cTn id="22" dur="500"/>
                                        <p:tgtEl>
                                          <p:spTgt spid="7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autoUpdateAnimBg="0"/>
      <p:bldP spid="79878" grpId="0" autoUpdateAnimBg="0"/>
      <p:bldP spid="79879" grpId="0" animBg="1" autoUpdateAnimBg="0"/>
      <p:bldP spid="7988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B4BB7AC9-38E9-4105-A810-DCD8D6146ECB}" type="slidenum">
              <a:rPr lang="en-US" altLang="zh-CN"/>
              <a:pPr/>
              <a:t>8</a:t>
            </a:fld>
            <a:endParaRPr lang="en-US" altLang="zh-CN"/>
          </a:p>
        </p:txBody>
      </p:sp>
      <p:sp>
        <p:nvSpPr>
          <p:cNvPr id="81923" name="Rectangle 3"/>
          <p:cNvSpPr>
            <a:spLocks noGrp="1" noChangeArrowheads="1"/>
          </p:cNvSpPr>
          <p:nvPr>
            <p:ph type="subTitle" idx="1"/>
          </p:nvPr>
        </p:nvSpPr>
        <p:spPr>
          <a:xfrm>
            <a:off x="228600" y="514350"/>
            <a:ext cx="7010400" cy="552450"/>
          </a:xfrm>
          <a:noFill/>
          <a:ln/>
        </p:spPr>
        <p:txBody>
          <a:bodyPr/>
          <a:lstStyle/>
          <a:p>
            <a:pPr algn="just">
              <a:spcBef>
                <a:spcPct val="0"/>
              </a:spcBef>
            </a:pPr>
            <a:r>
              <a:rPr lang="zh-CN" altLang="en-US" sz="2800" b="1" dirty="0" smtClean="0">
                <a:solidFill>
                  <a:schemeClr val="hlink"/>
                </a:solidFill>
                <a:latin typeface="宋体" pitchFamily="2" charset="-122"/>
              </a:rPr>
              <a:t>典型</a:t>
            </a:r>
            <a:r>
              <a:rPr lang="zh-CN" altLang="en-US" sz="2800" b="1" dirty="0">
                <a:solidFill>
                  <a:schemeClr val="hlink"/>
                </a:solidFill>
                <a:latin typeface="宋体" pitchFamily="2" charset="-122"/>
              </a:rPr>
              <a:t>处理机结构</a:t>
            </a:r>
            <a:r>
              <a:rPr lang="zh-CN" altLang="en-US" sz="2800" b="1" dirty="0">
                <a:solidFill>
                  <a:schemeClr val="hlink"/>
                </a:solidFill>
              </a:rPr>
              <a:t> </a:t>
            </a:r>
          </a:p>
        </p:txBody>
      </p:sp>
      <p:sp>
        <p:nvSpPr>
          <p:cNvPr id="81924" name="Rectangle 4"/>
          <p:cNvSpPr>
            <a:spLocks noChangeArrowheads="1"/>
          </p:cNvSpPr>
          <p:nvPr/>
        </p:nvSpPr>
        <p:spPr bwMode="auto">
          <a:xfrm>
            <a:off x="381000" y="1219200"/>
            <a:ext cx="8077200" cy="1600200"/>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a:latin typeface="Times New Roman" pitchFamily="18" charset="0"/>
              </a:rPr>
              <a:t>    Cydra5</a:t>
            </a:r>
            <a:r>
              <a:rPr lang="zh-CN" altLang="en-US">
                <a:latin typeface="Times New Roman" pitchFamily="18" charset="0"/>
              </a:rPr>
              <a:t>处理机采用了超长指令字。一条超长指令有</a:t>
            </a:r>
            <a:r>
              <a:rPr lang="en-US" altLang="zh-CN">
                <a:latin typeface="Times New Roman" pitchFamily="18" charset="0"/>
              </a:rPr>
              <a:t>32B(256</a:t>
            </a:r>
            <a:r>
              <a:rPr lang="zh-CN" altLang="en-US">
                <a:latin typeface="Times New Roman" pitchFamily="18" charset="0"/>
              </a:rPr>
              <a:t>位</a:t>
            </a:r>
            <a:r>
              <a:rPr lang="en-US" altLang="zh-CN">
                <a:latin typeface="Times New Roman" pitchFamily="18" charset="0"/>
              </a:rPr>
              <a:t>)</a:t>
            </a:r>
            <a:r>
              <a:rPr lang="zh-CN" altLang="en-US">
                <a:latin typeface="Times New Roman" pitchFamily="18" charset="0"/>
              </a:rPr>
              <a:t>，分成</a:t>
            </a:r>
            <a:r>
              <a:rPr lang="en-US" altLang="zh-CN">
                <a:latin typeface="Times New Roman" pitchFamily="18" charset="0"/>
              </a:rPr>
              <a:t>7</a:t>
            </a:r>
            <a:r>
              <a:rPr lang="zh-CN" altLang="en-US">
                <a:latin typeface="Times New Roman" pitchFamily="18" charset="0"/>
              </a:rPr>
              <a:t>个操作段，</a:t>
            </a:r>
            <a:r>
              <a:rPr lang="zh-CN" altLang="en-US"/>
              <a:t>每段对应</a:t>
            </a:r>
            <a:r>
              <a:rPr lang="en-US" altLang="zh-CN">
                <a:latin typeface="Times New Roman" pitchFamily="18" charset="0"/>
              </a:rPr>
              <a:t>1</a:t>
            </a:r>
            <a:r>
              <a:rPr lang="zh-CN" altLang="en-US"/>
              <a:t>个操作。</a:t>
            </a:r>
            <a:r>
              <a:rPr lang="zh-CN" altLang="en-US">
                <a:latin typeface="Times New Roman" pitchFamily="18" charset="0"/>
                <a:hlinkClick r:id="rId3" action="ppaction://hlinkfile"/>
              </a:rPr>
              <a:t>图</a:t>
            </a:r>
            <a:r>
              <a:rPr lang="en-US" altLang="zh-CN">
                <a:latin typeface="Times New Roman" pitchFamily="18" charset="0"/>
                <a:hlinkClick r:id="rId3" action="ppaction://hlinkfile"/>
              </a:rPr>
              <a:t>3.23</a:t>
            </a:r>
            <a:r>
              <a:rPr lang="zh-CN" altLang="en-US">
                <a:latin typeface="Times New Roman" pitchFamily="18" charset="0"/>
              </a:rPr>
              <a:t>给出了它的多操作码指令格式。</a:t>
            </a:r>
            <a:r>
              <a:rPr lang="zh-CN" altLang="en-US"/>
              <a:t> </a:t>
            </a:r>
          </a:p>
        </p:txBody>
      </p:sp>
      <p:sp>
        <p:nvSpPr>
          <p:cNvPr id="81925" name="Rectangle 5"/>
          <p:cNvSpPr>
            <a:spLocks noChangeArrowheads="1"/>
          </p:cNvSpPr>
          <p:nvPr/>
        </p:nvSpPr>
        <p:spPr bwMode="auto">
          <a:xfrm>
            <a:off x="381000" y="3200400"/>
            <a:ext cx="7924800" cy="1373188"/>
          </a:xfrm>
          <a:prstGeom prst="rect">
            <a:avLst/>
          </a:prstGeom>
          <a:solidFill>
            <a:schemeClr val="bg1">
              <a:alpha val="50000"/>
            </a:schemeClr>
          </a:solidFill>
          <a:ln w="9525">
            <a:noFill/>
            <a:miter lim="800000"/>
            <a:headEnd/>
            <a:tailEnd/>
          </a:ln>
          <a:effectLst/>
        </p:spPr>
        <p:txBody>
          <a:bodyPr lIns="92075" tIns="46038" rIns="92075" bIns="46038">
            <a:spAutoFit/>
          </a:bodyPr>
          <a:lstStyle/>
          <a:p>
            <a:r>
              <a:rPr lang="en-US" altLang="zh-CN"/>
              <a:t>  </a:t>
            </a:r>
            <a:r>
              <a:rPr lang="en-US" altLang="zh-CN">
                <a:latin typeface="Times New Roman" pitchFamily="18" charset="0"/>
              </a:rPr>
              <a:t>Cydra5</a:t>
            </a:r>
            <a:r>
              <a:rPr lang="zh-CN" altLang="en-US">
                <a:latin typeface="Times New Roman" pitchFamily="18" charset="0"/>
              </a:rPr>
              <a:t>处理机的组成包含</a:t>
            </a:r>
            <a:r>
              <a:rPr lang="en-US" altLang="zh-CN">
                <a:latin typeface="Times New Roman" pitchFamily="18" charset="0"/>
              </a:rPr>
              <a:t>3</a:t>
            </a:r>
            <a:r>
              <a:rPr lang="zh-CN" altLang="en-US">
                <a:latin typeface="Times New Roman" pitchFamily="18" charset="0"/>
              </a:rPr>
              <a:t>个主要子系统，即执行部件、指令部件和系统存储器控制器。</a:t>
            </a:r>
          </a:p>
          <a:p>
            <a:r>
              <a:rPr lang="zh-CN" altLang="en-US">
                <a:latin typeface="Times New Roman" pitchFamily="18" charset="0"/>
              </a:rPr>
              <a:t>        框图</a:t>
            </a:r>
            <a:r>
              <a:rPr lang="zh-CN" altLang="en-US">
                <a:latin typeface="Times New Roman" pitchFamily="18" charset="0"/>
                <a:hlinkClick r:id="rId4" action="ppaction://hlinkfile"/>
              </a:rPr>
              <a:t>如图</a:t>
            </a:r>
            <a:r>
              <a:rPr lang="en-US" altLang="zh-CN">
                <a:latin typeface="Times New Roman" pitchFamily="18" charset="0"/>
                <a:hlinkClick r:id="rId4" action="ppaction://hlinkfile"/>
              </a:rPr>
              <a:t>3.24</a:t>
            </a:r>
            <a:r>
              <a:rPr lang="zh-CN" altLang="en-US">
                <a:latin typeface="Times New Roman" pitchFamily="18" charset="0"/>
              </a:rPr>
              <a:t>所示。</a:t>
            </a:r>
          </a:p>
        </p:txBody>
      </p:sp>
      <p:sp>
        <p:nvSpPr>
          <p:cNvPr id="7" name="标题 6"/>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Grp="1" noChangeArrowheads="1"/>
          </p:cNvSpPr>
          <p:nvPr>
            <p:ph type="sldNum" sz="quarter" idx="4294967295"/>
          </p:nvPr>
        </p:nvSpPr>
        <p:spPr>
          <a:xfrm>
            <a:off x="7080250" y="6232525"/>
            <a:ext cx="1905000" cy="457200"/>
          </a:xfrm>
          <a:prstGeom prst="rect">
            <a:avLst/>
          </a:prstGeom>
        </p:spPr>
        <p:txBody>
          <a:bodyPr/>
          <a:lstStyle/>
          <a:p>
            <a:fld id="{4D019EEE-B086-4CA1-92C5-5BFB427EDD1B}" type="slidenum">
              <a:rPr lang="en-US" altLang="zh-CN"/>
              <a:pPr/>
              <a:t>9</a:t>
            </a:fld>
            <a:endParaRPr lang="en-US" altLang="zh-CN"/>
          </a:p>
        </p:txBody>
      </p:sp>
      <p:sp>
        <p:nvSpPr>
          <p:cNvPr id="83970" name="Rectangle 2"/>
          <p:cNvSpPr>
            <a:spLocks noGrp="1" noChangeArrowheads="1"/>
          </p:cNvSpPr>
          <p:nvPr>
            <p:ph type="ctrTitle"/>
          </p:nvPr>
        </p:nvSpPr>
        <p:spPr>
          <a:xfrm>
            <a:off x="220663" y="103188"/>
            <a:ext cx="7170737" cy="517525"/>
          </a:xfrm>
          <a:noFill/>
          <a:ln/>
        </p:spPr>
        <p:txBody>
          <a:bodyPr>
            <a:normAutofit fontScale="90000"/>
          </a:bodyPr>
          <a:lstStyle/>
          <a:p>
            <a:r>
              <a:rPr lang="zh-CN" altLang="en-US" sz="3600" b="1" dirty="0" smtClean="0">
                <a:solidFill>
                  <a:schemeClr val="hlink"/>
                </a:solidFill>
                <a:effectLst>
                  <a:outerShdw blurRad="38100" dist="38100" dir="2700000" algn="tl">
                    <a:srgbClr val="000000"/>
                  </a:outerShdw>
                </a:effectLst>
                <a:latin typeface="宋体" pitchFamily="2" charset="-122"/>
              </a:rPr>
              <a:t>指令</a:t>
            </a:r>
            <a:r>
              <a:rPr lang="zh-CN" altLang="en-US" sz="3600" b="1" dirty="0">
                <a:solidFill>
                  <a:schemeClr val="hlink"/>
                </a:solidFill>
                <a:effectLst>
                  <a:outerShdw blurRad="38100" dist="38100" dir="2700000" algn="tl">
                    <a:srgbClr val="000000"/>
                  </a:outerShdw>
                </a:effectLst>
                <a:latin typeface="宋体" pitchFamily="2" charset="-122"/>
              </a:rPr>
              <a:t>级并行技术</a:t>
            </a:r>
          </a:p>
        </p:txBody>
      </p:sp>
      <p:sp>
        <p:nvSpPr>
          <p:cNvPr id="83981" name="Rectangle 13"/>
          <p:cNvSpPr>
            <a:spLocks noChangeArrowheads="1"/>
          </p:cNvSpPr>
          <p:nvPr/>
        </p:nvSpPr>
        <p:spPr bwMode="auto">
          <a:xfrm>
            <a:off x="755650" y="6092825"/>
            <a:ext cx="7200900" cy="455613"/>
          </a:xfrm>
          <a:prstGeom prst="rect">
            <a:avLst/>
          </a:prstGeom>
          <a:noFill/>
          <a:ln w="9525">
            <a:noFill/>
            <a:miter lim="800000"/>
            <a:headEnd type="none" w="sm" len="sm"/>
            <a:tailEnd type="none" w="sm" len="sm"/>
          </a:ln>
          <a:effectLst/>
        </p:spPr>
        <p:txBody>
          <a:bodyPr anchor="ctr"/>
          <a:lstStyle/>
          <a:p>
            <a:pPr algn="l" eaLnBrk="1" hangingPunct="1"/>
            <a:r>
              <a:rPr lang="zh-CN" altLang="en-US" sz="2400" b="0">
                <a:latin typeface="Arial" pitchFamily="34" charset="0"/>
                <a:ea typeface="Ђˎ̥"/>
                <a:cs typeface="Ђˎ̥"/>
              </a:rPr>
              <a:t>执行这个程序共用</a:t>
            </a:r>
            <a:r>
              <a:rPr lang="en-US" altLang="zh-CN" sz="2400" b="0">
                <a:latin typeface="Arial" pitchFamily="34" charset="0"/>
                <a:ea typeface="Ђˎ̥"/>
                <a:cs typeface="Ђˎ̥"/>
              </a:rPr>
              <a:t>130ns</a:t>
            </a:r>
            <a:r>
              <a:rPr lang="zh-CN" altLang="en-US" sz="2400" b="0">
                <a:latin typeface="Arial" pitchFamily="34" charset="0"/>
                <a:ea typeface="Ђˎ̥"/>
                <a:cs typeface="Ђˎ̥"/>
              </a:rPr>
              <a:t>。</a:t>
            </a:r>
            <a:endParaRPr lang="zh-CN" altLang="en-US" sz="2400" b="0">
              <a:latin typeface="Arial" pitchFamily="34" charset="0"/>
            </a:endParaRPr>
          </a:p>
        </p:txBody>
      </p:sp>
      <p:sp>
        <p:nvSpPr>
          <p:cNvPr id="83980" name="Rectangle 12"/>
          <p:cNvSpPr>
            <a:spLocks noChangeArrowheads="1"/>
          </p:cNvSpPr>
          <p:nvPr/>
        </p:nvSpPr>
        <p:spPr bwMode="auto">
          <a:xfrm>
            <a:off x="827088" y="6477000"/>
            <a:ext cx="7200900" cy="1355725"/>
          </a:xfrm>
          <a:prstGeom prst="rect">
            <a:avLst/>
          </a:prstGeom>
          <a:noFill/>
          <a:ln w="9525">
            <a:noFill/>
            <a:miter lim="800000"/>
            <a:headEnd type="none" w="sm" len="sm"/>
            <a:tailEnd type="none" w="sm" len="sm"/>
          </a:ln>
          <a:effectLst/>
        </p:spPr>
        <p:txBody>
          <a:bodyPr anchor="ctr"/>
          <a:lstStyle/>
          <a:p>
            <a:pPr algn="l" eaLnBrk="1" hangingPunct="1"/>
            <a:r>
              <a:rPr lang="en-US" altLang="zh-CN" sz="900" b="0">
                <a:latin typeface="Arial" pitchFamily="34" charset="0"/>
                <a:ea typeface="Ђˎ̥"/>
                <a:cs typeface="Ђˎ̥"/>
              </a:rPr>
              <a:t>  </a:t>
            </a:r>
            <a:r>
              <a:rPr lang="en-US" altLang="zh-CN" sz="8300" b="0">
                <a:latin typeface="Arial" pitchFamily="34" charset="0"/>
                <a:ea typeface="Ђˎ̥"/>
                <a:cs typeface="Ђˎ̥"/>
              </a:rPr>
              <a:t> </a:t>
            </a:r>
            <a:r>
              <a:rPr lang="en-US" altLang="zh-CN" sz="900" b="0">
                <a:latin typeface="Arial" pitchFamily="34" charset="0"/>
                <a:ea typeface="Ђˎ̥"/>
                <a:cs typeface="Ђˎ̥"/>
              </a:rPr>
              <a:t>                                                                                                                    </a:t>
            </a:r>
          </a:p>
        </p:txBody>
      </p:sp>
      <p:sp>
        <p:nvSpPr>
          <p:cNvPr id="83979" name="Rectangle 11"/>
          <p:cNvSpPr>
            <a:spLocks noChangeArrowheads="1"/>
          </p:cNvSpPr>
          <p:nvPr/>
        </p:nvSpPr>
        <p:spPr bwMode="auto">
          <a:xfrm>
            <a:off x="971550" y="2781300"/>
            <a:ext cx="7200900" cy="455613"/>
          </a:xfrm>
          <a:prstGeom prst="rect">
            <a:avLst/>
          </a:prstGeom>
          <a:noFill/>
          <a:ln w="9525">
            <a:noFill/>
            <a:miter lim="800000"/>
            <a:headEnd type="none" w="sm" len="sm"/>
            <a:tailEnd type="none" w="sm" len="sm"/>
          </a:ln>
          <a:effectLst/>
        </p:spPr>
        <p:txBody>
          <a:bodyPr anchor="ctr"/>
          <a:lstStyle/>
          <a:p>
            <a:pPr algn="l" eaLnBrk="1" hangingPunct="1"/>
            <a:r>
              <a:rPr lang="zh-CN" altLang="en-US" sz="2400">
                <a:latin typeface="Arial" pitchFamily="34" charset="0"/>
                <a:ea typeface="Ђˎ̥"/>
                <a:cs typeface="Ђˎ̥"/>
              </a:rPr>
              <a:t>采用顺序发射顺序完成调度方法的流水线时空图。</a:t>
            </a:r>
            <a:endParaRPr lang="zh-CN" altLang="en-US" sz="2400" b="0">
              <a:latin typeface="Arial" pitchFamily="34" charset="0"/>
            </a:endParaRPr>
          </a:p>
        </p:txBody>
      </p:sp>
      <p:sp>
        <p:nvSpPr>
          <p:cNvPr id="83983" name="Line 15"/>
          <p:cNvSpPr>
            <a:spLocks noChangeShapeType="1"/>
          </p:cNvSpPr>
          <p:nvPr/>
        </p:nvSpPr>
        <p:spPr bwMode="auto">
          <a:xfrm>
            <a:off x="827088" y="8288338"/>
            <a:ext cx="7200900" cy="0"/>
          </a:xfrm>
          <a:prstGeom prst="line">
            <a:avLst/>
          </a:prstGeom>
          <a:noFill/>
          <a:ln w="9525">
            <a:noFill/>
            <a:round/>
            <a:headEnd type="none" w="sm" len="sm"/>
            <a:tailEnd type="none" w="sm" len="sm"/>
          </a:ln>
          <a:effectLst/>
        </p:spPr>
        <p:txBody>
          <a:bodyPr/>
          <a:lstStyle/>
          <a:p>
            <a:endParaRPr lang="zh-CN" altLang="en-US"/>
          </a:p>
        </p:txBody>
      </p:sp>
      <p:sp>
        <p:nvSpPr>
          <p:cNvPr id="83984" name="Line 16"/>
          <p:cNvSpPr>
            <a:spLocks noChangeShapeType="1"/>
          </p:cNvSpPr>
          <p:nvPr/>
        </p:nvSpPr>
        <p:spPr bwMode="auto">
          <a:xfrm>
            <a:off x="827088" y="6021388"/>
            <a:ext cx="0" cy="2266950"/>
          </a:xfrm>
          <a:prstGeom prst="line">
            <a:avLst/>
          </a:prstGeom>
          <a:noFill/>
          <a:ln w="9525">
            <a:noFill/>
            <a:round/>
            <a:headEnd type="none" w="sm" len="sm"/>
            <a:tailEnd type="none" w="sm" len="sm"/>
          </a:ln>
          <a:effectLst/>
        </p:spPr>
        <p:txBody>
          <a:bodyPr/>
          <a:lstStyle/>
          <a:p>
            <a:endParaRPr lang="zh-CN" altLang="en-US"/>
          </a:p>
        </p:txBody>
      </p:sp>
      <p:sp>
        <p:nvSpPr>
          <p:cNvPr id="83985" name="Line 17"/>
          <p:cNvSpPr>
            <a:spLocks noChangeShapeType="1"/>
          </p:cNvSpPr>
          <p:nvPr/>
        </p:nvSpPr>
        <p:spPr bwMode="auto">
          <a:xfrm>
            <a:off x="8027988" y="6021388"/>
            <a:ext cx="0" cy="2266950"/>
          </a:xfrm>
          <a:prstGeom prst="line">
            <a:avLst/>
          </a:prstGeom>
          <a:noFill/>
          <a:ln w="9525">
            <a:noFill/>
            <a:round/>
            <a:headEnd type="none" w="sm" len="sm"/>
            <a:tailEnd type="none" w="sm" len="sm"/>
          </a:ln>
          <a:effectLst/>
        </p:spPr>
        <p:txBody>
          <a:bodyPr/>
          <a:lstStyle/>
          <a:p>
            <a:endParaRPr lang="zh-CN" altLang="en-US"/>
          </a:p>
        </p:txBody>
      </p:sp>
      <p:pic>
        <p:nvPicPr>
          <p:cNvPr id="83976" name="Picture 8" descr="07"/>
          <p:cNvPicPr>
            <a:picLocks noChangeAspect="1" noChangeArrowheads="1"/>
          </p:cNvPicPr>
          <p:nvPr/>
        </p:nvPicPr>
        <p:blipFill>
          <a:blip r:embed="rId3"/>
          <a:srcRect/>
          <a:stretch>
            <a:fillRect/>
          </a:stretch>
        </p:blipFill>
        <p:spPr bwMode="auto">
          <a:xfrm>
            <a:off x="787400" y="3406775"/>
            <a:ext cx="7745413" cy="2295525"/>
          </a:xfrm>
          <a:prstGeom prst="rect">
            <a:avLst/>
          </a:prstGeom>
          <a:noFill/>
        </p:spPr>
      </p:pic>
      <p:graphicFrame>
        <p:nvGraphicFramePr>
          <p:cNvPr id="84008" name="Group 40"/>
          <p:cNvGraphicFramePr>
            <a:graphicFrameLocks noGrp="1"/>
          </p:cNvGraphicFramePr>
          <p:nvPr/>
        </p:nvGraphicFramePr>
        <p:xfrm>
          <a:off x="2627313" y="1196975"/>
          <a:ext cx="6372225" cy="1310640"/>
        </p:xfrm>
        <a:graphic>
          <a:graphicData uri="http://schemas.openxmlformats.org/drawingml/2006/table">
            <a:tbl>
              <a:tblPr/>
              <a:tblGrid>
                <a:gridCol w="6372225"/>
              </a:tblGrid>
              <a:tr h="774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Arial" pitchFamily="34" charset="0"/>
                          <a:ea typeface="Ђˎ̥"/>
                          <a:cs typeface="Ђˎ̥"/>
                        </a:rPr>
                        <a:t>指令</a:t>
                      </a:r>
                      <a:r>
                        <a:rPr kumimoji="0" lang="en-US" altLang="zh-CN" sz="2000" b="1" i="0" u="none" strike="noStrike" cap="none" normalizeH="0" baseline="0" smtClean="0">
                          <a:ln>
                            <a:noFill/>
                          </a:ln>
                          <a:solidFill>
                            <a:srgbClr val="FFFFFF"/>
                          </a:solidFill>
                          <a:effectLst/>
                          <a:latin typeface="Arial" pitchFamily="34" charset="0"/>
                          <a:ea typeface="Ђˎ̥"/>
                          <a:cs typeface="Ђˎ̥"/>
                        </a:rPr>
                        <a:t>n1</a:t>
                      </a:r>
                      <a:r>
                        <a:rPr kumimoji="0" lang="zh-CN" altLang="en-US" sz="2000" b="1" i="0" u="none" strike="noStrike" cap="none" normalizeH="0" baseline="0" smtClean="0">
                          <a:ln>
                            <a:noFill/>
                          </a:ln>
                          <a:solidFill>
                            <a:srgbClr val="FFFFFF"/>
                          </a:solidFill>
                          <a:effectLst/>
                          <a:latin typeface="Arial" pitchFamily="34" charset="0"/>
                          <a:ea typeface="Ђˎ̥"/>
                          <a:cs typeface="Ђˎ̥"/>
                        </a:rPr>
                        <a:t>与</a:t>
                      </a:r>
                      <a:r>
                        <a:rPr kumimoji="0" lang="en-US" altLang="zh-CN" sz="2000" b="1" i="0" u="none" strike="noStrike" cap="none" normalizeH="0" baseline="0" smtClean="0">
                          <a:ln>
                            <a:noFill/>
                          </a:ln>
                          <a:solidFill>
                            <a:srgbClr val="FFFFFF"/>
                          </a:solidFill>
                          <a:effectLst/>
                          <a:latin typeface="Arial" pitchFamily="34" charset="0"/>
                          <a:ea typeface="Ђˎ̥"/>
                          <a:cs typeface="Ђˎ̥"/>
                        </a:rPr>
                        <a:t>n2</a:t>
                      </a:r>
                      <a:r>
                        <a:rPr kumimoji="0" lang="zh-CN" altLang="en-US" sz="2000" b="1" i="0" u="none" strike="noStrike" cap="none" normalizeH="0" baseline="0" smtClean="0">
                          <a:ln>
                            <a:noFill/>
                          </a:ln>
                          <a:solidFill>
                            <a:srgbClr val="FFFFFF"/>
                          </a:solidFill>
                          <a:effectLst/>
                          <a:latin typeface="Arial" pitchFamily="34" charset="0"/>
                          <a:ea typeface="Ђˎ̥"/>
                          <a:cs typeface="Ђˎ̥"/>
                        </a:rPr>
                        <a:t>之间有关于寄存器</a:t>
                      </a:r>
                      <a:r>
                        <a:rPr kumimoji="0" lang="en-US" altLang="zh-CN" sz="2000" b="1" i="0" u="none" strike="noStrike" cap="none" normalizeH="0" baseline="0" smtClean="0">
                          <a:ln>
                            <a:noFill/>
                          </a:ln>
                          <a:solidFill>
                            <a:srgbClr val="FFFFFF"/>
                          </a:solidFill>
                          <a:effectLst/>
                          <a:latin typeface="Arial" pitchFamily="34" charset="0"/>
                          <a:ea typeface="Ђˎ̥"/>
                          <a:cs typeface="Ђˎ̥"/>
                        </a:rPr>
                        <a:t>R0</a:t>
                      </a:r>
                      <a:r>
                        <a:rPr kumimoji="0" lang="zh-CN" altLang="en-US" sz="2000" b="1" i="0" u="none" strike="noStrike" cap="none" normalizeH="0" baseline="0" smtClean="0">
                          <a:ln>
                            <a:noFill/>
                          </a:ln>
                          <a:solidFill>
                            <a:srgbClr val="FFFFFF"/>
                          </a:solidFill>
                          <a:effectLst/>
                          <a:latin typeface="Arial" pitchFamily="34" charset="0"/>
                          <a:ea typeface="Ђˎ̥"/>
                          <a:cs typeface="Ђˎ̥"/>
                        </a:rPr>
                        <a:t>的写读数据相关，</a:t>
                      </a:r>
                      <a:br>
                        <a:rPr kumimoji="0" lang="zh-CN" altLang="en-US" sz="2000" b="1" i="0" u="none" strike="noStrike" cap="none" normalizeH="0" baseline="0" smtClean="0">
                          <a:ln>
                            <a:noFill/>
                          </a:ln>
                          <a:solidFill>
                            <a:srgbClr val="FFFFFF"/>
                          </a:solidFill>
                          <a:effectLst/>
                          <a:latin typeface="Arial" pitchFamily="34" charset="0"/>
                          <a:ea typeface="Ђˎ̥"/>
                          <a:cs typeface="Ђˎ̥"/>
                        </a:rPr>
                      </a:br>
                      <a:r>
                        <a:rPr kumimoji="0" lang="zh-CN" altLang="en-US" sz="2000" b="1" i="0" u="none" strike="noStrike" cap="none" normalizeH="0" baseline="0" smtClean="0">
                          <a:ln>
                            <a:noFill/>
                          </a:ln>
                          <a:solidFill>
                            <a:srgbClr val="FFFFFF"/>
                          </a:solidFill>
                          <a:effectLst/>
                          <a:latin typeface="Arial" pitchFamily="34" charset="0"/>
                          <a:ea typeface="Ђˎ̥"/>
                          <a:cs typeface="Ђˎ̥"/>
                        </a:rPr>
                        <a:t>指令</a:t>
                      </a:r>
                      <a:r>
                        <a:rPr kumimoji="0" lang="en-US" altLang="zh-CN" sz="2000" b="1" i="0" u="none" strike="noStrike" cap="none" normalizeH="0" baseline="0" smtClean="0">
                          <a:ln>
                            <a:noFill/>
                          </a:ln>
                          <a:solidFill>
                            <a:srgbClr val="FFFFFF"/>
                          </a:solidFill>
                          <a:effectLst/>
                          <a:latin typeface="Arial" pitchFamily="34" charset="0"/>
                          <a:ea typeface="Ђˎ̥"/>
                          <a:cs typeface="Ђˎ̥"/>
                        </a:rPr>
                        <a:t>n3</a:t>
                      </a:r>
                      <a:r>
                        <a:rPr kumimoji="0" lang="zh-CN" altLang="en-US" sz="2000" b="1" i="0" u="none" strike="noStrike" cap="none" normalizeH="0" baseline="0" smtClean="0">
                          <a:ln>
                            <a:noFill/>
                          </a:ln>
                          <a:solidFill>
                            <a:srgbClr val="FFFFFF"/>
                          </a:solidFill>
                          <a:effectLst/>
                          <a:latin typeface="Arial" pitchFamily="34" charset="0"/>
                          <a:ea typeface="Ђˎ̥"/>
                          <a:cs typeface="Ђˎ̥"/>
                        </a:rPr>
                        <a:t>与</a:t>
                      </a:r>
                      <a:r>
                        <a:rPr kumimoji="0" lang="en-US" altLang="zh-CN" sz="2000" b="1" i="0" u="none" strike="noStrike" cap="none" normalizeH="0" baseline="0" smtClean="0">
                          <a:ln>
                            <a:noFill/>
                          </a:ln>
                          <a:solidFill>
                            <a:srgbClr val="FFFFFF"/>
                          </a:solidFill>
                          <a:effectLst/>
                          <a:latin typeface="Arial" pitchFamily="34" charset="0"/>
                          <a:ea typeface="Ђˎ̥"/>
                          <a:cs typeface="Ђˎ̥"/>
                        </a:rPr>
                        <a:t>n6</a:t>
                      </a:r>
                      <a:r>
                        <a:rPr kumimoji="0" lang="zh-CN" altLang="en-US" sz="2000" b="1" i="0" u="none" strike="noStrike" cap="none" normalizeH="0" baseline="0" smtClean="0">
                          <a:ln>
                            <a:noFill/>
                          </a:ln>
                          <a:solidFill>
                            <a:srgbClr val="FFFFFF"/>
                          </a:solidFill>
                          <a:effectLst/>
                          <a:latin typeface="Arial" pitchFamily="34" charset="0"/>
                          <a:ea typeface="Ђˎ̥"/>
                          <a:cs typeface="Ђˎ̥"/>
                        </a:rPr>
                        <a:t>之间有关于寄存器</a:t>
                      </a:r>
                      <a:r>
                        <a:rPr kumimoji="0" lang="en-US" altLang="zh-CN" sz="2000" b="1" i="0" u="none" strike="noStrike" cap="none" normalizeH="0" baseline="0" smtClean="0">
                          <a:ln>
                            <a:noFill/>
                          </a:ln>
                          <a:solidFill>
                            <a:srgbClr val="FFFFFF"/>
                          </a:solidFill>
                          <a:effectLst/>
                          <a:latin typeface="Arial" pitchFamily="34" charset="0"/>
                          <a:ea typeface="Ђˎ̥"/>
                          <a:cs typeface="Ђˎ̥"/>
                        </a:rPr>
                        <a:t>R2</a:t>
                      </a:r>
                      <a:r>
                        <a:rPr kumimoji="0" lang="zh-CN" altLang="en-US" sz="2000" b="1" i="0" u="none" strike="noStrike" cap="none" normalizeH="0" baseline="0" smtClean="0">
                          <a:ln>
                            <a:noFill/>
                          </a:ln>
                          <a:solidFill>
                            <a:srgbClr val="FFFFFF"/>
                          </a:solidFill>
                          <a:effectLst/>
                          <a:latin typeface="Arial" pitchFamily="34" charset="0"/>
                          <a:ea typeface="Ђˎ̥"/>
                          <a:cs typeface="Ђˎ̥"/>
                        </a:rPr>
                        <a:t>的写读数据相关，</a:t>
                      </a:r>
                      <a:br>
                        <a:rPr kumimoji="0" lang="zh-CN" altLang="en-US" sz="2000" b="1" i="0" u="none" strike="noStrike" cap="none" normalizeH="0" baseline="0" smtClean="0">
                          <a:ln>
                            <a:noFill/>
                          </a:ln>
                          <a:solidFill>
                            <a:srgbClr val="FFFFFF"/>
                          </a:solidFill>
                          <a:effectLst/>
                          <a:latin typeface="Arial" pitchFamily="34" charset="0"/>
                          <a:ea typeface="Ђˎ̥"/>
                          <a:cs typeface="Ђˎ̥"/>
                        </a:rPr>
                      </a:br>
                      <a:r>
                        <a:rPr kumimoji="0" lang="zh-CN" altLang="en-US" sz="2000" b="1" i="0" u="none" strike="noStrike" cap="none" normalizeH="0" baseline="0" smtClean="0">
                          <a:ln>
                            <a:noFill/>
                          </a:ln>
                          <a:solidFill>
                            <a:srgbClr val="FFFFFF"/>
                          </a:solidFill>
                          <a:effectLst/>
                          <a:latin typeface="Arial" pitchFamily="34" charset="0"/>
                          <a:ea typeface="Ђˎ̥"/>
                          <a:cs typeface="Ђˎ̥"/>
                        </a:rPr>
                        <a:t>指令</a:t>
                      </a:r>
                      <a:r>
                        <a:rPr kumimoji="0" lang="en-US" altLang="zh-CN" sz="2000" b="1" i="0" u="none" strike="noStrike" cap="none" normalizeH="0" baseline="0" smtClean="0">
                          <a:ln>
                            <a:noFill/>
                          </a:ln>
                          <a:solidFill>
                            <a:srgbClr val="FFFFFF"/>
                          </a:solidFill>
                          <a:effectLst/>
                          <a:latin typeface="Arial" pitchFamily="34" charset="0"/>
                          <a:ea typeface="Ђˎ̥"/>
                          <a:cs typeface="Ђˎ̥"/>
                        </a:rPr>
                        <a:t>n4</a:t>
                      </a:r>
                      <a:r>
                        <a:rPr kumimoji="0" lang="zh-CN" altLang="en-US" sz="2000" b="1" i="0" u="none" strike="noStrike" cap="none" normalizeH="0" baseline="0" smtClean="0">
                          <a:ln>
                            <a:noFill/>
                          </a:ln>
                          <a:solidFill>
                            <a:srgbClr val="FFFFFF"/>
                          </a:solidFill>
                          <a:effectLst/>
                          <a:latin typeface="Arial" pitchFamily="34" charset="0"/>
                          <a:ea typeface="Ђˎ̥"/>
                          <a:cs typeface="Ђˎ̥"/>
                        </a:rPr>
                        <a:t>与</a:t>
                      </a:r>
                      <a:r>
                        <a:rPr kumimoji="0" lang="en-US" altLang="zh-CN" sz="2000" b="1" i="0" u="none" strike="noStrike" cap="none" normalizeH="0" baseline="0" smtClean="0">
                          <a:ln>
                            <a:noFill/>
                          </a:ln>
                          <a:solidFill>
                            <a:srgbClr val="FFFFFF"/>
                          </a:solidFill>
                          <a:effectLst/>
                          <a:latin typeface="Arial" pitchFamily="34" charset="0"/>
                          <a:ea typeface="Ђˎ̥"/>
                          <a:cs typeface="Ђˎ̥"/>
                        </a:rPr>
                        <a:t>n5</a:t>
                      </a:r>
                      <a:r>
                        <a:rPr kumimoji="0" lang="zh-CN" altLang="en-US" sz="2000" b="1" i="0" u="none" strike="noStrike" cap="none" normalizeH="0" baseline="0" smtClean="0">
                          <a:ln>
                            <a:noFill/>
                          </a:ln>
                          <a:solidFill>
                            <a:srgbClr val="FFFFFF"/>
                          </a:solidFill>
                          <a:effectLst/>
                          <a:latin typeface="Arial" pitchFamily="34" charset="0"/>
                          <a:ea typeface="Ђˎ̥"/>
                          <a:cs typeface="Ђˎ̥"/>
                        </a:rPr>
                        <a:t>之间有关于寄存器</a:t>
                      </a:r>
                      <a:r>
                        <a:rPr kumimoji="0" lang="en-US" altLang="zh-CN" sz="2000" b="1" i="0" u="none" strike="noStrike" cap="none" normalizeH="0" baseline="0" smtClean="0">
                          <a:ln>
                            <a:noFill/>
                          </a:ln>
                          <a:solidFill>
                            <a:srgbClr val="FFFFFF"/>
                          </a:solidFill>
                          <a:effectLst/>
                          <a:latin typeface="Arial" pitchFamily="34" charset="0"/>
                          <a:ea typeface="Ђˎ̥"/>
                          <a:cs typeface="Ђˎ̥"/>
                        </a:rPr>
                        <a:t>R4</a:t>
                      </a:r>
                      <a:r>
                        <a:rPr kumimoji="0" lang="zh-CN" altLang="en-US" sz="2000" b="1" i="0" u="none" strike="noStrike" cap="none" normalizeH="0" baseline="0" smtClean="0">
                          <a:ln>
                            <a:noFill/>
                          </a:ln>
                          <a:solidFill>
                            <a:srgbClr val="FFFFFF"/>
                          </a:solidFill>
                          <a:effectLst/>
                          <a:latin typeface="Arial" pitchFamily="34" charset="0"/>
                          <a:ea typeface="Ђˎ̥"/>
                          <a:cs typeface="Ђˎ̥"/>
                        </a:rPr>
                        <a:t>的读写数据相关，</a:t>
                      </a:r>
                      <a:r>
                        <a:rPr kumimoji="0" lang="zh-CN" altLang="en-US" sz="2000" b="1" i="0" u="none" strike="noStrike" cap="none" normalizeH="0" baseline="0" smtClean="0">
                          <a:ln>
                            <a:noFill/>
                          </a:ln>
                          <a:solidFill>
                            <a:srgbClr val="FFFFFF"/>
                          </a:solidFill>
                          <a:effectLst/>
                          <a:latin typeface="Arial" pitchFamily="34" charset="0"/>
                          <a:ea typeface="宋体" pitchFamily="2" charset="-122"/>
                        </a:rPr>
                        <a:t/>
                      </a:r>
                      <a:br>
                        <a:rPr kumimoji="0" lang="zh-CN" altLang="en-US" sz="2000" b="1" i="0" u="none" strike="noStrike" cap="none" normalizeH="0" baseline="0" smtClean="0">
                          <a:ln>
                            <a:noFill/>
                          </a:ln>
                          <a:solidFill>
                            <a:srgbClr val="FFFFFF"/>
                          </a:solidFill>
                          <a:effectLst/>
                          <a:latin typeface="Arial" pitchFamily="34" charset="0"/>
                          <a:ea typeface="宋体" pitchFamily="2" charset="-122"/>
                        </a:rPr>
                      </a:br>
                      <a:r>
                        <a:rPr kumimoji="0" lang="zh-CN" altLang="en-US" sz="2000" b="1" i="0" u="none" strike="noStrike" cap="none" normalizeH="0" baseline="0" smtClean="0">
                          <a:ln>
                            <a:noFill/>
                          </a:ln>
                          <a:solidFill>
                            <a:srgbClr val="FFFFFF"/>
                          </a:solidFill>
                          <a:effectLst/>
                          <a:latin typeface="Arial" pitchFamily="34" charset="0"/>
                          <a:ea typeface="Ђˎ̥"/>
                          <a:cs typeface="Ђˎ̥"/>
                        </a:rPr>
                        <a:t>指令</a:t>
                      </a:r>
                      <a:r>
                        <a:rPr kumimoji="0" lang="en-US" altLang="zh-CN" sz="2000" b="1" i="0" u="none" strike="noStrike" cap="none" normalizeH="0" baseline="0" smtClean="0">
                          <a:ln>
                            <a:noFill/>
                          </a:ln>
                          <a:solidFill>
                            <a:srgbClr val="FFFFFF"/>
                          </a:solidFill>
                          <a:effectLst/>
                          <a:latin typeface="Arial" pitchFamily="34" charset="0"/>
                          <a:ea typeface="Ђˎ̥"/>
                          <a:cs typeface="Ђˎ̥"/>
                        </a:rPr>
                        <a:t>n3</a:t>
                      </a:r>
                      <a:r>
                        <a:rPr kumimoji="0" lang="zh-CN" altLang="en-US" sz="2000" b="1" i="0" u="none" strike="noStrike" cap="none" normalizeH="0" baseline="0" smtClean="0">
                          <a:ln>
                            <a:noFill/>
                          </a:ln>
                          <a:solidFill>
                            <a:srgbClr val="FFFFFF"/>
                          </a:solidFill>
                          <a:effectLst/>
                          <a:latin typeface="Arial" pitchFamily="34" charset="0"/>
                          <a:ea typeface="Ђˎ̥"/>
                          <a:cs typeface="Ђˎ̥"/>
                        </a:rPr>
                        <a:t>与</a:t>
                      </a:r>
                      <a:r>
                        <a:rPr kumimoji="0" lang="en-US" altLang="zh-CN" sz="2000" b="1" i="0" u="none" strike="noStrike" cap="none" normalizeH="0" baseline="0" smtClean="0">
                          <a:ln>
                            <a:noFill/>
                          </a:ln>
                          <a:solidFill>
                            <a:srgbClr val="FFFFFF"/>
                          </a:solidFill>
                          <a:effectLst/>
                          <a:latin typeface="Arial" pitchFamily="34" charset="0"/>
                          <a:ea typeface="Ђˎ̥"/>
                          <a:cs typeface="Ђˎ̥"/>
                        </a:rPr>
                        <a:t>n6</a:t>
                      </a:r>
                      <a:r>
                        <a:rPr kumimoji="0" lang="zh-CN" altLang="en-US" sz="2000" b="1" i="0" u="none" strike="noStrike" cap="none" normalizeH="0" baseline="0" smtClean="0">
                          <a:ln>
                            <a:noFill/>
                          </a:ln>
                          <a:solidFill>
                            <a:srgbClr val="FFFFFF"/>
                          </a:solidFill>
                          <a:effectLst/>
                          <a:latin typeface="Arial" pitchFamily="34" charset="0"/>
                          <a:ea typeface="Ђˎ̥"/>
                          <a:cs typeface="Ђˎ̥"/>
                        </a:rPr>
                        <a:t>之间有关于寄存器</a:t>
                      </a:r>
                      <a:r>
                        <a:rPr kumimoji="0" lang="en-US" altLang="zh-CN" sz="2000" b="1" i="0" u="none" strike="noStrike" cap="none" normalizeH="0" baseline="0" smtClean="0">
                          <a:ln>
                            <a:noFill/>
                          </a:ln>
                          <a:solidFill>
                            <a:srgbClr val="FFFFFF"/>
                          </a:solidFill>
                          <a:effectLst/>
                          <a:latin typeface="Arial" pitchFamily="34" charset="0"/>
                          <a:ea typeface="Ђˎ̥"/>
                          <a:cs typeface="Ђˎ̥"/>
                        </a:rPr>
                        <a:t>R2</a:t>
                      </a:r>
                      <a:r>
                        <a:rPr kumimoji="0" lang="zh-CN" altLang="en-US" sz="2000" b="1" i="0" u="none" strike="noStrike" cap="none" normalizeH="0" baseline="0" smtClean="0">
                          <a:ln>
                            <a:noFill/>
                          </a:ln>
                          <a:solidFill>
                            <a:srgbClr val="FFFFFF"/>
                          </a:solidFill>
                          <a:effectLst/>
                          <a:latin typeface="Arial" pitchFamily="34" charset="0"/>
                          <a:ea typeface="Ђˎ̥"/>
                          <a:cs typeface="Ђˎ̥"/>
                        </a:rPr>
                        <a:t>的写写数据相关。</a:t>
                      </a:r>
                      <a:endParaRPr kumimoji="0" lang="zh-CN" altLang="en-US" sz="2000" b="1" i="0" u="none" strike="noStrike" cap="none" normalizeH="0" baseline="0" smtClean="0">
                        <a:ln>
                          <a:noFill/>
                        </a:ln>
                        <a:solidFill>
                          <a:srgbClr val="FFFFFF"/>
                        </a:solidFill>
                        <a:effectLst/>
                        <a:latin typeface="Arial" pitchFamily="34"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84003" name="Rectangle 35"/>
          <p:cNvSpPr>
            <a:spLocks noChangeArrowheads="1"/>
          </p:cNvSpPr>
          <p:nvPr/>
        </p:nvSpPr>
        <p:spPr bwMode="auto">
          <a:xfrm>
            <a:off x="242888" y="981075"/>
            <a:ext cx="2266950" cy="1739900"/>
          </a:xfrm>
          <a:prstGeom prst="rect">
            <a:avLst/>
          </a:prstGeom>
          <a:noFill/>
          <a:ln w="9525">
            <a:noFill/>
            <a:miter lim="800000"/>
            <a:headEnd type="none" w="sm" len="sm"/>
            <a:tailEnd type="none" w="sm" len="sm"/>
          </a:ln>
          <a:effectLst/>
        </p:spPr>
        <p:txBody>
          <a:bodyPr wrap="none" anchor="ctr">
            <a:spAutoFit/>
          </a:bodyPr>
          <a:lstStyle/>
          <a:p>
            <a:pPr algn="l" eaLnBrk="1" hangingPunct="1"/>
            <a:r>
              <a:rPr lang="en-US" altLang="zh-CN" sz="1800"/>
              <a:t>n1 </a:t>
            </a:r>
            <a:r>
              <a:rPr lang="zh-CN" altLang="en-US" sz="1800"/>
              <a:t>：</a:t>
            </a:r>
            <a:r>
              <a:rPr lang="en-US" altLang="zh-CN" sz="1800"/>
              <a:t>LOAD R0, A </a:t>
            </a:r>
            <a:r>
              <a:rPr lang="zh-CN" altLang="en-US" sz="1800"/>
              <a:t>；</a:t>
            </a:r>
          </a:p>
          <a:p>
            <a:pPr algn="l" eaLnBrk="1" hangingPunct="1"/>
            <a:r>
              <a:rPr lang="en-US" altLang="zh-CN" sz="1800"/>
              <a:t>n2 </a:t>
            </a:r>
            <a:r>
              <a:rPr lang="zh-CN" altLang="en-US" sz="1800"/>
              <a:t>：</a:t>
            </a:r>
            <a:r>
              <a:rPr lang="en-US" altLang="zh-CN" sz="1800"/>
              <a:t>ADD R1, R0 </a:t>
            </a:r>
            <a:r>
              <a:rPr lang="zh-CN" altLang="en-US" sz="1800"/>
              <a:t>；</a:t>
            </a:r>
            <a:br>
              <a:rPr lang="zh-CN" altLang="en-US" sz="1800"/>
            </a:br>
            <a:r>
              <a:rPr lang="en-US" altLang="zh-CN" sz="1800"/>
              <a:t>n3 </a:t>
            </a:r>
            <a:r>
              <a:rPr lang="zh-CN" altLang="en-US" sz="1800"/>
              <a:t>：</a:t>
            </a:r>
            <a:r>
              <a:rPr lang="en-US" altLang="zh-CN" sz="1800"/>
              <a:t>LOAD R2, B </a:t>
            </a:r>
            <a:r>
              <a:rPr lang="zh-CN" altLang="en-US" sz="1800"/>
              <a:t>；</a:t>
            </a:r>
          </a:p>
          <a:p>
            <a:pPr algn="l" eaLnBrk="1" hangingPunct="1"/>
            <a:r>
              <a:rPr lang="en-US" altLang="zh-CN" sz="1800"/>
              <a:t>n4 </a:t>
            </a:r>
            <a:r>
              <a:rPr lang="zh-CN" altLang="en-US" sz="1800"/>
              <a:t>：</a:t>
            </a:r>
            <a:r>
              <a:rPr lang="en-US" altLang="zh-CN" sz="1800"/>
              <a:t>MUL R3, R4 </a:t>
            </a:r>
            <a:r>
              <a:rPr lang="zh-CN" altLang="en-US" sz="1800"/>
              <a:t>；</a:t>
            </a:r>
          </a:p>
          <a:p>
            <a:pPr algn="l" eaLnBrk="1" hangingPunct="1"/>
            <a:r>
              <a:rPr lang="en-US" altLang="zh-CN" sz="1800"/>
              <a:t>n5 </a:t>
            </a:r>
            <a:r>
              <a:rPr lang="zh-CN" altLang="en-US" sz="1800"/>
              <a:t>：</a:t>
            </a:r>
            <a:r>
              <a:rPr lang="en-US" altLang="zh-CN" sz="1800"/>
              <a:t>AND R4, R5 </a:t>
            </a:r>
            <a:r>
              <a:rPr lang="zh-CN" altLang="en-US" sz="1800"/>
              <a:t>；</a:t>
            </a:r>
          </a:p>
          <a:p>
            <a:pPr algn="l" eaLnBrk="1" hangingPunct="1"/>
            <a:r>
              <a:rPr lang="en-US" altLang="zh-CN" sz="1800"/>
              <a:t>n6 </a:t>
            </a:r>
            <a:r>
              <a:rPr lang="zh-CN" altLang="en-US" sz="1800"/>
              <a:t>：</a:t>
            </a:r>
            <a:r>
              <a:rPr lang="en-US" altLang="zh-CN" sz="1800"/>
              <a:t>ADD R2, R5 </a:t>
            </a:r>
            <a:r>
              <a:rPr lang="zh-CN" altLang="en-US" sz="1800"/>
              <a:t>；</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计算机系统结构的发展</Template>
  <TotalTime>13</TotalTime>
  <Words>1730</Words>
  <Application>Microsoft Office PowerPoint</Application>
  <PresentationFormat>全屏显示(4:3)</PresentationFormat>
  <Paragraphs>146</Paragraphs>
  <Slides>20</Slides>
  <Notes>18</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计算机系统结构的发展</vt:lpstr>
      <vt:lpstr>超长指令处理机及指令并行技术</vt:lpstr>
      <vt:lpstr>超长指令处理机及指令并行技术</vt:lpstr>
      <vt:lpstr>超长指令字处理机 </vt:lpstr>
      <vt:lpstr>幻灯片 4</vt:lpstr>
      <vt:lpstr>幻灯片 5</vt:lpstr>
      <vt:lpstr>幻灯片 6</vt:lpstr>
      <vt:lpstr>幻灯片 7</vt:lpstr>
      <vt:lpstr>幻灯片 8</vt:lpstr>
      <vt:lpstr>指令级并行技术</vt:lpstr>
      <vt:lpstr>第三章 指令级并行技术</vt:lpstr>
      <vt:lpstr>幻灯片 11</vt:lpstr>
      <vt:lpstr>并行性的有关术语</vt:lpstr>
      <vt:lpstr>并行性的有关术语</vt:lpstr>
      <vt:lpstr>并行性的有关术语</vt:lpstr>
      <vt:lpstr>指令级并行的概念  多指令流出：指令级并行度 </vt:lpstr>
      <vt:lpstr> 多指令流出：指令级并行度 </vt:lpstr>
      <vt:lpstr>多指令流出：指令级并行度 </vt:lpstr>
      <vt:lpstr>数据相关及其处理技术 </vt:lpstr>
      <vt:lpstr>幻灯片 19</vt:lpstr>
      <vt:lpstr>数据相关及其处理技术 </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超长指令处理机</dc:title>
  <dc:creator>Windows 用户</dc:creator>
  <cp:lastModifiedBy>Windows 用户</cp:lastModifiedBy>
  <cp:revision>6</cp:revision>
  <dcterms:created xsi:type="dcterms:W3CDTF">2020-10-28T05:50:38Z</dcterms:created>
  <dcterms:modified xsi:type="dcterms:W3CDTF">2020-11-03T02:06:06Z</dcterms:modified>
</cp:coreProperties>
</file>