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5" r:id="rId13"/>
    <p:sldId id="276" r:id="rId14"/>
    <p:sldId id="258" r:id="rId15"/>
    <p:sldId id="259" r:id="rId16"/>
    <p:sldId id="260" r:id="rId17"/>
    <p:sldId id="261" r:id="rId18"/>
    <p:sldId id="262" r:id="rId19"/>
    <p:sldId id="26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06DDB-F8F9-43D6-9BFC-034DC42AD28E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441CE-5895-44AA-A723-590FAB0613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B6AE6-9335-46FF-8D95-225E008A39B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B7499-8613-4E9E-917C-17292C9AEF4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17A68-3BD5-447E-BE2A-C9E7FB18A1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AFD9F-1ABE-47E0-ACA9-55A7F770899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0C17D-B39B-4590-8C0D-EE05FAEDA1A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08686-F09C-4BAA-8CFC-E7125DF5902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291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2291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286000" cy="304800"/>
          </a:xfrm>
        </p:spPr>
        <p:txBody>
          <a:bodyPr/>
          <a:lstStyle>
            <a:lvl1pPr>
              <a:defRPr/>
            </a:lvl1pPr>
          </a:lstStyle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96200" y="6553200"/>
            <a:ext cx="1143000" cy="304800"/>
          </a:xfrm>
        </p:spPr>
        <p:txBody>
          <a:bodyPr/>
          <a:lstStyle>
            <a:lvl1pPr>
              <a:defRPr/>
            </a:lvl1pPr>
          </a:lstStyle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21DD2-4D28-4B8B-B35D-5286033C9A03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EF6F2-BF72-4329-9289-2F0BB028F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2270;3141.sw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2270;31511.sw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22270;317&#26032;.swf" TargetMode="External"/><Relationship Id="rId4" Type="http://schemas.openxmlformats.org/officeDocument/2006/relationships/hyperlink" Target="&#22270;316.sw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超标量技术与超流水线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谢卫华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990600" y="1600200"/>
            <a:ext cx="7581928" cy="37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超标量流水线上展开的代码每次循环需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个时钟周期，即每个迭代是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2.4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个时钟周期。而在普通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的超标量流水线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上，没有调度的迭代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次为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个时钟周期，性能提高了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3.75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倍；调度后为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个时钟周期，性能提高了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倍；展开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次并调度后每个迭代为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个时钟周期，性能提高了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1.4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倍。</a:t>
            </a:r>
            <a:r>
              <a:rPr lang="zh-CN" altLang="en-US" sz="2800" b="1" dirty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ChangeArrowheads="1"/>
          </p:cNvSpPr>
          <p:nvPr/>
        </p:nvSpPr>
        <p:spPr bwMode="auto">
          <a:xfrm>
            <a:off x="1071538" y="571480"/>
            <a:ext cx="48323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sv-SE" sz="2800" dirty="0" smtClean="0">
                <a:solidFill>
                  <a:schemeClr val="accent1"/>
                </a:solidFill>
              </a:rPr>
              <a:t>动态</a:t>
            </a:r>
            <a:r>
              <a:rPr lang="zh-CN" altLang="sv-SE" sz="2800" dirty="0">
                <a:solidFill>
                  <a:schemeClr val="accent1"/>
                </a:solidFill>
              </a:rPr>
              <a:t>多指令流出技术</a:t>
            </a:r>
            <a:r>
              <a:rPr lang="zh-CN" altLang="en-US" sz="2800" b="1" dirty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928662" y="1785926"/>
            <a:ext cx="69659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扩展</a:t>
            </a:r>
            <a:r>
              <a:rPr lang="en-US" altLang="zh-CN" sz="2400" b="1" dirty="0" err="1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Tomasulo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算法：</a:t>
            </a:r>
            <a:r>
              <a:rPr lang="zh-CN" altLang="en-US" sz="2400" b="1" dirty="0">
                <a:solidFill>
                  <a:srgbClr val="92D050"/>
                </a:solidFill>
                <a:latin typeface="仿宋_GB2312" pitchFamily="49" charset="-122"/>
                <a:ea typeface="仿宋_GB2312" pitchFamily="49" charset="-122"/>
              </a:rPr>
              <a:t>支持两路超标量。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/>
            </a:r>
            <a:b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即每个时钟周期流出两条指令。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（一条是整数指令，另一条是浮点指令）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要求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1676400" y="3429000"/>
            <a:ext cx="6629400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指令按顺序流向保留站，否则信息记录机制</a:t>
            </a:r>
            <a:b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会太复杂。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将整数寄存器和浮点寄存器分开，只要不使</a:t>
            </a:r>
            <a:b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用相同的寄存器就可同时将一条整数指令和</a:t>
            </a:r>
            <a:b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一条浮点指令送到它们的保留站中去。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限制相关指令的并行执行。 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990600" y="1219200"/>
            <a:ext cx="74993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2.</a:t>
            </a:r>
            <a:r>
              <a:rPr lang="zh-CN" altLang="en-US" sz="2400" b="1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有</a:t>
            </a:r>
            <a:r>
              <a:rPr lang="zh-CN" altLang="en-US" sz="24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两种方式</a:t>
            </a:r>
            <a:r>
              <a:rPr lang="zh-CN" altLang="en-US" sz="2400" b="1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可以实现两路超标量。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将指令流出段进一步流水化，使指令流出的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速度是基本机器周期的两倍。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对流出的指令组合进行限制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只有浮点的取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操作指令或是从整数寄存器将数据送入浮点寄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存器的传送操作，才会产生相关而导致两条指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令不能同时执行。如果对流出的指令组合限制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减少，指令组合的复杂度增加，可能出现的相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关情况会更多，对硬件相关检测的要求就会大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提高。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endParaRPr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1066800" y="1524000"/>
            <a:ext cx="74993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3.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使用结果队列可以减少存储器取操作或数据传送</a:t>
            </a:r>
            <a:b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操作对保留站的需求量，可以使等待操作数的存操</a:t>
            </a:r>
            <a:b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作指令提早流出。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4.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动态调度对数据传送是最有效的，而静态调度对</a:t>
            </a:r>
            <a:b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寄存器</a:t>
            </a:r>
            <a:r>
              <a:rPr lang="en-US" altLang="zh-CN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寄存器操作的代码序列最有效。</a:t>
            </a:r>
            <a:r>
              <a:rPr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/>
            </a:r>
            <a:br>
              <a:rPr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rgbClr val="92D050"/>
                </a:solidFill>
                <a:latin typeface="楷体_GB2312" pitchFamily="49" charset="-122"/>
                <a:ea typeface="楷体_GB2312" pitchFamily="49" charset="-122"/>
              </a:rPr>
              <a:t>    通过队列实现存储器操作和数据传送操作，而</a:t>
            </a:r>
            <a:br>
              <a:rPr lang="zh-CN" altLang="en-US" sz="2400" b="1" dirty="0">
                <a:solidFill>
                  <a:srgbClr val="92D05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92D050"/>
                </a:solidFill>
                <a:latin typeface="楷体_GB2312" pitchFamily="49" charset="-122"/>
                <a:ea typeface="楷体_GB2312" pitchFamily="49" charset="-122"/>
              </a:rPr>
              <a:t>脱离对其他功能部件的保留站依赖的结构，称为</a:t>
            </a:r>
            <a:r>
              <a:rPr lang="zh-CN" altLang="en-US" sz="2400" b="1" dirty="0">
                <a:solidFill>
                  <a:srgbClr val="FF9999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br>
              <a:rPr lang="zh-CN" altLang="en-US" sz="2400" b="1" dirty="0">
                <a:solidFill>
                  <a:srgbClr val="FF99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FF9999"/>
                </a:solidFill>
                <a:latin typeface="楷体_GB2312" pitchFamily="49" charset="-122"/>
                <a:ea typeface="楷体_GB2312" pitchFamily="49" charset="-122"/>
              </a:rPr>
              <a:t>耦（</a:t>
            </a:r>
            <a:r>
              <a:rPr lang="en-US" altLang="zh-CN" sz="24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decoupled</a:t>
            </a:r>
            <a:r>
              <a:rPr lang="zh-CN" altLang="en-US" sz="24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9999"/>
                </a:solidFill>
                <a:latin typeface="楷体_GB2312" pitchFamily="49" charset="-122"/>
                <a:ea typeface="楷体_GB2312" pitchFamily="49" charset="-122"/>
              </a:rPr>
              <a:t>也可称为退耦）结构。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3" y="92075"/>
            <a:ext cx="7170737" cy="517525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sz="3200" b="1" dirty="0">
                <a:solidFill>
                  <a:schemeClr val="hlink"/>
                </a:solidFill>
                <a:latin typeface="宋体" pitchFamily="2" charset="-122"/>
              </a:rPr>
              <a:t>流水线处理机</a:t>
            </a:r>
            <a:r>
              <a:rPr lang="zh-CN" altLang="en-US" sz="32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33400"/>
            <a:ext cx="6143625" cy="552450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流水线处理机时空图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47B6E769-E74D-42D5-BD09-CEE62F10EAC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3850" y="3573463"/>
            <a:ext cx="8382000" cy="199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 sz="3200"/>
              <a:t> </a:t>
            </a:r>
            <a:r>
              <a:rPr lang="zh-CN" altLang="en-US" sz="3200"/>
              <a:t>超流水线处理机仍基于时间并行性原理，只增加少量硬件，通过各部分硬件的充分重叠工作来提高处理机的性能。 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23850" y="1484313"/>
            <a:ext cx="8437563" cy="1855787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 sz="3200">
                <a:solidFill>
                  <a:schemeClr val="hlink"/>
                </a:solidFill>
              </a:rPr>
              <a:t>超流水线处理机</a:t>
            </a:r>
            <a:r>
              <a:rPr lang="zh-CN" altLang="en-US" sz="3200"/>
              <a:t>：在一个时钟周期内能够分时发射多条指令的处理机。指令流水线的段数大于等于</a:t>
            </a:r>
            <a:r>
              <a:rPr lang="en-US" altLang="zh-CN" sz="3200"/>
              <a:t>8</a:t>
            </a:r>
            <a:r>
              <a:rPr lang="zh-CN" altLang="en-US" sz="3200"/>
              <a:t>的流水线处理机。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3" y="131763"/>
            <a:ext cx="7170737" cy="517525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sz="3200" b="1" dirty="0">
                <a:solidFill>
                  <a:schemeClr val="hlink"/>
                </a:solidFill>
                <a:latin typeface="宋体" pitchFamily="2" charset="-122"/>
              </a:rPr>
              <a:t>流水线处理机</a:t>
            </a:r>
            <a:r>
              <a:rPr lang="zh-CN" altLang="en-US" sz="32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73088"/>
            <a:ext cx="6288088" cy="552450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流水线处理机时空图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B6B99CF1-218F-4E4D-9520-79A60E8FE79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82588" y="1192213"/>
            <a:ext cx="8455025" cy="144462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>
                <a:solidFill>
                  <a:schemeClr val="hlink"/>
                </a:solidFill>
              </a:rPr>
              <a:t>超流水线处理机</a:t>
            </a:r>
            <a:r>
              <a:rPr lang="zh-CN" altLang="en-US"/>
              <a:t>：在一个时钟周期内能够分时发射多条指令的处理机。指令流水线的段数大于等于</a:t>
            </a:r>
            <a:r>
              <a:rPr lang="en-US" altLang="zh-CN"/>
              <a:t>8</a:t>
            </a:r>
            <a:r>
              <a:rPr lang="zh-CN" altLang="en-US"/>
              <a:t>的流水线处理机。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304800" y="2852738"/>
            <a:ext cx="8382000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 sz="3200"/>
              <a:t>  </a:t>
            </a:r>
            <a:r>
              <a:rPr lang="zh-CN" altLang="en-US" sz="3200">
                <a:latin typeface="Times New Roman" pitchFamily="18" charset="0"/>
              </a:rPr>
              <a:t>一台并行度为</a:t>
            </a:r>
            <a:r>
              <a:rPr lang="en-US" altLang="zh-CN" sz="3200">
                <a:latin typeface="Times New Roman" pitchFamily="18" charset="0"/>
              </a:rPr>
              <a:t>n</a:t>
            </a:r>
            <a:r>
              <a:rPr lang="zh-CN" altLang="en-US" sz="3200">
                <a:latin typeface="Times New Roman" pitchFamily="18" charset="0"/>
              </a:rPr>
              <a:t>的超流水线处理机，它在一个时钟周期内能够发射</a:t>
            </a:r>
            <a:r>
              <a:rPr lang="en-US" altLang="zh-CN" sz="3200">
                <a:latin typeface="Times New Roman" pitchFamily="18" charset="0"/>
              </a:rPr>
              <a:t>n</a:t>
            </a:r>
            <a:r>
              <a:rPr lang="zh-CN" altLang="en-US" sz="3200">
                <a:latin typeface="Times New Roman" pitchFamily="18" charset="0"/>
              </a:rPr>
              <a:t>条指令。但是这</a:t>
            </a:r>
            <a:r>
              <a:rPr lang="en-US" altLang="zh-CN" sz="3200">
                <a:latin typeface="Times New Roman" pitchFamily="18" charset="0"/>
              </a:rPr>
              <a:t>n</a:t>
            </a:r>
            <a:r>
              <a:rPr lang="zh-CN" altLang="en-US" sz="3200">
                <a:latin typeface="Times New Roman" pitchFamily="18" charset="0"/>
              </a:rPr>
              <a:t>条指令不是同时发射的，每隔</a:t>
            </a:r>
            <a:r>
              <a:rPr lang="en-US" altLang="zh-CN" sz="3200">
                <a:latin typeface="Times New Roman" pitchFamily="18" charset="0"/>
              </a:rPr>
              <a:t>1</a:t>
            </a:r>
            <a:r>
              <a:rPr lang="zh-CN" altLang="en-US" sz="3200">
                <a:latin typeface="Times New Roman" pitchFamily="18" charset="0"/>
              </a:rPr>
              <a:t>／</a:t>
            </a:r>
            <a:r>
              <a:rPr lang="en-US" altLang="zh-CN" sz="3200">
                <a:latin typeface="Times New Roman" pitchFamily="18" charset="0"/>
              </a:rPr>
              <a:t>n</a:t>
            </a:r>
            <a:r>
              <a:rPr lang="zh-CN" altLang="en-US" sz="3200">
                <a:latin typeface="Times New Roman" pitchFamily="18" charset="0"/>
              </a:rPr>
              <a:t>个时钟周期发射一条指令。</a:t>
            </a:r>
          </a:p>
          <a:p>
            <a:r>
              <a:rPr lang="zh-CN" altLang="en-US" sz="3200">
                <a:latin typeface="Times New Roman" pitchFamily="18" charset="0"/>
              </a:rPr>
              <a:t>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73088"/>
            <a:ext cx="6288088" cy="552450"/>
          </a:xfrm>
          <a:noFill/>
          <a:ln/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流水线处理机时空图</a:t>
            </a: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6D425D38-DACA-48A2-AA70-EF9935DD8C4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82588" y="1120775"/>
            <a:ext cx="8455025" cy="144462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>
                <a:solidFill>
                  <a:schemeClr val="hlink"/>
                </a:solidFill>
              </a:rPr>
              <a:t>超流水线处理机</a:t>
            </a:r>
            <a:r>
              <a:rPr lang="zh-CN" altLang="en-US"/>
              <a:t>：在一个时钟周期内能够分时发射多条指令的处理机。指令流水线的段数大于等于</a:t>
            </a:r>
            <a:r>
              <a:rPr lang="en-US" altLang="zh-CN"/>
              <a:t>8</a:t>
            </a:r>
            <a:r>
              <a:rPr lang="zh-CN" altLang="en-US"/>
              <a:t>的流水线处理机。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04800" y="2563813"/>
            <a:ext cx="858837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zh-CN" altLang="en-US" dirty="0">
                <a:latin typeface="Times New Roman" pitchFamily="18" charset="0"/>
              </a:rPr>
              <a:t>超流水线处理机的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流水线周期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／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个时钟周期。一台每个时钟周期分时发射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条指令的</a:t>
            </a:r>
            <a:r>
              <a:rPr lang="zh-CN" altLang="en-US" dirty="0">
                <a:solidFill>
                  <a:schemeClr val="hlink"/>
                </a:solidFill>
                <a:latin typeface="Times New Roman" pitchFamily="18" charset="0"/>
              </a:rPr>
              <a:t>超流水线时空图</a:t>
            </a:r>
            <a:r>
              <a:rPr lang="zh-CN" altLang="en-US" dirty="0">
                <a:latin typeface="Times New Roman" pitchFamily="18" charset="0"/>
              </a:rPr>
              <a:t>如图所示</a:t>
            </a:r>
            <a:r>
              <a:rPr lang="zh-CN" altLang="en-US" dirty="0" smtClean="0">
                <a:latin typeface="Times New Roman" pitchFamily="18" charset="0"/>
              </a:rPr>
              <a:t>。超流水线时空图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file"/>
              </a:rPr>
              <a:t>图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file"/>
              </a:rPr>
              <a:t>3.14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endParaRPr lang="zh-CN" altLang="en-US" dirty="0">
              <a:latin typeface="Times New Roman" pitchFamily="18" charset="0"/>
            </a:endParaRPr>
          </a:p>
        </p:txBody>
      </p:sp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4075" y="3789363"/>
            <a:ext cx="5367338" cy="26479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27050"/>
            <a:ext cx="5105400" cy="454025"/>
          </a:xfrm>
          <a:noFill/>
          <a:ln/>
        </p:spPr>
        <p:txBody>
          <a:bodyPr>
            <a:normAutofit fontScale="85000" lnSpcReduction="20000"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典型</a:t>
            </a: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处理机结构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8123CF4C-86B1-4C44-9358-EE23104760A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2588" y="1196975"/>
            <a:ext cx="8455025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R4000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微处理微处理器的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结构框图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file"/>
              </a:rPr>
              <a:t>图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file"/>
              </a:rPr>
              <a:t>3.15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82588" y="1806575"/>
            <a:ext cx="8455025" cy="136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R4000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的指令流水线有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级，每个时钟周期包含两个流水级。取指令和访问数据都要跨越两个流水级。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流水线操作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4" action="ppaction://hlinkfile"/>
              </a:rPr>
              <a:t>如图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4" action="ppaction://hlinkfile"/>
              </a:rPr>
              <a:t>3.16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4" action="ppaction://hlinkfile"/>
              </a:rPr>
              <a:t>所示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382588" y="3254375"/>
            <a:ext cx="8455025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MIPS R4000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指令流水线时空图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5" action="ppaction://hlinkfile"/>
              </a:rPr>
              <a:t>如图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5" action="ppaction://hlinkfile"/>
              </a:rPr>
              <a:t>3.17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hlinkClick r:id="rId5" action="ppaction://hlinkfile"/>
              </a:rPr>
              <a:t>所示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81000" y="4006850"/>
            <a:ext cx="8294688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如图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3.17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所示，有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条指令在同时执行。如果把两个流水线周期看作一个时钟周期，则在一个时钟周期内分时发射了两条指令。同样，在一个时钟周期内也执行完了两条指令。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R4000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是一种很典型的超流水线处理机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  <p:bldP spid="95239" grpId="0"/>
      <p:bldP spid="95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57200"/>
            <a:ext cx="5105400" cy="381000"/>
          </a:xfrm>
          <a:noFill/>
          <a:ln/>
        </p:spPr>
        <p:txBody>
          <a:bodyPr>
            <a:normAutofit fontScale="77500" lnSpcReduction="20000"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流水线处理机性能</a:t>
            </a: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5262D828-51F9-4024-8A17-E978B100D44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066800" y="1600200"/>
            <a:ext cx="739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T(1,1)=(k-N-1)Δt                                (3.1)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81000" y="9906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CN"/>
              <a:t>  </a:t>
            </a:r>
            <a:r>
              <a:rPr lang="zh-CN" altLang="en-US"/>
              <a:t>单流水普通标量处理机连续执行</a:t>
            </a:r>
            <a:r>
              <a:rPr lang="en-US" altLang="zh-CN"/>
              <a:t>N</a:t>
            </a:r>
            <a:r>
              <a:rPr lang="zh-CN" altLang="en-US"/>
              <a:t>条指令所用的时间为： 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1000" y="43434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zh-CN" altLang="en-US"/>
              <a:t>其中，</a:t>
            </a:r>
            <a:r>
              <a:rPr lang="en-US" altLang="zh-CN"/>
              <a:t>k</a:t>
            </a:r>
            <a:r>
              <a:rPr lang="zh-CN" altLang="en-US"/>
              <a:t>是指令流水线的流水段数，而不是流水线级数</a:t>
            </a:r>
            <a:r>
              <a:rPr lang="en-US" altLang="zh-CN"/>
              <a:t>(</a:t>
            </a:r>
            <a:r>
              <a:rPr lang="zh-CN" altLang="en-US"/>
              <a:t>流水线的级数实际为</a:t>
            </a:r>
            <a:r>
              <a:rPr lang="en-US" altLang="zh-CN"/>
              <a:t>kn)</a:t>
            </a:r>
            <a:r>
              <a:rPr lang="zh-CN" altLang="en-US"/>
              <a:t>。第一项表示第一条指令通过指令流水线执行完成所需的时间，第二项是执行其余</a:t>
            </a:r>
            <a:r>
              <a:rPr lang="en-US" altLang="zh-CN"/>
              <a:t>N-1</a:t>
            </a:r>
            <a:r>
              <a:rPr lang="zh-CN" altLang="en-US"/>
              <a:t>条指令所需的时间。这时，每一个时钟周期有</a:t>
            </a:r>
            <a:r>
              <a:rPr lang="en-US" altLang="zh-CN"/>
              <a:t>n</a:t>
            </a:r>
            <a:r>
              <a:rPr lang="zh-CN" altLang="en-US"/>
              <a:t>条指令在指令流水线中执行完成。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1000" y="2133600"/>
            <a:ext cx="8458200" cy="2027238"/>
            <a:chOff x="240" y="1344"/>
            <a:chExt cx="5328" cy="1277"/>
          </a:xfrm>
        </p:grpSpPr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240" y="1344"/>
              <a:ext cx="5328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en-US" altLang="zh-CN"/>
                <a:t>  </a:t>
              </a:r>
              <a:r>
                <a:rPr lang="zh-CN" altLang="en-US"/>
                <a:t>一台指令级并行度</a:t>
              </a:r>
              <a:r>
                <a:rPr lang="en-US" altLang="zh-CN">
                  <a:latin typeface="Times New Roman" pitchFamily="18" charset="0"/>
                </a:rPr>
                <a:t>(1</a:t>
              </a:r>
              <a:r>
                <a:rPr lang="zh-CN" altLang="en-US"/>
                <a:t>，</a:t>
              </a:r>
              <a:r>
                <a:rPr lang="en-US" altLang="zh-CN">
                  <a:latin typeface="Times New Roman" pitchFamily="18" charset="0"/>
                </a:rPr>
                <a:t>n)</a:t>
              </a:r>
              <a:r>
                <a:rPr lang="zh-CN" altLang="en-US"/>
                <a:t>的超流水线处理机上，执行</a:t>
              </a:r>
              <a:r>
                <a:rPr lang="en-US" altLang="zh-CN">
                  <a:latin typeface="Times New Roman" pitchFamily="18" charset="0"/>
                </a:rPr>
                <a:t>N</a:t>
              </a:r>
              <a:r>
                <a:rPr lang="zh-CN" altLang="en-US"/>
                <a:t>条没有数据相关和控制相关的指令所需时间为</a:t>
              </a:r>
              <a:r>
                <a:rPr lang="zh-CN" altLang="en-US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4128" y="2160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en-US" altLang="zh-CN">
                  <a:solidFill>
                    <a:schemeClr val="hlink"/>
                  </a:solidFill>
                </a:rPr>
                <a:t> 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 (3.5)</a:t>
              </a:r>
              <a:r>
                <a:rPr lang="en-US" altLang="zh-CN">
                  <a:latin typeface="Times New Roman" pitchFamily="18" charset="0"/>
                </a:rPr>
                <a:t> </a:t>
              </a:r>
            </a:p>
          </p:txBody>
        </p:sp>
        <p:pic>
          <p:nvPicPr>
            <p:cNvPr id="61450" name="Picture 1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6" y="2016"/>
              <a:ext cx="2120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" name="标题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57200"/>
            <a:ext cx="5105400" cy="381000"/>
          </a:xfrm>
          <a:noFill/>
          <a:ln/>
        </p:spPr>
        <p:txBody>
          <a:bodyPr>
            <a:normAutofit fontScale="77500" lnSpcReduction="20000"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b="1" smtClean="0">
                <a:solidFill>
                  <a:schemeClr val="hlink"/>
                </a:solidFill>
                <a:latin typeface="宋体" pitchFamily="2" charset="-122"/>
              </a:rPr>
              <a:t>超</a:t>
            </a: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流水线处理机性能</a:t>
            </a: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  <a:prstGeom prst="rect">
            <a:avLst/>
          </a:prstGeom>
        </p:spPr>
        <p:txBody>
          <a:bodyPr/>
          <a:lstStyle/>
          <a:p>
            <a:fld id="{5801632B-AE14-4366-9918-6638E4E93F6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172200" y="20574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   (3.6)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81000" y="9906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zh-CN" altLang="en-US"/>
              <a:t>超流水线处理机相对于单流水线普通标量处理机的加速比为 </a:t>
            </a:r>
          </a:p>
        </p:txBody>
      </p:sp>
      <p:pic>
        <p:nvPicPr>
          <p:cNvPr id="63496" name="Picture 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81200"/>
            <a:ext cx="51181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3276600"/>
            <a:ext cx="8382000" cy="2498725"/>
            <a:chOff x="240" y="2064"/>
            <a:chExt cx="5280" cy="1574"/>
          </a:xfrm>
        </p:grpSpPr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240" y="2064"/>
              <a:ext cx="528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zh-CN" altLang="en-US"/>
                <a:t>当执行的指令条数</a:t>
              </a:r>
              <a:r>
                <a:rPr lang="en-US" altLang="zh-CN">
                  <a:latin typeface="Times New Roman" pitchFamily="18" charset="0"/>
                </a:rPr>
                <a:t>N→∞</a:t>
              </a:r>
              <a:r>
                <a:rPr lang="zh-CN" altLang="en-US"/>
                <a:t>时，在没有数据相关和控制相关的理想情况下，超流水线处理机的加速比最大值为</a:t>
              </a:r>
              <a:r>
                <a:rPr lang="zh-CN" altLang="en-US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4080" y="302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r>
                <a:rPr lang="en-US" altLang="zh-CN">
                  <a:solidFill>
                    <a:schemeClr val="hlink"/>
                  </a:solidFill>
                </a:rPr>
                <a:t> 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 (3.7)</a:t>
              </a:r>
              <a:r>
                <a:rPr lang="en-US" altLang="zh-CN">
                  <a:latin typeface="Times New Roman" pitchFamily="18" charset="0"/>
                </a:rPr>
                <a:t> </a:t>
              </a:r>
            </a:p>
          </p:txBody>
        </p:sp>
        <p:pic>
          <p:nvPicPr>
            <p:cNvPr id="63500" name="Picture 1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8" y="2976"/>
              <a:ext cx="2456" cy="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" name="标题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超标量技术与超流水线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超标量技术</a:t>
            </a:r>
            <a:endParaRPr lang="en-US" altLang="zh-CN" dirty="0" smtClean="0"/>
          </a:p>
          <a:p>
            <a:r>
              <a:rPr lang="zh-CN" altLang="en-US" dirty="0" smtClean="0"/>
              <a:t>超流水线结构</a:t>
            </a:r>
            <a:endParaRPr lang="en-US" altLang="zh-CN" dirty="0" smtClean="0"/>
          </a:p>
          <a:p>
            <a:r>
              <a:rPr lang="zh-CN" altLang="en-US" dirty="0" smtClean="0"/>
              <a:t>超流水线性能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1000100" y="785794"/>
            <a:ext cx="42672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sv-SE" sz="2800" dirty="0" smtClean="0"/>
              <a:t>静态</a:t>
            </a:r>
            <a:r>
              <a:rPr lang="zh-CN" altLang="sv-SE" sz="2800" dirty="0"/>
              <a:t>超标量技术</a:t>
            </a:r>
            <a:r>
              <a:rPr lang="zh-CN" altLang="en-US" sz="28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1371600" y="1600200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en-US" altLang="zh-CN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在典型的超标量处理器中，每个时钟周期可</a:t>
            </a:r>
            <a:b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 流出</a:t>
            </a:r>
            <a:r>
              <a:rPr lang="en-US" altLang="zh-CN" sz="2400" b="1" dirty="0">
                <a:solidFill>
                  <a:srgbClr val="92D05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到</a:t>
            </a:r>
            <a:r>
              <a:rPr lang="en-US" altLang="zh-CN" sz="2400" b="1" dirty="0">
                <a:solidFill>
                  <a:srgbClr val="92D050"/>
                </a:solidFill>
                <a:latin typeface="仿宋_GB2312" pitchFamily="49" charset="-122"/>
                <a:ea typeface="仿宋_GB2312" pitchFamily="49" charset="-122"/>
              </a:rPr>
              <a:t>8</a:t>
            </a: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条指令。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 流出的指令必须不相关且满足某些限制条件。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 超标量处理器的指令序列可以采用静态调度</a:t>
            </a:r>
            <a:b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 或动态调度。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dirty="0" smtClean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流水处理器</a:t>
            </a: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是怎样实现超标量的呢？</a:t>
            </a:r>
            <a:b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假设：每个时钟周期流出两条指令：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① 取（</a:t>
            </a:r>
            <a:r>
              <a:rPr lang="en-US" altLang="zh-CN" sz="2400" b="1" dirty="0">
                <a:solidFill>
                  <a:srgbClr val="92D050"/>
                </a:solidFill>
                <a:latin typeface="楷体_GB2312" pitchFamily="49" charset="-122"/>
                <a:ea typeface="楷体_GB2312" pitchFamily="49" charset="-122"/>
              </a:rPr>
              <a:t>load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）指令、存（</a:t>
            </a:r>
            <a:r>
              <a:rPr lang="en-US" altLang="zh-CN" sz="2400" b="1" dirty="0">
                <a:solidFill>
                  <a:srgbClr val="92D050"/>
                </a:solidFill>
                <a:latin typeface="楷体_GB2312" pitchFamily="49" charset="-122"/>
                <a:ea typeface="楷体_GB2312" pitchFamily="49" charset="-122"/>
              </a:rPr>
              <a:t>store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）指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令、分支指令或整数运算操作，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② 任意的浮点操作。 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1643042" y="428604"/>
            <a:ext cx="571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超标量技术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ChangeArrowheads="1"/>
          </p:cNvSpPr>
          <p:nvPr/>
        </p:nvSpPr>
        <p:spPr bwMode="auto">
          <a:xfrm>
            <a:off x="1035050" y="1328738"/>
            <a:ext cx="21653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b="1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1. </a:t>
            </a:r>
            <a:r>
              <a:rPr lang="zh-CN" altLang="en-US" sz="2400" b="1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要求：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1492250" y="1447800"/>
            <a:ext cx="7499350" cy="29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SzPct val="80000"/>
              <a:buFont typeface="Wingdings" pitchFamily="2" charset="2"/>
              <a:buNone/>
            </a:pPr>
            <a:endParaRPr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取指令和解码部件都是</a:t>
            </a:r>
            <a:r>
              <a:rPr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64</a:t>
            </a: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位。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编译结果要求指令按要求组合成对，且与</a:t>
            </a:r>
            <a:r>
              <a:rPr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64</a:t>
            </a: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位边</a:t>
            </a:r>
            <a:b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界对齐，整数指令顺序在前。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只有第一条指令流出后才可以流出第二条指令。</a:t>
            </a:r>
            <a:b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如果第二条指令不满足条件就只流出第一条指令。</a:t>
            </a:r>
          </a:p>
        </p:txBody>
      </p:sp>
      <p:sp>
        <p:nvSpPr>
          <p:cNvPr id="575492" name="Text Box 4"/>
          <p:cNvSpPr txBox="1">
            <a:spLocks noChangeArrowheads="1"/>
          </p:cNvSpPr>
          <p:nvPr/>
        </p:nvSpPr>
        <p:spPr bwMode="auto">
          <a:xfrm>
            <a:off x="990600" y="4419600"/>
            <a:ext cx="67818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2. </a:t>
            </a:r>
            <a:r>
              <a:rPr lang="zh-CN" altLang="en-US" sz="2400" b="1" dirty="0" smtClean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两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路超标量指令流的示意图 </a:t>
            </a: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chemeClr val="accent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1447800" y="1447800"/>
            <a:ext cx="6172200" cy="4191000"/>
          </a:xfrm>
          <a:prstGeom prst="rect">
            <a:avLst/>
          </a:prstGeom>
          <a:solidFill>
            <a:srgbClr val="F8FCA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1295400" y="1524000"/>
            <a:ext cx="1600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指令</a:t>
            </a:r>
            <a:endParaRPr lang="zh-CN" altLang="en-US" sz="2000">
              <a:solidFill>
                <a:schemeClr val="accent2"/>
              </a:solidFill>
              <a:latin typeface="宋体" charset="-122"/>
              <a:ea typeface="宋体" charset="-122"/>
              <a:cs typeface="Times New Roman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整数指令</a:t>
            </a:r>
            <a:endParaRPr lang="zh-CN" altLang="en-US" sz="2000">
              <a:solidFill>
                <a:schemeClr val="accent2"/>
              </a:solidFill>
              <a:latin typeface="宋体" charset="-122"/>
              <a:ea typeface="宋体" charset="-122"/>
              <a:cs typeface="Times New Roman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浮点指令</a:t>
            </a:r>
            <a:endParaRPr lang="zh-CN" altLang="en-US" sz="2000">
              <a:solidFill>
                <a:schemeClr val="accent2"/>
              </a:solidFill>
              <a:latin typeface="宋体" charset="-122"/>
              <a:ea typeface="宋体" charset="-122"/>
              <a:cs typeface="Times New Roman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整数指令</a:t>
            </a:r>
            <a:endParaRPr lang="zh-CN" altLang="en-US" sz="2000">
              <a:solidFill>
                <a:schemeClr val="accent2"/>
              </a:solidFill>
              <a:latin typeface="宋体" charset="-122"/>
              <a:ea typeface="宋体" charset="-122"/>
              <a:cs typeface="Times New Roman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浮点指令</a:t>
            </a:r>
            <a:endParaRPr lang="zh-CN" altLang="en-US" sz="2000">
              <a:solidFill>
                <a:schemeClr val="accent2"/>
              </a:solidFill>
              <a:latin typeface="宋体" charset="-122"/>
              <a:ea typeface="宋体" charset="-122"/>
              <a:cs typeface="Times New Roman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整数指令</a:t>
            </a:r>
            <a:endParaRPr lang="zh-CN" altLang="en-US" sz="2000">
              <a:solidFill>
                <a:schemeClr val="accent2"/>
              </a:solidFill>
              <a:latin typeface="宋体" charset="-122"/>
              <a:ea typeface="宋体" charset="-122"/>
              <a:cs typeface="Times New Roman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浮点指令</a:t>
            </a:r>
            <a:endParaRPr lang="zh-CN" altLang="en-US" sz="2000">
              <a:solidFill>
                <a:schemeClr val="accent2"/>
              </a:solidFill>
              <a:latin typeface="宋体" charset="-122"/>
              <a:ea typeface="宋体" charset="-122"/>
              <a:cs typeface="Times New Roman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整数指令</a:t>
            </a:r>
            <a:endParaRPr lang="zh-CN" altLang="en-US" sz="2000">
              <a:solidFill>
                <a:schemeClr val="accent2"/>
              </a:solidFill>
              <a:latin typeface="宋体" charset="-122"/>
              <a:ea typeface="宋体" charset="-122"/>
              <a:cs typeface="Times New Roman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浮点指令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2590800" y="1981200"/>
            <a:ext cx="8382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IF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IF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3048000" y="1981200"/>
            <a:ext cx="838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IF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IF</a:t>
            </a:r>
          </a:p>
          <a:p>
            <a:pPr>
              <a:spcBef>
                <a:spcPct val="50000"/>
              </a:spcBef>
            </a:pP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576518" name="Text Box 6"/>
          <p:cNvSpPr txBox="1">
            <a:spLocks noChangeArrowheads="1"/>
          </p:cNvSpPr>
          <p:nvPr/>
        </p:nvSpPr>
        <p:spPr bwMode="auto">
          <a:xfrm>
            <a:off x="3581400" y="1981200"/>
            <a:ext cx="762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EX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EX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IF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IF</a:t>
            </a:r>
          </a:p>
          <a:p>
            <a:pPr>
              <a:spcBef>
                <a:spcPct val="50000"/>
              </a:spcBef>
            </a:pP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4114800" y="1955800"/>
            <a:ext cx="914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MEM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MEM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EX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EX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IF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IF</a:t>
            </a:r>
          </a:p>
          <a:p>
            <a:pPr>
              <a:spcBef>
                <a:spcPct val="50000"/>
              </a:spcBef>
            </a:pP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576520" name="Text Box 8"/>
          <p:cNvSpPr txBox="1">
            <a:spLocks noChangeArrowheads="1"/>
          </p:cNvSpPr>
          <p:nvPr/>
        </p:nvSpPr>
        <p:spPr bwMode="auto">
          <a:xfrm>
            <a:off x="4800600" y="1976438"/>
            <a:ext cx="990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WB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WB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MEM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MEM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EX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EX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ID</a:t>
            </a:r>
          </a:p>
          <a:p>
            <a:pPr>
              <a:spcBef>
                <a:spcPct val="50000"/>
              </a:spcBef>
            </a:pP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576521" name="Text Box 9"/>
          <p:cNvSpPr txBox="1">
            <a:spLocks noChangeArrowheads="1"/>
          </p:cNvSpPr>
          <p:nvPr/>
        </p:nvSpPr>
        <p:spPr bwMode="auto">
          <a:xfrm>
            <a:off x="5410200" y="2894013"/>
            <a:ext cx="914400" cy="327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WB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WB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MEM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MEM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EX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EX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576522" name="Text Box 10"/>
          <p:cNvSpPr txBox="1">
            <a:spLocks noChangeArrowheads="1"/>
          </p:cNvSpPr>
          <p:nvPr/>
        </p:nvSpPr>
        <p:spPr bwMode="auto">
          <a:xfrm>
            <a:off x="6096000" y="3794125"/>
            <a:ext cx="914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WB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WB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MEM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MEM</a:t>
            </a:r>
            <a:endParaRPr lang="en-US" altLang="zh-CN"/>
          </a:p>
        </p:txBody>
      </p:sp>
      <p:sp>
        <p:nvSpPr>
          <p:cNvPr id="576523" name="Text Box 11"/>
          <p:cNvSpPr txBox="1">
            <a:spLocks noChangeArrowheads="1"/>
          </p:cNvSpPr>
          <p:nvPr/>
        </p:nvSpPr>
        <p:spPr bwMode="auto">
          <a:xfrm>
            <a:off x="6781800" y="4724400"/>
            <a:ext cx="762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WB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WB</a:t>
            </a:r>
            <a:endParaRPr lang="en-US" altLang="zh-CN"/>
          </a:p>
        </p:txBody>
      </p:sp>
      <p:sp>
        <p:nvSpPr>
          <p:cNvPr id="576524" name="Text Box 12"/>
          <p:cNvSpPr txBox="1">
            <a:spLocks noChangeArrowheads="1"/>
          </p:cNvSpPr>
          <p:nvPr/>
        </p:nvSpPr>
        <p:spPr bwMode="auto">
          <a:xfrm>
            <a:off x="3657600" y="1447800"/>
            <a:ext cx="2057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流水线工作情况</a:t>
            </a:r>
            <a:r>
              <a:rPr lang="zh-CN" altLang="en-US"/>
              <a:t> </a:t>
            </a:r>
          </a:p>
        </p:txBody>
      </p:sp>
      <p:sp>
        <p:nvSpPr>
          <p:cNvPr id="576525" name="Line 13"/>
          <p:cNvSpPr>
            <a:spLocks noChangeShapeType="1"/>
          </p:cNvSpPr>
          <p:nvPr/>
        </p:nvSpPr>
        <p:spPr bwMode="auto">
          <a:xfrm>
            <a:off x="1447800" y="1905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26" name="Line 14"/>
          <p:cNvSpPr>
            <a:spLocks noChangeShapeType="1"/>
          </p:cNvSpPr>
          <p:nvPr/>
        </p:nvSpPr>
        <p:spPr bwMode="auto">
          <a:xfrm>
            <a:off x="1447800" y="2819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27" name="Line 15"/>
          <p:cNvSpPr>
            <a:spLocks noChangeShapeType="1"/>
          </p:cNvSpPr>
          <p:nvPr/>
        </p:nvSpPr>
        <p:spPr bwMode="auto">
          <a:xfrm>
            <a:off x="1447800" y="3781425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28" name="Line 16"/>
          <p:cNvSpPr>
            <a:spLocks noChangeShapeType="1"/>
          </p:cNvSpPr>
          <p:nvPr/>
        </p:nvSpPr>
        <p:spPr bwMode="auto">
          <a:xfrm>
            <a:off x="1447800" y="46482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>
            <a:off x="2757488" y="1447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30" name="Line 18"/>
          <p:cNvSpPr>
            <a:spLocks noChangeShapeType="1"/>
          </p:cNvSpPr>
          <p:nvPr/>
        </p:nvSpPr>
        <p:spPr bwMode="auto">
          <a:xfrm>
            <a:off x="3214688" y="1905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31" name="Line 19"/>
          <p:cNvSpPr>
            <a:spLocks noChangeShapeType="1"/>
          </p:cNvSpPr>
          <p:nvPr/>
        </p:nvSpPr>
        <p:spPr bwMode="auto">
          <a:xfrm>
            <a:off x="3733800" y="1905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32" name="Line 20"/>
          <p:cNvSpPr>
            <a:spLocks noChangeShapeType="1"/>
          </p:cNvSpPr>
          <p:nvPr/>
        </p:nvSpPr>
        <p:spPr bwMode="auto">
          <a:xfrm>
            <a:off x="4267200" y="1905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33" name="Line 21"/>
          <p:cNvSpPr>
            <a:spLocks noChangeShapeType="1"/>
          </p:cNvSpPr>
          <p:nvPr/>
        </p:nvSpPr>
        <p:spPr bwMode="auto">
          <a:xfrm>
            <a:off x="4953000" y="1905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34" name="Line 22"/>
          <p:cNvSpPr>
            <a:spLocks noChangeShapeType="1"/>
          </p:cNvSpPr>
          <p:nvPr/>
        </p:nvSpPr>
        <p:spPr bwMode="auto">
          <a:xfrm>
            <a:off x="5562600" y="1905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35" name="Line 23"/>
          <p:cNvSpPr>
            <a:spLocks noChangeShapeType="1"/>
          </p:cNvSpPr>
          <p:nvPr/>
        </p:nvSpPr>
        <p:spPr bwMode="auto">
          <a:xfrm>
            <a:off x="6248400" y="1905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36" name="Line 24"/>
          <p:cNvSpPr>
            <a:spLocks noChangeShapeType="1"/>
          </p:cNvSpPr>
          <p:nvPr/>
        </p:nvSpPr>
        <p:spPr bwMode="auto">
          <a:xfrm>
            <a:off x="6934200" y="1905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6537" name="Text Box 25"/>
          <p:cNvSpPr txBox="1">
            <a:spLocks noChangeArrowheads="1"/>
          </p:cNvSpPr>
          <p:nvPr/>
        </p:nvSpPr>
        <p:spPr bwMode="auto">
          <a:xfrm>
            <a:off x="2438400" y="571500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sz="2000" b="1" dirty="0">
                <a:solidFill>
                  <a:schemeClr val="accent1"/>
                </a:solidFill>
                <a:latin typeface="宋体" charset="-122"/>
                <a:ea typeface="宋体" charset="-122"/>
              </a:rPr>
              <a:t>两路超标量指令执行示意图</a:t>
            </a:r>
            <a:r>
              <a:rPr lang="zh-CN" altLang="en-US" sz="2000" b="1" dirty="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1066800" y="1219200"/>
            <a:ext cx="708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3.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通过对指令流出部件采用流水技术，可以很大地</a:t>
            </a:r>
            <a:b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  提高指令流出的速率，但同时必须采用流水化的</a:t>
            </a:r>
            <a:b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  功能部件或多个独立的功能部件。</a:t>
            </a:r>
            <a:b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4.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并行流出一条整数指令和一条浮点指令，除了一</a:t>
            </a:r>
            <a:b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  般的冲突监测机制，只要增加少量的硬件。</a:t>
            </a:r>
            <a:b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5.</a:t>
            </a:r>
            <a:r>
              <a:rPr lang="zh-CN" altLang="en-US" sz="2400" b="1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指令相关情况</a:t>
            </a:r>
            <a:r>
              <a:rPr lang="zh-CN" altLang="en-US" sz="2800" b="1" dirty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1447800" y="3886200"/>
            <a:ext cx="6400800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accent4"/>
                </a:solidFill>
                <a:latin typeface="楷体_GB2312" pitchFamily="49" charset="-122"/>
                <a:ea typeface="楷体_GB2312" pitchFamily="49" charset="-122"/>
              </a:rPr>
              <a:t>浮点数据访存指令将使用整数部件，会增</a:t>
            </a:r>
            <a:br>
              <a:rPr lang="zh-CN" altLang="en-US" sz="2400" b="1" dirty="0">
                <a:solidFill>
                  <a:schemeClr val="accent4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4"/>
                </a:solidFill>
                <a:latin typeface="楷体_GB2312" pitchFamily="49" charset="-122"/>
                <a:ea typeface="楷体_GB2312" pitchFamily="49" charset="-122"/>
              </a:rPr>
              <a:t> 加访存的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结构冲突</a:t>
            </a:r>
            <a:r>
              <a:rPr lang="zh-CN" altLang="en-US" sz="2400" b="1" dirty="0">
                <a:solidFill>
                  <a:schemeClr val="accent4"/>
                </a:solidFill>
                <a:latin typeface="楷体_GB2312" pitchFamily="49" charset="-122"/>
                <a:ea typeface="楷体_GB2312" pitchFamily="49" charset="-122"/>
              </a:rPr>
              <a:t>。监测是否存在结构相</a:t>
            </a:r>
            <a:br>
              <a:rPr lang="zh-CN" altLang="en-US" sz="2400" b="1" dirty="0">
                <a:solidFill>
                  <a:schemeClr val="accent4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4"/>
                </a:solidFill>
                <a:latin typeface="楷体_GB2312" pitchFamily="49" charset="-122"/>
                <a:ea typeface="楷体_GB2312" pitchFamily="49" charset="-122"/>
              </a:rPr>
              <a:t> 关只需检查两条指令的操作码。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zh-CN" altLang="en-US" sz="2400" b="1" dirty="0">
                <a:solidFill>
                  <a:schemeClr val="accent4"/>
                </a:solidFill>
                <a:latin typeface="楷体_GB2312" pitchFamily="49" charset="-122"/>
                <a:ea typeface="楷体_GB2312" pitchFamily="49" charset="-122"/>
              </a:rPr>
              <a:t> 浮点寄存器端口的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访问冲突</a:t>
            </a:r>
            <a:r>
              <a:rPr lang="zh-CN" altLang="en-US" sz="2400" b="1" dirty="0">
                <a:solidFill>
                  <a:schemeClr val="accent4"/>
                </a:solidFill>
                <a:latin typeface="楷体_GB2312" pitchFamily="49" charset="-122"/>
                <a:ea typeface="楷体_GB2312" pitchFamily="49" charset="-122"/>
              </a:rPr>
              <a:t>： 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ChangeArrowheads="1"/>
          </p:cNvSpPr>
          <p:nvPr/>
        </p:nvSpPr>
        <p:spPr bwMode="auto">
          <a:xfrm>
            <a:off x="1371600" y="13716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EAEF8"/>
              </a:buClr>
              <a:buSzPct val="145000"/>
              <a:buFontTx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Times New Roman" charset="0"/>
                <a:ea typeface="楷体_GB2312" pitchFamily="49" charset="-122"/>
              </a:rPr>
              <a:t>限制浮点数据存取（访存）指令单独执行。</a:t>
            </a:r>
            <a:endParaRPr lang="zh-CN" altLang="en-US" sz="2400" b="1" dirty="0">
              <a:solidFill>
                <a:schemeClr val="accent1"/>
              </a:solidFill>
              <a:latin typeface="宋体" charset="-122"/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EAEF8"/>
              </a:buClr>
              <a:buSzPct val="145000"/>
              <a:buFontTx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宋体" charset="-122"/>
                <a:ea typeface="楷体_GB2312" pitchFamily="49" charset="-122"/>
              </a:rPr>
              <a:t>给每个浮点寄存器设置两个的端口，一个读端口，一条写端口，通过增加资源来消除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楷体_GB2312" pitchFamily="49" charset="-122"/>
              </a:rPr>
              <a:t>结构相关</a:t>
            </a:r>
            <a:r>
              <a:rPr lang="zh-CN" altLang="en-US" sz="2400" b="1" dirty="0">
                <a:solidFill>
                  <a:schemeClr val="accent1"/>
                </a:solidFill>
                <a:latin typeface="宋体" charset="-122"/>
                <a:ea typeface="楷体_GB2312" pitchFamily="49" charset="-122"/>
              </a:rPr>
              <a:t>。</a:t>
            </a:r>
          </a:p>
        </p:txBody>
      </p: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1004888" y="2757488"/>
            <a:ext cx="7300912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当指令组合中包含浮点取指令，且后面的浮点指令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与之相关时，硬件必须能够检测出来，从而限制后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面浮点指令的流出。除了这种情况，其它可能存在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的相关检测和单流出流水线是相同的。另外，还需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要添加一些额外的相关专用通路来避免不必要的流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水线空转。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64EC77"/>
              </a:buClr>
              <a:buSzPct val="80000"/>
              <a:buFont typeface="Wingdings 2" pitchFamily="18" charset="2"/>
              <a:buChar char="¿"/>
            </a:pP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限制超标量流水线的性能发挥的障碍：</a:t>
            </a:r>
            <a:r>
              <a:rPr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ChangeArrowheads="1"/>
          </p:cNvSpPr>
          <p:nvPr/>
        </p:nvSpPr>
        <p:spPr bwMode="auto">
          <a:xfrm>
            <a:off x="1187450" y="1066800"/>
            <a:ext cx="72707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EAEF8"/>
              </a:buClr>
              <a:buSzPct val="145000"/>
              <a:buFontTx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取操作指令的结果不能在本周期或下一个周期使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用，所以后续三条指令不能使用其结果。</a:t>
            </a:r>
          </a:p>
          <a:p>
            <a:pPr marL="342900" indent="-342900">
              <a:spcBef>
                <a:spcPct val="20000"/>
              </a:spcBef>
              <a:buClr>
                <a:srgbClr val="FEAEF8"/>
              </a:buClr>
              <a:buSzPct val="145000"/>
              <a:buFontTx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分支延迟也变为三条指令，因为分支指令肯定是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指令组合的第一条指令。 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990600" y="2590800"/>
            <a:ext cx="7239000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下面是一段的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循环程序段，在超标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量流水线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上将如何调度？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       </a:t>
            </a:r>
            <a:r>
              <a:rPr lang="en-US" altLang="zh-CN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Loop:     LD         F0,0(R1)      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;F0=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数组元素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	      </a:t>
            </a:r>
            <a:r>
              <a:rPr lang="en-US" altLang="zh-CN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ADDD	F4,F0,F2     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加上在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F2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中的标量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	          </a:t>
            </a:r>
            <a:r>
              <a:rPr lang="en-US" altLang="zh-CN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SD	0(R1),F4     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;</a:t>
            </a:r>
            <a:r>
              <a:rPr lang="zh-CN" altLang="en-US" sz="2400" b="1" dirty="0">
                <a:solidFill>
                  <a:schemeClr val="accent1"/>
                </a:solidFill>
                <a:latin typeface="宋体" charset="-122"/>
                <a:ea typeface="宋体" charset="-122"/>
              </a:rPr>
              <a:t>存结果</a:t>
            </a:r>
            <a:endParaRPr lang="zh-CN" altLang="en-US" sz="2400" b="1" dirty="0">
              <a:solidFill>
                <a:schemeClr val="accent1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	       </a:t>
            </a:r>
            <a:r>
              <a:rPr lang="en-US" altLang="zh-CN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SUBI	R1,R1</a:t>
            </a:r>
            <a:r>
              <a:rPr lang="zh-CN" altLang="en-US" sz="2400" dirty="0">
                <a:solidFill>
                  <a:schemeClr val="accent1"/>
                </a:solidFill>
                <a:latin typeface="宋体" charset="-122"/>
                <a:ea typeface="宋体" charset="-122"/>
              </a:rPr>
              <a:t>，</a:t>
            </a:r>
            <a:r>
              <a:rPr lang="en-US" altLang="zh-CN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#8 </a:t>
            </a:r>
            <a:br>
              <a:rPr lang="en-US" altLang="zh-CN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</a:br>
            <a:r>
              <a:rPr lang="en-US" altLang="zh-CN" sz="2400" dirty="0">
                <a:solidFill>
                  <a:schemeClr val="accent1"/>
                </a:solidFill>
                <a:latin typeface="Times New Roman" charset="0"/>
                <a:ea typeface="宋体" charset="-122"/>
                <a:cs typeface="Times New Roman" charset="0"/>
              </a:rPr>
              <a:t>                                              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将指针减少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（每个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DW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ea typeface="宋体" charset="-122"/>
              </a:rPr>
              <a:t>	    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BNEZ	R1,Loop    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;R1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不等于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，转移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ChangeArrowheads="1"/>
          </p:cNvSpPr>
          <p:nvPr/>
        </p:nvSpPr>
        <p:spPr bwMode="auto">
          <a:xfrm>
            <a:off x="1066800" y="838200"/>
            <a:ext cx="7086600" cy="5638800"/>
          </a:xfrm>
          <a:prstGeom prst="rect">
            <a:avLst/>
          </a:prstGeom>
          <a:solidFill>
            <a:srgbClr val="F8FCA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762000" y="228600"/>
            <a:ext cx="74993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展开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并经过调度的指令序列如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图所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示。</a:t>
            </a:r>
            <a:r>
              <a:rPr lang="zh-CN" altLang="en-US" sz="2800" b="1" dirty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1128713" y="1166813"/>
            <a:ext cx="990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Loop:</a:t>
            </a:r>
            <a:r>
              <a:rPr lang="en-US" altLang="zh-CN"/>
              <a:t> </a:t>
            </a:r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1981200" y="1319213"/>
            <a:ext cx="1066800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LD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LD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LD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LD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LD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SD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SD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SD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SD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SUBI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BNEZ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SD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2667000" y="1328738"/>
            <a:ext cx="2133600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F0(R1)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F6,-8(R1)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F10,-16(R1)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F14,-24(R1)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F18,-32(R1)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0(R1),F4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-8(R1),F8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-16(R1),F12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-24(R1),F16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R1,R1,#40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R1,Loop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8(R1),F20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4419600" y="2205038"/>
            <a:ext cx="1447800" cy="253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ADDD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ADDD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ADDD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ADDD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ADDD</a:t>
            </a:r>
          </a:p>
          <a:p>
            <a:pPr>
              <a:spcBef>
                <a:spcPct val="50000"/>
              </a:spcBef>
            </a:pP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540680" name="Text Box 8"/>
          <p:cNvSpPr txBox="1">
            <a:spLocks noChangeArrowheads="1"/>
          </p:cNvSpPr>
          <p:nvPr/>
        </p:nvSpPr>
        <p:spPr bwMode="auto">
          <a:xfrm>
            <a:off x="5105400" y="2185988"/>
            <a:ext cx="2133600" cy="20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F4,F0,F2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F8,F6,F2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F12,F10,F2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F16,F14,F2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F20,F18,F2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540681" name="Text Box 9"/>
          <p:cNvSpPr txBox="1">
            <a:spLocks noChangeArrowheads="1"/>
          </p:cNvSpPr>
          <p:nvPr/>
        </p:nvSpPr>
        <p:spPr bwMode="auto">
          <a:xfrm>
            <a:off x="6781800" y="1319213"/>
            <a:ext cx="1143000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2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3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4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5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6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7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8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9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10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11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  <a:cs typeface="Times New Roman" charset="0"/>
              </a:rPr>
              <a:t>12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540682" name="Text Box 10"/>
          <p:cNvSpPr txBox="1">
            <a:spLocks noChangeArrowheads="1"/>
          </p:cNvSpPr>
          <p:nvPr/>
        </p:nvSpPr>
        <p:spPr bwMode="auto">
          <a:xfrm>
            <a:off x="1981200" y="866775"/>
            <a:ext cx="632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000">
                <a:solidFill>
                  <a:schemeClr val="accent2"/>
                </a:solidFill>
                <a:latin typeface="宋体" charset="-122"/>
                <a:ea typeface="宋体" charset="-122"/>
              </a:rPr>
              <a:t>整数指令             浮点指令         时钟周期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540683" name="Line 11"/>
          <p:cNvSpPr>
            <a:spLocks noChangeShapeType="1"/>
          </p:cNvSpPr>
          <p:nvPr/>
        </p:nvSpPr>
        <p:spPr bwMode="auto">
          <a:xfrm>
            <a:off x="1066800" y="1252538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>
            <a:off x="1066800" y="1671638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85" name="Line 13"/>
          <p:cNvSpPr>
            <a:spLocks noChangeShapeType="1"/>
          </p:cNvSpPr>
          <p:nvPr/>
        </p:nvSpPr>
        <p:spPr bwMode="auto">
          <a:xfrm>
            <a:off x="1066800" y="2081213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86" name="Line 14"/>
          <p:cNvSpPr>
            <a:spLocks noChangeShapeType="1"/>
          </p:cNvSpPr>
          <p:nvPr/>
        </p:nvSpPr>
        <p:spPr bwMode="auto">
          <a:xfrm>
            <a:off x="1066800" y="295275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87" name="Line 15"/>
          <p:cNvSpPr>
            <a:spLocks noChangeShapeType="1"/>
          </p:cNvSpPr>
          <p:nvPr/>
        </p:nvSpPr>
        <p:spPr bwMode="auto">
          <a:xfrm>
            <a:off x="1066800" y="2538413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88" name="Line 16"/>
          <p:cNvSpPr>
            <a:spLocks noChangeShapeType="1"/>
          </p:cNvSpPr>
          <p:nvPr/>
        </p:nvSpPr>
        <p:spPr bwMode="auto">
          <a:xfrm>
            <a:off x="1066800" y="3376613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89" name="Line 17"/>
          <p:cNvSpPr>
            <a:spLocks noChangeShapeType="1"/>
          </p:cNvSpPr>
          <p:nvPr/>
        </p:nvSpPr>
        <p:spPr bwMode="auto">
          <a:xfrm>
            <a:off x="1066800" y="381952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90" name="Line 18"/>
          <p:cNvSpPr>
            <a:spLocks noChangeShapeType="1"/>
          </p:cNvSpPr>
          <p:nvPr/>
        </p:nvSpPr>
        <p:spPr bwMode="auto">
          <a:xfrm>
            <a:off x="1066800" y="427672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91" name="Line 19"/>
          <p:cNvSpPr>
            <a:spLocks noChangeShapeType="1"/>
          </p:cNvSpPr>
          <p:nvPr/>
        </p:nvSpPr>
        <p:spPr bwMode="auto">
          <a:xfrm>
            <a:off x="1066800" y="46863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>
            <a:off x="1066800" y="511492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1066800" y="55245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94" name="Line 22"/>
          <p:cNvSpPr>
            <a:spLocks noChangeShapeType="1"/>
          </p:cNvSpPr>
          <p:nvPr/>
        </p:nvSpPr>
        <p:spPr bwMode="auto">
          <a:xfrm>
            <a:off x="1066800" y="599122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95" name="Line 23"/>
          <p:cNvSpPr>
            <a:spLocks noChangeShapeType="1"/>
          </p:cNvSpPr>
          <p:nvPr/>
        </p:nvSpPr>
        <p:spPr bwMode="auto">
          <a:xfrm>
            <a:off x="1905000" y="847725"/>
            <a:ext cx="0" cy="564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96" name="Line 24"/>
          <p:cNvSpPr>
            <a:spLocks noChangeShapeType="1"/>
          </p:cNvSpPr>
          <p:nvPr/>
        </p:nvSpPr>
        <p:spPr bwMode="auto">
          <a:xfrm>
            <a:off x="4343400" y="862013"/>
            <a:ext cx="0" cy="564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0697" name="Line 25"/>
          <p:cNvSpPr>
            <a:spLocks noChangeShapeType="1"/>
          </p:cNvSpPr>
          <p:nvPr/>
        </p:nvSpPr>
        <p:spPr bwMode="auto">
          <a:xfrm>
            <a:off x="6781800" y="862013"/>
            <a:ext cx="0" cy="564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计算机系统结构简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计算机系统结构简介</Template>
  <TotalTime>139</TotalTime>
  <Words>1048</Words>
  <Application>Microsoft Office PowerPoint</Application>
  <PresentationFormat>全屏显示(4:3)</PresentationFormat>
  <Paragraphs>187</Paragraphs>
  <Slides>19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计算机系统结构简介</vt:lpstr>
      <vt:lpstr>超标量技术与超流水线</vt:lpstr>
      <vt:lpstr>超标量技术与超流水线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超流水线处理机 </vt:lpstr>
      <vt:lpstr>超流水线处理机 </vt:lpstr>
      <vt:lpstr>幻灯片 16</vt:lpstr>
      <vt:lpstr>幻灯片 17</vt:lpstr>
      <vt:lpstr>幻灯片 18</vt:lpstr>
      <vt:lpstr>幻灯片 19</vt:lpstr>
    </vt:vector>
  </TitlesOfParts>
  <Company>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超流水线处理机</dc:title>
  <dc:creator>Windows 用户</dc:creator>
  <cp:lastModifiedBy>Windows 用户</cp:lastModifiedBy>
  <cp:revision>22</cp:revision>
  <dcterms:created xsi:type="dcterms:W3CDTF">2020-10-21T08:08:36Z</dcterms:created>
  <dcterms:modified xsi:type="dcterms:W3CDTF">2020-10-27T01:15:24Z</dcterms:modified>
</cp:coreProperties>
</file>