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jpe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jpe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2F1F-A23B-45C1-A5AD-D58FC41F9301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9BD4-687B-4579-8C9E-FF7E31DE4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65B60-5685-4D5A-9848-8A24909A59B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46B6F-2A9A-452A-8EF5-C3139D4BE42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9AA9F-5344-4EF9-AFDB-A0A793B2DE7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39AF1-0359-432E-AA52-54EAA359F69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1C7F1-4928-49EC-BBCC-EEF5706F6A6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DBF42-EAE6-44D9-BB3D-808A7904F2F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CB2AF-AF1F-4AE3-A6F3-565D9967BE4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D526C-A7B1-42F4-815E-47A0669B0F0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CD0A5-5A23-40FA-A4B2-F4BC8A48A74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18104-062F-4A09-9579-79BC0E18155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BB02B-1870-49FC-930D-17E1464183D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291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2291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286000" cy="304800"/>
          </a:xfrm>
        </p:spPr>
        <p:txBody>
          <a:bodyPr/>
          <a:lstStyle>
            <a:lvl1pPr>
              <a:defRPr/>
            </a:lvl1pPr>
          </a:lstStyle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96200" y="6553200"/>
            <a:ext cx="1143000" cy="304800"/>
          </a:xfrm>
        </p:spPr>
        <p:txBody>
          <a:bodyPr/>
          <a:lstStyle>
            <a:lvl1pPr>
              <a:defRPr/>
            </a:lvl1pPr>
          </a:lstStyle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191-71DA-4AAC-A13F-45FA7DB36CD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B7A2-7DB6-4F75-B5D5-64BE3E4CC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3.7.sw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3.9.swf" TargetMode="External"/><Relationship Id="rId4" Type="http://schemas.openxmlformats.org/officeDocument/2006/relationships/hyperlink" Target="3.8.swf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3.7.sw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3.9.swf" TargetMode="External"/><Relationship Id="rId4" Type="http://schemas.openxmlformats.org/officeDocument/2006/relationships/hyperlink" Target="3.8.sw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3.10.sw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3.11.sw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3.12.sw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dd2.32.sw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超标量流水处理机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4" name="Object 1024" descr="蓝色砂纸"/>
          <p:cNvGraphicFramePr>
            <a:graphicFrameLocks noChangeAspect="1"/>
          </p:cNvGraphicFramePr>
          <p:nvPr/>
        </p:nvGraphicFramePr>
        <p:xfrm>
          <a:off x="152400" y="533400"/>
          <a:ext cx="8839200" cy="5821363"/>
        </p:xfrm>
        <a:graphic>
          <a:graphicData uri="http://schemas.openxmlformats.org/presentationml/2006/ole">
            <p:oleObj spid="_x0000_s4098" name="Document" r:id="rId3" imgW="5263920" imgH="33526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28" name="Object 1024" descr="蓝色砂纸"/>
          <p:cNvGraphicFramePr>
            <a:graphicFrameLocks noChangeAspect="1"/>
          </p:cNvGraphicFramePr>
          <p:nvPr/>
        </p:nvGraphicFramePr>
        <p:xfrm>
          <a:off x="152400" y="304800"/>
          <a:ext cx="8839200" cy="6096000"/>
        </p:xfrm>
        <a:graphic>
          <a:graphicData uri="http://schemas.openxmlformats.org/presentationml/2006/ole">
            <p:oleObj spid="_x0000_s5122" name="Document" r:id="rId3" imgW="5274720" imgH="33526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FFDBA150-CF30-4975-9C2D-BF1561A1E9E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3" y="131763"/>
            <a:ext cx="7170737" cy="517525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solidFill>
                  <a:schemeClr val="hlink"/>
                </a:solidFill>
                <a:latin typeface="宋体" pitchFamily="2" charset="-122"/>
              </a:rPr>
              <a:t>超标</a:t>
            </a:r>
            <a:r>
              <a:rPr lang="zh-CN" altLang="en-US" sz="3200" b="1" dirty="0">
                <a:solidFill>
                  <a:schemeClr val="hlink"/>
                </a:solidFill>
                <a:latin typeface="宋体" pitchFamily="2" charset="-122"/>
              </a:rPr>
              <a:t>量流水处理机</a:t>
            </a:r>
            <a:r>
              <a:rPr lang="zh-CN" altLang="en-US" sz="32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73088"/>
            <a:ext cx="5927725" cy="55245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标量流水线的发射策略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3850" y="1268413"/>
            <a:ext cx="8534400" cy="1828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zh-CN" altLang="en-US" sz="2800" dirty="0">
                <a:latin typeface="Times New Roman" pitchFamily="18" charset="0"/>
              </a:rPr>
              <a:t>在超标量流水中，</a:t>
            </a:r>
            <a:r>
              <a:rPr lang="zh-CN" altLang="en-US" sz="2800" dirty="0"/>
              <a:t>结构相关、控制相关、数据相关</a:t>
            </a:r>
            <a:r>
              <a:rPr lang="zh-CN" altLang="en-US" sz="2800" dirty="0">
                <a:latin typeface="Times New Roman" pitchFamily="18" charset="0"/>
              </a:rPr>
              <a:t>的存在，使问题变得更加复杂化。因此超标量流水线指令的发射和完成策略，对于充分利用指令级的并行度，提高超标量处理器的性能十分重要。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04800" y="3357563"/>
            <a:ext cx="8534400" cy="5334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指令发射：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是启动指令进入执行段的过程。</a:t>
            </a: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04800" y="3967163"/>
            <a:ext cx="8534400" cy="5334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指令发射策略：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是指令发射所用的协议或规则</a:t>
            </a: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04800" y="4576763"/>
            <a:ext cx="8534400" cy="5334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按序发射：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是指令按程序的次序发射。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04800" y="5186363"/>
            <a:ext cx="8534400" cy="5334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无序发射：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不按程序原有次序发射指令 。</a:t>
            </a: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C2B984A1-0DC0-48B4-9F00-901AA2444E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4625" y="188913"/>
            <a:ext cx="5334000" cy="457200"/>
          </a:xfrm>
          <a:noFill/>
          <a:ln/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标量流水线的发射策略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04800" y="1916113"/>
            <a:ext cx="8382000" cy="4713287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dirty="0"/>
              <a:t>假设有一个并行度为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/>
              <a:t>的超标量流水线，它分为取指</a:t>
            </a:r>
            <a:r>
              <a:rPr lang="en-US" altLang="zh-CN" dirty="0">
                <a:latin typeface="Times New Roman" pitchFamily="18" charset="0"/>
              </a:rPr>
              <a:t>(F)</a:t>
            </a:r>
            <a:r>
              <a:rPr lang="zh-CN" altLang="en-US" dirty="0"/>
              <a:t>段、译码</a:t>
            </a:r>
            <a:r>
              <a:rPr lang="en-US" altLang="zh-CN" dirty="0">
                <a:latin typeface="Times New Roman" pitchFamily="18" charset="0"/>
              </a:rPr>
              <a:t>(D)</a:t>
            </a:r>
            <a:r>
              <a:rPr lang="zh-CN" altLang="en-US" dirty="0"/>
              <a:t>段、执行</a:t>
            </a:r>
            <a:r>
              <a:rPr lang="en-US" altLang="zh-CN" dirty="0">
                <a:latin typeface="Times New Roman" pitchFamily="18" charset="0"/>
              </a:rPr>
              <a:t>(E)</a:t>
            </a:r>
            <a:r>
              <a:rPr lang="zh-CN" altLang="en-US" dirty="0"/>
              <a:t>段和写回</a:t>
            </a:r>
            <a:r>
              <a:rPr lang="en-US" altLang="zh-CN" dirty="0">
                <a:latin typeface="Times New Roman" pitchFamily="18" charset="0"/>
              </a:rPr>
              <a:t>(W)</a:t>
            </a:r>
            <a:r>
              <a:rPr lang="zh-CN" altLang="en-US" dirty="0"/>
              <a:t>段共四段。</a:t>
            </a:r>
            <a:r>
              <a:rPr lang="zh-CN" altLang="en-US" dirty="0">
                <a:latin typeface="Times New Roman" pitchFamily="18" charset="0"/>
              </a:rPr>
              <a:t>使用的程序包含如下</a:t>
            </a: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条指令序列：</a:t>
            </a:r>
            <a:endParaRPr lang="zh-CN" altLang="en-US" dirty="0"/>
          </a:p>
          <a:p>
            <a:r>
              <a:rPr lang="zh-CN" altLang="en-US" dirty="0">
                <a:latin typeface="Arial"/>
              </a:rPr>
              <a:t>       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I1</a:t>
            </a:r>
            <a:r>
              <a:rPr lang="en-US" altLang="zh-CN" dirty="0">
                <a:latin typeface="Arial"/>
              </a:rPr>
              <a:t>   </a:t>
            </a:r>
            <a:r>
              <a:rPr lang="en-US" altLang="zh-CN" dirty="0">
                <a:latin typeface="Times New Roman" pitchFamily="18" charset="0"/>
              </a:rPr>
              <a:t> LOAD</a:t>
            </a:r>
            <a:r>
              <a:rPr lang="en-US" altLang="zh-CN" dirty="0">
                <a:latin typeface="Arial"/>
              </a:rPr>
              <a:t> </a:t>
            </a:r>
            <a:r>
              <a:rPr lang="en-US" altLang="zh-CN" dirty="0">
                <a:latin typeface="Times New Roman" pitchFamily="18" charset="0"/>
              </a:rPr>
              <a:t> R1,M(A)</a:t>
            </a:r>
            <a:r>
              <a:rPr lang="en-US" altLang="zh-CN" dirty="0">
                <a:latin typeface="Arial"/>
              </a:rPr>
              <a:t>       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</a:rPr>
              <a:t>R1←M(A)</a:t>
            </a:r>
            <a:endParaRPr lang="en-US" altLang="zh-CN" dirty="0"/>
          </a:p>
          <a:p>
            <a:r>
              <a:rPr lang="en-US" altLang="zh-CN" dirty="0">
                <a:latin typeface="Arial"/>
              </a:rPr>
              <a:t>       </a:t>
            </a:r>
            <a:r>
              <a:rPr lang="en-US" altLang="zh-CN" dirty="0">
                <a:latin typeface="Times New Roman" pitchFamily="18" charset="0"/>
              </a:rPr>
              <a:t> I2</a:t>
            </a:r>
            <a:r>
              <a:rPr lang="en-US" altLang="zh-CN" dirty="0">
                <a:latin typeface="Arial"/>
              </a:rPr>
              <a:t>   </a:t>
            </a:r>
            <a:r>
              <a:rPr lang="en-US" altLang="zh-CN" dirty="0">
                <a:latin typeface="Times New Roman" pitchFamily="18" charset="0"/>
              </a:rPr>
              <a:t> ADD</a:t>
            </a:r>
            <a:r>
              <a:rPr lang="en-US" altLang="zh-CN" dirty="0">
                <a:latin typeface="Arial"/>
              </a:rPr>
              <a:t>  </a:t>
            </a:r>
            <a:r>
              <a:rPr lang="en-US" altLang="zh-CN" dirty="0">
                <a:latin typeface="Times New Roman" pitchFamily="18" charset="0"/>
              </a:rPr>
              <a:t> R2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R1</a:t>
            </a:r>
            <a:r>
              <a:rPr lang="en-US" altLang="zh-CN" dirty="0">
                <a:latin typeface="Arial"/>
              </a:rPr>
              <a:t>          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</a:rPr>
              <a:t>R2←(R2)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(R1)</a:t>
            </a:r>
            <a:endParaRPr lang="en-US" altLang="zh-CN" dirty="0"/>
          </a:p>
          <a:p>
            <a:r>
              <a:rPr lang="en-US" altLang="zh-CN" dirty="0">
                <a:latin typeface="Arial"/>
              </a:rPr>
              <a:t>       </a:t>
            </a:r>
            <a:r>
              <a:rPr lang="en-US" altLang="zh-CN" dirty="0">
                <a:latin typeface="Times New Roman" pitchFamily="18" charset="0"/>
              </a:rPr>
              <a:t> I3</a:t>
            </a:r>
            <a:r>
              <a:rPr lang="en-US" altLang="zh-CN" dirty="0">
                <a:latin typeface="Arial"/>
              </a:rPr>
              <a:t>   </a:t>
            </a:r>
            <a:r>
              <a:rPr lang="en-US" altLang="zh-CN" dirty="0">
                <a:latin typeface="Times New Roman" pitchFamily="18" charset="0"/>
              </a:rPr>
              <a:t> ADD</a:t>
            </a:r>
            <a:r>
              <a:rPr lang="en-US" altLang="zh-CN" dirty="0">
                <a:latin typeface="Arial"/>
              </a:rPr>
              <a:t>  </a:t>
            </a:r>
            <a:r>
              <a:rPr lang="en-US" altLang="zh-CN" dirty="0">
                <a:latin typeface="Times New Roman" pitchFamily="18" charset="0"/>
              </a:rPr>
              <a:t> R3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R4</a:t>
            </a:r>
            <a:r>
              <a:rPr lang="en-US" altLang="zh-CN" dirty="0">
                <a:latin typeface="Arial"/>
              </a:rPr>
              <a:t>          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</a:rPr>
              <a:t>R3←(R3)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(R4)</a:t>
            </a:r>
            <a:endParaRPr lang="en-US" altLang="zh-CN" dirty="0"/>
          </a:p>
          <a:p>
            <a:r>
              <a:rPr lang="en-US" altLang="zh-CN" dirty="0">
                <a:latin typeface="Arial"/>
              </a:rPr>
              <a:t>       </a:t>
            </a:r>
            <a:r>
              <a:rPr lang="en-US" altLang="zh-CN" dirty="0">
                <a:latin typeface="Times New Roman" pitchFamily="18" charset="0"/>
              </a:rPr>
              <a:t> I4</a:t>
            </a:r>
            <a:r>
              <a:rPr lang="en-US" altLang="zh-CN" dirty="0">
                <a:latin typeface="Arial"/>
              </a:rPr>
              <a:t>   </a:t>
            </a:r>
            <a:r>
              <a:rPr lang="en-US" altLang="zh-CN" dirty="0">
                <a:latin typeface="Times New Roman" pitchFamily="18" charset="0"/>
              </a:rPr>
              <a:t> MUL</a:t>
            </a:r>
            <a:r>
              <a:rPr lang="en-US" altLang="zh-CN" dirty="0">
                <a:latin typeface="Arial"/>
              </a:rPr>
              <a:t>  </a:t>
            </a:r>
            <a:r>
              <a:rPr lang="en-US" altLang="zh-CN" dirty="0">
                <a:latin typeface="Times New Roman" pitchFamily="18" charset="0"/>
              </a:rPr>
              <a:t> R4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R5</a:t>
            </a:r>
            <a:r>
              <a:rPr lang="en-US" altLang="zh-CN" dirty="0">
                <a:latin typeface="Arial"/>
              </a:rPr>
              <a:t>          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</a:rPr>
              <a:t>R4←(R4)(R5)</a:t>
            </a:r>
            <a:endParaRPr lang="en-US" altLang="zh-CN" dirty="0"/>
          </a:p>
          <a:p>
            <a:r>
              <a:rPr lang="en-US" altLang="zh-CN" dirty="0">
                <a:latin typeface="Arial"/>
              </a:rPr>
              <a:t>       </a:t>
            </a:r>
            <a:r>
              <a:rPr lang="en-US" altLang="zh-CN" dirty="0">
                <a:latin typeface="Times New Roman" pitchFamily="18" charset="0"/>
              </a:rPr>
              <a:t> I5</a:t>
            </a:r>
            <a:r>
              <a:rPr lang="en-US" altLang="zh-CN" dirty="0">
                <a:latin typeface="Arial"/>
              </a:rPr>
              <a:t>   </a:t>
            </a:r>
            <a:r>
              <a:rPr lang="en-US" altLang="zh-CN" dirty="0">
                <a:latin typeface="Times New Roman" pitchFamily="18" charset="0"/>
              </a:rPr>
              <a:t> LOAD</a:t>
            </a:r>
            <a:r>
              <a:rPr lang="en-US" altLang="zh-CN" dirty="0">
                <a:latin typeface="Arial"/>
              </a:rPr>
              <a:t> </a:t>
            </a:r>
            <a:r>
              <a:rPr lang="en-US" altLang="zh-CN" dirty="0">
                <a:latin typeface="Times New Roman" pitchFamily="18" charset="0"/>
              </a:rPr>
              <a:t> R6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M(B)</a:t>
            </a:r>
            <a:r>
              <a:rPr lang="en-US" altLang="zh-CN" dirty="0">
                <a:latin typeface="Arial"/>
              </a:rPr>
              <a:t>     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</a:rPr>
              <a:t>R6←M(B)</a:t>
            </a:r>
            <a:endParaRPr lang="en-US" altLang="zh-CN" dirty="0"/>
          </a:p>
          <a:p>
            <a:r>
              <a:rPr lang="en-US" altLang="zh-CN" dirty="0">
                <a:latin typeface="Arial"/>
              </a:rPr>
              <a:t>       </a:t>
            </a:r>
            <a:r>
              <a:rPr lang="en-US" altLang="zh-CN" dirty="0">
                <a:latin typeface="Times New Roman" pitchFamily="18" charset="0"/>
              </a:rPr>
              <a:t> I6</a:t>
            </a:r>
            <a:r>
              <a:rPr lang="en-US" altLang="zh-CN" dirty="0">
                <a:latin typeface="Arial"/>
              </a:rPr>
              <a:t>   </a:t>
            </a:r>
            <a:r>
              <a:rPr lang="en-US" altLang="zh-CN" dirty="0">
                <a:latin typeface="Times New Roman" pitchFamily="18" charset="0"/>
              </a:rPr>
              <a:t> MUL</a:t>
            </a:r>
            <a:r>
              <a:rPr lang="en-US" altLang="zh-CN" dirty="0">
                <a:latin typeface="Arial"/>
              </a:rPr>
              <a:t>  </a:t>
            </a:r>
            <a:r>
              <a:rPr lang="en-US" altLang="zh-CN" dirty="0">
                <a:latin typeface="Times New Roman" pitchFamily="18" charset="0"/>
              </a:rPr>
              <a:t> R6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R7</a:t>
            </a:r>
            <a:r>
              <a:rPr lang="en-US" altLang="zh-CN" dirty="0">
                <a:latin typeface="Arial"/>
              </a:rPr>
              <a:t>           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</a:rPr>
              <a:t>R6←(R6)(R7)</a:t>
            </a:r>
            <a:endParaRPr lang="en-US" altLang="zh-CN" dirty="0"/>
          </a:p>
          <a:p>
            <a:r>
              <a:rPr lang="zh-CN" altLang="en-US" dirty="0"/>
              <a:t>上述指令中</a:t>
            </a:r>
            <a:r>
              <a:rPr lang="en-US" altLang="zh-CN" dirty="0"/>
              <a:t>I1</a:t>
            </a:r>
            <a:r>
              <a:rPr lang="zh-CN" altLang="en-US" dirty="0"/>
              <a:t>，</a:t>
            </a:r>
            <a:r>
              <a:rPr lang="en-US" altLang="zh-CN" dirty="0"/>
              <a:t>I2</a:t>
            </a:r>
            <a:r>
              <a:rPr lang="zh-CN" altLang="en-US" dirty="0"/>
              <a:t>有</a:t>
            </a:r>
            <a:r>
              <a:rPr lang="en-US" altLang="zh-CN" dirty="0"/>
              <a:t>WR</a:t>
            </a:r>
            <a:r>
              <a:rPr lang="zh-CN" altLang="en-US" dirty="0"/>
              <a:t>相关，</a:t>
            </a:r>
            <a:r>
              <a:rPr lang="en-US" altLang="zh-CN" dirty="0"/>
              <a:t>I3</a:t>
            </a:r>
            <a:r>
              <a:rPr lang="zh-CN" altLang="en-US" dirty="0"/>
              <a:t>，</a:t>
            </a:r>
            <a:r>
              <a:rPr lang="en-US" altLang="zh-CN" dirty="0"/>
              <a:t>I4</a:t>
            </a:r>
            <a:r>
              <a:rPr lang="zh-CN" altLang="en-US" dirty="0"/>
              <a:t>有</a:t>
            </a:r>
            <a:r>
              <a:rPr lang="en-US" altLang="zh-CN" dirty="0"/>
              <a:t>RW</a:t>
            </a:r>
            <a:r>
              <a:rPr lang="zh-CN" altLang="en-US" dirty="0"/>
              <a:t>相关，</a:t>
            </a:r>
            <a:r>
              <a:rPr lang="en-US" altLang="zh-CN" dirty="0"/>
              <a:t>I5</a:t>
            </a:r>
            <a:r>
              <a:rPr lang="zh-CN" altLang="en-US" dirty="0"/>
              <a:t>，</a:t>
            </a:r>
            <a:r>
              <a:rPr lang="en-US" altLang="zh-CN" dirty="0"/>
              <a:t>I6</a:t>
            </a:r>
            <a:r>
              <a:rPr lang="zh-CN" altLang="en-US" dirty="0"/>
              <a:t>有</a:t>
            </a:r>
            <a:r>
              <a:rPr lang="en-US" altLang="zh-CN" dirty="0"/>
              <a:t>WW</a:t>
            </a:r>
            <a:r>
              <a:rPr lang="zh-CN" altLang="en-US" dirty="0"/>
              <a:t>相关和</a:t>
            </a:r>
            <a:r>
              <a:rPr lang="en-US" altLang="zh-CN" dirty="0"/>
              <a:t>WR</a:t>
            </a:r>
            <a:r>
              <a:rPr lang="zh-CN" altLang="en-US" dirty="0"/>
              <a:t>相关。 </a:t>
            </a:r>
            <a:r>
              <a:rPr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" y="765175"/>
            <a:ext cx="2667000" cy="10795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按序发射按序完成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file"/>
              </a:rPr>
              <a:t>（图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3.7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file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276600" y="765175"/>
            <a:ext cx="2590800" cy="10795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按序发射无序完成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4" action="ppaction://hlinkfile"/>
              </a:rPr>
              <a:t>（图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4" action="ppaction://hlinkfile"/>
              </a:rPr>
              <a:t>3.8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4" action="ppaction://hlinkfile"/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4" action="ppaction://hlinkfile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096000" y="765175"/>
            <a:ext cx="2590800" cy="10795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无序发射无序完成（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5" action="ppaction://hlinkfile"/>
              </a:rPr>
              <a:t>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5" action="ppaction://hlinkfile"/>
              </a:rPr>
              <a:t>3.9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53458423-CD19-457D-BAF9-64457C6F807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4625" y="188913"/>
            <a:ext cx="5334000" cy="457200"/>
          </a:xfrm>
          <a:noFill/>
          <a:ln/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标量流水线的发射策略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04800" y="765175"/>
            <a:ext cx="2667000" cy="10795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按序发射按序完成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file"/>
              </a:rPr>
              <a:t>（图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3.7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file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23850" y="3068638"/>
            <a:ext cx="2590800" cy="10795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按序发射无序完成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4" action="ppaction://hlinkfile"/>
              </a:rPr>
              <a:t>（图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4" action="ppaction://hlinkfile"/>
              </a:rPr>
              <a:t>3.8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4" action="ppaction://hlinkfile"/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4" action="ppaction://hlinkfile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95288" y="5157788"/>
            <a:ext cx="2590800" cy="10795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无序发射无序完成（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5" action="ppaction://hlinkfile"/>
              </a:rPr>
              <a:t>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5" action="ppaction://hlinkfile"/>
              </a:rPr>
              <a:t>3.9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2138" y="692150"/>
            <a:ext cx="4319587" cy="1846263"/>
          </a:xfrm>
          <a:prstGeom prst="rect">
            <a:avLst/>
          </a:prstGeom>
          <a:noFill/>
        </p:spPr>
      </p:pic>
      <p:pic>
        <p:nvPicPr>
          <p:cNvPr id="10036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32138" y="2636838"/>
            <a:ext cx="3556000" cy="2051050"/>
          </a:xfrm>
          <a:prstGeom prst="rect">
            <a:avLst/>
          </a:prstGeom>
          <a:noFill/>
        </p:spPr>
      </p:pic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32138" y="4797425"/>
            <a:ext cx="4705350" cy="18764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AA24B4B9-8256-4C04-9E0A-41423673BC0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720725"/>
            <a:ext cx="5927725" cy="55245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标量流水线的发射策略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3850" y="1341438"/>
            <a:ext cx="8012113" cy="16557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超标量</a:t>
            </a:r>
            <a:r>
              <a:rPr lang="zh-CN" altLang="en-US" sz="3200"/>
              <a:t>流水线性能的进一步改善方法：将动态调度技术与静态调度技术</a:t>
            </a:r>
            <a:r>
              <a:rPr lang="en-US" altLang="zh-CN" sz="3200"/>
              <a:t>(</a:t>
            </a:r>
            <a:r>
              <a:rPr lang="zh-CN" altLang="en-US" sz="3200"/>
              <a:t>优化编译程序</a:t>
            </a:r>
            <a:r>
              <a:rPr lang="en-US" altLang="zh-CN" sz="3200"/>
              <a:t>)</a:t>
            </a:r>
            <a:r>
              <a:rPr lang="zh-CN" altLang="en-US" sz="3200"/>
              <a:t>相结合。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95288" y="3068638"/>
            <a:ext cx="7939087" cy="20891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【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6】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使用指令窗口的超标量流水线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结构模型，用优化编译程序方法重排前述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条指令序列，画出无序发射无序完成的超标量流水线时空图。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file"/>
              </a:rPr>
              <a:t>图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3.10</a:t>
            </a:r>
            <a:r>
              <a:rPr lang="en-US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file"/>
              </a:rPr>
              <a:t> </a:t>
            </a:r>
            <a:endParaRPr lang="en-US" altLang="zh-CN" sz="32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4652963"/>
            <a:ext cx="3457575" cy="2039937"/>
          </a:xfrm>
          <a:prstGeom prst="rect">
            <a:avLst/>
          </a:prstGeom>
          <a:noFill/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85F88126-CDA4-495E-BB19-230534B5B04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33413"/>
            <a:ext cx="5105400" cy="55245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典型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处理机结构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44463" y="1268413"/>
            <a:ext cx="896461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dirty="0">
                <a:latin typeface="Times New Roman" pitchFamily="18" charset="0"/>
              </a:rPr>
              <a:t>     MC88110</a:t>
            </a:r>
            <a:r>
              <a:rPr lang="zh-CN" altLang="en-US" dirty="0">
                <a:latin typeface="Times New Roman" pitchFamily="18" charset="0"/>
              </a:rPr>
              <a:t>微处理器、</a:t>
            </a:r>
            <a:r>
              <a:rPr lang="en-US" altLang="zh-CN" dirty="0">
                <a:latin typeface="Times New Roman" pitchFamily="18" charset="0"/>
              </a:rPr>
              <a:t>Pentium</a:t>
            </a:r>
            <a:r>
              <a:rPr lang="zh-CN" altLang="en-US" dirty="0">
                <a:latin typeface="Times New Roman" pitchFamily="18" charset="0"/>
              </a:rPr>
              <a:t>微处理器都是典型的超标量流水线设计。</a:t>
            </a:r>
            <a:r>
              <a:rPr lang="en-US" altLang="zh-CN" dirty="0">
                <a:latin typeface="Times New Roman" pitchFamily="18" charset="0"/>
              </a:rPr>
              <a:t>MC88110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</a:rPr>
              <a:t>RISC</a:t>
            </a:r>
            <a:r>
              <a:rPr lang="zh-CN" altLang="en-US" dirty="0">
                <a:latin typeface="Times New Roman" pitchFamily="18" charset="0"/>
              </a:rPr>
              <a:t>精简</a:t>
            </a:r>
            <a:r>
              <a:rPr lang="zh-CN" altLang="en-US" dirty="0"/>
              <a:t>指令系统</a:t>
            </a:r>
            <a:r>
              <a:rPr lang="zh-CN" altLang="en-US" dirty="0">
                <a:latin typeface="Times New Roman" pitchFamily="18" charset="0"/>
              </a:rPr>
              <a:t>机器，</a:t>
            </a:r>
            <a:r>
              <a:rPr lang="en-US" altLang="zh-CN" dirty="0">
                <a:latin typeface="Times New Roman" pitchFamily="18" charset="0"/>
              </a:rPr>
              <a:t>Pentium</a:t>
            </a:r>
            <a:r>
              <a:rPr lang="zh-CN" altLang="en-US" dirty="0">
                <a:latin typeface="Times New Roman" pitchFamily="18" charset="0"/>
              </a:rPr>
              <a:t>具有</a:t>
            </a:r>
            <a:r>
              <a:rPr lang="en-US" altLang="zh-CN" dirty="0">
                <a:latin typeface="Times New Roman" pitchFamily="18" charset="0"/>
              </a:rPr>
              <a:t>CISC</a:t>
            </a:r>
            <a:r>
              <a:rPr lang="zh-CN" altLang="en-US" dirty="0">
                <a:latin typeface="Times New Roman" pitchFamily="18" charset="0"/>
              </a:rPr>
              <a:t>复杂指令系统和</a:t>
            </a:r>
            <a:r>
              <a:rPr lang="en-US" altLang="zh-CN" dirty="0">
                <a:latin typeface="Times New Roman" pitchFamily="18" charset="0"/>
              </a:rPr>
              <a:t>RISC</a:t>
            </a:r>
            <a:r>
              <a:rPr lang="zh-CN" altLang="en-US" dirty="0">
                <a:latin typeface="Times New Roman" pitchFamily="18" charset="0"/>
              </a:rPr>
              <a:t>两者的特性。</a:t>
            </a:r>
            <a:r>
              <a:rPr lang="zh-CN" altLang="en-US" dirty="0"/>
              <a:t>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0825" y="2214565"/>
            <a:ext cx="8713788" cy="1800225"/>
            <a:chOff x="158" y="1395"/>
            <a:chExt cx="5489" cy="113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58" y="1395"/>
              <a:ext cx="5489" cy="113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altLang="zh-CN" sz="24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Pentium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能在每个时钟周期执行两条指令。它的某些指令完全是以硬连线实现的，并能在一个时钟周期执行完毕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(RISC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特征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)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；另外一些指令是以微指令来实现的，可能需要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2-3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个时钟周期的执行时间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(CISC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特征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)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。</a:t>
              </a:r>
            </a:p>
          </p:txBody>
        </p:sp>
        <p:sp>
          <p:nvSpPr>
            <p:cNvPr id="43014" name="Oval 6"/>
            <p:cNvSpPr>
              <a:spLocks noChangeArrowheads="1"/>
            </p:cNvSpPr>
            <p:nvPr/>
          </p:nvSpPr>
          <p:spPr bwMode="auto">
            <a:xfrm>
              <a:off x="204" y="1661"/>
              <a:ext cx="186" cy="186"/>
            </a:xfrm>
            <a:prstGeom prst="ellipse">
              <a:avLst/>
            </a:prstGeom>
            <a:gradFill rotWithShape="0">
              <a:gsLst>
                <a:gs pos="0">
                  <a:srgbClr val="FF3300">
                    <a:gamma/>
                    <a:shade val="49804"/>
                    <a:invGamma/>
                  </a:srgbClr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3470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0825" y="4454525"/>
            <a:ext cx="8683625" cy="2359025"/>
            <a:chOff x="145" y="2737"/>
            <a:chExt cx="5470" cy="1486"/>
          </a:xfrm>
        </p:grpSpPr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145" y="2737"/>
              <a:ext cx="5470" cy="148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altLang="zh-CN" sz="24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Pentium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的超标量流水线与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RISC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处理器超标量流水线相比，既简单又复杂。</a:t>
              </a:r>
              <a:r>
                <a:rPr lang="zh-CN" altLang="en-US" sz="24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简单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是指它采用的超标量技术简单且直截了当；</a:t>
              </a:r>
              <a:r>
                <a:rPr lang="zh-CN" altLang="en-US" sz="24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复杂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是指让不定长、不同寻址方式、不同实现方式的指令流经并行度为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的指令流水线是要精心设计的。</a:t>
              </a:r>
              <a:r>
                <a:rPr lang="zh-CN" altLang="en-US" sz="24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auto">
            <a:xfrm>
              <a:off x="192" y="2832"/>
              <a:ext cx="186" cy="186"/>
            </a:xfrm>
            <a:prstGeom prst="ellipse">
              <a:avLst/>
            </a:prstGeom>
            <a:gradFill rotWithShape="0">
              <a:gsLst>
                <a:gs pos="0">
                  <a:srgbClr val="FF3300">
                    <a:gamma/>
                    <a:shade val="49804"/>
                    <a:invGamma/>
                  </a:srgbClr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3470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76D2D042-5FDF-447B-8375-BAED13A3416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33400"/>
            <a:ext cx="5105400" cy="55245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典型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处理机结构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23850" y="1052513"/>
            <a:ext cx="2397125" cy="109378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Pentium</a:t>
            </a:r>
            <a:r>
              <a:rPr lang="zh-CN" altLang="en-US">
                <a:solidFill>
                  <a:schemeClr val="hlink"/>
                </a:solidFill>
              </a:rPr>
              <a:t>指令流水线的结构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23850" y="2276475"/>
            <a:ext cx="2376488" cy="93662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Pentium</a:t>
            </a:r>
            <a:r>
              <a:rPr lang="zh-CN" altLang="en-US">
                <a:solidFill>
                  <a:schemeClr val="hlink"/>
                </a:solidFill>
              </a:rPr>
              <a:t>流水线的调度策略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23850" y="3429000"/>
            <a:ext cx="2376488" cy="1008063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solidFill>
                  <a:schemeClr val="hlink"/>
                </a:solidFill>
              </a:rPr>
              <a:t>使用</a:t>
            </a:r>
            <a:r>
              <a:rPr lang="en-US" altLang="zh-CN">
                <a:solidFill>
                  <a:schemeClr val="hlink"/>
                </a:solidFill>
              </a:rPr>
              <a:t>BTB</a:t>
            </a:r>
            <a:r>
              <a:rPr lang="zh-CN" altLang="en-US">
                <a:solidFill>
                  <a:schemeClr val="hlink"/>
                </a:solidFill>
              </a:rPr>
              <a:t>的转移预测 </a:t>
            </a: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3059113" y="1052513"/>
            <a:ext cx="5905500" cy="2016125"/>
          </a:xfrm>
          <a:prstGeom prst="wedgeRectCallout">
            <a:avLst>
              <a:gd name="adj1" fmla="val -54329"/>
              <a:gd name="adj2" fmla="val -16852"/>
            </a:avLst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sz="3200">
                <a:latin typeface="Times New Roman" pitchFamily="18" charset="0"/>
              </a:rPr>
              <a:t>   Pentium</a:t>
            </a:r>
            <a:r>
              <a:rPr lang="zh-CN" altLang="en-US" sz="3200">
                <a:latin typeface="Times New Roman" pitchFamily="18" charset="0"/>
              </a:rPr>
              <a:t>处理器内包含一个浮点部件</a:t>
            </a:r>
            <a:r>
              <a:rPr lang="en-US" altLang="zh-CN" sz="3200">
                <a:latin typeface="Times New Roman" pitchFamily="18" charset="0"/>
              </a:rPr>
              <a:t>(FPU)</a:t>
            </a:r>
            <a:r>
              <a:rPr lang="zh-CN" altLang="en-US" sz="3200">
                <a:latin typeface="Times New Roman" pitchFamily="18" charset="0"/>
              </a:rPr>
              <a:t>。浮点运算是流水化的，一条浮点运算指令分成</a:t>
            </a:r>
            <a:r>
              <a:rPr lang="en-US" altLang="zh-CN" sz="3200">
                <a:latin typeface="Times New Roman" pitchFamily="18" charset="0"/>
              </a:rPr>
              <a:t>8</a:t>
            </a:r>
            <a:r>
              <a:rPr lang="zh-CN" altLang="en-US" sz="3200">
                <a:latin typeface="Times New Roman" pitchFamily="18" charset="0"/>
              </a:rPr>
              <a:t>段完成。其结构如</a:t>
            </a:r>
            <a:r>
              <a:rPr lang="zh-CN" altLang="en-US" sz="3200">
                <a:latin typeface="Times New Roman" pitchFamily="18" charset="0"/>
                <a:hlinkClick r:id="rId3" action="ppaction://hlinkfile"/>
              </a:rPr>
              <a:t>图</a:t>
            </a:r>
            <a:r>
              <a:rPr lang="en-US" altLang="zh-CN" sz="3200">
                <a:latin typeface="Times New Roman" pitchFamily="18" charset="0"/>
                <a:hlinkClick r:id="rId3" action="ppaction://hlinkfile"/>
              </a:rPr>
              <a:t>3.11</a:t>
            </a:r>
            <a:r>
              <a:rPr lang="zh-CN" altLang="en-US" sz="3200">
                <a:latin typeface="Times New Roman" pitchFamily="18" charset="0"/>
                <a:hlinkClick r:id="rId3" action="ppaction://hlinkfile"/>
              </a:rPr>
              <a:t>所示</a:t>
            </a:r>
            <a:r>
              <a:rPr lang="zh-CN" altLang="en-US" sz="3200">
                <a:latin typeface="Times New Roman" pitchFamily="18" charset="0"/>
              </a:rPr>
              <a:t>。</a:t>
            </a:r>
            <a:r>
              <a:rPr lang="zh-CN" altLang="en-US" sz="3200"/>
              <a:t> </a:t>
            </a:r>
          </a:p>
        </p:txBody>
      </p:sp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400" y="3138488"/>
            <a:ext cx="4103688" cy="35623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8E7F50BF-D5D3-4F3A-BBD8-A393B57FAD8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3" y="92075"/>
            <a:ext cx="7170737" cy="5175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1" dirty="0" smtClean="0">
                <a:solidFill>
                  <a:schemeClr val="hlink"/>
                </a:solidFill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超标量流水处理机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33400"/>
            <a:ext cx="5105400" cy="55245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典型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处理机结构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2843213" y="1052513"/>
            <a:ext cx="6121400" cy="1800225"/>
          </a:xfrm>
          <a:prstGeom prst="wedgeRectCallout">
            <a:avLst>
              <a:gd name="adj1" fmla="val -52829"/>
              <a:gd name="adj2" fmla="val -15694"/>
            </a:avLst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sz="2400" dirty="0">
                <a:latin typeface="Times New Roman" pitchFamily="18" charset="0"/>
              </a:rPr>
              <a:t>      Pentium</a:t>
            </a:r>
            <a:r>
              <a:rPr lang="zh-CN" altLang="en-US" sz="2400" dirty="0">
                <a:latin typeface="Times New Roman" pitchFamily="18" charset="0"/>
              </a:rPr>
              <a:t>通过</a:t>
            </a:r>
            <a:r>
              <a:rPr lang="en-US" altLang="zh-CN" sz="2400" dirty="0">
                <a:latin typeface="Times New Roman" pitchFamily="18" charset="0"/>
              </a:rPr>
              <a:t>U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V</a:t>
            </a:r>
            <a:r>
              <a:rPr lang="zh-CN" altLang="en-US" sz="2400" dirty="0">
                <a:latin typeface="Times New Roman" pitchFamily="18" charset="0"/>
              </a:rPr>
              <a:t>两条流水线能在每个时钟周期执行两条整数指令。两条流水线都由</a:t>
            </a:r>
            <a:r>
              <a:rPr lang="en-US" altLang="zh-CN" sz="2400" dirty="0">
                <a:latin typeface="Times New Roman" pitchFamily="18" charset="0"/>
              </a:rPr>
              <a:t>5</a:t>
            </a:r>
            <a:r>
              <a:rPr lang="zh-CN" altLang="en-US" sz="2400" dirty="0">
                <a:latin typeface="Times New Roman" pitchFamily="18" charset="0"/>
              </a:rPr>
              <a:t>段组成，前两段</a:t>
            </a:r>
            <a:r>
              <a:rPr lang="en-US" altLang="zh-CN" sz="2400" dirty="0">
                <a:latin typeface="Times New Roman" pitchFamily="18" charset="0"/>
              </a:rPr>
              <a:t>(PF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D1)</a:t>
            </a:r>
            <a:r>
              <a:rPr lang="zh-CN" altLang="en-US" sz="2400" dirty="0">
                <a:latin typeface="Times New Roman" pitchFamily="18" charset="0"/>
              </a:rPr>
              <a:t>是</a:t>
            </a:r>
            <a:r>
              <a:rPr lang="en-US" altLang="zh-CN" sz="2400" dirty="0">
                <a:latin typeface="Times New Roman" pitchFamily="18" charset="0"/>
              </a:rPr>
              <a:t>U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V</a:t>
            </a:r>
            <a:r>
              <a:rPr lang="zh-CN" altLang="en-US" sz="2400" dirty="0">
                <a:latin typeface="Times New Roman" pitchFamily="18" charset="0"/>
              </a:rPr>
              <a:t>共享的，见</a:t>
            </a:r>
            <a:r>
              <a:rPr lang="zh-CN" altLang="en-US" sz="2400" dirty="0">
                <a:latin typeface="Times New Roman" pitchFamily="18" charset="0"/>
                <a:hlinkClick r:id="rId3" action="ppaction://hlinkfile"/>
              </a:rPr>
              <a:t>图</a:t>
            </a:r>
            <a:r>
              <a:rPr lang="en-US" altLang="zh-CN" sz="2400" dirty="0">
                <a:latin typeface="Times New Roman" pitchFamily="18" charset="0"/>
                <a:hlinkClick r:id="rId3" action="ppaction://hlinkfile"/>
              </a:rPr>
              <a:t>3.12</a:t>
            </a:r>
            <a:r>
              <a:rPr lang="zh-CN" altLang="en-US" sz="2400" dirty="0">
                <a:latin typeface="Times New Roman" pitchFamily="18" charset="0"/>
                <a:hlinkClick r:id="rId3" action="ppaction://hlinkfile"/>
              </a:rPr>
              <a:t>所示</a:t>
            </a:r>
            <a:r>
              <a:rPr lang="zh-CN" altLang="en-US" sz="2400" dirty="0">
                <a:latin typeface="Times New Roman" pitchFamily="18" charset="0"/>
              </a:rPr>
              <a:t>。 </a:t>
            </a:r>
          </a:p>
        </p:txBody>
      </p:sp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2924175"/>
            <a:ext cx="3455987" cy="2046288"/>
          </a:xfrm>
          <a:prstGeom prst="rect">
            <a:avLst/>
          </a:prstGeom>
          <a:noFill/>
        </p:spPr>
      </p:pic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6463" y="5013325"/>
            <a:ext cx="3743325" cy="1681163"/>
          </a:xfrm>
          <a:prstGeom prst="rect">
            <a:avLst/>
          </a:prstGeom>
          <a:noFill/>
        </p:spPr>
      </p:pic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323850" y="1125538"/>
            <a:ext cx="2376488" cy="93662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Pentium</a:t>
            </a:r>
            <a:r>
              <a:rPr lang="zh-CN" altLang="en-US">
                <a:solidFill>
                  <a:schemeClr val="hlink"/>
                </a:solidFill>
              </a:rPr>
              <a:t>流水线的调度策略 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23850" y="3429000"/>
            <a:ext cx="2376488" cy="1008063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solidFill>
                  <a:schemeClr val="hlink"/>
                </a:solidFill>
              </a:rPr>
              <a:t>使用</a:t>
            </a:r>
            <a:r>
              <a:rPr lang="en-US" altLang="zh-CN">
                <a:solidFill>
                  <a:schemeClr val="hlink"/>
                </a:solidFill>
              </a:rPr>
              <a:t>BTB</a:t>
            </a:r>
            <a:r>
              <a:rPr lang="zh-CN" altLang="en-US">
                <a:solidFill>
                  <a:schemeClr val="hlink"/>
                </a:solidFill>
              </a:rPr>
              <a:t>的转移预测 </a:t>
            </a:r>
          </a:p>
        </p:txBody>
      </p:sp>
      <p:pic>
        <p:nvPicPr>
          <p:cNvPr id="47119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388" y="2997200"/>
            <a:ext cx="4103687" cy="35623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9890B0C5-07C0-4654-99D1-500F9E89B65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33400"/>
            <a:ext cx="5105400" cy="55245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典型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处理机结构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817938" y="933450"/>
            <a:ext cx="4545012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sz="2400" dirty="0">
                <a:latin typeface="Times New Roman" pitchFamily="18" charset="0"/>
              </a:rPr>
              <a:t>      Pentium</a:t>
            </a:r>
            <a:r>
              <a:rPr lang="zh-CN" altLang="en-US" sz="2400" dirty="0"/>
              <a:t>的转移指令采用动态转移预测策略，使用了一个称为转移目标缓冲器</a:t>
            </a:r>
            <a:r>
              <a:rPr lang="en-US" altLang="zh-CN" sz="2400" dirty="0">
                <a:latin typeface="Times New Roman" pitchFamily="18" charset="0"/>
              </a:rPr>
              <a:t>BTB</a:t>
            </a:r>
            <a:r>
              <a:rPr lang="zh-CN" altLang="en-US" sz="2400" dirty="0"/>
              <a:t>的内部</a:t>
            </a:r>
            <a:r>
              <a:rPr lang="en-US" altLang="zh-CN" sz="2400" dirty="0">
                <a:latin typeface="Times New Roman" pitchFamily="18" charset="0"/>
              </a:rPr>
              <a:t>Cache</a:t>
            </a:r>
            <a:r>
              <a:rPr lang="zh-CN" altLang="en-US" sz="2400" dirty="0">
                <a:latin typeface="Times New Roman" pitchFamily="18" charset="0"/>
              </a:rPr>
              <a:t>，其项结构如</a:t>
            </a:r>
            <a:r>
              <a:rPr lang="zh-CN" altLang="en-US" sz="2400" dirty="0">
                <a:latin typeface="Times New Roman" pitchFamily="18" charset="0"/>
                <a:hlinkClick r:id="rId3" action="ppaction://hlinkfile"/>
              </a:rPr>
              <a:t>图</a:t>
            </a:r>
            <a:r>
              <a:rPr lang="en-US" altLang="zh-CN" sz="2400" dirty="0">
                <a:latin typeface="Times New Roman" pitchFamily="18" charset="0"/>
                <a:hlinkClick r:id="rId3" action="ppaction://hlinkfile"/>
              </a:rPr>
              <a:t>2.32</a:t>
            </a:r>
            <a:r>
              <a:rPr lang="zh-CN" altLang="en-US" sz="2400" dirty="0">
                <a:latin typeface="Times New Roman" pitchFamily="18" charset="0"/>
                <a:hlinkClick r:id="rId3" action="ppaction://hlinkfile"/>
              </a:rPr>
              <a:t>所示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79388" y="1052513"/>
            <a:ext cx="2376487" cy="1008062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zh-CN" altLang="en-US">
                <a:solidFill>
                  <a:schemeClr val="hlink"/>
                </a:solidFill>
              </a:rPr>
              <a:t>使用</a:t>
            </a:r>
            <a:r>
              <a:rPr lang="en-US" altLang="zh-CN">
                <a:solidFill>
                  <a:schemeClr val="hlink"/>
                </a:solidFill>
              </a:rPr>
              <a:t>BTB</a:t>
            </a:r>
            <a:r>
              <a:rPr lang="zh-CN" altLang="en-US">
                <a:solidFill>
                  <a:schemeClr val="hlink"/>
                </a:solidFill>
              </a:rPr>
              <a:t>的转移预测 </a:t>
            </a:r>
          </a:p>
        </p:txBody>
      </p:sp>
      <p:pic>
        <p:nvPicPr>
          <p:cNvPr id="4916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284538"/>
            <a:ext cx="3779838" cy="3281362"/>
          </a:xfrm>
          <a:prstGeom prst="rect">
            <a:avLst/>
          </a:prstGeom>
          <a:noFill/>
        </p:spPr>
      </p:pic>
      <p:pic>
        <p:nvPicPr>
          <p:cNvPr id="49167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263" y="3284538"/>
            <a:ext cx="3213100" cy="32639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超标量流水处理机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流水处理机的类型</a:t>
            </a:r>
            <a:endParaRPr lang="en-US" altLang="zh-CN" b="1" dirty="0" smtClean="0">
              <a:solidFill>
                <a:schemeClr val="hlink"/>
              </a:solidFill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超标量流水线的发射策略</a:t>
            </a: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  <a:endParaRPr lang="en-US" altLang="zh-CN" b="1" dirty="0" smtClean="0">
              <a:solidFill>
                <a:schemeClr val="hlink"/>
              </a:solidFill>
            </a:endParaRPr>
          </a:p>
          <a:p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典型处理机结构</a:t>
            </a: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  <a:endParaRPr lang="en-US" altLang="zh-CN" b="1" dirty="0" smtClean="0">
              <a:solidFill>
                <a:schemeClr val="hlink"/>
              </a:solidFill>
            </a:endParaRPr>
          </a:p>
          <a:p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超标量流水处理机性能</a:t>
            </a: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</a:p>
          <a:p>
            <a:endParaRPr lang="zh-CN" altLang="en-US" b="1" dirty="0" smtClean="0">
              <a:solidFill>
                <a:schemeClr val="hlink"/>
              </a:solidFill>
            </a:endParaRPr>
          </a:p>
          <a:p>
            <a:endParaRPr lang="zh-CN" altLang="en-US" b="1" dirty="0" smtClean="0">
              <a:solidFill>
                <a:schemeClr val="hlin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2241C94D-9612-4C8A-90BF-16544FFE8EF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3" y="92075"/>
            <a:ext cx="7170737" cy="517525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solidFill>
                  <a:schemeClr val="hlink"/>
                </a:solidFill>
                <a:latin typeface="宋体" pitchFamily="2" charset="-122"/>
              </a:rPr>
              <a:t>超标</a:t>
            </a:r>
            <a:r>
              <a:rPr lang="zh-CN" altLang="en-US" sz="3200" b="1" dirty="0">
                <a:solidFill>
                  <a:schemeClr val="hlink"/>
                </a:solidFill>
                <a:latin typeface="宋体" pitchFamily="2" charset="-122"/>
              </a:rPr>
              <a:t>量流水处理机</a:t>
            </a:r>
            <a:r>
              <a:rPr lang="zh-CN" altLang="en-US" sz="32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33400"/>
            <a:ext cx="6072188" cy="55245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en-US" altLang="zh-CN" b="1" dirty="0" smtClean="0">
                <a:solidFill>
                  <a:schemeClr val="hlink"/>
                </a:solidFill>
              </a:rPr>
              <a:t> 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超标量流水处理机性能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57200" y="5308600"/>
            <a:ext cx="8362950" cy="121602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/>
              <a:t>其中，</a:t>
            </a:r>
            <a:r>
              <a:rPr lang="en-US" altLang="zh-CN" sz="3200"/>
              <a:t>k</a:t>
            </a:r>
            <a:r>
              <a:rPr lang="zh-CN" altLang="en-US" sz="3200"/>
              <a:t>是流水线的级数，</a:t>
            </a:r>
            <a:r>
              <a:rPr lang="en-US" altLang="zh-CN" sz="3200"/>
              <a:t>Δt</a:t>
            </a:r>
            <a:r>
              <a:rPr lang="zh-CN" altLang="en-US" sz="3200"/>
              <a:t>是一个时钟周期的时间长度。 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11188" y="4408488"/>
            <a:ext cx="7999412" cy="822325"/>
          </a:xfrm>
          <a:prstGeom prst="rect">
            <a:avLst/>
          </a:prstGeom>
          <a:solidFill>
            <a:srgbClr val="0099CC">
              <a:alpha val="50000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hlink"/>
                </a:solidFill>
              </a:rPr>
              <a:t>T(1,1)=(k-N-1)Δt</a:t>
            </a:r>
            <a:r>
              <a:rPr lang="en-US" altLang="zh-CN" sz="3200">
                <a:solidFill>
                  <a:schemeClr val="hlink"/>
                </a:solidFill>
                <a:latin typeface="Times New Roman" pitchFamily="18" charset="0"/>
              </a:rPr>
              <a:t>                    </a:t>
            </a:r>
            <a:r>
              <a:rPr lang="en-US" altLang="zh-CN" sz="3200">
                <a:solidFill>
                  <a:schemeClr val="hlink"/>
                </a:solidFill>
              </a:rPr>
              <a:t> </a:t>
            </a:r>
            <a:r>
              <a:rPr lang="en-US" altLang="zh-CN" sz="3200">
                <a:solidFill>
                  <a:schemeClr val="hlink"/>
                </a:solidFill>
                <a:latin typeface="Times New Roman" pitchFamily="18" charset="0"/>
              </a:rPr>
              <a:t>       </a:t>
            </a:r>
            <a:r>
              <a:rPr lang="en-US" altLang="zh-CN" sz="3200">
                <a:solidFill>
                  <a:schemeClr val="hlink"/>
                </a:solidFill>
              </a:rPr>
              <a:t> (3.1)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95288" y="3141663"/>
            <a:ext cx="8294687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/>
            <a:r>
              <a:rPr lang="en-US" altLang="zh-CN" sz="3200"/>
              <a:t>  </a:t>
            </a:r>
            <a:r>
              <a:rPr lang="zh-CN" altLang="en-US" sz="3200"/>
              <a:t>在理想情况下，</a:t>
            </a:r>
            <a:r>
              <a:rPr lang="en-US" altLang="zh-CN" sz="3200"/>
              <a:t>N</a:t>
            </a:r>
            <a:r>
              <a:rPr lang="zh-CN" altLang="en-US" sz="3200"/>
              <a:t>条指令在单流水线普通标量处理机上的执行时间为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06388" y="1220788"/>
            <a:ext cx="8378825" cy="1776412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sz="3200"/>
              <a:t>  </a:t>
            </a:r>
            <a:r>
              <a:rPr lang="zh-CN" altLang="en-US" sz="3200"/>
              <a:t>为便于比较，将单流水线普通标量处理机的指令级并行度记作</a:t>
            </a:r>
            <a:r>
              <a:rPr lang="en-US" altLang="zh-CN" sz="3200"/>
              <a:t>(1</a:t>
            </a:r>
            <a:r>
              <a:rPr lang="zh-CN" altLang="en-US" sz="3200"/>
              <a:t>，</a:t>
            </a:r>
            <a:r>
              <a:rPr lang="en-US" altLang="zh-CN" sz="3200"/>
              <a:t>1)</a:t>
            </a:r>
            <a:r>
              <a:rPr lang="zh-CN" altLang="en-US" sz="3200"/>
              <a:t>，超标量处理机的指令级并行度记为</a:t>
            </a:r>
            <a:r>
              <a:rPr lang="en-US" altLang="zh-CN" sz="3200"/>
              <a:t>(m</a:t>
            </a:r>
            <a:r>
              <a:rPr lang="zh-CN" altLang="en-US" sz="3200"/>
              <a:t>，</a:t>
            </a:r>
            <a:r>
              <a:rPr lang="en-US" altLang="zh-CN" sz="3200"/>
              <a:t>1)</a:t>
            </a:r>
            <a:r>
              <a:rPr lang="zh-CN" altLang="en-US" sz="3200"/>
              <a:t>。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49D1CABD-646A-43E7-B53D-42068AFAE45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33400"/>
            <a:ext cx="5927725" cy="55245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超标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量流水处理机性能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795963" y="3141663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altLang="zh-CN" sz="3200">
                <a:solidFill>
                  <a:schemeClr val="hlink"/>
                </a:solidFill>
              </a:rPr>
              <a:t> (</a:t>
            </a:r>
            <a:r>
              <a:rPr lang="en-US" altLang="zh-CN" sz="3200">
                <a:solidFill>
                  <a:schemeClr val="hlink"/>
                </a:solidFill>
                <a:latin typeface="Times New Roman" pitchFamily="18" charset="0"/>
              </a:rPr>
              <a:t>3.2</a:t>
            </a:r>
            <a:r>
              <a:rPr lang="en-US" altLang="zh-CN" sz="3200">
                <a:solidFill>
                  <a:schemeClr val="hlink"/>
                </a:solidFill>
              </a:rPr>
              <a:t>)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1000" y="4292600"/>
            <a:ext cx="8367713" cy="23050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/>
            <a:r>
              <a:rPr lang="zh-CN" altLang="en-US" sz="3200" dirty="0"/>
              <a:t>其中，第一项是第一批</a:t>
            </a:r>
            <a:r>
              <a:rPr lang="en-US" altLang="zh-CN" sz="3200" dirty="0"/>
              <a:t>m</a:t>
            </a:r>
            <a:r>
              <a:rPr lang="zh-CN" altLang="en-US" sz="3200" dirty="0"/>
              <a:t>条指令同时通过</a:t>
            </a:r>
            <a:r>
              <a:rPr lang="en-US" altLang="zh-CN" sz="3200" dirty="0"/>
              <a:t>m</a:t>
            </a:r>
            <a:r>
              <a:rPr lang="zh-CN" altLang="en-US" sz="3200"/>
              <a:t>条指令流水线所需要的</a:t>
            </a:r>
            <a:r>
              <a:rPr lang="zh-CN" altLang="en-US" sz="3200" smtClean="0"/>
              <a:t>执行时间</a:t>
            </a:r>
            <a:r>
              <a:rPr lang="zh-CN" altLang="en-US" sz="3200"/>
              <a:t>，而第二项是执行其余</a:t>
            </a:r>
            <a:r>
              <a:rPr lang="en-US" altLang="zh-CN" sz="3200" dirty="0"/>
              <a:t>N</a:t>
            </a:r>
            <a:r>
              <a:rPr lang="zh-CN" altLang="en-US" sz="3200" dirty="0"/>
              <a:t>－</a:t>
            </a:r>
            <a:r>
              <a:rPr lang="en-US" altLang="zh-CN" sz="3200" dirty="0"/>
              <a:t>m</a:t>
            </a:r>
            <a:r>
              <a:rPr lang="zh-CN" altLang="en-US" sz="3200" dirty="0"/>
              <a:t>条指令所需的时间。这时，每一个时钟周期有</a:t>
            </a:r>
            <a:r>
              <a:rPr lang="en-US" altLang="zh-CN" sz="3200" dirty="0"/>
              <a:t>m</a:t>
            </a:r>
            <a:r>
              <a:rPr lang="zh-CN" altLang="en-US" sz="3200" dirty="0"/>
              <a:t>条指令分别通过</a:t>
            </a:r>
            <a:r>
              <a:rPr lang="en-US" altLang="zh-CN" sz="3200" dirty="0"/>
              <a:t>m</a:t>
            </a:r>
            <a:r>
              <a:rPr lang="zh-CN" altLang="en-US" sz="3200" dirty="0"/>
              <a:t>条指令流水线。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04800" y="1143000"/>
            <a:ext cx="8370888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/>
              <a:t>如果把相同的</a:t>
            </a:r>
            <a:r>
              <a:rPr lang="en-US" altLang="zh-CN" sz="3200"/>
              <a:t>N</a:t>
            </a:r>
            <a:r>
              <a:rPr lang="zh-CN" altLang="en-US" sz="3200"/>
              <a:t>条指令在一台每个时钟周期发射</a:t>
            </a:r>
            <a:r>
              <a:rPr lang="en-US" altLang="zh-CN" sz="3200"/>
              <a:t>m</a:t>
            </a:r>
            <a:r>
              <a:rPr lang="zh-CN" altLang="en-US" sz="3200"/>
              <a:t>条指令的超标量处理机上执行，所需的执行时间为 </a:t>
            </a:r>
          </a:p>
        </p:txBody>
      </p:sp>
      <p:pic>
        <p:nvPicPr>
          <p:cNvPr id="53256" name="Picture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2852738"/>
            <a:ext cx="419893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7F487F0A-F305-4DB1-85D0-A98DC28F1B5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33400"/>
            <a:ext cx="6072188" cy="55245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超标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量流水处理机性能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629400" y="236220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altLang="zh-CN" sz="3200">
                <a:solidFill>
                  <a:schemeClr val="hlink"/>
                </a:solidFill>
              </a:rPr>
              <a:t> (</a:t>
            </a:r>
            <a:r>
              <a:rPr lang="en-US" altLang="zh-CN" sz="3200">
                <a:solidFill>
                  <a:schemeClr val="hlink"/>
                </a:solidFill>
                <a:latin typeface="Times New Roman" pitchFamily="18" charset="0"/>
              </a:rPr>
              <a:t>3.3</a:t>
            </a:r>
            <a:r>
              <a:rPr lang="en-US" altLang="zh-CN" sz="3200">
                <a:solidFill>
                  <a:schemeClr val="hlink"/>
                </a:solidFill>
              </a:rPr>
              <a:t>)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4800" y="981075"/>
            <a:ext cx="8382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/>
              <a:t>超标量处理机相对于单流水普通标量处理机的加速比为 </a:t>
            </a:r>
          </a:p>
        </p:txBody>
      </p:sp>
      <p:pic>
        <p:nvPicPr>
          <p:cNvPr id="55302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05038"/>
            <a:ext cx="5618163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5288" y="3357563"/>
            <a:ext cx="8305800" cy="2724150"/>
            <a:chOff x="249" y="2205"/>
            <a:chExt cx="5232" cy="1716"/>
          </a:xfrm>
        </p:grpSpPr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49" y="2205"/>
              <a:ext cx="5232" cy="108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l"/>
              <a:r>
                <a:rPr lang="zh-CN" altLang="en-US" sz="3200" dirty="0">
                  <a:latin typeface="Times New Roman" pitchFamily="18" charset="0"/>
                </a:rPr>
                <a:t>当</a:t>
              </a:r>
              <a:r>
                <a:rPr lang="en-US" altLang="zh-CN" sz="3200" dirty="0">
                  <a:latin typeface="Times New Roman" pitchFamily="18" charset="0"/>
                </a:rPr>
                <a:t>N→∞</a:t>
              </a:r>
              <a:r>
                <a:rPr lang="zh-CN" altLang="en-US" sz="3200" dirty="0">
                  <a:latin typeface="Times New Roman" pitchFamily="18" charset="0"/>
                </a:rPr>
                <a:t>时，在没有资源冲突，没有数据相关和控制相关的理想情况下</a:t>
              </a:r>
              <a:r>
                <a:rPr lang="zh-CN" altLang="en-US" sz="3200" dirty="0"/>
                <a:t>超标量处理机的加速比最大为 </a:t>
              </a:r>
            </a:p>
          </p:txBody>
        </p:sp>
        <p:pic>
          <p:nvPicPr>
            <p:cNvPr id="55304" name="Picture 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93" y="3385"/>
              <a:ext cx="226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4241" y="3385"/>
              <a:ext cx="9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/>
              <a:r>
                <a:rPr lang="en-US" altLang="zh-CN" sz="3200" dirty="0">
                  <a:solidFill>
                    <a:schemeClr val="hlink"/>
                  </a:solidFill>
                </a:rPr>
                <a:t> (</a:t>
              </a:r>
              <a:r>
                <a:rPr lang="en-US" altLang="zh-CN" sz="3200" dirty="0">
                  <a:solidFill>
                    <a:schemeClr val="hlink"/>
                  </a:solidFill>
                  <a:latin typeface="Times New Roman" pitchFamily="18" charset="0"/>
                </a:rPr>
                <a:t>3.4</a:t>
              </a:r>
              <a:r>
                <a:rPr lang="en-US" altLang="zh-CN" sz="3200" dirty="0">
                  <a:solidFill>
                    <a:schemeClr val="hlink"/>
                  </a:solidFill>
                </a:rPr>
                <a:t>)</a:t>
              </a:r>
              <a:r>
                <a:rPr lang="en-US" altLang="zh-CN" sz="320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331913" y="6165850"/>
            <a:ext cx="496887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m:</a:t>
            </a:r>
            <a:r>
              <a:rPr lang="zh-CN" altLang="en-US"/>
              <a:t>每个时钟周期发射指令条数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超标量流水处理机性能</a:t>
            </a: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设指令由取指、分析、执行三个子部件组成。每个子部件经过时间为△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zh-CN" altLang="en-US" dirty="0" smtClean="0">
                <a:solidFill>
                  <a:schemeClr val="accent1"/>
                </a:solidFill>
              </a:rPr>
              <a:t>，连续执行</a:t>
            </a:r>
            <a:r>
              <a:rPr lang="en-US" dirty="0" smtClean="0">
                <a:solidFill>
                  <a:schemeClr val="accent1"/>
                </a:solidFill>
              </a:rPr>
              <a:t>12</a:t>
            </a:r>
            <a:r>
              <a:rPr lang="zh-CN" altLang="en-US" dirty="0" smtClean="0">
                <a:solidFill>
                  <a:schemeClr val="accent1"/>
                </a:solidFill>
              </a:rPr>
              <a:t>条指令。请分别画出在常规标量流水处理机及度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zh-CN" altLang="en-US" dirty="0" smtClean="0">
                <a:solidFill>
                  <a:schemeClr val="accent1"/>
                </a:solidFill>
              </a:rPr>
              <a:t>均为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</a:rPr>
              <a:t>的超标量处理机上工作的时空图。并计算超标量处理机加速比，以及规标量流水处理机的加速比，他们之间的比值</a:t>
            </a:r>
            <a:r>
              <a:rPr lang="en-US" altLang="zh-CN" dirty="0" smtClean="0">
                <a:solidFill>
                  <a:schemeClr val="accent1"/>
                </a:solidFill>
              </a:rPr>
              <a:t>SP</a:t>
            </a:r>
            <a:r>
              <a:rPr lang="zh-CN" altLang="en-US" dirty="0" smtClean="0">
                <a:solidFill>
                  <a:schemeClr val="accent1"/>
                </a:solidFill>
              </a:rPr>
              <a:t>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常规标量处理机的时空图：</a:t>
            </a:r>
          </a:p>
          <a:p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14282" y="2714620"/>
          <a:ext cx="8276954" cy="2857520"/>
        </p:xfrm>
        <a:graphic>
          <a:graphicData uri="http://schemas.openxmlformats.org/presentationml/2006/ole">
            <p:oleObj spid="_x0000_s26625" name="BMP 图像" r:id="rId3" imgW="5191850" imgH="165758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642918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度</a:t>
            </a:r>
            <a:r>
              <a:rPr lang="en-US" dirty="0" smtClean="0">
                <a:solidFill>
                  <a:schemeClr val="tx2"/>
                </a:solidFill>
              </a:rPr>
              <a:t>m</a:t>
            </a:r>
            <a:r>
              <a:rPr lang="zh-CN" altLang="en-US" dirty="0" smtClean="0">
                <a:solidFill>
                  <a:schemeClr val="tx2"/>
                </a:solidFill>
              </a:rPr>
              <a:t>为</a:t>
            </a:r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</a:rPr>
              <a:t>的超标量处理机的时空图：</a:t>
            </a:r>
          </a:p>
          <a:p>
            <a:endParaRPr lang="zh-CN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071538" y="1315041"/>
          <a:ext cx="5786478" cy="5542959"/>
        </p:xfrm>
        <a:graphic>
          <a:graphicData uri="http://schemas.openxmlformats.org/presentationml/2006/ole">
            <p:oleObj spid="_x0000_s51201" name="BMP 图像" r:id="rId3" imgW="4753639" imgH="455238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常规流水处理器的加速比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，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=36△t/14△t=2.57</a:t>
            </a:r>
          </a:p>
          <a:p>
            <a:r>
              <a:rPr lang="zh-CN" altLang="en-US" dirty="0" smtClean="0"/>
              <a:t>超标量流水处理</a:t>
            </a:r>
            <a:r>
              <a:rPr lang="zh-CN" altLang="en-US" smtClean="0"/>
              <a:t>器的加速比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，</a:t>
            </a:r>
            <a:r>
              <a:rPr lang="en-US" altLang="zh-CN" dirty="0" err="1" smtClean="0"/>
              <a:t>Scb</a:t>
            </a:r>
            <a:r>
              <a:rPr lang="en-US" altLang="zh-CN" dirty="0" smtClean="0"/>
              <a:t>=36△t/5△t=7.2</a:t>
            </a:r>
          </a:p>
          <a:p>
            <a:r>
              <a:rPr lang="zh-CN" altLang="en-US" dirty="0" smtClean="0"/>
              <a:t>超标量流水处理器与常规流水处理器的比值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，</a:t>
            </a:r>
            <a:r>
              <a:rPr lang="en-US" altLang="zh-CN" dirty="0" smtClean="0"/>
              <a:t>SP=</a:t>
            </a:r>
            <a:r>
              <a:rPr lang="en-US" altLang="zh-CN" dirty="0" err="1" smtClean="0"/>
              <a:t>Scb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=2.8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42918"/>
            <a:ext cx="8610600" cy="2362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三种主流处理机：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超标量处理机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  超流水线处理机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  超标量超流水线处理机</a:t>
            </a:r>
            <a:endParaRPr lang="zh-CN" altLang="en-US" sz="2800" dirty="0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300032" name="Object 1024" descr="蓝色砂纸"/>
          <p:cNvGraphicFramePr>
            <a:graphicFrameLocks noChangeAspect="1"/>
          </p:cNvGraphicFramePr>
          <p:nvPr/>
        </p:nvGraphicFramePr>
        <p:xfrm>
          <a:off x="0" y="2738438"/>
          <a:ext cx="9144000" cy="3509962"/>
        </p:xfrm>
        <a:graphic>
          <a:graphicData uri="http://schemas.openxmlformats.org/presentationml/2006/ole">
            <p:oleObj spid="_x0000_s1026" name="Document" r:id="rId3" imgW="5539680" imgH="1976760" progId="Word.Document.8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382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流水处理机的类型</a:t>
            </a:r>
            <a:endParaRPr lang="en-US" altLang="zh-CN" sz="2800" b="1" dirty="0" smtClean="0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800000"/>
                </a:solidFill>
                <a:latin typeface="宋体" pitchFamily="2" charset="-122"/>
              </a:rPr>
              <a:t>基本</a:t>
            </a: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</a:rPr>
              <a:t>结构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普通标量流水线处理机：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一条指令流水线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一个多功能操作部件</a:t>
            </a:r>
            <a:r>
              <a:rPr lang="zh-CN" altLang="en-US" dirty="0">
                <a:latin typeface="宋体" pitchFamily="2" charset="-122"/>
              </a:rPr>
              <a:t>，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   每个时钟周期平均执行指令的条数小于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多操作部件标量处理机：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一条指令流水线</a:t>
            </a:r>
            <a:r>
              <a:rPr lang="zh-CN" altLang="en-US" dirty="0"/>
              <a:t>，</a:t>
            </a:r>
            <a:r>
              <a:rPr lang="zh-CN" altLang="en-US" b="1" dirty="0"/>
              <a:t>多个独立的操作部件，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zh-CN" altLang="en-US" dirty="0"/>
              <a:t>指令级并行度小于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超标量处理机典型结构：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多条并行工作的指令流水线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zh-CN" altLang="en-US" b="1" dirty="0"/>
              <a:t>多个独立的操作部件，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指令级并行度（</a:t>
            </a:r>
            <a:r>
              <a:rPr lang="en-US" altLang="zh-CN" b="1" dirty="0">
                <a:solidFill>
                  <a:srgbClr val="FF0000"/>
                </a:solidFill>
              </a:rPr>
              <a:t>ILP</a:t>
            </a:r>
            <a:r>
              <a:rPr lang="zh-CN" altLang="en-US" b="1" dirty="0">
                <a:solidFill>
                  <a:srgbClr val="FF0000"/>
                </a:solidFill>
              </a:rPr>
              <a:t>）大于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56" name="Object 1024" descr="蓝色砂纸"/>
          <p:cNvGraphicFramePr>
            <a:graphicFrameLocks noChangeAspect="1"/>
          </p:cNvGraphicFramePr>
          <p:nvPr/>
        </p:nvGraphicFramePr>
        <p:xfrm>
          <a:off x="0" y="457200"/>
          <a:ext cx="9144000" cy="5930900"/>
        </p:xfrm>
        <a:graphic>
          <a:graphicData uri="http://schemas.openxmlformats.org/presentationml/2006/ole">
            <p:oleObj spid="_x0000_s2050" name="Document" r:id="rId3" imgW="4724280" imgH="3067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6096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Motorola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公司的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MC88110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有</a:t>
            </a:r>
            <a:r>
              <a:rPr lang="en-US" altLang="zh-CN">
                <a:latin typeface="宋体" pitchFamily="2" charset="-122"/>
              </a:rPr>
              <a:t>10</a:t>
            </a:r>
            <a:r>
              <a:rPr lang="zh-CN" altLang="en-US">
                <a:latin typeface="宋体" pitchFamily="2" charset="-122"/>
              </a:rPr>
              <a:t>个操作部件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两个寄存器堆：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</a:rPr>
              <a:t>整数部件通用寄存器堆，</a:t>
            </a:r>
            <a:r>
              <a:rPr lang="en-US" altLang="zh-CN">
                <a:latin typeface="宋体" pitchFamily="2" charset="-122"/>
              </a:rPr>
              <a:t>32</a:t>
            </a:r>
            <a:r>
              <a:rPr lang="zh-CN" altLang="en-US">
                <a:latin typeface="宋体" pitchFamily="2" charset="-122"/>
              </a:rPr>
              <a:t>个</a:t>
            </a:r>
            <a:r>
              <a:rPr lang="en-US" altLang="zh-CN">
                <a:latin typeface="宋体" pitchFamily="2" charset="-122"/>
              </a:rPr>
              <a:t>32</a:t>
            </a:r>
            <a:r>
              <a:rPr lang="zh-CN" altLang="en-US">
                <a:latin typeface="宋体" pitchFamily="2" charset="-122"/>
              </a:rPr>
              <a:t>位寄存器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</a:rPr>
              <a:t>浮点部件扩展寄存器堆，</a:t>
            </a:r>
            <a:r>
              <a:rPr lang="en-US" altLang="zh-CN">
                <a:latin typeface="宋体" pitchFamily="2" charset="-122"/>
              </a:rPr>
              <a:t>32</a:t>
            </a:r>
            <a:r>
              <a:rPr lang="zh-CN" altLang="en-US">
                <a:latin typeface="宋体" pitchFamily="2" charset="-122"/>
              </a:rPr>
              <a:t>个</a:t>
            </a:r>
            <a:r>
              <a:rPr lang="en-US" altLang="zh-CN">
                <a:latin typeface="宋体" pitchFamily="2" charset="-122"/>
              </a:rPr>
              <a:t>80</a:t>
            </a:r>
            <a:r>
              <a:rPr lang="zh-CN" altLang="en-US">
                <a:latin typeface="宋体" pitchFamily="2" charset="-122"/>
              </a:rPr>
              <a:t>位寄存器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缓冲深度为</a:t>
            </a:r>
            <a:r>
              <a:rPr lang="en-US" altLang="zh-CN">
                <a:latin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</a:rPr>
              <a:t>的先行读数栈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缓冲深度为</a:t>
            </a:r>
            <a:r>
              <a:rPr lang="en-US" altLang="zh-CN">
                <a:latin typeface="宋体" pitchFamily="2" charset="-122"/>
              </a:rPr>
              <a:t>3</a:t>
            </a:r>
            <a:r>
              <a:rPr lang="zh-CN" altLang="en-US">
                <a:latin typeface="宋体" pitchFamily="2" charset="-122"/>
              </a:rPr>
              <a:t>的后行写数栈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两个独立的高速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中，各为</a:t>
            </a:r>
            <a:r>
              <a:rPr lang="en-US" altLang="zh-CN">
                <a:latin typeface="宋体" pitchFamily="2" charset="-122"/>
              </a:rPr>
              <a:t>8KB</a:t>
            </a:r>
            <a:r>
              <a:rPr lang="zh-CN" altLang="en-US">
                <a:latin typeface="宋体" pitchFamily="2" charset="-122"/>
              </a:rPr>
              <a:t>，采用两路组相联方式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转移目标指令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，用于存放另一条分支上的指令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800000"/>
                </a:solidFill>
                <a:latin typeface="宋体" pitchFamily="2" charset="-122"/>
              </a:rPr>
              <a:t>单</a:t>
            </a: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</a:rPr>
              <a:t>发射与多发射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800000"/>
                </a:solidFill>
                <a:latin typeface="宋体" pitchFamily="2" charset="-122"/>
              </a:rPr>
              <a:t>1.</a:t>
            </a:r>
            <a:r>
              <a:rPr lang="zh-CN" altLang="en-US" sz="2800" b="1">
                <a:solidFill>
                  <a:srgbClr val="800000"/>
                </a:solidFill>
                <a:latin typeface="宋体" pitchFamily="2" charset="-122"/>
              </a:rPr>
              <a:t>单发射处理机：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宋体" pitchFamily="2" charset="-122"/>
              </a:rPr>
              <a:t>每个周期只取一条指令、只译码一条指令，只执行一条指令，只写回一个运算结果。</a:t>
            </a:r>
            <a:endParaRPr lang="zh-CN" altLang="en-US">
              <a:solidFill>
                <a:srgbClr val="FF33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取指令部件和指令译码部件各设置一套；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只设置一个多功能操作部件或设置多个独立的操作部件；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操作部件中可以采用流水线结构，也可以不采用流水线结构。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目标是每个时钟周期平均执行一条指令，</a:t>
            </a:r>
            <a:r>
              <a:rPr lang="en-US" altLang="zh-CN">
                <a:latin typeface="宋体" pitchFamily="2" charset="-122"/>
              </a:rPr>
              <a:t>ILP</a:t>
            </a:r>
            <a:r>
              <a:rPr lang="zh-CN" altLang="en-US">
                <a:latin typeface="宋体" pitchFamily="2" charset="-122"/>
              </a:rPr>
              <a:t>的期望值为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zh-CN" altLang="en-US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5344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>
                <a:solidFill>
                  <a:srgbClr val="800000"/>
                </a:solidFill>
                <a:latin typeface="宋体" pitchFamily="2" charset="-122"/>
              </a:rPr>
              <a:t>2.</a:t>
            </a:r>
            <a:r>
              <a:rPr lang="zh-CN" altLang="en-US" sz="2800" b="1">
                <a:solidFill>
                  <a:srgbClr val="800000"/>
                </a:solidFill>
                <a:latin typeface="宋体" pitchFamily="2" charset="-122"/>
              </a:rPr>
              <a:t>多发射处理机：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宋体" pitchFamily="2" charset="-122"/>
              </a:rPr>
              <a:t>每个周期同时取多条指令、同时译码多条指令，同时执行多条指令，同时写回多个运算结果</a:t>
            </a:r>
            <a:r>
              <a:rPr lang="zh-CN" altLang="en-US">
                <a:solidFill>
                  <a:srgbClr val="FF33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宋体" pitchFamily="2" charset="-122"/>
              </a:rPr>
              <a:t>多个取指令部件，多个指令译码部件和多个写结果部件。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宋体" pitchFamily="2" charset="-122"/>
              </a:rPr>
              <a:t>设置多个指令执行部件，</a:t>
            </a:r>
            <a:r>
              <a:rPr lang="zh-CN" altLang="en-US">
                <a:latin typeface="宋体" pitchFamily="2" charset="-122"/>
              </a:rPr>
              <a:t>有些指令执行部件采用流水线结构。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目标是每个时钟周期平均执行多条指令，</a:t>
            </a:r>
            <a:r>
              <a:rPr lang="en-US" altLang="zh-CN">
                <a:latin typeface="宋体" pitchFamily="2" charset="-122"/>
              </a:rPr>
              <a:t>ILP</a:t>
            </a:r>
            <a:r>
              <a:rPr lang="zh-CN" altLang="en-US">
                <a:latin typeface="宋体" pitchFamily="2" charset="-122"/>
              </a:rPr>
              <a:t>的期望值大于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zh-CN" altLang="en-US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0" name="Object 1024" descr="蓝色砂纸"/>
          <p:cNvGraphicFramePr>
            <a:graphicFrameLocks noChangeAspect="1"/>
          </p:cNvGraphicFramePr>
          <p:nvPr/>
        </p:nvGraphicFramePr>
        <p:xfrm>
          <a:off x="0" y="244475"/>
          <a:ext cx="9144000" cy="6613525"/>
        </p:xfrm>
        <a:graphic>
          <a:graphicData uri="http://schemas.openxmlformats.org/presentationml/2006/ole">
            <p:oleObj spid="_x0000_s3074" name="Document" r:id="rId3" imgW="5335560" imgH="46346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计算机系统结构简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计算机系统结构简介</Template>
  <TotalTime>1911</TotalTime>
  <Words>1400</Words>
  <Application>Microsoft Office PowerPoint</Application>
  <PresentationFormat>全屏显示(4:3)</PresentationFormat>
  <Paragraphs>135</Paragraphs>
  <Slides>26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计算机系统结构简介</vt:lpstr>
      <vt:lpstr>Document</vt:lpstr>
      <vt:lpstr>BMP 图像</vt:lpstr>
      <vt:lpstr>超标量流水处理机</vt:lpstr>
      <vt:lpstr>超标量流水处理机</vt:lpstr>
      <vt:lpstr>流水处理机的类型</vt:lpstr>
      <vt:lpstr>基本结构</vt:lpstr>
      <vt:lpstr>幻灯片 5</vt:lpstr>
      <vt:lpstr>幻灯片 6</vt:lpstr>
      <vt:lpstr>单发射与多发射</vt:lpstr>
      <vt:lpstr>幻灯片 8</vt:lpstr>
      <vt:lpstr>幻灯片 9</vt:lpstr>
      <vt:lpstr>幻灯片 10</vt:lpstr>
      <vt:lpstr>幻灯片 11</vt:lpstr>
      <vt:lpstr>超标量流水处理机 </vt:lpstr>
      <vt:lpstr>幻灯片 13</vt:lpstr>
      <vt:lpstr>幻灯片 14</vt:lpstr>
      <vt:lpstr>幻灯片 15</vt:lpstr>
      <vt:lpstr>幻灯片 16</vt:lpstr>
      <vt:lpstr>幻灯片 17</vt:lpstr>
      <vt:lpstr> 超标量流水处理机 </vt:lpstr>
      <vt:lpstr>幻灯片 19</vt:lpstr>
      <vt:lpstr>超标量流水处理机 </vt:lpstr>
      <vt:lpstr>幻灯片 21</vt:lpstr>
      <vt:lpstr>幻灯片 22</vt:lpstr>
      <vt:lpstr>超标量流水处理机性能 </vt:lpstr>
      <vt:lpstr>幻灯片 24</vt:lpstr>
      <vt:lpstr>幻灯片 25</vt:lpstr>
      <vt:lpstr>幻灯片 26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34</cp:revision>
  <dcterms:created xsi:type="dcterms:W3CDTF">2020-10-21T07:49:28Z</dcterms:created>
  <dcterms:modified xsi:type="dcterms:W3CDTF">2020-10-26T23:31:36Z</dcterms:modified>
</cp:coreProperties>
</file>