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6" r:id="rId14"/>
    <p:sldId id="277" r:id="rId15"/>
    <p:sldId id="269" r:id="rId16"/>
    <p:sldId id="270" r:id="rId17"/>
    <p:sldId id="271" r:id="rId18"/>
    <p:sldId id="273" r:id="rId19"/>
    <p:sldId id="274" r:id="rId20"/>
    <p:sldId id="275" r:id="rId21"/>
    <p:sldId id="272"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7" d="100"/>
          <a:sy n="107" d="100"/>
        </p:scale>
        <p:origin x="-17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5283E-3043-4C92-BB13-E1C631425950}" type="datetimeFigureOut">
              <a:rPr lang="zh-CN" altLang="en-US" smtClean="0"/>
              <a:pPr/>
              <a:t>2020/11/16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564786-787F-4B8F-A3E0-41F06907F7C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BA77F97-C28D-4BF6-B4A7-557FA255B85F}" type="datetimeFigureOut">
              <a:rPr lang="zh-CN" altLang="en-US" smtClean="0"/>
              <a:pPr/>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52BADA-8305-4E42-BB2A-2B3FD122007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A77F97-C28D-4BF6-B4A7-557FA255B85F}" type="datetimeFigureOut">
              <a:rPr lang="zh-CN" altLang="en-US" smtClean="0"/>
              <a:pPr/>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52BADA-8305-4E42-BB2A-2B3FD122007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A77F97-C28D-4BF6-B4A7-557FA255B85F}" type="datetimeFigureOut">
              <a:rPr lang="zh-CN" altLang="en-US" smtClean="0"/>
              <a:pPr/>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52BADA-8305-4E42-BB2A-2B3FD1220078}"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63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553200"/>
            <a:ext cx="2286000" cy="304800"/>
          </a:xfrm>
        </p:spPr>
        <p:txBody>
          <a:bodyPr/>
          <a:lstStyle>
            <a:lvl1pPr>
              <a:defRPr/>
            </a:lvl1pPr>
          </a:lstStyle>
          <a:p>
            <a:fld id="{0BA77F97-C28D-4BF6-B4A7-557FA255B85F}" type="datetimeFigureOut">
              <a:rPr lang="zh-CN" altLang="en-US" smtClean="0"/>
              <a:pPr/>
              <a:t>2020/11/16</a:t>
            </a:fld>
            <a:endParaRPr lang="zh-CN" altLang="en-US"/>
          </a:p>
        </p:txBody>
      </p:sp>
      <p:sp>
        <p:nvSpPr>
          <p:cNvPr id="6" name="页脚占位符 5"/>
          <p:cNvSpPr>
            <a:spLocks noGrp="1"/>
          </p:cNvSpPr>
          <p:nvPr>
            <p:ph type="ftr" sz="quarter" idx="11"/>
          </p:nvPr>
        </p:nvSpPr>
        <p:spPr>
          <a:xfrm>
            <a:off x="2743200" y="6553200"/>
            <a:ext cx="4800600" cy="3048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7696200" y="6553200"/>
            <a:ext cx="1143000" cy="304800"/>
          </a:xfrm>
        </p:spPr>
        <p:txBody>
          <a:bodyPr/>
          <a:lstStyle>
            <a:lvl1pPr>
              <a:defRPr/>
            </a:lvl1pPr>
          </a:lstStyle>
          <a:p>
            <a:fld id="{FC52BADA-8305-4E42-BB2A-2B3FD122007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A77F97-C28D-4BF6-B4A7-557FA255B85F}" type="datetimeFigureOut">
              <a:rPr lang="zh-CN" altLang="en-US" smtClean="0"/>
              <a:pPr/>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52BADA-8305-4E42-BB2A-2B3FD122007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BA77F97-C28D-4BF6-B4A7-557FA255B85F}" type="datetimeFigureOut">
              <a:rPr lang="zh-CN" altLang="en-US" smtClean="0"/>
              <a:pPr/>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52BADA-8305-4E42-BB2A-2B3FD122007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A77F97-C28D-4BF6-B4A7-557FA255B85F}" type="datetimeFigureOut">
              <a:rPr lang="zh-CN" altLang="en-US" smtClean="0"/>
              <a:pPr/>
              <a:t>2020/11/16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52BADA-8305-4E42-BB2A-2B3FD122007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A77F97-C28D-4BF6-B4A7-557FA255B85F}" type="datetimeFigureOut">
              <a:rPr lang="zh-CN" altLang="en-US" smtClean="0"/>
              <a:pPr/>
              <a:t>2020/11/16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52BADA-8305-4E42-BB2A-2B3FD122007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A77F97-C28D-4BF6-B4A7-557FA255B85F}" type="datetimeFigureOut">
              <a:rPr lang="zh-CN" altLang="en-US" smtClean="0"/>
              <a:pPr/>
              <a:t>2020/11/16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52BADA-8305-4E42-BB2A-2B3FD122007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A77F97-C28D-4BF6-B4A7-557FA255B85F}" type="datetimeFigureOut">
              <a:rPr lang="zh-CN" altLang="en-US" smtClean="0"/>
              <a:pPr/>
              <a:t>2020/11/16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52BADA-8305-4E42-BB2A-2B3FD122007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A77F97-C28D-4BF6-B4A7-557FA255B85F}" type="datetimeFigureOut">
              <a:rPr lang="zh-CN" altLang="en-US" smtClean="0"/>
              <a:pPr/>
              <a:t>2020/11/16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52BADA-8305-4E42-BB2A-2B3FD122007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A77F97-C28D-4BF6-B4A7-557FA255B85F}" type="datetimeFigureOut">
              <a:rPr lang="zh-CN" altLang="en-US" smtClean="0"/>
              <a:pPr/>
              <a:t>2020/11/16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52BADA-8305-4E42-BB2A-2B3FD122007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77F97-C28D-4BF6-B4A7-557FA255B85F}" type="datetimeFigureOut">
              <a:rPr lang="zh-CN" altLang="en-US" smtClean="0"/>
              <a:pPr/>
              <a:t>2020/11/16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2BADA-8305-4E42-BB2A-2B3FD122007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F:\1&#35838;&#20214;\&#24182;&#34892;&#35745;&#31639;&#26426;%20(G)\Chap04\images\4.4.3.1.bmp" TargetMode="External"/><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file:///F:\1&#35838;&#20214;\&#24182;&#34892;&#35745;&#31639;&#26426;%20(G)\Chap04\images\4.4.3.2.bmp"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4.10.swf" TargetMode="External"/><Relationship Id="rId1" Type="http://schemas.openxmlformats.org/officeDocument/2006/relationships/slideLayout" Target="../slideLayouts/slideLayout1.xml"/><Relationship Id="rId6" Type="http://schemas.openxmlformats.org/officeDocument/2006/relationships/image" Target="file:///F:\1&#35838;&#20214;\&#24182;&#34892;&#35745;&#31639;&#26426;%20(G)\Chap04\images\4.5.2.bmp" TargetMode="External"/><Relationship Id="rId5" Type="http://schemas.openxmlformats.org/officeDocument/2006/relationships/image" Target="../media/image8.png"/><Relationship Id="rId4" Type="http://schemas.openxmlformats.org/officeDocument/2006/relationships/image" Target="file:///F:\1&#35838;&#20214;\&#24182;&#34892;&#35745;&#31639;&#26426;%20(G)\Chap04\images\4.5.1.bm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file:///F:\1&#35838;&#20214;\&#24182;&#34892;&#35745;&#31639;&#26426;%20(G)\Chap04\images\4.5.4.bmp" TargetMode="External"/><Relationship Id="rId5" Type="http://schemas.openxmlformats.org/officeDocument/2006/relationships/image" Target="../media/image11.png"/><Relationship Id="rId4" Type="http://schemas.openxmlformats.org/officeDocument/2006/relationships/image" Target="file:///F:\1&#35838;&#20214;\&#24182;&#34892;&#35745;&#31639;&#26426;%20(G)\Chap04\images\4.5.3.bm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5.xml.rels><?xml version="1.0" encoding="UTF-8" standalone="yes"?>
<Relationships xmlns="http://schemas.openxmlformats.org/package/2006/relationships"><Relationship Id="rId2" Type="http://schemas.openxmlformats.org/officeDocument/2006/relationships/hyperlink" Target="4.11.swf"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4.12.swf"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file:///F:\1&#35838;&#20214;\&#24182;&#34892;&#35745;&#31639;&#26426;%20(G)\Chap04\images\4.4.bmp"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file:///F:\1&#35838;&#20214;\&#24182;&#34892;&#35745;&#31639;&#26426;%20(G)\Chap04\images\4.4.2.bmp" TargetMode="External"/><Relationship Id="rId7" Type="http://schemas.openxmlformats.org/officeDocument/2006/relationships/image" Target="file:///F:\1&#35838;&#20214;\&#24182;&#34892;&#35745;&#31639;&#26426;%20(G)\Chap04\images\4.4.2.2.bmp"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file:///F:\1&#35838;&#20214;\&#24182;&#34892;&#35745;&#31639;&#26426;%20(G)\Chap04\images\4.4.2.1.bmp"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向量处理机的评估</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4"/>
          <p:cNvSpPr>
            <a:spLocks noGrp="1" noChangeArrowheads="1"/>
          </p:cNvSpPr>
          <p:nvPr>
            <p:ph type="sldNum" sz="quarter" idx="4294967295"/>
          </p:nvPr>
        </p:nvSpPr>
        <p:spPr>
          <a:xfrm>
            <a:off x="7080250" y="6232525"/>
            <a:ext cx="1905000" cy="457200"/>
          </a:xfrm>
          <a:prstGeom prst="rect">
            <a:avLst/>
          </a:prstGeom>
        </p:spPr>
        <p:txBody>
          <a:bodyPr/>
          <a:lstStyle/>
          <a:p>
            <a:fld id="{4FA46070-76A7-4ACC-8E5E-D778015B0630}" type="slidenum">
              <a:rPr lang="en-US" altLang="zh-CN"/>
              <a:pPr/>
              <a:t>10</a:t>
            </a:fld>
            <a:endParaRPr lang="en-US" altLang="zh-CN"/>
          </a:p>
        </p:txBody>
      </p:sp>
      <p:sp>
        <p:nvSpPr>
          <p:cNvPr id="873476" name="Text Box 4"/>
          <p:cNvSpPr txBox="1">
            <a:spLocks noChangeArrowheads="1"/>
          </p:cNvSpPr>
          <p:nvPr/>
        </p:nvSpPr>
        <p:spPr bwMode="auto">
          <a:xfrm>
            <a:off x="228600" y="990600"/>
            <a:ext cx="8610600" cy="685800"/>
          </a:xfrm>
          <a:prstGeom prst="rect">
            <a:avLst/>
          </a:prstGeom>
          <a:noFill/>
          <a:ln w="9525">
            <a:noFill/>
            <a:miter lim="800000"/>
            <a:headEnd/>
            <a:tailEnd/>
          </a:ln>
          <a:effectLst/>
        </p:spPr>
        <p:txBody>
          <a:bodyPr/>
          <a:lstStyle/>
          <a:p>
            <a:pPr algn="l"/>
            <a:r>
              <a:rPr kumimoji="1" lang="en-US" altLang="zh-CN" sz="2000">
                <a:solidFill>
                  <a:srgbClr val="FF00FF"/>
                </a:solidFill>
              </a:rPr>
              <a:t>【</a:t>
            </a:r>
            <a:r>
              <a:rPr kumimoji="1" lang="zh-CN" altLang="en-US" sz="2000">
                <a:solidFill>
                  <a:srgbClr val="FF00FF"/>
                </a:solidFill>
              </a:rPr>
              <a:t>例</a:t>
            </a:r>
            <a:r>
              <a:rPr kumimoji="1" lang="en-US" altLang="zh-CN" sz="2000">
                <a:solidFill>
                  <a:srgbClr val="FF00FF"/>
                </a:solidFill>
              </a:rPr>
              <a:t>10】</a:t>
            </a:r>
            <a:r>
              <a:rPr kumimoji="1" lang="zh-CN" altLang="en-US" sz="2000"/>
              <a:t>在某向量处理机上执行</a:t>
            </a:r>
            <a:r>
              <a:rPr kumimoji="1" lang="en-US" altLang="zh-CN" sz="2000"/>
              <a:t>Y</a:t>
            </a:r>
            <a:r>
              <a:rPr kumimoji="1" lang="zh-CN" altLang="en-US" sz="2000"/>
              <a:t>＝</a:t>
            </a:r>
            <a:r>
              <a:rPr kumimoji="1" lang="en-US" altLang="zh-CN" sz="2000"/>
              <a:t>a×X</a:t>
            </a:r>
            <a:r>
              <a:rPr kumimoji="1" lang="zh-CN" altLang="en-US" sz="2000"/>
              <a:t>＋</a:t>
            </a:r>
            <a:r>
              <a:rPr kumimoji="1" lang="en-US" altLang="zh-CN" sz="2000"/>
              <a:t>Y</a:t>
            </a:r>
            <a:r>
              <a:rPr kumimoji="1" lang="zh-CN" altLang="en-US" sz="2000"/>
              <a:t>运算 ， 其中</a:t>
            </a:r>
            <a:r>
              <a:rPr kumimoji="1" lang="en-US" altLang="zh-CN" sz="2000"/>
              <a:t>X</a:t>
            </a:r>
            <a:r>
              <a:rPr kumimoji="1" lang="zh-CN" altLang="en-US" sz="2000"/>
              <a:t>、</a:t>
            </a:r>
            <a:r>
              <a:rPr kumimoji="1" lang="en-US" altLang="zh-CN" sz="2000"/>
              <a:t>Y</a:t>
            </a:r>
            <a:r>
              <a:rPr kumimoji="1" lang="zh-CN" altLang="en-US" sz="2000"/>
              <a:t>是向量，最初存放在内存，</a:t>
            </a:r>
            <a:r>
              <a:rPr kumimoji="1" lang="en-US" altLang="zh-CN" sz="2000"/>
              <a:t>a</a:t>
            </a:r>
            <a:r>
              <a:rPr kumimoji="1" lang="zh-CN" altLang="en-US" sz="2000"/>
              <a:t>是一个标量。它们的向量指令如下：</a:t>
            </a:r>
          </a:p>
        </p:txBody>
      </p:sp>
      <p:sp>
        <p:nvSpPr>
          <p:cNvPr id="873478" name="Text Box 6"/>
          <p:cNvSpPr txBox="1">
            <a:spLocks noChangeArrowheads="1"/>
          </p:cNvSpPr>
          <p:nvPr/>
        </p:nvSpPr>
        <p:spPr bwMode="auto">
          <a:xfrm>
            <a:off x="228600" y="3200400"/>
            <a:ext cx="8763000" cy="1295400"/>
          </a:xfrm>
          <a:prstGeom prst="rect">
            <a:avLst/>
          </a:prstGeom>
          <a:noFill/>
          <a:ln w="9525">
            <a:noFill/>
            <a:miter lim="800000"/>
            <a:headEnd/>
            <a:tailEnd/>
          </a:ln>
          <a:effectLst/>
        </p:spPr>
        <p:txBody>
          <a:bodyPr/>
          <a:lstStyle/>
          <a:p>
            <a:pPr algn="l"/>
            <a:r>
              <a:rPr kumimoji="1" lang="zh-CN" altLang="en-US" sz="2000">
                <a:latin typeface="Times New Roman" pitchFamily="18" charset="0"/>
                <a:cs typeface="Times New Roman" pitchFamily="18" charset="0"/>
              </a:rPr>
              <a:t>解</a:t>
            </a:r>
            <a:r>
              <a:rPr kumimoji="1" lang="en-US" altLang="zh-CN" sz="2000">
                <a:latin typeface="Times New Roman" pitchFamily="18" charset="0"/>
                <a:cs typeface="Times New Roman" pitchFamily="18" charset="0"/>
              </a:rPr>
              <a:t>:</a:t>
            </a:r>
            <a:r>
              <a:rPr kumimoji="1" lang="zh-CN" altLang="en-US" sz="2000">
                <a:latin typeface="Times New Roman" pitchFamily="18" charset="0"/>
              </a:rPr>
              <a:t>将上述</a:t>
            </a:r>
            <a:r>
              <a:rPr kumimoji="1" lang="en-US" altLang="zh-CN" sz="2000">
                <a:latin typeface="Times New Roman" pitchFamily="18" charset="0"/>
              </a:rPr>
              <a:t>5</a:t>
            </a:r>
            <a:r>
              <a:rPr kumimoji="1" lang="zh-CN" altLang="en-US" sz="2000">
                <a:latin typeface="Times New Roman" pitchFamily="18" charset="0"/>
              </a:rPr>
              <a:t>条指令分成</a:t>
            </a:r>
            <a:r>
              <a:rPr kumimoji="1" lang="en-US" altLang="zh-CN" sz="2000">
                <a:latin typeface="Times New Roman" pitchFamily="18" charset="0"/>
              </a:rPr>
              <a:t>3</a:t>
            </a:r>
            <a:r>
              <a:rPr kumimoji="1" lang="zh-CN" altLang="en-US" sz="2000">
                <a:latin typeface="Times New Roman" pitchFamily="18" charset="0"/>
              </a:rPr>
              <a:t>个编队，且前两个编队中每两条指令组成一个链接：</a:t>
            </a:r>
            <a:r>
              <a:rPr kumimoji="1" lang="en-US" altLang="zh-CN" sz="2000">
                <a:latin typeface="Times New Roman" pitchFamily="18" charset="0"/>
              </a:rPr>
              <a:t>LV   V1,M(X)     MULV V2,F0,V1    </a:t>
            </a:r>
            <a:r>
              <a:rPr kumimoji="1" lang="zh-CN" altLang="en-US" sz="2000">
                <a:latin typeface="Times New Roman" pitchFamily="18" charset="0"/>
              </a:rPr>
              <a:t>编队</a:t>
            </a:r>
            <a:r>
              <a:rPr kumimoji="1" lang="en-US" altLang="zh-CN" sz="2000">
                <a:latin typeface="Times New Roman" pitchFamily="18" charset="0"/>
              </a:rPr>
              <a:t>1:</a:t>
            </a:r>
            <a:r>
              <a:rPr kumimoji="1" lang="zh-CN" altLang="en-US" sz="2000">
                <a:latin typeface="Times New Roman" pitchFamily="18" charset="0"/>
              </a:rPr>
              <a:t>取数与乘法指令链接</a:t>
            </a:r>
            <a:br>
              <a:rPr kumimoji="1" lang="zh-CN" altLang="en-US" sz="2000">
                <a:latin typeface="Times New Roman" pitchFamily="18" charset="0"/>
              </a:rPr>
            </a:br>
            <a:r>
              <a:rPr kumimoji="1" lang="en-US" altLang="zh-CN" sz="2000">
                <a:latin typeface="Times New Roman" pitchFamily="18" charset="0"/>
              </a:rPr>
              <a:t>LV   V3,M(Y)     ADDV V4,V2,V3    </a:t>
            </a:r>
            <a:r>
              <a:rPr kumimoji="1" lang="zh-CN" altLang="en-US" sz="2000">
                <a:latin typeface="Times New Roman" pitchFamily="18" charset="0"/>
              </a:rPr>
              <a:t>编队</a:t>
            </a:r>
            <a:r>
              <a:rPr kumimoji="1" lang="en-US" altLang="zh-CN" sz="2000">
                <a:latin typeface="Times New Roman" pitchFamily="18" charset="0"/>
              </a:rPr>
              <a:t>2:</a:t>
            </a:r>
            <a:r>
              <a:rPr kumimoji="1" lang="zh-CN" altLang="en-US" sz="2000">
                <a:latin typeface="Times New Roman" pitchFamily="18" charset="0"/>
              </a:rPr>
              <a:t>取数与加法指令链接</a:t>
            </a:r>
            <a:br>
              <a:rPr kumimoji="1" lang="zh-CN" altLang="en-US" sz="2000">
                <a:latin typeface="Times New Roman" pitchFamily="18" charset="0"/>
              </a:rPr>
            </a:br>
            <a:r>
              <a:rPr kumimoji="1" lang="en-US" altLang="zh-CN" sz="2000">
                <a:latin typeface="Times New Roman" pitchFamily="18" charset="0"/>
              </a:rPr>
              <a:t>SV    M(Y),V4                                      </a:t>
            </a:r>
            <a:r>
              <a:rPr kumimoji="1" lang="zh-CN" altLang="en-US" sz="2000">
                <a:latin typeface="Times New Roman" pitchFamily="18" charset="0"/>
              </a:rPr>
              <a:t>编队</a:t>
            </a:r>
            <a:r>
              <a:rPr kumimoji="1" lang="en-US" altLang="zh-CN" sz="2000">
                <a:latin typeface="Times New Roman" pitchFamily="18" charset="0"/>
              </a:rPr>
              <a:t>3:</a:t>
            </a:r>
            <a:r>
              <a:rPr kumimoji="1" lang="zh-CN" altLang="en-US" sz="2000">
                <a:latin typeface="Times New Roman" pitchFamily="18" charset="0"/>
              </a:rPr>
              <a:t>把结果存入  </a:t>
            </a:r>
          </a:p>
        </p:txBody>
      </p:sp>
      <p:sp>
        <p:nvSpPr>
          <p:cNvPr id="873480" name="Text Box 8"/>
          <p:cNvSpPr txBox="1">
            <a:spLocks noChangeArrowheads="1"/>
          </p:cNvSpPr>
          <p:nvPr/>
        </p:nvSpPr>
        <p:spPr bwMode="auto">
          <a:xfrm>
            <a:off x="304800" y="1600200"/>
            <a:ext cx="4572000" cy="1600200"/>
          </a:xfrm>
          <a:prstGeom prst="rect">
            <a:avLst/>
          </a:prstGeom>
          <a:noFill/>
          <a:ln w="9525">
            <a:noFill/>
            <a:miter lim="800000"/>
            <a:headEnd/>
            <a:tailEnd/>
          </a:ln>
          <a:effectLst/>
        </p:spPr>
        <p:txBody>
          <a:bodyPr/>
          <a:lstStyle/>
          <a:p>
            <a:pPr algn="l"/>
            <a:r>
              <a:rPr kumimoji="1" lang="en-US" altLang="zh-CN" sz="2000">
                <a:latin typeface="Times New Roman" pitchFamily="18" charset="0"/>
              </a:rPr>
              <a:t>LV        V1,M(X)   ; </a:t>
            </a:r>
            <a:r>
              <a:rPr kumimoji="1" lang="zh-CN" altLang="en-US" sz="2000">
                <a:latin typeface="Times New Roman" pitchFamily="18" charset="0"/>
              </a:rPr>
              <a:t>取向量</a:t>
            </a:r>
            <a:r>
              <a:rPr kumimoji="1" lang="en-US" altLang="zh-CN" sz="2000">
                <a:latin typeface="Times New Roman" pitchFamily="18" charset="0"/>
              </a:rPr>
              <a:t>X</a:t>
            </a:r>
            <a:br>
              <a:rPr kumimoji="1" lang="en-US" altLang="zh-CN" sz="2000">
                <a:latin typeface="Times New Roman" pitchFamily="18" charset="0"/>
              </a:rPr>
            </a:br>
            <a:r>
              <a:rPr kumimoji="1" lang="en-US" altLang="zh-CN" sz="2000">
                <a:latin typeface="Times New Roman" pitchFamily="18" charset="0"/>
              </a:rPr>
              <a:t>MULV  V2,F0,V1 ; </a:t>
            </a:r>
            <a:r>
              <a:rPr kumimoji="1" lang="zh-CN" altLang="en-US" sz="2000">
                <a:latin typeface="Times New Roman" pitchFamily="18" charset="0"/>
              </a:rPr>
              <a:t>标量</a:t>
            </a:r>
            <a:r>
              <a:rPr kumimoji="1" lang="en-US" altLang="zh-CN" sz="2000">
                <a:latin typeface="Times New Roman" pitchFamily="18" charset="0"/>
              </a:rPr>
              <a:t>a</a:t>
            </a:r>
            <a:r>
              <a:rPr kumimoji="1" lang="zh-CN" altLang="en-US" sz="2000">
                <a:latin typeface="Times New Roman" pitchFamily="18" charset="0"/>
              </a:rPr>
              <a:t>和向量</a:t>
            </a:r>
            <a:r>
              <a:rPr kumimoji="1" lang="en-US" altLang="zh-CN" sz="2000">
                <a:latin typeface="Times New Roman" pitchFamily="18" charset="0"/>
              </a:rPr>
              <a:t>X</a:t>
            </a:r>
            <a:r>
              <a:rPr kumimoji="1" lang="zh-CN" altLang="en-US" sz="2000">
                <a:latin typeface="Times New Roman" pitchFamily="18" charset="0"/>
              </a:rPr>
              <a:t>相乘</a:t>
            </a:r>
            <a:br>
              <a:rPr kumimoji="1" lang="zh-CN" altLang="en-US" sz="2000">
                <a:latin typeface="Times New Roman" pitchFamily="18" charset="0"/>
              </a:rPr>
            </a:br>
            <a:r>
              <a:rPr kumimoji="1" lang="en-US" altLang="zh-CN" sz="2000">
                <a:latin typeface="Times New Roman" pitchFamily="18" charset="0"/>
              </a:rPr>
              <a:t>LV         V3, M(Y) ; </a:t>
            </a:r>
            <a:r>
              <a:rPr kumimoji="1" lang="zh-CN" altLang="en-US" sz="2000">
                <a:latin typeface="Times New Roman" pitchFamily="18" charset="0"/>
              </a:rPr>
              <a:t>取向量</a:t>
            </a:r>
            <a:r>
              <a:rPr kumimoji="1" lang="en-US" altLang="zh-CN" sz="2000">
                <a:latin typeface="Times New Roman" pitchFamily="18" charset="0"/>
              </a:rPr>
              <a:t>Y</a:t>
            </a:r>
            <a:br>
              <a:rPr kumimoji="1" lang="en-US" altLang="zh-CN" sz="2000">
                <a:latin typeface="Times New Roman" pitchFamily="18" charset="0"/>
              </a:rPr>
            </a:br>
            <a:r>
              <a:rPr kumimoji="1" lang="en-US" altLang="zh-CN" sz="2000">
                <a:latin typeface="Times New Roman" pitchFamily="18" charset="0"/>
              </a:rPr>
              <a:t>ADDV   V4, V2,V3; </a:t>
            </a:r>
            <a:r>
              <a:rPr kumimoji="1" lang="zh-CN" altLang="en-US" sz="2000">
                <a:latin typeface="Times New Roman" pitchFamily="18" charset="0"/>
              </a:rPr>
              <a:t>完成</a:t>
            </a:r>
            <a:r>
              <a:rPr kumimoji="1" lang="en-US" altLang="zh-CN" sz="2000">
                <a:latin typeface="Times New Roman" pitchFamily="18" charset="0"/>
              </a:rPr>
              <a:t>Y</a:t>
            </a:r>
            <a:r>
              <a:rPr kumimoji="1" lang="zh-CN" altLang="en-US" sz="2000">
                <a:latin typeface="Times New Roman" pitchFamily="18" charset="0"/>
              </a:rPr>
              <a:t>＝</a:t>
            </a:r>
            <a:r>
              <a:rPr kumimoji="1" lang="en-US" altLang="zh-CN" sz="2000">
                <a:latin typeface="Times New Roman" pitchFamily="18" charset="0"/>
              </a:rPr>
              <a:t>aX</a:t>
            </a:r>
            <a:r>
              <a:rPr kumimoji="1" lang="zh-CN" altLang="en-US" sz="2000">
                <a:latin typeface="Times New Roman" pitchFamily="18" charset="0"/>
              </a:rPr>
              <a:t>＋</a:t>
            </a:r>
            <a:r>
              <a:rPr kumimoji="1" lang="en-US" altLang="zh-CN" sz="2000">
                <a:latin typeface="Times New Roman" pitchFamily="18" charset="0"/>
              </a:rPr>
              <a:t>Y</a:t>
            </a:r>
            <a:br>
              <a:rPr kumimoji="1" lang="en-US" altLang="zh-CN" sz="2000">
                <a:latin typeface="Times New Roman" pitchFamily="18" charset="0"/>
              </a:rPr>
            </a:br>
            <a:r>
              <a:rPr kumimoji="1" lang="en-US" altLang="zh-CN" sz="2000">
                <a:latin typeface="Times New Roman" pitchFamily="18" charset="0"/>
              </a:rPr>
              <a:t>SV          M(Y), V4 ; </a:t>
            </a:r>
            <a:r>
              <a:rPr kumimoji="1" lang="zh-CN" altLang="en-US" sz="2000">
                <a:latin typeface="Times New Roman" pitchFamily="18" charset="0"/>
              </a:rPr>
              <a:t>存结果</a:t>
            </a:r>
            <a:r>
              <a:rPr kumimoji="1" lang="en-US" altLang="zh-CN" sz="2000">
                <a:latin typeface="Times New Roman" pitchFamily="18" charset="0"/>
              </a:rPr>
              <a:t>Y</a:t>
            </a:r>
          </a:p>
        </p:txBody>
      </p:sp>
      <p:sp>
        <p:nvSpPr>
          <p:cNvPr id="873486" name="Text Box 14"/>
          <p:cNvSpPr txBox="1">
            <a:spLocks noChangeArrowheads="1"/>
          </p:cNvSpPr>
          <p:nvPr/>
        </p:nvSpPr>
        <p:spPr bwMode="auto">
          <a:xfrm>
            <a:off x="228600" y="4419600"/>
            <a:ext cx="8610600" cy="609600"/>
          </a:xfrm>
          <a:prstGeom prst="rect">
            <a:avLst/>
          </a:prstGeom>
          <a:solidFill>
            <a:schemeClr val="bg1">
              <a:alpha val="50000"/>
            </a:schemeClr>
          </a:solidFill>
          <a:ln w="9525">
            <a:noFill/>
            <a:miter lim="800000"/>
            <a:headEnd/>
            <a:tailEnd/>
          </a:ln>
          <a:effectLst/>
        </p:spPr>
        <p:txBody>
          <a:bodyPr/>
          <a:lstStyle/>
          <a:p>
            <a:pPr algn="l"/>
            <a:r>
              <a:rPr kumimoji="1" lang="zh-CN" altLang="en-US" sz="2000"/>
              <a:t>可知</a:t>
            </a:r>
            <a:r>
              <a:rPr kumimoji="1" lang="en-US" altLang="zh-CN" sz="2000"/>
              <a:t>Tch</a:t>
            </a:r>
            <a:r>
              <a:rPr kumimoji="1" lang="zh-CN" altLang="en-US" sz="2000"/>
              <a:t>＝</a:t>
            </a:r>
            <a:r>
              <a:rPr kumimoji="1" lang="en-US" altLang="zh-CN" sz="2000"/>
              <a:t>3</a:t>
            </a:r>
            <a:r>
              <a:rPr kumimoji="1" lang="zh-CN" altLang="en-US" sz="2000"/>
              <a:t>，Ｔ</a:t>
            </a:r>
            <a:r>
              <a:rPr kumimoji="1" lang="en-US" altLang="zh-CN" sz="2000"/>
              <a:t>e</a:t>
            </a:r>
            <a:r>
              <a:rPr kumimoji="1" lang="zh-CN" altLang="en-US" sz="2000"/>
              <a:t>＝</a:t>
            </a:r>
            <a:r>
              <a:rPr kumimoji="1" lang="en-US" altLang="zh-CN" sz="2000"/>
              <a:t>15</a:t>
            </a:r>
            <a:r>
              <a:rPr kumimoji="1" lang="zh-CN" altLang="en-US" sz="2000"/>
              <a:t>，Ｔ</a:t>
            </a:r>
            <a:r>
              <a:rPr kumimoji="1" lang="en-US" altLang="zh-CN" sz="2000"/>
              <a:t>s</a:t>
            </a:r>
            <a:r>
              <a:rPr kumimoji="1" lang="zh-CN" altLang="en-US" sz="2000"/>
              <a:t>＝</a:t>
            </a:r>
            <a:r>
              <a:rPr kumimoji="1" lang="en-US" altLang="zh-CN" sz="2000"/>
              <a:t>12</a:t>
            </a:r>
            <a:r>
              <a:rPr kumimoji="1" lang="zh-CN" altLang="en-US" sz="2000"/>
              <a:t>＋</a:t>
            </a:r>
            <a:r>
              <a:rPr kumimoji="1" lang="en-US" altLang="zh-CN" sz="2000"/>
              <a:t>7</a:t>
            </a:r>
            <a:r>
              <a:rPr kumimoji="1" lang="zh-CN" altLang="en-US" sz="2000"/>
              <a:t>＋</a:t>
            </a:r>
            <a:r>
              <a:rPr kumimoji="1" lang="en-US" altLang="zh-CN" sz="2000"/>
              <a:t>12</a:t>
            </a:r>
            <a:r>
              <a:rPr kumimoji="1" lang="zh-CN" altLang="en-US" sz="2000"/>
              <a:t>＋</a:t>
            </a:r>
            <a:r>
              <a:rPr kumimoji="1" lang="en-US" altLang="zh-CN" sz="2000"/>
              <a:t>6</a:t>
            </a:r>
            <a:r>
              <a:rPr kumimoji="1" lang="zh-CN" altLang="en-US" sz="2000"/>
              <a:t>＋</a:t>
            </a:r>
            <a:r>
              <a:rPr kumimoji="1" lang="en-US" altLang="zh-CN" sz="2000"/>
              <a:t>12</a:t>
            </a:r>
            <a:r>
              <a:rPr kumimoji="1" lang="zh-CN" altLang="en-US" sz="2000"/>
              <a:t>＝</a:t>
            </a:r>
            <a:r>
              <a:rPr kumimoji="1" lang="en-US" altLang="zh-CN" sz="2000"/>
              <a:t>49</a:t>
            </a:r>
            <a:r>
              <a:rPr kumimoji="1" lang="zh-CN" altLang="en-US" sz="2000"/>
              <a:t>，</a:t>
            </a:r>
            <a:r>
              <a:rPr kumimoji="1" lang="en-US" altLang="zh-CN" sz="2000"/>
              <a:t>MVL</a:t>
            </a:r>
            <a:r>
              <a:rPr kumimoji="1" lang="zh-CN" altLang="en-US" sz="2000"/>
              <a:t>＝</a:t>
            </a:r>
            <a:r>
              <a:rPr kumimoji="1" lang="en-US" altLang="zh-CN" sz="2000"/>
              <a:t>64</a:t>
            </a:r>
            <a:r>
              <a:rPr kumimoji="1" lang="zh-CN" altLang="en-US" sz="2000"/>
              <a:t>，代入式</a:t>
            </a:r>
            <a:r>
              <a:rPr kumimoji="1" lang="en-US" altLang="zh-CN" sz="2000"/>
              <a:t>(4.4)</a:t>
            </a:r>
            <a:r>
              <a:rPr kumimoji="1" lang="zh-CN" altLang="en-US" sz="2000"/>
              <a:t>， </a:t>
            </a:r>
          </a:p>
        </p:txBody>
      </p:sp>
      <p:sp>
        <p:nvSpPr>
          <p:cNvPr id="873487" name="Text Box 15"/>
          <p:cNvSpPr txBox="1">
            <a:spLocks noChangeArrowheads="1"/>
          </p:cNvSpPr>
          <p:nvPr/>
        </p:nvSpPr>
        <p:spPr bwMode="auto">
          <a:xfrm>
            <a:off x="4953000" y="1981200"/>
            <a:ext cx="3810000" cy="762000"/>
          </a:xfrm>
          <a:prstGeom prst="rect">
            <a:avLst/>
          </a:prstGeom>
          <a:noFill/>
          <a:ln w="9525">
            <a:noFill/>
            <a:miter lim="800000"/>
            <a:headEnd/>
            <a:tailEnd/>
          </a:ln>
          <a:effectLst/>
        </p:spPr>
        <p:txBody>
          <a:bodyPr/>
          <a:lstStyle/>
          <a:p>
            <a:pPr algn="l"/>
            <a:r>
              <a:rPr kumimoji="1" lang="zh-CN" altLang="en-US" sz="2000"/>
              <a:t>求完成上述向量操作的总执行时间。 </a:t>
            </a:r>
          </a:p>
        </p:txBody>
      </p:sp>
      <p:grpSp>
        <p:nvGrpSpPr>
          <p:cNvPr id="2" name="Group 22"/>
          <p:cNvGrpSpPr>
            <a:grpSpLocks/>
          </p:cNvGrpSpPr>
          <p:nvPr/>
        </p:nvGrpSpPr>
        <p:grpSpPr bwMode="auto">
          <a:xfrm>
            <a:off x="1143000" y="5029200"/>
            <a:ext cx="6324600" cy="636588"/>
            <a:chOff x="720" y="3264"/>
            <a:chExt cx="3984" cy="401"/>
          </a:xfrm>
        </p:grpSpPr>
        <p:pic>
          <p:nvPicPr>
            <p:cNvPr id="873488" name="Picture 16" descr="F:\1课件\并行计算机 (G)\Chap04\images\4.4.3.1.bmp"/>
            <p:cNvPicPr>
              <a:picLocks noChangeAspect="1" noChangeArrowheads="1"/>
            </p:cNvPicPr>
            <p:nvPr/>
          </p:nvPicPr>
          <p:blipFill>
            <a:blip r:embed="rId2" r:link="rId3"/>
            <a:srcRect/>
            <a:stretch>
              <a:fillRect/>
            </a:stretch>
          </p:blipFill>
          <p:spPr bwMode="auto">
            <a:xfrm>
              <a:off x="720" y="3264"/>
              <a:ext cx="2016" cy="401"/>
            </a:xfrm>
            <a:prstGeom prst="rect">
              <a:avLst/>
            </a:prstGeom>
            <a:noFill/>
          </p:spPr>
        </p:pic>
        <p:pic>
          <p:nvPicPr>
            <p:cNvPr id="873490" name="Picture 18" descr="F:\1课件\并行计算机 (G)\Chap04\images\4.4.3.2.bmp"/>
            <p:cNvPicPr>
              <a:picLocks noChangeAspect="1" noChangeArrowheads="1"/>
            </p:cNvPicPr>
            <p:nvPr/>
          </p:nvPicPr>
          <p:blipFill>
            <a:blip r:embed="rId4" r:link="rId5"/>
            <a:srcRect/>
            <a:stretch>
              <a:fillRect/>
            </a:stretch>
          </p:blipFill>
          <p:spPr bwMode="auto">
            <a:xfrm>
              <a:off x="2736" y="3264"/>
              <a:ext cx="1968" cy="392"/>
            </a:xfrm>
            <a:prstGeom prst="rect">
              <a:avLst/>
            </a:prstGeom>
            <a:noFill/>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3478"/>
                                        </p:tgtEl>
                                        <p:attrNameLst>
                                          <p:attrName>style.visibility</p:attrName>
                                        </p:attrNameLst>
                                      </p:cBhvr>
                                      <p:to>
                                        <p:strVal val="visible"/>
                                      </p:to>
                                    </p:set>
                                    <p:animEffect transition="in" filter="blinds(horizontal)">
                                      <p:cBhvr>
                                        <p:cTn id="7" dur="500"/>
                                        <p:tgtEl>
                                          <p:spTgt spid="8734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3486"/>
                                        </p:tgtEl>
                                        <p:attrNameLst>
                                          <p:attrName>style.visibility</p:attrName>
                                        </p:attrNameLst>
                                      </p:cBhvr>
                                      <p:to>
                                        <p:strVal val="visible"/>
                                      </p:to>
                                    </p:set>
                                    <p:animEffect transition="in" filter="box(in)">
                                      <p:cBhvr>
                                        <p:cTn id="12" dur="500"/>
                                        <p:tgtEl>
                                          <p:spTgt spid="873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8" grpId="0" autoUpdateAnimBg="0"/>
      <p:bldP spid="87348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4"/>
          <p:cNvSpPr>
            <a:spLocks noGrp="1" noChangeArrowheads="1"/>
          </p:cNvSpPr>
          <p:nvPr>
            <p:ph type="sldNum" sz="quarter" idx="4294967295"/>
          </p:nvPr>
        </p:nvSpPr>
        <p:spPr>
          <a:xfrm>
            <a:off x="7080250" y="6232525"/>
            <a:ext cx="1905000" cy="457200"/>
          </a:xfrm>
          <a:prstGeom prst="rect">
            <a:avLst/>
          </a:prstGeom>
        </p:spPr>
        <p:txBody>
          <a:bodyPr/>
          <a:lstStyle/>
          <a:p>
            <a:fld id="{D7EFAE87-9893-4FCB-B225-A0DFC06FF1A9}" type="slidenum">
              <a:rPr lang="en-US" altLang="zh-CN"/>
              <a:pPr/>
              <a:t>11</a:t>
            </a:fld>
            <a:endParaRPr lang="en-US" altLang="zh-CN"/>
          </a:p>
        </p:txBody>
      </p:sp>
      <p:sp>
        <p:nvSpPr>
          <p:cNvPr id="874499" name="Rectangle 3"/>
          <p:cNvSpPr>
            <a:spLocks noGrp="1" noChangeArrowheads="1"/>
          </p:cNvSpPr>
          <p:nvPr>
            <p:ph type="subTitle" idx="1"/>
          </p:nvPr>
        </p:nvSpPr>
        <p:spPr>
          <a:xfrm>
            <a:off x="228600" y="457200"/>
            <a:ext cx="7162800" cy="552450"/>
          </a:xfrm>
          <a:noFill/>
        </p:spPr>
        <p:txBody>
          <a:bodyPr/>
          <a:lstStyle/>
          <a:p>
            <a:pPr algn="just">
              <a:spcBef>
                <a:spcPct val="0"/>
              </a:spcBef>
            </a:pPr>
            <a:r>
              <a:rPr lang="zh-CN" altLang="en-US" sz="2800" b="1" dirty="0" smtClean="0">
                <a:solidFill>
                  <a:schemeClr val="hlink"/>
                </a:solidFill>
              </a:rPr>
              <a:t>最大</a:t>
            </a:r>
            <a:r>
              <a:rPr lang="zh-CN" altLang="en-US" sz="2800" b="1" dirty="0">
                <a:solidFill>
                  <a:schemeClr val="hlink"/>
                </a:solidFill>
              </a:rPr>
              <a:t>性能</a:t>
            </a:r>
            <a:r>
              <a:rPr lang="en-US" altLang="zh-CN" sz="2800" b="1" dirty="0">
                <a:solidFill>
                  <a:schemeClr val="hlink"/>
                </a:solidFill>
              </a:rPr>
              <a:t>R</a:t>
            </a:r>
            <a:r>
              <a:rPr lang="en-US" altLang="zh-CN" sz="2800" b="1" baseline="-30000" dirty="0">
                <a:solidFill>
                  <a:schemeClr val="hlink"/>
                </a:solidFill>
              </a:rPr>
              <a:t>∞</a:t>
            </a:r>
            <a:r>
              <a:rPr lang="zh-CN" altLang="en-US" sz="2800" b="1" dirty="0">
                <a:solidFill>
                  <a:schemeClr val="hlink"/>
                </a:solidFill>
              </a:rPr>
              <a:t>和半性能向量长度</a:t>
            </a:r>
            <a:r>
              <a:rPr lang="en-US" altLang="zh-CN" sz="2800" b="1" dirty="0">
                <a:solidFill>
                  <a:schemeClr val="hlink"/>
                </a:solidFill>
              </a:rPr>
              <a:t>n</a:t>
            </a:r>
            <a:r>
              <a:rPr lang="en-US" altLang="zh-CN" sz="2800" b="1" baseline="-30000" dirty="0">
                <a:solidFill>
                  <a:schemeClr val="hlink"/>
                </a:solidFill>
              </a:rPr>
              <a:t>1/2</a:t>
            </a:r>
            <a:r>
              <a:rPr lang="en-US" altLang="zh-CN" sz="2800" b="1" dirty="0">
                <a:solidFill>
                  <a:schemeClr val="hlink"/>
                </a:solidFill>
              </a:rPr>
              <a:t>  </a:t>
            </a:r>
          </a:p>
        </p:txBody>
      </p:sp>
      <p:sp>
        <p:nvSpPr>
          <p:cNvPr id="874500" name="Text Box 4"/>
          <p:cNvSpPr txBox="1">
            <a:spLocks noChangeArrowheads="1"/>
          </p:cNvSpPr>
          <p:nvPr/>
        </p:nvSpPr>
        <p:spPr bwMode="auto">
          <a:xfrm>
            <a:off x="228600" y="990600"/>
            <a:ext cx="8610600" cy="533400"/>
          </a:xfrm>
          <a:prstGeom prst="rect">
            <a:avLst/>
          </a:prstGeom>
          <a:noFill/>
          <a:ln w="9525">
            <a:noFill/>
            <a:miter lim="800000"/>
            <a:headEnd/>
            <a:tailEnd/>
          </a:ln>
          <a:effectLst/>
        </p:spPr>
        <p:txBody>
          <a:bodyPr/>
          <a:lstStyle/>
          <a:p>
            <a:pPr algn="l"/>
            <a:r>
              <a:rPr kumimoji="1" lang="zh-CN" altLang="en-US" sz="2400" dirty="0">
                <a:hlinkClick r:id="rId2" action="ppaction://hlinkfile"/>
              </a:rPr>
              <a:t>图</a:t>
            </a:r>
            <a:r>
              <a:rPr kumimoji="1" lang="en-US" altLang="zh-CN" sz="2400" dirty="0">
                <a:hlinkClick r:id="rId2" action="ppaction://hlinkfile"/>
              </a:rPr>
              <a:t>4.10</a:t>
            </a:r>
            <a:r>
              <a:rPr kumimoji="1" lang="zh-CN" altLang="en-US" sz="2400" dirty="0"/>
              <a:t>画出了向量流水处理速率与向量长度</a:t>
            </a:r>
            <a:r>
              <a:rPr kumimoji="1" lang="en-US" altLang="zh-CN" sz="2400" dirty="0"/>
              <a:t>n</a:t>
            </a:r>
            <a:r>
              <a:rPr kumimoji="1" lang="zh-CN" altLang="en-US" sz="2400" dirty="0"/>
              <a:t>的关系。 </a:t>
            </a:r>
          </a:p>
        </p:txBody>
      </p:sp>
      <p:sp>
        <p:nvSpPr>
          <p:cNvPr id="874501" name="Text Box 5"/>
          <p:cNvSpPr txBox="1">
            <a:spLocks noChangeArrowheads="1"/>
          </p:cNvSpPr>
          <p:nvPr/>
        </p:nvSpPr>
        <p:spPr bwMode="auto">
          <a:xfrm>
            <a:off x="304800" y="4419600"/>
            <a:ext cx="8458200" cy="1905000"/>
          </a:xfrm>
          <a:prstGeom prst="rect">
            <a:avLst/>
          </a:prstGeom>
          <a:noFill/>
          <a:ln w="9525">
            <a:noFill/>
            <a:miter lim="800000"/>
            <a:headEnd/>
            <a:tailEnd/>
          </a:ln>
          <a:effectLst/>
        </p:spPr>
        <p:txBody>
          <a:bodyPr/>
          <a:lstStyle/>
          <a:p>
            <a:pPr algn="l"/>
            <a:r>
              <a:rPr kumimoji="1" lang="en-US" altLang="zh-CN" sz="2400"/>
              <a:t>  </a:t>
            </a:r>
            <a:r>
              <a:rPr kumimoji="1" lang="zh-CN" altLang="en-US" sz="2400"/>
              <a:t>半性能向量长度</a:t>
            </a:r>
            <a:r>
              <a:rPr kumimoji="1" lang="en-US" altLang="zh-CN" sz="2400">
                <a:latin typeface="Times New Roman" pitchFamily="18" charset="0"/>
              </a:rPr>
              <a:t>n</a:t>
            </a:r>
            <a:r>
              <a:rPr kumimoji="1" lang="en-US" altLang="zh-CN" sz="2400" baseline="-30000">
                <a:latin typeface="Times New Roman" pitchFamily="18" charset="0"/>
              </a:rPr>
              <a:t>1/2</a:t>
            </a:r>
            <a:r>
              <a:rPr kumimoji="1" lang="zh-CN" altLang="en-US" sz="2400"/>
              <a:t>是为达到一半</a:t>
            </a:r>
            <a:r>
              <a:rPr kumimoji="1" lang="en-US" altLang="zh-CN" sz="2400">
                <a:latin typeface="Times New Roman" pitchFamily="18" charset="0"/>
              </a:rPr>
              <a:t>R</a:t>
            </a:r>
            <a:r>
              <a:rPr kumimoji="1" lang="en-US" altLang="zh-CN" sz="2400" baseline="-30000"/>
              <a:t>∞</a:t>
            </a:r>
            <a:r>
              <a:rPr kumimoji="1" lang="zh-CN" altLang="en-US" sz="2400"/>
              <a:t>值所需的向量长度。它是评价向量流水线建立时间对性能影响的参数。它表示为建立流水线而导致的性能损失。若向量长度</a:t>
            </a:r>
            <a:r>
              <a:rPr kumimoji="1" lang="en-US" altLang="zh-CN" sz="2400">
                <a:latin typeface="Times New Roman" pitchFamily="18" charset="0"/>
              </a:rPr>
              <a:t>n</a:t>
            </a:r>
            <a:r>
              <a:rPr kumimoji="1" lang="zh-CN" altLang="en-US" sz="2400"/>
              <a:t>＝</a:t>
            </a:r>
            <a:r>
              <a:rPr kumimoji="1" lang="en-US" altLang="zh-CN" sz="2400">
                <a:latin typeface="Times New Roman" pitchFamily="18" charset="0"/>
              </a:rPr>
              <a:t>n</a:t>
            </a:r>
            <a:r>
              <a:rPr kumimoji="1" lang="en-US" altLang="zh-CN" sz="2400" baseline="-30000">
                <a:latin typeface="Times New Roman" pitchFamily="18" charset="0"/>
              </a:rPr>
              <a:t>1/2</a:t>
            </a:r>
            <a:r>
              <a:rPr kumimoji="1" lang="zh-CN" altLang="en-US" sz="2400"/>
              <a:t>，则表明整个向量流水处理中只有一半时间是在做有效操作，而另一半时间是浪费掉的。通常希望向量流水线有较小的</a:t>
            </a:r>
            <a:r>
              <a:rPr kumimoji="1" lang="en-US" altLang="zh-CN" sz="2400">
                <a:latin typeface="Times New Roman" pitchFamily="18" charset="0"/>
              </a:rPr>
              <a:t>n</a:t>
            </a:r>
            <a:r>
              <a:rPr kumimoji="1" lang="en-US" altLang="zh-CN" sz="2400" baseline="-30000">
                <a:latin typeface="Times New Roman" pitchFamily="18" charset="0"/>
              </a:rPr>
              <a:t>1/2</a:t>
            </a:r>
            <a:r>
              <a:rPr kumimoji="1" lang="zh-CN" altLang="en-US" sz="2400"/>
              <a:t>。</a:t>
            </a:r>
            <a:r>
              <a:rPr kumimoji="1" lang="zh-CN" altLang="en-US" sz="2400">
                <a:latin typeface="Times New Roman" pitchFamily="18" charset="0"/>
              </a:rPr>
              <a:t> </a:t>
            </a:r>
          </a:p>
        </p:txBody>
      </p:sp>
      <p:sp>
        <p:nvSpPr>
          <p:cNvPr id="874502" name="Text Box 6"/>
          <p:cNvSpPr txBox="1">
            <a:spLocks noChangeArrowheads="1"/>
          </p:cNvSpPr>
          <p:nvPr/>
        </p:nvSpPr>
        <p:spPr bwMode="auto">
          <a:xfrm>
            <a:off x="304800" y="1600200"/>
            <a:ext cx="8610600" cy="1371600"/>
          </a:xfrm>
          <a:prstGeom prst="rect">
            <a:avLst/>
          </a:prstGeom>
          <a:noFill/>
          <a:ln w="9525">
            <a:solidFill>
              <a:srgbClr val="FF9900"/>
            </a:solidFill>
            <a:miter lim="800000"/>
            <a:headEnd/>
            <a:tailEnd/>
          </a:ln>
          <a:effectLst/>
        </p:spPr>
        <p:txBody>
          <a:bodyPr/>
          <a:lstStyle/>
          <a:p>
            <a:pPr algn="l"/>
            <a:r>
              <a:rPr kumimoji="1" lang="en-US" altLang="zh-CN" sz="2000">
                <a:latin typeface="Times New Roman" pitchFamily="18" charset="0"/>
              </a:rPr>
              <a:t> </a:t>
            </a:r>
            <a:r>
              <a:rPr kumimoji="1" lang="en-US" altLang="zh-CN">
                <a:latin typeface="Times New Roman" pitchFamily="18" charset="0"/>
              </a:rPr>
              <a:t>R</a:t>
            </a:r>
            <a:r>
              <a:rPr kumimoji="1" lang="en-US" altLang="zh-CN" baseline="-30000"/>
              <a:t>∞</a:t>
            </a:r>
            <a:r>
              <a:rPr kumimoji="1" lang="zh-CN" altLang="en-US"/>
              <a:t>表示当向量长度为无穷大时的向量流水线的最大性能。常在评价峰值性能时使用，单位是</a:t>
            </a:r>
            <a:r>
              <a:rPr kumimoji="1" lang="en-US" altLang="zh-CN">
                <a:latin typeface="Times New Roman" pitchFamily="18" charset="0"/>
              </a:rPr>
              <a:t>MFLOPS</a:t>
            </a:r>
            <a:r>
              <a:rPr kumimoji="1" lang="zh-CN" altLang="en-US"/>
              <a:t>。它表示为</a:t>
            </a:r>
            <a:r>
              <a:rPr kumimoji="1" lang="zh-CN" altLang="en-US">
                <a:latin typeface="Times New Roman" pitchFamily="18" charset="0"/>
              </a:rPr>
              <a:t> </a:t>
            </a:r>
          </a:p>
        </p:txBody>
      </p:sp>
      <p:grpSp>
        <p:nvGrpSpPr>
          <p:cNvPr id="2" name="Group 19"/>
          <p:cNvGrpSpPr>
            <a:grpSpLocks/>
          </p:cNvGrpSpPr>
          <p:nvPr/>
        </p:nvGrpSpPr>
        <p:grpSpPr bwMode="auto">
          <a:xfrm>
            <a:off x="228600" y="3097213"/>
            <a:ext cx="8763000" cy="1169987"/>
            <a:chOff x="192" y="1776"/>
            <a:chExt cx="5520" cy="737"/>
          </a:xfrm>
        </p:grpSpPr>
        <p:sp>
          <p:nvSpPr>
            <p:cNvPr id="874504" name="Text Box 8"/>
            <p:cNvSpPr txBox="1">
              <a:spLocks noChangeArrowheads="1"/>
            </p:cNvSpPr>
            <p:nvPr/>
          </p:nvSpPr>
          <p:spPr bwMode="auto">
            <a:xfrm>
              <a:off x="5136" y="1824"/>
              <a:ext cx="576" cy="480"/>
            </a:xfrm>
            <a:prstGeom prst="rect">
              <a:avLst/>
            </a:prstGeom>
            <a:noFill/>
            <a:ln w="9525">
              <a:noFill/>
              <a:miter lim="800000"/>
              <a:headEnd/>
              <a:tailEnd/>
            </a:ln>
            <a:effectLst/>
          </p:spPr>
          <p:txBody>
            <a:bodyPr/>
            <a:lstStyle/>
            <a:p>
              <a:pPr algn="l"/>
              <a:r>
                <a:rPr kumimoji="1" lang="en-US" altLang="zh-CN">
                  <a:solidFill>
                    <a:schemeClr val="hlink"/>
                  </a:solidFill>
                  <a:latin typeface="Times New Roman" pitchFamily="18" charset="0"/>
                </a:rPr>
                <a:t>(4.5)</a:t>
              </a:r>
            </a:p>
          </p:txBody>
        </p:sp>
        <p:pic>
          <p:nvPicPr>
            <p:cNvPr id="874511" name="Picture 15" descr="F:\1课件\并行计算机 (G)\Chap04\images\4.5.1.bmp"/>
            <p:cNvPicPr>
              <a:picLocks noChangeAspect="1" noChangeArrowheads="1"/>
            </p:cNvPicPr>
            <p:nvPr/>
          </p:nvPicPr>
          <p:blipFill>
            <a:blip r:embed="rId3" r:link="rId4"/>
            <a:srcRect/>
            <a:stretch>
              <a:fillRect/>
            </a:stretch>
          </p:blipFill>
          <p:spPr bwMode="auto">
            <a:xfrm>
              <a:off x="192" y="1776"/>
              <a:ext cx="2544" cy="458"/>
            </a:xfrm>
            <a:prstGeom prst="rect">
              <a:avLst/>
            </a:prstGeom>
            <a:noFill/>
          </p:spPr>
        </p:pic>
        <p:pic>
          <p:nvPicPr>
            <p:cNvPr id="874513" name="Picture 17" descr="F:\1课件\并行计算机 (G)\Chap04\images\4.5.2.bmp"/>
            <p:cNvPicPr>
              <a:picLocks noChangeAspect="1" noChangeArrowheads="1"/>
            </p:cNvPicPr>
            <p:nvPr/>
          </p:nvPicPr>
          <p:blipFill>
            <a:blip r:embed="rId5" r:link="rId6"/>
            <a:srcRect/>
            <a:stretch>
              <a:fillRect/>
            </a:stretch>
          </p:blipFill>
          <p:spPr bwMode="auto">
            <a:xfrm>
              <a:off x="2736" y="1776"/>
              <a:ext cx="2448" cy="737"/>
            </a:xfrm>
            <a:prstGeom prst="rect">
              <a:avLst/>
            </a:prstGeom>
            <a:noFill/>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4501"/>
                                        </p:tgtEl>
                                        <p:attrNameLst>
                                          <p:attrName>style.visibility</p:attrName>
                                        </p:attrNameLst>
                                      </p:cBhvr>
                                      <p:to>
                                        <p:strVal val="visible"/>
                                      </p:to>
                                    </p:set>
                                    <p:animEffect transition="in" filter="blinds(horizontal)">
                                      <p:cBhvr>
                                        <p:cTn id="7" dur="500"/>
                                        <p:tgtEl>
                                          <p:spTgt spid="87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50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Grp="1" noChangeArrowheads="1"/>
          </p:cNvSpPr>
          <p:nvPr>
            <p:ph type="sldNum" sz="quarter" idx="4294967295"/>
          </p:nvPr>
        </p:nvSpPr>
        <p:spPr>
          <a:xfrm>
            <a:off x="7080250" y="6232525"/>
            <a:ext cx="1905000" cy="457200"/>
          </a:xfrm>
          <a:prstGeom prst="rect">
            <a:avLst/>
          </a:prstGeom>
        </p:spPr>
        <p:txBody>
          <a:bodyPr/>
          <a:lstStyle/>
          <a:p>
            <a:fld id="{C14BFE9F-C7EF-49D3-8385-748DA52B6C62}" type="slidenum">
              <a:rPr lang="en-US" altLang="zh-CN"/>
              <a:pPr/>
              <a:t>12</a:t>
            </a:fld>
            <a:endParaRPr lang="en-US" altLang="zh-CN"/>
          </a:p>
        </p:txBody>
      </p:sp>
      <p:sp>
        <p:nvSpPr>
          <p:cNvPr id="875524" name="Text Box 4"/>
          <p:cNvSpPr txBox="1">
            <a:spLocks noChangeArrowheads="1"/>
          </p:cNvSpPr>
          <p:nvPr/>
        </p:nvSpPr>
        <p:spPr bwMode="auto">
          <a:xfrm>
            <a:off x="76200" y="914400"/>
            <a:ext cx="8839200" cy="533400"/>
          </a:xfrm>
          <a:prstGeom prst="rect">
            <a:avLst/>
          </a:prstGeom>
          <a:noFill/>
          <a:ln w="9525">
            <a:noFill/>
            <a:miter lim="800000"/>
            <a:headEnd/>
            <a:tailEnd/>
          </a:ln>
          <a:effectLst/>
        </p:spPr>
        <p:txBody>
          <a:bodyPr/>
          <a:lstStyle/>
          <a:p>
            <a:pPr algn="l"/>
            <a:r>
              <a:rPr kumimoji="1" lang="en-US" altLang="zh-CN" sz="2400">
                <a:solidFill>
                  <a:srgbClr val="FF00FF"/>
                </a:solidFill>
              </a:rPr>
              <a:t>【</a:t>
            </a:r>
            <a:r>
              <a:rPr kumimoji="1" lang="zh-CN" altLang="en-US" sz="2400">
                <a:solidFill>
                  <a:srgbClr val="FF00FF"/>
                </a:solidFill>
              </a:rPr>
              <a:t>例</a:t>
            </a:r>
            <a:r>
              <a:rPr kumimoji="1" lang="en-US" altLang="zh-CN" sz="2400">
                <a:solidFill>
                  <a:srgbClr val="FF00FF"/>
                </a:solidFill>
              </a:rPr>
              <a:t>11】</a:t>
            </a:r>
            <a:r>
              <a:rPr kumimoji="1" lang="zh-CN" altLang="en-US" sz="2400"/>
              <a:t>例</a:t>
            </a:r>
            <a:r>
              <a:rPr kumimoji="1" lang="en-US" altLang="zh-CN" sz="2400"/>
              <a:t>10</a:t>
            </a:r>
            <a:r>
              <a:rPr kumimoji="1" lang="zh-CN" altLang="en-US" sz="2400"/>
              <a:t>中，假设时钟频率为</a:t>
            </a:r>
            <a:r>
              <a:rPr kumimoji="1" lang="en-US" altLang="zh-CN" sz="2400"/>
              <a:t>200MHz</a:t>
            </a:r>
            <a:r>
              <a:rPr kumimoji="1" lang="zh-CN" altLang="en-US" sz="2400"/>
              <a:t>，求最大性能</a:t>
            </a:r>
            <a:r>
              <a:rPr kumimoji="1" lang="en-US" altLang="zh-CN" sz="2400"/>
              <a:t>R</a:t>
            </a:r>
            <a:r>
              <a:rPr kumimoji="1" lang="en-US" altLang="zh-CN" sz="2400" baseline="-30000"/>
              <a:t>∞</a:t>
            </a:r>
            <a:r>
              <a:rPr kumimoji="1" lang="zh-CN" altLang="en-US" sz="2400"/>
              <a:t>和</a:t>
            </a:r>
            <a:r>
              <a:rPr kumimoji="1" lang="en-US" altLang="zh-CN" sz="2400"/>
              <a:t>n</a:t>
            </a:r>
            <a:r>
              <a:rPr kumimoji="1" lang="en-US" altLang="zh-CN" sz="2400" baseline="-30000"/>
              <a:t>1/2</a:t>
            </a:r>
            <a:r>
              <a:rPr kumimoji="1" lang="en-US" altLang="zh-CN" sz="2400"/>
              <a:t> </a:t>
            </a:r>
          </a:p>
        </p:txBody>
      </p:sp>
      <p:grpSp>
        <p:nvGrpSpPr>
          <p:cNvPr id="2" name="Group 20"/>
          <p:cNvGrpSpPr>
            <a:grpSpLocks/>
          </p:cNvGrpSpPr>
          <p:nvPr/>
        </p:nvGrpSpPr>
        <p:grpSpPr bwMode="auto">
          <a:xfrm>
            <a:off x="304800" y="1371600"/>
            <a:ext cx="8686800" cy="1219200"/>
            <a:chOff x="192" y="864"/>
            <a:chExt cx="5472" cy="768"/>
          </a:xfrm>
        </p:grpSpPr>
        <p:sp>
          <p:nvSpPr>
            <p:cNvPr id="875526" name="Text Box 6"/>
            <p:cNvSpPr txBox="1">
              <a:spLocks noChangeArrowheads="1"/>
            </p:cNvSpPr>
            <p:nvPr/>
          </p:nvSpPr>
          <p:spPr bwMode="auto">
            <a:xfrm>
              <a:off x="192" y="864"/>
              <a:ext cx="2016" cy="768"/>
            </a:xfrm>
            <a:prstGeom prst="rect">
              <a:avLst/>
            </a:prstGeom>
            <a:noFill/>
            <a:ln w="9525">
              <a:noFill/>
              <a:miter lim="800000"/>
              <a:headEnd/>
              <a:tailEnd/>
            </a:ln>
            <a:effectLst/>
          </p:spPr>
          <p:txBody>
            <a:bodyPr/>
            <a:lstStyle/>
            <a:p>
              <a:pPr algn="l"/>
              <a:r>
                <a:rPr kumimoji="1" lang="en-US" altLang="zh-CN" sz="2000">
                  <a:latin typeface="Times New Roman" pitchFamily="18" charset="0"/>
                </a:rPr>
                <a:t> </a:t>
              </a:r>
              <a:r>
                <a:rPr kumimoji="1" lang="en-US" altLang="zh-CN" sz="2400"/>
                <a:t>[</a:t>
              </a:r>
              <a:r>
                <a:rPr kumimoji="1" lang="zh-CN" altLang="en-US" sz="2400"/>
                <a:t>解</a:t>
              </a:r>
              <a:r>
                <a:rPr kumimoji="1" lang="en-US" altLang="zh-CN" sz="2400"/>
                <a:t>] </a:t>
              </a:r>
              <a:r>
                <a:rPr kumimoji="1" lang="zh-CN" altLang="en-US" sz="2400"/>
                <a:t>因为每个循环只有</a:t>
              </a:r>
              <a:r>
                <a:rPr kumimoji="1" lang="en-US" altLang="zh-CN" sz="2400">
                  <a:latin typeface="Times New Roman" pitchFamily="18" charset="0"/>
                </a:rPr>
                <a:t>2</a:t>
              </a:r>
              <a:r>
                <a:rPr kumimoji="1" lang="zh-CN" altLang="en-US" sz="2400"/>
                <a:t>次浮点运算操作，所以代入式</a:t>
              </a:r>
              <a:r>
                <a:rPr kumimoji="1" lang="en-US" altLang="zh-CN" sz="2400">
                  <a:latin typeface="Times New Roman" pitchFamily="18" charset="0"/>
                </a:rPr>
                <a:t>(4.5)</a:t>
              </a:r>
              <a:r>
                <a:rPr kumimoji="1" lang="zh-CN" altLang="en-US" sz="2400"/>
                <a:t>有</a:t>
              </a:r>
              <a:r>
                <a:rPr kumimoji="1" lang="zh-CN" altLang="en-US">
                  <a:latin typeface="Times New Roman" pitchFamily="18" charset="0"/>
                </a:rPr>
                <a:t> </a:t>
              </a:r>
            </a:p>
          </p:txBody>
        </p:sp>
        <p:pic>
          <p:nvPicPr>
            <p:cNvPr id="875531" name="Picture 11" descr="F:\1课件\并行计算机 (G)\Chap04\images\4.5.3.bmp"/>
            <p:cNvPicPr>
              <a:picLocks noChangeAspect="1" noChangeArrowheads="1"/>
            </p:cNvPicPr>
            <p:nvPr/>
          </p:nvPicPr>
          <p:blipFill>
            <a:blip r:embed="rId3" r:link="rId4"/>
            <a:srcRect/>
            <a:stretch>
              <a:fillRect/>
            </a:stretch>
          </p:blipFill>
          <p:spPr bwMode="auto">
            <a:xfrm>
              <a:off x="2208" y="912"/>
              <a:ext cx="3456" cy="699"/>
            </a:xfrm>
            <a:prstGeom prst="rect">
              <a:avLst/>
            </a:prstGeom>
            <a:noFill/>
          </p:spPr>
        </p:pic>
      </p:grpSp>
      <p:grpSp>
        <p:nvGrpSpPr>
          <p:cNvPr id="3" name="Group 21"/>
          <p:cNvGrpSpPr>
            <a:grpSpLocks/>
          </p:cNvGrpSpPr>
          <p:nvPr/>
        </p:nvGrpSpPr>
        <p:grpSpPr bwMode="auto">
          <a:xfrm>
            <a:off x="533400" y="2638425"/>
            <a:ext cx="7620000" cy="1247775"/>
            <a:chOff x="336" y="1776"/>
            <a:chExt cx="4800" cy="786"/>
          </a:xfrm>
        </p:grpSpPr>
        <p:sp>
          <p:nvSpPr>
            <p:cNvPr id="875525" name="Text Box 5"/>
            <p:cNvSpPr txBox="1">
              <a:spLocks noChangeArrowheads="1"/>
            </p:cNvSpPr>
            <p:nvPr/>
          </p:nvSpPr>
          <p:spPr bwMode="auto">
            <a:xfrm>
              <a:off x="336" y="1776"/>
              <a:ext cx="2208" cy="288"/>
            </a:xfrm>
            <a:prstGeom prst="rect">
              <a:avLst/>
            </a:prstGeom>
            <a:noFill/>
            <a:ln w="9525">
              <a:noFill/>
              <a:miter lim="800000"/>
              <a:headEnd/>
              <a:tailEnd/>
            </a:ln>
            <a:effectLst/>
          </p:spPr>
          <p:txBody>
            <a:bodyPr/>
            <a:lstStyle/>
            <a:p>
              <a:pPr algn="l"/>
              <a:r>
                <a:rPr kumimoji="1" lang="zh-CN" altLang="en-US" sz="2400"/>
                <a:t>从</a:t>
              </a:r>
              <a:r>
                <a:rPr kumimoji="1" lang="en-US" altLang="zh-CN" sz="2400">
                  <a:latin typeface="Times New Roman" pitchFamily="18" charset="0"/>
                </a:rPr>
                <a:t>MFLOPS</a:t>
              </a:r>
              <a:r>
                <a:rPr kumimoji="1" lang="zh-CN" altLang="en-US" sz="2400"/>
                <a:t>定义可知</a:t>
              </a:r>
              <a:r>
                <a:rPr kumimoji="1" lang="zh-CN" altLang="en-US" sz="2400">
                  <a:latin typeface="Times New Roman" pitchFamily="18" charset="0"/>
                </a:rPr>
                <a:t> </a:t>
              </a:r>
            </a:p>
          </p:txBody>
        </p:sp>
        <p:pic>
          <p:nvPicPr>
            <p:cNvPr id="875533" name="Picture 13" descr="F:\1课件\并行计算机 (G)\Chap04\images\4.5.4.bmp"/>
            <p:cNvPicPr>
              <a:picLocks noChangeAspect="1" noChangeArrowheads="1"/>
            </p:cNvPicPr>
            <p:nvPr/>
          </p:nvPicPr>
          <p:blipFill>
            <a:blip r:embed="rId5" r:link="rId6"/>
            <a:srcRect/>
            <a:stretch>
              <a:fillRect/>
            </a:stretch>
          </p:blipFill>
          <p:spPr bwMode="auto">
            <a:xfrm>
              <a:off x="672" y="2064"/>
              <a:ext cx="4464" cy="498"/>
            </a:xfrm>
            <a:prstGeom prst="rect">
              <a:avLst/>
            </a:prstGeom>
            <a:noFill/>
          </p:spPr>
        </p:pic>
      </p:grpSp>
      <p:grpSp>
        <p:nvGrpSpPr>
          <p:cNvPr id="4" name="Group 22"/>
          <p:cNvGrpSpPr>
            <a:grpSpLocks/>
          </p:cNvGrpSpPr>
          <p:nvPr/>
        </p:nvGrpSpPr>
        <p:grpSpPr bwMode="auto">
          <a:xfrm>
            <a:off x="609600" y="3973513"/>
            <a:ext cx="5638800" cy="903287"/>
            <a:chOff x="384" y="2640"/>
            <a:chExt cx="3552" cy="569"/>
          </a:xfrm>
        </p:grpSpPr>
        <p:sp>
          <p:nvSpPr>
            <p:cNvPr id="875535" name="Text Box 15"/>
            <p:cNvSpPr txBox="1">
              <a:spLocks noChangeArrowheads="1"/>
            </p:cNvSpPr>
            <p:nvPr/>
          </p:nvSpPr>
          <p:spPr bwMode="auto">
            <a:xfrm>
              <a:off x="384" y="2640"/>
              <a:ext cx="2160" cy="480"/>
            </a:xfrm>
            <a:prstGeom prst="rect">
              <a:avLst/>
            </a:prstGeom>
            <a:noFill/>
            <a:ln w="9525">
              <a:noFill/>
              <a:miter lim="800000"/>
              <a:headEnd/>
              <a:tailEnd/>
            </a:ln>
            <a:effectLst/>
          </p:spPr>
          <p:txBody>
            <a:bodyPr/>
            <a:lstStyle/>
            <a:p>
              <a:pPr algn="l"/>
              <a:r>
                <a:rPr kumimoji="1" lang="zh-CN" altLang="en-US" sz="2400"/>
                <a:t>现已求出</a:t>
              </a:r>
              <a:r>
                <a:rPr kumimoji="1" lang="en-US" altLang="zh-CN" sz="2400">
                  <a:latin typeface="Times New Roman" pitchFamily="18" charset="0"/>
                </a:rPr>
                <a:t>R</a:t>
              </a:r>
              <a:r>
                <a:rPr kumimoji="1" lang="en-US" altLang="zh-CN" sz="2400" baseline="-30000"/>
                <a:t>∞</a:t>
              </a:r>
              <a:r>
                <a:rPr kumimoji="1" lang="zh-CN" altLang="en-US" sz="2400"/>
                <a:t>＝</a:t>
              </a:r>
              <a:r>
                <a:rPr kumimoji="1" lang="en-US" altLang="zh-CN" sz="2400">
                  <a:latin typeface="Times New Roman" pitchFamily="18" charset="0"/>
                </a:rPr>
                <a:t>100 MFLOPS</a:t>
              </a:r>
              <a:r>
                <a:rPr kumimoji="1" lang="zh-CN" altLang="en-US" sz="2400"/>
                <a:t>，所以有</a:t>
              </a:r>
              <a:r>
                <a:rPr kumimoji="1" lang="zh-CN" altLang="en-US" sz="2400">
                  <a:latin typeface="Times New Roman" pitchFamily="18" charset="0"/>
                </a:rPr>
                <a:t> </a:t>
              </a:r>
            </a:p>
          </p:txBody>
        </p:sp>
        <p:graphicFrame>
          <p:nvGraphicFramePr>
            <p:cNvPr id="875539" name="Object 19"/>
            <p:cNvGraphicFramePr>
              <a:graphicFrameLocks noChangeAspect="1"/>
            </p:cNvGraphicFramePr>
            <p:nvPr/>
          </p:nvGraphicFramePr>
          <p:xfrm>
            <a:off x="2400" y="2640"/>
            <a:ext cx="1536" cy="569"/>
          </p:xfrm>
          <a:graphic>
            <a:graphicData uri="http://schemas.openxmlformats.org/presentationml/2006/ole">
              <p:oleObj spid="_x0000_s3074" name="位图图像" r:id="rId7" imgW="1542857" imgH="571731" progId="PBrush">
                <p:embed/>
              </p:oleObj>
            </a:graphicData>
          </a:graphic>
        </p:graphicFrame>
      </p:grpSp>
      <p:sp>
        <p:nvSpPr>
          <p:cNvPr id="875545" name="Text Box 25"/>
          <p:cNvSpPr txBox="1">
            <a:spLocks noChangeArrowheads="1"/>
          </p:cNvSpPr>
          <p:nvPr/>
        </p:nvSpPr>
        <p:spPr bwMode="auto">
          <a:xfrm>
            <a:off x="304800" y="4876800"/>
            <a:ext cx="8305800" cy="1481138"/>
          </a:xfrm>
          <a:prstGeom prst="rect">
            <a:avLst/>
          </a:prstGeom>
          <a:noFill/>
          <a:ln w="9525">
            <a:noFill/>
            <a:miter lim="800000"/>
            <a:headEnd/>
            <a:tailEnd/>
          </a:ln>
          <a:effectLst/>
        </p:spPr>
        <p:txBody>
          <a:bodyPr>
            <a:spAutoFit/>
          </a:bodyPr>
          <a:lstStyle/>
          <a:p>
            <a:pPr>
              <a:lnSpc>
                <a:spcPct val="120000"/>
              </a:lnSpc>
            </a:pPr>
            <a:r>
              <a:rPr lang="en-US" altLang="zh-CN" sz="2400">
                <a:latin typeface="Times New Roman" pitchFamily="18" charset="0"/>
              </a:rPr>
              <a:t>    </a:t>
            </a:r>
            <a:r>
              <a:rPr lang="zh-CN" altLang="en-US" sz="2400">
                <a:latin typeface="Times New Roman" pitchFamily="18" charset="0"/>
              </a:rPr>
              <a:t>即</a:t>
            </a:r>
            <a:r>
              <a:rPr lang="en-US" altLang="zh-CN" sz="2400">
                <a:latin typeface="Times New Roman" pitchFamily="18" charset="0"/>
              </a:rPr>
              <a:t>Tn</a:t>
            </a:r>
            <a:r>
              <a:rPr lang="en-US" altLang="zh-CN" sz="2400" baseline="-30000">
                <a:latin typeface="Times New Roman" pitchFamily="18" charset="0"/>
              </a:rPr>
              <a:t>1/2</a:t>
            </a:r>
            <a:r>
              <a:rPr lang="zh-CN" altLang="en-US" sz="2400">
                <a:latin typeface="Times New Roman" pitchFamily="18" charset="0"/>
              </a:rPr>
              <a:t>＝</a:t>
            </a:r>
            <a:r>
              <a:rPr lang="en-US" altLang="zh-CN" sz="2400">
                <a:latin typeface="Times New Roman" pitchFamily="18" charset="0"/>
              </a:rPr>
              <a:t>8×n</a:t>
            </a:r>
            <a:r>
              <a:rPr lang="en-US" altLang="zh-CN" sz="2400" baseline="-30000">
                <a:latin typeface="Times New Roman" pitchFamily="18" charset="0"/>
              </a:rPr>
              <a:t>1/2</a:t>
            </a:r>
            <a:r>
              <a:rPr lang="zh-CN" altLang="en-US" sz="2400" baseline="-30000">
                <a:latin typeface="Times New Roman" pitchFamily="18" charset="0"/>
              </a:rPr>
              <a:t>。</a:t>
            </a:r>
          </a:p>
          <a:p>
            <a:pPr>
              <a:lnSpc>
                <a:spcPct val="120000"/>
              </a:lnSpc>
            </a:pPr>
            <a:r>
              <a:rPr lang="zh-CN" altLang="en-US" sz="2400">
                <a:latin typeface="Times New Roman" pitchFamily="18" charset="0"/>
              </a:rPr>
              <a:t>设</a:t>
            </a:r>
            <a:r>
              <a:rPr lang="en-US" altLang="zh-CN" sz="2400">
                <a:latin typeface="Times New Roman" pitchFamily="18" charset="0"/>
              </a:rPr>
              <a:t>n1/2≤64</a:t>
            </a:r>
            <a:r>
              <a:rPr lang="zh-CN" altLang="en-US" sz="2400">
                <a:latin typeface="Times New Roman" pitchFamily="18" charset="0"/>
              </a:rPr>
              <a:t>，则 </a:t>
            </a:r>
            <a:r>
              <a:rPr lang="en-US" altLang="zh-CN" sz="2400">
                <a:latin typeface="Times New Roman" pitchFamily="18" charset="0"/>
              </a:rPr>
              <a:t>Tn</a:t>
            </a:r>
            <a:r>
              <a:rPr lang="en-US" altLang="zh-CN" sz="2400" baseline="-30000">
                <a:latin typeface="Times New Roman" pitchFamily="18" charset="0"/>
              </a:rPr>
              <a:t>1/2</a:t>
            </a:r>
            <a:r>
              <a:rPr lang="zh-CN" altLang="en-US" sz="2400">
                <a:latin typeface="Times New Roman" pitchFamily="18" charset="0"/>
              </a:rPr>
              <a:t>＝</a:t>
            </a:r>
            <a:r>
              <a:rPr lang="en-US" altLang="zh-CN" sz="2400">
                <a:latin typeface="Times New Roman" pitchFamily="18" charset="0"/>
              </a:rPr>
              <a:t>1×64</a:t>
            </a:r>
            <a:r>
              <a:rPr lang="zh-CN" altLang="en-US" sz="2400">
                <a:latin typeface="Times New Roman" pitchFamily="18" charset="0"/>
              </a:rPr>
              <a:t>＋</a:t>
            </a:r>
            <a:r>
              <a:rPr lang="en-US" altLang="zh-CN" sz="2400">
                <a:latin typeface="Times New Roman" pitchFamily="18" charset="0"/>
              </a:rPr>
              <a:t>3n      1×64</a:t>
            </a:r>
            <a:r>
              <a:rPr lang="zh-CN" altLang="en-US" sz="2400">
                <a:latin typeface="Times New Roman" pitchFamily="18" charset="0"/>
              </a:rPr>
              <a:t>＋</a:t>
            </a:r>
            <a:r>
              <a:rPr lang="en-US" altLang="zh-CN" sz="2400">
                <a:latin typeface="Times New Roman" pitchFamily="18" charset="0"/>
              </a:rPr>
              <a:t>3×n</a:t>
            </a:r>
            <a:r>
              <a:rPr lang="en-US" altLang="zh-CN" sz="2400" baseline="-30000">
                <a:latin typeface="Times New Roman" pitchFamily="18" charset="0"/>
              </a:rPr>
              <a:t>1/2</a:t>
            </a:r>
            <a:r>
              <a:rPr lang="zh-CN" altLang="en-US" sz="2400">
                <a:latin typeface="Times New Roman" pitchFamily="18" charset="0"/>
              </a:rPr>
              <a:t>＝</a:t>
            </a:r>
            <a:r>
              <a:rPr lang="en-US" altLang="zh-CN" sz="2400">
                <a:latin typeface="Times New Roman" pitchFamily="18" charset="0"/>
              </a:rPr>
              <a:t>8×n</a:t>
            </a:r>
            <a:r>
              <a:rPr lang="en-US" altLang="zh-CN" sz="2400" baseline="-30000">
                <a:latin typeface="Times New Roman" pitchFamily="18" charset="0"/>
              </a:rPr>
              <a:t>1/2  </a:t>
            </a:r>
            <a:r>
              <a:rPr lang="en-US" altLang="zh-CN" sz="2400">
                <a:latin typeface="Times New Roman" pitchFamily="18" charset="0"/>
              </a:rPr>
              <a:t>  </a:t>
            </a:r>
          </a:p>
          <a:p>
            <a:pPr>
              <a:lnSpc>
                <a:spcPct val="120000"/>
              </a:lnSpc>
            </a:pPr>
            <a:r>
              <a:rPr lang="en-US" altLang="zh-CN" sz="2400">
                <a:latin typeface="Times New Roman" pitchFamily="18" charset="0"/>
              </a:rPr>
              <a:t>                                n</a:t>
            </a:r>
            <a:r>
              <a:rPr lang="en-US" altLang="zh-CN" sz="2400" baseline="-30000">
                <a:latin typeface="Times New Roman" pitchFamily="18" charset="0"/>
              </a:rPr>
              <a:t>1/2</a:t>
            </a:r>
            <a:r>
              <a:rPr lang="zh-CN" altLang="en-US" sz="2400">
                <a:latin typeface="Times New Roman" pitchFamily="18" charset="0"/>
              </a:rPr>
              <a:t>＝</a:t>
            </a:r>
            <a:r>
              <a:rPr lang="en-US" altLang="zh-CN" sz="2400">
                <a:latin typeface="Times New Roman" pitchFamily="18" charset="0"/>
              </a:rPr>
              <a:t>12.8      </a:t>
            </a:r>
            <a:r>
              <a:rPr lang="zh-CN" altLang="en-US" sz="2400">
                <a:latin typeface="Times New Roman" pitchFamily="18" charset="0"/>
              </a:rPr>
              <a:t>取</a:t>
            </a:r>
            <a:r>
              <a:rPr lang="en-US" altLang="zh-CN" sz="2400">
                <a:latin typeface="Times New Roman" pitchFamily="18" charset="0"/>
              </a:rPr>
              <a:t>n</a:t>
            </a:r>
            <a:r>
              <a:rPr lang="en-US" altLang="zh-CN" sz="2400" baseline="-30000">
                <a:latin typeface="Times New Roman" pitchFamily="18" charset="0"/>
              </a:rPr>
              <a:t>1/2</a:t>
            </a:r>
            <a:r>
              <a:rPr lang="zh-CN" altLang="en-US" sz="2400">
                <a:latin typeface="Times New Roman" pitchFamily="18" charset="0"/>
              </a:rPr>
              <a:t>＝</a:t>
            </a:r>
            <a:r>
              <a:rPr lang="en-US" altLang="zh-CN" sz="2400">
                <a:latin typeface="Times New Roman" pitchFamily="18" charset="0"/>
              </a:rPr>
              <a:t>13</a:t>
            </a:r>
            <a:r>
              <a:rPr lang="en-US" altLang="zh-CN">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75545"/>
                                        </p:tgtEl>
                                        <p:attrNameLst>
                                          <p:attrName>style.visibility</p:attrName>
                                        </p:attrNameLst>
                                      </p:cBhvr>
                                      <p:to>
                                        <p:strVal val="visible"/>
                                      </p:to>
                                    </p:set>
                                    <p:animEffect transition="in" filter="box(in)">
                                      <p:cBhvr>
                                        <p:cTn id="22" dur="500"/>
                                        <p:tgtEl>
                                          <p:spTgt spid="875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4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title"/>
          </p:nvPr>
        </p:nvSpPr>
        <p:spPr>
          <a:xfrm>
            <a:off x="609600" y="376222"/>
            <a:ext cx="7772400" cy="838200"/>
          </a:xfrm>
        </p:spPr>
        <p:txBody>
          <a:bodyPr/>
          <a:lstStyle/>
          <a:p>
            <a:pPr algn="l"/>
            <a:r>
              <a:rPr lang="zh-CN" altLang="en-US" sz="2800" b="1" dirty="0" smtClean="0">
                <a:solidFill>
                  <a:schemeClr val="tx2"/>
                </a:solidFill>
              </a:rPr>
              <a:t>向量</a:t>
            </a:r>
            <a:r>
              <a:rPr lang="zh-CN" altLang="en-US" sz="2800" b="1" dirty="0">
                <a:solidFill>
                  <a:schemeClr val="tx2"/>
                </a:solidFill>
              </a:rPr>
              <a:t>协处理器</a:t>
            </a:r>
          </a:p>
        </p:txBody>
      </p:sp>
      <p:sp>
        <p:nvSpPr>
          <p:cNvPr id="59396" name="Rectangle 4"/>
          <p:cNvSpPr>
            <a:spLocks noGrp="1" noChangeArrowheads="1"/>
          </p:cNvSpPr>
          <p:nvPr>
            <p:ph type="body" idx="1"/>
          </p:nvPr>
        </p:nvSpPr>
        <p:spPr>
          <a:xfrm>
            <a:off x="381000" y="1066800"/>
            <a:ext cx="8458200" cy="5334000"/>
          </a:xfrm>
        </p:spPr>
        <p:txBody>
          <a:bodyPr/>
          <a:lstStyle/>
          <a:p>
            <a:pPr>
              <a:lnSpc>
                <a:spcPct val="110000"/>
              </a:lnSpc>
              <a:spcBef>
                <a:spcPct val="0"/>
              </a:spcBef>
              <a:buFontTx/>
              <a:buNone/>
            </a:pPr>
            <a:r>
              <a:rPr lang="zh-CN" altLang="en-US" sz="2800" dirty="0"/>
              <a:t>以中小型机或微机作主机，向量处理部件作为外围设备，加速向量的处理速度。</a:t>
            </a:r>
          </a:p>
          <a:p>
            <a:pPr>
              <a:lnSpc>
                <a:spcPct val="110000"/>
              </a:lnSpc>
              <a:spcBef>
                <a:spcPct val="0"/>
              </a:spcBef>
              <a:buFontTx/>
              <a:buNone/>
            </a:pPr>
            <a:r>
              <a:rPr lang="zh-CN" altLang="en-US" sz="2800" dirty="0"/>
              <a:t>向量协处理器是为中小型用户设计的，解决科学计算中大量向量处理任务的一种装置。</a:t>
            </a:r>
          </a:p>
          <a:p>
            <a:pPr>
              <a:lnSpc>
                <a:spcPct val="110000"/>
              </a:lnSpc>
              <a:spcBef>
                <a:spcPct val="0"/>
              </a:spcBef>
              <a:buFontTx/>
              <a:buNone/>
            </a:pPr>
            <a:r>
              <a:rPr lang="en-US" altLang="zh-CN" sz="2800" dirty="0"/>
              <a:t>FPS-164</a:t>
            </a:r>
            <a:r>
              <a:rPr lang="zh-CN" altLang="en-US" sz="2800" dirty="0"/>
              <a:t>是最典型的向量协处理器，美国浮点系统公司生产。每个向量处理器有两个乘加部件，两组向量寄存器，两组标量寄存器。向量寄存器有</a:t>
            </a:r>
            <a:r>
              <a:rPr lang="en-US" altLang="zh-CN" sz="2800" dirty="0"/>
              <a:t>2</a:t>
            </a:r>
            <a:r>
              <a:rPr lang="zh-CN" altLang="en-US" sz="2800" dirty="0"/>
              <a:t>组</a:t>
            </a:r>
            <a:r>
              <a:rPr lang="zh-CN" altLang="en-US" sz="2800" dirty="0">
                <a:sym typeface="Symbol" pitchFamily="18" charset="2"/>
              </a:rPr>
              <a:t></a:t>
            </a:r>
            <a:r>
              <a:rPr lang="en-US" altLang="zh-CN" sz="2800" dirty="0"/>
              <a:t>4</a:t>
            </a:r>
            <a:r>
              <a:rPr lang="zh-CN" altLang="en-US" sz="2800" dirty="0"/>
              <a:t>个</a:t>
            </a:r>
            <a:r>
              <a:rPr lang="zh-CN" altLang="en-US" sz="2800" dirty="0">
                <a:sym typeface="Symbol" pitchFamily="18" charset="2"/>
              </a:rPr>
              <a:t></a:t>
            </a:r>
            <a:r>
              <a:rPr lang="zh-CN" altLang="en-US" sz="2800" dirty="0"/>
              <a:t>２Ｋ个操作数，每个操作数４个字节。</a:t>
            </a:r>
          </a:p>
          <a:p>
            <a:pPr>
              <a:lnSpc>
                <a:spcPct val="110000"/>
              </a:lnSpc>
              <a:spcBef>
                <a:spcPct val="0"/>
              </a:spcBef>
              <a:buFontTx/>
              <a:buNone/>
            </a:pPr>
            <a:r>
              <a:rPr lang="zh-CN" altLang="en-US" sz="2800" dirty="0"/>
              <a:t>各向量处理器同步地运算，但它们处理的数据各不相同。</a:t>
            </a:r>
          </a:p>
          <a:p>
            <a:pPr>
              <a:lnSpc>
                <a:spcPct val="110000"/>
              </a:lnSpc>
              <a:spcBef>
                <a:spcPct val="0"/>
              </a:spcBef>
              <a:buFontTx/>
              <a:buNone/>
            </a:pPr>
            <a:r>
              <a:rPr lang="zh-CN" altLang="en-US" sz="2800" dirty="0"/>
              <a:t>向量操作可以和标量处理器中的标量操作同时进行</a:t>
            </a:r>
          </a:p>
        </p:txBody>
      </p:sp>
      <p:sp>
        <p:nvSpPr>
          <p:cNvPr id="4" name="Rectangle 2"/>
          <p:cNvSpPr txBox="1">
            <a:spLocks noChangeArrowheads="1"/>
          </p:cNvSpPr>
          <p:nvPr/>
        </p:nvSpPr>
        <p:spPr>
          <a:xfrm>
            <a:off x="500034" y="71414"/>
            <a:ext cx="7170737" cy="517525"/>
          </a:xfrm>
          <a:prstGeom prst="rect">
            <a:avLst/>
          </a:prstGeom>
          <a:noFill/>
          <a:ln/>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smtClean="0">
                <a:ln>
                  <a:noFill/>
                </a:ln>
                <a:solidFill>
                  <a:schemeClr val="hlink"/>
                </a:solidFill>
                <a:effectLst/>
                <a:uLnTx/>
                <a:uFillTx/>
                <a:latin typeface="宋体" charset="-122"/>
                <a:ea typeface="+mj-ea"/>
                <a:cs typeface="+mj-cs"/>
              </a:rPr>
              <a:t>向量处理机典例</a:t>
            </a:r>
            <a:r>
              <a:rPr kumimoji="0" lang="zh-CN" altLang="en-US" sz="2800" b="1" i="0" u="none" strike="noStrike" kern="1200" cap="none" spc="0" normalizeH="0" baseline="0" noProof="0" dirty="0" smtClean="0">
                <a:ln>
                  <a:noFill/>
                </a:ln>
                <a:solidFill>
                  <a:schemeClr val="hlink"/>
                </a:solidFill>
                <a:effectLst/>
                <a:uLnTx/>
                <a:uFillTx/>
                <a:latin typeface="+mj-lt"/>
                <a:ea typeface="+mj-ea"/>
                <a:cs typeface="+mj-cs"/>
              </a:rPr>
              <a:t> </a:t>
            </a:r>
            <a:endParaRPr kumimoji="0" lang="zh-CN" altLang="en-US" sz="2800" b="1" i="0" u="none" strike="noStrike" kern="1200" cap="none" spc="0" normalizeH="0" baseline="0" noProof="0" dirty="0">
              <a:ln>
                <a:noFill/>
              </a:ln>
              <a:solidFill>
                <a:schemeClr val="hlink"/>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6" name="Object 0"/>
          <p:cNvGraphicFramePr>
            <a:graphicFrameLocks noChangeAspect="1"/>
          </p:cNvGraphicFramePr>
          <p:nvPr/>
        </p:nvGraphicFramePr>
        <p:xfrm>
          <a:off x="228600" y="990600"/>
          <a:ext cx="8915400" cy="5186363"/>
        </p:xfrm>
        <a:graphic>
          <a:graphicData uri="http://schemas.openxmlformats.org/presentationml/2006/ole">
            <p:oleObj spid="_x0000_s30722" name="VISIO" r:id="rId3" imgW="3504240" imgH="1797840" progId="Visio.Drawing.11">
              <p:embed/>
            </p:oleObj>
          </a:graphicData>
        </a:graphic>
      </p:graphicFrame>
      <p:sp>
        <p:nvSpPr>
          <p:cNvPr id="60420" name="Rectangle 4"/>
          <p:cNvSpPr>
            <a:spLocks noChangeArrowheads="1"/>
          </p:cNvSpPr>
          <p:nvPr/>
        </p:nvSpPr>
        <p:spPr bwMode="auto">
          <a:xfrm>
            <a:off x="381000" y="381000"/>
            <a:ext cx="5867400" cy="579438"/>
          </a:xfrm>
          <a:prstGeom prst="rect">
            <a:avLst/>
          </a:prstGeom>
          <a:noFill/>
          <a:ln w="9525">
            <a:noFill/>
            <a:miter lim="800000"/>
            <a:headEnd/>
            <a:tailEnd/>
          </a:ln>
          <a:effectLst/>
        </p:spPr>
        <p:txBody>
          <a:bodyPr>
            <a:spAutoFit/>
          </a:bodyPr>
          <a:lstStyle/>
          <a:p>
            <a:pPr>
              <a:buFontTx/>
              <a:buChar char="•"/>
            </a:pPr>
            <a:r>
              <a:rPr lang="en-US" altLang="zh-CN" sz="3200" b="1"/>
              <a:t> FPS-164</a:t>
            </a:r>
            <a:r>
              <a:rPr lang="zh-CN" altLang="en-US" sz="3200" b="1">
                <a:latin typeface="宋体" charset="-122"/>
              </a:rPr>
              <a:t>向量协处理器的结构</a:t>
            </a:r>
            <a:r>
              <a:rPr lang="zh-CN" altLang="en-US" sz="1100"/>
              <a:t> </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294967295"/>
          </p:nvPr>
        </p:nvSpPr>
        <p:spPr>
          <a:xfrm>
            <a:off x="7080250" y="6232525"/>
            <a:ext cx="1905000" cy="457200"/>
          </a:xfrm>
          <a:prstGeom prst="rect">
            <a:avLst/>
          </a:prstGeom>
        </p:spPr>
        <p:txBody>
          <a:bodyPr/>
          <a:lstStyle/>
          <a:p>
            <a:fld id="{43998817-B342-4B3B-B99F-4C1E51D559FA}" type="slidenum">
              <a:rPr lang="en-US" altLang="zh-CN"/>
              <a:pPr/>
              <a:t>15</a:t>
            </a:fld>
            <a:endParaRPr lang="en-US" altLang="zh-CN"/>
          </a:p>
        </p:txBody>
      </p:sp>
      <p:sp>
        <p:nvSpPr>
          <p:cNvPr id="876547" name="Rectangle 3"/>
          <p:cNvSpPr>
            <a:spLocks noGrp="1" noChangeArrowheads="1"/>
          </p:cNvSpPr>
          <p:nvPr>
            <p:ph type="subTitle" idx="1"/>
          </p:nvPr>
        </p:nvSpPr>
        <p:spPr>
          <a:xfrm>
            <a:off x="228600" y="514350"/>
            <a:ext cx="7162800" cy="552450"/>
          </a:xfrm>
          <a:noFill/>
        </p:spPr>
        <p:txBody>
          <a:bodyPr/>
          <a:lstStyle/>
          <a:p>
            <a:pPr algn="just">
              <a:spcBef>
                <a:spcPct val="0"/>
              </a:spcBef>
            </a:pPr>
            <a:r>
              <a:rPr lang="en-US" altLang="zh-CN" sz="2800" b="1" dirty="0" smtClean="0">
                <a:solidFill>
                  <a:schemeClr val="hlink"/>
                </a:solidFill>
              </a:rPr>
              <a:t>CRAY </a:t>
            </a:r>
            <a:r>
              <a:rPr lang="en-US" altLang="zh-CN" sz="2800" b="1" dirty="0">
                <a:solidFill>
                  <a:schemeClr val="hlink"/>
                </a:solidFill>
              </a:rPr>
              <a:t>Y-MP</a:t>
            </a:r>
            <a:r>
              <a:rPr lang="zh-CN" altLang="en-US" sz="2800" b="1" dirty="0">
                <a:solidFill>
                  <a:schemeClr val="hlink"/>
                </a:solidFill>
                <a:latin typeface="宋体" charset="-122"/>
              </a:rPr>
              <a:t>，</a:t>
            </a:r>
            <a:r>
              <a:rPr lang="en-US" altLang="zh-CN" sz="2800" b="1" dirty="0">
                <a:solidFill>
                  <a:schemeClr val="hlink"/>
                </a:solidFill>
              </a:rPr>
              <a:t>C90   </a:t>
            </a:r>
          </a:p>
        </p:txBody>
      </p:sp>
      <p:sp>
        <p:nvSpPr>
          <p:cNvPr id="876548" name="Text Box 4"/>
          <p:cNvSpPr txBox="1">
            <a:spLocks noChangeArrowheads="1"/>
          </p:cNvSpPr>
          <p:nvPr/>
        </p:nvSpPr>
        <p:spPr bwMode="auto">
          <a:xfrm>
            <a:off x="381000" y="1295400"/>
            <a:ext cx="8458200" cy="1752600"/>
          </a:xfrm>
          <a:prstGeom prst="rect">
            <a:avLst/>
          </a:prstGeom>
          <a:noFill/>
          <a:ln w="9525">
            <a:noFill/>
            <a:miter lim="800000"/>
            <a:headEnd/>
            <a:tailEnd/>
          </a:ln>
          <a:effectLst/>
        </p:spPr>
        <p:txBody>
          <a:bodyPr/>
          <a:lstStyle/>
          <a:p>
            <a:pPr algn="l"/>
            <a:r>
              <a:rPr kumimoji="1" lang="en-US" altLang="zh-CN" sz="2400"/>
              <a:t>  </a:t>
            </a:r>
            <a:r>
              <a:rPr kumimoji="1" lang="zh-CN" altLang="en-US">
                <a:latin typeface="Times New Roman" pitchFamily="18" charset="0"/>
              </a:rPr>
              <a:t>从</a:t>
            </a:r>
            <a:r>
              <a:rPr kumimoji="1" lang="en-US" altLang="zh-CN">
                <a:latin typeface="Times New Roman" pitchFamily="18" charset="0"/>
              </a:rPr>
              <a:t>20</a:t>
            </a:r>
            <a:r>
              <a:rPr kumimoji="1" lang="zh-CN" altLang="en-US">
                <a:latin typeface="Times New Roman" pitchFamily="18" charset="0"/>
              </a:rPr>
              <a:t>世纪</a:t>
            </a:r>
            <a:r>
              <a:rPr kumimoji="1" lang="en-US" altLang="zh-CN">
                <a:latin typeface="Times New Roman" pitchFamily="18" charset="0"/>
              </a:rPr>
              <a:t>90</a:t>
            </a:r>
            <a:r>
              <a:rPr kumimoji="1" lang="zh-CN" altLang="en-US">
                <a:latin typeface="Times New Roman" pitchFamily="18" charset="0"/>
              </a:rPr>
              <a:t>年代起，出现了新型的并行向量处理机</a:t>
            </a:r>
            <a:r>
              <a:rPr kumimoji="1" lang="en-US" altLang="zh-CN">
                <a:latin typeface="Times New Roman" pitchFamily="18" charset="0"/>
              </a:rPr>
              <a:t>PVP(parallel vector processor)</a:t>
            </a:r>
            <a:r>
              <a:rPr kumimoji="1" lang="zh-CN" altLang="en-US">
                <a:latin typeface="Times New Roman" pitchFamily="18" charset="0"/>
              </a:rPr>
              <a:t>，其显著特点是采用多个向量处理器的系统结构，用时间并行＋空间并行手段来实现向量处理的高速化。</a:t>
            </a:r>
            <a:r>
              <a:rPr kumimoji="1" lang="zh-CN" altLang="en-US" sz="2400"/>
              <a:t> </a:t>
            </a:r>
          </a:p>
        </p:txBody>
      </p:sp>
      <p:sp>
        <p:nvSpPr>
          <p:cNvPr id="876559" name="Text Box 15"/>
          <p:cNvSpPr txBox="1">
            <a:spLocks noChangeArrowheads="1"/>
          </p:cNvSpPr>
          <p:nvPr/>
        </p:nvSpPr>
        <p:spPr bwMode="auto">
          <a:xfrm>
            <a:off x="381000" y="3429000"/>
            <a:ext cx="8458200" cy="2209800"/>
          </a:xfrm>
          <a:prstGeom prst="rect">
            <a:avLst/>
          </a:prstGeom>
          <a:noFill/>
          <a:ln w="9525">
            <a:solidFill>
              <a:srgbClr val="FF9900"/>
            </a:solidFill>
            <a:miter lim="800000"/>
            <a:headEnd/>
            <a:tailEnd/>
          </a:ln>
          <a:effectLst/>
        </p:spPr>
        <p:txBody>
          <a:bodyPr/>
          <a:lstStyle/>
          <a:p>
            <a:pPr algn="l"/>
            <a:r>
              <a:rPr kumimoji="1" lang="en-US" altLang="zh-CN" sz="2400" dirty="0"/>
              <a:t>    </a:t>
            </a:r>
            <a:r>
              <a:rPr kumimoji="1" lang="en-US" altLang="zh-CN" dirty="0">
                <a:latin typeface="Times New Roman" pitchFamily="18" charset="0"/>
              </a:rPr>
              <a:t>1991</a:t>
            </a:r>
            <a:r>
              <a:rPr kumimoji="1" lang="zh-CN" altLang="en-US" dirty="0"/>
              <a:t>年问世的美制</a:t>
            </a:r>
            <a:r>
              <a:rPr kumimoji="1" lang="en-US" altLang="zh-CN" dirty="0">
                <a:latin typeface="Times New Roman" pitchFamily="18" charset="0"/>
              </a:rPr>
              <a:t>CRAY Y-MP 816</a:t>
            </a:r>
            <a:r>
              <a:rPr kumimoji="1" lang="zh-CN" altLang="en-US" dirty="0"/>
              <a:t>采用了多处理机配置，其系统结构如</a:t>
            </a:r>
            <a:r>
              <a:rPr kumimoji="1" lang="zh-CN" altLang="en-US" dirty="0">
                <a:hlinkClick r:id="rId2" action="ppaction://hlinkfile"/>
              </a:rPr>
              <a:t>图</a:t>
            </a:r>
            <a:r>
              <a:rPr kumimoji="1" lang="en-US" altLang="zh-CN" dirty="0">
                <a:latin typeface="Times New Roman" pitchFamily="18" charset="0"/>
                <a:hlinkClick r:id="rId2" action="ppaction://hlinkfile"/>
              </a:rPr>
              <a:t>4.11</a:t>
            </a:r>
            <a:r>
              <a:rPr kumimoji="1" lang="zh-CN" altLang="en-US" dirty="0"/>
              <a:t>所示。系统可以配置</a:t>
            </a:r>
            <a:r>
              <a:rPr kumimoji="1" lang="en-US" altLang="zh-CN" dirty="0">
                <a:latin typeface="Times New Roman" pitchFamily="18" charset="0"/>
              </a:rPr>
              <a:t>1</a:t>
            </a:r>
            <a:r>
              <a:rPr kumimoji="1" lang="zh-CN" altLang="en-US" dirty="0"/>
              <a:t>台、</a:t>
            </a:r>
            <a:r>
              <a:rPr kumimoji="1" lang="en-US" altLang="zh-CN" dirty="0">
                <a:latin typeface="Times New Roman" pitchFamily="18" charset="0"/>
              </a:rPr>
              <a:t>2</a:t>
            </a:r>
            <a:r>
              <a:rPr kumimoji="1" lang="zh-CN" altLang="en-US" dirty="0"/>
              <a:t>台、</a:t>
            </a:r>
            <a:r>
              <a:rPr kumimoji="1" lang="en-US" altLang="zh-CN" dirty="0">
                <a:latin typeface="Times New Roman" pitchFamily="18" charset="0"/>
              </a:rPr>
              <a:t>4</a:t>
            </a:r>
            <a:r>
              <a:rPr kumimoji="1" lang="zh-CN" altLang="en-US" dirty="0"/>
              <a:t>台、</a:t>
            </a:r>
            <a:r>
              <a:rPr kumimoji="1" lang="en-US" altLang="zh-CN" dirty="0">
                <a:latin typeface="Times New Roman" pitchFamily="18" charset="0"/>
              </a:rPr>
              <a:t>8</a:t>
            </a:r>
            <a:r>
              <a:rPr kumimoji="1" lang="zh-CN" altLang="en-US" dirty="0"/>
              <a:t>台处理机。</a:t>
            </a:r>
            <a:r>
              <a:rPr kumimoji="1" lang="en-US" altLang="zh-CN" dirty="0">
                <a:latin typeface="Times New Roman" pitchFamily="18" charset="0"/>
              </a:rPr>
              <a:t>Y-MP</a:t>
            </a:r>
            <a:r>
              <a:rPr kumimoji="1" lang="zh-CN" altLang="en-US" dirty="0"/>
              <a:t>的</a:t>
            </a:r>
            <a:r>
              <a:rPr kumimoji="1" lang="en-US" altLang="zh-CN" dirty="0">
                <a:latin typeface="Times New Roman" pitchFamily="18" charset="0"/>
              </a:rPr>
              <a:t>8</a:t>
            </a:r>
            <a:r>
              <a:rPr kumimoji="1" lang="zh-CN" altLang="en-US" dirty="0"/>
              <a:t>个</a:t>
            </a:r>
            <a:r>
              <a:rPr kumimoji="1" lang="en-US" altLang="zh-CN" dirty="0">
                <a:latin typeface="Times New Roman" pitchFamily="18" charset="0"/>
              </a:rPr>
              <a:t>CPU</a:t>
            </a:r>
            <a:r>
              <a:rPr kumimoji="1" lang="zh-CN" altLang="en-US" dirty="0"/>
              <a:t>共享中央存储器、</a:t>
            </a:r>
            <a:r>
              <a:rPr kumimoji="1" lang="en-US" altLang="zh-CN" dirty="0">
                <a:latin typeface="Times New Roman" pitchFamily="18" charset="0"/>
              </a:rPr>
              <a:t>I</a:t>
            </a:r>
            <a:r>
              <a:rPr kumimoji="1" lang="zh-CN" altLang="en-US" dirty="0"/>
              <a:t>／</a:t>
            </a:r>
            <a:r>
              <a:rPr kumimoji="1" lang="en-US" altLang="zh-CN" dirty="0">
                <a:latin typeface="Times New Roman" pitchFamily="18" charset="0"/>
              </a:rPr>
              <a:t>O</a:t>
            </a:r>
            <a:r>
              <a:rPr kumimoji="1" lang="zh-CN" altLang="en-US" dirty="0"/>
              <a:t>子系统、处理机通信子系统和实时钟。</a:t>
            </a:r>
            <a:r>
              <a:rPr kumimoji="1" lang="zh-CN" altLang="en-US" dirty="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6548"/>
                                        </p:tgtEl>
                                        <p:attrNameLst>
                                          <p:attrName>style.visibility</p:attrName>
                                        </p:attrNameLst>
                                      </p:cBhvr>
                                      <p:to>
                                        <p:strVal val="visible"/>
                                      </p:to>
                                    </p:set>
                                    <p:animEffect transition="in" filter="blinds(horizontal)">
                                      <p:cBhvr>
                                        <p:cTn id="7" dur="500"/>
                                        <p:tgtEl>
                                          <p:spTgt spid="8765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6559"/>
                                        </p:tgtEl>
                                        <p:attrNameLst>
                                          <p:attrName>style.visibility</p:attrName>
                                        </p:attrNameLst>
                                      </p:cBhvr>
                                      <p:to>
                                        <p:strVal val="visible"/>
                                      </p:to>
                                    </p:set>
                                    <p:animEffect transition="in" filter="box(in)">
                                      <p:cBhvr>
                                        <p:cTn id="12" dur="500"/>
                                        <p:tgtEl>
                                          <p:spTgt spid="876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8" grpId="0" autoUpdateAnimBg="0"/>
      <p:bldP spid="87655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4294967295"/>
          </p:nvPr>
        </p:nvSpPr>
        <p:spPr>
          <a:xfrm>
            <a:off x="7080250" y="6232525"/>
            <a:ext cx="1905000" cy="457200"/>
          </a:xfrm>
          <a:prstGeom prst="rect">
            <a:avLst/>
          </a:prstGeom>
          <a:noFill/>
        </p:spPr>
        <p:txBody>
          <a:bodyPr/>
          <a:lstStyle/>
          <a:p>
            <a:fld id="{17BF81F8-DAA8-4CE7-A97F-DA84CFD74158}" type="slidenum">
              <a:rPr lang="en-US" altLang="zh-CN"/>
              <a:pPr/>
              <a:t>16</a:t>
            </a:fld>
            <a:endParaRPr lang="en-US" altLang="zh-CN"/>
          </a:p>
        </p:txBody>
      </p:sp>
      <p:sp>
        <p:nvSpPr>
          <p:cNvPr id="878596" name="Text Box 4"/>
          <p:cNvSpPr txBox="1">
            <a:spLocks noChangeArrowheads="1"/>
          </p:cNvSpPr>
          <p:nvPr/>
        </p:nvSpPr>
        <p:spPr bwMode="auto">
          <a:xfrm>
            <a:off x="381000" y="914400"/>
            <a:ext cx="8458200" cy="762000"/>
          </a:xfrm>
          <a:prstGeom prst="rect">
            <a:avLst/>
          </a:prstGeom>
          <a:noFill/>
          <a:ln w="9525">
            <a:noFill/>
            <a:miter lim="800000"/>
            <a:headEnd/>
            <a:tailEnd/>
          </a:ln>
          <a:effectLst/>
        </p:spPr>
        <p:txBody>
          <a:bodyPr/>
          <a:lstStyle/>
          <a:p>
            <a:pPr algn="l"/>
            <a:r>
              <a:rPr kumimoji="1" lang="en-US" altLang="zh-CN" sz="2400"/>
              <a:t>  </a:t>
            </a:r>
            <a:r>
              <a:rPr kumimoji="1" lang="en-US" altLang="zh-CN" sz="2400">
                <a:latin typeface="Times New Roman" pitchFamily="18" charset="0"/>
              </a:rPr>
              <a:t>CRAY Y-MP</a:t>
            </a:r>
            <a:r>
              <a:rPr kumimoji="1" lang="zh-CN" altLang="en-US" sz="2400"/>
              <a:t>，</a:t>
            </a:r>
            <a:r>
              <a:rPr kumimoji="1" lang="en-US" altLang="zh-CN" sz="2400">
                <a:latin typeface="Times New Roman" pitchFamily="18" charset="0"/>
              </a:rPr>
              <a:t>C90</a:t>
            </a:r>
            <a:r>
              <a:rPr kumimoji="1" lang="zh-CN" altLang="en-US" sz="2400"/>
              <a:t>对</a:t>
            </a:r>
            <a:r>
              <a:rPr kumimoji="1" lang="en-US" altLang="zh-CN" sz="2400">
                <a:latin typeface="Times New Roman" pitchFamily="18" charset="0"/>
              </a:rPr>
              <a:t>Y-MP</a:t>
            </a:r>
            <a:r>
              <a:rPr kumimoji="1" lang="zh-CN" altLang="en-US" sz="2400"/>
              <a:t>系列在技术和规模上做了进一步改进。</a:t>
            </a:r>
            <a:endParaRPr kumimoji="1" lang="zh-CN" altLang="en-US" sz="2400">
              <a:latin typeface="Times New Roman" pitchFamily="18" charset="0"/>
            </a:endParaRPr>
          </a:p>
        </p:txBody>
      </p:sp>
      <p:sp>
        <p:nvSpPr>
          <p:cNvPr id="878597" name="Text Box 5"/>
          <p:cNvSpPr txBox="1">
            <a:spLocks noChangeArrowheads="1"/>
          </p:cNvSpPr>
          <p:nvPr/>
        </p:nvSpPr>
        <p:spPr bwMode="auto">
          <a:xfrm>
            <a:off x="304800" y="1752600"/>
            <a:ext cx="8458200" cy="838200"/>
          </a:xfrm>
          <a:prstGeom prst="rect">
            <a:avLst/>
          </a:prstGeom>
          <a:noFill/>
          <a:ln w="9525">
            <a:solidFill>
              <a:srgbClr val="FF9900"/>
            </a:solidFill>
            <a:miter lim="800000"/>
            <a:headEnd/>
            <a:tailEnd/>
          </a:ln>
          <a:effectLst/>
        </p:spPr>
        <p:txBody>
          <a:bodyPr/>
          <a:lstStyle/>
          <a:p>
            <a:pPr algn="l"/>
            <a:r>
              <a:rPr kumimoji="1" lang="en-US" altLang="zh-CN"/>
              <a:t>  </a:t>
            </a:r>
            <a:r>
              <a:rPr kumimoji="1" lang="zh-CN" altLang="en-US" sz="2400"/>
              <a:t>系统由</a:t>
            </a:r>
            <a:r>
              <a:rPr kumimoji="1" lang="en-US" altLang="zh-CN" sz="2400">
                <a:latin typeface="Times New Roman" pitchFamily="18" charset="0"/>
              </a:rPr>
              <a:t>16</a:t>
            </a:r>
            <a:r>
              <a:rPr kumimoji="1" lang="zh-CN" altLang="en-US" sz="2400"/>
              <a:t>个类似于</a:t>
            </a:r>
            <a:r>
              <a:rPr kumimoji="1" lang="en-US" altLang="zh-CN" sz="2400">
                <a:latin typeface="Times New Roman" pitchFamily="18" charset="0"/>
              </a:rPr>
              <a:t>Y-MP816</a:t>
            </a:r>
            <a:r>
              <a:rPr kumimoji="1" lang="zh-CN" altLang="en-US" sz="2400"/>
              <a:t>的</a:t>
            </a:r>
            <a:r>
              <a:rPr kumimoji="1" lang="en-US" altLang="zh-CN" sz="2400">
                <a:latin typeface="Times New Roman" pitchFamily="18" charset="0"/>
              </a:rPr>
              <a:t>CPU</a:t>
            </a:r>
            <a:r>
              <a:rPr kumimoji="1" lang="zh-CN" altLang="en-US" sz="2400"/>
              <a:t>组成。</a:t>
            </a:r>
            <a:r>
              <a:rPr kumimoji="1" lang="en-US" altLang="zh-CN" sz="2400">
                <a:latin typeface="Times New Roman" pitchFamily="18" charset="0"/>
              </a:rPr>
              <a:t>16</a:t>
            </a:r>
            <a:r>
              <a:rPr kumimoji="1" lang="zh-CN" altLang="en-US" sz="2400"/>
              <a:t>台处理机共享主存储器的容量高达</a:t>
            </a:r>
            <a:r>
              <a:rPr kumimoji="1" lang="en-US" altLang="zh-CN" sz="2400">
                <a:latin typeface="Times New Roman" pitchFamily="18" charset="0"/>
              </a:rPr>
              <a:t>256MB(2GB)</a:t>
            </a:r>
            <a:r>
              <a:rPr kumimoji="1" lang="zh-CN" altLang="en-US" sz="2400"/>
              <a:t>。</a:t>
            </a:r>
            <a:endParaRPr kumimoji="1" lang="zh-CN" altLang="en-US" sz="2400">
              <a:latin typeface="Times New Roman" pitchFamily="18" charset="0"/>
            </a:endParaRPr>
          </a:p>
        </p:txBody>
      </p:sp>
      <p:sp>
        <p:nvSpPr>
          <p:cNvPr id="878598" name="Text Box 6"/>
          <p:cNvSpPr txBox="1">
            <a:spLocks noChangeArrowheads="1"/>
          </p:cNvSpPr>
          <p:nvPr/>
        </p:nvSpPr>
        <p:spPr bwMode="auto">
          <a:xfrm>
            <a:off x="304800" y="2667000"/>
            <a:ext cx="8458200" cy="457200"/>
          </a:xfrm>
          <a:prstGeom prst="rect">
            <a:avLst/>
          </a:prstGeom>
          <a:noFill/>
          <a:ln w="9525">
            <a:solidFill>
              <a:srgbClr val="FF9900"/>
            </a:solidFill>
            <a:miter lim="800000"/>
            <a:headEnd/>
            <a:tailEnd/>
          </a:ln>
          <a:effectLst/>
        </p:spPr>
        <p:txBody>
          <a:bodyPr/>
          <a:lstStyle/>
          <a:p>
            <a:pPr algn="l"/>
            <a:r>
              <a:rPr kumimoji="1" lang="en-US" altLang="zh-CN">
                <a:latin typeface="Times New Roman" pitchFamily="18" charset="0"/>
              </a:rPr>
              <a:t>    </a:t>
            </a:r>
            <a:r>
              <a:rPr kumimoji="1" lang="en-US" altLang="zh-CN" sz="2400">
                <a:latin typeface="Times New Roman" pitchFamily="18" charset="0"/>
              </a:rPr>
              <a:t>SSD</a:t>
            </a:r>
            <a:r>
              <a:rPr kumimoji="1" lang="zh-CN" altLang="en-US" sz="2400"/>
              <a:t>存储器的容量最多达</a:t>
            </a:r>
            <a:r>
              <a:rPr kumimoji="1" lang="en-US" altLang="zh-CN" sz="2400">
                <a:latin typeface="Times New Roman" pitchFamily="18" charset="0"/>
              </a:rPr>
              <a:t>16GB</a:t>
            </a:r>
            <a:r>
              <a:rPr kumimoji="1" lang="zh-CN" altLang="en-US" sz="2400"/>
              <a:t>，可选作第二级主存储器。</a:t>
            </a:r>
            <a:endParaRPr kumimoji="1" lang="zh-CN" altLang="en-US" sz="2400">
              <a:latin typeface="Times New Roman" pitchFamily="18" charset="0"/>
            </a:endParaRPr>
          </a:p>
        </p:txBody>
      </p:sp>
      <p:sp>
        <p:nvSpPr>
          <p:cNvPr id="878599" name="Text Box 7"/>
          <p:cNvSpPr txBox="1">
            <a:spLocks noChangeArrowheads="1"/>
          </p:cNvSpPr>
          <p:nvPr/>
        </p:nvSpPr>
        <p:spPr bwMode="auto">
          <a:xfrm>
            <a:off x="304800" y="3200400"/>
            <a:ext cx="8458200" cy="1600200"/>
          </a:xfrm>
          <a:prstGeom prst="rect">
            <a:avLst/>
          </a:prstGeom>
          <a:noFill/>
          <a:ln w="9525">
            <a:solidFill>
              <a:srgbClr val="FF9900"/>
            </a:solidFill>
            <a:miter lim="800000"/>
            <a:headEnd/>
            <a:tailEnd/>
          </a:ln>
          <a:effectLst/>
        </p:spPr>
        <p:txBody>
          <a:bodyPr/>
          <a:lstStyle/>
          <a:p>
            <a:pPr algn="l"/>
            <a:r>
              <a:rPr kumimoji="1" lang="en-US" altLang="zh-CN"/>
              <a:t>  </a:t>
            </a:r>
            <a:r>
              <a:rPr kumimoji="1" lang="zh-CN" altLang="en-US" sz="2400"/>
              <a:t>两条向量流水线和两个功能部件可以并行操作，每个时钟周期能产生</a:t>
            </a:r>
            <a:r>
              <a:rPr kumimoji="1" lang="en-US" altLang="zh-CN" sz="2400">
                <a:latin typeface="Times New Roman" pitchFamily="18" charset="0"/>
              </a:rPr>
              <a:t>4</a:t>
            </a:r>
            <a:r>
              <a:rPr kumimoji="1" lang="zh-CN" altLang="en-US" sz="2400"/>
              <a:t>个向量计算结果。这意味着每台处理机有</a:t>
            </a:r>
            <a:r>
              <a:rPr kumimoji="1" lang="en-US" altLang="zh-CN" sz="2400">
                <a:latin typeface="Times New Roman" pitchFamily="18" charset="0"/>
              </a:rPr>
              <a:t>4</a:t>
            </a:r>
            <a:r>
              <a:rPr kumimoji="1" lang="zh-CN" altLang="en-US" sz="2400"/>
              <a:t>路并行性，因此</a:t>
            </a:r>
            <a:r>
              <a:rPr kumimoji="1" lang="en-US" altLang="zh-CN" sz="2400">
                <a:latin typeface="Times New Roman" pitchFamily="18" charset="0"/>
              </a:rPr>
              <a:t>16</a:t>
            </a:r>
            <a:r>
              <a:rPr kumimoji="1" lang="zh-CN" altLang="en-US" sz="2400"/>
              <a:t>台处理机每个时钟周期最多可以产生</a:t>
            </a:r>
            <a:r>
              <a:rPr kumimoji="1" lang="en-US" altLang="zh-CN" sz="2400">
                <a:latin typeface="Times New Roman" pitchFamily="18" charset="0"/>
              </a:rPr>
              <a:t>64</a:t>
            </a:r>
            <a:r>
              <a:rPr kumimoji="1" lang="zh-CN" altLang="en-US" sz="2400"/>
              <a:t>个向量计算结果。</a:t>
            </a:r>
            <a:r>
              <a:rPr kumimoji="1" lang="zh-CN" altLang="en-US">
                <a:latin typeface="Times New Roman" pitchFamily="18" charset="0"/>
              </a:rPr>
              <a:t> </a:t>
            </a:r>
          </a:p>
        </p:txBody>
      </p:sp>
      <p:sp>
        <p:nvSpPr>
          <p:cNvPr id="878600" name="Text Box 8"/>
          <p:cNvSpPr txBox="1">
            <a:spLocks noChangeArrowheads="1"/>
          </p:cNvSpPr>
          <p:nvPr/>
        </p:nvSpPr>
        <p:spPr bwMode="auto">
          <a:xfrm>
            <a:off x="304800" y="4876800"/>
            <a:ext cx="8458200" cy="1600200"/>
          </a:xfrm>
          <a:prstGeom prst="rect">
            <a:avLst/>
          </a:prstGeom>
          <a:noFill/>
          <a:ln w="9525">
            <a:solidFill>
              <a:srgbClr val="FF9900"/>
            </a:solidFill>
            <a:miter lim="800000"/>
            <a:headEnd/>
            <a:tailEnd/>
          </a:ln>
          <a:effectLst/>
        </p:spPr>
        <p:txBody>
          <a:bodyPr/>
          <a:lstStyle/>
          <a:p>
            <a:pPr algn="l"/>
            <a:r>
              <a:rPr kumimoji="1" lang="en-US" altLang="zh-CN"/>
              <a:t>  </a:t>
            </a:r>
            <a:r>
              <a:rPr kumimoji="1" lang="en-US" altLang="zh-CN" sz="2400">
                <a:latin typeface="Times New Roman" pitchFamily="18" charset="0"/>
              </a:rPr>
              <a:t>C90</a:t>
            </a:r>
            <a:r>
              <a:rPr kumimoji="1" lang="zh-CN" altLang="en-US" sz="2400"/>
              <a:t>运行</a:t>
            </a:r>
            <a:r>
              <a:rPr kumimoji="1" lang="en-US" altLang="zh-CN" sz="2400">
                <a:latin typeface="Times New Roman" pitchFamily="18" charset="0"/>
              </a:rPr>
              <a:t>UNICON</a:t>
            </a:r>
            <a:r>
              <a:rPr kumimoji="1" lang="zh-CN" altLang="en-US" sz="2400"/>
              <a:t>操作系统，提供向量化的</a:t>
            </a:r>
            <a:r>
              <a:rPr kumimoji="1" lang="en-US" altLang="zh-CN" sz="2400">
                <a:latin typeface="Times New Roman" pitchFamily="18" charset="0"/>
              </a:rPr>
              <a:t>FORTRAN77</a:t>
            </a:r>
            <a:r>
              <a:rPr kumimoji="1" lang="zh-CN" altLang="en-US" sz="2400"/>
              <a:t>和</a:t>
            </a:r>
            <a:r>
              <a:rPr kumimoji="1" lang="en-US" altLang="zh-CN" sz="2400">
                <a:latin typeface="Times New Roman" pitchFamily="18" charset="0"/>
              </a:rPr>
              <a:t>C</a:t>
            </a:r>
            <a:r>
              <a:rPr kumimoji="1" lang="zh-CN" altLang="en-US" sz="2400"/>
              <a:t>编译器。</a:t>
            </a:r>
            <a:r>
              <a:rPr kumimoji="1" lang="en-US" altLang="zh-CN" sz="2400">
                <a:latin typeface="Times New Roman" pitchFamily="18" charset="0"/>
              </a:rPr>
              <a:t>64</a:t>
            </a:r>
            <a:r>
              <a:rPr kumimoji="1" lang="zh-CN" altLang="en-US" sz="2400"/>
              <a:t>路并行性和</a:t>
            </a:r>
            <a:r>
              <a:rPr kumimoji="1" lang="en-US" altLang="zh-CN" sz="2400">
                <a:latin typeface="Times New Roman" pitchFamily="18" charset="0"/>
              </a:rPr>
              <a:t>4.2ns</a:t>
            </a:r>
            <a:r>
              <a:rPr kumimoji="1" lang="zh-CN" altLang="en-US" sz="2400"/>
              <a:t>时钟周期相配合，可使系统的峰值性能达到</a:t>
            </a:r>
            <a:r>
              <a:rPr kumimoji="1" lang="en-US" altLang="zh-CN" sz="2400">
                <a:latin typeface="Times New Roman" pitchFamily="18" charset="0"/>
              </a:rPr>
              <a:t>16GFLOPS</a:t>
            </a:r>
            <a:r>
              <a:rPr kumimoji="1" lang="zh-CN" altLang="en-US" sz="2400"/>
              <a:t>，系统最大</a:t>
            </a:r>
            <a:r>
              <a:rPr kumimoji="1" lang="en-US" altLang="zh-CN" sz="2400">
                <a:latin typeface="Times New Roman" pitchFamily="18" charset="0"/>
              </a:rPr>
              <a:t>I</a:t>
            </a:r>
            <a:r>
              <a:rPr kumimoji="1" lang="zh-CN" altLang="en-US" sz="2400"/>
              <a:t>／</a:t>
            </a:r>
            <a:r>
              <a:rPr kumimoji="1" lang="en-US" altLang="zh-CN" sz="2400">
                <a:latin typeface="Times New Roman" pitchFamily="18" charset="0"/>
              </a:rPr>
              <a:t>O</a:t>
            </a:r>
            <a:r>
              <a:rPr kumimoji="1" lang="zh-CN" altLang="en-US" sz="2400"/>
              <a:t>吞吐率为</a:t>
            </a:r>
            <a:r>
              <a:rPr kumimoji="1" lang="en-US" altLang="zh-CN" sz="2400">
                <a:latin typeface="Times New Roman" pitchFamily="18" charset="0"/>
              </a:rPr>
              <a:t>13.6MB</a:t>
            </a:r>
            <a:r>
              <a:rPr kumimoji="1" lang="zh-CN" altLang="en-US" sz="2400"/>
              <a:t>／</a:t>
            </a:r>
            <a:r>
              <a:rPr kumimoji="1" lang="en-US" altLang="zh-CN" sz="2400">
                <a:latin typeface="Times New Roman" pitchFamily="18" charset="0"/>
              </a:rPr>
              <a:t>s</a:t>
            </a:r>
            <a:r>
              <a:rPr kumimoji="1" lang="zh-CN" altLang="en-US" sz="2400"/>
              <a:t>。</a:t>
            </a:r>
            <a:r>
              <a:rPr kumimoji="1" lang="zh-CN" altLang="en-US">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8597"/>
                                        </p:tgtEl>
                                        <p:attrNameLst>
                                          <p:attrName>style.visibility</p:attrName>
                                        </p:attrNameLst>
                                      </p:cBhvr>
                                      <p:to>
                                        <p:strVal val="visible"/>
                                      </p:to>
                                    </p:set>
                                    <p:animEffect transition="in" filter="blinds(horizontal)">
                                      <p:cBhvr>
                                        <p:cTn id="7" dur="500"/>
                                        <p:tgtEl>
                                          <p:spTgt spid="87859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8598"/>
                                        </p:tgtEl>
                                        <p:attrNameLst>
                                          <p:attrName>style.visibility</p:attrName>
                                        </p:attrNameLst>
                                      </p:cBhvr>
                                      <p:to>
                                        <p:strVal val="visible"/>
                                      </p:to>
                                    </p:set>
                                    <p:animEffect transition="in" filter="box(in)">
                                      <p:cBhvr>
                                        <p:cTn id="12" dur="500"/>
                                        <p:tgtEl>
                                          <p:spTgt spid="87859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78599"/>
                                        </p:tgtEl>
                                        <p:attrNameLst>
                                          <p:attrName>style.visibility</p:attrName>
                                        </p:attrNameLst>
                                      </p:cBhvr>
                                      <p:to>
                                        <p:strVal val="visible"/>
                                      </p:to>
                                    </p:set>
                                    <p:animEffect transition="in" filter="box(in)">
                                      <p:cBhvr>
                                        <p:cTn id="17" dur="500"/>
                                        <p:tgtEl>
                                          <p:spTgt spid="87859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78600"/>
                                        </p:tgtEl>
                                        <p:attrNameLst>
                                          <p:attrName>style.visibility</p:attrName>
                                        </p:attrNameLst>
                                      </p:cBhvr>
                                      <p:to>
                                        <p:strVal val="visible"/>
                                      </p:to>
                                    </p:set>
                                    <p:animEffect transition="in" filter="checkerboard(across)">
                                      <p:cBhvr>
                                        <p:cTn id="22" dur="500"/>
                                        <p:tgtEl>
                                          <p:spTgt spid="878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7" grpId="0" animBg="1" autoUpdateAnimBg="0"/>
      <p:bldP spid="878598" grpId="0" animBg="1" autoUpdateAnimBg="0"/>
      <p:bldP spid="878599" grpId="0" animBg="1" autoUpdateAnimBg="0"/>
      <p:bldP spid="87860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4"/>
          <p:cNvSpPr>
            <a:spLocks noGrp="1" noChangeArrowheads="1"/>
          </p:cNvSpPr>
          <p:nvPr>
            <p:ph type="sldNum" sz="quarter" idx="4294967295"/>
          </p:nvPr>
        </p:nvSpPr>
        <p:spPr>
          <a:xfrm>
            <a:off x="7080250" y="6232525"/>
            <a:ext cx="1905000" cy="457200"/>
          </a:xfrm>
          <a:prstGeom prst="rect">
            <a:avLst/>
          </a:prstGeom>
          <a:noFill/>
        </p:spPr>
        <p:txBody>
          <a:bodyPr/>
          <a:lstStyle/>
          <a:p>
            <a:fld id="{3DFDE414-FB1A-438A-A113-FF1658271D96}" type="slidenum">
              <a:rPr lang="en-US" altLang="zh-CN"/>
              <a:pPr/>
              <a:t>17</a:t>
            </a:fld>
            <a:endParaRPr lang="en-US" altLang="zh-CN"/>
          </a:p>
        </p:txBody>
      </p:sp>
      <p:sp>
        <p:nvSpPr>
          <p:cNvPr id="880643" name="Rectangle 3"/>
          <p:cNvSpPr>
            <a:spLocks noGrp="1" noChangeArrowheads="1"/>
          </p:cNvSpPr>
          <p:nvPr>
            <p:ph type="subTitle" idx="1"/>
          </p:nvPr>
        </p:nvSpPr>
        <p:spPr>
          <a:xfrm>
            <a:off x="228600" y="514350"/>
            <a:ext cx="7162800" cy="552450"/>
          </a:xfrm>
          <a:noFill/>
        </p:spPr>
        <p:txBody>
          <a:bodyPr/>
          <a:lstStyle/>
          <a:p>
            <a:pPr algn="just">
              <a:spcBef>
                <a:spcPct val="0"/>
              </a:spcBef>
            </a:pPr>
            <a:r>
              <a:rPr lang="en-US" altLang="zh-CN" sz="2800" b="1" dirty="0" smtClean="0">
                <a:solidFill>
                  <a:schemeClr val="hlink"/>
                </a:solidFill>
              </a:rPr>
              <a:t>NECSX-X</a:t>
            </a:r>
            <a:r>
              <a:rPr lang="zh-CN" altLang="en-US" sz="2800" b="1" dirty="0">
                <a:solidFill>
                  <a:schemeClr val="hlink"/>
                </a:solidFill>
                <a:latin typeface="宋体" charset="-122"/>
              </a:rPr>
              <a:t>系列</a:t>
            </a:r>
            <a:r>
              <a:rPr lang="zh-CN" altLang="en-US" sz="2800" b="1" dirty="0">
                <a:solidFill>
                  <a:schemeClr val="hlink"/>
                </a:solidFill>
              </a:rPr>
              <a:t>    </a:t>
            </a:r>
          </a:p>
        </p:txBody>
      </p:sp>
      <p:sp>
        <p:nvSpPr>
          <p:cNvPr id="880644" name="Text Box 4"/>
          <p:cNvSpPr txBox="1">
            <a:spLocks noChangeArrowheads="1"/>
          </p:cNvSpPr>
          <p:nvPr/>
        </p:nvSpPr>
        <p:spPr bwMode="auto">
          <a:xfrm>
            <a:off x="76200" y="990600"/>
            <a:ext cx="8915400" cy="1219200"/>
          </a:xfrm>
          <a:prstGeom prst="rect">
            <a:avLst/>
          </a:prstGeom>
          <a:noFill/>
          <a:ln w="9525">
            <a:noFill/>
            <a:miter lim="800000"/>
            <a:headEnd/>
            <a:tailEnd/>
          </a:ln>
          <a:effectLst/>
        </p:spPr>
        <p:txBody>
          <a:bodyPr/>
          <a:lstStyle/>
          <a:p>
            <a:pPr algn="l"/>
            <a:r>
              <a:rPr kumimoji="1" lang="en-US" altLang="zh-CN" sz="2400">
                <a:latin typeface="Times New Roman" pitchFamily="18" charset="0"/>
              </a:rPr>
              <a:t>   </a:t>
            </a:r>
            <a:r>
              <a:rPr kumimoji="1" lang="zh-CN" altLang="en-US" sz="2400">
                <a:latin typeface="Times New Roman" pitchFamily="18" charset="0"/>
              </a:rPr>
              <a:t>日本</a:t>
            </a:r>
            <a:r>
              <a:rPr kumimoji="1" lang="en-US" altLang="zh-CN" sz="2400">
                <a:latin typeface="Times New Roman" pitchFamily="18" charset="0"/>
              </a:rPr>
              <a:t>NEC</a:t>
            </a:r>
            <a:r>
              <a:rPr kumimoji="1" lang="zh-CN" altLang="en-US" sz="2400">
                <a:latin typeface="Times New Roman" pitchFamily="18" charset="0"/>
              </a:rPr>
              <a:t>公司研制的</a:t>
            </a:r>
            <a:r>
              <a:rPr kumimoji="1" lang="en-US" altLang="zh-CN" sz="2400">
                <a:latin typeface="Times New Roman" pitchFamily="18" charset="0"/>
              </a:rPr>
              <a:t>SX-X</a:t>
            </a:r>
            <a:r>
              <a:rPr kumimoji="1" lang="zh-CN" altLang="en-US" sz="2400">
                <a:latin typeface="Times New Roman" pitchFamily="18" charset="0"/>
              </a:rPr>
              <a:t>系列宣称峰值速度可达</a:t>
            </a:r>
            <a:r>
              <a:rPr kumimoji="1" lang="en-US" altLang="zh-CN" sz="2400">
                <a:latin typeface="Times New Roman" pitchFamily="18" charset="0"/>
              </a:rPr>
              <a:t>22GFLOPS</a:t>
            </a:r>
            <a:r>
              <a:rPr kumimoji="1" lang="zh-CN" altLang="en-US" sz="2400">
                <a:latin typeface="Times New Roman" pitchFamily="18" charset="0"/>
              </a:rPr>
              <a:t>。达到这一性能指标的主要措施之一是使用了基于</a:t>
            </a:r>
            <a:r>
              <a:rPr kumimoji="1" lang="en-US" altLang="zh-CN" sz="2400">
                <a:latin typeface="Times New Roman" pitchFamily="18" charset="0"/>
              </a:rPr>
              <a:t>VLSI</a:t>
            </a:r>
            <a:r>
              <a:rPr kumimoji="1" lang="zh-CN" altLang="en-US" sz="2400">
                <a:latin typeface="Times New Roman" pitchFamily="18" charset="0"/>
              </a:rPr>
              <a:t>和高密度封装技术的</a:t>
            </a:r>
            <a:r>
              <a:rPr kumimoji="1" lang="en-US" altLang="zh-CN" sz="2400">
                <a:latin typeface="Times New Roman" pitchFamily="18" charset="0"/>
              </a:rPr>
              <a:t>2.9ns</a:t>
            </a:r>
            <a:r>
              <a:rPr kumimoji="1" lang="zh-CN" altLang="en-US" sz="2400">
                <a:latin typeface="Times New Roman" pitchFamily="18" charset="0"/>
              </a:rPr>
              <a:t>时钟。</a:t>
            </a:r>
          </a:p>
        </p:txBody>
      </p:sp>
      <p:sp>
        <p:nvSpPr>
          <p:cNvPr id="880645" name="Text Box 5"/>
          <p:cNvSpPr txBox="1">
            <a:spLocks noChangeArrowheads="1"/>
          </p:cNvSpPr>
          <p:nvPr/>
        </p:nvSpPr>
        <p:spPr bwMode="auto">
          <a:xfrm>
            <a:off x="304800" y="2286000"/>
            <a:ext cx="8458200" cy="838200"/>
          </a:xfrm>
          <a:prstGeom prst="rect">
            <a:avLst/>
          </a:prstGeom>
          <a:noFill/>
          <a:ln w="9525">
            <a:solidFill>
              <a:srgbClr val="FF9900"/>
            </a:solidFill>
            <a:miter lim="800000"/>
            <a:headEnd/>
            <a:tailEnd/>
          </a:ln>
          <a:effectLst/>
        </p:spPr>
        <p:txBody>
          <a:bodyPr/>
          <a:lstStyle/>
          <a:p>
            <a:pPr algn="l"/>
            <a:r>
              <a:rPr kumimoji="1" lang="en-US" altLang="zh-CN" sz="2400"/>
              <a:t>  </a:t>
            </a:r>
            <a:r>
              <a:rPr kumimoji="1" lang="zh-CN" altLang="en-US" sz="2400"/>
              <a:t>向量部件由</a:t>
            </a:r>
            <a:r>
              <a:rPr kumimoji="1" lang="en-US" altLang="zh-CN" sz="2400">
                <a:latin typeface="Times New Roman" pitchFamily="18" charset="0"/>
              </a:rPr>
              <a:t>4</a:t>
            </a:r>
            <a:r>
              <a:rPr kumimoji="1" lang="zh-CN" altLang="en-US" sz="2400"/>
              <a:t>台运算处理机</a:t>
            </a:r>
            <a:r>
              <a:rPr kumimoji="1" lang="en-US" altLang="zh-CN" sz="2400">
                <a:latin typeface="Times New Roman" pitchFamily="18" charset="0"/>
              </a:rPr>
              <a:t>AP0-AP3</a:t>
            </a:r>
            <a:r>
              <a:rPr kumimoji="1" lang="zh-CN" altLang="en-US" sz="2400"/>
              <a:t>组成，它们通过共享向量寄存器或通过</a:t>
            </a:r>
            <a:r>
              <a:rPr kumimoji="1" lang="en-US" altLang="zh-CN" sz="2400">
                <a:latin typeface="Times New Roman" pitchFamily="18" charset="0"/>
              </a:rPr>
              <a:t>2GB</a:t>
            </a:r>
            <a:r>
              <a:rPr kumimoji="1" lang="zh-CN" altLang="en-US" sz="2400"/>
              <a:t>的共享主存储器</a:t>
            </a:r>
            <a:r>
              <a:rPr kumimoji="1" lang="en-US" altLang="zh-CN" sz="2400">
                <a:latin typeface="Times New Roman" pitchFamily="18" charset="0"/>
              </a:rPr>
              <a:t>MMU</a:t>
            </a:r>
            <a:r>
              <a:rPr kumimoji="1" lang="zh-CN" altLang="en-US" sz="2400"/>
              <a:t>实现彼此通信。</a:t>
            </a:r>
          </a:p>
        </p:txBody>
      </p:sp>
      <p:sp>
        <p:nvSpPr>
          <p:cNvPr id="880646" name="Text Box 6"/>
          <p:cNvSpPr txBox="1">
            <a:spLocks noChangeArrowheads="1"/>
          </p:cNvSpPr>
          <p:nvPr/>
        </p:nvSpPr>
        <p:spPr bwMode="auto">
          <a:xfrm>
            <a:off x="304800" y="3200400"/>
            <a:ext cx="8458200" cy="1143000"/>
          </a:xfrm>
          <a:prstGeom prst="rect">
            <a:avLst/>
          </a:prstGeom>
          <a:noFill/>
          <a:ln w="9525">
            <a:solidFill>
              <a:srgbClr val="FF9900"/>
            </a:solidFill>
            <a:miter lim="800000"/>
            <a:headEnd/>
            <a:tailEnd/>
          </a:ln>
          <a:effectLst/>
        </p:spPr>
        <p:txBody>
          <a:bodyPr/>
          <a:lstStyle/>
          <a:p>
            <a:pPr algn="l"/>
            <a:r>
              <a:rPr kumimoji="1" lang="en-US" altLang="zh-CN" sz="2400" dirty="0"/>
              <a:t>  </a:t>
            </a:r>
            <a:r>
              <a:rPr kumimoji="1" lang="zh-CN" altLang="en-US" sz="2400" dirty="0"/>
              <a:t>每台处理机有</a:t>
            </a:r>
            <a:r>
              <a:rPr kumimoji="1" lang="en-US" altLang="zh-CN" sz="2400" dirty="0">
                <a:latin typeface="Times New Roman" pitchFamily="18" charset="0"/>
              </a:rPr>
              <a:t>4</a:t>
            </a:r>
            <a:r>
              <a:rPr kumimoji="1" lang="zh-CN" altLang="en-US" sz="2400" dirty="0"/>
              <a:t>组向量流水线，每组包括</a:t>
            </a:r>
            <a:r>
              <a:rPr kumimoji="1" lang="en-US" altLang="zh-CN" sz="2400" dirty="0">
                <a:latin typeface="Times New Roman" pitchFamily="18" charset="0"/>
              </a:rPr>
              <a:t>2</a:t>
            </a:r>
            <a:r>
              <a:rPr kumimoji="1" lang="zh-CN" altLang="en-US" sz="2400" dirty="0"/>
              <a:t>条加法／移位流水线和</a:t>
            </a:r>
            <a:r>
              <a:rPr kumimoji="1" lang="en-US" altLang="zh-CN" sz="2400" dirty="0">
                <a:latin typeface="Times New Roman" pitchFamily="18" charset="0"/>
              </a:rPr>
              <a:t>2</a:t>
            </a:r>
            <a:r>
              <a:rPr kumimoji="1" lang="zh-CN" altLang="en-US" sz="2400" dirty="0"/>
              <a:t>条乘法／逻辑流水线。类似于</a:t>
            </a:r>
            <a:r>
              <a:rPr kumimoji="1" lang="en-US" altLang="zh-CN" sz="2400" dirty="0">
                <a:latin typeface="Times New Roman" pitchFamily="18" charset="0"/>
              </a:rPr>
              <a:t>C90</a:t>
            </a:r>
            <a:r>
              <a:rPr kumimoji="1" lang="zh-CN" altLang="en-US" sz="2400" dirty="0"/>
              <a:t>，</a:t>
            </a:r>
            <a:r>
              <a:rPr kumimoji="1" lang="en-US" altLang="zh-CN" sz="2400" dirty="0">
                <a:latin typeface="Times New Roman" pitchFamily="18" charset="0"/>
              </a:rPr>
              <a:t>4</a:t>
            </a:r>
            <a:r>
              <a:rPr kumimoji="1" lang="zh-CN" altLang="en-US" sz="2400" dirty="0"/>
              <a:t>台处理机可达到</a:t>
            </a:r>
            <a:r>
              <a:rPr kumimoji="1" lang="en-US" altLang="zh-CN" sz="2400" dirty="0">
                <a:latin typeface="Times New Roman" pitchFamily="18" charset="0"/>
              </a:rPr>
              <a:t>64</a:t>
            </a:r>
            <a:r>
              <a:rPr kumimoji="1" lang="zh-CN" altLang="en-US" sz="2400" dirty="0"/>
              <a:t>路并行性。 </a:t>
            </a:r>
          </a:p>
        </p:txBody>
      </p:sp>
      <p:sp>
        <p:nvSpPr>
          <p:cNvPr id="880647" name="Text Box 7"/>
          <p:cNvSpPr txBox="1">
            <a:spLocks noChangeArrowheads="1"/>
          </p:cNvSpPr>
          <p:nvPr/>
        </p:nvSpPr>
        <p:spPr bwMode="auto">
          <a:xfrm>
            <a:off x="304800" y="4419600"/>
            <a:ext cx="8458200" cy="1752600"/>
          </a:xfrm>
          <a:prstGeom prst="rect">
            <a:avLst/>
          </a:prstGeom>
          <a:noFill/>
          <a:ln w="9525">
            <a:solidFill>
              <a:srgbClr val="FF9900"/>
            </a:solidFill>
            <a:miter lim="800000"/>
            <a:headEnd/>
            <a:tailEnd/>
          </a:ln>
          <a:effectLst/>
        </p:spPr>
        <p:txBody>
          <a:bodyPr/>
          <a:lstStyle/>
          <a:p>
            <a:pPr algn="l"/>
            <a:r>
              <a:rPr kumimoji="1" lang="en-US" altLang="zh-CN" sz="2400"/>
              <a:t>  </a:t>
            </a:r>
            <a:r>
              <a:rPr kumimoji="1" lang="zh-CN" altLang="en-US" sz="2400"/>
              <a:t>系统最多可以配置</a:t>
            </a:r>
            <a:r>
              <a:rPr kumimoji="1" lang="en-US" altLang="zh-CN" sz="2400">
                <a:latin typeface="Times New Roman" pitchFamily="18" charset="0"/>
              </a:rPr>
              <a:t>4</a:t>
            </a:r>
            <a:r>
              <a:rPr kumimoji="1" lang="zh-CN" altLang="en-US" sz="2400"/>
              <a:t>台</a:t>
            </a:r>
            <a:r>
              <a:rPr kumimoji="1" lang="en-US" altLang="zh-CN" sz="2400">
                <a:latin typeface="Times New Roman" pitchFamily="18" charset="0"/>
              </a:rPr>
              <a:t>I</a:t>
            </a:r>
            <a:r>
              <a:rPr kumimoji="1" lang="zh-CN" altLang="en-US" sz="2400"/>
              <a:t>／</a:t>
            </a:r>
            <a:r>
              <a:rPr kumimoji="1" lang="en-US" altLang="zh-CN" sz="2400">
                <a:latin typeface="Times New Roman" pitchFamily="18" charset="0"/>
              </a:rPr>
              <a:t>O</a:t>
            </a:r>
            <a:r>
              <a:rPr kumimoji="1" lang="zh-CN" altLang="en-US" sz="2400"/>
              <a:t>处理机，每台</a:t>
            </a:r>
            <a:r>
              <a:rPr kumimoji="1" lang="en-US" altLang="zh-CN" sz="2400">
                <a:latin typeface="Times New Roman" pitchFamily="18" charset="0"/>
              </a:rPr>
              <a:t>I</a:t>
            </a:r>
            <a:r>
              <a:rPr kumimoji="1" lang="zh-CN" altLang="en-US" sz="2400"/>
              <a:t>／</a:t>
            </a:r>
            <a:r>
              <a:rPr kumimoji="1" lang="en-US" altLang="zh-CN" sz="2400">
                <a:latin typeface="Times New Roman" pitchFamily="18" charset="0"/>
              </a:rPr>
              <a:t>O</a:t>
            </a:r>
            <a:r>
              <a:rPr kumimoji="1" lang="zh-CN" altLang="en-US" sz="2400"/>
              <a:t>处理机的数据传输率为</a:t>
            </a:r>
            <a:r>
              <a:rPr kumimoji="1" lang="en-US" altLang="zh-CN" sz="2400">
                <a:latin typeface="Times New Roman" pitchFamily="18" charset="0"/>
              </a:rPr>
              <a:t>1GB</a:t>
            </a:r>
            <a:r>
              <a:rPr kumimoji="1" lang="zh-CN" altLang="en-US" sz="2400"/>
              <a:t>／</a:t>
            </a:r>
            <a:r>
              <a:rPr kumimoji="1" lang="en-US" altLang="zh-CN" sz="2400">
                <a:latin typeface="Times New Roman" pitchFamily="18" charset="0"/>
              </a:rPr>
              <a:t>s</a:t>
            </a:r>
            <a:r>
              <a:rPr kumimoji="1" lang="zh-CN" altLang="en-US" sz="2400"/>
              <a:t>。系统最多可以提供</a:t>
            </a:r>
            <a:r>
              <a:rPr kumimoji="1" lang="en-US" altLang="zh-CN" sz="2400">
                <a:latin typeface="Times New Roman" pitchFamily="18" charset="0"/>
              </a:rPr>
              <a:t>256</a:t>
            </a:r>
            <a:r>
              <a:rPr kumimoji="1" lang="zh-CN" altLang="en-US" sz="2400"/>
              <a:t>个通道，用于高速网络、图形和外围设备的操作。通道传输率</a:t>
            </a:r>
            <a:r>
              <a:rPr kumimoji="1" lang="en-US" altLang="zh-CN" sz="2400">
                <a:latin typeface="Times New Roman" pitchFamily="18" charset="0"/>
              </a:rPr>
              <a:t>100MB</a:t>
            </a:r>
            <a:r>
              <a:rPr kumimoji="1" lang="zh-CN" altLang="en-US" sz="2400"/>
              <a:t>／</a:t>
            </a:r>
            <a:r>
              <a:rPr kumimoji="1" lang="en-US" altLang="zh-CN" sz="2400">
                <a:latin typeface="Times New Roman" pitchFamily="18" charset="0"/>
              </a:rPr>
              <a:t>s</a:t>
            </a:r>
            <a:r>
              <a:rPr kumimoji="1" lang="zh-CN" altLang="en-US" sz="2400"/>
              <a:t>。</a:t>
            </a:r>
            <a:r>
              <a:rPr kumimoji="1" lang="zh-CN" altLang="en-US">
                <a:latin typeface="Times New Roman" pitchFamily="18" charset="0"/>
                <a:hlinkClick r:id="rId2" action="ppaction://hlinkfile"/>
              </a:rPr>
              <a:t>图</a:t>
            </a:r>
            <a:r>
              <a:rPr kumimoji="1" lang="en-US" altLang="zh-CN">
                <a:latin typeface="Times New Roman" pitchFamily="18" charset="0"/>
                <a:hlinkClick r:id="rId2" action="ppaction://hlinkfile"/>
              </a:rPr>
              <a:t>4.12</a:t>
            </a:r>
            <a:r>
              <a:rPr kumimoji="1" lang="zh-CN" altLang="en-US">
                <a:latin typeface="Times New Roman" pitchFamily="18" charset="0"/>
              </a:rPr>
              <a:t>表示</a:t>
            </a:r>
            <a:r>
              <a:rPr kumimoji="1" lang="en-US" altLang="zh-CN">
                <a:latin typeface="Times New Roman" pitchFamily="18" charset="0"/>
              </a:rPr>
              <a:t>NECSX-X44</a:t>
            </a:r>
            <a:r>
              <a:rPr kumimoji="1" lang="zh-CN" altLang="en-US">
                <a:latin typeface="Times New Roman" pitchFamily="18" charset="0"/>
              </a:rPr>
              <a:t>向量处理机的系统结构框图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45"/>
                                        </p:tgtEl>
                                        <p:attrNameLst>
                                          <p:attrName>style.visibility</p:attrName>
                                        </p:attrNameLst>
                                      </p:cBhvr>
                                      <p:to>
                                        <p:strVal val="visible"/>
                                      </p:to>
                                    </p:set>
                                    <p:animEffect transition="in" filter="blinds(horizontal)">
                                      <p:cBhvr>
                                        <p:cTn id="7" dur="500"/>
                                        <p:tgtEl>
                                          <p:spTgt spid="88064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80646"/>
                                        </p:tgtEl>
                                        <p:attrNameLst>
                                          <p:attrName>style.visibility</p:attrName>
                                        </p:attrNameLst>
                                      </p:cBhvr>
                                      <p:to>
                                        <p:strVal val="visible"/>
                                      </p:to>
                                    </p:set>
                                    <p:animEffect transition="in" filter="box(in)">
                                      <p:cBhvr>
                                        <p:cTn id="12" dur="500"/>
                                        <p:tgtEl>
                                          <p:spTgt spid="88064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80647"/>
                                        </p:tgtEl>
                                        <p:attrNameLst>
                                          <p:attrName>style.visibility</p:attrName>
                                        </p:attrNameLst>
                                      </p:cBhvr>
                                      <p:to>
                                        <p:strVal val="visible"/>
                                      </p:to>
                                    </p:set>
                                    <p:animEffect transition="in" filter="box(in)">
                                      <p:cBhvr>
                                        <p:cTn id="17" dur="500"/>
                                        <p:tgtEl>
                                          <p:spTgt spid="880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5" grpId="0" animBg="1" autoUpdateAnimBg="0"/>
      <p:bldP spid="880646" grpId="0" animBg="1" autoUpdateAnimBg="0"/>
      <p:bldP spid="88064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762000" y="228600"/>
            <a:ext cx="7543800" cy="914400"/>
          </a:xfrm>
        </p:spPr>
        <p:txBody>
          <a:bodyPr/>
          <a:lstStyle/>
          <a:p>
            <a:pPr algn="l">
              <a:lnSpc>
                <a:spcPct val="120000"/>
              </a:lnSpc>
            </a:pPr>
            <a:r>
              <a:rPr lang="zh-CN" altLang="en-US" sz="2800" b="1" dirty="0" smtClean="0">
                <a:solidFill>
                  <a:schemeClr val="tx2"/>
                </a:solidFill>
                <a:latin typeface="宋体" charset="-122"/>
              </a:rPr>
              <a:t>向量</a:t>
            </a:r>
            <a:r>
              <a:rPr lang="zh-CN" altLang="en-US" sz="2800" b="1" dirty="0">
                <a:solidFill>
                  <a:schemeClr val="tx2"/>
                </a:solidFill>
                <a:latin typeface="宋体" charset="-122"/>
              </a:rPr>
              <a:t>处理机的发展</a:t>
            </a:r>
          </a:p>
        </p:txBody>
      </p:sp>
      <p:sp>
        <p:nvSpPr>
          <p:cNvPr id="71683" name="Rectangle 3"/>
          <p:cNvSpPr>
            <a:spLocks noGrp="1" noChangeArrowheads="1"/>
          </p:cNvSpPr>
          <p:nvPr>
            <p:ph type="body" idx="1"/>
          </p:nvPr>
        </p:nvSpPr>
        <p:spPr>
          <a:xfrm>
            <a:off x="381000" y="1219200"/>
            <a:ext cx="8458200" cy="5029200"/>
          </a:xfrm>
        </p:spPr>
        <p:txBody>
          <a:bodyPr>
            <a:normAutofit lnSpcReduction="10000"/>
          </a:bodyPr>
          <a:lstStyle/>
          <a:p>
            <a:pPr>
              <a:lnSpc>
                <a:spcPct val="120000"/>
              </a:lnSpc>
              <a:spcBef>
                <a:spcPct val="0"/>
              </a:spcBef>
              <a:buFontTx/>
              <a:buNone/>
            </a:pPr>
            <a:r>
              <a:rPr lang="zh-CN" altLang="en-US" sz="2800" b="1">
                <a:solidFill>
                  <a:srgbClr val="800000"/>
                </a:solidFill>
                <a:latin typeface="宋体" charset="-122"/>
              </a:rPr>
              <a:t>向量计算机系统结构的主要优点：</a:t>
            </a:r>
          </a:p>
          <a:p>
            <a:pPr>
              <a:lnSpc>
                <a:spcPct val="120000"/>
              </a:lnSpc>
              <a:spcBef>
                <a:spcPct val="0"/>
              </a:spcBef>
              <a:buFontTx/>
              <a:buNone/>
            </a:pPr>
            <a:r>
              <a:rPr lang="zh-CN" altLang="en-US"/>
              <a:t>	</a:t>
            </a:r>
            <a:r>
              <a:rPr lang="en-US" altLang="zh-CN"/>
              <a:t>(1) </a:t>
            </a:r>
            <a:r>
              <a:rPr lang="zh-CN" altLang="en-US"/>
              <a:t>通过流水线方式有效提高了存储器带宽</a:t>
            </a:r>
          </a:p>
          <a:p>
            <a:pPr>
              <a:lnSpc>
                <a:spcPct val="120000"/>
              </a:lnSpc>
              <a:spcBef>
                <a:spcPct val="0"/>
              </a:spcBef>
              <a:buFontTx/>
              <a:buNone/>
            </a:pPr>
            <a:r>
              <a:rPr lang="zh-CN" altLang="en-US"/>
              <a:t>	</a:t>
            </a:r>
            <a:r>
              <a:rPr lang="en-US" altLang="zh-CN"/>
              <a:t>(2) </a:t>
            </a:r>
            <a:r>
              <a:rPr lang="zh-CN" altLang="en-US"/>
              <a:t>流水结构的运算器有很高的性能价格比</a:t>
            </a:r>
          </a:p>
          <a:p>
            <a:pPr>
              <a:lnSpc>
                <a:spcPct val="120000"/>
              </a:lnSpc>
              <a:spcBef>
                <a:spcPct val="0"/>
              </a:spcBef>
              <a:buFontTx/>
              <a:buNone/>
            </a:pPr>
            <a:r>
              <a:rPr lang="zh-CN" altLang="en-US"/>
              <a:t>	</a:t>
            </a:r>
            <a:r>
              <a:rPr lang="en-US" altLang="zh-CN"/>
              <a:t>(3) </a:t>
            </a:r>
            <a:r>
              <a:rPr lang="zh-CN" altLang="en-US"/>
              <a:t>非常简单的机制就能满足通信和同步要求</a:t>
            </a:r>
          </a:p>
          <a:p>
            <a:pPr>
              <a:lnSpc>
                <a:spcPct val="120000"/>
              </a:lnSpc>
              <a:spcBef>
                <a:spcPct val="0"/>
              </a:spcBef>
              <a:buFontTx/>
              <a:buNone/>
            </a:pPr>
            <a:r>
              <a:rPr lang="zh-CN" altLang="en-US"/>
              <a:t>向量处理机通常以</a:t>
            </a:r>
            <a:r>
              <a:rPr lang="en-US" altLang="zh-CN"/>
              <a:t>Mflops(Millin of Floating pointperconu)</a:t>
            </a:r>
            <a:r>
              <a:rPr lang="zh-CN" altLang="en-US"/>
              <a:t>作为速度单位。</a:t>
            </a:r>
          </a:p>
          <a:p>
            <a:pPr>
              <a:lnSpc>
                <a:spcPct val="120000"/>
              </a:lnSpc>
              <a:spcBef>
                <a:spcPct val="0"/>
              </a:spcBef>
              <a:buFontTx/>
              <a:buNone/>
            </a:pPr>
            <a:r>
              <a:rPr lang="zh-CN" altLang="en-US"/>
              <a:t>一般认为，在标量计算机中，执行一次浮点运算需要２～５条指令，平均需３条指令。</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381000" y="533400"/>
            <a:ext cx="8382000" cy="5867400"/>
          </a:xfrm>
        </p:spPr>
        <p:txBody>
          <a:bodyPr/>
          <a:lstStyle/>
          <a:p>
            <a:pPr>
              <a:lnSpc>
                <a:spcPct val="120000"/>
              </a:lnSpc>
              <a:spcBef>
                <a:spcPct val="10000"/>
              </a:spcBef>
              <a:buFontTx/>
              <a:buNone/>
            </a:pPr>
            <a:r>
              <a:rPr lang="en-US" altLang="zh-CN" sz="2800" b="1">
                <a:solidFill>
                  <a:srgbClr val="800000"/>
                </a:solidFill>
                <a:latin typeface="宋体" charset="-122"/>
              </a:rPr>
              <a:t>1. </a:t>
            </a:r>
            <a:r>
              <a:rPr lang="zh-CN" altLang="en-US" sz="2800" b="1">
                <a:solidFill>
                  <a:srgbClr val="800000"/>
                </a:solidFill>
                <a:latin typeface="宋体" charset="-122"/>
              </a:rPr>
              <a:t>向量计算机系统结构的发展趋势是：</a:t>
            </a:r>
          </a:p>
          <a:p>
            <a:pPr>
              <a:lnSpc>
                <a:spcPct val="120000"/>
              </a:lnSpc>
              <a:spcBef>
                <a:spcPct val="10000"/>
              </a:spcBef>
              <a:buFontTx/>
              <a:buNone/>
            </a:pPr>
            <a:r>
              <a:rPr lang="zh-CN" altLang="en-US"/>
              <a:t>	</a:t>
            </a:r>
            <a:r>
              <a:rPr lang="en-US" altLang="zh-CN"/>
              <a:t>(1) </a:t>
            </a:r>
            <a:r>
              <a:rPr lang="zh-CN" altLang="en-US"/>
              <a:t>提供多种向量运算指令。</a:t>
            </a:r>
          </a:p>
          <a:p>
            <a:pPr>
              <a:lnSpc>
                <a:spcPct val="120000"/>
              </a:lnSpc>
              <a:spcBef>
                <a:spcPct val="10000"/>
              </a:spcBef>
              <a:buFontTx/>
              <a:buNone/>
            </a:pPr>
            <a:r>
              <a:rPr lang="zh-CN" altLang="en-US"/>
              <a:t>	</a:t>
            </a:r>
            <a:r>
              <a:rPr lang="en-US" altLang="zh-CN"/>
              <a:t>(2) </a:t>
            </a:r>
            <a:r>
              <a:rPr lang="zh-CN" altLang="en-US"/>
              <a:t>除具有向量处理功能外还有其它功能。</a:t>
            </a:r>
          </a:p>
          <a:p>
            <a:pPr>
              <a:lnSpc>
                <a:spcPct val="120000"/>
              </a:lnSpc>
              <a:spcBef>
                <a:spcPct val="10000"/>
              </a:spcBef>
              <a:buFontTx/>
              <a:buNone/>
            </a:pPr>
            <a:r>
              <a:rPr lang="zh-CN" altLang="en-US"/>
              <a:t>	</a:t>
            </a:r>
            <a:r>
              <a:rPr lang="en-US" altLang="zh-CN"/>
              <a:t>(3) </a:t>
            </a:r>
            <a:r>
              <a:rPr lang="zh-CN" altLang="en-US"/>
              <a:t>采用多层次的存储器系统。</a:t>
            </a:r>
          </a:p>
          <a:p>
            <a:pPr>
              <a:lnSpc>
                <a:spcPct val="120000"/>
              </a:lnSpc>
              <a:spcBef>
                <a:spcPct val="10000"/>
              </a:spcBef>
              <a:buFontTx/>
              <a:buNone/>
            </a:pPr>
            <a:r>
              <a:rPr lang="zh-CN" altLang="en-US"/>
              <a:t>	</a:t>
            </a:r>
            <a:r>
              <a:rPr lang="en-US" altLang="zh-CN"/>
              <a:t>(4) </a:t>
            </a:r>
            <a:r>
              <a:rPr lang="zh-CN" altLang="en-US"/>
              <a:t>流水线技术与并行技术相结合。</a:t>
            </a:r>
          </a:p>
          <a:p>
            <a:pPr>
              <a:lnSpc>
                <a:spcPct val="120000"/>
              </a:lnSpc>
              <a:spcBef>
                <a:spcPct val="10000"/>
              </a:spcBef>
              <a:buFontTx/>
              <a:buNone/>
            </a:pPr>
            <a:r>
              <a:rPr lang="en-US" altLang="zh-CN" sz="2800" b="1">
                <a:solidFill>
                  <a:srgbClr val="800000"/>
                </a:solidFill>
                <a:latin typeface="宋体" charset="-122"/>
              </a:rPr>
              <a:t>2. </a:t>
            </a:r>
            <a:r>
              <a:rPr lang="zh-CN" altLang="en-US" sz="2800" b="1">
                <a:solidFill>
                  <a:srgbClr val="800000"/>
                </a:solidFill>
                <a:latin typeface="宋体" charset="-122"/>
              </a:rPr>
              <a:t>向量计算机系统结构要解决的六个技术问题：</a:t>
            </a:r>
          </a:p>
          <a:p>
            <a:pPr>
              <a:lnSpc>
                <a:spcPct val="120000"/>
              </a:lnSpc>
              <a:spcBef>
                <a:spcPct val="10000"/>
              </a:spcBef>
              <a:buFontTx/>
              <a:buNone/>
            </a:pPr>
            <a:r>
              <a:rPr lang="zh-CN" altLang="en-US"/>
              <a:t>	</a:t>
            </a:r>
            <a:r>
              <a:rPr lang="en-US" altLang="zh-CN">
                <a:solidFill>
                  <a:srgbClr val="FF0000"/>
                </a:solidFill>
              </a:rPr>
              <a:t>(1) </a:t>
            </a:r>
            <a:r>
              <a:rPr lang="zh-CN" altLang="en-US" b="1">
                <a:solidFill>
                  <a:srgbClr val="FF0000"/>
                </a:solidFill>
              </a:rPr>
              <a:t>处理机带宽</a:t>
            </a:r>
            <a:r>
              <a:rPr lang="zh-CN" altLang="en-US"/>
              <a:t>，有两条途径：</a:t>
            </a:r>
          </a:p>
          <a:p>
            <a:pPr>
              <a:lnSpc>
                <a:spcPct val="120000"/>
              </a:lnSpc>
              <a:spcBef>
                <a:spcPct val="10000"/>
              </a:spcBef>
              <a:buFontTx/>
              <a:buNone/>
            </a:pPr>
            <a:r>
              <a:rPr lang="zh-CN" altLang="en-US"/>
              <a:t>运算部件采用流水线结构。</a:t>
            </a:r>
          </a:p>
          <a:p>
            <a:pPr>
              <a:lnSpc>
                <a:spcPct val="120000"/>
              </a:lnSpc>
              <a:spcBef>
                <a:spcPct val="10000"/>
              </a:spcBef>
              <a:buFontTx/>
              <a:buNone/>
            </a:pPr>
            <a:r>
              <a:rPr lang="zh-CN" altLang="en-US"/>
              <a:t>用多个运算器构成并行系统。</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向量处理机的评估</a:t>
            </a:r>
            <a:endParaRPr lang="zh-CN" altLang="en-US" dirty="0"/>
          </a:p>
        </p:txBody>
      </p:sp>
      <p:sp>
        <p:nvSpPr>
          <p:cNvPr id="3" name="内容占位符 2"/>
          <p:cNvSpPr>
            <a:spLocks noGrp="1"/>
          </p:cNvSpPr>
          <p:nvPr>
            <p:ph idx="1"/>
          </p:nvPr>
        </p:nvSpPr>
        <p:spPr/>
        <p:txBody>
          <a:bodyPr/>
          <a:lstStyle/>
          <a:p>
            <a:r>
              <a:rPr lang="zh-CN" altLang="en-US" dirty="0" smtClean="0"/>
              <a:t>向量处理机的性能评估</a:t>
            </a:r>
            <a:endParaRPr lang="en-US" altLang="zh-CN" dirty="0" smtClean="0"/>
          </a:p>
          <a:p>
            <a:r>
              <a:rPr lang="zh-CN" altLang="en-US" dirty="0" smtClean="0"/>
              <a:t>典型向量处理机</a:t>
            </a:r>
            <a:endParaRPr lang="en-US" altLang="zh-CN" dirty="0" smtClean="0"/>
          </a:p>
          <a:p>
            <a:r>
              <a:rPr lang="zh-CN" altLang="en-US" smtClean="0"/>
              <a:t>向量处理机的发展</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304800" y="228600"/>
            <a:ext cx="8610600" cy="6248400"/>
          </a:xfrm>
        </p:spPr>
        <p:txBody>
          <a:bodyPr>
            <a:normAutofit lnSpcReduction="10000"/>
          </a:bodyPr>
          <a:lstStyle/>
          <a:p>
            <a:pPr>
              <a:lnSpc>
                <a:spcPct val="120000"/>
              </a:lnSpc>
              <a:spcBef>
                <a:spcPct val="10000"/>
              </a:spcBef>
              <a:buFontTx/>
              <a:buNone/>
            </a:pPr>
            <a:r>
              <a:rPr lang="en-US" altLang="zh-CN" sz="2400"/>
              <a:t>     </a:t>
            </a:r>
            <a:r>
              <a:rPr lang="en-US" altLang="zh-CN">
                <a:solidFill>
                  <a:srgbClr val="FF0000"/>
                </a:solidFill>
              </a:rPr>
              <a:t>(2)</a:t>
            </a:r>
            <a:r>
              <a:rPr lang="zh-CN" altLang="en-US" b="1">
                <a:solidFill>
                  <a:srgbClr val="FF0000"/>
                </a:solidFill>
              </a:rPr>
              <a:t>存储器带宽</a:t>
            </a:r>
            <a:r>
              <a:rPr lang="zh-CN" altLang="en-US"/>
              <a:t>，多种解决方法：</a:t>
            </a:r>
          </a:p>
          <a:p>
            <a:pPr>
              <a:lnSpc>
                <a:spcPct val="120000"/>
              </a:lnSpc>
              <a:spcBef>
                <a:spcPct val="0"/>
              </a:spcBef>
              <a:buFontTx/>
              <a:buNone/>
            </a:pPr>
            <a:r>
              <a:rPr lang="zh-CN" altLang="en-US"/>
              <a:t>用多个独立的存储体构造大容量存储器系统。</a:t>
            </a:r>
          </a:p>
          <a:p>
            <a:pPr>
              <a:lnSpc>
                <a:spcPct val="120000"/>
              </a:lnSpc>
              <a:spcBef>
                <a:spcPct val="0"/>
              </a:spcBef>
              <a:buFontTx/>
              <a:buNone/>
            </a:pPr>
            <a:r>
              <a:rPr lang="zh-CN" altLang="en-US"/>
              <a:t>采用多层次的存储器系统提高访问速度。</a:t>
            </a:r>
          </a:p>
          <a:p>
            <a:pPr>
              <a:lnSpc>
                <a:spcPct val="120000"/>
              </a:lnSpc>
              <a:spcBef>
                <a:spcPct val="0"/>
              </a:spcBef>
              <a:buFontTx/>
              <a:buNone/>
            </a:pPr>
            <a:r>
              <a:rPr lang="zh-CN" altLang="en-US"/>
              <a:t>采用</a:t>
            </a:r>
            <a:r>
              <a:rPr lang="en-US" altLang="zh-CN"/>
              <a:t>Cache</a:t>
            </a:r>
            <a:r>
              <a:rPr lang="zh-CN" altLang="en-US"/>
              <a:t>和可寻址的寄存器组效果最好。</a:t>
            </a:r>
          </a:p>
          <a:p>
            <a:pPr>
              <a:lnSpc>
                <a:spcPct val="120000"/>
              </a:lnSpc>
              <a:spcBef>
                <a:spcPct val="0"/>
              </a:spcBef>
              <a:buFontTx/>
              <a:buNone/>
            </a:pPr>
            <a:r>
              <a:rPr lang="zh-CN" altLang="en-US"/>
              <a:t>采用流水线技术，存储系统的速度快</a:t>
            </a:r>
            <a:r>
              <a:rPr lang="en-US" altLang="zh-CN"/>
              <a:t>5</a:t>
            </a:r>
            <a:r>
              <a:rPr lang="zh-CN" altLang="en-US"/>
              <a:t>～</a:t>
            </a:r>
            <a:r>
              <a:rPr lang="en-US" altLang="zh-CN"/>
              <a:t>20</a:t>
            </a:r>
            <a:r>
              <a:rPr lang="zh-CN" altLang="en-US"/>
              <a:t>倍</a:t>
            </a:r>
          </a:p>
          <a:p>
            <a:pPr>
              <a:lnSpc>
                <a:spcPct val="120000"/>
              </a:lnSpc>
              <a:spcBef>
                <a:spcPct val="0"/>
              </a:spcBef>
              <a:buFontTx/>
              <a:buNone/>
            </a:pPr>
            <a:r>
              <a:rPr lang="zh-CN" altLang="en-US"/>
              <a:t>    </a:t>
            </a:r>
            <a:r>
              <a:rPr lang="en-US" altLang="zh-CN">
                <a:solidFill>
                  <a:srgbClr val="FF0000"/>
                </a:solidFill>
              </a:rPr>
              <a:t>(3)</a:t>
            </a:r>
            <a:r>
              <a:rPr lang="zh-CN" altLang="en-US" b="1">
                <a:solidFill>
                  <a:srgbClr val="FF0000"/>
                </a:solidFill>
              </a:rPr>
              <a:t>输入／输出带宽</a:t>
            </a:r>
            <a:r>
              <a:rPr lang="zh-CN" altLang="en-US"/>
              <a:t>，有</a:t>
            </a:r>
            <a:r>
              <a:rPr lang="en-US" altLang="zh-CN"/>
              <a:t>10</a:t>
            </a:r>
            <a:r>
              <a:rPr lang="zh-CN" altLang="en-US"/>
              <a:t>～</a:t>
            </a:r>
            <a:r>
              <a:rPr lang="en-US" altLang="zh-CN"/>
              <a:t>29</a:t>
            </a:r>
            <a:r>
              <a:rPr lang="zh-CN" altLang="en-US"/>
              <a:t>个</a:t>
            </a:r>
            <a:r>
              <a:rPr lang="en-US" altLang="zh-CN"/>
              <a:t>DMA</a:t>
            </a:r>
            <a:r>
              <a:rPr lang="zh-CN" altLang="en-US"/>
              <a:t>通道。</a:t>
            </a:r>
          </a:p>
          <a:p>
            <a:pPr>
              <a:lnSpc>
                <a:spcPct val="120000"/>
              </a:lnSpc>
              <a:spcBef>
                <a:spcPct val="0"/>
              </a:spcBef>
              <a:buFontTx/>
              <a:buNone/>
            </a:pPr>
            <a:r>
              <a:rPr lang="zh-CN" altLang="en-US">
                <a:solidFill>
                  <a:srgbClr val="FF0000"/>
                </a:solidFill>
              </a:rPr>
              <a:t>	 </a:t>
            </a:r>
            <a:r>
              <a:rPr lang="en-US" altLang="zh-CN">
                <a:solidFill>
                  <a:srgbClr val="FF0000"/>
                </a:solidFill>
              </a:rPr>
              <a:t>(4)</a:t>
            </a:r>
            <a:r>
              <a:rPr lang="zh-CN" altLang="en-US" b="1">
                <a:solidFill>
                  <a:srgbClr val="FF0000"/>
                </a:solidFill>
              </a:rPr>
              <a:t>通信带宽</a:t>
            </a:r>
            <a:r>
              <a:rPr lang="zh-CN" altLang="en-US"/>
              <a:t>，共享存储器或互连网络。</a:t>
            </a:r>
          </a:p>
          <a:p>
            <a:pPr>
              <a:lnSpc>
                <a:spcPct val="120000"/>
              </a:lnSpc>
              <a:spcBef>
                <a:spcPct val="0"/>
              </a:spcBef>
              <a:buFontTx/>
              <a:buNone/>
            </a:pPr>
            <a:r>
              <a:rPr lang="zh-CN" altLang="en-US">
                <a:solidFill>
                  <a:srgbClr val="FF0000"/>
                </a:solidFill>
              </a:rPr>
              <a:t>	 </a:t>
            </a:r>
            <a:r>
              <a:rPr lang="en-US" altLang="zh-CN">
                <a:solidFill>
                  <a:srgbClr val="FF0000"/>
                </a:solidFill>
              </a:rPr>
              <a:t>(5)</a:t>
            </a:r>
            <a:r>
              <a:rPr lang="zh-CN" altLang="en-US" b="1">
                <a:solidFill>
                  <a:srgbClr val="FF0000"/>
                </a:solidFill>
              </a:rPr>
              <a:t>同步系统</a:t>
            </a:r>
            <a:r>
              <a:rPr lang="zh-CN" altLang="en-US"/>
              <a:t>，多流水线结构通过控制程序使所有流水线能够同步工作。</a:t>
            </a:r>
          </a:p>
          <a:p>
            <a:pPr>
              <a:lnSpc>
                <a:spcPct val="120000"/>
              </a:lnSpc>
              <a:spcBef>
                <a:spcPct val="0"/>
              </a:spcBef>
              <a:buFontTx/>
              <a:buNone/>
            </a:pPr>
            <a:r>
              <a:rPr lang="zh-CN" altLang="en-US"/>
              <a:t>    </a:t>
            </a:r>
            <a:r>
              <a:rPr lang="en-US" altLang="zh-CN">
                <a:solidFill>
                  <a:srgbClr val="FF0000"/>
                </a:solidFill>
              </a:rPr>
              <a:t>(6) </a:t>
            </a:r>
            <a:r>
              <a:rPr lang="zh-CN" altLang="en-US" b="1">
                <a:solidFill>
                  <a:srgbClr val="FF0000"/>
                </a:solidFill>
              </a:rPr>
              <a:t>多用途</a:t>
            </a:r>
            <a:r>
              <a:rPr lang="zh-CN" altLang="en-US"/>
              <a:t>，例如，能够处理非数值计算问题</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294967295"/>
          </p:nvPr>
        </p:nvSpPr>
        <p:spPr>
          <a:xfrm>
            <a:off x="7080250" y="6232525"/>
            <a:ext cx="1905000" cy="457200"/>
          </a:xfrm>
          <a:prstGeom prst="rect">
            <a:avLst/>
          </a:prstGeom>
          <a:noFill/>
        </p:spPr>
        <p:txBody>
          <a:bodyPr/>
          <a:lstStyle/>
          <a:p>
            <a:fld id="{C5141567-E276-40D9-AFC1-1AD068933690}" type="slidenum">
              <a:rPr lang="en-US" altLang="zh-CN"/>
              <a:pPr/>
              <a:t>21</a:t>
            </a:fld>
            <a:endParaRPr lang="en-US" altLang="zh-CN"/>
          </a:p>
        </p:txBody>
      </p:sp>
      <p:sp>
        <p:nvSpPr>
          <p:cNvPr id="879618" name="Rectangle 2"/>
          <p:cNvSpPr>
            <a:spLocks noGrp="1" noChangeArrowheads="1"/>
          </p:cNvSpPr>
          <p:nvPr>
            <p:ph type="ctrTitle"/>
          </p:nvPr>
        </p:nvSpPr>
        <p:spPr>
          <a:xfrm>
            <a:off x="220663" y="92075"/>
            <a:ext cx="7170737" cy="517525"/>
          </a:xfrm>
          <a:noFill/>
          <a:ln/>
        </p:spPr>
        <p:txBody>
          <a:bodyPr>
            <a:normAutofit fontScale="90000"/>
          </a:bodyPr>
          <a:lstStyle/>
          <a:p>
            <a:r>
              <a:rPr lang="zh-CN" altLang="en-US" sz="2800" b="1">
                <a:solidFill>
                  <a:schemeClr val="hlink"/>
                </a:solidFill>
                <a:latin typeface="宋体" charset="-122"/>
              </a:rPr>
              <a:t>本</a:t>
            </a:r>
            <a:r>
              <a:rPr lang="zh-CN" altLang="en-US" sz="2800" b="1">
                <a:solidFill>
                  <a:schemeClr val="hlink"/>
                </a:solidFill>
              </a:rPr>
              <a:t> </a:t>
            </a:r>
            <a:r>
              <a:rPr lang="zh-CN" altLang="en-US" sz="2800" b="1">
                <a:solidFill>
                  <a:schemeClr val="hlink"/>
                </a:solidFill>
                <a:latin typeface="宋体" charset="-122"/>
              </a:rPr>
              <a:t>章</a:t>
            </a:r>
            <a:r>
              <a:rPr lang="zh-CN" altLang="en-US" sz="2800" b="1">
                <a:solidFill>
                  <a:schemeClr val="hlink"/>
                </a:solidFill>
              </a:rPr>
              <a:t> </a:t>
            </a:r>
            <a:r>
              <a:rPr lang="zh-CN" altLang="en-US" sz="2800" b="1">
                <a:solidFill>
                  <a:schemeClr val="hlink"/>
                </a:solidFill>
                <a:latin typeface="宋体" charset="-122"/>
              </a:rPr>
              <a:t>小</a:t>
            </a:r>
            <a:r>
              <a:rPr lang="zh-CN" altLang="en-US" sz="2800" b="1">
                <a:solidFill>
                  <a:schemeClr val="hlink"/>
                </a:solidFill>
              </a:rPr>
              <a:t> </a:t>
            </a:r>
            <a:r>
              <a:rPr lang="zh-CN" altLang="en-US" sz="2800" b="1">
                <a:solidFill>
                  <a:schemeClr val="hlink"/>
                </a:solidFill>
                <a:latin typeface="宋体" charset="-122"/>
              </a:rPr>
              <a:t>结</a:t>
            </a:r>
            <a:r>
              <a:rPr lang="zh-CN" altLang="en-US" sz="2800" b="1">
                <a:solidFill>
                  <a:schemeClr val="hlink"/>
                </a:solidFill>
              </a:rPr>
              <a:t>  </a:t>
            </a:r>
          </a:p>
        </p:txBody>
      </p:sp>
      <p:sp>
        <p:nvSpPr>
          <p:cNvPr id="879619" name="Rectangle 3"/>
          <p:cNvSpPr>
            <a:spLocks noGrp="1" noChangeArrowheads="1"/>
          </p:cNvSpPr>
          <p:nvPr>
            <p:ph type="subTitle" idx="1"/>
          </p:nvPr>
        </p:nvSpPr>
        <p:spPr>
          <a:xfrm>
            <a:off x="228600" y="666750"/>
            <a:ext cx="8229600" cy="1543050"/>
          </a:xfrm>
          <a:noFill/>
        </p:spPr>
        <p:txBody>
          <a:bodyPr/>
          <a:lstStyle/>
          <a:p>
            <a:pPr algn="just">
              <a:spcBef>
                <a:spcPct val="0"/>
              </a:spcBef>
            </a:pPr>
            <a:r>
              <a:rPr lang="en-US" altLang="zh-CN" sz="2800" b="1" dirty="0">
                <a:solidFill>
                  <a:schemeClr val="tx2"/>
                </a:solidFill>
                <a:latin typeface="宋体" charset="-122"/>
              </a:rPr>
              <a:t>  </a:t>
            </a:r>
            <a:r>
              <a:rPr lang="zh-CN" altLang="en-US" sz="2800" b="1" dirty="0">
                <a:solidFill>
                  <a:schemeClr val="tx2"/>
                </a:solidFill>
                <a:latin typeface="宋体" charset="-122"/>
              </a:rPr>
              <a:t>向量流水处理机是指令级并行的另一类机器。这种机器能较好地发挥流水线技术的特性，可以达到较高的计算速度。</a:t>
            </a:r>
            <a:r>
              <a:rPr lang="zh-CN" altLang="en-US" sz="2800" b="1" dirty="0">
                <a:solidFill>
                  <a:schemeClr val="tx2"/>
                </a:solidFill>
              </a:rPr>
              <a:t>    </a:t>
            </a:r>
          </a:p>
        </p:txBody>
      </p:sp>
      <p:sp>
        <p:nvSpPr>
          <p:cNvPr id="879620" name="Text Box 4"/>
          <p:cNvSpPr txBox="1">
            <a:spLocks noChangeArrowheads="1"/>
          </p:cNvSpPr>
          <p:nvPr/>
        </p:nvSpPr>
        <p:spPr bwMode="auto">
          <a:xfrm>
            <a:off x="228600" y="2209800"/>
            <a:ext cx="8610600" cy="1447800"/>
          </a:xfrm>
          <a:prstGeom prst="rect">
            <a:avLst/>
          </a:prstGeom>
          <a:noFill/>
          <a:ln w="9525">
            <a:solidFill>
              <a:srgbClr val="FF9900"/>
            </a:solidFill>
            <a:miter lim="800000"/>
            <a:headEnd/>
            <a:tailEnd/>
          </a:ln>
          <a:effectLst/>
        </p:spPr>
        <p:txBody>
          <a:bodyPr/>
          <a:lstStyle/>
          <a:p>
            <a:pPr algn="l"/>
            <a:r>
              <a:rPr kumimoji="1" lang="en-US" altLang="zh-CN" dirty="0"/>
              <a:t>  </a:t>
            </a:r>
            <a:r>
              <a:rPr kumimoji="1" lang="zh-CN" altLang="en-US" dirty="0"/>
              <a:t>本章介绍了向量处理的基本概念，向量流水处理机的一般结构，提高向量流水处理机性能的常用技术，新型向量流水处理机。</a:t>
            </a:r>
            <a:r>
              <a:rPr kumimoji="1" lang="zh-CN" altLang="en-US" dirty="0">
                <a:latin typeface="Times New Roman" pitchFamily="18" charset="0"/>
              </a:rPr>
              <a:t> </a:t>
            </a:r>
          </a:p>
        </p:txBody>
      </p:sp>
      <p:sp>
        <p:nvSpPr>
          <p:cNvPr id="879624" name="Text Box 8"/>
          <p:cNvSpPr txBox="1">
            <a:spLocks noChangeArrowheads="1"/>
          </p:cNvSpPr>
          <p:nvPr/>
        </p:nvSpPr>
        <p:spPr bwMode="auto">
          <a:xfrm>
            <a:off x="228600" y="3810000"/>
            <a:ext cx="8610600" cy="1905000"/>
          </a:xfrm>
          <a:prstGeom prst="rect">
            <a:avLst/>
          </a:prstGeom>
          <a:noFill/>
          <a:ln w="9525">
            <a:solidFill>
              <a:srgbClr val="FF9900"/>
            </a:solidFill>
            <a:miter lim="800000"/>
            <a:headEnd/>
            <a:tailEnd/>
          </a:ln>
          <a:effectLst/>
        </p:spPr>
        <p:txBody>
          <a:bodyPr/>
          <a:lstStyle/>
          <a:p>
            <a:pPr algn="l"/>
            <a:r>
              <a:rPr kumimoji="1" lang="zh-CN" altLang="en-US"/>
              <a:t>本章重点是：</a:t>
            </a:r>
          </a:p>
          <a:p>
            <a:pPr algn="l"/>
            <a:r>
              <a:rPr kumimoji="1" lang="en-US" altLang="zh-CN">
                <a:latin typeface="Times New Roman" pitchFamily="18" charset="0"/>
              </a:rPr>
              <a:t>(1)</a:t>
            </a:r>
            <a:r>
              <a:rPr kumimoji="1" lang="zh-CN" altLang="en-US"/>
              <a:t>三种向量处理方式；</a:t>
            </a:r>
          </a:p>
          <a:p>
            <a:pPr algn="l"/>
            <a:r>
              <a:rPr kumimoji="1" lang="en-US" altLang="zh-CN">
                <a:latin typeface="Times New Roman" pitchFamily="18" charset="0"/>
              </a:rPr>
              <a:t>(2)</a:t>
            </a:r>
            <a:r>
              <a:rPr kumimoji="1" lang="zh-CN" altLang="en-US"/>
              <a:t>存储器存储器结构，寄存器－寄存器结构；</a:t>
            </a:r>
          </a:p>
          <a:p>
            <a:pPr algn="l"/>
            <a:r>
              <a:rPr kumimoji="1" lang="en-US" altLang="zh-CN">
                <a:latin typeface="Times New Roman" pitchFamily="18" charset="0"/>
              </a:rPr>
              <a:t>(3)</a:t>
            </a:r>
            <a:r>
              <a:rPr kumimoji="1" lang="zh-CN" altLang="en-US"/>
              <a:t>链接技术。</a:t>
            </a:r>
            <a:r>
              <a:rPr kumimoji="1" lang="zh-CN" altLang="en-US">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9620"/>
                                        </p:tgtEl>
                                        <p:attrNameLst>
                                          <p:attrName>style.visibility</p:attrName>
                                        </p:attrNameLst>
                                      </p:cBhvr>
                                      <p:to>
                                        <p:strVal val="visible"/>
                                      </p:to>
                                    </p:set>
                                    <p:animEffect transition="in" filter="blinds(horizontal)">
                                      <p:cBhvr>
                                        <p:cTn id="7" dur="500"/>
                                        <p:tgtEl>
                                          <p:spTgt spid="8796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9624"/>
                                        </p:tgtEl>
                                        <p:attrNameLst>
                                          <p:attrName>style.visibility</p:attrName>
                                        </p:attrNameLst>
                                      </p:cBhvr>
                                      <p:to>
                                        <p:strVal val="visible"/>
                                      </p:to>
                                    </p:set>
                                    <p:animEffect transition="in" filter="box(in)">
                                      <p:cBhvr>
                                        <p:cTn id="12" dur="500"/>
                                        <p:tgtEl>
                                          <p:spTgt spid="879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20" grpId="0" animBg="1" autoUpdateAnimBg="0"/>
      <p:bldP spid="87962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4294967295"/>
          </p:nvPr>
        </p:nvSpPr>
        <p:spPr>
          <a:xfrm>
            <a:off x="7080250" y="6232525"/>
            <a:ext cx="1905000" cy="457200"/>
          </a:xfrm>
          <a:prstGeom prst="rect">
            <a:avLst/>
          </a:prstGeom>
        </p:spPr>
        <p:txBody>
          <a:bodyPr/>
          <a:lstStyle/>
          <a:p>
            <a:fld id="{EE6DC77D-EEBD-4CCF-936F-5F3F1638F8FF}" type="slidenum">
              <a:rPr lang="en-US" altLang="zh-CN"/>
              <a:pPr/>
              <a:t>3</a:t>
            </a:fld>
            <a:endParaRPr lang="en-US" altLang="zh-CN"/>
          </a:p>
        </p:txBody>
      </p:sp>
      <p:sp>
        <p:nvSpPr>
          <p:cNvPr id="865282" name="Rectangle 2"/>
          <p:cNvSpPr>
            <a:spLocks noGrp="1" noChangeArrowheads="1"/>
          </p:cNvSpPr>
          <p:nvPr>
            <p:ph type="ctrTitle"/>
          </p:nvPr>
        </p:nvSpPr>
        <p:spPr>
          <a:xfrm>
            <a:off x="220663" y="92075"/>
            <a:ext cx="7170737" cy="517525"/>
          </a:xfrm>
          <a:noFill/>
          <a:ln/>
        </p:spPr>
        <p:txBody>
          <a:bodyPr>
            <a:normAutofit fontScale="90000"/>
          </a:bodyPr>
          <a:lstStyle/>
          <a:p>
            <a:r>
              <a:rPr lang="zh-CN" altLang="en-US" sz="2800" b="1" dirty="0" smtClean="0">
                <a:solidFill>
                  <a:schemeClr val="hlink"/>
                </a:solidFill>
              </a:rPr>
              <a:t>向量</a:t>
            </a:r>
            <a:r>
              <a:rPr lang="zh-CN" altLang="en-US" sz="2800" b="1" dirty="0">
                <a:solidFill>
                  <a:schemeClr val="hlink"/>
                </a:solidFill>
              </a:rPr>
              <a:t>处理机的性能评估</a:t>
            </a:r>
            <a:r>
              <a:rPr lang="zh-CN" altLang="en-US" sz="2800" b="1" dirty="0">
                <a:solidFill>
                  <a:schemeClr val="hlink"/>
                </a:solidFill>
                <a:latin typeface="宋体" charset="-122"/>
              </a:rPr>
              <a:t> </a:t>
            </a:r>
          </a:p>
        </p:txBody>
      </p:sp>
      <p:sp>
        <p:nvSpPr>
          <p:cNvPr id="865291" name="Rectangle 11"/>
          <p:cNvSpPr>
            <a:spLocks noGrp="1" noChangeArrowheads="1"/>
          </p:cNvSpPr>
          <p:nvPr>
            <p:ph type="subTitle" idx="1"/>
          </p:nvPr>
        </p:nvSpPr>
        <p:spPr>
          <a:xfrm>
            <a:off x="838200" y="914400"/>
            <a:ext cx="6477000" cy="685800"/>
          </a:xfrm>
        </p:spPr>
        <p:txBody>
          <a:bodyPr/>
          <a:lstStyle/>
          <a:p>
            <a:pPr algn="l"/>
            <a:r>
              <a:rPr lang="en-US" altLang="zh-CN" sz="2800" b="1">
                <a:solidFill>
                  <a:srgbClr val="FFFFFF"/>
                </a:solidFill>
                <a:effectLst/>
                <a:latin typeface="宋体" charset="-122"/>
              </a:rPr>
              <a:t> </a:t>
            </a:r>
            <a:r>
              <a:rPr lang="zh-CN" altLang="en-US" sz="2800" b="1">
                <a:solidFill>
                  <a:srgbClr val="FFFFFF"/>
                </a:solidFill>
                <a:effectLst/>
                <a:latin typeface="宋体" charset="-122"/>
              </a:rPr>
              <a:t>衡量向量处理机性能的主要参数有：</a:t>
            </a:r>
          </a:p>
        </p:txBody>
      </p:sp>
      <p:sp>
        <p:nvSpPr>
          <p:cNvPr id="865292" name="Rectangle 12"/>
          <p:cNvSpPr>
            <a:spLocks noChangeArrowheads="1"/>
          </p:cNvSpPr>
          <p:nvPr/>
        </p:nvSpPr>
        <p:spPr bwMode="auto">
          <a:xfrm>
            <a:off x="1600200" y="1905000"/>
            <a:ext cx="6477000" cy="2819400"/>
          </a:xfrm>
          <a:prstGeom prst="rect">
            <a:avLst/>
          </a:prstGeom>
          <a:noFill/>
          <a:ln w="9525">
            <a:noFill/>
            <a:miter lim="800000"/>
            <a:headEnd/>
            <a:tailEnd/>
          </a:ln>
          <a:effectLst/>
        </p:spPr>
        <p:txBody>
          <a:bodyPr lIns="92075" tIns="46038" rIns="92075" bIns="46038"/>
          <a:lstStyle/>
          <a:p>
            <a:pPr algn="l">
              <a:spcBef>
                <a:spcPct val="20000"/>
              </a:spcBef>
              <a:buClr>
                <a:schemeClr val="hlink"/>
              </a:buClr>
              <a:buSzPct val="75000"/>
              <a:buFont typeface="Monotype Sorts" charset="2"/>
              <a:buNone/>
            </a:pPr>
            <a:r>
              <a:rPr kumimoji="1" lang="zh-CN" altLang="en-US" sz="3200">
                <a:solidFill>
                  <a:schemeClr val="hlink"/>
                </a:solidFill>
              </a:rPr>
              <a:t>一条向量指令的执行时间</a:t>
            </a:r>
          </a:p>
          <a:p>
            <a:pPr algn="l">
              <a:spcBef>
                <a:spcPct val="20000"/>
              </a:spcBef>
              <a:buClr>
                <a:schemeClr val="hlink"/>
              </a:buClr>
              <a:buSzPct val="75000"/>
              <a:buFont typeface="Monotype Sorts" charset="2"/>
              <a:buNone/>
            </a:pPr>
            <a:r>
              <a:rPr kumimoji="1" lang="zh-CN" altLang="en-US" sz="3200">
                <a:solidFill>
                  <a:schemeClr val="hlink"/>
                </a:solidFill>
              </a:rPr>
              <a:t>一组向量操作的执行时间</a:t>
            </a:r>
          </a:p>
          <a:p>
            <a:pPr algn="l">
              <a:spcBef>
                <a:spcPct val="20000"/>
              </a:spcBef>
              <a:buClr>
                <a:schemeClr val="hlink"/>
              </a:buClr>
              <a:buSzPct val="75000"/>
              <a:buFont typeface="Monotype Sorts" charset="2"/>
              <a:buNone/>
            </a:pPr>
            <a:r>
              <a:rPr kumimoji="1" lang="zh-CN" altLang="en-US" sz="3200">
                <a:solidFill>
                  <a:schemeClr val="hlink"/>
                </a:solidFill>
              </a:rPr>
              <a:t>向量流水线的最大性能</a:t>
            </a:r>
          </a:p>
          <a:p>
            <a:pPr algn="l">
              <a:spcBef>
                <a:spcPct val="20000"/>
              </a:spcBef>
              <a:buClr>
                <a:schemeClr val="hlink"/>
              </a:buClr>
              <a:buSzPct val="75000"/>
              <a:buFont typeface="Monotype Sorts" charset="2"/>
              <a:buNone/>
            </a:pPr>
            <a:r>
              <a:rPr kumimoji="1" lang="zh-CN" altLang="en-US" sz="3200">
                <a:solidFill>
                  <a:schemeClr val="hlink"/>
                </a:solidFill>
              </a:rPr>
              <a:t>半性能向量长度</a:t>
            </a:r>
          </a:p>
        </p:txBody>
      </p:sp>
      <p:sp>
        <p:nvSpPr>
          <p:cNvPr id="865293" name="Oval 13"/>
          <p:cNvSpPr>
            <a:spLocks noChangeArrowheads="1"/>
          </p:cNvSpPr>
          <p:nvPr/>
        </p:nvSpPr>
        <p:spPr bwMode="auto">
          <a:xfrm>
            <a:off x="1219200" y="2057400"/>
            <a:ext cx="295275" cy="295275"/>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endParaRPr lang="zh-CN" altLang="en-US"/>
          </a:p>
        </p:txBody>
      </p:sp>
      <p:sp>
        <p:nvSpPr>
          <p:cNvPr id="865294" name="Oval 14"/>
          <p:cNvSpPr>
            <a:spLocks noChangeArrowheads="1"/>
          </p:cNvSpPr>
          <p:nvPr/>
        </p:nvSpPr>
        <p:spPr bwMode="auto">
          <a:xfrm>
            <a:off x="1219200" y="3886200"/>
            <a:ext cx="295275" cy="295275"/>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endParaRPr lang="zh-CN" altLang="en-US"/>
          </a:p>
        </p:txBody>
      </p:sp>
      <p:sp>
        <p:nvSpPr>
          <p:cNvPr id="865295" name="Oval 15"/>
          <p:cNvSpPr>
            <a:spLocks noChangeArrowheads="1"/>
          </p:cNvSpPr>
          <p:nvPr/>
        </p:nvSpPr>
        <p:spPr bwMode="auto">
          <a:xfrm>
            <a:off x="1219200" y="3276600"/>
            <a:ext cx="295275" cy="295275"/>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endParaRPr lang="zh-CN" altLang="en-US"/>
          </a:p>
        </p:txBody>
      </p:sp>
      <p:sp>
        <p:nvSpPr>
          <p:cNvPr id="865296" name="Oval 16"/>
          <p:cNvSpPr>
            <a:spLocks noChangeArrowheads="1"/>
          </p:cNvSpPr>
          <p:nvPr/>
        </p:nvSpPr>
        <p:spPr bwMode="auto">
          <a:xfrm>
            <a:off x="1219200" y="2667000"/>
            <a:ext cx="295275" cy="295275"/>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13470" dir="2700000" algn="ctr" rotWithShape="0">
              <a:schemeClr val="bg2"/>
            </a:outerShdw>
          </a:effectLst>
        </p:spPr>
        <p:txBody>
          <a:bodyPr wrap="none" lIns="0" tIns="46038" rIns="0" bIns="46038" anchor="ctr"/>
          <a:lstStyle/>
          <a:p>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4"/>
          <p:cNvSpPr>
            <a:spLocks noGrp="1" noChangeArrowheads="1"/>
          </p:cNvSpPr>
          <p:nvPr>
            <p:ph type="sldNum" sz="quarter" idx="4294967295"/>
          </p:nvPr>
        </p:nvSpPr>
        <p:spPr>
          <a:xfrm>
            <a:off x="7080250" y="6232525"/>
            <a:ext cx="1905000" cy="457200"/>
          </a:xfrm>
          <a:prstGeom prst="rect">
            <a:avLst/>
          </a:prstGeom>
        </p:spPr>
        <p:txBody>
          <a:bodyPr/>
          <a:lstStyle/>
          <a:p>
            <a:fld id="{A7E8FB4E-1C53-4B70-BAF1-7D6BA0588607}" type="slidenum">
              <a:rPr lang="en-US" altLang="zh-CN"/>
              <a:pPr/>
              <a:t>4</a:t>
            </a:fld>
            <a:endParaRPr lang="en-US" altLang="zh-CN"/>
          </a:p>
        </p:txBody>
      </p:sp>
      <p:sp>
        <p:nvSpPr>
          <p:cNvPr id="866307" name="Rectangle 3"/>
          <p:cNvSpPr>
            <a:spLocks noGrp="1" noChangeArrowheads="1"/>
          </p:cNvSpPr>
          <p:nvPr>
            <p:ph type="subTitle" idx="1"/>
          </p:nvPr>
        </p:nvSpPr>
        <p:spPr>
          <a:xfrm>
            <a:off x="228600" y="609600"/>
            <a:ext cx="5486400" cy="552450"/>
          </a:xfrm>
          <a:noFill/>
        </p:spPr>
        <p:txBody>
          <a:bodyPr/>
          <a:lstStyle/>
          <a:p>
            <a:pPr algn="just">
              <a:spcBef>
                <a:spcPct val="0"/>
              </a:spcBef>
            </a:pPr>
            <a:r>
              <a:rPr lang="zh-CN" altLang="en-US" sz="2800" b="1" dirty="0" smtClean="0">
                <a:solidFill>
                  <a:schemeClr val="hlink"/>
                </a:solidFill>
              </a:rPr>
              <a:t>一</a:t>
            </a:r>
            <a:r>
              <a:rPr lang="zh-CN" altLang="en-US" sz="2800" b="1" dirty="0">
                <a:solidFill>
                  <a:schemeClr val="hlink"/>
                </a:solidFill>
              </a:rPr>
              <a:t>条向量指令的执行时间</a:t>
            </a:r>
            <a:r>
              <a:rPr lang="zh-CN" altLang="en-US" sz="2800" b="1" dirty="0">
                <a:solidFill>
                  <a:schemeClr val="hlink"/>
                </a:solidFill>
                <a:latin typeface="宋体" charset="-122"/>
              </a:rPr>
              <a:t> </a:t>
            </a:r>
          </a:p>
        </p:txBody>
      </p:sp>
      <p:sp>
        <p:nvSpPr>
          <p:cNvPr id="866308" name="Text Box 4"/>
          <p:cNvSpPr txBox="1">
            <a:spLocks noChangeArrowheads="1"/>
          </p:cNvSpPr>
          <p:nvPr/>
        </p:nvSpPr>
        <p:spPr bwMode="auto">
          <a:xfrm>
            <a:off x="457200" y="3124200"/>
            <a:ext cx="8077200" cy="914400"/>
          </a:xfrm>
          <a:prstGeom prst="rect">
            <a:avLst/>
          </a:prstGeom>
          <a:noFill/>
          <a:ln w="9525">
            <a:noFill/>
            <a:miter lim="800000"/>
            <a:headEnd/>
            <a:tailEnd/>
          </a:ln>
          <a:effectLst/>
        </p:spPr>
        <p:txBody>
          <a:bodyPr/>
          <a:lstStyle/>
          <a:p>
            <a:pPr algn="l"/>
            <a:r>
              <a:rPr kumimoji="1" lang="zh-CN" altLang="en-US"/>
              <a:t>式中，</a:t>
            </a:r>
            <a:r>
              <a:rPr kumimoji="1" lang="en-US" altLang="zh-CN"/>
              <a:t>T</a:t>
            </a:r>
            <a:r>
              <a:rPr kumimoji="1" lang="en-US" altLang="zh-CN" baseline="-30000"/>
              <a:t>s</a:t>
            </a:r>
            <a:r>
              <a:rPr kumimoji="1" lang="zh-CN" altLang="en-US"/>
              <a:t>为流水线建立时间，</a:t>
            </a:r>
            <a:r>
              <a:rPr kumimoji="1" lang="en-US" altLang="zh-CN"/>
              <a:t>T</a:t>
            </a:r>
            <a:r>
              <a:rPr kumimoji="1" lang="en-US" altLang="zh-CN" baseline="-30000"/>
              <a:t>e</a:t>
            </a:r>
            <a:r>
              <a:rPr kumimoji="1" lang="zh-CN" altLang="en-US"/>
              <a:t>为第一对向量元素通过流水线的时间，</a:t>
            </a:r>
            <a:r>
              <a:rPr kumimoji="1" lang="en-US" altLang="zh-CN"/>
              <a:t>T</a:t>
            </a:r>
            <a:r>
              <a:rPr kumimoji="1" lang="en-US" altLang="zh-CN" baseline="-30000"/>
              <a:t>c</a:t>
            </a:r>
            <a:r>
              <a:rPr kumimoji="1" lang="zh-CN" altLang="en-US"/>
              <a:t>为流水线的时钟周期 </a:t>
            </a:r>
          </a:p>
        </p:txBody>
      </p:sp>
      <p:grpSp>
        <p:nvGrpSpPr>
          <p:cNvPr id="2" name="Group 11"/>
          <p:cNvGrpSpPr>
            <a:grpSpLocks/>
          </p:cNvGrpSpPr>
          <p:nvPr/>
        </p:nvGrpSpPr>
        <p:grpSpPr bwMode="auto">
          <a:xfrm>
            <a:off x="304800" y="1143000"/>
            <a:ext cx="8305800" cy="1905000"/>
            <a:chOff x="192" y="720"/>
            <a:chExt cx="5232" cy="1200"/>
          </a:xfrm>
        </p:grpSpPr>
        <p:sp>
          <p:nvSpPr>
            <p:cNvPr id="866310" name="Text Box 6"/>
            <p:cNvSpPr txBox="1">
              <a:spLocks noChangeArrowheads="1"/>
            </p:cNvSpPr>
            <p:nvPr/>
          </p:nvSpPr>
          <p:spPr bwMode="auto">
            <a:xfrm>
              <a:off x="192" y="720"/>
              <a:ext cx="5136" cy="672"/>
            </a:xfrm>
            <a:prstGeom prst="rect">
              <a:avLst/>
            </a:prstGeom>
            <a:noFill/>
            <a:ln w="9525">
              <a:noFill/>
              <a:miter lim="800000"/>
              <a:headEnd/>
              <a:tailEnd/>
            </a:ln>
            <a:effectLst/>
          </p:spPr>
          <p:txBody>
            <a:bodyPr/>
            <a:lstStyle/>
            <a:p>
              <a:pPr algn="l">
                <a:lnSpc>
                  <a:spcPct val="110000"/>
                </a:lnSpc>
              </a:pPr>
              <a:r>
                <a:rPr kumimoji="1" lang="en-US" altLang="zh-CN"/>
                <a:t>  </a:t>
              </a:r>
              <a:r>
                <a:rPr kumimoji="1" lang="zh-CN" altLang="en-US"/>
                <a:t>在向量处理机的流水功能部件中，执行一条向量长度为</a:t>
              </a:r>
              <a:r>
                <a:rPr kumimoji="1" lang="en-US" altLang="zh-CN"/>
                <a:t>n</a:t>
              </a:r>
              <a:r>
                <a:rPr kumimoji="1" lang="zh-CN" altLang="en-US"/>
                <a:t>的向量指令的时间</a:t>
              </a:r>
              <a:r>
                <a:rPr kumimoji="1" lang="en-US" altLang="zh-CN"/>
                <a:t>T</a:t>
              </a:r>
              <a:r>
                <a:rPr kumimoji="1" lang="en-US" altLang="zh-CN" baseline="-30000"/>
                <a:t>vp</a:t>
              </a:r>
              <a:r>
                <a:rPr kumimoji="1" lang="zh-CN" altLang="en-US"/>
                <a:t>可表示为 </a:t>
              </a:r>
            </a:p>
          </p:txBody>
        </p:sp>
        <p:sp>
          <p:nvSpPr>
            <p:cNvPr id="866311" name="Text Box 7"/>
            <p:cNvSpPr txBox="1">
              <a:spLocks noChangeArrowheads="1"/>
            </p:cNvSpPr>
            <p:nvPr/>
          </p:nvSpPr>
          <p:spPr bwMode="auto">
            <a:xfrm>
              <a:off x="288" y="1392"/>
              <a:ext cx="5136" cy="528"/>
            </a:xfrm>
            <a:prstGeom prst="rect">
              <a:avLst/>
            </a:prstGeom>
            <a:solidFill>
              <a:schemeClr val="bg1">
                <a:alpha val="50000"/>
              </a:schemeClr>
            </a:solidFill>
            <a:ln w="9525">
              <a:solidFill>
                <a:srgbClr val="FF9900"/>
              </a:solidFill>
              <a:miter lim="800000"/>
              <a:headEnd/>
              <a:tailEnd/>
            </a:ln>
            <a:effectLst/>
          </p:spPr>
          <p:txBody>
            <a:bodyPr/>
            <a:lstStyle/>
            <a:p>
              <a:pPr algn="l">
                <a:lnSpc>
                  <a:spcPct val="120000"/>
                </a:lnSpc>
              </a:pPr>
              <a:r>
                <a:rPr kumimoji="1" lang="en-US" altLang="zh-CN">
                  <a:solidFill>
                    <a:schemeClr val="hlink"/>
                  </a:solidFill>
                  <a:latin typeface="Times New Roman" pitchFamily="18" charset="0"/>
                </a:rPr>
                <a:t>T</a:t>
              </a:r>
              <a:r>
                <a:rPr kumimoji="1" lang="en-US" altLang="zh-CN" baseline="-30000">
                  <a:solidFill>
                    <a:schemeClr val="hlink"/>
                  </a:solidFill>
                  <a:latin typeface="Times New Roman" pitchFamily="18" charset="0"/>
                </a:rPr>
                <a:t>vp</a:t>
              </a:r>
              <a:r>
                <a:rPr kumimoji="1" lang="zh-CN" altLang="en-US">
                  <a:solidFill>
                    <a:schemeClr val="hlink"/>
                  </a:solidFill>
                  <a:latin typeface="Times New Roman" pitchFamily="18" charset="0"/>
                </a:rPr>
                <a:t>＝</a:t>
              </a:r>
              <a:r>
                <a:rPr kumimoji="1" lang="en-US" altLang="zh-CN">
                  <a:solidFill>
                    <a:schemeClr val="hlink"/>
                  </a:solidFill>
                  <a:latin typeface="Times New Roman" pitchFamily="18" charset="0"/>
                </a:rPr>
                <a:t>T</a:t>
              </a:r>
              <a:r>
                <a:rPr kumimoji="1" lang="en-US" altLang="zh-CN" baseline="-30000">
                  <a:solidFill>
                    <a:schemeClr val="hlink"/>
                  </a:solidFill>
                  <a:latin typeface="Times New Roman" pitchFamily="18" charset="0"/>
                </a:rPr>
                <a:t>s</a:t>
              </a:r>
              <a:r>
                <a:rPr kumimoji="1" lang="zh-CN" altLang="en-US">
                  <a:solidFill>
                    <a:schemeClr val="hlink"/>
                  </a:solidFill>
                  <a:latin typeface="Times New Roman" pitchFamily="18" charset="0"/>
                </a:rPr>
                <a:t>＋</a:t>
              </a:r>
              <a:r>
                <a:rPr kumimoji="1" lang="en-US" altLang="zh-CN">
                  <a:solidFill>
                    <a:schemeClr val="hlink"/>
                  </a:solidFill>
                  <a:latin typeface="Times New Roman" pitchFamily="18" charset="0"/>
                </a:rPr>
                <a:t>T</a:t>
              </a:r>
              <a:r>
                <a:rPr kumimoji="1" lang="en-US" altLang="zh-CN" baseline="-30000">
                  <a:solidFill>
                    <a:schemeClr val="hlink"/>
                  </a:solidFill>
                  <a:latin typeface="Times New Roman" pitchFamily="18" charset="0"/>
                </a:rPr>
                <a:t>e</a:t>
              </a:r>
              <a:r>
                <a:rPr kumimoji="1" lang="zh-CN" altLang="en-US">
                  <a:solidFill>
                    <a:schemeClr val="hlink"/>
                  </a:solidFill>
                  <a:latin typeface="Times New Roman" pitchFamily="18" charset="0"/>
                </a:rPr>
                <a:t>＋</a:t>
              </a:r>
              <a:r>
                <a:rPr kumimoji="1" lang="en-US" altLang="zh-CN">
                  <a:solidFill>
                    <a:schemeClr val="hlink"/>
                  </a:solidFill>
                  <a:latin typeface="Times New Roman" pitchFamily="18" charset="0"/>
                </a:rPr>
                <a:t>(n</a:t>
              </a:r>
              <a:r>
                <a:rPr kumimoji="1" lang="zh-CN" altLang="en-US">
                  <a:solidFill>
                    <a:schemeClr val="hlink"/>
                  </a:solidFill>
                  <a:latin typeface="Times New Roman" pitchFamily="18" charset="0"/>
                </a:rPr>
                <a:t>－</a:t>
              </a:r>
              <a:r>
                <a:rPr kumimoji="1" lang="en-US" altLang="zh-CN">
                  <a:solidFill>
                    <a:schemeClr val="hlink"/>
                  </a:solidFill>
                  <a:latin typeface="Times New Roman" pitchFamily="18" charset="0"/>
                </a:rPr>
                <a:t>1)T</a:t>
              </a:r>
              <a:r>
                <a:rPr kumimoji="1" lang="en-US" altLang="zh-CN" baseline="-30000">
                  <a:solidFill>
                    <a:schemeClr val="hlink"/>
                  </a:solidFill>
                  <a:latin typeface="Times New Roman" pitchFamily="18" charset="0"/>
                </a:rPr>
                <a:t>c</a:t>
              </a:r>
              <a:r>
                <a:rPr kumimoji="1" lang="en-US" altLang="zh-CN">
                  <a:solidFill>
                    <a:schemeClr val="hlink"/>
                  </a:solidFill>
                  <a:latin typeface="Times New Roman" pitchFamily="18" charset="0"/>
                </a:rPr>
                <a:t>                                  (4.1)</a:t>
              </a:r>
              <a:r>
                <a:rPr kumimoji="1" lang="en-US" altLang="zh-CN">
                  <a:latin typeface="Times New Roman" pitchFamily="18" charset="0"/>
                </a:rPr>
                <a:t> </a:t>
              </a:r>
            </a:p>
          </p:txBody>
        </p:sp>
      </p:grpSp>
      <p:grpSp>
        <p:nvGrpSpPr>
          <p:cNvPr id="3" name="Group 12"/>
          <p:cNvGrpSpPr>
            <a:grpSpLocks/>
          </p:cNvGrpSpPr>
          <p:nvPr/>
        </p:nvGrpSpPr>
        <p:grpSpPr bwMode="auto">
          <a:xfrm>
            <a:off x="533400" y="4114800"/>
            <a:ext cx="8077200" cy="1371600"/>
            <a:chOff x="336" y="2592"/>
            <a:chExt cx="5088" cy="864"/>
          </a:xfrm>
        </p:grpSpPr>
        <p:sp>
          <p:nvSpPr>
            <p:cNvPr id="866312" name="Text Box 8"/>
            <p:cNvSpPr txBox="1">
              <a:spLocks noChangeArrowheads="1"/>
            </p:cNvSpPr>
            <p:nvPr/>
          </p:nvSpPr>
          <p:spPr bwMode="auto">
            <a:xfrm>
              <a:off x="336" y="2592"/>
              <a:ext cx="5088" cy="336"/>
            </a:xfrm>
            <a:prstGeom prst="rect">
              <a:avLst/>
            </a:prstGeom>
            <a:noFill/>
            <a:ln w="9525">
              <a:noFill/>
              <a:miter lim="800000"/>
              <a:headEnd/>
              <a:tailEnd/>
            </a:ln>
            <a:effectLst/>
          </p:spPr>
          <p:txBody>
            <a:bodyPr/>
            <a:lstStyle/>
            <a:p>
              <a:pPr algn="l"/>
              <a:r>
                <a:rPr kumimoji="1" lang="en-US" altLang="zh-CN"/>
                <a:t>4.1</a:t>
              </a:r>
              <a:r>
                <a:rPr kumimoji="1" lang="zh-CN" altLang="en-US"/>
                <a:t>式也可以写成如下形式 </a:t>
              </a:r>
            </a:p>
          </p:txBody>
        </p:sp>
        <p:sp>
          <p:nvSpPr>
            <p:cNvPr id="866313" name="Text Box 9"/>
            <p:cNvSpPr txBox="1">
              <a:spLocks noChangeArrowheads="1"/>
            </p:cNvSpPr>
            <p:nvPr/>
          </p:nvSpPr>
          <p:spPr bwMode="auto">
            <a:xfrm>
              <a:off x="336" y="2928"/>
              <a:ext cx="4944" cy="528"/>
            </a:xfrm>
            <a:prstGeom prst="rect">
              <a:avLst/>
            </a:prstGeom>
            <a:solidFill>
              <a:schemeClr val="bg1">
                <a:alpha val="50000"/>
              </a:schemeClr>
            </a:solidFill>
            <a:ln w="9525">
              <a:solidFill>
                <a:srgbClr val="FF9900"/>
              </a:solidFill>
              <a:miter lim="800000"/>
              <a:headEnd/>
              <a:tailEnd/>
            </a:ln>
            <a:effectLst/>
          </p:spPr>
          <p:txBody>
            <a:bodyPr/>
            <a:lstStyle/>
            <a:p>
              <a:pPr algn="l">
                <a:lnSpc>
                  <a:spcPct val="120000"/>
                </a:lnSpc>
              </a:pPr>
              <a:r>
                <a:rPr kumimoji="1" lang="en-US" altLang="zh-CN">
                  <a:solidFill>
                    <a:schemeClr val="hlink"/>
                  </a:solidFill>
                  <a:latin typeface="Times New Roman" pitchFamily="18" charset="0"/>
                </a:rPr>
                <a:t>T</a:t>
              </a:r>
              <a:r>
                <a:rPr kumimoji="1" lang="en-US" altLang="zh-CN" baseline="-30000">
                  <a:solidFill>
                    <a:schemeClr val="hlink"/>
                  </a:solidFill>
                  <a:latin typeface="Times New Roman" pitchFamily="18" charset="0"/>
                </a:rPr>
                <a:t>vp</a:t>
              </a:r>
              <a:r>
                <a:rPr kumimoji="1" lang="zh-CN" altLang="en-US">
                  <a:solidFill>
                    <a:schemeClr val="hlink"/>
                  </a:solidFill>
                  <a:latin typeface="Times New Roman" pitchFamily="18" charset="0"/>
                </a:rPr>
                <a:t>＝</a:t>
              </a:r>
              <a:r>
                <a:rPr kumimoji="1" lang="en-US" altLang="zh-CN">
                  <a:solidFill>
                    <a:schemeClr val="hlink"/>
                  </a:solidFill>
                  <a:latin typeface="Times New Roman" pitchFamily="18" charset="0"/>
                </a:rPr>
                <a:t>sT</a:t>
              </a:r>
              <a:r>
                <a:rPr kumimoji="1" lang="en-US" altLang="zh-CN" baseline="-30000">
                  <a:solidFill>
                    <a:schemeClr val="hlink"/>
                  </a:solidFill>
                  <a:latin typeface="Times New Roman" pitchFamily="18" charset="0"/>
                </a:rPr>
                <a:t>c</a:t>
              </a:r>
              <a:r>
                <a:rPr kumimoji="1" lang="zh-CN" altLang="en-US">
                  <a:solidFill>
                    <a:schemeClr val="hlink"/>
                  </a:solidFill>
                  <a:latin typeface="Times New Roman" pitchFamily="18" charset="0"/>
                </a:rPr>
                <a:t>＋</a:t>
              </a:r>
              <a:r>
                <a:rPr kumimoji="1" lang="en-US" altLang="zh-CN">
                  <a:solidFill>
                    <a:schemeClr val="hlink"/>
                  </a:solidFill>
                  <a:latin typeface="Times New Roman" pitchFamily="18" charset="0"/>
                </a:rPr>
                <a:t>lT</a:t>
              </a:r>
              <a:r>
                <a:rPr kumimoji="1" lang="en-US" altLang="zh-CN" baseline="-30000">
                  <a:solidFill>
                    <a:schemeClr val="hlink"/>
                  </a:solidFill>
                  <a:latin typeface="Times New Roman" pitchFamily="18" charset="0"/>
                </a:rPr>
                <a:t>c</a:t>
              </a:r>
              <a:r>
                <a:rPr kumimoji="1" lang="zh-CN" altLang="en-US">
                  <a:solidFill>
                    <a:schemeClr val="hlink"/>
                  </a:solidFill>
                  <a:latin typeface="Times New Roman" pitchFamily="18" charset="0"/>
                </a:rPr>
                <a:t>＋</a:t>
              </a:r>
              <a:r>
                <a:rPr kumimoji="1" lang="en-US" altLang="zh-CN">
                  <a:solidFill>
                    <a:schemeClr val="hlink"/>
                  </a:solidFill>
                  <a:latin typeface="Times New Roman" pitchFamily="18" charset="0"/>
                </a:rPr>
                <a:t>(n</a:t>
              </a:r>
              <a:r>
                <a:rPr kumimoji="1" lang="zh-CN" altLang="en-US">
                  <a:solidFill>
                    <a:schemeClr val="hlink"/>
                  </a:solidFill>
                  <a:latin typeface="Times New Roman" pitchFamily="18" charset="0"/>
                </a:rPr>
                <a:t>－</a:t>
              </a:r>
              <a:r>
                <a:rPr kumimoji="1" lang="en-US" altLang="zh-CN">
                  <a:solidFill>
                    <a:schemeClr val="hlink"/>
                  </a:solidFill>
                  <a:latin typeface="Times New Roman" pitchFamily="18" charset="0"/>
                </a:rPr>
                <a:t>1)T</a:t>
              </a:r>
              <a:r>
                <a:rPr kumimoji="1" lang="en-US" altLang="zh-CN" baseline="-30000">
                  <a:solidFill>
                    <a:schemeClr val="hlink"/>
                  </a:solidFill>
                  <a:latin typeface="Times New Roman" pitchFamily="18" charset="0"/>
                </a:rPr>
                <a:t>c</a:t>
              </a:r>
              <a:r>
                <a:rPr kumimoji="1" lang="zh-CN" altLang="en-US">
                  <a:solidFill>
                    <a:schemeClr val="hlink"/>
                  </a:solidFill>
                  <a:latin typeface="Times New Roman" pitchFamily="18" charset="0"/>
                </a:rPr>
                <a:t>＝</a:t>
              </a:r>
              <a:r>
                <a:rPr kumimoji="1" lang="en-US" altLang="zh-CN">
                  <a:solidFill>
                    <a:schemeClr val="hlink"/>
                  </a:solidFill>
                  <a:latin typeface="Times New Roman" pitchFamily="18" charset="0"/>
                </a:rPr>
                <a:t>(s</a:t>
              </a:r>
              <a:r>
                <a:rPr kumimoji="1" lang="zh-CN" altLang="en-US">
                  <a:solidFill>
                    <a:schemeClr val="hlink"/>
                  </a:solidFill>
                  <a:latin typeface="Times New Roman" pitchFamily="18" charset="0"/>
                </a:rPr>
                <a:t>＋</a:t>
              </a:r>
              <a:r>
                <a:rPr kumimoji="1" lang="en-US" altLang="zh-CN">
                  <a:solidFill>
                    <a:schemeClr val="hlink"/>
                  </a:solidFill>
                  <a:latin typeface="Times New Roman" pitchFamily="18" charset="0"/>
                </a:rPr>
                <a:t>l</a:t>
              </a:r>
              <a:r>
                <a:rPr kumimoji="1" lang="zh-CN" altLang="en-US">
                  <a:solidFill>
                    <a:schemeClr val="hlink"/>
                  </a:solidFill>
                  <a:latin typeface="Times New Roman" pitchFamily="18" charset="0"/>
                </a:rPr>
                <a:t>＋</a:t>
              </a:r>
              <a:r>
                <a:rPr kumimoji="1" lang="en-US" altLang="zh-CN">
                  <a:solidFill>
                    <a:schemeClr val="hlink"/>
                  </a:solidFill>
                  <a:latin typeface="Times New Roman" pitchFamily="18" charset="0"/>
                </a:rPr>
                <a:t>n</a:t>
              </a:r>
              <a:r>
                <a:rPr kumimoji="1" lang="zh-CN" altLang="en-US">
                  <a:solidFill>
                    <a:schemeClr val="hlink"/>
                  </a:solidFill>
                  <a:latin typeface="Times New Roman" pitchFamily="18" charset="0"/>
                </a:rPr>
                <a:t>－</a:t>
              </a:r>
              <a:r>
                <a:rPr kumimoji="1" lang="en-US" altLang="zh-CN">
                  <a:solidFill>
                    <a:schemeClr val="hlink"/>
                  </a:solidFill>
                  <a:latin typeface="Times New Roman" pitchFamily="18" charset="0"/>
                </a:rPr>
                <a:t>1)T</a:t>
              </a:r>
              <a:r>
                <a:rPr kumimoji="1" lang="en-US" altLang="zh-CN" baseline="-30000">
                  <a:solidFill>
                    <a:schemeClr val="hlink"/>
                  </a:solidFill>
                  <a:latin typeface="Times New Roman" pitchFamily="18" charset="0"/>
                </a:rPr>
                <a:t>c </a:t>
              </a:r>
              <a:r>
                <a:rPr kumimoji="1" lang="en-US" altLang="zh-CN">
                  <a:solidFill>
                    <a:schemeClr val="hlink"/>
                  </a:solidFill>
                  <a:latin typeface="Times New Roman" pitchFamily="18" charset="0"/>
                </a:rPr>
                <a:t>   (4.2)</a:t>
              </a:r>
              <a:r>
                <a:rPr kumimoji="1" lang="en-US" altLang="zh-CN"/>
                <a:t> </a:t>
              </a:r>
            </a:p>
          </p:txBody>
        </p:sp>
      </p:grpSp>
      <p:sp>
        <p:nvSpPr>
          <p:cNvPr id="866314" name="Text Box 10"/>
          <p:cNvSpPr txBox="1">
            <a:spLocks noChangeArrowheads="1"/>
          </p:cNvSpPr>
          <p:nvPr/>
        </p:nvSpPr>
        <p:spPr bwMode="auto">
          <a:xfrm>
            <a:off x="457200" y="5562600"/>
            <a:ext cx="8229600" cy="914400"/>
          </a:xfrm>
          <a:prstGeom prst="rect">
            <a:avLst/>
          </a:prstGeom>
          <a:noFill/>
          <a:ln w="9525">
            <a:noFill/>
            <a:miter lim="800000"/>
            <a:headEnd/>
            <a:tailEnd/>
          </a:ln>
          <a:effectLst/>
        </p:spPr>
        <p:txBody>
          <a:bodyPr/>
          <a:lstStyle/>
          <a:p>
            <a:pPr algn="l"/>
            <a:r>
              <a:rPr kumimoji="1" lang="zh-CN" altLang="en-US"/>
              <a:t>式中，</a:t>
            </a:r>
            <a:r>
              <a:rPr kumimoji="1" lang="en-US" altLang="zh-CN"/>
              <a:t>s</a:t>
            </a:r>
            <a:r>
              <a:rPr kumimoji="1" lang="zh-CN" altLang="en-US"/>
              <a:t>为建立流水线所需时钟周期数，</a:t>
            </a:r>
            <a:r>
              <a:rPr kumimoji="1" lang="en-US" altLang="zh-CN"/>
              <a:t>l</a:t>
            </a:r>
            <a:r>
              <a:rPr kumimoji="1" lang="zh-CN" altLang="en-US"/>
              <a:t>为流水功能部件的级数。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6308"/>
                                        </p:tgtEl>
                                        <p:attrNameLst>
                                          <p:attrName>style.visibility</p:attrName>
                                        </p:attrNameLst>
                                      </p:cBhvr>
                                      <p:to>
                                        <p:strVal val="visible"/>
                                      </p:to>
                                    </p:set>
                                    <p:animEffect transition="in" filter="box(in)">
                                      <p:cBhvr>
                                        <p:cTn id="12" dur="500"/>
                                        <p:tgtEl>
                                          <p:spTgt spid="86630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6314"/>
                                        </p:tgtEl>
                                        <p:attrNameLst>
                                          <p:attrName>style.visibility</p:attrName>
                                        </p:attrNameLst>
                                      </p:cBhvr>
                                      <p:to>
                                        <p:strVal val="visible"/>
                                      </p:to>
                                    </p:set>
                                    <p:animEffect transition="in" filter="blinds(horizontal)">
                                      <p:cBhvr>
                                        <p:cTn id="22" dur="500"/>
                                        <p:tgtEl>
                                          <p:spTgt spid="866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08" grpId="0" autoUpdateAnimBg="0"/>
      <p:bldP spid="86631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4294967295"/>
          </p:nvPr>
        </p:nvSpPr>
        <p:spPr>
          <a:xfrm>
            <a:off x="7080250" y="6232525"/>
            <a:ext cx="1905000" cy="457200"/>
          </a:xfrm>
          <a:prstGeom prst="rect">
            <a:avLst/>
          </a:prstGeom>
        </p:spPr>
        <p:txBody>
          <a:bodyPr/>
          <a:lstStyle/>
          <a:p>
            <a:fld id="{F56F75A0-E6BD-44EE-A578-3C0EE927F79C}" type="slidenum">
              <a:rPr lang="en-US" altLang="zh-CN"/>
              <a:pPr/>
              <a:t>5</a:t>
            </a:fld>
            <a:endParaRPr lang="en-US" altLang="zh-CN"/>
          </a:p>
        </p:txBody>
      </p:sp>
      <p:sp>
        <p:nvSpPr>
          <p:cNvPr id="867331" name="Rectangle 3"/>
          <p:cNvSpPr>
            <a:spLocks noGrp="1" noChangeArrowheads="1"/>
          </p:cNvSpPr>
          <p:nvPr>
            <p:ph type="subTitle" idx="1"/>
          </p:nvPr>
        </p:nvSpPr>
        <p:spPr>
          <a:xfrm>
            <a:off x="228600" y="609600"/>
            <a:ext cx="5486400" cy="552450"/>
          </a:xfrm>
          <a:noFill/>
        </p:spPr>
        <p:txBody>
          <a:bodyPr/>
          <a:lstStyle/>
          <a:p>
            <a:pPr algn="just">
              <a:spcBef>
                <a:spcPct val="0"/>
              </a:spcBef>
            </a:pPr>
            <a:r>
              <a:rPr lang="zh-CN" altLang="en-US" sz="2800" b="1" dirty="0" smtClean="0">
                <a:solidFill>
                  <a:schemeClr val="hlink"/>
                </a:solidFill>
                <a:latin typeface="宋体" charset="-122"/>
              </a:rPr>
              <a:t>一</a:t>
            </a:r>
            <a:r>
              <a:rPr lang="zh-CN" altLang="en-US" sz="2800" b="1" dirty="0">
                <a:solidFill>
                  <a:schemeClr val="hlink"/>
                </a:solidFill>
                <a:latin typeface="宋体" charset="-122"/>
              </a:rPr>
              <a:t>组向量操作的执行时间</a:t>
            </a:r>
            <a:r>
              <a:rPr lang="zh-CN" altLang="en-US" sz="2800" b="1" dirty="0">
                <a:solidFill>
                  <a:schemeClr val="hlink"/>
                </a:solidFill>
              </a:rPr>
              <a:t> </a:t>
            </a:r>
          </a:p>
        </p:txBody>
      </p:sp>
      <p:sp>
        <p:nvSpPr>
          <p:cNvPr id="867334" name="Text Box 6"/>
          <p:cNvSpPr txBox="1">
            <a:spLocks noChangeArrowheads="1"/>
          </p:cNvSpPr>
          <p:nvPr/>
        </p:nvSpPr>
        <p:spPr bwMode="auto">
          <a:xfrm>
            <a:off x="381000" y="1295400"/>
            <a:ext cx="8153400" cy="1371600"/>
          </a:xfrm>
          <a:prstGeom prst="rect">
            <a:avLst/>
          </a:prstGeom>
          <a:noFill/>
          <a:ln w="9525">
            <a:noFill/>
            <a:miter lim="800000"/>
            <a:headEnd/>
            <a:tailEnd/>
          </a:ln>
          <a:effectLst/>
        </p:spPr>
        <p:txBody>
          <a:bodyPr/>
          <a:lstStyle/>
          <a:p>
            <a:pPr algn="l"/>
            <a:r>
              <a:rPr kumimoji="1" lang="en-US" altLang="zh-CN"/>
              <a:t>  </a:t>
            </a:r>
            <a:r>
              <a:rPr kumimoji="1" lang="zh-CN" altLang="en-US"/>
              <a:t>一组向量操作的执行时间主要取决于下面三个因素：向量的长度，向量操作之间是否存在流水功能部件的使用冲突和数据相关性。 </a:t>
            </a:r>
          </a:p>
        </p:txBody>
      </p:sp>
      <p:sp>
        <p:nvSpPr>
          <p:cNvPr id="867335" name="Text Box 7"/>
          <p:cNvSpPr txBox="1">
            <a:spLocks noChangeArrowheads="1"/>
          </p:cNvSpPr>
          <p:nvPr/>
        </p:nvSpPr>
        <p:spPr bwMode="auto">
          <a:xfrm>
            <a:off x="381000" y="2819400"/>
            <a:ext cx="8153400" cy="1143000"/>
          </a:xfrm>
          <a:prstGeom prst="rect">
            <a:avLst/>
          </a:prstGeom>
          <a:solidFill>
            <a:schemeClr val="bg1">
              <a:alpha val="50000"/>
            </a:schemeClr>
          </a:solidFill>
          <a:ln w="9525">
            <a:solidFill>
              <a:srgbClr val="FF9900"/>
            </a:solidFill>
            <a:miter lim="800000"/>
            <a:headEnd/>
            <a:tailEnd/>
          </a:ln>
          <a:effectLst/>
        </p:spPr>
        <p:txBody>
          <a:bodyPr/>
          <a:lstStyle/>
          <a:p>
            <a:pPr algn="l">
              <a:lnSpc>
                <a:spcPct val="120000"/>
              </a:lnSpc>
            </a:pPr>
            <a:r>
              <a:rPr kumimoji="1" lang="en-US" altLang="zh-CN"/>
              <a:t>  </a:t>
            </a:r>
            <a:r>
              <a:rPr kumimoji="1" lang="zh-CN" altLang="en-US"/>
              <a:t>把几条能在一个时钟周期内一起开始执行的向量指令称为一个</a:t>
            </a:r>
            <a:r>
              <a:rPr kumimoji="1" lang="zh-CN" altLang="en-US">
                <a:solidFill>
                  <a:srgbClr val="FF3300"/>
                </a:solidFill>
              </a:rPr>
              <a:t>编队</a:t>
            </a:r>
            <a:r>
              <a:rPr kumimoji="1" lang="zh-CN" altLang="en-US"/>
              <a:t>。</a:t>
            </a:r>
            <a:endParaRPr kumimoji="1" lang="zh-CN" altLang="en-US">
              <a:latin typeface="Times New Roman" pitchFamily="18" charset="0"/>
            </a:endParaRPr>
          </a:p>
        </p:txBody>
      </p:sp>
      <p:sp>
        <p:nvSpPr>
          <p:cNvPr id="867340" name="Text Box 12"/>
          <p:cNvSpPr txBox="1">
            <a:spLocks noChangeArrowheads="1"/>
          </p:cNvSpPr>
          <p:nvPr/>
        </p:nvSpPr>
        <p:spPr bwMode="auto">
          <a:xfrm>
            <a:off x="304800" y="4038600"/>
            <a:ext cx="8458200" cy="1752600"/>
          </a:xfrm>
          <a:prstGeom prst="rect">
            <a:avLst/>
          </a:prstGeom>
          <a:noFill/>
          <a:ln w="9525">
            <a:noFill/>
            <a:miter lim="800000"/>
            <a:headEnd/>
            <a:tailEnd/>
          </a:ln>
          <a:effectLst/>
        </p:spPr>
        <p:txBody>
          <a:bodyPr/>
          <a:lstStyle/>
          <a:p>
            <a:pPr algn="l">
              <a:lnSpc>
                <a:spcPct val="120000"/>
              </a:lnSpc>
            </a:pPr>
            <a:r>
              <a:rPr kumimoji="1" lang="en-US" altLang="zh-CN"/>
              <a:t>  </a:t>
            </a:r>
            <a:r>
              <a:rPr kumimoji="1" lang="zh-CN" altLang="en-US"/>
              <a:t>同一个编队中的向量指令一定不存在功能部件的使用冲突和数据相关性。如果存在这种冲突和相关，需要把它们调整在不同的编队之中</a:t>
            </a:r>
            <a:r>
              <a:rPr kumimoji="1" lang="zh-CN" altLang="en-US">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7334"/>
                                        </p:tgtEl>
                                        <p:attrNameLst>
                                          <p:attrName>style.visibility</p:attrName>
                                        </p:attrNameLst>
                                      </p:cBhvr>
                                      <p:to>
                                        <p:strVal val="visible"/>
                                      </p:to>
                                    </p:set>
                                    <p:animEffect transition="in" filter="blinds(horizontal)">
                                      <p:cBhvr>
                                        <p:cTn id="7" dur="500"/>
                                        <p:tgtEl>
                                          <p:spTgt spid="8673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7335"/>
                                        </p:tgtEl>
                                        <p:attrNameLst>
                                          <p:attrName>style.visibility</p:attrName>
                                        </p:attrNameLst>
                                      </p:cBhvr>
                                      <p:to>
                                        <p:strVal val="visible"/>
                                      </p:to>
                                    </p:set>
                                    <p:animEffect transition="in" filter="blinds(horizontal)">
                                      <p:cBhvr>
                                        <p:cTn id="12" dur="500"/>
                                        <p:tgtEl>
                                          <p:spTgt spid="86733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67340"/>
                                        </p:tgtEl>
                                        <p:attrNameLst>
                                          <p:attrName>style.visibility</p:attrName>
                                        </p:attrNameLst>
                                      </p:cBhvr>
                                      <p:to>
                                        <p:strVal val="visible"/>
                                      </p:to>
                                    </p:set>
                                    <p:animEffect transition="in" filter="checkerboard(across)">
                                      <p:cBhvr>
                                        <p:cTn id="17" dur="500"/>
                                        <p:tgtEl>
                                          <p:spTgt spid="867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4" grpId="0" autoUpdateAnimBg="0"/>
      <p:bldP spid="867335" grpId="0" animBg="1" autoUpdateAnimBg="0"/>
      <p:bldP spid="86734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4"/>
          <p:cNvSpPr>
            <a:spLocks noGrp="1" noChangeArrowheads="1"/>
          </p:cNvSpPr>
          <p:nvPr>
            <p:ph type="sldNum" sz="quarter" idx="4294967295"/>
          </p:nvPr>
        </p:nvSpPr>
        <p:spPr>
          <a:xfrm>
            <a:off x="7080250" y="6232525"/>
            <a:ext cx="1905000" cy="457200"/>
          </a:xfrm>
          <a:prstGeom prst="rect">
            <a:avLst/>
          </a:prstGeom>
        </p:spPr>
        <p:txBody>
          <a:bodyPr/>
          <a:lstStyle/>
          <a:p>
            <a:fld id="{8430679B-EAE6-4C90-9C78-1637CCDE484A}" type="slidenum">
              <a:rPr lang="en-US" altLang="zh-CN"/>
              <a:pPr/>
              <a:t>6</a:t>
            </a:fld>
            <a:endParaRPr lang="en-US" altLang="zh-CN"/>
          </a:p>
        </p:txBody>
      </p:sp>
      <p:sp>
        <p:nvSpPr>
          <p:cNvPr id="868356" name="Text Box 4"/>
          <p:cNvSpPr txBox="1">
            <a:spLocks noChangeArrowheads="1"/>
          </p:cNvSpPr>
          <p:nvPr/>
        </p:nvSpPr>
        <p:spPr bwMode="auto">
          <a:xfrm>
            <a:off x="228600" y="990600"/>
            <a:ext cx="4572000" cy="1371600"/>
          </a:xfrm>
          <a:prstGeom prst="rect">
            <a:avLst/>
          </a:prstGeom>
          <a:noFill/>
          <a:ln w="9525">
            <a:noFill/>
            <a:miter lim="800000"/>
            <a:headEnd/>
            <a:tailEnd/>
          </a:ln>
          <a:effectLst/>
        </p:spPr>
        <p:txBody>
          <a:bodyPr/>
          <a:lstStyle/>
          <a:p>
            <a:pPr algn="l"/>
            <a:r>
              <a:rPr kumimoji="1" lang="en-US" altLang="zh-CN"/>
              <a:t>  </a:t>
            </a:r>
            <a:r>
              <a:rPr kumimoji="1" lang="en-US" altLang="zh-CN">
                <a:solidFill>
                  <a:srgbClr val="FF00FF"/>
                </a:solidFill>
              </a:rPr>
              <a:t>【</a:t>
            </a:r>
            <a:r>
              <a:rPr kumimoji="1" lang="zh-CN" altLang="en-US">
                <a:solidFill>
                  <a:srgbClr val="FF00FF"/>
                </a:solidFill>
              </a:rPr>
              <a:t>例</a:t>
            </a:r>
            <a:r>
              <a:rPr kumimoji="1" lang="en-US" altLang="zh-CN">
                <a:solidFill>
                  <a:srgbClr val="FF00FF"/>
                </a:solidFill>
              </a:rPr>
              <a:t>7】</a:t>
            </a:r>
            <a:r>
              <a:rPr kumimoji="1" lang="zh-CN" altLang="en-US"/>
              <a:t>假设每种流水功能部件只有一个，下面一组向量操作能分成几个编队</a:t>
            </a:r>
            <a:r>
              <a:rPr kumimoji="1" lang="en-US" altLang="zh-CN"/>
              <a:t>? </a:t>
            </a:r>
          </a:p>
        </p:txBody>
      </p:sp>
      <p:sp>
        <p:nvSpPr>
          <p:cNvPr id="868357" name="Text Box 5"/>
          <p:cNvSpPr txBox="1">
            <a:spLocks noChangeArrowheads="1"/>
          </p:cNvSpPr>
          <p:nvPr/>
        </p:nvSpPr>
        <p:spPr bwMode="auto">
          <a:xfrm>
            <a:off x="152400" y="2438400"/>
            <a:ext cx="4724400" cy="1981200"/>
          </a:xfrm>
          <a:prstGeom prst="rect">
            <a:avLst/>
          </a:prstGeom>
          <a:solidFill>
            <a:schemeClr val="bg1">
              <a:alpha val="50000"/>
            </a:schemeClr>
          </a:solidFill>
          <a:ln w="9525">
            <a:solidFill>
              <a:srgbClr val="FF9900"/>
            </a:solidFill>
            <a:miter lim="800000"/>
            <a:headEnd/>
            <a:tailEnd/>
          </a:ln>
          <a:effectLst/>
        </p:spPr>
        <p:txBody>
          <a:bodyPr/>
          <a:lstStyle/>
          <a:p>
            <a:pPr algn="l"/>
            <a:r>
              <a:rPr kumimoji="1" lang="en-US" altLang="zh-CN" sz="2400">
                <a:latin typeface="Times New Roman" pitchFamily="18" charset="0"/>
              </a:rPr>
              <a:t>LV        V1, M(X)  ;</a:t>
            </a:r>
            <a:r>
              <a:rPr kumimoji="1" lang="zh-CN" altLang="en-US" sz="2000">
                <a:latin typeface="Times New Roman" pitchFamily="18" charset="0"/>
              </a:rPr>
              <a:t>取向量</a:t>
            </a:r>
            <a:r>
              <a:rPr kumimoji="1" lang="en-US" altLang="zh-CN" sz="2000">
                <a:latin typeface="Times New Roman" pitchFamily="18" charset="0"/>
              </a:rPr>
              <a:t>X</a:t>
            </a:r>
          </a:p>
          <a:p>
            <a:pPr algn="l"/>
            <a:r>
              <a:rPr kumimoji="1" lang="en-US" altLang="zh-CN" sz="2400">
                <a:latin typeface="Times New Roman" pitchFamily="18" charset="0"/>
              </a:rPr>
              <a:t>MULV  V2, F0,V1;</a:t>
            </a:r>
            <a:r>
              <a:rPr kumimoji="1" lang="zh-CN" altLang="en-US" sz="2000">
                <a:latin typeface="Times New Roman" pitchFamily="18" charset="0"/>
              </a:rPr>
              <a:t>向量</a:t>
            </a:r>
            <a:r>
              <a:rPr kumimoji="1" lang="en-US" altLang="zh-CN" sz="2000">
                <a:latin typeface="Times New Roman" pitchFamily="18" charset="0"/>
              </a:rPr>
              <a:t>X</a:t>
            </a:r>
            <a:r>
              <a:rPr kumimoji="1" lang="zh-CN" altLang="en-US" sz="2000">
                <a:latin typeface="Times New Roman" pitchFamily="18" charset="0"/>
              </a:rPr>
              <a:t>和标量相乘</a:t>
            </a:r>
            <a:r>
              <a:rPr kumimoji="1" lang="en-US" altLang="zh-CN" sz="2400">
                <a:latin typeface="Times New Roman" pitchFamily="18" charset="0"/>
              </a:rPr>
              <a:t>LV         V3, M(Y) ;</a:t>
            </a:r>
            <a:r>
              <a:rPr kumimoji="1" lang="zh-CN" altLang="en-US" sz="2000">
                <a:latin typeface="Times New Roman" pitchFamily="18" charset="0"/>
              </a:rPr>
              <a:t>取向量</a:t>
            </a:r>
            <a:r>
              <a:rPr kumimoji="1" lang="en-US" altLang="zh-CN" sz="2000">
                <a:latin typeface="Times New Roman" pitchFamily="18" charset="0"/>
              </a:rPr>
              <a:t>Y</a:t>
            </a:r>
          </a:p>
          <a:p>
            <a:pPr algn="l"/>
            <a:r>
              <a:rPr kumimoji="1" lang="en-US" altLang="zh-CN" sz="2400">
                <a:latin typeface="Times New Roman" pitchFamily="18" charset="0"/>
              </a:rPr>
              <a:t>ADDV   V4,V2,V3 ;</a:t>
            </a:r>
            <a:r>
              <a:rPr kumimoji="1" lang="zh-CN" altLang="en-US" sz="2000">
                <a:latin typeface="Times New Roman" pitchFamily="18" charset="0"/>
              </a:rPr>
              <a:t>向量加</a:t>
            </a:r>
          </a:p>
          <a:p>
            <a:pPr algn="l"/>
            <a:r>
              <a:rPr kumimoji="1" lang="en-US" altLang="zh-CN" sz="2400">
                <a:latin typeface="Times New Roman" pitchFamily="18" charset="0"/>
              </a:rPr>
              <a:t>SV          M(Y), V4 ; </a:t>
            </a:r>
            <a:r>
              <a:rPr kumimoji="1" lang="zh-CN" altLang="en-US" sz="2000">
                <a:latin typeface="Times New Roman" pitchFamily="18" charset="0"/>
              </a:rPr>
              <a:t>保存结果</a:t>
            </a:r>
          </a:p>
        </p:txBody>
      </p:sp>
      <p:sp>
        <p:nvSpPr>
          <p:cNvPr id="868358" name="AutoShape 6"/>
          <p:cNvSpPr>
            <a:spLocks noChangeArrowheads="1"/>
          </p:cNvSpPr>
          <p:nvPr/>
        </p:nvSpPr>
        <p:spPr bwMode="auto">
          <a:xfrm>
            <a:off x="5257800" y="457200"/>
            <a:ext cx="3657600" cy="5867400"/>
          </a:xfrm>
          <a:prstGeom prst="wedgeRectCallout">
            <a:avLst>
              <a:gd name="adj1" fmla="val -57551"/>
              <a:gd name="adj2" fmla="val 5139"/>
            </a:avLst>
          </a:prstGeom>
          <a:solidFill>
            <a:schemeClr val="bg1">
              <a:alpha val="50000"/>
            </a:schemeClr>
          </a:solidFill>
          <a:ln w="9525">
            <a:solidFill>
              <a:srgbClr val="FF9900"/>
            </a:solidFill>
            <a:miter lim="800000"/>
            <a:headEnd/>
            <a:tailEnd/>
          </a:ln>
          <a:effectLst/>
        </p:spPr>
        <p:txBody>
          <a:bodyPr/>
          <a:lstStyle/>
          <a:p>
            <a:pPr algn="l"/>
            <a:r>
              <a:rPr kumimoji="1" lang="zh-CN" altLang="en-US" sz="2400">
                <a:latin typeface="Times New Roman" pitchFamily="18" charset="0"/>
              </a:rPr>
              <a:t>第</a:t>
            </a:r>
            <a:r>
              <a:rPr kumimoji="1" lang="en-US" altLang="zh-CN" sz="2400">
                <a:latin typeface="Times New Roman" pitchFamily="18" charset="0"/>
              </a:rPr>
              <a:t>1</a:t>
            </a:r>
            <a:r>
              <a:rPr kumimoji="1" lang="zh-CN" altLang="en-US" sz="2400">
                <a:latin typeface="Times New Roman" pitchFamily="18" charset="0"/>
              </a:rPr>
              <a:t>条指令为第</a:t>
            </a:r>
            <a:r>
              <a:rPr kumimoji="1" lang="en-US" altLang="zh-CN" sz="2400">
                <a:latin typeface="Times New Roman" pitchFamily="18" charset="0"/>
              </a:rPr>
              <a:t>1</a:t>
            </a:r>
            <a:r>
              <a:rPr kumimoji="1" lang="zh-CN" altLang="en-US" sz="2400">
                <a:latin typeface="Times New Roman" pitchFamily="18" charset="0"/>
              </a:rPr>
              <a:t>编队。</a:t>
            </a:r>
          </a:p>
          <a:p>
            <a:pPr algn="l"/>
            <a:r>
              <a:rPr kumimoji="1" lang="zh-CN" altLang="en-US" sz="2400">
                <a:latin typeface="Times New Roman" pitchFamily="18" charset="0"/>
              </a:rPr>
              <a:t>第</a:t>
            </a:r>
            <a:r>
              <a:rPr kumimoji="1" lang="en-US" altLang="zh-CN" sz="2400">
                <a:latin typeface="Times New Roman" pitchFamily="18" charset="0"/>
              </a:rPr>
              <a:t>2</a:t>
            </a:r>
            <a:r>
              <a:rPr kumimoji="1" lang="zh-CN" altLang="en-US" sz="2400">
                <a:latin typeface="Times New Roman" pitchFamily="18" charset="0"/>
              </a:rPr>
              <a:t>条指令与第</a:t>
            </a:r>
            <a:r>
              <a:rPr kumimoji="1" lang="en-US" altLang="zh-CN" sz="2400">
                <a:latin typeface="Times New Roman" pitchFamily="18" charset="0"/>
              </a:rPr>
              <a:t>1</a:t>
            </a:r>
            <a:r>
              <a:rPr kumimoji="1" lang="zh-CN" altLang="en-US" sz="2400">
                <a:latin typeface="Times New Roman" pitchFamily="18" charset="0"/>
              </a:rPr>
              <a:t>条指令间存在数据相关，所以它们不能放在同一个编队中。第</a:t>
            </a:r>
            <a:r>
              <a:rPr kumimoji="1" lang="en-US" altLang="zh-CN" sz="2400">
                <a:latin typeface="Times New Roman" pitchFamily="18" charset="0"/>
              </a:rPr>
              <a:t>2</a:t>
            </a:r>
            <a:r>
              <a:rPr kumimoji="1" lang="zh-CN" altLang="en-US" sz="2400">
                <a:latin typeface="Times New Roman" pitchFamily="18" charset="0"/>
              </a:rPr>
              <a:t>条指令与第</a:t>
            </a:r>
            <a:r>
              <a:rPr kumimoji="1" lang="en-US" altLang="zh-CN" sz="2400">
                <a:latin typeface="Times New Roman" pitchFamily="18" charset="0"/>
              </a:rPr>
              <a:t>3</a:t>
            </a:r>
            <a:r>
              <a:rPr kumimoji="1" lang="zh-CN" altLang="en-US" sz="2400">
                <a:latin typeface="Times New Roman" pitchFamily="18" charset="0"/>
              </a:rPr>
              <a:t>条指令间不存在功能部件冲突和数据相关，所以它们是第</a:t>
            </a:r>
            <a:r>
              <a:rPr kumimoji="1" lang="en-US" altLang="zh-CN" sz="2400">
                <a:latin typeface="Times New Roman" pitchFamily="18" charset="0"/>
              </a:rPr>
              <a:t>2</a:t>
            </a:r>
            <a:r>
              <a:rPr kumimoji="1" lang="zh-CN" altLang="en-US" sz="2400">
                <a:latin typeface="Times New Roman" pitchFamily="18" charset="0"/>
              </a:rPr>
              <a:t>编队。</a:t>
            </a:r>
          </a:p>
          <a:p>
            <a:pPr algn="l"/>
            <a:r>
              <a:rPr kumimoji="1" lang="en-US" altLang="zh-CN" sz="2400">
                <a:latin typeface="Times New Roman" pitchFamily="18" charset="0"/>
              </a:rPr>
              <a:t>ADDV</a:t>
            </a:r>
            <a:r>
              <a:rPr kumimoji="1" lang="zh-CN" altLang="en-US" sz="2400">
                <a:latin typeface="Times New Roman" pitchFamily="18" charset="0"/>
              </a:rPr>
              <a:t>指令与第</a:t>
            </a:r>
            <a:r>
              <a:rPr kumimoji="1" lang="en-US" altLang="zh-CN" sz="2400">
                <a:latin typeface="Times New Roman" pitchFamily="18" charset="0"/>
              </a:rPr>
              <a:t>3</a:t>
            </a:r>
            <a:r>
              <a:rPr kumimoji="1" lang="zh-CN" altLang="en-US" sz="2400">
                <a:latin typeface="Times New Roman" pitchFamily="18" charset="0"/>
              </a:rPr>
              <a:t>条指令数据相关，所以</a:t>
            </a:r>
            <a:r>
              <a:rPr kumimoji="1" lang="en-US" altLang="zh-CN" sz="2400">
                <a:latin typeface="Times New Roman" pitchFamily="18" charset="0"/>
              </a:rPr>
              <a:t>ADDV</a:t>
            </a:r>
            <a:r>
              <a:rPr kumimoji="1" lang="zh-CN" altLang="en-US" sz="2400">
                <a:latin typeface="Times New Roman" pitchFamily="18" charset="0"/>
              </a:rPr>
              <a:t>为第</a:t>
            </a:r>
            <a:r>
              <a:rPr kumimoji="1" lang="en-US" altLang="zh-CN" sz="2400">
                <a:latin typeface="Times New Roman" pitchFamily="18" charset="0"/>
              </a:rPr>
              <a:t>3</a:t>
            </a:r>
            <a:r>
              <a:rPr kumimoji="1" lang="zh-CN" altLang="en-US" sz="2400">
                <a:latin typeface="Times New Roman" pitchFamily="18" charset="0"/>
              </a:rPr>
              <a:t>编队。</a:t>
            </a:r>
          </a:p>
          <a:p>
            <a:pPr algn="l"/>
            <a:r>
              <a:rPr kumimoji="1" lang="zh-CN" altLang="en-US" sz="2400">
                <a:latin typeface="Times New Roman" pitchFamily="18" charset="0"/>
              </a:rPr>
              <a:t>第</a:t>
            </a:r>
            <a:r>
              <a:rPr kumimoji="1" lang="en-US" altLang="zh-CN" sz="2400">
                <a:latin typeface="Times New Roman" pitchFamily="18" charset="0"/>
              </a:rPr>
              <a:t>5</a:t>
            </a:r>
            <a:r>
              <a:rPr kumimoji="1" lang="zh-CN" altLang="en-US" sz="2400">
                <a:latin typeface="Times New Roman" pitchFamily="18" charset="0"/>
              </a:rPr>
              <a:t>条指令与</a:t>
            </a:r>
            <a:r>
              <a:rPr kumimoji="1" lang="en-US" altLang="zh-CN" sz="2400">
                <a:latin typeface="Times New Roman" pitchFamily="18" charset="0"/>
              </a:rPr>
              <a:t>ADDV </a:t>
            </a:r>
            <a:r>
              <a:rPr kumimoji="1" lang="zh-CN" altLang="en-US" sz="2400">
                <a:latin typeface="Times New Roman" pitchFamily="18" charset="0"/>
              </a:rPr>
              <a:t>指令有数据相关，所以</a:t>
            </a:r>
            <a:r>
              <a:rPr kumimoji="1" lang="en-US" altLang="zh-CN" sz="2400">
                <a:latin typeface="Times New Roman" pitchFamily="18" charset="0"/>
              </a:rPr>
              <a:t>SV</a:t>
            </a:r>
            <a:r>
              <a:rPr kumimoji="1" lang="zh-CN" altLang="en-US" sz="2400">
                <a:latin typeface="Times New Roman" pitchFamily="18" charset="0"/>
              </a:rPr>
              <a:t>指令是第</a:t>
            </a:r>
            <a:r>
              <a:rPr kumimoji="1" lang="en-US" altLang="zh-CN" sz="2400">
                <a:latin typeface="Times New Roman" pitchFamily="18" charset="0"/>
              </a:rPr>
              <a:t>4</a:t>
            </a:r>
            <a:r>
              <a:rPr kumimoji="1" lang="zh-CN" altLang="en-US" sz="2400">
                <a:latin typeface="Times New Roman" pitchFamily="18" charset="0"/>
              </a:rPr>
              <a:t>个编队。</a:t>
            </a:r>
          </a:p>
          <a:p>
            <a:pPr algn="l"/>
            <a:r>
              <a:rPr kumimoji="1" lang="zh-CN" altLang="en-US" sz="2400">
                <a:latin typeface="Times New Roman" pitchFamily="18" charset="0"/>
              </a:rPr>
              <a:t>因此这一组向量操作划分为</a:t>
            </a:r>
            <a:r>
              <a:rPr kumimoji="1" lang="en-US" altLang="zh-CN" sz="2400">
                <a:latin typeface="Times New Roman" pitchFamily="18" charset="0"/>
              </a:rPr>
              <a:t>4</a:t>
            </a:r>
            <a:r>
              <a:rPr kumimoji="1" lang="zh-CN" altLang="en-US" sz="2400">
                <a:latin typeface="Times New Roman" pitchFamily="18" charset="0"/>
              </a:rPr>
              <a:t>个编队 </a:t>
            </a:r>
          </a:p>
        </p:txBody>
      </p:sp>
      <p:sp>
        <p:nvSpPr>
          <p:cNvPr id="868359" name="Text Box 7"/>
          <p:cNvSpPr txBox="1">
            <a:spLocks noChangeArrowheads="1"/>
          </p:cNvSpPr>
          <p:nvPr/>
        </p:nvSpPr>
        <p:spPr bwMode="auto">
          <a:xfrm>
            <a:off x="152400" y="4572000"/>
            <a:ext cx="4724400" cy="1600200"/>
          </a:xfrm>
          <a:prstGeom prst="rect">
            <a:avLst/>
          </a:prstGeom>
          <a:solidFill>
            <a:schemeClr val="bg1">
              <a:alpha val="50000"/>
            </a:schemeClr>
          </a:solidFill>
          <a:ln w="9525">
            <a:solidFill>
              <a:srgbClr val="FF9900"/>
            </a:solidFill>
            <a:miter lim="800000"/>
            <a:headEnd/>
            <a:tailEnd/>
          </a:ln>
          <a:effectLst/>
        </p:spPr>
        <p:txBody>
          <a:bodyPr/>
          <a:lstStyle/>
          <a:p>
            <a:r>
              <a:rPr kumimoji="1" lang="en-US" altLang="zh-CN" sz="2400"/>
              <a:t>1.</a:t>
            </a:r>
            <a:r>
              <a:rPr kumimoji="1" lang="en-US" altLang="zh-CN" sz="2400">
                <a:latin typeface="Times New Roman"/>
              </a:rPr>
              <a:t>   </a:t>
            </a:r>
            <a:r>
              <a:rPr kumimoji="1" lang="en-US" altLang="zh-CN" sz="2400"/>
              <a:t> LV</a:t>
            </a:r>
          </a:p>
          <a:p>
            <a:r>
              <a:rPr kumimoji="1" lang="en-US" altLang="zh-CN" sz="2400"/>
              <a:t>2.</a:t>
            </a:r>
            <a:r>
              <a:rPr kumimoji="1" lang="en-US" altLang="zh-CN" sz="2400">
                <a:latin typeface="Times New Roman"/>
              </a:rPr>
              <a:t>   </a:t>
            </a:r>
            <a:r>
              <a:rPr kumimoji="1" lang="en-US" altLang="zh-CN" sz="2400"/>
              <a:t> MULV</a:t>
            </a:r>
            <a:r>
              <a:rPr kumimoji="1" lang="en-US" altLang="zh-CN" sz="2400">
                <a:latin typeface="Times New Roman"/>
              </a:rPr>
              <a:t>   </a:t>
            </a:r>
            <a:r>
              <a:rPr kumimoji="1" lang="en-US" altLang="zh-CN" sz="2400"/>
              <a:t> LV</a:t>
            </a:r>
          </a:p>
          <a:p>
            <a:r>
              <a:rPr kumimoji="1" lang="en-US" altLang="zh-CN" sz="2400"/>
              <a:t>3.  ADDV</a:t>
            </a:r>
          </a:p>
          <a:p>
            <a:pPr algn="l"/>
            <a:r>
              <a:rPr kumimoji="1" lang="en-US" altLang="zh-CN" sz="2400">
                <a:latin typeface="Times New Roman" pitchFamily="18" charset="0"/>
              </a:rPr>
              <a:t>4</a:t>
            </a:r>
            <a:r>
              <a:rPr kumimoji="1" lang="en-US" altLang="zh-CN" sz="2400"/>
              <a:t>.  </a:t>
            </a:r>
            <a:r>
              <a:rPr kumimoji="1" lang="en-US" altLang="zh-CN" sz="2400">
                <a:latin typeface="Times New Roman" pitchFamily="18" charset="0"/>
              </a:rPr>
              <a:t>SV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8357"/>
                                        </p:tgtEl>
                                        <p:attrNameLst>
                                          <p:attrName>style.visibility</p:attrName>
                                        </p:attrNameLst>
                                      </p:cBhvr>
                                      <p:to>
                                        <p:strVal val="visible"/>
                                      </p:to>
                                    </p:set>
                                    <p:animEffect transition="in" filter="blinds(horizontal)">
                                      <p:cBhvr>
                                        <p:cTn id="7" dur="500"/>
                                        <p:tgtEl>
                                          <p:spTgt spid="86835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68358"/>
                                        </p:tgtEl>
                                        <p:attrNameLst>
                                          <p:attrName>style.visibility</p:attrName>
                                        </p:attrNameLst>
                                      </p:cBhvr>
                                      <p:to>
                                        <p:strVal val="visible"/>
                                      </p:to>
                                    </p:set>
                                    <p:animEffect transition="in" filter="checkerboard(across)">
                                      <p:cBhvr>
                                        <p:cTn id="12" dur="500"/>
                                        <p:tgtEl>
                                          <p:spTgt spid="8683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8359"/>
                                        </p:tgtEl>
                                        <p:attrNameLst>
                                          <p:attrName>style.visibility</p:attrName>
                                        </p:attrNameLst>
                                      </p:cBhvr>
                                      <p:to>
                                        <p:strVal val="visible"/>
                                      </p:to>
                                    </p:set>
                                    <p:animEffect transition="in" filter="blinds(horizontal)">
                                      <p:cBhvr>
                                        <p:cTn id="17" dur="500"/>
                                        <p:tgtEl>
                                          <p:spTgt spid="868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57" grpId="0" animBg="1" autoUpdateAnimBg="0"/>
      <p:bldP spid="868358" grpId="0" animBg="1" autoUpdateAnimBg="0"/>
      <p:bldP spid="86835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4"/>
          <p:cNvSpPr>
            <a:spLocks noGrp="1" noChangeArrowheads="1"/>
          </p:cNvSpPr>
          <p:nvPr>
            <p:ph type="sldNum" sz="quarter" idx="4294967295"/>
          </p:nvPr>
        </p:nvSpPr>
        <p:spPr>
          <a:xfrm>
            <a:off x="7080250" y="6232525"/>
            <a:ext cx="1905000" cy="457200"/>
          </a:xfrm>
          <a:prstGeom prst="rect">
            <a:avLst/>
          </a:prstGeom>
        </p:spPr>
        <p:txBody>
          <a:bodyPr/>
          <a:lstStyle/>
          <a:p>
            <a:fld id="{E46D4588-92E5-4ACA-881A-5EA6356BA018}" type="slidenum">
              <a:rPr lang="en-US" altLang="zh-CN"/>
              <a:pPr/>
              <a:t>7</a:t>
            </a:fld>
            <a:endParaRPr lang="en-US" altLang="zh-CN"/>
          </a:p>
        </p:txBody>
      </p:sp>
      <p:sp>
        <p:nvSpPr>
          <p:cNvPr id="870404" name="Text Box 4"/>
          <p:cNvSpPr txBox="1">
            <a:spLocks noChangeArrowheads="1"/>
          </p:cNvSpPr>
          <p:nvPr/>
        </p:nvSpPr>
        <p:spPr bwMode="auto">
          <a:xfrm>
            <a:off x="381000" y="1143000"/>
            <a:ext cx="8153400" cy="1600200"/>
          </a:xfrm>
          <a:prstGeom prst="rect">
            <a:avLst/>
          </a:prstGeom>
          <a:noFill/>
          <a:ln w="9525">
            <a:noFill/>
            <a:miter lim="800000"/>
            <a:headEnd/>
            <a:tailEnd/>
          </a:ln>
          <a:effectLst/>
        </p:spPr>
        <p:txBody>
          <a:bodyPr/>
          <a:lstStyle/>
          <a:p>
            <a:pPr algn="l">
              <a:lnSpc>
                <a:spcPct val="110000"/>
              </a:lnSpc>
            </a:pPr>
            <a:r>
              <a:rPr kumimoji="1" lang="en-US" altLang="zh-CN"/>
              <a:t>  </a:t>
            </a:r>
            <a:r>
              <a:rPr kumimoji="1" lang="zh-CN" altLang="en-US"/>
              <a:t>若一个编队的执行时间与向量长度</a:t>
            </a:r>
            <a:r>
              <a:rPr kumimoji="1" lang="en-US" altLang="zh-CN"/>
              <a:t>n</a:t>
            </a:r>
            <a:r>
              <a:rPr kumimoji="1" lang="zh-CN" altLang="en-US"/>
              <a:t>无关。设一个编队的执行时间为</a:t>
            </a:r>
            <a:r>
              <a:rPr kumimoji="1" lang="en-US" altLang="zh-CN"/>
              <a:t>T</a:t>
            </a:r>
            <a:r>
              <a:rPr kumimoji="1" lang="en-US" altLang="zh-CN" baseline="-30000"/>
              <a:t>ch</a:t>
            </a:r>
            <a:r>
              <a:rPr kumimoji="1" lang="zh-CN" altLang="en-US"/>
              <a:t>，一组由</a:t>
            </a:r>
            <a:r>
              <a:rPr kumimoji="1" lang="en-US" altLang="zh-CN"/>
              <a:t>m</a:t>
            </a:r>
            <a:r>
              <a:rPr kumimoji="1" lang="zh-CN" altLang="en-US"/>
              <a:t>个编队组成的向量操作的总执行时间记为</a:t>
            </a:r>
            <a:r>
              <a:rPr kumimoji="1" lang="en-US" altLang="zh-CN"/>
              <a:t>T</a:t>
            </a:r>
            <a:r>
              <a:rPr kumimoji="1" lang="en-US" altLang="zh-CN" baseline="-30000"/>
              <a:t>mch</a:t>
            </a:r>
            <a:r>
              <a:rPr kumimoji="1" lang="zh-CN" altLang="en-US"/>
              <a:t>，则有： </a:t>
            </a:r>
          </a:p>
        </p:txBody>
      </p:sp>
      <p:sp>
        <p:nvSpPr>
          <p:cNvPr id="870405" name="Text Box 5"/>
          <p:cNvSpPr txBox="1">
            <a:spLocks noChangeArrowheads="1"/>
          </p:cNvSpPr>
          <p:nvPr/>
        </p:nvSpPr>
        <p:spPr bwMode="auto">
          <a:xfrm>
            <a:off x="1143000" y="2743200"/>
            <a:ext cx="6248400" cy="685800"/>
          </a:xfrm>
          <a:prstGeom prst="rect">
            <a:avLst/>
          </a:prstGeom>
          <a:solidFill>
            <a:schemeClr val="bg1">
              <a:alpha val="50000"/>
            </a:schemeClr>
          </a:solidFill>
          <a:ln w="9525">
            <a:solidFill>
              <a:srgbClr val="FF9900"/>
            </a:solidFill>
            <a:miter lim="800000"/>
            <a:headEnd/>
            <a:tailEnd/>
          </a:ln>
          <a:effectLst/>
        </p:spPr>
        <p:txBody>
          <a:bodyPr/>
          <a:lstStyle/>
          <a:p>
            <a:pPr algn="l">
              <a:lnSpc>
                <a:spcPct val="120000"/>
              </a:lnSpc>
            </a:pPr>
            <a:r>
              <a:rPr kumimoji="1" lang="en-US" altLang="zh-CN"/>
              <a:t>  </a:t>
            </a:r>
            <a:r>
              <a:rPr kumimoji="1" lang="en-US" altLang="zh-CN">
                <a:solidFill>
                  <a:schemeClr val="hlink"/>
                </a:solidFill>
                <a:latin typeface="Times New Roman" pitchFamily="18" charset="0"/>
              </a:rPr>
              <a:t>T</a:t>
            </a:r>
            <a:r>
              <a:rPr kumimoji="1" lang="en-US" altLang="zh-CN" baseline="-30000">
                <a:solidFill>
                  <a:schemeClr val="hlink"/>
                </a:solidFill>
                <a:latin typeface="Times New Roman" pitchFamily="18" charset="0"/>
              </a:rPr>
              <a:t>mch</a:t>
            </a:r>
            <a:r>
              <a:rPr kumimoji="1" lang="zh-CN" altLang="en-US">
                <a:solidFill>
                  <a:schemeClr val="hlink"/>
                </a:solidFill>
              </a:rPr>
              <a:t>＝</a:t>
            </a:r>
            <a:r>
              <a:rPr kumimoji="1" lang="en-US" altLang="zh-CN">
                <a:solidFill>
                  <a:schemeClr val="hlink"/>
                </a:solidFill>
                <a:latin typeface="Times New Roman" pitchFamily="18" charset="0"/>
              </a:rPr>
              <a:t>m×T</a:t>
            </a:r>
            <a:r>
              <a:rPr kumimoji="1" lang="en-US" altLang="zh-CN" baseline="-30000">
                <a:solidFill>
                  <a:schemeClr val="hlink"/>
                </a:solidFill>
                <a:latin typeface="Times New Roman" pitchFamily="18" charset="0"/>
              </a:rPr>
              <a:t>ch</a:t>
            </a:r>
            <a:r>
              <a:rPr kumimoji="1" lang="en-US" altLang="zh-CN">
                <a:solidFill>
                  <a:schemeClr val="hlink"/>
                </a:solidFill>
                <a:latin typeface="Times New Roman" pitchFamily="18" charset="0"/>
              </a:rPr>
              <a:t>                               (4.3)</a:t>
            </a:r>
            <a:r>
              <a:rPr kumimoji="1" lang="en-US" altLang="zh-CN">
                <a:latin typeface="Times New Roman" pitchFamily="18" charset="0"/>
              </a:rPr>
              <a:t> </a:t>
            </a:r>
          </a:p>
        </p:txBody>
      </p:sp>
      <p:sp>
        <p:nvSpPr>
          <p:cNvPr id="870406" name="Text Box 6"/>
          <p:cNvSpPr txBox="1">
            <a:spLocks noChangeArrowheads="1"/>
          </p:cNvSpPr>
          <p:nvPr/>
        </p:nvSpPr>
        <p:spPr bwMode="auto">
          <a:xfrm>
            <a:off x="304800" y="3429000"/>
            <a:ext cx="8763000" cy="685800"/>
          </a:xfrm>
          <a:prstGeom prst="rect">
            <a:avLst/>
          </a:prstGeom>
          <a:noFill/>
          <a:ln w="9525">
            <a:noFill/>
            <a:miter lim="800000"/>
            <a:headEnd/>
            <a:tailEnd/>
          </a:ln>
          <a:effectLst/>
        </p:spPr>
        <p:txBody>
          <a:bodyPr/>
          <a:lstStyle/>
          <a:p>
            <a:pPr algn="l">
              <a:lnSpc>
                <a:spcPct val="120000"/>
              </a:lnSpc>
            </a:pPr>
            <a:r>
              <a:rPr kumimoji="1" lang="zh-CN" altLang="en-US"/>
              <a:t>上述例子中，整个程序分为</a:t>
            </a:r>
            <a:r>
              <a:rPr kumimoji="1" lang="en-US" altLang="zh-CN">
                <a:latin typeface="Times New Roman" pitchFamily="18" charset="0"/>
              </a:rPr>
              <a:t>4</a:t>
            </a:r>
            <a:r>
              <a:rPr kumimoji="1" lang="zh-CN" altLang="en-US"/>
              <a:t>个编队，所以</a:t>
            </a:r>
            <a:r>
              <a:rPr kumimoji="1" lang="en-US" altLang="zh-CN">
                <a:latin typeface="Times New Roman" pitchFamily="18" charset="0"/>
              </a:rPr>
              <a:t>T</a:t>
            </a:r>
            <a:r>
              <a:rPr kumimoji="1" lang="en-US" altLang="zh-CN" baseline="-30000">
                <a:latin typeface="Times New Roman" pitchFamily="18" charset="0"/>
              </a:rPr>
              <a:t>mch</a:t>
            </a:r>
            <a:r>
              <a:rPr kumimoji="1" lang="zh-CN" altLang="en-US"/>
              <a:t>＝</a:t>
            </a:r>
            <a:r>
              <a:rPr kumimoji="1" lang="en-US" altLang="zh-CN"/>
              <a:t>4</a:t>
            </a:r>
            <a:r>
              <a:rPr kumimoji="1" lang="en-US" altLang="zh-CN">
                <a:latin typeface="Times New Roman" pitchFamily="18" charset="0"/>
              </a:rPr>
              <a:t>T</a:t>
            </a:r>
            <a:r>
              <a:rPr kumimoji="1" lang="en-US" altLang="zh-CN" baseline="-30000">
                <a:latin typeface="Times New Roman" pitchFamily="18" charset="0"/>
              </a:rPr>
              <a:t>ch</a:t>
            </a:r>
            <a:r>
              <a:rPr kumimoji="1" lang="en-US" altLang="zh-CN">
                <a:latin typeface="Times New Roman" pitchFamily="18" charset="0"/>
              </a:rPr>
              <a:t> </a:t>
            </a:r>
          </a:p>
        </p:txBody>
      </p:sp>
      <p:sp>
        <p:nvSpPr>
          <p:cNvPr id="870407" name="Text Box 7"/>
          <p:cNvSpPr txBox="1">
            <a:spLocks noChangeArrowheads="1"/>
          </p:cNvSpPr>
          <p:nvPr/>
        </p:nvSpPr>
        <p:spPr bwMode="auto">
          <a:xfrm>
            <a:off x="304800" y="4191000"/>
            <a:ext cx="8458200" cy="2133600"/>
          </a:xfrm>
          <a:prstGeom prst="rect">
            <a:avLst/>
          </a:prstGeom>
          <a:solidFill>
            <a:schemeClr val="bg1">
              <a:alpha val="50000"/>
            </a:schemeClr>
          </a:solidFill>
          <a:ln w="9525">
            <a:solidFill>
              <a:srgbClr val="FF9900"/>
            </a:solidFill>
            <a:miter lim="800000"/>
            <a:headEnd/>
            <a:tailEnd/>
          </a:ln>
          <a:effectLst/>
        </p:spPr>
        <p:txBody>
          <a:bodyPr/>
          <a:lstStyle/>
          <a:p>
            <a:pPr algn="l">
              <a:lnSpc>
                <a:spcPct val="120000"/>
              </a:lnSpc>
            </a:pPr>
            <a:r>
              <a:rPr kumimoji="1" lang="en-US" altLang="zh-CN"/>
              <a:t>  </a:t>
            </a:r>
            <a:r>
              <a:rPr kumimoji="1" lang="zh-CN" altLang="en-US"/>
              <a:t>除了上述向量操作的真正执行时间外，还需要考虑向量的启动时间。</a:t>
            </a:r>
            <a:r>
              <a:rPr kumimoji="1" lang="zh-CN" altLang="en-US">
                <a:solidFill>
                  <a:srgbClr val="FF0000"/>
                </a:solidFill>
              </a:rPr>
              <a:t>启动时间</a:t>
            </a:r>
            <a:r>
              <a:rPr kumimoji="1" lang="en-US" altLang="zh-CN">
                <a:solidFill>
                  <a:srgbClr val="FF0000"/>
                </a:solidFill>
                <a:latin typeface="Times New Roman" pitchFamily="18" charset="0"/>
              </a:rPr>
              <a:t>Ts</a:t>
            </a:r>
            <a:r>
              <a:rPr kumimoji="1" lang="zh-CN" altLang="en-US"/>
              <a:t>是向量操作流水线的延迟，也就是流水线的建立时间，它等于流水功能部件的流水段数，即流水线的深度。</a:t>
            </a:r>
            <a:r>
              <a:rPr kumimoji="1" lang="zh-CN" altLang="en-US">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05"/>
                                        </p:tgtEl>
                                        <p:attrNameLst>
                                          <p:attrName>style.visibility</p:attrName>
                                        </p:attrNameLst>
                                      </p:cBhvr>
                                      <p:to>
                                        <p:strVal val="visible"/>
                                      </p:to>
                                    </p:set>
                                    <p:animEffect transition="in" filter="blinds(horizontal)">
                                      <p:cBhvr>
                                        <p:cTn id="7" dur="500"/>
                                        <p:tgtEl>
                                          <p:spTgt spid="87040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70406"/>
                                        </p:tgtEl>
                                        <p:attrNameLst>
                                          <p:attrName>style.visibility</p:attrName>
                                        </p:attrNameLst>
                                      </p:cBhvr>
                                      <p:to>
                                        <p:strVal val="visible"/>
                                      </p:to>
                                    </p:set>
                                    <p:animEffect transition="in" filter="checkerboard(across)">
                                      <p:cBhvr>
                                        <p:cTn id="12" dur="500"/>
                                        <p:tgtEl>
                                          <p:spTgt spid="87040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70407"/>
                                        </p:tgtEl>
                                        <p:attrNameLst>
                                          <p:attrName>style.visibility</p:attrName>
                                        </p:attrNameLst>
                                      </p:cBhvr>
                                      <p:to>
                                        <p:strVal val="visible"/>
                                      </p:to>
                                    </p:set>
                                    <p:animEffect transition="in" filter="checkerboard(across)">
                                      <p:cBhvr>
                                        <p:cTn id="17" dur="500"/>
                                        <p:tgtEl>
                                          <p:spTgt spid="870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05" grpId="0" animBg="1" autoUpdateAnimBg="0"/>
      <p:bldP spid="870406" grpId="0" autoUpdateAnimBg="0"/>
      <p:bldP spid="87040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4294967295"/>
          </p:nvPr>
        </p:nvSpPr>
        <p:spPr>
          <a:xfrm>
            <a:off x="7080250" y="6232525"/>
            <a:ext cx="1905000" cy="457200"/>
          </a:xfrm>
          <a:prstGeom prst="rect">
            <a:avLst/>
          </a:prstGeom>
        </p:spPr>
        <p:txBody>
          <a:bodyPr/>
          <a:lstStyle/>
          <a:p>
            <a:fld id="{FA09B9EE-F38D-4332-B723-B8F2E7D96CF6}" type="slidenum">
              <a:rPr lang="en-US" altLang="zh-CN"/>
              <a:pPr/>
              <a:t>8</a:t>
            </a:fld>
            <a:endParaRPr lang="en-US" altLang="zh-CN"/>
          </a:p>
        </p:txBody>
      </p:sp>
      <p:sp>
        <p:nvSpPr>
          <p:cNvPr id="871427" name="Rectangle 3"/>
          <p:cNvSpPr>
            <a:spLocks noGrp="1" noChangeArrowheads="1"/>
          </p:cNvSpPr>
          <p:nvPr>
            <p:ph type="subTitle" idx="1"/>
          </p:nvPr>
        </p:nvSpPr>
        <p:spPr>
          <a:xfrm>
            <a:off x="228600" y="609600"/>
            <a:ext cx="7162800" cy="552450"/>
          </a:xfrm>
          <a:noFill/>
        </p:spPr>
        <p:txBody>
          <a:bodyPr>
            <a:normAutofit/>
          </a:bodyPr>
          <a:lstStyle/>
          <a:p>
            <a:pPr algn="just">
              <a:spcBef>
                <a:spcPct val="0"/>
              </a:spcBef>
            </a:pPr>
            <a:r>
              <a:rPr lang="zh-CN" altLang="en-US" sz="2800" b="1" dirty="0" smtClean="0">
                <a:solidFill>
                  <a:schemeClr val="hlink"/>
                </a:solidFill>
              </a:rPr>
              <a:t>分段</a:t>
            </a:r>
            <a:r>
              <a:rPr lang="zh-CN" altLang="en-US" sz="2800" b="1" dirty="0">
                <a:solidFill>
                  <a:schemeClr val="hlink"/>
                </a:solidFill>
              </a:rPr>
              <a:t>开采时一组向量操作的总执行时间 </a:t>
            </a:r>
          </a:p>
        </p:txBody>
      </p:sp>
      <p:sp>
        <p:nvSpPr>
          <p:cNvPr id="871428" name="Text Box 4"/>
          <p:cNvSpPr txBox="1">
            <a:spLocks noChangeArrowheads="1"/>
          </p:cNvSpPr>
          <p:nvPr/>
        </p:nvSpPr>
        <p:spPr bwMode="auto">
          <a:xfrm>
            <a:off x="228600" y="1143000"/>
            <a:ext cx="8610600" cy="1600200"/>
          </a:xfrm>
          <a:prstGeom prst="rect">
            <a:avLst/>
          </a:prstGeom>
          <a:noFill/>
          <a:ln w="9525">
            <a:noFill/>
            <a:miter lim="800000"/>
            <a:headEnd/>
            <a:tailEnd/>
          </a:ln>
          <a:effectLst/>
        </p:spPr>
        <p:txBody>
          <a:bodyPr/>
          <a:lstStyle/>
          <a:p>
            <a:pPr algn="l">
              <a:lnSpc>
                <a:spcPct val="120000"/>
              </a:lnSpc>
            </a:pPr>
            <a:r>
              <a:rPr kumimoji="1" lang="en-US" altLang="zh-CN" sz="2400"/>
              <a:t>  </a:t>
            </a:r>
            <a:r>
              <a:rPr kumimoji="1" lang="zh-CN" altLang="en-US" sz="2400"/>
              <a:t>当向量长度</a:t>
            </a:r>
            <a:r>
              <a:rPr kumimoji="1" lang="en-US" altLang="zh-CN" sz="2400"/>
              <a:t>n</a:t>
            </a:r>
            <a:r>
              <a:rPr kumimoji="1" lang="zh-CN" altLang="en-US" sz="2400"/>
              <a:t>大于向量寄存器长度</a:t>
            </a:r>
            <a:r>
              <a:rPr kumimoji="1" lang="en-US" altLang="zh-CN" sz="2400"/>
              <a:t>MVL</a:t>
            </a:r>
            <a:r>
              <a:rPr kumimoji="1" lang="zh-CN" altLang="en-US" sz="2400"/>
              <a:t>时，需要分段开采。分段开采的时间开销应包括执行标量代码的开销</a:t>
            </a:r>
            <a:r>
              <a:rPr kumimoji="1" lang="en-US" altLang="zh-CN" sz="2400"/>
              <a:t>T</a:t>
            </a:r>
            <a:r>
              <a:rPr kumimoji="1" lang="en-US" altLang="zh-CN" sz="2400" baseline="-30000"/>
              <a:t>e</a:t>
            </a:r>
            <a:r>
              <a:rPr kumimoji="1" lang="zh-CN" altLang="en-US" sz="2400"/>
              <a:t>、向量启动开销</a:t>
            </a:r>
            <a:r>
              <a:rPr kumimoji="1" lang="en-US" altLang="zh-CN" sz="2400"/>
              <a:t>T</a:t>
            </a:r>
            <a:r>
              <a:rPr kumimoji="1" lang="en-US" altLang="zh-CN" sz="2400" baseline="-30000"/>
              <a:t>s</a:t>
            </a:r>
            <a:r>
              <a:rPr kumimoji="1" lang="zh-CN" altLang="en-US" sz="2400"/>
              <a:t>。所以向量长度为</a:t>
            </a:r>
            <a:r>
              <a:rPr kumimoji="1" lang="en-US" altLang="zh-CN" sz="2400"/>
              <a:t>n</a:t>
            </a:r>
            <a:r>
              <a:rPr kumimoji="1" lang="zh-CN" altLang="en-US" sz="2400"/>
              <a:t>的一组向量操作的整个执行时间是： </a:t>
            </a:r>
          </a:p>
        </p:txBody>
      </p:sp>
      <p:sp>
        <p:nvSpPr>
          <p:cNvPr id="871439" name="Text Box 15"/>
          <p:cNvSpPr txBox="1">
            <a:spLocks noChangeArrowheads="1"/>
          </p:cNvSpPr>
          <p:nvPr/>
        </p:nvSpPr>
        <p:spPr bwMode="auto">
          <a:xfrm>
            <a:off x="304800" y="4114800"/>
            <a:ext cx="8610600" cy="1600200"/>
          </a:xfrm>
          <a:prstGeom prst="rect">
            <a:avLst/>
          </a:prstGeom>
          <a:noFill/>
          <a:ln w="9525">
            <a:noFill/>
            <a:miter lim="800000"/>
            <a:headEnd/>
            <a:tailEnd/>
          </a:ln>
          <a:effectLst/>
        </p:spPr>
        <p:txBody>
          <a:bodyPr/>
          <a:lstStyle/>
          <a:p>
            <a:pPr algn="l">
              <a:lnSpc>
                <a:spcPct val="120000"/>
              </a:lnSpc>
            </a:pPr>
            <a:r>
              <a:rPr kumimoji="1" lang="en-US" altLang="zh-CN" sz="2400"/>
              <a:t>  T</a:t>
            </a:r>
            <a:r>
              <a:rPr kumimoji="1" lang="en-US" altLang="zh-CN" sz="2400" baseline="-30000"/>
              <a:t>e</a:t>
            </a:r>
            <a:r>
              <a:rPr kumimoji="1" lang="zh-CN" altLang="en-US" sz="2400"/>
              <a:t>、</a:t>
            </a:r>
            <a:r>
              <a:rPr kumimoji="1" lang="en-US" altLang="zh-CN" sz="2400"/>
              <a:t>T</a:t>
            </a:r>
            <a:r>
              <a:rPr kumimoji="1" lang="en-US" altLang="zh-CN" sz="2400" baseline="-30000"/>
              <a:t>s</a:t>
            </a:r>
            <a:r>
              <a:rPr kumimoji="1" lang="zh-CN" altLang="en-US" sz="2400"/>
              <a:t>、</a:t>
            </a:r>
            <a:r>
              <a:rPr kumimoji="1" lang="en-US" altLang="zh-CN" sz="2400"/>
              <a:t>T</a:t>
            </a:r>
            <a:r>
              <a:rPr kumimoji="1" lang="en-US" altLang="zh-CN" sz="2400" baseline="-30000"/>
              <a:t>ch</a:t>
            </a:r>
            <a:r>
              <a:rPr kumimoji="1" lang="zh-CN" altLang="en-US" sz="2400"/>
              <a:t>的值与编译系统和处理机有关。</a:t>
            </a:r>
            <a:r>
              <a:rPr kumimoji="1" lang="en-US" altLang="zh-CN" sz="2400"/>
              <a:t>T</a:t>
            </a:r>
            <a:r>
              <a:rPr kumimoji="1" lang="en-US" altLang="zh-CN" sz="2400" baseline="-30000"/>
              <a:t>e</a:t>
            </a:r>
            <a:r>
              <a:rPr kumimoji="1" lang="zh-CN" altLang="en-US" sz="2400"/>
              <a:t>通常是一个常数，如</a:t>
            </a:r>
            <a:r>
              <a:rPr kumimoji="1" lang="en-US" altLang="zh-CN" sz="2400"/>
              <a:t>CRAY-1</a:t>
            </a:r>
            <a:r>
              <a:rPr kumimoji="1" lang="zh-CN" altLang="en-US" sz="2400"/>
              <a:t>的</a:t>
            </a:r>
            <a:r>
              <a:rPr kumimoji="1" lang="en-US" altLang="zh-CN" sz="2400"/>
              <a:t>Te</a:t>
            </a:r>
            <a:r>
              <a:rPr kumimoji="1" lang="zh-CN" altLang="en-US" sz="2400"/>
              <a:t>＝</a:t>
            </a:r>
            <a:r>
              <a:rPr kumimoji="1" lang="en-US" altLang="zh-CN" sz="2400"/>
              <a:t>15</a:t>
            </a:r>
            <a:r>
              <a:rPr kumimoji="1" lang="zh-CN" altLang="en-US" sz="2400"/>
              <a:t>。寄存器分配和指令的调度既会影响编队的组合，也会影响每个编队的启动开销。 </a:t>
            </a:r>
          </a:p>
        </p:txBody>
      </p:sp>
      <p:grpSp>
        <p:nvGrpSpPr>
          <p:cNvPr id="2" name="Group 17"/>
          <p:cNvGrpSpPr>
            <a:grpSpLocks/>
          </p:cNvGrpSpPr>
          <p:nvPr/>
        </p:nvGrpSpPr>
        <p:grpSpPr bwMode="auto">
          <a:xfrm>
            <a:off x="1066800" y="2667000"/>
            <a:ext cx="7239000" cy="1362075"/>
            <a:chOff x="672" y="1680"/>
            <a:chExt cx="4560" cy="858"/>
          </a:xfrm>
        </p:grpSpPr>
        <p:pic>
          <p:nvPicPr>
            <p:cNvPr id="871437" name="Picture 13" descr="F:\1课件\并行计算机 (G)\Chap04\images\4.4.bmp"/>
            <p:cNvPicPr>
              <a:picLocks noChangeAspect="1" noChangeArrowheads="1"/>
            </p:cNvPicPr>
            <p:nvPr/>
          </p:nvPicPr>
          <p:blipFill>
            <a:blip r:embed="rId2" r:link="rId3"/>
            <a:srcRect/>
            <a:stretch>
              <a:fillRect/>
            </a:stretch>
          </p:blipFill>
          <p:spPr bwMode="auto">
            <a:xfrm>
              <a:off x="672" y="1680"/>
              <a:ext cx="3696" cy="858"/>
            </a:xfrm>
            <a:prstGeom prst="rect">
              <a:avLst/>
            </a:prstGeom>
            <a:noFill/>
          </p:spPr>
        </p:pic>
        <p:sp>
          <p:nvSpPr>
            <p:cNvPr id="871440" name="Text Box 16"/>
            <p:cNvSpPr txBox="1">
              <a:spLocks noChangeArrowheads="1"/>
            </p:cNvSpPr>
            <p:nvPr/>
          </p:nvSpPr>
          <p:spPr bwMode="auto">
            <a:xfrm>
              <a:off x="4656" y="1968"/>
              <a:ext cx="576" cy="327"/>
            </a:xfrm>
            <a:prstGeom prst="rect">
              <a:avLst/>
            </a:prstGeom>
            <a:noFill/>
            <a:ln w="9525">
              <a:noFill/>
              <a:miter lim="800000"/>
              <a:headEnd/>
              <a:tailEnd/>
            </a:ln>
            <a:effectLst/>
          </p:spPr>
          <p:txBody>
            <a:bodyPr>
              <a:spAutoFit/>
            </a:bodyPr>
            <a:lstStyle/>
            <a:p>
              <a:pPr>
                <a:spcBef>
                  <a:spcPct val="50000"/>
                </a:spcBef>
              </a:pPr>
              <a:r>
                <a:rPr kumimoji="1" lang="en-US" altLang="zh-CN">
                  <a:solidFill>
                    <a:schemeClr val="hlink"/>
                  </a:solidFill>
                  <a:latin typeface="Times New Roman" pitchFamily="18" charset="0"/>
                </a:rPr>
                <a:t>(4.4)</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1439"/>
                                        </p:tgtEl>
                                        <p:attrNameLst>
                                          <p:attrName>style.visibility</p:attrName>
                                        </p:attrNameLst>
                                      </p:cBhvr>
                                      <p:to>
                                        <p:strVal val="visible"/>
                                      </p:to>
                                    </p:set>
                                    <p:animEffect transition="in" filter="box(in)">
                                      <p:cBhvr>
                                        <p:cTn id="12" dur="500"/>
                                        <p:tgtEl>
                                          <p:spTgt spid="871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3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4"/>
          <p:cNvSpPr>
            <a:spLocks noGrp="1" noChangeArrowheads="1"/>
          </p:cNvSpPr>
          <p:nvPr>
            <p:ph type="sldNum" sz="quarter" idx="4294967295"/>
          </p:nvPr>
        </p:nvSpPr>
        <p:spPr>
          <a:xfrm>
            <a:off x="7080250" y="6232525"/>
            <a:ext cx="1905000" cy="457200"/>
          </a:xfrm>
          <a:prstGeom prst="rect">
            <a:avLst/>
          </a:prstGeom>
        </p:spPr>
        <p:txBody>
          <a:bodyPr/>
          <a:lstStyle/>
          <a:p>
            <a:fld id="{057B1097-11DE-4A5D-A8A7-E4BFB6DAC8EC}" type="slidenum">
              <a:rPr lang="en-US" altLang="zh-CN"/>
              <a:pPr/>
              <a:t>9</a:t>
            </a:fld>
            <a:endParaRPr lang="en-US" altLang="zh-CN"/>
          </a:p>
        </p:txBody>
      </p:sp>
      <p:sp>
        <p:nvSpPr>
          <p:cNvPr id="872452" name="Text Box 4"/>
          <p:cNvSpPr txBox="1">
            <a:spLocks noChangeArrowheads="1"/>
          </p:cNvSpPr>
          <p:nvPr/>
        </p:nvSpPr>
        <p:spPr bwMode="auto">
          <a:xfrm>
            <a:off x="228600" y="990600"/>
            <a:ext cx="8610600" cy="1066800"/>
          </a:xfrm>
          <a:prstGeom prst="rect">
            <a:avLst/>
          </a:prstGeom>
          <a:noFill/>
          <a:ln w="9525">
            <a:noFill/>
            <a:miter lim="800000"/>
            <a:headEnd/>
            <a:tailEnd/>
          </a:ln>
          <a:effectLst/>
        </p:spPr>
        <p:txBody>
          <a:bodyPr/>
          <a:lstStyle/>
          <a:p>
            <a:pPr algn="l"/>
            <a:r>
              <a:rPr kumimoji="1" lang="en-US" altLang="zh-CN" sz="2000" dirty="0">
                <a:solidFill>
                  <a:srgbClr val="FF00FF"/>
                </a:solidFill>
                <a:latin typeface="Times New Roman" pitchFamily="18" charset="0"/>
              </a:rPr>
              <a:t>【</a:t>
            </a:r>
            <a:r>
              <a:rPr kumimoji="1" lang="zh-CN" altLang="en-US" sz="2000" dirty="0">
                <a:solidFill>
                  <a:srgbClr val="FF00FF"/>
                </a:solidFill>
                <a:latin typeface="Times New Roman" pitchFamily="18" charset="0"/>
              </a:rPr>
              <a:t>例</a:t>
            </a:r>
            <a:r>
              <a:rPr kumimoji="1" lang="en-US" altLang="zh-CN" sz="2000" dirty="0">
                <a:solidFill>
                  <a:srgbClr val="FF00FF"/>
                </a:solidFill>
                <a:latin typeface="Times New Roman" pitchFamily="18" charset="0"/>
              </a:rPr>
              <a:t>9】</a:t>
            </a:r>
            <a:r>
              <a:rPr kumimoji="1" lang="zh-CN" altLang="en-US" sz="2000" dirty="0">
                <a:latin typeface="Times New Roman" pitchFamily="18" charset="0"/>
              </a:rPr>
              <a:t>在一台向量处理机上实现</a:t>
            </a:r>
            <a:r>
              <a:rPr kumimoji="1" lang="en-US" altLang="zh-CN" sz="2000" dirty="0">
                <a:latin typeface="Times New Roman" pitchFamily="18" charset="0"/>
              </a:rPr>
              <a:t>A</a:t>
            </a:r>
            <a:r>
              <a:rPr kumimoji="1" lang="zh-CN" altLang="en-US" sz="2000" dirty="0">
                <a:latin typeface="Times New Roman" pitchFamily="18" charset="0"/>
              </a:rPr>
              <a:t>＝</a:t>
            </a:r>
            <a:r>
              <a:rPr kumimoji="1" lang="en-US" altLang="zh-CN" sz="2000" dirty="0">
                <a:latin typeface="Times New Roman" pitchFamily="18" charset="0"/>
              </a:rPr>
              <a:t>B×s</a:t>
            </a:r>
            <a:r>
              <a:rPr kumimoji="1" lang="zh-CN" altLang="en-US" sz="2000" dirty="0">
                <a:latin typeface="Times New Roman" pitchFamily="18" charset="0"/>
              </a:rPr>
              <a:t>操作，其中 </a:t>
            </a:r>
            <a:r>
              <a:rPr kumimoji="1" lang="en-US" altLang="zh-CN" sz="2000" dirty="0">
                <a:latin typeface="Times New Roman" pitchFamily="18" charset="0"/>
              </a:rPr>
              <a:t>A</a:t>
            </a:r>
            <a:r>
              <a:rPr kumimoji="1" lang="zh-CN" altLang="en-US" sz="2000" dirty="0">
                <a:latin typeface="Times New Roman" pitchFamily="18" charset="0"/>
              </a:rPr>
              <a:t>、</a:t>
            </a:r>
            <a:r>
              <a:rPr kumimoji="1" lang="en-US" altLang="zh-CN" sz="2000" dirty="0">
                <a:latin typeface="Times New Roman" pitchFamily="18" charset="0"/>
              </a:rPr>
              <a:t>B</a:t>
            </a:r>
            <a:r>
              <a:rPr kumimoji="1" lang="zh-CN" altLang="en-US" sz="2000" dirty="0">
                <a:latin typeface="Times New Roman" pitchFamily="18" charset="0"/>
              </a:rPr>
              <a:t>是长度为</a:t>
            </a:r>
            <a:r>
              <a:rPr kumimoji="1" lang="en-US" altLang="zh-CN" sz="2000" dirty="0">
                <a:latin typeface="Times New Roman" pitchFamily="18" charset="0"/>
              </a:rPr>
              <a:t>200</a:t>
            </a:r>
            <a:r>
              <a:rPr kumimoji="1" lang="zh-CN" altLang="en-US" sz="2000" dirty="0">
                <a:latin typeface="Times New Roman" pitchFamily="18" charset="0"/>
              </a:rPr>
              <a:t>的向量，</a:t>
            </a:r>
            <a:r>
              <a:rPr kumimoji="1" lang="en-US" altLang="zh-CN" sz="2000" dirty="0">
                <a:latin typeface="Times New Roman" pitchFamily="18" charset="0"/>
              </a:rPr>
              <a:t>s</a:t>
            </a:r>
            <a:r>
              <a:rPr kumimoji="1" lang="zh-CN" altLang="en-US" sz="2000" dirty="0">
                <a:latin typeface="Times New Roman" pitchFamily="18" charset="0"/>
              </a:rPr>
              <a:t>是一个标量，向量寄存器长度为</a:t>
            </a:r>
            <a:r>
              <a:rPr kumimoji="1" lang="en-US" altLang="zh-CN" sz="2000" dirty="0">
                <a:latin typeface="Times New Roman" pitchFamily="18" charset="0"/>
              </a:rPr>
              <a:t>64</a:t>
            </a:r>
            <a:r>
              <a:rPr kumimoji="1" lang="zh-CN" altLang="en-US" sz="2000" dirty="0">
                <a:latin typeface="Times New Roman" pitchFamily="18" charset="0"/>
              </a:rPr>
              <a:t>，各功能部件的启动</a:t>
            </a:r>
            <a:r>
              <a:rPr kumimoji="1" lang="zh-CN" altLang="en-US" sz="2000">
                <a:latin typeface="Times New Roman" pitchFamily="18" charset="0"/>
              </a:rPr>
              <a:t>时间</a:t>
            </a:r>
            <a:r>
              <a:rPr kumimoji="1" lang="zh-CN" altLang="en-US" sz="2000" smtClean="0">
                <a:latin typeface="Times New Roman" pitchFamily="18" charset="0"/>
              </a:rPr>
              <a:t>和之前相同</a:t>
            </a:r>
            <a:r>
              <a:rPr kumimoji="1" lang="zh-CN" altLang="en-US" sz="2000" dirty="0">
                <a:latin typeface="Times New Roman" pitchFamily="18" charset="0"/>
              </a:rPr>
              <a:t>。求总的执行时间和一个结果元素的平均执行时间。</a:t>
            </a:r>
            <a:r>
              <a:rPr kumimoji="1" lang="zh-CN" altLang="en-US" sz="2400" dirty="0">
                <a:latin typeface="Times New Roman" pitchFamily="18" charset="0"/>
              </a:rPr>
              <a:t> </a:t>
            </a:r>
          </a:p>
        </p:txBody>
      </p:sp>
      <p:sp>
        <p:nvSpPr>
          <p:cNvPr id="872456" name="Text Box 8"/>
          <p:cNvSpPr txBox="1">
            <a:spLocks noChangeArrowheads="1"/>
          </p:cNvSpPr>
          <p:nvPr/>
        </p:nvSpPr>
        <p:spPr bwMode="auto">
          <a:xfrm>
            <a:off x="228600" y="2133600"/>
            <a:ext cx="8610600" cy="838200"/>
          </a:xfrm>
          <a:prstGeom prst="rect">
            <a:avLst/>
          </a:prstGeom>
          <a:noFill/>
          <a:ln w="9525">
            <a:noFill/>
            <a:miter lim="800000"/>
            <a:headEnd/>
            <a:tailEnd/>
          </a:ln>
          <a:effectLst/>
        </p:spPr>
        <p:txBody>
          <a:bodyPr/>
          <a:lstStyle/>
          <a:p>
            <a:pPr algn="l"/>
            <a:r>
              <a:rPr kumimoji="1" lang="zh-CN" altLang="en-US" sz="2000">
                <a:cs typeface="Times New Roman" pitchFamily="18" charset="0"/>
              </a:rPr>
              <a:t>解</a:t>
            </a:r>
            <a:r>
              <a:rPr kumimoji="1" lang="en-US" altLang="zh-CN" sz="2000">
                <a:cs typeface="Times New Roman" pitchFamily="18" charset="0"/>
              </a:rPr>
              <a:t>:</a:t>
            </a:r>
            <a:r>
              <a:rPr kumimoji="1" lang="zh-CN" altLang="en-US" sz="2000"/>
              <a:t>因向量长度</a:t>
            </a:r>
            <a:r>
              <a:rPr kumimoji="1" lang="en-US" altLang="zh-CN" sz="2000">
                <a:cs typeface="Times New Roman" pitchFamily="18" charset="0"/>
              </a:rPr>
              <a:t>n=200,</a:t>
            </a:r>
            <a:r>
              <a:rPr kumimoji="1" lang="zh-CN" altLang="en-US" sz="2000"/>
              <a:t>超过向量寄存器长度</a:t>
            </a:r>
            <a:r>
              <a:rPr kumimoji="1" lang="en-US" altLang="zh-CN" sz="2000">
                <a:cs typeface="Times New Roman" pitchFamily="18" charset="0"/>
              </a:rPr>
              <a:t>(64)</a:t>
            </a:r>
            <a:r>
              <a:rPr kumimoji="1" lang="zh-CN" altLang="en-US" sz="2000"/>
              <a:t>，所以采用分段开采方法。每次循环主要由</a:t>
            </a:r>
            <a:r>
              <a:rPr kumimoji="1" lang="en-US" altLang="zh-CN" sz="2000">
                <a:cs typeface="Times New Roman" pitchFamily="18" charset="0"/>
              </a:rPr>
              <a:t>3</a:t>
            </a:r>
            <a:r>
              <a:rPr kumimoji="1" lang="zh-CN" altLang="en-US" sz="2000"/>
              <a:t>条向量指令组成：</a:t>
            </a:r>
          </a:p>
        </p:txBody>
      </p:sp>
      <p:sp>
        <p:nvSpPr>
          <p:cNvPr id="872461" name="Text Box 13"/>
          <p:cNvSpPr txBox="1">
            <a:spLocks noChangeArrowheads="1"/>
          </p:cNvSpPr>
          <p:nvPr/>
        </p:nvSpPr>
        <p:spPr bwMode="auto">
          <a:xfrm>
            <a:off x="76200" y="2819400"/>
            <a:ext cx="5029200" cy="1219200"/>
          </a:xfrm>
          <a:prstGeom prst="rect">
            <a:avLst/>
          </a:prstGeom>
          <a:noFill/>
          <a:ln w="9525">
            <a:noFill/>
            <a:miter lim="800000"/>
            <a:headEnd/>
            <a:tailEnd/>
          </a:ln>
          <a:effectLst/>
        </p:spPr>
        <p:txBody>
          <a:bodyPr/>
          <a:lstStyle/>
          <a:p>
            <a:pPr>
              <a:lnSpc>
                <a:spcPct val="120000"/>
              </a:lnSpc>
            </a:pPr>
            <a:r>
              <a:rPr kumimoji="1" lang="en-US" altLang="zh-CN" sz="2000">
                <a:latin typeface="Times New Roman" pitchFamily="18" charset="0"/>
                <a:cs typeface="Times New Roman" pitchFamily="18" charset="0"/>
              </a:rPr>
              <a:t>LV        V</a:t>
            </a:r>
            <a:r>
              <a:rPr kumimoji="1" lang="en-US" altLang="zh-CN" sz="2000">
                <a:latin typeface="Times New Roman" pitchFamily="18" charset="0"/>
              </a:rPr>
              <a:t>1,</a:t>
            </a:r>
            <a:r>
              <a:rPr kumimoji="1" lang="zh-CN" altLang="en-US" sz="2000">
                <a:latin typeface="Times New Roman" pitchFamily="18" charset="0"/>
              </a:rPr>
              <a:t>Ｒ</a:t>
            </a:r>
            <a:r>
              <a:rPr kumimoji="1" lang="en-US" altLang="zh-CN" sz="2000">
                <a:latin typeface="Times New Roman" pitchFamily="18" charset="0"/>
                <a:cs typeface="Times New Roman" pitchFamily="18" charset="0"/>
              </a:rPr>
              <a:t>b    ; </a:t>
            </a:r>
            <a:r>
              <a:rPr kumimoji="1" lang="zh-CN" altLang="en-US" sz="2000">
                <a:latin typeface="Times New Roman" pitchFamily="18" charset="0"/>
              </a:rPr>
              <a:t>取向量</a:t>
            </a:r>
            <a:r>
              <a:rPr kumimoji="1" lang="en-US" altLang="zh-CN" sz="2000">
                <a:latin typeface="Times New Roman" pitchFamily="18" charset="0"/>
                <a:cs typeface="Times New Roman" pitchFamily="18" charset="0"/>
              </a:rPr>
              <a:t>B</a:t>
            </a:r>
          </a:p>
          <a:p>
            <a:pPr>
              <a:lnSpc>
                <a:spcPct val="120000"/>
              </a:lnSpc>
            </a:pPr>
            <a:r>
              <a:rPr kumimoji="1" lang="en-US" altLang="zh-CN" sz="2000">
                <a:latin typeface="Times New Roman" pitchFamily="18" charset="0"/>
                <a:cs typeface="Times New Roman" pitchFamily="18" charset="0"/>
              </a:rPr>
              <a:t>MULV V2</a:t>
            </a:r>
            <a:r>
              <a:rPr kumimoji="1" lang="en-US" altLang="zh-CN" sz="2000">
                <a:latin typeface="Times New Roman" pitchFamily="18" charset="0"/>
              </a:rPr>
              <a:t>,</a:t>
            </a:r>
            <a:r>
              <a:rPr kumimoji="1" lang="en-US" altLang="zh-CN" sz="2000">
                <a:latin typeface="Times New Roman" pitchFamily="18" charset="0"/>
                <a:cs typeface="Times New Roman" pitchFamily="18" charset="0"/>
              </a:rPr>
              <a:t>V1</a:t>
            </a:r>
            <a:r>
              <a:rPr kumimoji="1" lang="en-US" altLang="zh-CN" sz="2000">
                <a:latin typeface="Times New Roman" pitchFamily="18" charset="0"/>
              </a:rPr>
              <a:t>,</a:t>
            </a:r>
            <a:r>
              <a:rPr kumimoji="1" lang="en-US" altLang="zh-CN" sz="2000">
                <a:latin typeface="Times New Roman" pitchFamily="18" charset="0"/>
                <a:cs typeface="Times New Roman" pitchFamily="18" charset="0"/>
              </a:rPr>
              <a:t>Fs; </a:t>
            </a:r>
            <a:r>
              <a:rPr kumimoji="1" lang="zh-CN" altLang="en-US" sz="2000">
                <a:latin typeface="Times New Roman" pitchFamily="18" charset="0"/>
              </a:rPr>
              <a:t>向量</a:t>
            </a:r>
            <a:r>
              <a:rPr kumimoji="1" lang="en-US" altLang="zh-CN" sz="2000">
                <a:latin typeface="Times New Roman" pitchFamily="18" charset="0"/>
                <a:cs typeface="Times New Roman" pitchFamily="18" charset="0"/>
              </a:rPr>
              <a:t>B</a:t>
            </a:r>
            <a:r>
              <a:rPr kumimoji="1" lang="zh-CN" altLang="en-US" sz="2000">
                <a:latin typeface="Times New Roman" pitchFamily="18" charset="0"/>
              </a:rPr>
              <a:t>和标量</a:t>
            </a:r>
            <a:r>
              <a:rPr kumimoji="1" lang="en-US" altLang="zh-CN" sz="2000">
                <a:latin typeface="Times New Roman" pitchFamily="18" charset="0"/>
                <a:cs typeface="Times New Roman" pitchFamily="18" charset="0"/>
              </a:rPr>
              <a:t>s</a:t>
            </a:r>
            <a:r>
              <a:rPr kumimoji="1" lang="zh-CN" altLang="en-US" sz="2000">
                <a:latin typeface="Times New Roman" pitchFamily="18" charset="0"/>
              </a:rPr>
              <a:t>相乘</a:t>
            </a:r>
            <a:endParaRPr kumimoji="1" lang="zh-CN" altLang="en-US" sz="2000">
              <a:latin typeface="Times New Roman" pitchFamily="18" charset="0"/>
              <a:cs typeface="Times New Roman" pitchFamily="18" charset="0"/>
            </a:endParaRPr>
          </a:p>
          <a:p>
            <a:pPr>
              <a:lnSpc>
                <a:spcPct val="120000"/>
              </a:lnSpc>
            </a:pPr>
            <a:r>
              <a:rPr kumimoji="1" lang="en-US" altLang="zh-CN" sz="2000">
                <a:latin typeface="Times New Roman" pitchFamily="18" charset="0"/>
                <a:cs typeface="Times New Roman" pitchFamily="18" charset="0"/>
              </a:rPr>
              <a:t>SV         Ra</a:t>
            </a:r>
            <a:r>
              <a:rPr kumimoji="1" lang="en-US" altLang="zh-CN" sz="2000">
                <a:latin typeface="Times New Roman" pitchFamily="18" charset="0"/>
              </a:rPr>
              <a:t>,</a:t>
            </a:r>
            <a:r>
              <a:rPr kumimoji="1" lang="en-US" altLang="zh-CN" sz="2000">
                <a:latin typeface="Times New Roman" pitchFamily="18" charset="0"/>
                <a:cs typeface="Times New Roman" pitchFamily="18" charset="0"/>
              </a:rPr>
              <a:t>V2     ; </a:t>
            </a:r>
            <a:r>
              <a:rPr kumimoji="1" lang="zh-CN" altLang="en-US" sz="2000">
                <a:latin typeface="Times New Roman" pitchFamily="18" charset="0"/>
              </a:rPr>
              <a:t>存向量</a:t>
            </a:r>
            <a:r>
              <a:rPr kumimoji="1" lang="en-US" altLang="zh-CN" sz="2000">
                <a:latin typeface="Times New Roman" pitchFamily="18" charset="0"/>
                <a:cs typeface="Times New Roman" pitchFamily="18" charset="0"/>
              </a:rPr>
              <a:t>A</a:t>
            </a:r>
          </a:p>
        </p:txBody>
      </p:sp>
      <p:sp>
        <p:nvSpPr>
          <p:cNvPr id="872462" name="Text Box 14"/>
          <p:cNvSpPr txBox="1">
            <a:spLocks noChangeArrowheads="1"/>
          </p:cNvSpPr>
          <p:nvPr/>
        </p:nvSpPr>
        <p:spPr bwMode="auto">
          <a:xfrm>
            <a:off x="4724400" y="2743200"/>
            <a:ext cx="3886200" cy="1219200"/>
          </a:xfrm>
          <a:prstGeom prst="rect">
            <a:avLst/>
          </a:prstGeom>
          <a:solidFill>
            <a:schemeClr val="bg1">
              <a:alpha val="50000"/>
            </a:schemeClr>
          </a:solidFill>
          <a:ln w="9525">
            <a:solidFill>
              <a:srgbClr val="FF9900"/>
            </a:solidFill>
            <a:miter lim="800000"/>
            <a:headEnd/>
            <a:tailEnd/>
          </a:ln>
          <a:effectLst/>
        </p:spPr>
        <p:txBody>
          <a:bodyPr/>
          <a:lstStyle/>
          <a:p>
            <a:r>
              <a:rPr kumimoji="1" lang="en-US" altLang="zh-CN" sz="2000"/>
              <a:t>3</a:t>
            </a:r>
            <a:r>
              <a:rPr kumimoji="1" lang="zh-CN" altLang="en-US" sz="2000"/>
              <a:t>条指令由于存在相关性，它们必须属于</a:t>
            </a:r>
            <a:r>
              <a:rPr kumimoji="1" lang="en-US" altLang="zh-CN" sz="2000"/>
              <a:t>3</a:t>
            </a:r>
            <a:r>
              <a:rPr kumimoji="1" lang="zh-CN" altLang="en-US" sz="2000"/>
              <a:t>个编队，故</a:t>
            </a:r>
            <a:r>
              <a:rPr kumimoji="1" lang="en-US" altLang="zh-CN" sz="2000"/>
              <a:t>Tch</a:t>
            </a:r>
            <a:r>
              <a:rPr kumimoji="1" lang="zh-CN" altLang="en-US" sz="2000"/>
              <a:t>＝</a:t>
            </a:r>
            <a:r>
              <a:rPr kumimoji="1" lang="en-US" altLang="zh-CN" sz="2000"/>
              <a:t>3</a:t>
            </a:r>
            <a:r>
              <a:rPr kumimoji="1" lang="zh-CN" altLang="en-US" sz="2000"/>
              <a:t>设</a:t>
            </a:r>
            <a:r>
              <a:rPr kumimoji="1" lang="en-US" altLang="zh-CN" sz="2000"/>
              <a:t>Te</a:t>
            </a:r>
            <a:r>
              <a:rPr kumimoji="1" lang="zh-CN" altLang="en-US" sz="2000"/>
              <a:t>＝</a:t>
            </a:r>
            <a:r>
              <a:rPr kumimoji="1" lang="en-US" altLang="zh-CN" sz="2000"/>
              <a:t>15</a:t>
            </a:r>
            <a:r>
              <a:rPr kumimoji="1" lang="zh-CN" altLang="en-US" sz="2000"/>
              <a:t>， 代入式</a:t>
            </a:r>
            <a:r>
              <a:rPr kumimoji="1" lang="en-US" altLang="zh-CN" sz="2000"/>
              <a:t>(4.4)</a:t>
            </a:r>
            <a:r>
              <a:rPr kumimoji="1" lang="zh-CN" altLang="en-US" sz="2000"/>
              <a:t>，得 </a:t>
            </a:r>
          </a:p>
        </p:txBody>
      </p:sp>
      <p:grpSp>
        <p:nvGrpSpPr>
          <p:cNvPr id="2" name="Group 17"/>
          <p:cNvGrpSpPr>
            <a:grpSpLocks/>
          </p:cNvGrpSpPr>
          <p:nvPr/>
        </p:nvGrpSpPr>
        <p:grpSpPr bwMode="auto">
          <a:xfrm>
            <a:off x="685800" y="4114800"/>
            <a:ext cx="7543800" cy="638175"/>
            <a:chOff x="288" y="2958"/>
            <a:chExt cx="4752" cy="402"/>
          </a:xfrm>
        </p:grpSpPr>
        <p:pic>
          <p:nvPicPr>
            <p:cNvPr id="872457" name="Picture 9" descr="F:\1课件\并行计算机 (G)\Chap04\images\4.4.2.bmp"/>
            <p:cNvPicPr>
              <a:picLocks noChangeAspect="1" noChangeArrowheads="1"/>
            </p:cNvPicPr>
            <p:nvPr/>
          </p:nvPicPr>
          <p:blipFill>
            <a:blip r:embed="rId2" r:link="rId3"/>
            <a:srcRect/>
            <a:stretch>
              <a:fillRect/>
            </a:stretch>
          </p:blipFill>
          <p:spPr bwMode="auto">
            <a:xfrm>
              <a:off x="288" y="2958"/>
              <a:ext cx="1788" cy="402"/>
            </a:xfrm>
            <a:prstGeom prst="rect">
              <a:avLst/>
            </a:prstGeom>
            <a:noFill/>
          </p:spPr>
        </p:pic>
        <p:pic>
          <p:nvPicPr>
            <p:cNvPr id="872459" name="Picture 11" descr="F:\1课件\并行计算机 (G)\Chap04\images\4.4.2.1.bmp"/>
            <p:cNvPicPr>
              <a:picLocks noChangeAspect="1" noChangeArrowheads="1"/>
            </p:cNvPicPr>
            <p:nvPr/>
          </p:nvPicPr>
          <p:blipFill>
            <a:blip r:embed="rId4" r:link="rId5"/>
            <a:srcRect/>
            <a:stretch>
              <a:fillRect/>
            </a:stretch>
          </p:blipFill>
          <p:spPr bwMode="auto">
            <a:xfrm>
              <a:off x="2064" y="3024"/>
              <a:ext cx="1410" cy="288"/>
            </a:xfrm>
            <a:prstGeom prst="rect">
              <a:avLst/>
            </a:prstGeom>
            <a:noFill/>
          </p:spPr>
        </p:pic>
        <p:pic>
          <p:nvPicPr>
            <p:cNvPr id="872463" name="Picture 15" descr="F:\1课件\并行计算机 (G)\Chap04\images\4.4.2.2.bmp"/>
            <p:cNvPicPr>
              <a:picLocks noChangeAspect="1" noChangeArrowheads="1"/>
            </p:cNvPicPr>
            <p:nvPr/>
          </p:nvPicPr>
          <p:blipFill>
            <a:blip r:embed="rId6" r:link="rId7"/>
            <a:srcRect/>
            <a:stretch>
              <a:fillRect/>
            </a:stretch>
          </p:blipFill>
          <p:spPr bwMode="auto">
            <a:xfrm>
              <a:off x="3456" y="3024"/>
              <a:ext cx="1584" cy="288"/>
            </a:xfrm>
            <a:prstGeom prst="rect">
              <a:avLst/>
            </a:prstGeom>
            <a:noFill/>
          </p:spPr>
        </p:pic>
      </p:grpSp>
      <p:sp>
        <p:nvSpPr>
          <p:cNvPr id="872466" name="Text Box 18"/>
          <p:cNvSpPr txBox="1">
            <a:spLocks noChangeArrowheads="1"/>
          </p:cNvSpPr>
          <p:nvPr/>
        </p:nvSpPr>
        <p:spPr bwMode="auto">
          <a:xfrm>
            <a:off x="457200" y="4876800"/>
            <a:ext cx="8305800" cy="1524000"/>
          </a:xfrm>
          <a:prstGeom prst="rect">
            <a:avLst/>
          </a:prstGeom>
          <a:solidFill>
            <a:schemeClr val="bg1">
              <a:alpha val="50000"/>
            </a:schemeClr>
          </a:solidFill>
          <a:ln w="9525">
            <a:noFill/>
            <a:miter lim="800000"/>
            <a:headEnd/>
            <a:tailEnd/>
          </a:ln>
          <a:effectLst/>
        </p:spPr>
        <p:txBody>
          <a:bodyPr/>
          <a:lstStyle/>
          <a:p>
            <a:pPr algn="l"/>
            <a:r>
              <a:rPr kumimoji="1" lang="zh-CN" altLang="en-US" sz="2000"/>
              <a:t>其中，</a:t>
            </a:r>
            <a:r>
              <a:rPr kumimoji="1" lang="en-US" altLang="zh-CN" sz="2000"/>
              <a:t>Ts</a:t>
            </a:r>
            <a:r>
              <a:rPr kumimoji="1" lang="zh-CN" altLang="en-US" sz="2000"/>
              <a:t>是上述</a:t>
            </a:r>
            <a:r>
              <a:rPr kumimoji="1" lang="en-US" altLang="zh-CN" sz="2000"/>
              <a:t>3</a:t>
            </a:r>
            <a:r>
              <a:rPr kumimoji="1" lang="zh-CN" altLang="en-US" sz="2000"/>
              <a:t>条向量指令的启动时间之和，即</a:t>
            </a:r>
            <a:br>
              <a:rPr kumimoji="1" lang="zh-CN" altLang="en-US" sz="2000"/>
            </a:br>
            <a:r>
              <a:rPr kumimoji="1" lang="zh-CN" altLang="en-US" sz="2000"/>
              <a:t> </a:t>
            </a:r>
            <a:r>
              <a:rPr kumimoji="1" lang="en-US" altLang="zh-CN" sz="2000"/>
              <a:t>Ts</a:t>
            </a:r>
            <a:r>
              <a:rPr kumimoji="1" lang="zh-CN" altLang="en-US" sz="2000"/>
              <a:t>＝</a:t>
            </a:r>
            <a:r>
              <a:rPr kumimoji="1" lang="en-US" altLang="zh-CN" sz="2000"/>
              <a:t>Ts1</a:t>
            </a:r>
            <a:r>
              <a:rPr kumimoji="1" lang="zh-CN" altLang="en-US" sz="2000"/>
              <a:t>＋</a:t>
            </a:r>
            <a:r>
              <a:rPr kumimoji="1" lang="en-US" altLang="zh-CN" sz="2000"/>
              <a:t>Ts2</a:t>
            </a:r>
            <a:r>
              <a:rPr kumimoji="1" lang="zh-CN" altLang="en-US" sz="2000"/>
              <a:t>＋</a:t>
            </a:r>
            <a:r>
              <a:rPr kumimoji="1" lang="en-US" altLang="zh-CN" sz="2000"/>
              <a:t>Ts3</a:t>
            </a:r>
            <a:r>
              <a:rPr kumimoji="1" lang="zh-CN" altLang="en-US" sz="2000"/>
              <a:t>＝</a:t>
            </a:r>
            <a:r>
              <a:rPr kumimoji="1" lang="en-US" altLang="zh-CN" sz="2000"/>
              <a:t>12</a:t>
            </a:r>
            <a:r>
              <a:rPr kumimoji="1" lang="zh-CN" altLang="en-US" sz="2000"/>
              <a:t>＋</a:t>
            </a:r>
            <a:r>
              <a:rPr kumimoji="1" lang="en-US" altLang="zh-CN" sz="2000"/>
              <a:t>7</a:t>
            </a:r>
            <a:r>
              <a:rPr kumimoji="1" lang="zh-CN" altLang="en-US" sz="2000"/>
              <a:t>＋</a:t>
            </a:r>
            <a:r>
              <a:rPr kumimoji="1" lang="en-US" altLang="zh-CN" sz="2000"/>
              <a:t>12</a:t>
            </a:r>
            <a:r>
              <a:rPr kumimoji="1" lang="zh-CN" altLang="en-US" sz="2000"/>
              <a:t>＝</a:t>
            </a:r>
            <a:r>
              <a:rPr kumimoji="1" lang="en-US" altLang="zh-CN" sz="2000"/>
              <a:t>31(</a:t>
            </a:r>
            <a:r>
              <a:rPr kumimoji="1" lang="zh-CN" altLang="en-US" sz="2000"/>
              <a:t>时钟周期</a:t>
            </a:r>
            <a:r>
              <a:rPr kumimoji="1" lang="en-US" altLang="zh-CN" sz="2000"/>
              <a:t>)</a:t>
            </a:r>
            <a:br>
              <a:rPr kumimoji="1" lang="en-US" altLang="zh-CN" sz="2000"/>
            </a:br>
            <a:r>
              <a:rPr kumimoji="1" lang="en-US" altLang="zh-CN" sz="2000"/>
              <a:t> </a:t>
            </a:r>
            <a:r>
              <a:rPr kumimoji="1" lang="zh-CN" altLang="en-US" sz="2000"/>
              <a:t>故 </a:t>
            </a:r>
            <a:r>
              <a:rPr kumimoji="1" lang="en-US" altLang="zh-CN" sz="2000"/>
              <a:t>T200</a:t>
            </a:r>
            <a:r>
              <a:rPr kumimoji="1" lang="zh-CN" altLang="en-US" sz="2000"/>
              <a:t>＝</a:t>
            </a:r>
            <a:r>
              <a:rPr kumimoji="1" lang="en-US" altLang="zh-CN" sz="2000"/>
              <a:t>660</a:t>
            </a:r>
            <a:r>
              <a:rPr kumimoji="1" lang="zh-CN" altLang="en-US" sz="2000"/>
              <a:t>＋</a:t>
            </a:r>
            <a:r>
              <a:rPr kumimoji="1" lang="en-US" altLang="zh-CN" sz="2000"/>
              <a:t>4×31</a:t>
            </a:r>
            <a:r>
              <a:rPr kumimoji="1" lang="zh-CN" altLang="en-US" sz="2000"/>
              <a:t>＝</a:t>
            </a:r>
            <a:r>
              <a:rPr kumimoji="1" lang="en-US" altLang="zh-CN" sz="2000"/>
              <a:t>784(</a:t>
            </a:r>
            <a:r>
              <a:rPr kumimoji="1" lang="zh-CN" altLang="en-US" sz="2000"/>
              <a:t>时钟周期</a:t>
            </a:r>
            <a:r>
              <a:rPr kumimoji="1" lang="en-US" altLang="zh-CN" sz="2000"/>
              <a:t>)</a:t>
            </a:r>
            <a:r>
              <a:rPr kumimoji="1" lang="zh-CN" altLang="en-US" sz="2000"/>
              <a:t>。</a:t>
            </a:r>
          </a:p>
          <a:p>
            <a:pPr algn="l"/>
            <a:r>
              <a:rPr kumimoji="1" lang="zh-CN" altLang="en-US" sz="2000"/>
              <a:t>一个结果元素的平均执行时间</a:t>
            </a:r>
            <a:r>
              <a:rPr kumimoji="1" lang="en-US" altLang="zh-CN" sz="2000"/>
              <a:t>(</a:t>
            </a:r>
            <a:r>
              <a:rPr kumimoji="1" lang="zh-CN" altLang="en-US" sz="2000"/>
              <a:t>包括启动开销</a:t>
            </a:r>
            <a:r>
              <a:rPr kumimoji="1" lang="en-US" altLang="zh-CN" sz="2000"/>
              <a:t>)</a:t>
            </a:r>
            <a:r>
              <a:rPr kumimoji="1" lang="zh-CN" altLang="en-US" sz="2000"/>
              <a:t>为</a:t>
            </a:r>
            <a:r>
              <a:rPr kumimoji="1" lang="en-US" altLang="zh-CN" sz="2000"/>
              <a:t>784/200</a:t>
            </a:r>
            <a:r>
              <a:rPr kumimoji="1" lang="zh-CN" altLang="en-US" sz="2000"/>
              <a:t>＝</a:t>
            </a:r>
            <a:r>
              <a:rPr kumimoji="1" lang="en-US" altLang="zh-CN" sz="2000"/>
              <a:t>39(</a:t>
            </a:r>
            <a:r>
              <a:rPr kumimoji="1" lang="zh-CN" altLang="en-US" sz="2000"/>
              <a:t>时钟周期</a:t>
            </a:r>
            <a:r>
              <a:rPr kumimoji="1" lang="en-US" altLang="zh-CN" sz="200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2456"/>
                                        </p:tgtEl>
                                        <p:attrNameLst>
                                          <p:attrName>style.visibility</p:attrName>
                                        </p:attrNameLst>
                                      </p:cBhvr>
                                      <p:to>
                                        <p:strVal val="visible"/>
                                      </p:to>
                                    </p:set>
                                    <p:animEffect transition="in" filter="box(in)">
                                      <p:cBhvr>
                                        <p:cTn id="7" dur="500"/>
                                        <p:tgtEl>
                                          <p:spTgt spid="8724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2461"/>
                                        </p:tgtEl>
                                        <p:attrNameLst>
                                          <p:attrName>style.visibility</p:attrName>
                                        </p:attrNameLst>
                                      </p:cBhvr>
                                      <p:to>
                                        <p:strVal val="visible"/>
                                      </p:to>
                                    </p:set>
                                    <p:animEffect transition="in" filter="box(in)">
                                      <p:cBhvr>
                                        <p:cTn id="12" dur="500"/>
                                        <p:tgtEl>
                                          <p:spTgt spid="87246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72462"/>
                                        </p:tgtEl>
                                        <p:attrNameLst>
                                          <p:attrName>style.visibility</p:attrName>
                                        </p:attrNameLst>
                                      </p:cBhvr>
                                      <p:to>
                                        <p:strVal val="visible"/>
                                      </p:to>
                                    </p:set>
                                    <p:animEffect transition="in" filter="box(in)">
                                      <p:cBhvr>
                                        <p:cTn id="17" dur="500"/>
                                        <p:tgtEl>
                                          <p:spTgt spid="8724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72466"/>
                                        </p:tgtEl>
                                        <p:attrNameLst>
                                          <p:attrName>style.visibility</p:attrName>
                                        </p:attrNameLst>
                                      </p:cBhvr>
                                      <p:to>
                                        <p:strVal val="visible"/>
                                      </p:to>
                                    </p:set>
                                    <p:animEffect transition="in" filter="box(in)">
                                      <p:cBhvr>
                                        <p:cTn id="27" dur="500"/>
                                        <p:tgtEl>
                                          <p:spTgt spid="87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6" grpId="0" autoUpdateAnimBg="0"/>
      <p:bldP spid="872461" grpId="0" autoUpdateAnimBg="0"/>
      <p:bldP spid="872462" grpId="0" animBg="1" autoUpdateAnimBg="0"/>
      <p:bldP spid="872466" grpId="0" animBg="1" autoUpdateAnimBg="0"/>
    </p:bldLst>
  </p:timing>
</p:sld>
</file>

<file path=ppt/theme/theme1.xml><?xml version="1.0" encoding="utf-8"?>
<a:theme xmlns:a="http://schemas.openxmlformats.org/drawingml/2006/main" name="计算机系统结构简介">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计算机系统并行特性</Template>
  <TotalTime>19</TotalTime>
  <Words>1832</Words>
  <Application>Microsoft Office PowerPoint</Application>
  <PresentationFormat>全屏显示(4:3)</PresentationFormat>
  <Paragraphs>137</Paragraphs>
  <Slides>21</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24" baseType="lpstr">
      <vt:lpstr>计算机系统结构简介</vt:lpstr>
      <vt:lpstr>位图图像</vt:lpstr>
      <vt:lpstr>VISIO</vt:lpstr>
      <vt:lpstr>向量处理机的评估</vt:lpstr>
      <vt:lpstr>向量处理机的评估</vt:lpstr>
      <vt:lpstr>向量处理机的性能评估 </vt:lpstr>
      <vt:lpstr>幻灯片 4</vt:lpstr>
      <vt:lpstr>幻灯片 5</vt:lpstr>
      <vt:lpstr>幻灯片 6</vt:lpstr>
      <vt:lpstr>幻灯片 7</vt:lpstr>
      <vt:lpstr>幻灯片 8</vt:lpstr>
      <vt:lpstr>幻灯片 9</vt:lpstr>
      <vt:lpstr>幻灯片 10</vt:lpstr>
      <vt:lpstr>幻灯片 11</vt:lpstr>
      <vt:lpstr>幻灯片 12</vt:lpstr>
      <vt:lpstr>向量协处理器</vt:lpstr>
      <vt:lpstr>幻灯片 14</vt:lpstr>
      <vt:lpstr>幻灯片 15</vt:lpstr>
      <vt:lpstr>幻灯片 16</vt:lpstr>
      <vt:lpstr>幻灯片 17</vt:lpstr>
      <vt:lpstr>向量处理机的发展</vt:lpstr>
      <vt:lpstr>幻灯片 19</vt:lpstr>
      <vt:lpstr>幻灯片 20</vt:lpstr>
      <vt:lpstr>本 章 小 结  </vt:lpstr>
    </vt:vector>
  </TitlesOfParts>
  <Company>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向量处理机的评估</dc:title>
  <dc:creator>Windows 用户</dc:creator>
  <cp:lastModifiedBy>Windows 用户</cp:lastModifiedBy>
  <cp:revision>6</cp:revision>
  <dcterms:created xsi:type="dcterms:W3CDTF">2020-11-11T05:47:54Z</dcterms:created>
  <dcterms:modified xsi:type="dcterms:W3CDTF">2020-11-16T07:21:09Z</dcterms:modified>
</cp:coreProperties>
</file>