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8" r:id="rId5"/>
    <p:sldId id="279" r:id="rId6"/>
    <p:sldId id="280"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81" r:id="rId22"/>
    <p:sldId id="273" r:id="rId23"/>
    <p:sldId id="274" r:id="rId24"/>
    <p:sldId id="275" r:id="rId25"/>
    <p:sldId id="276" r:id="rId26"/>
    <p:sldId id="277"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D0F7EAE-9D58-41AD-858B-093E1F5E2348}" type="datetimeFigureOut">
              <a:rPr lang="zh-CN" altLang="en-US" smtClean="0"/>
              <a:pPr/>
              <a:t>2020/11/12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893F3-91FA-4943-B455-98C3F0A8B6E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D0F7EAE-9D58-41AD-858B-093E1F5E2348}" type="datetimeFigureOut">
              <a:rPr lang="zh-CN" altLang="en-US" smtClean="0"/>
              <a:pPr/>
              <a:t>2020/11/12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893F3-91FA-4943-B455-98C3F0A8B6E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D0F7EAE-9D58-41AD-858B-093E1F5E2348}" type="datetimeFigureOut">
              <a:rPr lang="zh-CN" altLang="en-US" smtClean="0"/>
              <a:pPr/>
              <a:t>2020/11/12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893F3-91FA-4943-B455-98C3F0A8B6E7}"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01625" y="6245225"/>
            <a:ext cx="2289175" cy="476250"/>
          </a:xfrm>
        </p:spPr>
        <p:txBody>
          <a:bodyPr/>
          <a:lstStyle>
            <a:lvl1pPr>
              <a:defRPr/>
            </a:lvl1pPr>
          </a:lstStyle>
          <a:p>
            <a:fld id="{0D0F7EAE-9D58-41AD-858B-093E1F5E2348}" type="datetimeFigureOut">
              <a:rPr lang="zh-CN" altLang="en-US" smtClean="0"/>
              <a:pPr/>
              <a:t>2020/11/12</a:t>
            </a:fld>
            <a:endParaRPr lang="zh-CN" altLang="en-US"/>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5" name="灯片编号占位符 4"/>
          <p:cNvSpPr>
            <a:spLocks noGrp="1"/>
          </p:cNvSpPr>
          <p:nvPr>
            <p:ph type="sldNum" sz="quarter" idx="12"/>
          </p:nvPr>
        </p:nvSpPr>
        <p:spPr>
          <a:xfrm>
            <a:off x="6553200" y="6245225"/>
            <a:ext cx="2289175" cy="476250"/>
          </a:xfrm>
        </p:spPr>
        <p:txBody>
          <a:bodyPr/>
          <a:lstStyle>
            <a:lvl1pPr>
              <a:defRPr/>
            </a:lvl1pPr>
          </a:lstStyle>
          <a:p>
            <a:fld id="{292893F3-91FA-4943-B455-98C3F0A8B6E7}" type="slidenum">
              <a:rPr lang="zh-CN" altLang="en-US" smtClean="0"/>
              <a:pPr/>
              <a:t>‹#›</a:t>
            </a:fld>
            <a:endParaRPr lang="zh-CN" altLang="en-US"/>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05000"/>
            <a:ext cx="4194175" cy="20208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78288"/>
            <a:ext cx="4194175" cy="20208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301625" y="6245225"/>
            <a:ext cx="2289175" cy="476250"/>
          </a:xfrm>
        </p:spPr>
        <p:txBody>
          <a:bodyPr/>
          <a:lstStyle>
            <a:lvl1pPr>
              <a:defRPr/>
            </a:lvl1pPr>
          </a:lstStyle>
          <a:p>
            <a:fld id="{0D0F7EAE-9D58-41AD-858B-093E1F5E2348}" type="datetimeFigureOut">
              <a:rPr lang="zh-CN" altLang="en-US" smtClean="0"/>
              <a:pPr/>
              <a:t>2020/11/12</a:t>
            </a:fld>
            <a:endParaRPr lang="zh-CN" altLang="en-US"/>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8" name="灯片编号占位符 7"/>
          <p:cNvSpPr>
            <a:spLocks noGrp="1"/>
          </p:cNvSpPr>
          <p:nvPr>
            <p:ph type="sldNum" sz="quarter" idx="12"/>
          </p:nvPr>
        </p:nvSpPr>
        <p:spPr>
          <a:xfrm>
            <a:off x="6553200" y="6245225"/>
            <a:ext cx="2289175" cy="476250"/>
          </a:xfrm>
        </p:spPr>
        <p:txBody>
          <a:bodyPr/>
          <a:lstStyle>
            <a:lvl1pPr>
              <a:defRPr/>
            </a:lvl1pPr>
          </a:lstStyle>
          <a:p>
            <a:fld id="{292893F3-91FA-4943-B455-98C3F0A8B6E7}" type="slidenum">
              <a:rPr lang="zh-CN" altLang="en-US" smtClean="0"/>
              <a:pPr/>
              <a:t>‹#›</a:t>
            </a:fld>
            <a:endParaRPr lang="zh-CN" altLang="en-US"/>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D0F7EAE-9D58-41AD-858B-093E1F5E2348}" type="datetimeFigureOut">
              <a:rPr lang="zh-CN" altLang="en-US" smtClean="0"/>
              <a:pPr/>
              <a:t>2020/11/12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893F3-91FA-4943-B455-98C3F0A8B6E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D0F7EAE-9D58-41AD-858B-093E1F5E2348}" type="datetimeFigureOut">
              <a:rPr lang="zh-CN" altLang="en-US" smtClean="0"/>
              <a:pPr/>
              <a:t>2020/11/12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893F3-91FA-4943-B455-98C3F0A8B6E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D0F7EAE-9D58-41AD-858B-093E1F5E2348}" type="datetimeFigureOut">
              <a:rPr lang="zh-CN" altLang="en-US" smtClean="0"/>
              <a:pPr/>
              <a:t>2020/11/12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893F3-91FA-4943-B455-98C3F0A8B6E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D0F7EAE-9D58-41AD-858B-093E1F5E2348}" type="datetimeFigureOut">
              <a:rPr lang="zh-CN" altLang="en-US" smtClean="0"/>
              <a:pPr/>
              <a:t>2020/11/12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2893F3-91FA-4943-B455-98C3F0A8B6E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D0F7EAE-9D58-41AD-858B-093E1F5E2348}" type="datetimeFigureOut">
              <a:rPr lang="zh-CN" altLang="en-US" smtClean="0"/>
              <a:pPr/>
              <a:t>2020/11/12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2893F3-91FA-4943-B455-98C3F0A8B6E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0F7EAE-9D58-41AD-858B-093E1F5E2348}" type="datetimeFigureOut">
              <a:rPr lang="zh-CN" altLang="en-US" smtClean="0"/>
              <a:pPr/>
              <a:t>2020/11/12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2893F3-91FA-4943-B455-98C3F0A8B6E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D0F7EAE-9D58-41AD-858B-093E1F5E2348}" type="datetimeFigureOut">
              <a:rPr lang="zh-CN" altLang="en-US" smtClean="0"/>
              <a:pPr/>
              <a:t>2020/11/12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893F3-91FA-4943-B455-98C3F0A8B6E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D0F7EAE-9D58-41AD-858B-093E1F5E2348}" type="datetimeFigureOut">
              <a:rPr lang="zh-CN" altLang="en-US" smtClean="0"/>
              <a:pPr/>
              <a:t>2020/11/12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893F3-91FA-4943-B455-98C3F0A8B6E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0F7EAE-9D58-41AD-858B-093E1F5E2348}" type="datetimeFigureOut">
              <a:rPr lang="zh-CN" altLang="en-US" smtClean="0"/>
              <a:pPr/>
              <a:t>2020/11/12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893F3-91FA-4943-B455-98C3F0A8B6E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4.8.sw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4.9.swf"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4.7.swf"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向量机多功能并行操作</a:t>
            </a:r>
            <a:endParaRPr lang="zh-CN" altLang="en-US" dirty="0"/>
          </a:p>
        </p:txBody>
      </p:sp>
      <p:sp>
        <p:nvSpPr>
          <p:cNvPr id="3" name="副标题 2"/>
          <p:cNvSpPr>
            <a:spLocks noGrp="1"/>
          </p:cNvSpPr>
          <p:nvPr>
            <p:ph type="subTitle" idx="1"/>
          </p:nvPr>
        </p:nvSpPr>
        <p:spPr/>
        <p:txBody>
          <a:bodyPr/>
          <a:lstStyle/>
          <a:p>
            <a:r>
              <a:rPr lang="zh-CN" altLang="en-US" smtClean="0"/>
              <a:t>谢卫华</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4294967295"/>
          </p:nvPr>
        </p:nvSpPr>
        <p:spPr>
          <a:xfrm>
            <a:off x="7080250" y="6232525"/>
            <a:ext cx="1905000" cy="457200"/>
          </a:xfrm>
          <a:prstGeom prst="rect">
            <a:avLst/>
          </a:prstGeom>
        </p:spPr>
        <p:txBody>
          <a:bodyPr/>
          <a:lstStyle/>
          <a:p>
            <a:fld id="{4C46C356-382E-49D4-82EB-BD25818CC9F2}" type="slidenum">
              <a:rPr lang="en-US" altLang="zh-CN"/>
              <a:pPr/>
              <a:t>10</a:t>
            </a:fld>
            <a:endParaRPr lang="en-US" altLang="zh-CN"/>
          </a:p>
        </p:txBody>
      </p:sp>
      <p:sp>
        <p:nvSpPr>
          <p:cNvPr id="839684" name="Text Box 4"/>
          <p:cNvSpPr txBox="1">
            <a:spLocks noChangeArrowheads="1"/>
          </p:cNvSpPr>
          <p:nvPr/>
        </p:nvSpPr>
        <p:spPr bwMode="auto">
          <a:xfrm>
            <a:off x="685800" y="1295400"/>
            <a:ext cx="4114800" cy="4800600"/>
          </a:xfrm>
          <a:prstGeom prst="rect">
            <a:avLst/>
          </a:prstGeom>
          <a:noFill/>
          <a:ln w="9525">
            <a:noFill/>
            <a:miter lim="800000"/>
            <a:headEnd/>
            <a:tailEnd/>
          </a:ln>
          <a:effectLst/>
        </p:spPr>
        <p:txBody>
          <a:bodyPr/>
          <a:lstStyle/>
          <a:p>
            <a:pPr algn="l"/>
            <a:r>
              <a:rPr lang="zh-CN" altLang="en-US"/>
              <a:t>　　第二类参加运算的数据，一个是来自向量寄存器的向量数据，另一个是来自标量寄存器的标量， 两数进行操作后， 得到的是一个向量，存放在向量寄存器中。 </a:t>
            </a:r>
            <a:br>
              <a:rPr lang="zh-CN" altLang="en-US"/>
            </a:br>
            <a:r>
              <a:rPr lang="zh-CN" altLang="en-US"/>
              <a:t>　　</a:t>
            </a:r>
          </a:p>
        </p:txBody>
      </p:sp>
      <p:graphicFrame>
        <p:nvGraphicFramePr>
          <p:cNvPr id="839685" name="Object 5"/>
          <p:cNvGraphicFramePr>
            <a:graphicFrameLocks noChangeAspect="1"/>
          </p:cNvGraphicFramePr>
          <p:nvPr/>
        </p:nvGraphicFramePr>
        <p:xfrm>
          <a:off x="5410200" y="304800"/>
          <a:ext cx="2982913" cy="6019800"/>
        </p:xfrm>
        <a:graphic>
          <a:graphicData uri="http://schemas.openxmlformats.org/presentationml/2006/ole">
            <p:oleObj spid="_x0000_s2050" name="位图图像" r:id="rId3" imgW="1657581" imgH="3343742" progId="PBrush">
              <p:embed/>
            </p:oleObj>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4294967295"/>
          </p:nvPr>
        </p:nvSpPr>
        <p:spPr>
          <a:xfrm>
            <a:off x="7080250" y="6232525"/>
            <a:ext cx="1905000" cy="457200"/>
          </a:xfrm>
          <a:prstGeom prst="rect">
            <a:avLst/>
          </a:prstGeom>
        </p:spPr>
        <p:txBody>
          <a:bodyPr/>
          <a:lstStyle/>
          <a:p>
            <a:fld id="{F40DA0EB-DA6A-4F7E-BEBA-C53A91BDF135}" type="slidenum">
              <a:rPr lang="en-US" altLang="zh-CN"/>
              <a:pPr/>
              <a:t>11</a:t>
            </a:fld>
            <a:endParaRPr lang="en-US" altLang="zh-CN"/>
          </a:p>
        </p:txBody>
      </p:sp>
      <p:sp>
        <p:nvSpPr>
          <p:cNvPr id="841732" name="Text Box 4"/>
          <p:cNvSpPr txBox="1">
            <a:spLocks noChangeArrowheads="1"/>
          </p:cNvSpPr>
          <p:nvPr/>
        </p:nvSpPr>
        <p:spPr bwMode="auto">
          <a:xfrm>
            <a:off x="381000" y="1600200"/>
            <a:ext cx="3505200" cy="4800600"/>
          </a:xfrm>
          <a:prstGeom prst="rect">
            <a:avLst/>
          </a:prstGeom>
          <a:noFill/>
          <a:ln w="9525">
            <a:noFill/>
            <a:miter lim="800000"/>
            <a:headEnd/>
            <a:tailEnd/>
          </a:ln>
          <a:effectLst/>
        </p:spPr>
        <p:txBody>
          <a:bodyPr/>
          <a:lstStyle/>
          <a:p>
            <a:r>
              <a:rPr lang="zh-CN" altLang="en-US"/>
              <a:t>　　第三类与第四类向量指令是存储器的存、取指令，即由主存储器取数经过固定的延迟时间传送到向量寄存器中。存数则是反向传送。 </a:t>
            </a:r>
          </a:p>
        </p:txBody>
      </p:sp>
      <p:graphicFrame>
        <p:nvGraphicFramePr>
          <p:cNvPr id="841733" name="Object 5"/>
          <p:cNvGraphicFramePr>
            <a:graphicFrameLocks noChangeAspect="1"/>
          </p:cNvGraphicFramePr>
          <p:nvPr/>
        </p:nvGraphicFramePr>
        <p:xfrm>
          <a:off x="4343400" y="1371600"/>
          <a:ext cx="4495800" cy="4454525"/>
        </p:xfrm>
        <a:graphic>
          <a:graphicData uri="http://schemas.openxmlformats.org/presentationml/2006/ole">
            <p:oleObj spid="_x0000_s3074" name="位图图像" r:id="rId3" imgW="3076190" imgH="3048426" progId="PBrush">
              <p:embed/>
            </p:oleObj>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4"/>
          <p:cNvSpPr>
            <a:spLocks noGrp="1" noChangeArrowheads="1"/>
          </p:cNvSpPr>
          <p:nvPr>
            <p:ph type="sldNum" sz="quarter" idx="4294967295"/>
          </p:nvPr>
        </p:nvSpPr>
        <p:spPr>
          <a:xfrm>
            <a:off x="7080250" y="6232525"/>
            <a:ext cx="1905000" cy="457200"/>
          </a:xfrm>
          <a:prstGeom prst="rect">
            <a:avLst/>
          </a:prstGeom>
        </p:spPr>
        <p:txBody>
          <a:bodyPr/>
          <a:lstStyle/>
          <a:p>
            <a:fld id="{8D7D9805-4575-4BFE-A73B-6D390B92E091}" type="slidenum">
              <a:rPr lang="en-US" altLang="zh-CN"/>
              <a:pPr/>
              <a:t>12</a:t>
            </a:fld>
            <a:endParaRPr lang="en-US" altLang="zh-CN"/>
          </a:p>
        </p:txBody>
      </p:sp>
      <p:sp>
        <p:nvSpPr>
          <p:cNvPr id="842755" name="Rectangle 3"/>
          <p:cNvSpPr>
            <a:spLocks noGrp="1" noChangeArrowheads="1"/>
          </p:cNvSpPr>
          <p:nvPr>
            <p:ph type="subTitle" idx="1"/>
          </p:nvPr>
        </p:nvSpPr>
        <p:spPr>
          <a:xfrm>
            <a:off x="152400" y="533400"/>
            <a:ext cx="8839200" cy="838200"/>
          </a:xfrm>
          <a:noFill/>
          <a:ln>
            <a:solidFill>
              <a:schemeClr val="accent2"/>
            </a:solidFill>
          </a:ln>
        </p:spPr>
        <p:txBody>
          <a:bodyPr/>
          <a:lstStyle/>
          <a:p>
            <a:pPr algn="just">
              <a:spcBef>
                <a:spcPct val="0"/>
              </a:spcBef>
            </a:pPr>
            <a:r>
              <a:rPr lang="en-US" altLang="zh-CN" sz="2400" b="1" dirty="0">
                <a:solidFill>
                  <a:schemeClr val="accent1"/>
                </a:solidFill>
                <a:effectLst/>
                <a:latin typeface="宋体" pitchFamily="2" charset="-122"/>
              </a:rPr>
              <a:t> </a:t>
            </a:r>
            <a:r>
              <a:rPr lang="zh-CN" altLang="en-US" sz="2400" b="1" dirty="0">
                <a:solidFill>
                  <a:schemeClr val="accent1"/>
                </a:solidFill>
                <a:effectLst/>
                <a:latin typeface="宋体" pitchFamily="2" charset="-122"/>
              </a:rPr>
              <a:t>在向量指令的执行过程中，由于每条向量指令的执行都需要一定的时间，各指令之间可能出现的</a:t>
            </a:r>
            <a:r>
              <a:rPr lang="zh-CN" altLang="en-US" sz="2400" b="1" dirty="0">
                <a:solidFill>
                  <a:srgbClr val="FFFFFF"/>
                </a:solidFill>
                <a:effectLst/>
                <a:latin typeface="宋体" pitchFamily="2" charset="-122"/>
              </a:rPr>
              <a:t>相互影响可以归纳为</a:t>
            </a:r>
            <a:r>
              <a:rPr lang="en-US" altLang="zh-CN" sz="2400" b="1" dirty="0">
                <a:solidFill>
                  <a:srgbClr val="FFFFFF"/>
                </a:solidFill>
                <a:effectLst/>
                <a:latin typeface="宋体" pitchFamily="2" charset="-122"/>
              </a:rPr>
              <a:t>4</a:t>
            </a:r>
            <a:r>
              <a:rPr lang="zh-CN" altLang="en-US" sz="2400" b="1" dirty="0">
                <a:solidFill>
                  <a:srgbClr val="FFFFFF"/>
                </a:solidFill>
                <a:effectLst/>
                <a:latin typeface="宋体" pitchFamily="2" charset="-122"/>
              </a:rPr>
              <a:t>种情况</a:t>
            </a:r>
          </a:p>
        </p:txBody>
      </p:sp>
      <p:sp>
        <p:nvSpPr>
          <p:cNvPr id="842756" name="AutoShape 4"/>
          <p:cNvSpPr>
            <a:spLocks noChangeArrowheads="1"/>
          </p:cNvSpPr>
          <p:nvPr/>
        </p:nvSpPr>
        <p:spPr bwMode="auto">
          <a:xfrm>
            <a:off x="4876800" y="1676400"/>
            <a:ext cx="3657600" cy="3962400"/>
          </a:xfrm>
          <a:prstGeom prst="wedgeRectCallout">
            <a:avLst>
              <a:gd name="adj1" fmla="val -58986"/>
              <a:gd name="adj2" fmla="val -32611"/>
            </a:avLst>
          </a:prstGeom>
          <a:noFill/>
          <a:ln w="9525">
            <a:solidFill>
              <a:srgbClr val="FF9900"/>
            </a:solidFill>
            <a:miter lim="800000"/>
            <a:headEnd/>
            <a:tailEnd/>
          </a:ln>
          <a:effectLst/>
        </p:spPr>
        <p:txBody>
          <a:bodyPr/>
          <a:lstStyle/>
          <a:p>
            <a:r>
              <a:rPr kumimoji="1" lang="zh-CN" altLang="en-US">
                <a:cs typeface="Times New Roman" pitchFamily="18" charset="0"/>
              </a:rPr>
              <a:t>如：</a:t>
            </a:r>
            <a:r>
              <a:rPr kumimoji="1" lang="en-US" altLang="zh-CN">
                <a:cs typeface="Times New Roman" pitchFamily="18" charset="0"/>
              </a:rPr>
              <a:t>V0←V1</a:t>
            </a:r>
            <a:r>
              <a:rPr kumimoji="1" lang="zh-CN" altLang="en-US">
                <a:cs typeface="Times New Roman" pitchFamily="18" charset="0"/>
              </a:rPr>
              <a:t>＋</a:t>
            </a:r>
            <a:r>
              <a:rPr kumimoji="1" lang="en-US" altLang="zh-CN">
                <a:cs typeface="Times New Roman" pitchFamily="18" charset="0"/>
              </a:rPr>
              <a:t>V2 </a:t>
            </a:r>
          </a:p>
          <a:p>
            <a:r>
              <a:rPr kumimoji="1" lang="zh-CN" altLang="en-US"/>
              <a:t>　　 </a:t>
            </a:r>
            <a:r>
              <a:rPr kumimoji="1" lang="en-US" altLang="zh-CN"/>
              <a:t>V4←V3×V5 </a:t>
            </a:r>
          </a:p>
          <a:p>
            <a:r>
              <a:rPr kumimoji="1" lang="en-US" altLang="zh-CN"/>
              <a:t>  </a:t>
            </a:r>
            <a:r>
              <a:rPr kumimoji="1" lang="zh-CN" altLang="en-US"/>
              <a:t>上述两条指令使用的是不同的向量寄存器，不同的功能流水部件，因此其操作可以并行。 </a:t>
            </a:r>
          </a:p>
        </p:txBody>
      </p:sp>
      <p:sp>
        <p:nvSpPr>
          <p:cNvPr id="842757" name="Text Box 5"/>
          <p:cNvSpPr txBox="1">
            <a:spLocks noChangeArrowheads="1"/>
          </p:cNvSpPr>
          <p:nvPr/>
        </p:nvSpPr>
        <p:spPr bwMode="auto">
          <a:xfrm>
            <a:off x="152400" y="1447800"/>
            <a:ext cx="4191000" cy="1524000"/>
          </a:xfrm>
          <a:prstGeom prst="rect">
            <a:avLst/>
          </a:prstGeom>
          <a:noFill/>
          <a:ln w="9525">
            <a:solidFill>
              <a:srgbClr val="FF9900"/>
            </a:solidFill>
            <a:miter lim="800000"/>
            <a:headEnd/>
            <a:tailEnd/>
          </a:ln>
          <a:effectLst/>
        </p:spPr>
        <p:txBody>
          <a:bodyPr/>
          <a:lstStyle/>
          <a:p>
            <a:r>
              <a:rPr kumimoji="1" lang="en-US" altLang="zh-CN" sz="2400" dirty="0">
                <a:cs typeface="Times New Roman" pitchFamily="18" charset="0"/>
              </a:rPr>
              <a:t>(1) </a:t>
            </a:r>
            <a:r>
              <a:rPr kumimoji="1" lang="zh-CN" altLang="en-US" sz="2400" dirty="0">
                <a:cs typeface="Times New Roman" pitchFamily="18" charset="0"/>
              </a:rPr>
              <a:t>相继的两条向量指令之间没有数据的相关</a:t>
            </a:r>
            <a:r>
              <a:rPr kumimoji="1" lang="zh-CN" altLang="en-US" sz="2400" dirty="0"/>
              <a:t>和</a:t>
            </a:r>
            <a:r>
              <a:rPr kumimoji="1" lang="zh-CN" altLang="en-US" sz="2400" dirty="0">
                <a:cs typeface="Times New Roman" pitchFamily="18" charset="0"/>
              </a:rPr>
              <a:t>设备的相关问题。两条指令的操作可以并行进行</a:t>
            </a:r>
            <a:endParaRPr kumimoji="1" lang="zh-CN" altLang="en-US" sz="2400" dirty="0"/>
          </a:p>
        </p:txBody>
      </p:sp>
      <p:sp>
        <p:nvSpPr>
          <p:cNvPr id="842758" name="Text Box 6"/>
          <p:cNvSpPr txBox="1">
            <a:spLocks noChangeArrowheads="1"/>
          </p:cNvSpPr>
          <p:nvPr/>
        </p:nvSpPr>
        <p:spPr bwMode="auto">
          <a:xfrm>
            <a:off x="152400" y="3124200"/>
            <a:ext cx="4191000" cy="838200"/>
          </a:xfrm>
          <a:prstGeom prst="rect">
            <a:avLst/>
          </a:prstGeom>
          <a:noFill/>
          <a:ln w="9525">
            <a:solidFill>
              <a:srgbClr val="FF9900"/>
            </a:solidFill>
            <a:miter lim="800000"/>
            <a:headEnd/>
            <a:tailEnd/>
          </a:ln>
          <a:effectLst/>
        </p:spPr>
        <p:txBody>
          <a:bodyPr/>
          <a:lstStyle/>
          <a:p>
            <a:r>
              <a:rPr kumimoji="1" lang="en-US" altLang="zh-CN" sz="2400" dirty="0">
                <a:latin typeface="Times New Roman" pitchFamily="18" charset="0"/>
              </a:rPr>
              <a:t>(2) </a:t>
            </a:r>
            <a:r>
              <a:rPr kumimoji="1" lang="zh-CN" altLang="en-US" sz="2400" dirty="0">
                <a:latin typeface="Times New Roman" pitchFamily="18" charset="0"/>
              </a:rPr>
              <a:t>相继两条向量指令之间有设备相关问题，没有数据相关</a:t>
            </a:r>
          </a:p>
        </p:txBody>
      </p:sp>
      <p:sp>
        <p:nvSpPr>
          <p:cNvPr id="842759" name="Text Box 7"/>
          <p:cNvSpPr txBox="1">
            <a:spLocks noChangeArrowheads="1"/>
          </p:cNvSpPr>
          <p:nvPr/>
        </p:nvSpPr>
        <p:spPr bwMode="auto">
          <a:xfrm>
            <a:off x="152400" y="4114800"/>
            <a:ext cx="4191000" cy="1219200"/>
          </a:xfrm>
          <a:prstGeom prst="rect">
            <a:avLst/>
          </a:prstGeom>
          <a:noFill/>
          <a:ln w="9525">
            <a:solidFill>
              <a:srgbClr val="FF9900"/>
            </a:solidFill>
            <a:miter lim="800000"/>
            <a:headEnd/>
            <a:tailEnd/>
          </a:ln>
          <a:effectLst/>
        </p:spPr>
        <p:txBody>
          <a:bodyPr/>
          <a:lstStyle/>
          <a:p>
            <a:r>
              <a:rPr kumimoji="1" lang="en-US" altLang="zh-CN" sz="2400">
                <a:latin typeface="Times New Roman" pitchFamily="18" charset="0"/>
              </a:rPr>
              <a:t>(3) </a:t>
            </a:r>
            <a:r>
              <a:rPr kumimoji="1" lang="zh-CN" altLang="en-US" sz="2400">
                <a:latin typeface="Times New Roman" pitchFamily="18" charset="0"/>
              </a:rPr>
              <a:t>相继的两条指令有数据相关的问题，它们共享同一个操作数寄存器</a:t>
            </a:r>
          </a:p>
        </p:txBody>
      </p:sp>
      <p:sp>
        <p:nvSpPr>
          <p:cNvPr id="842760" name="Text Box 8"/>
          <p:cNvSpPr txBox="1">
            <a:spLocks noChangeArrowheads="1"/>
          </p:cNvSpPr>
          <p:nvPr/>
        </p:nvSpPr>
        <p:spPr bwMode="auto">
          <a:xfrm>
            <a:off x="152400" y="5562600"/>
            <a:ext cx="4191000" cy="1219200"/>
          </a:xfrm>
          <a:prstGeom prst="rect">
            <a:avLst/>
          </a:prstGeom>
          <a:noFill/>
          <a:ln w="9525">
            <a:solidFill>
              <a:srgbClr val="FF9900"/>
            </a:solidFill>
            <a:miter lim="800000"/>
            <a:headEnd/>
            <a:tailEnd/>
          </a:ln>
          <a:effectLst/>
        </p:spPr>
        <p:txBody>
          <a:bodyPr/>
          <a:lstStyle/>
          <a:p>
            <a:r>
              <a:rPr kumimoji="1" lang="en-US" altLang="zh-CN" sz="2400">
                <a:latin typeface="Times New Roman" pitchFamily="18" charset="0"/>
              </a:rPr>
              <a:t>(4) </a:t>
            </a:r>
            <a:r>
              <a:rPr kumimoji="1" lang="zh-CN" altLang="en-US" sz="2400"/>
              <a:t>相继两条指令既有数据寄存器相关，也有功能部件相关的问题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2756"/>
                                        </p:tgtEl>
                                        <p:attrNameLst>
                                          <p:attrName>style.visibility</p:attrName>
                                        </p:attrNameLst>
                                      </p:cBhvr>
                                      <p:to>
                                        <p:strVal val="visible"/>
                                      </p:to>
                                    </p:set>
                                    <p:animEffect transition="in" filter="blinds(horizontal)">
                                      <p:cBhvr>
                                        <p:cTn id="7" dur="500"/>
                                        <p:tgtEl>
                                          <p:spTgt spid="842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5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4"/>
          <p:cNvSpPr>
            <a:spLocks noGrp="1" noChangeArrowheads="1"/>
          </p:cNvSpPr>
          <p:nvPr>
            <p:ph type="sldNum" sz="quarter" idx="4294967295"/>
          </p:nvPr>
        </p:nvSpPr>
        <p:spPr>
          <a:xfrm>
            <a:off x="7080250" y="6232525"/>
            <a:ext cx="1905000" cy="457200"/>
          </a:xfrm>
          <a:prstGeom prst="rect">
            <a:avLst/>
          </a:prstGeom>
          <a:noFill/>
        </p:spPr>
        <p:txBody>
          <a:bodyPr/>
          <a:lstStyle/>
          <a:p>
            <a:fld id="{0C298F06-8A94-4311-B7D4-29B40A628524}" type="slidenum">
              <a:rPr lang="en-US" altLang="zh-CN"/>
              <a:pPr/>
              <a:t>13</a:t>
            </a:fld>
            <a:endParaRPr lang="en-US" altLang="zh-CN"/>
          </a:p>
        </p:txBody>
      </p:sp>
      <p:sp>
        <p:nvSpPr>
          <p:cNvPr id="852995" name="Rectangle 3"/>
          <p:cNvSpPr>
            <a:spLocks noGrp="1" noChangeArrowheads="1"/>
          </p:cNvSpPr>
          <p:nvPr>
            <p:ph type="subTitle" idx="1"/>
          </p:nvPr>
        </p:nvSpPr>
        <p:spPr>
          <a:xfrm>
            <a:off x="228600" y="533400"/>
            <a:ext cx="8915400" cy="838200"/>
          </a:xfrm>
          <a:noFill/>
          <a:ln>
            <a:solidFill>
              <a:schemeClr val="accent2"/>
            </a:solidFill>
          </a:ln>
        </p:spPr>
        <p:txBody>
          <a:bodyPr/>
          <a:lstStyle/>
          <a:p>
            <a:pPr algn="just">
              <a:spcBef>
                <a:spcPct val="0"/>
              </a:spcBef>
            </a:pPr>
            <a:r>
              <a:rPr lang="en-US" altLang="zh-CN" sz="2400" b="1" dirty="0">
                <a:solidFill>
                  <a:schemeClr val="accent1"/>
                </a:solidFill>
                <a:effectLst/>
                <a:latin typeface="宋体" pitchFamily="2" charset="-122"/>
              </a:rPr>
              <a:t>  </a:t>
            </a:r>
            <a:r>
              <a:rPr lang="zh-CN" altLang="en-US" sz="2400" b="1" dirty="0">
                <a:solidFill>
                  <a:schemeClr val="accent1"/>
                </a:solidFill>
                <a:effectLst/>
                <a:latin typeface="宋体" pitchFamily="2" charset="-122"/>
              </a:rPr>
              <a:t>在向量指令的执行过程中，由于每条向量指令的执行都需要一定的时间，各指令之间可能出现的相互影响可以归纳为</a:t>
            </a:r>
            <a:r>
              <a:rPr lang="en-US" altLang="zh-CN" sz="2400" b="1" dirty="0">
                <a:solidFill>
                  <a:schemeClr val="accent1"/>
                </a:solidFill>
                <a:effectLst/>
                <a:latin typeface="宋体" pitchFamily="2" charset="-122"/>
              </a:rPr>
              <a:t>4</a:t>
            </a:r>
            <a:r>
              <a:rPr lang="zh-CN" altLang="en-US" sz="2400" b="1" dirty="0">
                <a:solidFill>
                  <a:schemeClr val="accent1"/>
                </a:solidFill>
                <a:effectLst/>
                <a:latin typeface="宋体" pitchFamily="2" charset="-122"/>
              </a:rPr>
              <a:t>种情况</a:t>
            </a:r>
          </a:p>
        </p:txBody>
      </p:sp>
      <p:sp>
        <p:nvSpPr>
          <p:cNvPr id="852996" name="AutoShape 4"/>
          <p:cNvSpPr>
            <a:spLocks noChangeArrowheads="1"/>
          </p:cNvSpPr>
          <p:nvPr/>
        </p:nvSpPr>
        <p:spPr bwMode="auto">
          <a:xfrm>
            <a:off x="4800600" y="1524000"/>
            <a:ext cx="3657600" cy="4419600"/>
          </a:xfrm>
          <a:prstGeom prst="wedgeRectCallout">
            <a:avLst>
              <a:gd name="adj1" fmla="val -56903"/>
              <a:gd name="adj2" fmla="val -1653"/>
            </a:avLst>
          </a:prstGeom>
          <a:noFill/>
          <a:ln w="9525">
            <a:solidFill>
              <a:srgbClr val="FF9900"/>
            </a:solidFill>
            <a:miter lim="800000"/>
            <a:headEnd/>
            <a:tailEnd/>
          </a:ln>
          <a:effectLst/>
        </p:spPr>
        <p:txBody>
          <a:bodyPr/>
          <a:lstStyle/>
          <a:p>
            <a:pPr algn="l"/>
            <a:r>
              <a:rPr kumimoji="1" lang="zh-CN" altLang="en-US">
                <a:latin typeface="Times New Roman" pitchFamily="18" charset="0"/>
              </a:rPr>
              <a:t>如：</a:t>
            </a:r>
            <a:r>
              <a:rPr kumimoji="1" lang="en-US" altLang="zh-CN">
                <a:latin typeface="Times New Roman" pitchFamily="18" charset="0"/>
              </a:rPr>
              <a:t>V3←V1</a:t>
            </a:r>
            <a:r>
              <a:rPr kumimoji="1" lang="zh-CN" altLang="en-US">
                <a:latin typeface="Times New Roman" pitchFamily="18" charset="0"/>
              </a:rPr>
              <a:t>＋</a:t>
            </a:r>
            <a:r>
              <a:rPr kumimoji="1" lang="en-US" altLang="zh-CN">
                <a:latin typeface="Times New Roman" pitchFamily="18" charset="0"/>
              </a:rPr>
              <a:t>V2 </a:t>
            </a:r>
            <a:br>
              <a:rPr kumimoji="1" lang="en-US" altLang="zh-CN">
                <a:latin typeface="Times New Roman" pitchFamily="18" charset="0"/>
              </a:rPr>
            </a:br>
            <a:r>
              <a:rPr kumimoji="1" lang="zh-CN" altLang="en-US">
                <a:latin typeface="Times New Roman" pitchFamily="18" charset="0"/>
              </a:rPr>
              <a:t>　　</a:t>
            </a:r>
            <a:r>
              <a:rPr kumimoji="1" lang="en-US" altLang="zh-CN">
                <a:latin typeface="Times New Roman" pitchFamily="18" charset="0"/>
              </a:rPr>
              <a:t>V6←V4</a:t>
            </a:r>
            <a:r>
              <a:rPr kumimoji="1" lang="zh-CN" altLang="en-US">
                <a:latin typeface="Times New Roman" pitchFamily="18" charset="0"/>
              </a:rPr>
              <a:t>＋</a:t>
            </a:r>
            <a:r>
              <a:rPr kumimoji="1" lang="en-US" altLang="zh-CN">
                <a:latin typeface="Times New Roman" pitchFamily="18" charset="0"/>
              </a:rPr>
              <a:t>V5</a:t>
            </a:r>
            <a:br>
              <a:rPr kumimoji="1" lang="en-US" altLang="zh-CN">
                <a:latin typeface="Times New Roman" pitchFamily="18" charset="0"/>
              </a:rPr>
            </a:br>
            <a:r>
              <a:rPr kumimoji="1" lang="zh-CN" altLang="en-US">
                <a:latin typeface="Times New Roman" pitchFamily="18" charset="0"/>
              </a:rPr>
              <a:t>　上述两条指令都是加法指令，需要占用加法功能部件。如果该机只有一个加法功能部件，则第</a:t>
            </a:r>
            <a:r>
              <a:rPr kumimoji="1" lang="en-US" altLang="zh-CN">
                <a:latin typeface="Times New Roman" pitchFamily="18" charset="0"/>
              </a:rPr>
              <a:t>2</a:t>
            </a:r>
            <a:r>
              <a:rPr kumimoji="1" lang="zh-CN" altLang="en-US">
                <a:latin typeface="Times New Roman" pitchFamily="18" charset="0"/>
              </a:rPr>
              <a:t>条指令需要第</a:t>
            </a:r>
            <a:r>
              <a:rPr kumimoji="1" lang="en-US" altLang="zh-CN">
                <a:latin typeface="Times New Roman" pitchFamily="18" charset="0"/>
              </a:rPr>
              <a:t>1</a:t>
            </a:r>
            <a:r>
              <a:rPr kumimoji="1" lang="zh-CN" altLang="en-US">
                <a:latin typeface="Times New Roman" pitchFamily="18" charset="0"/>
              </a:rPr>
              <a:t>条指令执行结束，释放加法功能部件后才可以进行。</a:t>
            </a:r>
          </a:p>
        </p:txBody>
      </p:sp>
      <p:sp>
        <p:nvSpPr>
          <p:cNvPr id="852997" name="Text Box 5"/>
          <p:cNvSpPr txBox="1">
            <a:spLocks noChangeArrowheads="1"/>
          </p:cNvSpPr>
          <p:nvPr/>
        </p:nvSpPr>
        <p:spPr bwMode="auto">
          <a:xfrm>
            <a:off x="152400" y="1447800"/>
            <a:ext cx="4191000" cy="1524000"/>
          </a:xfrm>
          <a:prstGeom prst="rect">
            <a:avLst/>
          </a:prstGeom>
          <a:noFill/>
          <a:ln w="9525">
            <a:solidFill>
              <a:srgbClr val="FF9900"/>
            </a:solidFill>
            <a:miter lim="800000"/>
            <a:headEnd/>
            <a:tailEnd/>
          </a:ln>
          <a:effectLst/>
        </p:spPr>
        <p:txBody>
          <a:bodyPr/>
          <a:lstStyle/>
          <a:p>
            <a:r>
              <a:rPr kumimoji="1" lang="en-US" altLang="zh-CN" sz="2400" dirty="0">
                <a:cs typeface="Times New Roman" pitchFamily="18" charset="0"/>
              </a:rPr>
              <a:t>(1) </a:t>
            </a:r>
            <a:r>
              <a:rPr kumimoji="1" lang="zh-CN" altLang="en-US" sz="2400" dirty="0">
                <a:cs typeface="Times New Roman" pitchFamily="18" charset="0"/>
              </a:rPr>
              <a:t>相继的两条向量指令之间没有数据的相关</a:t>
            </a:r>
            <a:r>
              <a:rPr kumimoji="1" lang="zh-CN" altLang="en-US" sz="2400" dirty="0"/>
              <a:t>和</a:t>
            </a:r>
            <a:r>
              <a:rPr kumimoji="1" lang="zh-CN" altLang="en-US" sz="2400" dirty="0">
                <a:cs typeface="Times New Roman" pitchFamily="18" charset="0"/>
              </a:rPr>
              <a:t>设备的相关问题。两条指令的操作可以并行进行</a:t>
            </a:r>
            <a:endParaRPr kumimoji="1" lang="zh-CN" altLang="en-US" sz="2400" dirty="0"/>
          </a:p>
        </p:txBody>
      </p:sp>
      <p:sp>
        <p:nvSpPr>
          <p:cNvPr id="852998" name="Text Box 6"/>
          <p:cNvSpPr txBox="1">
            <a:spLocks noChangeArrowheads="1"/>
          </p:cNvSpPr>
          <p:nvPr/>
        </p:nvSpPr>
        <p:spPr bwMode="auto">
          <a:xfrm>
            <a:off x="152400" y="3124200"/>
            <a:ext cx="4191000" cy="838200"/>
          </a:xfrm>
          <a:prstGeom prst="rect">
            <a:avLst/>
          </a:prstGeom>
          <a:noFill/>
          <a:ln w="9525">
            <a:solidFill>
              <a:srgbClr val="FF9900"/>
            </a:solidFill>
            <a:miter lim="800000"/>
            <a:headEnd/>
            <a:tailEnd/>
          </a:ln>
          <a:effectLst/>
        </p:spPr>
        <p:txBody>
          <a:bodyPr/>
          <a:lstStyle/>
          <a:p>
            <a:r>
              <a:rPr kumimoji="1" lang="en-US" altLang="zh-CN" sz="2400">
                <a:latin typeface="Times New Roman" pitchFamily="18" charset="0"/>
              </a:rPr>
              <a:t>(2) </a:t>
            </a:r>
            <a:r>
              <a:rPr kumimoji="1" lang="zh-CN" altLang="en-US" sz="2400">
                <a:latin typeface="Times New Roman" pitchFamily="18" charset="0"/>
              </a:rPr>
              <a:t>相继两条向量指令之间有设备相关问题，没有数据相关</a:t>
            </a:r>
          </a:p>
        </p:txBody>
      </p:sp>
      <p:sp>
        <p:nvSpPr>
          <p:cNvPr id="852999" name="Text Box 7"/>
          <p:cNvSpPr txBox="1">
            <a:spLocks noChangeArrowheads="1"/>
          </p:cNvSpPr>
          <p:nvPr/>
        </p:nvSpPr>
        <p:spPr bwMode="auto">
          <a:xfrm>
            <a:off x="152400" y="4191000"/>
            <a:ext cx="4191000" cy="1219200"/>
          </a:xfrm>
          <a:prstGeom prst="rect">
            <a:avLst/>
          </a:prstGeom>
          <a:noFill/>
          <a:ln w="9525">
            <a:solidFill>
              <a:srgbClr val="FF9900"/>
            </a:solidFill>
            <a:miter lim="800000"/>
            <a:headEnd/>
            <a:tailEnd/>
          </a:ln>
          <a:effectLst/>
        </p:spPr>
        <p:txBody>
          <a:bodyPr/>
          <a:lstStyle/>
          <a:p>
            <a:r>
              <a:rPr kumimoji="1" lang="en-US" altLang="zh-CN" sz="2400">
                <a:latin typeface="Times New Roman" pitchFamily="18" charset="0"/>
              </a:rPr>
              <a:t>(3) </a:t>
            </a:r>
            <a:r>
              <a:rPr kumimoji="1" lang="zh-CN" altLang="en-US" sz="2400">
                <a:latin typeface="Times New Roman" pitchFamily="18" charset="0"/>
              </a:rPr>
              <a:t>相继的两条指令有数据相关的问题，它们共享同一个操作数寄存器</a:t>
            </a:r>
          </a:p>
        </p:txBody>
      </p:sp>
      <p:sp>
        <p:nvSpPr>
          <p:cNvPr id="853000" name="Text Box 8"/>
          <p:cNvSpPr txBox="1">
            <a:spLocks noChangeArrowheads="1"/>
          </p:cNvSpPr>
          <p:nvPr/>
        </p:nvSpPr>
        <p:spPr bwMode="auto">
          <a:xfrm>
            <a:off x="152400" y="5562600"/>
            <a:ext cx="4191000" cy="1219200"/>
          </a:xfrm>
          <a:prstGeom prst="rect">
            <a:avLst/>
          </a:prstGeom>
          <a:noFill/>
          <a:ln w="9525">
            <a:solidFill>
              <a:srgbClr val="FF9900"/>
            </a:solidFill>
            <a:miter lim="800000"/>
            <a:headEnd/>
            <a:tailEnd/>
          </a:ln>
          <a:effectLst/>
        </p:spPr>
        <p:txBody>
          <a:bodyPr/>
          <a:lstStyle/>
          <a:p>
            <a:r>
              <a:rPr kumimoji="1" lang="en-US" altLang="zh-CN" sz="2400">
                <a:latin typeface="Times New Roman" pitchFamily="18" charset="0"/>
              </a:rPr>
              <a:t>(4) </a:t>
            </a:r>
            <a:r>
              <a:rPr kumimoji="1" lang="zh-CN" altLang="en-US" sz="2400"/>
              <a:t>相继两条指令既有数据寄存器相关，也有功能部件相关的问题</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4"/>
          <p:cNvSpPr>
            <a:spLocks noGrp="1" noChangeArrowheads="1"/>
          </p:cNvSpPr>
          <p:nvPr>
            <p:ph type="sldNum" sz="quarter" idx="4294967295"/>
          </p:nvPr>
        </p:nvSpPr>
        <p:spPr>
          <a:xfrm>
            <a:off x="7080250" y="6232525"/>
            <a:ext cx="1905000" cy="457200"/>
          </a:xfrm>
          <a:prstGeom prst="rect">
            <a:avLst/>
          </a:prstGeom>
          <a:noFill/>
        </p:spPr>
        <p:txBody>
          <a:bodyPr/>
          <a:lstStyle/>
          <a:p>
            <a:fld id="{322A6726-314F-4F02-980C-6F18C379C4AF}" type="slidenum">
              <a:rPr lang="en-US" altLang="zh-CN"/>
              <a:pPr/>
              <a:t>14</a:t>
            </a:fld>
            <a:endParaRPr lang="en-US" altLang="zh-CN"/>
          </a:p>
        </p:txBody>
      </p:sp>
      <p:sp>
        <p:nvSpPr>
          <p:cNvPr id="854019" name="Rectangle 3"/>
          <p:cNvSpPr>
            <a:spLocks noGrp="1" noChangeArrowheads="1"/>
          </p:cNvSpPr>
          <p:nvPr>
            <p:ph type="subTitle" idx="1"/>
          </p:nvPr>
        </p:nvSpPr>
        <p:spPr>
          <a:xfrm>
            <a:off x="152400" y="533400"/>
            <a:ext cx="8839200" cy="838200"/>
          </a:xfrm>
          <a:noFill/>
          <a:ln>
            <a:solidFill>
              <a:schemeClr val="accent2"/>
            </a:solidFill>
          </a:ln>
        </p:spPr>
        <p:txBody>
          <a:bodyPr/>
          <a:lstStyle/>
          <a:p>
            <a:pPr algn="just">
              <a:spcBef>
                <a:spcPct val="0"/>
              </a:spcBef>
            </a:pPr>
            <a:r>
              <a:rPr lang="en-US" altLang="zh-CN" sz="2400" b="1" dirty="0">
                <a:solidFill>
                  <a:schemeClr val="accent1"/>
                </a:solidFill>
                <a:effectLst/>
                <a:latin typeface="宋体" pitchFamily="2" charset="-122"/>
              </a:rPr>
              <a:t> </a:t>
            </a:r>
            <a:r>
              <a:rPr lang="zh-CN" altLang="en-US" sz="2400" b="1" dirty="0">
                <a:solidFill>
                  <a:schemeClr val="accent1"/>
                </a:solidFill>
                <a:effectLst/>
                <a:latin typeface="宋体" pitchFamily="2" charset="-122"/>
              </a:rPr>
              <a:t>在向量指令的执行过程中，由于每条向量指令的执行都需要一定的时间，各指令之间可能出现的相互影响可以归纳为</a:t>
            </a:r>
            <a:r>
              <a:rPr lang="en-US" altLang="zh-CN" sz="2400" b="1" dirty="0">
                <a:solidFill>
                  <a:schemeClr val="accent1"/>
                </a:solidFill>
                <a:effectLst/>
                <a:latin typeface="宋体" pitchFamily="2" charset="-122"/>
              </a:rPr>
              <a:t>4</a:t>
            </a:r>
            <a:r>
              <a:rPr lang="zh-CN" altLang="en-US" sz="2400" b="1" dirty="0">
                <a:solidFill>
                  <a:schemeClr val="accent1"/>
                </a:solidFill>
                <a:effectLst/>
                <a:latin typeface="宋体" pitchFamily="2" charset="-122"/>
              </a:rPr>
              <a:t>种情况</a:t>
            </a:r>
          </a:p>
        </p:txBody>
      </p:sp>
      <p:sp>
        <p:nvSpPr>
          <p:cNvPr id="854020" name="AutoShape 4"/>
          <p:cNvSpPr>
            <a:spLocks noChangeArrowheads="1"/>
          </p:cNvSpPr>
          <p:nvPr/>
        </p:nvSpPr>
        <p:spPr bwMode="auto">
          <a:xfrm>
            <a:off x="4876800" y="1752600"/>
            <a:ext cx="3962400" cy="4648200"/>
          </a:xfrm>
          <a:prstGeom prst="wedgeRectCallout">
            <a:avLst>
              <a:gd name="adj1" fmla="val -58773"/>
              <a:gd name="adj2" fmla="val 13593"/>
            </a:avLst>
          </a:prstGeom>
          <a:noFill/>
          <a:ln w="9525">
            <a:solidFill>
              <a:srgbClr val="FF9900"/>
            </a:solidFill>
            <a:miter lim="800000"/>
            <a:headEnd/>
            <a:tailEnd/>
          </a:ln>
          <a:effectLst/>
        </p:spPr>
        <p:txBody>
          <a:bodyPr/>
          <a:lstStyle/>
          <a:p>
            <a:pPr algn="l"/>
            <a:r>
              <a:rPr kumimoji="1" lang="zh-CN" altLang="en-US">
                <a:latin typeface="Times New Roman" pitchFamily="18" charset="0"/>
              </a:rPr>
              <a:t>如：</a:t>
            </a:r>
            <a:r>
              <a:rPr kumimoji="1" lang="en-US" altLang="zh-CN">
                <a:latin typeface="Times New Roman" pitchFamily="18" charset="0"/>
              </a:rPr>
              <a:t>V3←V1</a:t>
            </a:r>
            <a:r>
              <a:rPr kumimoji="1" lang="zh-CN" altLang="en-US">
                <a:latin typeface="Times New Roman" pitchFamily="18" charset="0"/>
              </a:rPr>
              <a:t>＋</a:t>
            </a:r>
            <a:r>
              <a:rPr kumimoji="1" lang="en-US" altLang="zh-CN">
                <a:latin typeface="Times New Roman" pitchFamily="18" charset="0"/>
              </a:rPr>
              <a:t>V2 </a:t>
            </a:r>
            <a:br>
              <a:rPr kumimoji="1" lang="en-US" altLang="zh-CN">
                <a:latin typeface="Times New Roman" pitchFamily="18" charset="0"/>
              </a:rPr>
            </a:br>
            <a:r>
              <a:rPr kumimoji="1" lang="zh-CN" altLang="en-US">
                <a:latin typeface="Times New Roman" pitchFamily="18" charset="0"/>
              </a:rPr>
              <a:t>　　</a:t>
            </a:r>
            <a:r>
              <a:rPr kumimoji="1" lang="en-US" altLang="zh-CN">
                <a:latin typeface="Times New Roman" pitchFamily="18" charset="0"/>
              </a:rPr>
              <a:t>V6←V1×V5</a:t>
            </a:r>
            <a:br>
              <a:rPr kumimoji="1" lang="en-US" altLang="zh-CN">
                <a:latin typeface="Times New Roman" pitchFamily="18" charset="0"/>
              </a:rPr>
            </a:br>
            <a:r>
              <a:rPr kumimoji="1" lang="zh-CN" altLang="en-US">
                <a:latin typeface="Times New Roman" pitchFamily="18" charset="0"/>
              </a:rPr>
              <a:t>上述两条指令都需要访问</a:t>
            </a:r>
            <a:r>
              <a:rPr kumimoji="1" lang="en-US" altLang="zh-CN">
                <a:latin typeface="Times New Roman" pitchFamily="18" charset="0"/>
              </a:rPr>
              <a:t>V1</a:t>
            </a:r>
            <a:r>
              <a:rPr kumimoji="1" lang="zh-CN" altLang="en-US">
                <a:latin typeface="Times New Roman" pitchFamily="18" charset="0"/>
              </a:rPr>
              <a:t>向量寄存器，但是两条指令所要处理的向量元素可能不同，处理的向量有效长度不同，所以不可能同时使用</a:t>
            </a:r>
            <a:r>
              <a:rPr kumimoji="1" lang="en-US" altLang="zh-CN">
                <a:latin typeface="Times New Roman" pitchFamily="18" charset="0"/>
              </a:rPr>
              <a:t>V1</a:t>
            </a:r>
            <a:r>
              <a:rPr kumimoji="1" lang="zh-CN" altLang="en-US">
                <a:latin typeface="Times New Roman" pitchFamily="18" charset="0"/>
              </a:rPr>
              <a:t>，只可能在第</a:t>
            </a:r>
            <a:r>
              <a:rPr kumimoji="1" lang="en-US" altLang="zh-CN">
                <a:latin typeface="Times New Roman" pitchFamily="18" charset="0"/>
              </a:rPr>
              <a:t>1</a:t>
            </a:r>
            <a:r>
              <a:rPr kumimoji="1" lang="zh-CN" altLang="en-US">
                <a:latin typeface="Times New Roman" pitchFamily="18" charset="0"/>
              </a:rPr>
              <a:t>条指令释放后才能执行第二条。</a:t>
            </a:r>
            <a:r>
              <a:rPr kumimoji="1" lang="zh-CN" altLang="en-US">
                <a:latin typeface="Times New Roman" pitchFamily="18" charset="0"/>
                <a:cs typeface="Times New Roman" pitchFamily="18" charset="0"/>
              </a:rPr>
              <a:t> </a:t>
            </a:r>
          </a:p>
          <a:p>
            <a:pPr algn="l"/>
            <a:endParaRPr kumimoji="1" lang="en-US" altLang="zh-CN">
              <a:latin typeface="Times New Roman" pitchFamily="18" charset="0"/>
            </a:endParaRPr>
          </a:p>
        </p:txBody>
      </p:sp>
      <p:sp>
        <p:nvSpPr>
          <p:cNvPr id="854021" name="Text Box 5"/>
          <p:cNvSpPr txBox="1">
            <a:spLocks noChangeArrowheads="1"/>
          </p:cNvSpPr>
          <p:nvPr/>
        </p:nvSpPr>
        <p:spPr bwMode="auto">
          <a:xfrm>
            <a:off x="152400" y="1524000"/>
            <a:ext cx="4191000" cy="1524000"/>
          </a:xfrm>
          <a:prstGeom prst="rect">
            <a:avLst/>
          </a:prstGeom>
          <a:noFill/>
          <a:ln w="9525">
            <a:solidFill>
              <a:srgbClr val="FF9900"/>
            </a:solidFill>
            <a:miter lim="800000"/>
            <a:headEnd/>
            <a:tailEnd/>
          </a:ln>
          <a:effectLst/>
        </p:spPr>
        <p:txBody>
          <a:bodyPr/>
          <a:lstStyle/>
          <a:p>
            <a:r>
              <a:rPr kumimoji="1" lang="en-US" altLang="zh-CN" sz="2400" dirty="0">
                <a:cs typeface="Times New Roman" pitchFamily="18" charset="0"/>
              </a:rPr>
              <a:t>(1) </a:t>
            </a:r>
            <a:r>
              <a:rPr kumimoji="1" lang="zh-CN" altLang="en-US" sz="2400" dirty="0">
                <a:cs typeface="Times New Roman" pitchFamily="18" charset="0"/>
              </a:rPr>
              <a:t>相继的两条向量指令之间没有数据的相关</a:t>
            </a:r>
            <a:r>
              <a:rPr kumimoji="1" lang="zh-CN" altLang="en-US" sz="2400" dirty="0"/>
              <a:t>和</a:t>
            </a:r>
            <a:r>
              <a:rPr kumimoji="1" lang="zh-CN" altLang="en-US" sz="2400" dirty="0">
                <a:cs typeface="Times New Roman" pitchFamily="18" charset="0"/>
              </a:rPr>
              <a:t>设备的相关问题。两条指令的操作可以并行进行</a:t>
            </a:r>
            <a:endParaRPr kumimoji="1" lang="zh-CN" altLang="en-US" sz="2400" dirty="0"/>
          </a:p>
        </p:txBody>
      </p:sp>
      <p:sp>
        <p:nvSpPr>
          <p:cNvPr id="854022" name="Text Box 6"/>
          <p:cNvSpPr txBox="1">
            <a:spLocks noChangeArrowheads="1"/>
          </p:cNvSpPr>
          <p:nvPr/>
        </p:nvSpPr>
        <p:spPr bwMode="auto">
          <a:xfrm>
            <a:off x="152400" y="3200400"/>
            <a:ext cx="4191000" cy="838200"/>
          </a:xfrm>
          <a:prstGeom prst="rect">
            <a:avLst/>
          </a:prstGeom>
          <a:noFill/>
          <a:ln w="9525">
            <a:solidFill>
              <a:srgbClr val="FF9900"/>
            </a:solidFill>
            <a:miter lim="800000"/>
            <a:headEnd/>
            <a:tailEnd/>
          </a:ln>
          <a:effectLst/>
        </p:spPr>
        <p:txBody>
          <a:bodyPr/>
          <a:lstStyle/>
          <a:p>
            <a:r>
              <a:rPr kumimoji="1" lang="en-US" altLang="zh-CN" sz="2400">
                <a:latin typeface="Times New Roman" pitchFamily="18" charset="0"/>
              </a:rPr>
              <a:t>(2) </a:t>
            </a:r>
            <a:r>
              <a:rPr kumimoji="1" lang="zh-CN" altLang="en-US" sz="2400">
                <a:latin typeface="Times New Roman" pitchFamily="18" charset="0"/>
              </a:rPr>
              <a:t>相继两条向量指令之间有设备相关问题，没有数据相关</a:t>
            </a:r>
          </a:p>
        </p:txBody>
      </p:sp>
      <p:sp>
        <p:nvSpPr>
          <p:cNvPr id="854023" name="Text Box 7"/>
          <p:cNvSpPr txBox="1">
            <a:spLocks noChangeArrowheads="1"/>
          </p:cNvSpPr>
          <p:nvPr/>
        </p:nvSpPr>
        <p:spPr bwMode="auto">
          <a:xfrm>
            <a:off x="152400" y="4191000"/>
            <a:ext cx="4191000" cy="1219200"/>
          </a:xfrm>
          <a:prstGeom prst="rect">
            <a:avLst/>
          </a:prstGeom>
          <a:noFill/>
          <a:ln w="9525">
            <a:solidFill>
              <a:srgbClr val="FF9900"/>
            </a:solidFill>
            <a:miter lim="800000"/>
            <a:headEnd/>
            <a:tailEnd/>
          </a:ln>
          <a:effectLst/>
        </p:spPr>
        <p:txBody>
          <a:bodyPr/>
          <a:lstStyle/>
          <a:p>
            <a:r>
              <a:rPr kumimoji="1" lang="en-US" altLang="zh-CN" sz="2400">
                <a:latin typeface="Times New Roman" pitchFamily="18" charset="0"/>
              </a:rPr>
              <a:t>(3) </a:t>
            </a:r>
            <a:r>
              <a:rPr kumimoji="1" lang="zh-CN" altLang="en-US" sz="2400">
                <a:latin typeface="Times New Roman" pitchFamily="18" charset="0"/>
              </a:rPr>
              <a:t>相继的两条指令有数据相关的问题，它们共享同一个操作数寄存器</a:t>
            </a:r>
          </a:p>
        </p:txBody>
      </p:sp>
      <p:sp>
        <p:nvSpPr>
          <p:cNvPr id="854024" name="Text Box 8"/>
          <p:cNvSpPr txBox="1">
            <a:spLocks noChangeArrowheads="1"/>
          </p:cNvSpPr>
          <p:nvPr/>
        </p:nvSpPr>
        <p:spPr bwMode="auto">
          <a:xfrm>
            <a:off x="152400" y="5562600"/>
            <a:ext cx="4191000" cy="1219200"/>
          </a:xfrm>
          <a:prstGeom prst="rect">
            <a:avLst/>
          </a:prstGeom>
          <a:noFill/>
          <a:ln w="9525">
            <a:solidFill>
              <a:srgbClr val="FF9900"/>
            </a:solidFill>
            <a:miter lim="800000"/>
            <a:headEnd/>
            <a:tailEnd/>
          </a:ln>
          <a:effectLst/>
        </p:spPr>
        <p:txBody>
          <a:bodyPr/>
          <a:lstStyle/>
          <a:p>
            <a:r>
              <a:rPr kumimoji="1" lang="en-US" altLang="zh-CN" sz="2400">
                <a:latin typeface="Times New Roman" pitchFamily="18" charset="0"/>
              </a:rPr>
              <a:t>(4) </a:t>
            </a:r>
            <a:r>
              <a:rPr kumimoji="1" lang="zh-CN" altLang="en-US" sz="2400"/>
              <a:t>相继两条指令既有数据寄存器相关，也有功能部件相关的问题</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4"/>
          <p:cNvSpPr>
            <a:spLocks noGrp="1" noChangeArrowheads="1"/>
          </p:cNvSpPr>
          <p:nvPr>
            <p:ph type="sldNum" sz="quarter" idx="4294967295"/>
          </p:nvPr>
        </p:nvSpPr>
        <p:spPr>
          <a:xfrm>
            <a:off x="7080250" y="6232525"/>
            <a:ext cx="1905000" cy="457200"/>
          </a:xfrm>
          <a:prstGeom prst="rect">
            <a:avLst/>
          </a:prstGeom>
          <a:noFill/>
        </p:spPr>
        <p:txBody>
          <a:bodyPr/>
          <a:lstStyle/>
          <a:p>
            <a:fld id="{717C648D-22C7-4F91-922B-CE4702777474}" type="slidenum">
              <a:rPr lang="en-US" altLang="zh-CN"/>
              <a:pPr/>
              <a:t>15</a:t>
            </a:fld>
            <a:endParaRPr lang="en-US" altLang="zh-CN"/>
          </a:p>
        </p:txBody>
      </p:sp>
      <p:sp>
        <p:nvSpPr>
          <p:cNvPr id="855043" name="Rectangle 3"/>
          <p:cNvSpPr>
            <a:spLocks noGrp="1" noChangeArrowheads="1"/>
          </p:cNvSpPr>
          <p:nvPr>
            <p:ph type="subTitle" idx="1"/>
          </p:nvPr>
        </p:nvSpPr>
        <p:spPr>
          <a:xfrm>
            <a:off x="152400" y="533400"/>
            <a:ext cx="8991600" cy="838200"/>
          </a:xfrm>
          <a:noFill/>
          <a:ln>
            <a:solidFill>
              <a:schemeClr val="accent2"/>
            </a:solidFill>
          </a:ln>
        </p:spPr>
        <p:txBody>
          <a:bodyPr/>
          <a:lstStyle/>
          <a:p>
            <a:pPr algn="just">
              <a:lnSpc>
                <a:spcPct val="90000"/>
              </a:lnSpc>
              <a:spcBef>
                <a:spcPct val="0"/>
              </a:spcBef>
            </a:pPr>
            <a:r>
              <a:rPr lang="en-US" altLang="zh-CN" sz="2400" b="1" dirty="0">
                <a:solidFill>
                  <a:schemeClr val="accent1"/>
                </a:solidFill>
                <a:effectLst/>
                <a:latin typeface="宋体" pitchFamily="2" charset="-122"/>
              </a:rPr>
              <a:t>  </a:t>
            </a:r>
            <a:r>
              <a:rPr lang="zh-CN" altLang="en-US" sz="2400" b="1" dirty="0">
                <a:solidFill>
                  <a:schemeClr val="accent1"/>
                </a:solidFill>
                <a:effectLst/>
                <a:latin typeface="宋体" pitchFamily="2" charset="-122"/>
              </a:rPr>
              <a:t>在向量指令的执行过程中，由于每条向量指令的执行都需要一定的时间，各指令之间可能出现的相互影响可以归纳为</a:t>
            </a:r>
            <a:r>
              <a:rPr lang="en-US" altLang="zh-CN" sz="2400" b="1" dirty="0">
                <a:solidFill>
                  <a:schemeClr val="accent1"/>
                </a:solidFill>
                <a:effectLst/>
                <a:latin typeface="宋体" pitchFamily="2" charset="-122"/>
              </a:rPr>
              <a:t>4</a:t>
            </a:r>
            <a:r>
              <a:rPr lang="zh-CN" altLang="en-US" sz="2400" b="1" dirty="0">
                <a:solidFill>
                  <a:schemeClr val="accent1"/>
                </a:solidFill>
                <a:effectLst/>
                <a:latin typeface="宋体" pitchFamily="2" charset="-122"/>
              </a:rPr>
              <a:t>种情况。</a:t>
            </a:r>
          </a:p>
        </p:txBody>
      </p:sp>
      <p:sp>
        <p:nvSpPr>
          <p:cNvPr id="855044" name="AutoShape 4"/>
          <p:cNvSpPr>
            <a:spLocks noChangeArrowheads="1"/>
          </p:cNvSpPr>
          <p:nvPr/>
        </p:nvSpPr>
        <p:spPr bwMode="auto">
          <a:xfrm>
            <a:off x="4572000" y="1447800"/>
            <a:ext cx="4572000" cy="5334000"/>
          </a:xfrm>
          <a:prstGeom prst="wedgeRectCallout">
            <a:avLst>
              <a:gd name="adj1" fmla="val -54273"/>
              <a:gd name="adj2" fmla="val 35773"/>
            </a:avLst>
          </a:prstGeom>
          <a:noFill/>
          <a:ln w="9525">
            <a:solidFill>
              <a:srgbClr val="FF9900"/>
            </a:solidFill>
            <a:miter lim="800000"/>
            <a:headEnd/>
            <a:tailEnd/>
          </a:ln>
          <a:effectLst/>
        </p:spPr>
        <p:txBody>
          <a:bodyPr/>
          <a:lstStyle/>
          <a:p>
            <a:pPr algn="l"/>
            <a:r>
              <a:rPr kumimoji="1" lang="zh-CN" altLang="en-US" sz="2400"/>
              <a:t>如：</a:t>
            </a:r>
            <a:r>
              <a:rPr kumimoji="1" lang="en-US" altLang="zh-CN" sz="2400">
                <a:latin typeface="Times New Roman" pitchFamily="18" charset="0"/>
              </a:rPr>
              <a:t>V0←V1</a:t>
            </a:r>
            <a:r>
              <a:rPr kumimoji="1" lang="zh-CN" altLang="en-US" sz="2400"/>
              <a:t>＋</a:t>
            </a:r>
            <a:r>
              <a:rPr kumimoji="1" lang="en-US" altLang="zh-CN" sz="2400">
                <a:latin typeface="Times New Roman" pitchFamily="18" charset="0"/>
              </a:rPr>
              <a:t>V2</a:t>
            </a:r>
            <a:r>
              <a:rPr kumimoji="1" lang="zh-CN" altLang="en-US" sz="2400">
                <a:latin typeface="Times New Roman" pitchFamily="18" charset="0"/>
              </a:rPr>
              <a:t>；</a:t>
            </a:r>
          </a:p>
          <a:p>
            <a:pPr algn="l"/>
            <a:r>
              <a:rPr kumimoji="1" lang="zh-CN" altLang="en-US" sz="2400">
                <a:latin typeface="Times New Roman" pitchFamily="18" charset="0"/>
              </a:rPr>
              <a:t>         </a:t>
            </a:r>
            <a:r>
              <a:rPr kumimoji="1" lang="en-US" altLang="zh-CN" sz="2400">
                <a:latin typeface="Times New Roman" pitchFamily="18" charset="0"/>
              </a:rPr>
              <a:t>V3←V1</a:t>
            </a:r>
            <a:r>
              <a:rPr kumimoji="1" lang="zh-CN" altLang="en-US" sz="2400"/>
              <a:t>＋</a:t>
            </a:r>
            <a:r>
              <a:rPr kumimoji="1" lang="en-US" altLang="zh-CN" sz="2400">
                <a:latin typeface="Times New Roman" pitchFamily="18" charset="0"/>
              </a:rPr>
              <a:t>V5 </a:t>
            </a:r>
            <a:br>
              <a:rPr kumimoji="1" lang="en-US" altLang="zh-CN" sz="2400">
                <a:latin typeface="Times New Roman" pitchFamily="18" charset="0"/>
              </a:rPr>
            </a:br>
            <a:r>
              <a:rPr kumimoji="1" lang="zh-CN" altLang="en-US" sz="2400"/>
              <a:t>须在第一条对使用资源释放后才可以执行后一条。这种向量指令占用资源，需要预定若干个时钟周期，这段时间与流水线部件延迟时间、向量的长度有关，须满足它的预定时钟周期数，才能保证结果的正确。从以上分析可以看出，在第一种情况下，同相继向量指令不产生设备的冲突和源操作数地址的冲突，所以两条指令可以相继发出，向量的操作可以并行。</a:t>
            </a:r>
            <a:endParaRPr kumimoji="1" lang="zh-CN" altLang="en-US">
              <a:latin typeface="Times New Roman" pitchFamily="18" charset="0"/>
            </a:endParaRPr>
          </a:p>
        </p:txBody>
      </p:sp>
      <p:sp>
        <p:nvSpPr>
          <p:cNvPr id="855045" name="Text Box 5"/>
          <p:cNvSpPr txBox="1">
            <a:spLocks noChangeArrowheads="1"/>
          </p:cNvSpPr>
          <p:nvPr/>
        </p:nvSpPr>
        <p:spPr bwMode="auto">
          <a:xfrm>
            <a:off x="152400" y="1447800"/>
            <a:ext cx="4191000" cy="1524000"/>
          </a:xfrm>
          <a:prstGeom prst="rect">
            <a:avLst/>
          </a:prstGeom>
          <a:noFill/>
          <a:ln w="9525">
            <a:solidFill>
              <a:srgbClr val="FF9900"/>
            </a:solidFill>
            <a:miter lim="800000"/>
            <a:headEnd/>
            <a:tailEnd/>
          </a:ln>
          <a:effectLst/>
        </p:spPr>
        <p:txBody>
          <a:bodyPr/>
          <a:lstStyle/>
          <a:p>
            <a:r>
              <a:rPr kumimoji="1" lang="en-US" altLang="zh-CN" sz="2400" dirty="0">
                <a:cs typeface="Times New Roman" pitchFamily="18" charset="0"/>
              </a:rPr>
              <a:t>(1) </a:t>
            </a:r>
            <a:r>
              <a:rPr kumimoji="1" lang="zh-CN" altLang="en-US" sz="2400" dirty="0">
                <a:cs typeface="Times New Roman" pitchFamily="18" charset="0"/>
              </a:rPr>
              <a:t>相继的两条向量指令之间没有数据的相关</a:t>
            </a:r>
            <a:r>
              <a:rPr kumimoji="1" lang="zh-CN" altLang="en-US" sz="2400" dirty="0"/>
              <a:t>和</a:t>
            </a:r>
            <a:r>
              <a:rPr kumimoji="1" lang="zh-CN" altLang="en-US" sz="2400" dirty="0">
                <a:cs typeface="Times New Roman" pitchFamily="18" charset="0"/>
              </a:rPr>
              <a:t>设备的相关问题。两条指令的操作可以并行进行</a:t>
            </a:r>
            <a:endParaRPr kumimoji="1" lang="zh-CN" altLang="en-US" sz="2400" dirty="0"/>
          </a:p>
        </p:txBody>
      </p:sp>
      <p:sp>
        <p:nvSpPr>
          <p:cNvPr id="855046" name="Text Box 6"/>
          <p:cNvSpPr txBox="1">
            <a:spLocks noChangeArrowheads="1"/>
          </p:cNvSpPr>
          <p:nvPr/>
        </p:nvSpPr>
        <p:spPr bwMode="auto">
          <a:xfrm>
            <a:off x="152400" y="3124200"/>
            <a:ext cx="4191000" cy="838200"/>
          </a:xfrm>
          <a:prstGeom prst="rect">
            <a:avLst/>
          </a:prstGeom>
          <a:noFill/>
          <a:ln w="9525">
            <a:solidFill>
              <a:srgbClr val="FF9900"/>
            </a:solidFill>
            <a:miter lim="800000"/>
            <a:headEnd/>
            <a:tailEnd/>
          </a:ln>
          <a:effectLst/>
        </p:spPr>
        <p:txBody>
          <a:bodyPr/>
          <a:lstStyle/>
          <a:p>
            <a:r>
              <a:rPr kumimoji="1" lang="en-US" altLang="zh-CN" sz="2400">
                <a:latin typeface="Times New Roman" pitchFamily="18" charset="0"/>
              </a:rPr>
              <a:t>(2) </a:t>
            </a:r>
            <a:r>
              <a:rPr kumimoji="1" lang="zh-CN" altLang="en-US" sz="2400">
                <a:latin typeface="Times New Roman" pitchFamily="18" charset="0"/>
              </a:rPr>
              <a:t>相继两条向量指令之间有设备相关问题，没有数据相关</a:t>
            </a:r>
          </a:p>
        </p:txBody>
      </p:sp>
      <p:sp>
        <p:nvSpPr>
          <p:cNvPr id="855047" name="Text Box 7"/>
          <p:cNvSpPr txBox="1">
            <a:spLocks noChangeArrowheads="1"/>
          </p:cNvSpPr>
          <p:nvPr/>
        </p:nvSpPr>
        <p:spPr bwMode="auto">
          <a:xfrm>
            <a:off x="152400" y="4191000"/>
            <a:ext cx="4191000" cy="1219200"/>
          </a:xfrm>
          <a:prstGeom prst="rect">
            <a:avLst/>
          </a:prstGeom>
          <a:noFill/>
          <a:ln w="9525">
            <a:solidFill>
              <a:srgbClr val="FF9900"/>
            </a:solidFill>
            <a:miter lim="800000"/>
            <a:headEnd/>
            <a:tailEnd/>
          </a:ln>
          <a:effectLst/>
        </p:spPr>
        <p:txBody>
          <a:bodyPr/>
          <a:lstStyle/>
          <a:p>
            <a:r>
              <a:rPr kumimoji="1" lang="en-US" altLang="zh-CN" sz="2400">
                <a:latin typeface="Times New Roman" pitchFamily="18" charset="0"/>
              </a:rPr>
              <a:t>(3) </a:t>
            </a:r>
            <a:r>
              <a:rPr kumimoji="1" lang="zh-CN" altLang="en-US" sz="2400">
                <a:latin typeface="Times New Roman" pitchFamily="18" charset="0"/>
              </a:rPr>
              <a:t>相继的两条指令有数据相关的问题，它们共享同一个操作数寄存器</a:t>
            </a:r>
          </a:p>
        </p:txBody>
      </p:sp>
      <p:sp>
        <p:nvSpPr>
          <p:cNvPr id="855048" name="Text Box 8"/>
          <p:cNvSpPr txBox="1">
            <a:spLocks noChangeArrowheads="1"/>
          </p:cNvSpPr>
          <p:nvPr/>
        </p:nvSpPr>
        <p:spPr bwMode="auto">
          <a:xfrm>
            <a:off x="152400" y="5562600"/>
            <a:ext cx="4191000" cy="1219200"/>
          </a:xfrm>
          <a:prstGeom prst="rect">
            <a:avLst/>
          </a:prstGeom>
          <a:noFill/>
          <a:ln w="9525">
            <a:solidFill>
              <a:srgbClr val="FF9900"/>
            </a:solidFill>
            <a:miter lim="800000"/>
            <a:headEnd/>
            <a:tailEnd/>
          </a:ln>
          <a:effectLst/>
        </p:spPr>
        <p:txBody>
          <a:bodyPr/>
          <a:lstStyle/>
          <a:p>
            <a:r>
              <a:rPr kumimoji="1" lang="en-US" altLang="zh-CN" sz="2400">
                <a:latin typeface="Times New Roman" pitchFamily="18" charset="0"/>
              </a:rPr>
              <a:t>(4) </a:t>
            </a:r>
            <a:r>
              <a:rPr kumimoji="1" lang="zh-CN" altLang="en-US" sz="2400"/>
              <a:t>相继两条指令既有数据寄存器相关，也有功能部件相关的问题</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4"/>
          <p:cNvSpPr>
            <a:spLocks noGrp="1" noChangeArrowheads="1"/>
          </p:cNvSpPr>
          <p:nvPr>
            <p:ph type="sldNum" sz="quarter" idx="4294967295"/>
          </p:nvPr>
        </p:nvSpPr>
        <p:spPr>
          <a:xfrm>
            <a:off x="7080250" y="6232525"/>
            <a:ext cx="1905000" cy="457200"/>
          </a:xfrm>
          <a:prstGeom prst="rect">
            <a:avLst/>
          </a:prstGeom>
          <a:noFill/>
        </p:spPr>
        <p:txBody>
          <a:bodyPr/>
          <a:lstStyle/>
          <a:p>
            <a:fld id="{6BDFE337-E163-4029-9ECB-E92D09268A8E}" type="slidenum">
              <a:rPr lang="en-US" altLang="zh-CN"/>
              <a:pPr/>
              <a:t>16</a:t>
            </a:fld>
            <a:endParaRPr lang="en-US" altLang="zh-CN"/>
          </a:p>
        </p:txBody>
      </p:sp>
      <p:sp>
        <p:nvSpPr>
          <p:cNvPr id="850948" name="Text Box 4"/>
          <p:cNvSpPr txBox="1">
            <a:spLocks noChangeArrowheads="1"/>
          </p:cNvSpPr>
          <p:nvPr/>
        </p:nvSpPr>
        <p:spPr bwMode="auto">
          <a:xfrm>
            <a:off x="152400" y="1143000"/>
            <a:ext cx="8763000" cy="838200"/>
          </a:xfrm>
          <a:prstGeom prst="rect">
            <a:avLst/>
          </a:prstGeom>
          <a:noFill/>
          <a:ln w="9525">
            <a:solidFill>
              <a:srgbClr val="FF9900"/>
            </a:solidFill>
            <a:miter lim="800000"/>
            <a:headEnd/>
            <a:tailEnd/>
          </a:ln>
          <a:effectLst/>
        </p:spPr>
        <p:txBody>
          <a:bodyPr/>
          <a:lstStyle/>
          <a:p>
            <a:pPr algn="l"/>
            <a:r>
              <a:rPr kumimoji="1" lang="en-US" altLang="zh-CN" sz="2400"/>
              <a:t>  </a:t>
            </a:r>
            <a:r>
              <a:rPr kumimoji="1" lang="zh-CN" altLang="en-US" sz="2400"/>
              <a:t>并行工作约束条件是：</a:t>
            </a:r>
            <a:r>
              <a:rPr kumimoji="1" lang="en-US" altLang="zh-CN" sz="2400">
                <a:latin typeface="Times New Roman" pitchFamily="18" charset="0"/>
              </a:rPr>
              <a:t>1.</a:t>
            </a:r>
            <a:r>
              <a:rPr kumimoji="1" lang="zh-CN" altLang="en-US" sz="2400"/>
              <a:t>不存在向量寄存器使用冲突；</a:t>
            </a:r>
            <a:r>
              <a:rPr kumimoji="1" lang="en-US" altLang="zh-CN" sz="2400">
                <a:latin typeface="Times New Roman" pitchFamily="18" charset="0"/>
              </a:rPr>
              <a:t>2.</a:t>
            </a:r>
            <a:r>
              <a:rPr kumimoji="1" lang="zh-CN" altLang="en-US" sz="2400"/>
              <a:t>不存在功能部件使用冲突。</a:t>
            </a:r>
            <a:r>
              <a:rPr kumimoji="1" lang="zh-CN" altLang="en-US" sz="2400">
                <a:latin typeface="Times New Roman" pitchFamily="18" charset="0"/>
                <a:cs typeface="Times New Roman" pitchFamily="18" charset="0"/>
              </a:rPr>
              <a:t> </a:t>
            </a:r>
          </a:p>
        </p:txBody>
      </p:sp>
      <p:sp>
        <p:nvSpPr>
          <p:cNvPr id="850949" name="Text Box 5"/>
          <p:cNvSpPr txBox="1">
            <a:spLocks noChangeArrowheads="1"/>
          </p:cNvSpPr>
          <p:nvPr/>
        </p:nvSpPr>
        <p:spPr bwMode="auto">
          <a:xfrm>
            <a:off x="152400" y="2133600"/>
            <a:ext cx="2819400" cy="2209800"/>
          </a:xfrm>
          <a:prstGeom prst="rect">
            <a:avLst/>
          </a:prstGeom>
          <a:noFill/>
          <a:ln w="9525">
            <a:solidFill>
              <a:srgbClr val="FF9900"/>
            </a:solidFill>
            <a:miter lim="800000"/>
            <a:headEnd/>
            <a:tailEnd/>
          </a:ln>
          <a:effectLst/>
        </p:spPr>
        <p:txBody>
          <a:bodyPr/>
          <a:lstStyle/>
          <a:p>
            <a:pPr algn="l"/>
            <a:r>
              <a:rPr kumimoji="1" lang="en-US" altLang="zh-CN" sz="2400">
                <a:solidFill>
                  <a:srgbClr val="FF3300"/>
                </a:solidFill>
                <a:latin typeface="Times New Roman" pitchFamily="18" charset="0"/>
              </a:rPr>
              <a:t>1.</a:t>
            </a:r>
            <a:r>
              <a:rPr kumimoji="1" lang="zh-CN" altLang="en-US" sz="2400">
                <a:solidFill>
                  <a:srgbClr val="FF3300"/>
                </a:solidFill>
              </a:rPr>
              <a:t>向量寄存器使用冲突：</a:t>
            </a:r>
            <a:r>
              <a:rPr kumimoji="1" lang="zh-CN" altLang="en-US" sz="2400"/>
              <a:t>是指并行工作的向量指令中的源向量或结果向量使用相同的向量寄存器。</a:t>
            </a:r>
            <a:r>
              <a:rPr kumimoji="1" lang="zh-CN" altLang="en-US" sz="2400">
                <a:latin typeface="Times New Roman" pitchFamily="18" charset="0"/>
              </a:rPr>
              <a:t> </a:t>
            </a:r>
          </a:p>
        </p:txBody>
      </p:sp>
      <p:sp>
        <p:nvSpPr>
          <p:cNvPr id="850950" name="Text Box 6"/>
          <p:cNvSpPr txBox="1">
            <a:spLocks noChangeArrowheads="1"/>
          </p:cNvSpPr>
          <p:nvPr/>
        </p:nvSpPr>
        <p:spPr bwMode="auto">
          <a:xfrm>
            <a:off x="152400" y="4572000"/>
            <a:ext cx="2819400" cy="1905000"/>
          </a:xfrm>
          <a:prstGeom prst="rect">
            <a:avLst/>
          </a:prstGeom>
          <a:noFill/>
          <a:ln w="9525">
            <a:solidFill>
              <a:srgbClr val="FF9900"/>
            </a:solidFill>
            <a:miter lim="800000"/>
            <a:headEnd/>
            <a:tailEnd/>
          </a:ln>
          <a:effectLst/>
        </p:spPr>
        <p:txBody>
          <a:bodyPr/>
          <a:lstStyle/>
          <a:p>
            <a:pPr algn="l"/>
            <a:r>
              <a:rPr kumimoji="1" lang="en-US" altLang="zh-CN" sz="2400">
                <a:solidFill>
                  <a:srgbClr val="FF3300"/>
                </a:solidFill>
                <a:latin typeface="Times New Roman" pitchFamily="18" charset="0"/>
              </a:rPr>
              <a:t>2.</a:t>
            </a:r>
            <a:r>
              <a:rPr kumimoji="1" lang="zh-CN" altLang="en-US" sz="2400">
                <a:solidFill>
                  <a:srgbClr val="FF3300"/>
                </a:solidFill>
              </a:rPr>
              <a:t>功能部件使用冲突：</a:t>
            </a:r>
          </a:p>
          <a:p>
            <a:pPr algn="l"/>
            <a:r>
              <a:rPr kumimoji="1" lang="zh-CN" altLang="en-US" sz="2400"/>
              <a:t>是指同一功能部件为多条并行工作的向量指令所使用。</a:t>
            </a:r>
            <a:r>
              <a:rPr kumimoji="1" lang="zh-CN" altLang="en-US" sz="2400">
                <a:latin typeface="Times New Roman" pitchFamily="18" charset="0"/>
              </a:rPr>
              <a:t> </a:t>
            </a:r>
          </a:p>
        </p:txBody>
      </p:sp>
      <p:sp>
        <p:nvSpPr>
          <p:cNvPr id="850951" name="AutoShape 7"/>
          <p:cNvSpPr>
            <a:spLocks noChangeArrowheads="1"/>
          </p:cNvSpPr>
          <p:nvPr/>
        </p:nvSpPr>
        <p:spPr bwMode="auto">
          <a:xfrm>
            <a:off x="3124200" y="2057400"/>
            <a:ext cx="5791200" cy="4495800"/>
          </a:xfrm>
          <a:prstGeom prst="wedgeRectCallout">
            <a:avLst>
              <a:gd name="adj1" fmla="val -51972"/>
              <a:gd name="adj2" fmla="val -38736"/>
            </a:avLst>
          </a:prstGeom>
          <a:noFill/>
          <a:ln w="9525">
            <a:solidFill>
              <a:schemeClr val="accent2"/>
            </a:solidFill>
            <a:miter lim="800000"/>
            <a:headEnd/>
            <a:tailEnd/>
          </a:ln>
          <a:effectLst/>
        </p:spPr>
        <p:txBody>
          <a:bodyPr/>
          <a:lstStyle/>
          <a:p>
            <a:pPr algn="l"/>
            <a:r>
              <a:rPr kumimoji="1" lang="zh-CN" altLang="en-US" sz="2400"/>
              <a:t>例如：</a:t>
            </a:r>
            <a:r>
              <a:rPr kumimoji="1" lang="zh-CN" altLang="en-US" sz="2400">
                <a:latin typeface="Times New Roman" pitchFamily="18" charset="0"/>
              </a:rPr>
              <a:t> </a:t>
            </a:r>
            <a:r>
              <a:rPr kumimoji="1" lang="en-US" altLang="zh-CN" sz="2400">
                <a:latin typeface="Times New Roman" pitchFamily="18" charset="0"/>
              </a:rPr>
              <a:t>V4←V1</a:t>
            </a:r>
            <a:r>
              <a:rPr kumimoji="1" lang="zh-CN" altLang="en-US" sz="2400"/>
              <a:t>＋</a:t>
            </a:r>
            <a:r>
              <a:rPr kumimoji="1" lang="en-US" altLang="zh-CN" sz="2400">
                <a:latin typeface="Times New Roman" pitchFamily="18" charset="0"/>
              </a:rPr>
              <a:t>V2        V5←V1</a:t>
            </a:r>
            <a:r>
              <a:rPr kumimoji="1" lang="zh-CN" altLang="en-US" sz="2400"/>
              <a:t>＋</a:t>
            </a:r>
            <a:r>
              <a:rPr kumimoji="1" lang="en-US" altLang="zh-CN" sz="2400">
                <a:latin typeface="Times New Roman" pitchFamily="18" charset="0"/>
              </a:rPr>
              <a:t>V2</a:t>
            </a:r>
            <a:br>
              <a:rPr kumimoji="1" lang="en-US" altLang="zh-CN" sz="2400">
                <a:latin typeface="Times New Roman" pitchFamily="18" charset="0"/>
              </a:rPr>
            </a:br>
            <a:r>
              <a:rPr kumimoji="1" lang="en-US" altLang="zh-CN" sz="2400">
                <a:latin typeface="Times New Roman" pitchFamily="18" charset="0"/>
              </a:rPr>
              <a:t>             V5←V2∧V3         V5←V3∧V4</a:t>
            </a:r>
            <a:br>
              <a:rPr kumimoji="1" lang="en-US" altLang="zh-CN" sz="2400">
                <a:latin typeface="Times New Roman" pitchFamily="18" charset="0"/>
              </a:rPr>
            </a:br>
            <a:r>
              <a:rPr kumimoji="1" lang="en-US" altLang="zh-CN" sz="2400">
                <a:latin typeface="Times New Roman" pitchFamily="18" charset="0"/>
              </a:rPr>
              <a:t>    </a:t>
            </a:r>
            <a:r>
              <a:rPr kumimoji="1" lang="zh-CN" altLang="en-US" sz="2400"/>
              <a:t>左组中两条向量指令的一个源向量都使用</a:t>
            </a:r>
            <a:r>
              <a:rPr kumimoji="1" lang="en-US" altLang="zh-CN" sz="2400">
                <a:latin typeface="Times New Roman" pitchFamily="18" charset="0"/>
              </a:rPr>
              <a:t>V2</a:t>
            </a:r>
            <a:r>
              <a:rPr kumimoji="1" lang="zh-CN" altLang="en-US" sz="2400"/>
              <a:t>寄存器，就出现了向量寄存器使用冲突。右组中，两条指令的结果向量都使用</a:t>
            </a:r>
            <a:r>
              <a:rPr kumimoji="1" lang="en-US" altLang="zh-CN" sz="2400">
                <a:latin typeface="Times New Roman" pitchFamily="18" charset="0"/>
              </a:rPr>
              <a:t>V5</a:t>
            </a:r>
            <a:r>
              <a:rPr kumimoji="1" lang="zh-CN" altLang="en-US" sz="2400"/>
              <a:t>寄存器，故结果向量寄存器使用冲突。</a:t>
            </a:r>
            <a:r>
              <a:rPr kumimoji="1" lang="zh-CN" altLang="en-US" sz="2400">
                <a:latin typeface="Times New Roman" pitchFamily="18" charset="0"/>
              </a:rPr>
              <a:t> </a:t>
            </a:r>
            <a:br>
              <a:rPr kumimoji="1" lang="zh-CN" altLang="en-US" sz="2400">
                <a:latin typeface="Times New Roman" pitchFamily="18" charset="0"/>
              </a:rPr>
            </a:br>
            <a:r>
              <a:rPr kumimoji="1" lang="zh-CN" altLang="en-US" sz="2400">
                <a:latin typeface="Times New Roman" pitchFamily="18" charset="0"/>
              </a:rPr>
              <a:t>    </a:t>
            </a:r>
            <a:r>
              <a:rPr kumimoji="1" lang="zh-CN" altLang="en-US" sz="2400"/>
              <a:t>上述二例两条指令都不能同时执行，必须在第一条指令执行完后，才能开始执行第二条指令。因为，左面一组两条指令中使用</a:t>
            </a:r>
            <a:r>
              <a:rPr kumimoji="1" lang="en-US" altLang="zh-CN" sz="2400">
                <a:latin typeface="Times New Roman" pitchFamily="18" charset="0"/>
              </a:rPr>
              <a:t>V2</a:t>
            </a:r>
            <a:r>
              <a:rPr kumimoji="1" lang="zh-CN" altLang="en-US" sz="2400"/>
              <a:t>时的首元素下标可能不同，向量长度可能不同，因而难以保证由</a:t>
            </a:r>
            <a:r>
              <a:rPr kumimoji="1" lang="en-US" altLang="zh-CN" sz="2400">
                <a:latin typeface="Times New Roman" pitchFamily="18" charset="0"/>
              </a:rPr>
              <a:t>V2</a:t>
            </a:r>
            <a:r>
              <a:rPr kumimoji="1" lang="zh-CN" altLang="en-US" sz="2400"/>
              <a:t>同时向两条指令提供所需的源向量。</a:t>
            </a:r>
            <a:r>
              <a:rPr kumimoji="1" lang="zh-CN" altLang="en-US" sz="240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0951"/>
                                        </p:tgtEl>
                                        <p:attrNameLst>
                                          <p:attrName>style.visibility</p:attrName>
                                        </p:attrNameLst>
                                      </p:cBhvr>
                                      <p:to>
                                        <p:strVal val="visible"/>
                                      </p:to>
                                    </p:set>
                                    <p:animEffect transition="in" filter="blinds(horizontal)">
                                      <p:cBhvr>
                                        <p:cTn id="7" dur="500"/>
                                        <p:tgtEl>
                                          <p:spTgt spid="850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95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4"/>
          <p:cNvSpPr>
            <a:spLocks noGrp="1" noChangeArrowheads="1"/>
          </p:cNvSpPr>
          <p:nvPr>
            <p:ph type="sldNum" sz="quarter" idx="4294967295"/>
          </p:nvPr>
        </p:nvSpPr>
        <p:spPr>
          <a:xfrm>
            <a:off x="7080250" y="6232525"/>
            <a:ext cx="1905000" cy="457200"/>
          </a:xfrm>
          <a:prstGeom prst="rect">
            <a:avLst/>
          </a:prstGeom>
          <a:noFill/>
        </p:spPr>
        <p:txBody>
          <a:bodyPr/>
          <a:lstStyle/>
          <a:p>
            <a:fld id="{F7E465BE-3464-40C5-A755-BA3F586E75DF}" type="slidenum">
              <a:rPr lang="en-US" altLang="zh-CN"/>
              <a:pPr/>
              <a:t>17</a:t>
            </a:fld>
            <a:endParaRPr lang="en-US" altLang="zh-CN"/>
          </a:p>
        </p:txBody>
      </p:sp>
      <p:sp>
        <p:nvSpPr>
          <p:cNvPr id="851972" name="Text Box 4"/>
          <p:cNvSpPr txBox="1">
            <a:spLocks noChangeArrowheads="1"/>
          </p:cNvSpPr>
          <p:nvPr/>
        </p:nvSpPr>
        <p:spPr bwMode="auto">
          <a:xfrm>
            <a:off x="152400" y="1143000"/>
            <a:ext cx="8763000" cy="838200"/>
          </a:xfrm>
          <a:prstGeom prst="rect">
            <a:avLst/>
          </a:prstGeom>
          <a:noFill/>
          <a:ln w="9525">
            <a:solidFill>
              <a:srgbClr val="FF9900"/>
            </a:solidFill>
            <a:miter lim="800000"/>
            <a:headEnd/>
            <a:tailEnd/>
          </a:ln>
          <a:effectLst/>
        </p:spPr>
        <p:txBody>
          <a:bodyPr/>
          <a:lstStyle/>
          <a:p>
            <a:pPr algn="l"/>
            <a:r>
              <a:rPr kumimoji="1" lang="en-US" altLang="zh-CN" sz="2400"/>
              <a:t>  </a:t>
            </a:r>
            <a:r>
              <a:rPr kumimoji="1" lang="zh-CN" altLang="en-US" sz="2400"/>
              <a:t>并行工作约束条件是：</a:t>
            </a:r>
            <a:r>
              <a:rPr kumimoji="1" lang="en-US" altLang="zh-CN" sz="2400">
                <a:latin typeface="Times New Roman" pitchFamily="18" charset="0"/>
              </a:rPr>
              <a:t>1.</a:t>
            </a:r>
            <a:r>
              <a:rPr kumimoji="1" lang="zh-CN" altLang="en-US" sz="2400"/>
              <a:t>不存在向量寄存器使用冲突；</a:t>
            </a:r>
            <a:r>
              <a:rPr kumimoji="1" lang="en-US" altLang="zh-CN" sz="2400">
                <a:latin typeface="Times New Roman" pitchFamily="18" charset="0"/>
              </a:rPr>
              <a:t>2.</a:t>
            </a:r>
            <a:r>
              <a:rPr kumimoji="1" lang="zh-CN" altLang="en-US" sz="2400"/>
              <a:t>不存在功能部件使用冲突。</a:t>
            </a:r>
            <a:r>
              <a:rPr kumimoji="1" lang="zh-CN" altLang="en-US" sz="2400">
                <a:latin typeface="Times New Roman" pitchFamily="18" charset="0"/>
                <a:cs typeface="Times New Roman" pitchFamily="18" charset="0"/>
              </a:rPr>
              <a:t> </a:t>
            </a:r>
          </a:p>
        </p:txBody>
      </p:sp>
      <p:sp>
        <p:nvSpPr>
          <p:cNvPr id="851973" name="Text Box 5"/>
          <p:cNvSpPr txBox="1">
            <a:spLocks noChangeArrowheads="1"/>
          </p:cNvSpPr>
          <p:nvPr/>
        </p:nvSpPr>
        <p:spPr bwMode="auto">
          <a:xfrm>
            <a:off x="152400" y="2133600"/>
            <a:ext cx="2819400" cy="2209800"/>
          </a:xfrm>
          <a:prstGeom prst="rect">
            <a:avLst/>
          </a:prstGeom>
          <a:noFill/>
          <a:ln w="9525">
            <a:solidFill>
              <a:srgbClr val="FF9900"/>
            </a:solidFill>
            <a:miter lim="800000"/>
            <a:headEnd/>
            <a:tailEnd/>
          </a:ln>
          <a:effectLst/>
        </p:spPr>
        <p:txBody>
          <a:bodyPr/>
          <a:lstStyle/>
          <a:p>
            <a:pPr algn="l"/>
            <a:r>
              <a:rPr kumimoji="1" lang="en-US" altLang="zh-CN" sz="2400">
                <a:solidFill>
                  <a:srgbClr val="FF3300"/>
                </a:solidFill>
                <a:latin typeface="Times New Roman" pitchFamily="18" charset="0"/>
              </a:rPr>
              <a:t>1.</a:t>
            </a:r>
            <a:r>
              <a:rPr kumimoji="1" lang="zh-CN" altLang="en-US" sz="2400">
                <a:solidFill>
                  <a:srgbClr val="FF3300"/>
                </a:solidFill>
              </a:rPr>
              <a:t>向量寄存器使用冲突：</a:t>
            </a:r>
            <a:r>
              <a:rPr kumimoji="1" lang="zh-CN" altLang="en-US" sz="2400"/>
              <a:t>是指并行工作的向量指令中的源向量或结果向量使用相同的向量寄存器。</a:t>
            </a:r>
            <a:r>
              <a:rPr kumimoji="1" lang="zh-CN" altLang="en-US" sz="2400">
                <a:latin typeface="Times New Roman" pitchFamily="18" charset="0"/>
              </a:rPr>
              <a:t> </a:t>
            </a:r>
          </a:p>
        </p:txBody>
      </p:sp>
      <p:sp>
        <p:nvSpPr>
          <p:cNvPr id="851974" name="Text Box 6"/>
          <p:cNvSpPr txBox="1">
            <a:spLocks noChangeArrowheads="1"/>
          </p:cNvSpPr>
          <p:nvPr/>
        </p:nvSpPr>
        <p:spPr bwMode="auto">
          <a:xfrm>
            <a:off x="152400" y="4572000"/>
            <a:ext cx="2819400" cy="1905000"/>
          </a:xfrm>
          <a:prstGeom prst="rect">
            <a:avLst/>
          </a:prstGeom>
          <a:noFill/>
          <a:ln w="9525">
            <a:solidFill>
              <a:srgbClr val="FF9900"/>
            </a:solidFill>
            <a:miter lim="800000"/>
            <a:headEnd/>
            <a:tailEnd/>
          </a:ln>
          <a:effectLst/>
        </p:spPr>
        <p:txBody>
          <a:bodyPr/>
          <a:lstStyle/>
          <a:p>
            <a:pPr algn="l"/>
            <a:r>
              <a:rPr kumimoji="1" lang="en-US" altLang="zh-CN" sz="2400">
                <a:solidFill>
                  <a:srgbClr val="FF3300"/>
                </a:solidFill>
                <a:latin typeface="Times New Roman" pitchFamily="18" charset="0"/>
              </a:rPr>
              <a:t>2.</a:t>
            </a:r>
            <a:r>
              <a:rPr kumimoji="1" lang="zh-CN" altLang="en-US" sz="2400">
                <a:solidFill>
                  <a:srgbClr val="FF3300"/>
                </a:solidFill>
              </a:rPr>
              <a:t>功能部件使用冲突：</a:t>
            </a:r>
          </a:p>
          <a:p>
            <a:pPr algn="l"/>
            <a:r>
              <a:rPr kumimoji="1" lang="zh-CN" altLang="en-US" sz="2400"/>
              <a:t>是指同一功能部件为多条并行工作的向量指令所使用。</a:t>
            </a:r>
            <a:r>
              <a:rPr kumimoji="1" lang="zh-CN" altLang="en-US" sz="2400">
                <a:latin typeface="Times New Roman" pitchFamily="18" charset="0"/>
              </a:rPr>
              <a:t> </a:t>
            </a:r>
          </a:p>
        </p:txBody>
      </p:sp>
      <p:sp>
        <p:nvSpPr>
          <p:cNvPr id="851975" name="AutoShape 7"/>
          <p:cNvSpPr>
            <a:spLocks noChangeArrowheads="1"/>
          </p:cNvSpPr>
          <p:nvPr/>
        </p:nvSpPr>
        <p:spPr bwMode="auto">
          <a:xfrm>
            <a:off x="3124200" y="2209800"/>
            <a:ext cx="5791200" cy="1676400"/>
          </a:xfrm>
          <a:prstGeom prst="wedgeRectCallout">
            <a:avLst>
              <a:gd name="adj1" fmla="val -51972"/>
              <a:gd name="adj2" fmla="val 88162"/>
            </a:avLst>
          </a:prstGeom>
          <a:noFill/>
          <a:ln w="9525">
            <a:solidFill>
              <a:schemeClr val="accent2"/>
            </a:solidFill>
            <a:miter lim="800000"/>
            <a:headEnd/>
            <a:tailEnd/>
          </a:ln>
          <a:effectLst/>
        </p:spPr>
        <p:txBody>
          <a:bodyPr/>
          <a:lstStyle/>
          <a:p>
            <a:pPr algn="l"/>
            <a:r>
              <a:rPr kumimoji="1" lang="zh-CN" altLang="en-US" sz="2400"/>
              <a:t>例如：</a:t>
            </a:r>
            <a:r>
              <a:rPr kumimoji="1" lang="en-US" altLang="zh-CN" sz="2400">
                <a:latin typeface="Times New Roman" pitchFamily="18" charset="0"/>
              </a:rPr>
              <a:t>V3←V3</a:t>
            </a:r>
            <a:r>
              <a:rPr kumimoji="1" lang="zh-CN" altLang="en-US" sz="2400"/>
              <a:t>＋</a:t>
            </a:r>
            <a:r>
              <a:rPr kumimoji="1" lang="en-US" altLang="zh-CN" sz="2400">
                <a:latin typeface="Times New Roman" pitchFamily="18" charset="0"/>
              </a:rPr>
              <a:t>V2        V6←V4</a:t>
            </a:r>
            <a:r>
              <a:rPr kumimoji="1" lang="zh-CN" altLang="en-US" sz="2400"/>
              <a:t>＋</a:t>
            </a:r>
            <a:r>
              <a:rPr kumimoji="1" lang="en-US" altLang="zh-CN" sz="2400">
                <a:latin typeface="Times New Roman" pitchFamily="18" charset="0"/>
              </a:rPr>
              <a:t>V5</a:t>
            </a:r>
            <a:br>
              <a:rPr kumimoji="1" lang="en-US" altLang="zh-CN" sz="2400">
                <a:latin typeface="Times New Roman" pitchFamily="18" charset="0"/>
              </a:rPr>
            </a:br>
            <a:r>
              <a:rPr kumimoji="1" lang="en-US" altLang="zh-CN" sz="2400">
                <a:latin typeface="Times New Roman" pitchFamily="18" charset="0"/>
              </a:rPr>
              <a:t>    </a:t>
            </a:r>
            <a:r>
              <a:rPr kumimoji="1" lang="zh-CN" altLang="en-US" sz="2400"/>
              <a:t>由于两条向量指令都使用同一个</a:t>
            </a:r>
            <a:r>
              <a:rPr kumimoji="1" lang="zh-CN" altLang="en-US" sz="2400">
                <a:solidFill>
                  <a:srgbClr val="FF0000"/>
                </a:solidFill>
              </a:rPr>
              <a:t>浮点加</a:t>
            </a:r>
            <a:r>
              <a:rPr kumimoji="1" lang="zh-CN" altLang="en-US" sz="2400"/>
              <a:t>功能部件，因此发生了浮点加功能部件使用冲突。</a:t>
            </a:r>
          </a:p>
        </p:txBody>
      </p:sp>
      <p:sp>
        <p:nvSpPr>
          <p:cNvPr id="851976" name="Text Box 8"/>
          <p:cNvSpPr txBox="1">
            <a:spLocks noChangeArrowheads="1"/>
          </p:cNvSpPr>
          <p:nvPr/>
        </p:nvSpPr>
        <p:spPr bwMode="auto">
          <a:xfrm>
            <a:off x="3429000" y="4495800"/>
            <a:ext cx="5410200" cy="1981200"/>
          </a:xfrm>
          <a:prstGeom prst="rect">
            <a:avLst/>
          </a:prstGeom>
          <a:noFill/>
          <a:ln w="9525">
            <a:solidFill>
              <a:schemeClr val="accent2"/>
            </a:solidFill>
            <a:miter lim="800000"/>
            <a:headEnd/>
            <a:tailEnd/>
          </a:ln>
          <a:effectLst/>
        </p:spPr>
        <p:txBody>
          <a:bodyPr/>
          <a:lstStyle/>
          <a:p>
            <a:pPr algn="l"/>
            <a:r>
              <a:rPr kumimoji="1" lang="en-US" altLang="zh-CN" sz="2400">
                <a:latin typeface="Times New Roman" pitchFamily="18" charset="0"/>
              </a:rPr>
              <a:t>    </a:t>
            </a:r>
            <a:r>
              <a:rPr kumimoji="1" lang="zh-CN" altLang="en-US" sz="2400"/>
              <a:t>在理想情况下，若有</a:t>
            </a:r>
            <a:r>
              <a:rPr kumimoji="1" lang="en-US" altLang="zh-CN" sz="2400">
                <a:latin typeface="Times New Roman" pitchFamily="18" charset="0"/>
              </a:rPr>
              <a:t>m</a:t>
            </a:r>
            <a:r>
              <a:rPr kumimoji="1" lang="zh-CN" altLang="en-US" sz="2400"/>
              <a:t>个功能部件并行工作，可使运算速度提高</a:t>
            </a:r>
            <a:r>
              <a:rPr kumimoji="1" lang="en-US" altLang="zh-CN" sz="2400">
                <a:latin typeface="Times New Roman" pitchFamily="18" charset="0"/>
              </a:rPr>
              <a:t>m</a:t>
            </a:r>
            <a:r>
              <a:rPr kumimoji="1" lang="zh-CN" altLang="en-US" sz="2400"/>
              <a:t>倍。但是实际上，由于程序本身并行性有限，并可能发生上述两种冲突，因此能完全并行工作的功能部件数总是小于</a:t>
            </a:r>
            <a:r>
              <a:rPr kumimoji="1" lang="en-US" altLang="zh-CN" sz="2400">
                <a:latin typeface="Times New Roman" pitchFamily="18" charset="0"/>
              </a:rPr>
              <a:t>m</a:t>
            </a:r>
            <a:r>
              <a:rPr kumimoji="1" lang="zh-CN" altLang="en-US" sz="2400"/>
              <a:t>。</a:t>
            </a:r>
            <a:r>
              <a:rPr kumimoji="1" lang="zh-CN" altLang="en-US" sz="240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1975"/>
                                        </p:tgtEl>
                                        <p:attrNameLst>
                                          <p:attrName>style.visibility</p:attrName>
                                        </p:attrNameLst>
                                      </p:cBhvr>
                                      <p:to>
                                        <p:strVal val="visible"/>
                                      </p:to>
                                    </p:set>
                                    <p:animEffect transition="in" filter="blinds(horizontal)">
                                      <p:cBhvr>
                                        <p:cTn id="7" dur="500"/>
                                        <p:tgtEl>
                                          <p:spTgt spid="85197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51976"/>
                                        </p:tgtEl>
                                        <p:attrNameLst>
                                          <p:attrName>style.visibility</p:attrName>
                                        </p:attrNameLst>
                                      </p:cBhvr>
                                      <p:to>
                                        <p:strVal val="visible"/>
                                      </p:to>
                                    </p:set>
                                    <p:animEffect transition="in" filter="box(in)">
                                      <p:cBhvr>
                                        <p:cTn id="12" dur="500"/>
                                        <p:tgtEl>
                                          <p:spTgt spid="851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5" grpId="0" animBg="1" autoUpdateAnimBg="0"/>
      <p:bldP spid="851976"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Grp="1" noChangeArrowheads="1"/>
          </p:cNvSpPr>
          <p:nvPr>
            <p:ph type="sldNum" sz="quarter" idx="4294967295"/>
          </p:nvPr>
        </p:nvSpPr>
        <p:spPr>
          <a:xfrm>
            <a:off x="7080250" y="6232525"/>
            <a:ext cx="1905000" cy="457200"/>
          </a:xfrm>
          <a:prstGeom prst="rect">
            <a:avLst/>
          </a:prstGeom>
        </p:spPr>
        <p:txBody>
          <a:bodyPr/>
          <a:lstStyle/>
          <a:p>
            <a:fld id="{6C1A4408-A667-461B-B0E3-2C100CFE94F8}" type="slidenum">
              <a:rPr lang="en-US" altLang="zh-CN"/>
              <a:pPr/>
              <a:t>18</a:t>
            </a:fld>
            <a:endParaRPr lang="en-US" altLang="zh-CN"/>
          </a:p>
        </p:txBody>
      </p:sp>
      <p:sp>
        <p:nvSpPr>
          <p:cNvPr id="856067" name="Rectangle 3"/>
          <p:cNvSpPr>
            <a:spLocks noGrp="1" noChangeArrowheads="1"/>
          </p:cNvSpPr>
          <p:nvPr>
            <p:ph type="subTitle" idx="1"/>
          </p:nvPr>
        </p:nvSpPr>
        <p:spPr>
          <a:xfrm>
            <a:off x="228600" y="609600"/>
            <a:ext cx="5486400" cy="552450"/>
          </a:xfrm>
          <a:noFill/>
        </p:spPr>
        <p:txBody>
          <a:bodyPr/>
          <a:lstStyle/>
          <a:p>
            <a:pPr algn="just">
              <a:spcBef>
                <a:spcPct val="0"/>
              </a:spcBef>
            </a:pPr>
            <a:r>
              <a:rPr lang="zh-CN" altLang="en-US" sz="2800" b="1" dirty="0" smtClean="0">
                <a:solidFill>
                  <a:schemeClr val="hlink"/>
                </a:solidFill>
              </a:rPr>
              <a:t>链接</a:t>
            </a:r>
            <a:r>
              <a:rPr lang="zh-CN" altLang="en-US" sz="2800" b="1" dirty="0">
                <a:solidFill>
                  <a:schemeClr val="hlink"/>
                </a:solidFill>
              </a:rPr>
              <a:t>技术 </a:t>
            </a:r>
            <a:r>
              <a:rPr lang="zh-CN" altLang="en-US" sz="2800" b="1" dirty="0">
                <a:solidFill>
                  <a:schemeClr val="hlink"/>
                </a:solidFill>
                <a:latin typeface="宋体" pitchFamily="2" charset="-122"/>
              </a:rPr>
              <a:t> </a:t>
            </a:r>
          </a:p>
        </p:txBody>
      </p:sp>
      <p:sp>
        <p:nvSpPr>
          <p:cNvPr id="856068" name="Text Box 4"/>
          <p:cNvSpPr txBox="1">
            <a:spLocks noChangeArrowheads="1"/>
          </p:cNvSpPr>
          <p:nvPr/>
        </p:nvSpPr>
        <p:spPr bwMode="auto">
          <a:xfrm>
            <a:off x="152400" y="1143000"/>
            <a:ext cx="8763000" cy="838200"/>
          </a:xfrm>
          <a:prstGeom prst="rect">
            <a:avLst/>
          </a:prstGeom>
          <a:noFill/>
          <a:ln w="9525">
            <a:solidFill>
              <a:srgbClr val="FF9900"/>
            </a:solidFill>
            <a:miter lim="800000"/>
            <a:headEnd/>
            <a:tailEnd/>
          </a:ln>
          <a:effectLst/>
        </p:spPr>
        <p:txBody>
          <a:bodyPr/>
          <a:lstStyle/>
          <a:p>
            <a:pPr algn="l"/>
            <a:r>
              <a:rPr kumimoji="1" lang="en-US" altLang="zh-CN" sz="2400" dirty="0"/>
              <a:t>  </a:t>
            </a:r>
            <a:r>
              <a:rPr kumimoji="1" lang="zh-CN" altLang="en-US" sz="2400" dirty="0"/>
              <a:t>利用向量指令间存在的先写后读的数据相关性来加快向量指令序列执行速度的技术称为</a:t>
            </a:r>
            <a:r>
              <a:rPr kumimoji="1" lang="zh-CN" altLang="en-US" sz="2400" dirty="0">
                <a:solidFill>
                  <a:srgbClr val="FF0000"/>
                </a:solidFill>
              </a:rPr>
              <a:t>链接技术</a:t>
            </a:r>
            <a:r>
              <a:rPr kumimoji="1" lang="zh-CN" altLang="en-US" sz="2400" dirty="0">
                <a:latin typeface="Times New Roman" pitchFamily="18" charset="0"/>
              </a:rPr>
              <a:t> </a:t>
            </a:r>
          </a:p>
        </p:txBody>
      </p:sp>
      <p:sp>
        <p:nvSpPr>
          <p:cNvPr id="856069" name="Text Box 5"/>
          <p:cNvSpPr txBox="1">
            <a:spLocks noChangeArrowheads="1"/>
          </p:cNvSpPr>
          <p:nvPr/>
        </p:nvSpPr>
        <p:spPr bwMode="auto">
          <a:xfrm>
            <a:off x="152400" y="1981200"/>
            <a:ext cx="8763000" cy="838200"/>
          </a:xfrm>
          <a:prstGeom prst="rect">
            <a:avLst/>
          </a:prstGeom>
          <a:noFill/>
          <a:ln w="9525">
            <a:noFill/>
            <a:miter lim="800000"/>
            <a:headEnd/>
            <a:tailEnd/>
          </a:ln>
          <a:effectLst/>
        </p:spPr>
        <p:txBody>
          <a:bodyPr/>
          <a:lstStyle/>
          <a:p>
            <a:pPr algn="l"/>
            <a:r>
              <a:rPr kumimoji="1" lang="en-US" altLang="zh-CN" sz="2400" dirty="0"/>
              <a:t>  </a:t>
            </a:r>
            <a:r>
              <a:rPr kumimoji="1" lang="zh-CN" altLang="en-US" sz="2400" dirty="0"/>
              <a:t>实质上，链接技术是第二章中讨论的标量流水定向传送方法在向量寄存器中的应用。</a:t>
            </a:r>
            <a:r>
              <a:rPr kumimoji="1" lang="zh-CN" altLang="en-US" sz="2400" dirty="0">
                <a:latin typeface="Times New Roman" pitchFamily="18" charset="0"/>
              </a:rPr>
              <a:t> </a:t>
            </a:r>
          </a:p>
        </p:txBody>
      </p:sp>
      <p:sp>
        <p:nvSpPr>
          <p:cNvPr id="856070" name="Text Box 6"/>
          <p:cNvSpPr txBox="1">
            <a:spLocks noChangeArrowheads="1"/>
          </p:cNvSpPr>
          <p:nvPr/>
        </p:nvSpPr>
        <p:spPr bwMode="auto">
          <a:xfrm>
            <a:off x="76200" y="2819400"/>
            <a:ext cx="8991600" cy="3733800"/>
          </a:xfrm>
          <a:prstGeom prst="rect">
            <a:avLst/>
          </a:prstGeom>
          <a:noFill/>
          <a:ln w="9525">
            <a:solidFill>
              <a:srgbClr val="FF9900"/>
            </a:solidFill>
            <a:miter lim="800000"/>
            <a:headEnd/>
            <a:tailEnd/>
          </a:ln>
          <a:effectLst/>
        </p:spPr>
        <p:txBody>
          <a:bodyPr/>
          <a:lstStyle/>
          <a:p>
            <a:pPr algn="l"/>
            <a:r>
              <a:rPr kumimoji="1" lang="zh-CN" altLang="en-US" sz="2400" dirty="0"/>
              <a:t>例如下面的向量加、向量乘操作：</a:t>
            </a:r>
            <a:br>
              <a:rPr kumimoji="1" lang="zh-CN" altLang="en-US" sz="2400" dirty="0"/>
            </a:br>
            <a:r>
              <a:rPr kumimoji="1" lang="zh-CN" altLang="en-US" sz="2400" dirty="0">
                <a:latin typeface="Times New Roman"/>
              </a:rPr>
              <a:t>                </a:t>
            </a:r>
            <a:r>
              <a:rPr kumimoji="1" lang="zh-CN" altLang="en-US" sz="2400" dirty="0"/>
              <a:t> </a:t>
            </a:r>
            <a:r>
              <a:rPr kumimoji="1" lang="en-US" altLang="zh-CN" sz="2400" dirty="0"/>
              <a:t>ADDV</a:t>
            </a:r>
            <a:r>
              <a:rPr kumimoji="1" lang="en-US" altLang="zh-CN" sz="2400" dirty="0">
                <a:latin typeface="Times New Roman"/>
              </a:rPr>
              <a:t>    </a:t>
            </a:r>
            <a:r>
              <a:rPr kumimoji="1" lang="en-US" altLang="zh-CN" sz="2400" dirty="0"/>
              <a:t> V1</a:t>
            </a:r>
            <a:r>
              <a:rPr kumimoji="1" lang="zh-CN" altLang="en-US" sz="2400" dirty="0"/>
              <a:t>，</a:t>
            </a:r>
            <a:r>
              <a:rPr kumimoji="1" lang="en-US" altLang="zh-CN" sz="2400" dirty="0"/>
              <a:t>V2</a:t>
            </a:r>
            <a:r>
              <a:rPr kumimoji="1" lang="zh-CN" altLang="en-US" sz="2400" dirty="0"/>
              <a:t>，</a:t>
            </a:r>
            <a:r>
              <a:rPr kumimoji="1" lang="en-US" altLang="zh-CN" sz="2400" dirty="0"/>
              <a:t>V3</a:t>
            </a:r>
            <a:r>
              <a:rPr kumimoji="1" lang="en-US" altLang="zh-CN" sz="2400" dirty="0">
                <a:latin typeface="Times New Roman"/>
              </a:rPr>
              <a:t>            </a:t>
            </a:r>
            <a:r>
              <a:rPr kumimoji="1" lang="en-US" altLang="zh-CN" sz="2400" dirty="0"/>
              <a:t> </a:t>
            </a:r>
            <a:r>
              <a:rPr kumimoji="1" lang="zh-CN" altLang="en-US" sz="2400" dirty="0"/>
              <a:t>； </a:t>
            </a:r>
            <a:r>
              <a:rPr kumimoji="1" lang="en-US" altLang="zh-CN" sz="2400" dirty="0"/>
              <a:t>V1←V2</a:t>
            </a:r>
            <a:r>
              <a:rPr kumimoji="1" lang="zh-CN" altLang="en-US" sz="2400" dirty="0"/>
              <a:t>＋</a:t>
            </a:r>
            <a:r>
              <a:rPr kumimoji="1" lang="en-US" altLang="zh-CN" sz="2400" dirty="0"/>
              <a:t>V3</a:t>
            </a:r>
            <a:br>
              <a:rPr kumimoji="1" lang="en-US" altLang="zh-CN" sz="2400" dirty="0"/>
            </a:br>
            <a:r>
              <a:rPr kumimoji="1" lang="en-US" altLang="zh-CN" sz="2400" dirty="0">
                <a:latin typeface="Times New Roman"/>
              </a:rPr>
              <a:t>                </a:t>
            </a:r>
            <a:r>
              <a:rPr kumimoji="1" lang="en-US" altLang="zh-CN" sz="2400" dirty="0"/>
              <a:t> MULV</a:t>
            </a:r>
            <a:r>
              <a:rPr kumimoji="1" lang="en-US" altLang="zh-CN" sz="2400" dirty="0">
                <a:latin typeface="Times New Roman"/>
              </a:rPr>
              <a:t>    </a:t>
            </a:r>
            <a:r>
              <a:rPr kumimoji="1" lang="en-US" altLang="zh-CN" sz="2400" dirty="0"/>
              <a:t> V4</a:t>
            </a:r>
            <a:r>
              <a:rPr kumimoji="1" lang="zh-CN" altLang="en-US" sz="2400" dirty="0"/>
              <a:t>，</a:t>
            </a:r>
            <a:r>
              <a:rPr kumimoji="1" lang="en-US" altLang="zh-CN" sz="2400" dirty="0"/>
              <a:t>V1</a:t>
            </a:r>
            <a:r>
              <a:rPr kumimoji="1" lang="zh-CN" altLang="en-US" sz="2400" dirty="0"/>
              <a:t>，</a:t>
            </a:r>
            <a:r>
              <a:rPr kumimoji="1" lang="en-US" altLang="zh-CN" sz="2400" dirty="0"/>
              <a:t>V5</a:t>
            </a:r>
            <a:r>
              <a:rPr kumimoji="1" lang="en-US" altLang="zh-CN" sz="2400" dirty="0">
                <a:latin typeface="Times New Roman"/>
              </a:rPr>
              <a:t>            </a:t>
            </a:r>
            <a:r>
              <a:rPr kumimoji="1" lang="en-US" altLang="zh-CN" sz="2400" dirty="0"/>
              <a:t> </a:t>
            </a:r>
            <a:r>
              <a:rPr kumimoji="1" lang="zh-CN" altLang="en-US" sz="2400" dirty="0"/>
              <a:t>； </a:t>
            </a:r>
            <a:r>
              <a:rPr kumimoji="1" lang="en-US" altLang="zh-CN" sz="2400" dirty="0"/>
              <a:t>V4←V1×V5</a:t>
            </a:r>
            <a:br>
              <a:rPr kumimoji="1" lang="en-US" altLang="zh-CN" sz="2400" dirty="0"/>
            </a:br>
            <a:r>
              <a:rPr kumimoji="1" lang="en-US" altLang="zh-CN" sz="2400" dirty="0">
                <a:latin typeface="Times New Roman"/>
              </a:rPr>
              <a:t>   </a:t>
            </a:r>
            <a:r>
              <a:rPr kumimoji="1" lang="en-US" altLang="zh-CN" sz="2400" dirty="0"/>
              <a:t> </a:t>
            </a:r>
            <a:r>
              <a:rPr kumimoji="1" lang="zh-CN" altLang="en-US" sz="2400" dirty="0"/>
              <a:t>由于这两条指令间对</a:t>
            </a:r>
            <a:r>
              <a:rPr kumimoji="1" lang="en-US" altLang="zh-CN" sz="2400" dirty="0"/>
              <a:t>V</a:t>
            </a:r>
            <a:r>
              <a:rPr kumimoji="1" lang="zh-CN" altLang="en-US" sz="2400" baseline="-30000" dirty="0"/>
              <a:t>１</a:t>
            </a:r>
            <a:r>
              <a:rPr kumimoji="1" lang="zh-CN" altLang="en-US" sz="2400" dirty="0"/>
              <a:t>向量寄存器存在先写后读相关，通常必须等加法指令做完后才可开始乘法指令。但如果使向量寄存器</a:t>
            </a:r>
            <a:r>
              <a:rPr kumimoji="1" lang="en-US" altLang="zh-CN" sz="2400" dirty="0"/>
              <a:t>V</a:t>
            </a:r>
            <a:r>
              <a:rPr kumimoji="1" lang="en-US" altLang="zh-CN" sz="2400" baseline="-30000" dirty="0"/>
              <a:t>1</a:t>
            </a:r>
            <a:r>
              <a:rPr kumimoji="1" lang="zh-CN" altLang="en-US" sz="2400" dirty="0"/>
              <a:t>在同一时钟周期内，既接收一个功能部件送来的运算结果，又可把这一结果作为下一个向量指令运算所需的源操作数传送给另一个功能部件，那就可使这两个部件链接起来进行操作。通常把这种链接称为</a:t>
            </a:r>
            <a:r>
              <a:rPr kumimoji="1" lang="zh-CN" altLang="en-US" sz="2400" dirty="0">
                <a:solidFill>
                  <a:srgbClr val="FF3300"/>
                </a:solidFill>
              </a:rPr>
              <a:t>超级向量操作</a:t>
            </a:r>
            <a:r>
              <a:rPr kumimoji="1" lang="zh-CN" altLang="en-US" sz="2400" dirty="0"/>
              <a:t>。当链接进入充分流水操作状态后，在</a:t>
            </a:r>
            <a:r>
              <a:rPr kumimoji="1" lang="en-US" altLang="zh-CN" sz="2400" dirty="0"/>
              <a:t>1</a:t>
            </a:r>
            <a:r>
              <a:rPr kumimoji="1" lang="zh-CN" altLang="en-US" sz="2400" dirty="0"/>
              <a:t>个时钟周期就可同时获取两个操作结果。</a:t>
            </a:r>
            <a:r>
              <a:rPr kumimoji="1" lang="zh-CN" altLang="en-US" sz="2400" dirty="0">
                <a:solidFill>
                  <a:srgbClr val="FF3300"/>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6068"/>
                                        </p:tgtEl>
                                        <p:attrNameLst>
                                          <p:attrName>style.visibility</p:attrName>
                                        </p:attrNameLst>
                                      </p:cBhvr>
                                      <p:to>
                                        <p:strVal val="visible"/>
                                      </p:to>
                                    </p:set>
                                    <p:animEffect transition="in" filter="blinds(horizontal)">
                                      <p:cBhvr>
                                        <p:cTn id="7" dur="500"/>
                                        <p:tgtEl>
                                          <p:spTgt spid="85606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56069"/>
                                        </p:tgtEl>
                                        <p:attrNameLst>
                                          <p:attrName>style.visibility</p:attrName>
                                        </p:attrNameLst>
                                      </p:cBhvr>
                                      <p:to>
                                        <p:strVal val="visible"/>
                                      </p:to>
                                    </p:set>
                                    <p:animEffect transition="in" filter="box(in)">
                                      <p:cBhvr>
                                        <p:cTn id="12" dur="500"/>
                                        <p:tgtEl>
                                          <p:spTgt spid="85606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56070"/>
                                        </p:tgtEl>
                                        <p:attrNameLst>
                                          <p:attrName>style.visibility</p:attrName>
                                        </p:attrNameLst>
                                      </p:cBhvr>
                                      <p:to>
                                        <p:strVal val="visible"/>
                                      </p:to>
                                    </p:set>
                                    <p:animEffect transition="in" filter="checkerboard(across)">
                                      <p:cBhvr>
                                        <p:cTn id="17" dur="500"/>
                                        <p:tgtEl>
                                          <p:spTgt spid="856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68" grpId="0" animBg="1" autoUpdateAnimBg="0"/>
      <p:bldP spid="856069" grpId="0"/>
      <p:bldP spid="85607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4294967295"/>
          </p:nvPr>
        </p:nvSpPr>
        <p:spPr>
          <a:xfrm>
            <a:off x="7080250" y="6232525"/>
            <a:ext cx="1905000" cy="457200"/>
          </a:xfrm>
          <a:prstGeom prst="rect">
            <a:avLst/>
          </a:prstGeom>
        </p:spPr>
        <p:txBody>
          <a:bodyPr/>
          <a:lstStyle/>
          <a:p>
            <a:fld id="{761187F1-EEDF-4297-909D-93F1150A135A}" type="slidenum">
              <a:rPr lang="en-US" altLang="zh-CN"/>
              <a:pPr/>
              <a:t>19</a:t>
            </a:fld>
            <a:endParaRPr lang="en-US" altLang="zh-CN"/>
          </a:p>
        </p:txBody>
      </p:sp>
      <p:sp>
        <p:nvSpPr>
          <p:cNvPr id="857092" name="Text Box 4"/>
          <p:cNvSpPr txBox="1">
            <a:spLocks noChangeArrowheads="1"/>
          </p:cNvSpPr>
          <p:nvPr/>
        </p:nvSpPr>
        <p:spPr bwMode="auto">
          <a:xfrm>
            <a:off x="152400" y="1143000"/>
            <a:ext cx="8686800" cy="1524000"/>
          </a:xfrm>
          <a:prstGeom prst="rect">
            <a:avLst/>
          </a:prstGeom>
          <a:noFill/>
          <a:ln w="9525">
            <a:solidFill>
              <a:srgbClr val="FF9900"/>
            </a:solidFill>
            <a:miter lim="800000"/>
            <a:headEnd/>
            <a:tailEnd/>
          </a:ln>
          <a:effectLst/>
        </p:spPr>
        <p:txBody>
          <a:bodyPr/>
          <a:lstStyle/>
          <a:p>
            <a:pPr algn="l"/>
            <a:r>
              <a:rPr kumimoji="1" lang="en-US" altLang="zh-CN" sz="2400"/>
              <a:t>  </a:t>
            </a:r>
            <a:r>
              <a:rPr kumimoji="1" lang="zh-CN" altLang="en-US" sz="2400"/>
              <a:t>在向量处理机中，机器能自动检测每一条向量指令是否可与它的前一条指令形成链操作。若满足链接条件，便在前一条指令的第一个运算分量结果到达作为本条指令的源操作数时，立即启动本指令工作而形成链操作</a:t>
            </a:r>
            <a:r>
              <a:rPr kumimoji="1" lang="zh-CN" altLang="en-US" sz="2400">
                <a:latin typeface="Times New Roman" pitchFamily="18" charset="0"/>
              </a:rPr>
              <a:t> </a:t>
            </a:r>
          </a:p>
        </p:txBody>
      </p:sp>
      <p:sp>
        <p:nvSpPr>
          <p:cNvPr id="857094" name="Text Box 6"/>
          <p:cNvSpPr txBox="1">
            <a:spLocks noChangeArrowheads="1"/>
          </p:cNvSpPr>
          <p:nvPr/>
        </p:nvSpPr>
        <p:spPr bwMode="auto">
          <a:xfrm>
            <a:off x="228600" y="2819400"/>
            <a:ext cx="8610600" cy="3733800"/>
          </a:xfrm>
          <a:prstGeom prst="rect">
            <a:avLst/>
          </a:prstGeom>
          <a:noFill/>
          <a:ln w="9525">
            <a:solidFill>
              <a:srgbClr val="FF9900"/>
            </a:solidFill>
            <a:miter lim="800000"/>
            <a:headEnd/>
            <a:tailEnd/>
          </a:ln>
          <a:effectLst/>
        </p:spPr>
        <p:txBody>
          <a:bodyPr/>
          <a:lstStyle/>
          <a:p>
            <a:pPr algn="l"/>
            <a:r>
              <a:rPr kumimoji="1" lang="en-US" altLang="zh-CN" sz="2400" dirty="0">
                <a:solidFill>
                  <a:srgbClr val="FF00FF"/>
                </a:solidFill>
              </a:rPr>
              <a:t>【</a:t>
            </a:r>
            <a:r>
              <a:rPr kumimoji="1" lang="zh-CN" altLang="en-US" sz="2400" dirty="0">
                <a:solidFill>
                  <a:srgbClr val="FF00FF"/>
                </a:solidFill>
              </a:rPr>
              <a:t>例</a:t>
            </a:r>
            <a:r>
              <a:rPr kumimoji="1" lang="en-US" altLang="zh-CN" sz="2400" dirty="0">
                <a:solidFill>
                  <a:srgbClr val="FF00FF"/>
                </a:solidFill>
              </a:rPr>
              <a:t>4】</a:t>
            </a:r>
            <a:r>
              <a:rPr kumimoji="1" lang="zh-CN" altLang="en-US" sz="2400" dirty="0"/>
              <a:t>用链接技术进行向量运算：</a:t>
            </a:r>
            <a:r>
              <a:rPr kumimoji="1" lang="en-US" altLang="zh-CN" sz="2400" dirty="0"/>
              <a:t>D</a:t>
            </a:r>
            <a:r>
              <a:rPr kumimoji="1" lang="zh-CN" altLang="en-US" sz="2400" dirty="0"/>
              <a:t>＝</a:t>
            </a:r>
            <a:r>
              <a:rPr kumimoji="1" lang="en-US" altLang="zh-CN" sz="2400" dirty="0"/>
              <a:t>A×(B</a:t>
            </a:r>
            <a:r>
              <a:rPr kumimoji="1" lang="zh-CN" altLang="en-US" sz="2400" dirty="0"/>
              <a:t>＋</a:t>
            </a:r>
            <a:r>
              <a:rPr kumimoji="1" lang="en-US" altLang="zh-CN" sz="2400" dirty="0"/>
              <a:t>C)</a:t>
            </a:r>
            <a:br>
              <a:rPr kumimoji="1" lang="en-US" altLang="zh-CN" sz="2400" dirty="0"/>
            </a:br>
            <a:r>
              <a:rPr kumimoji="1" lang="en-US" altLang="zh-CN" sz="2400" dirty="0">
                <a:latin typeface="Times New Roman"/>
              </a:rPr>
              <a:t>   </a:t>
            </a:r>
            <a:r>
              <a:rPr kumimoji="1" lang="en-US" altLang="zh-CN" sz="2400" dirty="0"/>
              <a:t> </a:t>
            </a:r>
            <a:r>
              <a:rPr kumimoji="1" lang="zh-CN" altLang="en-US" sz="2400" dirty="0"/>
              <a:t>假设向量长度≤</a:t>
            </a:r>
            <a:r>
              <a:rPr kumimoji="1" lang="en-US" altLang="zh-CN" sz="2400" dirty="0"/>
              <a:t>64</a:t>
            </a:r>
            <a:r>
              <a:rPr kumimoji="1" lang="zh-CN" altLang="en-US" sz="2400" dirty="0"/>
              <a:t>，且向量</a:t>
            </a:r>
            <a:r>
              <a:rPr kumimoji="1" lang="en-US" altLang="zh-CN" sz="2400" dirty="0"/>
              <a:t>B</a:t>
            </a:r>
            <a:r>
              <a:rPr kumimoji="1" lang="zh-CN" altLang="en-US" sz="2400" dirty="0"/>
              <a:t>、</a:t>
            </a:r>
            <a:r>
              <a:rPr kumimoji="1" lang="en-US" altLang="zh-CN" sz="2400" dirty="0"/>
              <a:t>C</a:t>
            </a:r>
            <a:r>
              <a:rPr kumimoji="1" lang="zh-CN" altLang="en-US" sz="2400" dirty="0"/>
              <a:t>已由存储器取至</a:t>
            </a:r>
            <a:r>
              <a:rPr kumimoji="1" lang="en-US" altLang="zh-CN" sz="2400" dirty="0"/>
              <a:t>V0</a:t>
            </a:r>
            <a:r>
              <a:rPr kumimoji="1" lang="zh-CN" altLang="en-US" sz="2400" dirty="0"/>
              <a:t>和</a:t>
            </a:r>
            <a:r>
              <a:rPr kumimoji="1" lang="en-US" altLang="zh-CN" sz="2400" dirty="0"/>
              <a:t>V1</a:t>
            </a:r>
            <a:r>
              <a:rPr kumimoji="1" lang="zh-CN" altLang="en-US" sz="2400" dirty="0"/>
              <a:t>。</a:t>
            </a:r>
          </a:p>
          <a:p>
            <a:pPr algn="l"/>
            <a:r>
              <a:rPr kumimoji="1" lang="zh-CN" altLang="en-US" sz="2400" dirty="0"/>
              <a:t>用下面</a:t>
            </a:r>
            <a:r>
              <a:rPr kumimoji="1" lang="en-US" altLang="zh-CN" sz="2400" dirty="0"/>
              <a:t>3</a:t>
            </a:r>
            <a:r>
              <a:rPr kumimoji="1" lang="zh-CN" altLang="en-US" sz="2400" dirty="0"/>
              <a:t>条向量指令可完成上述运算：</a:t>
            </a:r>
            <a:br>
              <a:rPr kumimoji="1" lang="zh-CN" altLang="en-US" sz="2400" dirty="0"/>
            </a:br>
            <a:r>
              <a:rPr kumimoji="1" lang="zh-CN" altLang="en-US" sz="2400" dirty="0">
                <a:latin typeface="Times New Roman"/>
              </a:rPr>
              <a:t>                   </a:t>
            </a:r>
            <a:r>
              <a:rPr kumimoji="1" lang="zh-CN" altLang="en-US" sz="2400" dirty="0"/>
              <a:t> </a:t>
            </a:r>
            <a:r>
              <a:rPr kumimoji="1" lang="en-US" altLang="zh-CN" sz="2400" dirty="0"/>
              <a:t>LV</a:t>
            </a:r>
            <a:r>
              <a:rPr kumimoji="1" lang="en-US" altLang="zh-CN" sz="2400" dirty="0">
                <a:latin typeface="Times New Roman"/>
              </a:rPr>
              <a:t>       </a:t>
            </a:r>
            <a:r>
              <a:rPr kumimoji="1" lang="en-US" altLang="zh-CN" sz="2400" dirty="0"/>
              <a:t> V3</a:t>
            </a:r>
            <a:r>
              <a:rPr kumimoji="1" lang="zh-CN" altLang="en-US" sz="2400" dirty="0"/>
              <a:t>，</a:t>
            </a:r>
            <a:r>
              <a:rPr kumimoji="1" lang="en-US" altLang="zh-CN" sz="2400" dirty="0"/>
              <a:t>M(A)</a:t>
            </a:r>
            <a:r>
              <a:rPr kumimoji="1" lang="en-US" altLang="zh-CN" sz="2400" dirty="0">
                <a:latin typeface="Times New Roman"/>
              </a:rPr>
              <a:t>        </a:t>
            </a:r>
            <a:r>
              <a:rPr kumimoji="1" lang="en-US" altLang="zh-CN" sz="2400" dirty="0"/>
              <a:t> </a:t>
            </a:r>
            <a:r>
              <a:rPr kumimoji="1" lang="zh-CN" altLang="en-US" sz="2400" dirty="0"/>
              <a:t>； </a:t>
            </a:r>
            <a:r>
              <a:rPr kumimoji="1" lang="en-US" altLang="zh-CN" sz="2400" dirty="0"/>
              <a:t>V3←A</a:t>
            </a:r>
            <a:br>
              <a:rPr kumimoji="1" lang="en-US" altLang="zh-CN" sz="2400" dirty="0"/>
            </a:br>
            <a:r>
              <a:rPr kumimoji="1" lang="en-US" altLang="zh-CN" sz="2400" dirty="0">
                <a:latin typeface="Times New Roman"/>
              </a:rPr>
              <a:t>                   </a:t>
            </a:r>
            <a:r>
              <a:rPr kumimoji="1" lang="en-US" altLang="zh-CN" sz="2400" dirty="0"/>
              <a:t> ADDV</a:t>
            </a:r>
            <a:r>
              <a:rPr kumimoji="1" lang="en-US" altLang="zh-CN" sz="2400" dirty="0">
                <a:latin typeface="Times New Roman"/>
              </a:rPr>
              <a:t>     </a:t>
            </a:r>
            <a:r>
              <a:rPr kumimoji="1" lang="en-US" altLang="zh-CN" sz="2400" dirty="0"/>
              <a:t> V2</a:t>
            </a:r>
            <a:r>
              <a:rPr kumimoji="1" lang="zh-CN" altLang="en-US" sz="2400" dirty="0"/>
              <a:t>，</a:t>
            </a:r>
            <a:r>
              <a:rPr kumimoji="1" lang="en-US" altLang="zh-CN" sz="2400" dirty="0"/>
              <a:t>V0</a:t>
            </a:r>
            <a:r>
              <a:rPr kumimoji="1" lang="zh-CN" altLang="en-US" sz="2400" dirty="0"/>
              <a:t>，</a:t>
            </a:r>
            <a:r>
              <a:rPr kumimoji="1" lang="en-US" altLang="zh-CN" sz="2400" dirty="0"/>
              <a:t>V1</a:t>
            </a:r>
            <a:r>
              <a:rPr kumimoji="1" lang="en-US" altLang="zh-CN" sz="2400" dirty="0">
                <a:latin typeface="Times New Roman"/>
              </a:rPr>
              <a:t>      </a:t>
            </a:r>
            <a:r>
              <a:rPr kumimoji="1" lang="en-US" altLang="zh-CN" sz="2400" dirty="0"/>
              <a:t> </a:t>
            </a:r>
            <a:r>
              <a:rPr kumimoji="1" lang="zh-CN" altLang="en-US" sz="2400" dirty="0"/>
              <a:t>； </a:t>
            </a:r>
            <a:r>
              <a:rPr kumimoji="1" lang="en-US" altLang="zh-CN" sz="2400" dirty="0"/>
              <a:t>V2←V0</a:t>
            </a:r>
            <a:r>
              <a:rPr kumimoji="1" lang="zh-CN" altLang="en-US" sz="2400" dirty="0"/>
              <a:t>＋</a:t>
            </a:r>
            <a:r>
              <a:rPr kumimoji="1" lang="en-US" altLang="zh-CN" sz="2400" dirty="0"/>
              <a:t>V1</a:t>
            </a:r>
            <a:br>
              <a:rPr kumimoji="1" lang="en-US" altLang="zh-CN" sz="2400" dirty="0"/>
            </a:br>
            <a:r>
              <a:rPr kumimoji="1" lang="en-US" altLang="zh-CN" sz="2400" dirty="0">
                <a:latin typeface="Times New Roman"/>
              </a:rPr>
              <a:t>                   </a:t>
            </a:r>
            <a:r>
              <a:rPr kumimoji="1" lang="en-US" altLang="zh-CN" sz="2400" dirty="0"/>
              <a:t> MULV</a:t>
            </a:r>
            <a:r>
              <a:rPr kumimoji="1" lang="en-US" altLang="zh-CN" sz="2400" dirty="0">
                <a:latin typeface="Times New Roman"/>
              </a:rPr>
              <a:t>     </a:t>
            </a:r>
            <a:r>
              <a:rPr kumimoji="1" lang="en-US" altLang="zh-CN" sz="2400" dirty="0"/>
              <a:t> V</a:t>
            </a:r>
            <a:r>
              <a:rPr kumimoji="1" lang="zh-CN" altLang="en-US" sz="2400" dirty="0"/>
              <a:t>４，</a:t>
            </a:r>
            <a:r>
              <a:rPr kumimoji="1" lang="en-US" altLang="zh-CN" sz="2400" dirty="0"/>
              <a:t>V2</a:t>
            </a:r>
            <a:r>
              <a:rPr kumimoji="1" lang="zh-CN" altLang="en-US" sz="2400" dirty="0"/>
              <a:t>，</a:t>
            </a:r>
            <a:r>
              <a:rPr kumimoji="1" lang="en-US" altLang="zh-CN" sz="2400" dirty="0"/>
              <a:t>V3</a:t>
            </a:r>
            <a:r>
              <a:rPr kumimoji="1" lang="en-US" altLang="zh-CN" sz="2400" dirty="0">
                <a:latin typeface="Times New Roman"/>
              </a:rPr>
              <a:t>     </a:t>
            </a:r>
            <a:r>
              <a:rPr kumimoji="1" lang="en-US" altLang="zh-CN" sz="2400" dirty="0"/>
              <a:t> </a:t>
            </a:r>
            <a:r>
              <a:rPr kumimoji="1" lang="zh-CN" altLang="en-US" sz="2400" dirty="0"/>
              <a:t>； </a:t>
            </a:r>
            <a:r>
              <a:rPr kumimoji="1" lang="en-US" altLang="zh-CN" sz="2400" dirty="0"/>
              <a:t>V</a:t>
            </a:r>
            <a:r>
              <a:rPr kumimoji="1" lang="zh-CN" altLang="en-US" sz="2400" dirty="0"/>
              <a:t>４←</a:t>
            </a:r>
            <a:r>
              <a:rPr kumimoji="1" lang="en-US" altLang="zh-CN" sz="2400" dirty="0"/>
              <a:t>V2×V3</a:t>
            </a:r>
            <a:br>
              <a:rPr kumimoji="1" lang="en-US" altLang="zh-CN" sz="2400" dirty="0"/>
            </a:br>
            <a:r>
              <a:rPr kumimoji="1" lang="zh-CN" altLang="en-US" sz="2400" dirty="0">
                <a:hlinkClick r:id="rId2" action="ppaction://hlinkfile"/>
              </a:rPr>
              <a:t>如图</a:t>
            </a:r>
            <a:r>
              <a:rPr kumimoji="1" lang="en-US" altLang="zh-CN" sz="2400" dirty="0">
                <a:hlinkClick r:id="rId2" action="ppaction://hlinkfile"/>
              </a:rPr>
              <a:t>4.8</a:t>
            </a:r>
            <a:r>
              <a:rPr kumimoji="1" lang="zh-CN" altLang="en-US" sz="2400" dirty="0">
                <a:hlinkClick r:id="rId2" action="ppaction://hlinkfile"/>
              </a:rPr>
              <a:t>所示。</a:t>
            </a:r>
            <a:r>
              <a:rPr kumimoji="1" lang="zh-CN" altLang="en-US" sz="2400" dirty="0">
                <a:solidFill>
                  <a:srgbClr val="FF3300"/>
                </a:solidFill>
                <a:hlinkClick r:id="rId2" action="ppaction://hlinkfile"/>
              </a:rPr>
              <a:t> </a:t>
            </a:r>
            <a:endParaRPr kumimoji="1" lang="zh-CN" altLang="en-US" sz="2400" dirty="0">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7094"/>
                                        </p:tgtEl>
                                        <p:attrNameLst>
                                          <p:attrName>style.visibility</p:attrName>
                                        </p:attrNameLst>
                                      </p:cBhvr>
                                      <p:to>
                                        <p:strVal val="visible"/>
                                      </p:to>
                                    </p:set>
                                    <p:animEffect transition="in" filter="blinds(horizontal)">
                                      <p:cBhvr>
                                        <p:cTn id="7" dur="500"/>
                                        <p:tgtEl>
                                          <p:spTgt spid="857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向量机多功能并行操作</a:t>
            </a:r>
            <a:endParaRPr lang="zh-CN" altLang="en-US" dirty="0"/>
          </a:p>
        </p:txBody>
      </p:sp>
      <p:sp>
        <p:nvSpPr>
          <p:cNvPr id="3" name="内容占位符 2"/>
          <p:cNvSpPr>
            <a:spLocks noGrp="1"/>
          </p:cNvSpPr>
          <p:nvPr>
            <p:ph idx="1"/>
          </p:nvPr>
        </p:nvSpPr>
        <p:spPr/>
        <p:txBody>
          <a:bodyPr/>
          <a:lstStyle/>
          <a:p>
            <a:r>
              <a:rPr lang="zh-CN" altLang="en-US" dirty="0" smtClean="0">
                <a:cs typeface="Times New Roman" pitchFamily="18" charset="0"/>
              </a:rPr>
              <a:t>平衡标量和向量运算</a:t>
            </a:r>
            <a:endParaRPr lang="en-US" altLang="zh-CN" dirty="0" smtClean="0">
              <a:cs typeface="Times New Roman" pitchFamily="18" charset="0"/>
            </a:endParaRPr>
          </a:p>
          <a:p>
            <a:r>
              <a:rPr lang="zh-CN" altLang="en-US" dirty="0" smtClean="0">
                <a:cs typeface="Times New Roman" pitchFamily="18" charset="0"/>
              </a:rPr>
              <a:t>多功能部件并行</a:t>
            </a:r>
            <a:endParaRPr lang="en-US" altLang="zh-CN" dirty="0" smtClean="0">
              <a:cs typeface="Times New Roman" pitchFamily="18" charset="0"/>
            </a:endParaRPr>
          </a:p>
          <a:p>
            <a:r>
              <a:rPr lang="zh-CN" altLang="en-US" dirty="0" smtClean="0">
                <a:cs typeface="Times New Roman" pitchFamily="18" charset="0"/>
              </a:rPr>
              <a:t>链接技术</a:t>
            </a:r>
            <a:endParaRPr lang="en-US" altLang="zh-CN" dirty="0" smtClean="0">
              <a:cs typeface="Times New Roman" pitchFamily="18" charset="0"/>
            </a:endParaRPr>
          </a:p>
          <a:p>
            <a:r>
              <a:rPr lang="zh-CN" altLang="en-US" dirty="0" smtClean="0">
                <a:cs typeface="Times New Roman" pitchFamily="18" charset="0"/>
              </a:rPr>
              <a:t>加速以向量方式操作的循环</a:t>
            </a:r>
            <a:endParaRPr lang="en-US" altLang="zh-CN" dirty="0" smtClean="0">
              <a:cs typeface="Times New Roman" pitchFamily="18" charset="0"/>
            </a:endParaRPr>
          </a:p>
          <a:p>
            <a:r>
              <a:rPr lang="zh-CN" altLang="en-US" dirty="0" smtClean="0"/>
              <a:t>采用多处理机系统</a:t>
            </a:r>
            <a:endParaRPr lang="en-US" altLang="zh-CN" dirty="0" smtClean="0">
              <a:cs typeface="Times New Roman" pitchFamily="18" charset="0"/>
            </a:endParaRP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sldNum" sz="quarter" idx="4294967295"/>
          </p:nvPr>
        </p:nvSpPr>
        <p:spPr>
          <a:xfrm>
            <a:off x="7080250" y="6232525"/>
            <a:ext cx="1905000" cy="457200"/>
          </a:xfrm>
          <a:prstGeom prst="rect">
            <a:avLst/>
          </a:prstGeom>
        </p:spPr>
        <p:txBody>
          <a:bodyPr/>
          <a:lstStyle/>
          <a:p>
            <a:fld id="{07D2C367-6E5C-41D9-9AD7-54F10CA7D7C3}" type="slidenum">
              <a:rPr lang="en-US" altLang="zh-CN"/>
              <a:pPr/>
              <a:t>20</a:t>
            </a:fld>
            <a:endParaRPr lang="en-US" altLang="zh-CN"/>
          </a:p>
        </p:txBody>
      </p:sp>
      <p:sp>
        <p:nvSpPr>
          <p:cNvPr id="859140" name="Text Box 4"/>
          <p:cNvSpPr txBox="1">
            <a:spLocks noChangeArrowheads="1"/>
          </p:cNvSpPr>
          <p:nvPr/>
        </p:nvSpPr>
        <p:spPr bwMode="auto">
          <a:xfrm>
            <a:off x="228600" y="1143000"/>
            <a:ext cx="8839200" cy="5334000"/>
          </a:xfrm>
          <a:prstGeom prst="rect">
            <a:avLst/>
          </a:prstGeom>
          <a:noFill/>
          <a:ln w="9525">
            <a:solidFill>
              <a:srgbClr val="FF9900"/>
            </a:solidFill>
            <a:miter lim="800000"/>
            <a:headEnd/>
            <a:tailEnd/>
          </a:ln>
          <a:effectLst/>
        </p:spPr>
        <p:txBody>
          <a:bodyPr/>
          <a:lstStyle/>
          <a:p>
            <a:pPr algn="l"/>
            <a:r>
              <a:rPr kumimoji="1" lang="zh-CN" altLang="en-US"/>
              <a:t>实现链接时，除了无向量寄存器使用冲突和无功能部件使用冲突外，还有时间上的要求：</a:t>
            </a:r>
            <a:r>
              <a:rPr kumimoji="1" lang="zh-CN" altLang="en-US">
                <a:latin typeface="Times New Roman" pitchFamily="18" charset="0"/>
              </a:rPr>
              <a:t/>
            </a:r>
            <a:br>
              <a:rPr kumimoji="1" lang="zh-CN" altLang="en-US">
                <a:latin typeface="Times New Roman" pitchFamily="18" charset="0"/>
              </a:rPr>
            </a:br>
            <a:r>
              <a:rPr kumimoji="1" lang="zh-CN" altLang="en-US">
                <a:latin typeface="Times New Roman" pitchFamily="18" charset="0"/>
              </a:rPr>
              <a:t>    </a:t>
            </a:r>
            <a:r>
              <a:rPr kumimoji="1" lang="en-US" altLang="zh-CN">
                <a:latin typeface="Times New Roman" pitchFamily="18" charset="0"/>
              </a:rPr>
              <a:t>(1)</a:t>
            </a:r>
            <a:r>
              <a:rPr kumimoji="1" lang="zh-CN" altLang="en-US"/>
              <a:t>只有当前一条指令的第</a:t>
            </a:r>
            <a:r>
              <a:rPr kumimoji="1" lang="en-US" altLang="zh-CN">
                <a:latin typeface="Times New Roman" pitchFamily="18" charset="0"/>
              </a:rPr>
              <a:t>1</a:t>
            </a:r>
            <a:r>
              <a:rPr kumimoji="1" lang="zh-CN" altLang="en-US"/>
              <a:t>个结果分量送入结果向量寄存器的那一个时钟周期方可链接。</a:t>
            </a:r>
            <a:r>
              <a:rPr kumimoji="1" lang="zh-CN" altLang="en-US">
                <a:latin typeface="Times New Roman" pitchFamily="18" charset="0"/>
              </a:rPr>
              <a:t> </a:t>
            </a:r>
            <a:r>
              <a:rPr kumimoji="1" lang="zh-CN" altLang="en-US"/>
              <a:t>若错过该时刻就不能进行链接，在此情况下，当前一条向量指令全部执行完毕，释放向量寄存器资源后才能执行后面指令。</a:t>
            </a:r>
            <a:r>
              <a:rPr kumimoji="1" lang="zh-CN" altLang="en-US">
                <a:latin typeface="Times New Roman" pitchFamily="18" charset="0"/>
              </a:rPr>
              <a:t/>
            </a:r>
            <a:br>
              <a:rPr kumimoji="1" lang="zh-CN" altLang="en-US">
                <a:latin typeface="Times New Roman" pitchFamily="18" charset="0"/>
              </a:rPr>
            </a:br>
            <a:r>
              <a:rPr kumimoji="1" lang="zh-CN" altLang="en-US">
                <a:latin typeface="Times New Roman" pitchFamily="18" charset="0"/>
              </a:rPr>
              <a:t>    </a:t>
            </a:r>
            <a:r>
              <a:rPr kumimoji="1" lang="en-US" altLang="zh-CN">
                <a:latin typeface="Times New Roman" pitchFamily="18" charset="0"/>
              </a:rPr>
              <a:t>(2)</a:t>
            </a:r>
            <a:r>
              <a:rPr kumimoji="1" lang="zh-CN" altLang="en-US"/>
              <a:t>当一条向量指令的两个源操作数分别是两条先行指令的结果寄存器时，要求先行的两条指令产生运算结果的时间必须相等，即要求有关功能部件的延迟时间相等</a:t>
            </a:r>
            <a:r>
              <a:rPr kumimoji="1" lang="en-US" altLang="zh-CN">
                <a:latin typeface="Times New Roman" pitchFamily="18" charset="0"/>
              </a:rPr>
              <a:t>(</a:t>
            </a:r>
            <a:r>
              <a:rPr kumimoji="1" lang="zh-CN" altLang="en-US"/>
              <a:t>如例中的访存部件和浮点加部件延时均为</a:t>
            </a:r>
            <a:r>
              <a:rPr kumimoji="1" lang="en-US" altLang="zh-CN">
                <a:latin typeface="Times New Roman" pitchFamily="18" charset="0"/>
              </a:rPr>
              <a:t>6</a:t>
            </a:r>
            <a:r>
              <a:rPr kumimoji="1" lang="zh-CN" altLang="en-US"/>
              <a:t>个时钟周期</a:t>
            </a:r>
            <a:r>
              <a:rPr kumimoji="1" lang="en-US" altLang="zh-CN">
                <a:latin typeface="Times New Roman" pitchFamily="18" charset="0"/>
              </a:rPr>
              <a:t>)</a:t>
            </a:r>
            <a:r>
              <a:rPr kumimoji="1" lang="zh-CN" altLang="en-US"/>
              <a:t>。同时还要求这两条向量指令的向量长度必须相等，否则也不能链接。</a:t>
            </a:r>
            <a:r>
              <a:rPr kumimoji="1" lang="zh-CN" altLang="en-US">
                <a:latin typeface="Times New Roman" pitchFamily="18" charset="0"/>
              </a:rPr>
              <a:t>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381000" y="457200"/>
            <a:ext cx="8458200" cy="5105400"/>
          </a:xfrm>
        </p:spPr>
        <p:txBody>
          <a:bodyPr/>
          <a:lstStyle/>
          <a:p>
            <a:pPr marL="0" indent="0">
              <a:buFontTx/>
              <a:buNone/>
              <a:tabLst>
                <a:tab pos="1905000" algn="l"/>
                <a:tab pos="4948238" algn="l"/>
              </a:tabLst>
            </a:pPr>
            <a:r>
              <a:rPr lang="en-US" altLang="zh-CN" b="1">
                <a:solidFill>
                  <a:srgbClr val="0000FF"/>
                </a:solidFill>
                <a:latin typeface="宋体" pitchFamily="2" charset="-122"/>
              </a:rPr>
              <a:t> </a:t>
            </a:r>
            <a:r>
              <a:rPr lang="zh-CN" altLang="en-US" b="1">
                <a:solidFill>
                  <a:srgbClr val="0000FF"/>
                </a:solidFill>
                <a:latin typeface="宋体" pitchFamily="2" charset="-122"/>
              </a:rPr>
              <a:t>实现链接的条件：</a:t>
            </a:r>
          </a:p>
          <a:p>
            <a:pPr marL="0" indent="0">
              <a:buFontTx/>
              <a:buNone/>
              <a:tabLst>
                <a:tab pos="1905000" algn="l"/>
                <a:tab pos="4948238" algn="l"/>
              </a:tabLst>
            </a:pPr>
            <a:r>
              <a:rPr lang="en-US" altLang="zh-CN">
                <a:latin typeface="宋体" pitchFamily="2" charset="-122"/>
              </a:rPr>
              <a:t>(1)</a:t>
            </a:r>
            <a:r>
              <a:rPr lang="zh-CN" altLang="en-US">
                <a:latin typeface="宋体" pitchFamily="2" charset="-122"/>
              </a:rPr>
              <a:t>没有向量寄存器冲突和运算部件冲突。</a:t>
            </a:r>
          </a:p>
          <a:p>
            <a:pPr marL="0" indent="0">
              <a:buFontTx/>
              <a:buNone/>
              <a:tabLst>
                <a:tab pos="1905000" algn="l"/>
                <a:tab pos="4948238" algn="l"/>
              </a:tabLst>
            </a:pPr>
            <a:r>
              <a:rPr lang="en-US" altLang="zh-CN">
                <a:latin typeface="宋体" pitchFamily="2" charset="-122"/>
              </a:rPr>
              <a:t>(2)</a:t>
            </a:r>
            <a:r>
              <a:rPr lang="zh-CN" altLang="en-US">
                <a:latin typeface="宋体" pitchFamily="2" charset="-122"/>
              </a:rPr>
              <a:t>只有第一个结果送入向量寄存器的那一个</a:t>
            </a:r>
          </a:p>
          <a:p>
            <a:pPr marL="0" indent="0">
              <a:buFontTx/>
              <a:buNone/>
              <a:tabLst>
                <a:tab pos="1905000" algn="l"/>
                <a:tab pos="4948238" algn="l"/>
              </a:tabLst>
            </a:pPr>
            <a:r>
              <a:rPr lang="zh-CN" altLang="en-US">
                <a:latin typeface="宋体" pitchFamily="2" charset="-122"/>
              </a:rPr>
              <a:t>   周期可以链接。</a:t>
            </a:r>
          </a:p>
          <a:p>
            <a:pPr marL="0" indent="0">
              <a:buFontTx/>
              <a:buNone/>
              <a:tabLst>
                <a:tab pos="1905000" algn="l"/>
                <a:tab pos="4948238" algn="l"/>
              </a:tabLst>
            </a:pPr>
            <a:r>
              <a:rPr lang="en-US" altLang="zh-CN">
                <a:latin typeface="宋体" pitchFamily="2" charset="-122"/>
              </a:rPr>
              <a:t>(3)</a:t>
            </a:r>
            <a:r>
              <a:rPr lang="zh-CN" altLang="en-US">
                <a:latin typeface="宋体" pitchFamily="2" charset="-122"/>
              </a:rPr>
              <a:t>先行的两条指令产生运算结果的时间必须</a:t>
            </a:r>
          </a:p>
          <a:p>
            <a:pPr marL="0" indent="0">
              <a:buFontTx/>
              <a:buNone/>
              <a:tabLst>
                <a:tab pos="1905000" algn="l"/>
                <a:tab pos="4948238" algn="l"/>
              </a:tabLst>
            </a:pPr>
            <a:r>
              <a:rPr lang="zh-CN" altLang="en-US">
                <a:latin typeface="宋体" pitchFamily="2" charset="-122"/>
              </a:rPr>
              <a:t>   相等。</a:t>
            </a:r>
          </a:p>
          <a:p>
            <a:pPr marL="0" indent="0">
              <a:buFontTx/>
              <a:buNone/>
              <a:tabLst>
                <a:tab pos="1905000" algn="l"/>
                <a:tab pos="4948238" algn="l"/>
              </a:tabLst>
            </a:pPr>
            <a:r>
              <a:rPr lang="en-US" altLang="zh-CN">
                <a:latin typeface="宋体" pitchFamily="2" charset="-122"/>
              </a:rPr>
              <a:t>(4)</a:t>
            </a:r>
            <a:r>
              <a:rPr lang="zh-CN" altLang="en-US">
                <a:latin typeface="宋体" pitchFamily="2" charset="-122"/>
              </a:rPr>
              <a:t>两条向量指令</a:t>
            </a:r>
            <a:r>
              <a:rPr lang="zh-CN" altLang="en-US" sz="3600">
                <a:latin typeface="宋体" pitchFamily="2" charset="-122"/>
              </a:rPr>
              <a:t>的向量长度必须相等。</a:t>
            </a:r>
          </a:p>
        </p:txBody>
      </p:sp>
    </p:spTree>
  </p:cSld>
  <p:clrMapOvr>
    <a:masterClrMapping/>
  </p:clrMapOvr>
  <p:transition advTm="622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4294967295"/>
          </p:nvPr>
        </p:nvSpPr>
        <p:spPr>
          <a:xfrm>
            <a:off x="7080250" y="6232525"/>
            <a:ext cx="1905000" cy="457200"/>
          </a:xfrm>
          <a:prstGeom prst="rect">
            <a:avLst/>
          </a:prstGeom>
        </p:spPr>
        <p:txBody>
          <a:bodyPr/>
          <a:lstStyle/>
          <a:p>
            <a:fld id="{08DD6262-4BDF-40D0-AD6A-FE43EBDB2CAB}" type="slidenum">
              <a:rPr lang="en-US" altLang="zh-CN"/>
              <a:pPr/>
              <a:t>22</a:t>
            </a:fld>
            <a:endParaRPr lang="en-US" altLang="zh-CN"/>
          </a:p>
        </p:txBody>
      </p:sp>
      <p:sp>
        <p:nvSpPr>
          <p:cNvPr id="860163" name="Rectangle 3"/>
          <p:cNvSpPr>
            <a:spLocks noGrp="1" noChangeArrowheads="1"/>
          </p:cNvSpPr>
          <p:nvPr>
            <p:ph type="subTitle" idx="1"/>
          </p:nvPr>
        </p:nvSpPr>
        <p:spPr>
          <a:xfrm>
            <a:off x="228600" y="609600"/>
            <a:ext cx="5486400" cy="552450"/>
          </a:xfrm>
          <a:noFill/>
        </p:spPr>
        <p:txBody>
          <a:bodyPr/>
          <a:lstStyle/>
          <a:p>
            <a:pPr algn="just">
              <a:spcBef>
                <a:spcPct val="0"/>
              </a:spcBef>
            </a:pPr>
            <a:r>
              <a:rPr lang="zh-CN" altLang="en-US" sz="2800" b="1" dirty="0" smtClean="0">
                <a:solidFill>
                  <a:schemeClr val="hlink"/>
                </a:solidFill>
              </a:rPr>
              <a:t>分段</a:t>
            </a:r>
            <a:r>
              <a:rPr lang="zh-CN" altLang="en-US" sz="2800" b="1" dirty="0">
                <a:solidFill>
                  <a:schemeClr val="hlink"/>
                </a:solidFill>
              </a:rPr>
              <a:t>开采技术  </a:t>
            </a:r>
            <a:r>
              <a:rPr lang="zh-CN" altLang="en-US" sz="2800" b="1" dirty="0">
                <a:solidFill>
                  <a:schemeClr val="hlink"/>
                </a:solidFill>
                <a:latin typeface="宋体" pitchFamily="2" charset="-122"/>
              </a:rPr>
              <a:t> </a:t>
            </a:r>
          </a:p>
        </p:txBody>
      </p:sp>
      <p:sp>
        <p:nvSpPr>
          <p:cNvPr id="860164" name="Text Box 4"/>
          <p:cNvSpPr txBox="1">
            <a:spLocks noChangeArrowheads="1"/>
          </p:cNvSpPr>
          <p:nvPr/>
        </p:nvSpPr>
        <p:spPr bwMode="auto">
          <a:xfrm>
            <a:off x="228600" y="1143000"/>
            <a:ext cx="8686800" cy="1371600"/>
          </a:xfrm>
          <a:prstGeom prst="rect">
            <a:avLst/>
          </a:prstGeom>
          <a:noFill/>
          <a:ln w="9525">
            <a:solidFill>
              <a:srgbClr val="FF9900"/>
            </a:solidFill>
            <a:miter lim="800000"/>
            <a:headEnd/>
            <a:tailEnd/>
          </a:ln>
          <a:effectLst/>
        </p:spPr>
        <p:txBody>
          <a:bodyPr/>
          <a:lstStyle/>
          <a:p>
            <a:pPr algn="l"/>
            <a:r>
              <a:rPr kumimoji="1" lang="en-US" altLang="zh-CN"/>
              <a:t>  </a:t>
            </a:r>
            <a:r>
              <a:rPr kumimoji="1" lang="zh-CN" altLang="en-US"/>
              <a:t>当向量的长度大于向量寄存器的长度时，必须把长向量分成长度固定的段。处理长向量的程序结构称为</a:t>
            </a:r>
            <a:r>
              <a:rPr kumimoji="1" lang="zh-CN" altLang="en-US">
                <a:solidFill>
                  <a:srgbClr val="FF0000"/>
                </a:solidFill>
              </a:rPr>
              <a:t>向量循环</a:t>
            </a:r>
            <a:r>
              <a:rPr kumimoji="1" lang="zh-CN" altLang="en-US"/>
              <a:t>。</a:t>
            </a:r>
          </a:p>
        </p:txBody>
      </p:sp>
      <p:sp>
        <p:nvSpPr>
          <p:cNvPr id="860165" name="Text Box 5"/>
          <p:cNvSpPr txBox="1">
            <a:spLocks noChangeArrowheads="1"/>
          </p:cNvSpPr>
          <p:nvPr/>
        </p:nvSpPr>
        <p:spPr bwMode="auto">
          <a:xfrm>
            <a:off x="228600" y="2971800"/>
            <a:ext cx="8610600" cy="2438400"/>
          </a:xfrm>
          <a:prstGeom prst="rect">
            <a:avLst/>
          </a:prstGeom>
          <a:noFill/>
          <a:ln w="9525">
            <a:solidFill>
              <a:srgbClr val="FF9900"/>
            </a:solidFill>
            <a:miter lim="800000"/>
            <a:headEnd/>
            <a:tailEnd/>
          </a:ln>
          <a:effectLst/>
        </p:spPr>
        <p:txBody>
          <a:bodyPr/>
          <a:lstStyle/>
          <a:p>
            <a:pPr algn="l"/>
            <a:r>
              <a:rPr kumimoji="1" lang="en-US" altLang="zh-CN" dirty="0"/>
              <a:t>  </a:t>
            </a:r>
            <a:r>
              <a:rPr kumimoji="1" lang="zh-CN" altLang="en-US" dirty="0"/>
              <a:t>分段开采技术一次处理一个向量段。将长向量分段成循环是系统硬件和软件控制完成的，程序员看不到这种向量分段为循环的过程，即对程序员是透明的。每经过一次循环，就处理长向量的一个段。一般在进入循环以前，根据向量长度计算出循环计数值。</a:t>
            </a:r>
            <a:r>
              <a:rPr kumimoji="1" lang="zh-CN" altLang="en-US" dirty="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64"/>
                                        </p:tgtEl>
                                        <p:attrNameLst>
                                          <p:attrName>style.visibility</p:attrName>
                                        </p:attrNameLst>
                                      </p:cBhvr>
                                      <p:to>
                                        <p:strVal val="visible"/>
                                      </p:to>
                                    </p:set>
                                    <p:animEffect transition="in" filter="blinds(horizontal)">
                                      <p:cBhvr>
                                        <p:cTn id="7" dur="500"/>
                                        <p:tgtEl>
                                          <p:spTgt spid="86016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60165"/>
                                        </p:tgtEl>
                                        <p:attrNameLst>
                                          <p:attrName>style.visibility</p:attrName>
                                        </p:attrNameLst>
                                      </p:cBhvr>
                                      <p:to>
                                        <p:strVal val="visible"/>
                                      </p:to>
                                    </p:set>
                                    <p:animEffect transition="in" filter="checkerboard(across)">
                                      <p:cBhvr>
                                        <p:cTn id="12" dur="500"/>
                                        <p:tgtEl>
                                          <p:spTgt spid="860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4" grpId="0" animBg="1" autoUpdateAnimBg="0"/>
      <p:bldP spid="860165"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sldNum" sz="quarter" idx="4294967295"/>
          </p:nvPr>
        </p:nvSpPr>
        <p:spPr>
          <a:xfrm>
            <a:off x="7080250" y="6232525"/>
            <a:ext cx="1905000" cy="457200"/>
          </a:xfrm>
          <a:prstGeom prst="rect">
            <a:avLst/>
          </a:prstGeom>
        </p:spPr>
        <p:txBody>
          <a:bodyPr/>
          <a:lstStyle/>
          <a:p>
            <a:fld id="{EE7C4029-0475-46B4-BAEF-E752FB2C3243}" type="slidenum">
              <a:rPr lang="en-US" altLang="zh-CN"/>
              <a:pPr/>
              <a:t>23</a:t>
            </a:fld>
            <a:endParaRPr lang="en-US" altLang="zh-CN"/>
          </a:p>
        </p:txBody>
      </p:sp>
      <p:sp>
        <p:nvSpPr>
          <p:cNvPr id="861188" name="Text Box 4"/>
          <p:cNvSpPr txBox="1">
            <a:spLocks noChangeArrowheads="1"/>
          </p:cNvSpPr>
          <p:nvPr/>
        </p:nvSpPr>
        <p:spPr bwMode="auto">
          <a:xfrm>
            <a:off x="685800" y="1524000"/>
            <a:ext cx="8001000" cy="3733800"/>
          </a:xfrm>
          <a:prstGeom prst="rect">
            <a:avLst/>
          </a:prstGeom>
          <a:noFill/>
          <a:ln w="9525">
            <a:solidFill>
              <a:srgbClr val="FF9900"/>
            </a:solidFill>
            <a:miter lim="800000"/>
            <a:headEnd/>
            <a:tailEnd/>
          </a:ln>
          <a:effectLst/>
        </p:spPr>
        <p:txBody>
          <a:bodyPr/>
          <a:lstStyle/>
          <a:p>
            <a:pPr algn="l"/>
            <a:r>
              <a:rPr kumimoji="1" lang="en-US" altLang="zh-CN"/>
              <a:t>  </a:t>
            </a:r>
            <a:r>
              <a:rPr kumimoji="1" lang="zh-CN" altLang="en-US"/>
              <a:t>分段开采技术适用于寄存器</a:t>
            </a:r>
            <a:r>
              <a:rPr kumimoji="1" lang="en-US" altLang="zh-CN">
                <a:latin typeface="Times New Roman" pitchFamily="18" charset="0"/>
              </a:rPr>
              <a:t>-</a:t>
            </a:r>
            <a:r>
              <a:rPr kumimoji="1" lang="zh-CN" altLang="en-US"/>
              <a:t>寄存器型向量处理机。</a:t>
            </a:r>
            <a:r>
              <a:rPr kumimoji="1" lang="zh-CN" altLang="en-US">
                <a:latin typeface="Times New Roman" pitchFamily="18" charset="0"/>
              </a:rPr>
              <a:t/>
            </a:r>
            <a:br>
              <a:rPr kumimoji="1" lang="zh-CN" altLang="en-US">
                <a:latin typeface="Times New Roman" pitchFamily="18" charset="0"/>
              </a:rPr>
            </a:br>
            <a:r>
              <a:rPr kumimoji="1" lang="zh-CN" altLang="en-US">
                <a:latin typeface="Times New Roman" pitchFamily="18" charset="0"/>
              </a:rPr>
              <a:t>    </a:t>
            </a:r>
            <a:r>
              <a:rPr kumimoji="1" lang="zh-CN" altLang="en-US"/>
              <a:t>经分段处理后，第</a:t>
            </a:r>
            <a:r>
              <a:rPr kumimoji="1" lang="en-US" altLang="zh-CN">
                <a:latin typeface="Times New Roman" pitchFamily="18" charset="0"/>
              </a:rPr>
              <a:t>1</a:t>
            </a:r>
            <a:r>
              <a:rPr kumimoji="1" lang="zh-CN" altLang="en-US"/>
              <a:t>段长度为</a:t>
            </a:r>
            <a:r>
              <a:rPr kumimoji="1" lang="en-US" altLang="zh-CN">
                <a:latin typeface="Times New Roman" pitchFamily="18" charset="0"/>
              </a:rPr>
              <a:t>(n mod 64)</a:t>
            </a:r>
            <a:r>
              <a:rPr kumimoji="1" lang="zh-CN" altLang="en-US"/>
              <a:t>，而以后各段的长度均为</a:t>
            </a:r>
            <a:r>
              <a:rPr kumimoji="1" lang="en-US" altLang="zh-CN">
                <a:latin typeface="Times New Roman" pitchFamily="18" charset="0"/>
              </a:rPr>
              <a:t>64</a:t>
            </a:r>
            <a:r>
              <a:rPr kumimoji="1" lang="zh-CN" altLang="en-US"/>
              <a:t>。上述的这种分段需要一定的时间开销，应包括在流水线启动时间之内。在整个操作过程中，向量寄存器中的存放值需要改变，第</a:t>
            </a:r>
            <a:r>
              <a:rPr kumimoji="1" lang="en-US" altLang="zh-CN">
                <a:latin typeface="Times New Roman" pitchFamily="18" charset="0"/>
              </a:rPr>
              <a:t>1</a:t>
            </a:r>
            <a:r>
              <a:rPr kumimoji="1" lang="zh-CN" altLang="en-US"/>
              <a:t>次操作时设置为</a:t>
            </a:r>
            <a:r>
              <a:rPr kumimoji="1" lang="en-US" altLang="zh-CN">
                <a:latin typeface="Times New Roman" pitchFamily="18" charset="0"/>
              </a:rPr>
              <a:t>(n mod 64)</a:t>
            </a:r>
            <a:r>
              <a:rPr kumimoji="1" lang="zh-CN" altLang="en-US"/>
              <a:t>，以后则设置为</a:t>
            </a:r>
            <a:r>
              <a:rPr kumimoji="1" lang="en-US" altLang="zh-CN">
                <a:latin typeface="Times New Roman" pitchFamily="18" charset="0"/>
              </a:rPr>
              <a:t>64</a:t>
            </a:r>
            <a:r>
              <a:rPr kumimoji="1" lang="zh-CN" altLang="en-US"/>
              <a:t>。</a:t>
            </a:r>
            <a:r>
              <a:rPr kumimoji="1" lang="zh-CN" altLang="en-US">
                <a:latin typeface="Times New Roman" pitchFamily="18" charset="0"/>
              </a:rPr>
              <a:t>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Rectangle 14"/>
          <p:cNvSpPr>
            <a:spLocks noGrp="1" noChangeArrowheads="1"/>
          </p:cNvSpPr>
          <p:nvPr>
            <p:ph type="sldNum" sz="quarter" idx="4294967295"/>
          </p:nvPr>
        </p:nvSpPr>
        <p:spPr>
          <a:xfrm>
            <a:off x="7080250" y="6232525"/>
            <a:ext cx="1905000" cy="457200"/>
          </a:xfrm>
          <a:prstGeom prst="rect">
            <a:avLst/>
          </a:prstGeom>
          <a:noFill/>
        </p:spPr>
        <p:txBody>
          <a:bodyPr/>
          <a:lstStyle/>
          <a:p>
            <a:fld id="{E23DB22D-15D4-4C7D-820B-388DB7CED390}" type="slidenum">
              <a:rPr lang="en-US" altLang="zh-CN"/>
              <a:pPr/>
              <a:t>24</a:t>
            </a:fld>
            <a:endParaRPr lang="en-US" altLang="zh-CN"/>
          </a:p>
        </p:txBody>
      </p:sp>
      <p:sp>
        <p:nvSpPr>
          <p:cNvPr id="862212" name="Text Box 4"/>
          <p:cNvSpPr txBox="1">
            <a:spLocks noChangeArrowheads="1"/>
          </p:cNvSpPr>
          <p:nvPr/>
        </p:nvSpPr>
        <p:spPr bwMode="auto">
          <a:xfrm>
            <a:off x="304800" y="990600"/>
            <a:ext cx="8534400" cy="533400"/>
          </a:xfrm>
          <a:prstGeom prst="rect">
            <a:avLst/>
          </a:prstGeom>
          <a:noFill/>
          <a:ln w="9525">
            <a:noFill/>
            <a:miter lim="800000"/>
            <a:headEnd/>
            <a:tailEnd/>
          </a:ln>
          <a:effectLst/>
        </p:spPr>
        <p:txBody>
          <a:bodyPr/>
          <a:lstStyle/>
          <a:p>
            <a:pPr algn="l"/>
            <a:r>
              <a:rPr kumimoji="1" lang="zh-CN" altLang="en-US" sz="2400"/>
              <a:t>在向量处理机中，前面讲了三种技术措施</a:t>
            </a:r>
          </a:p>
        </p:txBody>
      </p:sp>
      <p:grpSp>
        <p:nvGrpSpPr>
          <p:cNvPr id="2" name="Group 12"/>
          <p:cNvGrpSpPr>
            <a:grpSpLocks/>
          </p:cNvGrpSpPr>
          <p:nvPr/>
        </p:nvGrpSpPr>
        <p:grpSpPr bwMode="auto">
          <a:xfrm>
            <a:off x="152400" y="1447800"/>
            <a:ext cx="8686800" cy="609600"/>
            <a:chOff x="96" y="1056"/>
            <a:chExt cx="5472" cy="384"/>
          </a:xfrm>
          <a:noFill/>
        </p:grpSpPr>
        <p:sp>
          <p:nvSpPr>
            <p:cNvPr id="862213" name="Text Box 5"/>
            <p:cNvSpPr txBox="1">
              <a:spLocks noChangeArrowheads="1"/>
            </p:cNvSpPr>
            <p:nvPr/>
          </p:nvSpPr>
          <p:spPr bwMode="auto">
            <a:xfrm>
              <a:off x="96" y="1104"/>
              <a:ext cx="1536" cy="336"/>
            </a:xfrm>
            <a:prstGeom prst="rect">
              <a:avLst/>
            </a:prstGeom>
            <a:grpFill/>
            <a:ln w="9525">
              <a:solidFill>
                <a:srgbClr val="FF9900"/>
              </a:solidFill>
              <a:miter lim="800000"/>
              <a:headEnd/>
              <a:tailEnd/>
            </a:ln>
            <a:effectLst/>
          </p:spPr>
          <p:txBody>
            <a:bodyPr/>
            <a:lstStyle/>
            <a:p>
              <a:pPr algn="ctr"/>
              <a:r>
                <a:rPr kumimoji="1" lang="zh-CN" altLang="en-US" sz="2400">
                  <a:solidFill>
                    <a:schemeClr val="hlink"/>
                  </a:solidFill>
                  <a:effectLst>
                    <a:outerShdw blurRad="38100" dist="38100" dir="2700000" algn="tl">
                      <a:srgbClr val="000000"/>
                    </a:outerShdw>
                  </a:effectLst>
                </a:rPr>
                <a:t>多功能部件并行</a:t>
              </a:r>
              <a:endParaRPr kumimoji="1" lang="zh-CN" altLang="en-US" sz="2400">
                <a:latin typeface="Times New Roman" pitchFamily="18" charset="0"/>
              </a:endParaRPr>
            </a:p>
          </p:txBody>
        </p:sp>
        <p:sp>
          <p:nvSpPr>
            <p:cNvPr id="862216" name="Text Box 8"/>
            <p:cNvSpPr txBox="1">
              <a:spLocks noChangeArrowheads="1"/>
            </p:cNvSpPr>
            <p:nvPr/>
          </p:nvSpPr>
          <p:spPr bwMode="auto">
            <a:xfrm>
              <a:off x="1728" y="1056"/>
              <a:ext cx="3840" cy="384"/>
            </a:xfrm>
            <a:prstGeom prst="rect">
              <a:avLst/>
            </a:prstGeom>
            <a:grpFill/>
            <a:ln w="9525">
              <a:solidFill>
                <a:srgbClr val="FF9900"/>
              </a:solidFill>
              <a:miter lim="800000"/>
              <a:headEnd/>
              <a:tailEnd/>
            </a:ln>
            <a:effectLst/>
          </p:spPr>
          <p:txBody>
            <a:bodyPr/>
            <a:lstStyle/>
            <a:p>
              <a:r>
                <a:rPr kumimoji="1" lang="zh-CN" altLang="en-US" sz="2400"/>
                <a:t>采用独立并行工作的多个功能部件。</a:t>
              </a:r>
              <a:r>
                <a:rPr kumimoji="1" lang="zh-CN" altLang="en-US">
                  <a:solidFill>
                    <a:schemeClr val="hlink"/>
                  </a:solidFill>
                  <a:effectLst>
                    <a:outerShdw blurRad="38100" dist="38100" dir="2700000" algn="tl">
                      <a:srgbClr val="000000"/>
                    </a:outerShdw>
                  </a:effectLst>
                  <a:latin typeface="Times New Roman" pitchFamily="18" charset="0"/>
                </a:rPr>
                <a:t> </a:t>
              </a:r>
            </a:p>
          </p:txBody>
        </p:sp>
      </p:grpSp>
      <p:grpSp>
        <p:nvGrpSpPr>
          <p:cNvPr id="3" name="Group 13"/>
          <p:cNvGrpSpPr>
            <a:grpSpLocks/>
          </p:cNvGrpSpPr>
          <p:nvPr/>
        </p:nvGrpSpPr>
        <p:grpSpPr bwMode="auto">
          <a:xfrm>
            <a:off x="152400" y="2133600"/>
            <a:ext cx="8686800" cy="838200"/>
            <a:chOff x="96" y="1488"/>
            <a:chExt cx="5472" cy="528"/>
          </a:xfrm>
          <a:noFill/>
        </p:grpSpPr>
        <p:sp>
          <p:nvSpPr>
            <p:cNvPr id="862214" name="Text Box 6"/>
            <p:cNvSpPr txBox="1">
              <a:spLocks noChangeArrowheads="1"/>
            </p:cNvSpPr>
            <p:nvPr/>
          </p:nvSpPr>
          <p:spPr bwMode="auto">
            <a:xfrm>
              <a:off x="96" y="1584"/>
              <a:ext cx="1536" cy="336"/>
            </a:xfrm>
            <a:prstGeom prst="rect">
              <a:avLst/>
            </a:prstGeom>
            <a:grpFill/>
            <a:ln w="9525">
              <a:solidFill>
                <a:srgbClr val="FF9900"/>
              </a:solidFill>
              <a:miter lim="800000"/>
              <a:headEnd/>
              <a:tailEnd/>
            </a:ln>
            <a:effectLst/>
          </p:spPr>
          <p:txBody>
            <a:bodyPr/>
            <a:lstStyle/>
            <a:p>
              <a:pPr algn="ctr"/>
              <a:r>
                <a:rPr kumimoji="1" lang="zh-CN" altLang="en-US" sz="2400">
                  <a:solidFill>
                    <a:schemeClr val="hlink"/>
                  </a:solidFill>
                  <a:effectLst>
                    <a:outerShdw blurRad="38100" dist="38100" dir="2700000" algn="tl">
                      <a:srgbClr val="000000"/>
                    </a:outerShdw>
                  </a:effectLst>
                  <a:latin typeface="Times New Roman" pitchFamily="18" charset="0"/>
                </a:rPr>
                <a:t>链接技术</a:t>
              </a:r>
              <a:endParaRPr kumimoji="1" lang="zh-CN" altLang="en-US" sz="2400">
                <a:latin typeface="Times New Roman" pitchFamily="18" charset="0"/>
              </a:endParaRPr>
            </a:p>
          </p:txBody>
        </p:sp>
        <p:sp>
          <p:nvSpPr>
            <p:cNvPr id="862217" name="Text Box 9"/>
            <p:cNvSpPr txBox="1">
              <a:spLocks noChangeArrowheads="1"/>
            </p:cNvSpPr>
            <p:nvPr/>
          </p:nvSpPr>
          <p:spPr bwMode="auto">
            <a:xfrm>
              <a:off x="1728" y="1488"/>
              <a:ext cx="3840" cy="528"/>
            </a:xfrm>
            <a:prstGeom prst="rect">
              <a:avLst/>
            </a:prstGeom>
            <a:grpFill/>
            <a:ln w="9525">
              <a:solidFill>
                <a:srgbClr val="FF9900"/>
              </a:solidFill>
              <a:miter lim="800000"/>
              <a:headEnd/>
              <a:tailEnd/>
            </a:ln>
            <a:effectLst/>
          </p:spPr>
          <p:txBody>
            <a:bodyPr/>
            <a:lstStyle/>
            <a:p>
              <a:pPr algn="l"/>
              <a:r>
                <a:rPr kumimoji="1" lang="en-US" altLang="zh-CN" sz="2400" dirty="0"/>
                <a:t>  </a:t>
              </a:r>
              <a:r>
                <a:rPr kumimoji="1" lang="zh-CN" altLang="en-US" sz="2400" dirty="0"/>
                <a:t>利用向量指令间存在的先写后读的数据相关性来加快向量执行速度的技术</a:t>
              </a:r>
              <a:endParaRPr kumimoji="1" lang="zh-CN" altLang="en-US" sz="2400" dirty="0">
                <a:latin typeface="Times New Roman" pitchFamily="18" charset="0"/>
              </a:endParaRPr>
            </a:p>
          </p:txBody>
        </p:sp>
      </p:grpSp>
      <p:grpSp>
        <p:nvGrpSpPr>
          <p:cNvPr id="4" name="Group 14"/>
          <p:cNvGrpSpPr>
            <a:grpSpLocks/>
          </p:cNvGrpSpPr>
          <p:nvPr/>
        </p:nvGrpSpPr>
        <p:grpSpPr bwMode="auto">
          <a:xfrm>
            <a:off x="152400" y="3048000"/>
            <a:ext cx="8686800" cy="2286000"/>
            <a:chOff x="96" y="2064"/>
            <a:chExt cx="5472" cy="1440"/>
          </a:xfrm>
          <a:noFill/>
        </p:grpSpPr>
        <p:sp>
          <p:nvSpPr>
            <p:cNvPr id="862215" name="Text Box 7"/>
            <p:cNvSpPr txBox="1">
              <a:spLocks noChangeArrowheads="1"/>
            </p:cNvSpPr>
            <p:nvPr/>
          </p:nvSpPr>
          <p:spPr bwMode="auto">
            <a:xfrm>
              <a:off x="96" y="2496"/>
              <a:ext cx="1536" cy="384"/>
            </a:xfrm>
            <a:prstGeom prst="rect">
              <a:avLst/>
            </a:prstGeom>
            <a:grpFill/>
            <a:ln w="9525">
              <a:solidFill>
                <a:srgbClr val="FF9900"/>
              </a:solidFill>
              <a:miter lim="800000"/>
              <a:headEnd/>
              <a:tailEnd/>
            </a:ln>
            <a:effectLst/>
          </p:spPr>
          <p:txBody>
            <a:bodyPr/>
            <a:lstStyle/>
            <a:p>
              <a:pPr algn="ctr"/>
              <a:r>
                <a:rPr kumimoji="1" lang="zh-CN" altLang="en-US" sz="2400">
                  <a:solidFill>
                    <a:schemeClr val="hlink"/>
                  </a:solidFill>
                  <a:effectLst>
                    <a:outerShdw blurRad="38100" dist="38100" dir="2700000" algn="tl">
                      <a:srgbClr val="000000"/>
                    </a:outerShdw>
                  </a:effectLst>
                  <a:latin typeface="Times New Roman" pitchFamily="18" charset="0"/>
                </a:rPr>
                <a:t>分段开采技术</a:t>
              </a:r>
              <a:endParaRPr kumimoji="1" lang="zh-CN" altLang="en-US" sz="2400">
                <a:latin typeface="Times New Roman" pitchFamily="18" charset="0"/>
              </a:endParaRPr>
            </a:p>
          </p:txBody>
        </p:sp>
        <p:sp>
          <p:nvSpPr>
            <p:cNvPr id="862219" name="Text Box 11"/>
            <p:cNvSpPr txBox="1">
              <a:spLocks noChangeArrowheads="1"/>
            </p:cNvSpPr>
            <p:nvPr/>
          </p:nvSpPr>
          <p:spPr bwMode="auto">
            <a:xfrm>
              <a:off x="1728" y="2064"/>
              <a:ext cx="3840" cy="1440"/>
            </a:xfrm>
            <a:prstGeom prst="rect">
              <a:avLst/>
            </a:prstGeom>
            <a:grpFill/>
            <a:ln w="9525">
              <a:solidFill>
                <a:srgbClr val="FF9900"/>
              </a:solidFill>
              <a:miter lim="800000"/>
              <a:headEnd/>
              <a:tailEnd/>
            </a:ln>
            <a:effectLst/>
          </p:spPr>
          <p:txBody>
            <a:bodyPr/>
            <a:lstStyle/>
            <a:p>
              <a:pPr algn="l"/>
              <a:r>
                <a:rPr kumimoji="1" lang="en-US" altLang="zh-CN" sz="2400" dirty="0"/>
                <a:t>  </a:t>
              </a:r>
              <a:r>
                <a:rPr kumimoji="1" lang="zh-CN" altLang="en-US" sz="2400" dirty="0"/>
                <a:t>当向量的长度大于向量寄存器的长度时，把长向量分成长度固定的循环段。每经过一次循环，就处理长向量的一个段。  在进入循环以前，系统根据向量长度计算出循环计数值。处理过程是系统硬件和软件控制完成的，对程序员是透明的。</a:t>
              </a:r>
              <a:r>
                <a:rPr kumimoji="1" lang="zh-CN" altLang="en-US" sz="2400" dirty="0">
                  <a:latin typeface="Times New Roman" pitchFamily="18" charset="0"/>
                </a:rPr>
                <a:t> </a:t>
              </a:r>
            </a:p>
          </p:txBody>
        </p:sp>
      </p:grpSp>
      <p:sp>
        <p:nvSpPr>
          <p:cNvPr id="862223" name="Text Box 15"/>
          <p:cNvSpPr txBox="1">
            <a:spLocks noChangeArrowheads="1"/>
          </p:cNvSpPr>
          <p:nvPr/>
        </p:nvSpPr>
        <p:spPr bwMode="auto">
          <a:xfrm>
            <a:off x="76200" y="5410200"/>
            <a:ext cx="8763000" cy="1219200"/>
          </a:xfrm>
          <a:prstGeom prst="rect">
            <a:avLst/>
          </a:prstGeom>
          <a:noFill/>
          <a:ln w="9525">
            <a:solidFill>
              <a:srgbClr val="FF9900"/>
            </a:solidFill>
            <a:miter lim="800000"/>
            <a:headEnd/>
            <a:tailEnd/>
          </a:ln>
          <a:effectLst/>
        </p:spPr>
        <p:txBody>
          <a:bodyPr/>
          <a:lstStyle/>
          <a:p>
            <a:pPr algn="l"/>
            <a:r>
              <a:rPr kumimoji="1" lang="en-US" altLang="zh-CN" sz="2400"/>
              <a:t>CRAY-1</a:t>
            </a:r>
            <a:r>
              <a:rPr kumimoji="1" lang="zh-CN" altLang="en-US" sz="2400"/>
              <a:t>是单处理机系统结构的向量计算机，诞生于</a:t>
            </a:r>
            <a:r>
              <a:rPr kumimoji="1" lang="en-US" altLang="zh-CN" sz="2400"/>
              <a:t>1975</a:t>
            </a:r>
            <a:r>
              <a:rPr kumimoji="1" lang="zh-CN" altLang="en-US" sz="2400"/>
              <a:t>，时钟周期为</a:t>
            </a:r>
            <a:r>
              <a:rPr kumimoji="1" lang="en-US" altLang="zh-CN" sz="2400"/>
              <a:t>12.5ns</a:t>
            </a:r>
            <a:r>
              <a:rPr kumimoji="1" lang="zh-CN" altLang="en-US" sz="2400"/>
              <a:t>。它的改进型 </a:t>
            </a:r>
            <a:r>
              <a:rPr kumimoji="1" lang="en-US" altLang="zh-CN" sz="2400"/>
              <a:t>CRAY-1S</a:t>
            </a:r>
            <a:r>
              <a:rPr kumimoji="1" lang="zh-CN" altLang="en-US" sz="2400"/>
              <a:t>于</a:t>
            </a:r>
            <a:r>
              <a:rPr kumimoji="1" lang="en-US" altLang="zh-CN" sz="2400"/>
              <a:t>1979</a:t>
            </a:r>
            <a:r>
              <a:rPr kumimoji="1" lang="zh-CN" altLang="en-US" sz="2400"/>
              <a:t>年生产，</a:t>
            </a:r>
            <a:r>
              <a:rPr kumimoji="1" lang="en-US" altLang="zh-CN" sz="2400"/>
              <a:t>10</a:t>
            </a:r>
            <a:r>
              <a:rPr kumimoji="1" lang="zh-CN" altLang="en-US" sz="2400"/>
              <a:t>流水线</a:t>
            </a:r>
            <a:r>
              <a:rPr kumimoji="1" lang="zh-CN" altLang="en-US" sz="2400">
                <a:effectLst>
                  <a:outerShdw blurRad="38100" dist="38100" dir="2700000" algn="tl">
                    <a:srgbClr val="000000"/>
                  </a:outerShdw>
                </a:effectLst>
              </a:rPr>
              <a:t>功能部件并行计算能力相当</a:t>
            </a:r>
            <a:r>
              <a:rPr kumimoji="1" lang="en-US" altLang="zh-CN" sz="2400">
                <a:effectLst>
                  <a:outerShdw blurRad="38100" dist="38100" dir="2700000" algn="tl">
                    <a:srgbClr val="000000"/>
                  </a:outerShdw>
                </a:effectLst>
              </a:rPr>
              <a:t>10</a:t>
            </a:r>
            <a:r>
              <a:rPr kumimoji="1" lang="zh-CN" altLang="en-US" sz="2400">
                <a:effectLst>
                  <a:outerShdw blurRad="38100" dist="38100" dir="2700000" algn="tl">
                    <a:srgbClr val="000000"/>
                  </a:outerShdw>
                </a:effectLst>
              </a:rPr>
              <a:t>台</a:t>
            </a:r>
            <a:r>
              <a:rPr kumimoji="1" lang="en-US" altLang="zh-CN" sz="2400">
                <a:effectLst>
                  <a:outerShdw blurRad="38100" dist="38100" dir="2700000" algn="tl">
                    <a:srgbClr val="000000"/>
                  </a:outerShdw>
                </a:effectLst>
              </a:rPr>
              <a:t>IBM3033</a:t>
            </a:r>
            <a:r>
              <a:rPr kumimoji="1" lang="zh-CN" altLang="en-US" sz="2400">
                <a:effectLst>
                  <a:outerShdw blurRad="38100" dist="38100" dir="2700000" algn="tl">
                    <a:srgbClr val="000000"/>
                  </a:outerShdw>
                </a:effectLst>
              </a:rPr>
              <a:t>或</a:t>
            </a:r>
            <a:r>
              <a:rPr kumimoji="1" lang="en-US" altLang="zh-CN" sz="2400">
                <a:effectLst>
                  <a:outerShdw blurRad="38100" dist="38100" dir="2700000" algn="tl">
                    <a:srgbClr val="000000"/>
                  </a:outerShdw>
                </a:effectLst>
              </a:rPr>
              <a:t>10</a:t>
            </a:r>
            <a:r>
              <a:rPr kumimoji="1" lang="zh-CN" altLang="en-US" sz="2400">
                <a:effectLst>
                  <a:outerShdw blurRad="38100" dist="38100" dir="2700000" algn="tl">
                    <a:srgbClr val="000000"/>
                  </a:outerShdw>
                </a:effectLst>
              </a:rPr>
              <a:t>台</a:t>
            </a:r>
            <a:r>
              <a:rPr kumimoji="1" lang="en-US" altLang="zh-CN" sz="2400">
                <a:effectLst>
                  <a:outerShdw blurRad="38100" dist="38100" dir="2700000" algn="tl">
                    <a:srgbClr val="000000"/>
                  </a:outerShdw>
                </a:effectLst>
              </a:rPr>
              <a:t>CDC Cyber7600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62223"/>
                                        </p:tgtEl>
                                        <p:attrNameLst>
                                          <p:attrName>style.visibility</p:attrName>
                                        </p:attrNameLst>
                                      </p:cBhvr>
                                      <p:to>
                                        <p:strVal val="visible"/>
                                      </p:to>
                                    </p:set>
                                    <p:animEffect transition="in" filter="checkerboard(across)">
                                      <p:cBhvr>
                                        <p:cTn id="22" dur="500"/>
                                        <p:tgtEl>
                                          <p:spTgt spid="862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2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4"/>
          <p:cNvSpPr>
            <a:spLocks noGrp="1" noChangeArrowheads="1"/>
          </p:cNvSpPr>
          <p:nvPr>
            <p:ph type="sldNum" sz="quarter" idx="4294967295"/>
          </p:nvPr>
        </p:nvSpPr>
        <p:spPr>
          <a:xfrm>
            <a:off x="7080250" y="6232525"/>
            <a:ext cx="1905000" cy="457200"/>
          </a:xfrm>
          <a:prstGeom prst="rect">
            <a:avLst/>
          </a:prstGeom>
          <a:noFill/>
        </p:spPr>
        <p:txBody>
          <a:bodyPr/>
          <a:lstStyle/>
          <a:p>
            <a:fld id="{CD81C8E0-67E7-4ADB-B8DD-8201F1C63DD1}" type="slidenum">
              <a:rPr lang="en-US" altLang="zh-CN"/>
              <a:pPr/>
              <a:t>25</a:t>
            </a:fld>
            <a:endParaRPr lang="en-US" altLang="zh-CN"/>
          </a:p>
        </p:txBody>
      </p:sp>
      <p:sp>
        <p:nvSpPr>
          <p:cNvPr id="863235" name="Rectangle 3"/>
          <p:cNvSpPr>
            <a:spLocks noGrp="1" noChangeArrowheads="1"/>
          </p:cNvSpPr>
          <p:nvPr>
            <p:ph type="subTitle" idx="1"/>
          </p:nvPr>
        </p:nvSpPr>
        <p:spPr>
          <a:xfrm>
            <a:off x="228600" y="609600"/>
            <a:ext cx="5486400" cy="552450"/>
          </a:xfrm>
          <a:noFill/>
        </p:spPr>
        <p:txBody>
          <a:bodyPr/>
          <a:lstStyle/>
          <a:p>
            <a:pPr algn="just">
              <a:spcBef>
                <a:spcPct val="0"/>
              </a:spcBef>
            </a:pPr>
            <a:r>
              <a:rPr lang="zh-CN" altLang="en-US" sz="2800" b="1" dirty="0" smtClean="0">
                <a:solidFill>
                  <a:schemeClr val="hlink"/>
                </a:solidFill>
                <a:latin typeface="宋体" pitchFamily="2" charset="-122"/>
              </a:rPr>
              <a:t>采用</a:t>
            </a:r>
            <a:r>
              <a:rPr lang="zh-CN" altLang="en-US" sz="2800" b="1" dirty="0">
                <a:solidFill>
                  <a:schemeClr val="hlink"/>
                </a:solidFill>
                <a:latin typeface="宋体" pitchFamily="2" charset="-122"/>
              </a:rPr>
              <a:t>多处理机系统结构</a:t>
            </a:r>
            <a:r>
              <a:rPr lang="zh-CN" altLang="en-US" sz="2800" b="1" dirty="0">
                <a:solidFill>
                  <a:schemeClr val="hlink"/>
                </a:solidFill>
              </a:rPr>
              <a:t> </a:t>
            </a:r>
            <a:r>
              <a:rPr lang="zh-CN" altLang="en-US" sz="2800" b="1" dirty="0">
                <a:solidFill>
                  <a:schemeClr val="hlink"/>
                </a:solidFill>
                <a:latin typeface="宋体" pitchFamily="2" charset="-122"/>
              </a:rPr>
              <a:t> </a:t>
            </a:r>
          </a:p>
        </p:txBody>
      </p:sp>
      <p:sp>
        <p:nvSpPr>
          <p:cNvPr id="863237" name="Text Box 5"/>
          <p:cNvSpPr txBox="1">
            <a:spLocks noChangeArrowheads="1"/>
          </p:cNvSpPr>
          <p:nvPr/>
        </p:nvSpPr>
        <p:spPr bwMode="auto">
          <a:xfrm>
            <a:off x="152400" y="4191000"/>
            <a:ext cx="8763000" cy="838200"/>
          </a:xfrm>
          <a:prstGeom prst="rect">
            <a:avLst/>
          </a:prstGeom>
          <a:noFill/>
          <a:ln w="9525">
            <a:solidFill>
              <a:srgbClr val="FF9900"/>
            </a:solidFill>
            <a:miter lim="800000"/>
            <a:headEnd/>
            <a:tailEnd/>
          </a:ln>
          <a:effectLst/>
        </p:spPr>
        <p:txBody>
          <a:bodyPr/>
          <a:lstStyle/>
          <a:p>
            <a:pPr algn="l"/>
            <a:r>
              <a:rPr kumimoji="1" lang="en-US" altLang="zh-CN" sz="2400">
                <a:latin typeface="Times New Roman" pitchFamily="18" charset="0"/>
              </a:rPr>
              <a:t>1990</a:t>
            </a:r>
            <a:r>
              <a:rPr kumimoji="1" lang="zh-CN" altLang="en-US" sz="2400"/>
              <a:t>推出的</a:t>
            </a:r>
            <a:r>
              <a:rPr kumimoji="1" lang="en-US" altLang="zh-CN" sz="2400">
                <a:latin typeface="Times New Roman" pitchFamily="18" charset="0"/>
              </a:rPr>
              <a:t>CRAY Y-MP</a:t>
            </a:r>
            <a:r>
              <a:rPr kumimoji="1" lang="en-US" altLang="zh-CN" sz="2400"/>
              <a:t> </a:t>
            </a:r>
            <a:r>
              <a:rPr kumimoji="1" lang="en-US" altLang="zh-CN" sz="2400">
                <a:latin typeface="Times New Roman" pitchFamily="18" charset="0"/>
              </a:rPr>
              <a:t>C90</a:t>
            </a:r>
            <a:r>
              <a:rPr kumimoji="1" lang="zh-CN" altLang="en-US" sz="2400"/>
              <a:t>最多可以有</a:t>
            </a:r>
            <a:r>
              <a:rPr kumimoji="1" lang="en-US" altLang="zh-CN" sz="2400">
                <a:latin typeface="Times New Roman" pitchFamily="18" charset="0"/>
              </a:rPr>
              <a:t>16</a:t>
            </a:r>
            <a:r>
              <a:rPr kumimoji="1" lang="zh-CN" altLang="en-US" sz="2400"/>
              <a:t>个向量处理机，时钟周期</a:t>
            </a:r>
            <a:r>
              <a:rPr kumimoji="1" lang="zh-CN" altLang="en-US" sz="2400">
                <a:latin typeface="Times New Roman" pitchFamily="18" charset="0"/>
              </a:rPr>
              <a:t> </a:t>
            </a:r>
            <a:r>
              <a:rPr kumimoji="1" lang="en-US" altLang="zh-CN" sz="2400">
                <a:latin typeface="Times New Roman" pitchFamily="18" charset="0"/>
              </a:rPr>
              <a:t>4.2ns</a:t>
            </a:r>
            <a:r>
              <a:rPr kumimoji="1" lang="zh-CN" altLang="en-US" sz="2400"/>
              <a:t>，浮点运算最高可达</a:t>
            </a:r>
            <a:r>
              <a:rPr kumimoji="1" lang="en-US" altLang="zh-CN" sz="2400">
                <a:latin typeface="Times New Roman" pitchFamily="18" charset="0"/>
              </a:rPr>
              <a:t>16GFLOPS</a:t>
            </a:r>
            <a:r>
              <a:rPr kumimoji="1" lang="en-US" altLang="zh-CN" sz="2400"/>
              <a:t> </a:t>
            </a:r>
            <a:r>
              <a:rPr kumimoji="1" lang="zh-CN" altLang="en-US" sz="2400"/>
              <a:t>。</a:t>
            </a:r>
            <a:endParaRPr kumimoji="1" lang="zh-CN" altLang="en-US" sz="2400">
              <a:latin typeface="Times New Roman" pitchFamily="18" charset="0"/>
            </a:endParaRPr>
          </a:p>
        </p:txBody>
      </p:sp>
      <p:sp>
        <p:nvSpPr>
          <p:cNvPr id="863247" name="Text Box 15"/>
          <p:cNvSpPr txBox="1">
            <a:spLocks noChangeArrowheads="1"/>
          </p:cNvSpPr>
          <p:nvPr/>
        </p:nvSpPr>
        <p:spPr bwMode="auto">
          <a:xfrm>
            <a:off x="152400" y="3200400"/>
            <a:ext cx="8763000" cy="914400"/>
          </a:xfrm>
          <a:prstGeom prst="rect">
            <a:avLst/>
          </a:prstGeom>
          <a:noFill/>
          <a:ln w="9525">
            <a:solidFill>
              <a:srgbClr val="FF9900"/>
            </a:solidFill>
            <a:miter lim="800000"/>
            <a:headEnd/>
            <a:tailEnd/>
          </a:ln>
          <a:effectLst/>
        </p:spPr>
        <p:txBody>
          <a:bodyPr/>
          <a:lstStyle/>
          <a:p>
            <a:pPr algn="l"/>
            <a:r>
              <a:rPr kumimoji="1" lang="en-US" altLang="zh-CN" sz="2400">
                <a:latin typeface="Times New Roman" pitchFamily="18" charset="0"/>
              </a:rPr>
              <a:t>1985</a:t>
            </a:r>
            <a:r>
              <a:rPr kumimoji="1" lang="zh-CN" altLang="en-US" sz="2400"/>
              <a:t>年推出的</a:t>
            </a:r>
            <a:r>
              <a:rPr kumimoji="1" lang="en-US" altLang="zh-CN" sz="2400">
                <a:latin typeface="Times New Roman" pitchFamily="18" charset="0"/>
              </a:rPr>
              <a:t>CRAY-2S</a:t>
            </a:r>
            <a:r>
              <a:rPr kumimoji="1" lang="zh-CN" altLang="en-US" sz="2400"/>
              <a:t>为</a:t>
            </a:r>
            <a:r>
              <a:rPr kumimoji="1" lang="en-US" altLang="zh-CN" sz="2400">
                <a:latin typeface="Times New Roman" pitchFamily="18" charset="0"/>
              </a:rPr>
              <a:t>4</a:t>
            </a:r>
            <a:r>
              <a:rPr kumimoji="1" lang="zh-CN" altLang="en-US" sz="2400"/>
              <a:t>个向量处理机，时钟周期</a:t>
            </a:r>
            <a:r>
              <a:rPr kumimoji="1" lang="zh-CN" altLang="en-US" sz="2400">
                <a:latin typeface="Times New Roman" pitchFamily="18" charset="0"/>
              </a:rPr>
              <a:t> </a:t>
            </a:r>
            <a:r>
              <a:rPr kumimoji="1" lang="en-US" altLang="zh-CN" sz="2400">
                <a:latin typeface="Times New Roman" pitchFamily="18" charset="0"/>
              </a:rPr>
              <a:t>4.1ns</a:t>
            </a:r>
            <a:r>
              <a:rPr kumimoji="1" lang="zh-CN" altLang="en-US" sz="2400"/>
              <a:t>，运算速度提高到</a:t>
            </a:r>
            <a:r>
              <a:rPr kumimoji="1" lang="en-US" altLang="zh-CN" sz="2400">
                <a:latin typeface="Times New Roman" pitchFamily="18" charset="0"/>
              </a:rPr>
              <a:t>480MIPS</a:t>
            </a:r>
            <a:r>
              <a:rPr kumimoji="1" lang="zh-CN" altLang="en-US" sz="2400"/>
              <a:t>，浮点运算最高可达</a:t>
            </a:r>
            <a:r>
              <a:rPr kumimoji="1" lang="en-US" altLang="zh-CN" sz="2400">
                <a:latin typeface="Times New Roman" pitchFamily="18" charset="0"/>
              </a:rPr>
              <a:t>1800MFLOPS</a:t>
            </a:r>
            <a:r>
              <a:rPr kumimoji="1" lang="zh-CN" altLang="en-US" sz="2400"/>
              <a:t>。</a:t>
            </a:r>
          </a:p>
        </p:txBody>
      </p:sp>
      <p:sp>
        <p:nvSpPr>
          <p:cNvPr id="863250" name="Text Box 18"/>
          <p:cNvSpPr txBox="1">
            <a:spLocks noChangeArrowheads="1"/>
          </p:cNvSpPr>
          <p:nvPr/>
        </p:nvSpPr>
        <p:spPr bwMode="auto">
          <a:xfrm>
            <a:off x="152400" y="2286000"/>
            <a:ext cx="8763000" cy="838200"/>
          </a:xfrm>
          <a:prstGeom prst="rect">
            <a:avLst/>
          </a:prstGeom>
          <a:noFill/>
          <a:ln w="9525">
            <a:solidFill>
              <a:srgbClr val="FF9900"/>
            </a:solidFill>
            <a:miter lim="800000"/>
            <a:headEnd/>
            <a:tailEnd/>
          </a:ln>
          <a:effectLst/>
        </p:spPr>
        <p:txBody>
          <a:bodyPr/>
          <a:lstStyle/>
          <a:p>
            <a:pPr algn="l"/>
            <a:r>
              <a:rPr kumimoji="1" lang="en-US" altLang="zh-CN" sz="2400" dirty="0">
                <a:latin typeface="Times New Roman" pitchFamily="18" charset="0"/>
              </a:rPr>
              <a:t>1983</a:t>
            </a:r>
            <a:r>
              <a:rPr kumimoji="1" lang="zh-CN" altLang="en-US" sz="2400" dirty="0"/>
              <a:t>年推出</a:t>
            </a:r>
            <a:r>
              <a:rPr kumimoji="1" lang="en-US" altLang="zh-CN" sz="2400" dirty="0">
                <a:latin typeface="Times New Roman" pitchFamily="18" charset="0"/>
              </a:rPr>
              <a:t>CRAY X-MP416</a:t>
            </a:r>
            <a:r>
              <a:rPr kumimoji="1" lang="zh-CN" altLang="en-US" sz="2400" dirty="0"/>
              <a:t>为</a:t>
            </a:r>
            <a:r>
              <a:rPr kumimoji="1" lang="en-US" altLang="zh-CN" sz="2400" dirty="0">
                <a:latin typeface="Times New Roman" pitchFamily="18" charset="0"/>
              </a:rPr>
              <a:t>4</a:t>
            </a:r>
            <a:r>
              <a:rPr kumimoji="1" lang="zh-CN" altLang="en-US" sz="2400" dirty="0"/>
              <a:t>个向量处理机，时钟周期</a:t>
            </a:r>
            <a:r>
              <a:rPr kumimoji="1" lang="en-US" altLang="zh-CN" sz="2400" dirty="0">
                <a:latin typeface="Times New Roman" pitchFamily="18" charset="0"/>
              </a:rPr>
              <a:t>8.1ns</a:t>
            </a:r>
            <a:r>
              <a:rPr kumimoji="1" lang="zh-CN" altLang="en-US" sz="2400" dirty="0"/>
              <a:t>， </a:t>
            </a:r>
            <a:r>
              <a:rPr kumimoji="1" lang="en-US" altLang="zh-CN" sz="2400" dirty="0">
                <a:latin typeface="Times New Roman" pitchFamily="18" charset="0"/>
              </a:rPr>
              <a:t>4</a:t>
            </a:r>
            <a:r>
              <a:rPr kumimoji="1" lang="zh-CN" altLang="en-US" sz="2400" dirty="0"/>
              <a:t>个向量处理机同时使用</a:t>
            </a:r>
            <a:r>
              <a:rPr kumimoji="1" lang="en-US" altLang="zh-CN" sz="2400" dirty="0"/>
              <a:t>8</a:t>
            </a:r>
            <a:r>
              <a:rPr kumimoji="1" lang="zh-CN" altLang="en-US" sz="2400" dirty="0"/>
              <a:t>流水线，运算速度提高到</a:t>
            </a:r>
            <a:r>
              <a:rPr kumimoji="1" lang="en-US" altLang="zh-CN" sz="2400" dirty="0">
                <a:latin typeface="Times New Roman" pitchFamily="18" charset="0"/>
              </a:rPr>
              <a:t>840MIPS</a:t>
            </a:r>
            <a:r>
              <a:rPr kumimoji="1" lang="zh-CN" altLang="en-US" sz="2400" dirty="0"/>
              <a:t>。</a:t>
            </a:r>
          </a:p>
        </p:txBody>
      </p:sp>
      <p:sp>
        <p:nvSpPr>
          <p:cNvPr id="863254" name="Text Box 22"/>
          <p:cNvSpPr txBox="1">
            <a:spLocks noChangeArrowheads="1"/>
          </p:cNvSpPr>
          <p:nvPr/>
        </p:nvSpPr>
        <p:spPr bwMode="auto">
          <a:xfrm>
            <a:off x="152400" y="5105400"/>
            <a:ext cx="8763000" cy="914400"/>
          </a:xfrm>
          <a:prstGeom prst="rect">
            <a:avLst/>
          </a:prstGeom>
          <a:noFill/>
          <a:ln w="9525">
            <a:solidFill>
              <a:srgbClr val="FF9900"/>
            </a:solidFill>
            <a:miter lim="800000"/>
            <a:headEnd/>
            <a:tailEnd/>
          </a:ln>
          <a:effectLst/>
        </p:spPr>
        <p:txBody>
          <a:bodyPr/>
          <a:lstStyle/>
          <a:p>
            <a:pPr algn="l"/>
            <a:r>
              <a:rPr kumimoji="1" lang="en-US" altLang="zh-CN" sz="2000">
                <a:latin typeface="Times New Roman" pitchFamily="18" charset="0"/>
              </a:rPr>
              <a:t>   </a:t>
            </a:r>
            <a:r>
              <a:rPr kumimoji="1" lang="zh-CN" altLang="en-US" sz="2400"/>
              <a:t>基本上仍保持了</a:t>
            </a:r>
            <a:r>
              <a:rPr kumimoji="1" lang="en-US" altLang="zh-CN" sz="2400">
                <a:latin typeface="Times New Roman" pitchFamily="18" charset="0"/>
              </a:rPr>
              <a:t>CRAY-1</a:t>
            </a:r>
            <a:r>
              <a:rPr kumimoji="1" lang="zh-CN" altLang="en-US" sz="2400"/>
              <a:t>的基本系统结构，但是它们已发展成为多处理机的系统结构。</a:t>
            </a:r>
            <a:r>
              <a:rPr kumimoji="1" lang="zh-CN" altLang="en-US" sz="2400">
                <a:hlinkClick r:id="rId2" action="ppaction://hlinkfile"/>
              </a:rPr>
              <a:t>图</a:t>
            </a:r>
            <a:r>
              <a:rPr kumimoji="1" lang="en-US" altLang="zh-CN" sz="2400">
                <a:latin typeface="Times New Roman" pitchFamily="18" charset="0"/>
                <a:hlinkClick r:id="rId2" action="ppaction://hlinkfile"/>
              </a:rPr>
              <a:t>4.9</a:t>
            </a:r>
            <a:r>
              <a:rPr kumimoji="1" lang="zh-CN" altLang="en-US" sz="2400"/>
              <a:t>给出了</a:t>
            </a:r>
            <a:r>
              <a:rPr kumimoji="1" lang="en-US" altLang="zh-CN" sz="2400">
                <a:latin typeface="Times New Roman" pitchFamily="18" charset="0"/>
              </a:rPr>
              <a:t>CRAY X-MP</a:t>
            </a:r>
            <a:r>
              <a:rPr kumimoji="1" lang="zh-CN" altLang="en-US" sz="2400"/>
              <a:t>的结构框图。</a:t>
            </a:r>
            <a:endParaRPr kumimoji="1" lang="zh-CN" altLang="en-US" sz="2400">
              <a:latin typeface="Times New Roman" pitchFamily="18" charset="0"/>
            </a:endParaRPr>
          </a:p>
        </p:txBody>
      </p:sp>
      <p:sp>
        <p:nvSpPr>
          <p:cNvPr id="863255" name="Text Box 23"/>
          <p:cNvSpPr txBox="1">
            <a:spLocks noChangeArrowheads="1"/>
          </p:cNvSpPr>
          <p:nvPr/>
        </p:nvSpPr>
        <p:spPr bwMode="auto">
          <a:xfrm>
            <a:off x="152400" y="1295400"/>
            <a:ext cx="8763000" cy="914400"/>
          </a:xfrm>
          <a:prstGeom prst="rect">
            <a:avLst/>
          </a:prstGeom>
          <a:noFill/>
          <a:ln w="9525">
            <a:solidFill>
              <a:srgbClr val="FF9900"/>
            </a:solidFill>
            <a:miter lim="800000"/>
            <a:headEnd/>
            <a:tailEnd/>
          </a:ln>
          <a:effectLst/>
        </p:spPr>
        <p:txBody>
          <a:bodyPr/>
          <a:lstStyle/>
          <a:p>
            <a:pPr algn="l"/>
            <a:r>
              <a:rPr kumimoji="1" lang="en-US" altLang="zh-CN" sz="2400"/>
              <a:t>  </a:t>
            </a:r>
            <a:r>
              <a:rPr kumimoji="1" lang="zh-CN" altLang="en-US" sz="2400"/>
              <a:t>为了更有效地提高向量处理性能，新型向量机采用了多处理机系统结构。 </a:t>
            </a:r>
            <a:r>
              <a:rPr kumimoji="1" lang="zh-CN" altLang="en-US" sz="240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63250"/>
                                        </p:tgtEl>
                                        <p:attrNameLst>
                                          <p:attrName>style.visibility</p:attrName>
                                        </p:attrNameLst>
                                      </p:cBhvr>
                                      <p:to>
                                        <p:strVal val="visible"/>
                                      </p:to>
                                    </p:set>
                                    <p:animEffect transition="in" filter="box(in)">
                                      <p:cBhvr>
                                        <p:cTn id="7" dur="500"/>
                                        <p:tgtEl>
                                          <p:spTgt spid="86325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63247"/>
                                        </p:tgtEl>
                                        <p:attrNameLst>
                                          <p:attrName>style.visibility</p:attrName>
                                        </p:attrNameLst>
                                      </p:cBhvr>
                                      <p:to>
                                        <p:strVal val="visible"/>
                                      </p:to>
                                    </p:set>
                                    <p:animEffect transition="in" filter="checkerboard(across)">
                                      <p:cBhvr>
                                        <p:cTn id="12" dur="500"/>
                                        <p:tgtEl>
                                          <p:spTgt spid="86324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63237"/>
                                        </p:tgtEl>
                                        <p:attrNameLst>
                                          <p:attrName>style.visibility</p:attrName>
                                        </p:attrNameLst>
                                      </p:cBhvr>
                                      <p:to>
                                        <p:strVal val="visible"/>
                                      </p:to>
                                    </p:set>
                                    <p:animEffect transition="in" filter="box(in)">
                                      <p:cBhvr>
                                        <p:cTn id="17" dur="500"/>
                                        <p:tgtEl>
                                          <p:spTgt spid="8632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63254"/>
                                        </p:tgtEl>
                                        <p:attrNameLst>
                                          <p:attrName>style.visibility</p:attrName>
                                        </p:attrNameLst>
                                      </p:cBhvr>
                                      <p:to>
                                        <p:strVal val="visible"/>
                                      </p:to>
                                    </p:set>
                                    <p:animEffect transition="in" filter="blinds(horizontal)">
                                      <p:cBhvr>
                                        <p:cTn id="22" dur="500"/>
                                        <p:tgtEl>
                                          <p:spTgt spid="863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37" grpId="0" animBg="1" autoUpdateAnimBg="0"/>
      <p:bldP spid="863247" grpId="0" animBg="1" autoUpdateAnimBg="0"/>
      <p:bldP spid="863250" grpId="0" animBg="1" autoUpdateAnimBg="0"/>
      <p:bldP spid="86325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14"/>
          <p:cNvSpPr>
            <a:spLocks noGrp="1" noChangeArrowheads="1"/>
          </p:cNvSpPr>
          <p:nvPr>
            <p:ph type="sldNum" sz="quarter" idx="4294967295"/>
          </p:nvPr>
        </p:nvSpPr>
        <p:spPr>
          <a:xfrm>
            <a:off x="7080250" y="6232525"/>
            <a:ext cx="1905000" cy="457200"/>
          </a:xfrm>
          <a:prstGeom prst="rect">
            <a:avLst/>
          </a:prstGeom>
          <a:noFill/>
        </p:spPr>
        <p:txBody>
          <a:bodyPr/>
          <a:lstStyle/>
          <a:p>
            <a:fld id="{D414EBCF-F569-4D48-A8FE-A8DBE18300B5}" type="slidenum">
              <a:rPr lang="en-US" altLang="zh-CN"/>
              <a:pPr/>
              <a:t>26</a:t>
            </a:fld>
            <a:endParaRPr lang="en-US" altLang="zh-CN"/>
          </a:p>
        </p:txBody>
      </p:sp>
      <p:sp>
        <p:nvSpPr>
          <p:cNvPr id="864262" name="Text Box 6"/>
          <p:cNvSpPr txBox="1">
            <a:spLocks noChangeArrowheads="1"/>
          </p:cNvSpPr>
          <p:nvPr/>
        </p:nvSpPr>
        <p:spPr bwMode="auto">
          <a:xfrm>
            <a:off x="838200" y="4114800"/>
            <a:ext cx="7620000" cy="1066800"/>
          </a:xfrm>
          <a:prstGeom prst="rect">
            <a:avLst/>
          </a:prstGeom>
          <a:noFill/>
          <a:ln w="9525">
            <a:solidFill>
              <a:srgbClr val="FF9900"/>
            </a:solidFill>
            <a:miter lim="800000"/>
            <a:headEnd/>
            <a:tailEnd/>
          </a:ln>
          <a:effectLst/>
        </p:spPr>
        <p:txBody>
          <a:bodyPr/>
          <a:lstStyle/>
          <a:p>
            <a:pPr algn="l"/>
            <a:r>
              <a:rPr kumimoji="1" lang="en-US" altLang="zh-CN" sz="2400"/>
              <a:t>  </a:t>
            </a:r>
            <a:r>
              <a:rPr kumimoji="1" lang="zh-CN" altLang="en-US"/>
              <a:t>在系统设计时，力求做到处理速度、存储容量和</a:t>
            </a:r>
            <a:r>
              <a:rPr kumimoji="1" lang="en-US" altLang="zh-CN"/>
              <a:t>I</a:t>
            </a:r>
            <a:r>
              <a:rPr kumimoji="1" lang="zh-CN" altLang="en-US"/>
              <a:t>／</a:t>
            </a:r>
            <a:r>
              <a:rPr kumimoji="1" lang="en-US" altLang="zh-CN"/>
              <a:t>O</a:t>
            </a:r>
            <a:r>
              <a:rPr kumimoji="1" lang="zh-CN" altLang="en-US"/>
              <a:t>吞吐能力三者之间的平衡。</a:t>
            </a:r>
            <a:r>
              <a:rPr kumimoji="1" lang="zh-CN" altLang="en-US" sz="2400"/>
              <a:t> </a:t>
            </a:r>
          </a:p>
        </p:txBody>
      </p:sp>
      <p:sp>
        <p:nvSpPr>
          <p:cNvPr id="864264" name="Text Box 8"/>
          <p:cNvSpPr txBox="1">
            <a:spLocks noChangeArrowheads="1"/>
          </p:cNvSpPr>
          <p:nvPr/>
        </p:nvSpPr>
        <p:spPr bwMode="auto">
          <a:xfrm>
            <a:off x="762000" y="1295400"/>
            <a:ext cx="7620000" cy="1066800"/>
          </a:xfrm>
          <a:prstGeom prst="rect">
            <a:avLst/>
          </a:prstGeom>
          <a:noFill/>
          <a:ln w="9525">
            <a:solidFill>
              <a:srgbClr val="FF9900"/>
            </a:solidFill>
            <a:miter lim="800000"/>
            <a:headEnd/>
            <a:tailEnd/>
          </a:ln>
          <a:effectLst/>
        </p:spPr>
        <p:txBody>
          <a:bodyPr/>
          <a:lstStyle/>
          <a:p>
            <a:pPr algn="l"/>
            <a:r>
              <a:rPr kumimoji="1" lang="en-US" altLang="zh-CN"/>
              <a:t>  </a:t>
            </a:r>
            <a:r>
              <a:rPr kumimoji="1" lang="zh-CN" altLang="en-US"/>
              <a:t>在确定的应用背景下，向量处理机系统性能应该随处理机数目的增加而线性地提高。</a:t>
            </a:r>
          </a:p>
        </p:txBody>
      </p:sp>
      <p:sp>
        <p:nvSpPr>
          <p:cNvPr id="864265" name="Text Box 9"/>
          <p:cNvSpPr txBox="1">
            <a:spLocks noChangeArrowheads="1"/>
          </p:cNvSpPr>
          <p:nvPr/>
        </p:nvSpPr>
        <p:spPr bwMode="auto">
          <a:xfrm>
            <a:off x="762000" y="2667000"/>
            <a:ext cx="7620000" cy="1143000"/>
          </a:xfrm>
          <a:prstGeom prst="rect">
            <a:avLst/>
          </a:prstGeom>
          <a:noFill/>
          <a:ln w="9525">
            <a:solidFill>
              <a:srgbClr val="FF9900"/>
            </a:solidFill>
            <a:miter lim="800000"/>
            <a:headEnd/>
            <a:tailEnd/>
          </a:ln>
          <a:effectLst/>
        </p:spPr>
        <p:txBody>
          <a:bodyPr/>
          <a:lstStyle/>
          <a:p>
            <a:pPr algn="l"/>
            <a:r>
              <a:rPr kumimoji="1" lang="en-US" altLang="zh-CN"/>
              <a:t>  </a:t>
            </a:r>
            <a:r>
              <a:rPr kumimoji="1" lang="zh-CN" altLang="en-US"/>
              <a:t>系统规模的扩展性不仅涉及</a:t>
            </a:r>
            <a:r>
              <a:rPr kumimoji="1" lang="en-US" altLang="zh-CN"/>
              <a:t>CPU</a:t>
            </a:r>
            <a:r>
              <a:rPr kumimoji="1" lang="zh-CN" altLang="en-US"/>
              <a:t>，还涉及存储器和</a:t>
            </a:r>
            <a:r>
              <a:rPr kumimoji="1" lang="en-US" altLang="zh-CN"/>
              <a:t>I</a:t>
            </a:r>
            <a:r>
              <a:rPr kumimoji="1" lang="zh-CN" altLang="en-US"/>
              <a:t>／</a:t>
            </a:r>
            <a:r>
              <a:rPr kumimoji="1" lang="en-US" altLang="zh-CN"/>
              <a:t>O</a:t>
            </a:r>
            <a:r>
              <a:rPr kumimoji="1" lang="zh-CN" altLang="en-US"/>
              <a:t>资源，另外还要考虑价格和效率。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4265"/>
                                        </p:tgtEl>
                                        <p:attrNameLst>
                                          <p:attrName>style.visibility</p:attrName>
                                        </p:attrNameLst>
                                      </p:cBhvr>
                                      <p:to>
                                        <p:strVal val="visible"/>
                                      </p:to>
                                    </p:set>
                                    <p:animEffect transition="in" filter="blinds(horizontal)">
                                      <p:cBhvr>
                                        <p:cTn id="7" dur="500"/>
                                        <p:tgtEl>
                                          <p:spTgt spid="86426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64262"/>
                                        </p:tgtEl>
                                        <p:attrNameLst>
                                          <p:attrName>style.visibility</p:attrName>
                                        </p:attrNameLst>
                                      </p:cBhvr>
                                      <p:to>
                                        <p:strVal val="visible"/>
                                      </p:to>
                                    </p:set>
                                    <p:animEffect transition="in" filter="box(in)">
                                      <p:cBhvr>
                                        <p:cTn id="12" dur="500"/>
                                        <p:tgtEl>
                                          <p:spTgt spid="864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262" grpId="0" animBg="1" autoUpdateAnimBg="0"/>
      <p:bldP spid="864265"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sldNum" sz="quarter" idx="4294967295"/>
          </p:nvPr>
        </p:nvSpPr>
        <p:spPr>
          <a:xfrm>
            <a:off x="7080250" y="6232525"/>
            <a:ext cx="1905000" cy="457200"/>
          </a:xfrm>
          <a:prstGeom prst="rect">
            <a:avLst/>
          </a:prstGeom>
        </p:spPr>
        <p:txBody>
          <a:bodyPr/>
          <a:lstStyle/>
          <a:p>
            <a:fld id="{5622EB4C-7A89-4216-ADB0-A276A8D41170}" type="slidenum">
              <a:rPr lang="en-US" altLang="zh-CN"/>
              <a:pPr/>
              <a:t>3</a:t>
            </a:fld>
            <a:endParaRPr lang="en-US" altLang="zh-CN"/>
          </a:p>
        </p:txBody>
      </p:sp>
      <p:sp>
        <p:nvSpPr>
          <p:cNvPr id="817154" name="Rectangle 2"/>
          <p:cNvSpPr>
            <a:spLocks noGrp="1" noChangeArrowheads="1"/>
          </p:cNvSpPr>
          <p:nvPr>
            <p:ph type="ctrTitle"/>
          </p:nvPr>
        </p:nvSpPr>
        <p:spPr>
          <a:xfrm>
            <a:off x="220663" y="92075"/>
            <a:ext cx="7170737" cy="517525"/>
          </a:xfrm>
          <a:noFill/>
          <a:ln/>
        </p:spPr>
        <p:txBody>
          <a:bodyPr>
            <a:normAutofit fontScale="90000"/>
          </a:bodyPr>
          <a:lstStyle/>
          <a:p>
            <a:r>
              <a:rPr lang="zh-CN" altLang="en-US" sz="2800" b="1" dirty="0" smtClean="0">
                <a:solidFill>
                  <a:schemeClr val="hlink"/>
                </a:solidFill>
                <a:latin typeface="宋体" pitchFamily="2" charset="-122"/>
              </a:rPr>
              <a:t>提高</a:t>
            </a:r>
            <a:r>
              <a:rPr lang="zh-CN" altLang="en-US" sz="2800" b="1" dirty="0">
                <a:solidFill>
                  <a:schemeClr val="hlink"/>
                </a:solidFill>
                <a:latin typeface="宋体" pitchFamily="2" charset="-122"/>
              </a:rPr>
              <a:t>向量处理机性能的方法</a:t>
            </a:r>
            <a:r>
              <a:rPr lang="zh-CN" altLang="en-US" sz="2800" b="1" dirty="0">
                <a:solidFill>
                  <a:schemeClr val="hlink"/>
                </a:solidFill>
              </a:rPr>
              <a:t> </a:t>
            </a:r>
          </a:p>
        </p:txBody>
      </p:sp>
      <p:sp>
        <p:nvSpPr>
          <p:cNvPr id="817155" name="Rectangle 3"/>
          <p:cNvSpPr>
            <a:spLocks noGrp="1" noChangeArrowheads="1"/>
          </p:cNvSpPr>
          <p:nvPr>
            <p:ph type="subTitle" idx="1"/>
          </p:nvPr>
        </p:nvSpPr>
        <p:spPr>
          <a:xfrm>
            <a:off x="304800" y="838200"/>
            <a:ext cx="6248400" cy="552450"/>
          </a:xfrm>
          <a:noFill/>
        </p:spPr>
        <p:txBody>
          <a:bodyPr/>
          <a:lstStyle/>
          <a:p>
            <a:pPr algn="just">
              <a:spcBef>
                <a:spcPct val="0"/>
              </a:spcBef>
            </a:pPr>
            <a:r>
              <a:rPr kumimoji="0" lang="zh-CN" altLang="en-US" sz="2800" b="1">
                <a:solidFill>
                  <a:srgbClr val="FFFFFF"/>
                </a:solidFill>
                <a:effectLst/>
                <a:latin typeface="宋体" pitchFamily="2" charset="-122"/>
                <a:cs typeface="Times New Roman" pitchFamily="18" charset="0"/>
              </a:rPr>
              <a:t>本节讨论改善向量机性能的方法：</a:t>
            </a:r>
          </a:p>
        </p:txBody>
      </p:sp>
      <p:sp>
        <p:nvSpPr>
          <p:cNvPr id="817156" name="Text Box 4"/>
          <p:cNvSpPr txBox="1">
            <a:spLocks noChangeArrowheads="1"/>
          </p:cNvSpPr>
          <p:nvPr/>
        </p:nvSpPr>
        <p:spPr bwMode="auto">
          <a:xfrm>
            <a:off x="381000" y="2209800"/>
            <a:ext cx="8077200" cy="4038600"/>
          </a:xfrm>
          <a:prstGeom prst="rect">
            <a:avLst/>
          </a:prstGeom>
          <a:solidFill>
            <a:schemeClr val="bg1">
              <a:alpha val="50000"/>
            </a:schemeClr>
          </a:solidFill>
          <a:ln w="9525">
            <a:noFill/>
            <a:miter lim="800000"/>
            <a:headEnd/>
            <a:tailEnd/>
          </a:ln>
          <a:effectLst/>
        </p:spPr>
        <p:txBody>
          <a:bodyPr/>
          <a:lstStyle/>
          <a:p>
            <a:pPr>
              <a:lnSpc>
                <a:spcPct val="120000"/>
              </a:lnSpc>
            </a:pPr>
            <a:r>
              <a:rPr lang="zh-CN" altLang="en-US" dirty="0" smtClean="0">
                <a:cs typeface="Times New Roman" pitchFamily="18" charset="0"/>
              </a:rPr>
              <a:t>第一种方法是要平衡标量和向量运算</a:t>
            </a:r>
            <a:endParaRPr lang="en-US" altLang="zh-CN" dirty="0" smtClean="0">
              <a:cs typeface="Times New Roman" pitchFamily="18" charset="0"/>
            </a:endParaRPr>
          </a:p>
          <a:p>
            <a:pPr>
              <a:lnSpc>
                <a:spcPct val="120000"/>
              </a:lnSpc>
            </a:pPr>
            <a:r>
              <a:rPr lang="zh-CN" altLang="en-US" dirty="0" smtClean="0">
                <a:cs typeface="Times New Roman" pitchFamily="18" charset="0"/>
              </a:rPr>
              <a:t>第二种方法</a:t>
            </a:r>
            <a:r>
              <a:rPr lang="zh-CN" altLang="en-US" dirty="0">
                <a:cs typeface="Times New Roman" pitchFamily="18" charset="0"/>
              </a:rPr>
              <a:t>采用多功能部件，使它们并行工作。</a:t>
            </a:r>
          </a:p>
          <a:p>
            <a:pPr>
              <a:lnSpc>
                <a:spcPct val="120000"/>
              </a:lnSpc>
            </a:pPr>
            <a:r>
              <a:rPr lang="zh-CN" altLang="en-US" dirty="0" smtClean="0">
                <a:cs typeface="Times New Roman" pitchFamily="18" charset="0"/>
              </a:rPr>
              <a:t>第三种</a:t>
            </a:r>
            <a:r>
              <a:rPr lang="zh-CN" altLang="en-US" dirty="0">
                <a:cs typeface="Times New Roman" pitchFamily="18" charset="0"/>
              </a:rPr>
              <a:t>方法是链接技术，加快一串向量指令的操作速度。</a:t>
            </a:r>
          </a:p>
          <a:p>
            <a:pPr>
              <a:lnSpc>
                <a:spcPct val="120000"/>
              </a:lnSpc>
            </a:pPr>
            <a:r>
              <a:rPr lang="zh-CN" altLang="en-US" dirty="0" smtClean="0">
                <a:cs typeface="Times New Roman" pitchFamily="18" charset="0"/>
              </a:rPr>
              <a:t>第四种</a:t>
            </a:r>
            <a:r>
              <a:rPr lang="zh-CN" altLang="en-US" dirty="0">
                <a:cs typeface="Times New Roman" pitchFamily="18" charset="0"/>
              </a:rPr>
              <a:t>方法是加速以向量方式操作的循环。</a:t>
            </a:r>
          </a:p>
          <a:p>
            <a:pPr>
              <a:lnSpc>
                <a:spcPct val="120000"/>
              </a:lnSpc>
            </a:pPr>
            <a:r>
              <a:rPr lang="zh-CN" altLang="en-US" dirty="0" smtClean="0"/>
              <a:t>第五种</a:t>
            </a:r>
            <a:r>
              <a:rPr lang="zh-CN" altLang="en-US" dirty="0"/>
              <a:t>方法是采用多处理机系统。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457200" y="1524000"/>
            <a:ext cx="8458200" cy="4800600"/>
          </a:xfrm>
        </p:spPr>
        <p:txBody>
          <a:bodyPr>
            <a:normAutofit/>
          </a:bodyPr>
          <a:lstStyle/>
          <a:p>
            <a:pPr marL="0" indent="0">
              <a:lnSpc>
                <a:spcPct val="120000"/>
              </a:lnSpc>
              <a:spcBef>
                <a:spcPct val="10000"/>
              </a:spcBef>
              <a:buFontTx/>
              <a:buNone/>
              <a:tabLst>
                <a:tab pos="1905000" algn="l"/>
              </a:tabLst>
            </a:pPr>
            <a:r>
              <a:rPr lang="en-US" altLang="zh-CN" dirty="0">
                <a:solidFill>
                  <a:schemeClr val="tx2"/>
                </a:solidFill>
              </a:rPr>
              <a:t>  </a:t>
            </a:r>
            <a:r>
              <a:rPr lang="zh-CN" altLang="en-US" dirty="0">
                <a:solidFill>
                  <a:schemeClr val="tx2"/>
                </a:solidFill>
              </a:rPr>
              <a:t>实际的应用问题</a:t>
            </a:r>
            <a:r>
              <a:rPr lang="zh-CN" altLang="en-US" dirty="0"/>
              <a:t>中通常既有</a:t>
            </a:r>
            <a:r>
              <a:rPr lang="zh-CN" altLang="en-US" b="1" dirty="0">
                <a:solidFill>
                  <a:srgbClr val="0000FF"/>
                </a:solidFill>
              </a:rPr>
              <a:t>向量计算</a:t>
            </a:r>
            <a:r>
              <a:rPr lang="zh-CN" altLang="en-US" dirty="0"/>
              <a:t>又有</a:t>
            </a:r>
            <a:r>
              <a:rPr lang="zh-CN" altLang="en-US" b="1" dirty="0">
                <a:solidFill>
                  <a:srgbClr val="0000FF"/>
                </a:solidFill>
              </a:rPr>
              <a:t>标</a:t>
            </a:r>
          </a:p>
          <a:p>
            <a:pPr marL="0" indent="0">
              <a:lnSpc>
                <a:spcPct val="120000"/>
              </a:lnSpc>
              <a:spcBef>
                <a:spcPct val="10000"/>
              </a:spcBef>
              <a:buFontTx/>
              <a:buNone/>
              <a:tabLst>
                <a:tab pos="1905000" algn="l"/>
              </a:tabLst>
            </a:pPr>
            <a:r>
              <a:rPr lang="zh-CN" altLang="en-US" b="1" dirty="0">
                <a:solidFill>
                  <a:srgbClr val="0000FF"/>
                </a:solidFill>
              </a:rPr>
              <a:t>   量计算</a:t>
            </a:r>
            <a:r>
              <a:rPr lang="zh-CN" altLang="en-US" dirty="0"/>
              <a:t>，而且两类计算有一定的比例</a:t>
            </a:r>
          </a:p>
          <a:p>
            <a:pPr marL="0" indent="0">
              <a:lnSpc>
                <a:spcPct val="120000"/>
              </a:lnSpc>
              <a:spcBef>
                <a:spcPct val="10000"/>
              </a:spcBef>
              <a:buFontTx/>
              <a:buNone/>
              <a:tabLst>
                <a:tab pos="1905000" algn="l"/>
              </a:tabLst>
            </a:pPr>
            <a:r>
              <a:rPr lang="zh-CN" altLang="en-US" dirty="0"/>
              <a:t>  </a:t>
            </a:r>
            <a:r>
              <a:rPr lang="zh-CN" altLang="en-US" dirty="0">
                <a:solidFill>
                  <a:schemeClr val="tx2"/>
                </a:solidFill>
              </a:rPr>
              <a:t>向量平衡点</a:t>
            </a:r>
            <a:r>
              <a:rPr lang="en-US" altLang="zh-CN" dirty="0">
                <a:solidFill>
                  <a:schemeClr val="tx2"/>
                </a:solidFill>
              </a:rPr>
              <a:t>(vector balance point)</a:t>
            </a:r>
            <a:r>
              <a:rPr lang="zh-CN" altLang="en-US" dirty="0">
                <a:solidFill>
                  <a:schemeClr val="tx2"/>
                </a:solidFill>
              </a:rPr>
              <a:t>：</a:t>
            </a:r>
            <a:r>
              <a:rPr lang="zh-CN" altLang="en-US" dirty="0"/>
              <a:t>为了使</a:t>
            </a:r>
            <a:r>
              <a:rPr lang="zh-CN" altLang="en-US" dirty="0" smtClean="0"/>
              <a:t>向量硬件</a:t>
            </a:r>
            <a:r>
              <a:rPr lang="zh-CN" altLang="en-US" dirty="0"/>
              <a:t>设备和标量硬件设备的利用率相等，</a:t>
            </a:r>
          </a:p>
          <a:p>
            <a:pPr marL="0" indent="0">
              <a:lnSpc>
                <a:spcPct val="120000"/>
              </a:lnSpc>
              <a:spcBef>
                <a:spcPct val="10000"/>
              </a:spcBef>
              <a:buFontTx/>
              <a:buNone/>
              <a:tabLst>
                <a:tab pos="1905000" algn="l"/>
              </a:tabLst>
            </a:pPr>
            <a:r>
              <a:rPr lang="zh-CN" altLang="en-US" dirty="0"/>
              <a:t>   一个程序中向量代码所占的百分比。</a:t>
            </a:r>
          </a:p>
          <a:p>
            <a:pPr marL="0" indent="0">
              <a:lnSpc>
                <a:spcPct val="120000"/>
              </a:lnSpc>
              <a:spcBef>
                <a:spcPct val="10000"/>
              </a:spcBef>
              <a:buFontTx/>
              <a:buNone/>
              <a:tabLst>
                <a:tab pos="1905000" algn="l"/>
              </a:tabLst>
            </a:pPr>
            <a:r>
              <a:rPr lang="zh-CN" altLang="en-US" dirty="0"/>
              <a:t>  </a:t>
            </a:r>
            <a:r>
              <a:rPr lang="zh-CN" altLang="en-US" dirty="0">
                <a:solidFill>
                  <a:schemeClr val="tx2"/>
                </a:solidFill>
              </a:rPr>
              <a:t>关键问题是：</a:t>
            </a:r>
            <a:r>
              <a:rPr lang="zh-CN" altLang="en-US" b="1" dirty="0">
                <a:solidFill>
                  <a:srgbClr val="0000FF"/>
                </a:solidFill>
              </a:rPr>
              <a:t>希望向量硬件和标量硬件都能</a:t>
            </a:r>
          </a:p>
          <a:p>
            <a:pPr marL="0" indent="0">
              <a:lnSpc>
                <a:spcPct val="120000"/>
              </a:lnSpc>
              <a:spcBef>
                <a:spcPct val="10000"/>
              </a:spcBef>
              <a:buFontTx/>
              <a:buNone/>
              <a:tabLst>
                <a:tab pos="1905000" algn="l"/>
              </a:tabLst>
            </a:pPr>
            <a:r>
              <a:rPr lang="zh-CN" altLang="en-US" b="1" dirty="0">
                <a:solidFill>
                  <a:srgbClr val="0000FF"/>
                </a:solidFill>
              </a:rPr>
              <a:t>   够充分利用</a:t>
            </a:r>
            <a:r>
              <a:rPr lang="zh-CN" altLang="en-US" dirty="0"/>
              <a:t>，不要空闲。</a:t>
            </a:r>
          </a:p>
        </p:txBody>
      </p:sp>
      <p:sp>
        <p:nvSpPr>
          <p:cNvPr id="38915" name="Rectangle 3"/>
          <p:cNvSpPr>
            <a:spLocks noGrp="1" noChangeArrowheads="1"/>
          </p:cNvSpPr>
          <p:nvPr>
            <p:ph type="title"/>
          </p:nvPr>
        </p:nvSpPr>
        <p:spPr>
          <a:xfrm>
            <a:off x="685800" y="381000"/>
            <a:ext cx="7772400" cy="914400"/>
          </a:xfrm>
          <a:noFill/>
          <a:ln/>
        </p:spPr>
        <p:txBody>
          <a:bodyPr>
            <a:normAutofit/>
          </a:bodyPr>
          <a:lstStyle/>
          <a:p>
            <a:pPr algn="l"/>
            <a:r>
              <a:rPr lang="zh-CN" altLang="en-US" sz="2800" b="1" dirty="0" smtClean="0">
                <a:solidFill>
                  <a:schemeClr val="accent1"/>
                </a:solidFill>
              </a:rPr>
              <a:t>向量</a:t>
            </a:r>
            <a:r>
              <a:rPr lang="zh-CN" altLang="en-US" sz="2800" b="1" dirty="0">
                <a:solidFill>
                  <a:schemeClr val="accent1"/>
                </a:solidFill>
              </a:rPr>
              <a:t>与标量性能的平衡</a:t>
            </a:r>
          </a:p>
        </p:txBody>
      </p:sp>
    </p:spTree>
  </p:cSld>
  <p:clrMapOvr>
    <a:masterClrMapping/>
  </p:clrMapOvr>
  <p:transition advTm="210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457200" y="533400"/>
            <a:ext cx="8382000" cy="5867400"/>
          </a:xfrm>
        </p:spPr>
        <p:txBody>
          <a:bodyPr>
            <a:normAutofit fontScale="92500"/>
          </a:bodyPr>
          <a:lstStyle/>
          <a:p>
            <a:pPr marL="0" indent="0">
              <a:spcBef>
                <a:spcPct val="10000"/>
              </a:spcBef>
              <a:buFontTx/>
              <a:buNone/>
              <a:tabLst>
                <a:tab pos="1905000" algn="l"/>
              </a:tabLst>
            </a:pPr>
            <a:r>
              <a:rPr lang="en-US" altLang="zh-CN" sz="3600" b="1">
                <a:solidFill>
                  <a:schemeClr val="tx2"/>
                </a:solidFill>
              </a:rPr>
              <a:t>  </a:t>
            </a:r>
            <a:r>
              <a:rPr lang="zh-CN" altLang="en-US" b="1">
                <a:solidFill>
                  <a:schemeClr val="tx2"/>
                </a:solidFill>
              </a:rPr>
              <a:t>例如：</a:t>
            </a:r>
            <a:r>
              <a:rPr lang="zh-CN" altLang="en-US"/>
              <a:t>一个系统的向量运算速度为</a:t>
            </a:r>
            <a:r>
              <a:rPr lang="en-US" altLang="zh-CN"/>
              <a:t>90Mfolps</a:t>
            </a:r>
            <a:r>
              <a:rPr lang="zh-CN" altLang="en-US"/>
              <a:t>，</a:t>
            </a:r>
          </a:p>
          <a:p>
            <a:pPr marL="0" indent="0">
              <a:spcBef>
                <a:spcPct val="10000"/>
              </a:spcBef>
              <a:buFontTx/>
              <a:buNone/>
              <a:tabLst>
                <a:tab pos="1905000" algn="l"/>
              </a:tabLst>
            </a:pPr>
            <a:r>
              <a:rPr lang="zh-CN" altLang="en-US"/>
              <a:t>    标量运算速度为</a:t>
            </a:r>
            <a:r>
              <a:rPr lang="en-US" altLang="zh-CN"/>
              <a:t>10Mfolps</a:t>
            </a:r>
            <a:r>
              <a:rPr lang="zh-CN" altLang="en-US"/>
              <a:t>。如果程序的</a:t>
            </a:r>
            <a:r>
              <a:rPr lang="en-US" altLang="zh-CN"/>
              <a:t>90</a:t>
            </a:r>
            <a:r>
              <a:rPr lang="zh-CN" altLang="en-US"/>
              <a:t>％</a:t>
            </a:r>
          </a:p>
          <a:p>
            <a:pPr marL="0" indent="0">
              <a:spcBef>
                <a:spcPct val="10000"/>
              </a:spcBef>
              <a:buFontTx/>
              <a:buNone/>
              <a:tabLst>
                <a:tab pos="1905000" algn="l"/>
              </a:tabLst>
            </a:pPr>
            <a:r>
              <a:rPr lang="zh-CN" altLang="en-US"/>
              <a:t>    是向量运算，</a:t>
            </a:r>
            <a:r>
              <a:rPr lang="en-US" altLang="zh-CN"/>
              <a:t>10</a:t>
            </a:r>
            <a:r>
              <a:rPr lang="zh-CN" altLang="en-US"/>
              <a:t>％是标量运算。则向量平衡</a:t>
            </a:r>
          </a:p>
          <a:p>
            <a:pPr marL="0" indent="0">
              <a:spcBef>
                <a:spcPct val="10000"/>
              </a:spcBef>
              <a:buFontTx/>
              <a:buNone/>
              <a:tabLst>
                <a:tab pos="1905000" algn="l"/>
              </a:tabLst>
            </a:pPr>
            <a:r>
              <a:rPr lang="zh-CN" altLang="en-US"/>
              <a:t>    点为</a:t>
            </a:r>
            <a:r>
              <a:rPr lang="en-US" altLang="zh-CN"/>
              <a:t>0.9</a:t>
            </a:r>
            <a:r>
              <a:rPr lang="zh-CN" altLang="en-US"/>
              <a:t>。硬件利用率最高。</a:t>
            </a:r>
          </a:p>
          <a:p>
            <a:pPr marL="0" indent="0">
              <a:buFontTx/>
              <a:buNone/>
              <a:tabLst>
                <a:tab pos="1905000" algn="l"/>
              </a:tabLst>
            </a:pPr>
            <a:r>
              <a:rPr lang="zh-CN" altLang="en-US">
                <a:solidFill>
                  <a:schemeClr val="tx2"/>
                </a:solidFill>
              </a:rPr>
              <a:t>  向量处理机的向量平衡点</a:t>
            </a:r>
            <a:r>
              <a:rPr lang="zh-CN" altLang="en-US"/>
              <a:t>必须与用户程序的</a:t>
            </a:r>
          </a:p>
          <a:p>
            <a:pPr marL="0" indent="0">
              <a:buFontTx/>
              <a:buNone/>
              <a:tabLst>
                <a:tab pos="1905000" algn="l"/>
              </a:tabLst>
            </a:pPr>
            <a:r>
              <a:rPr lang="zh-CN" altLang="en-US"/>
              <a:t>    向量化程度相匹配。</a:t>
            </a:r>
          </a:p>
          <a:p>
            <a:pPr marL="0" indent="0">
              <a:buFontTx/>
              <a:buNone/>
              <a:tabLst>
                <a:tab pos="1905000" algn="l"/>
              </a:tabLst>
            </a:pPr>
            <a:r>
              <a:rPr lang="zh-CN" altLang="en-US">
                <a:solidFill>
                  <a:schemeClr val="tx2"/>
                </a:solidFill>
              </a:rPr>
              <a:t>  </a:t>
            </a:r>
            <a:r>
              <a:rPr lang="en-US" altLang="zh-CN">
                <a:solidFill>
                  <a:schemeClr val="tx2"/>
                </a:solidFill>
              </a:rPr>
              <a:t>IBM</a:t>
            </a:r>
            <a:r>
              <a:rPr lang="zh-CN" altLang="en-US">
                <a:solidFill>
                  <a:schemeClr val="tx2"/>
                </a:solidFill>
              </a:rPr>
              <a:t>向量计算机的设计思想</a:t>
            </a:r>
            <a:r>
              <a:rPr lang="zh-CN" altLang="en-US"/>
              <a:t>与上述方法不同，</a:t>
            </a:r>
          </a:p>
          <a:p>
            <a:pPr marL="0" indent="0">
              <a:buFontTx/>
              <a:buNone/>
              <a:tabLst>
                <a:tab pos="1905000" algn="l"/>
              </a:tabLst>
            </a:pPr>
            <a:r>
              <a:rPr lang="zh-CN" altLang="en-US"/>
              <a:t>    它维持较低的向量与标量比例，定在</a:t>
            </a:r>
            <a:r>
              <a:rPr lang="en-US" altLang="zh-CN"/>
              <a:t>3</a:t>
            </a:r>
            <a:r>
              <a:rPr lang="zh-CN" altLang="en-US"/>
              <a:t>～</a:t>
            </a:r>
            <a:r>
              <a:rPr lang="en-US" altLang="zh-CN"/>
              <a:t>5</a:t>
            </a:r>
            <a:r>
              <a:rPr lang="zh-CN" altLang="en-US"/>
              <a:t>的</a:t>
            </a:r>
          </a:p>
          <a:p>
            <a:pPr marL="0" indent="0">
              <a:buFontTx/>
              <a:buNone/>
              <a:tabLst>
                <a:tab pos="1905000" algn="l"/>
              </a:tabLst>
            </a:pPr>
            <a:r>
              <a:rPr lang="zh-CN" altLang="en-US"/>
              <a:t>    范围之间。这种做法能够适应通用应用问题</a:t>
            </a:r>
          </a:p>
          <a:p>
            <a:pPr marL="0" indent="0">
              <a:buFontTx/>
              <a:buNone/>
              <a:tabLst>
                <a:tab pos="1905000" algn="l"/>
              </a:tabLst>
            </a:pPr>
            <a:r>
              <a:rPr lang="zh-CN" altLang="en-US"/>
              <a:t>    对标量和向量处理要求。</a:t>
            </a:r>
          </a:p>
        </p:txBody>
      </p:sp>
    </p:spTree>
  </p:cSld>
  <p:clrMapOvr>
    <a:masterClrMapping/>
  </p:clrMapOvr>
  <p:transition advTm="213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85800" y="1371600"/>
            <a:ext cx="2438400" cy="914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en-US" sz="3200">
                <a:solidFill>
                  <a:schemeClr val="tx2"/>
                </a:solidFill>
                <a:latin typeface="Book Antiqua" pitchFamily="18" charset="0"/>
                <a:ea typeface="楷体_GB2312" pitchFamily="49" charset="-122"/>
              </a:rPr>
              <a:t>机器型号</a:t>
            </a:r>
          </a:p>
        </p:txBody>
      </p:sp>
      <p:sp>
        <p:nvSpPr>
          <p:cNvPr id="40963" name="Rectangle 3"/>
          <p:cNvSpPr>
            <a:spLocks noChangeArrowheads="1"/>
          </p:cNvSpPr>
          <p:nvPr/>
        </p:nvSpPr>
        <p:spPr bwMode="auto">
          <a:xfrm>
            <a:off x="1066800" y="457200"/>
            <a:ext cx="7086600" cy="685800"/>
          </a:xfrm>
          <a:prstGeom prst="rect">
            <a:avLst/>
          </a:prstGeom>
          <a:noFill/>
          <a:ln w="28575">
            <a:noFill/>
            <a:miter lim="800000"/>
            <a:headEnd/>
            <a:tailEnd/>
          </a:ln>
          <a:effectLst/>
        </p:spPr>
        <p:txBody>
          <a:bodyPr wrap="none" lIns="36000" tIns="0" rIns="36000" bIns="0" anchor="ctr"/>
          <a:lstStyle/>
          <a:p>
            <a:pPr algn="ctr">
              <a:lnSpc>
                <a:spcPct val="80000"/>
              </a:lnSpc>
            </a:pPr>
            <a:r>
              <a:rPr lang="zh-CN" altLang="en-US" sz="3200" b="1">
                <a:solidFill>
                  <a:schemeClr val="tx2"/>
                </a:solidFill>
                <a:latin typeface="Book Antiqua" pitchFamily="18" charset="0"/>
              </a:rPr>
              <a:t>几种超级计算机的向量性能和标量性能</a:t>
            </a:r>
          </a:p>
        </p:txBody>
      </p:sp>
      <p:sp>
        <p:nvSpPr>
          <p:cNvPr id="40964" name="Rectangle 4"/>
          <p:cNvSpPr>
            <a:spLocks noChangeArrowheads="1"/>
          </p:cNvSpPr>
          <p:nvPr/>
        </p:nvSpPr>
        <p:spPr bwMode="auto">
          <a:xfrm>
            <a:off x="685800" y="5486400"/>
            <a:ext cx="2438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en-US" altLang="zh-CN" sz="3200">
                <a:solidFill>
                  <a:schemeClr val="tx2"/>
                </a:solidFill>
                <a:latin typeface="Book Antiqua" pitchFamily="18" charset="0"/>
                <a:ea typeface="楷体_GB2312" pitchFamily="49" charset="-122"/>
              </a:rPr>
              <a:t>Fujitsu VP400</a:t>
            </a:r>
          </a:p>
        </p:txBody>
      </p:sp>
      <p:sp>
        <p:nvSpPr>
          <p:cNvPr id="40965" name="Rectangle 5"/>
          <p:cNvSpPr>
            <a:spLocks noChangeArrowheads="1"/>
          </p:cNvSpPr>
          <p:nvPr/>
        </p:nvSpPr>
        <p:spPr bwMode="auto">
          <a:xfrm>
            <a:off x="685800" y="2286000"/>
            <a:ext cx="2438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en-US" altLang="zh-CN" sz="3200">
                <a:solidFill>
                  <a:schemeClr val="tx2"/>
                </a:solidFill>
                <a:latin typeface="Book Antiqua" pitchFamily="18" charset="0"/>
                <a:ea typeface="楷体_GB2312" pitchFamily="49" charset="-122"/>
              </a:rPr>
              <a:t>Cray IS</a:t>
            </a:r>
          </a:p>
        </p:txBody>
      </p:sp>
      <p:sp>
        <p:nvSpPr>
          <p:cNvPr id="40966" name="Rectangle 6"/>
          <p:cNvSpPr>
            <a:spLocks noChangeArrowheads="1"/>
          </p:cNvSpPr>
          <p:nvPr/>
        </p:nvSpPr>
        <p:spPr bwMode="auto">
          <a:xfrm>
            <a:off x="685800" y="2819400"/>
            <a:ext cx="2438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en-US" altLang="zh-CN" sz="3200">
                <a:solidFill>
                  <a:schemeClr val="tx2"/>
                </a:solidFill>
                <a:latin typeface="Book Antiqua" pitchFamily="18" charset="0"/>
                <a:ea typeface="楷体_GB2312" pitchFamily="49" charset="-122"/>
              </a:rPr>
              <a:t>Cray 2S</a:t>
            </a:r>
          </a:p>
        </p:txBody>
      </p:sp>
      <p:sp>
        <p:nvSpPr>
          <p:cNvPr id="40967" name="Rectangle 7"/>
          <p:cNvSpPr>
            <a:spLocks noChangeArrowheads="1"/>
          </p:cNvSpPr>
          <p:nvPr/>
        </p:nvSpPr>
        <p:spPr bwMode="auto">
          <a:xfrm>
            <a:off x="685800" y="3352800"/>
            <a:ext cx="2438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en-US" altLang="zh-CN" sz="3200">
                <a:solidFill>
                  <a:schemeClr val="tx2"/>
                </a:solidFill>
                <a:latin typeface="Book Antiqua" pitchFamily="18" charset="0"/>
                <a:ea typeface="楷体_GB2312" pitchFamily="49" charset="-122"/>
              </a:rPr>
              <a:t>Cray X-MP</a:t>
            </a:r>
          </a:p>
        </p:txBody>
      </p:sp>
      <p:sp>
        <p:nvSpPr>
          <p:cNvPr id="40968" name="Rectangle 8"/>
          <p:cNvSpPr>
            <a:spLocks noChangeArrowheads="1"/>
          </p:cNvSpPr>
          <p:nvPr/>
        </p:nvSpPr>
        <p:spPr bwMode="auto">
          <a:xfrm>
            <a:off x="685800" y="3886200"/>
            <a:ext cx="2438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en-US" altLang="zh-CN" sz="3200">
                <a:solidFill>
                  <a:schemeClr val="tx2"/>
                </a:solidFill>
                <a:latin typeface="Book Antiqua" pitchFamily="18" charset="0"/>
                <a:ea typeface="楷体_GB2312" pitchFamily="49" charset="-122"/>
              </a:rPr>
              <a:t>Cray Y-MP</a:t>
            </a:r>
          </a:p>
        </p:txBody>
      </p:sp>
      <p:sp>
        <p:nvSpPr>
          <p:cNvPr id="40969" name="Rectangle 9"/>
          <p:cNvSpPr>
            <a:spLocks noChangeArrowheads="1"/>
          </p:cNvSpPr>
          <p:nvPr/>
        </p:nvSpPr>
        <p:spPr bwMode="auto">
          <a:xfrm>
            <a:off x="685800" y="4419600"/>
            <a:ext cx="2438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en-US" altLang="zh-CN" sz="3200">
                <a:solidFill>
                  <a:schemeClr val="tx2"/>
                </a:solidFill>
                <a:latin typeface="Book Antiqua" pitchFamily="18" charset="0"/>
                <a:ea typeface="楷体_GB2312" pitchFamily="49" charset="-122"/>
              </a:rPr>
              <a:t>Hitachi S820</a:t>
            </a:r>
          </a:p>
        </p:txBody>
      </p:sp>
      <p:sp>
        <p:nvSpPr>
          <p:cNvPr id="40970" name="Rectangle 10"/>
          <p:cNvSpPr>
            <a:spLocks noChangeArrowheads="1"/>
          </p:cNvSpPr>
          <p:nvPr/>
        </p:nvSpPr>
        <p:spPr bwMode="auto">
          <a:xfrm>
            <a:off x="685800" y="4953000"/>
            <a:ext cx="2438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en-US" altLang="zh-CN" sz="3200">
                <a:solidFill>
                  <a:schemeClr val="tx2"/>
                </a:solidFill>
                <a:latin typeface="Book Antiqua" pitchFamily="18" charset="0"/>
                <a:ea typeface="楷体_GB2312" pitchFamily="49" charset="-122"/>
              </a:rPr>
              <a:t>NEC SX2</a:t>
            </a:r>
          </a:p>
        </p:txBody>
      </p:sp>
      <p:sp>
        <p:nvSpPr>
          <p:cNvPr id="40971" name="Rectangle 11"/>
          <p:cNvSpPr>
            <a:spLocks noChangeArrowheads="1"/>
          </p:cNvSpPr>
          <p:nvPr/>
        </p:nvSpPr>
        <p:spPr bwMode="auto">
          <a:xfrm>
            <a:off x="3124200" y="1371600"/>
            <a:ext cx="1676400" cy="914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en-US" sz="3200">
                <a:solidFill>
                  <a:schemeClr val="tx2"/>
                </a:solidFill>
                <a:latin typeface="Book Antiqua" pitchFamily="18" charset="0"/>
                <a:ea typeface="楷体_GB2312" pitchFamily="49" charset="-122"/>
              </a:rPr>
              <a:t>向量性能</a:t>
            </a:r>
            <a:br>
              <a:rPr lang="zh-CN" altLang="en-US" sz="3200">
                <a:solidFill>
                  <a:schemeClr val="tx2"/>
                </a:solidFill>
                <a:latin typeface="Book Antiqua" pitchFamily="18" charset="0"/>
                <a:ea typeface="楷体_GB2312" pitchFamily="49" charset="-122"/>
              </a:rPr>
            </a:br>
            <a:r>
              <a:rPr lang="en-US" altLang="zh-CN" sz="3200">
                <a:solidFill>
                  <a:schemeClr val="tx2"/>
                </a:solidFill>
                <a:latin typeface="Book Antiqua" pitchFamily="18" charset="0"/>
                <a:ea typeface="楷体_GB2312" pitchFamily="49" charset="-122"/>
              </a:rPr>
              <a:t>Mflops</a:t>
            </a:r>
          </a:p>
        </p:txBody>
      </p:sp>
      <p:sp>
        <p:nvSpPr>
          <p:cNvPr id="40972" name="Rectangle 12"/>
          <p:cNvSpPr>
            <a:spLocks noChangeArrowheads="1"/>
          </p:cNvSpPr>
          <p:nvPr/>
        </p:nvSpPr>
        <p:spPr bwMode="auto">
          <a:xfrm>
            <a:off x="4800600" y="1371600"/>
            <a:ext cx="1676400" cy="914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en-US" sz="3200">
                <a:solidFill>
                  <a:schemeClr val="tx2"/>
                </a:solidFill>
                <a:latin typeface="Book Antiqua" pitchFamily="18" charset="0"/>
                <a:ea typeface="楷体_GB2312" pitchFamily="49" charset="-122"/>
              </a:rPr>
              <a:t>标量性能</a:t>
            </a:r>
            <a:br>
              <a:rPr lang="zh-CN" altLang="en-US" sz="3200">
                <a:solidFill>
                  <a:schemeClr val="tx2"/>
                </a:solidFill>
                <a:latin typeface="Book Antiqua" pitchFamily="18" charset="0"/>
                <a:ea typeface="楷体_GB2312" pitchFamily="49" charset="-122"/>
              </a:rPr>
            </a:br>
            <a:r>
              <a:rPr lang="en-US" altLang="zh-CN" sz="3200">
                <a:solidFill>
                  <a:schemeClr val="tx2"/>
                </a:solidFill>
                <a:latin typeface="Book Antiqua" pitchFamily="18" charset="0"/>
                <a:ea typeface="楷体_GB2312" pitchFamily="49" charset="-122"/>
              </a:rPr>
              <a:t>Mflops</a:t>
            </a:r>
          </a:p>
        </p:txBody>
      </p:sp>
      <p:sp>
        <p:nvSpPr>
          <p:cNvPr id="40973" name="Rectangle 13"/>
          <p:cNvSpPr>
            <a:spLocks noChangeArrowheads="1"/>
          </p:cNvSpPr>
          <p:nvPr/>
        </p:nvSpPr>
        <p:spPr bwMode="auto">
          <a:xfrm>
            <a:off x="6477000" y="1371600"/>
            <a:ext cx="2057400" cy="914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en-US" sz="3200">
                <a:solidFill>
                  <a:schemeClr val="tx2"/>
                </a:solidFill>
                <a:latin typeface="Book Antiqua" pitchFamily="18" charset="0"/>
                <a:ea typeface="楷体_GB2312" pitchFamily="49" charset="-122"/>
              </a:rPr>
              <a:t>向量平衡点</a:t>
            </a:r>
            <a:endParaRPr lang="zh-CN" altLang="zh-CN" sz="3200">
              <a:solidFill>
                <a:schemeClr val="tx2"/>
              </a:solidFill>
              <a:latin typeface="Book Antiqua" pitchFamily="18" charset="0"/>
              <a:ea typeface="楷体_GB2312" pitchFamily="49" charset="-122"/>
            </a:endParaRPr>
          </a:p>
        </p:txBody>
      </p:sp>
      <p:sp>
        <p:nvSpPr>
          <p:cNvPr id="40974" name="Rectangle 14"/>
          <p:cNvSpPr>
            <a:spLocks noChangeArrowheads="1"/>
          </p:cNvSpPr>
          <p:nvPr/>
        </p:nvSpPr>
        <p:spPr bwMode="auto">
          <a:xfrm>
            <a:off x="3124200" y="2286000"/>
            <a:ext cx="1676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85.0</a:t>
            </a:r>
          </a:p>
        </p:txBody>
      </p:sp>
      <p:sp>
        <p:nvSpPr>
          <p:cNvPr id="40975" name="Rectangle 15"/>
          <p:cNvSpPr>
            <a:spLocks noChangeArrowheads="1"/>
          </p:cNvSpPr>
          <p:nvPr/>
        </p:nvSpPr>
        <p:spPr bwMode="auto">
          <a:xfrm>
            <a:off x="4800600" y="2286000"/>
            <a:ext cx="1676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9.8</a:t>
            </a:r>
          </a:p>
        </p:txBody>
      </p:sp>
      <p:sp>
        <p:nvSpPr>
          <p:cNvPr id="40976" name="Rectangle 16"/>
          <p:cNvSpPr>
            <a:spLocks noChangeArrowheads="1"/>
          </p:cNvSpPr>
          <p:nvPr/>
        </p:nvSpPr>
        <p:spPr bwMode="auto">
          <a:xfrm>
            <a:off x="6477000" y="2286000"/>
            <a:ext cx="2057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0.90</a:t>
            </a:r>
          </a:p>
        </p:txBody>
      </p:sp>
      <p:sp>
        <p:nvSpPr>
          <p:cNvPr id="40977" name="Rectangle 17"/>
          <p:cNvSpPr>
            <a:spLocks noChangeArrowheads="1"/>
          </p:cNvSpPr>
          <p:nvPr/>
        </p:nvSpPr>
        <p:spPr bwMode="auto">
          <a:xfrm>
            <a:off x="3124200" y="2819400"/>
            <a:ext cx="1676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151.5</a:t>
            </a:r>
          </a:p>
        </p:txBody>
      </p:sp>
      <p:sp>
        <p:nvSpPr>
          <p:cNvPr id="40978" name="Rectangle 18"/>
          <p:cNvSpPr>
            <a:spLocks noChangeArrowheads="1"/>
          </p:cNvSpPr>
          <p:nvPr/>
        </p:nvSpPr>
        <p:spPr bwMode="auto">
          <a:xfrm>
            <a:off x="4800600" y="2819400"/>
            <a:ext cx="1676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11.2</a:t>
            </a:r>
          </a:p>
        </p:txBody>
      </p:sp>
      <p:sp>
        <p:nvSpPr>
          <p:cNvPr id="40979" name="Rectangle 19"/>
          <p:cNvSpPr>
            <a:spLocks noChangeArrowheads="1"/>
          </p:cNvSpPr>
          <p:nvPr/>
        </p:nvSpPr>
        <p:spPr bwMode="auto">
          <a:xfrm>
            <a:off x="6477000" y="2819400"/>
            <a:ext cx="2057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0.93</a:t>
            </a:r>
          </a:p>
        </p:txBody>
      </p:sp>
      <p:sp>
        <p:nvSpPr>
          <p:cNvPr id="40980" name="Rectangle 20"/>
          <p:cNvSpPr>
            <a:spLocks noChangeArrowheads="1"/>
          </p:cNvSpPr>
          <p:nvPr/>
        </p:nvSpPr>
        <p:spPr bwMode="auto">
          <a:xfrm>
            <a:off x="3124200" y="3352800"/>
            <a:ext cx="1676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143.3</a:t>
            </a:r>
          </a:p>
        </p:txBody>
      </p:sp>
      <p:sp>
        <p:nvSpPr>
          <p:cNvPr id="40981" name="Rectangle 21"/>
          <p:cNvSpPr>
            <a:spLocks noChangeArrowheads="1"/>
          </p:cNvSpPr>
          <p:nvPr/>
        </p:nvSpPr>
        <p:spPr bwMode="auto">
          <a:xfrm>
            <a:off x="4800600" y="3352800"/>
            <a:ext cx="1676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13.1</a:t>
            </a:r>
          </a:p>
        </p:txBody>
      </p:sp>
      <p:sp>
        <p:nvSpPr>
          <p:cNvPr id="40982" name="Rectangle 22"/>
          <p:cNvSpPr>
            <a:spLocks noChangeArrowheads="1"/>
          </p:cNvSpPr>
          <p:nvPr/>
        </p:nvSpPr>
        <p:spPr bwMode="auto">
          <a:xfrm>
            <a:off x="6477000" y="3352800"/>
            <a:ext cx="2057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0.92</a:t>
            </a:r>
          </a:p>
        </p:txBody>
      </p:sp>
      <p:sp>
        <p:nvSpPr>
          <p:cNvPr id="40983" name="Rectangle 23"/>
          <p:cNvSpPr>
            <a:spLocks noChangeArrowheads="1"/>
          </p:cNvSpPr>
          <p:nvPr/>
        </p:nvSpPr>
        <p:spPr bwMode="auto">
          <a:xfrm>
            <a:off x="3124200" y="3886200"/>
            <a:ext cx="1676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201.6</a:t>
            </a:r>
          </a:p>
        </p:txBody>
      </p:sp>
      <p:sp>
        <p:nvSpPr>
          <p:cNvPr id="40984" name="Rectangle 24"/>
          <p:cNvSpPr>
            <a:spLocks noChangeArrowheads="1"/>
          </p:cNvSpPr>
          <p:nvPr/>
        </p:nvSpPr>
        <p:spPr bwMode="auto">
          <a:xfrm>
            <a:off x="4800600" y="3886200"/>
            <a:ext cx="1676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17.0</a:t>
            </a:r>
          </a:p>
        </p:txBody>
      </p:sp>
      <p:sp>
        <p:nvSpPr>
          <p:cNvPr id="40985" name="Rectangle 25"/>
          <p:cNvSpPr>
            <a:spLocks noChangeArrowheads="1"/>
          </p:cNvSpPr>
          <p:nvPr/>
        </p:nvSpPr>
        <p:spPr bwMode="auto">
          <a:xfrm>
            <a:off x="6477000" y="3886200"/>
            <a:ext cx="2057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0.92</a:t>
            </a:r>
          </a:p>
        </p:txBody>
      </p:sp>
      <p:sp>
        <p:nvSpPr>
          <p:cNvPr id="40986" name="Rectangle 26"/>
          <p:cNvSpPr>
            <a:spLocks noChangeArrowheads="1"/>
          </p:cNvSpPr>
          <p:nvPr/>
        </p:nvSpPr>
        <p:spPr bwMode="auto">
          <a:xfrm>
            <a:off x="3124200" y="4419600"/>
            <a:ext cx="1676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737.3</a:t>
            </a:r>
          </a:p>
        </p:txBody>
      </p:sp>
      <p:sp>
        <p:nvSpPr>
          <p:cNvPr id="40987" name="Rectangle 27"/>
          <p:cNvSpPr>
            <a:spLocks noChangeArrowheads="1"/>
          </p:cNvSpPr>
          <p:nvPr/>
        </p:nvSpPr>
        <p:spPr bwMode="auto">
          <a:xfrm>
            <a:off x="4800600" y="4419600"/>
            <a:ext cx="1676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17.8</a:t>
            </a:r>
          </a:p>
        </p:txBody>
      </p:sp>
      <p:sp>
        <p:nvSpPr>
          <p:cNvPr id="40988" name="Rectangle 28"/>
          <p:cNvSpPr>
            <a:spLocks noChangeArrowheads="1"/>
          </p:cNvSpPr>
          <p:nvPr/>
        </p:nvSpPr>
        <p:spPr bwMode="auto">
          <a:xfrm>
            <a:off x="6477000" y="4419600"/>
            <a:ext cx="2057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0.98</a:t>
            </a:r>
          </a:p>
        </p:txBody>
      </p:sp>
      <p:sp>
        <p:nvSpPr>
          <p:cNvPr id="40989" name="Rectangle 29"/>
          <p:cNvSpPr>
            <a:spLocks noChangeArrowheads="1"/>
          </p:cNvSpPr>
          <p:nvPr/>
        </p:nvSpPr>
        <p:spPr bwMode="auto">
          <a:xfrm>
            <a:off x="3124200" y="4953000"/>
            <a:ext cx="1676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424.2</a:t>
            </a:r>
          </a:p>
        </p:txBody>
      </p:sp>
      <p:sp>
        <p:nvSpPr>
          <p:cNvPr id="40990" name="Rectangle 30"/>
          <p:cNvSpPr>
            <a:spLocks noChangeArrowheads="1"/>
          </p:cNvSpPr>
          <p:nvPr/>
        </p:nvSpPr>
        <p:spPr bwMode="auto">
          <a:xfrm>
            <a:off x="4800600" y="4953000"/>
            <a:ext cx="1676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9.5</a:t>
            </a:r>
          </a:p>
        </p:txBody>
      </p:sp>
      <p:sp>
        <p:nvSpPr>
          <p:cNvPr id="40991" name="Rectangle 31"/>
          <p:cNvSpPr>
            <a:spLocks noChangeArrowheads="1"/>
          </p:cNvSpPr>
          <p:nvPr/>
        </p:nvSpPr>
        <p:spPr bwMode="auto">
          <a:xfrm>
            <a:off x="6477000" y="4953000"/>
            <a:ext cx="2057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0.98</a:t>
            </a:r>
          </a:p>
        </p:txBody>
      </p:sp>
      <p:sp>
        <p:nvSpPr>
          <p:cNvPr id="40992" name="Rectangle 32"/>
          <p:cNvSpPr>
            <a:spLocks noChangeArrowheads="1"/>
          </p:cNvSpPr>
          <p:nvPr/>
        </p:nvSpPr>
        <p:spPr bwMode="auto">
          <a:xfrm>
            <a:off x="3124200" y="5486400"/>
            <a:ext cx="1676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207.1</a:t>
            </a:r>
          </a:p>
        </p:txBody>
      </p:sp>
      <p:sp>
        <p:nvSpPr>
          <p:cNvPr id="40993" name="Rectangle 33"/>
          <p:cNvSpPr>
            <a:spLocks noChangeArrowheads="1"/>
          </p:cNvSpPr>
          <p:nvPr/>
        </p:nvSpPr>
        <p:spPr bwMode="auto">
          <a:xfrm>
            <a:off x="4800600" y="5486400"/>
            <a:ext cx="1676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6.6</a:t>
            </a:r>
          </a:p>
        </p:txBody>
      </p:sp>
      <p:sp>
        <p:nvSpPr>
          <p:cNvPr id="40994" name="Rectangle 34"/>
          <p:cNvSpPr>
            <a:spLocks noChangeArrowheads="1"/>
          </p:cNvSpPr>
          <p:nvPr/>
        </p:nvSpPr>
        <p:spPr bwMode="auto">
          <a:xfrm>
            <a:off x="6477000" y="5486400"/>
            <a:ext cx="2057400" cy="533400"/>
          </a:xfrm>
          <a:prstGeom prst="rect">
            <a:avLst/>
          </a:prstGeom>
          <a:noFill/>
          <a:ln w="28575">
            <a:solidFill>
              <a:schemeClr val="tx2"/>
            </a:solidFill>
            <a:miter lim="800000"/>
            <a:headEnd/>
            <a:tailEnd/>
          </a:ln>
          <a:effectLst/>
        </p:spPr>
        <p:txBody>
          <a:bodyPr wrap="none" lIns="36000" tIns="0" rIns="36000" bIns="0" anchor="ctr"/>
          <a:lstStyle/>
          <a:p>
            <a:pPr algn="ctr">
              <a:lnSpc>
                <a:spcPct val="80000"/>
              </a:lnSpc>
            </a:pPr>
            <a:r>
              <a:rPr lang="zh-CN" altLang="zh-CN" sz="3200">
                <a:solidFill>
                  <a:schemeClr val="tx2"/>
                </a:solidFill>
                <a:latin typeface="Book Antiqua" pitchFamily="18" charset="0"/>
                <a:ea typeface="楷体_GB2312" pitchFamily="49" charset="-122"/>
              </a:rPr>
              <a:t>0.97</a:t>
            </a:r>
          </a:p>
        </p:txBody>
      </p:sp>
    </p:spTree>
  </p:cSld>
  <p:clrMapOvr>
    <a:masterClrMapping/>
  </p:clrMapOvr>
  <p:transition advTm="167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4294967295"/>
          </p:nvPr>
        </p:nvSpPr>
        <p:spPr>
          <a:xfrm>
            <a:off x="7080250" y="6232525"/>
            <a:ext cx="1905000" cy="457200"/>
          </a:xfrm>
          <a:prstGeom prst="rect">
            <a:avLst/>
          </a:prstGeom>
        </p:spPr>
        <p:txBody>
          <a:bodyPr/>
          <a:lstStyle/>
          <a:p>
            <a:fld id="{8E242575-53E9-4F05-8214-4B028AA8FD39}" type="slidenum">
              <a:rPr lang="en-US" altLang="zh-CN"/>
              <a:pPr/>
              <a:t>7</a:t>
            </a:fld>
            <a:endParaRPr lang="en-US" altLang="zh-CN"/>
          </a:p>
        </p:txBody>
      </p:sp>
      <p:sp>
        <p:nvSpPr>
          <p:cNvPr id="784387" name="Rectangle 3"/>
          <p:cNvSpPr>
            <a:spLocks noGrp="1" noChangeArrowheads="1"/>
          </p:cNvSpPr>
          <p:nvPr>
            <p:ph type="subTitle" idx="1"/>
          </p:nvPr>
        </p:nvSpPr>
        <p:spPr>
          <a:xfrm>
            <a:off x="228600" y="609600"/>
            <a:ext cx="5486400" cy="552450"/>
          </a:xfrm>
          <a:noFill/>
        </p:spPr>
        <p:txBody>
          <a:bodyPr/>
          <a:lstStyle/>
          <a:p>
            <a:pPr algn="just">
              <a:spcBef>
                <a:spcPct val="0"/>
              </a:spcBef>
            </a:pPr>
            <a:r>
              <a:rPr lang="zh-CN" altLang="en-US" sz="2800" b="1" dirty="0" smtClean="0">
                <a:solidFill>
                  <a:schemeClr val="hlink"/>
                </a:solidFill>
                <a:latin typeface="宋体" pitchFamily="2" charset="-122"/>
              </a:rPr>
              <a:t>多功能</a:t>
            </a:r>
            <a:r>
              <a:rPr lang="zh-CN" altLang="en-US" sz="2800" b="1" dirty="0">
                <a:solidFill>
                  <a:schemeClr val="hlink"/>
                </a:solidFill>
                <a:latin typeface="宋体" pitchFamily="2" charset="-122"/>
              </a:rPr>
              <a:t>部件的并行操作</a:t>
            </a:r>
          </a:p>
        </p:txBody>
      </p:sp>
      <p:sp>
        <p:nvSpPr>
          <p:cNvPr id="784395" name="Text Box 11"/>
          <p:cNvSpPr txBox="1">
            <a:spLocks noChangeArrowheads="1"/>
          </p:cNvSpPr>
          <p:nvPr/>
        </p:nvSpPr>
        <p:spPr bwMode="auto">
          <a:xfrm>
            <a:off x="304800" y="1295400"/>
            <a:ext cx="8534400" cy="1066800"/>
          </a:xfrm>
          <a:prstGeom prst="rect">
            <a:avLst/>
          </a:prstGeom>
          <a:noFill/>
          <a:ln w="9525">
            <a:solidFill>
              <a:srgbClr val="FF9900"/>
            </a:solidFill>
            <a:miter lim="800000"/>
            <a:headEnd/>
            <a:tailEnd/>
          </a:ln>
          <a:effectLst/>
        </p:spPr>
        <p:txBody>
          <a:bodyPr/>
          <a:lstStyle/>
          <a:p>
            <a:r>
              <a:rPr kumimoji="1" lang="en-US" altLang="zh-CN" dirty="0"/>
              <a:t>  </a:t>
            </a:r>
            <a:r>
              <a:rPr kumimoji="1" lang="zh-CN" altLang="en-US" dirty="0"/>
              <a:t>在向量处理机中，为了加快向量操作，通常都采用独立的多个功能部件，并使它们并行工作。</a:t>
            </a:r>
            <a:r>
              <a:rPr kumimoji="1" lang="zh-CN" altLang="en-US" dirty="0">
                <a:solidFill>
                  <a:schemeClr val="hlink"/>
                </a:solidFill>
                <a:effectLst>
                  <a:outerShdw blurRad="38100" dist="38100" dir="2700000" algn="tl">
                    <a:srgbClr val="000000"/>
                  </a:outerShdw>
                </a:effectLst>
                <a:latin typeface="Times New Roman" pitchFamily="18" charset="0"/>
              </a:rPr>
              <a:t> </a:t>
            </a:r>
          </a:p>
        </p:txBody>
      </p:sp>
      <p:sp>
        <p:nvSpPr>
          <p:cNvPr id="784397" name="Text Box 13"/>
          <p:cNvSpPr txBox="1">
            <a:spLocks noChangeArrowheads="1"/>
          </p:cNvSpPr>
          <p:nvPr/>
        </p:nvSpPr>
        <p:spPr bwMode="auto">
          <a:xfrm>
            <a:off x="381000" y="2514600"/>
            <a:ext cx="8458200" cy="3886200"/>
          </a:xfrm>
          <a:prstGeom prst="rect">
            <a:avLst/>
          </a:prstGeom>
          <a:noFill/>
          <a:ln w="9525">
            <a:noFill/>
            <a:miter lim="800000"/>
            <a:headEnd/>
            <a:tailEnd/>
          </a:ln>
          <a:effectLst/>
        </p:spPr>
        <p:txBody>
          <a:bodyPr/>
          <a:lstStyle/>
          <a:p>
            <a:r>
              <a:rPr lang="en-US" altLang="zh-CN">
                <a:latin typeface="Times New Roman" pitchFamily="18" charset="0"/>
              </a:rPr>
              <a:t>    CRAY-1</a:t>
            </a:r>
            <a:r>
              <a:rPr lang="zh-CN" altLang="en-US"/>
              <a:t>处理机的结构图，共有向量部件、浮点部件、标量部件、地址运算部件四组</a:t>
            </a:r>
            <a:r>
              <a:rPr lang="en-US" altLang="zh-CN">
                <a:latin typeface="Times New Roman" pitchFamily="18" charset="0"/>
              </a:rPr>
              <a:t>12</a:t>
            </a:r>
            <a:r>
              <a:rPr lang="zh-CN" altLang="en-US"/>
              <a:t>个功能独立的单功能流水部件。</a:t>
            </a:r>
            <a:r>
              <a:rPr lang="zh-CN" altLang="en-US">
                <a:hlinkClick r:id="rId2" action="ppaction://hlinkfile"/>
              </a:rPr>
              <a:t>图</a:t>
            </a:r>
            <a:r>
              <a:rPr lang="en-US" altLang="zh-CN">
                <a:latin typeface="Times New Roman" pitchFamily="18" charset="0"/>
                <a:hlinkClick r:id="rId2" action="ppaction://hlinkfile"/>
              </a:rPr>
              <a:t>4.7</a:t>
            </a:r>
            <a:r>
              <a:rPr lang="zh-CN" altLang="en-US">
                <a:hlinkClick r:id="rId2" action="ppaction://hlinkfile"/>
              </a:rPr>
              <a:t>演示</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4397"/>
                                        </p:tgtEl>
                                        <p:attrNameLst>
                                          <p:attrName>style.visibility</p:attrName>
                                        </p:attrNameLst>
                                      </p:cBhvr>
                                      <p:to>
                                        <p:strVal val="visible"/>
                                      </p:to>
                                    </p:set>
                                    <p:anim calcmode="lin" valueType="num">
                                      <p:cBhvr additive="base">
                                        <p:cTn id="7" dur="500" fill="hold"/>
                                        <p:tgtEl>
                                          <p:spTgt spid="784397"/>
                                        </p:tgtEl>
                                        <p:attrNameLst>
                                          <p:attrName>ppt_x</p:attrName>
                                        </p:attrNameLst>
                                      </p:cBhvr>
                                      <p:tavLst>
                                        <p:tav tm="0">
                                          <p:val>
                                            <p:strVal val="0-#ppt_w/2"/>
                                          </p:val>
                                        </p:tav>
                                        <p:tav tm="100000">
                                          <p:val>
                                            <p:strVal val="#ppt_x"/>
                                          </p:val>
                                        </p:tav>
                                      </p:tavLst>
                                    </p:anim>
                                    <p:anim calcmode="lin" valueType="num">
                                      <p:cBhvr additive="base">
                                        <p:cTn id="8" dur="500" fill="hold"/>
                                        <p:tgtEl>
                                          <p:spTgt spid="7843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9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sldNum" sz="quarter" idx="4294967295"/>
          </p:nvPr>
        </p:nvSpPr>
        <p:spPr>
          <a:xfrm>
            <a:off x="7080250" y="6232525"/>
            <a:ext cx="1905000" cy="457200"/>
          </a:xfrm>
          <a:prstGeom prst="rect">
            <a:avLst/>
          </a:prstGeom>
        </p:spPr>
        <p:txBody>
          <a:bodyPr/>
          <a:lstStyle/>
          <a:p>
            <a:fld id="{35B7BE28-0483-4FD3-BB2D-7C55EF640A07}" type="slidenum">
              <a:rPr lang="en-US" altLang="zh-CN"/>
              <a:pPr/>
              <a:t>8</a:t>
            </a:fld>
            <a:endParaRPr lang="en-US" altLang="zh-CN"/>
          </a:p>
        </p:txBody>
      </p:sp>
      <p:sp>
        <p:nvSpPr>
          <p:cNvPr id="837636" name="Text Box 4"/>
          <p:cNvSpPr txBox="1">
            <a:spLocks noChangeArrowheads="1"/>
          </p:cNvSpPr>
          <p:nvPr/>
        </p:nvSpPr>
        <p:spPr bwMode="auto">
          <a:xfrm>
            <a:off x="304800" y="1295400"/>
            <a:ext cx="8534400" cy="1828800"/>
          </a:xfrm>
          <a:prstGeom prst="rect">
            <a:avLst/>
          </a:prstGeom>
          <a:noFill/>
          <a:ln w="9525">
            <a:solidFill>
              <a:srgbClr val="FF9900"/>
            </a:solidFill>
            <a:miter lim="800000"/>
            <a:headEnd/>
            <a:tailEnd/>
          </a:ln>
          <a:effectLst/>
        </p:spPr>
        <p:txBody>
          <a:bodyPr/>
          <a:lstStyle/>
          <a:p>
            <a:r>
              <a:rPr kumimoji="1" lang="en-US" altLang="zh-CN"/>
              <a:t>  </a:t>
            </a:r>
            <a:r>
              <a:rPr kumimoji="1" lang="zh-CN" altLang="en-US"/>
              <a:t>为了更清楚地理解提高向量处理机性能的技术，先来分析向量指令的类型及其执行过程中出现的问题。</a:t>
            </a:r>
            <a:br>
              <a:rPr kumimoji="1" lang="zh-CN" altLang="en-US"/>
            </a:br>
            <a:r>
              <a:rPr kumimoji="1" lang="zh-CN" altLang="en-US"/>
              <a:t>  在寄存器－寄存器型的</a:t>
            </a:r>
            <a:r>
              <a:rPr kumimoji="1" lang="en-US" altLang="zh-CN"/>
              <a:t>Cray-1</a:t>
            </a:r>
            <a:r>
              <a:rPr kumimoji="1" lang="zh-CN" altLang="en-US"/>
              <a:t>机器中，向量指令可以综合为</a:t>
            </a:r>
            <a:r>
              <a:rPr kumimoji="1" lang="en-US" altLang="zh-CN"/>
              <a:t>4</a:t>
            </a:r>
            <a:r>
              <a:rPr kumimoji="1" lang="zh-CN" altLang="en-US"/>
              <a:t>种型式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4294967295"/>
          </p:nvPr>
        </p:nvSpPr>
        <p:spPr>
          <a:xfrm>
            <a:off x="7080250" y="6232525"/>
            <a:ext cx="1905000" cy="457200"/>
          </a:xfrm>
          <a:prstGeom prst="rect">
            <a:avLst/>
          </a:prstGeom>
        </p:spPr>
        <p:txBody>
          <a:bodyPr/>
          <a:lstStyle/>
          <a:p>
            <a:fld id="{9CC5BFE5-3CA3-4A32-8C01-B23EA70EE6C8}" type="slidenum">
              <a:rPr lang="en-US" altLang="zh-CN"/>
              <a:pPr/>
              <a:t>9</a:t>
            </a:fld>
            <a:endParaRPr lang="en-US" altLang="zh-CN"/>
          </a:p>
        </p:txBody>
      </p:sp>
      <p:sp>
        <p:nvSpPr>
          <p:cNvPr id="838661" name="Text Box 5"/>
          <p:cNvSpPr txBox="1">
            <a:spLocks noChangeArrowheads="1"/>
          </p:cNvSpPr>
          <p:nvPr/>
        </p:nvSpPr>
        <p:spPr bwMode="auto">
          <a:xfrm>
            <a:off x="457200" y="1447800"/>
            <a:ext cx="4572000" cy="2819400"/>
          </a:xfrm>
          <a:prstGeom prst="rect">
            <a:avLst/>
          </a:prstGeom>
          <a:noFill/>
          <a:ln w="9525">
            <a:noFill/>
            <a:miter lim="800000"/>
            <a:headEnd/>
            <a:tailEnd/>
          </a:ln>
          <a:effectLst/>
        </p:spPr>
        <p:txBody>
          <a:bodyPr/>
          <a:lstStyle/>
          <a:p>
            <a:pPr algn="l"/>
            <a:r>
              <a:rPr lang="en-US" altLang="zh-CN"/>
              <a:t>   </a:t>
            </a:r>
            <a:r>
              <a:rPr lang="zh-CN" altLang="en-US"/>
              <a:t>第一类参加运算的是两个向量数据，操作结果也是一个向量，操作数与结果都是存放在向量寄存器中。</a:t>
            </a:r>
            <a:br>
              <a:rPr lang="zh-CN" altLang="en-US"/>
            </a:br>
            <a:r>
              <a:rPr lang="zh-CN" altLang="en-US"/>
              <a:t>　　</a:t>
            </a:r>
          </a:p>
        </p:txBody>
      </p:sp>
      <p:graphicFrame>
        <p:nvGraphicFramePr>
          <p:cNvPr id="838662" name="Object 6"/>
          <p:cNvGraphicFramePr>
            <a:graphicFrameLocks noChangeAspect="1"/>
          </p:cNvGraphicFramePr>
          <p:nvPr/>
        </p:nvGraphicFramePr>
        <p:xfrm>
          <a:off x="5562600" y="381000"/>
          <a:ext cx="3265488" cy="5715000"/>
        </p:xfrm>
        <a:graphic>
          <a:graphicData uri="http://schemas.openxmlformats.org/presentationml/2006/ole">
            <p:oleObj spid="_x0000_s1026" name="位图图像" r:id="rId3" imgW="1714739" imgH="3000000" progId="PBrush">
              <p:embed/>
            </p:oleObj>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计算机软硬件评价分析">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计算机软硬件评价分析</Template>
  <TotalTime>279</TotalTime>
  <Words>1886</Words>
  <Application>Microsoft Office PowerPoint</Application>
  <PresentationFormat>全屏显示(4:3)</PresentationFormat>
  <Paragraphs>166</Paragraphs>
  <Slides>26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计算机软硬件评价分析</vt:lpstr>
      <vt:lpstr>位图图像</vt:lpstr>
      <vt:lpstr>向量机多功能并行操作</vt:lpstr>
      <vt:lpstr>向量机多功能并行操作</vt:lpstr>
      <vt:lpstr>提高向量处理机性能的方法 </vt:lpstr>
      <vt:lpstr>向量与标量性能的平衡</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vector>
  </TitlesOfParts>
  <Company>Organization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用户</dc:creator>
  <cp:lastModifiedBy>Windows 用户</cp:lastModifiedBy>
  <cp:revision>7</cp:revision>
  <dcterms:created xsi:type="dcterms:W3CDTF">2020-11-11T05:11:55Z</dcterms:created>
  <dcterms:modified xsi:type="dcterms:W3CDTF">2020-11-12T05:26:33Z</dcterms:modified>
</cp:coreProperties>
</file>